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4355" r:id="rId4"/>
    <p:sldMasterId id="2147484718" r:id="rId5"/>
  </p:sldMasterIdLst>
  <p:notesMasterIdLst>
    <p:notesMasterId r:id="rId77"/>
  </p:notesMasterIdLst>
  <p:handoutMasterIdLst>
    <p:handoutMasterId r:id="rId78"/>
  </p:handoutMasterIdLst>
  <p:sldIdLst>
    <p:sldId id="1803" r:id="rId6"/>
    <p:sldId id="2538" r:id="rId7"/>
    <p:sldId id="2271" r:id="rId8"/>
    <p:sldId id="2806" r:id="rId9"/>
    <p:sldId id="2807" r:id="rId10"/>
    <p:sldId id="2808" r:id="rId11"/>
    <p:sldId id="2809" r:id="rId12"/>
    <p:sldId id="2810" r:id="rId13"/>
    <p:sldId id="2811" r:id="rId14"/>
    <p:sldId id="2812" r:id="rId15"/>
    <p:sldId id="2813" r:id="rId16"/>
    <p:sldId id="2814" r:id="rId17"/>
    <p:sldId id="2815" r:id="rId18"/>
    <p:sldId id="2816" r:id="rId19"/>
    <p:sldId id="2817" r:id="rId20"/>
    <p:sldId id="2818" r:id="rId21"/>
    <p:sldId id="2777" r:id="rId22"/>
    <p:sldId id="2820" r:id="rId23"/>
    <p:sldId id="2821" r:id="rId24"/>
    <p:sldId id="2822" r:id="rId25"/>
    <p:sldId id="2823" r:id="rId26"/>
    <p:sldId id="2824" r:id="rId27"/>
    <p:sldId id="2825" r:id="rId28"/>
    <p:sldId id="2826" r:id="rId29"/>
    <p:sldId id="2827" r:id="rId30"/>
    <p:sldId id="2828" r:id="rId31"/>
    <p:sldId id="2829" r:id="rId32"/>
    <p:sldId id="2830" r:id="rId33"/>
    <p:sldId id="2831" r:id="rId34"/>
    <p:sldId id="2832" r:id="rId35"/>
    <p:sldId id="2833" r:id="rId36"/>
    <p:sldId id="2834" r:id="rId37"/>
    <p:sldId id="2835" r:id="rId38"/>
    <p:sldId id="2836" r:id="rId39"/>
    <p:sldId id="2837" r:id="rId40"/>
    <p:sldId id="2838" r:id="rId41"/>
    <p:sldId id="2839" r:id="rId42"/>
    <p:sldId id="2819" r:id="rId43"/>
    <p:sldId id="2778" r:id="rId44"/>
    <p:sldId id="2779" r:id="rId45"/>
    <p:sldId id="2780" r:id="rId46"/>
    <p:sldId id="2781" r:id="rId47"/>
    <p:sldId id="2782" r:id="rId48"/>
    <p:sldId id="2783" r:id="rId49"/>
    <p:sldId id="2784" r:id="rId50"/>
    <p:sldId id="2785" r:id="rId51"/>
    <p:sldId id="2786" r:id="rId52"/>
    <p:sldId id="2787" r:id="rId53"/>
    <p:sldId id="2788" r:id="rId54"/>
    <p:sldId id="2789" r:id="rId55"/>
    <p:sldId id="2790" r:id="rId56"/>
    <p:sldId id="2791" r:id="rId57"/>
    <p:sldId id="2792" r:id="rId58"/>
    <p:sldId id="2793" r:id="rId59"/>
    <p:sldId id="2794" r:id="rId60"/>
    <p:sldId id="2795" r:id="rId61"/>
    <p:sldId id="2796" r:id="rId62"/>
    <p:sldId id="2797" r:id="rId63"/>
    <p:sldId id="2798" r:id="rId64"/>
    <p:sldId id="2799" r:id="rId65"/>
    <p:sldId id="2800" r:id="rId66"/>
    <p:sldId id="2801" r:id="rId67"/>
    <p:sldId id="2802" r:id="rId68"/>
    <p:sldId id="2803" r:id="rId69"/>
    <p:sldId id="2804" r:id="rId70"/>
    <p:sldId id="2805" r:id="rId71"/>
    <p:sldId id="2840" r:id="rId72"/>
    <p:sldId id="2841" r:id="rId73"/>
    <p:sldId id="2842" r:id="rId74"/>
    <p:sldId id="2843" r:id="rId75"/>
    <p:sldId id="2844" r:id="rId76"/>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B8289"/>
    <a:srgbClr val="FCEE9C"/>
    <a:srgbClr val="FFFF99"/>
    <a:srgbClr val="436BED"/>
    <a:srgbClr val="D6ECEE"/>
    <a:srgbClr val="E1382B"/>
    <a:srgbClr val="E65B50"/>
    <a:srgbClr val="0000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7" autoAdjust="0"/>
    <p:restoredTop sz="98921" autoAdjust="0"/>
  </p:normalViewPr>
  <p:slideViewPr>
    <p:cSldViewPr>
      <p:cViewPr>
        <p:scale>
          <a:sx n="55" d="100"/>
          <a:sy n="55" d="100"/>
        </p:scale>
        <p:origin x="-1422" y="-474"/>
      </p:cViewPr>
      <p:guideLst>
        <p:guide orient="horz" pos="2160"/>
        <p:guide pos="3121"/>
      </p:guideLst>
    </p:cSldViewPr>
  </p:slideViewPr>
  <p:notesTextViewPr>
    <p:cViewPr>
      <p:scale>
        <a:sx n="100" d="100"/>
        <a:sy n="100" d="100"/>
      </p:scale>
      <p:origin x="0" y="0"/>
    </p:cViewPr>
  </p:notesTextViewPr>
  <p:sorterViewPr>
    <p:cViewPr>
      <p:scale>
        <a:sx n="90" d="100"/>
        <a:sy n="90" d="100"/>
      </p:scale>
      <p:origin x="0" y="23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64035605239264"/>
          <c:y val="0.219919072615923"/>
          <c:w val="0.85691029540778996"/>
          <c:h val="0.66410104986876639"/>
        </c:manualLayout>
      </c:layout>
      <c:lineChart>
        <c:grouping val="standard"/>
        <c:varyColors val="0"/>
        <c:ser>
          <c:idx val="0"/>
          <c:order val="0"/>
          <c:tx>
            <c:strRef>
              <c:f>Sheet7!$B$1</c:f>
              <c:strCache>
                <c:ptCount val="1"/>
                <c:pt idx="0">
                  <c:v>在宅人工呼吸指導管理料算定件数（0～19歳）の推移</c:v>
                </c:pt>
              </c:strCache>
            </c:strRef>
          </c:tx>
          <c:spPr>
            <a:ln w="34925">
              <a:solidFill>
                <a:srgbClr val="0070C0"/>
              </a:solidFill>
            </a:ln>
          </c:spPr>
          <c:marker>
            <c:symbol val="none"/>
          </c:marker>
          <c:dLbls>
            <c:dLbl>
              <c:idx val="7"/>
              <c:layout>
                <c:manualLayout>
                  <c:x val="-4.2679836700895674E-2"/>
                  <c:y val="5.4765427706670762E-2"/>
                </c:manualLayout>
              </c:layout>
              <c:showLegendKey val="0"/>
              <c:showVal val="1"/>
              <c:showCatName val="0"/>
              <c:showSerName val="0"/>
              <c:showPercent val="0"/>
              <c:showBubbleSize val="0"/>
            </c:dLbl>
            <c:dLbl>
              <c:idx val="8"/>
              <c:layout>
                <c:manualLayout>
                  <c:x val="-4.2679836700895675E-3"/>
                  <c:y val="-6.845678463333845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Sheet7!$B$5:$B$13</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Sheet7!$G$5:$G$13</c:f>
              <c:numCache>
                <c:formatCode>General</c:formatCode>
                <c:ptCount val="9"/>
                <c:pt idx="0">
                  <c:v>264</c:v>
                </c:pt>
                <c:pt idx="1">
                  <c:v>1403</c:v>
                </c:pt>
                <c:pt idx="2">
                  <c:v>615</c:v>
                </c:pt>
                <c:pt idx="3">
                  <c:v>288</c:v>
                </c:pt>
                <c:pt idx="4">
                  <c:v>812</c:v>
                </c:pt>
                <c:pt idx="5">
                  <c:v>1230</c:v>
                </c:pt>
                <c:pt idx="6">
                  <c:v>2344</c:v>
                </c:pt>
                <c:pt idx="7">
                  <c:v>1735</c:v>
                </c:pt>
                <c:pt idx="8">
                  <c:v>2126</c:v>
                </c:pt>
              </c:numCache>
            </c:numRef>
          </c:val>
          <c:smooth val="0"/>
        </c:ser>
        <c:dLbls>
          <c:showLegendKey val="0"/>
          <c:showVal val="0"/>
          <c:showCatName val="0"/>
          <c:showSerName val="0"/>
          <c:showPercent val="0"/>
          <c:showBubbleSize val="0"/>
        </c:dLbls>
        <c:marker val="1"/>
        <c:smooth val="0"/>
        <c:axId val="122186368"/>
        <c:axId val="132399488"/>
      </c:lineChart>
      <c:catAx>
        <c:axId val="122186368"/>
        <c:scaling>
          <c:orientation val="minMax"/>
        </c:scaling>
        <c:delete val="0"/>
        <c:axPos val="b"/>
        <c:numFmt formatCode="General" sourceLinked="1"/>
        <c:majorTickMark val="out"/>
        <c:minorTickMark val="none"/>
        <c:tickLblPos val="nextTo"/>
        <c:txPr>
          <a:bodyPr/>
          <a:lstStyle/>
          <a:p>
            <a:pPr>
              <a:defRPr>
                <a:solidFill>
                  <a:schemeClr val="tx1">
                    <a:lumMod val="75000"/>
                    <a:lumOff val="25000"/>
                  </a:schemeClr>
                </a:solidFill>
              </a:defRPr>
            </a:pPr>
            <a:endParaRPr lang="ja-JP"/>
          </a:p>
        </c:txPr>
        <c:crossAx val="132399488"/>
        <c:crosses val="autoZero"/>
        <c:auto val="1"/>
        <c:lblAlgn val="ctr"/>
        <c:lblOffset val="100"/>
        <c:noMultiLvlLbl val="0"/>
      </c:catAx>
      <c:valAx>
        <c:axId val="132399488"/>
        <c:scaling>
          <c:orientation val="minMax"/>
        </c:scaling>
        <c:delete val="0"/>
        <c:axPos val="l"/>
        <c:majorGridlines/>
        <c:numFmt formatCode="General" sourceLinked="1"/>
        <c:majorTickMark val="out"/>
        <c:minorTickMark val="none"/>
        <c:tickLblPos val="nextTo"/>
        <c:crossAx val="122186368"/>
        <c:crosses val="autoZero"/>
        <c:crossBetween val="between"/>
      </c:valAx>
      <c:spPr>
        <a:solidFill>
          <a:srgbClr val="8064A2">
            <a:lumMod val="20000"/>
            <a:lumOff val="80000"/>
          </a:srgbClr>
        </a:solidFill>
      </c:spPr>
    </c:plotArea>
    <c:plotVisOnly val="1"/>
    <c:dispBlanksAs val="gap"/>
    <c:showDLblsOverMax val="0"/>
  </c:chart>
  <c:spPr>
    <a:ln>
      <a:solidFill>
        <a:srgbClr val="FFFFFF"/>
      </a:solid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81180479336239"/>
          <c:y val="6.6278952760803547E-2"/>
          <c:w val="0.6837207343262226"/>
          <c:h val="0.85756751070291637"/>
        </c:manualLayout>
      </c:layout>
      <c:barChart>
        <c:barDir val="col"/>
        <c:grouping val="stacked"/>
        <c:varyColors val="0"/>
        <c:ser>
          <c:idx val="1"/>
          <c:order val="1"/>
          <c:tx>
            <c:strRef>
              <c:f>Sheet1!$C$1</c:f>
              <c:strCache>
                <c:ptCount val="1"/>
                <c:pt idx="0">
                  <c:v>社会福祉法人</c:v>
                </c:pt>
              </c:strCache>
            </c:strRef>
          </c:tx>
          <c:spPr>
            <a:pattFill prst="pct25">
              <a:fgClr>
                <a:srgbClr val="1F497D">
                  <a:lumMod val="40000"/>
                  <a:lumOff val="60000"/>
                </a:srgbClr>
              </a:fgClr>
              <a:bgClr>
                <a:sysClr val="window" lastClr="FFFFFF"/>
              </a:bgClr>
            </a:pattFill>
            <a:ln>
              <a:solidFill>
                <a:sysClr val="window" lastClr="FFFFFF">
                  <a:lumMod val="50000"/>
                </a:sysClr>
              </a:solidFill>
            </a:ln>
          </c:spPr>
          <c:invertIfNegative val="0"/>
          <c:cat>
            <c:strRef>
              <c:f>Sheet1!$A$2:$A$6</c:f>
              <c:strCache>
                <c:ptCount val="5"/>
                <c:pt idx="0">
                  <c:v>平成24年度</c:v>
                </c:pt>
                <c:pt idx="1">
                  <c:v>平成25年度</c:v>
                </c:pt>
                <c:pt idx="2">
                  <c:v>平成26年度</c:v>
                </c:pt>
                <c:pt idx="3">
                  <c:v>平成27年度</c:v>
                </c:pt>
                <c:pt idx="4">
                  <c:v>平成28年度</c:v>
                </c:pt>
              </c:strCache>
            </c:strRef>
          </c:cat>
          <c:val>
            <c:numRef>
              <c:f>Sheet1!$C$2:$C$6</c:f>
              <c:numCache>
                <c:formatCode>General</c:formatCode>
                <c:ptCount val="5"/>
                <c:pt idx="0">
                  <c:v>811</c:v>
                </c:pt>
                <c:pt idx="1">
                  <c:v>957</c:v>
                </c:pt>
                <c:pt idx="2" formatCode="#,##0">
                  <c:v>1148</c:v>
                </c:pt>
                <c:pt idx="3" formatCode="#,##0">
                  <c:v>1332</c:v>
                </c:pt>
                <c:pt idx="4" formatCode="#,##0">
                  <c:v>1510</c:v>
                </c:pt>
              </c:numCache>
            </c:numRef>
          </c:val>
        </c:ser>
        <c:ser>
          <c:idx val="2"/>
          <c:order val="2"/>
          <c:tx>
            <c:strRef>
              <c:f>Sheet1!$D$1</c:f>
              <c:strCache>
                <c:ptCount val="1"/>
                <c:pt idx="0">
                  <c:v>営利法人</c:v>
                </c:pt>
              </c:strCache>
            </c:strRef>
          </c:tx>
          <c:spPr>
            <a:pattFill prst="narVert">
              <a:fgClr>
                <a:srgbClr val="FDBBC1"/>
              </a:fgClr>
              <a:bgClr>
                <a:sysClr val="window" lastClr="FFFFFF"/>
              </a:bgClr>
            </a:pattFill>
            <a:ln>
              <a:solidFill>
                <a:sysClr val="window" lastClr="FFFFFF">
                  <a:lumMod val="50000"/>
                </a:sysClr>
              </a:solidFill>
            </a:ln>
          </c:spPr>
          <c:invertIfNegative val="0"/>
          <c:cat>
            <c:strRef>
              <c:f>Sheet1!$A$2:$A$6</c:f>
              <c:strCache>
                <c:ptCount val="5"/>
                <c:pt idx="0">
                  <c:v>平成24年度</c:v>
                </c:pt>
                <c:pt idx="1">
                  <c:v>平成25年度</c:v>
                </c:pt>
                <c:pt idx="2">
                  <c:v>平成26年度</c:v>
                </c:pt>
                <c:pt idx="3">
                  <c:v>平成27年度</c:v>
                </c:pt>
                <c:pt idx="4">
                  <c:v>平成28年度</c:v>
                </c:pt>
              </c:strCache>
            </c:strRef>
          </c:cat>
          <c:val>
            <c:numRef>
              <c:f>Sheet1!$D$2:$D$6</c:f>
              <c:numCache>
                <c:formatCode>#,##0</c:formatCode>
                <c:ptCount val="5"/>
                <c:pt idx="0" formatCode="General">
                  <c:v>624</c:v>
                </c:pt>
                <c:pt idx="1">
                  <c:v>1000</c:v>
                </c:pt>
                <c:pt idx="2">
                  <c:v>1662</c:v>
                </c:pt>
                <c:pt idx="3">
                  <c:v>2645</c:v>
                </c:pt>
                <c:pt idx="4">
                  <c:v>4187</c:v>
                </c:pt>
              </c:numCache>
            </c:numRef>
          </c:val>
        </c:ser>
        <c:ser>
          <c:idx val="3"/>
          <c:order val="3"/>
          <c:tx>
            <c:strRef>
              <c:f>Sheet1!$E$1</c:f>
              <c:strCache>
                <c:ptCount val="1"/>
                <c:pt idx="0">
                  <c:v>NPO法人</c:v>
                </c:pt>
              </c:strCache>
            </c:strRef>
          </c:tx>
          <c:spPr>
            <a:pattFill prst="wdDnDiag">
              <a:fgClr>
                <a:srgbClr val="CCFF66"/>
              </a:fgClr>
              <a:bgClr>
                <a:sysClr val="window" lastClr="FFFFFF"/>
              </a:bgClr>
            </a:pattFill>
            <a:ln>
              <a:solidFill>
                <a:sysClr val="window" lastClr="FFFFFF">
                  <a:lumMod val="50000"/>
                </a:sysClr>
              </a:solidFill>
            </a:ln>
          </c:spPr>
          <c:invertIfNegative val="0"/>
          <c:cat>
            <c:strRef>
              <c:f>Sheet1!$A$2:$A$6</c:f>
              <c:strCache>
                <c:ptCount val="5"/>
                <c:pt idx="0">
                  <c:v>平成24年度</c:v>
                </c:pt>
                <c:pt idx="1">
                  <c:v>平成25年度</c:v>
                </c:pt>
                <c:pt idx="2">
                  <c:v>平成26年度</c:v>
                </c:pt>
                <c:pt idx="3">
                  <c:v>平成27年度</c:v>
                </c:pt>
                <c:pt idx="4">
                  <c:v>平成28年度</c:v>
                </c:pt>
              </c:strCache>
            </c:strRef>
          </c:cat>
          <c:val>
            <c:numRef>
              <c:f>Sheet1!$E$2:$E$6</c:f>
              <c:numCache>
                <c:formatCode>#,##0</c:formatCode>
                <c:ptCount val="5"/>
                <c:pt idx="0" formatCode="General">
                  <c:v>801</c:v>
                </c:pt>
                <c:pt idx="1">
                  <c:v>1067</c:v>
                </c:pt>
                <c:pt idx="2">
                  <c:v>1339</c:v>
                </c:pt>
                <c:pt idx="3">
                  <c:v>1534</c:v>
                </c:pt>
                <c:pt idx="4">
                  <c:v>1802</c:v>
                </c:pt>
              </c:numCache>
            </c:numRef>
          </c:val>
        </c:ser>
        <c:ser>
          <c:idx val="4"/>
          <c:order val="4"/>
          <c:tx>
            <c:strRef>
              <c:f>Sheet1!$F$1</c:f>
              <c:strCache>
                <c:ptCount val="1"/>
                <c:pt idx="0">
                  <c:v>その他</c:v>
                </c:pt>
              </c:strCache>
            </c:strRef>
          </c:tx>
          <c:spPr>
            <a:solidFill>
              <a:sysClr val="window" lastClr="FFFFFF">
                <a:lumMod val="85000"/>
              </a:sysClr>
            </a:solidFill>
            <a:ln>
              <a:solidFill>
                <a:sysClr val="window" lastClr="FFFFFF">
                  <a:lumMod val="50000"/>
                </a:sysClr>
              </a:solidFill>
            </a:ln>
          </c:spPr>
          <c:invertIfNegative val="0"/>
          <c:cat>
            <c:strRef>
              <c:f>Sheet1!$A$2:$A$6</c:f>
              <c:strCache>
                <c:ptCount val="5"/>
                <c:pt idx="0">
                  <c:v>平成24年度</c:v>
                </c:pt>
                <c:pt idx="1">
                  <c:v>平成25年度</c:v>
                </c:pt>
                <c:pt idx="2">
                  <c:v>平成26年度</c:v>
                </c:pt>
                <c:pt idx="3">
                  <c:v>平成27年度</c:v>
                </c:pt>
                <c:pt idx="4">
                  <c:v>平成28年度</c:v>
                </c:pt>
              </c:strCache>
            </c:strRef>
          </c:cat>
          <c:val>
            <c:numRef>
              <c:f>Sheet1!$F$2:$F$6</c:f>
              <c:numCache>
                <c:formatCode>General</c:formatCode>
                <c:ptCount val="5"/>
                <c:pt idx="0">
                  <c:v>304</c:v>
                </c:pt>
                <c:pt idx="1">
                  <c:v>335</c:v>
                </c:pt>
                <c:pt idx="2">
                  <c:v>446</c:v>
                </c:pt>
                <c:pt idx="3">
                  <c:v>606</c:v>
                </c:pt>
                <c:pt idx="4">
                  <c:v>853</c:v>
                </c:pt>
              </c:numCache>
            </c:numRef>
          </c:val>
        </c:ser>
        <c:dLbls>
          <c:showLegendKey val="0"/>
          <c:showVal val="0"/>
          <c:showCatName val="0"/>
          <c:showSerName val="0"/>
          <c:showPercent val="0"/>
          <c:showBubbleSize val="0"/>
        </c:dLbls>
        <c:gapWidth val="150"/>
        <c:overlap val="100"/>
        <c:axId val="1381888"/>
        <c:axId val="1383424"/>
      </c:barChart>
      <c:lineChart>
        <c:grouping val="standard"/>
        <c:varyColors val="0"/>
        <c:ser>
          <c:idx val="0"/>
          <c:order val="0"/>
          <c:tx>
            <c:strRef>
              <c:f>Sheet1!$B$1</c:f>
              <c:strCache>
                <c:ptCount val="1"/>
                <c:pt idx="0">
                  <c:v>総費用額</c:v>
                </c:pt>
              </c:strCache>
            </c:strRef>
          </c:tx>
          <c:spPr>
            <a:ln>
              <a:solidFill>
                <a:srgbClr val="1F497D">
                  <a:lumMod val="20000"/>
                  <a:lumOff val="80000"/>
                </a:srgbClr>
              </a:solidFill>
            </a:ln>
          </c:spPr>
          <c:marker>
            <c:spPr>
              <a:solidFill>
                <a:srgbClr val="1F497D">
                  <a:lumMod val="40000"/>
                  <a:lumOff val="60000"/>
                </a:srgbClr>
              </a:solidFill>
            </c:spPr>
          </c:marker>
          <c:dLbls>
            <c:dLbl>
              <c:idx val="0"/>
              <c:layout>
                <c:manualLayout>
                  <c:x val="-8.9153708196036824E-2"/>
                  <c:y val="-9.2941563906472971E-2"/>
                </c:manualLayout>
              </c:layout>
              <c:showLegendKey val="0"/>
              <c:showVal val="1"/>
              <c:showCatName val="0"/>
              <c:showSerName val="0"/>
              <c:showPercent val="0"/>
              <c:showBubbleSize val="0"/>
            </c:dLbl>
            <c:dLbl>
              <c:idx val="1"/>
              <c:layout>
                <c:manualLayout>
                  <c:x val="-7.7524963648727643E-2"/>
                  <c:y val="-0.13100506787661459"/>
                </c:manualLayout>
              </c:layout>
              <c:showLegendKey val="0"/>
              <c:showVal val="1"/>
              <c:showCatName val="0"/>
              <c:showSerName val="0"/>
              <c:showPercent val="0"/>
              <c:showBubbleSize val="0"/>
            </c:dLbl>
            <c:dLbl>
              <c:idx val="2"/>
              <c:layout>
                <c:manualLayout>
                  <c:x val="-0.10078245274334598"/>
                  <c:y val="-0.16845704197006842"/>
                </c:manualLayout>
              </c:layout>
              <c:showLegendKey val="0"/>
              <c:showVal val="1"/>
              <c:showCatName val="0"/>
              <c:showSerName val="0"/>
              <c:showPercent val="0"/>
              <c:showBubbleSize val="0"/>
            </c:dLbl>
            <c:dLbl>
              <c:idx val="3"/>
              <c:layout>
                <c:manualLayout>
                  <c:x val="-0.10853494910821875"/>
                  <c:y val="-0.10473443960627904"/>
                </c:manualLayout>
              </c:layout>
              <c:showLegendKey val="0"/>
              <c:showVal val="1"/>
              <c:showCatName val="0"/>
              <c:showSerName val="0"/>
              <c:showPercent val="0"/>
              <c:showBubbleSize val="0"/>
            </c:dLbl>
            <c:txPr>
              <a:bodyPr/>
              <a:lstStyle/>
              <a:p>
                <a:pPr>
                  <a:defRPr sz="1000" u="none"/>
                </a:pPr>
                <a:endParaRPr lang="ja-JP"/>
              </a:p>
            </c:txPr>
            <c:showLegendKey val="0"/>
            <c:showVal val="1"/>
            <c:showCatName val="0"/>
            <c:showSerName val="0"/>
            <c:showPercent val="0"/>
            <c:showBubbleSize val="0"/>
            <c:showLeaderLines val="0"/>
          </c:dLbls>
          <c:cat>
            <c:strRef>
              <c:f>Sheet1!$A$2:$A$6</c:f>
              <c:strCache>
                <c:ptCount val="5"/>
                <c:pt idx="0">
                  <c:v>平成24年度</c:v>
                </c:pt>
                <c:pt idx="1">
                  <c:v>平成25年度</c:v>
                </c:pt>
                <c:pt idx="2">
                  <c:v>平成26年度</c:v>
                </c:pt>
                <c:pt idx="3">
                  <c:v>平成27年度</c:v>
                </c:pt>
                <c:pt idx="4">
                  <c:v>平成28年度</c:v>
                </c:pt>
              </c:strCache>
            </c:strRef>
          </c:cat>
          <c:val>
            <c:numRef>
              <c:f>Sheet1!$B$2:$B$6</c:f>
              <c:numCache>
                <c:formatCode>#,##0_);[Red]\(#,##0\)</c:formatCode>
                <c:ptCount val="5"/>
                <c:pt idx="0">
                  <c:v>47642.206277999998</c:v>
                </c:pt>
                <c:pt idx="1">
                  <c:v>70113.541876999996</c:v>
                </c:pt>
                <c:pt idx="2">
                  <c:v>102399.15145400001</c:v>
                </c:pt>
                <c:pt idx="3">
                  <c:v>144585.69383999999</c:v>
                </c:pt>
              </c:numCache>
            </c:numRef>
          </c:val>
          <c:smooth val="0"/>
        </c:ser>
        <c:dLbls>
          <c:showLegendKey val="0"/>
          <c:showVal val="0"/>
          <c:showCatName val="0"/>
          <c:showSerName val="0"/>
          <c:showPercent val="0"/>
          <c:showBubbleSize val="0"/>
        </c:dLbls>
        <c:marker val="1"/>
        <c:smooth val="0"/>
        <c:axId val="1403136"/>
        <c:axId val="1401600"/>
      </c:lineChart>
      <c:catAx>
        <c:axId val="1381888"/>
        <c:scaling>
          <c:orientation val="minMax"/>
        </c:scaling>
        <c:delete val="0"/>
        <c:axPos val="b"/>
        <c:majorTickMark val="out"/>
        <c:minorTickMark val="none"/>
        <c:tickLblPos val="nextTo"/>
        <c:txPr>
          <a:bodyPr/>
          <a:lstStyle/>
          <a:p>
            <a:pPr>
              <a:defRPr sz="600"/>
            </a:pPr>
            <a:endParaRPr lang="ja-JP"/>
          </a:p>
        </c:txPr>
        <c:crossAx val="1383424"/>
        <c:crosses val="autoZero"/>
        <c:auto val="1"/>
        <c:lblAlgn val="ctr"/>
        <c:lblOffset val="100"/>
        <c:noMultiLvlLbl val="0"/>
      </c:catAx>
      <c:valAx>
        <c:axId val="1383424"/>
        <c:scaling>
          <c:orientation val="minMax"/>
          <c:min val="0"/>
        </c:scaling>
        <c:delete val="0"/>
        <c:axPos val="l"/>
        <c:majorGridlines/>
        <c:numFmt formatCode="#,##0_);[Red]\(#,##0\)" sourceLinked="0"/>
        <c:majorTickMark val="out"/>
        <c:minorTickMark val="none"/>
        <c:tickLblPos val="nextTo"/>
        <c:txPr>
          <a:bodyPr/>
          <a:lstStyle/>
          <a:p>
            <a:pPr>
              <a:defRPr sz="1000"/>
            </a:pPr>
            <a:endParaRPr lang="ja-JP"/>
          </a:p>
        </c:txPr>
        <c:crossAx val="1381888"/>
        <c:crosses val="autoZero"/>
        <c:crossBetween val="between"/>
      </c:valAx>
      <c:valAx>
        <c:axId val="1401600"/>
        <c:scaling>
          <c:orientation val="minMax"/>
        </c:scaling>
        <c:delete val="0"/>
        <c:axPos val="r"/>
        <c:numFmt formatCode="#,##0_);[Red]\(#,##0\)" sourceLinked="1"/>
        <c:majorTickMark val="out"/>
        <c:minorTickMark val="none"/>
        <c:tickLblPos val="nextTo"/>
        <c:txPr>
          <a:bodyPr/>
          <a:lstStyle/>
          <a:p>
            <a:pPr>
              <a:defRPr sz="1050"/>
            </a:pPr>
            <a:endParaRPr lang="ja-JP"/>
          </a:p>
        </c:txPr>
        <c:crossAx val="1403136"/>
        <c:crosses val="max"/>
        <c:crossBetween val="between"/>
      </c:valAx>
      <c:catAx>
        <c:axId val="1403136"/>
        <c:scaling>
          <c:orientation val="minMax"/>
        </c:scaling>
        <c:delete val="1"/>
        <c:axPos val="b"/>
        <c:majorTickMark val="out"/>
        <c:minorTickMark val="none"/>
        <c:tickLblPos val="nextTo"/>
        <c:crossAx val="1401600"/>
        <c:crosses val="autoZero"/>
        <c:auto val="1"/>
        <c:lblAlgn val="ctr"/>
        <c:lblOffset val="100"/>
        <c:noMultiLvlLbl val="0"/>
      </c:catAx>
    </c:plotArea>
    <c:legend>
      <c:legendPos val="l"/>
      <c:layout>
        <c:manualLayout>
          <c:xMode val="edge"/>
          <c:yMode val="edge"/>
          <c:x val="0.10073453376975208"/>
          <c:y val="8.1323868418163858E-2"/>
          <c:w val="0.29847111004760157"/>
          <c:h val="0.27098274726481031"/>
        </c:manualLayout>
      </c:layout>
      <c:overlay val="0"/>
      <c:spPr>
        <a:solidFill>
          <a:sysClr val="window" lastClr="FFFFFF"/>
        </a:solidFill>
        <a:ln>
          <a:solidFill>
            <a:sysClr val="windowText" lastClr="000000"/>
          </a:solidFill>
        </a:ln>
      </c:spPr>
      <c:txPr>
        <a:bodyPr/>
        <a:lstStyle/>
        <a:p>
          <a:pPr>
            <a:defRPr sz="7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solidFill>
      <a:sysClr val="window" lastClr="FFFFFF"/>
    </a:solidFill>
  </c:spPr>
  <c:txPr>
    <a:bodyPr/>
    <a:lstStyle/>
    <a:p>
      <a:pPr>
        <a:defRPr sz="1800"/>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ja-JP" sz="1200" dirty="0"/>
              <a:t>支援件数の</a:t>
            </a:r>
            <a:r>
              <a:rPr lang="ja-JP" sz="1200" dirty="0" smtClean="0"/>
              <a:t>推移（</a:t>
            </a:r>
            <a:r>
              <a:rPr lang="ja-JP" sz="1200" dirty="0"/>
              <a:t>相談支援・発達支援・就労支援）</a:t>
            </a:r>
          </a:p>
        </c:rich>
      </c:tx>
      <c:layout>
        <c:manualLayout>
          <c:xMode val="edge"/>
          <c:yMode val="edge"/>
          <c:x val="0.20607839537183131"/>
          <c:y val="4.1635209993199737E-2"/>
        </c:manualLayout>
      </c:layout>
      <c:overlay val="0"/>
      <c:spPr>
        <a:ln>
          <a:solidFill>
            <a:schemeClr val="bg1"/>
          </a:solidFill>
        </a:ln>
      </c:spPr>
    </c:title>
    <c:autoTitleDeleted val="0"/>
    <c:plotArea>
      <c:layout/>
      <c:barChart>
        <c:barDir val="col"/>
        <c:grouping val="clustered"/>
        <c:varyColors val="0"/>
        <c:dLbls>
          <c:showLegendKey val="0"/>
          <c:showVal val="1"/>
          <c:showCatName val="0"/>
          <c:showSerName val="0"/>
          <c:showPercent val="0"/>
          <c:showBubbleSize val="0"/>
        </c:dLbls>
        <c:gapWidth val="150"/>
        <c:overlap val="-25"/>
        <c:axId val="140706176"/>
        <c:axId val="140707712"/>
      </c:barChart>
      <c:catAx>
        <c:axId val="140706176"/>
        <c:scaling>
          <c:orientation val="minMax"/>
        </c:scaling>
        <c:delete val="0"/>
        <c:axPos val="b"/>
        <c:majorTickMark val="none"/>
        <c:minorTickMark val="none"/>
        <c:tickLblPos val="nextTo"/>
        <c:txPr>
          <a:bodyPr/>
          <a:lstStyle/>
          <a:p>
            <a:pPr>
              <a:defRPr sz="900" baseline="0"/>
            </a:pPr>
            <a:endParaRPr lang="ja-JP"/>
          </a:p>
        </c:txPr>
        <c:crossAx val="140707712"/>
        <c:crosses val="autoZero"/>
        <c:auto val="1"/>
        <c:lblAlgn val="ctr"/>
        <c:lblOffset val="100"/>
        <c:noMultiLvlLbl val="0"/>
      </c:catAx>
      <c:valAx>
        <c:axId val="140707712"/>
        <c:scaling>
          <c:orientation val="minMax"/>
        </c:scaling>
        <c:delete val="1"/>
        <c:axPos val="l"/>
        <c:numFmt formatCode="#,##0_);[Red]\(#,##0\)" sourceLinked="1"/>
        <c:majorTickMark val="none"/>
        <c:minorTickMark val="none"/>
        <c:tickLblPos val="nextTo"/>
        <c:crossAx val="140706176"/>
        <c:crosses val="autoZero"/>
        <c:crossBetween val="between"/>
      </c:valAx>
    </c:plotArea>
    <c:plotVisOnly val="1"/>
    <c:dispBlanksAs val="gap"/>
    <c:showDLblsOverMax val="0"/>
  </c:chart>
  <c:spPr>
    <a:ln>
      <a:solidFill>
        <a:schemeClr val="tx1"/>
      </a:solidFill>
    </a:ln>
  </c:spPr>
  <c:txPr>
    <a:bodyPr/>
    <a:lstStyle/>
    <a:p>
      <a:pPr>
        <a:defRPr sz="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800"/>
              <a:t>相談支援・発達支援・就労支援全体の推移</a:t>
            </a:r>
          </a:p>
        </c:rich>
      </c:tx>
      <c:layout/>
      <c:overlay val="0"/>
    </c:title>
    <c:autoTitleDeleted val="0"/>
    <c:plotArea>
      <c:layout/>
      <c:barChart>
        <c:barDir val="col"/>
        <c:grouping val="clustered"/>
        <c:varyColors val="0"/>
        <c:ser>
          <c:idx val="0"/>
          <c:order val="0"/>
          <c:tx>
            <c:v>実支援件数</c:v>
          </c:tx>
          <c:invertIfNegative val="0"/>
          <c:cat>
            <c:strRef>
              <c:f>Sheet1!$B$4:$L$4</c:f>
              <c:strCache>
                <c:ptCount val="11"/>
                <c:pt idx="0">
                  <c:v>Ｈ１７</c:v>
                </c:pt>
                <c:pt idx="1">
                  <c:v>Ｈ１８</c:v>
                </c:pt>
                <c:pt idx="2">
                  <c:v>Ｈ１９</c:v>
                </c:pt>
                <c:pt idx="3">
                  <c:v>Ｈ２０</c:v>
                </c:pt>
                <c:pt idx="4">
                  <c:v>Ｈ２１</c:v>
                </c:pt>
                <c:pt idx="5">
                  <c:v>Ｈ２２</c:v>
                </c:pt>
                <c:pt idx="6">
                  <c:v>Ｈ２３</c:v>
                </c:pt>
                <c:pt idx="7">
                  <c:v>Ｈ２４</c:v>
                </c:pt>
                <c:pt idx="8">
                  <c:v>Ｈ２５</c:v>
                </c:pt>
                <c:pt idx="9">
                  <c:v>Ｈ２６</c:v>
                </c:pt>
                <c:pt idx="10">
                  <c:v>Ｈ２７</c:v>
                </c:pt>
              </c:strCache>
            </c:strRef>
          </c:cat>
          <c:val>
            <c:numRef>
              <c:f>Sheet1!$B$5:$L$5</c:f>
              <c:numCache>
                <c:formatCode>#,##0_);[Red]\(#,##0\)</c:formatCode>
                <c:ptCount val="11"/>
                <c:pt idx="0">
                  <c:v>15903</c:v>
                </c:pt>
                <c:pt idx="1">
                  <c:v>30749</c:v>
                </c:pt>
                <c:pt idx="2">
                  <c:v>38023</c:v>
                </c:pt>
                <c:pt idx="3">
                  <c:v>45135</c:v>
                </c:pt>
                <c:pt idx="4">
                  <c:v>51081</c:v>
                </c:pt>
                <c:pt idx="5">
                  <c:v>57236</c:v>
                </c:pt>
                <c:pt idx="6">
                  <c:v>63421</c:v>
                </c:pt>
                <c:pt idx="7">
                  <c:v>67971</c:v>
                </c:pt>
                <c:pt idx="8">
                  <c:v>68438</c:v>
                </c:pt>
                <c:pt idx="9">
                  <c:v>68571</c:v>
                </c:pt>
                <c:pt idx="10">
                  <c:v>70517</c:v>
                </c:pt>
              </c:numCache>
            </c:numRef>
          </c:val>
        </c:ser>
        <c:dLbls>
          <c:showLegendKey val="0"/>
          <c:showVal val="1"/>
          <c:showCatName val="0"/>
          <c:showSerName val="0"/>
          <c:showPercent val="0"/>
          <c:showBubbleSize val="0"/>
        </c:dLbls>
        <c:gapWidth val="150"/>
        <c:overlap val="-25"/>
        <c:axId val="140867840"/>
        <c:axId val="140890112"/>
      </c:barChart>
      <c:catAx>
        <c:axId val="140867840"/>
        <c:scaling>
          <c:orientation val="minMax"/>
        </c:scaling>
        <c:delete val="0"/>
        <c:axPos val="b"/>
        <c:majorTickMark val="none"/>
        <c:minorTickMark val="none"/>
        <c:tickLblPos val="nextTo"/>
        <c:crossAx val="140890112"/>
        <c:crosses val="autoZero"/>
        <c:auto val="1"/>
        <c:lblAlgn val="ctr"/>
        <c:lblOffset val="100"/>
        <c:noMultiLvlLbl val="0"/>
      </c:catAx>
      <c:valAx>
        <c:axId val="140890112"/>
        <c:scaling>
          <c:orientation val="minMax"/>
        </c:scaling>
        <c:delete val="1"/>
        <c:axPos val="l"/>
        <c:numFmt formatCode="#,##0_);[Red]\(#,##0\)" sourceLinked="1"/>
        <c:majorTickMark val="out"/>
        <c:minorTickMark val="none"/>
        <c:tickLblPos val="nextTo"/>
        <c:crossAx val="140867840"/>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24967487467672"/>
          <c:y val="3.8261898155873469E-2"/>
          <c:w val="0.76246138366103444"/>
          <c:h val="0.76883596979807123"/>
        </c:manualLayout>
      </c:layout>
      <c:barChart>
        <c:barDir val="col"/>
        <c:grouping val="stacked"/>
        <c:varyColors val="0"/>
        <c:ser>
          <c:idx val="0"/>
          <c:order val="0"/>
          <c:tx>
            <c:strRef>
              <c:f>'[Microsoft PowerPoint 内のグラフ]Sheet1'!$B$5</c:f>
              <c:strCache>
                <c:ptCount val="1"/>
                <c:pt idx="0">
                  <c:v>特別支援学校</c:v>
                </c:pt>
              </c:strCache>
            </c:strRef>
          </c:tx>
          <c:spPr>
            <a:solidFill>
              <a:srgbClr val="6699FF"/>
            </a:solidFill>
          </c:spPr>
          <c:invertIfNegative val="0"/>
          <c:cat>
            <c:strRef>
              <c:f>'[Microsoft PowerPoint 内のグラフ]Sheet1'!$A$6:$A$8</c:f>
              <c:strCache>
                <c:ptCount val="3"/>
                <c:pt idx="0">
                  <c:v>平成18年度</c:v>
                </c:pt>
                <c:pt idx="1">
                  <c:v>平成22年度</c:v>
                </c:pt>
                <c:pt idx="2">
                  <c:v>平成26年度</c:v>
                </c:pt>
              </c:strCache>
            </c:strRef>
          </c:cat>
          <c:val>
            <c:numRef>
              <c:f>'[Microsoft PowerPoint 内のグラフ]Sheet1'!$B$6:$B$8</c:f>
              <c:numCache>
                <c:formatCode>#,##0_ </c:formatCode>
                <c:ptCount val="3"/>
                <c:pt idx="0">
                  <c:v>5901</c:v>
                </c:pt>
                <c:pt idx="1">
                  <c:v>7306</c:v>
                </c:pt>
                <c:pt idx="2">
                  <c:v>7774</c:v>
                </c:pt>
              </c:numCache>
            </c:numRef>
          </c:val>
        </c:ser>
        <c:ser>
          <c:idx val="1"/>
          <c:order val="1"/>
          <c:tx>
            <c:strRef>
              <c:f>'[Microsoft PowerPoint 内のグラフ]Sheet1'!$C$5</c:f>
              <c:strCache>
                <c:ptCount val="1"/>
                <c:pt idx="0">
                  <c:v>小中学校（通常の学級及び特別支援学級）</c:v>
                </c:pt>
              </c:strCache>
            </c:strRef>
          </c:tx>
          <c:spPr>
            <a:ln>
              <a:solidFill>
                <a:srgbClr val="000000">
                  <a:lumMod val="85000"/>
                  <a:lumOff val="15000"/>
                </a:srgbClr>
              </a:solidFill>
            </a:ln>
          </c:spPr>
          <c:invertIfNegative val="0"/>
          <c:dPt>
            <c:idx val="2"/>
            <c:invertIfNegative val="0"/>
            <c:bubble3D val="0"/>
            <c:spPr>
              <a:solidFill>
                <a:srgbClr val="92D050"/>
              </a:solidFill>
              <a:ln>
                <a:solidFill>
                  <a:srgbClr val="000000">
                    <a:lumMod val="85000"/>
                    <a:lumOff val="15000"/>
                  </a:srgbClr>
                </a:solidFill>
              </a:ln>
            </c:spPr>
          </c:dPt>
          <c:dLbls>
            <c:dLbl>
              <c:idx val="0"/>
              <c:delete val="1"/>
            </c:dLbl>
            <c:dLbl>
              <c:idx val="1"/>
              <c:delete val="1"/>
            </c:dLbl>
            <c:dLbl>
              <c:idx val="2"/>
              <c:layout>
                <c:manualLayout>
                  <c:x val="7.9345375986268285E-2"/>
                  <c:y val="2.5079409903207301E-2"/>
                </c:manualLayout>
              </c:layout>
              <c:spPr>
                <a:solidFill>
                  <a:srgbClr val="FFFFFF"/>
                </a:solidFill>
                <a:ln>
                  <a:solidFill>
                    <a:srgbClr val="FFFFFF"/>
                  </a:solidFill>
                </a:ln>
              </c:spPr>
              <c:txPr>
                <a:bodyPr/>
                <a:lstStyle/>
                <a:p>
                  <a:pPr>
                    <a:defRPr sz="800"/>
                  </a:pPr>
                  <a:endParaRPr lang="ja-JP"/>
                </a:p>
              </c:txPr>
              <c:showLegendKey val="0"/>
              <c:showVal val="1"/>
              <c:showCatName val="0"/>
              <c:showSerName val="0"/>
              <c:showPercent val="0"/>
              <c:showBubbleSize val="0"/>
            </c:dLbl>
            <c:spPr>
              <a:solidFill>
                <a:srgbClr val="FFFFFF"/>
              </a:solidFill>
              <a:ln>
                <a:solidFill>
                  <a:srgbClr val="FFFFFF"/>
                </a:solidFill>
              </a:ln>
            </c:spPr>
            <c:showLegendKey val="0"/>
            <c:showVal val="1"/>
            <c:showCatName val="0"/>
            <c:showSerName val="0"/>
            <c:showPercent val="0"/>
            <c:showBubbleSize val="0"/>
            <c:showLeaderLines val="0"/>
          </c:dLbls>
          <c:cat>
            <c:strRef>
              <c:f>'[Microsoft PowerPoint 内のグラフ]Sheet1'!$A$6:$A$8</c:f>
              <c:strCache>
                <c:ptCount val="3"/>
                <c:pt idx="0">
                  <c:v>平成18年度</c:v>
                </c:pt>
                <c:pt idx="1">
                  <c:v>平成22年度</c:v>
                </c:pt>
                <c:pt idx="2">
                  <c:v>平成26年度</c:v>
                </c:pt>
              </c:strCache>
            </c:strRef>
          </c:cat>
          <c:val>
            <c:numRef>
              <c:f>'[Microsoft PowerPoint 内のグラフ]Sheet1'!$C$6:$C$8</c:f>
              <c:numCache>
                <c:formatCode>#,##0_ </c:formatCode>
                <c:ptCount val="3"/>
                <c:pt idx="0">
                  <c:v>0</c:v>
                </c:pt>
                <c:pt idx="1">
                  <c:v>0</c:v>
                </c:pt>
                <c:pt idx="2">
                  <c:v>976</c:v>
                </c:pt>
              </c:numCache>
            </c:numRef>
          </c:val>
        </c:ser>
        <c:dLbls>
          <c:showLegendKey val="0"/>
          <c:showVal val="1"/>
          <c:showCatName val="0"/>
          <c:showSerName val="0"/>
          <c:showPercent val="0"/>
          <c:showBubbleSize val="0"/>
        </c:dLbls>
        <c:gapWidth val="75"/>
        <c:overlap val="100"/>
        <c:axId val="132712704"/>
        <c:axId val="132718592"/>
      </c:barChart>
      <c:catAx>
        <c:axId val="132712704"/>
        <c:scaling>
          <c:orientation val="minMax"/>
        </c:scaling>
        <c:delete val="0"/>
        <c:axPos val="b"/>
        <c:majorTickMark val="none"/>
        <c:minorTickMark val="none"/>
        <c:tickLblPos val="nextTo"/>
        <c:txPr>
          <a:bodyPr/>
          <a:lstStyle/>
          <a:p>
            <a:pPr>
              <a:defRPr>
                <a:solidFill>
                  <a:schemeClr val="tx1">
                    <a:lumMod val="75000"/>
                    <a:lumOff val="25000"/>
                  </a:schemeClr>
                </a:solidFill>
              </a:defRPr>
            </a:pPr>
            <a:endParaRPr lang="ja-JP"/>
          </a:p>
        </c:txPr>
        <c:crossAx val="132718592"/>
        <c:crosses val="autoZero"/>
        <c:auto val="1"/>
        <c:lblAlgn val="ctr"/>
        <c:lblOffset val="100"/>
        <c:noMultiLvlLbl val="0"/>
      </c:catAx>
      <c:valAx>
        <c:axId val="132718592"/>
        <c:scaling>
          <c:orientation val="minMax"/>
        </c:scaling>
        <c:delete val="0"/>
        <c:axPos val="l"/>
        <c:numFmt formatCode="#,##0_ " sourceLinked="1"/>
        <c:majorTickMark val="none"/>
        <c:minorTickMark val="none"/>
        <c:tickLblPos val="nextTo"/>
        <c:crossAx val="132712704"/>
        <c:crosses val="autoZero"/>
        <c:crossBetween val="between"/>
        <c:majorUnit val="4000"/>
      </c:valAx>
      <c:spPr>
        <a:solidFill>
          <a:srgbClr val="808080">
            <a:lumMod val="20000"/>
            <a:lumOff val="80000"/>
          </a:srgbClr>
        </a:solidFill>
      </c:spPr>
    </c:plotArea>
    <c:legend>
      <c:legendPos val="b"/>
      <c:legendEntry>
        <c:idx val="0"/>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Entry>
      <c:legendEntry>
        <c:idx val="1"/>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Entry>
      <c:layout>
        <c:manualLayout>
          <c:xMode val="edge"/>
          <c:yMode val="edge"/>
          <c:x val="0.19604983007988794"/>
          <c:y val="3.4944306924583057E-2"/>
          <c:w val="0.48239259355470904"/>
          <c:h val="0.3318005930194326"/>
        </c:manualLayout>
      </c:layout>
      <c:overlay val="0"/>
      <c:txPr>
        <a:bodyPr/>
        <a:lstStyle/>
        <a:p>
          <a:pPr>
            <a:defRPr sz="1000">
              <a:solidFill>
                <a:schemeClr val="tx1">
                  <a:lumMod val="75000"/>
                  <a:lumOff val="25000"/>
                </a:schemeClr>
              </a:solidFill>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4685039370078"/>
          <c:y val="4.5409078466418694E-2"/>
          <c:w val="0.84142562471661841"/>
          <c:h val="0.54930119071680772"/>
        </c:manualLayout>
      </c:layout>
      <c:barChart>
        <c:barDir val="col"/>
        <c:grouping val="clustered"/>
        <c:varyColors val="0"/>
        <c:ser>
          <c:idx val="0"/>
          <c:order val="0"/>
          <c:spPr>
            <a:solidFill>
              <a:srgbClr val="1F497D">
                <a:lumMod val="60000"/>
                <a:lumOff val="40000"/>
              </a:srgbClr>
            </a:solidFill>
          </c:spPr>
          <c:invertIfNegative val="0"/>
          <c:dLbls>
            <c:dLbl>
              <c:idx val="0"/>
              <c:layout>
                <c:manualLayout>
                  <c:x val="-2.8817037903481075E-3"/>
                  <c:y val="2.6501619311542185E-2"/>
                </c:manualLayout>
              </c:layout>
              <c:showLegendKey val="0"/>
              <c:showVal val="1"/>
              <c:showCatName val="0"/>
              <c:showSerName val="0"/>
              <c:showPercent val="0"/>
              <c:showBubbleSize val="0"/>
            </c:dLbl>
            <c:dLbl>
              <c:idx val="3"/>
              <c:layout>
                <c:manualLayout>
                  <c:x val="1.152681516139243E-2"/>
                  <c:y val="6.6254048278855462E-3"/>
                </c:manualLayout>
              </c:layout>
              <c:showLegendKey val="0"/>
              <c:showVal val="1"/>
              <c:showCatName val="0"/>
              <c:showSerName val="0"/>
              <c:showPercent val="0"/>
              <c:showBubbleSize val="0"/>
            </c:dLbl>
            <c:dLbl>
              <c:idx val="6"/>
              <c:layout>
                <c:manualLayout>
                  <c:x val="5.763407580696215E-3"/>
                  <c:y val="1.9876214483656639E-2"/>
                </c:manualLayout>
              </c:layout>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Sheet1!$A$3:$G$3</c:f>
              <c:strCache>
                <c:ptCount val="7"/>
                <c:pt idx="0">
                  <c:v>～30%</c:v>
                </c:pt>
                <c:pt idx="1">
                  <c:v>30～40%</c:v>
                </c:pt>
                <c:pt idx="2">
                  <c:v>40～50％</c:v>
                </c:pt>
                <c:pt idx="3">
                  <c:v>50～60%</c:v>
                </c:pt>
                <c:pt idx="4">
                  <c:v>60～70％</c:v>
                </c:pt>
                <c:pt idx="5">
                  <c:v>70～80%</c:v>
                </c:pt>
                <c:pt idx="6">
                  <c:v>80％～</c:v>
                </c:pt>
              </c:strCache>
            </c:strRef>
          </c:cat>
          <c:val>
            <c:numRef>
              <c:f>Sheet1!$A$4:$G$4</c:f>
              <c:numCache>
                <c:formatCode>0.0%</c:formatCode>
                <c:ptCount val="7"/>
                <c:pt idx="0">
                  <c:v>0.25</c:v>
                </c:pt>
                <c:pt idx="1">
                  <c:v>0.10714285714285714</c:v>
                </c:pt>
                <c:pt idx="2">
                  <c:v>0.10714285714285714</c:v>
                </c:pt>
                <c:pt idx="3">
                  <c:v>0.14285714285714285</c:v>
                </c:pt>
                <c:pt idx="4">
                  <c:v>7.1428571428571425E-2</c:v>
                </c:pt>
                <c:pt idx="5">
                  <c:v>7.1428571428571425E-2</c:v>
                </c:pt>
                <c:pt idx="6">
                  <c:v>0.25</c:v>
                </c:pt>
              </c:numCache>
            </c:numRef>
          </c:val>
        </c:ser>
        <c:dLbls>
          <c:showLegendKey val="0"/>
          <c:showVal val="0"/>
          <c:showCatName val="0"/>
          <c:showSerName val="0"/>
          <c:showPercent val="0"/>
          <c:showBubbleSize val="0"/>
        </c:dLbls>
        <c:gapWidth val="150"/>
        <c:axId val="152857984"/>
        <c:axId val="160371840"/>
      </c:barChart>
      <c:catAx>
        <c:axId val="152857984"/>
        <c:scaling>
          <c:orientation val="minMax"/>
        </c:scaling>
        <c:delete val="0"/>
        <c:axPos val="b"/>
        <c:majorTickMark val="out"/>
        <c:minorTickMark val="none"/>
        <c:tickLblPos val="nextTo"/>
        <c:txPr>
          <a:bodyPr/>
          <a:lstStyle/>
          <a:p>
            <a:pPr>
              <a:defRPr sz="900"/>
            </a:pPr>
            <a:endParaRPr lang="ja-JP"/>
          </a:p>
        </c:txPr>
        <c:crossAx val="160371840"/>
        <c:crosses val="autoZero"/>
        <c:auto val="1"/>
        <c:lblAlgn val="ctr"/>
        <c:lblOffset val="100"/>
        <c:noMultiLvlLbl val="0"/>
      </c:catAx>
      <c:valAx>
        <c:axId val="160371840"/>
        <c:scaling>
          <c:orientation val="minMax"/>
        </c:scaling>
        <c:delete val="0"/>
        <c:axPos val="l"/>
        <c:majorGridlines/>
        <c:numFmt formatCode="0.0%" sourceLinked="1"/>
        <c:majorTickMark val="out"/>
        <c:minorTickMark val="none"/>
        <c:tickLblPos val="nextTo"/>
        <c:txPr>
          <a:bodyPr/>
          <a:lstStyle/>
          <a:p>
            <a:pPr>
              <a:defRPr sz="1000"/>
            </a:pPr>
            <a:endParaRPr lang="ja-JP"/>
          </a:p>
        </c:txPr>
        <c:crossAx val="15285798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77347623213764E-2"/>
          <c:y val="4.3690476190476189E-2"/>
          <c:w val="0.91366998396033827"/>
          <c:h val="0.59720658697694495"/>
        </c:manualLayout>
      </c:layout>
      <c:barChart>
        <c:barDir val="col"/>
        <c:grouping val="clustered"/>
        <c:varyColors val="0"/>
        <c:ser>
          <c:idx val="0"/>
          <c:order val="0"/>
          <c:tx>
            <c:strRef>
              <c:f>Sheet1!$B$1</c:f>
              <c:strCache>
                <c:ptCount val="1"/>
                <c:pt idx="0">
                  <c:v>事業者数</c:v>
                </c:pt>
              </c:strCache>
            </c:strRef>
          </c:tx>
          <c:invertIfNegative val="0"/>
          <c:dLbls>
            <c:dLbl>
              <c:idx val="2"/>
              <c:layout>
                <c:manualLayout>
                  <c:x val="-3.203035294376598E-2"/>
                  <c:y val="1.1387734423686487E-2"/>
                </c:manualLayout>
              </c:layout>
              <c:dLblPos val="outEnd"/>
              <c:showLegendKey val="0"/>
              <c:showVal val="1"/>
              <c:showCatName val="0"/>
              <c:showSerName val="0"/>
              <c:showPercent val="0"/>
              <c:showBubbleSize val="0"/>
            </c:dLbl>
            <c:dLbl>
              <c:idx val="4"/>
              <c:layout>
                <c:manualLayout>
                  <c:x val="6.6972556155147051E-2"/>
                  <c:y val="2.846933605921622E-2"/>
                </c:manualLayout>
              </c:layout>
              <c:dLblPos val="outEnd"/>
              <c:showLegendKey val="0"/>
              <c:showVal val="1"/>
              <c:showCatName val="0"/>
              <c:showSerName val="0"/>
              <c:showPercent val="0"/>
              <c:showBubbleSize val="0"/>
            </c:dLbl>
            <c:dLbl>
              <c:idx val="5"/>
              <c:layout>
                <c:manualLayout>
                  <c:x val="-5.8237005352301781E-3"/>
                  <c:y val="2.846933605921622E-2"/>
                </c:manualLayout>
              </c:layout>
              <c:dLblPos val="outEnd"/>
              <c:showLegendKey val="0"/>
              <c:showVal val="1"/>
              <c:showCatName val="0"/>
              <c:showSerName val="0"/>
              <c:showPercent val="0"/>
              <c:showBubbleSize val="0"/>
            </c:dLbl>
            <c:dLbl>
              <c:idx val="8"/>
              <c:layout>
                <c:manualLayout>
                  <c:x val="-1.067666097688998E-16"/>
                  <c:y val="1.7081601635529731E-2"/>
                </c:manualLayout>
              </c:layout>
              <c:dLblPos val="outEnd"/>
              <c:showLegendKey val="0"/>
              <c:showVal val="1"/>
              <c:showCatName val="0"/>
              <c:showSerName val="0"/>
              <c:showPercent val="0"/>
              <c:showBubbleSize val="0"/>
            </c:dLbl>
            <c:txPr>
              <a:bodyPr/>
              <a:lstStyle/>
              <a:p>
                <a:pPr>
                  <a:defRPr sz="1200"/>
                </a:pPr>
                <a:endParaRPr lang="ja-JP"/>
              </a:p>
            </c:txPr>
            <c:dLblPos val="outEnd"/>
            <c:showLegendKey val="0"/>
            <c:showVal val="1"/>
            <c:showCatName val="0"/>
            <c:showSerName val="0"/>
            <c:showPercent val="0"/>
            <c:showBubbleSize val="0"/>
            <c:showLeaderLines val="0"/>
          </c:dLbls>
          <c:cat>
            <c:strRef>
              <c:f>Sheet1!$A$2:$A$10</c:f>
              <c:strCache>
                <c:ptCount val="9"/>
                <c:pt idx="0">
                  <c:v>～１時間</c:v>
                </c:pt>
                <c:pt idx="1">
                  <c:v>１～２時間</c:v>
                </c:pt>
                <c:pt idx="2">
                  <c:v>２～３時間</c:v>
                </c:pt>
                <c:pt idx="3">
                  <c:v>３～４時間</c:v>
                </c:pt>
                <c:pt idx="4">
                  <c:v>４～５時間</c:v>
                </c:pt>
                <c:pt idx="5">
                  <c:v>５～６時間</c:v>
                </c:pt>
                <c:pt idx="6">
                  <c:v>６～７時間</c:v>
                </c:pt>
                <c:pt idx="7">
                  <c:v>７～８時間</c:v>
                </c:pt>
                <c:pt idx="8">
                  <c:v>８時間～</c:v>
                </c:pt>
              </c:strCache>
            </c:strRef>
          </c:cat>
          <c:val>
            <c:numRef>
              <c:f>Sheet1!$B$2:$B$10</c:f>
              <c:numCache>
                <c:formatCode>0.0%</c:formatCode>
                <c:ptCount val="9"/>
                <c:pt idx="0">
                  <c:v>3.5128805620608899E-3</c:v>
                </c:pt>
                <c:pt idx="1">
                  <c:v>2.9274004683840751E-2</c:v>
                </c:pt>
                <c:pt idx="2">
                  <c:v>9.4847775175644022E-2</c:v>
                </c:pt>
                <c:pt idx="3">
                  <c:v>0.12763466042154567</c:v>
                </c:pt>
                <c:pt idx="4">
                  <c:v>0.32552693208430911</c:v>
                </c:pt>
                <c:pt idx="5">
                  <c:v>8.0796252927400475E-2</c:v>
                </c:pt>
                <c:pt idx="6">
                  <c:v>9.3676814988290405E-2</c:v>
                </c:pt>
                <c:pt idx="7">
                  <c:v>5.3864168618266976E-2</c:v>
                </c:pt>
                <c:pt idx="8">
                  <c:v>0.19086651053864168</c:v>
                </c:pt>
              </c:numCache>
            </c:numRef>
          </c:val>
        </c:ser>
        <c:dLbls>
          <c:dLblPos val="outEnd"/>
          <c:showLegendKey val="0"/>
          <c:showVal val="1"/>
          <c:showCatName val="0"/>
          <c:showSerName val="0"/>
          <c:showPercent val="0"/>
          <c:showBubbleSize val="0"/>
        </c:dLbls>
        <c:gapWidth val="150"/>
        <c:axId val="160394624"/>
        <c:axId val="161036544"/>
      </c:barChart>
      <c:catAx>
        <c:axId val="160394624"/>
        <c:scaling>
          <c:orientation val="minMax"/>
        </c:scaling>
        <c:delete val="0"/>
        <c:axPos val="b"/>
        <c:majorTickMark val="out"/>
        <c:minorTickMark val="none"/>
        <c:tickLblPos val="nextTo"/>
        <c:txPr>
          <a:bodyPr/>
          <a:lstStyle/>
          <a:p>
            <a:pPr>
              <a:defRPr sz="800">
                <a:latin typeface="ＭＳ ゴシック" panose="020B0609070205080204" pitchFamily="49" charset="-128"/>
                <a:ea typeface="ＭＳ ゴシック" panose="020B0609070205080204" pitchFamily="49" charset="-128"/>
              </a:defRPr>
            </a:pPr>
            <a:endParaRPr lang="ja-JP"/>
          </a:p>
        </c:txPr>
        <c:crossAx val="161036544"/>
        <c:crosses val="autoZero"/>
        <c:auto val="1"/>
        <c:lblAlgn val="ctr"/>
        <c:lblOffset val="100"/>
        <c:noMultiLvlLbl val="0"/>
      </c:catAx>
      <c:valAx>
        <c:axId val="161036544"/>
        <c:scaling>
          <c:orientation val="minMax"/>
        </c:scaling>
        <c:delete val="0"/>
        <c:axPos val="l"/>
        <c:majorGridlines/>
        <c:numFmt formatCode="0.0%" sourceLinked="1"/>
        <c:majorTickMark val="out"/>
        <c:minorTickMark val="none"/>
        <c:tickLblPos val="nextTo"/>
        <c:txPr>
          <a:bodyPr/>
          <a:lstStyle/>
          <a:p>
            <a:pPr>
              <a:defRPr sz="1050"/>
            </a:pPr>
            <a:endParaRPr lang="ja-JP"/>
          </a:p>
        </c:txPr>
        <c:crossAx val="16039462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9.7222248375415918E-2"/>
          <c:y val="2.0091195211009598E-2"/>
          <c:w val="0.88081044900026451"/>
          <c:h val="0.86250879449194828"/>
        </c:manualLayout>
      </c:layout>
      <c:barChart>
        <c:barDir val="col"/>
        <c:grouping val="stacked"/>
        <c:varyColors val="0"/>
        <c:ser>
          <c:idx val="0"/>
          <c:order val="0"/>
          <c:tx>
            <c:strRef>
              <c:f>Sheet1!$B$1</c:f>
              <c:strCache>
                <c:ptCount val="1"/>
                <c:pt idx="0">
                  <c:v>社会福祉法人</c:v>
                </c:pt>
              </c:strCache>
            </c:strRef>
          </c:tx>
          <c:spPr>
            <a:solidFill>
              <a:schemeClr val="accent5">
                <a:lumMod val="60000"/>
                <a:lumOff val="40000"/>
              </a:schemeClr>
            </a:solidFill>
            <a:scene3d>
              <a:camera prst="orthographicFront"/>
              <a:lightRig rig="threePt" dir="t"/>
            </a:scene3d>
            <a:sp3d>
              <a:bevelT/>
            </a:sp3d>
          </c:spPr>
          <c:invertIfNegative val="0"/>
          <c:dLbls>
            <c:txPr>
              <a:bodyPr/>
              <a:lstStyle/>
              <a:p>
                <a:pPr>
                  <a:defRPr sz="1400"/>
                </a:pPr>
                <a:endParaRPr lang="ja-JP"/>
              </a:p>
            </c:txPr>
            <c:dLblPos val="ctr"/>
            <c:showLegendKey val="0"/>
            <c:showVal val="1"/>
            <c:showCatName val="0"/>
            <c:showSerName val="0"/>
            <c:showPercent val="0"/>
            <c:showBubbleSize val="0"/>
            <c:showLeaderLines val="0"/>
          </c:dLbls>
          <c:cat>
            <c:strRef>
              <c:f>Sheet1!$A$2:$A$8</c:f>
              <c:strCache>
                <c:ptCount val="7"/>
                <c:pt idx="0">
                  <c:v>Ｈ22年</c:v>
                </c:pt>
                <c:pt idx="1">
                  <c:v>Ｈ23年</c:v>
                </c:pt>
                <c:pt idx="2">
                  <c:v>Ｈ24年</c:v>
                </c:pt>
                <c:pt idx="3">
                  <c:v>Ｈ25年</c:v>
                </c:pt>
                <c:pt idx="4">
                  <c:v>Ｈ26年</c:v>
                </c:pt>
                <c:pt idx="5">
                  <c:v>Ｈ27年</c:v>
                </c:pt>
                <c:pt idx="6">
                  <c:v>Ｈ28年</c:v>
                </c:pt>
              </c:strCache>
            </c:strRef>
          </c:cat>
          <c:val>
            <c:numRef>
              <c:f>Sheet1!$B$2:$B$8</c:f>
              <c:numCache>
                <c:formatCode>#,##0_);[Red]\(#,##0\)</c:formatCode>
                <c:ptCount val="7"/>
                <c:pt idx="0">
                  <c:v>306</c:v>
                </c:pt>
                <c:pt idx="1">
                  <c:v>371</c:v>
                </c:pt>
                <c:pt idx="2">
                  <c:v>431</c:v>
                </c:pt>
                <c:pt idx="3">
                  <c:v>466</c:v>
                </c:pt>
                <c:pt idx="4">
                  <c:v>502</c:v>
                </c:pt>
                <c:pt idx="5">
                  <c:v>530</c:v>
                </c:pt>
                <c:pt idx="6">
                  <c:v>564</c:v>
                </c:pt>
              </c:numCache>
            </c:numRef>
          </c:val>
        </c:ser>
        <c:ser>
          <c:idx val="1"/>
          <c:order val="1"/>
          <c:tx>
            <c:strRef>
              <c:f>Sheet1!$C$1</c:f>
              <c:strCache>
                <c:ptCount val="1"/>
                <c:pt idx="0">
                  <c:v>営利法人</c:v>
                </c:pt>
              </c:strCache>
            </c:strRef>
          </c:tx>
          <c:spPr>
            <a:solidFill>
              <a:srgbClr val="FF5050"/>
            </a:solidFill>
            <a:scene3d>
              <a:camera prst="orthographicFront"/>
              <a:lightRig rig="threePt" dir="t"/>
            </a:scene3d>
            <a:sp3d>
              <a:bevelT/>
            </a:sp3d>
          </c:spPr>
          <c:invertIfNegative val="0"/>
          <c:dLbls>
            <c:txPr>
              <a:bodyPr/>
              <a:lstStyle/>
              <a:p>
                <a:pPr>
                  <a:defRPr sz="1400"/>
                </a:pPr>
                <a:endParaRPr lang="ja-JP"/>
              </a:p>
            </c:txPr>
            <c:dLblPos val="ctr"/>
            <c:showLegendKey val="0"/>
            <c:showVal val="1"/>
            <c:showCatName val="0"/>
            <c:showSerName val="0"/>
            <c:showPercent val="0"/>
            <c:showBubbleSize val="0"/>
            <c:showLeaderLines val="0"/>
          </c:dLbls>
          <c:cat>
            <c:strRef>
              <c:f>Sheet1!$A$2:$A$8</c:f>
              <c:strCache>
                <c:ptCount val="7"/>
                <c:pt idx="0">
                  <c:v>Ｈ22年</c:v>
                </c:pt>
                <c:pt idx="1">
                  <c:v>Ｈ23年</c:v>
                </c:pt>
                <c:pt idx="2">
                  <c:v>Ｈ24年</c:v>
                </c:pt>
                <c:pt idx="3">
                  <c:v>Ｈ25年</c:v>
                </c:pt>
                <c:pt idx="4">
                  <c:v>Ｈ26年</c:v>
                </c:pt>
                <c:pt idx="5">
                  <c:v>Ｈ27年</c:v>
                </c:pt>
                <c:pt idx="6">
                  <c:v>Ｈ28年</c:v>
                </c:pt>
              </c:strCache>
            </c:strRef>
          </c:cat>
          <c:val>
            <c:numRef>
              <c:f>Sheet1!$C$2:$C$8</c:f>
              <c:numCache>
                <c:formatCode>#,##0_);[Red]\(#,##0\)</c:formatCode>
                <c:ptCount val="7"/>
                <c:pt idx="0">
                  <c:v>174</c:v>
                </c:pt>
                <c:pt idx="1">
                  <c:v>333</c:v>
                </c:pt>
                <c:pt idx="2">
                  <c:v>583</c:v>
                </c:pt>
                <c:pt idx="3">
                  <c:v>919</c:v>
                </c:pt>
                <c:pt idx="4">
                  <c:v>1335</c:v>
                </c:pt>
                <c:pt idx="5">
                  <c:v>1690</c:v>
                </c:pt>
                <c:pt idx="6">
                  <c:v>1994</c:v>
                </c:pt>
              </c:numCache>
            </c:numRef>
          </c:val>
        </c:ser>
        <c:ser>
          <c:idx val="2"/>
          <c:order val="2"/>
          <c:tx>
            <c:strRef>
              <c:f>Sheet1!$D$1</c:f>
              <c:strCache>
                <c:ptCount val="1"/>
                <c:pt idx="0">
                  <c:v>NPO法人</c:v>
                </c:pt>
              </c:strCache>
            </c:strRef>
          </c:tx>
          <c:spPr>
            <a:solidFill>
              <a:schemeClr val="accent3">
                <a:lumMod val="60000"/>
                <a:lumOff val="40000"/>
              </a:schemeClr>
            </a:solidFill>
            <a:scene3d>
              <a:camera prst="orthographicFront"/>
              <a:lightRig rig="threePt" dir="t"/>
            </a:scene3d>
            <a:sp3d>
              <a:bevelT/>
            </a:sp3d>
          </c:spPr>
          <c:invertIfNegative val="0"/>
          <c:dLbls>
            <c:txPr>
              <a:bodyPr/>
              <a:lstStyle/>
              <a:p>
                <a:pPr>
                  <a:defRPr sz="1400"/>
                </a:pPr>
                <a:endParaRPr lang="ja-JP"/>
              </a:p>
            </c:txPr>
            <c:dLblPos val="ctr"/>
            <c:showLegendKey val="0"/>
            <c:showVal val="1"/>
            <c:showCatName val="0"/>
            <c:showSerName val="0"/>
            <c:showPercent val="0"/>
            <c:showBubbleSize val="0"/>
            <c:separator>, </c:separator>
            <c:showLeaderLines val="0"/>
          </c:dLbls>
          <c:cat>
            <c:strRef>
              <c:f>Sheet1!$A$2:$A$8</c:f>
              <c:strCache>
                <c:ptCount val="7"/>
                <c:pt idx="0">
                  <c:v>Ｈ22年</c:v>
                </c:pt>
                <c:pt idx="1">
                  <c:v>Ｈ23年</c:v>
                </c:pt>
                <c:pt idx="2">
                  <c:v>Ｈ24年</c:v>
                </c:pt>
                <c:pt idx="3">
                  <c:v>Ｈ25年</c:v>
                </c:pt>
                <c:pt idx="4">
                  <c:v>Ｈ26年</c:v>
                </c:pt>
                <c:pt idx="5">
                  <c:v>Ｈ27年</c:v>
                </c:pt>
                <c:pt idx="6">
                  <c:v>Ｈ28年</c:v>
                </c:pt>
              </c:strCache>
            </c:strRef>
          </c:cat>
          <c:val>
            <c:numRef>
              <c:f>Sheet1!$D$2:$D$8</c:f>
              <c:numCache>
                <c:formatCode>#,##0_);[Red]\(#,##0\)</c:formatCode>
                <c:ptCount val="7"/>
                <c:pt idx="0">
                  <c:v>190</c:v>
                </c:pt>
                <c:pt idx="1">
                  <c:v>281</c:v>
                </c:pt>
                <c:pt idx="2">
                  <c:v>375</c:v>
                </c:pt>
                <c:pt idx="3">
                  <c:v>446</c:v>
                </c:pt>
                <c:pt idx="4">
                  <c:v>509</c:v>
                </c:pt>
                <c:pt idx="5">
                  <c:v>532</c:v>
                </c:pt>
                <c:pt idx="6">
                  <c:v>572</c:v>
                </c:pt>
              </c:numCache>
            </c:numRef>
          </c:val>
        </c:ser>
        <c:ser>
          <c:idx val="3"/>
          <c:order val="3"/>
          <c:tx>
            <c:strRef>
              <c:f>Sheet1!$E$1</c:f>
              <c:strCache>
                <c:ptCount val="1"/>
                <c:pt idx="0">
                  <c:v>その他</c:v>
                </c:pt>
              </c:strCache>
            </c:strRef>
          </c:tx>
          <c:spPr>
            <a:solidFill>
              <a:schemeClr val="accent4">
                <a:lumMod val="60000"/>
                <a:lumOff val="40000"/>
              </a:schemeClr>
            </a:solidFill>
            <a:scene3d>
              <a:camera prst="orthographicFront"/>
              <a:lightRig rig="threePt" dir="t"/>
            </a:scene3d>
            <a:sp3d>
              <a:bevelT/>
            </a:sp3d>
          </c:spPr>
          <c:invertIfNegative val="0"/>
          <c:dLbls>
            <c:txPr>
              <a:bodyPr/>
              <a:lstStyle/>
              <a:p>
                <a:pPr>
                  <a:defRPr sz="1400"/>
                </a:pPr>
                <a:endParaRPr lang="ja-JP"/>
              </a:p>
            </c:txPr>
            <c:dLblPos val="inBase"/>
            <c:showLegendKey val="0"/>
            <c:showVal val="1"/>
            <c:showCatName val="0"/>
            <c:showSerName val="0"/>
            <c:showPercent val="0"/>
            <c:showBubbleSize val="0"/>
            <c:showLeaderLines val="0"/>
          </c:dLbls>
          <c:cat>
            <c:strRef>
              <c:f>Sheet1!$A$2:$A$8</c:f>
              <c:strCache>
                <c:ptCount val="7"/>
                <c:pt idx="0">
                  <c:v>Ｈ22年</c:v>
                </c:pt>
                <c:pt idx="1">
                  <c:v>Ｈ23年</c:v>
                </c:pt>
                <c:pt idx="2">
                  <c:v>Ｈ24年</c:v>
                </c:pt>
                <c:pt idx="3">
                  <c:v>Ｈ25年</c:v>
                </c:pt>
                <c:pt idx="4">
                  <c:v>Ｈ26年</c:v>
                </c:pt>
                <c:pt idx="5">
                  <c:v>Ｈ27年</c:v>
                </c:pt>
                <c:pt idx="6">
                  <c:v>Ｈ28年</c:v>
                </c:pt>
              </c:strCache>
            </c:strRef>
          </c:cat>
          <c:val>
            <c:numRef>
              <c:f>Sheet1!$E$2:$E$8</c:f>
              <c:numCache>
                <c:formatCode>#,##0_);[Red]\(#,##0\)</c:formatCode>
                <c:ptCount val="7"/>
                <c:pt idx="0">
                  <c:v>37</c:v>
                </c:pt>
                <c:pt idx="1">
                  <c:v>73</c:v>
                </c:pt>
                <c:pt idx="2">
                  <c:v>138</c:v>
                </c:pt>
                <c:pt idx="3">
                  <c:v>223</c:v>
                </c:pt>
                <c:pt idx="4">
                  <c:v>322</c:v>
                </c:pt>
                <c:pt idx="5">
                  <c:v>406</c:v>
                </c:pt>
                <c:pt idx="6">
                  <c:v>466</c:v>
                </c:pt>
              </c:numCache>
            </c:numRef>
          </c:val>
        </c:ser>
        <c:dLbls>
          <c:showLegendKey val="0"/>
          <c:showVal val="0"/>
          <c:showCatName val="0"/>
          <c:showSerName val="0"/>
          <c:showPercent val="0"/>
          <c:showBubbleSize val="0"/>
        </c:dLbls>
        <c:gapWidth val="95"/>
        <c:overlap val="100"/>
        <c:serLines/>
        <c:axId val="172843776"/>
        <c:axId val="172845312"/>
      </c:barChart>
      <c:catAx>
        <c:axId val="172843776"/>
        <c:scaling>
          <c:orientation val="minMax"/>
        </c:scaling>
        <c:delete val="0"/>
        <c:axPos val="b"/>
        <c:majorTickMark val="out"/>
        <c:minorTickMark val="none"/>
        <c:tickLblPos val="nextTo"/>
        <c:txPr>
          <a:bodyPr/>
          <a:lstStyle/>
          <a:p>
            <a:pPr>
              <a:defRPr sz="1200"/>
            </a:pPr>
            <a:endParaRPr lang="ja-JP"/>
          </a:p>
        </c:txPr>
        <c:crossAx val="172845312"/>
        <c:crosses val="autoZero"/>
        <c:auto val="1"/>
        <c:lblAlgn val="ctr"/>
        <c:lblOffset val="100"/>
        <c:noMultiLvlLbl val="0"/>
      </c:catAx>
      <c:valAx>
        <c:axId val="172845312"/>
        <c:scaling>
          <c:orientation val="minMax"/>
          <c:min val="0"/>
        </c:scaling>
        <c:delete val="0"/>
        <c:axPos val="l"/>
        <c:numFmt formatCode="#,##0_);[Red]\(#,##0\)" sourceLinked="1"/>
        <c:majorTickMark val="out"/>
        <c:minorTickMark val="none"/>
        <c:tickLblPos val="nextTo"/>
        <c:txPr>
          <a:bodyPr/>
          <a:lstStyle/>
          <a:p>
            <a:pPr>
              <a:defRPr sz="1200"/>
            </a:pPr>
            <a:endParaRPr lang="ja-JP"/>
          </a:p>
        </c:txPr>
        <c:crossAx val="172843776"/>
        <c:crosses val="autoZero"/>
        <c:crossBetween val="between"/>
      </c:valAx>
      <c:spPr>
        <a:solidFill>
          <a:schemeClr val="bg1"/>
        </a:solidFill>
        <a:ln>
          <a:noFill/>
        </a:ln>
      </c:spPr>
    </c:plotArea>
    <c:legend>
      <c:legendPos val="b"/>
      <c:layout>
        <c:manualLayout>
          <c:xMode val="edge"/>
          <c:yMode val="edge"/>
          <c:x val="4.9999908935437043E-2"/>
          <c:y val="0.95070483360927371"/>
          <c:w val="0.94717740437598286"/>
          <c:h val="3.6390096222370959E-2"/>
        </c:manualLayout>
      </c:layout>
      <c:overlay val="0"/>
      <c:txPr>
        <a:bodyPr/>
        <a:lstStyle/>
        <a:p>
          <a:pPr>
            <a:defRPr sz="12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ln>
      <a:noFill/>
    </a:ln>
  </c:spPr>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06431418276354"/>
          <c:y val="4.0614144975697826E-2"/>
          <c:w val="0.81253156451011688"/>
          <c:h val="0.85031228126410541"/>
        </c:manualLayout>
      </c:layout>
      <c:barChart>
        <c:barDir val="bar"/>
        <c:grouping val="percentStacked"/>
        <c:varyColors val="0"/>
        <c:ser>
          <c:idx val="0"/>
          <c:order val="0"/>
          <c:tx>
            <c:strRef>
              <c:f>Sheet1!$B$1</c:f>
              <c:strCache>
                <c:ptCount val="1"/>
                <c:pt idx="0">
                  <c:v>社会福祉法人</c:v>
                </c:pt>
              </c:strCache>
            </c:strRef>
          </c:tx>
          <c:spPr>
            <a:solidFill>
              <a:schemeClr val="accent5">
                <a:lumMod val="60000"/>
                <a:lumOff val="40000"/>
              </a:schemeClr>
            </a:solidFill>
          </c:spPr>
          <c:invertIfNegative val="0"/>
          <c:dLbls>
            <c:txPr>
              <a:bodyPr/>
              <a:lstStyle/>
              <a:p>
                <a:pPr>
                  <a:defRPr sz="1400"/>
                </a:pPr>
                <a:endParaRPr lang="ja-JP"/>
              </a:p>
            </c:txPr>
            <c:dLblPos val="ctr"/>
            <c:showLegendKey val="0"/>
            <c:showVal val="1"/>
            <c:showCatName val="0"/>
            <c:showSerName val="0"/>
            <c:showPercent val="0"/>
            <c:showBubbleSize val="0"/>
            <c:showLeaderLines val="0"/>
          </c:dLbls>
          <c:cat>
            <c:strRef>
              <c:f>Sheet1!$A$2:$A$8</c:f>
              <c:strCache>
                <c:ptCount val="7"/>
                <c:pt idx="0">
                  <c:v>Ｈ28年</c:v>
                </c:pt>
                <c:pt idx="1">
                  <c:v>Ｈ27年</c:v>
                </c:pt>
                <c:pt idx="2">
                  <c:v>Ｈ26年</c:v>
                </c:pt>
                <c:pt idx="3">
                  <c:v>Ｈ25年</c:v>
                </c:pt>
                <c:pt idx="4">
                  <c:v>Ｈ24年</c:v>
                </c:pt>
                <c:pt idx="5">
                  <c:v>Ｈ23年</c:v>
                </c:pt>
                <c:pt idx="6">
                  <c:v>Ｈ22年</c:v>
                </c:pt>
              </c:strCache>
            </c:strRef>
          </c:cat>
          <c:val>
            <c:numRef>
              <c:f>Sheet1!$B$2:$B$8</c:f>
              <c:numCache>
                <c:formatCode>0.0%</c:formatCode>
                <c:ptCount val="7"/>
                <c:pt idx="0">
                  <c:v>0.15684093437152391</c:v>
                </c:pt>
                <c:pt idx="1">
                  <c:v>0.16782773907536416</c:v>
                </c:pt>
                <c:pt idx="2">
                  <c:v>0.18815592203898052</c:v>
                </c:pt>
                <c:pt idx="3">
                  <c:v>0.22687439143135346</c:v>
                </c:pt>
                <c:pt idx="4">
                  <c:v>0.2822527832351015</c:v>
                </c:pt>
                <c:pt idx="5">
                  <c:v>0.35066162570888471</c:v>
                </c:pt>
                <c:pt idx="6">
                  <c:v>0.43281471004243283</c:v>
                </c:pt>
              </c:numCache>
            </c:numRef>
          </c:val>
        </c:ser>
        <c:ser>
          <c:idx val="1"/>
          <c:order val="1"/>
          <c:tx>
            <c:strRef>
              <c:f>Sheet1!$C$1</c:f>
              <c:strCache>
                <c:ptCount val="1"/>
                <c:pt idx="0">
                  <c:v>営利法人</c:v>
                </c:pt>
              </c:strCache>
            </c:strRef>
          </c:tx>
          <c:spPr>
            <a:solidFill>
              <a:srgbClr val="FF5050"/>
            </a:solidFill>
          </c:spPr>
          <c:invertIfNegative val="0"/>
          <c:dLbls>
            <c:txPr>
              <a:bodyPr/>
              <a:lstStyle/>
              <a:p>
                <a:pPr>
                  <a:defRPr sz="1400"/>
                </a:pPr>
                <a:endParaRPr lang="ja-JP"/>
              </a:p>
            </c:txPr>
            <c:dLblPos val="ctr"/>
            <c:showLegendKey val="0"/>
            <c:showVal val="1"/>
            <c:showCatName val="0"/>
            <c:showSerName val="0"/>
            <c:showPercent val="0"/>
            <c:showBubbleSize val="0"/>
            <c:showLeaderLines val="0"/>
          </c:dLbls>
          <c:cat>
            <c:strRef>
              <c:f>Sheet1!$A$2:$A$8</c:f>
              <c:strCache>
                <c:ptCount val="7"/>
                <c:pt idx="0">
                  <c:v>Ｈ28年</c:v>
                </c:pt>
                <c:pt idx="1">
                  <c:v>Ｈ27年</c:v>
                </c:pt>
                <c:pt idx="2">
                  <c:v>Ｈ26年</c:v>
                </c:pt>
                <c:pt idx="3">
                  <c:v>Ｈ25年</c:v>
                </c:pt>
                <c:pt idx="4">
                  <c:v>Ｈ24年</c:v>
                </c:pt>
                <c:pt idx="5">
                  <c:v>Ｈ23年</c:v>
                </c:pt>
                <c:pt idx="6">
                  <c:v>Ｈ22年</c:v>
                </c:pt>
              </c:strCache>
            </c:strRef>
          </c:cat>
          <c:val>
            <c:numRef>
              <c:f>Sheet1!$C$2:$C$8</c:f>
              <c:numCache>
                <c:formatCode>0.0%</c:formatCode>
                <c:ptCount val="7"/>
                <c:pt idx="0">
                  <c:v>0.55450500556173521</c:v>
                </c:pt>
                <c:pt idx="1">
                  <c:v>0.53514882837238764</c:v>
                </c:pt>
                <c:pt idx="2">
                  <c:v>0.5003748125937032</c:v>
                </c:pt>
                <c:pt idx="3">
                  <c:v>0.44741966893865626</c:v>
                </c:pt>
                <c:pt idx="4">
                  <c:v>0.38179436804191225</c:v>
                </c:pt>
                <c:pt idx="5">
                  <c:v>0.31474480151228734</c:v>
                </c:pt>
                <c:pt idx="6">
                  <c:v>0.24611032531824611</c:v>
                </c:pt>
              </c:numCache>
            </c:numRef>
          </c:val>
        </c:ser>
        <c:ser>
          <c:idx val="2"/>
          <c:order val="2"/>
          <c:tx>
            <c:strRef>
              <c:f>Sheet1!$D$1</c:f>
              <c:strCache>
                <c:ptCount val="1"/>
                <c:pt idx="0">
                  <c:v>NPO法人</c:v>
                </c:pt>
              </c:strCache>
            </c:strRef>
          </c:tx>
          <c:spPr>
            <a:solidFill>
              <a:schemeClr val="accent3">
                <a:lumMod val="60000"/>
                <a:lumOff val="40000"/>
              </a:schemeClr>
            </a:solidFill>
          </c:spPr>
          <c:invertIfNegative val="0"/>
          <c:dLbls>
            <c:txPr>
              <a:bodyPr/>
              <a:lstStyle/>
              <a:p>
                <a:pPr>
                  <a:defRPr sz="1400"/>
                </a:pPr>
                <a:endParaRPr lang="ja-JP"/>
              </a:p>
            </c:txPr>
            <c:dLblPos val="ctr"/>
            <c:showLegendKey val="0"/>
            <c:showVal val="1"/>
            <c:showCatName val="0"/>
            <c:showSerName val="0"/>
            <c:showPercent val="0"/>
            <c:showBubbleSize val="0"/>
            <c:showLeaderLines val="0"/>
          </c:dLbls>
          <c:cat>
            <c:strRef>
              <c:f>Sheet1!$A$2:$A$8</c:f>
              <c:strCache>
                <c:ptCount val="7"/>
                <c:pt idx="0">
                  <c:v>Ｈ28年</c:v>
                </c:pt>
                <c:pt idx="1">
                  <c:v>Ｈ27年</c:v>
                </c:pt>
                <c:pt idx="2">
                  <c:v>Ｈ26年</c:v>
                </c:pt>
                <c:pt idx="3">
                  <c:v>Ｈ25年</c:v>
                </c:pt>
                <c:pt idx="4">
                  <c:v>Ｈ24年</c:v>
                </c:pt>
                <c:pt idx="5">
                  <c:v>Ｈ23年</c:v>
                </c:pt>
                <c:pt idx="6">
                  <c:v>Ｈ22年</c:v>
                </c:pt>
              </c:strCache>
            </c:strRef>
          </c:cat>
          <c:val>
            <c:numRef>
              <c:f>Sheet1!$D$2:$D$8</c:f>
              <c:numCache>
                <c:formatCode>0.0%</c:formatCode>
                <c:ptCount val="7"/>
                <c:pt idx="0">
                  <c:v>0.15906562847608455</c:v>
                </c:pt>
                <c:pt idx="1">
                  <c:v>0.16846105129829006</c:v>
                </c:pt>
                <c:pt idx="2">
                  <c:v>0.19077961019490255</c:v>
                </c:pt>
                <c:pt idx="3">
                  <c:v>0.21713729308666019</c:v>
                </c:pt>
                <c:pt idx="4">
                  <c:v>0.24557956777996071</c:v>
                </c:pt>
                <c:pt idx="5">
                  <c:v>0.2655954631379962</c:v>
                </c:pt>
                <c:pt idx="6">
                  <c:v>0.26874115983026875</c:v>
                </c:pt>
              </c:numCache>
            </c:numRef>
          </c:val>
        </c:ser>
        <c:ser>
          <c:idx val="3"/>
          <c:order val="3"/>
          <c:tx>
            <c:strRef>
              <c:f>Sheet1!$E$1</c:f>
              <c:strCache>
                <c:ptCount val="1"/>
                <c:pt idx="0">
                  <c:v>その他</c:v>
                </c:pt>
              </c:strCache>
            </c:strRef>
          </c:tx>
          <c:spPr>
            <a:solidFill>
              <a:schemeClr val="accent4">
                <a:lumMod val="60000"/>
                <a:lumOff val="40000"/>
              </a:schemeClr>
            </a:solidFill>
          </c:spPr>
          <c:invertIfNegative val="0"/>
          <c:dLbls>
            <c:txPr>
              <a:bodyPr/>
              <a:lstStyle/>
              <a:p>
                <a:pPr>
                  <a:defRPr sz="1400"/>
                </a:pPr>
                <a:endParaRPr lang="ja-JP"/>
              </a:p>
            </c:txPr>
            <c:dLblPos val="ctr"/>
            <c:showLegendKey val="0"/>
            <c:showVal val="1"/>
            <c:showCatName val="0"/>
            <c:showSerName val="0"/>
            <c:showPercent val="0"/>
            <c:showBubbleSize val="0"/>
            <c:showLeaderLines val="0"/>
          </c:dLbls>
          <c:cat>
            <c:strRef>
              <c:f>Sheet1!$A$2:$A$8</c:f>
              <c:strCache>
                <c:ptCount val="7"/>
                <c:pt idx="0">
                  <c:v>Ｈ28年</c:v>
                </c:pt>
                <c:pt idx="1">
                  <c:v>Ｈ27年</c:v>
                </c:pt>
                <c:pt idx="2">
                  <c:v>Ｈ26年</c:v>
                </c:pt>
                <c:pt idx="3">
                  <c:v>Ｈ25年</c:v>
                </c:pt>
                <c:pt idx="4">
                  <c:v>Ｈ24年</c:v>
                </c:pt>
                <c:pt idx="5">
                  <c:v>Ｈ23年</c:v>
                </c:pt>
                <c:pt idx="6">
                  <c:v>Ｈ22年</c:v>
                </c:pt>
              </c:strCache>
            </c:strRef>
          </c:cat>
          <c:val>
            <c:numRef>
              <c:f>Sheet1!$E$2:$E$8</c:f>
              <c:numCache>
                <c:formatCode>0.0%</c:formatCode>
                <c:ptCount val="7"/>
                <c:pt idx="0">
                  <c:v>0.12958843159065628</c:v>
                </c:pt>
                <c:pt idx="1">
                  <c:v>0.12856238125395819</c:v>
                </c:pt>
                <c:pt idx="2">
                  <c:v>0.1206896551724138</c:v>
                </c:pt>
                <c:pt idx="3">
                  <c:v>0.10856864654333009</c:v>
                </c:pt>
                <c:pt idx="4">
                  <c:v>9.0373280943025547E-2</c:v>
                </c:pt>
                <c:pt idx="5">
                  <c:v>6.8998109640831765E-2</c:v>
                </c:pt>
                <c:pt idx="6">
                  <c:v>5.2333804809052337E-2</c:v>
                </c:pt>
              </c:numCache>
            </c:numRef>
          </c:val>
        </c:ser>
        <c:dLbls>
          <c:dLblPos val="ctr"/>
          <c:showLegendKey val="0"/>
          <c:showVal val="1"/>
          <c:showCatName val="0"/>
          <c:showSerName val="0"/>
          <c:showPercent val="0"/>
          <c:showBubbleSize val="0"/>
        </c:dLbls>
        <c:gapWidth val="95"/>
        <c:overlap val="100"/>
        <c:serLines/>
        <c:axId val="173587456"/>
        <c:axId val="172491520"/>
      </c:barChart>
      <c:catAx>
        <c:axId val="173587456"/>
        <c:scaling>
          <c:orientation val="minMax"/>
        </c:scaling>
        <c:delete val="0"/>
        <c:axPos val="l"/>
        <c:majorTickMark val="out"/>
        <c:minorTickMark val="none"/>
        <c:tickLblPos val="nextTo"/>
        <c:txPr>
          <a:bodyPr/>
          <a:lstStyle/>
          <a:p>
            <a:pPr>
              <a:defRPr sz="1200"/>
            </a:pPr>
            <a:endParaRPr lang="ja-JP"/>
          </a:p>
        </c:txPr>
        <c:crossAx val="172491520"/>
        <c:crosses val="autoZero"/>
        <c:auto val="1"/>
        <c:lblAlgn val="ctr"/>
        <c:lblOffset val="100"/>
        <c:noMultiLvlLbl val="0"/>
      </c:catAx>
      <c:valAx>
        <c:axId val="172491520"/>
        <c:scaling>
          <c:orientation val="minMax"/>
        </c:scaling>
        <c:delete val="0"/>
        <c:axPos val="b"/>
        <c:majorGridlines>
          <c:spPr>
            <a:ln>
              <a:noFill/>
            </a:ln>
          </c:spPr>
        </c:majorGridlines>
        <c:numFmt formatCode="0%" sourceLinked="1"/>
        <c:majorTickMark val="out"/>
        <c:minorTickMark val="none"/>
        <c:tickLblPos val="nextTo"/>
        <c:txPr>
          <a:bodyPr/>
          <a:lstStyle/>
          <a:p>
            <a:pPr>
              <a:defRPr sz="1200"/>
            </a:pPr>
            <a:endParaRPr lang="ja-JP"/>
          </a:p>
        </c:txPr>
        <c:crossAx val="173587456"/>
        <c:crosses val="autoZero"/>
        <c:crossBetween val="between"/>
      </c:valAx>
    </c:plotArea>
    <c:legend>
      <c:legendPos val="b"/>
      <c:layout>
        <c:manualLayout>
          <c:xMode val="edge"/>
          <c:yMode val="edge"/>
          <c:x val="3.9701045269112695E-2"/>
          <c:y val="0.93857735263419495"/>
          <c:w val="0.9266451178171623"/>
          <c:h val="6.1422674612571712E-2"/>
        </c:manualLayout>
      </c:layout>
      <c:overlay val="0"/>
      <c:txPr>
        <a:bodyPr/>
        <a:lstStyle/>
        <a:p>
          <a:pPr>
            <a:defRPr sz="12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707543945498841E-2"/>
          <c:y val="3.1694652355038433E-2"/>
          <c:w val="0.88648282082313157"/>
          <c:h val="0.69920164300411547"/>
        </c:manualLayout>
      </c:layout>
      <c:lineChart>
        <c:grouping val="standard"/>
        <c:varyColors val="0"/>
        <c:ser>
          <c:idx val="0"/>
          <c:order val="0"/>
          <c:tx>
            <c:strRef>
              <c:f>Sheet1!$B$1</c:f>
              <c:strCache>
                <c:ptCount val="1"/>
                <c:pt idx="0">
                  <c:v>系列 1</c:v>
                </c:pt>
              </c:strCache>
            </c:strRef>
          </c:tx>
          <c:spPr>
            <a:ln w="44450">
              <a:solidFill>
                <a:schemeClr val="tx2">
                  <a:lumMod val="60000"/>
                  <a:lumOff val="40000"/>
                </a:schemeClr>
              </a:solidFill>
            </a:ln>
          </c:spPr>
          <c:marker>
            <c:spPr>
              <a:solidFill>
                <a:schemeClr val="tx2">
                  <a:lumMod val="60000"/>
                  <a:lumOff val="40000"/>
                </a:schemeClr>
              </a:solidFill>
            </c:spPr>
          </c:marker>
          <c:dLbls>
            <c:dLbl>
              <c:idx val="1"/>
              <c:layout>
                <c:manualLayout>
                  <c:x val="-4.1241494795743648E-2"/>
                  <c:y val="-5.4771573684768801E-2"/>
                </c:manualLayout>
              </c:layout>
              <c:dLblPos val="r"/>
              <c:showLegendKey val="0"/>
              <c:showVal val="1"/>
              <c:showCatName val="0"/>
              <c:showSerName val="0"/>
              <c:showPercent val="0"/>
              <c:showBubbleSize val="0"/>
            </c:dLbl>
            <c:txPr>
              <a:bodyPr/>
              <a:lstStyle/>
              <a:p>
                <a:pPr>
                  <a:defRPr b="1"/>
                </a:pPr>
                <a:endParaRPr lang="ja-JP"/>
              </a:p>
            </c:txPr>
            <c:dLblPos val="t"/>
            <c:showLegendKey val="0"/>
            <c:showVal val="1"/>
            <c:showCatName val="0"/>
            <c:showSerName val="0"/>
            <c:showPercent val="0"/>
            <c:showBubbleSize val="0"/>
            <c:showLeaderLines val="0"/>
          </c:dLbls>
          <c:cat>
            <c:strRef>
              <c:f>Sheet1!$A$2:$A$12</c:f>
              <c:strCache>
                <c:ptCount val="11"/>
                <c:pt idx="0">
                  <c:v>H18年度</c:v>
                </c:pt>
                <c:pt idx="1">
                  <c:v>H19年度</c:v>
                </c:pt>
                <c:pt idx="2">
                  <c:v>H20年度</c:v>
                </c:pt>
                <c:pt idx="3">
                  <c:v>H21年度</c:v>
                </c:pt>
                <c:pt idx="4">
                  <c:v>H22年度</c:v>
                </c:pt>
                <c:pt idx="5">
                  <c:v>H23年度</c:v>
                </c:pt>
                <c:pt idx="6">
                  <c:v>H24年度</c:v>
                </c:pt>
                <c:pt idx="7">
                  <c:v>H25年度</c:v>
                </c:pt>
                <c:pt idx="8">
                  <c:v>H26年度</c:v>
                </c:pt>
                <c:pt idx="9">
                  <c:v>H27年度</c:v>
                </c:pt>
                <c:pt idx="10">
                  <c:v>H28年度</c:v>
                </c:pt>
              </c:strCache>
            </c:strRef>
          </c:cat>
          <c:val>
            <c:numRef>
              <c:f>Sheet1!$B$2:$B$12</c:f>
              <c:numCache>
                <c:formatCode>#,##0_);[Red]\(#,##0\)</c:formatCode>
                <c:ptCount val="11"/>
                <c:pt idx="0">
                  <c:v>113077</c:v>
                </c:pt>
                <c:pt idx="1">
                  <c:v>99697</c:v>
                </c:pt>
                <c:pt idx="2">
                  <c:v>88502</c:v>
                </c:pt>
                <c:pt idx="3">
                  <c:v>80532</c:v>
                </c:pt>
                <c:pt idx="4">
                  <c:v>75317</c:v>
                </c:pt>
                <c:pt idx="5">
                  <c:v>71513</c:v>
                </c:pt>
                <c:pt idx="6">
                  <c:v>68691</c:v>
                </c:pt>
                <c:pt idx="7">
                  <c:v>69458</c:v>
                </c:pt>
                <c:pt idx="8">
                  <c:v>66412</c:v>
                </c:pt>
                <c:pt idx="9">
                  <c:v>67795</c:v>
                </c:pt>
                <c:pt idx="10">
                  <c:v>70720</c:v>
                </c:pt>
              </c:numCache>
            </c:numRef>
          </c:val>
          <c:smooth val="0"/>
        </c:ser>
        <c:dLbls>
          <c:showLegendKey val="0"/>
          <c:showVal val="0"/>
          <c:showCatName val="0"/>
          <c:showSerName val="0"/>
          <c:showPercent val="0"/>
          <c:showBubbleSize val="0"/>
        </c:dLbls>
        <c:marker val="1"/>
        <c:smooth val="0"/>
        <c:axId val="172868352"/>
        <c:axId val="172869888"/>
      </c:lineChart>
      <c:catAx>
        <c:axId val="172868352"/>
        <c:scaling>
          <c:orientation val="minMax"/>
        </c:scaling>
        <c:delete val="0"/>
        <c:axPos val="b"/>
        <c:majorTickMark val="out"/>
        <c:minorTickMark val="none"/>
        <c:tickLblPos val="nextTo"/>
        <c:txPr>
          <a:bodyPr/>
          <a:lstStyle/>
          <a:p>
            <a:pPr>
              <a:defRPr sz="1400"/>
            </a:pPr>
            <a:endParaRPr lang="ja-JP"/>
          </a:p>
        </c:txPr>
        <c:crossAx val="172869888"/>
        <c:crosses val="autoZero"/>
        <c:auto val="1"/>
        <c:lblAlgn val="ctr"/>
        <c:lblOffset val="100"/>
        <c:noMultiLvlLbl val="0"/>
      </c:catAx>
      <c:valAx>
        <c:axId val="172869888"/>
        <c:scaling>
          <c:orientation val="minMax"/>
          <c:min val="60000"/>
        </c:scaling>
        <c:delete val="0"/>
        <c:axPos val="l"/>
        <c:majorGridlines/>
        <c:numFmt formatCode="#,##0_);[Red]\(#,##0\)" sourceLinked="1"/>
        <c:majorTickMark val="out"/>
        <c:minorTickMark val="none"/>
        <c:tickLblPos val="nextTo"/>
        <c:txPr>
          <a:bodyPr/>
          <a:lstStyle/>
          <a:p>
            <a:pPr>
              <a:defRPr sz="1600"/>
            </a:pPr>
            <a:endParaRPr lang="ja-JP"/>
          </a:p>
        </c:txPr>
        <c:crossAx val="17286835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81180479336239"/>
          <c:y val="6.6278952760803547E-2"/>
          <c:w val="0.6837207343262226"/>
          <c:h val="0.85756751070291637"/>
        </c:manualLayout>
      </c:layout>
      <c:barChart>
        <c:barDir val="col"/>
        <c:grouping val="stacked"/>
        <c:varyColors val="0"/>
        <c:ser>
          <c:idx val="1"/>
          <c:order val="1"/>
          <c:tx>
            <c:strRef>
              <c:f>Sheet1!$C$1</c:f>
              <c:strCache>
                <c:ptCount val="1"/>
                <c:pt idx="0">
                  <c:v>社会福祉法人</c:v>
                </c:pt>
              </c:strCache>
            </c:strRef>
          </c:tx>
          <c:spPr>
            <a:solidFill>
              <a:srgbClr val="8EB4E3"/>
            </a:solidFill>
            <a:ln>
              <a:noFill/>
            </a:ln>
          </c:spPr>
          <c:invertIfNegative val="0"/>
          <c:cat>
            <c:strRef>
              <c:f>Sheet1!$A$2:$A$6</c:f>
              <c:strCache>
                <c:ptCount val="5"/>
                <c:pt idx="0">
                  <c:v>平成23年度</c:v>
                </c:pt>
                <c:pt idx="1">
                  <c:v>平成24年度</c:v>
                </c:pt>
                <c:pt idx="2">
                  <c:v>平成25年度</c:v>
                </c:pt>
                <c:pt idx="3">
                  <c:v>平成26年度</c:v>
                </c:pt>
                <c:pt idx="4">
                  <c:v>平成27年度</c:v>
                </c:pt>
              </c:strCache>
            </c:strRef>
          </c:cat>
          <c:val>
            <c:numRef>
              <c:f>Sheet1!$C$2:$C$6</c:f>
              <c:numCache>
                <c:formatCode>General</c:formatCode>
                <c:ptCount val="5"/>
                <c:pt idx="0">
                  <c:v>371</c:v>
                </c:pt>
                <c:pt idx="1">
                  <c:v>431</c:v>
                </c:pt>
                <c:pt idx="2">
                  <c:v>466</c:v>
                </c:pt>
                <c:pt idx="3" formatCode="#,##0">
                  <c:v>502</c:v>
                </c:pt>
                <c:pt idx="4" formatCode="#,##0">
                  <c:v>530</c:v>
                </c:pt>
              </c:numCache>
            </c:numRef>
          </c:val>
        </c:ser>
        <c:ser>
          <c:idx val="2"/>
          <c:order val="2"/>
          <c:tx>
            <c:strRef>
              <c:f>Sheet1!$D$1</c:f>
              <c:strCache>
                <c:ptCount val="1"/>
                <c:pt idx="0">
                  <c:v>営利法人</c:v>
                </c:pt>
              </c:strCache>
            </c:strRef>
          </c:tx>
          <c:spPr>
            <a:solidFill>
              <a:srgbClr val="FC9EA7"/>
            </a:solidFill>
            <a:ln>
              <a:noFill/>
            </a:ln>
          </c:spPr>
          <c:invertIfNegative val="0"/>
          <c:cat>
            <c:strRef>
              <c:f>Sheet1!$A$2:$A$6</c:f>
              <c:strCache>
                <c:ptCount val="5"/>
                <c:pt idx="0">
                  <c:v>平成23年度</c:v>
                </c:pt>
                <c:pt idx="1">
                  <c:v>平成24年度</c:v>
                </c:pt>
                <c:pt idx="2">
                  <c:v>平成25年度</c:v>
                </c:pt>
                <c:pt idx="3">
                  <c:v>平成26年度</c:v>
                </c:pt>
                <c:pt idx="4">
                  <c:v>平成27年度</c:v>
                </c:pt>
              </c:strCache>
            </c:strRef>
          </c:cat>
          <c:val>
            <c:numRef>
              <c:f>Sheet1!$D$2:$D$6</c:f>
              <c:numCache>
                <c:formatCode>General</c:formatCode>
                <c:ptCount val="5"/>
                <c:pt idx="0" formatCode="#,##0">
                  <c:v>333</c:v>
                </c:pt>
                <c:pt idx="1">
                  <c:v>583</c:v>
                </c:pt>
                <c:pt idx="2" formatCode="#,##0">
                  <c:v>919</c:v>
                </c:pt>
                <c:pt idx="3" formatCode="#,##0">
                  <c:v>1335</c:v>
                </c:pt>
                <c:pt idx="4" formatCode="#,##0">
                  <c:v>1690</c:v>
                </c:pt>
              </c:numCache>
            </c:numRef>
          </c:val>
        </c:ser>
        <c:ser>
          <c:idx val="3"/>
          <c:order val="3"/>
          <c:tx>
            <c:strRef>
              <c:f>Sheet1!$E$1</c:f>
              <c:strCache>
                <c:ptCount val="1"/>
                <c:pt idx="0">
                  <c:v>NPO法人</c:v>
                </c:pt>
              </c:strCache>
            </c:strRef>
          </c:tx>
          <c:spPr>
            <a:solidFill>
              <a:srgbClr val="BEFF3B"/>
            </a:solidFill>
            <a:ln>
              <a:noFill/>
            </a:ln>
          </c:spPr>
          <c:invertIfNegative val="0"/>
          <c:cat>
            <c:strRef>
              <c:f>Sheet1!$A$2:$A$6</c:f>
              <c:strCache>
                <c:ptCount val="5"/>
                <c:pt idx="0">
                  <c:v>平成23年度</c:v>
                </c:pt>
                <c:pt idx="1">
                  <c:v>平成24年度</c:v>
                </c:pt>
                <c:pt idx="2">
                  <c:v>平成25年度</c:v>
                </c:pt>
                <c:pt idx="3">
                  <c:v>平成26年度</c:v>
                </c:pt>
                <c:pt idx="4">
                  <c:v>平成27年度</c:v>
                </c:pt>
              </c:strCache>
            </c:strRef>
          </c:cat>
          <c:val>
            <c:numRef>
              <c:f>Sheet1!$E$2:$E$6</c:f>
              <c:numCache>
                <c:formatCode>General</c:formatCode>
                <c:ptCount val="5"/>
                <c:pt idx="0" formatCode="#,##0">
                  <c:v>281</c:v>
                </c:pt>
                <c:pt idx="1">
                  <c:v>375</c:v>
                </c:pt>
                <c:pt idx="2" formatCode="#,##0">
                  <c:v>446</c:v>
                </c:pt>
                <c:pt idx="3" formatCode="#,##0">
                  <c:v>509</c:v>
                </c:pt>
                <c:pt idx="4" formatCode="#,##0">
                  <c:v>532</c:v>
                </c:pt>
              </c:numCache>
            </c:numRef>
          </c:val>
        </c:ser>
        <c:ser>
          <c:idx val="4"/>
          <c:order val="4"/>
          <c:tx>
            <c:strRef>
              <c:f>Sheet1!$F$1</c:f>
              <c:strCache>
                <c:ptCount val="1"/>
                <c:pt idx="0">
                  <c:v>その他</c:v>
                </c:pt>
              </c:strCache>
            </c:strRef>
          </c:tx>
          <c:spPr>
            <a:solidFill>
              <a:srgbClr val="FFFF99"/>
            </a:solidFill>
            <a:ln>
              <a:noFill/>
            </a:ln>
          </c:spPr>
          <c:invertIfNegative val="0"/>
          <c:cat>
            <c:strRef>
              <c:f>Sheet1!$A$2:$A$6</c:f>
              <c:strCache>
                <c:ptCount val="5"/>
                <c:pt idx="0">
                  <c:v>平成23年度</c:v>
                </c:pt>
                <c:pt idx="1">
                  <c:v>平成24年度</c:v>
                </c:pt>
                <c:pt idx="2">
                  <c:v>平成25年度</c:v>
                </c:pt>
                <c:pt idx="3">
                  <c:v>平成26年度</c:v>
                </c:pt>
                <c:pt idx="4">
                  <c:v>平成27年度</c:v>
                </c:pt>
              </c:strCache>
            </c:strRef>
          </c:cat>
          <c:val>
            <c:numRef>
              <c:f>Sheet1!$F$2:$F$6</c:f>
              <c:numCache>
                <c:formatCode>General</c:formatCode>
                <c:ptCount val="5"/>
                <c:pt idx="0">
                  <c:v>73</c:v>
                </c:pt>
                <c:pt idx="1">
                  <c:v>138</c:v>
                </c:pt>
                <c:pt idx="2">
                  <c:v>223</c:v>
                </c:pt>
                <c:pt idx="3">
                  <c:v>322</c:v>
                </c:pt>
                <c:pt idx="4">
                  <c:v>406</c:v>
                </c:pt>
              </c:numCache>
            </c:numRef>
          </c:val>
        </c:ser>
        <c:dLbls>
          <c:showLegendKey val="0"/>
          <c:showVal val="0"/>
          <c:showCatName val="0"/>
          <c:showSerName val="0"/>
          <c:showPercent val="0"/>
          <c:showBubbleSize val="0"/>
        </c:dLbls>
        <c:gapWidth val="150"/>
        <c:overlap val="100"/>
        <c:axId val="173518208"/>
        <c:axId val="173520000"/>
      </c:barChart>
      <c:lineChart>
        <c:grouping val="standard"/>
        <c:varyColors val="0"/>
        <c:ser>
          <c:idx val="0"/>
          <c:order val="0"/>
          <c:tx>
            <c:strRef>
              <c:f>Sheet1!$B$1</c:f>
              <c:strCache>
                <c:ptCount val="1"/>
                <c:pt idx="0">
                  <c:v>総費用額</c:v>
                </c:pt>
              </c:strCache>
            </c:strRef>
          </c:tx>
          <c:spPr>
            <a:ln>
              <a:solidFill>
                <a:srgbClr val="4F81BD"/>
              </a:solidFill>
            </a:ln>
          </c:spPr>
          <c:marker>
            <c:spPr>
              <a:solidFill>
                <a:srgbClr val="0000FF"/>
              </a:solidFill>
              <a:ln>
                <a:solidFill>
                  <a:srgbClr val="4F81BD"/>
                </a:solidFill>
              </a:ln>
            </c:spPr>
          </c:marker>
          <c:dLbls>
            <c:txPr>
              <a:bodyPr/>
              <a:lstStyle/>
              <a:p>
                <a:pPr>
                  <a:defRPr sz="900" u="none"/>
                </a:pPr>
                <a:endParaRPr lang="ja-JP"/>
              </a:p>
            </c:txPr>
            <c:dLblPos val="t"/>
            <c:showLegendKey val="0"/>
            <c:showVal val="1"/>
            <c:showCatName val="0"/>
            <c:showSerName val="0"/>
            <c:showPercent val="0"/>
            <c:showBubbleSize val="0"/>
            <c:showLeaderLines val="0"/>
          </c:dLbls>
          <c:cat>
            <c:strRef>
              <c:f>Sheet1!$A$2:$A$6</c:f>
              <c:strCache>
                <c:ptCount val="5"/>
                <c:pt idx="0">
                  <c:v>平成23年度</c:v>
                </c:pt>
                <c:pt idx="1">
                  <c:v>平成24年度</c:v>
                </c:pt>
                <c:pt idx="2">
                  <c:v>平成25年度</c:v>
                </c:pt>
                <c:pt idx="3">
                  <c:v>平成26年度</c:v>
                </c:pt>
                <c:pt idx="4">
                  <c:v>平成27年度</c:v>
                </c:pt>
              </c:strCache>
            </c:strRef>
          </c:cat>
          <c:val>
            <c:numRef>
              <c:f>Sheet1!$B$2:$B$6</c:f>
              <c:numCache>
                <c:formatCode>#,##0_);[Red]\(#,##0\)</c:formatCode>
                <c:ptCount val="5"/>
                <c:pt idx="0">
                  <c:v>22759</c:v>
                </c:pt>
                <c:pt idx="1">
                  <c:v>33633</c:v>
                </c:pt>
                <c:pt idx="2">
                  <c:v>46388</c:v>
                </c:pt>
                <c:pt idx="3">
                  <c:v>62480</c:v>
                </c:pt>
                <c:pt idx="4">
                  <c:v>78146</c:v>
                </c:pt>
              </c:numCache>
            </c:numRef>
          </c:val>
          <c:smooth val="0"/>
        </c:ser>
        <c:dLbls>
          <c:showLegendKey val="0"/>
          <c:showVal val="0"/>
          <c:showCatName val="0"/>
          <c:showSerName val="0"/>
          <c:showPercent val="0"/>
          <c:showBubbleSize val="0"/>
        </c:dLbls>
        <c:marker val="1"/>
        <c:smooth val="0"/>
        <c:axId val="173531520"/>
        <c:axId val="173521536"/>
      </c:lineChart>
      <c:catAx>
        <c:axId val="173518208"/>
        <c:scaling>
          <c:orientation val="minMax"/>
        </c:scaling>
        <c:delete val="0"/>
        <c:axPos val="b"/>
        <c:majorTickMark val="out"/>
        <c:minorTickMark val="none"/>
        <c:tickLblPos val="nextTo"/>
        <c:txPr>
          <a:bodyPr/>
          <a:lstStyle/>
          <a:p>
            <a:pPr>
              <a:defRPr sz="600"/>
            </a:pPr>
            <a:endParaRPr lang="ja-JP"/>
          </a:p>
        </c:txPr>
        <c:crossAx val="173520000"/>
        <c:crosses val="autoZero"/>
        <c:auto val="1"/>
        <c:lblAlgn val="ctr"/>
        <c:lblOffset val="100"/>
        <c:noMultiLvlLbl val="0"/>
      </c:catAx>
      <c:valAx>
        <c:axId val="173520000"/>
        <c:scaling>
          <c:orientation val="minMax"/>
          <c:min val="0"/>
        </c:scaling>
        <c:delete val="0"/>
        <c:axPos val="l"/>
        <c:majorGridlines/>
        <c:numFmt formatCode="#,##0_);[Red]\(#,##0\)" sourceLinked="0"/>
        <c:majorTickMark val="out"/>
        <c:minorTickMark val="none"/>
        <c:tickLblPos val="nextTo"/>
        <c:txPr>
          <a:bodyPr/>
          <a:lstStyle/>
          <a:p>
            <a:pPr>
              <a:defRPr sz="900"/>
            </a:pPr>
            <a:endParaRPr lang="ja-JP"/>
          </a:p>
        </c:txPr>
        <c:crossAx val="173518208"/>
        <c:crosses val="autoZero"/>
        <c:crossBetween val="between"/>
        <c:majorUnit val="1000"/>
      </c:valAx>
      <c:valAx>
        <c:axId val="173521536"/>
        <c:scaling>
          <c:orientation val="minMax"/>
          <c:max val="90000"/>
          <c:min val="0"/>
        </c:scaling>
        <c:delete val="0"/>
        <c:axPos val="r"/>
        <c:numFmt formatCode="#,##0_);[Red]\(#,##0\)" sourceLinked="1"/>
        <c:majorTickMark val="out"/>
        <c:minorTickMark val="none"/>
        <c:tickLblPos val="nextTo"/>
        <c:txPr>
          <a:bodyPr/>
          <a:lstStyle/>
          <a:p>
            <a:pPr>
              <a:defRPr sz="900"/>
            </a:pPr>
            <a:endParaRPr lang="ja-JP"/>
          </a:p>
        </c:txPr>
        <c:crossAx val="173531520"/>
        <c:crosses val="max"/>
        <c:crossBetween val="between"/>
        <c:majorUnit val="10000"/>
        <c:minorUnit val="10000"/>
      </c:valAx>
      <c:catAx>
        <c:axId val="173531520"/>
        <c:scaling>
          <c:orientation val="minMax"/>
        </c:scaling>
        <c:delete val="1"/>
        <c:axPos val="b"/>
        <c:majorTickMark val="out"/>
        <c:minorTickMark val="none"/>
        <c:tickLblPos val="nextTo"/>
        <c:crossAx val="173521536"/>
        <c:crossesAt val="0"/>
        <c:auto val="1"/>
        <c:lblAlgn val="ctr"/>
        <c:lblOffset val="100"/>
        <c:noMultiLvlLbl val="0"/>
      </c:catAx>
    </c:plotArea>
    <c:legend>
      <c:legendPos val="l"/>
      <c:layout>
        <c:manualLayout>
          <c:xMode val="edge"/>
          <c:yMode val="edge"/>
          <c:x val="0.10073453376975208"/>
          <c:y val="8.1323868418163858E-2"/>
          <c:w val="0.27908986913541961"/>
          <c:h val="0.37554200665959242"/>
        </c:manualLayout>
      </c:layout>
      <c:overlay val="0"/>
      <c:spPr>
        <a:solidFill>
          <a:sysClr val="window" lastClr="FFFFFF"/>
        </a:solidFill>
        <a:ln>
          <a:solidFill>
            <a:sysClr val="windowText" lastClr="000000"/>
          </a:solidFill>
        </a:ln>
      </c:spPr>
      <c:txPr>
        <a:bodyPr/>
        <a:lstStyle/>
        <a:p>
          <a:pPr>
            <a:defRPr sz="7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800"/>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707543945498841E-2"/>
          <c:y val="3.1694652355038433E-2"/>
          <c:w val="0.88648282082313157"/>
          <c:h val="0.69920164300411547"/>
        </c:manualLayout>
      </c:layout>
      <c:lineChart>
        <c:grouping val="standard"/>
        <c:varyColors val="0"/>
        <c:ser>
          <c:idx val="0"/>
          <c:order val="0"/>
          <c:tx>
            <c:strRef>
              <c:f>Sheet1!$B$1</c:f>
              <c:strCache>
                <c:ptCount val="1"/>
                <c:pt idx="0">
                  <c:v>系列 1</c:v>
                </c:pt>
              </c:strCache>
            </c:strRef>
          </c:tx>
          <c:dLbls>
            <c:txPr>
              <a:bodyPr/>
              <a:lstStyle/>
              <a:p>
                <a:pPr>
                  <a:defRPr b="1"/>
                </a:pPr>
                <a:endParaRPr lang="ja-JP"/>
              </a:p>
            </c:txPr>
            <c:dLblPos val="t"/>
            <c:showLegendKey val="0"/>
            <c:showVal val="1"/>
            <c:showCatName val="0"/>
            <c:showSerName val="0"/>
            <c:showPercent val="0"/>
            <c:showBubbleSize val="0"/>
            <c:showLeaderLines val="0"/>
          </c:dLbls>
          <c:cat>
            <c:strRef>
              <c:f>Sheet1!$A$2:$A$12</c:f>
              <c:strCache>
                <c:ptCount val="11"/>
                <c:pt idx="0">
                  <c:v>H18年度</c:v>
                </c:pt>
                <c:pt idx="1">
                  <c:v>H19年度</c:v>
                </c:pt>
                <c:pt idx="2">
                  <c:v>H20年度</c:v>
                </c:pt>
                <c:pt idx="3">
                  <c:v>H21年度</c:v>
                </c:pt>
                <c:pt idx="4">
                  <c:v>H22年度</c:v>
                </c:pt>
                <c:pt idx="5">
                  <c:v>H23年度</c:v>
                </c:pt>
                <c:pt idx="6">
                  <c:v>H24年度</c:v>
                </c:pt>
                <c:pt idx="7">
                  <c:v>H25年度</c:v>
                </c:pt>
                <c:pt idx="8">
                  <c:v>H26年度</c:v>
                </c:pt>
                <c:pt idx="9">
                  <c:v>H27年度</c:v>
                </c:pt>
                <c:pt idx="10">
                  <c:v>H28年度</c:v>
                </c:pt>
              </c:strCache>
            </c:strRef>
          </c:cat>
          <c:val>
            <c:numRef>
              <c:f>Sheet1!$B$2:$B$12</c:f>
              <c:numCache>
                <c:formatCode>#,##0_);[Red]\(#,##0\)</c:formatCode>
                <c:ptCount val="11"/>
                <c:pt idx="0">
                  <c:v>12222</c:v>
                </c:pt>
                <c:pt idx="1">
                  <c:v>12600</c:v>
                </c:pt>
                <c:pt idx="2">
                  <c:v>12587</c:v>
                </c:pt>
                <c:pt idx="3">
                  <c:v>12695</c:v>
                </c:pt>
                <c:pt idx="4">
                  <c:v>13079</c:v>
                </c:pt>
                <c:pt idx="5">
                  <c:v>13586</c:v>
                </c:pt>
                <c:pt idx="6">
                  <c:v>14190</c:v>
                </c:pt>
                <c:pt idx="7">
                  <c:v>14437</c:v>
                </c:pt>
                <c:pt idx="8">
                  <c:v>14838</c:v>
                </c:pt>
                <c:pt idx="9">
                  <c:v>15033</c:v>
                </c:pt>
                <c:pt idx="10">
                  <c:v>15295</c:v>
                </c:pt>
              </c:numCache>
            </c:numRef>
          </c:val>
          <c:smooth val="0"/>
        </c:ser>
        <c:dLbls>
          <c:showLegendKey val="0"/>
          <c:showVal val="0"/>
          <c:showCatName val="0"/>
          <c:showSerName val="0"/>
          <c:showPercent val="0"/>
          <c:showBubbleSize val="0"/>
        </c:dLbls>
        <c:marker val="1"/>
        <c:smooth val="0"/>
        <c:axId val="173075456"/>
        <c:axId val="173159168"/>
      </c:lineChart>
      <c:catAx>
        <c:axId val="173075456"/>
        <c:scaling>
          <c:orientation val="minMax"/>
        </c:scaling>
        <c:delete val="0"/>
        <c:axPos val="b"/>
        <c:majorTickMark val="out"/>
        <c:minorTickMark val="none"/>
        <c:tickLblPos val="nextTo"/>
        <c:txPr>
          <a:bodyPr/>
          <a:lstStyle/>
          <a:p>
            <a:pPr>
              <a:defRPr sz="1400"/>
            </a:pPr>
            <a:endParaRPr lang="ja-JP"/>
          </a:p>
        </c:txPr>
        <c:crossAx val="173159168"/>
        <c:crosses val="autoZero"/>
        <c:auto val="1"/>
        <c:lblAlgn val="ctr"/>
        <c:lblOffset val="100"/>
        <c:noMultiLvlLbl val="0"/>
      </c:catAx>
      <c:valAx>
        <c:axId val="173159168"/>
        <c:scaling>
          <c:orientation val="minMax"/>
          <c:min val="11000"/>
        </c:scaling>
        <c:delete val="0"/>
        <c:axPos val="l"/>
        <c:majorGridlines/>
        <c:numFmt formatCode="#,##0_);[Red]\(#,##0\)" sourceLinked="1"/>
        <c:majorTickMark val="out"/>
        <c:minorTickMark val="none"/>
        <c:tickLblPos val="nextTo"/>
        <c:crossAx val="173075456"/>
        <c:crosses val="autoZero"/>
        <c:crossBetween val="between"/>
        <c:majorUnit val="1000"/>
      </c:valAx>
    </c:plotArea>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9C9F5-180B-4B79-9591-76B005B4332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82663E5B-2EDE-48EE-ACBA-182F52874772}">
      <dgm:prSet phldrT="[テキスト]"/>
      <dgm:spPr/>
      <dgm:t>
        <a:bodyPr/>
        <a:lstStyle/>
        <a:p>
          <a:r>
            <a:rPr kumimoji="1" lang="ja-JP" altLang="en-US" dirty="0" smtClean="0">
              <a:solidFill>
                <a:schemeClr val="bg1"/>
              </a:solidFill>
            </a:rPr>
            <a:t>て</a:t>
          </a:r>
          <a:endParaRPr kumimoji="1" lang="ja-JP" altLang="en-US" dirty="0">
            <a:solidFill>
              <a:schemeClr val="bg1"/>
            </a:solidFill>
          </a:endParaRPr>
        </a:p>
      </dgm:t>
    </dgm:pt>
    <dgm:pt modelId="{EA12F0AC-E3E0-49FB-B4E9-59F7254B5E0F}" type="parTrans" cxnId="{D411A352-658C-4E9B-893C-BEAE5905D504}">
      <dgm:prSet/>
      <dgm:spPr/>
      <dgm:t>
        <a:bodyPr/>
        <a:lstStyle/>
        <a:p>
          <a:endParaRPr kumimoji="1" lang="ja-JP" altLang="en-US"/>
        </a:p>
      </dgm:t>
    </dgm:pt>
    <dgm:pt modelId="{E062C229-EAC4-4921-8AB1-F0401EF54E65}" type="sibTrans" cxnId="{D411A352-658C-4E9B-893C-BEAE5905D504}">
      <dgm:prSet/>
      <dgm:spPr/>
      <dgm:t>
        <a:bodyPr/>
        <a:lstStyle/>
        <a:p>
          <a:endParaRPr kumimoji="1" lang="ja-JP" altLang="en-US"/>
        </a:p>
      </dgm:t>
    </dgm:pt>
    <dgm:pt modelId="{26177DBD-EA82-4D76-9093-4C85BB04C308}">
      <dgm:prSet phldrT="[テキスト]"/>
      <dgm:spPr/>
      <dgm:t>
        <a:bodyPr/>
        <a:lstStyle/>
        <a:p>
          <a:r>
            <a:rPr kumimoji="1" lang="ja-JP" altLang="en-US" dirty="0" smtClean="0">
              <a:solidFill>
                <a:schemeClr val="bg1"/>
              </a:solidFill>
            </a:rPr>
            <a:t>て</a:t>
          </a:r>
          <a:endParaRPr kumimoji="1" lang="ja-JP" altLang="en-US" dirty="0">
            <a:solidFill>
              <a:schemeClr val="bg1"/>
            </a:solidFill>
          </a:endParaRPr>
        </a:p>
      </dgm:t>
    </dgm:pt>
    <dgm:pt modelId="{C0C5CBB6-1440-432F-A989-64938365C912}" type="parTrans" cxnId="{FA952CD6-96BF-4B81-959A-7E9E31B7A50D}">
      <dgm:prSet/>
      <dgm:spPr/>
      <dgm:t>
        <a:bodyPr/>
        <a:lstStyle/>
        <a:p>
          <a:endParaRPr kumimoji="1" lang="ja-JP" altLang="en-US"/>
        </a:p>
      </dgm:t>
    </dgm:pt>
    <dgm:pt modelId="{8DB63C5F-2B87-4354-A3C3-E5149DA40E7A}" type="sibTrans" cxnId="{FA952CD6-96BF-4B81-959A-7E9E31B7A50D}">
      <dgm:prSet/>
      <dgm:spPr/>
      <dgm:t>
        <a:bodyPr/>
        <a:lstStyle/>
        <a:p>
          <a:endParaRPr kumimoji="1" lang="ja-JP" altLang="en-US"/>
        </a:p>
      </dgm:t>
    </dgm:pt>
    <dgm:pt modelId="{B4E4092B-2A09-406E-9999-09C40D7595F1}">
      <dgm:prSet phldrT="[テキスト]"/>
      <dgm:spPr/>
      <dgm:t>
        <a:bodyPr/>
        <a:lstStyle/>
        <a:p>
          <a:r>
            <a:rPr kumimoji="1" lang="ja-JP" altLang="en-US" dirty="0" smtClean="0">
              <a:solidFill>
                <a:schemeClr val="bg1"/>
              </a:solidFill>
            </a:rPr>
            <a:t>て</a:t>
          </a:r>
          <a:endParaRPr kumimoji="1" lang="ja-JP" altLang="en-US" dirty="0">
            <a:solidFill>
              <a:schemeClr val="bg1"/>
            </a:solidFill>
          </a:endParaRPr>
        </a:p>
      </dgm:t>
    </dgm:pt>
    <dgm:pt modelId="{29D4F933-F875-4FB0-9712-8E460E42C1DC}" type="parTrans" cxnId="{2AC89C8F-004E-42CA-B4FF-C34C59ED5FE9}">
      <dgm:prSet/>
      <dgm:spPr/>
      <dgm:t>
        <a:bodyPr/>
        <a:lstStyle/>
        <a:p>
          <a:endParaRPr kumimoji="1" lang="ja-JP" altLang="en-US"/>
        </a:p>
      </dgm:t>
    </dgm:pt>
    <dgm:pt modelId="{50E2521A-E150-495D-BBCB-7E4F9F0F84DE}" type="sibTrans" cxnId="{2AC89C8F-004E-42CA-B4FF-C34C59ED5FE9}">
      <dgm:prSet/>
      <dgm:spPr/>
      <dgm:t>
        <a:bodyPr/>
        <a:lstStyle/>
        <a:p>
          <a:endParaRPr kumimoji="1" lang="ja-JP" altLang="en-US"/>
        </a:p>
      </dgm:t>
    </dgm:pt>
    <dgm:pt modelId="{98AF215E-0C05-49BD-B4FB-577A0B60A2F9}" type="pres">
      <dgm:prSet presAssocID="{CD99C9F5-180B-4B79-9591-76B005B43321}" presName="cycle" presStyleCnt="0">
        <dgm:presLayoutVars>
          <dgm:dir/>
          <dgm:resizeHandles val="exact"/>
        </dgm:presLayoutVars>
      </dgm:prSet>
      <dgm:spPr/>
      <dgm:t>
        <a:bodyPr/>
        <a:lstStyle/>
        <a:p>
          <a:endParaRPr kumimoji="1" lang="ja-JP" altLang="en-US"/>
        </a:p>
      </dgm:t>
    </dgm:pt>
    <dgm:pt modelId="{4CC4808E-BF00-4A66-BC1B-21D7C10B3374}" type="pres">
      <dgm:prSet presAssocID="{82663E5B-2EDE-48EE-ACBA-182F52874772}" presName="dummy" presStyleCnt="0"/>
      <dgm:spPr/>
    </dgm:pt>
    <dgm:pt modelId="{1A95A45F-AFCB-4C3D-B504-867CAAA73FA7}" type="pres">
      <dgm:prSet presAssocID="{82663E5B-2EDE-48EE-ACBA-182F52874772}" presName="node" presStyleLbl="revTx" presStyleIdx="0" presStyleCnt="3">
        <dgm:presLayoutVars>
          <dgm:bulletEnabled val="1"/>
        </dgm:presLayoutVars>
      </dgm:prSet>
      <dgm:spPr/>
      <dgm:t>
        <a:bodyPr/>
        <a:lstStyle/>
        <a:p>
          <a:endParaRPr kumimoji="1" lang="ja-JP" altLang="en-US"/>
        </a:p>
      </dgm:t>
    </dgm:pt>
    <dgm:pt modelId="{4E8378BD-A609-41E6-B763-3D96A59987ED}" type="pres">
      <dgm:prSet presAssocID="{E062C229-EAC4-4921-8AB1-F0401EF54E65}" presName="sibTrans" presStyleLbl="node1" presStyleIdx="0" presStyleCnt="3" custScaleX="110462" custScaleY="105267"/>
      <dgm:spPr/>
      <dgm:t>
        <a:bodyPr/>
        <a:lstStyle/>
        <a:p>
          <a:endParaRPr kumimoji="1" lang="ja-JP" altLang="en-US"/>
        </a:p>
      </dgm:t>
    </dgm:pt>
    <dgm:pt modelId="{7A1FC209-DC71-4F41-AF6D-7C6237E886EC}" type="pres">
      <dgm:prSet presAssocID="{26177DBD-EA82-4D76-9093-4C85BB04C308}" presName="dummy" presStyleCnt="0"/>
      <dgm:spPr/>
    </dgm:pt>
    <dgm:pt modelId="{6A396800-7F52-474F-8519-33B4746EFB51}" type="pres">
      <dgm:prSet presAssocID="{26177DBD-EA82-4D76-9093-4C85BB04C308}" presName="node" presStyleLbl="revTx" presStyleIdx="1" presStyleCnt="3">
        <dgm:presLayoutVars>
          <dgm:bulletEnabled val="1"/>
        </dgm:presLayoutVars>
      </dgm:prSet>
      <dgm:spPr/>
      <dgm:t>
        <a:bodyPr/>
        <a:lstStyle/>
        <a:p>
          <a:endParaRPr kumimoji="1" lang="ja-JP" altLang="en-US"/>
        </a:p>
      </dgm:t>
    </dgm:pt>
    <dgm:pt modelId="{9624DC25-F3DB-4A7F-B3B9-9BB289D0BE77}" type="pres">
      <dgm:prSet presAssocID="{8DB63C5F-2B87-4354-A3C3-E5149DA40E7A}" presName="sibTrans" presStyleLbl="node1" presStyleIdx="1" presStyleCnt="3" custScaleX="94734" custScaleY="101117" custLinFactNeighborX="-1783" custLinFactNeighborY="-2728"/>
      <dgm:spPr/>
      <dgm:t>
        <a:bodyPr/>
        <a:lstStyle/>
        <a:p>
          <a:endParaRPr kumimoji="1" lang="ja-JP" altLang="en-US"/>
        </a:p>
      </dgm:t>
    </dgm:pt>
    <dgm:pt modelId="{F26CD60D-3C20-4443-AB10-196F21CBEE55}" type="pres">
      <dgm:prSet presAssocID="{B4E4092B-2A09-406E-9999-09C40D7595F1}" presName="dummy" presStyleCnt="0"/>
      <dgm:spPr/>
    </dgm:pt>
    <dgm:pt modelId="{9A1FDE1D-47D2-4CAF-B7CB-C451F78EC221}" type="pres">
      <dgm:prSet presAssocID="{B4E4092B-2A09-406E-9999-09C40D7595F1}" presName="node" presStyleLbl="revTx" presStyleIdx="2" presStyleCnt="3">
        <dgm:presLayoutVars>
          <dgm:bulletEnabled val="1"/>
        </dgm:presLayoutVars>
      </dgm:prSet>
      <dgm:spPr/>
      <dgm:t>
        <a:bodyPr/>
        <a:lstStyle/>
        <a:p>
          <a:endParaRPr kumimoji="1" lang="ja-JP" altLang="en-US"/>
        </a:p>
      </dgm:t>
    </dgm:pt>
    <dgm:pt modelId="{E3FA4CA8-284E-4228-8C8F-5A9068349A9D}" type="pres">
      <dgm:prSet presAssocID="{50E2521A-E150-495D-BBCB-7E4F9F0F84DE}" presName="sibTrans" presStyleLbl="node1" presStyleIdx="2" presStyleCnt="3" custLinFactNeighborX="-8978" custLinFactNeighborY="97"/>
      <dgm:spPr/>
      <dgm:t>
        <a:bodyPr/>
        <a:lstStyle/>
        <a:p>
          <a:endParaRPr kumimoji="1" lang="ja-JP" altLang="en-US"/>
        </a:p>
      </dgm:t>
    </dgm:pt>
  </dgm:ptLst>
  <dgm:cxnLst>
    <dgm:cxn modelId="{984FA950-B22D-41F5-958E-02691DCB293E}" type="presOf" srcId="{B4E4092B-2A09-406E-9999-09C40D7595F1}" destId="{9A1FDE1D-47D2-4CAF-B7CB-C451F78EC221}" srcOrd="0" destOrd="0" presId="urn:microsoft.com/office/officeart/2005/8/layout/cycle1"/>
    <dgm:cxn modelId="{B57466F7-5A71-4255-8034-584C6DA7591D}" type="presOf" srcId="{50E2521A-E150-495D-BBCB-7E4F9F0F84DE}" destId="{E3FA4CA8-284E-4228-8C8F-5A9068349A9D}" srcOrd="0" destOrd="0" presId="urn:microsoft.com/office/officeart/2005/8/layout/cycle1"/>
    <dgm:cxn modelId="{FA952CD6-96BF-4B81-959A-7E9E31B7A50D}" srcId="{CD99C9F5-180B-4B79-9591-76B005B43321}" destId="{26177DBD-EA82-4D76-9093-4C85BB04C308}" srcOrd="1" destOrd="0" parTransId="{C0C5CBB6-1440-432F-A989-64938365C912}" sibTransId="{8DB63C5F-2B87-4354-A3C3-E5149DA40E7A}"/>
    <dgm:cxn modelId="{D8ED65B3-9EED-4D95-AF25-7C230A024B31}" type="presOf" srcId="{E062C229-EAC4-4921-8AB1-F0401EF54E65}" destId="{4E8378BD-A609-41E6-B763-3D96A59987ED}" srcOrd="0" destOrd="0" presId="urn:microsoft.com/office/officeart/2005/8/layout/cycle1"/>
    <dgm:cxn modelId="{DD33F1AA-97E6-4FE6-BE2A-013DCC279095}" type="presOf" srcId="{8DB63C5F-2B87-4354-A3C3-E5149DA40E7A}" destId="{9624DC25-F3DB-4A7F-B3B9-9BB289D0BE77}" srcOrd="0" destOrd="0" presId="urn:microsoft.com/office/officeart/2005/8/layout/cycle1"/>
    <dgm:cxn modelId="{D411A352-658C-4E9B-893C-BEAE5905D504}" srcId="{CD99C9F5-180B-4B79-9591-76B005B43321}" destId="{82663E5B-2EDE-48EE-ACBA-182F52874772}" srcOrd="0" destOrd="0" parTransId="{EA12F0AC-E3E0-49FB-B4E9-59F7254B5E0F}" sibTransId="{E062C229-EAC4-4921-8AB1-F0401EF54E65}"/>
    <dgm:cxn modelId="{0234BB29-98AD-4A82-BA8B-FF543A31D9F8}" type="presOf" srcId="{CD99C9F5-180B-4B79-9591-76B005B43321}" destId="{98AF215E-0C05-49BD-B4FB-577A0B60A2F9}" srcOrd="0" destOrd="0" presId="urn:microsoft.com/office/officeart/2005/8/layout/cycle1"/>
    <dgm:cxn modelId="{E5375737-91AF-467A-AAF0-99CF8095FF3C}" type="presOf" srcId="{26177DBD-EA82-4D76-9093-4C85BB04C308}" destId="{6A396800-7F52-474F-8519-33B4746EFB51}" srcOrd="0" destOrd="0" presId="urn:microsoft.com/office/officeart/2005/8/layout/cycle1"/>
    <dgm:cxn modelId="{A131E4CE-872D-46E6-9B45-C2FF0DE40715}" type="presOf" srcId="{82663E5B-2EDE-48EE-ACBA-182F52874772}" destId="{1A95A45F-AFCB-4C3D-B504-867CAAA73FA7}" srcOrd="0" destOrd="0" presId="urn:microsoft.com/office/officeart/2005/8/layout/cycle1"/>
    <dgm:cxn modelId="{2AC89C8F-004E-42CA-B4FF-C34C59ED5FE9}" srcId="{CD99C9F5-180B-4B79-9591-76B005B43321}" destId="{B4E4092B-2A09-406E-9999-09C40D7595F1}" srcOrd="2" destOrd="0" parTransId="{29D4F933-F875-4FB0-9712-8E460E42C1DC}" sibTransId="{50E2521A-E150-495D-BBCB-7E4F9F0F84DE}"/>
    <dgm:cxn modelId="{A7998785-F3E2-4289-BDB0-3610EAD1C382}" type="presParOf" srcId="{98AF215E-0C05-49BD-B4FB-577A0B60A2F9}" destId="{4CC4808E-BF00-4A66-BC1B-21D7C10B3374}" srcOrd="0" destOrd="0" presId="urn:microsoft.com/office/officeart/2005/8/layout/cycle1"/>
    <dgm:cxn modelId="{A7C90BD9-D464-4B9B-8ACC-D56499853D36}" type="presParOf" srcId="{98AF215E-0C05-49BD-B4FB-577A0B60A2F9}" destId="{1A95A45F-AFCB-4C3D-B504-867CAAA73FA7}" srcOrd="1" destOrd="0" presId="urn:microsoft.com/office/officeart/2005/8/layout/cycle1"/>
    <dgm:cxn modelId="{BBB9A959-32F7-465B-9A1F-FD35E6225325}" type="presParOf" srcId="{98AF215E-0C05-49BD-B4FB-577A0B60A2F9}" destId="{4E8378BD-A609-41E6-B763-3D96A59987ED}" srcOrd="2" destOrd="0" presId="urn:microsoft.com/office/officeart/2005/8/layout/cycle1"/>
    <dgm:cxn modelId="{441FC2E1-1197-4047-BF55-84B3B753412B}" type="presParOf" srcId="{98AF215E-0C05-49BD-B4FB-577A0B60A2F9}" destId="{7A1FC209-DC71-4F41-AF6D-7C6237E886EC}" srcOrd="3" destOrd="0" presId="urn:microsoft.com/office/officeart/2005/8/layout/cycle1"/>
    <dgm:cxn modelId="{B0DD9934-0E82-4EB1-A25A-97BF87130C89}" type="presParOf" srcId="{98AF215E-0C05-49BD-B4FB-577A0B60A2F9}" destId="{6A396800-7F52-474F-8519-33B4746EFB51}" srcOrd="4" destOrd="0" presId="urn:microsoft.com/office/officeart/2005/8/layout/cycle1"/>
    <dgm:cxn modelId="{F9223E6A-832E-4CA0-822E-F0C593800630}" type="presParOf" srcId="{98AF215E-0C05-49BD-B4FB-577A0B60A2F9}" destId="{9624DC25-F3DB-4A7F-B3B9-9BB289D0BE77}" srcOrd="5" destOrd="0" presId="urn:microsoft.com/office/officeart/2005/8/layout/cycle1"/>
    <dgm:cxn modelId="{0BB20B06-4358-4CB4-9FA9-CA38AF254510}" type="presParOf" srcId="{98AF215E-0C05-49BD-B4FB-577A0B60A2F9}" destId="{F26CD60D-3C20-4443-AB10-196F21CBEE55}" srcOrd="6" destOrd="0" presId="urn:microsoft.com/office/officeart/2005/8/layout/cycle1"/>
    <dgm:cxn modelId="{8DE3C35E-F33C-4AC9-9263-679778DDABED}" type="presParOf" srcId="{98AF215E-0C05-49BD-B4FB-577A0B60A2F9}" destId="{9A1FDE1D-47D2-4CAF-B7CB-C451F78EC221}" srcOrd="7" destOrd="0" presId="urn:microsoft.com/office/officeart/2005/8/layout/cycle1"/>
    <dgm:cxn modelId="{C290DC18-122B-4494-A078-04FC11273430}" type="presParOf" srcId="{98AF215E-0C05-49BD-B4FB-577A0B60A2F9}" destId="{E3FA4CA8-284E-4228-8C8F-5A9068349A9D}"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5A45F-AFCB-4C3D-B504-867CAAA73FA7}">
      <dsp:nvSpPr>
        <dsp:cNvPr id="0" name=""/>
        <dsp:cNvSpPr/>
      </dsp:nvSpPr>
      <dsp:spPr>
        <a:xfrm>
          <a:off x="1476537" y="124598"/>
          <a:ext cx="633761" cy="633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smtClean="0">
              <a:solidFill>
                <a:schemeClr val="bg1"/>
              </a:solidFill>
            </a:rPr>
            <a:t>て</a:t>
          </a:r>
          <a:endParaRPr kumimoji="1" lang="ja-JP" altLang="en-US" sz="3600" kern="1200" dirty="0">
            <a:solidFill>
              <a:schemeClr val="bg1"/>
            </a:solidFill>
          </a:endParaRPr>
        </a:p>
      </dsp:txBody>
      <dsp:txXfrm>
        <a:off x="1476537" y="124598"/>
        <a:ext cx="633761" cy="633761"/>
      </dsp:txXfrm>
    </dsp:sp>
    <dsp:sp modelId="{4E8378BD-A609-41E6-B763-3D96A59987ED}">
      <dsp:nvSpPr>
        <dsp:cNvPr id="0" name=""/>
        <dsp:cNvSpPr/>
      </dsp:nvSpPr>
      <dsp:spPr>
        <a:xfrm>
          <a:off x="432052" y="-39775"/>
          <a:ext cx="1656175" cy="1578286"/>
        </a:xfrm>
        <a:prstGeom prst="circularArrow">
          <a:avLst>
            <a:gd name="adj1" fmla="val 8243"/>
            <a:gd name="adj2" fmla="val 575622"/>
            <a:gd name="adj3" fmla="val 2966119"/>
            <a:gd name="adj4" fmla="val 50206"/>
            <a:gd name="adj5" fmla="val 96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96800-7F52-474F-8519-33B4746EFB51}">
      <dsp:nvSpPr>
        <dsp:cNvPr id="0" name=""/>
        <dsp:cNvSpPr/>
      </dsp:nvSpPr>
      <dsp:spPr>
        <a:xfrm>
          <a:off x="943259" y="1048263"/>
          <a:ext cx="633761" cy="633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smtClean="0">
              <a:solidFill>
                <a:schemeClr val="bg1"/>
              </a:solidFill>
            </a:rPr>
            <a:t>て</a:t>
          </a:r>
          <a:endParaRPr kumimoji="1" lang="ja-JP" altLang="en-US" sz="3600" kern="1200" dirty="0">
            <a:solidFill>
              <a:schemeClr val="bg1"/>
            </a:solidFill>
          </a:endParaRPr>
        </a:p>
      </dsp:txBody>
      <dsp:txXfrm>
        <a:off x="943259" y="1048263"/>
        <a:ext cx="633761" cy="633761"/>
      </dsp:txXfrm>
    </dsp:sp>
    <dsp:sp modelId="{9624DC25-F3DB-4A7F-B3B9-9BB289D0BE77}">
      <dsp:nvSpPr>
        <dsp:cNvPr id="0" name=""/>
        <dsp:cNvSpPr/>
      </dsp:nvSpPr>
      <dsp:spPr>
        <a:xfrm>
          <a:off x="523225" y="-49566"/>
          <a:ext cx="1420363" cy="1516064"/>
        </a:xfrm>
        <a:prstGeom prst="circularArrow">
          <a:avLst>
            <a:gd name="adj1" fmla="val 8243"/>
            <a:gd name="adj2" fmla="val 575622"/>
            <a:gd name="adj3" fmla="val 10174172"/>
            <a:gd name="adj4" fmla="val 7258258"/>
            <a:gd name="adj5" fmla="val 96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FDE1D-47D2-4CAF-B7CB-C451F78EC221}">
      <dsp:nvSpPr>
        <dsp:cNvPr id="0" name=""/>
        <dsp:cNvSpPr/>
      </dsp:nvSpPr>
      <dsp:spPr>
        <a:xfrm>
          <a:off x="409980" y="124598"/>
          <a:ext cx="633761" cy="633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smtClean="0">
              <a:solidFill>
                <a:schemeClr val="bg1"/>
              </a:solidFill>
            </a:rPr>
            <a:t>て</a:t>
          </a:r>
          <a:endParaRPr kumimoji="1" lang="ja-JP" altLang="en-US" sz="3600" kern="1200" dirty="0">
            <a:solidFill>
              <a:schemeClr val="bg1"/>
            </a:solidFill>
          </a:endParaRPr>
        </a:p>
      </dsp:txBody>
      <dsp:txXfrm>
        <a:off x="409980" y="124598"/>
        <a:ext cx="633761" cy="633761"/>
      </dsp:txXfrm>
    </dsp:sp>
    <dsp:sp modelId="{E3FA4CA8-284E-4228-8C8F-5A9068349A9D}">
      <dsp:nvSpPr>
        <dsp:cNvPr id="0" name=""/>
        <dsp:cNvSpPr/>
      </dsp:nvSpPr>
      <dsp:spPr>
        <a:xfrm>
          <a:off x="375872" y="1163"/>
          <a:ext cx="1499317" cy="1499317"/>
        </a:xfrm>
        <a:prstGeom prst="circularArrow">
          <a:avLst>
            <a:gd name="adj1" fmla="val 8243"/>
            <a:gd name="adj2" fmla="val 575622"/>
            <a:gd name="adj3" fmla="val 16858835"/>
            <a:gd name="adj4" fmla="val 14965542"/>
            <a:gd name="adj5" fmla="val 96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0.21086</cdr:x>
      <cdr:y>0.66964</cdr:y>
    </cdr:from>
    <cdr:to>
      <cdr:x>0.33485</cdr:x>
      <cdr:y>0.69221</cdr:y>
    </cdr:to>
    <cdr:sp macro="" textlink="">
      <cdr:nvSpPr>
        <cdr:cNvPr id="15" name="大波 14"/>
        <cdr:cNvSpPr/>
      </cdr:nvSpPr>
      <cdr:spPr>
        <a:xfrm xmlns:a="http://schemas.openxmlformats.org/drawingml/2006/main">
          <a:off x="641254" y="1356398"/>
          <a:ext cx="377070" cy="45719"/>
        </a:xfrm>
        <a:prstGeom xmlns:a="http://schemas.openxmlformats.org/drawingml/2006/main" prst="wave">
          <a:avLst/>
        </a:prstGeom>
        <a:solidFill xmlns:a="http://schemas.openxmlformats.org/drawingml/2006/main">
          <a:schemeClr val="bg1"/>
        </a:solidFill>
        <a:ln xmlns:a="http://schemas.openxmlformats.org/drawingml/2006/main" w="15875">
          <a:solidFill>
            <a:schemeClr val="bg1"/>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30" tIns="45714" rIns="91430" bIns="45714"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sz="1400" b="1" dirty="0" smtClean="0">
            <a:solidFill>
              <a:prstClr val="black"/>
            </a:solidFill>
          </a:endParaRPr>
        </a:p>
      </cdr:txBody>
    </cdr:sp>
  </cdr:relSizeAnchor>
  <cdr:relSizeAnchor xmlns:cdr="http://schemas.openxmlformats.org/drawingml/2006/chartDrawing">
    <cdr:from>
      <cdr:x>0.32507</cdr:x>
      <cdr:y>0.66964</cdr:y>
    </cdr:from>
    <cdr:to>
      <cdr:x>0.44906</cdr:x>
      <cdr:y>0.69221</cdr:y>
    </cdr:to>
    <cdr:sp macro="" textlink="">
      <cdr:nvSpPr>
        <cdr:cNvPr id="19" name="大波 18"/>
        <cdr:cNvSpPr/>
      </cdr:nvSpPr>
      <cdr:spPr>
        <a:xfrm xmlns:a="http://schemas.openxmlformats.org/drawingml/2006/main">
          <a:off x="988582" y="1356397"/>
          <a:ext cx="377070" cy="45719"/>
        </a:xfrm>
        <a:prstGeom xmlns:a="http://schemas.openxmlformats.org/drawingml/2006/main" prst="wave">
          <a:avLst/>
        </a:prstGeom>
        <a:solidFill xmlns:a="http://schemas.openxmlformats.org/drawingml/2006/main">
          <a:schemeClr val="bg1"/>
        </a:solidFill>
        <a:ln xmlns:a="http://schemas.openxmlformats.org/drawingml/2006/main" w="15875">
          <a:solidFill>
            <a:schemeClr val="bg1"/>
          </a:solidFill>
          <a:prstDash val="soli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30" tIns="45714" rIns="91430" bIns="45714"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sz="1400" b="1" dirty="0" smtClean="0">
            <a:solidFill>
              <a:prstClr val="black"/>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0.61403</cdr:x>
      <cdr:y>0.04917</cdr:y>
    </cdr:from>
    <cdr:to>
      <cdr:x>0.68183</cdr:x>
      <cdr:y>0.08763</cdr:y>
    </cdr:to>
    <cdr:sp macro="" textlink="">
      <cdr:nvSpPr>
        <cdr:cNvPr id="3" name="テキスト ボックス 2"/>
        <cdr:cNvSpPr txBox="1"/>
      </cdr:nvSpPr>
      <cdr:spPr>
        <a:xfrm xmlns:a="http://schemas.openxmlformats.org/drawingml/2006/main">
          <a:off x="2975322" y="241286"/>
          <a:ext cx="328528" cy="1887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0.72382</cdr:x>
      <cdr:y>0.06033</cdr:y>
    </cdr:from>
    <cdr:to>
      <cdr:x>0.79162</cdr:x>
      <cdr:y>0.09879</cdr:y>
    </cdr:to>
    <cdr:sp macro="" textlink="">
      <cdr:nvSpPr>
        <cdr:cNvPr id="4" name="テキスト ボックス 1"/>
        <cdr:cNvSpPr txBox="1"/>
      </cdr:nvSpPr>
      <cdr:spPr>
        <a:xfrm xmlns:a="http://schemas.openxmlformats.org/drawingml/2006/main">
          <a:off x="3075136" y="338832"/>
          <a:ext cx="288032"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349" y="0"/>
            <a:ext cx="2950263" cy="496888"/>
          </a:xfrm>
          <a:prstGeom prst="rect">
            <a:avLst/>
          </a:prstGeom>
        </p:spPr>
        <p:txBody>
          <a:bodyPr vert="horz" lIns="91432" tIns="45716" rIns="91432" bIns="45716" rtlCol="0"/>
          <a:lstStyle>
            <a:lvl1pPr algn="r">
              <a:defRPr sz="1200"/>
            </a:lvl1pPr>
          </a:lstStyle>
          <a:p>
            <a:fld id="{C84DDC26-932E-4441-AAE8-0381B097C1FB}" type="datetimeFigureOut">
              <a:rPr kumimoji="1" lang="ja-JP" altLang="en-US" smtClean="0"/>
              <a:t>2018/5/25</a:t>
            </a:fld>
            <a:endParaRPr kumimoji="1" lang="ja-JP" altLang="en-US" dirty="0"/>
          </a:p>
        </p:txBody>
      </p:sp>
      <p:sp>
        <p:nvSpPr>
          <p:cNvPr id="4" name="フッター プレースホルダー 3"/>
          <p:cNvSpPr>
            <a:spLocks noGrp="1"/>
          </p:cNvSpPr>
          <p:nvPr>
            <p:ph type="ftr" sz="quarter" idx="2"/>
          </p:nvPr>
        </p:nvSpPr>
        <p:spPr>
          <a:xfrm>
            <a:off x="1" y="9440864"/>
            <a:ext cx="2950263" cy="496887"/>
          </a:xfrm>
          <a:prstGeom prst="rect">
            <a:avLst/>
          </a:prstGeom>
        </p:spPr>
        <p:txBody>
          <a:bodyPr vert="horz" lIns="91432" tIns="45716" rIns="91432" bIns="4571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349" y="9440864"/>
            <a:ext cx="2950263" cy="496887"/>
          </a:xfrm>
          <a:prstGeom prst="rect">
            <a:avLst/>
          </a:prstGeom>
        </p:spPr>
        <p:txBody>
          <a:bodyPr vert="horz" lIns="91432" tIns="45716" rIns="91432" bIns="45716" rtlCol="0" anchor="b"/>
          <a:lstStyle>
            <a:lvl1pPr algn="r">
              <a:defRPr sz="1200"/>
            </a:lvl1pPr>
          </a:lstStyle>
          <a:p>
            <a:fld id="{3ED4BF3B-0B8A-491E-86C2-FE9C9305D7BD}" type="slidenum">
              <a:rPr kumimoji="1" lang="ja-JP" altLang="en-US" smtClean="0"/>
              <a:t>‹#›</a:t>
            </a:fld>
            <a:endParaRPr kumimoji="1" lang="ja-JP" altLang="en-US" dirty="0"/>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3855349"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ea typeface="ＭＳ Ｐゴシック" pitchFamily="50" charset="-128"/>
              </a:defRPr>
            </a:lvl1pPr>
          </a:lstStyle>
          <a:p>
            <a:pPr>
              <a:defRPr/>
            </a:pPr>
            <a:endParaRPr lang="en-US" altLang="ja-JP" dirty="0"/>
          </a:p>
        </p:txBody>
      </p:sp>
      <p:sp>
        <p:nvSpPr>
          <p:cNvPr id="12288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199" y="4721226"/>
            <a:ext cx="5444806" cy="44719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55349"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dirty="0"/>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0038"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1</a:t>
            </a:fld>
            <a:endParaRPr lang="en-US" altLang="ja-JP" dirty="0"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sz="1400" dirty="0">
              <a:latin typeface="+mn-ea"/>
              <a:ea typeface="+mn-ea"/>
            </a:endParaRPr>
          </a:p>
        </p:txBody>
      </p:sp>
      <p:sp>
        <p:nvSpPr>
          <p:cNvPr id="4" name="スライド番号プレースホルダー 3"/>
          <p:cNvSpPr>
            <a:spLocks noGrp="1"/>
          </p:cNvSpPr>
          <p:nvPr>
            <p:ph type="sldNum" sz="quarter" idx="10"/>
          </p:nvPr>
        </p:nvSpPr>
        <p:spPr/>
        <p:txBody>
          <a:bodyPr/>
          <a:lstStyle/>
          <a:p>
            <a:fld id="{5FA866CA-61FF-4943-96F6-8A32AE97947E}"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2216237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43</a:t>
            </a:fld>
            <a:endParaRPr lang="en-US" altLang="ja-JP">
              <a:solidFill>
                <a:prstClr val="black"/>
              </a:solidFill>
            </a:endParaRPr>
          </a:p>
        </p:txBody>
      </p:sp>
    </p:spTree>
    <p:extLst>
      <p:ext uri="{BB962C8B-B14F-4D97-AF65-F5344CB8AC3E}">
        <p14:creationId xmlns:p14="http://schemas.microsoft.com/office/powerpoint/2010/main" val="386429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44</a:t>
            </a:fld>
            <a:endParaRPr lang="en-US" altLang="ja-JP">
              <a:solidFill>
                <a:prstClr val="black"/>
              </a:solidFill>
            </a:endParaRPr>
          </a:p>
        </p:txBody>
      </p:sp>
    </p:spTree>
    <p:extLst>
      <p:ext uri="{BB962C8B-B14F-4D97-AF65-F5344CB8AC3E}">
        <p14:creationId xmlns:p14="http://schemas.microsoft.com/office/powerpoint/2010/main" val="3524400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45</a:t>
            </a:fld>
            <a:endParaRPr lang="en-US" altLang="ja-JP">
              <a:solidFill>
                <a:prstClr val="black"/>
              </a:solidFill>
            </a:endParaRPr>
          </a:p>
        </p:txBody>
      </p:sp>
    </p:spTree>
    <p:extLst>
      <p:ext uri="{BB962C8B-B14F-4D97-AF65-F5344CB8AC3E}">
        <p14:creationId xmlns:p14="http://schemas.microsoft.com/office/powerpoint/2010/main" val="3524400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FB7181-9080-48D8-BDF4-47D3799C57E6}"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875951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49</a:t>
            </a:fld>
            <a:endParaRPr lang="en-US" altLang="ja-JP">
              <a:solidFill>
                <a:prstClr val="black"/>
              </a:solidFill>
            </a:endParaRPr>
          </a:p>
        </p:txBody>
      </p:sp>
    </p:spTree>
    <p:extLst>
      <p:ext uri="{BB962C8B-B14F-4D97-AF65-F5344CB8AC3E}">
        <p14:creationId xmlns:p14="http://schemas.microsoft.com/office/powerpoint/2010/main" val="352440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50</a:t>
            </a:fld>
            <a:endParaRPr lang="en-US" altLang="ja-JP">
              <a:solidFill>
                <a:prstClr val="black"/>
              </a:solidFill>
            </a:endParaRPr>
          </a:p>
        </p:txBody>
      </p:sp>
    </p:spTree>
    <p:extLst>
      <p:ext uri="{BB962C8B-B14F-4D97-AF65-F5344CB8AC3E}">
        <p14:creationId xmlns:p14="http://schemas.microsoft.com/office/powerpoint/2010/main" val="3524400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F355EA-5247-4B74-9D20-C451CDDE78D8}"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1366318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F355EA-5247-4B74-9D20-C451CDDE78D8}"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1366318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defTabSz="912813"/>
            <a:fld id="{ABA68A65-89E0-4F65-8C40-5B78E5698673}" type="slidenum">
              <a:rPr lang="ja-JP" altLang="en-US" smtClean="0">
                <a:solidFill>
                  <a:prstClr val="black"/>
                </a:solidFill>
              </a:rPr>
              <a:pPr defTabSz="912813"/>
              <a:t>57</a:t>
            </a:fld>
            <a:endParaRPr lang="en-US" altLang="ja-JP" smtClean="0">
              <a:solidFill>
                <a:prstClr val="black"/>
              </a:solidFill>
            </a:endParaRPr>
          </a:p>
        </p:txBody>
      </p:sp>
      <p:sp>
        <p:nvSpPr>
          <p:cNvPr id="7171"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7172" name="Rectangle 3"/>
          <p:cNvSpPr>
            <a:spLocks noGrp="1" noChangeArrowheads="1"/>
          </p:cNvSpPr>
          <p:nvPr>
            <p:ph type="body" idx="1"/>
          </p:nvPr>
        </p:nvSpPr>
        <p:spPr>
          <a:noFill/>
          <a:ln/>
        </p:spPr>
        <p:txBody>
          <a:bodyPr>
            <a:normAutofit/>
          </a:bodyPr>
          <a:lstStyle/>
          <a:p>
            <a:endParaRPr lang="ja-JP" altLang="en-US" sz="10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937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xfrm>
            <a:off x="714375" y="746125"/>
            <a:ext cx="5380038" cy="3725863"/>
          </a:xfrm>
          <a:ln/>
        </p:spPr>
      </p:sp>
      <p:sp>
        <p:nvSpPr>
          <p:cNvPr id="124931" name="ノート プレースホルダ 2"/>
          <p:cNvSpPr>
            <a:spLocks noGrp="1"/>
          </p:cNvSpPr>
          <p:nvPr>
            <p:ph type="body" idx="1"/>
          </p:nvPr>
        </p:nvSpPr>
        <p:spPr>
          <a:noFill/>
          <a:ln/>
        </p:spPr>
        <p:txBody>
          <a:bodyPr/>
          <a:lstStyle/>
          <a:p>
            <a:endParaRPr lang="ja-JP" altLang="en-US" dirty="0">
              <a:ea typeface="ＭＳ Ｐ明朝" charset="-128"/>
            </a:endParaRPr>
          </a:p>
        </p:txBody>
      </p:sp>
      <p:sp>
        <p:nvSpPr>
          <p:cNvPr id="124932" name="スライド番号プレースホルダ 4"/>
          <p:cNvSpPr>
            <a:spLocks noGrp="1"/>
          </p:cNvSpPr>
          <p:nvPr>
            <p:ph type="sldNum" sz="quarter" idx="5"/>
          </p:nvPr>
        </p:nvSpPr>
        <p:spPr>
          <a:noFill/>
        </p:spPr>
        <p:txBody>
          <a:bodyPr/>
          <a:lstStyle/>
          <a:p>
            <a:fld id="{7BCC29E9-D025-4E03-A036-15FAB901BC0E}" type="slidenum">
              <a:rPr lang="en-US" altLang="ja-JP" smtClean="0">
                <a:ea typeface="ＭＳ Ｐゴシック" charset="-128"/>
              </a:rPr>
              <a:pPr/>
              <a:t>3</a:t>
            </a:fld>
            <a:endParaRPr lang="en-US" altLang="ja-JP" dirty="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4200525" cy="2909888"/>
          </a:xfrm>
        </p:spPr>
      </p:sp>
      <p:sp>
        <p:nvSpPr>
          <p:cNvPr id="3" name="ノート プレースホルダ 2"/>
          <p:cNvSpPr>
            <a:spLocks noGrp="1"/>
          </p:cNvSpPr>
          <p:nvPr>
            <p:ph type="body" idx="1"/>
          </p:nvPr>
        </p:nvSpPr>
        <p:spPr>
          <a:xfrm>
            <a:off x="681038" y="3817541"/>
            <a:ext cx="5445125" cy="5375672"/>
          </a:xfrm>
        </p:spPr>
        <p:txBody>
          <a:bodyPr>
            <a:noAutofit/>
          </a:bodyPr>
          <a:lstStyle/>
          <a:p>
            <a:endParaRPr kumimoji="1" lang="ja-JP" altLang="en-US" sz="1300" dirty="0"/>
          </a:p>
        </p:txBody>
      </p:sp>
      <p:sp>
        <p:nvSpPr>
          <p:cNvPr id="4" name="スライド番号プレースホルダ 3"/>
          <p:cNvSpPr>
            <a:spLocks noGrp="1"/>
          </p:cNvSpPr>
          <p:nvPr>
            <p:ph type="sldNum" sz="quarter" idx="10"/>
          </p:nvPr>
        </p:nvSpPr>
        <p:spPr/>
        <p:txBody>
          <a:bodyPr/>
          <a:lstStyle/>
          <a:p>
            <a:fld id="{B52399B5-524D-46CC-9155-F815835F31F4}" type="slidenum">
              <a:rPr lang="ja-JP" altLang="en-US" smtClean="0">
                <a:solidFill>
                  <a:prstClr val="black"/>
                </a:solidFill>
              </a:rPr>
              <a:pPr/>
              <a:t>60</a:t>
            </a:fld>
            <a:endParaRPr lang="ja-JP"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2048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714375" y="746125"/>
            <a:ext cx="5380038" cy="3725863"/>
          </a:xfrm>
          <a:ln/>
        </p:spPr>
      </p:sp>
      <p:sp>
        <p:nvSpPr>
          <p:cNvPr id="50179" name="Rectangle 3"/>
          <p:cNvSpPr>
            <a:spLocks noGrp="1" noChangeArrowheads="1"/>
          </p:cNvSpPr>
          <p:nvPr>
            <p:ph type="body" idx="1"/>
          </p:nvPr>
        </p:nvSpPr>
        <p:spPr>
          <a:noFill/>
          <a:ln/>
        </p:spPr>
        <p:txBody>
          <a:bodyPr/>
          <a:lstStyle/>
          <a:p>
            <a:pPr eaLnBrk="1" hangingPunct="1"/>
            <a:endParaRPr lang="ja-JP" altLang="en-US" sz="18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912813"/>
            <a:fld id="{D151E0D1-2744-41E2-AC8D-5279E1239CC6}" type="slidenum">
              <a:rPr lang="en-US" altLang="ja-JP" smtClean="0">
                <a:solidFill>
                  <a:prstClr val="black"/>
                </a:solidFill>
                <a:ea typeface="ＭＳ Ｐゴシック" charset="-128"/>
              </a:rPr>
              <a:pPr defTabSz="912813"/>
              <a:t>64</a:t>
            </a:fld>
            <a:endParaRPr lang="en-US" altLang="ja-JP" smtClean="0">
              <a:solidFill>
                <a:prstClr val="black"/>
              </a:solidFill>
              <a:ea typeface="ＭＳ Ｐゴシック" charset="-128"/>
            </a:endParaRPr>
          </a:p>
        </p:txBody>
      </p:sp>
      <p:sp>
        <p:nvSpPr>
          <p:cNvPr id="409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41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912813"/>
            <a:fld id="{D151E0D1-2744-41E2-AC8D-5279E1239CC6}" type="slidenum">
              <a:rPr lang="en-US" altLang="ja-JP" smtClean="0">
                <a:solidFill>
                  <a:prstClr val="black"/>
                </a:solidFill>
                <a:ea typeface="ＭＳ Ｐゴシック" charset="-128"/>
              </a:rPr>
              <a:pPr defTabSz="912813"/>
              <a:t>65</a:t>
            </a:fld>
            <a:endParaRPr lang="en-US" altLang="ja-JP" smtClean="0">
              <a:solidFill>
                <a:prstClr val="black"/>
              </a:solidFill>
              <a:ea typeface="ＭＳ Ｐゴシック" charset="-128"/>
            </a:endParaRPr>
          </a:p>
        </p:txBody>
      </p:sp>
      <p:sp>
        <p:nvSpPr>
          <p:cNvPr id="409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41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912813"/>
            <a:fld id="{D151E0D1-2744-41E2-AC8D-5279E1239CC6}" type="slidenum">
              <a:rPr lang="en-US" altLang="ja-JP" smtClean="0">
                <a:solidFill>
                  <a:prstClr val="black"/>
                </a:solidFill>
                <a:ea typeface="ＭＳ Ｐゴシック" charset="-128"/>
              </a:rPr>
              <a:pPr defTabSz="912813"/>
              <a:t>66</a:t>
            </a:fld>
            <a:endParaRPr lang="en-US" altLang="ja-JP" smtClean="0">
              <a:solidFill>
                <a:prstClr val="black"/>
              </a:solidFill>
              <a:ea typeface="ＭＳ Ｐゴシック" charset="-128"/>
            </a:endParaRPr>
          </a:p>
        </p:txBody>
      </p:sp>
      <p:sp>
        <p:nvSpPr>
          <p:cNvPr id="4099"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410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4F05F6-8005-422D-82AE-A49824C1FA52}" type="slidenum">
              <a:rPr lang="ja-JP" altLang="en-US" smtClean="0">
                <a:solidFill>
                  <a:prstClr val="black"/>
                </a:solidFill>
              </a:rPr>
              <a:pPr/>
              <a:t>68</a:t>
            </a:fld>
            <a:endParaRPr lang="ja-JP" altLang="en-US" dirty="0">
              <a:solidFill>
                <a:prstClr val="black"/>
              </a:solidFill>
            </a:endParaRPr>
          </a:p>
        </p:txBody>
      </p:sp>
    </p:spTree>
    <p:extLst>
      <p:ext uri="{BB962C8B-B14F-4D97-AF65-F5344CB8AC3E}">
        <p14:creationId xmlns:p14="http://schemas.microsoft.com/office/powerpoint/2010/main" val="409250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194921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E399A0-F826-4363-986B-681FC2772CE1}"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41847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49B0E2-DAA9-42B8-AF14-4BCA91C442A8}"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val="341770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1523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2578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a:xfrm>
            <a:off x="714375" y="746125"/>
            <a:ext cx="5380038" cy="3725863"/>
          </a:xfrm>
          <a:ln/>
        </p:spPr>
      </p:sp>
      <p:sp>
        <p:nvSpPr>
          <p:cNvPr id="839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839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EB3F09D-3A82-4F09-AECB-C5EEBAE0E866}" type="slidenum">
              <a:rPr lang="en-US" altLang="ja-JP" smtClean="0">
                <a:solidFill>
                  <a:srgbClr val="000000"/>
                </a:solidFill>
              </a:rPr>
              <a:pPr eaLnBrk="1" hangingPunct="1"/>
              <a:t>40</a:t>
            </a:fld>
            <a:endParaRPr lang="en-US" altLang="ja-JP"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139"/>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1" y="2906722"/>
            <a:ext cx="8420101"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2"/>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137"/>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1" y="2906722"/>
            <a:ext cx="8420101"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9" indent="0" algn="ctr">
              <a:buNone/>
              <a:defRPr>
                <a:solidFill>
                  <a:schemeClr val="tx1">
                    <a:tint val="75000"/>
                  </a:schemeClr>
                </a:solidFill>
              </a:defRPr>
            </a:lvl2pPr>
            <a:lvl3pPr marL="914137" indent="0" algn="ctr">
              <a:buNone/>
              <a:defRPr>
                <a:solidFill>
                  <a:schemeClr val="tx1">
                    <a:tint val="75000"/>
                  </a:schemeClr>
                </a:solidFill>
              </a:defRPr>
            </a:lvl3pPr>
            <a:lvl4pPr marL="1371206" indent="0" algn="ctr">
              <a:buNone/>
              <a:defRPr>
                <a:solidFill>
                  <a:schemeClr val="tx1">
                    <a:tint val="75000"/>
                  </a:schemeClr>
                </a:solidFill>
              </a:defRPr>
            </a:lvl4pPr>
            <a:lvl5pPr marL="1828276"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3" indent="0" algn="ctr">
              <a:buNone/>
              <a:defRPr>
                <a:solidFill>
                  <a:schemeClr val="tx1">
                    <a:tint val="75000"/>
                  </a:schemeClr>
                </a:solidFill>
              </a:defRPr>
            </a:lvl8pPr>
            <a:lvl9pPr marL="365655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0D1272D-BA75-4345-8628-E1D217C642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53942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5BFF21B-9345-49ED-9334-74DFB50F92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80963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0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9" indent="0">
              <a:buNone/>
              <a:defRPr sz="1800">
                <a:solidFill>
                  <a:schemeClr val="tx1">
                    <a:tint val="75000"/>
                  </a:schemeClr>
                </a:solidFill>
              </a:defRPr>
            </a:lvl2pPr>
            <a:lvl3pPr marL="914137" indent="0">
              <a:buNone/>
              <a:defRPr sz="1600">
                <a:solidFill>
                  <a:schemeClr val="tx1">
                    <a:tint val="75000"/>
                  </a:schemeClr>
                </a:solidFill>
              </a:defRPr>
            </a:lvl3pPr>
            <a:lvl4pPr marL="1371206" indent="0">
              <a:buNone/>
              <a:defRPr sz="1400">
                <a:solidFill>
                  <a:schemeClr val="tx1">
                    <a:tint val="75000"/>
                  </a:schemeClr>
                </a:solidFill>
              </a:defRPr>
            </a:lvl4pPr>
            <a:lvl5pPr marL="1828276" indent="0">
              <a:buNone/>
              <a:defRPr sz="1400">
                <a:solidFill>
                  <a:schemeClr val="tx1">
                    <a:tint val="75000"/>
                  </a:schemeClr>
                </a:solidFill>
              </a:defRPr>
            </a:lvl5pPr>
            <a:lvl6pPr marL="2285345" indent="0">
              <a:buNone/>
              <a:defRPr sz="1400">
                <a:solidFill>
                  <a:schemeClr val="tx1">
                    <a:tint val="75000"/>
                  </a:schemeClr>
                </a:solidFill>
              </a:defRPr>
            </a:lvl6pPr>
            <a:lvl7pPr marL="2742412" indent="0">
              <a:buNone/>
              <a:defRPr sz="1400">
                <a:solidFill>
                  <a:schemeClr val="tx1">
                    <a:tint val="75000"/>
                  </a:schemeClr>
                </a:solidFill>
              </a:defRPr>
            </a:lvl7pPr>
            <a:lvl8pPr marL="3199483" indent="0">
              <a:buNone/>
              <a:defRPr sz="1400">
                <a:solidFill>
                  <a:schemeClr val="tx1">
                    <a:tint val="75000"/>
                  </a:schemeClr>
                </a:solidFill>
              </a:defRPr>
            </a:lvl8pPr>
            <a:lvl9pPr marL="3656552"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E46B09C-48C2-40D9-B5E9-08C562BF4E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45816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731BB40-9287-45E6-9B55-7AC0E7723B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4115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A661729B-1782-4281-BD45-72C5E367634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17934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9E32103-5BE0-4781-9897-3DE67B5D856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21061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19DF512-2E2F-4F8D-98F2-8ED0EFA968D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86703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2"/>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11"/>
            <a:ext cx="3259006" cy="4691063"/>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DD2E7F1F-4F64-4FF1-8456-DA67EEAEB77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53836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069" indent="0">
              <a:buNone/>
              <a:defRPr sz="2800"/>
            </a:lvl2pPr>
            <a:lvl3pPr marL="914137" indent="0">
              <a:buNone/>
              <a:defRPr sz="2400"/>
            </a:lvl3pPr>
            <a:lvl4pPr marL="1371206" indent="0">
              <a:buNone/>
              <a:defRPr sz="2000"/>
            </a:lvl4pPr>
            <a:lvl5pPr marL="1828276" indent="0">
              <a:buNone/>
              <a:defRPr sz="2000"/>
            </a:lvl5pPr>
            <a:lvl6pPr marL="2285345" indent="0">
              <a:buNone/>
              <a:defRPr sz="2000"/>
            </a:lvl6pPr>
            <a:lvl7pPr marL="2742412" indent="0">
              <a:buNone/>
              <a:defRPr sz="2000"/>
            </a:lvl7pPr>
            <a:lvl8pPr marL="3199483" indent="0">
              <a:buNone/>
              <a:defRPr sz="2000"/>
            </a:lvl8pPr>
            <a:lvl9pPr marL="3656552"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C35224A-5458-4F22-B5A2-81063144A3C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31772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F5AEE08-9858-4DD8-8D37-00DC58E9BA0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60204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4"/>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B9D375-C1C1-4C9B-AF56-B77096FF263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0694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299"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38456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5363"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299"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38456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solidFill>
                  <a:srgbClr val="000000"/>
                </a:solidFill>
              </a:rPr>
              <a:pPr>
                <a:defRPr/>
              </a:pPr>
              <a:t>‹#›</a:t>
            </a:fld>
            <a:endParaRPr lang="en-US" altLang="ja-JP"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47"/>
            <a:ext cx="2311400" cy="365125"/>
          </a:xfrm>
          <a:prstGeom prst="rect">
            <a:avLst/>
          </a:prstGeom>
        </p:spPr>
        <p:txBody>
          <a:bodyPr vert="horz" lIns="91414" tIns="45707" rIns="91414" bIns="45707" rtlCol="0" anchor="ctr"/>
          <a:lstStyle>
            <a:lvl1pPr algn="l"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47"/>
            <a:ext cx="3136900" cy="365125"/>
          </a:xfrm>
          <a:prstGeom prst="rect">
            <a:avLst/>
          </a:prstGeom>
        </p:spPr>
        <p:txBody>
          <a:bodyPr vert="horz" lIns="91414" tIns="45707" rIns="91414" bIns="45707" rtlCol="0" anchor="ctr"/>
          <a:lstStyle>
            <a:lvl1pPr algn="ctr"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47"/>
            <a:ext cx="2311400" cy="365125"/>
          </a:xfrm>
          <a:prstGeom prst="rect">
            <a:avLst/>
          </a:prstGeom>
        </p:spPr>
        <p:txBody>
          <a:bodyPr vert="horz" lIns="91414" tIns="45707" rIns="91414" bIns="45707" rtlCol="0" anchor="ctr"/>
          <a:lstStyle>
            <a:lvl1pPr algn="r" defTabSz="914137" fontAlgn="auto">
              <a:spcBef>
                <a:spcPts val="0"/>
              </a:spcBef>
              <a:spcAft>
                <a:spcPts val="0"/>
              </a:spcAft>
              <a:defRPr sz="1200">
                <a:solidFill>
                  <a:schemeClr val="tx1">
                    <a:tint val="75000"/>
                  </a:schemeClr>
                </a:solidFill>
                <a:latin typeface="+mn-lt"/>
                <a:ea typeface="+mn-ea"/>
              </a:defRPr>
            </a:lvl1pPr>
          </a:lstStyle>
          <a:p>
            <a:pPr>
              <a:defRPr/>
            </a:pPr>
            <a:fld id="{1CA55EC6-D587-41CD-A8C6-07D2FA097D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6636414"/>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7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4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17"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86"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37" rtl="0" eaLnBrk="1" latinLnBrk="0" hangingPunct="1">
        <a:defRPr kumimoji="1" sz="1800" kern="1200">
          <a:solidFill>
            <a:schemeClr val="tx1"/>
          </a:solidFill>
          <a:latin typeface="+mn-lt"/>
          <a:ea typeface="+mn-ea"/>
          <a:cs typeface="+mn-cs"/>
        </a:defRPr>
      </a:lvl1pPr>
      <a:lvl2pPr marL="457069" algn="l" defTabSz="914137" rtl="0" eaLnBrk="1" latinLnBrk="0" hangingPunct="1">
        <a:defRPr kumimoji="1" sz="1800" kern="1200">
          <a:solidFill>
            <a:schemeClr val="tx1"/>
          </a:solidFill>
          <a:latin typeface="+mn-lt"/>
          <a:ea typeface="+mn-ea"/>
          <a:cs typeface="+mn-cs"/>
        </a:defRPr>
      </a:lvl2pPr>
      <a:lvl3pPr marL="914137" algn="l" defTabSz="914137" rtl="0" eaLnBrk="1" latinLnBrk="0" hangingPunct="1">
        <a:defRPr kumimoji="1" sz="1800" kern="1200">
          <a:solidFill>
            <a:schemeClr val="tx1"/>
          </a:solidFill>
          <a:latin typeface="+mn-lt"/>
          <a:ea typeface="+mn-ea"/>
          <a:cs typeface="+mn-cs"/>
        </a:defRPr>
      </a:lvl3pPr>
      <a:lvl4pPr marL="1371206" algn="l" defTabSz="914137" rtl="0" eaLnBrk="1" latinLnBrk="0" hangingPunct="1">
        <a:defRPr kumimoji="1" sz="1800" kern="1200">
          <a:solidFill>
            <a:schemeClr val="tx1"/>
          </a:solidFill>
          <a:latin typeface="+mn-lt"/>
          <a:ea typeface="+mn-ea"/>
          <a:cs typeface="+mn-cs"/>
        </a:defRPr>
      </a:lvl4pPr>
      <a:lvl5pPr marL="1828276" algn="l" defTabSz="914137" rtl="0" eaLnBrk="1" latinLnBrk="0" hangingPunct="1">
        <a:defRPr kumimoji="1" sz="1800" kern="1200">
          <a:solidFill>
            <a:schemeClr val="tx1"/>
          </a:solidFill>
          <a:latin typeface="+mn-lt"/>
          <a:ea typeface="+mn-ea"/>
          <a:cs typeface="+mn-cs"/>
        </a:defRPr>
      </a:lvl5pPr>
      <a:lvl6pPr marL="2285345" algn="l" defTabSz="914137" rtl="0" eaLnBrk="1" latinLnBrk="0" hangingPunct="1">
        <a:defRPr kumimoji="1" sz="1800" kern="1200">
          <a:solidFill>
            <a:schemeClr val="tx1"/>
          </a:solidFill>
          <a:latin typeface="+mn-lt"/>
          <a:ea typeface="+mn-ea"/>
          <a:cs typeface="+mn-cs"/>
        </a:defRPr>
      </a:lvl6pPr>
      <a:lvl7pPr marL="2742412" algn="l" defTabSz="914137" rtl="0" eaLnBrk="1" latinLnBrk="0" hangingPunct="1">
        <a:defRPr kumimoji="1" sz="1800" kern="1200">
          <a:solidFill>
            <a:schemeClr val="tx1"/>
          </a:solidFill>
          <a:latin typeface="+mn-lt"/>
          <a:ea typeface="+mn-ea"/>
          <a:cs typeface="+mn-cs"/>
        </a:defRPr>
      </a:lvl7pPr>
      <a:lvl8pPr marL="3199483" algn="l" defTabSz="914137" rtl="0" eaLnBrk="1" latinLnBrk="0" hangingPunct="1">
        <a:defRPr kumimoji="1" sz="1800" kern="1200">
          <a:solidFill>
            <a:schemeClr val="tx1"/>
          </a:solidFill>
          <a:latin typeface="+mn-lt"/>
          <a:ea typeface="+mn-ea"/>
          <a:cs typeface="+mn-cs"/>
        </a:defRPr>
      </a:lvl8pPr>
      <a:lvl9pPr marL="3656552" algn="l" defTabSz="91413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4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47.xml"/><Relationship Id="rId5" Type="http://schemas.openxmlformats.org/officeDocument/2006/relationships/chart" Target="../charts/char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hyperlink" Target="http://4.bp.blogspot.com/-Bu4fl7rnORg/UYtwzjheoDI/AAAAAAAARxM/XbK9UFqJdZM/s800/walk_woman.png" TargetMode="External"/><Relationship Id="rId2" Type="http://schemas.openxmlformats.org/officeDocument/2006/relationships/image" Target="../media/image26.jpeg"/><Relationship Id="rId1" Type="http://schemas.openxmlformats.org/officeDocument/2006/relationships/slideLayout" Target="../slideLayouts/slideLayout46.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hyperlink" Target="http://4.bp.blogspot.com/-OdiJTRSpoyo/V2vXp7B4WPI/AAAAAAAA74A/tP5y-qSY5EY9nTYyzVAknVAvfRqtheupQCLcB/s800/building_house8.png" TargetMode="External"/><Relationship Id="rId3" Type="http://schemas.openxmlformats.org/officeDocument/2006/relationships/hyperlink" Target="http://2.bp.blogspot.com/-ohl41tIW1a0/V2vXoJN4eVI/AAAAAAAA73w/jMiHgV4uFrgQNfjgG9hVSo_5ObhPc0qVACLcB/s800/building_house3.png" TargetMode="External"/><Relationship Id="rId7" Type="http://schemas.openxmlformats.org/officeDocument/2006/relationships/image" Target="../media/image31.png"/><Relationship Id="rId2" Type="http://schemas.openxmlformats.org/officeDocument/2006/relationships/hyperlink" Target="http://1.bp.blogspot.com/-f4cRl6azU08/V9vCGWazNAI/AAAAAAAA97c/x4V132XbBqkKlIgZoRyKZqsRNEVFBGYnwCLcB/s800/company_character2_wakai.png" TargetMode="External"/><Relationship Id="rId1" Type="http://schemas.openxmlformats.org/officeDocument/2006/relationships/slideLayout" Target="../slideLayouts/slideLayout52.xml"/><Relationship Id="rId6" Type="http://schemas.openxmlformats.org/officeDocument/2006/relationships/image" Target="../media/image30.png"/><Relationship Id="rId5" Type="http://schemas.openxmlformats.org/officeDocument/2006/relationships/hyperlink" Target="http://2.bp.blogspot.com/-CcPxqR5ZwmU/U0pTZFbJGMI/AAAAAAAAfKA/fizLuwMlaH4/s800/tatemono_kaigo_shisetsu.png" TargetMode="External"/><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4.png"/><Relationship Id="rId7" Type="http://schemas.openxmlformats.org/officeDocument/2006/relationships/hyperlink" Target="http://4.bp.blogspot.com/-ke7saK4PTws/VtofVghdB5I/AAAAAAAA4W0/YJH_oExnMBo/s800/car_green.png" TargetMode="External"/><Relationship Id="rId12" Type="http://schemas.openxmlformats.org/officeDocument/2006/relationships/image" Target="../media/image40.png"/><Relationship Id="rId2" Type="http://schemas.openxmlformats.org/officeDocument/2006/relationships/hyperlink" Target="http://4.bp.blogspot.com/-bpRAktDRy3Y/WGnPYN1nibI/AAAAAAABA5c/4UKn82O-hx0npPoYWVqcFXlUALmmLCmhACLcB/s800/mountain_yama.png" TargetMode="External"/><Relationship Id="rId1" Type="http://schemas.openxmlformats.org/officeDocument/2006/relationships/slideLayout" Target="../slideLayouts/slideLayout47.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hyperlink" Target="http://2.bp.blogspot.com/-mcBTpFJvFNo/WeAFbqrzyHI/AAAAAAABHjQ/5cGZy_hvgtwumLbyggYibhxmj7lunDhwACLcBGAs/s800/building_mansion2.png" TargetMode="External"/><Relationship Id="rId4" Type="http://schemas.openxmlformats.org/officeDocument/2006/relationships/hyperlink" Target="http://2.bp.blogspot.com/-CcPxqR5ZwmU/U0pTZFbJGMI/AAAAAAAAfKA/fizLuwMlaH4/s800/tatemono_kaigo_shisetsu.png" TargetMode="External"/><Relationship Id="rId9" Type="http://schemas.openxmlformats.org/officeDocument/2006/relationships/image" Target="../media/image38.png"/><Relationship Id="rId14"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hyperlink" Target="http://2.bp.blogspot.com/-CcPxqR5ZwmU/U0pTZFbJGMI/AAAAAAAAfKA/fizLuwMlaH4/s800/tatemono_kaigo_shisetsu.png" TargetMode="External"/><Relationship Id="rId13" Type="http://schemas.openxmlformats.org/officeDocument/2006/relationships/image" Target="../media/image48.png"/><Relationship Id="rId3" Type="http://schemas.openxmlformats.org/officeDocument/2006/relationships/hyperlink" Target="http://3.bp.blogspot.com/--XQaKNMLBaA/Wb8f6of6BKI/AAAAAAABGtA/Ul9po5OktQEXU__wKxTX1NQfOkov1r00QCLcBGAs/s800/apron_woman.png" TargetMode="External"/><Relationship Id="rId7" Type="http://schemas.openxmlformats.org/officeDocument/2006/relationships/image" Target="../media/image46.png"/><Relationship Id="rId12" Type="http://schemas.openxmlformats.org/officeDocument/2006/relationships/hyperlink" Target="http://1.bp.blogspot.com/-GjtZwqQV6Uc/VYJrlz1v_BI/AAAAAAAAugg/XwKvPJx5Bw4/s800/medical_rigaku_ryouhoushi.png" TargetMode="External"/><Relationship Id="rId2" Type="http://schemas.openxmlformats.org/officeDocument/2006/relationships/image" Target="../media/image43.jpeg"/><Relationship Id="rId1" Type="http://schemas.openxmlformats.org/officeDocument/2006/relationships/slideLayout" Target="../slideLayouts/slideLayout52.xml"/><Relationship Id="rId6" Type="http://schemas.openxmlformats.org/officeDocument/2006/relationships/image" Target="../media/image45.png"/><Relationship Id="rId11" Type="http://schemas.openxmlformats.org/officeDocument/2006/relationships/image" Target="../media/image47.png"/><Relationship Id="rId5" Type="http://schemas.openxmlformats.org/officeDocument/2006/relationships/hyperlink" Target="http://1.bp.blogspot.com/-xnhhkw-KdCI/VYJrkmn4TNI/AAAAAAAAugQ/AHsPHxiQUUk/s800/medical_nurse_pink.png" TargetMode="External"/><Relationship Id="rId15" Type="http://schemas.openxmlformats.org/officeDocument/2006/relationships/image" Target="../media/image49.png"/><Relationship Id="rId10" Type="http://schemas.openxmlformats.org/officeDocument/2006/relationships/hyperlink" Target="http://1.bp.blogspot.com/-hb4L_39XPzU/WTd4w2kpBNI/AAAAAAABEqI/b9a4JffuXLI9haj1qg0YHGHA-Zlph3KgQCLcB/s800/kaichudentou_keibiin_man.png" TargetMode="External"/><Relationship Id="rId4" Type="http://schemas.openxmlformats.org/officeDocument/2006/relationships/image" Target="../media/image44.png"/><Relationship Id="rId9" Type="http://schemas.openxmlformats.org/officeDocument/2006/relationships/image" Target="../media/image30.png"/><Relationship Id="rId14" Type="http://schemas.openxmlformats.org/officeDocument/2006/relationships/hyperlink" Target="http://4.bp.blogspot.com/-gf1RctJTszo/WkdTB71AQII/AAAAAAABJY0/WQy_EqGT4LwbIIcA0RjvWtGk5C600uMhQCLcBGAs/s800/hakujou_walk_kaijo_woman.png" TargetMode="External"/></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46.xml"/><Relationship Id="rId6" Type="http://schemas.openxmlformats.org/officeDocument/2006/relationships/hyperlink" Target="http://www.fumira.jp/cut/hoikuen/file306.htm" TargetMode="External"/><Relationship Id="rId5" Type="http://schemas.openxmlformats.org/officeDocument/2006/relationships/image" Target="../media/image9.jpeg"/><Relationship Id="rId4" Type="http://schemas.openxmlformats.org/officeDocument/2006/relationships/image" Target="../media/image20.png"/><Relationship Id="rId9" Type="http://schemas.openxmlformats.org/officeDocument/2006/relationships/image" Target="../media/image52.jpe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1.bp.blogspot.com/-GYxidfWI6y0/Vq88n_qLW9I/AAAAAAAA3ck/kdOc7uoWvSo/s800/baby_kokyuuki_tube.png" TargetMode="External"/><Relationship Id="rId7" Type="http://schemas.openxmlformats.org/officeDocument/2006/relationships/hyperlink" Target="http://1.bp.blogspot.com/-0AkxIDwW5Bo/VVGVr3afzMI/AAAAAAAAtoM/44yrsT0jYac/s800/medical_kikan_sekkai.png" TargetMode="External"/><Relationship Id="rId2" Type="http://schemas.openxmlformats.org/officeDocument/2006/relationships/image" Target="../media/image53.png"/><Relationship Id="rId1" Type="http://schemas.openxmlformats.org/officeDocument/2006/relationships/slideLayout" Target="../slideLayouts/slideLayout52.xml"/><Relationship Id="rId6" Type="http://schemas.openxmlformats.org/officeDocument/2006/relationships/image" Target="../media/image55.png"/><Relationship Id="rId5" Type="http://schemas.openxmlformats.org/officeDocument/2006/relationships/hyperlink" Target="http://1.bp.blogspot.com/-KHadpaG3gWg/U32NaxWDjaI/AAAAAAAAgus/kH13n6duitw/s800/nurse_obasan.png" TargetMode="Externa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8" Type="http://schemas.openxmlformats.org/officeDocument/2006/relationships/hyperlink" Target="http://1.bp.blogspot.com/-kiikkD3TDgQ/VUIHPEYsqjI/AAAAAAAAtKI/PKTYRonIv0E/s800/job_nurse_pants.png" TargetMode="External"/><Relationship Id="rId3" Type="http://schemas.openxmlformats.org/officeDocument/2006/relationships/image" Target="../media/image58.png"/><Relationship Id="rId7" Type="http://schemas.openxmlformats.org/officeDocument/2006/relationships/image" Target="../media/image61.jpeg"/><Relationship Id="rId2" Type="http://schemas.openxmlformats.org/officeDocument/2006/relationships/image" Target="../media/image57.png"/><Relationship Id="rId1" Type="http://schemas.openxmlformats.org/officeDocument/2006/relationships/slideLayout" Target="../slideLayouts/slideLayout52.xml"/><Relationship Id="rId6" Type="http://schemas.openxmlformats.org/officeDocument/2006/relationships/image" Target="../media/image60.png"/><Relationship Id="rId5" Type="http://schemas.openxmlformats.org/officeDocument/2006/relationships/hyperlink" Target="http://3.bp.blogspot.com/-Hk8GT73fNYI/V2ub1Q5oBnI/AAAAAAAA7sg/HTl1cOqftOAjp3hU--jPGpGnRxLIBMwuwCLcB/s800/houmon_shinryou_nocap_nurse.png" TargetMode="External"/><Relationship Id="rId10" Type="http://schemas.openxmlformats.org/officeDocument/2006/relationships/image" Target="../media/image33.png"/><Relationship Id="rId4" Type="http://schemas.openxmlformats.org/officeDocument/2006/relationships/image" Target="../media/image59.png"/><Relationship Id="rId9"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6.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chart" Target="../charts/chart4.xml"/><Relationship Id="rId7" Type="http://schemas.openxmlformats.org/officeDocument/2006/relationships/image" Target="../media/image66.png"/><Relationship Id="rId2" Type="http://schemas.openxmlformats.org/officeDocument/2006/relationships/chart" Target="../charts/chart3.xml"/><Relationship Id="rId1" Type="http://schemas.openxmlformats.org/officeDocument/2006/relationships/slideLayout" Target="../slideLayouts/slideLayout47.xml"/><Relationship Id="rId6" Type="http://schemas.openxmlformats.org/officeDocument/2006/relationships/hyperlink" Target="http://4.bp.blogspot.com/-voJRHBJOggE/Wb8gXWIWhgI/AAAAAAABGxM/wx1erGVlVjYmRqcPaexbFdFIyeCmAa7ywCLcBGAs/s800/kaigo_kurumaisu_girl.png" TargetMode="External"/><Relationship Id="rId5" Type="http://schemas.openxmlformats.org/officeDocument/2006/relationships/image" Target="../media/image65.png"/><Relationship Id="rId4" Type="http://schemas.openxmlformats.org/officeDocument/2006/relationships/hyperlink" Target="http://1.bp.blogspot.com/-v4f0UCIP0eA/UO6j3bHkm8I/AAAAAAAAKnI/4tAdU8H_yt4/s1600/youchien_tatemono.png"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1.bp.blogspot.com/-ZYTAi17K-MM/WeAFbacNq7I/AAAAAAABHjM/lF64P7nexqQDujNis7wiU8In5amQUK_ewCLcBGAs/s800/building_apart2.png" TargetMode="External"/><Relationship Id="rId13" Type="http://schemas.openxmlformats.org/officeDocument/2006/relationships/hyperlink" Target="http://2.bp.blogspot.com/-wTnACm8RQWE/WKFjAjOt3BI/AAAAAAABBsE/kEpLST61swU6wKLd2vnbI7ixVGMx3562gCLcB/s800/face_smile_woman3.png" TargetMode="External"/><Relationship Id="rId18" Type="http://schemas.openxmlformats.org/officeDocument/2006/relationships/image" Target="../media/image74.png"/><Relationship Id="rId26" Type="http://schemas.openxmlformats.org/officeDocument/2006/relationships/hyperlink" Target="http://4.bp.blogspot.com/-7vKDbdfIinw/UWgWjZmeiQI/AAAAAAAAQF4/pg4v16qoyso/s1600/syukatsu_man.png" TargetMode="External"/><Relationship Id="rId3" Type="http://schemas.openxmlformats.org/officeDocument/2006/relationships/diagramData" Target="../diagrams/data1.xml"/><Relationship Id="rId21" Type="http://schemas.openxmlformats.org/officeDocument/2006/relationships/hyperlink" Target="http://3.bp.blogspot.com/-yqCcNTEkC1g/VWmAvPX_-VI/AAAAAAAAt0M/RtlM868vi0o/s800/job_syakai_fukushishi_man.png" TargetMode="External"/><Relationship Id="rId34" Type="http://schemas.openxmlformats.org/officeDocument/2006/relationships/image" Target="../media/image33.png"/><Relationship Id="rId7" Type="http://schemas.microsoft.com/office/2007/relationships/diagramDrawing" Target="../diagrams/drawing1.xml"/><Relationship Id="rId12" Type="http://schemas.openxmlformats.org/officeDocument/2006/relationships/image" Target="../media/image70.png"/><Relationship Id="rId17" Type="http://schemas.openxmlformats.org/officeDocument/2006/relationships/hyperlink" Target="http://1.bp.blogspot.com/-wEygfnu5_mc/V5jHkBSzzLI/AAAAAAAA80w/DdLElofgt_Qn8RbZStkfWjnXhIH8n7cpgCLcB/s800/walking_businesswoman.png" TargetMode="External"/><Relationship Id="rId25" Type="http://schemas.openxmlformats.org/officeDocument/2006/relationships/image" Target="../media/image78.png"/><Relationship Id="rId33" Type="http://schemas.openxmlformats.org/officeDocument/2006/relationships/image" Target="../media/image31.png"/><Relationship Id="rId2" Type="http://schemas.openxmlformats.org/officeDocument/2006/relationships/hyperlink" Target="http://1.bp.blogspot.com/-f4cRl6azU08/V9vCGWazNAI/AAAAAAAA97c/x4V132XbBqkKlIgZoRyKZqsRNEVFBGYnwCLcB/s800/company_character2_wakai.png" TargetMode="External"/><Relationship Id="rId16" Type="http://schemas.openxmlformats.org/officeDocument/2006/relationships/image" Target="../media/image73.png"/><Relationship Id="rId20" Type="http://schemas.openxmlformats.org/officeDocument/2006/relationships/image" Target="../media/image75.png"/><Relationship Id="rId29" Type="http://schemas.openxmlformats.org/officeDocument/2006/relationships/image" Target="../media/image80.png"/><Relationship Id="rId1" Type="http://schemas.openxmlformats.org/officeDocument/2006/relationships/slideLayout" Target="../slideLayouts/slideLayout52.xml"/><Relationship Id="rId6" Type="http://schemas.openxmlformats.org/officeDocument/2006/relationships/diagramColors" Target="../diagrams/colors1.xml"/><Relationship Id="rId11" Type="http://schemas.openxmlformats.org/officeDocument/2006/relationships/hyperlink" Target="http://4.bp.blogspot.com/-P1l2o2XZLeo/V8PYwYbIVRI/AAAAAAAA9UI/XvDaA3e0NYcwM6tuUVsGPaPDQF9TUlfHwCLcB/s800/window_amado_open.png" TargetMode="External"/><Relationship Id="rId24" Type="http://schemas.openxmlformats.org/officeDocument/2006/relationships/image" Target="../media/image77.png"/><Relationship Id="rId32" Type="http://schemas.openxmlformats.org/officeDocument/2006/relationships/image" Target="../media/image29.png"/><Relationship Id="rId5" Type="http://schemas.openxmlformats.org/officeDocument/2006/relationships/diagramQuickStyle" Target="../diagrams/quickStyle1.xml"/><Relationship Id="rId15" Type="http://schemas.openxmlformats.org/officeDocument/2006/relationships/image" Target="../media/image72.png"/><Relationship Id="rId23" Type="http://schemas.openxmlformats.org/officeDocument/2006/relationships/hyperlink" Target="http://1.bp.blogspot.com/-sZWA3X8pMbw/VMItlsBbM2I/AAAAAAAAqvo/gqyqv86WK4E/s800/myhome_family_kengaku.png" TargetMode="External"/><Relationship Id="rId28" Type="http://schemas.openxmlformats.org/officeDocument/2006/relationships/hyperlink" Target="http://1.bp.blogspot.com/-g_tZ4yBhYDQ/V8jpBVzCLXI/AAAAAAAA9c4/aen3m5SKkDIpSkTTeTb9F-irXj97bU7awCLcB/s800/stand_businesswoman_obasan.png" TargetMode="External"/><Relationship Id="rId36" Type="http://schemas.openxmlformats.org/officeDocument/2006/relationships/image" Target="../media/image32.png"/><Relationship Id="rId10" Type="http://schemas.openxmlformats.org/officeDocument/2006/relationships/image" Target="../media/image69.png"/><Relationship Id="rId19" Type="http://schemas.openxmlformats.org/officeDocument/2006/relationships/hyperlink" Target="http://2.bp.blogspot.com/-ohl41tIW1a0/V2vXoJN4eVI/AAAAAAAA73w/jMiHgV4uFrgQNfjgG9hVSo_5ObhPc0qVACLcB/s800/building_house3.png" TargetMode="External"/><Relationship Id="rId31"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68.png"/><Relationship Id="rId14" Type="http://schemas.openxmlformats.org/officeDocument/2006/relationships/image" Target="../media/image71.png"/><Relationship Id="rId22" Type="http://schemas.openxmlformats.org/officeDocument/2006/relationships/image" Target="../media/image76.png"/><Relationship Id="rId27" Type="http://schemas.openxmlformats.org/officeDocument/2006/relationships/image" Target="../media/image79.png"/><Relationship Id="rId30" Type="http://schemas.openxmlformats.org/officeDocument/2006/relationships/hyperlink" Target="http://2.bp.blogspot.com/-CcPxqR5ZwmU/U0pTZFbJGMI/AAAAAAAAfKA/fizLuwMlaH4/s800/tatemono_kaigo_shisetsu.png" TargetMode="External"/><Relationship Id="rId35" Type="http://schemas.openxmlformats.org/officeDocument/2006/relationships/hyperlink" Target="http://4.bp.blogspot.com/-OdiJTRSpoyo/V2vXp7B4WPI/AAAAAAAA74A/tP5y-qSY5EY9nTYyzVAknVAvfRqtheupQCLcB/s800/building_house8.pn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1.bp.blogspot.com/-X42pLA8L-ww/UrlmuuOQrbI/AAAAAAAAcLA/IxTBJAXA7Us/s800/souko_shiwake.png" TargetMode="External"/><Relationship Id="rId13" Type="http://schemas.openxmlformats.org/officeDocument/2006/relationships/image" Target="../media/image87.png"/><Relationship Id="rId3" Type="http://schemas.openxmlformats.org/officeDocument/2006/relationships/image" Target="../media/image81.png"/><Relationship Id="rId7" Type="http://schemas.openxmlformats.org/officeDocument/2006/relationships/image" Target="../media/image83.png"/><Relationship Id="rId12" Type="http://schemas.openxmlformats.org/officeDocument/2006/relationships/image" Target="../media/image86.png"/><Relationship Id="rId2" Type="http://schemas.openxmlformats.org/officeDocument/2006/relationships/hyperlink" Target="http://1.bp.blogspot.com/-e7Hvw2yizl0/VtoxsbG6o0I/AAAAAAAA4dI/WuU7SgoKgZQ/s800/building_kaisya_small.png" TargetMode="External"/><Relationship Id="rId1" Type="http://schemas.openxmlformats.org/officeDocument/2006/relationships/slideLayout" Target="../slideLayouts/slideLayout52.xml"/><Relationship Id="rId6" Type="http://schemas.openxmlformats.org/officeDocument/2006/relationships/hyperlink" Target="http://1.bp.blogspot.com/-f2dr_pw2JO0/WOswF4JvebI/AAAAAAABDvY/pHcNR1MM68MpRyBh8-ggDRi0wc3zI7U8ACLcB/s800/stand_sagyouin_man_cap.png" TargetMode="External"/><Relationship Id="rId11" Type="http://schemas.openxmlformats.org/officeDocument/2006/relationships/image" Target="../media/image85.png"/><Relationship Id="rId5" Type="http://schemas.openxmlformats.org/officeDocument/2006/relationships/image" Target="../media/image82.png"/><Relationship Id="rId10" Type="http://schemas.openxmlformats.org/officeDocument/2006/relationships/hyperlink" Target="http://3.bp.blogspot.com/-FZj0SlwPBUs/UgsrnsF7oDI/AAAAAAAAXGo/bOGl2Nk9rks/s800/koujou_kappougi_woman.png" TargetMode="External"/><Relationship Id="rId4" Type="http://schemas.openxmlformats.org/officeDocument/2006/relationships/hyperlink" Target="http://4.bp.blogspot.com/-OM7zx-hKf2s/VYJrmFGQH7I/AAAAAAAAugs/dgZuk6f_7Bw/s800/medical_sagyou_ryouhoushi.png" TargetMode="External"/><Relationship Id="rId9" Type="http://schemas.openxmlformats.org/officeDocument/2006/relationships/image" Target="../media/image84.png"/></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8" Type="http://schemas.openxmlformats.org/officeDocument/2006/relationships/hyperlink" Target="http://3.bp.blogspot.com/-8WbBhyReQKo/Uab3xxYp6iI/AAAAAAAAUUw/BHsx6LZZw38/s800/counselor.png" TargetMode="External"/><Relationship Id="rId13" Type="http://schemas.openxmlformats.org/officeDocument/2006/relationships/hyperlink" Target="http://3.bp.blogspot.com/-GtZiHcg_jC8/WbidEQCmC3I/AAAAAAABGkM/k_1TIKA1irkF8jrdkyh8oc_6ZtONgbf6ACLcBGAs/s800/writing_businessman1_smile.png" TargetMode="External"/><Relationship Id="rId3" Type="http://schemas.openxmlformats.org/officeDocument/2006/relationships/image" Target="../media/image88.png"/><Relationship Id="rId7" Type="http://schemas.openxmlformats.org/officeDocument/2006/relationships/image" Target="../media/image91.png"/><Relationship Id="rId12" Type="http://schemas.openxmlformats.org/officeDocument/2006/relationships/image" Target="../media/image94.png"/><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hyperlink" Target="http://3.bp.blogspot.com/-2it8gdeKZIQ/VRE4s1NP_jI/AAAAAAAAsWc/iFaS5Pt0ZnM/s800/building_shiyakusyo.png" TargetMode="External"/><Relationship Id="rId11" Type="http://schemas.openxmlformats.org/officeDocument/2006/relationships/hyperlink" Target="http://1.bp.blogspot.com/-jJuDwUj_bPE/WD_caizvgrI/AAAAAAABAFk/9eCzU7NWXFMOPHUXQ58kUEn_CVoqsP7cACLcB/s800/writing_businesswoman3_cry.png" TargetMode="External"/><Relationship Id="rId5" Type="http://schemas.openxmlformats.org/officeDocument/2006/relationships/image" Target="../media/image90.png"/><Relationship Id="rId10" Type="http://schemas.openxmlformats.org/officeDocument/2006/relationships/image" Target="../media/image93.png"/><Relationship Id="rId4" Type="http://schemas.openxmlformats.org/officeDocument/2006/relationships/image" Target="../media/image89.png"/><Relationship Id="rId9" Type="http://schemas.openxmlformats.org/officeDocument/2006/relationships/image" Target="../media/image92.png"/><Relationship Id="rId14" Type="http://schemas.openxmlformats.org/officeDocument/2006/relationships/image" Target="../media/image95.png"/></Relationships>
</file>

<file path=ppt/slides/_rels/slide35.xml.rels><?xml version="1.0" encoding="UTF-8" standalone="yes"?>
<Relationships xmlns="http://schemas.openxmlformats.org/package/2006/relationships"><Relationship Id="rId8" Type="http://schemas.openxmlformats.org/officeDocument/2006/relationships/hyperlink" Target="http://2.bp.blogspot.com/-fypO2KLmFOk/UZSs38pknYI/AAAAAAAAS_c/LEtjCXa9N5Y/s800/business_kaigi.png" TargetMode="External"/><Relationship Id="rId13"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98.png"/><Relationship Id="rId12" Type="http://schemas.openxmlformats.org/officeDocument/2006/relationships/hyperlink" Target="http://3.bp.blogspot.com/-uDbbmVh8-4E/VYJca1wow7I/AAAAAAAAuYk/cL226VdZRag/s800/medical_tan_kyuuin.png" TargetMode="External"/><Relationship Id="rId2" Type="http://schemas.openxmlformats.org/officeDocument/2006/relationships/hyperlink" Target="http://2.bp.blogspot.com/-7m-bFYa9sb0/WIW-RAPQ_qI/AAAAAAABBT4/3nCD2XmWY34yU4Mrp658dhSjPSqxzX4WACLcB/s800/osyaberi_man.png" TargetMode="External"/><Relationship Id="rId1" Type="http://schemas.openxmlformats.org/officeDocument/2006/relationships/slideLayout" Target="../slideLayouts/slideLayout47.xml"/><Relationship Id="rId6" Type="http://schemas.openxmlformats.org/officeDocument/2006/relationships/hyperlink" Target="http://3.bp.blogspot.com/-RRuAXgHcHq8/WK7ehCg1TSI/AAAAAAABB8s/bUTaUQpAPRswCOIWrZ7qvNp_L72yFUCRQCLcB/s800/banzai_people.png" TargetMode="External"/><Relationship Id="rId11" Type="http://schemas.openxmlformats.org/officeDocument/2006/relationships/image" Target="../media/image100.png"/><Relationship Id="rId5" Type="http://schemas.openxmlformats.org/officeDocument/2006/relationships/image" Target="../media/image97.png"/><Relationship Id="rId10" Type="http://schemas.openxmlformats.org/officeDocument/2006/relationships/hyperlink" Target="http://3.bp.blogspot.com/-pn_H1nkvh3s/Uj_2I1hiUXI/AAAAAAAAX7E/jNz7aF2W0rc/s800/hospital_taiin.png" TargetMode="External"/><Relationship Id="rId4" Type="http://schemas.openxmlformats.org/officeDocument/2006/relationships/hyperlink" Target="http://4.bp.blogspot.com/-_uiP7snuyhA/Us_Ng2k41sI/AAAAAAAAdK8/DBs2ee1iNPo/s800/kaisya_nakayoshi.png" TargetMode="External"/><Relationship Id="rId9" Type="http://schemas.openxmlformats.org/officeDocument/2006/relationships/image" Target="../media/image99.png"/></Relationships>
</file>

<file path=ppt/slides/_rels/slide3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chart" Target="../charts/chart6.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4.bp.blogspot.com/-Bu4fl7rnORg/UYtwzjheoDI/AAAAAAAARxM/XbK9UFqJdZM/s800/walk_woman.png" TargetMode="External"/><Relationship Id="rId1" Type="http://schemas.openxmlformats.org/officeDocument/2006/relationships/slideLayout" Target="../slideLayouts/slideLayout4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8" Type="http://schemas.openxmlformats.org/officeDocument/2006/relationships/image" Target="../media/image111.gif"/><Relationship Id="rId3" Type="http://schemas.openxmlformats.org/officeDocument/2006/relationships/image" Target="../media/image106.wmf"/><Relationship Id="rId7" Type="http://schemas.openxmlformats.org/officeDocument/2006/relationships/image" Target="../media/image110.gif"/><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image" Target="../media/image109.wmf"/><Relationship Id="rId5" Type="http://schemas.openxmlformats.org/officeDocument/2006/relationships/image" Target="../media/image108.wmf"/><Relationship Id="rId4" Type="http://schemas.openxmlformats.org/officeDocument/2006/relationships/image" Target="../media/image107.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notesSlide" Target="../notesSlides/notesSlide22.xml"/><Relationship Id="rId1" Type="http://schemas.openxmlformats.org/officeDocument/2006/relationships/slideLayout" Target="../slideLayouts/slideLayout51.xml"/><Relationship Id="rId5" Type="http://schemas.openxmlformats.org/officeDocument/2006/relationships/chart" Target="../charts/chart12.xml"/><Relationship Id="rId4" Type="http://schemas.openxmlformats.org/officeDocument/2006/relationships/chart" Target="../charts/chart11.xml"/></Relationships>
</file>

<file path=ppt/slides/_rels/slide6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24.xml"/><Relationship Id="rId1" Type="http://schemas.openxmlformats.org/officeDocument/2006/relationships/slideLayout" Target="../slideLayouts/slideLayout47.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66.xml.rels><?xml version="1.0" encoding="UTF-8" standalone="yes"?>
<Relationships xmlns="http://schemas.openxmlformats.org/package/2006/relationships"><Relationship Id="rId3" Type="http://schemas.openxmlformats.org/officeDocument/2006/relationships/image" Target="../media/image119.jpeg"/><Relationship Id="rId7" Type="http://schemas.openxmlformats.org/officeDocument/2006/relationships/image" Target="../media/image123.png"/><Relationship Id="rId2" Type="http://schemas.openxmlformats.org/officeDocument/2006/relationships/notesSlide" Target="../notesSlides/notesSlide25.xml"/><Relationship Id="rId1" Type="http://schemas.openxmlformats.org/officeDocument/2006/relationships/slideLayout" Target="../slideLayouts/slideLayout4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1352550" y="5157187"/>
            <a:ext cx="6934200" cy="1296293"/>
          </a:xfrm>
        </p:spPr>
        <p:txBody>
          <a:bodyPr/>
          <a:lstStyle/>
          <a:p>
            <a:pPr eaLnBrk="1" hangingPunct="1">
              <a:lnSpc>
                <a:spcPct val="80000"/>
              </a:lnSpc>
            </a:pPr>
            <a:endParaRPr lang="en-US" altLang="ja-JP" sz="2800" dirty="0" smtClean="0"/>
          </a:p>
        </p:txBody>
      </p:sp>
      <p:sp>
        <p:nvSpPr>
          <p:cNvPr id="6" name="正方形/長方形 5"/>
          <p:cNvSpPr/>
          <p:nvPr/>
        </p:nvSpPr>
        <p:spPr>
          <a:xfrm>
            <a:off x="848544" y="2579690"/>
            <a:ext cx="8280920" cy="1569390"/>
          </a:xfrm>
          <a:prstGeom prst="rect">
            <a:avLst/>
          </a:prstGeom>
          <a:noFill/>
        </p:spPr>
        <p:txBody>
          <a:bodyPr wrap="square" lIns="91173" tIns="45586" rIns="91173" bIns="45586">
            <a:spAutoFit/>
          </a:bodyPr>
          <a:lstStyle/>
          <a:p>
            <a:pPr algn="ctr">
              <a:defRPr/>
            </a:pPr>
            <a:r>
              <a:rPr lang="ja-JP" altLang="en-US" sz="3200" b="1" dirty="0" smtClean="0">
                <a:ln w="1905"/>
                <a:solidFill>
                  <a:schemeClr val="accent1">
                    <a:lumMod val="50000"/>
                  </a:schemeClr>
                </a:solidFill>
                <a:latin typeface="Arial" pitchFamily="34" charset="0"/>
                <a:ea typeface="ＭＳ Ｐゴシック" pitchFamily="50" charset="-128"/>
              </a:rPr>
              <a:t>障害者総合支援法及び児童</a:t>
            </a:r>
            <a:r>
              <a:rPr lang="ja-JP" altLang="en-US" sz="3200" b="1" dirty="0" smtClean="0">
                <a:ln w="1905"/>
                <a:solidFill>
                  <a:schemeClr val="accent1">
                    <a:lumMod val="50000"/>
                  </a:schemeClr>
                </a:solidFill>
                <a:latin typeface="Arial" pitchFamily="34" charset="0"/>
                <a:ea typeface="ＭＳ Ｐゴシック" pitchFamily="50" charset="-128"/>
              </a:rPr>
              <a:t>福祉法の</a:t>
            </a:r>
            <a:r>
              <a:rPr lang="ja-JP" altLang="en-US" sz="3200" b="1" dirty="0" smtClean="0">
                <a:ln w="1905"/>
                <a:solidFill>
                  <a:schemeClr val="accent1">
                    <a:lumMod val="50000"/>
                  </a:schemeClr>
                </a:solidFill>
                <a:latin typeface="Arial" pitchFamily="34" charset="0"/>
                <a:ea typeface="ＭＳ Ｐゴシック" pitchFamily="50" charset="-128"/>
              </a:rPr>
              <a:t>理念・　現状とサービス提供のプロセス②</a:t>
            </a:r>
            <a:endParaRPr lang="en-US" altLang="ja-JP" sz="3200" b="1" dirty="0" smtClean="0">
              <a:ln w="1905"/>
              <a:solidFill>
                <a:schemeClr val="accent1">
                  <a:lumMod val="50000"/>
                </a:schemeClr>
              </a:solidFill>
              <a:latin typeface="Arial" pitchFamily="34" charset="0"/>
              <a:ea typeface="ＭＳ Ｐゴシック" pitchFamily="50" charset="-128"/>
            </a:endParaRPr>
          </a:p>
          <a:p>
            <a:pPr algn="ctr">
              <a:defRPr/>
            </a:pPr>
            <a:r>
              <a:rPr lang="ja-JP" altLang="en-US" sz="3200" b="1" dirty="0" smtClean="0">
                <a:ln w="1905"/>
                <a:solidFill>
                  <a:schemeClr val="accent1">
                    <a:lumMod val="50000"/>
                  </a:schemeClr>
                </a:solidFill>
                <a:latin typeface="Arial" pitchFamily="34" charset="0"/>
                <a:ea typeface="ＭＳ Ｐゴシック" pitchFamily="50" charset="-128"/>
              </a:rPr>
              <a:t>（障害福祉の動向に関する講義）</a:t>
            </a:r>
            <a:endParaRPr lang="ja-JP" altLang="en-US" sz="3200" b="1" dirty="0">
              <a:ln w="1905"/>
              <a:solidFill>
                <a:schemeClr val="accent1">
                  <a:lumMod val="50000"/>
                </a:schemeClr>
              </a:solidFill>
              <a:latin typeface="Arial" pitchFamily="34"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190383E8-C7BB-4AD7-9E52-D64A9EDED09B}" type="slidenum">
              <a:rPr lang="en-US" altLang="ja-JP" smtClean="0"/>
              <a:pPr>
                <a:defRPr/>
              </a:pPr>
              <a:t>1</a:t>
            </a:fld>
            <a:endParaRPr lang="en-US" altLang="ja-JP" dirty="0"/>
          </a:p>
        </p:txBody>
      </p:sp>
    </p:spTree>
    <p:extLst>
      <p:ext uri="{BB962C8B-B14F-4D97-AF65-F5344CB8AC3E}">
        <p14:creationId xmlns:p14="http://schemas.microsoft.com/office/powerpoint/2010/main" val="1571822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4" descr="C:\Users\TMJVT\Documents\●その他資料\イラスト\NB24_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789" y="4353844"/>
            <a:ext cx="442008" cy="850911"/>
          </a:xfrm>
          <a:prstGeom prst="rect">
            <a:avLst/>
          </a:prstGeom>
          <a:noFill/>
          <a:extLst>
            <a:ext uri="{909E8E84-426E-40DD-AFC4-6F175D3DCCD1}">
              <a14:hiddenFill xmlns:a14="http://schemas.microsoft.com/office/drawing/2010/main">
                <a:solidFill>
                  <a:srgbClr val="FFFFFF"/>
                </a:solidFill>
              </a14:hiddenFill>
            </a:ext>
          </a:extLst>
        </p:spPr>
      </p:pic>
      <p:sp>
        <p:nvSpPr>
          <p:cNvPr id="39" name="ドーナツ 38"/>
          <p:cNvSpPr/>
          <p:nvPr/>
        </p:nvSpPr>
        <p:spPr>
          <a:xfrm>
            <a:off x="5385206" y="2924987"/>
            <a:ext cx="4377203" cy="2747347"/>
          </a:xfrm>
          <a:prstGeom prst="donut">
            <a:avLst>
              <a:gd name="adj" fmla="val 9363"/>
            </a:avLst>
          </a:prstGeom>
          <a:solidFill>
            <a:srgbClr val="FFFF99"/>
          </a:solidFill>
          <a:ln w="15875"/>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nchor="ctr"/>
          <a:lstStyle/>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p:txBody>
      </p:sp>
      <p:sp>
        <p:nvSpPr>
          <p:cNvPr id="34" name="Rectangle 2"/>
          <p:cNvSpPr>
            <a:spLocks noChangeArrowheads="1"/>
          </p:cNvSpPr>
          <p:nvPr/>
        </p:nvSpPr>
        <p:spPr bwMode="auto">
          <a:xfrm>
            <a:off x="-39531" y="59191"/>
            <a:ext cx="9945555" cy="489551"/>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91341" tIns="45673" rIns="91341" bIns="45673" anchor="t"/>
          <a:lstStyle/>
          <a:p>
            <a:pPr algn="ctr" fontAlgn="auto">
              <a:spcBef>
                <a:spcPts val="0"/>
              </a:spcBef>
              <a:spcAft>
                <a:spcPts val="0"/>
              </a:spcAft>
            </a:pPr>
            <a:r>
              <a:rPr lang="ja-JP" altLang="en-US" sz="2400" spc="-100" dirty="0">
                <a:solidFill>
                  <a:srgbClr val="000000"/>
                </a:solidFill>
                <a:latin typeface="HG創英角ｺﾞｼｯｸUB" panose="020B0909000000000000" pitchFamily="49" charset="-128"/>
                <a:ea typeface="HG創英角ｺﾞｼｯｸUB" panose="020B0909000000000000" pitchFamily="49" charset="-128"/>
              </a:rPr>
              <a:t>居宅訪問により児童発達支援を提供するサービスの創設</a:t>
            </a:r>
          </a:p>
          <a:p>
            <a:pPr algn="ctr" fontAlgn="auto">
              <a:spcBef>
                <a:spcPts val="0"/>
              </a:spcBef>
              <a:spcAft>
                <a:spcPts val="0"/>
              </a:spcAft>
            </a:pPr>
            <a:endParaRPr lang="en-US" altLang="ja-JP" sz="2800" spc="-100" dirty="0">
              <a:solidFill>
                <a:prstClr val="black">
                  <a:lumMod val="65000"/>
                  <a:lumOff val="35000"/>
                </a:prstClr>
              </a:solidFill>
              <a:latin typeface="HG創英角ｺﾞｼｯｸUB" pitchFamily="49" charset="-128"/>
              <a:ea typeface="HG創英角ｺﾞｼｯｸUB" pitchFamily="49" charset="-128"/>
            </a:endParaRPr>
          </a:p>
        </p:txBody>
      </p:sp>
      <p:grpSp>
        <p:nvGrpSpPr>
          <p:cNvPr id="35" name="グループ化 18"/>
          <p:cNvGrpSpPr/>
          <p:nvPr/>
        </p:nvGrpSpPr>
        <p:grpSpPr>
          <a:xfrm>
            <a:off x="0" y="548683"/>
            <a:ext cx="9906000" cy="72008"/>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角丸四角形 2"/>
          <p:cNvSpPr/>
          <p:nvPr/>
        </p:nvSpPr>
        <p:spPr>
          <a:xfrm>
            <a:off x="6105176" y="5994561"/>
            <a:ext cx="3657123" cy="540000"/>
          </a:xfrm>
          <a:prstGeom prst="roundRect">
            <a:avLst>
              <a:gd name="adj" fmla="val 0"/>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fontAlgn="auto">
              <a:spcBef>
                <a:spcPts val="0"/>
              </a:spcBef>
              <a:spcAft>
                <a:spcPts val="0"/>
              </a:spcAft>
            </a:pPr>
            <a:r>
              <a:rPr lang="ja-JP" altLang="en-US" sz="1200" dirty="0">
                <a:solidFill>
                  <a:srgbClr val="000000"/>
                </a:solidFill>
                <a:latin typeface="HGPｺﾞｼｯｸM" panose="020B0600000000000000" pitchFamily="50" charset="-128"/>
                <a:ea typeface="HGPｺﾞｼｯｸM" panose="020B0600000000000000" pitchFamily="50" charset="-128"/>
              </a:rPr>
              <a:t>・在宅の</a:t>
            </a:r>
            <a:r>
              <a:rPr lang="ja-JP" altLang="en-US" sz="1200" dirty="0">
                <a:solidFill>
                  <a:prstClr val="black"/>
                </a:solidFill>
                <a:latin typeface="HGPｺﾞｼｯｸM" panose="020B0600000000000000" pitchFamily="50" charset="-128"/>
                <a:ea typeface="HGPｺﾞｼｯｸM" panose="020B0600000000000000" pitchFamily="50" charset="-128"/>
              </a:rPr>
              <a:t>障害児の</a:t>
            </a:r>
            <a:r>
              <a:rPr lang="ja-JP" altLang="en-US" sz="1200" b="1" dirty="0">
                <a:solidFill>
                  <a:srgbClr val="0070C0"/>
                </a:solidFill>
                <a:latin typeface="HGPｺﾞｼｯｸM" panose="020B0600000000000000" pitchFamily="50" charset="-128"/>
                <a:ea typeface="HGPｺﾞｼｯｸM" panose="020B0600000000000000" pitchFamily="50" charset="-128"/>
              </a:rPr>
              <a:t>発達支援の機会の確保</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・訪問支援から通所支援への</a:t>
            </a:r>
            <a:r>
              <a:rPr lang="ja-JP" altLang="en-US" sz="1200" b="1" dirty="0">
                <a:solidFill>
                  <a:srgbClr val="0070C0"/>
                </a:solidFill>
                <a:latin typeface="HGPｺﾞｼｯｸM" panose="020B0600000000000000" pitchFamily="50" charset="-128"/>
                <a:ea typeface="HGPｺﾞｼｯｸM" panose="020B0600000000000000" pitchFamily="50" charset="-128"/>
              </a:rPr>
              <a:t>社会生活の移行を推進</a:t>
            </a:r>
          </a:p>
        </p:txBody>
      </p:sp>
      <p:sp>
        <p:nvSpPr>
          <p:cNvPr id="40" name="角丸四角形 39"/>
          <p:cNvSpPr/>
          <p:nvPr/>
        </p:nvSpPr>
        <p:spPr>
          <a:xfrm>
            <a:off x="5971105" y="2921168"/>
            <a:ext cx="1121570" cy="393533"/>
          </a:xfrm>
          <a:prstGeom prst="roundRect">
            <a:avLst>
              <a:gd name="adj" fmla="val 12242"/>
            </a:avLst>
          </a:prstGeom>
          <a:solidFill>
            <a:schemeClr val="accent5"/>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nchor="ctr"/>
          <a:lstStyle/>
          <a:p>
            <a:pPr algn="ctr" fontAlgn="auto">
              <a:spcBef>
                <a:spcPts val="0"/>
              </a:spcBef>
              <a:spcAft>
                <a:spcPts val="0"/>
              </a:spcAft>
              <a:defRPr/>
            </a:pPr>
            <a:r>
              <a:rPr lang="ja-JP" altLang="en-US" sz="1000" dirty="0">
                <a:solidFill>
                  <a:prstClr val="black"/>
                </a:solidFill>
              </a:rPr>
              <a:t>訪問教育</a:t>
            </a:r>
          </a:p>
        </p:txBody>
      </p:sp>
      <p:cxnSp>
        <p:nvCxnSpPr>
          <p:cNvPr id="45" name="直線矢印コネクタ 44"/>
          <p:cNvCxnSpPr>
            <a:stCxn id="51" idx="3"/>
          </p:cNvCxnSpPr>
          <p:nvPr/>
        </p:nvCxnSpPr>
        <p:spPr>
          <a:xfrm>
            <a:off x="6337622" y="3868093"/>
            <a:ext cx="954256" cy="1092205"/>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5101451" y="4533367"/>
            <a:ext cx="1701624" cy="427261"/>
          </a:xfrm>
          <a:prstGeom prst="roundRect">
            <a:avLst>
              <a:gd name="adj" fmla="val 12242"/>
            </a:avLst>
          </a:prstGeom>
          <a:solidFill>
            <a:srgbClr val="FDBBC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nchor="ctr"/>
          <a:lstStyle/>
          <a:p>
            <a:pPr algn="ctr" fontAlgn="auto">
              <a:spcBef>
                <a:spcPts val="0"/>
              </a:spcBef>
              <a:spcAft>
                <a:spcPts val="0"/>
              </a:spcAft>
              <a:defRPr/>
            </a:pPr>
            <a:r>
              <a:rPr lang="ja-JP" altLang="en-US" sz="1100" dirty="0">
                <a:solidFill>
                  <a:prstClr val="black"/>
                </a:solidFill>
              </a:rPr>
              <a:t>訪問診療・訪問看護</a:t>
            </a:r>
          </a:p>
        </p:txBody>
      </p:sp>
      <p:sp>
        <p:nvSpPr>
          <p:cNvPr id="51" name="角丸四角形 50"/>
          <p:cNvSpPr/>
          <p:nvPr/>
        </p:nvSpPr>
        <p:spPr>
          <a:xfrm>
            <a:off x="5132528" y="3645075"/>
            <a:ext cx="1205094" cy="446005"/>
          </a:xfrm>
          <a:prstGeom prst="roundRect">
            <a:avLst>
              <a:gd name="adj" fmla="val 12242"/>
            </a:avLst>
          </a:prstGeom>
          <a:solidFill>
            <a:srgbClr val="CCFF66"/>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nchor="ctr"/>
          <a:lstStyle/>
          <a:p>
            <a:pPr algn="ctr" fontAlgn="auto">
              <a:spcBef>
                <a:spcPts val="0"/>
              </a:spcBef>
              <a:spcAft>
                <a:spcPts val="0"/>
              </a:spcAft>
              <a:defRPr/>
            </a:pPr>
            <a:r>
              <a:rPr lang="ja-JP" altLang="en-US" sz="1000" dirty="0">
                <a:solidFill>
                  <a:prstClr val="black"/>
                </a:solidFill>
              </a:rPr>
              <a:t>居宅訪問型保育</a:t>
            </a:r>
          </a:p>
        </p:txBody>
      </p:sp>
      <p:cxnSp>
        <p:nvCxnSpPr>
          <p:cNvPr id="52" name="直線矢印コネクタ 51"/>
          <p:cNvCxnSpPr/>
          <p:nvPr/>
        </p:nvCxnSpPr>
        <p:spPr>
          <a:xfrm>
            <a:off x="7021021" y="3356992"/>
            <a:ext cx="452284" cy="160324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8110191" y="3526308"/>
            <a:ext cx="1444834" cy="478801"/>
          </a:xfrm>
          <a:prstGeom prst="rect">
            <a:avLst/>
          </a:prstGeom>
          <a:solidFill>
            <a:srgbClr val="FFCC99"/>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nchor="ctr"/>
          <a:lstStyle/>
          <a:p>
            <a:pPr algn="ctr" fontAlgn="auto">
              <a:spcBef>
                <a:spcPts val="0"/>
              </a:spcBef>
              <a:spcAft>
                <a:spcPts val="0"/>
              </a:spcAft>
              <a:defRPr/>
            </a:pPr>
            <a:r>
              <a:rPr lang="ja-JP" altLang="en-US" sz="1100" dirty="0">
                <a:solidFill>
                  <a:prstClr val="black"/>
                </a:solidFill>
                <a:latin typeface="HGPｺﾞｼｯｸM" panose="020B0600000000000000" pitchFamily="50" charset="-128"/>
                <a:ea typeface="HGPｺﾞｼｯｸM" panose="020B0600000000000000" pitchFamily="50" charset="-128"/>
              </a:rPr>
              <a:t>居宅訪問型</a:t>
            </a:r>
            <a:endParaRPr lang="en-US" altLang="ja-JP" sz="11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defRPr/>
            </a:pPr>
            <a:r>
              <a:rPr lang="ja-JP" altLang="en-US" sz="1100" dirty="0">
                <a:solidFill>
                  <a:prstClr val="black"/>
                </a:solidFill>
                <a:latin typeface="HGPｺﾞｼｯｸM" panose="020B0600000000000000" pitchFamily="50" charset="-128"/>
                <a:ea typeface="HGPｺﾞｼｯｸM" panose="020B0600000000000000" pitchFamily="50" charset="-128"/>
              </a:rPr>
              <a:t>児童発達支援（新設）</a:t>
            </a:r>
          </a:p>
        </p:txBody>
      </p:sp>
      <p:cxnSp>
        <p:nvCxnSpPr>
          <p:cNvPr id="56" name="直線矢印コネクタ 55"/>
          <p:cNvCxnSpPr/>
          <p:nvPr/>
        </p:nvCxnSpPr>
        <p:spPr>
          <a:xfrm>
            <a:off x="6821054" y="4778871"/>
            <a:ext cx="399884" cy="408862"/>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KKKPH\AppData\Local\Microsoft\Windows\Temporary Internet Files\Content.IE5\U0BHBEX7\lgi01a2014032911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91881" y="5048185"/>
            <a:ext cx="829493" cy="82949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7905711" y="5672609"/>
            <a:ext cx="492243" cy="276904"/>
          </a:xfrm>
          <a:prstGeom prst="rect">
            <a:avLst/>
          </a:prstGeom>
          <a:noFill/>
        </p:spPr>
        <p:txBody>
          <a:bodyPr wrap="none" lIns="91341" tIns="45673" rIns="91341" bIns="45673">
            <a:spAutoFit/>
          </a:bodyPr>
          <a:lstStyle/>
          <a:p>
            <a:pPr algn="ctr" fontAlgn="auto">
              <a:spcBef>
                <a:spcPts val="0"/>
              </a:spcBef>
              <a:spcAft>
                <a:spcPts val="0"/>
              </a:spcAft>
              <a:defRPr/>
            </a:pPr>
            <a:r>
              <a:rPr lang="ja-JP" altLang="en-US" sz="1200" dirty="0">
                <a:solidFill>
                  <a:prstClr val="black"/>
                </a:solidFill>
                <a:latin typeface="Arial"/>
                <a:ea typeface="ＭＳ Ｐゴシック"/>
              </a:rPr>
              <a:t>居宅</a:t>
            </a:r>
          </a:p>
        </p:txBody>
      </p:sp>
      <p:sp>
        <p:nvSpPr>
          <p:cNvPr id="55" name="1 つの角を丸めた四角形 54"/>
          <p:cNvSpPr/>
          <p:nvPr/>
        </p:nvSpPr>
        <p:spPr>
          <a:xfrm>
            <a:off x="7826882" y="3166217"/>
            <a:ext cx="2166727" cy="432048"/>
          </a:xfrm>
          <a:prstGeom prst="snipRoundRect">
            <a:avLst>
              <a:gd name="adj1" fmla="val 16667"/>
              <a:gd name="adj2" fmla="val 324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nchor="ctr"/>
          <a:lstStyle/>
          <a:p>
            <a:pPr fontAlgn="auto">
              <a:spcBef>
                <a:spcPts val="0"/>
              </a:spcBef>
              <a:spcAft>
                <a:spcPts val="0"/>
              </a:spcAft>
              <a:defRPr/>
            </a:pPr>
            <a:r>
              <a:rPr lang="ja-JP" altLang="en-US" sz="1600" b="1" dirty="0">
                <a:solidFill>
                  <a:srgbClr val="000000"/>
                </a:solidFill>
              </a:rPr>
              <a:t> </a:t>
            </a:r>
            <a:r>
              <a:rPr lang="ja-JP" altLang="en-US" sz="1200" b="1" dirty="0">
                <a:solidFill>
                  <a:srgbClr val="000000"/>
                </a:solidFill>
                <a:latin typeface="HGPｺﾞｼｯｸM" panose="020B0600000000000000" pitchFamily="50" charset="-128"/>
                <a:ea typeface="HGPｺﾞｼｯｸM" panose="020B0600000000000000" pitchFamily="50" charset="-128"/>
              </a:rPr>
              <a:t>児童発達支援センター　等　 </a:t>
            </a:r>
            <a:endParaRPr lang="en-US" altLang="ja-JP" sz="1200" b="1" dirty="0">
              <a:solidFill>
                <a:srgbClr val="000000"/>
              </a:solidFill>
              <a:latin typeface="HGPｺﾞｼｯｸM" panose="020B0600000000000000" pitchFamily="50" charset="-128"/>
              <a:ea typeface="HGPｺﾞｼｯｸM" panose="020B0600000000000000" pitchFamily="50" charset="-128"/>
            </a:endParaRPr>
          </a:p>
        </p:txBody>
      </p:sp>
      <p:pic>
        <p:nvPicPr>
          <p:cNvPr id="42"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415" y="2705260"/>
            <a:ext cx="1157823" cy="573531"/>
          </a:xfrm>
          <a:prstGeom prst="rect">
            <a:avLst/>
          </a:prstGeom>
          <a:noFill/>
          <a:extLst>
            <a:ext uri="{909E8E84-426E-40DD-AFC4-6F175D3DCCD1}">
              <a14:hiddenFill xmlns:a14="http://schemas.microsoft.com/office/drawing/2010/main">
                <a:solidFill>
                  <a:srgbClr val="FFFFFF"/>
                </a:solidFill>
              </a14:hiddenFill>
            </a:ext>
          </a:extLst>
        </p:spPr>
      </p:pic>
      <p:sp>
        <p:nvSpPr>
          <p:cNvPr id="17" name="右矢印 16"/>
          <p:cNvSpPr/>
          <p:nvPr/>
        </p:nvSpPr>
        <p:spPr>
          <a:xfrm rot="7114606">
            <a:off x="7626098" y="4386945"/>
            <a:ext cx="926288" cy="406250"/>
          </a:xfrm>
          <a:prstGeom prst="rightArrow">
            <a:avLst/>
          </a:prstGeom>
          <a:solidFill>
            <a:srgbClr val="FF0000"/>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algn="ctr" fontAlgn="auto">
              <a:spcBef>
                <a:spcPts val="0"/>
              </a:spcBef>
              <a:spcAft>
                <a:spcPts val="0"/>
              </a:spcAft>
            </a:pPr>
            <a:endParaRPr lang="ja-JP" altLang="en-US" sz="1400" b="1" dirty="0">
              <a:solidFill>
                <a:prstClr val="black"/>
              </a:solidFill>
            </a:endParaRPr>
          </a:p>
        </p:txBody>
      </p:sp>
      <p:sp>
        <p:nvSpPr>
          <p:cNvPr id="33" name="正方形/長方形 32"/>
          <p:cNvSpPr/>
          <p:nvPr/>
        </p:nvSpPr>
        <p:spPr>
          <a:xfrm>
            <a:off x="209957" y="2996998"/>
            <a:ext cx="4455059" cy="1077623"/>
          </a:xfrm>
          <a:prstGeom prst="rect">
            <a:avLst/>
          </a:prstGeom>
          <a:noFill/>
          <a:ln w="6350" cap="flat" cmpd="sng" algn="ctr">
            <a:solidFill>
              <a:schemeClr val="tx1"/>
            </a:solidFill>
            <a:prstDash val="solid"/>
          </a:ln>
          <a:effectLst/>
        </p:spPr>
        <p:txBody>
          <a:bodyPr lIns="91335" tIns="45664" rIns="91335" bIns="45664" anchor="t" anchorCtr="0"/>
          <a:lstStyle/>
          <a:p>
            <a:pPr marL="179201" indent="-179201" fontAlgn="auto">
              <a:spcBef>
                <a:spcPts val="0"/>
              </a:spcBef>
              <a:spcAft>
                <a:spcPts val="0"/>
              </a:spcAft>
              <a:defRPr/>
            </a:pPr>
            <a:endPar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重症心身障害児</a:t>
            </a:r>
            <a:r>
              <a:rPr kumimoji="0" lang="ja-JP" altLang="en-US" sz="1400" kern="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などの重度の障害児</a:t>
            </a: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等であって、児童発達支援等の障害児通所支援を受けるために外出することが著しく困難な障害児</a:t>
            </a:r>
          </a:p>
          <a:p>
            <a:pPr marL="179201" indent="-179201" fontAlgn="auto">
              <a:spcBef>
                <a:spcPts val="0"/>
              </a:spcBef>
              <a:spcAft>
                <a:spcPts val="0"/>
              </a:spcAft>
              <a:defRPr/>
            </a:pPr>
            <a:r>
              <a:rPr kumimoji="0" lang="ja-JP" altLang="en-US" sz="1400" kern="0" dirty="0">
                <a:solidFill>
                  <a:prstClr val="black"/>
                </a:solidFill>
                <a:latin typeface="HGPｺﾞｼｯｸM" panose="020B0600000000000000" pitchFamily="50" charset="-128"/>
                <a:ea typeface="HGPｺﾞｼｯｸM" panose="020B0600000000000000" pitchFamily="50" charset="-128"/>
              </a:rPr>
              <a:t>　</a:t>
            </a:r>
            <a:endParaRPr kumimoji="0" lang="en-US" altLang="ja-JP" sz="1400" kern="0" dirty="0">
              <a:solidFill>
                <a:prstClr val="black"/>
              </a:solidFill>
              <a:latin typeface="HGPｺﾞｼｯｸM" panose="020B0600000000000000" pitchFamily="50" charset="-128"/>
              <a:ea typeface="HGPｺﾞｼｯｸM" panose="020B0600000000000000" pitchFamily="50" charset="-128"/>
            </a:endParaRPr>
          </a:p>
        </p:txBody>
      </p:sp>
      <p:sp>
        <p:nvSpPr>
          <p:cNvPr id="37" name="正方形/長方形 36"/>
          <p:cNvSpPr/>
          <p:nvPr/>
        </p:nvSpPr>
        <p:spPr>
          <a:xfrm>
            <a:off x="129972" y="2780928"/>
            <a:ext cx="1794199" cy="291844"/>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341" tIns="45673" rIns="91341" bIns="45673" rtlCol="0" anchor="ctr"/>
          <a:lstStyle/>
          <a:p>
            <a:pPr algn="ctr" fontAlgn="auto">
              <a:spcBef>
                <a:spcPts val="0"/>
              </a:spcBef>
              <a:spcAft>
                <a:spcPts val="0"/>
              </a:spcAft>
              <a:defRPr/>
            </a:pPr>
            <a:r>
              <a:rPr kumimoji="0" lang="ja-JP" altLang="en-US" sz="1400" kern="0" dirty="0">
                <a:solidFill>
                  <a:prstClr val="white"/>
                </a:solidFill>
                <a:latin typeface="HGS創英角ｺﾞｼｯｸUB" pitchFamily="50" charset="-128"/>
                <a:ea typeface="HGS創英角ｺﾞｼｯｸUB" pitchFamily="50" charset="-128"/>
              </a:rPr>
              <a:t> 対象者</a:t>
            </a:r>
          </a:p>
        </p:txBody>
      </p:sp>
      <p:sp>
        <p:nvSpPr>
          <p:cNvPr id="43" name="正方形/長方形 42"/>
          <p:cNvSpPr/>
          <p:nvPr/>
        </p:nvSpPr>
        <p:spPr>
          <a:xfrm>
            <a:off x="202632" y="4689322"/>
            <a:ext cx="4462341" cy="1620000"/>
          </a:xfrm>
          <a:prstGeom prst="rect">
            <a:avLst/>
          </a:prstGeom>
          <a:noFill/>
          <a:ln w="6350" cap="flat" cmpd="sng" algn="ctr">
            <a:solidFill>
              <a:schemeClr val="tx1"/>
            </a:solidFill>
            <a:prstDash val="solid"/>
          </a:ln>
          <a:effectLst/>
        </p:spPr>
        <p:txBody>
          <a:bodyPr lIns="91335" tIns="45664" rIns="91335" bIns="45664" anchor="t"/>
          <a:lstStyle/>
          <a:p>
            <a:pPr marL="182373" indent="-182373" fontAlgn="auto">
              <a:lnSpc>
                <a:spcPct val="110000"/>
              </a:lnSpc>
              <a:spcBef>
                <a:spcPts val="0"/>
              </a:spcBef>
              <a:spcAft>
                <a:spcPts val="0"/>
              </a:spcAft>
            </a:pPr>
            <a:endPar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82373" indent="-182373" fontAlgn="auto">
              <a:lnSpc>
                <a:spcPct val="110000"/>
              </a:lnSpc>
              <a:spcBef>
                <a:spcPts val="0"/>
              </a:spcBef>
              <a:spcAft>
                <a:spcPts val="0"/>
              </a:spcAft>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400" kern="0" dirty="0">
                <a:solidFill>
                  <a:prstClr val="black"/>
                </a:solidFill>
                <a:latin typeface="HGPｺﾞｼｯｸM" panose="020B0600000000000000" pitchFamily="50" charset="-128"/>
                <a:ea typeface="HGPｺﾞｼｯｸM" panose="020B0600000000000000" pitchFamily="50" charset="-128"/>
              </a:rPr>
              <a:t>　障害児の居宅を訪問し、日常生活における基本的な動作の指導、知識技能の付与等の支援を実施</a:t>
            </a:r>
          </a:p>
          <a:p>
            <a:pPr marL="182373" indent="-182373" fontAlgn="auto">
              <a:lnSpc>
                <a:spcPct val="110000"/>
              </a:lnSpc>
              <a:spcBef>
                <a:spcPts val="0"/>
              </a:spcBef>
              <a:spcAft>
                <a:spcPts val="0"/>
              </a:spcAft>
            </a:pPr>
            <a:endParaRPr kumimoji="0" lang="en-US" altLang="ja-JP" sz="400" kern="0" dirty="0">
              <a:solidFill>
                <a:prstClr val="black"/>
              </a:solidFill>
              <a:latin typeface="HGPｺﾞｼｯｸM" panose="020B0600000000000000" pitchFamily="50" charset="-128"/>
              <a:ea typeface="HGPｺﾞｼｯｸM" panose="020B0600000000000000" pitchFamily="50" charset="-128"/>
            </a:endParaRPr>
          </a:p>
          <a:p>
            <a:pPr marL="182373" indent="-182373" fontAlgn="auto">
              <a:lnSpc>
                <a:spcPct val="110000"/>
              </a:lnSpc>
              <a:spcBef>
                <a:spcPts val="0"/>
              </a:spcBef>
              <a:spcAft>
                <a:spcPts val="0"/>
              </a:spcAft>
            </a:pPr>
            <a:r>
              <a:rPr kumimoji="0" lang="ja-JP" altLang="en-US" sz="1200" kern="0" dirty="0">
                <a:solidFill>
                  <a:prstClr val="black"/>
                </a:solidFill>
                <a:latin typeface="HGPｺﾞｼｯｸM" panose="020B0600000000000000" pitchFamily="50" charset="-128"/>
                <a:ea typeface="HGPｺﾞｼｯｸM" panose="020B0600000000000000" pitchFamily="50" charset="-128"/>
              </a:rPr>
              <a:t>　　</a:t>
            </a:r>
            <a:r>
              <a:rPr kumimoji="0" lang="en-US" altLang="ja-JP" sz="1200" kern="0" dirty="0">
                <a:solidFill>
                  <a:prstClr val="black"/>
                </a:solidFill>
                <a:latin typeface="HGPｺﾞｼｯｸM" panose="020B0600000000000000" pitchFamily="50" charset="-128"/>
                <a:ea typeface="HGPｺﾞｼｯｸM" panose="020B0600000000000000" pitchFamily="50" charset="-128"/>
              </a:rPr>
              <a:t>【</a:t>
            </a:r>
            <a:r>
              <a:rPr kumimoji="0" lang="ja-JP" altLang="en-US" sz="1200" kern="0" dirty="0">
                <a:solidFill>
                  <a:prstClr val="black"/>
                </a:solidFill>
                <a:latin typeface="HGPｺﾞｼｯｸM" panose="020B0600000000000000" pitchFamily="50" charset="-128"/>
                <a:ea typeface="HGPｺﾞｼｯｸM" panose="020B0600000000000000" pitchFamily="50" charset="-128"/>
              </a:rPr>
              <a:t>具体的な支援内容の例</a:t>
            </a:r>
            <a:r>
              <a:rPr kumimoji="0" lang="en-US" altLang="ja-JP" sz="1200" kern="0" dirty="0">
                <a:solidFill>
                  <a:prstClr val="black"/>
                </a:solidFill>
                <a:latin typeface="HGPｺﾞｼｯｸM" panose="020B0600000000000000" pitchFamily="50" charset="-128"/>
                <a:ea typeface="HGPｺﾞｼｯｸM" panose="020B0600000000000000" pitchFamily="50" charset="-128"/>
              </a:rPr>
              <a:t>】</a:t>
            </a:r>
            <a:endParaRPr kumimoji="0" lang="ja-JP" altLang="en-US" sz="1200" kern="0" dirty="0">
              <a:solidFill>
                <a:prstClr val="black"/>
              </a:solidFill>
              <a:latin typeface="HGPｺﾞｼｯｸM" panose="020B0600000000000000" pitchFamily="50" charset="-128"/>
              <a:ea typeface="HGPｺﾞｼｯｸM" panose="020B0600000000000000" pitchFamily="50" charset="-128"/>
            </a:endParaRPr>
          </a:p>
          <a:p>
            <a:pPr marL="182373" indent="-182373" fontAlgn="auto">
              <a:lnSpc>
                <a:spcPct val="110000"/>
              </a:lnSpc>
              <a:spcBef>
                <a:spcPts val="0"/>
              </a:spcBef>
              <a:spcAft>
                <a:spcPts val="0"/>
              </a:spcAft>
            </a:pPr>
            <a:r>
              <a:rPr kumimoji="0" lang="ja-JP" altLang="en-US" sz="1200" kern="0" dirty="0">
                <a:solidFill>
                  <a:prstClr val="black"/>
                </a:solidFill>
                <a:latin typeface="HGPｺﾞｼｯｸM" panose="020B0600000000000000" pitchFamily="50" charset="-128"/>
                <a:ea typeface="HGPｺﾞｼｯｸM" panose="020B0600000000000000" pitchFamily="50" charset="-128"/>
              </a:rPr>
              <a:t>　　・手先の感覚と脳の認識のずれを埋めるための活動</a:t>
            </a:r>
          </a:p>
          <a:p>
            <a:pPr marL="182373" indent="-182373" fontAlgn="auto">
              <a:lnSpc>
                <a:spcPct val="110000"/>
              </a:lnSpc>
              <a:spcBef>
                <a:spcPts val="0"/>
              </a:spcBef>
              <a:spcAft>
                <a:spcPts val="0"/>
              </a:spcAft>
            </a:pPr>
            <a:r>
              <a:rPr kumimoji="0" lang="ja-JP" altLang="en-US" sz="1200" kern="0" dirty="0">
                <a:solidFill>
                  <a:prstClr val="black"/>
                </a:solidFill>
                <a:latin typeface="HGPｺﾞｼｯｸM" panose="020B0600000000000000" pitchFamily="50" charset="-128"/>
                <a:ea typeface="HGPｺﾞｼｯｸM" panose="020B0600000000000000" pitchFamily="50" charset="-128"/>
              </a:rPr>
              <a:t>　　・絵カードや写真を利用した言葉の理解のための活動</a:t>
            </a:r>
          </a:p>
          <a:p>
            <a:pPr marL="182373" indent="-182373" fontAlgn="auto">
              <a:lnSpc>
                <a:spcPct val="110000"/>
              </a:lnSpc>
              <a:spcBef>
                <a:spcPts val="0"/>
              </a:spcBef>
              <a:spcAft>
                <a:spcPts val="0"/>
              </a:spcAft>
              <a:defRPr/>
            </a:pPr>
            <a:endParaRPr kumimoji="0" lang="en-US" altLang="ja-JP" sz="800" kern="0" dirty="0">
              <a:solidFill>
                <a:prstClr val="black"/>
              </a:solidFill>
              <a:latin typeface="HGPｺﾞｼｯｸM" panose="020B0600000000000000" pitchFamily="50" charset="-128"/>
              <a:ea typeface="HGPｺﾞｼｯｸM" panose="020B0600000000000000" pitchFamily="50" charset="-128"/>
            </a:endParaRPr>
          </a:p>
          <a:p>
            <a:pPr marL="179201" indent="-179201" fontAlgn="auto">
              <a:spcBef>
                <a:spcPts val="0"/>
              </a:spcBef>
              <a:spcAft>
                <a:spcPts val="0"/>
              </a:spcAft>
              <a:defRPr/>
            </a:pPr>
            <a:endPar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4" name="正方形/長方形 43"/>
          <p:cNvSpPr/>
          <p:nvPr/>
        </p:nvSpPr>
        <p:spPr>
          <a:xfrm>
            <a:off x="128464" y="4495586"/>
            <a:ext cx="2106234" cy="291844"/>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341" tIns="45673" rIns="91341" bIns="45673" rtlCol="0" anchor="ctr"/>
          <a:lstStyle/>
          <a:p>
            <a:pPr algn="ctr" fontAlgn="auto">
              <a:spcBef>
                <a:spcPts val="0"/>
              </a:spcBef>
              <a:spcAft>
                <a:spcPts val="0"/>
              </a:spcAft>
              <a:defRPr/>
            </a:pPr>
            <a:r>
              <a:rPr kumimoji="0" lang="ja-JP" altLang="en-US" sz="1400" kern="0" dirty="0">
                <a:solidFill>
                  <a:prstClr val="white"/>
                </a:solidFill>
                <a:latin typeface="HGS創英角ｺﾞｼｯｸUB" pitchFamily="50" charset="-128"/>
                <a:ea typeface="HGS創英角ｺﾞｼｯｸUB" pitchFamily="50" charset="-128"/>
              </a:rPr>
              <a:t>支援内容</a:t>
            </a:r>
          </a:p>
        </p:txBody>
      </p:sp>
      <p:sp>
        <p:nvSpPr>
          <p:cNvPr id="50" name="角丸四角形 49"/>
          <p:cNvSpPr/>
          <p:nvPr/>
        </p:nvSpPr>
        <p:spPr>
          <a:xfrm>
            <a:off x="92808" y="717555"/>
            <a:ext cx="9720386" cy="1775407"/>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1923" tIns="35962" rIns="91341" bIns="35962" anchor="ctr" anchorCtr="0"/>
          <a:lstStyle/>
          <a:p>
            <a:pPr marL="174438" indent="-174438" fontAlgn="auto">
              <a:lnSpc>
                <a:spcPct val="110000"/>
              </a:lnSpc>
              <a:spcBef>
                <a:spcPts val="0"/>
              </a:spcBef>
              <a:spcAft>
                <a:spcPts val="0"/>
              </a:spcAft>
            </a:pPr>
            <a:r>
              <a:rPr lang="ja-JP" altLang="en-US" sz="1400" dirty="0">
                <a:solidFill>
                  <a:srgbClr val="000000"/>
                </a:solidFill>
                <a:latin typeface="HGPｺﾞｼｯｸM" panose="020B0600000000000000" pitchFamily="50" charset="-128"/>
                <a:ea typeface="HGPｺﾞｼｯｸM" panose="020B0600000000000000" pitchFamily="50" charset="-128"/>
              </a:rPr>
              <a:t>○　障害児支援については、一般的には複数の児童が集まる通所による支援が成長にとって望ましいと考えられるため、これまで通所支援の充実を図ってきたが、現状では、重度の障害等のために外出が著しく困難な障害児に発達支援を受ける機会が提供されていない。</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marL="174438" indent="-174438" fontAlgn="auto">
              <a:lnSpc>
                <a:spcPct val="110000"/>
              </a:lnSpc>
              <a:spcBef>
                <a:spcPts val="0"/>
              </a:spcBef>
              <a:spcAft>
                <a:spcPts val="0"/>
              </a:spcAft>
            </a:pPr>
            <a:endParaRPr lang="en-US" altLang="ja-JP" sz="800" dirty="0">
              <a:solidFill>
                <a:srgbClr val="000000"/>
              </a:solidFill>
              <a:latin typeface="HGPｺﾞｼｯｸM" panose="020B0600000000000000" pitchFamily="50" charset="-128"/>
              <a:ea typeface="HGPｺﾞｼｯｸM" panose="020B0600000000000000" pitchFamily="50" charset="-128"/>
            </a:endParaRPr>
          </a:p>
          <a:p>
            <a:pPr marL="182373" indent="-182373" fontAlgn="auto">
              <a:lnSpc>
                <a:spcPct val="110000"/>
              </a:lnSpc>
              <a:spcBef>
                <a:spcPts val="0"/>
              </a:spcBef>
              <a:spcAft>
                <a:spcPts val="0"/>
              </a:spcAft>
            </a:pPr>
            <a:r>
              <a:rPr lang="ja-JP" altLang="en-US" sz="1400" dirty="0">
                <a:solidFill>
                  <a:srgbClr val="000000"/>
                </a:solidFill>
                <a:latin typeface="HGPｺﾞｼｯｸM" panose="020B0600000000000000" pitchFamily="50" charset="-128"/>
                <a:ea typeface="HGPｺﾞｼｯｸM" panose="020B0600000000000000" pitchFamily="50" charset="-128"/>
              </a:rPr>
              <a:t>○　このため、重度の障害等の状態にある障害児であって、障害児通所支援を利用するために外出することが著しく困難な障害児に発達支援が提供できるよう、障害児の居宅を訪問して発達支援を行うサービスを新たに創設する（「居宅訪問型児童発達支援」）。</a:t>
            </a:r>
          </a:p>
        </p:txBody>
      </p:sp>
      <p:sp>
        <p:nvSpPr>
          <p:cNvPr id="27"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10</a:t>
            </a:fld>
            <a:endParaRPr lang="en-US" altLang="ja-JP" dirty="0">
              <a:solidFill>
                <a:prstClr val="black"/>
              </a:solidFill>
            </a:endParaRPr>
          </a:p>
        </p:txBody>
      </p:sp>
    </p:spTree>
    <p:extLst>
      <p:ext uri="{BB962C8B-B14F-4D97-AF65-F5344CB8AC3E}">
        <p14:creationId xmlns:p14="http://schemas.microsoft.com/office/powerpoint/2010/main" val="3584746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角丸四角形 96"/>
          <p:cNvSpPr/>
          <p:nvPr/>
        </p:nvSpPr>
        <p:spPr>
          <a:xfrm>
            <a:off x="7380002" y="5564425"/>
            <a:ext cx="2376000" cy="1105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srgbClr val="FFFFFF"/>
              </a:solidFill>
            </a:endParaRPr>
          </a:p>
        </p:txBody>
      </p:sp>
      <p:sp>
        <p:nvSpPr>
          <p:cNvPr id="5" name="Rectangle 2"/>
          <p:cNvSpPr>
            <a:spLocks noChangeArrowheads="1"/>
          </p:cNvSpPr>
          <p:nvPr/>
        </p:nvSpPr>
        <p:spPr bwMode="auto">
          <a:xfrm>
            <a:off x="-39531" y="-27382"/>
            <a:ext cx="9945555" cy="576064"/>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91341" tIns="45673" rIns="91341" bIns="45673" anchor="t"/>
          <a:lstStyle/>
          <a:p>
            <a:pPr algn="ctr" fontAlgn="auto">
              <a:spcBef>
                <a:spcPts val="0"/>
              </a:spcBef>
              <a:spcAft>
                <a:spcPts val="0"/>
              </a:spcAft>
            </a:pPr>
            <a:r>
              <a:rPr lang="ja-JP" altLang="en-US" sz="2400" spc="-100" dirty="0">
                <a:solidFill>
                  <a:srgbClr val="000000"/>
                </a:solidFill>
                <a:latin typeface="HG創英角ｺﾞｼｯｸUB" panose="020B0909000000000000" pitchFamily="49" charset="-128"/>
                <a:ea typeface="HG創英角ｺﾞｼｯｸUB" panose="020B0909000000000000" pitchFamily="49" charset="-128"/>
              </a:rPr>
              <a:t>保育所等訪問支援の支援対象の拡大</a:t>
            </a:r>
          </a:p>
        </p:txBody>
      </p:sp>
      <p:grpSp>
        <p:nvGrpSpPr>
          <p:cNvPr id="6" name="グループ化 18"/>
          <p:cNvGrpSpPr/>
          <p:nvPr/>
        </p:nvGrpSpPr>
        <p:grpSpPr>
          <a:xfrm>
            <a:off x="0" y="476672"/>
            <a:ext cx="9906000" cy="72008"/>
            <a:chOff x="0" y="188640"/>
            <a:chExt cx="9144000" cy="72008"/>
          </a:xfrm>
        </p:grpSpPr>
        <p:cxnSp>
          <p:nvCxnSpPr>
            <p:cNvPr id="7" name="直線コネクタ 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pic>
        <p:nvPicPr>
          <p:cNvPr id="59" name="Picture 4" descr="C:\Users\KKKPH\AppData\Local\Microsoft\Windows\Temporary Internet Files\Content.IE5\QG3CZTPE\lgi01a2013121115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9854" y="3429941"/>
            <a:ext cx="1074141" cy="63672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TMJVT\Documents\●その他資料\イラスト\NB42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9551" y="3832315"/>
            <a:ext cx="689921" cy="820857"/>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62" name="正方形/長方形 61"/>
          <p:cNvSpPr/>
          <p:nvPr/>
        </p:nvSpPr>
        <p:spPr>
          <a:xfrm>
            <a:off x="5510984" y="4741799"/>
            <a:ext cx="1314224" cy="398257"/>
          </a:xfrm>
          <a:prstGeom prst="rect">
            <a:avLst/>
          </a:prstGeom>
        </p:spPr>
        <p:txBody>
          <a:bodyPr wrap="square" lIns="91341" tIns="45673" rIns="91341" bIns="45673">
            <a:spAutoFit/>
          </a:bodyPr>
          <a:lstStyle/>
          <a:p>
            <a:pPr algn="ctr" fontAlgn="auto">
              <a:spcBef>
                <a:spcPts val="0"/>
              </a:spcBef>
              <a:spcAft>
                <a:spcPts val="0"/>
              </a:spcAft>
            </a:pPr>
            <a:r>
              <a:rPr lang="ja-JP" altLang="en-US" sz="1000" b="1" dirty="0">
                <a:solidFill>
                  <a:srgbClr val="000000"/>
                </a:solidFill>
                <a:latin typeface="HG丸ｺﾞｼｯｸM-PRO" panose="020F0600000000000000" pitchFamily="50" charset="-128"/>
                <a:ea typeface="HG丸ｺﾞｼｯｸM-PRO" panose="020F0600000000000000" pitchFamily="50" charset="-128"/>
              </a:rPr>
              <a:t>児童発達支援</a:t>
            </a:r>
            <a:endParaRPr lang="en-US" altLang="ja-JP" sz="1000" b="1" dirty="0">
              <a:solidFill>
                <a:srgbClr val="000000"/>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1000" b="1" dirty="0">
                <a:solidFill>
                  <a:srgbClr val="000000"/>
                </a:solidFill>
                <a:latin typeface="HG丸ｺﾞｼｯｸM-PRO" panose="020F0600000000000000" pitchFamily="50" charset="-128"/>
                <a:ea typeface="HG丸ｺﾞｼｯｸM-PRO" panose="020F0600000000000000" pitchFamily="50" charset="-128"/>
              </a:rPr>
              <a:t>センター等</a:t>
            </a:r>
          </a:p>
        </p:txBody>
      </p:sp>
      <p:pic>
        <p:nvPicPr>
          <p:cNvPr id="65" name="Picture 3" descr="C:\Users\KKKPH\AppData\Local\Microsoft\Windows\Temporary Internet Files\Content.IE5\7WY9GE0X\gi01a201407132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5877" y="3696258"/>
            <a:ext cx="724543" cy="38082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7291" y="2997367"/>
            <a:ext cx="920012" cy="62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descr="C:\Users\KKKPH\AppData\Local\Microsoft\Windows\Temporary Internet Files\Content.IE5\7WY9GE0X\gi01a201407132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9526" y="3243134"/>
            <a:ext cx="769935" cy="404683"/>
          </a:xfrm>
          <a:prstGeom prst="rect">
            <a:avLst/>
          </a:prstGeom>
          <a:noFill/>
          <a:extLst>
            <a:ext uri="{909E8E84-426E-40DD-AFC4-6F175D3DCCD1}">
              <a14:hiddenFill xmlns:a14="http://schemas.microsoft.com/office/drawing/2010/main">
                <a:solidFill>
                  <a:srgbClr val="FFFFFF"/>
                </a:solidFill>
              </a14:hiddenFill>
            </a:ext>
          </a:extLst>
        </p:spPr>
      </p:pic>
      <p:sp>
        <p:nvSpPr>
          <p:cNvPr id="68" name="正方形/長方形 67"/>
          <p:cNvSpPr/>
          <p:nvPr/>
        </p:nvSpPr>
        <p:spPr>
          <a:xfrm>
            <a:off x="5457076" y="3717040"/>
            <a:ext cx="1728192" cy="276704"/>
          </a:xfrm>
          <a:prstGeom prst="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nchor="ctr"/>
          <a:lstStyle/>
          <a:p>
            <a:pPr algn="ct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保育所等訪問支援</a:t>
            </a:r>
          </a:p>
        </p:txBody>
      </p:sp>
      <p:sp>
        <p:nvSpPr>
          <p:cNvPr id="77" name="正方形/長方形 76"/>
          <p:cNvSpPr/>
          <p:nvPr/>
        </p:nvSpPr>
        <p:spPr>
          <a:xfrm>
            <a:off x="7473281" y="3540627"/>
            <a:ext cx="1440096" cy="246126"/>
          </a:xfrm>
          <a:prstGeom prst="rect">
            <a:avLst/>
          </a:prstGeom>
        </p:spPr>
        <p:txBody>
          <a:bodyPr wrap="square" lIns="91341" tIns="45673" rIns="91341" bIns="45673">
            <a:spAutoFit/>
          </a:bodyPr>
          <a:lstStyle/>
          <a:p>
            <a:pPr fontAlgn="auto">
              <a:spcBef>
                <a:spcPts val="0"/>
              </a:spcBef>
              <a:spcAft>
                <a:spcPts val="0"/>
              </a:spcAft>
            </a:pPr>
            <a:r>
              <a:rPr lang="ja-JP" altLang="en-US" sz="1000" b="1" dirty="0">
                <a:solidFill>
                  <a:srgbClr val="000000"/>
                </a:solidFill>
                <a:latin typeface="HG丸ｺﾞｼｯｸM-PRO" panose="020F0600000000000000" pitchFamily="50" charset="-128"/>
                <a:ea typeface="HG丸ｺﾞｼｯｸM-PRO" panose="020F0600000000000000" pitchFamily="50" charset="-128"/>
              </a:rPr>
              <a:t>保育所・幼稚園</a:t>
            </a:r>
          </a:p>
        </p:txBody>
      </p:sp>
      <p:sp>
        <p:nvSpPr>
          <p:cNvPr id="78" name="正方形/長方形 77"/>
          <p:cNvSpPr/>
          <p:nvPr/>
        </p:nvSpPr>
        <p:spPr>
          <a:xfrm>
            <a:off x="7869484" y="4607548"/>
            <a:ext cx="792088" cy="246126"/>
          </a:xfrm>
          <a:prstGeom prst="rect">
            <a:avLst/>
          </a:prstGeom>
        </p:spPr>
        <p:txBody>
          <a:bodyPr wrap="square" lIns="91341" tIns="45673" rIns="91341" bIns="45673">
            <a:spAutoFit/>
          </a:bodyPr>
          <a:lstStyle/>
          <a:p>
            <a:pPr fontAlgn="auto">
              <a:spcBef>
                <a:spcPts val="0"/>
              </a:spcBef>
              <a:spcAft>
                <a:spcPts val="0"/>
              </a:spcAft>
            </a:pPr>
            <a:r>
              <a:rPr lang="ja-JP" altLang="en-US" sz="1000" b="1" dirty="0">
                <a:solidFill>
                  <a:srgbClr val="000000"/>
                </a:solidFill>
                <a:latin typeface="HG丸ｺﾞｼｯｸM-PRO" panose="020F0600000000000000" pitchFamily="50" charset="-128"/>
                <a:ea typeface="HG丸ｺﾞｼｯｸM-PRO" panose="020F0600000000000000" pitchFamily="50" charset="-128"/>
              </a:rPr>
              <a:t>小学校</a:t>
            </a:r>
          </a:p>
        </p:txBody>
      </p:sp>
      <p:sp>
        <p:nvSpPr>
          <p:cNvPr id="79" name="正方形/長方形 78"/>
          <p:cNvSpPr/>
          <p:nvPr/>
        </p:nvSpPr>
        <p:spPr>
          <a:xfrm>
            <a:off x="8544487" y="4005064"/>
            <a:ext cx="1416157" cy="246126"/>
          </a:xfrm>
          <a:prstGeom prst="rect">
            <a:avLst/>
          </a:prstGeom>
        </p:spPr>
        <p:txBody>
          <a:bodyPr wrap="square" lIns="91341" tIns="45673" rIns="91341" bIns="45673">
            <a:spAutoFit/>
          </a:bodyPr>
          <a:lstStyle/>
          <a:p>
            <a:pPr fontAlgn="auto">
              <a:spcBef>
                <a:spcPts val="0"/>
              </a:spcBef>
              <a:spcAft>
                <a:spcPts val="0"/>
              </a:spcAft>
            </a:pPr>
            <a:r>
              <a:rPr lang="ja-JP" altLang="en-US" sz="1000" b="1" dirty="0">
                <a:solidFill>
                  <a:srgbClr val="000000"/>
                </a:solidFill>
                <a:latin typeface="HG丸ｺﾞｼｯｸM-PRO" panose="020F0600000000000000" pitchFamily="50" charset="-128"/>
                <a:ea typeface="HG丸ｺﾞｼｯｸM-PRO" panose="020F0600000000000000" pitchFamily="50" charset="-128"/>
              </a:rPr>
              <a:t>放課後児童クラブ</a:t>
            </a:r>
          </a:p>
        </p:txBody>
      </p:sp>
      <p:sp>
        <p:nvSpPr>
          <p:cNvPr id="80" name="角丸四角形 79"/>
          <p:cNvSpPr/>
          <p:nvPr/>
        </p:nvSpPr>
        <p:spPr>
          <a:xfrm>
            <a:off x="7329265" y="2665556"/>
            <a:ext cx="2484000" cy="4032000"/>
          </a:xfrm>
          <a:prstGeom prst="roundRect">
            <a:avLst>
              <a:gd name="adj" fmla="val 8204"/>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srgbClr val="FFFFFF"/>
              </a:solidFill>
            </a:endParaRPr>
          </a:p>
        </p:txBody>
      </p:sp>
      <p:sp>
        <p:nvSpPr>
          <p:cNvPr id="81" name="角丸四角形 80"/>
          <p:cNvSpPr/>
          <p:nvPr/>
        </p:nvSpPr>
        <p:spPr>
          <a:xfrm>
            <a:off x="7401272" y="2636912"/>
            <a:ext cx="1008112" cy="252000"/>
          </a:xfrm>
          <a:prstGeom prst="roundRect">
            <a:avLst>
              <a:gd name="adj" fmla="val 8204"/>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srgbClr val="000000"/>
                </a:solidFill>
                <a:latin typeface="HG丸ｺﾞｼｯｸM-PRO" panose="020F0600000000000000" pitchFamily="50" charset="-128"/>
                <a:ea typeface="HG丸ｺﾞｼｯｸM-PRO" panose="020F0600000000000000" pitchFamily="50" charset="-128"/>
              </a:rPr>
              <a:t>訪問先</a:t>
            </a:r>
          </a:p>
        </p:txBody>
      </p:sp>
      <p:sp>
        <p:nvSpPr>
          <p:cNvPr id="75" name="正方形/長方形 74"/>
          <p:cNvSpPr/>
          <p:nvPr/>
        </p:nvSpPr>
        <p:spPr>
          <a:xfrm>
            <a:off x="6321199" y="5085184"/>
            <a:ext cx="1028363" cy="693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nchor="ctr"/>
          <a:lstStyle/>
          <a:p>
            <a:pP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集団生活への適応のための支援　　　等</a:t>
            </a:r>
          </a:p>
        </p:txBody>
      </p:sp>
      <p:cxnSp>
        <p:nvCxnSpPr>
          <p:cNvPr id="40" name="直線矢印コネクタ 39"/>
          <p:cNvCxnSpPr/>
          <p:nvPr/>
        </p:nvCxnSpPr>
        <p:spPr>
          <a:xfrm flipV="1">
            <a:off x="6626412" y="4998916"/>
            <a:ext cx="558869" cy="1467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 name="右矢印 91"/>
          <p:cNvSpPr/>
          <p:nvPr/>
        </p:nvSpPr>
        <p:spPr>
          <a:xfrm rot="5400000">
            <a:off x="8334707" y="4475966"/>
            <a:ext cx="617588" cy="140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srgbClr val="FFFFFF"/>
              </a:solidFill>
            </a:endParaRPr>
          </a:p>
        </p:txBody>
      </p:sp>
      <p:sp>
        <p:nvSpPr>
          <p:cNvPr id="93" name="テキスト ボックス 92"/>
          <p:cNvSpPr txBox="1"/>
          <p:nvPr/>
        </p:nvSpPr>
        <p:spPr>
          <a:xfrm>
            <a:off x="8187459" y="4917546"/>
            <a:ext cx="936104" cy="461665"/>
          </a:xfrm>
          <a:prstGeom prst="rect">
            <a:avLst/>
          </a:prstGeom>
          <a:noFill/>
        </p:spPr>
        <p:txBody>
          <a:bodyPr wrap="square" lIns="91341" tIns="45673" rIns="91341" bIns="45673" rtlCol="0">
            <a:spAutoFit/>
          </a:bodyPr>
          <a:lstStyle/>
          <a:p>
            <a:pPr algn="ctr" fontAlgn="auto">
              <a:spcBef>
                <a:spcPts val="0"/>
              </a:spcBef>
              <a:spcAft>
                <a:spcPts val="0"/>
              </a:spcAft>
            </a:pPr>
            <a:r>
              <a:rPr lang="ja-JP" altLang="en-US" sz="1200" dirty="0">
                <a:solidFill>
                  <a:srgbClr val="000000"/>
                </a:solidFill>
                <a:latin typeface="HG丸ｺﾞｼｯｸM-PRO" panose="020F0600000000000000" pitchFamily="50" charset="-128"/>
                <a:ea typeface="HG丸ｺﾞｼｯｸM-PRO" panose="020F0600000000000000" pitchFamily="50" charset="-128"/>
              </a:rPr>
              <a:t>訪問対象の拡大</a:t>
            </a:r>
          </a:p>
        </p:txBody>
      </p:sp>
      <p:pic>
        <p:nvPicPr>
          <p:cNvPr id="94" name="図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71790" y="4339461"/>
            <a:ext cx="313489" cy="529702"/>
          </a:xfrm>
          <a:prstGeom prst="rect">
            <a:avLst/>
          </a:prstGeom>
        </p:spPr>
      </p:pic>
      <p:pic>
        <p:nvPicPr>
          <p:cNvPr id="3079" name="Picture 7" descr="C:\Users\KKKPH\AppData\Local\Microsoft\Windows\Temporary Internet Files\Content.IE5\WHB5SLS6\lgi01c20140225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8066" y="5779270"/>
            <a:ext cx="993326" cy="58396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7" descr="C:\Users\KKKPH\AppData\Local\Microsoft\Windows\Temporary Internet Files\Content.IE5\WHB5SLS6\lgi01c20140225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189" y="5733679"/>
            <a:ext cx="993326" cy="583967"/>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descr="C:\Users\KKKPH\AppData\Local\Microsoft\Windows\Temporary Internet Files\Content.IE5\7WY9GE0X\gi01a2014071320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1256" y="6021705"/>
            <a:ext cx="769935" cy="404683"/>
          </a:xfrm>
          <a:prstGeom prst="rect">
            <a:avLst/>
          </a:prstGeom>
          <a:noFill/>
          <a:extLst>
            <a:ext uri="{909E8E84-426E-40DD-AFC4-6F175D3DCCD1}">
              <a14:hiddenFill xmlns:a14="http://schemas.microsoft.com/office/drawing/2010/main">
                <a:solidFill>
                  <a:srgbClr val="FFFFFF"/>
                </a:solidFill>
              </a14:hiddenFill>
            </a:ext>
          </a:extLst>
        </p:spPr>
      </p:pic>
      <p:sp>
        <p:nvSpPr>
          <p:cNvPr id="101" name="正方形/長方形 100"/>
          <p:cNvSpPr/>
          <p:nvPr/>
        </p:nvSpPr>
        <p:spPr>
          <a:xfrm>
            <a:off x="7660686" y="6381328"/>
            <a:ext cx="763484" cy="246126"/>
          </a:xfrm>
          <a:prstGeom prst="rect">
            <a:avLst/>
          </a:prstGeom>
        </p:spPr>
        <p:txBody>
          <a:bodyPr wrap="square" lIns="91341" tIns="45673" rIns="91341" bIns="45673">
            <a:spAutoFit/>
          </a:bodyPr>
          <a:lstStyle/>
          <a:p>
            <a:pPr fontAlgn="auto">
              <a:spcBef>
                <a:spcPts val="0"/>
              </a:spcBef>
              <a:spcAft>
                <a:spcPts val="0"/>
              </a:spcAft>
            </a:pPr>
            <a:r>
              <a:rPr lang="ja-JP" altLang="en-US" sz="1000" b="1" dirty="0">
                <a:solidFill>
                  <a:srgbClr val="000000"/>
                </a:solidFill>
                <a:latin typeface="HG丸ｺﾞｼｯｸM-PRO" panose="020F0600000000000000" pitchFamily="50" charset="-128"/>
                <a:ea typeface="HG丸ｺﾞｼｯｸM-PRO" panose="020F0600000000000000" pitchFamily="50" charset="-128"/>
              </a:rPr>
              <a:t>乳児院</a:t>
            </a:r>
          </a:p>
        </p:txBody>
      </p:sp>
      <p:sp>
        <p:nvSpPr>
          <p:cNvPr id="102" name="正方形/長方形 101"/>
          <p:cNvSpPr/>
          <p:nvPr/>
        </p:nvSpPr>
        <p:spPr>
          <a:xfrm>
            <a:off x="8625440" y="6381328"/>
            <a:ext cx="1296144" cy="246126"/>
          </a:xfrm>
          <a:prstGeom prst="rect">
            <a:avLst/>
          </a:prstGeom>
        </p:spPr>
        <p:txBody>
          <a:bodyPr wrap="square" lIns="91341" tIns="45673" rIns="91341" bIns="45673">
            <a:spAutoFit/>
          </a:bodyPr>
          <a:lstStyle/>
          <a:p>
            <a:pPr fontAlgn="auto">
              <a:spcBef>
                <a:spcPts val="0"/>
              </a:spcBef>
              <a:spcAft>
                <a:spcPts val="0"/>
              </a:spcAft>
            </a:pPr>
            <a:r>
              <a:rPr lang="ja-JP" altLang="en-US" sz="1000" b="1" dirty="0">
                <a:solidFill>
                  <a:srgbClr val="000000"/>
                </a:solidFill>
                <a:latin typeface="HG丸ｺﾞｼｯｸM-PRO" panose="020F0600000000000000" pitchFamily="50" charset="-128"/>
                <a:ea typeface="HG丸ｺﾞｼｯｸM-PRO" panose="020F0600000000000000" pitchFamily="50" charset="-128"/>
              </a:rPr>
              <a:t>児童養護施設</a:t>
            </a:r>
          </a:p>
        </p:txBody>
      </p:sp>
      <p:pic>
        <p:nvPicPr>
          <p:cNvPr id="41" name="Picture 9" descr="MCj03950900000[1]"/>
          <p:cNvPicPr preferRelativeResize="0">
            <a:picLocks noChangeAspect="1" noChangeArrowheads="1"/>
          </p:cNvPicPr>
          <p:nvPr/>
        </p:nvPicPr>
        <p:blipFill>
          <a:blip cstate="print">
            <a:lum bright="-6000"/>
          </a:blip>
          <a:srcRect/>
          <a:stretch>
            <a:fillRect/>
          </a:stretch>
        </p:blipFill>
        <p:spPr bwMode="auto">
          <a:xfrm>
            <a:off x="7768580" y="6102295"/>
            <a:ext cx="548127" cy="328192"/>
          </a:xfrm>
          <a:prstGeom prst="rect">
            <a:avLst/>
          </a:prstGeom>
          <a:noFill/>
          <a:ln w="9525">
            <a:noFill/>
            <a:miter lim="800000"/>
            <a:headEnd/>
            <a:tailEnd/>
          </a:ln>
        </p:spPr>
      </p:pic>
      <p:pic>
        <p:nvPicPr>
          <p:cNvPr id="42"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0108" y="4168194"/>
            <a:ext cx="1157823" cy="573531"/>
          </a:xfrm>
          <a:prstGeom prst="rect">
            <a:avLst/>
          </a:prstGeom>
          <a:noFill/>
          <a:extLst>
            <a:ext uri="{909E8E84-426E-40DD-AFC4-6F175D3DCCD1}">
              <a14:hiddenFill xmlns:a14="http://schemas.microsoft.com/office/drawing/2010/main">
                <a:solidFill>
                  <a:srgbClr val="FFFFFF"/>
                </a:solidFill>
              </a14:hiddenFill>
            </a:ext>
          </a:extLst>
        </p:spPr>
      </p:pic>
      <p:sp>
        <p:nvSpPr>
          <p:cNvPr id="43" name="角丸四角形 42"/>
          <p:cNvSpPr/>
          <p:nvPr/>
        </p:nvSpPr>
        <p:spPr>
          <a:xfrm>
            <a:off x="7436239" y="5409248"/>
            <a:ext cx="774016" cy="252000"/>
          </a:xfrm>
          <a:prstGeom prst="roundRect">
            <a:avLst>
              <a:gd name="adj" fmla="val 8204"/>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srgbClr val="000000"/>
                </a:solidFill>
                <a:latin typeface="HG丸ｺﾞｼｯｸM-PRO" panose="020F0600000000000000" pitchFamily="50" charset="-128"/>
                <a:ea typeface="HG丸ｺﾞｼｯｸM-PRO" panose="020F0600000000000000" pitchFamily="50" charset="-128"/>
              </a:rPr>
              <a:t>改正後</a:t>
            </a:r>
          </a:p>
        </p:txBody>
      </p:sp>
      <p:sp>
        <p:nvSpPr>
          <p:cNvPr id="44" name="正方形/長方形 43"/>
          <p:cNvSpPr/>
          <p:nvPr/>
        </p:nvSpPr>
        <p:spPr>
          <a:xfrm>
            <a:off x="119348" y="2852981"/>
            <a:ext cx="5172568" cy="1558531"/>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5962" tIns="45664" rIns="35962" bIns="45664" anchor="t" anchorCtr="0"/>
          <a:lstStyle/>
          <a:p>
            <a:pPr marL="179201" indent="-179201" fontAlgn="auto">
              <a:spcBef>
                <a:spcPts val="0"/>
              </a:spcBef>
              <a:spcAft>
                <a:spcPts val="0"/>
              </a:spcAft>
              <a:defRPr/>
            </a:pPr>
            <a:endParaRPr lang="en-US" altLang="ja-JP" sz="14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乳児院、児童養護施設に入所している障害児を対象者として追加</a:t>
            </a:r>
            <a:endParaRPr lang="en-US" altLang="ja-JP" sz="14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endParaRPr lang="en-US" altLang="ja-JP" sz="8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lang="ja-JP" altLang="en-US" sz="12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2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2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現在の対象者は、以下の施設に通う障害児</a:t>
            </a:r>
            <a:endParaRPr lang="en-US" altLang="ja-JP" sz="12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endParaRPr lang="en-US" altLang="ja-JP" sz="2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lang="ja-JP" altLang="en-US" sz="12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・保育所、幼稚園、小学校　等</a:t>
            </a:r>
            <a:endParaRPr lang="en-US" altLang="ja-JP" sz="12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endParaRPr lang="ja-JP" altLang="en-US" sz="2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364734" indent="-364734" fontAlgn="auto">
              <a:spcBef>
                <a:spcPts val="0"/>
              </a:spcBef>
              <a:spcAft>
                <a:spcPts val="0"/>
              </a:spcAft>
              <a:defRPr/>
            </a:pPr>
            <a:r>
              <a:rPr lang="ja-JP" altLang="en-US" sz="12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・その他児童が集団生活を営む施設として、地方自治体が認めるもの</a:t>
            </a:r>
            <a:endParaRPr lang="en-US" altLang="ja-JP" sz="12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364734" indent="-364734" fontAlgn="auto">
              <a:spcBef>
                <a:spcPts val="0"/>
              </a:spcBef>
              <a:spcAft>
                <a:spcPts val="0"/>
              </a:spcAft>
              <a:defRPr/>
            </a:pPr>
            <a:r>
              <a:rPr lang="ja-JP" altLang="en-US" sz="12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（例：放課後児童クラブ）</a:t>
            </a:r>
            <a:endParaRPr lang="en-US" altLang="ja-JP" sz="14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endParaRPr lang="en-US" altLang="ja-JP" sz="4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5" name="正方形/長方形 44"/>
          <p:cNvSpPr/>
          <p:nvPr/>
        </p:nvSpPr>
        <p:spPr>
          <a:xfrm>
            <a:off x="56476" y="2636912"/>
            <a:ext cx="1779340"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srgbClr val="FFFFFF"/>
                </a:solidFill>
                <a:latin typeface="HGS創英角ｺﾞｼｯｸUB" pitchFamily="50" charset="-128"/>
                <a:ea typeface="HGS創英角ｺﾞｼｯｸUB" pitchFamily="50" charset="-128"/>
              </a:rPr>
              <a:t> 対象</a:t>
            </a:r>
            <a:r>
              <a:rPr lang="ja-JP" altLang="en-US" sz="1400" strike="sngStrike" dirty="0">
                <a:solidFill>
                  <a:srgbClr val="FFFFFF"/>
                </a:solidFill>
                <a:latin typeface="HGS創英角ｺﾞｼｯｸUB" pitchFamily="50" charset="-128"/>
                <a:ea typeface="HGS創英角ｺﾞｼｯｸUB" pitchFamily="50" charset="-128"/>
              </a:rPr>
              <a:t>者</a:t>
            </a:r>
            <a:r>
              <a:rPr lang="ja-JP" altLang="en-US" sz="1400" dirty="0">
                <a:solidFill>
                  <a:srgbClr val="FFFFFF"/>
                </a:solidFill>
                <a:latin typeface="HGS創英角ｺﾞｼｯｸUB" pitchFamily="50" charset="-128"/>
                <a:ea typeface="HGS創英角ｺﾞｼｯｸUB" pitchFamily="50" charset="-128"/>
              </a:rPr>
              <a:t>の拡大</a:t>
            </a:r>
          </a:p>
        </p:txBody>
      </p:sp>
      <p:sp>
        <p:nvSpPr>
          <p:cNvPr id="46" name="正方形/長方形 45"/>
          <p:cNvSpPr/>
          <p:nvPr/>
        </p:nvSpPr>
        <p:spPr>
          <a:xfrm>
            <a:off x="158499" y="5015484"/>
            <a:ext cx="5133421" cy="1425043"/>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35962" tIns="45664" rIns="35962" bIns="45664" anchor="t"/>
          <a:lstStyle/>
          <a:p>
            <a:pPr marL="179201" indent="-179201" fontAlgn="auto">
              <a:spcBef>
                <a:spcPts val="0"/>
              </a:spcBef>
              <a:spcAft>
                <a:spcPts val="0"/>
              </a:spcAft>
              <a:defRPr/>
            </a:pPr>
            <a:endParaRPr lang="en-US" altLang="ja-JP" sz="14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　児童が集団生活を営む施設を訪問し、他の児童との集団生活への適応のための専門的な支援等を行う。</a:t>
            </a:r>
            <a:endParaRPr lang="en-US" altLang="ja-JP" sz="14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endParaRPr lang="ja-JP" altLang="en-US" sz="3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3175" fontAlgn="auto">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①障害児本人に対する支援（集団生活適応のための訓練等）</a:t>
            </a:r>
            <a:endParaRPr lang="en-US" altLang="ja-JP" sz="14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3175" fontAlgn="auto">
              <a:spcBef>
                <a:spcPts val="0"/>
              </a:spcBef>
              <a:spcAft>
                <a:spcPts val="0"/>
              </a:spcAft>
              <a:defRPr/>
            </a:pPr>
            <a:endParaRPr lang="ja-JP" altLang="en-US" sz="3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3175" fontAlgn="auto">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cs typeface="メイリオ" panose="020B0604030504040204" pitchFamily="50" charset="-128"/>
              </a:rPr>
              <a:t>②訪問先施設のスタッフに対する支援（支援方法</a:t>
            </a:r>
            <a:r>
              <a:rPr lang="ja-JP" altLang="en-US"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等の指導等）</a:t>
            </a:r>
          </a:p>
          <a:p>
            <a:pPr marL="179201" indent="-179201" fontAlgn="auto">
              <a:spcBef>
                <a:spcPts val="0"/>
              </a:spcBef>
              <a:spcAft>
                <a:spcPts val="0"/>
              </a:spcAft>
              <a:defRPr/>
            </a:pPr>
            <a:endPar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7" name="正方形/長方形 46"/>
          <p:cNvSpPr/>
          <p:nvPr/>
        </p:nvSpPr>
        <p:spPr>
          <a:xfrm>
            <a:off x="56482" y="4797152"/>
            <a:ext cx="1779341"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white"/>
                </a:solidFill>
                <a:latin typeface="HGS創英角ｺﾞｼｯｸUB" pitchFamily="50" charset="-128"/>
                <a:ea typeface="HGS創英角ｺﾞｼｯｸUB" pitchFamily="50" charset="-128"/>
              </a:rPr>
              <a:t>支援内容</a:t>
            </a:r>
          </a:p>
        </p:txBody>
      </p:sp>
      <p:sp>
        <p:nvSpPr>
          <p:cNvPr id="49" name="角丸四角形 48"/>
          <p:cNvSpPr/>
          <p:nvPr/>
        </p:nvSpPr>
        <p:spPr>
          <a:xfrm>
            <a:off x="56475" y="692694"/>
            <a:ext cx="9720386" cy="1728000"/>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1923" tIns="35962" rIns="91341" bIns="35962" anchor="ctr" anchorCtr="0"/>
          <a:lstStyle/>
          <a:p>
            <a:pPr marL="176022" indent="-176022" fontAlgn="auto">
              <a:lnSpc>
                <a:spcPct val="110000"/>
              </a:lnSpc>
              <a:spcBef>
                <a:spcPts val="0"/>
              </a:spcBef>
              <a:spcAft>
                <a:spcPts val="0"/>
              </a:spcAft>
            </a:pPr>
            <a:r>
              <a:rPr lang="ja-JP" altLang="en-US" sz="1400" dirty="0">
                <a:solidFill>
                  <a:srgbClr val="000000"/>
                </a:solidFill>
                <a:latin typeface="HGPｺﾞｼｯｸM" panose="020B0600000000000000" pitchFamily="50" charset="-128"/>
                <a:ea typeface="HGPｺﾞｼｯｸM" panose="020B0600000000000000" pitchFamily="50" charset="-128"/>
              </a:rPr>
              <a:t>○　乳児院や児童養護施設の入所者に占める障害児の割合は３割程度となっており、職員による支援に加えて、発達支援に関する専門的な支援が求められている。（乳児院：</a:t>
            </a:r>
            <a:r>
              <a:rPr lang="en-US" altLang="ja-JP" sz="1400" dirty="0">
                <a:solidFill>
                  <a:srgbClr val="000000"/>
                </a:solidFill>
                <a:latin typeface="HGPｺﾞｼｯｸM" panose="020B0600000000000000" pitchFamily="50" charset="-128"/>
                <a:ea typeface="HGPｺﾞｼｯｸM" panose="020B0600000000000000" pitchFamily="50" charset="-128"/>
              </a:rPr>
              <a:t>28.2</a:t>
            </a:r>
            <a:r>
              <a:rPr lang="ja-JP" altLang="en-US" sz="1400" dirty="0">
                <a:solidFill>
                  <a:srgbClr val="000000"/>
                </a:solidFill>
                <a:latin typeface="HGPｺﾞｼｯｸM" panose="020B0600000000000000" pitchFamily="50" charset="-128"/>
                <a:ea typeface="HGPｺﾞｼｯｸM" panose="020B0600000000000000" pitchFamily="50" charset="-128"/>
              </a:rPr>
              <a:t>％、児童養護施設：</a:t>
            </a:r>
            <a:r>
              <a:rPr lang="en-US" altLang="ja-JP" sz="1400" dirty="0">
                <a:solidFill>
                  <a:srgbClr val="000000"/>
                </a:solidFill>
                <a:latin typeface="HGPｺﾞｼｯｸM" panose="020B0600000000000000" pitchFamily="50" charset="-128"/>
                <a:ea typeface="HGPｺﾞｼｯｸM" panose="020B0600000000000000" pitchFamily="50" charset="-128"/>
              </a:rPr>
              <a:t>28.5</a:t>
            </a:r>
            <a:r>
              <a:rPr lang="ja-JP" altLang="en-US" sz="1400" dirty="0">
                <a:solidFill>
                  <a:srgbClr val="000000"/>
                </a:solidFill>
                <a:latin typeface="HGPｺﾞｼｯｸM" panose="020B0600000000000000" pitchFamily="50" charset="-128"/>
                <a:ea typeface="HGPｺﾞｼｯｸM" panose="020B0600000000000000" pitchFamily="50" charset="-128"/>
              </a:rPr>
              <a:t>％／平成</a:t>
            </a:r>
            <a:r>
              <a:rPr lang="en-US" altLang="ja-JP" sz="1400" dirty="0">
                <a:solidFill>
                  <a:srgbClr val="000000"/>
                </a:solidFill>
                <a:latin typeface="HGPｺﾞｼｯｸM" panose="020B0600000000000000" pitchFamily="50" charset="-128"/>
                <a:ea typeface="HGPｺﾞｼｯｸM" panose="020B0600000000000000" pitchFamily="50" charset="-128"/>
              </a:rPr>
              <a:t>24</a:t>
            </a:r>
            <a:r>
              <a:rPr lang="ja-JP" altLang="en-US" sz="1400" dirty="0">
                <a:solidFill>
                  <a:srgbClr val="000000"/>
                </a:solidFill>
                <a:latin typeface="HGPｺﾞｼｯｸM" panose="020B0600000000000000" pitchFamily="50" charset="-128"/>
                <a:ea typeface="HGPｺﾞｼｯｸM" panose="020B0600000000000000" pitchFamily="50" charset="-128"/>
              </a:rPr>
              <a:t>年度）</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endParaRPr lang="en-US" altLang="ja-JP" sz="80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r>
              <a:rPr lang="ja-JP" altLang="en-US" sz="1400" dirty="0">
                <a:solidFill>
                  <a:srgbClr val="000000"/>
                </a:solidFill>
                <a:latin typeface="HGPｺﾞｼｯｸM" panose="020B0600000000000000" pitchFamily="50" charset="-128"/>
                <a:ea typeface="HGPｺﾞｼｯｸM" panose="020B0600000000000000" pitchFamily="50" charset="-128"/>
              </a:rPr>
              <a:t>○　このため、保育所等訪問支援の対象を乳児院や児童養護施設に入所している障害児に拡大し、障害児本人に対して他の児童との集団生活への適応のための専門的な支援を行うとともに、当該施設の職員に対して障害児の特性に応じた支援内容や関わり方についての助言等を行うことができることとする。</a:t>
            </a:r>
          </a:p>
        </p:txBody>
      </p:sp>
      <p:sp>
        <p:nvSpPr>
          <p:cNvPr id="39" name="スライド番号プレースホルダー 1"/>
          <p:cNvSpPr>
            <a:spLocks noGrp="1"/>
          </p:cNvSpPr>
          <p:nvPr>
            <p:ph type="sldNum" sz="quarter" idx="12"/>
          </p:nvPr>
        </p:nvSpPr>
        <p:spPr>
          <a:xfrm>
            <a:off x="7617296" y="6524645"/>
            <a:ext cx="2311400" cy="476250"/>
          </a:xfrm>
        </p:spPr>
        <p:txBody>
          <a:bodyPr/>
          <a:lstStyle/>
          <a:p>
            <a:pPr>
              <a:defRPr/>
            </a:pPr>
            <a:fld id="{0329B7E6-8142-4C2C-8486-ACA79D5FD086}" type="slidenum">
              <a:rPr lang="en-US" altLang="ja-JP" smtClean="0">
                <a:solidFill>
                  <a:prstClr val="black"/>
                </a:solidFill>
              </a:rPr>
              <a:pPr>
                <a:defRPr/>
              </a:pPr>
              <a:t>11</a:t>
            </a:fld>
            <a:endParaRPr lang="en-US" altLang="ja-JP" dirty="0">
              <a:solidFill>
                <a:prstClr val="black"/>
              </a:solidFill>
            </a:endParaRPr>
          </a:p>
        </p:txBody>
      </p:sp>
    </p:spTree>
    <p:extLst>
      <p:ext uri="{BB962C8B-B14F-4D97-AF65-F5344CB8AC3E}">
        <p14:creationId xmlns:p14="http://schemas.microsoft.com/office/powerpoint/2010/main" val="1666314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bwMode="auto">
          <a:xfrm>
            <a:off x="30707" y="-375787"/>
            <a:ext cx="9976133" cy="0"/>
          </a:xfrm>
          <a:prstGeom prst="line">
            <a:avLst/>
          </a:prstGeom>
          <a:noFill/>
          <a:ln w="9525" cap="flat" cmpd="sng" algn="ctr">
            <a:solidFill>
              <a:srgbClr val="99CCFF"/>
            </a:solidFill>
            <a:prstDash val="solid"/>
          </a:ln>
          <a:effectLst/>
        </p:spPr>
      </p:cxnSp>
      <p:sp>
        <p:nvSpPr>
          <p:cNvPr id="46" name="Rectangle 2"/>
          <p:cNvSpPr>
            <a:spLocks noChangeArrowheads="1"/>
          </p:cNvSpPr>
          <p:nvPr/>
        </p:nvSpPr>
        <p:spPr bwMode="auto">
          <a:xfrm>
            <a:off x="0" y="-101540"/>
            <a:ext cx="9906000" cy="4313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91341" tIns="45673" rIns="91341" bIns="45673" anchor="t"/>
          <a:lstStyle/>
          <a:p>
            <a:pPr algn="ctr" fontAlgn="auto">
              <a:spcBef>
                <a:spcPts val="0"/>
              </a:spcBef>
              <a:spcAft>
                <a:spcPts val="0"/>
              </a:spcAft>
            </a:pPr>
            <a:r>
              <a:rPr lang="ja-JP" altLang="en-US" sz="2400" spc="-100" dirty="0">
                <a:solidFill>
                  <a:srgbClr val="000000"/>
                </a:solidFill>
                <a:latin typeface="HG創英角ｺﾞｼｯｸUB" panose="020B0909000000000000" pitchFamily="49" charset="-128"/>
                <a:ea typeface="HG創英角ｺﾞｼｯｸUB" panose="020B0909000000000000" pitchFamily="49" charset="-128"/>
              </a:rPr>
              <a:t>医療的ケアを要する障害児に対する支援</a:t>
            </a:r>
            <a:endParaRPr lang="en-US" altLang="ja-JP" sz="2400" spc="-100"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47" name="角丸四角形 46"/>
          <p:cNvSpPr/>
          <p:nvPr/>
        </p:nvSpPr>
        <p:spPr>
          <a:xfrm>
            <a:off x="64005" y="460502"/>
            <a:ext cx="9720386" cy="1312315"/>
          </a:xfrm>
          <a:prstGeom prst="roundRect">
            <a:avLst>
              <a:gd name="adj" fmla="val 4923"/>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1923" tIns="35962" rIns="91341" bIns="35962" anchor="ctr" anchorCtr="0"/>
          <a:lstStyle/>
          <a:p>
            <a:pPr marL="176022" indent="-176022" fontAlgn="auto">
              <a:lnSpc>
                <a:spcPct val="110000"/>
              </a:lnSpc>
              <a:spcBef>
                <a:spcPts val="0"/>
              </a:spcBef>
              <a:spcAft>
                <a:spcPts val="0"/>
              </a:spcAft>
            </a:pPr>
            <a:r>
              <a:rPr lang="ja-JP" altLang="ja-JP" sz="1400" dirty="0">
                <a:solidFill>
                  <a:srgbClr val="000000"/>
                </a:solidFill>
                <a:latin typeface="HGPｺﾞｼｯｸM" panose="020B0600000000000000" pitchFamily="50" charset="-128"/>
                <a:ea typeface="HGPｺﾞｼｯｸM" panose="020B0600000000000000" pitchFamily="50" charset="-128"/>
              </a:rPr>
              <a:t>○　医療技術の進歩等を背景として、ＮＩＣＵ等に長期間入院した後、</a:t>
            </a:r>
            <a:r>
              <a:rPr lang="ja-JP" altLang="en-US" sz="1400" dirty="0">
                <a:solidFill>
                  <a:srgbClr val="000000"/>
                </a:solidFill>
                <a:latin typeface="HGPｺﾞｼｯｸM" panose="020B0600000000000000" pitchFamily="50" charset="-128"/>
                <a:ea typeface="HGPｺﾞｼｯｸM" panose="020B0600000000000000" pitchFamily="50" charset="-128"/>
              </a:rPr>
              <a:t>引き続き</a:t>
            </a:r>
            <a:r>
              <a:rPr lang="ja-JP" altLang="ja-JP" sz="1400" dirty="0">
                <a:solidFill>
                  <a:srgbClr val="000000"/>
                </a:solidFill>
                <a:latin typeface="HGPｺﾞｼｯｸM" panose="020B0600000000000000" pitchFamily="50" charset="-128"/>
                <a:ea typeface="HGPｺﾞｼｯｸM" panose="020B0600000000000000" pitchFamily="50" charset="-128"/>
              </a:rPr>
              <a:t>人工呼吸器</a:t>
            </a:r>
            <a:r>
              <a:rPr lang="ja-JP" altLang="en-US" sz="1400" dirty="0">
                <a:solidFill>
                  <a:srgbClr val="000000"/>
                </a:solidFill>
                <a:latin typeface="HGPｺﾞｼｯｸM" panose="020B0600000000000000" pitchFamily="50" charset="-128"/>
                <a:ea typeface="HGPｺﾞｼｯｸM" panose="020B0600000000000000" pitchFamily="50" charset="-128"/>
              </a:rPr>
              <a:t>や胃</a:t>
            </a:r>
            <a:r>
              <a:rPr lang="ja-JP" altLang="en-US" sz="1400" dirty="0" err="1">
                <a:solidFill>
                  <a:srgbClr val="000000"/>
                </a:solidFill>
                <a:latin typeface="HGPｺﾞｼｯｸM" panose="020B0600000000000000" pitchFamily="50" charset="-128"/>
                <a:ea typeface="HGPｺﾞｼｯｸM" panose="020B0600000000000000" pitchFamily="50" charset="-128"/>
              </a:rPr>
              <a:t>ろう</a:t>
            </a:r>
            <a:r>
              <a:rPr lang="ja-JP" altLang="ja-JP" sz="1400" dirty="0">
                <a:solidFill>
                  <a:srgbClr val="000000"/>
                </a:solidFill>
                <a:latin typeface="HGPｺﾞｼｯｸM" panose="020B0600000000000000" pitchFamily="50" charset="-128"/>
                <a:ea typeface="HGPｺﾞｼｯｸM" panose="020B0600000000000000" pitchFamily="50" charset="-128"/>
              </a:rPr>
              <a:t>等を使用し、たんの吸引</a:t>
            </a:r>
            <a:r>
              <a:rPr lang="ja-JP" altLang="en-US" sz="1400" dirty="0">
                <a:solidFill>
                  <a:srgbClr val="000000"/>
                </a:solidFill>
                <a:latin typeface="HGPｺﾞｼｯｸM" panose="020B0600000000000000" pitchFamily="50" charset="-128"/>
                <a:ea typeface="HGPｺﾞｼｯｸM" panose="020B0600000000000000" pitchFamily="50" charset="-128"/>
              </a:rPr>
              <a:t>や経管栄養</a:t>
            </a:r>
            <a:r>
              <a:rPr lang="ja-JP" altLang="ja-JP" sz="1400" dirty="0">
                <a:solidFill>
                  <a:srgbClr val="000000"/>
                </a:solidFill>
                <a:latin typeface="HGPｺﾞｼｯｸM" panose="020B0600000000000000" pitchFamily="50" charset="-128"/>
                <a:ea typeface="HGPｺﾞｼｯｸM" panose="020B0600000000000000" pitchFamily="50" charset="-128"/>
              </a:rPr>
              <a:t>などの医療的ケアが必要な障害児（医療的ケア児）が増加している。</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endParaRPr lang="ja-JP" altLang="ja-JP" sz="30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spcBef>
                <a:spcPts val="0"/>
              </a:spcBef>
              <a:spcAft>
                <a:spcPts val="0"/>
              </a:spcAft>
            </a:pPr>
            <a:r>
              <a:rPr lang="ja-JP" altLang="ja-JP" sz="1400" dirty="0">
                <a:solidFill>
                  <a:srgbClr val="000000"/>
                </a:solidFill>
                <a:latin typeface="HGPｺﾞｼｯｸM" panose="020B0600000000000000" pitchFamily="50" charset="-128"/>
                <a:ea typeface="HGPｺﾞｼｯｸM" panose="020B0600000000000000" pitchFamily="50" charset="-128"/>
              </a:rPr>
              <a:t>○　</a:t>
            </a:r>
            <a:r>
              <a:rPr lang="ja-JP" altLang="en-US" sz="1400" dirty="0">
                <a:solidFill>
                  <a:srgbClr val="000000"/>
                </a:solidFill>
                <a:latin typeface="HGPｺﾞｼｯｸM" panose="020B0600000000000000" pitchFamily="50" charset="-128"/>
                <a:ea typeface="HGPｺﾞｼｯｸM" panose="020B0600000000000000" pitchFamily="50" charset="-128"/>
              </a:rPr>
              <a:t>このため、</a:t>
            </a:r>
            <a:r>
              <a:rPr lang="ja-JP" altLang="ja-JP" sz="1400" dirty="0">
                <a:solidFill>
                  <a:srgbClr val="000000"/>
                </a:solidFill>
                <a:latin typeface="HGPｺﾞｼｯｸM" panose="020B0600000000000000" pitchFamily="50" charset="-128"/>
                <a:ea typeface="HGPｺﾞｼｯｸM" panose="020B0600000000000000" pitchFamily="50" charset="-128"/>
              </a:rPr>
              <a:t>医療的ケア児が、地域において必要な支援を円滑に受けることができるよう、地方公共団体は保健、</a:t>
            </a:r>
            <a:r>
              <a:rPr lang="ja-JP" altLang="en-US" sz="1400" dirty="0">
                <a:solidFill>
                  <a:srgbClr val="000000"/>
                </a:solidFill>
                <a:latin typeface="HGPｺﾞｼｯｸM" panose="020B0600000000000000" pitchFamily="50" charset="-128"/>
                <a:ea typeface="HGPｺﾞｼｯｸM" panose="020B0600000000000000" pitchFamily="50" charset="-128"/>
              </a:rPr>
              <a:t>医療、</a:t>
            </a:r>
            <a:r>
              <a:rPr lang="ja-JP" altLang="ja-JP" sz="1400" dirty="0">
                <a:solidFill>
                  <a:srgbClr val="000000"/>
                </a:solidFill>
                <a:latin typeface="HGPｺﾞｼｯｸM" panose="020B0600000000000000" pitchFamily="50" charset="-128"/>
                <a:ea typeface="HGPｺﾞｼｯｸM" panose="020B0600000000000000" pitchFamily="50" charset="-128"/>
              </a:rPr>
              <a:t>福祉その他の各関連分野の支援を行う機関との連絡調整を行うための体制の整備について必要な措置を講ずる</a:t>
            </a:r>
            <a:r>
              <a:rPr lang="ja-JP" altLang="en-US" sz="1400" dirty="0">
                <a:solidFill>
                  <a:srgbClr val="000000"/>
                </a:solidFill>
                <a:latin typeface="HGPｺﾞｼｯｸM" panose="020B0600000000000000" pitchFamily="50" charset="-128"/>
                <a:ea typeface="HGPｺﾞｼｯｸM" panose="020B0600000000000000" pitchFamily="50" charset="-128"/>
              </a:rPr>
              <a:t>よう努めることとする。</a:t>
            </a:r>
            <a:endParaRPr lang="ja-JP" altLang="ja-JP" sz="400" dirty="0">
              <a:solidFill>
                <a:srgbClr val="000000"/>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200" dirty="0">
                <a:solidFill>
                  <a:srgbClr val="000000"/>
                </a:solidFill>
                <a:latin typeface="HGPｺﾞｼｯｸM" panose="020B0600000000000000" pitchFamily="50" charset="-128"/>
                <a:ea typeface="HGPｺﾞｼｯｸM" panose="020B0600000000000000" pitchFamily="50" charset="-128"/>
              </a:rPr>
              <a:t>　　</a:t>
            </a:r>
            <a:r>
              <a:rPr lang="en-US" altLang="ja-JP" sz="1200" dirty="0">
                <a:solidFill>
                  <a:srgbClr val="000000"/>
                </a:solidFill>
                <a:latin typeface="HGPｺﾞｼｯｸM" panose="020B0600000000000000" pitchFamily="50" charset="-128"/>
                <a:ea typeface="HGPｺﾞｼｯｸM" panose="020B0600000000000000" pitchFamily="50" charset="-128"/>
              </a:rPr>
              <a:t>※ </a:t>
            </a:r>
            <a:r>
              <a:rPr lang="ja-JP" altLang="ja-JP" sz="1200" dirty="0">
                <a:solidFill>
                  <a:srgbClr val="000000"/>
                </a:solidFill>
                <a:latin typeface="HGPｺﾞｼｯｸM" panose="020B0600000000000000" pitchFamily="50" charset="-128"/>
                <a:ea typeface="HGPｺﾞｼｯｸM" panose="020B0600000000000000" pitchFamily="50" charset="-128"/>
              </a:rPr>
              <a:t>施策例</a:t>
            </a:r>
            <a:r>
              <a:rPr lang="ja-JP" altLang="en-US" sz="1200" dirty="0">
                <a:solidFill>
                  <a:srgbClr val="000000"/>
                </a:solidFill>
                <a:latin typeface="HGPｺﾞｼｯｸM" panose="020B0600000000000000" pitchFamily="50" charset="-128"/>
                <a:ea typeface="HGPｺﾞｼｯｸM" panose="020B0600000000000000" pitchFamily="50" charset="-128"/>
              </a:rPr>
              <a:t>：　都道府県や市町村による</a:t>
            </a:r>
            <a:r>
              <a:rPr lang="ja-JP" altLang="ja-JP" sz="1200" dirty="0">
                <a:solidFill>
                  <a:srgbClr val="000000"/>
                </a:solidFill>
                <a:latin typeface="HGPｺﾞｼｯｸM" panose="020B0600000000000000" pitchFamily="50" charset="-128"/>
                <a:ea typeface="HGPｺﾞｼｯｸM" panose="020B0600000000000000" pitchFamily="50" charset="-128"/>
              </a:rPr>
              <a:t>関係機関の連携の場の設置</a:t>
            </a:r>
            <a:r>
              <a:rPr lang="ja-JP" altLang="en-US" sz="1200" dirty="0">
                <a:solidFill>
                  <a:srgbClr val="000000"/>
                </a:solidFill>
                <a:latin typeface="HGPｺﾞｼｯｸM" panose="020B0600000000000000" pitchFamily="50" charset="-128"/>
                <a:ea typeface="HGPｺﾞｼｯｸM" panose="020B0600000000000000" pitchFamily="50" charset="-128"/>
              </a:rPr>
              <a:t>、</a:t>
            </a:r>
            <a:r>
              <a:rPr lang="ja-JP" altLang="ja-JP" sz="1200" dirty="0">
                <a:solidFill>
                  <a:srgbClr val="000000"/>
                </a:solidFill>
                <a:latin typeface="HGPｺﾞｼｯｸM" panose="020B0600000000000000" pitchFamily="50" charset="-128"/>
                <a:ea typeface="HGPｺﾞｼｯｸM" panose="020B0600000000000000" pitchFamily="50" charset="-128"/>
              </a:rPr>
              <a:t>技術・知識の共有等を通じた医療・福祉</a:t>
            </a:r>
            <a:r>
              <a:rPr lang="ja-JP" altLang="en-US" sz="1200" dirty="0">
                <a:solidFill>
                  <a:srgbClr val="000000"/>
                </a:solidFill>
                <a:latin typeface="HGPｺﾞｼｯｸM" panose="020B0600000000000000" pitchFamily="50" charset="-128"/>
                <a:ea typeface="HGPｺﾞｼｯｸM" panose="020B0600000000000000" pitchFamily="50" charset="-128"/>
              </a:rPr>
              <a:t>等</a:t>
            </a:r>
            <a:r>
              <a:rPr lang="ja-JP" altLang="ja-JP" sz="1200" dirty="0">
                <a:solidFill>
                  <a:srgbClr val="000000"/>
                </a:solidFill>
                <a:latin typeface="HGPｺﾞｼｯｸM" panose="020B0600000000000000" pitchFamily="50" charset="-128"/>
                <a:ea typeface="HGPｺﾞｼｯｸM" panose="020B0600000000000000" pitchFamily="50" charset="-128"/>
              </a:rPr>
              <a:t>の連携体制の</a:t>
            </a:r>
            <a:r>
              <a:rPr lang="ja-JP" altLang="en-US" sz="1200" dirty="0">
                <a:solidFill>
                  <a:srgbClr val="000000"/>
                </a:solidFill>
                <a:latin typeface="HGPｺﾞｼｯｸM" panose="020B0600000000000000" pitchFamily="50" charset="-128"/>
                <a:ea typeface="HGPｺﾞｼｯｸM" panose="020B0600000000000000" pitchFamily="50" charset="-128"/>
              </a:rPr>
              <a:t>構築</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endParaRPr lang="ja-JP" altLang="ja-JP" sz="1200" dirty="0">
              <a:solidFill>
                <a:srgbClr val="000000"/>
              </a:solidFill>
              <a:latin typeface="HGPｺﾞｼｯｸM" panose="020B0600000000000000" pitchFamily="50" charset="-128"/>
              <a:ea typeface="HGPｺﾞｼｯｸM" panose="020B0600000000000000" pitchFamily="50" charset="-128"/>
            </a:endParaRPr>
          </a:p>
        </p:txBody>
      </p:sp>
      <p:sp>
        <p:nvSpPr>
          <p:cNvPr id="9" name="角丸四角形 8"/>
          <p:cNvSpPr/>
          <p:nvPr/>
        </p:nvSpPr>
        <p:spPr bwMode="auto">
          <a:xfrm>
            <a:off x="100818" y="4995306"/>
            <a:ext cx="9662673" cy="1818070"/>
          </a:xfrm>
          <a:prstGeom prst="roundRect">
            <a:avLst>
              <a:gd name="adj" fmla="val 5312"/>
            </a:avLst>
          </a:prstGeom>
          <a:solidFill>
            <a:schemeClr val="bg1"/>
          </a:solidFill>
          <a:ln w="6350" cap="flat" cmpd="sng" algn="ctr">
            <a:solidFill>
              <a:schemeClr val="tx1">
                <a:lumMod val="75000"/>
                <a:lumOff val="25000"/>
              </a:schemeClr>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endParaRPr lang="ja-JP" altLang="en-US" sz="1200">
              <a:solidFill>
                <a:srgbClr val="000000"/>
              </a:solidFill>
              <a:latin typeface="Arial"/>
              <a:ea typeface="ＭＳ Ｐゴシック"/>
            </a:endParaRPr>
          </a:p>
        </p:txBody>
      </p:sp>
      <p:sp>
        <p:nvSpPr>
          <p:cNvPr id="20" name="アーチ 19"/>
          <p:cNvSpPr/>
          <p:nvPr/>
        </p:nvSpPr>
        <p:spPr>
          <a:xfrm rot="16200000">
            <a:off x="127333" y="5353523"/>
            <a:ext cx="1053357" cy="1062558"/>
          </a:xfrm>
          <a:prstGeom prst="blockArc">
            <a:avLst>
              <a:gd name="adj1" fmla="val 9625393"/>
              <a:gd name="adj2" fmla="val 1427701"/>
              <a:gd name="adj3" fmla="val 16154"/>
            </a:avLst>
          </a:prstGeom>
          <a:solidFill>
            <a:schemeClr val="accent3">
              <a:lumMod val="95000"/>
            </a:schemeClr>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vert="eaVert" lIns="91341" tIns="45673" rIns="91341" bIns="45673" rtlCol="0" anchor="ctr"/>
          <a:lstStyle/>
          <a:p>
            <a:pPr algn="ctr" fontAlgn="auto">
              <a:spcBef>
                <a:spcPts val="0"/>
              </a:spcBef>
              <a:spcAft>
                <a:spcPts val="0"/>
              </a:spcAft>
            </a:pPr>
            <a:r>
              <a:rPr lang="ja-JP" altLang="en-US" sz="1600" b="1" dirty="0">
                <a:solidFill>
                  <a:srgbClr val="EEECE1">
                    <a:lumMod val="25000"/>
                  </a:srgbClr>
                </a:solidFill>
                <a:latin typeface="HG丸ｺﾞｼｯｸM-PRO" pitchFamily="50" charset="-128"/>
                <a:ea typeface="HG丸ｺﾞｼｯｸM-PRO" pitchFamily="50" charset="-128"/>
              </a:rPr>
              <a:t>連携</a:t>
            </a:r>
          </a:p>
        </p:txBody>
      </p:sp>
      <p:sp>
        <p:nvSpPr>
          <p:cNvPr id="29" name="角丸四角形 28"/>
          <p:cNvSpPr/>
          <p:nvPr/>
        </p:nvSpPr>
        <p:spPr>
          <a:xfrm>
            <a:off x="773792" y="4995697"/>
            <a:ext cx="8747477" cy="897011"/>
          </a:xfrm>
          <a:prstGeom prst="roundRect">
            <a:avLst>
              <a:gd name="adj" fmla="val 4065"/>
            </a:avLst>
          </a:prstGeom>
          <a:solidFill>
            <a:srgbClr val="FFFF99"/>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endParaRPr lang="ja-JP" altLang="en-US" sz="2400" dirty="0">
              <a:ln>
                <a:solidFill>
                  <a:srgbClr val="00CC00"/>
                </a:solidFill>
              </a:ln>
              <a:solidFill>
                <a:srgbClr val="00CC00"/>
              </a:solidFill>
              <a:latin typeface="HG丸ｺﾞｼｯｸM-PRO" pitchFamily="50" charset="-128"/>
              <a:ea typeface="HG丸ｺﾞｼｯｸM-PRO" pitchFamily="50" charset="-128"/>
            </a:endParaRPr>
          </a:p>
        </p:txBody>
      </p:sp>
      <p:sp>
        <p:nvSpPr>
          <p:cNvPr id="28" name="角丸四角形 27"/>
          <p:cNvSpPr/>
          <p:nvPr/>
        </p:nvSpPr>
        <p:spPr>
          <a:xfrm>
            <a:off x="773772" y="5892708"/>
            <a:ext cx="8747545" cy="915027"/>
          </a:xfrm>
          <a:prstGeom prst="roundRect">
            <a:avLst>
              <a:gd name="adj" fmla="val 3040"/>
            </a:avLst>
          </a:prstGeom>
          <a:solidFill>
            <a:schemeClr val="accent5"/>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endParaRPr lang="ja-JP" altLang="en-US" sz="2400" dirty="0">
              <a:ln>
                <a:solidFill>
                  <a:srgbClr val="00CC00"/>
                </a:solidFill>
              </a:ln>
              <a:solidFill>
                <a:srgbClr val="00CC00"/>
              </a:solidFill>
              <a:latin typeface="HG丸ｺﾞｼｯｸM-PRO" pitchFamily="50" charset="-128"/>
              <a:ea typeface="HG丸ｺﾞｼｯｸM-PRO" pitchFamily="50" charset="-128"/>
            </a:endParaRPr>
          </a:p>
        </p:txBody>
      </p:sp>
      <p:sp>
        <p:nvSpPr>
          <p:cNvPr id="5" name="角丸四角形 4"/>
          <p:cNvSpPr/>
          <p:nvPr/>
        </p:nvSpPr>
        <p:spPr>
          <a:xfrm>
            <a:off x="961684" y="6037368"/>
            <a:ext cx="429265" cy="624270"/>
          </a:xfrm>
          <a:prstGeom prst="roundRect">
            <a:avLst/>
          </a:prstGeom>
          <a:solidFill>
            <a:srgbClr val="00B0F0"/>
          </a:solidFill>
          <a:ln/>
        </p:spPr>
        <p:style>
          <a:lnRef idx="0">
            <a:schemeClr val="accent6"/>
          </a:lnRef>
          <a:fillRef idx="3">
            <a:schemeClr val="accent6"/>
          </a:fillRef>
          <a:effectRef idx="3">
            <a:schemeClr val="accent6"/>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ln w="18415" cmpd="sng">
                  <a:noFill/>
                  <a:prstDash val="solid"/>
                </a:ln>
                <a:solidFill>
                  <a:srgbClr val="FFFFFF"/>
                </a:solidFill>
                <a:latin typeface="HGPｺﾞｼｯｸM" panose="020B0600000000000000" pitchFamily="50" charset="-128"/>
                <a:ea typeface="HGPｺﾞｼｯｸM" panose="020B0600000000000000" pitchFamily="50" charset="-128"/>
              </a:rPr>
              <a:t>医療</a:t>
            </a:r>
          </a:p>
        </p:txBody>
      </p:sp>
      <p:sp>
        <p:nvSpPr>
          <p:cNvPr id="21" name="角丸四角形 20"/>
          <p:cNvSpPr/>
          <p:nvPr/>
        </p:nvSpPr>
        <p:spPr>
          <a:xfrm>
            <a:off x="941641" y="5132392"/>
            <a:ext cx="443991" cy="640330"/>
          </a:xfrm>
          <a:prstGeom prst="roundRect">
            <a:avLst/>
          </a:prstGeom>
          <a:solidFill>
            <a:srgbClr val="FFC000"/>
          </a:solidFill>
          <a:ln>
            <a:solidFill>
              <a:schemeClr val="tx2">
                <a:lumMod val="50000"/>
                <a:lumOff val="50000"/>
              </a:schemeClr>
            </a:solidFill>
          </a:ln>
        </p:spPr>
        <p:style>
          <a:lnRef idx="0">
            <a:schemeClr val="dk1"/>
          </a:lnRef>
          <a:fillRef idx="3">
            <a:schemeClr val="dk1"/>
          </a:fillRef>
          <a:effectRef idx="3">
            <a:schemeClr val="dk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ln w="18415" cmpd="sng">
                  <a:noFill/>
                  <a:prstDash val="solid"/>
                </a:ln>
                <a:solidFill>
                  <a:srgbClr val="000000">
                    <a:lumMod val="75000"/>
                    <a:lumOff val="25000"/>
                  </a:srgbClr>
                </a:solidFill>
                <a:latin typeface="HGPｺﾞｼｯｸM" panose="020B0600000000000000" pitchFamily="50" charset="-128"/>
                <a:ea typeface="HGPｺﾞｼｯｸM" panose="020B0600000000000000" pitchFamily="50" charset="-128"/>
              </a:rPr>
              <a:t>福祉</a:t>
            </a:r>
          </a:p>
        </p:txBody>
      </p:sp>
      <p:sp>
        <p:nvSpPr>
          <p:cNvPr id="24" name="角丸四角形 23"/>
          <p:cNvSpPr/>
          <p:nvPr/>
        </p:nvSpPr>
        <p:spPr>
          <a:xfrm>
            <a:off x="5714401" y="5644179"/>
            <a:ext cx="1946070" cy="487342"/>
          </a:xfrm>
          <a:prstGeom prst="roundRect">
            <a:avLst>
              <a:gd name="adj" fmla="val 2501"/>
            </a:avLst>
          </a:prstGeom>
          <a:solidFill>
            <a:schemeClr val="bg1"/>
          </a:solidFill>
          <a:ln w="19050">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（自立支援）協議会</a:t>
            </a:r>
            <a:endParaRPr lang="en-US" altLang="ja-JP" sz="1000"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子ども関係の専門部会等</a:t>
            </a:r>
          </a:p>
        </p:txBody>
      </p:sp>
      <p:sp>
        <p:nvSpPr>
          <p:cNvPr id="42" name="円/楕円 41"/>
          <p:cNvSpPr/>
          <p:nvPr/>
        </p:nvSpPr>
        <p:spPr>
          <a:xfrm>
            <a:off x="3636851" y="5638120"/>
            <a:ext cx="1143340" cy="493833"/>
          </a:xfrm>
          <a:prstGeom prst="ellipse">
            <a:avLst/>
          </a:prstGeom>
          <a:solidFill>
            <a:srgbClr val="FFFF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自治体</a:t>
            </a:r>
            <a:endParaRPr lang="en-US" altLang="ja-JP" sz="1000"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担当課</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210" y="5653114"/>
            <a:ext cx="648066" cy="5382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グラフ 30"/>
          <p:cNvGraphicFramePr>
            <a:graphicFrameLocks/>
          </p:cNvGraphicFramePr>
          <p:nvPr>
            <p:extLst>
              <p:ext uri="{D42A27DB-BD31-4B8C-83A1-F6EECF244321}">
                <p14:modId xmlns:p14="http://schemas.microsoft.com/office/powerpoint/2010/main" val="2282787768"/>
              </p:ext>
            </p:extLst>
          </p:nvPr>
        </p:nvGraphicFramePr>
        <p:xfrm>
          <a:off x="3396248" y="2246971"/>
          <a:ext cx="3055953" cy="2387126"/>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Grp="1" noChangeAspect="1" noChangeArrowheads="1"/>
          </p:cNvPicPr>
          <p:nvPr>
            <p:ph idx="1"/>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708082" y="5223881"/>
            <a:ext cx="7654675" cy="136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横巻き 6"/>
          <p:cNvSpPr/>
          <p:nvPr/>
        </p:nvSpPr>
        <p:spPr>
          <a:xfrm>
            <a:off x="41582" y="4689402"/>
            <a:ext cx="2445229" cy="402380"/>
          </a:xfrm>
          <a:prstGeom prst="horizontalScroll">
            <a:avLst/>
          </a:prstGeom>
          <a:solidFill>
            <a:schemeClr val="bg1"/>
          </a:solidFill>
          <a:ln w="158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fontAlgn="auto">
              <a:spcBef>
                <a:spcPts val="0"/>
              </a:spcBef>
              <a:spcAft>
                <a:spcPts val="0"/>
              </a:spcAft>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関係機関による連携イメージ図</a:t>
            </a:r>
          </a:p>
        </p:txBody>
      </p:sp>
      <p:sp>
        <p:nvSpPr>
          <p:cNvPr id="35" name="円/楕円 34"/>
          <p:cNvSpPr/>
          <p:nvPr/>
        </p:nvSpPr>
        <p:spPr>
          <a:xfrm>
            <a:off x="1615265" y="5294318"/>
            <a:ext cx="1796784" cy="412944"/>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相談支援事業所</a:t>
            </a:r>
          </a:p>
        </p:txBody>
      </p:sp>
      <p:sp>
        <p:nvSpPr>
          <p:cNvPr id="19" name="円/楕円 18"/>
          <p:cNvSpPr/>
          <p:nvPr/>
        </p:nvSpPr>
        <p:spPr>
          <a:xfrm>
            <a:off x="3530745" y="5115335"/>
            <a:ext cx="1685896" cy="393763"/>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児童発達支援</a:t>
            </a:r>
            <a:endParaRPr lang="en-US" altLang="ja-JP" sz="1000"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センター等</a:t>
            </a:r>
          </a:p>
        </p:txBody>
      </p:sp>
      <p:sp>
        <p:nvSpPr>
          <p:cNvPr id="44" name="円/楕円 43"/>
          <p:cNvSpPr/>
          <p:nvPr/>
        </p:nvSpPr>
        <p:spPr>
          <a:xfrm>
            <a:off x="5572264" y="5114787"/>
            <a:ext cx="1946070" cy="421374"/>
          </a:xfrm>
          <a:prstGeom prst="ellipse">
            <a:avLst/>
          </a:prstGeom>
          <a:solidFill>
            <a:srgbClr val="FFC000"/>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障害福祉サービス事業所</a:t>
            </a:r>
          </a:p>
        </p:txBody>
      </p:sp>
      <p:sp>
        <p:nvSpPr>
          <p:cNvPr id="11" name="角丸四角形吹き出し 10"/>
          <p:cNvSpPr/>
          <p:nvPr/>
        </p:nvSpPr>
        <p:spPr>
          <a:xfrm>
            <a:off x="7866197" y="5332370"/>
            <a:ext cx="1521687" cy="447123"/>
          </a:xfrm>
          <a:prstGeom prst="wedgeRoundRectCallout">
            <a:avLst>
              <a:gd name="adj1" fmla="val -57518"/>
              <a:gd name="adj2" fmla="val -8612"/>
              <a:gd name="adj3" fmla="val 16667"/>
            </a:avLst>
          </a:prstGeom>
          <a:solidFill>
            <a:schemeClr val="bg1"/>
          </a:solidFill>
          <a:ln w="12700">
            <a:solidFill>
              <a:schemeClr val="tx1">
                <a:lumMod val="65000"/>
                <a:lumOff val="35000"/>
              </a:schemeClr>
            </a:solidFill>
            <a:prstDash val="dash"/>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fontAlgn="auto">
              <a:lnSpc>
                <a:spcPts val="1300"/>
              </a:lnSpc>
              <a:spcBef>
                <a:spcPts val="0"/>
              </a:spcBef>
              <a:spcAft>
                <a:spcPts val="0"/>
              </a:spcAft>
            </a:pPr>
            <a:r>
              <a:rPr lang="ja-JP" altLang="en-US" sz="1400" dirty="0">
                <a:solidFill>
                  <a:srgbClr val="EEECE1">
                    <a:lumMod val="25000"/>
                  </a:srgbClr>
                </a:solidFill>
                <a:latin typeface="HG丸ｺﾞｼｯｸM-PRO" pitchFamily="50" charset="-128"/>
                <a:ea typeface="HG丸ｺﾞｼｯｸM-PRO" pitchFamily="50" charset="-128"/>
              </a:rPr>
              <a:t>　</a:t>
            </a:r>
            <a:r>
              <a:rPr lang="ja-JP" altLang="en-US" sz="1100" dirty="0">
                <a:solidFill>
                  <a:srgbClr val="EEECE1">
                    <a:lumMod val="25000"/>
                  </a:srgbClr>
                </a:solidFill>
                <a:latin typeface="HG丸ｺﾞｼｯｸM-PRO" pitchFamily="50" charset="-128"/>
                <a:ea typeface="HG丸ｺﾞｼｯｸM-PRO" pitchFamily="50" charset="-128"/>
              </a:rPr>
              <a:t>・</a:t>
            </a:r>
            <a:r>
              <a:rPr lang="ja-JP" altLang="en-US" sz="1000" dirty="0">
                <a:solidFill>
                  <a:srgbClr val="EEECE1">
                    <a:lumMod val="25000"/>
                  </a:srgbClr>
                </a:solidFill>
                <a:latin typeface="HG丸ｺﾞｼｯｸM-PRO" pitchFamily="50" charset="-128"/>
                <a:ea typeface="HG丸ｺﾞｼｯｸM-PRO" pitchFamily="50" charset="-128"/>
              </a:rPr>
              <a:t>特別支援学校　</a:t>
            </a:r>
            <a:endParaRPr lang="en-US" altLang="ja-JP" sz="1000" dirty="0">
              <a:solidFill>
                <a:srgbClr val="EEECE1">
                  <a:lumMod val="25000"/>
                </a:srgbClr>
              </a:solidFill>
              <a:latin typeface="HG丸ｺﾞｼｯｸM-PRO" pitchFamily="50" charset="-128"/>
              <a:ea typeface="HG丸ｺﾞｼｯｸM-PRO" pitchFamily="50" charset="-128"/>
            </a:endParaRPr>
          </a:p>
          <a:p>
            <a:pPr fontAlgn="auto">
              <a:lnSpc>
                <a:spcPts val="1300"/>
              </a:lnSpc>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　 ・訪問教育</a:t>
            </a:r>
          </a:p>
        </p:txBody>
      </p:sp>
      <p:sp>
        <p:nvSpPr>
          <p:cNvPr id="36" name="角丸四角形 35"/>
          <p:cNvSpPr/>
          <p:nvPr/>
        </p:nvSpPr>
        <p:spPr>
          <a:xfrm>
            <a:off x="7941522" y="5234518"/>
            <a:ext cx="223000" cy="524408"/>
          </a:xfrm>
          <a:prstGeom prst="roundRect">
            <a:avLst/>
          </a:prstGeom>
          <a:solidFill>
            <a:srgbClr val="CCFF99"/>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100" b="1" dirty="0">
                <a:ln w="18415" cmpd="sng">
                  <a:noFill/>
                  <a:prstDash val="solid"/>
                </a:ln>
                <a:solidFill>
                  <a:srgbClr val="EEECE1">
                    <a:lumMod val="25000"/>
                  </a:srgbClr>
                </a:solidFill>
                <a:latin typeface="HG丸ｺﾞｼｯｸM-PRO" pitchFamily="50" charset="-128"/>
                <a:ea typeface="HG丸ｺﾞｼｯｸM-PRO" pitchFamily="50" charset="-128"/>
              </a:rPr>
              <a:t>教育</a:t>
            </a:r>
          </a:p>
        </p:txBody>
      </p:sp>
      <p:sp>
        <p:nvSpPr>
          <p:cNvPr id="33" name="角丸四角形吹き出し 32"/>
          <p:cNvSpPr/>
          <p:nvPr/>
        </p:nvSpPr>
        <p:spPr>
          <a:xfrm>
            <a:off x="7945087" y="6267192"/>
            <a:ext cx="1521687" cy="447123"/>
          </a:xfrm>
          <a:prstGeom prst="wedgeRoundRectCallout">
            <a:avLst>
              <a:gd name="adj1" fmla="val -60425"/>
              <a:gd name="adj2" fmla="val -19569"/>
              <a:gd name="adj3" fmla="val 16667"/>
            </a:avLst>
          </a:prstGeom>
          <a:solidFill>
            <a:schemeClr val="bg1"/>
          </a:solidFill>
          <a:ln w="12700">
            <a:solidFill>
              <a:schemeClr val="tx1">
                <a:lumMod val="65000"/>
                <a:lumOff val="35000"/>
              </a:schemeClr>
            </a:solidFill>
            <a:prstDash val="dash"/>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fontAlgn="auto">
              <a:lnSpc>
                <a:spcPts val="1300"/>
              </a:lnSpc>
              <a:spcBef>
                <a:spcPts val="0"/>
              </a:spcBef>
              <a:spcAft>
                <a:spcPts val="0"/>
              </a:spcAft>
            </a:pPr>
            <a:r>
              <a:rPr lang="ja-JP" altLang="en-US" sz="1400" dirty="0">
                <a:solidFill>
                  <a:srgbClr val="EEECE1">
                    <a:lumMod val="25000"/>
                  </a:srgbClr>
                </a:solidFill>
                <a:latin typeface="HG丸ｺﾞｼｯｸM-PRO" pitchFamily="50" charset="-128"/>
                <a:ea typeface="HG丸ｺﾞｼｯｸM-PRO" pitchFamily="50" charset="-128"/>
              </a:rPr>
              <a:t>　</a:t>
            </a:r>
            <a:r>
              <a:rPr lang="ja-JP" altLang="en-US" sz="1000" dirty="0">
                <a:solidFill>
                  <a:srgbClr val="EEECE1">
                    <a:lumMod val="25000"/>
                  </a:srgbClr>
                </a:solidFill>
                <a:latin typeface="HG丸ｺﾞｼｯｸM-PRO" pitchFamily="50" charset="-128"/>
                <a:ea typeface="HG丸ｺﾞｼｯｸM-PRO" pitchFamily="50" charset="-128"/>
              </a:rPr>
              <a:t>・保健所　</a:t>
            </a:r>
            <a:endParaRPr lang="en-US" altLang="ja-JP" sz="1000" dirty="0">
              <a:solidFill>
                <a:srgbClr val="EEECE1">
                  <a:lumMod val="25000"/>
                </a:srgbClr>
              </a:solidFill>
              <a:latin typeface="HG丸ｺﾞｼｯｸM-PRO" pitchFamily="50" charset="-128"/>
              <a:ea typeface="HG丸ｺﾞｼｯｸM-PRO" pitchFamily="50" charset="-128"/>
            </a:endParaRPr>
          </a:p>
          <a:p>
            <a:pPr fontAlgn="auto">
              <a:lnSpc>
                <a:spcPts val="1300"/>
              </a:lnSpc>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　 ・保健センター</a:t>
            </a:r>
          </a:p>
        </p:txBody>
      </p:sp>
      <p:sp>
        <p:nvSpPr>
          <p:cNvPr id="37" name="角丸四角形 36"/>
          <p:cNvSpPr/>
          <p:nvPr/>
        </p:nvSpPr>
        <p:spPr>
          <a:xfrm>
            <a:off x="7945072" y="6212729"/>
            <a:ext cx="223000" cy="524408"/>
          </a:xfrm>
          <a:prstGeom prst="roundRect">
            <a:avLst/>
          </a:prstGeom>
          <a:solidFill>
            <a:srgbClr val="FDBBC1"/>
          </a:solidFill>
          <a:ln>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b="1" dirty="0">
                <a:ln w="18415" cmpd="sng">
                  <a:noFill/>
                  <a:prstDash val="solid"/>
                </a:ln>
                <a:solidFill>
                  <a:srgbClr val="EEECE1">
                    <a:lumMod val="25000"/>
                  </a:srgbClr>
                </a:solidFill>
                <a:latin typeface="HG丸ｺﾞｼｯｸM-PRO" pitchFamily="50" charset="-128"/>
                <a:ea typeface="HG丸ｺﾞｼｯｸM-PRO" pitchFamily="50" charset="-128"/>
              </a:rPr>
              <a:t>保健</a:t>
            </a:r>
          </a:p>
        </p:txBody>
      </p:sp>
      <p:sp>
        <p:nvSpPr>
          <p:cNvPr id="16" name="円/楕円 15"/>
          <p:cNvSpPr/>
          <p:nvPr/>
        </p:nvSpPr>
        <p:spPr>
          <a:xfrm>
            <a:off x="5500416" y="6298615"/>
            <a:ext cx="2090089" cy="460160"/>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地域中核病院</a:t>
            </a:r>
            <a:endParaRPr lang="en-US" altLang="ja-JP" sz="1000"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地域小児科センター</a:t>
            </a:r>
          </a:p>
        </p:txBody>
      </p:sp>
      <p:sp>
        <p:nvSpPr>
          <p:cNvPr id="32" name="円/楕円 31"/>
          <p:cNvSpPr/>
          <p:nvPr/>
        </p:nvSpPr>
        <p:spPr>
          <a:xfrm>
            <a:off x="3124070" y="6308255"/>
            <a:ext cx="2124211" cy="429299"/>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小児科診療所</a:t>
            </a:r>
            <a:endParaRPr lang="en-US" altLang="ja-JP" sz="1000"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在宅療養支援診療所</a:t>
            </a:r>
          </a:p>
        </p:txBody>
      </p:sp>
      <p:sp>
        <p:nvSpPr>
          <p:cNvPr id="34" name="円/楕円 33"/>
          <p:cNvSpPr/>
          <p:nvPr/>
        </p:nvSpPr>
        <p:spPr>
          <a:xfrm>
            <a:off x="1615498" y="6098901"/>
            <a:ext cx="1487021" cy="409670"/>
          </a:xfrm>
          <a:prstGeom prst="ellipse">
            <a:avLst/>
          </a:prstGeom>
          <a:solidFill>
            <a:srgbClr val="99CCFF"/>
          </a:solidFill>
          <a:ln>
            <a:solidFill>
              <a:schemeClr val="tx1">
                <a:lumMod val="65000"/>
                <a:lumOff val="3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訪問看護</a:t>
            </a:r>
            <a:endParaRPr lang="en-US" altLang="ja-JP" sz="1000" dirty="0">
              <a:solidFill>
                <a:srgbClr val="EEECE1">
                  <a:lumMod val="25000"/>
                </a:srgbClr>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dirty="0">
                <a:solidFill>
                  <a:srgbClr val="EEECE1">
                    <a:lumMod val="25000"/>
                  </a:srgbClr>
                </a:solidFill>
                <a:latin typeface="HG丸ｺﾞｼｯｸM-PRO" pitchFamily="50" charset="-128"/>
                <a:ea typeface="HG丸ｺﾞｼｯｸM-PRO" pitchFamily="50" charset="-128"/>
              </a:rPr>
              <a:t>ステーション</a:t>
            </a:r>
          </a:p>
        </p:txBody>
      </p:sp>
      <p:sp>
        <p:nvSpPr>
          <p:cNvPr id="51" name="テキスト ボックス 50"/>
          <p:cNvSpPr txBox="1"/>
          <p:nvPr/>
        </p:nvSpPr>
        <p:spPr>
          <a:xfrm>
            <a:off x="3432700" y="1904763"/>
            <a:ext cx="3071043" cy="398257"/>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91341" tIns="45673" rIns="91341" bIns="45673" rtlCol="0">
            <a:spAutoFit/>
          </a:bodyPr>
          <a:lstStyle/>
          <a:p>
            <a:pPr fontAlgn="auto">
              <a:spcBef>
                <a:spcPts val="0"/>
              </a:spcBef>
              <a:spcAft>
                <a:spcPts val="0"/>
              </a:spcAft>
            </a:pPr>
            <a:r>
              <a:rPr lang="ja-JP" altLang="en-US" sz="1000"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在宅人工呼吸指導管理料算定件数</a:t>
            </a:r>
            <a:endParaRPr lang="en-US" altLang="ja-JP" sz="1000"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auto">
              <a:spcBef>
                <a:spcPts val="0"/>
              </a:spcBef>
              <a:spcAft>
                <a:spcPts val="0"/>
              </a:spcAft>
            </a:pPr>
            <a:r>
              <a:rPr lang="ja-JP" altLang="en-US" sz="1000"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00"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0</a:t>
            </a:r>
            <a:r>
              <a:rPr lang="ja-JP" altLang="en-US" sz="1000"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19</a:t>
            </a:r>
            <a:r>
              <a:rPr lang="ja-JP" altLang="en-US" sz="1000"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歳）の推移</a:t>
            </a:r>
          </a:p>
        </p:txBody>
      </p:sp>
      <p:sp>
        <p:nvSpPr>
          <p:cNvPr id="40" name="テキスト ボックス 39"/>
          <p:cNvSpPr txBox="1"/>
          <p:nvPr/>
        </p:nvSpPr>
        <p:spPr>
          <a:xfrm>
            <a:off x="3412047" y="2436466"/>
            <a:ext cx="504056" cy="246221"/>
          </a:xfrm>
          <a:prstGeom prst="rect">
            <a:avLst/>
          </a:prstGeom>
          <a:noFill/>
        </p:spPr>
        <p:txBody>
          <a:bodyPr wrap="square" lIns="91341" tIns="45673" rIns="91341" bIns="45673" rtlCol="0">
            <a:spAutoFit/>
          </a:bodyPr>
          <a:lstStyle/>
          <a:p>
            <a:pPr fontAlgn="auto">
              <a:spcBef>
                <a:spcPts val="0"/>
              </a:spcBef>
              <a:spcAft>
                <a:spcPts val="0"/>
              </a:spcAft>
            </a:pPr>
            <a:r>
              <a:rPr lang="ja-JP" altLang="en-US" sz="1000" dirty="0">
                <a:solidFill>
                  <a:srgbClr val="000000"/>
                </a:solidFill>
                <a:latin typeface="Arial"/>
                <a:ea typeface="ＭＳ Ｐゴシック"/>
              </a:rPr>
              <a:t>（件）</a:t>
            </a:r>
          </a:p>
        </p:txBody>
      </p:sp>
      <p:grpSp>
        <p:nvGrpSpPr>
          <p:cNvPr id="48" name="グループ化 18"/>
          <p:cNvGrpSpPr/>
          <p:nvPr/>
        </p:nvGrpSpPr>
        <p:grpSpPr>
          <a:xfrm>
            <a:off x="0" y="329793"/>
            <a:ext cx="9906000" cy="72008"/>
            <a:chOff x="0" y="188640"/>
            <a:chExt cx="9144000" cy="72008"/>
          </a:xfrm>
        </p:grpSpPr>
        <p:cxnSp>
          <p:nvCxnSpPr>
            <p:cNvPr id="49" name="直線コネクタ 4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graphicFrame>
        <p:nvGraphicFramePr>
          <p:cNvPr id="60" name="表 59"/>
          <p:cNvGraphicFramePr>
            <a:graphicFrameLocks noGrp="1"/>
          </p:cNvGraphicFramePr>
          <p:nvPr>
            <p:extLst>
              <p:ext uri="{D42A27DB-BD31-4B8C-83A1-F6EECF244321}">
                <p14:modId xmlns:p14="http://schemas.microsoft.com/office/powerpoint/2010/main" val="2859358409"/>
              </p:ext>
            </p:extLst>
          </p:nvPr>
        </p:nvGraphicFramePr>
        <p:xfrm>
          <a:off x="6674689" y="2405635"/>
          <a:ext cx="3130490" cy="2166792"/>
        </p:xfrm>
        <a:graphic>
          <a:graphicData uri="http://schemas.openxmlformats.org/drawingml/2006/table">
            <a:tbl>
              <a:tblPr firstRow="1" firstCol="1" bandRow="1">
                <a:tableStyleId>{5940675A-B579-460E-94D1-54222C63F5DA}</a:tableStyleId>
              </a:tblPr>
              <a:tblGrid>
                <a:gridCol w="2382772"/>
                <a:gridCol w="355648"/>
                <a:gridCol w="392070"/>
              </a:tblGrid>
              <a:tr h="181012">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ctr">
                        <a:spcAft>
                          <a:spcPts val="0"/>
                        </a:spcAft>
                      </a:pPr>
                      <a:r>
                        <a:rPr lang="ja-JP" altLang="en-US" sz="1000" b="0" kern="100" dirty="0" smtClean="0">
                          <a:solidFill>
                            <a:schemeClr val="tx1">
                              <a:lumMod val="85000"/>
                              <a:lumOff val="15000"/>
                            </a:schemeClr>
                          </a:solidFill>
                          <a:effectLst/>
                        </a:rPr>
                        <a:t>相談先</a:t>
                      </a:r>
                      <a:endParaRPr lang="ja-JP" sz="1000" b="0" kern="100" dirty="0">
                        <a:solidFill>
                          <a:schemeClr val="tx1">
                            <a:lumMod val="85000"/>
                            <a:lumOff val="15000"/>
                          </a:schemeClr>
                        </a:solidFill>
                        <a:effectLst/>
                        <a:latin typeface="+mn-ea"/>
                        <a:ea typeface="+mn-ea"/>
                        <a:cs typeface="Times New Roman"/>
                      </a:endParaRPr>
                    </a:p>
                  </a:txBody>
                  <a:tcPr marL="68580" marR="68580" marT="0" marB="0">
                    <a:solidFill>
                      <a:srgbClr val="D2DCF0"/>
                    </a:solidFill>
                  </a:tcPr>
                </a:tc>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r">
                        <a:spcAft>
                          <a:spcPts val="0"/>
                        </a:spcAft>
                      </a:pPr>
                      <a:r>
                        <a:rPr lang="ja-JP" sz="1000" b="0" kern="0" dirty="0">
                          <a:solidFill>
                            <a:schemeClr val="tx1">
                              <a:lumMod val="85000"/>
                              <a:lumOff val="15000"/>
                            </a:schemeClr>
                          </a:solidFill>
                          <a:effectLst/>
                        </a:rPr>
                        <a:t>人</a:t>
                      </a:r>
                      <a:endParaRPr lang="ja-JP" sz="1000" b="0" kern="100" dirty="0">
                        <a:solidFill>
                          <a:schemeClr val="tx1">
                            <a:lumMod val="85000"/>
                            <a:lumOff val="15000"/>
                          </a:schemeClr>
                        </a:solidFill>
                        <a:effectLst/>
                        <a:latin typeface="+mn-ea"/>
                        <a:ea typeface="+mn-ea"/>
                        <a:cs typeface="Times New Roman"/>
                      </a:endParaRPr>
                    </a:p>
                  </a:txBody>
                  <a:tcPr marL="68580" marR="68580" marT="0" marB="0" anchor="ctr">
                    <a:solidFill>
                      <a:srgbClr val="D2DCF0"/>
                    </a:solidFill>
                  </a:tcPr>
                </a:tc>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r">
                        <a:spcAft>
                          <a:spcPts val="0"/>
                        </a:spcAft>
                      </a:pPr>
                      <a:r>
                        <a:rPr lang="ja-JP" sz="1000" b="0" kern="0" dirty="0">
                          <a:solidFill>
                            <a:schemeClr val="tx1">
                              <a:lumMod val="85000"/>
                              <a:lumOff val="15000"/>
                            </a:schemeClr>
                          </a:solidFill>
                          <a:effectLst/>
                        </a:rPr>
                        <a:t>％</a:t>
                      </a:r>
                      <a:endParaRPr lang="ja-JP" sz="1000" b="0" kern="100" dirty="0">
                        <a:solidFill>
                          <a:schemeClr val="tx1">
                            <a:lumMod val="85000"/>
                            <a:lumOff val="15000"/>
                          </a:schemeClr>
                        </a:solidFill>
                        <a:effectLst/>
                        <a:latin typeface="+mn-ea"/>
                        <a:ea typeface="+mn-ea"/>
                        <a:cs typeface="Times New Roman"/>
                      </a:endParaRPr>
                    </a:p>
                  </a:txBody>
                  <a:tcPr marL="68580" marR="68580" marT="0" marB="0" anchor="ctr">
                    <a:solidFill>
                      <a:srgbClr val="D2DCF0"/>
                    </a:solidFill>
                  </a:tcPr>
                </a:tc>
              </a:tr>
              <a:tr h="319314">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1000" b="0" kern="0" dirty="0" smtClean="0">
                          <a:solidFill>
                            <a:schemeClr val="tx1">
                              <a:lumMod val="85000"/>
                              <a:lumOff val="15000"/>
                            </a:schemeClr>
                          </a:solidFill>
                          <a:effectLst/>
                        </a:rPr>
                        <a:t>医療機関の職員（医師、看護師、</a:t>
                      </a:r>
                      <a:r>
                        <a:rPr lang="en-US" altLang="ja-JP" sz="1000" b="0" kern="0" dirty="0" smtClean="0">
                          <a:solidFill>
                            <a:schemeClr val="tx1">
                              <a:lumMod val="85000"/>
                              <a:lumOff val="15000"/>
                            </a:schemeClr>
                          </a:solidFill>
                          <a:effectLst/>
                        </a:rPr>
                        <a:t>MSW</a:t>
                      </a:r>
                      <a:r>
                        <a:rPr lang="ja-JP" altLang="en-US" sz="1000" b="0" kern="0" dirty="0" smtClean="0">
                          <a:solidFill>
                            <a:schemeClr val="tx1">
                              <a:lumMod val="85000"/>
                              <a:lumOff val="15000"/>
                            </a:schemeClr>
                          </a:solidFill>
                          <a:effectLst/>
                        </a:rPr>
                        <a:t>等）</a:t>
                      </a:r>
                      <a:endParaRPr lang="ja-JP" sz="1000" b="0" kern="100" dirty="0">
                        <a:solidFill>
                          <a:schemeClr val="tx1">
                            <a:lumMod val="85000"/>
                            <a:lumOff val="15000"/>
                          </a:schemeClr>
                        </a:solidFill>
                        <a:effectLst/>
                        <a:latin typeface="+mn-ea"/>
                        <a:ea typeface="+mn-ea"/>
                        <a:cs typeface="Times New Roman"/>
                      </a:endParaRPr>
                    </a:p>
                  </a:txBody>
                  <a:tcPr marL="68580" marR="68580"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692</a:t>
                      </a:r>
                      <a:endParaRPr lang="ja-JP" sz="1000" kern="100" dirty="0">
                        <a:solidFill>
                          <a:schemeClr val="tx1"/>
                        </a:solidFill>
                        <a:effectLst/>
                        <a:latin typeface="+mn-ea"/>
                        <a:ea typeface="+mn-ea"/>
                        <a:cs typeface="Times New Roman"/>
                      </a:endParaRPr>
                    </a:p>
                  </a:txBody>
                  <a:tcPr marL="68580" marR="68580"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77.4</a:t>
                      </a:r>
                      <a:endParaRPr lang="ja-JP" sz="1000" kern="100" dirty="0">
                        <a:solidFill>
                          <a:schemeClr val="tx1"/>
                        </a:solidFill>
                        <a:effectLst/>
                        <a:latin typeface="+mn-ea"/>
                        <a:ea typeface="+mn-ea"/>
                        <a:cs typeface="Times New Roman"/>
                      </a:endParaRPr>
                    </a:p>
                  </a:txBody>
                  <a:tcPr marL="68580" marR="68580" marT="0" marB="0" anchor="ctr"/>
                </a:tc>
              </a:tr>
              <a:tr h="181012">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1000" b="0" kern="100" dirty="0" smtClean="0">
                          <a:solidFill>
                            <a:schemeClr val="tx1">
                              <a:lumMod val="85000"/>
                              <a:lumOff val="15000"/>
                            </a:schemeClr>
                          </a:solidFill>
                          <a:effectLst/>
                        </a:rPr>
                        <a:t>訪問看護事業所等の職員（看護師等）</a:t>
                      </a:r>
                      <a:endParaRPr lang="ja-JP" sz="1000" b="0" kern="100" dirty="0">
                        <a:solidFill>
                          <a:schemeClr val="tx1">
                            <a:lumMod val="85000"/>
                            <a:lumOff val="15000"/>
                          </a:schemeClr>
                        </a:solidFill>
                        <a:effectLst/>
                        <a:latin typeface="+mn-ea"/>
                        <a:ea typeface="+mn-ea"/>
                        <a:cs typeface="Times New Roman"/>
                      </a:endParaRPr>
                    </a:p>
                  </a:txBody>
                  <a:tcPr marL="68580" marR="68580"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405</a:t>
                      </a:r>
                      <a:endParaRPr lang="ja-JP" sz="1000" kern="100" dirty="0">
                        <a:solidFill>
                          <a:schemeClr val="tx1"/>
                        </a:solidFill>
                        <a:effectLst/>
                        <a:latin typeface="+mn-ea"/>
                        <a:ea typeface="+mn-ea"/>
                        <a:cs typeface="Times New Roman"/>
                      </a:endParaRPr>
                    </a:p>
                  </a:txBody>
                  <a:tcPr marL="68580" marR="68580"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45.3</a:t>
                      </a:r>
                      <a:endParaRPr lang="ja-JP" sz="1000" kern="100" dirty="0">
                        <a:solidFill>
                          <a:schemeClr val="tx1"/>
                        </a:solidFill>
                        <a:effectLst/>
                        <a:latin typeface="+mn-ea"/>
                        <a:ea typeface="+mn-ea"/>
                        <a:cs typeface="Times New Roman"/>
                      </a:endParaRPr>
                    </a:p>
                  </a:txBody>
                  <a:tcPr marL="68580" marR="68580" marT="0" marB="0" anchor="ctr"/>
                </a:tc>
              </a:tr>
              <a:tr h="181012">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1000" b="0" kern="100" dirty="0" smtClean="0">
                          <a:solidFill>
                            <a:schemeClr val="tx1">
                              <a:lumMod val="85000"/>
                              <a:lumOff val="15000"/>
                            </a:schemeClr>
                          </a:solidFill>
                          <a:effectLst/>
                        </a:rPr>
                        <a:t>福祉サービス事業所等の職員</a:t>
                      </a:r>
                      <a:endParaRPr lang="ja-JP" sz="1000" b="0" kern="100" dirty="0">
                        <a:solidFill>
                          <a:schemeClr val="tx1">
                            <a:lumMod val="85000"/>
                            <a:lumOff val="15000"/>
                          </a:schemeClr>
                        </a:solidFill>
                        <a:effectLst/>
                        <a:latin typeface="+mn-ea"/>
                        <a:ea typeface="+mn-ea"/>
                        <a:cs typeface="Times New Roman"/>
                      </a:endParaRPr>
                    </a:p>
                  </a:txBody>
                  <a:tcPr marL="68580" marR="68580"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292</a:t>
                      </a:r>
                      <a:endParaRPr lang="ja-JP" sz="1000" kern="100" dirty="0">
                        <a:solidFill>
                          <a:schemeClr val="tx1"/>
                        </a:solidFill>
                        <a:effectLst/>
                        <a:latin typeface="+mn-ea"/>
                        <a:ea typeface="+mn-ea"/>
                        <a:cs typeface="Times New Roman"/>
                      </a:endParaRPr>
                    </a:p>
                  </a:txBody>
                  <a:tcPr marL="68580" marR="68580"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32.7</a:t>
                      </a:r>
                      <a:endParaRPr lang="ja-JP" sz="1000" kern="100" dirty="0">
                        <a:solidFill>
                          <a:schemeClr val="tx1"/>
                        </a:solidFill>
                        <a:effectLst/>
                        <a:latin typeface="+mn-ea"/>
                        <a:ea typeface="+mn-ea"/>
                        <a:cs typeface="Times New Roman"/>
                      </a:endParaRPr>
                    </a:p>
                  </a:txBody>
                  <a:tcPr marL="68580" marR="68580" marT="0" marB="0" anchor="ctr"/>
                </a:tc>
              </a:tr>
              <a:tr h="181012">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1000" b="0" kern="100" dirty="0" smtClean="0">
                          <a:solidFill>
                            <a:schemeClr val="tx1">
                              <a:lumMod val="85000"/>
                              <a:lumOff val="15000"/>
                            </a:schemeClr>
                          </a:solidFill>
                          <a:effectLst/>
                        </a:rPr>
                        <a:t>行政機関の職員（保健師等）</a:t>
                      </a:r>
                      <a:endParaRPr lang="ja-JP" sz="1000" b="0" kern="100" dirty="0">
                        <a:solidFill>
                          <a:schemeClr val="tx1">
                            <a:lumMod val="85000"/>
                            <a:lumOff val="15000"/>
                          </a:schemeClr>
                        </a:solidFill>
                        <a:effectLst/>
                        <a:latin typeface="+mn-ea"/>
                        <a:ea typeface="+mn-ea"/>
                        <a:cs typeface="Times New Roman"/>
                      </a:endParaRPr>
                    </a:p>
                  </a:txBody>
                  <a:tcPr marL="68580" marR="68580"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216</a:t>
                      </a:r>
                      <a:endParaRPr lang="ja-JP" sz="1000" kern="100" dirty="0">
                        <a:solidFill>
                          <a:schemeClr val="tx1"/>
                        </a:solidFill>
                        <a:effectLst/>
                        <a:latin typeface="+mn-ea"/>
                        <a:ea typeface="+mn-ea"/>
                        <a:cs typeface="Times New Roman"/>
                      </a:endParaRPr>
                    </a:p>
                  </a:txBody>
                  <a:tcPr marL="68580" marR="68580"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24.2</a:t>
                      </a:r>
                      <a:endParaRPr lang="ja-JP" sz="1000" kern="100" dirty="0">
                        <a:solidFill>
                          <a:schemeClr val="tx1"/>
                        </a:solidFill>
                        <a:effectLst/>
                        <a:latin typeface="+mn-ea"/>
                        <a:ea typeface="+mn-ea"/>
                        <a:cs typeface="Times New Roman"/>
                      </a:endParaRPr>
                    </a:p>
                  </a:txBody>
                  <a:tcPr marL="68580" marR="68580" marT="0" marB="0" anchor="ctr"/>
                </a:tc>
              </a:tr>
              <a:tr h="181012">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1000" b="0" kern="100" dirty="0" smtClean="0">
                          <a:solidFill>
                            <a:schemeClr val="tx1">
                              <a:lumMod val="85000"/>
                              <a:lumOff val="15000"/>
                            </a:schemeClr>
                          </a:solidFill>
                          <a:effectLst/>
                        </a:rPr>
                        <a:t>学校・保育所等の職員</a:t>
                      </a:r>
                      <a:endParaRPr lang="ja-JP" sz="1000" b="0" kern="100" dirty="0">
                        <a:solidFill>
                          <a:schemeClr val="tx1">
                            <a:lumMod val="85000"/>
                            <a:lumOff val="15000"/>
                          </a:schemeClr>
                        </a:solidFill>
                        <a:effectLst/>
                        <a:latin typeface="+mn-ea"/>
                        <a:ea typeface="+mn-ea"/>
                        <a:cs typeface="Times New Roman"/>
                      </a:endParaRPr>
                    </a:p>
                  </a:txBody>
                  <a:tcPr marL="68580" marR="68580"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317</a:t>
                      </a:r>
                      <a:endParaRPr lang="ja-JP" sz="1000" kern="100" dirty="0">
                        <a:solidFill>
                          <a:schemeClr val="tx1"/>
                        </a:solidFill>
                        <a:effectLst/>
                        <a:latin typeface="+mn-ea"/>
                        <a:ea typeface="+mn-ea"/>
                        <a:cs typeface="Times New Roman"/>
                      </a:endParaRPr>
                    </a:p>
                  </a:txBody>
                  <a:tcPr marL="68580" marR="68580"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35.5</a:t>
                      </a:r>
                      <a:endParaRPr lang="ja-JP" sz="1000" kern="100" dirty="0">
                        <a:solidFill>
                          <a:schemeClr val="tx1"/>
                        </a:solidFill>
                        <a:effectLst/>
                        <a:latin typeface="+mn-ea"/>
                        <a:ea typeface="+mn-ea"/>
                        <a:cs typeface="Times New Roman"/>
                      </a:endParaRPr>
                    </a:p>
                  </a:txBody>
                  <a:tcPr marL="68580" marR="68580" marT="0" marB="0" anchor="ctr"/>
                </a:tc>
              </a:tr>
              <a:tr h="181012">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1000" b="0" kern="100" dirty="0" smtClean="0">
                          <a:solidFill>
                            <a:schemeClr val="tx1">
                              <a:lumMod val="85000"/>
                              <a:lumOff val="15000"/>
                            </a:schemeClr>
                          </a:solidFill>
                          <a:effectLst/>
                        </a:rPr>
                        <a:t>知人・友人</a:t>
                      </a:r>
                      <a:endParaRPr lang="ja-JP" sz="1000" b="0" kern="100" dirty="0">
                        <a:solidFill>
                          <a:schemeClr val="tx1">
                            <a:lumMod val="85000"/>
                            <a:lumOff val="15000"/>
                          </a:schemeClr>
                        </a:solidFill>
                        <a:effectLst/>
                        <a:latin typeface="+mn-ea"/>
                        <a:ea typeface="+mn-ea"/>
                        <a:cs typeface="Times New Roman"/>
                      </a:endParaRPr>
                    </a:p>
                  </a:txBody>
                  <a:tcPr marL="68580" marR="68580"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412</a:t>
                      </a:r>
                      <a:endParaRPr lang="ja-JP" sz="1000" kern="100" dirty="0">
                        <a:solidFill>
                          <a:schemeClr val="tx1"/>
                        </a:solidFill>
                        <a:effectLst/>
                        <a:latin typeface="+mn-ea"/>
                        <a:ea typeface="+mn-ea"/>
                        <a:cs typeface="Times New Roman"/>
                      </a:endParaRPr>
                    </a:p>
                  </a:txBody>
                  <a:tcPr marL="68580" marR="68580"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46.1</a:t>
                      </a:r>
                      <a:endParaRPr lang="ja-JP" sz="1000" kern="100" dirty="0">
                        <a:solidFill>
                          <a:schemeClr val="tx1"/>
                        </a:solidFill>
                        <a:effectLst/>
                        <a:latin typeface="+mn-ea"/>
                        <a:ea typeface="+mn-ea"/>
                        <a:cs typeface="Times New Roman"/>
                      </a:endParaRPr>
                    </a:p>
                  </a:txBody>
                  <a:tcPr marL="68580" marR="68580" marT="0" marB="0" anchor="ctr"/>
                </a:tc>
              </a:tr>
              <a:tr h="253075">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1000" b="0" kern="100" dirty="0" smtClean="0">
                          <a:solidFill>
                            <a:schemeClr val="tx1">
                              <a:lumMod val="85000"/>
                              <a:lumOff val="15000"/>
                            </a:schemeClr>
                          </a:solidFill>
                          <a:effectLst/>
                        </a:rPr>
                        <a:t>患者団体・支援団体</a:t>
                      </a:r>
                      <a:endParaRPr lang="ja-JP" sz="1000" b="0" kern="100" dirty="0">
                        <a:solidFill>
                          <a:schemeClr val="tx1">
                            <a:lumMod val="85000"/>
                            <a:lumOff val="15000"/>
                          </a:schemeClr>
                        </a:solidFill>
                        <a:effectLst/>
                        <a:latin typeface="+mn-ea"/>
                        <a:ea typeface="+mn-ea"/>
                        <a:cs typeface="Times New Roman"/>
                      </a:endParaRPr>
                    </a:p>
                  </a:txBody>
                  <a:tcPr marL="68580" marR="68580"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46</a:t>
                      </a:r>
                      <a:endParaRPr lang="ja-JP" sz="1000" kern="100" dirty="0">
                        <a:solidFill>
                          <a:schemeClr val="tx1"/>
                        </a:solidFill>
                        <a:effectLst/>
                        <a:latin typeface="+mn-ea"/>
                        <a:ea typeface="+mn-ea"/>
                        <a:cs typeface="Times New Roman"/>
                      </a:endParaRPr>
                    </a:p>
                  </a:txBody>
                  <a:tcPr marL="68580" marR="68580"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5.1</a:t>
                      </a:r>
                      <a:endParaRPr lang="ja-JP" sz="1000" kern="100" dirty="0">
                        <a:solidFill>
                          <a:schemeClr val="tx1"/>
                        </a:solidFill>
                        <a:effectLst/>
                        <a:latin typeface="+mn-ea"/>
                        <a:ea typeface="+mn-ea"/>
                        <a:cs typeface="Times New Roman"/>
                      </a:endParaRPr>
                    </a:p>
                  </a:txBody>
                  <a:tcPr marL="68580" marR="68580" marT="0" marB="0" anchor="ctr"/>
                </a:tc>
              </a:tr>
              <a:tr h="252782">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1000" b="0" kern="100" dirty="0" smtClean="0">
                          <a:solidFill>
                            <a:schemeClr val="tx1">
                              <a:lumMod val="85000"/>
                              <a:lumOff val="15000"/>
                            </a:schemeClr>
                          </a:solidFill>
                          <a:effectLst/>
                        </a:rPr>
                        <a:t>その他</a:t>
                      </a:r>
                      <a:endParaRPr lang="ja-JP" sz="1000" b="0" kern="100" dirty="0">
                        <a:solidFill>
                          <a:schemeClr val="tx1">
                            <a:lumMod val="85000"/>
                            <a:lumOff val="15000"/>
                          </a:schemeClr>
                        </a:solidFill>
                        <a:effectLst/>
                        <a:latin typeface="+mn-ea"/>
                        <a:ea typeface="+mn-ea"/>
                        <a:cs typeface="Times New Roman"/>
                      </a:endParaRPr>
                    </a:p>
                  </a:txBody>
                  <a:tcPr marL="68580" marR="68580"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32</a:t>
                      </a:r>
                      <a:endParaRPr lang="ja-JP" sz="1000" kern="100" dirty="0">
                        <a:solidFill>
                          <a:schemeClr val="tx1"/>
                        </a:solidFill>
                        <a:effectLst/>
                        <a:latin typeface="+mn-ea"/>
                        <a:ea typeface="+mn-ea"/>
                        <a:cs typeface="Times New Roman"/>
                      </a:endParaRPr>
                    </a:p>
                  </a:txBody>
                  <a:tcPr marL="68580" marR="68580"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3.6</a:t>
                      </a:r>
                      <a:endParaRPr lang="ja-JP" sz="1000" kern="100" dirty="0">
                        <a:solidFill>
                          <a:schemeClr val="tx1"/>
                        </a:solidFill>
                        <a:effectLst/>
                        <a:latin typeface="+mn-ea"/>
                        <a:ea typeface="+mn-ea"/>
                        <a:cs typeface="Times New Roman"/>
                      </a:endParaRPr>
                    </a:p>
                  </a:txBody>
                  <a:tcPr marL="68580" marR="68580" marT="0" marB="0" anchor="ctr"/>
                </a:tc>
              </a:tr>
              <a:tr h="255549">
                <a:tc>
                  <a:txBody>
                    <a:bodyPr/>
                    <a:lstStyle>
                      <a:lvl1pPr marL="0" algn="l" defTabSz="914293" rtl="0" eaLnBrk="1" latinLnBrk="0" hangingPunct="1">
                        <a:defRPr kumimoji="1" sz="1800" b="1" kern="1200">
                          <a:solidFill>
                            <a:schemeClr val="lt1"/>
                          </a:solidFill>
                          <a:latin typeface="Calibri"/>
                        </a:defRPr>
                      </a:lvl1pPr>
                      <a:lvl2pPr marL="457147" algn="l" defTabSz="914293" rtl="0" eaLnBrk="1" latinLnBrk="0" hangingPunct="1">
                        <a:defRPr kumimoji="1" sz="1800" b="1" kern="1200">
                          <a:solidFill>
                            <a:schemeClr val="lt1"/>
                          </a:solidFill>
                          <a:latin typeface="Calibri"/>
                        </a:defRPr>
                      </a:lvl2pPr>
                      <a:lvl3pPr marL="914293" algn="l" defTabSz="914293" rtl="0" eaLnBrk="1" latinLnBrk="0" hangingPunct="1">
                        <a:defRPr kumimoji="1" sz="1800" b="1" kern="1200">
                          <a:solidFill>
                            <a:schemeClr val="lt1"/>
                          </a:solidFill>
                          <a:latin typeface="Calibri"/>
                        </a:defRPr>
                      </a:lvl3pPr>
                      <a:lvl4pPr marL="1371440" algn="l" defTabSz="914293" rtl="0" eaLnBrk="1" latinLnBrk="0" hangingPunct="1">
                        <a:defRPr kumimoji="1" sz="1800" b="1" kern="1200">
                          <a:solidFill>
                            <a:schemeClr val="lt1"/>
                          </a:solidFill>
                          <a:latin typeface="Calibri"/>
                        </a:defRPr>
                      </a:lvl4pPr>
                      <a:lvl5pPr marL="1828587" algn="l" defTabSz="914293" rtl="0" eaLnBrk="1" latinLnBrk="0" hangingPunct="1">
                        <a:defRPr kumimoji="1" sz="1800" b="1" kern="1200">
                          <a:solidFill>
                            <a:schemeClr val="lt1"/>
                          </a:solidFill>
                          <a:latin typeface="Calibri"/>
                        </a:defRPr>
                      </a:lvl5pPr>
                      <a:lvl6pPr marL="2285733" algn="l" defTabSz="914293" rtl="0" eaLnBrk="1" latinLnBrk="0" hangingPunct="1">
                        <a:defRPr kumimoji="1" sz="1800" b="1" kern="1200">
                          <a:solidFill>
                            <a:schemeClr val="lt1"/>
                          </a:solidFill>
                          <a:latin typeface="Calibri"/>
                        </a:defRPr>
                      </a:lvl6pPr>
                      <a:lvl7pPr marL="2742879" algn="l" defTabSz="914293" rtl="0" eaLnBrk="1" latinLnBrk="0" hangingPunct="1">
                        <a:defRPr kumimoji="1" sz="1800" b="1" kern="1200">
                          <a:solidFill>
                            <a:schemeClr val="lt1"/>
                          </a:solidFill>
                          <a:latin typeface="Calibri"/>
                        </a:defRPr>
                      </a:lvl7pPr>
                      <a:lvl8pPr marL="3200026" algn="l" defTabSz="914293" rtl="0" eaLnBrk="1" latinLnBrk="0" hangingPunct="1">
                        <a:defRPr kumimoji="1" sz="1800" b="1" kern="1200">
                          <a:solidFill>
                            <a:schemeClr val="lt1"/>
                          </a:solidFill>
                          <a:latin typeface="Calibri"/>
                        </a:defRPr>
                      </a:lvl8pPr>
                      <a:lvl9pPr marL="3657173" algn="l" defTabSz="914293" rtl="0" eaLnBrk="1" latinLnBrk="0" hangingPunct="1">
                        <a:defRPr kumimoji="1" sz="1800" b="1" kern="1200">
                          <a:solidFill>
                            <a:schemeClr val="lt1"/>
                          </a:solidFill>
                          <a:latin typeface="Calibri"/>
                        </a:defRPr>
                      </a:lvl9pPr>
                    </a:lstStyle>
                    <a:p>
                      <a:pPr algn="just">
                        <a:spcAft>
                          <a:spcPts val="0"/>
                        </a:spcAft>
                      </a:pPr>
                      <a:r>
                        <a:rPr lang="ja-JP" altLang="en-US" sz="1000" b="0" kern="100" dirty="0" smtClean="0">
                          <a:solidFill>
                            <a:schemeClr val="tx1">
                              <a:lumMod val="85000"/>
                              <a:lumOff val="15000"/>
                            </a:schemeClr>
                          </a:solidFill>
                          <a:effectLst/>
                        </a:rPr>
                        <a:t>相談先がない・分からない</a:t>
                      </a:r>
                      <a:endParaRPr lang="en-US" altLang="ja-JP" sz="1000" b="0" kern="100" dirty="0" smtClean="0">
                        <a:solidFill>
                          <a:schemeClr val="tx1">
                            <a:lumMod val="85000"/>
                            <a:lumOff val="15000"/>
                          </a:schemeClr>
                        </a:solidFill>
                        <a:effectLst/>
                        <a:latin typeface="+mn-ea"/>
                        <a:ea typeface="+mn-ea"/>
                        <a:cs typeface="Times New Roman"/>
                      </a:endParaRPr>
                    </a:p>
                  </a:txBody>
                  <a:tcPr marL="68580" marR="68580" marT="0" marB="0" anchor="ctr">
                    <a:solidFill>
                      <a:srgbClr val="D2DCF0"/>
                    </a:solidFill>
                  </a:tcP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31</a:t>
                      </a:r>
                      <a:endParaRPr lang="ja-JP" sz="1000" kern="100" dirty="0">
                        <a:solidFill>
                          <a:schemeClr val="tx1"/>
                        </a:solidFill>
                        <a:effectLst/>
                        <a:latin typeface="+mn-ea"/>
                        <a:ea typeface="+mn-ea"/>
                        <a:cs typeface="Times New Roman"/>
                      </a:endParaRPr>
                    </a:p>
                  </a:txBody>
                  <a:tcPr marL="68580" marR="68580" marT="0" marB="0" anchor="ctr"/>
                </a:tc>
                <a:tc>
                  <a:txBody>
                    <a:bodyPr/>
                    <a:lstStyle>
                      <a:lvl1pPr marL="0" algn="l" defTabSz="914293" rtl="0" eaLnBrk="1" latinLnBrk="0" hangingPunct="1">
                        <a:defRPr kumimoji="1" sz="1800" kern="1200">
                          <a:solidFill>
                            <a:schemeClr val="dk1"/>
                          </a:solidFill>
                          <a:latin typeface="Calibri"/>
                        </a:defRPr>
                      </a:lvl1pPr>
                      <a:lvl2pPr marL="457147" algn="l" defTabSz="914293" rtl="0" eaLnBrk="1" latinLnBrk="0" hangingPunct="1">
                        <a:defRPr kumimoji="1" sz="1800" kern="1200">
                          <a:solidFill>
                            <a:schemeClr val="dk1"/>
                          </a:solidFill>
                          <a:latin typeface="Calibri"/>
                        </a:defRPr>
                      </a:lvl2pPr>
                      <a:lvl3pPr marL="914293" algn="l" defTabSz="914293" rtl="0" eaLnBrk="1" latinLnBrk="0" hangingPunct="1">
                        <a:defRPr kumimoji="1" sz="1800" kern="1200">
                          <a:solidFill>
                            <a:schemeClr val="dk1"/>
                          </a:solidFill>
                          <a:latin typeface="Calibri"/>
                        </a:defRPr>
                      </a:lvl3pPr>
                      <a:lvl4pPr marL="1371440" algn="l" defTabSz="914293" rtl="0" eaLnBrk="1" latinLnBrk="0" hangingPunct="1">
                        <a:defRPr kumimoji="1" sz="1800" kern="1200">
                          <a:solidFill>
                            <a:schemeClr val="dk1"/>
                          </a:solidFill>
                          <a:latin typeface="Calibri"/>
                        </a:defRPr>
                      </a:lvl4pPr>
                      <a:lvl5pPr marL="1828587" algn="l" defTabSz="914293" rtl="0" eaLnBrk="1" latinLnBrk="0" hangingPunct="1">
                        <a:defRPr kumimoji="1" sz="1800" kern="1200">
                          <a:solidFill>
                            <a:schemeClr val="dk1"/>
                          </a:solidFill>
                          <a:latin typeface="Calibri"/>
                        </a:defRPr>
                      </a:lvl5pPr>
                      <a:lvl6pPr marL="2285733" algn="l" defTabSz="914293" rtl="0" eaLnBrk="1" latinLnBrk="0" hangingPunct="1">
                        <a:defRPr kumimoji="1" sz="1800" kern="1200">
                          <a:solidFill>
                            <a:schemeClr val="dk1"/>
                          </a:solidFill>
                          <a:latin typeface="Calibri"/>
                        </a:defRPr>
                      </a:lvl6pPr>
                      <a:lvl7pPr marL="2742879" algn="l" defTabSz="914293" rtl="0" eaLnBrk="1" latinLnBrk="0" hangingPunct="1">
                        <a:defRPr kumimoji="1" sz="1800" kern="1200">
                          <a:solidFill>
                            <a:schemeClr val="dk1"/>
                          </a:solidFill>
                          <a:latin typeface="Calibri"/>
                        </a:defRPr>
                      </a:lvl7pPr>
                      <a:lvl8pPr marL="3200026" algn="l" defTabSz="914293" rtl="0" eaLnBrk="1" latinLnBrk="0" hangingPunct="1">
                        <a:defRPr kumimoji="1" sz="1800" kern="1200">
                          <a:solidFill>
                            <a:schemeClr val="dk1"/>
                          </a:solidFill>
                          <a:latin typeface="Calibri"/>
                        </a:defRPr>
                      </a:lvl8pPr>
                      <a:lvl9pPr marL="3657173" algn="l" defTabSz="914293" rtl="0" eaLnBrk="1" latinLnBrk="0" hangingPunct="1">
                        <a:defRPr kumimoji="1" sz="1800" kern="1200">
                          <a:solidFill>
                            <a:schemeClr val="dk1"/>
                          </a:solidFill>
                          <a:latin typeface="Calibri"/>
                        </a:defRPr>
                      </a:lvl9pPr>
                    </a:lstStyle>
                    <a:p>
                      <a:pPr algn="r">
                        <a:spcAft>
                          <a:spcPts val="0"/>
                        </a:spcAft>
                      </a:pPr>
                      <a:r>
                        <a:rPr lang="en-US" altLang="ja-JP" sz="1000" kern="100" dirty="0" smtClean="0">
                          <a:effectLst/>
                        </a:rPr>
                        <a:t>3.5</a:t>
                      </a:r>
                      <a:endParaRPr lang="ja-JP" sz="1000" kern="100" dirty="0">
                        <a:solidFill>
                          <a:schemeClr val="tx1"/>
                        </a:solidFill>
                        <a:effectLst/>
                        <a:latin typeface="+mn-ea"/>
                        <a:ea typeface="+mn-ea"/>
                        <a:cs typeface="Times New Roman"/>
                      </a:endParaRPr>
                    </a:p>
                  </a:txBody>
                  <a:tcPr marL="68580" marR="68580" marT="0" marB="0" anchor="ctr"/>
                </a:tc>
              </a:tr>
            </a:tbl>
          </a:graphicData>
        </a:graphic>
      </p:graphicFrame>
      <p:sp>
        <p:nvSpPr>
          <p:cNvPr id="61" name="正方形/長方形 60"/>
          <p:cNvSpPr/>
          <p:nvPr/>
        </p:nvSpPr>
        <p:spPr>
          <a:xfrm>
            <a:off x="6652135" y="4539522"/>
            <a:ext cx="3111356" cy="342426"/>
          </a:xfrm>
          <a:prstGeom prst="rect">
            <a:avLst/>
          </a:prstGeom>
        </p:spPr>
        <p:txBody>
          <a:bodyPr wrap="square" lIns="91341" tIns="45673" rIns="91341" bIns="45673">
            <a:spAutoFit/>
          </a:bodyPr>
          <a:lstStyle/>
          <a:p>
            <a:pPr fontAlgn="auto">
              <a:spcBef>
                <a:spcPts val="0"/>
              </a:spcBef>
              <a:spcAft>
                <a:spcPts val="0"/>
              </a:spcAft>
            </a:pPr>
            <a:r>
              <a:rPr lang="ja-JP" altLang="en-US" sz="800"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平成</a:t>
            </a:r>
            <a:r>
              <a:rPr lang="en-US" altLang="ja-JP" sz="800"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27</a:t>
            </a:r>
            <a:r>
              <a:rPr lang="ja-JP" altLang="en-US" sz="800"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年度厚生労働省社会・援護局委託事業「在宅医療</a:t>
            </a:r>
            <a:endParaRPr lang="en-US" altLang="ja-JP" sz="800"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fontAlgn="auto">
              <a:spcBef>
                <a:spcPts val="0"/>
              </a:spcBef>
              <a:spcAft>
                <a:spcPts val="0"/>
              </a:spcAft>
            </a:pPr>
            <a:r>
              <a:rPr lang="ja-JP" altLang="en-US" sz="800" dirty="0">
                <a:solidFill>
                  <a:srgbClr val="000000">
                    <a:lumMod val="85000"/>
                    <a:lumOff val="15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ケアが必要な子どもに関する調査」速報値</a:t>
            </a:r>
          </a:p>
        </p:txBody>
      </p:sp>
      <p:sp>
        <p:nvSpPr>
          <p:cNvPr id="62" name="正方形/長方形 61"/>
          <p:cNvSpPr/>
          <p:nvPr/>
        </p:nvSpPr>
        <p:spPr>
          <a:xfrm>
            <a:off x="6673039" y="1904763"/>
            <a:ext cx="3111356" cy="398257"/>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91341" tIns="45673" rIns="91341" bIns="45673">
            <a:spAutoFit/>
          </a:bodyPr>
          <a:lstStyle/>
          <a:p>
            <a:pPr eaLnBrk="0" hangingPunct="0"/>
            <a:r>
              <a:rPr lang="ja-JP" altLang="en-US" sz="1000"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rPr>
              <a:t>◆　育児や療育、在宅での生活等の全般に</a:t>
            </a:r>
            <a:endParaRPr lang="en-US" altLang="ja-JP" sz="1000"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endParaRPr>
          </a:p>
          <a:p>
            <a:pPr eaLnBrk="0" hangingPunct="0"/>
            <a:r>
              <a:rPr lang="ja-JP" altLang="en-US" sz="1000" dirty="0">
                <a:solidFill>
                  <a:srgbClr val="FFFFFF"/>
                </a:solidFill>
                <a:latin typeface="HG丸ｺﾞｼｯｸM-PRO" panose="020F0600000000000000" pitchFamily="50" charset="-128"/>
                <a:ea typeface="HG丸ｺﾞｼｯｸM-PRO" panose="020F0600000000000000" pitchFamily="50" charset="-128"/>
                <a:cs typeface="Times New Roman" pitchFamily="18" charset="0"/>
              </a:rPr>
              <a:t>　　関する相談先</a:t>
            </a:r>
            <a:endParaRPr lang="ja-JP" altLang="en-US" sz="1000" dirty="0">
              <a:solidFill>
                <a:srgbClr val="FFFFFF"/>
              </a:solidFill>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63" name="Rectangle 2"/>
          <p:cNvSpPr>
            <a:spLocks noChangeArrowheads="1"/>
          </p:cNvSpPr>
          <p:nvPr/>
        </p:nvSpPr>
        <p:spPr bwMode="auto">
          <a:xfrm>
            <a:off x="8759646" y="4707758"/>
            <a:ext cx="1202373" cy="21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41" tIns="45673" rIns="91341" bIns="45673" numCol="1" anchor="ctr" anchorCtr="0" compatLnSpc="1">
            <a:prstTxWarp prst="textNoShape">
              <a:avLst/>
            </a:prstTxWarp>
            <a:spAutoFit/>
          </a:bodyPr>
          <a:lstStyle/>
          <a:p>
            <a:pPr eaLnBrk="0" hangingPunct="0"/>
            <a:r>
              <a:rPr lang="en-US" altLang="ja-JP" sz="800"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Times New Roman" pitchFamily="18" charset="0"/>
              </a:rPr>
              <a:t>(N=797</a:t>
            </a:r>
            <a:r>
              <a:rPr lang="ja-JP" altLang="en-US" sz="800"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Times New Roman" pitchFamily="18" charset="0"/>
              </a:rPr>
              <a:t>（複数回答）</a:t>
            </a:r>
            <a:endParaRPr lang="ja-JP" altLang="en-US" sz="800" dirty="0">
              <a:solidFill>
                <a:srgbClr val="000000">
                  <a:lumMod val="75000"/>
                  <a:lumOff val="25000"/>
                </a:srgbClr>
              </a:solidFill>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65" name="正方形/長方形 64"/>
          <p:cNvSpPr/>
          <p:nvPr/>
        </p:nvSpPr>
        <p:spPr>
          <a:xfrm>
            <a:off x="4065018" y="4561664"/>
            <a:ext cx="2366438" cy="293186"/>
          </a:xfrm>
          <a:prstGeom prst="rect">
            <a:avLst/>
          </a:prstGeom>
          <a:no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fontAlgn="auto">
              <a:spcBef>
                <a:spcPts val="0"/>
              </a:spcBef>
              <a:spcAft>
                <a:spcPts val="0"/>
              </a:spcAft>
            </a:pPr>
            <a:r>
              <a:rPr lang="ja-JP" altLang="en-US" sz="900" dirty="0">
                <a:solidFill>
                  <a:srgbClr val="000000">
                    <a:lumMod val="85000"/>
                    <a:lumOff val="15000"/>
                  </a:srgbClr>
                </a:solidFill>
                <a:latin typeface="HG丸ｺﾞｼｯｸM-PRO" panose="020F0600000000000000" pitchFamily="50" charset="-128"/>
                <a:ea typeface="HG丸ｺﾞｼｯｸM-PRO" panose="020F0600000000000000" pitchFamily="50" charset="-128"/>
              </a:rPr>
              <a:t>出典：社会医療診療行為別調査</a:t>
            </a:r>
          </a:p>
        </p:txBody>
      </p:sp>
      <p:sp>
        <p:nvSpPr>
          <p:cNvPr id="66" name="テキスト ボックス 65"/>
          <p:cNvSpPr txBox="1"/>
          <p:nvPr/>
        </p:nvSpPr>
        <p:spPr>
          <a:xfrm>
            <a:off x="149304" y="1909954"/>
            <a:ext cx="3071043" cy="398257"/>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wrap="square" lIns="91341" tIns="45673" rIns="91341" bIns="45673" rtlCol="0">
            <a:spAutoFit/>
          </a:bodyPr>
          <a:lstStyle/>
          <a:p>
            <a:pPr fontAlgn="auto">
              <a:spcBef>
                <a:spcPts val="0"/>
              </a:spcBef>
              <a:spcAft>
                <a:spcPts val="0"/>
              </a:spcAft>
            </a:pPr>
            <a:r>
              <a:rPr lang="ja-JP" altLang="en-US" sz="1000"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特別支援学校及び小中学校における</a:t>
            </a:r>
            <a:endParaRPr lang="en-US" altLang="ja-JP" sz="1000"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auto">
              <a:spcBef>
                <a:spcPts val="0"/>
              </a:spcBef>
              <a:spcAft>
                <a:spcPts val="0"/>
              </a:spcAft>
            </a:pPr>
            <a:r>
              <a:rPr lang="ja-JP" altLang="en-US" sz="1000" dirty="0">
                <a:solidFill>
                  <a:srgbClr val="FFFFFF"/>
                </a:solidFill>
                <a:latin typeface="HG丸ｺﾞｼｯｸM-PRO" panose="020F0600000000000000" pitchFamily="50" charset="-128"/>
                <a:ea typeface="HG丸ｺﾞｼｯｸM-PRO" panose="020F0600000000000000" pitchFamily="50" charset="-128"/>
                <a:cs typeface="Meiryo UI" panose="020B0604030504040204" pitchFamily="50" charset="-128"/>
              </a:rPr>
              <a:t>　　医療的ケアが必要な幼児児童生徒数　</a:t>
            </a:r>
          </a:p>
        </p:txBody>
      </p:sp>
      <p:sp>
        <p:nvSpPr>
          <p:cNvPr id="83" name="テキスト ボックス 82"/>
          <p:cNvSpPr txBox="1"/>
          <p:nvPr/>
        </p:nvSpPr>
        <p:spPr>
          <a:xfrm>
            <a:off x="93063" y="4284016"/>
            <a:ext cx="3127228" cy="369237"/>
          </a:xfrm>
          <a:prstGeom prst="rect">
            <a:avLst/>
          </a:prstGeom>
          <a:noFill/>
        </p:spPr>
        <p:txBody>
          <a:bodyPr wrap="square" lIns="91341" tIns="45673" rIns="91341" bIns="45673" rtlCol="0">
            <a:spAutoFit/>
          </a:bodyPr>
          <a:lstStyle/>
          <a:p>
            <a:pPr fontAlgn="auto">
              <a:spcBef>
                <a:spcPts val="0"/>
              </a:spcBef>
              <a:spcAft>
                <a:spcPts val="0"/>
              </a:spcAft>
            </a:pPr>
            <a:r>
              <a:rPr kumimoji="0" lang="ja-JP" altLang="en-US" sz="900"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出典：文部科学省「特別支援学校等の医療的ケアに関する</a:t>
            </a:r>
            <a:endParaRPr kumimoji="0" lang="en-US" altLang="ja-JP" sz="900"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kumimoji="0" lang="ja-JP" altLang="en-US" sz="900"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調査結果」（</a:t>
            </a:r>
            <a:r>
              <a:rPr lang="en-US" altLang="ja-JP" sz="900" dirty="0">
                <a:solidFill>
                  <a:srgbClr val="000000">
                    <a:lumMod val="75000"/>
                    <a:lumOff val="2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lumMod val="75000"/>
                    <a:lumOff val="25000"/>
                  </a:srgbClr>
                </a:solidFill>
                <a:latin typeface="Meiryo UI" panose="020B0604030504040204" pitchFamily="50" charset="-128"/>
                <a:ea typeface="Meiryo UI" panose="020B0604030504040204" pitchFamily="50" charset="-128"/>
                <a:cs typeface="Meiryo UI" panose="020B0604030504040204" pitchFamily="50" charset="-128"/>
              </a:rPr>
              <a:t>小中学校は平成２４年度から調査</a:t>
            </a:r>
            <a:r>
              <a:rPr kumimoji="0" lang="ja-JP" altLang="en-US" sz="900"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5" name="グラフ 84"/>
          <p:cNvGraphicFramePr>
            <a:graphicFrameLocks/>
          </p:cNvGraphicFramePr>
          <p:nvPr>
            <p:extLst>
              <p:ext uri="{D42A27DB-BD31-4B8C-83A1-F6EECF244321}">
                <p14:modId xmlns:p14="http://schemas.microsoft.com/office/powerpoint/2010/main" val="3132475236"/>
              </p:ext>
            </p:extLst>
          </p:nvPr>
        </p:nvGraphicFramePr>
        <p:xfrm>
          <a:off x="164201" y="2371339"/>
          <a:ext cx="3041136" cy="2025566"/>
        </p:xfrm>
        <a:graphic>
          <a:graphicData uri="http://schemas.openxmlformats.org/drawingml/2006/chart">
            <c:chart xmlns:c="http://schemas.openxmlformats.org/drawingml/2006/chart" xmlns:r="http://schemas.openxmlformats.org/officeDocument/2006/relationships" r:id="rId5"/>
          </a:graphicData>
        </a:graphic>
      </p:graphicFrame>
      <p:grpSp>
        <p:nvGrpSpPr>
          <p:cNvPr id="86" name="グループ化 85"/>
          <p:cNvGrpSpPr/>
          <p:nvPr/>
        </p:nvGrpSpPr>
        <p:grpSpPr>
          <a:xfrm>
            <a:off x="1052147" y="2780928"/>
            <a:ext cx="1596600" cy="437296"/>
            <a:chOff x="1264363" y="912133"/>
            <a:chExt cx="1615957" cy="822819"/>
          </a:xfrm>
        </p:grpSpPr>
        <p:cxnSp>
          <p:nvCxnSpPr>
            <p:cNvPr id="87" name="直線コネクタ 86"/>
            <p:cNvCxnSpPr/>
            <p:nvPr/>
          </p:nvCxnSpPr>
          <p:spPr>
            <a:xfrm flipV="1">
              <a:off x="1264363" y="1344180"/>
              <a:ext cx="679853" cy="390772"/>
            </a:xfrm>
            <a:prstGeom prst="line">
              <a:avLst/>
            </a:prstGeom>
            <a:ln w="38100">
              <a:solidFill>
                <a:srgbClr val="CC0000"/>
              </a:solidFill>
            </a:ln>
          </p:spPr>
          <p:style>
            <a:lnRef idx="2">
              <a:schemeClr val="accent2"/>
            </a:lnRef>
            <a:fillRef idx="0">
              <a:schemeClr val="accent2"/>
            </a:fillRef>
            <a:effectRef idx="1">
              <a:schemeClr val="accent2"/>
            </a:effectRef>
            <a:fontRef idx="minor">
              <a:schemeClr val="tx1"/>
            </a:fontRef>
          </p:style>
        </p:cxnSp>
        <p:cxnSp>
          <p:nvCxnSpPr>
            <p:cNvPr id="88" name="直線矢印コネクタ 87"/>
            <p:cNvCxnSpPr/>
            <p:nvPr/>
          </p:nvCxnSpPr>
          <p:spPr>
            <a:xfrm flipV="1">
              <a:off x="1944217" y="912133"/>
              <a:ext cx="936103" cy="432049"/>
            </a:xfrm>
            <a:prstGeom prst="straightConnector1">
              <a:avLst/>
            </a:prstGeom>
            <a:ln w="38100">
              <a:solidFill>
                <a:srgbClr val="CC0000"/>
              </a:solidFill>
              <a:tailEnd type="arrow"/>
            </a:ln>
          </p:spPr>
          <p:style>
            <a:lnRef idx="2">
              <a:schemeClr val="accent2"/>
            </a:lnRef>
            <a:fillRef idx="0">
              <a:schemeClr val="accent2"/>
            </a:fillRef>
            <a:effectRef idx="1">
              <a:schemeClr val="accent2"/>
            </a:effectRef>
            <a:fontRef idx="minor">
              <a:schemeClr val="tx1"/>
            </a:fontRef>
          </p:style>
        </p:cxnSp>
      </p:grpSp>
      <p:sp>
        <p:nvSpPr>
          <p:cNvPr id="89" name="正方形/長方形 88"/>
          <p:cNvSpPr/>
          <p:nvPr/>
        </p:nvSpPr>
        <p:spPr>
          <a:xfrm>
            <a:off x="184517" y="2371772"/>
            <a:ext cx="490411" cy="247951"/>
          </a:xfrm>
          <a:prstGeom prst="rect">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algn="ctr" fontAlgn="auto">
              <a:spcBef>
                <a:spcPts val="0"/>
              </a:spcBef>
              <a:spcAft>
                <a:spcPts val="0"/>
              </a:spcAft>
            </a:pPr>
            <a:r>
              <a:rPr lang="ja-JP" altLang="en-US" sz="800" dirty="0">
                <a:solidFill>
                  <a:srgbClr val="000000">
                    <a:lumMod val="85000"/>
                    <a:lumOff val="15000"/>
                  </a:srgbClr>
                </a:solidFill>
                <a:latin typeface="HG丸ｺﾞｼｯｸM-PRO" panose="020F0600000000000000" pitchFamily="50" charset="-128"/>
                <a:ea typeface="HG丸ｺﾞｼｯｸM-PRO" panose="020F0600000000000000" pitchFamily="50" charset="-128"/>
              </a:rPr>
              <a:t>（人）</a:t>
            </a:r>
          </a:p>
        </p:txBody>
      </p:sp>
      <p:sp>
        <p:nvSpPr>
          <p:cNvPr id="90" name="大波 89"/>
          <p:cNvSpPr/>
          <p:nvPr/>
        </p:nvSpPr>
        <p:spPr>
          <a:xfrm>
            <a:off x="2518861" y="3719352"/>
            <a:ext cx="377076" cy="45719"/>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algn="ctr" fontAlgn="auto">
              <a:spcBef>
                <a:spcPts val="0"/>
              </a:spcBef>
              <a:spcAft>
                <a:spcPts val="0"/>
              </a:spcAft>
            </a:pPr>
            <a:endParaRPr lang="ja-JP" altLang="en-US" sz="1400" b="1" dirty="0">
              <a:solidFill>
                <a:prstClr val="black"/>
              </a:solidFill>
            </a:endParaRPr>
          </a:p>
        </p:txBody>
      </p:sp>
      <p:sp>
        <p:nvSpPr>
          <p:cNvPr id="91" name="大波 90"/>
          <p:cNvSpPr/>
          <p:nvPr/>
        </p:nvSpPr>
        <p:spPr>
          <a:xfrm>
            <a:off x="2141781" y="3706916"/>
            <a:ext cx="377076" cy="58135"/>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algn="ctr" fontAlgn="auto">
              <a:spcBef>
                <a:spcPts val="0"/>
              </a:spcBef>
              <a:spcAft>
                <a:spcPts val="0"/>
              </a:spcAft>
            </a:pPr>
            <a:endParaRPr lang="ja-JP" altLang="en-US" sz="1400" b="1" dirty="0">
              <a:solidFill>
                <a:prstClr val="black"/>
              </a:solidFill>
            </a:endParaRPr>
          </a:p>
        </p:txBody>
      </p:sp>
      <p:sp>
        <p:nvSpPr>
          <p:cNvPr id="92" name="大波 91"/>
          <p:cNvSpPr/>
          <p:nvPr/>
        </p:nvSpPr>
        <p:spPr>
          <a:xfrm>
            <a:off x="1387654" y="3706895"/>
            <a:ext cx="377076" cy="66581"/>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algn="ctr" fontAlgn="auto">
              <a:spcBef>
                <a:spcPts val="0"/>
              </a:spcBef>
              <a:spcAft>
                <a:spcPts val="0"/>
              </a:spcAft>
            </a:pPr>
            <a:endParaRPr lang="ja-JP" altLang="en-US" sz="1400" b="1" dirty="0">
              <a:solidFill>
                <a:prstClr val="black"/>
              </a:solidFill>
            </a:endParaRPr>
          </a:p>
        </p:txBody>
      </p:sp>
      <p:sp>
        <p:nvSpPr>
          <p:cNvPr id="93" name="大波 92"/>
          <p:cNvSpPr/>
          <p:nvPr/>
        </p:nvSpPr>
        <p:spPr>
          <a:xfrm>
            <a:off x="1764724" y="3706895"/>
            <a:ext cx="377076" cy="66581"/>
          </a:xfrm>
          <a:prstGeom prst="wave">
            <a:avLst/>
          </a:prstGeom>
          <a:solidFill>
            <a:schemeClr val="bg1"/>
          </a:solid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algn="ctr" fontAlgn="auto">
              <a:spcBef>
                <a:spcPts val="0"/>
              </a:spcBef>
              <a:spcAft>
                <a:spcPts val="0"/>
              </a:spcAft>
            </a:pPr>
            <a:endParaRPr lang="ja-JP" altLang="en-US" sz="1400" b="1" dirty="0">
              <a:solidFill>
                <a:prstClr val="black"/>
              </a:solidFill>
            </a:endParaRPr>
          </a:p>
        </p:txBody>
      </p:sp>
      <p:sp>
        <p:nvSpPr>
          <p:cNvPr id="94" name="正方形/長方形 93"/>
          <p:cNvSpPr/>
          <p:nvPr/>
        </p:nvSpPr>
        <p:spPr>
          <a:xfrm>
            <a:off x="2360719" y="2559193"/>
            <a:ext cx="576064" cy="139876"/>
          </a:xfrm>
          <a:prstGeom prst="rect">
            <a:avLst/>
          </a:prstGeom>
          <a:noFill/>
          <a:ln w="15875">
            <a:solidFill>
              <a:schemeClr val="bg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algn="ctr" fontAlgn="auto">
              <a:spcBef>
                <a:spcPts val="0"/>
              </a:spcBef>
              <a:spcAft>
                <a:spcPts val="0"/>
              </a:spcAft>
            </a:pPr>
            <a:r>
              <a:rPr lang="en-US" altLang="ja-JP" sz="800" dirty="0">
                <a:solidFill>
                  <a:prstClr val="black"/>
                </a:solidFill>
              </a:rPr>
              <a:t>8,750</a:t>
            </a:r>
            <a:endParaRPr lang="ja-JP" altLang="en-US" sz="800" dirty="0">
              <a:solidFill>
                <a:prstClr val="black"/>
              </a:solidFill>
            </a:endParaRPr>
          </a:p>
        </p:txBody>
      </p:sp>
      <p:sp>
        <p:nvSpPr>
          <p:cNvPr id="53" name="スライド番号プレースホルダー 1"/>
          <p:cNvSpPr>
            <a:spLocks noGrp="1"/>
          </p:cNvSpPr>
          <p:nvPr>
            <p:ph type="sldNum" sz="quarter" idx="12"/>
          </p:nvPr>
        </p:nvSpPr>
        <p:spPr>
          <a:xfrm>
            <a:off x="7617296" y="6524645"/>
            <a:ext cx="2311400" cy="476250"/>
          </a:xfrm>
        </p:spPr>
        <p:txBody>
          <a:bodyPr/>
          <a:lstStyle/>
          <a:p>
            <a:pPr>
              <a:defRPr/>
            </a:pPr>
            <a:fld id="{0329B7E6-8142-4C2C-8486-ACA79D5FD086}" type="slidenum">
              <a:rPr lang="en-US" altLang="ja-JP" smtClean="0">
                <a:solidFill>
                  <a:prstClr val="black"/>
                </a:solidFill>
              </a:rPr>
              <a:pPr>
                <a:defRPr/>
              </a:pPr>
              <a:t>12</a:t>
            </a:fld>
            <a:endParaRPr lang="en-US" altLang="ja-JP" dirty="0">
              <a:solidFill>
                <a:prstClr val="black"/>
              </a:solidFill>
            </a:endParaRPr>
          </a:p>
        </p:txBody>
      </p:sp>
    </p:spTree>
    <p:extLst>
      <p:ext uri="{BB962C8B-B14F-4D97-AF65-F5344CB8AC3E}">
        <p14:creationId xmlns:p14="http://schemas.microsoft.com/office/powerpoint/2010/main" val="1021682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9531" y="-12838"/>
            <a:ext cx="9945555" cy="489551"/>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91341" tIns="45673" rIns="91341" bIns="45673" anchor="t"/>
          <a:lstStyle/>
          <a:p>
            <a:pPr algn="ctr" fontAlgn="auto">
              <a:spcBef>
                <a:spcPts val="0"/>
              </a:spcBef>
              <a:spcAft>
                <a:spcPts val="0"/>
              </a:spcAft>
            </a:pPr>
            <a:r>
              <a:rPr lang="ja-JP" altLang="en-US" sz="2400" dirty="0">
                <a:solidFill>
                  <a:srgbClr val="000000"/>
                </a:solidFill>
                <a:latin typeface="HG創英角ｺﾞｼｯｸUB" panose="020B0909000000000000" pitchFamily="49" charset="-128"/>
                <a:ea typeface="HG創英角ｺﾞｼｯｸUB" panose="020B0909000000000000" pitchFamily="49" charset="-128"/>
              </a:rPr>
              <a:t>障害児のサービス提供体制の計画的な構築</a:t>
            </a:r>
            <a:endParaRPr lang="en-US" altLang="ja-JP" sz="2400" spc="-100" dirty="0">
              <a:solidFill>
                <a:srgbClr val="000000"/>
              </a:solidFill>
              <a:latin typeface="HG創英角ｺﾞｼｯｸUB" panose="020B0909000000000000" pitchFamily="49" charset="-128"/>
              <a:ea typeface="HG創英角ｺﾞｼｯｸUB" panose="020B0909000000000000" pitchFamily="49" charset="-128"/>
            </a:endParaRPr>
          </a:p>
        </p:txBody>
      </p:sp>
      <p:grpSp>
        <p:nvGrpSpPr>
          <p:cNvPr id="4" name="グループ化 18"/>
          <p:cNvGrpSpPr/>
          <p:nvPr/>
        </p:nvGrpSpPr>
        <p:grpSpPr>
          <a:xfrm>
            <a:off x="0" y="476672"/>
            <a:ext cx="9906000" cy="72008"/>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252000" y="2160000"/>
            <a:ext cx="9433048" cy="4608000"/>
          </a:xfrm>
          <a:prstGeom prst="rect">
            <a:avLst/>
          </a:prstGeom>
          <a:noFill/>
          <a:ln w="6350">
            <a:solidFill>
              <a:schemeClr val="tx1"/>
            </a:solidFill>
          </a:ln>
        </p:spPr>
        <p:txBody>
          <a:bodyPr wrap="square" lIns="35962" tIns="35962" rIns="35962" bIns="35962" rtlCol="0">
            <a:noAutofit/>
          </a:bodyPr>
          <a:lstStyle/>
          <a:p>
            <a:pPr fontAlgn="auto">
              <a:lnSpc>
                <a:spcPts val="1600"/>
              </a:lnSpc>
              <a:spcBef>
                <a:spcPts val="0"/>
              </a:spcBef>
              <a:spcAft>
                <a:spcPts val="0"/>
              </a:spcAft>
              <a:defRPr/>
            </a:pPr>
            <a:r>
              <a:rPr lang="en-US" altLang="ja-JP" sz="1400" b="1" dirty="0">
                <a:solidFill>
                  <a:srgbClr val="000000"/>
                </a:solidFill>
                <a:latin typeface="HGPｺﾞｼｯｸM" panose="020B0600000000000000" pitchFamily="50" charset="-128"/>
                <a:ea typeface="HGPｺﾞｼｯｸM" panose="020B0600000000000000" pitchFamily="50" charset="-128"/>
              </a:rPr>
              <a:t> </a:t>
            </a:r>
          </a:p>
          <a:p>
            <a:pPr fontAlgn="auto">
              <a:lnSpc>
                <a:spcPts val="1600"/>
              </a:lnSpc>
              <a:spcBef>
                <a:spcPts val="0"/>
              </a:spcBef>
              <a:spcAft>
                <a:spcPts val="0"/>
              </a:spcAft>
              <a:defRPr/>
            </a:pPr>
            <a:r>
              <a:rPr lang="ja-JP" altLang="en-US" sz="1400" b="1" dirty="0">
                <a:solidFill>
                  <a:srgbClr val="000000"/>
                </a:solidFill>
                <a:latin typeface="HGPｺﾞｼｯｸM" panose="020B0600000000000000" pitchFamily="50" charset="-128"/>
                <a:ea typeface="HGPｺﾞｼｯｸM" panose="020B0600000000000000" pitchFamily="50" charset="-128"/>
              </a:rPr>
              <a:t> </a:t>
            </a:r>
            <a:r>
              <a:rPr lang="en-US" altLang="ja-JP" sz="1400" b="1" dirty="0">
                <a:solidFill>
                  <a:srgbClr val="000000"/>
                </a:solidFill>
                <a:latin typeface="HGPｺﾞｼｯｸM" panose="020B0600000000000000" pitchFamily="50" charset="-128"/>
                <a:ea typeface="HGPｺﾞｼｯｸM" panose="020B0600000000000000" pitchFamily="50" charset="-128"/>
              </a:rPr>
              <a:t>【</a:t>
            </a:r>
            <a:r>
              <a:rPr lang="ja-JP" altLang="en-US" sz="1400" b="1" dirty="0">
                <a:solidFill>
                  <a:srgbClr val="000000"/>
                </a:solidFill>
                <a:latin typeface="HGPｺﾞｼｯｸM" panose="020B0600000000000000" pitchFamily="50" charset="-128"/>
                <a:ea typeface="HGPｺﾞｼｯｸM" panose="020B0600000000000000" pitchFamily="50" charset="-128"/>
              </a:rPr>
              <a:t>基本指針</a:t>
            </a:r>
            <a:r>
              <a:rPr lang="en-US" altLang="ja-JP" sz="1400" b="1" dirty="0">
                <a:solidFill>
                  <a:srgbClr val="000000"/>
                </a:solidFill>
                <a:latin typeface="HGPｺﾞｼｯｸM" panose="020B0600000000000000" pitchFamily="50" charset="-128"/>
                <a:ea typeface="HGPｺﾞｼｯｸM" panose="020B0600000000000000" pitchFamily="50" charset="-128"/>
              </a:rPr>
              <a:t>】</a:t>
            </a:r>
          </a:p>
          <a:p>
            <a:pPr marL="353635" indent="-353635" fontAlgn="auto">
              <a:lnSpc>
                <a:spcPts val="1600"/>
              </a:lnSpc>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rPr>
              <a:t>　 ○ 厚生労働大臣は、障害児通所・入所支援、障害児相談支援の提供体制の整備や円滑な実施を確保するための基本的な指針を定める。　</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fontAlgn="auto">
              <a:lnSpc>
                <a:spcPts val="1000"/>
              </a:lnSpc>
              <a:spcBef>
                <a:spcPts val="0"/>
              </a:spcBef>
              <a:spcAft>
                <a:spcPts val="0"/>
              </a:spcAft>
              <a:defRPr/>
            </a:pPr>
            <a:endParaRPr lang="en-US" altLang="ja-JP" sz="300" dirty="0">
              <a:solidFill>
                <a:srgbClr val="000000"/>
              </a:solidFill>
              <a:latin typeface="HGPｺﾞｼｯｸM" panose="020B0600000000000000" pitchFamily="50" charset="-128"/>
              <a:ea typeface="HGPｺﾞｼｯｸM" panose="020B0600000000000000" pitchFamily="50" charset="-128"/>
            </a:endParaRPr>
          </a:p>
          <a:p>
            <a:pPr fontAlgn="auto">
              <a:lnSpc>
                <a:spcPts val="1600"/>
              </a:lnSpc>
              <a:spcBef>
                <a:spcPts val="0"/>
              </a:spcBef>
              <a:spcAft>
                <a:spcPts val="0"/>
              </a:spcAft>
              <a:defRPr/>
            </a:pPr>
            <a:r>
              <a:rPr lang="en-US" altLang="ja-JP" sz="1400" b="1" dirty="0">
                <a:solidFill>
                  <a:srgbClr val="000000"/>
                </a:solidFill>
                <a:latin typeface="HGPｺﾞｼｯｸM" panose="020B0600000000000000" pitchFamily="50" charset="-128"/>
                <a:ea typeface="HGPｺﾞｼｯｸM" panose="020B0600000000000000" pitchFamily="50" charset="-128"/>
              </a:rPr>
              <a:t> 【</a:t>
            </a:r>
            <a:r>
              <a:rPr lang="ja-JP" altLang="en-US" sz="1400" b="1" dirty="0">
                <a:solidFill>
                  <a:srgbClr val="000000"/>
                </a:solidFill>
                <a:latin typeface="HGPｺﾞｼｯｸM" panose="020B0600000000000000" pitchFamily="50" charset="-128"/>
                <a:ea typeface="HGPｺﾞｼｯｸM" panose="020B0600000000000000" pitchFamily="50" charset="-128"/>
              </a:rPr>
              <a:t>障害児福祉計画</a:t>
            </a:r>
            <a:r>
              <a:rPr lang="en-US" altLang="ja-JP" sz="1400" b="1" dirty="0">
                <a:solidFill>
                  <a:srgbClr val="000000"/>
                </a:solidFill>
                <a:latin typeface="HGPｺﾞｼｯｸM" panose="020B0600000000000000" pitchFamily="50" charset="-128"/>
                <a:ea typeface="HGPｺﾞｼｯｸM" panose="020B0600000000000000" pitchFamily="50" charset="-128"/>
              </a:rPr>
              <a:t>】</a:t>
            </a:r>
          </a:p>
          <a:p>
            <a:pPr fontAlgn="auto">
              <a:lnSpc>
                <a:spcPts val="1600"/>
              </a:lnSpc>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rPr>
              <a:t>   ○ 市町村・都道府県は、基本指針に即して、障害児福祉計画を策定する。</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fontAlgn="auto">
              <a:lnSpc>
                <a:spcPts val="600"/>
              </a:lnSpc>
              <a:spcBef>
                <a:spcPts val="0"/>
              </a:spcBef>
              <a:spcAft>
                <a:spcPts val="0"/>
              </a:spcAft>
              <a:defRPr/>
            </a:pPr>
            <a:endParaRPr lang="en-US" altLang="ja-JP" sz="1400" b="1" dirty="0">
              <a:solidFill>
                <a:srgbClr val="000000"/>
              </a:solidFill>
              <a:latin typeface="HGPｺﾞｼｯｸM" panose="020B0600000000000000" pitchFamily="50" charset="-128"/>
              <a:ea typeface="HGPｺﾞｼｯｸM" panose="020B0600000000000000" pitchFamily="50" charset="-128"/>
            </a:endParaRPr>
          </a:p>
          <a:p>
            <a:pPr fontAlgn="auto">
              <a:lnSpc>
                <a:spcPts val="1600"/>
              </a:lnSpc>
              <a:spcBef>
                <a:spcPts val="0"/>
              </a:spcBef>
              <a:spcAft>
                <a:spcPts val="0"/>
              </a:spcAft>
              <a:defRPr/>
            </a:pPr>
            <a:r>
              <a:rPr lang="ja-JP" altLang="en-US" sz="1400" b="1" dirty="0">
                <a:solidFill>
                  <a:srgbClr val="000000"/>
                </a:solidFill>
                <a:latin typeface="HGPｺﾞｼｯｸM" panose="020B0600000000000000" pitchFamily="50" charset="-128"/>
                <a:ea typeface="HGPｺﾞｼｯｸM" panose="020B0600000000000000" pitchFamily="50" charset="-128"/>
              </a:rPr>
              <a:t>　 （市町村障害児福祉計画）</a:t>
            </a:r>
            <a:endParaRPr lang="en-US" altLang="ja-JP" sz="1400" b="1" dirty="0">
              <a:solidFill>
                <a:srgbClr val="000000"/>
              </a:solidFill>
              <a:latin typeface="HGPｺﾞｼｯｸM" panose="020B0600000000000000" pitchFamily="50" charset="-128"/>
              <a:ea typeface="HGPｺﾞｼｯｸM" panose="020B0600000000000000" pitchFamily="50" charset="-128"/>
            </a:endParaRPr>
          </a:p>
          <a:p>
            <a:pPr fontAlgn="auto">
              <a:lnSpc>
                <a:spcPts val="1600"/>
              </a:lnSpc>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rPr>
              <a:t>　　　・障害児通所支援や障害児相談支援の提供体制の確保に係る目標に関する事項</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fontAlgn="auto">
              <a:lnSpc>
                <a:spcPts val="1600"/>
              </a:lnSpc>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rPr>
              <a:t>　　　・各年度の自治体が指定する障害児通所支援や障害児相談支援の種類ごとの必要な量の見込み</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fontAlgn="auto">
              <a:lnSpc>
                <a:spcPts val="600"/>
              </a:lnSpc>
              <a:spcBef>
                <a:spcPts val="0"/>
              </a:spcBef>
              <a:spcAft>
                <a:spcPts val="0"/>
              </a:spcAft>
              <a:defRPr/>
            </a:pP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fontAlgn="auto">
              <a:lnSpc>
                <a:spcPts val="1600"/>
              </a:lnSpc>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rPr>
              <a:t>　 </a:t>
            </a:r>
            <a:r>
              <a:rPr lang="ja-JP" altLang="en-US" sz="1400" b="1" dirty="0">
                <a:solidFill>
                  <a:srgbClr val="000000"/>
                </a:solidFill>
                <a:latin typeface="HGPｺﾞｼｯｸM" panose="020B0600000000000000" pitchFamily="50" charset="-128"/>
                <a:ea typeface="HGPｺﾞｼｯｸM" panose="020B0600000000000000" pitchFamily="50" charset="-128"/>
              </a:rPr>
              <a:t>（都道府県障害児福祉計画）</a:t>
            </a:r>
            <a:endParaRPr lang="en-US" altLang="ja-JP" sz="1400" b="1" dirty="0">
              <a:solidFill>
                <a:srgbClr val="000000"/>
              </a:solidFill>
              <a:latin typeface="HGPｺﾞｼｯｸM" panose="020B0600000000000000" pitchFamily="50" charset="-128"/>
              <a:ea typeface="HGPｺﾞｼｯｸM" panose="020B0600000000000000" pitchFamily="50" charset="-128"/>
            </a:endParaRPr>
          </a:p>
          <a:p>
            <a:pPr fontAlgn="auto">
              <a:lnSpc>
                <a:spcPts val="1600"/>
              </a:lnSpc>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rPr>
              <a:t>　　　・障害児通所・入所支援、障害児相談支援の提供体制の確保に係る目標に関する事項</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marL="442437" indent="-442437" fontAlgn="auto">
              <a:lnSpc>
                <a:spcPts val="1600"/>
              </a:lnSpc>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rPr>
              <a:t>　　　・都道府県が定める区域ごとに、当該区域における各年度の自治体が指定する障害児通所支援や障害児相談支援の種類ごとの必要な量の見込み</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fontAlgn="auto">
              <a:lnSpc>
                <a:spcPts val="1600"/>
              </a:lnSpc>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rPr>
              <a:t>　　　・各年度の障害児入所施設の必要入所定員総数</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fontAlgn="auto">
              <a:lnSpc>
                <a:spcPts val="600"/>
              </a:lnSpc>
              <a:spcBef>
                <a:spcPts val="0"/>
              </a:spcBef>
              <a:spcAft>
                <a:spcPts val="0"/>
              </a:spcAft>
              <a:defRPr/>
            </a:pPr>
            <a:endParaRPr lang="en-US" altLang="ja-JP" sz="300" dirty="0">
              <a:solidFill>
                <a:srgbClr val="000000"/>
              </a:solidFill>
              <a:latin typeface="HGPｺﾞｼｯｸM" panose="020B0600000000000000" pitchFamily="50" charset="-128"/>
              <a:ea typeface="HGPｺﾞｼｯｸM" panose="020B0600000000000000" pitchFamily="50" charset="-128"/>
            </a:endParaRPr>
          </a:p>
          <a:p>
            <a:pPr marL="353635" indent="-353635" fontAlgn="auto">
              <a:lnSpc>
                <a:spcPts val="1600"/>
              </a:lnSpc>
              <a:spcBef>
                <a:spcPts val="0"/>
              </a:spcBef>
              <a:spcAft>
                <a:spcPts val="0"/>
              </a:spcAft>
              <a:defRPr/>
            </a:pPr>
            <a:r>
              <a:rPr lang="ja-JP" altLang="en-US" sz="1200" dirty="0">
                <a:solidFill>
                  <a:srgbClr val="000000"/>
                </a:solidFill>
                <a:latin typeface="HGPｺﾞｼｯｸM" panose="020B0600000000000000" pitchFamily="50" charset="-128"/>
                <a:ea typeface="HGPｺﾞｼｯｸM" panose="020B0600000000000000" pitchFamily="50" charset="-128"/>
              </a:rPr>
              <a:t>　　</a:t>
            </a:r>
            <a:r>
              <a:rPr lang="en-US" altLang="ja-JP" sz="1200" dirty="0">
                <a:solidFill>
                  <a:srgbClr val="000000"/>
                </a:solidFill>
                <a:latin typeface="HGPｺﾞｼｯｸM" panose="020B0600000000000000" pitchFamily="50" charset="-128"/>
                <a:ea typeface="HGPｺﾞｼｯｸM" panose="020B0600000000000000" pitchFamily="50" charset="-128"/>
              </a:rPr>
              <a:t>※</a:t>
            </a:r>
            <a:r>
              <a:rPr lang="ja-JP" altLang="en-US" sz="1200" dirty="0">
                <a:solidFill>
                  <a:srgbClr val="000000"/>
                </a:solidFill>
                <a:latin typeface="HGPｺﾞｼｯｸM" panose="020B0600000000000000" pitchFamily="50" charset="-128"/>
                <a:ea typeface="HGPｺﾞｼｯｸM" panose="020B0600000000000000" pitchFamily="50" charset="-128"/>
              </a:rPr>
              <a:t>上記の基本指針、市町村障害児福祉計画、都道府県障害児福祉計画は、障害者総合支援法に基づく基本指針、市町村障害福祉計画、都道府県障害福祉計画と一体のものとして策定することができる。</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a:p>
            <a:pPr fontAlgn="auto">
              <a:lnSpc>
                <a:spcPts val="1600"/>
              </a:lnSpc>
              <a:spcBef>
                <a:spcPts val="0"/>
              </a:spcBef>
              <a:spcAft>
                <a:spcPts val="0"/>
              </a:spcAft>
              <a:defRPr/>
            </a:pPr>
            <a:endParaRPr lang="en-US" altLang="ja-JP" sz="1400" b="1" dirty="0">
              <a:solidFill>
                <a:srgbClr val="000000"/>
              </a:solidFill>
              <a:latin typeface="HGPｺﾞｼｯｸM" panose="020B0600000000000000" pitchFamily="50" charset="-128"/>
              <a:ea typeface="HGPｺﾞｼｯｸM" panose="020B0600000000000000" pitchFamily="50" charset="-128"/>
            </a:endParaRPr>
          </a:p>
          <a:p>
            <a:pPr marL="353635" indent="-353635" fontAlgn="auto">
              <a:lnSpc>
                <a:spcPts val="1600"/>
              </a:lnSpc>
              <a:spcBef>
                <a:spcPts val="0"/>
              </a:spcBef>
              <a:spcAft>
                <a:spcPts val="0"/>
              </a:spcAft>
              <a:defRPr/>
            </a:pPr>
            <a:r>
              <a:rPr lang="ja-JP" altLang="en-US" sz="1400" dirty="0">
                <a:solidFill>
                  <a:srgbClr val="000000"/>
                </a:solidFill>
                <a:latin typeface="HGPｺﾞｼｯｸM" panose="020B0600000000000000" pitchFamily="50" charset="-128"/>
                <a:ea typeface="HGPｺﾞｼｯｸM" panose="020B0600000000000000" pitchFamily="50" charset="-128"/>
              </a:rPr>
              <a:t>　 ○ 放課後等デイサービス等の障害児通所支援や障害児入所支援については、都道府県障害児福祉計画の達成に支障を生ずるおそれがあると認めるとき（計画に定めるサービスの必要な量に達している場合等）、都道府県は事業所等の指定をしないことができる。</a:t>
            </a:r>
            <a:r>
              <a:rPr lang="en-US" altLang="ja-JP" sz="1400" dirty="0">
                <a:solidFill>
                  <a:srgbClr val="000000"/>
                </a:solidFill>
                <a:latin typeface="HGPｺﾞｼｯｸM" panose="020B0600000000000000" pitchFamily="50" charset="-128"/>
                <a:ea typeface="HGPｺﾞｼｯｸM" panose="020B0600000000000000" pitchFamily="50" charset="-128"/>
              </a:rPr>
              <a:t>  </a:t>
            </a:r>
          </a:p>
        </p:txBody>
      </p:sp>
      <p:sp>
        <p:nvSpPr>
          <p:cNvPr id="10" name="正方形/長方形 9"/>
          <p:cNvSpPr/>
          <p:nvPr/>
        </p:nvSpPr>
        <p:spPr>
          <a:xfrm>
            <a:off x="129205" y="2016000"/>
            <a:ext cx="1794199"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white"/>
                </a:solidFill>
                <a:latin typeface="HGS創英角ｺﾞｼｯｸUB" pitchFamily="50" charset="-128"/>
                <a:ea typeface="HGS創英角ｺﾞｼｯｸUB" pitchFamily="50" charset="-128"/>
              </a:rPr>
              <a:t> 具体的内容</a:t>
            </a:r>
          </a:p>
        </p:txBody>
      </p:sp>
      <p:sp>
        <p:nvSpPr>
          <p:cNvPr id="15" name="角丸四角形 14"/>
          <p:cNvSpPr/>
          <p:nvPr/>
        </p:nvSpPr>
        <p:spPr>
          <a:xfrm>
            <a:off x="92808" y="692713"/>
            <a:ext cx="9720386" cy="1152000"/>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1923" tIns="35962" rIns="91341" bIns="35962" anchor="ctr" anchorCtr="0"/>
          <a:lstStyle/>
          <a:p>
            <a:pPr marL="176022" indent="-176022" fontAlgn="auto">
              <a:lnSpc>
                <a:spcPct val="110000"/>
              </a:lnSpc>
              <a:spcBef>
                <a:spcPts val="0"/>
              </a:spcBef>
              <a:spcAft>
                <a:spcPts val="0"/>
              </a:spcAft>
            </a:pPr>
            <a:r>
              <a:rPr lang="ja-JP" altLang="en-US" sz="1400" dirty="0">
                <a:solidFill>
                  <a:srgbClr val="000000"/>
                </a:solidFill>
                <a:latin typeface="HGPｺﾞｼｯｸM" panose="020B0600000000000000" pitchFamily="50" charset="-128"/>
                <a:ea typeface="HGPｺﾞｼｯｸM" panose="020B0600000000000000" pitchFamily="50" charset="-128"/>
              </a:rPr>
              <a:t>○　</a:t>
            </a:r>
            <a:r>
              <a:rPr lang="ja-JP" altLang="ja-JP" sz="1400" dirty="0">
                <a:solidFill>
                  <a:srgbClr val="000000"/>
                </a:solidFill>
                <a:latin typeface="HGPｺﾞｼｯｸM" panose="020B0600000000000000" pitchFamily="50" charset="-128"/>
                <a:ea typeface="HGPｺﾞｼｯｸM" panose="020B0600000000000000" pitchFamily="50" charset="-128"/>
              </a:rPr>
              <a:t>児童福祉法に基づく障害児</a:t>
            </a:r>
            <a:r>
              <a:rPr lang="ja-JP" altLang="en-US" sz="1400" dirty="0">
                <a:solidFill>
                  <a:srgbClr val="000000"/>
                </a:solidFill>
                <a:latin typeface="HGPｺﾞｼｯｸM" panose="020B0600000000000000" pitchFamily="50" charset="-128"/>
                <a:ea typeface="HGPｺﾞｼｯｸM" panose="020B0600000000000000" pitchFamily="50" charset="-128"/>
              </a:rPr>
              <a:t>通所・入所支援などについて、</a:t>
            </a:r>
            <a:r>
              <a:rPr lang="ja-JP" altLang="ja-JP" sz="1400" dirty="0">
                <a:solidFill>
                  <a:srgbClr val="000000"/>
                </a:solidFill>
                <a:latin typeface="HGPｺﾞｼｯｸM" panose="020B0600000000000000" pitchFamily="50" charset="-128"/>
                <a:ea typeface="HGPｺﾞｼｯｸM" panose="020B0600000000000000" pitchFamily="50" charset="-128"/>
              </a:rPr>
              <a:t>サービス</a:t>
            </a:r>
            <a:r>
              <a:rPr lang="ja-JP" altLang="en-US" sz="1400" dirty="0">
                <a:solidFill>
                  <a:srgbClr val="000000"/>
                </a:solidFill>
                <a:latin typeface="HGPｺﾞｼｯｸM" panose="020B0600000000000000" pitchFamily="50" charset="-128"/>
                <a:ea typeface="HGPｺﾞｼｯｸM" panose="020B0600000000000000" pitchFamily="50" charset="-128"/>
              </a:rPr>
              <a:t>の</a:t>
            </a:r>
            <a:r>
              <a:rPr lang="ja-JP" altLang="ja-JP" sz="1400" dirty="0">
                <a:solidFill>
                  <a:srgbClr val="000000"/>
                </a:solidFill>
                <a:latin typeface="HGPｺﾞｼｯｸM" panose="020B0600000000000000" pitchFamily="50" charset="-128"/>
                <a:ea typeface="HGPｺﾞｼｯｸM" panose="020B0600000000000000" pitchFamily="50" charset="-128"/>
              </a:rPr>
              <a:t>提供</a:t>
            </a:r>
            <a:r>
              <a:rPr lang="ja-JP" altLang="en-US" sz="1400" dirty="0">
                <a:solidFill>
                  <a:srgbClr val="000000"/>
                </a:solidFill>
                <a:latin typeface="HGPｺﾞｼｯｸM" panose="020B0600000000000000" pitchFamily="50" charset="-128"/>
                <a:ea typeface="HGPｺﾞｼｯｸM" panose="020B0600000000000000" pitchFamily="50" charset="-128"/>
              </a:rPr>
              <a:t>体制を計画的に確保するため、都道府県及び市町村において障害児福祉計画を策定する等の見直しを行う。</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endParaRPr lang="en-US" altLang="ja-JP" sz="400" dirty="0">
              <a:solidFill>
                <a:srgbClr val="000000"/>
              </a:solidFill>
              <a:latin typeface="HGPｺﾞｼｯｸM" panose="020B0600000000000000" pitchFamily="50" charset="-128"/>
              <a:ea typeface="HGPｺﾞｼｯｸM" panose="020B0600000000000000" pitchFamily="50" charset="-128"/>
            </a:endParaRPr>
          </a:p>
          <a:p>
            <a:pPr marL="442437" indent="-442437" fontAlgn="auto">
              <a:spcBef>
                <a:spcPts val="0"/>
              </a:spcBef>
              <a:spcAft>
                <a:spcPts val="0"/>
              </a:spcAft>
            </a:pPr>
            <a:r>
              <a:rPr lang="ja-JP" altLang="en-US" sz="1200" dirty="0">
                <a:solidFill>
                  <a:srgbClr val="000000"/>
                </a:solidFill>
                <a:latin typeface="HGPｺﾞｼｯｸM" panose="020B0600000000000000" pitchFamily="50" charset="-128"/>
                <a:ea typeface="HGPｺﾞｼｯｸM" panose="020B0600000000000000" pitchFamily="50" charset="-128"/>
              </a:rPr>
              <a:t>　　</a:t>
            </a:r>
            <a:r>
              <a:rPr lang="en-US" altLang="ja-JP" sz="1200" dirty="0">
                <a:solidFill>
                  <a:srgbClr val="000000"/>
                </a:solidFill>
                <a:latin typeface="HGPｺﾞｼｯｸM" panose="020B0600000000000000" pitchFamily="50" charset="-128"/>
                <a:ea typeface="HGPｺﾞｼｯｸM" panose="020B0600000000000000" pitchFamily="50" charset="-128"/>
              </a:rPr>
              <a:t>※</a:t>
            </a:r>
            <a:r>
              <a:rPr lang="ja-JP" altLang="en-US" sz="1200" dirty="0">
                <a:solidFill>
                  <a:srgbClr val="000000"/>
                </a:solidFill>
                <a:latin typeface="HGPｺﾞｼｯｸM" panose="020B0600000000000000" pitchFamily="50" charset="-128"/>
                <a:ea typeface="HGPｺﾞｼｯｸM" panose="020B0600000000000000" pitchFamily="50" charset="-128"/>
              </a:rPr>
              <a:t>　現在、障害者総合支援法に基づく障害福祉サービスについては、</a:t>
            </a:r>
            <a:r>
              <a:rPr lang="ja-JP" altLang="ja-JP" sz="1200" dirty="0">
                <a:solidFill>
                  <a:srgbClr val="000000"/>
                </a:solidFill>
                <a:latin typeface="HGPｺﾞｼｯｸM" panose="020B0600000000000000" pitchFamily="50" charset="-128"/>
                <a:ea typeface="HGPｺﾞｼｯｸM" panose="020B0600000000000000" pitchFamily="50" charset="-128"/>
              </a:rPr>
              <a:t>サービスの提供体制を計画的に確保する</a:t>
            </a:r>
            <a:r>
              <a:rPr lang="ja-JP" altLang="en-US" sz="1200" dirty="0">
                <a:solidFill>
                  <a:srgbClr val="000000"/>
                </a:solidFill>
                <a:latin typeface="HGPｺﾞｼｯｸM" panose="020B0600000000000000" pitchFamily="50" charset="-128"/>
                <a:ea typeface="HGPｺﾞｼｯｸM" panose="020B0600000000000000" pitchFamily="50" charset="-128"/>
              </a:rPr>
              <a:t>ため、</a:t>
            </a:r>
            <a:r>
              <a:rPr lang="ja-JP" altLang="ja-JP" sz="1200" dirty="0">
                <a:solidFill>
                  <a:srgbClr val="000000"/>
                </a:solidFill>
                <a:latin typeface="HGPｺﾞｼｯｸM" panose="020B0600000000000000" pitchFamily="50" charset="-128"/>
                <a:ea typeface="HGPｺﾞｼｯｸM" panose="020B0600000000000000" pitchFamily="50" charset="-128"/>
              </a:rPr>
              <a:t>都道府県</a:t>
            </a:r>
            <a:r>
              <a:rPr lang="ja-JP" altLang="en-US" sz="1200" dirty="0">
                <a:solidFill>
                  <a:srgbClr val="000000"/>
                </a:solidFill>
                <a:latin typeface="HGPｺﾞｼｯｸM" panose="020B0600000000000000" pitchFamily="50" charset="-128"/>
                <a:ea typeface="HGPｺﾞｼｯｸM" panose="020B0600000000000000" pitchFamily="50" charset="-128"/>
              </a:rPr>
              <a:t>及び市町村</a:t>
            </a:r>
            <a:r>
              <a:rPr lang="ja-JP" altLang="ja-JP" sz="1200" dirty="0">
                <a:solidFill>
                  <a:srgbClr val="000000"/>
                </a:solidFill>
                <a:latin typeface="HGPｺﾞｼｯｸM" panose="020B0600000000000000" pitchFamily="50" charset="-128"/>
                <a:ea typeface="HGPｺﾞｼｯｸM" panose="020B0600000000000000" pitchFamily="50" charset="-128"/>
              </a:rPr>
              <a:t>が障害福祉計画を策定し、サービスの種類ごとの必要な量の見込みや提供体制の確保に係る目標等を</a:t>
            </a:r>
            <a:r>
              <a:rPr lang="ja-JP" altLang="en-US" sz="1200" dirty="0">
                <a:solidFill>
                  <a:srgbClr val="000000"/>
                </a:solidFill>
                <a:latin typeface="HGPｺﾞｼｯｸM" panose="020B0600000000000000" pitchFamily="50" charset="-128"/>
                <a:ea typeface="HGPｺﾞｼｯｸM" panose="020B0600000000000000" pitchFamily="50" charset="-128"/>
              </a:rPr>
              <a:t>策定。</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p:txBody>
      </p:sp>
      <p:sp>
        <p:nvSpPr>
          <p:cNvPr id="11"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13</a:t>
            </a:fld>
            <a:endParaRPr lang="en-US" altLang="ja-JP" dirty="0">
              <a:solidFill>
                <a:prstClr val="black"/>
              </a:solidFill>
            </a:endParaRPr>
          </a:p>
        </p:txBody>
      </p:sp>
    </p:spTree>
    <p:extLst>
      <p:ext uri="{BB962C8B-B14F-4D97-AF65-F5344CB8AC3E}">
        <p14:creationId xmlns:p14="http://schemas.microsoft.com/office/powerpoint/2010/main" val="840982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18"/>
          <p:cNvGrpSpPr/>
          <p:nvPr/>
        </p:nvGrpSpPr>
        <p:grpSpPr>
          <a:xfrm>
            <a:off x="4273" y="476672"/>
            <a:ext cx="9906000" cy="72008"/>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1052642" y="14862"/>
            <a:ext cx="7572841" cy="461665"/>
          </a:xfrm>
          <a:prstGeom prst="rect">
            <a:avLst/>
          </a:prstGeom>
          <a:noFill/>
        </p:spPr>
        <p:txBody>
          <a:bodyPr wrap="square" lIns="91341" tIns="45673" rIns="91341" bIns="45673" rtlCol="0">
            <a:spAutoFit/>
          </a:bodyPr>
          <a:lstStyle/>
          <a:p>
            <a:pPr algn="ctr" fontAlgn="auto">
              <a:spcBef>
                <a:spcPts val="0"/>
              </a:spcBef>
              <a:spcAft>
                <a:spcPts val="0"/>
              </a:spcAft>
            </a:pPr>
            <a:r>
              <a:rPr lang="ja-JP" altLang="en-US" sz="2400" dirty="0">
                <a:solidFill>
                  <a:srgbClr val="000000"/>
                </a:solidFill>
                <a:latin typeface="HG創英角ｺﾞｼｯｸUB" panose="020B0909000000000000" pitchFamily="49" charset="-128"/>
                <a:ea typeface="HG創英角ｺﾞｼｯｸUB" panose="020B0909000000000000" pitchFamily="49" charset="-128"/>
              </a:rPr>
              <a:t>補装具費の支給範囲の拡大（貸与の追加）</a:t>
            </a:r>
          </a:p>
        </p:txBody>
      </p:sp>
      <p:sp>
        <p:nvSpPr>
          <p:cNvPr id="9" name="正方形/長方形 8"/>
          <p:cNvSpPr/>
          <p:nvPr/>
        </p:nvSpPr>
        <p:spPr>
          <a:xfrm>
            <a:off x="39025" y="2202956"/>
            <a:ext cx="9778446" cy="4608000"/>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91335" tIns="45664" rIns="91335" bIns="45664" anchor="ctr"/>
          <a:lstStyle/>
          <a:p>
            <a:pPr fontAlgn="auto">
              <a:spcBef>
                <a:spcPts val="0"/>
              </a:spcBef>
              <a:spcAft>
                <a:spcPts val="0"/>
              </a:spcAft>
              <a:defRPr/>
            </a:pPr>
            <a:r>
              <a:rPr lang="ja-JP" altLang="en-US" sz="1200" dirty="0">
                <a:solidFill>
                  <a:prstClr val="black"/>
                </a:solidFill>
                <a:latin typeface="ＭＳ Ｐゴシック"/>
              </a:rPr>
              <a:t>　　　　</a:t>
            </a:r>
            <a:endParaRPr lang="en-US" altLang="ja-JP" sz="1200" dirty="0">
              <a:solidFill>
                <a:prstClr val="black"/>
              </a:solidFill>
              <a:latin typeface="ＭＳ Ｐゴシック"/>
            </a:endParaRPr>
          </a:p>
        </p:txBody>
      </p:sp>
      <p:sp>
        <p:nvSpPr>
          <p:cNvPr id="13" name="正方形/長方形 12"/>
          <p:cNvSpPr/>
          <p:nvPr/>
        </p:nvSpPr>
        <p:spPr>
          <a:xfrm>
            <a:off x="44476" y="2057036"/>
            <a:ext cx="2028225"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white"/>
                </a:solidFill>
                <a:latin typeface="HGS創英角ｺﾞｼｯｸUB" pitchFamily="50" charset="-128"/>
                <a:ea typeface="HGS創英角ｺﾞｼｯｸUB" pitchFamily="50" charset="-128"/>
              </a:rPr>
              <a:t>具体的内容</a:t>
            </a:r>
          </a:p>
        </p:txBody>
      </p:sp>
      <p:grpSp>
        <p:nvGrpSpPr>
          <p:cNvPr id="2" name="グループ化 1"/>
          <p:cNvGrpSpPr/>
          <p:nvPr/>
        </p:nvGrpSpPr>
        <p:grpSpPr>
          <a:xfrm>
            <a:off x="322297" y="2547994"/>
            <a:ext cx="4342713" cy="3833393"/>
            <a:chOff x="288094" y="-880680"/>
            <a:chExt cx="4813525" cy="6445942"/>
          </a:xfrm>
        </p:grpSpPr>
        <p:sp>
          <p:nvSpPr>
            <p:cNvPr id="42" name="角丸四角形 41"/>
            <p:cNvSpPr/>
            <p:nvPr/>
          </p:nvSpPr>
          <p:spPr>
            <a:xfrm>
              <a:off x="288094" y="-604130"/>
              <a:ext cx="4254821" cy="6169392"/>
            </a:xfrm>
            <a:prstGeom prst="roundRect">
              <a:avLst>
                <a:gd name="adj" fmla="val 3877"/>
              </a:avLst>
            </a:prstGeom>
            <a:gradFill>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15875">
              <a:solidFill>
                <a:srgbClr val="F79646">
                  <a:shade val="95000"/>
                  <a:satMod val="105000"/>
                </a:srgbClr>
              </a:solidFill>
            </a:ln>
          </p:spPr>
          <p:txBody>
            <a:bodyPr wrap="square" lIns="91355" tIns="45677" rIns="91355" bIns="45677" anchor="t" anchorCtr="0">
              <a:noAutofit/>
            </a:bodyPr>
            <a:lstStyle/>
            <a:p>
              <a:pPr defTabSz="913358" fontAlgn="auto">
                <a:spcBef>
                  <a:spcPts val="0"/>
                </a:spcBef>
                <a:spcAft>
                  <a:spcPts val="0"/>
                </a:spcAft>
                <a:defRPr/>
              </a:pPr>
              <a:endParaRPr lang="en-US" altLang="ja-JP" dirty="0" smtClean="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○成長に伴って短期間での交換が必要となる</a:t>
              </a:r>
              <a:endParaRPr lang="en-US" altLang="ja-JP" sz="14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障害児</a:t>
              </a:r>
              <a:endParaRPr lang="en-US" altLang="ja-JP" sz="14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endParaRPr lang="en-US" altLang="ja-JP" sz="13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○障害の進行により、短期間の利用が想定さ</a:t>
              </a:r>
              <a:endParaRPr lang="en-US" altLang="ja-JP" sz="14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　</a:t>
              </a:r>
              <a:r>
                <a:rPr lang="ja-JP" altLang="en-US" sz="1400" dirty="0" err="1">
                  <a:solidFill>
                    <a:prstClr val="black"/>
                  </a:solidFill>
                  <a:latin typeface="HG丸ｺﾞｼｯｸM-PRO" pitchFamily="50" charset="-128"/>
                  <a:ea typeface="HG丸ｺﾞｼｯｸM-PRO" pitchFamily="50" charset="-128"/>
                </a:rPr>
                <a:t>れる</a:t>
              </a:r>
              <a:r>
                <a:rPr lang="ja-JP" altLang="en-US" sz="1400" dirty="0">
                  <a:solidFill>
                    <a:prstClr val="black"/>
                  </a:solidFill>
                  <a:latin typeface="HG丸ｺﾞｼｯｸM-PRO" pitchFamily="50" charset="-128"/>
                  <a:ea typeface="HG丸ｺﾞｼｯｸM-PRO" pitchFamily="50" charset="-128"/>
                </a:rPr>
                <a:t>もの</a:t>
              </a:r>
              <a:endParaRPr lang="en-US" altLang="ja-JP" sz="14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endParaRPr lang="en-US" altLang="ja-JP" sz="13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○仮合わせ前の試用　</a:t>
              </a:r>
              <a:endParaRPr lang="en-US" altLang="ja-JP" sz="14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649154" y="-880680"/>
              <a:ext cx="3591262" cy="517388"/>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FC000"/>
              </a:solidFill>
              <a:prstDash val="solid"/>
            </a:ln>
            <a:effectLst>
              <a:outerShdw blurRad="40000" dist="23000" dir="5400000" rotWithShape="0">
                <a:srgbClr val="000000">
                  <a:alpha val="35000"/>
                </a:srgbClr>
              </a:outerShdw>
            </a:effectLst>
          </p:spPr>
          <p:txBody>
            <a:bodyPr wrap="square" lIns="91355" tIns="45677" rIns="91355" bIns="45677" rtlCol="0">
              <a:spAutoFit/>
            </a:bodyPr>
            <a:lstStyle/>
            <a:p>
              <a:pPr algn="ctr" fontAlgn="auto">
                <a:spcBef>
                  <a:spcPts val="0"/>
                </a:spcBef>
                <a:spcAft>
                  <a:spcPts val="0"/>
                </a:spcAft>
                <a:defRPr/>
              </a:pPr>
              <a:r>
                <a:rPr kumimoji="0" lang="ja-JP" altLang="en-US" sz="1400" kern="0" dirty="0">
                  <a:solidFill>
                    <a:prstClr val="white"/>
                  </a:solidFill>
                  <a:latin typeface="HG丸ｺﾞｼｯｸM-PRO" pitchFamily="50" charset="-128"/>
                  <a:ea typeface="HG丸ｺﾞｼｯｸM-PRO" pitchFamily="50" charset="-128"/>
                </a:rPr>
                <a:t>貸与が適切と考えられる場合（例）</a:t>
              </a:r>
            </a:p>
          </p:txBody>
        </p:sp>
        <p:sp>
          <p:nvSpPr>
            <p:cNvPr id="46" name="タイトル 2"/>
            <p:cNvSpPr txBox="1">
              <a:spLocks/>
            </p:cNvSpPr>
            <p:nvPr/>
          </p:nvSpPr>
          <p:spPr bwMode="auto">
            <a:xfrm>
              <a:off x="444430" y="3022517"/>
              <a:ext cx="4657189" cy="212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8" rIns="91418" bIns="45708" numCol="1" anchor="t"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1000" kern="0" dirty="0">
                  <a:solidFill>
                    <a:srgbClr val="000000"/>
                  </a:solidFill>
                  <a:latin typeface="メイリオ" pitchFamily="50" charset="-128"/>
                  <a:ea typeface="メイリオ" pitchFamily="50" charset="-128"/>
                  <a:cs typeface="メイリオ" pitchFamily="50" charset="-128"/>
                </a:rPr>
                <a:t>　</a:t>
              </a:r>
              <a:r>
                <a:rPr lang="en-US" altLang="ja-JP" sz="1200" kern="0" dirty="0">
                  <a:solidFill>
                    <a:srgbClr val="000000"/>
                  </a:solidFill>
                  <a:latin typeface="メイリオ" pitchFamily="50" charset="-128"/>
                  <a:ea typeface="メイリオ" pitchFamily="50" charset="-128"/>
                  <a:cs typeface="メイリオ" pitchFamily="50" charset="-128"/>
                </a:rPr>
                <a:t>※</a:t>
              </a:r>
              <a:r>
                <a:rPr lang="ja-JP" altLang="en-US" sz="1200" kern="0" dirty="0">
                  <a:solidFill>
                    <a:srgbClr val="000000"/>
                  </a:solidFill>
                  <a:latin typeface="メイリオ" pitchFamily="50" charset="-128"/>
                  <a:ea typeface="メイリオ" pitchFamily="50" charset="-128"/>
                  <a:cs typeface="メイリオ" pitchFamily="50" charset="-128"/>
                </a:rPr>
                <a:t>　上記のような場合が想定されるが、今後、</a:t>
              </a:r>
              <a:endParaRPr lang="en-US" altLang="ja-JP" sz="1200" kern="0" dirty="0">
                <a:solidFill>
                  <a:srgbClr val="000000"/>
                </a:solidFill>
                <a:latin typeface="メイリオ" pitchFamily="50" charset="-128"/>
                <a:ea typeface="メイリオ" pitchFamily="50" charset="-128"/>
                <a:cs typeface="メイリオ" pitchFamily="50" charset="-128"/>
              </a:endParaRPr>
            </a:p>
            <a:p>
              <a:pPr algn="l"/>
              <a:r>
                <a:rPr lang="ja-JP" altLang="en-US" sz="1200" kern="0" dirty="0">
                  <a:solidFill>
                    <a:srgbClr val="000000"/>
                  </a:solidFill>
                  <a:latin typeface="メイリオ" pitchFamily="50" charset="-128"/>
                  <a:ea typeface="メイリオ" pitchFamily="50" charset="-128"/>
                  <a:cs typeface="メイリオ" pitchFamily="50" charset="-128"/>
                </a:rPr>
                <a:t>　　関係者の意見も踏まえて検討。</a:t>
              </a:r>
              <a:endParaRPr lang="en-US" altLang="ja-JP" sz="1200" kern="0" dirty="0">
                <a:solidFill>
                  <a:srgbClr val="000000"/>
                </a:solidFill>
                <a:latin typeface="メイリオ" pitchFamily="50" charset="-128"/>
                <a:ea typeface="メイリオ" pitchFamily="50" charset="-128"/>
                <a:cs typeface="メイリオ" pitchFamily="50" charset="-128"/>
              </a:endParaRPr>
            </a:p>
            <a:p>
              <a:pPr algn="l"/>
              <a:endParaRPr lang="en-US" altLang="ja-JP" sz="800" kern="0" dirty="0">
                <a:solidFill>
                  <a:srgbClr val="000000"/>
                </a:solidFill>
                <a:latin typeface="メイリオ" pitchFamily="50" charset="-128"/>
                <a:ea typeface="メイリオ" pitchFamily="50" charset="-128"/>
                <a:cs typeface="メイリオ" pitchFamily="50" charset="-128"/>
              </a:endParaRPr>
            </a:p>
            <a:p>
              <a:pPr algn="l"/>
              <a:r>
                <a:rPr lang="ja-JP" altLang="en-US" sz="1200" kern="0" dirty="0">
                  <a:solidFill>
                    <a:srgbClr val="000000"/>
                  </a:solidFill>
                  <a:latin typeface="メイリオ" pitchFamily="50" charset="-128"/>
                  <a:ea typeface="メイリオ" pitchFamily="50" charset="-128"/>
                  <a:cs typeface="メイリオ" pitchFamily="50" charset="-128"/>
                </a:rPr>
                <a:t>　</a:t>
              </a:r>
              <a:r>
                <a:rPr lang="en-US" altLang="ja-JP" sz="1200" kern="0" dirty="0">
                  <a:solidFill>
                    <a:srgbClr val="000000"/>
                  </a:solidFill>
                  <a:latin typeface="メイリオ" pitchFamily="50" charset="-128"/>
                  <a:ea typeface="メイリオ" pitchFamily="50" charset="-128"/>
                  <a:cs typeface="メイリオ" pitchFamily="50" charset="-128"/>
                </a:rPr>
                <a:t>※</a:t>
              </a:r>
              <a:r>
                <a:rPr lang="ja-JP" altLang="en-US" sz="1200" kern="0" dirty="0">
                  <a:solidFill>
                    <a:srgbClr val="000000"/>
                  </a:solidFill>
                  <a:latin typeface="メイリオ" pitchFamily="50" charset="-128"/>
                  <a:ea typeface="メイリオ" pitchFamily="50" charset="-128"/>
                  <a:cs typeface="メイリオ" pitchFamily="50" charset="-128"/>
                </a:rPr>
                <a:t>　身体への適合を図るための製作が必要なも</a:t>
              </a:r>
              <a:endParaRPr lang="en-US" altLang="ja-JP" sz="1200" kern="0" dirty="0">
                <a:solidFill>
                  <a:srgbClr val="000000"/>
                </a:solidFill>
                <a:latin typeface="メイリオ" pitchFamily="50" charset="-128"/>
                <a:ea typeface="メイリオ" pitchFamily="50" charset="-128"/>
                <a:cs typeface="メイリオ" pitchFamily="50" charset="-128"/>
              </a:endParaRPr>
            </a:p>
            <a:p>
              <a:pPr algn="l"/>
              <a:r>
                <a:rPr lang="ja-JP" altLang="en-US" sz="1200" kern="0" dirty="0">
                  <a:solidFill>
                    <a:srgbClr val="000000"/>
                  </a:solidFill>
                  <a:latin typeface="メイリオ" pitchFamily="50" charset="-128"/>
                  <a:ea typeface="メイリオ" pitchFamily="50" charset="-128"/>
                  <a:cs typeface="メイリオ" pitchFamily="50" charset="-128"/>
                </a:rPr>
                <a:t>　　の等については、貸与になじまないものと考</a:t>
              </a:r>
              <a:endParaRPr lang="en-US" altLang="ja-JP" sz="1200" kern="0" dirty="0">
                <a:solidFill>
                  <a:srgbClr val="000000"/>
                </a:solidFill>
                <a:latin typeface="メイリオ" pitchFamily="50" charset="-128"/>
                <a:ea typeface="メイリオ" pitchFamily="50" charset="-128"/>
                <a:cs typeface="メイリオ" pitchFamily="50" charset="-128"/>
              </a:endParaRPr>
            </a:p>
            <a:p>
              <a:pPr algn="l"/>
              <a:r>
                <a:rPr lang="ja-JP" altLang="en-US" sz="1200" kern="0" dirty="0">
                  <a:solidFill>
                    <a:srgbClr val="000000"/>
                  </a:solidFill>
                  <a:latin typeface="メイリオ" pitchFamily="50" charset="-128"/>
                  <a:ea typeface="メイリオ" pitchFamily="50" charset="-128"/>
                  <a:cs typeface="メイリオ" pitchFamily="50" charset="-128"/>
                </a:rPr>
                <a:t>　　えられる。</a:t>
              </a:r>
            </a:p>
          </p:txBody>
        </p:sp>
      </p:grpSp>
      <p:grpSp>
        <p:nvGrpSpPr>
          <p:cNvPr id="23" name="グループ化 22"/>
          <p:cNvGrpSpPr/>
          <p:nvPr/>
        </p:nvGrpSpPr>
        <p:grpSpPr>
          <a:xfrm>
            <a:off x="4664968" y="2348880"/>
            <a:ext cx="5040560" cy="2232248"/>
            <a:chOff x="998509" y="2636912"/>
            <a:chExt cx="7921770" cy="3720412"/>
          </a:xfrm>
        </p:grpSpPr>
        <p:sp>
          <p:nvSpPr>
            <p:cNvPr id="24" name="角丸四角形 23"/>
            <p:cNvSpPr/>
            <p:nvPr/>
          </p:nvSpPr>
          <p:spPr>
            <a:xfrm>
              <a:off x="998509" y="2636912"/>
              <a:ext cx="631935" cy="372040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vert="eaVert" rtlCol="0" anchor="ctr"/>
            <a:lstStyle/>
            <a:p>
              <a:pPr algn="ctr" fontAlgn="auto">
                <a:spcBef>
                  <a:spcPts val="0"/>
                </a:spcBef>
                <a:spcAft>
                  <a:spcPts val="0"/>
                </a:spcAft>
                <a:defRPr/>
              </a:pPr>
              <a:r>
                <a:rPr kumimoji="0" lang="ja-JP" altLang="en-US" sz="1000" kern="0" dirty="0">
                  <a:solidFill>
                    <a:prstClr val="black"/>
                  </a:solidFill>
                  <a:latin typeface="Arial"/>
                  <a:ea typeface="ＭＳ Ｐゴシック"/>
                </a:rPr>
                <a:t>補装具の購入希望</a:t>
              </a:r>
            </a:p>
          </p:txBody>
        </p:sp>
        <p:sp>
          <p:nvSpPr>
            <p:cNvPr id="26" name="角丸四角形 25"/>
            <p:cNvSpPr/>
            <p:nvPr/>
          </p:nvSpPr>
          <p:spPr>
            <a:xfrm>
              <a:off x="2721832" y="4926881"/>
              <a:ext cx="2592289" cy="1430443"/>
            </a:xfrm>
            <a:prstGeom prst="roundRect">
              <a:avLst/>
            </a:prstGeom>
            <a:noFill/>
            <a:ln w="9525" cap="flat" cmpd="sng" algn="ctr">
              <a:noFill/>
              <a:prstDash val="dash"/>
            </a:ln>
            <a:effectLst>
              <a:outerShdw blurRad="40000" dist="20000" dir="5400000" rotWithShape="0">
                <a:srgbClr val="000000">
                  <a:alpha val="38000"/>
                </a:srgbClr>
              </a:outerShdw>
            </a:effectLst>
          </p:spPr>
          <p:txBody>
            <a:bodyPr rtlCol="0" anchor="ctr"/>
            <a:lstStyle/>
            <a:p>
              <a:pPr marL="179201" indent="-179201" fontAlgn="auto">
                <a:spcBef>
                  <a:spcPts val="0"/>
                </a:spcBef>
                <a:spcAft>
                  <a:spcPts val="0"/>
                </a:spcAft>
                <a:defRPr/>
              </a:pPr>
              <a:r>
                <a:rPr kumimoji="0" lang="ja-JP" altLang="en-US" sz="1000" kern="0" dirty="0">
                  <a:solidFill>
                    <a:prstClr val="black"/>
                  </a:solidFill>
                  <a:latin typeface="Arial"/>
                  <a:ea typeface="ＭＳ Ｐゴシック"/>
                </a:rPr>
                <a:t>・ 成長に合わせた作り</a:t>
              </a:r>
              <a:endParaRPr kumimoji="0" lang="en-US" altLang="ja-JP" sz="1000" kern="0" dirty="0">
                <a:solidFill>
                  <a:prstClr val="black"/>
                </a:solidFill>
                <a:latin typeface="Arial"/>
                <a:ea typeface="ＭＳ Ｐゴシック"/>
              </a:endParaRPr>
            </a:p>
            <a:p>
              <a:pPr marL="179201" indent="-179201" fontAlgn="auto">
                <a:spcBef>
                  <a:spcPts val="0"/>
                </a:spcBef>
                <a:spcAft>
                  <a:spcPts val="0"/>
                </a:spcAft>
                <a:defRPr/>
              </a:pPr>
              <a:r>
                <a:rPr kumimoji="0" lang="ja-JP" altLang="en-US" sz="1000" kern="0" dirty="0">
                  <a:solidFill>
                    <a:prstClr val="black"/>
                  </a:solidFill>
                  <a:latin typeface="Arial"/>
                  <a:ea typeface="ＭＳ Ｐゴシック"/>
                </a:rPr>
                <a:t>　替えが必要</a:t>
              </a:r>
              <a:endParaRPr kumimoji="0" lang="en-US" altLang="ja-JP" sz="1000" kern="0" dirty="0">
                <a:solidFill>
                  <a:prstClr val="black"/>
                </a:solidFill>
                <a:latin typeface="Arial"/>
                <a:ea typeface="ＭＳ Ｐゴシック"/>
              </a:endParaRPr>
            </a:p>
            <a:p>
              <a:pPr marL="179201" indent="-179201" fontAlgn="auto">
                <a:spcBef>
                  <a:spcPts val="0"/>
                </a:spcBef>
                <a:spcAft>
                  <a:spcPts val="0"/>
                </a:spcAft>
                <a:defRPr/>
              </a:pPr>
              <a:r>
                <a:rPr kumimoji="0" lang="ja-JP" altLang="en-US" sz="1000" kern="0" dirty="0">
                  <a:solidFill>
                    <a:prstClr val="black"/>
                  </a:solidFill>
                  <a:latin typeface="Arial"/>
                  <a:ea typeface="ＭＳ Ｐゴシック"/>
                </a:rPr>
                <a:t>・ 適切な補装具の選定</a:t>
              </a:r>
              <a:endParaRPr kumimoji="0" lang="en-US" altLang="ja-JP" sz="1000" kern="0" dirty="0">
                <a:solidFill>
                  <a:prstClr val="black"/>
                </a:solidFill>
                <a:latin typeface="Arial"/>
                <a:ea typeface="ＭＳ Ｐゴシック"/>
              </a:endParaRPr>
            </a:p>
            <a:p>
              <a:pPr marL="179201" indent="-179201" fontAlgn="auto">
                <a:spcBef>
                  <a:spcPts val="0"/>
                </a:spcBef>
                <a:spcAft>
                  <a:spcPts val="0"/>
                </a:spcAft>
                <a:defRPr/>
              </a:pPr>
              <a:r>
                <a:rPr kumimoji="0" lang="ja-JP" altLang="en-US" sz="1000" kern="0" dirty="0">
                  <a:solidFill>
                    <a:prstClr val="black"/>
                  </a:solidFill>
                  <a:latin typeface="Arial"/>
                  <a:ea typeface="ＭＳ Ｐゴシック"/>
                </a:rPr>
                <a:t>　が必要</a:t>
              </a:r>
            </a:p>
          </p:txBody>
        </p:sp>
        <p:sp>
          <p:nvSpPr>
            <p:cNvPr id="27" name="角丸四角形 26"/>
            <p:cNvSpPr/>
            <p:nvPr/>
          </p:nvSpPr>
          <p:spPr>
            <a:xfrm>
              <a:off x="2678811" y="2636912"/>
              <a:ext cx="2592289" cy="2064421"/>
            </a:xfrm>
            <a:prstGeom prst="roundRect">
              <a:avLst>
                <a:gd name="adj" fmla="val 847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179201" indent="-179201" fontAlgn="auto">
                <a:spcBef>
                  <a:spcPts val="0"/>
                </a:spcBef>
                <a:spcAft>
                  <a:spcPts val="0"/>
                </a:spcAft>
                <a:defRPr/>
              </a:pPr>
              <a:r>
                <a:rPr kumimoji="0" lang="ja-JP" altLang="en-US" sz="1000" kern="0" dirty="0">
                  <a:solidFill>
                    <a:prstClr val="black"/>
                  </a:solidFill>
                  <a:latin typeface="Arial"/>
                  <a:ea typeface="ＭＳ Ｐゴシック"/>
                </a:rPr>
                <a:t>・ 早期に不適合が予想</a:t>
              </a:r>
              <a:endParaRPr kumimoji="0" lang="en-US" altLang="ja-JP" sz="1000" kern="0" dirty="0">
                <a:solidFill>
                  <a:prstClr val="black"/>
                </a:solidFill>
                <a:latin typeface="Arial"/>
                <a:ea typeface="ＭＳ Ｐゴシック"/>
              </a:endParaRPr>
            </a:p>
            <a:p>
              <a:pPr marL="179201" indent="-179201" fontAlgn="auto">
                <a:spcBef>
                  <a:spcPts val="0"/>
                </a:spcBef>
                <a:spcAft>
                  <a:spcPts val="0"/>
                </a:spcAft>
                <a:defRPr/>
              </a:pPr>
              <a:r>
                <a:rPr kumimoji="0" lang="ja-JP" altLang="en-US" sz="1000" kern="0" dirty="0">
                  <a:solidFill>
                    <a:prstClr val="black"/>
                  </a:solidFill>
                  <a:latin typeface="Arial"/>
                  <a:ea typeface="ＭＳ Ｐゴシック"/>
                </a:rPr>
                <a:t>　されない</a:t>
              </a:r>
              <a:endParaRPr kumimoji="0" lang="en-US" altLang="ja-JP" sz="1000" kern="0" dirty="0">
                <a:solidFill>
                  <a:prstClr val="black"/>
                </a:solidFill>
                <a:latin typeface="Arial"/>
                <a:ea typeface="ＭＳ Ｐゴシック"/>
              </a:endParaRPr>
            </a:p>
            <a:p>
              <a:pPr marL="179201" indent="-179201" fontAlgn="auto">
                <a:spcBef>
                  <a:spcPts val="0"/>
                </a:spcBef>
                <a:spcAft>
                  <a:spcPts val="0"/>
                </a:spcAft>
                <a:defRPr/>
              </a:pPr>
              <a:r>
                <a:rPr kumimoji="0" lang="ja-JP" altLang="en-US" sz="1000" kern="0" dirty="0">
                  <a:solidFill>
                    <a:prstClr val="black"/>
                  </a:solidFill>
                  <a:latin typeface="Arial"/>
                  <a:ea typeface="ＭＳ Ｐゴシック"/>
                </a:rPr>
                <a:t>・ 必要な補装具が明確</a:t>
              </a:r>
            </a:p>
          </p:txBody>
        </p:sp>
        <p:sp>
          <p:nvSpPr>
            <p:cNvPr id="28" name="右矢印 27"/>
            <p:cNvSpPr/>
            <p:nvPr/>
          </p:nvSpPr>
          <p:spPr>
            <a:xfrm>
              <a:off x="5412066" y="5397217"/>
              <a:ext cx="495742" cy="541983"/>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ysClr val="windowText" lastClr="000000"/>
              </a:solidFill>
              <a:prstDash val="dash"/>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sz="1000" kern="0">
                <a:solidFill>
                  <a:prstClr val="black"/>
                </a:solidFill>
                <a:latin typeface="Arial"/>
                <a:ea typeface="ＭＳ Ｐゴシック"/>
              </a:endParaRPr>
            </a:p>
          </p:txBody>
        </p:sp>
        <p:sp>
          <p:nvSpPr>
            <p:cNvPr id="29" name="右矢印 28"/>
            <p:cNvSpPr/>
            <p:nvPr/>
          </p:nvSpPr>
          <p:spPr>
            <a:xfrm>
              <a:off x="5451495" y="3116965"/>
              <a:ext cx="2337103" cy="1320146"/>
            </a:xfrm>
            <a:prstGeom prst="rightArrow">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sz="1000" kern="0">
                <a:solidFill>
                  <a:prstClr val="black"/>
                </a:solidFill>
                <a:latin typeface="Arial"/>
                <a:ea typeface="ＭＳ Ｐゴシック"/>
              </a:endParaRPr>
            </a:p>
          </p:txBody>
        </p:sp>
        <p:sp>
          <p:nvSpPr>
            <p:cNvPr id="30" name="角丸四角形 29"/>
            <p:cNvSpPr/>
            <p:nvPr/>
          </p:nvSpPr>
          <p:spPr>
            <a:xfrm>
              <a:off x="6013617" y="4926883"/>
              <a:ext cx="1049677" cy="1430433"/>
            </a:xfrm>
            <a:prstGeom prst="roundRect">
              <a:avLst/>
            </a:prstGeom>
            <a:noFill/>
            <a:ln w="9525" cap="flat" cmpd="sng" algn="ctr">
              <a:noFill/>
              <a:prstDash val="dash"/>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kumimoji="0" lang="ja-JP" altLang="en-US" sz="1000" kern="0" dirty="0">
                  <a:solidFill>
                    <a:prstClr val="black"/>
                  </a:solidFill>
                  <a:latin typeface="Arial"/>
                  <a:ea typeface="ＭＳ Ｐゴシック"/>
                </a:rPr>
                <a:t>貸与の活用</a:t>
              </a:r>
            </a:p>
          </p:txBody>
        </p:sp>
        <p:sp>
          <p:nvSpPr>
            <p:cNvPr id="31" name="角丸四角形 30"/>
            <p:cNvSpPr/>
            <p:nvPr/>
          </p:nvSpPr>
          <p:spPr>
            <a:xfrm>
              <a:off x="7870601" y="2636912"/>
              <a:ext cx="1021878" cy="2400266"/>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kumimoji="0" lang="ja-JP" altLang="en-US" sz="1000" kern="0" dirty="0">
                  <a:solidFill>
                    <a:prstClr val="black"/>
                  </a:solidFill>
                  <a:latin typeface="Arial"/>
                  <a:ea typeface="ＭＳ Ｐゴシック"/>
                </a:rPr>
                <a:t>購入（製作）</a:t>
              </a:r>
            </a:p>
          </p:txBody>
        </p:sp>
        <p:sp>
          <p:nvSpPr>
            <p:cNvPr id="32" name="右矢印 31"/>
            <p:cNvSpPr/>
            <p:nvPr/>
          </p:nvSpPr>
          <p:spPr>
            <a:xfrm rot="19372016">
              <a:off x="7139944" y="4937565"/>
              <a:ext cx="648072" cy="735108"/>
            </a:xfrm>
            <a:prstGeom prst="rightArrow">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sz="1000" kern="0">
                <a:solidFill>
                  <a:prstClr val="black"/>
                </a:solidFill>
                <a:latin typeface="Arial"/>
                <a:ea typeface="ＭＳ Ｐゴシック"/>
              </a:endParaRPr>
            </a:p>
          </p:txBody>
        </p:sp>
        <p:sp>
          <p:nvSpPr>
            <p:cNvPr id="33" name="右矢印 32"/>
            <p:cNvSpPr/>
            <p:nvPr/>
          </p:nvSpPr>
          <p:spPr>
            <a:xfrm>
              <a:off x="7140526" y="5757257"/>
              <a:ext cx="648072" cy="504056"/>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ysClr val="windowText" lastClr="000000"/>
              </a:solidFill>
              <a:prstDash val="dash"/>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kumimoji="0" lang="ja-JP" altLang="en-US" sz="1000" kern="0">
                <a:solidFill>
                  <a:prstClr val="black"/>
                </a:solidFill>
                <a:latin typeface="Arial"/>
                <a:ea typeface="ＭＳ Ｐゴシック"/>
              </a:endParaRPr>
            </a:p>
          </p:txBody>
        </p:sp>
        <p:sp>
          <p:nvSpPr>
            <p:cNvPr id="34" name="角丸四角形 33"/>
            <p:cNvSpPr/>
            <p:nvPr/>
          </p:nvSpPr>
          <p:spPr>
            <a:xfrm>
              <a:off x="7870602" y="5376771"/>
              <a:ext cx="1049677" cy="980553"/>
            </a:xfrm>
            <a:prstGeom prst="roundRect">
              <a:avLst/>
            </a:prstGeom>
            <a:noFill/>
            <a:ln w="9525" cap="flat" cmpd="sng" algn="ctr">
              <a:noFill/>
              <a:prstDash val="dash"/>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r>
                <a:rPr kumimoji="0" lang="ja-JP" altLang="en-US" sz="1000" kern="0" dirty="0">
                  <a:solidFill>
                    <a:prstClr val="black"/>
                  </a:solidFill>
                  <a:latin typeface="Arial"/>
                  <a:ea typeface="ＭＳ Ｐゴシック"/>
                </a:rPr>
                <a:t>貸与の継続</a:t>
              </a:r>
            </a:p>
          </p:txBody>
        </p:sp>
      </p:grpSp>
      <p:sp>
        <p:nvSpPr>
          <p:cNvPr id="36" name="角丸四角形 35"/>
          <p:cNvSpPr/>
          <p:nvPr/>
        </p:nvSpPr>
        <p:spPr>
          <a:xfrm>
            <a:off x="97080" y="620698"/>
            <a:ext cx="9720386" cy="1296144"/>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1923" tIns="35962" rIns="91341" bIns="35962" anchor="ctr" anchorCtr="0"/>
          <a:lstStyle/>
          <a:p>
            <a:pPr marL="176022" indent="-176022" fontAlgn="auto">
              <a:lnSpc>
                <a:spcPct val="110000"/>
              </a:lnSpc>
              <a:spcBef>
                <a:spcPts val="0"/>
              </a:spcBef>
              <a:spcAft>
                <a:spcPts val="0"/>
              </a:spcAft>
            </a:pPr>
            <a:r>
              <a:rPr kumimoji="0" lang="ja-JP" altLang="en-US" sz="1400" kern="0" dirty="0">
                <a:solidFill>
                  <a:prstClr val="black"/>
                </a:solidFill>
                <a:latin typeface="HGPｺﾞｼｯｸM" panose="020B0600000000000000" pitchFamily="50" charset="-128"/>
                <a:ea typeface="HGPｺﾞｼｯｸM" panose="020B0600000000000000" pitchFamily="50" charset="-128"/>
              </a:rPr>
              <a:t>○</a:t>
            </a:r>
            <a:r>
              <a:rPr kumimoji="0" lang="ja-JP" altLang="en-US" sz="1400" kern="0" dirty="0">
                <a:solidFill>
                  <a:srgbClr val="000000"/>
                </a:solidFill>
                <a:latin typeface="HGPｺﾞｼｯｸM" panose="020B0600000000000000" pitchFamily="50" charset="-128"/>
                <a:ea typeface="HGPｺﾞｼｯｸM" panose="020B0600000000000000" pitchFamily="50" charset="-128"/>
              </a:rPr>
              <a:t>　補装具費については、身体障害者の身体機能を補完・代替する補装具の「購入」に対して支給されているが、成長に伴って短期間での交換が必要となる障害児など、「購入」より「貸与」の方が利用者の便宜を図ることが可能な場合がある。</a:t>
            </a:r>
          </a:p>
          <a:p>
            <a:pPr marL="176022" indent="-176022" fontAlgn="auto">
              <a:lnSpc>
                <a:spcPct val="110000"/>
              </a:lnSpc>
              <a:spcBef>
                <a:spcPts val="0"/>
              </a:spcBef>
              <a:spcAft>
                <a:spcPts val="0"/>
              </a:spcAft>
            </a:pPr>
            <a:endParaRPr kumimoji="0" lang="ja-JP" altLang="en-US" sz="800" kern="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r>
              <a:rPr kumimoji="0" lang="ja-JP" altLang="en-US" sz="1400" kern="0" dirty="0">
                <a:solidFill>
                  <a:srgbClr val="000000"/>
                </a:solidFill>
                <a:latin typeface="HGPｺﾞｼｯｸM" panose="020B0600000000000000" pitchFamily="50" charset="-128"/>
                <a:ea typeface="HGPｺﾞｼｯｸM" panose="020B0600000000000000" pitchFamily="50" charset="-128"/>
              </a:rPr>
              <a:t>○　このため、「購入」を基本とする原則は維持した上で、障害者の利便に照らして「貸与」が</a:t>
            </a:r>
            <a:r>
              <a:rPr kumimoji="0" lang="ja-JP" altLang="en-US" sz="1400" kern="0" dirty="0">
                <a:solidFill>
                  <a:prstClr val="black"/>
                </a:solidFill>
                <a:latin typeface="HGPｺﾞｼｯｸM" panose="020B0600000000000000" pitchFamily="50" charset="-128"/>
                <a:ea typeface="HGPｺﾞｼｯｸM" panose="020B0600000000000000" pitchFamily="50" charset="-128"/>
              </a:rPr>
              <a:t>適切と考えられる場合に限り、新たに補装具費の支給の対象とする。</a:t>
            </a:r>
          </a:p>
        </p:txBody>
      </p:sp>
      <p:sp>
        <p:nvSpPr>
          <p:cNvPr id="37" name="右矢印 36"/>
          <p:cNvSpPr/>
          <p:nvPr/>
        </p:nvSpPr>
        <p:spPr>
          <a:xfrm>
            <a:off x="5169076" y="4005064"/>
            <a:ext cx="554977" cy="302434"/>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ysClr val="windowText" lastClr="000000"/>
            </a:solidFill>
            <a:prstDash val="dash"/>
          </a:ln>
          <a:effectLst>
            <a:outerShdw blurRad="40000" dist="20000" dir="5400000" rotWithShape="0">
              <a:srgbClr val="000000">
                <a:alpha val="38000"/>
              </a:srgbClr>
            </a:outerShdw>
          </a:effectLst>
        </p:spPr>
        <p:txBody>
          <a:bodyPr lIns="91341" tIns="45673" rIns="91341" bIns="45673" rtlCol="0" anchor="ctr"/>
          <a:lstStyle/>
          <a:p>
            <a:pPr algn="ctr" fontAlgn="auto">
              <a:spcBef>
                <a:spcPts val="0"/>
              </a:spcBef>
              <a:spcAft>
                <a:spcPts val="0"/>
              </a:spcAft>
              <a:defRPr/>
            </a:pPr>
            <a:endParaRPr kumimoji="0" lang="ja-JP" altLang="en-US" sz="1000" kern="0">
              <a:solidFill>
                <a:prstClr val="black"/>
              </a:solidFill>
              <a:latin typeface="Arial"/>
              <a:ea typeface="ＭＳ Ｐゴシック"/>
            </a:endParaRPr>
          </a:p>
        </p:txBody>
      </p:sp>
      <p:sp>
        <p:nvSpPr>
          <p:cNvPr id="38" name="右矢印 37"/>
          <p:cNvSpPr/>
          <p:nvPr/>
        </p:nvSpPr>
        <p:spPr>
          <a:xfrm>
            <a:off x="5169050" y="2636916"/>
            <a:ext cx="540001" cy="770292"/>
          </a:xfrm>
          <a:prstGeom prst="rightArrow">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ysClr val="windowText" lastClr="000000"/>
            </a:solidFill>
            <a:prstDash val="solid"/>
          </a:ln>
          <a:effectLst>
            <a:outerShdw blurRad="40000" dist="20000" dir="5400000" rotWithShape="0">
              <a:srgbClr val="000000">
                <a:alpha val="38000"/>
              </a:srgbClr>
            </a:outerShdw>
          </a:effectLst>
        </p:spPr>
        <p:txBody>
          <a:bodyPr lIns="91341" tIns="45673" rIns="91341" bIns="45673" rtlCol="0" anchor="ctr"/>
          <a:lstStyle/>
          <a:p>
            <a:pPr algn="ctr" fontAlgn="auto">
              <a:spcBef>
                <a:spcPts val="0"/>
              </a:spcBef>
              <a:spcAft>
                <a:spcPts val="0"/>
              </a:spcAft>
              <a:defRPr/>
            </a:pPr>
            <a:endParaRPr kumimoji="0" lang="ja-JP" altLang="en-US" sz="1000" kern="0">
              <a:solidFill>
                <a:prstClr val="black"/>
              </a:solidFill>
              <a:latin typeface="Arial"/>
              <a:ea typeface="ＭＳ Ｐゴシック"/>
            </a:endParaRPr>
          </a:p>
        </p:txBody>
      </p:sp>
      <p:sp>
        <p:nvSpPr>
          <p:cNvPr id="50" name="タイトル 2"/>
          <p:cNvSpPr txBox="1">
            <a:spLocks/>
          </p:cNvSpPr>
          <p:nvPr/>
        </p:nvSpPr>
        <p:spPr bwMode="auto">
          <a:xfrm>
            <a:off x="6819640" y="5150173"/>
            <a:ext cx="1415518" cy="29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4" tIns="45659" rIns="91324" bIns="45659"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en-US" altLang="ja-JP"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a:t>
            </a:r>
            <a:r>
              <a:rPr lang="ja-JP" altLang="en-US"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座位保持椅子</a:t>
            </a:r>
            <a:r>
              <a:rPr lang="en-US" altLang="ja-JP"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a:t>
            </a:r>
          </a:p>
        </p:txBody>
      </p:sp>
      <p:sp>
        <p:nvSpPr>
          <p:cNvPr id="53" name="テキスト ボックス 52"/>
          <p:cNvSpPr txBox="1"/>
          <p:nvPr/>
        </p:nvSpPr>
        <p:spPr>
          <a:xfrm>
            <a:off x="6537425" y="5389756"/>
            <a:ext cx="1867397" cy="400015"/>
          </a:xfrm>
          <a:prstGeom prst="rect">
            <a:avLst/>
          </a:prstGeom>
          <a:noFill/>
          <a:ln>
            <a:noFill/>
            <a:prstDash val="dash"/>
          </a:ln>
        </p:spPr>
        <p:txBody>
          <a:bodyPr wrap="square" lIns="91341" tIns="45673" rIns="91341" bIns="45673" rtlCol="0">
            <a:spAutoFit/>
          </a:bodyPr>
          <a:lstStyle/>
          <a:p>
            <a:pPr>
              <a:defRPr/>
            </a:pPr>
            <a:r>
              <a:rPr kumimoji="0" lang="ja-JP" altLang="en-US" sz="1000" kern="0" dirty="0">
                <a:solidFill>
                  <a:prstClr val="black"/>
                </a:solidFill>
                <a:latin typeface="メイリオ" pitchFamily="50" charset="-128"/>
                <a:ea typeface="メイリオ" pitchFamily="50" charset="-128"/>
                <a:cs typeface="メイリオ" pitchFamily="50" charset="-128"/>
              </a:rPr>
              <a:t>姿勢を保持することが困難な障害児が日常生活の中で使用</a:t>
            </a:r>
          </a:p>
        </p:txBody>
      </p:sp>
      <p:sp>
        <p:nvSpPr>
          <p:cNvPr id="41" name="テキスト ボックス 40"/>
          <p:cNvSpPr txBox="1"/>
          <p:nvPr/>
        </p:nvSpPr>
        <p:spPr>
          <a:xfrm>
            <a:off x="8193360" y="6253968"/>
            <a:ext cx="2640062" cy="398257"/>
          </a:xfrm>
          <a:prstGeom prst="rect">
            <a:avLst/>
          </a:prstGeom>
          <a:noFill/>
          <a:ln>
            <a:noFill/>
            <a:prstDash val="dash"/>
          </a:ln>
        </p:spPr>
        <p:txBody>
          <a:bodyPr wrap="square" lIns="91341" tIns="45673" rIns="91341" bIns="45673" rtlCol="0">
            <a:spAutoFit/>
          </a:bodyPr>
          <a:lstStyle/>
          <a:p>
            <a:pPr>
              <a:defRPr/>
            </a:pPr>
            <a:r>
              <a:rPr kumimoji="0" lang="en-US" altLang="ja-JP" sz="1000" kern="0" dirty="0">
                <a:solidFill>
                  <a:prstClr val="black"/>
                </a:solidFill>
                <a:latin typeface="メイリオ" pitchFamily="50" charset="-128"/>
                <a:ea typeface="メイリオ" pitchFamily="50" charset="-128"/>
                <a:cs typeface="メイリオ" pitchFamily="50" charset="-128"/>
              </a:rPr>
              <a:t>※</a:t>
            </a:r>
            <a:r>
              <a:rPr kumimoji="0" lang="ja-JP" altLang="en-US" sz="1000" kern="0" dirty="0">
                <a:solidFill>
                  <a:prstClr val="black"/>
                </a:solidFill>
                <a:latin typeface="メイリオ" pitchFamily="50" charset="-128"/>
                <a:ea typeface="メイリオ" pitchFamily="50" charset="-128"/>
                <a:cs typeface="メイリオ" pitchFamily="50" charset="-128"/>
              </a:rPr>
              <a:t>対象種目については、</a:t>
            </a:r>
            <a:endParaRPr kumimoji="0" lang="en-US" altLang="ja-JP" sz="10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000" kern="0" dirty="0">
                <a:solidFill>
                  <a:prstClr val="black"/>
                </a:solidFill>
                <a:latin typeface="メイリオ" pitchFamily="50" charset="-128"/>
                <a:ea typeface="メイリオ" pitchFamily="50" charset="-128"/>
                <a:cs typeface="メイリオ" pitchFamily="50" charset="-128"/>
              </a:rPr>
              <a:t>　今後検討。</a:t>
            </a:r>
          </a:p>
        </p:txBody>
      </p:sp>
      <p:sp>
        <p:nvSpPr>
          <p:cNvPr id="48" name="正方形/長方形 47"/>
          <p:cNvSpPr/>
          <p:nvPr/>
        </p:nvSpPr>
        <p:spPr>
          <a:xfrm>
            <a:off x="4808984" y="5360604"/>
            <a:ext cx="1492336" cy="553903"/>
          </a:xfrm>
          <a:prstGeom prst="rect">
            <a:avLst/>
          </a:prstGeom>
          <a:ln>
            <a:noFill/>
            <a:prstDash val="dash"/>
          </a:ln>
        </p:spPr>
        <p:txBody>
          <a:bodyPr wrap="square" lIns="91341" tIns="45673" rIns="91341" bIns="45673">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0" lang="ja-JP" altLang="en-US" sz="1000" kern="0" dirty="0">
                <a:solidFill>
                  <a:prstClr val="black"/>
                </a:solidFill>
                <a:latin typeface="メイリオ" pitchFamily="50" charset="-128"/>
                <a:ea typeface="メイリオ" pitchFamily="50" charset="-128"/>
                <a:cs typeface="メイリオ" pitchFamily="50" charset="-128"/>
              </a:rPr>
              <a:t>歩行機能を補うため、</a:t>
            </a:r>
            <a:endParaRPr kumimoji="0" lang="en-US" altLang="ja-JP" sz="1000" kern="0" dirty="0">
              <a:solidFill>
                <a:prstClr val="black"/>
              </a:solidFill>
              <a:latin typeface="メイリオ" pitchFamily="50" charset="-128"/>
              <a:ea typeface="メイリオ" pitchFamily="50" charset="-128"/>
              <a:cs typeface="メイリオ" pitchFamily="50" charset="-128"/>
            </a:endParaRPr>
          </a:p>
          <a:p>
            <a:pPr>
              <a:defRPr/>
            </a:pPr>
            <a:r>
              <a:rPr kumimoji="0" lang="ja-JP" altLang="en-US" sz="1000" kern="0" dirty="0">
                <a:solidFill>
                  <a:prstClr val="black"/>
                </a:solidFill>
                <a:latin typeface="メイリオ" pitchFamily="50" charset="-128"/>
                <a:ea typeface="メイリオ" pitchFamily="50" charset="-128"/>
                <a:cs typeface="メイリオ" pitchFamily="50" charset="-128"/>
              </a:rPr>
              <a:t>移動時に体重を支える器具</a:t>
            </a:r>
          </a:p>
        </p:txBody>
      </p:sp>
      <p:sp>
        <p:nvSpPr>
          <p:cNvPr id="49" name="タイトル 2"/>
          <p:cNvSpPr txBox="1">
            <a:spLocks/>
          </p:cNvSpPr>
          <p:nvPr/>
        </p:nvSpPr>
        <p:spPr bwMode="auto">
          <a:xfrm>
            <a:off x="5172344" y="5121041"/>
            <a:ext cx="1076802" cy="29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4" tIns="45659" rIns="91324" bIns="45659"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en-US" altLang="ja-JP"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a:t>
            </a:r>
            <a:r>
              <a:rPr lang="ja-JP" altLang="en-US"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歩行器</a:t>
            </a:r>
            <a:r>
              <a:rPr lang="en-US" altLang="ja-JP"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a:t>
            </a:r>
          </a:p>
        </p:txBody>
      </p:sp>
      <p:sp>
        <p:nvSpPr>
          <p:cNvPr id="52" name="タイトル 2"/>
          <p:cNvSpPr txBox="1">
            <a:spLocks/>
          </p:cNvSpPr>
          <p:nvPr/>
        </p:nvSpPr>
        <p:spPr bwMode="auto">
          <a:xfrm>
            <a:off x="4592960" y="4797158"/>
            <a:ext cx="2986400" cy="29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4" tIns="45659" rIns="91324" bIns="45659"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r>
              <a:rPr lang="ja-JP" altLang="en-US"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＜貸与の活用があり得る種目（例）＞</a:t>
            </a:r>
            <a:endParaRPr lang="en-US" altLang="ja-JP"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p:txBody>
      </p:sp>
      <p:sp>
        <p:nvSpPr>
          <p:cNvPr id="8" name="大かっこ 7"/>
          <p:cNvSpPr/>
          <p:nvPr/>
        </p:nvSpPr>
        <p:spPr>
          <a:xfrm>
            <a:off x="5761552" y="3789072"/>
            <a:ext cx="1622079" cy="792083"/>
          </a:xfrm>
          <a:prstGeom prst="bracketPair">
            <a:avLst/>
          </a:prstGeom>
          <a:ln w="25400">
            <a:solidFill>
              <a:srgbClr val="FDBBC1"/>
            </a:solidFill>
          </a:ln>
        </p:spPr>
        <p:style>
          <a:lnRef idx="1">
            <a:schemeClr val="accent1"/>
          </a:lnRef>
          <a:fillRef idx="0">
            <a:schemeClr val="accent1"/>
          </a:fillRef>
          <a:effectRef idx="0">
            <a:schemeClr val="accent1"/>
          </a:effectRef>
          <a:fontRef idx="minor">
            <a:schemeClr val="tx1"/>
          </a:fontRef>
        </p:style>
        <p:txBody>
          <a:bodyPr lIns="91341" tIns="45673" rIns="91341" bIns="45673" rtlCol="0" anchor="ctr"/>
          <a:lstStyle/>
          <a:p>
            <a:pPr algn="ctr" fontAlgn="auto">
              <a:spcBef>
                <a:spcPts val="0"/>
              </a:spcBef>
              <a:spcAft>
                <a:spcPts val="0"/>
              </a:spcAft>
            </a:pPr>
            <a:endParaRPr lang="ja-JP" altLang="en-US">
              <a:solidFill>
                <a:srgbClr val="000000"/>
              </a:solidFill>
            </a:endParaRPr>
          </a:p>
        </p:txBody>
      </p:sp>
      <p:sp>
        <p:nvSpPr>
          <p:cNvPr id="51" name="大かっこ 50"/>
          <p:cNvSpPr/>
          <p:nvPr/>
        </p:nvSpPr>
        <p:spPr>
          <a:xfrm>
            <a:off x="7856064" y="3789072"/>
            <a:ext cx="625350" cy="792083"/>
          </a:xfrm>
          <a:prstGeom prst="bracketPair">
            <a:avLst/>
          </a:prstGeom>
          <a:ln w="25400">
            <a:solidFill>
              <a:srgbClr val="FDBBC1"/>
            </a:solidFill>
          </a:ln>
        </p:spPr>
        <p:style>
          <a:lnRef idx="1">
            <a:schemeClr val="accent1"/>
          </a:lnRef>
          <a:fillRef idx="0">
            <a:schemeClr val="accent1"/>
          </a:fillRef>
          <a:effectRef idx="0">
            <a:schemeClr val="accent1"/>
          </a:effectRef>
          <a:fontRef idx="minor">
            <a:schemeClr val="tx1"/>
          </a:fontRef>
        </p:style>
        <p:txBody>
          <a:bodyPr lIns="91341" tIns="45673" rIns="91341" bIns="45673" rtlCol="0" anchor="ctr"/>
          <a:lstStyle/>
          <a:p>
            <a:pPr algn="ctr" fontAlgn="auto">
              <a:spcBef>
                <a:spcPts val="0"/>
              </a:spcBef>
              <a:spcAft>
                <a:spcPts val="0"/>
              </a:spcAft>
            </a:pPr>
            <a:endParaRPr lang="ja-JP" altLang="en-US">
              <a:solidFill>
                <a:srgbClr val="000000"/>
              </a:solidFill>
            </a:endParaRPr>
          </a:p>
        </p:txBody>
      </p:sp>
      <p:sp>
        <p:nvSpPr>
          <p:cNvPr id="56" name="大かっこ 55"/>
          <p:cNvSpPr/>
          <p:nvPr/>
        </p:nvSpPr>
        <p:spPr>
          <a:xfrm>
            <a:off x="9058905" y="3992827"/>
            <a:ext cx="625350" cy="588327"/>
          </a:xfrm>
          <a:prstGeom prst="bracketPair">
            <a:avLst/>
          </a:prstGeom>
          <a:ln w="25400">
            <a:solidFill>
              <a:srgbClr val="FDBBC1"/>
            </a:solidFill>
          </a:ln>
        </p:spPr>
        <p:style>
          <a:lnRef idx="1">
            <a:schemeClr val="accent1"/>
          </a:lnRef>
          <a:fillRef idx="0">
            <a:schemeClr val="accent1"/>
          </a:fillRef>
          <a:effectRef idx="0">
            <a:schemeClr val="accent1"/>
          </a:effectRef>
          <a:fontRef idx="minor">
            <a:schemeClr val="tx1"/>
          </a:fontRef>
        </p:style>
        <p:txBody>
          <a:bodyPr lIns="91341" tIns="45673" rIns="91341" bIns="45673" rtlCol="0" anchor="ctr"/>
          <a:lstStyle/>
          <a:p>
            <a:pPr algn="ctr" fontAlgn="auto">
              <a:spcBef>
                <a:spcPts val="0"/>
              </a:spcBef>
              <a:spcAft>
                <a:spcPts val="0"/>
              </a:spcAft>
            </a:pPr>
            <a:endParaRPr lang="ja-JP" altLang="en-US">
              <a:solidFill>
                <a:srgbClr val="000000"/>
              </a:solidFill>
            </a:endParaRPr>
          </a:p>
        </p:txBody>
      </p:sp>
      <p:grpSp>
        <p:nvGrpSpPr>
          <p:cNvPr id="11" name="グループ化 10"/>
          <p:cNvGrpSpPr/>
          <p:nvPr/>
        </p:nvGrpSpPr>
        <p:grpSpPr>
          <a:xfrm>
            <a:off x="4953033" y="5869695"/>
            <a:ext cx="1471172" cy="871676"/>
            <a:chOff x="4928243" y="5730069"/>
            <a:chExt cx="1247737" cy="73929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243" y="5732011"/>
              <a:ext cx="687572" cy="724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1692" y="5730069"/>
              <a:ext cx="644288" cy="739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4013" y="5768933"/>
            <a:ext cx="747461" cy="97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14</a:t>
            </a:fld>
            <a:endParaRPr lang="en-US" altLang="ja-JP" dirty="0">
              <a:solidFill>
                <a:prstClr val="black"/>
              </a:solidFill>
            </a:endParaRPr>
          </a:p>
        </p:txBody>
      </p:sp>
    </p:spTree>
    <p:extLst>
      <p:ext uri="{BB962C8B-B14F-4D97-AF65-F5344CB8AC3E}">
        <p14:creationId xmlns:p14="http://schemas.microsoft.com/office/powerpoint/2010/main" val="846504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9159467" y="2863090"/>
            <a:ext cx="546061" cy="3881174"/>
          </a:xfrm>
          <a:prstGeom prst="roundRect">
            <a:avLst/>
          </a:prstGeom>
          <a:solidFill>
            <a:srgbClr val="FFFFCC"/>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ysClr val="windowText" lastClr="000000"/>
                </a:solidFill>
                <a:latin typeface="HG丸ｺﾞｼｯｸM-PRO" pitchFamily="50" charset="-128"/>
                <a:ea typeface="HG丸ｺﾞｼｯｸM-PRO" pitchFamily="50" charset="-128"/>
              </a:rPr>
              <a:t>利用者</a:t>
            </a:r>
          </a:p>
        </p:txBody>
      </p:sp>
      <p:sp>
        <p:nvSpPr>
          <p:cNvPr id="26" name="角丸四角形 25"/>
          <p:cNvSpPr/>
          <p:nvPr/>
        </p:nvSpPr>
        <p:spPr>
          <a:xfrm>
            <a:off x="210339" y="3028884"/>
            <a:ext cx="3878565" cy="3715379"/>
          </a:xfrm>
          <a:prstGeom prst="roundRect">
            <a:avLst>
              <a:gd name="adj" fmla="val 0"/>
            </a:avLst>
          </a:prstGeom>
          <a:solidFill>
            <a:schemeClr val="tx2">
              <a:lumMod val="20000"/>
              <a:lumOff val="80000"/>
            </a:schemeClr>
          </a:solidFill>
          <a:ln w="25400">
            <a:solidFill>
              <a:schemeClr val="accent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1400" b="1" dirty="0" smtClean="0">
              <a:solidFill>
                <a:sysClr val="windowText" lastClr="000000"/>
              </a:solidFill>
              <a:latin typeface="HG丸ｺﾞｼｯｸM-PRO" pitchFamily="50" charset="-128"/>
              <a:ea typeface="HG丸ｺﾞｼｯｸM-PRO" pitchFamily="50" charset="-128"/>
            </a:endParaRPr>
          </a:p>
          <a:p>
            <a:pPr algn="ctr"/>
            <a:endParaRPr lang="en-US" altLang="ja-JP" sz="1400" b="1" dirty="0" smtClean="0">
              <a:solidFill>
                <a:sysClr val="windowText" lastClr="000000"/>
              </a:solidFill>
              <a:latin typeface="HG丸ｺﾞｼｯｸM-PRO" pitchFamily="50" charset="-128"/>
              <a:ea typeface="HG丸ｺﾞｼｯｸM-PRO" pitchFamily="50" charset="-128"/>
            </a:endParaRPr>
          </a:p>
        </p:txBody>
      </p:sp>
      <p:sp>
        <p:nvSpPr>
          <p:cNvPr id="28" name="テキスト ボックス 27"/>
          <p:cNvSpPr txBox="1"/>
          <p:nvPr/>
        </p:nvSpPr>
        <p:spPr>
          <a:xfrm>
            <a:off x="416497" y="2851046"/>
            <a:ext cx="3528392" cy="360000"/>
          </a:xfrm>
          <a:prstGeom prst="roundRect">
            <a:avLst/>
          </a:prstGeom>
          <a:solidFill>
            <a:srgbClr val="FFFFCC"/>
          </a:solidFill>
          <a:ln w="25400">
            <a:solidFill>
              <a:schemeClr val="tx1"/>
            </a:solidFill>
          </a:ln>
          <a:effectLst>
            <a:outerShdw blurRad="44450" dist="27940" dir="5400000" algn="ctr">
              <a:srgbClr val="000000">
                <a:alpha val="32000"/>
              </a:srgbClr>
            </a:outerShdw>
          </a:effectLst>
        </p:spPr>
        <p:txBody>
          <a:bodyPr wrap="square" lIns="0" tIns="36000" rIns="0" bIns="0" rtlCol="0">
            <a:noAutofit/>
          </a:bodyPr>
          <a:lstStyle/>
          <a:p>
            <a:pPr algn="ctr"/>
            <a:r>
              <a:rPr lang="ja-JP" altLang="en-US" sz="1400" dirty="0">
                <a:solidFill>
                  <a:prstClr val="black"/>
                </a:solidFill>
                <a:latin typeface="HG丸ｺﾞｼｯｸM-PRO" pitchFamily="50" charset="-128"/>
                <a:ea typeface="HG丸ｺﾞｼｯｸM-PRO" pitchFamily="50" charset="-128"/>
              </a:rPr>
              <a:t>障害福祉</a:t>
            </a:r>
            <a:r>
              <a:rPr lang="ja-JP" altLang="en-US" sz="1400" dirty="0" smtClean="0">
                <a:solidFill>
                  <a:prstClr val="black"/>
                </a:solidFill>
                <a:latin typeface="HG丸ｺﾞｼｯｸM-PRO" pitchFamily="50" charset="-128"/>
                <a:ea typeface="HG丸ｺﾞｼｯｸM-PRO" pitchFamily="50" charset="-128"/>
              </a:rPr>
              <a:t>サービス等の施設・事業者</a:t>
            </a:r>
            <a:endParaRPr lang="ja-JP" altLang="en-US" sz="1400" dirty="0">
              <a:solidFill>
                <a:prstClr val="black"/>
              </a:solidFill>
              <a:latin typeface="HG丸ｺﾞｼｯｸM-PRO" pitchFamily="50" charset="-128"/>
              <a:ea typeface="HG丸ｺﾞｼｯｸM-PRO" pitchFamily="50" charset="-128"/>
            </a:endParaRPr>
          </a:p>
        </p:txBody>
      </p:sp>
      <p:sp>
        <p:nvSpPr>
          <p:cNvPr id="45" name="角丸四角形 44"/>
          <p:cNvSpPr/>
          <p:nvPr/>
        </p:nvSpPr>
        <p:spPr>
          <a:xfrm>
            <a:off x="4664969" y="3028883"/>
            <a:ext cx="3312368" cy="3715380"/>
          </a:xfrm>
          <a:prstGeom prst="roundRect">
            <a:avLst>
              <a:gd name="adj" fmla="val 0"/>
            </a:avLst>
          </a:prstGeom>
          <a:solidFill>
            <a:schemeClr val="tx2">
              <a:lumMod val="20000"/>
              <a:lumOff val="80000"/>
            </a:schemeClr>
          </a:solidFill>
          <a:ln w="25400">
            <a:solidFill>
              <a:schemeClr val="accent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altLang="ja-JP" sz="1400" b="1" dirty="0" smtClean="0">
              <a:solidFill>
                <a:sysClr val="windowText" lastClr="000000"/>
              </a:solidFill>
              <a:latin typeface="HG丸ｺﾞｼｯｸM-PRO" pitchFamily="50" charset="-128"/>
              <a:ea typeface="HG丸ｺﾞｼｯｸM-PRO" pitchFamily="50" charset="-128"/>
            </a:endParaRPr>
          </a:p>
          <a:p>
            <a:endParaRPr lang="en-US" altLang="ja-JP" sz="1400" b="1" dirty="0" smtClean="0">
              <a:solidFill>
                <a:sysClr val="windowText" lastClr="000000"/>
              </a:solidFill>
              <a:latin typeface="HG丸ｺﾞｼｯｸM-PRO" pitchFamily="50" charset="-128"/>
              <a:ea typeface="HG丸ｺﾞｼｯｸM-PRO" pitchFamily="50" charset="-128"/>
            </a:endParaRPr>
          </a:p>
        </p:txBody>
      </p:sp>
      <p:sp>
        <p:nvSpPr>
          <p:cNvPr id="31" name="テキスト ボックス 30"/>
          <p:cNvSpPr txBox="1"/>
          <p:nvPr/>
        </p:nvSpPr>
        <p:spPr>
          <a:xfrm>
            <a:off x="5313041" y="2851046"/>
            <a:ext cx="2088232" cy="360000"/>
          </a:xfrm>
          <a:prstGeom prst="roundRect">
            <a:avLst/>
          </a:prstGeom>
          <a:solidFill>
            <a:srgbClr val="FFFFCC"/>
          </a:solidFill>
          <a:ln w="25400">
            <a:solidFill>
              <a:schemeClr val="tx1"/>
            </a:solidFill>
          </a:ln>
          <a:effectLst>
            <a:outerShdw blurRad="44450" dist="27940" dir="5400000" algn="ctr">
              <a:srgbClr val="000000">
                <a:alpha val="32000"/>
              </a:srgbClr>
            </a:outerShdw>
          </a:effectLst>
        </p:spPr>
        <p:txBody>
          <a:bodyPr wrap="square" lIns="0" tIns="36000" rIns="0" bIns="0" rtlCol="0">
            <a:noAutofit/>
          </a:bodyPr>
          <a:lstStyle/>
          <a:p>
            <a:pPr algn="ctr"/>
            <a:r>
              <a:rPr lang="ja-JP" altLang="en-US" sz="1400" dirty="0">
                <a:solidFill>
                  <a:prstClr val="black"/>
                </a:solidFill>
                <a:latin typeface="HG丸ｺﾞｼｯｸM-PRO" pitchFamily="50" charset="-128"/>
                <a:ea typeface="HG丸ｺﾞｼｯｸM-PRO" pitchFamily="50" charset="-128"/>
              </a:rPr>
              <a:t>都道府県</a:t>
            </a:r>
          </a:p>
        </p:txBody>
      </p:sp>
      <p:sp>
        <p:nvSpPr>
          <p:cNvPr id="3" name="左矢印 2"/>
          <p:cNvSpPr/>
          <p:nvPr/>
        </p:nvSpPr>
        <p:spPr>
          <a:xfrm>
            <a:off x="7821802" y="3520691"/>
            <a:ext cx="1326147" cy="1011586"/>
          </a:xfrm>
          <a:prstGeom prst="leftArrow">
            <a:avLst>
              <a:gd name="adj1" fmla="val 50000"/>
              <a:gd name="adj2" fmla="val 428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閲覧</a:t>
            </a:r>
            <a:endParaRPr lang="en-US" altLang="ja-JP" sz="1400" b="1" dirty="0" smtClean="0">
              <a:solidFill>
                <a:prstClr val="black"/>
              </a:solidFill>
            </a:endParaRPr>
          </a:p>
          <a:p>
            <a:pPr algn="ctr"/>
            <a:r>
              <a:rPr lang="ja-JP" altLang="en-US" sz="900" b="1" dirty="0" smtClean="0">
                <a:solidFill>
                  <a:prstClr val="black"/>
                </a:solidFill>
              </a:rPr>
              <a:t>（インターネット）</a:t>
            </a:r>
            <a:endParaRPr lang="ja-JP" altLang="en-US" sz="900" b="1" dirty="0">
              <a:solidFill>
                <a:prstClr val="black"/>
              </a:solidFill>
            </a:endParaRPr>
          </a:p>
        </p:txBody>
      </p:sp>
      <p:sp>
        <p:nvSpPr>
          <p:cNvPr id="4" name="角丸四角形 3"/>
          <p:cNvSpPr/>
          <p:nvPr/>
        </p:nvSpPr>
        <p:spPr>
          <a:xfrm>
            <a:off x="4808984" y="3367148"/>
            <a:ext cx="2994333" cy="1258403"/>
          </a:xfrm>
          <a:prstGeom prst="roundRect">
            <a:avLst>
              <a:gd name="adj" fmla="val 5922"/>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b="1" dirty="0" smtClean="0">
                <a:solidFill>
                  <a:sysClr val="windowText" lastClr="000000"/>
                </a:solidFill>
                <a:latin typeface="HG丸ｺﾞｼｯｸM-PRO" pitchFamily="50" charset="-128"/>
                <a:ea typeface="HG丸ｺﾞｼｯｸM-PRO" pitchFamily="50" charset="-128"/>
              </a:rPr>
              <a:t> ○障害</a:t>
            </a:r>
            <a:r>
              <a:rPr lang="ja-JP" altLang="en-US" sz="1400" b="1" dirty="0">
                <a:solidFill>
                  <a:sysClr val="windowText" lastClr="000000"/>
                </a:solidFill>
                <a:latin typeface="HG丸ｺﾞｼｯｸM-PRO" pitchFamily="50" charset="-128"/>
                <a:ea typeface="HG丸ｺﾞｼｯｸM-PRO" pitchFamily="50" charset="-128"/>
              </a:rPr>
              <a:t>福祉</a:t>
            </a:r>
            <a:r>
              <a:rPr lang="ja-JP" altLang="en-US" sz="1400" b="1" dirty="0" smtClean="0">
                <a:solidFill>
                  <a:sysClr val="windowText" lastClr="000000"/>
                </a:solidFill>
                <a:latin typeface="HG丸ｺﾞｼｯｸM-PRO" pitchFamily="50" charset="-128"/>
                <a:ea typeface="HG丸ｺﾞｼｯｸM-PRO" pitchFamily="50" charset="-128"/>
              </a:rPr>
              <a:t>サービス</a:t>
            </a:r>
            <a:r>
              <a:rPr lang="ja-JP" altLang="en-US" sz="1400" b="1" dirty="0" smtClean="0">
                <a:solidFill>
                  <a:prstClr val="black"/>
                </a:solidFill>
                <a:latin typeface="HG丸ｺﾞｼｯｸM-PRO" pitchFamily="50" charset="-128"/>
                <a:ea typeface="HG丸ｺﾞｼｯｸM-PRO" pitchFamily="50" charset="-128"/>
              </a:rPr>
              <a:t>等</a:t>
            </a:r>
            <a:r>
              <a:rPr lang="ja-JP" altLang="en-US" sz="1400" b="1" dirty="0" smtClean="0">
                <a:solidFill>
                  <a:sysClr val="windowText" lastClr="000000"/>
                </a:solidFill>
                <a:latin typeface="HG丸ｺﾞｼｯｸM-PRO" pitchFamily="50" charset="-128"/>
                <a:ea typeface="HG丸ｺﾞｼｯｸM-PRO" pitchFamily="50" charset="-128"/>
              </a:rPr>
              <a:t>情報の公表</a:t>
            </a:r>
            <a:endParaRPr lang="en-US" altLang="ja-JP" sz="1400" b="1" dirty="0">
              <a:solidFill>
                <a:sysClr val="windowText" lastClr="000000"/>
              </a:solidFill>
              <a:latin typeface="HG丸ｺﾞｼｯｸM-PRO" pitchFamily="50" charset="-128"/>
              <a:ea typeface="HG丸ｺﾞｼｯｸM-PRO" pitchFamily="50" charset="-128"/>
            </a:endParaRPr>
          </a:p>
          <a:p>
            <a:pPr marL="182563" indent="-182563"/>
            <a:r>
              <a:rPr lang="ja-JP" altLang="en-US" sz="1400" b="1" dirty="0" smtClean="0">
                <a:solidFill>
                  <a:sysClr val="windowText" lastClr="000000"/>
                </a:solidFill>
                <a:latin typeface="HG丸ｺﾞｼｯｸM-PRO" pitchFamily="50" charset="-128"/>
                <a:ea typeface="HG丸ｺﾞｼｯｸM-PRO" pitchFamily="50" charset="-128"/>
              </a:rPr>
              <a:t>　</a:t>
            </a:r>
            <a:r>
              <a:rPr lang="ja-JP" altLang="en-US" sz="1200" dirty="0" smtClean="0">
                <a:solidFill>
                  <a:sysClr val="windowText" lastClr="000000"/>
                </a:solidFill>
                <a:latin typeface="HG丸ｺﾞｼｯｸM-PRO" pitchFamily="50" charset="-128"/>
                <a:ea typeface="HG丸ｺﾞｼｯｸM-PRO" pitchFamily="50" charset="-128"/>
              </a:rPr>
              <a:t>施設・事業者から</a:t>
            </a:r>
            <a:r>
              <a:rPr lang="ja-JP" altLang="en-US" sz="1200" dirty="0">
                <a:solidFill>
                  <a:sysClr val="windowText" lastClr="000000"/>
                </a:solidFill>
                <a:latin typeface="HG丸ｺﾞｼｯｸM-PRO" pitchFamily="50" charset="-128"/>
                <a:ea typeface="HG丸ｺﾞｼｯｸM-PRO" pitchFamily="50" charset="-128"/>
              </a:rPr>
              <a:t>報告</a:t>
            </a:r>
            <a:r>
              <a:rPr lang="ja-JP" altLang="en-US" sz="1200" dirty="0" smtClean="0">
                <a:solidFill>
                  <a:sysClr val="windowText" lastClr="000000"/>
                </a:solidFill>
                <a:latin typeface="HG丸ｺﾞｼｯｸM-PRO" pitchFamily="50" charset="-128"/>
                <a:ea typeface="HG丸ｺﾞｼｯｸM-PRO" pitchFamily="50" charset="-128"/>
              </a:rPr>
              <a:t>された</a:t>
            </a:r>
            <a:r>
              <a:rPr lang="ja-JP" altLang="en-US" sz="1200" dirty="0">
                <a:solidFill>
                  <a:sysClr val="windowText" lastClr="000000"/>
                </a:solidFill>
                <a:latin typeface="HG丸ｺﾞｼｯｸM-PRO" pitchFamily="50" charset="-128"/>
                <a:ea typeface="HG丸ｺﾞｼｯｸM-PRO" pitchFamily="50" charset="-128"/>
              </a:rPr>
              <a:t>情報を</a:t>
            </a:r>
            <a:r>
              <a:rPr lang="ja-JP" altLang="en-US" sz="1200" dirty="0" smtClean="0">
                <a:solidFill>
                  <a:sysClr val="windowText" lastClr="000000"/>
                </a:solidFill>
                <a:latin typeface="HG丸ｺﾞｼｯｸM-PRO" pitchFamily="50" charset="-128"/>
                <a:ea typeface="HG丸ｺﾞｼｯｸM-PRO" pitchFamily="50" charset="-128"/>
              </a:rPr>
              <a:t>集約し</a:t>
            </a:r>
            <a:r>
              <a:rPr lang="ja-JP" altLang="en-US" sz="1200" dirty="0">
                <a:solidFill>
                  <a:sysClr val="windowText" lastClr="000000"/>
                </a:solidFill>
                <a:latin typeface="HG丸ｺﾞｼｯｸM-PRO" pitchFamily="50" charset="-128"/>
                <a:ea typeface="HG丸ｺﾞｼｯｸM-PRO" pitchFamily="50" charset="-128"/>
              </a:rPr>
              <a:t>、</a:t>
            </a:r>
            <a:r>
              <a:rPr lang="ja-JP" altLang="en-US" sz="1200" dirty="0" smtClean="0">
                <a:solidFill>
                  <a:sysClr val="windowText" lastClr="000000"/>
                </a:solidFill>
                <a:latin typeface="HG丸ｺﾞｼｯｸM-PRO" pitchFamily="50" charset="-128"/>
                <a:ea typeface="HG丸ｺﾞｼｯｸM-PRO" pitchFamily="50" charset="-128"/>
              </a:rPr>
              <a:t>公表</a:t>
            </a:r>
            <a:r>
              <a:rPr lang="ja-JP" altLang="en-US" sz="1200" dirty="0" smtClean="0">
                <a:solidFill>
                  <a:srgbClr val="0070C0"/>
                </a:solidFill>
                <a:latin typeface="HG丸ｺﾞｼｯｸM-PRO" pitchFamily="50" charset="-128"/>
                <a:ea typeface="HG丸ｺﾞｼｯｸM-PRO" pitchFamily="50" charset="-128"/>
              </a:rPr>
              <a:t>。</a:t>
            </a:r>
            <a:endParaRPr lang="en-US" altLang="ja-JP" sz="1200" dirty="0">
              <a:solidFill>
                <a:srgbClr val="0070C0"/>
              </a:solidFill>
              <a:latin typeface="ＭＳ ゴシック" panose="020B0609070205080204" pitchFamily="49" charset="-128"/>
              <a:ea typeface="ＭＳ ゴシック" panose="020B0609070205080204" pitchFamily="49" charset="-128"/>
            </a:endParaRPr>
          </a:p>
        </p:txBody>
      </p:sp>
      <p:sp>
        <p:nvSpPr>
          <p:cNvPr id="5" name="上矢印 4"/>
          <p:cNvSpPr/>
          <p:nvPr/>
        </p:nvSpPr>
        <p:spPr>
          <a:xfrm>
            <a:off x="6153111" y="4546284"/>
            <a:ext cx="1080120" cy="829829"/>
          </a:xfrm>
          <a:prstGeom prst="upArrow">
            <a:avLst>
              <a:gd name="adj1" fmla="val 50000"/>
              <a:gd name="adj2" fmla="val 458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rPr>
              <a:t>反映</a:t>
            </a:r>
            <a:endParaRPr lang="ja-JP" altLang="en-US" sz="1000" dirty="0">
              <a:solidFill>
                <a:prstClr val="black"/>
              </a:solidFill>
            </a:endParaRPr>
          </a:p>
        </p:txBody>
      </p:sp>
      <p:sp>
        <p:nvSpPr>
          <p:cNvPr id="19" name="角丸四角形 18"/>
          <p:cNvSpPr/>
          <p:nvPr/>
        </p:nvSpPr>
        <p:spPr>
          <a:xfrm>
            <a:off x="416497" y="3318671"/>
            <a:ext cx="3490256" cy="3317191"/>
          </a:xfrm>
          <a:prstGeom prst="roundRect">
            <a:avLst>
              <a:gd name="adj" fmla="val 3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b="1" dirty="0">
                <a:solidFill>
                  <a:prstClr val="black"/>
                </a:solidFill>
                <a:latin typeface="HG丸ｺﾞｼｯｸM-PRO" pitchFamily="50" charset="-128"/>
                <a:ea typeface="HG丸ｺﾞｼｯｸM-PRO" pitchFamily="50" charset="-128"/>
              </a:rPr>
              <a:t>＜</a:t>
            </a:r>
            <a:r>
              <a:rPr lang="ja-JP" altLang="en-US" sz="1400" b="1" dirty="0" smtClean="0">
                <a:solidFill>
                  <a:prstClr val="black"/>
                </a:solidFill>
                <a:latin typeface="HG丸ｺﾞｼｯｸM-PRO" pitchFamily="50" charset="-128"/>
                <a:ea typeface="HG丸ｺﾞｼｯｸM-PRO" pitchFamily="50" charset="-128"/>
              </a:rPr>
              <a:t>障害</a:t>
            </a:r>
            <a:r>
              <a:rPr lang="ja-JP" altLang="en-US" sz="1400" b="1" dirty="0">
                <a:solidFill>
                  <a:prstClr val="black"/>
                </a:solidFill>
                <a:latin typeface="HG丸ｺﾞｼｯｸM-PRO" pitchFamily="50" charset="-128"/>
                <a:ea typeface="HG丸ｺﾞｼｯｸM-PRO" pitchFamily="50" charset="-128"/>
              </a:rPr>
              <a:t>福祉</a:t>
            </a:r>
            <a:r>
              <a:rPr lang="ja-JP" altLang="en-US" sz="1400" b="1" dirty="0" smtClean="0">
                <a:solidFill>
                  <a:prstClr val="black"/>
                </a:solidFill>
                <a:latin typeface="HG丸ｺﾞｼｯｸM-PRO" pitchFamily="50" charset="-128"/>
                <a:ea typeface="HG丸ｺﾞｼｯｸM-PRO" pitchFamily="50" charset="-128"/>
              </a:rPr>
              <a:t>サービス等情報＞</a:t>
            </a:r>
            <a:endParaRPr lang="en-US" altLang="ja-JP" sz="1400" b="1" dirty="0">
              <a:solidFill>
                <a:prstClr val="black"/>
              </a:solidFill>
              <a:latin typeface="HG丸ｺﾞｼｯｸM-PRO" pitchFamily="50" charset="-128"/>
              <a:ea typeface="HG丸ｺﾞｼｯｸM-PRO" pitchFamily="50" charset="-128"/>
            </a:endParaRPr>
          </a:p>
          <a:p>
            <a:endParaRPr lang="en-US" altLang="ja-JP" sz="1200" b="1" u="sng" dirty="0">
              <a:solidFill>
                <a:prstClr val="black"/>
              </a:solidFill>
              <a:latin typeface="HG丸ｺﾞｼｯｸM-PRO" pitchFamily="50" charset="-128"/>
              <a:ea typeface="HG丸ｺﾞｼｯｸM-PRO" pitchFamily="50" charset="-128"/>
            </a:endParaRPr>
          </a:p>
          <a:p>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■基本</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情報</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（例）事業所等の所在地</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従業員数</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営業</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時間</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事業所の</a:t>
            </a:r>
            <a:r>
              <a:rPr lang="ja-JP" altLang="en-US" sz="1200" dirty="0">
                <a:solidFill>
                  <a:prstClr val="black"/>
                </a:solidFill>
                <a:latin typeface="HG丸ｺﾞｼｯｸM-PRO" panose="020F0600000000000000" pitchFamily="50" charset="-128"/>
                <a:ea typeface="HG丸ｺﾞｼｯｸM-PRO" panose="020F0600000000000000" pitchFamily="50" charset="-128"/>
              </a:rPr>
              <a:t>事業</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内容</a:t>
            </a: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など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■運営情報</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障害福祉サービス等に</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関する具体的な</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取組</a:t>
            </a:r>
            <a:r>
              <a:rPr lang="ja-JP" altLang="en-US" sz="1200" dirty="0">
                <a:solidFill>
                  <a:prstClr val="black"/>
                </a:solidFill>
                <a:latin typeface="HG丸ｺﾞｼｯｸM-PRO" panose="020F0600000000000000" pitchFamily="50" charset="-128"/>
                <a:ea typeface="HG丸ｺﾞｼｯｸM-PRO" panose="020F0600000000000000" pitchFamily="50" charset="-128"/>
              </a:rPr>
              <a:t>の状況</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（例</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関係機関との連携</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苦情対応の状況</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安全管理</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等の取組状況</a:t>
            </a: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など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■都道府県が必要と認める事項（任意）</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左矢印 19"/>
          <p:cNvSpPr/>
          <p:nvPr/>
        </p:nvSpPr>
        <p:spPr>
          <a:xfrm>
            <a:off x="3635160" y="5255728"/>
            <a:ext cx="1306322" cy="901838"/>
          </a:xfrm>
          <a:prstGeom prst="leftArrow">
            <a:avLst>
              <a:gd name="adj1" fmla="val 50000"/>
              <a:gd name="adj2" fmla="val 43562"/>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rPr>
              <a:t>必要に</a:t>
            </a:r>
            <a:endParaRPr lang="en-US" altLang="ja-JP" sz="1000" dirty="0" smtClean="0">
              <a:solidFill>
                <a:prstClr val="black"/>
              </a:solidFill>
            </a:endParaRPr>
          </a:p>
          <a:p>
            <a:pPr algn="ctr"/>
            <a:r>
              <a:rPr lang="ja-JP" altLang="en-US" sz="1000" dirty="0" smtClean="0">
                <a:solidFill>
                  <a:prstClr val="black"/>
                </a:solidFill>
              </a:rPr>
              <a:t>応じて</a:t>
            </a:r>
            <a:endParaRPr lang="en-US" altLang="ja-JP" sz="1000" dirty="0" smtClean="0">
              <a:solidFill>
                <a:prstClr val="black"/>
              </a:solidFill>
            </a:endParaRPr>
          </a:p>
          <a:p>
            <a:pPr algn="ctr"/>
            <a:r>
              <a:rPr lang="ja-JP" altLang="en-US" sz="1000" dirty="0" smtClean="0">
                <a:solidFill>
                  <a:prstClr val="black"/>
                </a:solidFill>
              </a:rPr>
              <a:t>調査</a:t>
            </a:r>
            <a:endParaRPr lang="en-US" altLang="ja-JP" sz="1000" dirty="0" smtClean="0">
              <a:solidFill>
                <a:prstClr val="black"/>
              </a:solidFill>
            </a:endParaRPr>
          </a:p>
        </p:txBody>
      </p:sp>
      <p:sp>
        <p:nvSpPr>
          <p:cNvPr id="6" name="右矢印 5"/>
          <p:cNvSpPr/>
          <p:nvPr/>
        </p:nvSpPr>
        <p:spPr>
          <a:xfrm>
            <a:off x="3782870" y="3594436"/>
            <a:ext cx="1105348" cy="864095"/>
          </a:xfrm>
          <a:prstGeom prst="rightArrow">
            <a:avLst>
              <a:gd name="adj1" fmla="val 50000"/>
              <a:gd name="adj2" fmla="val 43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報告</a:t>
            </a:r>
            <a:endParaRPr lang="ja-JP" altLang="en-US" sz="1400" b="1" dirty="0">
              <a:solidFill>
                <a:prstClr val="black"/>
              </a:solidFill>
            </a:endParaRPr>
          </a:p>
        </p:txBody>
      </p:sp>
      <p:sp>
        <p:nvSpPr>
          <p:cNvPr id="24" name="角丸四角形 23"/>
          <p:cNvSpPr/>
          <p:nvPr/>
        </p:nvSpPr>
        <p:spPr>
          <a:xfrm>
            <a:off x="77255" y="908720"/>
            <a:ext cx="9720386" cy="1728193"/>
          </a:xfrm>
          <a:prstGeom prst="roundRect">
            <a:avLst>
              <a:gd name="adj" fmla="val 0"/>
            </a:avLst>
          </a:prstGeom>
          <a:solidFill>
            <a:sysClr val="window" lastClr="FFFFFF"/>
          </a:solidFill>
          <a:ln w="19050" cap="flat" cmpd="sng" algn="ctr">
            <a:solidFill>
              <a:srgbClr val="99CCFF"/>
            </a:solidFill>
            <a:prstDash val="solid"/>
          </a:ln>
          <a:effectLst>
            <a:outerShdw blurRad="40000" dist="20000" dir="5400000" rotWithShape="0">
              <a:srgbClr val="000000">
                <a:alpha val="38000"/>
              </a:srgbClr>
            </a:outerShdw>
          </a:effectLst>
        </p:spPr>
        <p:txBody>
          <a:bodyPr lIns="72000" tIns="36000" bIns="36000" anchor="ctr" anchorCtr="0"/>
          <a:lstStyle/>
          <a:p>
            <a:pPr marL="176213" indent="-176213">
              <a:lnSpc>
                <a:spcPts val="1500"/>
              </a:lnSpc>
            </a:pP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a:t>
            </a:r>
            <a:r>
              <a:rPr kumimoji="0" lang="ja-JP" altLang="en-US" sz="1400" kern="0" dirty="0">
                <a:solidFill>
                  <a:prstClr val="black"/>
                </a:solidFill>
                <a:latin typeface="HGPｺﾞｼｯｸM" panose="020B0600000000000000" pitchFamily="50" charset="-128"/>
                <a:ea typeface="HGPｺﾞｼｯｸM" panose="020B0600000000000000" pitchFamily="50" charset="-128"/>
              </a:rPr>
              <a:t>　</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障害</a:t>
            </a:r>
            <a:r>
              <a:rPr kumimoji="0" lang="ja-JP" altLang="en-US" sz="1400" kern="0" dirty="0">
                <a:solidFill>
                  <a:prstClr val="black"/>
                </a:solidFill>
                <a:latin typeface="HGPｺﾞｼｯｸM" panose="020B0600000000000000" pitchFamily="50" charset="-128"/>
                <a:ea typeface="HGPｺﾞｼｯｸM" panose="020B0600000000000000" pitchFamily="50" charset="-128"/>
              </a:rPr>
              <a:t>福祉サービス等を提供する事業所数が大幅に増加する中、利用者が個々のニーズに応じて良質なサービスを選択できるようにするとともに、事業者によるサービスの質の</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向上が重要な課題と</a:t>
            </a:r>
            <a:r>
              <a:rPr kumimoji="0" lang="ja-JP" altLang="en-US" sz="1400" kern="0" dirty="0">
                <a:solidFill>
                  <a:prstClr val="black"/>
                </a:solidFill>
                <a:latin typeface="HGPｺﾞｼｯｸM" panose="020B0600000000000000" pitchFamily="50" charset="-128"/>
                <a:ea typeface="HGPｺﾞｼｯｸM" panose="020B0600000000000000" pitchFamily="50" charset="-128"/>
              </a:rPr>
              <a:t>なっている</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a:t>
            </a:r>
            <a:endParaRPr kumimoji="0" lang="en-US" altLang="ja-JP" sz="1400" kern="0" dirty="0" smtClean="0">
              <a:solidFill>
                <a:prstClr val="black"/>
              </a:solidFill>
              <a:latin typeface="HGPｺﾞｼｯｸM" panose="020B0600000000000000" pitchFamily="50" charset="-128"/>
              <a:ea typeface="HGPｺﾞｼｯｸM" panose="020B0600000000000000" pitchFamily="50" charset="-128"/>
            </a:endParaRPr>
          </a:p>
          <a:p>
            <a:pPr marL="176213" indent="-176213">
              <a:lnSpc>
                <a:spcPts val="1500"/>
              </a:lnSpc>
            </a:pPr>
            <a:endParaRPr kumimoji="0" lang="ja-JP" altLang="en-US" sz="800" kern="0" dirty="0">
              <a:solidFill>
                <a:prstClr val="black"/>
              </a:solidFill>
              <a:latin typeface="HGPｺﾞｼｯｸM" panose="020B0600000000000000" pitchFamily="50" charset="-128"/>
              <a:ea typeface="HGPｺﾞｼｯｸM" panose="020B0600000000000000" pitchFamily="50" charset="-128"/>
            </a:endParaRPr>
          </a:p>
          <a:p>
            <a:pPr marL="176213" indent="-176213">
              <a:lnSpc>
                <a:spcPts val="1500"/>
              </a:lnSpc>
            </a:pPr>
            <a:r>
              <a:rPr kumimoji="0" lang="ja-JP" altLang="en-US" sz="1400" kern="0" dirty="0">
                <a:solidFill>
                  <a:prstClr val="black"/>
                </a:solidFill>
                <a:latin typeface="HGPｺﾞｼｯｸM" panose="020B0600000000000000" pitchFamily="50" charset="-128"/>
                <a:ea typeface="HGPｺﾞｼｯｸM" panose="020B0600000000000000" pitchFamily="50" charset="-128"/>
              </a:rPr>
              <a:t>○　このため</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、平成</a:t>
            </a:r>
            <a:r>
              <a:rPr kumimoji="0" lang="en-US" altLang="ja-JP" sz="1400" kern="0" dirty="0" smtClean="0">
                <a:solidFill>
                  <a:prstClr val="black"/>
                </a:solidFill>
                <a:latin typeface="HGPｺﾞｼｯｸM" panose="020B0600000000000000" pitchFamily="50" charset="-128"/>
                <a:ea typeface="HGPｺﾞｼｯｸM" panose="020B0600000000000000" pitchFamily="50" charset="-128"/>
              </a:rPr>
              <a:t>28</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年５月に成立した障害者総合支援法及び児童福祉法の一部を改正する法律において①事</a:t>
            </a:r>
            <a:r>
              <a:rPr kumimoji="0" lang="ja-JP" altLang="en-US" sz="1400" kern="0" dirty="0">
                <a:solidFill>
                  <a:prstClr val="black"/>
                </a:solidFill>
                <a:latin typeface="HGPｺﾞｼｯｸM" panose="020B0600000000000000" pitchFamily="50" charset="-128"/>
                <a:ea typeface="HGPｺﾞｼｯｸM" panose="020B0600000000000000" pitchFamily="50" charset="-128"/>
              </a:rPr>
              <a:t>業者に対して障害福祉サービスの内容等を都道府県知事へ報告する</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ことを求めると</a:t>
            </a:r>
            <a:r>
              <a:rPr kumimoji="0" lang="ja-JP" altLang="en-US" sz="1400" kern="0" dirty="0">
                <a:solidFill>
                  <a:prstClr val="black"/>
                </a:solidFill>
                <a:latin typeface="HGPｺﾞｼｯｸM" panose="020B0600000000000000" pitchFamily="50" charset="-128"/>
                <a:ea typeface="HGPｺﾞｼｯｸM" panose="020B0600000000000000" pitchFamily="50" charset="-128"/>
              </a:rPr>
              <a:t>とも</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に、</a:t>
            </a:r>
            <a:r>
              <a:rPr kumimoji="0" lang="ja-JP" altLang="en-US" sz="1400" kern="0" dirty="0">
                <a:solidFill>
                  <a:prstClr val="black"/>
                </a:solidFill>
                <a:latin typeface="HGPｺﾞｼｯｸM" panose="020B0600000000000000" pitchFamily="50" charset="-128"/>
                <a:ea typeface="HGPｺﾞｼｯｸM" panose="020B0600000000000000" pitchFamily="50" charset="-128"/>
              </a:rPr>
              <a:t>②都道府県知事が報告された内容を公表する仕組みを</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創設</a:t>
            </a:r>
            <a:r>
              <a:rPr kumimoji="0" lang="ja-JP" altLang="en-US" sz="1400" kern="0" dirty="0">
                <a:solidFill>
                  <a:prstClr val="black"/>
                </a:solidFill>
                <a:latin typeface="HGPｺﾞｼｯｸM" panose="020B0600000000000000" pitchFamily="50" charset="-128"/>
                <a:ea typeface="HGPｺﾞｼｯｸM" panose="020B0600000000000000" pitchFamily="50" charset="-128"/>
              </a:rPr>
              <a:t>し、利用者による個々のニーズに応じた良質なサービスの選択</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に資すること等を目的とする（平成</a:t>
            </a:r>
            <a:r>
              <a:rPr kumimoji="0" lang="en-US" altLang="ja-JP" sz="1400" kern="0" dirty="0" smtClean="0">
                <a:solidFill>
                  <a:prstClr val="black"/>
                </a:solidFill>
                <a:latin typeface="HGPｺﾞｼｯｸM" panose="020B0600000000000000" pitchFamily="50" charset="-128"/>
                <a:ea typeface="HGPｺﾞｼｯｸM" panose="020B0600000000000000" pitchFamily="50" charset="-128"/>
              </a:rPr>
              <a:t>30</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年４月施行）。</a:t>
            </a:r>
            <a:endParaRPr kumimoji="0" lang="en-US" altLang="ja-JP" sz="1400" kern="0" dirty="0" smtClean="0">
              <a:solidFill>
                <a:prstClr val="black"/>
              </a:solidFill>
              <a:latin typeface="HGPｺﾞｼｯｸM" panose="020B0600000000000000" pitchFamily="50" charset="-128"/>
              <a:ea typeface="HGPｺﾞｼｯｸM" panose="020B0600000000000000" pitchFamily="50" charset="-128"/>
            </a:endParaRPr>
          </a:p>
        </p:txBody>
      </p:sp>
      <p:cxnSp>
        <p:nvCxnSpPr>
          <p:cNvPr id="7" name="直線矢印コネクタ 6"/>
          <p:cNvCxnSpPr/>
          <p:nvPr/>
        </p:nvCxnSpPr>
        <p:spPr>
          <a:xfrm flipH="1">
            <a:off x="3646678" y="6024183"/>
            <a:ext cx="129077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大かっこ 9"/>
          <p:cNvSpPr/>
          <p:nvPr/>
        </p:nvSpPr>
        <p:spPr>
          <a:xfrm>
            <a:off x="4962723" y="5376111"/>
            <a:ext cx="2899544" cy="1008112"/>
          </a:xfrm>
          <a:prstGeom prst="bracketPair">
            <a:avLst/>
          </a:prstGeom>
          <a:solidFill>
            <a:schemeClr val="bg1"/>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200">
              <a:solidFill>
                <a:prstClr val="black"/>
              </a:solidFill>
            </a:endParaRPr>
          </a:p>
        </p:txBody>
      </p:sp>
      <p:sp>
        <p:nvSpPr>
          <p:cNvPr id="17" name="角丸四角形 16"/>
          <p:cNvSpPr/>
          <p:nvPr/>
        </p:nvSpPr>
        <p:spPr>
          <a:xfrm>
            <a:off x="4937447" y="5088080"/>
            <a:ext cx="2915101" cy="1547785"/>
          </a:xfrm>
          <a:prstGeom prst="roundRect">
            <a:avLst>
              <a:gd name="adj" fmla="val 59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○障害福祉サービス等情報の調</a:t>
            </a:r>
            <a:r>
              <a:rPr lang="ja-JP" altLang="en-US" sz="1200" b="1" dirty="0" smtClean="0">
                <a:solidFill>
                  <a:prstClr val="black"/>
                </a:solidFill>
                <a:latin typeface="ＭＳ ゴシック" panose="020B0609070205080204" pitchFamily="49" charset="-128"/>
                <a:ea typeface="ＭＳ ゴシック" panose="020B0609070205080204" pitchFamily="49" charset="-128"/>
              </a:rPr>
              <a:t>査</a:t>
            </a:r>
            <a:endParaRPr lang="en-US" altLang="ja-JP" sz="1200" b="1" dirty="0" smtClean="0">
              <a:solidFill>
                <a:prstClr val="black"/>
              </a:solidFill>
              <a:latin typeface="ＭＳ ゴシック" panose="020B0609070205080204" pitchFamily="49" charset="-128"/>
              <a:ea typeface="ＭＳ ゴシック" panose="020B0609070205080204" pitchFamily="49" charset="-128"/>
            </a:endParaRPr>
          </a:p>
          <a:p>
            <a:pPr marL="182563" indent="-182563"/>
            <a:r>
              <a:rPr lang="ja-JP" altLang="en-US" sz="1400" b="1"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新規指定時、</a:t>
            </a:r>
            <a:r>
              <a:rPr lang="ja-JP" altLang="en-US" sz="1000" dirty="0">
                <a:solidFill>
                  <a:prstClr val="black"/>
                </a:solidFill>
                <a:latin typeface="HG丸ｺﾞｼｯｸM-PRO" panose="020F0600000000000000" pitchFamily="50" charset="-128"/>
                <a:ea typeface="HG丸ｺﾞｼｯｸM-PRO" panose="020F0600000000000000" pitchFamily="50" charset="-128"/>
              </a:rPr>
              <a:t>指定更新</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時、虚偽報告が疑われる場合などにおいて、必要に応じ訪問調査を実施し、結果を公表に反映。</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p:txBody>
      </p:sp>
      <p:cxnSp>
        <p:nvCxnSpPr>
          <p:cNvPr id="29" name="直線矢印コネクタ 28"/>
          <p:cNvCxnSpPr/>
          <p:nvPr/>
        </p:nvCxnSpPr>
        <p:spPr>
          <a:xfrm flipV="1">
            <a:off x="6412495" y="4656031"/>
            <a:ext cx="0" cy="7200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9258" y="0"/>
            <a:ext cx="9878226"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black"/>
                </a:solidFill>
              </a:rPr>
              <a:t>　障害福祉サービス等情報公表制度の概要</a:t>
            </a:r>
            <a:endParaRPr lang="ja-JP" altLang="en-US" sz="2000" b="1" dirty="0">
              <a:solidFill>
                <a:prstClr val="black"/>
              </a:solidFill>
            </a:endParaRPr>
          </a:p>
        </p:txBody>
      </p:sp>
      <p:grpSp>
        <p:nvGrpSpPr>
          <p:cNvPr id="21" name="グループ化 10"/>
          <p:cNvGrpSpPr>
            <a:grpSpLocks/>
          </p:cNvGrpSpPr>
          <p:nvPr/>
        </p:nvGrpSpPr>
        <p:grpSpPr bwMode="auto">
          <a:xfrm>
            <a:off x="31395" y="447617"/>
            <a:ext cx="9850869" cy="71438"/>
            <a:chOff x="0" y="188640"/>
            <a:chExt cx="9144000" cy="72008"/>
          </a:xfrm>
        </p:grpSpPr>
        <p:cxnSp>
          <p:nvCxnSpPr>
            <p:cNvPr id="25" name="直線コネクタ 2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0" name="正方形/長方形 29"/>
          <p:cNvSpPr/>
          <p:nvPr/>
        </p:nvSpPr>
        <p:spPr>
          <a:xfrm>
            <a:off x="77255" y="663586"/>
            <a:ext cx="1872208" cy="245134"/>
          </a:xfrm>
          <a:prstGeom prst="rect">
            <a:avLst/>
          </a:prstGeom>
          <a:solidFill>
            <a:srgbClr val="99CCFF"/>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rPr>
              <a:t>１．趣旨・目的</a:t>
            </a:r>
            <a:endParaRPr lang="ja-JP" altLang="en-US" sz="1600" b="1" dirty="0">
              <a:solidFill>
                <a:prstClr val="black"/>
              </a:solidFill>
            </a:endParaRPr>
          </a:p>
        </p:txBody>
      </p:sp>
      <p:sp>
        <p:nvSpPr>
          <p:cNvPr id="32" name="スライド番号プレースホルダー 1"/>
          <p:cNvSpPr txBox="1">
            <a:spLocks/>
          </p:cNvSpPr>
          <p:nvPr/>
        </p:nvSpPr>
        <p:spPr>
          <a:xfrm>
            <a:off x="7617296" y="6524645"/>
            <a:ext cx="2311400" cy="476250"/>
          </a:xfrm>
          <a:prstGeom prst="rect">
            <a:avLst/>
          </a:prstGeom>
        </p:spPr>
        <p:txBody>
          <a:bodyPr vert="horz" lIns="96435" tIns="48218" rIns="96435" bIns="48218" rtlCol="0" anchor="ctr"/>
          <a:lstStyle>
            <a:defPPr>
              <a:defRPr lang="ja-JP"/>
            </a:defPPr>
            <a:lvl1pPr algn="r" defTabSz="964335" rtl="0" fontAlgn="auto">
              <a:spcBef>
                <a:spcPts val="0"/>
              </a:spcBef>
              <a:spcAft>
                <a:spcPts val="0"/>
              </a:spcAft>
              <a:defRPr kumimoji="1" sz="1200" kern="1200">
                <a:solidFill>
                  <a:schemeClr val="tx1">
                    <a:tint val="75000"/>
                  </a:schemeClr>
                </a:solidFill>
                <a:latin typeface="Arial" charset="0"/>
                <a:ea typeface="ＭＳ Ｐゴシック" charset="-128"/>
                <a:cs typeface="+mn-cs"/>
              </a:defRPr>
            </a:lvl1pPr>
            <a:lvl2pPr marL="456656" algn="l" rtl="0" fontAlgn="base">
              <a:spcBef>
                <a:spcPct val="0"/>
              </a:spcBef>
              <a:spcAft>
                <a:spcPct val="0"/>
              </a:spcAft>
              <a:defRPr kumimoji="1" kern="1200">
                <a:solidFill>
                  <a:schemeClr val="tx1"/>
                </a:solidFill>
                <a:latin typeface="Arial" charset="0"/>
                <a:ea typeface="ＭＳ Ｐゴシック" charset="-128"/>
                <a:cs typeface="+mn-cs"/>
              </a:defRPr>
            </a:lvl2pPr>
            <a:lvl3pPr marL="913314" algn="l" rtl="0" fontAlgn="base">
              <a:spcBef>
                <a:spcPct val="0"/>
              </a:spcBef>
              <a:spcAft>
                <a:spcPct val="0"/>
              </a:spcAft>
              <a:defRPr kumimoji="1" kern="1200">
                <a:solidFill>
                  <a:schemeClr val="tx1"/>
                </a:solidFill>
                <a:latin typeface="Arial" charset="0"/>
                <a:ea typeface="ＭＳ Ｐゴシック" charset="-128"/>
                <a:cs typeface="+mn-cs"/>
              </a:defRPr>
            </a:lvl3pPr>
            <a:lvl4pPr marL="1369969" algn="l" rtl="0" fontAlgn="base">
              <a:spcBef>
                <a:spcPct val="0"/>
              </a:spcBef>
              <a:spcAft>
                <a:spcPct val="0"/>
              </a:spcAft>
              <a:defRPr kumimoji="1" kern="1200">
                <a:solidFill>
                  <a:schemeClr val="tx1"/>
                </a:solidFill>
                <a:latin typeface="Arial" charset="0"/>
                <a:ea typeface="ＭＳ Ｐゴシック" charset="-128"/>
                <a:cs typeface="+mn-cs"/>
              </a:defRPr>
            </a:lvl4pPr>
            <a:lvl5pPr marL="1826627" algn="l" rtl="0" fontAlgn="base">
              <a:spcBef>
                <a:spcPct val="0"/>
              </a:spcBef>
              <a:spcAft>
                <a:spcPct val="0"/>
              </a:spcAft>
              <a:defRPr kumimoji="1" kern="1200">
                <a:solidFill>
                  <a:schemeClr val="tx1"/>
                </a:solidFill>
                <a:latin typeface="Arial" charset="0"/>
                <a:ea typeface="ＭＳ Ｐゴシック" charset="-128"/>
                <a:cs typeface="+mn-cs"/>
              </a:defRPr>
            </a:lvl5pPr>
            <a:lvl6pPr marL="2283279" algn="l" defTabSz="913314" rtl="0" eaLnBrk="1" latinLnBrk="0" hangingPunct="1">
              <a:defRPr kumimoji="1" kern="1200">
                <a:solidFill>
                  <a:schemeClr val="tx1"/>
                </a:solidFill>
                <a:latin typeface="Arial" charset="0"/>
                <a:ea typeface="ＭＳ Ｐゴシック" charset="-128"/>
                <a:cs typeface="+mn-cs"/>
              </a:defRPr>
            </a:lvl6pPr>
            <a:lvl7pPr marL="2739937" algn="l" defTabSz="913314" rtl="0" eaLnBrk="1" latinLnBrk="0" hangingPunct="1">
              <a:defRPr kumimoji="1" kern="1200">
                <a:solidFill>
                  <a:schemeClr val="tx1"/>
                </a:solidFill>
                <a:latin typeface="Arial" charset="0"/>
                <a:ea typeface="ＭＳ Ｐゴシック" charset="-128"/>
                <a:cs typeface="+mn-cs"/>
              </a:defRPr>
            </a:lvl7pPr>
            <a:lvl8pPr marL="3196592" algn="l" defTabSz="913314" rtl="0" eaLnBrk="1" latinLnBrk="0" hangingPunct="1">
              <a:defRPr kumimoji="1" kern="1200">
                <a:solidFill>
                  <a:schemeClr val="tx1"/>
                </a:solidFill>
                <a:latin typeface="Arial" charset="0"/>
                <a:ea typeface="ＭＳ Ｐゴシック" charset="-128"/>
                <a:cs typeface="+mn-cs"/>
              </a:defRPr>
            </a:lvl8pPr>
            <a:lvl9pPr marL="3653254" algn="l" defTabSz="913314" rtl="0" eaLnBrk="1" latinLnBrk="0" hangingPunct="1">
              <a:defRPr kumimoji="1" kern="1200">
                <a:solidFill>
                  <a:schemeClr val="tx1"/>
                </a:solidFill>
                <a:latin typeface="Arial" charset="0"/>
                <a:ea typeface="ＭＳ Ｐゴシック" charset="-128"/>
                <a:cs typeface="+mn-cs"/>
              </a:defRPr>
            </a:lvl9pPr>
          </a:lstStyle>
          <a:p>
            <a:pPr>
              <a:defRPr/>
            </a:pPr>
            <a:fld id="{0329B7E6-8142-4C2C-8486-ACA79D5FD086}" type="slidenum">
              <a:rPr lang="en-US" altLang="ja-JP" sz="1400" smtClean="0">
                <a:solidFill>
                  <a:prstClr val="black"/>
                </a:solidFill>
              </a:rPr>
              <a:pPr>
                <a:defRPr/>
              </a:pPr>
              <a:t>15</a:t>
            </a:fld>
            <a:endParaRPr lang="en-US" altLang="ja-JP" sz="1400" dirty="0">
              <a:solidFill>
                <a:prstClr val="black"/>
              </a:solidFill>
            </a:endParaRPr>
          </a:p>
        </p:txBody>
      </p:sp>
    </p:spTree>
    <p:extLst>
      <p:ext uri="{BB962C8B-B14F-4D97-AF65-F5344CB8AC3E}">
        <p14:creationId xmlns:p14="http://schemas.microsoft.com/office/powerpoint/2010/main" val="412528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9531" y="59191"/>
            <a:ext cx="9945555" cy="489551"/>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91341" tIns="45673" rIns="91341" bIns="45673" anchor="t"/>
          <a:lstStyle/>
          <a:p>
            <a:pPr algn="ctr" fontAlgn="auto">
              <a:spcBef>
                <a:spcPts val="0"/>
              </a:spcBef>
              <a:spcAft>
                <a:spcPts val="0"/>
              </a:spcAft>
            </a:pPr>
            <a:r>
              <a:rPr lang="ja-JP" altLang="en-US" sz="2400" dirty="0">
                <a:solidFill>
                  <a:srgbClr val="000000"/>
                </a:solidFill>
                <a:latin typeface="HG創英角ｺﾞｼｯｸUB" panose="020B0909000000000000" pitchFamily="49" charset="-128"/>
                <a:ea typeface="HG創英角ｺﾞｼｯｸUB" panose="020B0909000000000000" pitchFamily="49" charset="-128"/>
              </a:rPr>
              <a:t>自治体による調査事務・審査事務の効率化</a:t>
            </a:r>
            <a:endParaRPr lang="en-US" altLang="ja-JP" sz="2400" spc="-100" dirty="0">
              <a:solidFill>
                <a:srgbClr val="000000"/>
              </a:solidFill>
              <a:latin typeface="HG創英角ｺﾞｼｯｸUB" panose="020B0909000000000000" pitchFamily="49" charset="-128"/>
              <a:ea typeface="HG創英角ｺﾞｼｯｸUB" panose="020B0909000000000000" pitchFamily="49" charset="-128"/>
            </a:endParaRPr>
          </a:p>
        </p:txBody>
      </p:sp>
      <p:grpSp>
        <p:nvGrpSpPr>
          <p:cNvPr id="4" name="グループ化 18"/>
          <p:cNvGrpSpPr/>
          <p:nvPr/>
        </p:nvGrpSpPr>
        <p:grpSpPr>
          <a:xfrm>
            <a:off x="0" y="548683"/>
            <a:ext cx="9906000" cy="72008"/>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6" name="角丸四角形 15"/>
          <p:cNvSpPr/>
          <p:nvPr/>
        </p:nvSpPr>
        <p:spPr>
          <a:xfrm>
            <a:off x="3872880" y="2712741"/>
            <a:ext cx="3096344" cy="2444458"/>
          </a:xfrm>
          <a:prstGeom prst="roundRect">
            <a:avLst>
              <a:gd name="adj" fmla="val 4092"/>
            </a:avLst>
          </a:prstGeom>
          <a:gradFill>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15875">
            <a:solidFill>
              <a:srgbClr val="F79646">
                <a:shade val="95000"/>
                <a:satMod val="105000"/>
              </a:srgbClr>
            </a:solidFill>
          </a:ln>
        </p:spPr>
        <p:txBody>
          <a:bodyPr wrap="square" lIns="91256" tIns="45628" rIns="91256" bIns="45628" anchor="t" anchorCtr="0">
            <a:noAutofit/>
          </a:bodyPr>
          <a:lstStyle/>
          <a:p>
            <a:pPr algn="ctr" defTabSz="913358" fontAlgn="auto">
              <a:spcBef>
                <a:spcPts val="0"/>
              </a:spcBef>
              <a:spcAft>
                <a:spcPts val="0"/>
              </a:spcAft>
              <a:defRPr/>
            </a:pPr>
            <a:endParaRPr lang="en-US" altLang="ja-JP" sz="1000" dirty="0">
              <a:solidFill>
                <a:prstClr val="black"/>
              </a:solidFill>
              <a:latin typeface="ＤＦ特太ゴシック体" panose="020B0509000000000000" pitchFamily="49" charset="-128"/>
              <a:ea typeface="ＤＦ特太ゴシック体" panose="020B0509000000000000" pitchFamily="49" charset="-128"/>
            </a:endParaRPr>
          </a:p>
          <a:p>
            <a:pPr algn="ctr" defTabSz="913358" fontAlgn="auto">
              <a:spcBef>
                <a:spcPts val="0"/>
              </a:spcBef>
              <a:spcAft>
                <a:spcPts val="0"/>
              </a:spcAft>
              <a:defRPr/>
            </a:pPr>
            <a:r>
              <a:rPr lang="ja-JP" altLang="en-US" sz="1600" dirty="0">
                <a:solidFill>
                  <a:prstClr val="black"/>
                </a:solidFill>
                <a:latin typeface="ＤＦ特太ゴシック体" panose="020B0509000000000000" pitchFamily="49" charset="-128"/>
                <a:ea typeface="ＤＦ特太ゴシック体" panose="020B0509000000000000" pitchFamily="49" charset="-128"/>
              </a:rPr>
              <a:t>指導監査事務</a:t>
            </a:r>
            <a:endParaRPr lang="en-US" altLang="ja-JP" sz="1600" dirty="0">
              <a:solidFill>
                <a:prstClr val="black"/>
              </a:solidFill>
              <a:latin typeface="ＤＦ特太ゴシック体" panose="020B0509000000000000" pitchFamily="49" charset="-128"/>
              <a:ea typeface="ＤＦ特太ゴシック体" panose="020B0509000000000000" pitchFamily="49" charset="-128"/>
            </a:endParaRPr>
          </a:p>
          <a:p>
            <a:pPr algn="ctr" defTabSz="913358" fontAlgn="auto">
              <a:spcBef>
                <a:spcPts val="0"/>
              </a:spcBef>
              <a:spcAft>
                <a:spcPts val="0"/>
              </a:spcAft>
              <a:defRPr/>
            </a:pPr>
            <a:endParaRPr lang="en-US" altLang="ja-JP" sz="24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r>
              <a:rPr lang="ja-JP" altLang="en-US" sz="1200" dirty="0">
                <a:solidFill>
                  <a:prstClr val="black"/>
                </a:solidFill>
                <a:latin typeface="HG丸ｺﾞｼｯｸM-PRO" pitchFamily="50" charset="-128"/>
                <a:ea typeface="HG丸ｺﾞｼｯｸM-PRO" pitchFamily="50" charset="-128"/>
              </a:rPr>
              <a:t>①立入検査・命令・質問の対象者の選定</a:t>
            </a:r>
            <a:endParaRPr lang="en-US" altLang="ja-JP" sz="28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endParaRPr lang="en-US" altLang="ja-JP" sz="12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r>
              <a:rPr lang="ja-JP" altLang="en-US" sz="1200" dirty="0">
                <a:solidFill>
                  <a:prstClr val="black"/>
                </a:solidFill>
                <a:latin typeface="HG丸ｺﾞｼｯｸM-PRO" pitchFamily="50" charset="-128"/>
                <a:ea typeface="HG丸ｺﾞｼｯｸM-PRO" pitchFamily="50" charset="-128"/>
              </a:rPr>
              <a:t>②立入検査</a:t>
            </a:r>
            <a:endParaRPr lang="en-US" altLang="ja-JP" sz="12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endParaRPr lang="en-US" altLang="ja-JP" sz="12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r>
              <a:rPr lang="ja-JP" altLang="en-US" sz="1200" dirty="0">
                <a:solidFill>
                  <a:prstClr val="black"/>
                </a:solidFill>
                <a:latin typeface="HG丸ｺﾞｼｯｸM-PRO" pitchFamily="50" charset="-128"/>
                <a:ea typeface="HG丸ｺﾞｼｯｸM-PRO" pitchFamily="50" charset="-128"/>
              </a:rPr>
              <a:t>③報告・物件提示の命令</a:t>
            </a:r>
            <a:endParaRPr lang="en-US" altLang="ja-JP" sz="12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endParaRPr lang="en-US" altLang="ja-JP" dirty="0" smtClean="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r>
              <a:rPr lang="ja-JP" altLang="en-US" sz="1200" dirty="0">
                <a:solidFill>
                  <a:prstClr val="black"/>
                </a:solidFill>
                <a:latin typeface="HG丸ｺﾞｼｯｸM-PRO" pitchFamily="50" charset="-128"/>
                <a:ea typeface="HG丸ｺﾞｼｯｸM-PRO" pitchFamily="50" charset="-128"/>
              </a:rPr>
              <a:t>④質問や文書提出の依頼</a:t>
            </a:r>
            <a:endParaRPr lang="en-US" altLang="ja-JP" sz="12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endParaRPr lang="en-US" altLang="ja-JP" sz="1300" dirty="0">
              <a:solidFill>
                <a:prstClr val="black"/>
              </a:solidFill>
              <a:latin typeface="HG丸ｺﾞｼｯｸM-PRO" pitchFamily="50" charset="-128"/>
              <a:ea typeface="HG丸ｺﾞｼｯｸM-PRO" pitchFamily="50" charset="-128"/>
            </a:endParaRPr>
          </a:p>
          <a:p>
            <a:pPr defTabSz="913358" fontAlgn="auto">
              <a:spcBef>
                <a:spcPts val="0"/>
              </a:spcBef>
              <a:spcAft>
                <a:spcPts val="0"/>
              </a:spcAft>
              <a:defRPr/>
            </a:pPr>
            <a:endParaRPr lang="en-US" altLang="ja-JP" sz="1300" dirty="0">
              <a:solidFill>
                <a:prstClr val="black"/>
              </a:solidFill>
              <a:latin typeface="HG丸ｺﾞｼｯｸM-PRO" pitchFamily="50" charset="-128"/>
              <a:ea typeface="HG丸ｺﾞｼｯｸM-PRO" pitchFamily="50" charset="-128"/>
            </a:endParaRPr>
          </a:p>
        </p:txBody>
      </p:sp>
      <p:sp>
        <p:nvSpPr>
          <p:cNvPr id="2" name="左中かっこ 1"/>
          <p:cNvSpPr/>
          <p:nvPr/>
        </p:nvSpPr>
        <p:spPr>
          <a:xfrm flipH="1" flipV="1">
            <a:off x="6753234" y="3357064"/>
            <a:ext cx="247690" cy="1226273"/>
          </a:xfrm>
          <a:prstGeom prst="lef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lIns="91341" tIns="45673" rIns="91341" bIns="45673" rtlCol="0" anchor="ctr"/>
          <a:lstStyle/>
          <a:p>
            <a:pPr algn="ctr" fontAlgn="auto">
              <a:spcBef>
                <a:spcPts val="0"/>
              </a:spcBef>
              <a:spcAft>
                <a:spcPts val="0"/>
              </a:spcAft>
            </a:pPr>
            <a:endParaRPr lang="ja-JP" altLang="en-US">
              <a:solidFill>
                <a:srgbClr val="000000"/>
              </a:solidFill>
            </a:endParaRPr>
          </a:p>
        </p:txBody>
      </p:sp>
      <p:sp>
        <p:nvSpPr>
          <p:cNvPr id="19" name="角丸四角形 18"/>
          <p:cNvSpPr/>
          <p:nvPr/>
        </p:nvSpPr>
        <p:spPr>
          <a:xfrm>
            <a:off x="7833327" y="2712776"/>
            <a:ext cx="1800200" cy="2444459"/>
          </a:xfrm>
          <a:prstGeom prst="roundRect">
            <a:avLst>
              <a:gd name="adj" fmla="val 5358"/>
            </a:avLst>
          </a:prstGeom>
          <a:gradFill>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15875">
            <a:solidFill>
              <a:srgbClr val="4BACC6">
                <a:shade val="95000"/>
                <a:satMod val="105000"/>
              </a:srgbClr>
            </a:solidFill>
          </a:ln>
        </p:spPr>
        <p:txBody>
          <a:bodyPr wrap="square" lIns="91256" tIns="45628" rIns="91256" bIns="45628" anchor="t" anchorCtr="0">
            <a:noAutofit/>
          </a:bodyPr>
          <a:lstStyle/>
          <a:p>
            <a:pPr algn="ctr" defTabSz="913358" fontAlgn="auto">
              <a:spcBef>
                <a:spcPts val="0"/>
              </a:spcBef>
              <a:spcAft>
                <a:spcPts val="0"/>
              </a:spcAft>
              <a:defRPr/>
            </a:pPr>
            <a:endParaRPr lang="en-US" altLang="ja-JP" sz="800" dirty="0">
              <a:solidFill>
                <a:prstClr val="black"/>
              </a:solidFill>
              <a:latin typeface="ＤＦ特太ゴシック体" panose="020B0509000000000000" pitchFamily="49" charset="-128"/>
              <a:ea typeface="ＤＦ特太ゴシック体" panose="020B0509000000000000" pitchFamily="49" charset="-128"/>
            </a:endParaRPr>
          </a:p>
          <a:p>
            <a:pPr algn="ctr" defTabSz="913358" fontAlgn="auto">
              <a:spcBef>
                <a:spcPts val="0"/>
              </a:spcBef>
              <a:spcAft>
                <a:spcPts val="0"/>
              </a:spcAft>
              <a:defRPr/>
            </a:pPr>
            <a:r>
              <a:rPr lang="ja-JP" altLang="en-US" sz="1300" dirty="0">
                <a:solidFill>
                  <a:prstClr val="black"/>
                </a:solidFill>
                <a:latin typeface="ＤＦ特太ゴシック体" panose="020B0509000000000000" pitchFamily="49" charset="-128"/>
                <a:ea typeface="ＤＦ特太ゴシック体" panose="020B0509000000000000" pitchFamily="49" charset="-128"/>
              </a:rPr>
              <a:t>指定事務受託法人</a:t>
            </a:r>
            <a:endParaRPr lang="en-US" altLang="ja-JP" sz="1300" dirty="0">
              <a:solidFill>
                <a:prstClr val="black"/>
              </a:solidFill>
              <a:latin typeface="ＤＦ特太ゴシック体" panose="020B0509000000000000" pitchFamily="49" charset="-128"/>
              <a:ea typeface="ＤＦ特太ゴシック体" panose="020B0509000000000000" pitchFamily="49" charset="-128"/>
            </a:endParaRPr>
          </a:p>
          <a:p>
            <a:pPr algn="ctr" defTabSz="913358" fontAlgn="auto">
              <a:spcBef>
                <a:spcPts val="0"/>
              </a:spcBef>
              <a:spcAft>
                <a:spcPts val="0"/>
              </a:spcAft>
              <a:defRPr/>
            </a:pPr>
            <a:r>
              <a:rPr lang="ja-JP" altLang="en-US" sz="1100" dirty="0">
                <a:solidFill>
                  <a:prstClr val="black"/>
                </a:solidFill>
                <a:latin typeface="ＤＦ特太ゴシック体" panose="020B0509000000000000" pitchFamily="49" charset="-128"/>
                <a:ea typeface="ＤＦ特太ゴシック体" panose="020B0509000000000000" pitchFamily="49" charset="-128"/>
              </a:rPr>
              <a:t>（都道府県知事が指定）</a:t>
            </a:r>
            <a:endParaRPr lang="en-US" altLang="ja-JP" sz="1100" dirty="0">
              <a:solidFill>
                <a:prstClr val="black"/>
              </a:solidFill>
              <a:latin typeface="ＤＦ特太ゴシック体" panose="020B0509000000000000" pitchFamily="49" charset="-128"/>
              <a:ea typeface="ＤＦ特太ゴシック体" panose="020B0509000000000000" pitchFamily="49" charset="-128"/>
            </a:endParaRPr>
          </a:p>
          <a:p>
            <a:pPr algn="ctr" defTabSz="913358" fontAlgn="auto">
              <a:spcBef>
                <a:spcPts val="0"/>
              </a:spcBef>
              <a:spcAft>
                <a:spcPts val="0"/>
              </a:spcAft>
              <a:defRPr/>
            </a:pPr>
            <a:endParaRPr lang="en-US" altLang="ja-JP" sz="2000" dirty="0">
              <a:solidFill>
                <a:prstClr val="black"/>
              </a:solidFill>
              <a:latin typeface="ＤＦ特太ゴシック体" panose="020B0509000000000000" pitchFamily="49" charset="-128"/>
              <a:ea typeface="ＤＦ特太ゴシック体" panose="020B0509000000000000" pitchFamily="49" charset="-128"/>
            </a:endParaRPr>
          </a:p>
          <a:p>
            <a:pPr defTabSz="913358" fontAlgn="auto">
              <a:spcBef>
                <a:spcPts val="0"/>
              </a:spcBef>
              <a:spcAft>
                <a:spcPts val="0"/>
              </a:spcAft>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事務処理能力や役職員の構成等を踏まえ、文書提出の依頼や質問等の事務を適切かつ公正に実施可能な法人　</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3919675" y="4680011"/>
            <a:ext cx="2253964" cy="360000"/>
          </a:xfrm>
          <a:prstGeom prst="roundRect">
            <a:avLst/>
          </a:prstGeom>
          <a:noFill/>
          <a:ln w="222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algn="ctr" fontAlgn="auto">
              <a:spcBef>
                <a:spcPts val="0"/>
              </a:spcBef>
              <a:spcAft>
                <a:spcPts val="0"/>
              </a:spcAft>
            </a:pPr>
            <a:endParaRPr lang="ja-JP" altLang="en-US" sz="1400" b="1" dirty="0">
              <a:solidFill>
                <a:prstClr val="black"/>
              </a:solidFill>
            </a:endParaRPr>
          </a:p>
        </p:txBody>
      </p:sp>
      <p:sp>
        <p:nvSpPr>
          <p:cNvPr id="21" name="下矢印 20"/>
          <p:cNvSpPr/>
          <p:nvPr/>
        </p:nvSpPr>
        <p:spPr>
          <a:xfrm rot="16200000">
            <a:off x="6874547" y="4054400"/>
            <a:ext cx="261364" cy="1656186"/>
          </a:xfrm>
          <a:prstGeom prst="downArrow">
            <a:avLst/>
          </a:prstGeom>
          <a:solidFill>
            <a:srgbClr val="FF00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algn="ctr" fontAlgn="auto">
              <a:spcBef>
                <a:spcPts val="0"/>
              </a:spcBef>
              <a:spcAft>
                <a:spcPts val="0"/>
              </a:spcAft>
            </a:pPr>
            <a:endParaRPr lang="ja-JP" altLang="en-US" sz="1400" b="1" dirty="0">
              <a:solidFill>
                <a:prstClr val="black"/>
              </a:solidFill>
            </a:endParaRPr>
          </a:p>
        </p:txBody>
      </p:sp>
      <p:sp>
        <p:nvSpPr>
          <p:cNvPr id="23" name="正方形/長方形 22"/>
          <p:cNvSpPr/>
          <p:nvPr/>
        </p:nvSpPr>
        <p:spPr>
          <a:xfrm>
            <a:off x="6465187" y="4941180"/>
            <a:ext cx="1080120" cy="432048"/>
          </a:xfrm>
          <a:prstGeom prst="rect">
            <a:avLst/>
          </a:prstGeom>
          <a:no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algn="ctr" fontAlgn="auto">
              <a:spcBef>
                <a:spcPts val="0"/>
              </a:spcBef>
              <a:spcAft>
                <a:spcPts val="0"/>
              </a:spcAft>
            </a:pPr>
            <a:r>
              <a:rPr lang="ja-JP" altLang="en-US" sz="1200" b="1" dirty="0">
                <a:solidFill>
                  <a:srgbClr val="FF0000"/>
                </a:solidFill>
              </a:rPr>
              <a:t>業務委託を</a:t>
            </a:r>
            <a:endParaRPr lang="en-US" altLang="ja-JP" sz="1200" b="1" dirty="0">
              <a:solidFill>
                <a:srgbClr val="FF0000"/>
              </a:solidFill>
            </a:endParaRPr>
          </a:p>
          <a:p>
            <a:pPr algn="ctr" fontAlgn="auto">
              <a:spcBef>
                <a:spcPts val="0"/>
              </a:spcBef>
              <a:spcAft>
                <a:spcPts val="0"/>
              </a:spcAft>
            </a:pPr>
            <a:r>
              <a:rPr lang="ja-JP" altLang="en-US" sz="1200" b="1" dirty="0">
                <a:solidFill>
                  <a:srgbClr val="FF0000"/>
                </a:solidFill>
              </a:rPr>
              <a:t>可能とする</a:t>
            </a:r>
          </a:p>
        </p:txBody>
      </p:sp>
      <p:sp>
        <p:nvSpPr>
          <p:cNvPr id="32" name="角丸四角形 31"/>
          <p:cNvSpPr/>
          <p:nvPr/>
        </p:nvSpPr>
        <p:spPr>
          <a:xfrm>
            <a:off x="92808" y="692698"/>
            <a:ext cx="9720386" cy="1656000"/>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1923" tIns="35962" rIns="91341" bIns="35962" anchor="ctr" anchorCtr="0"/>
          <a:lstStyle/>
          <a:p>
            <a:pPr marL="176022" indent="-176022" fontAlgn="auto">
              <a:spcBef>
                <a:spcPts val="0"/>
              </a:spcBef>
              <a:spcAft>
                <a:spcPts val="0"/>
              </a:spcAft>
            </a:pPr>
            <a:r>
              <a:rPr kumimoji="0" lang="ja-JP" altLang="en-US" sz="1400" kern="0" dirty="0">
                <a:solidFill>
                  <a:prstClr val="black"/>
                </a:solidFill>
                <a:latin typeface="HGPｺﾞｼｯｸM" panose="020B0600000000000000" pitchFamily="50" charset="-128"/>
                <a:ea typeface="HGPｺﾞｼｯｸM" panose="020B0600000000000000" pitchFamily="50" charset="-128"/>
              </a:rPr>
              <a:t>○　</a:t>
            </a:r>
            <a:r>
              <a:rPr lang="ja-JP" altLang="en-US" sz="1400" dirty="0">
                <a:solidFill>
                  <a:srgbClr val="000000"/>
                </a:solidFill>
                <a:latin typeface="HGPｺﾞｼｯｸM" panose="020B0600000000000000" pitchFamily="50" charset="-128"/>
                <a:ea typeface="HGPｺﾞｼｯｸM" panose="020B0600000000000000" pitchFamily="50" charset="-128"/>
              </a:rPr>
              <a:t>障害者自立支援法の施行から</a:t>
            </a:r>
            <a:r>
              <a:rPr lang="en-US" altLang="ja-JP" sz="1400" dirty="0">
                <a:solidFill>
                  <a:srgbClr val="000000"/>
                </a:solidFill>
                <a:latin typeface="HGPｺﾞｼｯｸM" panose="020B0600000000000000" pitchFamily="50" charset="-128"/>
                <a:ea typeface="HGPｺﾞｼｯｸM" panose="020B0600000000000000" pitchFamily="50" charset="-128"/>
              </a:rPr>
              <a:t>10</a:t>
            </a:r>
            <a:r>
              <a:rPr lang="ja-JP" altLang="en-US" sz="1400" dirty="0">
                <a:solidFill>
                  <a:srgbClr val="000000"/>
                </a:solidFill>
                <a:latin typeface="HGPｺﾞｼｯｸM" panose="020B0600000000000000" pitchFamily="50" charset="-128"/>
                <a:ea typeface="HGPｺﾞｼｯｸM" panose="020B0600000000000000" pitchFamily="50" charset="-128"/>
              </a:rPr>
              <a:t>年が経過し、障害福祉サービス等の事業所数や利用者数は大きく増加しており、自治体による調査事務や審査事務の業務量が大幅に増加している。</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endParaRPr kumimoji="0" lang="en-US" altLang="ja-JP" sz="500" kern="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r>
              <a:rPr kumimoji="0" lang="ja-JP" altLang="en-US" sz="1200" kern="0" dirty="0">
                <a:solidFill>
                  <a:srgbClr val="000000"/>
                </a:solidFill>
                <a:latin typeface="HGPｺﾞｼｯｸM" panose="020B0600000000000000" pitchFamily="50" charset="-128"/>
                <a:ea typeface="HGPｺﾞｼｯｸM" panose="020B0600000000000000" pitchFamily="50" charset="-128"/>
              </a:rPr>
              <a:t>　　　</a:t>
            </a:r>
            <a:r>
              <a:rPr kumimoji="0" lang="en-US" altLang="ja-JP" sz="1200" kern="0" dirty="0">
                <a:solidFill>
                  <a:srgbClr val="000000"/>
                </a:solidFill>
                <a:latin typeface="HGPｺﾞｼｯｸM" panose="020B0600000000000000" pitchFamily="50" charset="-128"/>
                <a:ea typeface="HGPｺﾞｼｯｸM" panose="020B0600000000000000" pitchFamily="50" charset="-128"/>
              </a:rPr>
              <a:t>※</a:t>
            </a:r>
            <a:r>
              <a:rPr kumimoji="0" lang="zh-TW" altLang="en-US" sz="1200" kern="0" dirty="0">
                <a:solidFill>
                  <a:srgbClr val="000000"/>
                </a:solidFill>
                <a:latin typeface="HGPｺﾞｼｯｸM" panose="020B0600000000000000" pitchFamily="50" charset="-128"/>
                <a:ea typeface="HGPｺﾞｼｯｸM" panose="020B0600000000000000" pitchFamily="50" charset="-128"/>
              </a:rPr>
              <a:t>請求事業所数</a:t>
            </a:r>
            <a:r>
              <a:rPr kumimoji="0" lang="ja-JP" altLang="en-US" sz="1200" kern="0" dirty="0">
                <a:solidFill>
                  <a:srgbClr val="000000"/>
                </a:solidFill>
                <a:latin typeface="HGPｺﾞｼｯｸM" panose="020B0600000000000000" pitchFamily="50" charset="-128"/>
                <a:ea typeface="HGPｺﾞｼｯｸM" panose="020B0600000000000000" pitchFamily="50" charset="-128"/>
              </a:rPr>
              <a:t>　</a:t>
            </a:r>
            <a:r>
              <a:rPr kumimoji="0" lang="zh-TW" altLang="en-US" sz="1200" kern="0" dirty="0">
                <a:solidFill>
                  <a:srgbClr val="000000"/>
                </a:solidFill>
                <a:latin typeface="HGPｺﾞｼｯｸM" panose="020B0600000000000000" pitchFamily="50" charset="-128"/>
                <a:ea typeface="HGPｺﾞｼｯｸM" panose="020B0600000000000000" pitchFamily="50" charset="-128"/>
              </a:rPr>
              <a:t>：</a:t>
            </a:r>
            <a:r>
              <a:rPr kumimoji="0" lang="ja-JP" altLang="en-US" sz="1200" kern="0" dirty="0">
                <a:solidFill>
                  <a:srgbClr val="000000"/>
                </a:solidFill>
                <a:latin typeface="HGPｺﾞｼｯｸM" panose="020B0600000000000000" pitchFamily="50" charset="-128"/>
                <a:ea typeface="HGPｺﾞｼｯｸM" panose="020B0600000000000000" pitchFamily="50" charset="-128"/>
              </a:rPr>
              <a:t>　</a:t>
            </a:r>
            <a:r>
              <a:rPr kumimoji="0" lang="zh-TW" altLang="en-US" sz="1200" kern="0" dirty="0">
                <a:solidFill>
                  <a:srgbClr val="000000"/>
                </a:solidFill>
                <a:latin typeface="HGPｺﾞｼｯｸM" panose="020B0600000000000000" pitchFamily="50" charset="-128"/>
                <a:ea typeface="HGPｺﾞｼｯｸM" panose="020B0600000000000000" pitchFamily="50" charset="-128"/>
              </a:rPr>
              <a:t>平成</a:t>
            </a:r>
            <a:r>
              <a:rPr kumimoji="0" lang="en-US" altLang="zh-TW" sz="1200" kern="0" dirty="0">
                <a:solidFill>
                  <a:srgbClr val="000000"/>
                </a:solidFill>
                <a:latin typeface="HGPｺﾞｼｯｸM" panose="020B0600000000000000" pitchFamily="50" charset="-128"/>
                <a:ea typeface="HGPｺﾞｼｯｸM" panose="020B0600000000000000" pitchFamily="50" charset="-128"/>
              </a:rPr>
              <a:t>22</a:t>
            </a:r>
            <a:r>
              <a:rPr kumimoji="0" lang="zh-TW" altLang="en-US" sz="1200" kern="0" dirty="0">
                <a:solidFill>
                  <a:srgbClr val="000000"/>
                </a:solidFill>
                <a:latin typeface="HGPｺﾞｼｯｸM" panose="020B0600000000000000" pitchFamily="50" charset="-128"/>
                <a:ea typeface="HGPｺﾞｼｯｸM" panose="020B0600000000000000" pitchFamily="50" charset="-128"/>
              </a:rPr>
              <a:t>年</a:t>
            </a:r>
            <a:r>
              <a:rPr kumimoji="0" lang="ja-JP" altLang="en-US" sz="1200" kern="0" dirty="0">
                <a:solidFill>
                  <a:srgbClr val="000000"/>
                </a:solidFill>
                <a:latin typeface="HGPｺﾞｼｯｸM" panose="020B0600000000000000" pitchFamily="50" charset="-128"/>
                <a:ea typeface="HGPｺﾞｼｯｸM" panose="020B0600000000000000" pitchFamily="50" charset="-128"/>
              </a:rPr>
              <a:t>４</a:t>
            </a:r>
            <a:r>
              <a:rPr kumimoji="0" lang="zh-TW" altLang="en-US" sz="1200" kern="0" dirty="0">
                <a:solidFill>
                  <a:srgbClr val="000000"/>
                </a:solidFill>
                <a:latin typeface="HGPｺﾞｼｯｸM" panose="020B0600000000000000" pitchFamily="50" charset="-128"/>
                <a:ea typeface="HGPｺﾞｼｯｸM" panose="020B0600000000000000" pitchFamily="50" charset="-128"/>
              </a:rPr>
              <a:t>月　</a:t>
            </a:r>
            <a:r>
              <a:rPr kumimoji="0" lang="en-US" altLang="zh-TW" sz="1200" kern="0" dirty="0">
                <a:solidFill>
                  <a:srgbClr val="000000"/>
                </a:solidFill>
                <a:latin typeface="HGPｺﾞｼｯｸM" panose="020B0600000000000000" pitchFamily="50" charset="-128"/>
                <a:ea typeface="HGPｺﾞｼｯｸM" panose="020B0600000000000000" pitchFamily="50" charset="-128"/>
              </a:rPr>
              <a:t>48,300</a:t>
            </a:r>
            <a:r>
              <a:rPr kumimoji="0" lang="zh-TW" altLang="en-US" sz="1200" kern="0" dirty="0">
                <a:solidFill>
                  <a:srgbClr val="000000"/>
                </a:solidFill>
                <a:latin typeface="HGPｺﾞｼｯｸM" panose="020B0600000000000000" pitchFamily="50" charset="-128"/>
                <a:ea typeface="HGPｺﾞｼｯｸM" panose="020B0600000000000000" pitchFamily="50" charset="-128"/>
              </a:rPr>
              <a:t>事業所　→　平成</a:t>
            </a:r>
            <a:r>
              <a:rPr kumimoji="0" lang="en-US" altLang="ja-JP" sz="1200" kern="0" dirty="0">
                <a:solidFill>
                  <a:srgbClr val="000000"/>
                </a:solidFill>
                <a:latin typeface="HGPｺﾞｼｯｸM" panose="020B0600000000000000" pitchFamily="50" charset="-128"/>
                <a:ea typeface="HGPｺﾞｼｯｸM" panose="020B0600000000000000" pitchFamily="50" charset="-128"/>
              </a:rPr>
              <a:t>27</a:t>
            </a:r>
            <a:r>
              <a:rPr kumimoji="0" lang="zh-TW" altLang="en-US" sz="1200" kern="0" dirty="0">
                <a:solidFill>
                  <a:srgbClr val="000000"/>
                </a:solidFill>
                <a:latin typeface="HGPｺﾞｼｯｸM" panose="020B0600000000000000" pitchFamily="50" charset="-128"/>
                <a:ea typeface="HGPｺﾞｼｯｸM" panose="020B0600000000000000" pitchFamily="50" charset="-128"/>
              </a:rPr>
              <a:t>年</a:t>
            </a:r>
            <a:r>
              <a:rPr kumimoji="0" lang="ja-JP" altLang="en-US" sz="1200" kern="0" dirty="0">
                <a:solidFill>
                  <a:srgbClr val="000000"/>
                </a:solidFill>
                <a:latin typeface="HGPｺﾞｼｯｸM" panose="020B0600000000000000" pitchFamily="50" charset="-128"/>
                <a:ea typeface="HGPｺﾞｼｯｸM" panose="020B0600000000000000" pitchFamily="50" charset="-128"/>
              </a:rPr>
              <a:t>４</a:t>
            </a:r>
            <a:r>
              <a:rPr kumimoji="0" lang="zh-TW" altLang="en-US" sz="1200" kern="0" dirty="0">
                <a:solidFill>
                  <a:srgbClr val="000000"/>
                </a:solidFill>
                <a:latin typeface="HGPｺﾞｼｯｸM" panose="020B0600000000000000" pitchFamily="50" charset="-128"/>
                <a:ea typeface="HGPｺﾞｼｯｸM" panose="020B0600000000000000" pitchFamily="50" charset="-128"/>
              </a:rPr>
              <a:t>月　</a:t>
            </a:r>
            <a:r>
              <a:rPr kumimoji="0" lang="en-US" altLang="zh-TW" sz="1200" kern="0" dirty="0">
                <a:solidFill>
                  <a:srgbClr val="000000"/>
                </a:solidFill>
                <a:latin typeface="HGPｺﾞｼｯｸM" panose="020B0600000000000000" pitchFamily="50" charset="-128"/>
                <a:ea typeface="HGPｺﾞｼｯｸM" panose="020B0600000000000000" pitchFamily="50" charset="-128"/>
              </a:rPr>
              <a:t>90,990</a:t>
            </a:r>
            <a:r>
              <a:rPr kumimoji="0" lang="zh-TW" altLang="en-US" sz="1200" kern="0" dirty="0">
                <a:solidFill>
                  <a:srgbClr val="000000"/>
                </a:solidFill>
                <a:latin typeface="HGPｺﾞｼｯｸM" panose="020B0600000000000000" pitchFamily="50" charset="-128"/>
                <a:ea typeface="HGPｺﾞｼｯｸM" panose="020B0600000000000000" pitchFamily="50" charset="-128"/>
              </a:rPr>
              <a:t>事業所</a:t>
            </a:r>
            <a:endParaRPr kumimoji="0" lang="en-US" altLang="zh-TW" sz="1200" kern="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r>
              <a:rPr kumimoji="0" lang="ja-JP" altLang="en-US" sz="1200" kern="0" dirty="0">
                <a:solidFill>
                  <a:srgbClr val="000000"/>
                </a:solidFill>
                <a:latin typeface="HGPｺﾞｼｯｸM" panose="020B0600000000000000" pitchFamily="50" charset="-128"/>
                <a:ea typeface="HGPｺﾞｼｯｸM" panose="020B0600000000000000" pitchFamily="50" charset="-128"/>
              </a:rPr>
              <a:t>　　　</a:t>
            </a:r>
            <a:r>
              <a:rPr kumimoji="0" lang="en-US" altLang="ja-JP" sz="1200" kern="0" dirty="0">
                <a:solidFill>
                  <a:srgbClr val="000000"/>
                </a:solidFill>
                <a:latin typeface="HGPｺﾞｼｯｸM" panose="020B0600000000000000" pitchFamily="50" charset="-128"/>
                <a:ea typeface="HGPｺﾞｼｯｸM" panose="020B0600000000000000" pitchFamily="50" charset="-128"/>
              </a:rPr>
              <a:t>※</a:t>
            </a:r>
            <a:r>
              <a:rPr kumimoji="0" lang="ja-JP" altLang="en-US" sz="1200" kern="0" dirty="0">
                <a:solidFill>
                  <a:srgbClr val="000000"/>
                </a:solidFill>
                <a:latin typeface="HGPｺﾞｼｯｸM" panose="020B0600000000000000" pitchFamily="50" charset="-128"/>
                <a:ea typeface="HGPｺﾞｼｯｸM" panose="020B0600000000000000" pitchFamily="50" charset="-128"/>
              </a:rPr>
              <a:t>利用者数　　　　：　平成</a:t>
            </a:r>
            <a:r>
              <a:rPr kumimoji="0" lang="en-US" altLang="ja-JP" sz="1200" kern="0" dirty="0">
                <a:solidFill>
                  <a:srgbClr val="000000"/>
                </a:solidFill>
                <a:latin typeface="HGPｺﾞｼｯｸM" panose="020B0600000000000000" pitchFamily="50" charset="-128"/>
                <a:ea typeface="HGPｺﾞｼｯｸM" panose="020B0600000000000000" pitchFamily="50" charset="-128"/>
              </a:rPr>
              <a:t>22</a:t>
            </a:r>
            <a:r>
              <a:rPr kumimoji="0" lang="ja-JP" altLang="en-US" sz="1200" kern="0" dirty="0">
                <a:solidFill>
                  <a:srgbClr val="000000"/>
                </a:solidFill>
                <a:latin typeface="HGPｺﾞｼｯｸM" panose="020B0600000000000000" pitchFamily="50" charset="-128"/>
                <a:ea typeface="HGPｺﾞｼｯｸM" panose="020B0600000000000000" pitchFamily="50" charset="-128"/>
              </a:rPr>
              <a:t>年４月　</a:t>
            </a:r>
            <a:r>
              <a:rPr kumimoji="0" lang="en-US" altLang="ja-JP" sz="1200" kern="0" dirty="0">
                <a:solidFill>
                  <a:srgbClr val="000000"/>
                </a:solidFill>
                <a:latin typeface="HGPｺﾞｼｯｸM" panose="020B0600000000000000" pitchFamily="50" charset="-128"/>
                <a:ea typeface="HGPｺﾞｼｯｸM" panose="020B0600000000000000" pitchFamily="50" charset="-128"/>
              </a:rPr>
              <a:t>570,499</a:t>
            </a:r>
            <a:r>
              <a:rPr kumimoji="0" lang="ja-JP" altLang="en-US" sz="1200" kern="0" dirty="0">
                <a:solidFill>
                  <a:srgbClr val="000000"/>
                </a:solidFill>
                <a:latin typeface="HGPｺﾞｼｯｸM" panose="020B0600000000000000" pitchFamily="50" charset="-128"/>
                <a:ea typeface="HGPｺﾞｼｯｸM" panose="020B0600000000000000" pitchFamily="50" charset="-128"/>
              </a:rPr>
              <a:t>人　　　→　平成</a:t>
            </a:r>
            <a:r>
              <a:rPr kumimoji="0" lang="en-US" altLang="ja-JP" sz="1200" kern="0" dirty="0">
                <a:solidFill>
                  <a:srgbClr val="000000"/>
                </a:solidFill>
                <a:latin typeface="HGPｺﾞｼｯｸM" panose="020B0600000000000000" pitchFamily="50" charset="-128"/>
                <a:ea typeface="HGPｺﾞｼｯｸM" panose="020B0600000000000000" pitchFamily="50" charset="-128"/>
              </a:rPr>
              <a:t>27</a:t>
            </a:r>
            <a:r>
              <a:rPr kumimoji="0" lang="ja-JP" altLang="en-US" sz="1200" kern="0" dirty="0">
                <a:solidFill>
                  <a:srgbClr val="000000"/>
                </a:solidFill>
                <a:latin typeface="HGPｺﾞｼｯｸM" panose="020B0600000000000000" pitchFamily="50" charset="-128"/>
                <a:ea typeface="HGPｺﾞｼｯｸM" panose="020B0600000000000000" pitchFamily="50" charset="-128"/>
              </a:rPr>
              <a:t>年４月　</a:t>
            </a:r>
            <a:r>
              <a:rPr kumimoji="0" lang="en-US" altLang="ja-JP" sz="1200" kern="0" dirty="0">
                <a:solidFill>
                  <a:srgbClr val="000000"/>
                </a:solidFill>
                <a:latin typeface="HGPｺﾞｼｯｸM" panose="020B0600000000000000" pitchFamily="50" charset="-128"/>
                <a:ea typeface="HGPｺﾞｼｯｸM" panose="020B0600000000000000" pitchFamily="50" charset="-128"/>
              </a:rPr>
              <a:t>906,504</a:t>
            </a:r>
            <a:r>
              <a:rPr kumimoji="0" lang="ja-JP" altLang="en-US" sz="1200" kern="0" dirty="0">
                <a:solidFill>
                  <a:srgbClr val="000000"/>
                </a:solidFill>
                <a:latin typeface="HGPｺﾞｼｯｸM" panose="020B0600000000000000" pitchFamily="50" charset="-128"/>
                <a:ea typeface="HGPｺﾞｼｯｸM" panose="020B0600000000000000" pitchFamily="50" charset="-128"/>
              </a:rPr>
              <a:t>人</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spcBef>
                <a:spcPts val="0"/>
              </a:spcBef>
              <a:spcAft>
                <a:spcPts val="0"/>
              </a:spcAft>
            </a:pPr>
            <a:endParaRPr lang="en-US" altLang="ja-JP" sz="80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spcBef>
                <a:spcPts val="0"/>
              </a:spcBef>
              <a:spcAft>
                <a:spcPts val="0"/>
              </a:spcAft>
            </a:pPr>
            <a:r>
              <a:rPr lang="ja-JP" altLang="en-US" sz="1400" dirty="0">
                <a:solidFill>
                  <a:srgbClr val="000000"/>
                </a:solidFill>
                <a:latin typeface="HGPｺﾞｼｯｸM" panose="020B0600000000000000" pitchFamily="50" charset="-128"/>
                <a:ea typeface="HGPｺﾞｼｯｸM" panose="020B0600000000000000" pitchFamily="50" charset="-128"/>
              </a:rPr>
              <a:t>○　このため、自治体による調査事務や審査事務を効率的に実施できるよう、これらの事務の一部を委託可能とするために必要な規定を整備する。</a:t>
            </a:r>
            <a:endParaRPr lang="en-US" altLang="ja-JP" sz="8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33" name="タイトル 2"/>
          <p:cNvSpPr txBox="1">
            <a:spLocks/>
          </p:cNvSpPr>
          <p:nvPr/>
        </p:nvSpPr>
        <p:spPr bwMode="auto">
          <a:xfrm>
            <a:off x="295816" y="4509137"/>
            <a:ext cx="4657189" cy="29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4" tIns="45659" rIns="91324" bIns="45659"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1000"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　</a:t>
            </a:r>
            <a:r>
              <a:rPr lang="en-US" altLang="ja-JP"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a:t>
            </a:r>
            <a:r>
              <a:rPr lang="ja-JP" altLang="en-US"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　介護保険制度では、既に同様の制度が導入</a:t>
            </a:r>
            <a:endParaRPr lang="en-US" altLang="ja-JP"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a:p>
            <a:pPr algn="l"/>
            <a:r>
              <a:rPr lang="ja-JP" altLang="en-US"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rPr>
              <a:t>　　されている。</a:t>
            </a:r>
            <a:endParaRPr lang="en-US" altLang="ja-JP" sz="1200" kern="0" dirty="0">
              <a:solidFill>
                <a:srgbClr val="000000"/>
              </a:solidFill>
              <a:latin typeface="HGPｺﾞｼｯｸM" panose="020B0600000000000000" pitchFamily="50" charset="-128"/>
              <a:ea typeface="HGPｺﾞｼｯｸM" panose="020B0600000000000000" pitchFamily="50" charset="-128"/>
              <a:cs typeface="メイリオ" pitchFamily="50" charset="-128"/>
            </a:endParaRPr>
          </a:p>
        </p:txBody>
      </p:sp>
      <p:sp>
        <p:nvSpPr>
          <p:cNvPr id="34" name="タイトル 2"/>
          <p:cNvSpPr txBox="1">
            <a:spLocks/>
          </p:cNvSpPr>
          <p:nvPr/>
        </p:nvSpPr>
        <p:spPr bwMode="auto">
          <a:xfrm>
            <a:off x="6969224" y="3717032"/>
            <a:ext cx="816428" cy="5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4" tIns="45659" rIns="91324" bIns="45659"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1200"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rPr>
              <a:t>引き続き</a:t>
            </a:r>
            <a:endParaRPr lang="en-US" altLang="ja-JP" sz="1200"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endParaRPr>
          </a:p>
          <a:p>
            <a:r>
              <a:rPr lang="ja-JP" altLang="en-US" sz="1200"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rPr>
              <a:t>自治体が</a:t>
            </a:r>
            <a:endParaRPr lang="en-US" altLang="ja-JP" sz="1200"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endParaRPr>
          </a:p>
          <a:p>
            <a:r>
              <a:rPr lang="ja-JP" altLang="en-US" sz="1200"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rPr>
              <a:t>実施</a:t>
            </a:r>
            <a:endParaRPr lang="en-US" altLang="ja-JP" sz="1200" kern="0" dirty="0">
              <a:solidFill>
                <a:srgbClr val="000000"/>
              </a:solidFill>
              <a:latin typeface="ＤＦ特太ゴシック体" panose="020B0509000000000000" pitchFamily="49" charset="-128"/>
              <a:ea typeface="ＤＦ特太ゴシック体" panose="020B0509000000000000" pitchFamily="49" charset="-128"/>
              <a:cs typeface="メイリオ" pitchFamily="50" charset="-128"/>
            </a:endParaRPr>
          </a:p>
        </p:txBody>
      </p:sp>
      <p:sp>
        <p:nvSpPr>
          <p:cNvPr id="24" name="正方形/長方形 23"/>
          <p:cNvSpPr/>
          <p:nvPr/>
        </p:nvSpPr>
        <p:spPr>
          <a:xfrm>
            <a:off x="108000" y="2592000"/>
            <a:ext cx="9694402" cy="2808000"/>
          </a:xfrm>
          <a:prstGeom prst="rect">
            <a:avLst/>
          </a:prstGeom>
          <a:noFill/>
          <a:ln w="6350" cap="flat" cmpd="sng" algn="ctr">
            <a:solidFill>
              <a:schemeClr val="tx1"/>
            </a:solidFill>
            <a:prstDash val="solid"/>
          </a:ln>
          <a:effectLst/>
        </p:spPr>
        <p:txBody>
          <a:bodyPr lIns="91335" tIns="45664" rIns="91335" bIns="45664" anchor="t" anchorCtr="0"/>
          <a:lstStyle/>
          <a:p>
            <a:pPr marL="179201" indent="-179201" fontAlgn="auto">
              <a:spcBef>
                <a:spcPts val="0"/>
              </a:spcBef>
              <a:spcAft>
                <a:spcPts val="0"/>
              </a:spcAft>
              <a:defRPr/>
            </a:pPr>
            <a:endParaRPr kumimoji="0" lang="en-US" altLang="ja-JP" sz="28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　自治体の事務のうち、公権力の行使に</a:t>
            </a:r>
            <a:endPar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当たらない「質問」や「文書提出の依頼」</a:t>
            </a:r>
            <a:endPar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等について、これらの事務を適切に実施</a:t>
            </a:r>
            <a:endPar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することができるものとして都道府県知事</a:t>
            </a:r>
            <a:endPar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が指定する民間法人に対し、業務委託を</a:t>
            </a:r>
            <a:endPar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可能とする。</a:t>
            </a:r>
          </a:p>
          <a:p>
            <a:pPr marL="179201" indent="-179201" fontAlgn="auto">
              <a:spcBef>
                <a:spcPts val="0"/>
              </a:spcBef>
              <a:spcAft>
                <a:spcPts val="0"/>
              </a:spcAft>
              <a:defRPr/>
            </a:pPr>
            <a:r>
              <a:rPr kumimoji="0" lang="ja-JP" altLang="en-US" sz="1400" kern="0" dirty="0">
                <a:solidFill>
                  <a:prstClr val="black"/>
                </a:solidFill>
                <a:latin typeface="HGPｺﾞｼｯｸM" panose="020B0600000000000000" pitchFamily="50" charset="-128"/>
                <a:ea typeface="HGPｺﾞｼｯｸM" panose="020B0600000000000000" pitchFamily="50" charset="-128"/>
              </a:rPr>
              <a:t>　</a:t>
            </a:r>
            <a:endParaRPr kumimoji="0" lang="en-US" altLang="ja-JP" sz="1400" kern="0" dirty="0">
              <a:solidFill>
                <a:prstClr val="black"/>
              </a:solidFill>
              <a:latin typeface="HGPｺﾞｼｯｸM" panose="020B0600000000000000" pitchFamily="50" charset="-128"/>
              <a:ea typeface="HGPｺﾞｼｯｸM" panose="020B0600000000000000" pitchFamily="50" charset="-128"/>
            </a:endParaRPr>
          </a:p>
        </p:txBody>
      </p:sp>
      <p:sp>
        <p:nvSpPr>
          <p:cNvPr id="25" name="正方形/長方形 24"/>
          <p:cNvSpPr/>
          <p:nvPr/>
        </p:nvSpPr>
        <p:spPr>
          <a:xfrm>
            <a:off x="92808" y="5589257"/>
            <a:ext cx="9720386" cy="1224000"/>
          </a:xfrm>
          <a:prstGeom prst="rect">
            <a:avLst/>
          </a:prstGeom>
          <a:noFill/>
          <a:ln w="6350" cap="flat" cmpd="sng" algn="ctr">
            <a:solidFill>
              <a:schemeClr val="tx1"/>
            </a:solidFill>
            <a:prstDash val="solid"/>
          </a:ln>
          <a:effectLst/>
        </p:spPr>
        <p:txBody>
          <a:bodyPr lIns="91335" tIns="45664" rIns="91335" bIns="45664" anchor="t" anchorCtr="0"/>
          <a:lstStyle/>
          <a:p>
            <a:pPr marL="179201" indent="-179201" fontAlgn="auto">
              <a:spcBef>
                <a:spcPts val="0"/>
              </a:spcBef>
              <a:spcAft>
                <a:spcPts val="0"/>
              </a:spcAft>
              <a:defRPr/>
            </a:pPr>
            <a:endParaRPr kumimoji="0" lang="en-US" altLang="ja-JP" sz="11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264829" indent="-264829" fontAlgn="auto">
              <a:spcBef>
                <a:spcPts val="0"/>
              </a:spcBef>
              <a:spcAft>
                <a:spcPts val="0"/>
              </a:spcAft>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1400" dirty="0">
                <a:solidFill>
                  <a:srgbClr val="000000"/>
                </a:solidFill>
                <a:latin typeface="HGPｺﾞｼｯｸM" panose="020B0600000000000000" pitchFamily="50" charset="-128"/>
                <a:ea typeface="HGPｺﾞｼｯｸM" panose="020B0600000000000000" pitchFamily="50" charset="-128"/>
              </a:rPr>
              <a:t>　市町村が実施する障害福祉サービスの給付費の「審査・支払」事務について、現在、「支払」を委託している国民健康保険団体連合会に、「審査」も委託することができることとする。</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a:p>
            <a:pPr marL="176022" indent="-176022" fontAlgn="auto">
              <a:spcBef>
                <a:spcPts val="0"/>
              </a:spcBef>
              <a:spcAft>
                <a:spcPts val="0"/>
              </a:spcAft>
            </a:pPr>
            <a:endParaRPr lang="en-US" altLang="ja-JP" sz="800" dirty="0">
              <a:solidFill>
                <a:srgbClr val="000000"/>
              </a:solidFill>
              <a:latin typeface="HGPｺﾞｼｯｸM" panose="020B0600000000000000" pitchFamily="50" charset="-128"/>
              <a:ea typeface="HGPｺﾞｼｯｸM" panose="020B0600000000000000" pitchFamily="50" charset="-128"/>
            </a:endParaRPr>
          </a:p>
          <a:p>
            <a:pPr marL="442437" indent="-177607" fontAlgn="auto">
              <a:spcBef>
                <a:spcPts val="0"/>
              </a:spcBef>
              <a:spcAft>
                <a:spcPts val="0"/>
              </a:spcAft>
            </a:pPr>
            <a:r>
              <a:rPr lang="en-US" altLang="ja-JP" sz="1200" dirty="0">
                <a:solidFill>
                  <a:srgbClr val="000000"/>
                </a:solidFill>
                <a:latin typeface="HGPｺﾞｼｯｸM" panose="020B0600000000000000" pitchFamily="50" charset="-128"/>
                <a:ea typeface="HGPｺﾞｼｯｸM" panose="020B0600000000000000" pitchFamily="50" charset="-128"/>
              </a:rPr>
              <a:t>※</a:t>
            </a:r>
            <a:r>
              <a:rPr lang="ja-JP" altLang="en-US" sz="1200" dirty="0">
                <a:solidFill>
                  <a:srgbClr val="000000"/>
                </a:solidFill>
                <a:latin typeface="HGPｺﾞｼｯｸM" panose="020B0600000000000000" pitchFamily="50" charset="-128"/>
                <a:ea typeface="HGPｺﾞｼｯｸM" panose="020B0600000000000000" pitchFamily="50" charset="-128"/>
              </a:rPr>
              <a:t>　現在、国保連では、「支払」を行う際に、必要な「点検」も併せて行っているが、今後、点検項目の精緻化等を図ることにより、審査として効果的・効率的に実施できるようにすることを検討。</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p:txBody>
      </p:sp>
      <p:sp>
        <p:nvSpPr>
          <p:cNvPr id="20" name="正方形/長方形 19"/>
          <p:cNvSpPr/>
          <p:nvPr/>
        </p:nvSpPr>
        <p:spPr>
          <a:xfrm>
            <a:off x="56460" y="2448000"/>
            <a:ext cx="2763128"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white"/>
                </a:solidFill>
                <a:latin typeface="HGS創英角ｺﾞｼｯｸUB" pitchFamily="50" charset="-128"/>
                <a:ea typeface="HGS創英角ｺﾞｼｯｸUB" pitchFamily="50" charset="-128"/>
              </a:rPr>
              <a:t>①調査事務の効率化</a:t>
            </a:r>
          </a:p>
        </p:txBody>
      </p:sp>
      <p:sp>
        <p:nvSpPr>
          <p:cNvPr id="22" name="正方形/長方形 21"/>
          <p:cNvSpPr/>
          <p:nvPr/>
        </p:nvSpPr>
        <p:spPr>
          <a:xfrm>
            <a:off x="56460" y="5445224"/>
            <a:ext cx="2763128"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white"/>
                </a:solidFill>
                <a:latin typeface="HGS創英角ｺﾞｼｯｸUB" pitchFamily="50" charset="-128"/>
                <a:ea typeface="HGS創英角ｺﾞｼｯｸUB" pitchFamily="50" charset="-128"/>
              </a:rPr>
              <a:t>②審査事務の効率化</a:t>
            </a:r>
          </a:p>
        </p:txBody>
      </p:sp>
      <p:sp>
        <p:nvSpPr>
          <p:cNvPr id="26"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16</a:t>
            </a:fld>
            <a:endParaRPr lang="en-US" altLang="ja-JP" dirty="0">
              <a:solidFill>
                <a:prstClr val="black"/>
              </a:solidFill>
            </a:endParaRPr>
          </a:p>
        </p:txBody>
      </p:sp>
    </p:spTree>
    <p:extLst>
      <p:ext uri="{BB962C8B-B14F-4D97-AF65-F5344CB8AC3E}">
        <p14:creationId xmlns:p14="http://schemas.microsoft.com/office/powerpoint/2010/main" val="2108606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pPr marL="811213" indent="-811213" algn="l"/>
            <a:r>
              <a:rPr lang="en-US" altLang="ja-JP" sz="3600" dirty="0" smtClean="0"/>
              <a:t>Ⅴ</a:t>
            </a:r>
            <a:r>
              <a:rPr lang="ja-JP" altLang="en-US" sz="3600" dirty="0" smtClean="0"/>
              <a:t>　平成</a:t>
            </a:r>
            <a:r>
              <a:rPr lang="en-US" altLang="ja-JP" sz="3600" dirty="0"/>
              <a:t>30</a:t>
            </a:r>
            <a:r>
              <a:rPr lang="ja-JP" altLang="en-US" sz="3600" dirty="0"/>
              <a:t>年度障害福祉サービス</a:t>
            </a:r>
            <a:r>
              <a:rPr lang="ja-JP" altLang="en-US" sz="3600" dirty="0" smtClean="0"/>
              <a:t>等報酬改　　について</a:t>
            </a:r>
            <a:endParaRPr lang="ja-JP" altLang="en-US" sz="3600" dirty="0" smtClean="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17</a:t>
            </a:fld>
            <a:endParaRPr lang="en-US" altLang="ja-JP">
              <a:solidFill>
                <a:prstClr val="black"/>
              </a:solidFill>
            </a:endParaRPr>
          </a:p>
        </p:txBody>
      </p:sp>
    </p:spTree>
    <p:extLst>
      <p:ext uri="{BB962C8B-B14F-4D97-AF65-F5344CB8AC3E}">
        <p14:creationId xmlns:p14="http://schemas.microsoft.com/office/powerpoint/2010/main" val="2667357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223"/>
            <a:ext cx="9906000" cy="421987"/>
          </a:xfrm>
          <a:solidFill>
            <a:schemeClr val="accent6">
              <a:lumMod val="20000"/>
              <a:lumOff val="80000"/>
            </a:schemeClr>
          </a:solidFill>
          <a:ln>
            <a:solidFill>
              <a:schemeClr val="accent6">
                <a:lumMod val="20000"/>
                <a:lumOff val="80000"/>
              </a:schemeClr>
            </a:solidFill>
          </a:ln>
        </p:spPr>
        <p:txBody>
          <a:bodyPr>
            <a:noAutofit/>
          </a:bodyPr>
          <a:lstStyle/>
          <a:p>
            <a:r>
              <a:rPr lang="ja-JP" altLang="en-US" sz="2000" dirty="0" smtClean="0">
                <a:ea typeface="ＤＦ特太ゴシック体" pitchFamily="1" charset="-128"/>
              </a:rPr>
              <a:t>障害福祉サービス等報酬改定</a:t>
            </a:r>
            <a:r>
              <a:rPr lang="ja-JP" altLang="ja-JP" sz="2000" dirty="0" smtClean="0">
                <a:ea typeface="ＤＦ特太ゴシック体" pitchFamily="1" charset="-128"/>
              </a:rPr>
              <a:t>検討チーム</a:t>
            </a:r>
            <a:r>
              <a:rPr lang="ja-JP" altLang="en-US" sz="2000" dirty="0">
                <a:ea typeface="ＤＦ特太ゴシック体" pitchFamily="1" charset="-128"/>
              </a:rPr>
              <a:t>について</a:t>
            </a:r>
          </a:p>
        </p:txBody>
      </p:sp>
      <p:cxnSp>
        <p:nvCxnSpPr>
          <p:cNvPr id="18" name="直線コネクタ 17"/>
          <p:cNvCxnSpPr>
            <a:stCxn id="9" idx="2"/>
            <a:endCxn id="15" idx="0"/>
          </p:cNvCxnSpPr>
          <p:nvPr/>
        </p:nvCxnSpPr>
        <p:spPr>
          <a:xfrm>
            <a:off x="2748815" y="1828747"/>
            <a:ext cx="3869" cy="76453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673027" y="1562560"/>
            <a:ext cx="4151575" cy="2661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defTabSz="965372" fontAlgn="auto">
              <a:lnSpc>
                <a:spcPts val="1400"/>
              </a:lnSpc>
              <a:spcBef>
                <a:spcPts val="0"/>
              </a:spcBef>
              <a:spcAft>
                <a:spcPts val="0"/>
              </a:spcAft>
              <a:defRPr/>
            </a:pPr>
            <a:r>
              <a:rPr lang="ja-JP" altLang="en-US" sz="1400" smtClean="0">
                <a:solidFill>
                  <a:prstClr val="black"/>
                </a:solidFill>
                <a:latin typeface="ＭＳ Ｐゴシック"/>
              </a:rPr>
              <a:t>厚生</a:t>
            </a:r>
            <a:r>
              <a:rPr lang="ja-JP" altLang="en-US" sz="1400" dirty="0" smtClean="0">
                <a:solidFill>
                  <a:prstClr val="black"/>
                </a:solidFill>
                <a:latin typeface="ＭＳ Ｐゴシック"/>
              </a:rPr>
              <a:t>労働大臣政務官</a:t>
            </a:r>
            <a:endParaRPr lang="en-US" altLang="ja-JP" sz="1400" dirty="0">
              <a:solidFill>
                <a:prstClr val="black"/>
              </a:solidFill>
              <a:latin typeface="ＭＳ Ｐゴシック"/>
            </a:endParaRPr>
          </a:p>
        </p:txBody>
      </p:sp>
      <p:sp>
        <p:nvSpPr>
          <p:cNvPr id="8" name="Rectangle 2"/>
          <p:cNvSpPr>
            <a:spLocks noChangeArrowheads="1"/>
          </p:cNvSpPr>
          <p:nvPr/>
        </p:nvSpPr>
        <p:spPr bwMode="auto">
          <a:xfrm>
            <a:off x="611672" y="1326194"/>
            <a:ext cx="999491" cy="2363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965372" fontAlgn="auto">
              <a:spcBef>
                <a:spcPts val="0"/>
              </a:spcBef>
              <a:spcAft>
                <a:spcPts val="0"/>
              </a:spcAft>
              <a:defRPr/>
            </a:pPr>
            <a:r>
              <a:rPr lang="ja-JP" altLang="en-US" sz="1200" dirty="0" smtClean="0">
                <a:solidFill>
                  <a:prstClr val="black"/>
                </a:solidFill>
                <a:latin typeface="ＭＳ Ｐゴシック"/>
              </a:rPr>
              <a:t>主査</a:t>
            </a:r>
            <a:endParaRPr lang="en-US" altLang="ja-JP" sz="1200" dirty="0">
              <a:solidFill>
                <a:prstClr val="black"/>
              </a:solidFill>
              <a:latin typeface="ＭＳ Ｐゴシック"/>
            </a:endParaRPr>
          </a:p>
        </p:txBody>
      </p:sp>
      <p:sp>
        <p:nvSpPr>
          <p:cNvPr id="12" name="Rectangle 2"/>
          <p:cNvSpPr>
            <a:spLocks noChangeArrowheads="1"/>
          </p:cNvSpPr>
          <p:nvPr/>
        </p:nvSpPr>
        <p:spPr bwMode="auto">
          <a:xfrm>
            <a:off x="700905" y="2078881"/>
            <a:ext cx="4129635" cy="27607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defTabSz="965372" fontAlgn="auto">
              <a:lnSpc>
                <a:spcPts val="1400"/>
              </a:lnSpc>
              <a:spcBef>
                <a:spcPts val="0"/>
              </a:spcBef>
              <a:spcAft>
                <a:spcPts val="0"/>
              </a:spcAft>
              <a:defRPr/>
            </a:pPr>
            <a:r>
              <a:rPr lang="ja-JP" altLang="en-US" sz="1400" dirty="0" smtClean="0">
                <a:solidFill>
                  <a:prstClr val="black"/>
                </a:solidFill>
                <a:latin typeface="ＭＳ Ｐゴシック"/>
              </a:rPr>
              <a:t>障害保健福祉部長</a:t>
            </a:r>
            <a:endParaRPr lang="en-US" altLang="ja-JP" sz="1400" dirty="0">
              <a:solidFill>
                <a:prstClr val="black"/>
              </a:solidFill>
              <a:latin typeface="ＭＳ Ｐゴシック"/>
            </a:endParaRPr>
          </a:p>
        </p:txBody>
      </p:sp>
      <p:sp>
        <p:nvSpPr>
          <p:cNvPr id="13" name="Rectangle 2"/>
          <p:cNvSpPr>
            <a:spLocks noChangeArrowheads="1"/>
          </p:cNvSpPr>
          <p:nvPr/>
        </p:nvSpPr>
        <p:spPr bwMode="auto">
          <a:xfrm>
            <a:off x="611672" y="1886536"/>
            <a:ext cx="999491" cy="20041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965372" fontAlgn="auto">
              <a:spcBef>
                <a:spcPts val="0"/>
              </a:spcBef>
              <a:spcAft>
                <a:spcPts val="0"/>
              </a:spcAft>
              <a:defRPr/>
            </a:pPr>
            <a:r>
              <a:rPr lang="ja-JP" altLang="en-US" sz="1200" dirty="0" smtClean="0">
                <a:solidFill>
                  <a:prstClr val="black"/>
                </a:solidFill>
                <a:latin typeface="ＭＳ Ｐゴシック"/>
              </a:rPr>
              <a:t>副主査</a:t>
            </a:r>
            <a:endParaRPr lang="en-US" altLang="ja-JP" sz="1200" dirty="0">
              <a:solidFill>
                <a:prstClr val="black"/>
              </a:solidFill>
              <a:latin typeface="ＭＳ Ｐゴシック"/>
            </a:endParaRPr>
          </a:p>
        </p:txBody>
      </p:sp>
      <p:sp>
        <p:nvSpPr>
          <p:cNvPr id="15" name="Rectangle 2"/>
          <p:cNvSpPr>
            <a:spLocks noChangeArrowheads="1"/>
          </p:cNvSpPr>
          <p:nvPr/>
        </p:nvSpPr>
        <p:spPr bwMode="auto">
          <a:xfrm>
            <a:off x="673841" y="2593292"/>
            <a:ext cx="4157675" cy="90036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defTabSz="965372" fontAlgn="auto">
              <a:lnSpc>
                <a:spcPts val="1400"/>
              </a:lnSpc>
              <a:spcBef>
                <a:spcPts val="0"/>
              </a:spcBef>
              <a:spcAft>
                <a:spcPts val="0"/>
              </a:spcAft>
              <a:defRPr/>
            </a:pPr>
            <a:r>
              <a:rPr lang="ja-JP" altLang="en-US" sz="1200" dirty="0" smtClean="0">
                <a:solidFill>
                  <a:prstClr val="black"/>
                </a:solidFill>
              </a:rPr>
              <a:t>・</a:t>
            </a:r>
            <a:r>
              <a:rPr lang="ja-JP" altLang="ja-JP" sz="1200" dirty="0" smtClean="0">
                <a:solidFill>
                  <a:prstClr val="black"/>
                </a:solidFill>
              </a:rPr>
              <a:t>企画課長</a:t>
            </a:r>
            <a:endParaRPr lang="en-US" altLang="ja-JP" sz="1200" dirty="0" smtClean="0">
              <a:solidFill>
                <a:prstClr val="black"/>
              </a:solidFill>
            </a:endParaRPr>
          </a:p>
          <a:p>
            <a:pPr defTabSz="965372" fontAlgn="auto">
              <a:lnSpc>
                <a:spcPts val="1400"/>
              </a:lnSpc>
              <a:spcBef>
                <a:spcPts val="0"/>
              </a:spcBef>
              <a:spcAft>
                <a:spcPts val="0"/>
              </a:spcAft>
              <a:defRPr/>
            </a:pPr>
            <a:r>
              <a:rPr lang="ja-JP" altLang="en-US" sz="1200" dirty="0" smtClean="0">
                <a:solidFill>
                  <a:prstClr val="black"/>
                </a:solidFill>
              </a:rPr>
              <a:t>・</a:t>
            </a:r>
            <a:r>
              <a:rPr lang="ja-JP" altLang="ja-JP" sz="1200" dirty="0" smtClean="0">
                <a:solidFill>
                  <a:prstClr val="black"/>
                </a:solidFill>
              </a:rPr>
              <a:t>障害福祉課長</a:t>
            </a:r>
            <a:endParaRPr lang="en-US" altLang="ja-JP" sz="1200" dirty="0" smtClean="0">
              <a:solidFill>
                <a:prstClr val="black"/>
              </a:solidFill>
            </a:endParaRPr>
          </a:p>
          <a:p>
            <a:pPr defTabSz="965372" fontAlgn="auto">
              <a:lnSpc>
                <a:spcPts val="1400"/>
              </a:lnSpc>
              <a:spcBef>
                <a:spcPts val="0"/>
              </a:spcBef>
              <a:spcAft>
                <a:spcPts val="0"/>
              </a:spcAft>
              <a:defRPr/>
            </a:pPr>
            <a:r>
              <a:rPr lang="ja-JP" altLang="en-US" sz="1200" dirty="0" smtClean="0">
                <a:solidFill>
                  <a:prstClr val="black"/>
                </a:solidFill>
              </a:rPr>
              <a:t>・</a:t>
            </a:r>
            <a:r>
              <a:rPr lang="ja-JP" altLang="ja-JP" sz="1200" dirty="0" smtClean="0">
                <a:solidFill>
                  <a:prstClr val="black"/>
                </a:solidFill>
              </a:rPr>
              <a:t>精神・障害保健課長</a:t>
            </a:r>
            <a:endParaRPr lang="en-US" altLang="ja-JP" sz="1200" dirty="0" smtClean="0">
              <a:solidFill>
                <a:prstClr val="black"/>
              </a:solidFill>
            </a:endParaRPr>
          </a:p>
          <a:p>
            <a:pPr defTabSz="965372" fontAlgn="auto">
              <a:lnSpc>
                <a:spcPts val="1400"/>
              </a:lnSpc>
              <a:spcBef>
                <a:spcPts val="0"/>
              </a:spcBef>
              <a:spcAft>
                <a:spcPts val="0"/>
              </a:spcAft>
              <a:defRPr/>
            </a:pPr>
            <a:r>
              <a:rPr lang="ja-JP" altLang="en-US" sz="1200" dirty="0" smtClean="0">
                <a:solidFill>
                  <a:prstClr val="black"/>
                </a:solidFill>
              </a:rPr>
              <a:t>・障害児・発達障害者支援室長兼地域生活支援推進室長</a:t>
            </a:r>
            <a:endParaRPr lang="en-US" altLang="ja-JP" sz="1200" dirty="0" smtClean="0">
              <a:solidFill>
                <a:prstClr val="black"/>
              </a:solidFill>
            </a:endParaRPr>
          </a:p>
        </p:txBody>
      </p:sp>
      <p:sp>
        <p:nvSpPr>
          <p:cNvPr id="16" name="Rectangle 2"/>
          <p:cNvSpPr>
            <a:spLocks noChangeArrowheads="1"/>
          </p:cNvSpPr>
          <p:nvPr/>
        </p:nvSpPr>
        <p:spPr bwMode="auto">
          <a:xfrm>
            <a:off x="625898" y="2421006"/>
            <a:ext cx="971020" cy="19794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965372" fontAlgn="auto">
              <a:spcBef>
                <a:spcPts val="0"/>
              </a:spcBef>
              <a:spcAft>
                <a:spcPts val="0"/>
              </a:spcAft>
              <a:defRPr/>
            </a:pPr>
            <a:r>
              <a:rPr lang="ja-JP" altLang="en-US" sz="1200" dirty="0" smtClean="0">
                <a:solidFill>
                  <a:prstClr val="black"/>
                </a:solidFill>
                <a:latin typeface="ＭＳ Ｐゴシック"/>
              </a:rPr>
              <a:t>構成員</a:t>
            </a:r>
            <a:endParaRPr lang="en-US" altLang="ja-JP" sz="1200" dirty="0">
              <a:solidFill>
                <a:prstClr val="black"/>
              </a:solidFill>
              <a:latin typeface="ＭＳ Ｐゴシック"/>
            </a:endParaRPr>
          </a:p>
        </p:txBody>
      </p:sp>
      <p:grpSp>
        <p:nvGrpSpPr>
          <p:cNvPr id="7" name="グループ化 24"/>
          <p:cNvGrpSpPr/>
          <p:nvPr/>
        </p:nvGrpSpPr>
        <p:grpSpPr>
          <a:xfrm>
            <a:off x="5043486" y="1549654"/>
            <a:ext cx="4590032" cy="1807338"/>
            <a:chOff x="6219436" y="1685999"/>
            <a:chExt cx="4587827" cy="1967584"/>
          </a:xfrm>
        </p:grpSpPr>
        <p:sp>
          <p:nvSpPr>
            <p:cNvPr id="22" name="Rectangle 2"/>
            <p:cNvSpPr>
              <a:spLocks noChangeArrowheads="1"/>
            </p:cNvSpPr>
            <p:nvPr/>
          </p:nvSpPr>
          <p:spPr bwMode="auto">
            <a:xfrm>
              <a:off x="6219436" y="1829849"/>
              <a:ext cx="4587827" cy="1823734"/>
            </a:xfrm>
            <a:prstGeom prst="rect">
              <a:avLst/>
            </a:prstGeom>
            <a:solidFill>
              <a:schemeClr val="bg1"/>
            </a:solidFill>
            <a:ln w="38100">
              <a:headEnd/>
              <a:tailEnd/>
            </a:ln>
          </p:spPr>
          <p:style>
            <a:lnRef idx="1">
              <a:schemeClr val="accent1"/>
            </a:lnRef>
            <a:fillRef idx="2">
              <a:schemeClr val="accent1"/>
            </a:fillRef>
            <a:effectRef idx="1">
              <a:schemeClr val="accent1"/>
            </a:effectRef>
            <a:fontRef idx="minor">
              <a:schemeClr val="dk1"/>
            </a:fontRef>
          </p:style>
          <p:txBody>
            <a:bodyPr wrap="none" anchor="ctr"/>
            <a:lstStyle/>
            <a:p>
              <a:pPr defTabSz="965372" fontAlgn="auto">
                <a:lnSpc>
                  <a:spcPts val="500"/>
                </a:lnSpc>
                <a:spcBef>
                  <a:spcPts val="600"/>
                </a:spcBef>
                <a:spcAft>
                  <a:spcPts val="0"/>
                </a:spcAft>
                <a:defRPr/>
              </a:pPr>
              <a:r>
                <a:rPr lang="ja-JP" altLang="en-US" sz="1200" dirty="0">
                  <a:solidFill>
                    <a:prstClr val="black"/>
                  </a:solidFill>
                  <a:latin typeface="ＭＳ Ｐゴシック"/>
                </a:rPr>
                <a:t>　</a:t>
              </a:r>
              <a:endParaRPr lang="en-US" altLang="ja-JP" sz="1200" dirty="0" smtClean="0">
                <a:solidFill>
                  <a:prstClr val="black"/>
                </a:solidFill>
                <a:latin typeface="ＭＳ Ｐゴシック"/>
              </a:endParaRPr>
            </a:p>
            <a:p>
              <a:pPr defTabSz="965372" fontAlgn="auto">
                <a:lnSpc>
                  <a:spcPts val="500"/>
                </a:lnSpc>
                <a:spcBef>
                  <a:spcPts val="600"/>
                </a:spcBef>
                <a:spcAft>
                  <a:spcPts val="0"/>
                </a:spcAft>
                <a:defRPr/>
              </a:pPr>
              <a:endParaRPr lang="en-US" altLang="ja-JP" sz="1200" dirty="0" smtClean="0">
                <a:solidFill>
                  <a:prstClr val="black"/>
                </a:solidFill>
                <a:latin typeface="ＭＳ Ｐゴシック"/>
              </a:endParaRPr>
            </a:p>
            <a:p>
              <a:pPr defTabSz="965372" fontAlgn="auto">
                <a:lnSpc>
                  <a:spcPts val="1400"/>
                </a:lnSpc>
                <a:spcBef>
                  <a:spcPts val="0"/>
                </a:spcBef>
                <a:spcAft>
                  <a:spcPts val="0"/>
                </a:spcAft>
                <a:defRPr/>
              </a:pPr>
              <a:r>
                <a:rPr lang="ja-JP" altLang="en-US" sz="1200" dirty="0" smtClean="0">
                  <a:solidFill>
                    <a:prstClr val="black"/>
                  </a:solidFill>
                  <a:latin typeface="ＭＳ Ｐゴシック"/>
                </a:rPr>
                <a:t>井出　健二郎　 和光</a:t>
              </a:r>
              <a:r>
                <a:rPr lang="ja-JP" altLang="ja-JP" sz="1200" dirty="0" smtClean="0">
                  <a:solidFill>
                    <a:prstClr val="black"/>
                  </a:solidFill>
                  <a:latin typeface="ＭＳ Ｐゴシック"/>
                </a:rPr>
                <a:t>大学教授</a:t>
              </a:r>
              <a:endParaRPr lang="en-US" altLang="ja-JP" sz="1200" dirty="0" smtClean="0">
                <a:solidFill>
                  <a:prstClr val="black"/>
                </a:solidFill>
                <a:latin typeface="ＭＳ Ｐゴシック"/>
              </a:endParaRPr>
            </a:p>
            <a:p>
              <a:pPr defTabSz="965372" fontAlgn="auto">
                <a:lnSpc>
                  <a:spcPts val="1400"/>
                </a:lnSpc>
                <a:spcBef>
                  <a:spcPts val="0"/>
                </a:spcBef>
                <a:spcAft>
                  <a:spcPts val="0"/>
                </a:spcAft>
                <a:defRPr/>
              </a:pPr>
              <a:r>
                <a:rPr lang="ja-JP" altLang="en-US" sz="1200" dirty="0" smtClean="0">
                  <a:solidFill>
                    <a:prstClr val="black"/>
                  </a:solidFill>
                  <a:latin typeface="ＭＳ Ｐゴシック"/>
                </a:rPr>
                <a:t>岩崎　香　　　　 早稲田大学人間科学学術院准教授</a:t>
              </a:r>
              <a:endParaRPr lang="en-US" altLang="ja-JP" sz="1200" dirty="0" smtClean="0">
                <a:solidFill>
                  <a:prstClr val="black"/>
                </a:solidFill>
                <a:latin typeface="ＭＳ Ｐゴシック"/>
              </a:endParaRPr>
            </a:p>
            <a:p>
              <a:pPr defTabSz="965372" fontAlgn="auto">
                <a:lnSpc>
                  <a:spcPts val="1400"/>
                </a:lnSpc>
                <a:spcBef>
                  <a:spcPts val="0"/>
                </a:spcBef>
                <a:spcAft>
                  <a:spcPts val="0"/>
                </a:spcAft>
                <a:defRPr/>
              </a:pPr>
              <a:r>
                <a:rPr lang="ja-JP" altLang="en-US" sz="1200" dirty="0" smtClean="0">
                  <a:solidFill>
                    <a:prstClr val="black"/>
                  </a:solidFill>
                  <a:latin typeface="ＭＳ Ｐゴシック"/>
                </a:rPr>
                <a:t>上條　浩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横浜市</a:t>
              </a:r>
              <a:r>
                <a:rPr lang="ja-JP" altLang="en-US" sz="1200" dirty="0">
                  <a:solidFill>
                    <a:prstClr val="black"/>
                  </a:solidFill>
                  <a:latin typeface="ＭＳ Ｐゴシック"/>
                </a:rPr>
                <a:t>健康福祉局障害</a:t>
              </a:r>
              <a:r>
                <a:rPr lang="ja-JP" altLang="en-US" sz="1200" dirty="0" smtClean="0">
                  <a:solidFill>
                    <a:prstClr val="black"/>
                  </a:solidFill>
                  <a:latin typeface="ＭＳ Ｐゴシック"/>
                </a:rPr>
                <a:t>福祉部障害</a:t>
              </a:r>
              <a:r>
                <a:rPr lang="ja-JP" altLang="en-US" sz="1200" dirty="0">
                  <a:solidFill>
                    <a:prstClr val="black"/>
                  </a:solidFill>
                  <a:latin typeface="ＭＳ Ｐゴシック"/>
                </a:rPr>
                <a:t>支援</a:t>
              </a:r>
              <a:r>
                <a:rPr lang="ja-JP" altLang="en-US" sz="1200" dirty="0" smtClean="0">
                  <a:solidFill>
                    <a:prstClr val="black"/>
                  </a:solidFill>
                  <a:latin typeface="ＭＳ Ｐゴシック"/>
                </a:rPr>
                <a:t>課長</a:t>
              </a:r>
              <a:endParaRPr lang="en-US" altLang="ja-JP" sz="1200" dirty="0" smtClean="0">
                <a:solidFill>
                  <a:prstClr val="black"/>
                </a:solidFill>
                <a:latin typeface="ＭＳ Ｐゴシック"/>
              </a:endParaRPr>
            </a:p>
            <a:p>
              <a:pPr defTabSz="965372" fontAlgn="auto">
                <a:lnSpc>
                  <a:spcPts val="1400"/>
                </a:lnSpc>
                <a:spcBef>
                  <a:spcPts val="0"/>
                </a:spcBef>
                <a:spcAft>
                  <a:spcPts val="0"/>
                </a:spcAft>
                <a:defRPr/>
              </a:pPr>
              <a:r>
                <a:rPr lang="ja-JP" altLang="en-US" sz="1200" dirty="0" smtClean="0">
                  <a:solidFill>
                    <a:prstClr val="black"/>
                  </a:solidFill>
                  <a:latin typeface="ＭＳ Ｐゴシック"/>
                </a:rPr>
                <a:t>千把　幸夫　　　杉戸町福祉課長</a:t>
              </a:r>
              <a:endParaRPr lang="en-US" altLang="ja-JP" sz="1200" dirty="0" smtClean="0">
                <a:solidFill>
                  <a:prstClr val="black"/>
                </a:solidFill>
                <a:latin typeface="ＭＳ Ｐゴシック"/>
              </a:endParaRPr>
            </a:p>
            <a:p>
              <a:pPr defTabSz="965372" fontAlgn="auto">
                <a:lnSpc>
                  <a:spcPts val="1400"/>
                </a:lnSpc>
                <a:spcBef>
                  <a:spcPts val="0"/>
                </a:spcBef>
                <a:spcAft>
                  <a:spcPts val="0"/>
                </a:spcAft>
                <a:defRPr/>
              </a:pPr>
              <a:r>
                <a:rPr lang="ja-JP" altLang="ja-JP" sz="1200" dirty="0" smtClean="0">
                  <a:solidFill>
                    <a:prstClr val="black"/>
                  </a:solidFill>
                  <a:latin typeface="ＭＳ Ｐゴシック"/>
                </a:rPr>
                <a:t>野沢</a:t>
              </a:r>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和弘</a:t>
              </a:r>
              <a:r>
                <a:rPr lang="ja-JP" altLang="en-US" sz="1200" dirty="0" smtClean="0">
                  <a:solidFill>
                    <a:prstClr val="black"/>
                  </a:solidFill>
                  <a:latin typeface="ＭＳ Ｐゴシック"/>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毎日新聞論説委員</a:t>
              </a:r>
              <a:endParaRPr lang="en-US" altLang="ja-JP" sz="1200" dirty="0" smtClean="0">
                <a:solidFill>
                  <a:prstClr val="black"/>
                </a:solidFill>
                <a:latin typeface="ＭＳ Ｐゴシック"/>
              </a:endParaRPr>
            </a:p>
            <a:p>
              <a:pPr defTabSz="965372" fontAlgn="auto">
                <a:lnSpc>
                  <a:spcPts val="1400"/>
                </a:lnSpc>
                <a:spcBef>
                  <a:spcPts val="0"/>
                </a:spcBef>
                <a:spcAft>
                  <a:spcPts val="0"/>
                </a:spcAft>
                <a:defRPr/>
              </a:pPr>
              <a:r>
                <a:rPr lang="ja-JP" altLang="ja-JP" sz="1200" dirty="0" smtClean="0">
                  <a:solidFill>
                    <a:prstClr val="black"/>
                  </a:solidFill>
                  <a:latin typeface="ＭＳ Ｐゴシック"/>
                </a:rPr>
                <a:t>平野</a:t>
              </a:r>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方</a:t>
              </a:r>
              <a:r>
                <a:rPr lang="ja-JP" altLang="ja-JP" sz="1200" dirty="0" smtClean="0">
                  <a:solidFill>
                    <a:prstClr val="black"/>
                  </a:solidFill>
                </a:rPr>
                <a:t>紹</a:t>
              </a:r>
              <a:r>
                <a:rPr lang="ja-JP" altLang="en-US" sz="1200" dirty="0">
                  <a:solidFill>
                    <a:prstClr val="black"/>
                  </a:solidFill>
                </a:rPr>
                <a:t>　 </a:t>
              </a:r>
              <a:r>
                <a:rPr lang="ja-JP" altLang="en-US" sz="1200" dirty="0" smtClean="0">
                  <a:solidFill>
                    <a:prstClr val="black"/>
                  </a:solidFill>
                </a:rPr>
                <a:t>    </a:t>
              </a:r>
              <a:r>
                <a:rPr lang="ja-JP" altLang="en-US" sz="1200" dirty="0">
                  <a:solidFill>
                    <a:prstClr val="black"/>
                  </a:solidFill>
                </a:rPr>
                <a:t> </a:t>
              </a:r>
              <a:r>
                <a:rPr lang="ja-JP" altLang="en-US" sz="1200" dirty="0" smtClean="0">
                  <a:solidFill>
                    <a:prstClr val="black"/>
                  </a:solidFill>
                </a:rPr>
                <a:t>立教大学教授</a:t>
              </a:r>
              <a:endParaRPr lang="en-US" altLang="ja-JP" sz="1200" dirty="0" smtClean="0">
                <a:solidFill>
                  <a:prstClr val="black"/>
                </a:solidFill>
              </a:endParaRPr>
            </a:p>
            <a:p>
              <a:pPr defTabSz="965372" fontAlgn="auto">
                <a:lnSpc>
                  <a:spcPts val="1400"/>
                </a:lnSpc>
                <a:spcBef>
                  <a:spcPts val="0"/>
                </a:spcBef>
                <a:spcAft>
                  <a:spcPts val="0"/>
                </a:spcAft>
                <a:defRPr/>
              </a:pPr>
              <a:r>
                <a:rPr lang="ja-JP" altLang="en-US" sz="1200" dirty="0" smtClean="0">
                  <a:solidFill>
                    <a:prstClr val="black"/>
                  </a:solidFill>
                  <a:latin typeface="ＭＳ Ｐゴシック"/>
                </a:rPr>
                <a:t>二神　枝保　　　横浜国立大学大学院国際社会科学研究院教授</a:t>
              </a:r>
              <a:endParaRPr lang="en-US" altLang="ja-JP" sz="1200" dirty="0" smtClean="0">
                <a:solidFill>
                  <a:prstClr val="black"/>
                </a:solidFill>
                <a:latin typeface="ＭＳ Ｐゴシック"/>
              </a:endParaRPr>
            </a:p>
            <a:p>
              <a:pPr algn="r" defTabSz="965372" fontAlgn="auto">
                <a:lnSpc>
                  <a:spcPts val="1400"/>
                </a:lnSpc>
                <a:spcBef>
                  <a:spcPts val="0"/>
                </a:spcBef>
                <a:spcAft>
                  <a:spcPts val="0"/>
                </a:spcAft>
                <a:defRPr/>
              </a:pPr>
              <a:r>
                <a:rPr lang="ja-JP" altLang="ja-JP" sz="1100" dirty="0" smtClean="0">
                  <a:solidFill>
                    <a:prstClr val="black"/>
                  </a:solidFill>
                  <a:latin typeface="ＭＳ Ｐゴシック"/>
                </a:rPr>
                <a:t>（敬称略、</a:t>
              </a:r>
              <a:r>
                <a:rPr lang="en-US" altLang="ja-JP" sz="1100" dirty="0" smtClean="0">
                  <a:solidFill>
                    <a:prstClr val="black"/>
                  </a:solidFill>
                  <a:latin typeface="ＭＳ Ｐゴシック"/>
                </a:rPr>
                <a:t>50</a:t>
              </a:r>
              <a:r>
                <a:rPr lang="ja-JP" altLang="ja-JP" sz="1100" dirty="0" smtClean="0">
                  <a:solidFill>
                    <a:prstClr val="black"/>
                  </a:solidFill>
                  <a:latin typeface="ＭＳ Ｐゴシック"/>
                </a:rPr>
                <a:t>音順）</a:t>
              </a:r>
              <a:endParaRPr lang="en-US" altLang="ja-JP" sz="1100" dirty="0">
                <a:solidFill>
                  <a:prstClr val="black"/>
                </a:solidFill>
                <a:latin typeface="ＭＳ Ｐゴシック"/>
              </a:endParaRPr>
            </a:p>
          </p:txBody>
        </p:sp>
        <p:sp>
          <p:nvSpPr>
            <p:cNvPr id="21" name="Rectangle 2"/>
            <p:cNvSpPr>
              <a:spLocks noChangeArrowheads="1"/>
            </p:cNvSpPr>
            <p:nvPr/>
          </p:nvSpPr>
          <p:spPr bwMode="auto">
            <a:xfrm>
              <a:off x="7698713" y="1685999"/>
              <a:ext cx="1629273" cy="292416"/>
            </a:xfrm>
            <a:prstGeom prst="rect">
              <a:avLst/>
            </a:prstGeom>
            <a:solidFill>
              <a:schemeClr val="bg1"/>
            </a:solidFill>
            <a:ln w="38100">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965372" fontAlgn="auto">
                <a:spcBef>
                  <a:spcPts val="0"/>
                </a:spcBef>
                <a:spcAft>
                  <a:spcPts val="0"/>
                </a:spcAft>
                <a:defRPr/>
              </a:pPr>
              <a:r>
                <a:rPr lang="ja-JP" altLang="en-US" sz="1400" b="1" dirty="0" smtClean="0">
                  <a:solidFill>
                    <a:prstClr val="black"/>
                  </a:solidFill>
                  <a:latin typeface="ＭＳ Ｐゴシック"/>
                </a:rPr>
                <a:t> アドバイザー</a:t>
              </a:r>
              <a:endParaRPr lang="en-US" altLang="ja-JP" sz="1400" b="1" dirty="0">
                <a:solidFill>
                  <a:prstClr val="black"/>
                </a:solidFill>
                <a:latin typeface="ＭＳ Ｐゴシック"/>
              </a:endParaRPr>
            </a:p>
          </p:txBody>
        </p:sp>
      </p:grpSp>
      <p:sp>
        <p:nvSpPr>
          <p:cNvPr id="26" name="正方形/長方形 25"/>
          <p:cNvSpPr/>
          <p:nvPr/>
        </p:nvSpPr>
        <p:spPr>
          <a:xfrm>
            <a:off x="99099" y="1197032"/>
            <a:ext cx="9662821" cy="2520000"/>
          </a:xfrm>
          <a:prstGeom prst="rect">
            <a:avLst/>
          </a:prstGeom>
          <a:noFill/>
          <a:ln w="381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65372" fontAlgn="auto">
              <a:spcBef>
                <a:spcPts val="0"/>
              </a:spcBef>
              <a:spcAft>
                <a:spcPts val="0"/>
              </a:spcAft>
            </a:pPr>
            <a:endParaRPr lang="ja-JP" altLang="en-US" sz="1900" dirty="0">
              <a:solidFill>
                <a:prstClr val="white"/>
              </a:solidFill>
            </a:endParaRPr>
          </a:p>
        </p:txBody>
      </p:sp>
      <p:sp>
        <p:nvSpPr>
          <p:cNvPr id="27" name="テキスト ボックス 26"/>
          <p:cNvSpPr txBox="1"/>
          <p:nvPr/>
        </p:nvSpPr>
        <p:spPr>
          <a:xfrm>
            <a:off x="5195378" y="1197047"/>
            <a:ext cx="3839509" cy="307775"/>
          </a:xfrm>
          <a:prstGeom prst="rect">
            <a:avLst/>
          </a:prstGeom>
          <a:noFill/>
        </p:spPr>
        <p:txBody>
          <a:bodyPr wrap="none" lIns="91438" tIns="45719" rIns="91438" bIns="45719" rtlCol="0">
            <a:spAutoFit/>
          </a:bodyPr>
          <a:lstStyle/>
          <a:p>
            <a:pPr defTabSz="965372" fontAlgn="auto">
              <a:spcBef>
                <a:spcPts val="0"/>
              </a:spcBef>
              <a:spcAft>
                <a:spcPts val="0"/>
              </a:spcAft>
            </a:pPr>
            <a:r>
              <a:rPr lang="ja-JP" altLang="ja-JP" sz="1400" b="1" dirty="0" smtClean="0">
                <a:solidFill>
                  <a:prstClr val="black"/>
                </a:solidFill>
                <a:latin typeface="Calibri"/>
                <a:ea typeface="ＭＳ Ｐゴシック"/>
              </a:rPr>
              <a:t>検討過程の客観性・透明性の担保のために参画</a:t>
            </a:r>
            <a:endParaRPr lang="ja-JP" altLang="en-US" sz="1400" b="1" dirty="0">
              <a:solidFill>
                <a:prstClr val="black"/>
              </a:solidFill>
              <a:latin typeface="Calibri"/>
              <a:ea typeface="ＭＳ Ｐゴシック"/>
            </a:endParaRPr>
          </a:p>
        </p:txBody>
      </p:sp>
      <p:sp>
        <p:nvSpPr>
          <p:cNvPr id="35" name="正方形/長方形 34"/>
          <p:cNvSpPr/>
          <p:nvPr/>
        </p:nvSpPr>
        <p:spPr>
          <a:xfrm>
            <a:off x="327086" y="1269044"/>
            <a:ext cx="4597880" cy="232812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65372" fontAlgn="auto">
              <a:spcBef>
                <a:spcPts val="0"/>
              </a:spcBef>
              <a:spcAft>
                <a:spcPts val="0"/>
              </a:spcAft>
            </a:pPr>
            <a:endParaRPr lang="ja-JP" altLang="en-US" sz="1900" dirty="0">
              <a:solidFill>
                <a:prstClr val="white"/>
              </a:solidFill>
            </a:endParaRPr>
          </a:p>
        </p:txBody>
      </p:sp>
      <p:sp>
        <p:nvSpPr>
          <p:cNvPr id="37" name="正方形/長方形 36"/>
          <p:cNvSpPr/>
          <p:nvPr/>
        </p:nvSpPr>
        <p:spPr>
          <a:xfrm>
            <a:off x="99099" y="476671"/>
            <a:ext cx="9662821" cy="648000"/>
          </a:xfrm>
          <a:prstGeom prst="rect">
            <a:avLst/>
          </a:prstGeom>
          <a:noFill/>
          <a:ln w="44450" cmpd="dbl">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400" b="1" dirty="0">
                <a:solidFill>
                  <a:prstClr val="black"/>
                </a:solidFill>
              </a:rPr>
              <a:t>　</a:t>
            </a:r>
            <a:r>
              <a:rPr lang="ja-JP" altLang="en-US" sz="1400" b="1" dirty="0" smtClean="0">
                <a:solidFill>
                  <a:prstClr val="black"/>
                </a:solidFill>
              </a:rPr>
              <a:t>障害福祉サービス等に係る報酬に</a:t>
            </a:r>
            <a:r>
              <a:rPr lang="ja-JP" altLang="en-US" sz="1400" b="1" dirty="0" smtClean="0">
                <a:solidFill>
                  <a:prstClr val="black"/>
                </a:solidFill>
                <a:latin typeface="ＭＳ Ｐゴシック"/>
              </a:rPr>
              <a:t>ついて、平成</a:t>
            </a:r>
            <a:r>
              <a:rPr lang="en-US" altLang="ja-JP" sz="1400" b="1" dirty="0" smtClean="0">
                <a:solidFill>
                  <a:prstClr val="black"/>
                </a:solidFill>
                <a:latin typeface="ＭＳ Ｐゴシック"/>
              </a:rPr>
              <a:t>30</a:t>
            </a:r>
            <a:r>
              <a:rPr lang="ja-JP" altLang="en-US" sz="1400" b="1" dirty="0" smtClean="0">
                <a:solidFill>
                  <a:prstClr val="black"/>
                </a:solidFill>
                <a:latin typeface="ＭＳ Ｐゴシック"/>
              </a:rPr>
              <a:t>年度報酬改定に向けて、客観性・透明性の向上を図りつつ検討を行うため、「障害福祉サービス等報酬改定検討チーム</a:t>
            </a:r>
            <a:r>
              <a:rPr lang="ja-JP" altLang="en-US" sz="1400" b="1" dirty="0" smtClean="0">
                <a:solidFill>
                  <a:prstClr val="black"/>
                </a:solidFill>
              </a:rPr>
              <a:t>」を設置し、アドバイザーとして有識者の参画を求めて、公開の場で検討を行った。</a:t>
            </a:r>
            <a:endParaRPr lang="ja-JP" altLang="en-US" sz="1400" b="1" dirty="0">
              <a:solidFill>
                <a:prstClr val="black"/>
              </a:solidFill>
            </a:endParaRPr>
          </a:p>
        </p:txBody>
      </p:sp>
      <p:sp>
        <p:nvSpPr>
          <p:cNvPr id="24" name="テキスト ボックス 23"/>
          <p:cNvSpPr txBox="1"/>
          <p:nvPr/>
        </p:nvSpPr>
        <p:spPr>
          <a:xfrm>
            <a:off x="5035927" y="3379640"/>
            <a:ext cx="4434223" cy="276997"/>
          </a:xfrm>
          <a:prstGeom prst="rect">
            <a:avLst/>
          </a:prstGeom>
          <a:noFill/>
        </p:spPr>
        <p:txBody>
          <a:bodyPr wrap="none" lIns="91438" tIns="45719" rIns="91438" bIns="45719" rtlCol="0">
            <a:spAutoFit/>
          </a:bodyPr>
          <a:lstStyle/>
          <a:p>
            <a:pPr defTabSz="965372" fontAlgn="auto">
              <a:spcBef>
                <a:spcPts val="0"/>
              </a:spcBef>
              <a:spcAft>
                <a:spcPts val="0"/>
              </a:spcAft>
            </a:pPr>
            <a:r>
              <a:rPr lang="en-US" altLang="ja-JP" sz="1200" dirty="0" smtClean="0">
                <a:solidFill>
                  <a:prstClr val="black"/>
                </a:solidFill>
                <a:latin typeface="Calibri"/>
                <a:ea typeface="ＭＳ Ｐゴシック"/>
              </a:rPr>
              <a:t>※ </a:t>
            </a:r>
            <a:r>
              <a:rPr lang="ja-JP" altLang="en-US" sz="1200" dirty="0" smtClean="0">
                <a:solidFill>
                  <a:prstClr val="black"/>
                </a:solidFill>
                <a:latin typeface="Calibri"/>
                <a:ea typeface="ＭＳ Ｐゴシック"/>
              </a:rPr>
              <a:t>主査が必要と認める時は、関係者から意見を</a:t>
            </a:r>
            <a:r>
              <a:rPr lang="ja-JP" altLang="en-US" sz="1200" dirty="0">
                <a:solidFill>
                  <a:prstClr val="black"/>
                </a:solidFill>
                <a:latin typeface="Calibri"/>
                <a:ea typeface="ＭＳ Ｐゴシック"/>
              </a:rPr>
              <a:t>聞くこと</a:t>
            </a:r>
            <a:r>
              <a:rPr lang="ja-JP" altLang="en-US" sz="1200" dirty="0" smtClean="0">
                <a:solidFill>
                  <a:prstClr val="black"/>
                </a:solidFill>
                <a:latin typeface="Calibri"/>
                <a:ea typeface="ＭＳ Ｐゴシック"/>
              </a:rPr>
              <a:t>ができる。</a:t>
            </a:r>
            <a:endParaRPr lang="ja-JP" altLang="en-US" sz="1200" dirty="0">
              <a:solidFill>
                <a:prstClr val="black"/>
              </a:solidFill>
              <a:latin typeface="Calibri"/>
              <a:ea typeface="ＭＳ Ｐゴシック"/>
            </a:endParaRPr>
          </a:p>
        </p:txBody>
      </p:sp>
      <p:sp>
        <p:nvSpPr>
          <p:cNvPr id="32" name="正方形/長方形 31"/>
          <p:cNvSpPr/>
          <p:nvPr/>
        </p:nvSpPr>
        <p:spPr>
          <a:xfrm>
            <a:off x="99099" y="3789136"/>
            <a:ext cx="9662821" cy="864000"/>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32" indent="-2416132" defTabSz="965372" fontAlgn="auto">
              <a:spcBef>
                <a:spcPts val="0"/>
              </a:spcBef>
              <a:spcAft>
                <a:spcPts val="0"/>
              </a:spcAft>
            </a:pPr>
            <a:r>
              <a:rPr lang="en-US" altLang="ja-JP" sz="1400" b="1" dirty="0" smtClean="0">
                <a:solidFill>
                  <a:prstClr val="black"/>
                </a:solidFill>
                <a:latin typeface="ＭＳ Ｐゴシック"/>
              </a:rPr>
              <a:t>【</a:t>
            </a:r>
            <a:r>
              <a:rPr lang="ja-JP" altLang="en-US" sz="1400" b="1" dirty="0" smtClean="0">
                <a:solidFill>
                  <a:prstClr val="black"/>
                </a:solidFill>
                <a:latin typeface="ＭＳ Ｐゴシック"/>
              </a:rPr>
              <a:t>検討項目</a:t>
            </a:r>
            <a:r>
              <a:rPr lang="en-US" altLang="ja-JP" sz="1400" b="1" dirty="0" smtClean="0">
                <a:solidFill>
                  <a:prstClr val="black"/>
                </a:solidFill>
                <a:latin typeface="ＭＳ Ｐゴシック"/>
              </a:rPr>
              <a:t>】</a:t>
            </a:r>
          </a:p>
          <a:p>
            <a:pPr marL="2416132" indent="-2416132" defTabSz="965372" fontAlgn="auto">
              <a:spcBef>
                <a:spcPts val="0"/>
              </a:spcBef>
              <a:spcAft>
                <a:spcPts val="0"/>
              </a:spcAft>
            </a:pPr>
            <a:r>
              <a:rPr lang="en-US" altLang="ja-JP" sz="1400" b="1" dirty="0">
                <a:solidFill>
                  <a:prstClr val="black"/>
                </a:solidFill>
                <a:latin typeface="ＭＳ Ｐゴシック"/>
              </a:rPr>
              <a:t> </a:t>
            </a:r>
            <a:r>
              <a:rPr lang="ja-JP" altLang="en-US" sz="1200" dirty="0" smtClean="0">
                <a:solidFill>
                  <a:prstClr val="black"/>
                </a:solidFill>
                <a:latin typeface="ＭＳ Ｐゴシック"/>
              </a:rPr>
              <a:t>（１）　各サービスの報酬のあり方について</a:t>
            </a:r>
            <a:endParaRPr lang="en-US" altLang="ja-JP" sz="1200" dirty="0">
              <a:solidFill>
                <a:prstClr val="black"/>
              </a:solidFill>
              <a:latin typeface="ＭＳ Ｐゴシック"/>
            </a:endParaRPr>
          </a:p>
          <a:p>
            <a:pPr marL="2416132" indent="-2416132" defTabSz="965372" fontAlgn="auto">
              <a:lnSpc>
                <a:spcPts val="1400"/>
              </a:lnSpc>
              <a:spcBef>
                <a:spcPts val="0"/>
              </a:spcBef>
              <a:spcAft>
                <a:spcPts val="0"/>
              </a:spcAft>
            </a:pPr>
            <a:r>
              <a:rPr lang="ja-JP" altLang="en-US" sz="1200" dirty="0" smtClean="0">
                <a:solidFill>
                  <a:prstClr val="black"/>
                </a:solidFill>
                <a:latin typeface="ＭＳ Ｐゴシック"/>
              </a:rPr>
              <a:t> （２）　改正障害者総合支援法に係る対応等（新設サービス（自立生活援助、就労定着支援等）の報酬　等）</a:t>
            </a:r>
            <a:endParaRPr lang="en-US" altLang="ja-JP" sz="1200" dirty="0">
              <a:solidFill>
                <a:prstClr val="black"/>
              </a:solidFill>
              <a:latin typeface="ＭＳ Ｐゴシック"/>
            </a:endParaRPr>
          </a:p>
          <a:p>
            <a:pPr marL="2416132" indent="-2416132" defTabSz="965372" fontAlgn="auto">
              <a:lnSpc>
                <a:spcPts val="1400"/>
              </a:lnSpc>
              <a:spcBef>
                <a:spcPts val="0"/>
              </a:spcBef>
              <a:spcAft>
                <a:spcPts val="0"/>
              </a:spcAft>
            </a:pPr>
            <a:r>
              <a:rPr lang="ja-JP" altLang="en-US" sz="1200" dirty="0" smtClean="0">
                <a:solidFill>
                  <a:prstClr val="black"/>
                </a:solidFill>
                <a:latin typeface="ＭＳ Ｐゴシック"/>
              </a:rPr>
              <a:t> （３）　その他</a:t>
            </a:r>
            <a:endParaRPr lang="en-US" altLang="ja-JP" sz="1200" dirty="0" smtClean="0">
              <a:solidFill>
                <a:prstClr val="black"/>
              </a:solidFill>
              <a:latin typeface="ＭＳ Ｐゴシック"/>
            </a:endParaRPr>
          </a:p>
        </p:txBody>
      </p:sp>
      <p:sp>
        <p:nvSpPr>
          <p:cNvPr id="36" name="正方形/長方形 35"/>
          <p:cNvSpPr/>
          <p:nvPr/>
        </p:nvSpPr>
        <p:spPr>
          <a:xfrm>
            <a:off x="116467" y="4725376"/>
            <a:ext cx="9662821" cy="2088000"/>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32" indent="-2416132" defTabSz="965372" fontAlgn="auto">
              <a:spcBef>
                <a:spcPts val="0"/>
              </a:spcBef>
              <a:spcAft>
                <a:spcPts val="0"/>
              </a:spcAft>
            </a:pPr>
            <a:r>
              <a:rPr lang="en-US" altLang="ja-JP" sz="1400" b="1" dirty="0">
                <a:solidFill>
                  <a:prstClr val="black"/>
                </a:solidFill>
                <a:latin typeface="ＭＳ Ｐゴシック"/>
              </a:rPr>
              <a:t>【</a:t>
            </a:r>
            <a:r>
              <a:rPr lang="ja-JP" altLang="en-US" sz="1400" b="1" dirty="0">
                <a:solidFill>
                  <a:prstClr val="black"/>
                </a:solidFill>
                <a:latin typeface="ＭＳ Ｐゴシック"/>
              </a:rPr>
              <a:t>開催実績</a:t>
            </a:r>
            <a:r>
              <a:rPr lang="en-US" altLang="ja-JP" sz="1400" b="1" dirty="0">
                <a:solidFill>
                  <a:prstClr val="black"/>
                </a:solidFill>
                <a:latin typeface="ＭＳ Ｐゴシック"/>
              </a:rPr>
              <a:t>】</a:t>
            </a:r>
          </a:p>
          <a:p>
            <a:pPr marL="2416132" indent="-2416132" defTabSz="965372" fontAlgn="auto">
              <a:spcBef>
                <a:spcPts val="0"/>
              </a:spcBef>
              <a:spcAft>
                <a:spcPts val="0"/>
              </a:spcAft>
            </a:pPr>
            <a:r>
              <a:rPr lang="ja-JP" altLang="en-US" sz="1400" dirty="0" smtClean="0">
                <a:solidFill>
                  <a:prstClr val="black"/>
                </a:solidFill>
                <a:latin typeface="ＭＳ Ｐゴシック"/>
              </a:rPr>
              <a:t> 　第</a:t>
            </a:r>
            <a:r>
              <a:rPr lang="en-US" altLang="ja-JP" sz="1400" dirty="0" smtClean="0">
                <a:solidFill>
                  <a:prstClr val="black"/>
                </a:solidFill>
                <a:latin typeface="ＭＳ Ｐゴシック"/>
              </a:rPr>
              <a:t>1</a:t>
            </a:r>
            <a:r>
              <a:rPr lang="ja-JP" altLang="en-US" sz="1400" dirty="0" smtClean="0">
                <a:solidFill>
                  <a:prstClr val="black"/>
                </a:solidFill>
                <a:latin typeface="ＭＳ Ｐゴシック"/>
              </a:rPr>
              <a:t>回 ：平成</a:t>
            </a:r>
            <a:r>
              <a:rPr lang="en-US" altLang="ja-JP" sz="1400" dirty="0" smtClean="0">
                <a:solidFill>
                  <a:prstClr val="black"/>
                </a:solidFill>
                <a:latin typeface="ＭＳ Ｐゴシック"/>
              </a:rPr>
              <a:t>29</a:t>
            </a:r>
            <a:r>
              <a:rPr lang="ja-JP" altLang="en-US" sz="1400" dirty="0" smtClean="0">
                <a:solidFill>
                  <a:prstClr val="black"/>
                </a:solidFill>
                <a:latin typeface="ＭＳ Ｐゴシック"/>
              </a:rPr>
              <a:t>年  </a:t>
            </a:r>
            <a:r>
              <a:rPr lang="en-US" altLang="ja-JP" sz="1400" dirty="0">
                <a:solidFill>
                  <a:prstClr val="black"/>
                </a:solidFill>
                <a:latin typeface="ＭＳ Ｐゴシック"/>
              </a:rPr>
              <a:t>5</a:t>
            </a:r>
            <a:r>
              <a:rPr lang="ja-JP" altLang="en-US" sz="1400" dirty="0" smtClean="0">
                <a:solidFill>
                  <a:prstClr val="black"/>
                </a:solidFill>
                <a:latin typeface="ＭＳ Ｐゴシック"/>
              </a:rPr>
              <a:t>月</a:t>
            </a:r>
            <a:r>
              <a:rPr lang="en-US" altLang="ja-JP" sz="1400" dirty="0" smtClean="0">
                <a:solidFill>
                  <a:prstClr val="black"/>
                </a:solidFill>
                <a:latin typeface="ＭＳ Ｐゴシック"/>
              </a:rPr>
              <a:t>31</a:t>
            </a:r>
            <a:r>
              <a:rPr lang="ja-JP" altLang="en-US" sz="1400" dirty="0" smtClean="0">
                <a:solidFill>
                  <a:prstClr val="black"/>
                </a:solidFill>
                <a:latin typeface="ＭＳ Ｐゴシック"/>
              </a:rPr>
              <a:t>日（水）  第 </a:t>
            </a:r>
            <a:r>
              <a:rPr lang="ja-JP" altLang="en-US" sz="1050" dirty="0" smtClean="0">
                <a:solidFill>
                  <a:prstClr val="black"/>
                </a:solidFill>
                <a:latin typeface="ＭＳ Ｐゴシック"/>
              </a:rPr>
              <a:t> </a:t>
            </a:r>
            <a:r>
              <a:rPr lang="en-US" altLang="ja-JP" sz="1400" dirty="0" smtClean="0">
                <a:solidFill>
                  <a:prstClr val="black"/>
                </a:solidFill>
                <a:latin typeface="ＭＳ Ｐゴシック"/>
              </a:rPr>
              <a:t>8</a:t>
            </a:r>
            <a:r>
              <a:rPr lang="ja-JP" altLang="en-US" sz="1400" dirty="0">
                <a:solidFill>
                  <a:prstClr val="black"/>
                </a:solidFill>
                <a:latin typeface="ＭＳ Ｐゴシック"/>
              </a:rPr>
              <a:t>回 ：平成</a:t>
            </a:r>
            <a:r>
              <a:rPr lang="en-US" altLang="ja-JP" sz="1400" dirty="0">
                <a:solidFill>
                  <a:prstClr val="black"/>
                </a:solidFill>
                <a:latin typeface="ＭＳ Ｐゴシック"/>
              </a:rPr>
              <a:t>29</a:t>
            </a:r>
            <a:r>
              <a:rPr lang="ja-JP" altLang="en-US" sz="1400" dirty="0" smtClean="0">
                <a:solidFill>
                  <a:prstClr val="black"/>
                </a:solidFill>
                <a:latin typeface="ＭＳ Ｐゴシック"/>
              </a:rPr>
              <a:t>年 </a:t>
            </a:r>
            <a:r>
              <a:rPr lang="ja-JP" altLang="en-US" sz="1000" dirty="0" smtClean="0">
                <a:solidFill>
                  <a:prstClr val="black"/>
                </a:solidFill>
                <a:latin typeface="ＭＳ Ｐゴシック"/>
              </a:rPr>
              <a:t> </a:t>
            </a:r>
            <a:r>
              <a:rPr lang="en-US" altLang="ja-JP" sz="1400" dirty="0" smtClean="0">
                <a:solidFill>
                  <a:prstClr val="black"/>
                </a:solidFill>
                <a:latin typeface="ＭＳ Ｐゴシック"/>
              </a:rPr>
              <a:t>9</a:t>
            </a:r>
            <a:r>
              <a:rPr lang="ja-JP" altLang="en-US" sz="1400" dirty="0">
                <a:solidFill>
                  <a:prstClr val="black"/>
                </a:solidFill>
                <a:latin typeface="ＭＳ Ｐゴシック"/>
              </a:rPr>
              <a:t>月</a:t>
            </a:r>
            <a:r>
              <a:rPr lang="en-US" altLang="ja-JP" sz="1400" dirty="0">
                <a:solidFill>
                  <a:prstClr val="black"/>
                </a:solidFill>
                <a:latin typeface="ＭＳ Ｐゴシック"/>
              </a:rPr>
              <a:t> </a:t>
            </a:r>
            <a:r>
              <a:rPr lang="en-US" altLang="ja-JP" sz="1050" dirty="0">
                <a:solidFill>
                  <a:prstClr val="black"/>
                </a:solidFill>
                <a:latin typeface="ＭＳ Ｐゴシック"/>
              </a:rPr>
              <a:t> </a:t>
            </a:r>
            <a:r>
              <a:rPr lang="en-US" altLang="ja-JP" sz="1400" dirty="0">
                <a:solidFill>
                  <a:prstClr val="black"/>
                </a:solidFill>
                <a:latin typeface="ＭＳ Ｐゴシック"/>
              </a:rPr>
              <a:t>6</a:t>
            </a:r>
            <a:r>
              <a:rPr lang="ja-JP" altLang="en-US" sz="1400" dirty="0">
                <a:solidFill>
                  <a:prstClr val="black"/>
                </a:solidFill>
                <a:latin typeface="ＭＳ Ｐゴシック"/>
              </a:rPr>
              <a:t>日（水</a:t>
            </a:r>
            <a:r>
              <a:rPr lang="ja-JP" altLang="en-US" sz="1400" dirty="0" smtClean="0">
                <a:solidFill>
                  <a:prstClr val="black"/>
                </a:solidFill>
                <a:latin typeface="ＭＳ Ｐゴシック"/>
              </a:rPr>
              <a:t>）  第</a:t>
            </a:r>
            <a:r>
              <a:rPr lang="en-US" altLang="ja-JP" sz="1400" dirty="0" smtClean="0">
                <a:solidFill>
                  <a:prstClr val="black"/>
                </a:solidFill>
                <a:latin typeface="ＭＳ Ｐゴシック"/>
              </a:rPr>
              <a:t>15</a:t>
            </a:r>
            <a:r>
              <a:rPr lang="ja-JP" altLang="en-US" sz="1400" dirty="0" smtClean="0">
                <a:solidFill>
                  <a:prstClr val="black"/>
                </a:solidFill>
                <a:latin typeface="ＭＳ Ｐゴシック"/>
              </a:rPr>
              <a:t>回 ：平成</a:t>
            </a:r>
            <a:r>
              <a:rPr lang="en-US" altLang="ja-JP" sz="1400" dirty="0">
                <a:solidFill>
                  <a:prstClr val="black"/>
                </a:solidFill>
                <a:latin typeface="ＭＳ Ｐゴシック"/>
              </a:rPr>
              <a:t>29</a:t>
            </a:r>
            <a:r>
              <a:rPr lang="ja-JP" altLang="en-US" sz="1400" dirty="0">
                <a:solidFill>
                  <a:prstClr val="black"/>
                </a:solidFill>
                <a:latin typeface="ＭＳ Ｐゴシック"/>
              </a:rPr>
              <a:t>年</a:t>
            </a:r>
            <a:r>
              <a:rPr lang="en-US" altLang="ja-JP" sz="1400" dirty="0">
                <a:solidFill>
                  <a:prstClr val="black"/>
                </a:solidFill>
                <a:latin typeface="ＭＳ Ｐゴシック"/>
              </a:rPr>
              <a:t>11</a:t>
            </a:r>
            <a:r>
              <a:rPr lang="ja-JP" altLang="en-US" sz="1400" dirty="0">
                <a:solidFill>
                  <a:prstClr val="black"/>
                </a:solidFill>
                <a:latin typeface="ＭＳ Ｐゴシック"/>
              </a:rPr>
              <a:t>月</a:t>
            </a:r>
            <a:r>
              <a:rPr lang="en-US" altLang="ja-JP" sz="1400" dirty="0">
                <a:solidFill>
                  <a:prstClr val="black"/>
                </a:solidFill>
                <a:latin typeface="ＭＳ Ｐゴシック"/>
              </a:rPr>
              <a:t>27</a:t>
            </a:r>
            <a:r>
              <a:rPr lang="ja-JP" altLang="en-US" sz="1400" dirty="0">
                <a:solidFill>
                  <a:prstClr val="black"/>
                </a:solidFill>
                <a:latin typeface="ＭＳ Ｐゴシック"/>
              </a:rPr>
              <a:t>日（月</a:t>
            </a:r>
            <a:r>
              <a:rPr lang="ja-JP" altLang="en-US" sz="1400" dirty="0" smtClean="0">
                <a:solidFill>
                  <a:prstClr val="black"/>
                </a:solidFill>
                <a:latin typeface="ＭＳ Ｐゴシック"/>
              </a:rPr>
              <a:t>）　　</a:t>
            </a:r>
            <a:endParaRPr lang="en-US" altLang="ja-JP" sz="1400" dirty="0" smtClean="0">
              <a:solidFill>
                <a:prstClr val="black"/>
              </a:solidFill>
              <a:latin typeface="ＭＳ Ｐゴシック"/>
            </a:endParaRPr>
          </a:p>
          <a:p>
            <a:pPr marL="2416132" indent="-2416132" defTabSz="965372" fontAlgn="auto">
              <a:spcBef>
                <a:spcPts val="0"/>
              </a:spcBef>
              <a:spcAft>
                <a:spcPts val="0"/>
              </a:spcAft>
            </a:pPr>
            <a:r>
              <a:rPr lang="ja-JP" altLang="en-US" sz="1400" dirty="0" smtClean="0">
                <a:solidFill>
                  <a:prstClr val="black"/>
                </a:solidFill>
                <a:latin typeface="ＭＳ Ｐゴシック"/>
              </a:rPr>
              <a:t>＊第</a:t>
            </a:r>
            <a:r>
              <a:rPr lang="en-US" altLang="ja-JP" sz="1400" dirty="0" smtClean="0">
                <a:solidFill>
                  <a:prstClr val="black"/>
                </a:solidFill>
                <a:latin typeface="ＭＳ Ｐゴシック"/>
              </a:rPr>
              <a:t>2</a:t>
            </a:r>
            <a:r>
              <a:rPr lang="ja-JP" altLang="en-US" sz="1400" dirty="0" smtClean="0">
                <a:solidFill>
                  <a:prstClr val="black"/>
                </a:solidFill>
                <a:latin typeface="ＭＳ Ｐゴシック"/>
              </a:rPr>
              <a:t>回 ：平成</a:t>
            </a:r>
            <a:r>
              <a:rPr lang="en-US" altLang="ja-JP" sz="1400" dirty="0" smtClean="0">
                <a:solidFill>
                  <a:prstClr val="black"/>
                </a:solidFill>
                <a:latin typeface="ＭＳ Ｐゴシック"/>
              </a:rPr>
              <a:t>29</a:t>
            </a:r>
            <a:r>
              <a:rPr lang="ja-JP" altLang="en-US" sz="1400" dirty="0" smtClean="0">
                <a:solidFill>
                  <a:prstClr val="black"/>
                </a:solidFill>
                <a:latin typeface="ＭＳ Ｐゴシック"/>
              </a:rPr>
              <a:t>年  </a:t>
            </a:r>
            <a:r>
              <a:rPr lang="en-US" altLang="ja-JP" sz="1400" dirty="0" smtClean="0">
                <a:solidFill>
                  <a:prstClr val="black"/>
                </a:solidFill>
                <a:latin typeface="ＭＳ Ｐゴシック"/>
              </a:rPr>
              <a:t>6</a:t>
            </a:r>
            <a:r>
              <a:rPr lang="ja-JP" altLang="en-US" sz="1400" dirty="0" smtClean="0">
                <a:solidFill>
                  <a:prstClr val="black"/>
                </a:solidFill>
                <a:latin typeface="ＭＳ Ｐゴシック"/>
              </a:rPr>
              <a:t>月</a:t>
            </a:r>
            <a:r>
              <a:rPr lang="en-US" altLang="ja-JP" sz="1400" dirty="0" smtClean="0">
                <a:solidFill>
                  <a:prstClr val="black"/>
                </a:solidFill>
                <a:latin typeface="ＭＳ Ｐゴシック"/>
              </a:rPr>
              <a:t>29</a:t>
            </a:r>
            <a:r>
              <a:rPr lang="ja-JP" altLang="en-US" sz="1400" dirty="0" smtClean="0">
                <a:solidFill>
                  <a:prstClr val="black"/>
                </a:solidFill>
                <a:latin typeface="ＭＳ Ｐゴシック"/>
              </a:rPr>
              <a:t>日（木）  第 </a:t>
            </a:r>
            <a:r>
              <a:rPr lang="ja-JP" altLang="en-US" sz="1100" dirty="0" smtClean="0">
                <a:solidFill>
                  <a:prstClr val="black"/>
                </a:solidFill>
                <a:latin typeface="ＭＳ Ｐゴシック"/>
              </a:rPr>
              <a:t> </a:t>
            </a:r>
            <a:r>
              <a:rPr lang="en-US" altLang="ja-JP" sz="1400" dirty="0" smtClean="0">
                <a:solidFill>
                  <a:prstClr val="black"/>
                </a:solidFill>
                <a:latin typeface="ＭＳ Ｐゴシック"/>
              </a:rPr>
              <a:t>9</a:t>
            </a:r>
            <a:r>
              <a:rPr lang="ja-JP" altLang="en-US" sz="1400" dirty="0" smtClean="0">
                <a:solidFill>
                  <a:prstClr val="black"/>
                </a:solidFill>
                <a:latin typeface="ＭＳ Ｐゴシック"/>
              </a:rPr>
              <a:t>回 ：平成</a:t>
            </a:r>
            <a:r>
              <a:rPr lang="en-US" altLang="ja-JP" sz="1400" dirty="0" smtClean="0">
                <a:solidFill>
                  <a:prstClr val="black"/>
                </a:solidFill>
                <a:latin typeface="ＭＳ Ｐゴシック"/>
              </a:rPr>
              <a:t>29</a:t>
            </a:r>
            <a:r>
              <a:rPr lang="ja-JP" altLang="en-US" sz="1400" dirty="0" smtClean="0">
                <a:solidFill>
                  <a:prstClr val="black"/>
                </a:solidFill>
                <a:latin typeface="ＭＳ Ｐゴシック"/>
              </a:rPr>
              <a:t>年 </a:t>
            </a:r>
            <a:r>
              <a:rPr lang="ja-JP" altLang="en-US" sz="1000" dirty="0" smtClean="0">
                <a:solidFill>
                  <a:prstClr val="black"/>
                </a:solidFill>
                <a:latin typeface="ＭＳ Ｐゴシック"/>
              </a:rPr>
              <a:t> </a:t>
            </a:r>
            <a:r>
              <a:rPr lang="en-US" altLang="ja-JP" sz="1400" dirty="0" smtClean="0">
                <a:solidFill>
                  <a:prstClr val="black"/>
                </a:solidFill>
                <a:latin typeface="ＭＳ Ｐゴシック"/>
              </a:rPr>
              <a:t>9</a:t>
            </a:r>
            <a:r>
              <a:rPr lang="ja-JP" altLang="en-US" sz="1400" dirty="0" smtClean="0">
                <a:solidFill>
                  <a:prstClr val="black"/>
                </a:solidFill>
                <a:latin typeface="ＭＳ Ｐゴシック"/>
              </a:rPr>
              <a:t>月</a:t>
            </a:r>
            <a:r>
              <a:rPr lang="en-US" altLang="ja-JP" sz="1400" dirty="0" smtClean="0">
                <a:solidFill>
                  <a:prstClr val="black"/>
                </a:solidFill>
                <a:latin typeface="ＭＳ Ｐゴシック"/>
              </a:rPr>
              <a:t>13</a:t>
            </a:r>
            <a:r>
              <a:rPr lang="ja-JP" altLang="en-US" sz="1400" dirty="0" smtClean="0">
                <a:solidFill>
                  <a:prstClr val="black"/>
                </a:solidFill>
                <a:latin typeface="ＭＳ Ｐゴシック"/>
              </a:rPr>
              <a:t>日（水）  第</a:t>
            </a:r>
            <a:r>
              <a:rPr lang="en-US" altLang="ja-JP" sz="1400" dirty="0" smtClean="0">
                <a:solidFill>
                  <a:prstClr val="black"/>
                </a:solidFill>
                <a:latin typeface="ＭＳ Ｐゴシック"/>
              </a:rPr>
              <a:t>16</a:t>
            </a:r>
            <a:r>
              <a:rPr lang="ja-JP" altLang="en-US" sz="1400" dirty="0" smtClean="0">
                <a:solidFill>
                  <a:prstClr val="black"/>
                </a:solidFill>
                <a:latin typeface="ＭＳ Ｐゴシック"/>
              </a:rPr>
              <a:t>回 ：平成</a:t>
            </a:r>
            <a:r>
              <a:rPr lang="en-US" altLang="ja-JP" sz="1400" dirty="0">
                <a:solidFill>
                  <a:prstClr val="black"/>
                </a:solidFill>
                <a:latin typeface="ＭＳ Ｐゴシック"/>
              </a:rPr>
              <a:t>29</a:t>
            </a:r>
            <a:r>
              <a:rPr lang="ja-JP" altLang="en-US" sz="1400" dirty="0">
                <a:solidFill>
                  <a:prstClr val="black"/>
                </a:solidFill>
                <a:latin typeface="ＭＳ Ｐゴシック"/>
              </a:rPr>
              <a:t>年</a:t>
            </a:r>
            <a:r>
              <a:rPr lang="en-US" altLang="ja-JP" sz="1400" dirty="0">
                <a:solidFill>
                  <a:prstClr val="black"/>
                </a:solidFill>
                <a:latin typeface="ＭＳ Ｐゴシック"/>
              </a:rPr>
              <a:t>12</a:t>
            </a:r>
            <a:r>
              <a:rPr lang="ja-JP" altLang="en-US" sz="1400" dirty="0">
                <a:solidFill>
                  <a:prstClr val="black"/>
                </a:solidFill>
                <a:latin typeface="ＭＳ Ｐゴシック"/>
              </a:rPr>
              <a:t>月  </a:t>
            </a:r>
            <a:r>
              <a:rPr lang="en-US" altLang="ja-JP" sz="1400" dirty="0">
                <a:solidFill>
                  <a:prstClr val="black"/>
                </a:solidFill>
                <a:latin typeface="ＭＳ Ｐゴシック"/>
              </a:rPr>
              <a:t>7</a:t>
            </a:r>
            <a:r>
              <a:rPr lang="ja-JP" altLang="en-US" sz="1400" dirty="0">
                <a:solidFill>
                  <a:prstClr val="black"/>
                </a:solidFill>
                <a:latin typeface="ＭＳ Ｐゴシック"/>
              </a:rPr>
              <a:t>日（木）</a:t>
            </a:r>
            <a:endParaRPr lang="en-US" altLang="ja-JP" sz="1400" dirty="0">
              <a:solidFill>
                <a:prstClr val="black"/>
              </a:solidFill>
              <a:latin typeface="ＭＳ Ｐゴシック"/>
            </a:endParaRPr>
          </a:p>
          <a:p>
            <a:pPr marL="2416132" indent="-2416132" defTabSz="965372" fontAlgn="auto">
              <a:spcBef>
                <a:spcPts val="0"/>
              </a:spcBef>
              <a:spcAft>
                <a:spcPts val="0"/>
              </a:spcAft>
            </a:pPr>
            <a:r>
              <a:rPr lang="ja-JP" altLang="en-US" sz="1400" dirty="0" smtClean="0">
                <a:solidFill>
                  <a:prstClr val="black"/>
                </a:solidFill>
                <a:latin typeface="ＭＳ Ｐゴシック"/>
              </a:rPr>
              <a:t>＊第</a:t>
            </a:r>
            <a:r>
              <a:rPr lang="en-US" altLang="ja-JP" sz="1400" dirty="0" smtClean="0">
                <a:solidFill>
                  <a:prstClr val="black"/>
                </a:solidFill>
                <a:latin typeface="ＭＳ Ｐゴシック"/>
              </a:rPr>
              <a:t>3</a:t>
            </a:r>
            <a:r>
              <a:rPr lang="ja-JP" altLang="en-US" sz="1400" dirty="0">
                <a:solidFill>
                  <a:prstClr val="black"/>
                </a:solidFill>
                <a:latin typeface="ＭＳ Ｐゴシック"/>
              </a:rPr>
              <a:t>回 </a:t>
            </a:r>
            <a:r>
              <a:rPr lang="ja-JP" altLang="en-US" sz="1400" dirty="0" smtClean="0">
                <a:solidFill>
                  <a:prstClr val="black"/>
                </a:solidFill>
                <a:latin typeface="ＭＳ Ｐゴシック"/>
              </a:rPr>
              <a:t>：平成</a:t>
            </a:r>
            <a:r>
              <a:rPr lang="en-US" altLang="ja-JP" sz="1400" dirty="0">
                <a:solidFill>
                  <a:prstClr val="black"/>
                </a:solidFill>
                <a:latin typeface="ＭＳ Ｐゴシック"/>
              </a:rPr>
              <a:t>29</a:t>
            </a:r>
            <a:r>
              <a:rPr lang="ja-JP" altLang="en-US" sz="1400" dirty="0" smtClean="0">
                <a:solidFill>
                  <a:prstClr val="black"/>
                </a:solidFill>
                <a:latin typeface="ＭＳ Ｐゴシック"/>
              </a:rPr>
              <a:t>年  </a:t>
            </a:r>
            <a:r>
              <a:rPr lang="en-US" altLang="ja-JP" sz="1400" dirty="0" smtClean="0">
                <a:solidFill>
                  <a:prstClr val="black"/>
                </a:solidFill>
                <a:latin typeface="ＭＳ Ｐゴシック"/>
              </a:rPr>
              <a:t>7</a:t>
            </a:r>
            <a:r>
              <a:rPr lang="ja-JP" altLang="en-US" sz="1400" dirty="0" smtClean="0">
                <a:solidFill>
                  <a:prstClr val="black"/>
                </a:solidFill>
                <a:latin typeface="ＭＳ Ｐゴシック"/>
              </a:rPr>
              <a:t>月</a:t>
            </a:r>
            <a:r>
              <a:rPr lang="en-US" altLang="ja-JP" sz="1400" dirty="0">
                <a:solidFill>
                  <a:prstClr val="black"/>
                </a:solidFill>
                <a:latin typeface="ＭＳ Ｐゴシック"/>
              </a:rPr>
              <a:t> </a:t>
            </a:r>
            <a:r>
              <a:rPr lang="en-US" altLang="ja-JP" sz="1050" dirty="0" smtClean="0">
                <a:solidFill>
                  <a:prstClr val="black"/>
                </a:solidFill>
                <a:latin typeface="ＭＳ Ｐゴシック"/>
              </a:rPr>
              <a:t> </a:t>
            </a:r>
            <a:r>
              <a:rPr lang="en-US" altLang="ja-JP" sz="1400" dirty="0" smtClean="0">
                <a:solidFill>
                  <a:prstClr val="black"/>
                </a:solidFill>
                <a:latin typeface="ＭＳ Ｐゴシック"/>
              </a:rPr>
              <a:t>7</a:t>
            </a:r>
            <a:r>
              <a:rPr lang="ja-JP" altLang="en-US" sz="1400" dirty="0" smtClean="0">
                <a:solidFill>
                  <a:prstClr val="black"/>
                </a:solidFill>
                <a:latin typeface="ＭＳ Ｐゴシック"/>
              </a:rPr>
              <a:t>日（金）  第</a:t>
            </a:r>
            <a:r>
              <a:rPr lang="en-US" altLang="ja-JP" sz="1400" dirty="0" smtClean="0">
                <a:solidFill>
                  <a:prstClr val="black"/>
                </a:solidFill>
                <a:latin typeface="ＭＳ Ｐゴシック"/>
              </a:rPr>
              <a:t>10</a:t>
            </a:r>
            <a:r>
              <a:rPr lang="ja-JP" altLang="en-US" sz="1400" dirty="0">
                <a:solidFill>
                  <a:prstClr val="black"/>
                </a:solidFill>
                <a:latin typeface="ＭＳ Ｐゴシック"/>
              </a:rPr>
              <a:t>回 ：平成</a:t>
            </a:r>
            <a:r>
              <a:rPr lang="en-US" altLang="ja-JP" sz="1400" dirty="0">
                <a:solidFill>
                  <a:prstClr val="black"/>
                </a:solidFill>
                <a:latin typeface="ＭＳ Ｐゴシック"/>
              </a:rPr>
              <a:t>29</a:t>
            </a:r>
            <a:r>
              <a:rPr lang="ja-JP" altLang="en-US" sz="1400" dirty="0" smtClean="0">
                <a:solidFill>
                  <a:prstClr val="black"/>
                </a:solidFill>
                <a:latin typeface="ＭＳ Ｐゴシック"/>
              </a:rPr>
              <a:t>年 </a:t>
            </a:r>
            <a:r>
              <a:rPr lang="ja-JP" altLang="en-US" sz="1000" dirty="0" smtClean="0">
                <a:solidFill>
                  <a:prstClr val="black"/>
                </a:solidFill>
                <a:latin typeface="ＭＳ Ｐゴシック"/>
              </a:rPr>
              <a:t> </a:t>
            </a:r>
            <a:r>
              <a:rPr lang="en-US" altLang="ja-JP" sz="1400" dirty="0" smtClean="0">
                <a:solidFill>
                  <a:prstClr val="black"/>
                </a:solidFill>
                <a:latin typeface="ＭＳ Ｐゴシック"/>
              </a:rPr>
              <a:t>9</a:t>
            </a:r>
            <a:r>
              <a:rPr lang="ja-JP" altLang="en-US" sz="1400" dirty="0">
                <a:solidFill>
                  <a:prstClr val="black"/>
                </a:solidFill>
                <a:latin typeface="ＭＳ Ｐゴシック"/>
              </a:rPr>
              <a:t>月</a:t>
            </a:r>
            <a:r>
              <a:rPr lang="en-US" altLang="ja-JP" sz="1400" dirty="0">
                <a:solidFill>
                  <a:prstClr val="black"/>
                </a:solidFill>
                <a:latin typeface="ＭＳ Ｐゴシック"/>
              </a:rPr>
              <a:t>22</a:t>
            </a:r>
            <a:r>
              <a:rPr lang="ja-JP" altLang="en-US" sz="1400" dirty="0">
                <a:solidFill>
                  <a:prstClr val="black"/>
                </a:solidFill>
                <a:latin typeface="ＭＳ Ｐゴシック"/>
              </a:rPr>
              <a:t>日（金</a:t>
            </a:r>
            <a:r>
              <a:rPr lang="ja-JP" altLang="en-US" sz="1400" dirty="0" smtClean="0">
                <a:solidFill>
                  <a:prstClr val="black"/>
                </a:solidFill>
                <a:latin typeface="ＭＳ Ｐゴシック"/>
              </a:rPr>
              <a:t>）   </a:t>
            </a:r>
            <a:r>
              <a:rPr lang="ja-JP" altLang="en-US" sz="1100" dirty="0" smtClean="0">
                <a:solidFill>
                  <a:prstClr val="black"/>
                </a:solidFill>
                <a:latin typeface="ＭＳ Ｐゴシック"/>
              </a:rPr>
              <a:t>平成</a:t>
            </a:r>
            <a:r>
              <a:rPr lang="en-US" altLang="ja-JP" sz="1100" dirty="0">
                <a:solidFill>
                  <a:prstClr val="black"/>
                </a:solidFill>
                <a:latin typeface="ＭＳ Ｐゴシック"/>
              </a:rPr>
              <a:t>29</a:t>
            </a:r>
            <a:r>
              <a:rPr lang="ja-JP" altLang="en-US" sz="1100" dirty="0">
                <a:solidFill>
                  <a:prstClr val="black"/>
                </a:solidFill>
                <a:latin typeface="ＭＳ Ｐゴシック"/>
              </a:rPr>
              <a:t>年</a:t>
            </a:r>
            <a:r>
              <a:rPr lang="en-US" altLang="ja-JP" sz="1100" dirty="0">
                <a:solidFill>
                  <a:prstClr val="black"/>
                </a:solidFill>
                <a:latin typeface="ＭＳ Ｐゴシック"/>
              </a:rPr>
              <a:t>12</a:t>
            </a:r>
            <a:r>
              <a:rPr lang="ja-JP" altLang="en-US" sz="1100" dirty="0">
                <a:solidFill>
                  <a:prstClr val="black"/>
                </a:solidFill>
                <a:latin typeface="ＭＳ Ｐゴシック"/>
              </a:rPr>
              <a:t>月</a:t>
            </a:r>
            <a:r>
              <a:rPr lang="en-US" altLang="ja-JP" sz="1100" dirty="0" smtClean="0">
                <a:solidFill>
                  <a:prstClr val="black"/>
                </a:solidFill>
                <a:latin typeface="ＭＳ Ｐゴシック"/>
              </a:rPr>
              <a:t>18</a:t>
            </a:r>
            <a:r>
              <a:rPr lang="ja-JP" altLang="en-US" sz="1100" dirty="0" smtClean="0">
                <a:solidFill>
                  <a:prstClr val="black"/>
                </a:solidFill>
                <a:latin typeface="ＭＳ Ｐゴシック"/>
              </a:rPr>
              <a:t>日</a:t>
            </a:r>
            <a:r>
              <a:rPr lang="ja-JP" altLang="en-US" sz="1200" dirty="0" smtClean="0">
                <a:solidFill>
                  <a:prstClr val="black"/>
                </a:solidFill>
                <a:latin typeface="ＭＳ Ｐゴシック"/>
              </a:rPr>
              <a:t>：</a:t>
            </a:r>
            <a:r>
              <a:rPr lang="ja-JP" altLang="en-US" sz="1100" dirty="0" smtClean="0">
                <a:solidFill>
                  <a:prstClr val="black"/>
                </a:solidFill>
                <a:latin typeface="ＭＳ Ｐゴシック"/>
              </a:rPr>
              <a:t>予算</a:t>
            </a:r>
            <a:r>
              <a:rPr lang="ja-JP" altLang="en-US" sz="1100" dirty="0">
                <a:solidFill>
                  <a:prstClr val="black"/>
                </a:solidFill>
                <a:latin typeface="ＭＳ Ｐゴシック"/>
              </a:rPr>
              <a:t>編成</a:t>
            </a:r>
            <a:r>
              <a:rPr lang="ja-JP" altLang="en-US" sz="1100" dirty="0" smtClean="0">
                <a:solidFill>
                  <a:prstClr val="black"/>
                </a:solidFill>
                <a:latin typeface="ＭＳ Ｐゴシック"/>
              </a:rPr>
              <a:t>過程において</a:t>
            </a:r>
            <a:r>
              <a:rPr lang="ja-JP" altLang="en-US" sz="1100" dirty="0">
                <a:solidFill>
                  <a:prstClr val="black"/>
                </a:solidFill>
                <a:latin typeface="ＭＳ Ｐゴシック"/>
              </a:rPr>
              <a:t>改定率</a:t>
            </a:r>
            <a:r>
              <a:rPr lang="ja-JP" altLang="en-US" sz="1100" dirty="0" smtClean="0">
                <a:solidFill>
                  <a:prstClr val="black"/>
                </a:solidFill>
                <a:latin typeface="ＭＳ Ｐゴシック"/>
              </a:rPr>
              <a:t>セット</a:t>
            </a:r>
            <a:endParaRPr lang="en-US" altLang="ja-JP" sz="1200" dirty="0">
              <a:solidFill>
                <a:prstClr val="black"/>
              </a:solidFill>
              <a:latin typeface="ＭＳ Ｐゴシック"/>
            </a:endParaRPr>
          </a:p>
          <a:p>
            <a:pPr marL="2416132" indent="-2416132" defTabSz="965372" fontAlgn="auto">
              <a:spcBef>
                <a:spcPts val="0"/>
              </a:spcBef>
              <a:spcAft>
                <a:spcPts val="0"/>
              </a:spcAft>
            </a:pPr>
            <a:r>
              <a:rPr lang="ja-JP" altLang="en-US" sz="1400" dirty="0">
                <a:solidFill>
                  <a:prstClr val="black"/>
                </a:solidFill>
                <a:latin typeface="ＭＳ Ｐゴシック"/>
              </a:rPr>
              <a:t>＊</a:t>
            </a:r>
            <a:r>
              <a:rPr lang="ja-JP" altLang="en-US" sz="1400" dirty="0" smtClean="0">
                <a:solidFill>
                  <a:prstClr val="black"/>
                </a:solidFill>
                <a:latin typeface="ＭＳ Ｐゴシック"/>
              </a:rPr>
              <a:t>第</a:t>
            </a:r>
            <a:r>
              <a:rPr lang="en-US" altLang="ja-JP" sz="1400" dirty="0" smtClean="0">
                <a:solidFill>
                  <a:prstClr val="black"/>
                </a:solidFill>
                <a:latin typeface="ＭＳ Ｐゴシック"/>
              </a:rPr>
              <a:t>4</a:t>
            </a:r>
            <a:r>
              <a:rPr lang="ja-JP" altLang="en-US" sz="1400" dirty="0">
                <a:solidFill>
                  <a:prstClr val="black"/>
                </a:solidFill>
                <a:latin typeface="ＭＳ Ｐゴシック"/>
              </a:rPr>
              <a:t>回 </a:t>
            </a:r>
            <a:r>
              <a:rPr lang="ja-JP" altLang="en-US" sz="1400" dirty="0" smtClean="0">
                <a:solidFill>
                  <a:prstClr val="black"/>
                </a:solidFill>
                <a:latin typeface="ＭＳ Ｐゴシック"/>
              </a:rPr>
              <a:t>：平成</a:t>
            </a:r>
            <a:r>
              <a:rPr lang="en-US" altLang="ja-JP" sz="1400" dirty="0">
                <a:solidFill>
                  <a:prstClr val="black"/>
                </a:solidFill>
                <a:latin typeface="ＭＳ Ｐゴシック"/>
              </a:rPr>
              <a:t>29</a:t>
            </a:r>
            <a:r>
              <a:rPr lang="ja-JP" altLang="en-US" sz="1400" dirty="0" smtClean="0">
                <a:solidFill>
                  <a:prstClr val="black"/>
                </a:solidFill>
                <a:latin typeface="ＭＳ Ｐゴシック"/>
              </a:rPr>
              <a:t>年  </a:t>
            </a:r>
            <a:r>
              <a:rPr lang="en-US" altLang="ja-JP" sz="1400" dirty="0">
                <a:solidFill>
                  <a:prstClr val="black"/>
                </a:solidFill>
                <a:latin typeface="ＭＳ Ｐゴシック"/>
              </a:rPr>
              <a:t>7</a:t>
            </a:r>
            <a:r>
              <a:rPr lang="ja-JP" altLang="en-US" sz="1400" dirty="0" smtClean="0">
                <a:solidFill>
                  <a:prstClr val="black"/>
                </a:solidFill>
                <a:latin typeface="ＭＳ Ｐゴシック"/>
              </a:rPr>
              <a:t>月</a:t>
            </a:r>
            <a:r>
              <a:rPr lang="en-US" altLang="ja-JP" sz="1400" dirty="0" smtClean="0">
                <a:solidFill>
                  <a:prstClr val="black"/>
                </a:solidFill>
                <a:latin typeface="ＭＳ Ｐゴシック"/>
              </a:rPr>
              <a:t>13</a:t>
            </a:r>
            <a:r>
              <a:rPr lang="ja-JP" altLang="en-US" sz="1400" dirty="0" smtClean="0">
                <a:solidFill>
                  <a:prstClr val="black"/>
                </a:solidFill>
                <a:latin typeface="ＭＳ Ｐゴシック"/>
              </a:rPr>
              <a:t>日</a:t>
            </a:r>
            <a:r>
              <a:rPr lang="ja-JP" altLang="en-US" sz="1400" dirty="0">
                <a:solidFill>
                  <a:prstClr val="black"/>
                </a:solidFill>
                <a:latin typeface="ＭＳ Ｐゴシック"/>
              </a:rPr>
              <a:t>（</a:t>
            </a:r>
            <a:r>
              <a:rPr lang="ja-JP" altLang="en-US" sz="1400" dirty="0" smtClean="0">
                <a:solidFill>
                  <a:prstClr val="black"/>
                </a:solidFill>
                <a:latin typeface="ＭＳ Ｐゴシック"/>
              </a:rPr>
              <a:t>木）  第</a:t>
            </a:r>
            <a:r>
              <a:rPr lang="en-US" altLang="ja-JP" sz="1400" dirty="0" smtClean="0">
                <a:solidFill>
                  <a:prstClr val="black"/>
                </a:solidFill>
                <a:latin typeface="ＭＳ Ｐゴシック"/>
              </a:rPr>
              <a:t>11</a:t>
            </a:r>
            <a:r>
              <a:rPr lang="ja-JP" altLang="en-US" sz="1400" dirty="0">
                <a:solidFill>
                  <a:prstClr val="black"/>
                </a:solidFill>
                <a:latin typeface="ＭＳ Ｐゴシック"/>
              </a:rPr>
              <a:t>回 ：平成</a:t>
            </a:r>
            <a:r>
              <a:rPr lang="en-US" altLang="ja-JP" sz="1400" dirty="0">
                <a:solidFill>
                  <a:prstClr val="black"/>
                </a:solidFill>
                <a:latin typeface="ＭＳ Ｐゴシック"/>
              </a:rPr>
              <a:t>29</a:t>
            </a:r>
            <a:r>
              <a:rPr lang="ja-JP" altLang="en-US" sz="1400" dirty="0">
                <a:solidFill>
                  <a:prstClr val="black"/>
                </a:solidFill>
                <a:latin typeface="ＭＳ Ｐゴシック"/>
              </a:rPr>
              <a:t>年</a:t>
            </a:r>
            <a:r>
              <a:rPr lang="en-US" altLang="ja-JP" sz="1400" dirty="0">
                <a:solidFill>
                  <a:prstClr val="black"/>
                </a:solidFill>
                <a:latin typeface="ＭＳ Ｐゴシック"/>
              </a:rPr>
              <a:t>10</a:t>
            </a:r>
            <a:r>
              <a:rPr lang="ja-JP" altLang="en-US" sz="1400" dirty="0">
                <a:solidFill>
                  <a:prstClr val="black"/>
                </a:solidFill>
                <a:latin typeface="ＭＳ Ｐゴシック"/>
              </a:rPr>
              <a:t>月 </a:t>
            </a:r>
            <a:r>
              <a:rPr lang="en-US" altLang="ja-JP" sz="1400" dirty="0">
                <a:solidFill>
                  <a:prstClr val="black"/>
                </a:solidFill>
                <a:latin typeface="ＭＳ Ｐゴシック"/>
              </a:rPr>
              <a:t> 6</a:t>
            </a:r>
            <a:r>
              <a:rPr lang="ja-JP" altLang="en-US" sz="1400" dirty="0">
                <a:solidFill>
                  <a:prstClr val="black"/>
                </a:solidFill>
                <a:latin typeface="ＭＳ Ｐゴシック"/>
              </a:rPr>
              <a:t>日（金</a:t>
            </a:r>
            <a:r>
              <a:rPr lang="ja-JP" altLang="en-US" sz="1400" dirty="0" smtClean="0">
                <a:solidFill>
                  <a:prstClr val="black"/>
                </a:solidFill>
                <a:latin typeface="ＭＳ Ｐゴシック"/>
              </a:rPr>
              <a:t>）  第</a:t>
            </a:r>
            <a:r>
              <a:rPr lang="en-US" altLang="ja-JP" sz="1400" dirty="0" smtClean="0">
                <a:solidFill>
                  <a:prstClr val="black"/>
                </a:solidFill>
                <a:latin typeface="ＭＳ Ｐゴシック"/>
              </a:rPr>
              <a:t>17</a:t>
            </a:r>
            <a:r>
              <a:rPr lang="ja-JP" altLang="en-US" sz="1400" dirty="0" smtClean="0">
                <a:solidFill>
                  <a:prstClr val="black"/>
                </a:solidFill>
                <a:latin typeface="ＭＳ Ｐゴシック"/>
              </a:rPr>
              <a:t>回 ：平成</a:t>
            </a:r>
            <a:r>
              <a:rPr lang="en-US" altLang="ja-JP" sz="1400" dirty="0">
                <a:solidFill>
                  <a:prstClr val="black"/>
                </a:solidFill>
                <a:latin typeface="ＭＳ Ｐゴシック"/>
              </a:rPr>
              <a:t>30</a:t>
            </a:r>
            <a:r>
              <a:rPr lang="ja-JP" altLang="en-US" sz="1400" dirty="0">
                <a:solidFill>
                  <a:prstClr val="black"/>
                </a:solidFill>
                <a:latin typeface="ＭＳ Ｐゴシック"/>
              </a:rPr>
              <a:t>年  </a:t>
            </a:r>
            <a:r>
              <a:rPr lang="en-US" altLang="ja-JP" sz="1400" dirty="0">
                <a:solidFill>
                  <a:prstClr val="black"/>
                </a:solidFill>
                <a:latin typeface="ＭＳ Ｐゴシック"/>
              </a:rPr>
              <a:t>2</a:t>
            </a:r>
            <a:r>
              <a:rPr lang="ja-JP" altLang="en-US" sz="1400" dirty="0">
                <a:solidFill>
                  <a:prstClr val="black"/>
                </a:solidFill>
                <a:latin typeface="ＭＳ Ｐゴシック"/>
              </a:rPr>
              <a:t>月  </a:t>
            </a:r>
            <a:r>
              <a:rPr lang="en-US" altLang="ja-JP" sz="1400" dirty="0">
                <a:solidFill>
                  <a:prstClr val="black"/>
                </a:solidFill>
                <a:latin typeface="ＭＳ Ｐゴシック"/>
              </a:rPr>
              <a:t>5</a:t>
            </a:r>
            <a:r>
              <a:rPr lang="ja-JP" altLang="en-US" sz="1400" dirty="0">
                <a:solidFill>
                  <a:prstClr val="black"/>
                </a:solidFill>
                <a:latin typeface="ＭＳ Ｐゴシック"/>
              </a:rPr>
              <a:t>日（月）</a:t>
            </a:r>
            <a:endParaRPr lang="en-US" altLang="ja-JP" sz="1400" dirty="0" smtClean="0">
              <a:solidFill>
                <a:prstClr val="black"/>
              </a:solidFill>
              <a:latin typeface="ＭＳ Ｐゴシック"/>
            </a:endParaRPr>
          </a:p>
          <a:p>
            <a:pPr marL="2416132" indent="-2416132" defTabSz="965372" fontAlgn="auto">
              <a:spcBef>
                <a:spcPts val="0"/>
              </a:spcBef>
              <a:spcAft>
                <a:spcPts val="0"/>
              </a:spcAft>
            </a:pPr>
            <a:r>
              <a:rPr lang="ja-JP" altLang="en-US" sz="1400" dirty="0" smtClean="0">
                <a:solidFill>
                  <a:prstClr val="black"/>
                </a:solidFill>
                <a:latin typeface="ＭＳ Ｐゴシック"/>
              </a:rPr>
              <a:t>＊第</a:t>
            </a:r>
            <a:r>
              <a:rPr lang="en-US" altLang="ja-JP" sz="1400" dirty="0" smtClean="0">
                <a:solidFill>
                  <a:prstClr val="black"/>
                </a:solidFill>
                <a:latin typeface="ＭＳ Ｐゴシック"/>
              </a:rPr>
              <a:t>5</a:t>
            </a:r>
            <a:r>
              <a:rPr lang="ja-JP" altLang="en-US" sz="1400" dirty="0">
                <a:solidFill>
                  <a:prstClr val="black"/>
                </a:solidFill>
                <a:latin typeface="ＭＳ Ｐゴシック"/>
              </a:rPr>
              <a:t>回 </a:t>
            </a:r>
            <a:r>
              <a:rPr lang="ja-JP" altLang="en-US" sz="1400" dirty="0" smtClean="0">
                <a:solidFill>
                  <a:prstClr val="black"/>
                </a:solidFill>
                <a:latin typeface="ＭＳ Ｐゴシック"/>
              </a:rPr>
              <a:t>：平成</a:t>
            </a:r>
            <a:r>
              <a:rPr lang="en-US" altLang="ja-JP" sz="1400" dirty="0">
                <a:solidFill>
                  <a:prstClr val="black"/>
                </a:solidFill>
                <a:latin typeface="ＭＳ Ｐゴシック"/>
              </a:rPr>
              <a:t>29</a:t>
            </a:r>
            <a:r>
              <a:rPr lang="ja-JP" altLang="en-US" sz="1400" dirty="0" smtClean="0">
                <a:solidFill>
                  <a:prstClr val="black"/>
                </a:solidFill>
                <a:latin typeface="ＭＳ Ｐゴシック"/>
              </a:rPr>
              <a:t>年  </a:t>
            </a:r>
            <a:r>
              <a:rPr lang="en-US" altLang="ja-JP" sz="1400" dirty="0">
                <a:solidFill>
                  <a:prstClr val="black"/>
                </a:solidFill>
                <a:latin typeface="ＭＳ Ｐゴシック"/>
              </a:rPr>
              <a:t>7</a:t>
            </a:r>
            <a:r>
              <a:rPr lang="ja-JP" altLang="en-US" sz="1400" dirty="0" smtClean="0">
                <a:solidFill>
                  <a:prstClr val="black"/>
                </a:solidFill>
                <a:latin typeface="ＭＳ Ｐゴシック"/>
              </a:rPr>
              <a:t>月</a:t>
            </a:r>
            <a:r>
              <a:rPr lang="en-US" altLang="ja-JP" sz="1400" dirty="0" smtClean="0">
                <a:solidFill>
                  <a:prstClr val="black"/>
                </a:solidFill>
                <a:latin typeface="ＭＳ Ｐゴシック"/>
              </a:rPr>
              <a:t>21</a:t>
            </a:r>
            <a:r>
              <a:rPr lang="ja-JP" altLang="en-US" sz="1400" dirty="0" smtClean="0">
                <a:solidFill>
                  <a:prstClr val="black"/>
                </a:solidFill>
                <a:latin typeface="ＭＳ Ｐゴシック"/>
              </a:rPr>
              <a:t>日</a:t>
            </a:r>
            <a:r>
              <a:rPr lang="ja-JP" altLang="en-US" sz="1400" dirty="0">
                <a:solidFill>
                  <a:prstClr val="black"/>
                </a:solidFill>
                <a:latin typeface="ＭＳ Ｐゴシック"/>
              </a:rPr>
              <a:t>（</a:t>
            </a:r>
            <a:r>
              <a:rPr lang="ja-JP" altLang="en-US" sz="1400" dirty="0" smtClean="0">
                <a:solidFill>
                  <a:prstClr val="black"/>
                </a:solidFill>
                <a:latin typeface="ＭＳ Ｐゴシック"/>
              </a:rPr>
              <a:t>金）  第</a:t>
            </a:r>
            <a:r>
              <a:rPr lang="en-US" altLang="ja-JP" sz="1400" dirty="0" smtClean="0">
                <a:solidFill>
                  <a:prstClr val="black"/>
                </a:solidFill>
                <a:latin typeface="ＭＳ Ｐゴシック"/>
              </a:rPr>
              <a:t>12</a:t>
            </a:r>
            <a:r>
              <a:rPr lang="ja-JP" altLang="en-US" sz="1400" dirty="0">
                <a:solidFill>
                  <a:prstClr val="black"/>
                </a:solidFill>
                <a:latin typeface="ＭＳ Ｐゴシック"/>
              </a:rPr>
              <a:t>回 ：平成</a:t>
            </a:r>
            <a:r>
              <a:rPr lang="en-US" altLang="ja-JP" sz="1400" dirty="0">
                <a:solidFill>
                  <a:prstClr val="black"/>
                </a:solidFill>
                <a:latin typeface="ＭＳ Ｐゴシック"/>
              </a:rPr>
              <a:t>29</a:t>
            </a:r>
            <a:r>
              <a:rPr lang="ja-JP" altLang="en-US" sz="1400" dirty="0">
                <a:solidFill>
                  <a:prstClr val="black"/>
                </a:solidFill>
                <a:latin typeface="ＭＳ Ｐゴシック"/>
              </a:rPr>
              <a:t>年</a:t>
            </a:r>
            <a:r>
              <a:rPr lang="en-US" altLang="ja-JP" sz="1400" dirty="0">
                <a:solidFill>
                  <a:prstClr val="black"/>
                </a:solidFill>
                <a:latin typeface="ＭＳ Ｐゴシック"/>
              </a:rPr>
              <a:t>10</a:t>
            </a:r>
            <a:r>
              <a:rPr lang="ja-JP" altLang="en-US" sz="1400" dirty="0">
                <a:solidFill>
                  <a:prstClr val="black"/>
                </a:solidFill>
                <a:latin typeface="ＭＳ Ｐゴシック"/>
              </a:rPr>
              <a:t>月</a:t>
            </a:r>
            <a:r>
              <a:rPr lang="en-US" altLang="ja-JP" sz="1400" dirty="0">
                <a:solidFill>
                  <a:prstClr val="black"/>
                </a:solidFill>
                <a:latin typeface="ＭＳ Ｐゴシック"/>
              </a:rPr>
              <a:t>18</a:t>
            </a:r>
            <a:r>
              <a:rPr lang="ja-JP" altLang="en-US" sz="1400" dirty="0">
                <a:solidFill>
                  <a:prstClr val="black"/>
                </a:solidFill>
                <a:latin typeface="ＭＳ Ｐゴシック"/>
              </a:rPr>
              <a:t>日（水</a:t>
            </a:r>
            <a:r>
              <a:rPr lang="ja-JP" altLang="en-US" sz="1400" dirty="0" smtClean="0">
                <a:solidFill>
                  <a:prstClr val="black"/>
                </a:solidFill>
                <a:latin typeface="ＭＳ Ｐゴシック"/>
              </a:rPr>
              <a:t>） </a:t>
            </a:r>
            <a:r>
              <a:rPr lang="ja-JP" altLang="en-US" sz="800" dirty="0" smtClean="0">
                <a:solidFill>
                  <a:prstClr val="black"/>
                </a:solidFill>
                <a:latin typeface="ＭＳ Ｐゴシック"/>
              </a:rPr>
              <a:t>   </a:t>
            </a:r>
            <a:r>
              <a:rPr lang="ja-JP" altLang="en-US" sz="1400" dirty="0" smtClean="0">
                <a:solidFill>
                  <a:prstClr val="black"/>
                </a:solidFill>
                <a:latin typeface="ＭＳ Ｐゴシック"/>
              </a:rPr>
              <a:t>平成</a:t>
            </a:r>
            <a:r>
              <a:rPr lang="en-US" altLang="ja-JP" sz="1400" dirty="0" smtClean="0">
                <a:solidFill>
                  <a:prstClr val="black"/>
                </a:solidFill>
                <a:latin typeface="ＭＳ Ｐゴシック"/>
              </a:rPr>
              <a:t>30</a:t>
            </a:r>
            <a:r>
              <a:rPr lang="ja-JP" altLang="en-US" sz="1400" dirty="0" smtClean="0">
                <a:solidFill>
                  <a:prstClr val="black"/>
                </a:solidFill>
                <a:latin typeface="ＭＳ Ｐゴシック"/>
              </a:rPr>
              <a:t>年</a:t>
            </a:r>
            <a:r>
              <a:rPr lang="en-US" altLang="ja-JP" sz="1400" dirty="0" smtClean="0">
                <a:solidFill>
                  <a:prstClr val="black"/>
                </a:solidFill>
                <a:latin typeface="ＭＳ Ｐゴシック"/>
              </a:rPr>
              <a:t>  </a:t>
            </a:r>
            <a:r>
              <a:rPr lang="en-US" altLang="ja-JP" sz="1400" dirty="0">
                <a:solidFill>
                  <a:prstClr val="black"/>
                </a:solidFill>
                <a:latin typeface="ＭＳ Ｐゴシック"/>
              </a:rPr>
              <a:t>2</a:t>
            </a:r>
            <a:r>
              <a:rPr lang="ja-JP" altLang="en-US" sz="1400" dirty="0">
                <a:solidFill>
                  <a:prstClr val="black"/>
                </a:solidFill>
                <a:latin typeface="ＭＳ Ｐゴシック"/>
              </a:rPr>
              <a:t>月</a:t>
            </a:r>
            <a:r>
              <a:rPr lang="en-US" altLang="ja-JP" sz="1400" dirty="0">
                <a:solidFill>
                  <a:prstClr val="black"/>
                </a:solidFill>
                <a:latin typeface="ＭＳ Ｐゴシック"/>
              </a:rPr>
              <a:t>  5</a:t>
            </a:r>
            <a:r>
              <a:rPr lang="ja-JP" altLang="en-US" sz="1400" dirty="0" smtClean="0">
                <a:solidFill>
                  <a:prstClr val="black"/>
                </a:solidFill>
                <a:latin typeface="ＭＳ Ｐゴシック"/>
              </a:rPr>
              <a:t>日：改定</a:t>
            </a:r>
            <a:r>
              <a:rPr lang="ja-JP" altLang="en-US" sz="1400" dirty="0">
                <a:solidFill>
                  <a:prstClr val="black"/>
                </a:solidFill>
                <a:latin typeface="ＭＳ Ｐゴシック"/>
              </a:rPr>
              <a:t>の概要とりまとめ</a:t>
            </a:r>
            <a:endParaRPr lang="en-US" altLang="ja-JP" sz="1400" dirty="0">
              <a:solidFill>
                <a:prstClr val="black"/>
              </a:solidFill>
              <a:latin typeface="ＭＳ Ｐゴシック"/>
            </a:endParaRPr>
          </a:p>
          <a:p>
            <a:pPr marL="2416132" indent="-2416132" defTabSz="965372" fontAlgn="auto">
              <a:spcBef>
                <a:spcPts val="0"/>
              </a:spcBef>
              <a:spcAft>
                <a:spcPts val="0"/>
              </a:spcAft>
            </a:pPr>
            <a:r>
              <a:rPr lang="ja-JP" altLang="en-US" sz="1400" dirty="0" smtClean="0">
                <a:solidFill>
                  <a:prstClr val="black"/>
                </a:solidFill>
                <a:latin typeface="ＭＳ Ｐゴシック"/>
              </a:rPr>
              <a:t>＊第</a:t>
            </a:r>
            <a:r>
              <a:rPr lang="en-US" altLang="ja-JP" sz="1400" dirty="0" smtClean="0">
                <a:solidFill>
                  <a:prstClr val="black"/>
                </a:solidFill>
                <a:latin typeface="ＭＳ Ｐゴシック"/>
              </a:rPr>
              <a:t>6</a:t>
            </a:r>
            <a:r>
              <a:rPr lang="ja-JP" altLang="en-US" sz="1400" dirty="0">
                <a:solidFill>
                  <a:prstClr val="black"/>
                </a:solidFill>
                <a:latin typeface="ＭＳ Ｐゴシック"/>
              </a:rPr>
              <a:t>回 </a:t>
            </a:r>
            <a:r>
              <a:rPr lang="ja-JP" altLang="en-US" sz="1400" dirty="0" smtClean="0">
                <a:solidFill>
                  <a:prstClr val="black"/>
                </a:solidFill>
                <a:latin typeface="ＭＳ Ｐゴシック"/>
              </a:rPr>
              <a:t>：平成</a:t>
            </a:r>
            <a:r>
              <a:rPr lang="en-US" altLang="ja-JP" sz="1400" dirty="0">
                <a:solidFill>
                  <a:prstClr val="black"/>
                </a:solidFill>
                <a:latin typeface="ＭＳ Ｐゴシック"/>
              </a:rPr>
              <a:t>29</a:t>
            </a:r>
            <a:r>
              <a:rPr lang="ja-JP" altLang="en-US" sz="1400" dirty="0" smtClean="0">
                <a:solidFill>
                  <a:prstClr val="black"/>
                </a:solidFill>
                <a:latin typeface="ＭＳ Ｐゴシック"/>
              </a:rPr>
              <a:t>年  </a:t>
            </a:r>
            <a:r>
              <a:rPr lang="en-US" altLang="ja-JP" sz="1400" dirty="0">
                <a:solidFill>
                  <a:prstClr val="black"/>
                </a:solidFill>
                <a:latin typeface="ＭＳ Ｐゴシック"/>
              </a:rPr>
              <a:t>7</a:t>
            </a:r>
            <a:r>
              <a:rPr lang="ja-JP" altLang="en-US" sz="1400" dirty="0" smtClean="0">
                <a:solidFill>
                  <a:prstClr val="black"/>
                </a:solidFill>
                <a:latin typeface="ＭＳ Ｐゴシック"/>
              </a:rPr>
              <a:t>月</a:t>
            </a:r>
            <a:r>
              <a:rPr lang="en-US" altLang="ja-JP" sz="1400" dirty="0" smtClean="0">
                <a:solidFill>
                  <a:prstClr val="black"/>
                </a:solidFill>
                <a:latin typeface="ＭＳ Ｐゴシック"/>
              </a:rPr>
              <a:t>31</a:t>
            </a:r>
            <a:r>
              <a:rPr lang="ja-JP" altLang="en-US" sz="1400" dirty="0" smtClean="0">
                <a:solidFill>
                  <a:prstClr val="black"/>
                </a:solidFill>
                <a:latin typeface="ＭＳ Ｐゴシック"/>
              </a:rPr>
              <a:t>日</a:t>
            </a:r>
            <a:r>
              <a:rPr lang="ja-JP" altLang="en-US" sz="1400" dirty="0">
                <a:solidFill>
                  <a:prstClr val="black"/>
                </a:solidFill>
                <a:latin typeface="ＭＳ Ｐゴシック"/>
              </a:rPr>
              <a:t>（</a:t>
            </a:r>
            <a:r>
              <a:rPr lang="ja-JP" altLang="en-US" sz="1400" dirty="0" smtClean="0">
                <a:solidFill>
                  <a:prstClr val="black"/>
                </a:solidFill>
                <a:latin typeface="ＭＳ Ｐゴシック"/>
              </a:rPr>
              <a:t>月）  第</a:t>
            </a:r>
            <a:r>
              <a:rPr lang="en-US" altLang="ja-JP" sz="1400" dirty="0" smtClean="0">
                <a:solidFill>
                  <a:prstClr val="black"/>
                </a:solidFill>
                <a:latin typeface="ＭＳ Ｐゴシック"/>
              </a:rPr>
              <a:t>13</a:t>
            </a:r>
            <a:r>
              <a:rPr lang="ja-JP" altLang="en-US" sz="1400" dirty="0">
                <a:solidFill>
                  <a:prstClr val="black"/>
                </a:solidFill>
                <a:latin typeface="ＭＳ Ｐゴシック"/>
              </a:rPr>
              <a:t>回 ：平成</a:t>
            </a:r>
            <a:r>
              <a:rPr lang="en-US" altLang="ja-JP" sz="1400" dirty="0">
                <a:solidFill>
                  <a:prstClr val="black"/>
                </a:solidFill>
                <a:latin typeface="ＭＳ Ｐゴシック"/>
              </a:rPr>
              <a:t>29</a:t>
            </a:r>
            <a:r>
              <a:rPr lang="ja-JP" altLang="en-US" sz="1400" dirty="0">
                <a:solidFill>
                  <a:prstClr val="black"/>
                </a:solidFill>
                <a:latin typeface="ＭＳ Ｐゴシック"/>
              </a:rPr>
              <a:t>年</a:t>
            </a:r>
            <a:r>
              <a:rPr lang="en-US" altLang="ja-JP" sz="1400" dirty="0">
                <a:solidFill>
                  <a:prstClr val="black"/>
                </a:solidFill>
                <a:latin typeface="ＭＳ Ｐゴシック"/>
              </a:rPr>
              <a:t>10</a:t>
            </a:r>
            <a:r>
              <a:rPr lang="ja-JP" altLang="en-US" sz="1400" dirty="0">
                <a:solidFill>
                  <a:prstClr val="black"/>
                </a:solidFill>
                <a:latin typeface="ＭＳ Ｐゴシック"/>
              </a:rPr>
              <a:t>月</a:t>
            </a:r>
            <a:r>
              <a:rPr lang="en-US" altLang="ja-JP" sz="1400" dirty="0">
                <a:solidFill>
                  <a:prstClr val="black"/>
                </a:solidFill>
                <a:latin typeface="ＭＳ Ｐゴシック"/>
              </a:rPr>
              <a:t>31</a:t>
            </a:r>
            <a:r>
              <a:rPr lang="ja-JP" altLang="en-US" sz="1400" dirty="0">
                <a:solidFill>
                  <a:prstClr val="black"/>
                </a:solidFill>
                <a:latin typeface="ＭＳ Ｐゴシック"/>
              </a:rPr>
              <a:t>日（火</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marL="2416132" indent="-2416132" defTabSz="965372" fontAlgn="auto">
              <a:spcBef>
                <a:spcPts val="0"/>
              </a:spcBef>
              <a:spcAft>
                <a:spcPts val="0"/>
              </a:spcAft>
            </a:pPr>
            <a:r>
              <a:rPr lang="ja-JP" altLang="en-US" sz="1400" dirty="0">
                <a:solidFill>
                  <a:prstClr val="black"/>
                </a:solidFill>
                <a:latin typeface="ＭＳ Ｐゴシック"/>
              </a:rPr>
              <a:t>　 </a:t>
            </a:r>
            <a:r>
              <a:rPr lang="ja-JP" altLang="en-US" sz="1400" dirty="0" smtClean="0">
                <a:solidFill>
                  <a:prstClr val="black"/>
                </a:solidFill>
                <a:latin typeface="ＭＳ Ｐゴシック"/>
              </a:rPr>
              <a:t>第</a:t>
            </a:r>
            <a:r>
              <a:rPr lang="en-US" altLang="ja-JP" sz="1400" dirty="0" smtClean="0">
                <a:solidFill>
                  <a:prstClr val="black"/>
                </a:solidFill>
                <a:latin typeface="ＭＳ Ｐゴシック"/>
              </a:rPr>
              <a:t>7</a:t>
            </a:r>
            <a:r>
              <a:rPr lang="ja-JP" altLang="en-US" sz="1400" dirty="0">
                <a:solidFill>
                  <a:prstClr val="black"/>
                </a:solidFill>
                <a:latin typeface="ＭＳ Ｐゴシック"/>
              </a:rPr>
              <a:t>回 </a:t>
            </a:r>
            <a:r>
              <a:rPr lang="ja-JP" altLang="en-US" sz="1400" dirty="0" smtClean="0">
                <a:solidFill>
                  <a:prstClr val="black"/>
                </a:solidFill>
                <a:latin typeface="ＭＳ Ｐゴシック"/>
              </a:rPr>
              <a:t>：平成</a:t>
            </a:r>
            <a:r>
              <a:rPr lang="en-US" altLang="ja-JP" sz="1400" dirty="0">
                <a:solidFill>
                  <a:prstClr val="black"/>
                </a:solidFill>
                <a:latin typeface="ＭＳ Ｐゴシック"/>
              </a:rPr>
              <a:t>29</a:t>
            </a:r>
            <a:r>
              <a:rPr lang="ja-JP" altLang="en-US" sz="1400" dirty="0" smtClean="0">
                <a:solidFill>
                  <a:prstClr val="black"/>
                </a:solidFill>
                <a:latin typeface="ＭＳ Ｐゴシック"/>
              </a:rPr>
              <a:t>年  </a:t>
            </a:r>
            <a:r>
              <a:rPr lang="en-US" altLang="ja-JP" sz="1400" dirty="0">
                <a:solidFill>
                  <a:prstClr val="black"/>
                </a:solidFill>
                <a:latin typeface="ＭＳ Ｐゴシック"/>
              </a:rPr>
              <a:t>8</a:t>
            </a:r>
            <a:r>
              <a:rPr lang="ja-JP" altLang="en-US" sz="1400" dirty="0" smtClean="0">
                <a:solidFill>
                  <a:prstClr val="black"/>
                </a:solidFill>
                <a:latin typeface="ＭＳ Ｐゴシック"/>
              </a:rPr>
              <a:t>月</a:t>
            </a:r>
            <a:r>
              <a:rPr lang="en-US" altLang="ja-JP" sz="1400" dirty="0" smtClean="0">
                <a:solidFill>
                  <a:prstClr val="black"/>
                </a:solidFill>
                <a:latin typeface="ＭＳ Ｐゴシック"/>
              </a:rPr>
              <a:t>25</a:t>
            </a:r>
            <a:r>
              <a:rPr lang="ja-JP" altLang="en-US" sz="1400" dirty="0" smtClean="0">
                <a:solidFill>
                  <a:prstClr val="black"/>
                </a:solidFill>
                <a:latin typeface="ＭＳ Ｐゴシック"/>
              </a:rPr>
              <a:t>日</a:t>
            </a:r>
            <a:r>
              <a:rPr lang="ja-JP" altLang="en-US" sz="1400" dirty="0">
                <a:solidFill>
                  <a:prstClr val="black"/>
                </a:solidFill>
                <a:latin typeface="ＭＳ Ｐゴシック"/>
              </a:rPr>
              <a:t>（</a:t>
            </a:r>
            <a:r>
              <a:rPr lang="ja-JP" altLang="en-US" sz="1400" dirty="0" smtClean="0">
                <a:solidFill>
                  <a:prstClr val="black"/>
                </a:solidFill>
                <a:latin typeface="ＭＳ Ｐゴシック"/>
              </a:rPr>
              <a:t>金）  第</a:t>
            </a:r>
            <a:r>
              <a:rPr lang="en-US" altLang="ja-JP" sz="1400" dirty="0" smtClean="0">
                <a:solidFill>
                  <a:prstClr val="black"/>
                </a:solidFill>
                <a:latin typeface="ＭＳ Ｐゴシック"/>
              </a:rPr>
              <a:t>14</a:t>
            </a:r>
            <a:r>
              <a:rPr lang="ja-JP" altLang="en-US" sz="1400" dirty="0">
                <a:solidFill>
                  <a:prstClr val="black"/>
                </a:solidFill>
                <a:latin typeface="ＭＳ Ｐゴシック"/>
              </a:rPr>
              <a:t>回 ：平成</a:t>
            </a:r>
            <a:r>
              <a:rPr lang="en-US" altLang="ja-JP" sz="1400" dirty="0">
                <a:solidFill>
                  <a:prstClr val="black"/>
                </a:solidFill>
                <a:latin typeface="ＭＳ Ｐゴシック"/>
              </a:rPr>
              <a:t>29</a:t>
            </a:r>
            <a:r>
              <a:rPr lang="ja-JP" altLang="en-US" sz="1400" dirty="0">
                <a:solidFill>
                  <a:prstClr val="black"/>
                </a:solidFill>
                <a:latin typeface="ＭＳ Ｐゴシック"/>
              </a:rPr>
              <a:t>年</a:t>
            </a:r>
            <a:r>
              <a:rPr lang="en-US" altLang="ja-JP" sz="1400" dirty="0">
                <a:solidFill>
                  <a:prstClr val="black"/>
                </a:solidFill>
                <a:latin typeface="ＭＳ Ｐゴシック"/>
              </a:rPr>
              <a:t>11</a:t>
            </a:r>
            <a:r>
              <a:rPr lang="ja-JP" altLang="en-US" sz="1400" dirty="0">
                <a:solidFill>
                  <a:prstClr val="black"/>
                </a:solidFill>
                <a:latin typeface="ＭＳ Ｐゴシック"/>
              </a:rPr>
              <a:t>月</a:t>
            </a:r>
            <a:r>
              <a:rPr lang="en-US" altLang="ja-JP" sz="1400" dirty="0">
                <a:solidFill>
                  <a:prstClr val="black"/>
                </a:solidFill>
                <a:latin typeface="ＭＳ Ｐゴシック"/>
              </a:rPr>
              <a:t>10</a:t>
            </a:r>
            <a:r>
              <a:rPr lang="ja-JP" altLang="en-US" sz="1400" dirty="0">
                <a:solidFill>
                  <a:prstClr val="black"/>
                </a:solidFill>
                <a:latin typeface="ＭＳ Ｐゴシック"/>
              </a:rPr>
              <a:t>日（金</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marL="2416132" indent="-2416132" defTabSz="965372" fontAlgn="auto">
              <a:lnSpc>
                <a:spcPts val="400"/>
              </a:lnSpc>
              <a:spcBef>
                <a:spcPts val="0"/>
              </a:spcBef>
              <a:spcAft>
                <a:spcPts val="0"/>
              </a:spcAft>
            </a:pPr>
            <a:endParaRPr lang="en-US" altLang="ja-JP" sz="1200" dirty="0" smtClean="0">
              <a:solidFill>
                <a:prstClr val="black"/>
              </a:solidFill>
              <a:latin typeface="ＭＳ Ｐゴシック"/>
            </a:endParaRPr>
          </a:p>
          <a:p>
            <a:pPr marL="2416132" indent="-2416132" defTabSz="965372" fontAlgn="auto">
              <a:spcBef>
                <a:spcPts val="0"/>
              </a:spcBef>
              <a:spcAft>
                <a:spcPts val="0"/>
              </a:spcAft>
            </a:pPr>
            <a:r>
              <a:rPr lang="ja-JP" altLang="en-US" sz="500" dirty="0" smtClean="0">
                <a:solidFill>
                  <a:prstClr val="black"/>
                </a:solidFill>
                <a:latin typeface="ＭＳ Ｐゴシック"/>
              </a:rPr>
              <a:t> </a:t>
            </a:r>
            <a:r>
              <a:rPr lang="ja-JP" altLang="en-US" sz="1100" dirty="0" smtClean="0">
                <a:solidFill>
                  <a:prstClr val="black"/>
                </a:solidFill>
                <a:latin typeface="ＭＳ Ｐゴシック"/>
              </a:rPr>
              <a:t>＊関係団体ヒアリング</a:t>
            </a:r>
            <a:r>
              <a:rPr lang="ja-JP" altLang="en-US" sz="1400" dirty="0" smtClean="0">
                <a:solidFill>
                  <a:prstClr val="black"/>
                </a:solidFill>
                <a:latin typeface="ＭＳ Ｐゴシック"/>
              </a:rPr>
              <a:t>　　　　　　 　　　</a:t>
            </a:r>
            <a:endParaRPr lang="ja-JP" altLang="en-US" sz="1200" dirty="0">
              <a:solidFill>
                <a:prstClr val="black"/>
              </a:solidFill>
              <a:latin typeface="ＭＳ Ｐゴシック"/>
            </a:endParaRPr>
          </a:p>
        </p:txBody>
      </p:sp>
      <p:sp>
        <p:nvSpPr>
          <p:cNvPr id="14" name="正方形/長方形 13"/>
          <p:cNvSpPr/>
          <p:nvPr/>
        </p:nvSpPr>
        <p:spPr>
          <a:xfrm>
            <a:off x="165540" y="1828742"/>
            <a:ext cx="390043" cy="1288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spcBef>
                <a:spcPts val="0"/>
              </a:spcBef>
              <a:spcAft>
                <a:spcPts val="0"/>
              </a:spcAft>
            </a:pPr>
            <a:r>
              <a:rPr lang="ja-JP" altLang="en-US" sz="1600" b="1" dirty="0" smtClean="0">
                <a:solidFill>
                  <a:prstClr val="black"/>
                </a:solidFill>
              </a:rPr>
              <a:t>厚生労働省</a:t>
            </a:r>
            <a:endParaRPr lang="ja-JP" altLang="en-US" sz="1600" b="1" dirty="0">
              <a:solidFill>
                <a:prstClr val="black"/>
              </a:solidFill>
            </a:endParaRPr>
          </a:p>
        </p:txBody>
      </p:sp>
      <p:sp>
        <p:nvSpPr>
          <p:cNvPr id="23" name="スライド番号プレースホルダー 1"/>
          <p:cNvSpPr txBox="1">
            <a:spLocks/>
          </p:cNvSpPr>
          <p:nvPr/>
        </p:nvSpPr>
        <p:spPr bwMode="auto">
          <a:xfrm>
            <a:off x="7545307" y="6524645"/>
            <a:ext cx="23114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defPPr>
              <a:defRPr lang="ja-JP"/>
            </a:defPPr>
            <a:lvl1pPr algn="r" rtl="0" fontAlgn="base">
              <a:spcBef>
                <a:spcPct val="0"/>
              </a:spcBef>
              <a:spcAft>
                <a:spcPct val="0"/>
              </a:spcAft>
              <a:defRPr kumimoji="1" sz="1400" kern="1200">
                <a:solidFill>
                  <a:srgbClr val="000000"/>
                </a:solidFill>
                <a:latin typeface="Arial" charset="0"/>
                <a:ea typeface="ＭＳ Ｐゴシック" pitchFamily="50" charset="-128"/>
                <a:cs typeface="+mn-cs"/>
              </a:defRPr>
            </a:lvl1pPr>
            <a:lvl2pPr marL="456656" algn="l" rtl="0" fontAlgn="base">
              <a:spcBef>
                <a:spcPct val="0"/>
              </a:spcBef>
              <a:spcAft>
                <a:spcPct val="0"/>
              </a:spcAft>
              <a:defRPr kumimoji="1" kern="1200">
                <a:solidFill>
                  <a:schemeClr val="tx1"/>
                </a:solidFill>
                <a:latin typeface="Arial" charset="0"/>
                <a:ea typeface="ＭＳ Ｐゴシック" charset="-128"/>
                <a:cs typeface="+mn-cs"/>
              </a:defRPr>
            </a:lvl2pPr>
            <a:lvl3pPr marL="913314" algn="l" rtl="0" fontAlgn="base">
              <a:spcBef>
                <a:spcPct val="0"/>
              </a:spcBef>
              <a:spcAft>
                <a:spcPct val="0"/>
              </a:spcAft>
              <a:defRPr kumimoji="1" kern="1200">
                <a:solidFill>
                  <a:schemeClr val="tx1"/>
                </a:solidFill>
                <a:latin typeface="Arial" charset="0"/>
                <a:ea typeface="ＭＳ Ｐゴシック" charset="-128"/>
                <a:cs typeface="+mn-cs"/>
              </a:defRPr>
            </a:lvl3pPr>
            <a:lvl4pPr marL="1369969" algn="l" rtl="0" fontAlgn="base">
              <a:spcBef>
                <a:spcPct val="0"/>
              </a:spcBef>
              <a:spcAft>
                <a:spcPct val="0"/>
              </a:spcAft>
              <a:defRPr kumimoji="1" kern="1200">
                <a:solidFill>
                  <a:schemeClr val="tx1"/>
                </a:solidFill>
                <a:latin typeface="Arial" charset="0"/>
                <a:ea typeface="ＭＳ Ｐゴシック" charset="-128"/>
                <a:cs typeface="+mn-cs"/>
              </a:defRPr>
            </a:lvl4pPr>
            <a:lvl5pPr marL="1826627" algn="l" rtl="0" fontAlgn="base">
              <a:spcBef>
                <a:spcPct val="0"/>
              </a:spcBef>
              <a:spcAft>
                <a:spcPct val="0"/>
              </a:spcAft>
              <a:defRPr kumimoji="1" kern="1200">
                <a:solidFill>
                  <a:schemeClr val="tx1"/>
                </a:solidFill>
                <a:latin typeface="Arial" charset="0"/>
                <a:ea typeface="ＭＳ Ｐゴシック" charset="-128"/>
                <a:cs typeface="+mn-cs"/>
              </a:defRPr>
            </a:lvl5pPr>
            <a:lvl6pPr marL="2283279" algn="l" defTabSz="913314" rtl="0" eaLnBrk="1" latinLnBrk="0" hangingPunct="1">
              <a:defRPr kumimoji="1" kern="1200">
                <a:solidFill>
                  <a:schemeClr val="tx1"/>
                </a:solidFill>
                <a:latin typeface="Arial" charset="0"/>
                <a:ea typeface="ＭＳ Ｐゴシック" charset="-128"/>
                <a:cs typeface="+mn-cs"/>
              </a:defRPr>
            </a:lvl6pPr>
            <a:lvl7pPr marL="2739937" algn="l" defTabSz="913314" rtl="0" eaLnBrk="1" latinLnBrk="0" hangingPunct="1">
              <a:defRPr kumimoji="1" kern="1200">
                <a:solidFill>
                  <a:schemeClr val="tx1"/>
                </a:solidFill>
                <a:latin typeface="Arial" charset="0"/>
                <a:ea typeface="ＭＳ Ｐゴシック" charset="-128"/>
                <a:cs typeface="+mn-cs"/>
              </a:defRPr>
            </a:lvl7pPr>
            <a:lvl8pPr marL="3196592" algn="l" defTabSz="913314" rtl="0" eaLnBrk="1" latinLnBrk="0" hangingPunct="1">
              <a:defRPr kumimoji="1" kern="1200">
                <a:solidFill>
                  <a:schemeClr val="tx1"/>
                </a:solidFill>
                <a:latin typeface="Arial" charset="0"/>
                <a:ea typeface="ＭＳ Ｐゴシック" charset="-128"/>
                <a:cs typeface="+mn-cs"/>
              </a:defRPr>
            </a:lvl8pPr>
            <a:lvl9pPr marL="3653254" algn="l" defTabSz="913314" rtl="0" eaLnBrk="1" latinLnBrk="0" hangingPunct="1">
              <a:defRPr kumimoji="1" kern="1200">
                <a:solidFill>
                  <a:schemeClr val="tx1"/>
                </a:solidFill>
                <a:latin typeface="Arial" charset="0"/>
                <a:ea typeface="ＭＳ Ｐゴシック" charset="-128"/>
                <a:cs typeface="+mn-cs"/>
              </a:defRPr>
            </a:lvl9pPr>
          </a:lstStyle>
          <a:p>
            <a:pPr>
              <a:defRPr/>
            </a:pPr>
            <a:fld id="{F2A1C1E8-9361-4557-9EFC-000E05CD7A25}" type="slidenum">
              <a:rPr lang="en-US" altLang="ja-JP" smtClean="0"/>
              <a:pPr>
                <a:defRPr/>
              </a:pPr>
              <a:t>18</a:t>
            </a:fld>
            <a:endParaRPr lang="en-US" altLang="ja-JP" dirty="0"/>
          </a:p>
        </p:txBody>
      </p:sp>
    </p:spTree>
    <p:extLst>
      <p:ext uri="{BB962C8B-B14F-4D97-AF65-F5344CB8AC3E}">
        <p14:creationId xmlns:p14="http://schemas.microsoft.com/office/powerpoint/2010/main" val="2601187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
            <a:ext cx="9906000"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dirty="0">
                <a:solidFill>
                  <a:prstClr val="black"/>
                </a:solidFill>
                <a:latin typeface="ＭＳ Ｐゴシック"/>
              </a:rPr>
              <a:t>平成</a:t>
            </a:r>
            <a:r>
              <a:rPr lang="en-US" altLang="ja-JP" dirty="0">
                <a:solidFill>
                  <a:prstClr val="black"/>
                </a:solidFill>
                <a:latin typeface="ＭＳ Ｐゴシック"/>
              </a:rPr>
              <a:t>29</a:t>
            </a:r>
            <a:r>
              <a:rPr lang="ja-JP" altLang="en-US" dirty="0">
                <a:solidFill>
                  <a:prstClr val="black"/>
                </a:solidFill>
                <a:latin typeface="ＭＳ Ｐゴシック"/>
              </a:rPr>
              <a:t>年障害福祉サービス等経営実態調査結果について</a:t>
            </a:r>
          </a:p>
        </p:txBody>
      </p:sp>
      <p:grpSp>
        <p:nvGrpSpPr>
          <p:cNvPr id="5" name="グループ化 10"/>
          <p:cNvGrpSpPr>
            <a:grpSpLocks/>
          </p:cNvGrpSpPr>
          <p:nvPr/>
        </p:nvGrpSpPr>
        <p:grpSpPr bwMode="auto">
          <a:xfrm>
            <a:off x="17" y="348079"/>
            <a:ext cx="9850869" cy="71438"/>
            <a:chOff x="0" y="188640"/>
            <a:chExt cx="9144000" cy="72008"/>
          </a:xfrm>
        </p:grpSpPr>
        <p:cxnSp>
          <p:nvCxnSpPr>
            <p:cNvPr id="6" name="直線コネクタ 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graphicFrame>
        <p:nvGraphicFramePr>
          <p:cNvPr id="9" name="表 8"/>
          <p:cNvGraphicFramePr>
            <a:graphicFrameLocks noGrp="1"/>
          </p:cNvGraphicFramePr>
          <p:nvPr>
            <p:extLst>
              <p:ext uri="{D42A27DB-BD31-4B8C-83A1-F6EECF244321}">
                <p14:modId xmlns:p14="http://schemas.microsoft.com/office/powerpoint/2010/main" val="1535577616"/>
              </p:ext>
            </p:extLst>
          </p:nvPr>
        </p:nvGraphicFramePr>
        <p:xfrm>
          <a:off x="55552" y="651231"/>
          <a:ext cx="9804164" cy="5256584"/>
        </p:xfrm>
        <a:graphic>
          <a:graphicData uri="http://schemas.openxmlformats.org/drawingml/2006/table">
            <a:tbl>
              <a:tblPr/>
              <a:tblGrid>
                <a:gridCol w="2381011"/>
                <a:gridCol w="840357"/>
                <a:gridCol w="840357"/>
                <a:gridCol w="840357"/>
                <a:gridCol w="2381011"/>
                <a:gridCol w="840357"/>
                <a:gridCol w="840357"/>
                <a:gridCol w="840357"/>
              </a:tblGrid>
              <a:tr h="186139">
                <a:tc rowSpan="2">
                  <a:txBody>
                    <a:bodyPr/>
                    <a:lstStyle/>
                    <a:p>
                      <a:pPr algn="ctr" fontAlgn="ctr"/>
                      <a:r>
                        <a:rPr lang="ja-JP" altLang="en-US" sz="1100" b="1" i="0" u="none" strike="noStrike" dirty="0">
                          <a:solidFill>
                            <a:srgbClr val="000000"/>
                          </a:solidFill>
                          <a:effectLst/>
                          <a:latin typeface="ＭＳ Ｐゴシック"/>
                        </a:rPr>
                        <a:t>サービスの種類</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1" i="0" u="none" strike="noStrike">
                          <a:solidFill>
                            <a:srgbClr val="000000"/>
                          </a:solidFill>
                          <a:effectLst/>
                          <a:latin typeface="ＭＳ Ｐゴシック"/>
                        </a:rPr>
                        <a:t>H26</a:t>
                      </a:r>
                      <a:r>
                        <a:rPr lang="ja-JP" altLang="en-US" sz="900" b="1" i="0" u="none" strike="noStrike">
                          <a:solidFill>
                            <a:srgbClr val="000000"/>
                          </a:solidFill>
                          <a:effectLst/>
                          <a:latin typeface="ＭＳ Ｐゴシック"/>
                        </a:rPr>
                        <a:t>実調</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1" i="0" u="none" strike="noStrike">
                          <a:solidFill>
                            <a:srgbClr val="000000"/>
                          </a:solidFill>
                          <a:effectLst/>
                          <a:latin typeface="ＭＳ Ｐゴシック"/>
                        </a:rPr>
                        <a:t>H29</a:t>
                      </a:r>
                      <a:r>
                        <a:rPr lang="ja-JP" altLang="en-US" sz="900" b="1" i="0" u="none" strike="noStrike">
                          <a:solidFill>
                            <a:srgbClr val="000000"/>
                          </a:solidFill>
                          <a:effectLst/>
                          <a:latin typeface="ＭＳ Ｐゴシック"/>
                        </a:rPr>
                        <a:t>実調</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DE9D9"/>
                    </a:solidFill>
                  </a:tcPr>
                </a:tc>
                <a:tc rowSpan="2">
                  <a:txBody>
                    <a:bodyPr/>
                    <a:lstStyle/>
                    <a:p>
                      <a:pPr algn="ctr" fontAlgn="ctr"/>
                      <a:r>
                        <a:rPr lang="ja-JP" altLang="en-US" sz="900" b="1" i="0" u="none" strike="noStrike" dirty="0">
                          <a:solidFill>
                            <a:srgbClr val="000000"/>
                          </a:solidFill>
                          <a:effectLst/>
                          <a:latin typeface="ＭＳ Ｐゴシック"/>
                        </a:rPr>
                        <a:t>対</a:t>
                      </a:r>
                      <a:r>
                        <a:rPr lang="en-US" altLang="ja-JP" sz="900" b="1" i="0" u="none" strike="noStrike" dirty="0">
                          <a:solidFill>
                            <a:srgbClr val="000000"/>
                          </a:solidFill>
                          <a:effectLst/>
                          <a:latin typeface="ＭＳ Ｐゴシック"/>
                        </a:rPr>
                        <a:t>25</a:t>
                      </a:r>
                      <a:r>
                        <a:rPr lang="ja-JP" altLang="en-US" sz="900" b="1" i="0" u="none" strike="noStrike" dirty="0" smtClean="0">
                          <a:solidFill>
                            <a:srgbClr val="000000"/>
                          </a:solidFill>
                          <a:effectLst/>
                          <a:latin typeface="ＭＳ Ｐゴシック"/>
                        </a:rPr>
                        <a:t>年度</a:t>
                      </a:r>
                      <a:endParaRPr lang="en-US" altLang="ja-JP" sz="900" b="1" i="0" u="none" strike="noStrike" dirty="0" smtClean="0">
                        <a:solidFill>
                          <a:srgbClr val="000000"/>
                        </a:solidFill>
                        <a:effectLst/>
                        <a:latin typeface="ＭＳ Ｐゴシック"/>
                      </a:endParaRPr>
                    </a:p>
                    <a:p>
                      <a:pPr algn="ctr" fontAlgn="ctr"/>
                      <a:r>
                        <a:rPr lang="ja-JP" altLang="en-US" sz="900" b="1" i="0" u="none" strike="noStrike" dirty="0" smtClean="0">
                          <a:solidFill>
                            <a:srgbClr val="000000"/>
                          </a:solidFill>
                          <a:effectLst/>
                          <a:latin typeface="ＭＳ Ｐゴシック"/>
                        </a:rPr>
                        <a:t>増　　　減</a:t>
                      </a:r>
                      <a:endParaRPr lang="ja-JP" altLang="en-US" sz="900" b="1" i="0" u="none" strike="noStrike" dirty="0">
                        <a:solidFill>
                          <a:srgbClr val="000000"/>
                        </a:solidFill>
                        <a:effectLst/>
                        <a:latin typeface="ＭＳ Ｐゴシック"/>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ja-JP" altLang="en-US" sz="1100" b="1" i="0" u="none" strike="noStrike" dirty="0">
                          <a:solidFill>
                            <a:srgbClr val="000000"/>
                          </a:solidFill>
                          <a:effectLst/>
                          <a:latin typeface="ＭＳ Ｐゴシック"/>
                        </a:rPr>
                        <a:t>サービスの種類</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1" i="0" u="none" strike="noStrike">
                          <a:solidFill>
                            <a:srgbClr val="000000"/>
                          </a:solidFill>
                          <a:effectLst/>
                          <a:latin typeface="ＭＳ Ｐゴシック"/>
                        </a:rPr>
                        <a:t>H26</a:t>
                      </a:r>
                      <a:r>
                        <a:rPr lang="ja-JP" altLang="en-US" sz="900" b="1" i="0" u="none" strike="noStrike">
                          <a:solidFill>
                            <a:srgbClr val="000000"/>
                          </a:solidFill>
                          <a:effectLst/>
                          <a:latin typeface="ＭＳ Ｐゴシック"/>
                        </a:rPr>
                        <a:t>実調</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1" i="0" u="none" strike="noStrike">
                          <a:solidFill>
                            <a:srgbClr val="000000"/>
                          </a:solidFill>
                          <a:effectLst/>
                          <a:latin typeface="ＭＳ Ｐゴシック"/>
                        </a:rPr>
                        <a:t>H29</a:t>
                      </a:r>
                      <a:r>
                        <a:rPr lang="ja-JP" altLang="en-US" sz="900" b="1" i="0" u="none" strike="noStrike">
                          <a:solidFill>
                            <a:srgbClr val="000000"/>
                          </a:solidFill>
                          <a:effectLst/>
                          <a:latin typeface="ＭＳ Ｐゴシック"/>
                        </a:rPr>
                        <a:t>実調</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DE9D9"/>
                    </a:solidFill>
                  </a:tcPr>
                </a:tc>
                <a:tc rowSpan="2">
                  <a:txBody>
                    <a:bodyPr/>
                    <a:lstStyle/>
                    <a:p>
                      <a:pPr algn="ctr" fontAlgn="ctr"/>
                      <a:r>
                        <a:rPr lang="ja-JP" altLang="en-US" sz="900" b="1" i="0" u="none" strike="noStrike" dirty="0">
                          <a:solidFill>
                            <a:srgbClr val="000000"/>
                          </a:solidFill>
                          <a:effectLst/>
                          <a:latin typeface="ＭＳ Ｐゴシック"/>
                        </a:rPr>
                        <a:t>対</a:t>
                      </a:r>
                      <a:r>
                        <a:rPr lang="en-US" altLang="ja-JP" sz="900" b="1" i="0" u="none" strike="noStrike" dirty="0">
                          <a:solidFill>
                            <a:srgbClr val="000000"/>
                          </a:solidFill>
                          <a:effectLst/>
                          <a:latin typeface="ＭＳ Ｐゴシック"/>
                        </a:rPr>
                        <a:t>25</a:t>
                      </a:r>
                      <a:r>
                        <a:rPr lang="ja-JP" altLang="en-US" sz="900" b="1" i="0" u="none" strike="noStrike" dirty="0" smtClean="0">
                          <a:solidFill>
                            <a:srgbClr val="000000"/>
                          </a:solidFill>
                          <a:effectLst/>
                          <a:latin typeface="ＭＳ Ｐゴシック"/>
                        </a:rPr>
                        <a:t>年度</a:t>
                      </a:r>
                      <a:endParaRPr lang="en-US" altLang="ja-JP" sz="900" b="1" i="0" u="none" strike="noStrike" dirty="0" smtClean="0">
                        <a:solidFill>
                          <a:srgbClr val="000000"/>
                        </a:solidFill>
                        <a:effectLst/>
                        <a:latin typeface="ＭＳ Ｐゴシック"/>
                      </a:endParaRPr>
                    </a:p>
                    <a:p>
                      <a:pPr algn="ctr" fontAlgn="ctr"/>
                      <a:r>
                        <a:rPr lang="ja-JP" altLang="en-US" sz="900" b="1" i="0" u="none" strike="noStrike" dirty="0" smtClean="0">
                          <a:solidFill>
                            <a:srgbClr val="000000"/>
                          </a:solidFill>
                          <a:effectLst/>
                          <a:latin typeface="ＭＳ Ｐゴシック"/>
                        </a:rPr>
                        <a:t>増　　　減</a:t>
                      </a:r>
                      <a:endParaRPr lang="ja-JP" altLang="en-US" sz="900" b="1" i="0" u="none" strike="noStrike" dirty="0">
                        <a:solidFill>
                          <a:srgbClr val="000000"/>
                        </a:solidFill>
                        <a:effectLst/>
                        <a:latin typeface="ＭＳ Ｐゴシック"/>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60595">
                <a:tc vMerge="1">
                  <a:txBody>
                    <a:bodyPr/>
                    <a:lstStyle/>
                    <a:p>
                      <a:endParaRPr kumimoji="1" lang="ja-JP" altLang="en-US"/>
                    </a:p>
                  </a:txBody>
                  <a:tcPr/>
                </a:tc>
                <a:tc>
                  <a:txBody>
                    <a:bodyPr/>
                    <a:lstStyle/>
                    <a:p>
                      <a:pPr algn="ctr" rtl="0" fontAlgn="ctr"/>
                      <a:r>
                        <a:rPr lang="en-US" altLang="ja-JP" sz="900" b="1" i="0" u="none" strike="noStrike">
                          <a:solidFill>
                            <a:srgbClr val="000000"/>
                          </a:solidFill>
                          <a:effectLst/>
                          <a:latin typeface="ＭＳ Ｐゴシック"/>
                        </a:rPr>
                        <a:t>25</a:t>
                      </a:r>
                      <a:r>
                        <a:rPr lang="ja-JP" altLang="en-US" sz="900" b="1" i="0" u="none" strike="noStrike">
                          <a:solidFill>
                            <a:srgbClr val="000000"/>
                          </a:solidFill>
                          <a:effectLst/>
                          <a:latin typeface="ＭＳ Ｐゴシック"/>
                        </a:rPr>
                        <a:t>年度決算</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ja-JP" sz="900" b="1" i="0" u="none" strike="noStrike" dirty="0">
                          <a:solidFill>
                            <a:srgbClr val="000000"/>
                          </a:solidFill>
                          <a:effectLst/>
                          <a:latin typeface="ＭＳ Ｐゴシック"/>
                        </a:rPr>
                        <a:t>28</a:t>
                      </a:r>
                      <a:r>
                        <a:rPr lang="ja-JP" altLang="en-US" sz="900" b="1" i="0" u="none" strike="noStrike" dirty="0">
                          <a:solidFill>
                            <a:srgbClr val="000000"/>
                          </a:solidFill>
                          <a:effectLst/>
                          <a:latin typeface="ＭＳ Ｐゴシック"/>
                        </a:rPr>
                        <a:t>年度決算</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900" b="1" i="0" u="none" strike="noStrike" dirty="0">
                          <a:solidFill>
                            <a:srgbClr val="000000"/>
                          </a:solidFill>
                          <a:effectLst/>
                          <a:latin typeface="ＭＳ Ｐゴシック"/>
                        </a:rPr>
                        <a:t>25</a:t>
                      </a:r>
                      <a:r>
                        <a:rPr lang="ja-JP" altLang="en-US" sz="900" b="1" i="0" u="none" strike="noStrike" dirty="0">
                          <a:solidFill>
                            <a:srgbClr val="000000"/>
                          </a:solidFill>
                          <a:effectLst/>
                          <a:latin typeface="ＭＳ Ｐゴシック"/>
                        </a:rPr>
                        <a:t>年度決算</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US" altLang="ja-JP" sz="900" b="1" i="0" u="none" strike="noStrike" dirty="0">
                          <a:solidFill>
                            <a:srgbClr val="000000"/>
                          </a:solidFill>
                          <a:effectLst/>
                          <a:latin typeface="ＭＳ Ｐゴシック"/>
                        </a:rPr>
                        <a:t>28</a:t>
                      </a:r>
                      <a:r>
                        <a:rPr lang="ja-JP" altLang="en-US" sz="900" b="1" i="0" u="none" strike="noStrike" dirty="0">
                          <a:solidFill>
                            <a:srgbClr val="000000"/>
                          </a:solidFill>
                          <a:effectLst/>
                          <a:latin typeface="ＭＳ Ｐゴシック"/>
                        </a:rPr>
                        <a:t>年度決算</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vMerge="1">
                  <a:txBody>
                    <a:bodyPr/>
                    <a:lstStyle/>
                    <a:p>
                      <a:endParaRPr kumimoji="1" lang="ja-JP" altLang="en-US"/>
                    </a:p>
                  </a:txBody>
                  <a:tcPr/>
                </a:tc>
              </a:tr>
              <a:tr h="253150">
                <a:tc gridSpan="4">
                  <a:txBody>
                    <a:bodyPr/>
                    <a:lstStyle/>
                    <a:p>
                      <a:pPr algn="ctr" fontAlgn="ctr"/>
                      <a:r>
                        <a:rPr lang="ja-JP" altLang="en-US" sz="1100" b="1" i="0" u="none" strike="noStrike" dirty="0">
                          <a:solidFill>
                            <a:srgbClr val="000000"/>
                          </a:solidFill>
                          <a:effectLst/>
                          <a:latin typeface="ＭＳ Ｐゴシック"/>
                        </a:rPr>
                        <a:t>訪問系サービス</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100" b="1" i="0" u="none" strike="noStrike" dirty="0">
                          <a:solidFill>
                            <a:srgbClr val="000000"/>
                          </a:solidFill>
                          <a:effectLst/>
                          <a:latin typeface="ＭＳ Ｐゴシック"/>
                        </a:rPr>
                        <a:t>相談系サービス</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3150">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居宅</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介護</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9.4%</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5.9%</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-3.5%</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計画相談</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-1.4%</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150">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重度訪問</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介護</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12.8%</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7.9%</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-4.9%</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地域移行</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4.2%</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150">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同行</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援護</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9.5%</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5.3%</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-4.2%</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地域定着</a:t>
                      </a:r>
                      <a:r>
                        <a:rPr lang="zh-CN"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a:t>
                      </a:r>
                      <a:endPar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0.7%</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150">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行動</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援護</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12.1%</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-5.6%</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障害児相談</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-0.5%</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-3.8%</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150">
                <a:tc gridSpan="4">
                  <a:txBody>
                    <a:bodyPr/>
                    <a:lstStyle/>
                    <a:p>
                      <a:pPr algn="ctr" fontAlgn="ctr"/>
                      <a:r>
                        <a:rPr lang="ja-JP" altLang="en-US" sz="1100" b="1" i="0" u="none" strike="noStrike" dirty="0">
                          <a:solidFill>
                            <a:srgbClr val="000000"/>
                          </a:solidFill>
                          <a:effectLst/>
                          <a:latin typeface="ＭＳ Ｐゴシック"/>
                        </a:rPr>
                        <a:t>日中活動系サービス</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D2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100" b="1" i="0" u="none" strike="noStrike" dirty="0">
                          <a:solidFill>
                            <a:srgbClr val="000000"/>
                          </a:solidFill>
                          <a:effectLst/>
                          <a:latin typeface="ＭＳ Ｐゴシック"/>
                        </a:rPr>
                        <a:t>障害児入所サービス</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3150">
                <a:tc>
                  <a:txBody>
                    <a:bodyPr/>
                    <a:lstStyle/>
                    <a:p>
                      <a:pPr algn="l" rtl="0"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短期</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入所</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8.7%</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3.8%</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-4.9%</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福祉型障害児入所</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施設</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9.7%</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-9.7%</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150">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療養</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介護</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12.9%</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-9.6%</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医療型障害児入所</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施設</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4.4%</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-2.2%</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150">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生活</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介護</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13.4%</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5.3%</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-8.1%</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ctr"/>
                      <a:r>
                        <a:rPr lang="ja-JP" altLang="en-US" sz="1100" b="1" i="0" u="none" strike="noStrike" dirty="0">
                          <a:solidFill>
                            <a:srgbClr val="000000"/>
                          </a:solidFill>
                          <a:effectLst/>
                          <a:latin typeface="ＭＳ Ｐゴシック"/>
                        </a:rPr>
                        <a:t>障害児通所サービス</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3150">
                <a:tc gridSpan="4">
                  <a:txBody>
                    <a:bodyPr/>
                    <a:lstStyle/>
                    <a:p>
                      <a:pPr algn="ctr" fontAlgn="ctr"/>
                      <a:r>
                        <a:rPr lang="ja-JP" altLang="en-US" sz="1100" b="1" i="0" u="none" strike="noStrike" dirty="0">
                          <a:solidFill>
                            <a:srgbClr val="000000"/>
                          </a:solidFill>
                          <a:effectLst/>
                          <a:latin typeface="ＭＳ Ｐゴシック"/>
                        </a:rPr>
                        <a:t>施設系・居住系サービス</a:t>
                      </a: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FC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児童発達</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4.7%</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4.8%</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0.1%</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150">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施設入所</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4.8%</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0.2%</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医療型児童発達</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-1.1%</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150">
                <a:tc>
                  <a:txBody>
                    <a:bodyPr/>
                    <a:lstStyle/>
                    <a:p>
                      <a:pPr algn="l" rtl="0"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共同生活援助（介護サービス</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包括型）</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9.2%</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放課後等</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デイサービス</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14.5%</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10.9%</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-3.6%</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150">
                <a:tc>
                  <a:txBody>
                    <a:bodyPr/>
                    <a:lstStyle/>
                    <a:p>
                      <a:pPr algn="l" rtl="0"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共同生活援助（外部サービス利用型</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6.8%</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保育所等訪問</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0.9%</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0.4%</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-0.5%</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253150">
                <a:tc gridSpan="4">
                  <a:txBody>
                    <a:bodyPr/>
                    <a:lstStyle/>
                    <a:p>
                      <a:pPr algn="ctr" fontAlgn="ctr"/>
                      <a:r>
                        <a:rPr lang="ja-JP" altLang="en-US" sz="1100" b="1" i="0" u="none" strike="noStrike" dirty="0">
                          <a:solidFill>
                            <a:srgbClr val="000000"/>
                          </a:solidFill>
                          <a:effectLst/>
                          <a:latin typeface="ＭＳ Ｐゴシック"/>
                        </a:rPr>
                        <a:t>訓練系・就労系サービス</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100" b="1" i="0" u="none" strike="noStrike" dirty="0">
                          <a:solidFill>
                            <a:srgbClr val="000000"/>
                          </a:solidFill>
                          <a:effectLst/>
                          <a:latin typeface="ＭＳ Ｐゴシック"/>
                        </a:rPr>
                        <a:t>全サービス平均</a:t>
                      </a:r>
                    </a:p>
                  </a:txBody>
                  <a:tcPr marL="6368" marR="6368" marT="587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3150">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自立訓練（機能訓練</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5.6%</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-3.5%</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障害者</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サービス</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9.7%</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6.2%</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-3.5%</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150">
                <a:tc>
                  <a:txBody>
                    <a:bodyPr/>
                    <a:lstStyle/>
                    <a:p>
                      <a:pPr algn="l" rtl="0"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自立訓練（生活訓練</a:t>
                      </a:r>
                      <a:r>
                        <a:rPr lang="zh-TW"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9.6%</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9.2%</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-0.4%</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障害児</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サービス</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9.1%</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-4.5%</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3150">
                <a:tc>
                  <a:txBody>
                    <a:bodyPr/>
                    <a:lstStyle/>
                    <a:p>
                      <a:pPr algn="l" rtl="0"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就労移行</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支援</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16.8%</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9.5%</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-7.3%</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100" b="1" i="0" u="none" strike="noStrike" dirty="0" smtClean="0">
                          <a:solidFill>
                            <a:srgbClr val="000000"/>
                          </a:solidFill>
                          <a:effectLst/>
                          <a:latin typeface="ＭＳ Ｐゴシック"/>
                        </a:rPr>
                        <a:t>全体（有効回答率：</a:t>
                      </a:r>
                      <a:r>
                        <a:rPr lang="en-US" altLang="ja-JP" sz="1100" b="1" i="0" u="none" strike="noStrike" dirty="0" smtClean="0">
                          <a:solidFill>
                            <a:srgbClr val="000000"/>
                          </a:solidFill>
                          <a:effectLst/>
                          <a:latin typeface="ＭＳ Ｐゴシック"/>
                        </a:rPr>
                        <a:t>51.6</a:t>
                      </a:r>
                      <a:r>
                        <a:rPr lang="ja-JP" altLang="en-US" sz="1100" b="1" i="0" u="none" strike="noStrike" dirty="0" smtClean="0">
                          <a:solidFill>
                            <a:srgbClr val="000000"/>
                          </a:solidFill>
                          <a:effectLst/>
                          <a:latin typeface="ＭＳ Ｐゴシック"/>
                        </a:rPr>
                        <a:t>％）</a:t>
                      </a:r>
                      <a:endParaRPr lang="ja-JP" altLang="en-US" sz="1100" b="1" i="0" u="none" strike="noStrike" dirty="0">
                        <a:solidFill>
                          <a:srgbClr val="000000"/>
                        </a:solidFill>
                        <a:effectLst/>
                        <a:latin typeface="ＭＳ Ｐゴシック"/>
                      </a:endParaRPr>
                    </a:p>
                  </a:txBody>
                  <a:tcPr marL="114626" marR="6368" marT="587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en-US" altLang="ja-JP" sz="1200" b="1" i="0" u="none" strike="noStrike">
                          <a:solidFill>
                            <a:srgbClr val="000000"/>
                          </a:solidFill>
                          <a:effectLst/>
                          <a:latin typeface="ＭＳ Ｐゴシック"/>
                        </a:rPr>
                        <a:t>9.6%</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en-US" altLang="ja-JP" sz="1200" b="1" i="0" u="none" strike="noStrike" dirty="0">
                          <a:solidFill>
                            <a:srgbClr val="000000"/>
                          </a:solidFill>
                          <a:effectLst/>
                          <a:latin typeface="ＭＳ Ｐゴシック"/>
                        </a:rPr>
                        <a:t>5.9%</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00"/>
                    </a:solidFill>
                  </a:tcPr>
                </a:tc>
                <a:tc>
                  <a:txBody>
                    <a:bodyPr/>
                    <a:lstStyle/>
                    <a:p>
                      <a:pPr algn="r" rtl="0" fontAlgn="ctr"/>
                      <a:r>
                        <a:rPr lang="en-US" altLang="ja-JP" sz="1200" b="0" i="0" u="none" strike="noStrike" dirty="0">
                          <a:solidFill>
                            <a:srgbClr val="FF0000"/>
                          </a:solidFill>
                          <a:effectLst/>
                          <a:latin typeface="ＭＳ Ｐゴシック"/>
                        </a:rPr>
                        <a:t>-3.7%</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253150">
                <a:tc>
                  <a:txBody>
                    <a:bodyPr/>
                    <a:lstStyle/>
                    <a:p>
                      <a:pPr algn="l" rtl="0"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就労継続支援</a:t>
                      </a:r>
                      <a:r>
                        <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Ａ</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型</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9.4%</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14.2%</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4.8%</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gridSpan="4">
                  <a:txBody>
                    <a:bodyPr/>
                    <a:lstStyle/>
                    <a:p>
                      <a:pPr algn="l" rtl="0" fontAlgn="ctr"/>
                      <a:r>
                        <a:rPr lang="ja-JP" altLang="en-US" sz="1000" b="0" i="0" u="none" strike="noStrike" dirty="0">
                          <a:solidFill>
                            <a:srgbClr val="000000"/>
                          </a:solidFill>
                          <a:effectLst/>
                          <a:latin typeface="ＭＳ Ｐゴシック"/>
                        </a:rPr>
                        <a:t>　</a:t>
                      </a:r>
                      <a:r>
                        <a:rPr lang="en-US" altLang="ja-JP" sz="1000" b="0" i="0" u="none" strike="noStrike" dirty="0" smtClean="0">
                          <a:solidFill>
                            <a:srgbClr val="000000"/>
                          </a:solidFill>
                          <a:effectLst/>
                          <a:latin typeface="ＭＳ Ｐゴシック"/>
                        </a:rPr>
                        <a:t>※</a:t>
                      </a:r>
                      <a:r>
                        <a:rPr lang="ja-JP" altLang="en-US" sz="1000" b="0" i="0" u="none" strike="noStrike" dirty="0" smtClean="0">
                          <a:solidFill>
                            <a:srgbClr val="000000"/>
                          </a:solidFill>
                          <a:effectLst/>
                          <a:latin typeface="ＭＳ Ｐゴシック"/>
                        </a:rPr>
                        <a:t>　参考　平成</a:t>
                      </a:r>
                      <a:r>
                        <a:rPr lang="en-US" altLang="ja-JP" sz="1000" b="0" i="0" u="none" strike="noStrike" dirty="0" smtClean="0">
                          <a:solidFill>
                            <a:srgbClr val="000000"/>
                          </a:solidFill>
                          <a:effectLst/>
                          <a:latin typeface="ＭＳ Ｐゴシック"/>
                        </a:rPr>
                        <a:t>26</a:t>
                      </a:r>
                      <a:r>
                        <a:rPr lang="ja-JP" altLang="en-US" sz="1000" b="0" i="0" u="none" strike="noStrike" dirty="0" smtClean="0">
                          <a:solidFill>
                            <a:srgbClr val="000000"/>
                          </a:solidFill>
                          <a:effectLst/>
                          <a:latin typeface="ＭＳ Ｐゴシック"/>
                        </a:rPr>
                        <a:t>年経営実態調査における全体の有効回答率：</a:t>
                      </a:r>
                      <a:r>
                        <a:rPr lang="en-US" altLang="ja-JP" sz="1000" b="0" i="0" u="none" strike="noStrike" dirty="0" smtClean="0">
                          <a:solidFill>
                            <a:srgbClr val="000000"/>
                          </a:solidFill>
                          <a:effectLst/>
                          <a:latin typeface="ＭＳ Ｐゴシック"/>
                        </a:rPr>
                        <a:t>33.2</a:t>
                      </a:r>
                      <a:r>
                        <a:rPr lang="ja-JP" altLang="en-US" sz="1000" b="0" i="0" u="none" strike="noStrike" dirty="0" smtClean="0">
                          <a:solidFill>
                            <a:srgbClr val="000000"/>
                          </a:solidFill>
                          <a:effectLst/>
                          <a:latin typeface="ＭＳ Ｐゴシック"/>
                        </a:rPr>
                        <a:t>％</a:t>
                      </a:r>
                      <a:endParaRPr lang="ja-JP" altLang="en-US" sz="1000" b="0" i="0" u="none" strike="noStrike" dirty="0">
                        <a:solidFill>
                          <a:srgbClr val="000000"/>
                        </a:solidFill>
                        <a:effectLst/>
                        <a:latin typeface="ＭＳ Ｐゴシック"/>
                      </a:endParaRPr>
                    </a:p>
                  </a:txBody>
                  <a:tcPr marL="6368" marR="6368" marT="5878"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r>
              <a:tr h="253150">
                <a:tc>
                  <a:txBody>
                    <a:bodyPr/>
                    <a:lstStyle/>
                    <a:p>
                      <a:pPr algn="l" rtl="0"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就労継続支援</a:t>
                      </a:r>
                      <a:r>
                        <a:rPr 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Ｂ</a:t>
                      </a: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型</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68" marR="6368" marT="58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10.1%</a:t>
                      </a:r>
                    </a:p>
                  </a:txBody>
                  <a:tcPr marL="6368" marR="6368" marT="5878"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12.8%</a:t>
                      </a:r>
                    </a:p>
                  </a:txBody>
                  <a:tcPr marL="6368" marR="6368" marT="5878"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rtl="0"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6368" marR="6368" marT="5878" marB="0" anchor="ctr">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bl>
          </a:graphicData>
        </a:graphic>
      </p:graphicFrame>
      <p:sp>
        <p:nvSpPr>
          <p:cNvPr id="10" name="正方形/長方形 9"/>
          <p:cNvSpPr/>
          <p:nvPr/>
        </p:nvSpPr>
        <p:spPr>
          <a:xfrm>
            <a:off x="38457" y="5949280"/>
            <a:ext cx="9867546" cy="908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lnSpc>
                <a:spcPts val="1100"/>
              </a:lnSpc>
              <a:spcBef>
                <a:spcPts val="0"/>
              </a:spcBef>
              <a:spcAft>
                <a:spcPts val="0"/>
              </a:spcAft>
            </a:pPr>
            <a:r>
              <a:rPr lang="ja-JP" altLang="en-US" sz="900" dirty="0">
                <a:solidFill>
                  <a:prstClr val="black"/>
                </a:solidFill>
              </a:rPr>
              <a:t>収支差率＝（障害福祉サービス等の収益額　</a:t>
            </a:r>
            <a:r>
              <a:rPr lang="en-US" altLang="ja-JP" sz="900" dirty="0">
                <a:solidFill>
                  <a:prstClr val="black"/>
                </a:solidFill>
              </a:rPr>
              <a:t>-</a:t>
            </a:r>
            <a:r>
              <a:rPr lang="ja-JP" altLang="en-US" sz="900" dirty="0">
                <a:solidFill>
                  <a:prstClr val="black"/>
                </a:solidFill>
              </a:rPr>
              <a:t>　障害福祉サービス等の費用額）　／　障害福祉サービス等の収益額</a:t>
            </a:r>
            <a:endParaRPr lang="en-US" altLang="ja-JP" sz="900" dirty="0">
              <a:solidFill>
                <a:prstClr val="black"/>
              </a:solidFill>
            </a:endParaRPr>
          </a:p>
          <a:p>
            <a:pPr fontAlgn="auto">
              <a:lnSpc>
                <a:spcPts val="500"/>
              </a:lnSpc>
              <a:spcBef>
                <a:spcPts val="0"/>
              </a:spcBef>
              <a:spcAft>
                <a:spcPts val="0"/>
              </a:spcAft>
            </a:pPr>
            <a:endParaRPr lang="en-US" altLang="ja-JP" sz="900" dirty="0">
              <a:solidFill>
                <a:prstClr val="black"/>
              </a:solidFill>
            </a:endParaRPr>
          </a:p>
          <a:p>
            <a:pPr fontAlgn="auto">
              <a:lnSpc>
                <a:spcPts val="1100"/>
              </a:lnSpc>
              <a:spcBef>
                <a:spcPts val="0"/>
              </a:spcBef>
              <a:spcAft>
                <a:spcPts val="0"/>
              </a:spcAft>
            </a:pPr>
            <a:r>
              <a:rPr lang="ja-JP" altLang="en-US" sz="900" dirty="0">
                <a:solidFill>
                  <a:prstClr val="black"/>
                </a:solidFill>
              </a:rPr>
              <a:t>　注１：サービスの種類に「</a:t>
            </a:r>
            <a:r>
              <a:rPr lang="en-US" altLang="ja-JP" sz="900" dirty="0">
                <a:solidFill>
                  <a:prstClr val="black"/>
                </a:solidFill>
              </a:rPr>
              <a:t>※</a:t>
            </a:r>
            <a:r>
              <a:rPr lang="ja-JP" altLang="en-US" sz="900" dirty="0">
                <a:solidFill>
                  <a:prstClr val="black"/>
                </a:solidFill>
              </a:rPr>
              <a:t>」のあるサービスについては、集計</a:t>
            </a:r>
            <a:r>
              <a:rPr lang="ja-JP" altLang="en-US" sz="900" dirty="0">
                <a:solidFill>
                  <a:prstClr val="black"/>
                </a:solidFill>
                <a:latin typeface="ＭＳ Ｐゴシック" panose="020B0600070205080204" pitchFamily="50" charset="-128"/>
              </a:rPr>
              <a:t>施設・事業所数が少なく、集計結果に個々のデータが大きく影響していると考えられるため参考数値として公表している。</a:t>
            </a:r>
            <a:endParaRPr lang="en-US" altLang="ja-JP" sz="900" dirty="0">
              <a:solidFill>
                <a:prstClr val="black"/>
              </a:solidFill>
              <a:latin typeface="ＭＳ Ｐゴシック" panose="020B0600070205080204" pitchFamily="50" charset="-128"/>
            </a:endParaRPr>
          </a:p>
          <a:p>
            <a:pPr marL="315573" indent="-315573" fontAlgn="auto">
              <a:lnSpc>
                <a:spcPts val="1100"/>
              </a:lnSpc>
              <a:spcBef>
                <a:spcPts val="0"/>
              </a:spcBef>
              <a:spcAft>
                <a:spcPts val="0"/>
              </a:spcAft>
            </a:pPr>
            <a:r>
              <a:rPr lang="ja-JP" altLang="en-US" sz="900" dirty="0">
                <a:solidFill>
                  <a:prstClr val="black"/>
                </a:solidFill>
                <a:latin typeface="ＭＳ Ｐゴシック" panose="020B0600070205080204" pitchFamily="50" charset="-128"/>
              </a:rPr>
              <a:t>　注２：共同生活援助（介護サービス包括型）と共同生活援助（外部サービス利用型）の平成</a:t>
            </a:r>
            <a:r>
              <a:rPr lang="en-US" altLang="ja-JP" sz="900" dirty="0">
                <a:solidFill>
                  <a:prstClr val="black"/>
                </a:solidFill>
                <a:latin typeface="ＭＳ Ｐゴシック" panose="020B0600070205080204" pitchFamily="50" charset="-128"/>
              </a:rPr>
              <a:t>25</a:t>
            </a:r>
            <a:r>
              <a:rPr lang="ja-JP" altLang="en-US" sz="900" dirty="0">
                <a:solidFill>
                  <a:prstClr val="black"/>
                </a:solidFill>
                <a:latin typeface="ＭＳ Ｐゴシック" panose="020B0600070205080204" pitchFamily="50" charset="-128"/>
              </a:rPr>
              <a:t>年度決算</a:t>
            </a:r>
            <a:r>
              <a:rPr lang="ja-JP" altLang="en-US" sz="900" dirty="0">
                <a:solidFill>
                  <a:prstClr val="black"/>
                </a:solidFill>
              </a:rPr>
              <a:t>の収支差率については、グループホーム一元化前の共同生活介護と共同生活援助の数値である。</a:t>
            </a:r>
            <a:endParaRPr lang="en-US" altLang="ja-JP" sz="900" dirty="0">
              <a:solidFill>
                <a:prstClr val="black"/>
              </a:solidFill>
            </a:endParaRPr>
          </a:p>
          <a:p>
            <a:pPr marL="247384" indent="-247384" fontAlgn="auto">
              <a:lnSpc>
                <a:spcPts val="1100"/>
              </a:lnSpc>
              <a:spcBef>
                <a:spcPts val="0"/>
              </a:spcBef>
              <a:spcAft>
                <a:spcPts val="0"/>
              </a:spcAft>
            </a:pPr>
            <a:r>
              <a:rPr lang="ja-JP" altLang="en-US" sz="900" dirty="0">
                <a:solidFill>
                  <a:prstClr val="black"/>
                </a:solidFill>
              </a:rPr>
              <a:t>　注３：重度障害者等包括支援については、有効回答数が極めて少ないため公表の対象外としている。</a:t>
            </a:r>
          </a:p>
        </p:txBody>
      </p:sp>
      <p:sp>
        <p:nvSpPr>
          <p:cNvPr id="8" name="スライド番号プレースホルダー 1"/>
          <p:cNvSpPr>
            <a:spLocks noGrp="1"/>
          </p:cNvSpPr>
          <p:nvPr>
            <p:ph type="sldNum" sz="quarter" idx="12"/>
          </p:nvPr>
        </p:nvSpPr>
        <p:spPr>
          <a:xfrm>
            <a:off x="7545307" y="6524645"/>
            <a:ext cx="2311400" cy="476250"/>
          </a:xfrm>
        </p:spPr>
        <p:txBody>
          <a:bodyPr/>
          <a:lstStyle/>
          <a:p>
            <a:pPr>
              <a:defRPr/>
            </a:pPr>
            <a:fld id="{F2A1C1E8-9361-4557-9EFC-000E05CD7A25}" type="slidenum">
              <a:rPr lang="en-US" altLang="ja-JP" smtClean="0">
                <a:solidFill>
                  <a:srgbClr val="000000"/>
                </a:solidFill>
              </a:rPr>
              <a:pPr>
                <a:defRPr/>
              </a:pPr>
              <a:t>19</a:t>
            </a:fld>
            <a:endParaRPr lang="en-US" altLang="ja-JP" dirty="0">
              <a:solidFill>
                <a:srgbClr val="000000"/>
              </a:solidFill>
            </a:endParaRPr>
          </a:p>
        </p:txBody>
      </p:sp>
    </p:spTree>
    <p:extLst>
      <p:ext uri="{BB962C8B-B14F-4D97-AF65-F5344CB8AC3E}">
        <p14:creationId xmlns:p14="http://schemas.microsoft.com/office/powerpoint/2010/main" val="112884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本講義の獲得目標</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u"/>
            </a:pPr>
            <a:r>
              <a:rPr lang="ja-JP" altLang="ja-JP" sz="2800" dirty="0"/>
              <a:t>障害者総合支援法等の目的、基本理念や障害福祉サービス等の基本的な内容を理解する</a:t>
            </a:r>
            <a:r>
              <a:rPr lang="ja-JP" altLang="ja-JP" sz="2800" dirty="0" smtClean="0"/>
              <a:t>。</a:t>
            </a:r>
            <a:endParaRPr lang="en-US" altLang="ja-JP" sz="2800" dirty="0" smtClean="0"/>
          </a:p>
          <a:p>
            <a:pPr>
              <a:buFont typeface="Wingdings" panose="05000000000000000000" pitchFamily="2" charset="2"/>
              <a:buChar char="u"/>
            </a:pPr>
            <a:r>
              <a:rPr lang="ja-JP" altLang="ja-JP" sz="2800" dirty="0" smtClean="0"/>
              <a:t>障害者</a:t>
            </a:r>
            <a:r>
              <a:rPr lang="ja-JP" altLang="ja-JP" sz="2800" dirty="0"/>
              <a:t>総合支援法等における自立支援給付等の仕組みを理解する</a:t>
            </a:r>
            <a:r>
              <a:rPr lang="ja-JP" altLang="ja-JP" sz="2800" dirty="0" smtClean="0"/>
              <a:t>。</a:t>
            </a:r>
            <a:endParaRPr lang="en-US" altLang="ja-JP" sz="2800" dirty="0" smtClean="0"/>
          </a:p>
          <a:p>
            <a:pPr>
              <a:buFont typeface="Wingdings" panose="05000000000000000000" pitchFamily="2" charset="2"/>
              <a:buChar char="u"/>
            </a:pPr>
            <a:r>
              <a:rPr lang="ja-JP" altLang="ja-JP" sz="2800" dirty="0" smtClean="0"/>
              <a:t>障害者</a:t>
            </a:r>
            <a:r>
              <a:rPr lang="ja-JP" altLang="ja-JP" sz="2800" dirty="0"/>
              <a:t>支援における権利擁護と虐待防止に関わる法律を理解する</a:t>
            </a:r>
            <a:r>
              <a:rPr lang="ja-JP" altLang="ja-JP" sz="2800" dirty="0" smtClean="0"/>
              <a:t>。</a:t>
            </a:r>
            <a:endParaRPr lang="en-US" altLang="ja-JP" sz="2800" dirty="0" smtClean="0"/>
          </a:p>
          <a:p>
            <a:pPr marL="0" indent="0">
              <a:buNone/>
            </a:pPr>
            <a:r>
              <a:rPr kumimoji="1" lang="ja-JP" altLang="en-US" sz="2800" dirty="0" smtClean="0"/>
              <a:t>（◆障害者総合支援法及び児童福祉法に関する最新の動向、障害児者及びその家族等の地域生活を支援していくにあたって、関連する制度を理解する。）</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2</a:t>
            </a:fld>
            <a:endParaRPr lang="en-US" altLang="ja-JP" dirty="0"/>
          </a:p>
        </p:txBody>
      </p:sp>
    </p:spTree>
    <p:extLst>
      <p:ext uri="{BB962C8B-B14F-4D97-AF65-F5344CB8AC3E}">
        <p14:creationId xmlns:p14="http://schemas.microsoft.com/office/powerpoint/2010/main" val="3566629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0" y="0"/>
            <a:ext cx="9906000" cy="472400"/>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fontAlgn="t">
              <a:spcBef>
                <a:spcPts val="0"/>
              </a:spcBef>
              <a:spcAft>
                <a:spcPts val="0"/>
              </a:spcAft>
            </a:pP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年度障害福祉サービス等報酬改定における主な改定内容</a:t>
            </a:r>
            <a:endParaRPr lang="en-US" altLang="ja-JP"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3000" y="595384"/>
            <a:ext cx="9720000" cy="1033416"/>
          </a:xfrm>
          <a:prstGeom prst="rect">
            <a:avLst/>
          </a:prstGeom>
          <a:noFill/>
          <a:ln w="5715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6716" tIns="33358" rIns="66716" bIns="33358" rtlCol="0" anchor="ctr"/>
          <a:lstStyle/>
          <a:p>
            <a:pPr marL="285750" indent="-285750" fontAlgn="t">
              <a:lnSpc>
                <a:spcPts val="1800"/>
              </a:lnSpc>
              <a:spcBef>
                <a:spcPts val="0"/>
              </a:spcBef>
              <a:spcAft>
                <a:spcPts val="0"/>
              </a:spcAft>
              <a:buFont typeface="Wingdings" panose="05000000000000000000" pitchFamily="2" charset="2"/>
              <a:buChar char="l"/>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障害者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の重度化・高齢化への対応、医療的ケア児への支援や就労支援サービスの質の向上などの課題に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t">
              <a:lnSpc>
                <a:spcPts val="1800"/>
              </a:lnSpc>
              <a:spcBef>
                <a:spcPts val="400"/>
              </a:spcBef>
              <a:spcAft>
                <a:spcPts val="0"/>
              </a:spcAft>
              <a:buFont typeface="Wingdings" panose="05000000000000000000" pitchFamily="2" charset="2"/>
              <a:buChar char="l"/>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改正障害者総合支援法</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５成立）に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より創設された新サービスの報酬・</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基準を設定</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t">
              <a:lnSpc>
                <a:spcPts val="1800"/>
              </a:lnSpc>
              <a:spcBef>
                <a:spcPts val="400"/>
              </a:spcBef>
              <a:spcAft>
                <a:spcPts val="0"/>
              </a:spcAft>
              <a:buFont typeface="Wingdings" panose="05000000000000000000" pitchFamily="2" charset="2"/>
              <a:buChar char="l"/>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年度障害福祉サービス等報酬改定の改定率：＋</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0.47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5484" y="2276799"/>
            <a:ext cx="4788000" cy="18432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177800" indent="-177800"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．重度の障害者への支援を可能とするグループホームの</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新たな類型を創設</a:t>
            </a:r>
          </a:p>
          <a:p>
            <a:pPr marL="177800" indent="-177800"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２．一人暮らし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障害者の理解力</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、生活力等を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補うための支援を行う新サービス（前回の法改正に伴うもの）、</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「自立生活援助」の報酬を</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設定</a:t>
            </a:r>
            <a:endParaRPr lang="en-US" altLang="ja-JP"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60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生活支援</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拠点等の機能強化</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４．共生型サービスの基準・報酬の設定</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5023684" y="2175837"/>
            <a:ext cx="4788000"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endPar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80314" y="4668157"/>
            <a:ext cx="4788000" cy="1756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177800" indent="-177800"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１．人工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呼吸器</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使用や、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たん吸引などの医療的ケアが必要な障害児が、必要な支援を受けられるよう、</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看護職員の</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配置を評価する加算</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創設</a:t>
            </a:r>
            <a:endParaRPr lang="en-US" altLang="ja-JP"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２．障害児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の通所サービスについて、</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利用者の状態</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や事業所のサービス提供時間</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に応じた評価</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３．障害児の居宅を訪問して発達支援を行う新サービス（前回の法改正に伴うもの）、</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「居宅訪問型児童発達支援」の報酬を設定</a:t>
            </a:r>
            <a:endParaRPr lang="en-US" altLang="ja-JP"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5484" y="1772816"/>
            <a:ext cx="4788000" cy="547037"/>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障害者の重度化・高齢化を踏まえた</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移行・地域生活の支援</a:t>
            </a:r>
          </a:p>
        </p:txBody>
      </p:sp>
      <p:sp>
        <p:nvSpPr>
          <p:cNvPr id="22" name="正方形/長方形 21"/>
          <p:cNvSpPr/>
          <p:nvPr/>
        </p:nvSpPr>
        <p:spPr>
          <a:xfrm>
            <a:off x="80314" y="4236181"/>
            <a:ext cx="4788000" cy="459936"/>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医療的ケア児への</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対応等</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5023684" y="1772816"/>
            <a:ext cx="4788000" cy="417534"/>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精神障害者の地域移行の推進</a:t>
            </a:r>
          </a:p>
        </p:txBody>
      </p:sp>
      <p:sp>
        <p:nvSpPr>
          <p:cNvPr id="29" name="正方形/長方形 28"/>
          <p:cNvSpPr/>
          <p:nvPr/>
        </p:nvSpPr>
        <p:spPr>
          <a:xfrm>
            <a:off x="5025008" y="3976037"/>
            <a:ext cx="4788000"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600"/>
              </a:spcAft>
              <a:buClr>
                <a:prstClr val="black"/>
              </a:buCl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一般</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就労へ</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定着</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実績等に</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応じた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報酬体系と</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２．一般</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就労に移行した障害者に生活面の支援を行う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新サービス</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（前回の法改正に伴うもの）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「就労定着支援」の報酬を</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設定</a:t>
            </a:r>
            <a:endPar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5025008" y="3386021"/>
            <a:ext cx="4788000" cy="590016"/>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就労系のサービスにおける工賃・賃金の向上</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一般</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就労への移行促進</a:t>
            </a:r>
          </a:p>
        </p:txBody>
      </p:sp>
      <p:sp>
        <p:nvSpPr>
          <p:cNvPr id="31" name="正方形/長方形 30"/>
          <p:cNvSpPr/>
          <p:nvPr/>
        </p:nvSpPr>
        <p:spPr>
          <a:xfrm>
            <a:off x="5025008" y="5704317"/>
            <a:ext cx="4788000" cy="719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１．計画</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相談支援・障害児相談支援における質の高い事業者の評価</a:t>
            </a:r>
          </a:p>
          <a:p>
            <a:pPr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２．送迎加算の見直し</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5025008" y="5200173"/>
            <a:ext cx="4788000" cy="504056"/>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障害福祉サービスの持続可能性の確保</a:t>
            </a:r>
          </a:p>
        </p:txBody>
      </p:sp>
      <p:sp>
        <p:nvSpPr>
          <p:cNvPr id="17" name="正方形/長方形 16"/>
          <p:cNvSpPr/>
          <p:nvPr/>
        </p:nvSpPr>
        <p:spPr>
          <a:xfrm>
            <a:off x="5025008" y="2175837"/>
            <a:ext cx="4786676" cy="10801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177800" indent="-177800"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１．長期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に入院する精神障害者の地域移行を進めるため、</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グループホームでの受入れに係る加算を</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創設</a:t>
            </a:r>
            <a:endParaRPr lang="en-US" altLang="ja-JP"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２．地域移行支援における地域移行実績等の評価</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３．医療観察法対象者等の受入れの促進</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スライド番号プレースホルダー 1"/>
          <p:cNvSpPr>
            <a:spLocks noGrp="1"/>
          </p:cNvSpPr>
          <p:nvPr>
            <p:ph type="sldNum" sz="quarter" idx="12"/>
          </p:nvPr>
        </p:nvSpPr>
        <p:spPr>
          <a:xfrm>
            <a:off x="7617296" y="6520259"/>
            <a:ext cx="2311400" cy="365125"/>
          </a:xfrm>
        </p:spPr>
        <p:txBody>
          <a:bodyPr/>
          <a:lstStyle/>
          <a:p>
            <a:fld id="{8AF2211C-1947-412D-9ECE-D1A2B2B3C5F8}" type="slidenum">
              <a:rPr lang="ja-JP" altLang="en-US" sz="1600" smtClean="0">
                <a:solidFill>
                  <a:prstClr val="black"/>
                </a:solidFill>
              </a:rPr>
              <a:pPr/>
              <a:t>20</a:t>
            </a:fld>
            <a:endParaRPr lang="ja-JP" altLang="en-US" sz="1600" dirty="0">
              <a:solidFill>
                <a:prstClr val="black"/>
              </a:solidFill>
            </a:endParaRPr>
          </a:p>
        </p:txBody>
      </p:sp>
    </p:spTree>
    <p:extLst>
      <p:ext uri="{BB962C8B-B14F-4D97-AF65-F5344CB8AC3E}">
        <p14:creationId xmlns:p14="http://schemas.microsoft.com/office/powerpoint/2010/main" val="4139120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26143" y="764704"/>
            <a:ext cx="9663394" cy="3555722"/>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marL="361950" indent="-361950"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障害者の重度化・高齢化に対応できる共同生活援助の新たな類型として、「日中サービス支援型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共同生活援助」（</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以下「日中サービス支援型」という。</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）を創設。</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61950" indent="-361950"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日中サービス支援型の報酬については、重度の障害者等に対して常時の支援体制を確保することを基本</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とする。</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61950" indent="-361950" fontAlgn="auto">
              <a:spcBef>
                <a:spcPts val="0"/>
              </a:spcBef>
              <a:spcAft>
                <a:spcPts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なお、利用者</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が他の日中活動サービスを利用することを妨げることがないような仕組みとする。</a:t>
            </a:r>
          </a:p>
          <a:p>
            <a:pPr marL="82550" indent="-82550" fontAlgn="auto">
              <a:spcBef>
                <a:spcPts val="0"/>
              </a:spcBef>
              <a:spcAft>
                <a:spcPts val="0"/>
              </a:spcAft>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61950" indent="-361950"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従来</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の共同生活援助よりも手厚い世話人の配置とするため、最低基準の５：１をベースに、</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４：１及び</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３：１の基本報酬を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設定。</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72480" y="2691497"/>
            <a:ext cx="9361040" cy="1538883"/>
          </a:xfrm>
          <a:prstGeom prst="rect">
            <a:avLst/>
          </a:prstGeom>
          <a:ln>
            <a:solidFill>
              <a:schemeClr val="tx1"/>
            </a:solidFill>
            <a:prstDash val="sysDash"/>
          </a:ln>
        </p:spPr>
        <p:txBody>
          <a:bodyPr wrap="square">
            <a:spAutoFit/>
          </a:bodyPr>
          <a:lstStyle/>
          <a:p>
            <a:pPr hangingPunct="0">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日中サービス支援型共同生活援助（１日につき）</a:t>
            </a:r>
          </a:p>
          <a:p>
            <a:pPr hangingPunct="0">
              <a:spcBef>
                <a:spcPts val="0"/>
              </a:spcBef>
              <a:spcAft>
                <a:spcPts val="0"/>
              </a:spcAft>
            </a:pP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日中</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サービス支援型共同生活援助サービス費（Ⅰ</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世話人の配置が</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の場合</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hangingPunct="0">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区分６</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1,098</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spcBef>
                <a:spcPts val="0"/>
              </a:spcBef>
              <a:spcAft>
                <a:spcPts val="0"/>
              </a:spcAft>
            </a:pP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lnSpc>
                <a:spcPts val="1200"/>
              </a:lnSpc>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このほか、看護職員</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を常勤換算で</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名以上配置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した場合の加算を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創設（看護職員配置加算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3040946" y="5021489"/>
            <a:ext cx="6160526" cy="1647871"/>
          </a:xfrm>
          <a:prstGeom prst="rect">
            <a:avLst/>
          </a:prstGeom>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lIns="72000" tIns="72000" rIns="0" bIns="72000" rtlCol="0" anchor="t" anchorCtr="0"/>
          <a:lstStyle/>
          <a:p>
            <a:pPr marL="144000" indent="-457200"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住まいの場であるグループホームの特性（生活単位であるユニットの定員等）は従来</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どおり維持しつつ、スケールメリット</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を生かした重度</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障害者へ</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の支援を可能</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とする</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、１つの建物への入居を２０名</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まで</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認めた新たな類型のグループホーム。</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44000" indent="-457200"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における重度障害者の緊急一時的な宿泊の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場を提供するため、短期入所の併設を必置とする。</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920552" y="5457944"/>
            <a:ext cx="1800200" cy="1355432"/>
          </a:xfrm>
          <a:prstGeom prst="roundRect">
            <a:avLst>
              <a:gd name="adj" fmla="val 6241"/>
            </a:avLst>
          </a:prstGeom>
          <a:solidFill>
            <a:schemeClr val="bg1"/>
          </a:solidFill>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fontAlgn="auto">
              <a:spcBef>
                <a:spcPts val="0"/>
              </a:spcBef>
              <a:spcAft>
                <a:spcPts val="0"/>
              </a:spcAft>
            </a:pPr>
            <a:endParaRPr lang="ja-JP" altLang="en-US" sz="1100" dirty="0">
              <a:solidFill>
                <a:prstClr val="black"/>
              </a:solidFill>
              <a:latin typeface="ＭＳ Ｐゴシック"/>
            </a:endParaRPr>
          </a:p>
        </p:txBody>
      </p:sp>
      <p:sp>
        <p:nvSpPr>
          <p:cNvPr id="22" name="角丸四角形 21"/>
          <p:cNvSpPr/>
          <p:nvPr/>
        </p:nvSpPr>
        <p:spPr>
          <a:xfrm>
            <a:off x="1312205" y="5612994"/>
            <a:ext cx="944886" cy="251816"/>
          </a:xfrm>
          <a:prstGeom prst="roundRect">
            <a:avLst>
              <a:gd name="adj" fmla="val 0"/>
            </a:avLst>
          </a:prstGeom>
          <a:solidFill>
            <a:schemeClr val="bg1"/>
          </a:solid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lIns="0" tIns="36000" rIns="0" bIns="36000" rtlCol="0" anchor="ctr"/>
          <a:lstStyle/>
          <a:p>
            <a:pPr algn="ctr" fontAlgn="auto">
              <a:spcBef>
                <a:spcPts val="0"/>
              </a:spcBef>
              <a:spcAft>
                <a:spcPts val="0"/>
              </a:spcAft>
            </a:pPr>
            <a:r>
              <a:rPr lang="en-US" altLang="ja-JP" sz="1200" dirty="0" smtClean="0">
                <a:solidFill>
                  <a:prstClr val="black"/>
                </a:solidFill>
                <a:latin typeface="ＭＳ Ｐゴシック"/>
              </a:rPr>
              <a:t>2</a:t>
            </a: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10</a:t>
            </a:r>
            <a:r>
              <a:rPr lang="ja-JP" altLang="en-US" sz="1200" dirty="0" smtClean="0">
                <a:solidFill>
                  <a:prstClr val="black"/>
                </a:solidFill>
                <a:latin typeface="ＭＳ Ｐゴシック"/>
              </a:rPr>
              <a:t>人</a:t>
            </a:r>
            <a:endParaRPr lang="ja-JP" altLang="en-US" sz="1200" dirty="0">
              <a:solidFill>
                <a:prstClr val="black"/>
              </a:solidFill>
              <a:latin typeface="ＭＳ Ｐゴシック"/>
            </a:endParaRPr>
          </a:p>
        </p:txBody>
      </p:sp>
      <p:sp>
        <p:nvSpPr>
          <p:cNvPr id="23" name="角丸四角形 22"/>
          <p:cNvSpPr/>
          <p:nvPr/>
        </p:nvSpPr>
        <p:spPr>
          <a:xfrm>
            <a:off x="1134876" y="6436711"/>
            <a:ext cx="1299544" cy="304657"/>
          </a:xfrm>
          <a:prstGeom prst="roundRect">
            <a:avLst>
              <a:gd name="adj" fmla="val 0"/>
            </a:avLst>
          </a:prstGeom>
          <a:solidFill>
            <a:schemeClr val="bg1"/>
          </a:solid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lIns="0" tIns="36000" rIns="0" bIns="36000" rtlCol="0" anchor="ctr"/>
          <a:lstStyle/>
          <a:p>
            <a:pPr algn="ctr" fontAlgn="auto">
              <a:spcBef>
                <a:spcPts val="0"/>
              </a:spcBef>
              <a:spcAft>
                <a:spcPts val="0"/>
              </a:spcAft>
            </a:pPr>
            <a:r>
              <a:rPr lang="ja-JP" altLang="en-US" sz="1200" dirty="0">
                <a:solidFill>
                  <a:prstClr val="black"/>
                </a:solidFill>
                <a:latin typeface="ＭＳ Ｐゴシック"/>
              </a:rPr>
              <a:t>短期入所１～</a:t>
            </a:r>
            <a:r>
              <a:rPr lang="en-US" altLang="ja-JP" sz="1200" dirty="0">
                <a:solidFill>
                  <a:prstClr val="black"/>
                </a:solidFill>
                <a:latin typeface="ＭＳ Ｐゴシック"/>
              </a:rPr>
              <a:t>5</a:t>
            </a:r>
            <a:r>
              <a:rPr lang="ja-JP" altLang="en-US" sz="1200" dirty="0">
                <a:solidFill>
                  <a:prstClr val="black"/>
                </a:solidFill>
                <a:latin typeface="ＭＳ Ｐゴシック"/>
              </a:rPr>
              <a:t>人</a:t>
            </a:r>
          </a:p>
        </p:txBody>
      </p:sp>
      <p:sp>
        <p:nvSpPr>
          <p:cNvPr id="24" name="角丸四角形 23"/>
          <p:cNvSpPr/>
          <p:nvPr/>
        </p:nvSpPr>
        <p:spPr>
          <a:xfrm>
            <a:off x="1312205" y="5913488"/>
            <a:ext cx="944886" cy="251816"/>
          </a:xfrm>
          <a:prstGeom prst="roundRect">
            <a:avLst>
              <a:gd name="adj" fmla="val 0"/>
            </a:avLst>
          </a:prstGeom>
          <a:solidFill>
            <a:schemeClr val="bg1"/>
          </a:solidFill>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lIns="0" tIns="36000" rIns="0" bIns="36000" rtlCol="0" anchor="ctr"/>
          <a:lstStyle/>
          <a:p>
            <a:pPr algn="ctr" fontAlgn="auto">
              <a:spcBef>
                <a:spcPts val="0"/>
              </a:spcBef>
              <a:spcAft>
                <a:spcPts val="0"/>
              </a:spcAft>
            </a:pPr>
            <a:r>
              <a:rPr lang="en-US" altLang="ja-JP" sz="1200" dirty="0" smtClean="0">
                <a:solidFill>
                  <a:prstClr val="black"/>
                </a:solidFill>
                <a:latin typeface="ＭＳ Ｐゴシック"/>
              </a:rPr>
              <a:t>2</a:t>
            </a: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10</a:t>
            </a:r>
            <a:r>
              <a:rPr lang="ja-JP" altLang="en-US" sz="1200" dirty="0" smtClean="0">
                <a:solidFill>
                  <a:prstClr val="black"/>
                </a:solidFill>
                <a:latin typeface="ＭＳ Ｐゴシック"/>
              </a:rPr>
              <a:t>人</a:t>
            </a:r>
            <a:endParaRPr lang="ja-JP" altLang="en-US" sz="1200" dirty="0">
              <a:solidFill>
                <a:prstClr val="black"/>
              </a:solidFill>
              <a:latin typeface="ＭＳ Ｐゴシック"/>
            </a:endParaRPr>
          </a:p>
        </p:txBody>
      </p:sp>
      <p:pic>
        <p:nvPicPr>
          <p:cNvPr id="25" name="Picture 2" descr="C:\Users\THJFW\AppData\Local\Microsoft\Windows\Temporary Internet Files\Content.IE5\EMRV8DUC\lgi01a201408201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568" y="4437112"/>
            <a:ext cx="1584176" cy="1141721"/>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1500064" y="6179240"/>
            <a:ext cx="569167" cy="202088"/>
          </a:xfrm>
          <a:prstGeom prst="roundRect">
            <a:avLst>
              <a:gd name="adj" fmla="val 0"/>
            </a:avLst>
          </a:prstGeom>
          <a:noFill/>
          <a:ln w="12700">
            <a:noFill/>
            <a:prstDash val="solid"/>
            <a:tailEnd type="arrow"/>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fontAlgn="auto">
              <a:spcBef>
                <a:spcPts val="0"/>
              </a:spcBef>
              <a:spcAft>
                <a:spcPts val="0"/>
              </a:spcAft>
            </a:pPr>
            <a:r>
              <a:rPr lang="ja-JP" altLang="en-US" sz="1400" dirty="0">
                <a:solidFill>
                  <a:prstClr val="black"/>
                </a:solidFill>
              </a:rPr>
              <a:t>＋</a:t>
            </a:r>
          </a:p>
        </p:txBody>
      </p:sp>
      <p:sp>
        <p:nvSpPr>
          <p:cNvPr id="27" name="テキスト ボックス 26"/>
          <p:cNvSpPr txBox="1"/>
          <p:nvPr/>
        </p:nvSpPr>
        <p:spPr>
          <a:xfrm>
            <a:off x="0" y="-1258"/>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fontAlgn="auto">
              <a:spcBef>
                <a:spcPts val="0"/>
              </a:spcBef>
              <a:spcAft>
                <a:spcPts val="0"/>
              </a:spcAft>
            </a:pPr>
            <a:r>
              <a:rPr lang="ja-JP" altLang="en-US" sz="17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重度</a:t>
            </a:r>
            <a:r>
              <a:rPr lang="ja-JP" altLang="en-US" sz="17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7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障害者への</a:t>
            </a:r>
            <a:r>
              <a:rPr lang="ja-JP" altLang="en-US" sz="17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支援を可能と</a:t>
            </a:r>
            <a:r>
              <a:rPr lang="ja-JP" altLang="en-US" sz="17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するグループホームの新たな類型の創設</a:t>
            </a:r>
            <a:r>
              <a:rPr lang="ja-JP" altLang="en-US" sz="17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（日中サービス支援型）</a:t>
            </a:r>
          </a:p>
        </p:txBody>
      </p:sp>
      <p:sp>
        <p:nvSpPr>
          <p:cNvPr id="2" name="スライド番号プレースホルダー 1"/>
          <p:cNvSpPr>
            <a:spLocks noGrp="1"/>
          </p:cNvSpPr>
          <p:nvPr>
            <p:ph type="sldNum" sz="quarter" idx="12"/>
          </p:nvPr>
        </p:nvSpPr>
        <p:spPr>
          <a:xfrm>
            <a:off x="7617296" y="6520259"/>
            <a:ext cx="2311400" cy="365125"/>
          </a:xfrm>
        </p:spPr>
        <p:txBody>
          <a:bodyPr/>
          <a:lstStyle/>
          <a:p>
            <a:fld id="{8AF2211C-1947-412D-9ECE-D1A2B2B3C5F8}" type="slidenum">
              <a:rPr lang="ja-JP" altLang="en-US" sz="1600" smtClean="0">
                <a:solidFill>
                  <a:prstClr val="black"/>
                </a:solidFill>
              </a:rPr>
              <a:pPr/>
              <a:t>21</a:t>
            </a:fld>
            <a:endParaRPr lang="ja-JP" altLang="en-US" sz="1600">
              <a:solidFill>
                <a:prstClr val="black"/>
              </a:solidFill>
            </a:endParaRPr>
          </a:p>
        </p:txBody>
      </p:sp>
    </p:spTree>
    <p:extLst>
      <p:ext uri="{BB962C8B-B14F-4D97-AF65-F5344CB8AC3E}">
        <p14:creationId xmlns:p14="http://schemas.microsoft.com/office/powerpoint/2010/main" val="1082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テキスト ボックス 170"/>
          <p:cNvSpPr txBox="1"/>
          <p:nvPr/>
        </p:nvSpPr>
        <p:spPr>
          <a:xfrm>
            <a:off x="8193360" y="4302250"/>
            <a:ext cx="2086287" cy="1142974"/>
          </a:xfrm>
          <a:prstGeom prst="rect">
            <a:avLst/>
          </a:prstGeom>
          <a:noFill/>
        </p:spPr>
        <p:txBody>
          <a:bodyPr wrap="square" lIns="0" tIns="0" rIns="0" bIns="0" rtlCol="0">
            <a:noAutofit/>
          </a:bodyPr>
          <a:lstStyle/>
          <a:p>
            <a:pPr algn="ct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障害福祉ｻｰﾋﾞｽ事業所、</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医療機関、行政機関、</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民生委員 等</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46" name="テキスト ボックス 45"/>
          <p:cNvSpPr txBox="1"/>
          <p:nvPr/>
        </p:nvSpPr>
        <p:spPr>
          <a:xfrm>
            <a:off x="6033121" y="3013827"/>
            <a:ext cx="2710428" cy="1178545"/>
          </a:xfrm>
          <a:prstGeom prst="rect">
            <a:avLst/>
          </a:prstGeom>
          <a:noFill/>
          <a:ln w="6350" cmpd="sng">
            <a:solidFill>
              <a:schemeClr val="tx1">
                <a:lumMod val="50000"/>
                <a:lumOff val="50000"/>
              </a:schemeClr>
            </a:solidFill>
          </a:ln>
        </p:spPr>
        <p:txBody>
          <a:bodyPr wrap="square" lIns="36000" tIns="36000" rIns="36000" bIns="36000" rtlCol="0" anchor="b" anchorCtr="0">
            <a:noAutofit/>
          </a:bodyPr>
          <a:lstStyle/>
          <a:p>
            <a:pPr algn="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居宅</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pic>
        <p:nvPicPr>
          <p:cNvPr id="71" name="Picture 9" descr="C:\Users\THJFW\AppData\Local\Microsoft\Windows\Temporary Internet Files\Content.IE5\C3Y4B2VT\gatag-000138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5889" y="3106517"/>
            <a:ext cx="475953" cy="970555"/>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71314" y="510580"/>
            <a:ext cx="9720386" cy="1008112"/>
          </a:xfrm>
          <a:prstGeom prst="roundRect">
            <a:avLst>
              <a:gd name="adj" fmla="val 5316"/>
            </a:avLst>
          </a:prstGeom>
          <a:solidFill>
            <a:schemeClr val="bg1"/>
          </a:solidFill>
          <a:ln/>
        </p:spPr>
        <p:style>
          <a:lnRef idx="1">
            <a:schemeClr val="accent5"/>
          </a:lnRef>
          <a:fillRef idx="2">
            <a:schemeClr val="accent5"/>
          </a:fillRef>
          <a:effectRef idx="1">
            <a:schemeClr val="accent5"/>
          </a:effectRef>
          <a:fontRef idx="minor">
            <a:schemeClr val="dk1"/>
          </a:fontRef>
        </p:style>
        <p:txBody>
          <a:bodyPr lIns="72000" tIns="36000" bIns="36000" anchor="ctr" anchorCtr="0"/>
          <a:lstStyle/>
          <a:p>
            <a:pPr marL="176213" indent="-176213" fontAlgn="auto">
              <a:lnSpc>
                <a:spcPct val="130000"/>
              </a:lnSpc>
              <a:spcBef>
                <a:spcPts val="0"/>
              </a:spcBef>
              <a:spcAft>
                <a:spcPts val="0"/>
              </a:spcAft>
            </a:pP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年の障害者総合支援法改正において、障害者</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施設やグループホーム等から</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一人暮らしへの移行を希望する知的障害者や精神障害者など</a:t>
            </a: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について、本人</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の意思を尊重した地域生活を支援するため</a:t>
            </a: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、一定の期間にわたり、定期的</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な巡回訪問や随時の対応により、障害者の理解力</a:t>
            </a: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活力等を補う</a:t>
            </a: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観点から</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、適時のタイミングで適切な支援を行うサービス</a:t>
            </a: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を創設</a:t>
            </a: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fontAlgn="auto">
              <a:lnSpc>
                <a:spcPct val="130000"/>
              </a:lnSpc>
              <a:spcBef>
                <a:spcPts val="0"/>
              </a:spcBef>
              <a:spcAft>
                <a:spcPts val="0"/>
              </a:spcAft>
            </a:pP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（「自立生活援助」）。</a:t>
            </a: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5068077" y="1812308"/>
            <a:ext cx="1443888" cy="360040"/>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r>
              <a:rPr lang="ja-JP" altLang="en-US" sz="1400" dirty="0" smtClean="0">
                <a:solidFill>
                  <a:prstClr val="black"/>
                </a:solidFill>
                <a:latin typeface="HGPｺﾞｼｯｸM" panose="020B0600000000000000" pitchFamily="50" charset="-128"/>
                <a:ea typeface="HGPｺﾞｼｯｸM" panose="020B0600000000000000" pitchFamily="50" charset="-128"/>
              </a:rPr>
              <a:t>施設</a:t>
            </a:r>
            <a:endParaRPr lang="ja-JP" altLang="en-US" sz="1400" dirty="0">
              <a:solidFill>
                <a:prstClr val="black"/>
              </a:solidFill>
              <a:latin typeface="HGPｺﾞｼｯｸM" panose="020B0600000000000000" pitchFamily="50" charset="-128"/>
              <a:ea typeface="HGPｺﾞｼｯｸM" panose="020B0600000000000000" pitchFamily="50" charset="-128"/>
            </a:endParaRPr>
          </a:p>
        </p:txBody>
      </p:sp>
      <p:sp>
        <p:nvSpPr>
          <p:cNvPr id="10" name="直方体 9"/>
          <p:cNvSpPr/>
          <p:nvPr/>
        </p:nvSpPr>
        <p:spPr>
          <a:xfrm>
            <a:off x="6033120" y="5244522"/>
            <a:ext cx="2151163" cy="776766"/>
          </a:xfrm>
          <a:prstGeom prst="cube">
            <a:avLst/>
          </a:prstGeom>
          <a:solidFill>
            <a:srgbClr val="CCFF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ja-JP" altLang="en-US" sz="1600" dirty="0" smtClean="0">
                <a:solidFill>
                  <a:prstClr val="black"/>
                </a:solidFill>
                <a:latin typeface="HGPｺﾞｼｯｸM" panose="020B0600000000000000" pitchFamily="50" charset="-128"/>
                <a:ea typeface="HGPｺﾞｼｯｸM" panose="020B0600000000000000" pitchFamily="50" charset="-128"/>
              </a:rPr>
              <a:t>自立生活援助</a:t>
            </a:r>
            <a:endParaRPr lang="en-US" altLang="ja-JP" sz="1600" dirty="0" smtClean="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600" dirty="0" smtClean="0">
                <a:solidFill>
                  <a:prstClr val="black"/>
                </a:solidFill>
                <a:latin typeface="HGPｺﾞｼｯｸM" panose="020B0600000000000000" pitchFamily="50" charset="-128"/>
                <a:ea typeface="HGPｺﾞｼｯｸM" panose="020B0600000000000000" pitchFamily="50" charset="-128"/>
              </a:rPr>
              <a:t>事業所</a:t>
            </a:r>
            <a:endParaRPr lang="ja-JP" altLang="en-US" sz="1600" dirty="0">
              <a:solidFill>
                <a:prstClr val="black"/>
              </a:solidFill>
              <a:latin typeface="HGPｺﾞｼｯｸM" panose="020B0600000000000000" pitchFamily="50" charset="-128"/>
              <a:ea typeface="HGPｺﾞｼｯｸM" panose="020B0600000000000000" pitchFamily="50" charset="-128"/>
            </a:endParaRPr>
          </a:p>
        </p:txBody>
      </p:sp>
      <p:sp>
        <p:nvSpPr>
          <p:cNvPr id="15" name="右矢印 14"/>
          <p:cNvSpPr/>
          <p:nvPr/>
        </p:nvSpPr>
        <p:spPr>
          <a:xfrm rot="5400000">
            <a:off x="6801948" y="4642488"/>
            <a:ext cx="1008000" cy="216000"/>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45" name="下矢印 44"/>
          <p:cNvSpPr/>
          <p:nvPr/>
        </p:nvSpPr>
        <p:spPr>
          <a:xfrm>
            <a:off x="6155889" y="2359876"/>
            <a:ext cx="2526175" cy="571650"/>
          </a:xfrm>
          <a:prstGeom prst="downArrow">
            <a:avLst>
              <a:gd name="adj1" fmla="val 55553"/>
              <a:gd name="adj2" fmla="val 50000"/>
            </a:avLst>
          </a:prstGeom>
          <a:solidFill>
            <a:schemeClr val="bg1"/>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altLang="ja-JP" sz="800" dirty="0" smtClean="0">
              <a:solidFill>
                <a:prstClr val="black"/>
              </a:solidFill>
              <a:latin typeface="ＤＨＰ平成ゴシックW5" panose="020B0500000000000000" pitchFamily="50" charset="-128"/>
              <a:ea typeface="ＤＨＰ平成ゴシックW5" panose="020B0500000000000000" pitchFamily="50" charset="-128"/>
            </a:endParaRPr>
          </a:p>
          <a:p>
            <a:pPr algn="ctr" fontAlgn="auto">
              <a:spcBef>
                <a:spcPts val="0"/>
              </a:spcBef>
              <a:spcAft>
                <a:spcPts val="0"/>
              </a:spcAft>
            </a:pPr>
            <a:r>
              <a:rPr lang="ja-JP" altLang="en-US" sz="1200" dirty="0" smtClean="0">
                <a:solidFill>
                  <a:prstClr val="black"/>
                </a:solidFill>
                <a:latin typeface="ＤＨＰ平成ゴシックW5" panose="020B0500000000000000" pitchFamily="50" charset="-128"/>
                <a:ea typeface="ＤＨＰ平成ゴシックW5" panose="020B0500000000000000" pitchFamily="50" charset="-128"/>
              </a:rPr>
              <a:t>一人暮らしを希望する障害者が移行</a:t>
            </a:r>
            <a:endParaRPr lang="ja-JP" altLang="en-US" sz="1200" dirty="0">
              <a:solidFill>
                <a:prstClr val="black"/>
              </a:solidFill>
              <a:latin typeface="ＤＨＰ平成ゴシックW5" panose="020B0500000000000000" pitchFamily="50" charset="-128"/>
              <a:ea typeface="ＤＨＰ平成ゴシックW5" panose="020B0500000000000000" pitchFamily="50" charset="-128"/>
            </a:endParaRPr>
          </a:p>
        </p:txBody>
      </p:sp>
      <p:sp>
        <p:nvSpPr>
          <p:cNvPr id="50" name="右矢印 49"/>
          <p:cNvSpPr/>
          <p:nvPr/>
        </p:nvSpPr>
        <p:spPr>
          <a:xfrm rot="16194867">
            <a:off x="7006025" y="4617039"/>
            <a:ext cx="1008000" cy="216000"/>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51" name="テキスト ボックス 50"/>
          <p:cNvSpPr txBox="1"/>
          <p:nvPr/>
        </p:nvSpPr>
        <p:spPr>
          <a:xfrm>
            <a:off x="6741640" y="4550302"/>
            <a:ext cx="587624" cy="411257"/>
          </a:xfrm>
          <a:prstGeom prst="rect">
            <a:avLst/>
          </a:prstGeom>
          <a:noFill/>
        </p:spPr>
        <p:txBody>
          <a:bodyPr wrap="square" lIns="36000" tIns="36000" rIns="36000" bIns="36000" rtlCol="0" anchor="ctr" anchorCtr="0">
            <a:spAutoFit/>
          </a:bodyPr>
          <a:lstStyle/>
          <a:p>
            <a:pPr algn="ct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相談</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要請</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52" name="テキスト ボックス 51"/>
          <p:cNvSpPr txBox="1"/>
          <p:nvPr/>
        </p:nvSpPr>
        <p:spPr>
          <a:xfrm>
            <a:off x="7473280" y="4509120"/>
            <a:ext cx="1033989" cy="580534"/>
          </a:xfrm>
          <a:prstGeom prst="rect">
            <a:avLst/>
          </a:prstGeom>
          <a:noFill/>
        </p:spPr>
        <p:txBody>
          <a:bodyPr wrap="square" lIns="36000" tIns="36000" rIns="36000" bIns="36000" rtlCol="0" anchor="ctr" anchorCtr="0">
            <a:spAutoFit/>
          </a:bodyPr>
          <a:lstStyle/>
          <a:p>
            <a:pPr algn="ct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随時対応</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（訪問、電話、メール等）</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53" name="テキスト ボックス 52"/>
          <p:cNvSpPr txBox="1"/>
          <p:nvPr/>
        </p:nvSpPr>
        <p:spPr>
          <a:xfrm>
            <a:off x="5561791" y="4390309"/>
            <a:ext cx="1428164" cy="411257"/>
          </a:xfrm>
          <a:prstGeom prst="rect">
            <a:avLst/>
          </a:prstGeom>
          <a:noFill/>
        </p:spPr>
        <p:txBody>
          <a:bodyPr wrap="square" lIns="36000" tIns="36000" rIns="36000" bIns="36000" rtlCol="0" anchor="ctr" anchorCtr="0">
            <a:spAutoFit/>
          </a:bodyPr>
          <a:lstStyle/>
          <a:p>
            <a:pP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定期的な居宅訪問</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（月２回以上）</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pic>
        <p:nvPicPr>
          <p:cNvPr id="54" name="Picture 22" descr="歩いている女性のイラスト">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33252"/>
          <a:stretch/>
        </p:blipFill>
        <p:spPr bwMode="auto">
          <a:xfrm flipH="1">
            <a:off x="7079332" y="4509120"/>
            <a:ext cx="621166" cy="583827"/>
          </a:xfrm>
          <a:prstGeom prst="rect">
            <a:avLst/>
          </a:prstGeom>
          <a:noFill/>
          <a:extLst>
            <a:ext uri="{909E8E84-426E-40DD-AFC4-6F175D3DCCD1}">
              <a14:hiddenFill xmlns:a14="http://schemas.microsoft.com/office/drawing/2010/main">
                <a:solidFill>
                  <a:srgbClr val="FFFFFF"/>
                </a:solidFill>
              </a14:hiddenFill>
            </a:ext>
          </a:extLst>
        </p:spPr>
      </p:pic>
      <p:sp>
        <p:nvSpPr>
          <p:cNvPr id="44" name="角丸四角形 43"/>
          <p:cNvSpPr/>
          <p:nvPr/>
        </p:nvSpPr>
        <p:spPr>
          <a:xfrm>
            <a:off x="6600509" y="1815693"/>
            <a:ext cx="1451918" cy="360040"/>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r>
              <a:rPr lang="ja-JP" altLang="en-US" sz="1400" dirty="0" smtClean="0">
                <a:solidFill>
                  <a:prstClr val="black"/>
                </a:solidFill>
                <a:latin typeface="HGPｺﾞｼｯｸM" panose="020B0600000000000000" pitchFamily="50" charset="-128"/>
                <a:ea typeface="HGPｺﾞｼｯｸM" panose="020B0600000000000000" pitchFamily="50" charset="-128"/>
              </a:rPr>
              <a:t>ＧＨ</a:t>
            </a:r>
            <a:endParaRPr lang="ja-JP" altLang="en-US" sz="1400" strike="sngStrike" dirty="0">
              <a:solidFill>
                <a:prstClr val="black"/>
              </a:solidFill>
              <a:latin typeface="HGPｺﾞｼｯｸM" panose="020B0600000000000000" pitchFamily="50" charset="-128"/>
              <a:ea typeface="HGPｺﾞｼｯｸM" panose="020B0600000000000000" pitchFamily="50" charset="-128"/>
            </a:endParaRPr>
          </a:p>
        </p:txBody>
      </p:sp>
      <p:sp>
        <p:nvSpPr>
          <p:cNvPr id="70" name="角丸四角形 69"/>
          <p:cNvSpPr/>
          <p:nvPr/>
        </p:nvSpPr>
        <p:spPr>
          <a:xfrm>
            <a:off x="8106017" y="1799608"/>
            <a:ext cx="1451918" cy="360040"/>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r>
              <a:rPr lang="ja-JP" altLang="en-US" sz="1400" dirty="0" smtClean="0">
                <a:solidFill>
                  <a:prstClr val="black"/>
                </a:solidFill>
                <a:latin typeface="HGPｺﾞｼｯｸM" panose="020B0600000000000000" pitchFamily="50" charset="-128"/>
                <a:ea typeface="HGPｺﾞｼｯｸM" panose="020B0600000000000000" pitchFamily="50" charset="-128"/>
              </a:rPr>
              <a:t>病院</a:t>
            </a:r>
            <a:endParaRPr lang="ja-JP" altLang="en-US" sz="1400" strike="sngStrike" dirty="0">
              <a:solidFill>
                <a:prstClr val="black"/>
              </a:solidFill>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9582970" y="1922067"/>
            <a:ext cx="365105"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HGSｺﾞｼｯｸM" panose="020B0600000000000000" pitchFamily="50" charset="-128"/>
                <a:ea typeface="HGSｺﾞｼｯｸM" panose="020B0600000000000000" pitchFamily="50" charset="-128"/>
              </a:rPr>
              <a:t>等</a:t>
            </a:r>
            <a:endParaRPr lang="ja-JP" altLang="en-US" sz="1200" dirty="0">
              <a:solidFill>
                <a:prstClr val="black"/>
              </a:solidFill>
              <a:latin typeface="HGSｺﾞｼｯｸM" panose="020B0600000000000000" pitchFamily="50" charset="-128"/>
              <a:ea typeface="HGSｺﾞｼｯｸM" panose="020B0600000000000000" pitchFamily="50" charset="-128"/>
            </a:endParaRPr>
          </a:p>
        </p:txBody>
      </p:sp>
      <p:pic>
        <p:nvPicPr>
          <p:cNvPr id="48" name="Picture 5" descr="C:\Users\YSIOY\AppData\Local\Microsoft\Windows\Temporary Internet Files\Content.IE5\XKGTVJGM\cc-library01000541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310" y="3361406"/>
            <a:ext cx="729412" cy="598609"/>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p:cNvSpPr/>
          <p:nvPr/>
        </p:nvSpPr>
        <p:spPr>
          <a:xfrm>
            <a:off x="154590" y="1780817"/>
            <a:ext cx="4776917" cy="928103"/>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91430" tIns="45714" rIns="91430" bIns="45714" anchor="t" anchorCtr="0"/>
          <a:lstStyle/>
          <a:p>
            <a:pPr marL="179388" indent="-179388" fontAlgn="auto">
              <a:spcBef>
                <a:spcPts val="0"/>
              </a:spcBef>
              <a:spcAft>
                <a:spcPts val="0"/>
              </a:spcAf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fontAlgn="auto">
              <a:lnSpc>
                <a:spcPct val="110000"/>
              </a:lnSpc>
              <a:spcBef>
                <a:spcPts val="0"/>
              </a:spcBef>
              <a:spcAft>
                <a:spcPts val="0"/>
              </a:spcAf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障害者支援施設やグループホーム、精神科病院等から地域での一人暮らしに移行した障害者等で、理解力や生活力等に不安がある</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者</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等</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128464" y="1632992"/>
            <a:ext cx="1794199" cy="291844"/>
          </a:xfrm>
          <a:prstGeom prst="rect">
            <a:avLst/>
          </a:prstGeom>
          <a:solidFill>
            <a:srgbClr val="99CCFF"/>
          </a:solidFill>
          <a:ln>
            <a:solidFill>
              <a:srgbClr val="99CCFF"/>
            </a:solidFill>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ja-JP" altLang="en-US" sz="1400" dirty="0">
                <a:solidFill>
                  <a:prstClr val="black"/>
                </a:solidFill>
                <a:latin typeface="HGS創英角ｺﾞｼｯｸUB" pitchFamily="50" charset="-128"/>
                <a:ea typeface="HGS創英角ｺﾞｼｯｸUB" pitchFamily="50" charset="-128"/>
              </a:rPr>
              <a:t> </a:t>
            </a:r>
            <a:r>
              <a:rPr lang="ja-JP" altLang="en-US" sz="1400" dirty="0" smtClean="0">
                <a:solidFill>
                  <a:prstClr val="black"/>
                </a:solidFill>
                <a:latin typeface="HGS創英角ｺﾞｼｯｸUB" pitchFamily="50" charset="-128"/>
                <a:ea typeface="HGS創英角ｺﾞｼｯｸUB" pitchFamily="50" charset="-128"/>
              </a:rPr>
              <a:t>対象者</a:t>
            </a:r>
            <a:endParaRPr lang="ja-JP" altLang="en-US" sz="1400" dirty="0">
              <a:solidFill>
                <a:prstClr val="black"/>
              </a:solidFill>
              <a:latin typeface="HGS創英角ｺﾞｼｯｸUB" pitchFamily="50" charset="-128"/>
              <a:ea typeface="HGS創英角ｺﾞｼｯｸUB" pitchFamily="50" charset="-128"/>
            </a:endParaRPr>
          </a:p>
        </p:txBody>
      </p:sp>
      <p:sp>
        <p:nvSpPr>
          <p:cNvPr id="43" name="正方形/長方形 42"/>
          <p:cNvSpPr/>
          <p:nvPr/>
        </p:nvSpPr>
        <p:spPr>
          <a:xfrm>
            <a:off x="154590" y="2884532"/>
            <a:ext cx="4776917" cy="2442076"/>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91430" tIns="45714" rIns="91430" bIns="45714" anchor="t"/>
          <a:lstStyle/>
          <a:p>
            <a:pPr marL="179388" indent="-179388" fontAlgn="auto">
              <a:spcBef>
                <a:spcPts val="0"/>
              </a:spcBef>
              <a:spcAft>
                <a:spcPts val="0"/>
              </a:spcAf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fontAlgn="auto">
              <a:lnSpc>
                <a:spcPct val="110000"/>
              </a:lnSpc>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定期的に利用者の居宅</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を月２回以上訪問</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fontAlgn="auto">
              <a:lnSpc>
                <a:spcPct val="110000"/>
              </a:lnSpc>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食事、洗濯、掃除などに課題はないか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fontAlgn="auto">
              <a:lnSpc>
                <a:spcPct val="110000"/>
              </a:lnSpc>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公共料金や家賃に滞納はない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fontAlgn="auto">
              <a:lnSpc>
                <a:spcPct val="110000"/>
              </a:lnSpc>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体調に変化はないか、通院しているか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fontAlgn="auto">
              <a:lnSpc>
                <a:spcPct val="110000"/>
              </a:lnSpc>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地域住民との関係は良好か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fontAlgn="auto">
              <a:lnSpc>
                <a:spcPct val="110000"/>
              </a:lnSpc>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について確認を行い、必要な助言や医療機関等との連絡調整を行う。</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fontAlgn="auto">
              <a:lnSpc>
                <a:spcPct val="110000"/>
              </a:lnSpc>
              <a:spcBef>
                <a:spcPts val="0"/>
              </a:spcBef>
              <a:spcAft>
                <a:spcPts val="0"/>
              </a:spcAft>
            </a:pPr>
            <a:r>
              <a:rPr lang="ja-JP" altLang="en-US" sz="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定期的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な訪問だけではなく、利用者からの相談・要請があった際は、訪問、電話、メール等による随時の対応も行う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標準利用期間は１年（市町村判断で延長可能）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fontAlgn="auto">
              <a:spcBef>
                <a:spcPts val="0"/>
              </a:spcBef>
              <a:spcAft>
                <a:spcPts val="0"/>
              </a:spcAft>
              <a:defRP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p:cNvSpPr/>
          <p:nvPr/>
        </p:nvSpPr>
        <p:spPr>
          <a:xfrm>
            <a:off x="133642" y="2757479"/>
            <a:ext cx="2106234" cy="291844"/>
          </a:xfrm>
          <a:prstGeom prst="rect">
            <a:avLst/>
          </a:prstGeom>
          <a:solidFill>
            <a:srgbClr val="99CCFF"/>
          </a:solidFill>
          <a:ln>
            <a:solidFill>
              <a:srgbClr val="99CCFF"/>
            </a:solidFill>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ja-JP" altLang="en-US" sz="1400" dirty="0" smtClean="0">
                <a:solidFill>
                  <a:prstClr val="black"/>
                </a:solidFill>
                <a:latin typeface="HGS創英角ｺﾞｼｯｸUB" pitchFamily="50" charset="-128"/>
                <a:ea typeface="HGS創英角ｺﾞｼｯｸUB" pitchFamily="50" charset="-128"/>
              </a:rPr>
              <a:t>支援内容</a:t>
            </a:r>
            <a:endParaRPr lang="ja-JP" altLang="en-US" sz="1400" dirty="0">
              <a:solidFill>
                <a:prstClr val="black"/>
              </a:solidFill>
              <a:latin typeface="HGS創英角ｺﾞｼｯｸUB" pitchFamily="50" charset="-128"/>
              <a:ea typeface="HGS創英角ｺﾞｼｯｸUB" pitchFamily="50" charset="-128"/>
            </a:endParaRPr>
          </a:p>
        </p:txBody>
      </p:sp>
      <p:sp>
        <p:nvSpPr>
          <p:cNvPr id="56" name="左カーブ矢印 55"/>
          <p:cNvSpPr/>
          <p:nvPr/>
        </p:nvSpPr>
        <p:spPr>
          <a:xfrm rot="10800000">
            <a:off x="5487748" y="3780934"/>
            <a:ext cx="545371" cy="1679886"/>
          </a:xfrm>
          <a:prstGeom prst="curvedLeftArrow">
            <a:avLst>
              <a:gd name="adj1" fmla="val 25000"/>
              <a:gd name="adj2" fmla="val 47932"/>
              <a:gd name="adj3" fmla="val 25000"/>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pic>
        <p:nvPicPr>
          <p:cNvPr id="41" name="Picture 22" descr="歩いている女性のイラスト">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216820" y="4869160"/>
            <a:ext cx="528268" cy="83713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0" y="0"/>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fontAlgn="auto">
              <a:spcBef>
                <a:spcPts val="0"/>
              </a:spcBef>
              <a:spcAft>
                <a:spcPts val="0"/>
              </a:spcAft>
            </a:pP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「自立</a:t>
            </a: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生活</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援助」の報酬の</a:t>
            </a: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設定</a:t>
            </a:r>
            <a:r>
              <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新サービス</a:t>
            </a:r>
            <a:r>
              <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7" name="スライド番号プレースホルダー 6"/>
          <p:cNvSpPr>
            <a:spLocks noGrp="1"/>
          </p:cNvSpPr>
          <p:nvPr>
            <p:ph type="sldNum" sz="quarter" idx="12"/>
          </p:nvPr>
        </p:nvSpPr>
        <p:spPr>
          <a:xfrm>
            <a:off x="7610152" y="6525344"/>
            <a:ext cx="2311400" cy="365125"/>
          </a:xfrm>
        </p:spPr>
        <p:txBody>
          <a:bodyPr/>
          <a:lstStyle/>
          <a:p>
            <a:fld id="{8AF2211C-1947-412D-9ECE-D1A2B2B3C5F8}" type="slidenum">
              <a:rPr lang="ja-JP" altLang="en-US" sz="1600" smtClean="0">
                <a:solidFill>
                  <a:prstClr val="black"/>
                </a:solidFill>
              </a:rPr>
              <a:pPr/>
              <a:t>22</a:t>
            </a:fld>
            <a:endParaRPr lang="ja-JP" altLang="en-US" sz="1600" dirty="0">
              <a:solidFill>
                <a:prstClr val="black"/>
              </a:solidFill>
            </a:endParaRPr>
          </a:p>
        </p:txBody>
      </p:sp>
      <p:sp>
        <p:nvSpPr>
          <p:cNvPr id="66" name="下矢印 65"/>
          <p:cNvSpPr/>
          <p:nvPr/>
        </p:nvSpPr>
        <p:spPr>
          <a:xfrm>
            <a:off x="6214759" y="6165304"/>
            <a:ext cx="2526175" cy="571650"/>
          </a:xfrm>
          <a:prstGeom prst="downArrow">
            <a:avLst>
              <a:gd name="adj1" fmla="val 55553"/>
              <a:gd name="adj2" fmla="val 50000"/>
            </a:avLst>
          </a:prstGeom>
          <a:solidFill>
            <a:schemeClr val="bg1"/>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altLang="ja-JP" sz="800" b="1" dirty="0" smtClean="0">
              <a:solidFill>
                <a:srgbClr val="FF0000"/>
              </a:solidFill>
              <a:latin typeface="ＤＨＰ平成ゴシックW5" panose="020B0500000000000000" pitchFamily="50" charset="-128"/>
              <a:ea typeface="ＤＨＰ平成ゴシックW5" panose="020B0500000000000000" pitchFamily="50" charset="-128"/>
            </a:endParaRPr>
          </a:p>
          <a:p>
            <a:pPr algn="ctr" fontAlgn="auto">
              <a:spcBef>
                <a:spcPts val="0"/>
              </a:spcBef>
              <a:spcAft>
                <a:spcPts val="0"/>
              </a:spcAft>
            </a:pPr>
            <a:r>
              <a:rPr lang="ja-JP" altLang="en-US" sz="1200" b="1" dirty="0" smtClean="0">
                <a:solidFill>
                  <a:srgbClr val="FF0000"/>
                </a:solidFill>
                <a:latin typeface="ＤＨＰ平成ゴシックW5" panose="020B0500000000000000" pitchFamily="50" charset="-128"/>
                <a:ea typeface="ＤＨＰ平成ゴシックW5" panose="020B0500000000000000" pitchFamily="50" charset="-128"/>
              </a:rPr>
              <a:t>一人暮らしの継続</a:t>
            </a:r>
            <a:endParaRPr lang="ja-JP" altLang="en-US" sz="1200" b="1" dirty="0">
              <a:solidFill>
                <a:srgbClr val="FF0000"/>
              </a:solidFill>
              <a:latin typeface="ＤＨＰ平成ゴシックW5" panose="020B0500000000000000" pitchFamily="50" charset="-128"/>
              <a:ea typeface="ＤＨＰ平成ゴシックW5" panose="020B0500000000000000" pitchFamily="50" charset="-128"/>
            </a:endParaRPr>
          </a:p>
        </p:txBody>
      </p:sp>
      <p:sp>
        <p:nvSpPr>
          <p:cNvPr id="72" name="角丸四角形吹き出し 71"/>
          <p:cNvSpPr/>
          <p:nvPr/>
        </p:nvSpPr>
        <p:spPr>
          <a:xfrm>
            <a:off x="6750336" y="3505810"/>
            <a:ext cx="950162" cy="575676"/>
          </a:xfrm>
          <a:prstGeom prst="wedgeRoundRectCallout">
            <a:avLst>
              <a:gd name="adj1" fmla="val -61417"/>
              <a:gd name="adj2" fmla="val -385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人間関係</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生活環境</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契約</a:t>
            </a:r>
            <a:r>
              <a:rPr lang="ja-JP" altLang="en-US" sz="1100" dirty="0" smtClean="0">
                <a:solidFill>
                  <a:prstClr val="black"/>
                </a:solidFill>
                <a:latin typeface="HGPｺﾞｼｯｸM" panose="020B0600000000000000" pitchFamily="50" charset="-128"/>
                <a:ea typeface="HGPｺﾞｼｯｸM" panose="020B0600000000000000" pitchFamily="50" charset="-128"/>
              </a:rPr>
              <a:t>手続　</a:t>
            </a:r>
            <a:r>
              <a:rPr lang="ja-JP" altLang="en-US" sz="1000" dirty="0" smtClean="0">
                <a:solidFill>
                  <a:prstClr val="black"/>
                </a:solidFill>
                <a:latin typeface="HGPｺﾞｼｯｸM" panose="020B0600000000000000" pitchFamily="50" charset="-128"/>
                <a:ea typeface="HGPｺﾞｼｯｸM" panose="020B0600000000000000" pitchFamily="50" charset="-128"/>
              </a:rPr>
              <a:t>等</a:t>
            </a:r>
            <a:endParaRPr lang="ja-JP" altLang="en-US" sz="1000" dirty="0">
              <a:solidFill>
                <a:prstClr val="black"/>
              </a:solidFill>
              <a:latin typeface="HGPｺﾞｼｯｸM" panose="020B0600000000000000" pitchFamily="50" charset="-128"/>
              <a:ea typeface="HGPｺﾞｼｯｸM" panose="020B0600000000000000" pitchFamily="50" charset="-128"/>
            </a:endParaRPr>
          </a:p>
        </p:txBody>
      </p:sp>
      <p:grpSp>
        <p:nvGrpSpPr>
          <p:cNvPr id="77" name="Group 1191"/>
          <p:cNvGrpSpPr>
            <a:grpSpLocks noChangeAspect="1"/>
          </p:cNvGrpSpPr>
          <p:nvPr/>
        </p:nvGrpSpPr>
        <p:grpSpPr bwMode="auto">
          <a:xfrm>
            <a:off x="8913440" y="4844406"/>
            <a:ext cx="559449" cy="392044"/>
            <a:chOff x="1346" y="3223"/>
            <a:chExt cx="328" cy="239"/>
          </a:xfrm>
        </p:grpSpPr>
        <p:sp>
          <p:nvSpPr>
            <p:cNvPr id="78" name="Freeform 1098"/>
            <p:cNvSpPr>
              <a:spLocks/>
            </p:cNvSpPr>
            <p:nvPr/>
          </p:nvSpPr>
          <p:spPr bwMode="auto">
            <a:xfrm>
              <a:off x="1346" y="3369"/>
              <a:ext cx="328" cy="93"/>
            </a:xfrm>
            <a:custGeom>
              <a:avLst/>
              <a:gdLst>
                <a:gd name="T0" fmla="*/ 80 w 328"/>
                <a:gd name="T1" fmla="*/ 93 h 93"/>
                <a:gd name="T2" fmla="*/ 0 w 328"/>
                <a:gd name="T3" fmla="*/ 13 h 93"/>
                <a:gd name="T4" fmla="*/ 229 w 328"/>
                <a:gd name="T5" fmla="*/ 0 h 93"/>
                <a:gd name="T6" fmla="*/ 328 w 328"/>
                <a:gd name="T7" fmla="*/ 80 h 93"/>
                <a:gd name="T8" fmla="*/ 80 w 328"/>
                <a:gd name="T9" fmla="*/ 93 h 93"/>
              </a:gdLst>
              <a:ahLst/>
              <a:cxnLst>
                <a:cxn ang="0">
                  <a:pos x="T0" y="T1"/>
                </a:cxn>
                <a:cxn ang="0">
                  <a:pos x="T2" y="T3"/>
                </a:cxn>
                <a:cxn ang="0">
                  <a:pos x="T4" y="T5"/>
                </a:cxn>
                <a:cxn ang="0">
                  <a:pos x="T6" y="T7"/>
                </a:cxn>
                <a:cxn ang="0">
                  <a:pos x="T8" y="T9"/>
                </a:cxn>
              </a:cxnLst>
              <a:rect l="0" t="0" r="r" b="b"/>
              <a:pathLst>
                <a:path w="328" h="93">
                  <a:moveTo>
                    <a:pt x="80" y="93"/>
                  </a:moveTo>
                  <a:lnTo>
                    <a:pt x="0" y="13"/>
                  </a:lnTo>
                  <a:lnTo>
                    <a:pt x="229" y="0"/>
                  </a:lnTo>
                  <a:lnTo>
                    <a:pt x="328" y="80"/>
                  </a:lnTo>
                  <a:lnTo>
                    <a:pt x="80" y="93"/>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79" name="Freeform 1099"/>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0" name="Freeform 1100"/>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lnTo>
                    <a:pt x="3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1" name="Freeform 1101"/>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2" name="Freeform 1102"/>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3" name="Freeform 1103"/>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4" name="Freeform 1104"/>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5" name="Freeform 1105"/>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6" name="Freeform 1106"/>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7" name="Freeform 1107"/>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8" name="Freeform 1108"/>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89" name="Freeform 1109"/>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0" name="Freeform 1110"/>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1" name="Freeform 1111"/>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2" name="Freeform 1112"/>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3" name="Freeform 1113"/>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4" name="Freeform 1114"/>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5" name="Freeform 1115"/>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6" name="Freeform 1116"/>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7" name="Freeform 1117"/>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8" name="Freeform 1118"/>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99" name="Freeform 1119"/>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0" name="Freeform 1120"/>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1" name="Freeform 1121"/>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2" name="Freeform 1122"/>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3" name="Freeform 1123"/>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4" name="Freeform 1124"/>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 name="T28" fmla="*/ 0 w 5"/>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5" name="Freeform 1125"/>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close/>
                </a:path>
              </a:pathLst>
            </a:custGeom>
            <a:solidFill>
              <a:srgbClr val="40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6" name="Freeform 1126"/>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7" name="Freeform 1127"/>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2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2"/>
                  </a:lnTo>
                  <a:lnTo>
                    <a:pt x="2" y="2"/>
                  </a:lnTo>
                  <a:lnTo>
                    <a:pt x="1" y="2"/>
                  </a:lnTo>
                  <a:lnTo>
                    <a:pt x="1" y="2"/>
                  </a:lnTo>
                  <a:lnTo>
                    <a:pt x="0" y="2"/>
                  </a:lnTo>
                  <a:lnTo>
                    <a:pt x="0" y="2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8" name="Freeform 1128"/>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1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1"/>
                  </a:lnTo>
                  <a:lnTo>
                    <a:pt x="2" y="2"/>
                  </a:lnTo>
                  <a:lnTo>
                    <a:pt x="1" y="2"/>
                  </a:lnTo>
                  <a:lnTo>
                    <a:pt x="1" y="2"/>
                  </a:lnTo>
                  <a:lnTo>
                    <a:pt x="0" y="2"/>
                  </a:lnTo>
                  <a:lnTo>
                    <a:pt x="0" y="2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9" name="Freeform 1129"/>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0" name="Freeform 1130"/>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1" name="Freeform 1131"/>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2" name="Freeform 1132"/>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 name="T96" fmla="*/ 1 w 20"/>
                <a:gd name="T9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3" name="Freeform 1133"/>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4" name="Freeform 1134"/>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5" name="Freeform 1135"/>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6" name="Freeform 1136"/>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7" name="Freeform 1137"/>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8" name="Freeform 1138"/>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19" name="Freeform 1139"/>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0" name="Freeform 1140"/>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1" name="Freeform 1141"/>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2" name="Freeform 1142"/>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3" name="Freeform 1143"/>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4" name="Freeform 1144"/>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5" name="Freeform 1145"/>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6" name="Freeform 1146"/>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7" name="Freeform 1147"/>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8" name="Freeform 1148"/>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29" name="Freeform 1149"/>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0" name="Freeform 1150"/>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1" name="Freeform 1151"/>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2" name="Freeform 1152"/>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3" name="Freeform 1153"/>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4" name="Freeform 1154"/>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5" name="Freeform 1155"/>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6" name="Freeform 1156"/>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7" name="Freeform 1157"/>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6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6"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8" name="Freeform 1158"/>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5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5"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39" name="Freeform 1159"/>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0" name="Freeform 1160"/>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1" name="Freeform 1161"/>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2" name="Freeform 1162"/>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3" name="Freeform 1163"/>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4" name="Freeform 1164"/>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5" name="Freeform 1165"/>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6" name="Freeform 1166"/>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 name="T86" fmla="*/ 18 w 261"/>
                <a:gd name="T8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lnTo>
                    <a:pt x="18"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7" name="Freeform 1167"/>
            <p:cNvSpPr>
              <a:spLocks/>
            </p:cNvSpPr>
            <p:nvPr/>
          </p:nvSpPr>
          <p:spPr bwMode="auto">
            <a:xfrm>
              <a:off x="1479" y="3376"/>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8" name="Freeform 1168"/>
            <p:cNvSpPr>
              <a:spLocks/>
            </p:cNvSpPr>
            <p:nvPr/>
          </p:nvSpPr>
          <p:spPr bwMode="auto">
            <a:xfrm>
              <a:off x="1479" y="3268"/>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49" name="Freeform 1169"/>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0" name="Freeform 1170"/>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1" name="Freeform 1171"/>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2" name="Freeform 1172"/>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3" name="Freeform 1173"/>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4" name="Freeform 1174"/>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5" name="Freeform 1175"/>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6" name="Freeform 1176"/>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7" name="Freeform 1177"/>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8" name="Freeform 1178"/>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59" name="Freeform 1179"/>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0" name="Freeform 1180"/>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1" name="Freeform 1181"/>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2" name="Freeform 1182"/>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3" name="Freeform 1183"/>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4" name="Freeform 1184"/>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5" name="Freeform 1185"/>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6" name="Freeform 1186"/>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7" name="Freeform 1187"/>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8" name="Freeform 1188"/>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69" name="Freeform 1189"/>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70" name="Freeform 1190"/>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dirty="0">
                <a:solidFill>
                  <a:prstClr val="black"/>
                </a:solidFill>
                <a:latin typeface="Calibri"/>
                <a:ea typeface="ＭＳ Ｐゴシック"/>
              </a:endParaRPr>
            </a:p>
          </p:txBody>
        </p:sp>
      </p:grpSp>
      <p:sp>
        <p:nvSpPr>
          <p:cNvPr id="172" name="左右矢印 171"/>
          <p:cNvSpPr/>
          <p:nvPr/>
        </p:nvSpPr>
        <p:spPr>
          <a:xfrm rot="19778704">
            <a:off x="8170652" y="5224258"/>
            <a:ext cx="828000" cy="172354"/>
          </a:xfrm>
          <a:prstGeom prst="leftRightArrow">
            <a:avLst/>
          </a:prstGeom>
          <a:solidFill>
            <a:srgbClr val="FFD6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173" name="テキスト ボックス 172"/>
          <p:cNvSpPr txBox="1"/>
          <p:nvPr/>
        </p:nvSpPr>
        <p:spPr>
          <a:xfrm>
            <a:off x="8502418" y="5339308"/>
            <a:ext cx="652446" cy="241980"/>
          </a:xfrm>
          <a:prstGeom prst="rect">
            <a:avLst/>
          </a:prstGeom>
          <a:noFill/>
        </p:spPr>
        <p:txBody>
          <a:bodyPr wrap="square" lIns="36000" tIns="36000" rIns="36000" bIns="36000" rtlCol="0" anchor="ctr" anchorCtr="0">
            <a:spAutoFit/>
          </a:bodyPr>
          <a:lstStyle/>
          <a:p>
            <a:pPr algn="ctr" fontAlgn="auto">
              <a:spcBef>
                <a:spcPts val="0"/>
              </a:spcBef>
              <a:spcAft>
                <a:spcPts val="0"/>
              </a:spcAft>
            </a:pPr>
            <a:r>
              <a:rPr lang="ja-JP" altLang="en-US" sz="1100" dirty="0" smtClean="0">
                <a:solidFill>
                  <a:prstClr val="black"/>
                </a:solidFill>
                <a:latin typeface="HGPｺﾞｼｯｸM" panose="020B0600000000000000" pitchFamily="50" charset="-128"/>
                <a:ea typeface="HGPｺﾞｼｯｸM" panose="020B0600000000000000" pitchFamily="50" charset="-128"/>
              </a:rPr>
              <a:t>連絡調整</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p:txBody>
      </p:sp>
      <p:sp>
        <p:nvSpPr>
          <p:cNvPr id="2" name="正方形/長方形 1"/>
          <p:cNvSpPr/>
          <p:nvPr/>
        </p:nvSpPr>
        <p:spPr>
          <a:xfrm>
            <a:off x="149273" y="5532829"/>
            <a:ext cx="5067547" cy="1182375"/>
          </a:xfrm>
          <a:prstGeom prst="rect">
            <a:avLst/>
          </a:prstGeom>
          <a:ln w="9525">
            <a:solidFill>
              <a:schemeClr val="tx1"/>
            </a:solidFill>
            <a:prstDash val="sysDash"/>
          </a:ln>
        </p:spPr>
        <p:txBody>
          <a:bodyPr wrap="square">
            <a:spAutoFit/>
          </a:bodyPr>
          <a:lstStyle/>
          <a:p>
            <a:pPr indent="88900" algn="just" fontAlgn="auto">
              <a:lnSpc>
                <a:spcPts val="1700"/>
              </a:lnSpc>
              <a:spcBef>
                <a:spcPts val="0"/>
              </a:spcBef>
              <a:spcAft>
                <a:spcPts val="0"/>
              </a:spcAft>
            </a:pPr>
            <a:endParaRPr lang="en-US" altLang="ja-JP"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88900" algn="just" fontAlgn="auto">
              <a:lnSpc>
                <a:spcPts val="1700"/>
              </a:lnSpc>
              <a:spcBef>
                <a:spcPts val="0"/>
              </a:spcBef>
              <a:spcAft>
                <a:spcPts val="0"/>
              </a:spcAft>
            </a:pPr>
            <a:r>
              <a:rPr lang="ja-JP" altLang="ja-JP"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自立</a:t>
            </a:r>
            <a:r>
              <a:rPr lang="ja-JP" altLang="ja-JP"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生活援助</a:t>
            </a:r>
            <a:r>
              <a:rPr lang="ja-JP" altLang="ja-JP"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サービス費</a:t>
            </a:r>
            <a:r>
              <a:rPr lang="ja-JP" altLang="en-US"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（退所等から１年以内の利用者）</a:t>
            </a:r>
            <a:r>
              <a:rPr lang="en-US" altLang="ja-JP"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indent="88900" algn="just" fontAlgn="auto">
              <a:lnSpc>
                <a:spcPts val="1700"/>
              </a:lnSpc>
              <a:spcBef>
                <a:spcPts val="0"/>
              </a:spcBef>
              <a:spcAft>
                <a:spcPts val="0"/>
              </a:spcAft>
            </a:pP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a:t>
            </a:r>
            <a:r>
              <a:rPr lang="ja-JP"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利用者数</a:t>
            </a:r>
            <a:r>
              <a:rPr lang="ja-JP"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を地域生活支援員の人数で除した数が</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未満</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1,547</a:t>
            </a:r>
            <a:r>
              <a:rPr lang="ja-JP"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p>
          <a:p>
            <a:pPr indent="88900" algn="just" fontAlgn="auto">
              <a:lnSpc>
                <a:spcPts val="1700"/>
              </a:lnSpc>
              <a:spcBef>
                <a:spcPts val="0"/>
              </a:spcBef>
              <a:spcAft>
                <a:spcPts val="0"/>
              </a:spcAft>
            </a:pP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a:t>
            </a:r>
            <a:r>
              <a:rPr lang="ja-JP"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利用者数</a:t>
            </a:r>
            <a:r>
              <a:rPr lang="ja-JP"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を地域生活支援員の人数で除した数が</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1,083</a:t>
            </a:r>
            <a:r>
              <a:rPr lang="ja-JP"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88900" algn="just" fontAlgn="auto">
              <a:lnSpc>
                <a:spcPts val="1700"/>
              </a:lnSpc>
              <a:spcBef>
                <a:spcPts val="0"/>
              </a:spcBef>
              <a:spcAft>
                <a:spcPts val="0"/>
              </a:spcAft>
            </a:pP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このほか、退所等から１年を超える利用者の基本報酬も設定</a:t>
            </a:r>
            <a:endParaRPr lang="ja-JP"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128464" y="5386907"/>
            <a:ext cx="2106234" cy="291844"/>
          </a:xfrm>
          <a:prstGeom prst="rect">
            <a:avLst/>
          </a:prstGeom>
          <a:solidFill>
            <a:srgbClr val="99CCFF"/>
          </a:solidFill>
          <a:ln>
            <a:solidFill>
              <a:srgbClr val="99CCFF"/>
            </a:solidFill>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ja-JP" altLang="en-US" sz="1400" dirty="0" smtClean="0">
                <a:solidFill>
                  <a:prstClr val="black"/>
                </a:solidFill>
                <a:latin typeface="HGS創英角ｺﾞｼｯｸUB" pitchFamily="50" charset="-128"/>
                <a:ea typeface="HGS創英角ｺﾞｼｯｸUB" pitchFamily="50" charset="-128"/>
              </a:rPr>
              <a:t>基本報酬</a:t>
            </a:r>
            <a:endParaRPr lang="ja-JP" altLang="en-US" sz="1400" dirty="0">
              <a:solidFill>
                <a:prstClr val="black"/>
              </a:solidFill>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281480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会社のキャラクター（元気）">
            <a:hlinkClick r:id="rId2"/>
          </p:cNvPr>
          <p:cNvSpPr>
            <a:spLocks noChangeAspect="1" noChangeArrowheads="1"/>
          </p:cNvSpPr>
          <p:nvPr/>
        </p:nvSpPr>
        <p:spPr bwMode="auto">
          <a:xfrm>
            <a:off x="4792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9" name="テキスト ボックス 48"/>
          <p:cNvSpPr txBox="1"/>
          <p:nvPr/>
        </p:nvSpPr>
        <p:spPr>
          <a:xfrm>
            <a:off x="75628" y="531257"/>
            <a:ext cx="5847932" cy="2831544"/>
          </a:xfrm>
          <a:prstGeom prst="rect">
            <a:avLst/>
          </a:prstGeom>
          <a:noFill/>
          <a:ln w="19050">
            <a:solidFill>
              <a:schemeClr val="accent1"/>
            </a:solidFill>
          </a:ln>
        </p:spPr>
        <p:txBody>
          <a:bodyPr wrap="square" rtlCol="0">
            <a:spAutoFit/>
          </a:bodyPr>
          <a:lstStyle/>
          <a:p>
            <a:pPr marL="180975" indent="-180975" fontAlgn="auto">
              <a:spcBef>
                <a:spcPts val="0"/>
              </a:spcBef>
              <a:spcAft>
                <a:spcPts val="0"/>
              </a:spcAft>
              <a:tabLst>
                <a:tab pos="180975"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地域生活支援拠点等は、障害者</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の重度化・高齢化や「親亡き後」を見据え</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障害者の生活を地域全体で</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支えるため、居住</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支援のため</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サービス提供</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体制を、</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地域の実情に</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応じて整備するもの。</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tabLst>
                <a:tab pos="180975" algn="l"/>
              </a:tabLst>
            </a:pP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tabLst>
                <a:tab pos="180975"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第５期障害福祉計画（平成</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年度末まで</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に「各市町村</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各障害保健福祉圏域</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に少なく</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とも１カ所の整備」を基本。</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tabLst>
                <a:tab pos="266700" algn="l"/>
              </a:tabLst>
            </a:pP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r" fontAlgn="auto">
              <a:spcBef>
                <a:spcPts val="0"/>
              </a:spcBef>
              <a:spcAft>
                <a:spcPts val="0"/>
              </a:spcAft>
              <a:tabLst>
                <a:tab pos="266700" algn="l"/>
              </a:tabLs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参考：平成</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時点に</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おける整備状況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圏域平成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年度末までに整備予定</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117</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圏域</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628650" algn="r" fontAlgn="auto">
              <a:spcBef>
                <a:spcPts val="0"/>
              </a:spcBef>
              <a:spcAft>
                <a:spcPts val="0"/>
              </a:spcAft>
              <a:tabLst>
                <a:tab pos="266700" algn="l"/>
              </a:tabLs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（全国：</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1,718</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352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圏域）</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56456" y="3440376"/>
            <a:ext cx="5976664" cy="769441"/>
          </a:xfrm>
          <a:prstGeom prst="rect">
            <a:avLst/>
          </a:prstGeom>
        </p:spPr>
        <p:txBody>
          <a:bodyPr wrap="square" lIns="0" rIns="0">
            <a:spAutoFit/>
          </a:bodyPr>
          <a:lstStyle/>
          <a:p>
            <a:pPr fontAlgn="auto">
              <a:spcBef>
                <a:spcPts val="0"/>
              </a:spcBef>
              <a:spcAft>
                <a:spcPts val="0"/>
              </a:spcAft>
            </a:pP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相談機能の強化</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66700" indent="-266700"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特定相談支援事業所等に</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コーディネーターの役割を</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担う相談</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支援専門員を</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配置し、連携する短期入所への緊急時の受入れの対応を評価。</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地域生活支援拠点等相談強化加算</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700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／回（月</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４回を限度）等</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0" y="-27384"/>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fontAlgn="auto">
              <a:spcBef>
                <a:spcPts val="0"/>
              </a:spcBef>
              <a:spcAft>
                <a:spcPts val="0"/>
              </a:spcAft>
            </a:pP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地域生活支援拠点等の機能強化</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正方形/長方形 86"/>
          <p:cNvSpPr/>
          <p:nvPr/>
        </p:nvSpPr>
        <p:spPr>
          <a:xfrm>
            <a:off x="-15552" y="3356992"/>
            <a:ext cx="1943937" cy="27699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fontAlgn="auto">
              <a:spcBef>
                <a:spcPts val="0"/>
              </a:spcBef>
              <a:spcAft>
                <a:spcPts val="0"/>
              </a:spcAft>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スライド番号プレースホルダー 2"/>
          <p:cNvSpPr>
            <a:spLocks noGrp="1"/>
          </p:cNvSpPr>
          <p:nvPr>
            <p:ph type="sldNum" sz="quarter" idx="12"/>
          </p:nvPr>
        </p:nvSpPr>
        <p:spPr>
          <a:xfrm>
            <a:off x="7622600" y="6520259"/>
            <a:ext cx="2311400" cy="365125"/>
          </a:xfrm>
        </p:spPr>
        <p:txBody>
          <a:bodyPr/>
          <a:lstStyle/>
          <a:p>
            <a:fld id="{8AF2211C-1947-412D-9ECE-D1A2B2B3C5F8}" type="slidenum">
              <a:rPr lang="ja-JP" altLang="en-US" sz="1600" smtClean="0">
                <a:solidFill>
                  <a:prstClr val="black"/>
                </a:solidFill>
              </a:rPr>
              <a:pPr/>
              <a:t>23</a:t>
            </a:fld>
            <a:endParaRPr lang="ja-JP" altLang="en-US" sz="1600" dirty="0">
              <a:solidFill>
                <a:prstClr val="black"/>
              </a:solidFill>
            </a:endParaRPr>
          </a:p>
        </p:txBody>
      </p:sp>
      <p:sp>
        <p:nvSpPr>
          <p:cNvPr id="52" name="正方形/長方形 51"/>
          <p:cNvSpPr/>
          <p:nvPr/>
        </p:nvSpPr>
        <p:spPr>
          <a:xfrm>
            <a:off x="56455" y="4197068"/>
            <a:ext cx="6895569" cy="600164"/>
          </a:xfrm>
          <a:prstGeom prst="rect">
            <a:avLst/>
          </a:prstGeom>
        </p:spPr>
        <p:txBody>
          <a:bodyPr wrap="square" lIns="0" rIns="0">
            <a:spAutoFit/>
          </a:bodyPr>
          <a:lstStyle/>
          <a:p>
            <a:pPr fontAlgn="auto">
              <a:spcBef>
                <a:spcPts val="0"/>
              </a:spcBef>
              <a:spcAft>
                <a:spcPts val="0"/>
              </a:spcAft>
            </a:pP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緊急</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時の受入れ・対応の機能の強化</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緊急の受入れ・対応を重点的に評価するために、緊急短期入所受入加算の算定要件を見直し</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緊急</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短期入所受入</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　→　</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180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日（利用開始日から</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日間を限度）等</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56456" y="4794263"/>
            <a:ext cx="6895569" cy="769441"/>
          </a:xfrm>
          <a:prstGeom prst="rect">
            <a:avLst/>
          </a:prstGeom>
        </p:spPr>
        <p:txBody>
          <a:bodyPr wrap="square" lIns="0" rIns="0">
            <a:spAutoFit/>
          </a:bodyPr>
          <a:lstStyle/>
          <a:p>
            <a:pPr fontAlgn="auto">
              <a:spcBef>
                <a:spcPts val="0"/>
              </a:spcBef>
              <a:spcAft>
                <a:spcPts val="0"/>
              </a:spcAft>
            </a:pP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体験の機会・場の機能の強化</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日中活動系サービスの体験利用支援加算を</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引上げ。</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体験利用支援加算　</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　→　</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初日から５日目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まで）</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  </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地域生活支援拠点等の場合　　等</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56456" y="5542258"/>
            <a:ext cx="8134532" cy="600164"/>
          </a:xfrm>
          <a:prstGeom prst="rect">
            <a:avLst/>
          </a:prstGeom>
        </p:spPr>
        <p:txBody>
          <a:bodyPr wrap="square" lIns="0" rIns="0">
            <a:spAutoFit/>
          </a:bodyPr>
          <a:lstStyle/>
          <a:p>
            <a:pPr fontAlgn="auto">
              <a:spcBef>
                <a:spcPts val="0"/>
              </a:spcBef>
              <a:spcAft>
                <a:spcPts val="0"/>
              </a:spcAft>
            </a:pP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専門的人材の確保・養成の</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機能の強化</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生活介護</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に重度</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障害者支援</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加算を創設。</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重度</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障害者支援</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　強度</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行動障害支援者養成</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研修（実践研修）修了者</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　　　</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／日（体制加算）</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等</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54377" y="6190330"/>
            <a:ext cx="8534369" cy="600164"/>
          </a:xfrm>
          <a:prstGeom prst="rect">
            <a:avLst/>
          </a:prstGeom>
        </p:spPr>
        <p:txBody>
          <a:bodyPr wrap="square" lIns="0" rIns="0">
            <a:spAutoFit/>
          </a:bodyPr>
          <a:lstStyle/>
          <a:p>
            <a:pPr fontAlgn="auto">
              <a:spcBef>
                <a:spcPts val="0"/>
              </a:spcBef>
              <a:spcAft>
                <a:spcPts val="0"/>
              </a:spcAft>
            </a:pP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a:t>
            </a: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体制づくりの機能の強化</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困難事例</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課題検討を通じ、地域課題の明確化と情報共有等を行い、共同で対応して</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地域</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体制強化共同支援</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／月（月１回限度）</a:t>
            </a:r>
          </a:p>
        </p:txBody>
      </p:sp>
      <p:grpSp>
        <p:nvGrpSpPr>
          <p:cNvPr id="19" name="グループ化 18"/>
          <p:cNvGrpSpPr/>
          <p:nvPr/>
        </p:nvGrpSpPr>
        <p:grpSpPr>
          <a:xfrm>
            <a:off x="5817096" y="692696"/>
            <a:ext cx="4338960" cy="3899896"/>
            <a:chOff x="6548139" y="836281"/>
            <a:chExt cx="3445421" cy="3096775"/>
          </a:xfrm>
        </p:grpSpPr>
        <p:grpSp>
          <p:nvGrpSpPr>
            <p:cNvPr id="15" name="グループ化 14"/>
            <p:cNvGrpSpPr/>
            <p:nvPr/>
          </p:nvGrpSpPr>
          <p:grpSpPr>
            <a:xfrm>
              <a:off x="6761710" y="836281"/>
              <a:ext cx="3231850" cy="3096775"/>
              <a:chOff x="6441733" y="692696"/>
              <a:chExt cx="3231850" cy="3096775"/>
            </a:xfrm>
          </p:grpSpPr>
          <p:sp>
            <p:nvSpPr>
              <p:cNvPr id="98" name="テキスト ボックス 97"/>
              <p:cNvSpPr txBox="1"/>
              <p:nvPr/>
            </p:nvSpPr>
            <p:spPr>
              <a:xfrm>
                <a:off x="6793724" y="692696"/>
                <a:ext cx="2027325" cy="318771"/>
              </a:xfrm>
              <a:prstGeom prst="rect">
                <a:avLst/>
              </a:prstGeom>
              <a:solidFill>
                <a:srgbClr val="99CCFF"/>
              </a:solidFill>
              <a:ln>
                <a:solidFill>
                  <a:srgbClr val="99CCFF"/>
                </a:solidFill>
              </a:ln>
            </p:spPr>
            <p:style>
              <a:lnRef idx="2">
                <a:schemeClr val="accent2">
                  <a:shade val="50000"/>
                </a:schemeClr>
              </a:lnRef>
              <a:fillRef idx="1">
                <a:schemeClr val="accent2"/>
              </a:fillRef>
              <a:effectRef idx="0">
                <a:schemeClr val="accent2"/>
              </a:effectRef>
              <a:fontRef idx="minor">
                <a:schemeClr val="lt1"/>
              </a:fontRef>
            </p:style>
            <p:txBody>
              <a:bodyPr wrap="square" tIns="108000" rtlCol="0">
                <a:spAutoFit/>
              </a:bodyPr>
              <a:lstStyle/>
              <a:p>
                <a:pPr algn="ct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地域生活支援拠点等</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6624860" y="1150129"/>
                <a:ext cx="922506" cy="219956"/>
              </a:xfrm>
              <a:prstGeom prst="rect">
                <a:avLst/>
              </a:prstGeom>
              <a:noFill/>
            </p:spPr>
            <p:txBody>
              <a:bodyPr wrap="square" rtlCol="0">
                <a:spAutoFit/>
              </a:bodyPr>
              <a:lstStyle/>
              <a:p>
                <a:pPr algn="ctr" fontAlgn="auto">
                  <a:spcBef>
                    <a:spcPts val="0"/>
                  </a:spcBef>
                  <a:spcAft>
                    <a:spcPts val="0"/>
                  </a:spcAft>
                </a:pP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6537176" y="1175727"/>
                <a:ext cx="2613744" cy="2613744"/>
              </a:xfrm>
              <a:prstGeom prst="ellipse">
                <a:avLst/>
              </a:prstGeom>
              <a:solidFill>
                <a:srgbClr val="E7FF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59" name="Picture 8" descr="家のイラスト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7853" y="2732744"/>
                <a:ext cx="874307" cy="899553"/>
              </a:xfrm>
              <a:prstGeom prst="rect">
                <a:avLst/>
              </a:prstGeom>
              <a:noFill/>
              <a:extLst/>
            </p:spPr>
          </p:pic>
          <p:sp>
            <p:nvSpPr>
              <p:cNvPr id="69" name="テキスト ボックス 68"/>
              <p:cNvSpPr txBox="1"/>
              <p:nvPr/>
            </p:nvSpPr>
            <p:spPr>
              <a:xfrm>
                <a:off x="8052022" y="2588367"/>
                <a:ext cx="1621561" cy="219956"/>
              </a:xfrm>
              <a:prstGeom prst="rect">
                <a:avLst/>
              </a:prstGeom>
              <a:noFill/>
            </p:spPr>
            <p:txBody>
              <a:bodyPr wrap="square" rtlCol="0">
                <a:spAutoFit/>
              </a:bodyPr>
              <a:lstStyle/>
              <a:p>
                <a:pPr algn="ctr" fontAlgn="auto">
                  <a:spcBef>
                    <a:spcPts val="0"/>
                  </a:spcBef>
                  <a:spcAft>
                    <a:spcPts val="0"/>
                  </a:spcAft>
                </a:pP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緊急時受入れ</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Picture 64" descr="介護施設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7658" y="1388640"/>
                <a:ext cx="848200" cy="748763"/>
              </a:xfrm>
              <a:prstGeom prst="rect">
                <a:avLst/>
              </a:prstGeom>
              <a:noFill/>
              <a:extLst/>
            </p:spPr>
          </p:pic>
          <p:pic>
            <p:nvPicPr>
              <p:cNvPr id="60" name="Picture 62" descr="相談窓口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0210" y="1286917"/>
                <a:ext cx="682107" cy="671342"/>
              </a:xfrm>
              <a:prstGeom prst="rect">
                <a:avLst/>
              </a:prstGeom>
              <a:noFill/>
              <a:extLst/>
            </p:spPr>
          </p:pic>
          <p:pic>
            <p:nvPicPr>
              <p:cNvPr id="103" name="Picture 70" descr="家のイラスト8">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1733" y="2562647"/>
                <a:ext cx="852275" cy="987208"/>
              </a:xfrm>
              <a:prstGeom prst="rect">
                <a:avLst/>
              </a:prstGeom>
              <a:noFill/>
              <a:extLst/>
            </p:spPr>
          </p:pic>
          <p:pic>
            <p:nvPicPr>
              <p:cNvPr id="61" name="Picture 66" descr="会議のイラスト（男女）"/>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6418" y="2179353"/>
                <a:ext cx="855803" cy="941726"/>
              </a:xfrm>
              <a:prstGeom prst="rect">
                <a:avLst/>
              </a:prstGeom>
              <a:noFill/>
              <a:extLst/>
            </p:spPr>
          </p:pic>
          <p:sp>
            <p:nvSpPr>
              <p:cNvPr id="71" name="テキスト ボックス 70"/>
              <p:cNvSpPr txBox="1"/>
              <p:nvPr/>
            </p:nvSpPr>
            <p:spPr>
              <a:xfrm>
                <a:off x="6952025" y="1967306"/>
                <a:ext cx="1636722" cy="219956"/>
              </a:xfrm>
              <a:prstGeom prst="rect">
                <a:avLst/>
              </a:prstGeom>
              <a:noFill/>
            </p:spPr>
            <p:txBody>
              <a:bodyPr wrap="square" rtlCol="0">
                <a:spAutoFit/>
              </a:bodyPr>
              <a:lstStyle/>
              <a:p>
                <a:pPr algn="ctr" fontAlgn="auto">
                  <a:spcBef>
                    <a:spcPts val="0"/>
                  </a:spcBef>
                  <a:spcAft>
                    <a:spcPts val="0"/>
                  </a:spcAft>
                </a:pP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地域の体制づくり</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7672313" y="1216068"/>
                <a:ext cx="1454380" cy="219956"/>
              </a:xfrm>
              <a:prstGeom prst="rect">
                <a:avLst/>
              </a:prstGeom>
              <a:noFill/>
            </p:spPr>
            <p:txBody>
              <a:bodyPr wrap="square" rtlCol="0">
                <a:spAutoFit/>
              </a:bodyPr>
              <a:lstStyle/>
              <a:p>
                <a:pPr algn="ctr" fontAlgn="auto">
                  <a:spcBef>
                    <a:spcPts val="0"/>
                  </a:spcBef>
                  <a:spcAft>
                    <a:spcPts val="0"/>
                  </a:spcAft>
                </a:pP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体験の機会</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7" name="テキスト ボックス 66"/>
            <p:cNvSpPr txBox="1"/>
            <p:nvPr/>
          </p:nvSpPr>
          <p:spPr>
            <a:xfrm>
              <a:off x="6548139" y="2516735"/>
              <a:ext cx="1213173" cy="219956"/>
            </a:xfrm>
            <a:prstGeom prst="rect">
              <a:avLst/>
            </a:prstGeom>
            <a:noFill/>
          </p:spPr>
          <p:txBody>
            <a:bodyPr wrap="square" rtlCol="0">
              <a:spAutoFit/>
            </a:bodyPr>
            <a:lstStyle/>
            <a:p>
              <a:pPr algn="ctr" fontAlgn="auto">
                <a:spcBef>
                  <a:spcPts val="0"/>
                </a:spcBef>
                <a:spcAft>
                  <a:spcPts val="0"/>
                </a:spcAft>
              </a:pP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専門性</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403416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fontAlgn="auto">
              <a:spcBef>
                <a:spcPts val="0"/>
              </a:spcBef>
              <a:spcAft>
                <a:spcPts val="0"/>
              </a:spcAft>
            </a:pP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共生型サービスの基準・報酬の設定</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スライド番号プレースホルダー 2"/>
          <p:cNvSpPr>
            <a:spLocks noGrp="1"/>
          </p:cNvSpPr>
          <p:nvPr>
            <p:ph type="sldNum" sz="quarter" idx="12"/>
          </p:nvPr>
        </p:nvSpPr>
        <p:spPr>
          <a:xfrm>
            <a:off x="7656760" y="6525344"/>
            <a:ext cx="2311400" cy="365125"/>
          </a:xfrm>
        </p:spPr>
        <p:txBody>
          <a:bodyPr/>
          <a:lstStyle/>
          <a:p>
            <a:fld id="{8AF2211C-1947-412D-9ECE-D1A2B2B3C5F8}" type="slidenum">
              <a:rPr lang="ja-JP" altLang="en-US" sz="1600" smtClean="0">
                <a:solidFill>
                  <a:prstClr val="black"/>
                </a:solidFill>
              </a:rPr>
              <a:pPr/>
              <a:t>24</a:t>
            </a:fld>
            <a:endParaRPr lang="ja-JP" altLang="en-US" sz="1600" dirty="0">
              <a:solidFill>
                <a:prstClr val="black"/>
              </a:solidFill>
            </a:endParaRPr>
          </a:p>
        </p:txBody>
      </p:sp>
      <p:sp>
        <p:nvSpPr>
          <p:cNvPr id="2" name="正方形/長方形 1"/>
          <p:cNvSpPr/>
          <p:nvPr/>
        </p:nvSpPr>
        <p:spPr>
          <a:xfrm>
            <a:off x="126143" y="572487"/>
            <a:ext cx="9663394" cy="523220"/>
          </a:xfrm>
          <a:prstGeom prst="rect">
            <a:avLst/>
          </a:prstGeom>
          <a:ln>
            <a:solidFill>
              <a:schemeClr val="accent1"/>
            </a:solidFill>
          </a:ln>
        </p:spPr>
        <p:txBody>
          <a:bodyPr wrap="square">
            <a:spAutoFit/>
          </a:bodyPr>
          <a:lstStyle/>
          <a:p>
            <a:pPr marL="179388" indent="-179388" fontAlgn="auto">
              <a:spcBef>
                <a:spcPts val="0"/>
              </a:spcBef>
              <a:spcAft>
                <a:spcPts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保険サービスの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指定を受けた事業所であれば、基本的に障害福祉（共生型）の指定を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受けられるよう、障害</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福祉の居宅介護、生活介護、短期入所等の指定を受ける場合の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の特例を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設ける。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1" name="グループ化 80"/>
          <p:cNvGrpSpPr/>
          <p:nvPr/>
        </p:nvGrpSpPr>
        <p:grpSpPr>
          <a:xfrm>
            <a:off x="416496" y="1412776"/>
            <a:ext cx="3312368" cy="2224783"/>
            <a:chOff x="632520" y="1383387"/>
            <a:chExt cx="3312368" cy="2224783"/>
          </a:xfrm>
        </p:grpSpPr>
        <p:sp>
          <p:nvSpPr>
            <p:cNvPr id="5" name="円弧 4"/>
            <p:cNvSpPr/>
            <p:nvPr/>
          </p:nvSpPr>
          <p:spPr>
            <a:xfrm rot="20102658">
              <a:off x="1816511" y="2403559"/>
              <a:ext cx="1694778" cy="1118962"/>
            </a:xfrm>
            <a:prstGeom prst="arc">
              <a:avLst>
                <a:gd name="adj1" fmla="val 11742834"/>
                <a:gd name="adj2" fmla="val 0"/>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pic>
          <p:nvPicPr>
            <p:cNvPr id="1040" name="Picture 16" descr="山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484" y="2771287"/>
              <a:ext cx="978831" cy="7069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8"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573" y="2065070"/>
              <a:ext cx="799537" cy="6414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http://2.bp.blogspot.com/-ohl41tIW1a0/V2vXoJN4eVI/AAAAAAAA73w/jMiHgV4uFrgQNfjgG9hVSo_5ObhPc0qVACLcB/s800/building_hous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816" y="2735794"/>
              <a:ext cx="535449" cy="49953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2388239" y="2321881"/>
              <a:ext cx="551321" cy="663678"/>
              <a:chOff x="2381266" y="1338759"/>
              <a:chExt cx="695144" cy="836811"/>
            </a:xfrm>
          </p:grpSpPr>
          <p:pic>
            <p:nvPicPr>
              <p:cNvPr id="1044" name="Picture 20" descr="緑の車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1266" y="1581222"/>
                <a:ext cx="695144" cy="5943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6" name="Picture 22" descr="http://3.bp.blogspot.com/-X7fIR1St4Mg/VZ-Qixp_SbI/AAAAAAAAvNY/uCIXnzPDPow/s800/ojisan1_cr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9111" y="1338759"/>
                <a:ext cx="421315" cy="484925"/>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5" name="テキスト ボックス 14"/>
            <p:cNvSpPr txBox="1"/>
            <p:nvPr/>
          </p:nvSpPr>
          <p:spPr>
            <a:xfrm>
              <a:off x="1524816" y="3192672"/>
              <a:ext cx="535449" cy="261610"/>
            </a:xfrm>
            <a:prstGeom prst="rect">
              <a:avLst/>
            </a:prstGeom>
            <a:noFill/>
            <a:ln>
              <a:noFill/>
            </a:ln>
          </p:spPr>
          <p:txBody>
            <a:bodyPr wrap="square" rtlCol="0">
              <a:spAutoFit/>
            </a:bodyPr>
            <a:lstStyle/>
            <a:p>
              <a:pPr algn="ct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自宅</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632520" y="2565385"/>
              <a:ext cx="732152" cy="415498"/>
            </a:xfrm>
            <a:prstGeom prst="rect">
              <a:avLst/>
            </a:prstGeom>
            <a:noFill/>
            <a:ln>
              <a:noFill/>
            </a:ln>
          </p:spPr>
          <p:txBody>
            <a:bodyPr wrap="square" rtlCol="0">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通所介護</a:t>
              </a:r>
            </a:p>
          </p:txBody>
        </p:sp>
        <p:pic>
          <p:nvPicPr>
            <p:cNvPr id="1050"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9570" y="2553274"/>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3212736" y="3192672"/>
              <a:ext cx="732152" cy="415498"/>
            </a:xfrm>
            <a:prstGeom prst="rect">
              <a:avLst/>
            </a:prstGeom>
            <a:noFill/>
            <a:ln>
              <a:noFill/>
            </a:ln>
          </p:spPr>
          <p:txBody>
            <a:bodyPr wrap="square" rtlCol="0">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632520" y="1661846"/>
              <a:ext cx="3312368" cy="1914899"/>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テキスト ボックス 18"/>
            <p:cNvSpPr txBox="1"/>
            <p:nvPr/>
          </p:nvSpPr>
          <p:spPr>
            <a:xfrm>
              <a:off x="632520" y="1383387"/>
              <a:ext cx="742427" cy="26161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auto">
                <a:spcBef>
                  <a:spcPts val="0"/>
                </a:spcBef>
                <a:spcAft>
                  <a:spcPts val="0"/>
                </a:spcAft>
              </a:pP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見直し前</a:t>
              </a:r>
              <a:endPar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662148" y="1706897"/>
              <a:ext cx="3225630" cy="366148"/>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山間地域など近くに事業所がない場合、遠方の事業所までの通所が必要。</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4" name="グループ化 23"/>
          <p:cNvGrpSpPr/>
          <p:nvPr/>
        </p:nvGrpSpPr>
        <p:grpSpPr>
          <a:xfrm>
            <a:off x="5235012" y="1438019"/>
            <a:ext cx="3534411" cy="2216051"/>
            <a:chOff x="5385047" y="1159899"/>
            <a:chExt cx="4456431" cy="2794151"/>
          </a:xfrm>
        </p:grpSpPr>
        <p:sp>
          <p:nvSpPr>
            <p:cNvPr id="21" name="右矢印 20"/>
            <p:cNvSpPr/>
            <p:nvPr/>
          </p:nvSpPr>
          <p:spPr>
            <a:xfrm rot="13354761">
              <a:off x="6411425" y="2438079"/>
              <a:ext cx="613421" cy="371769"/>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40" name="Picture 16" descr="山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264" y="2898850"/>
              <a:ext cx="1234178" cy="8913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4984" y="2008402"/>
              <a:ext cx="1008112" cy="8087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12" descr="http://2.bp.blogspot.com/-ohl41tIW1a0/V2vXoJN4eVI/AAAAAAAA73w/jMiHgV4uFrgQNfjgG9hVSo_5ObhPc0qVACLcB/s800/building_hous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0117" y="2854097"/>
              <a:ext cx="675131" cy="629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6510117" y="3430161"/>
              <a:ext cx="675131" cy="329856"/>
            </a:xfrm>
            <a:prstGeom prst="rect">
              <a:avLst/>
            </a:prstGeom>
            <a:noFill/>
            <a:ln>
              <a:noFill/>
            </a:ln>
          </p:spPr>
          <p:txBody>
            <a:bodyPr wrap="square" rtlCol="0">
              <a:spAutoFit/>
            </a:bodyPr>
            <a:lstStyle/>
            <a:p>
              <a:pPr algn="ct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自宅</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p:cNvSpPr txBox="1"/>
            <p:nvPr/>
          </p:nvSpPr>
          <p:spPr>
            <a:xfrm>
              <a:off x="5385048" y="2639234"/>
              <a:ext cx="923148" cy="1135093"/>
            </a:xfrm>
            <a:prstGeom prst="rect">
              <a:avLst/>
            </a:prstGeom>
            <a:noFill/>
            <a:ln>
              <a:noFill/>
            </a:ln>
          </p:spPr>
          <p:txBody>
            <a:bodyPr wrap="square" rtlCol="0">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通所</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共生型</a:t>
              </a:r>
              <a:endParaRPr lang="en-US" altLang="ja-JP"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endParaRPr lang="en-US" altLang="ja-JP"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97416" y="2623964"/>
              <a:ext cx="792088" cy="8061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テキスト ボックス 46"/>
            <p:cNvSpPr txBox="1"/>
            <p:nvPr/>
          </p:nvSpPr>
          <p:spPr>
            <a:xfrm>
              <a:off x="8638364" y="3430161"/>
              <a:ext cx="923148" cy="523889"/>
            </a:xfrm>
            <a:prstGeom prst="rect">
              <a:avLst/>
            </a:prstGeom>
            <a:noFill/>
            <a:ln>
              <a:noFill/>
            </a:ln>
          </p:spPr>
          <p:txBody>
            <a:bodyPr wrap="square" rtlCol="0">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5385047" y="1489374"/>
              <a:ext cx="4456431" cy="239557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0" name="テキスト ボックス 49"/>
            <p:cNvSpPr txBox="1"/>
            <p:nvPr/>
          </p:nvSpPr>
          <p:spPr>
            <a:xfrm>
              <a:off x="5385048" y="1159899"/>
              <a:ext cx="936104" cy="32985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auto">
                <a:spcBef>
                  <a:spcPts val="0"/>
                </a:spcBef>
                <a:spcAft>
                  <a:spcPts val="0"/>
                </a:spcAft>
              </a:pP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endPar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5422404" y="1556792"/>
              <a:ext cx="4328281" cy="5820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近隣の通所介護事業所が共生型生活介護になることで、</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身近</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な場所でのサービスが可能に。</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48" name="Picture 24" descr="http://1.bp.blogspot.com/-Tejc6nteGQs/VZ-Qj0qfaZI/AAAAAAAAvNg/4ipFCwClA_c/s800/ojisan1_laugh.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12406" y="2115635"/>
              <a:ext cx="426881" cy="491332"/>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右矢印 27"/>
          <p:cNvSpPr/>
          <p:nvPr/>
        </p:nvSpPr>
        <p:spPr>
          <a:xfrm>
            <a:off x="3944888" y="2401541"/>
            <a:ext cx="1008112" cy="587946"/>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nvGrpSpPr>
          <p:cNvPr id="79" name="グループ化 78"/>
          <p:cNvGrpSpPr/>
          <p:nvPr/>
        </p:nvGrpSpPr>
        <p:grpSpPr>
          <a:xfrm>
            <a:off x="416496" y="4221088"/>
            <a:ext cx="3096344" cy="2304256"/>
            <a:chOff x="1535110" y="3356992"/>
            <a:chExt cx="3096344" cy="2304256"/>
          </a:xfrm>
        </p:grpSpPr>
        <p:grpSp>
          <p:nvGrpSpPr>
            <p:cNvPr id="77" name="グループ化 76"/>
            <p:cNvGrpSpPr/>
            <p:nvPr/>
          </p:nvGrpSpPr>
          <p:grpSpPr>
            <a:xfrm>
              <a:off x="1732320" y="3779748"/>
              <a:ext cx="2899134" cy="1791926"/>
              <a:chOff x="1732320" y="3779748"/>
              <a:chExt cx="2899134" cy="1791926"/>
            </a:xfrm>
          </p:grpSpPr>
          <p:pic>
            <p:nvPicPr>
              <p:cNvPr id="60"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92540" y="4305355"/>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84848" y="4733818"/>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2" name="テキスト ボックス 61"/>
              <p:cNvSpPr txBox="1"/>
              <p:nvPr/>
            </p:nvSpPr>
            <p:spPr>
              <a:xfrm>
                <a:off x="1772576" y="4944753"/>
                <a:ext cx="732152" cy="415498"/>
              </a:xfrm>
              <a:prstGeom prst="rect">
                <a:avLst/>
              </a:prstGeom>
              <a:noFill/>
              <a:ln>
                <a:noFill/>
              </a:ln>
            </p:spPr>
            <p:txBody>
              <a:bodyPr wrap="square" rtlCol="0">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8" name="Picture 4" descr="http://3.bp.blogspot.com/-B13iN8hEIP8/VozfVbMIesI/AAAAAAAA2j0/KFSicTfjwio/s800/kurumaisu_ojiisan4_laugh.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32320" y="4375682"/>
                <a:ext cx="374324" cy="591180"/>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グループ化 73"/>
              <p:cNvGrpSpPr/>
              <p:nvPr/>
            </p:nvGrpSpPr>
            <p:grpSpPr>
              <a:xfrm>
                <a:off x="3440832" y="3795706"/>
                <a:ext cx="843609" cy="641406"/>
                <a:chOff x="3468768" y="3861048"/>
                <a:chExt cx="843609" cy="641406"/>
              </a:xfrm>
            </p:grpSpPr>
            <p:pic>
              <p:nvPicPr>
                <p:cNvPr id="59"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2840" y="3861048"/>
                  <a:ext cx="799537" cy="6414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http://4.bp.blogspot.com/-XpRFhvqc_rQ/VozfUvvb__I/AAAAAAAA2js/AnvDmQKQ5js/s800/kurumaisu_ojiisan3_sa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68768" y="3880447"/>
                  <a:ext cx="392522" cy="61992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1" name="直線コネクタ 30"/>
              <p:cNvCxnSpPr/>
              <p:nvPr/>
            </p:nvCxnSpPr>
            <p:spPr>
              <a:xfrm>
                <a:off x="2799986" y="4088847"/>
                <a:ext cx="0" cy="1299060"/>
              </a:xfrm>
              <a:prstGeom prst="line">
                <a:avLst/>
              </a:prstGeom>
              <a:ln w="8255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465840" y="3779748"/>
                <a:ext cx="687475" cy="369332"/>
              </a:xfrm>
              <a:prstGeom prst="rect">
                <a:avLst/>
              </a:prstGeom>
              <a:noFill/>
            </p:spPr>
            <p:txBody>
              <a:bodyPr wrap="square" rtlCol="0">
                <a:spAutoFit/>
              </a:bodyPr>
              <a:lstStyle/>
              <a:p>
                <a:pPr fontAlgn="auto">
                  <a:spcBef>
                    <a:spcPts val="0"/>
                  </a:spcBef>
                  <a:spcAft>
                    <a:spcPts val="0"/>
                  </a:spcAft>
                </a:pPr>
                <a:r>
                  <a:rPr lang="en-US" altLang="ja-JP" b="1" dirty="0" smtClean="0">
                    <a:solidFill>
                      <a:prstClr val="black"/>
                    </a:solidFill>
                    <a:latin typeface="Calibri"/>
                    <a:ea typeface="ＭＳ Ｐゴシック"/>
                  </a:rPr>
                  <a:t>65</a:t>
                </a:r>
                <a:r>
                  <a:rPr lang="ja-JP" altLang="en-US" b="1" dirty="0" smtClean="0">
                    <a:solidFill>
                      <a:prstClr val="black"/>
                    </a:solidFill>
                    <a:latin typeface="Calibri"/>
                    <a:ea typeface="ＭＳ Ｐゴシック"/>
                  </a:rPr>
                  <a:t>歳</a:t>
                </a:r>
                <a:endParaRPr lang="ja-JP" altLang="en-US" b="1" dirty="0">
                  <a:solidFill>
                    <a:prstClr val="black"/>
                  </a:solidFill>
                  <a:latin typeface="Calibri"/>
                  <a:ea typeface="ＭＳ Ｐゴシック"/>
                </a:endParaRPr>
              </a:p>
            </p:txBody>
          </p:sp>
          <p:cxnSp>
            <p:nvCxnSpPr>
              <p:cNvPr id="34" name="直線コネクタ 33"/>
              <p:cNvCxnSpPr>
                <a:stCxn id="60" idx="3"/>
              </p:cNvCxnSpPr>
              <p:nvPr/>
            </p:nvCxnSpPr>
            <p:spPr>
              <a:xfrm>
                <a:off x="2420748" y="4625054"/>
                <a:ext cx="379238"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2817649" y="4636801"/>
                <a:ext cx="761163" cy="474473"/>
              </a:xfrm>
              <a:prstGeom prst="straightConnector1">
                <a:avLst/>
              </a:prstGeom>
              <a:ln w="3175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endCxn id="1026" idx="1"/>
              </p:cNvCxnSpPr>
              <p:nvPr/>
            </p:nvCxnSpPr>
            <p:spPr>
              <a:xfrm flipV="1">
                <a:off x="2809577" y="4125066"/>
                <a:ext cx="631255" cy="499989"/>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235706" y="4399220"/>
                <a:ext cx="1323740" cy="253916"/>
              </a:xfrm>
              <a:prstGeom prst="rect">
                <a:avLst/>
              </a:prstGeom>
              <a:noFill/>
              <a:ln>
                <a:noFill/>
              </a:ln>
            </p:spPr>
            <p:txBody>
              <a:bodyPr wrap="square" rtlCol="0">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介護保険通所</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p>
            </p:txBody>
          </p:sp>
          <p:sp>
            <p:nvSpPr>
              <p:cNvPr id="90" name="テキスト ボックス 89"/>
              <p:cNvSpPr txBox="1"/>
              <p:nvPr/>
            </p:nvSpPr>
            <p:spPr>
              <a:xfrm>
                <a:off x="3170415" y="5317758"/>
                <a:ext cx="1461039" cy="253916"/>
              </a:xfrm>
              <a:prstGeom prst="rect">
                <a:avLst/>
              </a:prstGeom>
              <a:noFill/>
              <a:ln>
                <a:noFill/>
              </a:ln>
            </p:spPr>
            <p:txBody>
              <a:bodyPr wrap="square" rtlCol="0">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障害福祉生活介護</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8" name="正方形/長方形 77"/>
            <p:cNvSpPr/>
            <p:nvPr/>
          </p:nvSpPr>
          <p:spPr>
            <a:xfrm>
              <a:off x="1535110" y="3356992"/>
              <a:ext cx="2913834" cy="230425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sp>
        <p:nvSpPr>
          <p:cNvPr id="84" name="テキスト ボックス 83"/>
          <p:cNvSpPr txBox="1"/>
          <p:nvPr/>
        </p:nvSpPr>
        <p:spPr>
          <a:xfrm>
            <a:off x="-15552" y="1124744"/>
            <a:ext cx="7764810" cy="338554"/>
          </a:xfrm>
          <a:prstGeom prst="rect">
            <a:avLst/>
          </a:prstGeom>
          <a:noFill/>
        </p:spPr>
        <p:txBody>
          <a:bodyPr wrap="square" rtlCol="0">
            <a:spAutoFit/>
          </a:bodyPr>
          <a:lstStyle/>
          <a:p>
            <a:pP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○介護サービス事業所が共生型障害福祉サービスの指定を受ける場合（障害報酬）</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テキスト ボックス 98"/>
          <p:cNvSpPr txBox="1"/>
          <p:nvPr/>
        </p:nvSpPr>
        <p:spPr>
          <a:xfrm>
            <a:off x="416496" y="3959478"/>
            <a:ext cx="742427" cy="26161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auto">
              <a:spcBef>
                <a:spcPts val="0"/>
              </a:spcBef>
              <a:spcAft>
                <a:spcPts val="0"/>
              </a:spcAft>
            </a:pP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見直し前</a:t>
            </a:r>
            <a:endPar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 name="テキスト ボックス 99"/>
          <p:cNvSpPr txBox="1"/>
          <p:nvPr/>
        </p:nvSpPr>
        <p:spPr>
          <a:xfrm>
            <a:off x="416496" y="4214980"/>
            <a:ext cx="2946292" cy="461665"/>
          </a:xfrm>
          <a:prstGeom prst="rect">
            <a:avLst/>
          </a:prstGeom>
          <a:noFill/>
        </p:spPr>
        <p:txBody>
          <a:bodyPr wrap="square" rtlCol="0">
            <a:spAutoFit/>
          </a:bodyPr>
          <a:lstStyle/>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歳を境に、なじみのある事業所から介護サービス事業所へ移行する可能性。</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4"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9495" y="5169451"/>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5"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01803" y="5597914"/>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6" name="テキスト ボックス 105"/>
          <p:cNvSpPr txBox="1"/>
          <p:nvPr/>
        </p:nvSpPr>
        <p:spPr>
          <a:xfrm>
            <a:off x="4189531" y="5808849"/>
            <a:ext cx="732152" cy="415498"/>
          </a:xfrm>
          <a:prstGeom prst="rect">
            <a:avLst/>
          </a:prstGeom>
          <a:noFill/>
          <a:ln>
            <a:noFill/>
          </a:ln>
        </p:spPr>
        <p:txBody>
          <a:bodyPr wrap="square" rtlCol="0">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7" name="Picture 4" descr="http://3.bp.blogspot.com/-B13iN8hEIP8/VozfVbMIesI/AAAAAAAA2j0/KFSicTfjwio/s800/kurumaisu_ojiisan4_laugh.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49275" y="5239778"/>
            <a:ext cx="374324" cy="59118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1859" y="4581128"/>
            <a:ext cx="799537" cy="641406"/>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09" name="直線コネクタ 108"/>
          <p:cNvCxnSpPr/>
          <p:nvPr/>
        </p:nvCxnSpPr>
        <p:spPr>
          <a:xfrm>
            <a:off x="5216941" y="4980505"/>
            <a:ext cx="0" cy="1271498"/>
          </a:xfrm>
          <a:prstGeom prst="line">
            <a:avLst/>
          </a:prstGeom>
          <a:ln w="82550">
            <a:prstDash val="sysDash"/>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4882795" y="4643844"/>
            <a:ext cx="687475" cy="369332"/>
          </a:xfrm>
          <a:prstGeom prst="rect">
            <a:avLst/>
          </a:prstGeom>
          <a:noFill/>
        </p:spPr>
        <p:txBody>
          <a:bodyPr wrap="square" rtlCol="0">
            <a:spAutoFit/>
          </a:bodyPr>
          <a:lstStyle/>
          <a:p>
            <a:pPr fontAlgn="auto">
              <a:spcBef>
                <a:spcPts val="0"/>
              </a:spcBef>
              <a:spcAft>
                <a:spcPts val="0"/>
              </a:spcAft>
            </a:pPr>
            <a:r>
              <a:rPr lang="en-US" altLang="ja-JP" b="1" dirty="0" smtClean="0">
                <a:solidFill>
                  <a:prstClr val="black"/>
                </a:solidFill>
                <a:latin typeface="Calibri"/>
                <a:ea typeface="ＭＳ Ｐゴシック"/>
              </a:rPr>
              <a:t>65</a:t>
            </a:r>
            <a:r>
              <a:rPr lang="ja-JP" altLang="en-US" b="1" dirty="0" smtClean="0">
                <a:solidFill>
                  <a:prstClr val="black"/>
                </a:solidFill>
                <a:latin typeface="Calibri"/>
                <a:ea typeface="ＭＳ Ｐゴシック"/>
              </a:rPr>
              <a:t>歳</a:t>
            </a:r>
            <a:endParaRPr lang="ja-JP" altLang="en-US" b="1" dirty="0">
              <a:solidFill>
                <a:prstClr val="black"/>
              </a:solidFill>
              <a:latin typeface="Calibri"/>
              <a:ea typeface="ＭＳ Ｐゴシック"/>
            </a:endParaRPr>
          </a:p>
        </p:txBody>
      </p:sp>
      <p:cxnSp>
        <p:nvCxnSpPr>
          <p:cNvPr id="111" name="直線コネクタ 110"/>
          <p:cNvCxnSpPr>
            <a:stCxn id="104" idx="3"/>
          </p:cNvCxnSpPr>
          <p:nvPr/>
        </p:nvCxnSpPr>
        <p:spPr>
          <a:xfrm>
            <a:off x="4837703" y="5489150"/>
            <a:ext cx="379238"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V="1">
            <a:off x="5232408" y="4952943"/>
            <a:ext cx="591882" cy="536207"/>
          </a:xfrm>
          <a:prstGeom prst="straightConnector1">
            <a:avLst/>
          </a:prstGeom>
          <a:ln w="3175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a:endCxn id="105" idx="1"/>
          </p:cNvCxnSpPr>
          <p:nvPr/>
        </p:nvCxnSpPr>
        <p:spPr>
          <a:xfrm>
            <a:off x="5226532" y="5489152"/>
            <a:ext cx="775271" cy="428461"/>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5602213" y="5191308"/>
            <a:ext cx="1401138" cy="253916"/>
          </a:xfrm>
          <a:prstGeom prst="rect">
            <a:avLst/>
          </a:prstGeom>
          <a:noFill/>
          <a:ln>
            <a:noFill/>
          </a:ln>
        </p:spPr>
        <p:txBody>
          <a:bodyPr wrap="square" rtlCol="0">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介護保険通所</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p>
        </p:txBody>
      </p:sp>
      <p:sp>
        <p:nvSpPr>
          <p:cNvPr id="116" name="テキスト ボックス 115"/>
          <p:cNvSpPr txBox="1"/>
          <p:nvPr/>
        </p:nvSpPr>
        <p:spPr>
          <a:xfrm>
            <a:off x="5636173" y="6181854"/>
            <a:ext cx="1406200" cy="577081"/>
          </a:xfrm>
          <a:prstGeom prst="rect">
            <a:avLst/>
          </a:prstGeom>
          <a:noFill/>
          <a:ln>
            <a:noFill/>
          </a:ln>
        </p:spPr>
        <p:txBody>
          <a:bodyPr wrap="square" rtlCol="0">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障害福祉生活介護</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共生型通所</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p>
        </p:txBody>
      </p:sp>
      <p:sp>
        <p:nvSpPr>
          <p:cNvPr id="103" name="正方形/長方形 102"/>
          <p:cNvSpPr/>
          <p:nvPr/>
        </p:nvSpPr>
        <p:spPr>
          <a:xfrm>
            <a:off x="3952065" y="4221088"/>
            <a:ext cx="2913834" cy="2520280"/>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9" name="テキスト ボックス 118"/>
          <p:cNvSpPr txBox="1"/>
          <p:nvPr/>
        </p:nvSpPr>
        <p:spPr>
          <a:xfrm>
            <a:off x="3952065" y="3959478"/>
            <a:ext cx="742427" cy="26161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auto">
              <a:spcBef>
                <a:spcPts val="0"/>
              </a:spcBef>
              <a:spcAft>
                <a:spcPts val="0"/>
              </a:spcAft>
            </a:pP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endPar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0" name="テキスト ボックス 119"/>
          <p:cNvSpPr txBox="1"/>
          <p:nvPr/>
        </p:nvSpPr>
        <p:spPr>
          <a:xfrm>
            <a:off x="3952065" y="4214980"/>
            <a:ext cx="2946292" cy="461665"/>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なじみのある事業所が共生型サービスになることで、</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歳以降も引き続き通所。</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1" name="右矢印 120"/>
          <p:cNvSpPr/>
          <p:nvPr/>
        </p:nvSpPr>
        <p:spPr>
          <a:xfrm>
            <a:off x="3440832" y="5085184"/>
            <a:ext cx="426021" cy="587946"/>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2" name="テキスト ボックス 121"/>
          <p:cNvSpPr txBox="1"/>
          <p:nvPr/>
        </p:nvSpPr>
        <p:spPr>
          <a:xfrm>
            <a:off x="-15552" y="3666510"/>
            <a:ext cx="7764810" cy="338554"/>
          </a:xfrm>
          <a:prstGeom prst="rect">
            <a:avLst/>
          </a:prstGeom>
          <a:noFill/>
        </p:spPr>
        <p:txBody>
          <a:bodyPr wrap="square" rtlCol="0">
            <a:spAutoFit/>
          </a:bodyPr>
          <a:lstStyle/>
          <a:p>
            <a:pP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○障害福祉サービス事業所が共生型介護サービスの指定を受ける場合（介護報酬）</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正方形/長方形 84"/>
          <p:cNvSpPr/>
          <p:nvPr/>
        </p:nvSpPr>
        <p:spPr>
          <a:xfrm>
            <a:off x="6981027" y="4005064"/>
            <a:ext cx="2868517" cy="2753871"/>
          </a:xfrm>
          <a:prstGeom prst="rect">
            <a:avLst/>
          </a:prstGeom>
          <a:ln>
            <a:solidFill>
              <a:schemeClr val="accent1">
                <a:shade val="50000"/>
              </a:schemeClr>
            </a:solidFill>
            <a:prstDash val="sysDot"/>
          </a:ln>
        </p:spPr>
        <p:txBody>
          <a:bodyPr wrap="square" rIns="0">
            <a:noAutofit/>
          </a:bodyPr>
          <a:lstStyle/>
          <a:p>
            <a:pPr fontAlgn="auto">
              <a:spcBef>
                <a:spcPts val="0"/>
              </a:spcBef>
              <a:spcAft>
                <a:spcPts val="0"/>
              </a:spcAft>
            </a:pP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障害福祉サービス等報酬の例</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介護保険の</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通所介護事業所が</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者</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への生活介護を行う</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場合</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694</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180000" fontAlgn="auto">
              <a:spcBef>
                <a:spcPts val="0"/>
              </a:spcBef>
              <a:spcAft>
                <a:spcPts val="0"/>
              </a:spcAft>
            </a:pP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共生型</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生活介護事業所</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等に</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ついて</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管理責任者等を</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し、かつ</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交流の場の提供</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等の実施を評価。</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180000" fontAlgn="auto">
              <a:spcBef>
                <a:spcPts val="0"/>
              </a:spcBef>
              <a:spcAft>
                <a:spcPts val="0"/>
              </a:spcAft>
            </a:pP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180000" fontAlgn="auto">
              <a:spcBef>
                <a:spcPts val="0"/>
              </a:spcBef>
              <a:spcAft>
                <a:spcPts val="0"/>
              </a:spcAft>
            </a:pP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180000" indent="-180000"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管理責任者配置等</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加算（新設）</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58</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180000" fontAlgn="auto">
              <a:spcBef>
                <a:spcPts val="0"/>
              </a:spcBef>
              <a:spcAft>
                <a:spcPts val="0"/>
              </a:spcAft>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共生型</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サービス体制強化</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加算（新設）</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180000" fontAlgn="auto">
              <a:spcBef>
                <a:spcPts val="0"/>
              </a:spcBef>
              <a:spcAft>
                <a:spcPts val="0"/>
              </a:spcAft>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児童発達支援管理責任者を配置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103</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180000" fontAlgn="auto">
              <a:spcBef>
                <a:spcPts val="0"/>
              </a:spcBef>
              <a:spcAft>
                <a:spcPts val="0"/>
              </a:spcAft>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保育士又は児童指導員を配置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78</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等</a:t>
            </a:r>
            <a:endParaRPr lang="ja-JP" altLang="en-US" sz="1050" dirty="0">
              <a:solidFill>
                <a:prstClr val="black"/>
              </a:solidFill>
              <a:latin typeface="Calibri"/>
              <a:ea typeface="ＭＳ Ｐゴシック"/>
            </a:endParaRPr>
          </a:p>
        </p:txBody>
      </p:sp>
      <p:pic>
        <p:nvPicPr>
          <p:cNvPr id="126" name="Picture 4" descr="http://3.bp.blogspot.com/-B13iN8hEIP8/VozfVbMIesI/AAAAAAAA2j0/KFSicTfjwio/s800/kurumaisu_ojiisan4_laugh.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62253" y="5646132"/>
            <a:ext cx="374324" cy="59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82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p:cNvGrpSpPr/>
          <p:nvPr/>
        </p:nvGrpSpPr>
        <p:grpSpPr>
          <a:xfrm>
            <a:off x="4953000" y="3645024"/>
            <a:ext cx="4764528" cy="3024336"/>
            <a:chOff x="4941000" y="1247842"/>
            <a:chExt cx="4764528" cy="2685214"/>
          </a:xfrm>
        </p:grpSpPr>
        <p:sp>
          <p:nvSpPr>
            <p:cNvPr id="43" name="正方形/長方形 42"/>
            <p:cNvSpPr/>
            <p:nvPr/>
          </p:nvSpPr>
          <p:spPr>
            <a:xfrm>
              <a:off x="4941000" y="1247842"/>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Ins="36000" rtlCol="0" anchor="t" anchorCtr="0"/>
            <a:lstStyle/>
            <a:p>
              <a:pPr fontAlgn="auto">
                <a:spcBef>
                  <a:spcPts val="0"/>
                </a:spcBef>
                <a:spcAft>
                  <a:spcPts val="60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marL="177800" indent="-177800"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自立訓練について、訓練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の対象者を限定している施行</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規則</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機能</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訓練→身体</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障害者、生活</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訓練→知的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障害者・精神障害者）を改正し、両訓練ともに障害の区別なく利用可能と</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加えて、視覚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障害者に対する歩行訓練等を生活訓練として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も　実施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出来る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よう、</a:t>
              </a:r>
              <a:r>
                <a:rPr lang="ja-JP" altLang="en-US" sz="12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生活訓練サービス費において、居宅</a:t>
              </a:r>
              <a:r>
                <a:rPr lang="ja-JP" altLang="en-US" sz="12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　　して</a:t>
              </a:r>
              <a:r>
                <a:rPr lang="ja-JP" altLang="en-US" sz="12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視覚障害者に</a:t>
              </a:r>
              <a:r>
                <a:rPr lang="ja-JP" altLang="en-US" sz="12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対して専門的</a:t>
              </a:r>
              <a:r>
                <a:rPr lang="ja-JP" altLang="en-US" sz="12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訓練を</a:t>
              </a:r>
              <a:r>
                <a:rPr lang="ja-JP" altLang="en-US" sz="12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行うことを評価する。</a:t>
              </a:r>
              <a:endParaRPr lang="ja-JP" altLang="en-US" sz="12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60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600"/>
                </a:spcAft>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43"/>
            <p:cNvSpPr txBox="1"/>
            <p:nvPr/>
          </p:nvSpPr>
          <p:spPr>
            <a:xfrm>
              <a:off x="4960743" y="1268760"/>
              <a:ext cx="4744785" cy="288032"/>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対象者の見直し（自立訓練）</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 name="テキスト ボックス 2"/>
          <p:cNvSpPr txBox="1"/>
          <p:nvPr/>
        </p:nvSpPr>
        <p:spPr>
          <a:xfrm>
            <a:off x="0" y="-1258"/>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fontAlgn="auto">
              <a:spcBef>
                <a:spcPts val="0"/>
              </a:spcBef>
              <a:spcAft>
                <a:spcPts val="0"/>
              </a:spcAft>
            </a:pP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その他の障害福祉サービス等の報酬改定</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88472" y="620688"/>
            <a:ext cx="4764528" cy="302433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fontAlgn="auto">
              <a:spcBef>
                <a:spcPts val="0"/>
              </a:spcBef>
              <a:spcAft>
                <a:spcPts val="60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支援区分６の利用者に対して、病院、診療所、介護老人</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施設、介護医療院及び</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助産所へ</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入院中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コミュニケーション</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等を提供することを評価する。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08216" y="644248"/>
            <a:ext cx="2800568" cy="324408"/>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入院中の</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支援（重度訪問介護）</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88472" y="3645024"/>
            <a:ext cx="4764528" cy="302433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fontAlgn="auto">
              <a:spcBef>
                <a:spcPts val="0"/>
              </a:spcBef>
              <a:spcAft>
                <a:spcPts val="60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の重度化・高齢化に伴う業務負担の増加</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や、日中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業務とは異なる負担感や勤務体制であることを踏まえ、夜間支援体制をより適切に評価するため、夜勤職員配置体制加算の単位数を引き上げる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08216" y="3668584"/>
            <a:ext cx="4429220" cy="324408"/>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夜勤職員配置の評価</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見直し（施設</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入所</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4953000" y="620688"/>
            <a:ext cx="4764528" cy="3024336"/>
            <a:chOff x="4941000" y="1247842"/>
            <a:chExt cx="4764528" cy="2685214"/>
          </a:xfrm>
        </p:grpSpPr>
        <p:sp>
          <p:nvSpPr>
            <p:cNvPr id="9" name="正方形/長方形 8"/>
            <p:cNvSpPr/>
            <p:nvPr/>
          </p:nvSpPr>
          <p:spPr>
            <a:xfrm>
              <a:off x="4941000" y="1247842"/>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fontAlgn="auto">
                <a:spcBef>
                  <a:spcPts val="0"/>
                </a:spcBef>
                <a:spcAft>
                  <a:spcPts val="60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同行援護は、外出する際に必要な援助を行うことを基本とすることから、「身体介護を伴う」と「身体介護を伴わない」の分類を廃止し、基本報酬を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一本化</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960744" y="1268760"/>
              <a:ext cx="3148608" cy="288032"/>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基本報酬</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一本化（同行援護）</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6" name="正方形/長方形 15"/>
          <p:cNvSpPr/>
          <p:nvPr/>
        </p:nvSpPr>
        <p:spPr>
          <a:xfrm>
            <a:off x="5097016" y="1628800"/>
            <a:ext cx="4448944" cy="430887"/>
          </a:xfrm>
          <a:prstGeom prst="rect">
            <a:avLst/>
          </a:prstGeom>
          <a:ln w="12700">
            <a:solidFill>
              <a:schemeClr val="tx1"/>
            </a:solidFill>
            <a:prstDash val="sysDash"/>
          </a:ln>
        </p:spPr>
        <p:txBody>
          <a:bodyPr wrap="square">
            <a:spAutoFit/>
          </a:bodyPr>
          <a:lstStyle/>
          <a:p>
            <a:pPr fontAlgn="auto">
              <a:spcBef>
                <a:spcPts val="0"/>
              </a:spcBef>
              <a:spcAft>
                <a:spcPts val="0"/>
              </a:spcAft>
            </a:pP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身体</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介護を伴う場合　　伴わない場合</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分以上１時間</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未満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405</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　　　　　　</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199</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344488" y="1628800"/>
            <a:ext cx="4448944" cy="1107996"/>
          </a:xfrm>
          <a:prstGeom prst="rect">
            <a:avLst/>
          </a:prstGeom>
          <a:ln w="12700">
            <a:solidFill>
              <a:schemeClr val="tx1"/>
            </a:solidFill>
            <a:prstDash val="sysDash"/>
          </a:ln>
        </p:spPr>
        <p:txBody>
          <a:bodyPr wrap="square">
            <a:spAutoFit/>
          </a:bodyPr>
          <a:lstStyle/>
          <a:p>
            <a:pPr algn="just" fontAlgn="auto">
              <a:spcBef>
                <a:spcPts val="0"/>
              </a:spcBef>
              <a:spcAft>
                <a:spcPts val="0"/>
              </a:spcAft>
            </a:pP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入院中の基本報酬は、入院中以外と同様</a:t>
            </a: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とする。</a:t>
            </a:r>
            <a:endPar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endParaRPr lang="en-US" altLang="ja-JP"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endParaRPr lang="en-US" altLang="ja-JP"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endParaRPr lang="en-US" altLang="ja-JP"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endParaRPr lang="en-US" altLang="ja-JP"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endParaRPr lang="en-US" altLang="ja-JP"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725404145"/>
              </p:ext>
            </p:extLst>
          </p:nvPr>
        </p:nvGraphicFramePr>
        <p:xfrm>
          <a:off x="488505" y="1916832"/>
          <a:ext cx="4176463" cy="720214"/>
        </p:xfrm>
        <a:graphic>
          <a:graphicData uri="http://schemas.openxmlformats.org/drawingml/2006/table">
            <a:tbl>
              <a:tblPr firstRow="1" firstCol="1" bandRow="1">
                <a:tableStyleId>{5940675A-B579-460E-94D1-54222C63F5DA}</a:tableStyleId>
              </a:tblPr>
              <a:tblGrid>
                <a:gridCol w="2232247"/>
                <a:gridCol w="1008112"/>
                <a:gridCol w="936104"/>
              </a:tblGrid>
              <a:tr h="216024">
                <a:tc>
                  <a:txBody>
                    <a:bodyPr/>
                    <a:lstStyle/>
                    <a:p>
                      <a:pPr algn="just">
                        <a:spcAft>
                          <a:spcPts val="0"/>
                        </a:spcAft>
                      </a:pPr>
                      <a:r>
                        <a:rPr 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ja-JP" sz="1100" kern="100">
                          <a:effectLst/>
                          <a:latin typeface="メイリオ" panose="020B0604030504040204" pitchFamily="50" charset="-128"/>
                          <a:ea typeface="メイリオ" panose="020B0604030504040204" pitchFamily="50" charset="-128"/>
                          <a:cs typeface="メイリオ" panose="020B0604030504040204" pitchFamily="50" charset="-128"/>
                        </a:rPr>
                        <a:t>入院中以外</a:t>
                      </a:r>
                      <a:endParaRPr lang="ja-JP" sz="12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spcAft>
                          <a:spcPts val="0"/>
                        </a:spcAft>
                      </a:pPr>
                      <a:r>
                        <a:rPr lang="ja-JP" sz="1100" kern="100">
                          <a:effectLst/>
                          <a:latin typeface="メイリオ" panose="020B0604030504040204" pitchFamily="50" charset="-128"/>
                          <a:ea typeface="メイリオ" panose="020B0604030504040204" pitchFamily="50" charset="-128"/>
                          <a:cs typeface="メイリオ" panose="020B0604030504040204" pitchFamily="50" charset="-128"/>
                        </a:rPr>
                        <a:t>入院中</a:t>
                      </a:r>
                      <a:endParaRPr lang="ja-JP" sz="12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252095">
                <a:tc>
                  <a:txBody>
                    <a:bodyPr/>
                    <a:lstStyle/>
                    <a:p>
                      <a:pPr algn="just">
                        <a:spcAft>
                          <a:spcPts val="0"/>
                        </a:spcAft>
                      </a:pPr>
                      <a:r>
                        <a:rPr lang="en-US" sz="11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時間</a:t>
                      </a:r>
                      <a:r>
                        <a:rPr lang="ja-JP" sz="11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未満</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r">
                        <a:spcAft>
                          <a:spcPts val="0"/>
                        </a:spcAft>
                      </a:pPr>
                      <a:r>
                        <a:rPr 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184</a:t>
                      </a: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r">
                        <a:spcAft>
                          <a:spcPts val="0"/>
                        </a:spcAft>
                      </a:pPr>
                      <a:r>
                        <a:rPr 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184</a:t>
                      </a: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252095">
                <a:tc>
                  <a:txBody>
                    <a:bodyPr/>
                    <a:lstStyle/>
                    <a:p>
                      <a:pPr algn="just">
                        <a:spcAft>
                          <a:spcPts val="0"/>
                        </a:spcAft>
                      </a:pPr>
                      <a:r>
                        <a:rPr lang="en-US" sz="11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時間以上</a:t>
                      </a:r>
                      <a:r>
                        <a:rPr 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時間</a:t>
                      </a:r>
                      <a:r>
                        <a:rPr 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30</a:t>
                      </a:r>
                      <a:r>
                        <a:rPr lang="ja-JP" sz="11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分未満</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r">
                        <a:spcAft>
                          <a:spcPts val="0"/>
                        </a:spcAft>
                      </a:pPr>
                      <a:r>
                        <a:rPr lang="en-US" sz="1100" kern="100">
                          <a:effectLst/>
                          <a:latin typeface="メイリオ" panose="020B0604030504040204" pitchFamily="50" charset="-128"/>
                          <a:ea typeface="メイリオ" panose="020B0604030504040204" pitchFamily="50" charset="-128"/>
                          <a:cs typeface="メイリオ" panose="020B0604030504040204" pitchFamily="50" charset="-128"/>
                        </a:rPr>
                        <a:t>274</a:t>
                      </a:r>
                      <a:r>
                        <a:rPr lang="ja-JP" sz="1100" kern="10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ja-JP" sz="12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r">
                        <a:spcAft>
                          <a:spcPts val="0"/>
                        </a:spcAft>
                      </a:pPr>
                      <a:r>
                        <a:rPr 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274</a:t>
                      </a: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bl>
          </a:graphicData>
        </a:graphic>
      </p:graphicFrame>
      <p:sp>
        <p:nvSpPr>
          <p:cNvPr id="27" name="正方形/長方形 26"/>
          <p:cNvSpPr/>
          <p:nvPr/>
        </p:nvSpPr>
        <p:spPr>
          <a:xfrm>
            <a:off x="344488" y="2780928"/>
            <a:ext cx="2974985" cy="415498"/>
          </a:xfrm>
          <a:prstGeom prst="rect">
            <a:avLst/>
          </a:prstGeom>
        </p:spPr>
        <p:txBody>
          <a:bodyPr wrap="square">
            <a:spAutoFit/>
          </a:bodyPr>
          <a:lstStyle/>
          <a:p>
            <a:pPr marL="88900" indent="-88900" algn="just" fontAlgn="auto">
              <a:spcBef>
                <a:spcPts val="0"/>
              </a:spcBef>
              <a:spcAft>
                <a:spcPts val="0"/>
              </a:spcAft>
            </a:pP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喀痰吸引等支援体制加算の算定は不可。</a:t>
            </a:r>
          </a:p>
          <a:p>
            <a:pPr marL="88900" indent="-88900" algn="just" fontAlgn="auto">
              <a:spcBef>
                <a:spcPts val="0"/>
              </a:spcBef>
              <a:spcAft>
                <a:spcPts val="0"/>
              </a:spcAft>
            </a:pP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※90</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日以降の利用は所定単位数の</a:t>
            </a:r>
            <a:r>
              <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を減算　</a:t>
            </a:r>
            <a:endPar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9" name="グループ化 28"/>
          <p:cNvGrpSpPr/>
          <p:nvPr/>
        </p:nvGrpSpPr>
        <p:grpSpPr>
          <a:xfrm>
            <a:off x="3728864" y="2673620"/>
            <a:ext cx="936104" cy="980969"/>
            <a:chOff x="7688349" y="980728"/>
            <a:chExt cx="1224136" cy="1282806"/>
          </a:xfrm>
        </p:grpSpPr>
        <p:grpSp>
          <p:nvGrpSpPr>
            <p:cNvPr id="30" name="グループ化 29"/>
            <p:cNvGrpSpPr/>
            <p:nvPr/>
          </p:nvGrpSpPr>
          <p:grpSpPr>
            <a:xfrm>
              <a:off x="7688349" y="980728"/>
              <a:ext cx="1224136" cy="1224136"/>
              <a:chOff x="1410147" y="1351382"/>
              <a:chExt cx="1224136" cy="1224136"/>
            </a:xfrm>
          </p:grpSpPr>
          <p:pic>
            <p:nvPicPr>
              <p:cNvPr id="32" name="Picture 12" descr="病室のイラスト（背景素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147" y="1351382"/>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エプロン姿の女性のイラスト">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2215" y="1443507"/>
                <a:ext cx="576064" cy="1127082"/>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16" descr="ピンク色の制服の女性看護師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5579" y="1124744"/>
              <a:ext cx="691816" cy="113879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正方形/長方形 34"/>
          <p:cNvSpPr/>
          <p:nvPr/>
        </p:nvSpPr>
        <p:spPr>
          <a:xfrm>
            <a:off x="5097016" y="2422049"/>
            <a:ext cx="4448944" cy="430887"/>
          </a:xfrm>
          <a:prstGeom prst="rect">
            <a:avLst/>
          </a:prstGeom>
          <a:ln w="12700">
            <a:solidFill>
              <a:schemeClr val="tx1"/>
            </a:solidFill>
            <a:prstDash val="sysDash"/>
          </a:ln>
        </p:spPr>
        <p:txBody>
          <a:bodyPr wrap="square">
            <a:spAutoFit/>
          </a:bodyPr>
          <a:lstStyle/>
          <a:p>
            <a:pPr fontAlgn="auto">
              <a:spcBef>
                <a:spcPts val="0"/>
              </a:spcBef>
              <a:spcAft>
                <a:spcPts val="0"/>
              </a:spcAft>
            </a:pP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（身体介護を伴う分類の廃止）</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分以上１時間未満　　　　　　　　　　　</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290</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ja-JP" altLang="en-US"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下矢印 35"/>
          <p:cNvSpPr/>
          <p:nvPr/>
        </p:nvSpPr>
        <p:spPr>
          <a:xfrm>
            <a:off x="6919488" y="2132856"/>
            <a:ext cx="83155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7" name="正方形/長方形 36"/>
          <p:cNvSpPr/>
          <p:nvPr/>
        </p:nvSpPr>
        <p:spPr>
          <a:xfrm>
            <a:off x="5097017" y="2933328"/>
            <a:ext cx="2559744" cy="415498"/>
          </a:xfrm>
          <a:prstGeom prst="rect">
            <a:avLst/>
          </a:prstGeom>
        </p:spPr>
        <p:txBody>
          <a:bodyPr wrap="square">
            <a:spAutoFit/>
          </a:bodyPr>
          <a:lstStyle/>
          <a:p>
            <a:pPr marL="88900" indent="-88900" algn="just" fontAlgn="auto">
              <a:spcBef>
                <a:spcPts val="0"/>
              </a:spcBef>
              <a:spcAft>
                <a:spcPts val="0"/>
              </a:spcAft>
            </a:pP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これに加え、盲</a:t>
            </a:r>
            <a:r>
              <a:rPr lang="ja-JP" altLang="en-US" sz="1050" kern="1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ろう</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者や重度の障害者への支援を評価する加算を創設。　</a:t>
            </a:r>
            <a:endPar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視覚障害者を誘導する人のイラスト（男性）"/>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5408" y="2637492"/>
            <a:ext cx="972232" cy="972232"/>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p:cNvSpPr/>
          <p:nvPr/>
        </p:nvSpPr>
        <p:spPr>
          <a:xfrm>
            <a:off x="488504" y="4868924"/>
            <a:ext cx="3384376" cy="430887"/>
          </a:xfrm>
          <a:prstGeom prst="rect">
            <a:avLst/>
          </a:prstGeom>
          <a:ln w="12700">
            <a:solidFill>
              <a:schemeClr val="tx1"/>
            </a:solidFill>
            <a:prstDash val="sysDash"/>
          </a:ln>
        </p:spPr>
        <p:txBody>
          <a:bodyPr wrap="square">
            <a:spAutoFit/>
          </a:bodyPr>
          <a:lstStyle/>
          <a:p>
            <a:pPr fontAlgn="auto">
              <a:spcBef>
                <a:spcPts val="0"/>
              </a:spcBef>
              <a:spcAft>
                <a:spcPts val="0"/>
              </a:spcAft>
            </a:pP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定員が</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人以上</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以下</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49</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　　　　　</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488504" y="5662408"/>
            <a:ext cx="3384376" cy="430887"/>
          </a:xfrm>
          <a:prstGeom prst="rect">
            <a:avLst/>
          </a:prstGeom>
          <a:ln w="12700">
            <a:solidFill>
              <a:schemeClr val="tx1"/>
            </a:solidFill>
            <a:prstDash val="sysDash"/>
          </a:ln>
        </p:spPr>
        <p:txBody>
          <a:bodyPr wrap="square">
            <a:spAutoFit/>
          </a:bodyPr>
          <a:lstStyle/>
          <a:p>
            <a:pPr fontAlgn="auto">
              <a:spcBef>
                <a:spcPts val="0"/>
              </a:spcBef>
              <a:spcAft>
                <a:spcPts val="0"/>
              </a:spcAft>
            </a:pP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定員が</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人以上</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以下</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p:txBody>
      </p:sp>
      <p:sp>
        <p:nvSpPr>
          <p:cNvPr id="41" name="下矢印 40"/>
          <p:cNvSpPr/>
          <p:nvPr/>
        </p:nvSpPr>
        <p:spPr>
          <a:xfrm>
            <a:off x="1784648" y="5373216"/>
            <a:ext cx="83155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nvGrpSpPr>
          <p:cNvPr id="14" name="グループ化 13"/>
          <p:cNvGrpSpPr/>
          <p:nvPr/>
        </p:nvGrpSpPr>
        <p:grpSpPr>
          <a:xfrm>
            <a:off x="3819623" y="5760718"/>
            <a:ext cx="1312178" cy="1052658"/>
            <a:chOff x="3999143" y="5733256"/>
            <a:chExt cx="1132657" cy="908642"/>
          </a:xfrm>
        </p:grpSpPr>
        <p:pic>
          <p:nvPicPr>
            <p:cNvPr id="42" name="Picture 64" descr="介護施設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9143" y="5733256"/>
              <a:ext cx="1132657" cy="9086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懐中電灯を持つ警備員のイラスト（男性）">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02795" y="5805264"/>
              <a:ext cx="346149" cy="651745"/>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スライド番号プレースホルダー 1"/>
          <p:cNvSpPr>
            <a:spLocks noGrp="1"/>
          </p:cNvSpPr>
          <p:nvPr>
            <p:ph type="sldNum" sz="quarter" idx="12"/>
          </p:nvPr>
        </p:nvSpPr>
        <p:spPr>
          <a:xfrm>
            <a:off x="7617296" y="6520259"/>
            <a:ext cx="2311400" cy="365125"/>
          </a:xfrm>
        </p:spPr>
        <p:txBody>
          <a:bodyPr/>
          <a:lstStyle/>
          <a:p>
            <a:fld id="{8AF2211C-1947-412D-9ECE-D1A2B2B3C5F8}" type="slidenum">
              <a:rPr lang="ja-JP" altLang="en-US" sz="1600" smtClean="0">
                <a:solidFill>
                  <a:prstClr val="black"/>
                </a:solidFill>
              </a:rPr>
              <a:pPr/>
              <a:t>25</a:t>
            </a:fld>
            <a:endParaRPr lang="ja-JP" altLang="en-US" sz="1600" dirty="0">
              <a:solidFill>
                <a:prstClr val="black"/>
              </a:solidFill>
            </a:endParaRPr>
          </a:p>
        </p:txBody>
      </p:sp>
      <p:sp>
        <p:nvSpPr>
          <p:cNvPr id="46" name="正方形/長方形 45"/>
          <p:cNvSpPr/>
          <p:nvPr/>
        </p:nvSpPr>
        <p:spPr>
          <a:xfrm>
            <a:off x="5287987" y="5277687"/>
            <a:ext cx="3697461" cy="600164"/>
          </a:xfrm>
          <a:prstGeom prst="rect">
            <a:avLst/>
          </a:prstGeom>
          <a:ln w="12700">
            <a:solidFill>
              <a:schemeClr val="tx1"/>
            </a:solidFill>
            <a:prstDash val="sysDash"/>
          </a:ln>
        </p:spPr>
        <p:txBody>
          <a:bodyPr wrap="square">
            <a:spAutoFit/>
          </a:bodyPr>
          <a:lstStyle/>
          <a:p>
            <a:pPr fontAlgn="auto">
              <a:spcBef>
                <a:spcPts val="0"/>
              </a:spcBef>
              <a:spcAft>
                <a:spcPts val="0"/>
              </a:spcAft>
            </a:pP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訓練サービス費</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視覚</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障害者に対する専門的</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訓練　　</a:t>
            </a: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732</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7" name="Picture 6" descr="理学療法士のイラスト">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47048" y="5817339"/>
            <a:ext cx="911049" cy="8495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視覚障害者を誘導する人のイラスト（女性）">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7416" y="5380221"/>
            <a:ext cx="1059959" cy="128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30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 y="44624"/>
            <a:ext cx="9906000" cy="489551"/>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anchor="t"/>
          <a:lstStyle/>
          <a:p>
            <a:pPr algn="ctr" fontAlgn="auto">
              <a:spcBef>
                <a:spcPts val="0"/>
              </a:spcBef>
              <a:spcAft>
                <a:spcPts val="0"/>
              </a:spcAft>
            </a:pPr>
            <a:endParaRPr lang="ja-JP" altLang="en-US" sz="2400" b="1" spc="-100" dirty="0">
              <a:solidFill>
                <a:prstClr val="black"/>
              </a:solidFill>
              <a:latin typeface="ＭＳ Ｐゴシック"/>
            </a:endParaRPr>
          </a:p>
        </p:txBody>
      </p:sp>
      <p:sp>
        <p:nvSpPr>
          <p:cNvPr id="16" name="正方形/長方形 15"/>
          <p:cNvSpPr/>
          <p:nvPr/>
        </p:nvSpPr>
        <p:spPr>
          <a:xfrm>
            <a:off x="9258" y="57503"/>
            <a:ext cx="9878226"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400" dirty="0">
              <a:solidFill>
                <a:prstClr val="black"/>
              </a:solidFill>
            </a:endParaRPr>
          </a:p>
        </p:txBody>
      </p:sp>
      <p:graphicFrame>
        <p:nvGraphicFramePr>
          <p:cNvPr id="2" name="表 1"/>
          <p:cNvGraphicFramePr>
            <a:graphicFrameLocks noGrp="1"/>
          </p:cNvGraphicFramePr>
          <p:nvPr>
            <p:extLst>
              <p:ext uri="{D42A27DB-BD31-4B8C-83A1-F6EECF244321}">
                <p14:modId xmlns:p14="http://schemas.microsoft.com/office/powerpoint/2010/main" val="3071616083"/>
              </p:ext>
            </p:extLst>
          </p:nvPr>
        </p:nvGraphicFramePr>
        <p:xfrm>
          <a:off x="1046538" y="506368"/>
          <a:ext cx="8730998" cy="6003736"/>
        </p:xfrm>
        <a:graphic>
          <a:graphicData uri="http://schemas.openxmlformats.org/drawingml/2006/table">
            <a:tbl>
              <a:tblPr firstRow="1" bandRow="1">
                <a:tableStyleId>{BDBED569-4797-4DF1-A0F4-6AAB3CD982D8}</a:tableStyleId>
              </a:tblPr>
              <a:tblGrid>
                <a:gridCol w="2682319"/>
                <a:gridCol w="6048679"/>
              </a:tblGrid>
              <a:tr h="2232248">
                <a:tc>
                  <a:txBody>
                    <a:bodyPr/>
                    <a:lstStyle/>
                    <a:p>
                      <a:pPr>
                        <a:lnSpc>
                          <a:spcPct val="100000"/>
                        </a:lnSpc>
                      </a:pP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障害児向けサービス</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lnSpc>
                          <a:spcPct val="100000"/>
                        </a:lnSpc>
                        <a:buFont typeface="Wingdings" panose="05000000000000000000" pitchFamily="2" charset="2"/>
                        <a:buChar char="Ø"/>
                      </a:pP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児童発達支援</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buFont typeface="Wingdings" panose="05000000000000000000" pitchFamily="2" charset="2"/>
                        <a:buChar char="Ø"/>
                      </a:pP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放課後等デイサービス</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buFont typeface="Wingdings" panose="05000000000000000000" pitchFamily="2" charset="2"/>
                        <a:buChar char="Ø"/>
                      </a:pP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福祉型障害児入所施設</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buFont typeface="Wingdings" panose="05000000000000000000" pitchFamily="2" charset="2"/>
                        <a:buChar char="Ø"/>
                      </a:pP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居宅訪問型児童発達支援</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新サービス</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 </a:t>
                      </a:r>
                    </a:p>
                    <a:p>
                      <a:pPr marL="285750" indent="-285750">
                        <a:lnSpc>
                          <a:spcPct val="100000"/>
                        </a:lnSpc>
                        <a:buFont typeface="Wingdings" panose="05000000000000000000" pitchFamily="2" charset="2"/>
                        <a:buChar char="Ø"/>
                      </a:pPr>
                      <a:endParaRPr kumimoji="1" lang="en-US" altLang="ja-JP" sz="1500" b="1"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B w="12700" cap="flat" cmpd="sng" algn="ctr">
                      <a:solidFill>
                        <a:srgbClr val="99CCFF"/>
                      </a:solidFill>
                      <a:prstDash val="solid"/>
                      <a:round/>
                      <a:headEnd type="none" w="med" len="med"/>
                      <a:tailEnd type="none" w="med" len="med"/>
                    </a:lnB>
                  </a:tcPr>
                </a:tc>
                <a:tc>
                  <a:txBody>
                    <a:bodyPr/>
                    <a:lstStyle/>
                    <a:p>
                      <a:pPr marL="285750" indent="-285750">
                        <a:lnSpc>
                          <a:spcPct val="100000"/>
                        </a:lnSpc>
                        <a:spcAft>
                          <a:spcPts val="300"/>
                        </a:spcAft>
                        <a:buFont typeface="Wingdings" panose="05000000000000000000" pitchFamily="2" charset="2"/>
                        <a:buChar char="Ø"/>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看護職員加配加算の創設</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177800">
                        <a:lnSpc>
                          <a:spcPct val="100000"/>
                        </a:lnSpc>
                        <a:spcAft>
                          <a:spcPts val="300"/>
                        </a:spcAft>
                        <a:buFontTx/>
                        <a:buNone/>
                      </a:pPr>
                      <a:r>
                        <a:rPr lang="ja-JP" altLang="en-US"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一定の基準を満たす医療的ケア児を受け入れるために看護職員を加配している場合に、新たな加算として評価する。</a:t>
                      </a:r>
                      <a:endParaRPr lang="en-US" altLang="ja-JP"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spcAft>
                          <a:spcPts val="300"/>
                        </a:spcAft>
                        <a:buFont typeface="Wingdings" panose="05000000000000000000" pitchFamily="2" charset="2"/>
                        <a:buChar char="Ø"/>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医療連携体制加算の拡充</a:t>
                      </a:r>
                      <a:r>
                        <a:rPr lang="ja-JP" altLang="en-US" sz="14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（通所支援のみ）</a:t>
                      </a:r>
                      <a:endParaRPr lang="en-US" altLang="ja-JP" sz="14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177800">
                        <a:lnSpc>
                          <a:spcPct val="100000"/>
                        </a:lnSpc>
                        <a:spcAft>
                          <a:spcPts val="300"/>
                        </a:spcAft>
                        <a:buFontTx/>
                        <a:buNone/>
                      </a:pPr>
                      <a:r>
                        <a:rPr lang="ja-JP" altLang="en-US"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医療的ケア児の支援のため、外部の看護職員が事業所を訪問して障害児に対して長時間の支援を行った場合等について、新たに評価する。</a:t>
                      </a:r>
                      <a:endParaRPr lang="en-US" altLang="ja-JP"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spcAft>
                          <a:spcPts val="300"/>
                        </a:spcAft>
                        <a:buFont typeface="Wingdings" panose="05000000000000000000" pitchFamily="2" charset="2"/>
                        <a:buChar char="Ø"/>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居宅訪問型児童発達支援の創設</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新サービス</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266700" indent="177800">
                        <a:lnSpc>
                          <a:spcPct val="100000"/>
                        </a:lnSpc>
                        <a:spcAft>
                          <a:spcPts val="300"/>
                        </a:spcAft>
                        <a:buFontTx/>
                        <a:buNone/>
                      </a:pPr>
                      <a:r>
                        <a:rPr lang="ja-JP" altLang="en-US"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医療的ケア児等であって、障害児通所支援を利用するために外出することが著しく困難な障害児に対し、居宅を訪問して発達支援を行う。</a:t>
                      </a:r>
                      <a:endParaRPr lang="en-US" altLang="ja-JP"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spcAft>
                          <a:spcPts val="300"/>
                        </a:spcAft>
                        <a:buFont typeface="Wingdings" panose="05000000000000000000" pitchFamily="2" charset="2"/>
                        <a:buChar char="Ø"/>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送迎加算の拡充</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177800">
                        <a:lnSpc>
                          <a:spcPct val="100000"/>
                        </a:lnSpc>
                        <a:spcAft>
                          <a:spcPts val="300"/>
                        </a:spcAft>
                        <a:buFontTx/>
                        <a:buNone/>
                      </a:pPr>
                      <a:r>
                        <a:rPr lang="ja-JP" altLang="en-US"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送迎において喀痰吸引等の医療的ケアが必要な場合があることを踏まえ、手厚い人員配置体制で送迎を行う場合を評価する。</a:t>
                      </a:r>
                      <a:endParaRPr lang="en-US" altLang="ja-JP"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a:lnB w="12700" cap="flat" cmpd="sng" algn="ctr">
                      <a:solidFill>
                        <a:srgbClr val="99CCFF"/>
                      </a:solidFill>
                      <a:prstDash val="solid"/>
                      <a:round/>
                      <a:headEnd type="none" w="med" len="med"/>
                      <a:tailEnd type="none" w="med" len="med"/>
                    </a:lnB>
                  </a:tcPr>
                </a:tc>
              </a:tr>
              <a:tr h="933420">
                <a:tc>
                  <a:txBody>
                    <a:bodyPr/>
                    <a:lstStyle/>
                    <a:p>
                      <a:pPr>
                        <a:lnSpc>
                          <a:spcPct val="100000"/>
                        </a:lnSpc>
                      </a:pP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夜間対応・レスパイト等</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lnSpc>
                          <a:spcPct val="100000"/>
                        </a:lnSpc>
                        <a:buFont typeface="Wingdings" panose="05000000000000000000" pitchFamily="2" charset="2"/>
                        <a:buChar char="Ø"/>
                      </a:pP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短期入所</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285750" indent="-285750">
                        <a:lnSpc>
                          <a:spcPct val="100000"/>
                        </a:lnSpc>
                        <a:spcAft>
                          <a:spcPts val="300"/>
                        </a:spcAft>
                        <a:buFont typeface="Wingdings" panose="05000000000000000000" pitchFamily="2" charset="2"/>
                        <a:buChar char="Ø"/>
                      </a:pP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福祉型強化短期入所サービス費の創設</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6700" indent="177800">
                        <a:lnSpc>
                          <a:spcPct val="100000"/>
                        </a:lnSpc>
                        <a:buFont typeface="Wingdings" panose="05000000000000000000" pitchFamily="2" charset="2"/>
                        <a:buNone/>
                      </a:pPr>
                      <a:r>
                        <a:rPr kumimoji="1" lang="ja-JP" altLang="en-US" sz="1300" b="0" dirty="0" smtClean="0">
                          <a:latin typeface="メイリオ" panose="020B0604030504040204" pitchFamily="50" charset="-128"/>
                          <a:ea typeface="メイリオ" panose="020B0604030504040204" pitchFamily="50" charset="-128"/>
                          <a:cs typeface="メイリオ" panose="020B0604030504040204" pitchFamily="50" charset="-128"/>
                        </a:rPr>
                        <a:t>医療的ケアが必要な障害児者の受入れを支援するため、短期入所の新たな報酬区分として「福祉型強化短期入所サービス費」を創設し、看護職員を常勤で１人以上配置すること等を評価する。</a:t>
                      </a:r>
                      <a:endParaRPr kumimoji="1" lang="en-US" altLang="ja-JP" sz="13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r>
              <a:tr h="757768">
                <a:tc>
                  <a:txBody>
                    <a:bodyPr/>
                    <a:lstStyle/>
                    <a:p>
                      <a:pPr>
                        <a:lnSpc>
                          <a:spcPct val="100000"/>
                        </a:lnSpc>
                      </a:pP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障害者向けサービス</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lnSpc>
                          <a:spcPct val="100000"/>
                        </a:lnSpc>
                        <a:buFont typeface="Wingdings" panose="05000000000000000000" pitchFamily="2" charset="2"/>
                        <a:buChar char="Ø"/>
                      </a:pP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生活介護</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常勤看護職員等配置加算の拡充</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7338" marR="0" indent="157163"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医療的ケア者を受け入れるために看護職員を２名以上配置している場合を評価する。</a:t>
                      </a:r>
                    </a:p>
                  </a:txBody>
                  <a:tcPr>
                    <a:lnT w="12700" cap="flat" cmpd="sng" algn="ctr">
                      <a:solidFill>
                        <a:srgbClr val="99CCFF"/>
                      </a:solidFill>
                      <a:prstDash val="solid"/>
                      <a:round/>
                      <a:headEnd type="none" w="med" len="med"/>
                      <a:tailEnd type="none" w="med" len="med"/>
                    </a:lnT>
                    <a:lnB w="12700" cap="flat" cmpd="sng" algn="ctr">
                      <a:solidFill>
                        <a:srgbClr val="99CCFF"/>
                      </a:solidFill>
                      <a:prstDash val="solid"/>
                      <a:round/>
                      <a:headEnd type="none" w="med" len="med"/>
                      <a:tailEnd type="none" w="med" len="med"/>
                    </a:lnB>
                  </a:tcPr>
                </a:tc>
              </a:tr>
              <a:tr h="1512168">
                <a:tc>
                  <a:txBody>
                    <a:bodyPr/>
                    <a:lstStyle/>
                    <a:p>
                      <a:pPr marL="0" indent="0">
                        <a:lnSpc>
                          <a:spcPct val="100000"/>
                        </a:lnSpc>
                        <a:buFont typeface="Wingdings" panose="05000000000000000000" pitchFamily="2" charset="2"/>
                        <a:buNone/>
                      </a:pP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支援の総合調整</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lnSpc>
                          <a:spcPct val="100000"/>
                        </a:lnSpc>
                        <a:buFont typeface="Wingdings" panose="05000000000000000000" pitchFamily="2" charset="2"/>
                        <a:buChar char="Ø"/>
                      </a:pP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計画相談支援</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00000"/>
                        </a:lnSpc>
                        <a:buFont typeface="Wingdings" panose="05000000000000000000" pitchFamily="2" charset="2"/>
                        <a:buChar char="Ø"/>
                      </a:pP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障害児相談支援</a:t>
                      </a:r>
                    </a:p>
                    <a:p>
                      <a:pPr marL="0" indent="0">
                        <a:lnSpc>
                          <a:spcPct val="100000"/>
                        </a:lnSpc>
                        <a:buFont typeface="Wingdings" panose="05000000000000000000" pitchFamily="2" charset="2"/>
                        <a:buNone/>
                      </a:pPr>
                      <a:endParaRPr kumimoji="1" lang="ja-JP" altLang="en-US" sz="1500" b="1" dirty="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rgbClr val="99CCFF"/>
                      </a:solidFill>
                      <a:prstDash val="solid"/>
                      <a:round/>
                      <a:headEnd type="none" w="med" len="med"/>
                      <a:tailEnd type="none" w="med" len="med"/>
                    </a:lnT>
                  </a:tcPr>
                </a:tc>
                <a:tc>
                  <a:txBody>
                    <a:bodyPr/>
                    <a:lstStyle/>
                    <a:p>
                      <a:pPr marL="285750" marR="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要医療児者支援体制加算の創設</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7338" marR="0" indent="142875"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医療的ケアを必要とする児者等、より高い専門性が求められる利用者を支援する体制を有している場合を評価する。</a:t>
                      </a: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600"/>
                        </a:spcBef>
                        <a:spcAft>
                          <a:spcPts val="300"/>
                        </a:spcAft>
                        <a:buClrTx/>
                        <a:buSzTx/>
                        <a:buFont typeface="Wingdings" panose="05000000000000000000" pitchFamily="2" charset="2"/>
                        <a:buChar char="Ø"/>
                        <a:tabLst/>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医療・保育・教育機関等連携加算の創設</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7338" marR="0" indent="157163"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lang="ja-JP" altLang="en-US" sz="1300" b="0" baseline="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医療機関、保育機関等と必要な協議等を行った上で、サービス等利用計画を作成した場合に、新たな加算として評価する。</a:t>
                      </a:r>
                      <a:r>
                        <a:rPr lang="ja-JP" altLang="en-US"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300" b="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rgbClr val="99CCFF"/>
                      </a:solidFill>
                      <a:prstDash val="solid"/>
                      <a:round/>
                      <a:headEnd type="none" w="med" len="med"/>
                      <a:tailEnd type="none" w="med" len="med"/>
                    </a:lnT>
                  </a:tcPr>
                </a:tc>
              </a:tr>
            </a:tbl>
          </a:graphicData>
        </a:graphic>
      </p:graphicFrame>
      <p:pic>
        <p:nvPicPr>
          <p:cNvPr id="11" name="Picture 7" descr="C:\Users\KKKPH\AppData\Local\Microsoft\Windows\Temporary Internet Files\Content.IE5\WHB5SLS6\lgi01c201402250000[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2306" y="4451720"/>
            <a:ext cx="892541" cy="5247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828" y="2012429"/>
            <a:ext cx="920012" cy="62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3" y="3429080"/>
            <a:ext cx="866966" cy="720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descr="C:\Users\YSIOY\AppData\Local\Microsoft\Windows\Temporary Internet Files\Content.IE5\1CTOWRQ0\house-illustration-clipart[1].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44605" y="3404082"/>
            <a:ext cx="1040243" cy="6729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男性保育士さんの読み聞かせ（ソフト）">
            <a:hlinkClick r:id="rId6"/>
          </p:cNvPr>
          <p:cNvPicPr>
            <a:picLocks noChangeAspect="1" noChangeArrowheads="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74099" y="2276920"/>
            <a:ext cx="563944" cy="432000"/>
          </a:xfrm>
          <a:prstGeom prst="rect">
            <a:avLst/>
          </a:prstGeom>
          <a:noFill/>
          <a:extLst/>
        </p:spPr>
      </p:pic>
      <p:cxnSp>
        <p:nvCxnSpPr>
          <p:cNvPr id="8" name="直線矢印コネクタ 7"/>
          <p:cNvCxnSpPr/>
          <p:nvPr/>
        </p:nvCxnSpPr>
        <p:spPr>
          <a:xfrm>
            <a:off x="776536" y="3789040"/>
            <a:ext cx="3960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920552" y="1844824"/>
            <a:ext cx="32" cy="39604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920584" y="1864784"/>
            <a:ext cx="2880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920584" y="4653136"/>
            <a:ext cx="2880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10" descr="C:\Users\TMJVT\Documents\●その他資料\イラスト\NB03_29.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6005" y="5805264"/>
            <a:ext cx="706835" cy="648072"/>
          </a:xfrm>
          <a:prstGeom prst="rect">
            <a:avLst/>
          </a:prstGeom>
          <a:noFill/>
          <a:ln w="25400">
            <a:noFill/>
            <a:prstDash val="solid"/>
          </a:ln>
          <a:extLst>
            <a:ext uri="{909E8E84-426E-40DD-AFC4-6F175D3DCCD1}">
              <a14:hiddenFill xmlns:a14="http://schemas.microsoft.com/office/drawing/2010/main">
                <a:solidFill>
                  <a:srgbClr val="FFFFFF"/>
                </a:solidFill>
              </a14:hiddenFill>
            </a:ext>
          </a:extLst>
        </p:spPr>
      </p:pic>
      <p:cxnSp>
        <p:nvCxnSpPr>
          <p:cNvPr id="26" name="直線矢印コネクタ 25"/>
          <p:cNvCxnSpPr/>
          <p:nvPr/>
        </p:nvCxnSpPr>
        <p:spPr>
          <a:xfrm>
            <a:off x="920584" y="5805264"/>
            <a:ext cx="2880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656760" y="6525344"/>
            <a:ext cx="2311400" cy="365125"/>
          </a:xfrm>
        </p:spPr>
        <p:txBody>
          <a:bodyPr/>
          <a:lstStyle/>
          <a:p>
            <a:fld id="{8AF2211C-1947-412D-9ECE-D1A2B2B3C5F8}" type="slidenum">
              <a:rPr lang="ja-JP" altLang="en-US" sz="1600" smtClean="0">
                <a:solidFill>
                  <a:prstClr val="black"/>
                </a:solidFill>
              </a:rPr>
              <a:pPr/>
              <a:t>26</a:t>
            </a:fld>
            <a:endParaRPr lang="ja-JP" altLang="en-US" sz="1600" dirty="0">
              <a:solidFill>
                <a:prstClr val="black"/>
              </a:solidFill>
            </a:endParaRPr>
          </a:p>
        </p:txBody>
      </p:sp>
      <p:sp>
        <p:nvSpPr>
          <p:cNvPr id="23" name="テキスト ボックス 22"/>
          <p:cNvSpPr txBox="1"/>
          <p:nvPr/>
        </p:nvSpPr>
        <p:spPr>
          <a:xfrm>
            <a:off x="0" y="0"/>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fontAlgn="auto">
              <a:spcBef>
                <a:spcPts val="0"/>
              </a:spcBef>
              <a:spcAft>
                <a:spcPts val="0"/>
              </a:spcAft>
            </a:pP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医療的ケア児者に対する支援の充実</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28870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5292" y="6356359"/>
            <a:ext cx="2311400" cy="365125"/>
          </a:xfrm>
        </p:spPr>
        <p:txBody>
          <a:bodyPr/>
          <a:lstStyle/>
          <a:p>
            <a:fld id="{8AF2211C-1947-412D-9ECE-D1A2B2B3C5F8}"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3" name="テキスト ボックス 2"/>
          <p:cNvSpPr txBox="1"/>
          <p:nvPr/>
        </p:nvSpPr>
        <p:spPr>
          <a:xfrm>
            <a:off x="0" y="0"/>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fontAlgn="auto">
              <a:spcBef>
                <a:spcPts val="0"/>
              </a:spcBef>
              <a:spcAft>
                <a:spcPts val="0"/>
              </a:spcAft>
            </a:pP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医療的ケア児者に対する支援の充実①</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75628" y="530096"/>
            <a:ext cx="9701908" cy="646331"/>
          </a:xfrm>
          <a:prstGeom prst="rect">
            <a:avLst/>
          </a:prstGeom>
          <a:noFill/>
          <a:ln>
            <a:solidFill>
              <a:schemeClr val="accent1"/>
            </a:solidFill>
          </a:ln>
        </p:spPr>
        <p:txBody>
          <a:bodyPr wrap="square" rtlCol="0">
            <a:spAutoFit/>
          </a:bodyPr>
          <a:lstStyle/>
          <a:p>
            <a:pPr marL="266700" indent="-266700"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技術の進歩等を背景として、人工呼吸器等を使用し、たんの吸引などの医療的ケアが必要な障害児（医療的ケア児）が増加している中で、個々の障害児やその家族の状況及びニーズに応じて、地域において必要な支援を受けることができるよう、サービス提供体制を確保する。</a:t>
            </a:r>
          </a:p>
        </p:txBody>
      </p:sp>
      <p:sp>
        <p:nvSpPr>
          <p:cNvPr id="9" name="正方形/長方形 8"/>
          <p:cNvSpPr/>
          <p:nvPr/>
        </p:nvSpPr>
        <p:spPr>
          <a:xfrm>
            <a:off x="4953000" y="3933056"/>
            <a:ext cx="4764528" cy="2685214"/>
          </a:xfrm>
          <a:prstGeom prst="rect">
            <a:avLst/>
          </a:prstGeom>
          <a:solidFill>
            <a:srgbClr val="C1FF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レスピレーター管理　＝８</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気管内挿管、気管切開　＝ ８</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鼻咽頭エアウェイ　＝ ５</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酸素吸入　＝ ５</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１回／時間以上の頻回の吸引　＝ ８</a:t>
            </a:r>
          </a:p>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６回</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／日以上の頻回の</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吸引</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３</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ネブライザー６回／日以上または継続使用　＝ ３</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ＩＶＨ　＝ ８</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経管（経鼻・胃ろう含む）　＝ ５</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腸</a:t>
            </a:r>
            <a:r>
              <a:rPr lang="ja-JP" altLang="ja-JP"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ろう</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・腸管栄養　＝ ８</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接続注入ポンプ使用</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腸</a:t>
            </a:r>
            <a:r>
              <a:rPr lang="ja-JP" altLang="ja-JP"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ろう</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･腸管栄養時</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３</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継続する透析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腹膜灌流を含む）　＝８</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定期導尿（３／日以上）　＝ ５</a:t>
            </a:r>
          </a:p>
          <a:p>
            <a:pPr fontAlgn="auto">
              <a:spcBef>
                <a:spcPts val="0"/>
              </a:spcBef>
              <a:spcAft>
                <a:spcPts val="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人工肛門　＝ ５</a:t>
            </a:r>
          </a:p>
          <a:p>
            <a:pPr fontAlgn="auto">
              <a:spcBef>
                <a:spcPts val="0"/>
              </a:spcBef>
              <a:spcAft>
                <a:spcPts val="0"/>
              </a:spcAft>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15925" indent="-415925" fontAlgn="auto">
              <a:spcBef>
                <a:spcPts val="0"/>
              </a:spcBef>
              <a:spcAft>
                <a:spcPts val="0"/>
              </a:spcAft>
              <a:tabLst>
                <a:tab pos="436563" algn="l"/>
              </a:tabLs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76472" y="3933056"/>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fontAlgn="auto">
              <a:spcBef>
                <a:spcPts val="0"/>
              </a:spcBef>
              <a:spcAft>
                <a:spcPts val="60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常勤</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看護職員等配置加算に、看護職員を複数配置し、</a:t>
            </a: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の各項目に規定する状態のいずれかに該当する利用者を１名以上受け入れている事業所を評価する新たな区分を創設</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6" name="グループ化 25"/>
          <p:cNvGrpSpPr/>
          <p:nvPr/>
        </p:nvGrpSpPr>
        <p:grpSpPr>
          <a:xfrm>
            <a:off x="188472" y="1247842"/>
            <a:ext cx="4764528" cy="2685214"/>
            <a:chOff x="4941000" y="1247842"/>
            <a:chExt cx="4764528" cy="2685214"/>
          </a:xfrm>
        </p:grpSpPr>
        <p:sp>
          <p:nvSpPr>
            <p:cNvPr id="4" name="正方形/長方形 3"/>
            <p:cNvSpPr/>
            <p:nvPr/>
          </p:nvSpPr>
          <p:spPr>
            <a:xfrm>
              <a:off x="4941000" y="1247842"/>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fontAlgn="auto">
                <a:spcBef>
                  <a:spcPts val="0"/>
                </a:spcBef>
                <a:spcAft>
                  <a:spcPts val="60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fontAlgn="auto">
                <a:spcBef>
                  <a:spcPts val="0"/>
                </a:spcBef>
                <a:spcAft>
                  <a:spcPts val="600"/>
                </a:spcAf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障害児通所支援（児童発達支援、放課後等デイサービス）</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看護職員加配加算の創設</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tabLst>
                  <a:tab pos="436563" algn="l"/>
                </a:tabLs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一定の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満たす医療的ケア児を受け入れる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ための看護職員の加配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tabLst>
                  <a:tab pos="436563" algn="l"/>
                </a:tabLst>
              </a:pPr>
              <a:endParaRPr lang="en-US" altLang="ja-JP" sz="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534988" fontAlgn="auto">
                <a:spcBef>
                  <a:spcPts val="0"/>
                </a:spcBef>
                <a:spcAft>
                  <a:spcPts val="0"/>
                </a:spcAft>
                <a:tabLst>
                  <a:tab pos="436563" algn="l"/>
                </a:tabLst>
              </a:pP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一定の基準</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66700" indent="-266700" fontAlgn="auto">
                <a:spcBef>
                  <a:spcPts val="0"/>
                </a:spcBef>
                <a:spcAft>
                  <a:spcPts val="0"/>
                </a:spcAft>
                <a:tabLst>
                  <a:tab pos="266700" algn="l"/>
                </a:tabLst>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看護職員を１名以上</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配置し</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のいずれ</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かに該当する利用者の数が１名</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以上（利用定員</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人以下の児童発達支援：</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tabLst>
                  <a:tab pos="266700" algn="l"/>
                </a:tabLst>
              </a:pPr>
              <a:endParaRPr lang="en-US" altLang="ja-JP" sz="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tabLst>
                  <a:tab pos="266700" algn="l"/>
                </a:tabLs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　看護</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職員を</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２名以上</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配置し</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の合計が８点</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以上である利用者の数が５名以上（利用定員</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人以下の児童発達支援</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tabLst>
                  <a:tab pos="266700" algn="l"/>
                </a:tabLst>
              </a:pPr>
              <a:endParaRPr lang="en-US" altLang="ja-JP" sz="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tabLst>
                  <a:tab pos="266700" algn="l"/>
                </a:tabLst>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看護</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職員を</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３名以上</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配置し</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の合計が８点</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以上である利用者の数が９名以上（利用定員</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人以下の児童発達支援</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15925" indent="-415925" fontAlgn="auto">
                <a:spcBef>
                  <a:spcPts val="0"/>
                </a:spcBef>
                <a:spcAft>
                  <a:spcPts val="0"/>
                </a:spcAft>
                <a:tabLst>
                  <a:tab pos="436563" algn="l"/>
                </a:tabLs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4960744" y="1268760"/>
              <a:ext cx="3232616" cy="288032"/>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職員加配加算（障害児通所施設）</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テキスト ボックス 12"/>
          <p:cNvSpPr txBox="1"/>
          <p:nvPr/>
        </p:nvSpPr>
        <p:spPr>
          <a:xfrm>
            <a:off x="8553400" y="3933056"/>
            <a:ext cx="1152128" cy="288032"/>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endPar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4953000" y="1247842"/>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fontAlgn="auto">
              <a:spcBef>
                <a:spcPts val="0"/>
              </a:spcBef>
              <a:spcAft>
                <a:spcPts val="60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fontAlgn="auto">
              <a:spcBef>
                <a:spcPts val="0"/>
              </a:spcBef>
              <a:spcAft>
                <a:spcPts val="0"/>
              </a:spcAf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看護職員配置加算の見直し</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534988" fontAlgn="auto">
              <a:spcBef>
                <a:spcPts val="0"/>
              </a:spcBef>
              <a:spcAft>
                <a:spcPts val="0"/>
              </a:spcAft>
              <a:tabLst>
                <a:tab pos="436563" algn="l"/>
              </a:tabLs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一定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満たす医療的ケア児を受け入れるための看護職員の加配を評価</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534988" fontAlgn="auto">
              <a:spcBef>
                <a:spcPts val="0"/>
              </a:spcBef>
              <a:spcAft>
                <a:spcPts val="0"/>
              </a:spcAft>
              <a:tabLst>
                <a:tab pos="436563" algn="l"/>
              </a:tabLst>
            </a:pPr>
            <a:endParaRPr lang="en-US" altLang="ja-JP" sz="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534988" fontAlgn="auto">
              <a:spcBef>
                <a:spcPts val="0"/>
              </a:spcBef>
              <a:spcAft>
                <a:spcPts val="0"/>
              </a:spcAft>
              <a:tabLst>
                <a:tab pos="436563" algn="l"/>
              </a:tabLst>
            </a:pP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一定の基準</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266700" indent="88900" fontAlgn="auto">
              <a:spcBef>
                <a:spcPts val="0"/>
              </a:spcBef>
              <a:spcAft>
                <a:spcPts val="0"/>
              </a:spcAft>
              <a:tabLst>
                <a:tab pos="436563" algn="l"/>
              </a:tabLs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人員配置基準に加え、看護</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職員を１名以上配置し</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合計が８点</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以上である利用者の数が５名以上</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534988" fontAlgn="auto">
              <a:spcBef>
                <a:spcPts val="0"/>
              </a:spcBef>
              <a:spcAft>
                <a:spcPts val="0"/>
              </a:spcAft>
              <a:tabLst>
                <a:tab pos="436563" algn="l"/>
              </a:tabLs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15925" indent="-415925" fontAlgn="auto">
              <a:spcBef>
                <a:spcPts val="0"/>
              </a:spcBef>
              <a:spcAft>
                <a:spcPts val="0"/>
              </a:spcAft>
              <a:tabLst>
                <a:tab pos="436563" algn="l"/>
              </a:tabLs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4977000" y="1268760"/>
            <a:ext cx="4032448" cy="288032"/>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看護職員配置加算（福祉型障害児入所施設）</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8" name="グループ化 17"/>
          <p:cNvGrpSpPr/>
          <p:nvPr/>
        </p:nvGrpSpPr>
        <p:grpSpPr>
          <a:xfrm>
            <a:off x="8677952" y="5805264"/>
            <a:ext cx="1171592" cy="985028"/>
            <a:chOff x="5404206" y="3408044"/>
            <a:chExt cx="1013959" cy="852496"/>
          </a:xfrm>
        </p:grpSpPr>
        <p:pic>
          <p:nvPicPr>
            <p:cNvPr id="19" name="Picture 20" descr="ホテル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206" y="3439762"/>
              <a:ext cx="816201" cy="8162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4" descr="人工呼吸器をつけた赤ちゃんのイラスト">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4206" y="3784455"/>
              <a:ext cx="432048" cy="4760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6" descr="ベテラン看護師さん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8262" y="3408044"/>
              <a:ext cx="509903" cy="83136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テキスト ボックス 21"/>
          <p:cNvSpPr txBox="1"/>
          <p:nvPr/>
        </p:nvSpPr>
        <p:spPr>
          <a:xfrm>
            <a:off x="200472" y="3933056"/>
            <a:ext cx="4032448" cy="288032"/>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常勤看護職員等配置加算（生活介護）</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344488" y="5005625"/>
            <a:ext cx="4464496" cy="1061829"/>
          </a:xfrm>
          <a:prstGeom prst="rect">
            <a:avLst/>
          </a:prstGeom>
          <a:ln w="12700">
            <a:solidFill>
              <a:schemeClr val="tx1"/>
            </a:solidFill>
            <a:prstDash val="sysDash"/>
          </a:ln>
        </p:spPr>
        <p:txBody>
          <a:bodyPr wrap="square">
            <a:spAutoFit/>
          </a:bodyPr>
          <a:lstStyle/>
          <a:p>
            <a:pPr algn="just" fontAlgn="auto">
              <a:spcBef>
                <a:spcPts val="0"/>
              </a:spcBef>
              <a:spcAft>
                <a:spcPts val="0"/>
              </a:spcAft>
            </a:pP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常勤看護職員等配置加算（</a:t>
            </a:r>
            <a:r>
              <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）（従来からの区分）</a:t>
            </a:r>
            <a:endPar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看護職員が常勤換算で１人以上配置されている場合</a:t>
            </a:r>
          </a:p>
          <a:p>
            <a:pPr algn="just" fontAlgn="auto">
              <a:spcBef>
                <a:spcPts val="0"/>
              </a:spcBef>
              <a:spcAft>
                <a:spcPts val="0"/>
              </a:spcAft>
            </a:pP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（１）利用定員が</a:t>
            </a:r>
            <a:r>
              <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　　　　　　</a:t>
            </a:r>
            <a:r>
              <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a:p>
            <a:pPr algn="just" fontAlgn="auto">
              <a:spcBef>
                <a:spcPts val="0"/>
              </a:spcBef>
              <a:spcAft>
                <a:spcPts val="0"/>
              </a:spcAft>
            </a:pP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常勤看護職員等配置加算（Ⅱ</a:t>
            </a:r>
            <a:r>
              <a:rPr lang="ja-JP"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（新区分）</a:t>
            </a:r>
            <a:endParaRPr lang="en-US" altLang="ja-JP" sz="105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看護職員が常勤換算で</a:t>
            </a:r>
            <a:r>
              <a:rPr lang="ja-JP"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２人以上</a:t>
            </a:r>
            <a:r>
              <a:rPr lang="ja-JP" altLang="ja-JP" sz="1050"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配置されている場合</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（１）利用定員が</a:t>
            </a:r>
            <a:r>
              <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　　　　</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56</a:t>
            </a:r>
            <a:r>
              <a:rPr lang="ja-JP"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05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気管切開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87329" y="5448999"/>
            <a:ext cx="989671" cy="1144128"/>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5097016" y="2780928"/>
            <a:ext cx="4464496" cy="1015663"/>
          </a:xfrm>
          <a:prstGeom prst="rect">
            <a:avLst/>
          </a:prstGeom>
          <a:ln w="12700">
            <a:solidFill>
              <a:schemeClr val="tx1"/>
            </a:solidFill>
            <a:prstDash val="sysDash"/>
          </a:ln>
        </p:spPr>
        <p:txBody>
          <a:bodyPr wrap="square">
            <a:spAutoFit/>
          </a:bodyPr>
          <a:lstStyle/>
          <a:p>
            <a:pPr algn="just" fontAlgn="auto">
              <a:spcBef>
                <a:spcPts val="0"/>
              </a:spcBef>
              <a:spcAft>
                <a:spcPts val="0"/>
              </a:spcAft>
            </a:pPr>
            <a:r>
              <a:rPr lang="en-US" altLang="ja-JP"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例：入所定員が</a:t>
            </a:r>
            <a:r>
              <a:rPr lang="en-US" altLang="ja-JP"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人以下の知的障害児入所施設</a:t>
            </a:r>
            <a:r>
              <a:rPr lang="en-US" altLang="ja-JP"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just" fontAlgn="auto">
              <a:spcBef>
                <a:spcPts val="0"/>
              </a:spcBef>
              <a:spcAft>
                <a:spcPts val="0"/>
              </a:spcAft>
            </a:pPr>
            <a:r>
              <a:rPr lang="ja-JP" altLang="en-US"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看護職員配置</a:t>
            </a:r>
            <a:r>
              <a:rPr lang="ja-JP" altLang="en-US"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）（現行のとおり）</a:t>
            </a:r>
            <a:endParaRPr lang="ja-JP" altLang="en-US"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en-US"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a:t>
            </a:r>
            <a:r>
              <a:rPr lang="ja-JP" altLang="en-US"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職員が常勤換算で１人以上配置されている</a:t>
            </a:r>
            <a:r>
              <a:rPr lang="ja-JP" altLang="en-US"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場合　</a:t>
            </a:r>
            <a:r>
              <a:rPr lang="en-US" altLang="ja-JP"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141</a:t>
            </a:r>
            <a:r>
              <a:rPr lang="ja-JP" altLang="en-US"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a:p>
            <a:pPr algn="just" fontAlgn="auto">
              <a:spcBef>
                <a:spcPts val="0"/>
              </a:spcBef>
              <a:spcAft>
                <a:spcPts val="0"/>
              </a:spcAft>
            </a:pPr>
            <a:r>
              <a:rPr lang="ja-JP" altLang="en-US"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a:t>
            </a:r>
            <a:r>
              <a:rPr lang="ja-JP"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職員等配置加算（Ⅱ</a:t>
            </a:r>
            <a:r>
              <a:rPr lang="ja-JP" altLang="ja-JP"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（新区分）</a:t>
            </a:r>
            <a:endParaRPr lang="en-US"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pPr>
            <a:r>
              <a:rPr lang="ja-JP" altLang="en-US" sz="1000" i="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上記に加え、</a:t>
            </a:r>
            <a:r>
              <a:rPr lang="ja-JP" altLang="ja-JP" sz="1000" i="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a:t>
            </a:r>
            <a:r>
              <a:rPr lang="ja-JP" altLang="ja-JP" sz="1000"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職員が常勤換算</a:t>
            </a:r>
            <a:r>
              <a:rPr lang="ja-JP" altLang="ja-JP" sz="1000" i="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ja-JP"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r>
              <a:rPr lang="ja-JP"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a:t>
            </a:r>
            <a:r>
              <a:rPr lang="ja-JP" altLang="ja-JP" sz="1000" i="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a:t>
            </a:r>
            <a:r>
              <a:rPr lang="ja-JP" altLang="ja-JP" sz="1000" i="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a:t>
            </a:r>
            <a:r>
              <a:rPr lang="ja-JP" altLang="en-US" sz="1000" i="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、一定の基準を見対す障害児が</a:t>
            </a:r>
            <a:r>
              <a:rPr lang="en-US" altLang="ja-JP" sz="1000" i="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i="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人以上いる場合　　　　</a:t>
            </a:r>
            <a:r>
              <a:rPr lang="ja-JP"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145</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0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スライド番号プレースホルダー 2"/>
          <p:cNvSpPr txBox="1">
            <a:spLocks/>
          </p:cNvSpPr>
          <p:nvPr/>
        </p:nvSpPr>
        <p:spPr>
          <a:xfrm>
            <a:off x="7656760" y="65253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8AF2211C-1947-412D-9ECE-D1A2B2B3C5F8}" type="slidenum">
              <a:rPr lang="ja-JP" altLang="en-US" sz="1600" smtClean="0">
                <a:solidFill>
                  <a:prstClr val="black"/>
                </a:solidFill>
              </a:rPr>
              <a:pPr fontAlgn="auto">
                <a:spcBef>
                  <a:spcPts val="0"/>
                </a:spcBef>
                <a:spcAft>
                  <a:spcPts val="0"/>
                </a:spcAft>
              </a:pPr>
              <a:t>27</a:t>
            </a:fld>
            <a:endParaRPr lang="ja-JP" altLang="en-US" sz="1600" dirty="0">
              <a:solidFill>
                <a:prstClr val="black"/>
              </a:solidFill>
            </a:endParaRPr>
          </a:p>
        </p:txBody>
      </p:sp>
    </p:spTree>
    <p:extLst>
      <p:ext uri="{BB962C8B-B14F-4D97-AF65-F5344CB8AC3E}">
        <p14:creationId xmlns:p14="http://schemas.microsoft.com/office/powerpoint/2010/main" val="3062651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0"/>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fontAlgn="auto">
              <a:spcBef>
                <a:spcPts val="0"/>
              </a:spcBef>
              <a:spcAft>
                <a:spcPts val="0"/>
              </a:spcAft>
            </a:pP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医療的ケア児者に対する支援の充実②</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88472" y="3645024"/>
            <a:ext cx="4764528" cy="302433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fontAlgn="auto">
              <a:spcBef>
                <a:spcPts val="0"/>
              </a:spcBef>
              <a:spcAft>
                <a:spcPts val="60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pPr>
            <a:r>
              <a:rPr lang="ja-JP" altLang="en-US" sz="12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送迎においても喀痰吸引等の医療的ケアが必要な場合があることから、手厚い人員配置体制で送迎を行うことを評価する。</a:t>
            </a:r>
            <a:endParaRPr lang="en-US" altLang="ja-JP" sz="12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pPr>
            <a:endParaRPr lang="en-US" altLang="ja-JP" sz="12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pPr>
            <a:endParaRPr lang="en-US" altLang="ja-JP" sz="12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pPr>
            <a:endParaRPr lang="en-US" altLang="ja-JP" sz="12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pPr>
            <a:endParaRPr lang="en-US" altLang="ja-JP" sz="12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08216" y="3668584"/>
            <a:ext cx="3232616" cy="324408"/>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送迎加算</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の拡充</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（障害児通所</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3" name="グループ化 12"/>
          <p:cNvGrpSpPr/>
          <p:nvPr/>
        </p:nvGrpSpPr>
        <p:grpSpPr>
          <a:xfrm>
            <a:off x="4953000" y="3645024"/>
            <a:ext cx="4764528" cy="3024336"/>
            <a:chOff x="4941000" y="1247842"/>
            <a:chExt cx="4764528" cy="2685214"/>
          </a:xfrm>
        </p:grpSpPr>
        <p:sp>
          <p:nvSpPr>
            <p:cNvPr id="14" name="正方形/長方形 13"/>
            <p:cNvSpPr/>
            <p:nvPr/>
          </p:nvSpPr>
          <p:spPr>
            <a:xfrm>
              <a:off x="4941000" y="1247842"/>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fontAlgn="auto">
                <a:spcBef>
                  <a:spcPts val="0"/>
                </a:spcBef>
                <a:spcAft>
                  <a:spcPts val="60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fontAlgn="auto">
                <a:spcBef>
                  <a:spcPts val="0"/>
                </a:spcBef>
                <a:spcAft>
                  <a:spcPts val="0"/>
                </a:spcAf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要医療児者支援体制加算の創設</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600"/>
                </a:spcAft>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なケアを要する児童や障害者に対して適切な計画</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　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等を実施する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ため、専門的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な知識及び支援技術を持つ相談支援専門員を事業所に配置した上で、その旨を公表している場合に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355600"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医療・保育・教育機関等連携</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加算の創設</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355600" fontAlgn="auto">
                <a:spcBef>
                  <a:spcPts val="0"/>
                </a:spcBef>
                <a:spcAft>
                  <a:spcPts val="60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サービス利用支援等の実施時において、障害福祉サービス等以外の医療機関、保育機関、教育機関等の職員と面談等を行い、必要な情報提供を受け協議等を行った上で、サービス等利用計画等を作成した場合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p>
            <a:p>
              <a:pPr marL="355600" indent="-355600" fontAlgn="auto">
                <a:spcBef>
                  <a:spcPts val="0"/>
                </a:spcBef>
                <a:spcAft>
                  <a:spcPts val="60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600"/>
                </a:spcAft>
              </a:pP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4960744" y="1268760"/>
              <a:ext cx="2684016" cy="288032"/>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計画相談支援・障害児相談支援</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8" name="正方形/長方形 27"/>
          <p:cNvSpPr/>
          <p:nvPr/>
        </p:nvSpPr>
        <p:spPr>
          <a:xfrm>
            <a:off x="272480" y="4558758"/>
            <a:ext cx="4536504" cy="515526"/>
          </a:xfrm>
          <a:prstGeom prst="rect">
            <a:avLst/>
          </a:prstGeom>
          <a:ln w="12700">
            <a:solidFill>
              <a:schemeClr val="tx1"/>
            </a:solidFill>
            <a:prstDash val="sysDash"/>
          </a:ln>
        </p:spPr>
        <p:txBody>
          <a:bodyPr wrap="square">
            <a:spAutoFit/>
          </a:bodyPr>
          <a:lstStyle/>
          <a:p>
            <a:pPr algn="just" fontAlgn="auto">
              <a:lnSpc>
                <a:spcPts val="1100"/>
              </a:lnSpc>
              <a:spcBef>
                <a:spcPts val="0"/>
              </a:spcBef>
              <a:spcAft>
                <a:spcPts val="0"/>
              </a:spcAft>
            </a:pP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イ</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障害児（重症心身障害児以外）　片道</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54</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単位／回</a:t>
            </a:r>
            <a:endPar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lnSpc>
                <a:spcPts val="1100"/>
              </a:lnSpc>
              <a:spcBef>
                <a:spcPts val="0"/>
              </a:spcBef>
              <a:spcAft>
                <a:spcPts val="0"/>
              </a:spcAft>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a:t>
            </a:r>
            <a:r>
              <a:rPr lang="ja-JP" altLang="en-US"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単位／回</a:t>
            </a: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just" fontAlgn="auto">
              <a:lnSpc>
                <a:spcPts val="1100"/>
              </a:lnSpc>
              <a:spcBef>
                <a:spcPts val="0"/>
              </a:spcBef>
              <a:spcAft>
                <a:spcPts val="0"/>
              </a:spcAft>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ロ</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重症心身障害児　　　　　　　   片道</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単位／回</a:t>
            </a:r>
            <a:endPar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バスに乗る車椅子の人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776" y="508518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422496" y="5121042"/>
            <a:ext cx="2370264" cy="900246"/>
          </a:xfrm>
          <a:prstGeom prst="rect">
            <a:avLst/>
          </a:prstGeom>
        </p:spPr>
        <p:txBody>
          <a:bodyPr wrap="square">
            <a:spAutoFit/>
          </a:bodyPr>
          <a:lstStyle/>
          <a:p>
            <a:pPr marL="266700" indent="-266700" algn="just" fontAlgn="auto">
              <a:spcBef>
                <a:spcPts val="0"/>
              </a:spcBef>
              <a:spcAft>
                <a:spcPts val="0"/>
              </a:spcAft>
            </a:pPr>
            <a:r>
              <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看護職員加配加算を算定する事業所で、医療的ケアを行うため、運転手に加え、職員を</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１名以上</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配置して送迎を行った場合に更に加算。</a:t>
            </a:r>
            <a:endPar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188472" y="620688"/>
            <a:ext cx="4764528" cy="3047896"/>
            <a:chOff x="4953000" y="620688"/>
            <a:chExt cx="4764528" cy="3047896"/>
          </a:xfrm>
        </p:grpSpPr>
        <p:grpSp>
          <p:nvGrpSpPr>
            <p:cNvPr id="10" name="グループ化 9"/>
            <p:cNvGrpSpPr/>
            <p:nvPr/>
          </p:nvGrpSpPr>
          <p:grpSpPr>
            <a:xfrm>
              <a:off x="4953000" y="620688"/>
              <a:ext cx="4764528" cy="3024336"/>
              <a:chOff x="4941000" y="1247842"/>
              <a:chExt cx="4764528" cy="2685214"/>
            </a:xfrm>
          </p:grpSpPr>
          <p:sp>
            <p:nvSpPr>
              <p:cNvPr id="11" name="正方形/長方形 10"/>
              <p:cNvSpPr/>
              <p:nvPr/>
            </p:nvSpPr>
            <p:spPr>
              <a:xfrm>
                <a:off x="4941000" y="1247842"/>
                <a:ext cx="4764528" cy="2685214"/>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fontAlgn="auto">
                  <a:spcBef>
                    <a:spcPts val="0"/>
                  </a:spcBef>
                  <a:spcAft>
                    <a:spcPts val="600"/>
                  </a:spcAft>
                </a:pP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医療機関との連携等により、外部の看護職員が事業所を訪問し　</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障害児者に対して看護を行った場合を評価する本加算について、長時間支援を評価する区分を設ける。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15925" indent="-415925" fontAlgn="auto">
                  <a:spcBef>
                    <a:spcPts val="0"/>
                  </a:spcBef>
                  <a:spcAft>
                    <a:spcPts val="0"/>
                  </a:spcAft>
                  <a:tabLst>
                    <a:tab pos="436563" algn="l"/>
                  </a:tabLs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4960744" y="1268760"/>
                <a:ext cx="4660776" cy="288032"/>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医療連携体制加算の拡充</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（短期入所、障害児通所支援</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4" name="正方形/長方形 23"/>
            <p:cNvSpPr/>
            <p:nvPr/>
          </p:nvSpPr>
          <p:spPr>
            <a:xfrm>
              <a:off x="5097016" y="1628800"/>
              <a:ext cx="4448944" cy="1107996"/>
            </a:xfrm>
            <a:prstGeom prst="rect">
              <a:avLst/>
            </a:prstGeom>
            <a:ln w="12700">
              <a:solidFill>
                <a:schemeClr val="tx1"/>
              </a:solidFill>
              <a:prstDash val="sysDash"/>
            </a:ln>
          </p:spPr>
          <p:txBody>
            <a:bodyPr wrap="square">
              <a:spAutoFit/>
            </a:bodyPr>
            <a:lstStyle/>
            <a:p>
              <a:pPr algn="just" fontAlgn="auto">
                <a:spcBef>
                  <a:spcPts val="0"/>
                </a:spcBef>
                <a:spcAft>
                  <a:spcPts val="0"/>
                </a:spcAft>
              </a:pP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イ</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医療連携体制加算（</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日（利用者</a:t>
              </a: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ロ</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医療連携体制加算（</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250</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ハ</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医療連携体制加算（</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a:p>
              <a:pPr algn="just" fontAlgn="auto">
                <a:spcBef>
                  <a:spcPts val="0"/>
                </a:spcBef>
                <a:spcAft>
                  <a:spcPts val="0"/>
                </a:spcAft>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ニ</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医療連携体制加算（</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Ⅳ</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p>
            <a:p>
              <a:pPr algn="just" fontAlgn="auto">
                <a:spcBef>
                  <a:spcPts val="0"/>
                </a:spcBef>
                <a:spcAft>
                  <a:spcPts val="0"/>
                </a:spcAft>
              </a:pPr>
              <a:r>
                <a:rPr lang="ja-JP" altLang="en-US" sz="11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新設</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ホ</a:t>
              </a:r>
              <a:r>
                <a:rPr lang="ja-JP" altLang="en-US"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医療連携体制加算（</a:t>
              </a:r>
              <a:r>
                <a:rPr lang="en-US" altLang="ja-JP"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Ⅴ</a:t>
              </a:r>
              <a:r>
                <a:rPr lang="ja-JP" altLang="en-US"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日（利用者</a:t>
              </a:r>
              <a:r>
                <a:rPr lang="en-US" altLang="ja-JP"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0"/>
                </a:spcBef>
                <a:spcAft>
                  <a:spcPts val="0"/>
                </a:spcAft>
              </a:pPr>
              <a:r>
                <a:rPr lang="ja-JP" altLang="en-US" sz="1100" b="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新設</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u="sng" kern="1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ヘ</a:t>
              </a:r>
              <a:r>
                <a:rPr lang="ja-JP" altLang="en-US"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医療連携体制加算（</a:t>
              </a:r>
              <a:r>
                <a:rPr lang="en-US" altLang="ja-JP"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Ⅵ</a:t>
              </a:r>
              <a:r>
                <a:rPr lang="ja-JP" altLang="en-US"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11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Picture 22" descr="家・建物のイラスト「１階建て一軒家」"/>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574" y="2816786"/>
              <a:ext cx="737431" cy="7374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車椅子に乗って運動する人のイラスト（女の子）"/>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4285" y="3023273"/>
              <a:ext cx="524569" cy="52456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0050" y="2780842"/>
              <a:ext cx="585910" cy="887742"/>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p:cNvSpPr/>
            <p:nvPr/>
          </p:nvSpPr>
          <p:spPr>
            <a:xfrm>
              <a:off x="5097015" y="2780928"/>
              <a:ext cx="2974985" cy="415498"/>
            </a:xfrm>
            <a:prstGeom prst="rect">
              <a:avLst/>
            </a:prstGeom>
          </p:spPr>
          <p:txBody>
            <a:bodyPr wrap="square">
              <a:spAutoFit/>
            </a:bodyPr>
            <a:lstStyle/>
            <a:p>
              <a:pPr marL="88900" indent="-88900" algn="just" fontAlgn="auto">
                <a:spcBef>
                  <a:spcPts val="0"/>
                </a:spcBef>
                <a:spcAft>
                  <a:spcPts val="0"/>
                </a:spcAft>
              </a:pPr>
              <a:r>
                <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時間未満に適用し、（</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Ⅴ</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Ⅵ</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時間を超えた支援に適用</a:t>
              </a:r>
              <a:endParaRPr lang="en-US" altLang="ja-JP"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0" name="スライド番号プレースホルダー 2"/>
          <p:cNvSpPr txBox="1">
            <a:spLocks/>
          </p:cNvSpPr>
          <p:nvPr/>
        </p:nvSpPr>
        <p:spPr>
          <a:xfrm>
            <a:off x="7656760" y="65253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8AF2211C-1947-412D-9ECE-D1A2B2B3C5F8}" type="slidenum">
              <a:rPr lang="ja-JP" altLang="en-US" sz="1600" smtClean="0">
                <a:solidFill>
                  <a:prstClr val="black"/>
                </a:solidFill>
              </a:rPr>
              <a:pPr fontAlgn="auto">
                <a:spcBef>
                  <a:spcPts val="0"/>
                </a:spcBef>
                <a:spcAft>
                  <a:spcPts val="0"/>
                </a:spcAft>
              </a:pPr>
              <a:t>28</a:t>
            </a:fld>
            <a:endParaRPr lang="ja-JP" altLang="en-US" sz="1600" dirty="0">
              <a:solidFill>
                <a:prstClr val="black"/>
              </a:solidFill>
            </a:endParaRPr>
          </a:p>
        </p:txBody>
      </p:sp>
      <p:grpSp>
        <p:nvGrpSpPr>
          <p:cNvPr id="2" name="グループ化 1"/>
          <p:cNvGrpSpPr/>
          <p:nvPr/>
        </p:nvGrpSpPr>
        <p:grpSpPr>
          <a:xfrm>
            <a:off x="4953000" y="620688"/>
            <a:ext cx="4764528" cy="3024336"/>
            <a:chOff x="188472" y="620688"/>
            <a:chExt cx="4764528" cy="3024336"/>
          </a:xfrm>
        </p:grpSpPr>
        <p:sp>
          <p:nvSpPr>
            <p:cNvPr id="5" name="正方形/長方形 4"/>
            <p:cNvSpPr/>
            <p:nvPr/>
          </p:nvSpPr>
          <p:spPr>
            <a:xfrm>
              <a:off x="188472" y="620688"/>
              <a:ext cx="4764528" cy="302433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fontAlgn="auto">
                <a:spcBef>
                  <a:spcPts val="0"/>
                </a:spcBef>
                <a:spcAft>
                  <a:spcPts val="60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医療的ケアが必要な障害児者の受入れを積極的に支援するため、短期入所の新たな報酬区分と</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して創設。　</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fontAlgn="auto">
                <a:spcBef>
                  <a:spcPts val="0"/>
                </a:spcBef>
                <a:spcAft>
                  <a:spcPts val="0"/>
                </a:spcAft>
              </a:pPr>
              <a:endParaRPr lang="ja-JP" altLang="en-US"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fontAlgn="auto">
                <a:spcBef>
                  <a:spcPts val="0"/>
                </a:spcBef>
                <a:spcAft>
                  <a:spcPts val="0"/>
                </a:spcAft>
              </a:pP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人員配置基準</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併設型</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や空床型については、現行の取扱いと同様に、本体施設の配置基準に準じることとし、医療的ケアが必要な障害児者を受け入れる場合については、看護職員を常勤で１人以上配置。</a:t>
              </a:r>
            </a:p>
            <a:p>
              <a:pPr marL="266700" indent="-266700" fontAlgn="auto">
                <a:spcBef>
                  <a:spcPts val="0"/>
                </a:spcBef>
                <a:spcAft>
                  <a:spcPts val="0"/>
                </a:spcAft>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単独型については、現行の区分に加えて、看護職員を常勤で１人以上配置</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pP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pP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pP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pP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pPr>
              <a:r>
                <a:rPr lang="ja-JP" altLang="en-US" sz="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このほか、</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判定スコア</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のいずれかの項目に該当</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する者を受け入れる場合などを評価。</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60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208216" y="644248"/>
              <a:ext cx="3232616" cy="324408"/>
            </a:xfrm>
            <a:prstGeom prst="rect">
              <a:avLst/>
            </a:prstGeom>
            <a:solidFill>
              <a:srgbClr val="99CCFF"/>
            </a:solidFill>
            <a:ln w="28575">
              <a:solidFill>
                <a:srgbClr val="99CCFF"/>
              </a:solidFill>
            </a:ln>
          </p:spPr>
          <p:txBody>
            <a:bodyPr wrap="square" lIns="86457" tIns="102114" rIns="86457" bIns="43228" rtlCol="0" anchor="ctr" anchorCtr="0">
              <a:noAutofit/>
            </a:bodyPr>
            <a:lstStyle/>
            <a:p>
              <a:pPr fontAlgn="auto">
                <a:lnSpc>
                  <a:spcPts val="1418"/>
                </a:lnSpc>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福祉型強化短期入所サービスの創設</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Picture 46" descr="住宅街のイラスト（背景素材）"/>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438" y="2351509"/>
              <a:ext cx="1207554" cy="12075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8" descr="パンツルックの女性看護師さん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00872" y="2780927"/>
              <a:ext cx="484173" cy="778135"/>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p:cNvSpPr/>
            <p:nvPr/>
          </p:nvSpPr>
          <p:spPr>
            <a:xfrm>
              <a:off x="272480" y="2492896"/>
              <a:ext cx="3312368" cy="515526"/>
            </a:xfrm>
            <a:prstGeom prst="rect">
              <a:avLst/>
            </a:prstGeom>
            <a:ln w="12700">
              <a:solidFill>
                <a:schemeClr val="tx1"/>
              </a:solidFill>
              <a:prstDash val="sysDash"/>
            </a:ln>
          </p:spPr>
          <p:txBody>
            <a:bodyPr wrap="square">
              <a:spAutoFit/>
            </a:bodyPr>
            <a:lstStyle/>
            <a:p>
              <a:pPr algn="just" fontAlgn="auto">
                <a:lnSpc>
                  <a:spcPts val="1100"/>
                </a:lnSpc>
                <a:spcBef>
                  <a:spcPts val="0"/>
                </a:spcBef>
                <a:spcAft>
                  <a:spcPts val="0"/>
                </a:spcAft>
              </a:pP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福祉型強化短期入所サービス費（</a:t>
              </a: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just" fontAlgn="auto">
                <a:lnSpc>
                  <a:spcPts val="1100"/>
                </a:lnSpc>
                <a:spcBef>
                  <a:spcPts val="0"/>
                </a:spcBef>
                <a:spcAft>
                  <a:spcPts val="0"/>
                </a:spcAft>
              </a:pP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区分６</a:t>
              </a: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1,096</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lnSpc>
                  <a:spcPts val="1100"/>
                </a:lnSpc>
                <a:spcBef>
                  <a:spcPts val="0"/>
                </a:spcBef>
                <a:spcAft>
                  <a:spcPts val="0"/>
                </a:spcAft>
              </a:pP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短期入所のみ利用する場合</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33" name="Picture 66" descr="会議のイラスト（男女）"/>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39599" y="5805264"/>
            <a:ext cx="777832" cy="77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39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4" descr="C:\Users\TMJVT\Documents\●その他資料\イラスト\NB24_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789" y="4353438"/>
            <a:ext cx="442008" cy="850911"/>
          </a:xfrm>
          <a:prstGeom prst="rect">
            <a:avLst/>
          </a:prstGeom>
          <a:noFill/>
          <a:extLst>
            <a:ext uri="{909E8E84-426E-40DD-AFC4-6F175D3DCCD1}">
              <a14:hiddenFill xmlns:a14="http://schemas.microsoft.com/office/drawing/2010/main">
                <a:solidFill>
                  <a:srgbClr val="FFFFFF"/>
                </a:solidFill>
              </a14:hiddenFill>
            </a:ext>
          </a:extLst>
        </p:spPr>
      </p:pic>
      <p:sp>
        <p:nvSpPr>
          <p:cNvPr id="39" name="ドーナツ 38"/>
          <p:cNvSpPr/>
          <p:nvPr/>
        </p:nvSpPr>
        <p:spPr>
          <a:xfrm>
            <a:off x="5385063" y="2924949"/>
            <a:ext cx="4377203" cy="2747347"/>
          </a:xfrm>
          <a:prstGeom prst="donut">
            <a:avLst>
              <a:gd name="adj" fmla="val 9363"/>
            </a:avLst>
          </a:prstGeom>
          <a:solidFill>
            <a:srgbClr val="FFFF99"/>
          </a:solidFill>
          <a:ln w="15875"/>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a:p>
            <a:pPr algn="ctr" fontAlgn="auto">
              <a:spcBef>
                <a:spcPts val="0"/>
              </a:spcBef>
              <a:spcAft>
                <a:spcPts val="0"/>
              </a:spcAft>
              <a:defRPr/>
            </a:pPr>
            <a:endParaRPr lang="en-US" altLang="ja-JP" sz="1400" dirty="0">
              <a:solidFill>
                <a:prstClr val="black"/>
              </a:solidFill>
            </a:endParaRPr>
          </a:p>
        </p:txBody>
      </p:sp>
      <p:grpSp>
        <p:nvGrpSpPr>
          <p:cNvPr id="35" name="グループ化 18"/>
          <p:cNvGrpSpPr/>
          <p:nvPr/>
        </p:nvGrpSpPr>
        <p:grpSpPr>
          <a:xfrm>
            <a:off x="0" y="548680"/>
            <a:ext cx="9906000" cy="72008"/>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角丸四角形 2"/>
          <p:cNvSpPr/>
          <p:nvPr/>
        </p:nvSpPr>
        <p:spPr>
          <a:xfrm>
            <a:off x="5952263" y="5994561"/>
            <a:ext cx="3809988" cy="540000"/>
          </a:xfrm>
          <a:prstGeom prst="roundRect">
            <a:avLst>
              <a:gd name="adj" fmla="val 0"/>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fontAlgn="auto">
              <a:spcBef>
                <a:spcPts val="0"/>
              </a:spcBef>
              <a:spcAft>
                <a:spcPts val="0"/>
              </a:spcAft>
            </a:pPr>
            <a:r>
              <a:rPr lang="ja-JP" altLang="en-US" sz="1200" dirty="0" smtClean="0">
                <a:solidFill>
                  <a:prstClr val="black"/>
                </a:solidFill>
                <a:latin typeface="HGPｺﾞｼｯｸM" panose="020B0600000000000000" pitchFamily="50" charset="-128"/>
                <a:ea typeface="HGPｺﾞｼｯｸM" panose="020B0600000000000000" pitchFamily="50" charset="-128"/>
              </a:rPr>
              <a:t>・在宅の障害児</a:t>
            </a:r>
            <a:r>
              <a:rPr lang="ja-JP" altLang="en-US" sz="1200" dirty="0">
                <a:solidFill>
                  <a:prstClr val="black"/>
                </a:solidFill>
                <a:latin typeface="HGPｺﾞｼｯｸM" panose="020B0600000000000000" pitchFamily="50" charset="-128"/>
                <a:ea typeface="HGPｺﾞｼｯｸM" panose="020B0600000000000000" pitchFamily="50" charset="-128"/>
              </a:rPr>
              <a:t>の</a:t>
            </a:r>
            <a:r>
              <a:rPr lang="ja-JP" altLang="en-US" sz="1200" b="1" dirty="0">
                <a:solidFill>
                  <a:srgbClr val="0070C0"/>
                </a:solidFill>
                <a:latin typeface="HGPｺﾞｼｯｸM" panose="020B0600000000000000" pitchFamily="50" charset="-128"/>
                <a:ea typeface="HGPｺﾞｼｯｸM" panose="020B0600000000000000" pitchFamily="50" charset="-128"/>
              </a:rPr>
              <a:t>発達支援</a:t>
            </a:r>
            <a:r>
              <a:rPr lang="ja-JP" altLang="en-US" sz="1200" b="1" dirty="0" smtClean="0">
                <a:solidFill>
                  <a:srgbClr val="0070C0"/>
                </a:solidFill>
                <a:latin typeface="HGPｺﾞｼｯｸM" panose="020B0600000000000000" pitchFamily="50" charset="-128"/>
                <a:ea typeface="HGPｺﾞｼｯｸM" panose="020B0600000000000000" pitchFamily="50" charset="-128"/>
              </a:rPr>
              <a:t>の機会の確保</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200" dirty="0" smtClean="0">
                <a:solidFill>
                  <a:prstClr val="black"/>
                </a:solidFill>
                <a:latin typeface="HGPｺﾞｼｯｸM" panose="020B0600000000000000" pitchFamily="50" charset="-128"/>
                <a:ea typeface="HGPｺﾞｼｯｸM" panose="020B0600000000000000" pitchFamily="50" charset="-128"/>
              </a:rPr>
              <a:t>・訪問支援から通所支援への</a:t>
            </a:r>
            <a:r>
              <a:rPr lang="ja-JP" altLang="en-US" sz="1200" b="1" dirty="0" smtClean="0">
                <a:solidFill>
                  <a:srgbClr val="0070C0"/>
                </a:solidFill>
                <a:latin typeface="HGPｺﾞｼｯｸM" panose="020B0600000000000000" pitchFamily="50" charset="-128"/>
                <a:ea typeface="HGPｺﾞｼｯｸM" panose="020B0600000000000000" pitchFamily="50" charset="-128"/>
              </a:rPr>
              <a:t>社会生活</a:t>
            </a:r>
            <a:r>
              <a:rPr lang="ja-JP" altLang="en-US" sz="1200" b="1" dirty="0">
                <a:solidFill>
                  <a:srgbClr val="0070C0"/>
                </a:solidFill>
                <a:latin typeface="HGPｺﾞｼｯｸM" panose="020B0600000000000000" pitchFamily="50" charset="-128"/>
                <a:ea typeface="HGPｺﾞｼｯｸM" panose="020B0600000000000000" pitchFamily="50" charset="-128"/>
              </a:rPr>
              <a:t>の</a:t>
            </a:r>
            <a:r>
              <a:rPr lang="ja-JP" altLang="en-US" sz="1200" b="1" dirty="0" smtClean="0">
                <a:solidFill>
                  <a:srgbClr val="0070C0"/>
                </a:solidFill>
                <a:latin typeface="HGPｺﾞｼｯｸM" panose="020B0600000000000000" pitchFamily="50" charset="-128"/>
                <a:ea typeface="HGPｺﾞｼｯｸM" panose="020B0600000000000000" pitchFamily="50" charset="-128"/>
              </a:rPr>
              <a:t>移行を推進</a:t>
            </a:r>
            <a:endParaRPr lang="ja-JP" altLang="en-US" sz="1200" b="1" dirty="0">
              <a:solidFill>
                <a:srgbClr val="0070C0"/>
              </a:solidFill>
              <a:latin typeface="HGPｺﾞｼｯｸM" panose="020B0600000000000000" pitchFamily="50" charset="-128"/>
              <a:ea typeface="HGPｺﾞｼｯｸM" panose="020B0600000000000000" pitchFamily="50" charset="-128"/>
            </a:endParaRPr>
          </a:p>
        </p:txBody>
      </p:sp>
      <p:sp>
        <p:nvSpPr>
          <p:cNvPr id="40" name="角丸四角形 39"/>
          <p:cNvSpPr/>
          <p:nvPr/>
        </p:nvSpPr>
        <p:spPr>
          <a:xfrm>
            <a:off x="5971080" y="2920804"/>
            <a:ext cx="1121570" cy="393533"/>
          </a:xfrm>
          <a:prstGeom prst="roundRect">
            <a:avLst>
              <a:gd name="adj" fmla="val 12242"/>
            </a:avLst>
          </a:prstGeom>
          <a:solidFill>
            <a:schemeClr val="accent5"/>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auto">
              <a:spcBef>
                <a:spcPts val="0"/>
              </a:spcBef>
              <a:spcAft>
                <a:spcPts val="0"/>
              </a:spcAft>
              <a:defRPr/>
            </a:pPr>
            <a:r>
              <a:rPr lang="ja-JP" altLang="en-US" sz="1000" dirty="0" smtClean="0">
                <a:solidFill>
                  <a:prstClr val="black"/>
                </a:solidFill>
              </a:rPr>
              <a:t>訪問</a:t>
            </a:r>
            <a:r>
              <a:rPr lang="ja-JP" altLang="en-US" sz="1000" dirty="0">
                <a:solidFill>
                  <a:prstClr val="black"/>
                </a:solidFill>
              </a:rPr>
              <a:t>教育</a:t>
            </a:r>
          </a:p>
        </p:txBody>
      </p:sp>
      <p:cxnSp>
        <p:nvCxnSpPr>
          <p:cNvPr id="45" name="直線矢印コネクタ 44"/>
          <p:cNvCxnSpPr>
            <a:stCxn id="51" idx="3"/>
          </p:cNvCxnSpPr>
          <p:nvPr/>
        </p:nvCxnSpPr>
        <p:spPr>
          <a:xfrm>
            <a:off x="6337603" y="3868036"/>
            <a:ext cx="954256" cy="1092205"/>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5101451" y="4532999"/>
            <a:ext cx="1701624" cy="427261"/>
          </a:xfrm>
          <a:prstGeom prst="roundRect">
            <a:avLst>
              <a:gd name="adj" fmla="val 12242"/>
            </a:avLst>
          </a:prstGeom>
          <a:solidFill>
            <a:srgbClr val="FDBBC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auto">
              <a:spcBef>
                <a:spcPts val="0"/>
              </a:spcBef>
              <a:spcAft>
                <a:spcPts val="0"/>
              </a:spcAft>
              <a:defRPr/>
            </a:pPr>
            <a:r>
              <a:rPr lang="ja-JP" altLang="en-US" sz="1100" dirty="0" smtClean="0">
                <a:solidFill>
                  <a:prstClr val="black"/>
                </a:solidFill>
              </a:rPr>
              <a:t>訪問診療</a:t>
            </a:r>
            <a:r>
              <a:rPr lang="ja-JP" altLang="en-US" sz="1100" dirty="0">
                <a:solidFill>
                  <a:prstClr val="black"/>
                </a:solidFill>
              </a:rPr>
              <a:t>・</a:t>
            </a:r>
            <a:r>
              <a:rPr lang="ja-JP" altLang="en-US" sz="1100" dirty="0" smtClean="0">
                <a:solidFill>
                  <a:prstClr val="black"/>
                </a:solidFill>
              </a:rPr>
              <a:t>訪問</a:t>
            </a:r>
            <a:r>
              <a:rPr lang="ja-JP" altLang="en-US" sz="1100" dirty="0">
                <a:solidFill>
                  <a:prstClr val="black"/>
                </a:solidFill>
              </a:rPr>
              <a:t>看護</a:t>
            </a:r>
          </a:p>
        </p:txBody>
      </p:sp>
      <p:sp>
        <p:nvSpPr>
          <p:cNvPr id="51" name="角丸四角形 50"/>
          <p:cNvSpPr/>
          <p:nvPr/>
        </p:nvSpPr>
        <p:spPr>
          <a:xfrm>
            <a:off x="5132509" y="3645026"/>
            <a:ext cx="1205094" cy="446005"/>
          </a:xfrm>
          <a:prstGeom prst="roundRect">
            <a:avLst>
              <a:gd name="adj" fmla="val 12242"/>
            </a:avLst>
          </a:prstGeom>
          <a:solidFill>
            <a:srgbClr val="CCFF66"/>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auto">
              <a:spcBef>
                <a:spcPts val="0"/>
              </a:spcBef>
              <a:spcAft>
                <a:spcPts val="0"/>
              </a:spcAft>
              <a:defRPr/>
            </a:pPr>
            <a:r>
              <a:rPr lang="ja-JP" altLang="en-US" sz="1000" dirty="0" smtClean="0">
                <a:solidFill>
                  <a:prstClr val="black"/>
                </a:solidFill>
              </a:rPr>
              <a:t>居宅訪問型保育</a:t>
            </a:r>
            <a:endParaRPr lang="ja-JP" altLang="en-US" sz="1000" dirty="0">
              <a:solidFill>
                <a:prstClr val="black"/>
              </a:solidFill>
            </a:endParaRPr>
          </a:p>
        </p:txBody>
      </p:sp>
      <p:cxnSp>
        <p:nvCxnSpPr>
          <p:cNvPr id="52" name="直線矢印コネクタ 51"/>
          <p:cNvCxnSpPr/>
          <p:nvPr/>
        </p:nvCxnSpPr>
        <p:spPr>
          <a:xfrm>
            <a:off x="7020996" y="3356992"/>
            <a:ext cx="452284" cy="160324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8034520" y="3526268"/>
            <a:ext cx="1599000" cy="478801"/>
          </a:xfrm>
          <a:prstGeom prst="rect">
            <a:avLst/>
          </a:prstGeom>
          <a:solidFill>
            <a:srgbClr val="FFCC99"/>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auto">
              <a:spcBef>
                <a:spcPts val="0"/>
              </a:spcBef>
              <a:spcAft>
                <a:spcPts val="0"/>
              </a:spcAft>
              <a:defRPr/>
            </a:pPr>
            <a:r>
              <a:rPr lang="ja-JP" altLang="en-US" sz="1100" dirty="0" smtClean="0">
                <a:solidFill>
                  <a:prstClr val="black"/>
                </a:solidFill>
                <a:latin typeface="HGPｺﾞｼｯｸM" panose="020B0600000000000000" pitchFamily="50" charset="-128"/>
                <a:ea typeface="HGPｺﾞｼｯｸM" panose="020B0600000000000000" pitchFamily="50" charset="-128"/>
              </a:rPr>
              <a:t>居宅訪問型</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defRPr/>
            </a:pPr>
            <a:r>
              <a:rPr lang="ja-JP" altLang="en-US" sz="1100" dirty="0" smtClean="0">
                <a:solidFill>
                  <a:prstClr val="black"/>
                </a:solidFill>
                <a:latin typeface="HGPｺﾞｼｯｸM" panose="020B0600000000000000" pitchFamily="50" charset="-128"/>
                <a:ea typeface="HGPｺﾞｼｯｸM" panose="020B0600000000000000" pitchFamily="50" charset="-128"/>
              </a:rPr>
              <a:t>児童発達支援（新設）</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cxnSp>
        <p:nvCxnSpPr>
          <p:cNvPr id="56" name="直線矢印コネクタ 55"/>
          <p:cNvCxnSpPr/>
          <p:nvPr/>
        </p:nvCxnSpPr>
        <p:spPr>
          <a:xfrm>
            <a:off x="6821054" y="4778866"/>
            <a:ext cx="399884" cy="408862"/>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KKKPH\AppData\Local\Microsoft\Windows\Temporary Internet Files\Content.IE5\U0BHBEX7\lgi01a2014032911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91859" y="5047817"/>
            <a:ext cx="829493" cy="82949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7905356" y="5672319"/>
            <a:ext cx="492443" cy="276999"/>
          </a:xfrm>
          <a:prstGeom prst="rect">
            <a:avLst/>
          </a:prstGeom>
          <a:noFill/>
        </p:spPr>
        <p:txBody>
          <a:bodyPr wrap="none">
            <a:spAutoFit/>
          </a:bodyPr>
          <a:lstStyle/>
          <a:p>
            <a:pPr algn="ctr" fontAlgn="auto">
              <a:spcBef>
                <a:spcPts val="0"/>
              </a:spcBef>
              <a:spcAft>
                <a:spcPts val="0"/>
              </a:spcAft>
              <a:defRPr/>
            </a:pPr>
            <a:r>
              <a:rPr lang="ja-JP" altLang="en-US" sz="1200" dirty="0">
                <a:solidFill>
                  <a:prstClr val="black"/>
                </a:solidFill>
                <a:latin typeface="Calibri"/>
                <a:ea typeface="ＭＳ Ｐゴシック"/>
              </a:rPr>
              <a:t>居宅</a:t>
            </a:r>
          </a:p>
        </p:txBody>
      </p:sp>
      <p:sp>
        <p:nvSpPr>
          <p:cNvPr id="55" name="1 つの角を丸めた四角形 54"/>
          <p:cNvSpPr/>
          <p:nvPr/>
        </p:nvSpPr>
        <p:spPr>
          <a:xfrm>
            <a:off x="7761325" y="3166216"/>
            <a:ext cx="2274739" cy="432048"/>
          </a:xfrm>
          <a:prstGeom prst="snipRoundRect">
            <a:avLst>
              <a:gd name="adj1" fmla="val 16667"/>
              <a:gd name="adj2" fmla="val 3244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fontAlgn="auto">
              <a:spcBef>
                <a:spcPts val="0"/>
              </a:spcBef>
              <a:spcAft>
                <a:spcPts val="0"/>
              </a:spcAft>
              <a:defRPr/>
            </a:pPr>
            <a:r>
              <a:rPr lang="ja-JP" altLang="en-US" sz="1600" b="1" dirty="0">
                <a:solidFill>
                  <a:srgbClr val="000000"/>
                </a:solidFill>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児童</a:t>
            </a:r>
            <a:r>
              <a:rPr lang="ja-JP" altLang="en-US" sz="1200" b="1" dirty="0">
                <a:solidFill>
                  <a:srgbClr val="000000"/>
                </a:solidFill>
                <a:latin typeface="HGPｺﾞｼｯｸM" panose="020B0600000000000000" pitchFamily="50" charset="-128"/>
                <a:ea typeface="HGPｺﾞｼｯｸM" panose="020B0600000000000000" pitchFamily="50" charset="-128"/>
              </a:rPr>
              <a:t>発達</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支援センター　等</a:t>
            </a:r>
            <a:r>
              <a:rPr lang="ja-JP" altLang="en-US"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p:txBody>
      </p:sp>
      <p:pic>
        <p:nvPicPr>
          <p:cNvPr id="42" name="Picture 2" descr="http://msp.c.yimg.jp/yjimage?q=UVn3R60XyLGTYNoB3petaXbwggp3HAUe23sYxFcAYNjHity7.r1FMP91m8wofIXw0tihQMvRp1Uxf6iWAoxPKegC6RGgB7f_ZA_3Ly5K9xv6rBU5YxtMgy.NtXp4EGqZWwNn12ZMbDPL.J48nQ--&amp;sig=138pojjr2&amp;x=170&amp;y=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368" y="2704878"/>
            <a:ext cx="1157823" cy="573531"/>
          </a:xfrm>
          <a:prstGeom prst="rect">
            <a:avLst/>
          </a:prstGeom>
          <a:noFill/>
          <a:extLst>
            <a:ext uri="{909E8E84-426E-40DD-AFC4-6F175D3DCCD1}">
              <a14:hiddenFill xmlns:a14="http://schemas.microsoft.com/office/drawing/2010/main">
                <a:solidFill>
                  <a:srgbClr val="FFFFFF"/>
                </a:solidFill>
              </a14:hiddenFill>
            </a:ext>
          </a:extLst>
        </p:spPr>
      </p:pic>
      <p:sp>
        <p:nvSpPr>
          <p:cNvPr id="17" name="右矢印 16"/>
          <p:cNvSpPr/>
          <p:nvPr/>
        </p:nvSpPr>
        <p:spPr>
          <a:xfrm rot="7114606">
            <a:off x="7626079" y="4386934"/>
            <a:ext cx="926288" cy="406250"/>
          </a:xfrm>
          <a:prstGeom prst="rightArrow">
            <a:avLst/>
          </a:prstGeom>
          <a:solidFill>
            <a:srgbClr val="FF0000"/>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fontAlgn="auto">
              <a:spcBef>
                <a:spcPts val="0"/>
              </a:spcBef>
              <a:spcAft>
                <a:spcPts val="0"/>
              </a:spcAft>
            </a:pPr>
            <a:endParaRPr lang="ja-JP" altLang="en-US" sz="1400" b="1" dirty="0" smtClean="0">
              <a:solidFill>
                <a:prstClr val="black"/>
              </a:solidFill>
            </a:endParaRPr>
          </a:p>
        </p:txBody>
      </p:sp>
      <p:sp>
        <p:nvSpPr>
          <p:cNvPr id="33" name="正方形/長方形 32"/>
          <p:cNvSpPr/>
          <p:nvPr/>
        </p:nvSpPr>
        <p:spPr>
          <a:xfrm>
            <a:off x="129950" y="2852936"/>
            <a:ext cx="4803273" cy="1077630"/>
          </a:xfrm>
          <a:prstGeom prst="rect">
            <a:avLst/>
          </a:prstGeom>
          <a:noFill/>
          <a:ln w="19050" cap="flat" cmpd="sng" algn="ctr">
            <a:solidFill>
              <a:srgbClr val="99CCFF"/>
            </a:solidFill>
            <a:prstDash val="solid"/>
          </a:ln>
          <a:effectLst/>
        </p:spPr>
        <p:txBody>
          <a:bodyPr lIns="91430" tIns="45714" rIns="91430" bIns="45714" anchor="t" anchorCtr="0"/>
          <a:lstStyle/>
          <a:p>
            <a:pPr marL="179388" indent="-179388" fontAlgn="auto">
              <a:spcBef>
                <a:spcPts val="0"/>
              </a:spcBef>
              <a:spcAft>
                <a:spcPts val="0"/>
              </a:spcAft>
              <a:defRPr/>
            </a:pPr>
            <a:endParaRPr kumimoji="0" lang="en-US" altLang="ja-JP" sz="1400" kern="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388" indent="-179388" fontAlgn="auto">
              <a:spcBef>
                <a:spcPts val="0"/>
              </a:spcBef>
              <a:spcAft>
                <a:spcPts val="0"/>
              </a:spcAft>
              <a:defRPr/>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重症心身</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障害児などの重度の障害児等</a:t>
            </a: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であって、児童発達支援等の障害児通所支援を受けるために外出することが著しく困難な障害児</a:t>
            </a:r>
          </a:p>
          <a:p>
            <a:pPr marL="179388" indent="-179388" fontAlgn="auto">
              <a:spcBef>
                <a:spcPts val="0"/>
              </a:spcBef>
              <a:spcAft>
                <a:spcPts val="0"/>
              </a:spcAft>
              <a:defRPr/>
            </a:pP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　</a:t>
            </a:r>
            <a:endParaRPr kumimoji="0" lang="en-US" altLang="ja-JP" sz="1400" kern="0" dirty="0">
              <a:solidFill>
                <a:prstClr val="black"/>
              </a:solidFill>
              <a:latin typeface="HGPｺﾞｼｯｸM" panose="020B0600000000000000" pitchFamily="50" charset="-128"/>
              <a:ea typeface="HGPｺﾞｼｯｸM" panose="020B0600000000000000" pitchFamily="50" charset="-128"/>
            </a:endParaRPr>
          </a:p>
        </p:txBody>
      </p:sp>
      <p:sp>
        <p:nvSpPr>
          <p:cNvPr id="37" name="正方形/長方形 36"/>
          <p:cNvSpPr/>
          <p:nvPr/>
        </p:nvSpPr>
        <p:spPr>
          <a:xfrm>
            <a:off x="129950" y="2636912"/>
            <a:ext cx="1794199" cy="291844"/>
          </a:xfrm>
          <a:prstGeom prst="rect">
            <a:avLst/>
          </a:prstGeom>
          <a:solidFill>
            <a:srgbClr val="99CCFF"/>
          </a:solidFill>
          <a:ln>
            <a:solidFill>
              <a:srgbClr val="99CC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kumimoji="0" lang="ja-JP" altLang="en-US" sz="1400" kern="0" dirty="0" smtClean="0">
                <a:solidFill>
                  <a:prstClr val="black"/>
                </a:solidFill>
                <a:latin typeface="HGS創英角ｺﾞｼｯｸUB" pitchFamily="50" charset="-128"/>
                <a:ea typeface="HGS創英角ｺﾞｼｯｸUB" pitchFamily="50" charset="-128"/>
              </a:rPr>
              <a:t> 対象者</a:t>
            </a:r>
          </a:p>
        </p:txBody>
      </p:sp>
      <p:sp>
        <p:nvSpPr>
          <p:cNvPr id="43" name="正方形/長方形 42"/>
          <p:cNvSpPr/>
          <p:nvPr/>
        </p:nvSpPr>
        <p:spPr>
          <a:xfrm>
            <a:off x="129950" y="4198798"/>
            <a:ext cx="4803273" cy="1620000"/>
          </a:xfrm>
          <a:prstGeom prst="rect">
            <a:avLst/>
          </a:prstGeom>
          <a:noFill/>
          <a:ln w="19050" cap="flat" cmpd="sng" algn="ctr">
            <a:solidFill>
              <a:srgbClr val="99CCFF"/>
            </a:solidFill>
            <a:prstDash val="solid"/>
          </a:ln>
          <a:effectLst/>
        </p:spPr>
        <p:txBody>
          <a:bodyPr lIns="91430" tIns="45714" rIns="91430" bIns="45714" anchor="t"/>
          <a:lstStyle/>
          <a:p>
            <a:pPr marL="182563" indent="-182563" fontAlgn="auto">
              <a:lnSpc>
                <a:spcPct val="110000"/>
              </a:lnSpc>
              <a:spcBef>
                <a:spcPts val="0"/>
              </a:spcBef>
              <a:spcAft>
                <a:spcPts val="0"/>
              </a:spcAft>
            </a:pPr>
            <a:endParaRPr kumimoji="0" lang="en-US" altLang="ja-JP" sz="1400" kern="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82563" indent="-182563" fontAlgn="auto">
              <a:lnSpc>
                <a:spcPct val="110000"/>
              </a:lnSpc>
              <a:spcBef>
                <a:spcPts val="0"/>
              </a:spcBef>
              <a:spcAft>
                <a:spcPts val="0"/>
              </a:spcAft>
            </a:pP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400" kern="0" dirty="0">
                <a:solidFill>
                  <a:prstClr val="black"/>
                </a:solidFill>
                <a:latin typeface="HGPｺﾞｼｯｸM" panose="020B0600000000000000" pitchFamily="50" charset="-128"/>
                <a:ea typeface="HGPｺﾞｼｯｸM" panose="020B0600000000000000" pitchFamily="50" charset="-128"/>
              </a:rPr>
              <a:t>　障害児の居宅を訪問し、日常生活における基本的な動作の指導、知識技能の付与等の支援を</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rPr>
              <a:t>実施</a:t>
            </a:r>
            <a:endParaRPr kumimoji="0" lang="ja-JP" altLang="en-US" sz="1400" kern="0" dirty="0">
              <a:solidFill>
                <a:prstClr val="black"/>
              </a:solidFill>
              <a:latin typeface="HGPｺﾞｼｯｸM" panose="020B0600000000000000" pitchFamily="50" charset="-128"/>
              <a:ea typeface="HGPｺﾞｼｯｸM" panose="020B0600000000000000" pitchFamily="50" charset="-128"/>
            </a:endParaRPr>
          </a:p>
          <a:p>
            <a:pPr marL="182563" indent="-182563" fontAlgn="auto">
              <a:lnSpc>
                <a:spcPct val="110000"/>
              </a:lnSpc>
              <a:spcBef>
                <a:spcPts val="0"/>
              </a:spcBef>
              <a:spcAft>
                <a:spcPts val="0"/>
              </a:spcAft>
            </a:pPr>
            <a:endParaRPr kumimoji="0" lang="en-US" altLang="ja-JP" sz="400" kern="0" dirty="0" smtClean="0">
              <a:solidFill>
                <a:prstClr val="black"/>
              </a:solidFill>
              <a:latin typeface="HGPｺﾞｼｯｸM" panose="020B0600000000000000" pitchFamily="50" charset="-128"/>
              <a:ea typeface="HGPｺﾞｼｯｸM" panose="020B0600000000000000" pitchFamily="50" charset="-128"/>
            </a:endParaRPr>
          </a:p>
          <a:p>
            <a:pPr marL="182563" indent="-182563" fontAlgn="auto">
              <a:lnSpc>
                <a:spcPct val="110000"/>
              </a:lnSpc>
              <a:spcBef>
                <a:spcPts val="0"/>
              </a:spcBef>
              <a:spcAft>
                <a:spcPts val="0"/>
              </a:spcAft>
            </a:pPr>
            <a:r>
              <a:rPr kumimoji="0" lang="ja-JP" altLang="en-US" sz="1200" kern="0" dirty="0" smtClean="0">
                <a:solidFill>
                  <a:prstClr val="black"/>
                </a:solidFill>
                <a:latin typeface="HGPｺﾞｼｯｸM" panose="020B0600000000000000" pitchFamily="50" charset="-128"/>
                <a:ea typeface="HGPｺﾞｼｯｸM" panose="020B0600000000000000" pitchFamily="50" charset="-128"/>
              </a:rPr>
              <a:t>　　</a:t>
            </a:r>
            <a:r>
              <a:rPr kumimoji="0" lang="en-US" altLang="ja-JP" sz="1200" kern="0" dirty="0" smtClean="0">
                <a:solidFill>
                  <a:prstClr val="black"/>
                </a:solidFill>
                <a:latin typeface="HGPｺﾞｼｯｸM" panose="020B0600000000000000" pitchFamily="50" charset="-128"/>
                <a:ea typeface="HGPｺﾞｼｯｸM" panose="020B0600000000000000" pitchFamily="50" charset="-128"/>
              </a:rPr>
              <a:t>【</a:t>
            </a:r>
            <a:r>
              <a:rPr kumimoji="0" lang="ja-JP" altLang="en-US" sz="1200" kern="0" dirty="0" smtClean="0">
                <a:solidFill>
                  <a:prstClr val="black"/>
                </a:solidFill>
                <a:latin typeface="HGPｺﾞｼｯｸM" panose="020B0600000000000000" pitchFamily="50" charset="-128"/>
                <a:ea typeface="HGPｺﾞｼｯｸM" panose="020B0600000000000000" pitchFamily="50" charset="-128"/>
              </a:rPr>
              <a:t>具体的</a:t>
            </a:r>
            <a:r>
              <a:rPr kumimoji="0" lang="ja-JP" altLang="en-US" sz="1200" kern="0" dirty="0">
                <a:solidFill>
                  <a:prstClr val="black"/>
                </a:solidFill>
                <a:latin typeface="HGPｺﾞｼｯｸM" panose="020B0600000000000000" pitchFamily="50" charset="-128"/>
                <a:ea typeface="HGPｺﾞｼｯｸM" panose="020B0600000000000000" pitchFamily="50" charset="-128"/>
              </a:rPr>
              <a:t>な支援内容の</a:t>
            </a:r>
            <a:r>
              <a:rPr kumimoji="0" lang="ja-JP" altLang="en-US" sz="1200" kern="0" dirty="0" smtClean="0">
                <a:solidFill>
                  <a:prstClr val="black"/>
                </a:solidFill>
                <a:latin typeface="HGPｺﾞｼｯｸM" panose="020B0600000000000000" pitchFamily="50" charset="-128"/>
                <a:ea typeface="HGPｺﾞｼｯｸM" panose="020B0600000000000000" pitchFamily="50" charset="-128"/>
              </a:rPr>
              <a:t>例</a:t>
            </a:r>
            <a:r>
              <a:rPr kumimoji="0" lang="en-US" altLang="ja-JP" sz="1200" kern="0" dirty="0" smtClean="0">
                <a:solidFill>
                  <a:prstClr val="black"/>
                </a:solidFill>
                <a:latin typeface="HGPｺﾞｼｯｸM" panose="020B0600000000000000" pitchFamily="50" charset="-128"/>
                <a:ea typeface="HGPｺﾞｼｯｸM" panose="020B0600000000000000" pitchFamily="50" charset="-128"/>
              </a:rPr>
              <a:t>】</a:t>
            </a:r>
            <a:endParaRPr kumimoji="0" lang="ja-JP" altLang="en-US" sz="1200" kern="0" dirty="0">
              <a:solidFill>
                <a:prstClr val="black"/>
              </a:solidFill>
              <a:latin typeface="HGPｺﾞｼｯｸM" panose="020B0600000000000000" pitchFamily="50" charset="-128"/>
              <a:ea typeface="HGPｺﾞｼｯｸM" panose="020B0600000000000000" pitchFamily="50" charset="-128"/>
            </a:endParaRPr>
          </a:p>
          <a:p>
            <a:pPr marL="182563" indent="-182563" fontAlgn="auto">
              <a:lnSpc>
                <a:spcPct val="110000"/>
              </a:lnSpc>
              <a:spcBef>
                <a:spcPts val="0"/>
              </a:spcBef>
              <a:spcAft>
                <a:spcPts val="0"/>
              </a:spcAft>
            </a:pPr>
            <a:r>
              <a:rPr kumimoji="0" lang="ja-JP" altLang="en-US" sz="1200" kern="0" dirty="0" smtClean="0">
                <a:solidFill>
                  <a:prstClr val="black"/>
                </a:solidFill>
                <a:latin typeface="HGPｺﾞｼｯｸM" panose="020B0600000000000000" pitchFamily="50" charset="-128"/>
                <a:ea typeface="HGPｺﾞｼｯｸM" panose="020B0600000000000000" pitchFamily="50" charset="-128"/>
              </a:rPr>
              <a:t>　</a:t>
            </a:r>
            <a:r>
              <a:rPr kumimoji="0" lang="ja-JP" altLang="en-US" sz="1200" kern="0" dirty="0">
                <a:solidFill>
                  <a:prstClr val="black"/>
                </a:solidFill>
                <a:latin typeface="HGPｺﾞｼｯｸM" panose="020B0600000000000000" pitchFamily="50" charset="-128"/>
                <a:ea typeface="HGPｺﾞｼｯｸM" panose="020B0600000000000000" pitchFamily="50" charset="-128"/>
              </a:rPr>
              <a:t>　・手先の感覚と脳の認識のずれを埋めるための活動</a:t>
            </a:r>
          </a:p>
          <a:p>
            <a:pPr marL="182563" indent="-182563" fontAlgn="auto">
              <a:lnSpc>
                <a:spcPct val="110000"/>
              </a:lnSpc>
              <a:spcBef>
                <a:spcPts val="0"/>
              </a:spcBef>
              <a:spcAft>
                <a:spcPts val="0"/>
              </a:spcAft>
            </a:pPr>
            <a:r>
              <a:rPr kumimoji="0" lang="ja-JP" altLang="en-US" sz="1200" kern="0" dirty="0" smtClean="0">
                <a:solidFill>
                  <a:prstClr val="black"/>
                </a:solidFill>
                <a:latin typeface="HGPｺﾞｼｯｸM" panose="020B0600000000000000" pitchFamily="50" charset="-128"/>
                <a:ea typeface="HGPｺﾞｼｯｸM" panose="020B0600000000000000" pitchFamily="50" charset="-128"/>
              </a:rPr>
              <a:t>　</a:t>
            </a:r>
            <a:r>
              <a:rPr kumimoji="0" lang="ja-JP" altLang="en-US" sz="1200" kern="0" dirty="0">
                <a:solidFill>
                  <a:prstClr val="black"/>
                </a:solidFill>
                <a:latin typeface="HGPｺﾞｼｯｸM" panose="020B0600000000000000" pitchFamily="50" charset="-128"/>
                <a:ea typeface="HGPｺﾞｼｯｸM" panose="020B0600000000000000" pitchFamily="50" charset="-128"/>
              </a:rPr>
              <a:t>　・絵カードや写真を利用した言葉の理解のための活動</a:t>
            </a:r>
          </a:p>
          <a:p>
            <a:pPr marL="182563" indent="-182563" fontAlgn="auto">
              <a:lnSpc>
                <a:spcPct val="110000"/>
              </a:lnSpc>
              <a:spcBef>
                <a:spcPts val="0"/>
              </a:spcBef>
              <a:spcAft>
                <a:spcPts val="0"/>
              </a:spcAft>
              <a:defRPr/>
            </a:pPr>
            <a:endParaRPr kumimoji="0" lang="en-US" altLang="ja-JP" sz="800" kern="0" dirty="0" smtClean="0">
              <a:solidFill>
                <a:prstClr val="black"/>
              </a:solidFill>
              <a:latin typeface="HGPｺﾞｼｯｸM" panose="020B0600000000000000" pitchFamily="50" charset="-128"/>
              <a:ea typeface="HGPｺﾞｼｯｸM" panose="020B0600000000000000" pitchFamily="50" charset="-128"/>
            </a:endParaRPr>
          </a:p>
          <a:p>
            <a:pPr marL="179388" indent="-179388" fontAlgn="auto">
              <a:spcBef>
                <a:spcPts val="0"/>
              </a:spcBef>
              <a:spcAft>
                <a:spcPts val="0"/>
              </a:spcAft>
              <a:defRPr/>
            </a:pPr>
            <a:endParaRPr kumimoji="0" lang="en-US" altLang="ja-JP" sz="1400" kern="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4" name="正方形/長方形 43"/>
          <p:cNvSpPr/>
          <p:nvPr/>
        </p:nvSpPr>
        <p:spPr>
          <a:xfrm>
            <a:off x="128464" y="4005064"/>
            <a:ext cx="2106234" cy="291844"/>
          </a:xfrm>
          <a:prstGeom prst="rect">
            <a:avLst/>
          </a:prstGeom>
          <a:solidFill>
            <a:srgbClr val="99CCFF"/>
          </a:solidFill>
          <a:ln>
            <a:solidFill>
              <a:srgbClr val="99CC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kumimoji="0" lang="ja-JP" altLang="en-US" sz="1400" kern="0" dirty="0" smtClean="0">
                <a:solidFill>
                  <a:prstClr val="black"/>
                </a:solidFill>
                <a:latin typeface="HGS創英角ｺﾞｼｯｸUB" pitchFamily="50" charset="-128"/>
                <a:ea typeface="HGS創英角ｺﾞｼｯｸUB" pitchFamily="50" charset="-128"/>
              </a:rPr>
              <a:t>支援内容</a:t>
            </a:r>
          </a:p>
        </p:txBody>
      </p:sp>
      <p:sp>
        <p:nvSpPr>
          <p:cNvPr id="50" name="角丸四角形 49"/>
          <p:cNvSpPr/>
          <p:nvPr/>
        </p:nvSpPr>
        <p:spPr>
          <a:xfrm>
            <a:off x="92807" y="717493"/>
            <a:ext cx="9720386" cy="1775407"/>
          </a:xfrm>
          <a:prstGeom prst="roundRect">
            <a:avLst>
              <a:gd name="adj" fmla="val 7534"/>
            </a:avLst>
          </a:prstGeom>
          <a:solidFill>
            <a:sysClr val="window" lastClr="FFFFFF"/>
          </a:solidFill>
          <a:ln w="19050" cap="flat" cmpd="sng" algn="ctr">
            <a:solidFill>
              <a:srgbClr val="99CCFF"/>
            </a:solidFill>
            <a:prstDash val="solid"/>
          </a:ln>
          <a:effectLst>
            <a:outerShdw blurRad="40000" dist="20000" dir="5400000" rotWithShape="0">
              <a:srgbClr val="000000">
                <a:alpha val="38000"/>
              </a:srgbClr>
            </a:outerShdw>
          </a:effectLst>
        </p:spPr>
        <p:txBody>
          <a:bodyPr lIns="72000" tIns="36000" bIns="36000" anchor="ctr" anchorCtr="0"/>
          <a:lstStyle/>
          <a:p>
            <a:pPr marL="174625" indent="-174625" fontAlgn="auto">
              <a:lnSpc>
                <a:spcPct val="110000"/>
              </a:lnSpc>
              <a:spcBef>
                <a:spcPts val="0"/>
              </a:spcBef>
              <a:spcAft>
                <a:spcPts val="0"/>
              </a:spcAft>
            </a:pPr>
            <a:r>
              <a:rPr lang="ja-JP" altLang="en-US" sz="1400" dirty="0">
                <a:solidFill>
                  <a:srgbClr val="000000"/>
                </a:solidFill>
                <a:latin typeface="HGPｺﾞｼｯｸM" panose="020B0600000000000000" pitchFamily="50" charset="-128"/>
                <a:ea typeface="HGPｺﾞｼｯｸM" panose="020B0600000000000000" pitchFamily="50" charset="-128"/>
              </a:rPr>
              <a:t>○</a:t>
            </a:r>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400" dirty="0" smtClean="0">
                <a:solidFill>
                  <a:prstClr val="black"/>
                </a:solidFill>
                <a:latin typeface="HGPｺﾞｼｯｸM" panose="020B0600000000000000" pitchFamily="50" charset="-128"/>
                <a:ea typeface="HGPｺﾞｼｯｸM" panose="020B0600000000000000" pitchFamily="50" charset="-128"/>
              </a:rPr>
              <a:t>障害児支援については、一般的には複数の児童が集まる通所による支援が成長にとって望ましいと考えられるため、これまで通所支援の充実を図ってきたが、現状では、</a:t>
            </a:r>
            <a:r>
              <a:rPr lang="ja-JP" altLang="en-US" sz="1400" dirty="0">
                <a:solidFill>
                  <a:prstClr val="black"/>
                </a:solidFill>
                <a:latin typeface="HGPｺﾞｼｯｸM" panose="020B0600000000000000" pitchFamily="50" charset="-128"/>
                <a:ea typeface="HGPｺﾞｼｯｸM" panose="020B0600000000000000" pitchFamily="50" charset="-128"/>
              </a:rPr>
              <a:t>重度の障害等のために外出が著しく困難な障害児</a:t>
            </a:r>
            <a:r>
              <a:rPr lang="ja-JP" altLang="en-US" sz="1400" dirty="0" smtClean="0">
                <a:solidFill>
                  <a:prstClr val="black"/>
                </a:solidFill>
                <a:latin typeface="HGPｺﾞｼｯｸM" panose="020B0600000000000000" pitchFamily="50" charset="-128"/>
                <a:ea typeface="HGPｺﾞｼｯｸM" panose="020B0600000000000000" pitchFamily="50" charset="-128"/>
              </a:rPr>
              <a:t>に発達</a:t>
            </a:r>
            <a:r>
              <a:rPr lang="ja-JP" altLang="en-US" sz="1400" dirty="0">
                <a:solidFill>
                  <a:prstClr val="black"/>
                </a:solidFill>
                <a:latin typeface="HGPｺﾞｼｯｸM" panose="020B0600000000000000" pitchFamily="50" charset="-128"/>
                <a:ea typeface="HGPｺﾞｼｯｸM" panose="020B0600000000000000" pitchFamily="50" charset="-128"/>
              </a:rPr>
              <a:t>支援を受ける機会が提供されていない</a:t>
            </a:r>
            <a:r>
              <a:rPr lang="ja-JP" altLang="en-US" sz="1400" dirty="0" smtClean="0">
                <a:solidFill>
                  <a:prstClr val="black"/>
                </a:solidFill>
                <a:latin typeface="HGPｺﾞｼｯｸM" panose="020B0600000000000000" pitchFamily="50" charset="-128"/>
                <a:ea typeface="HGPｺﾞｼｯｸM" panose="020B0600000000000000" pitchFamily="50" charset="-128"/>
              </a:rPr>
              <a:t>。</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marL="174625" indent="-174625" fontAlgn="auto">
              <a:lnSpc>
                <a:spcPct val="110000"/>
              </a:lnSpc>
              <a:spcBef>
                <a:spcPts val="0"/>
              </a:spcBef>
              <a:spcAft>
                <a:spcPts val="0"/>
              </a:spcAft>
            </a:pP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marL="182563" indent="-182563"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このため、重度の障害等の状態にある障害児であって、障害児通所支援を利用するために外出することが著しく困難な障害児に発達支援が提供できる</a:t>
            </a:r>
            <a:r>
              <a:rPr lang="ja-JP" altLang="en-US" sz="1400" dirty="0" smtClean="0">
                <a:solidFill>
                  <a:prstClr val="black"/>
                </a:solidFill>
                <a:latin typeface="HGPｺﾞｼｯｸM" panose="020B0600000000000000" pitchFamily="50" charset="-128"/>
                <a:ea typeface="HGPｺﾞｼｯｸM" panose="020B0600000000000000" pitchFamily="50" charset="-128"/>
              </a:rPr>
              <a:t>よう、障害児</a:t>
            </a:r>
            <a:r>
              <a:rPr lang="ja-JP" altLang="en-US" sz="1400" dirty="0">
                <a:solidFill>
                  <a:prstClr val="black"/>
                </a:solidFill>
                <a:latin typeface="HGPｺﾞｼｯｸM" panose="020B0600000000000000" pitchFamily="50" charset="-128"/>
                <a:ea typeface="HGPｺﾞｼｯｸM" panose="020B0600000000000000" pitchFamily="50" charset="-128"/>
              </a:rPr>
              <a:t>の居宅を訪問して発達支援を行うサービス</a:t>
            </a:r>
            <a:r>
              <a:rPr lang="ja-JP" altLang="en-US" sz="1400" dirty="0" smtClean="0">
                <a:solidFill>
                  <a:prstClr val="black"/>
                </a:solidFill>
                <a:latin typeface="HGPｺﾞｼｯｸM" panose="020B0600000000000000" pitchFamily="50" charset="-128"/>
                <a:ea typeface="HGPｺﾞｼｯｸM" panose="020B0600000000000000" pitchFamily="50" charset="-128"/>
              </a:rPr>
              <a:t>を新たに創設する（</a:t>
            </a:r>
            <a:r>
              <a:rPr lang="ja-JP" altLang="en-US" sz="1400" dirty="0">
                <a:solidFill>
                  <a:prstClr val="black"/>
                </a:solidFill>
                <a:latin typeface="HGPｺﾞｼｯｸM" panose="020B0600000000000000" pitchFamily="50" charset="-128"/>
                <a:ea typeface="HGPｺﾞｼｯｸM" panose="020B0600000000000000" pitchFamily="50" charset="-128"/>
              </a:rPr>
              <a:t>「居宅訪問型児童発達支援」</a:t>
            </a:r>
            <a:r>
              <a:rPr lang="ja-JP" altLang="en-US" sz="1400" dirty="0" smtClean="0">
                <a:solidFill>
                  <a:prstClr val="black"/>
                </a:solidFill>
                <a:latin typeface="HGPｺﾞｼｯｸM" panose="020B0600000000000000" pitchFamily="50" charset="-128"/>
                <a:ea typeface="HGPｺﾞｼｯｸM" panose="020B0600000000000000" pitchFamily="50" charset="-128"/>
              </a:rPr>
              <a:t>）。</a:t>
            </a:r>
            <a:endParaRPr lang="ja-JP" altLang="en-US" sz="1400" dirty="0">
              <a:solidFill>
                <a:prstClr val="black"/>
              </a:solidFill>
              <a:latin typeface="HGPｺﾞｼｯｸM" panose="020B0600000000000000" pitchFamily="50" charset="-128"/>
              <a:ea typeface="HGPｺﾞｼｯｸM" panose="020B0600000000000000" pitchFamily="50" charset="-128"/>
            </a:endParaRPr>
          </a:p>
        </p:txBody>
      </p:sp>
      <p:sp>
        <p:nvSpPr>
          <p:cNvPr id="26" name="タイトル 7"/>
          <p:cNvSpPr txBox="1">
            <a:spLocks/>
          </p:cNvSpPr>
          <p:nvPr/>
        </p:nvSpPr>
        <p:spPr bwMode="auto">
          <a:xfrm>
            <a:off x="-2489" y="-27384"/>
            <a:ext cx="9906000" cy="468000"/>
          </a:xfrm>
          <a:prstGeom prst="rect">
            <a:avLst/>
          </a:prstGeom>
          <a:solidFill>
            <a:srgbClr val="0000FF"/>
          </a:solidFill>
          <a:ln w="9525">
            <a:noFill/>
            <a:miter lim="800000"/>
            <a:headEnd/>
            <a:tailEnd/>
          </a:ln>
        </p:spPr>
        <p:txBody>
          <a:bodyPr vert="horz" wrap="square" lIns="91414" tIns="45706" rIns="91414" bIns="45706"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「居宅訪問型児童発達支援」の報酬の設定</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129950" y="6129480"/>
            <a:ext cx="4803273" cy="683896"/>
          </a:xfrm>
          <a:prstGeom prst="rect">
            <a:avLst/>
          </a:prstGeom>
          <a:noFill/>
          <a:ln w="19050" cap="flat" cmpd="sng" algn="ctr">
            <a:solidFill>
              <a:srgbClr val="99CCFF"/>
            </a:solidFill>
            <a:prstDash val="solid"/>
          </a:ln>
          <a:effectLst/>
        </p:spPr>
        <p:txBody>
          <a:bodyPr lIns="91430" tIns="45714" rIns="91430" bIns="45714" anchor="t"/>
          <a:lstStyle/>
          <a:p>
            <a:pPr marL="182563" indent="-182563" fontAlgn="auto">
              <a:lnSpc>
                <a:spcPct val="110000"/>
              </a:lnSpc>
              <a:spcBef>
                <a:spcPts val="0"/>
              </a:spcBef>
              <a:spcAft>
                <a:spcPts val="0"/>
              </a:spcAft>
            </a:pPr>
            <a:endParaRPr kumimoji="0" lang="en-US" altLang="ja-JP" sz="1400" kern="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82563" indent="-182563" fontAlgn="auto">
              <a:lnSpc>
                <a:spcPct val="110000"/>
              </a:lnSpc>
              <a:spcBef>
                <a:spcPts val="0"/>
              </a:spcBef>
              <a:spcAft>
                <a:spcPts val="0"/>
              </a:spcAft>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居宅訪問型児童発達支援給付費</a:t>
            </a:r>
            <a:r>
              <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１日につき</a:t>
            </a:r>
            <a:r>
              <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988</a:t>
            </a:r>
            <a:r>
              <a:rPr kumimoji="0" lang="ja-JP" altLang="en-US" sz="1400" kern="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単位</a:t>
            </a:r>
            <a:endPar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9" name="正方形/長方形 28"/>
          <p:cNvSpPr/>
          <p:nvPr/>
        </p:nvSpPr>
        <p:spPr>
          <a:xfrm>
            <a:off x="128464" y="5935746"/>
            <a:ext cx="2106234" cy="291844"/>
          </a:xfrm>
          <a:prstGeom prst="rect">
            <a:avLst/>
          </a:prstGeom>
          <a:solidFill>
            <a:srgbClr val="99CCFF"/>
          </a:solidFill>
          <a:ln>
            <a:solidFill>
              <a:srgbClr val="99CC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kumimoji="0" lang="ja-JP" altLang="en-US" sz="1400" kern="0" dirty="0" smtClean="0">
                <a:solidFill>
                  <a:prstClr val="black"/>
                </a:solidFill>
                <a:latin typeface="HGS創英角ｺﾞｼｯｸUB" pitchFamily="50" charset="-128"/>
                <a:ea typeface="HGS創英角ｺﾞｼｯｸUB" pitchFamily="50" charset="-128"/>
              </a:rPr>
              <a:t>基本報酬</a:t>
            </a:r>
          </a:p>
        </p:txBody>
      </p:sp>
      <p:sp>
        <p:nvSpPr>
          <p:cNvPr id="30" name="スライド番号プレースホルダー 2"/>
          <p:cNvSpPr>
            <a:spLocks noGrp="1"/>
          </p:cNvSpPr>
          <p:nvPr>
            <p:ph type="sldNum" sz="quarter" idx="12"/>
          </p:nvPr>
        </p:nvSpPr>
        <p:spPr>
          <a:xfrm>
            <a:off x="7656760" y="6525344"/>
            <a:ext cx="2311400" cy="365125"/>
          </a:xfrm>
        </p:spPr>
        <p:txBody>
          <a:bodyPr/>
          <a:lstStyle/>
          <a:p>
            <a:fld id="{8AF2211C-1947-412D-9ECE-D1A2B2B3C5F8}" type="slidenum">
              <a:rPr lang="ja-JP" altLang="en-US" sz="1600" smtClean="0">
                <a:solidFill>
                  <a:prstClr val="black"/>
                </a:solidFill>
              </a:rPr>
              <a:pPr/>
              <a:t>29</a:t>
            </a:fld>
            <a:endParaRPr lang="ja-JP" altLang="en-US" sz="1600" dirty="0">
              <a:solidFill>
                <a:prstClr val="black"/>
              </a:solidFill>
            </a:endParaRPr>
          </a:p>
        </p:txBody>
      </p:sp>
    </p:spTree>
    <p:extLst>
      <p:ext uri="{BB962C8B-B14F-4D97-AF65-F5344CB8AC3E}">
        <p14:creationId xmlns:p14="http://schemas.microsoft.com/office/powerpoint/2010/main" val="3321435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272480" y="1412776"/>
            <a:ext cx="8136905" cy="3426555"/>
          </a:xfrm>
        </p:spPr>
        <p:txBody>
          <a:bodyPr wrap="square">
            <a:spAutoFit/>
          </a:bodyPr>
          <a:lstStyle/>
          <a:p>
            <a:pPr marL="534988" indent="-534988" algn="l" eaLnBrk="1" hangingPunct="1">
              <a:lnSpc>
                <a:spcPts val="2600"/>
              </a:lnSpc>
              <a:spcBef>
                <a:spcPct val="0"/>
              </a:spcBef>
            </a:pPr>
            <a:r>
              <a:rPr lang="en-US" altLang="ja-JP" sz="2000" dirty="0" smtClean="0">
                <a:latin typeface="ＭＳ ゴシック" pitchFamily="49" charset="-128"/>
                <a:ea typeface="ＭＳ ゴシック" pitchFamily="49" charset="-128"/>
              </a:rPr>
              <a:t>Ⅳ</a:t>
            </a:r>
            <a:r>
              <a:rPr lang="ja-JP" altLang="en-US" sz="2000" dirty="0">
                <a:latin typeface="ＭＳ ゴシック" pitchFamily="49" charset="-128"/>
                <a:ea typeface="ＭＳ ゴシック" pitchFamily="49" charset="-128"/>
              </a:rPr>
              <a:t>　</a:t>
            </a:r>
            <a:r>
              <a:rPr lang="ja-JP" altLang="en-US" sz="2000" dirty="0">
                <a:solidFill>
                  <a:prstClr val="black"/>
                </a:solidFill>
                <a:latin typeface="+mj-ea"/>
              </a:rPr>
              <a:t>障害者の日常生活及び社会生活を総合的に支援するための</a:t>
            </a:r>
            <a:r>
              <a:rPr lang="ja-JP" altLang="en-US" sz="2000" dirty="0" smtClean="0">
                <a:solidFill>
                  <a:prstClr val="black"/>
                </a:solidFill>
                <a:latin typeface="+mj-ea"/>
              </a:rPr>
              <a:t>法律　　及び</a:t>
            </a:r>
            <a:r>
              <a:rPr lang="ja-JP" altLang="en-US" sz="2000" dirty="0">
                <a:solidFill>
                  <a:prstClr val="black"/>
                </a:solidFill>
                <a:latin typeface="+mj-ea"/>
              </a:rPr>
              <a:t>児童福祉法</a:t>
            </a:r>
            <a:r>
              <a:rPr lang="ja-JP" altLang="en-US" sz="2000" dirty="0" smtClean="0">
                <a:solidFill>
                  <a:prstClr val="black"/>
                </a:solidFill>
                <a:latin typeface="+mj-ea"/>
              </a:rPr>
              <a:t>の一部</a:t>
            </a:r>
            <a:r>
              <a:rPr lang="ja-JP" altLang="en-US" sz="2000" dirty="0">
                <a:solidFill>
                  <a:prstClr val="black"/>
                </a:solidFill>
                <a:latin typeface="+mj-ea"/>
              </a:rPr>
              <a:t>を改正する法律に</a:t>
            </a:r>
            <a:r>
              <a:rPr lang="ja-JP" altLang="en-US" sz="2000" dirty="0" smtClean="0">
                <a:solidFill>
                  <a:prstClr val="black"/>
                </a:solidFill>
                <a:latin typeface="+mj-ea"/>
              </a:rPr>
              <a:t>ついて</a:t>
            </a:r>
            <a:r>
              <a:rPr lang="ja-JP" altLang="en-US" sz="2000" dirty="0" smtClean="0">
                <a:latin typeface="ＭＳ ゴシック" pitchFamily="49" charset="-128"/>
                <a:ea typeface="ＭＳ ゴシック" pitchFamily="49" charset="-128"/>
              </a:rPr>
              <a:t>・</a:t>
            </a:r>
            <a:r>
              <a:rPr lang="ja-JP" altLang="en-US" sz="2000" dirty="0">
                <a:latin typeface="ＭＳ ゴシック" pitchFamily="49" charset="-128"/>
                <a:ea typeface="ＭＳ ゴシック" pitchFamily="49" charset="-128"/>
              </a:rPr>
              <a:t>・・・・・・・ </a:t>
            </a: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r>
              <a:rPr lang="en-US" altLang="ja-JP" sz="2000" dirty="0">
                <a:latin typeface="ＭＳ ゴシック" pitchFamily="49" charset="-128"/>
                <a:ea typeface="ＭＳ ゴシック" pitchFamily="49" charset="-128"/>
              </a:rPr>
              <a:t>Ⅴ</a:t>
            </a:r>
            <a:r>
              <a:rPr lang="ja-JP" altLang="en-US" sz="2000" dirty="0">
                <a:latin typeface="ＭＳ ゴシック" pitchFamily="49" charset="-128"/>
                <a:ea typeface="ＭＳ ゴシック" pitchFamily="49" charset="-128"/>
              </a:rPr>
              <a:t>　</a:t>
            </a:r>
            <a:r>
              <a:rPr lang="ja-JP" altLang="en-US" sz="2000" dirty="0"/>
              <a:t>平成</a:t>
            </a:r>
            <a:r>
              <a:rPr lang="en-US" altLang="ja-JP" sz="2000" dirty="0"/>
              <a:t>30</a:t>
            </a:r>
            <a:r>
              <a:rPr lang="ja-JP" altLang="en-US" sz="2000" dirty="0"/>
              <a:t>年度障害福祉サービス等報酬</a:t>
            </a:r>
            <a:r>
              <a:rPr lang="ja-JP" altLang="en-US" sz="2000" dirty="0" smtClean="0"/>
              <a:t>改定について</a:t>
            </a:r>
            <a:r>
              <a:rPr lang="ja-JP" altLang="en-US" sz="2000" dirty="0" smtClean="0">
                <a:latin typeface="ＭＳ ゴシック" pitchFamily="49" charset="-128"/>
                <a:ea typeface="ＭＳ ゴシック" pitchFamily="49" charset="-128"/>
              </a:rPr>
              <a:t>・・・・・・・</a:t>
            </a: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r>
              <a:rPr lang="en-US" altLang="ja-JP" sz="2000" dirty="0">
                <a:latin typeface="ＭＳ ゴシック" pitchFamily="49" charset="-128"/>
                <a:ea typeface="ＭＳ ゴシック" pitchFamily="49" charset="-128"/>
              </a:rPr>
              <a:t>Ⅵ</a:t>
            </a:r>
            <a:r>
              <a:rPr lang="ja-JP" altLang="en-US" sz="2000" dirty="0">
                <a:latin typeface="ＭＳ ゴシック" pitchFamily="49" charset="-128"/>
                <a:ea typeface="ＭＳ ゴシック" pitchFamily="49" charset="-128"/>
              </a:rPr>
              <a:t>　</a:t>
            </a:r>
            <a:r>
              <a:rPr lang="ja-JP" altLang="en-US" sz="2000" dirty="0"/>
              <a:t>各分野の動向に</a:t>
            </a:r>
            <a:r>
              <a:rPr lang="ja-JP" altLang="en-US" sz="2000" dirty="0" smtClean="0"/>
              <a:t>ついて</a:t>
            </a:r>
            <a:r>
              <a:rPr lang="ja-JP" altLang="en-US" sz="2000" dirty="0" smtClean="0">
                <a:latin typeface="ＭＳ ゴシック" pitchFamily="49" charset="-128"/>
                <a:ea typeface="ＭＳ ゴシック" pitchFamily="49" charset="-128"/>
              </a:rPr>
              <a:t>・・・・・・・・・・・・・・・・・・・</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r>
              <a:rPr lang="ja-JP" altLang="en-US" sz="2000" dirty="0" smtClean="0">
                <a:latin typeface="ＭＳ ゴシック" pitchFamily="49" charset="-128"/>
                <a:ea typeface="ＭＳ ゴシック" pitchFamily="49" charset="-128"/>
              </a:rPr>
              <a:t>（参考資料）</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r>
              <a:rPr lang="ja-JP" altLang="en-US" sz="2000" dirty="0">
                <a:latin typeface="ＭＳ ゴシック" pitchFamily="49" charset="-128"/>
                <a:ea typeface="ＭＳ ゴシック" pitchFamily="49" charset="-128"/>
              </a:rPr>
              <a:t>生活</a:t>
            </a:r>
            <a:r>
              <a:rPr lang="ja-JP" altLang="en-US" sz="2000" dirty="0" smtClean="0">
                <a:latin typeface="ＭＳ ゴシック" pitchFamily="49" charset="-128"/>
                <a:ea typeface="ＭＳ ゴシック" pitchFamily="49" charset="-128"/>
              </a:rPr>
              <a:t>困窮者自立支援法について・・・・・・・・・・・・・・・・・</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latin typeface="ＭＳ ゴシック" pitchFamily="49" charset="-128"/>
              <a:ea typeface="ＭＳ ゴシック" pitchFamily="49" charset="-128"/>
            </a:endParaRPr>
          </a:p>
        </p:txBody>
      </p:sp>
      <p:sp>
        <p:nvSpPr>
          <p:cNvPr id="17411" name="Rectangle 3"/>
          <p:cNvSpPr>
            <a:spLocks noChangeArrowheads="1"/>
          </p:cNvSpPr>
          <p:nvPr/>
        </p:nvSpPr>
        <p:spPr bwMode="auto">
          <a:xfrm>
            <a:off x="-15552" y="445740"/>
            <a:ext cx="9906000" cy="548680"/>
          </a:xfrm>
          <a:prstGeom prst="rect">
            <a:avLst/>
          </a:prstGeom>
          <a:noFill/>
          <a:ln w="9525">
            <a:noFill/>
            <a:miter lim="800000"/>
            <a:headEnd/>
            <a:tailEnd/>
          </a:ln>
        </p:spPr>
        <p:txBody>
          <a:bodyPr lIns="91388" tIns="45696" rIns="91388" bIns="45696" anchor="ctr"/>
          <a:lstStyle/>
          <a:p>
            <a:pPr algn="ctr"/>
            <a:r>
              <a:rPr lang="ja-JP" altLang="en-US" sz="2800" b="1" dirty="0"/>
              <a:t>目　　　　次</a:t>
            </a:r>
          </a:p>
        </p:txBody>
      </p:sp>
      <p:sp>
        <p:nvSpPr>
          <p:cNvPr id="4" name="Rectangle 2"/>
          <p:cNvSpPr txBox="1">
            <a:spLocks noChangeArrowheads="1"/>
          </p:cNvSpPr>
          <p:nvPr/>
        </p:nvSpPr>
        <p:spPr bwMode="auto">
          <a:xfrm>
            <a:off x="8400568" y="1412776"/>
            <a:ext cx="1152129" cy="3093130"/>
          </a:xfrm>
          <a:prstGeom prst="rect">
            <a:avLst/>
          </a:prstGeom>
          <a:noFill/>
          <a:ln w="9525">
            <a:noFill/>
            <a:miter lim="800000"/>
            <a:headEnd/>
            <a:tailEnd/>
          </a:ln>
        </p:spPr>
        <p:txBody>
          <a:bodyPr vert="horz" wrap="square" lIns="91418" tIns="45708" rIns="91418" bIns="45708" numCol="1" anchor="t" anchorCtr="0" compatLnSpc="1">
            <a:prstTxWarp prst="textNoShape">
              <a:avLst/>
            </a:prstTxWarp>
            <a:sp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147" indent="0" algn="ctr" rtl="0" eaLnBrk="0" fontAlgn="base" hangingPunct="0">
              <a:spcBef>
                <a:spcPct val="20000"/>
              </a:spcBef>
              <a:spcAft>
                <a:spcPct val="0"/>
              </a:spcAft>
              <a:buNone/>
              <a:defRPr kumimoji="1" sz="2800">
                <a:solidFill>
                  <a:schemeClr val="tx1"/>
                </a:solidFill>
                <a:latin typeface="+mn-lt"/>
                <a:ea typeface="+mn-ea"/>
              </a:defRPr>
            </a:lvl2pPr>
            <a:lvl3pPr marL="914293" indent="0" algn="ctr" rtl="0" eaLnBrk="0" fontAlgn="base" hangingPunct="0">
              <a:spcBef>
                <a:spcPct val="20000"/>
              </a:spcBef>
              <a:spcAft>
                <a:spcPct val="0"/>
              </a:spcAft>
              <a:buNone/>
              <a:defRPr kumimoji="1" sz="2400">
                <a:solidFill>
                  <a:schemeClr val="tx1"/>
                </a:solidFill>
                <a:latin typeface="+mn-lt"/>
                <a:ea typeface="+mn-ea"/>
              </a:defRPr>
            </a:lvl3pPr>
            <a:lvl4pPr marL="1371440" indent="0" algn="ctr" rtl="0" eaLnBrk="0" fontAlgn="base" hangingPunct="0">
              <a:spcBef>
                <a:spcPct val="20000"/>
              </a:spcBef>
              <a:spcAft>
                <a:spcPct val="0"/>
              </a:spcAft>
              <a:buNone/>
              <a:defRPr kumimoji="1" sz="2000">
                <a:solidFill>
                  <a:schemeClr val="tx1"/>
                </a:solidFill>
                <a:latin typeface="+mn-lt"/>
                <a:ea typeface="+mn-ea"/>
              </a:defRPr>
            </a:lvl4pPr>
            <a:lvl5pPr marL="1828587" indent="0" algn="ctr" rtl="0" eaLnBrk="0" fontAlgn="base" hangingPunct="0">
              <a:spcBef>
                <a:spcPct val="20000"/>
              </a:spcBef>
              <a:spcAft>
                <a:spcPct val="0"/>
              </a:spcAft>
              <a:buNone/>
              <a:defRPr kumimoji="1" sz="2000">
                <a:solidFill>
                  <a:schemeClr val="tx1"/>
                </a:solidFill>
                <a:latin typeface="+mn-lt"/>
                <a:ea typeface="+mn-ea"/>
              </a:defRPr>
            </a:lvl5pPr>
            <a:lvl6pPr marL="2285733" indent="0" algn="ctr" rtl="0" fontAlgn="base">
              <a:spcBef>
                <a:spcPct val="20000"/>
              </a:spcBef>
              <a:spcAft>
                <a:spcPct val="0"/>
              </a:spcAft>
              <a:buNone/>
              <a:defRPr kumimoji="1" sz="2000">
                <a:solidFill>
                  <a:schemeClr val="tx1"/>
                </a:solidFill>
                <a:latin typeface="+mn-lt"/>
                <a:ea typeface="+mn-ea"/>
              </a:defRPr>
            </a:lvl6pPr>
            <a:lvl7pPr marL="2742879" indent="0" algn="ctr" rtl="0" fontAlgn="base">
              <a:spcBef>
                <a:spcPct val="20000"/>
              </a:spcBef>
              <a:spcAft>
                <a:spcPct val="0"/>
              </a:spcAft>
              <a:buNone/>
              <a:defRPr kumimoji="1" sz="2000">
                <a:solidFill>
                  <a:schemeClr val="tx1"/>
                </a:solidFill>
                <a:latin typeface="+mn-lt"/>
                <a:ea typeface="+mn-ea"/>
              </a:defRPr>
            </a:lvl7pPr>
            <a:lvl8pPr marL="3200026" indent="0" algn="ctr" rtl="0" fontAlgn="base">
              <a:spcBef>
                <a:spcPct val="20000"/>
              </a:spcBef>
              <a:spcAft>
                <a:spcPct val="0"/>
              </a:spcAft>
              <a:buNone/>
              <a:defRPr kumimoji="1" sz="2000">
                <a:solidFill>
                  <a:schemeClr val="tx1"/>
                </a:solidFill>
                <a:latin typeface="+mn-lt"/>
                <a:ea typeface="+mn-ea"/>
              </a:defRPr>
            </a:lvl8pPr>
            <a:lvl9pPr marL="3657173" indent="0" algn="ctr" rtl="0" fontAlgn="base">
              <a:spcBef>
                <a:spcPct val="20000"/>
              </a:spcBef>
              <a:spcAft>
                <a:spcPct val="0"/>
              </a:spcAft>
              <a:buNone/>
              <a:defRPr kumimoji="1" sz="2000">
                <a:solidFill>
                  <a:schemeClr val="tx1"/>
                </a:solidFill>
                <a:latin typeface="+mn-lt"/>
                <a:ea typeface="+mn-ea"/>
              </a:defRPr>
            </a:lvl9pPr>
          </a:lstStyle>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 </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４</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a:latin typeface="ＭＳ ゴシック" pitchFamily="49" charset="-128"/>
                <a:ea typeface="ＭＳ ゴシック" pitchFamily="49" charset="-128"/>
              </a:rPr>
              <a:t>１７</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３８</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a:latin typeface="ＭＳ ゴシック" pitchFamily="49" charset="-128"/>
                <a:ea typeface="ＭＳ ゴシック" pitchFamily="49" charset="-128"/>
              </a:rPr>
              <a:t>６７</a:t>
            </a:r>
            <a:endParaRPr lang="en-US" altLang="ja-JP" sz="2000" kern="0" dirty="0" smtClean="0">
              <a:latin typeface="ＭＳ ゴシック" pitchFamily="49" charset="-128"/>
              <a:ea typeface="ＭＳ ゴシック" pitchFamily="49" charset="-128"/>
            </a:endParaRPr>
          </a:p>
        </p:txBody>
      </p:sp>
      <p:sp>
        <p:nvSpPr>
          <p:cNvPr id="3" name="スライド番号プレースホルダー 2"/>
          <p:cNvSpPr>
            <a:spLocks noGrp="1"/>
          </p:cNvSpPr>
          <p:nvPr>
            <p:ph type="sldNum" sz="quarter" idx="12"/>
          </p:nvPr>
        </p:nvSpPr>
        <p:spPr/>
        <p:txBody>
          <a:bodyPr/>
          <a:lstStyle/>
          <a:p>
            <a:pPr>
              <a:defRPr/>
            </a:pPr>
            <a:fld id="{190383E8-C7BB-4AD7-9E52-D64A9EDED09B}" type="slidenum">
              <a:rPr lang="en-US" altLang="ja-JP" smtClean="0">
                <a:solidFill>
                  <a:srgbClr val="000000"/>
                </a:solidFill>
              </a:rPr>
              <a:pPr>
                <a:defRPr/>
              </a:pPr>
              <a:t>3</a:t>
            </a:fld>
            <a:endParaRPr lang="en-US" altLang="ja-JP" dirty="0">
              <a:solidFill>
                <a:srgbClr val="000000"/>
              </a:solidFill>
            </a:endParaRPr>
          </a:p>
        </p:txBody>
      </p:sp>
    </p:spTree>
    <p:extLst>
      <p:ext uri="{BB962C8B-B14F-4D97-AF65-F5344CB8AC3E}">
        <p14:creationId xmlns:p14="http://schemas.microsoft.com/office/powerpoint/2010/main" val="4060066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6456" y="620688"/>
            <a:ext cx="9792000" cy="5040560"/>
          </a:xfrm>
          <a:prstGeom prst="rect">
            <a:avLst/>
          </a:prstGeom>
          <a:noFill/>
          <a:ln w="28575">
            <a:solidFill>
              <a:srgbClr val="99CCFF"/>
            </a:solidFill>
          </a:ln>
        </p:spPr>
        <p:style>
          <a:lnRef idx="2">
            <a:schemeClr val="accent1"/>
          </a:lnRef>
          <a:fillRef idx="1">
            <a:schemeClr val="lt1"/>
          </a:fillRef>
          <a:effectRef idx="0">
            <a:schemeClr val="accent1"/>
          </a:effectRef>
          <a:fontRef idx="minor">
            <a:schemeClr val="dk1"/>
          </a:fontRef>
        </p:style>
        <p:txBody>
          <a:bodyPr lIns="72000" rIns="72000" rtlCol="0" anchor="t"/>
          <a:lstStyle/>
          <a:p>
            <a:pPr fontAlgn="auto">
              <a:spcBef>
                <a:spcPts val="0"/>
              </a:spcBef>
              <a:spcAft>
                <a:spcPts val="0"/>
              </a:spcAft>
            </a:pP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１．基本報酬の見直し</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現在一律の単価設定となっている放課後等デイサービスの</a:t>
            </a:r>
            <a:r>
              <a:rPr lang="ja-JP" altLang="en-US" sz="12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基本報酬に</a:t>
            </a:r>
            <a:endParaRPr lang="en-US" altLang="ja-JP" sz="12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61950" fontAlgn="auto">
              <a:spcBef>
                <a:spcPts val="0"/>
              </a:spcBef>
              <a:spcAft>
                <a:spcPts val="0"/>
              </a:spcAft>
            </a:pPr>
            <a:r>
              <a:rPr lang="ja-JP" altLang="en-US" sz="12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ついて、障害児の状態像を勘案した指標を設定し、報酬区分を設定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また、１日のサービス提供時間が短い事業所について、人件費等の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コストを踏まえ、</a:t>
            </a:r>
            <a:r>
              <a:rPr lang="ja-JP" altLang="en-US" sz="12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短時間報酬を設定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この他、経営実調における放課後等デイサービスの収支差率（</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10.9</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を踏まえ、</a:t>
            </a:r>
            <a:r>
              <a:rPr lang="ja-JP" altLang="en-US" sz="12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基本報酬について一定の適正化</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を図る。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5572752" y="836744"/>
            <a:ext cx="4174796" cy="288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各事業所で中重度の障害児が利用者に占める割合</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192576811"/>
              </p:ext>
            </p:extLst>
          </p:nvPr>
        </p:nvGraphicFramePr>
        <p:xfrm>
          <a:off x="5408228" y="1052736"/>
          <a:ext cx="4407115" cy="1816863"/>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5408228" y="2447310"/>
            <a:ext cx="4464687" cy="261610"/>
          </a:xfrm>
          <a:prstGeom prst="rect">
            <a:avLst/>
          </a:prstGeom>
        </p:spPr>
        <p:txBody>
          <a:bodyPr wrap="square">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各事業所における１日の</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サービス提供</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時間（平日）</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5" name="グラフ 14"/>
          <p:cNvGraphicFramePr/>
          <p:nvPr>
            <p:extLst>
              <p:ext uri="{D42A27DB-BD31-4B8C-83A1-F6EECF244321}">
                <p14:modId xmlns:p14="http://schemas.microsoft.com/office/powerpoint/2010/main" val="2675412874"/>
              </p:ext>
            </p:extLst>
          </p:nvPr>
        </p:nvGraphicFramePr>
        <p:xfrm>
          <a:off x="5419122" y="2636912"/>
          <a:ext cx="4361488" cy="1975477"/>
        </p:xfrm>
        <a:graphic>
          <a:graphicData uri="http://schemas.openxmlformats.org/drawingml/2006/chart">
            <c:chart xmlns:c="http://schemas.openxmlformats.org/drawingml/2006/chart" xmlns:r="http://schemas.openxmlformats.org/officeDocument/2006/relationships" r:id="rId3"/>
          </a:graphicData>
        </a:graphic>
      </p:graphicFrame>
      <p:sp>
        <p:nvSpPr>
          <p:cNvPr id="19" name="円/楕円 18"/>
          <p:cNvSpPr/>
          <p:nvPr/>
        </p:nvSpPr>
        <p:spPr>
          <a:xfrm>
            <a:off x="5817096" y="3372961"/>
            <a:ext cx="1368152" cy="7041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4" name="正方形/長方形 23"/>
          <p:cNvSpPr/>
          <p:nvPr/>
        </p:nvSpPr>
        <p:spPr>
          <a:xfrm>
            <a:off x="56457" y="5805264"/>
            <a:ext cx="9792000" cy="1008112"/>
          </a:xfrm>
          <a:prstGeom prst="rect">
            <a:avLst/>
          </a:prstGeom>
          <a:ln w="28575">
            <a:solidFill>
              <a:srgbClr val="99CCFF"/>
            </a:solidFill>
          </a:ln>
        </p:spPr>
        <p:style>
          <a:lnRef idx="2">
            <a:schemeClr val="accent1"/>
          </a:lnRef>
          <a:fillRef idx="1">
            <a:schemeClr val="lt1"/>
          </a:fillRef>
          <a:effectRef idx="0">
            <a:schemeClr val="accent1"/>
          </a:effectRef>
          <a:fontRef idx="minor">
            <a:schemeClr val="dk1"/>
          </a:fontRef>
        </p:style>
        <p:txBody>
          <a:bodyPr lIns="72000" rIns="72000" rtlCol="0" anchor="t"/>
          <a:lstStyle/>
          <a:p>
            <a:pPr fontAlgn="auto">
              <a:spcBef>
                <a:spcPts val="0"/>
              </a:spcBef>
              <a:spcAft>
                <a:spcPts val="30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２．加算の充実</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300"/>
              </a:spcAft>
            </a:pPr>
            <a:r>
              <a:rPr lang="ja-JP" altLang="en-US" sz="13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指導員加配加算の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拡充</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：一定の条件を満たす場合、児童指導員等の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加配</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２名分まで</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155</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２名分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30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関係機関連携加算の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拡充</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：学校と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連携して個別支援計画の作成等を行った場合の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評価を拡充。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１年に１回　→　１月に１回</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30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保育・教育等移行支援</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創設：子ども子育て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施策等への移行</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支援を行った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場合に評価する。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単位／回　　　　等</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0" y="0"/>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fontAlgn="auto">
              <a:spcBef>
                <a:spcPts val="0"/>
              </a:spcBef>
              <a:spcAft>
                <a:spcPts val="0"/>
              </a:spcAft>
            </a:pPr>
            <a:r>
              <a:rPr lang="ja-JP" altLang="en-US" sz="23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利用者の状態や</a:t>
            </a:r>
            <a:r>
              <a:rPr lang="ja-JP" altLang="en-US" sz="23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提供</a:t>
            </a:r>
            <a:r>
              <a:rPr lang="ja-JP" altLang="en-US" sz="23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時間に応じた放課後</a:t>
            </a:r>
            <a:r>
              <a:rPr lang="ja-JP" altLang="en-US" sz="23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等デイサービス</a:t>
            </a:r>
            <a:r>
              <a:rPr lang="ja-JP" altLang="en-US" sz="23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の報酬の</a:t>
            </a:r>
            <a:r>
              <a:rPr lang="ja-JP" altLang="en-US" sz="23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見直し</a:t>
            </a:r>
            <a:endParaRPr lang="en-US" altLang="ja-JP" sz="23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スライド番号プレースホルダー 2"/>
          <p:cNvSpPr>
            <a:spLocks noGrp="1"/>
          </p:cNvSpPr>
          <p:nvPr>
            <p:ph type="sldNum" sz="quarter" idx="12"/>
          </p:nvPr>
        </p:nvSpPr>
        <p:spPr>
          <a:xfrm>
            <a:off x="7617296" y="6525344"/>
            <a:ext cx="2311400" cy="365125"/>
          </a:xfrm>
        </p:spPr>
        <p:txBody>
          <a:bodyPr/>
          <a:lstStyle/>
          <a:p>
            <a:fld id="{F10B0CA9-DB87-4A58-99CB-7CA2BBD4F153}" type="slidenum">
              <a:rPr lang="ja-JP" altLang="en-US" sz="1600" smtClean="0">
                <a:solidFill>
                  <a:prstClr val="black"/>
                </a:solidFill>
              </a:rPr>
              <a:pPr/>
              <a:t>30</a:t>
            </a:fld>
            <a:endParaRPr lang="ja-JP" altLang="en-US" sz="1600" dirty="0">
              <a:solidFill>
                <a:prstClr val="black"/>
              </a:solidFill>
            </a:endParaRPr>
          </a:p>
        </p:txBody>
      </p:sp>
      <p:sp>
        <p:nvSpPr>
          <p:cNvPr id="11" name="円/楕円 10"/>
          <p:cNvSpPr/>
          <p:nvPr/>
        </p:nvSpPr>
        <p:spPr>
          <a:xfrm>
            <a:off x="5889104" y="1067071"/>
            <a:ext cx="1567160" cy="1209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正方形/長方形 1"/>
          <p:cNvSpPr/>
          <p:nvPr/>
        </p:nvSpPr>
        <p:spPr>
          <a:xfrm>
            <a:off x="128464" y="2780928"/>
            <a:ext cx="5279764" cy="923330"/>
          </a:xfrm>
          <a:prstGeom prst="rect">
            <a:avLst/>
          </a:prstGeom>
          <a:ln w="12700">
            <a:solidFill>
              <a:schemeClr val="tx2"/>
            </a:solidFill>
            <a:prstDash val="sysDash"/>
          </a:ln>
        </p:spPr>
        <p:txBody>
          <a:bodyPr wrap="square" rIns="36000">
            <a:spAutoFit/>
          </a:bodyPr>
          <a:lstStyle/>
          <a:p>
            <a:pPr fontAlgn="auto">
              <a:spcBef>
                <a:spcPts val="0"/>
              </a:spcBef>
              <a:spcAft>
                <a:spcPts val="0"/>
              </a:spcAft>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［現行の基本報酬の例］</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（１）授業の終了後に行う場合</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定員が</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場合　</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473</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児童発達支援管理</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責任者専任加算計上後</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※678</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（２）休業日に行う場合</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定員が</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場合</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611</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児童発達支援管理</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責任者専任加算計上後</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※816</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28464" y="4077072"/>
            <a:ext cx="5279764" cy="1368152"/>
          </a:xfrm>
          <a:prstGeom prst="rect">
            <a:avLst/>
          </a:prstGeom>
          <a:ln w="12700">
            <a:solidFill>
              <a:schemeClr val="tx2"/>
            </a:solidFill>
            <a:prstDash val="sysDash"/>
          </a:ln>
        </p:spPr>
        <p:txBody>
          <a:bodyPr wrap="square">
            <a:noAutofit/>
          </a:bodyPr>
          <a:lstStyle/>
          <a:p>
            <a:pPr fontAlgn="auto">
              <a:spcBef>
                <a:spcPts val="0"/>
              </a:spcBef>
              <a:spcAft>
                <a:spcPts val="0"/>
              </a:spcAft>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見直し後の基本報酬の例］</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１）授業の終了後に行う場合</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定員が</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人以下の場合</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２）休業日に行う場合</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定員が</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人以下の場合</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307505164"/>
              </p:ext>
            </p:extLst>
          </p:nvPr>
        </p:nvGraphicFramePr>
        <p:xfrm>
          <a:off x="2504729" y="4149080"/>
          <a:ext cx="2736303" cy="685800"/>
        </p:xfrm>
        <a:graphic>
          <a:graphicData uri="http://schemas.openxmlformats.org/drawingml/2006/table">
            <a:tbl>
              <a:tblPr firstRow="1" bandRow="1">
                <a:tableStyleId>{5940675A-B579-460E-94D1-54222C63F5DA}</a:tableStyleId>
              </a:tblPr>
              <a:tblGrid>
                <a:gridCol w="912101"/>
                <a:gridCol w="912101"/>
                <a:gridCol w="912101"/>
              </a:tblGrid>
              <a:tr h="138499">
                <a:tc>
                  <a:txBody>
                    <a:bodyPr/>
                    <a:lstStyle/>
                    <a:p>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指標該当</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r h="138499">
                <a:tc>
                  <a:txBody>
                    <a:bodyPr/>
                    <a:lstStyle/>
                    <a:p>
                      <a:pPr algn="ct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通常時間</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656</a:t>
                      </a: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609</a:t>
                      </a: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r h="138499">
                <a:tc>
                  <a:txBody>
                    <a:bodyPr/>
                    <a:lstStyle/>
                    <a:p>
                      <a:pPr algn="ct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 時 間</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645</a:t>
                      </a: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596</a:t>
                      </a: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60624134"/>
              </p:ext>
            </p:extLst>
          </p:nvPr>
        </p:nvGraphicFramePr>
        <p:xfrm>
          <a:off x="2504729" y="4942304"/>
          <a:ext cx="2736303" cy="457200"/>
        </p:xfrm>
        <a:graphic>
          <a:graphicData uri="http://schemas.openxmlformats.org/drawingml/2006/table">
            <a:tbl>
              <a:tblPr firstRow="1" bandRow="1">
                <a:tableStyleId>{5940675A-B579-460E-94D1-54222C63F5DA}</a:tableStyleId>
              </a:tblPr>
              <a:tblGrid>
                <a:gridCol w="912101"/>
                <a:gridCol w="912101"/>
                <a:gridCol w="912101"/>
              </a:tblGrid>
              <a:tr h="138499">
                <a:tc>
                  <a:txBody>
                    <a:bodyPr/>
                    <a:lstStyle/>
                    <a:p>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指標該当</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r h="138499">
                <a:tc>
                  <a:txBody>
                    <a:bodyPr/>
                    <a:lstStyle/>
                    <a:p>
                      <a:pPr algn="ct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     分</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787</a:t>
                      </a: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726</a:t>
                      </a:r>
                      <a:r>
                        <a:rPr kumimoji="1" lang="ja-JP" altLang="en-US" sz="9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9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5" name="正方形/長方形 4"/>
          <p:cNvSpPr/>
          <p:nvPr/>
        </p:nvSpPr>
        <p:spPr>
          <a:xfrm>
            <a:off x="128464" y="5430416"/>
            <a:ext cx="4953000" cy="230832"/>
          </a:xfrm>
          <a:prstGeom prst="rect">
            <a:avLst/>
          </a:prstGeom>
        </p:spPr>
        <p:txBody>
          <a:bodyPr>
            <a:spAutoFit/>
          </a:bodyPr>
          <a:lstStyle/>
          <a:p>
            <a:pPr fontAlgn="auto">
              <a:spcBef>
                <a:spcPts val="0"/>
              </a:spcBef>
              <a:spcAft>
                <a:spcPts val="0"/>
              </a:spcAft>
            </a:pP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児童発達支援管理</a:t>
            </a:r>
            <a:r>
              <a:rPr lang="zh-TW"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責任者</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専任</a:t>
            </a:r>
            <a:r>
              <a:rPr lang="zh-TW"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報酬改定に伴い改定後の基本報酬に</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組込み</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下矢印 5"/>
          <p:cNvSpPr/>
          <p:nvPr/>
        </p:nvSpPr>
        <p:spPr>
          <a:xfrm>
            <a:off x="2372302" y="3739662"/>
            <a:ext cx="792088" cy="267803"/>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21" name="Picture 14" descr="幼稚園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3292" y="4290717"/>
            <a:ext cx="2194256" cy="12551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女の子の乗った車椅子を押す人のイラスト">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4254" y="4431637"/>
            <a:ext cx="1081749" cy="12120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子供たちを見守る保育士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53400" y="4352819"/>
            <a:ext cx="1130910" cy="113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51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会社のキャラクター（元気）">
            <a:hlinkClick r:id="rId2"/>
          </p:cNvPr>
          <p:cNvSpPr>
            <a:spLocks noChangeAspect="1" noChangeArrowheads="1"/>
          </p:cNvSpPr>
          <p:nvPr/>
        </p:nvSpPr>
        <p:spPr bwMode="auto">
          <a:xfrm>
            <a:off x="4792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9" name="テキスト ボックス 48"/>
          <p:cNvSpPr txBox="1"/>
          <p:nvPr/>
        </p:nvSpPr>
        <p:spPr>
          <a:xfrm>
            <a:off x="75628" y="531257"/>
            <a:ext cx="9701908" cy="646331"/>
          </a:xfrm>
          <a:prstGeom prst="rect">
            <a:avLst/>
          </a:prstGeom>
          <a:noFill/>
          <a:ln w="19050">
            <a:solidFill>
              <a:srgbClr val="99CCFF"/>
            </a:solidFill>
          </a:ln>
        </p:spPr>
        <p:txBody>
          <a:bodyPr wrap="square" rtlCol="0">
            <a:spAutoFit/>
          </a:bodyPr>
          <a:lstStyle/>
          <a:p>
            <a:pPr marL="266700" indent="-266700" fontAlgn="auto">
              <a:spcBef>
                <a:spcPts val="0"/>
              </a:spcBef>
              <a:spcAft>
                <a:spcPts val="0"/>
              </a:spcAft>
              <a:tabLst>
                <a:tab pos="266700" algn="l"/>
              </a:tabLs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長期に入院する精神障害者等の地域移行を進めていくため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支援拠点等の整備を促進し、その機能の充実・強化を更に進めるとともに、生活の場であるグループホームを確保し、地域相談支援等の既存サービスや新たに創設された自立生活援助の活用により、関係機関・関係者による連携や、サービスを複合的に提供できる体制を強化する。</a:t>
            </a:r>
          </a:p>
        </p:txBody>
      </p:sp>
      <p:grpSp>
        <p:nvGrpSpPr>
          <p:cNvPr id="80" name="グループ化 79"/>
          <p:cNvGrpSpPr/>
          <p:nvPr/>
        </p:nvGrpSpPr>
        <p:grpSpPr>
          <a:xfrm>
            <a:off x="1424608" y="4885298"/>
            <a:ext cx="2520280" cy="1784062"/>
            <a:chOff x="2792760" y="1077191"/>
            <a:chExt cx="2520280" cy="1784062"/>
          </a:xfrm>
        </p:grpSpPr>
        <p:graphicFrame>
          <p:nvGraphicFramePr>
            <p:cNvPr id="82" name="図表 81"/>
            <p:cNvGraphicFramePr/>
            <p:nvPr>
              <p:extLst>
                <p:ext uri="{D42A27DB-BD31-4B8C-83A1-F6EECF244321}">
                  <p14:modId xmlns:p14="http://schemas.microsoft.com/office/powerpoint/2010/main" val="3914436221"/>
                </p:ext>
              </p:extLst>
            </p:nvPr>
          </p:nvGraphicFramePr>
          <p:xfrm>
            <a:off x="2792760" y="1170410"/>
            <a:ext cx="2520280" cy="168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3" name="Picture 18" descr="アパートのイラスト（建物）">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1103" y="1124744"/>
              <a:ext cx="969769" cy="88356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0" descr="マンションのイラスト（建物）"/>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5156" y="1077191"/>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2" descr="雨戸が空いた家のイラスト">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67708" y="2252025"/>
              <a:ext cx="609228" cy="60922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4" descr="怒る女性のイラスト（段階3）">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69974" y="1413420"/>
              <a:ext cx="371870" cy="49982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6" descr="http://1.bp.blogspot.com/-J_kKMN0kKY4/WKFi_e4DKoI/AAAAAAABBro/Rzl-_v5dtqgiwVhP918MkEIR65pXoEZDQCLcB/s800/face_smile_man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55967" y="2420888"/>
              <a:ext cx="313993" cy="42309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8" descr="http://3.bp.blogspot.com/-X7fIR1St4Mg/VZ-Qixp_SbI/AAAAAAAAvNY/uCIXnzPDPow/s800/ojisan1_cry.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59305" y="1437162"/>
              <a:ext cx="432048" cy="49727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30" descr="通勤しているOL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72549" y="1413420"/>
              <a:ext cx="576064" cy="890821"/>
            </a:xfrm>
            <a:prstGeom prst="rect">
              <a:avLst/>
            </a:prstGeom>
            <a:noFill/>
            <a:extLst>
              <a:ext uri="{909E8E84-426E-40DD-AFC4-6F175D3DCCD1}">
                <a14:hiddenFill xmlns:a14="http://schemas.microsoft.com/office/drawing/2010/main">
                  <a:solidFill>
                    <a:srgbClr val="FFFFFF"/>
                  </a:solidFill>
                </a14:hiddenFill>
              </a:ext>
            </a:extLst>
          </p:spPr>
        </p:pic>
      </p:grpSp>
      <p:sp>
        <p:nvSpPr>
          <p:cNvPr id="79" name="正方形/長方形 78"/>
          <p:cNvSpPr/>
          <p:nvPr/>
        </p:nvSpPr>
        <p:spPr>
          <a:xfrm>
            <a:off x="349913" y="4365104"/>
            <a:ext cx="3162927" cy="577081"/>
          </a:xfrm>
          <a:prstGeom prst="rect">
            <a:avLst/>
          </a:prstGeom>
        </p:spPr>
        <p:txBody>
          <a:bodyPr wrap="square" lIns="0" rIns="0">
            <a:spAutoFit/>
          </a:bodyPr>
          <a:lstStyle/>
          <a:p>
            <a:pPr fontAlgn="auto">
              <a:spcBef>
                <a:spcPts val="0"/>
              </a:spcBef>
              <a:spcAft>
                <a:spcPts val="0"/>
              </a:spcAft>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一定の期間にわたり、定期的な巡回訪問や随時の対応により、障害者の理解力、生活力等を補う観点から、適時のタイミングで適切な支援を</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2" name="グループ化 111"/>
          <p:cNvGrpSpPr/>
          <p:nvPr/>
        </p:nvGrpSpPr>
        <p:grpSpPr>
          <a:xfrm>
            <a:off x="1420671" y="2262029"/>
            <a:ext cx="940041" cy="878939"/>
            <a:chOff x="2056284" y="4108159"/>
            <a:chExt cx="952500" cy="890588"/>
          </a:xfrm>
        </p:grpSpPr>
        <p:pic>
          <p:nvPicPr>
            <p:cNvPr id="113" name="Picture 8" descr="家のイラスト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56284" y="4108159"/>
              <a:ext cx="952500" cy="89058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0" descr="社会福祉士のイラスト（男性）">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244437" y="4327973"/>
              <a:ext cx="605698" cy="64132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正方形/長方形 6"/>
          <p:cNvSpPr/>
          <p:nvPr/>
        </p:nvSpPr>
        <p:spPr>
          <a:xfrm>
            <a:off x="344488" y="1700808"/>
            <a:ext cx="3302490" cy="769441"/>
          </a:xfrm>
          <a:prstGeom prst="rect">
            <a:avLst/>
          </a:prstGeom>
        </p:spPr>
        <p:txBody>
          <a:bodyPr wrap="square" lIns="0" rIns="0">
            <a:spAutoFit/>
          </a:bodyPr>
          <a:lstStyle/>
          <a:p>
            <a:pPr fontAlgn="auto">
              <a:spcBef>
                <a:spcPts val="0"/>
              </a:spcBef>
              <a:spcAft>
                <a:spcPts val="0"/>
              </a:spcAft>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精神科病院等に１年以上入院していた精神障害者に対して、地域で生活するために必要な</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相談援助等</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を社会福祉士、精神保健福祉士又は</a:t>
            </a:r>
            <a:r>
              <a:rPr lang="ja-JP" altLang="en-US" sz="11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公認</a:t>
            </a:r>
            <a:r>
              <a:rPr lang="ja-JP" altLang="en-US" sz="11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心理師等が</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実施することを評価。</a:t>
            </a:r>
          </a:p>
        </p:txBody>
      </p:sp>
      <p:pic>
        <p:nvPicPr>
          <p:cNvPr id="2050" name="Picture 2" descr="家の見学をしている家族のイラスト">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160638" y="2370002"/>
            <a:ext cx="1512168" cy="1203014"/>
          </a:xfrm>
          <a:prstGeom prst="rect">
            <a:avLst/>
          </a:prstGeom>
          <a:noFill/>
          <a:extLst>
            <a:ext uri="{909E8E84-426E-40DD-AFC4-6F175D3DCCD1}">
              <a14:hiddenFill xmlns:a14="http://schemas.microsoft.com/office/drawing/2010/main">
                <a:solidFill>
                  <a:srgbClr val="FFFFFF"/>
                </a:solidFill>
              </a14:hiddenFill>
            </a:ext>
          </a:extLst>
        </p:spPr>
      </p:pic>
      <p:sp>
        <p:nvSpPr>
          <p:cNvPr id="122" name="正方形/長方形 121"/>
          <p:cNvSpPr/>
          <p:nvPr/>
        </p:nvSpPr>
        <p:spPr>
          <a:xfrm>
            <a:off x="6321153" y="1748716"/>
            <a:ext cx="3240360" cy="600164"/>
          </a:xfrm>
          <a:prstGeom prst="rect">
            <a:avLst/>
          </a:prstGeom>
        </p:spPr>
        <p:txBody>
          <a:bodyPr wrap="square" lIns="0" rIns="0">
            <a:spAutoFit/>
          </a:bodyPr>
          <a:lstStyle/>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精神科</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病院等からの地域移行を促進するため、地域移行実績や専門職の配置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等との緊密な連携を</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評価した新た</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な基本報酬を</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設定。</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 name="正方形/長方形 125"/>
          <p:cNvSpPr/>
          <p:nvPr/>
        </p:nvSpPr>
        <p:spPr>
          <a:xfrm>
            <a:off x="6465168" y="4400967"/>
            <a:ext cx="3163294" cy="769441"/>
          </a:xfrm>
          <a:prstGeom prst="rect">
            <a:avLst/>
          </a:prstGeom>
        </p:spPr>
        <p:txBody>
          <a:bodyPr wrap="square" lIns="0" rIns="0">
            <a:spAutoFit/>
          </a:bodyPr>
          <a:lstStyle/>
          <a:p>
            <a:pPr fontAlgn="auto">
              <a:spcBef>
                <a:spcPts val="0"/>
              </a:spcBef>
              <a:spcAft>
                <a:spcPts val="0"/>
              </a:spcAft>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医療観察法対象者や刑務所出所者等の社会復帰を促す</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、訓練</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系、就労系サービス事業所において</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、精神保健福祉士等の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配置や、訪問により支援を実施している</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を評価。</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0" y="-27384"/>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fontAlgn="auto">
              <a:spcBef>
                <a:spcPts val="0"/>
              </a:spcBef>
              <a:spcAft>
                <a:spcPts val="0"/>
              </a:spcAft>
            </a:pP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精神障害者の地域移行の推進</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4953000" y="1333215"/>
            <a:ext cx="4696841" cy="2669819"/>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2" name="正方形/長方形 71"/>
          <p:cNvSpPr/>
          <p:nvPr/>
        </p:nvSpPr>
        <p:spPr>
          <a:xfrm>
            <a:off x="272480" y="1333215"/>
            <a:ext cx="4696841" cy="2686658"/>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4" name="正方形/長方形 73"/>
          <p:cNvSpPr/>
          <p:nvPr/>
        </p:nvSpPr>
        <p:spPr>
          <a:xfrm>
            <a:off x="272480" y="4005064"/>
            <a:ext cx="4696841" cy="2686658"/>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5" name="正方形/長方形 74"/>
          <p:cNvSpPr/>
          <p:nvPr/>
        </p:nvSpPr>
        <p:spPr>
          <a:xfrm>
            <a:off x="4953000" y="4007094"/>
            <a:ext cx="4696841" cy="2684628"/>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 name="円/楕円 3"/>
          <p:cNvSpPr/>
          <p:nvPr/>
        </p:nvSpPr>
        <p:spPr>
          <a:xfrm>
            <a:off x="3486157" y="1800853"/>
            <a:ext cx="2933685" cy="4440276"/>
          </a:xfrm>
          <a:prstGeom prst="ellipse">
            <a:avLst/>
          </a:prstGeom>
          <a:solidFill>
            <a:schemeClr val="bg1"/>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6" name="正方形/長方形 55"/>
          <p:cNvSpPr/>
          <p:nvPr/>
        </p:nvSpPr>
        <p:spPr>
          <a:xfrm>
            <a:off x="3930393" y="4990376"/>
            <a:ext cx="2135630" cy="784830"/>
          </a:xfrm>
          <a:prstGeom prst="rect">
            <a:avLst/>
          </a:prstGeom>
          <a:noFill/>
        </p:spPr>
        <p:txBody>
          <a:bodyPr wrap="square" lIns="0" rIns="0">
            <a:spAutoFit/>
          </a:bodyPr>
          <a:lstStyle/>
          <a:p>
            <a:pPr fontAlgn="auto">
              <a:spcBef>
                <a:spcPts val="0"/>
              </a:spcBef>
              <a:spcAft>
                <a:spcPts val="0"/>
              </a:spcAft>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相談の機能、緊急時の受け入れ・対応の機能、体験の機会・場の機能、専門的人材の確保・養成の機能、地域の体制づくりの機能について、新たに加算等により</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p:cNvSpPr txBox="1"/>
          <p:nvPr/>
        </p:nvSpPr>
        <p:spPr>
          <a:xfrm>
            <a:off x="284957" y="4009678"/>
            <a:ext cx="3201200" cy="307777"/>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自立生活援助</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による訪問支援</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再掲</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正方形/長方形 86"/>
          <p:cNvSpPr/>
          <p:nvPr/>
        </p:nvSpPr>
        <p:spPr>
          <a:xfrm>
            <a:off x="272479" y="1343030"/>
            <a:ext cx="3985964" cy="307777"/>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おける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精神障害者の支援の評価</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927446" y="1361761"/>
            <a:ext cx="3722395" cy="307777"/>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地域移行支援</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における地域移行実績等の評価</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 name="グループ化 10"/>
          <p:cNvGrpSpPr/>
          <p:nvPr/>
        </p:nvGrpSpPr>
        <p:grpSpPr>
          <a:xfrm>
            <a:off x="7292083" y="5123854"/>
            <a:ext cx="1117301" cy="1185466"/>
            <a:chOff x="7292083" y="4626899"/>
            <a:chExt cx="1117301" cy="1185466"/>
          </a:xfrm>
        </p:grpSpPr>
        <p:pic>
          <p:nvPicPr>
            <p:cNvPr id="92" name="Picture 6" descr="会社のキャラクター（元気）">
              <a:hlinkClick r:id="rId2"/>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292083" y="4626899"/>
              <a:ext cx="1117301" cy="118546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就活生のイラスト（男性）">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67243" y="5054657"/>
              <a:ext cx="394069" cy="75060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2" descr="スーツを着たおばさんのイラスト">
              <a:hlinkClick r:id="rId28"/>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905329" y="4943632"/>
              <a:ext cx="504055" cy="861632"/>
            </a:xfrm>
            <a:prstGeom prst="rect">
              <a:avLst/>
            </a:prstGeom>
            <a:noFill/>
            <a:extLst>
              <a:ext uri="{909E8E84-426E-40DD-AFC4-6F175D3DCCD1}">
                <a14:hiddenFill xmlns:a14="http://schemas.microsoft.com/office/drawing/2010/main">
                  <a:solidFill>
                    <a:srgbClr val="FFFFFF"/>
                  </a:solidFill>
                </a14:hiddenFill>
              </a:ext>
            </a:extLst>
          </p:spPr>
        </p:pic>
      </p:grpSp>
      <p:sp>
        <p:nvSpPr>
          <p:cNvPr id="95" name="正方形/長方形 94"/>
          <p:cNvSpPr/>
          <p:nvPr/>
        </p:nvSpPr>
        <p:spPr>
          <a:xfrm>
            <a:off x="6537176" y="4020991"/>
            <a:ext cx="3112665" cy="307777"/>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医療観察法対象者の受入れ促進</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テキスト ボックス 97"/>
          <p:cNvSpPr txBox="1"/>
          <p:nvPr/>
        </p:nvSpPr>
        <p:spPr>
          <a:xfrm>
            <a:off x="3646978" y="1988840"/>
            <a:ext cx="2640508" cy="646331"/>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地域生活支援拠点等</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再掲</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ct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による地域全体で支える</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提供体制の構築</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272480" y="3085510"/>
            <a:ext cx="3494727" cy="415498"/>
          </a:xfrm>
          <a:prstGeom prst="rect">
            <a:avLst/>
          </a:prstGeom>
        </p:spPr>
        <p:txBody>
          <a:bodyPr wrap="square" rIns="0">
            <a:spAutoFit/>
          </a:bodyPr>
          <a:lstStyle/>
          <a:p>
            <a:pPr fontAlgn="auto">
              <a:spcBef>
                <a:spcPts val="0"/>
              </a:spcBef>
              <a:spcAft>
                <a:spcPts val="0"/>
              </a:spcAft>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精神障害者地域</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移行特別加算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（退院から１年以内）</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6321154" y="3661574"/>
            <a:ext cx="3328688" cy="253916"/>
          </a:xfrm>
          <a:prstGeom prst="rect">
            <a:avLst/>
          </a:prstGeom>
        </p:spPr>
        <p:txBody>
          <a:bodyPr wrap="square" rIns="0">
            <a:spAutoFit/>
          </a:bodyPr>
          <a:lstStyle/>
          <a:p>
            <a:pP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（新）地域移行支援サービス費（</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3,044</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6430146" y="6407750"/>
            <a:ext cx="3219696" cy="261610"/>
          </a:xfrm>
          <a:prstGeom prst="rect">
            <a:avLst/>
          </a:prstGeom>
        </p:spPr>
        <p:txBody>
          <a:bodyPr wrap="square">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社会生活支援特別加算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480</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340713" y="5805264"/>
            <a:ext cx="1731967" cy="846386"/>
          </a:xfrm>
          <a:prstGeom prst="rect">
            <a:avLst/>
          </a:prstGeom>
        </p:spPr>
        <p:txBody>
          <a:bodyPr wrap="square">
            <a:spAutoFit/>
          </a:bodyPr>
          <a:lstStyle/>
          <a:p>
            <a:pPr fontAlgn="auto">
              <a:spcBef>
                <a:spcPts val="0"/>
              </a:spcBef>
              <a:spcAft>
                <a:spcPts val="0"/>
              </a:spcAft>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自立生活援助</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サービス費</a:t>
            </a: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利用者数を地域生活支援員</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人数</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で除した数</a:t>
            </a: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未満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1,547</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1,083</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p>
        </p:txBody>
      </p:sp>
      <p:sp>
        <p:nvSpPr>
          <p:cNvPr id="76" name="スライド番号プレースホルダー 2"/>
          <p:cNvSpPr>
            <a:spLocks noGrp="1"/>
          </p:cNvSpPr>
          <p:nvPr>
            <p:ph type="sldNum" sz="quarter" idx="12"/>
          </p:nvPr>
        </p:nvSpPr>
        <p:spPr>
          <a:xfrm>
            <a:off x="7656760" y="6525344"/>
            <a:ext cx="2311400" cy="365125"/>
          </a:xfrm>
        </p:spPr>
        <p:txBody>
          <a:bodyPr/>
          <a:lstStyle/>
          <a:p>
            <a:fld id="{8AF2211C-1947-412D-9ECE-D1A2B2B3C5F8}" type="slidenum">
              <a:rPr lang="ja-JP" altLang="en-US" sz="1600" smtClean="0">
                <a:solidFill>
                  <a:prstClr val="black"/>
                </a:solidFill>
              </a:rPr>
              <a:pPr/>
              <a:t>31</a:t>
            </a:fld>
            <a:endParaRPr lang="ja-JP" altLang="en-US" sz="1600" dirty="0">
              <a:solidFill>
                <a:prstClr val="black"/>
              </a:solidFill>
            </a:endParaRPr>
          </a:p>
        </p:txBody>
      </p:sp>
      <p:sp>
        <p:nvSpPr>
          <p:cNvPr id="77" name="正方形/長方形 76"/>
          <p:cNvSpPr/>
          <p:nvPr/>
        </p:nvSpPr>
        <p:spPr>
          <a:xfrm>
            <a:off x="344488" y="3427983"/>
            <a:ext cx="3213677" cy="577081"/>
          </a:xfrm>
          <a:prstGeom prst="rect">
            <a:avLst/>
          </a:prstGeom>
        </p:spPr>
        <p:txBody>
          <a:bodyPr wrap="square">
            <a:spAutoFit/>
          </a:bodyPr>
          <a:lstStyle/>
          <a:p>
            <a:pPr fontAlgn="auto">
              <a:spcBef>
                <a:spcPts val="0"/>
              </a:spcBef>
              <a:spcAft>
                <a:spcPts val="0"/>
              </a:spcAft>
            </a:pP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加えて、日中サービス支援型共同生活援助</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（再掲）において、重度・高齢の精神障害者に</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対する支援を実施。</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3971306" y="2952960"/>
            <a:ext cx="1845790" cy="1845790"/>
          </a:xfrm>
          <a:prstGeom prst="ellipse">
            <a:avLst/>
          </a:prstGeom>
          <a:solidFill>
            <a:srgbClr val="E7FF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nvGrpSpPr>
          <p:cNvPr id="9" name="グループ化 8"/>
          <p:cNvGrpSpPr/>
          <p:nvPr/>
        </p:nvGrpSpPr>
        <p:grpSpPr>
          <a:xfrm>
            <a:off x="3570353" y="2636912"/>
            <a:ext cx="2894815" cy="2414156"/>
            <a:chOff x="3570353" y="2636912"/>
            <a:chExt cx="2894815" cy="2414156"/>
          </a:xfrm>
        </p:grpSpPr>
        <p:pic>
          <p:nvPicPr>
            <p:cNvPr id="58" name="Picture 64" descr="介護施設のイラスト">
              <a:hlinkClick r:id="rId30"/>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233823" y="2805733"/>
              <a:ext cx="693623" cy="556440"/>
            </a:xfrm>
            <a:prstGeom prst="rect">
              <a:avLst/>
            </a:prstGeom>
            <a:noFill/>
            <a:extLst/>
          </p:spPr>
        </p:pic>
        <p:pic>
          <p:nvPicPr>
            <p:cNvPr id="59" name="Picture 8" descr="家のイラスト3">
              <a:hlinkClick r:id="rId19"/>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219383" y="4114964"/>
              <a:ext cx="717352" cy="670724"/>
            </a:xfrm>
            <a:prstGeom prst="rect">
              <a:avLst/>
            </a:prstGeom>
            <a:noFill/>
            <a:extLst/>
          </p:spPr>
        </p:pic>
        <p:pic>
          <p:nvPicPr>
            <p:cNvPr id="60" name="Picture 62" descr="相談窓口のイラスト"/>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034496" y="2820537"/>
              <a:ext cx="516303" cy="516303"/>
            </a:xfrm>
            <a:prstGeom prst="rect">
              <a:avLst/>
            </a:prstGeom>
            <a:noFill/>
            <a:extLst/>
          </p:spPr>
        </p:pic>
        <p:pic>
          <p:nvPicPr>
            <p:cNvPr id="61" name="Picture 66" descr="会議のイラスト（男女）"/>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501542" y="3481148"/>
              <a:ext cx="777832" cy="777832"/>
            </a:xfrm>
            <a:prstGeom prst="rect">
              <a:avLst/>
            </a:prstGeom>
            <a:noFill/>
            <a:extLst/>
          </p:spPr>
        </p:pic>
        <p:pic>
          <p:nvPicPr>
            <p:cNvPr id="62" name="Picture 70" descr="家のイラスト8">
              <a:hlinkClick r:id="rId35"/>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839215" y="3980234"/>
              <a:ext cx="662328" cy="697188"/>
            </a:xfrm>
            <a:prstGeom prst="rect">
              <a:avLst/>
            </a:prstGeom>
            <a:noFill/>
            <a:extLst/>
          </p:spPr>
        </p:pic>
        <p:sp>
          <p:nvSpPr>
            <p:cNvPr id="64" name="テキスト ボックス 63"/>
            <p:cNvSpPr txBox="1"/>
            <p:nvPr/>
          </p:nvSpPr>
          <p:spPr>
            <a:xfrm>
              <a:off x="3839214" y="2674804"/>
              <a:ext cx="838459" cy="246221"/>
            </a:xfrm>
            <a:prstGeom prst="rect">
              <a:avLst/>
            </a:prstGeom>
            <a:noFill/>
          </p:spPr>
          <p:txBody>
            <a:bodyPr wrap="square" rtlCol="0">
              <a:spAutoFit/>
            </a:bodyPr>
            <a:lstStyle/>
            <a:p>
              <a:pPr algn="ctr" fontAlgn="auto">
                <a:spcBef>
                  <a:spcPts val="0"/>
                </a:spcBef>
                <a:spcAft>
                  <a:spcPts val="0"/>
                </a:spcAft>
              </a:pP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4938505" y="2636912"/>
              <a:ext cx="1204965" cy="253916"/>
            </a:xfrm>
            <a:prstGeom prst="rect">
              <a:avLst/>
            </a:prstGeom>
            <a:noFill/>
          </p:spPr>
          <p:txBody>
            <a:bodyPr wrap="square" rtlCol="0">
              <a:spAutoFit/>
            </a:bodyPr>
            <a:lstStyle/>
            <a:p>
              <a:pPr algn="ctr" fontAlgn="auto">
                <a:spcBef>
                  <a:spcPts val="0"/>
                </a:spcBef>
                <a:spcAft>
                  <a:spcPts val="0"/>
                </a:spcAft>
              </a:pP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体験の機会</a:t>
              </a: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65"/>
            <p:cNvSpPr txBox="1"/>
            <p:nvPr/>
          </p:nvSpPr>
          <p:spPr>
            <a:xfrm>
              <a:off x="5214877" y="3331731"/>
              <a:ext cx="1204965" cy="338554"/>
            </a:xfrm>
            <a:prstGeom prst="rect">
              <a:avLst/>
            </a:prstGeom>
            <a:noFill/>
          </p:spPr>
          <p:txBody>
            <a:bodyPr wrap="square" rtlCol="0">
              <a:spAutoFit/>
            </a:bodyPr>
            <a:lstStyle/>
            <a:p>
              <a:pPr algn="ctr" fontAlgn="auto">
                <a:spcBef>
                  <a:spcPts val="0"/>
                </a:spcBef>
                <a:spcAft>
                  <a:spcPts val="0"/>
                </a:spcAft>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日中活動系</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 ボックス 66"/>
            <p:cNvSpPr txBox="1"/>
            <p:nvPr/>
          </p:nvSpPr>
          <p:spPr>
            <a:xfrm>
              <a:off x="3695198" y="3853354"/>
              <a:ext cx="969769" cy="253916"/>
            </a:xfrm>
            <a:prstGeom prst="rect">
              <a:avLst/>
            </a:prstGeom>
            <a:noFill/>
          </p:spPr>
          <p:txBody>
            <a:bodyPr wrap="square" rtlCol="0">
              <a:spAutoFit/>
            </a:bodyPr>
            <a:lstStyle/>
            <a:p>
              <a:pPr algn="ctr" fontAlgn="auto">
                <a:spcBef>
                  <a:spcPts val="0"/>
                </a:spcBef>
                <a:spcAft>
                  <a:spcPts val="0"/>
                </a:spcAft>
              </a:pP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専門性</a:t>
              </a: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67"/>
            <p:cNvSpPr txBox="1"/>
            <p:nvPr/>
          </p:nvSpPr>
          <p:spPr>
            <a:xfrm>
              <a:off x="3570353" y="4589403"/>
              <a:ext cx="1204965" cy="461665"/>
            </a:xfrm>
            <a:prstGeom prst="rect">
              <a:avLst/>
            </a:prstGeom>
            <a:noFill/>
          </p:spPr>
          <p:txBody>
            <a:bodyPr wrap="square" rtlCol="0">
              <a:spAutoFit/>
            </a:bodyPr>
            <a:lstStyle/>
            <a:p>
              <a:pPr algn="ctr" fontAlgn="auto">
                <a:spcBef>
                  <a:spcPts val="0"/>
                </a:spcBef>
                <a:spcAft>
                  <a:spcPts val="0"/>
                </a:spcAft>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障害者支援施設</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基幹相談</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支援センター</a:t>
              </a:r>
            </a:p>
          </p:txBody>
        </p:sp>
        <p:sp>
          <p:nvSpPr>
            <p:cNvPr id="69" name="テキスト ボックス 68"/>
            <p:cNvSpPr txBox="1"/>
            <p:nvPr/>
          </p:nvSpPr>
          <p:spPr>
            <a:xfrm>
              <a:off x="4991342" y="3970948"/>
              <a:ext cx="1473826" cy="253916"/>
            </a:xfrm>
            <a:prstGeom prst="rect">
              <a:avLst/>
            </a:prstGeom>
            <a:noFill/>
          </p:spPr>
          <p:txBody>
            <a:bodyPr wrap="square" rtlCol="0">
              <a:spAutoFit/>
            </a:bodyPr>
            <a:lstStyle/>
            <a:p>
              <a:pPr algn="ctr" fontAlgn="auto">
                <a:spcBef>
                  <a:spcPts val="0"/>
                </a:spcBef>
                <a:spcAft>
                  <a:spcPts val="0"/>
                </a:spcAft>
              </a:pP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緊急時受入れ</a:t>
              </a: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69"/>
            <p:cNvSpPr txBox="1"/>
            <p:nvPr/>
          </p:nvSpPr>
          <p:spPr>
            <a:xfrm>
              <a:off x="4938505" y="4691028"/>
              <a:ext cx="1204965" cy="215444"/>
            </a:xfrm>
            <a:prstGeom prst="rect">
              <a:avLst/>
            </a:prstGeom>
            <a:noFill/>
          </p:spPr>
          <p:txBody>
            <a:bodyPr wrap="square" rtlCol="0">
              <a:spAutoFit/>
            </a:bodyPr>
            <a:lstStyle/>
            <a:p>
              <a:pPr algn="ctr" fontAlgn="auto">
                <a:spcBef>
                  <a:spcPts val="0"/>
                </a:spcBef>
                <a:spcAft>
                  <a:spcPts val="0"/>
                </a:spcAft>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テキスト ボックス 70"/>
            <p:cNvSpPr txBox="1"/>
            <p:nvPr/>
          </p:nvSpPr>
          <p:spPr>
            <a:xfrm>
              <a:off x="4151809" y="3322876"/>
              <a:ext cx="1487605" cy="246221"/>
            </a:xfrm>
            <a:prstGeom prst="rect">
              <a:avLst/>
            </a:prstGeom>
            <a:noFill/>
          </p:spPr>
          <p:txBody>
            <a:bodyPr wrap="square" rtlCol="0">
              <a:spAutoFit/>
            </a:bodyPr>
            <a:lstStyle/>
            <a:p>
              <a:pPr algn="ctr" fontAlgn="auto">
                <a:spcBef>
                  <a:spcPts val="0"/>
                </a:spcBef>
                <a:spcAft>
                  <a:spcPts val="0"/>
                </a:spcAft>
              </a:pP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地域の体制づくり</a:t>
              </a:r>
              <a:r>
                <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538119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0"/>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fontAlgn="auto">
              <a:spcBef>
                <a:spcPts val="0"/>
              </a:spcBef>
              <a:spcAft>
                <a:spcPts val="0"/>
              </a:spcAft>
            </a:pP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就労系サービスにおける賃金・工賃・職場定着の向上</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75628" y="530096"/>
            <a:ext cx="9701908" cy="523220"/>
          </a:xfrm>
          <a:prstGeom prst="rect">
            <a:avLst/>
          </a:prstGeom>
          <a:noFill/>
          <a:ln>
            <a:solidFill>
              <a:schemeClr val="accent1"/>
            </a:solidFill>
          </a:ln>
        </p:spPr>
        <p:txBody>
          <a:bodyPr wrap="square" rtlCol="0">
            <a:spAutoFit/>
          </a:bodyPr>
          <a:lstStyle/>
          <a:p>
            <a:pPr marL="266700" indent="-266700" fontAlgn="auto">
              <a:spcBef>
                <a:spcPts val="0"/>
              </a:spcBef>
              <a:spcAft>
                <a:spcPts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障害者がその適性に応じて能力を十分に発揮し、地域で自立した生活を実現することができるよう、一般就労への定着実績や工賃実績等に応じた</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報酬体系とし、工賃</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・賃金向上や一般就労への移行を更に促進させる。</a:t>
            </a:r>
          </a:p>
        </p:txBody>
      </p:sp>
      <p:sp>
        <p:nvSpPr>
          <p:cNvPr id="8" name="正方形/長方形 7"/>
          <p:cNvSpPr/>
          <p:nvPr/>
        </p:nvSpPr>
        <p:spPr>
          <a:xfrm>
            <a:off x="126143" y="1463297"/>
            <a:ext cx="3530713" cy="5278071"/>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marL="177800" indent="-177800" fontAlgn="auto">
              <a:spcBef>
                <a:spcPts val="0"/>
              </a:spcBef>
              <a:spcAft>
                <a:spcPts val="0"/>
              </a:spcAft>
              <a:tabLst>
                <a:tab pos="628650" algn="l"/>
              </a:tabLs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基本報酬</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ついては</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定員規模別の設定に加え、</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就職</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後６か月以上定着</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割合に応じた</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報酬設定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0"/>
              </a:spcAft>
              <a:tabLst>
                <a:tab pos="628650" algn="l"/>
              </a:tabLs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0"/>
              </a:spcAft>
              <a:tabLst>
                <a:tab pos="628650" algn="l"/>
              </a:tabLs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定着率が高いほど、利用者の地域生活の継続に資することや、支援コストがかかると考えられるため高い報酬設定とし、メリハリをつける。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0"/>
              </a:spcAft>
              <a:tabLst>
                <a:tab pos="628650" algn="l"/>
              </a:tabLs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0"/>
              </a:spcAft>
              <a:tabLst>
                <a:tab pos="628650" algn="l"/>
              </a:tabLst>
            </a:pP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このほか、福祉専門職員に</a:t>
            </a: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0"/>
              </a:spcAft>
              <a:tabLst>
                <a:tab pos="628650" algn="l"/>
              </a:tabLst>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作業療法士の追加等の改定を</a:t>
            </a: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fontAlgn="auto">
              <a:spcBef>
                <a:spcPts val="0"/>
              </a:spcBef>
              <a:spcAft>
                <a:spcPts val="0"/>
              </a:spcAft>
              <a:tabLst>
                <a:tab pos="628650" algn="l"/>
              </a:tabLst>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実施。</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8775" indent="-358775" fontAlgn="auto">
              <a:spcBef>
                <a:spcPts val="0"/>
              </a:spcBef>
              <a:spcAft>
                <a:spcPts val="0"/>
              </a:spcAft>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920523416"/>
              </p:ext>
            </p:extLst>
          </p:nvPr>
        </p:nvGraphicFramePr>
        <p:xfrm>
          <a:off x="272480" y="4515859"/>
          <a:ext cx="3240360" cy="2081493"/>
        </p:xfrm>
        <a:graphic>
          <a:graphicData uri="http://schemas.openxmlformats.org/drawingml/2006/table">
            <a:tbl>
              <a:tblPr firstRow="1" bandRow="1">
                <a:tableStyleId>{5940675A-B579-460E-94D1-54222C63F5DA}</a:tableStyleId>
              </a:tblPr>
              <a:tblGrid>
                <a:gridCol w="792088"/>
                <a:gridCol w="1584176"/>
                <a:gridCol w="864096"/>
              </a:tblGrid>
              <a:tr h="231277">
                <a:tc>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solidFill>
                      <a:srgbClr val="FFFF99"/>
                    </a:solidFill>
                  </a:tcPr>
                </a:tc>
                <a:tc gridSpan="2">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solidFill>
                      <a:srgbClr val="FFFF99"/>
                    </a:solidFill>
                  </a:tcPr>
                </a:tc>
                <a:tc hMerge="1">
                  <a:txBody>
                    <a:bodyPr/>
                    <a:lstStyle/>
                    <a:p>
                      <a:pPr algn="ctr"/>
                      <a:endParaRPr kumimoji="1" lang="ja-JP" altLang="en-US" sz="1400" dirty="0"/>
                    </a:p>
                  </a:txBody>
                  <a:tcPr/>
                </a:tc>
              </a:tr>
              <a:tr h="231277">
                <a:tc>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solidFill>
                      <a:srgbClr val="FFFF99"/>
                    </a:solidFill>
                  </a:tcPr>
                </a:tc>
                <a:tc>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就職後６月以上定着率</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solidFill>
                      <a:srgbClr val="FFFF99"/>
                    </a:solidFill>
                  </a:tcPr>
                </a:tc>
                <a:tc>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solidFill>
                      <a:srgbClr val="FFFF99"/>
                    </a:solidFill>
                  </a:tcPr>
                </a:tc>
              </a:tr>
              <a:tr h="231277">
                <a:tc rowSpan="7">
                  <a:txBody>
                    <a:bodyPr/>
                    <a:lstStyle/>
                    <a:p>
                      <a:pPr algn="ctr">
                        <a:lnSpc>
                          <a:spcPts val="600"/>
                        </a:lnSpc>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804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c>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５割以上</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c>
                  <a:txBody>
                    <a:bodyPr/>
                    <a:lstStyle/>
                    <a:p>
                      <a:pPr algn="ctr">
                        <a:lnSpc>
                          <a:spcPts val="600"/>
                        </a:lnSpc>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1,089</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r>
              <a:tr h="231277">
                <a:tc vMerge="1">
                  <a:txBody>
                    <a:bodyPr/>
                    <a:lstStyle/>
                    <a:p>
                      <a:endParaRPr kumimoji="1" lang="ja-JP" altLang="en-US" sz="1400" dirty="0"/>
                    </a:p>
                  </a:txBody>
                  <a:tcPr/>
                </a:tc>
                <a:tc>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４割以上５割未満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c>
                  <a:txBody>
                    <a:bodyPr/>
                    <a:lstStyle/>
                    <a:p>
                      <a:pPr algn="ctr">
                        <a:lnSpc>
                          <a:spcPts val="600"/>
                        </a:lnSpc>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935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r>
              <a:tr h="231277">
                <a:tc vMerge="1">
                  <a:txBody>
                    <a:bodyPr/>
                    <a:lstStyle/>
                    <a:p>
                      <a:endParaRPr kumimoji="1" lang="ja-JP" altLang="en-US" sz="1400" dirty="0"/>
                    </a:p>
                  </a:txBody>
                  <a:tcPr/>
                </a:tc>
                <a:tc>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３割以上４割未満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c>
                  <a:txBody>
                    <a:bodyPr/>
                    <a:lstStyle/>
                    <a:p>
                      <a:pPr algn="ctr">
                        <a:lnSpc>
                          <a:spcPts val="600"/>
                        </a:lnSpc>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807</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r>
              <a:tr h="231277">
                <a:tc vMerge="1">
                  <a:txBody>
                    <a:bodyPr/>
                    <a:lstStyle/>
                    <a:p>
                      <a:endParaRPr kumimoji="1" lang="ja-JP" altLang="en-US" sz="1400" dirty="0"/>
                    </a:p>
                  </a:txBody>
                  <a:tcPr/>
                </a:tc>
                <a:tc>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２割以上３割未満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c>
                  <a:txBody>
                    <a:bodyPr/>
                    <a:lstStyle/>
                    <a:p>
                      <a:pPr algn="ctr">
                        <a:lnSpc>
                          <a:spcPts val="600"/>
                        </a:lnSpc>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686</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r>
              <a:tr h="231277">
                <a:tc vMerge="1">
                  <a:txBody>
                    <a:bodyPr/>
                    <a:lstStyle/>
                    <a:p>
                      <a:endParaRPr kumimoji="1" lang="ja-JP" altLang="en-US" sz="1400" dirty="0"/>
                    </a:p>
                  </a:txBody>
                  <a:tcPr/>
                </a:tc>
                <a:tc>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１割以上２割未満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c>
                  <a:txBody>
                    <a:bodyPr/>
                    <a:lstStyle/>
                    <a:p>
                      <a:pPr algn="ctr">
                        <a:lnSpc>
                          <a:spcPts val="600"/>
                        </a:lnSpc>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564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r>
              <a:tr h="231277">
                <a:tc vMerge="1">
                  <a:txBody>
                    <a:bodyPr/>
                    <a:lstStyle/>
                    <a:p>
                      <a:endParaRPr kumimoji="1" lang="ja-JP" altLang="en-US" sz="1400" dirty="0"/>
                    </a:p>
                  </a:txBody>
                  <a:tcPr/>
                </a:tc>
                <a:tc>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０割超１割未満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c>
                  <a:txBody>
                    <a:bodyPr/>
                    <a:lstStyle/>
                    <a:p>
                      <a:pPr algn="ctr">
                        <a:lnSpc>
                          <a:spcPts val="600"/>
                        </a:lnSpc>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524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r>
              <a:tr h="231277">
                <a:tc vMerge="1">
                  <a:txBody>
                    <a:bodyPr/>
                    <a:lstStyle/>
                    <a:p>
                      <a:endParaRPr kumimoji="1" lang="ja-JP" altLang="en-US" sz="1400" dirty="0"/>
                    </a:p>
                  </a:txBody>
                  <a:tcPr/>
                </a:tc>
                <a:tc>
                  <a:txBody>
                    <a:bodyPr/>
                    <a:lstStyle/>
                    <a:p>
                      <a:pPr algn="ctr">
                        <a:lnSpc>
                          <a:spcPts val="600"/>
                        </a:lnSpc>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０</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c>
                  <a:txBody>
                    <a:bodyPr/>
                    <a:lstStyle/>
                    <a:p>
                      <a:pPr algn="ctr">
                        <a:lnSpc>
                          <a:spcPts val="600"/>
                        </a:lnSpc>
                      </a:pP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500</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tc>
              </a:tr>
            </a:tbl>
          </a:graphicData>
        </a:graphic>
      </p:graphicFrame>
      <p:sp>
        <p:nvSpPr>
          <p:cNvPr id="12" name="テキスト ボックス 11"/>
          <p:cNvSpPr txBox="1"/>
          <p:nvPr/>
        </p:nvSpPr>
        <p:spPr>
          <a:xfrm>
            <a:off x="126144" y="1196752"/>
            <a:ext cx="1442480" cy="26654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就労移行支援</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2" name="グループ化 21"/>
          <p:cNvGrpSpPr/>
          <p:nvPr/>
        </p:nvGrpSpPr>
        <p:grpSpPr>
          <a:xfrm>
            <a:off x="2432720" y="3318496"/>
            <a:ext cx="1080121" cy="1046608"/>
            <a:chOff x="2360712" y="3263498"/>
            <a:chExt cx="913775" cy="885423"/>
          </a:xfrm>
        </p:grpSpPr>
        <p:pic>
          <p:nvPicPr>
            <p:cNvPr id="13" name="Picture 34" descr="小さい会社のビル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712" y="3263498"/>
              <a:ext cx="677349" cy="8854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作業療法士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8744" y="3486759"/>
              <a:ext cx="625743" cy="66216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正方形/長方形 15"/>
          <p:cNvSpPr/>
          <p:nvPr/>
        </p:nvSpPr>
        <p:spPr>
          <a:xfrm>
            <a:off x="3800872" y="1472589"/>
            <a:ext cx="6048672" cy="2388459"/>
          </a:xfrm>
          <a:prstGeom prst="rect">
            <a:avLst/>
          </a:prstGeom>
          <a:ln w="25400">
            <a:solidFill>
              <a:srgbClr val="99CCFF"/>
            </a:solidFill>
          </a:ln>
        </p:spPr>
        <p:style>
          <a:lnRef idx="2">
            <a:schemeClr val="accent1"/>
          </a:lnRef>
          <a:fillRef idx="1">
            <a:schemeClr val="lt1"/>
          </a:fillRef>
          <a:effectRef idx="0">
            <a:schemeClr val="accent1"/>
          </a:effectRef>
          <a:fontRef idx="minor">
            <a:schemeClr val="dk1"/>
          </a:fontRef>
        </p:style>
        <p:txBody>
          <a:bodyPr lIns="72000" tIns="144000" rIns="72000" rtlCol="0" anchor="t"/>
          <a:lstStyle/>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基本報酬については、定員規模</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別の設定に加え、１日の平均労働</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時間に応じた報酬設定とする。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労働時間が長いほど、利用者の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賃金増加につながることや、支援</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コストがかかると考えられるため</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高い報酬設定とし、メリハリを</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ける。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800872" y="1196752"/>
            <a:ext cx="1800200" cy="26654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就労継続支援</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型</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28465" y="4247510"/>
            <a:ext cx="1368152" cy="261610"/>
          </a:xfrm>
          <a:prstGeom prst="rect">
            <a:avLst/>
          </a:prstGeom>
          <a:noFill/>
        </p:spPr>
        <p:txBody>
          <a:bodyPr wrap="square" rtlCol="0">
            <a:spAutoFit/>
          </a:bodyPr>
          <a:lstStyle/>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70507668"/>
              </p:ext>
            </p:extLst>
          </p:nvPr>
        </p:nvGraphicFramePr>
        <p:xfrm>
          <a:off x="6537176" y="1700806"/>
          <a:ext cx="3240360" cy="2088234"/>
        </p:xfrm>
        <a:graphic>
          <a:graphicData uri="http://schemas.openxmlformats.org/drawingml/2006/table">
            <a:tbl>
              <a:tblPr firstRow="1" bandRow="1">
                <a:tableStyleId>{5940675A-B579-460E-94D1-54222C63F5DA}</a:tableStyleId>
              </a:tblPr>
              <a:tblGrid>
                <a:gridCol w="792088"/>
                <a:gridCol w="1584176"/>
                <a:gridCol w="864096"/>
              </a:tblGrid>
              <a:tr h="232026">
                <a:tc>
                  <a:txBody>
                    <a:bodyP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T w="12700" cap="flat" cmpd="sng" algn="ctr">
                      <a:solidFill>
                        <a:schemeClr val="tx1"/>
                      </a:solidFill>
                      <a:prstDash val="solid"/>
                      <a:round/>
                      <a:headEnd type="none" w="med" len="med"/>
                      <a:tailEnd type="none" w="med" len="med"/>
                    </a:lnT>
                    <a:solidFill>
                      <a:srgbClr val="FFFF99"/>
                    </a:solidFill>
                  </a:tcPr>
                </a:tc>
                <a:tc gridSpan="2">
                  <a:txBody>
                    <a:bodyP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T w="12700" cap="flat" cmpd="sng" algn="ctr">
                      <a:solidFill>
                        <a:schemeClr val="tx1"/>
                      </a:solidFill>
                      <a:prstDash val="solid"/>
                      <a:round/>
                      <a:headEnd type="none" w="med" len="med"/>
                      <a:tailEnd type="none" w="med" len="med"/>
                    </a:lnT>
                    <a:solidFill>
                      <a:srgbClr val="FFFF99"/>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T w="12700" cap="flat" cmpd="sng" algn="ctr">
                      <a:solidFill>
                        <a:schemeClr val="tx1"/>
                      </a:solidFill>
                      <a:prstDash val="solid"/>
                      <a:round/>
                      <a:headEnd type="none" w="med" len="med"/>
                      <a:tailEnd type="none" w="med" len="med"/>
                    </a:lnT>
                    <a:solidFill>
                      <a:srgbClr val="FFFF99"/>
                    </a:solidFill>
                  </a:tcPr>
                </a:tc>
              </a:tr>
              <a:tr h="232026">
                <a:tc>
                  <a:txBody>
                    <a:bodyP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solidFill>
                      <a:srgbClr val="FFFF99"/>
                    </a:solidFill>
                  </a:tcP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１日の</a:t>
                      </a: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a:t>
                      </a:r>
                      <a:r>
                        <a:rPr kumimoji="1" lang="ja-JP" altLang="en-US" sz="105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a:t>
                      </a: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solidFill>
                      <a:srgbClr val="FFFF99"/>
                    </a:solidFill>
                  </a:tcP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solidFill>
                      <a:srgbClr val="FFFF99"/>
                    </a:solidFill>
                  </a:tcPr>
                </a:tc>
              </a:tr>
              <a:tr h="232026">
                <a:tc rowSpan="7">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584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７時間以上</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615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B w="12700" cap="flat" cmpd="sng" algn="ctr">
                      <a:solidFill>
                        <a:schemeClr val="tx1"/>
                      </a:solidFill>
                      <a:prstDash val="solid"/>
                      <a:round/>
                      <a:headEnd type="none" w="med" len="med"/>
                      <a:tailEnd type="none" w="med" len="med"/>
                    </a:lnB>
                  </a:tcPr>
                </a:tc>
              </a:tr>
              <a:tr h="232026">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６時間以上７時間未満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603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026">
                <a:tc vMerge="1">
                  <a:txBody>
                    <a:bodyPr/>
                    <a:lstStyle/>
                    <a:p>
                      <a:pPr algn="ct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５時間以上６時間未満</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594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T w="12700" cap="flat" cmpd="sng" algn="ctr">
                      <a:solidFill>
                        <a:schemeClr val="tx1"/>
                      </a:solidFill>
                      <a:prstDash val="solid"/>
                      <a:round/>
                      <a:headEnd type="none" w="med" len="med"/>
                      <a:tailEnd type="none" w="med" len="med"/>
                    </a:lnT>
                  </a:tcPr>
                </a:tc>
              </a:tr>
              <a:tr h="232026">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４時間以上５時間未満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586</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r>
              <a:tr h="232026">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３時間以上４時間未満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498</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r>
              <a:tr h="232026">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２時間以上３時間未満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en-US" altLang="ja-JP" sz="1050" baseline="0" dirty="0" smtClean="0">
                          <a:latin typeface="メイリオ" panose="020B0604030504040204" pitchFamily="50" charset="-128"/>
                          <a:ea typeface="メイリオ" panose="020B0604030504040204" pitchFamily="50" charset="-128"/>
                          <a:cs typeface="メイリオ" panose="020B0604030504040204" pitchFamily="50" charset="-128"/>
                        </a:rPr>
                        <a:t>410</a:t>
                      </a:r>
                      <a:r>
                        <a:rPr kumimoji="1" lang="ja-JP" altLang="en-US" sz="1050" baseline="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5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r>
              <a:tr h="232026">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２時間未満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322</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B w="12700" cap="flat" cmpd="sng" algn="ctr">
                      <a:solidFill>
                        <a:schemeClr val="tx1"/>
                      </a:solidFill>
                      <a:prstDash val="solid"/>
                      <a:round/>
                      <a:headEnd type="none" w="med" len="med"/>
                      <a:tailEnd type="none" w="med" len="med"/>
                    </a:lnB>
                    <a:noFill/>
                  </a:tcPr>
                </a:tc>
              </a:tr>
            </a:tbl>
          </a:graphicData>
        </a:graphic>
      </p:graphicFrame>
      <p:sp>
        <p:nvSpPr>
          <p:cNvPr id="20" name="正方形/長方形 19"/>
          <p:cNvSpPr/>
          <p:nvPr/>
        </p:nvSpPr>
        <p:spPr>
          <a:xfrm>
            <a:off x="3800872" y="4221088"/>
            <a:ext cx="6048672" cy="2520280"/>
          </a:xfrm>
          <a:prstGeom prst="rect">
            <a:avLst/>
          </a:prstGeom>
          <a:ln w="25400">
            <a:solidFill>
              <a:srgbClr val="99CCFF"/>
            </a:solidFill>
          </a:ln>
        </p:spPr>
        <p:style>
          <a:lnRef idx="2">
            <a:schemeClr val="accent1"/>
          </a:lnRef>
          <a:fillRef idx="1">
            <a:schemeClr val="lt1"/>
          </a:fillRef>
          <a:effectRef idx="0">
            <a:schemeClr val="accent1"/>
          </a:effectRef>
          <a:fontRef idx="minor">
            <a:schemeClr val="dk1"/>
          </a:fontRef>
        </p:style>
        <p:txBody>
          <a:bodyPr lIns="72000" tIns="144000" rIns="0" rtlCol="0" anchor="t"/>
          <a:lstStyle/>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基本報酬については、定員</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規模</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の設定に加え、平均工賃月額</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応じた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報酬設定とする。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工賃</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が高いほど、自立した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につながることや、生産</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活動</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支援に労力を要すると</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考えられ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ことから、高い報酬設定とし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メリハリ</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をつける。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800872" y="3933056"/>
            <a:ext cx="1800200" cy="266545"/>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就労継続支援</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型</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2819264336"/>
              </p:ext>
            </p:extLst>
          </p:nvPr>
        </p:nvGraphicFramePr>
        <p:xfrm>
          <a:off x="6537176" y="4456994"/>
          <a:ext cx="3240360" cy="2088234"/>
        </p:xfrm>
        <a:graphic>
          <a:graphicData uri="http://schemas.openxmlformats.org/drawingml/2006/table">
            <a:tbl>
              <a:tblPr firstRow="1" bandRow="1">
                <a:tableStyleId>{5940675A-B579-460E-94D1-54222C63F5DA}</a:tableStyleId>
              </a:tblPr>
              <a:tblGrid>
                <a:gridCol w="792088"/>
                <a:gridCol w="1584176"/>
                <a:gridCol w="864096"/>
              </a:tblGrid>
              <a:tr h="232026">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solidFill>
                      <a:srgbClr val="FFFF99"/>
                    </a:solidFill>
                  </a:tcPr>
                </a:tc>
                <a:tc gridSpan="2">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solidFill>
                      <a:srgbClr val="FFFF99"/>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solidFill>
                      <a:srgbClr val="FFFF99"/>
                    </a:solidFill>
                  </a:tcPr>
                </a:tc>
              </a:tr>
              <a:tr h="232026">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solidFill>
                      <a:srgbClr val="FFFF99"/>
                    </a:solidFill>
                  </a:tcP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平均工賃月額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solidFill>
                      <a:srgbClr val="FFFF99"/>
                    </a:solidFill>
                  </a:tcP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solidFill>
                      <a:srgbClr val="FFFF99"/>
                    </a:solidFill>
                  </a:tcPr>
                </a:tc>
              </a:tr>
              <a:tr h="232026">
                <a:tc rowSpan="7">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584</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tcP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万円以上</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645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r>
              <a:tr h="232026">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621</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r>
              <a:tr h="232026">
                <a:tc vMerge="1">
                  <a:txBody>
                    <a:bodyPr/>
                    <a:lstStyle/>
                    <a:p>
                      <a:pPr algn="ct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609</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r>
              <a:tr h="232026">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597</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noFill/>
                  </a:tcPr>
                </a:tc>
              </a:tr>
              <a:tr h="232026">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１万円以上</a:t>
                      </a: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586</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noFill/>
                  </a:tcPr>
                </a:tc>
              </a:tr>
              <a:tr h="232026">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noFill/>
                  </a:tcP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５千円以上１万円未満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noFill/>
                  </a:tcPr>
                </a:tc>
                <a:tc>
                  <a:txBody>
                    <a:bodyPr/>
                    <a:lstStyle/>
                    <a:p>
                      <a:pPr algn="ctr"/>
                      <a:r>
                        <a:rPr kumimoji="1" lang="en-US" altLang="ja-JP" sz="1050" baseline="0" dirty="0" smtClean="0">
                          <a:latin typeface="メイリオ" panose="020B0604030504040204" pitchFamily="50" charset="-128"/>
                          <a:ea typeface="メイリオ" panose="020B0604030504040204" pitchFamily="50" charset="-128"/>
                          <a:cs typeface="メイリオ" panose="020B0604030504040204" pitchFamily="50" charset="-128"/>
                        </a:rPr>
                        <a:t>571</a:t>
                      </a:r>
                      <a:r>
                        <a:rPr kumimoji="1" lang="ja-JP" altLang="en-US" sz="1050" baseline="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5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noFill/>
                  </a:tcPr>
                </a:tc>
              </a:tr>
              <a:tr h="232026">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５千円未満</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562</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r>
            </a:tbl>
          </a:graphicData>
        </a:graphic>
      </p:graphicFrame>
      <p:sp>
        <p:nvSpPr>
          <p:cNvPr id="24" name="テキスト ボックス 23"/>
          <p:cNvSpPr txBox="1"/>
          <p:nvPr/>
        </p:nvSpPr>
        <p:spPr>
          <a:xfrm>
            <a:off x="6393160" y="1484784"/>
            <a:ext cx="3096344" cy="261610"/>
          </a:xfrm>
          <a:prstGeom prst="rect">
            <a:avLst/>
          </a:prstGeom>
          <a:noFill/>
        </p:spPr>
        <p:txBody>
          <a:bodyPr wrap="square" rtlCol="0">
            <a:spAutoFit/>
          </a:bodyPr>
          <a:lstStyle/>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人以下、人員配置</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6393160" y="4247510"/>
            <a:ext cx="3096344" cy="261610"/>
          </a:xfrm>
          <a:prstGeom prst="rect">
            <a:avLst/>
          </a:prstGeom>
          <a:noFill/>
        </p:spPr>
        <p:txBody>
          <a:bodyPr wrap="square" rtlCol="0">
            <a:spAutoFit/>
          </a:bodyPr>
          <a:lstStyle/>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＜定員</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人以下、人員配置</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 name="Picture 10" descr="男性作業員のイラスト（帽子）">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7136" y="3079964"/>
            <a:ext cx="475459" cy="8558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倉庫で働くライン工の男性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85048" y="3016473"/>
            <a:ext cx="1057948" cy="106059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5457056" y="5977917"/>
            <a:ext cx="1184068" cy="763451"/>
            <a:chOff x="5457056" y="5829972"/>
            <a:chExt cx="1184068" cy="763451"/>
          </a:xfrm>
        </p:grpSpPr>
        <p:pic>
          <p:nvPicPr>
            <p:cNvPr id="28" name="Picture 6" descr="割烹着を着た女性のイラスト">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49144" y="5869857"/>
              <a:ext cx="391980" cy="6758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大きな鍋で料理をする人のイラスト"/>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1717" y="5829972"/>
              <a:ext cx="763451" cy="7634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白衣を着て手を洗う人のイラス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57056" y="5949280"/>
              <a:ext cx="633670" cy="63367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テキスト ボックス 30"/>
          <p:cNvSpPr txBox="1"/>
          <p:nvPr/>
        </p:nvSpPr>
        <p:spPr>
          <a:xfrm>
            <a:off x="3872880" y="3368091"/>
            <a:ext cx="1432677" cy="420949"/>
          </a:xfrm>
          <a:prstGeom prst="rect">
            <a:avLst/>
          </a:prstGeom>
          <a:noFill/>
          <a:ln w="12700">
            <a:solidFill>
              <a:schemeClr val="bg1">
                <a:lumMod val="50000"/>
              </a:schemeClr>
            </a:solidFill>
            <a:prstDash val="sysDash"/>
          </a:ln>
        </p:spPr>
        <p:txBody>
          <a:bodyPr wrap="square" rIns="0" rtlCol="0" anchor="ctr">
            <a:noAutofit/>
          </a:bodyPr>
          <a:lstStyle/>
          <a:p>
            <a:pPr fontAlgn="auto">
              <a:spcBef>
                <a:spcPts val="0"/>
              </a:spcBef>
              <a:spcAft>
                <a:spcPts val="0"/>
              </a:spcAft>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平均収支差率＋</a:t>
            </a:r>
            <a: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14.2</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１日の労働</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時間は、</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４時</a:t>
            </a:r>
            <a: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間</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以上５時間未満が</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最多</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3872880" y="6165304"/>
            <a:ext cx="1512168" cy="461665"/>
          </a:xfrm>
          <a:prstGeom prst="rect">
            <a:avLst/>
          </a:prstGeom>
          <a:ln w="12700">
            <a:solidFill>
              <a:schemeClr val="bg1">
                <a:lumMod val="50000"/>
              </a:schemeClr>
            </a:solidFill>
            <a:prstDash val="sysDash"/>
          </a:ln>
        </p:spPr>
        <p:txBody>
          <a:bodyPr wrap="square">
            <a:spAutoFit/>
          </a:bodyPr>
          <a:lstStyle/>
          <a:p>
            <a:pPr fontAlgn="auto">
              <a:spcBef>
                <a:spcPts val="0"/>
              </a:spcBef>
              <a:spcAft>
                <a:spcPts val="0"/>
              </a:spcAft>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平均収支差率＋</a:t>
            </a:r>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12.8</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平均工賃</a:t>
            </a:r>
            <a: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15,033</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円／月</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中央値</a:t>
            </a:r>
            <a:r>
              <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12,238</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円／月</a:t>
            </a:r>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スライド番号プレースホルダー 1"/>
          <p:cNvSpPr>
            <a:spLocks noGrp="1"/>
          </p:cNvSpPr>
          <p:nvPr>
            <p:ph type="sldNum" sz="quarter" idx="12"/>
          </p:nvPr>
        </p:nvSpPr>
        <p:spPr>
          <a:xfrm>
            <a:off x="7617296" y="6520259"/>
            <a:ext cx="2311400" cy="365125"/>
          </a:xfrm>
        </p:spPr>
        <p:txBody>
          <a:bodyPr/>
          <a:lstStyle/>
          <a:p>
            <a:fld id="{8AF2211C-1947-412D-9ECE-D1A2B2B3C5F8}" type="slidenum">
              <a:rPr lang="ja-JP" altLang="en-US" sz="1600" smtClean="0">
                <a:solidFill>
                  <a:prstClr val="black"/>
                </a:solidFill>
              </a:rPr>
              <a:pPr/>
              <a:t>32</a:t>
            </a:fld>
            <a:endParaRPr lang="ja-JP" altLang="en-US" sz="1600" dirty="0">
              <a:solidFill>
                <a:prstClr val="black"/>
              </a:solidFill>
            </a:endParaRPr>
          </a:p>
        </p:txBody>
      </p:sp>
    </p:spTree>
    <p:extLst>
      <p:ext uri="{BB962C8B-B14F-4D97-AF65-F5344CB8AC3E}">
        <p14:creationId xmlns:p14="http://schemas.microsoft.com/office/powerpoint/2010/main" val="2505858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7419456" y="2708920"/>
            <a:ext cx="1638000" cy="540318"/>
          </a:xfrm>
          <a:prstGeom prst="rect">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rtlCol="0" anchor="ctr"/>
          <a:lstStyle/>
          <a:p>
            <a:pPr marL="72000" indent="-457200"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・遅刻</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欠勤の増加</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2000" indent="-457200"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・身だしなみの乱れ</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2000" indent="-457200"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・薬の飲み忘れ</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7149442" y="3284984"/>
            <a:ext cx="2340000" cy="7199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企業等</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272486" y="2852936"/>
            <a:ext cx="2880123" cy="2736304"/>
          </a:xfrm>
          <a:prstGeom prst="roundRect">
            <a:avLst>
              <a:gd name="adj" fmla="val 5919"/>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5" name="タイトル 7"/>
          <p:cNvSpPr txBox="1">
            <a:spLocks/>
          </p:cNvSpPr>
          <p:nvPr/>
        </p:nvSpPr>
        <p:spPr bwMode="auto">
          <a:xfrm>
            <a:off x="1" y="8672"/>
            <a:ext cx="9906000" cy="468000"/>
          </a:xfrm>
          <a:prstGeom prst="rect">
            <a:avLst/>
          </a:prstGeom>
          <a:solidFill>
            <a:srgbClr val="0000FF"/>
          </a:solidFill>
          <a:ln w="9525">
            <a:noFill/>
            <a:miter lim="800000"/>
            <a:headEnd/>
            <a:tailEnd/>
          </a:ln>
        </p:spPr>
        <p:txBody>
          <a:bodyPr vert="horz" wrap="square" lIns="91414" tIns="45706" rIns="91414" bIns="45706"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b="1" spc="-1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「就労定着支援」の報酬の設定</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360219" y="3429104"/>
            <a:ext cx="2736000" cy="936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就労移行支援事業所</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就労継続</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支援事業所（Ａ、Ｂ）</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自立訓練</a:t>
            </a:r>
          </a:p>
        </p:txBody>
      </p:sp>
      <p:sp>
        <p:nvSpPr>
          <p:cNvPr id="76" name="正方形/長方形 75"/>
          <p:cNvSpPr/>
          <p:nvPr/>
        </p:nvSpPr>
        <p:spPr>
          <a:xfrm>
            <a:off x="7149344" y="3249238"/>
            <a:ext cx="90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働く障害者</a:t>
            </a:r>
            <a:endPar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正方形/長方形 80"/>
          <p:cNvSpPr/>
          <p:nvPr/>
        </p:nvSpPr>
        <p:spPr>
          <a:xfrm>
            <a:off x="360219" y="4509120"/>
            <a:ext cx="2736000"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障害者就業・生活支援センター</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社会福祉協議会　　等</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左右矢印 11"/>
          <p:cNvSpPr/>
          <p:nvPr/>
        </p:nvSpPr>
        <p:spPr>
          <a:xfrm>
            <a:off x="3189006" y="5229200"/>
            <a:ext cx="3384377" cy="216024"/>
          </a:xfrm>
          <a:prstGeom prst="leftRightArrow">
            <a:avLst>
              <a:gd name="adj1" fmla="val 61401"/>
              <a:gd name="adj2" fmla="val 56843"/>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86" name="正方形/長方形 85"/>
          <p:cNvSpPr/>
          <p:nvPr/>
        </p:nvSpPr>
        <p:spPr>
          <a:xfrm>
            <a:off x="4197117" y="5373216"/>
            <a:ext cx="144082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②連絡調整</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a:xfrm>
            <a:off x="272486" y="2852936"/>
            <a:ext cx="2880123" cy="36004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関係機関</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左右矢印 92"/>
          <p:cNvSpPr/>
          <p:nvPr/>
        </p:nvSpPr>
        <p:spPr>
          <a:xfrm rot="5400000">
            <a:off x="8463658" y="4383064"/>
            <a:ext cx="1008000" cy="252000"/>
          </a:xfrm>
          <a:prstGeom prst="leftRightArrow">
            <a:avLst>
              <a:gd name="adj1" fmla="val 61401"/>
              <a:gd name="adj2" fmla="val 6454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テキスト ボックス 17"/>
          <p:cNvSpPr txBox="1"/>
          <p:nvPr/>
        </p:nvSpPr>
        <p:spPr>
          <a:xfrm>
            <a:off x="8998385" y="4005064"/>
            <a:ext cx="369332" cy="1296176"/>
          </a:xfrm>
          <a:prstGeom prst="rect">
            <a:avLst/>
          </a:prstGeom>
          <a:noFill/>
        </p:spPr>
        <p:txBody>
          <a:bodyPr vert="eaVert" wrap="square" rtlCol="0">
            <a:spAutoFit/>
          </a:bodyPr>
          <a:lstStyle/>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②連絡調整</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正方形/長方形 60"/>
          <p:cNvSpPr/>
          <p:nvPr/>
        </p:nvSpPr>
        <p:spPr>
          <a:xfrm>
            <a:off x="4125104" y="3717032"/>
            <a:ext cx="198022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一般就労へ移行</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雲形吹き出し 29"/>
          <p:cNvSpPr/>
          <p:nvPr/>
        </p:nvSpPr>
        <p:spPr>
          <a:xfrm>
            <a:off x="3907974" y="2586639"/>
            <a:ext cx="3182489" cy="878337"/>
          </a:xfrm>
          <a:prstGeom prst="cloudCallout">
            <a:avLst>
              <a:gd name="adj1" fmla="val 50019"/>
              <a:gd name="adj2" fmla="val 67262"/>
            </a:avLst>
          </a:prstGeom>
          <a:ln/>
        </p:spPr>
        <p:style>
          <a:lnRef idx="1">
            <a:schemeClr val="accent4"/>
          </a:lnRef>
          <a:fillRef idx="2">
            <a:schemeClr val="accent4"/>
          </a:fillRef>
          <a:effectRef idx="1">
            <a:schemeClr val="accent4"/>
          </a:effectRef>
          <a:fontRef idx="minor">
            <a:schemeClr val="dk1"/>
          </a:fontRef>
        </p:style>
        <p:txBody>
          <a:bodyPr lIns="0" rIns="0" rtlCol="0" anchor="ctr"/>
          <a:lstStyle/>
          <a:p>
            <a:pPr algn="ctr" fontAlgn="auto">
              <a:spcBef>
                <a:spcPts val="0"/>
              </a:spcBef>
              <a:spcAft>
                <a:spcPts val="0"/>
              </a:spcAft>
            </a:pPr>
            <a:r>
              <a:rPr kumimoji="0" lang="ja-JP" altLang="en-US" sz="10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a:t>
            </a:r>
            <a:r>
              <a:rPr kumimoji="0" lang="ja-JP" altLang="en-US" sz="1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に伴い生じている生活面の課題</a:t>
            </a:r>
            <a:r>
              <a:rPr kumimoji="0" lang="ja-JP" altLang="en-US"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⇒生活リズム、体調の管理、給料の浪費</a:t>
            </a:r>
            <a:r>
              <a:rPr kumimoji="0" lang="ja-JP" altLang="en-US" sz="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kumimoji="0" lang="ja-JP" altLang="en-US" sz="10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3353226" y="3772362"/>
            <a:ext cx="3666000" cy="36004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左右矢印 31"/>
          <p:cNvSpPr/>
          <p:nvPr/>
        </p:nvSpPr>
        <p:spPr>
          <a:xfrm rot="5400000">
            <a:off x="7617367" y="4401064"/>
            <a:ext cx="1044000" cy="252000"/>
          </a:xfrm>
          <a:prstGeom prst="leftRightArrow">
            <a:avLst>
              <a:gd name="adj1" fmla="val 61401"/>
              <a:gd name="adj2" fmla="val 6454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35" name="テキスト ボックス 34"/>
          <p:cNvSpPr txBox="1"/>
          <p:nvPr/>
        </p:nvSpPr>
        <p:spPr>
          <a:xfrm>
            <a:off x="8121352" y="4005064"/>
            <a:ext cx="553998" cy="1296000"/>
          </a:xfrm>
          <a:prstGeom prst="rect">
            <a:avLst/>
          </a:prstGeom>
          <a:noFill/>
        </p:spPr>
        <p:txBody>
          <a:bodyPr vert="eaVert" wrap="square" rtlCol="0">
            <a:spAutoFit/>
          </a:bodyPr>
          <a:lstStyle/>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①相談による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課題把握</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上矢印 35"/>
          <p:cNvSpPr/>
          <p:nvPr/>
        </p:nvSpPr>
        <p:spPr>
          <a:xfrm>
            <a:off x="7077468" y="4005064"/>
            <a:ext cx="288000" cy="1008000"/>
          </a:xfrm>
          <a:prstGeom prst="upArrow">
            <a:avLst>
              <a:gd name="adj1" fmla="val 50000"/>
              <a:gd name="adj2" fmla="val 42303"/>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cxnSp>
        <p:nvCxnSpPr>
          <p:cNvPr id="38" name="直線矢印コネクタ 37"/>
          <p:cNvCxnSpPr/>
          <p:nvPr/>
        </p:nvCxnSpPr>
        <p:spPr>
          <a:xfrm>
            <a:off x="3152800" y="3716952"/>
            <a:ext cx="3909208" cy="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6573385" y="5049184"/>
            <a:ext cx="3162349" cy="540056"/>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pPr>
            <a:r>
              <a:rPr kumimoji="0" lang="ja-JP" altLang="en-US" sz="16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就労定着支援</a:t>
            </a:r>
            <a:endParaRPr kumimoji="0" lang="en-US" altLang="ja-JP" sz="16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kumimoji="0" lang="ja-JP" altLang="en-US" sz="16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事業所</a:t>
            </a:r>
          </a:p>
        </p:txBody>
      </p:sp>
      <p:sp>
        <p:nvSpPr>
          <p:cNvPr id="41" name="テキスト ボックス 40"/>
          <p:cNvSpPr txBox="1"/>
          <p:nvPr/>
        </p:nvSpPr>
        <p:spPr>
          <a:xfrm>
            <a:off x="6758045" y="4005064"/>
            <a:ext cx="369332" cy="1296176"/>
          </a:xfrm>
          <a:prstGeom prst="rect">
            <a:avLst/>
          </a:prstGeom>
          <a:noFill/>
        </p:spPr>
        <p:txBody>
          <a:bodyPr vert="eaVert" wrap="square" rtlCol="0">
            <a:spAutoFit/>
          </a:bodyPr>
          <a:lstStyle/>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③必要な支援</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右矢印 1"/>
          <p:cNvSpPr/>
          <p:nvPr/>
        </p:nvSpPr>
        <p:spPr>
          <a:xfrm>
            <a:off x="6897216" y="2745238"/>
            <a:ext cx="468000" cy="504000"/>
          </a:xfrm>
          <a:prstGeom prst="rightArrow">
            <a:avLst/>
          </a:prstGeom>
          <a:solidFill>
            <a:srgbClr val="FF9900"/>
          </a:solidFill>
          <a:scene3d>
            <a:camera prst="orthographicFront">
              <a:rot lat="0" lon="0" rev="0"/>
            </a:camera>
            <a:lightRig rig="threePt" dir="t"/>
          </a:scene3d>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52" name="正方形/長方形 51"/>
          <p:cNvSpPr/>
          <p:nvPr/>
        </p:nvSpPr>
        <p:spPr>
          <a:xfrm>
            <a:off x="98061" y="1412904"/>
            <a:ext cx="3138753" cy="1152000"/>
          </a:xfrm>
          <a:prstGeom prst="rect">
            <a:avLst/>
          </a:prstGeom>
          <a:noFill/>
          <a:ln w="19050" cap="flat" cmpd="sng" algn="ctr">
            <a:solidFill>
              <a:srgbClr val="99CCFF"/>
            </a:solidFill>
            <a:prstDash val="solid"/>
          </a:ln>
          <a:effectLst/>
        </p:spPr>
        <p:txBody>
          <a:bodyPr lIns="91430" tIns="45714" rIns="91430" bIns="45714" anchor="ctr" anchorCtr="0"/>
          <a:lstStyle/>
          <a:p>
            <a:pPr marL="179388" indent="-179388" fontAlgn="auto">
              <a:spcBef>
                <a:spcPts val="0"/>
              </a:spcBef>
              <a:spcAft>
                <a:spcPts val="0"/>
              </a:spcAft>
              <a:defRPr/>
            </a:pPr>
            <a:endParaRPr kumimoji="0" lang="en-US" altLang="ja-JP" sz="12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fontAlgn="auto">
              <a:spcBef>
                <a:spcPts val="0"/>
              </a:spcBef>
              <a:spcAft>
                <a:spcPts val="0"/>
              </a:spcAft>
              <a:defRPr/>
            </a:pPr>
            <a:r>
              <a:rPr kumimoji="0" lang="ja-JP" altLang="en-US" sz="12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就労</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移行</a:t>
            </a:r>
            <a:r>
              <a:rPr kumimoji="0" lang="ja-JP" altLang="en-US" sz="12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支援、就労継続支援、生活介護、自立訓練の利用</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を経て一般就労へ移行した障害者で、就労に伴う環境変化により生活面の課題が生じている</a:t>
            </a:r>
            <a:r>
              <a:rPr kumimoji="0" lang="ja-JP" altLang="en-US" sz="12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者</a:t>
            </a:r>
            <a:endPar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p:cNvSpPr/>
          <p:nvPr/>
        </p:nvSpPr>
        <p:spPr>
          <a:xfrm>
            <a:off x="56457" y="1268760"/>
            <a:ext cx="1794199" cy="252000"/>
          </a:xfrm>
          <a:prstGeom prst="rect">
            <a:avLst/>
          </a:prstGeom>
          <a:solidFill>
            <a:srgbClr val="99CCFF"/>
          </a:solidFill>
          <a:ln>
            <a:solidFill>
              <a:srgbClr val="99CC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kumimoji="0" lang="ja-JP" altLang="en-US" sz="1400" kern="0" dirty="0" smtClean="0">
                <a:solidFill>
                  <a:prstClr val="black"/>
                </a:solidFill>
                <a:latin typeface="HGS創英角ｺﾞｼｯｸUB" pitchFamily="50" charset="-128"/>
                <a:ea typeface="HGS創英角ｺﾞｼｯｸUB" pitchFamily="50" charset="-128"/>
              </a:rPr>
              <a:t> 対象者</a:t>
            </a:r>
          </a:p>
        </p:txBody>
      </p:sp>
      <p:sp>
        <p:nvSpPr>
          <p:cNvPr id="55" name="正方形/長方形 54"/>
          <p:cNvSpPr/>
          <p:nvPr/>
        </p:nvSpPr>
        <p:spPr>
          <a:xfrm>
            <a:off x="3368824" y="1412904"/>
            <a:ext cx="6474592" cy="1224008"/>
          </a:xfrm>
          <a:prstGeom prst="rect">
            <a:avLst/>
          </a:prstGeom>
          <a:noFill/>
          <a:ln w="19050" cap="flat" cmpd="sng" algn="ctr">
            <a:solidFill>
              <a:srgbClr val="99CCFF"/>
            </a:solidFill>
            <a:prstDash val="solid"/>
          </a:ln>
          <a:effectLst/>
        </p:spPr>
        <p:txBody>
          <a:bodyPr lIns="91430" tIns="45714" rIns="91430" bIns="45714" anchor="t"/>
          <a:lstStyle/>
          <a:p>
            <a:pPr marL="179388" indent="-179388" fontAlgn="auto">
              <a:spcBef>
                <a:spcPts val="0"/>
              </a:spcBef>
              <a:spcAft>
                <a:spcPts val="0"/>
              </a:spcAft>
              <a:defRPr/>
            </a:pPr>
            <a:endParaRPr kumimoji="0" lang="en-US" altLang="ja-JP" sz="12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16000" indent="-457200" fontAlgn="auto">
              <a:spcBef>
                <a:spcPts val="0"/>
              </a:spcBef>
              <a:spcAft>
                <a:spcPts val="0"/>
              </a:spcAft>
            </a:pPr>
            <a:r>
              <a:rPr kumimoji="0" lang="ja-JP" altLang="en-US" sz="12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障害者との相談を通じて生活面の課題を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把握するとともに、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企業や関係機関等との連絡</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調整やそれに伴う課題</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解決に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向けて必要となる支援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68000" indent="-468000"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利用者の自宅・企業等を訪問することにより、月１回以上は障害者との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対面</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支援を行う。加えて、月１回以上は企業訪問を行うよう努めることとする。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68000" indent="-468000"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期間</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は３年を上限とし、経過後は障害者就業・生活支援センター等へ引き継ぐ。</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68000" indent="-468000"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3333019" y="1268760"/>
            <a:ext cx="2106234" cy="252000"/>
          </a:xfrm>
          <a:prstGeom prst="rect">
            <a:avLst/>
          </a:prstGeom>
          <a:solidFill>
            <a:srgbClr val="99CCFF"/>
          </a:solidFill>
          <a:ln>
            <a:solidFill>
              <a:srgbClr val="99CCF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defRPr/>
            </a:pPr>
            <a:r>
              <a:rPr kumimoji="0" lang="ja-JP" altLang="en-US" sz="1400" kern="0" dirty="0" smtClean="0">
                <a:solidFill>
                  <a:prstClr val="black"/>
                </a:solidFill>
                <a:latin typeface="HGS創英角ｺﾞｼｯｸUB" pitchFamily="50" charset="-128"/>
                <a:ea typeface="HGS創英角ｺﾞｼｯｸUB" pitchFamily="50" charset="-128"/>
              </a:rPr>
              <a:t>支援内容</a:t>
            </a:r>
          </a:p>
        </p:txBody>
      </p:sp>
      <p:sp>
        <p:nvSpPr>
          <p:cNvPr id="58" name="角丸四角形 57"/>
          <p:cNvSpPr/>
          <p:nvPr/>
        </p:nvSpPr>
        <p:spPr>
          <a:xfrm>
            <a:off x="129158" y="620688"/>
            <a:ext cx="9720386" cy="576064"/>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2000" tIns="36000" bIns="36000" anchor="ctr" anchorCtr="0"/>
          <a:lstStyle/>
          <a:p>
            <a:pPr marL="176213" indent="-176213" fontAlgn="auto">
              <a:lnSpc>
                <a:spcPct val="110000"/>
              </a:lnSpc>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就労移行支援等を利用し、一般就労に移行</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障害者の就労に伴う生活上の支援ニーズに対応できるよう、</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事業所・家族との連絡調整等の支援</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を一定の期間にわたり行う</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新たに創設</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する（「就労定着支援」）</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128464" y="5877272"/>
            <a:ext cx="9680345" cy="830634"/>
          </a:xfrm>
          <a:prstGeom prst="rect">
            <a:avLst/>
          </a:prstGeom>
          <a:noFill/>
          <a:ln w="19050" cap="flat" cmpd="sng" algn="ctr">
            <a:solidFill>
              <a:srgbClr val="99CCFF"/>
            </a:solidFill>
            <a:prstDash val="solid"/>
          </a:ln>
          <a:effectLst/>
        </p:spPr>
        <p:txBody>
          <a:bodyPr lIns="91430" tIns="45714" rIns="91430" bIns="45714" anchor="t"/>
          <a:lstStyle/>
          <a:p>
            <a:pPr marL="449263" indent="-449263" fontAlgn="auto">
              <a:spcBef>
                <a:spcPts val="0"/>
              </a:spcBef>
              <a:spcAft>
                <a:spcPts val="0"/>
              </a:spcAft>
            </a:pPr>
            <a:endPar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就労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定着率（過去３年間の就労定着支援の総利用者数のうち就労定着者数の割合）に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応じた基本</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報酬を設定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就労定着支援サービス費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3,200</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単位／月（就労定着率</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割以上）</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marL="180000" indent="-449263"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利用開始後１年目は更に</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240</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単位を加算</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449263" fontAlgn="auto">
              <a:spcBef>
                <a:spcPts val="0"/>
              </a:spcBef>
              <a:spcAft>
                <a:spcPts val="0"/>
              </a:spcAft>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128464" y="5661248"/>
            <a:ext cx="2106234" cy="291844"/>
          </a:xfrm>
          <a:prstGeom prst="rect">
            <a:avLst/>
          </a:prstGeom>
          <a:solidFill>
            <a:srgbClr val="99CCFF"/>
          </a:solidFill>
          <a:ln>
            <a:solidFill>
              <a:srgbClr val="99CCFF"/>
            </a:solidFill>
          </a:ln>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ja-JP" altLang="en-US" sz="1400" dirty="0" smtClean="0">
                <a:solidFill>
                  <a:prstClr val="black"/>
                </a:solidFill>
                <a:latin typeface="HGS創英角ｺﾞｼｯｸUB" pitchFamily="50" charset="-128"/>
                <a:ea typeface="HGS創英角ｺﾞｼｯｸUB" pitchFamily="50" charset="-128"/>
              </a:rPr>
              <a:t>基本報酬</a:t>
            </a:r>
            <a:endParaRPr lang="ja-JP" altLang="en-US" sz="1400" dirty="0">
              <a:solidFill>
                <a:prstClr val="black"/>
              </a:solidFill>
              <a:latin typeface="HGS創英角ｺﾞｼｯｸUB" pitchFamily="50" charset="-128"/>
              <a:ea typeface="HGS創英角ｺﾞｼｯｸUB" pitchFamily="50" charset="-128"/>
            </a:endParaRPr>
          </a:p>
        </p:txBody>
      </p:sp>
      <p:sp>
        <p:nvSpPr>
          <p:cNvPr id="48" name="スライド番号プレースホルダー 2"/>
          <p:cNvSpPr txBox="1">
            <a:spLocks/>
          </p:cNvSpPr>
          <p:nvPr/>
        </p:nvSpPr>
        <p:spPr>
          <a:xfrm>
            <a:off x="7545288" y="65253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F10B0CA9-DB87-4A58-99CB-7CA2BBD4F153}" type="slidenum">
              <a:rPr lang="ja-JP" altLang="en-US" sz="1600" smtClean="0">
                <a:solidFill>
                  <a:prstClr val="black"/>
                </a:solidFill>
              </a:rPr>
              <a:pPr fontAlgn="auto">
                <a:spcBef>
                  <a:spcPts val="0"/>
                </a:spcBef>
                <a:spcAft>
                  <a:spcPts val="0"/>
                </a:spcAft>
              </a:pPr>
              <a:t>33</a:t>
            </a:fld>
            <a:endParaRPr lang="ja-JP" altLang="en-US" sz="1600" dirty="0">
              <a:solidFill>
                <a:prstClr val="black"/>
              </a:solidFill>
            </a:endParaRPr>
          </a:p>
        </p:txBody>
      </p:sp>
      <p:pic>
        <p:nvPicPr>
          <p:cNvPr id="37" name="Picture 22" descr="http://3.bp.blogspot.com/-X7fIR1St4Mg/VZ-Qixp_SbI/AAAAAAAAvNY/uCIXnzPDPow/s800/ojisan1_c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2991" y="3421695"/>
            <a:ext cx="658241" cy="75762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70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形吹き出し 1"/>
          <p:cNvSpPr/>
          <p:nvPr/>
        </p:nvSpPr>
        <p:spPr>
          <a:xfrm>
            <a:off x="5542162" y="1772816"/>
            <a:ext cx="1715094" cy="576064"/>
          </a:xfrm>
          <a:prstGeom prst="wedgeEllipseCallout">
            <a:avLst>
              <a:gd name="adj1" fmla="val -63497"/>
              <a:gd name="adj2" fmla="val 1591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人当たりの</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支援件数に大きな</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バラツキ</a:t>
            </a:r>
            <a:endParaRPr lang="ja-JP" altLang="en-US" sz="1050" dirty="0">
              <a:solidFill>
                <a:prstClr val="black"/>
              </a:solidFill>
            </a:endParaRPr>
          </a:p>
        </p:txBody>
      </p:sp>
      <p:sp>
        <p:nvSpPr>
          <p:cNvPr id="3" name="サブタイトル 2"/>
          <p:cNvSpPr>
            <a:spLocks noGrp="1"/>
          </p:cNvSpPr>
          <p:nvPr>
            <p:ph type="subTitle" idx="4294967295"/>
          </p:nvPr>
        </p:nvSpPr>
        <p:spPr>
          <a:xfrm>
            <a:off x="59509" y="511259"/>
            <a:ext cx="9718027" cy="1139027"/>
          </a:xfrm>
          <a:ln w="12700">
            <a:solidFill>
              <a:schemeClr val="tx1"/>
            </a:solidFill>
          </a:ln>
        </p:spPr>
        <p:txBody>
          <a:bodyPr rIns="0" anchor="t">
            <a:noAutofit/>
          </a:bodyPr>
          <a:lstStyle/>
          <a:p>
            <a:pPr marL="177800" indent="-177800">
              <a:buNone/>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計画相談支援・障害児相談支援の利用プロセスは下図のとおりとなっているが、</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①一律的に標準</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期間に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沿ったモニタリング</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期間を定めている市町村が</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多いこと（６ヶ月</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１度が</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５割</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超）、</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②相談支援専門員</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人当たりの支援件数に大きな</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バラツキが</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あること（担当件数の</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月平均は</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13.5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件。</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件以上担当している者</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も存在）、</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③事業所の質の評価と</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して特定事業所加算が存在する</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が、個々</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の支援に着目した加算は存在</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しないこと</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が課題となっていることから、これらに着目した見直しを行う。</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1799" y="1722294"/>
            <a:ext cx="2924977" cy="338554"/>
          </a:xfrm>
          <a:prstGeom prst="rect">
            <a:avLst/>
          </a:prstGeom>
          <a:noFill/>
        </p:spPr>
        <p:txBody>
          <a:bodyPr wrap="square" rtlCol="0">
            <a:spAutoFit/>
          </a:bodyPr>
          <a:lstStyle/>
          <a:p>
            <a:pPr fontAlgn="auto">
              <a:spcBef>
                <a:spcPts val="0"/>
              </a:spcBef>
              <a:spcAft>
                <a:spcPts val="0"/>
              </a:spcAft>
            </a:pP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利用プロセスのイメージ</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0" y="0"/>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fontAlgn="auto">
              <a:spcBef>
                <a:spcPts val="0"/>
              </a:spcBef>
              <a:spcAft>
                <a:spcPts val="0"/>
              </a:spcAft>
            </a:pPr>
            <a:r>
              <a:rPr lang="ja-JP"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計画相談支援・障害児相談支援における質の高い事業者の</a:t>
            </a:r>
            <a:r>
              <a:rPr lang="ja-JP"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557624" y="2132856"/>
            <a:ext cx="1587064" cy="1132704"/>
            <a:chOff x="632520" y="1753071"/>
            <a:chExt cx="1440160" cy="1027857"/>
          </a:xfrm>
        </p:grpSpPr>
        <p:grpSp>
          <p:nvGrpSpPr>
            <p:cNvPr id="9" name="グループ化 8"/>
            <p:cNvGrpSpPr/>
            <p:nvPr/>
          </p:nvGrpSpPr>
          <p:grpSpPr>
            <a:xfrm>
              <a:off x="776536" y="1986428"/>
              <a:ext cx="1028630" cy="794500"/>
              <a:chOff x="1020127" y="639297"/>
              <a:chExt cx="1308314" cy="1010524"/>
            </a:xfrm>
          </p:grpSpPr>
          <p:pic>
            <p:nvPicPr>
              <p:cNvPr id="1026" name="Picture 2" descr="車椅子に乗っている子供のイラスト（女の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127" y="767146"/>
                <a:ext cx="882675" cy="882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盲導犬と歩く男性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917" y="639297"/>
                <a:ext cx="1010524" cy="101052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正方形/長方形 12"/>
            <p:cNvSpPr/>
            <p:nvPr/>
          </p:nvSpPr>
          <p:spPr>
            <a:xfrm>
              <a:off x="632520" y="1753071"/>
              <a:ext cx="1440160" cy="276999"/>
            </a:xfrm>
            <a:prstGeom prst="rect">
              <a:avLst/>
            </a:prstGeom>
          </p:spPr>
          <p:txBody>
            <a:bodyPr wrap="square">
              <a:spAutoFit/>
            </a:bodyPr>
            <a:lstStyle/>
            <a:p>
              <a:pPr algn="ctr" fontAlgn="auto">
                <a:spcBef>
                  <a:spcPts val="0"/>
                </a:spcBef>
                <a:spcAft>
                  <a:spcPts val="0"/>
                </a:spcAft>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利用者（保護者）</a:t>
              </a:r>
            </a:p>
          </p:txBody>
        </p:sp>
      </p:grpSp>
      <p:grpSp>
        <p:nvGrpSpPr>
          <p:cNvPr id="18" name="グループ化 17"/>
          <p:cNvGrpSpPr/>
          <p:nvPr/>
        </p:nvGrpSpPr>
        <p:grpSpPr>
          <a:xfrm>
            <a:off x="4016896" y="2041103"/>
            <a:ext cx="1512168" cy="1387897"/>
            <a:chOff x="3944888" y="2113111"/>
            <a:chExt cx="1512168" cy="1387897"/>
          </a:xfrm>
        </p:grpSpPr>
        <p:sp>
          <p:nvSpPr>
            <p:cNvPr id="32" name="テキスト ボックス 31"/>
            <p:cNvSpPr txBox="1"/>
            <p:nvPr/>
          </p:nvSpPr>
          <p:spPr>
            <a:xfrm>
              <a:off x="3998901" y="3224009"/>
              <a:ext cx="1458155" cy="276999"/>
            </a:xfrm>
            <a:prstGeom prst="rect">
              <a:avLst/>
            </a:prstGeom>
            <a:noFill/>
          </p:spPr>
          <p:txBody>
            <a:bodyPr wrap="square" rtlCol="0">
              <a:spAutoFit/>
            </a:bodyPr>
            <a:lstStyle/>
            <a:p>
              <a:pPr algn="ctr" fontAlgn="auto">
                <a:spcBef>
                  <a:spcPts val="0"/>
                </a:spcBef>
                <a:spcAft>
                  <a:spcPts val="0"/>
                </a:spcAf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相談支援専門員</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3944888" y="2113111"/>
              <a:ext cx="1441420" cy="307777"/>
            </a:xfrm>
            <a:prstGeom prst="rect">
              <a:avLst/>
            </a:prstGeom>
          </p:spPr>
          <p:txBody>
            <a:bodyPr wrap="none">
              <a:spAutoFit/>
            </a:bodyPr>
            <a:lstStyle/>
            <a:p>
              <a:pPr algn="ctr" fontAlgn="auto">
                <a:spcBef>
                  <a:spcPts val="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相談支援事業者</a:t>
              </a:r>
            </a:p>
          </p:txBody>
        </p:sp>
        <p:pic>
          <p:nvPicPr>
            <p:cNvPr id="1032" name="Picture 8" descr="忙しく仕事をしている女性会社員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5602" y="2208663"/>
              <a:ext cx="1085430" cy="1085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グループ化 27"/>
          <p:cNvGrpSpPr/>
          <p:nvPr/>
        </p:nvGrpSpPr>
        <p:grpSpPr>
          <a:xfrm>
            <a:off x="7401272" y="1988840"/>
            <a:ext cx="2064201" cy="1601743"/>
            <a:chOff x="7545288" y="1844824"/>
            <a:chExt cx="2064201" cy="1601743"/>
          </a:xfrm>
        </p:grpSpPr>
        <p:grpSp>
          <p:nvGrpSpPr>
            <p:cNvPr id="24" name="グループ化 23"/>
            <p:cNvGrpSpPr/>
            <p:nvPr/>
          </p:nvGrpSpPr>
          <p:grpSpPr>
            <a:xfrm>
              <a:off x="7545288" y="2005390"/>
              <a:ext cx="2064201" cy="1441177"/>
              <a:chOff x="7545288" y="1700808"/>
              <a:chExt cx="2064201" cy="1441177"/>
            </a:xfrm>
          </p:grpSpPr>
          <p:pic>
            <p:nvPicPr>
              <p:cNvPr id="1030" name="Picture 6" descr="市役所のイラスト">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4974" y="1700808"/>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7545288" y="2564904"/>
                <a:ext cx="2064201" cy="577081"/>
              </a:xfrm>
              <a:prstGeom prst="rect">
                <a:avLst/>
              </a:prstGeom>
            </p:spPr>
            <p:txBody>
              <a:bodyPr wrap="square">
                <a:spAutoFit/>
              </a:bodyP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案を勘案し</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、支給</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量及びモニタリング期</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間を決定</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大かっこ 14"/>
              <p:cNvSpPr/>
              <p:nvPr/>
            </p:nvSpPr>
            <p:spPr>
              <a:xfrm>
                <a:off x="7835864" y="2539641"/>
                <a:ext cx="1437616" cy="584778"/>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25" name="正方形/長方形 24"/>
            <p:cNvSpPr/>
            <p:nvPr/>
          </p:nvSpPr>
          <p:spPr>
            <a:xfrm>
              <a:off x="8251334" y="1844824"/>
              <a:ext cx="646331" cy="276999"/>
            </a:xfrm>
            <a:prstGeom prst="rect">
              <a:avLst/>
            </a:prstGeom>
          </p:spPr>
          <p:txBody>
            <a:bodyPr wrap="none">
              <a:spAutoFit/>
            </a:bodyPr>
            <a:lstStyle/>
            <a:p>
              <a:pPr algn="ctr" fontAlgn="auto">
                <a:spcBef>
                  <a:spcPts val="0"/>
                </a:spcBef>
                <a:spcAft>
                  <a:spcPts val="0"/>
                </a:spcAft>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3" name="左右矢印 42"/>
          <p:cNvSpPr/>
          <p:nvPr/>
        </p:nvSpPr>
        <p:spPr>
          <a:xfrm>
            <a:off x="1805167" y="2276872"/>
            <a:ext cx="2295618" cy="484632"/>
          </a:xfrm>
          <a:prstGeom prst="leftRightArrow">
            <a:avLst>
              <a:gd name="adj1" fmla="val 60018"/>
              <a:gd name="adj2" fmla="val 7838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①計画の作成</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左右矢印 56"/>
          <p:cNvSpPr/>
          <p:nvPr/>
        </p:nvSpPr>
        <p:spPr>
          <a:xfrm>
            <a:off x="1805167" y="2852936"/>
            <a:ext cx="2295618" cy="484632"/>
          </a:xfrm>
          <a:prstGeom prst="leftRightArrow">
            <a:avLst>
              <a:gd name="adj1" fmla="val 60018"/>
              <a:gd name="adj2" fmla="val 7838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③モニタリング</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右矢印 46"/>
          <p:cNvSpPr/>
          <p:nvPr/>
        </p:nvSpPr>
        <p:spPr>
          <a:xfrm>
            <a:off x="5385048" y="2254041"/>
            <a:ext cx="2265742" cy="526887"/>
          </a:xfrm>
          <a:prstGeom prst="rightArrow">
            <a:avLst>
              <a:gd name="adj1" fmla="val 50000"/>
              <a:gd name="adj2" fmla="val 73376"/>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②計画の提出</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左矢印 48"/>
          <p:cNvSpPr/>
          <p:nvPr/>
        </p:nvSpPr>
        <p:spPr>
          <a:xfrm>
            <a:off x="5321678" y="2816197"/>
            <a:ext cx="2295618" cy="540795"/>
          </a:xfrm>
          <a:prstGeom prst="leftArrow">
            <a:avLst>
              <a:gd name="adj1" fmla="val 50000"/>
              <a:gd name="adj2" fmla="val 75438"/>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報酬の支払い</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角丸四角形吹き出し 54"/>
          <p:cNvSpPr/>
          <p:nvPr/>
        </p:nvSpPr>
        <p:spPr>
          <a:xfrm>
            <a:off x="704528" y="3752165"/>
            <a:ext cx="4033078" cy="2917195"/>
          </a:xfrm>
          <a:prstGeom prst="wedgeRoundRectCallout">
            <a:avLst>
              <a:gd name="adj1" fmla="val -6206"/>
              <a:gd name="adj2" fmla="val -68685"/>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5" name="テキスト ボックス 64"/>
          <p:cNvSpPr txBox="1"/>
          <p:nvPr/>
        </p:nvSpPr>
        <p:spPr>
          <a:xfrm>
            <a:off x="848544" y="4169692"/>
            <a:ext cx="3744416" cy="1068408"/>
          </a:xfrm>
          <a:prstGeom prst="rect">
            <a:avLst/>
          </a:prstGeom>
          <a:noFill/>
        </p:spPr>
        <p:txBody>
          <a:bodyPr wrap="square" rtlCol="0">
            <a:spAutoFit/>
          </a:bodyPr>
          <a:lstStyle/>
          <a:p>
            <a:pPr marL="180975" indent="-180975" fontAlgn="auto">
              <a:spcBef>
                <a:spcPts val="0"/>
              </a:spcBef>
              <a:spcAft>
                <a:spcPts val="0"/>
              </a:spcAft>
              <a:buFont typeface="Wingdings" panose="05000000000000000000" pitchFamily="2" charset="2"/>
              <a:buChar char="l"/>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支援の必要性の観点から標準期間の一部を見直し、モニタリングの頻度を高める。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後</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の期間適用には経過措置を実施</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buFont typeface="Wingdings" panose="05000000000000000000" pitchFamily="2" charset="2"/>
              <a:buChar char="l"/>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業者</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から利用状況について情報提供。</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buFont typeface="Wingdings" panose="05000000000000000000" pitchFamily="2" charset="2"/>
              <a:buChar char="l"/>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市町村によるモニタリング結果の抽出と内容検証。</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2" name="グループ化 61"/>
          <p:cNvGrpSpPr/>
          <p:nvPr/>
        </p:nvGrpSpPr>
        <p:grpSpPr>
          <a:xfrm>
            <a:off x="1264802" y="5170900"/>
            <a:ext cx="2968118" cy="1498460"/>
            <a:chOff x="2144688" y="5172868"/>
            <a:chExt cx="2968118" cy="1424484"/>
          </a:xfrm>
        </p:grpSpPr>
        <p:sp>
          <p:nvSpPr>
            <p:cNvPr id="75" name="テキスト ボックス 74"/>
            <p:cNvSpPr txBox="1"/>
            <p:nvPr/>
          </p:nvSpPr>
          <p:spPr>
            <a:xfrm>
              <a:off x="2903702" y="6320353"/>
              <a:ext cx="1579034" cy="276999"/>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（３月間・６月間）</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1" name="グループ化 60"/>
            <p:cNvGrpSpPr/>
            <p:nvPr/>
          </p:nvGrpSpPr>
          <p:grpSpPr>
            <a:xfrm>
              <a:off x="2144688" y="5172868"/>
              <a:ext cx="2968118" cy="1208460"/>
              <a:chOff x="2144688" y="5014302"/>
              <a:chExt cx="2968118" cy="1208460"/>
            </a:xfrm>
          </p:grpSpPr>
          <p:pic>
            <p:nvPicPr>
              <p:cNvPr id="66" name="Picture 22" descr="カウンセラー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4688" y="5014303"/>
                <a:ext cx="556718" cy="53444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2" descr="カウンセラー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6088" y="5014302"/>
                <a:ext cx="556718" cy="534449"/>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直線矢印コネクタ 69"/>
              <p:cNvCxnSpPr>
                <a:stCxn id="66" idx="3"/>
                <a:endCxn id="69" idx="1"/>
              </p:cNvCxnSpPr>
              <p:nvPr/>
            </p:nvCxnSpPr>
            <p:spPr>
              <a:xfrm flipV="1">
                <a:off x="2701406" y="5281527"/>
                <a:ext cx="1854682" cy="1"/>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71" name="テキスト ボックス 70"/>
              <p:cNvSpPr txBox="1"/>
              <p:nvPr/>
            </p:nvSpPr>
            <p:spPr>
              <a:xfrm>
                <a:off x="2903702" y="5014303"/>
                <a:ext cx="1579034" cy="276999"/>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（６月間・１年間）</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2" name="Picture 22" descr="カウンセラー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0478" y="5681734"/>
                <a:ext cx="556718" cy="53444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2" descr="カウンセラー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1952" y="5688313"/>
                <a:ext cx="556718" cy="534449"/>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直線矢印コネクタ 73"/>
              <p:cNvCxnSpPr/>
              <p:nvPr/>
            </p:nvCxnSpPr>
            <p:spPr>
              <a:xfrm flipV="1">
                <a:off x="2736542" y="5948958"/>
                <a:ext cx="595410" cy="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76" name="下矢印 75"/>
              <p:cNvSpPr/>
              <p:nvPr/>
            </p:nvSpPr>
            <p:spPr>
              <a:xfrm>
                <a:off x="2903701" y="5446350"/>
                <a:ext cx="1492423" cy="20615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8" name="Picture 22" descr="カウンセラー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6742" y="5662374"/>
                <a:ext cx="556718" cy="534449"/>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直線矢印コネクタ 78"/>
              <p:cNvCxnSpPr/>
              <p:nvPr/>
            </p:nvCxnSpPr>
            <p:spPr>
              <a:xfrm flipV="1">
                <a:off x="3941332" y="5955537"/>
                <a:ext cx="595410" cy="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grpSp>
      </p:grpSp>
      <p:sp>
        <p:nvSpPr>
          <p:cNvPr id="84" name="テキスト ボックス 83"/>
          <p:cNvSpPr txBox="1"/>
          <p:nvPr/>
        </p:nvSpPr>
        <p:spPr>
          <a:xfrm>
            <a:off x="5458316" y="4581128"/>
            <a:ext cx="3575109" cy="1015663"/>
          </a:xfrm>
          <a:prstGeom prst="rect">
            <a:avLst/>
          </a:prstGeom>
          <a:noFill/>
        </p:spPr>
        <p:txBody>
          <a:bodyPr wrap="square" rtlCol="0">
            <a:spAutoFit/>
          </a:bodyPr>
          <a:lstStyle/>
          <a:p>
            <a:pPr marL="180975" indent="-180975" fontAlgn="auto">
              <a:spcBef>
                <a:spcPts val="0"/>
              </a:spcBef>
              <a:spcAft>
                <a:spcPts val="0"/>
              </a:spcAft>
              <a:buFont typeface="Wingdings" panose="05000000000000000000" pitchFamily="2" charset="2"/>
              <a:buChar char="l"/>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の質の標準化を図る観点から、</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人の相談支援専門員が担当する一月の標準担当</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件数（</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件）を設定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buFont typeface="Wingdings" panose="05000000000000000000" pitchFamily="2" charset="2"/>
              <a:buChar char="l"/>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準件数を一定程度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超過（</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件以上）する場合の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基本報酬の逓減制を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テキスト ボックス 88"/>
          <p:cNvSpPr txBox="1"/>
          <p:nvPr/>
        </p:nvSpPr>
        <p:spPr>
          <a:xfrm>
            <a:off x="8196750" y="5733256"/>
            <a:ext cx="790393" cy="307777"/>
          </a:xfrm>
          <a:prstGeom prst="rect">
            <a:avLst/>
          </a:prstGeom>
          <a:noFill/>
        </p:spPr>
        <p:txBody>
          <a:bodyPr wrap="square" rtlCol="0">
            <a:spAutoFit/>
          </a:bodyPr>
          <a:lstStyle/>
          <a:p>
            <a:pPr fontAlgn="auto">
              <a:spcBef>
                <a:spcPts val="0"/>
              </a:spcBef>
              <a:spcAft>
                <a:spcPts val="0"/>
              </a:spcAft>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0" name="Picture 30" descr="http://2.bp.blogspot.com/-gvnbug6EfxI/WD_cadIiC0I/AAAAAAABAFc/ub5pSBC_zUcX7V0g0NlcnwAhAxkxtw1CwCLcB/s800/writing_businesswoman1_smil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14623" y="6028204"/>
            <a:ext cx="354448" cy="546936"/>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直線コネクタ 90"/>
          <p:cNvCxnSpPr/>
          <p:nvPr/>
        </p:nvCxnSpPr>
        <p:spPr>
          <a:xfrm flipV="1">
            <a:off x="8229574" y="6004396"/>
            <a:ext cx="469537" cy="2224"/>
          </a:xfrm>
          <a:prstGeom prst="line">
            <a:avLst/>
          </a:prstGeom>
        </p:spPr>
        <p:style>
          <a:lnRef idx="3">
            <a:schemeClr val="accent3"/>
          </a:lnRef>
          <a:fillRef idx="0">
            <a:schemeClr val="accent3"/>
          </a:fillRef>
          <a:effectRef idx="2">
            <a:schemeClr val="accent3"/>
          </a:effectRef>
          <a:fontRef idx="minor">
            <a:schemeClr val="tx1"/>
          </a:fontRef>
        </p:style>
      </p:cxnSp>
      <p:grpSp>
        <p:nvGrpSpPr>
          <p:cNvPr id="64" name="グループ化 63"/>
          <p:cNvGrpSpPr/>
          <p:nvPr/>
        </p:nvGrpSpPr>
        <p:grpSpPr>
          <a:xfrm>
            <a:off x="5622015" y="5711044"/>
            <a:ext cx="915161" cy="886308"/>
            <a:chOff x="7803198" y="4648485"/>
            <a:chExt cx="915161" cy="886308"/>
          </a:xfrm>
        </p:grpSpPr>
        <p:sp>
          <p:nvSpPr>
            <p:cNvPr id="86" name="テキスト ボックス 85"/>
            <p:cNvSpPr txBox="1"/>
            <p:nvPr/>
          </p:nvSpPr>
          <p:spPr>
            <a:xfrm>
              <a:off x="7803198" y="4648485"/>
              <a:ext cx="915161" cy="307777"/>
            </a:xfrm>
            <a:prstGeom prst="rect">
              <a:avLst/>
            </a:prstGeom>
            <a:noFill/>
          </p:spPr>
          <p:txBody>
            <a:bodyPr wrap="square" rIns="0" rtlCol="0">
              <a:spAutoFit/>
            </a:bodyPr>
            <a:lstStyle/>
            <a:p>
              <a:pPr fontAlgn="auto">
                <a:spcBef>
                  <a:spcPts val="0"/>
                </a:spcBef>
                <a:spcAft>
                  <a:spcPts val="0"/>
                </a:spcAft>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件以上</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8" name="Picture 28" descr="紙に何かを書く会社員のイラスト（泣いた顔・女性）">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89667" y="4978110"/>
              <a:ext cx="359458" cy="556683"/>
            </a:xfrm>
            <a:prstGeom prst="rect">
              <a:avLst/>
            </a:prstGeom>
            <a:noFill/>
            <a:extLst>
              <a:ext uri="{909E8E84-426E-40DD-AFC4-6F175D3DCCD1}">
                <a14:hiddenFill xmlns:a14="http://schemas.microsoft.com/office/drawing/2010/main">
                  <a:solidFill>
                    <a:srgbClr val="FFFFFF"/>
                  </a:solidFill>
                </a14:hiddenFill>
              </a:ext>
            </a:extLst>
          </p:spPr>
        </p:pic>
        <p:cxnSp>
          <p:nvCxnSpPr>
            <p:cNvPr id="92" name="直線コネクタ 91"/>
            <p:cNvCxnSpPr/>
            <p:nvPr/>
          </p:nvCxnSpPr>
          <p:spPr>
            <a:xfrm flipV="1">
              <a:off x="8034627" y="4966909"/>
              <a:ext cx="469537" cy="2224"/>
            </a:xfrm>
            <a:prstGeom prst="line">
              <a:avLst/>
            </a:prstGeom>
          </p:spPr>
          <p:style>
            <a:lnRef idx="3">
              <a:schemeClr val="accent1"/>
            </a:lnRef>
            <a:fillRef idx="0">
              <a:schemeClr val="accent1"/>
            </a:fillRef>
            <a:effectRef idx="2">
              <a:schemeClr val="accent1"/>
            </a:effectRef>
            <a:fontRef idx="minor">
              <a:schemeClr val="tx1"/>
            </a:fontRef>
          </p:style>
        </p:cxnSp>
      </p:grpSp>
      <p:pic>
        <p:nvPicPr>
          <p:cNvPr id="93" name="Picture 32" descr="紙に何かを書く会社員のイラスト（笑顔・男性）">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16624" y="6052232"/>
            <a:ext cx="331230" cy="510707"/>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p:cNvSpPr txBox="1"/>
          <p:nvPr/>
        </p:nvSpPr>
        <p:spPr>
          <a:xfrm>
            <a:off x="7401272" y="5744455"/>
            <a:ext cx="793783" cy="307777"/>
          </a:xfrm>
          <a:prstGeom prst="rect">
            <a:avLst/>
          </a:prstGeom>
          <a:noFill/>
        </p:spPr>
        <p:txBody>
          <a:bodyPr wrap="square" rtlCol="0">
            <a:spAutoFit/>
          </a:bodyPr>
          <a:lstStyle/>
          <a:p>
            <a:pPr fontAlgn="auto">
              <a:spcBef>
                <a:spcPts val="0"/>
              </a:spcBef>
              <a:spcAft>
                <a:spcPts val="0"/>
              </a:spcAft>
            </a:pP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件</a:t>
            </a:r>
          </a:p>
        </p:txBody>
      </p:sp>
      <p:cxnSp>
        <p:nvCxnSpPr>
          <p:cNvPr id="95" name="直線コネクタ 94"/>
          <p:cNvCxnSpPr/>
          <p:nvPr/>
        </p:nvCxnSpPr>
        <p:spPr>
          <a:xfrm flipV="1">
            <a:off x="7457078" y="6027092"/>
            <a:ext cx="469537" cy="2224"/>
          </a:xfrm>
          <a:prstGeom prst="line">
            <a:avLst/>
          </a:prstGeom>
        </p:spPr>
        <p:style>
          <a:lnRef idx="3">
            <a:schemeClr val="accent3"/>
          </a:lnRef>
          <a:fillRef idx="0">
            <a:schemeClr val="accent3"/>
          </a:fillRef>
          <a:effectRef idx="2">
            <a:schemeClr val="accent3"/>
          </a:effectRef>
          <a:fontRef idx="minor">
            <a:schemeClr val="tx1"/>
          </a:fontRef>
        </p:style>
      </p:cxnSp>
      <p:sp>
        <p:nvSpPr>
          <p:cNvPr id="80" name="角丸四角形吹き出し 79"/>
          <p:cNvSpPr/>
          <p:nvPr/>
        </p:nvSpPr>
        <p:spPr>
          <a:xfrm>
            <a:off x="5326213" y="3896181"/>
            <a:ext cx="3875259" cy="2773179"/>
          </a:xfrm>
          <a:prstGeom prst="wedgeRoundRectCallout">
            <a:avLst>
              <a:gd name="adj1" fmla="val -50276"/>
              <a:gd name="adj2" fmla="val -69976"/>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1" name="右矢印 80"/>
          <p:cNvSpPr/>
          <p:nvPr/>
        </p:nvSpPr>
        <p:spPr>
          <a:xfrm>
            <a:off x="6700449" y="5855060"/>
            <a:ext cx="556807" cy="483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4" name="テキスト ボックス 103"/>
          <p:cNvSpPr txBox="1"/>
          <p:nvPr/>
        </p:nvSpPr>
        <p:spPr>
          <a:xfrm>
            <a:off x="925844" y="3894393"/>
            <a:ext cx="3595108" cy="26654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①モニタリング実施標準期間の見直し</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テキスト ボックス 104"/>
          <p:cNvSpPr txBox="1"/>
          <p:nvPr/>
        </p:nvSpPr>
        <p:spPr>
          <a:xfrm>
            <a:off x="5862908" y="4005064"/>
            <a:ext cx="2762500" cy="49113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②相談支援専門員１人あたりの標準</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担当件数</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の設定</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スライド番号プレースホルダー 2"/>
          <p:cNvSpPr txBox="1">
            <a:spLocks/>
          </p:cNvSpPr>
          <p:nvPr/>
        </p:nvSpPr>
        <p:spPr>
          <a:xfrm>
            <a:off x="7545288" y="65253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F10B0CA9-DB87-4A58-99CB-7CA2BBD4F153}" type="slidenum">
              <a:rPr lang="ja-JP" altLang="en-US" sz="1600" smtClean="0">
                <a:solidFill>
                  <a:prstClr val="black"/>
                </a:solidFill>
              </a:rPr>
              <a:pPr fontAlgn="auto">
                <a:spcBef>
                  <a:spcPts val="0"/>
                </a:spcBef>
                <a:spcAft>
                  <a:spcPts val="0"/>
                </a:spcAft>
              </a:pPr>
              <a:t>34</a:t>
            </a:fld>
            <a:endParaRPr lang="ja-JP" altLang="en-US" sz="1600" dirty="0">
              <a:solidFill>
                <a:prstClr val="black"/>
              </a:solidFill>
            </a:endParaRPr>
          </a:p>
        </p:txBody>
      </p:sp>
      <p:sp>
        <p:nvSpPr>
          <p:cNvPr id="59" name="円形吹き出し 58"/>
          <p:cNvSpPr/>
          <p:nvPr/>
        </p:nvSpPr>
        <p:spPr>
          <a:xfrm>
            <a:off x="3080792" y="3356991"/>
            <a:ext cx="1715094" cy="537401"/>
          </a:xfrm>
          <a:prstGeom prst="wedgeEllipseCallout">
            <a:avLst>
              <a:gd name="adj1" fmla="val -63969"/>
              <a:gd name="adj2" fmla="val -8297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一律の標準期間に沿った期間</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34299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4304928" y="847745"/>
            <a:ext cx="5472608" cy="276999"/>
          </a:xfrm>
          <a:prstGeom prst="rect">
            <a:avLst/>
          </a:prstGeom>
          <a:noFill/>
        </p:spPr>
        <p:txBody>
          <a:bodyPr wrap="square" rtlCol="0">
            <a:spAutoFit/>
          </a:bodyPr>
          <a:lstStyle/>
          <a:p>
            <a:pPr marL="180975" indent="-180975" fontAlgn="auto">
              <a:spcBef>
                <a:spcPts val="0"/>
              </a:spcBef>
              <a:spcAft>
                <a:spcPts val="0"/>
              </a:spcAft>
              <a:buFont typeface="Wingdings" panose="05000000000000000000" pitchFamily="2" charset="2"/>
              <a:buChar char="l"/>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質の高い支援を実施した場合に、支援の専門性と業務負担を評価</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162471" y="1180727"/>
            <a:ext cx="3998441" cy="969496"/>
          </a:xfrm>
          <a:prstGeom prst="rect">
            <a:avLst/>
          </a:prstGeom>
          <a:noFill/>
        </p:spPr>
        <p:txBody>
          <a:bodyPr wrap="square" rtlCol="0">
            <a:spAutoFit/>
          </a:bodyPr>
          <a:lstStyle/>
          <a:p>
            <a:pPr marL="180975" indent="-180975" fontAlgn="auto">
              <a:spcBef>
                <a:spcPts val="0"/>
              </a:spcBef>
              <a:spcAft>
                <a:spcPts val="0"/>
              </a:spcAft>
              <a:buFont typeface="Wingdings" panose="05000000000000000000" pitchFamily="2" charset="2"/>
              <a:buChar char="l"/>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支援の質の向上と効率化を図るために特定事業所</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加算を拡充。</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106363" fontAlgn="auto">
              <a:spcBef>
                <a:spcPts val="0"/>
              </a:spcBef>
              <a:spcAft>
                <a:spcPts val="0"/>
              </a:spcAft>
              <a:buFont typeface="Arial" panose="020B0604020202020204" pitchFamily="34" charset="0"/>
              <a:buChar char="•"/>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より充実した支援体制を要件とした区分を創設。</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106363" fontAlgn="auto">
              <a:spcBef>
                <a:spcPts val="0"/>
              </a:spcBef>
              <a:spcAft>
                <a:spcPts val="0"/>
              </a:spcAft>
              <a:buFont typeface="Arial" panose="020B0604020202020204" pitchFamily="34" charset="0"/>
              <a:buChar char="•"/>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事</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業者</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が段階的な体制整備を図れるよう、現行の</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7" fontAlgn="auto">
              <a:spcBef>
                <a:spcPts val="0"/>
              </a:spcBef>
              <a:spcAft>
                <a:spcPts val="0"/>
              </a:spcAf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要件を緩和した区分を一定期間（</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カ年）に限り設ける。</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171452" y="885437"/>
            <a:ext cx="3773435" cy="261610"/>
          </a:xfrm>
          <a:prstGeom prst="rect">
            <a:avLst/>
          </a:prstGeom>
          <a:noFill/>
        </p:spPr>
        <p:txBody>
          <a:bodyPr wrap="square" rtlCol="0">
            <a:spAutoFit/>
          </a:bodyPr>
          <a:lstStyle/>
          <a:p>
            <a:pPr marL="72000" indent="-457200" fontAlgn="auto">
              <a:spcBef>
                <a:spcPts val="0"/>
              </a:spcBef>
              <a:spcAft>
                <a:spcPts val="0"/>
              </a:spcAft>
            </a:pP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相談支援専門員等の手厚い配置等を評価する加算</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p:cNvSpPr txBox="1"/>
          <p:nvPr/>
        </p:nvSpPr>
        <p:spPr>
          <a:xfrm>
            <a:off x="-1997" y="476"/>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fontAlgn="auto">
              <a:spcBef>
                <a:spcPts val="0"/>
              </a:spcBef>
              <a:spcAft>
                <a:spcPts val="0"/>
              </a:spcAft>
            </a:pPr>
            <a:r>
              <a:rPr lang="ja-JP"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計画相談支援・障害児相談支援における質の高い事業者の</a:t>
            </a:r>
            <a:r>
              <a:rPr lang="ja-JP"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4304928" y="4613647"/>
            <a:ext cx="5184576" cy="615553"/>
          </a:xfrm>
          <a:prstGeom prst="rect">
            <a:avLst/>
          </a:prstGeom>
          <a:noFill/>
        </p:spPr>
        <p:txBody>
          <a:bodyPr wrap="square" rtlCol="0">
            <a:spAutoFit/>
          </a:bodyPr>
          <a:lstStyle/>
          <a:p>
            <a:pPr indent="-184150" fontAlgn="auto">
              <a:spcBef>
                <a:spcPts val="0"/>
              </a:spcBef>
              <a:spcAft>
                <a:spcPts val="0"/>
              </a:spcAft>
              <a:buFont typeface="Wingdings" panose="05000000000000000000" pitchFamily="2" charset="2"/>
              <a:buChar char="l"/>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①～④の見直しを踏まえ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、一定程度適正化</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障害児相談支援は見直しを行わない</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新単価の適用には経過措置を実施</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8" name="グループ化 17"/>
          <p:cNvGrpSpPr/>
          <p:nvPr/>
        </p:nvGrpSpPr>
        <p:grpSpPr>
          <a:xfrm>
            <a:off x="5515655" y="5860561"/>
            <a:ext cx="2677705" cy="1024822"/>
            <a:chOff x="5148404" y="6254646"/>
            <a:chExt cx="2821721" cy="1079941"/>
          </a:xfrm>
        </p:grpSpPr>
        <p:sp>
          <p:nvSpPr>
            <p:cNvPr id="71" name="フローチャート : 磁気ディスク 70"/>
            <p:cNvSpPr/>
            <p:nvPr/>
          </p:nvSpPr>
          <p:spPr>
            <a:xfrm>
              <a:off x="6885201" y="6611828"/>
              <a:ext cx="1084924" cy="558061"/>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新基本報酬</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フローチャート : 磁気ディスク 71"/>
            <p:cNvSpPr/>
            <p:nvPr/>
          </p:nvSpPr>
          <p:spPr>
            <a:xfrm>
              <a:off x="6885201" y="6453336"/>
              <a:ext cx="1084924" cy="360040"/>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t"/>
            <a:lstStyle/>
            <a:p>
              <a:pPr algn="ctr" fontAlgn="auto">
                <a:spcBef>
                  <a:spcPts val="0"/>
                </a:spcBef>
                <a:spcAft>
                  <a:spcPts val="0"/>
                </a:spcAft>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➂加算</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フローチャート : 磁気ディスク 75"/>
            <p:cNvSpPr/>
            <p:nvPr/>
          </p:nvSpPr>
          <p:spPr>
            <a:xfrm>
              <a:off x="6885201" y="6254646"/>
              <a:ext cx="1084924" cy="321130"/>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5148404" y="6319708"/>
              <a:ext cx="1140014" cy="1014879"/>
              <a:chOff x="3630767" y="3742029"/>
              <a:chExt cx="1140014" cy="1014879"/>
            </a:xfrm>
          </p:grpSpPr>
          <p:sp>
            <p:nvSpPr>
              <p:cNvPr id="2" name="フローチャート : 磁気ディスク 1"/>
              <p:cNvSpPr/>
              <p:nvPr/>
            </p:nvSpPr>
            <p:spPr>
              <a:xfrm>
                <a:off x="3644176" y="3742029"/>
                <a:ext cx="1084924" cy="1014879"/>
              </a:xfrm>
              <a:prstGeom prst="flowChartMagneticDisk">
                <a:avLst/>
              </a:prstGeom>
              <a:scene3d>
                <a:camera prst="orthographicFront">
                  <a:rot lat="3000000" lon="0" rev="0"/>
                </a:camera>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630767" y="4195389"/>
                <a:ext cx="1140014" cy="276999"/>
              </a:xfrm>
              <a:prstGeom prst="rect">
                <a:avLst/>
              </a:prstGeom>
              <a:noFill/>
            </p:spPr>
            <p:txBody>
              <a:bodyPr wrap="square" rtlCol="0">
                <a:spAutoFit/>
              </a:bodyPr>
              <a:lstStyle/>
              <a:p>
                <a:pPr algn="ctr" fontAlgn="auto">
                  <a:spcBef>
                    <a:spcPts val="0"/>
                  </a:spcBef>
                  <a:spcAft>
                    <a:spcPts val="0"/>
                  </a:spcAft>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旧</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基本報酬</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7" name="右矢印 16"/>
            <p:cNvSpPr/>
            <p:nvPr/>
          </p:nvSpPr>
          <p:spPr>
            <a:xfrm>
              <a:off x="6385949" y="6589510"/>
              <a:ext cx="360040" cy="39402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9" name="直線コネクタ 88"/>
            <p:cNvCxnSpPr/>
            <p:nvPr/>
          </p:nvCxnSpPr>
          <p:spPr>
            <a:xfrm flipV="1">
              <a:off x="6246737" y="6294711"/>
              <a:ext cx="638464" cy="294799"/>
            </a:xfrm>
            <a:prstGeom prst="line">
              <a:avLst/>
            </a:prstGeom>
          </p:spPr>
          <p:style>
            <a:lnRef idx="1">
              <a:schemeClr val="accent1"/>
            </a:lnRef>
            <a:fillRef idx="0">
              <a:schemeClr val="accent1"/>
            </a:fillRef>
            <a:effectRef idx="0">
              <a:schemeClr val="accent1"/>
            </a:effectRef>
            <a:fontRef idx="minor">
              <a:schemeClr val="tx1"/>
            </a:fontRef>
          </p:style>
        </p:cxnSp>
      </p:grpSp>
      <p:sp>
        <p:nvSpPr>
          <p:cNvPr id="83" name="正方形/長方形 82"/>
          <p:cNvSpPr/>
          <p:nvPr/>
        </p:nvSpPr>
        <p:spPr>
          <a:xfrm>
            <a:off x="4580573" y="5229200"/>
            <a:ext cx="4188851" cy="452953"/>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・サービス利用支援費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1,611</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1,458</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・継続サービス利用支援費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1,310</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1,207</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右矢印 89"/>
          <p:cNvSpPr/>
          <p:nvPr/>
        </p:nvSpPr>
        <p:spPr>
          <a:xfrm>
            <a:off x="7329264" y="5229200"/>
            <a:ext cx="288032" cy="396044"/>
          </a:xfrm>
          <a:prstGeom prst="rightArrow">
            <a:avLst/>
          </a:prstGeom>
          <a:solidFill>
            <a:srgbClr val="0000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1" name="正方形/長方形 90"/>
          <p:cNvSpPr/>
          <p:nvPr/>
        </p:nvSpPr>
        <p:spPr>
          <a:xfrm>
            <a:off x="4580573" y="1103258"/>
            <a:ext cx="5052947" cy="1218177"/>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初回加算（計画相談支援に今回創設）　　　　　　　　　</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60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退院</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退所加算</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退院</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・退所後</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の地域</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生活への移行に向けた医療機関等との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連携を評価</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60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居宅介護支援事業所等連携加算</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（計画相談支援のみ）　　</a:t>
            </a:r>
            <a:r>
              <a:rPr lang="en-US" altLang="zh-TW"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zh-TW"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a:t>
            </a:r>
            <a:r>
              <a:rPr lang="zh-TW"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endParaRPr lang="en-US" altLang="zh-TW"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spcBef>
                <a:spcPts val="0"/>
              </a:spcBef>
              <a:spcAft>
                <a:spcPts val="0"/>
              </a:spcAft>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利用者</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が介護保険サービスの利用へ移行する場合に</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、居宅介護支援事業所等に対し、居宅</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サービス計画等の作成に</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協力　　　　　　　　　等　　　　　　　　　　　　　　　　　　　　　　　　　</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p:cNvSpPr txBox="1"/>
          <p:nvPr/>
        </p:nvSpPr>
        <p:spPr>
          <a:xfrm>
            <a:off x="4304928" y="2503929"/>
            <a:ext cx="5400600" cy="276999"/>
          </a:xfrm>
          <a:prstGeom prst="rect">
            <a:avLst/>
          </a:prstGeom>
          <a:noFill/>
        </p:spPr>
        <p:txBody>
          <a:bodyPr wrap="square" rtlCol="0">
            <a:spAutoFit/>
          </a:bodyPr>
          <a:lstStyle/>
          <a:p>
            <a:pPr marL="180975" indent="-180975" fontAlgn="auto">
              <a:spcBef>
                <a:spcPts val="0"/>
              </a:spcBef>
              <a:spcAft>
                <a:spcPts val="0"/>
              </a:spcAft>
              <a:buFont typeface="Wingdings" panose="05000000000000000000" pitchFamily="2" charset="2"/>
              <a:buChar char="l"/>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専門性の高い支援を実施できる体制を整備し、公表している場合に評価。</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正方形/長方形 92"/>
          <p:cNvSpPr/>
          <p:nvPr/>
        </p:nvSpPr>
        <p:spPr>
          <a:xfrm>
            <a:off x="4580573" y="2732203"/>
            <a:ext cx="5052947" cy="1344869"/>
          </a:xfrm>
          <a:prstGeom prst="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行動障害支援体制加算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a:p>
            <a:pPr marL="266700" indent="-266700"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強度</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行動障害支援者養成研修（実践研修）を修了</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した相談</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支援専門員</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60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要医療児者支援体制加算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a:p>
            <a:pPr marL="266700" indent="-266700"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医療的</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ケア児等コーディネーター養成研修を</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修了した相談</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支援専門員を</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配置</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60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精神</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者支援体制加算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p>
          <a:p>
            <a:pPr marL="266700" indent="-266700" fontAlgn="auto">
              <a:spcBef>
                <a:spcPts val="0"/>
              </a:spcBef>
              <a:spcAft>
                <a:spcPts val="0"/>
              </a:spcAft>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生活支援事業による精神障害者支援の障害特性と支援技法を学ぶ</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研修等を</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修了</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した相談</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支援専門員</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を配置</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 name="グループ化 13"/>
          <p:cNvGrpSpPr/>
          <p:nvPr/>
        </p:nvGrpSpPr>
        <p:grpSpPr>
          <a:xfrm>
            <a:off x="56456" y="2321435"/>
            <a:ext cx="4104456" cy="3460546"/>
            <a:chOff x="56456" y="1264598"/>
            <a:chExt cx="4104456" cy="3460546"/>
          </a:xfrm>
        </p:grpSpPr>
        <p:grpSp>
          <p:nvGrpSpPr>
            <p:cNvPr id="10" name="グループ化 9"/>
            <p:cNvGrpSpPr/>
            <p:nvPr/>
          </p:nvGrpSpPr>
          <p:grpSpPr>
            <a:xfrm>
              <a:off x="344488" y="3736730"/>
              <a:ext cx="1112072" cy="988414"/>
              <a:chOff x="488504" y="2926105"/>
              <a:chExt cx="1112072" cy="988414"/>
            </a:xfrm>
          </p:grpSpPr>
          <p:pic>
            <p:nvPicPr>
              <p:cNvPr id="1034" name="Picture 10" descr="世間話をする男性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9" y="3284984"/>
                <a:ext cx="695619" cy="62953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88504" y="2926105"/>
                <a:ext cx="1112072" cy="430887"/>
              </a:xfrm>
              <a:prstGeom prst="rect">
                <a:avLst/>
              </a:prstGeom>
              <a:noFill/>
            </p:spPr>
            <p:txBody>
              <a:bodyPr wrap="square" rtlCol="0">
                <a:spAutoFit/>
              </a:bodyPr>
              <a:lstStyle/>
              <a:p>
                <a:pPr algn="ctr" fontAlgn="auto">
                  <a:spcBef>
                    <a:spcPts val="0"/>
                  </a:spcBef>
                  <a:spcAft>
                    <a:spcPts val="0"/>
                  </a:spcAft>
                </a:pP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Ⅳ】</a:t>
                </a:r>
              </a:p>
              <a:p>
                <a:pPr algn="ctr" fontAlgn="auto">
                  <a:spcBef>
                    <a:spcPts val="0"/>
                  </a:spcBef>
                  <a:spcAft>
                    <a:spcPts val="0"/>
                  </a:spcAft>
                </a:pP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150</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2" name="グループ化 11"/>
            <p:cNvGrpSpPr/>
            <p:nvPr/>
          </p:nvGrpSpPr>
          <p:grpSpPr>
            <a:xfrm>
              <a:off x="275772" y="2509446"/>
              <a:ext cx="1076828" cy="991562"/>
              <a:chOff x="1424608" y="2149406"/>
              <a:chExt cx="1076828" cy="991562"/>
            </a:xfrm>
          </p:grpSpPr>
          <p:pic>
            <p:nvPicPr>
              <p:cNvPr id="1030" name="Picture 6" descr="仲の良い会社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8624" y="2564492"/>
                <a:ext cx="909268" cy="576476"/>
              </a:xfrm>
              <a:prstGeom prst="rect">
                <a:avLst/>
              </a:prstGeom>
              <a:noFill/>
              <a:extLst>
                <a:ext uri="{909E8E84-426E-40DD-AFC4-6F175D3DCCD1}">
                  <a14:hiddenFill xmlns:a14="http://schemas.microsoft.com/office/drawing/2010/main">
                    <a:solidFill>
                      <a:srgbClr val="FFFFFF"/>
                    </a:solidFill>
                  </a14:hiddenFill>
                </a:ext>
              </a:extLst>
            </p:spPr>
          </p:pic>
          <p:sp>
            <p:nvSpPr>
              <p:cNvPr id="79" name="テキスト ボックス 78"/>
              <p:cNvSpPr txBox="1"/>
              <p:nvPr/>
            </p:nvSpPr>
            <p:spPr>
              <a:xfrm>
                <a:off x="1424608" y="2149406"/>
                <a:ext cx="1076828" cy="415498"/>
              </a:xfrm>
              <a:prstGeom prst="rect">
                <a:avLst/>
              </a:prstGeom>
              <a:noFill/>
            </p:spPr>
            <p:txBody>
              <a:bodyPr wrap="square" rtlCol="0">
                <a:spAutoFit/>
              </a:bodyPr>
              <a:lstStyle/>
              <a:p>
                <a:pPr algn="ctr" fontAlgn="auto">
                  <a:spcBef>
                    <a:spcPts val="0"/>
                  </a:spcBef>
                  <a:spcAft>
                    <a:spcPts val="0"/>
                  </a:spcAft>
                </a:pP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Ⅲ】</a:t>
                </a:r>
              </a:p>
              <a:p>
                <a:pPr algn="ctr" fontAlgn="auto">
                  <a:spcBef>
                    <a:spcPts val="0"/>
                  </a:spcBef>
                  <a:spcAft>
                    <a:spcPts val="0"/>
                  </a:spcAft>
                </a:pP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3" name="グループ化 12"/>
            <p:cNvGrpSpPr/>
            <p:nvPr/>
          </p:nvGrpSpPr>
          <p:grpSpPr>
            <a:xfrm>
              <a:off x="56456" y="1264598"/>
              <a:ext cx="1368152" cy="1114563"/>
              <a:chOff x="2216696" y="1264598"/>
              <a:chExt cx="1368152" cy="1114563"/>
            </a:xfrm>
          </p:grpSpPr>
          <p:pic>
            <p:nvPicPr>
              <p:cNvPr id="1026" name="Picture 2" descr="バンザイをしている人たちのイラスト">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7701" y="1556792"/>
                <a:ext cx="1187147" cy="822369"/>
              </a:xfrm>
              <a:prstGeom prst="rect">
                <a:avLst/>
              </a:prstGeom>
              <a:noFill/>
              <a:extLst>
                <a:ext uri="{909E8E84-426E-40DD-AFC4-6F175D3DCCD1}">
                  <a14:hiddenFill xmlns:a14="http://schemas.microsoft.com/office/drawing/2010/main">
                    <a:solidFill>
                      <a:srgbClr val="FFFFFF"/>
                    </a:solidFill>
                  </a14:hiddenFill>
                </a:ext>
              </a:extLst>
            </p:spPr>
          </p:pic>
          <p:sp>
            <p:nvSpPr>
              <p:cNvPr id="80" name="テキスト ボックス 79"/>
              <p:cNvSpPr txBox="1"/>
              <p:nvPr/>
            </p:nvSpPr>
            <p:spPr>
              <a:xfrm>
                <a:off x="2216696" y="1264598"/>
                <a:ext cx="1368152" cy="415498"/>
              </a:xfrm>
              <a:prstGeom prst="rect">
                <a:avLst/>
              </a:prstGeom>
              <a:noFill/>
            </p:spPr>
            <p:txBody>
              <a:bodyPr wrap="square" rtlCol="0">
                <a:spAutoFit/>
              </a:bodyPr>
              <a:lstStyle/>
              <a:p>
                <a:pPr algn="ctr" fontAlgn="auto">
                  <a:spcBef>
                    <a:spcPts val="0"/>
                  </a:spcBef>
                  <a:spcAft>
                    <a:spcPts val="0"/>
                  </a:spcAft>
                </a:pP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p>
              <a:p>
                <a:pPr algn="ctr" fontAlgn="auto">
                  <a:spcBef>
                    <a:spcPts val="0"/>
                  </a:spcBef>
                  <a:spcAft>
                    <a:spcPts val="0"/>
                  </a:spcAft>
                </a:pP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5" name="テキスト ボックス 94"/>
            <p:cNvSpPr txBox="1"/>
            <p:nvPr/>
          </p:nvSpPr>
          <p:spPr>
            <a:xfrm>
              <a:off x="1352600" y="4076055"/>
              <a:ext cx="2808312" cy="577081"/>
            </a:xfrm>
            <a:prstGeom prst="rect">
              <a:avLst/>
            </a:prstGeom>
            <a:noFill/>
          </p:spPr>
          <p:txBody>
            <a:bodyPr wrap="square" rtlCol="0">
              <a:spAutoFit/>
            </a:bodyPr>
            <a:lstStyle/>
            <a:p>
              <a:pPr marL="180975" indent="-180975" fontAlgn="auto">
                <a:spcBef>
                  <a:spcPts val="0"/>
                </a:spcBef>
                <a:spcAft>
                  <a:spcPts val="0"/>
                </a:spcAft>
                <a:buFont typeface="Wingdings" panose="05000000000000000000" pitchFamily="2" charset="2"/>
                <a:buChar char="l"/>
                <a:defRPr/>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常勤かつ専従の相談支援専門員２名以上</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buFont typeface="Wingdings" panose="05000000000000000000" pitchFamily="2" charset="2"/>
                <a:buChar char="l"/>
                <a:defRPr/>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１名は現任研修修了者</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buFont typeface="Wingdings" panose="05000000000000000000" pitchFamily="2" charset="2"/>
                <a:buChar char="l"/>
                <a:defRPr/>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２４時間連絡体制は不要　　　　　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テキスト ボックス 95"/>
            <p:cNvSpPr txBox="1"/>
            <p:nvPr/>
          </p:nvSpPr>
          <p:spPr>
            <a:xfrm>
              <a:off x="1352600" y="2852936"/>
              <a:ext cx="2808312" cy="577081"/>
            </a:xfrm>
            <a:prstGeom prst="rect">
              <a:avLst/>
            </a:prstGeom>
            <a:noFill/>
          </p:spPr>
          <p:txBody>
            <a:bodyPr wrap="square" rtlCol="0">
              <a:spAutoFit/>
            </a:bodyPr>
            <a:lstStyle/>
            <a:p>
              <a:pPr marL="180975" indent="-180975" fontAlgn="auto">
                <a:spcBef>
                  <a:spcPts val="0"/>
                </a:spcBef>
                <a:spcAft>
                  <a:spcPts val="0"/>
                </a:spcAft>
                <a:buFont typeface="Wingdings" panose="05000000000000000000" pitchFamily="2" charset="2"/>
                <a:buChar char="l"/>
                <a:defRPr/>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常勤かつ専従の相談支援専門員３名以上</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buFont typeface="Wingdings" panose="05000000000000000000" pitchFamily="2" charset="2"/>
                <a:buChar char="l"/>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１名は現任研修</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修了者</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buFont typeface="Wingdings" panose="05000000000000000000" pitchFamily="2" charset="2"/>
                <a:buChar char="l"/>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２４時間連絡体制の確保　　　　　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テキスト ボックス 98"/>
            <p:cNvSpPr txBox="1"/>
            <p:nvPr/>
          </p:nvSpPr>
          <p:spPr>
            <a:xfrm>
              <a:off x="1352600" y="1700808"/>
              <a:ext cx="2808312" cy="738664"/>
            </a:xfrm>
            <a:prstGeom prst="rect">
              <a:avLst/>
            </a:prstGeom>
            <a:noFill/>
          </p:spPr>
          <p:txBody>
            <a:bodyPr wrap="square" rtlCol="0">
              <a:spAutoFit/>
            </a:bodyPr>
            <a:lstStyle/>
            <a:p>
              <a:pPr marL="180975" indent="-180975" fontAlgn="auto">
                <a:spcBef>
                  <a:spcPts val="0"/>
                </a:spcBef>
                <a:spcAft>
                  <a:spcPts val="0"/>
                </a:spcAft>
                <a:buFont typeface="Wingdings" panose="05000000000000000000" pitchFamily="2" charset="2"/>
                <a:buChar char="l"/>
                <a:defRPr/>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常勤かつ専従の相談支援専門員４名以上</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buFont typeface="Wingdings" panose="05000000000000000000" pitchFamily="2" charset="2"/>
                <a:buChar char="l"/>
                <a:defRPr/>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１名は主任相談支援専門員（加算</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buFont typeface="Wingdings" panose="05000000000000000000" pitchFamily="2" charset="2"/>
                <a:buChar char="l"/>
                <a:defRPr/>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１名は現任研修</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修了者（加算</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spcBef>
                  <a:spcPts val="0"/>
                </a:spcBef>
                <a:spcAft>
                  <a:spcPts val="0"/>
                </a:spcAft>
                <a:buFont typeface="Wingdings" panose="05000000000000000000" pitchFamily="2" charset="2"/>
                <a:buChar char="l"/>
                <a:defRPr/>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２４時間連絡体制の確保　　　　　等　　</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00" name="正方形/長方形 99"/>
          <p:cNvSpPr/>
          <p:nvPr/>
        </p:nvSpPr>
        <p:spPr>
          <a:xfrm>
            <a:off x="54135" y="834557"/>
            <a:ext cx="4106777" cy="5368439"/>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marL="177800" indent="-177800" fontAlgn="auto">
              <a:spcBef>
                <a:spcPts val="0"/>
              </a:spcBef>
              <a:spcAft>
                <a:spcPts val="0"/>
              </a:spcAft>
              <a:tabLst>
                <a:tab pos="628650" algn="l"/>
              </a:tabLst>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1" name="テキスト ボックス 100"/>
          <p:cNvSpPr txBox="1"/>
          <p:nvPr/>
        </p:nvSpPr>
        <p:spPr>
          <a:xfrm>
            <a:off x="56456" y="546883"/>
            <a:ext cx="2664296" cy="26654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③特定事業所加算の拡充</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 name="正方形/長方形 101"/>
          <p:cNvSpPr/>
          <p:nvPr/>
        </p:nvSpPr>
        <p:spPr>
          <a:xfrm>
            <a:off x="4314994" y="840621"/>
            <a:ext cx="5462542" cy="3359490"/>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marL="177800" indent="-177800" fontAlgn="auto">
              <a:spcBef>
                <a:spcPts val="0"/>
              </a:spcBef>
              <a:spcAft>
                <a:spcPts val="0"/>
              </a:spcAft>
              <a:tabLst>
                <a:tab pos="628650" algn="l"/>
              </a:tabLst>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テキスト ボックス 102"/>
          <p:cNvSpPr txBox="1"/>
          <p:nvPr/>
        </p:nvSpPr>
        <p:spPr>
          <a:xfrm>
            <a:off x="4304927" y="548680"/>
            <a:ext cx="4116843" cy="26654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④高い質と専門性を評価する加算の創設</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6" name="Picture 12" descr="ビジネスのイラスト「会議」">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3604" y="5787231"/>
            <a:ext cx="967308" cy="8101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退院した男性のイラスト">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27103" y="5880601"/>
            <a:ext cx="862401" cy="716751"/>
          </a:xfrm>
          <a:prstGeom prst="rect">
            <a:avLst/>
          </a:prstGeom>
          <a:noFill/>
          <a:extLst>
            <a:ext uri="{909E8E84-426E-40DD-AFC4-6F175D3DCCD1}">
              <a14:hiddenFill xmlns:a14="http://schemas.microsoft.com/office/drawing/2010/main">
                <a:solidFill>
                  <a:srgbClr val="FFFFFF"/>
                </a:solidFill>
              </a14:hiddenFill>
            </a:ext>
          </a:extLst>
        </p:spPr>
      </p:pic>
      <p:sp>
        <p:nvSpPr>
          <p:cNvPr id="104" name="正方形/長方形 103"/>
          <p:cNvSpPr/>
          <p:nvPr/>
        </p:nvSpPr>
        <p:spPr>
          <a:xfrm>
            <a:off x="4314994" y="4581128"/>
            <a:ext cx="5462542" cy="2188847"/>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marL="177800" indent="-177800" fontAlgn="auto">
              <a:spcBef>
                <a:spcPts val="0"/>
              </a:spcBef>
              <a:spcAft>
                <a:spcPts val="0"/>
              </a:spcAft>
              <a:tabLst>
                <a:tab pos="628650" algn="l"/>
              </a:tabLst>
            </a:pP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テキスト ボックス 105"/>
          <p:cNvSpPr txBox="1"/>
          <p:nvPr/>
        </p:nvSpPr>
        <p:spPr>
          <a:xfrm>
            <a:off x="4304928" y="4314582"/>
            <a:ext cx="4116843" cy="26654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fontAlgn="auto">
              <a:spcBef>
                <a:spcPts val="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計画相談支援の基本報酬の見直し</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スライド番号プレースホルダー 2"/>
          <p:cNvSpPr txBox="1">
            <a:spLocks/>
          </p:cNvSpPr>
          <p:nvPr/>
        </p:nvSpPr>
        <p:spPr>
          <a:xfrm>
            <a:off x="7545288" y="65253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F10B0CA9-DB87-4A58-99CB-7CA2BBD4F153}" type="slidenum">
              <a:rPr lang="ja-JP" altLang="en-US" sz="1600" smtClean="0">
                <a:solidFill>
                  <a:prstClr val="black"/>
                </a:solidFill>
              </a:rPr>
              <a:pPr fontAlgn="auto">
                <a:spcBef>
                  <a:spcPts val="0"/>
                </a:spcBef>
                <a:spcAft>
                  <a:spcPts val="0"/>
                </a:spcAft>
              </a:pPr>
              <a:t>35</a:t>
            </a:fld>
            <a:endParaRPr lang="ja-JP" altLang="en-US" sz="1600" dirty="0">
              <a:solidFill>
                <a:prstClr val="black"/>
              </a:solidFill>
            </a:endParaRPr>
          </a:p>
        </p:txBody>
      </p:sp>
      <p:pic>
        <p:nvPicPr>
          <p:cNvPr id="1042" name="Picture 18" descr="たんの吸引のイラスト">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05341" y="4077072"/>
            <a:ext cx="872195" cy="67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247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8463" y="959609"/>
            <a:ext cx="9637412" cy="3293209"/>
          </a:xfrm>
          <a:prstGeom prst="rect">
            <a:avLst/>
          </a:prstGeom>
          <a:ln w="19050">
            <a:solidFill>
              <a:srgbClr val="99CCFF"/>
            </a:solidFill>
          </a:ln>
        </p:spPr>
        <p:txBody>
          <a:bodyPr wrap="square">
            <a:spAutoFit/>
          </a:bodyPr>
          <a:lstStyle/>
          <a:p>
            <a:pPr marL="90488" indent="-90488" fontAlgn="auto">
              <a:lnSpc>
                <a:spcPts val="2200"/>
              </a:lnSpc>
              <a:spcBef>
                <a:spcPts val="0"/>
              </a:spcBef>
              <a:spcAft>
                <a:spcPts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加算</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の基本</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部分について、自動車維持費の低下等を踏まえた適正化</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fontAlgn="auto">
              <a:lnSpc>
                <a:spcPts val="2200"/>
              </a:lnSpc>
              <a:spcBef>
                <a:spcPts val="0"/>
              </a:spcBef>
              <a:spcAft>
                <a:spcPts val="0"/>
              </a:spcAft>
              <a:tabLst>
                <a:tab pos="9324975"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fontAlgn="auto">
              <a:lnSpc>
                <a:spcPts val="2200"/>
              </a:lnSpc>
              <a:spcBef>
                <a:spcPts val="0"/>
              </a:spcBef>
              <a:spcAft>
                <a:spcPts val="0"/>
              </a:spcAft>
              <a:tabLst>
                <a:tab pos="9324975"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fontAlgn="auto">
              <a:spcBef>
                <a:spcPts val="600"/>
              </a:spcBef>
              <a:spcAft>
                <a:spcPts val="0"/>
              </a:spcAft>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fontAlgn="auto">
              <a:spcBef>
                <a:spcPts val="600"/>
              </a:spcBef>
              <a:spcAft>
                <a:spcPts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076325" indent="-1076325" fontAlgn="auto">
              <a:spcBef>
                <a:spcPts val="0"/>
              </a:spcBef>
              <a:spcAft>
                <a:spcPts val="0"/>
              </a:spcAft>
            </a:pPr>
            <a:r>
              <a:rPr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現行単位を設定した平成</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年と比べて燃費は向上。自動車維持費も低下（</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15,600</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11,800</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 ：▲</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24.4</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月額</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民間調査）。</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fontAlgn="auto">
              <a:lnSpc>
                <a:spcPts val="1000"/>
              </a:lnSpc>
              <a:spcBef>
                <a:spcPts val="0"/>
              </a:spcBef>
              <a:spcAft>
                <a:spcPts val="0"/>
              </a:spcAft>
            </a:pPr>
            <a:endParaRPr lang="en-US" altLang="ja-JP"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98438" indent="-215900" fontAlgn="auto">
              <a:lnSpc>
                <a:spcPts val="2200"/>
              </a:lnSpc>
              <a:spcBef>
                <a:spcPts val="0"/>
              </a:spcBef>
              <a:spcAft>
                <a:spcPts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生活介護においては、重度者を送迎した場合の更なる加算について、２人での介護など手厚い支援が必要なことを踏まえ、引き上げる。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fontAlgn="auto">
              <a:spcBef>
                <a:spcPts val="600"/>
              </a:spcBef>
              <a:spcAft>
                <a:spcPts val="0"/>
              </a:spcAft>
            </a:pP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fontAlgn="auto">
              <a:spcBef>
                <a:spcPts val="600"/>
              </a:spcBef>
              <a:spcAft>
                <a:spcPts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128464" y="620688"/>
            <a:ext cx="2448272" cy="338554"/>
          </a:xfrm>
          <a:prstGeom prst="rect">
            <a:avLst/>
          </a:prstGeom>
          <a:solidFill>
            <a:srgbClr val="99CCFF"/>
          </a:solidFill>
          <a:ln>
            <a:solidFill>
              <a:srgbClr val="99CCFF"/>
            </a:solidFill>
          </a:ln>
        </p:spPr>
        <p:txBody>
          <a:bodyPr wrap="square" rtlCol="0">
            <a:spAutoFit/>
          </a:bodyPr>
          <a:lstStyle/>
          <a:p>
            <a:pPr fontAlgn="auto">
              <a:spcBef>
                <a:spcPts val="0"/>
              </a:spcBef>
              <a:spcAft>
                <a:spcPts val="0"/>
              </a:spcAf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．加算単位の見直し</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128464" y="4703658"/>
            <a:ext cx="9637411" cy="630942"/>
          </a:xfrm>
          <a:prstGeom prst="rect">
            <a:avLst/>
          </a:prstGeom>
          <a:ln w="19050">
            <a:solidFill>
              <a:srgbClr val="99CCFF"/>
            </a:solidFill>
          </a:ln>
        </p:spPr>
        <p:txBody>
          <a:bodyPr wrap="square">
            <a:spAutoFit/>
          </a:bodyPr>
          <a:lstStyle/>
          <a:p>
            <a:pPr marL="90488" indent="-90488" fontAlgn="auto">
              <a:spcBef>
                <a:spcPts val="0"/>
              </a:spcBef>
              <a:spcAft>
                <a:spcPts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同一</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敷地内</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の事業所への送迎</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については</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、現行の加算単位より</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％減算する。　                 </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65125" indent="-365125" fontAlgn="auto">
              <a:spcBef>
                <a:spcPts val="60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全体</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の１／３程度</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の送迎が</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同一敷地内で行われて</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28464" y="4365104"/>
            <a:ext cx="3240360" cy="338554"/>
          </a:xfrm>
          <a:prstGeom prst="rect">
            <a:avLst/>
          </a:prstGeom>
          <a:solidFill>
            <a:srgbClr val="99CCFF"/>
          </a:solidFill>
          <a:ln>
            <a:solidFill>
              <a:srgbClr val="99CCFF"/>
            </a:solidFill>
          </a:ln>
        </p:spPr>
        <p:txBody>
          <a:bodyPr wrap="square" rtlCol="0">
            <a:spAutoFit/>
          </a:bodyPr>
          <a:lstStyle/>
          <a:p>
            <a:pPr fontAlgn="auto">
              <a:spcBef>
                <a:spcPts val="0"/>
              </a:spcBef>
              <a:spcAft>
                <a:spcPts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２．同一敷地内送迎の適正化</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128464" y="5496983"/>
            <a:ext cx="6768752" cy="338554"/>
          </a:xfrm>
          <a:prstGeom prst="rect">
            <a:avLst/>
          </a:prstGeom>
          <a:solidFill>
            <a:srgbClr val="99CCFF"/>
          </a:solidFill>
          <a:ln>
            <a:solidFill>
              <a:srgbClr val="99CCFF"/>
            </a:solidFill>
          </a:ln>
        </p:spPr>
        <p:txBody>
          <a:bodyPr wrap="square" rtlCol="0">
            <a:spAutoFit/>
          </a:bodyPr>
          <a:lstStyle/>
          <a:p>
            <a:pPr fontAlgn="auto">
              <a:spcBef>
                <a:spcPts val="0"/>
              </a:spcBef>
              <a:spcAft>
                <a:spcPts val="0"/>
              </a:spcAf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就労継続</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支援Ａ型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及び放課後等デイサービスの送迎加算の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128464" y="5838531"/>
            <a:ext cx="9637411" cy="584775"/>
          </a:xfrm>
          <a:prstGeom prst="rect">
            <a:avLst/>
          </a:prstGeom>
          <a:ln w="19050">
            <a:solidFill>
              <a:srgbClr val="99CCFF"/>
            </a:solidFill>
          </a:ln>
        </p:spPr>
        <p:txBody>
          <a:bodyPr wrap="square" rIns="0">
            <a:spAutoFit/>
          </a:bodyPr>
          <a:lstStyle/>
          <a:p>
            <a:pPr marL="180000" indent="-601200" fontAlgn="auto">
              <a:spcBef>
                <a:spcPts val="0"/>
              </a:spcBef>
              <a:spcAft>
                <a:spcPts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就労</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継続支援</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型に</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ついて</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は、自ら</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通うことが基本である</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ことを再度徹底</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601200" fontAlgn="auto">
              <a:spcBef>
                <a:spcPts val="0"/>
              </a:spcBef>
              <a:spcAft>
                <a:spcPts val="0"/>
              </a:spcAf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放課後</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等デイサービスについて</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障害児</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の自立能力の獲得を妨げないように配慮する</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よう</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通知。</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92064651"/>
              </p:ext>
            </p:extLst>
          </p:nvPr>
        </p:nvGraphicFramePr>
        <p:xfrm>
          <a:off x="1208584" y="1412324"/>
          <a:ext cx="7344816" cy="1005840"/>
        </p:xfrm>
        <a:graphic>
          <a:graphicData uri="http://schemas.openxmlformats.org/drawingml/2006/table">
            <a:tbl>
              <a:tblPr firstRow="1" bandRow="1">
                <a:tableStyleId>{5940675A-B579-460E-94D1-54222C63F5DA}</a:tableStyleId>
              </a:tblPr>
              <a:tblGrid>
                <a:gridCol w="1872208"/>
                <a:gridCol w="2664296"/>
                <a:gridCol w="2808312"/>
              </a:tblGrid>
              <a:tr h="288031">
                <a:tc>
                  <a:txBody>
                    <a:bodyPr/>
                    <a:lstStyle/>
                    <a:p>
                      <a:pPr algn="ct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（現行）　　</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（改定後）</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r h="299704">
                <a:tc>
                  <a:txBody>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送迎加算（</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lang="en-US" altLang="ja-JP" sz="1600" u="sng" dirty="0" smtClean="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u="sng"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／回</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u="sng" dirty="0" smtClean="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u="sng"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r h="299704">
                <a:tc>
                  <a:txBody>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送迎加算（</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lang="en-US" altLang="ja-JP" sz="1600" u="sng" dirty="0" smtClean="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600" u="sng"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／回</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u="sng"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u="sng"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5" name="右矢印 4"/>
          <p:cNvSpPr/>
          <p:nvPr/>
        </p:nvSpPr>
        <p:spPr>
          <a:xfrm>
            <a:off x="5524771" y="1818945"/>
            <a:ext cx="492683" cy="483816"/>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233435192"/>
              </p:ext>
            </p:extLst>
          </p:nvPr>
        </p:nvGraphicFramePr>
        <p:xfrm>
          <a:off x="4088904" y="3356992"/>
          <a:ext cx="5472608" cy="670560"/>
        </p:xfrm>
        <a:graphic>
          <a:graphicData uri="http://schemas.openxmlformats.org/drawingml/2006/table">
            <a:tbl>
              <a:tblPr firstRow="1" bandRow="1">
                <a:tableStyleId>{5940675A-B579-460E-94D1-54222C63F5DA}</a:tableStyleId>
              </a:tblPr>
              <a:tblGrid>
                <a:gridCol w="2664296"/>
                <a:gridCol w="2808312"/>
              </a:tblGrid>
              <a:tr h="288032">
                <a:tc>
                  <a:txBody>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（現行）　　</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（改定後）</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r h="299704">
                <a:tc>
                  <a:txBody>
                    <a:bodyPr/>
                    <a:lstStyle/>
                    <a:p>
                      <a:pPr algn="ctr"/>
                      <a:r>
                        <a:rPr lang="en-US" altLang="ja-JP" sz="1600" u="sng" dirty="0" smtClean="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600" u="sng"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／回</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u="sng"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u="sng"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／回</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14" name="右矢印 13"/>
          <p:cNvSpPr/>
          <p:nvPr/>
        </p:nvSpPr>
        <p:spPr>
          <a:xfrm>
            <a:off x="6537176" y="3709481"/>
            <a:ext cx="492683" cy="280963"/>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2" name="テキスト ボックス 21"/>
          <p:cNvSpPr txBox="1"/>
          <p:nvPr/>
        </p:nvSpPr>
        <p:spPr>
          <a:xfrm>
            <a:off x="0" y="0"/>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fontAlgn="auto">
              <a:spcBef>
                <a:spcPts val="0"/>
              </a:spcBef>
              <a:spcAft>
                <a:spcPts val="0"/>
              </a:spcAft>
            </a:pP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送迎加算の見直し</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http://4.bp.blogspot.com/-QyYHCel92vY/UrEiNDl1a-I/AAAAAAAAb9M/5AlqFw7KLBw/s800/kaigo_souge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7460" y="4437112"/>
            <a:ext cx="2078415" cy="1413322"/>
          </a:xfrm>
          <a:prstGeom prst="rect">
            <a:avLst/>
          </a:prstGeom>
          <a:noFill/>
          <a:extLst>
            <a:ext uri="{909E8E84-426E-40DD-AFC4-6F175D3DCCD1}">
              <a14:hiddenFill xmlns:a14="http://schemas.microsoft.com/office/drawing/2010/main">
                <a:solidFill>
                  <a:srgbClr val="FFFFFF"/>
                </a:solidFill>
              </a14:hiddenFill>
            </a:ext>
          </a:extLst>
        </p:spPr>
      </p:pic>
      <p:sp>
        <p:nvSpPr>
          <p:cNvPr id="16" name="スライド番号プレースホルダー 2"/>
          <p:cNvSpPr txBox="1">
            <a:spLocks/>
          </p:cNvSpPr>
          <p:nvPr/>
        </p:nvSpPr>
        <p:spPr>
          <a:xfrm>
            <a:off x="7545288" y="65253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F10B0CA9-DB87-4A58-99CB-7CA2BBD4F153}" type="slidenum">
              <a:rPr lang="ja-JP" altLang="en-US" sz="1600" smtClean="0">
                <a:solidFill>
                  <a:prstClr val="black"/>
                </a:solidFill>
              </a:rPr>
              <a:pPr fontAlgn="auto">
                <a:spcBef>
                  <a:spcPts val="0"/>
                </a:spcBef>
                <a:spcAft>
                  <a:spcPts val="0"/>
                </a:spcAft>
              </a:pPr>
              <a:t>36</a:t>
            </a:fld>
            <a:endParaRPr lang="ja-JP" altLang="en-US" sz="1600" dirty="0">
              <a:solidFill>
                <a:prstClr val="black"/>
              </a:solidFill>
            </a:endParaRPr>
          </a:p>
        </p:txBody>
      </p:sp>
    </p:spTree>
    <p:extLst>
      <p:ext uri="{BB962C8B-B14F-4D97-AF65-F5344CB8AC3E}">
        <p14:creationId xmlns:p14="http://schemas.microsoft.com/office/powerpoint/2010/main" val="1605907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0"/>
            <a:ext cx="9906000" cy="472400"/>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fontAlgn="auto">
              <a:spcBef>
                <a:spcPts val="0"/>
              </a:spcBef>
              <a:spcAft>
                <a:spcPts val="0"/>
              </a:spcAft>
            </a:pP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次期報酬改定に向けた検討事項</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28463" y="980728"/>
            <a:ext cx="9637412" cy="3924151"/>
          </a:xfrm>
          <a:prstGeom prst="rect">
            <a:avLst/>
          </a:prstGeom>
          <a:ln w="19050">
            <a:solidFill>
              <a:srgbClr val="99CCFF"/>
            </a:solidFill>
          </a:ln>
        </p:spPr>
        <p:txBody>
          <a:bodyPr wrap="square">
            <a:spAutoFit/>
          </a:bodyPr>
          <a:lstStyle/>
          <a:p>
            <a:pPr marL="90488" indent="-90488" fontAlgn="auto">
              <a:spcBef>
                <a:spcPts val="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サービスの質を踏まえた報酬単位の設定</a:t>
            </a:r>
          </a:p>
          <a:p>
            <a:pPr marL="361950" indent="-361950"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次期</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報酬改定においては、サービスの質に関する調査研究を行うなど、サービスの質を報酬体系に反映させる手法等を検討する。</a:t>
            </a:r>
          </a:p>
          <a:p>
            <a:pPr marL="90488" indent="-90488" fontAlgn="auto">
              <a:spcBef>
                <a:spcPts val="60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客観性・透明性の高い諸情報に基づく報酬改定</a:t>
            </a:r>
          </a:p>
          <a:p>
            <a:pPr marL="361950" indent="-361950"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改定の基礎となる諸情報について、客観性・透明性の高い手法により把握するための所要の措置を講じた上で、きめ細かい報酬改定を適切に行うための検討を行う。</a:t>
            </a:r>
          </a:p>
          <a:p>
            <a:pPr marL="90488" indent="-90488" fontAlgn="auto">
              <a:spcBef>
                <a:spcPts val="60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食事提供体制加算に</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ついて</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61950" indent="-361950" fontAlgn="auto">
              <a:spcBef>
                <a:spcPts val="0"/>
              </a:spcBef>
              <a:spcAft>
                <a:spcPts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食事</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の提供に関する実態等の調査・研究を十分に行った上で、引き続き、そのあり方を検討する。</a:t>
            </a:r>
          </a:p>
          <a:p>
            <a:pPr marL="90488" indent="-90488" fontAlgn="auto">
              <a:spcBef>
                <a:spcPts val="600"/>
              </a:spcBef>
              <a:spcAft>
                <a:spcPts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身体</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拘束等の適正化について</a:t>
            </a:r>
          </a:p>
          <a:p>
            <a:pPr marL="355600" indent="-355600" fontAlgn="auto">
              <a:spcBef>
                <a:spcPts val="0"/>
              </a:spcBef>
              <a:spcAft>
                <a:spcPts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身体拘束等の適正化のための対策を検討する委員会の開催、指針の整備、職員等に対する研修の定期的な実施」についても努めるものとし、その上で、更なる見直しについて検討する。</a:t>
            </a:r>
          </a:p>
          <a:p>
            <a:pPr marL="90488" indent="-90488" fontAlgn="auto">
              <a:spcBef>
                <a:spcPts val="60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居宅介護について</a:t>
            </a:r>
          </a:p>
          <a:p>
            <a:pPr marL="90488" indent="-90488" fontAlgn="auto">
              <a:spcBef>
                <a:spcPts val="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居宅介護の利用実態等を把握しつつ、身体介護と家事援助の報酬や人員基準について検討する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0488" indent="-90488" fontAlgn="auto">
              <a:spcBef>
                <a:spcPts val="600"/>
              </a:spcBef>
              <a:spcAft>
                <a:spcPts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⑥　医療的</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ケア児者について</a:t>
            </a:r>
          </a:p>
          <a:p>
            <a:pPr marL="355600" indent="-355600" fontAlgn="auto">
              <a:spcBef>
                <a:spcPts val="0"/>
              </a:spcBef>
              <a:spcAft>
                <a:spcPts val="0"/>
              </a:spcAft>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医療的ケア児者の厳密な定義（判定基準）について、調査研究を行った上で、評価のあり方について引き続き検討する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7" name="テキスト ボックス 6"/>
          <p:cNvSpPr txBox="1"/>
          <p:nvPr/>
        </p:nvSpPr>
        <p:spPr>
          <a:xfrm>
            <a:off x="75628" y="530096"/>
            <a:ext cx="9701908" cy="307777"/>
          </a:xfrm>
          <a:prstGeom prst="rect">
            <a:avLst/>
          </a:prstGeom>
          <a:noFill/>
          <a:ln>
            <a:solidFill>
              <a:schemeClr val="accent1"/>
            </a:solidFill>
          </a:ln>
        </p:spPr>
        <p:txBody>
          <a:bodyPr wrap="square" rIns="0" rtlCol="0">
            <a:spAutoFit/>
          </a:bodyPr>
          <a:lstStyle/>
          <a:p>
            <a:pPr marL="266700" indent="-266700" fontAlgn="auto">
              <a:spcBef>
                <a:spcPts val="600"/>
              </a:spcBef>
              <a:spcAft>
                <a:spcPts val="0"/>
              </a:spcAft>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以下</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事項</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、次期報酬改定に向けて引き続き検討、検証を行う。</a:t>
            </a:r>
          </a:p>
        </p:txBody>
      </p:sp>
      <p:sp>
        <p:nvSpPr>
          <p:cNvPr id="8" name="スライド番号プレースホルダー 2"/>
          <p:cNvSpPr txBox="1">
            <a:spLocks/>
          </p:cNvSpPr>
          <p:nvPr/>
        </p:nvSpPr>
        <p:spPr>
          <a:xfrm>
            <a:off x="7545288" y="65253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fld id="{F10B0CA9-DB87-4A58-99CB-7CA2BBD4F153}" type="slidenum">
              <a:rPr lang="ja-JP" altLang="en-US" sz="1600" smtClean="0">
                <a:solidFill>
                  <a:prstClr val="black"/>
                </a:solidFill>
              </a:rPr>
              <a:pPr fontAlgn="auto">
                <a:spcBef>
                  <a:spcPts val="0"/>
                </a:spcBef>
                <a:spcAft>
                  <a:spcPts val="0"/>
                </a:spcAft>
              </a:pPr>
              <a:t>37</a:t>
            </a:fld>
            <a:endParaRPr lang="ja-JP" altLang="en-US" sz="1600" dirty="0">
              <a:solidFill>
                <a:prstClr val="black"/>
              </a:solidFill>
            </a:endParaRPr>
          </a:p>
        </p:txBody>
      </p:sp>
    </p:spTree>
    <p:extLst>
      <p:ext uri="{BB962C8B-B14F-4D97-AF65-F5344CB8AC3E}">
        <p14:creationId xmlns:p14="http://schemas.microsoft.com/office/powerpoint/2010/main" val="2453535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704527" y="274639"/>
            <a:ext cx="9007807" cy="6323012"/>
          </a:xfrm>
        </p:spPr>
        <p:txBody>
          <a:bodyPr/>
          <a:lstStyle/>
          <a:p>
            <a:pPr algn="l"/>
            <a:r>
              <a:rPr lang="en-US" altLang="ja-JP" sz="3600" dirty="0"/>
              <a:t>Ⅵ</a:t>
            </a:r>
            <a:r>
              <a:rPr lang="ja-JP" altLang="en-US" sz="3600" dirty="0" smtClean="0"/>
              <a:t>　</a:t>
            </a:r>
            <a:r>
              <a:rPr lang="ja-JP" altLang="en-US" sz="3600" dirty="0" smtClean="0">
                <a:solidFill>
                  <a:schemeClr val="tx1"/>
                </a:solidFill>
              </a:rPr>
              <a:t>　各分野の動向について</a:t>
            </a: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38</a:t>
            </a:fld>
            <a:endParaRPr lang="en-US" altLang="ja-JP">
              <a:solidFill>
                <a:prstClr val="black"/>
              </a:solidFill>
            </a:endParaRPr>
          </a:p>
        </p:txBody>
      </p:sp>
    </p:spTree>
    <p:extLst>
      <p:ext uri="{BB962C8B-B14F-4D97-AF65-F5344CB8AC3E}">
        <p14:creationId xmlns:p14="http://schemas.microsoft.com/office/powerpoint/2010/main" val="435498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a:xfrm>
            <a:off x="1424607" y="274638"/>
            <a:ext cx="7986093" cy="6178550"/>
          </a:xfrm>
        </p:spPr>
        <p:txBody>
          <a:bodyPr/>
          <a:lstStyle/>
          <a:p>
            <a:pPr algn="l"/>
            <a:r>
              <a:rPr lang="ja-JP" altLang="en-US" sz="3600" dirty="0">
                <a:latin typeface="+mj-ea"/>
              </a:rPr>
              <a:t>１</a:t>
            </a:r>
            <a:r>
              <a:rPr lang="ja-JP" altLang="en-US" sz="3600" dirty="0">
                <a:solidFill>
                  <a:schemeClr val="tx1"/>
                </a:solidFill>
                <a:latin typeface="+mj-ea"/>
              </a:rPr>
              <a:t>　就労支援について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39</a:t>
            </a:fld>
            <a:endParaRPr lang="en-US" altLang="ja-JP" dirty="0"/>
          </a:p>
        </p:txBody>
      </p:sp>
    </p:spTree>
    <p:extLst>
      <p:ext uri="{BB962C8B-B14F-4D97-AF65-F5344CB8AC3E}">
        <p14:creationId xmlns:p14="http://schemas.microsoft.com/office/powerpoint/2010/main" val="1829653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pPr marL="723900" indent="-638175" algn="l" defTabSz="914125">
              <a:spcBef>
                <a:spcPts val="600"/>
              </a:spcBef>
            </a:pPr>
            <a:r>
              <a:rPr lang="en-US" altLang="ja-JP" sz="3600" dirty="0">
                <a:latin typeface="+mj-ea"/>
              </a:rPr>
              <a:t>Ⅳ</a:t>
            </a:r>
            <a:r>
              <a:rPr lang="ja-JP" altLang="en-US" sz="3600" dirty="0" smtClean="0">
                <a:latin typeface="+mj-ea"/>
              </a:rPr>
              <a:t>　</a:t>
            </a:r>
            <a:r>
              <a:rPr lang="ja-JP" altLang="en-US" sz="3600" dirty="0">
                <a:solidFill>
                  <a:prstClr val="black"/>
                </a:solidFill>
                <a:latin typeface="+mj-ea"/>
              </a:rPr>
              <a:t>障害者の日常生活及び社会生活を</a:t>
            </a:r>
            <a:r>
              <a:rPr lang="ja-JP" altLang="en-US" sz="3600" dirty="0" smtClean="0">
                <a:solidFill>
                  <a:prstClr val="black"/>
                </a:solidFill>
                <a:latin typeface="+mj-ea"/>
              </a:rPr>
              <a:t>総合的　　に</a:t>
            </a:r>
            <a:r>
              <a:rPr lang="ja-JP" altLang="en-US" sz="3600" dirty="0">
                <a:solidFill>
                  <a:prstClr val="black"/>
                </a:solidFill>
                <a:latin typeface="+mj-ea"/>
              </a:rPr>
              <a:t>支援するための法律及び児童福祉法の</a:t>
            </a:r>
            <a:r>
              <a:rPr lang="en-US" altLang="ja-JP" sz="3600" dirty="0">
                <a:solidFill>
                  <a:prstClr val="black"/>
                </a:solidFill>
                <a:latin typeface="+mj-ea"/>
              </a:rPr>
              <a:t/>
            </a:r>
            <a:br>
              <a:rPr lang="en-US" altLang="ja-JP" sz="3600" dirty="0">
                <a:solidFill>
                  <a:prstClr val="black"/>
                </a:solidFill>
                <a:latin typeface="+mj-ea"/>
              </a:rPr>
            </a:br>
            <a:r>
              <a:rPr lang="ja-JP" altLang="en-US" sz="3600" dirty="0">
                <a:solidFill>
                  <a:prstClr val="black"/>
                </a:solidFill>
                <a:latin typeface="+mj-ea"/>
              </a:rPr>
              <a:t>一部を改正する</a:t>
            </a:r>
            <a:r>
              <a:rPr lang="ja-JP" altLang="en-US" sz="3600" dirty="0" smtClean="0">
                <a:solidFill>
                  <a:prstClr val="black"/>
                </a:solidFill>
                <a:latin typeface="+mj-ea"/>
              </a:rPr>
              <a:t>法律について</a:t>
            </a:r>
            <a:r>
              <a:rPr lang="ja-JP" altLang="en-US" sz="3600" dirty="0" smtClean="0">
                <a:solidFill>
                  <a:schemeClr val="tx1"/>
                </a:solidFill>
                <a:latin typeface="+mj-ea"/>
              </a:rPr>
              <a:t>　</a:t>
            </a: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4</a:t>
            </a:fld>
            <a:endParaRPr lang="en-US" altLang="ja-JP">
              <a:solidFill>
                <a:prstClr val="black"/>
              </a:solidFill>
            </a:endParaRPr>
          </a:p>
        </p:txBody>
      </p:sp>
    </p:spTree>
    <p:extLst>
      <p:ext uri="{BB962C8B-B14F-4D97-AF65-F5344CB8AC3E}">
        <p14:creationId xmlns:p14="http://schemas.microsoft.com/office/powerpoint/2010/main" val="2807634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28501" y="1153501"/>
            <a:ext cx="9849000" cy="5644539"/>
          </a:xfrm>
          <a:prstGeom prst="roundRect">
            <a:avLst>
              <a:gd name="adj" fmla="val 23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ja-JP" altLang="en-US" sz="1200">
              <a:solidFill>
                <a:srgbClr val="FFFFFF"/>
              </a:solidFill>
            </a:endParaRPr>
          </a:p>
        </p:txBody>
      </p:sp>
      <p:sp>
        <p:nvSpPr>
          <p:cNvPr id="333827" name="Rectangle 3"/>
          <p:cNvSpPr>
            <a:spLocks noChangeArrowheads="1"/>
          </p:cNvSpPr>
          <p:nvPr/>
        </p:nvSpPr>
        <p:spPr bwMode="auto">
          <a:xfrm>
            <a:off x="8421688" y="2204864"/>
            <a:ext cx="1366837" cy="4294870"/>
          </a:xfrm>
          <a:prstGeom prst="rect">
            <a:avLst/>
          </a:prstGeom>
          <a:solidFill>
            <a:schemeClr val="accent1">
              <a:lumMod val="20000"/>
              <a:lumOff val="80000"/>
            </a:schemeClr>
          </a:solidFill>
          <a:ln w="57150">
            <a:solidFill>
              <a:schemeClr val="tx1"/>
            </a:solidFill>
            <a:miter lim="800000"/>
            <a:headEnd/>
            <a:tailEnd/>
          </a:ln>
          <a:effectLst/>
        </p:spPr>
        <p:txBody>
          <a:bodyPr wrap="none" lIns="91435" tIns="45718" rIns="91435" bIns="45718" anchor="ctr"/>
          <a:lstStyle/>
          <a:p>
            <a:pPr fontAlgn="auto">
              <a:spcBef>
                <a:spcPts val="0"/>
              </a:spcBef>
              <a:spcAft>
                <a:spcPts val="0"/>
              </a:spcAft>
              <a:defRPr/>
            </a:pPr>
            <a:endParaRPr lang="ja-JP" altLang="en-US" sz="1200">
              <a:solidFill>
                <a:srgbClr val="000000"/>
              </a:solidFill>
              <a:ea typeface="ＭＳ Ｐゴシック"/>
            </a:endParaRPr>
          </a:p>
        </p:txBody>
      </p:sp>
      <p:sp>
        <p:nvSpPr>
          <p:cNvPr id="18437" name="Rectangle 5"/>
          <p:cNvSpPr>
            <a:spLocks noChangeArrowheads="1"/>
          </p:cNvSpPr>
          <p:nvPr/>
        </p:nvSpPr>
        <p:spPr bwMode="auto">
          <a:xfrm>
            <a:off x="1408113" y="2230445"/>
            <a:ext cx="4907000" cy="3068047"/>
          </a:xfrm>
          <a:prstGeom prst="rect">
            <a:avLst/>
          </a:prstGeom>
          <a:solidFill>
            <a:srgbClr val="FFFF66">
              <a:alpha val="59607"/>
            </a:srgbClr>
          </a:solidFill>
          <a:ln w="57150">
            <a:solidFill>
              <a:schemeClr val="tx1"/>
            </a:solidFill>
            <a:miter lim="800000"/>
            <a:headEnd/>
            <a:tailEnd/>
          </a:ln>
        </p:spPr>
        <p:txBody>
          <a:bodyPr wrap="none" lIns="91435" tIns="45718" rIns="91435" bIns="45718" anchor="ctr"/>
          <a:lstStyle/>
          <a:p>
            <a:endParaRPr lang="ja-JP" altLang="en-US" sz="1200">
              <a:solidFill>
                <a:srgbClr val="000000"/>
              </a:solidFill>
              <a:latin typeface="Calibri"/>
              <a:ea typeface="ＭＳ Ｐゴシック"/>
            </a:endParaRPr>
          </a:p>
        </p:txBody>
      </p:sp>
      <p:sp>
        <p:nvSpPr>
          <p:cNvPr id="18438" name="Text Box 7"/>
          <p:cNvSpPr txBox="1">
            <a:spLocks noChangeArrowheads="1"/>
          </p:cNvSpPr>
          <p:nvPr/>
        </p:nvSpPr>
        <p:spPr bwMode="auto">
          <a:xfrm>
            <a:off x="4429125" y="3441700"/>
            <a:ext cx="179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2400">
              <a:solidFill>
                <a:srgbClr val="000000"/>
              </a:solidFill>
              <a:latin typeface="Calibri" pitchFamily="34" charset="0"/>
            </a:endParaRPr>
          </a:p>
        </p:txBody>
      </p:sp>
      <p:sp>
        <p:nvSpPr>
          <p:cNvPr id="18439" name="Text Box 8"/>
          <p:cNvSpPr txBox="1">
            <a:spLocks noChangeArrowheads="1"/>
          </p:cNvSpPr>
          <p:nvPr/>
        </p:nvSpPr>
        <p:spPr bwMode="auto">
          <a:xfrm>
            <a:off x="4191045" y="3657606"/>
            <a:ext cx="171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1200">
              <a:solidFill>
                <a:srgbClr val="000000"/>
              </a:solidFill>
              <a:latin typeface="Calibri" pitchFamily="34" charset="0"/>
            </a:endParaRPr>
          </a:p>
        </p:txBody>
      </p:sp>
      <p:sp>
        <p:nvSpPr>
          <p:cNvPr id="18441" name="AutoShape 10"/>
          <p:cNvSpPr>
            <a:spLocks noChangeArrowheads="1"/>
          </p:cNvSpPr>
          <p:nvPr/>
        </p:nvSpPr>
        <p:spPr bwMode="auto">
          <a:xfrm>
            <a:off x="6393160" y="5148298"/>
            <a:ext cx="1878882" cy="300378"/>
          </a:xfrm>
          <a:prstGeom prst="leftArrow">
            <a:avLst>
              <a:gd name="adj1" fmla="val 56050"/>
              <a:gd name="adj2" fmla="val 8346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p>
            <a:endParaRPr lang="ja-JP" altLang="en-US" sz="1200">
              <a:solidFill>
                <a:srgbClr val="000000"/>
              </a:solidFill>
              <a:latin typeface="Calibri"/>
              <a:ea typeface="ＭＳ Ｐゴシック"/>
            </a:endParaRPr>
          </a:p>
        </p:txBody>
      </p:sp>
      <p:sp>
        <p:nvSpPr>
          <p:cNvPr id="333836" name="Rectangle 12"/>
          <p:cNvSpPr>
            <a:spLocks noChangeArrowheads="1"/>
          </p:cNvSpPr>
          <p:nvPr/>
        </p:nvSpPr>
        <p:spPr bwMode="auto">
          <a:xfrm>
            <a:off x="2813051" y="5806041"/>
            <a:ext cx="3336925" cy="779114"/>
          </a:xfrm>
          <a:prstGeom prst="rect">
            <a:avLst/>
          </a:prstGeom>
          <a:solidFill>
            <a:schemeClr val="accent3">
              <a:lumMod val="20000"/>
              <a:lumOff val="80000"/>
            </a:schemeClr>
          </a:solidFill>
          <a:ln w="15875">
            <a:solidFill>
              <a:schemeClr val="tx1"/>
            </a:solidFill>
            <a:miter lim="800000"/>
            <a:headEnd/>
            <a:tailEnd/>
          </a:ln>
          <a:effectLst/>
        </p:spPr>
        <p:txBody>
          <a:bodyPr wrap="none" lIns="91435" tIns="45718" rIns="91435" bIns="45718" anchor="ctr"/>
          <a:lstStyle/>
          <a:p>
            <a:pPr fontAlgn="auto">
              <a:spcBef>
                <a:spcPts val="0"/>
              </a:spcBef>
              <a:spcAft>
                <a:spcPts val="0"/>
              </a:spcAft>
              <a:defRPr/>
            </a:pPr>
            <a:endParaRPr lang="ja-JP" altLang="en-US" sz="1200">
              <a:solidFill>
                <a:srgbClr val="000000"/>
              </a:solidFill>
              <a:ea typeface="ＭＳ Ｐゴシック"/>
            </a:endParaRPr>
          </a:p>
        </p:txBody>
      </p:sp>
      <p:sp>
        <p:nvSpPr>
          <p:cNvPr id="18446" name="AutoShape 15"/>
          <p:cNvSpPr>
            <a:spLocks noChangeArrowheads="1"/>
          </p:cNvSpPr>
          <p:nvPr/>
        </p:nvSpPr>
        <p:spPr bwMode="auto">
          <a:xfrm>
            <a:off x="1208583" y="5668273"/>
            <a:ext cx="1532464" cy="719403"/>
          </a:xfrm>
          <a:prstGeom prst="leftArrow">
            <a:avLst>
              <a:gd name="adj1" fmla="val 64526"/>
              <a:gd name="adj2" fmla="val 477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p>
            <a:endParaRPr lang="ja-JP" altLang="en-US" sz="1200">
              <a:solidFill>
                <a:srgbClr val="000000"/>
              </a:solidFill>
              <a:latin typeface="Calibri"/>
              <a:ea typeface="ＭＳ Ｐゴシック"/>
            </a:endParaRPr>
          </a:p>
        </p:txBody>
      </p:sp>
      <p:sp>
        <p:nvSpPr>
          <p:cNvPr id="18448" name="Text Box 18"/>
          <p:cNvSpPr txBox="1">
            <a:spLocks noChangeArrowheads="1"/>
          </p:cNvSpPr>
          <p:nvPr/>
        </p:nvSpPr>
        <p:spPr bwMode="auto">
          <a:xfrm>
            <a:off x="4891089" y="2506266"/>
            <a:ext cx="117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1200">
              <a:solidFill>
                <a:srgbClr val="000000"/>
              </a:solidFill>
              <a:latin typeface="Calibri" pitchFamily="34" charset="0"/>
            </a:endParaRPr>
          </a:p>
        </p:txBody>
      </p:sp>
      <p:sp>
        <p:nvSpPr>
          <p:cNvPr id="18450" name="AutoShape 21"/>
          <p:cNvSpPr>
            <a:spLocks noChangeArrowheads="1"/>
          </p:cNvSpPr>
          <p:nvPr/>
        </p:nvSpPr>
        <p:spPr bwMode="auto">
          <a:xfrm rot="10800000">
            <a:off x="6226218" y="5733933"/>
            <a:ext cx="2081213" cy="719402"/>
          </a:xfrm>
          <a:prstGeom prst="leftArrow">
            <a:avLst>
              <a:gd name="adj1" fmla="val 61300"/>
              <a:gd name="adj2" fmla="val 47513"/>
            </a:avLst>
          </a:prstGeom>
          <a:solidFill>
            <a:srgbClr val="CCFFFF"/>
          </a:solidFill>
          <a:ln w="57150">
            <a:solidFill>
              <a:schemeClr val="tx1"/>
            </a:solidFill>
            <a:miter lim="800000"/>
            <a:headEnd/>
            <a:tailEnd/>
          </a:ln>
        </p:spPr>
        <p:txBody>
          <a:bodyPr wrap="none" lIns="91435" tIns="45718" rIns="91435" bIns="45718" anchor="ctr"/>
          <a:lstStyle/>
          <a:p>
            <a:endParaRPr lang="ja-JP" altLang="en-US" sz="1200">
              <a:solidFill>
                <a:srgbClr val="000000"/>
              </a:solidFill>
              <a:latin typeface="Calibri"/>
              <a:ea typeface="ＭＳ Ｐゴシック"/>
            </a:endParaRPr>
          </a:p>
        </p:txBody>
      </p:sp>
      <p:sp>
        <p:nvSpPr>
          <p:cNvPr id="18452" name="Text Box 25"/>
          <p:cNvSpPr txBox="1">
            <a:spLocks noChangeArrowheads="1"/>
          </p:cNvSpPr>
          <p:nvPr/>
        </p:nvSpPr>
        <p:spPr bwMode="auto">
          <a:xfrm>
            <a:off x="6767550" y="2884091"/>
            <a:ext cx="1370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1200">
              <a:solidFill>
                <a:srgbClr val="000000"/>
              </a:solidFill>
              <a:latin typeface="Calibri" pitchFamily="34" charset="0"/>
            </a:endParaRPr>
          </a:p>
        </p:txBody>
      </p:sp>
      <p:grpSp>
        <p:nvGrpSpPr>
          <p:cNvPr id="2" name="グループ化 1"/>
          <p:cNvGrpSpPr/>
          <p:nvPr/>
        </p:nvGrpSpPr>
        <p:grpSpPr>
          <a:xfrm>
            <a:off x="186618" y="1341443"/>
            <a:ext cx="9540000" cy="760315"/>
            <a:chOff x="200473" y="1341443"/>
            <a:chExt cx="9540000" cy="760315"/>
          </a:xfrm>
        </p:grpSpPr>
        <p:sp>
          <p:nvSpPr>
            <p:cNvPr id="2081" name="Text Box 29"/>
            <p:cNvSpPr txBox="1">
              <a:spLocks noChangeArrowheads="1"/>
            </p:cNvSpPr>
            <p:nvPr/>
          </p:nvSpPr>
          <p:spPr bwMode="auto">
            <a:xfrm>
              <a:off x="200473" y="1341443"/>
              <a:ext cx="9540000" cy="760315"/>
            </a:xfrm>
            <a:prstGeom prst="rect">
              <a:avLst/>
            </a:prstGeom>
            <a:noFill/>
            <a:ln w="15875">
              <a:solidFill>
                <a:schemeClr val="tx1"/>
              </a:solidFill>
              <a:miter lim="800000"/>
              <a:headEnd/>
              <a:tailEnd/>
            </a:ln>
          </p:spPr>
          <p:txBody>
            <a:bodyPr lIns="0" tIns="45713" rIns="91424" bIns="45713" anchor="ctr"/>
            <a:lstStyle/>
            <a:p>
              <a:pPr marL="1430265">
                <a:spcBef>
                  <a:spcPct val="50000"/>
                </a:spcBef>
                <a:defRPr/>
              </a:pPr>
              <a:r>
                <a:rPr lang="ja-JP" altLang="en-US" sz="1400" b="1" dirty="0">
                  <a:solidFill>
                    <a:srgbClr val="000000"/>
                  </a:solidFill>
                  <a:latin typeface="Times New Roman" pitchFamily="18" charset="0"/>
                  <a:ea typeface="ＭＳ Ｐゴシック"/>
                </a:rPr>
                <a:t>① 特別支援学校から一般企業への就職が</a:t>
              </a:r>
              <a:r>
                <a:rPr lang="ja-JP" altLang="en-US" sz="1400" b="1" dirty="0">
                  <a:solidFill>
                    <a:srgbClr val="FF0000"/>
                  </a:solidFill>
                  <a:latin typeface="Times New Roman" pitchFamily="18" charset="0"/>
                  <a:ea typeface="ＭＳ Ｐゴシック"/>
                </a:rPr>
                <a:t>約 </a:t>
              </a:r>
              <a:r>
                <a:rPr lang="ja-JP" altLang="en-US" sz="1400" b="1" dirty="0" smtClean="0">
                  <a:solidFill>
                    <a:srgbClr val="FF0000"/>
                  </a:solidFill>
                  <a:latin typeface="Times New Roman" pitchFamily="18" charset="0"/>
                  <a:ea typeface="ＭＳ Ｐゴシック"/>
                </a:rPr>
                <a:t>３０．１％</a:t>
              </a:r>
              <a:r>
                <a:rPr lang="ja-JP" altLang="en-US" sz="1400" b="1" dirty="0">
                  <a:solidFill>
                    <a:srgbClr val="FF0000"/>
                  </a:solidFill>
                  <a:latin typeface="Times New Roman" pitchFamily="18" charset="0"/>
                  <a:ea typeface="ＭＳ Ｐゴシック"/>
                </a:rPr>
                <a:t>　</a:t>
              </a:r>
              <a:r>
                <a:rPr lang="ja-JP" altLang="en-US" sz="1400" b="1" dirty="0" smtClean="0">
                  <a:solidFill>
                    <a:prstClr val="black"/>
                  </a:solidFill>
                  <a:latin typeface="Times New Roman" pitchFamily="18" charset="0"/>
                  <a:ea typeface="ＭＳ Ｐゴシック"/>
                </a:rPr>
                <a:t>就労系</a:t>
              </a:r>
              <a:r>
                <a:rPr lang="ja-JP" altLang="en-US" sz="1400" b="1" dirty="0" smtClean="0">
                  <a:solidFill>
                    <a:srgbClr val="000000"/>
                  </a:solidFill>
                  <a:latin typeface="Times New Roman" pitchFamily="18" charset="0"/>
                  <a:ea typeface="ＭＳ Ｐゴシック"/>
                </a:rPr>
                <a:t>障害</a:t>
              </a:r>
              <a:r>
                <a:rPr lang="ja-JP" altLang="en-US" sz="1400" b="1" dirty="0">
                  <a:solidFill>
                    <a:srgbClr val="000000"/>
                  </a:solidFill>
                  <a:latin typeface="Times New Roman" pitchFamily="18" charset="0"/>
                  <a:ea typeface="ＭＳ Ｐゴシック"/>
                </a:rPr>
                <a:t>福祉</a:t>
              </a:r>
              <a:r>
                <a:rPr lang="ja-JP" altLang="en-US" sz="1400" b="1" dirty="0" smtClean="0">
                  <a:solidFill>
                    <a:srgbClr val="000000"/>
                  </a:solidFill>
                  <a:latin typeface="Times New Roman" pitchFamily="18" charset="0"/>
                  <a:ea typeface="ＭＳ Ｐゴシック"/>
                </a:rPr>
                <a:t>サービスの</a:t>
              </a:r>
              <a:r>
                <a:rPr lang="ja-JP" altLang="en-US" sz="1400" b="1" dirty="0">
                  <a:solidFill>
                    <a:srgbClr val="000000"/>
                  </a:solidFill>
                  <a:latin typeface="Times New Roman" pitchFamily="18" charset="0"/>
                  <a:ea typeface="ＭＳ Ｐゴシック"/>
                </a:rPr>
                <a:t>利用が</a:t>
              </a:r>
              <a:r>
                <a:rPr lang="ja-JP" altLang="en-US" sz="1400" b="1" dirty="0">
                  <a:solidFill>
                    <a:srgbClr val="FF0000"/>
                  </a:solidFill>
                  <a:latin typeface="Times New Roman" pitchFamily="18" charset="0"/>
                  <a:ea typeface="ＭＳ Ｐゴシック"/>
                </a:rPr>
                <a:t>約 ３０．</a:t>
              </a:r>
              <a:r>
                <a:rPr lang="ja-JP" altLang="en-US" sz="1400" b="1" dirty="0" smtClean="0">
                  <a:solidFill>
                    <a:srgbClr val="FF0000"/>
                  </a:solidFill>
                  <a:latin typeface="Times New Roman" pitchFamily="18" charset="0"/>
                  <a:ea typeface="ＭＳ Ｐゴシック"/>
                </a:rPr>
                <a:t>２％ </a:t>
              </a:r>
              <a:r>
                <a:rPr lang="ja-JP" altLang="en-US" sz="1500" b="1" dirty="0">
                  <a:solidFill>
                    <a:srgbClr val="FF0000"/>
                  </a:solidFill>
                  <a:latin typeface="Times New Roman" pitchFamily="18" charset="0"/>
                  <a:ea typeface="ＭＳ Ｐゴシック"/>
                </a:rPr>
                <a:t>　</a:t>
              </a:r>
            </a:p>
            <a:p>
              <a:pPr marL="1430265">
                <a:defRPr/>
              </a:pPr>
              <a:r>
                <a:rPr lang="ja-JP" altLang="en-US" sz="1400" b="1" dirty="0">
                  <a:solidFill>
                    <a:srgbClr val="000000"/>
                  </a:solidFill>
                  <a:latin typeface="ＭＳ Ｐゴシック" charset="-128"/>
                  <a:ea typeface="ＭＳ Ｐゴシック"/>
                </a:rPr>
                <a:t>② 障害福祉サービスから一般企業への就職が</a:t>
              </a:r>
              <a:r>
                <a:rPr lang="ja-JP" altLang="en-US" sz="1400" b="1" dirty="0">
                  <a:solidFill>
                    <a:srgbClr val="FF0000"/>
                  </a:solidFill>
                  <a:latin typeface="ＭＳ Ｐゴシック" charset="-128"/>
                  <a:ea typeface="ＭＳ Ｐゴシック"/>
                </a:rPr>
                <a:t>年間 １．３ ％（Ｈ１５）　→　</a:t>
              </a:r>
              <a:r>
                <a:rPr lang="ja-JP" altLang="en-US" sz="1400" b="1" dirty="0" smtClean="0">
                  <a:solidFill>
                    <a:srgbClr val="FF0000"/>
                  </a:solidFill>
                  <a:latin typeface="ＭＳ Ｐゴシック" charset="-128"/>
                  <a:ea typeface="ＭＳ Ｐゴシック"/>
                </a:rPr>
                <a:t>４．３％</a:t>
              </a:r>
              <a:r>
                <a:rPr lang="ja-JP" altLang="en-US" sz="1400" b="1" dirty="0">
                  <a:solidFill>
                    <a:srgbClr val="FF0000"/>
                  </a:solidFill>
                  <a:latin typeface="ＭＳ Ｐゴシック" charset="-128"/>
                  <a:ea typeface="ＭＳ Ｐゴシック"/>
                </a:rPr>
                <a:t>（</a:t>
              </a:r>
              <a:r>
                <a:rPr lang="ja-JP" altLang="en-US" sz="1400" b="1" dirty="0" smtClean="0">
                  <a:solidFill>
                    <a:srgbClr val="FF0000"/>
                  </a:solidFill>
                  <a:latin typeface="ＭＳ Ｐゴシック" charset="-128"/>
                  <a:ea typeface="ＭＳ Ｐゴシック"/>
                </a:rPr>
                <a:t>Ｈ２８）</a:t>
              </a:r>
              <a:endParaRPr lang="en-US" altLang="ja-JP" sz="1400" b="1" dirty="0">
                <a:solidFill>
                  <a:srgbClr val="FF0000"/>
                </a:solidFill>
                <a:latin typeface="ＭＳ Ｐゴシック" charset="-128"/>
                <a:ea typeface="ＭＳ Ｐゴシック"/>
              </a:endParaRPr>
            </a:p>
            <a:p>
              <a:pPr marL="1339781">
                <a:lnSpc>
                  <a:spcPts val="1600"/>
                </a:lnSpc>
                <a:defRPr/>
              </a:pPr>
              <a:r>
                <a:rPr lang="ja-JP" altLang="en-US" sz="1500" b="1" dirty="0">
                  <a:solidFill>
                    <a:srgbClr val="FF0000"/>
                  </a:solidFill>
                  <a:latin typeface="ＭＳ Ｐゴシック" charset="-128"/>
                  <a:ea typeface="ＭＳ Ｐゴシック"/>
                </a:rPr>
                <a:t>　　　　　　　　　　　　　　　　　　　　　　　　　　　　　　　　　　　　　　　　　</a:t>
              </a:r>
              <a:r>
                <a:rPr lang="ja-JP" altLang="en-US" sz="1200" b="1" dirty="0">
                  <a:solidFill>
                    <a:srgbClr val="FF0000"/>
                  </a:solidFill>
                  <a:latin typeface="ＭＳ Ｐゴシック" charset="-128"/>
                  <a:ea typeface="ＭＳ Ｐゴシック"/>
                </a:rPr>
                <a:t>　</a:t>
              </a:r>
              <a:r>
                <a:rPr lang="en-US" altLang="ja-JP" sz="1200" b="1" dirty="0">
                  <a:solidFill>
                    <a:srgbClr val="FF0000"/>
                  </a:solidFill>
                  <a:latin typeface="ＭＳ Ｐゴシック" charset="-128"/>
                  <a:ea typeface="ＭＳ Ｐゴシック"/>
                </a:rPr>
                <a:t>※</a:t>
              </a:r>
              <a:r>
                <a:rPr lang="ja-JP" altLang="en-US" sz="1200" b="1" dirty="0">
                  <a:solidFill>
                    <a:srgbClr val="FF0000"/>
                  </a:solidFill>
                  <a:latin typeface="ＭＳ Ｐゴシック" charset="-128"/>
                  <a:ea typeface="ＭＳ Ｐゴシック"/>
                </a:rPr>
                <a:t>就労移行支援からは</a:t>
              </a:r>
              <a:r>
                <a:rPr lang="ja-JP" altLang="en-US" sz="1200" b="1" dirty="0" smtClean="0">
                  <a:solidFill>
                    <a:srgbClr val="FF0000"/>
                  </a:solidFill>
                  <a:latin typeface="ＭＳ Ｐゴシック" charset="-128"/>
                  <a:ea typeface="ＭＳ Ｐゴシック"/>
                </a:rPr>
                <a:t>２５．１％</a:t>
              </a:r>
              <a:r>
                <a:rPr lang="ja-JP" altLang="en-US" sz="1500" b="1" dirty="0" smtClean="0">
                  <a:solidFill>
                    <a:srgbClr val="FF0000"/>
                  </a:solidFill>
                  <a:latin typeface="ＭＳ Ｐゴシック" charset="-128"/>
                  <a:ea typeface="ＭＳ Ｐゴシック"/>
                </a:rPr>
                <a:t> </a:t>
              </a:r>
              <a:r>
                <a:rPr lang="ja-JP" altLang="en-US" sz="1200" b="1" dirty="0">
                  <a:solidFill>
                    <a:srgbClr val="FF0000"/>
                  </a:solidFill>
                  <a:latin typeface="ＭＳ Ｐゴシック" charset="-128"/>
                  <a:ea typeface="ＭＳ Ｐゴシック"/>
                </a:rPr>
                <a:t>（</a:t>
              </a:r>
              <a:r>
                <a:rPr lang="ja-JP" altLang="en-US" sz="1200" b="1" dirty="0" smtClean="0">
                  <a:solidFill>
                    <a:srgbClr val="FF0000"/>
                  </a:solidFill>
                  <a:latin typeface="ＭＳ Ｐゴシック" charset="-128"/>
                  <a:ea typeface="ＭＳ Ｐゴシック"/>
                </a:rPr>
                <a:t>Ｈ２８）</a:t>
              </a:r>
              <a:endParaRPr lang="ja-JP" altLang="en-US" sz="1200" b="1" dirty="0">
                <a:solidFill>
                  <a:srgbClr val="FF0000"/>
                </a:solidFill>
                <a:latin typeface="ＭＳ Ｐゴシック" charset="-128"/>
                <a:ea typeface="ＭＳ Ｐゴシック"/>
              </a:endParaRPr>
            </a:p>
          </p:txBody>
        </p:sp>
        <p:sp>
          <p:nvSpPr>
            <p:cNvPr id="18453" name="Text Box 26"/>
            <p:cNvSpPr txBox="1">
              <a:spLocks noChangeArrowheads="1"/>
            </p:cNvSpPr>
            <p:nvPr/>
          </p:nvSpPr>
          <p:spPr bwMode="auto">
            <a:xfrm>
              <a:off x="272487" y="1412777"/>
              <a:ext cx="1260000" cy="576000"/>
            </a:xfrm>
            <a:prstGeom prst="rect">
              <a:avLst/>
            </a:prstGeom>
            <a:solidFill>
              <a:srgbClr val="CCFF99"/>
            </a:solidFill>
            <a:ln w="9525">
              <a:solidFill>
                <a:schemeClr val="tx1"/>
              </a:solidFill>
              <a:miter lim="800000"/>
              <a:headEnd/>
              <a:tailEnd/>
            </a:ln>
            <a:extLst/>
          </p:spPr>
          <p:txBody>
            <a:bodyPr lIns="35998" tIns="35998" rIns="35998" bIns="35998" anchor="ctr" anchorCtr="1"/>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b="1" dirty="0">
                  <a:solidFill>
                    <a:srgbClr val="000000"/>
                  </a:solidFill>
                  <a:latin typeface="Times New Roman" pitchFamily="18" charset="0"/>
                </a:rPr>
                <a:t>一般就労への</a:t>
              </a:r>
              <a:endParaRPr lang="en-US" altLang="ja-JP" sz="1400" b="1" dirty="0">
                <a:solidFill>
                  <a:srgbClr val="000000"/>
                </a:solidFill>
                <a:latin typeface="Times New Roman" pitchFamily="18" charset="0"/>
              </a:endParaRPr>
            </a:p>
            <a:p>
              <a:pPr eaLnBrk="1" hangingPunct="1">
                <a:spcBef>
                  <a:spcPct val="50000"/>
                </a:spcBef>
              </a:pPr>
              <a:r>
                <a:rPr lang="ja-JP" altLang="en-US" sz="1400" b="1" dirty="0">
                  <a:solidFill>
                    <a:srgbClr val="000000"/>
                  </a:solidFill>
                  <a:latin typeface="Times New Roman" pitchFamily="18" charset="0"/>
                </a:rPr>
                <a:t>移行の現状</a:t>
              </a:r>
              <a:endParaRPr lang="en-US" altLang="ja-JP" sz="1400" b="1" dirty="0">
                <a:solidFill>
                  <a:srgbClr val="000000"/>
                </a:solidFill>
                <a:latin typeface="Calibri" pitchFamily="34" charset="0"/>
              </a:endParaRPr>
            </a:p>
          </p:txBody>
        </p:sp>
      </p:grpSp>
      <p:sp>
        <p:nvSpPr>
          <p:cNvPr id="18454" name="Text Box 27"/>
          <p:cNvSpPr txBox="1">
            <a:spLocks noChangeArrowheads="1"/>
          </p:cNvSpPr>
          <p:nvPr/>
        </p:nvSpPr>
        <p:spPr bwMode="auto">
          <a:xfrm>
            <a:off x="6393195" y="5949280"/>
            <a:ext cx="81756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600" dirty="0" smtClean="0">
                <a:solidFill>
                  <a:srgbClr val="000000"/>
                </a:solidFill>
                <a:latin typeface="Calibri" pitchFamily="34" charset="0"/>
              </a:rPr>
              <a:t>就職</a:t>
            </a:r>
            <a:endParaRPr lang="ja-JP" altLang="en-US" sz="1600" dirty="0">
              <a:solidFill>
                <a:srgbClr val="000000"/>
              </a:solidFill>
              <a:latin typeface="Calibri" pitchFamily="34" charset="0"/>
            </a:endParaRPr>
          </a:p>
        </p:txBody>
      </p:sp>
      <p:sp>
        <p:nvSpPr>
          <p:cNvPr id="333866" name="Text Box 42"/>
          <p:cNvSpPr txBox="1">
            <a:spLocks noChangeArrowheads="1"/>
          </p:cNvSpPr>
          <p:nvPr/>
        </p:nvSpPr>
        <p:spPr bwMode="auto">
          <a:xfrm>
            <a:off x="8508602" y="2492897"/>
            <a:ext cx="1225550" cy="336550"/>
          </a:xfrm>
          <a:prstGeom prst="rect">
            <a:avLst/>
          </a:prstGeom>
          <a:noFill/>
          <a:ln w="9525" algn="ctr">
            <a:noFill/>
            <a:miter lim="800000"/>
            <a:headEnd/>
            <a:tailEnd/>
          </a:ln>
          <a:effectLst/>
        </p:spPr>
        <p:txBody>
          <a:bodyPr lIns="91424" tIns="45713" rIns="91424" bIns="45713">
            <a:spAutoFit/>
          </a:bodyPr>
          <a:lstStyle/>
          <a:p>
            <a:pPr algn="ctr" fontAlgn="auto">
              <a:spcBef>
                <a:spcPct val="50000"/>
              </a:spcBef>
              <a:spcAft>
                <a:spcPts val="0"/>
              </a:spcAft>
              <a:defRPr/>
            </a:pPr>
            <a:r>
              <a:rPr lang="ja-JP" altLang="en-US" sz="1600" b="1" u="sng" dirty="0">
                <a:solidFill>
                  <a:srgbClr val="000000"/>
                </a:solidFill>
                <a:effectLst>
                  <a:outerShdw blurRad="38100" dist="38100" dir="2700000" algn="tl">
                    <a:srgbClr val="C0C0C0"/>
                  </a:outerShdw>
                </a:effectLst>
                <a:ea typeface="ＭＳ Ｐゴシック"/>
              </a:rPr>
              <a:t>企　業　等</a:t>
            </a:r>
          </a:p>
        </p:txBody>
      </p:sp>
      <p:grpSp>
        <p:nvGrpSpPr>
          <p:cNvPr id="5" name="グループ化 4"/>
          <p:cNvGrpSpPr/>
          <p:nvPr/>
        </p:nvGrpSpPr>
        <p:grpSpPr>
          <a:xfrm>
            <a:off x="6445030" y="4698399"/>
            <a:ext cx="1878880" cy="530855"/>
            <a:chOff x="6445030" y="4604674"/>
            <a:chExt cx="1878880" cy="530855"/>
          </a:xfrm>
        </p:grpSpPr>
        <p:sp>
          <p:nvSpPr>
            <p:cNvPr id="18451" name="AutoShape 22"/>
            <p:cNvSpPr>
              <a:spLocks noChangeArrowheads="1"/>
            </p:cNvSpPr>
            <p:nvPr/>
          </p:nvSpPr>
          <p:spPr bwMode="auto">
            <a:xfrm rot="10800000">
              <a:off x="6445030" y="4604674"/>
              <a:ext cx="1878880" cy="530855"/>
            </a:xfrm>
            <a:prstGeom prst="leftArrow">
              <a:avLst>
                <a:gd name="adj1" fmla="val 54486"/>
                <a:gd name="adj2" fmla="val 58468"/>
              </a:avLst>
            </a:prstGeom>
            <a:solidFill>
              <a:srgbClr val="CCFFFF"/>
            </a:solidFill>
            <a:ln w="57150">
              <a:solidFill>
                <a:schemeClr val="tx1"/>
              </a:solidFill>
              <a:miter lim="800000"/>
              <a:headEnd/>
              <a:tailEnd/>
            </a:ln>
          </p:spPr>
          <p:txBody>
            <a:bodyPr wrap="none" lIns="91435" tIns="45718" rIns="91435" bIns="45718" anchor="ctr"/>
            <a:lstStyle/>
            <a:p>
              <a:endParaRPr lang="ja-JP" altLang="en-US" sz="1200">
                <a:solidFill>
                  <a:srgbClr val="000000"/>
                </a:solidFill>
                <a:latin typeface="Calibri"/>
                <a:ea typeface="ＭＳ Ｐゴシック"/>
              </a:endParaRPr>
            </a:p>
          </p:txBody>
        </p:sp>
        <p:sp>
          <p:nvSpPr>
            <p:cNvPr id="18466" name="Text Box 27"/>
            <p:cNvSpPr txBox="1">
              <a:spLocks noChangeArrowheads="1"/>
            </p:cNvSpPr>
            <p:nvPr/>
          </p:nvSpPr>
          <p:spPr bwMode="auto">
            <a:xfrm>
              <a:off x="6912764" y="4728304"/>
              <a:ext cx="883337" cy="3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600" dirty="0">
                  <a:solidFill>
                    <a:srgbClr val="000000"/>
                  </a:solidFill>
                  <a:latin typeface="Calibri" pitchFamily="34" charset="0"/>
                </a:rPr>
                <a:t>就　職</a:t>
              </a:r>
            </a:p>
          </p:txBody>
        </p:sp>
      </p:grpSp>
      <p:sp>
        <p:nvSpPr>
          <p:cNvPr id="50" name="Text Box 28"/>
          <p:cNvSpPr txBox="1">
            <a:spLocks noChangeArrowheads="1"/>
          </p:cNvSpPr>
          <p:nvPr/>
        </p:nvSpPr>
        <p:spPr bwMode="auto">
          <a:xfrm>
            <a:off x="36" y="-63336"/>
            <a:ext cx="9906000" cy="523216"/>
          </a:xfrm>
          <a:prstGeom prst="rect">
            <a:avLst/>
          </a:prstGeom>
          <a:noFill/>
          <a:ln w="9525" algn="ctr">
            <a:noFill/>
            <a:miter lim="800000"/>
            <a:headEnd/>
            <a:tailEnd/>
          </a:ln>
        </p:spPr>
        <p:txBody>
          <a:bodyPr lIns="91435" tIns="45718" rIns="91435" bIns="45718">
            <a:spAutoFit/>
          </a:bodyPr>
          <a:lstStyle/>
          <a:p>
            <a:pPr algn="ctr">
              <a:spcBef>
                <a:spcPct val="50000"/>
              </a:spcBef>
              <a:defRPr/>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就労支援施策の対象となる障害者数／地域の流れ</a:t>
            </a:r>
          </a:p>
        </p:txBody>
      </p:sp>
      <p:sp>
        <p:nvSpPr>
          <p:cNvPr id="18468" name="Text Box 29"/>
          <p:cNvSpPr txBox="1">
            <a:spLocks noChangeArrowheads="1"/>
          </p:cNvSpPr>
          <p:nvPr/>
        </p:nvSpPr>
        <p:spPr bwMode="auto">
          <a:xfrm>
            <a:off x="82770" y="548680"/>
            <a:ext cx="9740473" cy="720704"/>
          </a:xfrm>
          <a:prstGeom prst="rect">
            <a:avLst/>
          </a:prstGeom>
          <a:solidFill>
            <a:schemeClr val="bg1"/>
          </a:solidFill>
          <a:ln w="15875">
            <a:solidFill>
              <a:schemeClr val="tx1"/>
            </a:solidFill>
            <a:miter lim="800000"/>
            <a:headEnd/>
            <a:tailEnd/>
          </a:ln>
        </p:spPr>
        <p:txBody>
          <a:bodyPr lIns="91424" tIns="45713" rIns="91424" bIns="45713"/>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2000" b="1" dirty="0">
                <a:solidFill>
                  <a:srgbClr val="000000"/>
                </a:solidFill>
                <a:latin typeface="Times New Roman" pitchFamily="18" charset="0"/>
              </a:rPr>
              <a:t>障害者総数</a:t>
            </a:r>
            <a:r>
              <a:rPr lang="ja-JP" altLang="en-US" sz="2400" b="1" dirty="0" smtClean="0">
                <a:solidFill>
                  <a:srgbClr val="FF3300"/>
                </a:solidFill>
                <a:latin typeface="Times New Roman" pitchFamily="18" charset="0"/>
              </a:rPr>
              <a:t>約</a:t>
            </a:r>
            <a:r>
              <a:rPr lang="ja-JP" altLang="en-US" sz="2400" b="1" dirty="0">
                <a:solidFill>
                  <a:srgbClr val="FF3300"/>
                </a:solidFill>
                <a:latin typeface="Times New Roman" pitchFamily="18" charset="0"/>
              </a:rPr>
              <a:t>９３７</a:t>
            </a:r>
            <a:r>
              <a:rPr lang="ja-JP" altLang="en-US" sz="2400" b="1" dirty="0" smtClean="0">
                <a:solidFill>
                  <a:srgbClr val="FF3300"/>
                </a:solidFill>
                <a:latin typeface="Times New Roman" pitchFamily="18" charset="0"/>
              </a:rPr>
              <a:t>万人</a:t>
            </a:r>
            <a:r>
              <a:rPr lang="ja-JP" altLang="en-US" sz="2000" b="1" dirty="0">
                <a:solidFill>
                  <a:srgbClr val="000000"/>
                </a:solidFill>
                <a:latin typeface="Times New Roman" pitchFamily="18" charset="0"/>
              </a:rPr>
              <a:t>中、１８歳～６４歳の</a:t>
            </a:r>
            <a:r>
              <a:rPr lang="ja-JP" altLang="en-US" sz="2000" b="1" dirty="0" smtClean="0">
                <a:solidFill>
                  <a:srgbClr val="000000"/>
                </a:solidFill>
                <a:latin typeface="Times New Roman" pitchFamily="18" charset="0"/>
              </a:rPr>
              <a:t>在宅者数</a:t>
            </a:r>
            <a:r>
              <a:rPr lang="ja-JP" altLang="en-US" sz="2400" b="1" dirty="0" smtClean="0">
                <a:solidFill>
                  <a:srgbClr val="FF0000"/>
                </a:solidFill>
                <a:latin typeface="Times New Roman" pitchFamily="18" charset="0"/>
              </a:rPr>
              <a:t>約３６１万人</a:t>
            </a:r>
            <a:endParaRPr lang="en-US" altLang="ja-JP" sz="2400" b="1" dirty="0">
              <a:solidFill>
                <a:srgbClr val="FF0000"/>
              </a:solidFill>
              <a:latin typeface="Times New Roman" pitchFamily="18" charset="0"/>
            </a:endParaRPr>
          </a:p>
          <a:p>
            <a:pPr algn="r" eaLnBrk="1" hangingPunct="1">
              <a:lnSpc>
                <a:spcPts val="1600"/>
              </a:lnSpc>
            </a:pPr>
            <a:r>
              <a:rPr lang="ja-JP" altLang="en-US" sz="1400" b="1" dirty="0">
                <a:solidFill>
                  <a:srgbClr val="000000"/>
                </a:solidFill>
                <a:latin typeface="Times New Roman" pitchFamily="18" charset="0"/>
              </a:rPr>
              <a:t>（内訳：</a:t>
            </a:r>
            <a:r>
              <a:rPr lang="ja-JP" altLang="en-US" sz="1400" b="1" dirty="0" smtClean="0">
                <a:solidFill>
                  <a:srgbClr val="000000"/>
                </a:solidFill>
                <a:latin typeface="Times New Roman" pitchFamily="18" charset="0"/>
              </a:rPr>
              <a:t>身体１０１万人、知的 ５８万人、</a:t>
            </a:r>
            <a:r>
              <a:rPr lang="ja-JP" altLang="en-US" sz="1400" b="1" dirty="0">
                <a:solidFill>
                  <a:srgbClr val="000000"/>
                </a:solidFill>
                <a:latin typeface="Times New Roman" pitchFamily="18" charset="0"/>
              </a:rPr>
              <a:t>精神</a:t>
            </a:r>
            <a:r>
              <a:rPr lang="ja-JP" altLang="en-US" sz="1400" b="1" dirty="0" smtClean="0">
                <a:solidFill>
                  <a:srgbClr val="000000"/>
                </a:solidFill>
                <a:latin typeface="Times New Roman" pitchFamily="18" charset="0"/>
              </a:rPr>
              <a:t>２０２万人</a:t>
            </a:r>
            <a:r>
              <a:rPr lang="ja-JP" altLang="en-US" sz="1400" b="1" dirty="0">
                <a:solidFill>
                  <a:srgbClr val="000000"/>
                </a:solidFill>
                <a:latin typeface="Times New Roman" pitchFamily="18" charset="0"/>
              </a:rPr>
              <a:t>）　</a:t>
            </a:r>
            <a:r>
              <a:rPr lang="ja-JP" altLang="en-US" sz="2000" b="1" dirty="0">
                <a:solidFill>
                  <a:srgbClr val="000000"/>
                </a:solidFill>
                <a:latin typeface="Times New Roman" pitchFamily="18" charset="0"/>
              </a:rPr>
              <a:t>　　　　</a:t>
            </a:r>
          </a:p>
        </p:txBody>
      </p:sp>
      <p:sp>
        <p:nvSpPr>
          <p:cNvPr id="38" name="正方形/長方形 37"/>
          <p:cNvSpPr/>
          <p:nvPr/>
        </p:nvSpPr>
        <p:spPr>
          <a:xfrm>
            <a:off x="6388972" y="4494566"/>
            <a:ext cx="1938769" cy="255978"/>
          </a:xfrm>
          <a:prstGeom prst="rect">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ja-JP" altLang="en-US">
              <a:solidFill>
                <a:srgbClr val="FFFFFF"/>
              </a:solidFill>
            </a:endParaRPr>
          </a:p>
        </p:txBody>
      </p:sp>
      <p:sp>
        <p:nvSpPr>
          <p:cNvPr id="39" name="Text Box 26"/>
          <p:cNvSpPr txBox="1">
            <a:spLocks noChangeArrowheads="1"/>
          </p:cNvSpPr>
          <p:nvPr/>
        </p:nvSpPr>
        <p:spPr bwMode="auto">
          <a:xfrm>
            <a:off x="6451600" y="2219762"/>
            <a:ext cx="1939594" cy="2769985"/>
          </a:xfrm>
          <a:prstGeom prst="rect">
            <a:avLst/>
          </a:prstGeom>
          <a:noFill/>
          <a:ln w="9525">
            <a:noFill/>
            <a:miter lim="800000"/>
            <a:headEnd/>
            <a:tailEnd/>
          </a:ln>
        </p:spPr>
        <p:txBody>
          <a:bodyPr wrap="square" lIns="36000" tIns="45718" rIns="36000" bIns="45718">
            <a:spAutoFit/>
          </a:bodyPr>
          <a:lstStyle/>
          <a:p>
            <a:pPr algn="ctr" fontAlgn="auto">
              <a:spcBef>
                <a:spcPts val="0"/>
              </a:spcBef>
              <a:spcAft>
                <a:spcPts val="0"/>
              </a:spcAft>
              <a:defRPr/>
            </a:pPr>
            <a:r>
              <a:rPr lang="ja-JP" altLang="en-US" sz="1100" b="1" spc="-40" dirty="0">
                <a:solidFill>
                  <a:srgbClr val="FF0000"/>
                </a:solidFill>
                <a:latin typeface="Arial"/>
                <a:ea typeface="ＭＳ Ｐゴシック"/>
              </a:rPr>
              <a:t>就労系障害福祉サービス</a:t>
            </a:r>
            <a:endParaRPr lang="en-US" altLang="ja-JP" sz="1100" b="1" spc="-40" dirty="0">
              <a:solidFill>
                <a:srgbClr val="FF0000"/>
              </a:solidFill>
              <a:latin typeface="Arial"/>
              <a:ea typeface="ＭＳ Ｐゴシック"/>
            </a:endParaRPr>
          </a:p>
          <a:p>
            <a:pPr algn="ctr" fontAlgn="auto">
              <a:spcBef>
                <a:spcPts val="0"/>
              </a:spcBef>
              <a:spcAft>
                <a:spcPts val="0"/>
              </a:spcAft>
              <a:defRPr/>
            </a:pPr>
            <a:r>
              <a:rPr lang="ja-JP" altLang="en-US" sz="1100" b="1" spc="-40" dirty="0">
                <a:solidFill>
                  <a:srgbClr val="FF0000"/>
                </a:solidFill>
                <a:latin typeface="Arial"/>
                <a:ea typeface="ＭＳ Ｐゴシック"/>
              </a:rPr>
              <a:t>から一般就労への</a:t>
            </a:r>
            <a:r>
              <a:rPr lang="ja-JP" altLang="en-US" sz="1100" b="1" spc="-40" dirty="0" smtClean="0">
                <a:solidFill>
                  <a:srgbClr val="FF0000"/>
                </a:solidFill>
                <a:latin typeface="Arial"/>
                <a:ea typeface="ＭＳ Ｐゴシック"/>
              </a:rPr>
              <a:t>移行</a:t>
            </a:r>
            <a:endParaRPr lang="en-US" altLang="ja-JP" sz="600" b="1" dirty="0">
              <a:solidFill>
                <a:srgbClr val="000000"/>
              </a:solidFill>
              <a:latin typeface="Arial"/>
              <a:ea typeface="ＭＳ Ｐゴシック"/>
            </a:endParaRPr>
          </a:p>
          <a:p>
            <a:pPr fontAlgn="auto">
              <a:spcBef>
                <a:spcPts val="0"/>
              </a:spcBef>
              <a:spcAft>
                <a:spcPts val="0"/>
              </a:spcAft>
              <a:defRPr/>
            </a:pPr>
            <a:r>
              <a:rPr lang="ja-JP" altLang="en-US" sz="1400" b="1" dirty="0">
                <a:solidFill>
                  <a:srgbClr val="FF0000"/>
                </a:solidFill>
                <a:latin typeface="HGSｺﾞｼｯｸE" pitchFamily="50" charset="-128"/>
                <a:ea typeface="HGSｺﾞｼｯｸE" pitchFamily="50" charset="-128"/>
              </a:rPr>
              <a:t> </a:t>
            </a:r>
            <a:r>
              <a:rPr lang="en-US" altLang="ja-JP" sz="1400" b="1" dirty="0" smtClean="0">
                <a:solidFill>
                  <a:srgbClr val="FF0000"/>
                </a:solidFill>
                <a:latin typeface="HGSｺﾞｼｯｸE" pitchFamily="50" charset="-128"/>
                <a:ea typeface="HGSｺﾞｼｯｸE" pitchFamily="50" charset="-128"/>
              </a:rPr>
              <a:t>1,288</a:t>
            </a:r>
            <a:r>
              <a:rPr lang="ja-JP" altLang="en-US" sz="1400" b="1" dirty="0">
                <a:solidFill>
                  <a:srgbClr val="FF0000"/>
                </a:solidFill>
                <a:latin typeface="HGSｺﾞｼｯｸE" pitchFamily="50" charset="-128"/>
                <a:ea typeface="HGSｺﾞｼｯｸE" pitchFamily="50" charset="-128"/>
              </a:rPr>
              <a:t>人</a:t>
            </a:r>
            <a:r>
              <a:rPr lang="en-US" altLang="ja-JP" sz="1200" b="1" dirty="0">
                <a:solidFill>
                  <a:srgbClr val="000000"/>
                </a:solidFill>
                <a:latin typeface="ＭＳ Ｐゴシック"/>
                <a:ea typeface="ＭＳ Ｐゴシック"/>
              </a:rPr>
              <a:t>/ H15</a:t>
            </a:r>
            <a:r>
              <a:rPr lang="ja-JP" altLang="en-US" sz="12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000000"/>
                </a:solidFill>
                <a:latin typeface="HGPｺﾞｼｯｸE" pitchFamily="50" charset="-128"/>
                <a:ea typeface="HGPｺﾞｼｯｸE" pitchFamily="50" charset="-128"/>
              </a:rPr>
              <a:t>1.0</a:t>
            </a:r>
            <a:endParaRPr lang="en-US" altLang="ja-JP" sz="1400" b="1" u="sng" dirty="0">
              <a:solidFill>
                <a:srgbClr val="00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 2,460</a:t>
            </a:r>
            <a:r>
              <a:rPr lang="ja-JP" altLang="en-US" sz="1400" b="1" dirty="0">
                <a:solidFill>
                  <a:srgbClr val="FF0000"/>
                </a:solidFill>
                <a:latin typeface="HGSｺﾞｼｯｸE" pitchFamily="50" charset="-128"/>
                <a:ea typeface="HGSｺﾞｼｯｸE" pitchFamily="50" charset="-128"/>
              </a:rPr>
              <a:t>人</a:t>
            </a:r>
            <a:r>
              <a:rPr lang="en-US" altLang="ja-JP" sz="1200" b="1" dirty="0">
                <a:solidFill>
                  <a:srgbClr val="000000"/>
                </a:solidFill>
                <a:latin typeface="ＭＳ Ｐゴシック"/>
                <a:ea typeface="ＭＳ Ｐゴシック"/>
              </a:rPr>
              <a:t>/ H18</a:t>
            </a:r>
            <a:r>
              <a:rPr lang="ja-JP" altLang="en-US" sz="14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FF0000"/>
                </a:solidFill>
                <a:latin typeface="HGPｺﾞｼｯｸE" pitchFamily="50" charset="-128"/>
                <a:ea typeface="HGPｺﾞｼｯｸE" pitchFamily="50" charset="-128"/>
              </a:rPr>
              <a:t>1.9</a:t>
            </a:r>
            <a:r>
              <a:rPr lang="ja-JP" altLang="en-US" sz="1400" b="1" u="sng" dirty="0" smtClean="0">
                <a:solidFill>
                  <a:srgbClr val="FF0000"/>
                </a:solidFill>
                <a:latin typeface="HGPｺﾞｼｯｸE" pitchFamily="50" charset="-128"/>
                <a:ea typeface="HGPｺﾞｼｯｸE" pitchFamily="50" charset="-128"/>
              </a:rPr>
              <a:t> </a:t>
            </a:r>
            <a:r>
              <a:rPr lang="ja-JP" altLang="en-US" sz="1400" b="1" u="sng" dirty="0">
                <a:solidFill>
                  <a:srgbClr val="FF0000"/>
                </a:solidFill>
                <a:latin typeface="HGPｺﾞｼｯｸE" pitchFamily="50" charset="-128"/>
                <a:ea typeface="HGPｺﾞｼｯｸE" pitchFamily="50" charset="-128"/>
              </a:rPr>
              <a:t>倍</a:t>
            </a:r>
            <a:endParaRPr lang="en-US" altLang="ja-JP" sz="1400"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 3,293</a:t>
            </a:r>
            <a:r>
              <a:rPr lang="ja-JP" altLang="en-US" sz="1200" b="1" dirty="0">
                <a:solidFill>
                  <a:srgbClr val="FF0000"/>
                </a:solidFill>
                <a:latin typeface="HGSｺﾞｼｯｸE" pitchFamily="50" charset="-128"/>
                <a:ea typeface="HGSｺﾞｼｯｸE" pitchFamily="50" charset="-128"/>
              </a:rPr>
              <a:t>人</a:t>
            </a:r>
            <a:r>
              <a:rPr lang="en-US" altLang="ja-JP" sz="1200" b="1" dirty="0">
                <a:solidFill>
                  <a:srgbClr val="000000"/>
                </a:solidFill>
                <a:latin typeface="ＭＳ Ｐゴシック"/>
                <a:ea typeface="ＭＳ Ｐゴシック"/>
              </a:rPr>
              <a:t>/ H21</a:t>
            </a:r>
            <a:r>
              <a:rPr lang="ja-JP" altLang="en-US" sz="12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FF0000"/>
                </a:solidFill>
                <a:latin typeface="HGPｺﾞｼｯｸE" pitchFamily="50" charset="-128"/>
                <a:ea typeface="HGPｺﾞｼｯｸE" pitchFamily="50" charset="-128"/>
              </a:rPr>
              <a:t>2.6 </a:t>
            </a:r>
            <a:r>
              <a:rPr lang="ja-JP" altLang="en-US" sz="1400" b="1" u="sng" dirty="0">
                <a:solidFill>
                  <a:srgbClr val="FF0000"/>
                </a:solidFill>
                <a:latin typeface="HGPｺﾞｼｯｸE" pitchFamily="50" charset="-128"/>
                <a:ea typeface="HGPｺﾞｼｯｸE" pitchFamily="50" charset="-128"/>
              </a:rPr>
              <a:t>倍</a:t>
            </a:r>
            <a:endParaRPr lang="en-US" altLang="ja-JP" sz="1400"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 4,403</a:t>
            </a:r>
            <a:r>
              <a:rPr lang="ja-JP" altLang="en-US" sz="1200" b="1" dirty="0">
                <a:solidFill>
                  <a:srgbClr val="FF0000"/>
                </a:solidFill>
                <a:latin typeface="HGSｺﾞｼｯｸE" pitchFamily="50" charset="-128"/>
                <a:ea typeface="HGSｺﾞｼｯｸE" pitchFamily="50" charset="-128"/>
              </a:rPr>
              <a:t>人</a:t>
            </a:r>
            <a:r>
              <a:rPr lang="en-US" altLang="ja-JP" sz="1200" b="1" dirty="0">
                <a:solidFill>
                  <a:srgbClr val="000000"/>
                </a:solidFill>
                <a:latin typeface="ＭＳ Ｐゴシック"/>
                <a:ea typeface="ＭＳ Ｐゴシック"/>
              </a:rPr>
              <a:t>/ H22</a:t>
            </a:r>
            <a:r>
              <a:rPr lang="ja-JP" altLang="en-US" sz="12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FF0000"/>
                </a:solidFill>
                <a:latin typeface="HGPｺﾞｼｯｸE" pitchFamily="50" charset="-128"/>
                <a:ea typeface="HGPｺﾞｼｯｸE" pitchFamily="50" charset="-128"/>
              </a:rPr>
              <a:t>3.4 </a:t>
            </a:r>
            <a:r>
              <a:rPr lang="ja-JP" altLang="en-US" sz="1400" b="1" u="sng" dirty="0">
                <a:solidFill>
                  <a:srgbClr val="FF0000"/>
                </a:solidFill>
                <a:latin typeface="HGPｺﾞｼｯｸE" pitchFamily="50" charset="-128"/>
                <a:ea typeface="HGPｺﾞｼｯｸE" pitchFamily="50" charset="-128"/>
              </a:rPr>
              <a:t>倍</a:t>
            </a:r>
            <a:endParaRPr lang="en-US" altLang="ja-JP" sz="1400"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 5,675</a:t>
            </a:r>
            <a:r>
              <a:rPr lang="ja-JP" altLang="en-US" sz="1200" b="1" dirty="0">
                <a:solidFill>
                  <a:srgbClr val="FF0000"/>
                </a:solidFill>
                <a:latin typeface="HGSｺﾞｼｯｸE" pitchFamily="50" charset="-128"/>
                <a:ea typeface="HGSｺﾞｼｯｸE" pitchFamily="50" charset="-128"/>
              </a:rPr>
              <a:t>人</a:t>
            </a:r>
            <a:r>
              <a:rPr lang="en-US" altLang="ja-JP" sz="1200" b="1" dirty="0">
                <a:solidFill>
                  <a:srgbClr val="000000"/>
                </a:solidFill>
                <a:latin typeface="ＭＳ Ｐゴシック"/>
                <a:ea typeface="ＭＳ Ｐゴシック"/>
              </a:rPr>
              <a:t>/ H23</a:t>
            </a:r>
            <a:r>
              <a:rPr lang="ja-JP" altLang="en-US" sz="12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FF0000"/>
                </a:solidFill>
                <a:latin typeface="HGPｺﾞｼｯｸE" pitchFamily="50" charset="-128"/>
                <a:ea typeface="HGPｺﾞｼｯｸE" pitchFamily="50" charset="-128"/>
              </a:rPr>
              <a:t>4.4 </a:t>
            </a:r>
            <a:r>
              <a:rPr lang="ja-JP" altLang="en-US" sz="1400" b="1" u="sng" dirty="0">
                <a:solidFill>
                  <a:srgbClr val="FF0000"/>
                </a:solidFill>
                <a:latin typeface="HGPｺﾞｼｯｸE" pitchFamily="50" charset="-128"/>
                <a:ea typeface="HGPｺﾞｼｯｸE" pitchFamily="50" charset="-128"/>
              </a:rPr>
              <a:t>倍</a:t>
            </a:r>
            <a:endParaRPr lang="en-US" altLang="ja-JP" sz="1400"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 7,717</a:t>
            </a:r>
            <a:r>
              <a:rPr lang="ja-JP" altLang="en-US" sz="1200" b="1" dirty="0">
                <a:solidFill>
                  <a:srgbClr val="FF0000"/>
                </a:solidFill>
                <a:latin typeface="HGSｺﾞｼｯｸE" pitchFamily="50" charset="-128"/>
                <a:ea typeface="HGSｺﾞｼｯｸE" pitchFamily="50" charset="-128"/>
              </a:rPr>
              <a:t>人</a:t>
            </a:r>
            <a:r>
              <a:rPr lang="en-US" altLang="ja-JP" sz="1200" b="1" dirty="0" smtClean="0">
                <a:solidFill>
                  <a:srgbClr val="000000"/>
                </a:solidFill>
                <a:latin typeface="ＭＳ Ｐゴシック"/>
                <a:ea typeface="ＭＳ Ｐゴシック"/>
              </a:rPr>
              <a:t>/ H24</a:t>
            </a:r>
            <a:r>
              <a:rPr lang="ja-JP" altLang="en-US" sz="12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FF0000"/>
                </a:solidFill>
                <a:latin typeface="HGPｺﾞｼｯｸE" pitchFamily="50" charset="-128"/>
                <a:ea typeface="HGPｺﾞｼｯｸE" pitchFamily="50" charset="-128"/>
              </a:rPr>
              <a:t>6.0 </a:t>
            </a:r>
            <a:r>
              <a:rPr lang="ja-JP" altLang="en-US" sz="1400" b="1" u="sng" dirty="0" smtClean="0">
                <a:solidFill>
                  <a:srgbClr val="FF0000"/>
                </a:solidFill>
                <a:latin typeface="HGPｺﾞｼｯｸE" pitchFamily="50" charset="-128"/>
                <a:ea typeface="HGPｺﾞｼｯｸE" pitchFamily="50" charset="-128"/>
              </a:rPr>
              <a:t>倍</a:t>
            </a:r>
            <a:endParaRPr lang="en-US" altLang="ja-JP" sz="1400" b="1" u="sng" dirty="0" smtClean="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10,001</a:t>
            </a:r>
            <a:r>
              <a:rPr lang="ja-JP" altLang="en-US" sz="1200" b="1" dirty="0" smtClean="0">
                <a:solidFill>
                  <a:srgbClr val="FF0000"/>
                </a:solidFill>
                <a:latin typeface="HGSｺﾞｼｯｸE" pitchFamily="50" charset="-128"/>
                <a:ea typeface="HGSｺﾞｼｯｸE" pitchFamily="50" charset="-128"/>
              </a:rPr>
              <a:t>人</a:t>
            </a:r>
            <a:r>
              <a:rPr lang="en-US" altLang="ja-JP" sz="1200" b="1" dirty="0" smtClean="0">
                <a:solidFill>
                  <a:srgbClr val="000000"/>
                </a:solidFill>
                <a:latin typeface="ＭＳ Ｐゴシック"/>
                <a:ea typeface="ＭＳ Ｐゴシック"/>
              </a:rPr>
              <a:t>/ H25</a:t>
            </a:r>
            <a:r>
              <a:rPr lang="ja-JP" altLang="en-US" sz="12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FF0000"/>
                </a:solidFill>
                <a:latin typeface="HGPｺﾞｼｯｸE" pitchFamily="50" charset="-128"/>
                <a:ea typeface="HGPｺﾞｼｯｸE" pitchFamily="50" charset="-128"/>
              </a:rPr>
              <a:t>7.8 </a:t>
            </a:r>
            <a:r>
              <a:rPr lang="ja-JP" altLang="en-US" sz="1400" b="1" u="sng" dirty="0" smtClean="0">
                <a:solidFill>
                  <a:srgbClr val="FF0000"/>
                </a:solidFill>
                <a:latin typeface="HGPｺﾞｼｯｸE" pitchFamily="50" charset="-128"/>
                <a:ea typeface="HGPｺﾞｼｯｸE" pitchFamily="50" charset="-128"/>
              </a:rPr>
              <a:t>倍</a:t>
            </a:r>
            <a:endParaRPr lang="en-US" altLang="ja-JP" sz="1400"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10,920</a:t>
            </a:r>
            <a:r>
              <a:rPr lang="ja-JP" altLang="en-US" sz="1200" b="1" dirty="0" smtClean="0">
                <a:solidFill>
                  <a:srgbClr val="FF0000"/>
                </a:solidFill>
                <a:latin typeface="HGSｺﾞｼｯｸE" pitchFamily="50" charset="-128"/>
                <a:ea typeface="HGSｺﾞｼｯｸE" pitchFamily="50" charset="-128"/>
              </a:rPr>
              <a:t>人</a:t>
            </a:r>
            <a:r>
              <a:rPr lang="en-US" altLang="ja-JP" sz="1200" b="1" dirty="0" smtClean="0">
                <a:solidFill>
                  <a:srgbClr val="000000"/>
                </a:solidFill>
                <a:latin typeface="ＭＳ Ｐゴシック"/>
                <a:ea typeface="ＭＳ Ｐゴシック"/>
              </a:rPr>
              <a:t>/ H26</a:t>
            </a:r>
            <a:r>
              <a:rPr lang="ja-JP" altLang="en-US" sz="12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FF0000"/>
                </a:solidFill>
                <a:latin typeface="HGPｺﾞｼｯｸE" pitchFamily="50" charset="-128"/>
                <a:ea typeface="HGPｺﾞｼｯｸE" pitchFamily="50" charset="-128"/>
              </a:rPr>
              <a:t>8.5 </a:t>
            </a:r>
            <a:r>
              <a:rPr lang="ja-JP" altLang="en-US" sz="1400" b="1" u="sng" dirty="0" smtClean="0">
                <a:solidFill>
                  <a:srgbClr val="FF0000"/>
                </a:solidFill>
                <a:latin typeface="HGPｺﾞｼｯｸE" pitchFamily="50" charset="-128"/>
                <a:ea typeface="HGPｺﾞｼｯｸE" pitchFamily="50" charset="-128"/>
              </a:rPr>
              <a:t>倍</a:t>
            </a:r>
            <a:endParaRPr lang="en-US" altLang="ja-JP" sz="1400" b="1" u="sng" dirty="0" smtClean="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PｺﾞｼｯｸE" pitchFamily="50" charset="-128"/>
                <a:ea typeface="HGPｺﾞｼｯｸE" pitchFamily="50" charset="-128"/>
              </a:rPr>
              <a:t>11,928</a:t>
            </a:r>
            <a:r>
              <a:rPr lang="ja-JP" altLang="en-US" sz="1200" b="1" dirty="0" smtClean="0">
                <a:solidFill>
                  <a:srgbClr val="FF0000"/>
                </a:solidFill>
                <a:latin typeface="HGPｺﾞｼｯｸE" pitchFamily="50" charset="-128"/>
                <a:ea typeface="HGPｺﾞｼｯｸE" pitchFamily="50" charset="-128"/>
              </a:rPr>
              <a:t>人</a:t>
            </a:r>
            <a:r>
              <a:rPr lang="en-US" altLang="ja-JP" sz="1200" b="1" dirty="0" smtClean="0">
                <a:solidFill>
                  <a:prstClr val="black"/>
                </a:solidFill>
                <a:latin typeface="ＭＳ Ｐゴシック"/>
                <a:ea typeface="ＭＳ Ｐゴシック"/>
              </a:rPr>
              <a:t>/</a:t>
            </a:r>
            <a:r>
              <a:rPr lang="ja-JP" altLang="en-US" sz="1200" b="1" dirty="0">
                <a:solidFill>
                  <a:prstClr val="black"/>
                </a:solidFill>
                <a:latin typeface="ＭＳ Ｐゴシック"/>
                <a:ea typeface="ＭＳ Ｐゴシック"/>
              </a:rPr>
              <a:t> </a:t>
            </a:r>
            <a:r>
              <a:rPr lang="en-US" altLang="ja-JP" sz="1200" b="1" dirty="0" smtClean="0">
                <a:solidFill>
                  <a:prstClr val="black"/>
                </a:solidFill>
                <a:latin typeface="ＭＳ Ｐゴシック"/>
                <a:ea typeface="ＭＳ Ｐゴシック"/>
              </a:rPr>
              <a:t>H27</a:t>
            </a:r>
            <a:r>
              <a:rPr lang="ja-JP" altLang="en-US" sz="1200" b="1" dirty="0" smtClean="0">
                <a:solidFill>
                  <a:prstClr val="black"/>
                </a:solidFill>
                <a:latin typeface="ＭＳ Ｐゴシック"/>
                <a:ea typeface="ＭＳ Ｐゴシック"/>
              </a:rPr>
              <a:t>　 </a:t>
            </a:r>
            <a:r>
              <a:rPr lang="en-US" altLang="ja-JP" sz="1400" b="1" u="sng" dirty="0" smtClean="0">
                <a:solidFill>
                  <a:srgbClr val="FF0000"/>
                </a:solidFill>
                <a:latin typeface="HGPｺﾞｼｯｸE" pitchFamily="50" charset="-128"/>
                <a:ea typeface="HGPｺﾞｼｯｸE" pitchFamily="50" charset="-128"/>
              </a:rPr>
              <a:t>9.3 </a:t>
            </a:r>
            <a:r>
              <a:rPr lang="ja-JP" altLang="en-US" sz="1400" b="1" u="sng" dirty="0" smtClean="0">
                <a:solidFill>
                  <a:srgbClr val="FF0000"/>
                </a:solidFill>
                <a:latin typeface="HGPｺﾞｼｯｸE" pitchFamily="50" charset="-128"/>
                <a:ea typeface="HGPｺﾞｼｯｸE" pitchFamily="50" charset="-128"/>
              </a:rPr>
              <a:t>倍</a:t>
            </a:r>
            <a:endParaRPr lang="en-US" altLang="ja-JP" sz="1400" b="1" u="sng" dirty="0" smtClean="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a:solidFill>
                  <a:srgbClr val="FF0000"/>
                </a:solidFill>
                <a:latin typeface="HGPｺﾞｼｯｸE" pitchFamily="50" charset="-128"/>
                <a:ea typeface="HGPｺﾞｼｯｸE" pitchFamily="50" charset="-128"/>
              </a:rPr>
              <a:t>13,517</a:t>
            </a:r>
            <a:r>
              <a:rPr lang="ja-JP" altLang="en-US" sz="1200" b="1" dirty="0">
                <a:solidFill>
                  <a:srgbClr val="FF0000"/>
                </a:solidFill>
                <a:latin typeface="HGPｺﾞｼｯｸE" pitchFamily="50" charset="-128"/>
                <a:ea typeface="HGPｺﾞｼｯｸE" pitchFamily="50" charset="-128"/>
              </a:rPr>
              <a:t>人</a:t>
            </a:r>
            <a:r>
              <a:rPr lang="en-US" altLang="ja-JP" sz="1200" b="1" dirty="0">
                <a:solidFill>
                  <a:prstClr val="black"/>
                </a:solidFill>
                <a:latin typeface="ＭＳ Ｐゴシック"/>
                <a:ea typeface="ＭＳ Ｐゴシック"/>
              </a:rPr>
              <a:t>/</a:t>
            </a:r>
            <a:r>
              <a:rPr lang="ja-JP" altLang="en-US" sz="1200" b="1" dirty="0">
                <a:solidFill>
                  <a:prstClr val="black"/>
                </a:solidFill>
                <a:latin typeface="ＭＳ Ｐゴシック"/>
                <a:ea typeface="ＭＳ Ｐゴシック"/>
              </a:rPr>
              <a:t> </a:t>
            </a:r>
            <a:r>
              <a:rPr lang="en-US" altLang="ja-JP" sz="1200" b="1" dirty="0">
                <a:solidFill>
                  <a:prstClr val="black"/>
                </a:solidFill>
                <a:latin typeface="ＭＳ Ｐゴシック"/>
                <a:ea typeface="ＭＳ Ｐゴシック"/>
              </a:rPr>
              <a:t>H28</a:t>
            </a:r>
            <a:r>
              <a:rPr lang="ja-JP" altLang="en-US" sz="1200" b="1" dirty="0">
                <a:solidFill>
                  <a:prstClr val="black"/>
                </a:solidFill>
                <a:latin typeface="ＭＳ Ｐゴシック"/>
                <a:ea typeface="ＭＳ Ｐゴシック"/>
              </a:rPr>
              <a:t>　</a:t>
            </a:r>
            <a:r>
              <a:rPr lang="en-US" altLang="ja-JP" sz="1400" b="1" u="sng" dirty="0">
                <a:solidFill>
                  <a:srgbClr val="FF0000"/>
                </a:solidFill>
                <a:latin typeface="HGPｺﾞｼｯｸE" pitchFamily="50" charset="-128"/>
                <a:ea typeface="HGPｺﾞｼｯｸE" pitchFamily="50" charset="-128"/>
              </a:rPr>
              <a:t>10.5</a:t>
            </a:r>
            <a:r>
              <a:rPr lang="ja-JP" altLang="en-US" sz="1400" b="1" u="sng" dirty="0">
                <a:solidFill>
                  <a:srgbClr val="FF0000"/>
                </a:solidFill>
                <a:latin typeface="HGPｺﾞｼｯｸE" pitchFamily="50" charset="-128"/>
                <a:ea typeface="HGPｺﾞｼｯｸE" pitchFamily="50" charset="-128"/>
              </a:rPr>
              <a:t>倍</a:t>
            </a:r>
            <a:endParaRPr lang="en-US" altLang="ja-JP" sz="1400" b="1" u="sng" dirty="0">
              <a:solidFill>
                <a:prstClr val="black"/>
              </a:solidFill>
              <a:latin typeface="HGPｺﾞｼｯｸE" panose="020B0900000000000000" pitchFamily="50" charset="-128"/>
              <a:ea typeface="HGPｺﾞｼｯｸE" panose="020B0900000000000000" pitchFamily="50" charset="-128"/>
            </a:endParaRPr>
          </a:p>
          <a:p>
            <a:pPr fontAlgn="auto">
              <a:spcBef>
                <a:spcPts val="0"/>
              </a:spcBef>
              <a:spcAft>
                <a:spcPts val="0"/>
              </a:spcAft>
              <a:defRPr/>
            </a:pPr>
            <a:endParaRPr lang="en-US" altLang="ja-JP" sz="1200" b="1" u="sng" dirty="0">
              <a:solidFill>
                <a:prstClr val="black"/>
              </a:solidFill>
              <a:latin typeface="HGPｺﾞｼｯｸE" panose="020B0900000000000000" pitchFamily="50" charset="-128"/>
              <a:ea typeface="HGPｺﾞｼｯｸE" panose="020B0900000000000000" pitchFamily="50" charset="-128"/>
            </a:endParaRPr>
          </a:p>
        </p:txBody>
      </p:sp>
      <p:sp>
        <p:nvSpPr>
          <p:cNvPr id="333840" name="Text Box 16"/>
          <p:cNvSpPr txBox="1">
            <a:spLocks noChangeArrowheads="1"/>
          </p:cNvSpPr>
          <p:nvPr/>
        </p:nvSpPr>
        <p:spPr bwMode="auto">
          <a:xfrm>
            <a:off x="1421908" y="2360789"/>
            <a:ext cx="4872069" cy="523216"/>
          </a:xfrm>
          <a:prstGeom prst="rect">
            <a:avLst/>
          </a:prstGeom>
          <a:noFill/>
          <a:ln w="9525">
            <a:noFill/>
            <a:miter lim="800000"/>
            <a:headEnd/>
            <a:tailEnd/>
          </a:ln>
          <a:effectLst/>
        </p:spPr>
        <p:txBody>
          <a:bodyPr wrap="square" lIns="91435" tIns="45718" rIns="91435" bIns="45718">
            <a:spAutoFit/>
          </a:bodyPr>
          <a:lstStyle/>
          <a:p>
            <a:pPr algn="ctr" fontAlgn="auto">
              <a:spcBef>
                <a:spcPct val="50000"/>
              </a:spcBef>
              <a:spcAft>
                <a:spcPts val="0"/>
              </a:spcAft>
              <a:defRPr/>
            </a:pPr>
            <a:r>
              <a:rPr lang="ja-JP" altLang="en-US" sz="2400" u="sng" dirty="0" smtClean="0">
                <a:solidFill>
                  <a:srgbClr val="0000CC"/>
                </a:solidFill>
                <a:ea typeface="ＤＨＰ特太ゴシック体" pitchFamily="2" charset="-128"/>
              </a:rPr>
              <a:t>障害</a:t>
            </a:r>
            <a:r>
              <a:rPr lang="ja-JP" altLang="en-US" sz="2400" u="sng" dirty="0">
                <a:solidFill>
                  <a:srgbClr val="0000CC"/>
                </a:solidFill>
                <a:ea typeface="ＤＨＰ特太ゴシック体" pitchFamily="2" charset="-128"/>
              </a:rPr>
              <a:t>福祉</a:t>
            </a:r>
            <a:r>
              <a:rPr lang="ja-JP" altLang="en-US" sz="2400" u="sng" dirty="0" smtClean="0">
                <a:solidFill>
                  <a:srgbClr val="0000CC"/>
                </a:solidFill>
                <a:ea typeface="ＤＨＰ特太ゴシック体" pitchFamily="2" charset="-128"/>
              </a:rPr>
              <a:t>サービス</a:t>
            </a:r>
            <a:r>
              <a:rPr lang="ja-JP" altLang="en-US" sz="2800" u="sng" dirty="0">
                <a:solidFill>
                  <a:srgbClr val="0000CC"/>
                </a:solidFill>
                <a:ea typeface="ＤＨＰ特太ゴシック体" pitchFamily="2" charset="-128"/>
              </a:rPr>
              <a:t>　</a:t>
            </a:r>
          </a:p>
        </p:txBody>
      </p:sp>
      <p:grpSp>
        <p:nvGrpSpPr>
          <p:cNvPr id="46" name="グループ化 10"/>
          <p:cNvGrpSpPr>
            <a:grpSpLocks/>
          </p:cNvGrpSpPr>
          <p:nvPr/>
        </p:nvGrpSpPr>
        <p:grpSpPr bwMode="auto">
          <a:xfrm>
            <a:off x="80" y="404664"/>
            <a:ext cx="9906000" cy="71438"/>
            <a:chOff x="0" y="188640"/>
            <a:chExt cx="9144000" cy="72008"/>
          </a:xfrm>
        </p:grpSpPr>
        <p:cxnSp>
          <p:nvCxnSpPr>
            <p:cNvPr id="47" name="直線コネクタ 46"/>
            <p:cNvCxnSpPr/>
            <p:nvPr/>
          </p:nvCxnSpPr>
          <p:spPr>
            <a:xfrm>
              <a:off x="0" y="188640"/>
              <a:ext cx="9144000" cy="0"/>
            </a:xfrm>
            <a:prstGeom prst="line">
              <a:avLst/>
            </a:prstGeom>
            <a:noFill/>
            <a:ln w="9525" cap="flat" cmpd="sng" algn="ctr">
              <a:solidFill>
                <a:srgbClr val="99CCFF"/>
              </a:solidFill>
              <a:prstDash val="solid"/>
            </a:ln>
            <a:effectLst/>
          </p:spPr>
        </p:cxnSp>
        <p:cxnSp>
          <p:nvCxnSpPr>
            <p:cNvPr id="48" name="直線コネクタ 47"/>
            <p:cNvCxnSpPr/>
            <p:nvPr/>
          </p:nvCxnSpPr>
          <p:spPr>
            <a:xfrm>
              <a:off x="0" y="260648"/>
              <a:ext cx="9144000" cy="0"/>
            </a:xfrm>
            <a:prstGeom prst="line">
              <a:avLst/>
            </a:prstGeom>
            <a:noFill/>
            <a:ln w="57150" cap="flat" cmpd="sng" algn="ctr">
              <a:solidFill>
                <a:srgbClr val="99CCFF"/>
              </a:solidFill>
              <a:prstDash val="solid"/>
            </a:ln>
            <a:effectLst/>
          </p:spPr>
        </p:cxnSp>
      </p:grpSp>
      <p:sp>
        <p:nvSpPr>
          <p:cNvPr id="51" name="テキスト ボックス 50"/>
          <p:cNvSpPr txBox="1"/>
          <p:nvPr/>
        </p:nvSpPr>
        <p:spPr>
          <a:xfrm>
            <a:off x="429163" y="2796896"/>
            <a:ext cx="492443" cy="3342832"/>
          </a:xfrm>
          <a:prstGeom prst="rect">
            <a:avLst/>
          </a:prstGeom>
          <a:noFill/>
        </p:spPr>
        <p:txBody>
          <a:bodyPr vert="eaVert" wrap="square" rtlCol="0">
            <a:spAutoFit/>
          </a:bodyPr>
          <a:lstStyle/>
          <a:p>
            <a:r>
              <a:rPr lang="ja-JP" altLang="en-US" sz="2000" b="1" dirty="0" smtClean="0">
                <a:solidFill>
                  <a:prstClr val="black"/>
                </a:solidFill>
                <a:ea typeface="ＭＳ Ｐゴシック"/>
              </a:rPr>
              <a:t>大学・専修学校への進学等</a:t>
            </a:r>
            <a:endParaRPr lang="ja-JP" altLang="en-US" sz="2000" b="1" dirty="0">
              <a:solidFill>
                <a:prstClr val="black"/>
              </a:solidFill>
              <a:ea typeface="ＭＳ Ｐゴシック"/>
            </a:endParaRPr>
          </a:p>
        </p:txBody>
      </p:sp>
      <p:sp>
        <p:nvSpPr>
          <p:cNvPr id="52" name="正方形/長方形 51"/>
          <p:cNvSpPr/>
          <p:nvPr/>
        </p:nvSpPr>
        <p:spPr>
          <a:xfrm>
            <a:off x="200551" y="2204864"/>
            <a:ext cx="936103" cy="41792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440" name="AutoShape 9"/>
          <p:cNvSpPr>
            <a:spLocks noChangeArrowheads="1"/>
          </p:cNvSpPr>
          <p:nvPr/>
        </p:nvSpPr>
        <p:spPr bwMode="auto">
          <a:xfrm>
            <a:off x="1994306" y="5211946"/>
            <a:ext cx="4407321" cy="567455"/>
          </a:xfrm>
          <a:prstGeom prst="upArrow">
            <a:avLst>
              <a:gd name="adj1" fmla="val 62094"/>
              <a:gd name="adj2" fmla="val 51871"/>
            </a:avLst>
          </a:prstGeom>
          <a:solidFill>
            <a:schemeClr val="bg1"/>
          </a:solidFill>
          <a:ln w="9525">
            <a:solidFill>
              <a:schemeClr val="tx1"/>
            </a:solidFill>
            <a:miter lim="800000"/>
            <a:headEnd/>
            <a:tailEnd/>
          </a:ln>
          <a:extLst/>
        </p:spPr>
        <p:txBody>
          <a:bodyPr vert="eaVert" wrap="none" lIns="91435" tIns="45718" rIns="91435" bIns="45718" anchor="ctr"/>
          <a:lstStyle/>
          <a:p>
            <a:endParaRPr lang="ja-JP" altLang="en-US" sz="1200">
              <a:solidFill>
                <a:srgbClr val="000000"/>
              </a:solidFill>
              <a:latin typeface="Calibri"/>
              <a:ea typeface="ＭＳ Ｐゴシック"/>
            </a:endParaRPr>
          </a:p>
        </p:txBody>
      </p:sp>
      <p:sp>
        <p:nvSpPr>
          <p:cNvPr id="45" name="テキスト ボックス 44"/>
          <p:cNvSpPr txBox="1"/>
          <p:nvPr/>
        </p:nvSpPr>
        <p:spPr>
          <a:xfrm>
            <a:off x="123746" y="6563962"/>
            <a:ext cx="7712154" cy="244343"/>
          </a:xfrm>
          <a:prstGeom prst="rect">
            <a:avLst/>
          </a:prstGeom>
          <a:noFill/>
        </p:spPr>
        <p:txBody>
          <a:bodyPr wrap="square" lIns="89578" tIns="44790" rIns="89578" bIns="44790" rtlCol="0">
            <a:spAutoFit/>
          </a:bodyPr>
          <a:lstStyle/>
          <a:p>
            <a:r>
              <a:rPr lang="en-US" altLang="ja-JP" sz="1000" dirty="0" smtClean="0">
                <a:solidFill>
                  <a:prstClr val="black"/>
                </a:solidFill>
                <a:ea typeface="ＭＳ Ｐゴシック"/>
              </a:rPr>
              <a:t>【</a:t>
            </a:r>
            <a:r>
              <a:rPr lang="ja-JP" altLang="en-US" sz="1000" dirty="0" smtClean="0">
                <a:solidFill>
                  <a:prstClr val="black"/>
                </a:solidFill>
                <a:ea typeface="ＭＳ Ｐゴシック"/>
              </a:rPr>
              <a:t>出典</a:t>
            </a:r>
            <a:r>
              <a:rPr lang="en-US" altLang="ja-JP" sz="1000" dirty="0" smtClean="0">
                <a:solidFill>
                  <a:prstClr val="black"/>
                </a:solidFill>
                <a:ea typeface="ＭＳ Ｐゴシック"/>
              </a:rPr>
              <a:t>】</a:t>
            </a:r>
            <a:r>
              <a:rPr lang="ja-JP" altLang="en-US" sz="1000" dirty="0" smtClean="0">
                <a:solidFill>
                  <a:prstClr val="black"/>
                </a:solidFill>
                <a:ea typeface="ＭＳ Ｐゴシック"/>
              </a:rPr>
              <a:t>社会福祉施設等調査、国保連データ、学校基本調査、障害者雇用状況調査、患者調査、生活のしづらさなどに関する調査　等</a:t>
            </a:r>
            <a:endParaRPr lang="ja-JP" altLang="en-US" sz="1000" dirty="0">
              <a:solidFill>
                <a:prstClr val="black"/>
              </a:solidFill>
              <a:ea typeface="ＭＳ Ｐゴシック"/>
            </a:endParaRPr>
          </a:p>
        </p:txBody>
      </p:sp>
      <p:sp>
        <p:nvSpPr>
          <p:cNvPr id="54" name="Text Box 34"/>
          <p:cNvSpPr txBox="1">
            <a:spLocks noChangeArrowheads="1"/>
          </p:cNvSpPr>
          <p:nvPr/>
        </p:nvSpPr>
        <p:spPr bwMode="auto">
          <a:xfrm>
            <a:off x="1568625" y="3212852"/>
            <a:ext cx="4584700" cy="156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tabLst>
                <a:tab pos="2962275" algn="l"/>
              </a:tabLst>
              <a:defRPr kumimoji="1">
                <a:solidFill>
                  <a:schemeClr val="tx1"/>
                </a:solidFill>
                <a:latin typeface="Arial" charset="0"/>
                <a:ea typeface="ＭＳ Ｐゴシック" pitchFamily="50" charset="-128"/>
              </a:defRPr>
            </a:lvl1pPr>
            <a:lvl2pPr marL="742950" indent="-285750" eaLnBrk="0" hangingPunct="0">
              <a:tabLst>
                <a:tab pos="2962275" algn="l"/>
              </a:tabLst>
              <a:defRPr kumimoji="1">
                <a:solidFill>
                  <a:schemeClr val="tx1"/>
                </a:solidFill>
                <a:latin typeface="Arial" charset="0"/>
                <a:ea typeface="ＭＳ Ｐゴシック" pitchFamily="50" charset="-128"/>
              </a:defRPr>
            </a:lvl2pPr>
            <a:lvl3pPr marL="1143000" indent="-228600" eaLnBrk="0" hangingPunct="0">
              <a:tabLst>
                <a:tab pos="2962275" algn="l"/>
              </a:tabLst>
              <a:defRPr kumimoji="1">
                <a:solidFill>
                  <a:schemeClr val="tx1"/>
                </a:solidFill>
                <a:latin typeface="Arial" charset="0"/>
                <a:ea typeface="ＭＳ Ｐゴシック" pitchFamily="50" charset="-128"/>
              </a:defRPr>
            </a:lvl3pPr>
            <a:lvl4pPr marL="1600200" indent="-228600" eaLnBrk="0" hangingPunct="0">
              <a:tabLst>
                <a:tab pos="2962275" algn="l"/>
              </a:tabLst>
              <a:defRPr kumimoji="1">
                <a:solidFill>
                  <a:schemeClr val="tx1"/>
                </a:solidFill>
                <a:latin typeface="Arial" charset="0"/>
                <a:ea typeface="ＭＳ Ｐゴシック" pitchFamily="50" charset="-128"/>
              </a:defRPr>
            </a:lvl4pPr>
            <a:lvl5pPr marL="2057400" indent="-228600" eaLnBrk="0" hangingPunct="0">
              <a:tabLst>
                <a:tab pos="2962275"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9pPr>
          </a:lstStyle>
          <a:p>
            <a:pPr eaLnBrk="1" fontAlgn="auto" hangingPunct="1">
              <a:spcBef>
                <a:spcPct val="50000"/>
              </a:spcBef>
              <a:spcAft>
                <a:spcPts val="0"/>
              </a:spcAft>
            </a:pPr>
            <a:r>
              <a:rPr lang="ja-JP" altLang="en-US" b="1" dirty="0">
                <a:solidFill>
                  <a:srgbClr val="000000"/>
                </a:solidFill>
                <a:latin typeface="ＭＳ Ｐゴシック" pitchFamily="50" charset="-128"/>
              </a:rPr>
              <a:t>・就労移行支援</a:t>
            </a:r>
            <a:r>
              <a:rPr lang="en-US" altLang="ja-JP" b="1" dirty="0">
                <a:solidFill>
                  <a:srgbClr val="000000"/>
                </a:solidFill>
                <a:latin typeface="ＭＳ Ｐゴシック" pitchFamily="50" charset="-128"/>
              </a:rPr>
              <a:t>	</a:t>
            </a:r>
            <a:r>
              <a:rPr lang="ja-JP" altLang="en-US" b="1" dirty="0">
                <a:solidFill>
                  <a:srgbClr val="000000"/>
                </a:solidFill>
                <a:latin typeface="ＭＳ Ｐゴシック" pitchFamily="50" charset="-128"/>
              </a:rPr>
              <a:t>約　</a:t>
            </a:r>
            <a:r>
              <a:rPr lang="ja-JP" altLang="en-US" b="1" dirty="0" smtClean="0">
                <a:solidFill>
                  <a:srgbClr val="000000"/>
                </a:solidFill>
                <a:latin typeface="ＭＳ Ｐゴシック" pitchFamily="50" charset="-128"/>
              </a:rPr>
              <a:t>３．２万人</a:t>
            </a:r>
            <a:endParaRPr lang="en-US" altLang="ja-JP" b="1" dirty="0">
              <a:solidFill>
                <a:srgbClr val="000000"/>
              </a:solidFill>
              <a:latin typeface="ＭＳ Ｐゴシック" pitchFamily="50" charset="-128"/>
            </a:endParaRPr>
          </a:p>
          <a:p>
            <a:pPr eaLnBrk="1" fontAlgn="auto" hangingPunct="1">
              <a:spcBef>
                <a:spcPct val="50000"/>
              </a:spcBef>
              <a:spcAft>
                <a:spcPts val="0"/>
              </a:spcAft>
            </a:pPr>
            <a:r>
              <a:rPr lang="ja-JP" altLang="en-US" b="1" dirty="0">
                <a:solidFill>
                  <a:srgbClr val="000000"/>
                </a:solidFill>
                <a:latin typeface="ＭＳ Ｐゴシック" pitchFamily="50" charset="-128"/>
              </a:rPr>
              <a:t>・就労継続支援Ａ型</a:t>
            </a:r>
            <a:r>
              <a:rPr lang="en-US" altLang="ja-JP" b="1" dirty="0">
                <a:solidFill>
                  <a:srgbClr val="000000"/>
                </a:solidFill>
                <a:latin typeface="ＭＳ Ｐゴシック" pitchFamily="50" charset="-128"/>
              </a:rPr>
              <a:t>	</a:t>
            </a:r>
            <a:r>
              <a:rPr lang="ja-JP" altLang="en-US" b="1" dirty="0">
                <a:solidFill>
                  <a:srgbClr val="000000"/>
                </a:solidFill>
                <a:latin typeface="ＭＳ Ｐゴシック" pitchFamily="50" charset="-128"/>
              </a:rPr>
              <a:t>約　</a:t>
            </a:r>
            <a:r>
              <a:rPr lang="ja-JP" altLang="en-US" b="1" dirty="0" smtClean="0">
                <a:solidFill>
                  <a:srgbClr val="000000"/>
                </a:solidFill>
                <a:latin typeface="ＭＳ Ｐゴシック" pitchFamily="50" charset="-128"/>
              </a:rPr>
              <a:t>６．６万人</a:t>
            </a:r>
            <a:endParaRPr lang="en-US" altLang="ja-JP" b="1" dirty="0">
              <a:solidFill>
                <a:srgbClr val="000000"/>
              </a:solidFill>
              <a:latin typeface="ＭＳ Ｐゴシック" pitchFamily="50" charset="-128"/>
            </a:endParaRPr>
          </a:p>
          <a:p>
            <a:pPr eaLnBrk="1" fontAlgn="auto" hangingPunct="1">
              <a:spcBef>
                <a:spcPct val="50000"/>
              </a:spcBef>
              <a:spcAft>
                <a:spcPts val="0"/>
              </a:spcAft>
            </a:pPr>
            <a:r>
              <a:rPr lang="ja-JP" altLang="en-US" b="1" dirty="0">
                <a:solidFill>
                  <a:srgbClr val="000000"/>
                </a:solidFill>
                <a:latin typeface="ＭＳ Ｐゴシック" pitchFamily="50" charset="-128"/>
              </a:rPr>
              <a:t>・就労継続支援Ｂ型</a:t>
            </a:r>
            <a:r>
              <a:rPr lang="en-US" altLang="ja-JP" b="1" dirty="0">
                <a:solidFill>
                  <a:srgbClr val="000000"/>
                </a:solidFill>
                <a:latin typeface="ＭＳ Ｐゴシック" pitchFamily="50" charset="-128"/>
              </a:rPr>
              <a:t>	</a:t>
            </a:r>
            <a:r>
              <a:rPr lang="ja-JP" altLang="en-US" b="1" dirty="0" smtClean="0">
                <a:solidFill>
                  <a:srgbClr val="000000"/>
                </a:solidFill>
                <a:latin typeface="ＭＳ Ｐゴシック" pitchFamily="50" charset="-128"/>
              </a:rPr>
              <a:t>約２２．４万人</a:t>
            </a:r>
            <a:endParaRPr lang="en-US" altLang="ja-JP" b="1" dirty="0">
              <a:solidFill>
                <a:srgbClr val="000000"/>
              </a:solidFill>
              <a:latin typeface="ＭＳ Ｐゴシック" pitchFamily="50" charset="-128"/>
            </a:endParaRPr>
          </a:p>
          <a:p>
            <a:pPr eaLnBrk="1" fontAlgn="auto" hangingPunct="1">
              <a:spcBef>
                <a:spcPct val="50000"/>
              </a:spcBef>
              <a:spcAft>
                <a:spcPts val="0"/>
              </a:spcAft>
            </a:pPr>
            <a:r>
              <a:rPr lang="ja-JP" altLang="en-US" sz="1600" b="1" dirty="0">
                <a:solidFill>
                  <a:srgbClr val="000000"/>
                </a:solidFill>
                <a:latin typeface="ＭＳ Ｐゴシック" pitchFamily="50" charset="-128"/>
              </a:rPr>
              <a:t>　　　　　　　　　　　　　　　　　　　　　</a:t>
            </a:r>
            <a:r>
              <a:rPr lang="ja-JP" altLang="en-US" sz="1600" b="1" dirty="0" smtClean="0">
                <a:solidFill>
                  <a:srgbClr val="000000"/>
                </a:solidFill>
                <a:latin typeface="ＭＳ Ｐゴシック" pitchFamily="50" charset="-128"/>
              </a:rPr>
              <a:t>（平成２９年</a:t>
            </a:r>
            <a:r>
              <a:rPr lang="ja-JP" altLang="en-US" sz="1600" b="1" dirty="0">
                <a:solidFill>
                  <a:srgbClr val="000000"/>
                </a:solidFill>
                <a:latin typeface="ＭＳ Ｐゴシック" pitchFamily="50" charset="-128"/>
              </a:rPr>
              <a:t>３</a:t>
            </a:r>
            <a:r>
              <a:rPr lang="ja-JP" altLang="en-US" sz="1600" b="1" dirty="0" smtClean="0">
                <a:solidFill>
                  <a:srgbClr val="000000"/>
                </a:solidFill>
                <a:latin typeface="ＭＳ Ｐゴシック" pitchFamily="50" charset="-128"/>
              </a:rPr>
              <a:t>月）</a:t>
            </a:r>
            <a:endParaRPr lang="en-US" altLang="ja-JP" sz="1600" b="1" dirty="0">
              <a:solidFill>
                <a:srgbClr val="000000"/>
              </a:solidFill>
              <a:latin typeface="ＭＳ Ｐゴシック" pitchFamily="50" charset="-128"/>
            </a:endParaRPr>
          </a:p>
        </p:txBody>
      </p:sp>
      <p:grpSp>
        <p:nvGrpSpPr>
          <p:cNvPr id="3" name="グループ化 2"/>
          <p:cNvGrpSpPr/>
          <p:nvPr/>
        </p:nvGrpSpPr>
        <p:grpSpPr>
          <a:xfrm>
            <a:off x="8409385" y="3141706"/>
            <a:ext cx="1423988" cy="1223398"/>
            <a:chOff x="8409385" y="2834368"/>
            <a:chExt cx="1423988" cy="1223398"/>
          </a:xfrm>
        </p:grpSpPr>
        <p:sp>
          <p:nvSpPr>
            <p:cNvPr id="41" name="AutoShape 4"/>
            <p:cNvSpPr>
              <a:spLocks noChangeArrowheads="1"/>
            </p:cNvSpPr>
            <p:nvPr/>
          </p:nvSpPr>
          <p:spPr bwMode="auto">
            <a:xfrm>
              <a:off x="8508602" y="2835029"/>
              <a:ext cx="1225550" cy="1025771"/>
            </a:xfrm>
            <a:prstGeom prst="roundRect">
              <a:avLst>
                <a:gd name="adj" fmla="val 16667"/>
              </a:avLst>
            </a:prstGeom>
            <a:solidFill>
              <a:srgbClr val="00FFFF">
                <a:alpha val="16078"/>
              </a:srgbClr>
            </a:solidFill>
            <a:ln w="9525">
              <a:solidFill>
                <a:schemeClr val="tx1"/>
              </a:solidFill>
              <a:round/>
              <a:headEnd/>
              <a:tailEnd/>
            </a:ln>
          </p:spPr>
          <p:txBody>
            <a:bodyPr wrap="none" lIns="91435" tIns="45718" rIns="91435" bIns="45718" anchor="ctr"/>
            <a:lstStyle/>
            <a:p>
              <a:endParaRPr lang="ja-JP" altLang="en-US" sz="1200">
                <a:solidFill>
                  <a:srgbClr val="000000"/>
                </a:solidFill>
                <a:latin typeface="Calibri"/>
                <a:ea typeface="ＭＳ Ｐゴシック"/>
              </a:endParaRPr>
            </a:p>
          </p:txBody>
        </p:sp>
        <p:sp>
          <p:nvSpPr>
            <p:cNvPr id="55" name="Text Box 43"/>
            <p:cNvSpPr txBox="1">
              <a:spLocks noChangeArrowheads="1"/>
            </p:cNvSpPr>
            <p:nvPr/>
          </p:nvSpPr>
          <p:spPr bwMode="auto">
            <a:xfrm>
              <a:off x="8409385" y="2834368"/>
              <a:ext cx="1423988" cy="12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4" tIns="45713" rIns="91424" bIns="4571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pPr>
              <a:r>
                <a:rPr lang="ja-JP" altLang="en-US" sz="1200" b="1" dirty="0">
                  <a:solidFill>
                    <a:srgbClr val="000000"/>
                  </a:solidFill>
                  <a:latin typeface="Calibri" pitchFamily="34" charset="0"/>
                </a:rPr>
                <a:t>雇用者数</a:t>
              </a:r>
            </a:p>
            <a:p>
              <a:pPr algn="ctr" eaLnBrk="1" fontAlgn="auto" hangingPunct="1">
                <a:spcBef>
                  <a:spcPct val="50000"/>
                </a:spcBef>
                <a:spcAft>
                  <a:spcPts val="0"/>
                </a:spcAft>
              </a:pPr>
              <a:r>
                <a:rPr lang="ja-JP" altLang="en-US" sz="1200" b="1" dirty="0">
                  <a:solidFill>
                    <a:srgbClr val="FF0000"/>
                  </a:solidFill>
                  <a:latin typeface="Calibri" pitchFamily="34" charset="0"/>
                </a:rPr>
                <a:t>約</a:t>
              </a:r>
              <a:r>
                <a:rPr lang="ja-JP" altLang="en-US" sz="1200" b="1" dirty="0" smtClean="0">
                  <a:solidFill>
                    <a:srgbClr val="FF0000"/>
                  </a:solidFill>
                  <a:latin typeface="Calibri" pitchFamily="34" charset="0"/>
                </a:rPr>
                <a:t>４９．６万人</a:t>
              </a:r>
              <a:endParaRPr lang="en-US" altLang="ja-JP" sz="1200" b="1" dirty="0">
                <a:solidFill>
                  <a:srgbClr val="FF0000"/>
                </a:solidFill>
                <a:latin typeface="Calibri" pitchFamily="34" charset="0"/>
              </a:endParaRPr>
            </a:p>
            <a:p>
              <a:pPr algn="ctr" eaLnBrk="1" fontAlgn="auto" hangingPunct="1">
                <a:spcBef>
                  <a:spcPct val="50000"/>
                </a:spcBef>
                <a:spcAft>
                  <a:spcPts val="0"/>
                </a:spcAft>
              </a:pPr>
              <a:r>
                <a:rPr lang="ja-JP" altLang="en-US" sz="1000" b="1" dirty="0">
                  <a:solidFill>
                    <a:srgbClr val="FF0000"/>
                  </a:solidFill>
                  <a:latin typeface="Calibri" pitchFamily="34" charset="0"/>
                </a:rPr>
                <a:t>（</a:t>
              </a:r>
              <a:r>
                <a:rPr lang="ja-JP" altLang="en-US" sz="1000" b="1" dirty="0" smtClean="0">
                  <a:solidFill>
                    <a:srgbClr val="FF0000"/>
                  </a:solidFill>
                  <a:latin typeface="Calibri" pitchFamily="34" charset="0"/>
                </a:rPr>
                <a:t>平成</a:t>
              </a:r>
              <a:r>
                <a:rPr lang="ja-JP" altLang="en-US" sz="1000" b="1" dirty="0">
                  <a:solidFill>
                    <a:srgbClr val="FF0000"/>
                  </a:solidFill>
                  <a:latin typeface="Calibri" pitchFamily="34" charset="0"/>
                </a:rPr>
                <a:t>２９</a:t>
              </a:r>
              <a:r>
                <a:rPr lang="ja-JP" altLang="en-US" sz="1000" b="1" dirty="0" smtClean="0">
                  <a:solidFill>
                    <a:srgbClr val="FF0000"/>
                  </a:solidFill>
                  <a:latin typeface="Calibri" pitchFamily="34" charset="0"/>
                </a:rPr>
                <a:t>年６月１日）</a:t>
              </a:r>
              <a:endParaRPr lang="en-US" altLang="ja-JP" sz="1000" b="1" dirty="0" smtClean="0">
                <a:solidFill>
                  <a:srgbClr val="FF0000"/>
                </a:solidFill>
                <a:latin typeface="Calibri" pitchFamily="34" charset="0"/>
              </a:endParaRPr>
            </a:p>
            <a:p>
              <a:pPr algn="ctr" eaLnBrk="1" fontAlgn="auto" hangingPunct="1">
                <a:spcBef>
                  <a:spcPct val="50000"/>
                </a:spcBef>
                <a:spcAft>
                  <a:spcPts val="0"/>
                </a:spcAft>
              </a:pPr>
              <a:r>
                <a:rPr lang="ja-JP" altLang="en-US" sz="1100" b="1" dirty="0">
                  <a:solidFill>
                    <a:prstClr val="black"/>
                  </a:solidFill>
                  <a:latin typeface="Calibri" pitchFamily="34" charset="0"/>
                </a:rPr>
                <a:t>＊</a:t>
              </a:r>
              <a:r>
                <a:rPr lang="en-US" altLang="ja-JP" sz="1100" b="1" dirty="0">
                  <a:solidFill>
                    <a:prstClr val="black"/>
                  </a:solidFill>
                  <a:latin typeface="Calibri" pitchFamily="34" charset="0"/>
                </a:rPr>
                <a:t>50</a:t>
              </a:r>
              <a:r>
                <a:rPr lang="ja-JP" altLang="en-US" sz="1100" b="1" dirty="0">
                  <a:solidFill>
                    <a:prstClr val="black"/>
                  </a:solidFill>
                  <a:latin typeface="Calibri" pitchFamily="34" charset="0"/>
                </a:rPr>
                <a:t>人以上企業</a:t>
              </a:r>
            </a:p>
            <a:p>
              <a:pPr algn="ctr" eaLnBrk="1" fontAlgn="auto" hangingPunct="1">
                <a:spcBef>
                  <a:spcPct val="50000"/>
                </a:spcBef>
                <a:spcAft>
                  <a:spcPts val="0"/>
                </a:spcAft>
              </a:pPr>
              <a:endParaRPr lang="en-US" altLang="ja-JP" sz="800" b="1" dirty="0">
                <a:solidFill>
                  <a:srgbClr val="FF0000"/>
                </a:solidFill>
                <a:latin typeface="Calibri" pitchFamily="34" charset="0"/>
              </a:endParaRPr>
            </a:p>
          </p:txBody>
        </p:sp>
      </p:grpSp>
      <p:sp>
        <p:nvSpPr>
          <p:cNvPr id="57" name="Text Box 11"/>
          <p:cNvSpPr txBox="1">
            <a:spLocks noChangeArrowheads="1"/>
          </p:cNvSpPr>
          <p:nvPr/>
        </p:nvSpPr>
        <p:spPr bwMode="auto">
          <a:xfrm>
            <a:off x="2775745" y="5230276"/>
            <a:ext cx="2922774"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pPr>
            <a:r>
              <a:rPr lang="en-US" altLang="ja-JP" b="1" u="sng" dirty="0" smtClean="0">
                <a:solidFill>
                  <a:srgbClr val="000000"/>
                </a:solidFill>
                <a:latin typeface="Calibri" pitchFamily="34" charset="0"/>
              </a:rPr>
              <a:t>12,844</a:t>
            </a:r>
            <a:r>
              <a:rPr lang="ja-JP" altLang="en-US" b="1" u="sng" dirty="0" smtClean="0">
                <a:solidFill>
                  <a:srgbClr val="000000"/>
                </a:solidFill>
                <a:latin typeface="Calibri" pitchFamily="34" charset="0"/>
              </a:rPr>
              <a:t>人</a:t>
            </a:r>
            <a:r>
              <a:rPr lang="en-US" altLang="ja-JP" b="1" u="sng" dirty="0">
                <a:solidFill>
                  <a:srgbClr val="000000"/>
                </a:solidFill>
                <a:latin typeface="Calibri" pitchFamily="34" charset="0"/>
              </a:rPr>
              <a:t>/</a:t>
            </a:r>
            <a:r>
              <a:rPr lang="ja-JP" altLang="en-US" b="1" u="sng" dirty="0" smtClean="0">
                <a:solidFill>
                  <a:srgbClr val="000000"/>
                </a:solidFill>
                <a:latin typeface="Calibri" pitchFamily="34" charset="0"/>
              </a:rPr>
              <a:t>年</a:t>
            </a:r>
            <a:endParaRPr lang="en-US" altLang="ja-JP" b="1" u="sng" dirty="0" smtClean="0">
              <a:solidFill>
                <a:srgbClr val="000000"/>
              </a:solidFill>
              <a:latin typeface="Calibri" pitchFamily="34" charset="0"/>
            </a:endParaRPr>
          </a:p>
          <a:p>
            <a:pPr algn="ctr" eaLnBrk="1" fontAlgn="auto" hangingPunct="1">
              <a:spcBef>
                <a:spcPts val="0"/>
              </a:spcBef>
              <a:spcAft>
                <a:spcPts val="0"/>
              </a:spcAft>
            </a:pPr>
            <a:r>
              <a:rPr lang="ja-JP" altLang="en-US" sz="1200" b="1" dirty="0" smtClean="0">
                <a:solidFill>
                  <a:srgbClr val="000000"/>
                </a:solidFill>
                <a:latin typeface="Calibri" pitchFamily="34" charset="0"/>
              </a:rPr>
              <a:t>（うち就労系障害福祉サービス　</a:t>
            </a:r>
            <a:r>
              <a:rPr lang="en-US" altLang="ja-JP" sz="1200" b="1" dirty="0" smtClean="0">
                <a:solidFill>
                  <a:srgbClr val="000000"/>
                </a:solidFill>
                <a:latin typeface="Calibri" pitchFamily="34" charset="0"/>
              </a:rPr>
              <a:t>6,434</a:t>
            </a:r>
            <a:r>
              <a:rPr lang="ja-JP" altLang="en-US" sz="1200" b="1" dirty="0" smtClean="0">
                <a:solidFill>
                  <a:srgbClr val="000000"/>
                </a:solidFill>
                <a:latin typeface="Calibri" pitchFamily="34" charset="0"/>
              </a:rPr>
              <a:t>人）</a:t>
            </a:r>
            <a:endParaRPr lang="ja-JP" altLang="en-US" sz="1200" b="1" dirty="0">
              <a:solidFill>
                <a:srgbClr val="000000"/>
              </a:solidFill>
              <a:latin typeface="Calibri" pitchFamily="34" charset="0"/>
            </a:endParaRPr>
          </a:p>
        </p:txBody>
      </p:sp>
      <p:sp>
        <p:nvSpPr>
          <p:cNvPr id="58" name="Text Box 14"/>
          <p:cNvSpPr txBox="1">
            <a:spLocks noChangeArrowheads="1"/>
          </p:cNvSpPr>
          <p:nvPr/>
        </p:nvSpPr>
        <p:spPr bwMode="auto">
          <a:xfrm>
            <a:off x="6826287" y="5911180"/>
            <a:ext cx="1404938"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pPr>
            <a:r>
              <a:rPr lang="en-US" altLang="ja-JP" b="1" u="sng" dirty="0" smtClean="0">
                <a:solidFill>
                  <a:srgbClr val="000000"/>
                </a:solidFill>
                <a:latin typeface="Calibri" pitchFamily="34" charset="0"/>
              </a:rPr>
              <a:t>6,411</a:t>
            </a:r>
            <a:r>
              <a:rPr lang="ja-JP" altLang="en-US" b="1" u="sng" dirty="0" smtClean="0">
                <a:solidFill>
                  <a:srgbClr val="000000"/>
                </a:solidFill>
                <a:latin typeface="Calibri" pitchFamily="34" charset="0"/>
              </a:rPr>
              <a:t>人</a:t>
            </a:r>
            <a:r>
              <a:rPr lang="en-US" altLang="ja-JP" b="1" u="sng" dirty="0">
                <a:solidFill>
                  <a:srgbClr val="000000"/>
                </a:solidFill>
                <a:latin typeface="Calibri" pitchFamily="34" charset="0"/>
              </a:rPr>
              <a:t>/</a:t>
            </a:r>
            <a:r>
              <a:rPr lang="ja-JP" altLang="en-US" b="1" u="sng" dirty="0">
                <a:solidFill>
                  <a:srgbClr val="000000"/>
                </a:solidFill>
                <a:latin typeface="Calibri" pitchFamily="34" charset="0"/>
              </a:rPr>
              <a:t>年</a:t>
            </a:r>
          </a:p>
        </p:txBody>
      </p:sp>
      <p:sp>
        <p:nvSpPr>
          <p:cNvPr id="59" name="Text Box 20"/>
          <p:cNvSpPr txBox="1">
            <a:spLocks noChangeArrowheads="1"/>
          </p:cNvSpPr>
          <p:nvPr/>
        </p:nvSpPr>
        <p:spPr bwMode="auto">
          <a:xfrm>
            <a:off x="1557300" y="5850739"/>
            <a:ext cx="117238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auto" hangingPunct="1">
              <a:spcBef>
                <a:spcPct val="50000"/>
              </a:spcBef>
              <a:spcAft>
                <a:spcPts val="0"/>
              </a:spcAft>
            </a:pPr>
            <a:r>
              <a:rPr lang="en-US" altLang="ja-JP" b="1" u="sng" dirty="0" smtClean="0">
                <a:solidFill>
                  <a:srgbClr val="000000"/>
                </a:solidFill>
                <a:latin typeface="Calibri" pitchFamily="34" charset="0"/>
              </a:rPr>
              <a:t>777</a:t>
            </a:r>
            <a:r>
              <a:rPr lang="ja-JP" altLang="en-US" b="1" u="sng" dirty="0" smtClean="0">
                <a:solidFill>
                  <a:srgbClr val="000000"/>
                </a:solidFill>
                <a:latin typeface="Calibri" pitchFamily="34" charset="0"/>
              </a:rPr>
              <a:t>人</a:t>
            </a:r>
            <a:r>
              <a:rPr lang="en-US" altLang="ja-JP" b="1" u="sng" dirty="0">
                <a:solidFill>
                  <a:srgbClr val="000000"/>
                </a:solidFill>
                <a:latin typeface="Calibri" pitchFamily="34" charset="0"/>
              </a:rPr>
              <a:t>/</a:t>
            </a:r>
            <a:r>
              <a:rPr lang="ja-JP" altLang="en-US" b="1" u="sng" dirty="0">
                <a:solidFill>
                  <a:srgbClr val="000000"/>
                </a:solidFill>
                <a:latin typeface="Calibri" pitchFamily="34" charset="0"/>
              </a:rPr>
              <a:t>年</a:t>
            </a:r>
          </a:p>
        </p:txBody>
      </p:sp>
      <p:sp>
        <p:nvSpPr>
          <p:cNvPr id="60" name="Text Box 13"/>
          <p:cNvSpPr txBox="1">
            <a:spLocks noChangeArrowheads="1"/>
          </p:cNvSpPr>
          <p:nvPr/>
        </p:nvSpPr>
        <p:spPr bwMode="auto">
          <a:xfrm>
            <a:off x="2813051" y="5848606"/>
            <a:ext cx="3336925" cy="646327"/>
          </a:xfrm>
          <a:prstGeom prst="rect">
            <a:avLst/>
          </a:prstGeom>
          <a:noFill/>
          <a:ln w="9525">
            <a:noFill/>
            <a:miter lim="800000"/>
            <a:headEnd/>
            <a:tailEnd/>
          </a:ln>
          <a:effectLst/>
        </p:spPr>
        <p:txBody>
          <a:bodyPr wrap="square" lIns="91435" tIns="45718" rIns="91435" bIns="45718">
            <a:spAutoFit/>
          </a:bodyPr>
          <a:lstStyle/>
          <a:p>
            <a:pPr algn="ctr" fontAlgn="auto">
              <a:spcBef>
                <a:spcPct val="50000"/>
              </a:spcBef>
              <a:spcAft>
                <a:spcPts val="0"/>
              </a:spcAft>
              <a:defRPr/>
            </a:pPr>
            <a:r>
              <a:rPr lang="ja-JP" altLang="en-US" sz="2000" b="1" u="sng" dirty="0">
                <a:solidFill>
                  <a:srgbClr val="000000"/>
                </a:solidFill>
                <a:latin typeface="Calibri"/>
                <a:ea typeface="ＭＳ Ｐゴシック"/>
              </a:rPr>
              <a:t>特別支援</a:t>
            </a:r>
            <a:r>
              <a:rPr lang="ja-JP" altLang="en-US" sz="2000" b="1" u="sng" dirty="0" smtClean="0">
                <a:solidFill>
                  <a:srgbClr val="000000"/>
                </a:solidFill>
                <a:latin typeface="Calibri"/>
                <a:ea typeface="ＭＳ Ｐゴシック"/>
              </a:rPr>
              <a:t>学校</a:t>
            </a:r>
            <a:endParaRPr lang="ja-JP" altLang="en-US" sz="2000" b="1" u="sng" dirty="0">
              <a:solidFill>
                <a:srgbClr val="000000"/>
              </a:solidFill>
              <a:latin typeface="Calibri"/>
              <a:ea typeface="ＭＳ Ｐゴシック"/>
            </a:endParaRPr>
          </a:p>
          <a:p>
            <a:pPr algn="ctr" fontAlgn="auto">
              <a:spcBef>
                <a:spcPts val="0"/>
              </a:spcBef>
              <a:spcAft>
                <a:spcPts val="0"/>
              </a:spcAft>
              <a:defRPr/>
            </a:pPr>
            <a:r>
              <a:rPr lang="ja-JP" altLang="en-US" sz="1400" b="1" u="sng" dirty="0" smtClean="0">
                <a:solidFill>
                  <a:srgbClr val="000000"/>
                </a:solidFill>
                <a:latin typeface="ＭＳ Ｐゴシック" pitchFamily="50" charset="-128"/>
                <a:ea typeface="ＭＳ Ｐゴシック"/>
              </a:rPr>
              <a:t>卒業生</a:t>
            </a:r>
            <a:r>
              <a:rPr lang="en-US" altLang="ja-JP" sz="1600" b="1" u="sng" dirty="0" smtClean="0">
                <a:solidFill>
                  <a:srgbClr val="000000"/>
                </a:solidFill>
                <a:latin typeface="Calibri"/>
                <a:ea typeface="ＭＳ Ｐゴシック"/>
              </a:rPr>
              <a:t>21,292</a:t>
            </a:r>
            <a:r>
              <a:rPr lang="ja-JP" altLang="en-US" sz="1400" b="1" u="sng" dirty="0" smtClean="0">
                <a:solidFill>
                  <a:srgbClr val="000000"/>
                </a:solidFill>
                <a:latin typeface="ＭＳ Ｐゴシック" pitchFamily="50" charset="-128"/>
                <a:ea typeface="ＭＳ Ｐゴシック"/>
              </a:rPr>
              <a:t>人（平成２９年３月卒）</a:t>
            </a:r>
            <a:endParaRPr lang="ja-JP" altLang="en-US" sz="1400" b="1" u="sng" dirty="0">
              <a:solidFill>
                <a:srgbClr val="000000"/>
              </a:solidFill>
              <a:latin typeface="ＭＳ Ｐゴシック" pitchFamily="50" charset="-128"/>
              <a:ea typeface="ＭＳ Ｐゴシック"/>
            </a:endParaRPr>
          </a:p>
        </p:txBody>
      </p:sp>
      <p:grpSp>
        <p:nvGrpSpPr>
          <p:cNvPr id="6" name="グループ化 5"/>
          <p:cNvGrpSpPr/>
          <p:nvPr/>
        </p:nvGrpSpPr>
        <p:grpSpPr>
          <a:xfrm>
            <a:off x="8409385" y="4510778"/>
            <a:ext cx="1423988" cy="1294486"/>
            <a:chOff x="8409385" y="4438770"/>
            <a:chExt cx="1423988" cy="1294486"/>
          </a:xfrm>
        </p:grpSpPr>
        <p:grpSp>
          <p:nvGrpSpPr>
            <p:cNvPr id="4" name="グループ化 3"/>
            <p:cNvGrpSpPr/>
            <p:nvPr/>
          </p:nvGrpSpPr>
          <p:grpSpPr>
            <a:xfrm>
              <a:off x="8409385" y="4438770"/>
              <a:ext cx="1423988" cy="1294486"/>
              <a:chOff x="8409385" y="4438770"/>
              <a:chExt cx="1423988" cy="1294486"/>
            </a:xfrm>
          </p:grpSpPr>
          <p:sp>
            <p:nvSpPr>
              <p:cNvPr id="18436" name="AutoShape 4"/>
              <p:cNvSpPr>
                <a:spLocks noChangeArrowheads="1"/>
              </p:cNvSpPr>
              <p:nvPr/>
            </p:nvSpPr>
            <p:spPr bwMode="auto">
              <a:xfrm>
                <a:off x="8508602" y="4438770"/>
                <a:ext cx="1225550" cy="1294486"/>
              </a:xfrm>
              <a:prstGeom prst="roundRect">
                <a:avLst>
                  <a:gd name="adj" fmla="val 16667"/>
                </a:avLst>
              </a:prstGeom>
              <a:solidFill>
                <a:srgbClr val="00FFFF">
                  <a:alpha val="16078"/>
                </a:srgbClr>
              </a:solidFill>
              <a:ln w="9525">
                <a:solidFill>
                  <a:schemeClr val="tx1"/>
                </a:solidFill>
                <a:round/>
                <a:headEnd/>
                <a:tailEnd/>
              </a:ln>
            </p:spPr>
            <p:txBody>
              <a:bodyPr wrap="none" lIns="91435" tIns="45718" rIns="91435" bIns="45718" anchor="ctr"/>
              <a:lstStyle/>
              <a:p>
                <a:endParaRPr lang="ja-JP" altLang="en-US" sz="1200">
                  <a:solidFill>
                    <a:srgbClr val="000000"/>
                  </a:solidFill>
                  <a:latin typeface="Calibri"/>
                  <a:ea typeface="ＭＳ Ｐゴシック"/>
                </a:endParaRPr>
              </a:p>
            </p:txBody>
          </p:sp>
          <p:sp>
            <p:nvSpPr>
              <p:cNvPr id="18460" name="正方形/長方形 44"/>
              <p:cNvSpPr>
                <a:spLocks noChangeArrowheads="1"/>
              </p:cNvSpPr>
              <p:nvPr/>
            </p:nvSpPr>
            <p:spPr bwMode="auto">
              <a:xfrm>
                <a:off x="8612576" y="5415542"/>
                <a:ext cx="1071562" cy="16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36802" tIns="7358" rIns="36802" bIns="7358"/>
              <a:lstStyle/>
              <a:p>
                <a:pPr marL="119056" indent="-119056" algn="ctr" defTabSz="873080"/>
                <a:r>
                  <a:rPr lang="ja-JP" altLang="en-US" sz="1200" b="1" dirty="0">
                    <a:solidFill>
                      <a:srgbClr val="FF0000"/>
                    </a:solidFill>
                    <a:latin typeface="Calibri"/>
                    <a:ea typeface="ＭＳ Ｐゴシック"/>
                  </a:rPr>
                  <a:t>（平成</a:t>
                </a:r>
                <a:r>
                  <a:rPr lang="ja-JP" altLang="en-US" sz="1200" b="1" dirty="0" smtClean="0">
                    <a:solidFill>
                      <a:srgbClr val="FF0000"/>
                    </a:solidFill>
                    <a:latin typeface="Calibri"/>
                    <a:ea typeface="ＭＳ Ｐゴシック"/>
                  </a:rPr>
                  <a:t>２８年度</a:t>
                </a:r>
                <a:r>
                  <a:rPr lang="ja-JP" altLang="en-US" sz="1200" b="1" dirty="0">
                    <a:solidFill>
                      <a:srgbClr val="FF0000"/>
                    </a:solidFill>
                    <a:latin typeface="Calibri"/>
                    <a:ea typeface="ＭＳ Ｐゴシック"/>
                  </a:rPr>
                  <a:t>）</a:t>
                </a:r>
              </a:p>
            </p:txBody>
          </p:sp>
          <p:sp>
            <p:nvSpPr>
              <p:cNvPr id="56" name="Text Box 43"/>
              <p:cNvSpPr txBox="1">
                <a:spLocks noChangeArrowheads="1"/>
              </p:cNvSpPr>
              <p:nvPr/>
            </p:nvSpPr>
            <p:spPr bwMode="auto">
              <a:xfrm>
                <a:off x="8409385" y="4562558"/>
                <a:ext cx="1423988" cy="7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4" tIns="45713" rIns="91424" bIns="4571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pPr>
                <a:r>
                  <a:rPr lang="ja-JP" altLang="en-US" sz="1200" b="1" dirty="0">
                    <a:solidFill>
                      <a:srgbClr val="000000"/>
                    </a:solidFill>
                    <a:latin typeface="Calibri" pitchFamily="34" charset="0"/>
                  </a:rPr>
                  <a:t>ハローワークからの紹介就職件数</a:t>
                </a:r>
              </a:p>
              <a:p>
                <a:pPr algn="ctr" eaLnBrk="1" fontAlgn="auto" hangingPunct="1">
                  <a:spcBef>
                    <a:spcPct val="50000"/>
                  </a:spcBef>
                  <a:spcAft>
                    <a:spcPts val="0"/>
                  </a:spcAft>
                </a:pPr>
                <a:r>
                  <a:rPr lang="ja-JP" altLang="en-US" sz="1200" b="1" dirty="0" smtClean="0">
                    <a:solidFill>
                      <a:srgbClr val="FF0000"/>
                    </a:solidFill>
                    <a:latin typeface="Calibri" pitchFamily="34" charset="0"/>
                  </a:rPr>
                  <a:t>９３，２２９件</a:t>
                </a:r>
                <a:endParaRPr lang="ja-JP" altLang="en-US" sz="1200" b="1" dirty="0">
                  <a:solidFill>
                    <a:srgbClr val="FF0000"/>
                  </a:solidFill>
                  <a:latin typeface="Calibri" pitchFamily="34" charset="0"/>
                </a:endParaRPr>
              </a:p>
            </p:txBody>
          </p:sp>
        </p:grpSp>
        <p:sp>
          <p:nvSpPr>
            <p:cNvPr id="53" name="正方形/長方形 44"/>
            <p:cNvSpPr>
              <a:spLocks noChangeArrowheads="1"/>
            </p:cNvSpPr>
            <p:nvPr/>
          </p:nvSpPr>
          <p:spPr bwMode="auto">
            <a:xfrm>
              <a:off x="8481392" y="5229200"/>
              <a:ext cx="1224136" cy="16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36802" tIns="7358" rIns="36802" bIns="7358"/>
            <a:lstStyle/>
            <a:p>
              <a:pPr marL="119056" indent="-119056" algn="ctr" defTabSz="873080"/>
              <a:r>
                <a:rPr lang="en-US" altLang="ja-JP" sz="1000" dirty="0" smtClean="0">
                  <a:solidFill>
                    <a:prstClr val="black"/>
                  </a:solidFill>
                  <a:latin typeface="Calibri"/>
                  <a:ea typeface="ＭＳ Ｐゴシック"/>
                </a:rPr>
                <a:t>※A</a:t>
              </a:r>
              <a:r>
                <a:rPr lang="ja-JP" altLang="en-US" sz="1000" dirty="0" smtClean="0">
                  <a:solidFill>
                    <a:prstClr val="black"/>
                  </a:solidFill>
                  <a:latin typeface="Calibri"/>
                  <a:ea typeface="ＭＳ Ｐゴシック"/>
                </a:rPr>
                <a:t>型：</a:t>
              </a:r>
              <a:r>
                <a:rPr lang="en-US" altLang="ja-JP" sz="1000" dirty="0" smtClean="0">
                  <a:solidFill>
                    <a:prstClr val="black"/>
                  </a:solidFill>
                  <a:latin typeface="Calibri"/>
                  <a:ea typeface="ＭＳ Ｐゴシック"/>
                </a:rPr>
                <a:t>21,607</a:t>
              </a:r>
              <a:r>
                <a:rPr lang="ja-JP" altLang="en-US" sz="1000" dirty="0" smtClean="0">
                  <a:solidFill>
                    <a:prstClr val="black"/>
                  </a:solidFill>
                  <a:latin typeface="Calibri"/>
                  <a:ea typeface="ＭＳ Ｐゴシック"/>
                </a:rPr>
                <a:t>件</a:t>
              </a:r>
              <a:endParaRPr lang="ja-JP" altLang="en-US" sz="1000" dirty="0">
                <a:solidFill>
                  <a:prstClr val="black"/>
                </a:solidFill>
                <a:latin typeface="Calibri"/>
                <a:ea typeface="ＭＳ Ｐゴシック"/>
              </a:endParaRPr>
            </a:p>
          </p:txBody>
        </p:sp>
      </p:grpSp>
      <p:sp>
        <p:nvSpPr>
          <p:cNvPr id="63" name="スライド番号プレースホルダー 1"/>
          <p:cNvSpPr>
            <a:spLocks noGrp="1"/>
          </p:cNvSpPr>
          <p:nvPr>
            <p:ph type="sldNum" sz="quarter" idx="12"/>
          </p:nvPr>
        </p:nvSpPr>
        <p:spPr>
          <a:xfrm>
            <a:off x="7617296" y="6453346"/>
            <a:ext cx="2311400" cy="476250"/>
          </a:xfrm>
        </p:spPr>
        <p:txBody>
          <a:bodyPr/>
          <a:lstStyle/>
          <a:p>
            <a:pPr>
              <a:defRPr/>
            </a:pPr>
            <a:fld id="{0329B7E6-8142-4C2C-8486-ACA79D5FD086}" type="slidenum">
              <a:rPr lang="en-US" altLang="ja-JP" sz="1400">
                <a:solidFill>
                  <a:prstClr val="black"/>
                </a:solidFill>
              </a:rPr>
              <a:pPr>
                <a:defRPr/>
              </a:pPr>
              <a:t>40</a:t>
            </a:fld>
            <a:endParaRPr lang="en-US" altLang="ja-JP" sz="1400" dirty="0">
              <a:solidFill>
                <a:prstClr val="black"/>
              </a:solidFill>
            </a:endParaRPr>
          </a:p>
        </p:txBody>
      </p:sp>
    </p:spTree>
    <p:extLst>
      <p:ext uri="{BB962C8B-B14F-4D97-AF65-F5344CB8AC3E}">
        <p14:creationId xmlns:p14="http://schemas.microsoft.com/office/powerpoint/2010/main" val="937628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7"/>
          <p:cNvSpPr txBox="1">
            <a:spLocks/>
          </p:cNvSpPr>
          <p:nvPr/>
        </p:nvSpPr>
        <p:spPr bwMode="auto">
          <a:xfrm>
            <a:off x="36" y="-27382"/>
            <a:ext cx="99060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4" tIns="45547" rIns="91094" bIns="45547"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970" algn="ctr" rtl="0" fontAlgn="base">
              <a:spcBef>
                <a:spcPct val="0"/>
              </a:spcBef>
              <a:spcAft>
                <a:spcPct val="0"/>
              </a:spcAft>
              <a:defRPr kumimoji="1" sz="4400">
                <a:solidFill>
                  <a:schemeClr val="tx1"/>
                </a:solidFill>
                <a:latin typeface="Calibri" pitchFamily="34" charset="0"/>
                <a:ea typeface="ＭＳ Ｐゴシック" charset="-128"/>
              </a:defRPr>
            </a:lvl6pPr>
            <a:lvl7pPr marL="911945" algn="ctr" rtl="0" fontAlgn="base">
              <a:spcBef>
                <a:spcPct val="0"/>
              </a:spcBef>
              <a:spcAft>
                <a:spcPct val="0"/>
              </a:spcAft>
              <a:defRPr kumimoji="1" sz="4400">
                <a:solidFill>
                  <a:schemeClr val="tx1"/>
                </a:solidFill>
                <a:latin typeface="Calibri" pitchFamily="34" charset="0"/>
                <a:ea typeface="ＭＳ Ｐゴシック" charset="-128"/>
              </a:defRPr>
            </a:lvl7pPr>
            <a:lvl8pPr marL="1367920" algn="ctr" rtl="0" fontAlgn="base">
              <a:spcBef>
                <a:spcPct val="0"/>
              </a:spcBef>
              <a:spcAft>
                <a:spcPct val="0"/>
              </a:spcAft>
              <a:defRPr kumimoji="1" sz="4400">
                <a:solidFill>
                  <a:schemeClr val="tx1"/>
                </a:solidFill>
                <a:latin typeface="Calibri" pitchFamily="34" charset="0"/>
                <a:ea typeface="ＭＳ Ｐゴシック" charset="-128"/>
              </a:defRPr>
            </a:lvl8pPr>
            <a:lvl9pPr marL="1823892"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400" dirty="0">
                <a:solidFill>
                  <a:srgbClr val="002060"/>
                </a:solidFill>
                <a:latin typeface="HGP創英角ｺﾞｼｯｸUB" panose="020B0900000000000000" pitchFamily="50" charset="-128"/>
                <a:ea typeface="HGP創英角ｺﾞｼｯｸUB" panose="020B0900000000000000" pitchFamily="50" charset="-128"/>
              </a:rPr>
              <a:t>就労移行支援事業による一般就労への移行率別の施設割合の推移</a:t>
            </a:r>
          </a:p>
        </p:txBody>
      </p:sp>
      <p:sp>
        <p:nvSpPr>
          <p:cNvPr id="2" name="正方形/長方形 1"/>
          <p:cNvSpPr/>
          <p:nvPr/>
        </p:nvSpPr>
        <p:spPr>
          <a:xfrm>
            <a:off x="56481" y="620813"/>
            <a:ext cx="9792000" cy="64197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179810" indent="-456710" fontAlgn="auto">
              <a:spcBef>
                <a:spcPts val="0"/>
              </a:spcBef>
              <a:spcAft>
                <a:spcPts val="0"/>
              </a:spcAft>
            </a:pPr>
            <a:r>
              <a:rPr lang="ja-JP" altLang="en-US" sz="1500" dirty="0">
                <a:solidFill>
                  <a:prstClr val="black"/>
                </a:solidFill>
              </a:rPr>
              <a:t>○　一般就労への移行率が２０％以上の就労移行支援事業所の割合は、５１．９％である。一方で、移行率が０％の事業所が３割弱となっている。　</a:t>
            </a:r>
          </a:p>
        </p:txBody>
      </p:sp>
      <p:grpSp>
        <p:nvGrpSpPr>
          <p:cNvPr id="25" name="グループ化 10"/>
          <p:cNvGrpSpPr>
            <a:grpSpLocks/>
          </p:cNvGrpSpPr>
          <p:nvPr/>
        </p:nvGrpSpPr>
        <p:grpSpPr bwMode="auto">
          <a:xfrm>
            <a:off x="80" y="477248"/>
            <a:ext cx="9906000" cy="71438"/>
            <a:chOff x="0" y="188640"/>
            <a:chExt cx="9144000" cy="72008"/>
          </a:xfrm>
        </p:grpSpPr>
        <p:cxnSp>
          <p:nvCxnSpPr>
            <p:cNvPr id="27" name="直線コネクタ 26"/>
            <p:cNvCxnSpPr/>
            <p:nvPr/>
          </p:nvCxnSpPr>
          <p:spPr>
            <a:xfrm>
              <a:off x="0" y="188640"/>
              <a:ext cx="9144000" cy="0"/>
            </a:xfrm>
            <a:prstGeom prst="line">
              <a:avLst/>
            </a:prstGeom>
            <a:noFill/>
            <a:ln w="9525" cap="flat" cmpd="sng" algn="ctr">
              <a:solidFill>
                <a:srgbClr val="99CCFF"/>
              </a:solidFill>
              <a:prstDash val="solid"/>
            </a:ln>
            <a:effectLst/>
          </p:spPr>
        </p:cxnSp>
        <p:cxnSp>
          <p:nvCxnSpPr>
            <p:cNvPr id="28" name="直線コネクタ 27"/>
            <p:cNvCxnSpPr/>
            <p:nvPr/>
          </p:nvCxnSpPr>
          <p:spPr>
            <a:xfrm>
              <a:off x="0" y="260648"/>
              <a:ext cx="9144000" cy="0"/>
            </a:xfrm>
            <a:prstGeom prst="line">
              <a:avLst/>
            </a:prstGeom>
            <a:noFill/>
            <a:ln w="57150" cap="flat" cmpd="sng" algn="ctr">
              <a:solidFill>
                <a:srgbClr val="99CCFF"/>
              </a:solidFill>
              <a:prstDash val="solid"/>
            </a:ln>
            <a:effectLst/>
          </p:spPr>
        </p:cxnSp>
      </p:gr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471485"/>
            <a:ext cx="10236200" cy="725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左中かっこ 11"/>
          <p:cNvSpPr/>
          <p:nvPr/>
        </p:nvSpPr>
        <p:spPr>
          <a:xfrm rot="16200000">
            <a:off x="7452500" y="1779845"/>
            <a:ext cx="216025" cy="3600398"/>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91341" tIns="45670" rIns="91341" bIns="45670"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solidFill>
                <a:srgbClr val="000000"/>
              </a:solidFill>
            </a:endParaRPr>
          </a:p>
        </p:txBody>
      </p:sp>
      <p:sp>
        <p:nvSpPr>
          <p:cNvPr id="10" name="左中かっこ 9"/>
          <p:cNvSpPr/>
          <p:nvPr/>
        </p:nvSpPr>
        <p:spPr>
          <a:xfrm rot="16200000">
            <a:off x="7323619" y="1130712"/>
            <a:ext cx="216026" cy="3867015"/>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91341" tIns="45670" rIns="91341" bIns="45670"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solidFill>
                <a:srgbClr val="000000"/>
              </a:solidFill>
            </a:endParaRPr>
          </a:p>
        </p:txBody>
      </p:sp>
      <p:sp>
        <p:nvSpPr>
          <p:cNvPr id="11" name="テキスト ボックス 1"/>
          <p:cNvSpPr txBox="1"/>
          <p:nvPr/>
        </p:nvSpPr>
        <p:spPr>
          <a:xfrm>
            <a:off x="5659707" y="3000922"/>
            <a:ext cx="3924000" cy="252000"/>
          </a:xfrm>
          <a:prstGeom prst="rect">
            <a:avLst/>
          </a:prstGeom>
        </p:spPr>
        <p:txBody>
          <a:bodyPr wrap="square" lIns="91341" tIns="45670" rIns="91341" bIns="4567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rgbClr val="000000"/>
                </a:solidFill>
                <a:latin typeface="HGPｺﾞｼｯｸE" pitchFamily="50" charset="-128"/>
                <a:ea typeface="HGPｺﾞｼｯｸE" pitchFamily="50" charset="-128"/>
              </a:rPr>
              <a:t>一般就労への移行率が</a:t>
            </a:r>
            <a:r>
              <a:rPr lang="en-US" altLang="ja-JP" dirty="0">
                <a:solidFill>
                  <a:srgbClr val="000000"/>
                </a:solidFill>
                <a:latin typeface="HGPｺﾞｼｯｸE" pitchFamily="50" charset="-128"/>
                <a:ea typeface="HGPｺﾞｼｯｸE" pitchFamily="50" charset="-128"/>
              </a:rPr>
              <a:t>20%</a:t>
            </a:r>
            <a:r>
              <a:rPr lang="ja-JP" altLang="en-US" dirty="0">
                <a:solidFill>
                  <a:srgbClr val="000000"/>
                </a:solidFill>
                <a:latin typeface="HGPｺﾞｼｯｸE" pitchFamily="50" charset="-128"/>
                <a:ea typeface="HGPｺﾞｼｯｸE" pitchFamily="50" charset="-128"/>
              </a:rPr>
              <a:t>以上の施設　</a:t>
            </a:r>
            <a:r>
              <a:rPr lang="en-US" altLang="ja-JP" sz="14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44.9%</a:t>
            </a:r>
            <a:r>
              <a:rPr lang="ja-JP" altLang="en-US"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en-US" altLang="ja-JP" dirty="0">
                <a:solidFill>
                  <a:prstClr val="black"/>
                </a:solidFill>
                <a:latin typeface="HGPｺﾞｼｯｸE" pitchFamily="50" charset="-128"/>
                <a:ea typeface="HGPｺﾞｼｯｸE" pitchFamily="50" charset="-128"/>
              </a:rPr>
              <a:t>(</a:t>
            </a:r>
            <a:r>
              <a:rPr lang="ja-JP" altLang="en-US" dirty="0">
                <a:solidFill>
                  <a:prstClr val="black"/>
                </a:solidFill>
                <a:latin typeface="HGPｺﾞｼｯｸE" pitchFamily="50" charset="-128"/>
                <a:ea typeface="HGPｺﾞｼｯｸE" pitchFamily="50" charset="-128"/>
              </a:rPr>
              <a:t>施設数</a:t>
            </a:r>
            <a:r>
              <a:rPr lang="en-US" altLang="ja-JP" dirty="0">
                <a:solidFill>
                  <a:prstClr val="black"/>
                </a:solidFill>
                <a:latin typeface="HGPｺﾞｼｯｸE" pitchFamily="50" charset="-128"/>
                <a:ea typeface="HGPｺﾞｼｯｸE" pitchFamily="50" charset="-128"/>
              </a:rPr>
              <a:t>1038)</a:t>
            </a:r>
            <a:r>
              <a:rPr lang="ja-JP" altLang="en-US"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dirty="0">
              <a:solidFill>
                <a:srgbClr val="000000"/>
              </a:solidFill>
              <a:latin typeface="HGPｺﾞｼｯｸE" pitchFamily="50" charset="-128"/>
              <a:ea typeface="HGPｺﾞｼｯｸE" pitchFamily="50" charset="-128"/>
            </a:endParaRPr>
          </a:p>
        </p:txBody>
      </p:sp>
      <p:sp>
        <p:nvSpPr>
          <p:cNvPr id="13" name="テキスト ボックス 1"/>
          <p:cNvSpPr txBox="1"/>
          <p:nvPr/>
        </p:nvSpPr>
        <p:spPr>
          <a:xfrm>
            <a:off x="5760150" y="3562059"/>
            <a:ext cx="3789698" cy="252026"/>
          </a:xfrm>
          <a:prstGeom prst="rect">
            <a:avLst/>
          </a:prstGeom>
        </p:spPr>
        <p:txBody>
          <a:bodyPr wrap="square" lIns="91341" tIns="45670" rIns="91341" bIns="4567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rgbClr val="000000"/>
                </a:solidFill>
                <a:latin typeface="HGPｺﾞｼｯｸE" pitchFamily="50" charset="-128"/>
                <a:ea typeface="HGPｺﾞｼｯｸE" pitchFamily="50" charset="-128"/>
              </a:rPr>
              <a:t>一般就労への移行率が</a:t>
            </a:r>
            <a:r>
              <a:rPr lang="en-US" altLang="ja-JP" dirty="0">
                <a:solidFill>
                  <a:srgbClr val="000000"/>
                </a:solidFill>
                <a:latin typeface="HGPｺﾞｼｯｸE" pitchFamily="50" charset="-128"/>
                <a:ea typeface="HGPｺﾞｼｯｸE" pitchFamily="50" charset="-128"/>
              </a:rPr>
              <a:t>20%</a:t>
            </a:r>
            <a:r>
              <a:rPr lang="ja-JP" altLang="en-US" dirty="0">
                <a:solidFill>
                  <a:srgbClr val="000000"/>
                </a:solidFill>
                <a:latin typeface="HGPｺﾞｼｯｸE" pitchFamily="50" charset="-128"/>
                <a:ea typeface="HGPｺﾞｼｯｸE" pitchFamily="50" charset="-128"/>
              </a:rPr>
              <a:t>以上の施設　</a:t>
            </a:r>
            <a:r>
              <a:rPr lang="en-US" altLang="ja-JP" sz="14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42.5</a:t>
            </a:r>
            <a:r>
              <a:rPr lang="en-US" altLang="ja-JP" sz="1400"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a:t>
            </a:r>
            <a:r>
              <a:rPr lang="en-US" altLang="ja-JP" dirty="0">
                <a:solidFill>
                  <a:prstClr val="black"/>
                </a:solidFill>
                <a:latin typeface="HGPｺﾞｼｯｸE" pitchFamily="50" charset="-128"/>
                <a:ea typeface="HGPｺﾞｼｯｸE" pitchFamily="50" charset="-128"/>
              </a:rPr>
              <a:t>(</a:t>
            </a:r>
            <a:r>
              <a:rPr lang="ja-JP" altLang="en-US" dirty="0">
                <a:solidFill>
                  <a:prstClr val="black"/>
                </a:solidFill>
                <a:latin typeface="HGPｺﾞｼｯｸE" pitchFamily="50" charset="-128"/>
                <a:ea typeface="HGPｺﾞｼｯｸE" pitchFamily="50" charset="-128"/>
              </a:rPr>
              <a:t>施設数</a:t>
            </a:r>
            <a:r>
              <a:rPr lang="en-US" altLang="ja-JP" dirty="0">
                <a:solidFill>
                  <a:prstClr val="black"/>
                </a:solidFill>
                <a:latin typeface="HGPｺﾞｼｯｸE" pitchFamily="50" charset="-128"/>
                <a:ea typeface="HGPｺﾞｼｯｸE" pitchFamily="50" charset="-128"/>
              </a:rPr>
              <a:t>880)</a:t>
            </a:r>
            <a:r>
              <a:rPr lang="ja-JP" altLang="en-US"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dirty="0">
              <a:solidFill>
                <a:srgbClr val="000000"/>
              </a:solidFill>
              <a:latin typeface="HGPｺﾞｼｯｸE" pitchFamily="50" charset="-128"/>
              <a:ea typeface="HGPｺﾞｼｯｸE" pitchFamily="50" charset="-128"/>
            </a:endParaRPr>
          </a:p>
        </p:txBody>
      </p:sp>
      <p:sp>
        <p:nvSpPr>
          <p:cNvPr id="14" name="左中かっこ 13"/>
          <p:cNvSpPr/>
          <p:nvPr/>
        </p:nvSpPr>
        <p:spPr>
          <a:xfrm rot="16200000">
            <a:off x="7513758" y="2426330"/>
            <a:ext cx="216025" cy="3528392"/>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91341" tIns="45670" rIns="91341" bIns="45670"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solidFill>
                <a:srgbClr val="000000"/>
              </a:solidFill>
            </a:endParaRPr>
          </a:p>
        </p:txBody>
      </p:sp>
      <p:sp>
        <p:nvSpPr>
          <p:cNvPr id="15" name="テキスト ボックス 1"/>
          <p:cNvSpPr txBox="1"/>
          <p:nvPr/>
        </p:nvSpPr>
        <p:spPr>
          <a:xfrm>
            <a:off x="5779686" y="4142821"/>
            <a:ext cx="3804187" cy="252000"/>
          </a:xfrm>
          <a:prstGeom prst="rect">
            <a:avLst/>
          </a:prstGeom>
        </p:spPr>
        <p:txBody>
          <a:bodyPr wrap="square" lIns="91341" tIns="45670" rIns="91341" bIns="4567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rgbClr val="000000"/>
                </a:solidFill>
                <a:latin typeface="HGPｺﾞｼｯｸE" pitchFamily="50" charset="-128"/>
                <a:ea typeface="HGPｺﾞｼｯｸE" pitchFamily="50" charset="-128"/>
              </a:rPr>
              <a:t>一般就労への移行率が</a:t>
            </a:r>
            <a:r>
              <a:rPr lang="en-US" altLang="ja-JP" dirty="0">
                <a:solidFill>
                  <a:srgbClr val="000000"/>
                </a:solidFill>
                <a:latin typeface="HGPｺﾞｼｯｸE" pitchFamily="50" charset="-128"/>
                <a:ea typeface="HGPｺﾞｼｯｸE" pitchFamily="50" charset="-128"/>
              </a:rPr>
              <a:t>20%</a:t>
            </a:r>
            <a:r>
              <a:rPr lang="ja-JP" altLang="en-US" dirty="0">
                <a:solidFill>
                  <a:srgbClr val="000000"/>
                </a:solidFill>
                <a:latin typeface="HGPｺﾞｼｯｸE" pitchFamily="50" charset="-128"/>
                <a:ea typeface="HGPｺﾞｼｯｸE" pitchFamily="50" charset="-128"/>
              </a:rPr>
              <a:t>以上の施設　</a:t>
            </a:r>
            <a:r>
              <a:rPr lang="en-US" altLang="ja-JP" sz="14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41.3%</a:t>
            </a:r>
            <a:r>
              <a:rPr lang="en-US" altLang="ja-JP" dirty="0">
                <a:solidFill>
                  <a:prstClr val="black"/>
                </a:solidFill>
                <a:latin typeface="HGPｺﾞｼｯｸE" pitchFamily="50" charset="-128"/>
                <a:ea typeface="HGPｺﾞｼｯｸE" pitchFamily="50" charset="-128"/>
              </a:rPr>
              <a:t>(</a:t>
            </a:r>
            <a:r>
              <a:rPr lang="ja-JP" altLang="en-US" dirty="0">
                <a:solidFill>
                  <a:prstClr val="black"/>
                </a:solidFill>
                <a:latin typeface="HGPｺﾞｼｯｸE" pitchFamily="50" charset="-128"/>
                <a:ea typeface="HGPｺﾞｼｯｸE" pitchFamily="50" charset="-128"/>
              </a:rPr>
              <a:t>施設数</a:t>
            </a:r>
            <a:r>
              <a:rPr lang="en-US" altLang="ja-JP" dirty="0">
                <a:solidFill>
                  <a:prstClr val="black"/>
                </a:solidFill>
                <a:latin typeface="HGPｺﾞｼｯｸE" pitchFamily="50" charset="-128"/>
                <a:ea typeface="HGPｺﾞｼｯｸE" pitchFamily="50" charset="-128"/>
              </a:rPr>
              <a:t>612)</a:t>
            </a:r>
            <a:r>
              <a:rPr lang="ja-JP" altLang="en-US"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dirty="0">
              <a:solidFill>
                <a:srgbClr val="000000"/>
              </a:solidFill>
              <a:latin typeface="HGPｺﾞｼｯｸE" pitchFamily="50" charset="-128"/>
              <a:ea typeface="HGPｺﾞｼｯｸE" pitchFamily="50" charset="-128"/>
            </a:endParaRPr>
          </a:p>
        </p:txBody>
      </p:sp>
      <p:sp>
        <p:nvSpPr>
          <p:cNvPr id="16" name="左中かっこ 15"/>
          <p:cNvSpPr/>
          <p:nvPr/>
        </p:nvSpPr>
        <p:spPr>
          <a:xfrm rot="16200000">
            <a:off x="7534440" y="2975391"/>
            <a:ext cx="216025" cy="3440834"/>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91341" tIns="45670" rIns="91341" bIns="45670"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solidFill>
                <a:srgbClr val="000000"/>
              </a:solidFill>
            </a:endParaRPr>
          </a:p>
        </p:txBody>
      </p:sp>
      <p:sp>
        <p:nvSpPr>
          <p:cNvPr id="17" name="テキスト ボックス 1"/>
          <p:cNvSpPr txBox="1"/>
          <p:nvPr/>
        </p:nvSpPr>
        <p:spPr>
          <a:xfrm>
            <a:off x="5740468" y="4639215"/>
            <a:ext cx="3795767" cy="252000"/>
          </a:xfrm>
          <a:prstGeom prst="rect">
            <a:avLst/>
          </a:prstGeom>
        </p:spPr>
        <p:txBody>
          <a:bodyPr wrap="square" lIns="91341" tIns="45670" rIns="91341" bIns="4567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rgbClr val="000000"/>
                </a:solidFill>
                <a:latin typeface="HGPｺﾞｼｯｸE" pitchFamily="50" charset="-128"/>
                <a:ea typeface="HGPｺﾞｼｯｸE" pitchFamily="50" charset="-128"/>
              </a:rPr>
              <a:t>一般就労への移行率が</a:t>
            </a:r>
            <a:r>
              <a:rPr lang="en-US" altLang="ja-JP" dirty="0">
                <a:solidFill>
                  <a:srgbClr val="000000"/>
                </a:solidFill>
                <a:latin typeface="HGPｺﾞｼｯｸE" pitchFamily="50" charset="-128"/>
                <a:ea typeface="HGPｺﾞｼｯｸE" pitchFamily="50" charset="-128"/>
              </a:rPr>
              <a:t>20%</a:t>
            </a:r>
            <a:r>
              <a:rPr lang="ja-JP" altLang="en-US" dirty="0">
                <a:solidFill>
                  <a:srgbClr val="000000"/>
                </a:solidFill>
                <a:latin typeface="HGPｺﾞｼｯｸE" pitchFamily="50" charset="-128"/>
                <a:ea typeface="HGPｺﾞｼｯｸE" pitchFamily="50" charset="-128"/>
              </a:rPr>
              <a:t>以上の施設　</a:t>
            </a:r>
            <a:r>
              <a:rPr lang="en-US" altLang="ja-JP" sz="14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40.1%</a:t>
            </a:r>
            <a:r>
              <a:rPr lang="en-US" altLang="ja-JP" dirty="0">
                <a:solidFill>
                  <a:prstClr val="black"/>
                </a:solidFill>
                <a:latin typeface="HGPｺﾞｼｯｸE" pitchFamily="50" charset="-128"/>
                <a:ea typeface="HGPｺﾞｼｯｸE" pitchFamily="50" charset="-128"/>
              </a:rPr>
              <a:t>(</a:t>
            </a:r>
            <a:r>
              <a:rPr lang="ja-JP" altLang="en-US" dirty="0">
                <a:solidFill>
                  <a:prstClr val="black"/>
                </a:solidFill>
                <a:latin typeface="HGPｺﾞｼｯｸE" pitchFamily="50" charset="-128"/>
                <a:ea typeface="HGPｺﾞｼｯｸE" pitchFamily="50" charset="-128"/>
              </a:rPr>
              <a:t>施設数</a:t>
            </a:r>
            <a:r>
              <a:rPr lang="en-US" altLang="ja-JP" dirty="0">
                <a:solidFill>
                  <a:prstClr val="black"/>
                </a:solidFill>
                <a:latin typeface="HGPｺﾞｼｯｸE" pitchFamily="50" charset="-128"/>
                <a:ea typeface="HGPｺﾞｼｯｸE" pitchFamily="50" charset="-128"/>
              </a:rPr>
              <a:t>463)</a:t>
            </a:r>
            <a:r>
              <a:rPr lang="ja-JP" altLang="en-US"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dirty="0">
              <a:solidFill>
                <a:srgbClr val="000000"/>
              </a:solidFill>
              <a:latin typeface="HGPｺﾞｼｯｸE" pitchFamily="50" charset="-128"/>
              <a:ea typeface="HGPｺﾞｼｯｸE" pitchFamily="50" charset="-128"/>
            </a:endParaRPr>
          </a:p>
        </p:txBody>
      </p:sp>
      <p:sp>
        <p:nvSpPr>
          <p:cNvPr id="18" name="左中かっこ 17"/>
          <p:cNvSpPr/>
          <p:nvPr/>
        </p:nvSpPr>
        <p:spPr>
          <a:xfrm rot="16200000">
            <a:off x="7957883" y="3951103"/>
            <a:ext cx="180000" cy="2592000"/>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91341" tIns="45670" rIns="91341" bIns="45670"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solidFill>
                <a:srgbClr val="000000"/>
              </a:solidFill>
            </a:endParaRPr>
          </a:p>
        </p:txBody>
      </p:sp>
      <p:sp>
        <p:nvSpPr>
          <p:cNvPr id="19" name="テキスト ボックス 1"/>
          <p:cNvSpPr txBox="1"/>
          <p:nvPr/>
        </p:nvSpPr>
        <p:spPr>
          <a:xfrm>
            <a:off x="5754231" y="5211087"/>
            <a:ext cx="3795767" cy="252000"/>
          </a:xfrm>
          <a:prstGeom prst="rect">
            <a:avLst/>
          </a:prstGeom>
        </p:spPr>
        <p:txBody>
          <a:bodyPr wrap="square" lIns="91341" tIns="45670" rIns="91341" bIns="4567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rgbClr val="000000"/>
                </a:solidFill>
                <a:latin typeface="HGPｺﾞｼｯｸE" pitchFamily="50" charset="-128"/>
                <a:ea typeface="HGPｺﾞｼｯｸE" pitchFamily="50" charset="-128"/>
              </a:rPr>
              <a:t>一般就労への移行率が</a:t>
            </a:r>
            <a:r>
              <a:rPr lang="en-US" altLang="ja-JP" dirty="0">
                <a:solidFill>
                  <a:srgbClr val="000000"/>
                </a:solidFill>
                <a:latin typeface="HGPｺﾞｼｯｸE" pitchFamily="50" charset="-128"/>
                <a:ea typeface="HGPｺﾞｼｯｸE" pitchFamily="50" charset="-128"/>
              </a:rPr>
              <a:t>20%</a:t>
            </a:r>
            <a:r>
              <a:rPr lang="ja-JP" altLang="en-US" dirty="0">
                <a:solidFill>
                  <a:srgbClr val="000000"/>
                </a:solidFill>
                <a:latin typeface="HGPｺﾞｼｯｸE" pitchFamily="50" charset="-128"/>
                <a:ea typeface="HGPｺﾞｼｯｸE" pitchFamily="50" charset="-128"/>
              </a:rPr>
              <a:t>以上の施設　</a:t>
            </a:r>
            <a:r>
              <a:rPr lang="en-US" altLang="ja-JP" sz="14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30.1%</a:t>
            </a:r>
            <a:r>
              <a:rPr lang="en-US" altLang="ja-JP" dirty="0">
                <a:solidFill>
                  <a:prstClr val="black"/>
                </a:solidFill>
                <a:latin typeface="HGPｺﾞｼｯｸE" pitchFamily="50" charset="-128"/>
                <a:ea typeface="HGPｺﾞｼｯｸE" pitchFamily="50" charset="-128"/>
              </a:rPr>
              <a:t>(</a:t>
            </a:r>
            <a:r>
              <a:rPr lang="ja-JP" altLang="en-US" dirty="0">
                <a:solidFill>
                  <a:prstClr val="black"/>
                </a:solidFill>
                <a:latin typeface="HGPｺﾞｼｯｸE" pitchFamily="50" charset="-128"/>
                <a:ea typeface="HGPｺﾞｼｯｸE" pitchFamily="50" charset="-128"/>
              </a:rPr>
              <a:t>施設数</a:t>
            </a:r>
            <a:r>
              <a:rPr lang="en-US" altLang="ja-JP" dirty="0">
                <a:solidFill>
                  <a:prstClr val="black"/>
                </a:solidFill>
                <a:latin typeface="HGPｺﾞｼｯｸE" pitchFamily="50" charset="-128"/>
                <a:ea typeface="HGPｺﾞｼｯｸE" pitchFamily="50" charset="-128"/>
              </a:rPr>
              <a:t>310)</a:t>
            </a:r>
            <a:r>
              <a:rPr lang="ja-JP" altLang="en-US"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dirty="0">
              <a:solidFill>
                <a:srgbClr val="000000"/>
              </a:solidFill>
              <a:latin typeface="HGPｺﾞｼｯｸE" pitchFamily="50" charset="-128"/>
              <a:ea typeface="HGPｺﾞｼｯｸE" pitchFamily="50" charset="-128"/>
            </a:endParaRPr>
          </a:p>
        </p:txBody>
      </p:sp>
      <p:sp>
        <p:nvSpPr>
          <p:cNvPr id="21" name="左中かっこ 20"/>
          <p:cNvSpPr/>
          <p:nvPr/>
        </p:nvSpPr>
        <p:spPr>
          <a:xfrm rot="16200000">
            <a:off x="8011883" y="4534398"/>
            <a:ext cx="180000" cy="2484000"/>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91341" tIns="45670" rIns="91341" bIns="45670"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solidFill>
                <a:srgbClr val="000000"/>
              </a:solidFill>
            </a:endParaRPr>
          </a:p>
        </p:txBody>
      </p:sp>
      <p:sp>
        <p:nvSpPr>
          <p:cNvPr id="22" name="テキスト ボックス 1"/>
          <p:cNvSpPr txBox="1"/>
          <p:nvPr/>
        </p:nvSpPr>
        <p:spPr>
          <a:xfrm>
            <a:off x="5692410" y="5713790"/>
            <a:ext cx="3795767" cy="305597"/>
          </a:xfrm>
          <a:prstGeom prst="rect">
            <a:avLst/>
          </a:prstGeom>
        </p:spPr>
        <p:txBody>
          <a:bodyPr wrap="square" lIns="91341" tIns="45670" rIns="91341" bIns="4567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rgbClr val="000000"/>
                </a:solidFill>
                <a:latin typeface="HGPｺﾞｼｯｸE" pitchFamily="50" charset="-128"/>
                <a:ea typeface="HGPｺﾞｼｯｸE" pitchFamily="50" charset="-128"/>
              </a:rPr>
              <a:t>一般就労への移行率が</a:t>
            </a:r>
            <a:r>
              <a:rPr lang="en-US" altLang="ja-JP" dirty="0">
                <a:solidFill>
                  <a:srgbClr val="000000"/>
                </a:solidFill>
                <a:latin typeface="HGPｺﾞｼｯｸE" pitchFamily="50" charset="-128"/>
                <a:ea typeface="HGPｺﾞｼｯｸE" pitchFamily="50" charset="-128"/>
              </a:rPr>
              <a:t>20%</a:t>
            </a:r>
            <a:r>
              <a:rPr lang="ja-JP" altLang="en-US" dirty="0">
                <a:solidFill>
                  <a:srgbClr val="000000"/>
                </a:solidFill>
                <a:latin typeface="HGPｺﾞｼｯｸE" pitchFamily="50" charset="-128"/>
                <a:ea typeface="HGPｺﾞｼｯｸE" pitchFamily="50" charset="-128"/>
              </a:rPr>
              <a:t>以上の施設　</a:t>
            </a:r>
            <a:r>
              <a:rPr lang="en-US" altLang="ja-JP" sz="14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29.3%</a:t>
            </a:r>
            <a:r>
              <a:rPr lang="en-US" altLang="ja-JP" dirty="0">
                <a:solidFill>
                  <a:prstClr val="black"/>
                </a:solidFill>
                <a:latin typeface="HGPｺﾞｼｯｸE" pitchFamily="50" charset="-128"/>
                <a:ea typeface="HGPｺﾞｼｯｸE" pitchFamily="50" charset="-128"/>
              </a:rPr>
              <a:t>(</a:t>
            </a:r>
            <a:r>
              <a:rPr lang="ja-JP" altLang="en-US" dirty="0">
                <a:solidFill>
                  <a:prstClr val="black"/>
                </a:solidFill>
                <a:latin typeface="HGPｺﾞｼｯｸE" pitchFamily="50" charset="-128"/>
                <a:ea typeface="HGPｺﾞｼｯｸE" pitchFamily="50" charset="-128"/>
              </a:rPr>
              <a:t>施設数</a:t>
            </a:r>
            <a:r>
              <a:rPr lang="en-US" altLang="ja-JP" dirty="0">
                <a:solidFill>
                  <a:prstClr val="black"/>
                </a:solidFill>
                <a:latin typeface="HGPｺﾞｼｯｸE" pitchFamily="50" charset="-128"/>
                <a:ea typeface="HGPｺﾞｼｯｸE" pitchFamily="50" charset="-128"/>
              </a:rPr>
              <a:t>224)</a:t>
            </a:r>
            <a:r>
              <a:rPr lang="ja-JP" altLang="en-US"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dirty="0">
              <a:solidFill>
                <a:srgbClr val="000000"/>
              </a:solidFill>
              <a:latin typeface="HGPｺﾞｼｯｸE" pitchFamily="50" charset="-128"/>
              <a:ea typeface="HGPｺﾞｼｯｸE" pitchFamily="50" charset="-128"/>
            </a:endParaRPr>
          </a:p>
        </p:txBody>
      </p:sp>
      <p:sp>
        <p:nvSpPr>
          <p:cNvPr id="23" name="左中かっこ 22"/>
          <p:cNvSpPr/>
          <p:nvPr/>
        </p:nvSpPr>
        <p:spPr>
          <a:xfrm rot="16200000">
            <a:off x="8350767" y="5343598"/>
            <a:ext cx="156680" cy="1872000"/>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91341" tIns="45670" rIns="91341" bIns="45670"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solidFill>
                <a:srgbClr val="000000"/>
              </a:solidFill>
            </a:endParaRPr>
          </a:p>
        </p:txBody>
      </p:sp>
      <p:sp>
        <p:nvSpPr>
          <p:cNvPr id="24" name="テキスト ボックス 1"/>
          <p:cNvSpPr txBox="1"/>
          <p:nvPr/>
        </p:nvSpPr>
        <p:spPr>
          <a:xfrm>
            <a:off x="5740468" y="6266436"/>
            <a:ext cx="3795767" cy="252000"/>
          </a:xfrm>
          <a:prstGeom prst="rect">
            <a:avLst/>
          </a:prstGeom>
        </p:spPr>
        <p:txBody>
          <a:bodyPr wrap="square" lIns="91341" tIns="45670" rIns="91341" bIns="4567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rgbClr val="000000"/>
                </a:solidFill>
                <a:latin typeface="HGPｺﾞｼｯｸE" pitchFamily="50" charset="-128"/>
                <a:ea typeface="HGPｺﾞｼｯｸE" pitchFamily="50" charset="-128"/>
              </a:rPr>
              <a:t>一般就労への移行率が</a:t>
            </a:r>
            <a:r>
              <a:rPr lang="en-US" altLang="ja-JP" dirty="0">
                <a:solidFill>
                  <a:srgbClr val="000000"/>
                </a:solidFill>
                <a:latin typeface="HGPｺﾞｼｯｸE" pitchFamily="50" charset="-128"/>
                <a:ea typeface="HGPｺﾞｼｯｸE" pitchFamily="50" charset="-128"/>
              </a:rPr>
              <a:t>20%</a:t>
            </a:r>
            <a:r>
              <a:rPr lang="ja-JP" altLang="en-US" dirty="0">
                <a:solidFill>
                  <a:srgbClr val="000000"/>
                </a:solidFill>
                <a:latin typeface="HGPｺﾞｼｯｸE" pitchFamily="50" charset="-128"/>
                <a:ea typeface="HGPｺﾞｼｯｸE" pitchFamily="50" charset="-128"/>
              </a:rPr>
              <a:t>以上の施設　</a:t>
            </a:r>
            <a:r>
              <a:rPr lang="en-US" altLang="ja-JP" sz="14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21.5%</a:t>
            </a:r>
            <a:r>
              <a:rPr lang="en-US" altLang="ja-JP" dirty="0">
                <a:solidFill>
                  <a:prstClr val="black"/>
                </a:solidFill>
                <a:latin typeface="HGPｺﾞｼｯｸE" pitchFamily="50" charset="-128"/>
                <a:ea typeface="HGPｺﾞｼｯｸE" pitchFamily="50" charset="-128"/>
              </a:rPr>
              <a:t>(</a:t>
            </a:r>
            <a:r>
              <a:rPr lang="ja-JP" altLang="en-US" dirty="0">
                <a:solidFill>
                  <a:prstClr val="black"/>
                </a:solidFill>
                <a:latin typeface="HGPｺﾞｼｯｸE" pitchFamily="50" charset="-128"/>
                <a:ea typeface="HGPｺﾞｼｯｸE" pitchFamily="50" charset="-128"/>
              </a:rPr>
              <a:t>施設数</a:t>
            </a:r>
            <a:r>
              <a:rPr lang="en-US" altLang="ja-JP" dirty="0">
                <a:solidFill>
                  <a:prstClr val="black"/>
                </a:solidFill>
                <a:latin typeface="HGPｺﾞｼｯｸE" pitchFamily="50" charset="-128"/>
                <a:ea typeface="HGPｺﾞｼｯｸE" pitchFamily="50" charset="-128"/>
              </a:rPr>
              <a:t>9)</a:t>
            </a:r>
            <a:r>
              <a:rPr lang="ja-JP" altLang="en-US"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dirty="0">
              <a:solidFill>
                <a:srgbClr val="000000"/>
              </a:solidFill>
              <a:latin typeface="HGPｺﾞｼｯｸE" pitchFamily="50" charset="-128"/>
              <a:ea typeface="HGPｺﾞｼｯｸE" pitchFamily="50" charset="-128"/>
            </a:endParaRPr>
          </a:p>
        </p:txBody>
      </p:sp>
      <p:sp>
        <p:nvSpPr>
          <p:cNvPr id="30" name="左中かっこ 29"/>
          <p:cNvSpPr/>
          <p:nvPr/>
        </p:nvSpPr>
        <p:spPr>
          <a:xfrm rot="16200000">
            <a:off x="7272133" y="502260"/>
            <a:ext cx="193719" cy="3987799"/>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91341" tIns="45670" rIns="91341" bIns="45670"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solidFill>
                <a:srgbClr val="000000"/>
              </a:solidFill>
            </a:endParaRPr>
          </a:p>
        </p:txBody>
      </p:sp>
      <p:sp>
        <p:nvSpPr>
          <p:cNvPr id="31" name="テキスト ボックス 1"/>
          <p:cNvSpPr txBox="1"/>
          <p:nvPr/>
        </p:nvSpPr>
        <p:spPr>
          <a:xfrm>
            <a:off x="5692313" y="2467018"/>
            <a:ext cx="3843821" cy="252000"/>
          </a:xfrm>
          <a:prstGeom prst="rect">
            <a:avLst/>
          </a:prstGeom>
        </p:spPr>
        <p:txBody>
          <a:bodyPr wrap="square" lIns="91341" tIns="45670" rIns="91341" bIns="4567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rgbClr val="000000"/>
                </a:solidFill>
                <a:latin typeface="HGPｺﾞｼｯｸE" pitchFamily="50" charset="-128"/>
                <a:ea typeface="HGPｺﾞｼｯｸE" pitchFamily="50" charset="-128"/>
              </a:rPr>
              <a:t>一般就労への移行率が</a:t>
            </a:r>
            <a:r>
              <a:rPr lang="en-US" altLang="ja-JP" dirty="0">
                <a:solidFill>
                  <a:srgbClr val="000000"/>
                </a:solidFill>
                <a:latin typeface="HGPｺﾞｼｯｸE" pitchFamily="50" charset="-128"/>
                <a:ea typeface="HGPｺﾞｼｯｸE" pitchFamily="50" charset="-128"/>
              </a:rPr>
              <a:t>20%</a:t>
            </a:r>
            <a:r>
              <a:rPr lang="ja-JP" altLang="en-US" dirty="0">
                <a:solidFill>
                  <a:srgbClr val="000000"/>
                </a:solidFill>
                <a:latin typeface="HGPｺﾞｼｯｸE" pitchFamily="50" charset="-128"/>
                <a:ea typeface="HGPｺﾞｼｯｸE" pitchFamily="50" charset="-128"/>
              </a:rPr>
              <a:t>以上の施設　</a:t>
            </a:r>
            <a:r>
              <a:rPr lang="en-US" altLang="ja-JP" sz="14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46.9%</a:t>
            </a:r>
            <a:r>
              <a:rPr lang="ja-JP" altLang="en-US"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en-US" altLang="ja-JP" dirty="0">
                <a:solidFill>
                  <a:prstClr val="black"/>
                </a:solidFill>
                <a:latin typeface="HGPｺﾞｼｯｸE" pitchFamily="50" charset="-128"/>
                <a:ea typeface="HGPｺﾞｼｯｸE" pitchFamily="50" charset="-128"/>
              </a:rPr>
              <a:t>(</a:t>
            </a:r>
            <a:r>
              <a:rPr lang="ja-JP" altLang="en-US" dirty="0">
                <a:solidFill>
                  <a:prstClr val="black"/>
                </a:solidFill>
                <a:latin typeface="HGPｺﾞｼｯｸE" pitchFamily="50" charset="-128"/>
                <a:ea typeface="HGPｺﾞｼｯｸE" pitchFamily="50" charset="-128"/>
              </a:rPr>
              <a:t>施設数</a:t>
            </a:r>
            <a:r>
              <a:rPr lang="en-US" altLang="ja-JP" dirty="0">
                <a:solidFill>
                  <a:prstClr val="black"/>
                </a:solidFill>
                <a:latin typeface="HGPｺﾞｼｯｸE" pitchFamily="50" charset="-128"/>
                <a:ea typeface="HGPｺﾞｼｯｸE" pitchFamily="50" charset="-128"/>
              </a:rPr>
              <a:t>1,156)</a:t>
            </a:r>
            <a:r>
              <a:rPr lang="ja-JP" altLang="en-US"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dirty="0">
              <a:solidFill>
                <a:srgbClr val="000000"/>
              </a:solidFill>
              <a:latin typeface="HGPｺﾞｼｯｸE" pitchFamily="50" charset="-128"/>
              <a:ea typeface="HGPｺﾞｼｯｸE" pitchFamily="50" charset="-128"/>
            </a:endParaRPr>
          </a:p>
        </p:txBody>
      </p:sp>
      <p:sp>
        <p:nvSpPr>
          <p:cNvPr id="32" name="左中かっこ 31"/>
          <p:cNvSpPr/>
          <p:nvPr/>
        </p:nvSpPr>
        <p:spPr>
          <a:xfrm rot="16200000">
            <a:off x="7042220" y="-274472"/>
            <a:ext cx="212273" cy="4391426"/>
          </a:xfrm>
          <a:prstGeom prst="leftBrace">
            <a:avLst>
              <a:gd name="adj1" fmla="val 29497"/>
              <a:gd name="adj2" fmla="val 50000"/>
            </a:avLst>
          </a:prstGeom>
          <a:noFill/>
          <a:ln w="15875" cap="flat" cmpd="sng" algn="ctr">
            <a:solidFill>
              <a:srgbClr val="000000"/>
            </a:solidFill>
            <a:prstDash val="solid"/>
          </a:ln>
          <a:effectLst/>
        </p:spPr>
        <p:style>
          <a:lnRef idx="1">
            <a:schemeClr val="accent1"/>
          </a:lnRef>
          <a:fillRef idx="0">
            <a:schemeClr val="accent1"/>
          </a:fillRef>
          <a:effectRef idx="0">
            <a:schemeClr val="accent1"/>
          </a:effectRef>
          <a:fontRef idx="minor">
            <a:schemeClr val="tx1"/>
          </a:fontRef>
        </p:style>
        <p:txBody>
          <a:bodyPr lIns="91341" tIns="45670" rIns="91341" bIns="45670"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solidFill>
                <a:srgbClr val="000000"/>
              </a:solidFill>
            </a:endParaRPr>
          </a:p>
        </p:txBody>
      </p:sp>
      <p:sp>
        <p:nvSpPr>
          <p:cNvPr id="33" name="テキスト ボックス 1"/>
          <p:cNvSpPr txBox="1"/>
          <p:nvPr/>
        </p:nvSpPr>
        <p:spPr>
          <a:xfrm>
            <a:off x="5678348" y="1901370"/>
            <a:ext cx="3809686" cy="252000"/>
          </a:xfrm>
          <a:prstGeom prst="rect">
            <a:avLst/>
          </a:prstGeom>
        </p:spPr>
        <p:txBody>
          <a:bodyPr wrap="square" lIns="91341" tIns="45670" rIns="91341" bIns="4567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srgbClr val="000000"/>
                </a:solidFill>
                <a:latin typeface="HGPｺﾞｼｯｸE" pitchFamily="50" charset="-128"/>
                <a:ea typeface="HGPｺﾞｼｯｸE" pitchFamily="50" charset="-128"/>
              </a:rPr>
              <a:t>一般就労への移行率が</a:t>
            </a:r>
            <a:r>
              <a:rPr lang="en-US" altLang="ja-JP" dirty="0">
                <a:solidFill>
                  <a:srgbClr val="000000"/>
                </a:solidFill>
                <a:latin typeface="HGPｺﾞｼｯｸE" pitchFamily="50" charset="-128"/>
                <a:ea typeface="HGPｺﾞｼｯｸE" pitchFamily="50" charset="-128"/>
              </a:rPr>
              <a:t>20%</a:t>
            </a:r>
            <a:r>
              <a:rPr lang="ja-JP" altLang="en-US" dirty="0">
                <a:solidFill>
                  <a:srgbClr val="000000"/>
                </a:solidFill>
                <a:latin typeface="HGPｺﾞｼｯｸE" pitchFamily="50" charset="-128"/>
                <a:ea typeface="HGPｺﾞｼｯｸE" pitchFamily="50" charset="-128"/>
              </a:rPr>
              <a:t>以上の施設　</a:t>
            </a:r>
            <a:r>
              <a:rPr lang="en-US" altLang="ja-JP" sz="1400" b="1" u="sng"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51.9%</a:t>
            </a:r>
            <a:r>
              <a:rPr lang="ja-JP" altLang="en-US"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en-US" altLang="ja-JP" dirty="0">
                <a:solidFill>
                  <a:prstClr val="black"/>
                </a:solidFill>
                <a:latin typeface="HGPｺﾞｼｯｸE" pitchFamily="50" charset="-128"/>
                <a:ea typeface="HGPｺﾞｼｯｸE" pitchFamily="50" charset="-128"/>
              </a:rPr>
              <a:t>(</a:t>
            </a:r>
            <a:r>
              <a:rPr lang="ja-JP" altLang="en-US" dirty="0">
                <a:solidFill>
                  <a:prstClr val="black"/>
                </a:solidFill>
                <a:latin typeface="HGPｺﾞｼｯｸE" pitchFamily="50" charset="-128"/>
                <a:ea typeface="HGPｺﾞｼｯｸE" pitchFamily="50" charset="-128"/>
              </a:rPr>
              <a:t>施設数</a:t>
            </a:r>
            <a:r>
              <a:rPr lang="en-US" altLang="ja-JP" dirty="0">
                <a:solidFill>
                  <a:prstClr val="black"/>
                </a:solidFill>
                <a:latin typeface="HGPｺﾞｼｯｸE" pitchFamily="50" charset="-128"/>
                <a:ea typeface="HGPｺﾞｼｯｸE" pitchFamily="50" charset="-128"/>
              </a:rPr>
              <a:t>1,454)</a:t>
            </a:r>
            <a:r>
              <a:rPr lang="ja-JP" altLang="en-US" b="1" dirty="0">
                <a:solidFill>
                  <a:srgbClr val="FF0000"/>
                </a:solidFill>
                <a:effectLst>
                  <a:outerShdw blurRad="38100" dist="38100" dir="2700000" algn="tl">
                    <a:srgbClr val="000000">
                      <a:alpha val="43137"/>
                    </a:srgbClr>
                  </a:outerShdw>
                </a:effectLst>
                <a:latin typeface="HGPｺﾞｼｯｸE" pitchFamily="50" charset="-128"/>
                <a:ea typeface="HGPｺﾞｼｯｸE" pitchFamily="50" charset="-128"/>
              </a:rPr>
              <a:t>　</a:t>
            </a:r>
            <a:endParaRPr lang="ja-JP" altLang="en-US" dirty="0">
              <a:solidFill>
                <a:srgbClr val="000000"/>
              </a:solidFill>
              <a:latin typeface="HGPｺﾞｼｯｸE" pitchFamily="50" charset="-128"/>
              <a:ea typeface="HGPｺﾞｼｯｸE" pitchFamily="50" charset="-128"/>
            </a:endParaRPr>
          </a:p>
        </p:txBody>
      </p:sp>
      <p:sp>
        <p:nvSpPr>
          <p:cNvPr id="34" name="Text Box 29"/>
          <p:cNvSpPr txBox="1">
            <a:spLocks noChangeArrowheads="1"/>
          </p:cNvSpPr>
          <p:nvPr/>
        </p:nvSpPr>
        <p:spPr bwMode="auto">
          <a:xfrm>
            <a:off x="-15552" y="6609638"/>
            <a:ext cx="5040558" cy="246205"/>
          </a:xfrm>
          <a:prstGeom prst="rect">
            <a:avLst/>
          </a:prstGeom>
          <a:noFill/>
          <a:ln w="9525" algn="ctr">
            <a:noFill/>
            <a:miter lim="800000"/>
            <a:headEnd/>
            <a:tailEnd/>
          </a:ln>
          <a:effectLst/>
        </p:spPr>
        <p:txBody>
          <a:bodyPr wrap="square" lIns="91330" tIns="45664" rIns="91330" bIns="45664">
            <a:spAutoFit/>
          </a:bodyPr>
          <a:lstStyle/>
          <a:p>
            <a:pPr>
              <a:spcBef>
                <a:spcPts val="0"/>
              </a:spcBef>
            </a:pPr>
            <a:r>
              <a:rPr lang="en-US" altLang="ja-JP" sz="1000" dirty="0">
                <a:solidFill>
                  <a:srgbClr val="000000">
                    <a:lumMod val="75000"/>
                  </a:srgbClr>
                </a:solidFill>
                <a:latin typeface="HGPｺﾞｼｯｸE" pitchFamily="50" charset="-128"/>
                <a:ea typeface="HGPｺﾞｼｯｸE" pitchFamily="50" charset="-128"/>
              </a:rPr>
              <a:t>【</a:t>
            </a:r>
            <a:r>
              <a:rPr lang="ja-JP" altLang="en-US" sz="1000" dirty="0">
                <a:solidFill>
                  <a:srgbClr val="000000">
                    <a:lumMod val="75000"/>
                  </a:srgbClr>
                </a:solidFill>
                <a:latin typeface="HGPｺﾞｼｯｸE" pitchFamily="50" charset="-128"/>
                <a:ea typeface="HGPｺﾞｼｯｸE" pitchFamily="50" charset="-128"/>
              </a:rPr>
              <a:t>出典</a:t>
            </a:r>
            <a:r>
              <a:rPr lang="en-US" altLang="ja-JP" sz="1000" dirty="0">
                <a:solidFill>
                  <a:srgbClr val="000000">
                    <a:lumMod val="75000"/>
                  </a:srgbClr>
                </a:solidFill>
                <a:latin typeface="HGPｺﾞｼｯｸE" pitchFamily="50" charset="-128"/>
                <a:ea typeface="HGPｺﾞｼｯｸE" pitchFamily="50" charset="-128"/>
              </a:rPr>
              <a:t>】</a:t>
            </a:r>
            <a:r>
              <a:rPr lang="ja-JP" altLang="en-US" sz="1000" dirty="0">
                <a:solidFill>
                  <a:srgbClr val="000000">
                    <a:lumMod val="75000"/>
                  </a:srgbClr>
                </a:solidFill>
                <a:latin typeface="HGPｺﾞｼｯｸE" pitchFamily="50" charset="-128"/>
                <a:ea typeface="HGPｺﾞｼｯｸE" pitchFamily="50" charset="-128"/>
              </a:rPr>
              <a:t>厚生労働省障害福祉課調べ（平成</a:t>
            </a:r>
            <a:r>
              <a:rPr lang="en-US" altLang="ja-JP" sz="1000" dirty="0">
                <a:solidFill>
                  <a:srgbClr val="000000">
                    <a:lumMod val="75000"/>
                  </a:srgbClr>
                </a:solidFill>
                <a:latin typeface="HGPｺﾞｼｯｸE" pitchFamily="50" charset="-128"/>
                <a:ea typeface="HGPｺﾞｼｯｸE" pitchFamily="50" charset="-128"/>
              </a:rPr>
              <a:t>28</a:t>
            </a:r>
            <a:r>
              <a:rPr lang="ja-JP" altLang="en-US" sz="1000" dirty="0">
                <a:solidFill>
                  <a:srgbClr val="000000">
                    <a:lumMod val="75000"/>
                  </a:srgbClr>
                </a:solidFill>
                <a:latin typeface="HGPｺﾞｼｯｸE" pitchFamily="50" charset="-128"/>
                <a:ea typeface="HGPｺﾞｼｯｸE" pitchFamily="50" charset="-128"/>
              </a:rPr>
              <a:t>年</a:t>
            </a:r>
            <a:r>
              <a:rPr lang="en-US" altLang="ja-JP" sz="1000" dirty="0">
                <a:solidFill>
                  <a:srgbClr val="000000">
                    <a:lumMod val="75000"/>
                  </a:srgbClr>
                </a:solidFill>
                <a:latin typeface="HGPｺﾞｼｯｸE" pitchFamily="50" charset="-128"/>
                <a:ea typeface="HGPｺﾞｼｯｸE" pitchFamily="50" charset="-128"/>
              </a:rPr>
              <a:t>4</a:t>
            </a:r>
            <a:r>
              <a:rPr lang="ja-JP" altLang="en-US" sz="1000" dirty="0">
                <a:solidFill>
                  <a:srgbClr val="000000">
                    <a:lumMod val="75000"/>
                  </a:srgbClr>
                </a:solidFill>
                <a:latin typeface="HGPｺﾞｼｯｸE" pitchFamily="50" charset="-128"/>
                <a:ea typeface="HGPｺﾞｼｯｸE" pitchFamily="50" charset="-128"/>
              </a:rPr>
              <a:t>月分　回答率：</a:t>
            </a:r>
            <a:r>
              <a:rPr lang="en-US" altLang="ja-JP" sz="1000" dirty="0">
                <a:solidFill>
                  <a:srgbClr val="000000">
                    <a:lumMod val="75000"/>
                  </a:srgbClr>
                </a:solidFill>
                <a:latin typeface="HGPｺﾞｼｯｸE" pitchFamily="50" charset="-128"/>
                <a:ea typeface="HGPｺﾞｼｯｸE" pitchFamily="50" charset="-128"/>
              </a:rPr>
              <a:t>89.2</a:t>
            </a:r>
            <a:r>
              <a:rPr lang="ja-JP" altLang="en-US" sz="1000" dirty="0">
                <a:solidFill>
                  <a:srgbClr val="000000">
                    <a:lumMod val="75000"/>
                  </a:srgbClr>
                </a:solidFill>
                <a:latin typeface="HGPｺﾞｼｯｸE" pitchFamily="50" charset="-128"/>
                <a:ea typeface="HGPｺﾞｼｯｸE" pitchFamily="50" charset="-128"/>
              </a:rPr>
              <a:t>％）</a:t>
            </a:r>
          </a:p>
        </p:txBody>
      </p:sp>
      <p:sp>
        <p:nvSpPr>
          <p:cNvPr id="29" name="スライド番号プレースホルダー 1"/>
          <p:cNvSpPr>
            <a:spLocks noGrp="1"/>
          </p:cNvSpPr>
          <p:nvPr>
            <p:ph type="sldNum" sz="quarter" idx="12"/>
          </p:nvPr>
        </p:nvSpPr>
        <p:spPr>
          <a:xfrm>
            <a:off x="7617296" y="6453346"/>
            <a:ext cx="2311400" cy="476250"/>
          </a:xfrm>
        </p:spPr>
        <p:txBody>
          <a:bodyPr/>
          <a:lstStyle/>
          <a:p>
            <a:pPr>
              <a:defRPr/>
            </a:pPr>
            <a:fld id="{0329B7E6-8142-4C2C-8486-ACA79D5FD086}" type="slidenum">
              <a:rPr lang="en-US" altLang="ja-JP" sz="1400">
                <a:solidFill>
                  <a:prstClr val="black"/>
                </a:solidFill>
              </a:rPr>
              <a:pPr>
                <a:defRPr/>
              </a:pPr>
              <a:t>41</a:t>
            </a:fld>
            <a:endParaRPr lang="en-US" altLang="ja-JP" sz="1400" dirty="0">
              <a:solidFill>
                <a:prstClr val="black"/>
              </a:solidFill>
            </a:endParaRPr>
          </a:p>
        </p:txBody>
      </p:sp>
    </p:spTree>
    <p:extLst>
      <p:ext uri="{BB962C8B-B14F-4D97-AF65-F5344CB8AC3E}">
        <p14:creationId xmlns:p14="http://schemas.microsoft.com/office/powerpoint/2010/main" val="1997159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438879463"/>
              </p:ext>
            </p:extLst>
          </p:nvPr>
        </p:nvGraphicFramePr>
        <p:xfrm>
          <a:off x="56454" y="1978099"/>
          <a:ext cx="4896626" cy="4583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p:nvPr>
            <p:extLst>
              <p:ext uri="{D42A27DB-BD31-4B8C-83A1-F6EECF244321}">
                <p14:modId xmlns:p14="http://schemas.microsoft.com/office/powerpoint/2010/main" val="396732911"/>
              </p:ext>
            </p:extLst>
          </p:nvPr>
        </p:nvGraphicFramePr>
        <p:xfrm>
          <a:off x="4775200" y="1808688"/>
          <a:ext cx="5218360" cy="4891744"/>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2280746" y="3424774"/>
            <a:ext cx="768086" cy="338554"/>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600" dirty="0">
                <a:solidFill>
                  <a:prstClr val="black"/>
                </a:solidFill>
                <a:latin typeface="Calibri"/>
                <a:ea typeface="ＭＳ Ｐゴシック"/>
              </a:rPr>
              <a:t>2,054</a:t>
            </a:r>
            <a:endParaRPr lang="ja-JP" altLang="en-US" sz="1600" dirty="0">
              <a:solidFill>
                <a:prstClr val="black"/>
              </a:solidFill>
              <a:latin typeface="Calibri"/>
              <a:ea typeface="ＭＳ Ｐゴシック"/>
            </a:endParaRPr>
          </a:p>
        </p:txBody>
      </p:sp>
      <p:sp>
        <p:nvSpPr>
          <p:cNvPr id="7" name="テキスト ボックス 6"/>
          <p:cNvSpPr txBox="1"/>
          <p:nvPr/>
        </p:nvSpPr>
        <p:spPr>
          <a:xfrm>
            <a:off x="539433" y="4759206"/>
            <a:ext cx="557561" cy="338554"/>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600" dirty="0">
                <a:solidFill>
                  <a:prstClr val="black"/>
                </a:solidFill>
                <a:latin typeface="Calibri"/>
                <a:ea typeface="ＭＳ Ｐゴシック"/>
              </a:rPr>
              <a:t>707</a:t>
            </a:r>
            <a:endParaRPr lang="ja-JP" altLang="en-US" sz="1600" dirty="0">
              <a:solidFill>
                <a:prstClr val="black"/>
              </a:solidFill>
              <a:latin typeface="Calibri"/>
              <a:ea typeface="ＭＳ Ｐゴシック"/>
            </a:endParaRPr>
          </a:p>
        </p:txBody>
      </p:sp>
      <p:sp>
        <p:nvSpPr>
          <p:cNvPr id="8" name="テキスト ボックス 7"/>
          <p:cNvSpPr txBox="1"/>
          <p:nvPr/>
        </p:nvSpPr>
        <p:spPr>
          <a:xfrm>
            <a:off x="1056184" y="4344452"/>
            <a:ext cx="720080" cy="338554"/>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600" dirty="0">
                <a:solidFill>
                  <a:prstClr val="black"/>
                </a:solidFill>
                <a:latin typeface="Calibri"/>
                <a:ea typeface="ＭＳ Ｐゴシック"/>
              </a:rPr>
              <a:t>1,058</a:t>
            </a:r>
            <a:endParaRPr lang="ja-JP" altLang="en-US" sz="1600" dirty="0">
              <a:solidFill>
                <a:prstClr val="black"/>
              </a:solidFill>
              <a:latin typeface="Calibri"/>
              <a:ea typeface="ＭＳ Ｐゴシック"/>
            </a:endParaRPr>
          </a:p>
        </p:txBody>
      </p:sp>
      <p:sp>
        <p:nvSpPr>
          <p:cNvPr id="9" name="テキスト ボックス 8"/>
          <p:cNvSpPr txBox="1"/>
          <p:nvPr/>
        </p:nvSpPr>
        <p:spPr>
          <a:xfrm>
            <a:off x="1667574" y="3892000"/>
            <a:ext cx="720080" cy="338554"/>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600" dirty="0" smtClean="0">
                <a:solidFill>
                  <a:prstClr val="black"/>
                </a:solidFill>
                <a:latin typeface="Calibri"/>
                <a:ea typeface="ＭＳ Ｐゴシック"/>
              </a:rPr>
              <a:t>1,527</a:t>
            </a:r>
            <a:endParaRPr lang="en-US" altLang="ja-JP" sz="1600" dirty="0">
              <a:solidFill>
                <a:prstClr val="black"/>
              </a:solidFill>
              <a:latin typeface="Calibri"/>
              <a:ea typeface="ＭＳ Ｐゴシック"/>
            </a:endParaRPr>
          </a:p>
        </p:txBody>
      </p:sp>
      <p:sp>
        <p:nvSpPr>
          <p:cNvPr id="10" name="Text Box 162"/>
          <p:cNvSpPr txBox="1">
            <a:spLocks noChangeArrowheads="1"/>
          </p:cNvSpPr>
          <p:nvPr/>
        </p:nvSpPr>
        <p:spPr bwMode="auto">
          <a:xfrm>
            <a:off x="128464" y="6561963"/>
            <a:ext cx="3943572" cy="276999"/>
          </a:xfrm>
          <a:prstGeom prst="rect">
            <a:avLst/>
          </a:prstGeom>
          <a:noFill/>
          <a:ln w="9525">
            <a:noFill/>
            <a:miter lim="800000"/>
            <a:headEnd/>
            <a:tailEnd/>
          </a:ln>
        </p:spPr>
        <p:txBody>
          <a:bodyPr wrap="square">
            <a:spAutoFit/>
          </a:bodyPr>
          <a:lstStyle/>
          <a:p>
            <a:pPr fontAlgn="auto">
              <a:spcBef>
                <a:spcPct val="50000"/>
              </a:spcBef>
              <a:spcAft>
                <a:spcPts val="0"/>
              </a:spcAft>
            </a:pP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出典</a:t>
            </a: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国保連データ（各年度とも</a:t>
            </a:r>
            <a:r>
              <a:rPr lang="en-US" altLang="ja-JP" sz="1200" dirty="0">
                <a:solidFill>
                  <a:prstClr val="black"/>
                </a:solidFill>
                <a:latin typeface="Calibri"/>
                <a:ea typeface="ＭＳ Ｐゴシック"/>
              </a:rPr>
              <a:t>3</a:t>
            </a:r>
            <a:r>
              <a:rPr lang="ja-JP" altLang="en-US" sz="1200" dirty="0" smtClean="0">
                <a:solidFill>
                  <a:prstClr val="black"/>
                </a:solidFill>
                <a:latin typeface="Calibri"/>
                <a:ea typeface="ＭＳ Ｐゴシック"/>
              </a:rPr>
              <a:t>月サービス提供分）</a:t>
            </a:r>
            <a:endParaRPr lang="ja-JP" altLang="en-US" sz="1200" dirty="0">
              <a:solidFill>
                <a:prstClr val="black"/>
              </a:solidFill>
              <a:latin typeface="Calibri"/>
              <a:ea typeface="ＭＳ Ｐゴシック"/>
            </a:endParaRPr>
          </a:p>
        </p:txBody>
      </p:sp>
      <p:sp>
        <p:nvSpPr>
          <p:cNvPr id="3" name="正方形/長方形 2"/>
          <p:cNvSpPr/>
          <p:nvPr/>
        </p:nvSpPr>
        <p:spPr>
          <a:xfrm>
            <a:off x="1208584" y="1823338"/>
            <a:ext cx="2736304" cy="309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事業所数の推移</a:t>
            </a:r>
            <a:endParaRPr lang="ja-JP" altLang="en-US" sz="1600" dirty="0">
              <a:solidFill>
                <a:prstClr val="black"/>
              </a:solidFill>
            </a:endParaRPr>
          </a:p>
        </p:txBody>
      </p:sp>
      <p:sp>
        <p:nvSpPr>
          <p:cNvPr id="12" name="正方形/長方形 11"/>
          <p:cNvSpPr/>
          <p:nvPr/>
        </p:nvSpPr>
        <p:spPr>
          <a:xfrm>
            <a:off x="6393160" y="1844824"/>
            <a:ext cx="2736304" cy="309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設置主体別割合の推移</a:t>
            </a:r>
            <a:endParaRPr lang="ja-JP" altLang="en-US" sz="1600" dirty="0">
              <a:solidFill>
                <a:prstClr val="black"/>
              </a:solidFill>
            </a:endParaRPr>
          </a:p>
        </p:txBody>
      </p:sp>
      <p:sp>
        <p:nvSpPr>
          <p:cNvPr id="13" name="正方形/長方形 12"/>
          <p:cNvSpPr/>
          <p:nvPr/>
        </p:nvSpPr>
        <p:spPr>
          <a:xfrm>
            <a:off x="128465" y="620688"/>
            <a:ext cx="9649072" cy="1188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457200"/>
            <a:r>
              <a:rPr lang="ja-JP" altLang="en-US" dirty="0" smtClean="0">
                <a:solidFill>
                  <a:prstClr val="black"/>
                </a:solidFill>
              </a:rPr>
              <a:t>○　設置主体別に就労</a:t>
            </a:r>
            <a:r>
              <a:rPr lang="ja-JP" altLang="en-US" dirty="0">
                <a:solidFill>
                  <a:prstClr val="black"/>
                </a:solidFill>
              </a:rPr>
              <a:t>継続</a:t>
            </a:r>
            <a:r>
              <a:rPr lang="ja-JP" altLang="en-US" dirty="0" smtClean="0">
                <a:solidFill>
                  <a:prstClr val="black"/>
                </a:solidFill>
              </a:rPr>
              <a:t>支援</a:t>
            </a:r>
            <a:r>
              <a:rPr lang="en-US" altLang="ja-JP" dirty="0" smtClean="0">
                <a:solidFill>
                  <a:prstClr val="black"/>
                </a:solidFill>
              </a:rPr>
              <a:t>A</a:t>
            </a:r>
            <a:r>
              <a:rPr lang="ja-JP" altLang="en-US" dirty="0" smtClean="0">
                <a:solidFill>
                  <a:prstClr val="black"/>
                </a:solidFill>
              </a:rPr>
              <a:t>型事業所数の推移を見ると、営利法人が設置する事業所数が著しく増加している。</a:t>
            </a:r>
            <a:endParaRPr lang="en-US" altLang="ja-JP" dirty="0" smtClean="0">
              <a:solidFill>
                <a:prstClr val="black"/>
              </a:solidFill>
            </a:endParaRPr>
          </a:p>
          <a:p>
            <a:pPr marL="216000" indent="-457200"/>
            <a:r>
              <a:rPr lang="ja-JP" altLang="en-US" dirty="0" smtClean="0">
                <a:solidFill>
                  <a:prstClr val="black"/>
                </a:solidFill>
              </a:rPr>
              <a:t>○　設置主体別の割合を見ると、平成２７年度では、営利法人の割合が最も高く約５割となっており、社会福祉法人の割合は約２割となっている。</a:t>
            </a:r>
            <a:endParaRPr lang="ja-JP" altLang="en-US" dirty="0">
              <a:solidFill>
                <a:prstClr val="black"/>
              </a:solidFill>
            </a:endParaRPr>
          </a:p>
        </p:txBody>
      </p:sp>
      <p:sp>
        <p:nvSpPr>
          <p:cNvPr id="15" name="タイトル 7"/>
          <p:cNvSpPr txBox="1">
            <a:spLocks/>
          </p:cNvSpPr>
          <p:nvPr/>
        </p:nvSpPr>
        <p:spPr bwMode="auto">
          <a:xfrm>
            <a:off x="36" y="44054"/>
            <a:ext cx="9906000" cy="432618"/>
          </a:xfrm>
          <a:prstGeom prst="rect">
            <a:avLst/>
          </a:prstGeom>
          <a:noFill/>
          <a:ln w="9525">
            <a:noFill/>
            <a:miter lim="800000"/>
            <a:headEnd/>
            <a:tailEnd/>
          </a:ln>
        </p:spPr>
        <p:txBody>
          <a:bodyPr vert="horz" wrap="square" lIns="91414" tIns="45706" rIns="91414" bIns="45706"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kern="0" dirty="0" smtClean="0">
                <a:solidFill>
                  <a:prstClr val="black"/>
                </a:solidFill>
                <a:latin typeface="HGP創英角ｺﾞｼｯｸUB" panose="020B0900000000000000" pitchFamily="50" charset="-128"/>
                <a:ea typeface="HGP創英角ｺﾞｼｯｸUB" panose="020B0900000000000000" pitchFamily="50" charset="-128"/>
              </a:rPr>
              <a:t>就労</a:t>
            </a:r>
            <a:r>
              <a:rPr lang="ja-JP" altLang="en-US" sz="2400" kern="0" dirty="0">
                <a:solidFill>
                  <a:prstClr val="black"/>
                </a:solidFill>
                <a:latin typeface="HGP創英角ｺﾞｼｯｸUB" panose="020B0900000000000000" pitchFamily="50" charset="-128"/>
                <a:ea typeface="HGP創英角ｺﾞｼｯｸUB" panose="020B0900000000000000" pitchFamily="50" charset="-128"/>
              </a:rPr>
              <a:t>継続支援</a:t>
            </a:r>
            <a:r>
              <a:rPr lang="ja-JP" altLang="en-US" sz="2400" kern="0" dirty="0" smtClean="0">
                <a:solidFill>
                  <a:prstClr val="black"/>
                </a:solidFill>
                <a:latin typeface="HGP創英角ｺﾞｼｯｸUB" panose="020B0900000000000000" pitchFamily="50" charset="-128"/>
                <a:ea typeface="HGP創英角ｺﾞｼｯｸUB" panose="020B0900000000000000" pitchFamily="50" charset="-128"/>
              </a:rPr>
              <a:t>Ａ型事業所の設置主体別の状況</a:t>
            </a:r>
            <a:endParaRPr lang="ja-JP" altLang="en-US" sz="2400" kern="0" dirty="0">
              <a:solidFill>
                <a:prstClr val="black"/>
              </a:solidFill>
              <a:latin typeface="HGP創英角ｺﾞｼｯｸUB" panose="020B0900000000000000" pitchFamily="50" charset="-128"/>
              <a:ea typeface="HGP創英角ｺﾞｼｯｸUB" panose="020B0900000000000000" pitchFamily="50" charset="-128"/>
            </a:endParaRPr>
          </a:p>
        </p:txBody>
      </p:sp>
      <p:grpSp>
        <p:nvGrpSpPr>
          <p:cNvPr id="16" name="グループ化 10"/>
          <p:cNvGrpSpPr>
            <a:grpSpLocks/>
          </p:cNvGrpSpPr>
          <p:nvPr/>
        </p:nvGrpSpPr>
        <p:grpSpPr bwMode="auto">
          <a:xfrm>
            <a:off x="80" y="477242"/>
            <a:ext cx="9906000" cy="71438"/>
            <a:chOff x="0" y="188640"/>
            <a:chExt cx="9144000" cy="72008"/>
          </a:xfrm>
        </p:grpSpPr>
        <p:cxnSp>
          <p:nvCxnSpPr>
            <p:cNvPr id="17" name="直線コネクタ 16"/>
            <p:cNvCxnSpPr/>
            <p:nvPr/>
          </p:nvCxnSpPr>
          <p:spPr>
            <a:xfrm>
              <a:off x="0" y="188640"/>
              <a:ext cx="9144000" cy="0"/>
            </a:xfrm>
            <a:prstGeom prst="line">
              <a:avLst/>
            </a:prstGeom>
            <a:noFill/>
            <a:ln w="9525" cap="flat" cmpd="sng" algn="ctr">
              <a:solidFill>
                <a:srgbClr val="99CCFF"/>
              </a:solidFill>
              <a:prstDash val="solid"/>
            </a:ln>
            <a:effectLst/>
          </p:spPr>
        </p:cxnSp>
        <p:cxnSp>
          <p:nvCxnSpPr>
            <p:cNvPr id="18" name="直線コネクタ 17"/>
            <p:cNvCxnSpPr/>
            <p:nvPr/>
          </p:nvCxnSpPr>
          <p:spPr>
            <a:xfrm>
              <a:off x="0" y="260648"/>
              <a:ext cx="9144000" cy="0"/>
            </a:xfrm>
            <a:prstGeom prst="line">
              <a:avLst/>
            </a:prstGeom>
            <a:noFill/>
            <a:ln w="57150" cap="flat" cmpd="sng" algn="ctr">
              <a:solidFill>
                <a:srgbClr val="99CCFF"/>
              </a:solidFill>
              <a:prstDash val="solid"/>
            </a:ln>
            <a:effectLst/>
          </p:spPr>
        </p:cxnSp>
      </p:grpSp>
      <p:sp>
        <p:nvSpPr>
          <p:cNvPr id="19" name="テキスト ボックス 18"/>
          <p:cNvSpPr txBox="1"/>
          <p:nvPr/>
        </p:nvSpPr>
        <p:spPr>
          <a:xfrm>
            <a:off x="2897550" y="2882404"/>
            <a:ext cx="768086" cy="338554"/>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600" dirty="0" smtClean="0">
                <a:solidFill>
                  <a:prstClr val="black"/>
                </a:solidFill>
                <a:latin typeface="Calibri"/>
                <a:ea typeface="ＭＳ Ｐゴシック"/>
              </a:rPr>
              <a:t>2,668</a:t>
            </a:r>
            <a:endParaRPr lang="ja-JP" altLang="en-US" sz="1600" dirty="0">
              <a:solidFill>
                <a:prstClr val="black"/>
              </a:solidFill>
              <a:latin typeface="Calibri"/>
              <a:ea typeface="ＭＳ Ｐゴシック"/>
            </a:endParaRPr>
          </a:p>
        </p:txBody>
      </p:sp>
      <p:sp>
        <p:nvSpPr>
          <p:cNvPr id="20" name="テキスト ボックス 19"/>
          <p:cNvSpPr txBox="1"/>
          <p:nvPr/>
        </p:nvSpPr>
        <p:spPr>
          <a:xfrm>
            <a:off x="3513236" y="2409664"/>
            <a:ext cx="768086" cy="338554"/>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600" dirty="0" smtClean="0">
                <a:solidFill>
                  <a:prstClr val="black"/>
                </a:solidFill>
                <a:latin typeface="Calibri"/>
                <a:ea typeface="ＭＳ Ｐゴシック"/>
              </a:rPr>
              <a:t>3,158</a:t>
            </a:r>
            <a:endParaRPr lang="ja-JP" altLang="en-US" sz="1600" dirty="0">
              <a:solidFill>
                <a:prstClr val="black"/>
              </a:solidFill>
              <a:latin typeface="Calibri"/>
              <a:ea typeface="ＭＳ Ｐゴシック"/>
            </a:endParaRPr>
          </a:p>
        </p:txBody>
      </p:sp>
      <p:sp>
        <p:nvSpPr>
          <p:cNvPr id="21" name="テキスト ボックス 20"/>
          <p:cNvSpPr txBox="1"/>
          <p:nvPr/>
        </p:nvSpPr>
        <p:spPr>
          <a:xfrm>
            <a:off x="4199037" y="1988979"/>
            <a:ext cx="768086" cy="338554"/>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en-US" altLang="ja-JP" sz="1600" dirty="0">
                <a:solidFill>
                  <a:prstClr val="black"/>
                </a:solidFill>
                <a:latin typeface="Calibri"/>
                <a:ea typeface="ＭＳ Ｐゴシック"/>
              </a:rPr>
              <a:t>3,596</a:t>
            </a:r>
            <a:endParaRPr lang="ja-JP" altLang="en-US" sz="1600" dirty="0">
              <a:solidFill>
                <a:prstClr val="black"/>
              </a:solidFill>
              <a:latin typeface="Calibri"/>
              <a:ea typeface="ＭＳ Ｐゴシック"/>
            </a:endParaRPr>
          </a:p>
        </p:txBody>
      </p:sp>
      <p:sp>
        <p:nvSpPr>
          <p:cNvPr id="24"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42</a:t>
            </a:fld>
            <a:endParaRPr lang="en-US" altLang="ja-JP" dirty="0">
              <a:solidFill>
                <a:prstClr val="black"/>
              </a:solidFill>
            </a:endParaRPr>
          </a:p>
        </p:txBody>
      </p:sp>
    </p:spTree>
    <p:extLst>
      <p:ext uri="{BB962C8B-B14F-4D97-AF65-F5344CB8AC3E}">
        <p14:creationId xmlns:p14="http://schemas.microsoft.com/office/powerpoint/2010/main" val="2152119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3037846233"/>
              </p:ext>
            </p:extLst>
          </p:nvPr>
        </p:nvGraphicFramePr>
        <p:xfrm>
          <a:off x="236476" y="2120598"/>
          <a:ext cx="9433048" cy="440266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グループ化 10"/>
          <p:cNvGrpSpPr>
            <a:grpSpLocks/>
          </p:cNvGrpSpPr>
          <p:nvPr/>
        </p:nvGrpSpPr>
        <p:grpSpPr bwMode="auto">
          <a:xfrm>
            <a:off x="80" y="476672"/>
            <a:ext cx="9906000" cy="71438"/>
            <a:chOff x="0" y="188640"/>
            <a:chExt cx="9144000" cy="72008"/>
          </a:xfrm>
        </p:grpSpPr>
        <p:cxnSp>
          <p:nvCxnSpPr>
            <p:cNvPr id="11" name="直線コネクタ 10"/>
            <p:cNvCxnSpPr/>
            <p:nvPr/>
          </p:nvCxnSpPr>
          <p:spPr>
            <a:xfrm>
              <a:off x="0" y="188640"/>
              <a:ext cx="9144000" cy="0"/>
            </a:xfrm>
            <a:prstGeom prst="line">
              <a:avLst/>
            </a:prstGeom>
            <a:noFill/>
            <a:ln w="9525" cap="flat" cmpd="sng" algn="ctr">
              <a:solidFill>
                <a:srgbClr val="99CCFF"/>
              </a:solidFill>
              <a:prstDash val="solid"/>
            </a:ln>
            <a:effectLst/>
          </p:spPr>
        </p:cxnSp>
        <p:cxnSp>
          <p:nvCxnSpPr>
            <p:cNvPr id="12" name="直線コネクタ 11"/>
            <p:cNvCxnSpPr/>
            <p:nvPr/>
          </p:nvCxnSpPr>
          <p:spPr>
            <a:xfrm>
              <a:off x="0" y="260648"/>
              <a:ext cx="9144000" cy="0"/>
            </a:xfrm>
            <a:prstGeom prst="line">
              <a:avLst/>
            </a:prstGeom>
            <a:noFill/>
            <a:ln w="57150" cap="flat" cmpd="sng" algn="ctr">
              <a:solidFill>
                <a:srgbClr val="99CCFF"/>
              </a:solidFill>
              <a:prstDash val="solid"/>
            </a:ln>
            <a:effectLst/>
          </p:spPr>
        </p:cxnSp>
      </p:grpSp>
      <p:sp>
        <p:nvSpPr>
          <p:cNvPr id="13" name="タイトル 7"/>
          <p:cNvSpPr txBox="1">
            <a:spLocks/>
          </p:cNvSpPr>
          <p:nvPr/>
        </p:nvSpPr>
        <p:spPr bwMode="auto">
          <a:xfrm>
            <a:off x="36" y="-27384"/>
            <a:ext cx="9906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91" tIns="45594" rIns="91191" bIns="45594"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970" algn="ctr" rtl="0" fontAlgn="base">
              <a:spcBef>
                <a:spcPct val="0"/>
              </a:spcBef>
              <a:spcAft>
                <a:spcPct val="0"/>
              </a:spcAft>
              <a:defRPr kumimoji="1" sz="4400">
                <a:solidFill>
                  <a:schemeClr val="tx1"/>
                </a:solidFill>
                <a:latin typeface="Calibri" pitchFamily="34" charset="0"/>
                <a:ea typeface="ＭＳ Ｐゴシック" charset="-128"/>
              </a:defRPr>
            </a:lvl6pPr>
            <a:lvl7pPr marL="911945" algn="ctr" rtl="0" fontAlgn="base">
              <a:spcBef>
                <a:spcPct val="0"/>
              </a:spcBef>
              <a:spcAft>
                <a:spcPct val="0"/>
              </a:spcAft>
              <a:defRPr kumimoji="1" sz="4400">
                <a:solidFill>
                  <a:schemeClr val="tx1"/>
                </a:solidFill>
                <a:latin typeface="Calibri" pitchFamily="34" charset="0"/>
                <a:ea typeface="ＭＳ Ｐゴシック" charset="-128"/>
              </a:defRPr>
            </a:lvl7pPr>
            <a:lvl8pPr marL="1367920" algn="ctr" rtl="0" fontAlgn="base">
              <a:spcBef>
                <a:spcPct val="0"/>
              </a:spcBef>
              <a:spcAft>
                <a:spcPct val="0"/>
              </a:spcAft>
              <a:defRPr kumimoji="1" sz="4400">
                <a:solidFill>
                  <a:schemeClr val="tx1"/>
                </a:solidFill>
                <a:latin typeface="Calibri" pitchFamily="34" charset="0"/>
                <a:ea typeface="ＭＳ Ｐゴシック" charset="-128"/>
              </a:defRPr>
            </a:lvl8pPr>
            <a:lvl9pPr marL="1823892"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400" dirty="0" smtClean="0">
                <a:solidFill>
                  <a:prstClr val="black"/>
                </a:solidFill>
                <a:latin typeface="HGP創英角ｺﾞｼｯｸUB" panose="020B0900000000000000" pitchFamily="50" charset="-128"/>
                <a:ea typeface="HGP創英角ｺﾞｼｯｸUB" panose="020B0900000000000000" pitchFamily="50" charset="-128"/>
              </a:rPr>
              <a:t>就労継続支援Ａ型事業所における平均賃金月額の推移</a:t>
            </a:r>
            <a:endParaRPr lang="ja-JP" altLang="en-US" sz="2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5" name="正方形/長方形 14"/>
          <p:cNvSpPr/>
          <p:nvPr/>
        </p:nvSpPr>
        <p:spPr>
          <a:xfrm>
            <a:off x="93000" y="880254"/>
            <a:ext cx="9720000" cy="8279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fontAlgn="auto">
              <a:spcBef>
                <a:spcPts val="0"/>
              </a:spcBef>
              <a:spcAft>
                <a:spcPts val="0"/>
              </a:spcAft>
            </a:pPr>
            <a:r>
              <a:rPr lang="ja-JP" altLang="en-US" sz="1600" dirty="0" smtClean="0">
                <a:solidFill>
                  <a:prstClr val="black"/>
                </a:solidFill>
              </a:rPr>
              <a:t>○　就労</a:t>
            </a:r>
            <a:r>
              <a:rPr lang="ja-JP" altLang="en-US" sz="1600" dirty="0">
                <a:solidFill>
                  <a:prstClr val="black"/>
                </a:solidFill>
              </a:rPr>
              <a:t>継続</a:t>
            </a:r>
            <a:r>
              <a:rPr lang="ja-JP" altLang="en-US" sz="1600" dirty="0" smtClean="0">
                <a:solidFill>
                  <a:prstClr val="black"/>
                </a:solidFill>
              </a:rPr>
              <a:t>支援</a:t>
            </a:r>
            <a:r>
              <a:rPr lang="ja-JP" altLang="en-US" sz="1600" dirty="0">
                <a:solidFill>
                  <a:prstClr val="black"/>
                </a:solidFill>
              </a:rPr>
              <a:t>Ａ</a:t>
            </a:r>
            <a:r>
              <a:rPr lang="ja-JP" altLang="en-US" sz="1600" dirty="0" smtClean="0">
                <a:solidFill>
                  <a:prstClr val="black"/>
                </a:solidFill>
              </a:rPr>
              <a:t>型事業所における平均賃金月額は、平成</a:t>
            </a:r>
            <a:r>
              <a:rPr lang="en-US" altLang="ja-JP" sz="1600" dirty="0" smtClean="0">
                <a:solidFill>
                  <a:prstClr val="black"/>
                </a:solidFill>
              </a:rPr>
              <a:t>26</a:t>
            </a:r>
            <a:r>
              <a:rPr lang="ja-JP" altLang="en-US" sz="1600" dirty="0" smtClean="0">
                <a:solidFill>
                  <a:prstClr val="black"/>
                </a:solidFill>
              </a:rPr>
              <a:t>年度までは減少傾向であったが、近年は増加傾向にある。</a:t>
            </a:r>
            <a:endParaRPr lang="ja-JP" altLang="en-US" sz="1600" dirty="0">
              <a:solidFill>
                <a:prstClr val="black"/>
              </a:solidFill>
            </a:endParaRPr>
          </a:p>
        </p:txBody>
      </p:sp>
      <p:sp>
        <p:nvSpPr>
          <p:cNvPr id="14" name="テキスト ボックス 13"/>
          <p:cNvSpPr txBox="1"/>
          <p:nvPr/>
        </p:nvSpPr>
        <p:spPr>
          <a:xfrm>
            <a:off x="109234" y="6503666"/>
            <a:ext cx="5213445" cy="307777"/>
          </a:xfrm>
          <a:prstGeom prst="rect">
            <a:avLst/>
          </a:prstGeom>
          <a:noFill/>
        </p:spPr>
        <p:txBody>
          <a:bodyPr wrap="square" rtlCol="0">
            <a:spAutoFit/>
          </a:bodyPr>
          <a:lstStyle/>
          <a:p>
            <a:r>
              <a:rPr lang="en-US" altLang="ja-JP" sz="1400" dirty="0" smtClean="0">
                <a:solidFill>
                  <a:prstClr val="black"/>
                </a:solidFill>
              </a:rPr>
              <a:t>【</a:t>
            </a:r>
            <a:r>
              <a:rPr lang="ja-JP" altLang="en-US" sz="1400" dirty="0" smtClean="0">
                <a:solidFill>
                  <a:prstClr val="black"/>
                </a:solidFill>
              </a:rPr>
              <a:t>出典</a:t>
            </a:r>
            <a:r>
              <a:rPr lang="en-US" altLang="ja-JP" sz="1400" dirty="0" smtClean="0">
                <a:solidFill>
                  <a:prstClr val="black"/>
                </a:solidFill>
              </a:rPr>
              <a:t>】</a:t>
            </a:r>
            <a:r>
              <a:rPr lang="ja-JP" altLang="en-US" sz="1400" dirty="0" smtClean="0">
                <a:solidFill>
                  <a:prstClr val="black"/>
                </a:solidFill>
              </a:rPr>
              <a:t>工賃・賃金実績調査（厚生労働省調べ）</a:t>
            </a:r>
            <a:endParaRPr lang="ja-JP" altLang="en-US" sz="1400" dirty="0">
              <a:solidFill>
                <a:prstClr val="black"/>
              </a:solidFill>
            </a:endParaRPr>
          </a:p>
        </p:txBody>
      </p:sp>
      <p:sp>
        <p:nvSpPr>
          <p:cNvPr id="16" name="テキスト ボックス 33"/>
          <p:cNvSpPr txBox="1">
            <a:spLocks noChangeArrowheads="1"/>
          </p:cNvSpPr>
          <p:nvPr/>
        </p:nvSpPr>
        <p:spPr bwMode="auto">
          <a:xfrm>
            <a:off x="101598" y="6240744"/>
            <a:ext cx="8562826"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fontAlgn="auto">
              <a:spcBef>
                <a:spcPts val="0"/>
              </a:spcBef>
              <a:spcAft>
                <a:spcPts val="0"/>
              </a:spcAft>
            </a:pPr>
            <a:r>
              <a:rPr lang="ja-JP" altLang="en-US" sz="1400" kern="0" dirty="0">
                <a:solidFill>
                  <a:prstClr val="black"/>
                </a:solidFill>
                <a:latin typeface="ＭＳ Ｐゴシック"/>
                <a:ea typeface="ＭＳ Ｐゴシック"/>
                <a:cs typeface="ＭＳ Ｐゴシック"/>
              </a:rPr>
              <a:t>（</a:t>
            </a:r>
            <a:r>
              <a:rPr lang="en-US" altLang="ja-JP" sz="1400" kern="0" dirty="0" smtClean="0">
                <a:solidFill>
                  <a:prstClr val="black"/>
                </a:solidFill>
                <a:latin typeface="ＭＳ Ｐゴシック"/>
                <a:ea typeface="ＭＳ Ｐゴシック"/>
                <a:cs typeface="ＭＳ Ｐゴシック"/>
              </a:rPr>
              <a:t>※</a:t>
            </a:r>
            <a:r>
              <a:rPr lang="ja-JP" altLang="en-US" sz="1400" kern="0" dirty="0" smtClean="0">
                <a:solidFill>
                  <a:prstClr val="black"/>
                </a:solidFill>
                <a:latin typeface="ＭＳ Ｐゴシック"/>
                <a:ea typeface="ＭＳ Ｐゴシック"/>
                <a:cs typeface="ＭＳ Ｐゴシック"/>
              </a:rPr>
              <a:t>）平成２３年度までは、就労</a:t>
            </a:r>
            <a:r>
              <a:rPr lang="ja-JP" altLang="en-US" sz="1400" kern="0" dirty="0">
                <a:solidFill>
                  <a:prstClr val="black"/>
                </a:solidFill>
                <a:latin typeface="ＭＳ Ｐゴシック"/>
                <a:ea typeface="ＭＳ Ｐゴシック"/>
                <a:cs typeface="ＭＳ Ｐゴシック"/>
              </a:rPr>
              <a:t>継続</a:t>
            </a:r>
            <a:r>
              <a:rPr lang="ja-JP" altLang="en-US" sz="1400" kern="0" dirty="0" smtClean="0">
                <a:solidFill>
                  <a:prstClr val="black"/>
                </a:solidFill>
                <a:latin typeface="ＭＳ Ｐゴシック"/>
                <a:ea typeface="ＭＳ Ｐゴシック"/>
                <a:cs typeface="ＭＳ Ｐゴシック"/>
              </a:rPr>
              <a:t>支援</a:t>
            </a:r>
            <a:r>
              <a:rPr lang="en-US" altLang="ja-JP" sz="1400" kern="0" dirty="0" smtClean="0">
                <a:solidFill>
                  <a:prstClr val="black"/>
                </a:solidFill>
                <a:latin typeface="ＭＳ Ｐゴシック"/>
                <a:ea typeface="ＭＳ Ｐゴシック"/>
                <a:cs typeface="ＭＳ Ｐゴシック"/>
              </a:rPr>
              <a:t>A</a:t>
            </a:r>
            <a:r>
              <a:rPr lang="ja-JP" altLang="en-US" sz="1400" kern="0" dirty="0" smtClean="0">
                <a:solidFill>
                  <a:prstClr val="black"/>
                </a:solidFill>
                <a:latin typeface="ＭＳ Ｐゴシック"/>
                <a:ea typeface="ＭＳ Ｐゴシック"/>
                <a:cs typeface="ＭＳ Ｐゴシック"/>
              </a:rPr>
              <a:t>型</a:t>
            </a:r>
            <a:r>
              <a:rPr lang="ja-JP" altLang="en-US" sz="1400" kern="0" dirty="0">
                <a:solidFill>
                  <a:prstClr val="black"/>
                </a:solidFill>
                <a:latin typeface="ＭＳ Ｐゴシック"/>
                <a:ea typeface="ＭＳ Ｐゴシック"/>
                <a:cs typeface="ＭＳ Ｐゴシック"/>
              </a:rPr>
              <a:t>事業所</a:t>
            </a:r>
            <a:r>
              <a:rPr lang="ja-JP" altLang="en-US" sz="1400" kern="0" dirty="0" smtClean="0">
                <a:solidFill>
                  <a:prstClr val="black"/>
                </a:solidFill>
                <a:latin typeface="ＭＳ Ｐゴシック"/>
                <a:ea typeface="ＭＳ Ｐゴシック"/>
                <a:cs typeface="ＭＳ Ｐゴシック"/>
              </a:rPr>
              <a:t>、福祉工場に</a:t>
            </a:r>
            <a:r>
              <a:rPr lang="ja-JP" altLang="en-US" sz="1400" kern="0" dirty="0">
                <a:solidFill>
                  <a:prstClr val="black"/>
                </a:solidFill>
                <a:latin typeface="ＭＳ Ｐゴシック"/>
                <a:ea typeface="ＭＳ Ｐゴシック"/>
                <a:cs typeface="ＭＳ Ｐゴシック"/>
              </a:rPr>
              <a:t>おける</a:t>
            </a:r>
            <a:r>
              <a:rPr lang="ja-JP" altLang="en-US" sz="1400" kern="0" dirty="0" smtClean="0">
                <a:solidFill>
                  <a:prstClr val="black"/>
                </a:solidFill>
                <a:latin typeface="ＭＳ Ｐゴシック"/>
                <a:ea typeface="ＭＳ Ｐゴシック"/>
                <a:cs typeface="ＭＳ Ｐゴシック"/>
              </a:rPr>
              <a:t>平均賃金</a:t>
            </a:r>
            <a:endParaRPr lang="ja-JP" altLang="en-US" sz="1400" kern="100" dirty="0">
              <a:solidFill>
                <a:prstClr val="black"/>
              </a:solidFill>
              <a:latin typeface="ＭＳ Ｐゴシック"/>
              <a:ea typeface="ＭＳ Ｐゴシック"/>
              <a:cs typeface="Times New Roman"/>
            </a:endParaRPr>
          </a:p>
        </p:txBody>
      </p:sp>
      <p:sp>
        <p:nvSpPr>
          <p:cNvPr id="18" name="スライド番号プレースホルダー 1"/>
          <p:cNvSpPr>
            <a:spLocks noGrp="1"/>
          </p:cNvSpPr>
          <p:nvPr>
            <p:ph type="sldNum" sz="quarter" idx="12"/>
          </p:nvPr>
        </p:nvSpPr>
        <p:spPr>
          <a:xfrm>
            <a:off x="7617296" y="6453346"/>
            <a:ext cx="2311400" cy="476250"/>
          </a:xfrm>
        </p:spPr>
        <p:txBody>
          <a:bodyPr/>
          <a:lstStyle/>
          <a:p>
            <a:pPr>
              <a:defRPr/>
            </a:pPr>
            <a:fld id="{0329B7E6-8142-4C2C-8486-ACA79D5FD086}" type="slidenum">
              <a:rPr lang="en-US" altLang="ja-JP" sz="1400">
                <a:solidFill>
                  <a:prstClr val="black"/>
                </a:solidFill>
              </a:rPr>
              <a:pPr>
                <a:defRPr/>
              </a:pPr>
              <a:t>43</a:t>
            </a:fld>
            <a:endParaRPr lang="en-US" altLang="ja-JP" sz="1400" dirty="0">
              <a:solidFill>
                <a:prstClr val="black"/>
              </a:solidFill>
            </a:endParaRPr>
          </a:p>
        </p:txBody>
      </p:sp>
    </p:spTree>
    <p:extLst>
      <p:ext uri="{BB962C8B-B14F-4D97-AF65-F5344CB8AC3E}">
        <p14:creationId xmlns:p14="http://schemas.microsoft.com/office/powerpoint/2010/main" val="109823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7"/>
          <p:cNvSpPr txBox="1">
            <a:spLocks/>
          </p:cNvSpPr>
          <p:nvPr/>
        </p:nvSpPr>
        <p:spPr bwMode="auto">
          <a:xfrm>
            <a:off x="36" y="-32108"/>
            <a:ext cx="9906000" cy="517055"/>
          </a:xfrm>
          <a:prstGeom prst="rect">
            <a:avLst/>
          </a:prstGeom>
          <a:noFill/>
          <a:ln w="9525">
            <a:noFill/>
            <a:miter lim="800000"/>
            <a:headEnd/>
            <a:tailEnd/>
          </a:ln>
        </p:spPr>
        <p:txBody>
          <a:bodyPr vert="horz" wrap="square" lIns="91319" tIns="45656" rIns="91319" bIns="45656"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000" kern="0" dirty="0">
                <a:solidFill>
                  <a:prstClr val="black"/>
                </a:solidFill>
                <a:latin typeface="HGP創英角ｺﾞｼｯｸUB" panose="020B0900000000000000" pitchFamily="50" charset="-128"/>
                <a:ea typeface="HGP創英角ｺﾞｼｯｸUB" panose="020B0900000000000000" pitchFamily="50" charset="-128"/>
              </a:rPr>
              <a:t>就労継続支援Ａ型の見直しについて</a:t>
            </a:r>
          </a:p>
        </p:txBody>
      </p:sp>
      <p:grpSp>
        <p:nvGrpSpPr>
          <p:cNvPr id="34" name="グループ化 10"/>
          <p:cNvGrpSpPr>
            <a:grpSpLocks/>
          </p:cNvGrpSpPr>
          <p:nvPr/>
        </p:nvGrpSpPr>
        <p:grpSpPr bwMode="auto">
          <a:xfrm>
            <a:off x="0" y="458792"/>
            <a:ext cx="9906000" cy="71438"/>
            <a:chOff x="0" y="188640"/>
            <a:chExt cx="9144000" cy="72008"/>
          </a:xfrm>
        </p:grpSpPr>
        <p:cxnSp>
          <p:nvCxnSpPr>
            <p:cNvPr id="35" name="直線コネクタ 34"/>
            <p:cNvCxnSpPr/>
            <p:nvPr/>
          </p:nvCxnSpPr>
          <p:spPr>
            <a:xfrm>
              <a:off x="0" y="188640"/>
              <a:ext cx="9144000" cy="0"/>
            </a:xfrm>
            <a:prstGeom prst="line">
              <a:avLst/>
            </a:prstGeom>
            <a:noFill/>
            <a:ln w="9525" cap="flat" cmpd="sng" algn="ctr">
              <a:solidFill>
                <a:srgbClr val="99CCFF"/>
              </a:solidFill>
              <a:prstDash val="solid"/>
            </a:ln>
            <a:effectLst/>
          </p:spPr>
        </p:cxnSp>
        <p:cxnSp>
          <p:nvCxnSpPr>
            <p:cNvPr id="36" name="直線コネクタ 35"/>
            <p:cNvCxnSpPr/>
            <p:nvPr/>
          </p:nvCxnSpPr>
          <p:spPr>
            <a:xfrm>
              <a:off x="0" y="260648"/>
              <a:ext cx="9144000" cy="0"/>
            </a:xfrm>
            <a:prstGeom prst="line">
              <a:avLst/>
            </a:prstGeom>
            <a:noFill/>
            <a:ln w="57150" cap="flat" cmpd="sng" algn="ctr">
              <a:solidFill>
                <a:srgbClr val="99CCFF"/>
              </a:solidFill>
              <a:prstDash val="solid"/>
            </a:ln>
            <a:effectLst/>
          </p:spPr>
        </p:cxnSp>
      </p:grpSp>
      <p:sp>
        <p:nvSpPr>
          <p:cNvPr id="4" name="正方形/長方形 3"/>
          <p:cNvSpPr/>
          <p:nvPr/>
        </p:nvSpPr>
        <p:spPr>
          <a:xfrm>
            <a:off x="68163" y="997527"/>
            <a:ext cx="6124822" cy="18426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177607" indent="-177607" fontAlgn="auto">
              <a:spcBef>
                <a:spcPts val="0"/>
              </a:spcBef>
              <a:spcAft>
                <a:spcPts val="0"/>
              </a:spcAft>
            </a:pPr>
            <a:r>
              <a:rPr lang="ja-JP" altLang="en-US" sz="1500" dirty="0">
                <a:solidFill>
                  <a:prstClr val="black"/>
                </a:solidFill>
                <a:latin typeface="ＭＳ Ｐゴシック"/>
              </a:rPr>
              <a:t>○　就労継続支援Ａ型については、利用者数、費用額、事業所数が毎年大きく増加。</a:t>
            </a:r>
            <a:endParaRPr lang="en-US" altLang="ja-JP" sz="1500" dirty="0">
              <a:solidFill>
                <a:prstClr val="black"/>
              </a:solidFill>
              <a:latin typeface="ＭＳ Ｐゴシック"/>
            </a:endParaRPr>
          </a:p>
          <a:p>
            <a:pPr marL="177607" indent="-177607" fontAlgn="auto">
              <a:spcBef>
                <a:spcPts val="0"/>
              </a:spcBef>
              <a:spcAft>
                <a:spcPts val="0"/>
              </a:spcAft>
            </a:pPr>
            <a:endParaRPr lang="en-US" altLang="ja-JP" sz="1500" dirty="0">
              <a:solidFill>
                <a:prstClr val="black"/>
              </a:solidFill>
              <a:latin typeface="ＭＳ Ｐゴシック"/>
            </a:endParaRPr>
          </a:p>
          <a:p>
            <a:pPr marL="177607" indent="-177607" fontAlgn="auto">
              <a:spcBef>
                <a:spcPts val="0"/>
              </a:spcBef>
              <a:spcAft>
                <a:spcPts val="0"/>
              </a:spcAft>
            </a:pPr>
            <a:r>
              <a:rPr lang="ja-JP" altLang="en-US" sz="1500" dirty="0">
                <a:solidFill>
                  <a:prstClr val="black"/>
                </a:solidFill>
                <a:latin typeface="ＭＳ Ｐゴシック"/>
              </a:rPr>
              <a:t>○　一方、生産活動の内容が適切でない事業所や、利用者の意向にかかわらず、全ての利用者の労働時間を一律に短くする事業所など、不適切な事例が増えているとの指摘があり、支援内容の適正化と就労の質の向上が求められている。</a:t>
            </a:r>
            <a:endParaRPr lang="en-US" altLang="ja-JP" sz="1500" dirty="0">
              <a:solidFill>
                <a:prstClr val="black"/>
              </a:solidFill>
              <a:latin typeface="ＭＳ Ｐゴシック"/>
            </a:endParaRPr>
          </a:p>
        </p:txBody>
      </p:sp>
      <p:sp>
        <p:nvSpPr>
          <p:cNvPr id="3" name="角丸四角形 2"/>
          <p:cNvSpPr/>
          <p:nvPr/>
        </p:nvSpPr>
        <p:spPr>
          <a:xfrm>
            <a:off x="68160" y="599913"/>
            <a:ext cx="2292552" cy="360610"/>
          </a:xfrm>
          <a:prstGeom prst="roundRect">
            <a:avLst/>
          </a:prstGeom>
          <a:ln/>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r>
              <a:rPr lang="ja-JP" altLang="en-US" sz="1600" b="1" dirty="0">
                <a:solidFill>
                  <a:prstClr val="white"/>
                </a:solidFill>
                <a:latin typeface="ＭＳ ゴシック" panose="020B0609070205080204" pitchFamily="49" charset="-128"/>
                <a:ea typeface="ＭＳ ゴシック" panose="020B0609070205080204" pitchFamily="49" charset="-128"/>
              </a:rPr>
              <a:t>１　現状・課題</a:t>
            </a:r>
          </a:p>
        </p:txBody>
      </p:sp>
      <p:sp>
        <p:nvSpPr>
          <p:cNvPr id="63" name="角丸四角形 62"/>
          <p:cNvSpPr/>
          <p:nvPr/>
        </p:nvSpPr>
        <p:spPr>
          <a:xfrm>
            <a:off x="68165" y="2999237"/>
            <a:ext cx="2364560" cy="360610"/>
          </a:xfrm>
          <a:prstGeom prst="roundRect">
            <a:avLst/>
          </a:prstGeom>
          <a:ln/>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r>
              <a:rPr lang="ja-JP" altLang="en-US" sz="1600" b="1" dirty="0">
                <a:solidFill>
                  <a:prstClr val="white"/>
                </a:solidFill>
                <a:latin typeface="ＭＳ ゴシック" panose="020B0609070205080204" pitchFamily="49" charset="-128"/>
                <a:ea typeface="ＭＳ ゴシック" panose="020B0609070205080204" pitchFamily="49" charset="-128"/>
              </a:rPr>
              <a:t>２　これまでの対応</a:t>
            </a:r>
          </a:p>
        </p:txBody>
      </p:sp>
      <p:graphicFrame>
        <p:nvGraphicFramePr>
          <p:cNvPr id="8" name="表 7"/>
          <p:cNvGraphicFramePr>
            <a:graphicFrameLocks noGrp="1"/>
          </p:cNvGraphicFramePr>
          <p:nvPr>
            <p:extLst>
              <p:ext uri="{D42A27DB-BD31-4B8C-83A1-F6EECF244321}">
                <p14:modId xmlns:p14="http://schemas.microsoft.com/office/powerpoint/2010/main" val="167424598"/>
              </p:ext>
            </p:extLst>
          </p:nvPr>
        </p:nvGraphicFramePr>
        <p:xfrm>
          <a:off x="68160" y="3412412"/>
          <a:ext cx="9769680" cy="3625698"/>
        </p:xfrm>
        <a:graphic>
          <a:graphicData uri="http://schemas.openxmlformats.org/drawingml/2006/table">
            <a:tbl>
              <a:tblPr firstRow="1" bandRow="1">
                <a:tableStyleId>{5940675A-B579-460E-94D1-54222C63F5DA}</a:tableStyleId>
              </a:tblPr>
              <a:tblGrid>
                <a:gridCol w="1284440"/>
                <a:gridCol w="8485240"/>
              </a:tblGrid>
              <a:tr h="289843">
                <a:tc>
                  <a:txBody>
                    <a:bodyPr/>
                    <a:lstStyle/>
                    <a:p>
                      <a:pPr algn="ctr"/>
                      <a:r>
                        <a:rPr kumimoji="1" lang="ja-JP" altLang="en-US" sz="1500" dirty="0" smtClean="0">
                          <a:latin typeface="+mj-ea"/>
                          <a:ea typeface="+mj-ea"/>
                        </a:rPr>
                        <a:t>時期</a:t>
                      </a:r>
                      <a:endParaRPr kumimoji="1" lang="ja-JP" altLang="en-US" sz="1500" dirty="0">
                        <a:latin typeface="+mj-ea"/>
                        <a:ea typeface="+mj-ea"/>
                      </a:endParaRPr>
                    </a:p>
                  </a:txBody>
                  <a:tcPr marL="36000" marR="36000" marT="36000" marB="0">
                    <a:solidFill>
                      <a:srgbClr val="FFFFCC"/>
                    </a:solidFill>
                  </a:tcPr>
                </a:tc>
                <a:tc>
                  <a:txBody>
                    <a:bodyPr/>
                    <a:lstStyle/>
                    <a:p>
                      <a:pPr algn="ctr"/>
                      <a:r>
                        <a:rPr kumimoji="1" lang="ja-JP" altLang="en-US" sz="1500" dirty="0" smtClean="0">
                          <a:latin typeface="+mj-ea"/>
                          <a:ea typeface="+mj-ea"/>
                        </a:rPr>
                        <a:t>対応内容</a:t>
                      </a:r>
                      <a:endParaRPr kumimoji="1" lang="ja-JP" altLang="en-US" sz="1500" dirty="0">
                        <a:latin typeface="+mj-ea"/>
                        <a:ea typeface="+mj-ea"/>
                      </a:endParaRPr>
                    </a:p>
                  </a:txBody>
                  <a:tcPr marL="36000" marR="36000" marT="36000" marB="0">
                    <a:solidFill>
                      <a:srgbClr val="FFFFCC"/>
                    </a:solidFill>
                  </a:tcPr>
                </a:tc>
              </a:tr>
              <a:tr h="510263">
                <a:tc>
                  <a:txBody>
                    <a:bodyPr/>
                    <a:lstStyle/>
                    <a:p>
                      <a:pPr algn="dist"/>
                      <a:r>
                        <a:rPr kumimoji="1" lang="ja-JP" altLang="en-US" sz="1500" b="0" dirty="0" smtClean="0">
                          <a:latin typeface="+mj-ea"/>
                          <a:ea typeface="+mj-ea"/>
                        </a:rPr>
                        <a:t>平成</a:t>
                      </a:r>
                      <a:r>
                        <a:rPr kumimoji="1" lang="en-US" altLang="ja-JP" sz="1500" b="0" dirty="0" smtClean="0">
                          <a:latin typeface="+mj-ea"/>
                          <a:ea typeface="+mj-ea"/>
                        </a:rPr>
                        <a:t>24</a:t>
                      </a:r>
                      <a:r>
                        <a:rPr kumimoji="1" lang="ja-JP" altLang="en-US" sz="1500" b="0" dirty="0" smtClean="0">
                          <a:latin typeface="+mj-ea"/>
                          <a:ea typeface="+mj-ea"/>
                        </a:rPr>
                        <a:t>年</a:t>
                      </a:r>
                      <a:r>
                        <a:rPr kumimoji="1" lang="en-US" altLang="ja-JP" sz="1500" b="0" dirty="0" smtClean="0">
                          <a:latin typeface="+mj-ea"/>
                          <a:ea typeface="+mj-ea"/>
                        </a:rPr>
                        <a:t>10</a:t>
                      </a:r>
                      <a:r>
                        <a:rPr kumimoji="1" lang="ja-JP" altLang="en-US" sz="1500" b="0" dirty="0" smtClean="0">
                          <a:latin typeface="+mj-ea"/>
                          <a:ea typeface="+mj-ea"/>
                        </a:rPr>
                        <a:t>月</a:t>
                      </a:r>
                      <a:endParaRPr kumimoji="1" lang="ja-JP" altLang="en-US" sz="1500" b="0" dirty="0">
                        <a:latin typeface="+mj-ea"/>
                        <a:ea typeface="+mj-ea"/>
                      </a:endParaRPr>
                    </a:p>
                  </a:txBody>
                  <a:tcPr marL="36000" marR="36000" marT="36000" marB="0"/>
                </a:tc>
                <a:tc>
                  <a:txBody>
                    <a:bodyPr/>
                    <a:lstStyle/>
                    <a:p>
                      <a:pPr marL="0" indent="0">
                        <a:buFont typeface="Wingdings" panose="05000000000000000000" pitchFamily="2" charset="2"/>
                        <a:buNone/>
                      </a:pPr>
                      <a:r>
                        <a:rPr kumimoji="1" lang="ja-JP" altLang="en-US" sz="1500" b="0" dirty="0" smtClean="0">
                          <a:latin typeface="+mj-ea"/>
                          <a:ea typeface="+mj-ea"/>
                        </a:rPr>
                        <a:t>○利用者のうち短時間利用者の占める割合が多い場合の減算（</a:t>
                      </a:r>
                      <a:r>
                        <a:rPr kumimoji="1" lang="en-US" altLang="ja-JP" sz="1500" b="0" dirty="0" smtClean="0">
                          <a:latin typeface="+mj-ea"/>
                          <a:ea typeface="+mj-ea"/>
                        </a:rPr>
                        <a:t>90</a:t>
                      </a:r>
                      <a:r>
                        <a:rPr kumimoji="1" lang="ja-JP" altLang="en-US" sz="1500" b="0" dirty="0" smtClean="0">
                          <a:latin typeface="+mj-ea"/>
                          <a:ea typeface="+mj-ea"/>
                        </a:rPr>
                        <a:t>％、</a:t>
                      </a:r>
                      <a:r>
                        <a:rPr kumimoji="1" lang="en-US" altLang="ja-JP" sz="1500" b="0" dirty="0" smtClean="0">
                          <a:latin typeface="+mj-ea"/>
                          <a:ea typeface="+mj-ea"/>
                        </a:rPr>
                        <a:t>75</a:t>
                      </a:r>
                      <a:r>
                        <a:rPr kumimoji="1" lang="ja-JP" altLang="en-US" sz="1500" b="0" dirty="0" smtClean="0">
                          <a:latin typeface="+mj-ea"/>
                          <a:ea typeface="+mj-ea"/>
                        </a:rPr>
                        <a:t>％）措置の創設（平成</a:t>
                      </a:r>
                      <a:r>
                        <a:rPr kumimoji="1" lang="en-US" altLang="ja-JP" sz="1500" b="0" dirty="0" smtClean="0">
                          <a:latin typeface="+mj-ea"/>
                          <a:ea typeface="+mj-ea"/>
                        </a:rPr>
                        <a:t>24</a:t>
                      </a:r>
                      <a:r>
                        <a:rPr kumimoji="1" lang="ja-JP" altLang="en-US" sz="1500" b="0" dirty="0" smtClean="0">
                          <a:latin typeface="+mj-ea"/>
                          <a:ea typeface="+mj-ea"/>
                        </a:rPr>
                        <a:t>年度報酬改定）</a:t>
                      </a:r>
                      <a:endParaRPr kumimoji="1" lang="en-US" altLang="ja-JP" sz="1500" b="0" dirty="0" smtClean="0">
                        <a:latin typeface="+mj-ea"/>
                        <a:ea typeface="+mj-ea"/>
                      </a:endParaRPr>
                    </a:p>
                  </a:txBody>
                  <a:tcPr marL="36000" marR="36000" marT="36000" marB="0"/>
                </a:tc>
              </a:tr>
              <a:tr h="1394686">
                <a:tc>
                  <a:txBody>
                    <a:bodyPr/>
                    <a:lstStyle/>
                    <a:p>
                      <a:pPr algn="dist"/>
                      <a:r>
                        <a:rPr kumimoji="1" lang="ja-JP" altLang="en-US" sz="1500" b="0" dirty="0" smtClean="0">
                          <a:latin typeface="+mj-ea"/>
                          <a:ea typeface="+mj-ea"/>
                        </a:rPr>
                        <a:t>平成</a:t>
                      </a:r>
                      <a:r>
                        <a:rPr kumimoji="1" lang="en-US" altLang="ja-JP" sz="1500" b="0" dirty="0" smtClean="0">
                          <a:latin typeface="+mj-ea"/>
                          <a:ea typeface="+mj-ea"/>
                        </a:rPr>
                        <a:t>27</a:t>
                      </a:r>
                      <a:r>
                        <a:rPr kumimoji="1" lang="ja-JP" altLang="en-US" sz="1500" b="0" dirty="0" smtClean="0">
                          <a:latin typeface="+mj-ea"/>
                          <a:ea typeface="+mj-ea"/>
                        </a:rPr>
                        <a:t>年 </a:t>
                      </a:r>
                      <a:r>
                        <a:rPr kumimoji="1" lang="en-US" altLang="ja-JP" sz="1500" b="0" dirty="0" smtClean="0">
                          <a:latin typeface="+mj-ea"/>
                          <a:ea typeface="+mj-ea"/>
                        </a:rPr>
                        <a:t>9</a:t>
                      </a:r>
                      <a:r>
                        <a:rPr kumimoji="1" lang="ja-JP" altLang="en-US" sz="1500" b="0" dirty="0" smtClean="0">
                          <a:latin typeface="+mj-ea"/>
                          <a:ea typeface="+mj-ea"/>
                        </a:rPr>
                        <a:t>月</a:t>
                      </a:r>
                      <a:endParaRPr kumimoji="1" lang="ja-JP" altLang="en-US" sz="1500" b="0" dirty="0">
                        <a:latin typeface="+mj-ea"/>
                        <a:ea typeface="+mj-ea"/>
                      </a:endParaRPr>
                    </a:p>
                  </a:txBody>
                  <a:tcPr marL="36000" marR="36000" marT="36000" marB="0"/>
                </a:tc>
                <a:tc>
                  <a:txBody>
                    <a:bodyPr/>
                    <a:lstStyle/>
                    <a:p>
                      <a:pPr marL="0" indent="0">
                        <a:buFont typeface="Wingdings" panose="05000000000000000000" pitchFamily="2" charset="2"/>
                        <a:buNone/>
                      </a:pPr>
                      <a:r>
                        <a:rPr kumimoji="1" lang="ja-JP" altLang="en-US" sz="1500" b="0" dirty="0" smtClean="0">
                          <a:latin typeface="+mj-ea"/>
                          <a:ea typeface="+mj-ea"/>
                        </a:rPr>
                        <a:t>○指定就労継続支援Ａ型における適正な事業運営に向けた指導について（課長通知）</a:t>
                      </a:r>
                      <a:endParaRPr kumimoji="1" lang="en-US" altLang="ja-JP" sz="1500" b="0" dirty="0" smtClean="0">
                        <a:latin typeface="+mj-ea"/>
                        <a:ea typeface="+mj-ea"/>
                      </a:endParaRPr>
                    </a:p>
                    <a:p>
                      <a:pPr marL="88900" indent="0">
                        <a:buFont typeface="Wingdings" panose="05000000000000000000" pitchFamily="2" charset="2"/>
                        <a:buNone/>
                      </a:pPr>
                      <a:r>
                        <a:rPr kumimoji="1" lang="ja-JP" altLang="en-US" sz="1500" b="0" dirty="0" smtClean="0">
                          <a:latin typeface="+mj-ea"/>
                          <a:ea typeface="+mj-ea"/>
                        </a:rPr>
                        <a:t>①</a:t>
                      </a:r>
                      <a:r>
                        <a:rPr kumimoji="1" lang="ja-JP" altLang="en-US" sz="1400" b="0" dirty="0" smtClean="0">
                          <a:latin typeface="+mj-ea"/>
                          <a:ea typeface="+mj-ea"/>
                        </a:rPr>
                        <a:t>暫定支給決定の適正な運用の依頼</a:t>
                      </a:r>
                      <a:endParaRPr kumimoji="1" lang="en-US" altLang="ja-JP" sz="1400" b="0" dirty="0" smtClean="0">
                        <a:latin typeface="+mj-ea"/>
                        <a:ea typeface="+mj-ea"/>
                      </a:endParaRPr>
                    </a:p>
                    <a:p>
                      <a:pPr marL="88900" indent="0">
                        <a:buFont typeface="Wingdings" panose="05000000000000000000" pitchFamily="2" charset="2"/>
                        <a:buNone/>
                      </a:pPr>
                      <a:r>
                        <a:rPr kumimoji="1" lang="ja-JP" altLang="en-US" sz="1400" b="0" dirty="0" smtClean="0">
                          <a:latin typeface="+mj-ea"/>
                          <a:ea typeface="+mj-ea"/>
                        </a:rPr>
                        <a:t>②不適切な事業運営の事例を示すとともに、指導ポイントの明示</a:t>
                      </a:r>
                      <a:endParaRPr kumimoji="1" lang="en-US" altLang="ja-JP" sz="1400" b="0" dirty="0" smtClean="0">
                        <a:latin typeface="+mj-ea"/>
                        <a:ea typeface="+mj-ea"/>
                      </a:endParaRPr>
                    </a:p>
                    <a:p>
                      <a:pPr marL="177800" indent="0"/>
                      <a:r>
                        <a:rPr kumimoji="1" lang="ja-JP" altLang="en-US" sz="1100" b="0" dirty="0" smtClean="0">
                          <a:latin typeface="+mj-ea"/>
                          <a:ea typeface="+mj-ea"/>
                        </a:rPr>
                        <a:t>（不適切な事例）</a:t>
                      </a:r>
                      <a:endParaRPr kumimoji="1" lang="en-US" altLang="ja-JP" sz="1100" b="0" dirty="0" smtClean="0">
                        <a:latin typeface="+mj-ea"/>
                        <a:ea typeface="+mj-ea"/>
                      </a:endParaRPr>
                    </a:p>
                    <a:p>
                      <a:pPr marL="177800" indent="0"/>
                      <a:r>
                        <a:rPr kumimoji="1" lang="ja-JP" altLang="en-US" sz="1100" b="0" dirty="0" smtClean="0">
                          <a:latin typeface="+mj-ea"/>
                          <a:ea typeface="+mj-ea"/>
                        </a:rPr>
                        <a:t>・収益の上がらない仕事しか提供せず、生産活動による収益だけでは最低賃金を支払うことが困難</a:t>
                      </a:r>
                      <a:endParaRPr kumimoji="1" lang="en-US" altLang="ja-JP" sz="1100" b="0" dirty="0" smtClean="0">
                        <a:latin typeface="+mj-ea"/>
                        <a:ea typeface="+mj-ea"/>
                      </a:endParaRPr>
                    </a:p>
                    <a:p>
                      <a:pPr marL="177800" indent="0"/>
                      <a:r>
                        <a:rPr kumimoji="1" lang="ja-JP" altLang="en-US" sz="1100" b="0" dirty="0" smtClean="0">
                          <a:latin typeface="+mj-ea"/>
                          <a:ea typeface="+mj-ea"/>
                        </a:rPr>
                        <a:t>・全ての利用者の労働時間を一律に短時間</a:t>
                      </a:r>
                      <a:endParaRPr kumimoji="1" lang="en-US" altLang="ja-JP" sz="1100" b="0" dirty="0" smtClean="0">
                        <a:latin typeface="+mj-ea"/>
                        <a:ea typeface="+mj-ea"/>
                      </a:endParaRPr>
                    </a:p>
                    <a:p>
                      <a:pPr marL="177800" indent="0"/>
                      <a:r>
                        <a:rPr kumimoji="1" lang="ja-JP" altLang="en-US" sz="1100" b="0" dirty="0" smtClean="0">
                          <a:latin typeface="+mj-ea"/>
                          <a:ea typeface="+mj-ea"/>
                        </a:rPr>
                        <a:t>・一定期間経過後に事業所を退所させている</a:t>
                      </a:r>
                      <a:endParaRPr kumimoji="1" lang="ja-JP" altLang="en-US" sz="1500" b="0" dirty="0">
                        <a:latin typeface="+mj-ea"/>
                        <a:ea typeface="+mj-ea"/>
                      </a:endParaRPr>
                    </a:p>
                  </a:txBody>
                  <a:tcPr marL="36000" marR="36000" marT="36000" marB="0"/>
                </a:tc>
              </a:tr>
              <a:tr h="510263">
                <a:tc>
                  <a:txBody>
                    <a:bodyPr/>
                    <a:lstStyle/>
                    <a:p>
                      <a:pPr algn="dist"/>
                      <a:r>
                        <a:rPr kumimoji="1" lang="ja-JP" altLang="en-US" sz="1500" b="0" dirty="0" smtClean="0">
                          <a:latin typeface="+mj-ea"/>
                          <a:ea typeface="+mj-ea"/>
                        </a:rPr>
                        <a:t>平成</a:t>
                      </a:r>
                      <a:r>
                        <a:rPr kumimoji="1" lang="en-US" altLang="ja-JP" sz="1500" b="0" dirty="0" smtClean="0">
                          <a:latin typeface="+mj-ea"/>
                          <a:ea typeface="+mj-ea"/>
                        </a:rPr>
                        <a:t>27</a:t>
                      </a:r>
                      <a:r>
                        <a:rPr kumimoji="1" lang="ja-JP" altLang="en-US" sz="1500" b="0" dirty="0" smtClean="0">
                          <a:latin typeface="+mj-ea"/>
                          <a:ea typeface="+mj-ea"/>
                        </a:rPr>
                        <a:t>年</a:t>
                      </a:r>
                      <a:r>
                        <a:rPr kumimoji="1" lang="en-US" altLang="ja-JP" sz="1500" b="0" dirty="0" smtClean="0">
                          <a:latin typeface="+mj-ea"/>
                          <a:ea typeface="+mj-ea"/>
                        </a:rPr>
                        <a:t>10</a:t>
                      </a:r>
                      <a:r>
                        <a:rPr kumimoji="1" lang="ja-JP" altLang="en-US" sz="1500" b="0" dirty="0" smtClean="0">
                          <a:latin typeface="+mj-ea"/>
                          <a:ea typeface="+mj-ea"/>
                        </a:rPr>
                        <a:t>月</a:t>
                      </a:r>
                      <a:endParaRPr kumimoji="1" lang="ja-JP" altLang="en-US" sz="1500" b="0" dirty="0">
                        <a:latin typeface="+mj-ea"/>
                        <a:ea typeface="+mj-ea"/>
                      </a:endParaRPr>
                    </a:p>
                  </a:txBody>
                  <a:tcPr marL="36000" marR="36000" marT="36000" marB="0"/>
                </a:tc>
                <a:tc>
                  <a:txBody>
                    <a:bodyPr/>
                    <a:lstStyle/>
                    <a:p>
                      <a:pPr marL="0" indent="0">
                        <a:buFont typeface="Wingdings" panose="05000000000000000000" pitchFamily="2" charset="2"/>
                        <a:buNone/>
                      </a:pPr>
                      <a:r>
                        <a:rPr kumimoji="1" lang="ja-JP" altLang="en-US" sz="1500" b="0" dirty="0" smtClean="0">
                          <a:latin typeface="+mj-ea"/>
                          <a:ea typeface="+mj-ea"/>
                        </a:rPr>
                        <a:t>○短時間利用減算の仕組みを利用者割合から平均利用時間に見直すとともに、減算割合（</a:t>
                      </a:r>
                      <a:r>
                        <a:rPr kumimoji="1" lang="en-US" altLang="ja-JP" sz="1500" b="0" dirty="0" smtClean="0">
                          <a:latin typeface="+mj-ea"/>
                          <a:ea typeface="+mj-ea"/>
                        </a:rPr>
                        <a:t>90</a:t>
                      </a:r>
                      <a:r>
                        <a:rPr kumimoji="1" lang="ja-JP" altLang="en-US" sz="1500" b="0" dirty="0" smtClean="0">
                          <a:latin typeface="+mj-ea"/>
                          <a:ea typeface="+mj-ea"/>
                        </a:rPr>
                        <a:t>％～</a:t>
                      </a:r>
                      <a:r>
                        <a:rPr kumimoji="1" lang="en-US" altLang="ja-JP" sz="1500" b="0" dirty="0" smtClean="0">
                          <a:latin typeface="+mj-ea"/>
                          <a:ea typeface="+mj-ea"/>
                        </a:rPr>
                        <a:t>30</a:t>
                      </a:r>
                      <a:r>
                        <a:rPr kumimoji="1" lang="ja-JP" altLang="en-US" sz="1500" b="0" dirty="0" smtClean="0">
                          <a:latin typeface="+mj-ea"/>
                          <a:ea typeface="+mj-ea"/>
                        </a:rPr>
                        <a:t>％）を強化（平成</a:t>
                      </a:r>
                      <a:r>
                        <a:rPr kumimoji="1" lang="en-US" altLang="ja-JP" sz="1500" b="0" dirty="0" smtClean="0">
                          <a:latin typeface="+mj-ea"/>
                          <a:ea typeface="+mj-ea"/>
                        </a:rPr>
                        <a:t>27</a:t>
                      </a:r>
                      <a:r>
                        <a:rPr kumimoji="1" lang="ja-JP" altLang="en-US" sz="1500" b="0" dirty="0" smtClean="0">
                          <a:latin typeface="+mj-ea"/>
                          <a:ea typeface="+mj-ea"/>
                        </a:rPr>
                        <a:t>年度報酬改定）</a:t>
                      </a:r>
                      <a:endParaRPr kumimoji="1" lang="ja-JP" altLang="en-US" sz="1500" b="0" dirty="0">
                        <a:latin typeface="+mj-ea"/>
                        <a:ea typeface="+mj-ea"/>
                      </a:endParaRPr>
                    </a:p>
                  </a:txBody>
                  <a:tcPr marL="36000" marR="36000" marT="36000" marB="0"/>
                </a:tc>
              </a:tr>
              <a:tr h="920643">
                <a:tc>
                  <a:txBody>
                    <a:bodyPr/>
                    <a:lstStyle/>
                    <a:p>
                      <a:pPr algn="dist"/>
                      <a:r>
                        <a:rPr kumimoji="1" lang="ja-JP" altLang="en-US" sz="1500" b="0" dirty="0" smtClean="0">
                          <a:latin typeface="+mj-ea"/>
                          <a:ea typeface="+mj-ea"/>
                        </a:rPr>
                        <a:t>平成</a:t>
                      </a:r>
                      <a:r>
                        <a:rPr kumimoji="1" lang="en-US" altLang="ja-JP" sz="1500" b="0" dirty="0" smtClean="0">
                          <a:latin typeface="+mj-ea"/>
                          <a:ea typeface="+mj-ea"/>
                        </a:rPr>
                        <a:t>28</a:t>
                      </a:r>
                      <a:r>
                        <a:rPr kumimoji="1" lang="ja-JP" altLang="en-US" sz="1500" b="0" dirty="0" smtClean="0">
                          <a:latin typeface="+mj-ea"/>
                          <a:ea typeface="+mj-ea"/>
                        </a:rPr>
                        <a:t>年 </a:t>
                      </a:r>
                      <a:r>
                        <a:rPr kumimoji="1" lang="en-US" altLang="ja-JP" sz="1500" b="0" dirty="0" smtClean="0">
                          <a:latin typeface="+mj-ea"/>
                          <a:ea typeface="+mj-ea"/>
                        </a:rPr>
                        <a:t>3</a:t>
                      </a:r>
                      <a:r>
                        <a:rPr kumimoji="1" lang="ja-JP" altLang="en-US" sz="1500" b="0" dirty="0" smtClean="0">
                          <a:latin typeface="+mj-ea"/>
                          <a:ea typeface="+mj-ea"/>
                        </a:rPr>
                        <a:t>月</a:t>
                      </a:r>
                      <a:endParaRPr kumimoji="1" lang="ja-JP" altLang="en-US" sz="1500" b="0" dirty="0">
                        <a:latin typeface="+mj-ea"/>
                        <a:ea typeface="+mj-ea"/>
                      </a:endParaRPr>
                    </a:p>
                  </a:txBody>
                  <a:tcPr marL="36000" marR="36000" marT="36000" marB="0"/>
                </a:tc>
                <a:tc>
                  <a:txBody>
                    <a:bodyPr/>
                    <a:lstStyle/>
                    <a:p>
                      <a:pPr marL="0" indent="0">
                        <a:buFont typeface="Wingdings" panose="05000000000000000000" pitchFamily="2" charset="2"/>
                        <a:buNone/>
                      </a:pPr>
                      <a:r>
                        <a:rPr kumimoji="1" lang="ja-JP" altLang="en-US" sz="1500" b="0" dirty="0" smtClean="0">
                          <a:latin typeface="+mj-ea"/>
                          <a:ea typeface="+mj-ea"/>
                        </a:rPr>
                        <a:t>○就労移行支援及び就労継続支援（Ａ型・Ｂ型）における適切なサービス提供の推進について（課長通知）</a:t>
                      </a:r>
                      <a:endParaRPr kumimoji="1" lang="en-US" altLang="ja-JP" sz="1500" b="0" dirty="0" smtClean="0">
                        <a:latin typeface="+mj-ea"/>
                        <a:ea typeface="+mj-ea"/>
                      </a:endParaRPr>
                    </a:p>
                    <a:p>
                      <a:pPr marL="88900" indent="0">
                        <a:buFont typeface="Wingdings" panose="05000000000000000000" pitchFamily="2" charset="2"/>
                        <a:buNone/>
                      </a:pPr>
                      <a:r>
                        <a:rPr kumimoji="1" lang="ja-JP" altLang="en-US" sz="1400" b="0" dirty="0" smtClean="0">
                          <a:latin typeface="+mj-ea"/>
                          <a:ea typeface="+mj-ea"/>
                        </a:rPr>
                        <a:t>①暫定支給決定を要しない場合の基準を明確化及び市町村間で差が出ないよう都道府県の関与の依頼</a:t>
                      </a:r>
                      <a:endParaRPr kumimoji="1" lang="en-US" altLang="ja-JP" sz="1400" b="0" dirty="0" smtClean="0">
                        <a:latin typeface="+mj-ea"/>
                        <a:ea typeface="+mj-ea"/>
                      </a:endParaRPr>
                    </a:p>
                    <a:p>
                      <a:pPr marL="88900" indent="0">
                        <a:buFont typeface="Wingdings" panose="05000000000000000000" pitchFamily="2" charset="2"/>
                        <a:buNone/>
                      </a:pPr>
                      <a:r>
                        <a:rPr kumimoji="1" lang="ja-JP" altLang="en-US" sz="1400" b="0" dirty="0" smtClean="0">
                          <a:latin typeface="+mj-ea"/>
                          <a:ea typeface="+mj-ea"/>
                        </a:rPr>
                        <a:t>②不適切な事例に対し再度、指導後の改善見込みがない場合の勧告、命令等の措置を講ずることを依頼</a:t>
                      </a:r>
                      <a:endParaRPr kumimoji="1" lang="ja-JP" altLang="en-US" sz="1400" b="0" dirty="0">
                        <a:latin typeface="+mj-ea"/>
                        <a:ea typeface="+mj-ea"/>
                      </a:endParaRPr>
                    </a:p>
                  </a:txBody>
                  <a:tcPr marL="36000" marR="36000" marT="36000" marB="0"/>
                </a:tc>
              </a:tr>
            </a:tbl>
          </a:graphicData>
        </a:graphic>
      </p:graphicFrame>
      <p:grpSp>
        <p:nvGrpSpPr>
          <p:cNvPr id="14" name="グループ化 13"/>
          <p:cNvGrpSpPr/>
          <p:nvPr/>
        </p:nvGrpSpPr>
        <p:grpSpPr>
          <a:xfrm>
            <a:off x="6326950" y="623157"/>
            <a:ext cx="3366604" cy="2410667"/>
            <a:chOff x="272507" y="4474717"/>
            <a:chExt cx="3366603" cy="2410667"/>
          </a:xfrm>
        </p:grpSpPr>
        <p:graphicFrame>
          <p:nvGraphicFramePr>
            <p:cNvPr id="15" name="グラフ 14"/>
            <p:cNvGraphicFramePr/>
            <p:nvPr>
              <p:extLst>
                <p:ext uri="{D42A27DB-BD31-4B8C-83A1-F6EECF244321}">
                  <p14:modId xmlns:p14="http://schemas.microsoft.com/office/powerpoint/2010/main" val="3771537062"/>
                </p:ext>
              </p:extLst>
            </p:nvPr>
          </p:nvGraphicFramePr>
          <p:xfrm>
            <a:off x="362746" y="4699064"/>
            <a:ext cx="3276364" cy="218632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164"/>
            <p:cNvSpPr txBox="1">
              <a:spLocks noChangeArrowheads="1"/>
            </p:cNvSpPr>
            <p:nvPr/>
          </p:nvSpPr>
          <p:spPr bwMode="auto">
            <a:xfrm>
              <a:off x="632527" y="4520301"/>
              <a:ext cx="2660517" cy="276999"/>
            </a:xfrm>
            <a:prstGeom prst="rect">
              <a:avLst/>
            </a:prstGeom>
            <a:noFill/>
            <a:ln w="9525">
              <a:noFill/>
              <a:miter lim="800000"/>
              <a:headEnd/>
              <a:tailEnd/>
            </a:ln>
          </p:spPr>
          <p:txBody>
            <a:bodyPr>
              <a:spAutoFit/>
            </a:bodyPr>
            <a:lstStyle/>
            <a:p>
              <a:pPr algn="ctr">
                <a:spcBef>
                  <a:spcPct val="50000"/>
                </a:spcBef>
                <a:defRPr/>
              </a:pPr>
              <a:r>
                <a:rPr kumimoji="0" lang="ja-JP" altLang="en-US" sz="1200" b="1" kern="0" dirty="0">
                  <a:solidFill>
                    <a:prstClr val="black"/>
                  </a:solidFill>
                </a:rPr>
                <a:t>事業所数及び総費用額の推移　　　　　　</a:t>
              </a:r>
              <a:endParaRPr kumimoji="0" lang="en-US" altLang="ja-JP" sz="1200" b="1" kern="0" dirty="0">
                <a:solidFill>
                  <a:prstClr val="black"/>
                </a:solidFill>
              </a:endParaRPr>
            </a:p>
          </p:txBody>
        </p:sp>
        <p:sp>
          <p:nvSpPr>
            <p:cNvPr id="17" name="テキスト ボックス 17"/>
            <p:cNvSpPr txBox="1">
              <a:spLocks noChangeArrowheads="1"/>
            </p:cNvSpPr>
            <p:nvPr/>
          </p:nvSpPr>
          <p:spPr bwMode="auto">
            <a:xfrm>
              <a:off x="272507" y="4474717"/>
              <a:ext cx="710785" cy="276999"/>
            </a:xfrm>
            <a:prstGeom prst="rect">
              <a:avLst/>
            </a:prstGeom>
            <a:noFill/>
            <a:ln w="9525">
              <a:noFill/>
              <a:miter lim="800000"/>
              <a:headEnd/>
              <a:tailEnd/>
            </a:ln>
          </p:spPr>
          <p:txBody>
            <a:bodyPr wrap="square">
              <a:spAutoFit/>
            </a:bodyPr>
            <a:lstStyle/>
            <a:p>
              <a:pPr>
                <a:defRPr/>
              </a:pPr>
              <a:r>
                <a:rPr kumimoji="0" lang="ja-JP" altLang="en-US" sz="1200" kern="0" dirty="0">
                  <a:solidFill>
                    <a:prstClr val="black"/>
                  </a:solidFill>
                </a:rPr>
                <a:t>（</a:t>
              </a:r>
              <a:r>
                <a:rPr kumimoji="0" lang="ja-JP" altLang="en-US" sz="1000" kern="0" dirty="0" err="1">
                  <a:solidFill>
                    <a:prstClr val="black"/>
                  </a:solidFill>
                </a:rPr>
                <a:t>か</a:t>
              </a:r>
              <a:r>
                <a:rPr kumimoji="0" lang="ja-JP" altLang="en-US" sz="1000" kern="0" dirty="0">
                  <a:solidFill>
                    <a:prstClr val="black"/>
                  </a:solidFill>
                </a:rPr>
                <a:t>所</a:t>
              </a:r>
              <a:r>
                <a:rPr kumimoji="0" lang="ja-JP" altLang="en-US" sz="1200" kern="0" dirty="0">
                  <a:solidFill>
                    <a:prstClr val="black"/>
                  </a:solidFill>
                </a:rPr>
                <a:t>）</a:t>
              </a:r>
            </a:p>
          </p:txBody>
        </p:sp>
        <p:sp>
          <p:nvSpPr>
            <p:cNvPr id="18" name="正方形/長方形 17"/>
            <p:cNvSpPr/>
            <p:nvPr/>
          </p:nvSpPr>
          <p:spPr>
            <a:xfrm>
              <a:off x="1190685" y="586965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prstClr val="black"/>
                  </a:solidFill>
                  <a:latin typeface="ＭＳ Ｐゴシック"/>
                </a:rPr>
                <a:t>(</a:t>
              </a:r>
              <a:r>
                <a:rPr lang="ja-JP" altLang="en-US" sz="700" dirty="0">
                  <a:solidFill>
                    <a:prstClr val="black"/>
                  </a:solidFill>
                  <a:latin typeface="ＭＳ Ｐゴシック"/>
                </a:rPr>
                <a:t>＋</a:t>
              </a:r>
              <a:r>
                <a:rPr lang="en-US" altLang="ja-JP" sz="700" dirty="0">
                  <a:solidFill>
                    <a:prstClr val="black"/>
                  </a:solidFill>
                  <a:latin typeface="ＭＳ Ｐゴシック"/>
                </a:rPr>
                <a:t>48</a:t>
              </a:r>
              <a:r>
                <a:rPr lang="ja-JP" altLang="en-US" sz="700" dirty="0">
                  <a:solidFill>
                    <a:prstClr val="black"/>
                  </a:solidFill>
                  <a:latin typeface="ＭＳ Ｐゴシック"/>
                </a:rPr>
                <a:t>％</a:t>
              </a:r>
              <a:r>
                <a:rPr lang="en-US" altLang="ja-JP" sz="700" dirty="0">
                  <a:solidFill>
                    <a:prstClr val="black"/>
                  </a:solidFill>
                  <a:latin typeface="ＭＳ Ｐゴシック"/>
                </a:rPr>
                <a:t>)</a:t>
              </a:r>
            </a:p>
          </p:txBody>
        </p:sp>
        <p:sp>
          <p:nvSpPr>
            <p:cNvPr id="19" name="正方形/長方形 18"/>
            <p:cNvSpPr/>
            <p:nvPr/>
          </p:nvSpPr>
          <p:spPr>
            <a:xfrm>
              <a:off x="1632639" y="560295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prstClr val="black"/>
                  </a:solidFill>
                  <a:latin typeface="ＭＳ Ｐゴシック"/>
                </a:rPr>
                <a:t>(</a:t>
              </a:r>
              <a:r>
                <a:rPr lang="ja-JP" altLang="en-US" sz="700" dirty="0">
                  <a:solidFill>
                    <a:prstClr val="black"/>
                  </a:solidFill>
                  <a:latin typeface="ＭＳ Ｐゴシック"/>
                </a:rPr>
                <a:t>＋</a:t>
              </a:r>
              <a:r>
                <a:rPr lang="en-US" altLang="ja-JP" sz="700" dirty="0">
                  <a:solidFill>
                    <a:prstClr val="black"/>
                  </a:solidFill>
                  <a:latin typeface="ＭＳ Ｐゴシック"/>
                </a:rPr>
                <a:t>38</a:t>
              </a:r>
              <a:r>
                <a:rPr lang="ja-JP" altLang="en-US" sz="700" dirty="0">
                  <a:solidFill>
                    <a:prstClr val="black"/>
                  </a:solidFill>
                  <a:latin typeface="ＭＳ Ｐゴシック"/>
                </a:rPr>
                <a:t>％</a:t>
              </a:r>
              <a:r>
                <a:rPr lang="en-US" altLang="ja-JP" sz="700" dirty="0">
                  <a:solidFill>
                    <a:prstClr val="black"/>
                  </a:solidFill>
                  <a:latin typeface="ＭＳ Ｐゴシック"/>
                </a:rPr>
                <a:t>)</a:t>
              </a:r>
            </a:p>
          </p:txBody>
        </p:sp>
        <p:sp>
          <p:nvSpPr>
            <p:cNvPr id="20" name="正方形/長方形 19"/>
            <p:cNvSpPr/>
            <p:nvPr/>
          </p:nvSpPr>
          <p:spPr>
            <a:xfrm>
              <a:off x="2097461" y="526767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prstClr val="black"/>
                  </a:solidFill>
                  <a:latin typeface="ＭＳ Ｐゴシック"/>
                </a:rPr>
                <a:t>(</a:t>
              </a:r>
              <a:r>
                <a:rPr lang="ja-JP" altLang="en-US" sz="700" dirty="0">
                  <a:solidFill>
                    <a:prstClr val="black"/>
                  </a:solidFill>
                  <a:latin typeface="ＭＳ Ｐゴシック"/>
                </a:rPr>
                <a:t>＋</a:t>
              </a:r>
              <a:r>
                <a:rPr lang="en-US" altLang="ja-JP" sz="700" dirty="0">
                  <a:solidFill>
                    <a:prstClr val="black"/>
                  </a:solidFill>
                  <a:latin typeface="ＭＳ Ｐゴシック"/>
                </a:rPr>
                <a:t>35</a:t>
              </a:r>
              <a:r>
                <a:rPr lang="ja-JP" altLang="en-US" sz="700" dirty="0">
                  <a:solidFill>
                    <a:prstClr val="black"/>
                  </a:solidFill>
                  <a:latin typeface="ＭＳ Ｐゴシック"/>
                </a:rPr>
                <a:t>％</a:t>
              </a:r>
              <a:r>
                <a:rPr lang="en-US" altLang="ja-JP" sz="700" dirty="0">
                  <a:solidFill>
                    <a:prstClr val="black"/>
                  </a:solidFill>
                  <a:latin typeface="ＭＳ Ｐゴシック"/>
                </a:rPr>
                <a:t>)</a:t>
              </a:r>
            </a:p>
          </p:txBody>
        </p:sp>
        <p:sp>
          <p:nvSpPr>
            <p:cNvPr id="21" name="正方形/長方形 20"/>
            <p:cNvSpPr/>
            <p:nvPr/>
          </p:nvSpPr>
          <p:spPr>
            <a:xfrm>
              <a:off x="2539422" y="494001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prstClr val="black"/>
                  </a:solidFill>
                  <a:latin typeface="ＭＳ Ｐゴシック"/>
                </a:rPr>
                <a:t>(</a:t>
              </a:r>
              <a:r>
                <a:rPr lang="ja-JP" altLang="en-US" sz="700" dirty="0">
                  <a:solidFill>
                    <a:prstClr val="black"/>
                  </a:solidFill>
                  <a:latin typeface="ＭＳ Ｐゴシック"/>
                </a:rPr>
                <a:t>＋</a:t>
              </a:r>
              <a:r>
                <a:rPr lang="en-US" altLang="ja-JP" sz="700" dirty="0">
                  <a:solidFill>
                    <a:prstClr val="black"/>
                  </a:solidFill>
                  <a:latin typeface="ＭＳ Ｐゴシック"/>
                </a:rPr>
                <a:t>25</a:t>
              </a:r>
              <a:r>
                <a:rPr lang="ja-JP" altLang="en-US" sz="700" dirty="0">
                  <a:solidFill>
                    <a:prstClr val="black"/>
                  </a:solidFill>
                  <a:latin typeface="ＭＳ Ｐゴシック"/>
                </a:rPr>
                <a:t>％</a:t>
              </a:r>
              <a:r>
                <a:rPr lang="en-US" altLang="ja-JP" sz="700" dirty="0">
                  <a:solidFill>
                    <a:prstClr val="black"/>
                  </a:solidFill>
                  <a:latin typeface="ＭＳ Ｐゴシック"/>
                </a:rPr>
                <a:t>)</a:t>
              </a:r>
            </a:p>
          </p:txBody>
        </p:sp>
        <p:sp>
          <p:nvSpPr>
            <p:cNvPr id="22" name="正方形/長方形 21"/>
            <p:cNvSpPr/>
            <p:nvPr/>
          </p:nvSpPr>
          <p:spPr>
            <a:xfrm>
              <a:off x="1139190" y="6212552"/>
              <a:ext cx="228600" cy="884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700" dirty="0">
                  <a:solidFill>
                    <a:prstClr val="black"/>
                  </a:solidFill>
                </a:rPr>
                <a:t>1,058</a:t>
              </a:r>
            </a:p>
          </p:txBody>
        </p:sp>
        <p:sp>
          <p:nvSpPr>
            <p:cNvPr id="23" name="正方形/長方形 22"/>
            <p:cNvSpPr/>
            <p:nvPr/>
          </p:nvSpPr>
          <p:spPr>
            <a:xfrm>
              <a:off x="1583696" y="5994112"/>
              <a:ext cx="228600" cy="731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700" dirty="0">
                  <a:solidFill>
                    <a:prstClr val="black"/>
                  </a:solidFill>
                </a:rPr>
                <a:t>1,527</a:t>
              </a:r>
            </a:p>
          </p:txBody>
        </p:sp>
        <p:sp>
          <p:nvSpPr>
            <p:cNvPr id="24" name="正方形/長方形 23"/>
            <p:cNvSpPr/>
            <p:nvPr/>
          </p:nvSpPr>
          <p:spPr>
            <a:xfrm>
              <a:off x="2000672" y="5733256"/>
              <a:ext cx="228600" cy="884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700" dirty="0">
                  <a:solidFill>
                    <a:prstClr val="black"/>
                  </a:solidFill>
                </a:rPr>
                <a:t>2,054</a:t>
              </a:r>
            </a:p>
          </p:txBody>
        </p:sp>
        <p:sp>
          <p:nvSpPr>
            <p:cNvPr id="25" name="正方形/長方形 24"/>
            <p:cNvSpPr/>
            <p:nvPr/>
          </p:nvSpPr>
          <p:spPr>
            <a:xfrm>
              <a:off x="2473104" y="5428808"/>
              <a:ext cx="228600" cy="884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700" dirty="0">
                  <a:solidFill>
                    <a:prstClr val="black"/>
                  </a:solidFill>
                </a:rPr>
                <a:t>2,688</a:t>
              </a:r>
            </a:p>
          </p:txBody>
        </p:sp>
        <p:sp>
          <p:nvSpPr>
            <p:cNvPr id="26" name="正方形/長方形 25"/>
            <p:cNvSpPr/>
            <p:nvPr/>
          </p:nvSpPr>
          <p:spPr>
            <a:xfrm>
              <a:off x="2811810" y="5168612"/>
              <a:ext cx="228600" cy="884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700" dirty="0">
                  <a:solidFill>
                    <a:prstClr val="black"/>
                  </a:solidFill>
                </a:rPr>
                <a:t>3,158</a:t>
              </a:r>
            </a:p>
          </p:txBody>
        </p:sp>
        <p:sp>
          <p:nvSpPr>
            <p:cNvPr id="27" name="正方形/長方形 26"/>
            <p:cNvSpPr/>
            <p:nvPr/>
          </p:nvSpPr>
          <p:spPr>
            <a:xfrm>
              <a:off x="1416742" y="603475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prstClr val="black"/>
                  </a:solidFill>
                  <a:latin typeface="ＭＳ Ｐゴシック"/>
                </a:rPr>
                <a:t>(</a:t>
              </a:r>
              <a:r>
                <a:rPr lang="ja-JP" altLang="en-US" sz="600" dirty="0">
                  <a:solidFill>
                    <a:prstClr val="black"/>
                  </a:solidFill>
                  <a:latin typeface="ＭＳ Ｐゴシック"/>
                </a:rPr>
                <a:t>＋</a:t>
              </a:r>
              <a:r>
                <a:rPr lang="en-US" altLang="ja-JP" sz="600" dirty="0">
                  <a:solidFill>
                    <a:prstClr val="black"/>
                  </a:solidFill>
                  <a:latin typeface="ＭＳ Ｐゴシック"/>
                </a:rPr>
                <a:t>44</a:t>
              </a:r>
              <a:r>
                <a:rPr lang="ja-JP" altLang="en-US" sz="600" dirty="0">
                  <a:solidFill>
                    <a:prstClr val="black"/>
                  </a:solidFill>
                  <a:latin typeface="ＭＳ Ｐゴシック"/>
                </a:rPr>
                <a:t>％</a:t>
              </a:r>
              <a:r>
                <a:rPr lang="en-US" altLang="ja-JP" sz="600" dirty="0">
                  <a:solidFill>
                    <a:prstClr val="black"/>
                  </a:solidFill>
                  <a:latin typeface="ＭＳ Ｐゴシック"/>
                </a:rPr>
                <a:t>)</a:t>
              </a:r>
            </a:p>
          </p:txBody>
        </p:sp>
        <p:sp>
          <p:nvSpPr>
            <p:cNvPr id="28" name="正方形/長方形 27"/>
            <p:cNvSpPr/>
            <p:nvPr/>
          </p:nvSpPr>
          <p:spPr>
            <a:xfrm>
              <a:off x="1826949" y="578456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prstClr val="black"/>
                  </a:solidFill>
                  <a:latin typeface="ＭＳ Ｐゴシック"/>
                </a:rPr>
                <a:t>(</a:t>
              </a:r>
              <a:r>
                <a:rPr lang="ja-JP" altLang="en-US" sz="600" dirty="0">
                  <a:solidFill>
                    <a:prstClr val="black"/>
                  </a:solidFill>
                  <a:latin typeface="ＭＳ Ｐゴシック"/>
                </a:rPr>
                <a:t>＋</a:t>
              </a:r>
              <a:r>
                <a:rPr lang="en-US" altLang="ja-JP" sz="600" dirty="0">
                  <a:solidFill>
                    <a:prstClr val="black"/>
                  </a:solidFill>
                  <a:latin typeface="ＭＳ Ｐゴシック"/>
                </a:rPr>
                <a:t>35</a:t>
              </a:r>
              <a:r>
                <a:rPr lang="ja-JP" altLang="en-US" sz="600" dirty="0">
                  <a:solidFill>
                    <a:prstClr val="black"/>
                  </a:solidFill>
                  <a:latin typeface="ＭＳ Ｐゴシック"/>
                </a:rPr>
                <a:t>％</a:t>
              </a:r>
              <a:r>
                <a:rPr lang="en-US" altLang="ja-JP" sz="600" dirty="0">
                  <a:solidFill>
                    <a:prstClr val="black"/>
                  </a:solidFill>
                  <a:latin typeface="ＭＳ Ｐゴシック"/>
                </a:rPr>
                <a:t>)</a:t>
              </a:r>
            </a:p>
          </p:txBody>
        </p:sp>
        <p:sp>
          <p:nvSpPr>
            <p:cNvPr id="29" name="正方形/長方形 28"/>
            <p:cNvSpPr/>
            <p:nvPr/>
          </p:nvSpPr>
          <p:spPr>
            <a:xfrm>
              <a:off x="2295581" y="5478492"/>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prstClr val="black"/>
                  </a:solidFill>
                  <a:latin typeface="ＭＳ Ｐゴシック"/>
                </a:rPr>
                <a:t>(</a:t>
              </a:r>
              <a:r>
                <a:rPr lang="ja-JP" altLang="en-US" sz="600" dirty="0">
                  <a:solidFill>
                    <a:prstClr val="black"/>
                  </a:solidFill>
                  <a:latin typeface="ＭＳ Ｐゴシック"/>
                </a:rPr>
                <a:t>＋</a:t>
              </a:r>
              <a:r>
                <a:rPr lang="en-US" altLang="ja-JP" sz="600" dirty="0">
                  <a:solidFill>
                    <a:prstClr val="black"/>
                  </a:solidFill>
                  <a:latin typeface="ＭＳ Ｐゴシック"/>
                </a:rPr>
                <a:t>30</a:t>
              </a:r>
              <a:r>
                <a:rPr lang="ja-JP" altLang="en-US" sz="600" dirty="0">
                  <a:solidFill>
                    <a:prstClr val="black"/>
                  </a:solidFill>
                  <a:latin typeface="ＭＳ Ｐゴシック"/>
                </a:rPr>
                <a:t>％</a:t>
              </a:r>
              <a:r>
                <a:rPr lang="en-US" altLang="ja-JP" sz="600" dirty="0">
                  <a:solidFill>
                    <a:prstClr val="black"/>
                  </a:solidFill>
                  <a:latin typeface="ＭＳ Ｐゴシック"/>
                </a:rPr>
                <a:t>)</a:t>
              </a:r>
            </a:p>
          </p:txBody>
        </p:sp>
        <p:sp>
          <p:nvSpPr>
            <p:cNvPr id="30" name="正方形/長方形 29"/>
            <p:cNvSpPr/>
            <p:nvPr/>
          </p:nvSpPr>
          <p:spPr>
            <a:xfrm>
              <a:off x="2642291" y="5217507"/>
              <a:ext cx="576065"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00" dirty="0">
                  <a:solidFill>
                    <a:prstClr val="black"/>
                  </a:solidFill>
                  <a:latin typeface="ＭＳ Ｐゴシック"/>
                </a:rPr>
                <a:t>(</a:t>
              </a:r>
              <a:r>
                <a:rPr lang="ja-JP" altLang="en-US" sz="600" dirty="0">
                  <a:solidFill>
                    <a:prstClr val="black"/>
                  </a:solidFill>
                  <a:latin typeface="ＭＳ Ｐゴシック"/>
                </a:rPr>
                <a:t>＋</a:t>
              </a:r>
              <a:r>
                <a:rPr lang="en-US" altLang="ja-JP" sz="600" dirty="0">
                  <a:solidFill>
                    <a:prstClr val="black"/>
                  </a:solidFill>
                  <a:latin typeface="ＭＳ Ｐゴシック"/>
                </a:rPr>
                <a:t>18</a:t>
              </a:r>
              <a:r>
                <a:rPr lang="ja-JP" altLang="en-US" sz="600" dirty="0">
                  <a:solidFill>
                    <a:prstClr val="black"/>
                  </a:solidFill>
                  <a:latin typeface="ＭＳ Ｐゴシック"/>
                </a:rPr>
                <a:t>％</a:t>
              </a:r>
              <a:r>
                <a:rPr lang="en-US" altLang="ja-JP" sz="600" dirty="0">
                  <a:solidFill>
                    <a:prstClr val="black"/>
                  </a:solidFill>
                  <a:latin typeface="ＭＳ Ｐゴシック"/>
                </a:rPr>
                <a:t>)</a:t>
              </a:r>
            </a:p>
          </p:txBody>
        </p:sp>
      </p:grpSp>
      <p:sp>
        <p:nvSpPr>
          <p:cNvPr id="7" name="テキスト ボックス 6"/>
          <p:cNvSpPr txBox="1"/>
          <p:nvPr/>
        </p:nvSpPr>
        <p:spPr>
          <a:xfrm>
            <a:off x="6774884" y="3061855"/>
            <a:ext cx="2382972" cy="230832"/>
          </a:xfrm>
          <a:prstGeom prst="rect">
            <a:avLst/>
          </a:prstGeom>
          <a:noFill/>
        </p:spPr>
        <p:txBody>
          <a:bodyPr wrap="square" lIns="91341" tIns="45673" rIns="91341" bIns="45673" rtlCol="0">
            <a:spAutoFit/>
          </a:bodyPr>
          <a:lstStyle/>
          <a:p>
            <a:r>
              <a:rPr lang="ja-JP" altLang="en-US" sz="900" dirty="0">
                <a:solidFill>
                  <a:prstClr val="black"/>
                </a:solidFill>
              </a:rPr>
              <a:t>（出典）国保連データ</a:t>
            </a:r>
          </a:p>
        </p:txBody>
      </p:sp>
      <p:sp>
        <p:nvSpPr>
          <p:cNvPr id="31" name="テキスト ボックス 17"/>
          <p:cNvSpPr txBox="1">
            <a:spLocks noChangeArrowheads="1"/>
          </p:cNvSpPr>
          <p:nvPr/>
        </p:nvSpPr>
        <p:spPr bwMode="auto">
          <a:xfrm>
            <a:off x="9000963" y="623383"/>
            <a:ext cx="794204" cy="276999"/>
          </a:xfrm>
          <a:prstGeom prst="rect">
            <a:avLst/>
          </a:prstGeom>
          <a:noFill/>
          <a:ln w="9525">
            <a:noFill/>
            <a:miter lim="800000"/>
            <a:headEnd/>
            <a:tailEnd/>
          </a:ln>
        </p:spPr>
        <p:txBody>
          <a:bodyPr wrap="square" lIns="91341" tIns="45673" rIns="91341" bIns="45673">
            <a:spAutoFit/>
          </a:bodyPr>
          <a:lstStyle/>
          <a:p>
            <a:pPr>
              <a:defRPr/>
            </a:pPr>
            <a:r>
              <a:rPr kumimoji="0" lang="ja-JP" altLang="en-US" sz="1200" kern="0" dirty="0">
                <a:solidFill>
                  <a:prstClr val="black"/>
                </a:solidFill>
              </a:rPr>
              <a:t>（</a:t>
            </a:r>
            <a:r>
              <a:rPr kumimoji="0" lang="ja-JP" altLang="en-US" sz="1000" kern="0" dirty="0">
                <a:solidFill>
                  <a:prstClr val="black"/>
                </a:solidFill>
              </a:rPr>
              <a:t>百万円</a:t>
            </a:r>
            <a:r>
              <a:rPr kumimoji="0" lang="ja-JP" altLang="en-US" sz="1200" kern="0" dirty="0">
                <a:solidFill>
                  <a:prstClr val="black"/>
                </a:solidFill>
              </a:rPr>
              <a:t>）</a:t>
            </a:r>
          </a:p>
        </p:txBody>
      </p:sp>
      <p:sp>
        <p:nvSpPr>
          <p:cNvPr id="37" name="スライド番号プレースホルダー 1"/>
          <p:cNvSpPr>
            <a:spLocks noGrp="1"/>
          </p:cNvSpPr>
          <p:nvPr>
            <p:ph type="sldNum" sz="quarter" idx="12"/>
          </p:nvPr>
        </p:nvSpPr>
        <p:spPr>
          <a:xfrm>
            <a:off x="7538149" y="6448625"/>
            <a:ext cx="2311400" cy="365125"/>
          </a:xfrm>
        </p:spPr>
        <p:txBody>
          <a:bodyPr/>
          <a:lstStyle/>
          <a:p>
            <a:pPr>
              <a:defRPr/>
            </a:pPr>
            <a:fld id="{0329B7E6-8142-4C2C-8486-ACA79D5FD086}" type="slidenum">
              <a:rPr lang="en-US" altLang="ja-JP" smtClean="0">
                <a:solidFill>
                  <a:prstClr val="black"/>
                </a:solidFill>
              </a:rPr>
              <a:pPr>
                <a:defRPr/>
              </a:pPr>
              <a:t>44</a:t>
            </a:fld>
            <a:endParaRPr lang="en-US" altLang="ja-JP" dirty="0">
              <a:solidFill>
                <a:prstClr val="black"/>
              </a:solidFill>
            </a:endParaRPr>
          </a:p>
        </p:txBody>
      </p:sp>
    </p:spTree>
    <p:extLst>
      <p:ext uri="{BB962C8B-B14F-4D97-AF65-F5344CB8AC3E}">
        <p14:creationId xmlns:p14="http://schemas.microsoft.com/office/powerpoint/2010/main" val="3140086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160" y="471055"/>
            <a:ext cx="9769680" cy="63589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marL="177607" indent="-177607" fontAlgn="auto">
              <a:spcBef>
                <a:spcPts val="0"/>
              </a:spcBef>
              <a:spcAft>
                <a:spcPts val="0"/>
              </a:spcAft>
            </a:pPr>
            <a:endParaRPr lang="en-US" altLang="ja-JP" sz="1500" dirty="0">
              <a:solidFill>
                <a:prstClr val="black"/>
              </a:solidFill>
              <a:latin typeface="ＭＳ Ｐゴシック"/>
            </a:endParaRPr>
          </a:p>
        </p:txBody>
      </p:sp>
      <p:sp>
        <p:nvSpPr>
          <p:cNvPr id="3" name="角丸四角形 2"/>
          <p:cNvSpPr/>
          <p:nvPr/>
        </p:nvSpPr>
        <p:spPr>
          <a:xfrm>
            <a:off x="68165" y="44057"/>
            <a:ext cx="2220544" cy="360610"/>
          </a:xfrm>
          <a:prstGeom prst="roundRect">
            <a:avLst/>
          </a:prstGeom>
          <a:ln/>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r>
              <a:rPr lang="ja-JP" altLang="en-US" sz="1600" b="1" dirty="0">
                <a:solidFill>
                  <a:prstClr val="white"/>
                </a:solidFill>
                <a:latin typeface="ＭＳ ゴシック" panose="020B0609070205080204" pitchFamily="49" charset="-128"/>
                <a:ea typeface="ＭＳ ゴシック" panose="020B0609070205080204" pitchFamily="49" charset="-128"/>
              </a:rPr>
              <a:t>３　見直しの概要</a:t>
            </a:r>
          </a:p>
        </p:txBody>
      </p:sp>
      <p:sp>
        <p:nvSpPr>
          <p:cNvPr id="2" name="正方形/長方形 1"/>
          <p:cNvSpPr/>
          <p:nvPr/>
        </p:nvSpPr>
        <p:spPr>
          <a:xfrm>
            <a:off x="134322" y="544808"/>
            <a:ext cx="9637368" cy="937632"/>
          </a:xfrm>
          <a:prstGeom prst="rect">
            <a:avLst/>
          </a:prstGeom>
          <a:ln w="19050"/>
        </p:spPr>
        <p:style>
          <a:lnRef idx="2">
            <a:schemeClr val="accent1"/>
          </a:lnRef>
          <a:fillRef idx="1">
            <a:schemeClr val="lt1"/>
          </a:fillRef>
          <a:effectRef idx="0">
            <a:schemeClr val="accent1"/>
          </a:effectRef>
          <a:fontRef idx="minor">
            <a:schemeClr val="dk1"/>
          </a:fontRef>
        </p:style>
        <p:txBody>
          <a:bodyPr lIns="91341" tIns="45673" rIns="91341" bIns="45673" rtlCol="0" anchor="t" anchorCtr="0"/>
          <a:lstStyle/>
          <a:p>
            <a:endParaRPr lang="en-US" altLang="ja-JP" sz="1500" dirty="0">
              <a:solidFill>
                <a:prstClr val="black"/>
              </a:solidFill>
              <a:latin typeface="ＭＳ Ｐゴシック"/>
            </a:endParaRPr>
          </a:p>
          <a:p>
            <a:endParaRPr lang="en-US" altLang="ja-JP" sz="1000" dirty="0">
              <a:solidFill>
                <a:prstClr val="black"/>
              </a:solidFill>
              <a:latin typeface="ＭＳ Ｐゴシック"/>
            </a:endParaRPr>
          </a:p>
          <a:p>
            <a:r>
              <a:rPr lang="ja-JP" altLang="en-US" sz="1500" dirty="0">
                <a:solidFill>
                  <a:prstClr val="black"/>
                </a:solidFill>
                <a:latin typeface="ＭＳ Ｐゴシック"/>
              </a:rPr>
              <a:t>　</a:t>
            </a:r>
            <a:r>
              <a:rPr lang="ja-JP" altLang="en-US" sz="1600" b="1" dirty="0">
                <a:solidFill>
                  <a:prstClr val="black"/>
                </a:solidFill>
                <a:latin typeface="ＭＳ Ｐゴシック"/>
              </a:rPr>
              <a:t>○障害福祉計画と整合性のとれた新規指定</a:t>
            </a:r>
            <a:r>
              <a:rPr lang="ja-JP" altLang="en-US" sz="1400" dirty="0">
                <a:solidFill>
                  <a:prstClr val="black"/>
                </a:solidFill>
                <a:latin typeface="ＭＳ Ｐゴシック"/>
              </a:rPr>
              <a:t>（施行規則第</a:t>
            </a:r>
            <a:r>
              <a:rPr lang="en-US" altLang="ja-JP" sz="1400" dirty="0">
                <a:solidFill>
                  <a:prstClr val="black"/>
                </a:solidFill>
                <a:latin typeface="ＭＳ Ｐゴシック"/>
              </a:rPr>
              <a:t>34</a:t>
            </a:r>
            <a:r>
              <a:rPr lang="ja-JP" altLang="en-US" sz="1400" dirty="0">
                <a:solidFill>
                  <a:prstClr val="black"/>
                </a:solidFill>
                <a:latin typeface="ＭＳ Ｐゴシック"/>
              </a:rPr>
              <a:t>条の</a:t>
            </a:r>
            <a:r>
              <a:rPr lang="en-US" altLang="ja-JP" sz="1400" dirty="0">
                <a:solidFill>
                  <a:prstClr val="black"/>
                </a:solidFill>
                <a:latin typeface="ＭＳ Ｐゴシック"/>
              </a:rPr>
              <a:t>20</a:t>
            </a:r>
            <a:r>
              <a:rPr lang="ja-JP" altLang="en-US" sz="1400" dirty="0">
                <a:solidFill>
                  <a:prstClr val="black"/>
                </a:solidFill>
                <a:latin typeface="ＭＳ Ｐゴシック"/>
              </a:rPr>
              <a:t>の改正）</a:t>
            </a:r>
            <a:endParaRPr lang="en-US" altLang="ja-JP" sz="1400" dirty="0">
              <a:solidFill>
                <a:prstClr val="black"/>
              </a:solidFill>
              <a:latin typeface="ＭＳ Ｐゴシック"/>
            </a:endParaRPr>
          </a:p>
          <a:p>
            <a:pPr marL="355220"/>
            <a:r>
              <a:rPr lang="ja-JP" altLang="en-US" sz="1500" dirty="0">
                <a:solidFill>
                  <a:prstClr val="black"/>
                </a:solidFill>
                <a:latin typeface="ＭＳ Ｐゴシック"/>
              </a:rPr>
              <a:t>→障害福祉計画に定めるサービスの必要な量に達している場合等は、新規指定をしないことが可能。</a:t>
            </a:r>
            <a:endParaRPr lang="en-US" altLang="ja-JP" sz="1500" dirty="0">
              <a:solidFill>
                <a:prstClr val="black"/>
              </a:solidFill>
              <a:latin typeface="ＭＳ Ｐゴシック"/>
            </a:endParaRPr>
          </a:p>
          <a:p>
            <a:pPr marL="266414" indent="-266414"/>
            <a:endParaRPr lang="en-US" altLang="ja-JP" sz="1400" dirty="0">
              <a:solidFill>
                <a:srgbClr val="FF0000"/>
              </a:solidFill>
              <a:latin typeface="ＭＳ Ｐゴシック"/>
            </a:endParaRPr>
          </a:p>
          <a:p>
            <a:pPr marL="266414" indent="-266414"/>
            <a:endParaRPr lang="en-US" altLang="ja-JP" sz="1400" dirty="0">
              <a:solidFill>
                <a:srgbClr val="FF0000"/>
              </a:solidFill>
              <a:latin typeface="ＭＳ Ｐゴシック"/>
            </a:endParaRPr>
          </a:p>
          <a:p>
            <a:pPr marL="266414" indent="-266414"/>
            <a:r>
              <a:rPr lang="ja-JP" altLang="en-US" sz="1500" dirty="0">
                <a:solidFill>
                  <a:prstClr val="black"/>
                </a:solidFill>
                <a:latin typeface="ＭＳ Ｐゴシック"/>
              </a:rPr>
              <a:t>　</a:t>
            </a:r>
          </a:p>
        </p:txBody>
      </p:sp>
      <p:sp>
        <p:nvSpPr>
          <p:cNvPr id="11" name="正方形/長方形 10"/>
          <p:cNvSpPr/>
          <p:nvPr/>
        </p:nvSpPr>
        <p:spPr>
          <a:xfrm>
            <a:off x="200484" y="597985"/>
            <a:ext cx="5760640" cy="355600"/>
          </a:xfrm>
          <a:prstGeom prst="rect">
            <a:avLst/>
          </a:prstGeom>
          <a:ln/>
        </p:spPr>
        <p:style>
          <a:lnRef idx="1">
            <a:schemeClr val="accent5"/>
          </a:lnRef>
          <a:fillRef idx="2">
            <a:schemeClr val="accent5"/>
          </a:fillRef>
          <a:effectRef idx="1">
            <a:schemeClr val="accent5"/>
          </a:effectRef>
          <a:fontRef idx="minor">
            <a:schemeClr val="dk1"/>
          </a:fontRef>
        </p:style>
        <p:txBody>
          <a:bodyPr lIns="91341" tIns="45673" rIns="91341" bIns="45673" rtlCol="0" anchor="t" anchorCtr="0"/>
          <a:lstStyle/>
          <a:p>
            <a:r>
              <a:rPr lang="ja-JP" altLang="en-US" sz="1600" b="1" dirty="0">
                <a:solidFill>
                  <a:prstClr val="black"/>
                </a:solidFill>
                <a:latin typeface="ＭＳ Ｐゴシック"/>
              </a:rPr>
              <a:t>１．法施行規則の改正による対応</a:t>
            </a:r>
            <a:r>
              <a:rPr lang="en-US" altLang="ja-JP" sz="1600" b="1" dirty="0">
                <a:solidFill>
                  <a:prstClr val="black"/>
                </a:solidFill>
                <a:latin typeface="ＭＳ Ｐゴシック"/>
              </a:rPr>
              <a:t>【</a:t>
            </a:r>
            <a:r>
              <a:rPr lang="ja-JP" altLang="en-US" sz="1600" b="1" dirty="0">
                <a:solidFill>
                  <a:prstClr val="black"/>
                </a:solidFill>
                <a:latin typeface="ＭＳ Ｐゴシック"/>
              </a:rPr>
              <a:t>平成</a:t>
            </a:r>
            <a:r>
              <a:rPr lang="en-US" altLang="ja-JP" sz="1600" b="1" dirty="0">
                <a:solidFill>
                  <a:prstClr val="black"/>
                </a:solidFill>
                <a:latin typeface="ＭＳ Ｐゴシック"/>
              </a:rPr>
              <a:t>29</a:t>
            </a:r>
            <a:r>
              <a:rPr lang="ja-JP" altLang="en-US" sz="1600" b="1" dirty="0">
                <a:solidFill>
                  <a:prstClr val="black"/>
                </a:solidFill>
                <a:latin typeface="ＭＳ Ｐゴシック"/>
              </a:rPr>
              <a:t>年４月施行</a:t>
            </a:r>
            <a:r>
              <a:rPr lang="en-US" altLang="ja-JP" sz="1600" b="1" dirty="0">
                <a:solidFill>
                  <a:prstClr val="black"/>
                </a:solidFill>
                <a:latin typeface="ＭＳ Ｐゴシック"/>
              </a:rPr>
              <a:t>】</a:t>
            </a:r>
          </a:p>
        </p:txBody>
      </p:sp>
      <p:sp>
        <p:nvSpPr>
          <p:cNvPr id="14" name="正方形/長方形 13"/>
          <p:cNvSpPr/>
          <p:nvPr/>
        </p:nvSpPr>
        <p:spPr>
          <a:xfrm>
            <a:off x="134322" y="1541823"/>
            <a:ext cx="9637368" cy="3543387"/>
          </a:xfrm>
          <a:prstGeom prst="rect">
            <a:avLst/>
          </a:prstGeom>
          <a:ln w="19050"/>
        </p:spPr>
        <p:style>
          <a:lnRef idx="2">
            <a:schemeClr val="accent1"/>
          </a:lnRef>
          <a:fillRef idx="1">
            <a:schemeClr val="lt1"/>
          </a:fillRef>
          <a:effectRef idx="0">
            <a:schemeClr val="accent1"/>
          </a:effectRef>
          <a:fontRef idx="minor">
            <a:schemeClr val="dk1"/>
          </a:fontRef>
        </p:style>
        <p:txBody>
          <a:bodyPr lIns="91341" tIns="45673" rIns="91341" bIns="45673" rtlCol="0" anchor="t" anchorCtr="0"/>
          <a:lstStyle/>
          <a:p>
            <a:endParaRPr lang="en-US" altLang="ja-JP" sz="1600" dirty="0">
              <a:solidFill>
                <a:prstClr val="black"/>
              </a:solidFill>
              <a:latin typeface="ＭＳ Ｐゴシック"/>
            </a:endParaRPr>
          </a:p>
          <a:p>
            <a:endParaRPr lang="en-US" altLang="ja-JP" sz="800" dirty="0">
              <a:solidFill>
                <a:prstClr val="black"/>
              </a:solidFill>
              <a:latin typeface="ＭＳ Ｐゴシック"/>
            </a:endParaRPr>
          </a:p>
          <a:p>
            <a:endParaRPr lang="en-US" altLang="ja-JP" sz="400" dirty="0">
              <a:solidFill>
                <a:prstClr val="black"/>
              </a:solidFill>
              <a:latin typeface="ＭＳ Ｐゴシック"/>
            </a:endParaRPr>
          </a:p>
          <a:p>
            <a:pPr marL="710435"/>
            <a:endParaRPr lang="en-US" altLang="ja-JP" sz="1600" dirty="0">
              <a:solidFill>
                <a:srgbClr val="FF0000"/>
              </a:solidFill>
              <a:latin typeface="ＭＳ Ｐゴシック"/>
            </a:endParaRPr>
          </a:p>
        </p:txBody>
      </p:sp>
      <p:sp>
        <p:nvSpPr>
          <p:cNvPr id="15" name="正方形/長方形 14"/>
          <p:cNvSpPr/>
          <p:nvPr/>
        </p:nvSpPr>
        <p:spPr>
          <a:xfrm>
            <a:off x="200492" y="1605917"/>
            <a:ext cx="6768752" cy="355600"/>
          </a:xfrm>
          <a:prstGeom prst="rect">
            <a:avLst/>
          </a:prstGeom>
          <a:ln/>
        </p:spPr>
        <p:style>
          <a:lnRef idx="1">
            <a:schemeClr val="accent5"/>
          </a:lnRef>
          <a:fillRef idx="2">
            <a:schemeClr val="accent5"/>
          </a:fillRef>
          <a:effectRef idx="1">
            <a:schemeClr val="accent5"/>
          </a:effectRef>
          <a:fontRef idx="minor">
            <a:schemeClr val="dk1"/>
          </a:fontRef>
        </p:style>
        <p:txBody>
          <a:bodyPr lIns="91341" tIns="45673" rIns="91341" bIns="45673" rtlCol="0" anchor="t" anchorCtr="0"/>
          <a:lstStyle/>
          <a:p>
            <a:r>
              <a:rPr lang="ja-JP" altLang="en-US" sz="1600" b="1" dirty="0">
                <a:solidFill>
                  <a:prstClr val="black"/>
                </a:solidFill>
                <a:latin typeface="ＭＳ Ｐゴシック"/>
              </a:rPr>
              <a:t>２．指定基準（運営基準）等の改正による対応</a:t>
            </a:r>
            <a:r>
              <a:rPr lang="en-US" altLang="ja-JP" sz="1600" b="1" dirty="0">
                <a:solidFill>
                  <a:prstClr val="black"/>
                </a:solidFill>
                <a:latin typeface="ＭＳ Ｐゴシック"/>
              </a:rPr>
              <a:t>【</a:t>
            </a:r>
            <a:r>
              <a:rPr lang="ja-JP" altLang="en-US" sz="1600" b="1" dirty="0">
                <a:solidFill>
                  <a:prstClr val="black"/>
                </a:solidFill>
                <a:latin typeface="ＭＳ Ｐゴシック"/>
              </a:rPr>
              <a:t>平成</a:t>
            </a:r>
            <a:r>
              <a:rPr lang="en-US" altLang="ja-JP" sz="1600" b="1" dirty="0">
                <a:solidFill>
                  <a:prstClr val="black"/>
                </a:solidFill>
                <a:latin typeface="ＭＳ Ｐゴシック"/>
              </a:rPr>
              <a:t>29</a:t>
            </a:r>
            <a:r>
              <a:rPr lang="ja-JP" altLang="en-US" sz="1600" b="1" dirty="0">
                <a:solidFill>
                  <a:prstClr val="black"/>
                </a:solidFill>
                <a:latin typeface="ＭＳ Ｐゴシック"/>
              </a:rPr>
              <a:t>年４月施行</a:t>
            </a:r>
            <a:r>
              <a:rPr lang="en-US" altLang="ja-JP" sz="1600" b="1" dirty="0">
                <a:solidFill>
                  <a:prstClr val="black"/>
                </a:solidFill>
                <a:latin typeface="ＭＳ Ｐゴシック"/>
              </a:rPr>
              <a:t>】</a:t>
            </a:r>
          </a:p>
        </p:txBody>
      </p:sp>
      <p:sp>
        <p:nvSpPr>
          <p:cNvPr id="16" name="正方形/長方形 15"/>
          <p:cNvSpPr/>
          <p:nvPr/>
        </p:nvSpPr>
        <p:spPr>
          <a:xfrm>
            <a:off x="203440" y="2045852"/>
            <a:ext cx="9499211" cy="1023108"/>
          </a:xfrm>
          <a:prstGeom prst="rect">
            <a:avLst/>
          </a:prstGeom>
          <a:no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r>
              <a:rPr lang="ja-JP" altLang="en-US" sz="1600" b="1" dirty="0">
                <a:solidFill>
                  <a:prstClr val="black"/>
                </a:solidFill>
                <a:latin typeface="ＭＳ Ｐゴシック"/>
              </a:rPr>
              <a:t>○希望を踏まえた就労機会の提供の徹底</a:t>
            </a:r>
            <a:r>
              <a:rPr lang="ja-JP" altLang="en-US" sz="1400" dirty="0">
                <a:solidFill>
                  <a:prstClr val="black"/>
                </a:solidFill>
                <a:latin typeface="ＭＳ Ｐゴシック"/>
              </a:rPr>
              <a:t>（指定基準第</a:t>
            </a:r>
            <a:r>
              <a:rPr lang="en-US" altLang="ja-JP" sz="1400" dirty="0">
                <a:solidFill>
                  <a:prstClr val="black"/>
                </a:solidFill>
                <a:latin typeface="ＭＳ Ｐゴシック"/>
              </a:rPr>
              <a:t>191</a:t>
            </a:r>
            <a:r>
              <a:rPr lang="ja-JP" altLang="en-US" sz="1400" dirty="0">
                <a:solidFill>
                  <a:prstClr val="black"/>
                </a:solidFill>
                <a:latin typeface="ＭＳ Ｐゴシック"/>
              </a:rPr>
              <a:t>条（就労）に新たに規定）</a:t>
            </a:r>
            <a:endParaRPr lang="en-US" altLang="ja-JP" sz="1400" dirty="0">
              <a:solidFill>
                <a:prstClr val="black"/>
              </a:solidFill>
              <a:latin typeface="ＭＳ Ｐゴシック"/>
            </a:endParaRPr>
          </a:p>
          <a:p>
            <a:pPr marL="177607"/>
            <a:r>
              <a:rPr lang="ja-JP" altLang="en-US" sz="1400" dirty="0">
                <a:solidFill>
                  <a:prstClr val="black"/>
                </a:solidFill>
                <a:latin typeface="ＭＳ Ｐゴシック"/>
              </a:rPr>
              <a:t>   指定就労継続支援Ａ型は、利用者が自立した日常生活及び社会生活を営むことができるよう、利用者に対し就労の機会を提供するとともに、その就労の知識及び能力の向上のために必要な訓練や支援を適切かつ効果的に行う障害福祉サービスであることから、</a:t>
            </a:r>
            <a:r>
              <a:rPr lang="ja-JP" altLang="en-US" sz="1400" u="sng" dirty="0">
                <a:solidFill>
                  <a:prstClr val="black"/>
                </a:solidFill>
                <a:latin typeface="ＭＳ Ｐゴシック"/>
              </a:rPr>
              <a:t>利用者の希望や能力を踏まえた個別支援計画の作成を徹底</a:t>
            </a:r>
            <a:r>
              <a:rPr lang="ja-JP" altLang="en-US" sz="1400" dirty="0">
                <a:solidFill>
                  <a:prstClr val="black"/>
                </a:solidFill>
                <a:latin typeface="ＭＳ Ｐゴシック"/>
              </a:rPr>
              <a:t>。</a:t>
            </a:r>
            <a:endParaRPr lang="en-US" altLang="ja-JP" sz="1400" dirty="0">
              <a:solidFill>
                <a:prstClr val="black"/>
              </a:solidFill>
              <a:latin typeface="ＭＳ Ｐゴシック"/>
            </a:endParaRPr>
          </a:p>
        </p:txBody>
      </p:sp>
      <p:sp>
        <p:nvSpPr>
          <p:cNvPr id="17" name="正方形/長方形 16"/>
          <p:cNvSpPr/>
          <p:nvPr/>
        </p:nvSpPr>
        <p:spPr>
          <a:xfrm>
            <a:off x="203440" y="3149143"/>
            <a:ext cx="9499211" cy="1174409"/>
          </a:xfrm>
          <a:prstGeom prst="rect">
            <a:avLst/>
          </a:prstGeom>
          <a:no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r>
              <a:rPr lang="ja-JP" altLang="en-US" sz="1600" b="1" dirty="0">
                <a:solidFill>
                  <a:prstClr val="black"/>
                </a:solidFill>
                <a:latin typeface="ＭＳ Ｐゴシック"/>
              </a:rPr>
              <a:t>○賃金の支払い</a:t>
            </a:r>
            <a:endParaRPr lang="en-US" altLang="ja-JP" sz="1600" dirty="0">
              <a:solidFill>
                <a:prstClr val="black"/>
              </a:solidFill>
              <a:latin typeface="ＭＳ Ｐゴシック"/>
            </a:endParaRPr>
          </a:p>
          <a:p>
            <a:pPr marL="266183"/>
            <a:r>
              <a:rPr lang="ja-JP" altLang="en-US" sz="1400" dirty="0">
                <a:solidFill>
                  <a:prstClr val="black"/>
                </a:solidFill>
                <a:latin typeface="ＭＳ Ｐゴシック"/>
              </a:rPr>
              <a:t>   指定基準第</a:t>
            </a:r>
            <a:r>
              <a:rPr lang="en-US" altLang="ja-JP" sz="1400" dirty="0">
                <a:solidFill>
                  <a:prstClr val="black"/>
                </a:solidFill>
                <a:latin typeface="ＭＳ Ｐゴシック"/>
              </a:rPr>
              <a:t>192</a:t>
            </a:r>
            <a:r>
              <a:rPr lang="ja-JP" altLang="en-US" sz="1400" dirty="0">
                <a:solidFill>
                  <a:prstClr val="black"/>
                </a:solidFill>
                <a:latin typeface="ＭＳ Ｐゴシック"/>
              </a:rPr>
              <a:t>条（賃金及び工賃）に新たに、以下を規定し、就労の質の向上を推進。</a:t>
            </a:r>
            <a:endParaRPr lang="en-US" altLang="ja-JP" sz="1400" dirty="0">
              <a:solidFill>
                <a:prstClr val="black"/>
              </a:solidFill>
              <a:latin typeface="ＭＳ Ｐゴシック"/>
            </a:endParaRPr>
          </a:p>
          <a:p>
            <a:pPr marL="551629" indent="-285444">
              <a:buFont typeface="Wingdings" panose="05000000000000000000" pitchFamily="2" charset="2"/>
              <a:buChar char="Ø"/>
            </a:pPr>
            <a:r>
              <a:rPr lang="ja-JP" altLang="en-US" sz="1400" u="sng" dirty="0">
                <a:solidFill>
                  <a:prstClr val="black"/>
                </a:solidFill>
                <a:latin typeface="ＭＳ Ｐゴシック"/>
              </a:rPr>
              <a:t>生産活動に係る事業収入から必要</a:t>
            </a:r>
            <a:r>
              <a:rPr lang="ja-JP" altLang="en-US" sz="1400" u="sng">
                <a:solidFill>
                  <a:prstClr val="black"/>
                </a:solidFill>
                <a:latin typeface="ＭＳ Ｐゴシック"/>
              </a:rPr>
              <a:t>経費を控除した</a:t>
            </a:r>
            <a:r>
              <a:rPr lang="ja-JP" altLang="en-US" sz="1400" u="sng" dirty="0">
                <a:solidFill>
                  <a:prstClr val="black"/>
                </a:solidFill>
                <a:latin typeface="ＭＳ Ｐゴシック"/>
              </a:rPr>
              <a:t>額に相当する金額が、利用者に支払う賃金総額以上</a:t>
            </a:r>
            <a:r>
              <a:rPr lang="ja-JP" altLang="en-US" sz="1400" dirty="0">
                <a:solidFill>
                  <a:prstClr val="black"/>
                </a:solidFill>
                <a:latin typeface="ＭＳ Ｐゴシック"/>
              </a:rPr>
              <a:t>。　　</a:t>
            </a:r>
            <a:endParaRPr lang="en-US" altLang="ja-JP" sz="800" dirty="0">
              <a:solidFill>
                <a:prstClr val="black"/>
              </a:solidFill>
              <a:latin typeface="ＭＳ Ｐゴシック"/>
            </a:endParaRPr>
          </a:p>
          <a:p>
            <a:pPr marL="551629" indent="-285444">
              <a:buFont typeface="Wingdings" panose="05000000000000000000" pitchFamily="2" charset="2"/>
              <a:buChar char="Ø"/>
            </a:pPr>
            <a:r>
              <a:rPr lang="ja-JP" altLang="en-US" sz="1400" u="sng" dirty="0">
                <a:solidFill>
                  <a:prstClr val="black"/>
                </a:solidFill>
                <a:latin typeface="ＭＳ Ｐゴシック"/>
              </a:rPr>
              <a:t>賃金の支払は、原則、自立支援給付から支払うことは禁止</a:t>
            </a:r>
            <a:r>
              <a:rPr lang="ja-JP" altLang="en-US" sz="1400" dirty="0">
                <a:solidFill>
                  <a:prstClr val="black"/>
                </a:solidFill>
                <a:latin typeface="ＭＳ Ｐゴシック"/>
              </a:rPr>
              <a:t>。</a:t>
            </a:r>
            <a:endParaRPr lang="en-US" altLang="ja-JP" sz="1400" dirty="0">
              <a:solidFill>
                <a:prstClr val="black"/>
              </a:solidFill>
              <a:latin typeface="ＭＳ Ｐゴシック"/>
            </a:endParaRPr>
          </a:p>
          <a:p>
            <a:pPr marL="532372" indent="-266183"/>
            <a:r>
              <a:rPr lang="ja-JP" altLang="en-US" sz="1400" dirty="0">
                <a:solidFill>
                  <a:prstClr val="black"/>
                </a:solidFill>
                <a:latin typeface="ＭＳ Ｐゴシック"/>
              </a:rPr>
              <a:t>　→これら指定基準を満たさない場合には、経営改善計画書を提出し経営改善に取り組む。</a:t>
            </a:r>
            <a:endParaRPr lang="en-US" altLang="ja-JP" sz="1400" dirty="0">
              <a:solidFill>
                <a:prstClr val="black"/>
              </a:solidFill>
              <a:latin typeface="ＭＳ Ｐゴシック"/>
            </a:endParaRPr>
          </a:p>
        </p:txBody>
      </p:sp>
      <p:sp>
        <p:nvSpPr>
          <p:cNvPr id="20" name="正方形/長方形 19"/>
          <p:cNvSpPr/>
          <p:nvPr/>
        </p:nvSpPr>
        <p:spPr>
          <a:xfrm>
            <a:off x="128464" y="5157192"/>
            <a:ext cx="9637368" cy="1640736"/>
          </a:xfrm>
          <a:prstGeom prst="rect">
            <a:avLst/>
          </a:prstGeom>
          <a:ln w="19050"/>
        </p:spPr>
        <p:style>
          <a:lnRef idx="2">
            <a:schemeClr val="accent1"/>
          </a:lnRef>
          <a:fillRef idx="1">
            <a:schemeClr val="lt1"/>
          </a:fillRef>
          <a:effectRef idx="0">
            <a:schemeClr val="accent1"/>
          </a:effectRef>
          <a:fontRef idx="minor">
            <a:schemeClr val="dk1"/>
          </a:fontRef>
        </p:style>
        <p:txBody>
          <a:bodyPr lIns="91341" tIns="45673" rIns="91341" bIns="45673" rtlCol="0" anchor="t" anchorCtr="0"/>
          <a:lstStyle/>
          <a:p>
            <a:endParaRPr lang="en-US" altLang="ja-JP" sz="1500" dirty="0">
              <a:solidFill>
                <a:prstClr val="black"/>
              </a:solidFill>
              <a:latin typeface="ＭＳ Ｐゴシック"/>
            </a:endParaRPr>
          </a:p>
          <a:p>
            <a:endParaRPr lang="en-US" altLang="ja-JP" sz="1500" dirty="0">
              <a:solidFill>
                <a:prstClr val="black"/>
              </a:solidFill>
              <a:latin typeface="ＭＳ Ｐゴシック"/>
            </a:endParaRPr>
          </a:p>
          <a:p>
            <a:pPr marL="266414" indent="-266414"/>
            <a:endParaRPr lang="en-US" altLang="ja-JP" sz="1400" dirty="0">
              <a:solidFill>
                <a:srgbClr val="FF0000"/>
              </a:solidFill>
              <a:latin typeface="ＭＳ Ｐゴシック"/>
            </a:endParaRPr>
          </a:p>
          <a:p>
            <a:pPr marL="266414" indent="-266414"/>
            <a:endParaRPr lang="en-US" altLang="ja-JP" sz="1400" dirty="0">
              <a:solidFill>
                <a:srgbClr val="FF0000"/>
              </a:solidFill>
              <a:latin typeface="ＭＳ Ｐゴシック"/>
            </a:endParaRPr>
          </a:p>
          <a:p>
            <a:pPr marL="266414" indent="-266414"/>
            <a:r>
              <a:rPr lang="ja-JP" altLang="en-US" sz="1500" dirty="0">
                <a:solidFill>
                  <a:prstClr val="black"/>
                </a:solidFill>
                <a:latin typeface="ＭＳ Ｐゴシック"/>
              </a:rPr>
              <a:t>　</a:t>
            </a:r>
          </a:p>
        </p:txBody>
      </p:sp>
      <p:sp>
        <p:nvSpPr>
          <p:cNvPr id="23" name="正方形/長方形 22"/>
          <p:cNvSpPr/>
          <p:nvPr/>
        </p:nvSpPr>
        <p:spPr>
          <a:xfrm>
            <a:off x="194622" y="5238080"/>
            <a:ext cx="5760640" cy="355600"/>
          </a:xfrm>
          <a:prstGeom prst="rect">
            <a:avLst/>
          </a:prstGeom>
          <a:ln/>
        </p:spPr>
        <p:style>
          <a:lnRef idx="1">
            <a:schemeClr val="accent5"/>
          </a:lnRef>
          <a:fillRef idx="2">
            <a:schemeClr val="accent5"/>
          </a:fillRef>
          <a:effectRef idx="1">
            <a:schemeClr val="accent5"/>
          </a:effectRef>
          <a:fontRef idx="minor">
            <a:schemeClr val="dk1"/>
          </a:fontRef>
        </p:style>
        <p:txBody>
          <a:bodyPr lIns="91341" tIns="45673" rIns="91341" bIns="45673" rtlCol="0" anchor="t" anchorCtr="0"/>
          <a:lstStyle/>
          <a:p>
            <a:r>
              <a:rPr lang="ja-JP" altLang="en-US" sz="1600" b="1" dirty="0">
                <a:solidFill>
                  <a:prstClr val="black"/>
                </a:solidFill>
                <a:latin typeface="ＭＳ Ｐゴシック"/>
              </a:rPr>
              <a:t>３．課長通知による対応</a:t>
            </a:r>
            <a:r>
              <a:rPr lang="en-US" altLang="ja-JP" sz="1600" b="1" dirty="0">
                <a:solidFill>
                  <a:prstClr val="black"/>
                </a:solidFill>
                <a:latin typeface="ＭＳ Ｐゴシック"/>
              </a:rPr>
              <a:t>【</a:t>
            </a:r>
            <a:r>
              <a:rPr lang="ja-JP" altLang="en-US" sz="1600" b="1" dirty="0">
                <a:solidFill>
                  <a:prstClr val="black"/>
                </a:solidFill>
                <a:latin typeface="ＭＳ Ｐゴシック"/>
              </a:rPr>
              <a:t>平成</a:t>
            </a:r>
            <a:r>
              <a:rPr lang="en-US" altLang="ja-JP" sz="1600" b="1" dirty="0">
                <a:solidFill>
                  <a:prstClr val="black"/>
                </a:solidFill>
                <a:latin typeface="ＭＳ Ｐゴシック"/>
              </a:rPr>
              <a:t>29</a:t>
            </a:r>
            <a:r>
              <a:rPr lang="ja-JP" altLang="en-US" sz="1600" b="1" dirty="0">
                <a:solidFill>
                  <a:prstClr val="black"/>
                </a:solidFill>
                <a:latin typeface="ＭＳ Ｐゴシック"/>
              </a:rPr>
              <a:t>年４月～</a:t>
            </a:r>
            <a:r>
              <a:rPr lang="en-US" altLang="ja-JP" sz="1600" b="1" dirty="0">
                <a:solidFill>
                  <a:prstClr val="black"/>
                </a:solidFill>
                <a:latin typeface="ＭＳ Ｐゴシック"/>
              </a:rPr>
              <a:t>】</a:t>
            </a:r>
          </a:p>
        </p:txBody>
      </p:sp>
      <p:sp>
        <p:nvSpPr>
          <p:cNvPr id="25" name="正方形/長方形 24"/>
          <p:cNvSpPr/>
          <p:nvPr/>
        </p:nvSpPr>
        <p:spPr>
          <a:xfrm>
            <a:off x="203440" y="5697015"/>
            <a:ext cx="9499211" cy="1028906"/>
          </a:xfrm>
          <a:prstGeom prst="rect">
            <a:avLst/>
          </a:prstGeom>
          <a:no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r>
              <a:rPr lang="ja-JP" altLang="en-US" sz="1600" b="1" dirty="0">
                <a:solidFill>
                  <a:prstClr val="black"/>
                </a:solidFill>
                <a:latin typeface="ＭＳ Ｐゴシック"/>
              </a:rPr>
              <a:t>○情報公表の先行実施</a:t>
            </a:r>
            <a:endParaRPr lang="en-US" altLang="ja-JP" sz="1600" b="1" dirty="0">
              <a:solidFill>
                <a:prstClr val="black"/>
              </a:solidFill>
              <a:latin typeface="ＭＳ Ｐゴシック"/>
            </a:endParaRPr>
          </a:p>
          <a:p>
            <a:pPr marL="263014"/>
            <a:r>
              <a:rPr lang="ja-JP" altLang="en-US" sz="1600" dirty="0">
                <a:solidFill>
                  <a:prstClr val="black"/>
                </a:solidFill>
                <a:latin typeface="ＭＳ Ｐゴシック"/>
              </a:rPr>
              <a:t>就労継続支援Ａ型事業所は先行して、障害者やその家族等が適切な事業所を選択できるように、「財務諸表」、「主な生産活動の内容」、「平均月額賃金」を自治体のホームページで公表、又は事業所のホームページでの公表を促すことを各都道府県等に依頼。</a:t>
            </a:r>
            <a:endParaRPr lang="en-US" altLang="ja-JP" sz="1600" dirty="0">
              <a:solidFill>
                <a:prstClr val="black"/>
              </a:solidFill>
              <a:latin typeface="ＭＳ Ｐゴシック"/>
            </a:endParaRPr>
          </a:p>
        </p:txBody>
      </p:sp>
      <p:sp>
        <p:nvSpPr>
          <p:cNvPr id="18" name="正方形/長方形 17"/>
          <p:cNvSpPr/>
          <p:nvPr/>
        </p:nvSpPr>
        <p:spPr>
          <a:xfrm>
            <a:off x="203440" y="4422116"/>
            <a:ext cx="9499211" cy="591060"/>
          </a:xfrm>
          <a:prstGeom prst="rect">
            <a:avLst/>
          </a:prstGeom>
          <a:noFill/>
          <a:ln w="31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r>
              <a:rPr lang="ja-JP" altLang="en-US" sz="1600" b="1" dirty="0">
                <a:solidFill>
                  <a:prstClr val="black"/>
                </a:solidFill>
                <a:latin typeface="ＭＳ Ｐゴシック"/>
              </a:rPr>
              <a:t>○運営規程の記載事項の追加</a:t>
            </a:r>
            <a:endParaRPr lang="en-US" altLang="ja-JP" sz="1600" b="1" dirty="0">
              <a:solidFill>
                <a:prstClr val="black"/>
              </a:solidFill>
              <a:latin typeface="ＭＳ Ｐゴシック"/>
            </a:endParaRPr>
          </a:p>
          <a:p>
            <a:r>
              <a:rPr lang="ja-JP" altLang="en-US" sz="1400" dirty="0">
                <a:solidFill>
                  <a:prstClr val="black"/>
                </a:solidFill>
                <a:latin typeface="ＭＳ Ｐゴシック"/>
              </a:rPr>
              <a:t>　　   就労継続支援Ａ型事業者における運営規程には、新たに</a:t>
            </a:r>
            <a:r>
              <a:rPr lang="ja-JP" altLang="en-US" sz="1400" u="sng" dirty="0">
                <a:solidFill>
                  <a:prstClr val="black"/>
                </a:solidFill>
                <a:latin typeface="ＭＳ Ｐゴシック"/>
              </a:rPr>
              <a:t>「主な生産活動の内容」、 「賃金」 、「労働時間」</a:t>
            </a:r>
            <a:r>
              <a:rPr lang="ja-JP" altLang="en-US" sz="1400" dirty="0">
                <a:solidFill>
                  <a:prstClr val="black"/>
                </a:solidFill>
                <a:latin typeface="ＭＳ Ｐゴシック"/>
              </a:rPr>
              <a:t>を規定。</a:t>
            </a:r>
            <a:endParaRPr lang="en-US" altLang="ja-JP" sz="1400" dirty="0">
              <a:solidFill>
                <a:prstClr val="black"/>
              </a:solidFill>
              <a:latin typeface="ＭＳ Ｐゴシック"/>
            </a:endParaRPr>
          </a:p>
        </p:txBody>
      </p:sp>
      <p:sp>
        <p:nvSpPr>
          <p:cNvPr id="21" name="スライド番号プレースホルダー 1"/>
          <p:cNvSpPr>
            <a:spLocks noGrp="1"/>
          </p:cNvSpPr>
          <p:nvPr>
            <p:ph type="sldNum" sz="quarter" idx="12"/>
          </p:nvPr>
        </p:nvSpPr>
        <p:spPr>
          <a:xfrm>
            <a:off x="7538149" y="6448625"/>
            <a:ext cx="2311400" cy="365125"/>
          </a:xfrm>
        </p:spPr>
        <p:txBody>
          <a:bodyPr/>
          <a:lstStyle/>
          <a:p>
            <a:pPr>
              <a:defRPr/>
            </a:pPr>
            <a:fld id="{0329B7E6-8142-4C2C-8486-ACA79D5FD086}" type="slidenum">
              <a:rPr lang="en-US" altLang="ja-JP" smtClean="0">
                <a:solidFill>
                  <a:prstClr val="black"/>
                </a:solidFill>
              </a:rPr>
              <a:pPr>
                <a:defRPr/>
              </a:pPr>
              <a:t>45</a:t>
            </a:fld>
            <a:endParaRPr lang="en-US" altLang="ja-JP" dirty="0">
              <a:solidFill>
                <a:prstClr val="black"/>
              </a:solidFill>
            </a:endParaRPr>
          </a:p>
        </p:txBody>
      </p:sp>
    </p:spTree>
    <p:extLst>
      <p:ext uri="{BB962C8B-B14F-4D97-AF65-F5344CB8AC3E}">
        <p14:creationId xmlns:p14="http://schemas.microsoft.com/office/powerpoint/2010/main" val="32472409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33"/>
          <p:cNvSpPr txBox="1">
            <a:spLocks noChangeArrowheads="1"/>
          </p:cNvSpPr>
          <p:nvPr/>
        </p:nvSpPr>
        <p:spPr bwMode="auto">
          <a:xfrm>
            <a:off x="134034" y="6287237"/>
            <a:ext cx="8562826"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fontAlgn="auto">
              <a:spcBef>
                <a:spcPts val="0"/>
              </a:spcBef>
              <a:spcAft>
                <a:spcPts val="0"/>
              </a:spcAft>
            </a:pPr>
            <a:r>
              <a:rPr lang="ja-JP" altLang="en-US" sz="1400" kern="0" dirty="0" smtClean="0">
                <a:solidFill>
                  <a:prstClr val="black"/>
                </a:solidFill>
                <a:latin typeface="ＭＳ Ｐゴシック"/>
                <a:ea typeface="ＭＳ Ｐゴシック"/>
                <a:cs typeface="ＭＳ Ｐゴシック"/>
              </a:rPr>
              <a:t>（</a:t>
            </a:r>
            <a:r>
              <a:rPr lang="en-US" altLang="ja-JP" sz="1400" kern="0" dirty="0" smtClean="0">
                <a:solidFill>
                  <a:prstClr val="black"/>
                </a:solidFill>
                <a:latin typeface="ＭＳ Ｐゴシック"/>
                <a:ea typeface="ＭＳ Ｐゴシック"/>
                <a:cs typeface="ＭＳ Ｐゴシック"/>
              </a:rPr>
              <a:t>※</a:t>
            </a:r>
            <a:r>
              <a:rPr lang="ja-JP" altLang="en-US" sz="1400" kern="0" dirty="0" smtClean="0">
                <a:solidFill>
                  <a:prstClr val="black"/>
                </a:solidFill>
                <a:latin typeface="ＭＳ Ｐゴシック"/>
                <a:ea typeface="ＭＳ Ｐゴシック"/>
                <a:cs typeface="ＭＳ Ｐゴシック"/>
              </a:rPr>
              <a:t>）平成２３年度までは、就労</a:t>
            </a:r>
            <a:r>
              <a:rPr lang="ja-JP" altLang="en-US" sz="1400" kern="0" dirty="0">
                <a:solidFill>
                  <a:prstClr val="black"/>
                </a:solidFill>
                <a:latin typeface="ＭＳ Ｐゴシック"/>
                <a:ea typeface="ＭＳ Ｐゴシック"/>
                <a:cs typeface="ＭＳ Ｐゴシック"/>
              </a:rPr>
              <a:t>継続支援Ｂ型事業所、授産施設、小規模通所授産</a:t>
            </a:r>
            <a:r>
              <a:rPr lang="ja-JP" altLang="en-US" sz="1400" kern="0" dirty="0" smtClean="0">
                <a:solidFill>
                  <a:prstClr val="black"/>
                </a:solidFill>
                <a:latin typeface="ＭＳ Ｐゴシック"/>
                <a:ea typeface="ＭＳ Ｐゴシック"/>
                <a:cs typeface="ＭＳ Ｐゴシック"/>
              </a:rPr>
              <a:t>施設</a:t>
            </a:r>
            <a:r>
              <a:rPr lang="ja-JP" altLang="en-US" sz="1400" kern="0" dirty="0">
                <a:solidFill>
                  <a:prstClr val="black"/>
                </a:solidFill>
                <a:latin typeface="ＭＳ Ｐゴシック"/>
                <a:ea typeface="ＭＳ Ｐゴシック"/>
                <a:cs typeface="ＭＳ Ｐゴシック"/>
              </a:rPr>
              <a:t>における</a:t>
            </a:r>
            <a:r>
              <a:rPr lang="ja-JP" altLang="en-US" sz="1400" kern="0" dirty="0" smtClean="0">
                <a:solidFill>
                  <a:prstClr val="black"/>
                </a:solidFill>
                <a:latin typeface="ＭＳ Ｐゴシック"/>
                <a:ea typeface="ＭＳ Ｐゴシック"/>
                <a:cs typeface="ＭＳ Ｐゴシック"/>
              </a:rPr>
              <a:t>平均工賃</a:t>
            </a:r>
            <a:endParaRPr lang="ja-JP" altLang="en-US" sz="1400" kern="100" dirty="0">
              <a:solidFill>
                <a:prstClr val="black"/>
              </a:solidFill>
              <a:latin typeface="ＭＳ Ｐゴシック"/>
              <a:ea typeface="ＭＳ Ｐゴシック"/>
              <a:cs typeface="Times New Roman"/>
            </a:endParaRPr>
          </a:p>
        </p:txBody>
      </p:sp>
      <p:graphicFrame>
        <p:nvGraphicFramePr>
          <p:cNvPr id="2" name="グラフ 1"/>
          <p:cNvGraphicFramePr/>
          <p:nvPr>
            <p:extLst>
              <p:ext uri="{D42A27DB-BD31-4B8C-83A1-F6EECF244321}">
                <p14:modId xmlns:p14="http://schemas.microsoft.com/office/powerpoint/2010/main" val="2384972649"/>
              </p:ext>
            </p:extLst>
          </p:nvPr>
        </p:nvGraphicFramePr>
        <p:xfrm>
          <a:off x="236476" y="2251226"/>
          <a:ext cx="9433048" cy="4402667"/>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グループ化 10"/>
          <p:cNvGrpSpPr>
            <a:grpSpLocks/>
          </p:cNvGrpSpPr>
          <p:nvPr/>
        </p:nvGrpSpPr>
        <p:grpSpPr bwMode="auto">
          <a:xfrm>
            <a:off x="80" y="476672"/>
            <a:ext cx="9906000" cy="71438"/>
            <a:chOff x="0" y="188640"/>
            <a:chExt cx="9144000" cy="72008"/>
          </a:xfrm>
        </p:grpSpPr>
        <p:cxnSp>
          <p:nvCxnSpPr>
            <p:cNvPr id="11" name="直線コネクタ 10"/>
            <p:cNvCxnSpPr/>
            <p:nvPr/>
          </p:nvCxnSpPr>
          <p:spPr>
            <a:xfrm>
              <a:off x="0" y="188640"/>
              <a:ext cx="9144000" cy="0"/>
            </a:xfrm>
            <a:prstGeom prst="line">
              <a:avLst/>
            </a:prstGeom>
            <a:noFill/>
            <a:ln w="9525" cap="flat" cmpd="sng" algn="ctr">
              <a:solidFill>
                <a:srgbClr val="99CCFF"/>
              </a:solidFill>
              <a:prstDash val="solid"/>
            </a:ln>
            <a:effectLst/>
          </p:spPr>
        </p:cxnSp>
        <p:cxnSp>
          <p:nvCxnSpPr>
            <p:cNvPr id="12" name="直線コネクタ 11"/>
            <p:cNvCxnSpPr/>
            <p:nvPr/>
          </p:nvCxnSpPr>
          <p:spPr>
            <a:xfrm>
              <a:off x="0" y="260648"/>
              <a:ext cx="9144000" cy="0"/>
            </a:xfrm>
            <a:prstGeom prst="line">
              <a:avLst/>
            </a:prstGeom>
            <a:noFill/>
            <a:ln w="57150" cap="flat" cmpd="sng" algn="ctr">
              <a:solidFill>
                <a:srgbClr val="99CCFF"/>
              </a:solidFill>
              <a:prstDash val="solid"/>
            </a:ln>
            <a:effectLst/>
          </p:spPr>
        </p:cxnSp>
      </p:grpSp>
      <p:sp>
        <p:nvSpPr>
          <p:cNvPr id="13" name="タイトル 7"/>
          <p:cNvSpPr txBox="1">
            <a:spLocks/>
          </p:cNvSpPr>
          <p:nvPr/>
        </p:nvSpPr>
        <p:spPr bwMode="auto">
          <a:xfrm>
            <a:off x="36" y="-27384"/>
            <a:ext cx="9906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91" tIns="45594" rIns="91191" bIns="45594"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970" algn="ctr" rtl="0" fontAlgn="base">
              <a:spcBef>
                <a:spcPct val="0"/>
              </a:spcBef>
              <a:spcAft>
                <a:spcPct val="0"/>
              </a:spcAft>
              <a:defRPr kumimoji="1" sz="4400">
                <a:solidFill>
                  <a:schemeClr val="tx1"/>
                </a:solidFill>
                <a:latin typeface="Calibri" pitchFamily="34" charset="0"/>
                <a:ea typeface="ＭＳ Ｐゴシック" charset="-128"/>
              </a:defRPr>
            </a:lvl6pPr>
            <a:lvl7pPr marL="911945" algn="ctr" rtl="0" fontAlgn="base">
              <a:spcBef>
                <a:spcPct val="0"/>
              </a:spcBef>
              <a:spcAft>
                <a:spcPct val="0"/>
              </a:spcAft>
              <a:defRPr kumimoji="1" sz="4400">
                <a:solidFill>
                  <a:schemeClr val="tx1"/>
                </a:solidFill>
                <a:latin typeface="Calibri" pitchFamily="34" charset="0"/>
                <a:ea typeface="ＭＳ Ｐゴシック" charset="-128"/>
              </a:defRPr>
            </a:lvl7pPr>
            <a:lvl8pPr marL="1367920" algn="ctr" rtl="0" fontAlgn="base">
              <a:spcBef>
                <a:spcPct val="0"/>
              </a:spcBef>
              <a:spcAft>
                <a:spcPct val="0"/>
              </a:spcAft>
              <a:defRPr kumimoji="1" sz="4400">
                <a:solidFill>
                  <a:schemeClr val="tx1"/>
                </a:solidFill>
                <a:latin typeface="Calibri" pitchFamily="34" charset="0"/>
                <a:ea typeface="ＭＳ Ｐゴシック" charset="-128"/>
              </a:defRPr>
            </a:lvl8pPr>
            <a:lvl9pPr marL="1823892"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400" dirty="0" smtClean="0">
                <a:solidFill>
                  <a:prstClr val="black"/>
                </a:solidFill>
                <a:latin typeface="HGP創英角ｺﾞｼｯｸUB" panose="020B0900000000000000" pitchFamily="50" charset="-128"/>
                <a:ea typeface="HGP創英角ｺﾞｼｯｸUB" panose="020B0900000000000000" pitchFamily="50" charset="-128"/>
              </a:rPr>
              <a:t>就労継続</a:t>
            </a: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支援Ｂ型</a:t>
            </a:r>
            <a:r>
              <a:rPr lang="ja-JP" altLang="en-US" sz="2400" dirty="0" smtClean="0">
                <a:solidFill>
                  <a:prstClr val="black"/>
                </a:solidFill>
                <a:latin typeface="HGP創英角ｺﾞｼｯｸUB" panose="020B0900000000000000" pitchFamily="50" charset="-128"/>
                <a:ea typeface="HGP創英角ｺﾞｼｯｸUB" panose="020B0900000000000000" pitchFamily="50" charset="-128"/>
              </a:rPr>
              <a:t>事業所における平均</a:t>
            </a: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工賃</a:t>
            </a:r>
            <a:r>
              <a:rPr lang="ja-JP" altLang="en-US" sz="2400" dirty="0" smtClean="0">
                <a:solidFill>
                  <a:prstClr val="black"/>
                </a:solidFill>
                <a:latin typeface="HGP創英角ｺﾞｼｯｸUB" panose="020B0900000000000000" pitchFamily="50" charset="-128"/>
                <a:ea typeface="HGP創英角ｺﾞｼｯｸUB" panose="020B0900000000000000" pitchFamily="50" charset="-128"/>
              </a:rPr>
              <a:t>の推移</a:t>
            </a:r>
            <a:endParaRPr lang="ja-JP" altLang="en-US" sz="2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5" name="正方形/長方形 14"/>
          <p:cNvSpPr/>
          <p:nvPr/>
        </p:nvSpPr>
        <p:spPr>
          <a:xfrm>
            <a:off x="93000" y="836712"/>
            <a:ext cx="9720000" cy="82796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fontAlgn="auto">
              <a:spcBef>
                <a:spcPts val="0"/>
              </a:spcBef>
              <a:spcAft>
                <a:spcPts val="0"/>
              </a:spcAft>
            </a:pPr>
            <a:r>
              <a:rPr lang="ja-JP" altLang="en-US" sz="1600" dirty="0" smtClean="0">
                <a:solidFill>
                  <a:prstClr val="black"/>
                </a:solidFill>
              </a:rPr>
              <a:t>○　就労</a:t>
            </a:r>
            <a:r>
              <a:rPr lang="ja-JP" altLang="en-US" sz="1600" dirty="0">
                <a:solidFill>
                  <a:prstClr val="black"/>
                </a:solidFill>
              </a:rPr>
              <a:t>継続支援</a:t>
            </a:r>
            <a:r>
              <a:rPr lang="ja-JP" altLang="en-US" sz="1600" dirty="0" smtClean="0">
                <a:solidFill>
                  <a:prstClr val="black"/>
                </a:solidFill>
              </a:rPr>
              <a:t>Ｂ型事業所における平均工賃月額は、平成２０年度以降、毎年増加してきており、平成１８年度から</a:t>
            </a:r>
            <a:r>
              <a:rPr lang="ja-JP" altLang="en-US" sz="1600" dirty="0">
                <a:solidFill>
                  <a:prstClr val="black"/>
                </a:solidFill>
              </a:rPr>
              <a:t>２５．２</a:t>
            </a:r>
            <a:r>
              <a:rPr lang="ja-JP" altLang="en-US" sz="1600" dirty="0" smtClean="0">
                <a:solidFill>
                  <a:prstClr val="black"/>
                </a:solidFill>
              </a:rPr>
              <a:t>％上昇している。</a:t>
            </a:r>
            <a:endParaRPr lang="ja-JP" altLang="en-US" sz="1600" dirty="0">
              <a:solidFill>
                <a:prstClr val="black"/>
              </a:solidFill>
            </a:endParaRPr>
          </a:p>
        </p:txBody>
      </p:sp>
      <p:sp>
        <p:nvSpPr>
          <p:cNvPr id="9" name="テキスト ボックス 8"/>
          <p:cNvSpPr txBox="1"/>
          <p:nvPr/>
        </p:nvSpPr>
        <p:spPr>
          <a:xfrm>
            <a:off x="109234" y="6503666"/>
            <a:ext cx="5213445" cy="307777"/>
          </a:xfrm>
          <a:prstGeom prst="rect">
            <a:avLst/>
          </a:prstGeom>
          <a:noFill/>
        </p:spPr>
        <p:txBody>
          <a:bodyPr wrap="square" rtlCol="0">
            <a:spAutoFit/>
          </a:bodyPr>
          <a:lstStyle/>
          <a:p>
            <a:r>
              <a:rPr lang="en-US" altLang="ja-JP" sz="1400" dirty="0" smtClean="0">
                <a:solidFill>
                  <a:prstClr val="black"/>
                </a:solidFill>
              </a:rPr>
              <a:t>【</a:t>
            </a:r>
            <a:r>
              <a:rPr lang="ja-JP" altLang="en-US" sz="1400" dirty="0" smtClean="0">
                <a:solidFill>
                  <a:prstClr val="black"/>
                </a:solidFill>
              </a:rPr>
              <a:t>出典</a:t>
            </a:r>
            <a:r>
              <a:rPr lang="en-US" altLang="ja-JP" sz="1400" dirty="0" smtClean="0">
                <a:solidFill>
                  <a:prstClr val="black"/>
                </a:solidFill>
              </a:rPr>
              <a:t>】</a:t>
            </a:r>
            <a:r>
              <a:rPr lang="ja-JP" altLang="en-US" sz="1400" dirty="0" smtClean="0">
                <a:solidFill>
                  <a:prstClr val="black"/>
                </a:solidFill>
              </a:rPr>
              <a:t>工賃・賃金実績調査（厚生労働省調べ）</a:t>
            </a:r>
            <a:endParaRPr lang="ja-JP" altLang="en-US" sz="1400" dirty="0">
              <a:solidFill>
                <a:prstClr val="black"/>
              </a:solidFill>
            </a:endParaRPr>
          </a:p>
        </p:txBody>
      </p:sp>
      <p:sp>
        <p:nvSpPr>
          <p:cNvPr id="16" name="スライド番号プレースホルダー 1"/>
          <p:cNvSpPr>
            <a:spLocks noGrp="1"/>
          </p:cNvSpPr>
          <p:nvPr>
            <p:ph type="sldNum" sz="quarter" idx="12"/>
          </p:nvPr>
        </p:nvSpPr>
        <p:spPr>
          <a:xfrm>
            <a:off x="7617296" y="6453346"/>
            <a:ext cx="2311400" cy="476250"/>
          </a:xfrm>
        </p:spPr>
        <p:txBody>
          <a:bodyPr/>
          <a:lstStyle/>
          <a:p>
            <a:pPr>
              <a:defRPr/>
            </a:pPr>
            <a:fld id="{0329B7E6-8142-4C2C-8486-ACA79D5FD086}" type="slidenum">
              <a:rPr lang="en-US" altLang="ja-JP" sz="1400">
                <a:solidFill>
                  <a:prstClr val="black"/>
                </a:solidFill>
              </a:rPr>
              <a:pPr>
                <a:defRPr/>
              </a:pPr>
              <a:t>46</a:t>
            </a:fld>
            <a:endParaRPr lang="en-US" altLang="ja-JP" sz="1400" dirty="0">
              <a:solidFill>
                <a:prstClr val="black"/>
              </a:solidFill>
            </a:endParaRPr>
          </a:p>
        </p:txBody>
      </p:sp>
    </p:spTree>
    <p:extLst>
      <p:ext uri="{BB962C8B-B14F-4D97-AF65-F5344CB8AC3E}">
        <p14:creationId xmlns:p14="http://schemas.microsoft.com/office/powerpoint/2010/main" val="330689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5" y="8664"/>
            <a:ext cx="990600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13" tIns="8885" rIns="74213" bIns="8885" numCol="1" anchor="t" anchorCtr="0" compatLnSpc="1">
            <a:prstTxWarp prst="textNoShape">
              <a:avLst/>
            </a:prstTxWarp>
          </a:bodyPr>
          <a:lstStyle/>
          <a:p>
            <a:pPr algn="ctr">
              <a:lnSpc>
                <a:spcPct val="112000"/>
              </a:lnSpc>
            </a:pPr>
            <a:r>
              <a:rPr lang="ja-JP" altLang="ja-JP" sz="2000" b="1" noProof="1">
                <a:solidFill>
                  <a:prstClr val="black"/>
                </a:solidFill>
                <a:latin typeface="HGP創英角ｺﾞｼｯｸUB" panose="020B0900000000000000" pitchFamily="50" charset="-128"/>
                <a:ea typeface="HGP創英角ｺﾞｼｯｸUB" panose="020B0900000000000000" pitchFamily="50" charset="-128"/>
                <a:cs typeface="ＭＳ Ｐゴシック" pitchFamily="50" charset="-128"/>
              </a:rPr>
              <a:t>国等による障害者就労施設等からの物品等の調達の推進等に関する法律の</a:t>
            </a:r>
            <a:r>
              <a:rPr lang="ja-JP" altLang="ja-JP" sz="2000" noProof="1">
                <a:solidFill>
                  <a:prstClr val="black"/>
                </a:solidFill>
                <a:latin typeface="HGP創英角ｺﾞｼｯｸUB" panose="020B0900000000000000" pitchFamily="50" charset="-128"/>
                <a:ea typeface="HGP創英角ｺﾞｼｯｸUB" panose="020B0900000000000000" pitchFamily="50" charset="-128"/>
                <a:cs typeface="ＭＳ Ｐゴシック" pitchFamily="50" charset="-128"/>
              </a:rPr>
              <a:t>概要</a:t>
            </a:r>
            <a:endParaRPr lang="ja-JP" altLang="ja-JP" sz="2800" dirty="0">
              <a:solidFill>
                <a:prstClr val="black"/>
              </a:solidFill>
              <a:latin typeface="HGP創英角ｺﾞｼｯｸUB" panose="020B0900000000000000" pitchFamily="50" charset="-128"/>
              <a:ea typeface="HGP創英角ｺﾞｼｯｸUB" panose="020B0900000000000000" pitchFamily="50" charset="-128"/>
              <a:cs typeface="ＭＳ Ｐゴシック" pitchFamily="50" charset="-128"/>
            </a:endParaRPr>
          </a:p>
        </p:txBody>
      </p:sp>
      <p:sp>
        <p:nvSpPr>
          <p:cNvPr id="5" name="AutoShape 5"/>
          <p:cNvSpPr>
            <a:spLocks noChangeArrowheads="1"/>
          </p:cNvSpPr>
          <p:nvPr/>
        </p:nvSpPr>
        <p:spPr bwMode="auto">
          <a:xfrm>
            <a:off x="38472" y="656784"/>
            <a:ext cx="9828000" cy="828000"/>
          </a:xfrm>
          <a:prstGeom prst="roundRect">
            <a:avLst>
              <a:gd name="adj" fmla="val 1762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6" name="Text Box 6"/>
          <p:cNvSpPr txBox="1">
            <a:spLocks noChangeArrowheads="1"/>
          </p:cNvSpPr>
          <p:nvPr/>
        </p:nvSpPr>
        <p:spPr bwMode="auto">
          <a:xfrm>
            <a:off x="78546" y="836848"/>
            <a:ext cx="9789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13" tIns="8885" rIns="74213" bIns="8885" numCol="1" anchor="t" anchorCtr="0" compatLnSpc="1">
            <a:prstTxWarp prst="textNoShape">
              <a:avLst/>
            </a:prstTxWarp>
          </a:bodyPr>
          <a:lstStyle/>
          <a:p>
            <a:pPr algn="just">
              <a:lnSpc>
                <a:spcPct val="96000"/>
              </a:lnSpc>
            </a:pPr>
            <a:r>
              <a:rPr lang="ja-JP" altLang="en-US" sz="1200" dirty="0">
                <a:solidFill>
                  <a:prstClr val="black"/>
                </a:solidFill>
                <a:latin typeface="Century" pitchFamily="18" charset="0"/>
                <a:ea typeface="ＭＳ 明朝" pitchFamily="17" charset="-128"/>
                <a:cs typeface="ＭＳ Ｐゴシック" pitchFamily="50" charset="-128"/>
              </a:rPr>
              <a:t>　</a:t>
            </a:r>
            <a:r>
              <a:rPr lang="ja-JP" altLang="en-US" sz="1400" dirty="0">
                <a:solidFill>
                  <a:prstClr val="black"/>
                </a:solidFill>
                <a:latin typeface="ＭＳ ゴシック" pitchFamily="49" charset="-128"/>
                <a:ea typeface="ＭＳ ゴシック" pitchFamily="49" charset="-128"/>
                <a:cs typeface="ＭＳ Ｐゴシック" pitchFamily="50" charset="-128"/>
              </a:rPr>
              <a:t>障害者就労施設、在宅就業障害者及び在宅就業支援団体（以下「障害者就労施設等」という。）の受注の機会を確保するために必要な事項等を定めることにより、障害者就労施設等が供給する物品等に対する需要の増進等を図り、もって障害者就労施設で就労する障害者、在宅就業障害者等の自立の促進に資する。</a:t>
            </a:r>
            <a:endParaRPr lang="ja-JP" altLang="ja-JP" sz="2000" dirty="0">
              <a:solidFill>
                <a:prstClr val="black"/>
              </a:solidFill>
              <a:latin typeface="Arial"/>
              <a:ea typeface="ＭＳ Ｐゴシック"/>
              <a:cs typeface="ＭＳ Ｐゴシック" pitchFamily="50" charset="-128"/>
            </a:endParaRPr>
          </a:p>
        </p:txBody>
      </p:sp>
      <p:sp>
        <p:nvSpPr>
          <p:cNvPr id="8" name="Text Box 9"/>
          <p:cNvSpPr txBox="1">
            <a:spLocks noChangeArrowheads="1"/>
          </p:cNvSpPr>
          <p:nvPr/>
        </p:nvSpPr>
        <p:spPr bwMode="auto">
          <a:xfrm>
            <a:off x="194471" y="548704"/>
            <a:ext cx="1950000" cy="2160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4213" tIns="8885" rIns="74213" bIns="8885" numCol="1" anchor="t" anchorCtr="0" compatLnSpc="1">
            <a:prstTxWarp prst="textNoShape">
              <a:avLst/>
            </a:prstTxWarp>
          </a:bodyPr>
          <a:lstStyle/>
          <a:p>
            <a:pPr algn="just"/>
            <a:r>
              <a:rPr lang="ja-JP" altLang="en-US" sz="1400" dirty="0">
                <a:solidFill>
                  <a:prstClr val="black"/>
                </a:solidFill>
                <a:latin typeface="HGSｺﾞｼｯｸE" pitchFamily="50" charset="-128"/>
                <a:ea typeface="HGSｺﾞｼｯｸE" pitchFamily="50" charset="-128"/>
                <a:cs typeface="ＭＳ Ｐゴシック" pitchFamily="50" charset="-128"/>
              </a:rPr>
              <a:t>１．目的（第１条）</a:t>
            </a:r>
            <a:endParaRPr lang="ja-JP" altLang="ja-JP" sz="2000" dirty="0">
              <a:solidFill>
                <a:prstClr val="black"/>
              </a:solidFill>
              <a:latin typeface="Arial"/>
              <a:ea typeface="ＭＳ Ｐゴシック"/>
              <a:cs typeface="ＭＳ Ｐゴシック" pitchFamily="50" charset="-128"/>
            </a:endParaRPr>
          </a:p>
        </p:txBody>
      </p:sp>
      <p:sp>
        <p:nvSpPr>
          <p:cNvPr id="9" name="Text Box 10"/>
          <p:cNvSpPr txBox="1">
            <a:spLocks noChangeArrowheads="1"/>
          </p:cNvSpPr>
          <p:nvPr/>
        </p:nvSpPr>
        <p:spPr bwMode="auto">
          <a:xfrm>
            <a:off x="1326529" y="1808864"/>
            <a:ext cx="8385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13" tIns="8885" rIns="74213" bIns="8885" numCol="1" anchor="t" anchorCtr="0" compatLnSpc="1">
            <a:prstTxWarp prst="textNoShape">
              <a:avLst/>
            </a:prstTxWarp>
          </a:bodyPr>
          <a:lstStyle/>
          <a:p>
            <a:pPr algn="just"/>
            <a:r>
              <a:rPr lang="ja-JP" altLang="en-US" sz="1200" dirty="0">
                <a:solidFill>
                  <a:prstClr val="black"/>
                </a:solidFill>
                <a:latin typeface="HGPｺﾞｼｯｸE" pitchFamily="50" charset="-128"/>
                <a:ea typeface="HGPｺﾞｼｯｸE" pitchFamily="50" charset="-128"/>
                <a:cs typeface="ＭＳ Ｐゴシック" pitchFamily="50" charset="-128"/>
              </a:rPr>
              <a:t>＜国・独立行政法人等＞　　　　　　　　　　　　 　　　　　　　　　　　　　　　　　＜地方公共団体・地方独立行政法人＞</a:t>
            </a:r>
            <a:endParaRPr lang="ja-JP" altLang="ja-JP" sz="2000" dirty="0">
              <a:solidFill>
                <a:prstClr val="black"/>
              </a:solidFill>
              <a:latin typeface="Arial"/>
              <a:ea typeface="ＭＳ Ｐゴシック"/>
              <a:cs typeface="ＭＳ Ｐゴシック" pitchFamily="50" charset="-128"/>
            </a:endParaRPr>
          </a:p>
        </p:txBody>
      </p:sp>
      <p:sp>
        <p:nvSpPr>
          <p:cNvPr id="12" name="Text Box 12"/>
          <p:cNvSpPr txBox="1">
            <a:spLocks noChangeArrowheads="1"/>
          </p:cNvSpPr>
          <p:nvPr/>
        </p:nvSpPr>
        <p:spPr bwMode="auto">
          <a:xfrm>
            <a:off x="116482" y="2060864"/>
            <a:ext cx="4758000" cy="4680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74213" tIns="8885" rIns="74213" bIns="8885" numCol="1" anchor="t" anchorCtr="0" compatLnSpc="1">
            <a:prstTxWarp prst="textNoShape">
              <a:avLst/>
            </a:prstTxWarp>
          </a:bodyPr>
          <a:lstStyle/>
          <a:p>
            <a:pPr algn="just"/>
            <a:r>
              <a:rPr lang="ja-JP" altLang="en-US" sz="1400" b="1" i="1" u="sng" dirty="0">
                <a:solidFill>
                  <a:prstClr val="black"/>
                </a:solidFill>
                <a:latin typeface="HGSｺﾞｼｯｸM" pitchFamily="50" charset="-128"/>
                <a:ea typeface="HGSｺﾞｼｯｸM" pitchFamily="50" charset="-128"/>
                <a:cs typeface="ＭＳ Ｐゴシック" pitchFamily="50" charset="-128"/>
              </a:rPr>
              <a:t>優先的に障害者就労施設等から物品等を調達するよう努める責務</a:t>
            </a:r>
            <a:endParaRPr lang="ja-JP" altLang="ja-JP" sz="3200" dirty="0">
              <a:solidFill>
                <a:prstClr val="black"/>
              </a:solidFill>
              <a:latin typeface="Arial"/>
              <a:ea typeface="ＭＳ Ｐゴシック"/>
              <a:cs typeface="ＭＳ Ｐゴシック" pitchFamily="50" charset="-128"/>
            </a:endParaRPr>
          </a:p>
        </p:txBody>
      </p:sp>
      <p:sp>
        <p:nvSpPr>
          <p:cNvPr id="13" name="AutoShape 13"/>
          <p:cNvSpPr>
            <a:spLocks noChangeArrowheads="1"/>
          </p:cNvSpPr>
          <p:nvPr/>
        </p:nvSpPr>
        <p:spPr bwMode="auto">
          <a:xfrm>
            <a:off x="116482" y="2672960"/>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algn="ctr"/>
            <a:r>
              <a:rPr lang="ja-JP" altLang="en-US" sz="1400" dirty="0">
                <a:solidFill>
                  <a:prstClr val="black"/>
                </a:solidFill>
                <a:latin typeface="HGSｺﾞｼｯｸM" pitchFamily="50" charset="-128"/>
                <a:ea typeface="HGSｺﾞｼｯｸM" pitchFamily="50" charset="-128"/>
                <a:cs typeface="ＭＳ Ｐゴシック" pitchFamily="50" charset="-128"/>
              </a:rPr>
              <a:t>基本方針の策定・公表（厚生労働大臣）</a:t>
            </a:r>
            <a:endParaRPr lang="ja-JP" altLang="ja-JP" sz="3200" dirty="0">
              <a:solidFill>
                <a:prstClr val="black"/>
              </a:solidFill>
              <a:latin typeface="Arial"/>
              <a:ea typeface="ＭＳ Ｐゴシック"/>
              <a:cs typeface="ＭＳ Ｐゴシック" pitchFamily="50" charset="-128"/>
            </a:endParaRPr>
          </a:p>
        </p:txBody>
      </p:sp>
      <p:sp>
        <p:nvSpPr>
          <p:cNvPr id="16" name="AutoShape 13"/>
          <p:cNvSpPr>
            <a:spLocks noChangeArrowheads="1"/>
          </p:cNvSpPr>
          <p:nvPr/>
        </p:nvSpPr>
        <p:spPr bwMode="auto">
          <a:xfrm>
            <a:off x="116482" y="3177040"/>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algn="ctr"/>
            <a:r>
              <a:rPr lang="ja-JP" altLang="en-US" sz="1400" dirty="0">
                <a:solidFill>
                  <a:prstClr val="black"/>
                </a:solidFill>
                <a:latin typeface="HGSｺﾞｼｯｸM" pitchFamily="50" charset="-128"/>
                <a:ea typeface="HGSｺﾞｼｯｸM" pitchFamily="50" charset="-128"/>
                <a:cs typeface="ＭＳ Ｐゴシック" pitchFamily="50" charset="-128"/>
              </a:rPr>
              <a:t>調達方針の策定・公表（各省各庁の長等）</a:t>
            </a:r>
            <a:endParaRPr lang="ja-JP" altLang="ja-JP" sz="3200" dirty="0">
              <a:solidFill>
                <a:prstClr val="black"/>
              </a:solidFill>
              <a:latin typeface="Arial"/>
              <a:ea typeface="ＭＳ Ｐゴシック"/>
              <a:cs typeface="ＭＳ Ｐゴシック" pitchFamily="50" charset="-128"/>
            </a:endParaRPr>
          </a:p>
        </p:txBody>
      </p:sp>
      <p:sp>
        <p:nvSpPr>
          <p:cNvPr id="18" name="AutoShape 13"/>
          <p:cNvSpPr>
            <a:spLocks noChangeArrowheads="1"/>
          </p:cNvSpPr>
          <p:nvPr/>
        </p:nvSpPr>
        <p:spPr bwMode="auto">
          <a:xfrm>
            <a:off x="116482" y="3681096"/>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algn="ctr"/>
            <a:r>
              <a:rPr lang="ja-JP" altLang="en-US" sz="1400" dirty="0">
                <a:solidFill>
                  <a:prstClr val="black"/>
                </a:solidFill>
                <a:latin typeface="HGSｺﾞｼｯｸM" pitchFamily="50" charset="-128"/>
                <a:ea typeface="HGSｺﾞｼｯｸM" pitchFamily="50" charset="-128"/>
                <a:cs typeface="ＭＳ Ｐゴシック" pitchFamily="50" charset="-128"/>
              </a:rPr>
              <a:t>調達方針に即した調達の実施</a:t>
            </a:r>
            <a:endParaRPr lang="ja-JP" altLang="ja-JP" sz="3200" dirty="0">
              <a:solidFill>
                <a:prstClr val="black"/>
              </a:solidFill>
              <a:latin typeface="Arial"/>
              <a:ea typeface="ＭＳ Ｐゴシック"/>
              <a:cs typeface="ＭＳ Ｐゴシック" pitchFamily="50" charset="-128"/>
            </a:endParaRPr>
          </a:p>
        </p:txBody>
      </p:sp>
      <p:sp>
        <p:nvSpPr>
          <p:cNvPr id="19" name="AutoShape 13"/>
          <p:cNvSpPr>
            <a:spLocks noChangeArrowheads="1"/>
          </p:cNvSpPr>
          <p:nvPr/>
        </p:nvSpPr>
        <p:spPr bwMode="auto">
          <a:xfrm>
            <a:off x="117010" y="4221184"/>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algn="ctr"/>
            <a:r>
              <a:rPr lang="ja-JP" altLang="en-US" sz="1400" dirty="0">
                <a:solidFill>
                  <a:prstClr val="black"/>
                </a:solidFill>
                <a:latin typeface="HGSｺﾞｼｯｸM" pitchFamily="50" charset="-128"/>
                <a:ea typeface="HGSｺﾞｼｯｸM" pitchFamily="50" charset="-128"/>
                <a:cs typeface="ＭＳ Ｐゴシック" pitchFamily="50" charset="-128"/>
              </a:rPr>
              <a:t>調達実績の取りまとめ・公表等</a:t>
            </a:r>
            <a:endParaRPr lang="ja-JP" altLang="ja-JP" sz="3200" dirty="0">
              <a:solidFill>
                <a:prstClr val="black"/>
              </a:solidFill>
              <a:latin typeface="Arial"/>
              <a:ea typeface="ＭＳ Ｐゴシック"/>
              <a:cs typeface="ＭＳ Ｐゴシック" pitchFamily="50" charset="-128"/>
            </a:endParaRPr>
          </a:p>
        </p:txBody>
      </p:sp>
      <p:sp>
        <p:nvSpPr>
          <p:cNvPr id="23" name="AutoShape 13"/>
          <p:cNvSpPr>
            <a:spLocks noChangeArrowheads="1"/>
          </p:cNvSpPr>
          <p:nvPr/>
        </p:nvSpPr>
        <p:spPr bwMode="auto">
          <a:xfrm>
            <a:off x="5031009" y="2672960"/>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algn="ctr"/>
            <a:r>
              <a:rPr lang="ja-JP" altLang="en-US" sz="1400" dirty="0">
                <a:solidFill>
                  <a:prstClr val="black"/>
                </a:solidFill>
                <a:latin typeface="HGSｺﾞｼｯｸM" pitchFamily="50" charset="-128"/>
                <a:ea typeface="HGSｺﾞｼｯｸM" pitchFamily="50" charset="-128"/>
                <a:cs typeface="ＭＳ Ｐゴシック" pitchFamily="50" charset="-128"/>
              </a:rPr>
              <a:t>調達方針の策定・</a:t>
            </a:r>
            <a:r>
              <a:rPr lang="ja-JP" altLang="en-US" sz="1400">
                <a:solidFill>
                  <a:prstClr val="black"/>
                </a:solidFill>
                <a:latin typeface="HGSｺﾞｼｯｸM" pitchFamily="50" charset="-128"/>
                <a:ea typeface="HGSｺﾞｼｯｸM" pitchFamily="50" charset="-128"/>
                <a:cs typeface="ＭＳ Ｐゴシック" pitchFamily="50" charset="-128"/>
              </a:rPr>
              <a:t>公表（都道府県の</a:t>
            </a:r>
            <a:r>
              <a:rPr lang="ja-JP" altLang="en-US" sz="1400" dirty="0">
                <a:solidFill>
                  <a:prstClr val="black"/>
                </a:solidFill>
                <a:latin typeface="HGSｺﾞｼｯｸM" pitchFamily="50" charset="-128"/>
                <a:ea typeface="HGSｺﾞｼｯｸM" pitchFamily="50" charset="-128"/>
                <a:cs typeface="ＭＳ Ｐゴシック" pitchFamily="50" charset="-128"/>
              </a:rPr>
              <a:t>長等）</a:t>
            </a:r>
            <a:endParaRPr lang="ja-JP" altLang="ja-JP" sz="3200" dirty="0">
              <a:solidFill>
                <a:prstClr val="black"/>
              </a:solidFill>
              <a:latin typeface="Arial"/>
              <a:ea typeface="ＭＳ Ｐゴシック"/>
              <a:cs typeface="ＭＳ Ｐゴシック" pitchFamily="50" charset="-128"/>
            </a:endParaRPr>
          </a:p>
        </p:txBody>
      </p:sp>
      <p:sp>
        <p:nvSpPr>
          <p:cNvPr id="24" name="AutoShape 14"/>
          <p:cNvSpPr>
            <a:spLocks noChangeArrowheads="1"/>
          </p:cNvSpPr>
          <p:nvPr/>
        </p:nvSpPr>
        <p:spPr bwMode="auto">
          <a:xfrm>
            <a:off x="7059286" y="2961016"/>
            <a:ext cx="468000" cy="684000"/>
          </a:xfrm>
          <a:prstGeom prst="downArrow">
            <a:avLst>
              <a:gd name="adj1" fmla="val 50000"/>
              <a:gd name="adj2" fmla="val 25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25" name="AutoShape 13"/>
          <p:cNvSpPr>
            <a:spLocks noChangeArrowheads="1"/>
          </p:cNvSpPr>
          <p:nvPr/>
        </p:nvSpPr>
        <p:spPr bwMode="auto">
          <a:xfrm>
            <a:off x="5031009" y="3681096"/>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algn="ctr"/>
            <a:r>
              <a:rPr lang="ja-JP" altLang="en-US" sz="1400" dirty="0">
                <a:solidFill>
                  <a:prstClr val="black"/>
                </a:solidFill>
                <a:latin typeface="HGSｺﾞｼｯｸM" pitchFamily="50" charset="-128"/>
                <a:ea typeface="HGSｺﾞｼｯｸM" pitchFamily="50" charset="-128"/>
                <a:cs typeface="ＭＳ Ｐゴシック" pitchFamily="50" charset="-128"/>
              </a:rPr>
              <a:t>調達方針に即した調達の実施</a:t>
            </a:r>
            <a:endParaRPr lang="ja-JP" altLang="ja-JP" sz="3200" dirty="0">
              <a:solidFill>
                <a:prstClr val="black"/>
              </a:solidFill>
              <a:latin typeface="Arial"/>
              <a:ea typeface="ＭＳ Ｐゴシック"/>
              <a:cs typeface="ＭＳ Ｐゴシック" pitchFamily="50" charset="-128"/>
            </a:endParaRPr>
          </a:p>
        </p:txBody>
      </p:sp>
      <p:sp>
        <p:nvSpPr>
          <p:cNvPr id="26" name="AutoShape 13"/>
          <p:cNvSpPr>
            <a:spLocks noChangeArrowheads="1"/>
          </p:cNvSpPr>
          <p:nvPr/>
        </p:nvSpPr>
        <p:spPr bwMode="auto">
          <a:xfrm>
            <a:off x="5031009" y="4221184"/>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algn="ctr"/>
            <a:r>
              <a:rPr lang="ja-JP" altLang="en-US" sz="1400" dirty="0">
                <a:solidFill>
                  <a:prstClr val="black"/>
                </a:solidFill>
                <a:latin typeface="HGSｺﾞｼｯｸM" pitchFamily="50" charset="-128"/>
                <a:ea typeface="HGSｺﾞｼｯｸM" pitchFamily="50" charset="-128"/>
                <a:cs typeface="ＭＳ Ｐゴシック" pitchFamily="50" charset="-128"/>
              </a:rPr>
              <a:t>調達実績の取りまとめ・公表等</a:t>
            </a:r>
            <a:endParaRPr lang="ja-JP" altLang="ja-JP" sz="3200" dirty="0">
              <a:solidFill>
                <a:prstClr val="black"/>
              </a:solidFill>
              <a:latin typeface="Arial"/>
              <a:ea typeface="ＭＳ Ｐゴシック"/>
              <a:cs typeface="ＭＳ Ｐゴシック" pitchFamily="50" charset="-128"/>
            </a:endParaRPr>
          </a:p>
        </p:txBody>
      </p:sp>
      <p:sp>
        <p:nvSpPr>
          <p:cNvPr id="28" name="Text Box 12"/>
          <p:cNvSpPr txBox="1">
            <a:spLocks noChangeArrowheads="1"/>
          </p:cNvSpPr>
          <p:nvPr/>
        </p:nvSpPr>
        <p:spPr bwMode="auto">
          <a:xfrm>
            <a:off x="5031009" y="2060864"/>
            <a:ext cx="4758000" cy="4680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74213" tIns="8885" rIns="74213" bIns="8885" numCol="1" anchor="t" anchorCtr="0" compatLnSpc="1">
            <a:prstTxWarp prst="textNoShape">
              <a:avLst/>
            </a:prstTxWarp>
          </a:bodyPr>
          <a:lstStyle/>
          <a:p>
            <a:pPr algn="just"/>
            <a:r>
              <a:rPr lang="ja-JP" altLang="en-US" sz="1400" b="1" i="1" u="sng" dirty="0">
                <a:solidFill>
                  <a:prstClr val="black"/>
                </a:solidFill>
                <a:latin typeface="HGSｺﾞｼｯｸM" pitchFamily="50" charset="-128"/>
                <a:ea typeface="HGSｺﾞｼｯｸM" pitchFamily="50" charset="-128"/>
                <a:cs typeface="ＭＳ Ｐゴシック" pitchFamily="50" charset="-128"/>
              </a:rPr>
              <a:t>障害者就労施設等の受注機会の増大を図るための措置を講ずるよう努める責務</a:t>
            </a:r>
            <a:endParaRPr lang="ja-JP" altLang="ja-JP" sz="3200" dirty="0">
              <a:solidFill>
                <a:prstClr val="black"/>
              </a:solidFill>
              <a:latin typeface="Arial"/>
              <a:ea typeface="ＭＳ Ｐゴシック"/>
              <a:cs typeface="ＭＳ Ｐゴシック" pitchFamily="50" charset="-128"/>
            </a:endParaRPr>
          </a:p>
        </p:txBody>
      </p:sp>
      <p:sp>
        <p:nvSpPr>
          <p:cNvPr id="30" name="AutoShape 5"/>
          <p:cNvSpPr>
            <a:spLocks noChangeArrowheads="1"/>
          </p:cNvSpPr>
          <p:nvPr/>
        </p:nvSpPr>
        <p:spPr bwMode="auto">
          <a:xfrm>
            <a:off x="38472" y="4742538"/>
            <a:ext cx="9828000" cy="1260000"/>
          </a:xfrm>
          <a:prstGeom prst="roundRect">
            <a:avLst>
              <a:gd name="adj" fmla="val 1339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31" name="正方形/長方形 30"/>
          <p:cNvSpPr/>
          <p:nvPr/>
        </p:nvSpPr>
        <p:spPr bwMode="auto">
          <a:xfrm>
            <a:off x="116463" y="4905238"/>
            <a:ext cx="9789000" cy="1067544"/>
          </a:xfrm>
          <a:prstGeom prst="rect">
            <a:avLst/>
          </a:prstGeom>
          <a:noFill/>
          <a:ln w="9525" cap="flat" cmpd="sng" algn="ctr">
            <a:no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r>
              <a:rPr lang="ja-JP" altLang="en-US" sz="1400" dirty="0">
                <a:solidFill>
                  <a:prstClr val="black"/>
                </a:solidFill>
                <a:latin typeface="Arial"/>
                <a:ea typeface="ＭＳ Ｐゴシック"/>
              </a:rPr>
              <a:t>①　国及び独立行政法人等は、公契約について、競争参加資格を定めるに当たって法定雇用率を満たしていること又は障害者就労施設等から相当程度の物品等を調達していることに配慮する等障害者の就業を促進するために必要な措置を講ずるよう努めるものとする。</a:t>
            </a:r>
          </a:p>
          <a:p>
            <a:pPr marL="118935" indent="-118935" defTabSz="872188"/>
            <a:r>
              <a:rPr lang="ja-JP" altLang="en-US" sz="1400" dirty="0">
                <a:solidFill>
                  <a:prstClr val="black"/>
                </a:solidFill>
                <a:latin typeface="Arial"/>
                <a:ea typeface="ＭＳ Ｐゴシック"/>
              </a:rPr>
              <a:t>②　地方公共団体及び地方独立行政法人は、①による国及び独立行政法人等の措置に準じて必要な措置を講ずるよう努めるものとする。</a:t>
            </a:r>
          </a:p>
        </p:txBody>
      </p:sp>
      <p:sp>
        <p:nvSpPr>
          <p:cNvPr id="34" name="AutoShape 5"/>
          <p:cNvSpPr>
            <a:spLocks noChangeArrowheads="1"/>
          </p:cNvSpPr>
          <p:nvPr/>
        </p:nvSpPr>
        <p:spPr bwMode="auto">
          <a:xfrm>
            <a:off x="38472" y="6201376"/>
            <a:ext cx="9828000" cy="612000"/>
          </a:xfrm>
          <a:prstGeom prst="roundRect">
            <a:avLst>
              <a:gd name="adj" fmla="val 21379"/>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35" name="正方形/長方形 34"/>
          <p:cNvSpPr/>
          <p:nvPr/>
        </p:nvSpPr>
        <p:spPr bwMode="auto">
          <a:xfrm>
            <a:off x="194471" y="6345392"/>
            <a:ext cx="9789000" cy="432000"/>
          </a:xfrm>
          <a:prstGeom prst="rect">
            <a:avLst/>
          </a:prstGeom>
          <a:noFill/>
          <a:ln w="9525" cap="flat" cmpd="sng" algn="ctr">
            <a:no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r>
              <a:rPr lang="ja-JP" altLang="en-US" sz="1400" dirty="0">
                <a:solidFill>
                  <a:prstClr val="black"/>
                </a:solidFill>
                <a:latin typeface="Arial"/>
                <a:ea typeface="ＭＳ Ｐゴシック"/>
              </a:rPr>
              <a:t>　障害者就労施設等は、単独で又は相互に連携して若しくは共同して、購入者等に対し、その物品等に関する情報を提</a:t>
            </a:r>
            <a:endParaRPr lang="en-US" altLang="ja-JP" sz="1400" dirty="0">
              <a:solidFill>
                <a:prstClr val="black"/>
              </a:solidFill>
              <a:latin typeface="Arial"/>
              <a:ea typeface="ＭＳ Ｐゴシック"/>
            </a:endParaRPr>
          </a:p>
          <a:p>
            <a:pPr marL="118935" indent="-118935" defTabSz="872188"/>
            <a:r>
              <a:rPr lang="ja-JP" altLang="en-US" sz="1400" dirty="0">
                <a:solidFill>
                  <a:prstClr val="black"/>
                </a:solidFill>
                <a:latin typeface="Arial"/>
                <a:ea typeface="ＭＳ Ｐゴシック"/>
              </a:rPr>
              <a:t>供するよう努めるとともに、当該物品等の質の向上及び供給の円滑化に努めるものとする。</a:t>
            </a:r>
          </a:p>
        </p:txBody>
      </p:sp>
      <p:sp>
        <p:nvSpPr>
          <p:cNvPr id="33" name="Text Box 9"/>
          <p:cNvSpPr txBox="1">
            <a:spLocks noChangeArrowheads="1"/>
          </p:cNvSpPr>
          <p:nvPr/>
        </p:nvSpPr>
        <p:spPr bwMode="auto">
          <a:xfrm>
            <a:off x="273236" y="6057360"/>
            <a:ext cx="6630000" cy="2160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4213" tIns="8885" rIns="74213" bIns="8885" numCol="1" anchor="t" anchorCtr="0" compatLnSpc="1">
            <a:prstTxWarp prst="textNoShape">
              <a:avLst/>
            </a:prstTxWarp>
          </a:bodyPr>
          <a:lstStyle/>
          <a:p>
            <a:pPr algn="just"/>
            <a:r>
              <a:rPr lang="ja-JP" altLang="en-US" sz="1400" dirty="0">
                <a:solidFill>
                  <a:prstClr val="black"/>
                </a:solidFill>
                <a:latin typeface="HGSｺﾞｼｯｸE" pitchFamily="50" charset="-128"/>
                <a:ea typeface="HGSｺﾞｼｯｸE" pitchFamily="50" charset="-128"/>
                <a:cs typeface="ＭＳ Ｐゴシック" pitchFamily="50" charset="-128"/>
              </a:rPr>
              <a:t>４．障害者就労施設等の供給する物品等に関する情報の提供（第１１条）</a:t>
            </a:r>
            <a:endParaRPr lang="ja-JP" altLang="ja-JP" sz="2000" dirty="0">
              <a:solidFill>
                <a:prstClr val="black"/>
              </a:solidFill>
              <a:latin typeface="Arial"/>
              <a:ea typeface="ＭＳ Ｐゴシック"/>
              <a:cs typeface="ＭＳ Ｐゴシック" pitchFamily="50" charset="-128"/>
            </a:endParaRPr>
          </a:p>
        </p:txBody>
      </p:sp>
      <p:sp>
        <p:nvSpPr>
          <p:cNvPr id="36" name="AutoShape 5"/>
          <p:cNvSpPr>
            <a:spLocks noChangeArrowheads="1"/>
          </p:cNvSpPr>
          <p:nvPr/>
        </p:nvSpPr>
        <p:spPr bwMode="auto">
          <a:xfrm>
            <a:off x="38474" y="1628940"/>
            <a:ext cx="9828000" cy="2916000"/>
          </a:xfrm>
          <a:prstGeom prst="roundRect">
            <a:avLst>
              <a:gd name="adj" fmla="val 612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10" name="Text Box 9"/>
          <p:cNvSpPr txBox="1">
            <a:spLocks noChangeArrowheads="1"/>
          </p:cNvSpPr>
          <p:nvPr/>
        </p:nvSpPr>
        <p:spPr bwMode="auto">
          <a:xfrm>
            <a:off x="194471" y="1520856"/>
            <a:ext cx="5070000" cy="2160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4213" tIns="8885" rIns="74213" bIns="8885" numCol="1" anchor="t" anchorCtr="0" compatLnSpc="1">
            <a:prstTxWarp prst="textNoShape">
              <a:avLst/>
            </a:prstTxWarp>
          </a:bodyPr>
          <a:lstStyle/>
          <a:p>
            <a:pPr algn="just"/>
            <a:r>
              <a:rPr lang="ja-JP" altLang="en-US" sz="1400" dirty="0">
                <a:solidFill>
                  <a:prstClr val="black"/>
                </a:solidFill>
                <a:latin typeface="HGSｺﾞｼｯｸE" pitchFamily="50" charset="-128"/>
                <a:ea typeface="HGSｺﾞｼｯｸE" pitchFamily="50" charset="-128"/>
                <a:cs typeface="ＭＳ Ｐゴシック" pitchFamily="50" charset="-128"/>
              </a:rPr>
              <a:t>２．国等の責務及び調達の推進（第３条～第９条）</a:t>
            </a:r>
            <a:endParaRPr lang="ja-JP" altLang="ja-JP" sz="2000" dirty="0">
              <a:solidFill>
                <a:prstClr val="black"/>
              </a:solidFill>
              <a:latin typeface="Arial"/>
              <a:ea typeface="ＭＳ Ｐゴシック"/>
              <a:cs typeface="ＭＳ Ｐゴシック" pitchFamily="50" charset="-128"/>
            </a:endParaRPr>
          </a:p>
        </p:txBody>
      </p:sp>
      <p:sp>
        <p:nvSpPr>
          <p:cNvPr id="37" name="AutoShape 14"/>
          <p:cNvSpPr>
            <a:spLocks noChangeArrowheads="1"/>
          </p:cNvSpPr>
          <p:nvPr/>
        </p:nvSpPr>
        <p:spPr bwMode="auto">
          <a:xfrm>
            <a:off x="7059246" y="3969128"/>
            <a:ext cx="468000" cy="180000"/>
          </a:xfrm>
          <a:prstGeom prst="downArrow">
            <a:avLst>
              <a:gd name="adj1" fmla="val 50000"/>
              <a:gd name="adj2" fmla="val 25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38" name="AutoShape 14"/>
          <p:cNvSpPr>
            <a:spLocks noChangeArrowheads="1"/>
          </p:cNvSpPr>
          <p:nvPr/>
        </p:nvSpPr>
        <p:spPr bwMode="auto">
          <a:xfrm>
            <a:off x="2066722" y="2960992"/>
            <a:ext cx="468000" cy="180000"/>
          </a:xfrm>
          <a:prstGeom prst="downArrow">
            <a:avLst>
              <a:gd name="adj1" fmla="val 50000"/>
              <a:gd name="adj2" fmla="val 25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39" name="AutoShape 14"/>
          <p:cNvSpPr>
            <a:spLocks noChangeArrowheads="1"/>
          </p:cNvSpPr>
          <p:nvPr/>
        </p:nvSpPr>
        <p:spPr bwMode="auto">
          <a:xfrm>
            <a:off x="2066722" y="3465096"/>
            <a:ext cx="468000" cy="180000"/>
          </a:xfrm>
          <a:prstGeom prst="downArrow">
            <a:avLst>
              <a:gd name="adj1" fmla="val 50000"/>
              <a:gd name="adj2" fmla="val 25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40" name="AutoShape 14"/>
          <p:cNvSpPr>
            <a:spLocks noChangeArrowheads="1"/>
          </p:cNvSpPr>
          <p:nvPr/>
        </p:nvSpPr>
        <p:spPr bwMode="auto">
          <a:xfrm>
            <a:off x="2066722" y="3969128"/>
            <a:ext cx="468000" cy="180000"/>
          </a:xfrm>
          <a:prstGeom prst="downArrow">
            <a:avLst>
              <a:gd name="adj1" fmla="val 50000"/>
              <a:gd name="adj2" fmla="val 25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13" tIns="8885" rIns="74213" bIns="8885"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29" name="Text Box 9"/>
          <p:cNvSpPr txBox="1">
            <a:spLocks noChangeArrowheads="1"/>
          </p:cNvSpPr>
          <p:nvPr/>
        </p:nvSpPr>
        <p:spPr bwMode="auto">
          <a:xfrm>
            <a:off x="234226" y="4617200"/>
            <a:ext cx="6435000" cy="2160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4213" tIns="8885" rIns="74213" bIns="8885" numCol="1" anchor="t" anchorCtr="0" compatLnSpc="1">
            <a:prstTxWarp prst="textNoShape">
              <a:avLst/>
            </a:prstTxWarp>
          </a:bodyPr>
          <a:lstStyle/>
          <a:p>
            <a:pPr algn="just"/>
            <a:r>
              <a:rPr lang="ja-JP" altLang="en-US" sz="1400" dirty="0">
                <a:solidFill>
                  <a:prstClr val="black"/>
                </a:solidFill>
                <a:latin typeface="HGSｺﾞｼｯｸE" pitchFamily="50" charset="-128"/>
                <a:ea typeface="HGSｺﾞｼｯｸE" pitchFamily="50" charset="-128"/>
                <a:cs typeface="ＭＳ Ｐゴシック" pitchFamily="50" charset="-128"/>
              </a:rPr>
              <a:t>３．公契約における障害者の就業を促進するための措置等（第１０条）</a:t>
            </a:r>
            <a:endParaRPr lang="ja-JP" altLang="ja-JP" sz="2000" dirty="0">
              <a:solidFill>
                <a:prstClr val="black"/>
              </a:solidFill>
              <a:latin typeface="Arial"/>
              <a:ea typeface="ＭＳ Ｐゴシック"/>
              <a:cs typeface="ＭＳ Ｐゴシック" pitchFamily="50" charset="-128"/>
            </a:endParaRPr>
          </a:p>
        </p:txBody>
      </p:sp>
      <p:sp>
        <p:nvSpPr>
          <p:cNvPr id="2" name="正方形/長方形 1"/>
          <p:cNvSpPr/>
          <p:nvPr/>
        </p:nvSpPr>
        <p:spPr bwMode="auto">
          <a:xfrm>
            <a:off x="78054" y="3140969"/>
            <a:ext cx="4836000" cy="324000"/>
          </a:xfrm>
          <a:prstGeom prst="rect">
            <a:avLst/>
          </a:prstGeom>
          <a:noFill/>
          <a:ln w="38100" cap="flat" cmpd="sng" algn="ctr">
            <a:solidFill>
              <a:srgbClr val="FF0000"/>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endParaRPr lang="ja-JP" altLang="en-US" sz="1200">
              <a:solidFill>
                <a:prstClr val="black"/>
              </a:solidFill>
              <a:ea typeface="ＭＳ Ｐゴシック" pitchFamily="50" charset="-128"/>
            </a:endParaRPr>
          </a:p>
        </p:txBody>
      </p:sp>
      <p:sp>
        <p:nvSpPr>
          <p:cNvPr id="42" name="正方形/長方形 41"/>
          <p:cNvSpPr/>
          <p:nvPr/>
        </p:nvSpPr>
        <p:spPr bwMode="auto">
          <a:xfrm>
            <a:off x="5031009" y="2636955"/>
            <a:ext cx="4797000" cy="360000"/>
          </a:xfrm>
          <a:prstGeom prst="rect">
            <a:avLst/>
          </a:prstGeom>
          <a:noFill/>
          <a:ln w="38100" cap="flat" cmpd="sng" algn="ctr">
            <a:solidFill>
              <a:srgbClr val="FF0000"/>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endParaRPr lang="ja-JP" altLang="en-US" sz="1200">
              <a:solidFill>
                <a:prstClr val="black"/>
              </a:solidFill>
              <a:ea typeface="ＭＳ Ｐゴシック" pitchFamily="50" charset="-128"/>
            </a:endParaRPr>
          </a:p>
        </p:txBody>
      </p:sp>
      <p:sp>
        <p:nvSpPr>
          <p:cNvPr id="43" name="正方形/長方形 42"/>
          <p:cNvSpPr/>
          <p:nvPr/>
        </p:nvSpPr>
        <p:spPr bwMode="auto">
          <a:xfrm>
            <a:off x="78537" y="3645025"/>
            <a:ext cx="9750000" cy="828160"/>
          </a:xfrm>
          <a:prstGeom prst="rect">
            <a:avLst/>
          </a:prstGeom>
          <a:noFill/>
          <a:ln w="38100" cap="flat" cmpd="sng" algn="ctr">
            <a:solidFill>
              <a:srgbClr val="FF0000"/>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endParaRPr lang="ja-JP" altLang="en-US" sz="1200">
              <a:solidFill>
                <a:prstClr val="black"/>
              </a:solidFill>
              <a:ea typeface="ＭＳ Ｐゴシック" pitchFamily="50" charset="-128"/>
            </a:endParaRPr>
          </a:p>
        </p:txBody>
      </p:sp>
      <p:sp>
        <p:nvSpPr>
          <p:cNvPr id="7" name="正方形/長方形 6"/>
          <p:cNvSpPr/>
          <p:nvPr/>
        </p:nvSpPr>
        <p:spPr bwMode="auto">
          <a:xfrm>
            <a:off x="6045121" y="476696"/>
            <a:ext cx="3783000" cy="216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36767" tIns="7357" rIns="36767" bIns="7357" numCol="1" rtlCol="0" anchor="t" anchorCtr="0" compatLnSpc="1">
            <a:prstTxWarp prst="textNoShape">
              <a:avLst/>
            </a:prstTxWarp>
          </a:bodyPr>
          <a:lstStyle/>
          <a:p>
            <a:pPr marL="118935" indent="-118935" algn="ctr" defTabSz="872188"/>
            <a:r>
              <a:rPr lang="ja-JP" altLang="en-US" sz="1200" b="1" dirty="0">
                <a:solidFill>
                  <a:prstClr val="white"/>
                </a:solidFill>
              </a:rPr>
              <a:t>平成２５年４月１日施行（平成２４年６月２０日成立）</a:t>
            </a:r>
          </a:p>
        </p:txBody>
      </p:sp>
      <p:grpSp>
        <p:nvGrpSpPr>
          <p:cNvPr id="41" name="グループ化 10"/>
          <p:cNvGrpSpPr>
            <a:grpSpLocks/>
          </p:cNvGrpSpPr>
          <p:nvPr/>
        </p:nvGrpSpPr>
        <p:grpSpPr bwMode="auto">
          <a:xfrm>
            <a:off x="12938" y="332675"/>
            <a:ext cx="9906000" cy="71438"/>
            <a:chOff x="0" y="188640"/>
            <a:chExt cx="9144000" cy="72008"/>
          </a:xfrm>
        </p:grpSpPr>
        <p:cxnSp>
          <p:nvCxnSpPr>
            <p:cNvPr id="44" name="直線コネクタ 43"/>
            <p:cNvCxnSpPr/>
            <p:nvPr/>
          </p:nvCxnSpPr>
          <p:spPr>
            <a:xfrm>
              <a:off x="0" y="188640"/>
              <a:ext cx="9144000" cy="0"/>
            </a:xfrm>
            <a:prstGeom prst="line">
              <a:avLst/>
            </a:prstGeom>
            <a:noFill/>
            <a:ln w="9525" cap="flat" cmpd="sng" algn="ctr">
              <a:solidFill>
                <a:srgbClr val="99CCFF"/>
              </a:solidFill>
              <a:prstDash val="solid"/>
            </a:ln>
            <a:effectLst/>
          </p:spPr>
        </p:cxnSp>
        <p:cxnSp>
          <p:nvCxnSpPr>
            <p:cNvPr id="45" name="直線コネクタ 44"/>
            <p:cNvCxnSpPr/>
            <p:nvPr/>
          </p:nvCxnSpPr>
          <p:spPr>
            <a:xfrm>
              <a:off x="0" y="260648"/>
              <a:ext cx="9144000" cy="0"/>
            </a:xfrm>
            <a:prstGeom prst="line">
              <a:avLst/>
            </a:prstGeom>
            <a:noFill/>
            <a:ln w="57150" cap="flat" cmpd="sng" algn="ctr">
              <a:solidFill>
                <a:srgbClr val="99CCFF"/>
              </a:solidFill>
              <a:prstDash val="solid"/>
            </a:ln>
            <a:effectLst/>
          </p:spPr>
        </p:cxnSp>
      </p:grpSp>
      <p:sp>
        <p:nvSpPr>
          <p:cNvPr id="46" name="スライド番号プレースホルダー 1"/>
          <p:cNvSpPr>
            <a:spLocks noGrp="1"/>
          </p:cNvSpPr>
          <p:nvPr>
            <p:ph type="sldNum" sz="quarter" idx="12"/>
          </p:nvPr>
        </p:nvSpPr>
        <p:spPr>
          <a:xfrm>
            <a:off x="7617296" y="6453346"/>
            <a:ext cx="2311400" cy="476250"/>
          </a:xfrm>
        </p:spPr>
        <p:txBody>
          <a:bodyPr/>
          <a:lstStyle/>
          <a:p>
            <a:pPr>
              <a:defRPr/>
            </a:pPr>
            <a:fld id="{0329B7E6-8142-4C2C-8486-ACA79D5FD086}" type="slidenum">
              <a:rPr lang="en-US" altLang="ja-JP" smtClean="0">
                <a:solidFill>
                  <a:prstClr val="black"/>
                </a:solidFill>
              </a:rPr>
              <a:pPr>
                <a:defRPr/>
              </a:pPr>
              <a:t>47</a:t>
            </a:fld>
            <a:endParaRPr lang="en-US" altLang="ja-JP" dirty="0">
              <a:solidFill>
                <a:prstClr val="black"/>
              </a:solidFill>
            </a:endParaRPr>
          </a:p>
        </p:txBody>
      </p:sp>
    </p:spTree>
    <p:extLst>
      <p:ext uri="{BB962C8B-B14F-4D97-AF65-F5344CB8AC3E}">
        <p14:creationId xmlns:p14="http://schemas.microsoft.com/office/powerpoint/2010/main" val="193181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a:xfrm>
            <a:off x="1640631" y="274638"/>
            <a:ext cx="7770069" cy="6178550"/>
          </a:xfrm>
        </p:spPr>
        <p:txBody>
          <a:bodyPr/>
          <a:lstStyle/>
          <a:p>
            <a:pPr algn="l"/>
            <a:r>
              <a:rPr lang="ja-JP" altLang="en-US" sz="3600" dirty="0">
                <a:latin typeface="+mj-ea"/>
              </a:rPr>
              <a:t>２　障害児支援について</a:t>
            </a:r>
          </a:p>
        </p:txBody>
      </p:sp>
      <p:sp>
        <p:nvSpPr>
          <p:cNvPr id="2" name="スライド番号プレースホルダー 1"/>
          <p:cNvSpPr>
            <a:spLocks noGrp="1"/>
          </p:cNvSpPr>
          <p:nvPr>
            <p:ph type="sldNum" sz="quarter" idx="12"/>
          </p:nvPr>
        </p:nvSpPr>
        <p:spPr>
          <a:xfrm>
            <a:off x="7538149" y="6448625"/>
            <a:ext cx="2311400" cy="365125"/>
          </a:xfrm>
        </p:spPr>
        <p:txBody>
          <a:bodyPr/>
          <a:lstStyle/>
          <a:p>
            <a:pPr>
              <a:defRPr/>
            </a:pPr>
            <a:fld id="{0329B7E6-8142-4C2C-8486-ACA79D5FD086}" type="slidenum">
              <a:rPr lang="en-US" altLang="ja-JP" smtClean="0">
                <a:solidFill>
                  <a:prstClr val="black"/>
                </a:solidFill>
              </a:rPr>
              <a:pPr>
                <a:defRPr/>
              </a:pPr>
              <a:t>48</a:t>
            </a:fld>
            <a:endParaRPr lang="en-US" altLang="ja-JP" dirty="0">
              <a:solidFill>
                <a:prstClr val="black"/>
              </a:solidFill>
            </a:endParaRPr>
          </a:p>
        </p:txBody>
      </p:sp>
    </p:spTree>
    <p:extLst>
      <p:ext uri="{BB962C8B-B14F-4D97-AF65-F5344CB8AC3E}">
        <p14:creationId xmlns:p14="http://schemas.microsoft.com/office/powerpoint/2010/main" val="2855588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316889238"/>
              </p:ext>
            </p:extLst>
          </p:nvPr>
        </p:nvGraphicFramePr>
        <p:xfrm>
          <a:off x="68160" y="3215324"/>
          <a:ext cx="9769680" cy="3573000"/>
        </p:xfrm>
        <a:graphic>
          <a:graphicData uri="http://schemas.openxmlformats.org/drawingml/2006/table">
            <a:tbl>
              <a:tblPr firstRow="1" bandRow="1">
                <a:tableStyleId>{5940675A-B579-460E-94D1-54222C63F5DA}</a:tableStyleId>
              </a:tblPr>
              <a:tblGrid>
                <a:gridCol w="1284440"/>
                <a:gridCol w="8485240"/>
              </a:tblGrid>
              <a:tr h="215845">
                <a:tc>
                  <a:txBody>
                    <a:bodyPr/>
                    <a:lstStyle/>
                    <a:p>
                      <a:pPr algn="ctr"/>
                      <a:r>
                        <a:rPr kumimoji="1" lang="ja-JP" altLang="en-US" sz="1500" dirty="0" smtClean="0">
                          <a:latin typeface="+mj-ea"/>
                          <a:ea typeface="+mj-ea"/>
                        </a:rPr>
                        <a:t>時期</a:t>
                      </a:r>
                      <a:endParaRPr kumimoji="1" lang="ja-JP" altLang="en-US" sz="1500" dirty="0">
                        <a:latin typeface="+mj-ea"/>
                        <a:ea typeface="+mj-ea"/>
                      </a:endParaRPr>
                    </a:p>
                  </a:txBody>
                  <a:tcPr marL="36000" marR="36000" marT="36000" marB="0">
                    <a:solidFill>
                      <a:srgbClr val="FFFFCC"/>
                    </a:solidFill>
                  </a:tcPr>
                </a:tc>
                <a:tc>
                  <a:txBody>
                    <a:bodyPr/>
                    <a:lstStyle/>
                    <a:p>
                      <a:pPr algn="ctr"/>
                      <a:r>
                        <a:rPr kumimoji="1" lang="ja-JP" altLang="en-US" sz="1500" dirty="0" smtClean="0">
                          <a:latin typeface="+mj-ea"/>
                          <a:ea typeface="+mj-ea"/>
                        </a:rPr>
                        <a:t>対応内容</a:t>
                      </a:r>
                      <a:endParaRPr kumimoji="1" lang="ja-JP" altLang="en-US" sz="1500" dirty="0">
                        <a:latin typeface="+mj-ea"/>
                        <a:ea typeface="+mj-ea"/>
                      </a:endParaRPr>
                    </a:p>
                  </a:txBody>
                  <a:tcPr marL="36000" marR="36000" marT="36000" marB="0">
                    <a:solidFill>
                      <a:srgbClr val="FFFFCC"/>
                    </a:solidFill>
                  </a:tcPr>
                </a:tc>
              </a:tr>
              <a:tr h="221340">
                <a:tc>
                  <a:txBody>
                    <a:bodyPr/>
                    <a:lstStyle/>
                    <a:p>
                      <a:pPr algn="l"/>
                      <a:r>
                        <a:rPr kumimoji="1" lang="ja-JP" altLang="en-US" sz="1500" b="0" dirty="0" smtClean="0">
                          <a:latin typeface="+mj-ea"/>
                          <a:ea typeface="+mj-ea"/>
                        </a:rPr>
                        <a:t>平成</a:t>
                      </a:r>
                      <a:r>
                        <a:rPr kumimoji="1" lang="en-US" altLang="ja-JP" sz="1500" b="0" dirty="0" smtClean="0">
                          <a:latin typeface="+mj-ea"/>
                          <a:ea typeface="+mj-ea"/>
                        </a:rPr>
                        <a:t>27</a:t>
                      </a:r>
                      <a:r>
                        <a:rPr kumimoji="1" lang="ja-JP" altLang="en-US" sz="1500" b="0" dirty="0" smtClean="0">
                          <a:latin typeface="+mj-ea"/>
                          <a:ea typeface="+mj-ea"/>
                        </a:rPr>
                        <a:t>年</a:t>
                      </a:r>
                      <a:r>
                        <a:rPr kumimoji="1" lang="en-US" altLang="ja-JP" sz="1500" b="0" dirty="0" smtClean="0">
                          <a:latin typeface="+mj-ea"/>
                          <a:ea typeface="+mj-ea"/>
                        </a:rPr>
                        <a:t>4</a:t>
                      </a:r>
                      <a:r>
                        <a:rPr kumimoji="1" lang="ja-JP" altLang="en-US" sz="1500" b="0" dirty="0" smtClean="0">
                          <a:latin typeface="+mj-ea"/>
                          <a:ea typeface="+mj-ea"/>
                        </a:rPr>
                        <a:t>月</a:t>
                      </a:r>
                      <a:endParaRPr kumimoji="1" lang="ja-JP" altLang="en-US" sz="1500" b="0" dirty="0">
                        <a:latin typeface="+mj-ea"/>
                        <a:ea typeface="+mj-ea"/>
                      </a:endParaRPr>
                    </a:p>
                  </a:txBody>
                  <a:tcPr marL="36000" marR="36000" marT="36000" marB="0"/>
                </a:tc>
                <a:tc>
                  <a:txBody>
                    <a:bodyPr/>
                    <a:lstStyle/>
                    <a:p>
                      <a:pPr marL="0" indent="0">
                        <a:buFont typeface="Wingdings" panose="05000000000000000000" pitchFamily="2" charset="2"/>
                        <a:buNone/>
                      </a:pPr>
                      <a:r>
                        <a:rPr kumimoji="1" lang="ja-JP" altLang="en-US" sz="1500" b="0" dirty="0" smtClean="0">
                          <a:latin typeface="+mj-ea"/>
                          <a:ea typeface="+mj-ea"/>
                        </a:rPr>
                        <a:t>○放課後等デイサービスガイドラインの作成・公表</a:t>
                      </a:r>
                      <a:endParaRPr kumimoji="1" lang="en-US" altLang="ja-JP" sz="1500" b="0" dirty="0" smtClean="0">
                        <a:latin typeface="+mj-ea"/>
                        <a:ea typeface="+mj-ea"/>
                      </a:endParaRPr>
                    </a:p>
                  </a:txBody>
                  <a:tcPr marL="36000" marR="36000" marT="36000" marB="0"/>
                </a:tc>
              </a:tr>
              <a:tr h="2014205">
                <a:tc>
                  <a:txBody>
                    <a:bodyPr/>
                    <a:lstStyle/>
                    <a:p>
                      <a:pPr algn="l"/>
                      <a:r>
                        <a:rPr kumimoji="1" lang="ja-JP" altLang="en-US" sz="1500" b="0" dirty="0" smtClean="0">
                          <a:latin typeface="+mj-ea"/>
                          <a:ea typeface="+mj-ea"/>
                        </a:rPr>
                        <a:t>平成</a:t>
                      </a:r>
                      <a:r>
                        <a:rPr kumimoji="1" lang="en-US" altLang="ja-JP" sz="1500" b="0" dirty="0" smtClean="0">
                          <a:latin typeface="+mj-ea"/>
                          <a:ea typeface="+mj-ea"/>
                        </a:rPr>
                        <a:t>28</a:t>
                      </a:r>
                      <a:r>
                        <a:rPr kumimoji="1" lang="ja-JP" altLang="en-US" sz="1500" b="0" dirty="0" smtClean="0">
                          <a:latin typeface="+mj-ea"/>
                          <a:ea typeface="+mj-ea"/>
                        </a:rPr>
                        <a:t>年</a:t>
                      </a:r>
                      <a:r>
                        <a:rPr kumimoji="1" lang="en-US" altLang="ja-JP" sz="1500" b="0" dirty="0" smtClean="0">
                          <a:latin typeface="+mj-ea"/>
                          <a:ea typeface="+mj-ea"/>
                        </a:rPr>
                        <a:t>3</a:t>
                      </a:r>
                      <a:r>
                        <a:rPr kumimoji="1" lang="ja-JP" altLang="en-US" sz="1500" b="0" dirty="0" smtClean="0">
                          <a:latin typeface="+mj-ea"/>
                          <a:ea typeface="+mj-ea"/>
                        </a:rPr>
                        <a:t>月</a:t>
                      </a:r>
                      <a:endParaRPr kumimoji="1" lang="ja-JP" altLang="en-US" sz="1500" b="0" dirty="0">
                        <a:latin typeface="+mj-ea"/>
                        <a:ea typeface="+mj-ea"/>
                      </a:endParaRPr>
                    </a:p>
                  </a:txBody>
                  <a:tcPr marL="36000" marR="36000" marT="36000" marB="0"/>
                </a:tc>
                <a:tc>
                  <a:txBody>
                    <a:bodyPr/>
                    <a:lstStyle/>
                    <a:p>
                      <a:pPr marL="0" indent="0">
                        <a:buFont typeface="Wingdings" panose="05000000000000000000" pitchFamily="2" charset="2"/>
                        <a:buNone/>
                      </a:pPr>
                      <a:r>
                        <a:rPr kumimoji="1" lang="ja-JP" altLang="en-US" sz="1500" b="0" dirty="0" smtClean="0">
                          <a:latin typeface="+mj-ea"/>
                          <a:ea typeface="+mj-ea"/>
                        </a:rPr>
                        <a:t>○支給決定の適正化に向けた留意事項通知（</a:t>
                      </a:r>
                      <a:r>
                        <a:rPr kumimoji="1" lang="en-US" altLang="ja-JP" sz="1500" b="0" dirty="0" smtClean="0">
                          <a:latin typeface="+mj-ea"/>
                          <a:ea typeface="+mj-ea"/>
                        </a:rPr>
                        <a:t>H28.3.7</a:t>
                      </a:r>
                      <a:r>
                        <a:rPr kumimoji="1" lang="ja-JP" altLang="en-US" sz="1500" b="0" dirty="0" smtClean="0">
                          <a:latin typeface="+mj-ea"/>
                          <a:ea typeface="+mj-ea"/>
                        </a:rPr>
                        <a:t>障害福祉課長通知）</a:t>
                      </a:r>
                    </a:p>
                    <a:p>
                      <a:pPr marL="0" indent="0">
                        <a:buFont typeface="Wingdings" panose="05000000000000000000" pitchFamily="2" charset="2"/>
                        <a:buNone/>
                      </a:pPr>
                      <a:r>
                        <a:rPr kumimoji="1" lang="ja-JP" altLang="en-US" sz="1500" b="0" dirty="0" smtClean="0">
                          <a:latin typeface="+mj-ea"/>
                          <a:ea typeface="+mj-ea"/>
                        </a:rPr>
                        <a:t>　①指定障害児通所支援事業者の指導の徹底（支援の提供拒否の禁止などの運営基準の遵守）</a:t>
                      </a:r>
                    </a:p>
                    <a:p>
                      <a:pPr marL="0" indent="0">
                        <a:buFont typeface="Wingdings" panose="05000000000000000000" pitchFamily="2" charset="2"/>
                        <a:buNone/>
                      </a:pPr>
                      <a:r>
                        <a:rPr kumimoji="1" lang="ja-JP" altLang="en-US" sz="1500" b="0" dirty="0" smtClean="0">
                          <a:latin typeface="+mj-ea"/>
                          <a:ea typeface="+mj-ea"/>
                        </a:rPr>
                        <a:t>　②放課後等デイサービスガイドラインの活用の周知徹底、自己評価結果の公表状況の把握に努めること</a:t>
                      </a:r>
                    </a:p>
                    <a:p>
                      <a:pPr marL="0" indent="0">
                        <a:buFont typeface="Wingdings" panose="05000000000000000000" pitchFamily="2" charset="2"/>
                        <a:buNone/>
                      </a:pPr>
                      <a:r>
                        <a:rPr kumimoji="1" lang="ja-JP" altLang="en-US" sz="1500" b="0" dirty="0" smtClean="0">
                          <a:latin typeface="+mj-ea"/>
                          <a:ea typeface="+mj-ea"/>
                        </a:rPr>
                        <a:t>　③障害児通所給付費等の通所給付決定の適正化</a:t>
                      </a:r>
                    </a:p>
                    <a:p>
                      <a:pPr marL="0" indent="0">
                        <a:buFont typeface="Wingdings" panose="05000000000000000000" pitchFamily="2" charset="2"/>
                        <a:buNone/>
                      </a:pPr>
                      <a:r>
                        <a:rPr kumimoji="1" lang="ja-JP" altLang="en-US" sz="1500" b="0" dirty="0" smtClean="0">
                          <a:latin typeface="+mj-ea"/>
                          <a:ea typeface="+mj-ea"/>
                        </a:rPr>
                        <a:t>　　・一般施策を含めた適切な支援体制の構築、環境整備を行う</a:t>
                      </a:r>
                    </a:p>
                    <a:p>
                      <a:pPr marL="0" indent="0">
                        <a:buFont typeface="Wingdings" panose="05000000000000000000" pitchFamily="2" charset="2"/>
                        <a:buNone/>
                      </a:pPr>
                      <a:r>
                        <a:rPr kumimoji="1" lang="ja-JP" altLang="en-US" sz="1500" b="0" dirty="0" smtClean="0">
                          <a:latin typeface="+mj-ea"/>
                          <a:ea typeface="+mj-ea"/>
                        </a:rPr>
                        <a:t>　　・支給量の目安（支給量は、原則として各月の日数から８日を控除した日数を上限）を示し、上限を</a:t>
                      </a:r>
                    </a:p>
                    <a:p>
                      <a:pPr marL="0" indent="0">
                        <a:buFont typeface="Wingdings" panose="05000000000000000000" pitchFamily="2" charset="2"/>
                        <a:buNone/>
                      </a:pPr>
                      <a:r>
                        <a:rPr kumimoji="1" lang="ja-JP" altLang="en-US" sz="1500" b="0" dirty="0" smtClean="0">
                          <a:latin typeface="+mj-ea"/>
                          <a:ea typeface="+mj-ea"/>
                        </a:rPr>
                        <a:t>　　　超える場合は、市町村において支給の必要性を確認する</a:t>
                      </a:r>
                    </a:p>
                    <a:p>
                      <a:pPr marL="0" indent="0">
                        <a:buFont typeface="Wingdings" panose="05000000000000000000" pitchFamily="2" charset="2"/>
                        <a:buNone/>
                      </a:pPr>
                      <a:r>
                        <a:rPr kumimoji="1" lang="ja-JP" altLang="en-US" sz="1500" b="0" dirty="0" smtClean="0">
                          <a:latin typeface="+mj-ea"/>
                          <a:ea typeface="+mj-ea"/>
                        </a:rPr>
                        <a:t>　　・主として障害児の家族の就労支援又は障害児を日常的に介護している家族の一時的な休息を目的と</a:t>
                      </a:r>
                    </a:p>
                    <a:p>
                      <a:pPr marL="0" indent="0">
                        <a:buFont typeface="Wingdings" panose="05000000000000000000" pitchFamily="2" charset="2"/>
                        <a:buNone/>
                      </a:pPr>
                      <a:r>
                        <a:rPr kumimoji="1" lang="ja-JP" altLang="en-US" sz="1500" b="0" dirty="0" smtClean="0">
                          <a:latin typeface="+mj-ea"/>
                          <a:ea typeface="+mj-ea"/>
                        </a:rPr>
                        <a:t>　　　する場合には、地域生活支援事業の日中一時支援等を活用すること</a:t>
                      </a:r>
                      <a:endParaRPr kumimoji="1" lang="ja-JP" altLang="en-US" sz="1500" b="0" dirty="0">
                        <a:latin typeface="+mj-ea"/>
                        <a:ea typeface="+mj-ea"/>
                      </a:endParaRPr>
                    </a:p>
                  </a:txBody>
                  <a:tcPr marL="36000" marR="36000" marT="36000" marB="0"/>
                </a:tc>
              </a:tr>
              <a:tr h="930639">
                <a:tc>
                  <a:txBody>
                    <a:bodyPr/>
                    <a:lstStyle/>
                    <a:p>
                      <a:pPr algn="l"/>
                      <a:r>
                        <a:rPr kumimoji="1" lang="ja-JP" altLang="en-US" sz="1500" b="0" dirty="0" smtClean="0">
                          <a:latin typeface="+mj-ea"/>
                          <a:ea typeface="+mj-ea"/>
                        </a:rPr>
                        <a:t>平成</a:t>
                      </a:r>
                      <a:r>
                        <a:rPr kumimoji="1" lang="en-US" altLang="ja-JP" sz="1500" b="0" dirty="0" smtClean="0">
                          <a:latin typeface="+mj-ea"/>
                          <a:ea typeface="+mj-ea"/>
                        </a:rPr>
                        <a:t>28</a:t>
                      </a:r>
                      <a:r>
                        <a:rPr kumimoji="1" lang="ja-JP" altLang="en-US" sz="1500" b="0" dirty="0" smtClean="0">
                          <a:latin typeface="+mj-ea"/>
                          <a:ea typeface="+mj-ea"/>
                        </a:rPr>
                        <a:t>年</a:t>
                      </a:r>
                      <a:r>
                        <a:rPr kumimoji="1" lang="en-US" altLang="ja-JP" sz="1500" b="0" dirty="0" smtClean="0">
                          <a:latin typeface="+mj-ea"/>
                          <a:ea typeface="+mj-ea"/>
                        </a:rPr>
                        <a:t>6</a:t>
                      </a:r>
                      <a:r>
                        <a:rPr kumimoji="1" lang="ja-JP" altLang="en-US" sz="1500" b="0" dirty="0" smtClean="0">
                          <a:latin typeface="+mj-ea"/>
                          <a:ea typeface="+mj-ea"/>
                        </a:rPr>
                        <a:t>月</a:t>
                      </a:r>
                      <a:endParaRPr kumimoji="1" lang="ja-JP" altLang="en-US" sz="1500" b="0" dirty="0">
                        <a:latin typeface="+mj-ea"/>
                        <a:ea typeface="+mj-ea"/>
                      </a:endParaRPr>
                    </a:p>
                  </a:txBody>
                  <a:tcPr marL="36000" marR="36000" marT="36000" marB="0"/>
                </a:tc>
                <a:tc>
                  <a:txBody>
                    <a:bodyPr/>
                    <a:lstStyle/>
                    <a:p>
                      <a:pPr marL="0" indent="0">
                        <a:buFont typeface="Wingdings" panose="05000000000000000000" pitchFamily="2" charset="2"/>
                        <a:buNone/>
                      </a:pPr>
                      <a:r>
                        <a:rPr kumimoji="1" lang="ja-JP" altLang="en-US" sz="1500" b="0" dirty="0" smtClean="0">
                          <a:latin typeface="+mj-ea"/>
                          <a:ea typeface="+mj-ea"/>
                        </a:rPr>
                        <a:t>○障害福祉サービス等の不正請求等への対応について（監査の強化等）（</a:t>
                      </a:r>
                      <a:r>
                        <a:rPr kumimoji="1" lang="en-US" altLang="ja-JP" sz="1500" b="0" dirty="0" smtClean="0">
                          <a:latin typeface="+mj-ea"/>
                          <a:ea typeface="+mj-ea"/>
                        </a:rPr>
                        <a:t>H28.6.20</a:t>
                      </a:r>
                      <a:r>
                        <a:rPr kumimoji="1" lang="ja-JP" altLang="en-US" sz="1500" b="0" dirty="0" smtClean="0">
                          <a:latin typeface="+mj-ea"/>
                          <a:ea typeface="+mj-ea"/>
                        </a:rPr>
                        <a:t>事務連絡）</a:t>
                      </a:r>
                    </a:p>
                    <a:p>
                      <a:pPr marL="0" indent="0">
                        <a:buFont typeface="Wingdings" panose="05000000000000000000" pitchFamily="2" charset="2"/>
                        <a:buNone/>
                      </a:pPr>
                      <a:r>
                        <a:rPr kumimoji="1" lang="ja-JP" altLang="en-US" sz="1500" b="0" dirty="0" smtClean="0">
                          <a:latin typeface="+mj-ea"/>
                          <a:ea typeface="+mj-ea"/>
                        </a:rPr>
                        <a:t>　　・営利法人及び新規の放課後等デイサービス事業所の重点的な実地指導の実施等</a:t>
                      </a:r>
                    </a:p>
                    <a:p>
                      <a:pPr marL="0" indent="0">
                        <a:buFont typeface="Wingdings" panose="05000000000000000000" pitchFamily="2" charset="2"/>
                        <a:buNone/>
                      </a:pPr>
                      <a:r>
                        <a:rPr kumimoji="1" lang="ja-JP" altLang="en-US" sz="1500" b="0" dirty="0" smtClean="0">
                          <a:latin typeface="+mj-ea"/>
                          <a:ea typeface="+mj-ea"/>
                        </a:rPr>
                        <a:t>　　・放課後等デイサービスの指導監査の実施状況等について、当面の間、四半期ごとに厚生労働省に報</a:t>
                      </a:r>
                      <a:endParaRPr kumimoji="1" lang="en-US" altLang="ja-JP" sz="1500" b="0" dirty="0" smtClean="0">
                        <a:latin typeface="+mj-ea"/>
                        <a:ea typeface="+mj-ea"/>
                      </a:endParaRPr>
                    </a:p>
                    <a:p>
                      <a:pPr marL="0" indent="0">
                        <a:buFont typeface="Wingdings" panose="05000000000000000000" pitchFamily="2" charset="2"/>
                        <a:buNone/>
                      </a:pPr>
                      <a:r>
                        <a:rPr kumimoji="1" lang="ja-JP" altLang="en-US" sz="1500" b="0" dirty="0" smtClean="0">
                          <a:latin typeface="+mj-ea"/>
                          <a:ea typeface="+mj-ea"/>
                        </a:rPr>
                        <a:t>　　　</a:t>
                      </a:r>
                      <a:r>
                        <a:rPr kumimoji="1" lang="ja-JP" altLang="en-US" sz="1500" b="0" dirty="0" err="1" smtClean="0">
                          <a:latin typeface="+mj-ea"/>
                          <a:ea typeface="+mj-ea"/>
                        </a:rPr>
                        <a:t>告する</a:t>
                      </a:r>
                      <a:endParaRPr kumimoji="1" lang="ja-JP" altLang="en-US" sz="1500" b="0" dirty="0" smtClean="0">
                        <a:latin typeface="+mj-ea"/>
                        <a:ea typeface="+mj-ea"/>
                      </a:endParaRPr>
                    </a:p>
                  </a:txBody>
                  <a:tcPr marL="36000" marR="36000" marT="36000" marB="0"/>
                </a:tc>
              </a:tr>
            </a:tbl>
          </a:graphicData>
        </a:graphic>
      </p:graphicFrame>
      <p:sp>
        <p:nvSpPr>
          <p:cNvPr id="4" name="正方形/長方形 3"/>
          <p:cNvSpPr/>
          <p:nvPr/>
        </p:nvSpPr>
        <p:spPr>
          <a:xfrm>
            <a:off x="68161" y="848285"/>
            <a:ext cx="9781382" cy="16888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marL="177607" indent="-177607" fontAlgn="auto">
              <a:spcBef>
                <a:spcPts val="0"/>
              </a:spcBef>
              <a:spcAft>
                <a:spcPts val="0"/>
              </a:spcAft>
            </a:pPr>
            <a:r>
              <a:rPr lang="ja-JP" altLang="en-US" sz="1500" dirty="0">
                <a:solidFill>
                  <a:prstClr val="black"/>
                </a:solidFill>
                <a:latin typeface="ＭＳ Ｐゴシック"/>
              </a:rPr>
              <a:t>○　放課後等デイサービスについては、平成</a:t>
            </a:r>
            <a:r>
              <a:rPr lang="en-US" altLang="ja-JP" sz="1500" dirty="0">
                <a:solidFill>
                  <a:prstClr val="black"/>
                </a:solidFill>
                <a:latin typeface="ＭＳ Ｐゴシック"/>
              </a:rPr>
              <a:t>24</a:t>
            </a:r>
            <a:r>
              <a:rPr lang="ja-JP" altLang="en-US" sz="1500" dirty="0">
                <a:solidFill>
                  <a:prstClr val="black"/>
                </a:solidFill>
                <a:latin typeface="ＭＳ Ｐゴシック"/>
              </a:rPr>
              <a:t>年４月の制度創設以降、　利用</a:t>
            </a:r>
            <a:endParaRPr lang="en-US" altLang="ja-JP" sz="1500" dirty="0">
              <a:solidFill>
                <a:prstClr val="black"/>
              </a:solidFill>
              <a:latin typeface="ＭＳ Ｐゴシック"/>
            </a:endParaRPr>
          </a:p>
          <a:p>
            <a:pPr marL="177607" indent="-177607" fontAlgn="auto">
              <a:spcBef>
                <a:spcPts val="0"/>
              </a:spcBef>
              <a:spcAft>
                <a:spcPts val="0"/>
              </a:spcAft>
            </a:pPr>
            <a:r>
              <a:rPr lang="ja-JP" altLang="en-US" sz="1500" dirty="0">
                <a:solidFill>
                  <a:prstClr val="black"/>
                </a:solidFill>
                <a:latin typeface="ＭＳ Ｐゴシック"/>
              </a:rPr>
              <a:t>　者、費用、事業所の数が大幅に増加している。</a:t>
            </a:r>
            <a:endParaRPr lang="en-US" altLang="ja-JP" sz="1500" dirty="0">
              <a:solidFill>
                <a:prstClr val="black"/>
              </a:solidFill>
              <a:latin typeface="ＭＳ Ｐゴシック"/>
            </a:endParaRPr>
          </a:p>
          <a:p>
            <a:pPr marL="177607" indent="-177607" fontAlgn="auto">
              <a:spcBef>
                <a:spcPts val="0"/>
              </a:spcBef>
              <a:spcAft>
                <a:spcPts val="0"/>
              </a:spcAft>
            </a:pPr>
            <a:endParaRPr lang="en-US" altLang="ja-JP" sz="1500" dirty="0">
              <a:solidFill>
                <a:prstClr val="black"/>
              </a:solidFill>
              <a:latin typeface="ＭＳ Ｐゴシック"/>
            </a:endParaRPr>
          </a:p>
          <a:p>
            <a:pPr marL="177607" indent="-177607" fontAlgn="auto">
              <a:spcBef>
                <a:spcPts val="0"/>
              </a:spcBef>
              <a:spcAft>
                <a:spcPts val="0"/>
              </a:spcAft>
            </a:pPr>
            <a:r>
              <a:rPr lang="ja-JP" altLang="en-US" sz="1500" dirty="0">
                <a:solidFill>
                  <a:prstClr val="black"/>
                </a:solidFill>
                <a:latin typeface="ＭＳ Ｐゴシック"/>
              </a:rPr>
              <a:t>○　一方、利潤を追求し支援の質が低い事業所や適切ではない支援</a:t>
            </a:r>
            <a:r>
              <a:rPr lang="en-US" altLang="ja-JP" sz="1500" dirty="0">
                <a:solidFill>
                  <a:prstClr val="black"/>
                </a:solidFill>
                <a:latin typeface="ＭＳ Ｐゴシック"/>
              </a:rPr>
              <a:t>※</a:t>
            </a:r>
            <a:r>
              <a:rPr lang="ja-JP" altLang="en-US" sz="1500" dirty="0">
                <a:solidFill>
                  <a:prstClr val="black"/>
                </a:solidFill>
                <a:latin typeface="ＭＳ Ｐゴシック"/>
              </a:rPr>
              <a:t>を行う</a:t>
            </a:r>
            <a:endParaRPr lang="en-US" altLang="ja-JP" sz="1500" dirty="0">
              <a:solidFill>
                <a:prstClr val="black"/>
              </a:solidFill>
              <a:latin typeface="ＭＳ Ｐゴシック"/>
            </a:endParaRPr>
          </a:p>
          <a:p>
            <a:pPr marL="177607" indent="-177607" fontAlgn="auto">
              <a:spcBef>
                <a:spcPts val="0"/>
              </a:spcBef>
              <a:spcAft>
                <a:spcPts val="0"/>
              </a:spcAft>
            </a:pPr>
            <a:r>
              <a:rPr lang="ja-JP" altLang="en-US" sz="1500" dirty="0">
                <a:solidFill>
                  <a:prstClr val="black"/>
                </a:solidFill>
                <a:latin typeface="ＭＳ Ｐゴシック"/>
              </a:rPr>
              <a:t>　事業所が増えているとの指摘があり、支援内容の適正化と質の向上が求め</a:t>
            </a:r>
            <a:endParaRPr lang="en-US" altLang="ja-JP" sz="1500" dirty="0">
              <a:solidFill>
                <a:prstClr val="black"/>
              </a:solidFill>
              <a:latin typeface="ＭＳ Ｐゴシック"/>
            </a:endParaRPr>
          </a:p>
          <a:p>
            <a:pPr marL="177607" indent="-177607" fontAlgn="auto">
              <a:spcBef>
                <a:spcPts val="0"/>
              </a:spcBef>
              <a:spcAft>
                <a:spcPts val="0"/>
              </a:spcAft>
            </a:pPr>
            <a:r>
              <a:rPr lang="ja-JP" altLang="en-US" sz="1500" dirty="0">
                <a:solidFill>
                  <a:prstClr val="black"/>
                </a:solidFill>
                <a:latin typeface="ＭＳ Ｐゴシック"/>
              </a:rPr>
              <a:t>　ら</a:t>
            </a:r>
            <a:r>
              <a:rPr lang="ja-JP" altLang="en-US" sz="1500" dirty="0" err="1">
                <a:solidFill>
                  <a:prstClr val="black"/>
                </a:solidFill>
                <a:latin typeface="ＭＳ Ｐゴシック"/>
              </a:rPr>
              <a:t>れて</a:t>
            </a:r>
            <a:r>
              <a:rPr lang="ja-JP" altLang="en-US" sz="1500" dirty="0">
                <a:solidFill>
                  <a:prstClr val="black"/>
                </a:solidFill>
                <a:latin typeface="ＭＳ Ｐゴシック"/>
              </a:rPr>
              <a:t>いる。</a:t>
            </a:r>
            <a:endParaRPr lang="en-US" altLang="ja-JP" sz="1500" dirty="0">
              <a:solidFill>
                <a:prstClr val="black"/>
              </a:solidFill>
              <a:latin typeface="ＭＳ Ｐゴシック"/>
            </a:endParaRPr>
          </a:p>
          <a:p>
            <a:pPr marL="177607" indent="-177607" fontAlgn="auto">
              <a:spcBef>
                <a:spcPts val="0"/>
              </a:spcBef>
              <a:spcAft>
                <a:spcPts val="0"/>
              </a:spcAft>
            </a:pPr>
            <a:r>
              <a:rPr lang="ja-JP" altLang="en-US" sz="1500" dirty="0">
                <a:solidFill>
                  <a:prstClr val="black"/>
                </a:solidFill>
                <a:latin typeface="ＭＳ Ｐゴシック"/>
              </a:rPr>
              <a:t>　　</a:t>
            </a:r>
            <a:r>
              <a:rPr lang="en-US" altLang="ja-JP" sz="1200" dirty="0">
                <a:solidFill>
                  <a:prstClr val="black"/>
                </a:solidFill>
                <a:latin typeface="ＭＳ Ｐゴシック"/>
              </a:rPr>
              <a:t>※</a:t>
            </a:r>
            <a:r>
              <a:rPr lang="ja-JP" altLang="en-US" sz="1200" dirty="0">
                <a:solidFill>
                  <a:prstClr val="black"/>
                </a:solidFill>
                <a:latin typeface="ＭＳ Ｐゴシック"/>
              </a:rPr>
              <a:t>例えば、テレビを見せているだけ、ゲーム等を渡して遊ばせているだけ</a:t>
            </a:r>
          </a:p>
        </p:txBody>
      </p:sp>
      <p:sp>
        <p:nvSpPr>
          <p:cNvPr id="33" name="タイトル 7"/>
          <p:cNvSpPr txBox="1">
            <a:spLocks/>
          </p:cNvSpPr>
          <p:nvPr/>
        </p:nvSpPr>
        <p:spPr bwMode="auto">
          <a:xfrm>
            <a:off x="-218907" y="-32144"/>
            <a:ext cx="9906000" cy="432618"/>
          </a:xfrm>
          <a:prstGeom prst="rect">
            <a:avLst/>
          </a:prstGeom>
          <a:noFill/>
          <a:ln w="9525">
            <a:noFill/>
            <a:miter lim="800000"/>
            <a:headEnd/>
            <a:tailEnd/>
          </a:ln>
        </p:spPr>
        <p:txBody>
          <a:bodyPr vert="horz" wrap="square" lIns="91319" tIns="45656" rIns="91319" bIns="45656"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000" kern="0" dirty="0">
                <a:solidFill>
                  <a:prstClr val="black"/>
                </a:solidFill>
                <a:latin typeface="HGP創英角ｺﾞｼｯｸUB" panose="020B0900000000000000" pitchFamily="50" charset="-128"/>
                <a:ea typeface="HGP創英角ｺﾞｼｯｸUB" panose="020B0900000000000000" pitchFamily="50" charset="-128"/>
              </a:rPr>
              <a:t>放課後等デイサービスの見直しについて</a:t>
            </a:r>
          </a:p>
        </p:txBody>
      </p:sp>
      <p:grpSp>
        <p:nvGrpSpPr>
          <p:cNvPr id="34" name="グループ化 10"/>
          <p:cNvGrpSpPr>
            <a:grpSpLocks/>
          </p:cNvGrpSpPr>
          <p:nvPr/>
        </p:nvGrpSpPr>
        <p:grpSpPr bwMode="auto">
          <a:xfrm>
            <a:off x="80" y="362763"/>
            <a:ext cx="9906000" cy="71438"/>
            <a:chOff x="0" y="188640"/>
            <a:chExt cx="9144000" cy="72008"/>
          </a:xfrm>
        </p:grpSpPr>
        <p:cxnSp>
          <p:nvCxnSpPr>
            <p:cNvPr id="35" name="直線コネクタ 34"/>
            <p:cNvCxnSpPr/>
            <p:nvPr/>
          </p:nvCxnSpPr>
          <p:spPr>
            <a:xfrm>
              <a:off x="0" y="188640"/>
              <a:ext cx="9144000" cy="0"/>
            </a:xfrm>
            <a:prstGeom prst="line">
              <a:avLst/>
            </a:prstGeom>
            <a:noFill/>
            <a:ln w="9525" cap="flat" cmpd="sng" algn="ctr">
              <a:solidFill>
                <a:srgbClr val="99CCFF"/>
              </a:solidFill>
              <a:prstDash val="solid"/>
            </a:ln>
            <a:effectLst/>
          </p:spPr>
        </p:cxnSp>
        <p:cxnSp>
          <p:nvCxnSpPr>
            <p:cNvPr id="36" name="直線コネクタ 35"/>
            <p:cNvCxnSpPr/>
            <p:nvPr/>
          </p:nvCxnSpPr>
          <p:spPr>
            <a:xfrm>
              <a:off x="0" y="260648"/>
              <a:ext cx="9144000" cy="0"/>
            </a:xfrm>
            <a:prstGeom prst="line">
              <a:avLst/>
            </a:prstGeom>
            <a:noFill/>
            <a:ln w="57150" cap="flat" cmpd="sng" algn="ctr">
              <a:solidFill>
                <a:srgbClr val="99CCFF"/>
              </a:solidFill>
              <a:prstDash val="solid"/>
            </a:ln>
            <a:effectLst/>
          </p:spPr>
        </p:cxnSp>
      </p:grpSp>
      <p:sp>
        <p:nvSpPr>
          <p:cNvPr id="3" name="角丸四角形 2"/>
          <p:cNvSpPr/>
          <p:nvPr/>
        </p:nvSpPr>
        <p:spPr>
          <a:xfrm>
            <a:off x="68160" y="518740"/>
            <a:ext cx="2292552" cy="288000"/>
          </a:xfrm>
          <a:prstGeom prst="roundRect">
            <a:avLst/>
          </a:prstGeom>
          <a:ln/>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r>
              <a:rPr lang="ja-JP" altLang="en-US" sz="1600" b="1" dirty="0">
                <a:solidFill>
                  <a:prstClr val="white"/>
                </a:solidFill>
                <a:latin typeface="ＭＳ ゴシック" panose="020B0609070205080204" pitchFamily="49" charset="-128"/>
                <a:ea typeface="ＭＳ ゴシック" panose="020B0609070205080204" pitchFamily="49" charset="-128"/>
              </a:rPr>
              <a:t>１　現状・課題</a:t>
            </a:r>
          </a:p>
        </p:txBody>
      </p:sp>
      <p:sp>
        <p:nvSpPr>
          <p:cNvPr id="63" name="角丸四角形 62"/>
          <p:cNvSpPr/>
          <p:nvPr/>
        </p:nvSpPr>
        <p:spPr>
          <a:xfrm>
            <a:off x="68165" y="2867521"/>
            <a:ext cx="2364560" cy="288000"/>
          </a:xfrm>
          <a:prstGeom prst="roundRect">
            <a:avLst/>
          </a:prstGeom>
          <a:ln/>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r>
              <a:rPr lang="ja-JP" altLang="en-US" sz="1600" b="1" dirty="0">
                <a:solidFill>
                  <a:prstClr val="white"/>
                </a:solidFill>
                <a:latin typeface="ＭＳ ゴシック" panose="020B0609070205080204" pitchFamily="49" charset="-128"/>
                <a:ea typeface="ＭＳ ゴシック" panose="020B0609070205080204" pitchFamily="49" charset="-128"/>
              </a:rPr>
              <a:t>２　これまでの対応</a:t>
            </a:r>
          </a:p>
        </p:txBody>
      </p:sp>
      <p:graphicFrame>
        <p:nvGraphicFramePr>
          <p:cNvPr id="12" name="グラフ 11"/>
          <p:cNvGraphicFramePr/>
          <p:nvPr>
            <p:extLst>
              <p:ext uri="{D42A27DB-BD31-4B8C-83A1-F6EECF244321}">
                <p14:modId xmlns:p14="http://schemas.microsoft.com/office/powerpoint/2010/main" val="2259663013"/>
              </p:ext>
            </p:extLst>
          </p:nvPr>
        </p:nvGraphicFramePr>
        <p:xfrm>
          <a:off x="6539520" y="804799"/>
          <a:ext cx="3276364" cy="2186320"/>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7"/>
          <p:cNvSpPr txBox="1">
            <a:spLocks noChangeArrowheads="1"/>
          </p:cNvSpPr>
          <p:nvPr/>
        </p:nvSpPr>
        <p:spPr bwMode="auto">
          <a:xfrm>
            <a:off x="9209924" y="580558"/>
            <a:ext cx="1012958" cy="276225"/>
          </a:xfrm>
          <a:prstGeom prst="rect">
            <a:avLst/>
          </a:prstGeom>
          <a:noFill/>
          <a:ln w="9525">
            <a:noFill/>
            <a:miter lim="800000"/>
            <a:headEnd/>
            <a:tailEnd/>
          </a:ln>
        </p:spPr>
        <p:txBody>
          <a:bodyPr lIns="91341" tIns="45673" rIns="91341" bIns="45673">
            <a:spAutoFit/>
          </a:bodyPr>
          <a:lstStyle/>
          <a:p>
            <a:pPr>
              <a:defRPr/>
            </a:pPr>
            <a:r>
              <a:rPr kumimoji="0" lang="ja-JP" altLang="en-US" sz="1200" kern="0" dirty="0">
                <a:solidFill>
                  <a:prstClr val="black"/>
                </a:solidFill>
              </a:rPr>
              <a:t>（</a:t>
            </a:r>
            <a:r>
              <a:rPr kumimoji="0" lang="ja-JP" altLang="en-US" sz="1000" kern="0" dirty="0">
                <a:solidFill>
                  <a:prstClr val="black"/>
                </a:solidFill>
              </a:rPr>
              <a:t>百万円</a:t>
            </a:r>
            <a:r>
              <a:rPr kumimoji="0" lang="ja-JP" altLang="en-US" sz="1200" kern="0" dirty="0">
                <a:solidFill>
                  <a:prstClr val="black"/>
                </a:solidFill>
              </a:rPr>
              <a:t>）</a:t>
            </a:r>
          </a:p>
        </p:txBody>
      </p:sp>
      <p:sp>
        <p:nvSpPr>
          <p:cNvPr id="14" name="Text Box 164"/>
          <p:cNvSpPr txBox="1">
            <a:spLocks noChangeArrowheads="1"/>
          </p:cNvSpPr>
          <p:nvPr/>
        </p:nvSpPr>
        <p:spPr bwMode="auto">
          <a:xfrm>
            <a:off x="6800026" y="580542"/>
            <a:ext cx="2660517" cy="276999"/>
          </a:xfrm>
          <a:prstGeom prst="rect">
            <a:avLst/>
          </a:prstGeom>
          <a:noFill/>
          <a:ln w="9525">
            <a:noFill/>
            <a:miter lim="800000"/>
            <a:headEnd/>
            <a:tailEnd/>
          </a:ln>
        </p:spPr>
        <p:txBody>
          <a:bodyPr lIns="91341" tIns="45673" rIns="91341" bIns="45673">
            <a:spAutoFit/>
          </a:bodyPr>
          <a:lstStyle/>
          <a:p>
            <a:pPr algn="ctr">
              <a:spcBef>
                <a:spcPct val="50000"/>
              </a:spcBef>
              <a:defRPr/>
            </a:pPr>
            <a:r>
              <a:rPr kumimoji="0" lang="ja-JP" altLang="en-US" sz="1200" b="1" kern="0" dirty="0">
                <a:solidFill>
                  <a:prstClr val="black"/>
                </a:solidFill>
              </a:rPr>
              <a:t>事業所数及び総費用額の推移　　　　　　</a:t>
            </a:r>
            <a:endParaRPr kumimoji="0" lang="en-US" altLang="ja-JP" sz="1200" b="1" kern="0" dirty="0">
              <a:solidFill>
                <a:prstClr val="black"/>
              </a:solidFill>
            </a:endParaRPr>
          </a:p>
        </p:txBody>
      </p:sp>
      <p:sp>
        <p:nvSpPr>
          <p:cNvPr id="15" name="テキスト ボックス 17"/>
          <p:cNvSpPr txBox="1">
            <a:spLocks noChangeArrowheads="1"/>
          </p:cNvSpPr>
          <p:nvPr/>
        </p:nvSpPr>
        <p:spPr bwMode="auto">
          <a:xfrm>
            <a:off x="6449408" y="580542"/>
            <a:ext cx="710785" cy="276999"/>
          </a:xfrm>
          <a:prstGeom prst="rect">
            <a:avLst/>
          </a:prstGeom>
          <a:noFill/>
          <a:ln w="9525">
            <a:noFill/>
            <a:miter lim="800000"/>
            <a:headEnd/>
            <a:tailEnd/>
          </a:ln>
        </p:spPr>
        <p:txBody>
          <a:bodyPr wrap="square" lIns="91341" tIns="45673" rIns="91341" bIns="45673">
            <a:spAutoFit/>
          </a:bodyPr>
          <a:lstStyle/>
          <a:p>
            <a:pPr>
              <a:defRPr/>
            </a:pPr>
            <a:r>
              <a:rPr kumimoji="0" lang="ja-JP" altLang="en-US" sz="1200" kern="0" dirty="0">
                <a:solidFill>
                  <a:prstClr val="black"/>
                </a:solidFill>
              </a:rPr>
              <a:t>（</a:t>
            </a:r>
            <a:r>
              <a:rPr kumimoji="0" lang="ja-JP" altLang="en-US" sz="1000" kern="0" dirty="0" err="1">
                <a:solidFill>
                  <a:prstClr val="black"/>
                </a:solidFill>
              </a:rPr>
              <a:t>か</a:t>
            </a:r>
            <a:r>
              <a:rPr kumimoji="0" lang="ja-JP" altLang="en-US" sz="1000" kern="0" dirty="0">
                <a:solidFill>
                  <a:prstClr val="black"/>
                </a:solidFill>
              </a:rPr>
              <a:t>所</a:t>
            </a:r>
            <a:r>
              <a:rPr kumimoji="0" lang="ja-JP" altLang="en-US" sz="1200" kern="0" dirty="0">
                <a:solidFill>
                  <a:prstClr val="black"/>
                </a:solidFill>
              </a:rPr>
              <a:t>）</a:t>
            </a:r>
          </a:p>
        </p:txBody>
      </p:sp>
      <p:sp>
        <p:nvSpPr>
          <p:cNvPr id="16" name="正方形/長方形 15"/>
          <p:cNvSpPr/>
          <p:nvPr/>
        </p:nvSpPr>
        <p:spPr>
          <a:xfrm>
            <a:off x="7160156" y="1732436"/>
            <a:ext cx="1030067" cy="25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800" dirty="0">
                <a:solidFill>
                  <a:prstClr val="black"/>
                </a:solidFill>
                <a:latin typeface="ＭＳ Ｐゴシック"/>
              </a:rPr>
              <a:t>(</a:t>
            </a:r>
            <a:r>
              <a:rPr lang="ja-JP" altLang="en-US" sz="800" dirty="0">
                <a:solidFill>
                  <a:prstClr val="black"/>
                </a:solidFill>
                <a:latin typeface="ＭＳ Ｐゴシック"/>
              </a:rPr>
              <a:t>＋</a:t>
            </a:r>
            <a:r>
              <a:rPr lang="en-US" altLang="ja-JP" sz="800" dirty="0">
                <a:solidFill>
                  <a:prstClr val="black"/>
                </a:solidFill>
                <a:latin typeface="ＭＳ Ｐゴシック"/>
              </a:rPr>
              <a:t>47</a:t>
            </a:r>
            <a:r>
              <a:rPr lang="ja-JP" altLang="en-US" sz="800" dirty="0">
                <a:solidFill>
                  <a:prstClr val="black"/>
                </a:solidFill>
                <a:latin typeface="ＭＳ Ｐゴシック"/>
              </a:rPr>
              <a:t>％</a:t>
            </a:r>
            <a:r>
              <a:rPr lang="en-US" altLang="ja-JP" sz="800" dirty="0">
                <a:solidFill>
                  <a:prstClr val="black"/>
                </a:solidFill>
                <a:latin typeface="ＭＳ Ｐゴシック"/>
              </a:rPr>
              <a:t>)</a:t>
            </a:r>
          </a:p>
        </p:txBody>
      </p:sp>
      <p:sp>
        <p:nvSpPr>
          <p:cNvPr id="17" name="正方形/長方形 16"/>
          <p:cNvSpPr/>
          <p:nvPr/>
        </p:nvSpPr>
        <p:spPr>
          <a:xfrm>
            <a:off x="7600233" y="1300395"/>
            <a:ext cx="1030067" cy="25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800" dirty="0">
                <a:solidFill>
                  <a:prstClr val="black"/>
                </a:solidFill>
                <a:latin typeface="ＭＳ Ｐゴシック"/>
              </a:rPr>
              <a:t>(</a:t>
            </a:r>
            <a:r>
              <a:rPr lang="ja-JP" altLang="en-US" sz="800" dirty="0">
                <a:solidFill>
                  <a:prstClr val="black"/>
                </a:solidFill>
                <a:latin typeface="ＭＳ Ｐゴシック"/>
              </a:rPr>
              <a:t>＋</a:t>
            </a:r>
            <a:r>
              <a:rPr lang="en-US" altLang="ja-JP" sz="800" dirty="0">
                <a:solidFill>
                  <a:prstClr val="black"/>
                </a:solidFill>
                <a:latin typeface="ＭＳ Ｐゴシック"/>
              </a:rPr>
              <a:t>46</a:t>
            </a:r>
            <a:r>
              <a:rPr lang="ja-JP" altLang="en-US" sz="800" dirty="0">
                <a:solidFill>
                  <a:prstClr val="black"/>
                </a:solidFill>
                <a:latin typeface="ＭＳ Ｐゴシック"/>
              </a:rPr>
              <a:t>％</a:t>
            </a:r>
            <a:r>
              <a:rPr lang="en-US" altLang="ja-JP" sz="800" dirty="0">
                <a:solidFill>
                  <a:prstClr val="black"/>
                </a:solidFill>
                <a:latin typeface="ＭＳ Ｐゴシック"/>
              </a:rPr>
              <a:t>)</a:t>
            </a:r>
          </a:p>
        </p:txBody>
      </p:sp>
      <p:sp>
        <p:nvSpPr>
          <p:cNvPr id="18" name="正方形/長方形 17"/>
          <p:cNvSpPr/>
          <p:nvPr/>
        </p:nvSpPr>
        <p:spPr>
          <a:xfrm>
            <a:off x="8024185" y="903501"/>
            <a:ext cx="1030067" cy="25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800" dirty="0">
                <a:solidFill>
                  <a:prstClr val="black"/>
                </a:solidFill>
                <a:latin typeface="ＭＳ Ｐゴシック"/>
              </a:rPr>
              <a:t>(</a:t>
            </a:r>
            <a:r>
              <a:rPr lang="ja-JP" altLang="en-US" sz="800" dirty="0">
                <a:solidFill>
                  <a:prstClr val="black"/>
                </a:solidFill>
                <a:latin typeface="ＭＳ Ｐゴシック"/>
              </a:rPr>
              <a:t>＋</a:t>
            </a:r>
            <a:r>
              <a:rPr lang="en-US" altLang="ja-JP" sz="800" dirty="0">
                <a:solidFill>
                  <a:prstClr val="black"/>
                </a:solidFill>
                <a:latin typeface="ＭＳ Ｐゴシック"/>
              </a:rPr>
              <a:t>41</a:t>
            </a:r>
            <a:r>
              <a:rPr lang="ja-JP" altLang="en-US" sz="800" dirty="0">
                <a:solidFill>
                  <a:prstClr val="black"/>
                </a:solidFill>
                <a:latin typeface="ＭＳ Ｐゴシック"/>
              </a:rPr>
              <a:t>％</a:t>
            </a:r>
            <a:r>
              <a:rPr lang="en-US" altLang="ja-JP" sz="800" dirty="0">
                <a:solidFill>
                  <a:prstClr val="black"/>
                </a:solidFill>
                <a:latin typeface="ＭＳ Ｐゴシック"/>
              </a:rPr>
              <a:t>)</a:t>
            </a:r>
          </a:p>
        </p:txBody>
      </p:sp>
      <p:sp>
        <p:nvSpPr>
          <p:cNvPr id="19" name="テキスト ボックス 18"/>
          <p:cNvSpPr txBox="1"/>
          <p:nvPr/>
        </p:nvSpPr>
        <p:spPr>
          <a:xfrm>
            <a:off x="6799998" y="2165073"/>
            <a:ext cx="576064" cy="215444"/>
          </a:xfrm>
          <a:prstGeom prst="rect">
            <a:avLst/>
          </a:prstGeom>
          <a:noFill/>
        </p:spPr>
        <p:txBody>
          <a:bodyPr wrap="square" lIns="91341" tIns="45673" rIns="91341" bIns="45673" rtlCol="0">
            <a:spAutoFit/>
          </a:bodyPr>
          <a:lstStyle/>
          <a:p>
            <a:r>
              <a:rPr lang="en-US" altLang="ja-JP" sz="800" dirty="0">
                <a:solidFill>
                  <a:prstClr val="black"/>
                </a:solidFill>
              </a:rPr>
              <a:t>2,540</a:t>
            </a:r>
            <a:endParaRPr lang="ja-JP" altLang="en-US" sz="800" dirty="0">
              <a:solidFill>
                <a:prstClr val="black"/>
              </a:solidFill>
            </a:endParaRPr>
          </a:p>
        </p:txBody>
      </p:sp>
      <p:sp>
        <p:nvSpPr>
          <p:cNvPr id="20" name="テキスト ボックス 19"/>
          <p:cNvSpPr txBox="1"/>
          <p:nvPr/>
        </p:nvSpPr>
        <p:spPr>
          <a:xfrm>
            <a:off x="7448100" y="1985312"/>
            <a:ext cx="576064" cy="215444"/>
          </a:xfrm>
          <a:prstGeom prst="rect">
            <a:avLst/>
          </a:prstGeom>
          <a:noFill/>
        </p:spPr>
        <p:txBody>
          <a:bodyPr wrap="square" lIns="91341" tIns="45673" rIns="91341" bIns="45673" rtlCol="0">
            <a:spAutoFit/>
          </a:bodyPr>
          <a:lstStyle/>
          <a:p>
            <a:r>
              <a:rPr lang="en-US" altLang="ja-JP" sz="800" dirty="0">
                <a:solidFill>
                  <a:prstClr val="black"/>
                </a:solidFill>
              </a:rPr>
              <a:t>3,359</a:t>
            </a:r>
            <a:endParaRPr lang="ja-JP" altLang="en-US" sz="800" dirty="0">
              <a:solidFill>
                <a:prstClr val="black"/>
              </a:solidFill>
            </a:endParaRPr>
          </a:p>
        </p:txBody>
      </p:sp>
      <p:sp>
        <p:nvSpPr>
          <p:cNvPr id="21" name="テキスト ボックス 20"/>
          <p:cNvSpPr txBox="1"/>
          <p:nvPr/>
        </p:nvSpPr>
        <p:spPr>
          <a:xfrm>
            <a:off x="7880141" y="1733031"/>
            <a:ext cx="576064" cy="215444"/>
          </a:xfrm>
          <a:prstGeom prst="rect">
            <a:avLst/>
          </a:prstGeom>
          <a:noFill/>
        </p:spPr>
        <p:txBody>
          <a:bodyPr wrap="square" lIns="91341" tIns="45673" rIns="91341" bIns="45673" rtlCol="0">
            <a:spAutoFit/>
          </a:bodyPr>
          <a:lstStyle/>
          <a:p>
            <a:r>
              <a:rPr lang="en-US" altLang="ja-JP" sz="800" dirty="0">
                <a:solidFill>
                  <a:prstClr val="black"/>
                </a:solidFill>
              </a:rPr>
              <a:t>4,595</a:t>
            </a:r>
            <a:endParaRPr lang="ja-JP" altLang="en-US" sz="800" dirty="0">
              <a:solidFill>
                <a:prstClr val="black"/>
              </a:solidFill>
            </a:endParaRPr>
          </a:p>
        </p:txBody>
      </p:sp>
      <p:sp>
        <p:nvSpPr>
          <p:cNvPr id="22" name="テキスト ボックス 21"/>
          <p:cNvSpPr txBox="1"/>
          <p:nvPr/>
        </p:nvSpPr>
        <p:spPr>
          <a:xfrm>
            <a:off x="8312171" y="1372394"/>
            <a:ext cx="576064" cy="215444"/>
          </a:xfrm>
          <a:prstGeom prst="rect">
            <a:avLst/>
          </a:prstGeom>
          <a:noFill/>
        </p:spPr>
        <p:txBody>
          <a:bodyPr wrap="square" lIns="91341" tIns="45673" rIns="91341" bIns="45673" rtlCol="0">
            <a:spAutoFit/>
          </a:bodyPr>
          <a:lstStyle/>
          <a:p>
            <a:r>
              <a:rPr lang="en-US" altLang="ja-JP" sz="800" dirty="0">
                <a:solidFill>
                  <a:prstClr val="black"/>
                </a:solidFill>
              </a:rPr>
              <a:t>6,117</a:t>
            </a:r>
            <a:endParaRPr lang="ja-JP" altLang="en-US" sz="800" dirty="0">
              <a:solidFill>
                <a:prstClr val="black"/>
              </a:solidFill>
            </a:endParaRPr>
          </a:p>
        </p:txBody>
      </p:sp>
      <p:sp>
        <p:nvSpPr>
          <p:cNvPr id="23" name="テキスト ボックス 22"/>
          <p:cNvSpPr txBox="1"/>
          <p:nvPr/>
        </p:nvSpPr>
        <p:spPr>
          <a:xfrm>
            <a:off x="8745851" y="942705"/>
            <a:ext cx="576064" cy="215444"/>
          </a:xfrm>
          <a:prstGeom prst="rect">
            <a:avLst/>
          </a:prstGeom>
          <a:noFill/>
        </p:spPr>
        <p:txBody>
          <a:bodyPr wrap="square" lIns="91341" tIns="45673" rIns="91341" bIns="45673" rtlCol="0">
            <a:spAutoFit/>
          </a:bodyPr>
          <a:lstStyle/>
          <a:p>
            <a:r>
              <a:rPr lang="en-US" altLang="ja-JP" sz="800" dirty="0">
                <a:solidFill>
                  <a:prstClr val="black"/>
                </a:solidFill>
              </a:rPr>
              <a:t>8,352</a:t>
            </a:r>
            <a:endParaRPr lang="ja-JP" altLang="en-US" sz="800" dirty="0">
              <a:solidFill>
                <a:prstClr val="black"/>
              </a:solidFill>
            </a:endParaRPr>
          </a:p>
        </p:txBody>
      </p:sp>
      <p:sp>
        <p:nvSpPr>
          <p:cNvPr id="25" name="正方形/長方形 24"/>
          <p:cNvSpPr/>
          <p:nvPr/>
        </p:nvSpPr>
        <p:spPr>
          <a:xfrm>
            <a:off x="7376169" y="2020464"/>
            <a:ext cx="1030067" cy="25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600" dirty="0">
                <a:solidFill>
                  <a:prstClr val="black"/>
                </a:solidFill>
                <a:latin typeface="ＭＳ Ｐゴシック"/>
              </a:rPr>
              <a:t>(</a:t>
            </a:r>
            <a:r>
              <a:rPr lang="ja-JP" altLang="en-US" sz="600" dirty="0">
                <a:solidFill>
                  <a:prstClr val="black"/>
                </a:solidFill>
                <a:latin typeface="ＭＳ Ｐゴシック"/>
              </a:rPr>
              <a:t>＋</a:t>
            </a:r>
            <a:r>
              <a:rPr lang="en-US" altLang="ja-JP" sz="600" dirty="0">
                <a:solidFill>
                  <a:prstClr val="black"/>
                </a:solidFill>
                <a:latin typeface="ＭＳ Ｐゴシック"/>
              </a:rPr>
              <a:t>32</a:t>
            </a:r>
            <a:r>
              <a:rPr lang="ja-JP" altLang="en-US" sz="600" dirty="0">
                <a:solidFill>
                  <a:prstClr val="black"/>
                </a:solidFill>
                <a:latin typeface="ＭＳ Ｐゴシック"/>
              </a:rPr>
              <a:t>％</a:t>
            </a:r>
            <a:r>
              <a:rPr lang="en-US" altLang="ja-JP" sz="600" dirty="0">
                <a:solidFill>
                  <a:prstClr val="black"/>
                </a:solidFill>
                <a:latin typeface="ＭＳ Ｐゴシック"/>
              </a:rPr>
              <a:t>)</a:t>
            </a:r>
          </a:p>
        </p:txBody>
      </p:sp>
      <p:sp>
        <p:nvSpPr>
          <p:cNvPr id="26" name="正方形/長方形 25"/>
          <p:cNvSpPr/>
          <p:nvPr/>
        </p:nvSpPr>
        <p:spPr>
          <a:xfrm>
            <a:off x="8744353" y="942717"/>
            <a:ext cx="1030067" cy="25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600" dirty="0">
                <a:solidFill>
                  <a:prstClr val="black"/>
                </a:solidFill>
                <a:latin typeface="ＭＳ Ｐゴシック"/>
              </a:rPr>
              <a:t>(</a:t>
            </a:r>
            <a:r>
              <a:rPr lang="ja-JP" altLang="en-US" sz="600" dirty="0">
                <a:solidFill>
                  <a:prstClr val="black"/>
                </a:solidFill>
                <a:latin typeface="ＭＳ Ｐゴシック"/>
              </a:rPr>
              <a:t>＋</a:t>
            </a:r>
            <a:r>
              <a:rPr lang="en-US" altLang="ja-JP" sz="600" dirty="0">
                <a:solidFill>
                  <a:prstClr val="black"/>
                </a:solidFill>
                <a:latin typeface="ＭＳ Ｐゴシック"/>
              </a:rPr>
              <a:t>37</a:t>
            </a:r>
            <a:r>
              <a:rPr lang="ja-JP" altLang="en-US" sz="600" dirty="0">
                <a:solidFill>
                  <a:prstClr val="black"/>
                </a:solidFill>
                <a:latin typeface="ＭＳ Ｐゴシック"/>
              </a:rPr>
              <a:t>％</a:t>
            </a:r>
            <a:r>
              <a:rPr lang="en-US" altLang="ja-JP" sz="600" dirty="0">
                <a:solidFill>
                  <a:prstClr val="black"/>
                </a:solidFill>
                <a:latin typeface="ＭＳ Ｐゴシック"/>
              </a:rPr>
              <a:t>)</a:t>
            </a:r>
          </a:p>
        </p:txBody>
      </p:sp>
      <p:sp>
        <p:nvSpPr>
          <p:cNvPr id="27" name="正方形/長方形 26"/>
          <p:cNvSpPr/>
          <p:nvPr/>
        </p:nvSpPr>
        <p:spPr>
          <a:xfrm>
            <a:off x="8290286" y="1407556"/>
            <a:ext cx="1030067" cy="25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600" dirty="0">
                <a:solidFill>
                  <a:prstClr val="black"/>
                </a:solidFill>
                <a:latin typeface="ＭＳ Ｐゴシック"/>
              </a:rPr>
              <a:t>(</a:t>
            </a:r>
            <a:r>
              <a:rPr lang="ja-JP" altLang="en-US" sz="600" dirty="0">
                <a:solidFill>
                  <a:prstClr val="black"/>
                </a:solidFill>
                <a:latin typeface="ＭＳ Ｐゴシック"/>
              </a:rPr>
              <a:t>＋</a:t>
            </a:r>
            <a:r>
              <a:rPr lang="en-US" altLang="ja-JP" sz="600" dirty="0">
                <a:solidFill>
                  <a:prstClr val="black"/>
                </a:solidFill>
                <a:latin typeface="ＭＳ Ｐゴシック"/>
              </a:rPr>
              <a:t>33</a:t>
            </a:r>
            <a:r>
              <a:rPr lang="ja-JP" altLang="en-US" sz="600" dirty="0">
                <a:solidFill>
                  <a:prstClr val="black"/>
                </a:solidFill>
                <a:latin typeface="ＭＳ Ｐゴシック"/>
              </a:rPr>
              <a:t>％</a:t>
            </a:r>
            <a:r>
              <a:rPr lang="en-US" altLang="ja-JP" sz="600" dirty="0">
                <a:solidFill>
                  <a:prstClr val="black"/>
                </a:solidFill>
                <a:latin typeface="ＭＳ Ｐゴシック"/>
              </a:rPr>
              <a:t>)</a:t>
            </a:r>
          </a:p>
        </p:txBody>
      </p:sp>
      <p:sp>
        <p:nvSpPr>
          <p:cNvPr id="28" name="正方形/長方形 27"/>
          <p:cNvSpPr/>
          <p:nvPr/>
        </p:nvSpPr>
        <p:spPr>
          <a:xfrm>
            <a:off x="7808150" y="1767588"/>
            <a:ext cx="1030067" cy="25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600" dirty="0">
                <a:solidFill>
                  <a:prstClr val="black"/>
                </a:solidFill>
                <a:latin typeface="ＭＳ Ｐゴシック"/>
              </a:rPr>
              <a:t>(</a:t>
            </a:r>
            <a:r>
              <a:rPr lang="ja-JP" altLang="en-US" sz="600" dirty="0">
                <a:solidFill>
                  <a:prstClr val="black"/>
                </a:solidFill>
                <a:latin typeface="ＭＳ Ｐゴシック"/>
              </a:rPr>
              <a:t>＋</a:t>
            </a:r>
            <a:r>
              <a:rPr lang="en-US" altLang="ja-JP" sz="600" dirty="0">
                <a:solidFill>
                  <a:prstClr val="black"/>
                </a:solidFill>
                <a:latin typeface="ＭＳ Ｐゴシック"/>
              </a:rPr>
              <a:t>37</a:t>
            </a:r>
            <a:r>
              <a:rPr lang="ja-JP" altLang="en-US" sz="600" dirty="0">
                <a:solidFill>
                  <a:prstClr val="black"/>
                </a:solidFill>
                <a:latin typeface="ＭＳ Ｐゴシック"/>
              </a:rPr>
              <a:t>％</a:t>
            </a:r>
            <a:r>
              <a:rPr lang="en-US" altLang="ja-JP" sz="600" dirty="0">
                <a:solidFill>
                  <a:prstClr val="black"/>
                </a:solidFill>
                <a:latin typeface="ＭＳ Ｐゴシック"/>
              </a:rPr>
              <a:t>)</a:t>
            </a:r>
          </a:p>
        </p:txBody>
      </p:sp>
      <p:sp>
        <p:nvSpPr>
          <p:cNvPr id="5" name="テキスト ボックス 4"/>
          <p:cNvSpPr txBox="1"/>
          <p:nvPr/>
        </p:nvSpPr>
        <p:spPr>
          <a:xfrm>
            <a:off x="7769607" y="2947359"/>
            <a:ext cx="2030881" cy="202851"/>
          </a:xfrm>
          <a:prstGeom prst="rect">
            <a:avLst/>
          </a:prstGeom>
          <a:noFill/>
        </p:spPr>
        <p:txBody>
          <a:bodyPr wrap="square" lIns="91341" tIns="45673" rIns="91341" bIns="45673" rtlCol="0">
            <a:spAutoFit/>
          </a:bodyPr>
          <a:lstStyle/>
          <a:p>
            <a:r>
              <a:rPr lang="en-US" altLang="ja-JP" sz="700" dirty="0">
                <a:solidFill>
                  <a:prstClr val="black"/>
                </a:solidFill>
              </a:rPr>
              <a:t>※</a:t>
            </a:r>
            <a:r>
              <a:rPr lang="ja-JP" altLang="en-US" sz="700" dirty="0">
                <a:solidFill>
                  <a:prstClr val="black"/>
                </a:solidFill>
              </a:rPr>
              <a:t>国保連データより（事業所数は各年度４月）</a:t>
            </a:r>
          </a:p>
        </p:txBody>
      </p:sp>
      <p:sp>
        <p:nvSpPr>
          <p:cNvPr id="31" name="スライド番号プレースホルダー 1"/>
          <p:cNvSpPr>
            <a:spLocks noGrp="1"/>
          </p:cNvSpPr>
          <p:nvPr>
            <p:ph type="sldNum" sz="quarter" idx="12"/>
          </p:nvPr>
        </p:nvSpPr>
        <p:spPr>
          <a:xfrm>
            <a:off x="7538149" y="6448625"/>
            <a:ext cx="2311400" cy="365125"/>
          </a:xfrm>
        </p:spPr>
        <p:txBody>
          <a:bodyPr/>
          <a:lstStyle/>
          <a:p>
            <a:pPr>
              <a:defRPr/>
            </a:pPr>
            <a:fld id="{0329B7E6-8142-4C2C-8486-ACA79D5FD086}" type="slidenum">
              <a:rPr lang="en-US" altLang="ja-JP" smtClean="0">
                <a:solidFill>
                  <a:prstClr val="black"/>
                </a:solidFill>
              </a:rPr>
              <a:pPr>
                <a:defRPr/>
              </a:pPr>
              <a:t>49</a:t>
            </a:fld>
            <a:endParaRPr lang="en-US" altLang="ja-JP" dirty="0">
              <a:solidFill>
                <a:prstClr val="black"/>
              </a:solidFill>
            </a:endParaRPr>
          </a:p>
        </p:txBody>
      </p:sp>
    </p:spTree>
    <p:extLst>
      <p:ext uri="{BB962C8B-B14F-4D97-AF65-F5344CB8AC3E}">
        <p14:creationId xmlns:p14="http://schemas.microsoft.com/office/powerpoint/2010/main" val="3615427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84677" y="858719"/>
            <a:ext cx="9757175" cy="720000"/>
          </a:xfrm>
          <a:prstGeom prst="rect">
            <a:avLst/>
          </a:prstGeom>
          <a:noFill/>
          <a:ln w="25400">
            <a:solidFill>
              <a:schemeClr val="accent1"/>
            </a:solidFill>
            <a:round/>
            <a:headEnd/>
            <a:tailEnd/>
          </a:ln>
        </p:spPr>
        <p:txBody>
          <a:bodyPr lIns="143847" tIns="35962" rIns="143847" bIns="34171" rtlCol="0" anchor="ctr"/>
          <a:lstStyle/>
          <a:p>
            <a:pPr algn="just" defTabSz="956237">
              <a:lnSpc>
                <a:spcPts val="1550"/>
              </a:lnSpc>
              <a:spcBef>
                <a:spcPts val="100"/>
              </a:spcBef>
            </a:pPr>
            <a:r>
              <a:rPr lang="ja-JP" altLang="en-US" sz="1300" dirty="0">
                <a:solidFill>
                  <a:prstClr val="black"/>
                </a:solidFill>
                <a:latin typeface="ＭＳ ゴシック" panose="020B0609070205080204" pitchFamily="49" charset="-128"/>
                <a:ea typeface="ＭＳ ゴシック" panose="020B0609070205080204" pitchFamily="49" charset="-128"/>
              </a:rPr>
              <a:t>　</a:t>
            </a:r>
            <a:r>
              <a:rPr lang="ja-JP" altLang="en-US" sz="1300" spc="-100" dirty="0">
                <a:solidFill>
                  <a:prstClr val="black"/>
                </a:solidFill>
                <a:latin typeface="ＭＳ ゴシック" panose="020B0609070205080204" pitchFamily="49" charset="-128"/>
                <a:ea typeface="ＭＳ ゴシック" panose="020B0609070205080204" pitchFamily="49" charset="-128"/>
              </a:rPr>
              <a:t>障害者が自らの望む地域生活を営むことができるよう、「生活」と「就労」に対する支援の一層の充実や高齢障害者による介護保険サービスの円滑な利用を促進するための見直しを行うとともに、障害児支援のニーズの多様化にきめ細かく対応するための支援の拡充を図るほか、サービスの質の確保・向上を図るための環境整備等を行う。</a:t>
            </a:r>
          </a:p>
        </p:txBody>
      </p:sp>
      <p:sp>
        <p:nvSpPr>
          <p:cNvPr id="27" name="正方形/長方形 26"/>
          <p:cNvSpPr/>
          <p:nvPr/>
        </p:nvSpPr>
        <p:spPr bwMode="auto">
          <a:xfrm>
            <a:off x="84677" y="1875252"/>
            <a:ext cx="9757175" cy="4392000"/>
          </a:xfrm>
          <a:prstGeom prst="rect">
            <a:avLst/>
          </a:prstGeom>
          <a:noFill/>
          <a:ln w="25400">
            <a:solidFill>
              <a:schemeClr val="accent1"/>
            </a:solidFill>
            <a:round/>
            <a:headEnd/>
            <a:tailEnd/>
          </a:ln>
        </p:spPr>
        <p:txBody>
          <a:bodyPr lIns="68341" tIns="34171" rIns="68341" bIns="34171" rtlCol="0" anchor="ctr" anchorCtr="0"/>
          <a:lstStyle/>
          <a:p>
            <a:r>
              <a:rPr lang="ja-JP" altLang="en-US" sz="1600" b="1" u="sng" dirty="0">
                <a:solidFill>
                  <a:srgbClr val="00B050"/>
                </a:solidFill>
                <a:latin typeface="ＭＳ Ｐゴシック"/>
              </a:rPr>
              <a:t>１．障害者の望む地域生活の支援</a:t>
            </a:r>
            <a:endParaRPr lang="en-US" altLang="ja-JP" sz="1600" b="1" u="sng" dirty="0">
              <a:solidFill>
                <a:srgbClr val="00B050"/>
              </a:solidFill>
              <a:latin typeface="ＭＳ Ｐゴシック"/>
            </a:endParaRPr>
          </a:p>
          <a:p>
            <a:endParaRPr lang="en-US" altLang="ja-JP" sz="400" dirty="0">
              <a:solidFill>
                <a:prstClr val="black"/>
              </a:solidFill>
              <a:latin typeface="ＭＳ Ｐゴシック"/>
            </a:endParaRPr>
          </a:p>
          <a:p>
            <a:pPr marL="264829" indent="-264829"/>
            <a:r>
              <a:rPr lang="ja-JP" altLang="en-US" sz="1300" i="1" dirty="0">
                <a:solidFill>
                  <a:srgbClr val="FF0000"/>
                </a:solidFill>
                <a:latin typeface="ＭＳ Ｐゴシック"/>
              </a:rPr>
              <a:t> </a:t>
            </a:r>
            <a:r>
              <a:rPr lang="en-US" altLang="ja-JP" sz="1300" dirty="0">
                <a:solidFill>
                  <a:prstClr val="black"/>
                </a:solidFill>
                <a:latin typeface="ＭＳ Ｐゴシック"/>
              </a:rPr>
              <a:t>(1) </a:t>
            </a:r>
            <a:r>
              <a:rPr lang="ja-JP" altLang="en-US" sz="1300" dirty="0">
                <a:solidFill>
                  <a:prstClr val="black"/>
                </a:solidFill>
                <a:latin typeface="ＭＳ Ｐゴシック"/>
              </a:rPr>
              <a:t>施設入所支援や共同生活援助を利用していた者等を対象として、定期的な巡回訪問や随時の対応により、円滑な地域生活に向けた相談・助言等を行うサービスを新設する（</a:t>
            </a:r>
            <a:r>
              <a:rPr lang="ja-JP" altLang="en-US" sz="1300" u="sng" dirty="0">
                <a:solidFill>
                  <a:prstClr val="black"/>
                </a:solidFill>
                <a:latin typeface="ＭＳ Ｐゴシック"/>
              </a:rPr>
              <a:t>自立生活援助</a:t>
            </a:r>
            <a:r>
              <a:rPr lang="ja-JP" altLang="en-US" sz="1300" dirty="0">
                <a:solidFill>
                  <a:prstClr val="black"/>
                </a:solidFill>
                <a:latin typeface="ＭＳ Ｐゴシック"/>
              </a:rPr>
              <a:t>）</a:t>
            </a:r>
            <a:endParaRPr lang="en-US" altLang="ja-JP" sz="1300" dirty="0">
              <a:solidFill>
                <a:prstClr val="black"/>
              </a:solidFill>
              <a:latin typeface="ＭＳ Ｐゴシック"/>
            </a:endParaRPr>
          </a:p>
          <a:p>
            <a:pPr marL="323502" indent="-323502"/>
            <a:endParaRPr lang="en-US" altLang="ja-JP" sz="200" dirty="0">
              <a:solidFill>
                <a:prstClr val="black"/>
              </a:solidFill>
              <a:latin typeface="ＭＳ Ｐゴシック"/>
            </a:endParaRPr>
          </a:p>
          <a:p>
            <a:pPr marL="323502" indent="-323502"/>
            <a:r>
              <a:rPr lang="ja-JP" altLang="en-US" sz="1300" dirty="0">
                <a:solidFill>
                  <a:prstClr val="black"/>
                </a:solidFill>
                <a:latin typeface="ＭＳ Ｐゴシック"/>
              </a:rPr>
              <a:t> </a:t>
            </a:r>
            <a:r>
              <a:rPr lang="en-US" altLang="ja-JP" sz="1300" dirty="0">
                <a:solidFill>
                  <a:prstClr val="black"/>
                </a:solidFill>
                <a:latin typeface="ＭＳ Ｐゴシック"/>
              </a:rPr>
              <a:t>(2) </a:t>
            </a:r>
            <a:r>
              <a:rPr lang="ja-JP" altLang="en-US" sz="1300" dirty="0">
                <a:solidFill>
                  <a:prstClr val="black"/>
                </a:solidFill>
                <a:latin typeface="ＭＳ Ｐゴシック"/>
              </a:rPr>
              <a:t>就業に伴う生活面の課題に対応できるよう、事業所・家族との連絡調整等の支援を行うサービスを新設する（</a:t>
            </a:r>
            <a:r>
              <a:rPr lang="ja-JP" altLang="en-US" sz="1300" u="sng" dirty="0">
                <a:solidFill>
                  <a:prstClr val="black"/>
                </a:solidFill>
                <a:latin typeface="ＭＳ Ｐゴシック"/>
              </a:rPr>
              <a:t>就労定着支援</a:t>
            </a:r>
            <a:r>
              <a:rPr lang="ja-JP" altLang="en-US" sz="1300" dirty="0">
                <a:solidFill>
                  <a:prstClr val="black"/>
                </a:solidFill>
                <a:latin typeface="ＭＳ Ｐゴシック"/>
              </a:rPr>
              <a:t>）</a:t>
            </a:r>
          </a:p>
          <a:p>
            <a:pPr marL="323502" indent="-323502"/>
            <a:endParaRPr lang="en-US" altLang="ja-JP" sz="200" dirty="0">
              <a:solidFill>
                <a:prstClr val="black"/>
              </a:solidFill>
              <a:latin typeface="ＭＳ Ｐゴシック"/>
            </a:endParaRPr>
          </a:p>
          <a:p>
            <a:pPr marL="323502" indent="-323502"/>
            <a:r>
              <a:rPr lang="ja-JP" altLang="en-US" sz="1300" dirty="0">
                <a:solidFill>
                  <a:prstClr val="black"/>
                </a:solidFill>
                <a:latin typeface="ＭＳ Ｐゴシック"/>
              </a:rPr>
              <a:t> </a:t>
            </a:r>
            <a:r>
              <a:rPr lang="en-US" altLang="ja-JP" sz="1300" dirty="0">
                <a:solidFill>
                  <a:prstClr val="black"/>
                </a:solidFill>
                <a:latin typeface="ＭＳ Ｐゴシック"/>
              </a:rPr>
              <a:t>(3) </a:t>
            </a:r>
            <a:r>
              <a:rPr lang="ja-JP" altLang="en-US" sz="1300" dirty="0">
                <a:solidFill>
                  <a:prstClr val="black"/>
                </a:solidFill>
                <a:latin typeface="ＭＳ Ｐゴシック"/>
              </a:rPr>
              <a:t>重度訪問介護について、</a:t>
            </a:r>
            <a:r>
              <a:rPr lang="ja-JP" altLang="en-US" sz="1300" u="sng" dirty="0">
                <a:solidFill>
                  <a:prstClr val="black"/>
                </a:solidFill>
                <a:latin typeface="ＭＳ Ｐゴシック"/>
              </a:rPr>
              <a:t>医療機関への入院時</a:t>
            </a:r>
            <a:r>
              <a:rPr lang="ja-JP" altLang="en-US" sz="1300" dirty="0">
                <a:solidFill>
                  <a:prstClr val="black"/>
                </a:solidFill>
                <a:latin typeface="ＭＳ Ｐゴシック"/>
              </a:rPr>
              <a:t>も一定の支援を可能とする</a:t>
            </a:r>
            <a:endParaRPr lang="en-US" altLang="ja-JP" sz="1300" dirty="0">
              <a:solidFill>
                <a:prstClr val="black"/>
              </a:solidFill>
              <a:latin typeface="ＭＳ Ｐゴシック"/>
            </a:endParaRPr>
          </a:p>
          <a:p>
            <a:pPr marL="323502" indent="-323502"/>
            <a:endParaRPr lang="en-US" altLang="ja-JP" sz="200" dirty="0">
              <a:solidFill>
                <a:prstClr val="black"/>
              </a:solidFill>
              <a:latin typeface="ＭＳ Ｐゴシック"/>
            </a:endParaRPr>
          </a:p>
          <a:p>
            <a:pPr marL="264829" indent="-264829"/>
            <a:r>
              <a:rPr lang="ja-JP" altLang="en-US" sz="1300" i="1" dirty="0">
                <a:solidFill>
                  <a:prstClr val="black"/>
                </a:solidFill>
                <a:latin typeface="ＭＳ Ｐゴシック"/>
              </a:rPr>
              <a:t> </a:t>
            </a:r>
            <a:r>
              <a:rPr lang="en-US" altLang="ja-JP" sz="1300" dirty="0">
                <a:solidFill>
                  <a:prstClr val="black"/>
                </a:solidFill>
                <a:latin typeface="ＭＳ Ｐゴシック"/>
              </a:rPr>
              <a:t>(4) </a:t>
            </a:r>
            <a:r>
              <a:rPr lang="en-US" altLang="ja-JP" sz="1300" u="sng" dirty="0">
                <a:solidFill>
                  <a:prstClr val="black"/>
                </a:solidFill>
                <a:latin typeface="ＭＳ Ｐゴシック"/>
              </a:rPr>
              <a:t>65</a:t>
            </a:r>
            <a:r>
              <a:rPr lang="ja-JP" altLang="en-US" sz="1300" u="sng" dirty="0">
                <a:solidFill>
                  <a:prstClr val="black"/>
                </a:solidFill>
                <a:latin typeface="ＭＳ Ｐゴシック"/>
              </a:rPr>
              <a:t>歳に至るまで相当の長期間にわたり障害福祉サービスを利用してきた低所得の高齢障害者</a:t>
            </a:r>
            <a:r>
              <a:rPr lang="ja-JP" altLang="en-US" sz="1300" dirty="0">
                <a:solidFill>
                  <a:prstClr val="black"/>
                </a:solidFill>
                <a:latin typeface="ＭＳ Ｐゴシック"/>
              </a:rPr>
              <a:t>が引き続き障害福祉サービスに相当する介護保険サービスを利用する場合に、障害者の所得の状況や障害の程度等の事情を勘案し、当該介護保険サービスの</a:t>
            </a:r>
            <a:r>
              <a:rPr lang="ja-JP" altLang="en-US" sz="1300" u="sng" dirty="0">
                <a:solidFill>
                  <a:prstClr val="black"/>
                </a:solidFill>
                <a:latin typeface="ＭＳ Ｐゴシック"/>
              </a:rPr>
              <a:t>利用者負担を障害福祉制度により軽減</a:t>
            </a:r>
            <a:r>
              <a:rPr lang="ja-JP" altLang="en-US" sz="1300" dirty="0">
                <a:solidFill>
                  <a:prstClr val="black"/>
                </a:solidFill>
                <a:latin typeface="ＭＳ Ｐゴシック"/>
              </a:rPr>
              <a:t>（償還）できる仕組みを設ける</a:t>
            </a:r>
            <a:endParaRPr lang="en-US" altLang="ja-JP" sz="1300" i="1" dirty="0">
              <a:solidFill>
                <a:prstClr val="black"/>
              </a:solidFill>
              <a:latin typeface="ＭＳ Ｐゴシック"/>
            </a:endParaRPr>
          </a:p>
          <a:p>
            <a:pPr marL="215767" indent="-215767"/>
            <a:endParaRPr lang="en-US" altLang="ja-JP" sz="700" dirty="0">
              <a:solidFill>
                <a:prstClr val="black"/>
              </a:solidFill>
              <a:latin typeface="ＭＳ Ｐゴシック"/>
            </a:endParaRPr>
          </a:p>
          <a:p>
            <a:r>
              <a:rPr lang="ja-JP" altLang="en-US" sz="1600" b="1" u="sng" dirty="0">
                <a:solidFill>
                  <a:srgbClr val="00B050"/>
                </a:solidFill>
                <a:latin typeface="ＭＳ Ｐゴシック"/>
              </a:rPr>
              <a:t>２．障害児支援のニーズの多様化へのきめ細かな対応</a:t>
            </a:r>
            <a:endParaRPr lang="en-US" altLang="ja-JP" sz="1600" b="1" u="sng" dirty="0">
              <a:solidFill>
                <a:srgbClr val="00B050"/>
              </a:solidFill>
              <a:latin typeface="ＭＳ Ｐゴシック"/>
            </a:endParaRPr>
          </a:p>
          <a:p>
            <a:endParaRPr lang="en-US" altLang="ja-JP" sz="400" dirty="0">
              <a:solidFill>
                <a:prstClr val="black"/>
              </a:solidFill>
              <a:latin typeface="ＭＳ Ｐゴシック"/>
            </a:endParaRPr>
          </a:p>
          <a:p>
            <a:pPr marL="179201" indent="-179201"/>
            <a:r>
              <a:rPr lang="en-US" altLang="ja-JP" sz="1300" dirty="0">
                <a:solidFill>
                  <a:prstClr val="black"/>
                </a:solidFill>
                <a:latin typeface="ＭＳ Ｐゴシック"/>
              </a:rPr>
              <a:t> (1) </a:t>
            </a:r>
            <a:r>
              <a:rPr lang="ja-JP" altLang="en-US" sz="1300" dirty="0">
                <a:solidFill>
                  <a:prstClr val="black"/>
                </a:solidFill>
                <a:latin typeface="ＭＳ Ｐゴシック"/>
              </a:rPr>
              <a:t>重度の障害等により外出が著しく困難な障害児に対し、</a:t>
            </a:r>
            <a:r>
              <a:rPr lang="ja-JP" altLang="en-US" sz="1300" u="sng" dirty="0">
                <a:solidFill>
                  <a:prstClr val="black"/>
                </a:solidFill>
                <a:latin typeface="ＭＳ Ｐゴシック"/>
              </a:rPr>
              <a:t>居宅を訪問して発達支援</a:t>
            </a:r>
            <a:r>
              <a:rPr lang="ja-JP" altLang="en-US" sz="1300" dirty="0">
                <a:solidFill>
                  <a:prstClr val="black"/>
                </a:solidFill>
                <a:latin typeface="ＭＳ Ｐゴシック"/>
              </a:rPr>
              <a:t>を提供するサービスを新設する</a:t>
            </a:r>
            <a:endParaRPr lang="en-US" altLang="ja-JP" sz="1300" dirty="0">
              <a:solidFill>
                <a:prstClr val="black"/>
              </a:solidFill>
              <a:latin typeface="ＭＳ Ｐゴシック"/>
            </a:endParaRPr>
          </a:p>
          <a:p>
            <a:pPr marL="179201" indent="-179201"/>
            <a:endParaRPr lang="en-US" altLang="ja-JP" sz="200" u="sng" dirty="0">
              <a:solidFill>
                <a:prstClr val="black"/>
              </a:solidFill>
              <a:latin typeface="ＭＳ Ｐゴシック"/>
            </a:endParaRPr>
          </a:p>
          <a:p>
            <a:pPr marL="179201" indent="-179201"/>
            <a:r>
              <a:rPr lang="en-US" altLang="ja-JP" sz="1300" dirty="0">
                <a:solidFill>
                  <a:prstClr val="black"/>
                </a:solidFill>
                <a:latin typeface="ＭＳ Ｐゴシック"/>
              </a:rPr>
              <a:t> (2) </a:t>
            </a:r>
            <a:r>
              <a:rPr lang="ja-JP" altLang="en-US" sz="1300" dirty="0">
                <a:solidFill>
                  <a:prstClr val="black"/>
                </a:solidFill>
                <a:latin typeface="ＭＳ Ｐゴシック"/>
              </a:rPr>
              <a:t>保育所等の障害児に発達支援を提供する保育所等訪問支援について、</a:t>
            </a:r>
            <a:r>
              <a:rPr lang="ja-JP" altLang="en-US" sz="1300" u="sng" dirty="0">
                <a:solidFill>
                  <a:prstClr val="black"/>
                </a:solidFill>
                <a:latin typeface="ＭＳ Ｐゴシック"/>
              </a:rPr>
              <a:t>乳児院・児童養護施設</a:t>
            </a:r>
            <a:r>
              <a:rPr lang="ja-JP" altLang="en-US" sz="1300" dirty="0">
                <a:solidFill>
                  <a:prstClr val="black"/>
                </a:solidFill>
                <a:latin typeface="ＭＳ Ｐゴシック"/>
              </a:rPr>
              <a:t>の障害児に対象を拡大する</a:t>
            </a:r>
            <a:endParaRPr lang="en-US" altLang="ja-JP" sz="1300" dirty="0">
              <a:solidFill>
                <a:prstClr val="black"/>
              </a:solidFill>
              <a:latin typeface="ＭＳ Ｐゴシック"/>
            </a:endParaRPr>
          </a:p>
          <a:p>
            <a:pPr marL="179201" indent="-179201"/>
            <a:endParaRPr lang="en-US" altLang="ja-JP" sz="200" dirty="0">
              <a:solidFill>
                <a:prstClr val="black"/>
              </a:solidFill>
              <a:latin typeface="ＭＳ Ｐゴシック"/>
            </a:endParaRPr>
          </a:p>
          <a:p>
            <a:pPr marL="179201" indent="-179201"/>
            <a:r>
              <a:rPr lang="en-US" altLang="ja-JP" sz="1300" dirty="0">
                <a:solidFill>
                  <a:prstClr val="black"/>
                </a:solidFill>
                <a:latin typeface="ＭＳ Ｐゴシック"/>
              </a:rPr>
              <a:t> (3) </a:t>
            </a:r>
            <a:r>
              <a:rPr lang="ja-JP" altLang="en-US" sz="1300" u="sng" dirty="0">
                <a:solidFill>
                  <a:prstClr val="black"/>
                </a:solidFill>
                <a:latin typeface="ＭＳ Ｐゴシック"/>
              </a:rPr>
              <a:t>医療的ケアを要する障害児</a:t>
            </a:r>
            <a:r>
              <a:rPr lang="ja-JP" altLang="en-US" sz="1300" dirty="0">
                <a:solidFill>
                  <a:prstClr val="black"/>
                </a:solidFill>
                <a:latin typeface="ＭＳ Ｐゴシック"/>
              </a:rPr>
              <a:t>が適切な支援を受けられるよう、自治体に</a:t>
            </a:r>
            <a:r>
              <a:rPr lang="ja-JP" altLang="en-US" sz="1300" dirty="0">
                <a:latin typeface="ＭＳ Ｐゴシック"/>
              </a:rPr>
              <a:t>おいて保健・医療・福祉等の連携促進に努めるものとする</a:t>
            </a:r>
            <a:endParaRPr lang="en-US" altLang="ja-JP" sz="1300" dirty="0">
              <a:latin typeface="ＭＳ Ｐゴシック"/>
            </a:endParaRPr>
          </a:p>
          <a:p>
            <a:pPr marL="179201" indent="-179201"/>
            <a:endParaRPr lang="en-US" altLang="ja-JP" sz="200" dirty="0">
              <a:solidFill>
                <a:prstClr val="black"/>
              </a:solidFill>
              <a:latin typeface="ＭＳ Ｐゴシック"/>
            </a:endParaRPr>
          </a:p>
          <a:p>
            <a:pPr marL="179201" indent="-179201"/>
            <a:r>
              <a:rPr lang="en-US" altLang="ja-JP" sz="1300" dirty="0">
                <a:solidFill>
                  <a:prstClr val="black"/>
                </a:solidFill>
                <a:latin typeface="ＭＳ Ｐゴシック"/>
              </a:rPr>
              <a:t> (4) </a:t>
            </a:r>
            <a:r>
              <a:rPr lang="ja-JP" altLang="en-US" sz="1300" dirty="0">
                <a:solidFill>
                  <a:prstClr val="black"/>
                </a:solidFill>
                <a:latin typeface="ＭＳ Ｐゴシック"/>
              </a:rPr>
              <a:t>障害児のサービスに係る提供体制の計画的な構築を推進するため、自治体において</a:t>
            </a:r>
            <a:r>
              <a:rPr lang="ja-JP" altLang="en-US" sz="1300" u="sng" dirty="0">
                <a:solidFill>
                  <a:prstClr val="black"/>
                </a:solidFill>
                <a:latin typeface="ＭＳ Ｐゴシック"/>
              </a:rPr>
              <a:t>障害児福祉計画</a:t>
            </a:r>
            <a:r>
              <a:rPr lang="ja-JP" altLang="en-US" sz="1300" dirty="0">
                <a:solidFill>
                  <a:prstClr val="black"/>
                </a:solidFill>
                <a:latin typeface="ＭＳ Ｐゴシック"/>
              </a:rPr>
              <a:t>を策定するものとする</a:t>
            </a:r>
            <a:endParaRPr lang="en-US" altLang="ja-JP" sz="1300" dirty="0">
              <a:solidFill>
                <a:prstClr val="black"/>
              </a:solidFill>
              <a:latin typeface="ＭＳ Ｐゴシック"/>
            </a:endParaRPr>
          </a:p>
          <a:p>
            <a:endParaRPr lang="en-US" altLang="ja-JP" sz="700" dirty="0">
              <a:solidFill>
                <a:prstClr val="black"/>
              </a:solidFill>
              <a:latin typeface="ＭＳ Ｐゴシック"/>
            </a:endParaRPr>
          </a:p>
          <a:p>
            <a:r>
              <a:rPr lang="ja-JP" altLang="en-US" sz="1600" b="1" u="sng" dirty="0">
                <a:solidFill>
                  <a:srgbClr val="00B050"/>
                </a:solidFill>
                <a:latin typeface="ＭＳ Ｐゴシック"/>
              </a:rPr>
              <a:t>３．サービスの質の確保・向上に向けた環境整備</a:t>
            </a:r>
            <a:endParaRPr lang="en-US" altLang="ja-JP" sz="1600" b="1" u="sng" dirty="0">
              <a:solidFill>
                <a:srgbClr val="00B050"/>
              </a:solidFill>
              <a:latin typeface="ＭＳ Ｐゴシック"/>
            </a:endParaRPr>
          </a:p>
          <a:p>
            <a:endParaRPr lang="en-US" altLang="ja-JP" sz="400" b="1" u="sng" dirty="0">
              <a:solidFill>
                <a:srgbClr val="00B050"/>
              </a:solidFill>
              <a:latin typeface="ＭＳ Ｐゴシック"/>
            </a:endParaRPr>
          </a:p>
          <a:p>
            <a:pPr marL="269586" indent="-269586"/>
            <a:r>
              <a:rPr lang="ja-JP" altLang="en-US" sz="1300" dirty="0">
                <a:solidFill>
                  <a:prstClr val="black"/>
                </a:solidFill>
                <a:latin typeface="ＭＳ Ｐゴシック"/>
              </a:rPr>
              <a:t> </a:t>
            </a:r>
            <a:r>
              <a:rPr lang="en-US" altLang="ja-JP" sz="1300" dirty="0">
                <a:solidFill>
                  <a:prstClr val="black"/>
                </a:solidFill>
                <a:latin typeface="ＭＳ Ｐゴシック"/>
              </a:rPr>
              <a:t>(1) </a:t>
            </a:r>
            <a:r>
              <a:rPr lang="ja-JP" altLang="en-US" sz="1300" dirty="0">
                <a:solidFill>
                  <a:prstClr val="black"/>
                </a:solidFill>
                <a:latin typeface="ＭＳ Ｐゴシック"/>
              </a:rPr>
              <a:t>補装具費について、成長に伴い短期間で取り替える必要のある障害児の場合等に貸与の活用も可能とする</a:t>
            </a:r>
            <a:endParaRPr lang="en-US" altLang="ja-JP" sz="1300" dirty="0">
              <a:solidFill>
                <a:prstClr val="black"/>
              </a:solidFill>
              <a:latin typeface="ＭＳ Ｐゴシック"/>
            </a:endParaRPr>
          </a:p>
          <a:p>
            <a:pPr marL="269586" indent="-269586"/>
            <a:endParaRPr lang="en-US" altLang="ja-JP" sz="200" dirty="0">
              <a:solidFill>
                <a:prstClr val="black"/>
              </a:solidFill>
              <a:latin typeface="ＭＳ Ｐゴシック"/>
            </a:endParaRPr>
          </a:p>
          <a:p>
            <a:pPr marL="264829" indent="-264829"/>
            <a:r>
              <a:rPr lang="ja-JP" altLang="en-US" sz="1300" i="1" dirty="0">
                <a:solidFill>
                  <a:prstClr val="black"/>
                </a:solidFill>
                <a:latin typeface="ＭＳ Ｐゴシック"/>
              </a:rPr>
              <a:t> </a:t>
            </a:r>
            <a:r>
              <a:rPr lang="en-US" altLang="ja-JP" sz="1300" dirty="0">
                <a:solidFill>
                  <a:prstClr val="black"/>
                </a:solidFill>
                <a:latin typeface="ＭＳ Ｐゴシック"/>
              </a:rPr>
              <a:t>(2) </a:t>
            </a:r>
            <a:r>
              <a:rPr lang="ja-JP" altLang="en-US" sz="1300" dirty="0">
                <a:solidFill>
                  <a:prstClr val="black"/>
                </a:solidFill>
                <a:latin typeface="ＭＳ Ｐゴシック"/>
              </a:rPr>
              <a:t>都道府県がサービス事業所の事業内容等の情報を公表する制度を設けるととも</a:t>
            </a:r>
            <a:r>
              <a:rPr lang="ja-JP" altLang="en-US" sz="1300" dirty="0">
                <a:latin typeface="ＭＳ Ｐゴシック"/>
              </a:rPr>
              <a:t>に、自治体の事務の効率化を図るため、所要</a:t>
            </a:r>
            <a:r>
              <a:rPr lang="ja-JP" altLang="en-US" sz="1300" dirty="0">
                <a:solidFill>
                  <a:prstClr val="black"/>
                </a:solidFill>
                <a:latin typeface="ＭＳ Ｐゴシック"/>
              </a:rPr>
              <a:t>の規定を整備する</a:t>
            </a:r>
            <a:endParaRPr lang="en-US" altLang="ja-JP" sz="1300" dirty="0">
              <a:solidFill>
                <a:prstClr val="black"/>
              </a:solidFill>
              <a:latin typeface="ＭＳ Ｐゴシック"/>
            </a:endParaRPr>
          </a:p>
        </p:txBody>
      </p:sp>
      <p:sp>
        <p:nvSpPr>
          <p:cNvPr id="31" name="正方形/長方形 30"/>
          <p:cNvSpPr/>
          <p:nvPr/>
        </p:nvSpPr>
        <p:spPr bwMode="auto">
          <a:xfrm>
            <a:off x="85514" y="6565925"/>
            <a:ext cx="9757175" cy="288000"/>
          </a:xfrm>
          <a:prstGeom prst="rect">
            <a:avLst/>
          </a:prstGeom>
          <a:noFill/>
          <a:ln w="25400">
            <a:solidFill>
              <a:schemeClr val="accent1"/>
            </a:solidFill>
            <a:round/>
            <a:headEnd/>
            <a:tailEnd/>
          </a:ln>
        </p:spPr>
        <p:txBody>
          <a:bodyPr lIns="68341" tIns="34171" rIns="68341" bIns="34171" rtlCol="0" anchor="ctr"/>
          <a:lstStyle/>
          <a:p>
            <a:pPr algn="just" defTabSz="956237"/>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Ｐゴシック"/>
              </a:rPr>
              <a:t>平成</a:t>
            </a:r>
            <a:r>
              <a:rPr lang="en-US" altLang="ja-JP" sz="1300" dirty="0">
                <a:solidFill>
                  <a:prstClr val="black"/>
                </a:solidFill>
                <a:latin typeface="ＭＳ Ｐゴシック"/>
              </a:rPr>
              <a:t>30</a:t>
            </a:r>
            <a:r>
              <a:rPr lang="ja-JP" altLang="en-US" sz="1300" dirty="0">
                <a:solidFill>
                  <a:prstClr val="black"/>
                </a:solidFill>
                <a:latin typeface="ＭＳ Ｐゴシック"/>
              </a:rPr>
              <a:t>年４月１日</a:t>
            </a:r>
            <a:r>
              <a:rPr lang="ja-JP" altLang="en-US" sz="1200" dirty="0">
                <a:solidFill>
                  <a:prstClr val="black"/>
                </a:solidFill>
                <a:latin typeface="ＭＳ Ｐゴシック"/>
              </a:rPr>
              <a:t>（２</a:t>
            </a:r>
            <a:r>
              <a:rPr lang="en-US" altLang="ja-JP" sz="1200" dirty="0">
                <a:solidFill>
                  <a:prstClr val="black"/>
                </a:solidFill>
                <a:latin typeface="ＭＳ Ｐゴシック"/>
              </a:rPr>
              <a:t>.(3)</a:t>
            </a:r>
            <a:r>
              <a:rPr lang="ja-JP" altLang="en-US" sz="1200" dirty="0">
                <a:solidFill>
                  <a:prstClr val="black"/>
                </a:solidFill>
                <a:latin typeface="ＭＳ Ｐゴシック"/>
              </a:rPr>
              <a:t>については公布の日）</a:t>
            </a:r>
            <a:endParaRPr lang="en-US" altLang="ja-JP" sz="1200" dirty="0">
              <a:solidFill>
                <a:prstClr val="black"/>
              </a:solidFill>
              <a:latin typeface="ＭＳ Ｐゴシック"/>
            </a:endParaRPr>
          </a:p>
        </p:txBody>
      </p:sp>
      <p:sp>
        <p:nvSpPr>
          <p:cNvPr id="11" name="角丸四角形 10"/>
          <p:cNvSpPr/>
          <p:nvPr/>
        </p:nvSpPr>
        <p:spPr>
          <a:xfrm>
            <a:off x="12592" y="1635036"/>
            <a:ext cx="1152000" cy="252000"/>
          </a:xfrm>
          <a:prstGeom prst="roundRect">
            <a:avLst/>
          </a:prstGeom>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pPr algn="ctr"/>
            <a:r>
              <a:rPr lang="ja-JP" altLang="en-US" sz="1600" dirty="0">
                <a:solidFill>
                  <a:prstClr val="white"/>
                </a:solidFill>
                <a:latin typeface="ＭＳ Ｐゴシック"/>
              </a:rPr>
              <a:t>　概　要</a:t>
            </a:r>
            <a:endParaRPr lang="en-US" altLang="ja-JP" sz="1600" dirty="0">
              <a:solidFill>
                <a:prstClr val="white"/>
              </a:solidFill>
              <a:latin typeface="ＭＳ Ｐゴシック"/>
            </a:endParaRPr>
          </a:p>
        </p:txBody>
      </p:sp>
      <p:sp>
        <p:nvSpPr>
          <p:cNvPr id="12" name="角丸四角形 11"/>
          <p:cNvSpPr/>
          <p:nvPr/>
        </p:nvSpPr>
        <p:spPr>
          <a:xfrm>
            <a:off x="25656" y="614556"/>
            <a:ext cx="1152000" cy="252000"/>
          </a:xfrm>
          <a:prstGeom prst="roundRect">
            <a:avLst/>
          </a:prstGeom>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pPr algn="ctr"/>
            <a:r>
              <a:rPr lang="ja-JP" altLang="en-US" sz="1600" dirty="0">
                <a:solidFill>
                  <a:prstClr val="white"/>
                </a:solidFill>
                <a:latin typeface="ＭＳ Ｐゴシック"/>
              </a:rPr>
              <a:t>　趣　旨</a:t>
            </a:r>
            <a:endParaRPr lang="en-US" altLang="ja-JP" sz="1600" dirty="0">
              <a:solidFill>
                <a:prstClr val="white"/>
              </a:solidFill>
              <a:latin typeface="ＭＳ Ｐゴシック"/>
            </a:endParaRPr>
          </a:p>
        </p:txBody>
      </p:sp>
      <p:sp>
        <p:nvSpPr>
          <p:cNvPr id="15" name="角丸四角形 14"/>
          <p:cNvSpPr/>
          <p:nvPr/>
        </p:nvSpPr>
        <p:spPr>
          <a:xfrm>
            <a:off x="12584" y="6327100"/>
            <a:ext cx="1368000" cy="252000"/>
          </a:xfrm>
          <a:prstGeom prst="roundRect">
            <a:avLst/>
          </a:prstGeom>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pPr algn="ctr"/>
            <a:r>
              <a:rPr lang="ja-JP" altLang="en-US" sz="1600" dirty="0">
                <a:solidFill>
                  <a:prstClr val="white"/>
                </a:solidFill>
                <a:latin typeface="ＭＳ Ｐゴシック"/>
              </a:rPr>
              <a:t>　施行期日</a:t>
            </a:r>
            <a:endParaRPr lang="en-US" altLang="ja-JP" sz="1600" dirty="0">
              <a:solidFill>
                <a:prstClr val="white"/>
              </a:solidFill>
              <a:latin typeface="ＭＳ Ｐゴシック"/>
            </a:endParaRPr>
          </a:p>
        </p:txBody>
      </p:sp>
      <p:cxnSp>
        <p:nvCxnSpPr>
          <p:cNvPr id="16" name="直線コネクタ 15"/>
          <p:cNvCxnSpPr/>
          <p:nvPr/>
        </p:nvCxnSpPr>
        <p:spPr>
          <a:xfrm>
            <a:off x="-42204" y="546450"/>
            <a:ext cx="10008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70590" y="-25711"/>
            <a:ext cx="9757175" cy="540000"/>
          </a:xfrm>
          <a:prstGeom prst="rect">
            <a:avLst/>
          </a:prstGeom>
          <a:noFill/>
          <a:ln w="19050">
            <a:noFill/>
          </a:ln>
        </p:spPr>
        <p:style>
          <a:lnRef idx="1">
            <a:schemeClr val="accent1"/>
          </a:lnRef>
          <a:fillRef idx="2">
            <a:schemeClr val="accent1"/>
          </a:fillRef>
          <a:effectRef idx="1">
            <a:schemeClr val="accent1"/>
          </a:effectRef>
          <a:fontRef idx="minor">
            <a:schemeClr val="dk1"/>
          </a:fontRef>
        </p:style>
        <p:txBody>
          <a:bodyPr lIns="91341" tIns="107885" rIns="91341" bIns="0" rtlCol="0" anchor="ctr"/>
          <a:lstStyle/>
          <a:p>
            <a:pPr algn="ctr" defTabSz="913147">
              <a:lnSpc>
                <a:spcPts val="2000"/>
              </a:lnSpc>
              <a:spcBef>
                <a:spcPts val="600"/>
              </a:spcBef>
            </a:pPr>
            <a:r>
              <a:rPr lang="ja-JP" altLang="en-US" b="1" dirty="0">
                <a:solidFill>
                  <a:prstClr val="black"/>
                </a:solidFill>
                <a:latin typeface="メイリオ" pitchFamily="50" charset="-128"/>
                <a:ea typeface="メイリオ" pitchFamily="50" charset="-128"/>
              </a:rPr>
              <a:t>障害者の日常生活及び社会生活を総合的に支援するための法律及び児童福祉法</a:t>
            </a:r>
            <a:r>
              <a:rPr lang="ja-JP" altLang="en-US" b="1" dirty="0" smtClean="0">
                <a:solidFill>
                  <a:prstClr val="black"/>
                </a:solidFill>
                <a:latin typeface="メイリオ" pitchFamily="50" charset="-128"/>
                <a:ea typeface="メイリオ" pitchFamily="50" charset="-128"/>
              </a:rPr>
              <a:t>の</a:t>
            </a:r>
            <a:endParaRPr lang="en-US" altLang="ja-JP" b="1" dirty="0" smtClean="0">
              <a:solidFill>
                <a:prstClr val="black"/>
              </a:solidFill>
              <a:latin typeface="メイリオ" pitchFamily="50" charset="-128"/>
              <a:ea typeface="メイリオ" pitchFamily="50" charset="-128"/>
            </a:endParaRPr>
          </a:p>
          <a:p>
            <a:pPr algn="ctr" defTabSz="913147">
              <a:lnSpc>
                <a:spcPts val="2000"/>
              </a:lnSpc>
            </a:pPr>
            <a:r>
              <a:rPr lang="ja-JP" altLang="en-US" b="1" dirty="0" smtClean="0">
                <a:solidFill>
                  <a:prstClr val="black"/>
                </a:solidFill>
                <a:latin typeface="メイリオ" pitchFamily="50" charset="-128"/>
                <a:ea typeface="メイリオ" pitchFamily="50" charset="-128"/>
              </a:rPr>
              <a:t>一部</a:t>
            </a:r>
            <a:r>
              <a:rPr lang="ja-JP" altLang="en-US" b="1" dirty="0">
                <a:solidFill>
                  <a:prstClr val="black"/>
                </a:solidFill>
                <a:latin typeface="メイリオ" pitchFamily="50" charset="-128"/>
                <a:ea typeface="メイリオ" pitchFamily="50" charset="-128"/>
              </a:rPr>
              <a:t>を改正</a:t>
            </a:r>
            <a:r>
              <a:rPr lang="ja-JP" altLang="en-US" b="1" dirty="0" smtClean="0">
                <a:solidFill>
                  <a:prstClr val="black"/>
                </a:solidFill>
                <a:latin typeface="メイリオ" pitchFamily="50" charset="-128"/>
                <a:ea typeface="メイリオ" pitchFamily="50" charset="-128"/>
              </a:rPr>
              <a:t>する法律（概要）</a:t>
            </a:r>
            <a:r>
              <a:rPr lang="en-US" altLang="ja-JP" b="1" dirty="0" smtClean="0">
                <a:solidFill>
                  <a:prstClr val="black"/>
                </a:solidFill>
                <a:latin typeface="メイリオ" pitchFamily="50" charset="-128"/>
                <a:ea typeface="メイリオ" pitchFamily="50" charset="-128"/>
              </a:rPr>
              <a:t>(</a:t>
            </a:r>
            <a:r>
              <a:rPr lang="ja-JP" altLang="en-US" b="1" dirty="0" smtClean="0">
                <a:solidFill>
                  <a:prstClr val="black"/>
                </a:solidFill>
                <a:latin typeface="メイリオ" pitchFamily="50" charset="-128"/>
                <a:ea typeface="メイリオ" pitchFamily="50" charset="-128"/>
              </a:rPr>
              <a:t>平成</a:t>
            </a:r>
            <a:r>
              <a:rPr lang="en-US" altLang="ja-JP" b="1" dirty="0">
                <a:solidFill>
                  <a:prstClr val="black"/>
                </a:solidFill>
                <a:latin typeface="メイリオ" pitchFamily="50" charset="-128"/>
                <a:ea typeface="メイリオ" pitchFamily="50" charset="-128"/>
              </a:rPr>
              <a:t>28</a:t>
            </a:r>
            <a:r>
              <a:rPr lang="ja-JP" altLang="en-US" b="1" dirty="0">
                <a:solidFill>
                  <a:prstClr val="black"/>
                </a:solidFill>
                <a:latin typeface="メイリオ" pitchFamily="50" charset="-128"/>
                <a:ea typeface="メイリオ" pitchFamily="50" charset="-128"/>
              </a:rPr>
              <a:t>年</a:t>
            </a:r>
            <a:r>
              <a:rPr lang="en-US" altLang="ja-JP" b="1" dirty="0">
                <a:solidFill>
                  <a:prstClr val="black"/>
                </a:solidFill>
                <a:latin typeface="メイリオ" pitchFamily="50" charset="-128"/>
                <a:ea typeface="メイリオ" pitchFamily="50" charset="-128"/>
              </a:rPr>
              <a:t>5</a:t>
            </a:r>
            <a:r>
              <a:rPr lang="ja-JP" altLang="en-US" b="1" dirty="0">
                <a:solidFill>
                  <a:prstClr val="black"/>
                </a:solidFill>
                <a:latin typeface="メイリオ" pitchFamily="50" charset="-128"/>
                <a:ea typeface="メイリオ" pitchFamily="50" charset="-128"/>
              </a:rPr>
              <a:t>月</a:t>
            </a:r>
            <a:r>
              <a:rPr lang="en-US" altLang="ja-JP" b="1" dirty="0" smtClean="0">
                <a:solidFill>
                  <a:prstClr val="black"/>
                </a:solidFill>
                <a:latin typeface="メイリオ" pitchFamily="50" charset="-128"/>
                <a:ea typeface="メイリオ" pitchFamily="50" charset="-128"/>
              </a:rPr>
              <a:t>25</a:t>
            </a:r>
            <a:r>
              <a:rPr lang="ja-JP" altLang="en-US" b="1" smtClean="0">
                <a:solidFill>
                  <a:prstClr val="black"/>
                </a:solidFill>
                <a:latin typeface="メイリオ" pitchFamily="50" charset="-128"/>
                <a:ea typeface="メイリオ" pitchFamily="50" charset="-128"/>
              </a:rPr>
              <a:t>日成立</a:t>
            </a:r>
            <a:r>
              <a:rPr lang="en-US" altLang="ja-JP" b="1" dirty="0" smtClean="0">
                <a:solidFill>
                  <a:prstClr val="black"/>
                </a:solidFill>
                <a:latin typeface="メイリオ" pitchFamily="50" charset="-128"/>
                <a:ea typeface="メイリオ" pitchFamily="50" charset="-128"/>
              </a:rPr>
              <a:t>)</a:t>
            </a:r>
            <a:endParaRPr lang="en-US" altLang="ja-JP" b="1" dirty="0">
              <a:solidFill>
                <a:prstClr val="black"/>
              </a:solidFill>
              <a:latin typeface="メイリオ" pitchFamily="50" charset="-128"/>
              <a:ea typeface="メイリオ" pitchFamily="50" charset="-128"/>
            </a:endParaRPr>
          </a:p>
        </p:txBody>
      </p:sp>
      <p:sp>
        <p:nvSpPr>
          <p:cNvPr id="14" name="スライド番号プレースホルダー 1"/>
          <p:cNvSpPr txBox="1">
            <a:spLocks/>
          </p:cNvSpPr>
          <p:nvPr/>
        </p:nvSpPr>
        <p:spPr bwMode="auto">
          <a:xfrm>
            <a:off x="7545307" y="6524645"/>
            <a:ext cx="2311400" cy="476250"/>
          </a:xfrm>
          <a:prstGeom prst="rect">
            <a:avLst/>
          </a:prstGeom>
          <a:noFill/>
          <a:ln w="9525">
            <a:noFill/>
            <a:miter lim="800000"/>
            <a:headEnd/>
            <a:tailEnd/>
          </a:ln>
          <a:effectLst/>
        </p:spPr>
        <p:txBody>
          <a:bodyPr vert="horz" wrap="square" lIns="91105" tIns="45555" rIns="91105" bIns="45555"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a:lstStyle>
          <a:p>
            <a:pPr>
              <a:defRPr/>
            </a:pPr>
            <a:fld id="{0329B7E6-8142-4C2C-8486-ACA79D5FD086}" type="slidenum">
              <a:rPr lang="en-US" altLang="ja-JP" smtClean="0">
                <a:solidFill>
                  <a:prstClr val="black"/>
                </a:solidFill>
              </a:rPr>
              <a:pPr>
                <a:defRPr/>
              </a:pPr>
              <a:t>5</a:t>
            </a:fld>
            <a:endParaRPr lang="en-US" altLang="ja-JP" dirty="0">
              <a:solidFill>
                <a:prstClr val="black"/>
              </a:solidFill>
            </a:endParaRPr>
          </a:p>
        </p:txBody>
      </p:sp>
    </p:spTree>
    <p:extLst>
      <p:ext uri="{BB962C8B-B14F-4D97-AF65-F5344CB8AC3E}">
        <p14:creationId xmlns:p14="http://schemas.microsoft.com/office/powerpoint/2010/main" val="19807511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45047" y="5135158"/>
            <a:ext cx="9637368" cy="1510581"/>
          </a:xfrm>
          <a:prstGeom prst="rect">
            <a:avLst/>
          </a:prstGeom>
          <a:ln w="19050"/>
        </p:spPr>
        <p:style>
          <a:lnRef idx="2">
            <a:schemeClr val="accent1"/>
          </a:lnRef>
          <a:fillRef idx="1">
            <a:schemeClr val="lt1"/>
          </a:fillRef>
          <a:effectRef idx="0">
            <a:schemeClr val="accent1"/>
          </a:effectRef>
          <a:fontRef idx="minor">
            <a:schemeClr val="dk1"/>
          </a:fontRef>
        </p:style>
        <p:txBody>
          <a:bodyPr lIns="91341" tIns="45673" rIns="91341" bIns="45673" rtlCol="0" anchor="t" anchorCtr="0"/>
          <a:lstStyle/>
          <a:p>
            <a:pPr marL="266414" indent="-266414"/>
            <a:endParaRPr lang="en-US" altLang="ja-JP" sz="1600" dirty="0">
              <a:solidFill>
                <a:prstClr val="black"/>
              </a:solidFill>
              <a:latin typeface="ＭＳ Ｐゴシック"/>
            </a:endParaRPr>
          </a:p>
          <a:p>
            <a:pPr marL="266414" indent="-266414">
              <a:lnSpc>
                <a:spcPts val="1399"/>
              </a:lnSpc>
            </a:pPr>
            <a:endParaRPr lang="en-US" altLang="ja-JP" sz="1600" dirty="0">
              <a:solidFill>
                <a:prstClr val="black"/>
              </a:solidFill>
              <a:latin typeface="ＭＳ Ｐゴシック"/>
            </a:endParaRPr>
          </a:p>
          <a:p>
            <a:pPr marL="266414" indent="-266414"/>
            <a:r>
              <a:rPr lang="ja-JP" altLang="en-US" sz="1600" dirty="0">
                <a:solidFill>
                  <a:prstClr val="black"/>
                </a:solidFill>
                <a:latin typeface="ＭＳ Ｐゴシック"/>
              </a:rPr>
              <a:t>　</a:t>
            </a:r>
            <a:r>
              <a:rPr lang="ja-JP" altLang="en-US" sz="1600" b="1" dirty="0">
                <a:solidFill>
                  <a:prstClr val="black"/>
                </a:solidFill>
                <a:latin typeface="ＭＳ Ｐゴシック"/>
              </a:rPr>
              <a:t>○情報公表の先行実施</a:t>
            </a:r>
            <a:endParaRPr lang="en-US" altLang="ja-JP" sz="1600" b="1" dirty="0">
              <a:solidFill>
                <a:prstClr val="black"/>
              </a:solidFill>
              <a:latin typeface="ＭＳ Ｐゴシック"/>
            </a:endParaRPr>
          </a:p>
          <a:p>
            <a:pPr marL="359975" indent="-353635"/>
            <a:r>
              <a:rPr lang="ja-JP" altLang="en-US" sz="1500" dirty="0">
                <a:solidFill>
                  <a:prstClr val="black"/>
                </a:solidFill>
                <a:latin typeface="ＭＳ Ｐゴシック"/>
              </a:rPr>
              <a:t>　　　指定放課後等デイサービス事業者は支援の提供を開始するとき、支援内容（タイムスケジュール等）、ＢＳ（貸借対照表）やＰＬ（損益計算書）などの財務諸表等の情報を都道府県等に提供し、事業所のＨＰ等で公表に努めること。</a:t>
            </a:r>
          </a:p>
          <a:p>
            <a:pPr marL="359975" indent="-353635"/>
            <a:r>
              <a:rPr lang="ja-JP" altLang="en-US" sz="1500" dirty="0">
                <a:solidFill>
                  <a:prstClr val="black"/>
                </a:solidFill>
                <a:latin typeface="ＭＳ Ｐゴシック"/>
              </a:rPr>
              <a:t>　　　都道府県等は事業者に対して、支援内容や人員配置（職員の資格等）、財務諸表等の公表をすることを促すこと。</a:t>
            </a:r>
          </a:p>
        </p:txBody>
      </p:sp>
      <p:sp>
        <p:nvSpPr>
          <p:cNvPr id="3" name="角丸四角形 2"/>
          <p:cNvSpPr/>
          <p:nvPr/>
        </p:nvSpPr>
        <p:spPr>
          <a:xfrm>
            <a:off x="68160" y="44632"/>
            <a:ext cx="2796608" cy="288000"/>
          </a:xfrm>
          <a:prstGeom prst="roundRect">
            <a:avLst/>
          </a:prstGeom>
          <a:ln/>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r>
              <a:rPr lang="ja-JP" altLang="en-US" sz="1600" b="1" dirty="0">
                <a:solidFill>
                  <a:prstClr val="white"/>
                </a:solidFill>
                <a:latin typeface="ＭＳ ゴシック" panose="020B0609070205080204" pitchFamily="49" charset="-128"/>
                <a:ea typeface="ＭＳ ゴシック" panose="020B0609070205080204" pitchFamily="49" charset="-128"/>
              </a:rPr>
              <a:t>３　見直し概要</a:t>
            </a:r>
          </a:p>
        </p:txBody>
      </p:sp>
      <p:sp>
        <p:nvSpPr>
          <p:cNvPr id="8" name="正方形/長方形 7"/>
          <p:cNvSpPr/>
          <p:nvPr/>
        </p:nvSpPr>
        <p:spPr>
          <a:xfrm>
            <a:off x="78891" y="467502"/>
            <a:ext cx="9769680" cy="6293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marL="177607" indent="-177607" fontAlgn="auto">
              <a:spcBef>
                <a:spcPts val="0"/>
              </a:spcBef>
              <a:spcAft>
                <a:spcPts val="0"/>
              </a:spcAft>
            </a:pPr>
            <a:endParaRPr lang="en-US" altLang="ja-JP" sz="1500" dirty="0">
              <a:solidFill>
                <a:prstClr val="black"/>
              </a:solidFill>
              <a:latin typeface="ＭＳ Ｐゴシック"/>
            </a:endParaRPr>
          </a:p>
        </p:txBody>
      </p:sp>
      <p:grpSp>
        <p:nvGrpSpPr>
          <p:cNvPr id="9" name="グループ化 8"/>
          <p:cNvGrpSpPr/>
          <p:nvPr/>
        </p:nvGrpSpPr>
        <p:grpSpPr>
          <a:xfrm>
            <a:off x="145047" y="539491"/>
            <a:ext cx="9637368" cy="4428000"/>
            <a:chOff x="134316" y="616744"/>
            <a:chExt cx="9637368" cy="4943011"/>
          </a:xfrm>
        </p:grpSpPr>
        <p:sp>
          <p:nvSpPr>
            <p:cNvPr id="10" name="正方形/長方形 9"/>
            <p:cNvSpPr/>
            <p:nvPr/>
          </p:nvSpPr>
          <p:spPr>
            <a:xfrm>
              <a:off x="134316" y="616744"/>
              <a:ext cx="9637368" cy="4943011"/>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600" dirty="0">
                <a:solidFill>
                  <a:prstClr val="black"/>
                </a:solidFill>
                <a:latin typeface="ＭＳ Ｐゴシック"/>
              </a:endParaRPr>
            </a:p>
            <a:p>
              <a:endParaRPr lang="en-US" altLang="ja-JP" sz="800" dirty="0">
                <a:solidFill>
                  <a:prstClr val="black"/>
                </a:solidFill>
                <a:latin typeface="ＭＳ Ｐゴシック"/>
              </a:endParaRPr>
            </a:p>
            <a:p>
              <a:endParaRPr lang="en-US" altLang="ja-JP" sz="400" dirty="0">
                <a:solidFill>
                  <a:prstClr val="black"/>
                </a:solidFill>
                <a:latin typeface="ＭＳ Ｐゴシック"/>
              </a:endParaRPr>
            </a:p>
            <a:p>
              <a:r>
                <a:rPr lang="ja-JP" altLang="en-US" dirty="0" smtClean="0">
                  <a:solidFill>
                    <a:prstClr val="black"/>
                  </a:solidFill>
                  <a:latin typeface="ＭＳ Ｐゴシック"/>
                </a:rPr>
                <a:t>（１）障害児</a:t>
              </a:r>
              <a:r>
                <a:rPr lang="ja-JP" altLang="en-US" dirty="0">
                  <a:solidFill>
                    <a:prstClr val="black"/>
                  </a:solidFill>
                  <a:latin typeface="ＭＳ Ｐゴシック"/>
                </a:rPr>
                <a:t>支援等の経験者の配置</a:t>
              </a:r>
            </a:p>
            <a:p>
              <a:pPr>
                <a:lnSpc>
                  <a:spcPts val="600"/>
                </a:lnSpc>
              </a:pPr>
              <a:endParaRPr lang="en-US" altLang="ja-JP" sz="1600" dirty="0">
                <a:solidFill>
                  <a:prstClr val="black"/>
                </a:solidFill>
                <a:latin typeface="ＭＳ Ｐゴシック"/>
              </a:endParaRPr>
            </a:p>
            <a:p>
              <a:r>
                <a:rPr lang="ja-JP" altLang="en-US" sz="1600" dirty="0">
                  <a:solidFill>
                    <a:prstClr val="black"/>
                  </a:solidFill>
                  <a:latin typeface="ＭＳ Ｐゴシック"/>
                </a:rPr>
                <a:t>　</a:t>
              </a:r>
              <a:r>
                <a:rPr lang="ja-JP" altLang="en-US" sz="1600" b="1" dirty="0">
                  <a:solidFill>
                    <a:prstClr val="black"/>
                  </a:solidFill>
                  <a:latin typeface="ＭＳ Ｐゴシック"/>
                </a:rPr>
                <a:t>○児童発達支援管理責任者の資格要件の見直し（告示の改正）</a:t>
              </a:r>
              <a:endParaRPr lang="en-US" altLang="ja-JP" sz="1600" dirty="0">
                <a:solidFill>
                  <a:prstClr val="black"/>
                </a:solidFill>
                <a:latin typeface="ＭＳ Ｐゴシック"/>
              </a:endParaRPr>
            </a:p>
            <a:p>
              <a:r>
                <a:rPr lang="ja-JP" altLang="en-US" sz="1600" dirty="0">
                  <a:solidFill>
                    <a:prstClr val="black"/>
                  </a:solidFill>
                  <a:latin typeface="ＭＳ Ｐゴシック"/>
                </a:rPr>
                <a:t>　　　</a:t>
              </a:r>
              <a:r>
                <a:rPr lang="ja-JP" altLang="en-US" sz="1400" dirty="0">
                  <a:solidFill>
                    <a:prstClr val="black"/>
                  </a:solidFill>
                  <a:latin typeface="ＭＳ Ｐゴシック"/>
                </a:rPr>
                <a:t>現行の実務要件に</a:t>
              </a:r>
              <a:r>
                <a:rPr lang="ja-JP" altLang="en-US" sz="1400" u="sng" dirty="0">
                  <a:solidFill>
                    <a:srgbClr val="FF0000"/>
                  </a:solidFill>
                  <a:latin typeface="ＭＳ Ｐゴシック"/>
                </a:rPr>
                <a:t>保育所等の児童福祉に関する経験を追加</a:t>
              </a:r>
              <a:r>
                <a:rPr lang="ja-JP" altLang="en-US" sz="1400" dirty="0">
                  <a:solidFill>
                    <a:prstClr val="black"/>
                  </a:solidFill>
                  <a:latin typeface="ＭＳ Ｐゴシック"/>
                </a:rPr>
                <a:t>し、</a:t>
              </a:r>
              <a:r>
                <a:rPr lang="ja-JP" altLang="en-US" sz="1400" u="sng" dirty="0">
                  <a:solidFill>
                    <a:srgbClr val="FF0000"/>
                  </a:solidFill>
                  <a:latin typeface="ＭＳ Ｐゴシック"/>
                </a:rPr>
                <a:t>障害児・児童・障害者の支援の経験（３年以上）を必須化</a:t>
              </a:r>
              <a:endParaRPr lang="en-US" altLang="ja-JP" sz="1400" u="sng" dirty="0">
                <a:solidFill>
                  <a:srgbClr val="FF0000"/>
                </a:solidFill>
                <a:latin typeface="ＭＳ Ｐゴシック"/>
              </a:endParaRPr>
            </a:p>
            <a:p>
              <a:r>
                <a:rPr lang="ja-JP" altLang="en-US" sz="1400" dirty="0">
                  <a:solidFill>
                    <a:srgbClr val="FF0000"/>
                  </a:solidFill>
                  <a:latin typeface="ＭＳ Ｐゴシック"/>
                </a:rPr>
                <a:t>　　　</a:t>
              </a:r>
              <a:r>
                <a:rPr lang="ja-JP" altLang="en-US" sz="1400" dirty="0">
                  <a:solidFill>
                    <a:prstClr val="black"/>
                  </a:solidFill>
                  <a:latin typeface="ＭＳ Ｐゴシック"/>
                </a:rPr>
                <a:t>する。</a:t>
              </a:r>
              <a:endParaRPr lang="en-US" altLang="ja-JP" sz="1400" dirty="0">
                <a:solidFill>
                  <a:prstClr val="black"/>
                </a:solidFill>
                <a:latin typeface="ＭＳ Ｐゴシック"/>
              </a:endParaRPr>
            </a:p>
            <a:p>
              <a:pPr marL="355220"/>
              <a:r>
                <a:rPr lang="ja-JP" altLang="en-US" sz="1400" dirty="0">
                  <a:solidFill>
                    <a:prstClr val="black"/>
                  </a:solidFill>
                  <a:latin typeface="ＭＳ Ｐゴシック"/>
                </a:rPr>
                <a:t>　</a:t>
              </a:r>
              <a:r>
                <a:rPr lang="en-US" altLang="ja-JP" sz="1400" dirty="0">
                  <a:solidFill>
                    <a:prstClr val="black"/>
                  </a:solidFill>
                  <a:latin typeface="ＭＳ Ｐゴシック"/>
                </a:rPr>
                <a:t>※</a:t>
              </a:r>
              <a:r>
                <a:rPr lang="ja-JP" altLang="en-US" sz="1400" dirty="0">
                  <a:solidFill>
                    <a:prstClr val="black"/>
                  </a:solidFill>
                  <a:latin typeface="ＭＳ Ｐゴシック"/>
                </a:rPr>
                <a:t>既存の事業所は１年間の経過措置</a:t>
              </a:r>
              <a:endParaRPr lang="en-US" altLang="ja-JP" sz="1400" dirty="0">
                <a:solidFill>
                  <a:prstClr val="black"/>
                </a:solidFill>
                <a:latin typeface="ＭＳ Ｐゴシック"/>
              </a:endParaRPr>
            </a:p>
            <a:p>
              <a:pPr marL="355220">
                <a:lnSpc>
                  <a:spcPts val="800"/>
                </a:lnSpc>
              </a:pPr>
              <a:endParaRPr lang="en-US" altLang="ja-JP" sz="1600" dirty="0">
                <a:solidFill>
                  <a:prstClr val="black"/>
                </a:solidFill>
                <a:latin typeface="ＭＳ Ｐゴシック"/>
              </a:endParaRPr>
            </a:p>
            <a:p>
              <a:r>
                <a:rPr lang="ja-JP" altLang="en-US" sz="1600" dirty="0">
                  <a:solidFill>
                    <a:prstClr val="black"/>
                  </a:solidFill>
                  <a:latin typeface="ＭＳ Ｐゴシック"/>
                </a:rPr>
                <a:t>　</a:t>
              </a:r>
              <a:r>
                <a:rPr lang="ja-JP" altLang="en-US" sz="1600" b="1" dirty="0">
                  <a:solidFill>
                    <a:prstClr val="black"/>
                  </a:solidFill>
                  <a:latin typeface="ＭＳ Ｐゴシック"/>
                </a:rPr>
                <a:t>○人員配置基準の見直し（基準省令の改正）</a:t>
              </a:r>
              <a:endParaRPr lang="en-US" altLang="ja-JP" sz="1600" dirty="0">
                <a:solidFill>
                  <a:prstClr val="black"/>
                </a:solidFill>
                <a:latin typeface="ＭＳ Ｐゴシック"/>
              </a:endParaRPr>
            </a:p>
            <a:p>
              <a:pPr marL="4760"/>
              <a:r>
                <a:rPr lang="ja-JP" altLang="en-US" sz="1400" dirty="0">
                  <a:solidFill>
                    <a:prstClr val="black"/>
                  </a:solidFill>
                  <a:latin typeface="ＭＳ Ｐゴシック"/>
                </a:rPr>
                <a:t>　　　　人員配置基準上配置すべき職員を「指導員又は保育士」から</a:t>
              </a:r>
              <a:r>
                <a:rPr lang="ja-JP" altLang="en-US" sz="1400" u="sng" dirty="0">
                  <a:solidFill>
                    <a:srgbClr val="FF0000"/>
                  </a:solidFill>
                  <a:latin typeface="ＭＳ Ｐゴシック"/>
                </a:rPr>
                <a:t>「児童指導員、保育士又は障害福祉サービス経験者＊に見</a:t>
              </a:r>
              <a:endParaRPr lang="en-US" altLang="ja-JP" sz="1400" u="sng" dirty="0">
                <a:solidFill>
                  <a:srgbClr val="FF0000"/>
                </a:solidFill>
                <a:latin typeface="ＭＳ Ｐゴシック"/>
              </a:endParaRPr>
            </a:p>
            <a:p>
              <a:pPr marL="4760"/>
              <a:r>
                <a:rPr lang="ja-JP" altLang="en-US" sz="1400" dirty="0">
                  <a:solidFill>
                    <a:srgbClr val="FF0000"/>
                  </a:solidFill>
                  <a:latin typeface="ＭＳ Ｐゴシック"/>
                </a:rPr>
                <a:t>　　　</a:t>
              </a:r>
              <a:r>
                <a:rPr lang="ja-JP" altLang="en-US" sz="1400" u="sng" dirty="0">
                  <a:solidFill>
                    <a:srgbClr val="FF0000"/>
                  </a:solidFill>
                  <a:latin typeface="ＭＳ Ｐゴシック"/>
                </a:rPr>
                <a:t>直し</a:t>
              </a:r>
              <a:r>
                <a:rPr lang="ja-JP" altLang="en-US" sz="1400" dirty="0">
                  <a:solidFill>
                    <a:prstClr val="black"/>
                  </a:solidFill>
                  <a:latin typeface="ＭＳ Ｐゴシック"/>
                </a:rPr>
                <a:t>、そのうち、</a:t>
              </a:r>
              <a:r>
                <a:rPr lang="ja-JP" altLang="en-US" sz="1400" u="sng" dirty="0">
                  <a:solidFill>
                    <a:srgbClr val="FF0000"/>
                  </a:solidFill>
                  <a:latin typeface="ＭＳ Ｐゴシック"/>
                </a:rPr>
                <a:t>児童指導員又は保育士を半数以上</a:t>
              </a:r>
              <a:r>
                <a:rPr lang="ja-JP" altLang="en-US" sz="1400" dirty="0">
                  <a:solidFill>
                    <a:prstClr val="black"/>
                  </a:solidFill>
                  <a:latin typeface="ＭＳ Ｐゴシック"/>
                </a:rPr>
                <a:t>配置することとする。</a:t>
              </a:r>
              <a:endParaRPr lang="en-US" altLang="ja-JP" sz="1400" dirty="0">
                <a:solidFill>
                  <a:prstClr val="black"/>
                </a:solidFill>
                <a:latin typeface="ＭＳ Ｐゴシック"/>
              </a:endParaRPr>
            </a:p>
            <a:p>
              <a:pPr marL="4760"/>
              <a:r>
                <a:rPr lang="ja-JP" altLang="en-US" sz="1400" dirty="0">
                  <a:solidFill>
                    <a:prstClr val="black"/>
                  </a:solidFill>
                  <a:latin typeface="ＭＳ Ｐゴシック"/>
                </a:rPr>
                <a:t>　　　　＊２年以上障害福祉サービス事業に従事した者</a:t>
              </a:r>
              <a:endParaRPr lang="en-US" altLang="ja-JP" sz="1400" dirty="0">
                <a:solidFill>
                  <a:prstClr val="black"/>
                </a:solidFill>
                <a:latin typeface="ＭＳ Ｐゴシック"/>
              </a:endParaRPr>
            </a:p>
            <a:p>
              <a:pPr marL="4760"/>
              <a:r>
                <a:rPr lang="ja-JP" altLang="en-US" sz="1400" dirty="0">
                  <a:solidFill>
                    <a:prstClr val="black"/>
                  </a:solidFill>
                  <a:latin typeface="ＭＳ Ｐゴシック"/>
                </a:rPr>
                <a:t>　　　　</a:t>
              </a:r>
              <a:r>
                <a:rPr lang="en-US" altLang="ja-JP" sz="1400" dirty="0">
                  <a:solidFill>
                    <a:prstClr val="black"/>
                  </a:solidFill>
                  <a:latin typeface="ＭＳ Ｐゴシック"/>
                </a:rPr>
                <a:t>※</a:t>
              </a:r>
              <a:r>
                <a:rPr lang="ja-JP" altLang="en-US" sz="1400" dirty="0">
                  <a:solidFill>
                    <a:prstClr val="black"/>
                  </a:solidFill>
                  <a:latin typeface="ＭＳ Ｐゴシック"/>
                </a:rPr>
                <a:t>既存の事業所は１年間の経過措置</a:t>
              </a:r>
            </a:p>
            <a:p>
              <a:pPr>
                <a:lnSpc>
                  <a:spcPts val="800"/>
                </a:lnSpc>
              </a:pPr>
              <a:endParaRPr lang="en-US" altLang="ja-JP" sz="1600" dirty="0">
                <a:solidFill>
                  <a:prstClr val="black"/>
                </a:solidFill>
                <a:latin typeface="ＭＳ Ｐゴシック"/>
              </a:endParaRPr>
            </a:p>
            <a:p>
              <a:r>
                <a:rPr lang="ja-JP" altLang="en-US" dirty="0" smtClean="0">
                  <a:solidFill>
                    <a:prstClr val="black"/>
                  </a:solidFill>
                  <a:latin typeface="ＭＳ Ｐゴシック"/>
                </a:rPr>
                <a:t>（</a:t>
              </a:r>
              <a:r>
                <a:rPr lang="ja-JP" altLang="en-US" dirty="0">
                  <a:solidFill>
                    <a:prstClr val="black"/>
                  </a:solidFill>
                  <a:latin typeface="ＭＳ Ｐゴシック"/>
                </a:rPr>
                <a:t>２）放課後等デイサービスガイドラインの遵守及び自己評価結果公表の</a:t>
              </a:r>
              <a:r>
                <a:rPr lang="ja-JP" altLang="en-US" dirty="0" smtClean="0">
                  <a:solidFill>
                    <a:prstClr val="black"/>
                  </a:solidFill>
                  <a:latin typeface="ＭＳ Ｐゴシック"/>
                </a:rPr>
                <a:t>義務付け</a:t>
              </a:r>
              <a:endParaRPr lang="ja-JP" altLang="en-US" dirty="0">
                <a:solidFill>
                  <a:prstClr val="black"/>
                </a:solidFill>
                <a:latin typeface="ＭＳ Ｐゴシック"/>
              </a:endParaRPr>
            </a:p>
            <a:p>
              <a:pPr marL="4760">
                <a:lnSpc>
                  <a:spcPts val="600"/>
                </a:lnSpc>
              </a:pPr>
              <a:endParaRPr lang="en-US" altLang="ja-JP" sz="1600" dirty="0">
                <a:solidFill>
                  <a:prstClr val="black"/>
                </a:solidFill>
                <a:latin typeface="ＭＳ Ｐゴシック"/>
              </a:endParaRPr>
            </a:p>
            <a:p>
              <a:pPr marL="4760"/>
              <a:r>
                <a:rPr lang="ja-JP" altLang="en-US" sz="1600" dirty="0">
                  <a:solidFill>
                    <a:prstClr val="black"/>
                  </a:solidFill>
                  <a:latin typeface="ＭＳ Ｐゴシック"/>
                </a:rPr>
                <a:t>　</a:t>
              </a:r>
              <a:r>
                <a:rPr lang="ja-JP" altLang="en-US" sz="1600" b="1" dirty="0">
                  <a:solidFill>
                    <a:prstClr val="black"/>
                  </a:solidFill>
                  <a:latin typeface="ＭＳ Ｐゴシック"/>
                </a:rPr>
                <a:t>○運営基準の見直し（基準省令の改正）</a:t>
              </a:r>
              <a:endParaRPr lang="en-US" altLang="ja-JP" sz="1600" dirty="0">
                <a:solidFill>
                  <a:prstClr val="black"/>
                </a:solidFill>
                <a:latin typeface="ＭＳ Ｐゴシック"/>
              </a:endParaRPr>
            </a:p>
            <a:p>
              <a:pPr marL="719235" indent="-285444">
                <a:spcBef>
                  <a:spcPts val="0"/>
                </a:spcBef>
                <a:buFont typeface="Wingdings" panose="05000000000000000000" pitchFamily="2" charset="2"/>
                <a:buChar char="Ø"/>
              </a:pPr>
              <a:r>
                <a:rPr lang="ja-JP" altLang="en-US" sz="1400" dirty="0">
                  <a:solidFill>
                    <a:prstClr val="black"/>
                  </a:solidFill>
                  <a:latin typeface="ＭＳ Ｐゴシック"/>
                </a:rPr>
                <a:t>運営基準において、放課後等デイサービスガイドラインの内容に沿った評価項目を規定し、それに基づいた評価を行うことを義務付ける。</a:t>
              </a:r>
              <a:endParaRPr lang="en-US" altLang="ja-JP" sz="1400" dirty="0">
                <a:solidFill>
                  <a:prstClr val="black"/>
                </a:solidFill>
                <a:latin typeface="ＭＳ Ｐゴシック"/>
              </a:endParaRPr>
            </a:p>
            <a:p>
              <a:pPr marL="719235" indent="-285444">
                <a:spcBef>
                  <a:spcPts val="0"/>
                </a:spcBef>
                <a:buFont typeface="Wingdings" panose="05000000000000000000" pitchFamily="2" charset="2"/>
                <a:buChar char="Ø"/>
              </a:pPr>
              <a:r>
                <a:rPr lang="ja-JP" altLang="en-US" sz="1400" dirty="0">
                  <a:solidFill>
                    <a:prstClr val="black"/>
                  </a:solidFill>
                  <a:latin typeface="ＭＳ Ｐゴシック"/>
                </a:rPr>
                <a:t>質の評価及び改善の内容をおおむね１年に１回以上公表しなければならない旨規定</a:t>
              </a:r>
            </a:p>
          </p:txBody>
        </p:sp>
        <p:sp>
          <p:nvSpPr>
            <p:cNvPr id="11" name="正方形/長方形 10"/>
            <p:cNvSpPr/>
            <p:nvPr/>
          </p:nvSpPr>
          <p:spPr>
            <a:xfrm>
              <a:off x="200472" y="680864"/>
              <a:ext cx="5148000" cy="32149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nchorCtr="0"/>
            <a:lstStyle/>
            <a:p>
              <a:r>
                <a:rPr lang="ja-JP" altLang="en-US" sz="1600" b="1" dirty="0">
                  <a:solidFill>
                    <a:prstClr val="black"/>
                  </a:solidFill>
                  <a:latin typeface="ＭＳ Ｐゴシック"/>
                </a:rPr>
                <a:t>１．指定基準等の見直しによる対応</a:t>
              </a:r>
              <a:r>
                <a:rPr lang="en-US" altLang="ja-JP" sz="1600" b="1" dirty="0">
                  <a:solidFill>
                    <a:prstClr val="black"/>
                  </a:solidFill>
                  <a:latin typeface="ＭＳ Ｐゴシック"/>
                </a:rPr>
                <a:t>【</a:t>
              </a:r>
              <a:r>
                <a:rPr lang="ja-JP" altLang="en-US" sz="1600" b="1" dirty="0">
                  <a:solidFill>
                    <a:prstClr val="black"/>
                  </a:solidFill>
                  <a:latin typeface="ＭＳ Ｐゴシック"/>
                </a:rPr>
                <a:t>平成２９年４月施行</a:t>
              </a:r>
              <a:r>
                <a:rPr lang="en-US" altLang="ja-JP" sz="1600" b="1" dirty="0">
                  <a:solidFill>
                    <a:prstClr val="black"/>
                  </a:solidFill>
                  <a:latin typeface="ＭＳ Ｐゴシック"/>
                </a:rPr>
                <a:t>】</a:t>
              </a:r>
            </a:p>
          </p:txBody>
        </p:sp>
      </p:grpSp>
      <p:sp>
        <p:nvSpPr>
          <p:cNvPr id="12" name="正方形/長方形 11"/>
          <p:cNvSpPr/>
          <p:nvPr/>
        </p:nvSpPr>
        <p:spPr>
          <a:xfrm>
            <a:off x="200492" y="5222913"/>
            <a:ext cx="3672000" cy="288000"/>
          </a:xfrm>
          <a:prstGeom prst="rect">
            <a:avLst/>
          </a:prstGeom>
          <a:ln/>
        </p:spPr>
        <p:style>
          <a:lnRef idx="1">
            <a:schemeClr val="accent5"/>
          </a:lnRef>
          <a:fillRef idx="2">
            <a:schemeClr val="accent5"/>
          </a:fillRef>
          <a:effectRef idx="1">
            <a:schemeClr val="accent5"/>
          </a:effectRef>
          <a:fontRef idx="minor">
            <a:schemeClr val="dk1"/>
          </a:fontRef>
        </p:style>
        <p:txBody>
          <a:bodyPr lIns="91341" tIns="45673" rIns="91341" bIns="45673" rtlCol="0" anchor="ctr" anchorCtr="0"/>
          <a:lstStyle/>
          <a:p>
            <a:r>
              <a:rPr lang="ja-JP" altLang="en-US" sz="1600" b="1" dirty="0">
                <a:solidFill>
                  <a:prstClr val="black"/>
                </a:solidFill>
                <a:latin typeface="ＭＳ Ｐゴシック"/>
              </a:rPr>
              <a:t>２．その他の対応</a:t>
            </a:r>
            <a:r>
              <a:rPr lang="en-US" altLang="ja-JP" sz="1600" b="1" dirty="0">
                <a:solidFill>
                  <a:prstClr val="black"/>
                </a:solidFill>
                <a:latin typeface="ＭＳ Ｐゴシック"/>
              </a:rPr>
              <a:t>【</a:t>
            </a:r>
            <a:r>
              <a:rPr lang="ja-JP" altLang="en-US" sz="1600" b="1" dirty="0">
                <a:solidFill>
                  <a:prstClr val="black"/>
                </a:solidFill>
                <a:latin typeface="ＭＳ Ｐゴシック"/>
              </a:rPr>
              <a:t>平成２９年４月～</a:t>
            </a:r>
            <a:r>
              <a:rPr lang="en-US" altLang="ja-JP" sz="1600" b="1" dirty="0">
                <a:solidFill>
                  <a:prstClr val="black"/>
                </a:solidFill>
                <a:latin typeface="ＭＳ Ｐゴシック"/>
              </a:rPr>
              <a:t>】</a:t>
            </a:r>
          </a:p>
        </p:txBody>
      </p:sp>
      <p:sp>
        <p:nvSpPr>
          <p:cNvPr id="15" name="スライド番号プレースホルダー 1"/>
          <p:cNvSpPr>
            <a:spLocks noGrp="1"/>
          </p:cNvSpPr>
          <p:nvPr>
            <p:ph type="sldNum" sz="quarter" idx="12"/>
          </p:nvPr>
        </p:nvSpPr>
        <p:spPr>
          <a:xfrm>
            <a:off x="7538149" y="6448625"/>
            <a:ext cx="2311400" cy="365125"/>
          </a:xfrm>
        </p:spPr>
        <p:txBody>
          <a:bodyPr/>
          <a:lstStyle/>
          <a:p>
            <a:pPr>
              <a:defRPr/>
            </a:pPr>
            <a:fld id="{0329B7E6-8142-4C2C-8486-ACA79D5FD086}" type="slidenum">
              <a:rPr lang="en-US" altLang="ja-JP" smtClean="0">
                <a:solidFill>
                  <a:prstClr val="black"/>
                </a:solidFill>
              </a:rPr>
              <a:pPr>
                <a:defRPr/>
              </a:pPr>
              <a:t>50</a:t>
            </a:fld>
            <a:endParaRPr lang="en-US" altLang="ja-JP" dirty="0">
              <a:solidFill>
                <a:prstClr val="black"/>
              </a:solidFill>
            </a:endParaRPr>
          </a:p>
        </p:txBody>
      </p:sp>
    </p:spTree>
    <p:extLst>
      <p:ext uri="{BB962C8B-B14F-4D97-AF65-F5344CB8AC3E}">
        <p14:creationId xmlns:p14="http://schemas.microsoft.com/office/powerpoint/2010/main" val="2076551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741843" y="116632"/>
            <a:ext cx="8345653" cy="667690"/>
          </a:xfrm>
          <a:prstGeom prst="rect">
            <a:avLst/>
          </a:prstGeom>
          <a:solidFill>
            <a:srgbClr val="FFC000"/>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pPr algn="ctr"/>
            <a:r>
              <a:rPr lang="ja-JP" altLang="en-US" sz="2800" b="1" dirty="0">
                <a:solidFill>
                  <a:prstClr val="black">
                    <a:lumMod val="65000"/>
                    <a:lumOff val="35000"/>
                  </a:prstClr>
                </a:solidFill>
              </a:rPr>
              <a:t>「放課後等デイサービスガイドライン」の概要</a:t>
            </a:r>
            <a:endParaRPr lang="en-US" altLang="ja-JP" sz="2800" b="1" dirty="0">
              <a:solidFill>
                <a:prstClr val="black">
                  <a:lumMod val="65000"/>
                  <a:lumOff val="35000"/>
                </a:prstClr>
              </a:solidFill>
            </a:endParaRPr>
          </a:p>
        </p:txBody>
      </p:sp>
      <p:sp>
        <p:nvSpPr>
          <p:cNvPr id="2" name="正方形/長方形 1"/>
          <p:cNvSpPr/>
          <p:nvPr/>
        </p:nvSpPr>
        <p:spPr>
          <a:xfrm>
            <a:off x="316128" y="908722"/>
            <a:ext cx="9379494" cy="2160240"/>
          </a:xfrm>
          <a:prstGeom prst="rect">
            <a:avLst/>
          </a:prstGeom>
          <a:solidFill>
            <a:schemeClr val="bg1">
              <a:lumMod val="95000"/>
            </a:schemeClr>
          </a:solidFill>
          <a:ln>
            <a:solidFill>
              <a:schemeClr val="tx2"/>
            </a:solidFill>
          </a:ln>
        </p:spPr>
        <p:style>
          <a:lnRef idx="1">
            <a:schemeClr val="accent1"/>
          </a:lnRef>
          <a:fillRef idx="2">
            <a:schemeClr val="accent1"/>
          </a:fillRef>
          <a:effectRef idx="1">
            <a:schemeClr val="accent1"/>
          </a:effectRef>
          <a:fontRef idx="minor">
            <a:schemeClr val="dk1"/>
          </a:fontRef>
        </p:style>
        <p:txBody>
          <a:bodyPr lIns="91341" tIns="45673" rIns="91341" bIns="45673" rtlCol="0" anchor="ctr"/>
          <a:lstStyle/>
          <a:p>
            <a:pPr algn="ctr"/>
            <a:endParaRPr lang="ja-JP" altLang="en-US">
              <a:solidFill>
                <a:prstClr val="black"/>
              </a:solidFill>
            </a:endParaRPr>
          </a:p>
        </p:txBody>
      </p:sp>
      <p:sp>
        <p:nvSpPr>
          <p:cNvPr id="3" name="正方形/長方形 2"/>
          <p:cNvSpPr/>
          <p:nvPr/>
        </p:nvSpPr>
        <p:spPr>
          <a:xfrm>
            <a:off x="426258" y="1206360"/>
            <a:ext cx="494479" cy="1430571"/>
          </a:xfrm>
          <a:prstGeom prst="rect">
            <a:avLst/>
          </a:prstGeom>
          <a:ln/>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pPr algn="ctr"/>
            <a:r>
              <a:rPr lang="ja-JP" altLang="en-US" b="1" dirty="0">
                <a:solidFill>
                  <a:prstClr val="white"/>
                </a:solidFill>
              </a:rPr>
              <a:t>総則</a:t>
            </a:r>
          </a:p>
        </p:txBody>
      </p:sp>
      <p:sp>
        <p:nvSpPr>
          <p:cNvPr id="5" name="角丸四角形 4"/>
          <p:cNvSpPr/>
          <p:nvPr/>
        </p:nvSpPr>
        <p:spPr>
          <a:xfrm>
            <a:off x="187138" y="3202888"/>
            <a:ext cx="9637474" cy="3467746"/>
          </a:xfrm>
          <a:prstGeom prst="roundRect">
            <a:avLst>
              <a:gd name="adj" fmla="val 3451"/>
            </a:avLst>
          </a:prstGeom>
          <a:ln>
            <a:solidFill>
              <a:schemeClr val="tx2"/>
            </a:solidFill>
          </a:ln>
        </p:spPr>
        <p:style>
          <a:lnRef idx="1">
            <a:schemeClr val="accent5"/>
          </a:lnRef>
          <a:fillRef idx="2">
            <a:schemeClr val="accent5"/>
          </a:fillRef>
          <a:effectRef idx="1">
            <a:schemeClr val="accent5"/>
          </a:effectRef>
          <a:fontRef idx="minor">
            <a:schemeClr val="dk1"/>
          </a:fontRef>
        </p:style>
        <p:txBody>
          <a:bodyPr lIns="91341" tIns="45673" rIns="91341" bIns="45673" rtlCol="0" anchor="ctr"/>
          <a:lstStyle/>
          <a:p>
            <a:pPr algn="ctr"/>
            <a:endParaRPr lang="ja-JP" altLang="en-US">
              <a:solidFill>
                <a:prstClr val="black"/>
              </a:solidFill>
              <a:effectLst>
                <a:outerShdw blurRad="50800" dist="38100" dir="2700000" algn="tl" rotWithShape="0">
                  <a:prstClr val="black">
                    <a:alpha val="40000"/>
                  </a:prstClr>
                </a:outerShdw>
              </a:effectLst>
            </a:endParaRPr>
          </a:p>
        </p:txBody>
      </p:sp>
      <p:sp>
        <p:nvSpPr>
          <p:cNvPr id="29" name="正方形/長方形 28"/>
          <p:cNvSpPr/>
          <p:nvPr/>
        </p:nvSpPr>
        <p:spPr>
          <a:xfrm>
            <a:off x="7215299" y="3201636"/>
            <a:ext cx="2225639" cy="515423"/>
          </a:xfrm>
          <a:prstGeom prst="rect">
            <a:avLst/>
          </a:prstGeom>
          <a:ln/>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pPr algn="ctr"/>
            <a:r>
              <a:rPr lang="ja-JP" altLang="en-US" sz="1600" b="1" dirty="0">
                <a:solidFill>
                  <a:prstClr val="white"/>
                </a:solidFill>
              </a:rPr>
              <a:t>従業者向け</a:t>
            </a:r>
            <a:endParaRPr lang="en-US" altLang="ja-JP" sz="1600" b="1" dirty="0">
              <a:solidFill>
                <a:prstClr val="white"/>
              </a:solidFill>
            </a:endParaRPr>
          </a:p>
          <a:p>
            <a:pPr algn="ctr"/>
            <a:r>
              <a:rPr lang="ja-JP" altLang="en-US" sz="1600" b="1" dirty="0">
                <a:solidFill>
                  <a:prstClr val="white"/>
                </a:solidFill>
              </a:rPr>
              <a:t>ガイドライン</a:t>
            </a:r>
            <a:endParaRPr lang="en-US" altLang="ja-JP" sz="1600" b="1" dirty="0">
              <a:solidFill>
                <a:prstClr val="white"/>
              </a:solidFill>
            </a:endParaRPr>
          </a:p>
        </p:txBody>
      </p:sp>
      <p:sp>
        <p:nvSpPr>
          <p:cNvPr id="28" name="正方形/長方形 27"/>
          <p:cNvSpPr/>
          <p:nvPr/>
        </p:nvSpPr>
        <p:spPr>
          <a:xfrm>
            <a:off x="3746702" y="3201636"/>
            <a:ext cx="2730303" cy="515423"/>
          </a:xfrm>
          <a:prstGeom prst="rect">
            <a:avLst/>
          </a:prstGeom>
          <a:ln/>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pPr algn="ctr"/>
            <a:r>
              <a:rPr lang="ja-JP" altLang="en-US" sz="1600" b="1" dirty="0">
                <a:solidFill>
                  <a:prstClr val="white"/>
                </a:solidFill>
              </a:rPr>
              <a:t>児童発達支援管理責任者</a:t>
            </a:r>
            <a:endParaRPr lang="en-US" altLang="ja-JP" sz="1600" b="1" dirty="0">
              <a:solidFill>
                <a:prstClr val="white"/>
              </a:solidFill>
            </a:endParaRPr>
          </a:p>
          <a:p>
            <a:pPr algn="ctr"/>
            <a:r>
              <a:rPr lang="ja-JP" altLang="en-US" sz="1600" b="1" dirty="0">
                <a:solidFill>
                  <a:prstClr val="white"/>
                </a:solidFill>
              </a:rPr>
              <a:t>向けガイドライン</a:t>
            </a:r>
          </a:p>
        </p:txBody>
      </p:sp>
      <p:sp>
        <p:nvSpPr>
          <p:cNvPr id="27" name="正方形/長方形 26"/>
          <p:cNvSpPr/>
          <p:nvPr/>
        </p:nvSpPr>
        <p:spPr>
          <a:xfrm>
            <a:off x="446664" y="3201636"/>
            <a:ext cx="2584906" cy="515423"/>
          </a:xfrm>
          <a:prstGeom prst="rect">
            <a:avLst/>
          </a:prstGeom>
          <a:ln/>
        </p:spPr>
        <p:style>
          <a:lnRef idx="0">
            <a:schemeClr val="accent1"/>
          </a:lnRef>
          <a:fillRef idx="3">
            <a:schemeClr val="accent1"/>
          </a:fillRef>
          <a:effectRef idx="3">
            <a:schemeClr val="accent1"/>
          </a:effectRef>
          <a:fontRef idx="minor">
            <a:schemeClr val="lt1"/>
          </a:fontRef>
        </p:style>
        <p:txBody>
          <a:bodyPr lIns="91341" tIns="45673" rIns="91341" bIns="45673" rtlCol="0" anchor="ctr"/>
          <a:lstStyle/>
          <a:p>
            <a:pPr algn="ctr"/>
            <a:r>
              <a:rPr lang="ja-JP" altLang="en-US" sz="1600" b="1" dirty="0">
                <a:solidFill>
                  <a:prstClr val="white"/>
                </a:solidFill>
              </a:rPr>
              <a:t>設置者・管理者向け</a:t>
            </a:r>
            <a:endParaRPr lang="en-US" altLang="ja-JP" sz="1600" b="1" dirty="0">
              <a:solidFill>
                <a:prstClr val="white"/>
              </a:solidFill>
            </a:endParaRPr>
          </a:p>
          <a:p>
            <a:pPr algn="ctr"/>
            <a:r>
              <a:rPr lang="ja-JP" altLang="en-US" sz="1600" b="1" dirty="0">
                <a:solidFill>
                  <a:prstClr val="white"/>
                </a:solidFill>
              </a:rPr>
              <a:t>ガイドライン</a:t>
            </a:r>
          </a:p>
        </p:txBody>
      </p:sp>
      <p:sp>
        <p:nvSpPr>
          <p:cNvPr id="10" name="テキスト ボックス 9"/>
          <p:cNvSpPr txBox="1"/>
          <p:nvPr/>
        </p:nvSpPr>
        <p:spPr>
          <a:xfrm>
            <a:off x="1052567" y="1019065"/>
            <a:ext cx="8388324" cy="1969770"/>
          </a:xfrm>
          <a:prstGeom prst="rect">
            <a:avLst/>
          </a:prstGeom>
          <a:noFill/>
          <a:ln w="12700">
            <a:solidFill>
              <a:schemeClr val="tx2"/>
            </a:solidFill>
            <a:prstDash val="lgDash"/>
          </a:ln>
        </p:spPr>
        <p:txBody>
          <a:bodyPr wrap="square" lIns="91341" tIns="45673" rIns="91341" bIns="45673"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ガイドラインの趣旨</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放課後等デイサービスの基本的役割</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子どもの最善の利益の保障／共生社会の実現に向けた後方支援／保護者支援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放課後等デイサービスの提供に当たっての基本的姿勢と基本活動</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基本活動：　自立支援と日常生活の充実のための活動／創作活動／地域交流／余暇の提供　等</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事業所が適切な放課後等デイサービスを提供するために必要な組織運営管理</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1665" y="3933089"/>
            <a:ext cx="8994230" cy="2508379"/>
          </a:xfrm>
          <a:prstGeom prst="rect">
            <a:avLst/>
          </a:prstGeom>
          <a:noFill/>
          <a:ln w="28575">
            <a:solidFill>
              <a:schemeClr val="tx2"/>
            </a:solidFill>
            <a:prstDash val="dash"/>
          </a:ln>
        </p:spPr>
        <p:txBody>
          <a:bodyPr wrap="square" lIns="91341" tIns="45673" rIns="91341" bIns="45673" rtlCol="0">
            <a:spAutoFit/>
          </a:bodyPr>
          <a:lstStyle/>
          <a:p>
            <a:pPr>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子どものニーズに応じた適切な支援の提供と支援の質の向上</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環境・体制整備／ＰＤＣＡサイクルによる適切な事業所の管理</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従業者等の知識・技術の向上／関係機関・団体や保護者との連携　等</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子どもと保護者に対する説明責任等</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運営規程の周知／子どもと保護者に対する支援利用申込時の説明／保護者に対する相談支援等</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苦情解決対応／適切な情報伝達手段の確保／地域に開かれた事業運営　等</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緊急時の対応と法令遵守等</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緊急時対応／非常災害・防犯対策／虐待防止／身体拘束への対応</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衛生・健康管理／安全確保／秘密保持等　等</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a:spLocks noGrp="1"/>
          </p:cNvSpPr>
          <p:nvPr>
            <p:ph type="sldNum" sz="quarter" idx="12"/>
          </p:nvPr>
        </p:nvSpPr>
        <p:spPr>
          <a:xfrm>
            <a:off x="7538149" y="6448601"/>
            <a:ext cx="2311400" cy="365125"/>
          </a:xfrm>
        </p:spPr>
        <p:txBody>
          <a:bodyPr/>
          <a:lstStyle/>
          <a:p>
            <a:pPr>
              <a:defRPr/>
            </a:pPr>
            <a:fld id="{0329B7E6-8142-4C2C-8486-ACA79D5FD086}" type="slidenum">
              <a:rPr lang="en-US" altLang="ja-JP" smtClean="0">
                <a:solidFill>
                  <a:prstClr val="black"/>
                </a:solidFill>
              </a:rPr>
              <a:pPr>
                <a:defRPr/>
              </a:pPr>
              <a:t>51</a:t>
            </a:fld>
            <a:endParaRPr lang="en-US" altLang="ja-JP" dirty="0">
              <a:solidFill>
                <a:prstClr val="black"/>
              </a:solidFill>
            </a:endParaRPr>
          </a:p>
        </p:txBody>
      </p:sp>
    </p:spTree>
    <p:extLst>
      <p:ext uri="{BB962C8B-B14F-4D97-AF65-F5344CB8AC3E}">
        <p14:creationId xmlns:p14="http://schemas.microsoft.com/office/powerpoint/2010/main" val="16538324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cstate="print">
            <a:duotone>
              <a:prstClr val="black"/>
              <a:schemeClr val="accent5">
                <a:tint val="45000"/>
                <a:satMod val="400000"/>
              </a:schemeClr>
            </a:duotone>
            <a:lum contrast="-20000"/>
            <a:extLst>
              <a:ext uri="{28A0092B-C50C-407E-A947-70E740481C1C}">
                <a14:useLocalDpi xmlns:a14="http://schemas.microsoft.com/office/drawing/2010/main" val="0"/>
              </a:ext>
            </a:extLst>
          </a:blip>
          <a:srcRect/>
          <a:stretch>
            <a:fillRect/>
          </a:stretch>
        </p:blipFill>
        <p:spPr bwMode="auto">
          <a:xfrm>
            <a:off x="272505" y="876338"/>
            <a:ext cx="3643941" cy="4746910"/>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四角形吹き出し 3"/>
          <p:cNvSpPr/>
          <p:nvPr/>
        </p:nvSpPr>
        <p:spPr>
          <a:xfrm>
            <a:off x="5343057" y="1268776"/>
            <a:ext cx="4342928" cy="5256584"/>
          </a:xfrm>
          <a:prstGeom prst="wedgeRectCallout">
            <a:avLst>
              <a:gd name="adj1" fmla="val -50264"/>
              <a:gd name="adj2" fmla="val 1663"/>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341" tIns="45673" rIns="91341" bIns="45673" rtlCol="0" anchor="ct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「事業所は、本ガイドラインに基づく自己評価を実施し、その結果を事業運営に反映させ、自己評価結果については公表するよう努めるものとする。」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そのためのチェックリストが必要との意見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ユーザー評価にも使えるように、との意見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「事業者向け放課後等デイサービス自己評価表」と、より簡素な「保護者等向け放課後等デイサービス評価表」を作成</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想定される自己評価の流れ</a:t>
            </a:r>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保護者へのアンケート調査</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　事業所職員による自己評価</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　事業所全体としての自己評価</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　自己評価結果の公表</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　保護者のアンケート調査結果のフィードバック</a:t>
            </a:r>
          </a:p>
        </p:txBody>
      </p:sp>
      <p:sp>
        <p:nvSpPr>
          <p:cNvPr id="10" name="正方形/長方形 9"/>
          <p:cNvSpPr/>
          <p:nvPr/>
        </p:nvSpPr>
        <p:spPr>
          <a:xfrm>
            <a:off x="127891" y="188682"/>
            <a:ext cx="9586309" cy="506563"/>
          </a:xfrm>
          <a:prstGeom prst="rect">
            <a:avLst/>
          </a:prstGeom>
          <a:ln>
            <a:solidFill>
              <a:schemeClr val="tx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91341" tIns="45673" rIns="91341" bIns="45673" rtlCol="0" anchor="ctr"/>
          <a:lstStyle/>
          <a:p>
            <a:pPr algn="ctr"/>
            <a:r>
              <a:rPr lang="ja-JP" altLang="en-US" sz="2800" b="1" dirty="0">
                <a:solidFill>
                  <a:prstClr val="black"/>
                </a:solidFill>
              </a:rPr>
              <a:t>放課後等デイサービスガイドラインに基づく自己評価等</a:t>
            </a:r>
          </a:p>
        </p:txBody>
      </p:sp>
      <p:sp>
        <p:nvSpPr>
          <p:cNvPr id="2" name="下矢印 1"/>
          <p:cNvSpPr/>
          <p:nvPr/>
        </p:nvSpPr>
        <p:spPr>
          <a:xfrm>
            <a:off x="7154481" y="2420905"/>
            <a:ext cx="720080" cy="28895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a:solidFill>
                <a:prstClr val="white"/>
              </a:solidFill>
            </a:endParaRPr>
          </a:p>
        </p:txBody>
      </p:sp>
      <p:sp>
        <p:nvSpPr>
          <p:cNvPr id="9" name="下矢印 8"/>
          <p:cNvSpPr/>
          <p:nvPr/>
        </p:nvSpPr>
        <p:spPr>
          <a:xfrm>
            <a:off x="7154481" y="3357000"/>
            <a:ext cx="720080" cy="288950"/>
          </a:xfrm>
          <a:prstGeom prst="downArrow">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a:solidFill>
                <a:prstClr val="white"/>
              </a:solidFill>
            </a:endParaRPr>
          </a:p>
        </p:txBody>
      </p:sp>
      <p:pic>
        <p:nvPicPr>
          <p:cNvPr id="2062" name="Picture 14"/>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80735">
            <a:off x="1435638" y="2016619"/>
            <a:ext cx="3360432" cy="4342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テキスト ボックス 2"/>
          <p:cNvSpPr txBox="1"/>
          <p:nvPr/>
        </p:nvSpPr>
        <p:spPr>
          <a:xfrm>
            <a:off x="22" y="6485355"/>
            <a:ext cx="9417496" cy="400015"/>
          </a:xfrm>
          <a:prstGeom prst="rect">
            <a:avLst/>
          </a:prstGeom>
          <a:noFill/>
        </p:spPr>
        <p:txBody>
          <a:bodyPr wrap="square" lIns="91341" tIns="45673" rIns="91341" bIns="45673" rtlCol="0">
            <a:spAutoFit/>
          </a:bodyPr>
          <a:lstStyle/>
          <a:p>
            <a:r>
              <a:rPr lang="en-US" altLang="ja-JP" sz="1000" dirty="0">
                <a:solidFill>
                  <a:prstClr val="black"/>
                </a:solidFill>
                <a:ea typeface="ＭＳ Ｐゴシック"/>
              </a:rPr>
              <a:t>【</a:t>
            </a:r>
            <a:r>
              <a:rPr lang="ja-JP" altLang="en-US" sz="1000" dirty="0">
                <a:solidFill>
                  <a:prstClr val="black"/>
                </a:solidFill>
                <a:ea typeface="ＭＳ Ｐゴシック"/>
              </a:rPr>
              <a:t>厚生労働省ホームページ</a:t>
            </a:r>
            <a:r>
              <a:rPr lang="en-US" altLang="ja-JP" sz="1000" dirty="0">
                <a:solidFill>
                  <a:prstClr val="black"/>
                </a:solidFill>
                <a:ea typeface="ＭＳ Ｐゴシック"/>
              </a:rPr>
              <a:t>】</a:t>
            </a:r>
          </a:p>
          <a:p>
            <a:r>
              <a:rPr lang="ja-JP" altLang="en-US" sz="1000" dirty="0">
                <a:solidFill>
                  <a:prstClr val="black"/>
                </a:solidFill>
                <a:ea typeface="ＭＳ Ｐゴシック"/>
              </a:rPr>
              <a:t>　　トップページの分野別施策「福祉・介護　障害者福祉」→障害者福祉の「施策情報　障害児支援施策」→障害児支援施策の「３．放課後等デイサービスガイドライン」</a:t>
            </a:r>
          </a:p>
        </p:txBody>
      </p:sp>
      <p:sp>
        <p:nvSpPr>
          <p:cNvPr id="11" name="スライド番号プレースホルダー 1"/>
          <p:cNvSpPr>
            <a:spLocks noGrp="1"/>
          </p:cNvSpPr>
          <p:nvPr>
            <p:ph type="sldNum" sz="quarter" idx="12"/>
          </p:nvPr>
        </p:nvSpPr>
        <p:spPr>
          <a:xfrm>
            <a:off x="7538149" y="6448601"/>
            <a:ext cx="2311400" cy="365125"/>
          </a:xfrm>
        </p:spPr>
        <p:txBody>
          <a:bodyPr/>
          <a:lstStyle/>
          <a:p>
            <a:pPr>
              <a:defRPr/>
            </a:pPr>
            <a:fld id="{0329B7E6-8142-4C2C-8486-ACA79D5FD086}" type="slidenum">
              <a:rPr lang="en-US" altLang="ja-JP" smtClean="0">
                <a:solidFill>
                  <a:prstClr val="black"/>
                </a:solidFill>
              </a:rPr>
              <a:pPr>
                <a:defRPr/>
              </a:pPr>
              <a:t>52</a:t>
            </a:fld>
            <a:endParaRPr lang="en-US" altLang="ja-JP" dirty="0">
              <a:solidFill>
                <a:prstClr val="black"/>
              </a:solidFill>
            </a:endParaRPr>
          </a:p>
        </p:txBody>
      </p:sp>
    </p:spTree>
    <p:extLst>
      <p:ext uri="{BB962C8B-B14F-4D97-AF65-F5344CB8AC3E}">
        <p14:creationId xmlns:p14="http://schemas.microsoft.com/office/powerpoint/2010/main" val="30178632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7997" y="620697"/>
            <a:ext cx="9751083" cy="374441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lstStyle/>
          <a:p>
            <a:pPr fontAlgn="auto">
              <a:spcBef>
                <a:spcPts val="0"/>
              </a:spcBef>
              <a:spcAft>
                <a:spcPts val="0"/>
              </a:spcAft>
            </a:pPr>
            <a:r>
              <a:rPr lang="ja-JP" altLang="en-US" sz="800" dirty="0">
                <a:solidFill>
                  <a:prstClr val="black"/>
                </a:solidFill>
              </a:rPr>
              <a:t>　</a:t>
            </a:r>
            <a:endParaRPr lang="en-US" altLang="ja-JP" sz="800" dirty="0">
              <a:solidFill>
                <a:prstClr val="black"/>
              </a:solidFill>
            </a:endParaRPr>
          </a:p>
          <a:p>
            <a:pPr fontAlgn="auto">
              <a:spcBef>
                <a:spcPts val="0"/>
              </a:spcBef>
              <a:spcAft>
                <a:spcPts val="0"/>
              </a:spcAft>
            </a:pPr>
            <a:r>
              <a:rPr lang="ja-JP" altLang="en-US" sz="1600" dirty="0">
                <a:solidFill>
                  <a:prstClr val="black"/>
                </a:solidFill>
              </a:rPr>
              <a:t>　 </a:t>
            </a:r>
            <a:r>
              <a:rPr lang="ja-JP" altLang="en-US" sz="1400" dirty="0">
                <a:solidFill>
                  <a:prstClr val="black"/>
                </a:solidFill>
              </a:rPr>
              <a:t>障害児通所支援の一つで、主に乳幼児の発達支援を行う「</a:t>
            </a:r>
            <a:r>
              <a:rPr lang="ja-JP" altLang="ja-JP" sz="1400" dirty="0">
                <a:solidFill>
                  <a:prstClr val="black"/>
                </a:solidFill>
              </a:rPr>
              <a:t>児童発達支援</a:t>
            </a:r>
            <a:r>
              <a:rPr lang="ja-JP" altLang="en-US" sz="1400" dirty="0">
                <a:solidFill>
                  <a:prstClr val="black"/>
                </a:solidFill>
              </a:rPr>
              <a:t>」について、支援の</a:t>
            </a:r>
            <a:r>
              <a:rPr lang="ja-JP" altLang="ja-JP" sz="1400" dirty="0">
                <a:solidFill>
                  <a:prstClr val="black"/>
                </a:solidFill>
              </a:rPr>
              <a:t>質の確保及びその向上を図り、</a:t>
            </a:r>
            <a:r>
              <a:rPr lang="ja-JP" altLang="en-US" sz="1400" dirty="0">
                <a:solidFill>
                  <a:prstClr val="black"/>
                </a:solidFill>
              </a:rPr>
              <a:t>　   </a:t>
            </a:r>
            <a:endParaRPr lang="en-US" altLang="ja-JP" sz="1400" dirty="0">
              <a:solidFill>
                <a:prstClr val="black"/>
              </a:solidFill>
            </a:endParaRPr>
          </a:p>
          <a:p>
            <a:pPr fontAlgn="auto">
              <a:spcBef>
                <a:spcPts val="0"/>
              </a:spcBef>
              <a:spcAft>
                <a:spcPts val="0"/>
              </a:spcAft>
            </a:pPr>
            <a:r>
              <a:rPr lang="en-US" altLang="ja-JP" sz="1400" dirty="0">
                <a:solidFill>
                  <a:prstClr val="black"/>
                </a:solidFill>
              </a:rPr>
              <a:t> </a:t>
            </a:r>
            <a:r>
              <a:rPr lang="ja-JP" altLang="ja-JP" sz="1400" dirty="0">
                <a:solidFill>
                  <a:prstClr val="black"/>
                </a:solidFill>
              </a:rPr>
              <a:t>障害児本人のための発達支援を提供していくため、有識者、関係者の参集を得て、児童発達支援ガイドラインを策定する。</a:t>
            </a:r>
            <a:endParaRPr lang="en-US" altLang="ja-JP" sz="1400" dirty="0">
              <a:solidFill>
                <a:prstClr val="black"/>
              </a:solidFill>
            </a:endParaRPr>
          </a:p>
          <a:p>
            <a:pPr fontAlgn="auto">
              <a:spcBef>
                <a:spcPts val="0"/>
              </a:spcBef>
              <a:spcAft>
                <a:spcPts val="0"/>
              </a:spcAft>
            </a:pPr>
            <a:endParaRPr lang="en-US" altLang="ja-JP" sz="1600" dirty="0">
              <a:solidFill>
                <a:prstClr val="black"/>
              </a:solidFill>
            </a:endParaRPr>
          </a:p>
          <a:p>
            <a:pPr fontAlgn="auto">
              <a:spcBef>
                <a:spcPts val="0"/>
              </a:spcBef>
              <a:spcAft>
                <a:spcPts val="0"/>
              </a:spcAft>
            </a:pPr>
            <a:r>
              <a:rPr lang="ja-JP" altLang="en-US" sz="1600" dirty="0">
                <a:solidFill>
                  <a:prstClr val="black"/>
                </a:solidFill>
              </a:rPr>
              <a:t>　</a:t>
            </a:r>
            <a:endParaRPr lang="en-US" altLang="ja-JP" sz="1600" dirty="0">
              <a:solidFill>
                <a:prstClr val="black"/>
              </a:solidFill>
            </a:endParaRPr>
          </a:p>
          <a:p>
            <a:pPr fontAlgn="auto">
              <a:spcBef>
                <a:spcPts val="0"/>
              </a:spcBef>
              <a:spcAft>
                <a:spcPts val="0"/>
              </a:spcAft>
            </a:pPr>
            <a:endParaRPr lang="ja-JP" altLang="ja-JP" b="1" dirty="0">
              <a:solidFill>
                <a:prstClr val="black"/>
              </a:solidFill>
            </a:endParaRPr>
          </a:p>
        </p:txBody>
      </p:sp>
      <p:sp>
        <p:nvSpPr>
          <p:cNvPr id="7" name="正方形/長方形 6"/>
          <p:cNvSpPr/>
          <p:nvPr/>
        </p:nvSpPr>
        <p:spPr>
          <a:xfrm>
            <a:off x="128464" y="1340768"/>
            <a:ext cx="9608568" cy="576064"/>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lstStyle/>
          <a:p>
            <a:pPr fontAlgn="auto">
              <a:spcBef>
                <a:spcPts val="0"/>
              </a:spcBef>
              <a:spcAft>
                <a:spcPts val="0"/>
              </a:spcAft>
            </a:pPr>
            <a:r>
              <a:rPr lang="en-US" altLang="ja-JP" sz="1400" dirty="0">
                <a:solidFill>
                  <a:prstClr val="black"/>
                </a:solidFill>
              </a:rPr>
              <a:t>【</a:t>
            </a:r>
            <a:r>
              <a:rPr lang="ja-JP" altLang="en-US" sz="1400" dirty="0">
                <a:solidFill>
                  <a:prstClr val="black"/>
                </a:solidFill>
              </a:rPr>
              <a:t>ガイドライン策定の目的</a:t>
            </a:r>
            <a:r>
              <a:rPr lang="en-US" altLang="ja-JP" sz="1400" dirty="0">
                <a:solidFill>
                  <a:prstClr val="black"/>
                </a:solidFill>
              </a:rPr>
              <a:t>】</a:t>
            </a:r>
          </a:p>
          <a:p>
            <a:pPr fontAlgn="auto">
              <a:spcBef>
                <a:spcPts val="0"/>
              </a:spcBef>
              <a:spcAft>
                <a:spcPts val="0"/>
              </a:spcAft>
            </a:pPr>
            <a:r>
              <a:rPr lang="ja-JP" altLang="en-US" sz="1400" dirty="0">
                <a:solidFill>
                  <a:prstClr val="black"/>
                </a:solidFill>
              </a:rPr>
              <a:t>　児童発達支援が</a:t>
            </a:r>
            <a:r>
              <a:rPr lang="ja-JP" altLang="en-US" sz="1400" u="sng" dirty="0">
                <a:solidFill>
                  <a:prstClr val="black"/>
                </a:solidFill>
              </a:rPr>
              <a:t>提供すべき支援の内容</a:t>
            </a:r>
            <a:r>
              <a:rPr lang="ja-JP" altLang="en-US" sz="1400" dirty="0">
                <a:solidFill>
                  <a:prstClr val="black"/>
                </a:solidFill>
              </a:rPr>
              <a:t>を示し、支援の一定の質を担保するための全国共通の枠組みを策定</a:t>
            </a:r>
            <a:endParaRPr lang="en-US" altLang="ja-JP" sz="1400" dirty="0">
              <a:solidFill>
                <a:prstClr val="black"/>
              </a:solidFill>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endParaRPr lang="en-US" altLang="ja-JP" dirty="0" smtClean="0">
              <a:solidFill>
                <a:prstClr val="black"/>
              </a:solidFill>
            </a:endParaRPr>
          </a:p>
        </p:txBody>
      </p:sp>
      <p:sp>
        <p:nvSpPr>
          <p:cNvPr id="10" name="正方形/長方形 9"/>
          <p:cNvSpPr/>
          <p:nvPr/>
        </p:nvSpPr>
        <p:spPr>
          <a:xfrm>
            <a:off x="128464" y="2420888"/>
            <a:ext cx="9614568" cy="576064"/>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lstStyle/>
          <a:p>
            <a:pPr fontAlgn="auto">
              <a:spcBef>
                <a:spcPts val="0"/>
              </a:spcBef>
              <a:spcAft>
                <a:spcPts val="0"/>
              </a:spcAft>
            </a:pPr>
            <a:r>
              <a:rPr lang="en-US" altLang="ja-JP" sz="1400" dirty="0">
                <a:solidFill>
                  <a:prstClr val="black"/>
                </a:solidFill>
              </a:rPr>
              <a:t>【</a:t>
            </a:r>
            <a:r>
              <a:rPr lang="ja-JP" altLang="en-US" sz="1400" dirty="0">
                <a:solidFill>
                  <a:prstClr val="black"/>
                </a:solidFill>
              </a:rPr>
              <a:t>支援の評価に活用</a:t>
            </a:r>
            <a:r>
              <a:rPr lang="en-US" altLang="ja-JP" sz="1400" dirty="0">
                <a:solidFill>
                  <a:prstClr val="black"/>
                </a:solidFill>
              </a:rPr>
              <a:t>】</a:t>
            </a:r>
          </a:p>
          <a:p>
            <a:pPr fontAlgn="auto">
              <a:spcBef>
                <a:spcPts val="0"/>
              </a:spcBef>
              <a:spcAft>
                <a:spcPts val="0"/>
              </a:spcAft>
            </a:pPr>
            <a:r>
              <a:rPr lang="ja-JP" altLang="en-US" sz="1400" dirty="0">
                <a:solidFill>
                  <a:prstClr val="black"/>
                </a:solidFill>
              </a:rPr>
              <a:t>　保護者や事業者、自治体が個別支援計画や実際の支援内容をチェック・評価することにより、児童発達支援の質を確保</a:t>
            </a:r>
            <a:endParaRPr lang="en-US" altLang="ja-JP" sz="1400" dirty="0">
              <a:solidFill>
                <a:prstClr val="black"/>
              </a:solidFill>
            </a:endParaRPr>
          </a:p>
          <a:p>
            <a:pPr fontAlgn="auto">
              <a:spcBef>
                <a:spcPts val="0"/>
              </a:spcBef>
              <a:spcAft>
                <a:spcPts val="0"/>
              </a:spcAft>
            </a:pPr>
            <a:endParaRPr lang="en-US" altLang="ja-JP" dirty="0">
              <a:solidFill>
                <a:prstClr val="black"/>
              </a:solidFill>
            </a:endParaRPr>
          </a:p>
          <a:p>
            <a:pPr fontAlgn="auto">
              <a:spcBef>
                <a:spcPts val="0"/>
              </a:spcBef>
              <a:spcAft>
                <a:spcPts val="0"/>
              </a:spcAft>
            </a:pPr>
            <a:endParaRPr lang="en-US" altLang="ja-JP" dirty="0" smtClean="0">
              <a:solidFill>
                <a:prstClr val="black"/>
              </a:solidFill>
            </a:endParaRPr>
          </a:p>
        </p:txBody>
      </p:sp>
      <p:sp>
        <p:nvSpPr>
          <p:cNvPr id="9" name="下矢印 8"/>
          <p:cNvSpPr/>
          <p:nvPr/>
        </p:nvSpPr>
        <p:spPr>
          <a:xfrm>
            <a:off x="3860920" y="1988840"/>
            <a:ext cx="2262251" cy="360040"/>
          </a:xfrm>
          <a:prstGeom prst="downArrow">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12" name="正方形/長方形 11"/>
          <p:cNvSpPr/>
          <p:nvPr/>
        </p:nvSpPr>
        <p:spPr>
          <a:xfrm>
            <a:off x="128464" y="3140972"/>
            <a:ext cx="9614568" cy="1152128"/>
          </a:xfrm>
          <a:prstGeom prst="rect">
            <a:avLst/>
          </a:prstGeom>
          <a:solidFill>
            <a:srgbClr val="FFC000">
              <a:alpha val="50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lstStyle/>
          <a:p>
            <a:pPr fontAlgn="auto">
              <a:spcBef>
                <a:spcPts val="0"/>
              </a:spcBef>
              <a:spcAft>
                <a:spcPts val="0"/>
              </a:spcAft>
            </a:pPr>
            <a:r>
              <a:rPr lang="en-US" altLang="ja-JP" sz="1400" dirty="0">
                <a:solidFill>
                  <a:prstClr val="black"/>
                </a:solidFill>
              </a:rPr>
              <a:t>【</a:t>
            </a:r>
            <a:r>
              <a:rPr lang="ja-JP" altLang="en-US" sz="1400" dirty="0">
                <a:solidFill>
                  <a:prstClr val="black"/>
                </a:solidFill>
              </a:rPr>
              <a:t>スケジュール</a:t>
            </a:r>
            <a:r>
              <a:rPr lang="en-US" altLang="ja-JP" sz="1400" dirty="0">
                <a:solidFill>
                  <a:prstClr val="black"/>
                </a:solidFill>
              </a:rPr>
              <a:t>】</a:t>
            </a:r>
          </a:p>
          <a:p>
            <a:pPr fontAlgn="auto">
              <a:spcBef>
                <a:spcPts val="0"/>
              </a:spcBef>
              <a:spcAft>
                <a:spcPts val="0"/>
              </a:spcAft>
            </a:pPr>
            <a:r>
              <a:rPr lang="ja-JP" altLang="en-US" sz="1400" dirty="0">
                <a:solidFill>
                  <a:prstClr val="black"/>
                </a:solidFill>
              </a:rPr>
              <a:t>　・開催状況：検討会を５回実施</a:t>
            </a:r>
            <a:endParaRPr lang="en-US" altLang="ja-JP" sz="1400" dirty="0">
              <a:solidFill>
                <a:prstClr val="black"/>
              </a:solidFill>
            </a:endParaRPr>
          </a:p>
          <a:p>
            <a:pPr fontAlgn="auto">
              <a:spcBef>
                <a:spcPts val="0"/>
              </a:spcBef>
              <a:spcAft>
                <a:spcPts val="0"/>
              </a:spcAft>
            </a:pPr>
            <a:r>
              <a:rPr lang="ja-JP" altLang="en-US" sz="1400" dirty="0">
                <a:solidFill>
                  <a:prstClr val="black"/>
                </a:solidFill>
              </a:rPr>
              <a:t>　　　　　　　　　　（平成２８年１１月２８日（第１回）、１２月２６日（第２回）、平成２９年２月２１日（第３回）、</a:t>
            </a:r>
            <a:endParaRPr lang="en-US" altLang="ja-JP" sz="1400" dirty="0">
              <a:solidFill>
                <a:prstClr val="black"/>
              </a:solidFill>
            </a:endParaRPr>
          </a:p>
          <a:p>
            <a:pPr fontAlgn="auto">
              <a:spcBef>
                <a:spcPts val="0"/>
              </a:spcBef>
              <a:spcAft>
                <a:spcPts val="0"/>
              </a:spcAft>
            </a:pPr>
            <a:r>
              <a:rPr lang="ja-JP" altLang="en-US" sz="1400" dirty="0">
                <a:solidFill>
                  <a:prstClr val="black"/>
                </a:solidFill>
              </a:rPr>
              <a:t>　　　　　　　　　　　４月１１日（第４回）、５月２３日（第５回））</a:t>
            </a:r>
            <a:endParaRPr lang="en-US" altLang="ja-JP" sz="1400" dirty="0">
              <a:solidFill>
                <a:prstClr val="black"/>
              </a:solidFill>
            </a:endParaRPr>
          </a:p>
          <a:p>
            <a:pPr fontAlgn="auto">
              <a:spcBef>
                <a:spcPts val="0"/>
              </a:spcBef>
              <a:spcAft>
                <a:spcPts val="0"/>
              </a:spcAft>
            </a:pPr>
            <a:r>
              <a:rPr lang="ja-JP" altLang="en-US" sz="1400" dirty="0">
                <a:solidFill>
                  <a:prstClr val="black"/>
                </a:solidFill>
              </a:rPr>
              <a:t>　・平成２９年７月２４日公表　</a:t>
            </a:r>
            <a:endParaRPr lang="en-US" altLang="ja-JP" sz="1400" dirty="0">
              <a:solidFill>
                <a:prstClr val="black"/>
              </a:solidFill>
            </a:endParaRPr>
          </a:p>
          <a:p>
            <a:pPr fontAlgn="auto">
              <a:spcBef>
                <a:spcPts val="0"/>
              </a:spcBef>
              <a:spcAft>
                <a:spcPts val="0"/>
              </a:spcAft>
            </a:pPr>
            <a:endParaRPr lang="en-US" altLang="ja-JP" sz="1400" dirty="0">
              <a:solidFill>
                <a:prstClr val="black"/>
              </a:solidFill>
            </a:endParaRPr>
          </a:p>
          <a:p>
            <a:pPr fontAlgn="auto">
              <a:spcBef>
                <a:spcPts val="0"/>
              </a:spcBef>
              <a:spcAft>
                <a:spcPts val="0"/>
              </a:spcAft>
            </a:pPr>
            <a:endParaRPr lang="en-US" altLang="ja-JP" dirty="0" smtClean="0">
              <a:solidFill>
                <a:prstClr val="black"/>
              </a:solidFill>
            </a:endParaRPr>
          </a:p>
        </p:txBody>
      </p:sp>
      <p:sp>
        <p:nvSpPr>
          <p:cNvPr id="11" name="正方形/長方形 10"/>
          <p:cNvSpPr/>
          <p:nvPr/>
        </p:nvSpPr>
        <p:spPr>
          <a:xfrm>
            <a:off x="57997" y="4437112"/>
            <a:ext cx="9751083" cy="233968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lstStyle/>
          <a:p>
            <a:pPr fontAlgn="auto">
              <a:spcBef>
                <a:spcPts val="0"/>
              </a:spcBef>
              <a:spcAft>
                <a:spcPts val="0"/>
              </a:spcAft>
            </a:pPr>
            <a:r>
              <a:rPr lang="en-US" altLang="ja-JP" sz="1400" dirty="0">
                <a:solidFill>
                  <a:prstClr val="black"/>
                </a:solidFill>
              </a:rPr>
              <a:t>【</a:t>
            </a:r>
            <a:r>
              <a:rPr lang="ja-JP" altLang="ja-JP" sz="1400" dirty="0">
                <a:solidFill>
                  <a:prstClr val="black"/>
                </a:solidFill>
              </a:rPr>
              <a:t>児童発達支援に関するガイドライン策定検討会　構成員名簿</a:t>
            </a:r>
            <a:r>
              <a:rPr lang="en-US" altLang="ja-JP" sz="1400" dirty="0">
                <a:solidFill>
                  <a:prstClr val="black"/>
                </a:solidFill>
              </a:rPr>
              <a:t>】</a:t>
            </a:r>
            <a:endParaRPr lang="ja-JP" altLang="ja-JP" sz="1400" dirty="0">
              <a:solidFill>
                <a:prstClr val="black"/>
              </a:solidFill>
            </a:endParaRPr>
          </a:p>
          <a:p>
            <a:pPr fontAlgn="auto">
              <a:spcBef>
                <a:spcPts val="0"/>
              </a:spcBef>
              <a:spcAft>
                <a:spcPts val="0"/>
              </a:spcAft>
            </a:pPr>
            <a:endParaRPr lang="ja-JP" altLang="ja-JP" sz="500" dirty="0">
              <a:solidFill>
                <a:prstClr val="black"/>
              </a:solidFill>
            </a:endParaRPr>
          </a:p>
          <a:p>
            <a:pPr fontAlgn="auto">
              <a:spcBef>
                <a:spcPts val="0"/>
              </a:spcBef>
              <a:spcAft>
                <a:spcPts val="0"/>
              </a:spcAft>
            </a:pPr>
            <a:r>
              <a:rPr lang="ja-JP" altLang="ja-JP" sz="1200" dirty="0">
                <a:solidFill>
                  <a:prstClr val="black"/>
                </a:solidFill>
              </a:rPr>
              <a:t>　</a:t>
            </a:r>
          </a:p>
        </p:txBody>
      </p:sp>
      <p:sp>
        <p:nvSpPr>
          <p:cNvPr id="13" name="テキスト ボックス 12"/>
          <p:cNvSpPr txBox="1"/>
          <p:nvPr/>
        </p:nvSpPr>
        <p:spPr>
          <a:xfrm>
            <a:off x="4797005" y="4797224"/>
            <a:ext cx="5012057" cy="2123563"/>
          </a:xfrm>
          <a:prstGeom prst="rect">
            <a:avLst/>
          </a:prstGeom>
          <a:noFill/>
        </p:spPr>
        <p:txBody>
          <a:bodyPr wrap="square" lIns="91341" tIns="45673" rIns="91341" bIns="45673" rtlCol="0">
            <a:spAutoFit/>
          </a:bodyPr>
          <a:lstStyle/>
          <a:p>
            <a:pPr fontAlgn="auto">
              <a:spcBef>
                <a:spcPts val="0"/>
              </a:spcBef>
              <a:spcAft>
                <a:spcPts val="0"/>
              </a:spcAft>
            </a:pPr>
            <a:r>
              <a:rPr lang="ja-JP" altLang="ja-JP" sz="1200" dirty="0">
                <a:solidFill>
                  <a:prstClr val="black"/>
                </a:solidFill>
                <a:latin typeface="Calibri"/>
                <a:ea typeface="ＭＳ Ｐゴシック"/>
              </a:rPr>
              <a:t>　戸枝　陽基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全国医療的ケア児者支援協議会代表</a:t>
            </a:r>
          </a:p>
          <a:p>
            <a:pPr fontAlgn="auto">
              <a:spcBef>
                <a:spcPts val="0"/>
              </a:spcBef>
              <a:spcAft>
                <a:spcPts val="0"/>
              </a:spcAft>
            </a:pPr>
            <a:r>
              <a:rPr lang="ja-JP" altLang="en-US" sz="1200" dirty="0">
                <a:solidFill>
                  <a:prstClr val="black"/>
                </a:solidFill>
                <a:latin typeface="Calibri"/>
                <a:ea typeface="ＭＳ Ｐゴシック"/>
              </a:rPr>
              <a:t>　</a:t>
            </a:r>
            <a:r>
              <a:rPr lang="ja-JP" altLang="ja-JP" sz="1200" dirty="0">
                <a:solidFill>
                  <a:prstClr val="black"/>
                </a:solidFill>
                <a:latin typeface="Calibri"/>
                <a:ea typeface="ＭＳ Ｐゴシック"/>
              </a:rPr>
              <a:t>樋口　てるみ　</a:t>
            </a:r>
            <a:r>
              <a:rPr lang="ja-JP" altLang="en-US" sz="1200" dirty="0">
                <a:solidFill>
                  <a:prstClr val="black"/>
                </a:solidFill>
                <a:latin typeface="Calibri"/>
                <a:ea typeface="ＭＳ Ｐゴシック"/>
              </a:rPr>
              <a:t> </a:t>
            </a:r>
            <a:r>
              <a:rPr lang="ja-JP" altLang="ja-JP" sz="1200" dirty="0">
                <a:solidFill>
                  <a:prstClr val="black"/>
                </a:solidFill>
                <a:latin typeface="Calibri"/>
                <a:ea typeface="ＭＳ Ｐゴシック"/>
              </a:rPr>
              <a:t>全国重症心身障害児（者）を守る会</a:t>
            </a:r>
          </a:p>
          <a:p>
            <a:pPr fontAlgn="auto">
              <a:spcBef>
                <a:spcPts val="0"/>
              </a:spcBef>
              <a:spcAft>
                <a:spcPts val="0"/>
              </a:spcAft>
            </a:pPr>
            <a:r>
              <a:rPr lang="ja-JP" altLang="ja-JP" sz="1200" dirty="0">
                <a:solidFill>
                  <a:prstClr val="black"/>
                </a:solidFill>
                <a:latin typeface="Calibri"/>
                <a:ea typeface="ＭＳ Ｐゴシック"/>
              </a:rPr>
              <a:t>　福島　龍三郎　特定非営利活動法人全国地域生活支援ネットワーク</a:t>
            </a:r>
            <a:r>
              <a:rPr lang="ja-JP" altLang="en-US" sz="1200" dirty="0">
                <a:solidFill>
                  <a:prstClr val="black"/>
                </a:solidFill>
                <a:latin typeface="Calibri"/>
                <a:ea typeface="ＭＳ Ｐゴシック"/>
              </a:rPr>
              <a:t>理事</a:t>
            </a:r>
            <a:endParaRPr lang="ja-JP" altLang="ja-JP" sz="1200" dirty="0">
              <a:solidFill>
                <a:prstClr val="black"/>
              </a:solidFill>
              <a:latin typeface="Calibri"/>
              <a:ea typeface="ＭＳ Ｐゴシック"/>
            </a:endParaRPr>
          </a:p>
          <a:p>
            <a:pPr fontAlgn="auto">
              <a:spcBef>
                <a:spcPts val="0"/>
              </a:spcBef>
              <a:spcAft>
                <a:spcPts val="0"/>
              </a:spcAft>
            </a:pPr>
            <a:r>
              <a:rPr lang="ja-JP" altLang="ja-JP" sz="1200" dirty="0">
                <a:solidFill>
                  <a:prstClr val="black"/>
                </a:solidFill>
                <a:latin typeface="Calibri"/>
                <a:ea typeface="ＭＳ Ｐゴシック"/>
              </a:rPr>
              <a:t>　本田　睦子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特定非営利活動法人難病のこども支援全国ネット</a:t>
            </a:r>
            <a:r>
              <a:rPr lang="ja-JP" altLang="en-US" sz="1200" dirty="0">
                <a:solidFill>
                  <a:prstClr val="black"/>
                </a:solidFill>
                <a:latin typeface="Calibri"/>
                <a:ea typeface="ＭＳ Ｐゴシック"/>
              </a:rPr>
              <a:t>ワーク</a:t>
            </a:r>
            <a:endParaRPr lang="ja-JP" altLang="ja-JP" sz="1200" dirty="0">
              <a:solidFill>
                <a:prstClr val="black"/>
              </a:solidFill>
              <a:latin typeface="Calibri"/>
              <a:ea typeface="ＭＳ Ｐゴシック"/>
            </a:endParaRPr>
          </a:p>
          <a:p>
            <a:pPr fontAlgn="auto">
              <a:spcBef>
                <a:spcPts val="0"/>
              </a:spcBef>
              <a:spcAft>
                <a:spcPts val="0"/>
              </a:spcAft>
            </a:pPr>
            <a:r>
              <a:rPr lang="ja-JP" altLang="ja-JP" sz="1200" dirty="0">
                <a:solidFill>
                  <a:prstClr val="black"/>
                </a:solidFill>
                <a:latin typeface="Calibri"/>
                <a:ea typeface="ＭＳ Ｐゴシック"/>
              </a:rPr>
              <a:t>　松井　剛太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香川大学教育学部准教授</a:t>
            </a:r>
          </a:p>
          <a:p>
            <a:pPr fontAlgn="auto">
              <a:spcBef>
                <a:spcPts val="0"/>
              </a:spcBef>
              <a:spcAft>
                <a:spcPts val="0"/>
              </a:spcAft>
            </a:pPr>
            <a:r>
              <a:rPr lang="ja-JP" altLang="ja-JP" sz="1200" dirty="0">
                <a:solidFill>
                  <a:prstClr val="black"/>
                </a:solidFill>
                <a:latin typeface="Calibri"/>
                <a:ea typeface="ＭＳ Ｐゴシック"/>
              </a:rPr>
              <a:t>　御代川　栄子　一般社団法人全国肢体不自由児者父母の会連合会</a:t>
            </a:r>
            <a:r>
              <a:rPr lang="ja-JP" altLang="en-US" sz="1200" dirty="0">
                <a:solidFill>
                  <a:prstClr val="black"/>
                </a:solidFill>
                <a:latin typeface="Calibri"/>
                <a:ea typeface="ＭＳ Ｐゴシック"/>
              </a:rPr>
              <a:t>理事</a:t>
            </a:r>
            <a:endParaRPr lang="ja-JP" altLang="ja-JP" sz="1200" dirty="0">
              <a:solidFill>
                <a:prstClr val="black"/>
              </a:solidFill>
              <a:latin typeface="Calibri"/>
              <a:ea typeface="ＭＳ Ｐゴシック"/>
            </a:endParaRPr>
          </a:p>
          <a:p>
            <a:pPr fontAlgn="auto">
              <a:spcBef>
                <a:spcPts val="0"/>
              </a:spcBef>
              <a:spcAft>
                <a:spcPts val="0"/>
              </a:spcAft>
            </a:pPr>
            <a:r>
              <a:rPr lang="ja-JP" altLang="ja-JP" sz="1200" dirty="0">
                <a:solidFill>
                  <a:prstClr val="black"/>
                </a:solidFill>
                <a:latin typeface="Calibri"/>
                <a:ea typeface="ＭＳ Ｐゴシック"/>
              </a:rPr>
              <a:t>　山根　希代子　一般社団法人全国児童発達支援協議会理事</a:t>
            </a:r>
          </a:p>
          <a:p>
            <a:pPr fontAlgn="auto">
              <a:spcBef>
                <a:spcPts val="0"/>
              </a:spcBef>
              <a:spcAft>
                <a:spcPts val="0"/>
              </a:spcAft>
            </a:pPr>
            <a:r>
              <a:rPr lang="ja-JP" altLang="ja-JP" sz="1200" dirty="0">
                <a:solidFill>
                  <a:prstClr val="black"/>
                </a:solidFill>
                <a:latin typeface="Calibri"/>
                <a:ea typeface="ＭＳ Ｐゴシック"/>
              </a:rPr>
              <a:t>　吉田　祥子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全国特別支援教育推進連盟常任理事</a:t>
            </a:r>
            <a:endParaRPr lang="en-US" altLang="ja-JP" sz="1200" dirty="0">
              <a:solidFill>
                <a:prstClr val="black"/>
              </a:solidFill>
              <a:latin typeface="Calibri"/>
              <a:ea typeface="ＭＳ Ｐゴシック"/>
            </a:endParaRPr>
          </a:p>
          <a:p>
            <a:pPr fontAlgn="auto">
              <a:spcBef>
                <a:spcPts val="0"/>
              </a:spcBef>
              <a:spcAft>
                <a:spcPts val="0"/>
              </a:spcAft>
            </a:pP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ＭＳ Ｐゴシック"/>
                <a:ea typeface="ＭＳ Ｐゴシック"/>
              </a:rPr>
              <a:t>　　　　　　　　　　　　　（敬称略、五十音順）　◎　座長　　○　座長代理</a:t>
            </a:r>
            <a:endParaRPr lang="ja-JP" altLang="ja-JP" sz="1200" dirty="0">
              <a:solidFill>
                <a:prstClr val="black"/>
              </a:solidFill>
              <a:latin typeface="ＭＳ Ｐゴシック"/>
              <a:ea typeface="ＭＳ Ｐゴシック"/>
            </a:endParaRPr>
          </a:p>
          <a:p>
            <a:pPr fontAlgn="auto">
              <a:spcBef>
                <a:spcPts val="0"/>
              </a:spcBef>
              <a:spcAft>
                <a:spcPts val="0"/>
              </a:spcAft>
            </a:pPr>
            <a:endParaRPr lang="ja-JP" altLang="ja-JP" sz="1200" dirty="0">
              <a:solidFill>
                <a:prstClr val="black"/>
              </a:solidFill>
              <a:latin typeface="Calibri"/>
              <a:ea typeface="ＭＳ Ｐゴシック"/>
            </a:endParaRPr>
          </a:p>
        </p:txBody>
      </p:sp>
      <p:sp>
        <p:nvSpPr>
          <p:cNvPr id="15" name="テキスト ボックス 14"/>
          <p:cNvSpPr txBox="1"/>
          <p:nvPr/>
        </p:nvSpPr>
        <p:spPr>
          <a:xfrm>
            <a:off x="103979" y="4797162"/>
            <a:ext cx="5012057" cy="1938992"/>
          </a:xfrm>
          <a:prstGeom prst="rect">
            <a:avLst/>
          </a:prstGeom>
          <a:noFill/>
        </p:spPr>
        <p:txBody>
          <a:bodyPr wrap="square" lIns="91341" tIns="45673" rIns="91341" bIns="45673" rtlCol="0">
            <a:spAutoFit/>
          </a:bodyPr>
          <a:lstStyle/>
          <a:p>
            <a:pPr fontAlgn="auto">
              <a:spcBef>
                <a:spcPts val="0"/>
              </a:spcBef>
              <a:spcAft>
                <a:spcPts val="0"/>
              </a:spcAft>
            </a:pPr>
            <a:r>
              <a:rPr lang="ja-JP" altLang="en-US" sz="1200" dirty="0">
                <a:solidFill>
                  <a:prstClr val="black"/>
                </a:solidFill>
                <a:latin typeface="Calibri"/>
                <a:ea typeface="ＭＳ Ｐゴシック"/>
              </a:rPr>
              <a:t>　 </a:t>
            </a:r>
            <a:r>
              <a:rPr lang="ja-JP" altLang="ja-JP" sz="1200" dirty="0">
                <a:solidFill>
                  <a:prstClr val="black"/>
                </a:solidFill>
                <a:latin typeface="Calibri"/>
                <a:ea typeface="ＭＳ Ｐゴシック"/>
              </a:rPr>
              <a:t>石橋　大吾</a:t>
            </a:r>
            <a:r>
              <a:rPr lang="ja-JP" altLang="en-US" sz="1200" dirty="0">
                <a:solidFill>
                  <a:prstClr val="black"/>
                </a:solidFill>
                <a:latin typeface="Calibri"/>
                <a:ea typeface="ＭＳ Ｐゴシック"/>
              </a:rPr>
              <a:t>　　</a:t>
            </a:r>
            <a:r>
              <a:rPr lang="ja-JP" altLang="ja-JP" sz="1200" dirty="0">
                <a:solidFill>
                  <a:prstClr val="black"/>
                </a:solidFill>
                <a:latin typeface="Calibri"/>
                <a:ea typeface="ＭＳ Ｐゴシック"/>
              </a:rPr>
              <a:t>一般財団法人全日本ろうあ連盟理事</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a:t>
            </a:r>
            <a:r>
              <a:rPr lang="ja-JP" altLang="ja-JP" sz="1200" dirty="0">
                <a:solidFill>
                  <a:prstClr val="black"/>
                </a:solidFill>
                <a:latin typeface="Calibri"/>
                <a:ea typeface="ＭＳ Ｐゴシック"/>
              </a:rPr>
              <a:t>大塚　晃</a:t>
            </a:r>
            <a:r>
              <a:rPr lang="ja-JP" altLang="en-US" sz="1200" dirty="0">
                <a:solidFill>
                  <a:prstClr val="black"/>
                </a:solidFill>
                <a:latin typeface="Calibri"/>
                <a:ea typeface="ＭＳ Ｐゴシック"/>
              </a:rPr>
              <a:t>　　　</a:t>
            </a:r>
            <a:r>
              <a:rPr lang="ja-JP" altLang="ja-JP" sz="1200" dirty="0">
                <a:solidFill>
                  <a:prstClr val="black"/>
                </a:solidFill>
                <a:latin typeface="Calibri"/>
                <a:ea typeface="ＭＳ Ｐゴシック"/>
              </a:rPr>
              <a:t>上智大学総合人間科学部教授</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北川　聡子</a:t>
            </a:r>
            <a:r>
              <a:rPr lang="ja-JP" altLang="en-US" sz="1200" dirty="0">
                <a:solidFill>
                  <a:prstClr val="black"/>
                </a:solidFill>
                <a:latin typeface="Calibri"/>
                <a:ea typeface="ＭＳ Ｐゴシック"/>
              </a:rPr>
              <a:t>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公益財団法人日本知的障害者福祉協会理事</a:t>
            </a:r>
          </a:p>
          <a:p>
            <a:pPr fontAlgn="auto">
              <a:spcBef>
                <a:spcPts val="0"/>
              </a:spcBef>
              <a:spcAft>
                <a:spcPts val="0"/>
              </a:spcAft>
            </a:pPr>
            <a:r>
              <a:rPr lang="ja-JP" altLang="en-US" sz="1200" dirty="0">
                <a:solidFill>
                  <a:prstClr val="black"/>
                </a:solidFill>
                <a:latin typeface="Calibri"/>
                <a:ea typeface="ＭＳ Ｐゴシック"/>
              </a:rPr>
              <a:t>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小林　真理子</a:t>
            </a:r>
            <a:r>
              <a:rPr lang="ja-JP" altLang="en-US" sz="1200" dirty="0">
                <a:solidFill>
                  <a:prstClr val="black"/>
                </a:solidFill>
                <a:latin typeface="Calibri"/>
                <a:ea typeface="ＭＳ Ｐゴシック"/>
              </a:rPr>
              <a:t>　</a:t>
            </a:r>
            <a:r>
              <a:rPr lang="ja-JP" altLang="ja-JP" sz="1200" dirty="0">
                <a:solidFill>
                  <a:prstClr val="black"/>
                </a:solidFill>
                <a:latin typeface="Calibri"/>
                <a:ea typeface="ＭＳ Ｐゴシック"/>
              </a:rPr>
              <a:t>一般社団法人日本発達障害ネットワーク副理事長</a:t>
            </a:r>
          </a:p>
          <a:p>
            <a:pPr fontAlgn="auto">
              <a:spcBef>
                <a:spcPts val="0"/>
              </a:spcBef>
              <a:spcAft>
                <a:spcPts val="0"/>
              </a:spcAft>
            </a:pPr>
            <a:r>
              <a:rPr lang="ja-JP" altLang="en-US" sz="1200" dirty="0">
                <a:solidFill>
                  <a:prstClr val="black"/>
                </a:solidFill>
                <a:latin typeface="Calibri"/>
                <a:ea typeface="ＭＳ Ｐゴシック"/>
              </a:rPr>
              <a:t>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鈴木　麻記子</a:t>
            </a:r>
            <a:r>
              <a:rPr lang="ja-JP" altLang="en-US" sz="1200" dirty="0">
                <a:solidFill>
                  <a:prstClr val="black"/>
                </a:solidFill>
                <a:latin typeface="Calibri"/>
                <a:ea typeface="ＭＳ Ｐゴシック"/>
              </a:rPr>
              <a:t>　</a:t>
            </a:r>
            <a:r>
              <a:rPr lang="ja-JP" altLang="ja-JP" sz="1200" dirty="0">
                <a:solidFill>
                  <a:prstClr val="black"/>
                </a:solidFill>
                <a:latin typeface="Calibri"/>
                <a:ea typeface="ＭＳ Ｐゴシック"/>
              </a:rPr>
              <a:t>全国重症心身障害日中活動支援協議会</a:t>
            </a:r>
          </a:p>
          <a:p>
            <a:pPr fontAlgn="auto">
              <a:spcBef>
                <a:spcPts val="0"/>
              </a:spcBef>
              <a:spcAft>
                <a:spcPts val="0"/>
              </a:spcAft>
            </a:pPr>
            <a:r>
              <a:rPr lang="ja-JP" altLang="en-US" sz="1200" dirty="0">
                <a:solidFill>
                  <a:prstClr val="black"/>
                </a:solidFill>
                <a:latin typeface="Calibri"/>
                <a:ea typeface="ＭＳ Ｐゴシック"/>
              </a:rPr>
              <a:t>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髙橋　弥生</a:t>
            </a:r>
            <a:r>
              <a:rPr lang="ja-JP" altLang="en-US" sz="1200" dirty="0">
                <a:solidFill>
                  <a:prstClr val="black"/>
                </a:solidFill>
                <a:latin typeface="Calibri"/>
                <a:ea typeface="ＭＳ Ｐゴシック"/>
              </a:rPr>
              <a:t>　　 </a:t>
            </a:r>
            <a:r>
              <a:rPr lang="ja-JP" altLang="ja-JP" sz="1200" dirty="0">
                <a:solidFill>
                  <a:prstClr val="black"/>
                </a:solidFill>
                <a:latin typeface="Calibri"/>
                <a:ea typeface="ＭＳ Ｐゴシック"/>
              </a:rPr>
              <a:t>社会福祉法人日本盲人会連合</a:t>
            </a:r>
          </a:p>
          <a:p>
            <a:pPr fontAlgn="auto">
              <a:spcBef>
                <a:spcPts val="0"/>
              </a:spcBef>
              <a:spcAft>
                <a:spcPts val="0"/>
              </a:spcAft>
            </a:pPr>
            <a:r>
              <a:rPr lang="ja-JP" altLang="en-US" sz="1200" dirty="0">
                <a:solidFill>
                  <a:prstClr val="black"/>
                </a:solidFill>
                <a:latin typeface="Calibri"/>
                <a:ea typeface="ＭＳ Ｐゴシック"/>
              </a:rPr>
              <a:t>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田中　正博</a:t>
            </a:r>
            <a:r>
              <a:rPr lang="ja-JP" altLang="en-US" sz="1200" dirty="0">
                <a:solidFill>
                  <a:prstClr val="black"/>
                </a:solidFill>
                <a:latin typeface="Calibri"/>
                <a:ea typeface="ＭＳ Ｐゴシック"/>
              </a:rPr>
              <a:t>　　</a:t>
            </a:r>
            <a:r>
              <a:rPr lang="ja-JP" altLang="ja-JP" sz="1200" dirty="0">
                <a:solidFill>
                  <a:prstClr val="black"/>
                </a:solidFill>
                <a:latin typeface="Calibri"/>
                <a:ea typeface="ＭＳ Ｐゴシック"/>
              </a:rPr>
              <a:t>全国手をつなぐ育成会連合会総括</a:t>
            </a:r>
          </a:p>
          <a:p>
            <a:pPr fontAlgn="auto">
              <a:spcBef>
                <a:spcPts val="0"/>
              </a:spcBef>
              <a:spcAft>
                <a:spcPts val="0"/>
              </a:spcAft>
            </a:pPr>
            <a:r>
              <a:rPr lang="ja-JP" altLang="en-US" sz="1200" dirty="0">
                <a:solidFill>
                  <a:prstClr val="black"/>
                </a:solidFill>
                <a:latin typeface="Calibri"/>
                <a:ea typeface="ＭＳ Ｐゴシック"/>
              </a:rPr>
              <a:t>○</a:t>
            </a:r>
            <a:r>
              <a:rPr lang="ja-JP" altLang="ja-JP" sz="1200" dirty="0">
                <a:solidFill>
                  <a:prstClr val="black"/>
                </a:solidFill>
                <a:latin typeface="Calibri"/>
                <a:ea typeface="ＭＳ Ｐゴシック"/>
              </a:rPr>
              <a:t>柘植　雅義</a:t>
            </a:r>
            <a:r>
              <a:rPr lang="ja-JP" altLang="en-US" sz="1200" dirty="0">
                <a:solidFill>
                  <a:prstClr val="black"/>
                </a:solidFill>
                <a:latin typeface="Calibri"/>
                <a:ea typeface="ＭＳ Ｐゴシック"/>
              </a:rPr>
              <a:t>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筑波大学教授（人間系障害科学域知的・発達・</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行動</a:t>
            </a:r>
            <a:r>
              <a:rPr lang="ja-JP" altLang="ja-JP" sz="1200" dirty="0">
                <a:solidFill>
                  <a:prstClr val="black"/>
                </a:solidFill>
                <a:latin typeface="Calibri"/>
                <a:ea typeface="ＭＳ Ｐゴシック"/>
              </a:rPr>
              <a:t>障害学分野）</a:t>
            </a:r>
            <a:endParaRPr lang="en-US" altLang="ja-JP" sz="1200" dirty="0">
              <a:solidFill>
                <a:prstClr val="black"/>
              </a:solidFill>
              <a:latin typeface="Calibri"/>
              <a:ea typeface="ＭＳ Ｐゴシック"/>
            </a:endParaRPr>
          </a:p>
          <a:p>
            <a:pPr fontAlgn="auto">
              <a:spcBef>
                <a:spcPts val="0"/>
              </a:spcBef>
              <a:spcAft>
                <a:spcPts val="0"/>
              </a:spcAft>
            </a:pPr>
            <a:r>
              <a:rPr lang="ja-JP" altLang="ja-JP" sz="1200" dirty="0">
                <a:solidFill>
                  <a:prstClr val="black"/>
                </a:solidFill>
                <a:latin typeface="Calibri"/>
                <a:ea typeface="ＭＳ Ｐゴシック"/>
              </a:rPr>
              <a:t>　</a:t>
            </a:r>
            <a:r>
              <a:rPr lang="en-US" altLang="ja-JP" sz="1200" dirty="0">
                <a:solidFill>
                  <a:prstClr val="black"/>
                </a:solidFill>
                <a:latin typeface="Calibri"/>
                <a:ea typeface="ＭＳ Ｐゴシック"/>
              </a:rPr>
              <a:t> </a:t>
            </a:r>
            <a:r>
              <a:rPr lang="ja-JP" altLang="ja-JP" sz="1200" b="1" dirty="0">
                <a:solidFill>
                  <a:prstClr val="black"/>
                </a:solidFill>
                <a:latin typeface="ＭＳ ゴシック" panose="020B0609070205080204" pitchFamily="49" charset="-128"/>
                <a:ea typeface="ＭＳ ゴシック" panose="020B0609070205080204" pitchFamily="49" charset="-128"/>
              </a:rPr>
              <a:t></a:t>
            </a:r>
            <a:r>
              <a:rPr lang="ja-JP" altLang="ja-JP" sz="1200" dirty="0">
                <a:solidFill>
                  <a:prstClr val="black"/>
                </a:solidFill>
                <a:latin typeface="ＭＳ Ｐゴシック"/>
                <a:ea typeface="ＭＳ Ｐゴシック"/>
              </a:rPr>
              <a:t>井</a:t>
            </a:r>
            <a:r>
              <a:rPr lang="ja-JP" altLang="ja-JP" sz="1200" dirty="0">
                <a:solidFill>
                  <a:prstClr val="black"/>
                </a:solidFill>
                <a:latin typeface="Calibri"/>
                <a:ea typeface="ＭＳ Ｐゴシック"/>
              </a:rPr>
              <a:t>　正次</a:t>
            </a:r>
            <a:r>
              <a:rPr lang="ja-JP" altLang="en-US" sz="1200" dirty="0">
                <a:solidFill>
                  <a:prstClr val="black"/>
                </a:solidFill>
                <a:latin typeface="Calibri"/>
                <a:ea typeface="ＭＳ Ｐゴシック"/>
              </a:rPr>
              <a:t>　　</a:t>
            </a:r>
            <a:r>
              <a:rPr lang="en-US" altLang="ja-JP" sz="1200" dirty="0">
                <a:solidFill>
                  <a:prstClr val="black"/>
                </a:solidFill>
                <a:latin typeface="Calibri"/>
                <a:ea typeface="ＭＳ Ｐゴシック"/>
              </a:rPr>
              <a:t> </a:t>
            </a:r>
            <a:r>
              <a:rPr lang="ja-JP" altLang="ja-JP" sz="1200" dirty="0">
                <a:solidFill>
                  <a:prstClr val="black"/>
                </a:solidFill>
                <a:latin typeface="Calibri"/>
                <a:ea typeface="ＭＳ Ｐゴシック"/>
              </a:rPr>
              <a:t>中京大学現代社会学部教授</a:t>
            </a:r>
          </a:p>
        </p:txBody>
      </p:sp>
      <p:sp>
        <p:nvSpPr>
          <p:cNvPr id="14" name="額縁 13"/>
          <p:cNvSpPr/>
          <p:nvPr/>
        </p:nvSpPr>
        <p:spPr>
          <a:xfrm>
            <a:off x="2360712" y="116632"/>
            <a:ext cx="5328592" cy="404664"/>
          </a:xfrm>
          <a:prstGeom prst="bevel">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r>
              <a:rPr lang="ja-JP" altLang="en-US" b="1" dirty="0" smtClean="0">
                <a:solidFill>
                  <a:prstClr val="black"/>
                </a:solidFill>
              </a:rPr>
              <a:t>児童発達支援に関するガイドライン策定検討会</a:t>
            </a:r>
            <a:endParaRPr lang="ja-JP" altLang="en-US" b="1" dirty="0">
              <a:solidFill>
                <a:prstClr val="black"/>
              </a:solidFill>
            </a:endParaRPr>
          </a:p>
        </p:txBody>
      </p:sp>
      <p:sp>
        <p:nvSpPr>
          <p:cNvPr id="17" name="スライド番号プレースホルダー 1"/>
          <p:cNvSpPr>
            <a:spLocks noGrp="1"/>
          </p:cNvSpPr>
          <p:nvPr>
            <p:ph type="sldNum" sz="quarter" idx="12"/>
          </p:nvPr>
        </p:nvSpPr>
        <p:spPr>
          <a:xfrm>
            <a:off x="7538149" y="6448601"/>
            <a:ext cx="2311400" cy="365125"/>
          </a:xfrm>
        </p:spPr>
        <p:txBody>
          <a:bodyPr/>
          <a:lstStyle/>
          <a:p>
            <a:pPr>
              <a:defRPr/>
            </a:pPr>
            <a:fld id="{0329B7E6-8142-4C2C-8486-ACA79D5FD086}" type="slidenum">
              <a:rPr lang="en-US" altLang="ja-JP" smtClean="0">
                <a:solidFill>
                  <a:prstClr val="black"/>
                </a:solidFill>
              </a:rPr>
              <a:pPr>
                <a:defRPr/>
              </a:pPr>
              <a:t>53</a:t>
            </a:fld>
            <a:endParaRPr lang="en-US" altLang="ja-JP" dirty="0">
              <a:solidFill>
                <a:prstClr val="black"/>
              </a:solidFill>
            </a:endParaRPr>
          </a:p>
        </p:txBody>
      </p:sp>
    </p:spTree>
    <p:extLst>
      <p:ext uri="{BB962C8B-B14F-4D97-AF65-F5344CB8AC3E}">
        <p14:creationId xmlns:p14="http://schemas.microsoft.com/office/powerpoint/2010/main" val="3058108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3966" y="548680"/>
            <a:ext cx="9730030" cy="792088"/>
          </a:xfrm>
          <a:prstGeom prst="round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00" dirty="0" smtClean="0">
              <a:solidFill>
                <a:prstClr val="black"/>
              </a:solidFill>
            </a:endParaRPr>
          </a:p>
          <a:p>
            <a:r>
              <a:rPr lang="ja-JP" altLang="en-US" sz="1300" dirty="0" smtClean="0">
                <a:solidFill>
                  <a:prstClr val="black"/>
                </a:solidFill>
              </a:rPr>
              <a:t>○　児童発達支援は、平成２４年４月に約１，７００か所であったが、平成２９年１月には約４，７００か所へと増加している。このような中、支援の質の確保及びその向上を図る必要がある。このため、児童発達支援が提供すべき支援の内容を示し、支援の一定の質を担保するための全国共通の枠組みとして策定、公表。（平成</a:t>
            </a:r>
            <a:r>
              <a:rPr lang="en-US" altLang="ja-JP" sz="1300" dirty="0" smtClean="0">
                <a:solidFill>
                  <a:prstClr val="black"/>
                </a:solidFill>
              </a:rPr>
              <a:t>29</a:t>
            </a:r>
            <a:r>
              <a:rPr lang="ja-JP" altLang="en-US" sz="1300" dirty="0" smtClean="0">
                <a:solidFill>
                  <a:prstClr val="black"/>
                </a:solidFill>
              </a:rPr>
              <a:t>年</a:t>
            </a:r>
            <a:r>
              <a:rPr lang="en-US" altLang="ja-JP" sz="1300" dirty="0" smtClean="0">
                <a:solidFill>
                  <a:prstClr val="black"/>
                </a:solidFill>
              </a:rPr>
              <a:t>7</a:t>
            </a:r>
            <a:r>
              <a:rPr lang="ja-JP" altLang="en-US" sz="1300" dirty="0" smtClean="0">
                <a:solidFill>
                  <a:prstClr val="black"/>
                </a:solidFill>
              </a:rPr>
              <a:t>月</a:t>
            </a:r>
            <a:r>
              <a:rPr lang="en-US" altLang="ja-JP" sz="1300" dirty="0" smtClean="0">
                <a:solidFill>
                  <a:prstClr val="black"/>
                </a:solidFill>
              </a:rPr>
              <a:t>24</a:t>
            </a:r>
            <a:r>
              <a:rPr lang="ja-JP" altLang="en-US" sz="1300" dirty="0" smtClean="0">
                <a:solidFill>
                  <a:prstClr val="black"/>
                </a:solidFill>
              </a:rPr>
              <a:t>日付障発</a:t>
            </a:r>
            <a:r>
              <a:rPr lang="en-US" altLang="ja-JP" sz="1300" dirty="0" smtClean="0">
                <a:solidFill>
                  <a:prstClr val="black"/>
                </a:solidFill>
              </a:rPr>
              <a:t>0724</a:t>
            </a:r>
            <a:r>
              <a:rPr lang="ja-JP" altLang="en-US" sz="1300" dirty="0" smtClean="0">
                <a:solidFill>
                  <a:prstClr val="black"/>
                </a:solidFill>
              </a:rPr>
              <a:t>第１号）</a:t>
            </a:r>
            <a:endParaRPr lang="ja-JP" altLang="en-US" sz="1300" dirty="0">
              <a:solidFill>
                <a:prstClr val="black"/>
              </a:solidFill>
            </a:endParaRPr>
          </a:p>
        </p:txBody>
      </p:sp>
      <p:sp>
        <p:nvSpPr>
          <p:cNvPr id="3" name="正方形/長方形 2"/>
          <p:cNvSpPr/>
          <p:nvPr/>
        </p:nvSpPr>
        <p:spPr>
          <a:xfrm>
            <a:off x="73045" y="332660"/>
            <a:ext cx="1646900" cy="288032"/>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ガイドラインの策定</a:t>
            </a:r>
            <a:endParaRPr lang="ja-JP" altLang="en-US" sz="1300" b="1" dirty="0">
              <a:solidFill>
                <a:prstClr val="black"/>
              </a:solidFill>
            </a:endParaRPr>
          </a:p>
        </p:txBody>
      </p:sp>
      <p:sp>
        <p:nvSpPr>
          <p:cNvPr id="6" name="正方形/長方形 5"/>
          <p:cNvSpPr/>
          <p:nvPr/>
        </p:nvSpPr>
        <p:spPr>
          <a:xfrm>
            <a:off x="103966" y="1340768"/>
            <a:ext cx="9730030" cy="5517232"/>
          </a:xfrm>
          <a:prstGeom prst="rect">
            <a:avLst/>
          </a:prstGeom>
          <a:solidFill>
            <a:schemeClr val="accent6">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237670" y="1466200"/>
            <a:ext cx="9539895" cy="738664"/>
          </a:xfrm>
          <a:prstGeom prst="rect">
            <a:avLst/>
          </a:prstGeom>
          <a:solidFill>
            <a:schemeClr val="accent5">
              <a:lumMod val="20000"/>
              <a:lumOff val="80000"/>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lang="en-US" altLang="ja-JP" sz="1400" dirty="0" smtClean="0">
              <a:solidFill>
                <a:prstClr val="black"/>
              </a:solidFill>
            </a:endParaRPr>
          </a:p>
          <a:p>
            <a:r>
              <a:rPr lang="ja-JP" altLang="en-US" sz="1400" dirty="0" smtClean="0">
                <a:solidFill>
                  <a:prstClr val="black"/>
                </a:solidFill>
              </a:rPr>
              <a:t>　児童発達支援について、障害のある子ども本人やその家族に対して質の高い児童発達支援を提供するため、児童発達支援センター等における児童発達支援の内容や運営及びこれに関する事項を定める。</a:t>
            </a:r>
            <a:endParaRPr lang="en-US" altLang="ja-JP" sz="1400" dirty="0" smtClean="0">
              <a:solidFill>
                <a:prstClr val="black"/>
              </a:solidFill>
            </a:endParaRPr>
          </a:p>
        </p:txBody>
      </p:sp>
      <p:sp>
        <p:nvSpPr>
          <p:cNvPr id="14" name="正方形/長方形 13"/>
          <p:cNvSpPr/>
          <p:nvPr/>
        </p:nvSpPr>
        <p:spPr>
          <a:xfrm>
            <a:off x="200472" y="1388008"/>
            <a:ext cx="1944217" cy="312800"/>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prstClr val="black"/>
                </a:solidFill>
              </a:rPr>
              <a:t>ガイドラインの目的</a:t>
            </a:r>
            <a:endParaRPr lang="ja-JP" altLang="en-US" sz="1300" b="1" dirty="0">
              <a:solidFill>
                <a:prstClr val="black"/>
              </a:solidFill>
            </a:endParaRPr>
          </a:p>
        </p:txBody>
      </p:sp>
      <p:sp>
        <p:nvSpPr>
          <p:cNvPr id="30" name="正方形/長方形 29"/>
          <p:cNvSpPr/>
          <p:nvPr/>
        </p:nvSpPr>
        <p:spPr>
          <a:xfrm>
            <a:off x="237670" y="2394754"/>
            <a:ext cx="9539895" cy="1754326"/>
          </a:xfrm>
          <a:prstGeom prst="rect">
            <a:avLst/>
          </a:prstGeom>
          <a:solidFill>
            <a:schemeClr val="accent5">
              <a:lumMod val="20000"/>
              <a:lumOff val="80000"/>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lang="en-US" altLang="ja-JP" sz="1200" dirty="0" smtClean="0">
              <a:solidFill>
                <a:prstClr val="black"/>
              </a:solidFill>
            </a:endParaRPr>
          </a:p>
          <a:p>
            <a:r>
              <a:rPr lang="ja-JP" altLang="en-US" sz="1200" dirty="0" smtClean="0">
                <a:solidFill>
                  <a:prstClr val="black"/>
                </a:solidFill>
              </a:rPr>
              <a:t>　児童</a:t>
            </a:r>
            <a:r>
              <a:rPr lang="ja-JP" altLang="en-US" sz="1200" dirty="0">
                <a:solidFill>
                  <a:prstClr val="black"/>
                </a:solidFill>
              </a:rPr>
              <a:t>発達支援</a:t>
            </a:r>
            <a:r>
              <a:rPr lang="ja-JP" altLang="en-US" sz="1200" dirty="0" smtClean="0">
                <a:solidFill>
                  <a:prstClr val="black"/>
                </a:solidFill>
              </a:rPr>
              <a:t>は、大別すると「発達支援（本人支援及び移行支援）」、「家庭支援」及び「地域支援」からなる。</a:t>
            </a:r>
            <a:endParaRPr lang="en-US" altLang="ja-JP" sz="1200" dirty="0" smtClean="0">
              <a:solidFill>
                <a:prstClr val="black"/>
              </a:solidFill>
            </a:endParaRPr>
          </a:p>
          <a:p>
            <a:r>
              <a:rPr lang="ja-JP" altLang="en-US" sz="1200" dirty="0">
                <a:solidFill>
                  <a:prstClr val="black"/>
                </a:solidFill>
              </a:rPr>
              <a:t>　</a:t>
            </a:r>
            <a:r>
              <a:rPr lang="en-US" altLang="ja-JP" sz="1200" dirty="0" smtClean="0">
                <a:solidFill>
                  <a:prstClr val="black"/>
                </a:solidFill>
              </a:rPr>
              <a:t>【</a:t>
            </a:r>
            <a:r>
              <a:rPr lang="ja-JP" altLang="en-US" sz="1200" dirty="0" smtClean="0">
                <a:solidFill>
                  <a:prstClr val="black"/>
                </a:solidFill>
              </a:rPr>
              <a:t>本人支援</a:t>
            </a:r>
            <a:r>
              <a:rPr lang="en-US" altLang="ja-JP" sz="1200" dirty="0" smtClean="0">
                <a:solidFill>
                  <a:prstClr val="black"/>
                </a:solidFill>
              </a:rPr>
              <a:t>】</a:t>
            </a:r>
            <a:r>
              <a:rPr lang="ja-JP" altLang="en-US" sz="1200" dirty="0" smtClean="0">
                <a:solidFill>
                  <a:prstClr val="black"/>
                </a:solidFill>
              </a:rPr>
              <a:t>障害のある子どもの発達の側面から、「健康・生活」、「運動・感覚」、「認知・行動」、「言語・コミュニケーション」、「人間関係・社会性」　の５領域において、将来、日常生活や社会生活を円滑に営めるようにすることを大きな目標として支援。</a:t>
            </a:r>
            <a:endParaRPr lang="en-US" altLang="ja-JP" sz="1200" dirty="0" smtClean="0">
              <a:solidFill>
                <a:prstClr val="black"/>
              </a:solidFill>
            </a:endParaRPr>
          </a:p>
          <a:p>
            <a:r>
              <a:rPr lang="ja-JP" altLang="en-US" sz="1200" dirty="0">
                <a:solidFill>
                  <a:prstClr val="black"/>
                </a:solidFill>
              </a:rPr>
              <a:t>　</a:t>
            </a:r>
            <a:r>
              <a:rPr lang="en-US" altLang="ja-JP" sz="1200" dirty="0" smtClean="0">
                <a:solidFill>
                  <a:prstClr val="black"/>
                </a:solidFill>
              </a:rPr>
              <a:t>【</a:t>
            </a:r>
            <a:r>
              <a:rPr lang="ja-JP" altLang="en-US" sz="1200" dirty="0" smtClean="0">
                <a:solidFill>
                  <a:prstClr val="black"/>
                </a:solidFill>
              </a:rPr>
              <a:t>移行支援</a:t>
            </a:r>
            <a:r>
              <a:rPr lang="en-US" altLang="ja-JP" sz="1200" dirty="0" smtClean="0">
                <a:solidFill>
                  <a:prstClr val="black"/>
                </a:solidFill>
              </a:rPr>
              <a:t>】</a:t>
            </a:r>
            <a:r>
              <a:rPr lang="ja-JP" altLang="en-US" sz="1200" dirty="0" smtClean="0">
                <a:solidFill>
                  <a:prstClr val="black"/>
                </a:solidFill>
              </a:rPr>
              <a:t>障害の有無にかかわらず、全ての子どもが共に成長できるよう、可能な限り、地域の保育、教育等の支援を受けられるようにし、かつ同年代の子どもとの仲間作りを図っていくこと。</a:t>
            </a:r>
            <a:endParaRPr lang="en-US" altLang="ja-JP" sz="1200" dirty="0">
              <a:solidFill>
                <a:prstClr val="black"/>
              </a:solidFill>
            </a:endParaRPr>
          </a:p>
          <a:p>
            <a:r>
              <a:rPr lang="ja-JP" altLang="en-US" sz="1200" dirty="0" smtClean="0">
                <a:solidFill>
                  <a:prstClr val="black"/>
                </a:solidFill>
              </a:rPr>
              <a:t>　</a:t>
            </a:r>
            <a:r>
              <a:rPr lang="en-US" altLang="ja-JP" sz="1200" dirty="0" smtClean="0">
                <a:solidFill>
                  <a:prstClr val="black"/>
                </a:solidFill>
              </a:rPr>
              <a:t>【</a:t>
            </a:r>
            <a:r>
              <a:rPr lang="ja-JP" altLang="en-US" sz="1200" dirty="0" smtClean="0">
                <a:solidFill>
                  <a:prstClr val="black"/>
                </a:solidFill>
              </a:rPr>
              <a:t>家族支援</a:t>
            </a:r>
            <a:r>
              <a:rPr lang="en-US" altLang="ja-JP" sz="1200" dirty="0" smtClean="0">
                <a:solidFill>
                  <a:prstClr val="black"/>
                </a:solidFill>
              </a:rPr>
              <a:t>】</a:t>
            </a:r>
            <a:r>
              <a:rPr lang="ja-JP" altLang="en-US" sz="1200" dirty="0" smtClean="0">
                <a:solidFill>
                  <a:prstClr val="black"/>
                </a:solidFill>
              </a:rPr>
              <a:t>家族が安心して子育てを行うことが出来るよう、さまざまな家族の負担を軽減していくための物理的及び心理的支援等。</a:t>
            </a:r>
            <a:endParaRPr lang="en-US" altLang="ja-JP" sz="1200" dirty="0" smtClean="0">
              <a:solidFill>
                <a:prstClr val="black"/>
              </a:solidFill>
            </a:endParaRPr>
          </a:p>
          <a:p>
            <a:r>
              <a:rPr lang="ja-JP" altLang="en-US" sz="1200" dirty="0" smtClean="0">
                <a:solidFill>
                  <a:prstClr val="black"/>
                </a:solidFill>
              </a:rPr>
              <a:t>　</a:t>
            </a:r>
            <a:r>
              <a:rPr lang="en-US" altLang="ja-JP" sz="1200" dirty="0" smtClean="0">
                <a:solidFill>
                  <a:prstClr val="black"/>
                </a:solidFill>
              </a:rPr>
              <a:t>【</a:t>
            </a:r>
            <a:r>
              <a:rPr lang="ja-JP" altLang="en-US" sz="1200" dirty="0" smtClean="0">
                <a:solidFill>
                  <a:prstClr val="black"/>
                </a:solidFill>
              </a:rPr>
              <a:t>地域支援</a:t>
            </a:r>
            <a:r>
              <a:rPr lang="en-US" altLang="ja-JP" sz="1200" dirty="0" smtClean="0">
                <a:solidFill>
                  <a:prstClr val="black"/>
                </a:solidFill>
              </a:rPr>
              <a:t>】</a:t>
            </a:r>
            <a:r>
              <a:rPr lang="ja-JP" altLang="en-US" sz="1200" dirty="0" smtClean="0">
                <a:solidFill>
                  <a:prstClr val="black"/>
                </a:solidFill>
              </a:rPr>
              <a:t>支援を利用する子どもが地域で適切な支援を受けられるよう、関係機関等と連携すること。また、地域の子育て支援力を高めるためのネットワークを構築すること。</a:t>
            </a:r>
            <a:endParaRPr lang="ja-JP" altLang="en-US" sz="1200" dirty="0">
              <a:solidFill>
                <a:prstClr val="black"/>
              </a:solidFill>
            </a:endParaRPr>
          </a:p>
        </p:txBody>
      </p:sp>
      <p:sp>
        <p:nvSpPr>
          <p:cNvPr id="18" name="正方形/長方形 17"/>
          <p:cNvSpPr/>
          <p:nvPr/>
        </p:nvSpPr>
        <p:spPr>
          <a:xfrm>
            <a:off x="200479" y="2252104"/>
            <a:ext cx="2880320" cy="312800"/>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prstClr val="black"/>
                </a:solidFill>
              </a:rPr>
              <a:t>児童発達支援の提供すべき支援</a:t>
            </a:r>
            <a:endParaRPr lang="ja-JP" altLang="en-US" sz="1300" b="1" dirty="0">
              <a:solidFill>
                <a:prstClr val="black"/>
              </a:solidFill>
            </a:endParaRPr>
          </a:p>
        </p:txBody>
      </p:sp>
      <p:sp>
        <p:nvSpPr>
          <p:cNvPr id="40" name="正方形/長方形 39"/>
          <p:cNvSpPr/>
          <p:nvPr/>
        </p:nvSpPr>
        <p:spPr>
          <a:xfrm>
            <a:off x="237670" y="4293096"/>
            <a:ext cx="9539895" cy="677108"/>
          </a:xfrm>
          <a:prstGeom prst="rect">
            <a:avLst/>
          </a:prstGeom>
          <a:solidFill>
            <a:schemeClr val="accent5">
              <a:lumMod val="20000"/>
              <a:lumOff val="80000"/>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lang="en-US" altLang="ja-JP" sz="1400" dirty="0" smtClean="0">
              <a:solidFill>
                <a:prstClr val="black"/>
              </a:solidFill>
            </a:endParaRPr>
          </a:p>
          <a:p>
            <a:r>
              <a:rPr lang="ja-JP" altLang="en-US" sz="1200" dirty="0" smtClean="0">
                <a:solidFill>
                  <a:prstClr val="black"/>
                </a:solidFill>
              </a:rPr>
              <a:t>　障害のある子どもや保護者の生活全般における支援ニーズとそれに基づいた総合的な支援計画を把握し、具体的な支援内容を検討し実施する。　障害児支援利用計画と整合性のある児童発達支援計画を作成し、児童発達支援を実施する。</a:t>
            </a:r>
            <a:endParaRPr lang="ja-JP" altLang="en-US" sz="1200" dirty="0">
              <a:solidFill>
                <a:prstClr val="black"/>
              </a:solidFill>
            </a:endParaRPr>
          </a:p>
        </p:txBody>
      </p:sp>
      <p:sp>
        <p:nvSpPr>
          <p:cNvPr id="39" name="正方形/長方形 38"/>
          <p:cNvSpPr/>
          <p:nvPr/>
        </p:nvSpPr>
        <p:spPr>
          <a:xfrm>
            <a:off x="200496" y="4191988"/>
            <a:ext cx="3036337" cy="317132"/>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prstClr val="black"/>
                </a:solidFill>
              </a:rPr>
              <a:t>児童発達支援計画の作成及び評価</a:t>
            </a:r>
            <a:endParaRPr lang="ja-JP" altLang="en-US" sz="1300" b="1" dirty="0">
              <a:solidFill>
                <a:prstClr val="black"/>
              </a:solidFill>
            </a:endParaRPr>
          </a:p>
        </p:txBody>
      </p:sp>
      <p:sp>
        <p:nvSpPr>
          <p:cNvPr id="44" name="額縁 43"/>
          <p:cNvSpPr/>
          <p:nvPr/>
        </p:nvSpPr>
        <p:spPr>
          <a:xfrm>
            <a:off x="2432721" y="44624"/>
            <a:ext cx="5040560" cy="404664"/>
          </a:xfrm>
          <a:prstGeom prst="bevel">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smtClean="0">
                <a:solidFill>
                  <a:prstClr val="black"/>
                </a:solidFill>
              </a:rPr>
              <a:t>「児童発達支援ガイドライン」の概要</a:t>
            </a:r>
            <a:endParaRPr lang="ja-JP" altLang="en-US" b="1" dirty="0">
              <a:solidFill>
                <a:prstClr val="black"/>
              </a:solidFill>
            </a:endParaRPr>
          </a:p>
        </p:txBody>
      </p:sp>
      <p:sp>
        <p:nvSpPr>
          <p:cNvPr id="24" name="正方形/長方形 23"/>
          <p:cNvSpPr/>
          <p:nvPr/>
        </p:nvSpPr>
        <p:spPr>
          <a:xfrm>
            <a:off x="237670" y="5776228"/>
            <a:ext cx="9539895" cy="677108"/>
          </a:xfrm>
          <a:prstGeom prst="rect">
            <a:avLst/>
          </a:prstGeom>
          <a:solidFill>
            <a:schemeClr val="accent5">
              <a:lumMod val="20000"/>
              <a:lumOff val="80000"/>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lang="en-US" altLang="ja-JP" sz="1400" dirty="0" smtClean="0">
              <a:solidFill>
                <a:prstClr val="black"/>
              </a:solidFill>
            </a:endParaRPr>
          </a:p>
          <a:p>
            <a:r>
              <a:rPr lang="ja-JP" altLang="en-US" sz="1200" dirty="0" smtClean="0">
                <a:solidFill>
                  <a:prstClr val="black"/>
                </a:solidFill>
              </a:rPr>
              <a:t>　支援に関わる人材の知識・技術を高めるため、様々な研修機会の確保、知識・技術の取得意欲を喚起することが重要。</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児童の権利条約、障害者の権利条約、児童福祉法等が求める子どもの最善の利益が考慮される必要がある。</a:t>
            </a:r>
            <a:endParaRPr lang="ja-JP" altLang="en-US" sz="1200" dirty="0">
              <a:solidFill>
                <a:prstClr val="black"/>
              </a:solidFill>
            </a:endParaRPr>
          </a:p>
        </p:txBody>
      </p:sp>
      <p:sp>
        <p:nvSpPr>
          <p:cNvPr id="22" name="正方形/長方形 21"/>
          <p:cNvSpPr/>
          <p:nvPr/>
        </p:nvSpPr>
        <p:spPr>
          <a:xfrm>
            <a:off x="237670" y="5168828"/>
            <a:ext cx="9539895" cy="492443"/>
          </a:xfrm>
          <a:prstGeom prst="rect">
            <a:avLst/>
          </a:prstGeom>
          <a:solidFill>
            <a:schemeClr val="accent5">
              <a:lumMod val="20000"/>
              <a:lumOff val="80000"/>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lang="en-US" altLang="ja-JP" sz="1400" dirty="0" smtClean="0">
              <a:solidFill>
                <a:prstClr val="black"/>
              </a:solidFill>
            </a:endParaRPr>
          </a:p>
          <a:p>
            <a:r>
              <a:rPr lang="ja-JP" altLang="en-US" sz="1200" dirty="0" smtClean="0">
                <a:solidFill>
                  <a:prstClr val="black"/>
                </a:solidFill>
              </a:rPr>
              <a:t>　市町村、保健所、病院・診療所、保育所等、特別支援学校等の関係機関と連携を図り、円滑な児童発達支援の利用と、適切な移行を図る。</a:t>
            </a:r>
            <a:endParaRPr lang="ja-JP" altLang="en-US" sz="1200" dirty="0">
              <a:solidFill>
                <a:prstClr val="black"/>
              </a:solidFill>
            </a:endParaRPr>
          </a:p>
        </p:txBody>
      </p:sp>
      <p:sp>
        <p:nvSpPr>
          <p:cNvPr id="21" name="正方形/長方形 20"/>
          <p:cNvSpPr/>
          <p:nvPr/>
        </p:nvSpPr>
        <p:spPr>
          <a:xfrm>
            <a:off x="200472" y="5013180"/>
            <a:ext cx="1656184" cy="317132"/>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prstClr val="black"/>
                </a:solidFill>
              </a:rPr>
              <a:t>関係機関との連携</a:t>
            </a:r>
            <a:endParaRPr lang="ja-JP" altLang="en-US" sz="1300" b="1" dirty="0">
              <a:solidFill>
                <a:prstClr val="black"/>
              </a:solidFill>
            </a:endParaRPr>
          </a:p>
        </p:txBody>
      </p:sp>
      <p:sp>
        <p:nvSpPr>
          <p:cNvPr id="23" name="正方形/長方形 22"/>
          <p:cNvSpPr/>
          <p:nvPr/>
        </p:nvSpPr>
        <p:spPr>
          <a:xfrm>
            <a:off x="200487" y="5704156"/>
            <a:ext cx="2490277" cy="317132"/>
          </a:xfrm>
          <a:prstGeom prst="rect">
            <a:avLst/>
          </a:prstGeom>
          <a:gradFill>
            <a:gsLst>
              <a:gs pos="0">
                <a:srgbClr val="FFC000"/>
              </a:gs>
              <a:gs pos="51000">
                <a:schemeClr val="accent6">
                  <a:lumMod val="20000"/>
                  <a:lumOff val="80000"/>
                </a:schemeClr>
              </a:gs>
              <a:gs pos="100000">
                <a:schemeClr val="accent6">
                  <a:lumMod val="20000"/>
                  <a:lumOff val="8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prstClr val="black"/>
                </a:solidFill>
              </a:rPr>
              <a:t>支援の質の向上と権利擁護</a:t>
            </a:r>
            <a:endParaRPr lang="ja-JP" altLang="en-US" sz="1300" b="1" dirty="0">
              <a:solidFill>
                <a:prstClr val="black"/>
              </a:solidFill>
            </a:endParaRPr>
          </a:p>
        </p:txBody>
      </p:sp>
      <p:sp>
        <p:nvSpPr>
          <p:cNvPr id="25" name="正方形/長方形 24"/>
          <p:cNvSpPr/>
          <p:nvPr/>
        </p:nvSpPr>
        <p:spPr>
          <a:xfrm>
            <a:off x="237670" y="6423769"/>
            <a:ext cx="9539895" cy="46166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en-US" altLang="ja-JP" sz="1200" dirty="0" smtClean="0">
                <a:solidFill>
                  <a:prstClr val="black"/>
                </a:solidFill>
              </a:rPr>
              <a:t>【</a:t>
            </a:r>
            <a:r>
              <a:rPr lang="ja-JP" altLang="en-US" sz="1200" dirty="0" smtClean="0">
                <a:solidFill>
                  <a:prstClr val="black"/>
                </a:solidFill>
              </a:rPr>
              <a:t>自己評価結果の公表</a:t>
            </a:r>
            <a:r>
              <a:rPr lang="en-US" altLang="ja-JP" sz="1200" dirty="0" smtClean="0">
                <a:solidFill>
                  <a:prstClr val="black"/>
                </a:solidFill>
              </a:rPr>
              <a:t>】</a:t>
            </a:r>
            <a:r>
              <a:rPr lang="ja-JP" altLang="en-US" sz="1200" dirty="0" smtClean="0">
                <a:solidFill>
                  <a:prstClr val="black"/>
                </a:solidFill>
              </a:rPr>
              <a:t>　　職員による事業所支援の評価及び保護者等による事業所評価を踏まえ、事業所全体として自己評価を行う。また、概ね１年に１回以上、インターネットのホームページや会報等で公表していくことが必要。</a:t>
            </a:r>
            <a:endParaRPr lang="ja-JP" altLang="en-US" sz="1200" dirty="0">
              <a:solidFill>
                <a:prstClr val="black"/>
              </a:solidFill>
            </a:endParaRPr>
          </a:p>
        </p:txBody>
      </p:sp>
      <p:sp>
        <p:nvSpPr>
          <p:cNvPr id="17" name="スライド番号プレースホルダー 3"/>
          <p:cNvSpPr>
            <a:spLocks noGrp="1"/>
          </p:cNvSpPr>
          <p:nvPr>
            <p:ph type="sldNum" sz="quarter" idx="12"/>
          </p:nvPr>
        </p:nvSpPr>
        <p:spPr>
          <a:xfrm>
            <a:off x="7432183" y="6520309"/>
            <a:ext cx="2311400" cy="365125"/>
          </a:xfrm>
        </p:spPr>
        <p:txBody>
          <a:bodyPr/>
          <a:lstStyle/>
          <a:p>
            <a:fld id="{0537BC25-B11F-473A-A59E-6EC21758BCF6}" type="slidenum">
              <a:rPr lang="ja-JP" altLang="en-US" sz="1400" smtClean="0">
                <a:solidFill>
                  <a:prstClr val="black"/>
                </a:solidFill>
              </a:rPr>
              <a:pPr/>
              <a:t>54</a:t>
            </a:fld>
            <a:endParaRPr lang="ja-JP" altLang="en-US" sz="1400" dirty="0">
              <a:solidFill>
                <a:prstClr val="black"/>
              </a:solidFill>
            </a:endParaRPr>
          </a:p>
        </p:txBody>
      </p:sp>
    </p:spTree>
    <p:extLst>
      <p:ext uri="{BB962C8B-B14F-4D97-AF65-F5344CB8AC3E}">
        <p14:creationId xmlns:p14="http://schemas.microsoft.com/office/powerpoint/2010/main" val="21200179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5836" y="404666"/>
            <a:ext cx="5450253" cy="432048"/>
          </a:xfrm>
        </p:spPr>
        <p:txBody>
          <a:bodyPr/>
          <a:lstStyle/>
          <a:p>
            <a:r>
              <a:rPr lang="en-US" altLang="ja-JP" sz="1400" dirty="0"/>
              <a:t>【</a:t>
            </a:r>
            <a:r>
              <a:rPr lang="ja-JP" altLang="en-US" sz="1400" dirty="0"/>
              <a:t>障害保健福祉関係主管課長会議（</a:t>
            </a:r>
            <a:r>
              <a:rPr lang="ja-JP" altLang="en-US" sz="1400" dirty="0" smtClean="0"/>
              <a:t>平成３０年３月</a:t>
            </a:r>
            <a:r>
              <a:rPr lang="ja-JP" altLang="en-US" sz="1400" dirty="0"/>
              <a:t>１４</a:t>
            </a:r>
            <a:r>
              <a:rPr lang="ja-JP" altLang="en-US" sz="1400" dirty="0" smtClean="0"/>
              <a:t>日</a:t>
            </a:r>
            <a:r>
              <a:rPr lang="ja-JP" altLang="en-US" sz="1400" dirty="0"/>
              <a:t>）資料抜粋</a:t>
            </a:r>
            <a:r>
              <a:rPr lang="en-US" altLang="ja-JP" sz="1400" dirty="0"/>
              <a:t>】</a:t>
            </a:r>
            <a:endParaRPr lang="ja-JP" altLang="en-US" sz="1400" dirty="0"/>
          </a:p>
        </p:txBody>
      </p:sp>
      <p:sp>
        <p:nvSpPr>
          <p:cNvPr id="3" name="コンテンツ プレースホルダー 2"/>
          <p:cNvSpPr>
            <a:spLocks noGrp="1"/>
          </p:cNvSpPr>
          <p:nvPr>
            <p:ph idx="1"/>
          </p:nvPr>
        </p:nvSpPr>
        <p:spPr>
          <a:xfrm>
            <a:off x="128464" y="764707"/>
            <a:ext cx="9705528" cy="5976664"/>
          </a:xfrm>
          <a:ln>
            <a:solidFill>
              <a:schemeClr val="accent1">
                <a:shade val="50000"/>
              </a:schemeClr>
            </a:solidFill>
          </a:ln>
        </p:spPr>
        <p:txBody>
          <a:bodyPr/>
          <a:lstStyle/>
          <a:p>
            <a:pPr marL="0" indent="0">
              <a:buNone/>
            </a:pPr>
            <a:endParaRPr lang="en-US" altLang="ja-JP" sz="500" b="1" dirty="0"/>
          </a:p>
          <a:p>
            <a:pPr marL="0" indent="0">
              <a:buNone/>
            </a:pPr>
            <a:r>
              <a:rPr lang="ja-JP" altLang="en-US" sz="1200" b="1" dirty="0"/>
              <a:t>（ ４ ） 福祉型障害児入所施設における過齢児の地域移行等に</a:t>
            </a:r>
            <a:r>
              <a:rPr lang="ja-JP" altLang="en-US" sz="1200" b="1" dirty="0" smtClean="0"/>
              <a:t>ついて</a:t>
            </a:r>
          </a:p>
          <a:p>
            <a:pPr marL="0" indent="0">
              <a:buNone/>
            </a:pPr>
            <a:endParaRPr lang="ja-JP" altLang="en-US" sz="1200" dirty="0"/>
          </a:p>
          <a:p>
            <a:pPr marL="0" indent="0">
              <a:buNone/>
            </a:pPr>
            <a:r>
              <a:rPr lang="ja-JP" altLang="en-US" sz="1200" smtClean="0"/>
              <a:t>　障害児</a:t>
            </a:r>
            <a:r>
              <a:rPr lang="ja-JP" altLang="en-US" sz="1200" dirty="0"/>
              <a:t>入所施設の移行に関しては、昨年度の主管課長会議において</a:t>
            </a:r>
            <a:r>
              <a:rPr lang="ja-JP" altLang="en-US" sz="1200" dirty="0" smtClean="0"/>
              <a:t>、</a:t>
            </a:r>
          </a:p>
          <a:p>
            <a:pPr marL="0" indent="0">
              <a:buNone/>
            </a:pPr>
            <a:endParaRPr lang="ja-JP" altLang="en-US" sz="1200" dirty="0"/>
          </a:p>
          <a:p>
            <a:pPr marL="0" indent="0">
              <a:buNone/>
            </a:pPr>
            <a:r>
              <a:rPr lang="en-US" altLang="ja-JP" sz="1200" dirty="0"/>
              <a:t>【</a:t>
            </a:r>
            <a:r>
              <a:rPr lang="ja-JP" altLang="en-US" sz="1200" dirty="0"/>
              <a:t>福祉型障害児入所施設</a:t>
            </a:r>
            <a:r>
              <a:rPr lang="en-US" altLang="ja-JP" sz="1200" dirty="0"/>
              <a:t>】</a:t>
            </a:r>
          </a:p>
          <a:p>
            <a:pPr marL="0" indent="0">
              <a:buNone/>
            </a:pPr>
            <a:r>
              <a:rPr lang="ja-JP" altLang="en-US" sz="1200" dirty="0" smtClean="0"/>
              <a:t>　福祉型</a:t>
            </a:r>
            <a:r>
              <a:rPr lang="ja-JP" altLang="en-US" sz="1200" dirty="0"/>
              <a:t>障害児入所施設については、特に都市部において、強度行動障害者</a:t>
            </a:r>
            <a:r>
              <a:rPr lang="ja-JP" altLang="en-US" sz="1200" dirty="0" smtClean="0"/>
              <a:t>等の</a:t>
            </a:r>
            <a:r>
              <a:rPr lang="ja-JP" altLang="en-US" sz="1200" dirty="0"/>
              <a:t>障害福祉サービスでの支援の提供の場が不足している状況等に鑑み、</a:t>
            </a:r>
            <a:r>
              <a:rPr lang="ja-JP" altLang="en-US" sz="1200" dirty="0" smtClean="0"/>
              <a:t>みなし規定</a:t>
            </a:r>
            <a:r>
              <a:rPr lang="ja-JP" altLang="en-US" sz="1200" dirty="0"/>
              <a:t>の期限を３ 年延長し、平成</a:t>
            </a:r>
            <a:r>
              <a:rPr lang="en-US" altLang="ja-JP" sz="1200" dirty="0"/>
              <a:t>33 </a:t>
            </a:r>
            <a:r>
              <a:rPr lang="ja-JP" altLang="en-US" sz="1200" dirty="0"/>
              <a:t>年３ 月</a:t>
            </a:r>
            <a:r>
              <a:rPr lang="en-US" altLang="ja-JP" sz="1200" dirty="0"/>
              <a:t>31 </a:t>
            </a:r>
            <a:r>
              <a:rPr lang="ja-JP" altLang="en-US" sz="1200" dirty="0"/>
              <a:t>日までとする</a:t>
            </a:r>
            <a:r>
              <a:rPr lang="ja-JP" altLang="en-US" sz="1200" dirty="0" smtClean="0"/>
              <a:t>。</a:t>
            </a:r>
          </a:p>
          <a:p>
            <a:pPr marL="0" indent="0">
              <a:buNone/>
            </a:pPr>
            <a:endParaRPr lang="ja-JP" altLang="en-US" sz="1200" dirty="0"/>
          </a:p>
          <a:p>
            <a:pPr marL="0" indent="0">
              <a:buNone/>
            </a:pPr>
            <a:r>
              <a:rPr lang="en-US" altLang="ja-JP" sz="1200" dirty="0"/>
              <a:t>【</a:t>
            </a:r>
            <a:r>
              <a:rPr lang="ja-JP" altLang="en-US" sz="1200" dirty="0"/>
              <a:t>医療型障害児入所施設等</a:t>
            </a:r>
            <a:r>
              <a:rPr lang="en-US" altLang="ja-JP" sz="1200" dirty="0"/>
              <a:t>】</a:t>
            </a:r>
          </a:p>
          <a:p>
            <a:pPr marL="0" indent="0">
              <a:buNone/>
            </a:pPr>
            <a:r>
              <a:rPr lang="ja-JP" altLang="en-US" sz="1200" dirty="0" smtClean="0"/>
              <a:t>　平成</a:t>
            </a:r>
            <a:r>
              <a:rPr lang="en-US" altLang="ja-JP" sz="1200" dirty="0"/>
              <a:t>26 </a:t>
            </a:r>
            <a:r>
              <a:rPr lang="ja-JP" altLang="en-US" sz="1200" dirty="0"/>
              <a:t>年の「障害児の在り方に関する検討会」報告書において、「障害児</a:t>
            </a:r>
            <a:r>
              <a:rPr lang="ja-JP" altLang="en-US" sz="1200" dirty="0" smtClean="0"/>
              <a:t>入所</a:t>
            </a:r>
            <a:r>
              <a:rPr lang="ja-JP" altLang="en-US" sz="1200" dirty="0"/>
              <a:t>施設と療養介護が一体的に実施できる事業所指定の特例措置を恒久的な</a:t>
            </a:r>
            <a:r>
              <a:rPr lang="ja-JP" altLang="en-US" sz="1200" dirty="0" smtClean="0"/>
              <a:t>制度</a:t>
            </a:r>
            <a:r>
              <a:rPr lang="ja-JP" altLang="en-US" sz="1200" dirty="0"/>
              <a:t>にする必要がある」とされたことから、医療型障害児入所施設及び指定</a:t>
            </a:r>
            <a:r>
              <a:rPr lang="ja-JP" altLang="en-US" sz="1200" dirty="0" smtClean="0"/>
              <a:t>発達支援</a:t>
            </a:r>
            <a:r>
              <a:rPr lang="ja-JP" altLang="en-US" sz="1200" dirty="0"/>
              <a:t>医療機関については、「入所者の年齢や状態に応じた適切な日中活動を</a:t>
            </a:r>
            <a:r>
              <a:rPr lang="ja-JP" altLang="en-US" sz="1200" dirty="0" smtClean="0"/>
              <a:t>提供</a:t>
            </a:r>
            <a:r>
              <a:rPr lang="ja-JP" altLang="en-US" sz="1200" dirty="0"/>
              <a:t>していくことを前提に、医療型障害児入所施設等と療養介護の両方の指定</a:t>
            </a:r>
            <a:r>
              <a:rPr lang="ja-JP" altLang="en-US" sz="1200" dirty="0" smtClean="0"/>
              <a:t>を同時</a:t>
            </a:r>
            <a:r>
              <a:rPr lang="ja-JP" altLang="en-US" sz="1200" dirty="0"/>
              <a:t>に受ける、現行のみなし規定を恒久化する。」とお示ししたところである</a:t>
            </a:r>
            <a:r>
              <a:rPr lang="ja-JP" altLang="en-US" sz="1200" dirty="0" smtClean="0"/>
              <a:t>。</a:t>
            </a:r>
          </a:p>
          <a:p>
            <a:pPr marL="0" indent="0">
              <a:buNone/>
            </a:pPr>
            <a:endParaRPr lang="ja-JP" altLang="en-US" sz="1200" dirty="0"/>
          </a:p>
          <a:p>
            <a:pPr marL="0" indent="0">
              <a:buNone/>
            </a:pPr>
            <a:r>
              <a:rPr lang="ja-JP" altLang="en-US" sz="1200" dirty="0" smtClean="0"/>
              <a:t>　福祉型</a:t>
            </a:r>
            <a:r>
              <a:rPr lang="ja-JP" altLang="en-US" sz="1200" dirty="0"/>
              <a:t>障害児入所施設の地域移行</a:t>
            </a:r>
            <a:r>
              <a:rPr lang="ja-JP" altLang="en-US" sz="1200" dirty="0" smtClean="0"/>
              <a:t>等に</a:t>
            </a:r>
            <a:r>
              <a:rPr lang="ja-JP" altLang="en-US" sz="1200" dirty="0"/>
              <a:t>ついては、障害児福祉計画において</a:t>
            </a:r>
            <a:r>
              <a:rPr lang="ja-JP" altLang="en-US" sz="1200" dirty="0" smtClean="0"/>
              <a:t>、障害児通所</a:t>
            </a:r>
            <a:r>
              <a:rPr lang="ja-JP" altLang="en-US" sz="1200" dirty="0"/>
              <a:t>支援や障害児入所支援から障害福祉サービスへ円滑に支援の</a:t>
            </a:r>
            <a:r>
              <a:rPr lang="ja-JP" altLang="en-US" sz="1200" dirty="0" smtClean="0"/>
              <a:t>移行が</a:t>
            </a:r>
            <a:r>
              <a:rPr lang="ja-JP" altLang="en-US" sz="1200" dirty="0"/>
              <a:t>図られるよう、都道府県と市町村は緊密な連携を図る必要があることや、</a:t>
            </a:r>
            <a:r>
              <a:rPr lang="ja-JP" altLang="en-US" sz="1200" dirty="0" smtClean="0"/>
              <a:t>特に</a:t>
            </a:r>
            <a:r>
              <a:rPr lang="ja-JP" altLang="en-US" sz="1200" dirty="0"/>
              <a:t>障害児入所支援から障害福祉サービスへの支援の移行に当たっては、</a:t>
            </a:r>
            <a:r>
              <a:rPr lang="ja-JP" altLang="en-US" sz="1200" dirty="0" smtClean="0"/>
              <a:t>市町村は</a:t>
            </a:r>
            <a:r>
              <a:rPr lang="ja-JP" altLang="en-US" sz="1200" dirty="0"/>
              <a:t>都道府県と連携し、障害児入所施設や障害福祉サービス事業所等と協力</a:t>
            </a:r>
            <a:r>
              <a:rPr lang="ja-JP" altLang="en-US" sz="1200" dirty="0" smtClean="0"/>
              <a:t>しながら</a:t>
            </a:r>
            <a:r>
              <a:rPr lang="ja-JP" altLang="en-US" sz="1200" dirty="0"/>
              <a:t>、障害児が指定障害児入所施設等へ入所した後から、退所後の支援を</a:t>
            </a:r>
            <a:r>
              <a:rPr lang="ja-JP" altLang="en-US" sz="1200" dirty="0" smtClean="0"/>
              <a:t>見据え</a:t>
            </a:r>
            <a:r>
              <a:rPr lang="ja-JP" altLang="en-US" sz="1200" dirty="0"/>
              <a:t>、連絡調整を図っていくことが必要であることを盛り込んでいる</a:t>
            </a:r>
            <a:r>
              <a:rPr lang="ja-JP" altLang="en-US" sz="1200" dirty="0" smtClean="0"/>
              <a:t>。</a:t>
            </a:r>
          </a:p>
          <a:p>
            <a:pPr marL="0" indent="0">
              <a:buNone/>
            </a:pPr>
            <a:endParaRPr lang="ja-JP" altLang="en-US" sz="1200" dirty="0"/>
          </a:p>
          <a:p>
            <a:pPr marL="0" indent="0">
              <a:buNone/>
            </a:pPr>
            <a:r>
              <a:rPr lang="ja-JP" altLang="en-US" sz="1200" dirty="0" smtClean="0"/>
              <a:t>　厚生</a:t>
            </a:r>
            <a:r>
              <a:rPr lang="ja-JP" altLang="en-US" sz="1200" dirty="0"/>
              <a:t>労働省では、各地方自治体に対して、都道府県と市町村の移行支援の</a:t>
            </a:r>
            <a:r>
              <a:rPr lang="ja-JP" altLang="en-US" sz="1200" dirty="0" smtClean="0"/>
              <a:t>体制</a:t>
            </a:r>
            <a:r>
              <a:rPr lang="ja-JP" altLang="en-US" sz="1200" dirty="0"/>
              <a:t>や方法等の実態調査を行い、いくつかの自治体及び施設に対して</a:t>
            </a:r>
            <a:r>
              <a:rPr lang="ja-JP" altLang="en-US" sz="1200" dirty="0" smtClean="0"/>
              <a:t>ヒアリング調査</a:t>
            </a:r>
            <a:r>
              <a:rPr lang="ja-JP" altLang="en-US" sz="1200" dirty="0"/>
              <a:t>を行ったところであり、その事例を参考資料としてお示しするので、</a:t>
            </a:r>
            <a:r>
              <a:rPr lang="ja-JP" altLang="en-US" sz="1200" dirty="0" smtClean="0"/>
              <a:t>各地方</a:t>
            </a:r>
            <a:r>
              <a:rPr lang="ja-JP" altLang="en-US" sz="1200" dirty="0"/>
              <a:t>自治体においては参考にされたい</a:t>
            </a:r>
            <a:r>
              <a:rPr lang="ja-JP" altLang="en-US" sz="1200" dirty="0" smtClean="0"/>
              <a:t>。</a:t>
            </a:r>
          </a:p>
          <a:p>
            <a:pPr marL="0" indent="0">
              <a:buNone/>
            </a:pPr>
            <a:endParaRPr lang="ja-JP" altLang="en-US" sz="1200" dirty="0" smtClean="0"/>
          </a:p>
          <a:p>
            <a:pPr marL="0" indent="0">
              <a:buNone/>
            </a:pPr>
            <a:r>
              <a:rPr lang="ja-JP" altLang="en-US" sz="1200" dirty="0" smtClean="0"/>
              <a:t>　なお</a:t>
            </a:r>
            <a:r>
              <a:rPr lang="ja-JP" altLang="en-US" sz="1200" dirty="0"/>
              <a:t>、移行予定状況等については、これまでどおり障害保健福祉関係主管</a:t>
            </a:r>
            <a:r>
              <a:rPr lang="ja-JP" altLang="en-US" sz="1200" dirty="0" smtClean="0"/>
              <a:t>課長</a:t>
            </a:r>
            <a:r>
              <a:rPr lang="ja-JP" altLang="en-US" sz="1200" dirty="0"/>
              <a:t>会議において示していくが、各地方自治体においても引き続き、地域移行</a:t>
            </a:r>
            <a:r>
              <a:rPr lang="ja-JP" altLang="en-US" sz="1200" dirty="0" smtClean="0"/>
              <a:t>の促進</a:t>
            </a:r>
            <a:r>
              <a:rPr lang="ja-JP" altLang="en-US" sz="1200" dirty="0"/>
              <a:t>をお願いする。</a:t>
            </a:r>
          </a:p>
        </p:txBody>
      </p:sp>
      <p:sp>
        <p:nvSpPr>
          <p:cNvPr id="6" name="テキスト ボックス 5"/>
          <p:cNvSpPr txBox="1"/>
          <p:nvPr/>
        </p:nvSpPr>
        <p:spPr>
          <a:xfrm>
            <a:off x="0" y="15031"/>
            <a:ext cx="9906000" cy="461665"/>
          </a:xfrm>
          <a:prstGeom prst="rect">
            <a:avLst/>
          </a:prstGeom>
          <a:noFill/>
        </p:spPr>
        <p:txBody>
          <a:bodyPr wrap="square" lIns="91341" tIns="45673" rIns="91341" bIns="45673" rtlCol="0">
            <a:spAutoFit/>
          </a:bodyPr>
          <a:lstStyle/>
          <a:p>
            <a:pPr algn="ctr"/>
            <a:r>
              <a:rPr lang="ja-JP" altLang="en-US" sz="2400" dirty="0">
                <a:solidFill>
                  <a:prstClr val="black"/>
                </a:solidFill>
              </a:rPr>
              <a:t>障害児入所施設の移行に関する今後の方針</a:t>
            </a:r>
          </a:p>
        </p:txBody>
      </p:sp>
      <p:sp>
        <p:nvSpPr>
          <p:cNvPr id="5" name="スライド番号プレースホルダー 1"/>
          <p:cNvSpPr>
            <a:spLocks noGrp="1"/>
          </p:cNvSpPr>
          <p:nvPr>
            <p:ph type="sldNum" sz="quarter" idx="12"/>
          </p:nvPr>
        </p:nvSpPr>
        <p:spPr>
          <a:xfrm>
            <a:off x="7538149" y="6448601"/>
            <a:ext cx="2311400" cy="365125"/>
          </a:xfrm>
        </p:spPr>
        <p:txBody>
          <a:bodyPr/>
          <a:lstStyle/>
          <a:p>
            <a:pPr>
              <a:defRPr/>
            </a:pPr>
            <a:fld id="{0329B7E6-8142-4C2C-8486-ACA79D5FD086}" type="slidenum">
              <a:rPr lang="en-US" altLang="ja-JP" smtClean="0">
                <a:solidFill>
                  <a:prstClr val="black"/>
                </a:solidFill>
              </a:rPr>
              <a:pPr>
                <a:defRPr/>
              </a:pPr>
              <a:t>55</a:t>
            </a:fld>
            <a:endParaRPr lang="en-US" altLang="ja-JP" dirty="0">
              <a:solidFill>
                <a:prstClr val="black"/>
              </a:solidFill>
            </a:endParaRPr>
          </a:p>
        </p:txBody>
      </p:sp>
    </p:spTree>
    <p:extLst>
      <p:ext uri="{BB962C8B-B14F-4D97-AF65-F5344CB8AC3E}">
        <p14:creationId xmlns:p14="http://schemas.microsoft.com/office/powerpoint/2010/main" val="992637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a:xfrm>
            <a:off x="1352599" y="274638"/>
            <a:ext cx="8058101" cy="6178550"/>
          </a:xfrm>
        </p:spPr>
        <p:txBody>
          <a:bodyPr/>
          <a:lstStyle/>
          <a:p>
            <a:pPr algn="l"/>
            <a:r>
              <a:rPr lang="ja-JP" altLang="en-US" sz="3600" dirty="0">
                <a:latin typeface="+mj-ea"/>
              </a:rPr>
              <a:t>３　発達障害者支援について</a:t>
            </a:r>
          </a:p>
        </p:txBody>
      </p:sp>
      <p:sp>
        <p:nvSpPr>
          <p:cNvPr id="2" name="スライド番号プレースホルダー 1"/>
          <p:cNvSpPr>
            <a:spLocks noGrp="1"/>
          </p:cNvSpPr>
          <p:nvPr>
            <p:ph type="sldNum" sz="quarter" idx="12"/>
          </p:nvPr>
        </p:nvSpPr>
        <p:spPr>
          <a:xfrm>
            <a:off x="7538149" y="6448625"/>
            <a:ext cx="2311400" cy="365125"/>
          </a:xfrm>
        </p:spPr>
        <p:txBody>
          <a:bodyPr/>
          <a:lstStyle/>
          <a:p>
            <a:pPr>
              <a:defRPr/>
            </a:pPr>
            <a:fld id="{0329B7E6-8142-4C2C-8486-ACA79D5FD086}" type="slidenum">
              <a:rPr lang="en-US" altLang="ja-JP" smtClean="0">
                <a:solidFill>
                  <a:prstClr val="black"/>
                </a:solidFill>
              </a:rPr>
              <a:pPr>
                <a:defRPr/>
              </a:pPr>
              <a:t>56</a:t>
            </a:fld>
            <a:endParaRPr lang="en-US" altLang="ja-JP" dirty="0">
              <a:solidFill>
                <a:prstClr val="black"/>
              </a:solidFill>
            </a:endParaRPr>
          </a:p>
        </p:txBody>
      </p:sp>
    </p:spTree>
    <p:extLst>
      <p:ext uri="{BB962C8B-B14F-4D97-AF65-F5344CB8AC3E}">
        <p14:creationId xmlns:p14="http://schemas.microsoft.com/office/powerpoint/2010/main" val="1941963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3"/>
          <p:cNvSpPr>
            <a:spLocks noChangeArrowheads="1"/>
          </p:cNvSpPr>
          <p:nvPr/>
        </p:nvSpPr>
        <p:spPr bwMode="auto">
          <a:xfrm>
            <a:off x="105428" y="795849"/>
            <a:ext cx="9672108" cy="1048988"/>
          </a:xfrm>
          <a:prstGeom prst="foldedCorner">
            <a:avLst>
              <a:gd name="adj" fmla="val 12500"/>
            </a:avLst>
          </a:prstGeom>
          <a:solidFill>
            <a:srgbClr val="CCFFCC"/>
          </a:solidFill>
          <a:ln w="9525">
            <a:solidFill>
              <a:schemeClr val="tx1"/>
            </a:solidFill>
            <a:round/>
            <a:headEnd/>
            <a:tailEnd/>
          </a:ln>
        </p:spPr>
        <p:txBody>
          <a:bodyPr wrap="none" lIns="91335" tIns="45667" rIns="91335" bIns="45667"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050" name="AutoShape 2"/>
          <p:cNvSpPr>
            <a:spLocks noChangeArrowheads="1"/>
          </p:cNvSpPr>
          <p:nvPr/>
        </p:nvSpPr>
        <p:spPr bwMode="auto">
          <a:xfrm>
            <a:off x="104913" y="3429000"/>
            <a:ext cx="9672108" cy="575122"/>
          </a:xfrm>
          <a:prstGeom prst="foldedCorner">
            <a:avLst>
              <a:gd name="adj" fmla="val 12500"/>
            </a:avLst>
          </a:prstGeom>
          <a:solidFill>
            <a:srgbClr val="CCFFCC"/>
          </a:solidFill>
          <a:ln w="9525">
            <a:solidFill>
              <a:schemeClr val="tx1"/>
            </a:solidFill>
            <a:round/>
            <a:headEnd/>
            <a:tailEnd/>
          </a:ln>
        </p:spPr>
        <p:txBody>
          <a:bodyPr wrap="none" lIns="91335" tIns="45667" rIns="91335" bIns="45667"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051" name="AutoShape 3"/>
          <p:cNvSpPr>
            <a:spLocks noChangeArrowheads="1"/>
          </p:cNvSpPr>
          <p:nvPr/>
        </p:nvSpPr>
        <p:spPr bwMode="auto">
          <a:xfrm>
            <a:off x="104913" y="2172927"/>
            <a:ext cx="9672108" cy="850030"/>
          </a:xfrm>
          <a:prstGeom prst="foldedCorner">
            <a:avLst>
              <a:gd name="adj" fmla="val 12500"/>
            </a:avLst>
          </a:prstGeom>
          <a:solidFill>
            <a:srgbClr val="CCFFCC"/>
          </a:solidFill>
          <a:ln w="9525">
            <a:solidFill>
              <a:schemeClr val="tx1"/>
            </a:solidFill>
            <a:round/>
            <a:headEnd/>
            <a:tailEnd/>
          </a:ln>
        </p:spPr>
        <p:txBody>
          <a:bodyPr wrap="none" lIns="91335" tIns="45667" rIns="91335" bIns="45667"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052" name="Text Box 4"/>
          <p:cNvSpPr txBox="1">
            <a:spLocks noChangeArrowheads="1"/>
          </p:cNvSpPr>
          <p:nvPr/>
        </p:nvSpPr>
        <p:spPr bwMode="auto">
          <a:xfrm>
            <a:off x="104909" y="1844846"/>
            <a:ext cx="9801092" cy="1125218"/>
          </a:xfrm>
          <a:prstGeom prst="rect">
            <a:avLst/>
          </a:prstGeom>
          <a:noFill/>
          <a:ln w="9525">
            <a:noFill/>
            <a:miter lim="800000"/>
            <a:headEnd/>
            <a:tailEnd/>
          </a:ln>
        </p:spPr>
        <p:txBody>
          <a:bodyPr wrap="square" lIns="91335" tIns="35960" rIns="91335" bIns="35960">
            <a:spAutoFit/>
          </a:bodyPr>
          <a:lstStyle/>
          <a:p>
            <a:pPr fontAlgn="auto">
              <a:spcBef>
                <a:spcPct val="50000"/>
              </a:spcBef>
              <a:spcAft>
                <a:spcPts val="0"/>
              </a:spcAft>
            </a:pPr>
            <a:r>
              <a:rPr lang="en-US" altLang="ja-JP" dirty="0">
                <a:solidFill>
                  <a:prstClr val="black"/>
                </a:solidFill>
                <a:latin typeface="Times New Roman" pitchFamily="18" charset="0"/>
                <a:ea typeface="ＭＳ Ｐゴシック"/>
              </a:rPr>
              <a:t>Ⅱ</a:t>
            </a:r>
            <a:r>
              <a:rPr lang="ja-JP" altLang="en-US" dirty="0">
                <a:solidFill>
                  <a:prstClr val="black"/>
                </a:solidFill>
                <a:latin typeface="Times New Roman" pitchFamily="18" charset="0"/>
                <a:ea typeface="ＭＳ Ｐゴシック"/>
              </a:rPr>
              <a:t>　</a:t>
            </a:r>
            <a:r>
              <a:rPr lang="ja-JP" altLang="en-US" dirty="0" smtClean="0">
                <a:solidFill>
                  <a:prstClr val="black"/>
                </a:solidFill>
                <a:latin typeface="Times New Roman" pitchFamily="18" charset="0"/>
                <a:ea typeface="ＭＳ Ｐゴシック"/>
              </a:rPr>
              <a:t>主な趣旨</a:t>
            </a:r>
            <a:endParaRPr lang="ja-JP" altLang="en-US" dirty="0">
              <a:solidFill>
                <a:prstClr val="black"/>
              </a:solidFill>
              <a:latin typeface="Times New Roman" pitchFamily="18" charset="0"/>
              <a:ea typeface="ＭＳ Ｐゴシック"/>
            </a:endParaRPr>
          </a:p>
          <a:p>
            <a:pPr fontAlgn="auto">
              <a:lnSpc>
                <a:spcPct val="70000"/>
              </a:lnSpc>
              <a:spcBef>
                <a:spcPct val="50000"/>
              </a:spcBef>
              <a:spcAft>
                <a:spcPts val="0"/>
              </a:spcAft>
            </a:pPr>
            <a:r>
              <a:rPr lang="ja-JP" altLang="en-US" sz="1400" b="1" dirty="0">
                <a:solidFill>
                  <a:prstClr val="black"/>
                </a:solidFill>
                <a:latin typeface="HG丸ｺﾞｼｯｸM-PRO" pitchFamily="50" charset="-128"/>
                <a:ea typeface="HG丸ｺﾞｼｯｸM-PRO" pitchFamily="50" charset="-128"/>
              </a:rPr>
              <a:t>　○発達障害者に対する障害の定義と発達障害への理解の促進</a:t>
            </a:r>
          </a:p>
          <a:p>
            <a:pPr fontAlgn="auto">
              <a:lnSpc>
                <a:spcPct val="70000"/>
              </a:lnSpc>
              <a:spcBef>
                <a:spcPct val="50000"/>
              </a:spcBef>
              <a:spcAft>
                <a:spcPts val="0"/>
              </a:spcAft>
            </a:pPr>
            <a:r>
              <a:rPr lang="ja-JP" altLang="en-US" sz="1400" b="1" dirty="0">
                <a:solidFill>
                  <a:prstClr val="black"/>
                </a:solidFill>
                <a:latin typeface="HG丸ｺﾞｼｯｸM-PRO" pitchFamily="50" charset="-128"/>
                <a:ea typeface="HG丸ｺﾞｼｯｸM-PRO" pitchFamily="50" charset="-128"/>
              </a:rPr>
              <a:t>　○発達生活全般にわたる支援の促進</a:t>
            </a:r>
          </a:p>
          <a:p>
            <a:pPr fontAlgn="auto">
              <a:lnSpc>
                <a:spcPct val="70000"/>
              </a:lnSpc>
              <a:spcBef>
                <a:spcPct val="50000"/>
              </a:spcBef>
              <a:spcAft>
                <a:spcPts val="0"/>
              </a:spcAft>
            </a:pPr>
            <a:r>
              <a:rPr lang="ja-JP" altLang="en-US" sz="1400" b="1" dirty="0">
                <a:solidFill>
                  <a:prstClr val="black"/>
                </a:solidFill>
                <a:latin typeface="HG丸ｺﾞｼｯｸM-PRO" pitchFamily="50" charset="-128"/>
                <a:ea typeface="HG丸ｺﾞｼｯｸM-PRO" pitchFamily="50" charset="-128"/>
              </a:rPr>
              <a:t>　○発達障害者支援を担当する部局相互の緊密な連携の確保、関係機関との協力体制の整備　等</a:t>
            </a:r>
          </a:p>
        </p:txBody>
      </p:sp>
      <p:sp>
        <p:nvSpPr>
          <p:cNvPr id="2053" name="Text Box 5"/>
          <p:cNvSpPr txBox="1">
            <a:spLocks noChangeArrowheads="1"/>
          </p:cNvSpPr>
          <p:nvPr/>
        </p:nvSpPr>
        <p:spPr bwMode="auto">
          <a:xfrm>
            <a:off x="-66211" y="2974218"/>
            <a:ext cx="2846256" cy="461657"/>
          </a:xfrm>
          <a:prstGeom prst="rect">
            <a:avLst/>
          </a:prstGeom>
          <a:noFill/>
          <a:ln w="9525">
            <a:noFill/>
            <a:miter lim="800000"/>
            <a:headEnd/>
            <a:tailEnd/>
          </a:ln>
        </p:spPr>
        <p:txBody>
          <a:bodyPr lIns="91335" tIns="45667" rIns="91335" bIns="45667">
            <a:spAutoFit/>
          </a:bodyPr>
          <a:lstStyle/>
          <a:p>
            <a:pPr fontAlgn="auto">
              <a:spcBef>
                <a:spcPct val="50000"/>
              </a:spcBef>
              <a:spcAft>
                <a:spcPts val="0"/>
              </a:spcAft>
            </a:pPr>
            <a:r>
              <a:rPr lang="ja-JP" altLang="en-US" sz="2400" dirty="0">
                <a:solidFill>
                  <a:prstClr val="black"/>
                </a:solidFill>
                <a:latin typeface="Times New Roman" pitchFamily="18" charset="0"/>
                <a:ea typeface="ＭＳ Ｐゴシック"/>
              </a:rPr>
              <a:t>　</a:t>
            </a:r>
            <a:r>
              <a:rPr lang="en-US" altLang="ja-JP" dirty="0">
                <a:solidFill>
                  <a:prstClr val="black"/>
                </a:solidFill>
                <a:latin typeface="Times New Roman" pitchFamily="18" charset="0"/>
                <a:ea typeface="ＭＳ Ｐゴシック"/>
              </a:rPr>
              <a:t>Ⅲ</a:t>
            </a:r>
            <a:r>
              <a:rPr lang="ja-JP" altLang="en-US" dirty="0">
                <a:solidFill>
                  <a:prstClr val="black"/>
                </a:solidFill>
                <a:latin typeface="Times New Roman" pitchFamily="18" charset="0"/>
                <a:ea typeface="ＭＳ Ｐゴシック"/>
              </a:rPr>
              <a:t>　</a:t>
            </a:r>
            <a:r>
              <a:rPr lang="ja-JP" altLang="en-US" dirty="0" smtClean="0">
                <a:solidFill>
                  <a:prstClr val="black"/>
                </a:solidFill>
                <a:latin typeface="Times New Roman" pitchFamily="18" charset="0"/>
                <a:ea typeface="ＭＳ Ｐゴシック"/>
              </a:rPr>
              <a:t>概要</a:t>
            </a:r>
            <a:endParaRPr lang="ja-JP" altLang="en-US" dirty="0">
              <a:solidFill>
                <a:prstClr val="black"/>
              </a:solidFill>
              <a:latin typeface="Times New Roman" pitchFamily="18" charset="0"/>
              <a:ea typeface="ＭＳ Ｐゴシック"/>
            </a:endParaRPr>
          </a:p>
        </p:txBody>
      </p:sp>
      <p:sp>
        <p:nvSpPr>
          <p:cNvPr id="2054" name="Text Box 6"/>
          <p:cNvSpPr txBox="1">
            <a:spLocks noChangeArrowheads="1"/>
          </p:cNvSpPr>
          <p:nvPr/>
        </p:nvSpPr>
        <p:spPr bwMode="auto">
          <a:xfrm>
            <a:off x="270111" y="3541995"/>
            <a:ext cx="9519047" cy="437035"/>
          </a:xfrm>
          <a:prstGeom prst="rect">
            <a:avLst/>
          </a:prstGeom>
          <a:noFill/>
          <a:ln w="9525">
            <a:noFill/>
            <a:miter lim="800000"/>
            <a:headEnd/>
            <a:tailEnd/>
          </a:ln>
        </p:spPr>
        <p:txBody>
          <a:bodyPr lIns="91335" tIns="45667" rIns="91335" bIns="45667" anchor="ctr">
            <a:spAutoFit/>
          </a:bodyPr>
          <a:lstStyle/>
          <a:p>
            <a:pPr fontAlgn="auto">
              <a:lnSpc>
                <a:spcPct val="55000"/>
              </a:lnSpc>
              <a:spcBef>
                <a:spcPct val="50000"/>
              </a:spcBef>
              <a:spcAft>
                <a:spcPts val="0"/>
              </a:spcAft>
            </a:pPr>
            <a:r>
              <a:rPr lang="ja-JP" altLang="en-US" sz="1400" b="1" dirty="0">
                <a:solidFill>
                  <a:prstClr val="black"/>
                </a:solidFill>
                <a:latin typeface="HG丸ｺﾞｼｯｸM-PRO" pitchFamily="50" charset="-128"/>
                <a:ea typeface="HG丸ｺﾞｼｯｸM-PRO" pitchFamily="50" charset="-128"/>
              </a:rPr>
              <a:t>　定義：発達障害＝自閉症、アスペルガー症候群その他の広汎性発達障害、学習障害、</a:t>
            </a:r>
            <a:endParaRPr lang="en-US" altLang="ja-JP" sz="1400" b="1" dirty="0">
              <a:solidFill>
                <a:prstClr val="black"/>
              </a:solidFill>
              <a:latin typeface="HG丸ｺﾞｼｯｸM-PRO" pitchFamily="50" charset="-128"/>
              <a:ea typeface="HG丸ｺﾞｼｯｸM-PRO" pitchFamily="50" charset="-128"/>
            </a:endParaRPr>
          </a:p>
          <a:p>
            <a:pPr fontAlgn="auto">
              <a:lnSpc>
                <a:spcPct val="55000"/>
              </a:lnSpc>
              <a:spcBef>
                <a:spcPct val="50000"/>
              </a:spcBef>
              <a:spcAft>
                <a:spcPts val="0"/>
              </a:spcAft>
            </a:pPr>
            <a:r>
              <a:rPr lang="ja-JP" altLang="en-US" sz="1400" b="1" dirty="0">
                <a:solidFill>
                  <a:prstClr val="black"/>
                </a:solidFill>
                <a:latin typeface="HG丸ｺﾞｼｯｸM-PRO" pitchFamily="50" charset="-128"/>
                <a:ea typeface="HG丸ｺﾞｼｯｸM-PRO" pitchFamily="50" charset="-128"/>
              </a:rPr>
              <a:t>　　　　　　　　　注意欠陥多動性障害などの脳機能の障害で、通常低年齢で発現する障害</a:t>
            </a:r>
          </a:p>
        </p:txBody>
      </p:sp>
      <p:sp>
        <p:nvSpPr>
          <p:cNvPr id="2055" name="AutoShape 7"/>
          <p:cNvSpPr>
            <a:spLocks noChangeArrowheads="1"/>
          </p:cNvSpPr>
          <p:nvPr/>
        </p:nvSpPr>
        <p:spPr bwMode="auto">
          <a:xfrm>
            <a:off x="116954" y="6382075"/>
            <a:ext cx="9594718" cy="360363"/>
          </a:xfrm>
          <a:prstGeom prst="roundRect">
            <a:avLst>
              <a:gd name="adj" fmla="val 16667"/>
            </a:avLst>
          </a:prstGeom>
          <a:solidFill>
            <a:srgbClr val="FFDDDD"/>
          </a:solidFill>
          <a:ln w="31750">
            <a:solidFill>
              <a:schemeClr val="tx1"/>
            </a:solidFill>
            <a:round/>
            <a:headEnd/>
            <a:tailEnd/>
          </a:ln>
        </p:spPr>
        <p:txBody>
          <a:bodyPr wrap="none" lIns="91335" tIns="45667" rIns="91335" bIns="45667"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056" name="AutoShape 8"/>
          <p:cNvSpPr>
            <a:spLocks noChangeArrowheads="1"/>
          </p:cNvSpPr>
          <p:nvPr/>
        </p:nvSpPr>
        <p:spPr bwMode="auto">
          <a:xfrm>
            <a:off x="116954" y="5946775"/>
            <a:ext cx="9594718" cy="361950"/>
          </a:xfrm>
          <a:prstGeom prst="roundRect">
            <a:avLst>
              <a:gd name="adj" fmla="val 16667"/>
            </a:avLst>
          </a:prstGeom>
          <a:solidFill>
            <a:srgbClr val="FFCCFF"/>
          </a:solidFill>
          <a:ln w="31750">
            <a:solidFill>
              <a:schemeClr val="tx1"/>
            </a:solidFill>
            <a:round/>
            <a:headEnd/>
            <a:tailEnd/>
          </a:ln>
        </p:spPr>
        <p:txBody>
          <a:bodyPr wrap="none" lIns="91335" tIns="45667" rIns="91335" bIns="45667"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2057" name="AutoShape 9"/>
          <p:cNvSpPr>
            <a:spLocks noChangeArrowheads="1"/>
          </p:cNvSpPr>
          <p:nvPr/>
        </p:nvSpPr>
        <p:spPr bwMode="auto">
          <a:xfrm>
            <a:off x="116974" y="4509420"/>
            <a:ext cx="2105025" cy="1363041"/>
          </a:xfrm>
          <a:prstGeom prst="roundRect">
            <a:avLst>
              <a:gd name="adj" fmla="val 6162"/>
            </a:avLst>
          </a:prstGeom>
          <a:solidFill>
            <a:srgbClr val="FFFFE1"/>
          </a:solidFill>
          <a:ln w="9525">
            <a:solidFill>
              <a:schemeClr val="tx1"/>
            </a:solidFill>
            <a:round/>
            <a:headEnd/>
            <a:tailEnd/>
          </a:ln>
        </p:spPr>
        <p:txBody>
          <a:bodyPr wrap="none" lIns="91335" tIns="45667" rIns="91335" bIns="45667"/>
          <a:lstStyle/>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○乳幼児健診等に</a:t>
            </a:r>
          </a:p>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　よる早期発見</a:t>
            </a:r>
            <a:endParaRPr lang="en-US" altLang="ja-JP" sz="1400" b="1" dirty="0">
              <a:solidFill>
                <a:prstClr val="black"/>
              </a:solidFill>
              <a:latin typeface="Calibri"/>
              <a:ea typeface="ＭＳ ゴシック" pitchFamily="49" charset="-128"/>
            </a:endParaRPr>
          </a:p>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○早期の発達支援</a:t>
            </a:r>
          </a:p>
          <a:p>
            <a:pPr fontAlgn="auto">
              <a:spcBef>
                <a:spcPts val="0"/>
              </a:spcBef>
              <a:spcAft>
                <a:spcPts val="0"/>
              </a:spcAft>
            </a:pPr>
            <a:endParaRPr lang="ja-JP" altLang="en-US" sz="1600" b="1" dirty="0">
              <a:solidFill>
                <a:prstClr val="black"/>
              </a:solidFill>
              <a:latin typeface="Calibri"/>
              <a:ea typeface="ＭＳ ゴシック" pitchFamily="49" charset="-128"/>
            </a:endParaRPr>
          </a:p>
        </p:txBody>
      </p:sp>
      <p:sp>
        <p:nvSpPr>
          <p:cNvPr id="2058" name="AutoShape 10"/>
          <p:cNvSpPr>
            <a:spLocks noChangeArrowheads="1"/>
          </p:cNvSpPr>
          <p:nvPr/>
        </p:nvSpPr>
        <p:spPr bwMode="auto">
          <a:xfrm>
            <a:off x="2378491" y="4509121"/>
            <a:ext cx="3666596" cy="1363042"/>
          </a:xfrm>
          <a:prstGeom prst="roundRect">
            <a:avLst>
              <a:gd name="adj" fmla="val 6380"/>
            </a:avLst>
          </a:prstGeom>
          <a:solidFill>
            <a:srgbClr val="E5F2FF"/>
          </a:solidFill>
          <a:ln w="9525">
            <a:solidFill>
              <a:schemeClr val="tx1"/>
            </a:solidFill>
            <a:round/>
            <a:headEnd/>
            <a:tailEnd/>
          </a:ln>
        </p:spPr>
        <p:txBody>
          <a:bodyPr wrap="none" lIns="91335" tIns="45667" rIns="91335" bIns="45667"/>
          <a:lstStyle/>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○就学時健康診断における発見</a:t>
            </a:r>
          </a:p>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○適切な教育的支援・支援体制の</a:t>
            </a:r>
          </a:p>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　整備</a:t>
            </a:r>
          </a:p>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○放課後児童健全育成事業の利用</a:t>
            </a:r>
          </a:p>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○専門的発達支援</a:t>
            </a:r>
          </a:p>
        </p:txBody>
      </p:sp>
      <p:sp>
        <p:nvSpPr>
          <p:cNvPr id="2059" name="AutoShape 11"/>
          <p:cNvSpPr>
            <a:spLocks noChangeArrowheads="1"/>
          </p:cNvSpPr>
          <p:nvPr/>
        </p:nvSpPr>
        <p:spPr bwMode="auto">
          <a:xfrm>
            <a:off x="6201609" y="4509121"/>
            <a:ext cx="3510095" cy="1363042"/>
          </a:xfrm>
          <a:prstGeom prst="roundRect">
            <a:avLst>
              <a:gd name="adj" fmla="val 7995"/>
            </a:avLst>
          </a:prstGeom>
          <a:solidFill>
            <a:srgbClr val="ECE7FF"/>
          </a:solidFill>
          <a:ln w="9525">
            <a:solidFill>
              <a:schemeClr val="tx1"/>
            </a:solidFill>
            <a:round/>
            <a:headEnd/>
            <a:tailEnd/>
          </a:ln>
        </p:spPr>
        <p:txBody>
          <a:bodyPr wrap="none" lIns="91335" tIns="45667" rIns="91335" bIns="45667"/>
          <a:lstStyle/>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○発達障害者の特性に応じた</a:t>
            </a:r>
          </a:p>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　適切な就労の機会の確保</a:t>
            </a:r>
          </a:p>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○地域での生活支援</a:t>
            </a:r>
          </a:p>
          <a:p>
            <a:pPr fontAlgn="auto">
              <a:lnSpc>
                <a:spcPts val="2000"/>
              </a:lnSpc>
              <a:spcBef>
                <a:spcPts val="0"/>
              </a:spcBef>
              <a:spcAft>
                <a:spcPts val="0"/>
              </a:spcAft>
            </a:pPr>
            <a:r>
              <a:rPr lang="ja-JP" altLang="en-US" sz="1400" b="1" dirty="0">
                <a:solidFill>
                  <a:prstClr val="black"/>
                </a:solidFill>
                <a:latin typeface="Calibri"/>
                <a:ea typeface="ＭＳ ゴシック" pitchFamily="49" charset="-128"/>
              </a:rPr>
              <a:t>○発達障害者の権利擁護</a:t>
            </a:r>
          </a:p>
        </p:txBody>
      </p:sp>
      <p:sp>
        <p:nvSpPr>
          <p:cNvPr id="2060" name="Text Box 12"/>
          <p:cNvSpPr txBox="1">
            <a:spLocks noChangeArrowheads="1"/>
          </p:cNvSpPr>
          <p:nvPr/>
        </p:nvSpPr>
        <p:spPr bwMode="auto">
          <a:xfrm>
            <a:off x="442025" y="5970593"/>
            <a:ext cx="9087379" cy="338546"/>
          </a:xfrm>
          <a:prstGeom prst="rect">
            <a:avLst/>
          </a:prstGeom>
          <a:noFill/>
          <a:ln w="9525">
            <a:noFill/>
            <a:miter lim="800000"/>
            <a:headEnd/>
            <a:tailEnd/>
          </a:ln>
        </p:spPr>
        <p:txBody>
          <a:bodyPr lIns="91335" tIns="45667" rIns="91335" bIns="45667">
            <a:spAutoFit/>
          </a:bodyPr>
          <a:lstStyle/>
          <a:p>
            <a:pPr fontAlgn="auto">
              <a:spcBef>
                <a:spcPct val="50000"/>
              </a:spcBef>
              <a:spcAft>
                <a:spcPts val="0"/>
              </a:spcAft>
            </a:pPr>
            <a:r>
              <a:rPr lang="en-US" altLang="ja-JP" sz="1400" b="1" dirty="0">
                <a:solidFill>
                  <a:prstClr val="black"/>
                </a:solidFill>
                <a:latin typeface="Times New Roman" pitchFamily="18" charset="0"/>
                <a:ea typeface="ＭＳ Ｐゴシック"/>
              </a:rPr>
              <a:t>【</a:t>
            </a:r>
            <a:r>
              <a:rPr lang="ja-JP" altLang="en-US" sz="1400" b="1" dirty="0">
                <a:solidFill>
                  <a:prstClr val="black"/>
                </a:solidFill>
                <a:latin typeface="Times New Roman" pitchFamily="18" charset="0"/>
                <a:ea typeface="ＭＳ Ｐゴシック"/>
              </a:rPr>
              <a:t>都道府県</a:t>
            </a:r>
            <a:r>
              <a:rPr lang="en-US" altLang="ja-JP" sz="1400" b="1" dirty="0">
                <a:solidFill>
                  <a:prstClr val="black"/>
                </a:solidFill>
                <a:latin typeface="Times New Roman" pitchFamily="18" charset="0"/>
                <a:ea typeface="ＭＳ Ｐゴシック"/>
              </a:rPr>
              <a:t>】</a:t>
            </a:r>
            <a:r>
              <a:rPr lang="ja-JP" altLang="en-US" sz="1400" b="1" dirty="0">
                <a:solidFill>
                  <a:prstClr val="black"/>
                </a:solidFill>
                <a:latin typeface="Times New Roman" pitchFamily="18" charset="0"/>
                <a:ea typeface="ＭＳ Ｐゴシック"/>
              </a:rPr>
              <a:t>　発達障害者支援センター（相談支援・情報提供・研修等）、専門的な医療機関の確保　等　</a:t>
            </a:r>
            <a:r>
              <a:rPr lang="ja-JP" altLang="en-US" sz="1600" b="1" dirty="0">
                <a:solidFill>
                  <a:prstClr val="black"/>
                </a:solidFill>
                <a:latin typeface="Times New Roman" pitchFamily="18" charset="0"/>
                <a:ea typeface="ＭＳ Ｐゴシック"/>
              </a:rPr>
              <a:t>　</a:t>
            </a:r>
          </a:p>
        </p:txBody>
      </p:sp>
      <p:sp>
        <p:nvSpPr>
          <p:cNvPr id="2061" name="Text Box 13"/>
          <p:cNvSpPr txBox="1">
            <a:spLocks noChangeArrowheads="1"/>
          </p:cNvSpPr>
          <p:nvPr/>
        </p:nvSpPr>
        <p:spPr bwMode="auto">
          <a:xfrm>
            <a:off x="325044" y="6381754"/>
            <a:ext cx="8346148" cy="307768"/>
          </a:xfrm>
          <a:prstGeom prst="rect">
            <a:avLst/>
          </a:prstGeom>
          <a:noFill/>
          <a:ln w="9525">
            <a:noFill/>
            <a:miter lim="800000"/>
            <a:headEnd/>
            <a:tailEnd/>
          </a:ln>
        </p:spPr>
        <p:txBody>
          <a:bodyPr lIns="91335" tIns="45667" rIns="91335" bIns="45667">
            <a:spAutoFit/>
          </a:bodyPr>
          <a:lstStyle/>
          <a:p>
            <a:pPr fontAlgn="auto">
              <a:spcBef>
                <a:spcPct val="50000"/>
              </a:spcBef>
              <a:spcAft>
                <a:spcPts val="0"/>
              </a:spcAft>
            </a:pPr>
            <a:r>
              <a:rPr lang="en-US" altLang="ja-JP" sz="1400" b="1" dirty="0">
                <a:solidFill>
                  <a:prstClr val="black"/>
                </a:solidFill>
                <a:latin typeface="ＭＳ ゴシック" pitchFamily="49" charset="-128"/>
                <a:ea typeface="ＭＳ ゴシック" pitchFamily="49" charset="-128"/>
              </a:rPr>
              <a:t>【</a:t>
            </a:r>
            <a:r>
              <a:rPr lang="ja-JP" altLang="en-US" sz="1400" b="1" dirty="0">
                <a:solidFill>
                  <a:prstClr val="black"/>
                </a:solidFill>
                <a:latin typeface="ＭＳ ゴシック" pitchFamily="49" charset="-128"/>
                <a:ea typeface="ＭＳ ゴシック" pitchFamily="49" charset="-128"/>
              </a:rPr>
              <a:t>国</a:t>
            </a:r>
            <a:r>
              <a:rPr lang="en-US" altLang="ja-JP" sz="1400" b="1" dirty="0">
                <a:solidFill>
                  <a:prstClr val="black"/>
                </a:solidFill>
                <a:latin typeface="ＭＳ ゴシック" pitchFamily="49" charset="-128"/>
                <a:ea typeface="ＭＳ ゴシック" pitchFamily="49" charset="-128"/>
              </a:rPr>
              <a:t>】</a:t>
            </a:r>
            <a:r>
              <a:rPr lang="ja-JP" altLang="en-US" sz="1400" b="1" dirty="0">
                <a:solidFill>
                  <a:prstClr val="black"/>
                </a:solidFill>
                <a:latin typeface="ＭＳ ゴシック" pitchFamily="49" charset="-128"/>
                <a:ea typeface="ＭＳ ゴシック" pitchFamily="49" charset="-128"/>
              </a:rPr>
              <a:t>専門的知識を有する人材確保（研修等）、調査研究　等　</a:t>
            </a:r>
          </a:p>
        </p:txBody>
      </p:sp>
      <p:sp>
        <p:nvSpPr>
          <p:cNvPr id="2062" name="Rectangle 14"/>
          <p:cNvSpPr>
            <a:spLocks noChangeArrowheads="1"/>
          </p:cNvSpPr>
          <p:nvPr/>
        </p:nvSpPr>
        <p:spPr bwMode="auto">
          <a:xfrm>
            <a:off x="116974" y="4077072"/>
            <a:ext cx="2105025" cy="360362"/>
          </a:xfrm>
          <a:prstGeom prst="rect">
            <a:avLst/>
          </a:prstGeom>
          <a:solidFill>
            <a:srgbClr val="FFFFE1"/>
          </a:solidFill>
          <a:ln w="9525">
            <a:solidFill>
              <a:schemeClr val="tx1"/>
            </a:solidFill>
            <a:miter lim="800000"/>
            <a:headEnd/>
            <a:tailEnd/>
          </a:ln>
        </p:spPr>
        <p:txBody>
          <a:bodyPr wrap="none" lIns="91335" tIns="45667" rIns="91335" bIns="45667" anchor="ctr"/>
          <a:lstStyle/>
          <a:p>
            <a:pPr algn="ctr" fontAlgn="auto">
              <a:spcBef>
                <a:spcPts val="0"/>
              </a:spcBef>
              <a:spcAft>
                <a:spcPts val="0"/>
              </a:spcAft>
            </a:pPr>
            <a:r>
              <a:rPr lang="ja-JP" altLang="en-US" sz="1600" b="1" dirty="0">
                <a:solidFill>
                  <a:prstClr val="black"/>
                </a:solidFill>
                <a:latin typeface="ＭＳ ゴシック" pitchFamily="49" charset="-128"/>
                <a:ea typeface="ＭＳ ゴシック" pitchFamily="49" charset="-128"/>
              </a:rPr>
              <a:t>就学前（乳幼児期）</a:t>
            </a:r>
          </a:p>
        </p:txBody>
      </p:sp>
      <p:sp>
        <p:nvSpPr>
          <p:cNvPr id="2063" name="Rectangle 15"/>
          <p:cNvSpPr>
            <a:spLocks noChangeArrowheads="1"/>
          </p:cNvSpPr>
          <p:nvPr/>
        </p:nvSpPr>
        <p:spPr bwMode="auto">
          <a:xfrm>
            <a:off x="2380817" y="4077072"/>
            <a:ext cx="3666596" cy="360362"/>
          </a:xfrm>
          <a:prstGeom prst="rect">
            <a:avLst/>
          </a:prstGeom>
          <a:solidFill>
            <a:srgbClr val="E5F2FF"/>
          </a:solidFill>
          <a:ln w="9525">
            <a:solidFill>
              <a:schemeClr val="tx1"/>
            </a:solidFill>
            <a:miter lim="800000"/>
            <a:headEnd/>
            <a:tailEnd/>
          </a:ln>
        </p:spPr>
        <p:txBody>
          <a:bodyPr wrap="none" lIns="91335" tIns="45667" rIns="91335" bIns="45667" anchor="ctr"/>
          <a:lstStyle/>
          <a:p>
            <a:pPr algn="ctr" fontAlgn="auto">
              <a:spcBef>
                <a:spcPts val="0"/>
              </a:spcBef>
              <a:spcAft>
                <a:spcPts val="0"/>
              </a:spcAft>
            </a:pPr>
            <a:r>
              <a:rPr lang="ja-JP" altLang="en-US" sz="1600" b="1" dirty="0">
                <a:solidFill>
                  <a:prstClr val="black"/>
                </a:solidFill>
                <a:latin typeface="ＭＳ ゴシック" pitchFamily="49" charset="-128"/>
                <a:ea typeface="ＭＳ ゴシック" pitchFamily="49" charset="-128"/>
              </a:rPr>
              <a:t>就学中（学童期等）</a:t>
            </a:r>
          </a:p>
        </p:txBody>
      </p:sp>
      <p:sp>
        <p:nvSpPr>
          <p:cNvPr id="2064" name="Rectangle 16"/>
          <p:cNvSpPr>
            <a:spLocks noChangeArrowheads="1"/>
          </p:cNvSpPr>
          <p:nvPr/>
        </p:nvSpPr>
        <p:spPr bwMode="auto">
          <a:xfrm>
            <a:off x="6198727" y="4077072"/>
            <a:ext cx="3510095" cy="360362"/>
          </a:xfrm>
          <a:prstGeom prst="rect">
            <a:avLst/>
          </a:prstGeom>
          <a:solidFill>
            <a:srgbClr val="ECE7FF"/>
          </a:solidFill>
          <a:ln w="9525">
            <a:solidFill>
              <a:schemeClr val="tx1"/>
            </a:solidFill>
            <a:miter lim="800000"/>
            <a:headEnd/>
            <a:tailEnd/>
          </a:ln>
        </p:spPr>
        <p:txBody>
          <a:bodyPr wrap="none" lIns="91335" tIns="45667" rIns="91335" bIns="45667" anchor="ctr"/>
          <a:lstStyle/>
          <a:p>
            <a:pPr algn="ctr" fontAlgn="auto">
              <a:spcBef>
                <a:spcPts val="0"/>
              </a:spcBef>
              <a:spcAft>
                <a:spcPts val="0"/>
              </a:spcAft>
            </a:pPr>
            <a:r>
              <a:rPr lang="ja-JP" altLang="en-US" sz="1600" b="1" dirty="0">
                <a:solidFill>
                  <a:prstClr val="black"/>
                </a:solidFill>
                <a:latin typeface="ＭＳ ゴシック" pitchFamily="49" charset="-128"/>
                <a:ea typeface="ＭＳ ゴシック" pitchFamily="49" charset="-128"/>
              </a:rPr>
              <a:t>就学後（青壮年期）</a:t>
            </a:r>
          </a:p>
        </p:txBody>
      </p:sp>
      <p:sp>
        <p:nvSpPr>
          <p:cNvPr id="18" name="正方形/長方形 17"/>
          <p:cNvSpPr/>
          <p:nvPr/>
        </p:nvSpPr>
        <p:spPr>
          <a:xfrm>
            <a:off x="128464" y="404666"/>
            <a:ext cx="940090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35" tIns="45667" rIns="91335" bIns="45667" anchor="ctr"/>
          <a:lstStyle/>
          <a:p>
            <a:pPr fontAlgn="auto">
              <a:spcBef>
                <a:spcPts val="0"/>
              </a:spcBef>
              <a:spcAft>
                <a:spcPts val="0"/>
              </a:spcAft>
              <a:defRPr/>
            </a:pPr>
            <a:r>
              <a:rPr lang="en-US" altLang="ja-JP" sz="1200" dirty="0">
                <a:solidFill>
                  <a:prstClr val="white"/>
                </a:solidFill>
                <a:latin typeface="Times New Roman" pitchFamily="18" charset="0"/>
              </a:rPr>
              <a:t>Ⅰ</a:t>
            </a:r>
            <a:r>
              <a:rPr lang="ja-JP" altLang="en-US" sz="1200" dirty="0">
                <a:solidFill>
                  <a:prstClr val="white"/>
                </a:solidFill>
                <a:latin typeface="Times New Roman" pitchFamily="18" charset="0"/>
              </a:rPr>
              <a:t>　ねらい</a:t>
            </a:r>
            <a:r>
              <a:rPr lang="ja-JP" altLang="en-US" sz="1200" dirty="0">
                <a:solidFill>
                  <a:prstClr val="black"/>
                </a:solidFill>
              </a:rPr>
              <a:t> </a:t>
            </a:r>
            <a:endParaRPr lang="en-US" altLang="ja-JP" sz="1200" dirty="0">
              <a:solidFill>
                <a:prstClr val="black"/>
              </a:solidFill>
            </a:endParaRPr>
          </a:p>
          <a:p>
            <a:pPr fontAlgn="auto">
              <a:spcBef>
                <a:spcPts val="0"/>
              </a:spcBef>
              <a:spcAft>
                <a:spcPts val="0"/>
              </a:spcAft>
              <a:defRPr/>
            </a:pPr>
            <a:r>
              <a:rPr lang="en-US" altLang="ja-JP" dirty="0" smtClean="0">
                <a:solidFill>
                  <a:prstClr val="black"/>
                </a:solidFill>
              </a:rPr>
              <a:t>Ⅰ</a:t>
            </a:r>
            <a:r>
              <a:rPr lang="ja-JP" altLang="en-US" dirty="0" smtClean="0">
                <a:solidFill>
                  <a:prstClr val="black"/>
                </a:solidFill>
              </a:rPr>
              <a:t>　これまでの主な経緯</a:t>
            </a:r>
            <a:endParaRPr lang="en-US" altLang="ja-JP" dirty="0" smtClean="0">
              <a:solidFill>
                <a:prstClr val="black"/>
              </a:solidFill>
            </a:endParaRPr>
          </a:p>
          <a:p>
            <a:pPr marL="263238" fontAlgn="auto">
              <a:spcBef>
                <a:spcPts val="0"/>
              </a:spcBef>
              <a:spcAft>
                <a:spcPts val="0"/>
              </a:spcAft>
              <a:defRPr/>
            </a:pPr>
            <a:r>
              <a:rPr lang="ja-JP" altLang="en-US" sz="1100" dirty="0">
                <a:solidFill>
                  <a:prstClr val="black"/>
                </a:solidFill>
              </a:rPr>
              <a:t>昭和５５年　知的障害児施設の種類として新たに医療型自閉症児施設及び福祉型自閉症児施設を位置づけ</a:t>
            </a:r>
            <a:endParaRPr lang="en-US" altLang="ja-JP" sz="1100" dirty="0">
              <a:solidFill>
                <a:prstClr val="black"/>
              </a:solidFill>
            </a:endParaRPr>
          </a:p>
          <a:p>
            <a:pPr marL="263238" fontAlgn="auto">
              <a:spcBef>
                <a:spcPts val="0"/>
              </a:spcBef>
              <a:spcAft>
                <a:spcPts val="0"/>
              </a:spcAft>
              <a:defRPr/>
            </a:pPr>
            <a:r>
              <a:rPr lang="ja-JP" altLang="en-US" sz="1100" dirty="0">
                <a:solidFill>
                  <a:prstClr val="black"/>
                </a:solidFill>
              </a:rPr>
              <a:t>平成５年　　強度行動障害者特別処遇事業の創設（実施主体：都道府県等）</a:t>
            </a:r>
            <a:endParaRPr lang="en-US" altLang="ja-JP" sz="1100" dirty="0">
              <a:solidFill>
                <a:prstClr val="black"/>
              </a:solidFill>
            </a:endParaRPr>
          </a:p>
          <a:p>
            <a:pPr marL="263238" fontAlgn="auto">
              <a:spcBef>
                <a:spcPts val="0"/>
              </a:spcBef>
              <a:spcAft>
                <a:spcPts val="0"/>
              </a:spcAft>
              <a:defRPr/>
            </a:pPr>
            <a:r>
              <a:rPr lang="ja-JP" altLang="en-US" sz="1100" dirty="0">
                <a:solidFill>
                  <a:prstClr val="black"/>
                </a:solidFill>
              </a:rPr>
              <a:t>平成１４年　自閉症・発達障害者支援センター運営事業の開始（広汎性発達障害者を対象とした地域支援の拠点の整備の推進）</a:t>
            </a:r>
            <a:endParaRPr lang="en-US" altLang="ja-JP" sz="1100" dirty="0">
              <a:solidFill>
                <a:prstClr val="black"/>
              </a:solidFill>
            </a:endParaRPr>
          </a:p>
          <a:p>
            <a:pPr marL="263238" fontAlgn="auto">
              <a:spcBef>
                <a:spcPts val="0"/>
              </a:spcBef>
              <a:spcAft>
                <a:spcPts val="0"/>
              </a:spcAft>
              <a:defRPr/>
            </a:pPr>
            <a:r>
              <a:rPr lang="ja-JP" altLang="en-US" sz="1100" dirty="0">
                <a:solidFill>
                  <a:prstClr val="black"/>
                </a:solidFill>
              </a:rPr>
              <a:t>平成１６年１２月　 超党派の議員立法により発達障害者支援法が成立　　→　　平成１７年  ４月　 施行</a:t>
            </a:r>
            <a:endParaRPr lang="en-US" altLang="ja-JP" sz="1100" dirty="0">
              <a:solidFill>
                <a:prstClr val="black"/>
              </a:solidFill>
            </a:endParaRPr>
          </a:p>
          <a:p>
            <a:pPr marL="263238" fontAlgn="auto">
              <a:spcBef>
                <a:spcPts val="0"/>
              </a:spcBef>
              <a:spcAft>
                <a:spcPts val="0"/>
              </a:spcAft>
              <a:defRPr/>
            </a:pPr>
            <a:r>
              <a:rPr lang="ja-JP" altLang="en-US" sz="1100" dirty="0">
                <a:solidFill>
                  <a:prstClr val="black"/>
                </a:solidFill>
              </a:rPr>
              <a:t>平成２２年１２月　発達障害が障害者に含まれるものであることを障害者自立支援法、児童福祉法において明確化</a:t>
            </a:r>
            <a:endParaRPr lang="en-US" altLang="ja-JP" sz="1100" dirty="0">
              <a:solidFill>
                <a:prstClr val="black"/>
              </a:solidFill>
            </a:endParaRPr>
          </a:p>
          <a:p>
            <a:pPr marL="263238" fontAlgn="auto">
              <a:spcBef>
                <a:spcPts val="0"/>
              </a:spcBef>
              <a:spcAft>
                <a:spcPts val="0"/>
              </a:spcAft>
              <a:defRPr/>
            </a:pPr>
            <a:r>
              <a:rPr lang="ja-JP" altLang="en-US" sz="1100" dirty="0">
                <a:solidFill>
                  <a:prstClr val="black"/>
                </a:solidFill>
              </a:rPr>
              <a:t>平成２８年５月　超党派の議員立法により「発達障害者支援法の一部を改正する法律」が成立</a:t>
            </a:r>
          </a:p>
        </p:txBody>
      </p:sp>
      <p:grpSp>
        <p:nvGrpSpPr>
          <p:cNvPr id="23" name="グループ化 18"/>
          <p:cNvGrpSpPr/>
          <p:nvPr/>
        </p:nvGrpSpPr>
        <p:grpSpPr>
          <a:xfrm>
            <a:off x="0" y="404664"/>
            <a:ext cx="9906000" cy="72008"/>
            <a:chOff x="0" y="188640"/>
            <a:chExt cx="9144000" cy="72008"/>
          </a:xfrm>
        </p:grpSpPr>
        <p:cxnSp>
          <p:nvCxnSpPr>
            <p:cNvPr id="24" name="直線コネクタ 23"/>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p:cNvSpPr txBox="1"/>
          <p:nvPr/>
        </p:nvSpPr>
        <p:spPr>
          <a:xfrm>
            <a:off x="2648768" y="4552"/>
            <a:ext cx="5040560" cy="400110"/>
          </a:xfrm>
          <a:prstGeom prst="rect">
            <a:avLst/>
          </a:prstGeom>
          <a:noFill/>
        </p:spPr>
        <p:txBody>
          <a:bodyPr wrap="square" lIns="91341" tIns="45673" rIns="91341" bIns="45673" rtlCol="0">
            <a:spAutoFit/>
          </a:bodyPr>
          <a:lstStyle/>
          <a:p>
            <a:pPr algn="ctr" fontAlgn="auto">
              <a:spcBef>
                <a:spcPts val="0"/>
              </a:spcBef>
              <a:spcAft>
                <a:spcPts val="0"/>
              </a:spcAft>
            </a:pPr>
            <a:r>
              <a:rPr lang="ja-JP" altLang="en-US" sz="2000" b="1" dirty="0">
                <a:solidFill>
                  <a:prstClr val="black"/>
                </a:solidFill>
                <a:latin typeface="Calibri"/>
                <a:ea typeface="ＭＳ Ｐゴシック"/>
              </a:rPr>
              <a:t>発達障害者支援法の全体像</a:t>
            </a:r>
          </a:p>
        </p:txBody>
      </p:sp>
      <p:sp>
        <p:nvSpPr>
          <p:cNvPr id="28" name="スライド番号プレースホルダー 1"/>
          <p:cNvSpPr>
            <a:spLocks noGrp="1"/>
          </p:cNvSpPr>
          <p:nvPr>
            <p:ph type="sldNum" sz="quarter" idx="12"/>
          </p:nvPr>
        </p:nvSpPr>
        <p:spPr>
          <a:xfrm>
            <a:off x="7401272" y="6448625"/>
            <a:ext cx="2311400" cy="365125"/>
          </a:xfrm>
        </p:spPr>
        <p:txBody>
          <a:bodyPr/>
          <a:lstStyle/>
          <a:p>
            <a:pPr>
              <a:defRPr/>
            </a:pPr>
            <a:fld id="{0329B7E6-8142-4C2C-8486-ACA79D5FD086}" type="slidenum">
              <a:rPr lang="en-US" altLang="ja-JP" smtClean="0">
                <a:solidFill>
                  <a:prstClr val="black"/>
                </a:solidFill>
              </a:rPr>
              <a:pPr>
                <a:defRPr/>
              </a:pPr>
              <a:t>57</a:t>
            </a:fld>
            <a:endParaRPr lang="en-US" altLang="ja-JP" dirty="0">
              <a:solidFill>
                <a:prstClr val="black"/>
              </a:solidFill>
            </a:endParaRPr>
          </a:p>
        </p:txBody>
      </p:sp>
    </p:spTree>
    <p:extLst>
      <p:ext uri="{BB962C8B-B14F-4D97-AF65-F5344CB8AC3E}">
        <p14:creationId xmlns:p14="http://schemas.microsoft.com/office/powerpoint/2010/main" val="22206982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33562" y="4986446"/>
            <a:ext cx="9540000" cy="1799548"/>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29" name="正方形/長方形 28"/>
          <p:cNvSpPr/>
          <p:nvPr/>
        </p:nvSpPr>
        <p:spPr>
          <a:xfrm>
            <a:off x="200492" y="4797157"/>
            <a:ext cx="3672000" cy="324000"/>
          </a:xfrm>
          <a:prstGeom prst="rect">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28" name="正方形/長方形 27"/>
          <p:cNvSpPr/>
          <p:nvPr/>
        </p:nvSpPr>
        <p:spPr>
          <a:xfrm>
            <a:off x="233562" y="2898273"/>
            <a:ext cx="9543974" cy="1754923"/>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26" name="正方形/長方形 25"/>
          <p:cNvSpPr/>
          <p:nvPr/>
        </p:nvSpPr>
        <p:spPr>
          <a:xfrm>
            <a:off x="200976" y="2676428"/>
            <a:ext cx="3564000" cy="324000"/>
          </a:xfrm>
          <a:prstGeom prst="rect">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2" name="正方形/長方形 1"/>
          <p:cNvSpPr/>
          <p:nvPr/>
        </p:nvSpPr>
        <p:spPr>
          <a:xfrm>
            <a:off x="233562" y="908704"/>
            <a:ext cx="9543974" cy="1512184"/>
          </a:xfrm>
          <a:prstGeom prst="rect">
            <a:avLst/>
          </a:prstGeom>
          <a:noFill/>
          <a:ln w="158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16" name="テキスト ボックス 15"/>
          <p:cNvSpPr txBox="1"/>
          <p:nvPr/>
        </p:nvSpPr>
        <p:spPr>
          <a:xfrm>
            <a:off x="200504" y="4797152"/>
            <a:ext cx="4104456" cy="347378"/>
          </a:xfrm>
          <a:prstGeom prst="rect">
            <a:avLst/>
          </a:prstGeom>
          <a:noFill/>
        </p:spPr>
        <p:txBody>
          <a:bodyPr wrap="square" lIns="89902" tIns="50035" rIns="100073" bIns="50035" rtlCol="0" anchor="t" anchorCtr="0">
            <a:spAutoFit/>
          </a:bodyPr>
          <a:lstStyle>
            <a:defPPr>
              <a:defRPr lang="ja-JP"/>
            </a:defPPr>
            <a:lvl1pPr>
              <a:defRPr sz="1800" b="1">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pPr>
            <a:r>
              <a:rPr lang="ja-JP" altLang="en-US" sz="1600" b="0" dirty="0">
                <a:solidFill>
                  <a:prstClr val="black"/>
                </a:solidFill>
                <a:latin typeface="ＭＳ Ｐゴシック"/>
                <a:ea typeface="ＭＳ Ｐゴシック"/>
              </a:rPr>
              <a:t>３．地域の身近な場所で受けられる支援</a:t>
            </a:r>
          </a:p>
        </p:txBody>
      </p:sp>
      <p:sp>
        <p:nvSpPr>
          <p:cNvPr id="80" name="テキスト ボックス 79"/>
          <p:cNvSpPr txBox="1"/>
          <p:nvPr/>
        </p:nvSpPr>
        <p:spPr>
          <a:xfrm>
            <a:off x="200472" y="2723714"/>
            <a:ext cx="6539634" cy="246221"/>
          </a:xfrm>
          <a:prstGeom prst="rect">
            <a:avLst/>
          </a:prstGeom>
          <a:noFill/>
        </p:spPr>
        <p:txBody>
          <a:bodyPr wrap="square" lIns="89902" tIns="0" rIns="86307" bIns="0" rtlCol="0">
            <a:spAutoFit/>
          </a:bodyPr>
          <a:lstStyle/>
          <a:p>
            <a:pPr fontAlgn="auto">
              <a:spcBef>
                <a:spcPts val="0"/>
              </a:spcBef>
              <a:spcAft>
                <a:spcPts val="0"/>
              </a:spcAft>
            </a:pPr>
            <a:r>
              <a:rPr lang="ja-JP" altLang="en-US" sz="1600" dirty="0">
                <a:solidFill>
                  <a:prstClr val="black"/>
                </a:solidFill>
                <a:latin typeface="ＭＳ Ｐゴシック"/>
                <a:ea typeface="ＭＳ Ｐゴシック"/>
                <a:cs typeface="メイリオ" panose="020B0604030504040204" pitchFamily="50" charset="-128"/>
              </a:rPr>
              <a:t>２．家族なども含めた、きめ細かな支援</a:t>
            </a:r>
          </a:p>
        </p:txBody>
      </p:sp>
      <p:sp>
        <p:nvSpPr>
          <p:cNvPr id="3" name="テキスト ボックス 2"/>
          <p:cNvSpPr txBox="1"/>
          <p:nvPr/>
        </p:nvSpPr>
        <p:spPr>
          <a:xfrm>
            <a:off x="272487" y="1052800"/>
            <a:ext cx="9433048" cy="1323344"/>
          </a:xfrm>
          <a:prstGeom prst="rect">
            <a:avLst/>
          </a:prstGeom>
          <a:noFill/>
        </p:spPr>
        <p:txBody>
          <a:bodyPr wrap="square" lIns="91341" tIns="45673" rIns="91341" bIns="45673" rtlCol="0">
            <a:spAutoFit/>
          </a:bodyPr>
          <a:lstStyle/>
          <a:p>
            <a:pPr fontAlgn="auto">
              <a:spcBef>
                <a:spcPts val="0"/>
              </a:spcBef>
              <a:spcAft>
                <a:spcPts val="0"/>
              </a:spcAft>
            </a:pPr>
            <a:r>
              <a:rPr lang="ja-JP" altLang="en-US" sz="1400" dirty="0">
                <a:solidFill>
                  <a:prstClr val="black"/>
                </a:solidFill>
                <a:latin typeface="Calibri"/>
                <a:ea typeface="ＭＳ Ｐゴシック"/>
              </a:rPr>
              <a:t>　医療、保健、福祉、教育、労働等の各分野の関係機関が相互に連携し、一人一人の発達障害者に、「切れ目のない」支援を実施</a:t>
            </a:r>
            <a:endParaRPr lang="en-US" altLang="ja-JP" sz="1400" dirty="0">
              <a:solidFill>
                <a:prstClr val="black"/>
              </a:solidFill>
              <a:latin typeface="Calibri"/>
              <a:ea typeface="ＭＳ Ｐゴシック"/>
            </a:endParaRPr>
          </a:p>
          <a:p>
            <a:pPr fontAlgn="auto">
              <a:spcBef>
                <a:spcPts val="600"/>
              </a:spcBef>
              <a:spcAft>
                <a:spcPts val="0"/>
              </a:spcAft>
            </a:pPr>
            <a:r>
              <a:rPr lang="en-US" altLang="ja-JP" sz="1400" dirty="0">
                <a:solidFill>
                  <a:prstClr val="black"/>
                </a:solidFill>
                <a:latin typeface="Calibri"/>
                <a:ea typeface="ＭＳ Ｐゴシック"/>
              </a:rPr>
              <a:t>【</a:t>
            </a:r>
            <a:r>
              <a:rPr lang="ja-JP" altLang="en-US" sz="1400" dirty="0">
                <a:solidFill>
                  <a:prstClr val="black"/>
                </a:solidFill>
                <a:latin typeface="Calibri"/>
                <a:ea typeface="ＭＳ Ｐゴシック"/>
              </a:rPr>
              <a:t>関連条文</a:t>
            </a:r>
            <a:r>
              <a:rPr lang="en-US" altLang="ja-JP" sz="1400" dirty="0">
                <a:solidFill>
                  <a:prstClr val="black"/>
                </a:solidFill>
                <a:latin typeface="Calibri"/>
                <a:ea typeface="ＭＳ Ｐゴシック"/>
              </a:rPr>
              <a:t>】</a:t>
            </a:r>
            <a:r>
              <a:rPr lang="ja-JP" altLang="en-US" sz="1400" dirty="0">
                <a:solidFill>
                  <a:prstClr val="black"/>
                </a:solidFill>
                <a:latin typeface="Calibri"/>
                <a:ea typeface="ＭＳ Ｐゴシック"/>
              </a:rPr>
              <a:t>　　</a:t>
            </a:r>
            <a:endParaRPr lang="en-US" altLang="ja-JP" sz="1400" dirty="0">
              <a:solidFill>
                <a:prstClr val="black"/>
              </a:solidFill>
              <a:latin typeface="Calibri"/>
              <a:ea typeface="ＭＳ Ｐゴシック"/>
            </a:endParaRPr>
          </a:p>
          <a:p>
            <a:pPr fontAlgn="auto">
              <a:spcBef>
                <a:spcPts val="600"/>
              </a:spcBef>
              <a:spcAft>
                <a:spcPts val="0"/>
              </a:spcAft>
            </a:pPr>
            <a:r>
              <a:rPr lang="ja-JP" altLang="en-US" sz="1400" dirty="0">
                <a:solidFill>
                  <a:prstClr val="black"/>
                </a:solidFill>
                <a:latin typeface="Calibri"/>
                <a:ea typeface="ＭＳ Ｐゴシック"/>
              </a:rPr>
              <a:t>第１条（切れ目のない支援、共生社会の実現に資することを追加）、第２条の２（基本理念の新設）、第３条（相談体制の整備、協力部局の例示に警察を追加）、第９条の２（情報の共有の促進を新設）、第１９条の２（発達障害者支援地域協議会を新設）</a:t>
            </a:r>
          </a:p>
        </p:txBody>
      </p:sp>
      <p:sp>
        <p:nvSpPr>
          <p:cNvPr id="36" name="Rectangle 15"/>
          <p:cNvSpPr>
            <a:spLocks noChangeArrowheads="1"/>
          </p:cNvSpPr>
          <p:nvPr/>
        </p:nvSpPr>
        <p:spPr bwMode="auto">
          <a:xfrm>
            <a:off x="0" y="76566"/>
            <a:ext cx="990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1" tIns="45673" rIns="91341" bIns="45673" numCol="1" anchor="ctr" anchorCtr="0" compatLnSpc="1">
            <a:prstTxWarp prst="textNoShape">
              <a:avLst/>
            </a:prstTxWarp>
            <a:spAutoFit/>
          </a:bodyPr>
          <a:lstStyle/>
          <a:p>
            <a:pPr algn="ctr"/>
            <a:r>
              <a:rPr lang="ja-JP" altLang="ja-JP" sz="2000" b="1" dirty="0">
                <a:solidFill>
                  <a:prstClr val="black"/>
                </a:solidFill>
                <a:latin typeface="ＭＳ ゴシック" pitchFamily="49" charset="-128"/>
                <a:ea typeface="ＭＳ ゴシック" pitchFamily="49" charset="-128"/>
                <a:cs typeface="Times New Roman" pitchFamily="18" charset="0"/>
              </a:rPr>
              <a:t>発達障害者支援法の一部を改正する法律　</a:t>
            </a:r>
            <a:r>
              <a:rPr lang="ja-JP" altLang="en-US" sz="2000" b="1" dirty="0">
                <a:solidFill>
                  <a:prstClr val="black"/>
                </a:solidFill>
                <a:latin typeface="ＭＳ ゴシック" pitchFamily="49" charset="-128"/>
                <a:ea typeface="ＭＳ ゴシック" pitchFamily="49" charset="-128"/>
                <a:cs typeface="Times New Roman" pitchFamily="18" charset="0"/>
              </a:rPr>
              <a:t>概要</a:t>
            </a:r>
            <a:endParaRPr lang="ja-JP" altLang="ja-JP" sz="2000" dirty="0">
              <a:solidFill>
                <a:prstClr val="black"/>
              </a:solidFill>
              <a:latin typeface="Arial" pitchFamily="34" charset="0"/>
              <a:ea typeface="ＭＳ Ｐゴシック" pitchFamily="50" charset="-128"/>
              <a:cs typeface="ＭＳ Ｐゴシック" pitchFamily="50" charset="-128"/>
            </a:endParaRPr>
          </a:p>
        </p:txBody>
      </p:sp>
      <p:grpSp>
        <p:nvGrpSpPr>
          <p:cNvPr id="37" name="グループ化 18"/>
          <p:cNvGrpSpPr/>
          <p:nvPr/>
        </p:nvGrpSpPr>
        <p:grpSpPr>
          <a:xfrm>
            <a:off x="0" y="476672"/>
            <a:ext cx="9906000" cy="72008"/>
            <a:chOff x="0" y="188640"/>
            <a:chExt cx="9144000" cy="72008"/>
          </a:xfrm>
        </p:grpSpPr>
        <p:cxnSp>
          <p:nvCxnSpPr>
            <p:cNvPr id="38" name="直線コネクタ 3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6105239" y="582831"/>
            <a:ext cx="3816326" cy="246126"/>
          </a:xfrm>
          <a:prstGeom prst="rect">
            <a:avLst/>
          </a:prstGeom>
          <a:noFill/>
        </p:spPr>
        <p:txBody>
          <a:bodyPr wrap="square" lIns="91341" tIns="45673" rIns="91341" bIns="45673" rtlCol="0">
            <a:spAutoFit/>
          </a:bodyPr>
          <a:lstStyle/>
          <a:p>
            <a:pPr fontAlgn="auto">
              <a:spcBef>
                <a:spcPts val="0"/>
              </a:spcBef>
              <a:spcAft>
                <a:spcPts val="0"/>
              </a:spcAft>
            </a:pPr>
            <a:r>
              <a:rPr lang="ja-JP" altLang="en-US" sz="1000" dirty="0">
                <a:solidFill>
                  <a:prstClr val="black"/>
                </a:solidFill>
                <a:latin typeface="Calibri"/>
                <a:ea typeface="ＭＳ Ｐゴシック"/>
              </a:rPr>
              <a:t>（平成２８年５月２５日成立・同年６月３日公布・同年８月１日施行）</a:t>
            </a:r>
          </a:p>
        </p:txBody>
      </p:sp>
      <p:sp>
        <p:nvSpPr>
          <p:cNvPr id="41" name="テキスト ボックス 40"/>
          <p:cNvSpPr txBox="1"/>
          <p:nvPr/>
        </p:nvSpPr>
        <p:spPr>
          <a:xfrm>
            <a:off x="272499" y="2996984"/>
            <a:ext cx="9505056" cy="1538788"/>
          </a:xfrm>
          <a:prstGeom prst="rect">
            <a:avLst/>
          </a:prstGeom>
          <a:noFill/>
        </p:spPr>
        <p:txBody>
          <a:bodyPr wrap="square" lIns="91341" tIns="45673" rIns="91341" bIns="45673" rtlCol="0">
            <a:spAutoFit/>
          </a:bodyPr>
          <a:lstStyle/>
          <a:p>
            <a:pPr fontAlgn="auto">
              <a:spcBef>
                <a:spcPts val="0"/>
              </a:spcBef>
              <a:spcAft>
                <a:spcPts val="0"/>
              </a:spcAft>
            </a:pPr>
            <a:r>
              <a:rPr lang="ja-JP" altLang="en-US" sz="1400" dirty="0">
                <a:solidFill>
                  <a:prstClr val="black"/>
                </a:solidFill>
                <a:latin typeface="Calibri"/>
                <a:ea typeface="ＭＳ Ｐゴシック"/>
              </a:rPr>
              <a:t>　家族なども含めた、きめ細かな支援を推進するため、教育、就労の支援、司法手続における配慮、発達障害者の家族等への支援</a:t>
            </a:r>
          </a:p>
          <a:p>
            <a:pPr fontAlgn="auto">
              <a:spcBef>
                <a:spcPts val="600"/>
              </a:spcBef>
              <a:spcAft>
                <a:spcPts val="0"/>
              </a:spcAft>
            </a:pPr>
            <a:r>
              <a:rPr lang="en-US" altLang="ja-JP" sz="1400" dirty="0">
                <a:solidFill>
                  <a:prstClr val="black"/>
                </a:solidFill>
                <a:latin typeface="Calibri"/>
                <a:ea typeface="ＭＳ Ｐゴシック"/>
              </a:rPr>
              <a:t>【</a:t>
            </a:r>
            <a:r>
              <a:rPr lang="ja-JP" altLang="en-US" sz="1400" dirty="0">
                <a:solidFill>
                  <a:prstClr val="black"/>
                </a:solidFill>
                <a:latin typeface="Calibri"/>
                <a:ea typeface="ＭＳ Ｐゴシック"/>
              </a:rPr>
              <a:t>関連条文</a:t>
            </a:r>
            <a:r>
              <a:rPr lang="en-US" altLang="ja-JP" sz="1400" dirty="0">
                <a:solidFill>
                  <a:prstClr val="black"/>
                </a:solidFill>
                <a:latin typeface="Calibri"/>
                <a:ea typeface="ＭＳ Ｐゴシック"/>
              </a:rPr>
              <a:t>】</a:t>
            </a:r>
            <a:r>
              <a:rPr lang="ja-JP" altLang="en-US" sz="1400" dirty="0">
                <a:solidFill>
                  <a:prstClr val="black"/>
                </a:solidFill>
                <a:latin typeface="Calibri"/>
                <a:ea typeface="ＭＳ Ｐゴシック"/>
              </a:rPr>
              <a:t>　</a:t>
            </a:r>
            <a:endParaRPr lang="en-US" altLang="ja-JP" sz="1400" dirty="0">
              <a:solidFill>
                <a:prstClr val="black"/>
              </a:solidFill>
              <a:latin typeface="Calibri"/>
              <a:ea typeface="ＭＳ Ｐゴシック"/>
            </a:endParaRPr>
          </a:p>
          <a:p>
            <a:pPr fontAlgn="auto">
              <a:spcBef>
                <a:spcPts val="600"/>
              </a:spcBef>
              <a:spcAft>
                <a:spcPts val="0"/>
              </a:spcAft>
            </a:pPr>
            <a:r>
              <a:rPr lang="ja-JP" altLang="en-US" sz="1400" dirty="0">
                <a:solidFill>
                  <a:prstClr val="black"/>
                </a:solidFill>
                <a:latin typeface="Calibri"/>
                <a:ea typeface="ＭＳ Ｐゴシック"/>
              </a:rPr>
              <a:t>第５条（保護者への情報提供、助言を追加）、第８条（個別の教育支援計画の作成等を追加）、第１０条（就労定着のための支援等を追加）、第１１条（生活支援の視点として性別等追加）、第１２条（権利利益の擁護に、いじめの防止等を追加）、第１２条の２（司法手続きにおける配慮を新設）、第１３条（家族支援の内容に、家族が互いに支え合うための活動の支援等を追加）</a:t>
            </a:r>
          </a:p>
        </p:txBody>
      </p:sp>
      <p:sp>
        <p:nvSpPr>
          <p:cNvPr id="42" name="テキスト ボックス 41"/>
          <p:cNvSpPr txBox="1"/>
          <p:nvPr/>
        </p:nvSpPr>
        <p:spPr>
          <a:xfrm>
            <a:off x="272500" y="5157492"/>
            <a:ext cx="9501083" cy="1831271"/>
          </a:xfrm>
          <a:prstGeom prst="rect">
            <a:avLst/>
          </a:prstGeom>
          <a:noFill/>
        </p:spPr>
        <p:txBody>
          <a:bodyPr wrap="square" lIns="91341" tIns="45673" rIns="91341" bIns="45673" rtlCol="0">
            <a:spAutoFit/>
          </a:bodyPr>
          <a:lstStyle/>
          <a:p>
            <a:pPr fontAlgn="auto">
              <a:spcBef>
                <a:spcPts val="0"/>
              </a:spcBef>
              <a:spcAft>
                <a:spcPts val="0"/>
              </a:spcAft>
            </a:pPr>
            <a:r>
              <a:rPr lang="ja-JP" altLang="en-US" sz="1400" dirty="0">
                <a:solidFill>
                  <a:prstClr val="black"/>
                </a:solidFill>
                <a:latin typeface="Calibri"/>
                <a:ea typeface="ＭＳ Ｐゴシック"/>
              </a:rPr>
              <a:t>　発達障害の支援について、可能な限り身近な場所で必要な支援が受けられるよう配慮</a:t>
            </a:r>
          </a:p>
          <a:p>
            <a:pPr fontAlgn="auto">
              <a:spcBef>
                <a:spcPts val="600"/>
              </a:spcBef>
              <a:spcAft>
                <a:spcPts val="0"/>
              </a:spcAft>
            </a:pPr>
            <a:r>
              <a:rPr lang="en-US" altLang="ja-JP" sz="1400" dirty="0">
                <a:solidFill>
                  <a:prstClr val="black"/>
                </a:solidFill>
                <a:latin typeface="Calibri"/>
                <a:ea typeface="ＭＳ Ｐゴシック"/>
              </a:rPr>
              <a:t>【</a:t>
            </a:r>
            <a:r>
              <a:rPr lang="ja-JP" altLang="en-US" sz="1400" dirty="0">
                <a:solidFill>
                  <a:prstClr val="black"/>
                </a:solidFill>
                <a:latin typeface="Calibri"/>
                <a:ea typeface="ＭＳ Ｐゴシック"/>
              </a:rPr>
              <a:t>関連条文</a:t>
            </a:r>
            <a:r>
              <a:rPr lang="en-US" altLang="ja-JP" sz="1400" dirty="0">
                <a:solidFill>
                  <a:prstClr val="black"/>
                </a:solidFill>
                <a:latin typeface="Calibri"/>
                <a:ea typeface="ＭＳ Ｐゴシック"/>
              </a:rPr>
              <a:t>】</a:t>
            </a:r>
            <a:r>
              <a:rPr lang="ja-JP" altLang="en-US" sz="1400" dirty="0">
                <a:solidFill>
                  <a:prstClr val="black"/>
                </a:solidFill>
                <a:latin typeface="Calibri"/>
                <a:ea typeface="ＭＳ Ｐゴシック"/>
              </a:rPr>
              <a:t>　</a:t>
            </a:r>
            <a:endParaRPr lang="en-US" altLang="ja-JP" sz="1400" dirty="0">
              <a:solidFill>
                <a:prstClr val="black"/>
              </a:solidFill>
              <a:latin typeface="Calibri"/>
              <a:ea typeface="ＭＳ Ｐゴシック"/>
            </a:endParaRPr>
          </a:p>
          <a:p>
            <a:pPr fontAlgn="auto">
              <a:spcBef>
                <a:spcPts val="600"/>
              </a:spcBef>
              <a:spcAft>
                <a:spcPts val="0"/>
              </a:spcAft>
            </a:pPr>
            <a:r>
              <a:rPr lang="ja-JP" altLang="en-US" sz="1400" dirty="0">
                <a:solidFill>
                  <a:prstClr val="black"/>
                </a:solidFill>
                <a:latin typeface="Calibri"/>
                <a:ea typeface="ＭＳ Ｐゴシック"/>
              </a:rPr>
              <a:t>第４条（国民の責務に、発達障害者の自立及び社会参加に協力することを追加）、第１４条（当事者や家族が身近な場所で支援を受けられるように適切な配慮をすることを追加）、第２１条（普及、啓発の内容に個々の発達障害の特性を追加、方法として学校等の様々な場を通じて行うことを追加）、第２３条（専門的知識を有する人材の確保等の対象に労働、捜査及び裁判に関する業務に従事する者を追加）</a:t>
            </a:r>
            <a:endParaRPr lang="en-US" altLang="ja-JP" sz="1400" dirty="0">
              <a:solidFill>
                <a:prstClr val="black"/>
              </a:solidFill>
              <a:latin typeface="Calibri"/>
              <a:ea typeface="ＭＳ Ｐゴシック"/>
            </a:endParaRPr>
          </a:p>
          <a:p>
            <a:pPr fontAlgn="auto">
              <a:spcBef>
                <a:spcPts val="600"/>
              </a:spcBef>
              <a:spcAft>
                <a:spcPts val="0"/>
              </a:spcAft>
            </a:pPr>
            <a:r>
              <a:rPr lang="ja-JP" altLang="en-US" sz="1400" dirty="0">
                <a:solidFill>
                  <a:prstClr val="black"/>
                </a:solidFill>
                <a:latin typeface="Calibri"/>
                <a:ea typeface="ＭＳ Ｐゴシック"/>
              </a:rPr>
              <a:t>　</a:t>
            </a:r>
          </a:p>
        </p:txBody>
      </p:sp>
      <p:sp>
        <p:nvSpPr>
          <p:cNvPr id="5" name="正方形/長方形 4"/>
          <p:cNvSpPr/>
          <p:nvPr/>
        </p:nvSpPr>
        <p:spPr>
          <a:xfrm>
            <a:off x="200976" y="692707"/>
            <a:ext cx="4032000" cy="324000"/>
          </a:xfrm>
          <a:prstGeom prst="rect">
            <a:avLst/>
          </a:prstGeom>
          <a:solidFill>
            <a:srgbClr val="FFFF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79" name="テキスト ボックス 78"/>
          <p:cNvSpPr txBox="1"/>
          <p:nvPr/>
        </p:nvSpPr>
        <p:spPr>
          <a:xfrm>
            <a:off x="201000" y="734558"/>
            <a:ext cx="4536000" cy="246221"/>
          </a:xfrm>
          <a:prstGeom prst="rect">
            <a:avLst/>
          </a:prstGeom>
          <a:noFill/>
          <a:ln w="22225">
            <a:noFill/>
          </a:ln>
        </p:spPr>
        <p:txBody>
          <a:bodyPr wrap="square" lIns="89902" tIns="0" rIns="87324" bIns="0" rtlCol="0">
            <a:spAutoFit/>
          </a:bodyPr>
          <a:lstStyle/>
          <a:p>
            <a:pPr fontAlgn="auto">
              <a:spcBef>
                <a:spcPts val="0"/>
              </a:spcBef>
              <a:spcAft>
                <a:spcPts val="0"/>
              </a:spcAft>
            </a:pPr>
            <a:r>
              <a:rPr lang="ja-JP" altLang="en-US" sz="1600" dirty="0">
                <a:ln w="25400">
                  <a:noFill/>
                </a:ln>
                <a:solidFill>
                  <a:prstClr val="black"/>
                </a:solidFill>
                <a:latin typeface="ＭＳ Ｐゴシック"/>
                <a:ea typeface="ＭＳ Ｐゴシック"/>
                <a:cs typeface="メイリオ" panose="020B0604030504040204" pitchFamily="50" charset="-128"/>
              </a:rPr>
              <a:t>１．ライフステージを通じた切れ目のない</a:t>
            </a:r>
            <a:r>
              <a:rPr lang="ja-JP" altLang="en-US" sz="1600" dirty="0">
                <a:solidFill>
                  <a:prstClr val="black"/>
                </a:solidFill>
                <a:latin typeface="ＭＳ Ｐゴシック"/>
                <a:ea typeface="ＭＳ Ｐゴシック"/>
                <a:cs typeface="メイリオ" panose="020B0604030504040204" pitchFamily="50" charset="-128"/>
              </a:rPr>
              <a:t>支援</a:t>
            </a:r>
          </a:p>
        </p:txBody>
      </p:sp>
      <p:sp>
        <p:nvSpPr>
          <p:cNvPr id="19"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58</a:t>
            </a:fld>
            <a:endParaRPr lang="en-US" altLang="ja-JP" dirty="0">
              <a:solidFill>
                <a:prstClr val="black"/>
              </a:solidFill>
            </a:endParaRPr>
          </a:p>
        </p:txBody>
      </p:sp>
    </p:spTree>
    <p:extLst>
      <p:ext uri="{BB962C8B-B14F-4D97-AF65-F5344CB8AC3E}">
        <p14:creationId xmlns:p14="http://schemas.microsoft.com/office/powerpoint/2010/main" val="3208606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195392" y="116676"/>
            <a:ext cx="9515475" cy="472331"/>
          </a:xfrm>
          <a:prstGeom prst="roundRect">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lstStyle/>
          <a:p>
            <a:pPr algn="ctr" fontAlgn="auto">
              <a:spcBef>
                <a:spcPts val="0"/>
              </a:spcBef>
              <a:spcAft>
                <a:spcPts val="0"/>
              </a:spcAft>
            </a:pPr>
            <a:r>
              <a:rPr lang="ja-JP" altLang="en-US" sz="2000" dirty="0">
                <a:solidFill>
                  <a:prstClr val="black"/>
                </a:solidFill>
                <a:latin typeface="Arial" charset="0"/>
              </a:rPr>
              <a:t>障害児等療育支援事業及び巡回支援専門員整備について</a:t>
            </a:r>
            <a:endParaRPr lang="en-US" altLang="ja-JP" sz="2000" b="1" u="sng" dirty="0">
              <a:solidFill>
                <a:prstClr val="black"/>
              </a:solidFill>
              <a:ea typeface="ＤＦ平成明朝体W3" pitchFamily="1" charset="-128"/>
            </a:endParaRPr>
          </a:p>
        </p:txBody>
      </p:sp>
      <p:sp>
        <p:nvSpPr>
          <p:cNvPr id="17" name="正方形/長方形 16"/>
          <p:cNvSpPr/>
          <p:nvPr/>
        </p:nvSpPr>
        <p:spPr>
          <a:xfrm>
            <a:off x="195293" y="2214211"/>
            <a:ext cx="4613711" cy="4239191"/>
          </a:xfrm>
          <a:prstGeom prst="rect">
            <a:avLst/>
          </a:prstGeom>
          <a:solidFill>
            <a:srgbClr val="FFFFCC"/>
          </a:solidFill>
          <a:ln w="12700">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lIns="91335" tIns="45664" rIns="91335" bIns="45664" anchor="t" anchorCtr="0"/>
          <a:lstStyle/>
          <a:p>
            <a:pPr marL="180766" indent="-180766" fontAlgn="auto">
              <a:spcBef>
                <a:spcPts val="0"/>
              </a:spcBef>
              <a:spcAft>
                <a:spcPts val="0"/>
              </a:spcAft>
              <a:defRPr/>
            </a:pPr>
            <a:r>
              <a:rPr lang="ja-JP" altLang="en-US" sz="800" dirty="0">
                <a:solidFill>
                  <a:prstClr val="black"/>
                </a:solidFill>
                <a:latin typeface="ＭＳ Ｐゴシック"/>
              </a:rPr>
              <a:t>　</a:t>
            </a:r>
            <a:endParaRPr lang="en-US" altLang="ja-JP" sz="800" dirty="0">
              <a:solidFill>
                <a:prstClr val="black"/>
              </a:solidFill>
              <a:latin typeface="ＭＳ Ｐゴシック"/>
            </a:endParaRPr>
          </a:p>
          <a:p>
            <a:pPr marL="180766" indent="-180766" fontAlgn="auto">
              <a:spcBef>
                <a:spcPts val="0"/>
              </a:spcBef>
              <a:spcAft>
                <a:spcPts val="0"/>
              </a:spcAft>
              <a:defRPr/>
            </a:pPr>
            <a:r>
              <a:rPr lang="ja-JP" altLang="en-US" sz="1400" dirty="0">
                <a:solidFill>
                  <a:prstClr val="black"/>
                </a:solidFill>
                <a:latin typeface="ＭＳ Ｐゴシック"/>
              </a:rPr>
              <a:t>１．概要</a:t>
            </a:r>
            <a:endParaRPr lang="en-US" altLang="ja-JP" sz="1400" dirty="0">
              <a:solidFill>
                <a:prstClr val="black"/>
              </a:solidFill>
              <a:latin typeface="ＭＳ Ｐゴシック"/>
            </a:endParaRPr>
          </a:p>
          <a:p>
            <a:pPr fontAlgn="auto">
              <a:spcBef>
                <a:spcPts val="0"/>
              </a:spcBef>
              <a:spcAft>
                <a:spcPts val="0"/>
              </a:spcAft>
              <a:defRPr/>
            </a:pPr>
            <a:r>
              <a:rPr lang="ja-JP" altLang="en-US" sz="1400" dirty="0">
                <a:solidFill>
                  <a:prstClr val="black"/>
                </a:solidFill>
                <a:latin typeface="ＭＳ Ｐゴシック"/>
              </a:rPr>
              <a:t>　在宅の重症心身障害児（者）、知的障害児（者）、身体障害児の地域における生活を支えるため、身近な地域における療育機能の充実を図るとともに、これらを支援する都道府県域の療育機能との重層的な連携を図る。</a:t>
            </a:r>
            <a:endParaRPr lang="en-US" altLang="ja-JP" sz="1400" dirty="0">
              <a:solidFill>
                <a:prstClr val="black"/>
              </a:solidFill>
              <a:latin typeface="ＭＳ Ｐゴシック"/>
            </a:endParaRPr>
          </a:p>
          <a:p>
            <a:pPr marL="180766" indent="-180766" fontAlgn="auto">
              <a:spcBef>
                <a:spcPts val="0"/>
              </a:spcBef>
              <a:spcAft>
                <a:spcPts val="0"/>
              </a:spcAft>
              <a:defRPr/>
            </a:pPr>
            <a:endParaRPr lang="en-US" altLang="ja-JP" sz="1400" dirty="0">
              <a:solidFill>
                <a:prstClr val="black"/>
              </a:solidFill>
              <a:latin typeface="ＭＳ Ｐゴシック"/>
            </a:endParaRPr>
          </a:p>
          <a:p>
            <a:pPr marL="180766" indent="-180766" fontAlgn="auto">
              <a:spcBef>
                <a:spcPts val="0"/>
              </a:spcBef>
              <a:spcAft>
                <a:spcPts val="0"/>
              </a:spcAft>
              <a:defRPr/>
            </a:pPr>
            <a:r>
              <a:rPr lang="ja-JP" altLang="en-US" sz="1400" dirty="0">
                <a:solidFill>
                  <a:prstClr val="black"/>
                </a:solidFill>
                <a:latin typeface="ＭＳ Ｐゴシック"/>
              </a:rPr>
              <a:t>２．実施主体</a:t>
            </a:r>
            <a:endParaRPr lang="en-US" altLang="ja-JP" sz="1400" dirty="0">
              <a:solidFill>
                <a:prstClr val="black"/>
              </a:solidFill>
              <a:latin typeface="ＭＳ Ｐゴシック"/>
            </a:endParaRPr>
          </a:p>
          <a:p>
            <a:pPr fontAlgn="auto">
              <a:spcBef>
                <a:spcPts val="0"/>
              </a:spcBef>
              <a:spcAft>
                <a:spcPts val="0"/>
              </a:spcAft>
              <a:defRPr/>
            </a:pPr>
            <a:r>
              <a:rPr lang="ja-JP" altLang="en-US" sz="1400" dirty="0">
                <a:solidFill>
                  <a:prstClr val="black"/>
                </a:solidFill>
                <a:latin typeface="ＭＳ Ｐゴシック"/>
              </a:rPr>
              <a:t>　都道府県、指定都市、中核市</a:t>
            </a:r>
            <a:endParaRPr lang="en-US" altLang="ja-JP" sz="1400" dirty="0">
              <a:solidFill>
                <a:prstClr val="black"/>
              </a:solidFill>
              <a:latin typeface="ＭＳ Ｐゴシック"/>
            </a:endParaRPr>
          </a:p>
          <a:p>
            <a:pPr fontAlgn="auto">
              <a:spcBef>
                <a:spcPts val="0"/>
              </a:spcBef>
              <a:spcAft>
                <a:spcPts val="0"/>
              </a:spcAft>
              <a:defRPr/>
            </a:pPr>
            <a:r>
              <a:rPr lang="ja-JP" altLang="en-US" sz="1400" dirty="0">
                <a:solidFill>
                  <a:prstClr val="black"/>
                </a:solidFill>
                <a:latin typeface="ＭＳ Ｐゴシック"/>
              </a:rPr>
              <a:t>　（社会福祉法人等への委託可）</a:t>
            </a:r>
            <a:endParaRPr lang="en-US" altLang="ja-JP" sz="1400" dirty="0">
              <a:solidFill>
                <a:prstClr val="black"/>
              </a:solidFill>
              <a:latin typeface="ＭＳ Ｐゴシック"/>
            </a:endParaRPr>
          </a:p>
          <a:p>
            <a:pPr marL="180766" indent="-180766" fontAlgn="auto">
              <a:spcBef>
                <a:spcPts val="0"/>
              </a:spcBef>
              <a:spcAft>
                <a:spcPts val="0"/>
              </a:spcAft>
              <a:defRPr/>
            </a:pPr>
            <a:endParaRPr lang="en-US" altLang="ja-JP" sz="1400" dirty="0">
              <a:solidFill>
                <a:prstClr val="black"/>
              </a:solidFill>
              <a:latin typeface="ＭＳ Ｐゴシック"/>
            </a:endParaRPr>
          </a:p>
          <a:p>
            <a:pPr marL="180766" indent="-180766" fontAlgn="auto">
              <a:spcBef>
                <a:spcPts val="0"/>
              </a:spcBef>
              <a:spcAft>
                <a:spcPts val="0"/>
              </a:spcAft>
              <a:defRPr/>
            </a:pPr>
            <a:r>
              <a:rPr lang="ja-JP" altLang="en-US" sz="1400" dirty="0">
                <a:solidFill>
                  <a:prstClr val="black"/>
                </a:solidFill>
                <a:latin typeface="ＭＳ Ｐゴシック"/>
              </a:rPr>
              <a:t>３．事業の具体的内容</a:t>
            </a:r>
            <a:endParaRPr lang="en-US" altLang="ja-JP" sz="1400" dirty="0">
              <a:solidFill>
                <a:prstClr val="black"/>
              </a:solidFill>
              <a:latin typeface="ＭＳ Ｐゴシック"/>
            </a:endParaRPr>
          </a:p>
          <a:p>
            <a:pPr fontAlgn="auto">
              <a:spcBef>
                <a:spcPts val="0"/>
              </a:spcBef>
              <a:spcAft>
                <a:spcPts val="0"/>
              </a:spcAft>
              <a:defRPr/>
            </a:pPr>
            <a:r>
              <a:rPr lang="ja-JP" altLang="en-US" sz="1400" dirty="0">
                <a:solidFill>
                  <a:prstClr val="black"/>
                </a:solidFill>
                <a:latin typeface="ＭＳ Ｐゴシック"/>
              </a:rPr>
              <a:t>○自宅訪問による療育指導</a:t>
            </a:r>
            <a:endParaRPr lang="en-US" altLang="ja-JP" sz="1400" dirty="0">
              <a:solidFill>
                <a:prstClr val="black"/>
              </a:solidFill>
              <a:latin typeface="ＭＳ Ｐゴシック"/>
            </a:endParaRPr>
          </a:p>
          <a:p>
            <a:pPr marL="180766" indent="-180766" fontAlgn="auto">
              <a:spcBef>
                <a:spcPts val="0"/>
              </a:spcBef>
              <a:spcAft>
                <a:spcPts val="0"/>
              </a:spcAft>
              <a:defRPr/>
            </a:pPr>
            <a:r>
              <a:rPr lang="ja-JP" altLang="en-US" sz="1400" dirty="0">
                <a:solidFill>
                  <a:prstClr val="black"/>
                </a:solidFill>
                <a:latin typeface="ＭＳ Ｐゴシック"/>
              </a:rPr>
              <a:t>○外来による専門的な療育相談、指導</a:t>
            </a:r>
            <a:endParaRPr lang="en-US" altLang="ja-JP" sz="1400" dirty="0">
              <a:solidFill>
                <a:prstClr val="black"/>
              </a:solidFill>
              <a:latin typeface="ＭＳ Ｐゴシック"/>
            </a:endParaRPr>
          </a:p>
          <a:p>
            <a:pPr marL="180766" indent="-180766" fontAlgn="auto">
              <a:spcBef>
                <a:spcPts val="0"/>
              </a:spcBef>
              <a:spcAft>
                <a:spcPts val="0"/>
              </a:spcAft>
              <a:defRPr/>
            </a:pPr>
            <a:r>
              <a:rPr lang="ja-JP" altLang="en-US" sz="1400" dirty="0">
                <a:solidFill>
                  <a:prstClr val="black"/>
                </a:solidFill>
                <a:latin typeface="ＭＳ Ｐゴシック"/>
              </a:rPr>
              <a:t>○障害児の通う保育所や</a:t>
            </a:r>
            <a:r>
              <a:rPr lang="ja-JP" altLang="en-US" sz="1400" u="sng" dirty="0">
                <a:solidFill>
                  <a:prstClr val="black"/>
                </a:solidFill>
                <a:latin typeface="ＭＳ Ｐゴシック"/>
              </a:rPr>
              <a:t>放課後児童クラブ</a:t>
            </a:r>
            <a:r>
              <a:rPr lang="ja-JP" altLang="en-US" sz="1400" dirty="0">
                <a:solidFill>
                  <a:prstClr val="black"/>
                </a:solidFill>
                <a:latin typeface="ＭＳ Ｐゴシック"/>
              </a:rPr>
              <a:t>、児童発達支援事業所等の職員に対する専門職員派遣による療育技術の指導　　等</a:t>
            </a:r>
            <a:endParaRPr lang="en-US" altLang="ja-JP" sz="1400" dirty="0">
              <a:solidFill>
                <a:prstClr val="black"/>
              </a:solidFill>
              <a:latin typeface="ＭＳ Ｐゴシック"/>
            </a:endParaRPr>
          </a:p>
          <a:p>
            <a:pPr marL="180766" indent="-180766" fontAlgn="auto">
              <a:spcBef>
                <a:spcPts val="0"/>
              </a:spcBef>
              <a:spcAft>
                <a:spcPts val="0"/>
              </a:spcAft>
              <a:defRPr/>
            </a:pPr>
            <a:endParaRPr lang="en-US" altLang="ja-JP" sz="1400" dirty="0">
              <a:solidFill>
                <a:prstClr val="black"/>
              </a:solidFill>
              <a:latin typeface="ＭＳ Ｐゴシック"/>
            </a:endParaRPr>
          </a:p>
          <a:p>
            <a:pPr marL="180766" indent="-180766" fontAlgn="auto">
              <a:spcBef>
                <a:spcPts val="0"/>
              </a:spcBef>
              <a:spcAft>
                <a:spcPts val="0"/>
              </a:spcAft>
              <a:defRPr/>
            </a:pPr>
            <a:r>
              <a:rPr lang="ja-JP" altLang="en-US" sz="1400" dirty="0">
                <a:solidFill>
                  <a:prstClr val="black"/>
                </a:solidFill>
                <a:latin typeface="ＭＳ Ｐゴシック"/>
              </a:rPr>
              <a:t>４．財源</a:t>
            </a:r>
            <a:endParaRPr lang="en-US" altLang="ja-JP" sz="1400" dirty="0">
              <a:solidFill>
                <a:prstClr val="black"/>
              </a:solidFill>
              <a:latin typeface="ＭＳ Ｐゴシック"/>
            </a:endParaRPr>
          </a:p>
          <a:p>
            <a:pPr fontAlgn="auto">
              <a:spcBef>
                <a:spcPts val="0"/>
              </a:spcBef>
              <a:spcAft>
                <a:spcPts val="0"/>
              </a:spcAft>
              <a:defRPr/>
            </a:pPr>
            <a:r>
              <a:rPr lang="ja-JP" altLang="en-US" sz="1400" dirty="0">
                <a:solidFill>
                  <a:prstClr val="black"/>
                </a:solidFill>
                <a:latin typeface="ＭＳ Ｐゴシック"/>
              </a:rPr>
              <a:t>　都道府県等の一般財源（交付税措置）</a:t>
            </a:r>
            <a:endParaRPr lang="en-US" altLang="ja-JP" sz="1400" dirty="0">
              <a:solidFill>
                <a:prstClr val="black"/>
              </a:solidFill>
              <a:latin typeface="ＭＳ Ｐゴシック"/>
            </a:endParaRPr>
          </a:p>
          <a:p>
            <a:pPr fontAlgn="auto">
              <a:spcBef>
                <a:spcPts val="0"/>
              </a:spcBef>
              <a:spcAft>
                <a:spcPts val="0"/>
              </a:spcAft>
              <a:defRPr/>
            </a:pPr>
            <a:endParaRPr lang="en-US" altLang="ja-JP" sz="1400" dirty="0">
              <a:solidFill>
                <a:prstClr val="black"/>
              </a:solidFill>
              <a:latin typeface="ＭＳ Ｐゴシック"/>
            </a:endParaRPr>
          </a:p>
        </p:txBody>
      </p:sp>
      <p:sp>
        <p:nvSpPr>
          <p:cNvPr id="11" name="角丸四角形 10"/>
          <p:cNvSpPr/>
          <p:nvPr/>
        </p:nvSpPr>
        <p:spPr>
          <a:xfrm>
            <a:off x="195392" y="692696"/>
            <a:ext cx="9515475" cy="1152128"/>
          </a:xfrm>
          <a:prstGeom prst="round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nchor="ctr"/>
          <a:lstStyle/>
          <a:p>
            <a:pPr fontAlgn="auto">
              <a:spcBef>
                <a:spcPts val="0"/>
              </a:spcBef>
              <a:spcAft>
                <a:spcPts val="0"/>
              </a:spcAft>
              <a:defRPr/>
            </a:pPr>
            <a:r>
              <a:rPr lang="ja-JP" altLang="en-US" sz="1600" dirty="0">
                <a:solidFill>
                  <a:prstClr val="black"/>
                </a:solidFill>
              </a:rPr>
              <a:t>○　</a:t>
            </a:r>
            <a:r>
              <a:rPr lang="ja-JP" altLang="en-US" sz="1400" dirty="0">
                <a:solidFill>
                  <a:prstClr val="black"/>
                </a:solidFill>
              </a:rPr>
              <a:t>保育所、幼稚園、認定こども園、放課後児童クラブ等に通う児童の中でより専門的な支援が必要な子どもを適切に支援</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　 するためには、療育の専門家が保育所等を巡回して、気になる子どもを適切な支援につなげることが必要。</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　「障害児等療育支援事業」や「巡回支援専門員整備」においては、療育の専門家が自宅又は保育所等の</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　子どもやその親が集まる場所を巡回し、障害の早期発見・早期対応のための助言等を実施。</a:t>
            </a:r>
            <a:endParaRPr lang="en-US" altLang="ja-JP" sz="1400" dirty="0">
              <a:solidFill>
                <a:prstClr val="black"/>
              </a:solidFill>
            </a:endParaRPr>
          </a:p>
        </p:txBody>
      </p:sp>
      <p:sp>
        <p:nvSpPr>
          <p:cNvPr id="30726" name="Text Box 2"/>
          <p:cNvSpPr txBox="1">
            <a:spLocks noChangeArrowheads="1"/>
          </p:cNvSpPr>
          <p:nvPr/>
        </p:nvSpPr>
        <p:spPr bwMode="auto">
          <a:xfrm>
            <a:off x="195274" y="1844832"/>
            <a:ext cx="3041640" cy="369219"/>
          </a:xfrm>
          <a:prstGeom prst="rect">
            <a:avLst/>
          </a:prstGeom>
          <a:noFill/>
          <a:ln w="9525">
            <a:noFill/>
            <a:miter lim="800000"/>
            <a:headEnd/>
            <a:tailEnd/>
          </a:ln>
        </p:spPr>
        <p:txBody>
          <a:bodyPr wrap="square" lIns="91335" tIns="45664" rIns="91335" bIns="45664">
            <a:spAutoFit/>
          </a:bodyPr>
          <a:lstStyle/>
          <a:p>
            <a:pPr fontAlgn="auto">
              <a:spcBef>
                <a:spcPct val="50000"/>
              </a:spcBef>
              <a:spcAft>
                <a:spcPts val="0"/>
              </a:spcAft>
            </a:pPr>
            <a:r>
              <a:rPr lang="ja-JP" altLang="en-US" dirty="0" smtClean="0">
                <a:solidFill>
                  <a:srgbClr val="000000"/>
                </a:solidFill>
                <a:latin typeface="Calibri"/>
                <a:ea typeface="ＤＨＰ特太ゴシック体" pitchFamily="2" charset="-128"/>
              </a:rPr>
              <a:t>◆障害児等療育支援事業</a:t>
            </a:r>
            <a:endParaRPr lang="en-US" altLang="ja-JP" dirty="0">
              <a:solidFill>
                <a:srgbClr val="000000"/>
              </a:solidFill>
              <a:latin typeface="Calibri"/>
              <a:ea typeface="ＤＨＰ特太ゴシック体" pitchFamily="2" charset="-128"/>
            </a:endParaRPr>
          </a:p>
        </p:txBody>
      </p:sp>
      <p:sp>
        <p:nvSpPr>
          <p:cNvPr id="30727" name="Text Box 2"/>
          <p:cNvSpPr txBox="1">
            <a:spLocks noChangeArrowheads="1"/>
          </p:cNvSpPr>
          <p:nvPr/>
        </p:nvSpPr>
        <p:spPr bwMode="auto">
          <a:xfrm>
            <a:off x="4966502" y="1844832"/>
            <a:ext cx="4708976" cy="369219"/>
          </a:xfrm>
          <a:prstGeom prst="rect">
            <a:avLst/>
          </a:prstGeom>
          <a:noFill/>
          <a:ln w="9525">
            <a:noFill/>
            <a:miter lim="800000"/>
            <a:headEnd/>
            <a:tailEnd/>
          </a:ln>
        </p:spPr>
        <p:txBody>
          <a:bodyPr wrap="square" lIns="91335" tIns="45664" rIns="91335" bIns="45664">
            <a:spAutoFit/>
          </a:bodyPr>
          <a:lstStyle/>
          <a:p>
            <a:pPr fontAlgn="auto">
              <a:spcBef>
                <a:spcPct val="50000"/>
              </a:spcBef>
              <a:spcAft>
                <a:spcPts val="0"/>
              </a:spcAft>
            </a:pPr>
            <a:r>
              <a:rPr lang="ja-JP" altLang="en-US" dirty="0" smtClean="0">
                <a:solidFill>
                  <a:srgbClr val="000000"/>
                </a:solidFill>
                <a:latin typeface="Calibri"/>
                <a:ea typeface="ＤＨＰ特太ゴシック体" pitchFamily="2" charset="-128"/>
              </a:rPr>
              <a:t>◆巡回支援専門員整備</a:t>
            </a:r>
            <a:endParaRPr lang="en-US" altLang="ja-JP" dirty="0">
              <a:solidFill>
                <a:srgbClr val="000000"/>
              </a:solidFill>
              <a:latin typeface="Calibri"/>
              <a:ea typeface="ＤＨＰ特太ゴシック体" pitchFamily="2" charset="-128"/>
            </a:endParaRPr>
          </a:p>
        </p:txBody>
      </p:sp>
      <p:sp>
        <p:nvSpPr>
          <p:cNvPr id="15" name="角丸四角形 14"/>
          <p:cNvSpPr/>
          <p:nvPr/>
        </p:nvSpPr>
        <p:spPr>
          <a:xfrm>
            <a:off x="4966519" y="2214211"/>
            <a:ext cx="4811036" cy="4239191"/>
          </a:xfrm>
          <a:prstGeom prst="roundRect">
            <a:avLst>
              <a:gd name="adj" fmla="val 0"/>
            </a:avLst>
          </a:prstGeom>
          <a:solidFill>
            <a:srgbClr val="E1FFE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anchor="t" anchorCtr="0"/>
          <a:lstStyle/>
          <a:p>
            <a:pPr fontAlgn="auto">
              <a:spcBef>
                <a:spcPts val="0"/>
              </a:spcBef>
              <a:spcAft>
                <a:spcPts val="0"/>
              </a:spcAft>
              <a:defRPr/>
            </a:pPr>
            <a:r>
              <a:rPr lang="ja-JP" altLang="en-US" sz="800" dirty="0">
                <a:solidFill>
                  <a:prstClr val="black"/>
                </a:solidFill>
              </a:rPr>
              <a:t>　</a:t>
            </a:r>
            <a:endParaRPr lang="en-US" altLang="ja-JP" sz="800" dirty="0">
              <a:solidFill>
                <a:prstClr val="black"/>
              </a:solidFill>
            </a:endParaRPr>
          </a:p>
          <a:p>
            <a:pPr fontAlgn="auto">
              <a:spcBef>
                <a:spcPts val="0"/>
              </a:spcBef>
              <a:spcAft>
                <a:spcPts val="0"/>
              </a:spcAft>
              <a:defRPr/>
            </a:pPr>
            <a:r>
              <a:rPr lang="ja-JP" altLang="en-US" sz="1400" dirty="0">
                <a:solidFill>
                  <a:prstClr val="black"/>
                </a:solidFill>
              </a:rPr>
              <a:t>１．概要</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　発達障害等に関する知識を有する専門員が、保育所や幼稚園、認定こども園、放課後児童クラブ等の子どもやその親が集まる施設・場を巡回し、施設のスタッフや親に対し、障害の早期発見・早期対応のための助言等の支援を行う。</a:t>
            </a:r>
            <a:endParaRPr lang="en-US" altLang="ja-JP" sz="1400" dirty="0">
              <a:solidFill>
                <a:prstClr val="black"/>
              </a:solidFill>
            </a:endParaRPr>
          </a:p>
          <a:p>
            <a:pPr fontAlgn="auto">
              <a:spcBef>
                <a:spcPts val="0"/>
              </a:spcBef>
              <a:spcAft>
                <a:spcPts val="0"/>
              </a:spcAft>
              <a:defRPr/>
            </a:pPr>
            <a:endParaRPr lang="en-US" altLang="ja-JP" sz="1000" dirty="0">
              <a:solidFill>
                <a:prstClr val="black"/>
              </a:solidFill>
            </a:endParaRPr>
          </a:p>
          <a:p>
            <a:pPr fontAlgn="auto">
              <a:spcBef>
                <a:spcPts val="0"/>
              </a:spcBef>
              <a:spcAft>
                <a:spcPts val="0"/>
              </a:spcAft>
              <a:defRPr/>
            </a:pPr>
            <a:r>
              <a:rPr lang="ja-JP" altLang="en-US" sz="1400" dirty="0">
                <a:solidFill>
                  <a:prstClr val="black"/>
                </a:solidFill>
              </a:rPr>
              <a:t>２．実施主体</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　市町村</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　（社会福祉法人等への委託可）</a:t>
            </a:r>
            <a:endParaRPr lang="en-US" altLang="ja-JP" sz="1400" dirty="0">
              <a:solidFill>
                <a:prstClr val="black"/>
              </a:solidFill>
            </a:endParaRPr>
          </a:p>
          <a:p>
            <a:pPr fontAlgn="auto">
              <a:spcBef>
                <a:spcPts val="0"/>
              </a:spcBef>
              <a:spcAft>
                <a:spcPts val="0"/>
              </a:spcAft>
              <a:defRPr/>
            </a:pPr>
            <a:endParaRPr lang="en-US" altLang="ja-JP" sz="1000" dirty="0">
              <a:solidFill>
                <a:prstClr val="black"/>
              </a:solidFill>
            </a:endParaRPr>
          </a:p>
          <a:p>
            <a:pPr fontAlgn="auto">
              <a:spcBef>
                <a:spcPts val="0"/>
              </a:spcBef>
              <a:spcAft>
                <a:spcPts val="0"/>
              </a:spcAft>
              <a:defRPr/>
            </a:pPr>
            <a:r>
              <a:rPr lang="ja-JP" altLang="en-US" sz="1400" dirty="0">
                <a:solidFill>
                  <a:prstClr val="black"/>
                </a:solidFill>
              </a:rPr>
              <a:t>３．</a:t>
            </a:r>
            <a:r>
              <a:rPr lang="ja-JP" altLang="en-US" sz="1400" dirty="0">
                <a:solidFill>
                  <a:prstClr val="black"/>
                </a:solidFill>
                <a:latin typeface="ＭＳ Ｐゴシック"/>
              </a:rPr>
              <a:t>事業の具体的内容</a:t>
            </a:r>
            <a:endParaRPr lang="en-US" altLang="ja-JP" sz="1400" dirty="0">
              <a:solidFill>
                <a:prstClr val="black"/>
              </a:solidFill>
              <a:latin typeface="ＭＳ Ｐゴシック"/>
            </a:endParaRPr>
          </a:p>
          <a:p>
            <a:pPr fontAlgn="auto">
              <a:spcBef>
                <a:spcPts val="0"/>
              </a:spcBef>
              <a:spcAft>
                <a:spcPts val="0"/>
              </a:spcAft>
              <a:defRPr/>
            </a:pPr>
            <a:r>
              <a:rPr lang="ja-JP" altLang="en-US" sz="1400" dirty="0">
                <a:solidFill>
                  <a:prstClr val="black"/>
                </a:solidFill>
              </a:rPr>
              <a:t>○親に対する助言・相談支援、ペアレントトレーニングの実施</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○ペアレントメンターについての情報提供</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a:t>
            </a:r>
            <a:r>
              <a:rPr lang="en-US" altLang="ja-JP" sz="1400" dirty="0">
                <a:solidFill>
                  <a:prstClr val="black"/>
                </a:solidFill>
              </a:rPr>
              <a:t>M-CHAT</a:t>
            </a:r>
            <a:r>
              <a:rPr lang="ja-JP" altLang="en-US" sz="1400" dirty="0">
                <a:solidFill>
                  <a:prstClr val="black"/>
                </a:solidFill>
              </a:rPr>
              <a:t>や</a:t>
            </a:r>
            <a:r>
              <a:rPr lang="en-US" altLang="ja-JP" sz="1400" dirty="0">
                <a:solidFill>
                  <a:prstClr val="black"/>
                </a:solidFill>
              </a:rPr>
              <a:t>PARS-TR</a:t>
            </a:r>
            <a:r>
              <a:rPr lang="ja-JP" altLang="en-US" sz="1400" dirty="0">
                <a:solidFill>
                  <a:prstClr val="black"/>
                </a:solidFill>
              </a:rPr>
              <a:t>等のアセスメントを実施する際の助言</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○児童発達支援事業所や発達障害者支援センター等の専門</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　 機関へのつなぎ　等</a:t>
            </a:r>
            <a:endParaRPr lang="en-US" altLang="ja-JP" sz="1400" dirty="0">
              <a:solidFill>
                <a:prstClr val="black"/>
              </a:solidFill>
            </a:endParaRPr>
          </a:p>
          <a:p>
            <a:pPr fontAlgn="auto">
              <a:spcBef>
                <a:spcPts val="0"/>
              </a:spcBef>
              <a:spcAft>
                <a:spcPts val="0"/>
              </a:spcAft>
              <a:defRPr/>
            </a:pPr>
            <a:endParaRPr lang="en-US" altLang="ja-JP" sz="1000" dirty="0">
              <a:solidFill>
                <a:prstClr val="black"/>
              </a:solidFill>
            </a:endParaRPr>
          </a:p>
          <a:p>
            <a:pPr fontAlgn="auto">
              <a:spcBef>
                <a:spcPts val="0"/>
              </a:spcBef>
              <a:spcAft>
                <a:spcPts val="0"/>
              </a:spcAft>
              <a:defRPr/>
            </a:pPr>
            <a:r>
              <a:rPr lang="ja-JP" altLang="en-US" sz="1400" dirty="0">
                <a:solidFill>
                  <a:prstClr val="black"/>
                </a:solidFill>
              </a:rPr>
              <a:t>４．財源</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　地域生活支援事業費補助金の対象（市町村任意事業）</a:t>
            </a:r>
            <a:endParaRPr lang="en-US" altLang="ja-JP" sz="1400" dirty="0">
              <a:solidFill>
                <a:prstClr val="black"/>
              </a:solidFill>
            </a:endParaRPr>
          </a:p>
        </p:txBody>
      </p:sp>
      <p:sp>
        <p:nvSpPr>
          <p:cNvPr id="30729" name="Text Box 26"/>
          <p:cNvSpPr txBox="1">
            <a:spLocks noChangeArrowheads="1"/>
          </p:cNvSpPr>
          <p:nvPr/>
        </p:nvSpPr>
        <p:spPr bwMode="auto">
          <a:xfrm>
            <a:off x="169284" y="6525579"/>
            <a:ext cx="9541471" cy="276886"/>
          </a:xfrm>
          <a:prstGeom prst="rect">
            <a:avLst/>
          </a:prstGeom>
          <a:noFill/>
          <a:ln w="9525">
            <a:noFill/>
            <a:miter lim="800000"/>
            <a:headEnd/>
            <a:tailEnd/>
          </a:ln>
        </p:spPr>
        <p:txBody>
          <a:bodyPr wrap="square" lIns="91335" tIns="45664" rIns="91335" bIns="45664">
            <a:spAutoFit/>
          </a:bodyPr>
          <a:lstStyle/>
          <a:p>
            <a:pPr fontAlgn="auto">
              <a:spcBef>
                <a:spcPct val="50000"/>
              </a:spcBef>
              <a:spcAft>
                <a:spcPts val="0"/>
              </a:spcAft>
            </a:pPr>
            <a:r>
              <a:rPr lang="en-US" altLang="ja-JP" sz="1200" dirty="0">
                <a:solidFill>
                  <a:srgbClr val="000000"/>
                </a:solidFill>
                <a:latin typeface="Calibri"/>
                <a:ea typeface="ＭＳ Ｐゴシック"/>
              </a:rPr>
              <a:t>※</a:t>
            </a:r>
            <a:r>
              <a:rPr lang="ja-JP" altLang="en-US" sz="1200" dirty="0">
                <a:solidFill>
                  <a:srgbClr val="000000"/>
                </a:solidFill>
                <a:latin typeface="Calibri"/>
                <a:ea typeface="ＭＳ Ｐゴシック"/>
              </a:rPr>
              <a:t>上記事業は、利用に当たって保護者の申請に基づく支給決定が不要のため、保護者の障害受容が進んでいない場合にも柔軟な支援が可能。</a:t>
            </a:r>
            <a:endParaRPr lang="en-US" altLang="ja-JP" sz="1200" dirty="0">
              <a:solidFill>
                <a:srgbClr val="000000"/>
              </a:solidFill>
              <a:latin typeface="Calibri"/>
              <a:ea typeface="ＭＳ Ｐゴシック"/>
            </a:endParaRPr>
          </a:p>
        </p:txBody>
      </p:sp>
      <p:grpSp>
        <p:nvGrpSpPr>
          <p:cNvPr id="9" name="グループ化 18"/>
          <p:cNvGrpSpPr/>
          <p:nvPr/>
        </p:nvGrpSpPr>
        <p:grpSpPr>
          <a:xfrm>
            <a:off x="0" y="476672"/>
            <a:ext cx="9906000" cy="72008"/>
            <a:chOff x="0" y="188640"/>
            <a:chExt cx="9144000" cy="72008"/>
          </a:xfrm>
        </p:grpSpPr>
        <p:cxnSp>
          <p:nvCxnSpPr>
            <p:cNvPr id="10" name="直線コネクタ 9"/>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3"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59</a:t>
            </a:fld>
            <a:endParaRPr lang="en-US" altLang="ja-JP" dirty="0">
              <a:solidFill>
                <a:prstClr val="black"/>
              </a:solidFill>
            </a:endParaRPr>
          </a:p>
        </p:txBody>
      </p:sp>
    </p:spTree>
    <p:extLst>
      <p:ext uri="{BB962C8B-B14F-4D97-AF65-F5344CB8AC3E}">
        <p14:creationId xmlns:p14="http://schemas.microsoft.com/office/powerpoint/2010/main" val="682264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9531" y="59191"/>
            <a:ext cx="9945555" cy="489551"/>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91341" tIns="45673" rIns="91341" bIns="45673" anchor="t"/>
          <a:lstStyle/>
          <a:p>
            <a:pPr algn="ctr" fontAlgn="auto">
              <a:spcBef>
                <a:spcPts val="0"/>
              </a:spcBef>
              <a:spcAft>
                <a:spcPts val="0"/>
              </a:spcAft>
            </a:pPr>
            <a:r>
              <a:rPr lang="ja-JP" altLang="en-US" sz="2400" spc="-100" dirty="0">
                <a:solidFill>
                  <a:prstClr val="black"/>
                </a:solidFill>
                <a:latin typeface="HG創英角ｺﾞｼｯｸUB" pitchFamily="49" charset="-128"/>
                <a:ea typeface="HG創英角ｺﾞｼｯｸUB" pitchFamily="49" charset="-128"/>
              </a:rPr>
              <a:t>地域生活を支援する新たなサービス（自立生活援助）の創設</a:t>
            </a:r>
            <a:endParaRPr lang="en-US" altLang="ja-JP" sz="2400" spc="-100" dirty="0">
              <a:solidFill>
                <a:prstClr val="black"/>
              </a:solidFill>
              <a:latin typeface="HG創英角ｺﾞｼｯｸUB" pitchFamily="49" charset="-128"/>
              <a:ea typeface="HG創英角ｺﾞｼｯｸUB" pitchFamily="49" charset="-128"/>
            </a:endParaRPr>
          </a:p>
        </p:txBody>
      </p:sp>
      <p:grpSp>
        <p:nvGrpSpPr>
          <p:cNvPr id="4" name="グループ化 18"/>
          <p:cNvGrpSpPr/>
          <p:nvPr/>
        </p:nvGrpSpPr>
        <p:grpSpPr>
          <a:xfrm>
            <a:off x="0" y="548683"/>
            <a:ext cx="9906000" cy="72008"/>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1" name="角丸四角形 10"/>
          <p:cNvSpPr/>
          <p:nvPr/>
        </p:nvSpPr>
        <p:spPr>
          <a:xfrm>
            <a:off x="71333" y="692696"/>
            <a:ext cx="9720386" cy="1800200"/>
          </a:xfrm>
          <a:prstGeom prst="roundRect">
            <a:avLst>
              <a:gd name="adj" fmla="val 5316"/>
            </a:avLst>
          </a:prstGeom>
          <a:solidFill>
            <a:schemeClr val="bg1"/>
          </a:solidFill>
          <a:ln/>
        </p:spPr>
        <p:style>
          <a:lnRef idx="1">
            <a:schemeClr val="accent5"/>
          </a:lnRef>
          <a:fillRef idx="2">
            <a:schemeClr val="accent5"/>
          </a:fillRef>
          <a:effectRef idx="1">
            <a:schemeClr val="accent5"/>
          </a:effectRef>
          <a:fontRef idx="minor">
            <a:schemeClr val="dk1"/>
          </a:fontRef>
        </p:style>
        <p:txBody>
          <a:bodyPr lIns="71923" tIns="35962" rIns="91341" bIns="35962" anchor="ctr" anchorCtr="0"/>
          <a:lstStyle/>
          <a:p>
            <a:pPr marL="176022" indent="-176022"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障害者が安心して地域で生活することができるよう、グループホーム等地域生活を支援する仕組みの見直しが求められているが、集団生活ではなく賃貸住宅等における一人暮らしを希望する障害者の中には、知的障害や精神障害により理解力や生活力等が十分ではないために一人暮らしを選択できない者がい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このため、障害者支援施設やグループホーム等から一人暮らしへの移行を希望する知的障害者や精神障害者などについて、本人の意思を尊重した地域生活を支援するため、一定の期間にわたり、定期的な巡回訪問や随時の対応により、障害者の理解力、生活力等を補う観点から、適時のタイミングで適切な支援を行うサービスを新たに創設する（「自立生活援助」）。</a:t>
            </a:r>
            <a:endParaRPr lang="en-US" altLang="ja-JP" sz="1400" dirty="0">
              <a:solidFill>
                <a:prstClr val="black"/>
              </a:solidFill>
              <a:latin typeface="HGPｺﾞｼｯｸM" panose="020B0600000000000000" pitchFamily="50" charset="-128"/>
              <a:ea typeface="HGPｺﾞｼｯｸM" panose="020B0600000000000000" pitchFamily="50" charset="-128"/>
            </a:endParaRPr>
          </a:p>
        </p:txBody>
      </p:sp>
      <p:sp>
        <p:nvSpPr>
          <p:cNvPr id="16" name="角丸四角形 15"/>
          <p:cNvSpPr/>
          <p:nvPr/>
        </p:nvSpPr>
        <p:spPr>
          <a:xfrm>
            <a:off x="4644311" y="2877333"/>
            <a:ext cx="1443888" cy="360040"/>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lIns="91341" tIns="45673" rIns="91341" bIns="45673" rtlCol="0" anchor="ctr"/>
          <a:lstStyle/>
          <a:p>
            <a:pPr algn="ctr"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施設</a:t>
            </a:r>
          </a:p>
        </p:txBody>
      </p:sp>
      <p:sp>
        <p:nvSpPr>
          <p:cNvPr id="46" name="テキスト ボックス 45"/>
          <p:cNvSpPr txBox="1"/>
          <p:nvPr/>
        </p:nvSpPr>
        <p:spPr>
          <a:xfrm>
            <a:off x="5058549" y="4078488"/>
            <a:ext cx="530513" cy="816866"/>
          </a:xfrm>
          <a:prstGeom prst="rect">
            <a:avLst/>
          </a:prstGeom>
          <a:solidFill>
            <a:schemeClr val="bg1"/>
          </a:solidFill>
          <a:ln w="6350" cmpd="sng">
            <a:solidFill>
              <a:schemeClr val="tx1">
                <a:lumMod val="50000"/>
                <a:lumOff val="50000"/>
              </a:schemeClr>
            </a:solidFill>
          </a:ln>
        </p:spPr>
        <p:txBody>
          <a:bodyPr wrap="square" lIns="35962" tIns="35962" rIns="35962" bIns="35962" rtlCol="0" anchor="b" anchorCtr="0">
            <a:no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居宅</a:t>
            </a:r>
          </a:p>
        </p:txBody>
      </p:sp>
      <p:sp>
        <p:nvSpPr>
          <p:cNvPr id="10" name="直方体 9"/>
          <p:cNvSpPr/>
          <p:nvPr/>
        </p:nvSpPr>
        <p:spPr>
          <a:xfrm>
            <a:off x="5817234" y="5676570"/>
            <a:ext cx="2151163" cy="776766"/>
          </a:xfrm>
          <a:prstGeom prst="cube">
            <a:avLst/>
          </a:prstGeom>
          <a:solidFill>
            <a:srgbClr val="CCFF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r>
              <a:rPr lang="ja-JP" altLang="en-US" sz="1600" dirty="0">
                <a:solidFill>
                  <a:prstClr val="black"/>
                </a:solidFill>
                <a:latin typeface="HGPｺﾞｼｯｸM" panose="020B0600000000000000" pitchFamily="50" charset="-128"/>
                <a:ea typeface="HGPｺﾞｼｯｸM" panose="020B0600000000000000" pitchFamily="50" charset="-128"/>
              </a:rPr>
              <a:t>自立生活援助</a:t>
            </a:r>
            <a:endParaRPr lang="en-US" altLang="ja-JP" sz="16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600" dirty="0">
                <a:solidFill>
                  <a:prstClr val="black"/>
                </a:solidFill>
                <a:latin typeface="HGPｺﾞｼｯｸM" panose="020B0600000000000000" pitchFamily="50" charset="-128"/>
                <a:ea typeface="HGPｺﾞｼｯｸM" panose="020B0600000000000000" pitchFamily="50" charset="-128"/>
              </a:rPr>
              <a:t>事業所</a:t>
            </a:r>
          </a:p>
        </p:txBody>
      </p:sp>
      <p:sp>
        <p:nvSpPr>
          <p:cNvPr id="15" name="右矢印 14"/>
          <p:cNvSpPr/>
          <p:nvPr/>
        </p:nvSpPr>
        <p:spPr>
          <a:xfrm rot="7460350">
            <a:off x="6697813" y="5133706"/>
            <a:ext cx="931871" cy="229111"/>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45" name="下矢印 44"/>
          <p:cNvSpPr/>
          <p:nvPr/>
        </p:nvSpPr>
        <p:spPr>
          <a:xfrm>
            <a:off x="5677749" y="3365591"/>
            <a:ext cx="2526175" cy="571650"/>
          </a:xfrm>
          <a:prstGeom prst="downArrow">
            <a:avLst>
              <a:gd name="adj1" fmla="val 55553"/>
              <a:gd name="adj2" fmla="val 50000"/>
            </a:avLst>
          </a:prstGeom>
          <a:solidFill>
            <a:schemeClr val="bg1"/>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endParaRPr lang="en-US" altLang="ja-JP" sz="800" dirty="0">
              <a:solidFill>
                <a:prstClr val="black"/>
              </a:solidFill>
              <a:latin typeface="ＤＨＰ平成ゴシックW5" panose="020B0500000000000000" pitchFamily="50" charset="-128"/>
              <a:ea typeface="ＤＨＰ平成ゴシックW5" panose="020B0500000000000000" pitchFamily="50" charset="-128"/>
            </a:endParaRPr>
          </a:p>
          <a:p>
            <a:pPr algn="ctr" fontAlgn="auto">
              <a:spcBef>
                <a:spcPts val="0"/>
              </a:spcBef>
              <a:spcAft>
                <a:spcPts val="0"/>
              </a:spcAft>
            </a:pPr>
            <a:r>
              <a:rPr lang="ja-JP" altLang="en-US" sz="1200" dirty="0">
                <a:solidFill>
                  <a:prstClr val="black"/>
                </a:solidFill>
                <a:latin typeface="ＤＨＰ平成ゴシックW5" panose="020B0500000000000000" pitchFamily="50" charset="-128"/>
                <a:ea typeface="ＤＨＰ平成ゴシックW5" panose="020B0500000000000000" pitchFamily="50" charset="-128"/>
              </a:rPr>
              <a:t>一人暮らしを希望する障害者が移行</a:t>
            </a:r>
          </a:p>
        </p:txBody>
      </p:sp>
      <p:sp>
        <p:nvSpPr>
          <p:cNvPr id="50" name="右矢印 49"/>
          <p:cNvSpPr/>
          <p:nvPr/>
        </p:nvSpPr>
        <p:spPr>
          <a:xfrm rot="18369196">
            <a:off x="7082031" y="5167292"/>
            <a:ext cx="804931" cy="185208"/>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51" name="テキスト ボックス 50"/>
          <p:cNvSpPr txBox="1"/>
          <p:nvPr/>
        </p:nvSpPr>
        <p:spPr>
          <a:xfrm>
            <a:off x="6504126" y="5049902"/>
            <a:ext cx="587624" cy="411257"/>
          </a:xfrm>
          <a:prstGeom prst="rect">
            <a:avLst/>
          </a:prstGeom>
          <a:noFill/>
        </p:spPr>
        <p:txBody>
          <a:bodyPr wrap="square" lIns="35962" tIns="35962" rIns="35962" bIns="35962" rtlCol="0" anchor="ctr" anchorCtr="0">
            <a:sp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相談</a:t>
            </a:r>
            <a:endParaRPr lang="en-US" altLang="ja-JP" sz="11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要請</a:t>
            </a:r>
          </a:p>
        </p:txBody>
      </p:sp>
      <p:sp>
        <p:nvSpPr>
          <p:cNvPr id="52" name="テキスト ボックス 51"/>
          <p:cNvSpPr txBox="1"/>
          <p:nvPr/>
        </p:nvSpPr>
        <p:spPr>
          <a:xfrm>
            <a:off x="7597384" y="4989365"/>
            <a:ext cx="1033989" cy="580534"/>
          </a:xfrm>
          <a:prstGeom prst="rect">
            <a:avLst/>
          </a:prstGeom>
          <a:noFill/>
        </p:spPr>
        <p:txBody>
          <a:bodyPr wrap="square" lIns="35962" tIns="35962" rIns="35962" bIns="35962" rtlCol="0" anchor="ctr" anchorCtr="0">
            <a:sp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随時対応</a:t>
            </a:r>
            <a:endParaRPr lang="en-US" altLang="ja-JP" sz="11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（訪問、電話、メール等）</a:t>
            </a:r>
          </a:p>
        </p:txBody>
      </p:sp>
      <p:sp>
        <p:nvSpPr>
          <p:cNvPr id="53" name="テキスト ボックス 52"/>
          <p:cNvSpPr txBox="1"/>
          <p:nvPr/>
        </p:nvSpPr>
        <p:spPr>
          <a:xfrm>
            <a:off x="4897589" y="5287512"/>
            <a:ext cx="1428164" cy="411257"/>
          </a:xfrm>
          <a:prstGeom prst="rect">
            <a:avLst/>
          </a:prstGeom>
          <a:noFill/>
        </p:spPr>
        <p:txBody>
          <a:bodyPr wrap="square" lIns="35962" tIns="35962" rIns="35962" bIns="35962" rtlCol="0" anchor="ctr" anchorCtr="0">
            <a:spAutoFit/>
          </a:bodyPr>
          <a:lstStyle/>
          <a:p>
            <a:pP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定期的な巡回訪問</a:t>
            </a:r>
            <a:endParaRPr lang="en-US" altLang="ja-JP" sz="1100"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（例：週１～２回）</a:t>
            </a:r>
          </a:p>
        </p:txBody>
      </p:sp>
      <p:sp>
        <p:nvSpPr>
          <p:cNvPr id="58" name="右矢印 57"/>
          <p:cNvSpPr/>
          <p:nvPr/>
        </p:nvSpPr>
        <p:spPr>
          <a:xfrm>
            <a:off x="5611686" y="4222524"/>
            <a:ext cx="156009" cy="267922"/>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55" name="テキスト ボックス 54"/>
          <p:cNvSpPr txBox="1"/>
          <p:nvPr/>
        </p:nvSpPr>
        <p:spPr>
          <a:xfrm>
            <a:off x="5874247" y="4077339"/>
            <a:ext cx="530513" cy="818022"/>
          </a:xfrm>
          <a:prstGeom prst="rect">
            <a:avLst/>
          </a:prstGeom>
          <a:solidFill>
            <a:schemeClr val="bg1"/>
          </a:solidFill>
          <a:ln w="6350" cmpd="sng">
            <a:solidFill>
              <a:schemeClr val="tx1">
                <a:lumMod val="50000"/>
                <a:lumOff val="50000"/>
              </a:schemeClr>
            </a:solidFill>
          </a:ln>
        </p:spPr>
        <p:txBody>
          <a:bodyPr wrap="square" lIns="35962" tIns="35962" rIns="35962" bIns="35962" rtlCol="0" anchor="b" anchorCtr="0">
            <a:no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居宅</a:t>
            </a:r>
          </a:p>
        </p:txBody>
      </p:sp>
      <p:sp>
        <p:nvSpPr>
          <p:cNvPr id="61" name="テキスト ボックス 60"/>
          <p:cNvSpPr txBox="1"/>
          <p:nvPr/>
        </p:nvSpPr>
        <p:spPr>
          <a:xfrm>
            <a:off x="6623493" y="4073559"/>
            <a:ext cx="530513" cy="821792"/>
          </a:xfrm>
          <a:prstGeom prst="rect">
            <a:avLst/>
          </a:prstGeom>
          <a:solidFill>
            <a:schemeClr val="bg1"/>
          </a:solidFill>
          <a:ln w="6350" cmpd="sng">
            <a:solidFill>
              <a:schemeClr val="tx1">
                <a:lumMod val="50000"/>
                <a:lumOff val="50000"/>
              </a:schemeClr>
            </a:solidFill>
          </a:ln>
        </p:spPr>
        <p:txBody>
          <a:bodyPr wrap="square" lIns="35962" tIns="35962" rIns="35962" bIns="35962" rtlCol="0" anchor="b" anchorCtr="0">
            <a:no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居宅</a:t>
            </a:r>
          </a:p>
        </p:txBody>
      </p:sp>
      <p:sp>
        <p:nvSpPr>
          <p:cNvPr id="63" name="テキスト ボックス 62"/>
          <p:cNvSpPr txBox="1"/>
          <p:nvPr/>
        </p:nvSpPr>
        <p:spPr>
          <a:xfrm>
            <a:off x="7420989" y="4077329"/>
            <a:ext cx="530513" cy="802766"/>
          </a:xfrm>
          <a:prstGeom prst="rect">
            <a:avLst/>
          </a:prstGeom>
          <a:solidFill>
            <a:schemeClr val="bg1"/>
          </a:solidFill>
          <a:ln w="6350" cmpd="sng">
            <a:solidFill>
              <a:schemeClr val="tx1">
                <a:lumMod val="50000"/>
                <a:lumOff val="50000"/>
              </a:schemeClr>
            </a:solidFill>
          </a:ln>
        </p:spPr>
        <p:txBody>
          <a:bodyPr wrap="square" lIns="35962" tIns="35962" rIns="35962" bIns="35962" rtlCol="0" anchor="b" anchorCtr="0">
            <a:no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居宅</a:t>
            </a:r>
          </a:p>
        </p:txBody>
      </p:sp>
      <p:sp>
        <p:nvSpPr>
          <p:cNvPr id="65" name="テキスト ボックス 64"/>
          <p:cNvSpPr txBox="1"/>
          <p:nvPr/>
        </p:nvSpPr>
        <p:spPr>
          <a:xfrm>
            <a:off x="8168064" y="4089165"/>
            <a:ext cx="530513" cy="790930"/>
          </a:xfrm>
          <a:prstGeom prst="rect">
            <a:avLst/>
          </a:prstGeom>
          <a:solidFill>
            <a:schemeClr val="bg1"/>
          </a:solidFill>
          <a:ln w="6350" cmpd="sng">
            <a:solidFill>
              <a:schemeClr val="tx1">
                <a:lumMod val="50000"/>
                <a:lumOff val="50000"/>
              </a:schemeClr>
            </a:solidFill>
          </a:ln>
        </p:spPr>
        <p:txBody>
          <a:bodyPr wrap="square" lIns="35962" tIns="35962" rIns="35962" bIns="35962" rtlCol="0" anchor="b" anchorCtr="0">
            <a:no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居宅</a:t>
            </a:r>
          </a:p>
        </p:txBody>
      </p:sp>
      <p:sp>
        <p:nvSpPr>
          <p:cNvPr id="67" name="右矢印 66"/>
          <p:cNvSpPr/>
          <p:nvPr/>
        </p:nvSpPr>
        <p:spPr>
          <a:xfrm>
            <a:off x="6426127" y="4231953"/>
            <a:ext cx="156009" cy="267922"/>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68" name="右矢印 67"/>
          <p:cNvSpPr/>
          <p:nvPr/>
        </p:nvSpPr>
        <p:spPr>
          <a:xfrm>
            <a:off x="7245318" y="4231953"/>
            <a:ext cx="156009" cy="267922"/>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69" name="右矢印 68"/>
          <p:cNvSpPr/>
          <p:nvPr/>
        </p:nvSpPr>
        <p:spPr>
          <a:xfrm>
            <a:off x="8025402" y="4260170"/>
            <a:ext cx="156009" cy="267922"/>
          </a:xfrm>
          <a:prstGeom prst="rightArrow">
            <a:avLst/>
          </a:prstGeom>
          <a:solidFill>
            <a:srgbClr val="FFFF99"/>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pic>
        <p:nvPicPr>
          <p:cNvPr id="54" name="Picture 22" descr="歩いている女性のイラスト">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33252"/>
          <a:stretch/>
        </p:blipFill>
        <p:spPr bwMode="auto">
          <a:xfrm flipH="1">
            <a:off x="6941034" y="4880886"/>
            <a:ext cx="786607" cy="739323"/>
          </a:xfrm>
          <a:prstGeom prst="rect">
            <a:avLst/>
          </a:prstGeom>
          <a:noFill/>
          <a:extLst>
            <a:ext uri="{909E8E84-426E-40DD-AFC4-6F175D3DCCD1}">
              <a14:hiddenFill xmlns:a14="http://schemas.microsoft.com/office/drawing/2010/main">
                <a:solidFill>
                  <a:srgbClr val="FFFFFF"/>
                </a:solidFill>
              </a14:hiddenFill>
            </a:ext>
          </a:extLst>
        </p:spPr>
      </p:pic>
      <p:sp>
        <p:nvSpPr>
          <p:cNvPr id="44" name="角丸四角形 43"/>
          <p:cNvSpPr/>
          <p:nvPr/>
        </p:nvSpPr>
        <p:spPr>
          <a:xfrm>
            <a:off x="6214840" y="2868021"/>
            <a:ext cx="1451918" cy="360040"/>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lIns="91341" tIns="45673" rIns="91341" bIns="45673" rtlCol="0" anchor="ctr"/>
          <a:lstStyle/>
          <a:p>
            <a:pPr algn="ctr"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ＧＨ</a:t>
            </a:r>
            <a:endParaRPr lang="ja-JP" altLang="en-US" sz="1400" strike="sngStrike" dirty="0">
              <a:solidFill>
                <a:prstClr val="black"/>
              </a:solidFill>
              <a:latin typeface="HGPｺﾞｼｯｸM" panose="020B0600000000000000" pitchFamily="50" charset="-128"/>
              <a:ea typeface="HGPｺﾞｼｯｸM" panose="020B0600000000000000" pitchFamily="50" charset="-128"/>
            </a:endParaRPr>
          </a:p>
        </p:txBody>
      </p:sp>
      <p:sp>
        <p:nvSpPr>
          <p:cNvPr id="70" name="角丸四角形 69"/>
          <p:cNvSpPr/>
          <p:nvPr/>
        </p:nvSpPr>
        <p:spPr>
          <a:xfrm>
            <a:off x="7796546" y="2877333"/>
            <a:ext cx="1451918" cy="360040"/>
          </a:xfrm>
          <a:prstGeom prst="roundRect">
            <a:avLst>
              <a:gd name="adj" fmla="val 23722"/>
            </a:avLst>
          </a:prstGeom>
          <a:solidFill>
            <a:schemeClr val="accent4">
              <a:lumMod val="20000"/>
              <a:lumOff val="80000"/>
            </a:schemeClr>
          </a:solidFill>
          <a:ln w="95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lIns="91341" tIns="45673" rIns="91341" bIns="45673" rtlCol="0" anchor="ctr"/>
          <a:lstStyle/>
          <a:p>
            <a:pPr algn="ctr"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病院</a:t>
            </a:r>
            <a:endParaRPr lang="ja-JP" altLang="en-US" sz="1400" strike="sngStrike" dirty="0">
              <a:solidFill>
                <a:prstClr val="black"/>
              </a:solidFill>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9273576" y="3000199"/>
            <a:ext cx="365105" cy="276999"/>
          </a:xfrm>
          <a:prstGeom prst="rect">
            <a:avLst/>
          </a:prstGeom>
          <a:noFill/>
        </p:spPr>
        <p:txBody>
          <a:bodyPr wrap="square" lIns="91341" tIns="45673" rIns="91341" bIns="45673" rtlCol="0">
            <a:spAutoFit/>
          </a:bodyPr>
          <a:lstStyle/>
          <a:p>
            <a:pPr fontAlgn="auto">
              <a:spcBef>
                <a:spcPts val="0"/>
              </a:spcBef>
              <a:spcAft>
                <a:spcPts val="0"/>
              </a:spcAft>
            </a:pPr>
            <a:r>
              <a:rPr lang="ja-JP" altLang="en-US" sz="1200" dirty="0">
                <a:solidFill>
                  <a:prstClr val="black"/>
                </a:solidFill>
                <a:latin typeface="HGSｺﾞｼｯｸM" panose="020B0600000000000000" pitchFamily="50" charset="-128"/>
                <a:ea typeface="HGSｺﾞｼｯｸM" panose="020B0600000000000000" pitchFamily="50" charset="-128"/>
              </a:rPr>
              <a:t>等</a:t>
            </a:r>
          </a:p>
        </p:txBody>
      </p:sp>
      <p:pic>
        <p:nvPicPr>
          <p:cNvPr id="48"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535" y="4113884"/>
            <a:ext cx="504760" cy="41424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4205" y="4117151"/>
            <a:ext cx="504760" cy="41424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6379" y="4117151"/>
            <a:ext cx="504760" cy="41424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3880" y="4114130"/>
            <a:ext cx="504760" cy="41424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3781" y="4149405"/>
            <a:ext cx="504760" cy="414243"/>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p:cNvSpPr/>
          <p:nvPr/>
        </p:nvSpPr>
        <p:spPr>
          <a:xfrm>
            <a:off x="209973" y="2836355"/>
            <a:ext cx="3878995" cy="881075"/>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91335" tIns="45664" rIns="91335" bIns="45664" anchor="t" anchorCtr="0"/>
          <a:lstStyle/>
          <a:p>
            <a:pPr marL="179201" indent="-179201" fontAlgn="auto">
              <a:spcBef>
                <a:spcPts val="0"/>
              </a:spcBef>
              <a:spcAft>
                <a:spcPts val="0"/>
              </a:spcAft>
              <a:defRPr/>
            </a:pPr>
            <a:endParaRPr lang="en-US" altLang="ja-JP"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lang="ja-JP" altLang="en-US"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400" dirty="0">
                <a:solidFill>
                  <a:prstClr val="black"/>
                </a:solidFill>
                <a:latin typeface="HGPｺﾞｼｯｸM" panose="020B0600000000000000" pitchFamily="50" charset="-128"/>
                <a:ea typeface="HGPｺﾞｼｯｸM" panose="020B0600000000000000" pitchFamily="50" charset="-128"/>
              </a:rPr>
              <a:t>　障害者支援施設やグループホーム等を利用していた障害者で一人暮らしを希望する者等</a:t>
            </a:r>
            <a:endParaRPr lang="en-US" altLang="ja-JP" sz="1400" dirty="0">
              <a:solidFill>
                <a:prstClr val="black"/>
              </a:solidFill>
              <a:latin typeface="HGPｺﾞｼｯｸM" panose="020B0600000000000000" pitchFamily="50" charset="-128"/>
              <a:ea typeface="HGPｺﾞｼｯｸM" panose="020B0600000000000000" pitchFamily="50" charset="-128"/>
            </a:endParaRPr>
          </a:p>
        </p:txBody>
      </p:sp>
      <p:sp>
        <p:nvSpPr>
          <p:cNvPr id="42" name="正方形/長方形 41"/>
          <p:cNvSpPr/>
          <p:nvPr/>
        </p:nvSpPr>
        <p:spPr>
          <a:xfrm>
            <a:off x="128503" y="2619934"/>
            <a:ext cx="1794199"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white"/>
                </a:solidFill>
                <a:latin typeface="HGS創英角ｺﾞｼｯｸUB" pitchFamily="50" charset="-128"/>
                <a:ea typeface="HGS創英角ｺﾞｼｯｸUB" pitchFamily="50" charset="-128"/>
              </a:rPr>
              <a:t> 対象者</a:t>
            </a:r>
          </a:p>
        </p:txBody>
      </p:sp>
      <p:sp>
        <p:nvSpPr>
          <p:cNvPr id="43" name="正方形/長方形 42"/>
          <p:cNvSpPr/>
          <p:nvPr/>
        </p:nvSpPr>
        <p:spPr>
          <a:xfrm>
            <a:off x="209973" y="4005376"/>
            <a:ext cx="3878995" cy="2808000"/>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91335" tIns="45664" rIns="91335" bIns="45664" anchor="t"/>
          <a:lstStyle/>
          <a:p>
            <a:pPr marL="179201" indent="-179201" fontAlgn="auto">
              <a:spcBef>
                <a:spcPts val="0"/>
              </a:spcBef>
              <a:spcAft>
                <a:spcPts val="0"/>
              </a:spcAft>
              <a:defRPr/>
            </a:pPr>
            <a:endParaRPr lang="en-US" altLang="ja-JP"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82373" indent="-182373"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400" dirty="0">
                <a:solidFill>
                  <a:prstClr val="black"/>
                </a:solidFill>
                <a:latin typeface="HGPｺﾞｼｯｸM" panose="020B0600000000000000" pitchFamily="50" charset="-128"/>
                <a:ea typeface="HGPｺﾞｼｯｸM" panose="020B0600000000000000" pitchFamily="50" charset="-128"/>
              </a:rPr>
              <a:t>　定期的に利用者の居宅を訪問し、</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373"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食事、洗濯、掃除などに課題はないか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373"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公共料金や家賃に滞納はないか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373"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体調に変化はないか、通院しているか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373"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地域住民との関係は良好か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373"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などについて確認を行い、必要な助言や医療機関等との連絡調整を行う。</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82373" indent="-182373" fontAlgn="auto">
              <a:lnSpc>
                <a:spcPct val="110000"/>
              </a:lnSpc>
              <a:spcBef>
                <a:spcPts val="0"/>
              </a:spcBef>
              <a:spcAft>
                <a:spcPts val="0"/>
              </a:spcAft>
            </a:pP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marL="182373" indent="-182373"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定期的な訪問だけではなく、利用者からの相談・要請があった際は、訪問、電話、メール等による随時の対応も行う。</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79201" indent="-179201" fontAlgn="auto">
              <a:spcBef>
                <a:spcPts val="0"/>
              </a:spcBef>
              <a:spcAft>
                <a:spcPts val="0"/>
              </a:spcAft>
              <a:defRPr/>
            </a:pPr>
            <a:endParaRPr lang="en-US" altLang="ja-JP"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0" name="正方形/長方形 59"/>
          <p:cNvSpPr/>
          <p:nvPr/>
        </p:nvSpPr>
        <p:spPr>
          <a:xfrm>
            <a:off x="134282" y="3811642"/>
            <a:ext cx="2106234"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white"/>
                </a:solidFill>
                <a:latin typeface="HGS創英角ｺﾞｼｯｸUB" pitchFamily="50" charset="-128"/>
                <a:ea typeface="HGS創英角ｺﾞｼｯｸUB" pitchFamily="50" charset="-128"/>
              </a:rPr>
              <a:t>支援内容</a:t>
            </a:r>
          </a:p>
        </p:txBody>
      </p:sp>
      <p:sp>
        <p:nvSpPr>
          <p:cNvPr id="56" name="左カーブ矢印 55"/>
          <p:cNvSpPr/>
          <p:nvPr/>
        </p:nvSpPr>
        <p:spPr>
          <a:xfrm rot="8684457">
            <a:off x="4692247" y="4891639"/>
            <a:ext cx="732518" cy="1547895"/>
          </a:xfrm>
          <a:prstGeom prst="curvedLeftArrow">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black"/>
              </a:solidFill>
            </a:endParaRPr>
          </a:p>
        </p:txBody>
      </p:sp>
      <p:pic>
        <p:nvPicPr>
          <p:cNvPr id="41" name="Picture 22" descr="歩いている女性のイラスト">
            <a:hlinkClick r:id="rId2"/>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211487" y="4219961"/>
            <a:ext cx="698962" cy="1107632"/>
          </a:xfrm>
          <a:prstGeom prst="rect">
            <a:avLst/>
          </a:prstGeom>
          <a:noFill/>
          <a:extLst>
            <a:ext uri="{909E8E84-426E-40DD-AFC4-6F175D3DCCD1}">
              <a14:hiddenFill xmlns:a14="http://schemas.microsoft.com/office/drawing/2010/main">
                <a:solidFill>
                  <a:srgbClr val="FFFFFF"/>
                </a:solidFill>
              </a14:hiddenFill>
            </a:ext>
          </a:extLst>
        </p:spPr>
      </p:pic>
      <p:sp>
        <p:nvSpPr>
          <p:cNvPr id="57" name="左カーブ矢印 56"/>
          <p:cNvSpPr/>
          <p:nvPr/>
        </p:nvSpPr>
        <p:spPr>
          <a:xfrm rot="2135571">
            <a:off x="8332283" y="4846257"/>
            <a:ext cx="732518" cy="1547895"/>
          </a:xfrm>
          <a:prstGeom prst="curvedLeftArrow">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black"/>
              </a:solidFill>
            </a:endParaRPr>
          </a:p>
        </p:txBody>
      </p:sp>
      <p:pic>
        <p:nvPicPr>
          <p:cNvPr id="47" name="Picture 22" descr="歩いている女性のイラスト">
            <a:hlinkClick r:id="rId2"/>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3269" y="5250546"/>
            <a:ext cx="730210" cy="1157149"/>
          </a:xfrm>
          <a:prstGeom prst="rect">
            <a:avLst/>
          </a:prstGeom>
          <a:noFill/>
          <a:extLst>
            <a:ext uri="{909E8E84-426E-40DD-AFC4-6F175D3DCCD1}">
              <a14:hiddenFill xmlns:a14="http://schemas.microsoft.com/office/drawing/2010/main">
                <a:solidFill>
                  <a:srgbClr val="FFFFFF"/>
                </a:solidFill>
              </a14:hiddenFill>
            </a:ext>
          </a:extLst>
        </p:spPr>
      </p:pic>
      <p:sp>
        <p:nvSpPr>
          <p:cNvPr id="59"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6</a:t>
            </a:fld>
            <a:endParaRPr lang="en-US" altLang="ja-JP" dirty="0">
              <a:solidFill>
                <a:prstClr val="black"/>
              </a:solidFill>
            </a:endParaRPr>
          </a:p>
        </p:txBody>
      </p:sp>
    </p:spTree>
    <p:extLst>
      <p:ext uri="{BB962C8B-B14F-4D97-AF65-F5344CB8AC3E}">
        <p14:creationId xmlns:p14="http://schemas.microsoft.com/office/powerpoint/2010/main" val="22616256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70024" y="-27343"/>
            <a:ext cx="5275264" cy="466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07" tIns="45653" rIns="91307" bIns="45653" anchor="ctr"/>
          <a:lstStyle/>
          <a:p>
            <a:pPr algn="ctr" fontAlgn="auto">
              <a:spcBef>
                <a:spcPts val="0"/>
              </a:spcBef>
              <a:spcAft>
                <a:spcPts val="0"/>
              </a:spcAft>
              <a:defRPr/>
            </a:pPr>
            <a:r>
              <a:rPr lang="ja-JP" altLang="en-US" sz="2000" b="1" dirty="0">
                <a:solidFill>
                  <a:prstClr val="black"/>
                </a:solidFill>
              </a:rPr>
              <a:t>発達障害者支援体制整備</a:t>
            </a:r>
            <a:r>
              <a:rPr lang="ja-JP" altLang="en-US" sz="2000" dirty="0">
                <a:solidFill>
                  <a:prstClr val="black"/>
                </a:solidFill>
              </a:rPr>
              <a:t>　　　　</a:t>
            </a:r>
          </a:p>
        </p:txBody>
      </p:sp>
      <p:sp>
        <p:nvSpPr>
          <p:cNvPr id="5" name="正方形/長方形 4"/>
          <p:cNvSpPr/>
          <p:nvPr/>
        </p:nvSpPr>
        <p:spPr>
          <a:xfrm>
            <a:off x="56501" y="620689"/>
            <a:ext cx="9793089" cy="1368152"/>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91307" tIns="45653" rIns="91307" bIns="45653" anchor="ctr"/>
          <a:lstStyle/>
          <a:p>
            <a:pPr fontAlgn="auto">
              <a:spcBef>
                <a:spcPts val="0"/>
              </a:spcBef>
              <a:spcAft>
                <a:spcPts val="0"/>
              </a:spcAft>
              <a:tabLst>
                <a:tab pos="88806" algn="l"/>
              </a:tabLst>
              <a:defRPr/>
            </a:pPr>
            <a:r>
              <a:rPr lang="ja-JP" altLang="en-US" sz="1400" dirty="0">
                <a:solidFill>
                  <a:prstClr val="black"/>
                </a:solidFill>
              </a:rPr>
              <a:t>   乳幼児期から成人期における各ライフステージに対応する一貫した支援を行うため、関係機関等によるネットワークを構築するとともに、ペアレント・メンター・ペアレントトレーニング・ソーシャルスキルトレーニングの導入による家族支援体制の整備や、発達障害特有のアセスメントツールの導入を促進するための研修会を実施する。</a:t>
            </a:r>
            <a:endParaRPr lang="en-US" altLang="ja-JP" sz="1400" dirty="0">
              <a:solidFill>
                <a:prstClr val="black"/>
              </a:solidFill>
            </a:endParaRPr>
          </a:p>
          <a:p>
            <a:pPr fontAlgn="auto">
              <a:spcBef>
                <a:spcPts val="0"/>
              </a:spcBef>
              <a:spcAft>
                <a:spcPts val="0"/>
              </a:spcAft>
              <a:defRPr/>
            </a:pPr>
            <a:r>
              <a:rPr lang="ja-JP" altLang="en-US" sz="1400" dirty="0">
                <a:solidFill>
                  <a:prstClr val="black"/>
                </a:solidFill>
              </a:rPr>
              <a:t>　また、市町村・事業所等支援、医療機関との連携や困難ケースへの対応を行うための「発達障害者地域支援マネジャー」を配置し、地域の中核である発達障害者支援センターの地域支援機能の強化を図る。</a:t>
            </a:r>
          </a:p>
        </p:txBody>
      </p:sp>
      <p:sp>
        <p:nvSpPr>
          <p:cNvPr id="10" name="角丸四角形 9"/>
          <p:cNvSpPr/>
          <p:nvPr/>
        </p:nvSpPr>
        <p:spPr>
          <a:xfrm>
            <a:off x="192072" y="2276891"/>
            <a:ext cx="9691219" cy="2902107"/>
          </a:xfrm>
          <a:prstGeom prst="roundRect">
            <a:avLst>
              <a:gd name="adj" fmla="val 573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07" tIns="45653" rIns="91307" bIns="45653">
            <a:normAutofit/>
          </a:bodyPr>
          <a:lstStyle/>
          <a:p>
            <a:pPr>
              <a:defRPr/>
            </a:pPr>
            <a:r>
              <a:rPr lang="ja-JP" altLang="en-US" sz="400" dirty="0">
                <a:solidFill>
                  <a:prstClr val="white"/>
                </a:solidFill>
              </a:rPr>
              <a:t>　　　</a:t>
            </a:r>
            <a:endParaRPr lang="en-US" altLang="ja-JP" sz="400" dirty="0">
              <a:solidFill>
                <a:prstClr val="white"/>
              </a:solidFill>
            </a:endParaRPr>
          </a:p>
          <a:p>
            <a:pPr>
              <a:defRPr/>
            </a:pPr>
            <a:r>
              <a:rPr lang="ja-JP" altLang="en-US" sz="400" dirty="0">
                <a:solidFill>
                  <a:prstClr val="white"/>
                </a:solidFill>
                <a:latin typeface="ＭＳ Ｐゴシック"/>
              </a:rPr>
              <a:t>　　　　　</a:t>
            </a:r>
            <a:endParaRPr lang="en-US" altLang="ja-JP" sz="1600" dirty="0">
              <a:solidFill>
                <a:prstClr val="black"/>
              </a:solidFill>
              <a:latin typeface="ＭＳ Ｐゴシック"/>
            </a:endParaRPr>
          </a:p>
          <a:p>
            <a:pPr>
              <a:defRPr/>
            </a:pPr>
            <a:endParaRPr lang="en-US" altLang="ja-JP" sz="1600" dirty="0">
              <a:solidFill>
                <a:prstClr val="black"/>
              </a:solidFill>
              <a:latin typeface="ＭＳ Ｐゴシック"/>
            </a:endParaRPr>
          </a:p>
          <a:p>
            <a:pPr>
              <a:defRPr/>
            </a:pPr>
            <a:endParaRPr lang="ja-JP" altLang="en-US" sz="1600" dirty="0">
              <a:solidFill>
                <a:prstClr val="black"/>
              </a:solidFill>
              <a:latin typeface="ＭＳ Ｐゴシック"/>
            </a:endParaRPr>
          </a:p>
        </p:txBody>
      </p:sp>
      <p:sp>
        <p:nvSpPr>
          <p:cNvPr id="11" name="正方形/長方形 10"/>
          <p:cNvSpPr/>
          <p:nvPr/>
        </p:nvSpPr>
        <p:spPr>
          <a:xfrm>
            <a:off x="3304288" y="2492949"/>
            <a:ext cx="3232967" cy="2471329"/>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07" tIns="45653" rIns="91307" bIns="45653" anchor="ctr"/>
          <a:lstStyle/>
          <a:p>
            <a:pPr algn="ctr">
              <a:defRPr/>
            </a:pPr>
            <a:endParaRPr lang="ja-JP" altLang="en-US" sz="1000">
              <a:solidFill>
                <a:prstClr val="white"/>
              </a:solidFill>
            </a:endParaRPr>
          </a:p>
        </p:txBody>
      </p:sp>
      <p:pic>
        <p:nvPicPr>
          <p:cNvPr id="8213" name="Picture 2" descr="C:\Users\yspmg\AppData\Local\Microsoft\Windows\Temporary Internet Files\Content.IE5\ZGB3EBQ6\MCj04455900000[1].wmf"/>
          <p:cNvPicPr>
            <a:picLocks noChangeAspect="1" noChangeArrowheads="1"/>
          </p:cNvPicPr>
          <p:nvPr/>
        </p:nvPicPr>
        <p:blipFill>
          <a:blip r:embed="rId3" cstate="print"/>
          <a:srcRect/>
          <a:stretch>
            <a:fillRect/>
          </a:stretch>
        </p:blipFill>
        <p:spPr bwMode="auto">
          <a:xfrm>
            <a:off x="6557320" y="3284989"/>
            <a:ext cx="627928" cy="509054"/>
          </a:xfrm>
          <a:prstGeom prst="rect">
            <a:avLst/>
          </a:prstGeom>
          <a:noFill/>
          <a:ln w="9525">
            <a:noFill/>
            <a:miter lim="800000"/>
            <a:headEnd/>
            <a:tailEnd/>
          </a:ln>
        </p:spPr>
      </p:pic>
      <p:pic>
        <p:nvPicPr>
          <p:cNvPr id="8214" name="Picture 29" descr="j0310838"/>
          <p:cNvPicPr>
            <a:picLocks noChangeAspect="1" noChangeArrowheads="1"/>
          </p:cNvPicPr>
          <p:nvPr/>
        </p:nvPicPr>
        <p:blipFill>
          <a:blip r:embed="rId4" cstate="print"/>
          <a:srcRect/>
          <a:stretch>
            <a:fillRect/>
          </a:stretch>
        </p:blipFill>
        <p:spPr bwMode="auto">
          <a:xfrm>
            <a:off x="6610956" y="4597157"/>
            <a:ext cx="502455" cy="307426"/>
          </a:xfrm>
          <a:prstGeom prst="rect">
            <a:avLst/>
          </a:prstGeom>
          <a:noFill/>
          <a:ln w="9525">
            <a:noFill/>
            <a:miter lim="800000"/>
            <a:headEnd/>
            <a:tailEnd/>
          </a:ln>
        </p:spPr>
      </p:pic>
      <p:pic>
        <p:nvPicPr>
          <p:cNvPr id="8215" name="Picture 2" descr="C:\Users\yspmg\AppData\Local\Microsoft\Windows\Temporary Internet Files\Content.IE5\J5E7E87F\MCj04460060000[1].wmf"/>
          <p:cNvPicPr>
            <a:picLocks noChangeAspect="1" noChangeArrowheads="1"/>
          </p:cNvPicPr>
          <p:nvPr/>
        </p:nvPicPr>
        <p:blipFill>
          <a:blip r:embed="rId5" cstate="print"/>
          <a:srcRect/>
          <a:stretch>
            <a:fillRect/>
          </a:stretch>
        </p:blipFill>
        <p:spPr bwMode="auto">
          <a:xfrm>
            <a:off x="4376936" y="4179086"/>
            <a:ext cx="1288944" cy="711862"/>
          </a:xfrm>
          <a:prstGeom prst="rect">
            <a:avLst/>
          </a:prstGeom>
          <a:noFill/>
          <a:ln w="9525">
            <a:noFill/>
            <a:miter lim="800000"/>
            <a:headEnd/>
            <a:tailEnd/>
          </a:ln>
        </p:spPr>
      </p:pic>
      <p:sp>
        <p:nvSpPr>
          <p:cNvPr id="40" name="Rectangle 13"/>
          <p:cNvSpPr>
            <a:spLocks noChangeArrowheads="1"/>
          </p:cNvSpPr>
          <p:nvPr/>
        </p:nvSpPr>
        <p:spPr bwMode="auto">
          <a:xfrm>
            <a:off x="3656858" y="2348880"/>
            <a:ext cx="2448272" cy="295956"/>
          </a:xfrm>
          <a:prstGeom prst="rect">
            <a:avLst/>
          </a:prstGeom>
          <a:solidFill>
            <a:schemeClr val="bg1"/>
          </a:solidFill>
          <a:ln w="9525">
            <a:solidFill>
              <a:schemeClr val="tx1"/>
            </a:solidFill>
            <a:miter lim="800000"/>
            <a:headEnd/>
            <a:tailEnd/>
          </a:ln>
        </p:spPr>
        <p:txBody>
          <a:bodyPr wrap="none" lIns="91307" tIns="45653" rIns="91307" bIns="45653" anchor="ctr"/>
          <a:lstStyle/>
          <a:p>
            <a:pPr algn="ctr">
              <a:defRPr/>
            </a:pPr>
            <a:r>
              <a:rPr lang="ja-JP" altLang="en-US" sz="1400" dirty="0">
                <a:solidFill>
                  <a:prstClr val="black"/>
                </a:solidFill>
                <a:ea typeface="ＭＳ Ｐゴシック"/>
              </a:rPr>
              <a:t>発達障害者支援地域協議会</a:t>
            </a:r>
            <a:endParaRPr lang="ja-JP" altLang="en-US" sz="900" dirty="0">
              <a:solidFill>
                <a:prstClr val="black"/>
              </a:solidFill>
              <a:ea typeface="ＭＳ Ｐゴシック"/>
            </a:endParaRPr>
          </a:p>
        </p:txBody>
      </p:sp>
      <p:sp>
        <p:nvSpPr>
          <p:cNvPr id="42" name="Rectangle 14"/>
          <p:cNvSpPr>
            <a:spLocks noChangeArrowheads="1"/>
          </p:cNvSpPr>
          <p:nvPr/>
        </p:nvSpPr>
        <p:spPr bwMode="auto">
          <a:xfrm>
            <a:off x="7678167" y="4081388"/>
            <a:ext cx="2171423" cy="468511"/>
          </a:xfrm>
          <a:prstGeom prst="rect">
            <a:avLst/>
          </a:prstGeom>
          <a:noFill/>
          <a:ln w="9525">
            <a:noFill/>
            <a:miter lim="800000"/>
            <a:headEnd/>
            <a:tailEnd/>
          </a:ln>
        </p:spPr>
        <p:txBody>
          <a:bodyPr wrap="none" lIns="91307" tIns="45653" rIns="91307" bIns="45653" anchor="ctr"/>
          <a:lstStyle/>
          <a:p>
            <a:pPr>
              <a:defRPr/>
            </a:pPr>
            <a:endParaRPr lang="ja-JP" altLang="en-US" sz="1000" dirty="0">
              <a:solidFill>
                <a:prstClr val="black"/>
              </a:solidFill>
              <a:latin typeface="ＭＳ Ｐゴシック"/>
              <a:ea typeface="ＭＳ Ｐゴシック"/>
            </a:endParaRPr>
          </a:p>
        </p:txBody>
      </p:sp>
      <p:sp>
        <p:nvSpPr>
          <p:cNvPr id="50" name="Rectangle 14"/>
          <p:cNvSpPr>
            <a:spLocks noChangeArrowheads="1"/>
          </p:cNvSpPr>
          <p:nvPr/>
        </p:nvSpPr>
        <p:spPr bwMode="auto">
          <a:xfrm>
            <a:off x="7165106" y="3051442"/>
            <a:ext cx="2612432" cy="1601696"/>
          </a:xfrm>
          <a:prstGeom prst="rect">
            <a:avLst/>
          </a:prstGeom>
          <a:noFill/>
          <a:ln w="9525">
            <a:noFill/>
            <a:miter lim="800000"/>
            <a:headEnd/>
            <a:tailEnd/>
          </a:ln>
        </p:spPr>
        <p:txBody>
          <a:bodyPr wrap="none" lIns="91307" tIns="45653" rIns="91307" bIns="45653" anchor="ctr"/>
          <a:lstStyle/>
          <a:p>
            <a:endParaRPr lang="en-US" altLang="ja-JP" sz="1000" dirty="0">
              <a:solidFill>
                <a:prstClr val="black"/>
              </a:solidFill>
              <a:ea typeface="ＭＳ Ｐゴシック"/>
            </a:endParaRPr>
          </a:p>
          <a:p>
            <a:endParaRPr lang="en-US" altLang="ja-JP" sz="1000" dirty="0">
              <a:solidFill>
                <a:prstClr val="black"/>
              </a:solidFill>
              <a:ea typeface="ＭＳ Ｐゴシック"/>
            </a:endParaRPr>
          </a:p>
          <a:p>
            <a:endParaRPr lang="en-US" altLang="ja-JP" sz="1000" dirty="0">
              <a:solidFill>
                <a:prstClr val="black"/>
              </a:solidFill>
              <a:ea typeface="ＭＳ Ｐゴシック"/>
            </a:endParaRPr>
          </a:p>
          <a:p>
            <a:r>
              <a:rPr lang="ja-JP" altLang="en-US" sz="1000" dirty="0">
                <a:solidFill>
                  <a:prstClr val="black"/>
                </a:solidFill>
                <a:ea typeface="ＭＳ Ｐゴシック"/>
              </a:rPr>
              <a:t>○家族支援のための人材育成</a:t>
            </a:r>
            <a:endParaRPr lang="en-US" altLang="ja-JP" sz="1000" dirty="0">
              <a:solidFill>
                <a:prstClr val="black"/>
              </a:solidFill>
              <a:ea typeface="ＭＳ Ｐゴシック"/>
            </a:endParaRPr>
          </a:p>
          <a:p>
            <a:r>
              <a:rPr lang="ja-JP" altLang="en-US" sz="1000" dirty="0">
                <a:solidFill>
                  <a:prstClr val="black"/>
                </a:solidFill>
                <a:ea typeface="ＭＳ Ｐゴシック"/>
              </a:rPr>
              <a:t>　（家族の対応力向上）</a:t>
            </a:r>
            <a:endParaRPr lang="en-US" altLang="ja-JP" sz="1000" dirty="0">
              <a:solidFill>
                <a:prstClr val="black"/>
              </a:solidFill>
              <a:ea typeface="ＭＳ Ｐゴシック"/>
            </a:endParaRPr>
          </a:p>
          <a:p>
            <a:pPr indent="82458"/>
            <a:r>
              <a:rPr lang="ja-JP" altLang="en-US" sz="1000" dirty="0">
                <a:solidFill>
                  <a:prstClr val="black"/>
                </a:solidFill>
                <a:ea typeface="ＭＳ Ｐゴシック"/>
              </a:rPr>
              <a:t> ・ペアレントトレーニング</a:t>
            </a:r>
            <a:endParaRPr lang="en-US" altLang="ja-JP" sz="1000" dirty="0">
              <a:solidFill>
                <a:prstClr val="black"/>
              </a:solidFill>
              <a:ea typeface="ＭＳ Ｐゴシック"/>
            </a:endParaRPr>
          </a:p>
          <a:p>
            <a:pPr indent="82458"/>
            <a:r>
              <a:rPr lang="ja-JP" altLang="en-US" sz="1000" dirty="0">
                <a:solidFill>
                  <a:prstClr val="black"/>
                </a:solidFill>
                <a:ea typeface="ＭＳ Ｐゴシック"/>
              </a:rPr>
              <a:t> ・ペアレントプログラム</a:t>
            </a:r>
          </a:p>
          <a:p>
            <a:r>
              <a:rPr lang="ja-JP" altLang="en-US" sz="1000" dirty="0">
                <a:solidFill>
                  <a:prstClr val="black"/>
                </a:solidFill>
                <a:ea typeface="ＭＳ Ｐゴシック"/>
              </a:rPr>
              <a:t>　（当事者による助言）</a:t>
            </a:r>
            <a:endParaRPr lang="en-US" altLang="ja-JP" sz="1000" dirty="0">
              <a:solidFill>
                <a:prstClr val="black"/>
              </a:solidFill>
              <a:ea typeface="ＭＳ Ｐゴシック"/>
            </a:endParaRPr>
          </a:p>
          <a:p>
            <a:pPr indent="82458"/>
            <a:r>
              <a:rPr lang="ja-JP" altLang="en-US" sz="1000" dirty="0">
                <a:solidFill>
                  <a:prstClr val="black"/>
                </a:solidFill>
                <a:ea typeface="ＭＳ Ｐゴシック"/>
              </a:rPr>
              <a:t> ・ペアレントメンター　　等　　　　　　　　　　　　　　　　　</a:t>
            </a:r>
            <a:endParaRPr lang="en-US" altLang="ja-JP" sz="1000" dirty="0">
              <a:solidFill>
                <a:prstClr val="black"/>
              </a:solidFill>
              <a:ea typeface="ＭＳ Ｐゴシック"/>
            </a:endParaRPr>
          </a:p>
          <a:p>
            <a:endParaRPr lang="en-US" altLang="ja-JP" sz="1000" dirty="0">
              <a:solidFill>
                <a:prstClr val="black"/>
              </a:solidFill>
              <a:ea typeface="ＭＳ Ｐゴシック"/>
            </a:endParaRPr>
          </a:p>
          <a:p>
            <a:r>
              <a:rPr lang="ja-JP" altLang="en-US" sz="1000" dirty="0">
                <a:solidFill>
                  <a:prstClr val="black"/>
                </a:solidFill>
                <a:ea typeface="ＭＳ Ｐゴシック"/>
              </a:rPr>
              <a:t>○当事者の適応力向上のための人材育成</a:t>
            </a:r>
            <a:endParaRPr lang="en-US" altLang="ja-JP" sz="1000" dirty="0">
              <a:solidFill>
                <a:prstClr val="black"/>
              </a:solidFill>
              <a:ea typeface="ＭＳ Ｐゴシック"/>
            </a:endParaRPr>
          </a:p>
          <a:p>
            <a:r>
              <a:rPr lang="ja-JP" altLang="en-US" sz="1000" dirty="0">
                <a:solidFill>
                  <a:prstClr val="black"/>
                </a:solidFill>
                <a:ea typeface="ＭＳ Ｐゴシック"/>
              </a:rPr>
              <a:t> 　・ソーシャルスキルトレーニング　等　　　　</a:t>
            </a:r>
          </a:p>
          <a:p>
            <a:pPr>
              <a:defRPr/>
            </a:pPr>
            <a:endParaRPr lang="en-US" altLang="ja-JP" sz="1000" dirty="0">
              <a:solidFill>
                <a:prstClr val="black"/>
              </a:solidFill>
              <a:ea typeface="ＭＳ Ｐゴシック"/>
            </a:endParaRPr>
          </a:p>
          <a:p>
            <a:pPr>
              <a:defRPr/>
            </a:pPr>
            <a:r>
              <a:rPr lang="ja-JP" altLang="en-US" sz="1000" dirty="0">
                <a:solidFill>
                  <a:prstClr val="black"/>
                </a:solidFill>
                <a:latin typeface="ＭＳ Ｐゴシック"/>
                <a:ea typeface="ＭＳ Ｐゴシック"/>
              </a:rPr>
              <a:t>○アセスメントツールの導入促進</a:t>
            </a:r>
            <a:endParaRPr lang="en-US" altLang="ja-JP" sz="1000" dirty="0">
              <a:solidFill>
                <a:prstClr val="black"/>
              </a:solidFill>
              <a:latin typeface="ＭＳ Ｐゴシック"/>
              <a:ea typeface="ＭＳ Ｐゴシック"/>
            </a:endParaRPr>
          </a:p>
          <a:p>
            <a:pPr>
              <a:defRPr/>
            </a:pPr>
            <a:r>
              <a:rPr lang="ja-JP" altLang="en-US" sz="1000" dirty="0">
                <a:solidFill>
                  <a:prstClr val="black"/>
                </a:solidFill>
                <a:latin typeface="ＭＳ Ｐゴシック"/>
                <a:ea typeface="ＭＳ Ｐゴシック"/>
              </a:rPr>
              <a:t> 　・Ｍ－ＣＨＡＴ、ＰＡＲＳ</a:t>
            </a:r>
            <a:r>
              <a:rPr lang="en-US" altLang="ja-JP" sz="1000" dirty="0">
                <a:solidFill>
                  <a:prstClr val="black"/>
                </a:solidFill>
                <a:latin typeface="ＭＳ Ｐゴシック"/>
                <a:ea typeface="ＭＳ Ｐゴシック"/>
              </a:rPr>
              <a:t>-</a:t>
            </a:r>
            <a:r>
              <a:rPr lang="ja-JP" altLang="en-US" sz="1000" dirty="0">
                <a:solidFill>
                  <a:prstClr val="black"/>
                </a:solidFill>
                <a:latin typeface="ＭＳ Ｐゴシック"/>
                <a:ea typeface="ＭＳ Ｐゴシック"/>
              </a:rPr>
              <a:t>ＴＲ　　等</a:t>
            </a:r>
          </a:p>
          <a:p>
            <a:endParaRPr lang="en-US" altLang="ja-JP" sz="1000" dirty="0">
              <a:solidFill>
                <a:prstClr val="black"/>
              </a:solidFill>
              <a:ea typeface="ＭＳ Ｐゴシック"/>
            </a:endParaRPr>
          </a:p>
          <a:p>
            <a:endParaRPr lang="en-US" altLang="ja-JP" sz="1000" dirty="0">
              <a:solidFill>
                <a:prstClr val="black"/>
              </a:solidFill>
              <a:ea typeface="ＭＳ Ｐゴシック"/>
            </a:endParaRPr>
          </a:p>
          <a:p>
            <a:endParaRPr lang="ja-JP" altLang="en-US" sz="1000" dirty="0">
              <a:solidFill>
                <a:prstClr val="black"/>
              </a:solidFill>
              <a:ea typeface="ＭＳ Ｐゴシック"/>
            </a:endParaRPr>
          </a:p>
        </p:txBody>
      </p:sp>
      <p:cxnSp>
        <p:nvCxnSpPr>
          <p:cNvPr id="59" name="直線矢印コネクタ 58"/>
          <p:cNvCxnSpPr>
            <a:endCxn id="6" idx="1"/>
          </p:cNvCxnSpPr>
          <p:nvPr/>
        </p:nvCxnSpPr>
        <p:spPr>
          <a:xfrm flipV="1">
            <a:off x="5868994" y="3791213"/>
            <a:ext cx="1316287" cy="6367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直線矢印コネクタ 66"/>
          <p:cNvCxnSpPr/>
          <p:nvPr/>
        </p:nvCxnSpPr>
        <p:spPr>
          <a:xfrm>
            <a:off x="2989246" y="4033164"/>
            <a:ext cx="1313325" cy="54796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98" name="Rectangle 13"/>
          <p:cNvSpPr>
            <a:spLocks noChangeArrowheads="1"/>
          </p:cNvSpPr>
          <p:nvPr/>
        </p:nvSpPr>
        <p:spPr bwMode="auto">
          <a:xfrm>
            <a:off x="3523741" y="4269161"/>
            <a:ext cx="421331" cy="239960"/>
          </a:xfrm>
          <a:prstGeom prst="rect">
            <a:avLst/>
          </a:prstGeom>
          <a:solidFill>
            <a:schemeClr val="bg1"/>
          </a:solidFill>
          <a:ln w="9525">
            <a:solidFill>
              <a:schemeClr val="accent1"/>
            </a:solidFill>
            <a:miter lim="800000"/>
            <a:headEnd/>
            <a:tailEnd/>
          </a:ln>
        </p:spPr>
        <p:txBody>
          <a:bodyPr wrap="none" lIns="91307" tIns="45653" rIns="91307" bIns="45653" anchor="ctr"/>
          <a:lstStyle/>
          <a:p>
            <a:pPr>
              <a:defRPr/>
            </a:pPr>
            <a:r>
              <a:rPr lang="ja-JP" altLang="en-US" sz="900" dirty="0">
                <a:solidFill>
                  <a:prstClr val="black"/>
                </a:solidFill>
                <a:ea typeface="ＭＳ Ｐゴシック"/>
              </a:rPr>
              <a:t>連携</a:t>
            </a:r>
          </a:p>
        </p:txBody>
      </p:sp>
      <p:sp>
        <p:nvSpPr>
          <p:cNvPr id="16" name="テキスト ボックス 15"/>
          <p:cNvSpPr txBox="1"/>
          <p:nvPr/>
        </p:nvSpPr>
        <p:spPr>
          <a:xfrm>
            <a:off x="3368824" y="2636920"/>
            <a:ext cx="3432236" cy="1569566"/>
          </a:xfrm>
          <a:prstGeom prst="rect">
            <a:avLst/>
          </a:prstGeom>
          <a:noFill/>
        </p:spPr>
        <p:txBody>
          <a:bodyPr wrap="square" lIns="91341" tIns="45673" rIns="91341" bIns="45673" rtlCol="0">
            <a:spAutoFit/>
          </a:bodyPr>
          <a:lstStyle/>
          <a:p>
            <a:pPr marL="82458" indent="-82458" fontAlgn="auto">
              <a:spcBef>
                <a:spcPts val="0"/>
              </a:spcBef>
              <a:spcAft>
                <a:spcPts val="0"/>
              </a:spcAft>
            </a:pPr>
            <a:r>
              <a:rPr lang="ja-JP" altLang="en-US" sz="1200" dirty="0">
                <a:solidFill>
                  <a:prstClr val="black"/>
                </a:solidFill>
                <a:latin typeface="ＭＳ Ｐゴシック"/>
                <a:ea typeface="ＭＳ Ｐゴシック"/>
              </a:rPr>
              <a:t>１）自治体内の支援ニーズや支援体制の現状</a:t>
            </a:r>
            <a:endParaRPr lang="en-US" altLang="ja-JP" sz="1200" dirty="0">
              <a:solidFill>
                <a:prstClr val="black"/>
              </a:solidFill>
              <a:latin typeface="ＭＳ Ｐゴシック"/>
              <a:ea typeface="ＭＳ Ｐゴシック"/>
            </a:endParaRPr>
          </a:p>
          <a:p>
            <a:pPr marL="82458" indent="-82458" fontAlgn="auto">
              <a:spcBef>
                <a:spcPts val="0"/>
              </a:spcBef>
              <a:spcAft>
                <a:spcPts val="0"/>
              </a:spcAft>
            </a:pPr>
            <a:r>
              <a:rPr lang="ja-JP" altLang="en-US" sz="1200" dirty="0">
                <a:solidFill>
                  <a:prstClr val="black"/>
                </a:solidFill>
                <a:latin typeface="ＭＳ Ｐゴシック"/>
                <a:ea typeface="ＭＳ Ｐゴシック"/>
              </a:rPr>
              <a:t>　  等を把握。市町村又は障害福祉圏域ごとの</a:t>
            </a:r>
            <a:endParaRPr lang="en-US" altLang="ja-JP" sz="1200" dirty="0">
              <a:solidFill>
                <a:prstClr val="black"/>
              </a:solidFill>
              <a:latin typeface="ＭＳ Ｐゴシック"/>
              <a:ea typeface="ＭＳ Ｐゴシック"/>
            </a:endParaRPr>
          </a:p>
          <a:p>
            <a:pPr marL="82458" indent="-82458" fontAlgn="auto">
              <a:spcBef>
                <a:spcPts val="0"/>
              </a:spcBef>
              <a:spcAft>
                <a:spcPts val="0"/>
              </a:spcAft>
            </a:pPr>
            <a:r>
              <a:rPr lang="ja-JP" altLang="en-US" sz="1200" dirty="0">
                <a:solidFill>
                  <a:prstClr val="black"/>
                </a:solidFill>
                <a:latin typeface="ＭＳ Ｐゴシック"/>
                <a:ea typeface="ＭＳ Ｐゴシック"/>
              </a:rPr>
              <a:t>　　支援体制の整備の状況や発達障害者支援</a:t>
            </a:r>
            <a:endParaRPr lang="en-US" altLang="ja-JP" sz="1200" dirty="0">
              <a:solidFill>
                <a:prstClr val="black"/>
              </a:solidFill>
              <a:latin typeface="ＭＳ Ｐゴシック"/>
              <a:ea typeface="ＭＳ Ｐゴシック"/>
            </a:endParaRPr>
          </a:p>
          <a:p>
            <a:pPr marL="82458" indent="-82458" fontAlgn="auto">
              <a:spcBef>
                <a:spcPts val="0"/>
              </a:spcBef>
              <a:spcAft>
                <a:spcPts val="0"/>
              </a:spcAft>
            </a:pPr>
            <a:r>
              <a:rPr lang="ja-JP" altLang="en-US" sz="1200" dirty="0">
                <a:solidFill>
                  <a:prstClr val="black"/>
                </a:solidFill>
                <a:latin typeface="ＭＳ Ｐゴシック"/>
                <a:ea typeface="ＭＳ Ｐゴシック"/>
              </a:rPr>
              <a:t>　　センターの活動状況について検証</a:t>
            </a:r>
            <a:endParaRPr lang="en-US" altLang="ja-JP" sz="1200" dirty="0">
              <a:solidFill>
                <a:prstClr val="black"/>
              </a:solidFill>
              <a:latin typeface="ＭＳ Ｐゴシック"/>
              <a:ea typeface="ＭＳ Ｐゴシック"/>
            </a:endParaRPr>
          </a:p>
          <a:p>
            <a:pPr marL="82458" indent="-82458" fontAlgn="auto">
              <a:spcBef>
                <a:spcPts val="0"/>
              </a:spcBef>
              <a:spcAft>
                <a:spcPts val="0"/>
              </a:spcAft>
            </a:pPr>
            <a:r>
              <a:rPr lang="ja-JP" altLang="en-US" sz="1200" dirty="0">
                <a:solidFill>
                  <a:prstClr val="black"/>
                </a:solidFill>
                <a:latin typeface="ＭＳ Ｐゴシック"/>
                <a:ea typeface="ＭＳ Ｐゴシック"/>
              </a:rPr>
              <a:t>２）センターの拡充やマネジャーの配置、その</a:t>
            </a:r>
            <a:endParaRPr lang="en-US" altLang="ja-JP" sz="1200" dirty="0">
              <a:solidFill>
                <a:prstClr val="black"/>
              </a:solidFill>
              <a:latin typeface="ＭＳ Ｐゴシック"/>
              <a:ea typeface="ＭＳ Ｐゴシック"/>
            </a:endParaRPr>
          </a:p>
          <a:p>
            <a:pPr marL="82458" indent="-82458" fontAlgn="auto">
              <a:spcBef>
                <a:spcPts val="0"/>
              </a:spcBef>
              <a:spcAft>
                <a:spcPts val="0"/>
              </a:spcAft>
            </a:pPr>
            <a:r>
              <a:rPr lang="ja-JP" altLang="en-US" sz="1200" dirty="0">
                <a:solidFill>
                  <a:prstClr val="black"/>
                </a:solidFill>
                <a:latin typeface="ＭＳ Ｐゴシック"/>
                <a:ea typeface="ＭＳ Ｐゴシック"/>
              </a:rPr>
              <a:t>　　役割の見直し等を検討</a:t>
            </a:r>
            <a:endParaRPr lang="en-US" altLang="ja-JP" sz="1200" dirty="0">
              <a:solidFill>
                <a:prstClr val="black"/>
              </a:solidFill>
              <a:latin typeface="ＭＳ Ｐゴシック"/>
              <a:ea typeface="ＭＳ Ｐゴシック"/>
            </a:endParaRPr>
          </a:p>
          <a:p>
            <a:pPr marL="82458" indent="-82458" fontAlgn="auto">
              <a:spcBef>
                <a:spcPts val="0"/>
              </a:spcBef>
              <a:spcAft>
                <a:spcPts val="0"/>
              </a:spcAft>
            </a:pPr>
            <a:r>
              <a:rPr lang="ja-JP" altLang="en-US" sz="1200" dirty="0">
                <a:solidFill>
                  <a:prstClr val="black"/>
                </a:solidFill>
                <a:latin typeface="ＭＳ Ｐゴシック"/>
                <a:ea typeface="ＭＳ Ｐゴシック"/>
              </a:rPr>
              <a:t>３）家族支援やアセスメントツールの普及を計画</a:t>
            </a:r>
            <a:endParaRPr lang="en-US" altLang="ja-JP" sz="1200" dirty="0">
              <a:solidFill>
                <a:prstClr val="black"/>
              </a:solidFill>
              <a:latin typeface="ＭＳ Ｐゴシック"/>
              <a:ea typeface="ＭＳ Ｐゴシック"/>
            </a:endParaRPr>
          </a:p>
          <a:p>
            <a:pPr marL="82458" indent="-82458" fontAlgn="auto">
              <a:spcBef>
                <a:spcPts val="0"/>
              </a:spcBef>
              <a:spcAft>
                <a:spcPts val="0"/>
              </a:spcAft>
            </a:pPr>
            <a:r>
              <a:rPr lang="en-US" altLang="ja-JP" sz="1200" dirty="0">
                <a:solidFill>
                  <a:prstClr val="black"/>
                </a:solidFill>
                <a:latin typeface="ＭＳ Ｐゴシック"/>
                <a:ea typeface="ＭＳ Ｐゴシック"/>
              </a:rPr>
              <a:t>※</a:t>
            </a:r>
            <a:r>
              <a:rPr lang="ja-JP" altLang="en-US" sz="1200" dirty="0">
                <a:solidFill>
                  <a:prstClr val="black"/>
                </a:solidFill>
                <a:latin typeface="ＭＳ Ｐゴシック"/>
                <a:ea typeface="ＭＳ Ｐゴシック"/>
              </a:rPr>
              <a:t>年２～３回程度開催</a:t>
            </a:r>
            <a:endParaRPr lang="en-US" altLang="ja-JP" sz="1200" dirty="0">
              <a:solidFill>
                <a:prstClr val="black"/>
              </a:solidFill>
              <a:latin typeface="ＭＳ Ｐゴシック"/>
              <a:ea typeface="ＭＳ Ｐゴシック"/>
            </a:endParaRPr>
          </a:p>
        </p:txBody>
      </p:sp>
      <p:sp>
        <p:nvSpPr>
          <p:cNvPr id="78" name="上下矢印 77"/>
          <p:cNvSpPr/>
          <p:nvPr/>
        </p:nvSpPr>
        <p:spPr>
          <a:xfrm>
            <a:off x="4630061" y="5179256"/>
            <a:ext cx="1187044" cy="698293"/>
          </a:xfrm>
          <a:prstGeom prst="upDownArrow">
            <a:avLst>
              <a:gd name="adj1" fmla="val 60081"/>
              <a:gd name="adj2" fmla="val 35418"/>
            </a:avLst>
          </a:prstGeom>
          <a:ln/>
        </p:spPr>
        <p:style>
          <a:lnRef idx="1">
            <a:schemeClr val="accent3"/>
          </a:lnRef>
          <a:fillRef idx="2">
            <a:schemeClr val="accent3"/>
          </a:fillRef>
          <a:effectRef idx="1">
            <a:schemeClr val="accent3"/>
          </a:effectRef>
          <a:fontRef idx="minor">
            <a:schemeClr val="dk1"/>
          </a:fontRef>
        </p:style>
        <p:txBody>
          <a:bodyPr lIns="91307" tIns="45653" rIns="91307" bIns="45653" anchor="ctr"/>
          <a:lstStyle/>
          <a:p>
            <a:pPr algn="ctr">
              <a:defRPr/>
            </a:pPr>
            <a:r>
              <a:rPr lang="ja-JP" altLang="en-US" sz="1200" dirty="0">
                <a:solidFill>
                  <a:prstClr val="black"/>
                </a:solidFill>
              </a:rPr>
              <a:t>連携</a:t>
            </a:r>
          </a:p>
        </p:txBody>
      </p:sp>
      <p:sp>
        <p:nvSpPr>
          <p:cNvPr id="103" name="AutoShape 9"/>
          <p:cNvSpPr>
            <a:spLocks noChangeArrowheads="1"/>
          </p:cNvSpPr>
          <p:nvPr/>
        </p:nvSpPr>
        <p:spPr bwMode="auto">
          <a:xfrm>
            <a:off x="191985" y="5877272"/>
            <a:ext cx="9636650" cy="953670"/>
          </a:xfrm>
          <a:prstGeom prst="roundRect">
            <a:avLst>
              <a:gd name="adj" fmla="val 0"/>
            </a:avLst>
          </a:prstGeom>
          <a:noFill/>
          <a:ln w="9525" cmpd="sng">
            <a:solidFill>
              <a:schemeClr val="tx1"/>
            </a:solidFill>
            <a:miter lim="800000"/>
            <a:headEnd/>
            <a:tailEnd/>
          </a:ln>
        </p:spPr>
        <p:txBody>
          <a:bodyPr wrap="none" lIns="91307" tIns="45653" rIns="91307" bIns="45653"/>
          <a:lstStyle/>
          <a:p>
            <a:endParaRPr lang="en-US" altLang="ja-JP" sz="800" dirty="0">
              <a:solidFill>
                <a:prstClr val="black"/>
              </a:solidFill>
              <a:ea typeface="ＭＳ Ｐゴシック"/>
            </a:endParaRPr>
          </a:p>
          <a:p>
            <a:r>
              <a:rPr lang="ja-JP" altLang="en-US" sz="1400" dirty="0">
                <a:solidFill>
                  <a:prstClr val="black"/>
                </a:solidFill>
                <a:ea typeface="ＭＳ Ｐゴシック"/>
              </a:rPr>
              <a:t>　　</a:t>
            </a:r>
            <a:endParaRPr lang="en-US" altLang="ja-JP" sz="1400" dirty="0">
              <a:solidFill>
                <a:prstClr val="black"/>
              </a:solidFill>
              <a:ea typeface="ＭＳ Ｐゴシック"/>
            </a:endParaRPr>
          </a:p>
        </p:txBody>
      </p:sp>
      <p:pic>
        <p:nvPicPr>
          <p:cNvPr id="115" name="Picture 4" descr="C:\Users\yspmg\AppData\Local\Microsoft\Windows\Temporary Internet Files\Content.IE5\PK6VHFIT\MCj04455080000[1].wmf"/>
          <p:cNvPicPr>
            <a:picLocks noChangeAspect="1" noChangeArrowheads="1"/>
          </p:cNvPicPr>
          <p:nvPr/>
        </p:nvPicPr>
        <p:blipFill>
          <a:blip r:embed="rId6" cstate="print"/>
          <a:srcRect/>
          <a:stretch>
            <a:fillRect/>
          </a:stretch>
        </p:blipFill>
        <p:spPr bwMode="auto">
          <a:xfrm>
            <a:off x="3872887" y="6165596"/>
            <a:ext cx="1020674" cy="520547"/>
          </a:xfrm>
          <a:prstGeom prst="rect">
            <a:avLst/>
          </a:prstGeom>
          <a:noFill/>
          <a:ln w="9525">
            <a:noFill/>
            <a:miter lim="800000"/>
            <a:headEnd/>
            <a:tailEnd/>
          </a:ln>
        </p:spPr>
      </p:pic>
      <p:sp>
        <p:nvSpPr>
          <p:cNvPr id="2" name="テキスト ボックス 1"/>
          <p:cNvSpPr txBox="1"/>
          <p:nvPr/>
        </p:nvSpPr>
        <p:spPr>
          <a:xfrm>
            <a:off x="324944" y="6021374"/>
            <a:ext cx="2899868" cy="705323"/>
          </a:xfrm>
          <a:prstGeom prst="rect">
            <a:avLst/>
          </a:prstGeom>
          <a:noFill/>
        </p:spPr>
        <p:txBody>
          <a:bodyPr wrap="square" lIns="91341" tIns="45673" rIns="91341" bIns="45673" rtlCol="0">
            <a:spAutoFit/>
          </a:bodyPr>
          <a:lstStyle/>
          <a:p>
            <a:pPr fontAlgn="auto">
              <a:spcBef>
                <a:spcPts val="0"/>
              </a:spcBef>
              <a:spcAft>
                <a:spcPts val="0"/>
              </a:spcAft>
            </a:pPr>
            <a:r>
              <a:rPr lang="ja-JP" altLang="en-US" sz="1000" dirty="0">
                <a:solidFill>
                  <a:prstClr val="black"/>
                </a:solidFill>
                <a:latin typeface="Calibri"/>
                <a:ea typeface="ＭＳ Ｐゴシック"/>
              </a:rPr>
              <a:t>１）住民にわかりやすい窓口の設置</a:t>
            </a:r>
            <a:endParaRPr lang="en-US" altLang="ja-JP" sz="1000" dirty="0">
              <a:solidFill>
                <a:prstClr val="black"/>
              </a:solidFill>
              <a:latin typeface="Calibri"/>
              <a:ea typeface="ＭＳ Ｐゴシック"/>
            </a:endParaRPr>
          </a:p>
          <a:p>
            <a:pPr fontAlgn="auto">
              <a:spcBef>
                <a:spcPts val="0"/>
              </a:spcBef>
              <a:spcAft>
                <a:spcPts val="0"/>
              </a:spcAft>
            </a:pPr>
            <a:r>
              <a:rPr lang="en-US" altLang="ja-JP" sz="1000" dirty="0">
                <a:solidFill>
                  <a:prstClr val="black"/>
                </a:solidFill>
                <a:latin typeface="Calibri"/>
                <a:ea typeface="ＭＳ Ｐゴシック"/>
              </a:rPr>
              <a:t>      </a:t>
            </a:r>
            <a:r>
              <a:rPr lang="ja-JP" altLang="en-US" sz="1000" dirty="0">
                <a:solidFill>
                  <a:prstClr val="black"/>
                </a:solidFill>
                <a:latin typeface="Calibri"/>
                <a:ea typeface="ＭＳ Ｐゴシック"/>
              </a:rPr>
              <a:t>や連絡先の周知</a:t>
            </a:r>
            <a:endParaRPr lang="en-US" altLang="ja-JP" sz="1000" dirty="0">
              <a:solidFill>
                <a:prstClr val="black"/>
              </a:solidFill>
              <a:latin typeface="Calibri"/>
              <a:ea typeface="ＭＳ Ｐゴシック"/>
            </a:endParaRPr>
          </a:p>
          <a:p>
            <a:pPr fontAlgn="auto">
              <a:spcBef>
                <a:spcPts val="0"/>
              </a:spcBef>
              <a:spcAft>
                <a:spcPts val="0"/>
              </a:spcAft>
            </a:pPr>
            <a:r>
              <a:rPr lang="ja-JP" altLang="en-US" sz="1000" dirty="0">
                <a:solidFill>
                  <a:prstClr val="black"/>
                </a:solidFill>
                <a:latin typeface="Calibri"/>
                <a:ea typeface="ＭＳ Ｐゴシック"/>
              </a:rPr>
              <a:t>２）関係部署との連携体制の構築</a:t>
            </a:r>
          </a:p>
          <a:p>
            <a:pPr fontAlgn="auto">
              <a:spcBef>
                <a:spcPts val="0"/>
              </a:spcBef>
              <a:spcAft>
                <a:spcPts val="0"/>
              </a:spcAft>
            </a:pPr>
            <a:r>
              <a:rPr lang="ja-JP" altLang="en-US" sz="1000" dirty="0">
                <a:solidFill>
                  <a:prstClr val="black"/>
                </a:solidFill>
                <a:latin typeface="Calibri"/>
                <a:ea typeface="ＭＳ Ｐゴシック"/>
              </a:rPr>
              <a:t>（例：個別支援ファイルの活用・普及）</a:t>
            </a:r>
          </a:p>
        </p:txBody>
      </p:sp>
      <p:sp>
        <p:nvSpPr>
          <p:cNvPr id="63" name="テキスト ボックス 62"/>
          <p:cNvSpPr txBox="1"/>
          <p:nvPr/>
        </p:nvSpPr>
        <p:spPr>
          <a:xfrm>
            <a:off x="4881035" y="5930887"/>
            <a:ext cx="5112569" cy="858855"/>
          </a:xfrm>
          <a:prstGeom prst="rect">
            <a:avLst/>
          </a:prstGeom>
          <a:noFill/>
        </p:spPr>
        <p:txBody>
          <a:bodyPr wrap="square" lIns="91341" tIns="45673" rIns="91341" bIns="45673" rtlCol="0">
            <a:spAutoFit/>
          </a:bodyPr>
          <a:lstStyle/>
          <a:p>
            <a:pPr fontAlgn="auto">
              <a:spcBef>
                <a:spcPts val="0"/>
              </a:spcBef>
              <a:spcAft>
                <a:spcPts val="0"/>
              </a:spcAft>
            </a:pPr>
            <a:r>
              <a:rPr lang="ja-JP" altLang="en-US" sz="1000" dirty="0">
                <a:solidFill>
                  <a:prstClr val="black"/>
                </a:solidFill>
                <a:latin typeface="Calibri"/>
                <a:ea typeface="ＭＳ Ｐゴシック"/>
              </a:rPr>
              <a:t>３）早期発見、早期支援等（ペアレントトレーニング、ペアレントプログラム、ペアレント　</a:t>
            </a:r>
            <a:endParaRPr lang="en-US" altLang="ja-JP" sz="1000" dirty="0">
              <a:solidFill>
                <a:prstClr val="black"/>
              </a:solidFill>
              <a:latin typeface="Calibri"/>
              <a:ea typeface="ＭＳ Ｐゴシック"/>
            </a:endParaRPr>
          </a:p>
          <a:p>
            <a:pPr fontAlgn="auto">
              <a:spcBef>
                <a:spcPts val="0"/>
              </a:spcBef>
              <a:spcAft>
                <a:spcPts val="0"/>
              </a:spcAft>
            </a:pPr>
            <a:r>
              <a:rPr lang="ja-JP" altLang="en-US" sz="1000" dirty="0">
                <a:solidFill>
                  <a:prstClr val="black"/>
                </a:solidFill>
                <a:latin typeface="Calibri"/>
                <a:ea typeface="ＭＳ Ｐゴシック"/>
              </a:rPr>
              <a:t>　 メンター、ソーシャルスキルトレーニング）の推進　　　</a:t>
            </a:r>
            <a:endParaRPr lang="en-US" altLang="ja-JP" sz="1000" dirty="0">
              <a:solidFill>
                <a:prstClr val="black"/>
              </a:solidFill>
              <a:latin typeface="Calibri"/>
              <a:ea typeface="ＭＳ Ｐゴシック"/>
            </a:endParaRPr>
          </a:p>
          <a:p>
            <a:pPr fontAlgn="auto">
              <a:spcBef>
                <a:spcPts val="0"/>
              </a:spcBef>
              <a:spcAft>
                <a:spcPts val="0"/>
              </a:spcAft>
            </a:pPr>
            <a:r>
              <a:rPr lang="ja-JP" altLang="en-US" sz="1000" dirty="0">
                <a:solidFill>
                  <a:prstClr val="black"/>
                </a:solidFill>
                <a:latin typeface="Calibri"/>
                <a:ea typeface="ＭＳ Ｐゴシック"/>
              </a:rPr>
              <a:t>　　・人材確保／人材養成</a:t>
            </a:r>
            <a:endParaRPr lang="en-US" altLang="ja-JP" sz="1000" dirty="0">
              <a:solidFill>
                <a:prstClr val="black"/>
              </a:solidFill>
              <a:latin typeface="Calibri"/>
              <a:ea typeface="ＭＳ Ｐゴシック"/>
            </a:endParaRPr>
          </a:p>
          <a:p>
            <a:pPr fontAlgn="auto">
              <a:spcBef>
                <a:spcPts val="0"/>
              </a:spcBef>
              <a:spcAft>
                <a:spcPts val="0"/>
              </a:spcAft>
            </a:pPr>
            <a:r>
              <a:rPr lang="ja-JP" altLang="en-US" sz="1000" dirty="0">
                <a:solidFill>
                  <a:prstClr val="black"/>
                </a:solidFill>
                <a:latin typeface="Calibri"/>
                <a:ea typeface="ＭＳ Ｐゴシック"/>
              </a:rPr>
              <a:t>　　・専門的な機関との連携</a:t>
            </a:r>
            <a:endParaRPr lang="en-US" altLang="ja-JP" sz="1000" dirty="0">
              <a:solidFill>
                <a:prstClr val="black"/>
              </a:solidFill>
              <a:latin typeface="Calibri"/>
              <a:ea typeface="ＭＳ Ｐゴシック"/>
            </a:endParaRPr>
          </a:p>
          <a:p>
            <a:pPr fontAlgn="auto">
              <a:spcBef>
                <a:spcPts val="0"/>
              </a:spcBef>
              <a:spcAft>
                <a:spcPts val="0"/>
              </a:spcAft>
            </a:pPr>
            <a:r>
              <a:rPr lang="ja-JP" altLang="en-US" sz="1000" dirty="0">
                <a:solidFill>
                  <a:prstClr val="black"/>
                </a:solidFill>
                <a:latin typeface="Calibri"/>
                <a:ea typeface="ＭＳ Ｐゴシック"/>
              </a:rPr>
              <a:t>　　・保健センター等でアセスメントツールを活用</a:t>
            </a:r>
          </a:p>
        </p:txBody>
      </p:sp>
      <p:pic>
        <p:nvPicPr>
          <p:cNvPr id="1028" name="Picture 4" descr="現場 イメージ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6147" y="6093584"/>
            <a:ext cx="916401" cy="5595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会議 イメージ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1412" y="6381648"/>
            <a:ext cx="1451767" cy="413045"/>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7185298" y="2691405"/>
            <a:ext cx="2571355" cy="2199546"/>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grpSp>
        <p:nvGrpSpPr>
          <p:cNvPr id="54" name="グループ化 18"/>
          <p:cNvGrpSpPr/>
          <p:nvPr/>
        </p:nvGrpSpPr>
        <p:grpSpPr>
          <a:xfrm>
            <a:off x="0" y="404664"/>
            <a:ext cx="9906000" cy="72008"/>
            <a:chOff x="0" y="188640"/>
            <a:chExt cx="9144000" cy="72008"/>
          </a:xfrm>
        </p:grpSpPr>
        <p:cxnSp>
          <p:nvCxnSpPr>
            <p:cNvPr id="57" name="直線コネクタ 5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68" name="正方形/長方形 67"/>
          <p:cNvSpPr/>
          <p:nvPr/>
        </p:nvSpPr>
        <p:spPr>
          <a:xfrm>
            <a:off x="128505" y="2132861"/>
            <a:ext cx="2563431" cy="360040"/>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341" tIns="45673" rIns="91341" bIns="45673" rtlCol="0" anchor="ctr"/>
          <a:lstStyle/>
          <a:p>
            <a:pPr algn="ctr" fontAlgn="auto">
              <a:spcBef>
                <a:spcPts val="0"/>
              </a:spcBef>
              <a:spcAft>
                <a:spcPts val="0"/>
              </a:spcAft>
              <a:defRPr/>
            </a:pPr>
            <a:r>
              <a:rPr kumimoji="0" lang="ja-JP" altLang="en-US" sz="1600" kern="0" dirty="0">
                <a:solidFill>
                  <a:prstClr val="white"/>
                </a:solidFill>
                <a:latin typeface="HGS創英角ｺﾞｼｯｸUB" pitchFamily="50" charset="-128"/>
                <a:ea typeface="HGS創英角ｺﾞｼｯｸUB" pitchFamily="50" charset="-128"/>
              </a:rPr>
              <a:t> 都道府県・指定都市</a:t>
            </a:r>
          </a:p>
        </p:txBody>
      </p:sp>
      <p:sp>
        <p:nvSpPr>
          <p:cNvPr id="70" name="正方形/長方形 69"/>
          <p:cNvSpPr/>
          <p:nvPr/>
        </p:nvSpPr>
        <p:spPr>
          <a:xfrm>
            <a:off x="128539" y="5661248"/>
            <a:ext cx="2096743" cy="324008"/>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341" tIns="45673" rIns="91341" bIns="45673" rtlCol="0" anchor="ctr"/>
          <a:lstStyle/>
          <a:p>
            <a:pPr algn="ctr" fontAlgn="auto">
              <a:spcBef>
                <a:spcPts val="0"/>
              </a:spcBef>
              <a:spcAft>
                <a:spcPts val="0"/>
              </a:spcAft>
              <a:defRPr/>
            </a:pPr>
            <a:r>
              <a:rPr kumimoji="0" lang="ja-JP" altLang="en-US" sz="1600" kern="0" dirty="0">
                <a:solidFill>
                  <a:prstClr val="white"/>
                </a:solidFill>
                <a:latin typeface="HGS創英角ｺﾞｼｯｸUB" pitchFamily="50" charset="-128"/>
                <a:ea typeface="HGS創英角ｺﾞｼｯｸUB" pitchFamily="50" charset="-128"/>
              </a:rPr>
              <a:t>市町村</a:t>
            </a:r>
          </a:p>
        </p:txBody>
      </p:sp>
      <p:sp>
        <p:nvSpPr>
          <p:cNvPr id="71" name="正方形/長方形 70"/>
          <p:cNvSpPr/>
          <p:nvPr/>
        </p:nvSpPr>
        <p:spPr>
          <a:xfrm>
            <a:off x="7401273" y="2564904"/>
            <a:ext cx="1146284" cy="27429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defRPr/>
            </a:pPr>
            <a:r>
              <a:rPr lang="ja-JP" altLang="en-US" sz="1000" dirty="0">
                <a:solidFill>
                  <a:prstClr val="black"/>
                </a:solidFill>
                <a:latin typeface="Arial" charset="0"/>
              </a:rPr>
              <a:t>研修会等の実施</a:t>
            </a:r>
            <a:endParaRPr lang="en-US" altLang="ja-JP" sz="1000" dirty="0">
              <a:solidFill>
                <a:prstClr val="black"/>
              </a:solidFill>
              <a:latin typeface="Arial" charset="0"/>
            </a:endParaRPr>
          </a:p>
        </p:txBody>
      </p:sp>
      <p:sp>
        <p:nvSpPr>
          <p:cNvPr id="73" name="右矢印 72"/>
          <p:cNvSpPr/>
          <p:nvPr/>
        </p:nvSpPr>
        <p:spPr>
          <a:xfrm rot="5400000">
            <a:off x="7922603" y="4839108"/>
            <a:ext cx="661015" cy="1415312"/>
          </a:xfrm>
          <a:prstGeom prst="rightArrow">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vert="vert270" lIns="91341" tIns="45673" rIns="91341" bIns="45673" rtlCol="0" anchor="ctr"/>
          <a:lstStyle/>
          <a:p>
            <a:pPr algn="ctr" fontAlgn="auto">
              <a:spcBef>
                <a:spcPts val="0"/>
              </a:spcBef>
              <a:spcAft>
                <a:spcPts val="0"/>
              </a:spcAft>
            </a:pPr>
            <a:endParaRPr lang="ja-JP" altLang="en-US" sz="1000" dirty="0">
              <a:ln>
                <a:solidFill>
                  <a:srgbClr val="00CC00"/>
                </a:solidFill>
              </a:ln>
              <a:solidFill>
                <a:srgbClr val="00CC00"/>
              </a:solidFill>
              <a:latin typeface="HG丸ｺﾞｼｯｸM-PRO" pitchFamily="50" charset="-128"/>
              <a:ea typeface="HG丸ｺﾞｼｯｸM-PRO" pitchFamily="50" charset="-128"/>
            </a:endParaRPr>
          </a:p>
        </p:txBody>
      </p:sp>
      <p:sp>
        <p:nvSpPr>
          <p:cNvPr id="75" name="テキスト ボックス 74"/>
          <p:cNvSpPr txBox="1"/>
          <p:nvPr/>
        </p:nvSpPr>
        <p:spPr>
          <a:xfrm>
            <a:off x="7905336" y="5335324"/>
            <a:ext cx="843552" cy="246126"/>
          </a:xfrm>
          <a:prstGeom prst="rect">
            <a:avLst/>
          </a:prstGeom>
          <a:noFill/>
        </p:spPr>
        <p:txBody>
          <a:bodyPr wrap="square" lIns="91341" tIns="45673" rIns="91341" bIns="45673" rtlCol="0">
            <a:spAutoFit/>
          </a:bodyPr>
          <a:lstStyle/>
          <a:p>
            <a:pPr fontAlgn="auto">
              <a:spcBef>
                <a:spcPts val="0"/>
              </a:spcBef>
              <a:spcAft>
                <a:spcPts val="0"/>
              </a:spcAft>
            </a:pPr>
            <a:r>
              <a:rPr lang="ja-JP" altLang="en-US" sz="1000" dirty="0">
                <a:solidFill>
                  <a:prstClr val="black"/>
                </a:solidFill>
                <a:latin typeface="Calibri"/>
                <a:ea typeface="ＭＳ Ｐゴシック"/>
              </a:rPr>
              <a:t>展開・普及</a:t>
            </a:r>
          </a:p>
        </p:txBody>
      </p:sp>
      <p:sp>
        <p:nvSpPr>
          <p:cNvPr id="83" name="右矢印 82"/>
          <p:cNvSpPr/>
          <p:nvPr/>
        </p:nvSpPr>
        <p:spPr>
          <a:xfrm rot="5400000">
            <a:off x="2805194" y="4699982"/>
            <a:ext cx="661017" cy="1693915"/>
          </a:xfrm>
          <a:prstGeom prst="rightArrow">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vert="vert270" lIns="91341" tIns="45673" rIns="91341" bIns="45673" rtlCol="0" anchor="ctr"/>
          <a:lstStyle/>
          <a:p>
            <a:pPr algn="ctr" fontAlgn="auto">
              <a:spcBef>
                <a:spcPts val="0"/>
              </a:spcBef>
              <a:spcAft>
                <a:spcPts val="0"/>
              </a:spcAft>
            </a:pPr>
            <a:endParaRPr lang="ja-JP" altLang="en-US" sz="1000" dirty="0">
              <a:ln>
                <a:solidFill>
                  <a:srgbClr val="00CC00"/>
                </a:solidFill>
              </a:ln>
              <a:solidFill>
                <a:srgbClr val="00CC00"/>
              </a:solidFill>
              <a:latin typeface="HG丸ｺﾞｼｯｸM-PRO" pitchFamily="50" charset="-128"/>
              <a:ea typeface="HG丸ｺﾞｼｯｸM-PRO" pitchFamily="50" charset="-128"/>
            </a:endParaRPr>
          </a:p>
        </p:txBody>
      </p:sp>
      <p:sp>
        <p:nvSpPr>
          <p:cNvPr id="84" name="テキスト ボックス 83"/>
          <p:cNvSpPr txBox="1"/>
          <p:nvPr/>
        </p:nvSpPr>
        <p:spPr>
          <a:xfrm>
            <a:off x="2648900" y="5335324"/>
            <a:ext cx="2016225" cy="246126"/>
          </a:xfrm>
          <a:prstGeom prst="rect">
            <a:avLst/>
          </a:prstGeom>
          <a:noFill/>
        </p:spPr>
        <p:txBody>
          <a:bodyPr wrap="square" lIns="91341" tIns="45673" rIns="91341" bIns="45673" rtlCol="0">
            <a:spAutoFit/>
          </a:bodyPr>
          <a:lstStyle/>
          <a:p>
            <a:pPr fontAlgn="auto">
              <a:spcBef>
                <a:spcPts val="0"/>
              </a:spcBef>
              <a:spcAft>
                <a:spcPts val="0"/>
              </a:spcAft>
            </a:pPr>
            <a:r>
              <a:rPr lang="ja-JP" altLang="en-US" sz="1000" dirty="0">
                <a:solidFill>
                  <a:prstClr val="black"/>
                </a:solidFill>
                <a:latin typeface="Calibri"/>
                <a:ea typeface="ＭＳ Ｐゴシック"/>
              </a:rPr>
              <a:t>派遣・サポート</a:t>
            </a:r>
            <a:endParaRPr lang="en-US" altLang="ja-JP" sz="1000" dirty="0">
              <a:solidFill>
                <a:prstClr val="black"/>
              </a:solidFill>
              <a:latin typeface="Calibri"/>
              <a:ea typeface="ＭＳ Ｐゴシック"/>
            </a:endParaRPr>
          </a:p>
        </p:txBody>
      </p:sp>
      <p:sp>
        <p:nvSpPr>
          <p:cNvPr id="58" name="Rectangle 14"/>
          <p:cNvSpPr>
            <a:spLocks noChangeArrowheads="1"/>
          </p:cNvSpPr>
          <p:nvPr/>
        </p:nvSpPr>
        <p:spPr bwMode="auto">
          <a:xfrm>
            <a:off x="817859" y="4064641"/>
            <a:ext cx="2171423" cy="468511"/>
          </a:xfrm>
          <a:prstGeom prst="rect">
            <a:avLst/>
          </a:prstGeom>
          <a:noFill/>
          <a:ln w="9525">
            <a:noFill/>
            <a:miter lim="800000"/>
            <a:headEnd/>
            <a:tailEnd/>
          </a:ln>
        </p:spPr>
        <p:txBody>
          <a:bodyPr wrap="none" lIns="91307" tIns="45653" rIns="91307" bIns="45653" anchor="ctr"/>
          <a:lstStyle/>
          <a:p>
            <a:pPr>
              <a:defRPr/>
            </a:pPr>
            <a:endParaRPr lang="ja-JP" altLang="en-US" sz="1000" dirty="0">
              <a:solidFill>
                <a:prstClr val="black"/>
              </a:solidFill>
              <a:latin typeface="ＭＳ Ｐゴシック"/>
              <a:ea typeface="ＭＳ Ｐゴシック"/>
            </a:endParaRPr>
          </a:p>
        </p:txBody>
      </p:sp>
      <p:sp>
        <p:nvSpPr>
          <p:cNvPr id="62" name="Rectangle 14"/>
          <p:cNvSpPr>
            <a:spLocks noChangeArrowheads="1"/>
          </p:cNvSpPr>
          <p:nvPr/>
        </p:nvSpPr>
        <p:spPr bwMode="auto">
          <a:xfrm>
            <a:off x="220086" y="2996958"/>
            <a:ext cx="2644688" cy="1839506"/>
          </a:xfrm>
          <a:prstGeom prst="rect">
            <a:avLst/>
          </a:prstGeom>
          <a:noFill/>
          <a:ln w="9525">
            <a:noFill/>
            <a:miter lim="800000"/>
            <a:headEnd/>
            <a:tailEnd/>
          </a:ln>
        </p:spPr>
        <p:txBody>
          <a:bodyPr wrap="none" lIns="91307" tIns="45653" rIns="91307" bIns="45653" anchor="ctr"/>
          <a:lstStyle/>
          <a:p>
            <a:endParaRPr lang="en-US" altLang="ja-JP" sz="1000" dirty="0">
              <a:solidFill>
                <a:prstClr val="black"/>
              </a:solidFill>
              <a:ea typeface="ＭＳ Ｐゴシック"/>
            </a:endParaRPr>
          </a:p>
          <a:p>
            <a:endParaRPr lang="en-US" altLang="ja-JP" sz="1000" dirty="0">
              <a:solidFill>
                <a:prstClr val="black"/>
              </a:solidFill>
              <a:ea typeface="ＭＳ Ｐゴシック"/>
            </a:endParaRPr>
          </a:p>
          <a:p>
            <a:endParaRPr lang="en-US" altLang="ja-JP" sz="1000" dirty="0">
              <a:solidFill>
                <a:prstClr val="black"/>
              </a:solidFill>
              <a:ea typeface="ＭＳ Ｐゴシック"/>
            </a:endParaRPr>
          </a:p>
          <a:p>
            <a:r>
              <a:rPr lang="ja-JP" altLang="en-US" sz="1000" dirty="0">
                <a:solidFill>
                  <a:prstClr val="black"/>
                </a:solidFill>
                <a:ea typeface="ＭＳ Ｐゴシック"/>
              </a:rPr>
              <a:t>○発達障害者支援センター</a:t>
            </a:r>
            <a:endParaRPr lang="en-US" altLang="ja-JP" sz="1000" dirty="0">
              <a:solidFill>
                <a:prstClr val="black"/>
              </a:solidFill>
              <a:ea typeface="ＭＳ Ｐゴシック"/>
            </a:endParaRPr>
          </a:p>
          <a:p>
            <a:pPr indent="82458"/>
            <a:r>
              <a:rPr lang="ja-JP" altLang="en-US" sz="1000" dirty="0">
                <a:solidFill>
                  <a:prstClr val="black"/>
                </a:solidFill>
                <a:ea typeface="ＭＳ Ｐゴシック"/>
              </a:rPr>
              <a:t>・発達障害者及びその家族からの相談に応</a:t>
            </a:r>
            <a:endParaRPr lang="en-US" altLang="ja-JP" sz="1000" dirty="0">
              <a:solidFill>
                <a:prstClr val="black"/>
              </a:solidFill>
              <a:ea typeface="ＭＳ Ｐゴシック"/>
            </a:endParaRPr>
          </a:p>
          <a:p>
            <a:pPr indent="82458"/>
            <a:r>
              <a:rPr lang="ja-JP" altLang="en-US" sz="1000" dirty="0">
                <a:solidFill>
                  <a:prstClr val="black"/>
                </a:solidFill>
                <a:ea typeface="ＭＳ Ｐゴシック"/>
              </a:rPr>
              <a:t>　じ、適切な指導又は助言を行う。（直接支援）</a:t>
            </a:r>
          </a:p>
          <a:p>
            <a:pPr indent="82458"/>
            <a:r>
              <a:rPr lang="ja-JP" altLang="en-US" sz="1000" dirty="0">
                <a:solidFill>
                  <a:prstClr val="black"/>
                </a:solidFill>
                <a:ea typeface="ＭＳ Ｐゴシック"/>
              </a:rPr>
              <a:t>・関係機関との連携強化や各種研修の実施に</a:t>
            </a:r>
            <a:endParaRPr lang="en-US" altLang="ja-JP" sz="1000" dirty="0">
              <a:solidFill>
                <a:prstClr val="black"/>
              </a:solidFill>
              <a:ea typeface="ＭＳ Ｐゴシック"/>
            </a:endParaRPr>
          </a:p>
          <a:p>
            <a:pPr indent="82458"/>
            <a:r>
              <a:rPr lang="ja-JP" altLang="en-US" sz="1000" dirty="0">
                <a:solidFill>
                  <a:prstClr val="black"/>
                </a:solidFill>
                <a:ea typeface="ＭＳ Ｐゴシック"/>
              </a:rPr>
              <a:t>　より、発達障害者に対する地域おける総合的</a:t>
            </a:r>
            <a:endParaRPr lang="en-US" altLang="ja-JP" sz="1000" dirty="0">
              <a:solidFill>
                <a:prstClr val="black"/>
              </a:solidFill>
              <a:ea typeface="ＭＳ Ｐゴシック"/>
            </a:endParaRPr>
          </a:p>
          <a:p>
            <a:pPr indent="82458"/>
            <a:r>
              <a:rPr lang="ja-JP" altLang="en-US" sz="1000" dirty="0">
                <a:solidFill>
                  <a:prstClr val="black"/>
                </a:solidFill>
                <a:ea typeface="ＭＳ Ｐゴシック"/>
              </a:rPr>
              <a:t>　な支援体制の整備を推進（間接支援）</a:t>
            </a:r>
          </a:p>
          <a:p>
            <a:pPr indent="82458"/>
            <a:r>
              <a:rPr lang="ja-JP" altLang="en-US" sz="1000" dirty="0">
                <a:solidFill>
                  <a:prstClr val="black"/>
                </a:solidFill>
                <a:ea typeface="ＭＳ Ｐゴシック"/>
              </a:rPr>
              <a:t>　　　　　　　　　　　　　　　</a:t>
            </a:r>
            <a:endParaRPr lang="en-US" altLang="ja-JP" sz="1000" dirty="0">
              <a:solidFill>
                <a:prstClr val="black"/>
              </a:solidFill>
              <a:ea typeface="ＭＳ Ｐゴシック"/>
            </a:endParaRPr>
          </a:p>
          <a:p>
            <a:r>
              <a:rPr lang="ja-JP" altLang="en-US" sz="1000" dirty="0">
                <a:solidFill>
                  <a:prstClr val="black"/>
                </a:solidFill>
                <a:ea typeface="ＭＳ Ｐゴシック"/>
              </a:rPr>
              <a:t>○発達障害者地域支援マネジャー</a:t>
            </a:r>
            <a:endParaRPr lang="en-US" altLang="ja-JP" sz="1000" dirty="0">
              <a:solidFill>
                <a:prstClr val="black"/>
              </a:solidFill>
              <a:ea typeface="ＭＳ Ｐゴシック"/>
            </a:endParaRPr>
          </a:p>
          <a:p>
            <a:r>
              <a:rPr lang="ja-JP" altLang="en-US" sz="1000" dirty="0">
                <a:solidFill>
                  <a:prstClr val="black"/>
                </a:solidFill>
                <a:ea typeface="ＭＳ Ｐゴシック"/>
              </a:rPr>
              <a:t> 　・市町村・事業所等支援、医療機関との連携</a:t>
            </a:r>
            <a:endParaRPr lang="en-US" altLang="ja-JP" sz="1000" dirty="0">
              <a:solidFill>
                <a:prstClr val="black"/>
              </a:solidFill>
              <a:ea typeface="ＭＳ Ｐゴシック"/>
            </a:endParaRPr>
          </a:p>
          <a:p>
            <a:r>
              <a:rPr lang="ja-JP" altLang="en-US" sz="1000" dirty="0">
                <a:solidFill>
                  <a:prstClr val="black"/>
                </a:solidFill>
                <a:ea typeface="ＭＳ Ｐゴシック"/>
              </a:rPr>
              <a:t>　　及び困難ケースへの対応等により地域支援</a:t>
            </a:r>
            <a:endParaRPr lang="en-US" altLang="ja-JP" sz="1000" dirty="0">
              <a:solidFill>
                <a:prstClr val="black"/>
              </a:solidFill>
              <a:ea typeface="ＭＳ Ｐゴシック"/>
            </a:endParaRPr>
          </a:p>
          <a:p>
            <a:r>
              <a:rPr lang="ja-JP" altLang="en-US" sz="1000" dirty="0">
                <a:solidFill>
                  <a:prstClr val="black"/>
                </a:solidFill>
                <a:ea typeface="ＭＳ Ｐゴシック"/>
              </a:rPr>
              <a:t>　　の機能強化を推進</a:t>
            </a:r>
            <a:endParaRPr lang="en-US" altLang="ja-JP" sz="1000" dirty="0">
              <a:solidFill>
                <a:prstClr val="black"/>
              </a:solidFill>
              <a:ea typeface="ＭＳ Ｐゴシック"/>
            </a:endParaRPr>
          </a:p>
          <a:p>
            <a:r>
              <a:rPr lang="ja-JP" altLang="en-US" sz="1000" dirty="0">
                <a:solidFill>
                  <a:prstClr val="black"/>
                </a:solidFill>
                <a:ea typeface="ＭＳ Ｐゴシック"/>
              </a:rPr>
              <a:t>　</a:t>
            </a:r>
            <a:r>
              <a:rPr lang="en-US" altLang="ja-JP" sz="1000" dirty="0">
                <a:solidFill>
                  <a:prstClr val="black"/>
                </a:solidFill>
                <a:ea typeface="ＭＳ Ｐゴシック"/>
              </a:rPr>
              <a:t>※</a:t>
            </a:r>
            <a:r>
              <a:rPr lang="ja-JP" altLang="en-US" sz="1000" dirty="0">
                <a:solidFill>
                  <a:prstClr val="black"/>
                </a:solidFill>
                <a:ea typeface="ＭＳ Ｐゴシック"/>
              </a:rPr>
              <a:t>原則として、発達障害者支援センターに</a:t>
            </a:r>
            <a:endParaRPr lang="en-US" altLang="ja-JP" sz="1000" dirty="0">
              <a:solidFill>
                <a:prstClr val="black"/>
              </a:solidFill>
              <a:ea typeface="ＭＳ Ｐゴシック"/>
            </a:endParaRPr>
          </a:p>
          <a:p>
            <a:r>
              <a:rPr lang="ja-JP" altLang="en-US" sz="1000" dirty="0">
                <a:solidFill>
                  <a:prstClr val="black"/>
                </a:solidFill>
                <a:ea typeface="ＭＳ Ｐゴシック"/>
              </a:rPr>
              <a:t>　　  配置</a:t>
            </a:r>
          </a:p>
          <a:p>
            <a:endParaRPr lang="en-US" altLang="ja-JP" sz="1000" dirty="0">
              <a:solidFill>
                <a:prstClr val="black"/>
              </a:solidFill>
              <a:ea typeface="ＭＳ Ｐゴシック"/>
            </a:endParaRPr>
          </a:p>
          <a:p>
            <a:endParaRPr lang="ja-JP" altLang="en-US" sz="1000" dirty="0">
              <a:solidFill>
                <a:prstClr val="black"/>
              </a:solidFill>
              <a:ea typeface="ＭＳ Ｐゴシック"/>
            </a:endParaRPr>
          </a:p>
        </p:txBody>
      </p:sp>
      <p:sp>
        <p:nvSpPr>
          <p:cNvPr id="64" name="角丸四角形 63"/>
          <p:cNvSpPr/>
          <p:nvPr/>
        </p:nvSpPr>
        <p:spPr>
          <a:xfrm>
            <a:off x="272580" y="2674693"/>
            <a:ext cx="2716695" cy="2410541"/>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66" name="正方形/長方形 65"/>
          <p:cNvSpPr/>
          <p:nvPr/>
        </p:nvSpPr>
        <p:spPr>
          <a:xfrm>
            <a:off x="540991" y="2548155"/>
            <a:ext cx="2107778" cy="2910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defRPr/>
            </a:pPr>
            <a:r>
              <a:rPr lang="ja-JP" altLang="en-US" sz="1000" dirty="0">
                <a:solidFill>
                  <a:prstClr val="black"/>
                </a:solidFill>
                <a:latin typeface="Arial" charset="0"/>
              </a:rPr>
              <a:t>相談、コンサルテーションの実施</a:t>
            </a:r>
            <a:endParaRPr lang="en-US" altLang="ja-JP" sz="1000" dirty="0">
              <a:solidFill>
                <a:prstClr val="black"/>
              </a:solidFill>
              <a:latin typeface="Arial" charset="0"/>
            </a:endParaRPr>
          </a:p>
        </p:txBody>
      </p:sp>
      <p:sp>
        <p:nvSpPr>
          <p:cNvPr id="39"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60</a:t>
            </a:fld>
            <a:endParaRPr lang="en-US" altLang="ja-JP" dirty="0">
              <a:solidFill>
                <a:prstClr val="black"/>
              </a:solidFill>
            </a:endParaRPr>
          </a:p>
        </p:txBody>
      </p:sp>
    </p:spTree>
    <p:extLst>
      <p:ext uri="{BB962C8B-B14F-4D97-AF65-F5344CB8AC3E}">
        <p14:creationId xmlns:p14="http://schemas.microsoft.com/office/powerpoint/2010/main" val="15695694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正方形/長方形 126"/>
          <p:cNvSpPr/>
          <p:nvPr/>
        </p:nvSpPr>
        <p:spPr>
          <a:xfrm>
            <a:off x="6843643" y="5536675"/>
            <a:ext cx="1271949" cy="1183124"/>
          </a:xfrm>
          <a:prstGeom prst="rect">
            <a:avLst/>
          </a:prstGeom>
          <a:solidFill>
            <a:schemeClr val="tx2">
              <a:lumMod val="20000"/>
              <a:lumOff val="80000"/>
            </a:schemeClr>
          </a:solidFill>
          <a:ln w="22225" cmpd="dbl">
            <a:solidFill>
              <a:schemeClr val="tx2"/>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u="sng" dirty="0">
                <a:ln>
                  <a:solidFill>
                    <a:prstClr val="black"/>
                  </a:solidFill>
                </a:ln>
                <a:solidFill>
                  <a:prstClr val="black"/>
                </a:solidFill>
                <a:latin typeface="HG丸ｺﾞｼｯｸM-PRO" pitchFamily="50" charset="-128"/>
                <a:ea typeface="HG丸ｺﾞｼｯｸM-PRO" pitchFamily="50" charset="-128"/>
              </a:rPr>
              <a:t>特徴</a:t>
            </a:r>
            <a:endParaRPr lang="en-US" altLang="ja-JP" sz="1000" u="sng" dirty="0">
              <a:ln>
                <a:solidFill>
                  <a:prstClr val="black"/>
                </a:solidFill>
              </a:ln>
              <a:solidFill>
                <a:prstClr val="black"/>
              </a:solidFill>
              <a:latin typeface="HG丸ｺﾞｼｯｸM-PRO" pitchFamily="50" charset="-128"/>
              <a:ea typeface="HG丸ｺﾞｼｯｸM-PRO" pitchFamily="50" charset="-128"/>
            </a:endParaRPr>
          </a:p>
          <a:p>
            <a:pPr fontAlgn="auto">
              <a:spcBef>
                <a:spcPts val="0"/>
              </a:spcBef>
              <a:spcAft>
                <a:spcPts val="0"/>
              </a:spcAft>
            </a:pPr>
            <a:endParaRPr lang="en-US" altLang="ja-JP" sz="1000" dirty="0">
              <a:ln>
                <a:solidFill>
                  <a:prstClr val="black"/>
                </a:solidFill>
              </a:ln>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ln>
                  <a:solidFill>
                    <a:prstClr val="black"/>
                  </a:solidFill>
                </a:ln>
                <a:solidFill>
                  <a:prstClr val="black"/>
                </a:solidFill>
                <a:latin typeface="HG丸ｺﾞｼｯｸM-PRO" pitchFamily="50" charset="-128"/>
                <a:ea typeface="HG丸ｺﾞｼｯｸM-PRO" pitchFamily="50" charset="-128"/>
              </a:rPr>
              <a:t>・同じ親としての</a:t>
            </a:r>
            <a:endParaRPr lang="en-US" altLang="ja-JP" sz="1000" dirty="0">
              <a:ln>
                <a:solidFill>
                  <a:prstClr val="black"/>
                </a:solidFill>
              </a:ln>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ln>
                  <a:solidFill>
                    <a:prstClr val="black"/>
                  </a:solidFill>
                </a:ln>
                <a:solidFill>
                  <a:prstClr val="black"/>
                </a:solidFill>
                <a:latin typeface="HG丸ｺﾞｼｯｸM-PRO" pitchFamily="50" charset="-128"/>
                <a:ea typeface="HG丸ｺﾞｼｯｸM-PRO" pitchFamily="50" charset="-128"/>
              </a:rPr>
              <a:t>　共感性の高さ</a:t>
            </a:r>
            <a:endParaRPr lang="en-US" altLang="ja-JP" sz="1000" dirty="0">
              <a:ln>
                <a:solidFill>
                  <a:prstClr val="black"/>
                </a:solidFill>
              </a:ln>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ln>
                  <a:solidFill>
                    <a:prstClr val="black"/>
                  </a:solidFill>
                </a:ln>
                <a:solidFill>
                  <a:prstClr val="black"/>
                </a:solidFill>
                <a:latin typeface="HG丸ｺﾞｼｯｸM-PRO" pitchFamily="50" charset="-128"/>
                <a:ea typeface="HG丸ｺﾞｼｯｸM-PRO" pitchFamily="50" charset="-128"/>
              </a:rPr>
              <a:t>・当事者視点の</a:t>
            </a:r>
            <a:endParaRPr lang="en-US" altLang="ja-JP" sz="1000" dirty="0">
              <a:ln>
                <a:solidFill>
                  <a:prstClr val="black"/>
                </a:solidFill>
              </a:ln>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ln>
                  <a:solidFill>
                    <a:prstClr val="black"/>
                  </a:solidFill>
                </a:ln>
                <a:solidFill>
                  <a:prstClr val="black"/>
                </a:solidFill>
                <a:latin typeface="HG丸ｺﾞｼｯｸM-PRO" pitchFamily="50" charset="-128"/>
                <a:ea typeface="HG丸ｺﾞｼｯｸM-PRO" pitchFamily="50" charset="-128"/>
              </a:rPr>
              <a:t>　情報提供</a:t>
            </a:r>
            <a:endParaRPr lang="en-US" altLang="ja-JP" sz="1000" dirty="0">
              <a:ln>
                <a:solidFill>
                  <a:prstClr val="black"/>
                </a:solidFill>
              </a:ln>
              <a:solidFill>
                <a:prstClr val="black"/>
              </a:solidFill>
              <a:latin typeface="HG丸ｺﾞｼｯｸM-PRO" pitchFamily="50" charset="-128"/>
              <a:ea typeface="HG丸ｺﾞｼｯｸM-PRO" pitchFamily="50" charset="-128"/>
            </a:endParaRPr>
          </a:p>
        </p:txBody>
      </p:sp>
      <p:sp>
        <p:nvSpPr>
          <p:cNvPr id="36" name="正方形/長方形 35"/>
          <p:cNvSpPr/>
          <p:nvPr/>
        </p:nvSpPr>
        <p:spPr>
          <a:xfrm>
            <a:off x="19" y="120962"/>
            <a:ext cx="991717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dirty="0">
                <a:ln>
                  <a:solidFill>
                    <a:prstClr val="black"/>
                  </a:solidFill>
                </a:ln>
                <a:solidFill>
                  <a:prstClr val="black"/>
                </a:solidFill>
              </a:rPr>
              <a:t>家族支援</a:t>
            </a:r>
            <a:endParaRPr lang="ja-JP" altLang="en-US" dirty="0">
              <a:solidFill>
                <a:prstClr val="black"/>
              </a:solidFill>
            </a:endParaRPr>
          </a:p>
        </p:txBody>
      </p:sp>
      <p:sp>
        <p:nvSpPr>
          <p:cNvPr id="85" name="正方形/長方形 84"/>
          <p:cNvSpPr/>
          <p:nvPr/>
        </p:nvSpPr>
        <p:spPr>
          <a:xfrm>
            <a:off x="21" y="560893"/>
            <a:ext cx="10353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dirty="0" smtClean="0">
                <a:ln>
                  <a:solidFill>
                    <a:prstClr val="black"/>
                  </a:solidFill>
                </a:ln>
                <a:solidFill>
                  <a:prstClr val="black"/>
                </a:solidFill>
              </a:rPr>
              <a:t>◎ペアレントトレーニング</a:t>
            </a:r>
            <a:r>
              <a:rPr lang="ja-JP" altLang="en-US" dirty="0">
                <a:ln>
                  <a:solidFill>
                    <a:prstClr val="black"/>
                  </a:solidFill>
                </a:ln>
                <a:solidFill>
                  <a:prstClr val="black"/>
                </a:solidFill>
              </a:rPr>
              <a:t>と</a:t>
            </a:r>
            <a:r>
              <a:rPr lang="ja-JP" altLang="en-US" dirty="0" smtClean="0">
                <a:ln>
                  <a:solidFill>
                    <a:prstClr val="black"/>
                  </a:solidFill>
                </a:ln>
                <a:solidFill>
                  <a:prstClr val="black"/>
                </a:solidFill>
              </a:rPr>
              <a:t>ペアレントプログラム</a:t>
            </a:r>
            <a:endParaRPr lang="ja-JP" altLang="en-US" dirty="0">
              <a:solidFill>
                <a:prstClr val="black"/>
              </a:solidFill>
            </a:endParaRPr>
          </a:p>
        </p:txBody>
      </p:sp>
      <p:sp>
        <p:nvSpPr>
          <p:cNvPr id="101" name="正方形/長方形 100"/>
          <p:cNvSpPr/>
          <p:nvPr/>
        </p:nvSpPr>
        <p:spPr>
          <a:xfrm>
            <a:off x="-10067" y="4235093"/>
            <a:ext cx="10353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dirty="0" smtClean="0">
                <a:ln>
                  <a:solidFill>
                    <a:prstClr val="black"/>
                  </a:solidFill>
                </a:ln>
                <a:solidFill>
                  <a:prstClr val="black"/>
                </a:solidFill>
              </a:rPr>
              <a:t>◎ペアレントメンター</a:t>
            </a:r>
            <a:endParaRPr lang="ja-JP" altLang="en-US" dirty="0">
              <a:solidFill>
                <a:prstClr val="black"/>
              </a:solidFill>
            </a:endParaRPr>
          </a:p>
        </p:txBody>
      </p:sp>
      <p:sp>
        <p:nvSpPr>
          <p:cNvPr id="103" name="正方形/長方形 102"/>
          <p:cNvSpPr/>
          <p:nvPr/>
        </p:nvSpPr>
        <p:spPr>
          <a:xfrm>
            <a:off x="59088" y="4523200"/>
            <a:ext cx="8267959" cy="605193"/>
          </a:xfrm>
          <a:prstGeom prst="rect">
            <a:avLst/>
          </a:prstGeom>
          <a:solidFill>
            <a:srgbClr val="FFFFCC"/>
          </a:solidFill>
          <a:ln w="19050">
            <a:solidFill>
              <a:schemeClr val="accent6">
                <a:lumMod val="50000"/>
              </a:schemeClr>
            </a:solidFill>
          </a:ln>
        </p:spPr>
        <p:txBody>
          <a:bodyPr wrap="square" lIns="91341" tIns="45670" rIns="91341" bIns="45670">
            <a:spAutoFit/>
          </a:bodyPr>
          <a:lstStyle/>
          <a:p>
            <a:pPr marL="266414" indent="-266414" fontAlgn="auto">
              <a:lnSpc>
                <a:spcPts val="2000"/>
              </a:lnSpc>
              <a:spcBef>
                <a:spcPts val="0"/>
              </a:spcBef>
              <a:spcAft>
                <a:spcPts val="0"/>
              </a:spcAft>
            </a:pPr>
            <a:r>
              <a:rPr lang="ja-JP" altLang="en-US" sz="1600" dirty="0">
                <a:solidFill>
                  <a:prstClr val="black"/>
                </a:solidFill>
                <a:latin typeface="Calibri"/>
                <a:ea typeface="ＭＳ Ｐゴシック"/>
              </a:rPr>
              <a:t>発達障害児の子育て経験のある親であって、その育児経験を活かし、子どもが発達障害の</a:t>
            </a:r>
            <a:endParaRPr lang="en-US" altLang="ja-JP" sz="1600" dirty="0">
              <a:solidFill>
                <a:prstClr val="black"/>
              </a:solidFill>
              <a:latin typeface="Calibri"/>
              <a:ea typeface="ＭＳ Ｐゴシック"/>
            </a:endParaRPr>
          </a:p>
          <a:p>
            <a:pPr marL="266414" indent="-266414" fontAlgn="auto">
              <a:lnSpc>
                <a:spcPts val="2000"/>
              </a:lnSpc>
              <a:spcBef>
                <a:spcPts val="0"/>
              </a:spcBef>
              <a:spcAft>
                <a:spcPts val="0"/>
              </a:spcAft>
            </a:pPr>
            <a:r>
              <a:rPr lang="ja-JP" altLang="en-US" sz="1600" dirty="0">
                <a:solidFill>
                  <a:prstClr val="black"/>
                </a:solidFill>
                <a:latin typeface="Calibri"/>
                <a:ea typeface="ＭＳ Ｐゴシック"/>
              </a:rPr>
              <a:t>診断を受けて間もない親などに対して相談や助言を行う人。</a:t>
            </a:r>
            <a:endParaRPr lang="en-US" altLang="ja-JP" sz="1600" dirty="0">
              <a:solidFill>
                <a:prstClr val="black"/>
              </a:solidFill>
              <a:latin typeface="Calibri"/>
              <a:ea typeface="ＭＳ Ｐゴシック"/>
            </a:endParaRPr>
          </a:p>
        </p:txBody>
      </p:sp>
      <p:sp>
        <p:nvSpPr>
          <p:cNvPr id="31" name="正方形/長方形 30"/>
          <p:cNvSpPr/>
          <p:nvPr/>
        </p:nvSpPr>
        <p:spPr>
          <a:xfrm>
            <a:off x="165235" y="2699296"/>
            <a:ext cx="8161831" cy="1479308"/>
          </a:xfrm>
          <a:prstGeom prst="rect">
            <a:avLst/>
          </a:prstGeom>
          <a:noFill/>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endParaRPr lang="ja-JP" altLang="en-US" sz="2400" dirty="0">
              <a:ln>
                <a:solidFill>
                  <a:srgbClr val="00CC00"/>
                </a:solidFill>
              </a:ln>
              <a:solidFill>
                <a:srgbClr val="00CC00"/>
              </a:solidFill>
              <a:latin typeface="HG丸ｺﾞｼｯｸM-PRO" pitchFamily="50" charset="-128"/>
              <a:ea typeface="HG丸ｺﾞｼｯｸM-PRO" pitchFamily="50" charset="-128"/>
            </a:endParaRPr>
          </a:p>
        </p:txBody>
      </p:sp>
      <p:sp>
        <p:nvSpPr>
          <p:cNvPr id="52" name="角丸四角形 51"/>
          <p:cNvSpPr/>
          <p:nvPr/>
        </p:nvSpPr>
        <p:spPr>
          <a:xfrm>
            <a:off x="6068942" y="2919975"/>
            <a:ext cx="2046566" cy="310328"/>
          </a:xfrm>
          <a:prstGeom prst="roundRect">
            <a:avLst/>
          </a:prstGeom>
          <a:solidFill>
            <a:schemeClr val="bg1"/>
          </a:solidFill>
          <a:ln>
            <a:solidFill>
              <a:schemeClr val="tx1"/>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専門家、習熟した職員</a:t>
            </a:r>
            <a:endParaRPr lang="en-US" altLang="ja-JP" sz="1000"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による実施</a:t>
            </a:r>
          </a:p>
        </p:txBody>
      </p:sp>
      <p:sp>
        <p:nvSpPr>
          <p:cNvPr id="83" name="角丸四角形 82"/>
          <p:cNvSpPr/>
          <p:nvPr/>
        </p:nvSpPr>
        <p:spPr>
          <a:xfrm>
            <a:off x="2658607" y="2574121"/>
            <a:ext cx="2185487" cy="241258"/>
          </a:xfrm>
          <a:prstGeom prst="roundRect">
            <a:avLst/>
          </a:prstGeom>
          <a:ln/>
        </p:spPr>
        <p:style>
          <a:lnRef idx="1">
            <a:schemeClr val="accent3"/>
          </a:lnRef>
          <a:fillRef idx="3">
            <a:schemeClr val="accent3"/>
          </a:fillRef>
          <a:effectRef idx="2">
            <a:schemeClr val="accent3"/>
          </a:effectRef>
          <a:fontRef idx="minor">
            <a:schemeClr val="lt1"/>
          </a:fontRef>
        </p:style>
        <p:txBody>
          <a:bodyPr lIns="91341" tIns="45673" rIns="91341" bIns="45673" rtlCol="0" anchor="ctr"/>
          <a:lstStyle/>
          <a:p>
            <a:pPr algn="ctr" fontAlgn="auto">
              <a:spcBef>
                <a:spcPts val="0"/>
              </a:spcBef>
              <a:spcAft>
                <a:spcPts val="0"/>
              </a:spcAft>
            </a:pPr>
            <a:r>
              <a:rPr lang="ja-JP" altLang="en-US" sz="1400" b="1" dirty="0">
                <a:solidFill>
                  <a:prstClr val="black"/>
                </a:solidFill>
                <a:latin typeface="HG丸ｺﾞｼｯｸM-PRO" pitchFamily="50" charset="-128"/>
                <a:ea typeface="HG丸ｺﾞｼｯｸM-PRO" pitchFamily="50" charset="-128"/>
              </a:rPr>
              <a:t>関係図</a:t>
            </a:r>
          </a:p>
        </p:txBody>
      </p:sp>
      <p:grpSp>
        <p:nvGrpSpPr>
          <p:cNvPr id="14" name="グループ化 13"/>
          <p:cNvGrpSpPr/>
          <p:nvPr/>
        </p:nvGrpSpPr>
        <p:grpSpPr>
          <a:xfrm>
            <a:off x="335353" y="2960207"/>
            <a:ext cx="4954928" cy="1090590"/>
            <a:chOff x="144563" y="2678198"/>
            <a:chExt cx="4954928" cy="1302027"/>
          </a:xfrm>
        </p:grpSpPr>
        <p:sp>
          <p:nvSpPr>
            <p:cNvPr id="76" name="角丸四角形 75"/>
            <p:cNvSpPr/>
            <p:nvPr/>
          </p:nvSpPr>
          <p:spPr>
            <a:xfrm>
              <a:off x="685201" y="3048691"/>
              <a:ext cx="4333674" cy="39057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p:txBody>
        </p:sp>
        <p:sp>
          <p:nvSpPr>
            <p:cNvPr id="40" name="角丸四角形 39"/>
            <p:cNvSpPr/>
            <p:nvPr/>
          </p:nvSpPr>
          <p:spPr>
            <a:xfrm>
              <a:off x="1420576" y="3099962"/>
              <a:ext cx="3024336" cy="288032"/>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r>
                <a:rPr lang="ja-JP" altLang="en-US" sz="1400" b="1" u="sng" dirty="0">
                  <a:solidFill>
                    <a:prstClr val="black"/>
                  </a:solidFill>
                  <a:latin typeface="HG丸ｺﾞｼｯｸM-PRO" pitchFamily="50" charset="-128"/>
                  <a:ea typeface="HG丸ｺﾞｼｯｸM-PRO" pitchFamily="50" charset="-128"/>
                </a:rPr>
                <a:t>ペアプロ（ペアトレへの導入）</a:t>
              </a:r>
            </a:p>
          </p:txBody>
        </p:sp>
        <p:sp>
          <p:nvSpPr>
            <p:cNvPr id="67" name="正方形/長方形 66"/>
            <p:cNvSpPr/>
            <p:nvPr/>
          </p:nvSpPr>
          <p:spPr>
            <a:xfrm>
              <a:off x="144563" y="2747019"/>
              <a:ext cx="269861" cy="823901"/>
            </a:xfrm>
            <a:prstGeom prst="rect">
              <a:avLst/>
            </a:prstGeom>
            <a:noFill/>
            <a:ln w="22225"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ja-JP" altLang="en-US" sz="1200" dirty="0">
                  <a:ln>
                    <a:solidFill>
                      <a:prstClr val="black"/>
                    </a:solidFill>
                  </a:ln>
                  <a:solidFill>
                    <a:prstClr val="black"/>
                  </a:solidFill>
                  <a:latin typeface="HG丸ｺﾞｼｯｸM-PRO" pitchFamily="50" charset="-128"/>
                  <a:ea typeface="HG丸ｺﾞｼｯｸM-PRO" pitchFamily="50" charset="-128"/>
                </a:rPr>
                <a:t>専門性</a:t>
              </a:r>
              <a:endParaRPr lang="en-US" altLang="ja-JP" sz="1200" dirty="0">
                <a:ln>
                  <a:solidFill>
                    <a:prstClr val="black"/>
                  </a:solidFill>
                </a:ln>
                <a:solidFill>
                  <a:prstClr val="black"/>
                </a:solidFill>
                <a:latin typeface="HG丸ｺﾞｼｯｸM-PRO" pitchFamily="50" charset="-128"/>
                <a:ea typeface="HG丸ｺﾞｼｯｸM-PRO" pitchFamily="50" charset="-128"/>
              </a:endParaRPr>
            </a:p>
          </p:txBody>
        </p:sp>
        <p:sp>
          <p:nvSpPr>
            <p:cNvPr id="72" name="角丸四角形 71"/>
            <p:cNvSpPr/>
            <p:nvPr/>
          </p:nvSpPr>
          <p:spPr>
            <a:xfrm>
              <a:off x="1757582" y="2678198"/>
              <a:ext cx="2016224" cy="356853"/>
            </a:xfrm>
            <a:prstGeom prst="roundRect">
              <a:avLst/>
            </a:prstGeom>
            <a:ln w="19050">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a:p>
              <a:pPr fontAlgn="auto">
                <a:spcBef>
                  <a:spcPts val="0"/>
                </a:spcBef>
                <a:spcAft>
                  <a:spcPts val="0"/>
                </a:spcAft>
              </a:pPr>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p:txBody>
        </p:sp>
        <p:sp>
          <p:nvSpPr>
            <p:cNvPr id="84" name="角丸四角形 83"/>
            <p:cNvSpPr/>
            <p:nvPr/>
          </p:nvSpPr>
          <p:spPr>
            <a:xfrm>
              <a:off x="2313938" y="2712608"/>
              <a:ext cx="1022634" cy="288032"/>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r>
                <a:rPr lang="ja-JP" altLang="en-US" sz="1400" b="1" u="sng" dirty="0">
                  <a:solidFill>
                    <a:prstClr val="black"/>
                  </a:solidFill>
                  <a:latin typeface="HG丸ｺﾞｼｯｸM-PRO" pitchFamily="50" charset="-128"/>
                  <a:ea typeface="HG丸ｺﾞｼｯｸM-PRO" pitchFamily="50" charset="-128"/>
                </a:rPr>
                <a:t>ペアトレ</a:t>
              </a:r>
            </a:p>
          </p:txBody>
        </p:sp>
        <p:cxnSp>
          <p:nvCxnSpPr>
            <p:cNvPr id="4" name="直線矢印コネクタ 3"/>
            <p:cNvCxnSpPr/>
            <p:nvPr/>
          </p:nvCxnSpPr>
          <p:spPr>
            <a:xfrm flipH="1">
              <a:off x="536531" y="2678198"/>
              <a:ext cx="5064" cy="981678"/>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H="1">
              <a:off x="643377" y="3598743"/>
              <a:ext cx="4456114"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706632" y="3750436"/>
              <a:ext cx="4307890" cy="229789"/>
            </a:xfrm>
            <a:prstGeom prst="rect">
              <a:avLst/>
            </a:prstGeom>
            <a:noFill/>
            <a:ln w="22225" cmpd="dbl">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ja-JP" altLang="en-US" sz="1200" dirty="0">
                  <a:ln>
                    <a:solidFill>
                      <a:prstClr val="black"/>
                    </a:solidFill>
                  </a:ln>
                  <a:solidFill>
                    <a:prstClr val="black"/>
                  </a:solidFill>
                  <a:latin typeface="HG丸ｺﾞｼｯｸM-PRO" pitchFamily="50" charset="-128"/>
                  <a:ea typeface="HG丸ｺﾞｼｯｸM-PRO" pitchFamily="50" charset="-128"/>
                </a:rPr>
                <a:t>対象者の範囲</a:t>
              </a:r>
              <a:endParaRPr lang="en-US" altLang="ja-JP" sz="1200" dirty="0">
                <a:ln>
                  <a:solidFill>
                    <a:prstClr val="black"/>
                  </a:solidFill>
                </a:ln>
                <a:solidFill>
                  <a:prstClr val="black"/>
                </a:solidFill>
                <a:latin typeface="HG丸ｺﾞｼｯｸM-PRO" pitchFamily="50" charset="-128"/>
                <a:ea typeface="HG丸ｺﾞｼｯｸM-PRO" pitchFamily="50" charset="-128"/>
              </a:endParaRPr>
            </a:p>
          </p:txBody>
        </p:sp>
      </p:grpSp>
      <p:sp>
        <p:nvSpPr>
          <p:cNvPr id="64" name="右矢印 63"/>
          <p:cNvSpPr/>
          <p:nvPr/>
        </p:nvSpPr>
        <p:spPr>
          <a:xfrm>
            <a:off x="3993563" y="3018147"/>
            <a:ext cx="2052279" cy="212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dirty="0">
              <a:solidFill>
                <a:prstClr val="white"/>
              </a:solidFill>
            </a:endParaRPr>
          </a:p>
        </p:txBody>
      </p:sp>
      <p:sp>
        <p:nvSpPr>
          <p:cNvPr id="92" name="右矢印 91"/>
          <p:cNvSpPr/>
          <p:nvPr/>
        </p:nvSpPr>
        <p:spPr>
          <a:xfrm>
            <a:off x="5241061" y="3297339"/>
            <a:ext cx="804662" cy="212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dirty="0">
              <a:solidFill>
                <a:prstClr val="white"/>
              </a:solidFill>
            </a:endParaRPr>
          </a:p>
        </p:txBody>
      </p:sp>
      <p:sp>
        <p:nvSpPr>
          <p:cNvPr id="104" name="正方形/長方形 103"/>
          <p:cNvSpPr/>
          <p:nvPr/>
        </p:nvSpPr>
        <p:spPr>
          <a:xfrm>
            <a:off x="5973192" y="3743741"/>
            <a:ext cx="2142316" cy="390891"/>
          </a:xfrm>
          <a:prstGeom prst="rect">
            <a:avLst/>
          </a:prstGeom>
          <a:solidFill>
            <a:schemeClr val="tx2">
              <a:lumMod val="20000"/>
              <a:lumOff val="80000"/>
            </a:schemeClr>
          </a:solidFill>
          <a:ln w="22225" cmpd="dbl">
            <a:solidFill>
              <a:schemeClr val="tx2"/>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r>
              <a:rPr lang="ja-JP" altLang="en-US" sz="1000" dirty="0">
                <a:ln>
                  <a:solidFill>
                    <a:prstClr val="black"/>
                  </a:solidFill>
                </a:ln>
                <a:solidFill>
                  <a:prstClr val="black"/>
                </a:solidFill>
                <a:latin typeface="HG丸ｺﾞｼｯｸM-PRO" pitchFamily="50" charset="-128"/>
                <a:ea typeface="HG丸ｺﾞｼｯｸM-PRO" pitchFamily="50" charset="-128"/>
              </a:rPr>
              <a:t>子育て施策の延長として</a:t>
            </a:r>
            <a:endParaRPr lang="en-US" altLang="ja-JP" sz="1000" dirty="0">
              <a:ln>
                <a:solidFill>
                  <a:prstClr val="black"/>
                </a:solidFill>
              </a:ln>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dirty="0">
                <a:ln>
                  <a:solidFill>
                    <a:prstClr val="black"/>
                  </a:solidFill>
                </a:ln>
                <a:solidFill>
                  <a:prstClr val="black"/>
                </a:solidFill>
                <a:latin typeface="HG丸ｺﾞｼｯｸM-PRO" pitchFamily="50" charset="-128"/>
                <a:ea typeface="HG丸ｺﾞｼｯｸM-PRO" pitchFamily="50" charset="-128"/>
              </a:rPr>
              <a:t>の支援が可能</a:t>
            </a:r>
            <a:endParaRPr lang="en-US" altLang="ja-JP" sz="1000" dirty="0">
              <a:ln>
                <a:solidFill>
                  <a:prstClr val="black"/>
                </a:solidFill>
              </a:ln>
              <a:solidFill>
                <a:prstClr val="black"/>
              </a:solidFill>
              <a:latin typeface="HG丸ｺﾞｼｯｸM-PRO" pitchFamily="50" charset="-128"/>
              <a:ea typeface="HG丸ｺﾞｼｯｸM-PRO" pitchFamily="50" charset="-128"/>
            </a:endParaRPr>
          </a:p>
        </p:txBody>
      </p:sp>
      <p:sp>
        <p:nvSpPr>
          <p:cNvPr id="107" name="正方形/長方形 106"/>
          <p:cNvSpPr/>
          <p:nvPr/>
        </p:nvSpPr>
        <p:spPr>
          <a:xfrm>
            <a:off x="59088" y="5229519"/>
            <a:ext cx="8267959" cy="1565005"/>
          </a:xfrm>
          <a:prstGeom prst="rect">
            <a:avLst/>
          </a:prstGeom>
          <a:noFill/>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endParaRPr lang="ja-JP" altLang="en-US" sz="2400" dirty="0">
              <a:ln>
                <a:solidFill>
                  <a:srgbClr val="00CC00"/>
                </a:solidFill>
              </a:ln>
              <a:solidFill>
                <a:srgbClr val="00CC00"/>
              </a:solidFill>
              <a:latin typeface="HG丸ｺﾞｼｯｸM-PRO" pitchFamily="50" charset="-128"/>
              <a:ea typeface="HG丸ｺﾞｼｯｸM-PRO" pitchFamily="50" charset="-128"/>
            </a:endParaRPr>
          </a:p>
        </p:txBody>
      </p:sp>
      <p:sp>
        <p:nvSpPr>
          <p:cNvPr id="112" name="角丸四角形 111"/>
          <p:cNvSpPr/>
          <p:nvPr/>
        </p:nvSpPr>
        <p:spPr>
          <a:xfrm>
            <a:off x="2724519" y="5168166"/>
            <a:ext cx="2185487" cy="241258"/>
          </a:xfrm>
          <a:prstGeom prst="roundRect">
            <a:avLst/>
          </a:prstGeom>
          <a:ln/>
        </p:spPr>
        <p:style>
          <a:lnRef idx="1">
            <a:schemeClr val="accent3"/>
          </a:lnRef>
          <a:fillRef idx="3">
            <a:schemeClr val="accent3"/>
          </a:fillRef>
          <a:effectRef idx="2">
            <a:schemeClr val="accent3"/>
          </a:effectRef>
          <a:fontRef idx="minor">
            <a:schemeClr val="lt1"/>
          </a:fontRef>
        </p:style>
        <p:txBody>
          <a:bodyPr lIns="91341" tIns="45673" rIns="91341" bIns="45673" rtlCol="0" anchor="ctr"/>
          <a:lstStyle/>
          <a:p>
            <a:pPr algn="ctr" fontAlgn="auto">
              <a:spcBef>
                <a:spcPts val="0"/>
              </a:spcBef>
              <a:spcAft>
                <a:spcPts val="0"/>
              </a:spcAft>
            </a:pPr>
            <a:r>
              <a:rPr lang="ja-JP" altLang="en-US" sz="1400" b="1" dirty="0">
                <a:solidFill>
                  <a:prstClr val="black"/>
                </a:solidFill>
                <a:latin typeface="HG丸ｺﾞｼｯｸM-PRO" pitchFamily="50" charset="-128"/>
                <a:ea typeface="HG丸ｺﾞｼｯｸM-PRO" pitchFamily="50" charset="-128"/>
              </a:rPr>
              <a:t>支援の内容等</a:t>
            </a:r>
          </a:p>
        </p:txBody>
      </p:sp>
      <p:sp>
        <p:nvSpPr>
          <p:cNvPr id="113" name="角丸四角形 112"/>
          <p:cNvSpPr/>
          <p:nvPr/>
        </p:nvSpPr>
        <p:spPr>
          <a:xfrm>
            <a:off x="165222" y="5467816"/>
            <a:ext cx="2259144" cy="1240971"/>
          </a:xfrm>
          <a:prstGeom prst="roundRect">
            <a:avLst/>
          </a:prstGeom>
          <a:ln/>
        </p:spPr>
        <p:style>
          <a:lnRef idx="1">
            <a:schemeClr val="accent2"/>
          </a:lnRef>
          <a:fillRef idx="2">
            <a:schemeClr val="accent2"/>
          </a:fillRef>
          <a:effectRef idx="1">
            <a:schemeClr val="accent2"/>
          </a:effectRef>
          <a:fontRef idx="minor">
            <a:schemeClr val="dk1"/>
          </a:fontRef>
        </p:style>
        <p:txBody>
          <a:bodyPr lIns="91341" tIns="45673" rIns="91341" bIns="45673" rtlCol="0" anchor="ctr"/>
          <a:lstStyle/>
          <a:p>
            <a:pPr algn="ctr" fontAlgn="auto">
              <a:spcBef>
                <a:spcPts val="0"/>
              </a:spcBef>
              <a:spcAft>
                <a:spcPts val="0"/>
              </a:spcAft>
            </a:pPr>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p:txBody>
      </p:sp>
      <p:sp>
        <p:nvSpPr>
          <p:cNvPr id="115" name="角丸四角形 114"/>
          <p:cNvSpPr/>
          <p:nvPr/>
        </p:nvSpPr>
        <p:spPr>
          <a:xfrm>
            <a:off x="294287" y="5519381"/>
            <a:ext cx="2001014" cy="24125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fontAlgn="auto">
              <a:spcBef>
                <a:spcPts val="0"/>
              </a:spcBef>
              <a:spcAft>
                <a:spcPts val="0"/>
              </a:spcAft>
            </a:pPr>
            <a:r>
              <a:rPr lang="ja-JP" altLang="en-US" sz="1400" b="1" u="sng" dirty="0">
                <a:solidFill>
                  <a:prstClr val="black"/>
                </a:solidFill>
                <a:latin typeface="HG丸ｺﾞｼｯｸM-PRO" pitchFamily="50" charset="-128"/>
                <a:ea typeface="HG丸ｺﾞｼｯｸM-PRO" pitchFamily="50" charset="-128"/>
              </a:rPr>
              <a:t>ペアレントメンター</a:t>
            </a:r>
          </a:p>
        </p:txBody>
      </p:sp>
      <p:sp>
        <p:nvSpPr>
          <p:cNvPr id="117" name="角丸四角形 116"/>
          <p:cNvSpPr/>
          <p:nvPr/>
        </p:nvSpPr>
        <p:spPr>
          <a:xfrm>
            <a:off x="294287" y="5638769"/>
            <a:ext cx="2001014" cy="1060333"/>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●条件</a:t>
            </a:r>
            <a:endParaRPr lang="en-US"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・自分も発達障害者の親</a:t>
            </a:r>
            <a:endParaRPr lang="en-US"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・しかるべき人からの推薦</a:t>
            </a:r>
            <a:endParaRPr lang="en-US"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・守秘義務への同意</a:t>
            </a:r>
            <a:endParaRPr lang="en-US"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等</a:t>
            </a:r>
          </a:p>
        </p:txBody>
      </p:sp>
      <p:sp>
        <p:nvSpPr>
          <p:cNvPr id="118" name="右矢印 117"/>
          <p:cNvSpPr/>
          <p:nvPr/>
        </p:nvSpPr>
        <p:spPr>
          <a:xfrm>
            <a:off x="2447185" y="5606888"/>
            <a:ext cx="1547816" cy="1045156"/>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dirty="0">
              <a:solidFill>
                <a:prstClr val="white"/>
              </a:solidFill>
            </a:endParaRPr>
          </a:p>
        </p:txBody>
      </p:sp>
      <p:sp>
        <p:nvSpPr>
          <p:cNvPr id="119" name="角丸四角形 118"/>
          <p:cNvSpPr/>
          <p:nvPr/>
        </p:nvSpPr>
        <p:spPr>
          <a:xfrm>
            <a:off x="2445290" y="5727516"/>
            <a:ext cx="1806329" cy="763912"/>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・経験を共有</a:t>
            </a:r>
            <a:endParaRPr lang="en-US"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・必要な情報を提供</a:t>
            </a:r>
            <a:endParaRPr lang="en-US" altLang="ja-JP" sz="1000" dirty="0">
              <a:solidFill>
                <a:prstClr val="black"/>
              </a:solidFill>
              <a:latin typeface="HG丸ｺﾞｼｯｸM-PRO" pitchFamily="50" charset="-128"/>
              <a:ea typeface="HG丸ｺﾞｼｯｸM-PRO" pitchFamily="50" charset="-128"/>
            </a:endParaRPr>
          </a:p>
        </p:txBody>
      </p:sp>
      <p:sp>
        <p:nvSpPr>
          <p:cNvPr id="120" name="角丸四角形 119"/>
          <p:cNvSpPr/>
          <p:nvPr/>
        </p:nvSpPr>
        <p:spPr>
          <a:xfrm>
            <a:off x="4027165" y="5482198"/>
            <a:ext cx="2780752" cy="1278267"/>
          </a:xfrm>
          <a:prstGeom prst="roundRect">
            <a:avLst/>
          </a:prstGeom>
          <a:ln w="19050">
            <a:solidFill>
              <a:schemeClr val="accent3">
                <a:shade val="95000"/>
                <a:satMod val="105000"/>
              </a:schemeClr>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fontAlgn="auto">
              <a:spcBef>
                <a:spcPts val="0"/>
              </a:spcBef>
              <a:spcAft>
                <a:spcPts val="0"/>
              </a:spcAft>
            </a:pPr>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a:p>
            <a:pPr fontAlgn="auto">
              <a:spcBef>
                <a:spcPts val="0"/>
              </a:spcBef>
              <a:spcAft>
                <a:spcPts val="0"/>
              </a:spcAft>
            </a:pPr>
            <a:endParaRPr lang="en-US" altLang="ja-JP"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HG丸ｺﾞｼｯｸM-PRO" pitchFamily="50" charset="-128"/>
              <a:ea typeface="HG丸ｺﾞｼｯｸM-PRO" pitchFamily="50" charset="-128"/>
            </a:endParaRPr>
          </a:p>
        </p:txBody>
      </p:sp>
      <p:sp>
        <p:nvSpPr>
          <p:cNvPr id="121" name="角丸四角形 120"/>
          <p:cNvSpPr/>
          <p:nvPr/>
        </p:nvSpPr>
        <p:spPr>
          <a:xfrm>
            <a:off x="5016319" y="5488181"/>
            <a:ext cx="532450" cy="24125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fontAlgn="auto">
              <a:spcBef>
                <a:spcPts val="0"/>
              </a:spcBef>
              <a:spcAft>
                <a:spcPts val="0"/>
              </a:spcAft>
            </a:pPr>
            <a:r>
              <a:rPr lang="ja-JP" altLang="en-US" sz="1400" b="1" u="sng" dirty="0">
                <a:solidFill>
                  <a:prstClr val="black"/>
                </a:solidFill>
                <a:latin typeface="HG丸ｺﾞｼｯｸM-PRO" pitchFamily="50" charset="-128"/>
                <a:ea typeface="HG丸ｺﾞｼｯｸM-PRO" pitchFamily="50" charset="-128"/>
              </a:rPr>
              <a:t>親</a:t>
            </a:r>
          </a:p>
        </p:txBody>
      </p:sp>
      <p:sp>
        <p:nvSpPr>
          <p:cNvPr id="122" name="角丸四角形 121"/>
          <p:cNvSpPr/>
          <p:nvPr/>
        </p:nvSpPr>
        <p:spPr>
          <a:xfrm>
            <a:off x="4133702" y="5700118"/>
            <a:ext cx="2547517" cy="1019943"/>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●ペアレントメンターの紹介が必要となる状況の例</a:t>
            </a:r>
            <a:endParaRPr lang="en-US"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・診断を受けた後に悲しみを感じて</a:t>
            </a:r>
            <a:endParaRPr lang="en-US"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いる</a:t>
            </a:r>
            <a:endParaRPr lang="en-US"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・支援を受けるまでの順番待ちを</a:t>
            </a:r>
            <a:endParaRPr lang="en-US" altLang="ja-JP" sz="1000" dirty="0">
              <a:solidFill>
                <a:prstClr val="black"/>
              </a:solidFill>
              <a:latin typeface="HG丸ｺﾞｼｯｸM-PRO" pitchFamily="50" charset="-128"/>
              <a:ea typeface="HG丸ｺﾞｼｯｸM-PRO" pitchFamily="50" charset="-128"/>
            </a:endParaRPr>
          </a:p>
          <a:p>
            <a:pP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している間に不安を感じている</a:t>
            </a:r>
            <a:endParaRPr lang="en-US" altLang="ja-JP" sz="1000" dirty="0">
              <a:solidFill>
                <a:prstClr val="black"/>
              </a:solidFill>
              <a:latin typeface="HG丸ｺﾞｼｯｸM-PRO" pitchFamily="50" charset="-128"/>
              <a:ea typeface="HG丸ｺﾞｼｯｸM-PRO" pitchFamily="50" charset="-128"/>
            </a:endParaRPr>
          </a:p>
        </p:txBody>
      </p:sp>
      <p:sp>
        <p:nvSpPr>
          <p:cNvPr id="44" name="下矢印吹き出し 43"/>
          <p:cNvSpPr/>
          <p:nvPr/>
        </p:nvSpPr>
        <p:spPr>
          <a:xfrm>
            <a:off x="6069113" y="3275242"/>
            <a:ext cx="2046565" cy="507222"/>
          </a:xfrm>
          <a:prstGeom prst="downArrowCallou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91341" tIns="45673" rIns="91341" bIns="45673" rtlCol="0" anchor="ctr"/>
          <a:lstStyle/>
          <a:p>
            <a:pPr algn="ct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地域の保育士、保健師等</a:t>
            </a:r>
            <a:endParaRPr lang="en-US" altLang="ja-JP" sz="1000"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による実施</a:t>
            </a:r>
          </a:p>
        </p:txBody>
      </p:sp>
      <p:sp>
        <p:nvSpPr>
          <p:cNvPr id="45" name="正方形/長方形 44"/>
          <p:cNvSpPr/>
          <p:nvPr/>
        </p:nvSpPr>
        <p:spPr>
          <a:xfrm>
            <a:off x="44940" y="848971"/>
            <a:ext cx="8436892" cy="1631115"/>
          </a:xfrm>
          <a:prstGeom prst="rect">
            <a:avLst/>
          </a:prstGeom>
          <a:solidFill>
            <a:srgbClr val="FFFFCC"/>
          </a:solidFill>
          <a:ln w="19050">
            <a:solidFill>
              <a:schemeClr val="accent6">
                <a:lumMod val="50000"/>
              </a:schemeClr>
            </a:solidFill>
          </a:ln>
        </p:spPr>
        <p:txBody>
          <a:bodyPr wrap="square" lIns="91341" tIns="45670" rIns="91341" bIns="45670">
            <a:spAutoFit/>
          </a:bodyPr>
          <a:lstStyle/>
          <a:p>
            <a:pPr marL="266414" indent="-266414" fontAlgn="auto">
              <a:lnSpc>
                <a:spcPts val="2000"/>
              </a:lnSpc>
              <a:spcBef>
                <a:spcPts val="0"/>
              </a:spcBef>
              <a:spcAft>
                <a:spcPts val="0"/>
              </a:spcAft>
            </a:pPr>
            <a:r>
              <a:rPr lang="ja-JP" altLang="en-US" sz="1400" dirty="0">
                <a:solidFill>
                  <a:prstClr val="black"/>
                </a:solidFill>
                <a:latin typeface="Calibri"/>
                <a:ea typeface="ＭＳ Ｐゴシック"/>
              </a:rPr>
              <a:t>・ペアレントトレーニング（ペアトレ）</a:t>
            </a:r>
            <a:endParaRPr lang="en-US" altLang="ja-JP" sz="1400" dirty="0">
              <a:solidFill>
                <a:prstClr val="black"/>
              </a:solidFill>
              <a:latin typeface="Calibri"/>
              <a:ea typeface="ＭＳ Ｐゴシック"/>
            </a:endParaRPr>
          </a:p>
          <a:p>
            <a:pPr marL="266414" indent="-266414" fontAlgn="auto">
              <a:lnSpc>
                <a:spcPts val="2000"/>
              </a:lnSpc>
              <a:spcBef>
                <a:spcPts val="0"/>
              </a:spcBef>
              <a:spcAft>
                <a:spcPts val="0"/>
              </a:spcAft>
            </a:pPr>
            <a:r>
              <a:rPr lang="ja-JP" altLang="en-US" sz="1400" dirty="0">
                <a:solidFill>
                  <a:prstClr val="black"/>
                </a:solidFill>
                <a:latin typeface="Calibri"/>
                <a:ea typeface="ＭＳ Ｐゴシック"/>
              </a:rPr>
              <a:t>　親が自分の子どもの行動を冷静に観察して特徴を理解したり、発達障害の特性を踏まえた褒め方や叱り方</a:t>
            </a:r>
            <a:endParaRPr lang="en-US" altLang="ja-JP" sz="1400" dirty="0">
              <a:solidFill>
                <a:prstClr val="black"/>
              </a:solidFill>
              <a:latin typeface="Calibri"/>
              <a:ea typeface="ＭＳ Ｐゴシック"/>
            </a:endParaRPr>
          </a:p>
          <a:p>
            <a:pPr marL="266414" indent="-266414" fontAlgn="auto">
              <a:lnSpc>
                <a:spcPts val="2000"/>
              </a:lnSpc>
              <a:spcBef>
                <a:spcPts val="0"/>
              </a:spcBef>
              <a:spcAft>
                <a:spcPts val="0"/>
              </a:spcAft>
            </a:pPr>
            <a:r>
              <a:rPr lang="ja-JP" altLang="en-US" sz="1400" dirty="0">
                <a:solidFill>
                  <a:prstClr val="black"/>
                </a:solidFill>
                <a:latin typeface="Calibri"/>
                <a:ea typeface="ＭＳ Ｐゴシック"/>
              </a:rPr>
              <a:t>　等を学ぶことにより子どもの問題行動を減少させることを目標とする。トレーナーには専門知識が要求される。</a:t>
            </a:r>
            <a:endParaRPr lang="en-US" altLang="ja-JP" sz="1400" dirty="0">
              <a:solidFill>
                <a:prstClr val="black"/>
              </a:solidFill>
              <a:latin typeface="Calibri"/>
              <a:ea typeface="ＭＳ Ｐゴシック"/>
            </a:endParaRPr>
          </a:p>
          <a:p>
            <a:pPr marL="266414" indent="-266414" fontAlgn="auto">
              <a:lnSpc>
                <a:spcPts val="2000"/>
              </a:lnSpc>
              <a:spcBef>
                <a:spcPts val="0"/>
              </a:spcBef>
              <a:spcAft>
                <a:spcPts val="0"/>
              </a:spcAft>
            </a:pPr>
            <a:r>
              <a:rPr lang="ja-JP" altLang="en-US" sz="1400" dirty="0">
                <a:solidFill>
                  <a:prstClr val="black"/>
                </a:solidFill>
                <a:latin typeface="Calibri"/>
                <a:ea typeface="ＭＳ Ｐゴシック"/>
              </a:rPr>
              <a:t>・ペアレントプログラム（ペアプロ）</a:t>
            </a:r>
            <a:endParaRPr lang="en-US" altLang="ja-JP" sz="1400" dirty="0">
              <a:solidFill>
                <a:prstClr val="black"/>
              </a:solidFill>
              <a:latin typeface="Calibri"/>
              <a:ea typeface="ＭＳ Ｐゴシック"/>
            </a:endParaRPr>
          </a:p>
          <a:p>
            <a:pPr marL="266414" indent="-266414" fontAlgn="auto">
              <a:lnSpc>
                <a:spcPts val="2000"/>
              </a:lnSpc>
              <a:spcBef>
                <a:spcPts val="0"/>
              </a:spcBef>
              <a:spcAft>
                <a:spcPts val="0"/>
              </a:spcAft>
            </a:pPr>
            <a:r>
              <a:rPr lang="ja-JP" altLang="en-US" sz="1400" dirty="0">
                <a:solidFill>
                  <a:prstClr val="black"/>
                </a:solidFill>
                <a:latin typeface="Calibri"/>
                <a:ea typeface="ＭＳ Ｐゴシック"/>
              </a:rPr>
              <a:t>　地域での普及を図るために開発された、より簡易なプログラム。子どもの行動修正までは目指さず、「親の</a:t>
            </a:r>
            <a:endParaRPr lang="en-US" altLang="ja-JP" sz="1400" dirty="0">
              <a:solidFill>
                <a:prstClr val="black"/>
              </a:solidFill>
              <a:latin typeface="Calibri"/>
              <a:ea typeface="ＭＳ Ｐゴシック"/>
            </a:endParaRPr>
          </a:p>
          <a:p>
            <a:pPr marL="266414" indent="-266414" fontAlgn="auto">
              <a:lnSpc>
                <a:spcPts val="2000"/>
              </a:lnSpc>
              <a:spcBef>
                <a:spcPts val="0"/>
              </a:spcBef>
              <a:spcAft>
                <a:spcPts val="0"/>
              </a:spcAft>
            </a:pPr>
            <a:r>
              <a:rPr lang="ja-JP" altLang="en-US" sz="1400" dirty="0">
                <a:solidFill>
                  <a:prstClr val="black"/>
                </a:solidFill>
                <a:latin typeface="Calibri"/>
                <a:ea typeface="ＭＳ Ｐゴシック"/>
              </a:rPr>
              <a:t>　認知を肯定的に修正すること」に焦点を当てる。発達障害やその傾向の有無に関わらず有効とされている。</a:t>
            </a:r>
            <a:endParaRPr lang="en-US" altLang="ja-JP" sz="1400" dirty="0">
              <a:solidFill>
                <a:prstClr val="black"/>
              </a:solidFill>
              <a:latin typeface="Calibri"/>
              <a:ea typeface="ＭＳ Ｐゴシック"/>
            </a:endParaRPr>
          </a:p>
        </p:txBody>
      </p:sp>
      <p:sp>
        <p:nvSpPr>
          <p:cNvPr id="46" name="Rectangle 46"/>
          <p:cNvSpPr>
            <a:spLocks noChangeArrowheads="1"/>
          </p:cNvSpPr>
          <p:nvPr/>
        </p:nvSpPr>
        <p:spPr bwMode="auto">
          <a:xfrm>
            <a:off x="9273285" y="6554659"/>
            <a:ext cx="576262" cy="307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335" tIns="45667" rIns="91335" bIns="45667">
            <a:spAutoFit/>
          </a:bodyPr>
          <a:lstStyle/>
          <a:p>
            <a:pPr fontAlgn="auto">
              <a:spcAft>
                <a:spcPts val="0"/>
              </a:spcAft>
            </a:pPr>
            <a:r>
              <a:rPr lang="en-US" altLang="ja-JP" sz="1400" dirty="0">
                <a:solidFill>
                  <a:srgbClr val="000000"/>
                </a:solidFill>
                <a:latin typeface="Calibri"/>
                <a:ea typeface="HG丸ｺﾞｼｯｸM-PRO" pitchFamily="50" charset="-128"/>
                <a:cs typeface="Arial" panose="020B0604020202020204" pitchFamily="34" charset="0"/>
              </a:rPr>
              <a:t>-</a:t>
            </a:r>
            <a:fld id="{B58C14FA-ABC4-4786-8047-0F9FB4D537FD}" type="slidenum">
              <a:rPr lang="en-US" altLang="ja-JP" sz="1400">
                <a:solidFill>
                  <a:srgbClr val="000000"/>
                </a:solidFill>
                <a:latin typeface="Calibri"/>
                <a:ea typeface="HG丸ｺﾞｼｯｸM-PRO" pitchFamily="50" charset="-128"/>
                <a:cs typeface="Arial" panose="020B0604020202020204" pitchFamily="34" charset="0"/>
              </a:rPr>
              <a:pPr fontAlgn="auto">
                <a:spcAft>
                  <a:spcPts val="0"/>
                </a:spcAft>
              </a:pPr>
              <a:t>61</a:t>
            </a:fld>
            <a:r>
              <a:rPr lang="en-US" altLang="ja-JP" sz="1400" dirty="0">
                <a:solidFill>
                  <a:srgbClr val="000000"/>
                </a:solidFill>
                <a:latin typeface="Calibri"/>
                <a:ea typeface="HG丸ｺﾞｼｯｸM-PRO" pitchFamily="50" charset="-128"/>
                <a:cs typeface="Arial" panose="020B0604020202020204" pitchFamily="34" charset="0"/>
              </a:rPr>
              <a:t>-</a:t>
            </a:r>
          </a:p>
        </p:txBody>
      </p:sp>
      <p:sp>
        <p:nvSpPr>
          <p:cNvPr id="47" name="正方形/長方形 46"/>
          <p:cNvSpPr/>
          <p:nvPr/>
        </p:nvSpPr>
        <p:spPr>
          <a:xfrm>
            <a:off x="8327047" y="44624"/>
            <a:ext cx="149936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01" tIns="45651" rIns="91301" bIns="45651" anchor="ctr"/>
          <a:lstStyle/>
          <a:p>
            <a:pPr algn="ctr" fontAlgn="auto">
              <a:spcBef>
                <a:spcPts val="0"/>
              </a:spcBef>
              <a:spcAft>
                <a:spcPts val="0"/>
              </a:spcAft>
              <a:defRPr/>
            </a:pPr>
            <a:r>
              <a:rPr lang="ja-JP" altLang="en-US" sz="1400" b="1" dirty="0">
                <a:solidFill>
                  <a:prstClr val="black"/>
                </a:solidFill>
              </a:rPr>
              <a:t>（法</a:t>
            </a:r>
            <a:r>
              <a:rPr lang="en-US" altLang="ja-JP" sz="1400" b="1" dirty="0">
                <a:solidFill>
                  <a:prstClr val="black"/>
                </a:solidFill>
              </a:rPr>
              <a:t>§</a:t>
            </a:r>
            <a:r>
              <a:rPr lang="ja-JP" altLang="en-US" sz="1400" b="1" dirty="0">
                <a:solidFill>
                  <a:prstClr val="black"/>
                </a:solidFill>
              </a:rPr>
              <a:t>１３関係）</a:t>
            </a:r>
          </a:p>
        </p:txBody>
      </p:sp>
      <p:sp>
        <p:nvSpPr>
          <p:cNvPr id="3" name="角丸四角形 2"/>
          <p:cNvSpPr/>
          <p:nvPr/>
        </p:nvSpPr>
        <p:spPr>
          <a:xfrm>
            <a:off x="8625616" y="848931"/>
            <a:ext cx="540303" cy="1211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en-US" altLang="ja-JP" dirty="0">
              <a:solidFill>
                <a:prstClr val="white"/>
              </a:solidFill>
            </a:endParaRPr>
          </a:p>
          <a:p>
            <a:pPr algn="ctr" fontAlgn="auto">
              <a:spcBef>
                <a:spcPts val="0"/>
              </a:spcBef>
              <a:spcAft>
                <a:spcPts val="0"/>
              </a:spcAft>
            </a:pPr>
            <a:r>
              <a:rPr lang="ja-JP" altLang="en-US" dirty="0" smtClean="0">
                <a:solidFill>
                  <a:prstClr val="white"/>
                </a:solidFill>
              </a:rPr>
              <a:t>人材育成</a:t>
            </a:r>
            <a:endParaRPr lang="en-US" altLang="ja-JP" dirty="0" smtClean="0">
              <a:solidFill>
                <a:prstClr val="white"/>
              </a:solidFill>
            </a:endParaRPr>
          </a:p>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ja-JP" altLang="en-US" sz="1200" dirty="0">
              <a:solidFill>
                <a:prstClr val="white"/>
              </a:solidFill>
            </a:endParaRPr>
          </a:p>
        </p:txBody>
      </p:sp>
      <p:sp>
        <p:nvSpPr>
          <p:cNvPr id="50" name="角丸四角形 49"/>
          <p:cNvSpPr/>
          <p:nvPr/>
        </p:nvSpPr>
        <p:spPr>
          <a:xfrm>
            <a:off x="9273494" y="848931"/>
            <a:ext cx="540303" cy="1211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en-US" altLang="ja-JP" dirty="0">
              <a:solidFill>
                <a:prstClr val="white"/>
              </a:solidFill>
            </a:endParaRPr>
          </a:p>
          <a:p>
            <a:pPr algn="ctr" fontAlgn="auto">
              <a:spcBef>
                <a:spcPts val="0"/>
              </a:spcBef>
              <a:spcAft>
                <a:spcPts val="0"/>
              </a:spcAft>
            </a:pPr>
            <a:r>
              <a:rPr lang="ja-JP" altLang="en-US" dirty="0" smtClean="0">
                <a:solidFill>
                  <a:prstClr val="white"/>
                </a:solidFill>
              </a:rPr>
              <a:t>事業実施</a:t>
            </a:r>
            <a:endParaRPr lang="en-US" altLang="ja-JP" dirty="0" smtClean="0">
              <a:solidFill>
                <a:prstClr val="white"/>
              </a:solidFill>
            </a:endParaRPr>
          </a:p>
          <a:p>
            <a:pPr algn="ctr" fontAlgn="auto">
              <a:spcBef>
                <a:spcPts val="0"/>
              </a:spcBef>
              <a:spcAft>
                <a:spcPts val="0"/>
              </a:spcAft>
            </a:pPr>
            <a:endParaRPr lang="en-US" altLang="ja-JP" dirty="0" smtClean="0">
              <a:solidFill>
                <a:prstClr val="white"/>
              </a:solidFill>
            </a:endParaRPr>
          </a:p>
          <a:p>
            <a:pPr algn="ctr" fontAlgn="auto">
              <a:spcBef>
                <a:spcPts val="0"/>
              </a:spcBef>
              <a:spcAft>
                <a:spcPts val="0"/>
              </a:spcAft>
            </a:pPr>
            <a:endParaRPr lang="ja-JP" altLang="en-US" sz="1200" dirty="0">
              <a:solidFill>
                <a:prstClr val="white"/>
              </a:solidFill>
            </a:endParaRPr>
          </a:p>
        </p:txBody>
      </p:sp>
      <p:sp>
        <p:nvSpPr>
          <p:cNvPr id="53" name="角丸四角形 52"/>
          <p:cNvSpPr/>
          <p:nvPr/>
        </p:nvSpPr>
        <p:spPr>
          <a:xfrm>
            <a:off x="8649116" y="2204866"/>
            <a:ext cx="540303" cy="21742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wordArtVertRtl" lIns="91341" tIns="45673" rIns="91341" bIns="45673" rtlCol="0" anchor="ctr"/>
          <a:lstStyle/>
          <a:p>
            <a:pPr algn="ctr" fontAlgn="auto">
              <a:spcBef>
                <a:spcPts val="0"/>
              </a:spcBef>
              <a:spcAft>
                <a:spcPts val="0"/>
              </a:spcAft>
            </a:pPr>
            <a:r>
              <a:rPr lang="ja-JP" altLang="en-US" sz="1000" dirty="0">
                <a:solidFill>
                  <a:prstClr val="black"/>
                </a:solidFill>
                <a:latin typeface="ＭＳ Ｐゴシック"/>
              </a:rPr>
              <a:t>発達障害者支援体制整備</a:t>
            </a:r>
            <a:endParaRPr lang="en-US" altLang="ja-JP" sz="1000" dirty="0">
              <a:solidFill>
                <a:prstClr val="black"/>
              </a:solidFill>
              <a:latin typeface="ＭＳ Ｐゴシック"/>
            </a:endParaRPr>
          </a:p>
          <a:p>
            <a:pPr algn="ctr" fontAlgn="auto">
              <a:spcBef>
                <a:spcPts val="0"/>
              </a:spcBef>
              <a:spcAft>
                <a:spcPts val="0"/>
              </a:spcAft>
            </a:pPr>
            <a:r>
              <a:rPr lang="ja-JP" altLang="en-US" sz="1000" dirty="0">
                <a:solidFill>
                  <a:prstClr val="black"/>
                </a:solidFill>
                <a:latin typeface="ＭＳ Ｐゴシック"/>
              </a:rPr>
              <a:t>（都道府県地域生活支援事業）</a:t>
            </a:r>
            <a:endParaRPr lang="en-US" altLang="ja-JP" sz="1000" dirty="0">
              <a:solidFill>
                <a:prstClr val="black"/>
              </a:solidFill>
              <a:latin typeface="ＭＳ Ｐゴシック"/>
            </a:endParaRPr>
          </a:p>
        </p:txBody>
      </p:sp>
      <p:sp>
        <p:nvSpPr>
          <p:cNvPr id="54" name="角丸四角形 53"/>
          <p:cNvSpPr/>
          <p:nvPr/>
        </p:nvSpPr>
        <p:spPr>
          <a:xfrm>
            <a:off x="9255329" y="2205166"/>
            <a:ext cx="540303" cy="217424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wordArtVertRtl" lIns="91341" tIns="45673" rIns="91341" bIns="45673" rtlCol="0" anchor="ctr"/>
          <a:lstStyle/>
          <a:p>
            <a:pPr algn="ctr" fontAlgn="auto">
              <a:spcBef>
                <a:spcPts val="0"/>
              </a:spcBef>
              <a:spcAft>
                <a:spcPts val="0"/>
              </a:spcAft>
            </a:pPr>
            <a:r>
              <a:rPr lang="ja-JP" altLang="en-US" sz="1000" dirty="0">
                <a:solidFill>
                  <a:prstClr val="black"/>
                </a:solidFill>
                <a:latin typeface="ＭＳ Ｐゴシック"/>
              </a:rPr>
              <a:t>巡回支援専門員整備</a:t>
            </a:r>
            <a:endParaRPr lang="en-US" altLang="ja-JP" sz="1000" dirty="0">
              <a:solidFill>
                <a:prstClr val="black"/>
              </a:solidFill>
              <a:latin typeface="ＭＳ Ｐゴシック"/>
            </a:endParaRPr>
          </a:p>
          <a:p>
            <a:pPr algn="ctr" fontAlgn="auto">
              <a:spcBef>
                <a:spcPts val="0"/>
              </a:spcBef>
              <a:spcAft>
                <a:spcPts val="0"/>
              </a:spcAft>
            </a:pPr>
            <a:r>
              <a:rPr lang="ja-JP" altLang="en-US" sz="1000" dirty="0">
                <a:solidFill>
                  <a:prstClr val="black"/>
                </a:solidFill>
                <a:latin typeface="ＭＳ Ｐゴシック"/>
              </a:rPr>
              <a:t>（市町村地域生活支援事業）</a:t>
            </a:r>
            <a:endParaRPr lang="en-US" altLang="ja-JP" sz="1000" dirty="0">
              <a:solidFill>
                <a:prstClr val="black"/>
              </a:solidFill>
              <a:latin typeface="ＭＳ Ｐゴシック"/>
            </a:endParaRPr>
          </a:p>
        </p:txBody>
      </p:sp>
      <p:sp>
        <p:nvSpPr>
          <p:cNvPr id="55" name="角丸四角形 54"/>
          <p:cNvSpPr/>
          <p:nvPr/>
        </p:nvSpPr>
        <p:spPr>
          <a:xfrm>
            <a:off x="8625486" y="4581129"/>
            <a:ext cx="1170015" cy="21790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wordArtVertRtl" lIns="91341" tIns="45673" rIns="91341" bIns="45673" rtlCol="0" anchor="ctr"/>
          <a:lstStyle/>
          <a:p>
            <a:pPr algn="ctr" fontAlgn="auto">
              <a:spcBef>
                <a:spcPts val="0"/>
              </a:spcBef>
              <a:spcAft>
                <a:spcPts val="0"/>
              </a:spcAft>
            </a:pPr>
            <a:r>
              <a:rPr lang="ja-JP" altLang="en-US" sz="1000" dirty="0">
                <a:solidFill>
                  <a:prstClr val="black"/>
                </a:solidFill>
                <a:latin typeface="ＭＳ Ｐゴシック"/>
              </a:rPr>
              <a:t>発達障害者支援体制整備</a:t>
            </a:r>
            <a:endParaRPr lang="en-US" altLang="ja-JP" sz="1000" dirty="0">
              <a:solidFill>
                <a:prstClr val="black"/>
              </a:solidFill>
              <a:latin typeface="ＭＳ Ｐゴシック"/>
            </a:endParaRPr>
          </a:p>
          <a:p>
            <a:pPr algn="ctr" fontAlgn="auto">
              <a:spcBef>
                <a:spcPts val="0"/>
              </a:spcBef>
              <a:spcAft>
                <a:spcPts val="0"/>
              </a:spcAft>
            </a:pPr>
            <a:r>
              <a:rPr lang="ja-JP" altLang="en-US" sz="1000" dirty="0">
                <a:solidFill>
                  <a:prstClr val="black"/>
                </a:solidFill>
                <a:latin typeface="ＭＳ Ｐゴシック"/>
              </a:rPr>
              <a:t>（都道府県地域生活支援事業）</a:t>
            </a:r>
            <a:endParaRPr lang="en-US" altLang="ja-JP" sz="1000" dirty="0">
              <a:solidFill>
                <a:prstClr val="black"/>
              </a:solidFill>
              <a:latin typeface="ＭＳ Ｐゴシック"/>
            </a:endParaRPr>
          </a:p>
        </p:txBody>
      </p:sp>
      <p:sp>
        <p:nvSpPr>
          <p:cNvPr id="9" name="右矢印 8"/>
          <p:cNvSpPr/>
          <p:nvPr/>
        </p:nvSpPr>
        <p:spPr>
          <a:xfrm>
            <a:off x="8327233" y="3109655"/>
            <a:ext cx="30955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57" name="右矢印 56"/>
          <p:cNvSpPr/>
          <p:nvPr/>
        </p:nvSpPr>
        <p:spPr>
          <a:xfrm>
            <a:off x="8327233" y="5634649"/>
            <a:ext cx="30955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grpSp>
        <p:nvGrpSpPr>
          <p:cNvPr id="49" name="グループ化 18"/>
          <p:cNvGrpSpPr/>
          <p:nvPr/>
        </p:nvGrpSpPr>
        <p:grpSpPr>
          <a:xfrm>
            <a:off x="0" y="404664"/>
            <a:ext cx="9906000" cy="72008"/>
            <a:chOff x="0" y="188640"/>
            <a:chExt cx="9144000" cy="72008"/>
          </a:xfrm>
        </p:grpSpPr>
        <p:cxnSp>
          <p:nvCxnSpPr>
            <p:cNvPr id="51" name="直線コネクタ 5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8"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61</a:t>
            </a:fld>
            <a:endParaRPr lang="en-US" altLang="ja-JP" dirty="0">
              <a:solidFill>
                <a:prstClr val="black"/>
              </a:solidFill>
            </a:endParaRPr>
          </a:p>
        </p:txBody>
      </p:sp>
    </p:spTree>
    <p:extLst>
      <p:ext uri="{BB962C8B-B14F-4D97-AF65-F5344CB8AC3E}">
        <p14:creationId xmlns:p14="http://schemas.microsoft.com/office/powerpoint/2010/main" val="3672088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9218839" y="6921505"/>
            <a:ext cx="687387" cy="215444"/>
          </a:xfrm>
          <a:prstGeom prst="rect">
            <a:avLst/>
          </a:prstGeom>
          <a:noFill/>
          <a:ln w="9525">
            <a:noFill/>
            <a:miter lim="800000"/>
            <a:headEnd/>
            <a:tailEnd/>
          </a:ln>
        </p:spPr>
        <p:txBody>
          <a:bodyPr lIns="0" tIns="0" rIns="0" bIns="0">
            <a:spAutoFit/>
          </a:bodyPr>
          <a:lstStyle/>
          <a:p>
            <a:r>
              <a:rPr lang="ja-JP" altLang="en-US" sz="1400">
                <a:solidFill>
                  <a:srgbClr val="000000"/>
                </a:solidFill>
                <a:latin typeface="ＭＳ Ｐゴシック" charset="-128"/>
                <a:ea typeface="ＭＳ Ｐゴシック"/>
              </a:rPr>
              <a:t> </a:t>
            </a:r>
            <a:r>
              <a:rPr lang="ja-JP" altLang="en-US" sz="1300">
                <a:solidFill>
                  <a:srgbClr val="000000"/>
                </a:solidFill>
                <a:latin typeface="ＭＳ Ｐ明朝" pitchFamily="18" charset="-128"/>
                <a:ea typeface="ＭＳ Ｐ明朝" pitchFamily="18" charset="-128"/>
              </a:rPr>
              <a:t>　</a:t>
            </a:r>
          </a:p>
        </p:txBody>
      </p:sp>
      <p:sp>
        <p:nvSpPr>
          <p:cNvPr id="21509" name="Rectangle 5"/>
          <p:cNvSpPr>
            <a:spLocks noChangeArrowheads="1"/>
          </p:cNvSpPr>
          <p:nvPr/>
        </p:nvSpPr>
        <p:spPr bwMode="auto">
          <a:xfrm>
            <a:off x="1538478" y="2755900"/>
            <a:ext cx="65" cy="369332"/>
          </a:xfrm>
          <a:prstGeom prst="rect">
            <a:avLst/>
          </a:prstGeom>
          <a:noFill/>
          <a:ln w="9525">
            <a:noFill/>
            <a:miter lim="800000"/>
            <a:headEnd/>
            <a:tailEnd/>
          </a:ln>
        </p:spPr>
        <p:txBody>
          <a:bodyPr wrap="none" lIns="0" tIns="0" rIns="0" bIns="0">
            <a:spAutoFit/>
          </a:bodyPr>
          <a:lstStyle/>
          <a:p>
            <a:endParaRPr lang="ja-JP" altLang="en-US" sz="2400">
              <a:solidFill>
                <a:prstClr val="black"/>
              </a:solidFill>
              <a:latin typeface="Times New Roman" pitchFamily="18" charset="0"/>
              <a:ea typeface="ＭＳ Ｐゴシック"/>
            </a:endParaRPr>
          </a:p>
        </p:txBody>
      </p:sp>
      <p:sp>
        <p:nvSpPr>
          <p:cNvPr id="21511" name="Rectangle 8"/>
          <p:cNvSpPr>
            <a:spLocks noChangeArrowheads="1"/>
          </p:cNvSpPr>
          <p:nvPr/>
        </p:nvSpPr>
        <p:spPr bwMode="auto">
          <a:xfrm>
            <a:off x="-664317" y="31898"/>
            <a:ext cx="5652823" cy="369332"/>
          </a:xfrm>
          <a:prstGeom prst="rect">
            <a:avLst/>
          </a:prstGeom>
          <a:noFill/>
          <a:ln w="9525">
            <a:noFill/>
            <a:miter lim="800000"/>
            <a:headEnd/>
            <a:tailEnd/>
          </a:ln>
        </p:spPr>
        <p:txBody>
          <a:bodyPr wrap="square" lIns="0" tIns="0" rIns="0" bIns="0">
            <a:spAutoFit/>
          </a:bodyPr>
          <a:lstStyle/>
          <a:p>
            <a:pPr algn="ctr"/>
            <a:r>
              <a:rPr lang="ja-JP" altLang="en-US" sz="2400" dirty="0">
                <a:solidFill>
                  <a:srgbClr val="000000"/>
                </a:solidFill>
                <a:latin typeface="ＭＳ Ｐゴシック" charset="-128"/>
                <a:ea typeface="ＭＳ Ｐゴシック"/>
              </a:rPr>
              <a:t>　　　　</a:t>
            </a:r>
            <a:endParaRPr lang="ja-JP" altLang="en-US" sz="2400" dirty="0">
              <a:solidFill>
                <a:prstClr val="black"/>
              </a:solidFill>
              <a:latin typeface="Times New Roman" pitchFamily="18" charset="0"/>
              <a:ea typeface="ＭＳ Ｐゴシック"/>
            </a:endParaRPr>
          </a:p>
        </p:txBody>
      </p:sp>
      <p:sp>
        <p:nvSpPr>
          <p:cNvPr id="21512" name="AutoShape 10"/>
          <p:cNvSpPr>
            <a:spLocks noChangeArrowheads="1"/>
          </p:cNvSpPr>
          <p:nvPr/>
        </p:nvSpPr>
        <p:spPr bwMode="auto">
          <a:xfrm>
            <a:off x="183736" y="548680"/>
            <a:ext cx="2573338" cy="433388"/>
          </a:xfrm>
          <a:prstGeom prst="roundRect">
            <a:avLst>
              <a:gd name="adj" fmla="val 16667"/>
            </a:avLst>
          </a:prstGeom>
          <a:noFill/>
          <a:ln w="9525">
            <a:solidFill>
              <a:schemeClr val="tx1"/>
            </a:solidFill>
            <a:miter lim="800000"/>
            <a:headEnd/>
            <a:tailEnd/>
          </a:ln>
        </p:spPr>
        <p:txBody>
          <a:bodyPr wrap="none" lIns="91307" tIns="45653" rIns="91307" bIns="45653" anchor="ctr"/>
          <a:lstStyle/>
          <a:p>
            <a:pPr algn="ctr"/>
            <a:r>
              <a:rPr lang="ja-JP" altLang="en-US" sz="1400" dirty="0">
                <a:solidFill>
                  <a:prstClr val="black"/>
                </a:solidFill>
                <a:ea typeface="ＭＳ Ｐゴシック"/>
              </a:rPr>
              <a:t>厚生労働省</a:t>
            </a:r>
          </a:p>
        </p:txBody>
      </p:sp>
      <p:sp>
        <p:nvSpPr>
          <p:cNvPr id="21513" name="AutoShape 11"/>
          <p:cNvSpPr>
            <a:spLocks noChangeArrowheads="1"/>
          </p:cNvSpPr>
          <p:nvPr/>
        </p:nvSpPr>
        <p:spPr bwMode="auto">
          <a:xfrm>
            <a:off x="152878" y="1425287"/>
            <a:ext cx="2573338" cy="851631"/>
          </a:xfrm>
          <a:prstGeom prst="roundRect">
            <a:avLst>
              <a:gd name="adj" fmla="val 16667"/>
            </a:avLst>
          </a:prstGeom>
          <a:noFill/>
          <a:ln w="9525">
            <a:solidFill>
              <a:schemeClr val="tx1"/>
            </a:solidFill>
            <a:miter lim="800000"/>
            <a:headEnd/>
            <a:tailEnd/>
          </a:ln>
        </p:spPr>
        <p:txBody>
          <a:bodyPr wrap="none" lIns="91307" tIns="45653" rIns="91307" bIns="45653" anchor="ctr"/>
          <a:lstStyle/>
          <a:p>
            <a:pPr algn="ctr"/>
            <a:endParaRPr lang="en-US" altLang="ja-JP" sz="1400" dirty="0">
              <a:solidFill>
                <a:prstClr val="black"/>
              </a:solidFill>
              <a:ea typeface="ＭＳ Ｐゴシック"/>
            </a:endParaRPr>
          </a:p>
          <a:p>
            <a:pPr algn="ctr"/>
            <a:r>
              <a:rPr lang="ja-JP" altLang="en-US" sz="1400" dirty="0">
                <a:solidFill>
                  <a:prstClr val="black"/>
                </a:solidFill>
                <a:ea typeface="ＭＳ Ｐゴシック"/>
              </a:rPr>
              <a:t>都道府県・指定都市</a:t>
            </a:r>
            <a:endParaRPr lang="en-US" altLang="ja-JP" sz="1400" dirty="0">
              <a:solidFill>
                <a:prstClr val="black"/>
              </a:solidFill>
              <a:ea typeface="ＭＳ Ｐゴシック"/>
            </a:endParaRPr>
          </a:p>
          <a:p>
            <a:r>
              <a:rPr lang="ja-JP" altLang="en-US" sz="1000" dirty="0">
                <a:solidFill>
                  <a:prstClr val="black"/>
                </a:solidFill>
                <a:latin typeface="ＭＳ Ｐゴシック"/>
                <a:ea typeface="ＭＳ Ｐゴシック"/>
              </a:rPr>
              <a:t>障害者総合支援法に基づく都道府県地域</a:t>
            </a:r>
            <a:endParaRPr lang="en-US" altLang="ja-JP" sz="1000" dirty="0">
              <a:solidFill>
                <a:prstClr val="black"/>
              </a:solidFill>
              <a:latin typeface="ＭＳ Ｐゴシック"/>
              <a:ea typeface="ＭＳ Ｐゴシック"/>
            </a:endParaRPr>
          </a:p>
          <a:p>
            <a:r>
              <a:rPr lang="ja-JP" altLang="en-US" sz="1000" dirty="0">
                <a:solidFill>
                  <a:prstClr val="black"/>
                </a:solidFill>
                <a:latin typeface="ＭＳ Ｐゴシック"/>
                <a:ea typeface="ＭＳ Ｐゴシック"/>
              </a:rPr>
              <a:t>生活支援事業として実施</a:t>
            </a:r>
            <a:endParaRPr lang="en-US" altLang="ja-JP" sz="1000" dirty="0">
              <a:solidFill>
                <a:prstClr val="black"/>
              </a:solidFill>
              <a:latin typeface="ＭＳ Ｐゴシック"/>
              <a:ea typeface="ＭＳ Ｐゴシック"/>
            </a:endParaRPr>
          </a:p>
          <a:p>
            <a:pPr algn="ctr"/>
            <a:endParaRPr lang="ja-JP" altLang="en-US" sz="1400" dirty="0">
              <a:solidFill>
                <a:prstClr val="black"/>
              </a:solidFill>
              <a:ea typeface="ＭＳ Ｐゴシック"/>
            </a:endParaRPr>
          </a:p>
        </p:txBody>
      </p:sp>
      <p:sp>
        <p:nvSpPr>
          <p:cNvPr id="21514" name="AutoShape 12"/>
          <p:cNvSpPr>
            <a:spLocks noChangeArrowheads="1"/>
          </p:cNvSpPr>
          <p:nvPr/>
        </p:nvSpPr>
        <p:spPr bwMode="auto">
          <a:xfrm>
            <a:off x="77789" y="3125788"/>
            <a:ext cx="2570956" cy="3732212"/>
          </a:xfrm>
          <a:prstGeom prst="roundRect">
            <a:avLst>
              <a:gd name="adj" fmla="val 0"/>
            </a:avLst>
          </a:prstGeom>
          <a:solidFill>
            <a:schemeClr val="accent5">
              <a:lumMod val="20000"/>
              <a:lumOff val="80000"/>
            </a:schemeClr>
          </a:solidFill>
          <a:ln w="12700">
            <a:solidFill>
              <a:schemeClr val="tx1"/>
            </a:solidFill>
            <a:miter lim="800000"/>
            <a:headEnd/>
            <a:tailEnd/>
          </a:ln>
        </p:spPr>
        <p:txBody>
          <a:bodyPr wrap="none" lIns="91307" tIns="45653" rIns="91307" bIns="45653" anchor="ctr"/>
          <a:lstStyle/>
          <a:p>
            <a:pPr algn="ctr"/>
            <a:endParaRPr lang="en-US" altLang="ja-JP" sz="1400" dirty="0">
              <a:solidFill>
                <a:prstClr val="black"/>
              </a:solidFill>
              <a:ea typeface="ＭＳ Ｐゴシック"/>
            </a:endParaRPr>
          </a:p>
          <a:p>
            <a:pPr algn="ctr"/>
            <a:r>
              <a:rPr lang="ja-JP" altLang="en-US" sz="1600" b="1" u="sng" dirty="0">
                <a:solidFill>
                  <a:prstClr val="black"/>
                </a:solidFill>
                <a:latin typeface="ＭＳ Ｐゴシック"/>
                <a:ea typeface="ＭＳ Ｐゴシック"/>
              </a:rPr>
              <a:t>発達障害者支援センター</a:t>
            </a:r>
            <a:endParaRPr lang="en-US" altLang="ja-JP" sz="1600" b="1" u="sng" dirty="0">
              <a:solidFill>
                <a:prstClr val="black"/>
              </a:solidFill>
              <a:latin typeface="ＭＳ Ｐゴシック"/>
              <a:ea typeface="ＭＳ Ｐゴシック"/>
            </a:endParaRPr>
          </a:p>
          <a:p>
            <a:pPr algn="ctr"/>
            <a:r>
              <a:rPr lang="ja-JP" altLang="en-US" sz="1100" dirty="0">
                <a:solidFill>
                  <a:prstClr val="black"/>
                </a:solidFill>
                <a:latin typeface="ＭＳ Ｐゴシック"/>
                <a:ea typeface="ＭＳ Ｐゴシック"/>
              </a:rPr>
              <a:t>（６７都道府県、政令市で設置）</a:t>
            </a:r>
            <a:endParaRPr lang="en-US" altLang="ja-JP" sz="1100" dirty="0">
              <a:solidFill>
                <a:prstClr val="black"/>
              </a:solidFill>
              <a:latin typeface="ＭＳ Ｐゴシック"/>
              <a:ea typeface="ＭＳ Ｐゴシック"/>
            </a:endParaRPr>
          </a:p>
          <a:p>
            <a:pPr algn="ctr"/>
            <a:endParaRPr lang="en-US" altLang="ja-JP" sz="1400" dirty="0">
              <a:solidFill>
                <a:prstClr val="black"/>
              </a:solidFill>
              <a:ea typeface="ＭＳ Ｐゴシック"/>
            </a:endParaRPr>
          </a:p>
          <a:p>
            <a:pPr algn="ctr"/>
            <a:endParaRPr lang="en-US" altLang="ja-JP" sz="1400" dirty="0">
              <a:solidFill>
                <a:prstClr val="black"/>
              </a:solidFill>
              <a:ea typeface="ＭＳ Ｐゴシック"/>
            </a:endParaRPr>
          </a:p>
          <a:p>
            <a:pPr algn="ctr"/>
            <a:endParaRPr lang="en-US" altLang="ja-JP" sz="1400" dirty="0">
              <a:solidFill>
                <a:prstClr val="black"/>
              </a:solidFill>
              <a:ea typeface="ＭＳ Ｐゴシック"/>
            </a:endParaRPr>
          </a:p>
          <a:p>
            <a:pPr algn="ctr"/>
            <a:endParaRPr lang="en-US" altLang="ja-JP" sz="1400" dirty="0">
              <a:solidFill>
                <a:prstClr val="black"/>
              </a:solidFill>
              <a:ea typeface="ＭＳ Ｐゴシック"/>
            </a:endParaRPr>
          </a:p>
          <a:p>
            <a:pPr algn="ctr"/>
            <a:endParaRPr lang="ja-JP" altLang="en-US" sz="1400" dirty="0">
              <a:solidFill>
                <a:prstClr val="black"/>
              </a:solidFill>
              <a:ea typeface="ＭＳ Ｐゴシック"/>
            </a:endParaRPr>
          </a:p>
          <a:p>
            <a:pPr algn="ctr"/>
            <a:endParaRPr lang="en-US" altLang="ja-JP" sz="1400" dirty="0">
              <a:solidFill>
                <a:prstClr val="black"/>
              </a:solidFill>
              <a:ea typeface="ＭＳ Ｐゴシック"/>
            </a:endParaRPr>
          </a:p>
          <a:p>
            <a:pPr algn="ctr"/>
            <a:endParaRPr lang="en-US" altLang="ja-JP" sz="1400" dirty="0">
              <a:solidFill>
                <a:prstClr val="black"/>
              </a:solidFill>
              <a:ea typeface="ＭＳ Ｐゴシック"/>
            </a:endParaRPr>
          </a:p>
          <a:p>
            <a:pPr algn="ctr"/>
            <a:endParaRPr lang="en-US" altLang="ja-JP" sz="1400" dirty="0">
              <a:solidFill>
                <a:prstClr val="black"/>
              </a:solidFill>
              <a:ea typeface="ＭＳ Ｐゴシック"/>
            </a:endParaRPr>
          </a:p>
          <a:p>
            <a:pPr algn="ctr"/>
            <a:endParaRPr lang="ja-JP" altLang="en-US" sz="1400" dirty="0">
              <a:solidFill>
                <a:prstClr val="black"/>
              </a:solidFill>
              <a:ea typeface="ＭＳ Ｐゴシック"/>
            </a:endParaRPr>
          </a:p>
          <a:p>
            <a:pPr algn="ctr"/>
            <a:endParaRPr lang="ja-JP" altLang="en-US" sz="1400" dirty="0">
              <a:solidFill>
                <a:prstClr val="black"/>
              </a:solidFill>
              <a:ea typeface="ＭＳ Ｐゴシック"/>
            </a:endParaRPr>
          </a:p>
          <a:p>
            <a:pPr algn="ctr"/>
            <a:endParaRPr lang="ja-JP" altLang="en-US" sz="1400" dirty="0">
              <a:solidFill>
                <a:prstClr val="black"/>
              </a:solidFill>
              <a:ea typeface="ＭＳ Ｐゴシック"/>
            </a:endParaRPr>
          </a:p>
          <a:p>
            <a:pPr algn="ctr"/>
            <a:endParaRPr lang="ja-JP" altLang="en-US" sz="1400" dirty="0">
              <a:solidFill>
                <a:prstClr val="black"/>
              </a:solidFill>
              <a:ea typeface="ＭＳ Ｐゴシック"/>
            </a:endParaRPr>
          </a:p>
          <a:p>
            <a:pPr algn="ctr"/>
            <a:endParaRPr lang="ja-JP" altLang="en-US" sz="1400" dirty="0">
              <a:solidFill>
                <a:prstClr val="black"/>
              </a:solidFill>
              <a:ea typeface="ＭＳ Ｐゴシック"/>
            </a:endParaRPr>
          </a:p>
          <a:p>
            <a:pPr algn="ctr"/>
            <a:endParaRPr lang="en-US" altLang="ja-JP" sz="1400" dirty="0">
              <a:solidFill>
                <a:prstClr val="black"/>
              </a:solidFill>
              <a:ea typeface="ＭＳ Ｐゴシック"/>
            </a:endParaRPr>
          </a:p>
        </p:txBody>
      </p:sp>
      <p:sp>
        <p:nvSpPr>
          <p:cNvPr id="21515" name="AutoShape 14"/>
          <p:cNvSpPr>
            <a:spLocks noChangeArrowheads="1"/>
          </p:cNvSpPr>
          <p:nvPr/>
        </p:nvSpPr>
        <p:spPr bwMode="auto">
          <a:xfrm>
            <a:off x="35402" y="4869162"/>
            <a:ext cx="2690812" cy="1875184"/>
          </a:xfrm>
          <a:prstGeom prst="roundRect">
            <a:avLst>
              <a:gd name="adj" fmla="val 0"/>
            </a:avLst>
          </a:prstGeom>
          <a:noFill/>
          <a:ln w="9525">
            <a:noFill/>
            <a:miter lim="800000"/>
            <a:headEnd/>
            <a:tailEnd/>
          </a:ln>
        </p:spPr>
        <p:txBody>
          <a:bodyPr wrap="none" lIns="91307" tIns="45653" rIns="91307" bIns="45653"/>
          <a:lstStyle/>
          <a:p>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（体制）　職員配置：４名程度</a:t>
            </a:r>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　・管理責任者</a:t>
            </a:r>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　・相談支援担当職員</a:t>
            </a:r>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　・発達支援担当職員</a:t>
            </a:r>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　・就労支援担当職員</a:t>
            </a:r>
            <a:endParaRPr lang="en-US" altLang="ja-JP" sz="1100" dirty="0">
              <a:solidFill>
                <a:prstClr val="black"/>
              </a:solidFill>
              <a:latin typeface="ＭＳ Ｐゴシック"/>
              <a:ea typeface="ＭＳ Ｐゴシック"/>
            </a:endParaRPr>
          </a:p>
          <a:p>
            <a:endParaRPr lang="ja-JP" altLang="en-US" sz="1100" dirty="0">
              <a:solidFill>
                <a:prstClr val="black"/>
              </a:solidFill>
              <a:latin typeface="ＭＳ Ｐゴシック"/>
              <a:ea typeface="ＭＳ Ｐゴシック"/>
            </a:endParaRPr>
          </a:p>
        </p:txBody>
      </p:sp>
      <p:sp>
        <p:nvSpPr>
          <p:cNvPr id="21521" name="AutoShape 20"/>
          <p:cNvSpPr>
            <a:spLocks noChangeArrowheads="1"/>
          </p:cNvSpPr>
          <p:nvPr/>
        </p:nvSpPr>
        <p:spPr bwMode="auto">
          <a:xfrm>
            <a:off x="6413387" y="3012381"/>
            <a:ext cx="3358852" cy="920717"/>
          </a:xfrm>
          <a:prstGeom prst="roundRect">
            <a:avLst>
              <a:gd name="adj" fmla="val 16667"/>
            </a:avLst>
          </a:prstGeom>
          <a:solidFill>
            <a:srgbClr val="FFCCFF"/>
          </a:solidFill>
          <a:ln w="9525">
            <a:solidFill>
              <a:schemeClr val="tx1"/>
            </a:solidFill>
            <a:miter lim="800000"/>
            <a:headEnd/>
            <a:tailEnd/>
          </a:ln>
        </p:spPr>
        <p:txBody>
          <a:bodyPr wrap="none" lIns="91307" tIns="45653" rIns="91307" bIns="45653" anchor="ctr"/>
          <a:lstStyle/>
          <a:p>
            <a:r>
              <a:rPr lang="ja-JP" altLang="en-US" sz="1400" dirty="0">
                <a:solidFill>
                  <a:prstClr val="black"/>
                </a:solidFill>
                <a:ea typeface="ＭＳ Ｐゴシック"/>
              </a:rPr>
              <a:t>　　　　　発達障害児者　・家族</a:t>
            </a:r>
          </a:p>
        </p:txBody>
      </p:sp>
      <p:sp>
        <p:nvSpPr>
          <p:cNvPr id="21522" name="AutoShape 21"/>
          <p:cNvSpPr>
            <a:spLocks noChangeArrowheads="1"/>
          </p:cNvSpPr>
          <p:nvPr/>
        </p:nvSpPr>
        <p:spPr bwMode="auto">
          <a:xfrm>
            <a:off x="6378137" y="4489572"/>
            <a:ext cx="3394159" cy="1719642"/>
          </a:xfrm>
          <a:prstGeom prst="roundRect">
            <a:avLst>
              <a:gd name="adj" fmla="val 7856"/>
            </a:avLst>
          </a:prstGeom>
          <a:solidFill>
            <a:srgbClr val="FFFFCC"/>
          </a:solidFill>
          <a:ln w="9525">
            <a:solidFill>
              <a:schemeClr val="tx1"/>
            </a:solidFill>
            <a:miter lim="800000"/>
            <a:headEnd/>
            <a:tailEnd/>
          </a:ln>
        </p:spPr>
        <p:txBody>
          <a:bodyPr wrap="none" lIns="91307" tIns="45653" rIns="91307" bIns="45653"/>
          <a:lstStyle/>
          <a:p>
            <a:pPr algn="ctr"/>
            <a:r>
              <a:rPr lang="ja-JP" altLang="en-US" sz="1400" dirty="0">
                <a:solidFill>
                  <a:prstClr val="black"/>
                </a:solidFill>
                <a:ea typeface="ＭＳ Ｐゴシック"/>
              </a:rPr>
              <a:t>　関係機関</a:t>
            </a:r>
            <a:endParaRPr lang="en-US" altLang="ja-JP" sz="1400" dirty="0">
              <a:solidFill>
                <a:prstClr val="black"/>
              </a:solidFill>
              <a:ea typeface="ＭＳ Ｐゴシック"/>
            </a:endParaRPr>
          </a:p>
          <a:p>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　児童相談所、知的障害者更生相談所、福祉事務所、</a:t>
            </a:r>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　保健所、精神保健福祉センター、医療機関</a:t>
            </a:r>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　障害児（者）地域療育等支援事業実施施設、</a:t>
            </a:r>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　児童発達支援センター、障害児入所施設、</a:t>
            </a:r>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　教育委員会、学校、幼稚園、保育所、</a:t>
            </a:r>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　公共職業安定所、地域障害者職業センター、</a:t>
            </a:r>
            <a:endParaRPr lang="en-US" altLang="ja-JP" sz="1100" dirty="0">
              <a:solidFill>
                <a:prstClr val="black"/>
              </a:solidFill>
              <a:latin typeface="ＭＳ Ｐゴシック"/>
              <a:ea typeface="ＭＳ Ｐゴシック"/>
            </a:endParaRPr>
          </a:p>
          <a:p>
            <a:r>
              <a:rPr lang="ja-JP" altLang="en-US" sz="1100" dirty="0">
                <a:solidFill>
                  <a:prstClr val="black"/>
                </a:solidFill>
                <a:latin typeface="ＭＳ Ｐゴシック"/>
                <a:ea typeface="ＭＳ Ｐゴシック"/>
              </a:rPr>
              <a:t>　障害者就業・生活支援センター等</a:t>
            </a:r>
            <a:endParaRPr lang="en-US" altLang="ja-JP" sz="1100" dirty="0">
              <a:solidFill>
                <a:prstClr val="black"/>
              </a:solidFill>
              <a:latin typeface="ＭＳ Ｐゴシック"/>
              <a:ea typeface="ＭＳ Ｐゴシック"/>
            </a:endParaRPr>
          </a:p>
        </p:txBody>
      </p:sp>
      <p:sp>
        <p:nvSpPr>
          <p:cNvPr id="21523" name="Rectangle 23"/>
          <p:cNvSpPr>
            <a:spLocks noChangeArrowheads="1"/>
          </p:cNvSpPr>
          <p:nvPr/>
        </p:nvSpPr>
        <p:spPr bwMode="auto">
          <a:xfrm>
            <a:off x="577180" y="1066752"/>
            <a:ext cx="544512" cy="358775"/>
          </a:xfrm>
          <a:prstGeom prst="rect">
            <a:avLst/>
          </a:prstGeom>
          <a:noFill/>
          <a:ln w="9525">
            <a:noFill/>
            <a:miter lim="800000"/>
            <a:headEnd/>
            <a:tailEnd/>
          </a:ln>
        </p:spPr>
        <p:txBody>
          <a:bodyPr wrap="none" lIns="91307" tIns="45653" rIns="91307" bIns="45653" anchor="ctr"/>
          <a:lstStyle/>
          <a:p>
            <a:r>
              <a:rPr lang="ja-JP" altLang="en-US" sz="1200" dirty="0">
                <a:solidFill>
                  <a:prstClr val="black"/>
                </a:solidFill>
                <a:ea typeface="ＭＳ Ｐゴシック"/>
              </a:rPr>
              <a:t>補助</a:t>
            </a:r>
          </a:p>
        </p:txBody>
      </p:sp>
      <p:sp>
        <p:nvSpPr>
          <p:cNvPr id="21524" name="Rectangle 24"/>
          <p:cNvSpPr>
            <a:spLocks noChangeArrowheads="1"/>
          </p:cNvSpPr>
          <p:nvPr/>
        </p:nvSpPr>
        <p:spPr bwMode="auto">
          <a:xfrm>
            <a:off x="511880" y="2405785"/>
            <a:ext cx="2562820" cy="591451"/>
          </a:xfrm>
          <a:prstGeom prst="rect">
            <a:avLst/>
          </a:prstGeom>
          <a:noFill/>
          <a:ln w="9525">
            <a:noFill/>
            <a:miter lim="800000"/>
            <a:headEnd/>
            <a:tailEnd/>
          </a:ln>
        </p:spPr>
        <p:txBody>
          <a:bodyPr wrap="none" lIns="91307" tIns="45653" rIns="91307" bIns="45653" anchor="ctr"/>
          <a:lstStyle/>
          <a:p>
            <a:r>
              <a:rPr lang="ja-JP" altLang="en-US" sz="1200" dirty="0">
                <a:solidFill>
                  <a:prstClr val="black"/>
                </a:solidFill>
                <a:ea typeface="ＭＳ Ｐゴシック"/>
              </a:rPr>
              <a:t>（平成２</a:t>
            </a:r>
            <a:r>
              <a:rPr lang="ja-JP" altLang="en-US" sz="1200" dirty="0">
                <a:solidFill>
                  <a:prstClr val="black"/>
                </a:solidFill>
                <a:latin typeface="Calibri"/>
                <a:ea typeface="ＭＳ Ｐゴシック"/>
              </a:rPr>
              <a:t>８</a:t>
            </a:r>
            <a:r>
              <a:rPr lang="ja-JP" altLang="en-US" sz="1200" dirty="0">
                <a:solidFill>
                  <a:prstClr val="black"/>
                </a:solidFill>
                <a:ea typeface="ＭＳ Ｐゴシック"/>
              </a:rPr>
              <a:t>年４月現在のセンターの設置）</a:t>
            </a:r>
            <a:endParaRPr lang="en-US" altLang="ja-JP" sz="1200" dirty="0">
              <a:solidFill>
                <a:prstClr val="black"/>
              </a:solidFill>
              <a:ea typeface="ＭＳ Ｐゴシック"/>
            </a:endParaRPr>
          </a:p>
          <a:p>
            <a:r>
              <a:rPr lang="ja-JP" altLang="en-US" sz="1200" dirty="0">
                <a:solidFill>
                  <a:prstClr val="black"/>
                </a:solidFill>
                <a:ea typeface="ＭＳ Ｐゴシック"/>
              </a:rPr>
              <a:t>直接実施：２５カ所</a:t>
            </a:r>
            <a:endParaRPr lang="en-US" altLang="ja-JP" sz="1200" dirty="0">
              <a:solidFill>
                <a:prstClr val="black"/>
              </a:solidFill>
              <a:ea typeface="ＭＳ Ｐゴシック"/>
            </a:endParaRPr>
          </a:p>
          <a:p>
            <a:r>
              <a:rPr lang="ja-JP" altLang="en-US" sz="1200" dirty="0">
                <a:solidFill>
                  <a:prstClr val="black"/>
                </a:solidFill>
                <a:ea typeface="ＭＳ Ｐゴシック"/>
              </a:rPr>
              <a:t>委託</a:t>
            </a:r>
            <a:r>
              <a:rPr lang="ja-JP" altLang="en-US" sz="1000" dirty="0">
                <a:solidFill>
                  <a:prstClr val="black"/>
                </a:solidFill>
                <a:ea typeface="ＭＳ Ｐゴシック"/>
              </a:rPr>
              <a:t>（社会福祉法人等）</a:t>
            </a:r>
            <a:r>
              <a:rPr lang="ja-JP" altLang="en-US" sz="1200" dirty="0">
                <a:solidFill>
                  <a:prstClr val="black"/>
                </a:solidFill>
                <a:ea typeface="ＭＳ Ｐゴシック"/>
              </a:rPr>
              <a:t>：６３カ所</a:t>
            </a:r>
            <a:endParaRPr lang="en-US" altLang="ja-JP" sz="1200" dirty="0">
              <a:solidFill>
                <a:prstClr val="black"/>
              </a:solidFill>
              <a:ea typeface="ＭＳ Ｐゴシック"/>
            </a:endParaRPr>
          </a:p>
          <a:p>
            <a:r>
              <a:rPr lang="en-US" altLang="ja-JP" sz="1000" dirty="0">
                <a:solidFill>
                  <a:prstClr val="black"/>
                </a:solidFill>
                <a:ea typeface="ＭＳ Ｐゴシック"/>
              </a:rPr>
              <a:t>※</a:t>
            </a:r>
            <a:r>
              <a:rPr lang="ja-JP" altLang="en-US" sz="1000" dirty="0">
                <a:solidFill>
                  <a:prstClr val="black"/>
                </a:solidFill>
                <a:ea typeface="ＭＳ Ｐゴシック"/>
              </a:rPr>
              <a:t>医療法人，地方独立行政法人も可</a:t>
            </a:r>
          </a:p>
        </p:txBody>
      </p:sp>
      <p:sp>
        <p:nvSpPr>
          <p:cNvPr id="6166" name="AutoShape 26"/>
          <p:cNvSpPr>
            <a:spLocks noChangeArrowheads="1"/>
          </p:cNvSpPr>
          <p:nvPr/>
        </p:nvSpPr>
        <p:spPr bwMode="auto">
          <a:xfrm>
            <a:off x="2648883" y="4067318"/>
            <a:ext cx="3729335" cy="1449933"/>
          </a:xfrm>
          <a:prstGeom prst="leftRightArrow">
            <a:avLst>
              <a:gd name="adj1" fmla="val 50083"/>
              <a:gd name="adj2" fmla="val 36564"/>
            </a:avLst>
          </a:prstGeom>
          <a:solidFill>
            <a:schemeClr val="tx2">
              <a:lumMod val="20000"/>
              <a:lumOff val="80000"/>
            </a:schemeClr>
          </a:solidFill>
          <a:ln w="9525">
            <a:solidFill>
              <a:schemeClr val="tx1"/>
            </a:solidFill>
            <a:miter lim="800000"/>
            <a:headEnd/>
            <a:tailEnd/>
          </a:ln>
        </p:spPr>
        <p:txBody>
          <a:bodyPr wrap="none" lIns="91307" tIns="45653" rIns="91307" bIns="45653" anchor="ctr"/>
          <a:lstStyle/>
          <a:p>
            <a:pPr algn="ctr">
              <a:defRPr/>
            </a:pPr>
            <a:r>
              <a:rPr lang="ja-JP" altLang="en-US" sz="1200" dirty="0">
                <a:solidFill>
                  <a:prstClr val="black"/>
                </a:solidFill>
                <a:ea typeface="ＭＳ Ｐゴシック"/>
              </a:rPr>
              <a:t>連携</a:t>
            </a:r>
            <a:endParaRPr lang="en-US" altLang="ja-JP" sz="1200" dirty="0">
              <a:solidFill>
                <a:prstClr val="black"/>
              </a:solidFill>
              <a:ea typeface="ＭＳ Ｐゴシック"/>
            </a:endParaRPr>
          </a:p>
          <a:p>
            <a:pPr>
              <a:defRPr/>
            </a:pPr>
            <a:r>
              <a:rPr lang="ja-JP" altLang="en-US" sz="1100" dirty="0">
                <a:solidFill>
                  <a:prstClr val="black"/>
                </a:solidFill>
                <a:ea typeface="ＭＳ Ｐゴシック"/>
              </a:rPr>
              <a:t>④調整のための会議やコンサルテーション</a:t>
            </a:r>
            <a:endParaRPr lang="en-US" altLang="ja-JP" sz="1100" dirty="0">
              <a:solidFill>
                <a:prstClr val="black"/>
              </a:solidFill>
              <a:ea typeface="ＭＳ Ｐゴシック"/>
            </a:endParaRPr>
          </a:p>
          <a:p>
            <a:pPr>
              <a:defRPr/>
            </a:pPr>
            <a:r>
              <a:rPr lang="ja-JP" altLang="en-US" sz="1100" dirty="0">
                <a:solidFill>
                  <a:prstClr val="black"/>
                </a:solidFill>
                <a:ea typeface="ＭＳ Ｐゴシック"/>
              </a:rPr>
              <a:t>⑤障害者総合支援法第８９条協議会への参加</a:t>
            </a:r>
          </a:p>
        </p:txBody>
      </p:sp>
      <p:sp>
        <p:nvSpPr>
          <p:cNvPr id="6167" name="AutoShape 28"/>
          <p:cNvSpPr>
            <a:spLocks noChangeArrowheads="1"/>
          </p:cNvSpPr>
          <p:nvPr/>
        </p:nvSpPr>
        <p:spPr bwMode="auto">
          <a:xfrm rot="16200000">
            <a:off x="7912456" y="2629787"/>
            <a:ext cx="556516" cy="316305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343 h 21600"/>
              <a:gd name="T14" fmla="*/ 15652 w 21600"/>
              <a:gd name="T15" fmla="*/ 17257 h 21600"/>
            </a:gdLst>
            <a:ahLst/>
            <a:cxnLst>
              <a:cxn ang="T8">
                <a:pos x="T0" y="T1"/>
              </a:cxn>
              <a:cxn ang="T9">
                <a:pos x="T2" y="T3"/>
              </a:cxn>
              <a:cxn ang="T10">
                <a:pos x="T4" y="T5"/>
              </a:cxn>
              <a:cxn ang="T11">
                <a:pos x="T6" y="T7"/>
              </a:cxn>
            </a:cxnLst>
            <a:rect l="T12" t="T13" r="T14" b="T15"/>
            <a:pathLst>
              <a:path w="21600" h="21600">
                <a:moveTo>
                  <a:pt x="11651" y="0"/>
                </a:moveTo>
                <a:lnTo>
                  <a:pt x="11651" y="4343"/>
                </a:lnTo>
                <a:lnTo>
                  <a:pt x="3375" y="4343"/>
                </a:lnTo>
                <a:lnTo>
                  <a:pt x="3375" y="17257"/>
                </a:lnTo>
                <a:lnTo>
                  <a:pt x="11651" y="17257"/>
                </a:lnTo>
                <a:lnTo>
                  <a:pt x="11651" y="21600"/>
                </a:lnTo>
                <a:lnTo>
                  <a:pt x="21600" y="10800"/>
                </a:lnTo>
                <a:close/>
              </a:path>
              <a:path w="21600" h="21600">
                <a:moveTo>
                  <a:pt x="1350" y="4343"/>
                </a:moveTo>
                <a:lnTo>
                  <a:pt x="1350" y="17257"/>
                </a:lnTo>
                <a:lnTo>
                  <a:pt x="2700" y="17257"/>
                </a:lnTo>
                <a:lnTo>
                  <a:pt x="2700" y="4343"/>
                </a:lnTo>
                <a:close/>
              </a:path>
              <a:path w="21600" h="21600">
                <a:moveTo>
                  <a:pt x="0" y="4343"/>
                </a:moveTo>
                <a:lnTo>
                  <a:pt x="0" y="17257"/>
                </a:lnTo>
                <a:lnTo>
                  <a:pt x="675" y="17257"/>
                </a:lnTo>
                <a:lnTo>
                  <a:pt x="675" y="4343"/>
                </a:lnTo>
                <a:close/>
              </a:path>
            </a:pathLst>
          </a:custGeom>
          <a:solidFill>
            <a:schemeClr val="accent1">
              <a:lumMod val="40000"/>
              <a:lumOff val="60000"/>
            </a:schemeClr>
          </a:solidFill>
          <a:ln w="9525">
            <a:solidFill>
              <a:schemeClr val="tx1"/>
            </a:solidFill>
            <a:miter lim="800000"/>
            <a:headEnd/>
            <a:tailEnd/>
          </a:ln>
        </p:spPr>
        <p:txBody>
          <a:bodyPr vert="eaVert" wrap="none" lIns="91307" tIns="45653" rIns="91307" bIns="45653" anchor="ctr"/>
          <a:lstStyle/>
          <a:p>
            <a:pPr algn="ctr">
              <a:defRPr/>
            </a:pPr>
            <a:r>
              <a:rPr lang="ja-JP" altLang="en-US" sz="1200" dirty="0">
                <a:solidFill>
                  <a:prstClr val="black"/>
                </a:solidFill>
                <a:ea typeface="ＭＳ Ｐゴシック"/>
              </a:rPr>
              <a:t>支援</a:t>
            </a:r>
          </a:p>
        </p:txBody>
      </p:sp>
      <p:sp>
        <p:nvSpPr>
          <p:cNvPr id="6168" name="AutoShape 29"/>
          <p:cNvSpPr>
            <a:spLocks noChangeArrowheads="1"/>
          </p:cNvSpPr>
          <p:nvPr/>
        </p:nvSpPr>
        <p:spPr bwMode="auto">
          <a:xfrm>
            <a:off x="2726375" y="2755901"/>
            <a:ext cx="3639917" cy="160920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811 h 21600"/>
              <a:gd name="T14" fmla="*/ 16007 w 21600"/>
              <a:gd name="T15" fmla="*/ 16789 h 21600"/>
            </a:gdLst>
            <a:ahLst/>
            <a:cxnLst>
              <a:cxn ang="T8">
                <a:pos x="T0" y="T1"/>
              </a:cxn>
              <a:cxn ang="T9">
                <a:pos x="T2" y="T3"/>
              </a:cxn>
              <a:cxn ang="T10">
                <a:pos x="T4" y="T5"/>
              </a:cxn>
              <a:cxn ang="T11">
                <a:pos x="T6" y="T7"/>
              </a:cxn>
            </a:cxnLst>
            <a:rect l="T12" t="T13" r="T14" b="T15"/>
            <a:pathLst>
              <a:path w="21600" h="21600">
                <a:moveTo>
                  <a:pt x="11514" y="0"/>
                </a:moveTo>
                <a:lnTo>
                  <a:pt x="11514" y="4811"/>
                </a:lnTo>
                <a:lnTo>
                  <a:pt x="3375" y="4811"/>
                </a:lnTo>
                <a:lnTo>
                  <a:pt x="3375" y="16789"/>
                </a:lnTo>
                <a:lnTo>
                  <a:pt x="11514" y="16789"/>
                </a:lnTo>
                <a:lnTo>
                  <a:pt x="11514" y="21600"/>
                </a:lnTo>
                <a:lnTo>
                  <a:pt x="21600" y="10800"/>
                </a:lnTo>
                <a:close/>
              </a:path>
              <a:path w="21600" h="21600">
                <a:moveTo>
                  <a:pt x="1350" y="4811"/>
                </a:moveTo>
                <a:lnTo>
                  <a:pt x="1350" y="16789"/>
                </a:lnTo>
                <a:lnTo>
                  <a:pt x="2700" y="16789"/>
                </a:lnTo>
                <a:lnTo>
                  <a:pt x="2700" y="4811"/>
                </a:lnTo>
                <a:close/>
              </a:path>
              <a:path w="21600" h="21600">
                <a:moveTo>
                  <a:pt x="0" y="4811"/>
                </a:moveTo>
                <a:lnTo>
                  <a:pt x="0" y="16789"/>
                </a:lnTo>
                <a:lnTo>
                  <a:pt x="675" y="16789"/>
                </a:lnTo>
                <a:lnTo>
                  <a:pt x="675" y="4811"/>
                </a:lnTo>
                <a:close/>
              </a:path>
            </a:pathLst>
          </a:custGeom>
          <a:solidFill>
            <a:schemeClr val="tx2">
              <a:lumMod val="20000"/>
              <a:lumOff val="80000"/>
            </a:schemeClr>
          </a:solidFill>
          <a:ln w="9525">
            <a:solidFill>
              <a:schemeClr val="tx1"/>
            </a:solidFill>
            <a:miter lim="800000"/>
            <a:headEnd/>
            <a:tailEnd/>
          </a:ln>
        </p:spPr>
        <p:txBody>
          <a:bodyPr wrap="none" lIns="91307" tIns="45653" rIns="91307" bIns="45653" anchor="ctr"/>
          <a:lstStyle/>
          <a:p>
            <a:pPr>
              <a:defRPr/>
            </a:pPr>
            <a:r>
              <a:rPr lang="ja-JP" altLang="en-US" sz="1100" dirty="0">
                <a:solidFill>
                  <a:prstClr val="black"/>
                </a:solidFill>
                <a:ea typeface="ＭＳ Ｐゴシック"/>
              </a:rPr>
              <a:t>  </a:t>
            </a:r>
            <a:endParaRPr lang="en-US" altLang="ja-JP" sz="1100" dirty="0">
              <a:solidFill>
                <a:prstClr val="black"/>
              </a:solidFill>
              <a:ea typeface="ＭＳ Ｐゴシック"/>
            </a:endParaRPr>
          </a:p>
          <a:p>
            <a:pPr>
              <a:defRPr/>
            </a:pPr>
            <a:r>
              <a:rPr lang="ja-JP" altLang="en-US" sz="1100" dirty="0">
                <a:solidFill>
                  <a:prstClr val="black"/>
                </a:solidFill>
                <a:ea typeface="ＭＳ Ｐゴシック"/>
              </a:rPr>
              <a:t>  ①相談支援</a:t>
            </a:r>
            <a:r>
              <a:rPr lang="ja-JP" altLang="en-US" sz="900" dirty="0">
                <a:solidFill>
                  <a:prstClr val="black"/>
                </a:solidFill>
                <a:ea typeface="ＭＳ Ｐゴシック"/>
              </a:rPr>
              <a:t>（来所、訪問、電話等による相談）</a:t>
            </a:r>
            <a:endParaRPr lang="en-US" altLang="ja-JP" sz="900" dirty="0">
              <a:solidFill>
                <a:prstClr val="black"/>
              </a:solidFill>
              <a:ea typeface="ＭＳ Ｐゴシック"/>
            </a:endParaRPr>
          </a:p>
          <a:p>
            <a:pPr>
              <a:defRPr/>
            </a:pPr>
            <a:r>
              <a:rPr lang="en-US" altLang="ja-JP" sz="1100" dirty="0">
                <a:solidFill>
                  <a:prstClr val="black"/>
                </a:solidFill>
                <a:ea typeface="ＭＳ Ｐゴシック"/>
              </a:rPr>
              <a:t> </a:t>
            </a:r>
            <a:r>
              <a:rPr lang="ja-JP" altLang="en-US" sz="1100" dirty="0">
                <a:solidFill>
                  <a:prstClr val="black"/>
                </a:solidFill>
                <a:ea typeface="ＭＳ Ｐゴシック"/>
              </a:rPr>
              <a:t> ②発達支援</a:t>
            </a:r>
            <a:r>
              <a:rPr lang="ja-JP" altLang="en-US" sz="900" dirty="0">
                <a:solidFill>
                  <a:prstClr val="black"/>
                </a:solidFill>
                <a:ea typeface="ＭＳ Ｐゴシック"/>
              </a:rPr>
              <a:t>（個別支援計画の作成・実施等</a:t>
            </a:r>
            <a:r>
              <a:rPr lang="en-US" altLang="ja-JP" sz="900" dirty="0">
                <a:solidFill>
                  <a:prstClr val="black"/>
                </a:solidFill>
                <a:ea typeface="ＭＳ Ｐゴシック"/>
              </a:rPr>
              <a:t>)</a:t>
            </a:r>
            <a:endParaRPr lang="en-US" altLang="ja-JP" sz="1000" dirty="0">
              <a:solidFill>
                <a:prstClr val="black"/>
              </a:solidFill>
              <a:ea typeface="ＭＳ Ｐゴシック"/>
            </a:endParaRPr>
          </a:p>
          <a:p>
            <a:pPr>
              <a:defRPr/>
            </a:pPr>
            <a:r>
              <a:rPr lang="en-US" altLang="ja-JP" sz="1100" dirty="0">
                <a:solidFill>
                  <a:prstClr val="black"/>
                </a:solidFill>
                <a:ea typeface="ＭＳ Ｐゴシック"/>
              </a:rPr>
              <a:t>  </a:t>
            </a:r>
            <a:r>
              <a:rPr lang="ja-JP" altLang="en-US" sz="1100" dirty="0">
                <a:solidFill>
                  <a:prstClr val="black"/>
                </a:solidFill>
                <a:ea typeface="ＭＳ Ｐゴシック"/>
              </a:rPr>
              <a:t>③就労支援</a:t>
            </a:r>
            <a:r>
              <a:rPr lang="ja-JP" altLang="en-US" sz="900" dirty="0">
                <a:solidFill>
                  <a:prstClr val="black"/>
                </a:solidFill>
                <a:ea typeface="ＭＳ Ｐゴシック"/>
              </a:rPr>
              <a:t>（就労に向けての相談等</a:t>
            </a:r>
            <a:r>
              <a:rPr lang="en-US" altLang="ja-JP" sz="900" dirty="0">
                <a:solidFill>
                  <a:prstClr val="black"/>
                </a:solidFill>
                <a:ea typeface="ＭＳ Ｐゴシック"/>
              </a:rPr>
              <a:t>)</a:t>
            </a:r>
          </a:p>
          <a:p>
            <a:pPr>
              <a:defRPr/>
            </a:pPr>
            <a:r>
              <a:rPr lang="en-US" altLang="ja-JP" sz="1000" dirty="0">
                <a:solidFill>
                  <a:prstClr val="black"/>
                </a:solidFill>
                <a:ea typeface="ＭＳ Ｐゴシック"/>
              </a:rPr>
              <a:t>    </a:t>
            </a:r>
            <a:endParaRPr lang="en-US" altLang="ja-JP" sz="900" dirty="0">
              <a:solidFill>
                <a:prstClr val="black"/>
              </a:solidFill>
              <a:ea typeface="ＭＳ Ｐゴシック"/>
            </a:endParaRPr>
          </a:p>
        </p:txBody>
      </p:sp>
      <p:pic>
        <p:nvPicPr>
          <p:cNvPr id="21528" name="Picture 30" descr="j0223642"/>
          <p:cNvPicPr>
            <a:picLocks noChangeAspect="1" noChangeArrowheads="1"/>
          </p:cNvPicPr>
          <p:nvPr/>
        </p:nvPicPr>
        <p:blipFill>
          <a:blip r:embed="rId3" cstate="print"/>
          <a:srcRect/>
          <a:stretch>
            <a:fillRect/>
          </a:stretch>
        </p:blipFill>
        <p:spPr bwMode="auto">
          <a:xfrm>
            <a:off x="978525" y="4067298"/>
            <a:ext cx="696913" cy="844550"/>
          </a:xfrm>
          <a:prstGeom prst="rect">
            <a:avLst/>
          </a:prstGeom>
          <a:noFill/>
          <a:ln w="9525">
            <a:noFill/>
            <a:miter lim="800000"/>
            <a:headEnd/>
            <a:tailEnd/>
          </a:ln>
        </p:spPr>
      </p:pic>
      <p:sp>
        <p:nvSpPr>
          <p:cNvPr id="21534" name="Line 38"/>
          <p:cNvSpPr>
            <a:spLocks noChangeShapeType="1"/>
          </p:cNvSpPr>
          <p:nvPr/>
        </p:nvSpPr>
        <p:spPr bwMode="auto">
          <a:xfrm>
            <a:off x="406272" y="982115"/>
            <a:ext cx="0" cy="443173"/>
          </a:xfrm>
          <a:prstGeom prst="line">
            <a:avLst/>
          </a:prstGeom>
          <a:noFill/>
          <a:ln w="9525">
            <a:solidFill>
              <a:schemeClr val="tx1"/>
            </a:solidFill>
            <a:miter lim="800000"/>
            <a:headEnd/>
            <a:tailEnd type="triangle" w="med" len="med"/>
          </a:ln>
        </p:spPr>
        <p:txBody>
          <a:bodyPr wrap="none" lIns="91307" tIns="45653" rIns="91307" bIns="45653"/>
          <a:lstStyle/>
          <a:p>
            <a:endParaRPr lang="ja-JP" altLang="en-US" sz="1200">
              <a:solidFill>
                <a:prstClr val="black"/>
              </a:solidFill>
              <a:ea typeface="ＭＳ Ｐゴシック"/>
            </a:endParaRPr>
          </a:p>
        </p:txBody>
      </p:sp>
      <p:sp>
        <p:nvSpPr>
          <p:cNvPr id="21535" name="Line 39"/>
          <p:cNvSpPr>
            <a:spLocks noChangeShapeType="1"/>
          </p:cNvSpPr>
          <p:nvPr/>
        </p:nvSpPr>
        <p:spPr bwMode="auto">
          <a:xfrm flipH="1">
            <a:off x="426872" y="2276872"/>
            <a:ext cx="0" cy="848916"/>
          </a:xfrm>
          <a:prstGeom prst="line">
            <a:avLst/>
          </a:prstGeom>
          <a:noFill/>
          <a:ln w="9525">
            <a:solidFill>
              <a:schemeClr val="tx1"/>
            </a:solidFill>
            <a:miter lim="800000"/>
            <a:headEnd/>
            <a:tailEnd type="triangle" w="med" len="med"/>
          </a:ln>
        </p:spPr>
        <p:txBody>
          <a:bodyPr wrap="none" lIns="91307" tIns="45653" rIns="91307" bIns="45653"/>
          <a:lstStyle/>
          <a:p>
            <a:endParaRPr lang="ja-JP" altLang="en-US" sz="1200">
              <a:solidFill>
                <a:prstClr val="black"/>
              </a:solidFill>
              <a:ea typeface="ＭＳ Ｐゴシック"/>
            </a:endParaRPr>
          </a:p>
        </p:txBody>
      </p:sp>
      <p:sp>
        <p:nvSpPr>
          <p:cNvPr id="41" name="AutoShape 29"/>
          <p:cNvSpPr>
            <a:spLocks noChangeArrowheads="1"/>
          </p:cNvSpPr>
          <p:nvPr/>
        </p:nvSpPr>
        <p:spPr bwMode="auto">
          <a:xfrm>
            <a:off x="2648935" y="5443429"/>
            <a:ext cx="3706559" cy="6487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811 h 21600"/>
              <a:gd name="T14" fmla="*/ 16007 w 21600"/>
              <a:gd name="T15" fmla="*/ 16789 h 21600"/>
            </a:gdLst>
            <a:ahLst/>
            <a:cxnLst>
              <a:cxn ang="T8">
                <a:pos x="T0" y="T1"/>
              </a:cxn>
              <a:cxn ang="T9">
                <a:pos x="T2" y="T3"/>
              </a:cxn>
              <a:cxn ang="T10">
                <a:pos x="T4" y="T5"/>
              </a:cxn>
              <a:cxn ang="T11">
                <a:pos x="T6" y="T7"/>
              </a:cxn>
            </a:cxnLst>
            <a:rect l="T12" t="T13" r="T14" b="T15"/>
            <a:pathLst>
              <a:path w="21600" h="21600">
                <a:moveTo>
                  <a:pt x="11514" y="0"/>
                </a:moveTo>
                <a:lnTo>
                  <a:pt x="11514" y="4811"/>
                </a:lnTo>
                <a:lnTo>
                  <a:pt x="3375" y="4811"/>
                </a:lnTo>
                <a:lnTo>
                  <a:pt x="3375" y="16789"/>
                </a:lnTo>
                <a:lnTo>
                  <a:pt x="11514" y="16789"/>
                </a:lnTo>
                <a:lnTo>
                  <a:pt x="11514" y="21600"/>
                </a:lnTo>
                <a:lnTo>
                  <a:pt x="21600" y="10800"/>
                </a:lnTo>
                <a:close/>
              </a:path>
              <a:path w="21600" h="21600">
                <a:moveTo>
                  <a:pt x="1350" y="4811"/>
                </a:moveTo>
                <a:lnTo>
                  <a:pt x="1350" y="16789"/>
                </a:lnTo>
                <a:lnTo>
                  <a:pt x="2700" y="16789"/>
                </a:lnTo>
                <a:lnTo>
                  <a:pt x="2700" y="4811"/>
                </a:lnTo>
                <a:close/>
              </a:path>
              <a:path w="21600" h="21600">
                <a:moveTo>
                  <a:pt x="0" y="4811"/>
                </a:moveTo>
                <a:lnTo>
                  <a:pt x="0" y="16789"/>
                </a:lnTo>
                <a:lnTo>
                  <a:pt x="675" y="16789"/>
                </a:lnTo>
                <a:lnTo>
                  <a:pt x="675" y="4811"/>
                </a:lnTo>
                <a:close/>
              </a:path>
            </a:pathLst>
          </a:custGeom>
          <a:solidFill>
            <a:schemeClr val="tx2">
              <a:lumMod val="20000"/>
              <a:lumOff val="80000"/>
            </a:schemeClr>
          </a:solidFill>
          <a:ln w="9525">
            <a:solidFill>
              <a:schemeClr val="tx1"/>
            </a:solidFill>
            <a:miter lim="800000"/>
            <a:headEnd/>
            <a:tailEnd/>
          </a:ln>
        </p:spPr>
        <p:txBody>
          <a:bodyPr wrap="none" lIns="91307" tIns="45653" rIns="91307" bIns="45653" anchor="ctr"/>
          <a:lstStyle/>
          <a:p>
            <a:pPr algn="ctr">
              <a:defRPr/>
            </a:pPr>
            <a:r>
              <a:rPr lang="ja-JP" altLang="en-US" sz="1100" dirty="0">
                <a:solidFill>
                  <a:prstClr val="black"/>
                </a:solidFill>
                <a:ea typeface="ＭＳ Ｐゴシック"/>
              </a:rPr>
              <a:t>　　　　　　⑥研修（関係機関、民間団体等への研修）</a:t>
            </a:r>
          </a:p>
        </p:txBody>
      </p:sp>
      <p:sp>
        <p:nvSpPr>
          <p:cNvPr id="2" name="角丸四角形 1"/>
          <p:cNvSpPr/>
          <p:nvPr/>
        </p:nvSpPr>
        <p:spPr>
          <a:xfrm>
            <a:off x="6418113" y="6361875"/>
            <a:ext cx="3333941" cy="4572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fontAlgn="auto">
              <a:spcBef>
                <a:spcPts val="0"/>
              </a:spcBef>
              <a:spcAft>
                <a:spcPts val="0"/>
              </a:spcAft>
            </a:pPr>
            <a:endParaRPr lang="ja-JP" altLang="en-US" sz="1400" dirty="0">
              <a:ln>
                <a:solidFill>
                  <a:srgbClr val="00CC00"/>
                </a:solidFill>
              </a:ln>
              <a:solidFill>
                <a:srgbClr val="00CC00"/>
              </a:solidFill>
              <a:latin typeface="HGP行書体" panose="03000600000000000000" pitchFamily="66" charset="-128"/>
              <a:ea typeface="HGP行書体" panose="03000600000000000000" pitchFamily="66" charset="-128"/>
            </a:endParaRPr>
          </a:p>
        </p:txBody>
      </p:sp>
      <p:sp>
        <p:nvSpPr>
          <p:cNvPr id="3" name="テキスト ボックス 2"/>
          <p:cNvSpPr txBox="1"/>
          <p:nvPr/>
        </p:nvSpPr>
        <p:spPr>
          <a:xfrm>
            <a:off x="7329264" y="6436859"/>
            <a:ext cx="1577206" cy="307777"/>
          </a:xfrm>
          <a:prstGeom prst="rect">
            <a:avLst/>
          </a:prstGeom>
          <a:noFill/>
        </p:spPr>
        <p:txBody>
          <a:bodyPr wrap="square" lIns="91341" tIns="45673" rIns="91341" bIns="45673" rtlCol="0">
            <a:spAutoFit/>
          </a:bodyPr>
          <a:lstStyle/>
          <a:p>
            <a:pPr fontAlgn="auto">
              <a:spcBef>
                <a:spcPts val="0"/>
              </a:spcBef>
              <a:spcAft>
                <a:spcPts val="0"/>
              </a:spcAft>
            </a:pPr>
            <a:r>
              <a:rPr lang="ja-JP" altLang="en-US" sz="1400" dirty="0">
                <a:solidFill>
                  <a:prstClr val="black"/>
                </a:solidFill>
                <a:latin typeface="Calibri"/>
                <a:ea typeface="ＭＳ Ｐゴシック"/>
              </a:rPr>
              <a:t>地域住民、企業</a:t>
            </a:r>
          </a:p>
        </p:txBody>
      </p:sp>
      <p:sp>
        <p:nvSpPr>
          <p:cNvPr id="44" name="AutoShape 29"/>
          <p:cNvSpPr>
            <a:spLocks noChangeArrowheads="1"/>
          </p:cNvSpPr>
          <p:nvPr/>
        </p:nvSpPr>
        <p:spPr bwMode="auto">
          <a:xfrm>
            <a:off x="2648846" y="6209477"/>
            <a:ext cx="3693331" cy="64878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811 h 21600"/>
              <a:gd name="T14" fmla="*/ 16007 w 21600"/>
              <a:gd name="T15" fmla="*/ 16789 h 21600"/>
            </a:gdLst>
            <a:ahLst/>
            <a:cxnLst>
              <a:cxn ang="T8">
                <a:pos x="T0" y="T1"/>
              </a:cxn>
              <a:cxn ang="T9">
                <a:pos x="T2" y="T3"/>
              </a:cxn>
              <a:cxn ang="T10">
                <a:pos x="T4" y="T5"/>
              </a:cxn>
              <a:cxn ang="T11">
                <a:pos x="T6" y="T7"/>
              </a:cxn>
            </a:cxnLst>
            <a:rect l="T12" t="T13" r="T14" b="T15"/>
            <a:pathLst>
              <a:path w="21600" h="21600">
                <a:moveTo>
                  <a:pt x="11514" y="0"/>
                </a:moveTo>
                <a:lnTo>
                  <a:pt x="11514" y="4811"/>
                </a:lnTo>
                <a:lnTo>
                  <a:pt x="3375" y="4811"/>
                </a:lnTo>
                <a:lnTo>
                  <a:pt x="3375" y="16789"/>
                </a:lnTo>
                <a:lnTo>
                  <a:pt x="11514" y="16789"/>
                </a:lnTo>
                <a:lnTo>
                  <a:pt x="11514" y="21600"/>
                </a:lnTo>
                <a:lnTo>
                  <a:pt x="21600" y="10800"/>
                </a:lnTo>
                <a:close/>
              </a:path>
              <a:path w="21600" h="21600">
                <a:moveTo>
                  <a:pt x="1350" y="4811"/>
                </a:moveTo>
                <a:lnTo>
                  <a:pt x="1350" y="16789"/>
                </a:lnTo>
                <a:lnTo>
                  <a:pt x="2700" y="16789"/>
                </a:lnTo>
                <a:lnTo>
                  <a:pt x="2700" y="4811"/>
                </a:lnTo>
                <a:close/>
              </a:path>
              <a:path w="21600" h="21600">
                <a:moveTo>
                  <a:pt x="0" y="4811"/>
                </a:moveTo>
                <a:lnTo>
                  <a:pt x="0" y="16789"/>
                </a:lnTo>
                <a:lnTo>
                  <a:pt x="675" y="16789"/>
                </a:lnTo>
                <a:lnTo>
                  <a:pt x="675" y="4811"/>
                </a:lnTo>
                <a:close/>
              </a:path>
            </a:pathLst>
          </a:custGeom>
          <a:solidFill>
            <a:schemeClr val="tx2">
              <a:lumMod val="20000"/>
              <a:lumOff val="80000"/>
            </a:schemeClr>
          </a:solidFill>
          <a:ln w="9525">
            <a:solidFill>
              <a:schemeClr val="tx1"/>
            </a:solidFill>
            <a:miter lim="800000"/>
            <a:headEnd/>
            <a:tailEnd/>
          </a:ln>
        </p:spPr>
        <p:txBody>
          <a:bodyPr wrap="none" lIns="91307" tIns="45653" rIns="91307" bIns="45653" anchor="ctr"/>
          <a:lstStyle/>
          <a:p>
            <a:pPr>
              <a:defRPr/>
            </a:pPr>
            <a:r>
              <a:rPr lang="ja-JP" altLang="en-US" sz="1100" dirty="0">
                <a:solidFill>
                  <a:prstClr val="black"/>
                </a:solidFill>
                <a:ea typeface="ＭＳ Ｐゴシック"/>
              </a:rPr>
              <a:t>⑦普及啓発・研修</a:t>
            </a:r>
          </a:p>
        </p:txBody>
      </p:sp>
      <p:sp>
        <p:nvSpPr>
          <p:cNvPr id="4" name="角丸四角形 3"/>
          <p:cNvSpPr/>
          <p:nvPr/>
        </p:nvSpPr>
        <p:spPr>
          <a:xfrm>
            <a:off x="237149" y="6091962"/>
            <a:ext cx="1979595" cy="689216"/>
          </a:xfrm>
          <a:prstGeom prst="roundRect">
            <a:avLst/>
          </a:prstGeom>
          <a:ln w="28575">
            <a:prstDash val="sysDot"/>
          </a:ln>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fontAlgn="auto">
              <a:spcBef>
                <a:spcPts val="0"/>
              </a:spcBef>
              <a:spcAft>
                <a:spcPts val="0"/>
              </a:spcAft>
            </a:pPr>
            <a:r>
              <a:rPr lang="ja-JP" altLang="en-US" sz="1100" dirty="0">
                <a:solidFill>
                  <a:prstClr val="black"/>
                </a:solidFill>
                <a:latin typeface="ＭＳ Ｐゴシック"/>
              </a:rPr>
              <a:t>都道府県が別途配置する</a:t>
            </a:r>
            <a:endParaRPr lang="en-US" altLang="ja-JP" sz="1100" dirty="0">
              <a:solidFill>
                <a:prstClr val="black"/>
              </a:solidFill>
              <a:latin typeface="ＭＳ Ｐゴシック"/>
            </a:endParaRPr>
          </a:p>
          <a:p>
            <a:pPr fontAlgn="auto">
              <a:spcBef>
                <a:spcPts val="0"/>
              </a:spcBef>
              <a:spcAft>
                <a:spcPts val="0"/>
              </a:spcAft>
            </a:pPr>
            <a:r>
              <a:rPr lang="ja-JP" altLang="en-US" sz="1100" dirty="0">
                <a:solidFill>
                  <a:prstClr val="black"/>
                </a:solidFill>
                <a:latin typeface="ＭＳ Ｐゴシック"/>
              </a:rPr>
              <a:t>「発達障害者地域支援マネジャー」と緊密に連携する</a:t>
            </a:r>
            <a:endParaRPr lang="en-US" altLang="ja-JP" sz="1100" dirty="0">
              <a:solidFill>
                <a:prstClr val="black"/>
              </a:solidFill>
              <a:latin typeface="ＭＳ Ｐゴシック"/>
            </a:endParaRPr>
          </a:p>
        </p:txBody>
      </p:sp>
      <p:graphicFrame>
        <p:nvGraphicFramePr>
          <p:cNvPr id="26" name="グラフ 25"/>
          <p:cNvGraphicFramePr>
            <a:graphicFrameLocks/>
          </p:cNvGraphicFramePr>
          <p:nvPr>
            <p:extLst>
              <p:ext uri="{D42A27DB-BD31-4B8C-83A1-F6EECF244321}">
                <p14:modId xmlns:p14="http://schemas.microsoft.com/office/powerpoint/2010/main" val="2844500147"/>
              </p:ext>
            </p:extLst>
          </p:nvPr>
        </p:nvGraphicFramePr>
        <p:xfrm>
          <a:off x="3296839" y="620743"/>
          <a:ext cx="6141603" cy="2095925"/>
        </p:xfrm>
        <a:graphic>
          <a:graphicData uri="http://schemas.openxmlformats.org/drawingml/2006/chart">
            <c:chart xmlns:c="http://schemas.openxmlformats.org/drawingml/2006/chart" xmlns:r="http://schemas.openxmlformats.org/officeDocument/2006/relationships" r:id="rId4"/>
          </a:graphicData>
        </a:graphic>
      </p:graphicFrame>
      <p:sp>
        <p:nvSpPr>
          <p:cNvPr id="30" name="正方形/長方形 29"/>
          <p:cNvSpPr/>
          <p:nvPr/>
        </p:nvSpPr>
        <p:spPr>
          <a:xfrm>
            <a:off x="2270024" y="-27343"/>
            <a:ext cx="5275264" cy="466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07" tIns="45653" rIns="91307" bIns="45653" anchor="ctr"/>
          <a:lstStyle/>
          <a:p>
            <a:pPr algn="ctr">
              <a:defRPr/>
            </a:pPr>
            <a:r>
              <a:rPr lang="ja-JP" altLang="en-US" sz="2000" b="1" dirty="0">
                <a:solidFill>
                  <a:prstClr val="black"/>
                </a:solidFill>
              </a:rPr>
              <a:t>発達障害者支援センターの概要</a:t>
            </a:r>
            <a:r>
              <a:rPr lang="ja-JP" altLang="en-US" sz="2000" dirty="0">
                <a:solidFill>
                  <a:prstClr val="black"/>
                </a:solidFill>
              </a:rPr>
              <a:t>　　</a:t>
            </a:r>
          </a:p>
        </p:txBody>
      </p:sp>
      <p:grpSp>
        <p:nvGrpSpPr>
          <p:cNvPr id="32" name="グループ化 18"/>
          <p:cNvGrpSpPr/>
          <p:nvPr/>
        </p:nvGrpSpPr>
        <p:grpSpPr>
          <a:xfrm>
            <a:off x="0" y="404664"/>
            <a:ext cx="9906000" cy="72008"/>
            <a:chOff x="0" y="188640"/>
            <a:chExt cx="9144000" cy="72008"/>
          </a:xfrm>
        </p:grpSpPr>
        <p:cxnSp>
          <p:nvCxnSpPr>
            <p:cNvPr id="33" name="直線コネクタ 32"/>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8327047" y="-27383"/>
            <a:ext cx="1499366"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01" tIns="45651" rIns="91301" bIns="45651" anchor="ctr"/>
          <a:lstStyle/>
          <a:p>
            <a:pPr algn="ctr" fontAlgn="auto">
              <a:spcBef>
                <a:spcPts val="0"/>
              </a:spcBef>
              <a:spcAft>
                <a:spcPts val="0"/>
              </a:spcAft>
              <a:defRPr/>
            </a:pPr>
            <a:r>
              <a:rPr lang="ja-JP" altLang="en-US" sz="1400" b="1" dirty="0">
                <a:solidFill>
                  <a:prstClr val="black"/>
                </a:solidFill>
              </a:rPr>
              <a:t>（法</a:t>
            </a:r>
            <a:r>
              <a:rPr lang="en-US" altLang="ja-JP" sz="1400" b="1" dirty="0">
                <a:solidFill>
                  <a:prstClr val="black"/>
                </a:solidFill>
              </a:rPr>
              <a:t>§</a:t>
            </a:r>
            <a:r>
              <a:rPr lang="ja-JP" altLang="en-US" sz="1400" b="1" dirty="0">
                <a:solidFill>
                  <a:prstClr val="black"/>
                </a:solidFill>
              </a:rPr>
              <a:t>１４関係）</a:t>
            </a:r>
          </a:p>
        </p:txBody>
      </p:sp>
      <p:graphicFrame>
        <p:nvGraphicFramePr>
          <p:cNvPr id="36" name="グラフ 35"/>
          <p:cNvGraphicFramePr>
            <a:graphicFrameLocks/>
          </p:cNvGraphicFramePr>
          <p:nvPr>
            <p:extLst>
              <p:ext uri="{D42A27DB-BD31-4B8C-83A1-F6EECF244321}">
                <p14:modId xmlns:p14="http://schemas.microsoft.com/office/powerpoint/2010/main" val="1688993372"/>
              </p:ext>
            </p:extLst>
          </p:nvPr>
        </p:nvGraphicFramePr>
        <p:xfrm>
          <a:off x="3343937" y="561723"/>
          <a:ext cx="6120061" cy="2139677"/>
        </p:xfrm>
        <a:graphic>
          <a:graphicData uri="http://schemas.openxmlformats.org/drawingml/2006/chart">
            <c:chart xmlns:c="http://schemas.openxmlformats.org/drawingml/2006/chart" xmlns:r="http://schemas.openxmlformats.org/officeDocument/2006/relationships" r:id="rId5"/>
          </a:graphicData>
        </a:graphic>
      </p:graphicFrame>
      <p:sp>
        <p:nvSpPr>
          <p:cNvPr id="37"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62</a:t>
            </a:fld>
            <a:endParaRPr lang="en-US" altLang="ja-JP" dirty="0">
              <a:solidFill>
                <a:prstClr val="black"/>
              </a:solidFill>
            </a:endParaRPr>
          </a:p>
        </p:txBody>
      </p:sp>
    </p:spTree>
    <p:extLst>
      <p:ext uri="{BB962C8B-B14F-4D97-AF65-F5344CB8AC3E}">
        <p14:creationId xmlns:p14="http://schemas.microsoft.com/office/powerpoint/2010/main" val="13127066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487788" y="0"/>
            <a:ext cx="8915400" cy="332656"/>
          </a:xfrm>
        </p:spPr>
        <p:txBody>
          <a:bodyPr>
            <a:normAutofit fontScale="90000"/>
          </a:bodyPr>
          <a:lstStyle/>
          <a:p>
            <a:r>
              <a:rPr lang="ja-JP" altLang="en-US" sz="2400" dirty="0" smtClean="0"/>
              <a:t>世界自閉症啓発デー（４月２日）、発達</a:t>
            </a:r>
            <a:r>
              <a:rPr lang="ja-JP" altLang="en-US" sz="2400" dirty="0"/>
              <a:t>障害啓発</a:t>
            </a:r>
            <a:r>
              <a:rPr lang="ja-JP" altLang="en-US" sz="2400" dirty="0" smtClean="0"/>
              <a:t>週間（４月２日</a:t>
            </a:r>
            <a:r>
              <a:rPr lang="ja-JP" altLang="en-US" sz="2400" dirty="0"/>
              <a:t>～</a:t>
            </a:r>
            <a:r>
              <a:rPr lang="ja-JP" altLang="en-US" sz="2400" dirty="0" smtClean="0"/>
              <a:t>８日）</a:t>
            </a:r>
          </a:p>
        </p:txBody>
      </p:sp>
      <p:sp>
        <p:nvSpPr>
          <p:cNvPr id="9" name="AutoShape 7"/>
          <p:cNvSpPr>
            <a:spLocks noChangeArrowheads="1"/>
          </p:cNvSpPr>
          <p:nvPr/>
        </p:nvSpPr>
        <p:spPr bwMode="auto">
          <a:xfrm>
            <a:off x="194336" y="409514"/>
            <a:ext cx="9583200" cy="1579326"/>
          </a:xfrm>
          <a:prstGeom prst="roundRect">
            <a:avLst>
              <a:gd name="adj" fmla="val 5085"/>
            </a:avLst>
          </a:prstGeom>
          <a:solidFill>
            <a:srgbClr val="CCFFCC"/>
          </a:solidFill>
          <a:ln w="9525">
            <a:solidFill>
              <a:schemeClr val="tx1"/>
            </a:solidFill>
            <a:round/>
            <a:headEnd/>
            <a:tailEnd/>
          </a:ln>
        </p:spPr>
        <p:txBody>
          <a:bodyPr anchor="ctr"/>
          <a:lstStyle/>
          <a:p>
            <a:pPr>
              <a:defRPr/>
            </a:pPr>
            <a:r>
              <a:rPr lang="en-US" altLang="ja-JP" sz="1300" dirty="0" smtClean="0">
                <a:solidFill>
                  <a:srgbClr val="000000"/>
                </a:solidFill>
                <a:latin typeface="ＭＳ Ｐゴシック"/>
                <a:ea typeface="ＭＳ Ｐゴシック"/>
              </a:rPr>
              <a:t>【</a:t>
            </a:r>
            <a:r>
              <a:rPr lang="ja-JP" altLang="en-US" sz="1300" dirty="0" smtClean="0">
                <a:solidFill>
                  <a:srgbClr val="000000"/>
                </a:solidFill>
                <a:latin typeface="ＭＳ Ｐゴシック"/>
                <a:ea typeface="ＭＳ Ｐゴシック"/>
              </a:rPr>
              <a:t>国連における採択</a:t>
            </a:r>
            <a:r>
              <a:rPr lang="en-US" altLang="ja-JP" sz="1300" dirty="0" smtClean="0">
                <a:solidFill>
                  <a:srgbClr val="000000"/>
                </a:solidFill>
                <a:latin typeface="ＭＳ Ｐゴシック"/>
                <a:ea typeface="ＭＳ Ｐゴシック"/>
              </a:rPr>
              <a:t>】</a:t>
            </a:r>
          </a:p>
          <a:p>
            <a:pPr>
              <a:defRPr/>
            </a:pPr>
            <a:r>
              <a:rPr lang="ja-JP" altLang="en-US" sz="1200" dirty="0" smtClean="0">
                <a:solidFill>
                  <a:srgbClr val="000000"/>
                </a:solidFill>
                <a:latin typeface="ＭＳ Ｐゴシック"/>
                <a:ea typeface="ＭＳ Ｐゴシック"/>
              </a:rPr>
              <a:t>〇平成</a:t>
            </a:r>
            <a:r>
              <a:rPr lang="ja-JP" altLang="en-US" sz="1200" dirty="0">
                <a:solidFill>
                  <a:srgbClr val="000000"/>
                </a:solidFill>
                <a:latin typeface="ＭＳ Ｐゴシック"/>
                <a:ea typeface="ＭＳ Ｐゴシック"/>
              </a:rPr>
              <a:t>１９年１２月、国連総会においてカタール国の提出した</a:t>
            </a:r>
            <a:r>
              <a:rPr lang="ja-JP" altLang="en-US" sz="1200" dirty="0" smtClean="0">
                <a:solidFill>
                  <a:srgbClr val="000000"/>
                </a:solidFill>
                <a:latin typeface="ＭＳ Ｐゴシック"/>
                <a:ea typeface="ＭＳ Ｐゴシック"/>
              </a:rPr>
              <a:t>議題「４月２日</a:t>
            </a:r>
            <a:r>
              <a:rPr lang="ja-JP" altLang="en-US" sz="1200" dirty="0">
                <a:solidFill>
                  <a:srgbClr val="000000"/>
                </a:solidFill>
                <a:latin typeface="ＭＳ Ｐゴシック"/>
                <a:ea typeface="ＭＳ Ｐゴシック"/>
              </a:rPr>
              <a:t>を世界自閉症啓発デーに</a:t>
            </a:r>
            <a:r>
              <a:rPr lang="ja-JP" altLang="en-US" sz="1200" dirty="0" smtClean="0">
                <a:solidFill>
                  <a:srgbClr val="000000"/>
                </a:solidFill>
                <a:latin typeface="ＭＳ Ｐゴシック"/>
                <a:ea typeface="ＭＳ Ｐゴシック"/>
              </a:rPr>
              <a:t>定める」決議</a:t>
            </a:r>
            <a:r>
              <a:rPr lang="ja-JP" altLang="en-US" sz="1200" dirty="0">
                <a:solidFill>
                  <a:srgbClr val="000000"/>
                </a:solidFill>
                <a:latin typeface="ＭＳ Ｐゴシック"/>
                <a:ea typeface="ＭＳ Ｐゴシック"/>
              </a:rPr>
              <a:t>を</a:t>
            </a:r>
            <a:r>
              <a:rPr lang="ja-JP" altLang="en-US" sz="1200" dirty="0" smtClean="0">
                <a:solidFill>
                  <a:srgbClr val="000000"/>
                </a:solidFill>
                <a:latin typeface="ＭＳ Ｐゴシック"/>
                <a:ea typeface="ＭＳ Ｐゴシック"/>
              </a:rPr>
              <a:t>コンセンサス（</a:t>
            </a:r>
            <a:r>
              <a:rPr lang="ja-JP" altLang="en-US" sz="1200" dirty="0">
                <a:solidFill>
                  <a:srgbClr val="000000"/>
                </a:solidFill>
                <a:latin typeface="ＭＳ Ｐゴシック"/>
                <a:ea typeface="ＭＳ Ｐゴシック"/>
              </a:rPr>
              <a:t>無投票）採択。</a:t>
            </a:r>
          </a:p>
          <a:p>
            <a:pPr>
              <a:defRPr/>
            </a:pPr>
            <a:r>
              <a:rPr lang="ja-JP" altLang="en-US" sz="1200" dirty="0" smtClean="0">
                <a:solidFill>
                  <a:srgbClr val="000000"/>
                </a:solidFill>
                <a:latin typeface="ＭＳ Ｐゴシック"/>
                <a:ea typeface="ＭＳ Ｐゴシック"/>
              </a:rPr>
              <a:t>　決議</a:t>
            </a:r>
            <a:r>
              <a:rPr lang="ja-JP" altLang="en-US" sz="1200" dirty="0">
                <a:solidFill>
                  <a:srgbClr val="000000"/>
                </a:solidFill>
                <a:latin typeface="ＭＳ Ｐゴシック"/>
                <a:ea typeface="ＭＳ Ｐゴシック"/>
              </a:rPr>
              <a:t>事項</a:t>
            </a:r>
          </a:p>
          <a:p>
            <a:pPr>
              <a:defRPr/>
            </a:pPr>
            <a:r>
              <a:rPr lang="ja-JP" altLang="en-US" sz="1200" dirty="0">
                <a:solidFill>
                  <a:srgbClr val="000000"/>
                </a:solidFill>
                <a:latin typeface="ＭＳ Ｐゴシック"/>
                <a:ea typeface="ＭＳ Ｐゴシック"/>
              </a:rPr>
              <a:t>　・ </a:t>
            </a:r>
            <a:r>
              <a:rPr lang="ja-JP" altLang="en-US" sz="1200" dirty="0" smtClean="0">
                <a:solidFill>
                  <a:srgbClr val="000000"/>
                </a:solidFill>
                <a:latin typeface="ＭＳ Ｐゴシック"/>
                <a:ea typeface="ＭＳ Ｐゴシック"/>
              </a:rPr>
              <a:t>４月２日</a:t>
            </a:r>
            <a:r>
              <a:rPr lang="ja-JP" altLang="en-US" sz="1200" dirty="0">
                <a:solidFill>
                  <a:srgbClr val="000000"/>
                </a:solidFill>
                <a:latin typeface="ＭＳ Ｐゴシック"/>
                <a:ea typeface="ＭＳ Ｐゴシック"/>
              </a:rPr>
              <a:t>を「世界自閉症啓発デー」とし</a:t>
            </a:r>
            <a:r>
              <a:rPr lang="ja-JP" altLang="en-US" sz="1200" dirty="0" smtClean="0">
                <a:solidFill>
                  <a:srgbClr val="000000"/>
                </a:solidFill>
                <a:latin typeface="ＭＳ Ｐゴシック"/>
                <a:ea typeface="ＭＳ Ｐゴシック"/>
              </a:rPr>
              <a:t>、２００８年</a:t>
            </a:r>
            <a:r>
              <a:rPr lang="ja-JP" altLang="en-US" sz="1200" dirty="0">
                <a:solidFill>
                  <a:srgbClr val="000000"/>
                </a:solidFill>
                <a:latin typeface="ＭＳ Ｐゴシック"/>
                <a:ea typeface="ＭＳ Ｐゴシック"/>
              </a:rPr>
              <a:t>以降毎年祝うこととする。</a:t>
            </a:r>
          </a:p>
          <a:p>
            <a:pPr>
              <a:defRPr/>
            </a:pPr>
            <a:r>
              <a:rPr lang="ja-JP" altLang="en-US" sz="1200" dirty="0">
                <a:solidFill>
                  <a:srgbClr val="000000"/>
                </a:solidFill>
                <a:latin typeface="ＭＳ Ｐゴシック"/>
                <a:ea typeface="ＭＳ Ｐゴシック"/>
              </a:rPr>
              <a:t>　・全ての加盟国や、国連その他の国際機関、ＮＧＯや民間を含む市民社会が、「世界自閉症啓発デー」を適切な方法によって</a:t>
            </a:r>
            <a:r>
              <a:rPr lang="ja-JP" altLang="en-US" sz="1200" dirty="0" smtClean="0">
                <a:solidFill>
                  <a:srgbClr val="000000"/>
                </a:solidFill>
                <a:latin typeface="ＭＳ Ｐゴシック"/>
                <a:ea typeface="ＭＳ Ｐゴシック"/>
              </a:rPr>
              <a:t>祝うこと</a:t>
            </a:r>
            <a:r>
              <a:rPr lang="ja-JP" altLang="en-US" sz="1200" dirty="0">
                <a:solidFill>
                  <a:srgbClr val="000000"/>
                </a:solidFill>
                <a:latin typeface="ＭＳ Ｐゴシック"/>
                <a:ea typeface="ＭＳ Ｐゴシック"/>
              </a:rPr>
              <a:t>を促す。</a:t>
            </a:r>
          </a:p>
          <a:p>
            <a:pPr>
              <a:defRPr/>
            </a:pPr>
            <a:r>
              <a:rPr lang="ja-JP" altLang="en-US" sz="1200" dirty="0">
                <a:solidFill>
                  <a:srgbClr val="000000"/>
                </a:solidFill>
                <a:latin typeface="ＭＳ Ｐゴシック"/>
                <a:ea typeface="ＭＳ Ｐゴシック"/>
              </a:rPr>
              <a:t>　・それぞれの加盟国が、自閉症のこどもについて、家庭や社会全体の理解が進むように意識啓発の取り組みを行うように促す。</a:t>
            </a:r>
          </a:p>
          <a:p>
            <a:pPr>
              <a:defRPr/>
            </a:pPr>
            <a:r>
              <a:rPr lang="ja-JP" altLang="en-US" sz="1200" dirty="0">
                <a:solidFill>
                  <a:srgbClr val="000000"/>
                </a:solidFill>
                <a:latin typeface="ＭＳ Ｐゴシック"/>
                <a:ea typeface="ＭＳ Ｐゴシック"/>
              </a:rPr>
              <a:t>　・事務総長に対し、この決議を全ての加盟国及び国連機関に注意喚起するよう要請する。</a:t>
            </a:r>
          </a:p>
          <a:p>
            <a:pPr>
              <a:defRPr/>
            </a:pPr>
            <a:r>
              <a:rPr lang="ja-JP" altLang="en-US" sz="1200" dirty="0" smtClean="0">
                <a:solidFill>
                  <a:srgbClr val="000000"/>
                </a:solidFill>
                <a:latin typeface="ＭＳ Ｐゴシック"/>
                <a:ea typeface="ＭＳ Ｐゴシック"/>
              </a:rPr>
              <a:t>〇平成２０年４月以降国連</a:t>
            </a:r>
            <a:r>
              <a:rPr lang="ja-JP" altLang="en-US" sz="1200" dirty="0">
                <a:solidFill>
                  <a:srgbClr val="000000"/>
                </a:solidFill>
                <a:latin typeface="ＭＳ Ｐゴシック"/>
                <a:ea typeface="ＭＳ Ｐゴシック"/>
              </a:rPr>
              <a:t>事務総長がメッセージを発出</a:t>
            </a:r>
            <a:r>
              <a:rPr lang="ja-JP" altLang="en-US" sz="1200" dirty="0" smtClean="0">
                <a:solidFill>
                  <a:srgbClr val="000000"/>
                </a:solidFill>
                <a:latin typeface="ＭＳ Ｐゴシック"/>
                <a:ea typeface="ＭＳ Ｐゴシック"/>
              </a:rPr>
              <a:t>。併せて</a:t>
            </a:r>
            <a:r>
              <a:rPr lang="ja-JP" altLang="en-US" sz="1200" dirty="0">
                <a:solidFill>
                  <a:srgbClr val="000000"/>
                </a:solidFill>
                <a:latin typeface="ＭＳ Ｐゴシック"/>
                <a:ea typeface="ＭＳ Ｐゴシック"/>
              </a:rPr>
              <a:t>、世界各地で当事者団体等がイベント等を</a:t>
            </a:r>
            <a:r>
              <a:rPr lang="ja-JP" altLang="en-US" sz="1200" dirty="0" smtClean="0">
                <a:solidFill>
                  <a:srgbClr val="000000"/>
                </a:solidFill>
                <a:latin typeface="ＭＳ Ｐゴシック"/>
                <a:ea typeface="ＭＳ Ｐゴシック"/>
              </a:rPr>
              <a:t>開催。</a:t>
            </a:r>
            <a:endParaRPr lang="en-US" altLang="ja-JP" sz="1200" dirty="0" smtClean="0">
              <a:solidFill>
                <a:srgbClr val="000000"/>
              </a:solidFill>
              <a:latin typeface="ＭＳ Ｐゴシック"/>
              <a:ea typeface="ＭＳ Ｐゴシック"/>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48" y="1988840"/>
            <a:ext cx="8943975" cy="477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1"/>
          <p:cNvSpPr>
            <a:spLocks noGrp="1"/>
          </p:cNvSpPr>
          <p:nvPr>
            <p:ph type="sldNum" sz="quarter" idx="12"/>
          </p:nvPr>
        </p:nvSpPr>
        <p:spPr>
          <a:xfrm>
            <a:off x="7538149" y="6448625"/>
            <a:ext cx="2311400" cy="365125"/>
          </a:xfrm>
        </p:spPr>
        <p:txBody>
          <a:bodyPr/>
          <a:lstStyle/>
          <a:p>
            <a:pPr>
              <a:defRPr/>
            </a:pPr>
            <a:fld id="{0329B7E6-8142-4C2C-8486-ACA79D5FD086}" type="slidenum">
              <a:rPr lang="en-US" altLang="ja-JP" smtClean="0">
                <a:solidFill>
                  <a:prstClr val="black"/>
                </a:solidFill>
              </a:rPr>
              <a:pPr>
                <a:defRPr/>
              </a:pPr>
              <a:t>63</a:t>
            </a:fld>
            <a:endParaRPr lang="en-US" altLang="ja-JP" dirty="0">
              <a:solidFill>
                <a:prstClr val="black"/>
              </a:solidFill>
            </a:endParaRPr>
          </a:p>
        </p:txBody>
      </p:sp>
    </p:spTree>
    <p:extLst>
      <p:ext uri="{BB962C8B-B14F-4D97-AF65-F5344CB8AC3E}">
        <p14:creationId xmlns:p14="http://schemas.microsoft.com/office/powerpoint/2010/main" val="21292018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AutoShape 58"/>
          <p:cNvSpPr>
            <a:spLocks noChangeArrowheads="1"/>
          </p:cNvSpPr>
          <p:nvPr/>
        </p:nvSpPr>
        <p:spPr bwMode="auto">
          <a:xfrm>
            <a:off x="101468" y="-99356"/>
            <a:ext cx="9752938" cy="533399"/>
          </a:xfrm>
          <a:prstGeom prst="bevel">
            <a:avLst>
              <a:gd name="adj" fmla="val 12500"/>
            </a:avLst>
          </a:prstGeom>
          <a:noFill/>
          <a:ln w="9525">
            <a:noFill/>
            <a:miter lim="800000"/>
            <a:headEnd/>
            <a:tailEnd/>
          </a:ln>
        </p:spPr>
        <p:txBody>
          <a:bodyPr wrap="none" lIns="102276" tIns="51137" rIns="102276" bIns="51137"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発達障害児者及び家族等支援事業の創設</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88517" y="299814"/>
            <a:ext cx="9752937" cy="1015568"/>
          </a:xfrm>
          <a:prstGeom prst="rect">
            <a:avLst/>
          </a:prstGeom>
          <a:noFill/>
          <a:ln>
            <a:solidFill>
              <a:schemeClr val="tx1"/>
            </a:solidFill>
          </a:ln>
        </p:spPr>
        <p:txBody>
          <a:bodyPr wrap="square" lIns="91341" tIns="45673" rIns="91341" bIns="45673"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1400" dirty="0">
                <a:solidFill>
                  <a:prstClr val="black"/>
                </a:solidFill>
                <a:latin typeface="HG丸ｺﾞｼｯｸM-PRO" panose="020F0600000000000000" pitchFamily="50" charset="-128"/>
                <a:ea typeface="HG丸ｺﾞｼｯｸM-PRO" panose="020F0600000000000000" pitchFamily="50" charset="-128"/>
              </a:rPr>
              <a:t>28</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年８月に施行された改正された発達障害者支援法において、</a:t>
            </a:r>
            <a:r>
              <a:rPr lang="ja-JP" altLang="ja-JP" sz="1400" dirty="0">
                <a:solidFill>
                  <a:prstClr val="black"/>
                </a:solidFill>
                <a:latin typeface="HG丸ｺﾞｼｯｸM-PRO" panose="020F0600000000000000" pitchFamily="50" charset="-128"/>
                <a:ea typeface="HG丸ｺﾞｼｯｸM-PRO" panose="020F0600000000000000" pitchFamily="50" charset="-128"/>
              </a:rPr>
              <a:t>都道府県及び市町村は、発達障害者の家族が互いに支え合うための活動の支援を行うことを努めるよう明記された。</a:t>
            </a:r>
            <a:r>
              <a:rPr lang="ja-JP" altLang="en-US" sz="1400" dirty="0">
                <a:solidFill>
                  <a:prstClr val="black"/>
                </a:solidFill>
                <a:latin typeface="HG丸ｺﾞｼｯｸM-PRO" panose="020F0600000000000000" pitchFamily="50" charset="-128"/>
                <a:ea typeface="HG丸ｺﾞｼｯｸM-PRO" panose="020F0600000000000000" pitchFamily="50" charset="-128"/>
              </a:rPr>
              <a:t>家族</a:t>
            </a:r>
            <a:r>
              <a:rPr lang="ja-JP" altLang="ja-JP" sz="1400" dirty="0">
                <a:solidFill>
                  <a:prstClr val="black"/>
                </a:solidFill>
                <a:latin typeface="HG丸ｺﾞｼｯｸM-PRO" panose="020F0600000000000000" pitchFamily="50" charset="-128"/>
                <a:ea typeface="HG丸ｺﾞｼｯｸM-PRO" panose="020F0600000000000000" pitchFamily="50" charset="-128"/>
              </a:rPr>
              <a:t>への支援については、</a:t>
            </a:r>
            <a:r>
              <a:rPr lang="ja-JP" altLang="en-US" sz="1400" dirty="0">
                <a:solidFill>
                  <a:prstClr val="black"/>
                </a:solidFill>
                <a:latin typeface="HG丸ｺﾞｼｯｸM-PRO" panose="020F0600000000000000" pitchFamily="50" charset="-128"/>
                <a:ea typeface="HG丸ｺﾞｼｯｸM-PRO" panose="020F0600000000000000" pitchFamily="50" charset="-128"/>
              </a:rPr>
              <a:t>現在、</a:t>
            </a:r>
            <a:r>
              <a:rPr lang="ja-JP" altLang="ja-JP" sz="1400" dirty="0">
                <a:solidFill>
                  <a:prstClr val="black"/>
                </a:solidFill>
                <a:latin typeface="HG丸ｺﾞｼｯｸM-PRO" panose="020F0600000000000000" pitchFamily="50" charset="-128"/>
                <a:ea typeface="HG丸ｺﾞｼｯｸM-PRO" panose="020F0600000000000000" pitchFamily="50" charset="-128"/>
              </a:rPr>
              <a:t>ペアレントプログラム</a:t>
            </a:r>
            <a:r>
              <a:rPr lang="ja-JP" altLang="en-US" sz="1400" dirty="0">
                <a:solidFill>
                  <a:prstClr val="black"/>
                </a:solidFill>
                <a:latin typeface="HG丸ｺﾞｼｯｸM-PRO" panose="020F0600000000000000" pitchFamily="50" charset="-128"/>
                <a:ea typeface="HG丸ｺﾞｼｯｸM-PRO" panose="020F0600000000000000" pitchFamily="50" charset="-128"/>
              </a:rPr>
              <a:t>の実施や</a:t>
            </a:r>
            <a:r>
              <a:rPr lang="ja-JP" altLang="ja-JP" sz="1400" dirty="0">
                <a:solidFill>
                  <a:prstClr val="black"/>
                </a:solidFill>
                <a:latin typeface="HG丸ｺﾞｼｯｸM-PRO" panose="020F0600000000000000" pitchFamily="50" charset="-128"/>
                <a:ea typeface="HG丸ｺﾞｼｯｸM-PRO" panose="020F0600000000000000" pitchFamily="50" charset="-128"/>
              </a:rPr>
              <a:t>ペアレントメンター</a:t>
            </a:r>
            <a:r>
              <a:rPr lang="ja-JP" altLang="en-US" sz="1400" dirty="0">
                <a:solidFill>
                  <a:prstClr val="black"/>
                </a:solidFill>
                <a:latin typeface="HG丸ｺﾞｼｯｸM-PRO" panose="020F0600000000000000" pitchFamily="50" charset="-128"/>
                <a:ea typeface="HG丸ｺﾞｼｯｸM-PRO" panose="020F0600000000000000" pitchFamily="50" charset="-128"/>
              </a:rPr>
              <a:t>の養成</a:t>
            </a:r>
            <a:r>
              <a:rPr lang="ja-JP" altLang="ja-JP" sz="1400" dirty="0">
                <a:solidFill>
                  <a:prstClr val="black"/>
                </a:solidFill>
                <a:latin typeface="HG丸ｺﾞｼｯｸM-PRO" panose="020F0600000000000000" pitchFamily="50" charset="-128"/>
                <a:ea typeface="HG丸ｺﾞｼｯｸM-PRO" panose="020F0600000000000000" pitchFamily="50" charset="-128"/>
              </a:rPr>
              <a:t>等について補助しているところであるが</a:t>
            </a:r>
            <a:r>
              <a:rPr lang="ja-JP" altLang="en-US" sz="1400" dirty="0">
                <a:solidFill>
                  <a:prstClr val="black"/>
                </a:solidFill>
                <a:latin typeface="HG丸ｺﾞｼｯｸM-PRO" panose="020F0600000000000000" pitchFamily="50" charset="-128"/>
                <a:ea typeface="HG丸ｺﾞｼｯｸM-PRO" panose="020F0600000000000000" pitchFamily="50" charset="-128"/>
              </a:rPr>
              <a:t>、新たに家族支援のためのメニューを創設し、身近な支援を実施するため対象自治体を市区町村まで拡大する。</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56883" y="1527034"/>
            <a:ext cx="2113456" cy="338554"/>
          </a:xfrm>
          <a:prstGeom prst="rect">
            <a:avLst/>
          </a:prstGeom>
          <a:noFill/>
        </p:spPr>
        <p:txBody>
          <a:bodyPr wrap="square" lIns="91341" tIns="45673" rIns="91341" bIns="45673" rtlCol="0">
            <a:spAutoFit/>
          </a:bodyP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＜事業イメージ＞</a:t>
            </a:r>
          </a:p>
        </p:txBody>
      </p:sp>
      <p:sp>
        <p:nvSpPr>
          <p:cNvPr id="4" name="角丸四角形 3"/>
          <p:cNvSpPr/>
          <p:nvPr/>
        </p:nvSpPr>
        <p:spPr>
          <a:xfrm>
            <a:off x="153343" y="2523787"/>
            <a:ext cx="3856124" cy="3771469"/>
          </a:xfrm>
          <a:prstGeom prst="roundRect">
            <a:avLst/>
          </a:prstGeom>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a:endParaRPr lang="ja-JP" altLang="en-US">
              <a:solidFill>
                <a:prstClr val="black"/>
              </a:solidFill>
            </a:endParaRPr>
          </a:p>
        </p:txBody>
      </p:sp>
      <p:sp>
        <p:nvSpPr>
          <p:cNvPr id="46" name="テキスト ボックス 45"/>
          <p:cNvSpPr txBox="1"/>
          <p:nvPr/>
        </p:nvSpPr>
        <p:spPr>
          <a:xfrm>
            <a:off x="326503" y="3228545"/>
            <a:ext cx="2854872" cy="1200234"/>
          </a:xfrm>
          <a:prstGeom prst="rect">
            <a:avLst/>
          </a:prstGeom>
          <a:noFill/>
        </p:spPr>
        <p:txBody>
          <a:bodyPr wrap="square" lIns="91341" tIns="45673" rIns="91341" bIns="45673" rtlCol="0">
            <a:spAutoFit/>
          </a:bodyPr>
          <a:lstStyle/>
          <a:p>
            <a:r>
              <a:rPr lang="ja-JP" altLang="en-US" dirty="0" smtClean="0">
                <a:solidFill>
                  <a:prstClr val="black"/>
                </a:solidFill>
                <a:ea typeface="ＭＳ Ｐゴシック" pitchFamily="50" charset="-128"/>
              </a:rPr>
              <a:t>①地域支援体制サポート</a:t>
            </a:r>
            <a:endParaRPr lang="en-US" altLang="ja-JP" dirty="0" smtClean="0">
              <a:solidFill>
                <a:prstClr val="black"/>
              </a:solidFill>
              <a:ea typeface="ＭＳ Ｐゴシック" pitchFamily="50" charset="-128"/>
            </a:endParaRPr>
          </a:p>
          <a:p>
            <a:r>
              <a:rPr lang="ja-JP" altLang="en-US" dirty="0">
                <a:solidFill>
                  <a:prstClr val="black"/>
                </a:solidFill>
                <a:ea typeface="ＭＳ Ｐゴシック" pitchFamily="50" charset="-128"/>
              </a:rPr>
              <a:t>　</a:t>
            </a:r>
            <a:r>
              <a:rPr lang="ja-JP" altLang="en-US" dirty="0" smtClean="0">
                <a:solidFill>
                  <a:prstClr val="black"/>
                </a:solidFill>
                <a:ea typeface="ＭＳ Ｐゴシック" pitchFamily="50" charset="-128"/>
              </a:rPr>
              <a:t>・市町村支援</a:t>
            </a:r>
            <a:endParaRPr lang="en-US" altLang="ja-JP" dirty="0" smtClean="0">
              <a:solidFill>
                <a:prstClr val="black"/>
              </a:solidFill>
              <a:ea typeface="ＭＳ Ｐゴシック" pitchFamily="50" charset="-128"/>
            </a:endParaRPr>
          </a:p>
          <a:p>
            <a:r>
              <a:rPr lang="ja-JP" altLang="en-US" dirty="0" smtClean="0">
                <a:solidFill>
                  <a:prstClr val="black"/>
                </a:solidFill>
                <a:ea typeface="ＭＳ Ｐゴシック" pitchFamily="50" charset="-128"/>
              </a:rPr>
              <a:t>　・事業所等支援</a:t>
            </a:r>
            <a:endParaRPr lang="en-US" altLang="ja-JP" dirty="0" smtClean="0">
              <a:solidFill>
                <a:prstClr val="black"/>
              </a:solidFill>
              <a:ea typeface="ＭＳ Ｐゴシック" pitchFamily="50" charset="-128"/>
            </a:endParaRPr>
          </a:p>
          <a:p>
            <a:r>
              <a:rPr lang="ja-JP" altLang="en-US" dirty="0">
                <a:solidFill>
                  <a:prstClr val="black"/>
                </a:solidFill>
                <a:ea typeface="ＭＳ Ｐゴシック" pitchFamily="50" charset="-128"/>
              </a:rPr>
              <a:t>　</a:t>
            </a:r>
            <a:r>
              <a:rPr lang="ja-JP" altLang="en-US" dirty="0" smtClean="0">
                <a:solidFill>
                  <a:prstClr val="black"/>
                </a:solidFill>
                <a:ea typeface="ＭＳ Ｐゴシック" pitchFamily="50" charset="-128"/>
              </a:rPr>
              <a:t>・医療機関との連携</a:t>
            </a:r>
            <a:endParaRPr lang="en-US" altLang="ja-JP" dirty="0" smtClean="0">
              <a:solidFill>
                <a:prstClr val="black"/>
              </a:solidFill>
              <a:ea typeface="ＭＳ Ｐゴシック" pitchFamily="50" charset="-128"/>
            </a:endParaRPr>
          </a:p>
        </p:txBody>
      </p:sp>
      <p:sp>
        <p:nvSpPr>
          <p:cNvPr id="2" name="テキスト ボックス 1"/>
          <p:cNvSpPr txBox="1"/>
          <p:nvPr/>
        </p:nvSpPr>
        <p:spPr>
          <a:xfrm>
            <a:off x="167012" y="1895118"/>
            <a:ext cx="3604096" cy="646236"/>
          </a:xfrm>
          <a:prstGeom prst="rect">
            <a:avLst/>
          </a:prstGeom>
          <a:noFill/>
        </p:spPr>
        <p:txBody>
          <a:bodyPr wrap="square" lIns="91341" tIns="45673" rIns="91341" bIns="45673" rtlCol="0">
            <a:spAutoFit/>
          </a:bodyPr>
          <a:lstStyle/>
          <a:p>
            <a:r>
              <a:rPr lang="ja-JP" altLang="en-US" dirty="0" smtClean="0">
                <a:solidFill>
                  <a:prstClr val="black"/>
                </a:solidFill>
                <a:ea typeface="ＭＳ Ｐゴシック" pitchFamily="50" charset="-128"/>
              </a:rPr>
              <a:t>平成</a:t>
            </a:r>
            <a:r>
              <a:rPr lang="en-US" altLang="ja-JP" dirty="0" smtClean="0">
                <a:solidFill>
                  <a:prstClr val="black"/>
                </a:solidFill>
                <a:ea typeface="ＭＳ Ｐゴシック" pitchFamily="50" charset="-128"/>
              </a:rPr>
              <a:t>29</a:t>
            </a:r>
            <a:r>
              <a:rPr lang="ja-JP" altLang="en-US" dirty="0" smtClean="0">
                <a:solidFill>
                  <a:prstClr val="black"/>
                </a:solidFill>
                <a:ea typeface="ＭＳ Ｐゴシック" pitchFamily="50" charset="-128"/>
              </a:rPr>
              <a:t>年度まで</a:t>
            </a:r>
            <a:endParaRPr lang="en-US" altLang="ja-JP" dirty="0" smtClean="0">
              <a:solidFill>
                <a:prstClr val="black"/>
              </a:solidFill>
              <a:ea typeface="ＭＳ Ｐゴシック" pitchFamily="50" charset="-128"/>
            </a:endParaRPr>
          </a:p>
          <a:p>
            <a:r>
              <a:rPr lang="ja-JP" altLang="en-US" dirty="0">
                <a:solidFill>
                  <a:prstClr val="black"/>
                </a:solidFill>
                <a:ea typeface="ＭＳ Ｐゴシック" pitchFamily="50" charset="-128"/>
              </a:rPr>
              <a:t>（地域生活支援事業費等補助金</a:t>
            </a:r>
            <a:r>
              <a:rPr lang="ja-JP" altLang="en-US" dirty="0" smtClean="0">
                <a:solidFill>
                  <a:prstClr val="black"/>
                </a:solidFill>
                <a:ea typeface="ＭＳ Ｐゴシック" pitchFamily="50" charset="-128"/>
              </a:rPr>
              <a:t>）</a:t>
            </a:r>
            <a:endParaRPr lang="en-US" altLang="ja-JP" dirty="0">
              <a:solidFill>
                <a:prstClr val="black"/>
              </a:solidFill>
              <a:ea typeface="ＭＳ Ｐゴシック" pitchFamily="50" charset="-128"/>
            </a:endParaRPr>
          </a:p>
        </p:txBody>
      </p:sp>
      <p:sp>
        <p:nvSpPr>
          <p:cNvPr id="5" name="正方形/長方形 4"/>
          <p:cNvSpPr/>
          <p:nvPr/>
        </p:nvSpPr>
        <p:spPr>
          <a:xfrm>
            <a:off x="297826" y="4382791"/>
            <a:ext cx="3575085" cy="1754231"/>
          </a:xfrm>
          <a:prstGeom prst="rect">
            <a:avLst/>
          </a:prstGeom>
          <a:ln w="19050">
            <a:solidFill>
              <a:srgbClr val="FF0000"/>
            </a:solidFill>
            <a:prstDash val="sysDash"/>
          </a:ln>
        </p:spPr>
        <p:txBody>
          <a:bodyPr wrap="square" lIns="91341" tIns="45673" rIns="91341" bIns="45673">
            <a:spAutoFit/>
          </a:bodyPr>
          <a:lstStyle/>
          <a:p>
            <a:r>
              <a:rPr lang="ja-JP" altLang="en-US" dirty="0">
                <a:solidFill>
                  <a:prstClr val="black"/>
                </a:solidFill>
                <a:ea typeface="ＭＳ Ｐゴシック" pitchFamily="50" charset="-128"/>
              </a:rPr>
              <a:t>②家族支援体制整備</a:t>
            </a:r>
            <a:endParaRPr lang="en-US" altLang="ja-JP" dirty="0">
              <a:solidFill>
                <a:prstClr val="black"/>
              </a:solidFill>
              <a:ea typeface="ＭＳ Ｐゴシック" pitchFamily="50" charset="-128"/>
            </a:endParaRPr>
          </a:p>
          <a:p>
            <a:r>
              <a:rPr lang="ja-JP" altLang="en-US" dirty="0" smtClean="0">
                <a:solidFill>
                  <a:prstClr val="black"/>
                </a:solidFill>
                <a:ea typeface="ＭＳ Ｐゴシック" pitchFamily="50" charset="-128"/>
              </a:rPr>
              <a:t>・</a:t>
            </a:r>
            <a:r>
              <a:rPr lang="ja-JP" altLang="en-US" dirty="0">
                <a:solidFill>
                  <a:prstClr val="black"/>
                </a:solidFill>
                <a:ea typeface="ＭＳ Ｐゴシック" pitchFamily="50" charset="-128"/>
              </a:rPr>
              <a:t>ペアレントメンターの</a:t>
            </a:r>
            <a:r>
              <a:rPr lang="ja-JP" altLang="en-US" dirty="0" smtClean="0">
                <a:solidFill>
                  <a:prstClr val="black"/>
                </a:solidFill>
                <a:ea typeface="ＭＳ Ｐゴシック" pitchFamily="50" charset="-128"/>
              </a:rPr>
              <a:t>養成に</a:t>
            </a:r>
            <a:r>
              <a:rPr lang="ja-JP" altLang="en-US" dirty="0">
                <a:solidFill>
                  <a:prstClr val="black"/>
                </a:solidFill>
                <a:ea typeface="ＭＳ Ｐゴシック" pitchFamily="50" charset="-128"/>
              </a:rPr>
              <a:t>必要な研修等</a:t>
            </a:r>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・ペアレントトレーニング</a:t>
            </a:r>
            <a:r>
              <a:rPr lang="ja-JP" altLang="en-US" dirty="0" smtClean="0">
                <a:solidFill>
                  <a:prstClr val="black"/>
                </a:solidFill>
                <a:ea typeface="ＭＳ Ｐゴシック" pitchFamily="50" charset="-128"/>
              </a:rPr>
              <a:t>の実施</a:t>
            </a:r>
            <a:endParaRPr lang="en-US" altLang="ja-JP" dirty="0">
              <a:solidFill>
                <a:prstClr val="black"/>
              </a:solidFill>
              <a:ea typeface="ＭＳ Ｐゴシック" pitchFamily="50" charset="-128"/>
            </a:endParaRPr>
          </a:p>
          <a:p>
            <a:r>
              <a:rPr lang="ja-JP" altLang="en-US" dirty="0">
                <a:solidFill>
                  <a:prstClr val="black"/>
                </a:solidFill>
                <a:ea typeface="ＭＳ Ｐゴシック" pitchFamily="50" charset="-128"/>
              </a:rPr>
              <a:t>・</a:t>
            </a:r>
            <a:r>
              <a:rPr lang="ja-JP" altLang="en-US" dirty="0" smtClean="0">
                <a:solidFill>
                  <a:prstClr val="black"/>
                </a:solidFill>
                <a:ea typeface="ＭＳ Ｐゴシック" pitchFamily="50" charset="-128"/>
              </a:rPr>
              <a:t>ソーシャルスキルトレーニング</a:t>
            </a:r>
            <a:r>
              <a:rPr lang="ja-JP" altLang="en-US" dirty="0">
                <a:solidFill>
                  <a:prstClr val="black"/>
                </a:solidFill>
                <a:ea typeface="ＭＳ Ｐゴシック" pitchFamily="50" charset="-128"/>
              </a:rPr>
              <a:t>の</a:t>
            </a:r>
            <a:r>
              <a:rPr lang="ja-JP" altLang="en-US" dirty="0" smtClean="0">
                <a:solidFill>
                  <a:prstClr val="black"/>
                </a:solidFill>
                <a:ea typeface="ＭＳ Ｐゴシック" pitchFamily="50" charset="-128"/>
              </a:rPr>
              <a:t>実施 </a:t>
            </a:r>
            <a:r>
              <a:rPr lang="ja-JP" altLang="en-US" dirty="0">
                <a:solidFill>
                  <a:prstClr val="black"/>
                </a:solidFill>
                <a:ea typeface="ＭＳ Ｐゴシック" pitchFamily="50" charset="-128"/>
              </a:rPr>
              <a:t>　</a:t>
            </a:r>
            <a:r>
              <a:rPr lang="ja-JP" altLang="en-US" dirty="0" smtClean="0">
                <a:solidFill>
                  <a:prstClr val="black"/>
                </a:solidFill>
                <a:ea typeface="ＭＳ Ｐゴシック" pitchFamily="50" charset="-128"/>
              </a:rPr>
              <a:t>　　　　　等</a:t>
            </a:r>
            <a:endParaRPr lang="en-US" altLang="ja-JP" dirty="0">
              <a:solidFill>
                <a:prstClr val="black"/>
              </a:solidFill>
              <a:ea typeface="ＭＳ Ｐゴシック" pitchFamily="50" charset="-128"/>
            </a:endParaRPr>
          </a:p>
        </p:txBody>
      </p:sp>
      <p:sp>
        <p:nvSpPr>
          <p:cNvPr id="6" name="角丸四角形 5"/>
          <p:cNvSpPr/>
          <p:nvPr/>
        </p:nvSpPr>
        <p:spPr>
          <a:xfrm>
            <a:off x="367219" y="2640729"/>
            <a:ext cx="3404700" cy="5595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dirty="0" smtClean="0">
                <a:solidFill>
                  <a:prstClr val="black"/>
                </a:solidFill>
              </a:rPr>
              <a:t>発達障害者支援体制整備事業</a:t>
            </a:r>
            <a:endParaRPr lang="ja-JP" altLang="en-US" dirty="0">
              <a:solidFill>
                <a:prstClr val="black"/>
              </a:solidFill>
            </a:endParaRPr>
          </a:p>
        </p:txBody>
      </p:sp>
      <p:sp>
        <p:nvSpPr>
          <p:cNvPr id="52" name="角丸四角形 51"/>
          <p:cNvSpPr/>
          <p:nvPr/>
        </p:nvSpPr>
        <p:spPr>
          <a:xfrm>
            <a:off x="5224337" y="2523795"/>
            <a:ext cx="4631391" cy="2692403"/>
          </a:xfrm>
          <a:prstGeom prst="roundRect">
            <a:avLst/>
          </a:prstGeom>
        </p:spPr>
        <p:style>
          <a:lnRef idx="1">
            <a:schemeClr val="accent6"/>
          </a:lnRef>
          <a:fillRef idx="2">
            <a:schemeClr val="accent6"/>
          </a:fillRef>
          <a:effectRef idx="1">
            <a:schemeClr val="accent6"/>
          </a:effectRef>
          <a:fontRef idx="minor">
            <a:schemeClr val="dk1"/>
          </a:fontRef>
        </p:style>
        <p:txBody>
          <a:bodyPr lIns="91341" tIns="45673" rIns="91341" bIns="45673" rtlCol="0" anchor="ctr"/>
          <a:lstStyle/>
          <a:p>
            <a:pPr algn="ctr"/>
            <a:endParaRPr lang="ja-JP" altLang="en-US">
              <a:solidFill>
                <a:prstClr val="black"/>
              </a:solidFill>
            </a:endParaRPr>
          </a:p>
        </p:txBody>
      </p:sp>
      <p:sp>
        <p:nvSpPr>
          <p:cNvPr id="53" name="テキスト ボックス 52"/>
          <p:cNvSpPr txBox="1"/>
          <p:nvPr/>
        </p:nvSpPr>
        <p:spPr>
          <a:xfrm>
            <a:off x="5397497" y="3228546"/>
            <a:ext cx="4458231" cy="2031230"/>
          </a:xfrm>
          <a:prstGeom prst="rect">
            <a:avLst/>
          </a:prstGeom>
          <a:noFill/>
        </p:spPr>
        <p:txBody>
          <a:bodyPr wrap="square" lIns="91341" tIns="45673" rIns="91341" bIns="45673" rtlCol="0">
            <a:spAutoFit/>
          </a:bodyPr>
          <a:lstStyle/>
          <a:p>
            <a:r>
              <a:rPr lang="ja-JP" altLang="en-US" dirty="0" smtClean="0">
                <a:solidFill>
                  <a:prstClr val="black"/>
                </a:solidFill>
                <a:ea typeface="ＭＳ Ｐゴシック" pitchFamily="50" charset="-128"/>
              </a:rPr>
              <a:t>①ペアレントメンター養成等事業</a:t>
            </a:r>
            <a:endParaRPr lang="en-US" altLang="ja-JP" dirty="0" smtClean="0">
              <a:solidFill>
                <a:prstClr val="black"/>
              </a:solidFill>
              <a:ea typeface="ＭＳ Ｐゴシック" pitchFamily="50" charset="-128"/>
            </a:endParaRPr>
          </a:p>
          <a:p>
            <a:endParaRPr lang="en-US" altLang="ja-JP" dirty="0" smtClean="0">
              <a:solidFill>
                <a:prstClr val="black"/>
              </a:solidFill>
              <a:ea typeface="ＭＳ Ｐゴシック" pitchFamily="50" charset="-128"/>
            </a:endParaRPr>
          </a:p>
          <a:p>
            <a:r>
              <a:rPr lang="ja-JP" altLang="en-US" dirty="0" smtClean="0">
                <a:solidFill>
                  <a:prstClr val="black"/>
                </a:solidFill>
                <a:ea typeface="ＭＳ Ｐゴシック" pitchFamily="50" charset="-128"/>
              </a:rPr>
              <a:t>②家族のスキル向上支援事業</a:t>
            </a:r>
            <a:endParaRPr lang="en-US" altLang="ja-JP" dirty="0" smtClean="0">
              <a:solidFill>
                <a:prstClr val="black"/>
              </a:solidFill>
              <a:ea typeface="ＭＳ Ｐゴシック" pitchFamily="50" charset="-128"/>
            </a:endParaRPr>
          </a:p>
          <a:p>
            <a:endParaRPr lang="en-US" altLang="ja-JP" dirty="0" smtClean="0">
              <a:solidFill>
                <a:prstClr val="black"/>
              </a:solidFill>
              <a:ea typeface="ＭＳ Ｐゴシック" pitchFamily="50" charset="-128"/>
            </a:endParaRPr>
          </a:p>
          <a:p>
            <a:r>
              <a:rPr lang="ja-JP" altLang="en-US" dirty="0" smtClean="0">
                <a:solidFill>
                  <a:prstClr val="black"/>
                </a:solidFill>
                <a:ea typeface="ＭＳ Ｐゴシック" pitchFamily="50" charset="-128"/>
              </a:rPr>
              <a:t>③ピアサポート推進事業</a:t>
            </a:r>
            <a:endParaRPr lang="en-US" altLang="ja-JP" dirty="0" smtClean="0">
              <a:solidFill>
                <a:prstClr val="black"/>
              </a:solidFill>
              <a:ea typeface="ＭＳ Ｐゴシック" pitchFamily="50" charset="-128"/>
            </a:endParaRPr>
          </a:p>
          <a:p>
            <a:endParaRPr lang="en-US" altLang="ja-JP" dirty="0" smtClean="0">
              <a:solidFill>
                <a:prstClr val="black"/>
              </a:solidFill>
              <a:ea typeface="ＭＳ Ｐゴシック" pitchFamily="50" charset="-128"/>
            </a:endParaRPr>
          </a:p>
          <a:p>
            <a:r>
              <a:rPr lang="ja-JP" altLang="en-US" dirty="0" smtClean="0">
                <a:solidFill>
                  <a:prstClr val="black"/>
                </a:solidFill>
                <a:ea typeface="ＭＳ Ｐゴシック" pitchFamily="50" charset="-128"/>
              </a:rPr>
              <a:t>④その他本人・家族支援事業</a:t>
            </a:r>
          </a:p>
        </p:txBody>
      </p:sp>
      <p:sp>
        <p:nvSpPr>
          <p:cNvPr id="55" name="角丸四角形 54"/>
          <p:cNvSpPr/>
          <p:nvPr/>
        </p:nvSpPr>
        <p:spPr>
          <a:xfrm>
            <a:off x="5438155" y="2616395"/>
            <a:ext cx="4223946" cy="5595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dirty="0" smtClean="0">
                <a:solidFill>
                  <a:prstClr val="black"/>
                </a:solidFill>
              </a:rPr>
              <a:t>発達障害児者及び家族支援</a:t>
            </a:r>
            <a:endParaRPr lang="en-US" altLang="ja-JP" dirty="0" smtClean="0">
              <a:solidFill>
                <a:prstClr val="black"/>
              </a:solidFill>
            </a:endParaRPr>
          </a:p>
          <a:p>
            <a:pPr algn="ctr"/>
            <a:r>
              <a:rPr lang="ja-JP" altLang="en-US" dirty="0" smtClean="0">
                <a:solidFill>
                  <a:prstClr val="black"/>
                </a:solidFill>
              </a:rPr>
              <a:t>体制整備事業</a:t>
            </a:r>
            <a:endParaRPr lang="ja-JP" altLang="en-US" dirty="0">
              <a:solidFill>
                <a:prstClr val="black"/>
              </a:solidFill>
            </a:endParaRPr>
          </a:p>
        </p:txBody>
      </p:sp>
      <p:sp>
        <p:nvSpPr>
          <p:cNvPr id="56" name="テキスト ボックス 55"/>
          <p:cNvSpPr txBox="1"/>
          <p:nvPr/>
        </p:nvSpPr>
        <p:spPr>
          <a:xfrm>
            <a:off x="5224318" y="1877746"/>
            <a:ext cx="3604096" cy="646236"/>
          </a:xfrm>
          <a:prstGeom prst="rect">
            <a:avLst/>
          </a:prstGeom>
          <a:noFill/>
        </p:spPr>
        <p:txBody>
          <a:bodyPr wrap="square" lIns="91341" tIns="45673" rIns="91341" bIns="45673" rtlCol="0">
            <a:spAutoFit/>
          </a:bodyPr>
          <a:lstStyle/>
          <a:p>
            <a:r>
              <a:rPr lang="ja-JP" altLang="en-US" dirty="0" smtClean="0">
                <a:solidFill>
                  <a:prstClr val="black"/>
                </a:solidFill>
                <a:ea typeface="ＭＳ Ｐゴシック" pitchFamily="50" charset="-128"/>
              </a:rPr>
              <a:t>平成</a:t>
            </a:r>
            <a:r>
              <a:rPr lang="en-US" altLang="ja-JP" dirty="0">
                <a:solidFill>
                  <a:prstClr val="black"/>
                </a:solidFill>
                <a:ea typeface="ＭＳ Ｐゴシック" pitchFamily="50" charset="-128"/>
              </a:rPr>
              <a:t>30</a:t>
            </a:r>
            <a:r>
              <a:rPr lang="ja-JP" altLang="en-US" dirty="0" smtClean="0">
                <a:solidFill>
                  <a:prstClr val="black"/>
                </a:solidFill>
                <a:ea typeface="ＭＳ Ｐゴシック" pitchFamily="50" charset="-128"/>
              </a:rPr>
              <a:t>年度</a:t>
            </a:r>
            <a:r>
              <a:rPr lang="ja-JP" altLang="en-US" dirty="0">
                <a:solidFill>
                  <a:prstClr val="black"/>
                </a:solidFill>
                <a:ea typeface="ＭＳ Ｐゴシック" pitchFamily="50" charset="-128"/>
              </a:rPr>
              <a:t>以降</a:t>
            </a:r>
            <a:endParaRPr lang="en-US" altLang="ja-JP" dirty="0" smtClean="0">
              <a:solidFill>
                <a:prstClr val="black"/>
              </a:solidFill>
              <a:ea typeface="ＭＳ Ｐゴシック" pitchFamily="50" charset="-128"/>
            </a:endParaRPr>
          </a:p>
          <a:p>
            <a:r>
              <a:rPr lang="ja-JP" altLang="en-US" dirty="0">
                <a:solidFill>
                  <a:prstClr val="black"/>
                </a:solidFill>
                <a:ea typeface="ＭＳ Ｐゴシック" pitchFamily="50" charset="-128"/>
              </a:rPr>
              <a:t>（地域生活支援事業費等補助金</a:t>
            </a:r>
            <a:r>
              <a:rPr lang="ja-JP" altLang="en-US" dirty="0" smtClean="0">
                <a:solidFill>
                  <a:prstClr val="black"/>
                </a:solidFill>
                <a:ea typeface="ＭＳ Ｐゴシック" pitchFamily="50" charset="-128"/>
              </a:rPr>
              <a:t>）</a:t>
            </a:r>
            <a:endParaRPr lang="en-US" altLang="ja-JP" dirty="0">
              <a:solidFill>
                <a:prstClr val="black"/>
              </a:solidFill>
              <a:ea typeface="ＭＳ Ｐゴシック" pitchFamily="50" charset="-128"/>
            </a:endParaRPr>
          </a:p>
        </p:txBody>
      </p:sp>
      <p:cxnSp>
        <p:nvCxnSpPr>
          <p:cNvPr id="9" name="直線矢印コネクタ 8"/>
          <p:cNvCxnSpPr>
            <a:endCxn id="55" idx="1"/>
          </p:cNvCxnSpPr>
          <p:nvPr/>
        </p:nvCxnSpPr>
        <p:spPr>
          <a:xfrm>
            <a:off x="4520999" y="2896156"/>
            <a:ext cx="917197"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509906" y="2858220"/>
            <a:ext cx="11067" cy="273594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3872924" y="5556392"/>
            <a:ext cx="637007" cy="0"/>
          </a:xfrm>
          <a:prstGeom prst="line">
            <a:avLst/>
          </a:prstGeom>
          <a:ln w="63500">
            <a:tailEnd type="oval"/>
          </a:ln>
        </p:spPr>
        <p:style>
          <a:lnRef idx="1">
            <a:schemeClr val="accent1"/>
          </a:lnRef>
          <a:fillRef idx="0">
            <a:schemeClr val="accent1"/>
          </a:fillRef>
          <a:effectRef idx="0">
            <a:schemeClr val="accent1"/>
          </a:effectRef>
          <a:fontRef idx="minor">
            <a:schemeClr val="tx1"/>
          </a:fontRef>
        </p:style>
      </p:cxnSp>
      <p:sp>
        <p:nvSpPr>
          <p:cNvPr id="3" name="下矢印 2"/>
          <p:cNvSpPr/>
          <p:nvPr/>
        </p:nvSpPr>
        <p:spPr>
          <a:xfrm>
            <a:off x="6334317" y="5229162"/>
            <a:ext cx="2016224" cy="597676"/>
          </a:xfrm>
          <a:prstGeom prst="downArrow">
            <a:avLst/>
          </a:prstGeom>
        </p:spPr>
        <p:style>
          <a:lnRef idx="1">
            <a:schemeClr val="accent6"/>
          </a:lnRef>
          <a:fillRef idx="3">
            <a:schemeClr val="accent6"/>
          </a:fillRef>
          <a:effectRef idx="2">
            <a:schemeClr val="accent6"/>
          </a:effectRef>
          <a:fontRef idx="minor">
            <a:schemeClr val="lt1"/>
          </a:fontRef>
        </p:style>
        <p:txBody>
          <a:bodyPr lIns="91341" tIns="45673" rIns="91341" bIns="45673" rtlCol="0" anchor="ctr"/>
          <a:lstStyle/>
          <a:p>
            <a:pPr algn="ctr"/>
            <a:endParaRPr lang="ja-JP" altLang="en-US">
              <a:solidFill>
                <a:prstClr val="white"/>
              </a:solidFill>
            </a:endParaRPr>
          </a:p>
        </p:txBody>
      </p:sp>
      <p:sp>
        <p:nvSpPr>
          <p:cNvPr id="18" name="角丸四角形 17"/>
          <p:cNvSpPr/>
          <p:nvPr/>
        </p:nvSpPr>
        <p:spPr>
          <a:xfrm>
            <a:off x="5160507" y="5826857"/>
            <a:ext cx="4631391" cy="468378"/>
          </a:xfrm>
          <a:prstGeom prst="roundRect">
            <a:avLst/>
          </a:prstGeom>
        </p:spPr>
        <p:style>
          <a:lnRef idx="2">
            <a:schemeClr val="accent6"/>
          </a:lnRef>
          <a:fillRef idx="1">
            <a:schemeClr val="lt1"/>
          </a:fillRef>
          <a:effectRef idx="0">
            <a:schemeClr val="accent6"/>
          </a:effectRef>
          <a:fontRef idx="minor">
            <a:schemeClr val="dk1"/>
          </a:fontRef>
        </p:style>
        <p:txBody>
          <a:bodyPr lIns="91341" tIns="45673" rIns="91341" bIns="45673" rtlCol="0" anchor="ctr"/>
          <a:lstStyle/>
          <a:p>
            <a:pPr algn="ctr"/>
            <a:r>
              <a:rPr lang="ja-JP" altLang="en-US" dirty="0" smtClean="0">
                <a:solidFill>
                  <a:prstClr val="black"/>
                </a:solidFill>
              </a:rPr>
              <a:t>都道府県及び市町村で事業実施</a:t>
            </a:r>
            <a:endParaRPr lang="ja-JP" altLang="en-US" dirty="0">
              <a:solidFill>
                <a:prstClr val="black"/>
              </a:solidFill>
            </a:endParaRPr>
          </a:p>
        </p:txBody>
      </p:sp>
      <p:sp>
        <p:nvSpPr>
          <p:cNvPr id="20" name="スライド番号プレースホルダー 1"/>
          <p:cNvSpPr>
            <a:spLocks noGrp="1"/>
          </p:cNvSpPr>
          <p:nvPr>
            <p:ph type="sldNum" sz="quarter" idx="12"/>
          </p:nvPr>
        </p:nvSpPr>
        <p:spPr>
          <a:xfrm>
            <a:off x="7538149" y="6448625"/>
            <a:ext cx="2311400" cy="365125"/>
          </a:xfrm>
        </p:spPr>
        <p:txBody>
          <a:bodyPr/>
          <a:lstStyle/>
          <a:p>
            <a:pPr>
              <a:defRPr/>
            </a:pPr>
            <a:fld id="{0329B7E6-8142-4C2C-8486-ACA79D5FD086}" type="slidenum">
              <a:rPr lang="en-US" altLang="ja-JP" smtClean="0">
                <a:solidFill>
                  <a:prstClr val="black"/>
                </a:solidFill>
              </a:rPr>
              <a:pPr>
                <a:defRPr/>
              </a:pPr>
              <a:t>64</a:t>
            </a:fld>
            <a:endParaRPr lang="en-US" altLang="ja-JP" dirty="0">
              <a:solidFill>
                <a:prstClr val="black"/>
              </a:solidFill>
            </a:endParaRPr>
          </a:p>
        </p:txBody>
      </p:sp>
    </p:spTree>
    <p:extLst>
      <p:ext uri="{BB962C8B-B14F-4D97-AF65-F5344CB8AC3E}">
        <p14:creationId xmlns:p14="http://schemas.microsoft.com/office/powerpoint/2010/main" val="39275542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721563" y="952806"/>
            <a:ext cx="5104263" cy="274767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a:solidFill>
                <a:prstClr val="white"/>
              </a:solidFill>
            </a:endParaRPr>
          </a:p>
        </p:txBody>
      </p:sp>
      <p:sp>
        <p:nvSpPr>
          <p:cNvPr id="12" name="正方形/長方形 11"/>
          <p:cNvSpPr/>
          <p:nvPr/>
        </p:nvSpPr>
        <p:spPr>
          <a:xfrm>
            <a:off x="146895" y="964159"/>
            <a:ext cx="4480656" cy="27505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a:solidFill>
                <a:prstClr val="white"/>
              </a:solidFill>
            </a:endParaRPr>
          </a:p>
        </p:txBody>
      </p:sp>
      <p:sp>
        <p:nvSpPr>
          <p:cNvPr id="97" name="AutoShape 58"/>
          <p:cNvSpPr>
            <a:spLocks noChangeArrowheads="1"/>
          </p:cNvSpPr>
          <p:nvPr/>
        </p:nvSpPr>
        <p:spPr bwMode="auto">
          <a:xfrm>
            <a:off x="169431" y="51908"/>
            <a:ext cx="9602393" cy="533399"/>
          </a:xfrm>
          <a:prstGeom prst="bevel">
            <a:avLst>
              <a:gd name="adj" fmla="val 12500"/>
            </a:avLst>
          </a:prstGeom>
          <a:noFill/>
          <a:ln w="9525">
            <a:solidFill>
              <a:schemeClr val="accent1">
                <a:shade val="50000"/>
              </a:schemeClr>
            </a:solidFill>
            <a:miter lim="800000"/>
            <a:headEnd/>
            <a:tailEnd/>
          </a:ln>
        </p:spPr>
        <p:txBody>
          <a:bodyPr wrap="none" lIns="102276" tIns="51137" rIns="102276" bIns="51137"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発達障害児者及び家族</a:t>
            </a:r>
            <a:r>
              <a:rPr lang="ja-JP" altLang="en-US" smtClean="0">
                <a:solidFill>
                  <a:prstClr val="black"/>
                </a:solidFill>
                <a:latin typeface="HG丸ｺﾞｼｯｸM-PRO" panose="020F0600000000000000" pitchFamily="50" charset="-128"/>
                <a:ea typeface="HG丸ｺﾞｼｯｸM-PRO" panose="020F0600000000000000" pitchFamily="50" charset="-128"/>
              </a:rPr>
              <a:t>等支援事業（新規）</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388607" y="1052739"/>
            <a:ext cx="3960441" cy="378903"/>
          </a:xfrm>
          <a:prstGeom prst="roundRect">
            <a:avLst/>
          </a:prstGeom>
        </p:spPr>
        <p:style>
          <a:lnRef idx="1">
            <a:schemeClr val="accent6"/>
          </a:lnRef>
          <a:fillRef idx="2">
            <a:schemeClr val="accent6"/>
          </a:fillRef>
          <a:effectRef idx="1">
            <a:schemeClr val="accent6"/>
          </a:effectRef>
          <a:fontRef idx="minor">
            <a:schemeClr val="dk1"/>
          </a:fontRef>
        </p:style>
        <p:txBody>
          <a:bodyPr lIns="91341" tIns="45673" rIns="91341" bIns="45673" rtlCol="0" anchor="ctr"/>
          <a:lstStyle/>
          <a:p>
            <a:pPr algn="ctr"/>
            <a:r>
              <a:rPr lang="ja-JP" altLang="en-US" dirty="0" smtClean="0">
                <a:solidFill>
                  <a:prstClr val="black"/>
                </a:solidFill>
              </a:rPr>
              <a:t>①ペアレントメンター養成等事業</a:t>
            </a:r>
            <a:endParaRPr lang="ja-JP" altLang="en-US" dirty="0">
              <a:solidFill>
                <a:prstClr val="black"/>
              </a:solidFill>
            </a:endParaRPr>
          </a:p>
        </p:txBody>
      </p:sp>
      <p:sp>
        <p:nvSpPr>
          <p:cNvPr id="8" name="テキスト ボックス 7"/>
          <p:cNvSpPr txBox="1"/>
          <p:nvPr/>
        </p:nvSpPr>
        <p:spPr>
          <a:xfrm>
            <a:off x="201484" y="2717396"/>
            <a:ext cx="4480656" cy="1077218"/>
          </a:xfrm>
          <a:prstGeom prst="rect">
            <a:avLst/>
          </a:prstGeom>
          <a:noFill/>
        </p:spPr>
        <p:txBody>
          <a:bodyPr wrap="square" lIns="91341" tIns="45673" rIns="91341" bIns="45673" rtlCol="0">
            <a:spAutoFit/>
          </a:bodyPr>
          <a:lstStyle/>
          <a:p>
            <a:r>
              <a:rPr lang="ja-JP" altLang="en-US" sz="1600" dirty="0">
                <a:solidFill>
                  <a:prstClr val="black"/>
                </a:solidFill>
                <a:ea typeface="ＭＳ Ｐゴシック" pitchFamily="50" charset="-128"/>
              </a:rPr>
              <a:t>○ペアレントメンターに必要な研修の実施</a:t>
            </a:r>
            <a:endParaRPr lang="en-US" altLang="ja-JP" sz="1600" dirty="0">
              <a:solidFill>
                <a:prstClr val="black"/>
              </a:solidFill>
              <a:ea typeface="ＭＳ Ｐゴシック" pitchFamily="50" charset="-128"/>
            </a:endParaRPr>
          </a:p>
          <a:p>
            <a:r>
              <a:rPr lang="ja-JP" altLang="en-US" sz="1600" dirty="0">
                <a:solidFill>
                  <a:prstClr val="black"/>
                </a:solidFill>
                <a:ea typeface="ＭＳ Ｐゴシック" pitchFamily="50" charset="-128"/>
              </a:rPr>
              <a:t>○ペアレントメンターの活動費の支援</a:t>
            </a:r>
            <a:endParaRPr lang="en-US" altLang="ja-JP" sz="1600" dirty="0">
              <a:solidFill>
                <a:prstClr val="black"/>
              </a:solidFill>
              <a:ea typeface="ＭＳ Ｐゴシック" pitchFamily="50" charset="-128"/>
            </a:endParaRPr>
          </a:p>
          <a:p>
            <a:r>
              <a:rPr lang="ja-JP" altLang="en-US" sz="1600" dirty="0">
                <a:solidFill>
                  <a:prstClr val="black"/>
                </a:solidFill>
                <a:ea typeface="ＭＳ Ｐゴシック" pitchFamily="50" charset="-128"/>
              </a:rPr>
              <a:t>○ペアレントメンター・コーディネーターの配置　</a:t>
            </a:r>
            <a:endParaRPr lang="en-US" altLang="ja-JP" sz="1600" dirty="0">
              <a:solidFill>
                <a:prstClr val="black"/>
              </a:solidFill>
              <a:ea typeface="ＭＳ Ｐゴシック" pitchFamily="50" charset="-128"/>
            </a:endParaRPr>
          </a:p>
          <a:p>
            <a:r>
              <a:rPr lang="ja-JP" altLang="en-US" sz="1600" dirty="0">
                <a:solidFill>
                  <a:prstClr val="black"/>
                </a:solidFill>
                <a:ea typeface="ＭＳ Ｐゴシック" pitchFamily="50" charset="-128"/>
              </a:rPr>
              <a:t>等</a:t>
            </a:r>
            <a:endParaRPr lang="en-US" altLang="ja-JP" sz="1600" dirty="0">
              <a:solidFill>
                <a:prstClr val="black"/>
              </a:solidFill>
              <a:ea typeface="ＭＳ Ｐゴシック" pitchFamily="50" charset="-128"/>
            </a:endParaRPr>
          </a:p>
        </p:txBody>
      </p:sp>
      <p:sp>
        <p:nvSpPr>
          <p:cNvPr id="25" name="角丸四角形 24"/>
          <p:cNvSpPr/>
          <p:nvPr/>
        </p:nvSpPr>
        <p:spPr>
          <a:xfrm>
            <a:off x="5408979" y="1018293"/>
            <a:ext cx="3922243" cy="440549"/>
          </a:xfrm>
          <a:prstGeom prst="roundRect">
            <a:avLst/>
          </a:prstGeom>
        </p:spPr>
        <p:style>
          <a:lnRef idx="1">
            <a:schemeClr val="accent6"/>
          </a:lnRef>
          <a:fillRef idx="2">
            <a:schemeClr val="accent6"/>
          </a:fillRef>
          <a:effectRef idx="1">
            <a:schemeClr val="accent6"/>
          </a:effectRef>
          <a:fontRef idx="minor">
            <a:schemeClr val="dk1"/>
          </a:fontRef>
        </p:style>
        <p:txBody>
          <a:bodyPr lIns="91341" tIns="45673" rIns="91341" bIns="45673" rtlCol="0" anchor="ctr"/>
          <a:lstStyle/>
          <a:p>
            <a:pPr algn="ctr"/>
            <a:r>
              <a:rPr lang="ja-JP" altLang="en-US" dirty="0" smtClean="0">
                <a:solidFill>
                  <a:prstClr val="black"/>
                </a:solidFill>
              </a:rPr>
              <a:t>②家族のスキル向上支援事業</a:t>
            </a:r>
            <a:endParaRPr lang="ja-JP" altLang="en-US" dirty="0">
              <a:solidFill>
                <a:prstClr val="black"/>
              </a:solidFill>
            </a:endParaRPr>
          </a:p>
        </p:txBody>
      </p:sp>
      <p:sp>
        <p:nvSpPr>
          <p:cNvPr id="26" name="テキスト ボックス 25"/>
          <p:cNvSpPr txBox="1"/>
          <p:nvPr/>
        </p:nvSpPr>
        <p:spPr>
          <a:xfrm>
            <a:off x="4748782" y="2813045"/>
            <a:ext cx="5022376" cy="830997"/>
          </a:xfrm>
          <a:prstGeom prst="rect">
            <a:avLst/>
          </a:prstGeom>
          <a:noFill/>
        </p:spPr>
        <p:txBody>
          <a:bodyPr wrap="square" lIns="91341" tIns="45673" rIns="91341" bIns="45673" rtlCol="0">
            <a:spAutoFit/>
          </a:bodyPr>
          <a:lstStyle/>
          <a:p>
            <a:r>
              <a:rPr lang="ja-JP" altLang="en-US" sz="1600" dirty="0">
                <a:solidFill>
                  <a:prstClr val="black"/>
                </a:solidFill>
                <a:ea typeface="ＭＳ Ｐゴシック" pitchFamily="50" charset="-128"/>
              </a:rPr>
              <a:t>○保護者に対するペアレントプログラム・ペアレントトレーニングの実施</a:t>
            </a:r>
            <a:endParaRPr lang="en-US" altLang="ja-JP" sz="1600" dirty="0">
              <a:solidFill>
                <a:prstClr val="black"/>
              </a:solidFill>
              <a:ea typeface="ＭＳ Ｐゴシック" pitchFamily="50" charset="-128"/>
            </a:endParaRPr>
          </a:p>
          <a:p>
            <a:r>
              <a:rPr lang="ja-JP" altLang="en-US" sz="1600" dirty="0">
                <a:solidFill>
                  <a:prstClr val="black"/>
                </a:solidFill>
                <a:ea typeface="ＭＳ Ｐゴシック" pitchFamily="50" charset="-128"/>
              </a:rPr>
              <a:t>等</a:t>
            </a:r>
            <a:endParaRPr lang="en-US" altLang="ja-JP" sz="1600" dirty="0">
              <a:solidFill>
                <a:prstClr val="black"/>
              </a:solidFill>
              <a:ea typeface="ＭＳ Ｐゴシック" pitchFamily="50" charset="-128"/>
            </a:endParaRPr>
          </a:p>
        </p:txBody>
      </p:sp>
      <p:pic>
        <p:nvPicPr>
          <p:cNvPr id="1029" name="Picture 5" descr="C:\Users\TTPGX\Desktop\PP素材\illust6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2219" y="1506853"/>
            <a:ext cx="2627313" cy="1275833"/>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191138" y="3836021"/>
            <a:ext cx="4449171" cy="298787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a:solidFill>
                <a:prstClr val="white"/>
              </a:solidFill>
            </a:endParaRPr>
          </a:p>
        </p:txBody>
      </p:sp>
      <p:sp>
        <p:nvSpPr>
          <p:cNvPr id="17" name="角丸四角形 16"/>
          <p:cNvSpPr/>
          <p:nvPr/>
        </p:nvSpPr>
        <p:spPr>
          <a:xfrm>
            <a:off x="356523" y="3924484"/>
            <a:ext cx="3960441" cy="378903"/>
          </a:xfrm>
          <a:prstGeom prst="roundRect">
            <a:avLst/>
          </a:prstGeom>
        </p:spPr>
        <p:style>
          <a:lnRef idx="1">
            <a:schemeClr val="accent6"/>
          </a:lnRef>
          <a:fillRef idx="2">
            <a:schemeClr val="accent6"/>
          </a:fillRef>
          <a:effectRef idx="1">
            <a:schemeClr val="accent6"/>
          </a:effectRef>
          <a:fontRef idx="minor">
            <a:schemeClr val="dk1"/>
          </a:fontRef>
        </p:style>
        <p:txBody>
          <a:bodyPr lIns="91341" tIns="45673" rIns="91341" bIns="45673" rtlCol="0" anchor="ctr"/>
          <a:lstStyle/>
          <a:p>
            <a:pPr algn="ctr"/>
            <a:r>
              <a:rPr lang="ja-JP" altLang="en-US" dirty="0">
                <a:solidFill>
                  <a:prstClr val="black"/>
                </a:solidFill>
              </a:rPr>
              <a:t>③ピアサポート推進事業</a:t>
            </a:r>
          </a:p>
        </p:txBody>
      </p:sp>
      <p:sp>
        <p:nvSpPr>
          <p:cNvPr id="18" name="テキスト ボックス 17"/>
          <p:cNvSpPr txBox="1"/>
          <p:nvPr/>
        </p:nvSpPr>
        <p:spPr>
          <a:xfrm>
            <a:off x="169404" y="5589295"/>
            <a:ext cx="4480656" cy="1077123"/>
          </a:xfrm>
          <a:prstGeom prst="rect">
            <a:avLst/>
          </a:prstGeom>
          <a:noFill/>
        </p:spPr>
        <p:txBody>
          <a:bodyPr wrap="square" lIns="91341" tIns="45673" rIns="91341" bIns="45673" rtlCol="0">
            <a:spAutoFit/>
          </a:bodyPr>
          <a:lstStyle/>
          <a:p>
            <a:r>
              <a:rPr lang="ja-JP" altLang="en-US" sz="1600" dirty="0">
                <a:solidFill>
                  <a:prstClr val="black"/>
                </a:solidFill>
                <a:ea typeface="ＭＳ Ｐゴシック" pitchFamily="50" charset="-128"/>
              </a:rPr>
              <a:t>○同じ悩みを持つ本人同士や発達障害児を持つ保護者同士等の集まる場の提供</a:t>
            </a:r>
            <a:endParaRPr lang="en-US" altLang="ja-JP" sz="1600" dirty="0">
              <a:solidFill>
                <a:prstClr val="black"/>
              </a:solidFill>
              <a:ea typeface="ＭＳ Ｐゴシック" pitchFamily="50" charset="-128"/>
            </a:endParaRPr>
          </a:p>
          <a:p>
            <a:r>
              <a:rPr lang="ja-JP" altLang="en-US" sz="1600" dirty="0">
                <a:solidFill>
                  <a:prstClr val="black"/>
                </a:solidFill>
                <a:ea typeface="ＭＳ Ｐゴシック" pitchFamily="50" charset="-128"/>
              </a:rPr>
              <a:t>○集まる場を提供する際の子どもの一時預かり</a:t>
            </a:r>
            <a:endParaRPr lang="en-US" altLang="ja-JP" sz="1600" dirty="0">
              <a:solidFill>
                <a:prstClr val="black"/>
              </a:solidFill>
              <a:ea typeface="ＭＳ Ｐゴシック" pitchFamily="50" charset="-128"/>
            </a:endParaRPr>
          </a:p>
          <a:p>
            <a:r>
              <a:rPr lang="ja-JP" altLang="en-US" sz="1600" dirty="0">
                <a:solidFill>
                  <a:prstClr val="black"/>
                </a:solidFill>
                <a:ea typeface="ＭＳ Ｐゴシック" pitchFamily="50" charset="-128"/>
              </a:rPr>
              <a:t>等</a:t>
            </a:r>
            <a:endParaRPr lang="en-US" altLang="ja-JP" sz="1600" dirty="0">
              <a:solidFill>
                <a:prstClr val="black"/>
              </a:solidFill>
              <a:ea typeface="ＭＳ Ｐゴシック" pitchFamily="50" charset="-128"/>
            </a:endParaRPr>
          </a:p>
        </p:txBody>
      </p:sp>
      <p:pic>
        <p:nvPicPr>
          <p:cNvPr id="2" name="Picture 2" descr="C:\Users\TTPGX\Desktop\PP素材\illust20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560" y="4396060"/>
            <a:ext cx="920750" cy="1169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TPGX\Desktop\PP素材\illust21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9706" y="1474533"/>
            <a:ext cx="1209675" cy="1271587"/>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4776789" y="3813065"/>
            <a:ext cx="5063319" cy="298787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a:solidFill>
                <a:prstClr val="white"/>
              </a:solidFill>
            </a:endParaRPr>
          </a:p>
        </p:txBody>
      </p:sp>
      <p:sp>
        <p:nvSpPr>
          <p:cNvPr id="27" name="角丸四角形 26"/>
          <p:cNvSpPr/>
          <p:nvPr/>
        </p:nvSpPr>
        <p:spPr>
          <a:xfrm>
            <a:off x="5198659" y="3901509"/>
            <a:ext cx="3960441" cy="378903"/>
          </a:xfrm>
          <a:prstGeom prst="roundRect">
            <a:avLst/>
          </a:prstGeom>
        </p:spPr>
        <p:style>
          <a:lnRef idx="1">
            <a:schemeClr val="accent6"/>
          </a:lnRef>
          <a:fillRef idx="2">
            <a:schemeClr val="accent6"/>
          </a:fillRef>
          <a:effectRef idx="1">
            <a:schemeClr val="accent6"/>
          </a:effectRef>
          <a:fontRef idx="minor">
            <a:schemeClr val="dk1"/>
          </a:fontRef>
        </p:style>
        <p:txBody>
          <a:bodyPr lIns="91341" tIns="45673" rIns="91341" bIns="45673" rtlCol="0" anchor="ctr"/>
          <a:lstStyle/>
          <a:p>
            <a:pPr algn="ctr"/>
            <a:r>
              <a:rPr lang="ja-JP" altLang="en-US" dirty="0">
                <a:solidFill>
                  <a:prstClr val="black"/>
                </a:solidFill>
              </a:rPr>
              <a:t>④その他の本人・家族支援事業</a:t>
            </a:r>
          </a:p>
        </p:txBody>
      </p:sp>
      <p:sp>
        <p:nvSpPr>
          <p:cNvPr id="28" name="テキスト ボックス 27"/>
          <p:cNvSpPr txBox="1"/>
          <p:nvPr/>
        </p:nvSpPr>
        <p:spPr>
          <a:xfrm>
            <a:off x="4831322" y="5566381"/>
            <a:ext cx="4940490" cy="830997"/>
          </a:xfrm>
          <a:prstGeom prst="rect">
            <a:avLst/>
          </a:prstGeom>
          <a:noFill/>
        </p:spPr>
        <p:txBody>
          <a:bodyPr wrap="square" lIns="91341" tIns="45673" rIns="91341" bIns="45673" rtlCol="0">
            <a:spAutoFit/>
          </a:bodyPr>
          <a:lstStyle/>
          <a:p>
            <a:r>
              <a:rPr lang="ja-JP" altLang="en-US" sz="1600" dirty="0">
                <a:solidFill>
                  <a:prstClr val="black"/>
                </a:solidFill>
                <a:ea typeface="ＭＳ Ｐゴシック" pitchFamily="50" charset="-128"/>
              </a:rPr>
              <a:t>○発達障害児者の適応力向上のためのソーシャルスキルトレーニング（ＳＳＴ）の実施</a:t>
            </a:r>
            <a:endParaRPr lang="en-US" altLang="ja-JP" sz="1600" dirty="0">
              <a:solidFill>
                <a:prstClr val="black"/>
              </a:solidFill>
              <a:ea typeface="ＭＳ Ｐゴシック" pitchFamily="50" charset="-128"/>
            </a:endParaRPr>
          </a:p>
          <a:p>
            <a:r>
              <a:rPr lang="ja-JP" altLang="en-US" sz="1600" dirty="0">
                <a:solidFill>
                  <a:prstClr val="black"/>
                </a:solidFill>
                <a:ea typeface="ＭＳ Ｐゴシック" pitchFamily="50" charset="-128"/>
              </a:rPr>
              <a:t>等</a:t>
            </a:r>
            <a:endParaRPr lang="en-US" altLang="ja-JP" sz="1600" dirty="0">
              <a:solidFill>
                <a:prstClr val="black"/>
              </a:solidFill>
              <a:ea typeface="ＭＳ Ｐゴシック" pitchFamily="50" charset="-128"/>
            </a:endParaRPr>
          </a:p>
        </p:txBody>
      </p:sp>
      <p:pic>
        <p:nvPicPr>
          <p:cNvPr id="1030" name="Picture 6" descr="C:\Users\TTPGX\Desktop\PP素材\illust419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0763" y="4339418"/>
            <a:ext cx="1197862" cy="12499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TPGX\Desktop\PP素材\illust40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9087" y="4366523"/>
            <a:ext cx="2734719" cy="118374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750939" y="579073"/>
            <a:ext cx="4089102" cy="369237"/>
          </a:xfrm>
          <a:prstGeom prst="rect">
            <a:avLst/>
          </a:prstGeom>
          <a:noFill/>
        </p:spPr>
        <p:txBody>
          <a:bodyPr wrap="square" lIns="91341" tIns="45673" rIns="91341" bIns="45673" rtlCol="0">
            <a:spAutoFit/>
          </a:bodyPr>
          <a:lstStyle/>
          <a:p>
            <a:r>
              <a:rPr lang="ja-JP" altLang="en-US" dirty="0" smtClean="0">
                <a:solidFill>
                  <a:prstClr val="black"/>
                </a:solidFill>
                <a:ea typeface="ＭＳ Ｐゴシック" pitchFamily="50" charset="-128"/>
              </a:rPr>
              <a:t>平成</a:t>
            </a:r>
            <a:r>
              <a:rPr lang="en-US" altLang="ja-JP" dirty="0" smtClean="0">
                <a:solidFill>
                  <a:prstClr val="black"/>
                </a:solidFill>
                <a:ea typeface="ＭＳ Ｐゴシック" pitchFamily="50" charset="-128"/>
              </a:rPr>
              <a:t>30</a:t>
            </a:r>
            <a:r>
              <a:rPr lang="ja-JP" altLang="en-US" dirty="0" smtClean="0">
                <a:solidFill>
                  <a:prstClr val="black"/>
                </a:solidFill>
                <a:ea typeface="ＭＳ Ｐゴシック" pitchFamily="50" charset="-128"/>
              </a:rPr>
              <a:t>年度予算　１．３億円</a:t>
            </a:r>
            <a:endParaRPr lang="ja-JP" altLang="en-US" dirty="0">
              <a:solidFill>
                <a:prstClr val="black"/>
              </a:solidFill>
              <a:ea typeface="ＭＳ Ｐゴシック" pitchFamily="50" charset="-128"/>
            </a:endParaRPr>
          </a:p>
        </p:txBody>
      </p:sp>
      <p:sp>
        <p:nvSpPr>
          <p:cNvPr id="22" name="スライド番号プレースホルダー 1"/>
          <p:cNvSpPr>
            <a:spLocks noGrp="1"/>
          </p:cNvSpPr>
          <p:nvPr>
            <p:ph type="sldNum" sz="quarter" idx="12"/>
          </p:nvPr>
        </p:nvSpPr>
        <p:spPr>
          <a:xfrm>
            <a:off x="7538149" y="6448625"/>
            <a:ext cx="2311400" cy="365125"/>
          </a:xfrm>
        </p:spPr>
        <p:txBody>
          <a:bodyPr/>
          <a:lstStyle/>
          <a:p>
            <a:pPr>
              <a:defRPr/>
            </a:pPr>
            <a:fld id="{0329B7E6-8142-4C2C-8486-ACA79D5FD086}" type="slidenum">
              <a:rPr lang="en-US" altLang="ja-JP" smtClean="0">
                <a:solidFill>
                  <a:prstClr val="black"/>
                </a:solidFill>
              </a:rPr>
              <a:pPr>
                <a:defRPr/>
              </a:pPr>
              <a:t>65</a:t>
            </a:fld>
            <a:endParaRPr lang="en-US" altLang="ja-JP" dirty="0">
              <a:solidFill>
                <a:prstClr val="black"/>
              </a:solidFill>
            </a:endParaRPr>
          </a:p>
        </p:txBody>
      </p:sp>
    </p:spTree>
    <p:extLst>
      <p:ext uri="{BB962C8B-B14F-4D97-AF65-F5344CB8AC3E}">
        <p14:creationId xmlns:p14="http://schemas.microsoft.com/office/powerpoint/2010/main" val="23505882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テキスト ボックス 205"/>
          <p:cNvSpPr txBox="1"/>
          <p:nvPr/>
        </p:nvSpPr>
        <p:spPr>
          <a:xfrm>
            <a:off x="4336327" y="3328219"/>
            <a:ext cx="3023381" cy="646331"/>
          </a:xfrm>
          <a:prstGeom prst="rect">
            <a:avLst/>
          </a:prstGeom>
          <a:solidFill>
            <a:schemeClr val="bg1"/>
          </a:solidFill>
        </p:spPr>
        <p:txBody>
          <a:bodyPr wrap="square" lIns="91341" tIns="45673" rIns="91341" bIns="45673"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拠点となる医療機関以外の専門性を有する病院（</a:t>
            </a:r>
            <a:r>
              <a:rPr lang="en-US" altLang="ja-JP" sz="1200" dirty="0">
                <a:solidFill>
                  <a:prstClr val="black"/>
                </a:solidFill>
                <a:latin typeface="HG丸ｺﾞｼｯｸM-PRO" panose="020F0600000000000000" pitchFamily="50" charset="-128"/>
                <a:ea typeface="HG丸ｺﾞｼｯｸM-PRO" panose="020F0600000000000000" pitchFamily="50" charset="-128"/>
              </a:rPr>
              <a:t>ex.</a:t>
            </a:r>
            <a:r>
              <a:rPr lang="ja-JP" altLang="en-US" sz="1200" dirty="0">
                <a:solidFill>
                  <a:prstClr val="black"/>
                </a:solidFill>
                <a:latin typeface="HG丸ｺﾞｼｯｸM-PRO" panose="020F0600000000000000" pitchFamily="50" charset="-128"/>
                <a:ea typeface="HG丸ｺﾞｼｯｸM-PRO" panose="020F0600000000000000" pitchFamily="50" charset="-128"/>
              </a:rPr>
              <a:t>子ども、思春期、成人期等の分野）</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ドーナツ 19"/>
          <p:cNvSpPr/>
          <p:nvPr/>
        </p:nvSpPr>
        <p:spPr>
          <a:xfrm>
            <a:off x="386545" y="2522633"/>
            <a:ext cx="9453529" cy="4155440"/>
          </a:xfrm>
          <a:prstGeom prst="donut">
            <a:avLst>
              <a:gd name="adj" fmla="val 9817"/>
            </a:avLst>
          </a:prstGeom>
        </p:spPr>
        <p:style>
          <a:lnRef idx="1">
            <a:schemeClr val="accent3"/>
          </a:lnRef>
          <a:fillRef idx="2">
            <a:schemeClr val="accent3"/>
          </a:fillRef>
          <a:effectRef idx="1">
            <a:schemeClr val="accent3"/>
          </a:effectRef>
          <a:fontRef idx="minor">
            <a:schemeClr val="dk1"/>
          </a:fontRef>
        </p:style>
        <p:txBody>
          <a:bodyPr lIns="91341" tIns="45673" rIns="91341" bIns="45673" rtlCol="0" anchor="ctr"/>
          <a:lstStyle/>
          <a:p>
            <a:pPr algn="ctr"/>
            <a:endParaRPr lang="ja-JP" altLang="en-US">
              <a:solidFill>
                <a:prstClr val="black"/>
              </a:solidFill>
            </a:endParaRPr>
          </a:p>
        </p:txBody>
      </p:sp>
      <p:sp>
        <p:nvSpPr>
          <p:cNvPr id="97" name="AutoShape 58"/>
          <p:cNvSpPr>
            <a:spLocks noChangeArrowheads="1"/>
          </p:cNvSpPr>
          <p:nvPr/>
        </p:nvSpPr>
        <p:spPr bwMode="auto">
          <a:xfrm>
            <a:off x="101468" y="-99356"/>
            <a:ext cx="9752938" cy="533399"/>
          </a:xfrm>
          <a:prstGeom prst="bevel">
            <a:avLst>
              <a:gd name="adj" fmla="val 12500"/>
            </a:avLst>
          </a:prstGeom>
          <a:noFill/>
          <a:ln w="9525">
            <a:noFill/>
            <a:miter lim="800000"/>
            <a:headEnd/>
            <a:tailEnd/>
          </a:ln>
        </p:spPr>
        <p:txBody>
          <a:bodyPr wrap="none" lIns="102276" tIns="51137" rIns="102276" bIns="51137"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発達障害専門医療機関ネットワーク構築事業（新規）　</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27" name="Picture 3" descr="C:\Users\TTPGX\AppData\Local\Microsoft\Windows\Temporary Internet Files\Content.IE5\PO4A8T10\lgi01a201410211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56" y="1988236"/>
            <a:ext cx="717051" cy="1167345"/>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74230" y="342672"/>
            <a:ext cx="9752937" cy="1015568"/>
          </a:xfrm>
          <a:prstGeom prst="rect">
            <a:avLst/>
          </a:prstGeom>
          <a:noFill/>
          <a:ln>
            <a:solidFill>
              <a:schemeClr val="tx1"/>
            </a:solidFill>
          </a:ln>
        </p:spPr>
        <p:txBody>
          <a:bodyPr wrap="square" lIns="91341" tIns="45673" rIns="91341" bIns="45673"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1400" dirty="0">
                <a:solidFill>
                  <a:prstClr val="black"/>
                </a:solidFill>
                <a:latin typeface="HG丸ｺﾞｼｯｸM-PRO" panose="020F0600000000000000" pitchFamily="50" charset="-128"/>
                <a:ea typeface="HG丸ｺﾞｼｯｸM-PRO" panose="020F0600000000000000" pitchFamily="50" charset="-128"/>
              </a:rPr>
              <a:t>29</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年１月に総務省から「発達障害者支援に関する行政評価・監視結果に基づく勧告」がなされたが、発達障害の専門的医療機関が少ないという指摘があり、専門的医療機関の確保が急務となっている。</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これを踏まえ、平成</a:t>
            </a:r>
            <a:r>
              <a:rPr lang="en-US" altLang="ja-JP" sz="1400" dirty="0">
                <a:solidFill>
                  <a:prstClr val="black"/>
                </a:solidFill>
                <a:latin typeface="HG丸ｺﾞｼｯｸM-PRO" panose="020F0600000000000000" pitchFamily="50" charset="-128"/>
                <a:ea typeface="HG丸ｺﾞｼｯｸM-PRO" panose="020F0600000000000000" pitchFamily="50" charset="-128"/>
              </a:rPr>
              <a:t>30</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年度</a:t>
            </a:r>
            <a:r>
              <a:rPr lang="ja-JP" altLang="en-US" sz="1400" dirty="0">
                <a:solidFill>
                  <a:prstClr val="black"/>
                </a:solidFill>
                <a:latin typeface="HG丸ｺﾞｼｯｸM-PRO" panose="020F0600000000000000" pitchFamily="50" charset="-128"/>
                <a:ea typeface="HG丸ｺﾞｼｯｸM-PRO" panose="020F0600000000000000" pitchFamily="50" charset="-128"/>
              </a:rPr>
              <a:t>予算</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に</a:t>
            </a:r>
            <a:r>
              <a:rPr lang="ja-JP" altLang="en-US" sz="1400" dirty="0">
                <a:solidFill>
                  <a:prstClr val="black"/>
                </a:solidFill>
                <a:latin typeface="HG丸ｺﾞｼｯｸM-PRO" panose="020F0600000000000000" pitchFamily="50" charset="-128"/>
                <a:ea typeface="HG丸ｺﾞｼｯｸM-PRO" panose="020F0600000000000000" pitchFamily="50" charset="-128"/>
              </a:rPr>
              <a:t>おいて</a:t>
            </a:r>
            <a:r>
              <a:rPr lang="ja-JP" altLang="ja-JP" sz="1400" dirty="0">
                <a:solidFill>
                  <a:prstClr val="black"/>
                </a:solidFill>
                <a:latin typeface="HG丸ｺﾞｼｯｸM-PRO" panose="020F0600000000000000" pitchFamily="50" charset="-128"/>
                <a:ea typeface="HG丸ｺﾞｼｯｸM-PRO" panose="020F0600000000000000" pitchFamily="50" charset="-128"/>
              </a:rPr>
              <a:t>発達障害の診療・支援ができる医師の養成を行うため</a:t>
            </a:r>
            <a:r>
              <a:rPr lang="ja-JP" altLang="ja-JP" sz="1400" dirty="0" smtClean="0">
                <a:solidFill>
                  <a:prstClr val="black"/>
                </a:solidFill>
                <a:latin typeface="HG丸ｺﾞｼｯｸM-PRO" panose="020F0600000000000000" pitchFamily="50" charset="-128"/>
                <a:ea typeface="HG丸ｺﾞｼｯｸM-PRO" panose="020F0600000000000000" pitchFamily="50" charset="-128"/>
              </a:rPr>
              <a:t>の</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実地</a:t>
            </a:r>
            <a:r>
              <a:rPr lang="ja-JP" altLang="ja-JP" sz="1400" dirty="0" smtClean="0">
                <a:solidFill>
                  <a:prstClr val="black"/>
                </a:solidFill>
                <a:latin typeface="HG丸ｺﾞｼｯｸM-PRO" panose="020F0600000000000000" pitchFamily="50" charset="-128"/>
                <a:ea typeface="HG丸ｺﾞｼｯｸM-PRO" panose="020F0600000000000000" pitchFamily="50" charset="-128"/>
              </a:rPr>
              <a:t>研修</a:t>
            </a:r>
            <a:r>
              <a:rPr lang="ja-JP" altLang="ja-JP" sz="1400" dirty="0">
                <a:solidFill>
                  <a:prstClr val="black"/>
                </a:solidFill>
                <a:latin typeface="HG丸ｺﾞｼｯｸM-PRO" panose="020F0600000000000000" pitchFamily="50" charset="-128"/>
                <a:ea typeface="HG丸ｺﾞｼｯｸM-PRO" panose="020F0600000000000000" pitchFamily="50" charset="-128"/>
              </a:rPr>
              <a:t>等を実施し、専門的医療機関の確保を図る。</a:t>
            </a:r>
          </a:p>
        </p:txBody>
      </p:sp>
      <p:sp>
        <p:nvSpPr>
          <p:cNvPr id="14" name="テキスト ボックス 13"/>
          <p:cNvSpPr txBox="1"/>
          <p:nvPr/>
        </p:nvSpPr>
        <p:spPr>
          <a:xfrm>
            <a:off x="2" y="1558600"/>
            <a:ext cx="2113456" cy="338554"/>
          </a:xfrm>
          <a:prstGeom prst="rect">
            <a:avLst/>
          </a:prstGeom>
          <a:noFill/>
        </p:spPr>
        <p:txBody>
          <a:bodyPr wrap="square" lIns="91341" tIns="45673" rIns="91341" bIns="45673" rtlCol="0">
            <a:spAutoFit/>
          </a:bodyP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＜事業イメージ＞</a:t>
            </a:r>
          </a:p>
        </p:txBody>
      </p:sp>
      <p:sp>
        <p:nvSpPr>
          <p:cNvPr id="104" name="テキスト ボックス 103"/>
          <p:cNvSpPr txBox="1"/>
          <p:nvPr/>
        </p:nvSpPr>
        <p:spPr>
          <a:xfrm>
            <a:off x="64325" y="3207369"/>
            <a:ext cx="1785324" cy="307682"/>
          </a:xfrm>
          <a:prstGeom prst="rect">
            <a:avLst/>
          </a:prstGeom>
          <a:solidFill>
            <a:schemeClr val="bg1"/>
          </a:solidFill>
        </p:spPr>
        <p:txBody>
          <a:bodyPr wrap="square" lIns="91341" tIns="45673" rIns="91341" bIns="45673" rtlCol="0">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都道府県・指定都市</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29" name="Picture 5" descr="C:\Users\TTPGX\AppData\Local\Microsoft\Windows\Temporary Internet Files\Content.IE5\A2A2DYWF\Hospita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655" y="1556419"/>
            <a:ext cx="1536290" cy="1710322"/>
          </a:xfrm>
          <a:prstGeom prst="rect">
            <a:avLst/>
          </a:prstGeom>
          <a:noFill/>
          <a:extLst>
            <a:ext uri="{909E8E84-426E-40DD-AFC4-6F175D3DCCD1}">
              <a14:hiddenFill xmlns:a14="http://schemas.microsoft.com/office/drawing/2010/main">
                <a:solidFill>
                  <a:srgbClr val="FFFFFF"/>
                </a:solidFill>
              </a14:hiddenFill>
            </a:ext>
          </a:extLst>
        </p:spPr>
      </p:pic>
      <p:sp>
        <p:nvSpPr>
          <p:cNvPr id="122" name="右矢印 121"/>
          <p:cNvSpPr/>
          <p:nvPr/>
        </p:nvSpPr>
        <p:spPr>
          <a:xfrm rot="16200000">
            <a:off x="3124256" y="3312056"/>
            <a:ext cx="1394594" cy="1724881"/>
          </a:xfrm>
          <a:prstGeom prst="rightArrow">
            <a:avLst/>
          </a:prstGeom>
        </p:spPr>
        <p:style>
          <a:lnRef idx="1">
            <a:schemeClr val="accent1"/>
          </a:lnRef>
          <a:fillRef idx="2">
            <a:schemeClr val="accent1"/>
          </a:fillRef>
          <a:effectRef idx="1">
            <a:schemeClr val="accent1"/>
          </a:effectRef>
          <a:fontRef idx="minor">
            <a:schemeClr val="dk1"/>
          </a:fontRef>
        </p:style>
        <p:txBody>
          <a:bodyPr lIns="91341" tIns="45673" rIns="91341" bIns="45673"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25" name="テキスト ボックス 124"/>
          <p:cNvSpPr txBox="1"/>
          <p:nvPr/>
        </p:nvSpPr>
        <p:spPr>
          <a:xfrm>
            <a:off x="3517838" y="3528847"/>
            <a:ext cx="676909" cy="1651060"/>
          </a:xfrm>
          <a:prstGeom prst="rect">
            <a:avLst/>
          </a:prstGeom>
          <a:noFill/>
        </p:spPr>
        <p:txBody>
          <a:bodyPr vert="eaVert" wrap="square" lIns="91341" tIns="45673" rIns="91341" bIns="45673" rtlCol="0">
            <a:spAutoFit/>
          </a:bodyPr>
          <a:lstStyle/>
          <a:p>
            <a:r>
              <a:rPr lang="ja-JP" altLang="en-US" sz="1400"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dirty="0">
                <a:solidFill>
                  <a:srgbClr val="FF0000"/>
                </a:solidFill>
                <a:latin typeface="HG丸ｺﾞｼｯｸM-PRO" panose="020F0600000000000000" pitchFamily="50" charset="-128"/>
                <a:ea typeface="HG丸ｺﾞｼｯｸM-PRO" panose="020F0600000000000000" pitchFamily="50" charset="-128"/>
              </a:rPr>
              <a:t>実地研修</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600" dirty="0">
                <a:solidFill>
                  <a:srgbClr val="FF0000"/>
                </a:solidFill>
                <a:latin typeface="HG丸ｺﾞｼｯｸM-PRO" panose="020F0600000000000000" pitchFamily="50" charset="-128"/>
                <a:ea typeface="HG丸ｺﾞｼｯｸM-PRO" panose="020F0600000000000000" pitchFamily="50" charset="-128"/>
              </a:rPr>
              <a:t>（診察へ陪席）</a:t>
            </a:r>
          </a:p>
        </p:txBody>
      </p:sp>
      <p:pic>
        <p:nvPicPr>
          <p:cNvPr id="1033" name="Picture 9" descr="C:\Users\TTPGX\Desktop\PP素材\illust6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9415" y="3851998"/>
            <a:ext cx="1828633" cy="1111543"/>
          </a:xfrm>
          <a:prstGeom prst="rect">
            <a:avLst/>
          </a:prstGeom>
          <a:noFill/>
          <a:extLst>
            <a:ext uri="{909E8E84-426E-40DD-AFC4-6F175D3DCCD1}">
              <a14:hiddenFill xmlns:a14="http://schemas.microsoft.com/office/drawing/2010/main">
                <a:solidFill>
                  <a:srgbClr val="FFFFFF"/>
                </a:solidFill>
              </a14:hiddenFill>
            </a:ext>
          </a:extLst>
        </p:spPr>
      </p:pic>
      <p:sp>
        <p:nvSpPr>
          <p:cNvPr id="139" name="右矢印 138"/>
          <p:cNvSpPr/>
          <p:nvPr/>
        </p:nvSpPr>
        <p:spPr>
          <a:xfrm rot="9984232" flipV="1">
            <a:off x="5587690" y="5518206"/>
            <a:ext cx="2165250" cy="608234"/>
          </a:xfrm>
          <a:prstGeom prst="rightArrow">
            <a:avLst/>
          </a:prstGeom>
        </p:spPr>
        <p:style>
          <a:lnRef idx="1">
            <a:schemeClr val="accent1"/>
          </a:lnRef>
          <a:fillRef idx="2">
            <a:schemeClr val="accent1"/>
          </a:fillRef>
          <a:effectRef idx="1">
            <a:schemeClr val="accent1"/>
          </a:effectRef>
          <a:fontRef idx="minor">
            <a:schemeClr val="dk1"/>
          </a:fontRef>
        </p:style>
        <p:txBody>
          <a:bodyPr lIns="91341" tIns="45673" rIns="91341" bIns="45673"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相談</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40" name="右矢印 139"/>
          <p:cNvSpPr/>
          <p:nvPr/>
        </p:nvSpPr>
        <p:spPr>
          <a:xfrm rot="20848375">
            <a:off x="5436001" y="4953761"/>
            <a:ext cx="1885908" cy="554720"/>
          </a:xfrm>
          <a:prstGeom prst="rightArrow">
            <a:avLst/>
          </a:prstGeom>
        </p:spPr>
        <p:style>
          <a:lnRef idx="1">
            <a:schemeClr val="accent1"/>
          </a:lnRef>
          <a:fillRef idx="2">
            <a:schemeClr val="accent1"/>
          </a:fillRef>
          <a:effectRef idx="1">
            <a:schemeClr val="accent1"/>
          </a:effectRef>
          <a:fontRef idx="minor">
            <a:schemeClr val="dk1"/>
          </a:fontRef>
        </p:style>
        <p:txBody>
          <a:bodyPr lIns="91341" tIns="45673" rIns="91341" bIns="45673" rtlCol="0" anchor="ctr"/>
          <a:lstStyle/>
          <a:p>
            <a:pPr algn="ctr"/>
            <a:r>
              <a:rPr lang="ja-JP" altLang="en-US" sz="1600" dirty="0">
                <a:solidFill>
                  <a:prstClr val="black"/>
                </a:solidFill>
                <a:latin typeface="HG丸ｺﾞｼｯｸM-PRO" panose="020F0600000000000000" pitchFamily="50" charset="-128"/>
                <a:ea typeface="HG丸ｺﾞｼｯｸM-PRO" panose="020F0600000000000000" pitchFamily="50" charset="-128"/>
              </a:rPr>
              <a:t>診療・支援</a:t>
            </a:r>
          </a:p>
        </p:txBody>
      </p:sp>
      <p:sp>
        <p:nvSpPr>
          <p:cNvPr id="147" name="テキスト ボックス 146"/>
          <p:cNvSpPr txBox="1"/>
          <p:nvPr/>
        </p:nvSpPr>
        <p:spPr>
          <a:xfrm>
            <a:off x="7597877" y="5026069"/>
            <a:ext cx="2242245" cy="307682"/>
          </a:xfrm>
          <a:prstGeom prst="rect">
            <a:avLst/>
          </a:prstGeom>
          <a:solidFill>
            <a:schemeClr val="bg1"/>
          </a:solidFill>
        </p:spPr>
        <p:txBody>
          <a:bodyPr wrap="square" lIns="91341" tIns="45673" rIns="91341" bIns="45673" rtlCol="0">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発達障害児者とその家族</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右矢印 14"/>
          <p:cNvSpPr/>
          <p:nvPr/>
        </p:nvSpPr>
        <p:spPr>
          <a:xfrm>
            <a:off x="798419" y="2190222"/>
            <a:ext cx="1139753" cy="752950"/>
          </a:xfrm>
          <a:prstGeom prst="rightArrow">
            <a:avLst/>
          </a:prstGeom>
        </p:spPr>
        <p:style>
          <a:lnRef idx="1">
            <a:schemeClr val="accent2"/>
          </a:lnRef>
          <a:fillRef idx="2">
            <a:schemeClr val="accent2"/>
          </a:fillRef>
          <a:effectRef idx="1">
            <a:schemeClr val="accent2"/>
          </a:effectRef>
          <a:fontRef idx="minor">
            <a:schemeClr val="dk1"/>
          </a:fontRef>
        </p:style>
        <p:txBody>
          <a:bodyPr lIns="91341" tIns="45673" rIns="91341" bIns="45673"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指定</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2142112" y="4888037"/>
            <a:ext cx="3259845" cy="1946064"/>
            <a:chOff x="1988433" y="4651288"/>
            <a:chExt cx="3259845" cy="1946064"/>
          </a:xfrm>
        </p:grpSpPr>
        <p:pic>
          <p:nvPicPr>
            <p:cNvPr id="1026"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1746"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6598"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8628" y="5166703"/>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1805"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1988433" y="4651288"/>
              <a:ext cx="3259845" cy="194606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テキスト ボックス 123"/>
            <p:cNvSpPr txBox="1"/>
            <p:nvPr/>
          </p:nvSpPr>
          <p:spPr>
            <a:xfrm>
              <a:off x="2001746" y="4818299"/>
              <a:ext cx="3246531" cy="523220"/>
            </a:xfrm>
            <a:prstGeom prst="rect">
              <a:avLst/>
            </a:prstGeom>
            <a:noFill/>
          </p:spPr>
          <p:txBody>
            <a:bodyPr wrap="square" rtlCol="0">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地域の専門病院、診療所（かかりつけ医含む）</a:t>
              </a: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050" name="テキスト ボックス 2049"/>
            <p:cNvSpPr txBox="1"/>
            <p:nvPr/>
          </p:nvSpPr>
          <p:spPr>
            <a:xfrm>
              <a:off x="2145850" y="6135687"/>
              <a:ext cx="2958321" cy="400110"/>
            </a:xfrm>
            <a:prstGeom prst="rect">
              <a:avLst/>
            </a:prstGeom>
            <a:solidFill>
              <a:schemeClr val="bg1"/>
            </a:solidFill>
          </p:spPr>
          <p:txBody>
            <a:bodyPr wrap="square" rtlCol="0">
              <a:spAutoFit/>
            </a:bodyPr>
            <a:lstStyle/>
            <a:p>
              <a:r>
                <a:rPr lang="en-US" altLang="ja-JP" sz="1000" dirty="0">
                  <a:solidFill>
                    <a:prstClr val="black"/>
                  </a:solidFill>
                  <a:ea typeface="ＭＳ Ｐゴシック" pitchFamily="50" charset="-128"/>
                </a:rPr>
                <a:t>※</a:t>
              </a:r>
              <a:r>
                <a:rPr lang="ja-JP" altLang="en-US" sz="1000" dirty="0">
                  <a:solidFill>
                    <a:prstClr val="black"/>
                  </a:solidFill>
                  <a:ea typeface="ＭＳ Ｐゴシック" pitchFamily="50" charset="-128"/>
                </a:rPr>
                <a:t>医療機関によっては、かかりつけ医等発達障害対応力向上研修も併せて受講</a:t>
              </a:r>
            </a:p>
          </p:txBody>
        </p:sp>
      </p:grpSp>
      <p:grpSp>
        <p:nvGrpSpPr>
          <p:cNvPr id="3" name="グループ化 2"/>
          <p:cNvGrpSpPr/>
          <p:nvPr/>
        </p:nvGrpSpPr>
        <p:grpSpPr>
          <a:xfrm>
            <a:off x="5483034" y="1743231"/>
            <a:ext cx="2858714" cy="1472669"/>
            <a:chOff x="1773963" y="4421935"/>
            <a:chExt cx="2995504" cy="1533419"/>
          </a:xfrm>
        </p:grpSpPr>
        <p:pic>
          <p:nvPicPr>
            <p:cNvPr id="4" name="Picture 3" descr="C:\Users\TTPGX\Desktop\PP素材\illust226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8558" y="4539680"/>
              <a:ext cx="589966" cy="93033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924688" y="5526350"/>
              <a:ext cx="2707062" cy="2884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1200" dirty="0">
                  <a:solidFill>
                    <a:prstClr val="black"/>
                  </a:solidFill>
                </a:rPr>
                <a:t>発達障害支援のコーディネーター</a:t>
              </a:r>
            </a:p>
          </p:txBody>
        </p:sp>
        <p:sp>
          <p:nvSpPr>
            <p:cNvPr id="5" name="角丸四角形吹き出し 4"/>
            <p:cNvSpPr/>
            <p:nvPr/>
          </p:nvSpPr>
          <p:spPr>
            <a:xfrm>
              <a:off x="1773963" y="4421935"/>
              <a:ext cx="2995504" cy="1533419"/>
            </a:xfrm>
            <a:prstGeom prst="wedgeRoundRectCallout">
              <a:avLst>
                <a:gd name="adj1" fmla="val -132133"/>
                <a:gd name="adj2" fmla="val -21509"/>
                <a:gd name="adj3" fmla="val 16667"/>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52" name="テキスト ボックス 51"/>
            <p:cNvSpPr txBox="1"/>
            <p:nvPr/>
          </p:nvSpPr>
          <p:spPr>
            <a:xfrm>
              <a:off x="2488522" y="4476066"/>
              <a:ext cx="2279473" cy="1057561"/>
            </a:xfrm>
            <a:prstGeom prst="rect">
              <a:avLst/>
            </a:prstGeom>
            <a:noFill/>
          </p:spPr>
          <p:txBody>
            <a:bodyPr wrap="square" rtlCol="0">
              <a:spAutoFit/>
            </a:bodyPr>
            <a:lstStyle/>
            <a:p>
              <a:r>
                <a:rPr lang="ja-JP" altLang="en-US" sz="1200" dirty="0">
                  <a:solidFill>
                    <a:prstClr val="black"/>
                  </a:solidFill>
                  <a:ea typeface="ＭＳ Ｐゴシック" pitchFamily="50" charset="-128"/>
                </a:rPr>
                <a:t>①医療機関の研修実施のコーディネート</a:t>
              </a:r>
              <a:endParaRPr lang="en-US" altLang="ja-JP" sz="1200" dirty="0">
                <a:solidFill>
                  <a:prstClr val="black"/>
                </a:solidFill>
                <a:ea typeface="ＭＳ Ｐゴシック" pitchFamily="50" charset="-128"/>
              </a:endParaRPr>
            </a:p>
            <a:p>
              <a:r>
                <a:rPr lang="ja-JP" altLang="en-US" sz="1200" dirty="0">
                  <a:solidFill>
                    <a:prstClr val="black"/>
                  </a:solidFill>
                  <a:ea typeface="ＭＳ Ｐゴシック" pitchFamily="50" charset="-128"/>
                </a:rPr>
                <a:t>②医療機関同士の研修会実施</a:t>
              </a:r>
              <a:endParaRPr lang="en-US" altLang="ja-JP" sz="1200" dirty="0">
                <a:solidFill>
                  <a:prstClr val="black"/>
                </a:solidFill>
                <a:ea typeface="ＭＳ Ｐゴシック" pitchFamily="50" charset="-128"/>
              </a:endParaRPr>
            </a:p>
            <a:p>
              <a:r>
                <a:rPr lang="ja-JP" altLang="en-US" sz="1200" dirty="0">
                  <a:solidFill>
                    <a:prstClr val="black"/>
                  </a:solidFill>
                  <a:ea typeface="ＭＳ Ｐゴシック" pitchFamily="50" charset="-128"/>
                </a:rPr>
                <a:t>③当事者・家族に対して適切な医療機関の紹介</a:t>
              </a:r>
              <a:endParaRPr lang="en-US" altLang="ja-JP" sz="1200" dirty="0">
                <a:solidFill>
                  <a:prstClr val="black"/>
                </a:solidFill>
                <a:ea typeface="ＭＳ Ｐゴシック" pitchFamily="50" charset="-128"/>
              </a:endParaRPr>
            </a:p>
          </p:txBody>
        </p:sp>
      </p:grpSp>
      <p:sp>
        <p:nvSpPr>
          <p:cNvPr id="53" name="右矢印 52"/>
          <p:cNvSpPr/>
          <p:nvPr/>
        </p:nvSpPr>
        <p:spPr>
          <a:xfrm rot="14034161" flipV="1">
            <a:off x="7365102" y="3600256"/>
            <a:ext cx="1184261" cy="528126"/>
          </a:xfrm>
          <a:prstGeom prst="rightArrow">
            <a:avLst/>
          </a:prstGeom>
        </p:spPr>
        <p:style>
          <a:lnRef idx="1">
            <a:schemeClr val="accent1"/>
          </a:lnRef>
          <a:fillRef idx="2">
            <a:schemeClr val="accent1"/>
          </a:fillRef>
          <a:effectRef idx="1">
            <a:schemeClr val="accent1"/>
          </a:effectRef>
          <a:fontRef idx="minor">
            <a:schemeClr val="dk1"/>
          </a:fontRef>
        </p:style>
        <p:txBody>
          <a:bodyPr lIns="91341" tIns="45673" rIns="91341" bIns="45673"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相談</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54" name="右矢印 53"/>
          <p:cNvSpPr/>
          <p:nvPr/>
        </p:nvSpPr>
        <p:spPr>
          <a:xfrm rot="3226162">
            <a:off x="7964483" y="3252401"/>
            <a:ext cx="921533" cy="511913"/>
          </a:xfrm>
          <a:prstGeom prst="rightArrow">
            <a:avLst/>
          </a:prstGeom>
        </p:spPr>
        <p:style>
          <a:lnRef idx="1">
            <a:schemeClr val="accent1"/>
          </a:lnRef>
          <a:fillRef idx="2">
            <a:schemeClr val="accent1"/>
          </a:fillRef>
          <a:effectRef idx="1">
            <a:schemeClr val="accent1"/>
          </a:effectRef>
          <a:fontRef idx="minor">
            <a:schemeClr val="dk1"/>
          </a:fontRef>
        </p:style>
        <p:txBody>
          <a:bodyPr lIns="91341" tIns="45673" rIns="91341" bIns="45673"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紹介</a:t>
            </a:r>
          </a:p>
        </p:txBody>
      </p:sp>
      <p:grpSp>
        <p:nvGrpSpPr>
          <p:cNvPr id="163" name="グループ化 162"/>
          <p:cNvGrpSpPr/>
          <p:nvPr/>
        </p:nvGrpSpPr>
        <p:grpSpPr>
          <a:xfrm>
            <a:off x="4043006" y="2504700"/>
            <a:ext cx="1380056" cy="808310"/>
            <a:chOff x="3186944" y="5094185"/>
            <a:chExt cx="2565400" cy="1012825"/>
          </a:xfrm>
        </p:grpSpPr>
        <p:grpSp>
          <p:nvGrpSpPr>
            <p:cNvPr id="164" name="グループ化 163"/>
            <p:cNvGrpSpPr/>
            <p:nvPr/>
          </p:nvGrpSpPr>
          <p:grpSpPr>
            <a:xfrm>
              <a:off x="3186944" y="5094185"/>
              <a:ext cx="2565400" cy="1012825"/>
              <a:chOff x="344684" y="5094185"/>
              <a:chExt cx="2565400" cy="1012825"/>
            </a:xfrm>
          </p:grpSpPr>
          <p:sp>
            <p:nvSpPr>
              <p:cNvPr id="169" name="Rectangle 178"/>
              <p:cNvSpPr>
                <a:spLocks noChangeArrowheads="1"/>
              </p:cNvSpPr>
              <p:nvPr/>
            </p:nvSpPr>
            <p:spPr bwMode="auto">
              <a:xfrm>
                <a:off x="1245876" y="5239748"/>
                <a:ext cx="763017" cy="69723"/>
              </a:xfrm>
              <a:prstGeom prst="rect">
                <a:avLst/>
              </a:prstGeom>
              <a:solidFill>
                <a:srgbClr val="C0C0C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70" name="AutoShape 179"/>
              <p:cNvSpPr>
                <a:spLocks noChangeArrowheads="1"/>
              </p:cNvSpPr>
              <p:nvPr/>
            </p:nvSpPr>
            <p:spPr bwMode="auto">
              <a:xfrm>
                <a:off x="378922" y="5309471"/>
                <a:ext cx="2495701" cy="103974"/>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1" name="Rectangle 180"/>
              <p:cNvSpPr>
                <a:spLocks noChangeArrowheads="1"/>
              </p:cNvSpPr>
              <p:nvPr/>
            </p:nvSpPr>
            <p:spPr bwMode="auto">
              <a:xfrm>
                <a:off x="378922" y="5413445"/>
                <a:ext cx="2495701" cy="693565"/>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2" name="Rectangle 181"/>
              <p:cNvSpPr>
                <a:spLocks noChangeArrowheads="1"/>
              </p:cNvSpPr>
              <p:nvPr/>
            </p:nvSpPr>
            <p:spPr bwMode="auto">
              <a:xfrm>
                <a:off x="517096"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3" name="Rectangle 182"/>
              <p:cNvSpPr>
                <a:spLocks noChangeArrowheads="1"/>
              </p:cNvSpPr>
              <p:nvPr/>
            </p:nvSpPr>
            <p:spPr bwMode="auto">
              <a:xfrm>
                <a:off x="726192"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4" name="Rectangle 183"/>
              <p:cNvSpPr>
                <a:spLocks noChangeArrowheads="1"/>
              </p:cNvSpPr>
              <p:nvPr/>
            </p:nvSpPr>
            <p:spPr bwMode="auto">
              <a:xfrm>
                <a:off x="934066"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5" name="Rectangle 184"/>
              <p:cNvSpPr>
                <a:spLocks noChangeArrowheads="1"/>
              </p:cNvSpPr>
              <p:nvPr/>
            </p:nvSpPr>
            <p:spPr bwMode="auto">
              <a:xfrm>
                <a:off x="2285242"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6" name="Rectangle 185"/>
              <p:cNvSpPr>
                <a:spLocks noChangeArrowheads="1"/>
              </p:cNvSpPr>
              <p:nvPr/>
            </p:nvSpPr>
            <p:spPr bwMode="auto">
              <a:xfrm>
                <a:off x="2494338"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7" name="Rectangle 186"/>
              <p:cNvSpPr>
                <a:spLocks noChangeArrowheads="1"/>
              </p:cNvSpPr>
              <p:nvPr/>
            </p:nvSpPr>
            <p:spPr bwMode="auto">
              <a:xfrm>
                <a:off x="2702211"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8" name="AutoShape 187"/>
              <p:cNvSpPr>
                <a:spLocks noChangeArrowheads="1"/>
              </p:cNvSpPr>
              <p:nvPr/>
            </p:nvSpPr>
            <p:spPr bwMode="auto">
              <a:xfrm>
                <a:off x="1176177" y="5795089"/>
                <a:ext cx="901192" cy="172474"/>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9" name="AutoShape 188"/>
              <p:cNvSpPr>
                <a:spLocks noChangeArrowheads="1"/>
              </p:cNvSpPr>
              <p:nvPr/>
            </p:nvSpPr>
            <p:spPr bwMode="auto">
              <a:xfrm>
                <a:off x="1176177" y="5655642"/>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0" name="AutoShape 189"/>
              <p:cNvSpPr>
                <a:spLocks noChangeArrowheads="1"/>
              </p:cNvSpPr>
              <p:nvPr/>
            </p:nvSpPr>
            <p:spPr bwMode="auto">
              <a:xfrm>
                <a:off x="1176177" y="5517419"/>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1" name="AutoShape 190"/>
              <p:cNvSpPr>
                <a:spLocks noChangeArrowheads="1"/>
              </p:cNvSpPr>
              <p:nvPr/>
            </p:nvSpPr>
            <p:spPr bwMode="auto">
              <a:xfrm>
                <a:off x="1176177" y="5377972"/>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2" name="AutoShape 191"/>
              <p:cNvSpPr>
                <a:spLocks noChangeArrowheads="1"/>
              </p:cNvSpPr>
              <p:nvPr/>
            </p:nvSpPr>
            <p:spPr bwMode="auto">
              <a:xfrm>
                <a:off x="2077368" y="537797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3" name="AutoShape 192"/>
              <p:cNvSpPr>
                <a:spLocks noChangeArrowheads="1"/>
              </p:cNvSpPr>
              <p:nvPr/>
            </p:nvSpPr>
            <p:spPr bwMode="auto">
              <a:xfrm>
                <a:off x="2077368" y="551741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4" name="AutoShape 193"/>
              <p:cNvSpPr>
                <a:spLocks noChangeArrowheads="1"/>
              </p:cNvSpPr>
              <p:nvPr/>
            </p:nvSpPr>
            <p:spPr bwMode="auto">
              <a:xfrm>
                <a:off x="2077368" y="565564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5" name="AutoShape 194"/>
              <p:cNvSpPr>
                <a:spLocks noChangeArrowheads="1"/>
              </p:cNvSpPr>
              <p:nvPr/>
            </p:nvSpPr>
            <p:spPr bwMode="auto">
              <a:xfrm>
                <a:off x="2077368" y="579508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6" name="AutoShape 195"/>
              <p:cNvSpPr>
                <a:spLocks noChangeArrowheads="1"/>
              </p:cNvSpPr>
              <p:nvPr/>
            </p:nvSpPr>
            <p:spPr bwMode="auto">
              <a:xfrm>
                <a:off x="2077368" y="5933313"/>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7" name="AutoShape 196"/>
              <p:cNvSpPr>
                <a:spLocks noChangeArrowheads="1"/>
              </p:cNvSpPr>
              <p:nvPr/>
            </p:nvSpPr>
            <p:spPr bwMode="auto">
              <a:xfrm>
                <a:off x="344684" y="537797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8" name="AutoShape 197"/>
              <p:cNvSpPr>
                <a:spLocks noChangeArrowheads="1"/>
              </p:cNvSpPr>
              <p:nvPr/>
            </p:nvSpPr>
            <p:spPr bwMode="auto">
              <a:xfrm>
                <a:off x="344684" y="551741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9" name="AutoShape 198"/>
              <p:cNvSpPr>
                <a:spLocks noChangeArrowheads="1"/>
              </p:cNvSpPr>
              <p:nvPr/>
            </p:nvSpPr>
            <p:spPr bwMode="auto">
              <a:xfrm>
                <a:off x="344684" y="565564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0" name="AutoShape 199"/>
              <p:cNvSpPr>
                <a:spLocks noChangeArrowheads="1"/>
              </p:cNvSpPr>
              <p:nvPr/>
            </p:nvSpPr>
            <p:spPr bwMode="auto">
              <a:xfrm>
                <a:off x="344684" y="579508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1" name="AutoShape 200"/>
              <p:cNvSpPr>
                <a:spLocks noChangeArrowheads="1"/>
              </p:cNvSpPr>
              <p:nvPr/>
            </p:nvSpPr>
            <p:spPr bwMode="auto">
              <a:xfrm>
                <a:off x="344684" y="5933313"/>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2" name="Rectangle 201"/>
              <p:cNvSpPr>
                <a:spLocks noChangeArrowheads="1"/>
              </p:cNvSpPr>
              <p:nvPr/>
            </p:nvSpPr>
            <p:spPr bwMode="auto">
              <a:xfrm>
                <a:off x="1141939" y="5343722"/>
                <a:ext cx="69699" cy="763288"/>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3" name="Rectangle 202"/>
              <p:cNvSpPr>
                <a:spLocks noChangeArrowheads="1"/>
              </p:cNvSpPr>
              <p:nvPr/>
            </p:nvSpPr>
            <p:spPr bwMode="auto">
              <a:xfrm>
                <a:off x="2043130" y="5343722"/>
                <a:ext cx="69699" cy="763288"/>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4" name="Rectangle 203"/>
              <p:cNvSpPr>
                <a:spLocks noChangeArrowheads="1"/>
              </p:cNvSpPr>
              <p:nvPr/>
            </p:nvSpPr>
            <p:spPr bwMode="auto">
              <a:xfrm>
                <a:off x="1176177" y="5967563"/>
                <a:ext cx="901192" cy="35473"/>
              </a:xfrm>
              <a:prstGeom prst="rect">
                <a:avLst/>
              </a:prstGeom>
              <a:solidFill>
                <a:schemeClr val="tx1">
                  <a:lumMod val="95000"/>
                  <a:lumOff val="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5" name="Rectangle 204"/>
              <p:cNvSpPr>
                <a:spLocks noChangeArrowheads="1"/>
              </p:cNvSpPr>
              <p:nvPr/>
            </p:nvSpPr>
            <p:spPr bwMode="auto">
              <a:xfrm>
                <a:off x="1245876"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6" name="Rectangle 205"/>
              <p:cNvSpPr>
                <a:spLocks noChangeArrowheads="1"/>
              </p:cNvSpPr>
              <p:nvPr/>
            </p:nvSpPr>
            <p:spPr bwMode="auto">
              <a:xfrm>
                <a:off x="1973432"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7" name="Rectangle 206"/>
              <p:cNvSpPr>
                <a:spLocks noChangeArrowheads="1"/>
              </p:cNvSpPr>
              <p:nvPr/>
            </p:nvSpPr>
            <p:spPr bwMode="auto">
              <a:xfrm>
                <a:off x="1315574" y="6037287"/>
                <a:ext cx="172412" cy="69723"/>
              </a:xfrm>
              <a:prstGeom prst="rect">
                <a:avLst/>
              </a:prstGeom>
              <a:gradFill rotWithShape="1">
                <a:gsLst>
                  <a:gs pos="0">
                    <a:srgbClr val="99CCFF"/>
                  </a:gs>
                  <a:gs pos="50000">
                    <a:srgbClr val="99CCFF">
                      <a:gamma/>
                      <a:tint val="0"/>
                      <a:invGamma/>
                    </a:srgbClr>
                  </a:gs>
                  <a:gs pos="100000">
                    <a:srgbClr val="99CCFF"/>
                  </a:gs>
                </a:gsLst>
                <a:lin ang="1890000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98" name="Rectangle 207"/>
              <p:cNvSpPr>
                <a:spLocks noChangeArrowheads="1"/>
              </p:cNvSpPr>
              <p:nvPr/>
            </p:nvSpPr>
            <p:spPr bwMode="auto">
              <a:xfrm>
                <a:off x="1765559" y="6037287"/>
                <a:ext cx="172412" cy="69723"/>
              </a:xfrm>
              <a:prstGeom prst="rect">
                <a:avLst/>
              </a:prstGeom>
              <a:gradFill rotWithShape="1">
                <a:gsLst>
                  <a:gs pos="0">
                    <a:srgbClr val="99CCFF"/>
                  </a:gs>
                  <a:gs pos="50000">
                    <a:srgbClr val="99CCFF">
                      <a:gamma/>
                      <a:tint val="0"/>
                      <a:invGamma/>
                    </a:srgbClr>
                  </a:gs>
                  <a:gs pos="100000">
                    <a:srgbClr val="99CCFF"/>
                  </a:gs>
                </a:gsLst>
                <a:lin ang="1890000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99" name="Rectangle 208"/>
              <p:cNvSpPr>
                <a:spLocks noChangeArrowheads="1"/>
              </p:cNvSpPr>
              <p:nvPr/>
            </p:nvSpPr>
            <p:spPr bwMode="auto">
              <a:xfrm>
                <a:off x="1419511"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200" name="Rectangle 209"/>
              <p:cNvSpPr>
                <a:spLocks noChangeArrowheads="1"/>
              </p:cNvSpPr>
              <p:nvPr/>
            </p:nvSpPr>
            <p:spPr bwMode="auto">
              <a:xfrm>
                <a:off x="1799796"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grpSp>
            <p:nvGrpSpPr>
              <p:cNvPr id="201" name="Group 210"/>
              <p:cNvGrpSpPr>
                <a:grpSpLocks/>
              </p:cNvGrpSpPr>
              <p:nvPr/>
            </p:nvGrpSpPr>
            <p:grpSpPr bwMode="auto">
              <a:xfrm>
                <a:off x="1210415" y="5094185"/>
                <a:ext cx="835161" cy="179813"/>
                <a:chOff x="3999" y="1310"/>
                <a:chExt cx="654" cy="141"/>
              </a:xfrm>
            </p:grpSpPr>
            <p:sp>
              <p:nvSpPr>
                <p:cNvPr id="202" name="AutoShape 211"/>
                <p:cNvSpPr>
                  <a:spLocks noChangeArrowheads="1"/>
                </p:cNvSpPr>
                <p:nvPr/>
              </p:nvSpPr>
              <p:spPr bwMode="auto">
                <a:xfrm>
                  <a:off x="3999"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3" name="AutoShape 212"/>
                <p:cNvSpPr>
                  <a:spLocks noChangeArrowheads="1"/>
                </p:cNvSpPr>
                <p:nvPr/>
              </p:nvSpPr>
              <p:spPr bwMode="auto">
                <a:xfrm>
                  <a:off x="4170"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4" name="AutoShape 213"/>
                <p:cNvSpPr>
                  <a:spLocks noChangeArrowheads="1"/>
                </p:cNvSpPr>
                <p:nvPr/>
              </p:nvSpPr>
              <p:spPr bwMode="auto">
                <a:xfrm>
                  <a:off x="4340"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5" name="AutoShape 214"/>
                <p:cNvSpPr>
                  <a:spLocks noChangeArrowheads="1"/>
                </p:cNvSpPr>
                <p:nvPr/>
              </p:nvSpPr>
              <p:spPr bwMode="auto">
                <a:xfrm>
                  <a:off x="4511"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grpSp>
        </p:grpSp>
        <p:sp>
          <p:nvSpPr>
            <p:cNvPr id="165" name="WordArt 215"/>
            <p:cNvSpPr>
              <a:spLocks noChangeArrowheads="1" noChangeShapeType="1" noTextEdit="1"/>
            </p:cNvSpPr>
            <p:nvPr/>
          </p:nvSpPr>
          <p:spPr bwMode="auto">
            <a:xfrm>
              <a:off x="4072239"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3600" kern="10" dirty="0">
                  <a:solidFill>
                    <a:srgbClr val="FFFFFF"/>
                  </a:solidFill>
                  <a:latin typeface="ＭＳ Ｐゴシック"/>
                  <a:ea typeface="ＭＳ Ｐゴシック"/>
                </a:rPr>
                <a:t>○</a:t>
              </a:r>
            </a:p>
          </p:txBody>
        </p:sp>
        <p:sp>
          <p:nvSpPr>
            <p:cNvPr id="166" name="WordArt 216"/>
            <p:cNvSpPr>
              <a:spLocks noChangeArrowheads="1" noChangeShapeType="1" noTextEdit="1"/>
            </p:cNvSpPr>
            <p:nvPr/>
          </p:nvSpPr>
          <p:spPr bwMode="auto">
            <a:xfrm>
              <a:off x="4292340"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3600" kern="10">
                  <a:solidFill>
                    <a:srgbClr val="FFFFFF"/>
                  </a:solidFill>
                  <a:latin typeface="ＭＳ Ｐゴシック"/>
                  <a:ea typeface="ＭＳ Ｐゴシック"/>
                </a:rPr>
                <a:t>○</a:t>
              </a:r>
            </a:p>
          </p:txBody>
        </p:sp>
        <p:sp>
          <p:nvSpPr>
            <p:cNvPr id="167" name="WordArt 217"/>
            <p:cNvSpPr>
              <a:spLocks noChangeArrowheads="1" noChangeShapeType="1" noTextEdit="1"/>
            </p:cNvSpPr>
            <p:nvPr/>
          </p:nvSpPr>
          <p:spPr bwMode="auto">
            <a:xfrm>
              <a:off x="4512441"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3600" kern="10">
                  <a:solidFill>
                    <a:srgbClr val="FFFFFF"/>
                  </a:solidFill>
                  <a:latin typeface="ＭＳ Ｐゴシック"/>
                  <a:ea typeface="ＭＳ Ｐゴシック"/>
                </a:rPr>
                <a:t>病</a:t>
              </a:r>
            </a:p>
          </p:txBody>
        </p:sp>
        <p:sp>
          <p:nvSpPr>
            <p:cNvPr id="168" name="WordArt 218"/>
            <p:cNvSpPr>
              <a:spLocks noChangeArrowheads="1" noChangeShapeType="1" noTextEdit="1"/>
            </p:cNvSpPr>
            <p:nvPr/>
          </p:nvSpPr>
          <p:spPr bwMode="auto">
            <a:xfrm>
              <a:off x="4732542"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3600" kern="10" dirty="0">
                  <a:solidFill>
                    <a:srgbClr val="FFFFFF"/>
                  </a:solidFill>
                  <a:latin typeface="ＭＳ Ｐゴシック"/>
                  <a:ea typeface="ＭＳ Ｐゴシック"/>
                </a:rPr>
                <a:t>院</a:t>
              </a:r>
            </a:p>
          </p:txBody>
        </p:sp>
      </p:grpSp>
      <p:sp>
        <p:nvSpPr>
          <p:cNvPr id="209" name="右矢印 208"/>
          <p:cNvSpPr/>
          <p:nvPr/>
        </p:nvSpPr>
        <p:spPr>
          <a:xfrm rot="2439050">
            <a:off x="3187988" y="2270803"/>
            <a:ext cx="931840" cy="752950"/>
          </a:xfrm>
          <a:prstGeom prst="rightArrow">
            <a:avLst/>
          </a:prstGeom>
        </p:spPr>
        <p:style>
          <a:lnRef idx="1">
            <a:schemeClr val="accent2"/>
          </a:lnRef>
          <a:fillRef idx="2">
            <a:schemeClr val="accent2"/>
          </a:fillRef>
          <a:effectRef idx="1">
            <a:schemeClr val="accent2"/>
          </a:effectRef>
          <a:fontRef idx="minor">
            <a:schemeClr val="dk1"/>
          </a:fontRef>
        </p:style>
        <p:txBody>
          <a:bodyPr lIns="91341" tIns="45673" rIns="91341" bIns="45673"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研修</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委託可</a:t>
            </a:r>
          </a:p>
        </p:txBody>
      </p:sp>
      <p:sp>
        <p:nvSpPr>
          <p:cNvPr id="107" name="テキスト ボックス 106"/>
          <p:cNvSpPr txBox="1"/>
          <p:nvPr/>
        </p:nvSpPr>
        <p:spPr>
          <a:xfrm>
            <a:off x="1797816" y="3051450"/>
            <a:ext cx="1639962" cy="738569"/>
          </a:xfrm>
          <a:prstGeom prst="rect">
            <a:avLst/>
          </a:prstGeom>
          <a:solidFill>
            <a:schemeClr val="bg1"/>
          </a:solidFill>
        </p:spPr>
        <p:txBody>
          <a:bodyPr wrap="square" lIns="91341" tIns="45673" rIns="91341" bIns="45673" rtlCol="0">
            <a:spAutoFit/>
          </a:bodyP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地域の拠点となる医療機関</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（高度な専門性）</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6682642" y="1332147"/>
            <a:ext cx="3055445" cy="369237"/>
          </a:xfrm>
          <a:prstGeom prst="rect">
            <a:avLst/>
          </a:prstGeom>
        </p:spPr>
        <p:txBody>
          <a:bodyPr wrap="none" lIns="91341" tIns="45673" rIns="91341" bIns="45673">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平成</a:t>
            </a:r>
            <a:r>
              <a:rPr lang="en-US" altLang="ja-JP" dirty="0">
                <a:solidFill>
                  <a:prstClr val="black"/>
                </a:solidFill>
                <a:latin typeface="HG丸ｺﾞｼｯｸM-PRO" panose="020F0600000000000000" pitchFamily="50" charset="-128"/>
                <a:ea typeface="HG丸ｺﾞｼｯｸM-PRO" panose="020F0600000000000000" pitchFamily="50" charset="-128"/>
              </a:rPr>
              <a:t>30</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年度予算　</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０億</a:t>
            </a:r>
            <a:r>
              <a:rPr lang="ja-JP" altLang="en-US"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79" name="スライド番号プレースホルダー 1"/>
          <p:cNvSpPr>
            <a:spLocks noGrp="1"/>
          </p:cNvSpPr>
          <p:nvPr>
            <p:ph type="sldNum" sz="quarter" idx="12"/>
          </p:nvPr>
        </p:nvSpPr>
        <p:spPr>
          <a:xfrm>
            <a:off x="7538149" y="6448625"/>
            <a:ext cx="2311400" cy="365125"/>
          </a:xfrm>
        </p:spPr>
        <p:txBody>
          <a:bodyPr/>
          <a:lstStyle/>
          <a:p>
            <a:pPr>
              <a:defRPr/>
            </a:pPr>
            <a:fld id="{0329B7E6-8142-4C2C-8486-ACA79D5FD086}" type="slidenum">
              <a:rPr lang="en-US" altLang="ja-JP" smtClean="0">
                <a:solidFill>
                  <a:prstClr val="black"/>
                </a:solidFill>
              </a:rPr>
              <a:pPr>
                <a:defRPr/>
              </a:pPr>
              <a:t>66</a:t>
            </a:fld>
            <a:endParaRPr lang="en-US" altLang="ja-JP" dirty="0">
              <a:solidFill>
                <a:prstClr val="black"/>
              </a:solidFill>
            </a:endParaRPr>
          </a:p>
        </p:txBody>
      </p:sp>
    </p:spTree>
    <p:extLst>
      <p:ext uri="{BB962C8B-B14F-4D97-AF65-F5344CB8AC3E}">
        <p14:creationId xmlns:p14="http://schemas.microsoft.com/office/powerpoint/2010/main" val="27114971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64568" y="1686582"/>
            <a:ext cx="8232886" cy="3293541"/>
          </a:xfrm>
        </p:spPr>
        <p:txBody>
          <a:bodyPr/>
          <a:lstStyle/>
          <a:p>
            <a:pPr algn="l" eaLnBrk="1" hangingPunct="1"/>
            <a:r>
              <a:rPr lang="ja-JP" altLang="en-US" sz="4000" dirty="0" smtClean="0"/>
              <a:t>（参考資料４）</a:t>
            </a:r>
            <a:br>
              <a:rPr lang="ja-JP" altLang="en-US" sz="4000" dirty="0" smtClean="0"/>
            </a:br>
            <a:r>
              <a:rPr lang="ja-JP" altLang="en-US" sz="4000" dirty="0" smtClean="0"/>
              <a:t>生活困窮者自立支援法について</a:t>
            </a:r>
          </a:p>
        </p:txBody>
      </p:sp>
      <p:sp>
        <p:nvSpPr>
          <p:cNvPr id="2051" name="Rectangle 8"/>
          <p:cNvSpPr>
            <a:spLocks noChangeArrowheads="1"/>
          </p:cNvSpPr>
          <p:nvPr/>
        </p:nvSpPr>
        <p:spPr bwMode="auto">
          <a:xfrm>
            <a:off x="428265" y="4652963"/>
            <a:ext cx="9059863" cy="647700"/>
          </a:xfrm>
          <a:prstGeom prst="rect">
            <a:avLst/>
          </a:prstGeom>
          <a:noFill/>
          <a:ln w="9525">
            <a:noFill/>
            <a:miter lim="800000"/>
            <a:headEnd/>
            <a:tailEnd/>
          </a:ln>
        </p:spPr>
        <p:txBody>
          <a:bodyPr anchor="ctr"/>
          <a:lstStyle/>
          <a:p>
            <a:pPr algn="ctr"/>
            <a:endParaRPr lang="ja-JP" altLang="en-US" sz="3600" b="1" dirty="0">
              <a:solidFill>
                <a:schemeClr val="tx2"/>
              </a:solidFill>
            </a:endParaRP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67</a:t>
            </a:fld>
            <a:endParaRPr lang="en-US" altLang="ja-JP" dirty="0"/>
          </a:p>
        </p:txBody>
      </p:sp>
    </p:spTree>
    <p:extLst>
      <p:ext uri="{BB962C8B-B14F-4D97-AF65-F5344CB8AC3E}">
        <p14:creationId xmlns:p14="http://schemas.microsoft.com/office/powerpoint/2010/main" val="629215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額縁 4"/>
          <p:cNvSpPr/>
          <p:nvPr/>
        </p:nvSpPr>
        <p:spPr>
          <a:xfrm>
            <a:off x="60019" y="29027"/>
            <a:ext cx="9717529" cy="432000"/>
          </a:xfrm>
          <a:prstGeom prst="bevel">
            <a:avLst>
              <a:gd name="adj" fmla="val 8532"/>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ja-JP" altLang="en-US" sz="2100" dirty="0">
                <a:solidFill>
                  <a:prstClr val="black"/>
                </a:solidFill>
                <a:ea typeface="ＤＦ特太ゴシック体" pitchFamily="1" charset="-128"/>
              </a:rPr>
              <a:t>生活困窮者自立支援法</a:t>
            </a:r>
            <a:r>
              <a:rPr lang="ja-JP" altLang="en-US" sz="2100" dirty="0">
                <a:solidFill>
                  <a:prstClr val="black"/>
                </a:solidFill>
                <a:latin typeface="ＤＦ特太ゴシック体" panose="020B0509000000000000" pitchFamily="49" charset="-128"/>
                <a:ea typeface="ＤＦ特太ゴシック体" panose="020B0509000000000000" pitchFamily="49" charset="-128"/>
              </a:rPr>
              <a:t>（平成</a:t>
            </a:r>
            <a:r>
              <a:rPr lang="en-US" altLang="ja-JP" sz="2100" dirty="0">
                <a:solidFill>
                  <a:prstClr val="black"/>
                </a:solidFill>
                <a:latin typeface="ＤＦ特太ゴシック体" panose="020B0509000000000000" pitchFamily="49" charset="-128"/>
                <a:ea typeface="ＤＦ特太ゴシック体" panose="020B0509000000000000" pitchFamily="49" charset="-128"/>
              </a:rPr>
              <a:t>25</a:t>
            </a:r>
            <a:r>
              <a:rPr lang="ja-JP" altLang="en-US" sz="2100" dirty="0">
                <a:solidFill>
                  <a:prstClr val="black"/>
                </a:solidFill>
                <a:latin typeface="ＤＦ特太ゴシック体" panose="020B0509000000000000" pitchFamily="49" charset="-128"/>
                <a:ea typeface="ＤＦ特太ゴシック体" panose="020B0509000000000000" pitchFamily="49" charset="-128"/>
              </a:rPr>
              <a:t>年法律第</a:t>
            </a:r>
            <a:r>
              <a:rPr lang="en-US" altLang="ja-JP" sz="2100" dirty="0">
                <a:solidFill>
                  <a:prstClr val="black"/>
                </a:solidFill>
                <a:latin typeface="ＤＦ特太ゴシック体" panose="020B0509000000000000" pitchFamily="49" charset="-128"/>
                <a:ea typeface="ＤＦ特太ゴシック体" panose="020B0509000000000000" pitchFamily="49" charset="-128"/>
              </a:rPr>
              <a:t>105</a:t>
            </a:r>
            <a:r>
              <a:rPr lang="ja-JP" altLang="en-US" sz="2100" dirty="0">
                <a:solidFill>
                  <a:prstClr val="black"/>
                </a:solidFill>
                <a:latin typeface="ＤＦ特太ゴシック体" panose="020B0509000000000000" pitchFamily="49" charset="-128"/>
                <a:ea typeface="ＤＦ特太ゴシック体" panose="020B0509000000000000" pitchFamily="49" charset="-128"/>
              </a:rPr>
              <a:t>号）</a:t>
            </a:r>
            <a:r>
              <a:rPr lang="ja-JP" altLang="en-US" sz="2100" dirty="0">
                <a:solidFill>
                  <a:prstClr val="black"/>
                </a:solidFill>
                <a:ea typeface="ＤＦ特太ゴシック体" pitchFamily="1" charset="-128"/>
              </a:rPr>
              <a:t>について</a:t>
            </a:r>
          </a:p>
        </p:txBody>
      </p:sp>
      <p:sp>
        <p:nvSpPr>
          <p:cNvPr id="16" name="正方形/長方形 15"/>
          <p:cNvSpPr/>
          <p:nvPr/>
        </p:nvSpPr>
        <p:spPr>
          <a:xfrm>
            <a:off x="162411" y="1601222"/>
            <a:ext cx="9673075" cy="4708098"/>
          </a:xfrm>
          <a:prstGeom prst="rect">
            <a:avLst/>
          </a:prstGeom>
          <a:noFill/>
          <a:ln w="50800" cmpd="thickThi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8416" tIns="44207" rIns="88416" bIns="44207" rtlCol="0" anchor="ctr"/>
          <a:lstStyle/>
          <a:p>
            <a:pPr marL="199934" indent="-199934">
              <a:lnSpc>
                <a:spcPts val="1547"/>
              </a:lnSpc>
            </a:pPr>
            <a:endParaRPr lang="en-US" altLang="ja-JP" sz="1200" dirty="0">
              <a:solidFill>
                <a:srgbClr val="0000FF"/>
              </a:solidFill>
              <a:effectLst>
                <a:outerShdw blurRad="38100" dist="38100" dir="2700000" algn="tl">
                  <a:srgbClr val="000000">
                    <a:alpha val="43137"/>
                  </a:srgbClr>
                </a:outerShdw>
              </a:effectLst>
              <a:latin typeface="ＭＳ Ｐゴシック"/>
              <a:ea typeface="ＤＦ特太ゴシック体" pitchFamily="1" charset="-128"/>
            </a:endParaRPr>
          </a:p>
          <a:p>
            <a:pPr marL="199934" indent="-199934">
              <a:lnSpc>
                <a:spcPts val="1547"/>
              </a:lnSpc>
            </a:pPr>
            <a:r>
              <a:rPr lang="ja-JP" altLang="en-US" sz="1500" dirty="0">
                <a:solidFill>
                  <a:prstClr val="black"/>
                </a:solidFill>
                <a:latin typeface="ＭＳ ゴシック" pitchFamily="49" charset="-128"/>
                <a:ea typeface="ＤＦ特太ゴシック体" pitchFamily="1" charset="-128"/>
              </a:rPr>
              <a:t>１．自立相談支援事業の実施及び住居確保給付金の支給（必須事業）</a:t>
            </a:r>
            <a:endParaRPr lang="en-US" altLang="ja-JP" sz="1500" dirty="0">
              <a:solidFill>
                <a:prstClr val="black"/>
              </a:solidFill>
              <a:latin typeface="ＭＳ ゴシック" pitchFamily="49" charset="-128"/>
              <a:ea typeface="ＤＦ特太ゴシック体" pitchFamily="1" charset="-128"/>
            </a:endParaRPr>
          </a:p>
          <a:p>
            <a:pPr marL="351513" indent="-351513">
              <a:lnSpc>
                <a:spcPts val="1547"/>
              </a:lnSpc>
            </a:pPr>
            <a:r>
              <a:rPr lang="ja-JP" altLang="en-US" sz="1400" dirty="0">
                <a:solidFill>
                  <a:prstClr val="black"/>
                </a:solidFill>
              </a:rPr>
              <a:t>　</a:t>
            </a:r>
            <a:r>
              <a:rPr lang="ja-JP" altLang="en-US" sz="1400" dirty="0">
                <a:solidFill>
                  <a:prstClr val="black"/>
                </a:solidFill>
                <a:latin typeface="ＭＳ Ｐゴシック"/>
              </a:rPr>
              <a:t>　○　福祉事務所設置自治体は、</a:t>
            </a:r>
            <a:r>
              <a:rPr lang="ja-JP" altLang="en-US" sz="1400" u="sng" dirty="0">
                <a:solidFill>
                  <a:srgbClr val="FF0000"/>
                </a:solidFill>
                <a:latin typeface="ＭＳ Ｐゴシック"/>
              </a:rPr>
              <a:t>「自立相談支援事業」</a:t>
            </a:r>
            <a:r>
              <a:rPr lang="ja-JP" altLang="en-US" sz="1400" dirty="0">
                <a:solidFill>
                  <a:prstClr val="black"/>
                </a:solidFill>
                <a:latin typeface="ＭＳ Ｐゴシック"/>
              </a:rPr>
              <a:t>（就労その他の自立に関する相談支援、事業利用のためのプラン作成等）を実施する。</a:t>
            </a:r>
            <a:endParaRPr lang="en-US" altLang="ja-JP" sz="1400" dirty="0">
              <a:solidFill>
                <a:prstClr val="black"/>
              </a:solidFill>
              <a:latin typeface="ＭＳ Ｐゴシック"/>
            </a:endParaRPr>
          </a:p>
          <a:p>
            <a:pPr marL="199934" indent="-199934">
              <a:lnSpc>
                <a:spcPts val="1547"/>
              </a:lnSpc>
            </a:pPr>
            <a:r>
              <a:rPr lang="ja-JP" altLang="en-US" sz="1400" dirty="0">
                <a:solidFill>
                  <a:prstClr val="black"/>
                </a:solidFill>
                <a:latin typeface="HGPｺﾞｼｯｸM" pitchFamily="50" charset="-128"/>
                <a:ea typeface="HGPｺﾞｼｯｸM" pitchFamily="50" charset="-128"/>
              </a:rPr>
              <a:t>　　　　</a:t>
            </a:r>
            <a:r>
              <a:rPr lang="en-US" altLang="ja-JP" sz="1400" dirty="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　自治体直営のほか、社会福祉協議会や社会福祉法人、</a:t>
            </a:r>
            <a:r>
              <a:rPr lang="en-US" altLang="ja-JP" sz="1400" dirty="0">
                <a:solidFill>
                  <a:prstClr val="black"/>
                </a:solidFill>
                <a:latin typeface="HGPｺﾞｼｯｸM" pitchFamily="50" charset="-128"/>
                <a:ea typeface="HGPｺﾞｼｯｸM" pitchFamily="50" charset="-128"/>
              </a:rPr>
              <a:t>NPO</a:t>
            </a:r>
            <a:r>
              <a:rPr lang="ja-JP" altLang="en-US" sz="1400" dirty="0">
                <a:solidFill>
                  <a:prstClr val="black"/>
                </a:solidFill>
                <a:latin typeface="HGPｺﾞｼｯｸM" pitchFamily="50" charset="-128"/>
                <a:ea typeface="HGPｺﾞｼｯｸM" pitchFamily="50" charset="-128"/>
              </a:rPr>
              <a:t>等への委託も可能（他の事業も同様）。</a:t>
            </a:r>
            <a:endParaRPr lang="en-US" altLang="ja-JP" sz="1400" dirty="0">
              <a:solidFill>
                <a:prstClr val="black"/>
              </a:solidFill>
              <a:latin typeface="HGPｺﾞｼｯｸM" pitchFamily="50" charset="-128"/>
              <a:ea typeface="HGPｺﾞｼｯｸM" pitchFamily="50" charset="-128"/>
            </a:endParaRPr>
          </a:p>
          <a:p>
            <a:pPr marL="360008" indent="-360008">
              <a:lnSpc>
                <a:spcPts val="1547"/>
              </a:lnSpc>
            </a:pPr>
            <a:r>
              <a:rPr lang="ja-JP" altLang="en-US" sz="1400" dirty="0">
                <a:solidFill>
                  <a:prstClr val="black"/>
                </a:solidFill>
                <a:latin typeface="HGPｺﾞｼｯｸM" pitchFamily="50" charset="-128"/>
                <a:ea typeface="HGPｺﾞｼｯｸM" pitchFamily="50" charset="-128"/>
              </a:rPr>
              <a:t>　</a:t>
            </a:r>
            <a:r>
              <a:rPr lang="ja-JP" altLang="en-US" sz="1400" dirty="0">
                <a:solidFill>
                  <a:prstClr val="black"/>
                </a:solidFill>
                <a:latin typeface="ＭＳ Ｐゴシック"/>
              </a:rPr>
              <a:t>　○　福祉事務所設置自治体は、離職により住宅を失った生活困窮者等に対し家賃相当の</a:t>
            </a:r>
            <a:r>
              <a:rPr lang="ja-JP" altLang="en-US" sz="1400" u="sng" dirty="0">
                <a:solidFill>
                  <a:srgbClr val="FF0000"/>
                </a:solidFill>
                <a:latin typeface="ＭＳ Ｐゴシック"/>
              </a:rPr>
              <a:t>「住居確保給付金」</a:t>
            </a:r>
            <a:r>
              <a:rPr lang="ja-JP" altLang="en-US" sz="1400" dirty="0">
                <a:solidFill>
                  <a:prstClr val="black"/>
                </a:solidFill>
                <a:latin typeface="ＭＳ Ｐゴシック"/>
              </a:rPr>
              <a:t>（有期）を支給する。</a:t>
            </a:r>
            <a:endParaRPr lang="en-US" altLang="ja-JP" sz="1400" dirty="0">
              <a:solidFill>
                <a:prstClr val="black"/>
              </a:solidFill>
              <a:latin typeface="ＭＳ Ｐゴシック"/>
            </a:endParaRPr>
          </a:p>
          <a:p>
            <a:pPr marL="199934" indent="-199934">
              <a:lnSpc>
                <a:spcPts val="1400"/>
              </a:lnSpc>
            </a:pPr>
            <a:endParaRPr lang="en-US" altLang="ja-JP" sz="600" dirty="0">
              <a:solidFill>
                <a:prstClr val="black"/>
              </a:solidFill>
              <a:latin typeface="ＭＳ Ｐゴシック" pitchFamily="50" charset="-128"/>
            </a:endParaRPr>
          </a:p>
          <a:p>
            <a:pPr marL="199934" indent="-199934">
              <a:lnSpc>
                <a:spcPts val="1547"/>
              </a:lnSpc>
            </a:pPr>
            <a:r>
              <a:rPr lang="ja-JP" altLang="en-US" sz="1500" dirty="0">
                <a:solidFill>
                  <a:prstClr val="black"/>
                </a:solidFill>
                <a:latin typeface="ＭＳ ゴシック" pitchFamily="49" charset="-128"/>
                <a:ea typeface="ＤＦ特太ゴシック体" pitchFamily="1" charset="-128"/>
              </a:rPr>
              <a:t>２．就労準備支援事業、一時生活支援事業及び家計相談支援事業等の実施（任意事業）</a:t>
            </a:r>
            <a:endParaRPr lang="en-US" altLang="ja-JP" sz="1500" dirty="0">
              <a:solidFill>
                <a:prstClr val="black"/>
              </a:solidFill>
              <a:latin typeface="ＭＳ ゴシック" pitchFamily="49" charset="-128"/>
              <a:ea typeface="ＤＦ特太ゴシック体" pitchFamily="1" charset="-128"/>
            </a:endParaRPr>
          </a:p>
          <a:p>
            <a:pPr marL="199934" indent="-199934">
              <a:lnSpc>
                <a:spcPts val="1547"/>
              </a:lnSpc>
            </a:pPr>
            <a:r>
              <a:rPr lang="ja-JP" altLang="en-US" sz="1400" dirty="0">
                <a:solidFill>
                  <a:prstClr val="black"/>
                </a:solidFill>
                <a:latin typeface="ＭＳ Ｐゴシック" pitchFamily="50" charset="-128"/>
              </a:rPr>
              <a:t>　</a:t>
            </a:r>
            <a:r>
              <a:rPr lang="ja-JP" altLang="en-US" sz="1400" dirty="0">
                <a:solidFill>
                  <a:prstClr val="black"/>
                </a:solidFill>
                <a:latin typeface="ＭＳ Ｐゴシック"/>
              </a:rPr>
              <a:t>　○　福祉事務所設置自治体は、以下の事業を行うことができる。</a:t>
            </a:r>
            <a:endParaRPr lang="en-US" altLang="ja-JP" sz="1400" dirty="0">
              <a:solidFill>
                <a:prstClr val="black"/>
              </a:solidFill>
              <a:latin typeface="ＭＳ Ｐゴシック"/>
            </a:endParaRPr>
          </a:p>
          <a:p>
            <a:pPr marL="199934" indent="-199934">
              <a:lnSpc>
                <a:spcPts val="1547"/>
              </a:lnSpc>
            </a:pPr>
            <a:r>
              <a:rPr lang="ja-JP" altLang="en-US" sz="1400" dirty="0">
                <a:solidFill>
                  <a:prstClr val="black"/>
                </a:solidFill>
                <a:latin typeface="ＭＳ Ｐゴシック"/>
              </a:rPr>
              <a:t>　　　・　就労に必要な訓練を日常生活自立、社会生活自立段階から有期で実施する</a:t>
            </a:r>
            <a:r>
              <a:rPr lang="ja-JP" altLang="en-US" sz="1400" u="sng" dirty="0">
                <a:solidFill>
                  <a:srgbClr val="FF0000"/>
                </a:solidFill>
                <a:latin typeface="ＭＳ Ｐゴシック"/>
              </a:rPr>
              <a:t>「就労準備支援事業」</a:t>
            </a:r>
            <a:endParaRPr lang="en-US" altLang="ja-JP" sz="1400" u="sng" dirty="0">
              <a:solidFill>
                <a:srgbClr val="FF0000"/>
              </a:solidFill>
              <a:latin typeface="ＭＳ Ｐゴシック"/>
            </a:endParaRPr>
          </a:p>
          <a:p>
            <a:pPr marL="199934" indent="-199934">
              <a:lnSpc>
                <a:spcPts val="1547"/>
              </a:lnSpc>
            </a:pPr>
            <a:r>
              <a:rPr lang="ja-JP" altLang="en-US" sz="1400" dirty="0">
                <a:solidFill>
                  <a:prstClr val="black"/>
                </a:solidFill>
                <a:latin typeface="ＭＳ Ｐゴシック"/>
              </a:rPr>
              <a:t>　　　・　住居のない生活困窮者に対して一定期間宿泊場所や衣食の提供等を行う</a:t>
            </a:r>
            <a:r>
              <a:rPr lang="ja-JP" altLang="en-US" sz="1400" u="sng" dirty="0">
                <a:solidFill>
                  <a:srgbClr val="FF0000"/>
                </a:solidFill>
                <a:latin typeface="ＭＳ Ｐゴシック"/>
              </a:rPr>
              <a:t>「一時生活支援事業」</a:t>
            </a:r>
            <a:endParaRPr lang="en-US" altLang="ja-JP" sz="1400" u="sng" dirty="0">
              <a:solidFill>
                <a:srgbClr val="FF0000"/>
              </a:solidFill>
              <a:latin typeface="ＭＳ Ｐゴシック"/>
            </a:endParaRPr>
          </a:p>
          <a:p>
            <a:pPr marL="199934" indent="-199934">
              <a:lnSpc>
                <a:spcPts val="1547"/>
              </a:lnSpc>
            </a:pPr>
            <a:r>
              <a:rPr lang="ja-JP" altLang="en-US" sz="1400" dirty="0">
                <a:solidFill>
                  <a:prstClr val="black"/>
                </a:solidFill>
                <a:latin typeface="ＭＳ Ｐゴシック"/>
              </a:rPr>
              <a:t>　　　・　家計に関する相談、家計管理に関する指導、貸付のあっせん等を行う</a:t>
            </a:r>
            <a:r>
              <a:rPr lang="ja-JP" altLang="en-US" sz="1400" u="sng" dirty="0">
                <a:solidFill>
                  <a:srgbClr val="FF0000"/>
                </a:solidFill>
                <a:latin typeface="ＭＳ Ｐゴシック"/>
              </a:rPr>
              <a:t>「家計相談支援事業」</a:t>
            </a:r>
            <a:endParaRPr lang="en-US" altLang="ja-JP" sz="1400" u="sng" dirty="0">
              <a:solidFill>
                <a:srgbClr val="FF0000"/>
              </a:solidFill>
              <a:latin typeface="ＭＳ Ｐゴシック"/>
            </a:endParaRPr>
          </a:p>
          <a:p>
            <a:pPr marL="199934" indent="-199934">
              <a:lnSpc>
                <a:spcPts val="1547"/>
              </a:lnSpc>
            </a:pPr>
            <a:r>
              <a:rPr lang="ja-JP" altLang="en-US" sz="1400" dirty="0">
                <a:solidFill>
                  <a:prstClr val="black"/>
                </a:solidFill>
                <a:latin typeface="ＭＳ Ｐゴシック"/>
              </a:rPr>
              <a:t>　　　・　生活困窮家庭の子どもへの</a:t>
            </a:r>
            <a:r>
              <a:rPr lang="ja-JP" altLang="en-US" sz="1400" u="sng" dirty="0">
                <a:solidFill>
                  <a:srgbClr val="FF0000"/>
                </a:solidFill>
                <a:latin typeface="ＭＳ Ｐゴシック"/>
              </a:rPr>
              <a:t>「学習支援事業」</a:t>
            </a:r>
            <a:r>
              <a:rPr lang="ja-JP" altLang="en-US" sz="1400" dirty="0">
                <a:solidFill>
                  <a:prstClr val="black"/>
                </a:solidFill>
                <a:latin typeface="ＭＳ Ｐゴシック"/>
              </a:rPr>
              <a:t>その他生活困窮者の自立の促進に必要な事業</a:t>
            </a:r>
            <a:endParaRPr lang="en-US" altLang="ja-JP" sz="1400" dirty="0">
              <a:solidFill>
                <a:prstClr val="black"/>
              </a:solidFill>
              <a:latin typeface="ＭＳ Ｐゴシック"/>
            </a:endParaRPr>
          </a:p>
          <a:p>
            <a:pPr marL="199934" indent="-199934">
              <a:lnSpc>
                <a:spcPts val="1400"/>
              </a:lnSpc>
            </a:pPr>
            <a:endParaRPr lang="en-US" altLang="ja-JP" sz="800" dirty="0">
              <a:solidFill>
                <a:prstClr val="black"/>
              </a:solidFill>
              <a:effectLst>
                <a:outerShdw blurRad="38100" dist="38100" dir="2700000" algn="tl">
                  <a:srgbClr val="000000">
                    <a:alpha val="43137"/>
                  </a:srgbClr>
                </a:outerShdw>
              </a:effectLst>
              <a:latin typeface="ＭＳ Ｐゴシック" pitchFamily="50" charset="-128"/>
            </a:endParaRPr>
          </a:p>
          <a:p>
            <a:pPr marL="199934" indent="-199934">
              <a:lnSpc>
                <a:spcPts val="1547"/>
              </a:lnSpc>
            </a:pPr>
            <a:r>
              <a:rPr lang="ja-JP" altLang="en-US" sz="1500" dirty="0">
                <a:solidFill>
                  <a:prstClr val="black"/>
                </a:solidFill>
                <a:latin typeface="ＭＳ ゴシック" pitchFamily="49" charset="-128"/>
                <a:ea typeface="ＤＦ特太ゴシック体" pitchFamily="1" charset="-128"/>
              </a:rPr>
              <a:t>３．都道府県知事等による就労訓練事業（いわゆる「中間的就労」）の認定</a:t>
            </a:r>
            <a:endParaRPr lang="en-US" altLang="ja-JP" sz="1500" dirty="0">
              <a:solidFill>
                <a:prstClr val="black"/>
              </a:solidFill>
              <a:latin typeface="ＭＳ ゴシック" pitchFamily="49" charset="-128"/>
              <a:ea typeface="ＤＦ特太ゴシック体" pitchFamily="1" charset="-128"/>
            </a:endParaRPr>
          </a:p>
          <a:p>
            <a:pPr marL="351513" indent="-351513">
              <a:lnSpc>
                <a:spcPts val="1547"/>
              </a:lnSpc>
            </a:pPr>
            <a:r>
              <a:rPr lang="ja-JP" altLang="en-US" sz="1400" dirty="0">
                <a:solidFill>
                  <a:prstClr val="black"/>
                </a:solidFill>
                <a:latin typeface="ＭＳ Ｐゴシック" pitchFamily="50" charset="-128"/>
              </a:rPr>
              <a:t>　　</a:t>
            </a:r>
            <a:r>
              <a:rPr lang="ja-JP" altLang="en-US" sz="1400" dirty="0">
                <a:solidFill>
                  <a:prstClr val="black"/>
                </a:solidFill>
                <a:latin typeface="ＭＳ Ｐゴシック"/>
              </a:rPr>
              <a:t>○　都道府県知事、政令市長、中核市長は、事業者が、生活困窮者に対し、就労の機会の提供を行うとともに、就労に必要な知識及び能力の向上のために必要な訓練等を行う事業を実施する場合、その申請に基づき</a:t>
            </a:r>
            <a:r>
              <a:rPr lang="ja-JP" altLang="en-US" sz="1400" u="sng" dirty="0">
                <a:solidFill>
                  <a:srgbClr val="FF0000"/>
                </a:solidFill>
                <a:latin typeface="ＭＳ Ｐゴシック"/>
              </a:rPr>
              <a:t>一定の基準に該当する事業であることを認定</a:t>
            </a:r>
            <a:r>
              <a:rPr lang="ja-JP" altLang="en-US" sz="1400" dirty="0">
                <a:solidFill>
                  <a:prstClr val="black"/>
                </a:solidFill>
                <a:latin typeface="ＭＳ Ｐゴシック"/>
              </a:rPr>
              <a:t>する。</a:t>
            </a:r>
            <a:endParaRPr lang="en-US" altLang="ja-JP" sz="1400" dirty="0">
              <a:solidFill>
                <a:prstClr val="black"/>
              </a:solidFill>
              <a:latin typeface="ＭＳ Ｐゴシック"/>
            </a:endParaRPr>
          </a:p>
          <a:p>
            <a:pPr marL="199934" indent="-199934">
              <a:lnSpc>
                <a:spcPts val="1400"/>
              </a:lnSpc>
            </a:pPr>
            <a:endParaRPr lang="en-US" altLang="ja-JP" sz="800" dirty="0">
              <a:solidFill>
                <a:prstClr val="black"/>
              </a:solidFill>
              <a:latin typeface="ＭＳ Ｐゴシック" pitchFamily="50" charset="-128"/>
            </a:endParaRPr>
          </a:p>
          <a:p>
            <a:pPr marL="199934" indent="-199934">
              <a:lnSpc>
                <a:spcPts val="1547"/>
              </a:lnSpc>
            </a:pPr>
            <a:r>
              <a:rPr lang="ja-JP" altLang="en-US" sz="1500" dirty="0">
                <a:solidFill>
                  <a:prstClr val="black"/>
                </a:solidFill>
                <a:latin typeface="ＭＳ ゴシック" pitchFamily="49" charset="-128"/>
                <a:ea typeface="ＤＦ特太ゴシック体" pitchFamily="1" charset="-128"/>
              </a:rPr>
              <a:t>４．費用</a:t>
            </a:r>
            <a:endParaRPr lang="en-US" altLang="ja-JP" sz="1500" dirty="0">
              <a:solidFill>
                <a:prstClr val="black"/>
              </a:solidFill>
              <a:latin typeface="ＭＳ ゴシック" pitchFamily="49" charset="-128"/>
              <a:ea typeface="ＤＦ特太ゴシック体" pitchFamily="1" charset="-128"/>
            </a:endParaRPr>
          </a:p>
          <a:p>
            <a:pPr marL="199934" indent="-199934">
              <a:lnSpc>
                <a:spcPts val="1547"/>
              </a:lnSpc>
            </a:pPr>
            <a:r>
              <a:rPr lang="ja-JP" altLang="en-US" sz="1400" dirty="0">
                <a:solidFill>
                  <a:prstClr val="black"/>
                </a:solidFill>
              </a:rPr>
              <a:t>　　</a:t>
            </a:r>
            <a:r>
              <a:rPr lang="ja-JP" altLang="en-US" sz="1400" dirty="0">
                <a:solidFill>
                  <a:prstClr val="black"/>
                </a:solidFill>
                <a:latin typeface="ＭＳ Ｐゴシック"/>
              </a:rPr>
              <a:t>○　自立相談支援事業、住居確保給付金：</a:t>
            </a:r>
            <a:r>
              <a:rPr lang="ja-JP" altLang="en-US" sz="1400" u="sng" dirty="0">
                <a:solidFill>
                  <a:srgbClr val="FF0000"/>
                </a:solidFill>
                <a:latin typeface="ＭＳ Ｐゴシック"/>
              </a:rPr>
              <a:t>国庫負担３／４</a:t>
            </a:r>
            <a:endParaRPr lang="en-US" altLang="ja-JP" sz="1400" u="sng" dirty="0">
              <a:solidFill>
                <a:srgbClr val="FF0000"/>
              </a:solidFill>
              <a:latin typeface="ＭＳ Ｐゴシック"/>
            </a:endParaRPr>
          </a:p>
          <a:p>
            <a:pPr marL="199934" indent="-199934">
              <a:lnSpc>
                <a:spcPts val="1547"/>
              </a:lnSpc>
            </a:pPr>
            <a:r>
              <a:rPr lang="ja-JP" altLang="en-US" sz="1400" dirty="0">
                <a:solidFill>
                  <a:prstClr val="black"/>
                </a:solidFill>
                <a:latin typeface="ＭＳ Ｐゴシック"/>
              </a:rPr>
              <a:t>　　○　就労準備支援事業、一時生活支援事業：</a:t>
            </a:r>
            <a:r>
              <a:rPr lang="ja-JP" altLang="en-US" sz="1400" u="sng" dirty="0">
                <a:solidFill>
                  <a:srgbClr val="FF0000"/>
                </a:solidFill>
                <a:latin typeface="ＭＳ Ｐゴシック"/>
              </a:rPr>
              <a:t>国庫補助２／３</a:t>
            </a:r>
            <a:endParaRPr lang="en-US" altLang="ja-JP" sz="1400" dirty="0">
              <a:solidFill>
                <a:prstClr val="black"/>
              </a:solidFill>
              <a:latin typeface="ＭＳ Ｐゴシック"/>
            </a:endParaRPr>
          </a:p>
          <a:p>
            <a:pPr marL="199934" indent="-199934">
              <a:lnSpc>
                <a:spcPts val="1547"/>
              </a:lnSpc>
            </a:pPr>
            <a:r>
              <a:rPr lang="ja-JP" altLang="en-US" sz="1400" dirty="0">
                <a:solidFill>
                  <a:prstClr val="black"/>
                </a:solidFill>
                <a:latin typeface="ＭＳ Ｐゴシック"/>
              </a:rPr>
              <a:t>　　○　家計相談支援事業、学習支援事業その他生活困窮者の自立の促進に必要な事業：</a:t>
            </a:r>
            <a:r>
              <a:rPr lang="ja-JP" altLang="en-US" sz="1400" u="sng" dirty="0">
                <a:solidFill>
                  <a:srgbClr val="FF0000"/>
                </a:solidFill>
                <a:latin typeface="ＭＳ Ｐゴシック"/>
              </a:rPr>
              <a:t>国庫補助１／２</a:t>
            </a:r>
            <a:endParaRPr lang="en-US" altLang="ja-JP" sz="1400" dirty="0">
              <a:solidFill>
                <a:prstClr val="black"/>
              </a:solidFill>
              <a:latin typeface="ＭＳ Ｐゴシック"/>
            </a:endParaRPr>
          </a:p>
        </p:txBody>
      </p:sp>
      <p:sp>
        <p:nvSpPr>
          <p:cNvPr id="15" name="角丸四角形 14"/>
          <p:cNvSpPr/>
          <p:nvPr/>
        </p:nvSpPr>
        <p:spPr>
          <a:xfrm>
            <a:off x="102415" y="1396085"/>
            <a:ext cx="1865835" cy="377055"/>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lIns="88416" tIns="44207" rIns="88416" bIns="44207" anchor="ctr"/>
          <a:lstStyle/>
          <a:p>
            <a:pPr marL="199934" indent="-199934" algn="ctr">
              <a:lnSpc>
                <a:spcPct val="110000"/>
              </a:lnSpc>
              <a:defRPr/>
            </a:pPr>
            <a:r>
              <a:rPr lang="ja-JP" altLang="en-US" b="1" dirty="0">
                <a:solidFill>
                  <a:prstClr val="black"/>
                </a:solidFill>
                <a:latin typeface="ＭＳ ゴシック" pitchFamily="49" charset="-128"/>
                <a:ea typeface="ＭＳ ゴシック" pitchFamily="49" charset="-128"/>
              </a:rPr>
              <a:t>法律</a:t>
            </a:r>
            <a:r>
              <a:rPr lang="ja-JP" altLang="en-US" b="1" dirty="0" smtClean="0">
                <a:solidFill>
                  <a:prstClr val="black"/>
                </a:solidFill>
                <a:latin typeface="ＭＳ ゴシック" pitchFamily="49" charset="-128"/>
                <a:ea typeface="ＭＳ ゴシック" pitchFamily="49" charset="-128"/>
              </a:rPr>
              <a:t>の概要</a:t>
            </a:r>
          </a:p>
        </p:txBody>
      </p:sp>
      <p:sp>
        <p:nvSpPr>
          <p:cNvPr id="21" name="角丸四角形 20"/>
          <p:cNvSpPr/>
          <p:nvPr/>
        </p:nvSpPr>
        <p:spPr>
          <a:xfrm>
            <a:off x="115261" y="6363352"/>
            <a:ext cx="1865834" cy="434597"/>
          </a:xfrm>
          <a:prstGeom prst="round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lIns="88416" tIns="44207" rIns="88416" bIns="44207" anchor="ctr"/>
          <a:lstStyle/>
          <a:p>
            <a:pPr marL="199934" indent="-199934" algn="ctr">
              <a:lnSpc>
                <a:spcPct val="110000"/>
              </a:lnSpc>
              <a:defRPr/>
            </a:pPr>
            <a:r>
              <a:rPr lang="ja-JP" altLang="en-US" b="1" dirty="0" smtClean="0">
                <a:solidFill>
                  <a:prstClr val="black"/>
                </a:solidFill>
                <a:latin typeface="ＭＳ ゴシック" pitchFamily="49" charset="-128"/>
                <a:ea typeface="ＭＳ ゴシック" pitchFamily="49" charset="-128"/>
              </a:rPr>
              <a:t>施行期日</a:t>
            </a:r>
          </a:p>
        </p:txBody>
      </p:sp>
      <p:sp>
        <p:nvSpPr>
          <p:cNvPr id="10" name="正方形/長方形 9"/>
          <p:cNvSpPr/>
          <p:nvPr/>
        </p:nvSpPr>
        <p:spPr>
          <a:xfrm>
            <a:off x="2127116" y="6399382"/>
            <a:ext cx="1961098" cy="366276"/>
          </a:xfrm>
          <a:prstGeom prst="rect">
            <a:avLst/>
          </a:prstGeom>
        </p:spPr>
        <p:txBody>
          <a:bodyPr wrap="none" lIns="88416" tIns="44207" rIns="88416" bIns="44207">
            <a:spAutoFit/>
          </a:bodyPr>
          <a:lstStyle/>
          <a:p>
            <a:r>
              <a:rPr lang="ja-JP" altLang="en-US" dirty="0" smtClean="0">
                <a:solidFill>
                  <a:prstClr val="black"/>
                </a:solidFill>
              </a:rPr>
              <a:t>平成２７年４月１日</a:t>
            </a:r>
            <a:endParaRPr lang="ja-JP" altLang="en-US" dirty="0">
              <a:solidFill>
                <a:prstClr val="black"/>
              </a:solidFill>
            </a:endParaRPr>
          </a:p>
        </p:txBody>
      </p:sp>
      <p:sp>
        <p:nvSpPr>
          <p:cNvPr id="11" name="角丸四角形 10"/>
          <p:cNvSpPr/>
          <p:nvPr/>
        </p:nvSpPr>
        <p:spPr>
          <a:xfrm>
            <a:off x="70782" y="586145"/>
            <a:ext cx="9764721" cy="725062"/>
          </a:xfrm>
          <a:prstGeom prst="roundRect">
            <a:avLst/>
          </a:prstGeom>
          <a:ln w="28575" cmpd="thickThin">
            <a:solidFill>
              <a:schemeClr val="tx1"/>
            </a:solidFill>
          </a:ln>
        </p:spPr>
        <p:style>
          <a:lnRef idx="2">
            <a:schemeClr val="accent2"/>
          </a:lnRef>
          <a:fillRef idx="1">
            <a:schemeClr val="lt1"/>
          </a:fillRef>
          <a:effectRef idx="0">
            <a:schemeClr val="accent2"/>
          </a:effectRef>
          <a:fontRef idx="minor">
            <a:schemeClr val="dk1"/>
          </a:fontRef>
        </p:style>
        <p:txBody>
          <a:bodyPr lIns="88416" tIns="44207" rIns="88416" bIns="44207" anchor="ctr"/>
          <a:lstStyle/>
          <a:p>
            <a:pPr indent="208857" algn="just" hangingPunct="0">
              <a:defRPr/>
            </a:pPr>
            <a:r>
              <a:rPr lang="ja-JP" altLang="en-US" sz="1600" dirty="0">
                <a:solidFill>
                  <a:prstClr val="black"/>
                </a:solidFill>
                <a:latin typeface="ＭＳ ゴシック" pitchFamily="49" charset="-128"/>
                <a:ea typeface="ＭＳ ゴシック" pitchFamily="49" charset="-128"/>
              </a:rPr>
              <a:t>生活保護に至る前の段階の自立支援策の強化を図るため、生活困窮者に対し、自立相談支援事業の実施、住居確保給付金の支給その他の支援を行うための所要の措置を講ずる。</a:t>
            </a:r>
          </a:p>
        </p:txBody>
      </p:sp>
      <p:sp>
        <p:nvSpPr>
          <p:cNvPr id="9" name="スライド番号プレースホルダー 3"/>
          <p:cNvSpPr>
            <a:spLocks noGrp="1"/>
          </p:cNvSpPr>
          <p:nvPr>
            <p:ph type="sldNum" sz="quarter" idx="12"/>
          </p:nvPr>
        </p:nvSpPr>
        <p:spPr>
          <a:xfrm>
            <a:off x="7473316" y="6525352"/>
            <a:ext cx="2376264" cy="288032"/>
          </a:xfrm>
        </p:spPr>
        <p:txBody>
          <a:bodyPr/>
          <a:lstStyle/>
          <a:p>
            <a:pPr>
              <a:defRPr/>
            </a:pPr>
            <a:fld id="{5D99460D-A952-40A2-886C-A49013A15871}" type="slidenum">
              <a:rPr lang="en-US" altLang="ja-JP" smtClean="0"/>
              <a:pPr>
                <a:defRPr/>
              </a:pPr>
              <a:t>68</a:t>
            </a:fld>
            <a:endParaRPr lang="en-US" altLang="ja-JP" dirty="0"/>
          </a:p>
        </p:txBody>
      </p:sp>
    </p:spTree>
    <p:extLst>
      <p:ext uri="{BB962C8B-B14F-4D97-AF65-F5344CB8AC3E}">
        <p14:creationId xmlns:p14="http://schemas.microsoft.com/office/powerpoint/2010/main" val="26184336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47043" y="116637"/>
            <a:ext cx="8952452" cy="461574"/>
          </a:xfrm>
          <a:prstGeom prst="rect">
            <a:avLst/>
          </a:prstGeom>
          <a:solidFill>
            <a:schemeClr val="accent6">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txBody>
          <a:bodyPr wrap="square" lIns="91348" tIns="45675" rIns="91348" bIns="45675" rtlCol="0">
            <a:spAutoFit/>
          </a:bodyPr>
          <a:lstStyle/>
          <a:p>
            <a:pPr algn="ctr"/>
            <a:r>
              <a:rPr lang="ja-JP" altLang="en-US" sz="2400" dirty="0">
                <a:latin typeface="ＤＦ特太ゴシック体" pitchFamily="49" charset="-128"/>
                <a:ea typeface="ＤＦ特太ゴシック体" pitchFamily="49" charset="-128"/>
              </a:rPr>
              <a:t>生活困窮者自立支援制度の理念</a:t>
            </a:r>
            <a:endParaRPr lang="en-US" altLang="ja-JP" sz="2400" dirty="0">
              <a:latin typeface="ＤＦ特太ゴシック体" pitchFamily="49" charset="-128"/>
              <a:ea typeface="ＤＦ特太ゴシック体" pitchFamily="49" charset="-128"/>
            </a:endParaRPr>
          </a:p>
        </p:txBody>
      </p:sp>
      <p:sp>
        <p:nvSpPr>
          <p:cNvPr id="10" name="テキスト ボックス 9"/>
          <p:cNvSpPr txBox="1"/>
          <p:nvPr/>
        </p:nvSpPr>
        <p:spPr>
          <a:xfrm>
            <a:off x="138535" y="1196752"/>
            <a:ext cx="9563730" cy="504056"/>
          </a:xfrm>
          <a:prstGeom prst="rect">
            <a:avLst/>
          </a:prstGeom>
          <a:solidFill>
            <a:srgbClr val="FFFF99"/>
          </a:solidFill>
          <a:ln w="25400" cmpd="sng">
            <a:solidFill>
              <a:schemeClr val="tx1"/>
            </a:solidFill>
          </a:ln>
          <a:effectLst>
            <a:outerShdw blurRad="50800" dist="38100" dir="2700000" algn="tl" rotWithShape="0">
              <a:prstClr val="black">
                <a:alpha val="40000"/>
              </a:prstClr>
            </a:outerShdw>
          </a:effectLst>
        </p:spPr>
        <p:txBody>
          <a:bodyPr wrap="none" lIns="91348" tIns="45675" rIns="91348" bIns="45675" rtlCol="0" anchor="ctr">
            <a:noAutofit/>
          </a:bodyPr>
          <a:lstStyle/>
          <a:p>
            <a:r>
              <a:rPr lang="ja-JP" altLang="en-US" sz="1300" dirty="0"/>
              <a:t>　本制度は、生活保護に至っていない生活困窮者に対する「第２のセーフティネット」を全国的に拡充し、包括的な支援体系を</a:t>
            </a:r>
            <a:endParaRPr lang="en-US" altLang="ja-JP" sz="1300" dirty="0"/>
          </a:p>
          <a:p>
            <a:r>
              <a:rPr lang="ja-JP" altLang="en-US" sz="1300" dirty="0"/>
              <a:t>創設するもの。</a:t>
            </a:r>
          </a:p>
        </p:txBody>
      </p:sp>
      <p:sp>
        <p:nvSpPr>
          <p:cNvPr id="11" name="角丸四角形 10"/>
          <p:cNvSpPr/>
          <p:nvPr/>
        </p:nvSpPr>
        <p:spPr>
          <a:xfrm>
            <a:off x="116464" y="764713"/>
            <a:ext cx="1872208" cy="432048"/>
          </a:xfrm>
          <a:prstGeom prst="roundRect">
            <a:avLst/>
          </a:prstGeom>
          <a:solidFill>
            <a:schemeClr val="bg1"/>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lvl="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１．制度の意義</a:t>
            </a:r>
          </a:p>
        </p:txBody>
      </p:sp>
      <p:sp>
        <p:nvSpPr>
          <p:cNvPr id="12" name="テキスト ボックス 11"/>
          <p:cNvSpPr txBox="1"/>
          <p:nvPr/>
        </p:nvSpPr>
        <p:spPr>
          <a:xfrm>
            <a:off x="138535" y="2276878"/>
            <a:ext cx="9563730" cy="2448272"/>
          </a:xfrm>
          <a:prstGeom prst="rect">
            <a:avLst/>
          </a:prstGeom>
          <a:solidFill>
            <a:srgbClr val="FFFF99"/>
          </a:solidFill>
          <a:ln w="25400" cmpd="sng">
            <a:solidFill>
              <a:schemeClr val="tx1"/>
            </a:solidFill>
          </a:ln>
          <a:effectLst>
            <a:outerShdw blurRad="50800" dist="38100" dir="2700000" algn="tl" rotWithShape="0">
              <a:prstClr val="black">
                <a:alpha val="40000"/>
              </a:prstClr>
            </a:outerShdw>
          </a:effectLst>
        </p:spPr>
        <p:txBody>
          <a:bodyPr wrap="none" lIns="91348" tIns="45675" rIns="91348" bIns="45675" rtlCol="0" anchor="ctr">
            <a:noAutofit/>
          </a:bodyPr>
          <a:lstStyle/>
          <a:p>
            <a:pPr lvl="0"/>
            <a:r>
              <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生活困窮者の自立と尊厳の確保</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300" dirty="0">
                <a:solidFill>
                  <a:prstClr val="black"/>
                </a:solidFill>
              </a:rPr>
              <a:t>　・本制度では、本人の内面からわき起こる意欲や想いが主役となり、支援員がこれに寄り添って支援する。</a:t>
            </a:r>
            <a:endParaRPr lang="en-US" altLang="ja-JP" sz="1300" dirty="0">
              <a:solidFill>
                <a:prstClr val="black"/>
              </a:solidFill>
            </a:endParaRPr>
          </a:p>
          <a:p>
            <a:pPr lvl="0"/>
            <a:r>
              <a:rPr lang="ja-JP" altLang="en-US" sz="1300" dirty="0">
                <a:solidFill>
                  <a:prstClr val="black"/>
                </a:solidFill>
              </a:rPr>
              <a:t>　・本人の自己選択、自己決定を基本に、経済的自立のみならず日常生活自立や社会生活自立など本人の状態に応じた自立</a:t>
            </a:r>
            <a:endParaRPr lang="en-US" altLang="ja-JP" sz="1300" dirty="0">
              <a:solidFill>
                <a:prstClr val="black"/>
              </a:solidFill>
            </a:endParaRPr>
          </a:p>
          <a:p>
            <a:pPr lvl="0"/>
            <a:r>
              <a:rPr lang="ja-JP" altLang="en-US" sz="1300" dirty="0">
                <a:solidFill>
                  <a:prstClr val="black"/>
                </a:solidFill>
              </a:rPr>
              <a:t>　　を支援する。</a:t>
            </a:r>
            <a:endParaRPr lang="en-US" altLang="ja-JP" sz="1300" dirty="0">
              <a:solidFill>
                <a:prstClr val="black"/>
              </a:solidFill>
            </a:endParaRPr>
          </a:p>
          <a:p>
            <a:pPr lvl="0"/>
            <a:r>
              <a:rPr lang="ja-JP" altLang="en-US" sz="1300" dirty="0">
                <a:solidFill>
                  <a:prstClr val="black"/>
                </a:solidFill>
              </a:rPr>
              <a:t>　・生活困窮者の多くが自己肯定感、自尊感情を失っていることに留意し、尊厳の確保に特に配慮する。</a:t>
            </a:r>
            <a:endParaRPr lang="en-US" altLang="ja-JP" sz="1300" dirty="0">
              <a:solidFill>
                <a:prstClr val="black"/>
              </a:solidFill>
            </a:endParaRPr>
          </a:p>
          <a:p>
            <a:pPr lvl="0"/>
            <a:endParaRPr lang="en-US" altLang="ja-JP" sz="1300" dirty="0">
              <a:solidFill>
                <a:prstClr val="black"/>
              </a:solidFill>
            </a:endParaRPr>
          </a:p>
          <a:p>
            <a:pPr lvl="0"/>
            <a:r>
              <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生活困窮者支援を通じた地域づくり</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400" dirty="0">
                <a:solidFill>
                  <a:prstClr val="black"/>
                </a:solidFill>
              </a:rPr>
              <a:t>　</a:t>
            </a:r>
            <a:r>
              <a:rPr lang="ja-JP" altLang="en-US" sz="1300" dirty="0">
                <a:solidFill>
                  <a:prstClr val="black"/>
                </a:solidFill>
              </a:rPr>
              <a:t>・生活困窮者の早期把握や見守りのための地域ネットワークを構築し、包括的な支援策を用意するとともに、働く場や参加する</a:t>
            </a:r>
            <a:endParaRPr lang="en-US" altLang="ja-JP" sz="1300" dirty="0">
              <a:solidFill>
                <a:prstClr val="black"/>
              </a:solidFill>
            </a:endParaRPr>
          </a:p>
          <a:p>
            <a:pPr lvl="0"/>
            <a:r>
              <a:rPr lang="ja-JP" altLang="en-US" sz="1300" dirty="0">
                <a:solidFill>
                  <a:prstClr val="black"/>
                </a:solidFill>
              </a:rPr>
              <a:t>　　場を広げていく。（既存の社会資源を活用し、不足すれば開発・創造していく。）</a:t>
            </a:r>
            <a:endParaRPr lang="en-US" altLang="ja-JP" sz="1300" dirty="0">
              <a:solidFill>
                <a:prstClr val="black"/>
              </a:solidFill>
            </a:endParaRPr>
          </a:p>
          <a:p>
            <a:pPr lvl="0"/>
            <a:r>
              <a:rPr lang="ja-JP" altLang="en-US" sz="1300" dirty="0">
                <a:solidFill>
                  <a:prstClr val="black"/>
                </a:solidFill>
              </a:rPr>
              <a:t>　・生活困窮者が社会とのつながりを実感しなければ主体的な参加に向かうことは難しい。「支える、支えられる」という一方的な</a:t>
            </a:r>
            <a:endParaRPr lang="en-US" altLang="ja-JP" sz="1300" dirty="0">
              <a:solidFill>
                <a:prstClr val="black"/>
              </a:solidFill>
            </a:endParaRPr>
          </a:p>
          <a:p>
            <a:pPr lvl="0"/>
            <a:r>
              <a:rPr lang="ja-JP" altLang="en-US" sz="1300" dirty="0">
                <a:solidFill>
                  <a:prstClr val="black"/>
                </a:solidFill>
              </a:rPr>
              <a:t>　　関係ではなく、「相互に支え合う」地域を構築する。</a:t>
            </a:r>
            <a:endParaRPr lang="en-US" altLang="ja-JP" sz="1300" dirty="0">
              <a:solidFill>
                <a:prstClr val="black"/>
              </a:solidFill>
            </a:endParaRPr>
          </a:p>
        </p:txBody>
      </p:sp>
      <p:sp>
        <p:nvSpPr>
          <p:cNvPr id="13" name="角丸四角形 12"/>
          <p:cNvSpPr/>
          <p:nvPr/>
        </p:nvSpPr>
        <p:spPr>
          <a:xfrm>
            <a:off x="116512" y="1844832"/>
            <a:ext cx="2877048" cy="432048"/>
          </a:xfrm>
          <a:prstGeom prst="roundRect">
            <a:avLst/>
          </a:prstGeom>
          <a:solidFill>
            <a:schemeClr val="bg1"/>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lvl="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２．制度のめざす目標</a:t>
            </a:r>
          </a:p>
        </p:txBody>
      </p:sp>
      <p:sp>
        <p:nvSpPr>
          <p:cNvPr id="14" name="テキスト ボックス 13"/>
          <p:cNvSpPr txBox="1"/>
          <p:nvPr/>
        </p:nvSpPr>
        <p:spPr>
          <a:xfrm>
            <a:off x="138504" y="5301208"/>
            <a:ext cx="9563731" cy="1556792"/>
          </a:xfrm>
          <a:prstGeom prst="rect">
            <a:avLst/>
          </a:prstGeom>
          <a:solidFill>
            <a:srgbClr val="FFFF99"/>
          </a:solidFill>
          <a:ln w="25400" cmpd="sng">
            <a:solidFill>
              <a:schemeClr val="tx1"/>
            </a:solidFill>
          </a:ln>
          <a:effectLst>
            <a:outerShdw blurRad="50800" dist="38100" dir="2700000" algn="tl" rotWithShape="0">
              <a:prstClr val="black">
                <a:alpha val="40000"/>
              </a:prstClr>
            </a:outerShdw>
          </a:effectLst>
        </p:spPr>
        <p:txBody>
          <a:bodyPr wrap="none" lIns="91348" tIns="45675" rIns="91348" bIns="45675" rtlCol="0" anchor="ctr">
            <a:noAutofit/>
          </a:bodyPr>
          <a:lstStyle/>
          <a:p>
            <a:pPr lvl="0"/>
            <a:r>
              <a:rPr lang="en-US" altLang="ja-JP"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包括的な支援</a:t>
            </a:r>
            <a:r>
              <a:rPr lang="en-US" altLang="ja-JP" sz="1300" dirty="0">
                <a:solidFill>
                  <a:prstClr val="black"/>
                </a:solidFill>
              </a:rPr>
              <a:t>…</a:t>
            </a:r>
            <a:r>
              <a:rPr lang="ja-JP" altLang="en-US" sz="1300" dirty="0">
                <a:solidFill>
                  <a:prstClr val="black"/>
                </a:solidFill>
              </a:rPr>
              <a:t>生活困窮者の課題は多様で複合的である。「制度の狭間」に陥らないよう、広く受け止め、就労の課題、</a:t>
            </a:r>
            <a:endParaRPr lang="en-US" altLang="ja-JP" sz="1300" dirty="0">
              <a:solidFill>
                <a:prstClr val="black"/>
              </a:solidFill>
            </a:endParaRPr>
          </a:p>
          <a:p>
            <a:pPr lvl="0"/>
            <a:r>
              <a:rPr lang="ja-JP" altLang="en-US" sz="1300" dirty="0">
                <a:solidFill>
                  <a:prstClr val="black"/>
                </a:solidFill>
              </a:rPr>
              <a:t>　　　　　　　　　　　　　心身の不調、家計の問題、家族問題などの多様な問題に対応する。</a:t>
            </a:r>
            <a:endParaRPr lang="en-US" altLang="ja-JP" sz="1300" dirty="0">
              <a:solidFill>
                <a:prstClr val="black"/>
              </a:solidFill>
            </a:endParaRPr>
          </a:p>
          <a:p>
            <a:pPr lvl="0"/>
            <a:r>
              <a:rPr lang="en-US" altLang="ja-JP"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個別的な支援</a:t>
            </a:r>
            <a:r>
              <a:rPr lang="en-US" altLang="ja-JP" sz="1300" dirty="0">
                <a:solidFill>
                  <a:prstClr val="black"/>
                </a:solidFill>
              </a:rPr>
              <a:t>…</a:t>
            </a:r>
            <a:r>
              <a:rPr lang="ja-JP" altLang="en-US" sz="1300" dirty="0">
                <a:solidFill>
                  <a:prstClr val="black"/>
                </a:solidFill>
              </a:rPr>
              <a:t>生活困窮者に対する適切なアセスメントを通じて、個々人の状況に応じた適切な支援を実施する。</a:t>
            </a:r>
            <a:endParaRPr lang="en-US" altLang="ja-JP" sz="1300" dirty="0">
              <a:solidFill>
                <a:prstClr val="black"/>
              </a:solidFill>
            </a:endParaRPr>
          </a:p>
          <a:p>
            <a:pPr lvl="0"/>
            <a:r>
              <a:rPr lang="en-US" altLang="ja-JP"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早期的な支援</a:t>
            </a:r>
            <a:r>
              <a:rPr lang="en-US" altLang="ja-JP" sz="1300" dirty="0">
                <a:solidFill>
                  <a:prstClr val="black"/>
                </a:solidFill>
              </a:rPr>
              <a:t>…</a:t>
            </a:r>
            <a:r>
              <a:rPr lang="ja-JP" altLang="en-US" sz="1300" dirty="0">
                <a:solidFill>
                  <a:prstClr val="black"/>
                </a:solidFill>
              </a:rPr>
              <a:t>真に困窮している人ほどＳＯＳを発することが難しい。「待ちの姿勢」ではなく早期に生活困窮者を把握し、</a:t>
            </a:r>
            <a:endParaRPr lang="en-US" altLang="ja-JP" sz="1300" dirty="0">
              <a:solidFill>
                <a:prstClr val="black"/>
              </a:solidFill>
            </a:endParaRPr>
          </a:p>
          <a:p>
            <a:pPr lvl="0"/>
            <a:r>
              <a:rPr lang="ja-JP" altLang="en-US" sz="1300" dirty="0">
                <a:solidFill>
                  <a:prstClr val="black"/>
                </a:solidFill>
              </a:rPr>
              <a:t>　　　　　　　　　　　　　課題がより深刻になる前に問題解決を図る。</a:t>
            </a:r>
            <a:endParaRPr lang="en-US" altLang="ja-JP" sz="1300" dirty="0">
              <a:solidFill>
                <a:prstClr val="black"/>
              </a:solidFill>
            </a:endParaRPr>
          </a:p>
          <a:p>
            <a:pPr lvl="0"/>
            <a:r>
              <a:rPr lang="en-US" altLang="ja-JP"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継続的な支援</a:t>
            </a:r>
            <a:r>
              <a:rPr lang="en-US" altLang="ja-JP" sz="1300" dirty="0">
                <a:solidFill>
                  <a:prstClr val="black"/>
                </a:solidFill>
              </a:rPr>
              <a:t>…</a:t>
            </a:r>
            <a:r>
              <a:rPr lang="ja-JP" altLang="en-US" sz="1300" dirty="0">
                <a:solidFill>
                  <a:prstClr val="black"/>
                </a:solidFill>
              </a:rPr>
              <a:t>自立を無理に急がせるのではなく、本人の段階に合わせて、切れ目なく継続的に支援を提供する。</a:t>
            </a:r>
            <a:endParaRPr lang="en-US" altLang="ja-JP" sz="1300" dirty="0">
              <a:solidFill>
                <a:prstClr val="black"/>
              </a:solidFill>
            </a:endParaRPr>
          </a:p>
          <a:p>
            <a:pPr lvl="0"/>
            <a:r>
              <a:rPr lang="en-US" altLang="ja-JP"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分権的・創造的な支援</a:t>
            </a:r>
            <a:r>
              <a:rPr lang="en-US" altLang="ja-JP" sz="1300" dirty="0">
                <a:solidFill>
                  <a:prstClr val="black"/>
                </a:solidFill>
              </a:rPr>
              <a:t>…</a:t>
            </a:r>
            <a:r>
              <a:rPr lang="ja-JP" altLang="en-US" sz="1300" dirty="0">
                <a:solidFill>
                  <a:prstClr val="black"/>
                </a:solidFill>
              </a:rPr>
              <a:t>主役は地域であり、国と自治体、官と民、民と民が協働し、地域の支援体制を創造する。</a:t>
            </a:r>
            <a:endParaRPr lang="en-US" altLang="ja-JP" sz="1300" dirty="0">
              <a:solidFill>
                <a:prstClr val="black"/>
              </a:solidFill>
            </a:endParaRPr>
          </a:p>
        </p:txBody>
      </p:sp>
      <p:sp>
        <p:nvSpPr>
          <p:cNvPr id="15" name="角丸四角形 14"/>
          <p:cNvSpPr/>
          <p:nvPr/>
        </p:nvSpPr>
        <p:spPr>
          <a:xfrm>
            <a:off x="116462" y="4869167"/>
            <a:ext cx="4056451" cy="432048"/>
          </a:xfrm>
          <a:prstGeom prst="roundRect">
            <a:avLst/>
          </a:prstGeom>
          <a:solidFill>
            <a:schemeClr val="bg1"/>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lvl="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３．新しい生活困窮者支援のかたち</a:t>
            </a:r>
          </a:p>
        </p:txBody>
      </p:sp>
      <p:sp>
        <p:nvSpPr>
          <p:cNvPr id="2" name="テキスト ボックス 1"/>
          <p:cNvSpPr txBox="1"/>
          <p:nvPr/>
        </p:nvSpPr>
        <p:spPr>
          <a:xfrm>
            <a:off x="1988672" y="620703"/>
            <a:ext cx="7917330" cy="276908"/>
          </a:xfrm>
          <a:prstGeom prst="rect">
            <a:avLst/>
          </a:prstGeom>
          <a:noFill/>
        </p:spPr>
        <p:txBody>
          <a:bodyPr wrap="square" lIns="91348" tIns="45675" rIns="91348" bIns="45675" rtlCol="0">
            <a:spAutoFit/>
          </a:bodyPr>
          <a:lstStyle/>
          <a:p>
            <a:r>
              <a:rPr lang="en-US" altLang="ja-JP" sz="1200" dirty="0"/>
              <a:t>※</a:t>
            </a:r>
            <a:r>
              <a:rPr lang="ja-JP" altLang="en-US" sz="1200" dirty="0"/>
              <a:t>以下に掲げた制度の意義、めざす目標、具体的な支援のかたちは、いずれも本制度の「理念」とされている。</a:t>
            </a:r>
          </a:p>
        </p:txBody>
      </p:sp>
      <p:sp>
        <p:nvSpPr>
          <p:cNvPr id="16" name="スライド番号プレースホルダー 2"/>
          <p:cNvSpPr>
            <a:spLocks noGrp="1"/>
          </p:cNvSpPr>
          <p:nvPr>
            <p:ph type="sldNum" sz="quarter" idx="12"/>
          </p:nvPr>
        </p:nvSpPr>
        <p:spPr>
          <a:xfrm>
            <a:off x="7322125" y="6448477"/>
            <a:ext cx="2311400" cy="365125"/>
          </a:xfrm>
        </p:spPr>
        <p:txBody>
          <a:bodyPr vert="horz" lIns="87146" tIns="43575" rIns="87146" bIns="43575" rtlCol="0" anchor="ctr"/>
          <a:lstStyle/>
          <a:p>
            <a:fld id="{C204B9FB-E35C-4852-9C2F-17CD75B4BA35}" type="slidenum">
              <a:rPr lang="ja-JP" altLang="en-US">
                <a:solidFill>
                  <a:schemeClr val="tx1"/>
                </a:solidFill>
                <a:cs typeface="Arial Unicode MS" panose="020B0604020202020204" pitchFamily="50" charset="-128"/>
              </a:rPr>
              <a:pPr/>
              <a:t>69</a:t>
            </a:fld>
            <a:endParaRPr lang="ja-JP" altLang="en-US" dirty="0">
              <a:solidFill>
                <a:schemeClr val="tx1"/>
              </a:solidFill>
              <a:cs typeface="Arial Unicode MS" panose="020B0604020202020204" pitchFamily="50" charset="-128"/>
            </a:endParaRPr>
          </a:p>
        </p:txBody>
      </p:sp>
    </p:spTree>
    <p:extLst>
      <p:ext uri="{BB962C8B-B14F-4D97-AF65-F5344CB8AC3E}">
        <p14:creationId xmlns:p14="http://schemas.microsoft.com/office/powerpoint/2010/main" val="576192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7419456" y="3429013"/>
            <a:ext cx="1638000" cy="792000"/>
          </a:xfrm>
          <a:prstGeom prst="rect">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lIns="91341" tIns="45673" rIns="91341" bIns="45673" rtlCol="0" anchor="ctr"/>
          <a:lstStyle/>
          <a:p>
            <a:pPr marL="71923" indent="-456710" fontAlgn="auto">
              <a:spcBef>
                <a:spcPts val="0"/>
              </a:spcBef>
              <a:spcAft>
                <a:spcPts val="0"/>
              </a:spcAft>
            </a:pPr>
            <a:r>
              <a:rPr lang="ja-JP" altLang="en-US" sz="1200" dirty="0">
                <a:solidFill>
                  <a:prstClr val="black"/>
                </a:solidFill>
              </a:rPr>
              <a:t>・遅刻や欠勤の増加</a:t>
            </a:r>
            <a:endParaRPr lang="en-US" altLang="ja-JP" sz="1200" dirty="0">
              <a:solidFill>
                <a:prstClr val="black"/>
              </a:solidFill>
            </a:endParaRPr>
          </a:p>
          <a:p>
            <a:pPr marL="71923" indent="-456710" fontAlgn="auto">
              <a:spcBef>
                <a:spcPts val="0"/>
              </a:spcBef>
              <a:spcAft>
                <a:spcPts val="0"/>
              </a:spcAft>
            </a:pPr>
            <a:r>
              <a:rPr lang="ja-JP" altLang="en-US" sz="1200" dirty="0">
                <a:solidFill>
                  <a:prstClr val="black"/>
                </a:solidFill>
              </a:rPr>
              <a:t>・業務中の居眠り</a:t>
            </a:r>
            <a:endParaRPr lang="en-US" altLang="ja-JP" sz="1200" dirty="0">
              <a:solidFill>
                <a:prstClr val="black"/>
              </a:solidFill>
            </a:endParaRPr>
          </a:p>
          <a:p>
            <a:pPr marL="71923" indent="-456710" fontAlgn="auto">
              <a:spcBef>
                <a:spcPts val="0"/>
              </a:spcBef>
              <a:spcAft>
                <a:spcPts val="0"/>
              </a:spcAft>
            </a:pPr>
            <a:r>
              <a:rPr lang="ja-JP" altLang="en-US" sz="1200" dirty="0">
                <a:solidFill>
                  <a:prstClr val="black"/>
                </a:solidFill>
              </a:rPr>
              <a:t>・身だしなみの乱れ</a:t>
            </a:r>
            <a:endParaRPr lang="en-US" altLang="ja-JP" sz="1200" dirty="0">
              <a:solidFill>
                <a:prstClr val="black"/>
              </a:solidFill>
            </a:endParaRPr>
          </a:p>
          <a:p>
            <a:pPr marL="71923" indent="-456710" fontAlgn="auto">
              <a:spcBef>
                <a:spcPts val="0"/>
              </a:spcBef>
              <a:spcAft>
                <a:spcPts val="0"/>
              </a:spcAft>
            </a:pPr>
            <a:r>
              <a:rPr lang="ja-JP" altLang="en-US" sz="1200" dirty="0">
                <a:solidFill>
                  <a:prstClr val="black"/>
                </a:solidFill>
              </a:rPr>
              <a:t>・薬の飲み忘れ</a:t>
            </a:r>
            <a:endParaRPr lang="en-US" altLang="ja-JP" sz="1200" dirty="0">
              <a:solidFill>
                <a:prstClr val="black"/>
              </a:solidFill>
            </a:endParaRPr>
          </a:p>
        </p:txBody>
      </p:sp>
      <p:sp>
        <p:nvSpPr>
          <p:cNvPr id="63" name="正方形/長方形 62"/>
          <p:cNvSpPr/>
          <p:nvPr/>
        </p:nvSpPr>
        <p:spPr>
          <a:xfrm>
            <a:off x="7149442" y="4257128"/>
            <a:ext cx="2340000" cy="719960"/>
          </a:xfrm>
          <a:prstGeom prst="rect">
            <a:avLst/>
          </a:prstGeom>
        </p:spPr>
        <p:style>
          <a:lnRef idx="1">
            <a:schemeClr val="accent1"/>
          </a:lnRef>
          <a:fillRef idx="2">
            <a:schemeClr val="accent1"/>
          </a:fillRef>
          <a:effectRef idx="1">
            <a:schemeClr val="accent1"/>
          </a:effectRef>
          <a:fontRef idx="minor">
            <a:schemeClr val="dk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rPr>
              <a:t>企業等</a:t>
            </a:r>
            <a:endParaRPr lang="en-US" altLang="ja-JP" sz="1600" b="1" dirty="0">
              <a:solidFill>
                <a:prstClr val="black"/>
              </a:solidFill>
            </a:endParaRPr>
          </a:p>
        </p:txBody>
      </p:sp>
      <p:sp>
        <p:nvSpPr>
          <p:cNvPr id="14" name="角丸四角形 13"/>
          <p:cNvSpPr/>
          <p:nvPr/>
        </p:nvSpPr>
        <p:spPr>
          <a:xfrm>
            <a:off x="272532" y="3537014"/>
            <a:ext cx="2880123" cy="3204356"/>
          </a:xfrm>
          <a:prstGeom prst="roundRect">
            <a:avLst>
              <a:gd name="adj" fmla="val 5919"/>
            </a:avLst>
          </a:prstGeom>
        </p:spPr>
        <p:style>
          <a:lnRef idx="1">
            <a:schemeClr val="accent6"/>
          </a:lnRef>
          <a:fillRef idx="2">
            <a:schemeClr val="accent6"/>
          </a:fillRef>
          <a:effectRef idx="1">
            <a:schemeClr val="accent6"/>
          </a:effectRef>
          <a:fontRef idx="minor">
            <a:schemeClr val="dk1"/>
          </a:fontRef>
        </p:style>
        <p:txBody>
          <a:bodyPr lIns="91341" tIns="45673" rIns="91341" bIns="45673" rtlCol="0" anchor="ctr"/>
          <a:lstStyle/>
          <a:p>
            <a:pPr algn="ctr" fontAlgn="auto">
              <a:spcBef>
                <a:spcPts val="0"/>
              </a:spcBef>
              <a:spcAft>
                <a:spcPts val="0"/>
              </a:spcAft>
            </a:pPr>
            <a:endParaRPr lang="ja-JP" altLang="en-US">
              <a:solidFill>
                <a:prstClr val="black"/>
              </a:solidFill>
            </a:endParaRPr>
          </a:p>
        </p:txBody>
      </p:sp>
      <p:sp>
        <p:nvSpPr>
          <p:cNvPr id="5" name="タイトル 7"/>
          <p:cNvSpPr txBox="1">
            <a:spLocks/>
          </p:cNvSpPr>
          <p:nvPr/>
        </p:nvSpPr>
        <p:spPr bwMode="auto">
          <a:xfrm>
            <a:off x="1" y="8672"/>
            <a:ext cx="9906000" cy="468000"/>
          </a:xfrm>
          <a:prstGeom prst="rect">
            <a:avLst/>
          </a:prstGeom>
          <a:noFill/>
          <a:ln w="9525">
            <a:noFill/>
            <a:miter lim="800000"/>
            <a:headEnd/>
            <a:tailEnd/>
          </a:ln>
        </p:spPr>
        <p:txBody>
          <a:bodyPr vert="horz" wrap="square" lIns="91319" tIns="45656" rIns="91319" bIns="45656"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spc="-100" dirty="0">
                <a:solidFill>
                  <a:prstClr val="black"/>
                </a:solidFill>
                <a:latin typeface="HG創英角ｺﾞｼｯｸUB" panose="020B0909000000000000" pitchFamily="49" charset="-128"/>
                <a:ea typeface="HG創英角ｺﾞｼｯｸUB" panose="020B0909000000000000" pitchFamily="49" charset="-128"/>
              </a:rPr>
              <a:t>就労定着に向けた支援を行う新たなサービス（就労定着支援）の創設</a:t>
            </a:r>
            <a:endParaRPr lang="ja-JP" altLang="en-US" sz="2400"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54" name="正方形/長方形 53"/>
          <p:cNvSpPr/>
          <p:nvPr/>
        </p:nvSpPr>
        <p:spPr>
          <a:xfrm>
            <a:off x="360241" y="4005064"/>
            <a:ext cx="2736000" cy="936000"/>
          </a:xfrm>
          <a:prstGeom prst="rect">
            <a:avLst/>
          </a:prstGeom>
        </p:spPr>
        <p:style>
          <a:lnRef idx="1">
            <a:schemeClr val="accent1"/>
          </a:lnRef>
          <a:fillRef idx="2">
            <a:schemeClr val="accent1"/>
          </a:fillRef>
          <a:effectRef idx="1">
            <a:schemeClr val="accent1"/>
          </a:effectRef>
          <a:fontRef idx="minor">
            <a:schemeClr val="dk1"/>
          </a:fontRef>
        </p:style>
        <p:txBody>
          <a:bodyPr lIns="91341" tIns="45673" rIns="91341" bIns="45673" rtlCol="0" anchor="ctr"/>
          <a:lstStyle/>
          <a:p>
            <a:pPr algn="ctr" fontAlgn="auto">
              <a:spcBef>
                <a:spcPts val="0"/>
              </a:spcBef>
              <a:spcAft>
                <a:spcPts val="0"/>
              </a:spcAft>
            </a:pPr>
            <a:r>
              <a:rPr lang="ja-JP" altLang="en-US" sz="1400" dirty="0">
                <a:solidFill>
                  <a:prstClr val="black"/>
                </a:solidFill>
              </a:rPr>
              <a:t>就労移行支援事業所等</a:t>
            </a:r>
            <a:endParaRPr lang="ja-JP" altLang="en-US" sz="1400" strike="dblStrike" dirty="0">
              <a:solidFill>
                <a:srgbClr val="0070C0"/>
              </a:solidFill>
            </a:endParaRPr>
          </a:p>
        </p:txBody>
      </p:sp>
      <p:pic>
        <p:nvPicPr>
          <p:cNvPr id="72" name="Picture 2" descr="C:\Users\STLGW\AppData\Local\Microsoft\Windows\Temporary Internet Files\Content.IE5\QJ278V1S\cc-library010009605-thu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7462" y="4509101"/>
            <a:ext cx="624191" cy="540000"/>
          </a:xfrm>
          <a:prstGeom prst="rect">
            <a:avLst/>
          </a:prstGeom>
          <a:noFill/>
          <a:extLst>
            <a:ext uri="{909E8E84-426E-40DD-AFC4-6F175D3DCCD1}">
              <a14:hiddenFill xmlns:a14="http://schemas.microsoft.com/office/drawing/2010/main">
                <a:solidFill>
                  <a:srgbClr val="FFFFFF"/>
                </a:solidFill>
              </a14:hiddenFill>
            </a:ext>
          </a:extLst>
        </p:spPr>
      </p:pic>
      <p:sp>
        <p:nvSpPr>
          <p:cNvPr id="76" name="正方形/長方形 75"/>
          <p:cNvSpPr/>
          <p:nvPr/>
        </p:nvSpPr>
        <p:spPr>
          <a:xfrm>
            <a:off x="7113570" y="4257008"/>
            <a:ext cx="90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100" dirty="0">
                <a:solidFill>
                  <a:prstClr val="black"/>
                </a:solidFill>
              </a:rPr>
              <a:t>働く障害者</a:t>
            </a:r>
          </a:p>
        </p:txBody>
      </p:sp>
      <p:sp>
        <p:nvSpPr>
          <p:cNvPr id="81" name="正方形/長方形 80"/>
          <p:cNvSpPr/>
          <p:nvPr/>
        </p:nvSpPr>
        <p:spPr>
          <a:xfrm>
            <a:off x="360241" y="5157192"/>
            <a:ext cx="2736000" cy="1332000"/>
          </a:xfrm>
          <a:prstGeom prst="rect">
            <a:avLst/>
          </a:prstGeom>
        </p:spPr>
        <p:style>
          <a:lnRef idx="1">
            <a:schemeClr val="accent1"/>
          </a:lnRef>
          <a:fillRef idx="2">
            <a:schemeClr val="accent1"/>
          </a:fillRef>
          <a:effectRef idx="1">
            <a:schemeClr val="accent1"/>
          </a:effectRef>
          <a:fontRef idx="minor">
            <a:schemeClr val="dk1"/>
          </a:fontRef>
        </p:style>
        <p:txBody>
          <a:bodyPr lIns="91341" tIns="45673" rIns="91341" bIns="45673" rtlCol="0" anchor="ctr"/>
          <a:lstStyle/>
          <a:p>
            <a:pPr fontAlgn="auto">
              <a:spcBef>
                <a:spcPts val="0"/>
              </a:spcBef>
              <a:spcAft>
                <a:spcPts val="0"/>
              </a:spcAft>
            </a:pPr>
            <a:r>
              <a:rPr lang="ja-JP" altLang="en-US" sz="1400" dirty="0">
                <a:solidFill>
                  <a:prstClr val="black"/>
                </a:solidFill>
              </a:rPr>
              <a:t>・　障害者就業・生活支援センター</a:t>
            </a:r>
            <a:endParaRPr lang="en-US" altLang="ja-JP" sz="1400" dirty="0">
              <a:solidFill>
                <a:prstClr val="black"/>
              </a:solidFill>
            </a:endParaRPr>
          </a:p>
          <a:p>
            <a:pPr fontAlgn="auto">
              <a:spcBef>
                <a:spcPts val="0"/>
              </a:spcBef>
              <a:spcAft>
                <a:spcPts val="0"/>
              </a:spcAft>
            </a:pPr>
            <a:r>
              <a:rPr lang="ja-JP" altLang="en-US" sz="1400" dirty="0">
                <a:solidFill>
                  <a:prstClr val="black"/>
                </a:solidFill>
              </a:rPr>
              <a:t>・　医療機関</a:t>
            </a:r>
            <a:endParaRPr lang="en-US" altLang="ja-JP" sz="1400" dirty="0">
              <a:solidFill>
                <a:prstClr val="black"/>
              </a:solidFill>
            </a:endParaRPr>
          </a:p>
          <a:p>
            <a:pPr fontAlgn="auto">
              <a:spcBef>
                <a:spcPts val="0"/>
              </a:spcBef>
              <a:spcAft>
                <a:spcPts val="0"/>
              </a:spcAft>
            </a:pPr>
            <a:r>
              <a:rPr lang="ja-JP" altLang="en-US" sz="1400" dirty="0">
                <a:solidFill>
                  <a:prstClr val="black"/>
                </a:solidFill>
              </a:rPr>
              <a:t>・　社会福祉協議会　　等</a:t>
            </a:r>
          </a:p>
        </p:txBody>
      </p:sp>
      <p:sp>
        <p:nvSpPr>
          <p:cNvPr id="12" name="左右矢印 11"/>
          <p:cNvSpPr/>
          <p:nvPr/>
        </p:nvSpPr>
        <p:spPr>
          <a:xfrm>
            <a:off x="3189045" y="6309328"/>
            <a:ext cx="3384377" cy="216024"/>
          </a:xfrm>
          <a:prstGeom prst="leftRightArrow">
            <a:avLst>
              <a:gd name="adj1" fmla="val 61401"/>
              <a:gd name="adj2" fmla="val 56843"/>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black"/>
              </a:solidFill>
            </a:endParaRPr>
          </a:p>
        </p:txBody>
      </p:sp>
      <p:sp>
        <p:nvSpPr>
          <p:cNvPr id="86" name="正方形/長方形 85"/>
          <p:cNvSpPr/>
          <p:nvPr/>
        </p:nvSpPr>
        <p:spPr>
          <a:xfrm>
            <a:off x="4197173" y="6489256"/>
            <a:ext cx="144082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200" dirty="0">
                <a:solidFill>
                  <a:prstClr val="black"/>
                </a:solidFill>
              </a:rPr>
              <a:t>②連絡調整</a:t>
            </a:r>
          </a:p>
        </p:txBody>
      </p:sp>
      <p:sp>
        <p:nvSpPr>
          <p:cNvPr id="88" name="正方形/長方形 87"/>
          <p:cNvSpPr/>
          <p:nvPr/>
        </p:nvSpPr>
        <p:spPr>
          <a:xfrm>
            <a:off x="272532" y="3429000"/>
            <a:ext cx="2880123" cy="360040"/>
          </a:xfrm>
          <a:prstGeom prst="rect">
            <a:avLst/>
          </a:prstGeom>
          <a:ln/>
        </p:spPr>
        <p:style>
          <a:lnRef idx="1">
            <a:schemeClr val="accent1"/>
          </a:lnRef>
          <a:fillRef idx="2">
            <a:schemeClr val="accent1"/>
          </a:fillRef>
          <a:effectRef idx="1">
            <a:schemeClr val="accent1"/>
          </a:effectRef>
          <a:fontRef idx="minor">
            <a:schemeClr val="dk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rPr>
              <a:t>関係機関</a:t>
            </a:r>
          </a:p>
        </p:txBody>
      </p:sp>
      <p:sp>
        <p:nvSpPr>
          <p:cNvPr id="93" name="左右矢印 92"/>
          <p:cNvSpPr/>
          <p:nvPr/>
        </p:nvSpPr>
        <p:spPr>
          <a:xfrm rot="5400000">
            <a:off x="8463677" y="5463431"/>
            <a:ext cx="1008000" cy="252000"/>
          </a:xfrm>
          <a:prstGeom prst="leftRightArrow">
            <a:avLst>
              <a:gd name="adj1" fmla="val 61401"/>
              <a:gd name="adj2" fmla="val 64540"/>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black"/>
              </a:solidFill>
            </a:endParaRPr>
          </a:p>
        </p:txBody>
      </p:sp>
      <p:sp>
        <p:nvSpPr>
          <p:cNvPr id="18" name="テキスト ボックス 17"/>
          <p:cNvSpPr txBox="1"/>
          <p:nvPr/>
        </p:nvSpPr>
        <p:spPr>
          <a:xfrm>
            <a:off x="8998590" y="5121042"/>
            <a:ext cx="369132" cy="1296176"/>
          </a:xfrm>
          <a:prstGeom prst="rect">
            <a:avLst/>
          </a:prstGeom>
          <a:noFill/>
        </p:spPr>
        <p:txBody>
          <a:bodyPr vert="eaVert" wrap="square" lIns="91341" tIns="45673" rIns="91341" bIns="45673" rtlCol="0">
            <a:spAutoFit/>
          </a:bodyPr>
          <a:lstStyle/>
          <a:p>
            <a:pPr fontAlgn="auto">
              <a:spcBef>
                <a:spcPts val="0"/>
              </a:spcBef>
              <a:spcAft>
                <a:spcPts val="0"/>
              </a:spcAft>
            </a:pPr>
            <a:r>
              <a:rPr lang="ja-JP" altLang="en-US" sz="1200" dirty="0">
                <a:solidFill>
                  <a:prstClr val="black"/>
                </a:solidFill>
                <a:latin typeface="Calibri"/>
                <a:ea typeface="ＭＳ Ｐゴシック"/>
              </a:rPr>
              <a:t>②連絡調整</a:t>
            </a:r>
          </a:p>
        </p:txBody>
      </p:sp>
      <p:sp>
        <p:nvSpPr>
          <p:cNvPr id="61" name="正方形/長方形 60"/>
          <p:cNvSpPr/>
          <p:nvPr/>
        </p:nvSpPr>
        <p:spPr>
          <a:xfrm>
            <a:off x="4125104" y="4869104"/>
            <a:ext cx="198022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black"/>
                </a:solidFill>
              </a:rPr>
              <a:t>一般就労へ移行</a:t>
            </a:r>
          </a:p>
        </p:txBody>
      </p:sp>
      <p:sp>
        <p:nvSpPr>
          <p:cNvPr id="30" name="雲形吹き出し 29"/>
          <p:cNvSpPr/>
          <p:nvPr/>
        </p:nvSpPr>
        <p:spPr>
          <a:xfrm>
            <a:off x="3189003" y="3501128"/>
            <a:ext cx="3924008" cy="1080000"/>
          </a:xfrm>
          <a:prstGeom prst="cloudCallout">
            <a:avLst>
              <a:gd name="adj1" fmla="val 46460"/>
              <a:gd name="adj2" fmla="val 48836"/>
            </a:avLst>
          </a:prstGeom>
          <a:ln/>
        </p:spPr>
        <p:style>
          <a:lnRef idx="1">
            <a:schemeClr val="accent4"/>
          </a:lnRef>
          <a:fillRef idx="2">
            <a:schemeClr val="accent4"/>
          </a:fillRef>
          <a:effectRef idx="1">
            <a:schemeClr val="accent4"/>
          </a:effectRef>
          <a:fontRef idx="minor">
            <a:schemeClr val="dk1"/>
          </a:fontRef>
        </p:style>
        <p:txBody>
          <a:bodyPr lIns="91341" tIns="45673" rIns="91341" bIns="45673" rtlCol="0" anchor="ctr"/>
          <a:lstStyle/>
          <a:p>
            <a:pPr algn="ctr" fontAlgn="auto">
              <a:spcBef>
                <a:spcPts val="0"/>
              </a:spcBef>
              <a:spcAft>
                <a:spcPts val="0"/>
              </a:spcAft>
            </a:pPr>
            <a:endParaRPr kumimoji="0" lang="ja-JP" altLang="en-US" kern="0" smtClean="0">
              <a:solidFill>
                <a:prstClr val="black"/>
              </a:solidFill>
            </a:endParaRPr>
          </a:p>
        </p:txBody>
      </p:sp>
      <p:sp>
        <p:nvSpPr>
          <p:cNvPr id="31" name="正方形/長方形 30"/>
          <p:cNvSpPr/>
          <p:nvPr/>
        </p:nvSpPr>
        <p:spPr>
          <a:xfrm>
            <a:off x="3267419" y="3645025"/>
            <a:ext cx="3666000" cy="36004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lIns="91341" tIns="45673" rIns="91341" bIns="45673" rtlCol="0" anchor="ctr"/>
          <a:lstStyle/>
          <a:p>
            <a:pPr algn="ctr" fontAlgn="auto">
              <a:spcBef>
                <a:spcPts val="0"/>
              </a:spcBef>
              <a:spcAft>
                <a:spcPts val="0"/>
              </a:spcAft>
            </a:pPr>
            <a:r>
              <a:rPr lang="ja-JP" altLang="en-US" sz="1400" b="1" dirty="0">
                <a:solidFill>
                  <a:prstClr val="black"/>
                </a:solidFill>
              </a:rPr>
              <a:t>就労に伴い生じている生活面の課題</a:t>
            </a:r>
          </a:p>
        </p:txBody>
      </p:sp>
      <p:sp>
        <p:nvSpPr>
          <p:cNvPr id="32" name="左右矢印 31"/>
          <p:cNvSpPr/>
          <p:nvPr/>
        </p:nvSpPr>
        <p:spPr>
          <a:xfrm rot="5400000">
            <a:off x="7113482" y="5445285"/>
            <a:ext cx="1044000" cy="252000"/>
          </a:xfrm>
          <a:prstGeom prst="leftRightArrow">
            <a:avLst>
              <a:gd name="adj1" fmla="val 61401"/>
              <a:gd name="adj2" fmla="val 64540"/>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black"/>
              </a:solidFill>
            </a:endParaRPr>
          </a:p>
        </p:txBody>
      </p:sp>
      <p:sp>
        <p:nvSpPr>
          <p:cNvPr id="34" name="正方形/長方形 33"/>
          <p:cNvSpPr/>
          <p:nvPr/>
        </p:nvSpPr>
        <p:spPr>
          <a:xfrm>
            <a:off x="3562588" y="4040991"/>
            <a:ext cx="3262669" cy="324000"/>
          </a:xfrm>
          <a:prstGeom prst="rect">
            <a:avLst/>
          </a:prstGeom>
          <a:noFill/>
          <a:ln w="19050">
            <a:noFill/>
          </a:ln>
        </p:spPr>
        <p:style>
          <a:lnRef idx="2">
            <a:schemeClr val="accent4"/>
          </a:lnRef>
          <a:fillRef idx="1">
            <a:schemeClr val="lt1"/>
          </a:fillRef>
          <a:effectRef idx="0">
            <a:schemeClr val="accent4"/>
          </a:effectRef>
          <a:fontRef idx="minor">
            <a:schemeClr val="dk1"/>
          </a:fontRef>
        </p:style>
        <p:txBody>
          <a:bodyPr lIns="91341" tIns="45673" rIns="91341" bIns="45673" rtlCol="0" anchor="ctr"/>
          <a:lstStyle/>
          <a:p>
            <a:pPr marL="71923" indent="-456710" fontAlgn="auto">
              <a:spcBef>
                <a:spcPts val="0"/>
              </a:spcBef>
              <a:spcAft>
                <a:spcPts val="0"/>
              </a:spcAft>
            </a:pPr>
            <a:r>
              <a:rPr lang="ja-JP" altLang="en-US" sz="1200" dirty="0">
                <a:solidFill>
                  <a:prstClr val="black"/>
                </a:solidFill>
              </a:rPr>
              <a:t>⇒生活リズム、体調の管理、給料の浪費等</a:t>
            </a:r>
            <a:endParaRPr lang="en-US" altLang="ja-JP" sz="1200" dirty="0">
              <a:solidFill>
                <a:prstClr val="black"/>
              </a:solidFill>
            </a:endParaRPr>
          </a:p>
        </p:txBody>
      </p:sp>
      <p:sp>
        <p:nvSpPr>
          <p:cNvPr id="35" name="テキスト ボックス 34"/>
          <p:cNvSpPr txBox="1"/>
          <p:nvPr/>
        </p:nvSpPr>
        <p:spPr>
          <a:xfrm>
            <a:off x="7689513" y="5121216"/>
            <a:ext cx="553798" cy="1296000"/>
          </a:xfrm>
          <a:prstGeom prst="rect">
            <a:avLst/>
          </a:prstGeom>
          <a:noFill/>
        </p:spPr>
        <p:txBody>
          <a:bodyPr vert="eaVert" wrap="square" lIns="91341" tIns="45673" rIns="91341" bIns="45673" rtlCol="0">
            <a:spAutoFit/>
          </a:bodyPr>
          <a:lstStyle/>
          <a:p>
            <a:pPr fontAlgn="auto">
              <a:spcBef>
                <a:spcPts val="0"/>
              </a:spcBef>
              <a:spcAft>
                <a:spcPts val="0"/>
              </a:spcAft>
            </a:pPr>
            <a:r>
              <a:rPr lang="ja-JP" altLang="en-US" sz="1200" dirty="0">
                <a:solidFill>
                  <a:prstClr val="black"/>
                </a:solidFill>
                <a:latin typeface="Calibri"/>
                <a:ea typeface="ＭＳ Ｐゴシック"/>
              </a:rPr>
              <a:t>①相談による</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課題把握</a:t>
            </a:r>
          </a:p>
        </p:txBody>
      </p:sp>
      <p:sp>
        <p:nvSpPr>
          <p:cNvPr id="36" name="上矢印 35"/>
          <p:cNvSpPr/>
          <p:nvPr/>
        </p:nvSpPr>
        <p:spPr>
          <a:xfrm>
            <a:off x="7077468" y="5049096"/>
            <a:ext cx="288000" cy="1008000"/>
          </a:xfrm>
          <a:prstGeom prst="upArrow">
            <a:avLst>
              <a:gd name="adj1" fmla="val 50000"/>
              <a:gd name="adj2" fmla="val 42303"/>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black"/>
              </a:solidFill>
            </a:endParaRPr>
          </a:p>
        </p:txBody>
      </p:sp>
      <p:cxnSp>
        <p:nvCxnSpPr>
          <p:cNvPr id="38" name="直線矢印コネクタ 37"/>
          <p:cNvCxnSpPr/>
          <p:nvPr/>
        </p:nvCxnSpPr>
        <p:spPr>
          <a:xfrm>
            <a:off x="3096219" y="4797072"/>
            <a:ext cx="3909208" cy="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6573622" y="6129053"/>
            <a:ext cx="3162349" cy="540056"/>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91341" tIns="45673" rIns="91341" bIns="45673" rtlCol="0" anchor="ctr"/>
          <a:lstStyle/>
          <a:p>
            <a:pPr algn="ctr" fontAlgn="auto">
              <a:spcBef>
                <a:spcPts val="0"/>
              </a:spcBef>
              <a:spcAft>
                <a:spcPts val="0"/>
              </a:spcAft>
            </a:pPr>
            <a:r>
              <a:rPr kumimoji="0" lang="ja-JP" altLang="en-US" sz="1600" b="1" kern="0" dirty="0">
                <a:solidFill>
                  <a:prstClr val="black"/>
                </a:solidFill>
                <a:latin typeface="Calibri"/>
                <a:ea typeface="ＭＳ Ｐゴシック"/>
              </a:rPr>
              <a:t>就労定着支援</a:t>
            </a:r>
            <a:endParaRPr kumimoji="0" lang="en-US" altLang="ja-JP" sz="1600" b="1" kern="0" dirty="0">
              <a:solidFill>
                <a:prstClr val="black"/>
              </a:solidFill>
              <a:latin typeface="Calibri"/>
              <a:ea typeface="ＭＳ Ｐゴシック"/>
            </a:endParaRPr>
          </a:p>
          <a:p>
            <a:pPr algn="ctr" fontAlgn="auto">
              <a:spcBef>
                <a:spcPts val="0"/>
              </a:spcBef>
              <a:spcAft>
                <a:spcPts val="0"/>
              </a:spcAft>
            </a:pPr>
            <a:r>
              <a:rPr kumimoji="0" lang="ja-JP" altLang="en-US" sz="1600" b="1" kern="0" dirty="0">
                <a:solidFill>
                  <a:prstClr val="black"/>
                </a:solidFill>
                <a:latin typeface="Calibri"/>
                <a:ea typeface="ＭＳ Ｐゴシック"/>
              </a:rPr>
              <a:t>事業所</a:t>
            </a:r>
          </a:p>
        </p:txBody>
      </p:sp>
      <p:sp>
        <p:nvSpPr>
          <p:cNvPr id="41" name="テキスト ボックス 40"/>
          <p:cNvSpPr txBox="1"/>
          <p:nvPr/>
        </p:nvSpPr>
        <p:spPr>
          <a:xfrm>
            <a:off x="6758272" y="5121082"/>
            <a:ext cx="369132" cy="1296176"/>
          </a:xfrm>
          <a:prstGeom prst="rect">
            <a:avLst/>
          </a:prstGeom>
          <a:noFill/>
        </p:spPr>
        <p:txBody>
          <a:bodyPr vert="eaVert" wrap="square" lIns="91341" tIns="45673" rIns="91341" bIns="45673" rtlCol="0">
            <a:spAutoFit/>
          </a:bodyPr>
          <a:lstStyle/>
          <a:p>
            <a:pPr fontAlgn="auto">
              <a:spcBef>
                <a:spcPts val="0"/>
              </a:spcBef>
              <a:spcAft>
                <a:spcPts val="0"/>
              </a:spcAft>
            </a:pPr>
            <a:r>
              <a:rPr lang="ja-JP" altLang="en-US" sz="1200" dirty="0">
                <a:solidFill>
                  <a:prstClr val="black"/>
                </a:solidFill>
                <a:latin typeface="Calibri"/>
                <a:ea typeface="ＭＳ Ｐゴシック"/>
              </a:rPr>
              <a:t>③必要な支援</a:t>
            </a:r>
          </a:p>
        </p:txBody>
      </p:sp>
      <p:pic>
        <p:nvPicPr>
          <p:cNvPr id="28" name="Picture 3" descr="C:\Program Files\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9042" y="4351531"/>
            <a:ext cx="792650" cy="769578"/>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6897216" y="3608999"/>
            <a:ext cx="468000" cy="504000"/>
          </a:xfrm>
          <a:prstGeom prst="rightArrow">
            <a:avLst/>
          </a:prstGeom>
          <a:solidFill>
            <a:srgbClr val="FF9900"/>
          </a:solidFill>
          <a:scene3d>
            <a:camera prst="orthographicFront">
              <a:rot lat="0" lon="0" rev="0"/>
            </a:camera>
            <a:lightRig rig="threePt" dir="t"/>
          </a:scene3d>
        </p:spPr>
        <p:style>
          <a:lnRef idx="1">
            <a:schemeClr val="accent4"/>
          </a:lnRef>
          <a:fillRef idx="3">
            <a:schemeClr val="accent4"/>
          </a:fillRef>
          <a:effectRef idx="2">
            <a:schemeClr val="accent4"/>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black"/>
              </a:solidFill>
            </a:endParaRPr>
          </a:p>
        </p:txBody>
      </p:sp>
      <p:grpSp>
        <p:nvGrpSpPr>
          <p:cNvPr id="37" name="グループ化 18"/>
          <p:cNvGrpSpPr/>
          <p:nvPr/>
        </p:nvGrpSpPr>
        <p:grpSpPr>
          <a:xfrm>
            <a:off x="0" y="476672"/>
            <a:ext cx="9906000" cy="72008"/>
            <a:chOff x="0" y="116632"/>
            <a:chExt cx="9144000" cy="72008"/>
          </a:xfrm>
        </p:grpSpPr>
        <p:cxnSp>
          <p:nvCxnSpPr>
            <p:cNvPr id="39" name="直線コネクタ 3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0" y="116632"/>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52" name="正方形/長方形 51"/>
          <p:cNvSpPr/>
          <p:nvPr/>
        </p:nvSpPr>
        <p:spPr>
          <a:xfrm>
            <a:off x="98062" y="1808976"/>
            <a:ext cx="3138753" cy="1476000"/>
          </a:xfrm>
          <a:prstGeom prst="rect">
            <a:avLst/>
          </a:prstGeom>
          <a:noFill/>
          <a:ln w="6350" cap="flat" cmpd="sng" algn="ctr">
            <a:solidFill>
              <a:schemeClr val="tx1"/>
            </a:solidFill>
            <a:prstDash val="solid"/>
          </a:ln>
          <a:effectLst/>
        </p:spPr>
        <p:txBody>
          <a:bodyPr lIns="91335" tIns="45664" rIns="91335" bIns="45664" anchor="t" anchorCtr="0"/>
          <a:lstStyle/>
          <a:p>
            <a:pPr marL="179201" indent="-179201" fontAlgn="auto">
              <a:spcBef>
                <a:spcPts val="0"/>
              </a:spcBef>
              <a:spcAft>
                <a:spcPts val="0"/>
              </a:spcAft>
              <a:defRPr/>
            </a:pPr>
            <a:endParaRPr kumimoji="0" lang="en-US" altLang="ja-JP"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400" kern="0" dirty="0">
                <a:solidFill>
                  <a:prstClr val="black"/>
                </a:solidFill>
                <a:latin typeface="HGPｺﾞｼｯｸM" panose="020B0600000000000000" pitchFamily="50" charset="-128"/>
                <a:ea typeface="HGPｺﾞｼｯｸM" panose="020B0600000000000000" pitchFamily="50" charset="-128"/>
              </a:rPr>
              <a:t>　就労移行支援等の利用を経て一般就労へ移行した障害者で、就労に伴う環境変化により生活面の課題が生じている者</a:t>
            </a:r>
            <a:endParaRPr kumimoji="0" lang="ja-JP" altLang="en-US" sz="1400" strike="sngStrike" kern="0" dirty="0">
              <a:solidFill>
                <a:srgbClr val="0070C0"/>
              </a:solidFill>
              <a:latin typeface="HGPｺﾞｼｯｸM" panose="020B0600000000000000" pitchFamily="50" charset="-128"/>
              <a:ea typeface="HGPｺﾞｼｯｸM" panose="020B0600000000000000" pitchFamily="50" charset="-128"/>
            </a:endParaRPr>
          </a:p>
          <a:p>
            <a:pPr marL="179201" indent="-179201" fontAlgn="auto">
              <a:spcBef>
                <a:spcPts val="0"/>
              </a:spcBef>
              <a:spcAft>
                <a:spcPts val="0"/>
              </a:spcAft>
              <a:defRPr/>
            </a:pPr>
            <a:endParaRPr kumimoji="0" lang="en-US" altLang="ja-JP" sz="1400" kern="0" dirty="0">
              <a:solidFill>
                <a:prstClr val="black"/>
              </a:solidFill>
              <a:latin typeface="HGPｺﾞｼｯｸM" panose="020B0600000000000000" pitchFamily="50" charset="-128"/>
              <a:ea typeface="HGPｺﾞｼｯｸM" panose="020B0600000000000000" pitchFamily="50" charset="-128"/>
            </a:endParaRPr>
          </a:p>
        </p:txBody>
      </p:sp>
      <p:sp>
        <p:nvSpPr>
          <p:cNvPr id="53" name="正方形/長方形 52"/>
          <p:cNvSpPr/>
          <p:nvPr/>
        </p:nvSpPr>
        <p:spPr>
          <a:xfrm>
            <a:off x="56509" y="1664832"/>
            <a:ext cx="1794199" cy="252000"/>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341" tIns="45673" rIns="91341" bIns="45673" rtlCol="0" anchor="ctr"/>
          <a:lstStyle/>
          <a:p>
            <a:pPr algn="ctr" fontAlgn="auto">
              <a:spcBef>
                <a:spcPts val="0"/>
              </a:spcBef>
              <a:spcAft>
                <a:spcPts val="0"/>
              </a:spcAft>
              <a:defRPr/>
            </a:pPr>
            <a:r>
              <a:rPr kumimoji="0" lang="ja-JP" altLang="en-US" sz="1400" kern="0" dirty="0">
                <a:solidFill>
                  <a:prstClr val="white"/>
                </a:solidFill>
                <a:latin typeface="HGS創英角ｺﾞｼｯｸUB" pitchFamily="50" charset="-128"/>
                <a:ea typeface="HGS創英角ｺﾞｼｯｸUB" pitchFamily="50" charset="-128"/>
              </a:rPr>
              <a:t> 対象者</a:t>
            </a:r>
          </a:p>
        </p:txBody>
      </p:sp>
      <p:sp>
        <p:nvSpPr>
          <p:cNvPr id="55" name="正方形/長方形 54"/>
          <p:cNvSpPr/>
          <p:nvPr/>
        </p:nvSpPr>
        <p:spPr>
          <a:xfrm>
            <a:off x="3368824" y="1808976"/>
            <a:ext cx="6474592" cy="1476000"/>
          </a:xfrm>
          <a:prstGeom prst="rect">
            <a:avLst/>
          </a:prstGeom>
          <a:noFill/>
          <a:ln w="6350" cap="flat" cmpd="sng" algn="ctr">
            <a:solidFill>
              <a:schemeClr val="tx1"/>
            </a:solidFill>
            <a:prstDash val="solid"/>
          </a:ln>
          <a:effectLst/>
        </p:spPr>
        <p:txBody>
          <a:bodyPr lIns="91335" tIns="45664" rIns="91335" bIns="45664" anchor="t"/>
          <a:lstStyle/>
          <a:p>
            <a:pPr marL="179201" indent="-179201" fontAlgn="auto">
              <a:spcBef>
                <a:spcPts val="0"/>
              </a:spcBef>
              <a:spcAft>
                <a:spcPts val="0"/>
              </a:spcAft>
              <a:defRPr/>
            </a:pPr>
            <a:endParaRPr kumimoji="0" lang="en-US" altLang="ja-JP" sz="10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215767" indent="-456710" fontAlgn="auto">
              <a:spcBef>
                <a:spcPts val="0"/>
              </a:spcBef>
              <a:spcAft>
                <a:spcPts val="0"/>
              </a:spcAft>
            </a:pPr>
            <a:r>
              <a:rPr kumimoji="0" lang="ja-JP" altLang="en-US" sz="1400"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400" dirty="0">
                <a:solidFill>
                  <a:prstClr val="black"/>
                </a:solidFill>
                <a:latin typeface="HGPｺﾞｼｯｸM" panose="020B0600000000000000" pitchFamily="50" charset="-128"/>
                <a:ea typeface="HGPｺﾞｼｯｸM" panose="020B0600000000000000" pitchFamily="50" charset="-128"/>
              </a:rPr>
              <a:t>　障害者との相談を通じて生活面の課題を把握するとともに、企業や関係機関等との連絡調整やそれに伴う課題解決に向けて必要となる支援を実施。</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215767" indent="-456710" fontAlgn="auto">
              <a:spcBef>
                <a:spcPts val="0"/>
              </a:spcBef>
              <a:spcAft>
                <a:spcPts val="0"/>
              </a:spcAft>
            </a:pPr>
            <a:endParaRPr lang="ja-JP" altLang="en-US" sz="800" dirty="0">
              <a:solidFill>
                <a:prstClr val="black"/>
              </a:solidFill>
              <a:latin typeface="HGPｺﾞｼｯｸM" panose="020B0600000000000000" pitchFamily="50" charset="-128"/>
              <a:ea typeface="HGPｺﾞｼｯｸM" panose="020B0600000000000000" pitchFamily="50" charset="-128"/>
            </a:endParaRPr>
          </a:p>
          <a:p>
            <a:pPr marL="215767" indent="-456710"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具体的には、企業・自宅等への訪問や障害者の来所により、生活リズム、家計や体調の管理などに関する課題解決に向けて、必要な連絡調整や指導・助言等の支援を実施。</a:t>
            </a:r>
          </a:p>
        </p:txBody>
      </p:sp>
      <p:sp>
        <p:nvSpPr>
          <p:cNvPr id="56" name="正方形/長方形 55"/>
          <p:cNvSpPr/>
          <p:nvPr/>
        </p:nvSpPr>
        <p:spPr>
          <a:xfrm>
            <a:off x="3333019" y="1664832"/>
            <a:ext cx="2106234" cy="252000"/>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341" tIns="45673" rIns="91341" bIns="45673" rtlCol="0" anchor="ctr"/>
          <a:lstStyle/>
          <a:p>
            <a:pPr algn="ctr" fontAlgn="auto">
              <a:spcBef>
                <a:spcPts val="0"/>
              </a:spcBef>
              <a:spcAft>
                <a:spcPts val="0"/>
              </a:spcAft>
              <a:defRPr/>
            </a:pPr>
            <a:r>
              <a:rPr kumimoji="0" lang="ja-JP" altLang="en-US" sz="1400" kern="0" dirty="0">
                <a:solidFill>
                  <a:prstClr val="white"/>
                </a:solidFill>
                <a:latin typeface="HGS創英角ｺﾞｼｯｸUB" pitchFamily="50" charset="-128"/>
                <a:ea typeface="HGS創英角ｺﾞｼｯｸUB" pitchFamily="50" charset="-128"/>
              </a:rPr>
              <a:t>支援内容</a:t>
            </a:r>
          </a:p>
        </p:txBody>
      </p:sp>
      <p:sp>
        <p:nvSpPr>
          <p:cNvPr id="58" name="角丸四角形 57"/>
          <p:cNvSpPr/>
          <p:nvPr/>
        </p:nvSpPr>
        <p:spPr>
          <a:xfrm>
            <a:off x="129158" y="620693"/>
            <a:ext cx="9720386" cy="972000"/>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1923" tIns="35962" rIns="91341" bIns="35962" anchor="ctr" anchorCtr="0"/>
          <a:lstStyle/>
          <a:p>
            <a:pPr marL="176022" indent="-176022"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就労移行支援等を利用し、一般就労に移行する障害者が増加している中で、今後、在職障害者の就労に伴う生活上の支援ニーズはより一層多様化かつ増大するものと考えられる。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このため、就労に伴う生活面の課題に対応できるよう、事業所・家族との連絡調整等の支援を一定の期間にわたり行うサービスを新たに創設する（「就労定着支援」）。</a:t>
            </a:r>
            <a:endParaRPr lang="en-US" altLang="ja-JP" sz="1400" dirty="0">
              <a:solidFill>
                <a:prstClr val="black"/>
              </a:solidFill>
              <a:latin typeface="HGPｺﾞｼｯｸM" panose="020B0600000000000000" pitchFamily="50" charset="-128"/>
              <a:ea typeface="HGPｺﾞｼｯｸM" panose="020B0600000000000000" pitchFamily="50" charset="-128"/>
            </a:endParaRPr>
          </a:p>
        </p:txBody>
      </p:sp>
      <p:sp>
        <p:nvSpPr>
          <p:cNvPr id="44" name="スライド番号プレースホルダー 1"/>
          <p:cNvSpPr>
            <a:spLocks noGrp="1"/>
          </p:cNvSpPr>
          <p:nvPr>
            <p:ph type="sldNum" sz="quarter" idx="12"/>
          </p:nvPr>
        </p:nvSpPr>
        <p:spPr>
          <a:xfrm>
            <a:off x="7617296" y="6524645"/>
            <a:ext cx="2311400" cy="476250"/>
          </a:xfrm>
        </p:spPr>
        <p:txBody>
          <a:bodyPr/>
          <a:lstStyle/>
          <a:p>
            <a:pPr>
              <a:defRPr/>
            </a:pPr>
            <a:fld id="{0329B7E6-8142-4C2C-8486-ACA79D5FD086}" type="slidenum">
              <a:rPr lang="en-US" altLang="ja-JP" sz="1400">
                <a:solidFill>
                  <a:prstClr val="black"/>
                </a:solidFill>
              </a:rPr>
              <a:pPr>
                <a:defRPr/>
              </a:pPr>
              <a:t>7</a:t>
            </a:fld>
            <a:endParaRPr lang="en-US" altLang="ja-JP" sz="1400" dirty="0">
              <a:solidFill>
                <a:prstClr val="black"/>
              </a:solidFill>
            </a:endParaRPr>
          </a:p>
        </p:txBody>
      </p:sp>
    </p:spTree>
    <p:extLst>
      <p:ext uri="{BB962C8B-B14F-4D97-AF65-F5344CB8AC3E}">
        <p14:creationId xmlns:p14="http://schemas.microsoft.com/office/powerpoint/2010/main" val="9502297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4280881" y="6236440"/>
            <a:ext cx="5577000" cy="545360"/>
          </a:xfrm>
          <a:prstGeom prst="rect">
            <a:avLst/>
          </a:prstGeom>
          <a:solidFill>
            <a:srgbClr val="CCECFF">
              <a:alpha val="15000"/>
            </a:srgb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algn="ctr" defTabSz="913270"/>
            <a:endParaRPr lang="ja-JP" altLang="en-US" dirty="0">
              <a:solidFill>
                <a:prstClr val="white"/>
              </a:solidFill>
            </a:endParaRPr>
          </a:p>
        </p:txBody>
      </p:sp>
      <p:sp>
        <p:nvSpPr>
          <p:cNvPr id="120" name="正方形/長方形 119"/>
          <p:cNvSpPr/>
          <p:nvPr/>
        </p:nvSpPr>
        <p:spPr>
          <a:xfrm>
            <a:off x="4280881" y="4419789"/>
            <a:ext cx="5577000" cy="773467"/>
          </a:xfrm>
          <a:prstGeom prst="rect">
            <a:avLst/>
          </a:prstGeom>
          <a:solidFill>
            <a:srgbClr val="CCECFF">
              <a:alpha val="15000"/>
            </a:srgb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algn="ctr" defTabSz="913270"/>
            <a:endParaRPr lang="ja-JP" altLang="en-US" dirty="0">
              <a:solidFill>
                <a:prstClr val="white"/>
              </a:solidFill>
            </a:endParaRPr>
          </a:p>
        </p:txBody>
      </p:sp>
      <p:sp>
        <p:nvSpPr>
          <p:cNvPr id="52" name="額縁 51"/>
          <p:cNvSpPr/>
          <p:nvPr/>
        </p:nvSpPr>
        <p:spPr>
          <a:xfrm>
            <a:off x="69884" y="44672"/>
            <a:ext cx="9733058" cy="432000"/>
          </a:xfrm>
          <a:prstGeom prst="bevel">
            <a:avLst>
              <a:gd name="adj" fmla="val 8532"/>
            </a:avLst>
          </a:prstGeom>
          <a:pattFill prst="pct25">
            <a:fgClr>
              <a:schemeClr val="accent5">
                <a:lumMod val="40000"/>
                <a:lumOff val="60000"/>
              </a:schemeClr>
            </a:fgClr>
            <a:bgClr>
              <a:schemeClr val="bg1"/>
            </a:bgClr>
          </a:pattFill>
          <a:ln w="12700">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algn="ctr"/>
            <a:r>
              <a:rPr lang="ja-JP" altLang="en-US" sz="2400" dirty="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新たな生活困窮者自立支援制度</a:t>
            </a:r>
          </a:p>
        </p:txBody>
      </p:sp>
      <p:sp>
        <p:nvSpPr>
          <p:cNvPr id="55" name="正方形/長方形 54"/>
          <p:cNvSpPr/>
          <p:nvPr/>
        </p:nvSpPr>
        <p:spPr>
          <a:xfrm>
            <a:off x="4280881" y="717531"/>
            <a:ext cx="5577000" cy="726264"/>
          </a:xfrm>
          <a:prstGeom prst="rect">
            <a:avLst/>
          </a:prstGeom>
          <a:solidFill>
            <a:srgbClr val="CCECFF">
              <a:alpha val="15000"/>
            </a:srgb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algn="ctr" defTabSz="913270"/>
            <a:endParaRPr lang="ja-JP" altLang="en-US" dirty="0">
              <a:solidFill>
                <a:prstClr val="white"/>
              </a:solidFill>
            </a:endParaRPr>
          </a:p>
        </p:txBody>
      </p:sp>
      <p:cxnSp>
        <p:nvCxnSpPr>
          <p:cNvPr id="23" name="直線コネクタ 22"/>
          <p:cNvCxnSpPr/>
          <p:nvPr/>
        </p:nvCxnSpPr>
        <p:spPr>
          <a:xfrm>
            <a:off x="3028406" y="3668618"/>
            <a:ext cx="355467" cy="4987"/>
          </a:xfrm>
          <a:prstGeom prst="line">
            <a:avLst/>
          </a:prstGeom>
          <a:ln w="76200">
            <a:solidFill>
              <a:schemeClr val="tx1"/>
            </a:solidFill>
            <a:tailEnd type="none"/>
          </a:ln>
          <a:effectLst/>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4280881" y="1587811"/>
            <a:ext cx="5577000" cy="1888448"/>
          </a:xfrm>
          <a:prstGeom prst="rect">
            <a:avLst/>
          </a:prstGeom>
          <a:solidFill>
            <a:srgbClr val="CCECFF">
              <a:alpha val="15000"/>
            </a:srgb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algn="ctr" defTabSz="913270"/>
            <a:endParaRPr lang="ja-JP" altLang="en-US" dirty="0">
              <a:solidFill>
                <a:prstClr val="white"/>
              </a:solidFill>
            </a:endParaRPr>
          </a:p>
        </p:txBody>
      </p:sp>
      <p:sp>
        <p:nvSpPr>
          <p:cNvPr id="122" name="正方形/長方形 121"/>
          <p:cNvSpPr/>
          <p:nvPr/>
        </p:nvSpPr>
        <p:spPr>
          <a:xfrm>
            <a:off x="4280881" y="5336952"/>
            <a:ext cx="5577000" cy="704116"/>
          </a:xfrm>
          <a:prstGeom prst="rect">
            <a:avLst/>
          </a:prstGeom>
          <a:solidFill>
            <a:srgbClr val="CCECFF">
              <a:alpha val="15000"/>
            </a:srgb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algn="ctr" defTabSz="913270"/>
            <a:endParaRPr lang="ja-JP" altLang="en-US" dirty="0">
              <a:solidFill>
                <a:prstClr val="white"/>
              </a:solidFill>
            </a:endParaRPr>
          </a:p>
        </p:txBody>
      </p:sp>
      <p:sp>
        <p:nvSpPr>
          <p:cNvPr id="121" name="正方形/長方形 120"/>
          <p:cNvSpPr/>
          <p:nvPr/>
        </p:nvSpPr>
        <p:spPr>
          <a:xfrm>
            <a:off x="4280881" y="3604042"/>
            <a:ext cx="5577000" cy="689062"/>
          </a:xfrm>
          <a:prstGeom prst="rect">
            <a:avLst/>
          </a:prstGeom>
          <a:solidFill>
            <a:srgbClr val="CCECFF">
              <a:alpha val="15000"/>
            </a:srgbClr>
          </a:solidFill>
          <a:ln w="5080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algn="ctr" defTabSz="913270"/>
            <a:endParaRPr lang="ja-JP" altLang="en-US" dirty="0">
              <a:solidFill>
                <a:prstClr val="white"/>
              </a:solidFill>
            </a:endParaRPr>
          </a:p>
        </p:txBody>
      </p:sp>
      <p:cxnSp>
        <p:nvCxnSpPr>
          <p:cNvPr id="117" name="直線コネクタ 116"/>
          <p:cNvCxnSpPr/>
          <p:nvPr/>
        </p:nvCxnSpPr>
        <p:spPr>
          <a:xfrm flipV="1">
            <a:off x="3383747" y="5807082"/>
            <a:ext cx="1989000" cy="14492"/>
          </a:xfrm>
          <a:prstGeom prst="line">
            <a:avLst/>
          </a:prstGeom>
          <a:ln w="7620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flipV="1">
            <a:off x="3383748" y="4077085"/>
            <a:ext cx="1989000" cy="28695"/>
          </a:xfrm>
          <a:prstGeom prst="line">
            <a:avLst/>
          </a:prstGeom>
          <a:ln w="7620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3346753" y="1080105"/>
            <a:ext cx="1989000" cy="3969"/>
          </a:xfrm>
          <a:prstGeom prst="line">
            <a:avLst/>
          </a:prstGeom>
          <a:ln w="7620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V="1">
            <a:off x="3383748" y="2052942"/>
            <a:ext cx="1989000" cy="7805"/>
          </a:xfrm>
          <a:prstGeom prst="line">
            <a:avLst/>
          </a:prstGeom>
          <a:ln w="7620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383748" y="3172306"/>
            <a:ext cx="1989000" cy="4129"/>
          </a:xfrm>
          <a:prstGeom prst="line">
            <a:avLst/>
          </a:prstGeom>
          <a:ln w="7620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184555" y="1045784"/>
            <a:ext cx="2828379" cy="3748118"/>
          </a:xfrm>
          <a:prstGeom prst="rect">
            <a:avLst/>
          </a:prstGeom>
          <a:solidFill>
            <a:srgbClr val="FFFFCC">
              <a:alpha val="50000"/>
            </a:srgbClr>
          </a:solidFill>
          <a:ln w="50800" cmpd="thickThin">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algn="ctr" defTabSz="913270"/>
            <a:endParaRPr lang="ja-JP" altLang="en-US" dirty="0">
              <a:solidFill>
                <a:prstClr val="white"/>
              </a:solidFill>
            </a:endParaRPr>
          </a:p>
        </p:txBody>
      </p:sp>
      <p:cxnSp>
        <p:nvCxnSpPr>
          <p:cNvPr id="14" name="直線コネクタ 13"/>
          <p:cNvCxnSpPr/>
          <p:nvPr/>
        </p:nvCxnSpPr>
        <p:spPr>
          <a:xfrm flipV="1">
            <a:off x="3383712" y="1083753"/>
            <a:ext cx="0" cy="5526000"/>
          </a:xfrm>
          <a:prstGeom prst="line">
            <a:avLst/>
          </a:prstGeom>
          <a:ln w="76200">
            <a:solidFill>
              <a:schemeClr val="tx1"/>
            </a:solidFill>
            <a:tailEnd type="none"/>
          </a:ln>
          <a:effectLst/>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447413" y="2451908"/>
            <a:ext cx="4676805" cy="453738"/>
          </a:xfrm>
          <a:prstGeom prst="rect">
            <a:avLst/>
          </a:prstGeom>
          <a:noFill/>
        </p:spPr>
        <p:txBody>
          <a:bodyPr wrap="square" lIns="68347" tIns="34175" rIns="68347" bIns="34175" rtlCol="0">
            <a:spAutoFit/>
          </a:bodyPr>
          <a:lstStyle/>
          <a:p>
            <a:pPr marL="128151" indent="-128151" defTabSz="913270"/>
            <a:r>
              <a:rPr lang="ja-JP" altLang="en-US" sz="1400" b="1" u="sng" dirty="0">
                <a:solidFill>
                  <a:prstClr val="black"/>
                </a:solidFill>
                <a:latin typeface="HGPｺﾞｼｯｸM" pitchFamily="50" charset="-128"/>
                <a:ea typeface="HGPｺﾞｼｯｸM" pitchFamily="50" charset="-128"/>
              </a:rPr>
              <a:t>◆「中間的就労」の推進</a:t>
            </a:r>
            <a:r>
              <a:rPr lang="ja-JP" altLang="en-US" sz="1400" dirty="0">
                <a:solidFill>
                  <a:prstClr val="black"/>
                </a:solidFill>
                <a:latin typeface="HGPｺﾞｼｯｸM" pitchFamily="50" charset="-128"/>
                <a:ea typeface="HGPｺﾞｼｯｸM" pitchFamily="50" charset="-128"/>
              </a:rPr>
              <a:t>　</a:t>
            </a:r>
            <a:endParaRPr lang="en-US" altLang="ja-JP" sz="1400" dirty="0">
              <a:solidFill>
                <a:prstClr val="black"/>
              </a:solidFill>
              <a:latin typeface="HGPｺﾞｼｯｸM" pitchFamily="50" charset="-128"/>
              <a:ea typeface="HGPｺﾞｼｯｸM" pitchFamily="50" charset="-128"/>
            </a:endParaRPr>
          </a:p>
          <a:p>
            <a:pPr marL="128151" indent="-128151" defTabSz="913270"/>
            <a:r>
              <a:rPr lang="ja-JP" altLang="en-US" sz="1100" dirty="0">
                <a:solidFill>
                  <a:prstClr val="black"/>
                </a:solidFill>
                <a:latin typeface="HGPｺﾞｼｯｸM" pitchFamily="50" charset="-128"/>
                <a:ea typeface="HGPｺﾞｼｯｸM" pitchFamily="50" charset="-128"/>
              </a:rPr>
              <a:t>・直ちに一般就労が困難な者に対する支援付きの就労の場の育成</a:t>
            </a:r>
            <a:endParaRPr lang="en-US" altLang="ja-JP" sz="1100" dirty="0">
              <a:solidFill>
                <a:prstClr val="black"/>
              </a:solidFill>
              <a:latin typeface="HGPｺﾞｼｯｸM" pitchFamily="50" charset="-128"/>
              <a:ea typeface="HGPｺﾞｼｯｸM" pitchFamily="50" charset="-128"/>
            </a:endParaRPr>
          </a:p>
        </p:txBody>
      </p:sp>
      <p:sp>
        <p:nvSpPr>
          <p:cNvPr id="45" name="テキスト ボックス 44"/>
          <p:cNvSpPr txBox="1"/>
          <p:nvPr/>
        </p:nvSpPr>
        <p:spPr>
          <a:xfrm>
            <a:off x="5447304" y="4471442"/>
            <a:ext cx="3910132" cy="656871"/>
          </a:xfrm>
          <a:prstGeom prst="rect">
            <a:avLst/>
          </a:prstGeom>
          <a:noFill/>
        </p:spPr>
        <p:txBody>
          <a:bodyPr wrap="square" lIns="68347" tIns="34175" rIns="68347" bIns="34175" rtlCol="0">
            <a:spAutoFit/>
          </a:bodyPr>
          <a:lstStyle/>
          <a:p>
            <a:pPr marL="128151" indent="-128151" defTabSz="913270"/>
            <a:r>
              <a:rPr lang="ja-JP" altLang="en-US" sz="1400" b="1" u="sng" dirty="0">
                <a:solidFill>
                  <a:prstClr val="black"/>
                </a:solidFill>
                <a:latin typeface="HGPｺﾞｼｯｸM" pitchFamily="50" charset="-128"/>
                <a:ea typeface="HGPｺﾞｼｯｸM" pitchFamily="50" charset="-128"/>
              </a:rPr>
              <a:t>◆家計相談支援事業</a:t>
            </a:r>
            <a:endParaRPr lang="en-US" altLang="ja-JP" sz="1400" b="1" u="sng" dirty="0">
              <a:solidFill>
                <a:prstClr val="black"/>
              </a:solidFill>
              <a:latin typeface="HGPｺﾞｼｯｸM" pitchFamily="50" charset="-128"/>
              <a:ea typeface="HGPｺﾞｼｯｸM" pitchFamily="50" charset="-128"/>
            </a:endParaRPr>
          </a:p>
          <a:p>
            <a:pPr marL="174451" indent="-174451" defTabSz="913270">
              <a:lnSpc>
                <a:spcPct val="110000"/>
              </a:lnSpc>
            </a:pPr>
            <a:r>
              <a:rPr lang="ja-JP" altLang="en-US" sz="1100" dirty="0">
                <a:solidFill>
                  <a:prstClr val="black"/>
                </a:solidFill>
                <a:latin typeface="HGPｺﾞｼｯｸM" pitchFamily="50" charset="-128"/>
                <a:ea typeface="HGPｺﾞｼｯｸM" pitchFamily="50" charset="-128"/>
              </a:rPr>
              <a:t>・家計再建に向けたきめ細かな相談・支援</a:t>
            </a:r>
            <a:endParaRPr lang="en-US" altLang="ja-JP" sz="1100" dirty="0">
              <a:solidFill>
                <a:prstClr val="black"/>
              </a:solidFill>
              <a:latin typeface="HGPｺﾞｼｯｸM" pitchFamily="50" charset="-128"/>
              <a:ea typeface="HGPｺﾞｼｯｸM" pitchFamily="50" charset="-128"/>
            </a:endParaRPr>
          </a:p>
          <a:p>
            <a:pPr marL="174451" indent="-174451" defTabSz="913270">
              <a:lnSpc>
                <a:spcPct val="110000"/>
              </a:lnSpc>
            </a:pPr>
            <a:r>
              <a:rPr lang="ja-JP" altLang="en-US" sz="1100" dirty="0">
                <a:solidFill>
                  <a:prstClr val="black"/>
                </a:solidFill>
                <a:latin typeface="HGPｺﾞｼｯｸM" pitchFamily="50" charset="-128"/>
                <a:ea typeface="HGPｺﾞｼｯｸM" pitchFamily="50" charset="-128"/>
              </a:rPr>
              <a:t>・家計再建資金貸付のあっせん　　</a:t>
            </a:r>
            <a:endParaRPr lang="en-US" altLang="ja-JP" sz="1100" dirty="0">
              <a:solidFill>
                <a:prstClr val="black"/>
              </a:solidFill>
              <a:latin typeface="HGPｺﾞｼｯｸM" pitchFamily="50" charset="-128"/>
              <a:ea typeface="HGPｺﾞｼｯｸM" pitchFamily="50" charset="-128"/>
            </a:endParaRPr>
          </a:p>
        </p:txBody>
      </p:sp>
      <p:sp>
        <p:nvSpPr>
          <p:cNvPr id="54" name="テキスト ボックス 53"/>
          <p:cNvSpPr txBox="1"/>
          <p:nvPr/>
        </p:nvSpPr>
        <p:spPr>
          <a:xfrm>
            <a:off x="5447292" y="789755"/>
            <a:ext cx="3839040" cy="598177"/>
          </a:xfrm>
          <a:prstGeom prst="rect">
            <a:avLst/>
          </a:prstGeom>
          <a:noFill/>
        </p:spPr>
        <p:txBody>
          <a:bodyPr wrap="square" lIns="68347" tIns="34175" rIns="68347" bIns="34175" rtlCol="0">
            <a:spAutoFit/>
          </a:bodyPr>
          <a:lstStyle/>
          <a:p>
            <a:pPr marL="128151" indent="-128151" defTabSz="913270">
              <a:lnSpc>
                <a:spcPts val="1998"/>
              </a:lnSpc>
            </a:pPr>
            <a:r>
              <a:rPr lang="ja-JP" altLang="en-US" sz="1400" b="1" u="sng" dirty="0">
                <a:solidFill>
                  <a:prstClr val="black"/>
                </a:solidFill>
                <a:latin typeface="HGPｺﾞｼｯｸM" pitchFamily="50" charset="-128"/>
                <a:ea typeface="HGPｺﾞｼｯｸM" pitchFamily="50" charset="-128"/>
              </a:rPr>
              <a:t>◆</a:t>
            </a:r>
            <a:r>
              <a:rPr lang="ja-JP" altLang="en-US" sz="1400" b="1" u="sng" spc="-150" dirty="0">
                <a:solidFill>
                  <a:prstClr val="black"/>
                </a:solidFill>
                <a:latin typeface="HGPｺﾞｼｯｸM" pitchFamily="50" charset="-128"/>
                <a:ea typeface="HGPｺﾞｼｯｸM" pitchFamily="50" charset="-128"/>
              </a:rPr>
              <a:t>「住居確保給付金」</a:t>
            </a:r>
            <a:r>
              <a:rPr lang="ja-JP" altLang="en-US" sz="1400" b="1" u="sng" dirty="0">
                <a:solidFill>
                  <a:prstClr val="black"/>
                </a:solidFill>
                <a:latin typeface="HGPｺﾞｼｯｸM" pitchFamily="50" charset="-128"/>
                <a:ea typeface="HGPｺﾞｼｯｸM" pitchFamily="50" charset="-128"/>
              </a:rPr>
              <a:t>の支給</a:t>
            </a:r>
            <a:endParaRPr lang="en-US" altLang="ja-JP" sz="1400" b="1" u="sng" dirty="0">
              <a:solidFill>
                <a:prstClr val="black"/>
              </a:solidFill>
              <a:latin typeface="HGPｺﾞｼｯｸM" pitchFamily="50" charset="-128"/>
              <a:ea typeface="HGPｺﾞｼｯｸM" pitchFamily="50" charset="-128"/>
            </a:endParaRPr>
          </a:p>
          <a:p>
            <a:pPr marL="128151" indent="-128151" defTabSz="913270">
              <a:lnSpc>
                <a:spcPts val="1998"/>
              </a:lnSpc>
            </a:pPr>
            <a:r>
              <a:rPr lang="ja-JP" altLang="en-US" sz="1200" dirty="0">
                <a:solidFill>
                  <a:prstClr val="black"/>
                </a:solidFill>
                <a:latin typeface="HGPｺﾞｼｯｸM" pitchFamily="50" charset="-128"/>
                <a:ea typeface="HGPｺﾞｼｯｸM" pitchFamily="50" charset="-128"/>
              </a:rPr>
              <a:t>・就職活動を支えるため家賃費用を有期で給付</a:t>
            </a:r>
            <a:r>
              <a:rPr lang="ja-JP" altLang="en-US" sz="1200" dirty="0">
                <a:solidFill>
                  <a:prstClr val="black"/>
                </a:solidFill>
                <a:effectLst>
                  <a:outerShdw blurRad="38100" dist="38100" dir="2700000" algn="tl">
                    <a:srgbClr val="000000">
                      <a:alpha val="43137"/>
                    </a:srgbClr>
                  </a:outerShdw>
                </a:effectLst>
                <a:latin typeface="HGPｺﾞｼｯｸM" pitchFamily="50" charset="-128"/>
                <a:ea typeface="HGPｺﾞｼｯｸM" pitchFamily="50" charset="-128"/>
              </a:rPr>
              <a:t>　</a:t>
            </a:r>
            <a:r>
              <a:rPr lang="ja-JP" altLang="en-US" sz="1200" b="1" dirty="0">
                <a:solidFill>
                  <a:prstClr val="black"/>
                </a:solidFill>
                <a:effectLst>
                  <a:outerShdw blurRad="38100" dist="38100" dir="2700000" algn="tl">
                    <a:srgbClr val="000000">
                      <a:alpha val="43137"/>
                    </a:srgbClr>
                  </a:outerShdw>
                </a:effectLst>
                <a:latin typeface="HGPｺﾞｼｯｸM" pitchFamily="50" charset="-128"/>
                <a:ea typeface="HGPｺﾞｼｯｸM" pitchFamily="50" charset="-128"/>
              </a:rPr>
              <a:t>　</a:t>
            </a:r>
            <a:endParaRPr lang="en-US" altLang="ja-JP" sz="1200" b="1" dirty="0">
              <a:solidFill>
                <a:prstClr val="black"/>
              </a:solidFill>
              <a:effectLst>
                <a:outerShdw blurRad="38100" dist="38100" dir="2700000" algn="tl">
                  <a:srgbClr val="000000">
                    <a:alpha val="43137"/>
                  </a:srgbClr>
                </a:outerShdw>
              </a:effectLst>
              <a:latin typeface="HGPｺﾞｼｯｸM" pitchFamily="50" charset="-128"/>
              <a:ea typeface="HGPｺﾞｼｯｸM" pitchFamily="50" charset="-128"/>
            </a:endParaRPr>
          </a:p>
        </p:txBody>
      </p:sp>
      <p:sp>
        <p:nvSpPr>
          <p:cNvPr id="62" name="テキスト ボックス 61"/>
          <p:cNvSpPr txBox="1"/>
          <p:nvPr/>
        </p:nvSpPr>
        <p:spPr>
          <a:xfrm>
            <a:off x="5447244" y="5336992"/>
            <a:ext cx="4459898" cy="453738"/>
          </a:xfrm>
          <a:prstGeom prst="rect">
            <a:avLst/>
          </a:prstGeom>
          <a:noFill/>
        </p:spPr>
        <p:txBody>
          <a:bodyPr wrap="square" lIns="68347" tIns="34175" rIns="68347" bIns="34175" rtlCol="0">
            <a:spAutoFit/>
          </a:bodyPr>
          <a:lstStyle/>
          <a:p>
            <a:pPr marL="128151" indent="-128151" defTabSz="913270"/>
            <a:r>
              <a:rPr lang="ja-JP" altLang="en-US" sz="1400" b="1" u="sng" dirty="0">
                <a:solidFill>
                  <a:prstClr val="black"/>
                </a:solidFill>
                <a:latin typeface="HGPｺﾞｼｯｸM" pitchFamily="50" charset="-128"/>
                <a:ea typeface="HGPｺﾞｼｯｸM" pitchFamily="50" charset="-128"/>
              </a:rPr>
              <a:t>◆学習等支援</a:t>
            </a:r>
            <a:endParaRPr lang="en-US" altLang="ja-JP" sz="1400" b="1" u="sng" dirty="0">
              <a:solidFill>
                <a:prstClr val="black"/>
              </a:solidFill>
              <a:latin typeface="HGPｺﾞｼｯｸM" pitchFamily="50" charset="-128"/>
              <a:ea typeface="HGPｺﾞｼｯｸM" pitchFamily="50" charset="-128"/>
            </a:endParaRPr>
          </a:p>
          <a:p>
            <a:pPr marL="180795" indent="-180795" defTabSz="913270"/>
            <a:r>
              <a:rPr lang="ja-JP" altLang="en-US" sz="1100" dirty="0">
                <a:solidFill>
                  <a:prstClr val="black"/>
                </a:solidFill>
                <a:latin typeface="HGPｺﾞｼｯｸM" pitchFamily="50" charset="-128"/>
                <a:ea typeface="HGPｺﾞｼｯｸM" pitchFamily="50" charset="-128"/>
              </a:rPr>
              <a:t>　・生活困窮家庭のこどもに対する学習支援や保護者への進学助言を実施</a:t>
            </a:r>
            <a:endParaRPr lang="en-US" altLang="ja-JP" sz="1100" dirty="0">
              <a:solidFill>
                <a:prstClr val="black"/>
              </a:solidFill>
              <a:latin typeface="HGPｺﾞｼｯｸM" pitchFamily="50" charset="-128"/>
              <a:ea typeface="HGPｺﾞｼｯｸM" pitchFamily="50" charset="-128"/>
            </a:endParaRPr>
          </a:p>
        </p:txBody>
      </p:sp>
      <p:sp>
        <p:nvSpPr>
          <p:cNvPr id="83" name="テキスト ボックス 82"/>
          <p:cNvSpPr txBox="1"/>
          <p:nvPr/>
        </p:nvSpPr>
        <p:spPr>
          <a:xfrm>
            <a:off x="227540" y="1262562"/>
            <a:ext cx="2686192" cy="3634096"/>
          </a:xfrm>
          <a:prstGeom prst="rect">
            <a:avLst/>
          </a:prstGeom>
          <a:noFill/>
          <a:ln>
            <a:noFill/>
          </a:ln>
        </p:spPr>
        <p:txBody>
          <a:bodyPr wrap="square" lIns="68347" tIns="34175" rIns="68347" bIns="34175" rtlCol="0">
            <a:spAutoFit/>
          </a:bodyPr>
          <a:lstStyle/>
          <a:p>
            <a:pPr marL="128151" indent="-128151" defTabSz="913270">
              <a:lnSpc>
                <a:spcPts val="1400"/>
              </a:lnSpc>
            </a:pPr>
            <a:endParaRPr lang="en-US" altLang="ja-JP" sz="1500" b="1" u="sng" dirty="0">
              <a:solidFill>
                <a:prstClr val="black"/>
              </a:solidFill>
              <a:latin typeface="HGPｺﾞｼｯｸM" pitchFamily="50" charset="-128"/>
              <a:ea typeface="HGPｺﾞｼｯｸM" pitchFamily="50" charset="-128"/>
            </a:endParaRPr>
          </a:p>
          <a:p>
            <a:pPr marL="128151" indent="-128151" defTabSz="913270">
              <a:lnSpc>
                <a:spcPts val="1400"/>
              </a:lnSpc>
            </a:pPr>
            <a:r>
              <a:rPr lang="ja-JP" altLang="en-US" sz="1500" b="1" u="sng" dirty="0">
                <a:solidFill>
                  <a:prstClr val="black"/>
                </a:solidFill>
                <a:latin typeface="HGPｺﾞｼｯｸM" pitchFamily="50" charset="-128"/>
                <a:ea typeface="HGPｺﾞｼｯｸM" pitchFamily="50" charset="-128"/>
              </a:rPr>
              <a:t>◆自立相談支援事業</a:t>
            </a:r>
            <a:endParaRPr lang="en-US" altLang="ja-JP" sz="1500" b="1" u="sng" dirty="0">
              <a:solidFill>
                <a:prstClr val="black"/>
              </a:solidFill>
              <a:latin typeface="HGPｺﾞｼｯｸM" pitchFamily="50" charset="-128"/>
              <a:ea typeface="HGPｺﾞｼｯｸM" pitchFamily="50" charset="-128"/>
            </a:endParaRPr>
          </a:p>
          <a:p>
            <a:pPr marL="128151" indent="-128151" defTabSz="913270">
              <a:lnSpc>
                <a:spcPts val="1199"/>
              </a:lnSpc>
            </a:pPr>
            <a:endParaRPr lang="en-US" altLang="ja-JP" sz="1300" b="1" u="sng" dirty="0">
              <a:solidFill>
                <a:prstClr val="black"/>
              </a:solidFill>
              <a:latin typeface="HGPｺﾞｼｯｸM" pitchFamily="50" charset="-128"/>
              <a:ea typeface="HGPｺﾞｼｯｸM" pitchFamily="50" charset="-128"/>
            </a:endParaRPr>
          </a:p>
          <a:p>
            <a:pPr marL="177624" indent="-88812" defTabSz="913270">
              <a:lnSpc>
                <a:spcPts val="1600"/>
              </a:lnSpc>
            </a:pPr>
            <a:r>
              <a:rPr lang="ja-JP" altLang="en-US" sz="1400" dirty="0">
                <a:solidFill>
                  <a:prstClr val="black"/>
                </a:solidFill>
                <a:latin typeface="HGPｺﾞｼｯｸM" pitchFamily="50" charset="-128"/>
                <a:ea typeface="HGPｺﾞｼｯｸM" pitchFamily="50" charset="-128"/>
              </a:rPr>
              <a:t>・訪問支援（アウトリーチ）も含め、生活保護に至る前の段階から早期に支援</a:t>
            </a:r>
            <a:endParaRPr lang="en-US" altLang="ja-JP" sz="1400" dirty="0">
              <a:solidFill>
                <a:prstClr val="black"/>
              </a:solidFill>
              <a:latin typeface="HGPｺﾞｼｯｸM" pitchFamily="50" charset="-128"/>
              <a:ea typeface="HGPｺﾞｼｯｸM" pitchFamily="50" charset="-128"/>
            </a:endParaRPr>
          </a:p>
          <a:p>
            <a:pPr marL="177624" indent="-88812" defTabSz="913270">
              <a:lnSpc>
                <a:spcPts val="1000"/>
              </a:lnSpc>
            </a:pPr>
            <a:endParaRPr lang="en-US" altLang="ja-JP" sz="1400" dirty="0">
              <a:solidFill>
                <a:prstClr val="black"/>
              </a:solidFill>
              <a:latin typeface="HGPｺﾞｼｯｸM" pitchFamily="50" charset="-128"/>
              <a:ea typeface="HGPｺﾞｼｯｸM" pitchFamily="50" charset="-128"/>
            </a:endParaRPr>
          </a:p>
          <a:p>
            <a:pPr marL="177624" indent="-88812" defTabSz="913270">
              <a:lnSpc>
                <a:spcPts val="1600"/>
              </a:lnSpc>
            </a:pPr>
            <a:r>
              <a:rPr lang="ja-JP" altLang="en-US" sz="1400" dirty="0">
                <a:solidFill>
                  <a:prstClr val="black"/>
                </a:solidFill>
                <a:latin typeface="HGPｺﾞｼｯｸM" pitchFamily="50" charset="-128"/>
                <a:ea typeface="HGPｺﾞｼｯｸM" pitchFamily="50" charset="-128"/>
              </a:rPr>
              <a:t>・生活と就労に関する支援員を配置し、ワンストップ型の相談窓口により、情報とサービスの拠点として機能</a:t>
            </a:r>
            <a:endParaRPr lang="en-US" altLang="ja-JP" sz="1400" dirty="0">
              <a:solidFill>
                <a:prstClr val="black"/>
              </a:solidFill>
              <a:latin typeface="HGPｺﾞｼｯｸM" pitchFamily="50" charset="-128"/>
              <a:ea typeface="HGPｺﾞｼｯｸM" pitchFamily="50" charset="-128"/>
            </a:endParaRPr>
          </a:p>
          <a:p>
            <a:pPr marL="177624" indent="-88812" defTabSz="913270">
              <a:lnSpc>
                <a:spcPts val="1000"/>
              </a:lnSpc>
            </a:pPr>
            <a:endParaRPr lang="en-US" altLang="ja-JP" sz="1400" dirty="0">
              <a:solidFill>
                <a:prstClr val="black"/>
              </a:solidFill>
              <a:latin typeface="HGPｺﾞｼｯｸM" pitchFamily="50" charset="-128"/>
              <a:ea typeface="HGPｺﾞｼｯｸM" pitchFamily="50" charset="-128"/>
            </a:endParaRPr>
          </a:p>
          <a:p>
            <a:pPr marL="177624" indent="-88812" defTabSz="913270">
              <a:lnSpc>
                <a:spcPts val="1600"/>
              </a:lnSpc>
            </a:pPr>
            <a:r>
              <a:rPr lang="ja-JP" altLang="en-US" sz="1400" dirty="0">
                <a:solidFill>
                  <a:prstClr val="black"/>
                </a:solidFill>
                <a:latin typeface="HGPｺﾞｼｯｸM" pitchFamily="50" charset="-128"/>
                <a:ea typeface="HGPｺﾞｼｯｸM" pitchFamily="50" charset="-128"/>
              </a:rPr>
              <a:t>・一人ひとりの状況に応じ自立に向けた支援計画を作成</a:t>
            </a:r>
            <a:endParaRPr lang="en-US" altLang="ja-JP" sz="1400" dirty="0">
              <a:solidFill>
                <a:prstClr val="black"/>
              </a:solidFill>
              <a:latin typeface="HGPｺﾞｼｯｸM" pitchFamily="50" charset="-128"/>
              <a:ea typeface="HGPｺﾞｼｯｸM" pitchFamily="50" charset="-128"/>
            </a:endParaRPr>
          </a:p>
          <a:p>
            <a:pPr marL="177624" indent="-88812" defTabSz="913270">
              <a:lnSpc>
                <a:spcPts val="1000"/>
              </a:lnSpc>
            </a:pPr>
            <a:endParaRPr lang="en-US" altLang="ja-JP" sz="1400" dirty="0">
              <a:solidFill>
                <a:prstClr val="black"/>
              </a:solidFill>
              <a:latin typeface="HGPｺﾞｼｯｸM" pitchFamily="50" charset="-128"/>
              <a:ea typeface="HGPｺﾞｼｯｸM" pitchFamily="50" charset="-128"/>
            </a:endParaRPr>
          </a:p>
          <a:p>
            <a:pPr marL="177624" indent="-88812" defTabSz="913270">
              <a:lnSpc>
                <a:spcPts val="1600"/>
              </a:lnSpc>
            </a:pPr>
            <a:r>
              <a:rPr lang="ja-JP" altLang="en-US" sz="1400" dirty="0">
                <a:solidFill>
                  <a:prstClr val="black"/>
                </a:solidFill>
                <a:latin typeface="HGPｺﾞｼｯｸM" pitchFamily="50" charset="-128"/>
                <a:ea typeface="HGPｺﾞｼｯｸM" pitchFamily="50" charset="-128"/>
              </a:rPr>
              <a:t>・地域ネットワークの強化など地域づくりも担う</a:t>
            </a:r>
            <a:endParaRPr lang="en-US" altLang="ja-JP" sz="1400" dirty="0">
              <a:solidFill>
                <a:prstClr val="black"/>
              </a:solidFill>
              <a:latin typeface="HGPｺﾞｼｯｸM" pitchFamily="50" charset="-128"/>
              <a:ea typeface="HGPｺﾞｼｯｸM" pitchFamily="50" charset="-128"/>
            </a:endParaRPr>
          </a:p>
          <a:p>
            <a:pPr marL="177624" indent="-88812" defTabSz="913270">
              <a:lnSpc>
                <a:spcPts val="1600"/>
              </a:lnSpc>
            </a:pPr>
            <a:endParaRPr lang="en-US" altLang="ja-JP" sz="1400" dirty="0">
              <a:solidFill>
                <a:prstClr val="black"/>
              </a:solidFill>
              <a:latin typeface="HGPｺﾞｼｯｸM" pitchFamily="50" charset="-128"/>
              <a:ea typeface="HGPｺﾞｼｯｸM" pitchFamily="50" charset="-128"/>
            </a:endParaRPr>
          </a:p>
          <a:p>
            <a:pPr marL="177624" indent="-88812" defTabSz="913270">
              <a:lnSpc>
                <a:spcPts val="1600"/>
              </a:lnSpc>
            </a:pPr>
            <a:endParaRPr lang="en-US" altLang="ja-JP" sz="1400" dirty="0">
              <a:solidFill>
                <a:prstClr val="black"/>
              </a:solidFill>
              <a:latin typeface="HGPｺﾞｼｯｸM" pitchFamily="50" charset="-128"/>
              <a:ea typeface="HGPｺﾞｼｯｸM" pitchFamily="50" charset="-128"/>
            </a:endParaRPr>
          </a:p>
        </p:txBody>
      </p:sp>
      <p:sp>
        <p:nvSpPr>
          <p:cNvPr id="29" name="額縁 28"/>
          <p:cNvSpPr/>
          <p:nvPr/>
        </p:nvSpPr>
        <p:spPr>
          <a:xfrm>
            <a:off x="469447" y="712165"/>
            <a:ext cx="2193730" cy="523085"/>
          </a:xfrm>
          <a:prstGeom prst="bevel">
            <a:avLst/>
          </a:prstGeom>
          <a:solidFill>
            <a:srgbClr val="FFCC99"/>
          </a:solidFill>
          <a:ln w="9525">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lIns="68347" tIns="34175" rIns="68347" bIns="34175" rtlCol="0" anchor="ctr"/>
          <a:lstStyle/>
          <a:p>
            <a:pPr algn="ctr" defTabSz="913270"/>
            <a:r>
              <a:rPr lang="ja-JP" altLang="en-US" sz="1600" dirty="0">
                <a:solidFill>
                  <a:prstClr val="black"/>
                </a:solidFill>
                <a:latin typeface="ＭＳ ゴシック" pitchFamily="49" charset="-128"/>
                <a:ea typeface="ＭＳ ゴシック" pitchFamily="49" charset="-128"/>
              </a:rPr>
              <a:t>包括的な相談支援</a:t>
            </a:r>
          </a:p>
        </p:txBody>
      </p:sp>
      <p:sp>
        <p:nvSpPr>
          <p:cNvPr id="69" name="テキスト ボックス 68"/>
          <p:cNvSpPr txBox="1"/>
          <p:nvPr/>
        </p:nvSpPr>
        <p:spPr>
          <a:xfrm>
            <a:off x="5447294" y="2883958"/>
            <a:ext cx="4570912" cy="592238"/>
          </a:xfrm>
          <a:prstGeom prst="rect">
            <a:avLst/>
          </a:prstGeom>
          <a:noFill/>
        </p:spPr>
        <p:txBody>
          <a:bodyPr wrap="square" lIns="68347" tIns="34175" rIns="68347" bIns="34175" rtlCol="0">
            <a:spAutoFit/>
          </a:bodyPr>
          <a:lstStyle/>
          <a:p>
            <a:pPr marL="128151" indent="-128151" defTabSz="913270"/>
            <a:r>
              <a:rPr lang="ja-JP" altLang="en-US" sz="1400" b="1" u="sng" dirty="0">
                <a:solidFill>
                  <a:prstClr val="black"/>
                </a:solidFill>
                <a:latin typeface="HGPｺﾞｼｯｸM" pitchFamily="50" charset="-128"/>
                <a:ea typeface="HGPｺﾞｼｯｸM" pitchFamily="50" charset="-128"/>
              </a:rPr>
              <a:t>◇ハローワークとの一体的支援</a:t>
            </a:r>
            <a:endParaRPr lang="en-US" altLang="ja-JP" sz="1400" b="1" u="sng" dirty="0">
              <a:solidFill>
                <a:prstClr val="black"/>
              </a:solidFill>
              <a:latin typeface="HGPｺﾞｼｯｸM" pitchFamily="50" charset="-128"/>
              <a:ea typeface="HGPｺﾞｼｯｸM" pitchFamily="50" charset="-128"/>
            </a:endParaRPr>
          </a:p>
          <a:p>
            <a:pPr marL="85639" indent="-85639" defTabSz="913270">
              <a:lnSpc>
                <a:spcPts val="1199"/>
              </a:lnSpc>
            </a:pPr>
            <a:r>
              <a:rPr lang="ja-JP" altLang="en-US" sz="1100" dirty="0">
                <a:solidFill>
                  <a:prstClr val="black"/>
                </a:solidFill>
                <a:latin typeface="HGPｺﾞｼｯｸM" pitchFamily="50" charset="-128"/>
                <a:ea typeface="HGPｺﾞｼｯｸM" pitchFamily="50" charset="-128"/>
              </a:rPr>
              <a:t>・自治体とハローワークによる一体的な就労支援体制の全国整備等</a:t>
            </a:r>
            <a:endParaRPr lang="en-US" altLang="ja-JP" sz="1100" dirty="0">
              <a:solidFill>
                <a:prstClr val="black"/>
              </a:solidFill>
              <a:latin typeface="HGPｺﾞｼｯｸM" pitchFamily="50" charset="-128"/>
              <a:ea typeface="HGPｺﾞｼｯｸM" pitchFamily="50" charset="-128"/>
            </a:endParaRPr>
          </a:p>
          <a:p>
            <a:pPr marL="85639" indent="-85639" defTabSz="913270">
              <a:lnSpc>
                <a:spcPts val="1199"/>
              </a:lnSpc>
            </a:pPr>
            <a:r>
              <a:rPr lang="ja-JP" altLang="en-US" sz="1100" dirty="0">
                <a:solidFill>
                  <a:prstClr val="black"/>
                </a:solidFill>
                <a:latin typeface="HGPｺﾞｼｯｸM" pitchFamily="50" charset="-128"/>
                <a:ea typeface="HGPｺﾞｼｯｸM" pitchFamily="50" charset="-128"/>
              </a:rPr>
              <a:t>　により早期支援を推進  </a:t>
            </a:r>
            <a:endParaRPr lang="en-US" altLang="ja-JP" sz="1100" dirty="0">
              <a:solidFill>
                <a:prstClr val="black"/>
              </a:solidFill>
              <a:latin typeface="HGPｺﾞｼｯｸM" pitchFamily="50" charset="-128"/>
              <a:ea typeface="HGPｺﾞｼｯｸM" pitchFamily="50" charset="-128"/>
            </a:endParaRPr>
          </a:p>
        </p:txBody>
      </p:sp>
      <p:sp>
        <p:nvSpPr>
          <p:cNvPr id="70" name="正方形/長方形 69"/>
          <p:cNvSpPr/>
          <p:nvPr/>
        </p:nvSpPr>
        <p:spPr>
          <a:xfrm>
            <a:off x="3810308" y="1844824"/>
            <a:ext cx="1208586" cy="475880"/>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91348" tIns="45675" rIns="91348" bIns="45675" rtlCol="0" anchor="ctr" anchorCtr="0"/>
          <a:lstStyle/>
          <a:p>
            <a:pPr algn="ctr" defTabSz="913270">
              <a:lnSpc>
                <a:spcPts val="1400"/>
              </a:lnSpc>
            </a:pPr>
            <a:r>
              <a:rPr lang="ja-JP" altLang="en-US" sz="1000" dirty="0">
                <a:solidFill>
                  <a:prstClr val="black"/>
                </a:solidFill>
              </a:rPr>
              <a:t>就労に一定</a:t>
            </a:r>
            <a:endParaRPr lang="en-US" altLang="ja-JP" sz="1000" dirty="0">
              <a:solidFill>
                <a:prstClr val="black"/>
              </a:solidFill>
            </a:endParaRPr>
          </a:p>
          <a:p>
            <a:pPr algn="ctr" defTabSz="913270">
              <a:lnSpc>
                <a:spcPts val="1400"/>
              </a:lnSpc>
            </a:pPr>
            <a:r>
              <a:rPr lang="ja-JP" altLang="en-US" sz="1000" dirty="0">
                <a:solidFill>
                  <a:prstClr val="black"/>
                </a:solidFill>
              </a:rPr>
              <a:t>期間を要する者</a:t>
            </a:r>
          </a:p>
        </p:txBody>
      </p:sp>
      <p:sp>
        <p:nvSpPr>
          <p:cNvPr id="71" name="テキスト ボックス 70"/>
          <p:cNvSpPr txBox="1"/>
          <p:nvPr/>
        </p:nvSpPr>
        <p:spPr>
          <a:xfrm>
            <a:off x="5447272" y="1659827"/>
            <a:ext cx="4573849" cy="499905"/>
          </a:xfrm>
          <a:prstGeom prst="rect">
            <a:avLst/>
          </a:prstGeom>
          <a:noFill/>
        </p:spPr>
        <p:txBody>
          <a:bodyPr wrap="square" lIns="68347" tIns="34175" rIns="68347" bIns="34175" rtlCol="0">
            <a:spAutoFit/>
          </a:bodyPr>
          <a:lstStyle/>
          <a:p>
            <a:pPr marL="128151" indent="-128151" defTabSz="913270"/>
            <a:r>
              <a:rPr lang="ja-JP" altLang="en-US" sz="1400" b="1" u="sng" dirty="0">
                <a:solidFill>
                  <a:prstClr val="black"/>
                </a:solidFill>
                <a:latin typeface="HGPｺﾞｼｯｸM" pitchFamily="50" charset="-128"/>
                <a:ea typeface="HGPｺﾞｼｯｸM" pitchFamily="50" charset="-128"/>
              </a:rPr>
              <a:t>◆就労準備支援事業</a:t>
            </a:r>
            <a:endParaRPr lang="en-US" altLang="ja-JP" sz="1400" b="1" u="sng" dirty="0">
              <a:solidFill>
                <a:prstClr val="black"/>
              </a:solidFill>
              <a:latin typeface="HGPｺﾞｼｯｸM" pitchFamily="50" charset="-128"/>
              <a:ea typeface="HGPｺﾞｼｯｸM" pitchFamily="50" charset="-128"/>
            </a:endParaRPr>
          </a:p>
          <a:p>
            <a:pPr marL="128151" indent="-128151" defTabSz="913270"/>
            <a:r>
              <a:rPr lang="ja-JP" altLang="en-US" sz="1200" dirty="0">
                <a:solidFill>
                  <a:prstClr val="black"/>
                </a:solidFill>
                <a:latin typeface="HGPｺﾞｼｯｸM" pitchFamily="50" charset="-128"/>
                <a:ea typeface="HGPｺﾞｼｯｸM" pitchFamily="50" charset="-128"/>
              </a:rPr>
              <a:t>・就労に向けた日常・社会的自立のための訓練</a:t>
            </a:r>
            <a:r>
              <a:rPr lang="ja-JP" altLang="en-US" sz="1400" dirty="0">
                <a:solidFill>
                  <a:prstClr val="black"/>
                </a:solidFill>
                <a:latin typeface="HGPｺﾞｼｯｸM" pitchFamily="50" charset="-128"/>
                <a:ea typeface="HGPｺﾞｼｯｸM" pitchFamily="50" charset="-128"/>
              </a:rPr>
              <a:t>　</a:t>
            </a:r>
            <a:endParaRPr lang="en-US" altLang="ja-JP" sz="1400" dirty="0">
              <a:solidFill>
                <a:prstClr val="black"/>
              </a:solidFill>
              <a:latin typeface="HGPｺﾞｼｯｸM" pitchFamily="50" charset="-128"/>
              <a:ea typeface="HGPｺﾞｼｯｸM" pitchFamily="50" charset="-128"/>
            </a:endParaRPr>
          </a:p>
        </p:txBody>
      </p:sp>
      <p:sp>
        <p:nvSpPr>
          <p:cNvPr id="73" name="正方形/長方形 72"/>
          <p:cNvSpPr/>
          <p:nvPr/>
        </p:nvSpPr>
        <p:spPr>
          <a:xfrm>
            <a:off x="3810308" y="860728"/>
            <a:ext cx="1208586" cy="504522"/>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91348" tIns="45675" rIns="91348" bIns="45675" rtlCol="0" anchor="ctr" anchorCtr="0"/>
          <a:lstStyle/>
          <a:p>
            <a:pPr algn="ctr" defTabSz="913270">
              <a:lnSpc>
                <a:spcPts val="1199"/>
              </a:lnSpc>
            </a:pPr>
            <a:r>
              <a:rPr lang="ja-JP" altLang="en-US" sz="1000" dirty="0">
                <a:solidFill>
                  <a:prstClr val="black"/>
                </a:solidFill>
              </a:rPr>
              <a:t>再就職のために</a:t>
            </a:r>
            <a:endParaRPr lang="en-US" altLang="ja-JP" sz="1000" dirty="0">
              <a:solidFill>
                <a:prstClr val="black"/>
              </a:solidFill>
            </a:endParaRPr>
          </a:p>
          <a:p>
            <a:pPr algn="ctr" defTabSz="913270">
              <a:lnSpc>
                <a:spcPts val="1199"/>
              </a:lnSpc>
            </a:pPr>
            <a:r>
              <a:rPr lang="ja-JP" altLang="en-US" sz="1000" dirty="0">
                <a:solidFill>
                  <a:prstClr val="black"/>
                </a:solidFill>
              </a:rPr>
              <a:t>居住の確保が</a:t>
            </a:r>
            <a:endParaRPr lang="en-US" altLang="ja-JP" sz="1000" dirty="0">
              <a:solidFill>
                <a:prstClr val="black"/>
              </a:solidFill>
            </a:endParaRPr>
          </a:p>
          <a:p>
            <a:pPr algn="ctr" defTabSz="913270">
              <a:lnSpc>
                <a:spcPts val="1199"/>
              </a:lnSpc>
            </a:pPr>
            <a:r>
              <a:rPr lang="ja-JP" altLang="en-US" sz="1000" dirty="0">
                <a:solidFill>
                  <a:prstClr val="black"/>
                </a:solidFill>
              </a:rPr>
              <a:t>必要な者</a:t>
            </a:r>
          </a:p>
        </p:txBody>
      </p:sp>
      <p:sp>
        <p:nvSpPr>
          <p:cNvPr id="74" name="正方形/長方形 73"/>
          <p:cNvSpPr/>
          <p:nvPr/>
        </p:nvSpPr>
        <p:spPr>
          <a:xfrm>
            <a:off x="3810280" y="3818352"/>
            <a:ext cx="1209000" cy="474747"/>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91348" tIns="45675" rIns="91348" bIns="45675" rtlCol="0" anchor="ctr" anchorCtr="0"/>
          <a:lstStyle/>
          <a:p>
            <a:pPr algn="ctr" defTabSz="913270">
              <a:lnSpc>
                <a:spcPts val="1400"/>
              </a:lnSpc>
            </a:pPr>
            <a:r>
              <a:rPr lang="ja-JP" altLang="en-US" sz="1000" dirty="0">
                <a:solidFill>
                  <a:prstClr val="black"/>
                </a:solidFill>
              </a:rPr>
              <a:t>緊急に衣食住の</a:t>
            </a:r>
            <a:endParaRPr lang="en-US" altLang="ja-JP" sz="1000" dirty="0">
              <a:solidFill>
                <a:prstClr val="black"/>
              </a:solidFill>
            </a:endParaRPr>
          </a:p>
          <a:p>
            <a:pPr algn="ctr" defTabSz="913270">
              <a:lnSpc>
                <a:spcPts val="1400"/>
              </a:lnSpc>
            </a:pPr>
            <a:r>
              <a:rPr lang="ja-JP" altLang="en-US" sz="1000" dirty="0">
                <a:solidFill>
                  <a:prstClr val="black"/>
                </a:solidFill>
              </a:rPr>
              <a:t>確保が必要な者</a:t>
            </a:r>
          </a:p>
        </p:txBody>
      </p:sp>
      <p:sp>
        <p:nvSpPr>
          <p:cNvPr id="75" name="正方形/長方形 74"/>
          <p:cNvSpPr/>
          <p:nvPr/>
        </p:nvSpPr>
        <p:spPr>
          <a:xfrm>
            <a:off x="3810308" y="5591490"/>
            <a:ext cx="1208586" cy="393536"/>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91348" tIns="45675" rIns="91348" bIns="45675" rtlCol="0" anchor="ctr" anchorCtr="0"/>
          <a:lstStyle/>
          <a:p>
            <a:pPr algn="ctr" defTabSz="913270">
              <a:lnSpc>
                <a:spcPts val="1400"/>
              </a:lnSpc>
            </a:pPr>
            <a:r>
              <a:rPr lang="ja-JP" altLang="en-US" sz="1200" dirty="0">
                <a:solidFill>
                  <a:prstClr val="black"/>
                </a:solidFill>
              </a:rPr>
              <a:t>貧困の連鎖</a:t>
            </a:r>
            <a:endParaRPr lang="en-US" altLang="ja-JP" sz="1200" dirty="0">
              <a:solidFill>
                <a:prstClr val="black"/>
              </a:solidFill>
            </a:endParaRPr>
          </a:p>
          <a:p>
            <a:pPr algn="ctr" defTabSz="913270">
              <a:lnSpc>
                <a:spcPts val="1400"/>
              </a:lnSpc>
            </a:pPr>
            <a:r>
              <a:rPr lang="ja-JP" altLang="en-US" sz="1200" dirty="0">
                <a:solidFill>
                  <a:prstClr val="black"/>
                </a:solidFill>
              </a:rPr>
              <a:t>の防止</a:t>
            </a:r>
          </a:p>
        </p:txBody>
      </p:sp>
      <p:sp>
        <p:nvSpPr>
          <p:cNvPr id="76" name="テキスト ボックス 75"/>
          <p:cNvSpPr txBox="1"/>
          <p:nvPr/>
        </p:nvSpPr>
        <p:spPr>
          <a:xfrm>
            <a:off x="5447263" y="3717038"/>
            <a:ext cx="4364561" cy="463997"/>
          </a:xfrm>
          <a:prstGeom prst="rect">
            <a:avLst/>
          </a:prstGeom>
          <a:noFill/>
          <a:ln>
            <a:noFill/>
          </a:ln>
        </p:spPr>
        <p:txBody>
          <a:bodyPr wrap="square" lIns="68347" tIns="34175" rIns="68347" bIns="34175" rtlCol="0">
            <a:spAutoFit/>
          </a:bodyPr>
          <a:lstStyle/>
          <a:p>
            <a:pPr marL="128151" indent="-128151" defTabSz="913270"/>
            <a:r>
              <a:rPr lang="ja-JP" altLang="en-US" sz="1400" b="1" u="sng" dirty="0">
                <a:solidFill>
                  <a:prstClr val="black"/>
                </a:solidFill>
                <a:latin typeface="HGPｺﾞｼｯｸM" pitchFamily="50" charset="-128"/>
                <a:ea typeface="HGPｺﾞｼｯｸM" pitchFamily="50" charset="-128"/>
              </a:rPr>
              <a:t>◆一時生活支援事業</a:t>
            </a:r>
            <a:endParaRPr lang="en-US" altLang="ja-JP" sz="1400" b="1" u="sng" dirty="0">
              <a:solidFill>
                <a:prstClr val="black"/>
              </a:solidFill>
              <a:latin typeface="HGPｺﾞｼｯｸM" pitchFamily="50" charset="-128"/>
              <a:ea typeface="HGPｺﾞｼｯｸM" pitchFamily="50" charset="-128"/>
            </a:endParaRPr>
          </a:p>
          <a:p>
            <a:pPr marL="174451" indent="-85639" defTabSz="913270">
              <a:lnSpc>
                <a:spcPts val="1400"/>
              </a:lnSpc>
            </a:pPr>
            <a:r>
              <a:rPr lang="ja-JP" altLang="en-US" sz="1200" dirty="0">
                <a:solidFill>
                  <a:prstClr val="black"/>
                </a:solidFill>
                <a:latin typeface="HGPｺﾞｼｯｸM" pitchFamily="50" charset="-128"/>
                <a:ea typeface="HGPｺﾞｼｯｸM" pitchFamily="50" charset="-128"/>
              </a:rPr>
              <a:t>・住居喪失者に対し支援方針決定までの間衣食住を提供</a:t>
            </a:r>
            <a:r>
              <a:rPr lang="ja-JP" altLang="en-US" sz="1200" b="1" dirty="0">
                <a:solidFill>
                  <a:prstClr val="black"/>
                </a:solidFill>
                <a:effectLst>
                  <a:outerShdw blurRad="38100" dist="38100" dir="2700000" algn="tl">
                    <a:srgbClr val="000000">
                      <a:alpha val="43137"/>
                    </a:srgbClr>
                  </a:outerShdw>
                </a:effectLst>
                <a:latin typeface="HGPｺﾞｼｯｸM" pitchFamily="50" charset="-128"/>
                <a:ea typeface="HGPｺﾞｼｯｸM" pitchFamily="50" charset="-128"/>
              </a:rPr>
              <a:t>　</a:t>
            </a:r>
            <a:endParaRPr lang="en-US" altLang="ja-JP" sz="1200" dirty="0">
              <a:solidFill>
                <a:prstClr val="black"/>
              </a:solidFill>
              <a:latin typeface="HGPｺﾞｼｯｸM" pitchFamily="50" charset="-128"/>
              <a:ea typeface="HGPｺﾞｼｯｸM" pitchFamily="50" charset="-128"/>
            </a:endParaRPr>
          </a:p>
        </p:txBody>
      </p:sp>
      <p:cxnSp>
        <p:nvCxnSpPr>
          <p:cNvPr id="98" name="直線コネクタ 97"/>
          <p:cNvCxnSpPr/>
          <p:nvPr/>
        </p:nvCxnSpPr>
        <p:spPr>
          <a:xfrm flipV="1">
            <a:off x="3383748" y="2667930"/>
            <a:ext cx="1989000" cy="12530"/>
          </a:xfrm>
          <a:prstGeom prst="line">
            <a:avLst/>
          </a:prstGeom>
          <a:ln w="7620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6511915" y="2164194"/>
            <a:ext cx="2061707" cy="250223"/>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91348" tIns="45675" rIns="91348" bIns="45675" rtlCol="0" anchor="ctr" anchorCtr="0"/>
          <a:lstStyle/>
          <a:p>
            <a:pPr algn="ctr" defTabSz="913270">
              <a:lnSpc>
                <a:spcPts val="1400"/>
              </a:lnSpc>
            </a:pPr>
            <a:r>
              <a:rPr lang="ja-JP" altLang="en-US" sz="1200" dirty="0">
                <a:solidFill>
                  <a:prstClr val="black"/>
                </a:solidFill>
              </a:rPr>
              <a:t>なお一般就労が困難な者</a:t>
            </a:r>
          </a:p>
        </p:txBody>
      </p:sp>
      <p:sp>
        <p:nvSpPr>
          <p:cNvPr id="43" name="1 つの角を丸めた四角形 42"/>
          <p:cNvSpPr/>
          <p:nvPr/>
        </p:nvSpPr>
        <p:spPr>
          <a:xfrm>
            <a:off x="3982233" y="1515802"/>
            <a:ext cx="954195" cy="252000"/>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defTabSz="913270"/>
            <a:r>
              <a:rPr lang="ja-JP" altLang="en-US" sz="1300" dirty="0">
                <a:solidFill>
                  <a:prstClr val="black"/>
                </a:solidFill>
                <a:latin typeface="ＭＳ ゴシック" pitchFamily="49" charset="-128"/>
                <a:ea typeface="ＭＳ ゴシック" pitchFamily="49" charset="-128"/>
              </a:rPr>
              <a:t>就労支援</a:t>
            </a:r>
            <a:endParaRPr lang="ja-JP" altLang="en-US" sz="1300" dirty="0">
              <a:solidFill>
                <a:prstClr val="white"/>
              </a:solidFill>
            </a:endParaRPr>
          </a:p>
        </p:txBody>
      </p:sp>
      <p:sp>
        <p:nvSpPr>
          <p:cNvPr id="50" name="1 つの角を丸めた四角形 49"/>
          <p:cNvSpPr/>
          <p:nvPr/>
        </p:nvSpPr>
        <p:spPr>
          <a:xfrm>
            <a:off x="3982293" y="548680"/>
            <a:ext cx="1258815" cy="252000"/>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defTabSz="913270"/>
            <a:r>
              <a:rPr lang="ja-JP" altLang="en-US" sz="1200" dirty="0">
                <a:solidFill>
                  <a:prstClr val="black"/>
                </a:solidFill>
                <a:latin typeface="ＭＳ ゴシック" pitchFamily="49" charset="-128"/>
                <a:ea typeface="ＭＳ ゴシック" pitchFamily="49" charset="-128"/>
              </a:rPr>
              <a:t>居住確保支援</a:t>
            </a:r>
            <a:endParaRPr lang="ja-JP" altLang="en-US" sz="1200" dirty="0">
              <a:solidFill>
                <a:prstClr val="white"/>
              </a:solidFill>
            </a:endParaRPr>
          </a:p>
        </p:txBody>
      </p:sp>
      <p:sp>
        <p:nvSpPr>
          <p:cNvPr id="51" name="1 つの角を丸めた四角形 50"/>
          <p:cNvSpPr/>
          <p:nvPr/>
        </p:nvSpPr>
        <p:spPr>
          <a:xfrm>
            <a:off x="3982232" y="5264944"/>
            <a:ext cx="1440000" cy="252000"/>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defTabSz="913270"/>
            <a:r>
              <a:rPr lang="ja-JP" altLang="en-US" sz="1100" dirty="0">
                <a:solidFill>
                  <a:prstClr val="black"/>
                </a:solidFill>
                <a:latin typeface="ＭＳ ゴシック" pitchFamily="49" charset="-128"/>
                <a:ea typeface="ＭＳ ゴシック" pitchFamily="49" charset="-128"/>
              </a:rPr>
              <a:t>子ども・若者支援</a:t>
            </a:r>
            <a:endParaRPr lang="ja-JP" altLang="en-US" sz="1100" dirty="0">
              <a:solidFill>
                <a:prstClr val="white"/>
              </a:solidFill>
            </a:endParaRPr>
          </a:p>
        </p:txBody>
      </p:sp>
      <p:sp>
        <p:nvSpPr>
          <p:cNvPr id="42" name="テキスト ボックス 41"/>
          <p:cNvSpPr txBox="1"/>
          <p:nvPr/>
        </p:nvSpPr>
        <p:spPr>
          <a:xfrm>
            <a:off x="3199522" y="2400611"/>
            <a:ext cx="399924" cy="2403444"/>
          </a:xfrm>
          <a:prstGeom prst="rect">
            <a:avLst/>
          </a:prstGeom>
        </p:spPr>
        <p:style>
          <a:lnRef idx="2">
            <a:schemeClr val="dk1"/>
          </a:lnRef>
          <a:fillRef idx="1">
            <a:schemeClr val="lt1"/>
          </a:fillRef>
          <a:effectRef idx="0">
            <a:schemeClr val="dk1"/>
          </a:effectRef>
          <a:fontRef idx="minor">
            <a:schemeClr val="dk1"/>
          </a:fontRef>
        </p:style>
        <p:txBody>
          <a:bodyPr vert="eaVert" wrap="square" lIns="91348" tIns="45675" rIns="91348" bIns="45675" rtlCol="0" anchor="ctr">
            <a:spAutoFit/>
          </a:bodyPr>
          <a:lstStyle/>
          <a:p>
            <a:pPr algn="ctr" defTabSz="913270"/>
            <a:r>
              <a:rPr lang="ja-JP" altLang="en-US" sz="1400" dirty="0">
                <a:solidFill>
                  <a:prstClr val="black"/>
                </a:solidFill>
              </a:rPr>
              <a:t>本人の状況に応じた支援（</a:t>
            </a:r>
            <a:r>
              <a:rPr lang="en-US" altLang="ja-JP" sz="1400" dirty="0">
                <a:solidFill>
                  <a:prstClr val="black"/>
                </a:solidFill>
              </a:rPr>
              <a:t>※</a:t>
            </a:r>
            <a:r>
              <a:rPr lang="ja-JP" altLang="en-US" sz="1400" dirty="0">
                <a:solidFill>
                  <a:prstClr val="black"/>
                </a:solidFill>
              </a:rPr>
              <a:t>）</a:t>
            </a:r>
          </a:p>
        </p:txBody>
      </p:sp>
      <p:sp>
        <p:nvSpPr>
          <p:cNvPr id="65" name="四角形吹き出し 64"/>
          <p:cNvSpPr/>
          <p:nvPr/>
        </p:nvSpPr>
        <p:spPr>
          <a:xfrm>
            <a:off x="611111" y="5936703"/>
            <a:ext cx="2132800" cy="565776"/>
          </a:xfrm>
          <a:prstGeom prst="wedgeRectCallout">
            <a:avLst>
              <a:gd name="adj1" fmla="val 120262"/>
              <a:gd name="adj2" fmla="val -116074"/>
            </a:avLst>
          </a:prstGeom>
          <a:noFill/>
          <a:ln>
            <a:noFill/>
          </a:ln>
        </p:spPr>
        <p:style>
          <a:lnRef idx="2">
            <a:schemeClr val="accent1"/>
          </a:lnRef>
          <a:fillRef idx="1">
            <a:schemeClr val="lt1"/>
          </a:fillRef>
          <a:effectRef idx="0">
            <a:schemeClr val="accent1"/>
          </a:effectRef>
          <a:fontRef idx="minor">
            <a:schemeClr val="dk1"/>
          </a:fontRef>
        </p:style>
        <p:txBody>
          <a:bodyPr lIns="91348" tIns="45675" rIns="91348" bIns="45675" rtlCol="0" anchor="ctr"/>
          <a:lstStyle/>
          <a:p>
            <a:pPr algn="ctr" defTabSz="913270">
              <a:lnSpc>
                <a:spcPts val="1400"/>
              </a:lnSpc>
            </a:pPr>
            <a:endParaRPr lang="ja-JP" altLang="en-US" sz="2000" baseline="30000" dirty="0">
              <a:solidFill>
                <a:prstClr val="black"/>
              </a:solidFill>
              <a:latin typeface="ＭＳ 明朝" pitchFamily="17" charset="-128"/>
              <a:ea typeface="ＭＳ 明朝" pitchFamily="17" charset="-128"/>
            </a:endParaRPr>
          </a:p>
        </p:txBody>
      </p:sp>
      <p:sp>
        <p:nvSpPr>
          <p:cNvPr id="46" name="正方形/長方形 45"/>
          <p:cNvSpPr/>
          <p:nvPr/>
        </p:nvSpPr>
        <p:spPr>
          <a:xfrm>
            <a:off x="3810280" y="2883954"/>
            <a:ext cx="1209000" cy="475880"/>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91348" tIns="45675" rIns="91348" bIns="45675" rtlCol="0" anchor="ctr" anchorCtr="0"/>
          <a:lstStyle/>
          <a:p>
            <a:pPr algn="ctr" defTabSz="913270">
              <a:lnSpc>
                <a:spcPts val="1400"/>
              </a:lnSpc>
            </a:pPr>
            <a:r>
              <a:rPr lang="ja-JP" altLang="en-US" sz="1200" dirty="0">
                <a:solidFill>
                  <a:prstClr val="black"/>
                </a:solidFill>
              </a:rPr>
              <a:t>早期就労が</a:t>
            </a:r>
            <a:endParaRPr lang="en-US" altLang="ja-JP" sz="1200" dirty="0">
              <a:solidFill>
                <a:prstClr val="black"/>
              </a:solidFill>
            </a:endParaRPr>
          </a:p>
          <a:p>
            <a:pPr algn="ctr" defTabSz="913270">
              <a:lnSpc>
                <a:spcPts val="1400"/>
              </a:lnSpc>
            </a:pPr>
            <a:r>
              <a:rPr lang="ja-JP" altLang="en-US" sz="1200" dirty="0">
                <a:solidFill>
                  <a:prstClr val="black"/>
                </a:solidFill>
              </a:rPr>
              <a:t>見込まれる者</a:t>
            </a:r>
          </a:p>
        </p:txBody>
      </p:sp>
      <p:sp>
        <p:nvSpPr>
          <p:cNvPr id="56" name="1 つの角を丸めた四角形 55"/>
          <p:cNvSpPr/>
          <p:nvPr/>
        </p:nvSpPr>
        <p:spPr>
          <a:xfrm>
            <a:off x="3982237" y="3532026"/>
            <a:ext cx="1258813" cy="252000"/>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defTabSz="913270"/>
            <a:r>
              <a:rPr lang="ja-JP" altLang="en-US" sz="1200" dirty="0">
                <a:solidFill>
                  <a:prstClr val="black"/>
                </a:solidFill>
                <a:latin typeface="ＭＳ ゴシック" pitchFamily="49" charset="-128"/>
                <a:ea typeface="ＭＳ ゴシック" pitchFamily="49" charset="-128"/>
              </a:rPr>
              <a:t>緊急的な支援</a:t>
            </a:r>
            <a:endParaRPr lang="ja-JP" altLang="en-US" sz="1200" dirty="0">
              <a:solidFill>
                <a:prstClr val="white"/>
              </a:solidFill>
            </a:endParaRPr>
          </a:p>
        </p:txBody>
      </p:sp>
      <p:sp>
        <p:nvSpPr>
          <p:cNvPr id="53" name="下矢印 52"/>
          <p:cNvSpPr/>
          <p:nvPr/>
        </p:nvSpPr>
        <p:spPr>
          <a:xfrm>
            <a:off x="6249255" y="2163882"/>
            <a:ext cx="229977" cy="288032"/>
          </a:xfrm>
          <a:prstGeom prst="downArrow">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lIns="91348" tIns="45675" rIns="91348" bIns="45675" rtlCol="0" anchor="ctr"/>
          <a:lstStyle/>
          <a:p>
            <a:pPr algn="ctr" defTabSz="913270">
              <a:lnSpc>
                <a:spcPts val="1400"/>
              </a:lnSpc>
            </a:pPr>
            <a:endParaRPr lang="ja-JP" altLang="en-US" sz="2000" baseline="30000" dirty="0">
              <a:solidFill>
                <a:prstClr val="black"/>
              </a:solidFill>
              <a:latin typeface="ＭＳ 明朝" pitchFamily="17" charset="-128"/>
              <a:ea typeface="ＭＳ 明朝" pitchFamily="17" charset="-128"/>
            </a:endParaRPr>
          </a:p>
        </p:txBody>
      </p:sp>
      <p:sp>
        <p:nvSpPr>
          <p:cNvPr id="2" name="テキスト ボックス 1"/>
          <p:cNvSpPr txBox="1"/>
          <p:nvPr/>
        </p:nvSpPr>
        <p:spPr>
          <a:xfrm>
            <a:off x="344506" y="5988775"/>
            <a:ext cx="2793674" cy="646240"/>
          </a:xfrm>
          <a:prstGeom prst="rect">
            <a:avLst/>
          </a:prstGeom>
          <a:noFill/>
        </p:spPr>
        <p:txBody>
          <a:bodyPr wrap="square" lIns="91348" tIns="45675" rIns="91348" bIns="45675" rtlCol="0">
            <a:spAutoFit/>
          </a:bodyPr>
          <a:lstStyle/>
          <a:p>
            <a:r>
              <a:rPr lang="en-US" altLang="ja-JP" sz="1200" dirty="0">
                <a:solidFill>
                  <a:prstClr val="black"/>
                </a:solidFill>
                <a:latin typeface="ＭＳ Ｐゴシック"/>
              </a:rPr>
              <a:t>※</a:t>
            </a:r>
            <a:r>
              <a:rPr lang="ja-JP" altLang="en-US" sz="1200" dirty="0">
                <a:solidFill>
                  <a:prstClr val="black"/>
                </a:solidFill>
                <a:latin typeface="ＭＳ Ｐゴシック"/>
              </a:rPr>
              <a:t>　右記は、法に規定する支援（</a:t>
            </a:r>
            <a:r>
              <a:rPr lang="ja-JP" altLang="en-US"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ＭＳ Ｐゴシック"/>
              </a:rPr>
              <a:t>）を中心に記載しているが、これ以外に様々な支援（</a:t>
            </a:r>
            <a:r>
              <a:rPr lang="ja-JP" altLang="en-US"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ＭＳ Ｐゴシック"/>
              </a:rPr>
              <a:t>）があることに留意　</a:t>
            </a:r>
          </a:p>
        </p:txBody>
      </p:sp>
      <p:cxnSp>
        <p:nvCxnSpPr>
          <p:cNvPr id="57" name="直線コネクタ 56"/>
          <p:cNvCxnSpPr/>
          <p:nvPr/>
        </p:nvCxnSpPr>
        <p:spPr>
          <a:xfrm flipV="1">
            <a:off x="3392872" y="4959656"/>
            <a:ext cx="1989000" cy="12530"/>
          </a:xfrm>
          <a:prstGeom prst="line">
            <a:avLst/>
          </a:prstGeom>
          <a:ln w="7620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3810280" y="4689192"/>
            <a:ext cx="1209000" cy="432047"/>
          </a:xfrm>
          <a:prstGeom prst="rect">
            <a:avLst/>
          </a:prstGeom>
          <a:solidFill>
            <a:srgbClr val="FFFFCC"/>
          </a:solidFill>
          <a:ln>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91348" tIns="45675" rIns="91348" bIns="45675" rtlCol="0" anchor="ctr" anchorCtr="0"/>
          <a:lstStyle/>
          <a:p>
            <a:pPr algn="ctr" defTabSz="913270">
              <a:lnSpc>
                <a:spcPts val="1400"/>
              </a:lnSpc>
            </a:pPr>
            <a:r>
              <a:rPr lang="ja-JP" altLang="en-US" sz="1100" dirty="0">
                <a:solidFill>
                  <a:prstClr val="black"/>
                </a:solidFill>
              </a:rPr>
              <a:t>家計から生活</a:t>
            </a:r>
            <a:endParaRPr lang="en-US" altLang="ja-JP" sz="1100" dirty="0">
              <a:solidFill>
                <a:prstClr val="black"/>
              </a:solidFill>
            </a:endParaRPr>
          </a:p>
          <a:p>
            <a:pPr algn="ctr" defTabSz="913270">
              <a:lnSpc>
                <a:spcPts val="1400"/>
              </a:lnSpc>
            </a:pPr>
            <a:r>
              <a:rPr lang="ja-JP" altLang="en-US" sz="1100" dirty="0">
                <a:solidFill>
                  <a:prstClr val="black"/>
                </a:solidFill>
              </a:rPr>
              <a:t>再建を考える者</a:t>
            </a:r>
          </a:p>
        </p:txBody>
      </p:sp>
      <p:sp>
        <p:nvSpPr>
          <p:cNvPr id="48" name="1 つの角を丸めた四角形 47"/>
          <p:cNvSpPr/>
          <p:nvPr/>
        </p:nvSpPr>
        <p:spPr>
          <a:xfrm>
            <a:off x="3982237" y="4365104"/>
            <a:ext cx="1258813" cy="252000"/>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defTabSz="913270"/>
            <a:r>
              <a:rPr lang="ja-JP" altLang="en-US" sz="1200" dirty="0">
                <a:solidFill>
                  <a:prstClr val="black"/>
                </a:solidFill>
                <a:latin typeface="ＭＳ ゴシック" pitchFamily="49" charset="-128"/>
                <a:ea typeface="ＭＳ ゴシック" pitchFamily="49" charset="-128"/>
              </a:rPr>
              <a:t>家計再建支援</a:t>
            </a:r>
            <a:endParaRPr lang="ja-JP" altLang="en-US" sz="1200" dirty="0">
              <a:solidFill>
                <a:prstClr val="white"/>
              </a:solidFill>
            </a:endParaRPr>
          </a:p>
        </p:txBody>
      </p:sp>
      <p:cxnSp>
        <p:nvCxnSpPr>
          <p:cNvPr id="58" name="直線コネクタ 57"/>
          <p:cNvCxnSpPr/>
          <p:nvPr/>
        </p:nvCxnSpPr>
        <p:spPr>
          <a:xfrm flipV="1">
            <a:off x="3383747" y="6561088"/>
            <a:ext cx="1989000" cy="14492"/>
          </a:xfrm>
          <a:prstGeom prst="line">
            <a:avLst/>
          </a:prstGeom>
          <a:ln w="7620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447255" y="6309625"/>
            <a:ext cx="4834348" cy="438349"/>
          </a:xfrm>
          <a:prstGeom prst="rect">
            <a:avLst/>
          </a:prstGeom>
          <a:noFill/>
        </p:spPr>
        <p:txBody>
          <a:bodyPr wrap="square" lIns="68347" tIns="34175" rIns="68347" bIns="34175" rtlCol="0">
            <a:spAutoFit/>
          </a:bodyPr>
          <a:lstStyle/>
          <a:p>
            <a:pPr marL="128151" indent="-128151" defTabSz="913270"/>
            <a:r>
              <a:rPr lang="ja-JP" altLang="en-US" sz="1200" b="1" u="sng" dirty="0">
                <a:solidFill>
                  <a:prstClr val="black"/>
                </a:solidFill>
                <a:latin typeface="HGPｺﾞｼｯｸM" pitchFamily="50" charset="-128"/>
                <a:ea typeface="HGPｺﾞｼｯｸM" pitchFamily="50" charset="-128"/>
              </a:rPr>
              <a:t>◇関係機関・他制度による支援</a:t>
            </a:r>
            <a:endParaRPr lang="en-US" altLang="ja-JP" sz="1200" b="1" u="sng" dirty="0">
              <a:solidFill>
                <a:prstClr val="black"/>
              </a:solidFill>
              <a:latin typeface="HGPｺﾞｼｯｸM" pitchFamily="50" charset="-128"/>
              <a:ea typeface="HGPｺﾞｼｯｸM" pitchFamily="50" charset="-128"/>
            </a:endParaRPr>
          </a:p>
          <a:p>
            <a:pPr marL="128151" indent="-128151" defTabSz="913270"/>
            <a:r>
              <a:rPr lang="ja-JP" altLang="en-US" sz="1200" b="1" u="sng" dirty="0">
                <a:solidFill>
                  <a:prstClr val="black"/>
                </a:solidFill>
                <a:latin typeface="HGPｺﾞｼｯｸM" pitchFamily="50" charset="-128"/>
                <a:ea typeface="HGPｺﾞｼｯｸM" pitchFamily="50" charset="-128"/>
              </a:rPr>
              <a:t>◇民生委員・自治会・ボランティアなどインフォーマルな支援</a:t>
            </a:r>
            <a:endParaRPr lang="en-US" altLang="ja-JP" sz="1200" b="1" u="sng" dirty="0">
              <a:solidFill>
                <a:prstClr val="black"/>
              </a:solidFill>
              <a:latin typeface="HGPｺﾞｼｯｸM" pitchFamily="50" charset="-128"/>
              <a:ea typeface="HGPｺﾞｼｯｸM" pitchFamily="50" charset="-128"/>
            </a:endParaRPr>
          </a:p>
        </p:txBody>
      </p:sp>
      <p:sp>
        <p:nvSpPr>
          <p:cNvPr id="64" name="1 つの角を丸めた四角形 63"/>
          <p:cNvSpPr/>
          <p:nvPr/>
        </p:nvSpPr>
        <p:spPr>
          <a:xfrm>
            <a:off x="3970899" y="6129072"/>
            <a:ext cx="1126235" cy="252000"/>
          </a:xfrm>
          <a:prstGeom prst="round1Rect">
            <a:avLst/>
          </a:prstGeom>
          <a:solidFill>
            <a:schemeClr val="bg1"/>
          </a:solidFill>
          <a:ln w="31750" cmpd="dbl"/>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defTabSz="913270"/>
            <a:r>
              <a:rPr lang="ja-JP" altLang="en-US" sz="1100" dirty="0">
                <a:solidFill>
                  <a:prstClr val="black"/>
                </a:solidFill>
                <a:latin typeface="ＭＳ ゴシック" pitchFamily="49" charset="-128"/>
                <a:ea typeface="ＭＳ ゴシック" pitchFamily="49" charset="-128"/>
              </a:rPr>
              <a:t>その他の支援</a:t>
            </a:r>
            <a:endParaRPr lang="ja-JP" altLang="en-US" sz="1100" dirty="0">
              <a:solidFill>
                <a:prstClr val="white"/>
              </a:solidFill>
            </a:endParaRPr>
          </a:p>
        </p:txBody>
      </p:sp>
      <p:sp>
        <p:nvSpPr>
          <p:cNvPr id="4" name="四角形吹き出し 3"/>
          <p:cNvSpPr/>
          <p:nvPr/>
        </p:nvSpPr>
        <p:spPr>
          <a:xfrm>
            <a:off x="344497" y="5324567"/>
            <a:ext cx="2683758" cy="528350"/>
          </a:xfrm>
          <a:prstGeom prst="wedgeRectCallout">
            <a:avLst>
              <a:gd name="adj1" fmla="val 60087"/>
              <a:gd name="adj2" fmla="val -10923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8" tIns="179820" rIns="91348" bIns="45675" rtlCol="0" anchor="ctr" anchorCtr="0">
            <a:noAutofit/>
          </a:bodyPr>
          <a:lstStyle/>
          <a:p>
            <a:pPr defTabSz="913270">
              <a:lnSpc>
                <a:spcPts val="1700"/>
              </a:lnSpc>
            </a:pPr>
            <a:r>
              <a:rPr lang="ja-JP" altLang="en-US" baseline="30000" dirty="0">
                <a:solidFill>
                  <a:prstClr val="black"/>
                </a:solidFill>
                <a:latin typeface="ＭＳ Ｐゴシック" panose="020B0600070205080204" pitchFamily="50" charset="-128"/>
                <a:ea typeface="ＭＳ Ｐゴシック" panose="020B0600070205080204" pitchFamily="50" charset="-128"/>
              </a:rPr>
              <a:t>基本は現金給付ではなく自立に</a:t>
            </a:r>
            <a:r>
              <a:rPr lang="ja-JP" altLang="en-US" baseline="30000" dirty="0" smtClean="0">
                <a:solidFill>
                  <a:prstClr val="black"/>
                </a:solidFill>
                <a:latin typeface="ＭＳ Ｐゴシック" panose="020B0600070205080204" pitchFamily="50" charset="-128"/>
                <a:ea typeface="ＭＳ Ｐゴシック" panose="020B0600070205080204" pitchFamily="50" charset="-128"/>
              </a:rPr>
              <a:t>向けた人的</a:t>
            </a:r>
            <a:r>
              <a:rPr lang="ja-JP" altLang="en-US" baseline="30000" dirty="0">
                <a:solidFill>
                  <a:prstClr val="black"/>
                </a:solidFill>
                <a:latin typeface="ＭＳ Ｐゴシック" panose="020B0600070205080204" pitchFamily="50" charset="-128"/>
                <a:ea typeface="ＭＳ Ｐゴシック" panose="020B0600070205080204" pitchFamily="50" charset="-128"/>
              </a:rPr>
              <a:t>支援を、有期により</a:t>
            </a:r>
            <a:r>
              <a:rPr lang="ja-JP" altLang="en-US" baseline="30000" dirty="0" smtClean="0">
                <a:solidFill>
                  <a:prstClr val="black"/>
                </a:solidFill>
                <a:latin typeface="ＭＳ Ｐゴシック" panose="020B0600070205080204" pitchFamily="50" charset="-128"/>
                <a:ea typeface="ＭＳ Ｐゴシック" panose="020B0600070205080204" pitchFamily="50" charset="-128"/>
              </a:rPr>
              <a:t>提供</a:t>
            </a:r>
            <a:endParaRPr lang="en-US" altLang="ja-JP" baseline="30000" dirty="0">
              <a:solidFill>
                <a:prstClr val="black"/>
              </a:solidFill>
              <a:latin typeface="ＭＳ Ｐゴシック" panose="020B0600070205080204" pitchFamily="50" charset="-128"/>
              <a:ea typeface="ＭＳ Ｐゴシック" panose="020B0600070205080204" pitchFamily="50" charset="-128"/>
            </a:endParaRPr>
          </a:p>
        </p:txBody>
      </p:sp>
      <p:sp>
        <p:nvSpPr>
          <p:cNvPr id="49" name="スライド番号プレースホルダー 3"/>
          <p:cNvSpPr>
            <a:spLocks noGrp="1"/>
          </p:cNvSpPr>
          <p:nvPr>
            <p:ph type="sldNum" sz="quarter" idx="12"/>
          </p:nvPr>
        </p:nvSpPr>
        <p:spPr>
          <a:xfrm>
            <a:off x="7473316" y="6525352"/>
            <a:ext cx="2376264" cy="288032"/>
          </a:xfrm>
        </p:spPr>
        <p:txBody>
          <a:bodyPr/>
          <a:lstStyle/>
          <a:p>
            <a:pPr>
              <a:defRPr/>
            </a:pPr>
            <a:fld id="{5D99460D-A952-40A2-886C-A49013A15871}" type="slidenum">
              <a:rPr lang="en-US" altLang="ja-JP" smtClean="0"/>
              <a:pPr>
                <a:defRPr/>
              </a:pPr>
              <a:t>70</a:t>
            </a:fld>
            <a:endParaRPr lang="en-US" altLang="ja-JP" dirty="0"/>
          </a:p>
        </p:txBody>
      </p:sp>
    </p:spTree>
    <p:extLst>
      <p:ext uri="{BB962C8B-B14F-4D97-AF65-F5344CB8AC3E}">
        <p14:creationId xmlns:p14="http://schemas.microsoft.com/office/powerpoint/2010/main" val="6418288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3562" y="1016732"/>
            <a:ext cx="9056932" cy="1044117"/>
          </a:xfrm>
          <a:ln>
            <a:solidFill>
              <a:schemeClr val="accent1">
                <a:shade val="50000"/>
              </a:schemeClr>
            </a:solidFill>
          </a:ln>
        </p:spPr>
        <p:txBody>
          <a:bodyPr>
            <a:normAutofit fontScale="92500"/>
          </a:bodyPr>
          <a:lstStyle/>
          <a:p>
            <a:pPr marL="0" indent="0">
              <a:buNone/>
            </a:pPr>
            <a:endParaRPr lang="en-US" altLang="ja-JP" sz="1200" dirty="0" smtClean="0"/>
          </a:p>
          <a:p>
            <a:pPr marL="0" indent="0">
              <a:buNone/>
            </a:pPr>
            <a:r>
              <a:rPr lang="ja-JP" altLang="en-US" sz="1200" dirty="0"/>
              <a:t>　</a:t>
            </a:r>
            <a:r>
              <a:rPr lang="ja-JP" altLang="en-US" sz="1200" dirty="0" smtClean="0"/>
              <a:t>　</a:t>
            </a:r>
            <a:r>
              <a:rPr lang="ja-JP" altLang="en-US" sz="1400" dirty="0" smtClean="0"/>
              <a:t>失業など就労に関する課題のほか、障害・疾病、ＤＶ・虐待を受けた経験、家族の保育や介護など、本人の心身の状</a:t>
            </a:r>
            <a:endParaRPr lang="en-US" altLang="ja-JP" sz="1400" dirty="0" smtClean="0"/>
          </a:p>
          <a:p>
            <a:pPr marL="0" indent="0">
              <a:buNone/>
            </a:pPr>
            <a:r>
              <a:rPr lang="ja-JP" altLang="en-US" sz="1400" dirty="0" smtClean="0"/>
              <a:t>況、生活歴、ライフステージにより様々であり、生活困窮者（世帯）は複合的な課題を抱えて</a:t>
            </a:r>
            <a:r>
              <a:rPr lang="ja-JP" altLang="en-US" sz="1400" dirty="0"/>
              <a:t>おり</a:t>
            </a:r>
            <a:r>
              <a:rPr lang="ja-JP" altLang="en-US" sz="1400" dirty="0" smtClean="0"/>
              <a:t>、それぞれの施策では対</a:t>
            </a:r>
            <a:endParaRPr lang="en-US" altLang="ja-JP" sz="1400" dirty="0" smtClean="0"/>
          </a:p>
          <a:p>
            <a:pPr marL="0" indent="0">
              <a:buNone/>
            </a:pPr>
            <a:r>
              <a:rPr lang="ja-JP" altLang="en-US" sz="1400" dirty="0" smtClean="0"/>
              <a:t>応できない、制度の狭間の問題などが顕在化</a:t>
            </a:r>
            <a:endParaRPr lang="en-US" altLang="ja-JP" sz="1400" dirty="0" smtClean="0"/>
          </a:p>
        </p:txBody>
      </p:sp>
      <p:sp>
        <p:nvSpPr>
          <p:cNvPr id="4" name="スライド番号プレースホルダー 3"/>
          <p:cNvSpPr>
            <a:spLocks noGrp="1"/>
          </p:cNvSpPr>
          <p:nvPr>
            <p:ph type="sldNum" sz="quarter" idx="12"/>
          </p:nvPr>
        </p:nvSpPr>
        <p:spPr>
          <a:xfrm>
            <a:off x="9410924" y="6352554"/>
            <a:ext cx="482074" cy="388814"/>
          </a:xfrm>
        </p:spPr>
        <p:txBody>
          <a:bodyPr/>
          <a:lstStyle/>
          <a:p>
            <a:fld id="{AD33AB96-90A7-431A-9750-F22D72191854}" type="slidenum">
              <a:rPr lang="ja-JP" altLang="en-US" smtClean="0"/>
              <a:pPr/>
              <a:t>71</a:t>
            </a:fld>
            <a:endParaRPr lang="ja-JP" altLang="en-US" dirty="0"/>
          </a:p>
        </p:txBody>
      </p:sp>
      <p:sp>
        <p:nvSpPr>
          <p:cNvPr id="5" name="タイトル 4"/>
          <p:cNvSpPr>
            <a:spLocks noGrp="1"/>
          </p:cNvSpPr>
          <p:nvPr>
            <p:ph type="title"/>
          </p:nvPr>
        </p:nvSpPr>
        <p:spPr>
          <a:xfrm>
            <a:off x="495094" y="116632"/>
            <a:ext cx="8915400" cy="634083"/>
          </a:xfrm>
          <a:prstGeom prst="bevel">
            <a:avLst>
              <a:gd name="adj" fmla="val 8532"/>
            </a:avLst>
          </a:prstGeom>
          <a:pattFill prst="pct25">
            <a:fgClr>
              <a:schemeClr val="accent5">
                <a:lumMod val="40000"/>
                <a:lumOff val="60000"/>
              </a:schemeClr>
            </a:fgClr>
            <a:bgClr>
              <a:schemeClr val="bg1"/>
            </a:bgClr>
          </a:pattFill>
          <a:ln w="12700">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normAutofit fontScale="90000"/>
          </a:bodyPr>
          <a:lstStyle/>
          <a:p>
            <a:pPr algn="ctr"/>
            <a:r>
              <a:rPr lang="ja-JP" altLang="en-US" sz="24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生活困窮者自立支援制度と障害保健福祉施策との連携</a:t>
            </a:r>
            <a:r>
              <a:rPr lang="en-US" altLang="ja-JP" sz="24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
            </a:r>
            <a:br>
              <a:rPr lang="en-US" altLang="ja-JP" sz="24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br>
            <a:r>
              <a:rPr lang="ja-JP" altLang="en-US" sz="12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（平成</a:t>
            </a:r>
            <a:r>
              <a:rPr lang="en-US" altLang="ja-JP" sz="12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27</a:t>
            </a:r>
            <a:r>
              <a:rPr lang="ja-JP" altLang="en-US" sz="12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年</a:t>
            </a:r>
            <a:r>
              <a:rPr lang="en-US" altLang="ja-JP" sz="12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3</a:t>
            </a:r>
            <a:r>
              <a:rPr lang="ja-JP" altLang="en-US" sz="12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月</a:t>
            </a:r>
            <a:r>
              <a:rPr lang="en-US" altLang="ja-JP" sz="12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27</a:t>
            </a:r>
            <a:r>
              <a:rPr lang="ja-JP" altLang="en-US" sz="1200" dirty="0" smtClean="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日　社会・援護局　地域福祉課長、障害保健福祉部　企画課長、障害福祉課長、精神・障害保健課長　連名通知）</a:t>
            </a:r>
            <a:endParaRPr lang="ja-JP" altLang="en-US" sz="1200" dirty="0">
              <a:solidFill>
                <a:schemeClr val="tx1"/>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6" name="角丸四角形 5"/>
          <p:cNvSpPr/>
          <p:nvPr/>
        </p:nvSpPr>
        <p:spPr>
          <a:xfrm>
            <a:off x="282799" y="836712"/>
            <a:ext cx="2759664" cy="360040"/>
          </a:xfrm>
          <a:prstGeom prst="round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smtClean="0">
                <a:solidFill>
                  <a:schemeClr val="tx1"/>
                </a:solidFill>
              </a:rPr>
              <a:t>生活困窮に陥る背景や要因</a:t>
            </a:r>
          </a:p>
        </p:txBody>
      </p:sp>
      <p:sp>
        <p:nvSpPr>
          <p:cNvPr id="7" name="下矢印 6"/>
          <p:cNvSpPr/>
          <p:nvPr/>
        </p:nvSpPr>
        <p:spPr>
          <a:xfrm>
            <a:off x="3962366" y="2060848"/>
            <a:ext cx="1698255" cy="216024"/>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8" name="正方形/長方形 7"/>
          <p:cNvSpPr/>
          <p:nvPr/>
        </p:nvSpPr>
        <p:spPr>
          <a:xfrm>
            <a:off x="282799" y="2596748"/>
            <a:ext cx="9350721" cy="4072611"/>
          </a:xfrm>
          <a:prstGeom prst="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400" dirty="0" smtClean="0">
                <a:solidFill>
                  <a:schemeClr val="tx1"/>
                </a:solidFill>
              </a:rPr>
              <a:t>たとえば・・・・</a:t>
            </a:r>
            <a:endParaRPr lang="en-US" altLang="ja-JP" sz="1400" dirty="0" smtClean="0">
              <a:solidFill>
                <a:schemeClr val="tx1"/>
              </a:solidFill>
            </a:endParaRPr>
          </a:p>
          <a:p>
            <a:r>
              <a:rPr lang="ja-JP" altLang="en-US" sz="1400" dirty="0" smtClean="0">
                <a:solidFill>
                  <a:schemeClr val="tx1"/>
                </a:solidFill>
              </a:rPr>
              <a:t>　○生活に困窮している障害のある可能性が疑われる子供を持つ母子世帯の場合には、生活困窮者自立支援制度の自立</a:t>
            </a:r>
            <a:endParaRPr lang="en-US" altLang="ja-JP" sz="1400" dirty="0" smtClean="0">
              <a:solidFill>
                <a:schemeClr val="tx1"/>
              </a:solidFill>
            </a:endParaRPr>
          </a:p>
          <a:p>
            <a:r>
              <a:rPr lang="ja-JP" altLang="en-US" sz="1400" dirty="0">
                <a:solidFill>
                  <a:schemeClr val="tx1"/>
                </a:solidFill>
              </a:rPr>
              <a:t>　</a:t>
            </a:r>
            <a:r>
              <a:rPr lang="ja-JP" altLang="en-US" sz="1400" dirty="0" smtClean="0">
                <a:solidFill>
                  <a:schemeClr val="tx1"/>
                </a:solidFill>
              </a:rPr>
              <a:t>　相談支援機関と障害保健福祉施策の相談支援機関が相互に連携し、それぞれが必要な支援につなげることが重要。　　　　</a:t>
            </a:r>
            <a:endParaRPr lang="en-US" altLang="ja-JP" sz="1400" dirty="0" smtClean="0">
              <a:solidFill>
                <a:schemeClr val="tx1"/>
              </a:solidFill>
            </a:endParaRPr>
          </a:p>
          <a:p>
            <a:r>
              <a:rPr lang="ja-JP" altLang="en-US" sz="1400" dirty="0" smtClean="0">
                <a:solidFill>
                  <a:schemeClr val="tx1"/>
                </a:solidFill>
              </a:rPr>
              <a:t>　　　　・子供には、障害保健福祉施策の利用支援　　　　　　　　　　　　　</a:t>
            </a:r>
            <a:r>
              <a:rPr lang="ja-JP" altLang="en-US" sz="1400" b="1" dirty="0" smtClean="0">
                <a:solidFill>
                  <a:srgbClr val="FF0000"/>
                </a:solidFill>
              </a:rPr>
              <a:t>　</a:t>
            </a:r>
            <a:endParaRPr lang="en-US" altLang="ja-JP" sz="1400" b="1" dirty="0" smtClean="0">
              <a:solidFill>
                <a:srgbClr val="FF0000"/>
              </a:solidFill>
            </a:endParaRPr>
          </a:p>
          <a:p>
            <a:r>
              <a:rPr lang="ja-JP" altLang="en-US" sz="1400" dirty="0" smtClean="0">
                <a:solidFill>
                  <a:schemeClr val="tx1"/>
                </a:solidFill>
              </a:rPr>
              <a:t>　　　　・母親には、ハローワークとの一体的支援又は、就労準備支援事業、家計相談支援事業の活用　　など</a:t>
            </a:r>
            <a:endParaRPr lang="en-US" altLang="ja-JP" sz="1400" dirty="0" smtClean="0">
              <a:solidFill>
                <a:schemeClr val="tx1"/>
              </a:solidFill>
            </a:endParaRPr>
          </a:p>
          <a:p>
            <a:endParaRPr lang="en-US" altLang="ja-JP" sz="1400" dirty="0" smtClean="0">
              <a:solidFill>
                <a:schemeClr val="tx1"/>
              </a:solidFill>
            </a:endParaRPr>
          </a:p>
          <a:p>
            <a:endParaRPr lang="en-US" altLang="ja-JP" sz="1400" dirty="0" smtClean="0">
              <a:solidFill>
                <a:schemeClr val="tx1"/>
              </a:solidFill>
            </a:endParaRPr>
          </a:p>
          <a:p>
            <a:endParaRPr lang="en-US" altLang="ja-JP" sz="1400" dirty="0" smtClean="0">
              <a:solidFill>
                <a:schemeClr val="tx1"/>
              </a:solidFill>
            </a:endParaRPr>
          </a:p>
          <a:p>
            <a:endParaRPr lang="en-US" altLang="ja-JP" sz="1400" dirty="0">
              <a:solidFill>
                <a:schemeClr val="tx1"/>
              </a:solidFill>
            </a:endParaRPr>
          </a:p>
          <a:p>
            <a:endParaRPr lang="en-US" altLang="ja-JP" sz="1400" dirty="0" smtClean="0">
              <a:solidFill>
                <a:schemeClr val="tx1"/>
              </a:solidFill>
            </a:endParaRPr>
          </a:p>
          <a:p>
            <a:endParaRPr lang="en-US" altLang="ja-JP" sz="1400" dirty="0" smtClean="0">
              <a:solidFill>
                <a:schemeClr val="tx1"/>
              </a:solidFill>
            </a:endParaRPr>
          </a:p>
          <a:p>
            <a:endParaRPr lang="en-US" altLang="ja-JP" sz="1400" dirty="0">
              <a:solidFill>
                <a:schemeClr val="tx1"/>
              </a:solidFill>
            </a:endParaRPr>
          </a:p>
          <a:p>
            <a:endParaRPr lang="en-US" altLang="ja-JP" sz="1400" dirty="0" smtClean="0">
              <a:solidFill>
                <a:schemeClr val="tx1"/>
              </a:solidFill>
            </a:endParaRPr>
          </a:p>
          <a:p>
            <a:endParaRPr lang="en-US" altLang="ja-JP" sz="1400" dirty="0" smtClean="0">
              <a:solidFill>
                <a:schemeClr val="tx1"/>
              </a:solidFill>
            </a:endParaRPr>
          </a:p>
          <a:p>
            <a:r>
              <a:rPr lang="ja-JP" altLang="en-US" dirty="0" smtClean="0">
                <a:solidFill>
                  <a:schemeClr val="tx1"/>
                </a:solidFill>
              </a:rPr>
              <a:t>　　　　　　</a:t>
            </a:r>
            <a:endParaRPr lang="en-US" altLang="ja-JP" dirty="0" smtClean="0">
              <a:solidFill>
                <a:schemeClr val="tx1"/>
              </a:solidFill>
            </a:endParaRPr>
          </a:p>
          <a:p>
            <a:pPr algn="ctr"/>
            <a:endParaRPr lang="en-US" altLang="ja-JP" dirty="0">
              <a:solidFill>
                <a:schemeClr val="tx1"/>
              </a:solidFill>
            </a:endParaRPr>
          </a:p>
          <a:p>
            <a:pPr algn="ctr"/>
            <a:endParaRPr lang="en-US" altLang="ja-JP" dirty="0" smtClean="0">
              <a:solidFill>
                <a:schemeClr val="tx1"/>
              </a:solidFill>
            </a:endParaRPr>
          </a:p>
        </p:txBody>
      </p:sp>
      <p:sp>
        <p:nvSpPr>
          <p:cNvPr id="10" name="角丸四角形 9"/>
          <p:cNvSpPr/>
          <p:nvPr/>
        </p:nvSpPr>
        <p:spPr>
          <a:xfrm>
            <a:off x="2082554" y="2392338"/>
            <a:ext cx="5660849" cy="360039"/>
          </a:xfrm>
          <a:prstGeom prst="round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b="1" dirty="0" smtClean="0">
                <a:solidFill>
                  <a:schemeClr val="tx1"/>
                </a:solidFill>
              </a:rPr>
              <a:t>生活困窮者自立支援制度では、世帯の抱える課題を包括的に支援</a:t>
            </a:r>
          </a:p>
        </p:txBody>
      </p:sp>
      <p:sp>
        <p:nvSpPr>
          <p:cNvPr id="13" name="円/楕円 12"/>
          <p:cNvSpPr/>
          <p:nvPr/>
        </p:nvSpPr>
        <p:spPr>
          <a:xfrm>
            <a:off x="495081" y="4201551"/>
            <a:ext cx="3744880" cy="1014697"/>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en-US" altLang="ja-JP" sz="2000" dirty="0" smtClean="0">
              <a:solidFill>
                <a:schemeClr val="tx1"/>
              </a:solidFill>
            </a:endParaRPr>
          </a:p>
          <a:p>
            <a:pPr algn="ctr"/>
            <a:r>
              <a:rPr kumimoji="1" lang="ja-JP" altLang="en-US" sz="1600" dirty="0" smtClean="0">
                <a:solidFill>
                  <a:schemeClr val="tx1"/>
                </a:solidFill>
              </a:rPr>
              <a:t>支援調整会議</a:t>
            </a:r>
            <a:endParaRPr kumimoji="1" lang="en-US" altLang="ja-JP" sz="1600" dirty="0" smtClean="0">
              <a:solidFill>
                <a:schemeClr val="tx1"/>
              </a:solidFill>
            </a:endParaRPr>
          </a:p>
          <a:p>
            <a:pPr algn="ctr"/>
            <a:r>
              <a:rPr lang="ja-JP" altLang="en-US" sz="1100" dirty="0" smtClean="0">
                <a:solidFill>
                  <a:schemeClr val="tx1"/>
                </a:solidFill>
              </a:rPr>
              <a:t>（生活困窮者の具体的な支援内容の検討等を行うための会議）</a:t>
            </a:r>
            <a:endParaRPr kumimoji="1" lang="ja-JP" altLang="en-US" sz="1100" dirty="0" smtClean="0">
              <a:solidFill>
                <a:schemeClr val="tx1"/>
              </a:solidFill>
            </a:endParaRPr>
          </a:p>
        </p:txBody>
      </p:sp>
      <p:sp>
        <p:nvSpPr>
          <p:cNvPr id="14" name="円/楕円 13"/>
          <p:cNvSpPr/>
          <p:nvPr/>
        </p:nvSpPr>
        <p:spPr>
          <a:xfrm>
            <a:off x="5666038" y="4223264"/>
            <a:ext cx="3679552" cy="992760"/>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en-US" altLang="ja-JP" sz="2000" dirty="0" smtClean="0">
              <a:solidFill>
                <a:schemeClr val="tx1"/>
              </a:solidFill>
            </a:endParaRPr>
          </a:p>
          <a:p>
            <a:pPr algn="ctr"/>
            <a:endParaRPr kumimoji="1" lang="en-US" altLang="ja-JP" sz="2000" dirty="0" smtClean="0">
              <a:solidFill>
                <a:schemeClr val="tx1"/>
              </a:solidFill>
            </a:endParaRPr>
          </a:p>
          <a:p>
            <a:pPr algn="ctr"/>
            <a:r>
              <a:rPr lang="ja-JP" altLang="en-US" sz="1600" smtClean="0">
                <a:solidFill>
                  <a:schemeClr val="tx1"/>
                </a:solidFill>
              </a:rPr>
              <a:t>・個別支援会議</a:t>
            </a:r>
            <a:endParaRPr kumimoji="1" lang="en-US" altLang="ja-JP" sz="1600" dirty="0" smtClean="0">
              <a:solidFill>
                <a:schemeClr val="tx1"/>
              </a:solidFill>
            </a:endParaRPr>
          </a:p>
          <a:p>
            <a:pPr algn="ctr"/>
            <a:endParaRPr kumimoji="1" lang="ja-JP" altLang="en-US" sz="2000" dirty="0" smtClean="0">
              <a:solidFill>
                <a:schemeClr val="tx1"/>
              </a:solidFill>
            </a:endParaRPr>
          </a:p>
        </p:txBody>
      </p:sp>
      <p:sp>
        <p:nvSpPr>
          <p:cNvPr id="11" name="小波 10"/>
          <p:cNvSpPr/>
          <p:nvPr/>
        </p:nvSpPr>
        <p:spPr>
          <a:xfrm>
            <a:off x="1273459" y="3933056"/>
            <a:ext cx="2193579" cy="612068"/>
          </a:xfrm>
          <a:prstGeom prst="doubleWave">
            <a:avLst/>
          </a:prstGeom>
          <a:solidFill>
            <a:srgbClr val="66FFFF"/>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tx1"/>
                </a:solidFill>
              </a:rPr>
              <a:t>（生活困窮者自立支援制度）</a:t>
            </a:r>
            <a:endParaRPr lang="en-US" altLang="ja-JP" sz="2000" dirty="0">
              <a:solidFill>
                <a:schemeClr val="tx1"/>
              </a:solidFill>
            </a:endParaRPr>
          </a:p>
          <a:p>
            <a:pPr algn="ctr"/>
            <a:r>
              <a:rPr lang="ja-JP" altLang="en-US" sz="1600" dirty="0" smtClean="0">
                <a:solidFill>
                  <a:schemeClr val="tx1"/>
                </a:solidFill>
              </a:rPr>
              <a:t>自立相談支援機関</a:t>
            </a:r>
            <a:r>
              <a:rPr lang="ja-JP" altLang="en-US" sz="1100" dirty="0" smtClean="0">
                <a:solidFill>
                  <a:schemeClr val="tx1"/>
                </a:solidFill>
              </a:rPr>
              <a:t>（</a:t>
            </a:r>
            <a:r>
              <a:rPr lang="en-US" altLang="ja-JP" sz="1100" dirty="0" smtClean="0">
                <a:solidFill>
                  <a:schemeClr val="tx1"/>
                </a:solidFill>
              </a:rPr>
              <a:t>※</a:t>
            </a:r>
            <a:r>
              <a:rPr lang="ja-JP" altLang="en-US" sz="1100" dirty="0">
                <a:solidFill>
                  <a:schemeClr val="tx1"/>
                </a:solidFill>
              </a:rPr>
              <a:t>）</a:t>
            </a:r>
            <a:endParaRPr lang="en-US" altLang="ja-JP" sz="1100" dirty="0" smtClean="0">
              <a:solidFill>
                <a:schemeClr val="tx1"/>
              </a:solidFill>
            </a:endParaRPr>
          </a:p>
        </p:txBody>
      </p:sp>
      <p:sp>
        <p:nvSpPr>
          <p:cNvPr id="12" name="小波 11"/>
          <p:cNvSpPr/>
          <p:nvPr/>
        </p:nvSpPr>
        <p:spPr>
          <a:xfrm>
            <a:off x="6438972" y="4018587"/>
            <a:ext cx="2264340" cy="585671"/>
          </a:xfrm>
          <a:prstGeom prst="doubleWave">
            <a:avLst/>
          </a:prstGeom>
          <a:solidFill>
            <a:srgbClr val="66FFFF"/>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00" dirty="0" smtClean="0">
                <a:solidFill>
                  <a:schemeClr val="tx1"/>
                </a:solidFill>
              </a:rPr>
              <a:t>（障害保健福祉施策）</a:t>
            </a:r>
            <a:endParaRPr kumimoji="1" lang="en-US" altLang="ja-JP" sz="1600" dirty="0" smtClean="0">
              <a:solidFill>
                <a:schemeClr val="tx1"/>
              </a:solidFill>
            </a:endParaRPr>
          </a:p>
          <a:p>
            <a:pPr algn="ctr"/>
            <a:r>
              <a:rPr lang="ja-JP" altLang="en-US" sz="1600" dirty="0" smtClean="0">
                <a:solidFill>
                  <a:schemeClr val="tx1"/>
                </a:solidFill>
              </a:rPr>
              <a:t>相談支援機関</a:t>
            </a:r>
            <a:endParaRPr kumimoji="1" lang="ja-JP" altLang="en-US" sz="1600" dirty="0" smtClean="0">
              <a:solidFill>
                <a:schemeClr val="tx1"/>
              </a:solidFill>
            </a:endParaRPr>
          </a:p>
        </p:txBody>
      </p:sp>
      <p:sp>
        <p:nvSpPr>
          <p:cNvPr id="15" name="左右矢印 14"/>
          <p:cNvSpPr/>
          <p:nvPr/>
        </p:nvSpPr>
        <p:spPr>
          <a:xfrm>
            <a:off x="4363636" y="4386355"/>
            <a:ext cx="1202930" cy="644638"/>
          </a:xfrm>
          <a:prstGeom prst="leftRightArrow">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100" dirty="0" smtClean="0">
              <a:solidFill>
                <a:schemeClr val="tx1"/>
              </a:solidFill>
            </a:endParaRPr>
          </a:p>
        </p:txBody>
      </p:sp>
      <p:sp>
        <p:nvSpPr>
          <p:cNvPr id="16" name="角丸四角形 15"/>
          <p:cNvSpPr/>
          <p:nvPr/>
        </p:nvSpPr>
        <p:spPr>
          <a:xfrm>
            <a:off x="984973" y="5113959"/>
            <a:ext cx="8072143" cy="50405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b="1" u="sng" dirty="0" smtClean="0">
                <a:solidFill>
                  <a:schemeClr val="tx1"/>
                </a:solidFill>
              </a:rPr>
              <a:t>既存の体制や枠組みを活用することが効率的</a:t>
            </a:r>
          </a:p>
        </p:txBody>
      </p:sp>
      <p:sp>
        <p:nvSpPr>
          <p:cNvPr id="18" name="正方形/長方形 17"/>
          <p:cNvSpPr/>
          <p:nvPr/>
        </p:nvSpPr>
        <p:spPr>
          <a:xfrm>
            <a:off x="636631" y="5761354"/>
            <a:ext cx="8632795" cy="835998"/>
          </a:xfrm>
          <a:prstGeom prst="rect">
            <a:avLst/>
          </a:prstGeom>
          <a:solidFill>
            <a:srgbClr val="FF9966"/>
          </a:solidFill>
          <a:ln w="254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600" b="1" dirty="0" smtClean="0">
                <a:solidFill>
                  <a:schemeClr val="tx1"/>
                </a:solidFill>
              </a:rPr>
              <a:t>　　加えて、障害者の就労支援を担ってきた法人が、その人材や利用者の特性を理解した就労支援</a:t>
            </a:r>
            <a:endParaRPr lang="en-US" altLang="ja-JP" sz="1600" b="1" dirty="0" smtClean="0">
              <a:solidFill>
                <a:schemeClr val="tx1"/>
              </a:solidFill>
            </a:endParaRPr>
          </a:p>
          <a:p>
            <a:r>
              <a:rPr lang="ja-JP" altLang="en-US" sz="1600" b="1" dirty="0" smtClean="0">
                <a:solidFill>
                  <a:schemeClr val="tx1"/>
                </a:solidFill>
              </a:rPr>
              <a:t>のノウハウを活かして、生活困窮者の就労支援に積極的に参画（認定就労訓練事業）していくことが求められている。</a:t>
            </a:r>
            <a:endParaRPr kumimoji="1" lang="ja-JP" altLang="en-US" sz="1600" b="1" dirty="0" smtClean="0">
              <a:solidFill>
                <a:schemeClr val="tx1"/>
              </a:solidFill>
            </a:endParaRPr>
          </a:p>
        </p:txBody>
      </p:sp>
      <p:sp>
        <p:nvSpPr>
          <p:cNvPr id="20" name="角丸四角形 19"/>
          <p:cNvSpPr/>
          <p:nvPr/>
        </p:nvSpPr>
        <p:spPr>
          <a:xfrm>
            <a:off x="4369042" y="4562481"/>
            <a:ext cx="1296996" cy="29283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00" dirty="0" smtClean="0">
                <a:solidFill>
                  <a:schemeClr val="tx1"/>
                </a:solidFill>
              </a:rPr>
              <a:t>相互間の連携</a:t>
            </a:r>
          </a:p>
        </p:txBody>
      </p:sp>
      <p:sp>
        <p:nvSpPr>
          <p:cNvPr id="2" name="角丸四角形 1"/>
          <p:cNvSpPr/>
          <p:nvPr/>
        </p:nvSpPr>
        <p:spPr>
          <a:xfrm>
            <a:off x="707375" y="5256478"/>
            <a:ext cx="2335100" cy="32930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000" dirty="0" smtClean="0">
                <a:solidFill>
                  <a:schemeClr val="tx1"/>
                </a:solidFill>
              </a:rPr>
              <a:t>（</a:t>
            </a:r>
            <a:r>
              <a:rPr kumimoji="1" lang="en-US" altLang="ja-JP" sz="1000" dirty="0" smtClean="0">
                <a:solidFill>
                  <a:schemeClr val="tx1"/>
                </a:solidFill>
              </a:rPr>
              <a:t>※</a:t>
            </a:r>
            <a:r>
              <a:rPr kumimoji="1" lang="ja-JP" altLang="en-US" sz="1000" dirty="0" smtClean="0">
                <a:solidFill>
                  <a:schemeClr val="tx1"/>
                </a:solidFill>
              </a:rPr>
              <a:t>）福祉事務所設置自治体が直営</a:t>
            </a:r>
            <a:endParaRPr kumimoji="1" lang="en-US" altLang="ja-JP" sz="1000" dirty="0" smtClean="0">
              <a:solidFill>
                <a:schemeClr val="tx1"/>
              </a:solidFill>
            </a:endParaRPr>
          </a:p>
          <a:p>
            <a:r>
              <a:rPr kumimoji="1" lang="ja-JP" altLang="en-US" sz="1000" dirty="0" smtClean="0">
                <a:solidFill>
                  <a:schemeClr val="tx1"/>
                </a:solidFill>
              </a:rPr>
              <a:t>　　　　又は委託で設置</a:t>
            </a:r>
          </a:p>
        </p:txBody>
      </p:sp>
    </p:spTree>
    <p:extLst>
      <p:ext uri="{BB962C8B-B14F-4D97-AF65-F5344CB8AC3E}">
        <p14:creationId xmlns:p14="http://schemas.microsoft.com/office/powerpoint/2010/main" val="2822268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YSIOY\AppData\Local\Microsoft\Windows\Temporary Internet Files\Content.IE5\Z023XEOF\hos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106" y="3717149"/>
            <a:ext cx="786165" cy="65184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18"/>
          <p:cNvGrpSpPr/>
          <p:nvPr/>
        </p:nvGrpSpPr>
        <p:grpSpPr>
          <a:xfrm>
            <a:off x="4273" y="548683"/>
            <a:ext cx="9906000" cy="72008"/>
            <a:chOff x="0" y="188640"/>
            <a:chExt cx="9144000" cy="72008"/>
          </a:xfrm>
        </p:grpSpPr>
        <p:cxnSp>
          <p:nvCxnSpPr>
            <p:cNvPr id="5" name="直線コネクタ 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4" name="Rectangle 2"/>
          <p:cNvSpPr>
            <a:spLocks noChangeArrowheads="1"/>
          </p:cNvSpPr>
          <p:nvPr/>
        </p:nvSpPr>
        <p:spPr bwMode="auto">
          <a:xfrm>
            <a:off x="29404" y="44681"/>
            <a:ext cx="9876701" cy="489551"/>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91341" tIns="45673" rIns="91341" bIns="45673" anchor="t"/>
          <a:lstStyle/>
          <a:p>
            <a:pPr algn="ctr" fontAlgn="auto">
              <a:spcBef>
                <a:spcPts val="0"/>
              </a:spcBef>
              <a:spcAft>
                <a:spcPts val="0"/>
              </a:spcAft>
            </a:pPr>
            <a:r>
              <a:rPr lang="ja-JP" altLang="en-US" sz="2400" spc="-100" dirty="0">
                <a:solidFill>
                  <a:prstClr val="black"/>
                </a:solidFill>
                <a:latin typeface="HG創英角ｺﾞｼｯｸUB" panose="020B0909000000000000" pitchFamily="49" charset="-128"/>
                <a:ea typeface="HG創英角ｺﾞｼｯｸUB" panose="020B0909000000000000" pitchFamily="49" charset="-128"/>
              </a:rPr>
              <a:t>重度訪問介護の訪問先の拡大</a:t>
            </a:r>
          </a:p>
        </p:txBody>
      </p:sp>
      <p:sp>
        <p:nvSpPr>
          <p:cNvPr id="17" name="正方形/長方形 16"/>
          <p:cNvSpPr/>
          <p:nvPr/>
        </p:nvSpPr>
        <p:spPr>
          <a:xfrm>
            <a:off x="194497" y="3356974"/>
            <a:ext cx="4902538" cy="1296188"/>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91335" tIns="45664" rIns="91335" bIns="45664" anchor="t" anchorCtr="0"/>
          <a:lstStyle/>
          <a:p>
            <a:pPr marL="179201" indent="-179201" fontAlgn="auto">
              <a:spcBef>
                <a:spcPts val="0"/>
              </a:spcBef>
              <a:spcAft>
                <a:spcPts val="0"/>
              </a:spcAft>
              <a:defRPr/>
            </a:pPr>
            <a:endParaRPr lang="en-US" altLang="ja-JP"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lang="ja-JP" altLang="en-US"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日常的に重度訪問介護を利用している最重度の障害者であって、医療機関に入院した者</a:t>
            </a:r>
            <a:endParaRPr lang="en-US" altLang="ja-JP" sz="1400" strike="sngStrike"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endParaRPr lang="en-US" altLang="ja-JP" sz="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lang="ja-JP" altLang="en-US" sz="11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1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1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障害支援区分６の者を対象とする予定</a:t>
            </a:r>
            <a:endParaRPr lang="en-US" altLang="ja-JP" sz="11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lang="ja-JP" altLang="en-US" sz="11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en-US" altLang="ja-JP" sz="11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1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通院については現行制度の移動中の支援として、既に対応</a:t>
            </a:r>
            <a:endParaRPr lang="en-US" altLang="ja-JP" sz="11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8" name="正方形/長方形 17"/>
          <p:cNvSpPr/>
          <p:nvPr/>
        </p:nvSpPr>
        <p:spPr>
          <a:xfrm>
            <a:off x="104666" y="3140924"/>
            <a:ext cx="1968014"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white"/>
                </a:solidFill>
                <a:latin typeface="HGS創英角ｺﾞｼｯｸUB" pitchFamily="50" charset="-128"/>
                <a:ea typeface="HGS創英角ｺﾞｼｯｸUB" pitchFamily="50" charset="-128"/>
              </a:rPr>
              <a:t> 訪問先拡大の対象者</a:t>
            </a:r>
          </a:p>
        </p:txBody>
      </p:sp>
      <p:sp>
        <p:nvSpPr>
          <p:cNvPr id="19" name="正方形/長方形 18"/>
          <p:cNvSpPr/>
          <p:nvPr/>
        </p:nvSpPr>
        <p:spPr>
          <a:xfrm>
            <a:off x="194556" y="5017144"/>
            <a:ext cx="4913223" cy="1652220"/>
          </a:xfrm>
          <a:prstGeom prst="rect">
            <a:avLst/>
          </a:prstGeom>
          <a:no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91335" tIns="45664" rIns="91335" bIns="45664" anchor="t"/>
          <a:lstStyle/>
          <a:p>
            <a:pPr marL="179201" indent="-179201" fontAlgn="auto">
              <a:spcBef>
                <a:spcPts val="0"/>
              </a:spcBef>
              <a:spcAft>
                <a:spcPts val="0"/>
              </a:spcAft>
              <a:defRPr/>
            </a:pPr>
            <a:endParaRPr lang="en-US" altLang="ja-JP"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lang="ja-JP" altLang="en-US"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利用者ごとに異なる特殊な介護方法（例：体位交換）について、医療従事者などに的確に伝達し、適切な対応につなげる。</a:t>
            </a:r>
            <a:endParaRPr lang="en-US" altLang="ja-JP"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endParaRPr lang="en-US" altLang="ja-JP"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79201" indent="-179201" fontAlgn="auto">
              <a:spcBef>
                <a:spcPts val="0"/>
              </a:spcBef>
              <a:spcAft>
                <a:spcPts val="0"/>
              </a:spcAft>
              <a:defRPr/>
            </a:pPr>
            <a:r>
              <a:rPr lang="ja-JP" altLang="en-US"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強い不安や恐怖等による混乱（パニック）を防ぐための本人に合った環境や生活習慣を医療従事者に伝達し、病室等の環境調整や対応の改善につなげる。</a:t>
            </a:r>
            <a:endParaRPr lang="en-US" altLang="ja-JP" sz="14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0" name="正方形/長方形 19"/>
          <p:cNvSpPr/>
          <p:nvPr/>
        </p:nvSpPr>
        <p:spPr>
          <a:xfrm>
            <a:off x="110462" y="4810639"/>
            <a:ext cx="2106234"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white"/>
                </a:solidFill>
                <a:latin typeface="HGS創英角ｺﾞｼｯｸUB" pitchFamily="50" charset="-128"/>
                <a:ea typeface="HGS創英角ｺﾞｼｯｸUB" pitchFamily="50" charset="-128"/>
              </a:rPr>
              <a:t>訪問先での支援内容</a:t>
            </a:r>
          </a:p>
        </p:txBody>
      </p:sp>
      <p:pic>
        <p:nvPicPr>
          <p:cNvPr id="35"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1250" y="3781236"/>
            <a:ext cx="1076103" cy="583967"/>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7039558" y="3377794"/>
            <a:ext cx="1033989" cy="411257"/>
          </a:xfrm>
          <a:prstGeom prst="rect">
            <a:avLst/>
          </a:prstGeom>
          <a:noFill/>
        </p:spPr>
        <p:txBody>
          <a:bodyPr wrap="square" lIns="35962" tIns="35962" rIns="35962" bIns="35962" rtlCol="0" anchor="ctr" anchorCtr="0">
            <a:sp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重度訪問介護事業所</a:t>
            </a:r>
            <a:endParaRPr lang="en-US" altLang="ja-JP" sz="1100" dirty="0">
              <a:solidFill>
                <a:prstClr val="black"/>
              </a:solidFill>
              <a:latin typeface="HGPｺﾞｼｯｸM" panose="020B0600000000000000" pitchFamily="50" charset="-128"/>
              <a:ea typeface="HGPｺﾞｼｯｸM" panose="020B0600000000000000" pitchFamily="50" charset="-128"/>
            </a:endParaRPr>
          </a:p>
        </p:txBody>
      </p:sp>
      <p:sp>
        <p:nvSpPr>
          <p:cNvPr id="45" name="右矢印 44"/>
          <p:cNvSpPr/>
          <p:nvPr/>
        </p:nvSpPr>
        <p:spPr>
          <a:xfrm rot="10800000">
            <a:off x="6123132" y="3897401"/>
            <a:ext cx="829963" cy="200678"/>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pic>
        <p:nvPicPr>
          <p:cNvPr id="46"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6823" y="3759023"/>
            <a:ext cx="826326" cy="678144"/>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p:cNvSpPr txBox="1"/>
          <p:nvPr/>
        </p:nvSpPr>
        <p:spPr>
          <a:xfrm>
            <a:off x="5421052" y="3547077"/>
            <a:ext cx="516994" cy="241980"/>
          </a:xfrm>
          <a:prstGeom prst="rect">
            <a:avLst/>
          </a:prstGeom>
          <a:noFill/>
        </p:spPr>
        <p:txBody>
          <a:bodyPr wrap="square" lIns="35962" tIns="35962" rIns="35962" bIns="35962" rtlCol="0" anchor="ctr" anchorCtr="0">
            <a:sp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居宅</a:t>
            </a:r>
            <a:endParaRPr lang="en-US" altLang="ja-JP" sz="1100" dirty="0">
              <a:solidFill>
                <a:prstClr val="black"/>
              </a:solidFill>
              <a:latin typeface="HGPｺﾞｼｯｸM" panose="020B0600000000000000" pitchFamily="50" charset="-128"/>
              <a:ea typeface="HGPｺﾞｼｯｸM" panose="020B0600000000000000" pitchFamily="50" charset="-128"/>
            </a:endParaRPr>
          </a:p>
        </p:txBody>
      </p:sp>
      <p:sp>
        <p:nvSpPr>
          <p:cNvPr id="52" name="ドーナツ 51"/>
          <p:cNvSpPr/>
          <p:nvPr/>
        </p:nvSpPr>
        <p:spPr>
          <a:xfrm>
            <a:off x="6279208" y="3717113"/>
            <a:ext cx="536133" cy="563933"/>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black"/>
              </a:solidFill>
            </a:endParaRPr>
          </a:p>
        </p:txBody>
      </p:sp>
      <p:sp>
        <p:nvSpPr>
          <p:cNvPr id="53" name="右矢印 52"/>
          <p:cNvSpPr/>
          <p:nvPr/>
        </p:nvSpPr>
        <p:spPr>
          <a:xfrm>
            <a:off x="8101520" y="3861087"/>
            <a:ext cx="829963" cy="200678"/>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9" name="乗算記号 8"/>
          <p:cNvSpPr/>
          <p:nvPr/>
        </p:nvSpPr>
        <p:spPr>
          <a:xfrm>
            <a:off x="8073388" y="3573055"/>
            <a:ext cx="858095" cy="7920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59" name="爆発 2 58"/>
          <p:cNvSpPr/>
          <p:nvPr/>
        </p:nvSpPr>
        <p:spPr>
          <a:xfrm rot="10800000">
            <a:off x="8265481" y="4113174"/>
            <a:ext cx="1476001" cy="900000"/>
          </a:xfrm>
          <a:prstGeom prst="irregularSeal2">
            <a:avLst/>
          </a:prstGeom>
          <a:solidFill>
            <a:srgbClr val="92D050"/>
          </a:solidFill>
          <a:ln>
            <a:noFill/>
          </a:ln>
          <a:scene3d>
            <a:camera prst="orthographicFront">
              <a:rot lat="0" lon="0" rev="0"/>
            </a:camera>
            <a:lightRig rig="threePt" dir="t"/>
          </a:scene3d>
        </p:spPr>
        <p:style>
          <a:lnRef idx="1">
            <a:schemeClr val="accent4"/>
          </a:lnRef>
          <a:fillRef idx="3">
            <a:schemeClr val="accent4"/>
          </a:fillRef>
          <a:effectRef idx="2">
            <a:schemeClr val="accent4"/>
          </a:effectRef>
          <a:fontRef idx="minor">
            <a:schemeClr val="lt1"/>
          </a:fontRef>
        </p:style>
        <p:txBody>
          <a:bodyPr lIns="91341" tIns="45673" rIns="91341" bIns="45673" rtlCol="0" anchor="ctr"/>
          <a:lstStyle/>
          <a:p>
            <a:pPr algn="ctr" fontAlgn="auto">
              <a:spcBef>
                <a:spcPts val="0"/>
              </a:spcBef>
              <a:spcAft>
                <a:spcPts val="0"/>
              </a:spcAft>
            </a:pPr>
            <a:endParaRPr lang="ja-JP" altLang="en-US" dirty="0">
              <a:solidFill>
                <a:prstClr val="black"/>
              </a:solidFill>
            </a:endParaRPr>
          </a:p>
        </p:txBody>
      </p:sp>
      <p:sp>
        <p:nvSpPr>
          <p:cNvPr id="60" name="正方形/長方形 59"/>
          <p:cNvSpPr/>
          <p:nvPr/>
        </p:nvSpPr>
        <p:spPr>
          <a:xfrm>
            <a:off x="8373380" y="4365150"/>
            <a:ext cx="126014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200" b="1" dirty="0">
                <a:solidFill>
                  <a:prstClr val="black"/>
                </a:solidFill>
                <a:latin typeface="HGPｺﾞｼｯｸM" panose="020B0600000000000000" pitchFamily="50" charset="-128"/>
                <a:ea typeface="HGPｺﾞｼｯｸM" panose="020B0600000000000000" pitchFamily="50" charset="-128"/>
              </a:rPr>
              <a:t>利用者にあった体位交換等が取られなくなる</a:t>
            </a:r>
            <a:endParaRPr lang="en-US" altLang="ja-JP" sz="1200" b="1"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200" b="1" i="1" u="sng" dirty="0">
                <a:solidFill>
                  <a:srgbClr val="FF0000"/>
                </a:solidFill>
                <a:latin typeface="HGPｺﾞｼｯｸM" panose="020B0600000000000000" pitchFamily="50" charset="-128"/>
                <a:ea typeface="HGPｺﾞｼｯｸM" panose="020B0600000000000000" pitchFamily="50" charset="-128"/>
              </a:rPr>
              <a:t>⇒体調の悪化</a:t>
            </a:r>
            <a:endParaRPr lang="en-US" altLang="ja-JP" sz="1200" b="1" i="1" u="sng" dirty="0">
              <a:solidFill>
                <a:srgbClr val="FF0000"/>
              </a:solidFill>
              <a:latin typeface="HGPｺﾞｼｯｸM" panose="020B0600000000000000" pitchFamily="50" charset="-128"/>
              <a:ea typeface="HGPｺﾞｼｯｸM" panose="020B0600000000000000" pitchFamily="50" charset="-128"/>
            </a:endParaRPr>
          </a:p>
        </p:txBody>
      </p:sp>
      <p:sp>
        <p:nvSpPr>
          <p:cNvPr id="7" name="下矢印 6"/>
          <p:cNvSpPr/>
          <p:nvPr/>
        </p:nvSpPr>
        <p:spPr>
          <a:xfrm>
            <a:off x="6048641" y="4563604"/>
            <a:ext cx="2696263" cy="738033"/>
          </a:xfrm>
          <a:prstGeom prst="down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30" name="角丸四角形 29"/>
          <p:cNvSpPr/>
          <p:nvPr/>
        </p:nvSpPr>
        <p:spPr>
          <a:xfrm>
            <a:off x="5280450" y="3212983"/>
            <a:ext cx="1534830" cy="253934"/>
          </a:xfrm>
          <a:prstGeom prst="roundRect">
            <a:avLst/>
          </a:prstGeom>
          <a:solidFill>
            <a:schemeClr val="bg1"/>
          </a:solidFill>
          <a:ln w="5080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anchor="ctr"/>
          <a:lstStyle/>
          <a:p>
            <a:pPr algn="ctr" fontAlgn="auto">
              <a:spcBef>
                <a:spcPts val="0"/>
              </a:spcBef>
              <a:spcAft>
                <a:spcPts val="0"/>
              </a:spcAft>
              <a:defRPr/>
            </a:pPr>
            <a:r>
              <a:rPr lang="ja-JP" altLang="en-US" sz="1200" dirty="0">
                <a:solidFill>
                  <a:prstClr val="black"/>
                </a:solidFill>
                <a:latin typeface="ＤＦ特太ゴシック体" panose="020B0509000000000000" pitchFamily="49" charset="-128"/>
                <a:ea typeface="ＤＦ特太ゴシック体" panose="020B0509000000000000" pitchFamily="49" charset="-128"/>
              </a:rPr>
              <a:t>現行の訪問先</a:t>
            </a:r>
          </a:p>
        </p:txBody>
      </p:sp>
      <p:pic>
        <p:nvPicPr>
          <p:cNvPr id="31"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841" y="5869835"/>
            <a:ext cx="1076103" cy="583967"/>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7102033" y="5466402"/>
            <a:ext cx="1033989" cy="411257"/>
          </a:xfrm>
          <a:prstGeom prst="rect">
            <a:avLst/>
          </a:prstGeom>
          <a:noFill/>
        </p:spPr>
        <p:txBody>
          <a:bodyPr wrap="square" lIns="35962" tIns="35962" rIns="35962" bIns="35962" rtlCol="0" anchor="ctr" anchorCtr="0">
            <a:sp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重度訪問介護事業所</a:t>
            </a:r>
            <a:endParaRPr lang="en-US" altLang="ja-JP" sz="1100" dirty="0">
              <a:solidFill>
                <a:prstClr val="black"/>
              </a:solidFill>
              <a:latin typeface="HGPｺﾞｼｯｸM" panose="020B0600000000000000" pitchFamily="50" charset="-128"/>
              <a:ea typeface="HGPｺﾞｼｯｸM" panose="020B0600000000000000" pitchFamily="50" charset="-128"/>
            </a:endParaRPr>
          </a:p>
        </p:txBody>
      </p:sp>
      <p:sp>
        <p:nvSpPr>
          <p:cNvPr id="33" name="右矢印 32"/>
          <p:cNvSpPr/>
          <p:nvPr/>
        </p:nvSpPr>
        <p:spPr>
          <a:xfrm rot="10800000">
            <a:off x="6185762" y="5985635"/>
            <a:ext cx="829963" cy="200678"/>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pic>
        <p:nvPicPr>
          <p:cNvPr id="37" name="Picture 5" descr="C:\Users\YSIOY\AppData\Local\Microsoft\Windows\Temporary Internet Files\Content.IE5\XKGTVJGM\cc-library0100054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9416" y="5847254"/>
            <a:ext cx="826326" cy="678144"/>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5483645" y="5635309"/>
            <a:ext cx="516994" cy="241980"/>
          </a:xfrm>
          <a:prstGeom prst="rect">
            <a:avLst/>
          </a:prstGeom>
          <a:noFill/>
        </p:spPr>
        <p:txBody>
          <a:bodyPr wrap="square" lIns="35962" tIns="35962" rIns="35962" bIns="35962" rtlCol="0" anchor="ctr" anchorCtr="0">
            <a:sp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居宅</a:t>
            </a:r>
            <a:endParaRPr lang="en-US" altLang="ja-JP" sz="1100" dirty="0">
              <a:solidFill>
                <a:prstClr val="black"/>
              </a:solidFill>
              <a:latin typeface="HGPｺﾞｼｯｸM" panose="020B0600000000000000" pitchFamily="50" charset="-128"/>
              <a:ea typeface="HGPｺﾞｼｯｸM" panose="020B0600000000000000" pitchFamily="50" charset="-128"/>
            </a:endParaRPr>
          </a:p>
        </p:txBody>
      </p:sp>
      <p:sp>
        <p:nvSpPr>
          <p:cNvPr id="43" name="角丸四角形 42"/>
          <p:cNvSpPr/>
          <p:nvPr/>
        </p:nvSpPr>
        <p:spPr>
          <a:xfrm>
            <a:off x="5343091" y="5301207"/>
            <a:ext cx="1472237" cy="253934"/>
          </a:xfrm>
          <a:prstGeom prst="roundRect">
            <a:avLst/>
          </a:prstGeom>
          <a:solidFill>
            <a:schemeClr val="bg1"/>
          </a:solidFill>
          <a:ln w="50800" cmpd="thickThi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anchor="ctr"/>
          <a:lstStyle/>
          <a:p>
            <a:pPr algn="ctr" fontAlgn="auto">
              <a:spcBef>
                <a:spcPts val="0"/>
              </a:spcBef>
              <a:spcAft>
                <a:spcPts val="0"/>
              </a:spcAft>
              <a:defRPr/>
            </a:pPr>
            <a:r>
              <a:rPr lang="ja-JP" altLang="en-US" sz="1200" dirty="0">
                <a:solidFill>
                  <a:prstClr val="black"/>
                </a:solidFill>
                <a:latin typeface="ＤＦ特太ゴシック体" panose="020B0509000000000000" pitchFamily="49" charset="-128"/>
                <a:ea typeface="ＤＦ特太ゴシック体" panose="020B0509000000000000" pitchFamily="49" charset="-128"/>
              </a:rPr>
              <a:t>改正後の訪問先</a:t>
            </a:r>
          </a:p>
        </p:txBody>
      </p:sp>
      <p:sp>
        <p:nvSpPr>
          <p:cNvPr id="44" name="正方形/長方形 43"/>
          <p:cNvSpPr/>
          <p:nvPr/>
        </p:nvSpPr>
        <p:spPr>
          <a:xfrm>
            <a:off x="6149463" y="4725183"/>
            <a:ext cx="2391936"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200" b="1" i="1" u="sng" dirty="0">
                <a:solidFill>
                  <a:srgbClr val="FF0000"/>
                </a:solidFill>
                <a:latin typeface="HGPｺﾞｼｯｸM" panose="020B0600000000000000" pitchFamily="50" charset="-128"/>
                <a:ea typeface="HGPｺﾞｼｯｸM" panose="020B0600000000000000" pitchFamily="50" charset="-128"/>
              </a:rPr>
              <a:t>医療機関における重度訪問</a:t>
            </a:r>
            <a:endParaRPr lang="en-US" altLang="ja-JP" sz="1200" b="1" i="1" u="sng" dirty="0">
              <a:solidFill>
                <a:srgbClr val="FF0000"/>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200" b="1" i="1" u="sng" dirty="0">
                <a:solidFill>
                  <a:srgbClr val="FF0000"/>
                </a:solidFill>
                <a:latin typeface="HGPｺﾞｼｯｸM" panose="020B0600000000000000" pitchFamily="50" charset="-128"/>
                <a:ea typeface="HGPｺﾞｼｯｸM" panose="020B0600000000000000" pitchFamily="50" charset="-128"/>
              </a:rPr>
              <a:t>介護の利用を可能へ</a:t>
            </a:r>
            <a:endParaRPr lang="en-US" altLang="ja-JP" sz="1200" b="1" i="1" u="sng" dirty="0">
              <a:solidFill>
                <a:srgbClr val="FF0000"/>
              </a:solidFill>
              <a:latin typeface="HGPｺﾞｼｯｸM" panose="020B0600000000000000" pitchFamily="50" charset="-128"/>
              <a:ea typeface="HGPｺﾞｼｯｸM" panose="020B0600000000000000" pitchFamily="50" charset="-128"/>
            </a:endParaRPr>
          </a:p>
        </p:txBody>
      </p:sp>
      <p:sp>
        <p:nvSpPr>
          <p:cNvPr id="48" name="ドーナツ 47"/>
          <p:cNvSpPr/>
          <p:nvPr/>
        </p:nvSpPr>
        <p:spPr>
          <a:xfrm>
            <a:off x="6357208" y="5805673"/>
            <a:ext cx="536133" cy="563933"/>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black"/>
              </a:solidFill>
            </a:endParaRPr>
          </a:p>
        </p:txBody>
      </p:sp>
      <p:sp>
        <p:nvSpPr>
          <p:cNvPr id="40" name="右矢印 39"/>
          <p:cNvSpPr/>
          <p:nvPr/>
        </p:nvSpPr>
        <p:spPr>
          <a:xfrm>
            <a:off x="8164115" y="5949319"/>
            <a:ext cx="829963" cy="200678"/>
          </a:xfrm>
          <a:prstGeom prst="rightArrow">
            <a:avLst/>
          </a:prstGeom>
          <a:solidFill>
            <a:srgbClr val="FFCCFF"/>
          </a:solidFill>
          <a:ln w="952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41" tIns="45673" rIns="91341" bIns="45673" numCol="1" spcCol="0" rtlCol="0" fromWordArt="0" anchor="ctr" anchorCtr="0" forceAA="0" compatLnSpc="1">
            <a:prstTxWarp prst="textNoShape">
              <a:avLst/>
            </a:prstTxWarp>
            <a:noAutofit/>
          </a:bodyPr>
          <a:lstStyle/>
          <a:p>
            <a:pPr algn="ctr" fontAlgn="auto">
              <a:spcBef>
                <a:spcPts val="0"/>
              </a:spcBef>
              <a:spcAft>
                <a:spcPts val="0"/>
              </a:spcAft>
            </a:pPr>
            <a:endParaRPr lang="ja-JP" altLang="en-US">
              <a:solidFill>
                <a:prstClr val="black"/>
              </a:solidFill>
            </a:endParaRPr>
          </a:p>
        </p:txBody>
      </p:sp>
      <p:sp>
        <p:nvSpPr>
          <p:cNvPr id="39" name="ドーナツ 38"/>
          <p:cNvSpPr/>
          <p:nvPr/>
        </p:nvSpPr>
        <p:spPr>
          <a:xfrm>
            <a:off x="8234369" y="5805713"/>
            <a:ext cx="536133" cy="563933"/>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black"/>
              </a:solidFill>
            </a:endParaRPr>
          </a:p>
        </p:txBody>
      </p:sp>
      <p:sp>
        <p:nvSpPr>
          <p:cNvPr id="49" name="テキスト ボックス 48"/>
          <p:cNvSpPr txBox="1"/>
          <p:nvPr/>
        </p:nvSpPr>
        <p:spPr>
          <a:xfrm>
            <a:off x="8898390" y="3200738"/>
            <a:ext cx="982198" cy="411257"/>
          </a:xfrm>
          <a:prstGeom prst="rect">
            <a:avLst/>
          </a:prstGeom>
          <a:noFill/>
        </p:spPr>
        <p:txBody>
          <a:bodyPr wrap="square" lIns="35962" tIns="35962" rIns="35962" bIns="35962" rtlCol="0" anchor="ctr" anchorCtr="0">
            <a:sp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医療機関</a:t>
            </a:r>
            <a:endParaRPr lang="en-US" altLang="ja-JP" sz="11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（入院）</a:t>
            </a:r>
            <a:endParaRPr lang="en-US" altLang="ja-JP" sz="1100" dirty="0">
              <a:solidFill>
                <a:prstClr val="black"/>
              </a:solidFill>
              <a:latin typeface="HGPｺﾞｼｯｸM" panose="020B0600000000000000" pitchFamily="50" charset="-128"/>
              <a:ea typeface="HGPｺﾞｼｯｸM" panose="020B0600000000000000" pitchFamily="50" charset="-128"/>
            </a:endParaRPr>
          </a:p>
        </p:txBody>
      </p:sp>
      <p:pic>
        <p:nvPicPr>
          <p:cNvPr id="50" name="Picture 4" descr="C:\Users\YSIOY\AppData\Local\Microsoft\Windows\Temporary Internet Files\Content.IE5\Z023XEOF\hospit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439" y="5847249"/>
            <a:ext cx="786165" cy="727142"/>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p:cNvSpPr txBox="1"/>
          <p:nvPr/>
        </p:nvSpPr>
        <p:spPr>
          <a:xfrm>
            <a:off x="8887801" y="5361403"/>
            <a:ext cx="982198" cy="411257"/>
          </a:xfrm>
          <a:prstGeom prst="rect">
            <a:avLst/>
          </a:prstGeom>
          <a:noFill/>
        </p:spPr>
        <p:txBody>
          <a:bodyPr wrap="square" lIns="35962" tIns="35962" rIns="35962" bIns="35962" rtlCol="0" anchor="ctr" anchorCtr="0">
            <a:spAutoFit/>
          </a:bodyP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医療機関</a:t>
            </a:r>
            <a:endParaRPr lang="en-US" altLang="ja-JP" sz="11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（入院）</a:t>
            </a:r>
            <a:endParaRPr lang="en-US" altLang="ja-JP" sz="1100" dirty="0">
              <a:solidFill>
                <a:prstClr val="black"/>
              </a:solidFill>
              <a:latin typeface="HGPｺﾞｼｯｸM" panose="020B0600000000000000" pitchFamily="50" charset="-128"/>
              <a:ea typeface="HGPｺﾞｼｯｸM" panose="020B0600000000000000" pitchFamily="50" charset="-128"/>
            </a:endParaRPr>
          </a:p>
        </p:txBody>
      </p:sp>
      <p:sp>
        <p:nvSpPr>
          <p:cNvPr id="41" name="角丸四角形 40"/>
          <p:cNvSpPr/>
          <p:nvPr/>
        </p:nvSpPr>
        <p:spPr>
          <a:xfrm>
            <a:off x="56475" y="764727"/>
            <a:ext cx="9720386" cy="2232248"/>
          </a:xfrm>
          <a:prstGeom prst="roundRect">
            <a:avLst>
              <a:gd name="adj" fmla="val 7534"/>
            </a:avLst>
          </a:prstGeom>
          <a:solidFill>
            <a:schemeClr val="bg1"/>
          </a:solidFill>
          <a:ln/>
        </p:spPr>
        <p:style>
          <a:lnRef idx="1">
            <a:schemeClr val="accent5"/>
          </a:lnRef>
          <a:fillRef idx="2">
            <a:schemeClr val="accent5"/>
          </a:fillRef>
          <a:effectRef idx="1">
            <a:schemeClr val="accent5"/>
          </a:effectRef>
          <a:fontRef idx="minor">
            <a:schemeClr val="dk1"/>
          </a:fontRef>
        </p:style>
        <p:txBody>
          <a:bodyPr lIns="71923" tIns="35962" rIns="91341" bIns="35962" anchor="ctr" anchorCtr="0"/>
          <a:lstStyle/>
          <a:p>
            <a:pPr marL="176022" indent="-176022"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四肢の麻痺及び寝たきりの状態にある者等の最重度の障害者が医療機関に入院した時には、重度訪問介護の支援が受けられなくなることから以下のような事例があるとの指摘がある。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endParaRPr lang="en-US" altLang="ja-JP" sz="500" dirty="0">
              <a:solidFill>
                <a:prstClr val="black"/>
              </a:solidFill>
              <a:latin typeface="HGPｺﾞｼｯｸM" panose="020B0600000000000000" pitchFamily="50" charset="-128"/>
              <a:ea typeface="HGPｺﾞｼｯｸM" panose="020B0600000000000000" pitchFamily="50" charset="-128"/>
            </a:endParaRPr>
          </a:p>
          <a:p>
            <a:pPr marL="353635" indent="-88806" fontAlgn="auto">
              <a:lnSpc>
                <a:spcPct val="110000"/>
              </a:lnSpc>
              <a:spcBef>
                <a:spcPts val="0"/>
              </a:spcBef>
              <a:spcAft>
                <a:spcPts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・体位交換などについて特殊な介護が必要な者に適切な方法が取られにくくなることにより苦痛が生じてしまう</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marL="353635" indent="-88806" fontAlgn="auto">
              <a:lnSpc>
                <a:spcPct val="110000"/>
              </a:lnSpc>
              <a:spcBef>
                <a:spcPts val="0"/>
              </a:spcBef>
              <a:spcAft>
                <a:spcPts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・行動上著しい困難を有する者について、本人の障害特性に応じた支援が行われないことにより、強い不安や恐怖等による混乱（パニック）を起こし、自傷行為等に至ってしまう</a:t>
            </a:r>
          </a:p>
          <a:p>
            <a:pPr marL="176022" indent="-176022" fontAlgn="auto">
              <a:lnSpc>
                <a:spcPct val="110000"/>
              </a:lnSpc>
              <a:spcBef>
                <a:spcPts val="0"/>
              </a:spcBef>
              <a:spcAft>
                <a:spcPts val="0"/>
              </a:spcAft>
            </a:pPr>
            <a:endParaRPr lang="ja-JP" altLang="en-US" sz="800" dirty="0">
              <a:solidFill>
                <a:prstClr val="black"/>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このため、最重度の障害者であって重度訪問介護を利用している者に対し、入院中の医療機関においても、利用者の状態などを熟知しているヘルパーを引き続き利用し、そのニーズを的確に医療従事者に伝達する等の支援を行うことができることとする。</a:t>
            </a:r>
          </a:p>
        </p:txBody>
      </p:sp>
      <p:sp>
        <p:nvSpPr>
          <p:cNvPr id="42"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8</a:t>
            </a:fld>
            <a:endParaRPr lang="en-US" altLang="ja-JP" dirty="0">
              <a:solidFill>
                <a:prstClr val="black"/>
              </a:solidFill>
            </a:endParaRPr>
          </a:p>
        </p:txBody>
      </p:sp>
    </p:spTree>
    <p:extLst>
      <p:ext uri="{BB962C8B-B14F-4D97-AF65-F5344CB8AC3E}">
        <p14:creationId xmlns:p14="http://schemas.microsoft.com/office/powerpoint/2010/main" val="1150430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線コネクタ 59"/>
          <p:cNvCxnSpPr/>
          <p:nvPr/>
        </p:nvCxnSpPr>
        <p:spPr>
          <a:xfrm>
            <a:off x="4449004" y="4797152"/>
            <a:ext cx="533034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7825668" y="3285036"/>
            <a:ext cx="1953644" cy="1253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lstStyle/>
          <a:p>
            <a:pPr algn="ctr" fontAlgn="auto">
              <a:spcBef>
                <a:spcPts val="0"/>
              </a:spcBef>
              <a:spcAft>
                <a:spcPts val="0"/>
              </a:spcAft>
            </a:pPr>
            <a:endParaRPr lang="en-US" altLang="ja-JP" sz="1600" u="sng" dirty="0">
              <a:solidFill>
                <a:srgbClr val="00B050"/>
              </a:solidFill>
              <a:latin typeface="ＭＳ Ｐゴシック"/>
            </a:endParaRPr>
          </a:p>
          <a:p>
            <a:pPr algn="ctr" fontAlgn="auto">
              <a:spcBef>
                <a:spcPts val="0"/>
              </a:spcBef>
              <a:spcAft>
                <a:spcPts val="0"/>
              </a:spcAft>
            </a:pPr>
            <a:endParaRPr lang="en-US" altLang="ja-JP" sz="800" u="sng" dirty="0">
              <a:solidFill>
                <a:srgbClr val="00B050"/>
              </a:solidFill>
              <a:latin typeface="ＭＳ Ｐゴシック"/>
            </a:endParaRPr>
          </a:p>
          <a:p>
            <a:pPr algn="ctr" fontAlgn="auto">
              <a:spcBef>
                <a:spcPts val="0"/>
              </a:spcBef>
              <a:spcAft>
                <a:spcPts val="0"/>
              </a:spcAft>
            </a:pPr>
            <a:r>
              <a:rPr lang="ja-JP" altLang="en-US" sz="1600" u="sng" dirty="0">
                <a:solidFill>
                  <a:srgbClr val="00B050"/>
                </a:solidFill>
                <a:latin typeface="ＭＳ Ｐゴシック"/>
              </a:rPr>
              <a:t>介護</a:t>
            </a:r>
            <a:r>
              <a:rPr lang="ja-JP" altLang="en-US" sz="1100" dirty="0">
                <a:solidFill>
                  <a:prstClr val="black"/>
                </a:solidFill>
                <a:latin typeface="ＭＳ Ｐゴシック"/>
              </a:rPr>
              <a:t>保険事業所</a:t>
            </a:r>
            <a:endParaRPr lang="en-US" altLang="ja-JP" sz="1100" dirty="0">
              <a:solidFill>
                <a:prstClr val="black"/>
              </a:solidFill>
              <a:latin typeface="ＭＳ Ｐゴシック"/>
            </a:endParaRPr>
          </a:p>
        </p:txBody>
      </p:sp>
      <p:pic>
        <p:nvPicPr>
          <p:cNvPr id="58" name="Picture 3" descr="C:\Users\YSIOY\AppData\Local\Microsoft\Windows\Temporary Internet Files\Content.IE5\1CTOWRQ0\house-illustration-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0221" y="3068964"/>
            <a:ext cx="846398" cy="67299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7689311" y="5085184"/>
            <a:ext cx="2088232" cy="17281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sz="1600">
              <a:solidFill>
                <a:prstClr val="white"/>
              </a:solidFill>
            </a:endParaRPr>
          </a:p>
        </p:txBody>
      </p:sp>
      <p:grpSp>
        <p:nvGrpSpPr>
          <p:cNvPr id="5" name="グループ化 10"/>
          <p:cNvGrpSpPr>
            <a:grpSpLocks/>
          </p:cNvGrpSpPr>
          <p:nvPr/>
        </p:nvGrpSpPr>
        <p:grpSpPr bwMode="auto">
          <a:xfrm>
            <a:off x="28980" y="447636"/>
            <a:ext cx="9906000" cy="71438"/>
            <a:chOff x="0" y="188640"/>
            <a:chExt cx="9144000" cy="72008"/>
          </a:xfrm>
        </p:grpSpPr>
        <p:cxnSp>
          <p:nvCxnSpPr>
            <p:cNvPr id="6" name="直線コネクタ 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92811" y="576000"/>
            <a:ext cx="9720386" cy="1944000"/>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71923" tIns="35962" rIns="91341" bIns="35962" anchor="ctr" anchorCtr="0"/>
          <a:lstStyle/>
          <a:p>
            <a:pPr marL="176022" indent="-176022" fontAlgn="auto">
              <a:lnSpc>
                <a:spcPct val="110000"/>
              </a:lnSpc>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ja-JP" sz="1400" dirty="0">
                <a:solidFill>
                  <a:prstClr val="black"/>
                </a:solidFill>
                <a:latin typeface="HGPｺﾞｼｯｸM" panose="020B0600000000000000" pitchFamily="50" charset="-128"/>
                <a:ea typeface="HGPｺﾞｼｯｸM" panose="020B0600000000000000" pitchFamily="50" charset="-128"/>
              </a:rPr>
              <a:t>障害福祉サ―ビスに相当するサービスが介護保険法にある場合は、介護保険サービス</a:t>
            </a:r>
            <a:r>
              <a:rPr lang="ja-JP" altLang="en-US" sz="1400" dirty="0">
                <a:solidFill>
                  <a:prstClr val="black"/>
                </a:solidFill>
                <a:latin typeface="HGPｺﾞｼｯｸM" panose="020B0600000000000000" pitchFamily="50" charset="-128"/>
                <a:ea typeface="HGPｺﾞｼｯｸM" panose="020B0600000000000000" pitchFamily="50" charset="-128"/>
              </a:rPr>
              <a:t>の利用が優先されることになっている</a:t>
            </a:r>
            <a:r>
              <a:rPr lang="ja-JP" altLang="ja-JP" sz="1400" dirty="0">
                <a:solidFill>
                  <a:prstClr val="black"/>
                </a:solidFill>
                <a:latin typeface="HGPｺﾞｼｯｸM" panose="020B0600000000000000" pitchFamily="50" charset="-128"/>
                <a:ea typeface="HGPｺﾞｼｯｸM" panose="020B0600000000000000" pitchFamily="50" charset="-128"/>
              </a:rPr>
              <a:t>。</a:t>
            </a:r>
            <a:r>
              <a:rPr lang="ja-JP" altLang="en-US" sz="1400" dirty="0">
                <a:solidFill>
                  <a:prstClr val="black"/>
                </a:solidFill>
                <a:latin typeface="HGPｺﾞｼｯｸM" panose="020B0600000000000000" pitchFamily="50" charset="-128"/>
                <a:ea typeface="HGPｺﾞｼｯｸM" panose="020B0600000000000000" pitchFamily="50" charset="-128"/>
              </a:rPr>
              <a:t>高齢障害者が介護保険サービスを利用する場合、障害福祉制度と介護保険制度の利用者負担上限が異なるために</a:t>
            </a:r>
            <a:r>
              <a:rPr lang="ja-JP" altLang="ja-JP" sz="1400" dirty="0">
                <a:solidFill>
                  <a:prstClr val="black"/>
                </a:solidFill>
                <a:latin typeface="HGPｺﾞｼｯｸM" panose="020B0600000000000000" pitchFamily="50" charset="-128"/>
                <a:ea typeface="HGPｺﾞｼｯｸM" panose="020B0600000000000000" pitchFamily="50" charset="-128"/>
              </a:rPr>
              <a:t>利用者負担</a:t>
            </a:r>
            <a:r>
              <a:rPr lang="ja-JP" altLang="en-US" sz="1400" dirty="0">
                <a:solidFill>
                  <a:prstClr val="black"/>
                </a:solidFill>
                <a:latin typeface="HGPｺﾞｼｯｸM" panose="020B0600000000000000" pitchFamily="50" charset="-128"/>
                <a:ea typeface="HGPｺﾞｼｯｸM" panose="020B0600000000000000" pitchFamily="50" charset="-128"/>
              </a:rPr>
              <a:t>（１割）が新たに生じることや、これまで利用していた障害福祉サービス事業所とは別の介護保険事業所を利用することになる場合があることといった課題</a:t>
            </a:r>
            <a:r>
              <a:rPr lang="ja-JP" altLang="ja-JP" sz="1400" dirty="0">
                <a:solidFill>
                  <a:prstClr val="black"/>
                </a:solidFill>
                <a:latin typeface="HGPｺﾞｼｯｸM" panose="020B0600000000000000" pitchFamily="50" charset="-128"/>
                <a:ea typeface="HGPｺﾞｼｯｸM" panose="020B0600000000000000" pitchFamily="50" charset="-128"/>
              </a:rPr>
              <a:t>が</a:t>
            </a:r>
            <a:r>
              <a:rPr lang="ja-JP" altLang="en-US" sz="1400" dirty="0">
                <a:solidFill>
                  <a:prstClr val="black"/>
                </a:solidFill>
                <a:latin typeface="HGPｺﾞｼｯｸM" panose="020B0600000000000000" pitchFamily="50" charset="-128"/>
                <a:ea typeface="HGPｺﾞｼｯｸM" panose="020B0600000000000000" pitchFamily="50" charset="-128"/>
              </a:rPr>
              <a:t>指摘されている</a:t>
            </a:r>
            <a:r>
              <a:rPr lang="ja-JP" altLang="ja-JP" sz="1400" dirty="0">
                <a:solidFill>
                  <a:prstClr val="black"/>
                </a:solidFill>
                <a:latin typeface="HGPｺﾞｼｯｸM" panose="020B0600000000000000" pitchFamily="50" charset="-128"/>
                <a:ea typeface="HGPｺﾞｼｯｸM" panose="020B0600000000000000" pitchFamily="50" charset="-128"/>
              </a:rPr>
              <a:t>。</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176022" indent="-176022" fontAlgn="auto">
              <a:lnSpc>
                <a:spcPct val="110000"/>
              </a:lnSpc>
              <a:spcBef>
                <a:spcPts val="0"/>
              </a:spcBef>
              <a:spcAft>
                <a:spcPts val="0"/>
              </a:spcAft>
            </a:pP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marL="176022" indent="-176022"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このため、</a:t>
            </a:r>
            <a:r>
              <a:rPr lang="en-US" altLang="ja-JP" sz="1400" dirty="0">
                <a:solidFill>
                  <a:prstClr val="black"/>
                </a:solidFill>
                <a:latin typeface="HGPｺﾞｼｯｸM" panose="020B0600000000000000" pitchFamily="50" charset="-128"/>
                <a:ea typeface="HGPｺﾞｼｯｸM" panose="020B0600000000000000" pitchFamily="50" charset="-128"/>
              </a:rPr>
              <a:t>65</a:t>
            </a:r>
            <a:r>
              <a:rPr lang="ja-JP" altLang="en-US" sz="1400" dirty="0">
                <a:solidFill>
                  <a:prstClr val="black"/>
                </a:solidFill>
                <a:latin typeface="HGPｺﾞｼｯｸM" panose="020B0600000000000000" pitchFamily="50" charset="-128"/>
                <a:ea typeface="HGPｺﾞｼｯｸM" panose="020B0600000000000000" pitchFamily="50" charset="-128"/>
              </a:rPr>
              <a:t>歳に至るまで相当の長期間にわたり障害福祉サービスを利用していた一定の高齢障害者に対し、介護保険サービスの利用者負担が軽減されるよう障害福祉制度により利用者負担を軽減（償還）する仕組みを設け、障害福祉サービス事業所が介護保険事業所になりやすくする等の見直しを行い、介護保険サービスの円滑な利用を促進す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200562" y="2941724"/>
            <a:ext cx="4032447" cy="3040975"/>
          </a:xfrm>
          <a:prstGeom prst="rect">
            <a:avLst/>
          </a:prstGeom>
          <a:noFill/>
          <a:ln w="6350">
            <a:solidFill>
              <a:schemeClr val="tx1"/>
            </a:solidFill>
          </a:ln>
        </p:spPr>
        <p:txBody>
          <a:bodyPr wrap="square" lIns="35962" tIns="35962" rIns="35962" bIns="35962" rtlCol="0">
            <a:noAutofit/>
          </a:bodyPr>
          <a:lstStyle/>
          <a:p>
            <a:pPr fontAlgn="auto">
              <a:lnSpc>
                <a:spcPts val="1600"/>
              </a:lnSpc>
              <a:spcBef>
                <a:spcPts val="0"/>
              </a:spcBef>
              <a:spcAft>
                <a:spcPts val="0"/>
              </a:spcAft>
              <a:defRPr/>
            </a:pPr>
            <a:r>
              <a:rPr lang="en-US" altLang="ja-JP" sz="1400" b="1" dirty="0">
                <a:solidFill>
                  <a:srgbClr val="000000"/>
                </a:solidFill>
                <a:latin typeface="HGPｺﾞｼｯｸM" panose="020B0600000000000000" pitchFamily="50" charset="-128"/>
                <a:ea typeface="HGPｺﾞｼｯｸM" panose="020B0600000000000000" pitchFamily="50" charset="-128"/>
              </a:rPr>
              <a:t> </a:t>
            </a:r>
          </a:p>
          <a:p>
            <a:pPr fontAlgn="auto">
              <a:lnSpc>
                <a:spcPts val="1600"/>
              </a:lnSpc>
              <a:spcBef>
                <a:spcPts val="0"/>
              </a:spcBef>
              <a:spcAft>
                <a:spcPts val="0"/>
              </a:spcAft>
              <a:defRPr/>
            </a:pPr>
            <a:r>
              <a:rPr lang="ja-JP" altLang="en-US" sz="1400" b="1" dirty="0">
                <a:solidFill>
                  <a:srgbClr val="000000"/>
                </a:solidFill>
                <a:latin typeface="HGPｺﾞｼｯｸM" panose="020B0600000000000000" pitchFamily="50" charset="-128"/>
                <a:ea typeface="HGPｺﾞｼｯｸM" panose="020B0600000000000000" pitchFamily="50" charset="-128"/>
              </a:rPr>
              <a:t> </a:t>
            </a:r>
            <a:endParaRPr lang="en-US" altLang="ja-JP" sz="1400" dirty="0">
              <a:solidFill>
                <a:prstClr val="black"/>
              </a:solidFill>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200562" y="3140996"/>
            <a:ext cx="4032447" cy="3724001"/>
          </a:xfrm>
          <a:prstGeom prst="rect">
            <a:avLst/>
          </a:prstGeom>
        </p:spPr>
        <p:txBody>
          <a:bodyPr wrap="square" lIns="91341" tIns="45673" rIns="91341" bIns="45673">
            <a:spAutoFit/>
          </a:bodyPr>
          <a:lstStyle/>
          <a:p>
            <a:pPr marL="176022" indent="-176022"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一定の高齢障害者に対し、一般高齢者との公平性を踏まえ、介護保険サービスの利用者負担を軽減（償還）できる仕組みを設ける。</a:t>
            </a:r>
            <a:endParaRPr lang="en-US" altLang="ja-JP" sz="1400" i="1" dirty="0">
              <a:solidFill>
                <a:prstClr val="black"/>
              </a:solidFill>
              <a:latin typeface="HGPｺﾞｼｯｸM" panose="020B0600000000000000" pitchFamily="50" charset="-128"/>
              <a:ea typeface="HGPｺﾞｼｯｸM" panose="020B0600000000000000" pitchFamily="50" charset="-128"/>
            </a:endParaRPr>
          </a:p>
          <a:p>
            <a:pPr marL="87219" indent="-87219" fontAlgn="auto">
              <a:spcBef>
                <a:spcPts val="0"/>
              </a:spcBef>
              <a:spcAft>
                <a:spcPts val="0"/>
              </a:spcAft>
            </a:pP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marL="87219" indent="-87219" fontAlgn="auto">
              <a:spcBef>
                <a:spcPts val="0"/>
              </a:spcBef>
              <a:spcAft>
                <a:spcPts val="0"/>
              </a:spcAft>
            </a:pPr>
            <a:r>
              <a:rPr lang="en-US" altLang="ja-JP" sz="1400" dirty="0">
                <a:solidFill>
                  <a:prstClr val="black"/>
                </a:solidFill>
                <a:latin typeface="HGPｺﾞｼｯｸM" panose="020B0600000000000000" pitchFamily="50" charset="-128"/>
                <a:ea typeface="HGPｺﾞｼｯｸM" panose="020B0600000000000000" pitchFamily="50" charset="-128"/>
              </a:rPr>
              <a:t>【</a:t>
            </a:r>
            <a:r>
              <a:rPr lang="ja-JP" altLang="en-US" sz="1400" dirty="0">
                <a:solidFill>
                  <a:prstClr val="black"/>
                </a:solidFill>
                <a:latin typeface="HGPｺﾞｼｯｸM" panose="020B0600000000000000" pitchFamily="50" charset="-128"/>
                <a:ea typeface="HGPｺﾞｼｯｸM" panose="020B0600000000000000" pitchFamily="50" charset="-128"/>
              </a:rPr>
              <a:t>対象者</a:t>
            </a:r>
            <a:r>
              <a:rPr lang="en-US" altLang="ja-JP" sz="1400" dirty="0">
                <a:solidFill>
                  <a:prstClr val="black"/>
                </a:solidFill>
                <a:latin typeface="HGPｺﾞｼｯｸM" panose="020B0600000000000000" pitchFamily="50" charset="-128"/>
                <a:ea typeface="HGPｺﾞｼｯｸM" panose="020B0600000000000000" pitchFamily="50" charset="-128"/>
              </a:rPr>
              <a:t>】</a:t>
            </a:r>
          </a:p>
          <a:p>
            <a:pPr indent="87219"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en-US" altLang="ja-JP" sz="1400" dirty="0">
                <a:solidFill>
                  <a:prstClr val="black"/>
                </a:solidFill>
                <a:latin typeface="HGPｺﾞｼｯｸM" panose="020B0600000000000000" pitchFamily="50" charset="-128"/>
                <a:ea typeface="HGPｺﾞｼｯｸM" panose="020B0600000000000000" pitchFamily="50" charset="-128"/>
              </a:rPr>
              <a:t>65</a:t>
            </a:r>
            <a:r>
              <a:rPr lang="ja-JP" altLang="en-US" sz="1400" dirty="0">
                <a:solidFill>
                  <a:prstClr val="black"/>
                </a:solidFill>
                <a:latin typeface="HGPｺﾞｼｯｸM" panose="020B0600000000000000" pitchFamily="50" charset="-128"/>
                <a:ea typeface="HGPｺﾞｼｯｸM" panose="020B0600000000000000" pitchFamily="50" charset="-128"/>
              </a:rPr>
              <a:t>歳に至るまで相当の長期間にわたり障害福祉</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indent="87219"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サービスを受けていた障害者</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indent="87219"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障害福祉サービスに相当する介護保険サービス</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indent="87219"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を利用する場合</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indent="87219"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一定程度以上の障害支援区分</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indent="87219"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低所得者</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indent="87219" fontAlgn="auto">
              <a:spcBef>
                <a:spcPts val="0"/>
              </a:spcBef>
              <a:spcAft>
                <a:spcPts val="0"/>
              </a:spcAft>
            </a:pP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indent="87219" fontAlgn="auto">
              <a:spcBef>
                <a:spcPts val="0"/>
              </a:spcBef>
              <a:spcAft>
                <a:spcPts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　（具体的な要件は、今後政令で定める。）</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indent="87219" fontAlgn="auto">
              <a:spcBef>
                <a:spcPts val="0"/>
              </a:spcBef>
              <a:spcAft>
                <a:spcPts val="0"/>
              </a:spcAft>
            </a:pPr>
            <a:endParaRPr lang="en-US" altLang="ja-JP" sz="2000" dirty="0">
              <a:solidFill>
                <a:prstClr val="black"/>
              </a:solidFill>
              <a:latin typeface="HGPｺﾞｼｯｸM" panose="020B0600000000000000" pitchFamily="50" charset="-128"/>
              <a:ea typeface="HGPｺﾞｼｯｸM" panose="020B0600000000000000" pitchFamily="50" charset="-128"/>
            </a:endParaRPr>
          </a:p>
          <a:p>
            <a:pPr indent="87219" fontAlgn="auto">
              <a:spcBef>
                <a:spcPts val="0"/>
              </a:spcBef>
              <a:spcAft>
                <a:spcPts val="0"/>
              </a:spcAft>
            </a:pPr>
            <a:r>
              <a:rPr lang="en-US" altLang="ja-JP" sz="1400" dirty="0">
                <a:solidFill>
                  <a:prstClr val="black"/>
                </a:solidFill>
                <a:latin typeface="HGPｺﾞｼｯｸM" panose="020B0600000000000000" pitchFamily="50" charset="-128"/>
                <a:ea typeface="HGPｺﾞｼｯｸM" panose="020B0600000000000000" pitchFamily="50" charset="-128"/>
              </a:rPr>
              <a:t>※</a:t>
            </a:r>
            <a:r>
              <a:rPr lang="ja-JP" altLang="en-US" sz="1400" dirty="0">
                <a:solidFill>
                  <a:prstClr val="black"/>
                </a:solidFill>
                <a:latin typeface="HGPｺﾞｼｯｸM" panose="020B0600000000000000" pitchFamily="50" charset="-128"/>
                <a:ea typeface="HGPｺﾞｼｯｸM" panose="020B0600000000000000" pitchFamily="50" charset="-128"/>
              </a:rPr>
              <a:t>　この他、障害福祉サービス事業所が介護保険</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indent="87219"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事業所になりやすくする等の見直しを行い、介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indent="87219" fontAlgn="auto">
              <a:spcBef>
                <a:spcPts val="0"/>
              </a:spcBef>
              <a:spcAft>
                <a:spcPts val="0"/>
              </a:spcAft>
            </a:pPr>
            <a:r>
              <a:rPr lang="ja-JP" altLang="en-US" sz="1400" dirty="0">
                <a:solidFill>
                  <a:prstClr val="black"/>
                </a:solidFill>
                <a:latin typeface="HGPｺﾞｼｯｸM" panose="020B0600000000000000" pitchFamily="50" charset="-128"/>
                <a:ea typeface="HGPｺﾞｼｯｸM" panose="020B0600000000000000" pitchFamily="50" charset="-128"/>
              </a:rPr>
              <a:t>　護保険サービスの円滑な利用を促進する。</a:t>
            </a:r>
            <a:endParaRPr lang="en-US" altLang="ja-JP" sz="1400" dirty="0">
              <a:solidFill>
                <a:prstClr val="black"/>
              </a:solidFill>
              <a:latin typeface="HGPｺﾞｼｯｸM" panose="020B0600000000000000" pitchFamily="50" charset="-128"/>
              <a:ea typeface="HGPｺﾞｼｯｸM" panose="020B0600000000000000" pitchFamily="50" charset="-128"/>
            </a:endParaRPr>
          </a:p>
        </p:txBody>
      </p:sp>
      <p:sp>
        <p:nvSpPr>
          <p:cNvPr id="12" name="Rectangle 2"/>
          <p:cNvSpPr>
            <a:spLocks noChangeArrowheads="1"/>
          </p:cNvSpPr>
          <p:nvPr/>
        </p:nvSpPr>
        <p:spPr bwMode="auto">
          <a:xfrm>
            <a:off x="14606" y="-12838"/>
            <a:ext cx="9945555" cy="489551"/>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91341" tIns="45673" rIns="91341" bIns="45673" anchor="t"/>
          <a:lstStyle/>
          <a:p>
            <a:pPr algn="ctr" fontAlgn="auto">
              <a:spcBef>
                <a:spcPts val="0"/>
              </a:spcBef>
              <a:spcAft>
                <a:spcPts val="0"/>
              </a:spcAft>
            </a:pPr>
            <a:r>
              <a:rPr lang="ja-JP" altLang="en-US" sz="2400" spc="-100" dirty="0">
                <a:solidFill>
                  <a:prstClr val="black"/>
                </a:solidFill>
                <a:latin typeface="HG創英角ｺﾞｼｯｸUB" panose="020B0909000000000000" pitchFamily="49" charset="-128"/>
                <a:ea typeface="HG創英角ｺﾞｼｯｸUB" panose="020B0909000000000000" pitchFamily="49" charset="-128"/>
              </a:rPr>
              <a:t>高齢障害者の介護保険サービスの円滑な利用</a:t>
            </a:r>
          </a:p>
          <a:p>
            <a:pPr algn="ctr" fontAlgn="auto">
              <a:spcBef>
                <a:spcPts val="0"/>
              </a:spcBef>
              <a:spcAft>
                <a:spcPts val="0"/>
              </a:spcAft>
            </a:pPr>
            <a:endParaRPr lang="en-US" altLang="ja-JP" sz="2800" spc="-100" dirty="0">
              <a:solidFill>
                <a:prstClr val="black">
                  <a:lumMod val="65000"/>
                  <a:lumOff val="35000"/>
                </a:prstClr>
              </a:solidFill>
              <a:latin typeface="HG創英角ｺﾞｼｯｸUB" pitchFamily="49" charset="-128"/>
              <a:ea typeface="HG創英角ｺﾞｼｯｸUB" pitchFamily="49" charset="-128"/>
            </a:endParaRPr>
          </a:p>
        </p:txBody>
      </p:sp>
      <p:grpSp>
        <p:nvGrpSpPr>
          <p:cNvPr id="16" name="グループ化 15"/>
          <p:cNvGrpSpPr/>
          <p:nvPr/>
        </p:nvGrpSpPr>
        <p:grpSpPr>
          <a:xfrm>
            <a:off x="4592960" y="4005064"/>
            <a:ext cx="1807420" cy="1307444"/>
            <a:chOff x="178616" y="3633891"/>
            <a:chExt cx="1792095" cy="1656181"/>
          </a:xfrm>
          <a:solidFill>
            <a:schemeClr val="bg1"/>
          </a:solidFill>
        </p:grpSpPr>
        <p:sp>
          <p:nvSpPr>
            <p:cNvPr id="17" name="正方形/長方形 16"/>
            <p:cNvSpPr/>
            <p:nvPr/>
          </p:nvSpPr>
          <p:spPr>
            <a:xfrm>
              <a:off x="178616" y="3633891"/>
              <a:ext cx="1792095" cy="165618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600">
                <a:solidFill>
                  <a:prstClr val="white"/>
                </a:solidFill>
              </a:endParaRPr>
            </a:p>
          </p:txBody>
        </p:sp>
        <p:sp>
          <p:nvSpPr>
            <p:cNvPr id="18" name="テキスト ボックス 17"/>
            <p:cNvSpPr txBox="1"/>
            <p:nvPr/>
          </p:nvSpPr>
          <p:spPr>
            <a:xfrm>
              <a:off x="206766" y="3725107"/>
              <a:ext cx="1734517" cy="584806"/>
            </a:xfrm>
            <a:prstGeom prst="rect">
              <a:avLst/>
            </a:prstGeom>
            <a:noFill/>
          </p:spPr>
          <p:txBody>
            <a:bodyPr wrap="square" rtlCol="0">
              <a:spAutoFit/>
            </a:bodyPr>
            <a:lstStyle/>
            <a:p>
              <a:pPr algn="ctr" fontAlgn="auto">
                <a:spcBef>
                  <a:spcPts val="0"/>
                </a:spcBef>
                <a:spcAft>
                  <a:spcPts val="0"/>
                </a:spcAft>
              </a:pPr>
              <a:endParaRPr lang="en-US" altLang="ja-JP" sz="800" dirty="0">
                <a:solidFill>
                  <a:prstClr val="black"/>
                </a:solidFill>
                <a:latin typeface="ＭＳ Ｐゴシック"/>
                <a:ea typeface="ＭＳ Ｐゴシック"/>
              </a:endParaRPr>
            </a:p>
            <a:p>
              <a:pPr algn="ctr" fontAlgn="auto">
                <a:spcBef>
                  <a:spcPts val="0"/>
                </a:spcBef>
                <a:spcAft>
                  <a:spcPts val="0"/>
                </a:spcAft>
              </a:pPr>
              <a:r>
                <a:rPr lang="ja-JP" altLang="en-US" sz="1600" u="sng" dirty="0">
                  <a:solidFill>
                    <a:srgbClr val="00B050"/>
                  </a:solidFill>
                  <a:latin typeface="ＭＳ Ｐゴシック"/>
                  <a:ea typeface="ＭＳ Ｐゴシック"/>
                </a:rPr>
                <a:t>障害</a:t>
              </a:r>
              <a:r>
                <a:rPr lang="ja-JP" altLang="en-US" sz="1000" dirty="0">
                  <a:solidFill>
                    <a:prstClr val="black"/>
                  </a:solidFill>
                  <a:latin typeface="ＭＳ Ｐゴシック"/>
                  <a:ea typeface="ＭＳ Ｐゴシック"/>
                </a:rPr>
                <a:t>福祉サービス事業所</a:t>
              </a:r>
              <a:endParaRPr lang="en-US" altLang="ja-JP" sz="1000" dirty="0">
                <a:solidFill>
                  <a:prstClr val="black"/>
                </a:solidFill>
                <a:latin typeface="ＭＳ Ｐゴシック"/>
                <a:ea typeface="ＭＳ Ｐゴシック"/>
              </a:endParaRPr>
            </a:p>
          </p:txBody>
        </p:sp>
      </p:grpSp>
      <p:pic>
        <p:nvPicPr>
          <p:cNvPr id="15"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4815" y="3627131"/>
            <a:ext cx="886144" cy="480882"/>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7329498" y="5123800"/>
            <a:ext cx="2894689" cy="969496"/>
          </a:xfrm>
          <a:prstGeom prst="rect">
            <a:avLst/>
          </a:prstGeom>
          <a:noFill/>
        </p:spPr>
        <p:txBody>
          <a:bodyPr wrap="square" lIns="91341" tIns="45673" rIns="91341" bIns="45673" rtlCol="0">
            <a:spAutoFit/>
          </a:bodyPr>
          <a:lstStyle/>
          <a:p>
            <a:pPr algn="ctr" fontAlgn="auto">
              <a:spcBef>
                <a:spcPts val="0"/>
              </a:spcBef>
              <a:spcAft>
                <a:spcPts val="0"/>
              </a:spcAft>
            </a:pPr>
            <a:endParaRPr lang="en-US" altLang="ja-JP" sz="1100" dirty="0">
              <a:solidFill>
                <a:prstClr val="black"/>
              </a:solidFill>
              <a:latin typeface="ＭＳ Ｐゴシック"/>
              <a:ea typeface="ＭＳ Ｐゴシック"/>
            </a:endParaRPr>
          </a:p>
          <a:p>
            <a:pPr algn="ctr" fontAlgn="auto">
              <a:spcBef>
                <a:spcPts val="0"/>
              </a:spcBef>
              <a:spcAft>
                <a:spcPts val="0"/>
              </a:spcAft>
            </a:pPr>
            <a:endParaRPr lang="en-US" altLang="ja-JP" sz="300" dirty="0">
              <a:solidFill>
                <a:prstClr val="black"/>
              </a:solidFill>
              <a:latin typeface="ＭＳ Ｐゴシック"/>
              <a:ea typeface="ＭＳ Ｐゴシック"/>
            </a:endParaRPr>
          </a:p>
          <a:p>
            <a:pPr algn="ctr" fontAlgn="auto">
              <a:spcBef>
                <a:spcPts val="0"/>
              </a:spcBef>
              <a:spcAft>
                <a:spcPts val="0"/>
              </a:spcAft>
            </a:pPr>
            <a:r>
              <a:rPr lang="ja-JP" altLang="en-US" sz="1600" u="sng" dirty="0">
                <a:solidFill>
                  <a:srgbClr val="00B050"/>
                </a:solidFill>
                <a:latin typeface="ＭＳ Ｐゴシック"/>
                <a:ea typeface="ＭＳ Ｐゴシック"/>
              </a:rPr>
              <a:t>障害</a:t>
            </a:r>
            <a:r>
              <a:rPr lang="ja-JP" altLang="en-US" sz="1100" dirty="0">
                <a:solidFill>
                  <a:prstClr val="black"/>
                </a:solidFill>
                <a:latin typeface="ＭＳ Ｐゴシック"/>
                <a:ea typeface="ＭＳ Ｐゴシック"/>
              </a:rPr>
              <a:t>福祉サービス事業所</a:t>
            </a:r>
            <a:endParaRPr lang="en-US" altLang="ja-JP" sz="1100" dirty="0">
              <a:solidFill>
                <a:prstClr val="black"/>
              </a:solidFill>
              <a:latin typeface="ＭＳ Ｐゴシック"/>
              <a:ea typeface="ＭＳ Ｐゴシック"/>
            </a:endParaRPr>
          </a:p>
          <a:p>
            <a:pPr algn="ctr" fontAlgn="auto">
              <a:spcBef>
                <a:spcPts val="0"/>
              </a:spcBef>
              <a:spcAft>
                <a:spcPts val="0"/>
              </a:spcAft>
            </a:pPr>
            <a:r>
              <a:rPr lang="ja-JP" altLang="en-US" sz="1100" dirty="0">
                <a:solidFill>
                  <a:prstClr val="black"/>
                </a:solidFill>
                <a:latin typeface="ＭＳ Ｐゴシック"/>
                <a:ea typeface="ＭＳ Ｐゴシック"/>
              </a:rPr>
              <a:t>かつ</a:t>
            </a:r>
            <a:endParaRPr lang="en-US" altLang="ja-JP" sz="1100" dirty="0">
              <a:solidFill>
                <a:prstClr val="black"/>
              </a:solidFill>
              <a:latin typeface="ＭＳ Ｐゴシック"/>
              <a:ea typeface="ＭＳ Ｐゴシック"/>
            </a:endParaRPr>
          </a:p>
          <a:p>
            <a:pPr algn="ctr" fontAlgn="auto">
              <a:spcBef>
                <a:spcPts val="0"/>
              </a:spcBef>
              <a:spcAft>
                <a:spcPts val="0"/>
              </a:spcAft>
            </a:pPr>
            <a:r>
              <a:rPr lang="ja-JP" altLang="en-US" sz="1600" u="sng" dirty="0">
                <a:solidFill>
                  <a:srgbClr val="00B050"/>
                </a:solidFill>
                <a:latin typeface="ＭＳ Ｐゴシック"/>
                <a:ea typeface="ＭＳ Ｐゴシック"/>
              </a:rPr>
              <a:t>介護</a:t>
            </a:r>
            <a:r>
              <a:rPr lang="ja-JP" altLang="en-US" sz="1100" dirty="0">
                <a:solidFill>
                  <a:prstClr val="black"/>
                </a:solidFill>
                <a:latin typeface="ＭＳ Ｐゴシック"/>
                <a:ea typeface="ＭＳ Ｐゴシック"/>
              </a:rPr>
              <a:t>保険事業所</a:t>
            </a:r>
          </a:p>
        </p:txBody>
      </p:sp>
      <p:sp>
        <p:nvSpPr>
          <p:cNvPr id="21" name="テキスト ボックス 20"/>
          <p:cNvSpPr txBox="1"/>
          <p:nvPr/>
        </p:nvSpPr>
        <p:spPr>
          <a:xfrm>
            <a:off x="4808994" y="4623857"/>
            <a:ext cx="1431442" cy="461570"/>
          </a:xfrm>
          <a:prstGeom prst="rect">
            <a:avLst/>
          </a:prstGeom>
        </p:spPr>
        <p:style>
          <a:lnRef idx="1">
            <a:schemeClr val="accent6"/>
          </a:lnRef>
          <a:fillRef idx="2">
            <a:schemeClr val="accent6"/>
          </a:fillRef>
          <a:effectRef idx="1">
            <a:schemeClr val="accent6"/>
          </a:effectRef>
          <a:fontRef idx="minor">
            <a:schemeClr val="dk1"/>
          </a:fontRef>
        </p:style>
        <p:txBody>
          <a:bodyPr wrap="square" lIns="91341" tIns="45673" rIns="91341" bIns="45673" rtlCol="0">
            <a:spAutoFit/>
          </a:bodyPr>
          <a:lstStyle/>
          <a:p>
            <a:pPr algn="ctr" fontAlgn="auto">
              <a:spcBef>
                <a:spcPts val="0"/>
              </a:spcBef>
              <a:spcAft>
                <a:spcPts val="0"/>
              </a:spcAft>
            </a:pPr>
            <a:r>
              <a:rPr lang="ja-JP" altLang="en-US" sz="1200" dirty="0">
                <a:solidFill>
                  <a:prstClr val="black"/>
                </a:solidFill>
                <a:latin typeface="ＭＳ Ｐゴシック"/>
              </a:rPr>
              <a:t>［利用者負担］</a:t>
            </a:r>
            <a:endParaRPr lang="en-US" altLang="ja-JP" sz="1200" dirty="0">
              <a:solidFill>
                <a:prstClr val="black"/>
              </a:solidFill>
              <a:latin typeface="ＭＳ Ｐゴシック"/>
            </a:endParaRPr>
          </a:p>
          <a:p>
            <a:pPr algn="ctr" fontAlgn="auto">
              <a:spcBef>
                <a:spcPts val="0"/>
              </a:spcBef>
              <a:spcAft>
                <a:spcPts val="0"/>
              </a:spcAft>
            </a:pPr>
            <a:r>
              <a:rPr lang="ja-JP" altLang="en-US" sz="1200" dirty="0">
                <a:solidFill>
                  <a:prstClr val="black"/>
                </a:solidFill>
                <a:latin typeface="ＭＳ Ｐゴシック"/>
              </a:rPr>
              <a:t>　ゼロ　（低所得者）</a:t>
            </a:r>
            <a:endParaRPr lang="en-US" altLang="ja-JP" sz="1200" dirty="0">
              <a:solidFill>
                <a:prstClr val="black"/>
              </a:solidFill>
              <a:latin typeface="ＭＳ Ｐゴシック"/>
            </a:endParaRPr>
          </a:p>
        </p:txBody>
      </p:sp>
      <p:sp>
        <p:nvSpPr>
          <p:cNvPr id="24" name="テキスト ボックス 23"/>
          <p:cNvSpPr txBox="1"/>
          <p:nvPr/>
        </p:nvSpPr>
        <p:spPr>
          <a:xfrm>
            <a:off x="7987397" y="6280137"/>
            <a:ext cx="157415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lIns="91341" tIns="45673" rIns="91341" bIns="45673" rtlCol="0">
            <a:spAutoFit/>
          </a:bodyPr>
          <a:lstStyle/>
          <a:p>
            <a:pPr algn="ctr" fontAlgn="auto">
              <a:spcBef>
                <a:spcPts val="0"/>
              </a:spcBef>
              <a:spcAft>
                <a:spcPts val="0"/>
              </a:spcAft>
            </a:pPr>
            <a:r>
              <a:rPr lang="ja-JP" altLang="en-US" sz="1200" dirty="0">
                <a:solidFill>
                  <a:prstClr val="black"/>
                </a:solidFill>
                <a:latin typeface="ＭＳ Ｐゴシック"/>
              </a:rPr>
              <a:t>［利用者負担］</a:t>
            </a:r>
            <a:endParaRPr lang="en-US" altLang="ja-JP" sz="1200" dirty="0">
              <a:solidFill>
                <a:prstClr val="black"/>
              </a:solidFill>
              <a:latin typeface="ＭＳ Ｐゴシック"/>
            </a:endParaRPr>
          </a:p>
          <a:p>
            <a:pPr algn="ctr" fontAlgn="auto">
              <a:spcBef>
                <a:spcPts val="0"/>
              </a:spcBef>
              <a:spcAft>
                <a:spcPts val="0"/>
              </a:spcAft>
            </a:pPr>
            <a:r>
              <a:rPr lang="ja-JP" altLang="en-US" sz="1200" dirty="0">
                <a:solidFill>
                  <a:prstClr val="black"/>
                </a:solidFill>
                <a:latin typeface="ＭＳ Ｐゴシック"/>
              </a:rPr>
              <a:t>　１割</a:t>
            </a:r>
            <a:endParaRPr lang="en-US" altLang="ja-JP" sz="1200" dirty="0">
              <a:solidFill>
                <a:prstClr val="black"/>
              </a:solidFill>
              <a:latin typeface="ＭＳ Ｐゴシック"/>
            </a:endParaRPr>
          </a:p>
        </p:txBody>
      </p:sp>
      <p:sp>
        <p:nvSpPr>
          <p:cNvPr id="27" name="角丸四角形吹き出し 26"/>
          <p:cNvSpPr/>
          <p:nvPr/>
        </p:nvSpPr>
        <p:spPr>
          <a:xfrm>
            <a:off x="6518502" y="4600637"/>
            <a:ext cx="1621979" cy="484941"/>
          </a:xfrm>
          <a:prstGeom prst="wedgeRoundRectCallout">
            <a:avLst>
              <a:gd name="adj1" fmla="val 45341"/>
              <a:gd name="adj2" fmla="val 96373"/>
              <a:gd name="adj3" fmla="val 16667"/>
            </a:avLst>
          </a:prstGeom>
          <a:ln w="3175"/>
        </p:spPr>
        <p:style>
          <a:lnRef idx="2">
            <a:schemeClr val="dk1"/>
          </a:lnRef>
          <a:fillRef idx="1">
            <a:schemeClr val="lt1"/>
          </a:fillRef>
          <a:effectRef idx="0">
            <a:schemeClr val="dk1"/>
          </a:effectRef>
          <a:fontRef idx="minor">
            <a:schemeClr val="dk1"/>
          </a:fontRef>
        </p:style>
        <p:txBody>
          <a:bodyPr lIns="91341" tIns="45673" rIns="91341" bIns="45673" rtlCol="0" anchor="ctr"/>
          <a:lstStyle/>
          <a:p>
            <a:pPr fontAlgn="auto">
              <a:spcBef>
                <a:spcPts val="0"/>
              </a:spcBef>
              <a:spcAft>
                <a:spcPts val="0"/>
              </a:spcAft>
            </a:pPr>
            <a:r>
              <a:rPr lang="ja-JP" altLang="en-US" sz="1100" dirty="0">
                <a:solidFill>
                  <a:prstClr val="black"/>
                </a:solidFill>
                <a:latin typeface="ＭＳ Ｐゴシック"/>
              </a:rPr>
              <a:t>介護保険事業所になりやすくする等の仕組み</a:t>
            </a:r>
            <a:endParaRPr lang="en-US" altLang="ja-JP" sz="1100" dirty="0">
              <a:solidFill>
                <a:prstClr val="black"/>
              </a:solidFill>
              <a:latin typeface="ＭＳ Ｐゴシック"/>
            </a:endParaRPr>
          </a:p>
        </p:txBody>
      </p:sp>
      <p:sp>
        <p:nvSpPr>
          <p:cNvPr id="37" name="右矢印 36"/>
          <p:cNvSpPr/>
          <p:nvPr/>
        </p:nvSpPr>
        <p:spPr>
          <a:xfrm>
            <a:off x="7113244" y="6387304"/>
            <a:ext cx="884974" cy="354481"/>
          </a:xfrm>
          <a:prstGeom prst="rightArrow">
            <a:avLst>
              <a:gd name="adj1" fmla="val 29900"/>
              <a:gd name="adj2" fmla="val 50000"/>
            </a:avLst>
          </a:prstGeom>
          <a:solidFill>
            <a:srgbClr val="FF0000"/>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335" tIns="45664" rIns="91335" bIns="45664" rtlCol="0" anchor="ctr"/>
          <a:lstStyle/>
          <a:p>
            <a:pPr algn="ctr" fontAlgn="auto">
              <a:spcBef>
                <a:spcPts val="0"/>
              </a:spcBef>
              <a:spcAft>
                <a:spcPts val="0"/>
              </a:spcAft>
            </a:pPr>
            <a:endParaRPr lang="ja-JP" altLang="en-US" sz="1400" b="1" dirty="0">
              <a:solidFill>
                <a:prstClr val="black"/>
              </a:solidFill>
            </a:endParaRPr>
          </a:p>
        </p:txBody>
      </p:sp>
      <p:sp>
        <p:nvSpPr>
          <p:cNvPr id="39" name="角丸四角形 38"/>
          <p:cNvSpPr/>
          <p:nvPr/>
        </p:nvSpPr>
        <p:spPr>
          <a:xfrm>
            <a:off x="5266959" y="6293144"/>
            <a:ext cx="1846282" cy="520649"/>
          </a:xfrm>
          <a:prstGeom prst="roundRect">
            <a:avLst>
              <a:gd name="adj" fmla="val 35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5962" tIns="45673" rIns="35962" bIns="45673" rtlCol="0" anchor="ctr"/>
          <a:lstStyle/>
          <a:p>
            <a:pPr marL="87219" indent="-87219" algn="ctr" fontAlgn="auto">
              <a:spcBef>
                <a:spcPts val="0"/>
              </a:spcBef>
              <a:spcAft>
                <a:spcPts val="0"/>
              </a:spcAft>
            </a:pPr>
            <a:r>
              <a:rPr lang="ja-JP" altLang="en-US" sz="1200" dirty="0">
                <a:solidFill>
                  <a:prstClr val="black"/>
                </a:solidFill>
                <a:latin typeface="ＭＳ Ｐゴシック"/>
              </a:rPr>
              <a:t>一定の高齢障害者に対し</a:t>
            </a:r>
            <a:endParaRPr lang="en-US" altLang="ja-JP" sz="1200" dirty="0">
              <a:solidFill>
                <a:prstClr val="black"/>
              </a:solidFill>
              <a:latin typeface="ＭＳ Ｐゴシック"/>
            </a:endParaRPr>
          </a:p>
          <a:p>
            <a:pPr marL="87219" indent="-87219" algn="ctr" fontAlgn="auto">
              <a:spcBef>
                <a:spcPts val="0"/>
              </a:spcBef>
              <a:spcAft>
                <a:spcPts val="0"/>
              </a:spcAft>
            </a:pPr>
            <a:r>
              <a:rPr lang="ja-JP" altLang="en-US" sz="1200" dirty="0">
                <a:solidFill>
                  <a:prstClr val="black"/>
                </a:solidFill>
                <a:latin typeface="ＭＳ Ｐゴシック"/>
              </a:rPr>
              <a:t>利用者負担を軽減（償還）</a:t>
            </a:r>
            <a:endParaRPr lang="en-US" altLang="ja-JP" sz="1000" dirty="0">
              <a:solidFill>
                <a:prstClr val="black"/>
              </a:solidFill>
              <a:latin typeface="ＭＳ Ｐゴシック"/>
            </a:endParaRPr>
          </a:p>
        </p:txBody>
      </p:sp>
      <p:sp>
        <p:nvSpPr>
          <p:cNvPr id="9" name="正方形/長方形 8"/>
          <p:cNvSpPr/>
          <p:nvPr/>
        </p:nvSpPr>
        <p:spPr>
          <a:xfrm>
            <a:off x="108812" y="2777116"/>
            <a:ext cx="1794199"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white"/>
                </a:solidFill>
                <a:latin typeface="HGS創英角ｺﾞｼｯｸUB" pitchFamily="50" charset="-128"/>
                <a:ea typeface="HGS創英角ｺﾞｼｯｸUB" pitchFamily="50" charset="-128"/>
              </a:rPr>
              <a:t> 具体的内容</a:t>
            </a:r>
          </a:p>
        </p:txBody>
      </p:sp>
      <p:sp>
        <p:nvSpPr>
          <p:cNvPr id="44" name="テキスト ボックス 43"/>
          <p:cNvSpPr txBox="1"/>
          <p:nvPr/>
        </p:nvSpPr>
        <p:spPr>
          <a:xfrm>
            <a:off x="4934077" y="2781341"/>
            <a:ext cx="1171058" cy="307777"/>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341" tIns="45673" rIns="91341" bIns="45673" rtlCol="0">
            <a:spAutoFit/>
          </a:bodyPr>
          <a:lstStyle/>
          <a:p>
            <a:pPr algn="ctr" fontAlgn="auto">
              <a:spcBef>
                <a:spcPts val="0"/>
              </a:spcBef>
              <a:spcAft>
                <a:spcPts val="0"/>
              </a:spcAft>
            </a:pPr>
            <a:r>
              <a:rPr lang="en-US" altLang="ja-JP" sz="1400" dirty="0">
                <a:solidFill>
                  <a:prstClr val="black"/>
                </a:solidFill>
                <a:latin typeface="ＭＳ Ｐゴシック"/>
              </a:rPr>
              <a:t>65</a:t>
            </a:r>
            <a:r>
              <a:rPr lang="ja-JP" altLang="en-US" sz="1400" dirty="0">
                <a:solidFill>
                  <a:prstClr val="black"/>
                </a:solidFill>
                <a:latin typeface="ＭＳ Ｐゴシック"/>
              </a:rPr>
              <a:t>歳未満</a:t>
            </a:r>
          </a:p>
        </p:txBody>
      </p:sp>
      <p:sp>
        <p:nvSpPr>
          <p:cNvPr id="45" name="テキスト ボックス 44"/>
          <p:cNvSpPr txBox="1"/>
          <p:nvPr/>
        </p:nvSpPr>
        <p:spPr>
          <a:xfrm>
            <a:off x="8015412" y="4005121"/>
            <a:ext cx="157415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lIns="91341" tIns="45673" rIns="91341" bIns="45673" rtlCol="0">
            <a:spAutoFit/>
          </a:bodyPr>
          <a:lstStyle/>
          <a:p>
            <a:pPr algn="ctr" fontAlgn="auto">
              <a:spcBef>
                <a:spcPts val="0"/>
              </a:spcBef>
              <a:spcAft>
                <a:spcPts val="0"/>
              </a:spcAft>
            </a:pPr>
            <a:r>
              <a:rPr lang="ja-JP" altLang="en-US" sz="1200" dirty="0">
                <a:solidFill>
                  <a:prstClr val="black"/>
                </a:solidFill>
                <a:latin typeface="ＭＳ Ｐゴシック"/>
              </a:rPr>
              <a:t>［利用者負担］</a:t>
            </a:r>
            <a:endParaRPr lang="en-US" altLang="ja-JP" sz="1200" dirty="0">
              <a:solidFill>
                <a:prstClr val="black"/>
              </a:solidFill>
              <a:latin typeface="ＭＳ Ｐゴシック"/>
            </a:endParaRPr>
          </a:p>
          <a:p>
            <a:pPr algn="ctr" fontAlgn="auto">
              <a:spcBef>
                <a:spcPts val="0"/>
              </a:spcBef>
              <a:spcAft>
                <a:spcPts val="0"/>
              </a:spcAft>
            </a:pPr>
            <a:r>
              <a:rPr lang="ja-JP" altLang="en-US" sz="1200" dirty="0">
                <a:solidFill>
                  <a:prstClr val="black"/>
                </a:solidFill>
                <a:latin typeface="ＭＳ Ｐゴシック"/>
              </a:rPr>
              <a:t>　１割</a:t>
            </a:r>
            <a:endParaRPr lang="en-US" altLang="ja-JP" sz="1200" dirty="0">
              <a:solidFill>
                <a:prstClr val="black"/>
              </a:solidFill>
              <a:latin typeface="ＭＳ Ｐゴシック"/>
            </a:endParaRPr>
          </a:p>
        </p:txBody>
      </p:sp>
      <p:sp>
        <p:nvSpPr>
          <p:cNvPr id="46" name="テキスト ボックス 45"/>
          <p:cNvSpPr txBox="1"/>
          <p:nvPr/>
        </p:nvSpPr>
        <p:spPr>
          <a:xfrm>
            <a:off x="7711473" y="2781253"/>
            <a:ext cx="2101730" cy="307682"/>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341" tIns="45673" rIns="91341" bIns="45673" rtlCol="0">
            <a:spAutoFit/>
          </a:bodyPr>
          <a:lstStyle/>
          <a:p>
            <a:pPr fontAlgn="auto">
              <a:spcBef>
                <a:spcPts val="0"/>
              </a:spcBef>
              <a:spcAft>
                <a:spcPts val="0"/>
              </a:spcAft>
            </a:pPr>
            <a:r>
              <a:rPr lang="ja-JP" altLang="en-US" sz="1400" dirty="0">
                <a:solidFill>
                  <a:prstClr val="black"/>
                </a:solidFill>
                <a:latin typeface="ＭＳ Ｐゴシック"/>
              </a:rPr>
              <a:t> </a:t>
            </a:r>
            <a:r>
              <a:rPr lang="en-US" altLang="ja-JP" sz="1400" dirty="0">
                <a:solidFill>
                  <a:prstClr val="black"/>
                </a:solidFill>
                <a:latin typeface="ＭＳ Ｐゴシック"/>
              </a:rPr>
              <a:t>65</a:t>
            </a:r>
            <a:r>
              <a:rPr lang="ja-JP" altLang="en-US" sz="1400" dirty="0">
                <a:solidFill>
                  <a:prstClr val="black"/>
                </a:solidFill>
                <a:latin typeface="ＭＳ Ｐゴシック"/>
              </a:rPr>
              <a:t>歳以上 </a:t>
            </a:r>
            <a:r>
              <a:rPr lang="en-US" altLang="ja-JP" sz="1000" dirty="0">
                <a:solidFill>
                  <a:prstClr val="black"/>
                </a:solidFill>
                <a:latin typeface="ＭＳ Ｐゴシック"/>
              </a:rPr>
              <a:t>※</a:t>
            </a:r>
            <a:r>
              <a:rPr lang="ja-JP" altLang="en-US" sz="1000" dirty="0">
                <a:solidFill>
                  <a:prstClr val="black"/>
                </a:solidFill>
                <a:latin typeface="ＭＳ Ｐゴシック"/>
              </a:rPr>
              <a:t>介護保険が優先</a:t>
            </a:r>
          </a:p>
        </p:txBody>
      </p:sp>
      <p:cxnSp>
        <p:nvCxnSpPr>
          <p:cNvPr id="47" name="直線矢印コネクタ 46"/>
          <p:cNvCxnSpPr/>
          <p:nvPr/>
        </p:nvCxnSpPr>
        <p:spPr>
          <a:xfrm flipV="1">
            <a:off x="6518274" y="3867569"/>
            <a:ext cx="1193194" cy="4403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6518297" y="5312923"/>
            <a:ext cx="1171030" cy="4757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rot="20388338">
            <a:off x="6629680" y="3769683"/>
            <a:ext cx="767415" cy="253934"/>
          </a:xfrm>
          <a:prstGeom prst="roundRect">
            <a:avLst/>
          </a:prstGeom>
          <a:solidFill>
            <a:schemeClr val="bg1"/>
          </a:solid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anchor="ctr"/>
          <a:lstStyle/>
          <a:p>
            <a:pPr algn="ctr" fontAlgn="auto">
              <a:spcBef>
                <a:spcPts val="0"/>
              </a:spcBef>
              <a:spcAft>
                <a:spcPts val="0"/>
              </a:spcAft>
              <a:defRPr/>
            </a:pPr>
            <a:r>
              <a:rPr lang="ja-JP" altLang="en-US" sz="1200" dirty="0">
                <a:solidFill>
                  <a:prstClr val="black"/>
                </a:solidFill>
                <a:latin typeface="ＭＳ Ｐゴシック"/>
              </a:rPr>
              <a:t>現行</a:t>
            </a:r>
          </a:p>
        </p:txBody>
      </p:sp>
      <p:sp>
        <p:nvSpPr>
          <p:cNvPr id="63" name="角丸四角形 62"/>
          <p:cNvSpPr/>
          <p:nvPr/>
        </p:nvSpPr>
        <p:spPr>
          <a:xfrm rot="1443703">
            <a:off x="6795109" y="5261903"/>
            <a:ext cx="767415" cy="253934"/>
          </a:xfrm>
          <a:prstGeom prst="roundRect">
            <a:avLst/>
          </a:prstGeom>
          <a:no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anchor="ctr"/>
          <a:lstStyle/>
          <a:p>
            <a:pPr algn="ctr" fontAlgn="auto">
              <a:spcBef>
                <a:spcPts val="0"/>
              </a:spcBef>
              <a:spcAft>
                <a:spcPts val="0"/>
              </a:spcAft>
              <a:defRPr/>
            </a:pPr>
            <a:r>
              <a:rPr lang="ja-JP" altLang="en-US" sz="1200" dirty="0">
                <a:solidFill>
                  <a:prstClr val="black"/>
                </a:solidFill>
                <a:latin typeface="ＭＳ Ｐゴシック"/>
              </a:rPr>
              <a:t>改正後</a:t>
            </a:r>
          </a:p>
        </p:txBody>
      </p:sp>
      <p:sp>
        <p:nvSpPr>
          <p:cNvPr id="65" name="角丸四角形吹き出し 64"/>
          <p:cNvSpPr/>
          <p:nvPr/>
        </p:nvSpPr>
        <p:spPr>
          <a:xfrm>
            <a:off x="5385049" y="5661248"/>
            <a:ext cx="1729822" cy="393432"/>
          </a:xfrm>
          <a:prstGeom prst="wedgeRoundRectCallout">
            <a:avLst>
              <a:gd name="adj1" fmla="val 38537"/>
              <a:gd name="adj2" fmla="val -82383"/>
              <a:gd name="adj3" fmla="val 16667"/>
            </a:avLst>
          </a:prstGeom>
        </p:spPr>
        <p:style>
          <a:lnRef idx="1">
            <a:schemeClr val="accent2"/>
          </a:lnRef>
          <a:fillRef idx="2">
            <a:schemeClr val="accent2"/>
          </a:fillRef>
          <a:effectRef idx="1">
            <a:schemeClr val="accent2"/>
          </a:effectRef>
          <a:fontRef idx="minor">
            <a:schemeClr val="dk1"/>
          </a:fontRef>
        </p:style>
        <p:txBody>
          <a:bodyPr lIns="91341" tIns="45673" rIns="91341" bIns="45673" rtlCol="0" anchor="ctr"/>
          <a:lstStyle/>
          <a:p>
            <a:pPr algn="ctr" fontAlgn="auto">
              <a:spcBef>
                <a:spcPts val="0"/>
              </a:spcBef>
              <a:spcAft>
                <a:spcPts val="0"/>
              </a:spcAft>
            </a:pPr>
            <a:r>
              <a:rPr lang="ja-JP" altLang="en-US" sz="1200" dirty="0">
                <a:solidFill>
                  <a:prstClr val="black"/>
                </a:solidFill>
              </a:rPr>
              <a:t>介護保険サービスの</a:t>
            </a:r>
            <a:endParaRPr lang="en-US" altLang="ja-JP" sz="1200" dirty="0">
              <a:solidFill>
                <a:prstClr val="black"/>
              </a:solidFill>
            </a:endParaRPr>
          </a:p>
          <a:p>
            <a:pPr algn="ctr" fontAlgn="auto">
              <a:spcBef>
                <a:spcPts val="0"/>
              </a:spcBef>
              <a:spcAft>
                <a:spcPts val="0"/>
              </a:spcAft>
            </a:pPr>
            <a:r>
              <a:rPr lang="ja-JP" altLang="en-US" sz="1200" dirty="0">
                <a:solidFill>
                  <a:prstClr val="black"/>
                </a:solidFill>
              </a:rPr>
              <a:t>円滑な利用を促進</a:t>
            </a:r>
          </a:p>
        </p:txBody>
      </p:sp>
      <p:pic>
        <p:nvPicPr>
          <p:cNvPr id="22"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328" y="4820328"/>
            <a:ext cx="886144" cy="480882"/>
          </a:xfrm>
          <a:prstGeom prst="rect">
            <a:avLst/>
          </a:prstGeom>
          <a:noFill/>
          <a:extLst>
            <a:ext uri="{909E8E84-426E-40DD-AFC4-6F175D3DCCD1}">
              <a14:hiddenFill xmlns:a14="http://schemas.microsoft.com/office/drawing/2010/main">
                <a:solidFill>
                  <a:srgbClr val="FFFFFF"/>
                </a:solidFill>
              </a14:hiddenFill>
            </a:ext>
          </a:extLst>
        </p:spPr>
      </p:pic>
      <p:sp>
        <p:nvSpPr>
          <p:cNvPr id="35" name="スライド番号プレースホルダー 1"/>
          <p:cNvSpPr>
            <a:spLocks noGrp="1"/>
          </p:cNvSpPr>
          <p:nvPr>
            <p:ph type="sldNum" sz="quarter" idx="12"/>
          </p:nvPr>
        </p:nvSpPr>
        <p:spPr>
          <a:xfrm>
            <a:off x="7617296" y="6524645"/>
            <a:ext cx="2311400" cy="476250"/>
          </a:xfrm>
        </p:spPr>
        <p:txBody>
          <a:bodyPr/>
          <a:lstStyle/>
          <a:p>
            <a:pPr>
              <a:defRPr/>
            </a:pPr>
            <a:fld id="{0329B7E6-8142-4C2C-8486-ACA79D5FD086}" type="slidenum">
              <a:rPr lang="en-US" altLang="ja-JP" sz="1400">
                <a:solidFill>
                  <a:prstClr val="black"/>
                </a:solidFill>
              </a:rPr>
              <a:pPr>
                <a:defRPr/>
              </a:pPr>
              <a:t>9</a:t>
            </a:fld>
            <a:endParaRPr lang="en-US" altLang="ja-JP" sz="1400" dirty="0">
              <a:solidFill>
                <a:prstClr val="black"/>
              </a:solidFill>
            </a:endParaRPr>
          </a:p>
        </p:txBody>
      </p:sp>
    </p:spTree>
    <p:extLst>
      <p:ext uri="{BB962C8B-B14F-4D97-AF65-F5344CB8AC3E}">
        <p14:creationId xmlns:p14="http://schemas.microsoft.com/office/powerpoint/2010/main" val="1992827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23203</TotalTime>
  <Words>8603</Words>
  <Application>Microsoft Office PowerPoint</Application>
  <PresentationFormat>A4 210 x 297 mm</PresentationFormat>
  <Paragraphs>2360</Paragraphs>
  <Slides>71</Slides>
  <Notes>26</Notes>
  <HiddenSlides>0</HiddenSlides>
  <MMClips>0</MMClips>
  <ScaleCrop>false</ScaleCrop>
  <HeadingPairs>
    <vt:vector size="4" baseType="variant">
      <vt:variant>
        <vt:lpstr>テーマ</vt:lpstr>
      </vt:variant>
      <vt:variant>
        <vt:i4>5</vt:i4>
      </vt:variant>
      <vt:variant>
        <vt:lpstr>スライド タイトル</vt:lpstr>
      </vt:variant>
      <vt:variant>
        <vt:i4>71</vt:i4>
      </vt:variant>
    </vt:vector>
  </HeadingPairs>
  <TitlesOfParts>
    <vt:vector size="76" baseType="lpstr">
      <vt:lpstr>標準デザイン</vt:lpstr>
      <vt:lpstr>デザインの設定</vt:lpstr>
      <vt:lpstr>1_デザインの設定</vt:lpstr>
      <vt:lpstr>6_標準デザイン</vt:lpstr>
      <vt:lpstr>1_Office テーマ</vt:lpstr>
      <vt:lpstr>PowerPoint プレゼンテーション</vt:lpstr>
      <vt:lpstr>本講義の獲得目標</vt:lpstr>
      <vt:lpstr>PowerPoint プレゼンテーション</vt:lpstr>
      <vt:lpstr>Ⅳ　障害者の日常生活及び社会生活を総合的　　に支援するための法律及び児童福祉法の 一部を改正する法律について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Ⅴ　平成30年度障害福祉サービス等報酬改　　について</vt:lpstr>
      <vt:lpstr>障害福祉サービス等報酬改定検討チームについて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Ⅵ　　各分野の動向について</vt:lpstr>
      <vt:lpstr>１　就労支援について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障害児支援について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【障害保健福祉関係主管課長会議（平成３０年３月１４日）資料抜粋】</vt:lpstr>
      <vt:lpstr>３　発達障害者支援について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世界自閉症啓発デー（４月２日）、発達障害啓発週間（４月２日～８日）</vt:lpstr>
      <vt:lpstr>PowerPoint プレゼンテーション</vt:lpstr>
      <vt:lpstr>PowerPoint プレゼンテーション</vt:lpstr>
      <vt:lpstr>PowerPoint プレゼンテーション</vt:lpstr>
      <vt:lpstr>（参考資料４） 生活困窮者自立支援法について</vt:lpstr>
      <vt:lpstr>PowerPoint プレゼンテーション</vt:lpstr>
      <vt:lpstr>PowerPoint プレゼンテーション</vt:lpstr>
      <vt:lpstr>PowerPoint プレゼンテーション</vt:lpstr>
      <vt:lpstr>生活困窮者自立支援制度と障害保健福祉施策との連携 （平成27年3月27日　社会・援護局　地域福祉課長、障害保健福祉部　企画課長、障害福祉課長、精神・障害保健課長　連名通知）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障害者自立支援法等の一部を改正する法律案の概要</dc:title>
  <dc:creator>清水 敦(shimizu-atsushisa)</dc:creator>
  <cp:lastModifiedBy>厚生労働省ネットワークシステム</cp:lastModifiedBy>
  <cp:revision>1687</cp:revision>
  <cp:lastPrinted>2018-04-26T05:12:40Z</cp:lastPrinted>
  <dcterms:created xsi:type="dcterms:W3CDTF">2009-02-17T02:03:39Z</dcterms:created>
  <dcterms:modified xsi:type="dcterms:W3CDTF">2018-05-25T02:38:35Z</dcterms:modified>
</cp:coreProperties>
</file>