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4" r:id="rId3"/>
    <p:sldMasterId id="2147484718" r:id="rId4"/>
  </p:sldMasterIdLst>
  <p:notesMasterIdLst>
    <p:notesMasterId r:id="rId99"/>
  </p:notesMasterIdLst>
  <p:handoutMasterIdLst>
    <p:handoutMasterId r:id="rId100"/>
  </p:handoutMasterIdLst>
  <p:sldIdLst>
    <p:sldId id="2563" r:id="rId5"/>
    <p:sldId id="2564" r:id="rId6"/>
    <p:sldId id="2652" r:id="rId7"/>
    <p:sldId id="2651" r:id="rId8"/>
    <p:sldId id="2463" r:id="rId9"/>
    <p:sldId id="2303" r:id="rId10"/>
    <p:sldId id="2473" r:id="rId11"/>
    <p:sldId id="2083" r:id="rId12"/>
    <p:sldId id="2305" r:id="rId13"/>
    <p:sldId id="2373" r:id="rId14"/>
    <p:sldId id="2575" r:id="rId15"/>
    <p:sldId id="2576" r:id="rId16"/>
    <p:sldId id="2577" r:id="rId17"/>
    <p:sldId id="2688" r:id="rId18"/>
    <p:sldId id="2689" r:id="rId19"/>
    <p:sldId id="2735" r:id="rId20"/>
    <p:sldId id="2736" r:id="rId21"/>
    <p:sldId id="2690" r:id="rId22"/>
    <p:sldId id="2569" r:id="rId23"/>
    <p:sldId id="2665" r:id="rId24"/>
    <p:sldId id="2670" r:id="rId25"/>
    <p:sldId id="2671" r:id="rId26"/>
    <p:sldId id="2672" r:id="rId27"/>
    <p:sldId id="2738" r:id="rId28"/>
    <p:sldId id="2673" r:id="rId29"/>
    <p:sldId id="2674" r:id="rId30"/>
    <p:sldId id="2666" r:id="rId31"/>
    <p:sldId id="2729" r:id="rId32"/>
    <p:sldId id="2667" r:id="rId33"/>
    <p:sldId id="2668" r:id="rId34"/>
    <p:sldId id="2718" r:id="rId35"/>
    <p:sldId id="2675" r:id="rId36"/>
    <p:sldId id="2664" r:id="rId37"/>
    <p:sldId id="2654" r:id="rId38"/>
    <p:sldId id="2661" r:id="rId39"/>
    <p:sldId id="2663" r:id="rId40"/>
    <p:sldId id="2669" r:id="rId41"/>
    <p:sldId id="2724" r:id="rId42"/>
    <p:sldId id="2725" r:id="rId43"/>
    <p:sldId id="2676" r:id="rId44"/>
    <p:sldId id="2726" r:id="rId45"/>
    <p:sldId id="2727" r:id="rId46"/>
    <p:sldId id="2737" r:id="rId47"/>
    <p:sldId id="2682" r:id="rId48"/>
    <p:sldId id="2685" r:id="rId49"/>
    <p:sldId id="2679" r:id="rId50"/>
    <p:sldId id="2680" r:id="rId51"/>
    <p:sldId id="2650" r:id="rId52"/>
    <p:sldId id="2731" r:id="rId53"/>
    <p:sldId id="2482" r:id="rId54"/>
    <p:sldId id="2483" r:id="rId55"/>
    <p:sldId id="2484" r:id="rId56"/>
    <p:sldId id="2486" r:id="rId57"/>
    <p:sldId id="2734" r:id="rId58"/>
    <p:sldId id="2733" r:id="rId59"/>
    <p:sldId id="2485" r:id="rId60"/>
    <p:sldId id="2462" r:id="rId61"/>
    <p:sldId id="2310" r:id="rId62"/>
    <p:sldId id="2691" r:id="rId63"/>
    <p:sldId id="2686" r:id="rId64"/>
    <p:sldId id="2687" r:id="rId65"/>
    <p:sldId id="2653" r:id="rId66"/>
    <p:sldId id="2705" r:id="rId67"/>
    <p:sldId id="2695" r:id="rId68"/>
    <p:sldId id="2697" r:id="rId69"/>
    <p:sldId id="2698" r:id="rId70"/>
    <p:sldId id="2728" r:id="rId71"/>
    <p:sldId id="2699" r:id="rId72"/>
    <p:sldId id="2700" r:id="rId73"/>
    <p:sldId id="2694" r:id="rId74"/>
    <p:sldId id="2701" r:id="rId75"/>
    <p:sldId id="2322" r:id="rId76"/>
    <p:sldId id="2692" r:id="rId77"/>
    <p:sldId id="2323" r:id="rId78"/>
    <p:sldId id="2693" r:id="rId79"/>
    <p:sldId id="2702" r:id="rId80"/>
    <p:sldId id="2703" r:id="rId81"/>
    <p:sldId id="2730" r:id="rId82"/>
    <p:sldId id="2707" r:id="rId83"/>
    <p:sldId id="2708" r:id="rId84"/>
    <p:sldId id="2709" r:id="rId85"/>
    <p:sldId id="2704" r:id="rId86"/>
    <p:sldId id="2327" r:id="rId87"/>
    <p:sldId id="2574" r:id="rId88"/>
    <p:sldId id="2678" r:id="rId89"/>
    <p:sldId id="2706" r:id="rId90"/>
    <p:sldId id="2719" r:id="rId91"/>
    <p:sldId id="2720" r:id="rId92"/>
    <p:sldId id="2721" r:id="rId93"/>
    <p:sldId id="2722" r:id="rId94"/>
    <p:sldId id="2723" r:id="rId95"/>
    <p:sldId id="2714" r:id="rId96"/>
    <p:sldId id="2716" r:id="rId97"/>
    <p:sldId id="2717" r:id="rId98"/>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7" algn="l" rtl="0" fontAlgn="base">
      <a:spcBef>
        <a:spcPct val="0"/>
      </a:spcBef>
      <a:spcAft>
        <a:spcPct val="0"/>
      </a:spcAft>
      <a:defRPr kumimoji="1" kern="1200">
        <a:solidFill>
          <a:schemeClr val="tx1"/>
        </a:solidFill>
        <a:latin typeface="Arial" charset="0"/>
        <a:ea typeface="ＭＳ Ｐゴシック" charset="-128"/>
        <a:cs typeface="+mn-cs"/>
      </a:defRPr>
    </a:lvl2pPr>
    <a:lvl3pPr marL="914293" algn="l" rtl="0" fontAlgn="base">
      <a:spcBef>
        <a:spcPct val="0"/>
      </a:spcBef>
      <a:spcAft>
        <a:spcPct val="0"/>
      </a:spcAft>
      <a:defRPr kumimoji="1" kern="1200">
        <a:solidFill>
          <a:schemeClr val="tx1"/>
        </a:solidFill>
        <a:latin typeface="Arial" charset="0"/>
        <a:ea typeface="ＭＳ Ｐゴシック" charset="-128"/>
        <a:cs typeface="+mn-cs"/>
      </a:defRPr>
    </a:lvl3pPr>
    <a:lvl4pPr marL="1371440" algn="l" rtl="0" fontAlgn="base">
      <a:spcBef>
        <a:spcPct val="0"/>
      </a:spcBef>
      <a:spcAft>
        <a:spcPct val="0"/>
      </a:spcAft>
      <a:defRPr kumimoji="1" kern="1200">
        <a:solidFill>
          <a:schemeClr val="tx1"/>
        </a:solidFill>
        <a:latin typeface="Arial" charset="0"/>
        <a:ea typeface="ＭＳ Ｐゴシック" charset="-128"/>
        <a:cs typeface="+mn-cs"/>
      </a:defRPr>
    </a:lvl4pPr>
    <a:lvl5pPr marL="1828587" algn="l" rtl="0" fontAlgn="base">
      <a:spcBef>
        <a:spcPct val="0"/>
      </a:spcBef>
      <a:spcAft>
        <a:spcPct val="0"/>
      </a:spcAft>
      <a:defRPr kumimoji="1" kern="1200">
        <a:solidFill>
          <a:schemeClr val="tx1"/>
        </a:solidFill>
        <a:latin typeface="Arial" charset="0"/>
        <a:ea typeface="ＭＳ Ｐゴシック" charset="-128"/>
        <a:cs typeface="+mn-cs"/>
      </a:defRPr>
    </a:lvl5pPr>
    <a:lvl6pPr marL="2285733" algn="l" defTabSz="914293" rtl="0" eaLnBrk="1" latinLnBrk="0" hangingPunct="1">
      <a:defRPr kumimoji="1" kern="1200">
        <a:solidFill>
          <a:schemeClr val="tx1"/>
        </a:solidFill>
        <a:latin typeface="Arial" charset="0"/>
        <a:ea typeface="ＭＳ Ｐゴシック" charset="-128"/>
        <a:cs typeface="+mn-cs"/>
      </a:defRPr>
    </a:lvl6pPr>
    <a:lvl7pPr marL="2742879" algn="l" defTabSz="914293" rtl="0" eaLnBrk="1" latinLnBrk="0" hangingPunct="1">
      <a:defRPr kumimoji="1" kern="1200">
        <a:solidFill>
          <a:schemeClr val="tx1"/>
        </a:solidFill>
        <a:latin typeface="Arial" charset="0"/>
        <a:ea typeface="ＭＳ Ｐゴシック" charset="-128"/>
        <a:cs typeface="+mn-cs"/>
      </a:defRPr>
    </a:lvl7pPr>
    <a:lvl8pPr marL="3200026" algn="l" defTabSz="914293" rtl="0" eaLnBrk="1" latinLnBrk="0" hangingPunct="1">
      <a:defRPr kumimoji="1" kern="1200">
        <a:solidFill>
          <a:schemeClr val="tx1"/>
        </a:solidFill>
        <a:latin typeface="Arial" charset="0"/>
        <a:ea typeface="ＭＳ Ｐゴシック" charset="-128"/>
        <a:cs typeface="+mn-cs"/>
      </a:defRPr>
    </a:lvl8pPr>
    <a:lvl9pPr marL="3657173" algn="l" defTabSz="914293"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289"/>
    <a:srgbClr val="FCEE9C"/>
    <a:srgbClr val="FFFF99"/>
    <a:srgbClr val="436BED"/>
    <a:srgbClr val="D6ECEE"/>
    <a:srgbClr val="E1382B"/>
    <a:srgbClr val="E65B50"/>
    <a:srgbClr val="000066"/>
    <a:srgbClr val="00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0" autoAdjust="0"/>
    <p:restoredTop sz="97479" autoAdjust="0"/>
  </p:normalViewPr>
  <p:slideViewPr>
    <p:cSldViewPr>
      <p:cViewPr varScale="1">
        <p:scale>
          <a:sx n="70" d="100"/>
          <a:sy n="70" d="100"/>
        </p:scale>
        <p:origin x="884" y="52"/>
      </p:cViewPr>
      <p:guideLst>
        <p:guide orient="horz" pos="2160"/>
        <p:guide pos="3121"/>
      </p:guideLst>
    </p:cSldViewPr>
  </p:slideViewPr>
  <p:notesTextViewPr>
    <p:cViewPr>
      <p:scale>
        <a:sx n="100" d="100"/>
        <a:sy n="100" d="100"/>
      </p:scale>
      <p:origin x="0" y="0"/>
    </p:cViewPr>
  </p:notesTextViewPr>
  <p:sorterViewPr>
    <p:cViewPr>
      <p:scale>
        <a:sx n="90" d="100"/>
        <a:sy n="90" d="100"/>
      </p:scale>
      <p:origin x="0" y="23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dfckhpwg4file2h.mhlwds.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dfckhpwg4file2h.mhlwds.mhlw.go.jp\&#35506;&#23460;&#38936;&#22495;3\12204550_&#31038;&#20250;&#12539;&#25588;&#35703;&#23616;&#38556;&#23475;&#20445;&#20581;&#31119;&#31049;&#37096;&#12288;&#22320;&#22495;&#29983;&#27963;&#25903;&#25588;&#25512;&#36914;&#23460;\&#22320;&#22495;&#31227;&#34892;&#25903;&#25588;&#20418;\H30&#22320;&#22495;&#31227;&#34892;&#25903;&#25588;&#65288;&#20849;&#26377;&#65289;\&#20418;&#21729;&#12501;&#12449;&#12452;&#12523;\&#22269;&#20445;&#36899;&#12487;&#12540;&#12479;\01%20&#26356;&#26032;&#29992;&#20803;&#12487;&#12540;&#12479;\&#26376;&#26356;&#26032;&#65306;&#20803;&#12487;&#12540;&#12479;.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78924831599409"/>
          <c:y val="2.5323883294718755E-2"/>
          <c:w val="0.82707351616108837"/>
          <c:h val="0.8730652311299818"/>
        </c:manualLayout>
      </c:layout>
      <c:barChart>
        <c:barDir val="bar"/>
        <c:grouping val="clustered"/>
        <c:varyColors val="0"/>
        <c:ser>
          <c:idx val="0"/>
          <c:order val="0"/>
          <c:tx>
            <c:strRef>
              <c:f>⑥都道府県別!$B$3:$B$4</c:f>
              <c:strCache>
                <c:ptCount val="1"/>
                <c:pt idx="0">
                  <c:v>地域移行支援</c:v>
                </c:pt>
              </c:strCache>
            </c:strRef>
          </c:tx>
          <c:spPr>
            <a:solidFill>
              <a:schemeClr val="bg1"/>
            </a:solidFill>
            <a:ln>
              <a:solidFill>
                <a:schemeClr val="tx1">
                  <a:lumMod val="50000"/>
                  <a:lumOff val="5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⑥都道府県別!$B$29:$B$51</c:f>
              <c:numCache>
                <c:formatCode>#,##0_);[Red]\(#,##0\)</c:formatCode>
                <c:ptCount val="23"/>
                <c:pt idx="0">
                  <c:v>6</c:v>
                </c:pt>
                <c:pt idx="1">
                  <c:v>5</c:v>
                </c:pt>
                <c:pt idx="2">
                  <c:v>41</c:v>
                </c:pt>
                <c:pt idx="3">
                  <c:v>46</c:v>
                </c:pt>
                <c:pt idx="4">
                  <c:v>10</c:v>
                </c:pt>
                <c:pt idx="5">
                  <c:v>7</c:v>
                </c:pt>
                <c:pt idx="6">
                  <c:v>1</c:v>
                </c:pt>
                <c:pt idx="7">
                  <c:v>6</c:v>
                </c:pt>
                <c:pt idx="8">
                  <c:v>17</c:v>
                </c:pt>
                <c:pt idx="9">
                  <c:v>2</c:v>
                </c:pt>
                <c:pt idx="10">
                  <c:v>1</c:v>
                </c:pt>
                <c:pt idx="11">
                  <c:v>5</c:v>
                </c:pt>
                <c:pt idx="12">
                  <c:v>2</c:v>
                </c:pt>
                <c:pt idx="13">
                  <c:v>26</c:v>
                </c:pt>
                <c:pt idx="14">
                  <c:v>9</c:v>
                </c:pt>
                <c:pt idx="15">
                  <c:v>10</c:v>
                </c:pt>
                <c:pt idx="16">
                  <c:v>1</c:v>
                </c:pt>
                <c:pt idx="17">
                  <c:v>15</c:v>
                </c:pt>
                <c:pt idx="18">
                  <c:v>4</c:v>
                </c:pt>
                <c:pt idx="19">
                  <c:v>7</c:v>
                </c:pt>
                <c:pt idx="20">
                  <c:v>3</c:v>
                </c:pt>
                <c:pt idx="21">
                  <c:v>2</c:v>
                </c:pt>
                <c:pt idx="22">
                  <c:v>9</c:v>
                </c:pt>
              </c:numCache>
            </c:numRef>
          </c:val>
          <c:extLst>
            <c:ext xmlns:c16="http://schemas.microsoft.com/office/drawing/2014/chart" uri="{C3380CC4-5D6E-409C-BE32-E72D297353CC}">
              <c16:uniqueId val="{00000000-16AB-4764-8403-7BC5594776AF}"/>
            </c:ext>
          </c:extLst>
        </c:ser>
        <c:ser>
          <c:idx val="1"/>
          <c:order val="1"/>
          <c:tx>
            <c:strRef>
              <c:f>⑥都道府県別!$C$3:$C$4</c:f>
              <c:strCache>
                <c:ptCount val="1"/>
                <c:pt idx="0">
                  <c:v>地域定着支援</c:v>
                </c:pt>
              </c:strCache>
            </c:strRef>
          </c:tx>
          <c:spPr>
            <a:solidFill>
              <a:srgbClr val="FFC000"/>
            </a:solidFill>
            <a:ln>
              <a:solidFill>
                <a:schemeClr val="tx1">
                  <a:lumMod val="50000"/>
                  <a:lumOff val="50000"/>
                </a:schemeClr>
              </a:solidFill>
            </a:ln>
          </c:spPr>
          <c:invertIfNegative val="0"/>
          <c:dLbls>
            <c:dLbl>
              <c:idx val="2"/>
              <c:layout>
                <c:manualLayout>
                  <c:x val="-8.6545188988142244E-2"/>
                  <c:y val="-2.36759155266382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AB-4764-8403-7BC5594776AF}"/>
                </c:ext>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⑥都道府県別!$A$29:$A$51</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⑥都道府県別!$C$29:$C$51</c:f>
              <c:numCache>
                <c:formatCode>General</c:formatCode>
                <c:ptCount val="23"/>
                <c:pt idx="0">
                  <c:v>13</c:v>
                </c:pt>
                <c:pt idx="1">
                  <c:v>61</c:v>
                </c:pt>
                <c:pt idx="2">
                  <c:v>639</c:v>
                </c:pt>
                <c:pt idx="3">
                  <c:v>122</c:v>
                </c:pt>
                <c:pt idx="4">
                  <c:v>3</c:v>
                </c:pt>
                <c:pt idx="5">
                  <c:v>51</c:v>
                </c:pt>
                <c:pt idx="6">
                  <c:v>0</c:v>
                </c:pt>
                <c:pt idx="7">
                  <c:v>108</c:v>
                </c:pt>
                <c:pt idx="8">
                  <c:v>186</c:v>
                </c:pt>
                <c:pt idx="9">
                  <c:v>40</c:v>
                </c:pt>
                <c:pt idx="10">
                  <c:v>14</c:v>
                </c:pt>
                <c:pt idx="11">
                  <c:v>2</c:v>
                </c:pt>
                <c:pt idx="12">
                  <c:v>3</c:v>
                </c:pt>
                <c:pt idx="13">
                  <c:v>83</c:v>
                </c:pt>
                <c:pt idx="14">
                  <c:v>6</c:v>
                </c:pt>
                <c:pt idx="15">
                  <c:v>68</c:v>
                </c:pt>
                <c:pt idx="16">
                  <c:v>11</c:v>
                </c:pt>
                <c:pt idx="17">
                  <c:v>13</c:v>
                </c:pt>
                <c:pt idx="18">
                  <c:v>9</c:v>
                </c:pt>
                <c:pt idx="19">
                  <c:v>32</c:v>
                </c:pt>
                <c:pt idx="20">
                  <c:v>17</c:v>
                </c:pt>
                <c:pt idx="21">
                  <c:v>6</c:v>
                </c:pt>
                <c:pt idx="22">
                  <c:v>0</c:v>
                </c:pt>
              </c:numCache>
            </c:numRef>
          </c:val>
          <c:extLst>
            <c:ext xmlns:c16="http://schemas.microsoft.com/office/drawing/2014/chart" uri="{C3380CC4-5D6E-409C-BE32-E72D297353CC}">
              <c16:uniqueId val="{00000002-16AB-4764-8403-7BC5594776AF}"/>
            </c:ext>
          </c:extLst>
        </c:ser>
        <c:dLbls>
          <c:showLegendKey val="0"/>
          <c:showVal val="0"/>
          <c:showCatName val="0"/>
          <c:showSerName val="0"/>
          <c:showPercent val="0"/>
          <c:showBubbleSize val="0"/>
        </c:dLbls>
        <c:gapWidth val="80"/>
        <c:axId val="99790208"/>
        <c:axId val="99800192"/>
      </c:barChart>
      <c:catAx>
        <c:axId val="99790208"/>
        <c:scaling>
          <c:orientation val="maxMin"/>
        </c:scaling>
        <c:delete val="0"/>
        <c:axPos val="l"/>
        <c:numFmt formatCode="General" sourceLinked="1"/>
        <c:majorTickMark val="out"/>
        <c:minorTickMark val="none"/>
        <c:tickLblPos val="nextTo"/>
        <c:txPr>
          <a:bodyPr/>
          <a:lstStyle/>
          <a:p>
            <a:pPr>
              <a:defRPr sz="900"/>
            </a:pPr>
            <a:endParaRPr lang="ja-JP"/>
          </a:p>
        </c:txPr>
        <c:crossAx val="99800192"/>
        <c:crosses val="autoZero"/>
        <c:auto val="1"/>
        <c:lblAlgn val="ctr"/>
        <c:lblOffset val="100"/>
        <c:noMultiLvlLbl val="0"/>
      </c:catAx>
      <c:valAx>
        <c:axId val="99800192"/>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99790208"/>
        <c:crosses val="autoZero"/>
        <c:crossBetween val="between"/>
        <c:majorUnit val="50"/>
      </c:valAx>
      <c:spPr>
        <a:solidFill>
          <a:schemeClr val="bg2"/>
        </a:solidFill>
      </c:spPr>
    </c:plotArea>
    <c:legend>
      <c:legendPos val="r"/>
      <c:layout>
        <c:manualLayout>
          <c:xMode val="edge"/>
          <c:yMode val="edge"/>
          <c:x val="0.39220611648537923"/>
          <c:y val="0.92904614532537944"/>
          <c:w val="0.45211138559736302"/>
          <c:h val="5.1625359227361833E-2"/>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6191972780793136E-2"/>
          <c:y val="8.8184646150427731E-2"/>
          <c:w val="0.90761605443841376"/>
          <c:h val="0.79408885123875128"/>
        </c:manualLayout>
      </c:layout>
      <c:bar3DChart>
        <c:barDir val="col"/>
        <c:grouping val="stacked"/>
        <c:varyColors val="0"/>
        <c:ser>
          <c:idx val="0"/>
          <c:order val="0"/>
          <c:tx>
            <c:strRef>
              <c:f>Sheet1!$B$1</c:f>
              <c:strCache>
                <c:ptCount val="1"/>
                <c:pt idx="0">
                  <c:v>列1</c:v>
                </c:pt>
              </c:strCache>
            </c:strRef>
          </c:tx>
          <c:spPr>
            <a:solidFill>
              <a:srgbClr val="1F497D">
                <a:lumMod val="20000"/>
                <a:lumOff val="80000"/>
              </a:srgbClr>
            </a:solidFill>
          </c:spPr>
          <c:invertIfNegative val="0"/>
          <c:dPt>
            <c:idx val="1"/>
            <c:invertIfNegative val="0"/>
            <c:bubble3D val="0"/>
            <c:extLst>
              <c:ext xmlns:c16="http://schemas.microsoft.com/office/drawing/2014/chart" uri="{C3380CC4-5D6E-409C-BE32-E72D297353CC}">
                <c16:uniqueId val="{00000000-FA30-449E-8F4F-7B3C688E16F3}"/>
              </c:ext>
            </c:extLst>
          </c:dPt>
          <c:dPt>
            <c:idx val="2"/>
            <c:invertIfNegative val="0"/>
            <c:bubble3D val="0"/>
            <c:spPr>
              <a:pattFill prst="pct75">
                <a:fgClr>
                  <a:srgbClr val="1F497D">
                    <a:lumMod val="20000"/>
                    <a:lumOff val="80000"/>
                  </a:srgbClr>
                </a:fgClr>
                <a:bgClr>
                  <a:schemeClr val="bg1"/>
                </a:bgClr>
              </a:pattFill>
            </c:spPr>
            <c:extLst>
              <c:ext xmlns:c16="http://schemas.microsoft.com/office/drawing/2014/chart" uri="{C3380CC4-5D6E-409C-BE32-E72D297353CC}">
                <c16:uniqueId val="{00000002-FA30-449E-8F4F-7B3C688E16F3}"/>
              </c:ext>
            </c:extLst>
          </c:dPt>
          <c:dLbls>
            <c:numFmt formatCode="#,##0_);\(#,##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H27</c:v>
                </c:pt>
                <c:pt idx="1">
                  <c:v>H28</c:v>
                </c:pt>
                <c:pt idx="2">
                  <c:v>H29</c:v>
                </c:pt>
              </c:strCache>
            </c:strRef>
          </c:cat>
          <c:val>
            <c:numRef>
              <c:f>Sheet1!$B$2:$B$4</c:f>
              <c:numCache>
                <c:formatCode>General</c:formatCode>
                <c:ptCount val="3"/>
                <c:pt idx="0">
                  <c:v>4309</c:v>
                </c:pt>
                <c:pt idx="1">
                  <c:v>5418</c:v>
                </c:pt>
                <c:pt idx="2">
                  <c:v>6648</c:v>
                </c:pt>
              </c:numCache>
            </c:numRef>
          </c:val>
          <c:extLst>
            <c:ext xmlns:c16="http://schemas.microsoft.com/office/drawing/2014/chart" uri="{C3380CC4-5D6E-409C-BE32-E72D297353CC}">
              <c16:uniqueId val="{00000003-FA30-449E-8F4F-7B3C688E16F3}"/>
            </c:ext>
          </c:extLst>
        </c:ser>
        <c:dLbls>
          <c:showLegendKey val="0"/>
          <c:showVal val="1"/>
          <c:showCatName val="0"/>
          <c:showSerName val="0"/>
          <c:showPercent val="0"/>
          <c:showBubbleSize val="0"/>
        </c:dLbls>
        <c:gapWidth val="95"/>
        <c:gapDepth val="95"/>
        <c:shape val="box"/>
        <c:axId val="99818880"/>
        <c:axId val="99843072"/>
        <c:axId val="0"/>
      </c:bar3DChart>
      <c:catAx>
        <c:axId val="99818880"/>
        <c:scaling>
          <c:orientation val="minMax"/>
        </c:scaling>
        <c:delete val="0"/>
        <c:axPos val="b"/>
        <c:numFmt formatCode="General" sourceLinked="0"/>
        <c:majorTickMark val="none"/>
        <c:minorTickMark val="none"/>
        <c:tickLblPos val="nextTo"/>
        <c:crossAx val="99843072"/>
        <c:crosses val="autoZero"/>
        <c:auto val="1"/>
        <c:lblAlgn val="ctr"/>
        <c:lblOffset val="100"/>
        <c:noMultiLvlLbl val="0"/>
      </c:catAx>
      <c:valAx>
        <c:axId val="99843072"/>
        <c:scaling>
          <c:orientation val="minMax"/>
        </c:scaling>
        <c:delete val="1"/>
        <c:axPos val="l"/>
        <c:numFmt formatCode="General" sourceLinked="1"/>
        <c:majorTickMark val="none"/>
        <c:minorTickMark val="none"/>
        <c:tickLblPos val="none"/>
        <c:crossAx val="99818880"/>
        <c:crosses val="autoZero"/>
        <c:crossBetween val="between"/>
      </c:valAx>
    </c:plotArea>
    <c:plotVisOnly val="1"/>
    <c:dispBlanksAs val="gap"/>
    <c:showDLblsOverMax val="0"/>
  </c:chart>
  <c:txPr>
    <a:bodyPr/>
    <a:lstStyle/>
    <a:p>
      <a:pPr>
        <a:defRPr sz="900">
          <a:latin typeface="メイリオ" pitchFamily="50" charset="-128"/>
          <a:ea typeface="メイリオ" pitchFamily="50" charset="-128"/>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6191957507366904E-2"/>
          <c:y val="0.11240100607750912"/>
          <c:w val="0.90761608498526614"/>
          <c:h val="0.73754365080901618"/>
        </c:manualLayout>
      </c:layout>
      <c:bar3DChart>
        <c:barDir val="col"/>
        <c:grouping val="stacked"/>
        <c:varyColors val="0"/>
        <c:ser>
          <c:idx val="0"/>
          <c:order val="0"/>
          <c:tx>
            <c:strRef>
              <c:f>Sheet1!$B$1</c:f>
              <c:strCache>
                <c:ptCount val="1"/>
                <c:pt idx="0">
                  <c:v>列1</c:v>
                </c:pt>
              </c:strCache>
            </c:strRef>
          </c:tx>
          <c:spPr>
            <a:solidFill>
              <a:srgbClr val="1F497D">
                <a:lumMod val="20000"/>
                <a:lumOff val="80000"/>
              </a:srgbClr>
            </a:solidFill>
          </c:spPr>
          <c:invertIfNegative val="0"/>
          <c:dPt>
            <c:idx val="1"/>
            <c:invertIfNegative val="0"/>
            <c:bubble3D val="0"/>
            <c:extLst>
              <c:ext xmlns:c16="http://schemas.microsoft.com/office/drawing/2014/chart" uri="{C3380CC4-5D6E-409C-BE32-E72D297353CC}">
                <c16:uniqueId val="{00000000-34B2-4825-B00D-4358F3D51AE1}"/>
              </c:ext>
            </c:extLst>
          </c:dPt>
          <c:dPt>
            <c:idx val="2"/>
            <c:invertIfNegative val="0"/>
            <c:bubble3D val="0"/>
            <c:spPr>
              <a:pattFill prst="pct75">
                <a:fgClr>
                  <a:srgbClr val="1F497D">
                    <a:lumMod val="20000"/>
                    <a:lumOff val="80000"/>
                  </a:srgbClr>
                </a:fgClr>
                <a:bgClr>
                  <a:schemeClr val="bg1"/>
                </a:bgClr>
              </a:pattFill>
            </c:spPr>
            <c:extLst>
              <c:ext xmlns:c16="http://schemas.microsoft.com/office/drawing/2014/chart" uri="{C3380CC4-5D6E-409C-BE32-E72D297353CC}">
                <c16:uniqueId val="{00000002-34B2-4825-B00D-4358F3D51AE1}"/>
              </c:ext>
            </c:extLst>
          </c:dPt>
          <c:dLbls>
            <c:numFmt formatCode="#,##0_);\(#,##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H27</c:v>
                </c:pt>
                <c:pt idx="1">
                  <c:v>H28</c:v>
                </c:pt>
                <c:pt idx="2">
                  <c:v>H29</c:v>
                </c:pt>
              </c:strCache>
            </c:strRef>
          </c:cat>
          <c:val>
            <c:numRef>
              <c:f>Sheet1!$B$2:$B$4</c:f>
              <c:numCache>
                <c:formatCode>General</c:formatCode>
                <c:ptCount val="3"/>
                <c:pt idx="0">
                  <c:v>3146</c:v>
                </c:pt>
                <c:pt idx="1">
                  <c:v>3736</c:v>
                </c:pt>
                <c:pt idx="2">
                  <c:v>4375</c:v>
                </c:pt>
              </c:numCache>
            </c:numRef>
          </c:val>
          <c:extLst>
            <c:ext xmlns:c16="http://schemas.microsoft.com/office/drawing/2014/chart" uri="{C3380CC4-5D6E-409C-BE32-E72D297353CC}">
              <c16:uniqueId val="{00000003-34B2-4825-B00D-4358F3D51AE1}"/>
            </c:ext>
          </c:extLst>
        </c:ser>
        <c:dLbls>
          <c:showLegendKey val="0"/>
          <c:showVal val="1"/>
          <c:showCatName val="0"/>
          <c:showSerName val="0"/>
          <c:showPercent val="0"/>
          <c:showBubbleSize val="0"/>
        </c:dLbls>
        <c:gapWidth val="95"/>
        <c:gapDepth val="95"/>
        <c:shape val="box"/>
        <c:axId val="102387712"/>
        <c:axId val="102390784"/>
        <c:axId val="0"/>
      </c:bar3DChart>
      <c:catAx>
        <c:axId val="102387712"/>
        <c:scaling>
          <c:orientation val="minMax"/>
        </c:scaling>
        <c:delete val="0"/>
        <c:axPos val="b"/>
        <c:numFmt formatCode="General" sourceLinked="0"/>
        <c:majorTickMark val="none"/>
        <c:minorTickMark val="none"/>
        <c:tickLblPos val="nextTo"/>
        <c:crossAx val="102390784"/>
        <c:crosses val="autoZero"/>
        <c:auto val="1"/>
        <c:lblAlgn val="ctr"/>
        <c:lblOffset val="100"/>
        <c:noMultiLvlLbl val="0"/>
      </c:catAx>
      <c:valAx>
        <c:axId val="102390784"/>
        <c:scaling>
          <c:orientation val="minMax"/>
        </c:scaling>
        <c:delete val="1"/>
        <c:axPos val="l"/>
        <c:numFmt formatCode="General" sourceLinked="1"/>
        <c:majorTickMark val="none"/>
        <c:minorTickMark val="none"/>
        <c:tickLblPos val="none"/>
        <c:crossAx val="102387712"/>
        <c:crosses val="autoZero"/>
        <c:crossBetween val="between"/>
      </c:valAx>
    </c:plotArea>
    <c:plotVisOnly val="1"/>
    <c:dispBlanksAs val="gap"/>
    <c:showDLblsOverMax val="0"/>
  </c:chart>
  <c:txPr>
    <a:bodyPr/>
    <a:lstStyle/>
    <a:p>
      <a:pPr>
        <a:defRPr sz="900">
          <a:latin typeface="メイリオ" pitchFamily="50" charset="-128"/>
          <a:ea typeface="メイリオ"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441059687863498E-2"/>
          <c:y val="0.23230635378093145"/>
          <c:w val="0.88337270341207352"/>
          <c:h val="0.59449862458247571"/>
        </c:manualLayout>
      </c:layout>
      <c:lineChart>
        <c:grouping val="standard"/>
        <c:varyColors val="0"/>
        <c:ser>
          <c:idx val="0"/>
          <c:order val="0"/>
          <c:tx>
            <c:strRef>
              <c:f>'⑤-1地域移行'!$B$1</c:f>
              <c:strCache>
                <c:ptCount val="1"/>
                <c:pt idx="0">
                  <c:v>身体障害者</c:v>
                </c:pt>
              </c:strCache>
            </c:strRef>
          </c:tx>
          <c:marker>
            <c:symbol val="diamond"/>
            <c:size val="3"/>
          </c:marker>
          <c:dLbls>
            <c:dLbl>
              <c:idx val="0"/>
              <c:layout>
                <c:manualLayout>
                  <c:x val="-5.6420867349970982E-2"/>
                  <c:y val="2.4607407701634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B8-4DCB-AC68-72C3D4508F0D}"/>
                </c:ext>
              </c:extLst>
            </c:dLbl>
            <c:dLbl>
              <c:idx val="1"/>
              <c:delete val="1"/>
              <c:extLst>
                <c:ext xmlns:c15="http://schemas.microsoft.com/office/drawing/2012/chart" uri="{CE6537A1-D6FC-4f65-9D91-7224C49458BB}"/>
                <c:ext xmlns:c16="http://schemas.microsoft.com/office/drawing/2014/chart" uri="{C3380CC4-5D6E-409C-BE32-E72D297353CC}">
                  <c16:uniqueId val="{00000001-71B8-4DCB-AC68-72C3D4508F0D}"/>
                </c:ext>
              </c:extLst>
            </c:dLbl>
            <c:dLbl>
              <c:idx val="2"/>
              <c:layout>
                <c:manualLayout>
                  <c:x val="-4.646633383482026E-2"/>
                  <c:y val="2.5050484565737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B8-4DCB-AC68-72C3D4508F0D}"/>
                </c:ext>
              </c:extLst>
            </c:dLbl>
            <c:dLbl>
              <c:idx val="3"/>
              <c:delete val="1"/>
              <c:extLst>
                <c:ext xmlns:c15="http://schemas.microsoft.com/office/drawing/2012/chart" uri="{CE6537A1-D6FC-4f65-9D91-7224C49458BB}"/>
                <c:ext xmlns:c16="http://schemas.microsoft.com/office/drawing/2014/chart" uri="{C3380CC4-5D6E-409C-BE32-E72D297353CC}">
                  <c16:uniqueId val="{00000003-71B8-4DCB-AC68-72C3D4508F0D}"/>
                </c:ext>
              </c:extLst>
            </c:dLbl>
            <c:dLbl>
              <c:idx val="4"/>
              <c:layout>
                <c:manualLayout>
                  <c:x val="-4.6490415346936431E-2"/>
                  <c:y val="2.9707213433725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B8-4DCB-AC68-72C3D4508F0D}"/>
                </c:ext>
              </c:extLst>
            </c:dLbl>
            <c:dLbl>
              <c:idx val="5"/>
              <c:delete val="1"/>
              <c:extLst>
                <c:ext xmlns:c15="http://schemas.microsoft.com/office/drawing/2012/chart" uri="{CE6537A1-D6FC-4f65-9D91-7224C49458BB}"/>
                <c:ext xmlns:c16="http://schemas.microsoft.com/office/drawing/2014/chart" uri="{C3380CC4-5D6E-409C-BE32-E72D297353CC}">
                  <c16:uniqueId val="{00000005-71B8-4DCB-AC68-72C3D4508F0D}"/>
                </c:ext>
              </c:extLst>
            </c:dLbl>
            <c:dLbl>
              <c:idx val="6"/>
              <c:layout>
                <c:manualLayout>
                  <c:x val="-1.1875565334621061E-2"/>
                  <c:y val="2.5803328776728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B8-4DCB-AC68-72C3D4508F0D}"/>
                </c:ext>
              </c:extLst>
            </c:dLbl>
            <c:dLbl>
              <c:idx val="7"/>
              <c:delete val="1"/>
              <c:extLst>
                <c:ext xmlns:c15="http://schemas.microsoft.com/office/drawing/2012/chart" uri="{CE6537A1-D6FC-4f65-9D91-7224C49458BB}"/>
                <c:ext xmlns:c16="http://schemas.microsoft.com/office/drawing/2014/chart" uri="{C3380CC4-5D6E-409C-BE32-E72D297353CC}">
                  <c16:uniqueId val="{00000007-71B8-4DCB-AC68-72C3D4508F0D}"/>
                </c:ext>
              </c:extLst>
            </c:dLbl>
            <c:dLbl>
              <c:idx val="8"/>
              <c:layout>
                <c:manualLayout>
                  <c:x val="-2.2796742320638153E-2"/>
                  <c:y val="2.5803328776728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B8-4DCB-AC68-72C3D4508F0D}"/>
                </c:ext>
              </c:extLst>
            </c:dLbl>
            <c:dLbl>
              <c:idx val="9"/>
              <c:delete val="1"/>
              <c:extLst>
                <c:ext xmlns:c15="http://schemas.microsoft.com/office/drawing/2012/chart" uri="{CE6537A1-D6FC-4f65-9D91-7224C49458BB}"/>
                <c:ext xmlns:c16="http://schemas.microsoft.com/office/drawing/2014/chart" uri="{C3380CC4-5D6E-409C-BE32-E72D297353CC}">
                  <c16:uniqueId val="{00000009-71B8-4DCB-AC68-72C3D4508F0D}"/>
                </c:ext>
              </c:extLst>
            </c:dLbl>
            <c:dLbl>
              <c:idx val="10"/>
              <c:layout>
                <c:manualLayout>
                  <c:x val="-2.0018918773904597E-2"/>
                  <c:y val="3.0354831643180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B8-4DCB-AC68-72C3D4508F0D}"/>
                </c:ext>
              </c:extLst>
            </c:dLbl>
            <c:dLbl>
              <c:idx val="11"/>
              <c:delete val="1"/>
              <c:extLst>
                <c:ext xmlns:c15="http://schemas.microsoft.com/office/drawing/2012/chart" uri="{CE6537A1-D6FC-4f65-9D91-7224C49458BB}"/>
                <c:ext xmlns:c16="http://schemas.microsoft.com/office/drawing/2014/chart" uri="{C3380CC4-5D6E-409C-BE32-E72D297353CC}">
                  <c16:uniqueId val="{0000000B-71B8-4DCB-AC68-72C3D4508F0D}"/>
                </c:ext>
              </c:extLst>
            </c:dLbl>
            <c:dLbl>
              <c:idx val="12"/>
              <c:layout>
                <c:manualLayout>
                  <c:x val="-1.6861090882073219E-2"/>
                  <c:y val="1.59035173959834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B8-4DCB-AC68-72C3D4508F0D}"/>
                </c:ext>
              </c:extLst>
            </c:dLbl>
            <c:dLbl>
              <c:idx val="13"/>
              <c:delete val="1"/>
              <c:extLst>
                <c:ext xmlns:c15="http://schemas.microsoft.com/office/drawing/2012/chart" uri="{CE6537A1-D6FC-4f65-9D91-7224C49458BB}"/>
                <c:ext xmlns:c16="http://schemas.microsoft.com/office/drawing/2014/chart" uri="{C3380CC4-5D6E-409C-BE32-E72D297353CC}">
                  <c16:uniqueId val="{0000000D-71B8-4DCB-AC68-72C3D4508F0D}"/>
                </c:ext>
              </c:extLst>
            </c:dLbl>
            <c:dLbl>
              <c:idx val="14"/>
              <c:layout>
                <c:manualLayout>
                  <c:x val="-2.8384811551622945E-2"/>
                  <c:y val="1.943634001780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1B8-4DCB-AC68-72C3D4508F0D}"/>
                </c:ext>
              </c:extLst>
            </c:dLbl>
            <c:dLbl>
              <c:idx val="15"/>
              <c:delete val="1"/>
              <c:extLst>
                <c:ext xmlns:c15="http://schemas.microsoft.com/office/drawing/2012/chart" uri="{CE6537A1-D6FC-4f65-9D91-7224C49458BB}"/>
                <c:ext xmlns:c16="http://schemas.microsoft.com/office/drawing/2014/chart" uri="{C3380CC4-5D6E-409C-BE32-E72D297353CC}">
                  <c16:uniqueId val="{0000000F-71B8-4DCB-AC68-72C3D4508F0D}"/>
                </c:ext>
              </c:extLst>
            </c:dLbl>
            <c:dLbl>
              <c:idx val="16"/>
              <c:layout>
                <c:manualLayout>
                  <c:x val="-2.5820507607408116E-2"/>
                  <c:y val="1.943634001780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1B8-4DCB-AC68-72C3D4508F0D}"/>
                </c:ext>
              </c:extLst>
            </c:dLbl>
            <c:dLbl>
              <c:idx val="17"/>
              <c:delete val="1"/>
              <c:extLst>
                <c:ext xmlns:c15="http://schemas.microsoft.com/office/drawing/2012/chart" uri="{CE6537A1-D6FC-4f65-9D91-7224C49458BB}"/>
                <c:ext xmlns:c16="http://schemas.microsoft.com/office/drawing/2014/chart" uri="{C3380CC4-5D6E-409C-BE32-E72D297353CC}">
                  <c16:uniqueId val="{00000011-71B8-4DCB-AC68-72C3D4508F0D}"/>
                </c:ext>
              </c:extLst>
            </c:dLbl>
            <c:dLbl>
              <c:idx val="18"/>
              <c:layout>
                <c:manualLayout>
                  <c:x val="-2.5820507607408116E-2"/>
                  <c:y val="1.6792606810235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1B8-4DCB-AC68-72C3D4508F0D}"/>
                </c:ext>
              </c:extLst>
            </c:dLbl>
            <c:dLbl>
              <c:idx val="19"/>
              <c:delete val="1"/>
              <c:extLst>
                <c:ext xmlns:c15="http://schemas.microsoft.com/office/drawing/2012/chart" uri="{CE6537A1-D6FC-4f65-9D91-7224C49458BB}"/>
                <c:ext xmlns:c16="http://schemas.microsoft.com/office/drawing/2014/chart" uri="{C3380CC4-5D6E-409C-BE32-E72D297353CC}">
                  <c16:uniqueId val="{00000013-71B8-4DCB-AC68-72C3D4508F0D}"/>
                </c:ext>
              </c:extLst>
            </c:dLbl>
            <c:dLbl>
              <c:idx val="20"/>
              <c:delete val="1"/>
              <c:extLst>
                <c:ext xmlns:c15="http://schemas.microsoft.com/office/drawing/2012/chart" uri="{CE6537A1-D6FC-4f65-9D91-7224C49458BB}"/>
                <c:ext xmlns:c16="http://schemas.microsoft.com/office/drawing/2014/chart" uri="{C3380CC4-5D6E-409C-BE32-E72D297353CC}">
                  <c16:uniqueId val="{00000014-71B8-4DCB-AC68-72C3D4508F0D}"/>
                </c:ext>
              </c:extLst>
            </c:dLbl>
            <c:dLbl>
              <c:idx val="21"/>
              <c:layout>
                <c:manualLayout>
                  <c:x val="-6.9597700881732352E-2"/>
                  <c:y val="2.4558039881676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1B8-4DCB-AC68-72C3D4508F0D}"/>
                </c:ext>
              </c:extLst>
            </c:dLbl>
            <c:dLbl>
              <c:idx val="22"/>
              <c:layout>
                <c:manualLayout>
                  <c:x val="-5.6420867349971079E-2"/>
                  <c:y val="1.2303703850817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1B8-4DCB-AC68-72C3D4508F0D}"/>
                </c:ext>
              </c:extLst>
            </c:dLbl>
            <c:dLbl>
              <c:idx val="23"/>
              <c:delete val="1"/>
              <c:extLst>
                <c:ext xmlns:c15="http://schemas.microsoft.com/office/drawing/2012/chart" uri="{CE6537A1-D6FC-4f65-9D91-7224C49458BB}"/>
                <c:ext xmlns:c16="http://schemas.microsoft.com/office/drawing/2014/chart" uri="{C3380CC4-5D6E-409C-BE32-E72D297353CC}">
                  <c16:uniqueId val="{00000017-71B8-4DCB-AC68-72C3D4508F0D}"/>
                </c:ext>
              </c:extLst>
            </c:dLbl>
            <c:dLbl>
              <c:idx val="24"/>
              <c:layout>
                <c:manualLayout>
                  <c:x val="-5.8717187968257735E-2"/>
                  <c:y val="1.2303703850817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1B8-4DCB-AC68-72C3D4508F0D}"/>
                </c:ext>
              </c:extLst>
            </c:dLbl>
            <c:dLbl>
              <c:idx val="25"/>
              <c:delete val="1"/>
              <c:extLst>
                <c:ext xmlns:c15="http://schemas.microsoft.com/office/drawing/2012/chart" uri="{CE6537A1-D6FC-4f65-9D91-7224C49458BB}"/>
                <c:ext xmlns:c16="http://schemas.microsoft.com/office/drawing/2014/chart" uri="{C3380CC4-5D6E-409C-BE32-E72D297353CC}">
                  <c16:uniqueId val="{00000019-71B8-4DCB-AC68-72C3D4508F0D}"/>
                </c:ext>
              </c:extLst>
            </c:dLbl>
            <c:dLbl>
              <c:idx val="26"/>
              <c:layout>
                <c:manualLayout>
                  <c:x val="-4.8793265610254426E-2"/>
                  <c:y val="1.8299520106509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1B8-4DCB-AC68-72C3D4508F0D}"/>
                </c:ext>
              </c:extLst>
            </c:dLbl>
            <c:dLbl>
              <c:idx val="27"/>
              <c:delete val="1"/>
              <c:extLst>
                <c:ext xmlns:c15="http://schemas.microsoft.com/office/drawing/2012/chart" uri="{CE6537A1-D6FC-4f65-9D91-7224C49458BB}"/>
                <c:ext xmlns:c16="http://schemas.microsoft.com/office/drawing/2014/chart" uri="{C3380CC4-5D6E-409C-BE32-E72D297353CC}">
                  <c16:uniqueId val="{0000001B-71B8-4DCB-AC68-72C3D4508F0D}"/>
                </c:ext>
              </c:extLst>
            </c:dLbl>
            <c:dLbl>
              <c:idx val="28"/>
              <c:layout>
                <c:manualLayout>
                  <c:x val="-5.2899387696091357E-2"/>
                  <c:y val="1.8234497585072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1B8-4DCB-AC68-72C3D4508F0D}"/>
                </c:ext>
              </c:extLst>
            </c:dLbl>
            <c:dLbl>
              <c:idx val="29"/>
              <c:delete val="1"/>
              <c:extLst>
                <c:ext xmlns:c15="http://schemas.microsoft.com/office/drawing/2012/chart" uri="{CE6537A1-D6FC-4f65-9D91-7224C49458BB}"/>
                <c:ext xmlns:c16="http://schemas.microsoft.com/office/drawing/2014/chart" uri="{C3380CC4-5D6E-409C-BE32-E72D297353CC}">
                  <c16:uniqueId val="{0000001D-71B8-4DCB-AC68-72C3D4508F0D}"/>
                </c:ext>
              </c:extLst>
            </c:dLbl>
            <c:dLbl>
              <c:idx val="30"/>
              <c:layout>
                <c:manualLayout>
                  <c:x val="-3.7632700269769601E-2"/>
                  <c:y val="1.7323727582007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1B8-4DCB-AC68-72C3D4508F0D}"/>
                </c:ext>
              </c:extLst>
            </c:dLbl>
            <c:dLbl>
              <c:idx val="31"/>
              <c:delete val="1"/>
              <c:extLst>
                <c:ext xmlns:c15="http://schemas.microsoft.com/office/drawing/2012/chart" uri="{CE6537A1-D6FC-4f65-9D91-7224C49458BB}"/>
                <c:ext xmlns:c16="http://schemas.microsoft.com/office/drawing/2014/chart" uri="{C3380CC4-5D6E-409C-BE32-E72D297353CC}">
                  <c16:uniqueId val="{0000001F-71B8-4DCB-AC68-72C3D4508F0D}"/>
                </c:ext>
              </c:extLst>
            </c:dLbl>
            <c:dLbl>
              <c:idx val="32"/>
              <c:layout>
                <c:manualLayout>
                  <c:x val="-1.8962581490409042E-2"/>
                  <c:y val="2.2907565268523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71B8-4DCB-AC68-72C3D4508F0D}"/>
                </c:ext>
              </c:extLst>
            </c:dLbl>
            <c:dLbl>
              <c:idx val="33"/>
              <c:delete val="1"/>
              <c:extLst>
                <c:ext xmlns:c15="http://schemas.microsoft.com/office/drawing/2012/chart" uri="{CE6537A1-D6FC-4f65-9D91-7224C49458BB}"/>
                <c:ext xmlns:c16="http://schemas.microsoft.com/office/drawing/2014/chart" uri="{C3380CC4-5D6E-409C-BE32-E72D297353CC}">
                  <c16:uniqueId val="{00000021-71B8-4DCB-AC68-72C3D4508F0D}"/>
                </c:ext>
              </c:extLst>
            </c:dLbl>
            <c:dLbl>
              <c:idx val="35"/>
              <c:delete val="1"/>
              <c:extLst>
                <c:ext xmlns:c15="http://schemas.microsoft.com/office/drawing/2012/chart" uri="{CE6537A1-D6FC-4f65-9D91-7224C49458BB}"/>
                <c:ext xmlns:c16="http://schemas.microsoft.com/office/drawing/2014/chart" uri="{C3380CC4-5D6E-409C-BE32-E72D297353CC}">
                  <c16:uniqueId val="{00000022-71B8-4DCB-AC68-72C3D4508F0D}"/>
                </c:ext>
              </c:extLst>
            </c:dLbl>
            <c:dLbl>
              <c:idx val="37"/>
              <c:delete val="1"/>
              <c:extLst>
                <c:ext xmlns:c15="http://schemas.microsoft.com/office/drawing/2012/chart" uri="{CE6537A1-D6FC-4f65-9D91-7224C49458BB}"/>
                <c:ext xmlns:c16="http://schemas.microsoft.com/office/drawing/2014/chart" uri="{C3380CC4-5D6E-409C-BE32-E72D297353CC}">
                  <c16:uniqueId val="{00000023-71B8-4DCB-AC68-72C3D4508F0D}"/>
                </c:ext>
              </c:extLst>
            </c:dLbl>
            <c:dLbl>
              <c:idx val="39"/>
              <c:delete val="1"/>
              <c:extLst>
                <c:ext xmlns:c15="http://schemas.microsoft.com/office/drawing/2012/chart" uri="{CE6537A1-D6FC-4f65-9D91-7224C49458BB}"/>
                <c:ext xmlns:c16="http://schemas.microsoft.com/office/drawing/2014/chart" uri="{C3380CC4-5D6E-409C-BE32-E72D297353CC}">
                  <c16:uniqueId val="{00000024-71B8-4DCB-AC68-72C3D4508F0D}"/>
                </c:ext>
              </c:extLst>
            </c:dLbl>
            <c:dLbl>
              <c:idx val="41"/>
              <c:delete val="1"/>
              <c:extLst>
                <c:ext xmlns:c15="http://schemas.microsoft.com/office/drawing/2012/chart" uri="{CE6537A1-D6FC-4f65-9D91-7224C49458BB}"/>
                <c:ext xmlns:c16="http://schemas.microsoft.com/office/drawing/2014/chart" uri="{C3380CC4-5D6E-409C-BE32-E72D297353CC}">
                  <c16:uniqueId val="{00000025-71B8-4DCB-AC68-72C3D4508F0D}"/>
                </c:ext>
              </c:extLst>
            </c:dLbl>
            <c:dLbl>
              <c:idx val="43"/>
              <c:delete val="1"/>
              <c:extLst>
                <c:ext xmlns:c15="http://schemas.microsoft.com/office/drawing/2012/chart" uri="{CE6537A1-D6FC-4f65-9D91-7224C49458BB}"/>
                <c:ext xmlns:c16="http://schemas.microsoft.com/office/drawing/2014/chart" uri="{C3380CC4-5D6E-409C-BE32-E72D297353CC}">
                  <c16:uniqueId val="{00000026-71B8-4DCB-AC68-72C3D4508F0D}"/>
                </c:ext>
              </c:extLst>
            </c:dLbl>
            <c:dLbl>
              <c:idx val="44"/>
              <c:layout>
                <c:manualLayout>
                  <c:x val="-9.0580935206752318E-3"/>
                  <c:y val="5.90757574488948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1B8-4DCB-AC68-72C3D4508F0D}"/>
                </c:ext>
              </c:extLst>
            </c:dLbl>
            <c:dLbl>
              <c:idx val="45"/>
              <c:delete val="1"/>
              <c:extLst>
                <c:ext xmlns:c15="http://schemas.microsoft.com/office/drawing/2012/chart" uri="{CE6537A1-D6FC-4f65-9D91-7224C49458BB}"/>
                <c:ext xmlns:c16="http://schemas.microsoft.com/office/drawing/2014/chart" uri="{C3380CC4-5D6E-409C-BE32-E72D297353CC}">
                  <c16:uniqueId val="{00000028-71B8-4DCB-AC68-72C3D4508F0D}"/>
                </c:ext>
              </c:extLst>
            </c:dLbl>
            <c:dLbl>
              <c:idx val="47"/>
              <c:delete val="1"/>
              <c:extLst>
                <c:ext xmlns:c15="http://schemas.microsoft.com/office/drawing/2012/chart" uri="{CE6537A1-D6FC-4f65-9D91-7224C49458BB}"/>
                <c:ext xmlns:c16="http://schemas.microsoft.com/office/drawing/2014/chart" uri="{C3380CC4-5D6E-409C-BE32-E72D297353CC}">
                  <c16:uniqueId val="{00000029-71B8-4DCB-AC68-72C3D4508F0D}"/>
                </c:ext>
              </c:extLst>
            </c:dLbl>
            <c:dLbl>
              <c:idx val="49"/>
              <c:delete val="1"/>
              <c:extLst>
                <c:ext xmlns:c15="http://schemas.microsoft.com/office/drawing/2012/chart" uri="{CE6537A1-D6FC-4f65-9D91-7224C49458BB}"/>
                <c:ext xmlns:c16="http://schemas.microsoft.com/office/drawing/2014/chart" uri="{C3380CC4-5D6E-409C-BE32-E72D297353CC}">
                  <c16:uniqueId val="{0000002A-71B8-4DCB-AC68-72C3D4508F0D}"/>
                </c:ext>
              </c:extLst>
            </c:dLbl>
            <c:dLbl>
              <c:idx val="51"/>
              <c:delete val="1"/>
              <c:extLst>
                <c:ext xmlns:c15="http://schemas.microsoft.com/office/drawing/2012/chart" uri="{CE6537A1-D6FC-4f65-9D91-7224C49458BB}"/>
                <c:ext xmlns:c16="http://schemas.microsoft.com/office/drawing/2014/chart" uri="{C3380CC4-5D6E-409C-BE32-E72D297353CC}">
                  <c16:uniqueId val="{0000002B-71B8-4DCB-AC68-72C3D4508F0D}"/>
                </c:ext>
              </c:extLst>
            </c:dLbl>
            <c:dLbl>
              <c:idx val="53"/>
              <c:delete val="1"/>
              <c:extLst>
                <c:ext xmlns:c15="http://schemas.microsoft.com/office/drawing/2012/chart" uri="{CE6537A1-D6FC-4f65-9D91-7224C49458BB}"/>
                <c:ext xmlns:c16="http://schemas.microsoft.com/office/drawing/2014/chart" uri="{C3380CC4-5D6E-409C-BE32-E72D297353CC}">
                  <c16:uniqueId val="{0000002C-71B8-4DCB-AC68-72C3D4508F0D}"/>
                </c:ext>
              </c:extLst>
            </c:dLbl>
            <c:dLbl>
              <c:idx val="55"/>
              <c:delete val="1"/>
              <c:extLst>
                <c:ext xmlns:c15="http://schemas.microsoft.com/office/drawing/2012/chart" uri="{CE6537A1-D6FC-4f65-9D91-7224C49458BB}"/>
                <c:ext xmlns:c16="http://schemas.microsoft.com/office/drawing/2014/chart" uri="{C3380CC4-5D6E-409C-BE32-E72D297353CC}">
                  <c16:uniqueId val="{0000002D-71B8-4DCB-AC68-72C3D4508F0D}"/>
                </c:ext>
              </c:extLst>
            </c:dLbl>
            <c:dLbl>
              <c:idx val="57"/>
              <c:delete val="1"/>
              <c:extLst>
                <c:ext xmlns:c15="http://schemas.microsoft.com/office/drawing/2012/chart" uri="{CE6537A1-D6FC-4f65-9D91-7224C49458BB}"/>
                <c:ext xmlns:c16="http://schemas.microsoft.com/office/drawing/2014/chart" uri="{C3380CC4-5D6E-409C-BE32-E72D297353CC}">
                  <c16:uniqueId val="{0000002E-71B8-4DCB-AC68-72C3D4508F0D}"/>
                </c:ext>
              </c:extLst>
            </c:dLbl>
            <c:dLbl>
              <c:idx val="59"/>
              <c:delete val="1"/>
              <c:extLst>
                <c:ext xmlns:c15="http://schemas.microsoft.com/office/drawing/2012/chart" uri="{CE6537A1-D6FC-4f65-9D91-7224C49458BB}"/>
                <c:ext xmlns:c16="http://schemas.microsoft.com/office/drawing/2014/chart" uri="{C3380CC4-5D6E-409C-BE32-E72D297353CC}">
                  <c16:uniqueId val="{0000002F-71B8-4DCB-AC68-72C3D4508F0D}"/>
                </c:ext>
              </c:extLst>
            </c:dLbl>
            <c:dLbl>
              <c:idx val="63"/>
              <c:delete val="1"/>
              <c:extLst>
                <c:ext xmlns:c15="http://schemas.microsoft.com/office/drawing/2012/chart" uri="{CE6537A1-D6FC-4f65-9D91-7224C49458BB}"/>
                <c:ext xmlns:c16="http://schemas.microsoft.com/office/drawing/2014/chart" uri="{C3380CC4-5D6E-409C-BE32-E72D297353CC}">
                  <c16:uniqueId val="{00000030-71B8-4DCB-AC68-72C3D4508F0D}"/>
                </c:ext>
              </c:extLst>
            </c:dLbl>
            <c:dLbl>
              <c:idx val="65"/>
              <c:delete val="1"/>
              <c:extLst>
                <c:ext xmlns:c15="http://schemas.microsoft.com/office/drawing/2012/chart" uri="{CE6537A1-D6FC-4f65-9D91-7224C49458BB}"/>
                <c:ext xmlns:c16="http://schemas.microsoft.com/office/drawing/2014/chart" uri="{C3380CC4-5D6E-409C-BE32-E72D297353CC}">
                  <c16:uniqueId val="{00000031-71B8-4DCB-AC68-72C3D4508F0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'⑤-1地域移行'!$A$2:$A$14</c:f>
              <c:strCache>
                <c:ptCount val="13"/>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H29.12月</c:v>
                </c:pt>
              </c:strCache>
            </c:strRef>
          </c:cat>
          <c:val>
            <c:numRef>
              <c:f>'⑤-1地域移行'!$B$2:$B$14</c:f>
              <c:numCache>
                <c:formatCode>0_);[Red]\(0\)</c:formatCode>
                <c:ptCount val="13"/>
                <c:pt idx="0">
                  <c:v>12</c:v>
                </c:pt>
                <c:pt idx="1">
                  <c:v>21</c:v>
                </c:pt>
                <c:pt idx="2">
                  <c:v>25</c:v>
                </c:pt>
                <c:pt idx="3">
                  <c:v>32</c:v>
                </c:pt>
                <c:pt idx="4">
                  <c:v>29</c:v>
                </c:pt>
                <c:pt idx="5" formatCode="#,##0_);[Red]\(#,##0\)">
                  <c:v>34</c:v>
                </c:pt>
                <c:pt idx="6" formatCode="#,##0_ ">
                  <c:v>38</c:v>
                </c:pt>
                <c:pt idx="7" formatCode="#,##0_ ">
                  <c:v>26</c:v>
                </c:pt>
                <c:pt idx="8" formatCode="#,##0_ ">
                  <c:v>19</c:v>
                </c:pt>
                <c:pt idx="9" formatCode="#,##0_ ">
                  <c:v>15</c:v>
                </c:pt>
                <c:pt idx="10" formatCode="#,##0_ ">
                  <c:v>14</c:v>
                </c:pt>
                <c:pt idx="11" formatCode="#,##0_ ">
                  <c:v>27</c:v>
                </c:pt>
                <c:pt idx="12" formatCode="0_ ">
                  <c:v>29</c:v>
                </c:pt>
              </c:numCache>
            </c:numRef>
          </c:val>
          <c:smooth val="0"/>
          <c:extLst>
            <c:ext xmlns:c16="http://schemas.microsoft.com/office/drawing/2014/chart" uri="{C3380CC4-5D6E-409C-BE32-E72D297353CC}">
              <c16:uniqueId val="{00000032-71B8-4DCB-AC68-72C3D4508F0D}"/>
            </c:ext>
          </c:extLst>
        </c:ser>
        <c:ser>
          <c:idx val="1"/>
          <c:order val="1"/>
          <c:tx>
            <c:strRef>
              <c:f>'⑤-1地域移行'!$C$1</c:f>
              <c:strCache>
                <c:ptCount val="1"/>
                <c:pt idx="0">
                  <c:v>知的障害者</c:v>
                </c:pt>
              </c:strCache>
            </c:strRef>
          </c:tx>
          <c:marker>
            <c:symbol val="square"/>
            <c:size val="3"/>
          </c:marker>
          <c:dLbls>
            <c:dLbl>
              <c:idx val="0"/>
              <c:layout>
                <c:manualLayout>
                  <c:x val="-5.6420867349970982E-2"/>
                  <c:y val="-4.0986834552481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1B8-4DCB-AC68-72C3D4508F0D}"/>
                </c:ext>
              </c:extLst>
            </c:dLbl>
            <c:dLbl>
              <c:idx val="1"/>
              <c:delete val="1"/>
              <c:extLst>
                <c:ext xmlns:c15="http://schemas.microsoft.com/office/drawing/2012/chart" uri="{CE6537A1-D6FC-4f65-9D91-7224C49458BB}"/>
                <c:ext xmlns:c16="http://schemas.microsoft.com/office/drawing/2014/chart" uri="{C3380CC4-5D6E-409C-BE32-E72D297353CC}">
                  <c16:uniqueId val="{00000034-71B8-4DCB-AC68-72C3D4508F0D}"/>
                </c:ext>
              </c:extLst>
            </c:dLbl>
            <c:dLbl>
              <c:idx val="3"/>
              <c:delete val="1"/>
              <c:extLst>
                <c:ext xmlns:c15="http://schemas.microsoft.com/office/drawing/2012/chart" uri="{CE6537A1-D6FC-4f65-9D91-7224C49458BB}"/>
                <c:ext xmlns:c16="http://schemas.microsoft.com/office/drawing/2014/chart" uri="{C3380CC4-5D6E-409C-BE32-E72D297353CC}">
                  <c16:uniqueId val="{00000035-71B8-4DCB-AC68-72C3D4508F0D}"/>
                </c:ext>
              </c:extLst>
            </c:dLbl>
            <c:dLbl>
              <c:idx val="5"/>
              <c:delete val="1"/>
              <c:extLst>
                <c:ext xmlns:c15="http://schemas.microsoft.com/office/drawing/2012/chart" uri="{CE6537A1-D6FC-4f65-9D91-7224C49458BB}"/>
                <c:ext xmlns:c16="http://schemas.microsoft.com/office/drawing/2014/chart" uri="{C3380CC4-5D6E-409C-BE32-E72D297353CC}">
                  <c16:uniqueId val="{00000036-71B8-4DCB-AC68-72C3D4508F0D}"/>
                </c:ext>
              </c:extLst>
            </c:dLbl>
            <c:dLbl>
              <c:idx val="7"/>
              <c:delete val="1"/>
              <c:extLst>
                <c:ext xmlns:c15="http://schemas.microsoft.com/office/drawing/2012/chart" uri="{CE6537A1-D6FC-4f65-9D91-7224C49458BB}"/>
                <c:ext xmlns:c16="http://schemas.microsoft.com/office/drawing/2014/chart" uri="{C3380CC4-5D6E-409C-BE32-E72D297353CC}">
                  <c16:uniqueId val="{00000037-71B8-4DCB-AC68-72C3D4508F0D}"/>
                </c:ext>
              </c:extLst>
            </c:dLbl>
            <c:dLbl>
              <c:idx val="9"/>
              <c:delete val="1"/>
              <c:extLst>
                <c:ext xmlns:c15="http://schemas.microsoft.com/office/drawing/2012/chart" uri="{CE6537A1-D6FC-4f65-9D91-7224C49458BB}"/>
                <c:ext xmlns:c16="http://schemas.microsoft.com/office/drawing/2014/chart" uri="{C3380CC4-5D6E-409C-BE32-E72D297353CC}">
                  <c16:uniqueId val="{00000038-71B8-4DCB-AC68-72C3D4508F0D}"/>
                </c:ext>
              </c:extLst>
            </c:dLbl>
            <c:dLbl>
              <c:idx val="11"/>
              <c:delete val="1"/>
              <c:extLst>
                <c:ext xmlns:c15="http://schemas.microsoft.com/office/drawing/2012/chart" uri="{CE6537A1-D6FC-4f65-9D91-7224C49458BB}"/>
                <c:ext xmlns:c16="http://schemas.microsoft.com/office/drawing/2014/chart" uri="{C3380CC4-5D6E-409C-BE32-E72D297353CC}">
                  <c16:uniqueId val="{00000039-71B8-4DCB-AC68-72C3D4508F0D}"/>
                </c:ext>
              </c:extLst>
            </c:dLbl>
            <c:dLbl>
              <c:idx val="13"/>
              <c:delete val="1"/>
              <c:extLst>
                <c:ext xmlns:c15="http://schemas.microsoft.com/office/drawing/2012/chart" uri="{CE6537A1-D6FC-4f65-9D91-7224C49458BB}"/>
                <c:ext xmlns:c16="http://schemas.microsoft.com/office/drawing/2014/chart" uri="{C3380CC4-5D6E-409C-BE32-E72D297353CC}">
                  <c16:uniqueId val="{0000003A-71B8-4DCB-AC68-72C3D4508F0D}"/>
                </c:ext>
              </c:extLst>
            </c:dLbl>
            <c:dLbl>
              <c:idx val="15"/>
              <c:delete val="1"/>
              <c:extLst>
                <c:ext xmlns:c15="http://schemas.microsoft.com/office/drawing/2012/chart" uri="{CE6537A1-D6FC-4f65-9D91-7224C49458BB}"/>
                <c:ext xmlns:c16="http://schemas.microsoft.com/office/drawing/2014/chart" uri="{C3380CC4-5D6E-409C-BE32-E72D297353CC}">
                  <c16:uniqueId val="{0000003B-71B8-4DCB-AC68-72C3D4508F0D}"/>
                </c:ext>
              </c:extLst>
            </c:dLbl>
            <c:dLbl>
              <c:idx val="17"/>
              <c:delete val="1"/>
              <c:extLst>
                <c:ext xmlns:c15="http://schemas.microsoft.com/office/drawing/2012/chart" uri="{CE6537A1-D6FC-4f65-9D91-7224C49458BB}"/>
                <c:ext xmlns:c16="http://schemas.microsoft.com/office/drawing/2014/chart" uri="{C3380CC4-5D6E-409C-BE32-E72D297353CC}">
                  <c16:uniqueId val="{0000003C-71B8-4DCB-AC68-72C3D4508F0D}"/>
                </c:ext>
              </c:extLst>
            </c:dLbl>
            <c:dLbl>
              <c:idx val="19"/>
              <c:delete val="1"/>
              <c:extLst>
                <c:ext xmlns:c15="http://schemas.microsoft.com/office/drawing/2012/chart" uri="{CE6537A1-D6FC-4f65-9D91-7224C49458BB}"/>
                <c:ext xmlns:c16="http://schemas.microsoft.com/office/drawing/2014/chart" uri="{C3380CC4-5D6E-409C-BE32-E72D297353CC}">
                  <c16:uniqueId val="{0000003D-71B8-4DCB-AC68-72C3D4508F0D}"/>
                </c:ext>
              </c:extLst>
            </c:dLbl>
            <c:dLbl>
              <c:idx val="21"/>
              <c:delete val="1"/>
              <c:extLst>
                <c:ext xmlns:c15="http://schemas.microsoft.com/office/drawing/2012/chart" uri="{CE6537A1-D6FC-4f65-9D91-7224C49458BB}"/>
                <c:ext xmlns:c16="http://schemas.microsoft.com/office/drawing/2014/chart" uri="{C3380CC4-5D6E-409C-BE32-E72D297353CC}">
                  <c16:uniqueId val="{0000003E-71B8-4DCB-AC68-72C3D4508F0D}"/>
                </c:ext>
              </c:extLst>
            </c:dLbl>
            <c:dLbl>
              <c:idx val="23"/>
              <c:delete val="1"/>
              <c:extLst>
                <c:ext xmlns:c15="http://schemas.microsoft.com/office/drawing/2012/chart" uri="{CE6537A1-D6FC-4f65-9D91-7224C49458BB}"/>
                <c:ext xmlns:c16="http://schemas.microsoft.com/office/drawing/2014/chart" uri="{C3380CC4-5D6E-409C-BE32-E72D297353CC}">
                  <c16:uniqueId val="{0000003F-71B8-4DCB-AC68-72C3D4508F0D}"/>
                </c:ext>
              </c:extLst>
            </c:dLbl>
            <c:dLbl>
              <c:idx val="24"/>
              <c:layout>
                <c:manualLayout>
                  <c:x val="-5.8717187968257735E-2"/>
                  <c:y val="-6.5594242254116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71B8-4DCB-AC68-72C3D4508F0D}"/>
                </c:ext>
              </c:extLst>
            </c:dLbl>
            <c:dLbl>
              <c:idx val="25"/>
              <c:delete val="1"/>
              <c:extLst>
                <c:ext xmlns:c15="http://schemas.microsoft.com/office/drawing/2012/chart" uri="{CE6537A1-D6FC-4f65-9D91-7224C49458BB}"/>
                <c:ext xmlns:c16="http://schemas.microsoft.com/office/drawing/2014/chart" uri="{C3380CC4-5D6E-409C-BE32-E72D297353CC}">
                  <c16:uniqueId val="{00000041-71B8-4DCB-AC68-72C3D4508F0D}"/>
                </c:ext>
              </c:extLst>
            </c:dLbl>
            <c:dLbl>
              <c:idx val="26"/>
              <c:layout>
                <c:manualLayout>
                  <c:x val="-5.3510673420364564E-2"/>
                  <c:y val="-4.6783009977548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71B8-4DCB-AC68-72C3D4508F0D}"/>
                </c:ext>
              </c:extLst>
            </c:dLbl>
            <c:dLbl>
              <c:idx val="27"/>
              <c:delete val="1"/>
              <c:extLst>
                <c:ext xmlns:c15="http://schemas.microsoft.com/office/drawing/2012/chart" uri="{CE6537A1-D6FC-4f65-9D91-7224C49458BB}"/>
                <c:ext xmlns:c16="http://schemas.microsoft.com/office/drawing/2014/chart" uri="{C3380CC4-5D6E-409C-BE32-E72D297353CC}">
                  <c16:uniqueId val="{00000043-71B8-4DCB-AC68-72C3D4508F0D}"/>
                </c:ext>
              </c:extLst>
            </c:dLbl>
            <c:dLbl>
              <c:idx val="29"/>
              <c:delete val="1"/>
              <c:extLst>
                <c:ext xmlns:c15="http://schemas.microsoft.com/office/drawing/2012/chart" uri="{CE6537A1-D6FC-4f65-9D91-7224C49458BB}"/>
                <c:ext xmlns:c16="http://schemas.microsoft.com/office/drawing/2014/chart" uri="{C3380CC4-5D6E-409C-BE32-E72D297353CC}">
                  <c16:uniqueId val="{00000044-71B8-4DCB-AC68-72C3D4508F0D}"/>
                </c:ext>
              </c:extLst>
            </c:dLbl>
            <c:dLbl>
              <c:idx val="31"/>
              <c:delete val="1"/>
              <c:extLst>
                <c:ext xmlns:c15="http://schemas.microsoft.com/office/drawing/2012/chart" uri="{CE6537A1-D6FC-4f65-9D91-7224C49458BB}"/>
                <c:ext xmlns:c16="http://schemas.microsoft.com/office/drawing/2014/chart" uri="{C3380CC4-5D6E-409C-BE32-E72D297353CC}">
                  <c16:uniqueId val="{00000045-71B8-4DCB-AC68-72C3D4508F0D}"/>
                </c:ext>
              </c:extLst>
            </c:dLbl>
            <c:dLbl>
              <c:idx val="33"/>
              <c:delete val="1"/>
              <c:extLst>
                <c:ext xmlns:c15="http://schemas.microsoft.com/office/drawing/2012/chart" uri="{CE6537A1-D6FC-4f65-9D91-7224C49458BB}"/>
                <c:ext xmlns:c16="http://schemas.microsoft.com/office/drawing/2014/chart" uri="{C3380CC4-5D6E-409C-BE32-E72D297353CC}">
                  <c16:uniqueId val="{00000046-71B8-4DCB-AC68-72C3D4508F0D}"/>
                </c:ext>
              </c:extLst>
            </c:dLbl>
            <c:dLbl>
              <c:idx val="35"/>
              <c:delete val="1"/>
              <c:extLst>
                <c:ext xmlns:c15="http://schemas.microsoft.com/office/drawing/2012/chart" uri="{CE6537A1-D6FC-4f65-9D91-7224C49458BB}"/>
                <c:ext xmlns:c16="http://schemas.microsoft.com/office/drawing/2014/chart" uri="{C3380CC4-5D6E-409C-BE32-E72D297353CC}">
                  <c16:uniqueId val="{00000047-71B8-4DCB-AC68-72C3D4508F0D}"/>
                </c:ext>
              </c:extLst>
            </c:dLbl>
            <c:dLbl>
              <c:idx val="37"/>
              <c:delete val="1"/>
              <c:extLst>
                <c:ext xmlns:c15="http://schemas.microsoft.com/office/drawing/2012/chart" uri="{CE6537A1-D6FC-4f65-9D91-7224C49458BB}"/>
                <c:ext xmlns:c16="http://schemas.microsoft.com/office/drawing/2014/chart" uri="{C3380CC4-5D6E-409C-BE32-E72D297353CC}">
                  <c16:uniqueId val="{00000048-71B8-4DCB-AC68-72C3D4508F0D}"/>
                </c:ext>
              </c:extLst>
            </c:dLbl>
            <c:dLbl>
              <c:idx val="39"/>
              <c:delete val="1"/>
              <c:extLst>
                <c:ext xmlns:c15="http://schemas.microsoft.com/office/drawing/2012/chart" uri="{CE6537A1-D6FC-4f65-9D91-7224C49458BB}"/>
                <c:ext xmlns:c16="http://schemas.microsoft.com/office/drawing/2014/chart" uri="{C3380CC4-5D6E-409C-BE32-E72D297353CC}">
                  <c16:uniqueId val="{00000049-71B8-4DCB-AC68-72C3D4508F0D}"/>
                </c:ext>
              </c:extLst>
            </c:dLbl>
            <c:dLbl>
              <c:idx val="41"/>
              <c:delete val="1"/>
              <c:extLst>
                <c:ext xmlns:c15="http://schemas.microsoft.com/office/drawing/2012/chart" uri="{CE6537A1-D6FC-4f65-9D91-7224C49458BB}"/>
                <c:ext xmlns:c16="http://schemas.microsoft.com/office/drawing/2014/chart" uri="{C3380CC4-5D6E-409C-BE32-E72D297353CC}">
                  <c16:uniqueId val="{0000004A-71B8-4DCB-AC68-72C3D4508F0D}"/>
                </c:ext>
              </c:extLst>
            </c:dLbl>
            <c:dLbl>
              <c:idx val="43"/>
              <c:delete val="1"/>
              <c:extLst>
                <c:ext xmlns:c15="http://schemas.microsoft.com/office/drawing/2012/chart" uri="{CE6537A1-D6FC-4f65-9D91-7224C49458BB}"/>
                <c:ext xmlns:c16="http://schemas.microsoft.com/office/drawing/2014/chart" uri="{C3380CC4-5D6E-409C-BE32-E72D297353CC}">
                  <c16:uniqueId val="{0000004B-71B8-4DCB-AC68-72C3D4508F0D}"/>
                </c:ext>
              </c:extLst>
            </c:dLbl>
            <c:dLbl>
              <c:idx val="45"/>
              <c:delete val="1"/>
              <c:extLst>
                <c:ext xmlns:c15="http://schemas.microsoft.com/office/drawing/2012/chart" uri="{CE6537A1-D6FC-4f65-9D91-7224C49458BB}"/>
                <c:ext xmlns:c16="http://schemas.microsoft.com/office/drawing/2014/chart" uri="{C3380CC4-5D6E-409C-BE32-E72D297353CC}">
                  <c16:uniqueId val="{0000004C-71B8-4DCB-AC68-72C3D4508F0D}"/>
                </c:ext>
              </c:extLst>
            </c:dLbl>
            <c:dLbl>
              <c:idx val="47"/>
              <c:delete val="1"/>
              <c:extLst>
                <c:ext xmlns:c15="http://schemas.microsoft.com/office/drawing/2012/chart" uri="{CE6537A1-D6FC-4f65-9D91-7224C49458BB}"/>
                <c:ext xmlns:c16="http://schemas.microsoft.com/office/drawing/2014/chart" uri="{C3380CC4-5D6E-409C-BE32-E72D297353CC}">
                  <c16:uniqueId val="{0000004D-71B8-4DCB-AC68-72C3D4508F0D}"/>
                </c:ext>
              </c:extLst>
            </c:dLbl>
            <c:dLbl>
              <c:idx val="49"/>
              <c:delete val="1"/>
              <c:extLst>
                <c:ext xmlns:c15="http://schemas.microsoft.com/office/drawing/2012/chart" uri="{CE6537A1-D6FC-4f65-9D91-7224C49458BB}"/>
                <c:ext xmlns:c16="http://schemas.microsoft.com/office/drawing/2014/chart" uri="{C3380CC4-5D6E-409C-BE32-E72D297353CC}">
                  <c16:uniqueId val="{0000004E-71B8-4DCB-AC68-72C3D4508F0D}"/>
                </c:ext>
              </c:extLst>
            </c:dLbl>
            <c:dLbl>
              <c:idx val="51"/>
              <c:delete val="1"/>
              <c:extLst>
                <c:ext xmlns:c15="http://schemas.microsoft.com/office/drawing/2012/chart" uri="{CE6537A1-D6FC-4f65-9D91-7224C49458BB}"/>
                <c:ext xmlns:c16="http://schemas.microsoft.com/office/drawing/2014/chart" uri="{C3380CC4-5D6E-409C-BE32-E72D297353CC}">
                  <c16:uniqueId val="{0000004F-71B8-4DCB-AC68-72C3D4508F0D}"/>
                </c:ext>
              </c:extLst>
            </c:dLbl>
            <c:dLbl>
              <c:idx val="53"/>
              <c:delete val="1"/>
              <c:extLst>
                <c:ext xmlns:c15="http://schemas.microsoft.com/office/drawing/2012/chart" uri="{CE6537A1-D6FC-4f65-9D91-7224C49458BB}"/>
                <c:ext xmlns:c16="http://schemas.microsoft.com/office/drawing/2014/chart" uri="{C3380CC4-5D6E-409C-BE32-E72D297353CC}">
                  <c16:uniqueId val="{00000050-71B8-4DCB-AC68-72C3D4508F0D}"/>
                </c:ext>
              </c:extLst>
            </c:dLbl>
            <c:dLbl>
              <c:idx val="55"/>
              <c:delete val="1"/>
              <c:extLst>
                <c:ext xmlns:c15="http://schemas.microsoft.com/office/drawing/2012/chart" uri="{CE6537A1-D6FC-4f65-9D91-7224C49458BB}"/>
                <c:ext xmlns:c16="http://schemas.microsoft.com/office/drawing/2014/chart" uri="{C3380CC4-5D6E-409C-BE32-E72D297353CC}">
                  <c16:uniqueId val="{00000051-71B8-4DCB-AC68-72C3D4508F0D}"/>
                </c:ext>
              </c:extLst>
            </c:dLbl>
            <c:dLbl>
              <c:idx val="57"/>
              <c:delete val="1"/>
              <c:extLst>
                <c:ext xmlns:c15="http://schemas.microsoft.com/office/drawing/2012/chart" uri="{CE6537A1-D6FC-4f65-9D91-7224C49458BB}"/>
                <c:ext xmlns:c16="http://schemas.microsoft.com/office/drawing/2014/chart" uri="{C3380CC4-5D6E-409C-BE32-E72D297353CC}">
                  <c16:uniqueId val="{00000052-71B8-4DCB-AC68-72C3D4508F0D}"/>
                </c:ext>
              </c:extLst>
            </c:dLbl>
            <c:dLbl>
              <c:idx val="59"/>
              <c:delete val="1"/>
              <c:extLst>
                <c:ext xmlns:c15="http://schemas.microsoft.com/office/drawing/2012/chart" uri="{CE6537A1-D6FC-4f65-9D91-7224C49458BB}"/>
                <c:ext xmlns:c16="http://schemas.microsoft.com/office/drawing/2014/chart" uri="{C3380CC4-5D6E-409C-BE32-E72D297353CC}">
                  <c16:uniqueId val="{00000053-71B8-4DCB-AC68-72C3D4508F0D}"/>
                </c:ext>
              </c:extLst>
            </c:dLbl>
            <c:dLbl>
              <c:idx val="61"/>
              <c:delete val="1"/>
              <c:extLst>
                <c:ext xmlns:c15="http://schemas.microsoft.com/office/drawing/2012/chart" uri="{CE6537A1-D6FC-4f65-9D91-7224C49458BB}"/>
                <c:ext xmlns:c16="http://schemas.microsoft.com/office/drawing/2014/chart" uri="{C3380CC4-5D6E-409C-BE32-E72D297353CC}">
                  <c16:uniqueId val="{00000054-71B8-4DCB-AC68-72C3D4508F0D}"/>
                </c:ext>
              </c:extLst>
            </c:dLbl>
            <c:dLbl>
              <c:idx val="63"/>
              <c:delete val="1"/>
              <c:extLst>
                <c:ext xmlns:c15="http://schemas.microsoft.com/office/drawing/2012/chart" uri="{CE6537A1-D6FC-4f65-9D91-7224C49458BB}"/>
                <c:ext xmlns:c16="http://schemas.microsoft.com/office/drawing/2014/chart" uri="{C3380CC4-5D6E-409C-BE32-E72D297353CC}">
                  <c16:uniqueId val="{00000055-71B8-4DCB-AC68-72C3D4508F0D}"/>
                </c:ext>
              </c:extLst>
            </c:dLbl>
            <c:dLbl>
              <c:idx val="65"/>
              <c:delete val="1"/>
              <c:extLst>
                <c:ext xmlns:c15="http://schemas.microsoft.com/office/drawing/2012/chart" uri="{CE6537A1-D6FC-4f65-9D91-7224C49458BB}"/>
                <c:ext xmlns:c16="http://schemas.microsoft.com/office/drawing/2014/chart" uri="{C3380CC4-5D6E-409C-BE32-E72D297353CC}">
                  <c16:uniqueId val="{00000056-71B8-4DCB-AC68-72C3D4508F0D}"/>
                </c:ext>
              </c:extLst>
            </c:dLbl>
            <c:dLbl>
              <c:idx val="67"/>
              <c:delete val="1"/>
              <c:extLst>
                <c:ext xmlns:c15="http://schemas.microsoft.com/office/drawing/2012/chart" uri="{CE6537A1-D6FC-4f65-9D91-7224C49458BB}"/>
                <c:ext xmlns:c16="http://schemas.microsoft.com/office/drawing/2014/chart" uri="{C3380CC4-5D6E-409C-BE32-E72D297353CC}">
                  <c16:uniqueId val="{00000057-71B8-4DCB-AC68-72C3D4508F0D}"/>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'⑤-1地域移行'!$A$2:$A$14</c:f>
              <c:strCache>
                <c:ptCount val="13"/>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H29.12月</c:v>
                </c:pt>
              </c:strCache>
            </c:strRef>
          </c:cat>
          <c:val>
            <c:numRef>
              <c:f>'⑤-1地域移行'!$C$2:$C$14</c:f>
              <c:numCache>
                <c:formatCode>0_);[Red]\(0\)</c:formatCode>
                <c:ptCount val="13"/>
                <c:pt idx="0">
                  <c:v>16</c:v>
                </c:pt>
                <c:pt idx="1">
                  <c:v>55</c:v>
                </c:pt>
                <c:pt idx="2">
                  <c:v>56</c:v>
                </c:pt>
                <c:pt idx="3">
                  <c:v>52</c:v>
                </c:pt>
                <c:pt idx="4">
                  <c:v>47</c:v>
                </c:pt>
                <c:pt idx="5" formatCode="#,##0_);[Red]\(#,##0\)">
                  <c:v>57</c:v>
                </c:pt>
                <c:pt idx="6" formatCode="#,##0_ ">
                  <c:v>46</c:v>
                </c:pt>
                <c:pt idx="7" formatCode="#,##0_ ">
                  <c:v>56</c:v>
                </c:pt>
                <c:pt idx="8" formatCode="#,##0_ ">
                  <c:v>55</c:v>
                </c:pt>
                <c:pt idx="9" formatCode="#,##0_ ">
                  <c:v>67</c:v>
                </c:pt>
                <c:pt idx="10" formatCode="#,##0_ ">
                  <c:v>64</c:v>
                </c:pt>
                <c:pt idx="11" formatCode="#,##0_ ">
                  <c:v>68</c:v>
                </c:pt>
                <c:pt idx="12" formatCode="0_ ">
                  <c:v>77</c:v>
                </c:pt>
              </c:numCache>
            </c:numRef>
          </c:val>
          <c:smooth val="0"/>
          <c:extLst>
            <c:ext xmlns:c16="http://schemas.microsoft.com/office/drawing/2014/chart" uri="{C3380CC4-5D6E-409C-BE32-E72D297353CC}">
              <c16:uniqueId val="{00000058-71B8-4DCB-AC68-72C3D4508F0D}"/>
            </c:ext>
          </c:extLst>
        </c:ser>
        <c:ser>
          <c:idx val="2"/>
          <c:order val="2"/>
          <c:tx>
            <c:strRef>
              <c:f>'⑤-1地域移行'!$D$1</c:f>
              <c:strCache>
                <c:ptCount val="1"/>
                <c:pt idx="0">
                  <c:v>精神障害者</c:v>
                </c:pt>
              </c:strCache>
            </c:strRef>
          </c:tx>
          <c:marker>
            <c:symbol val="triangle"/>
            <c:size val="3"/>
          </c:marker>
          <c:dLbls>
            <c:dLbl>
              <c:idx val="0"/>
              <c:layout>
                <c:manualLayout>
                  <c:x val="-5.9204439553195355E-2"/>
                  <c:y val="2.8683130701664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71B8-4DCB-AC68-72C3D4508F0D}"/>
                </c:ext>
              </c:extLst>
            </c:dLbl>
            <c:dLbl>
              <c:idx val="1"/>
              <c:delete val="1"/>
              <c:extLst>
                <c:ext xmlns:c15="http://schemas.microsoft.com/office/drawing/2012/chart" uri="{CE6537A1-D6FC-4f65-9D91-7224C49458BB}"/>
                <c:ext xmlns:c16="http://schemas.microsoft.com/office/drawing/2014/chart" uri="{C3380CC4-5D6E-409C-BE32-E72D297353CC}">
                  <c16:uniqueId val="{0000005A-71B8-4DCB-AC68-72C3D4508F0D}"/>
                </c:ext>
              </c:extLst>
            </c:dLbl>
            <c:dLbl>
              <c:idx val="3"/>
              <c:delete val="1"/>
              <c:extLst>
                <c:ext xmlns:c15="http://schemas.microsoft.com/office/drawing/2012/chart" uri="{CE6537A1-D6FC-4f65-9D91-7224C49458BB}"/>
                <c:ext xmlns:c16="http://schemas.microsoft.com/office/drawing/2014/chart" uri="{C3380CC4-5D6E-409C-BE32-E72D297353CC}">
                  <c16:uniqueId val="{0000005B-71B8-4DCB-AC68-72C3D4508F0D}"/>
                </c:ext>
              </c:extLst>
            </c:dLbl>
            <c:dLbl>
              <c:idx val="5"/>
              <c:delete val="1"/>
              <c:extLst>
                <c:ext xmlns:c15="http://schemas.microsoft.com/office/drawing/2012/chart" uri="{CE6537A1-D6FC-4f65-9D91-7224C49458BB}"/>
                <c:ext xmlns:c16="http://schemas.microsoft.com/office/drawing/2014/chart" uri="{C3380CC4-5D6E-409C-BE32-E72D297353CC}">
                  <c16:uniqueId val="{0000005C-71B8-4DCB-AC68-72C3D4508F0D}"/>
                </c:ext>
              </c:extLst>
            </c:dLbl>
            <c:dLbl>
              <c:idx val="7"/>
              <c:delete val="1"/>
              <c:extLst>
                <c:ext xmlns:c15="http://schemas.microsoft.com/office/drawing/2012/chart" uri="{CE6537A1-D6FC-4f65-9D91-7224C49458BB}"/>
                <c:ext xmlns:c16="http://schemas.microsoft.com/office/drawing/2014/chart" uri="{C3380CC4-5D6E-409C-BE32-E72D297353CC}">
                  <c16:uniqueId val="{0000005D-71B8-4DCB-AC68-72C3D4508F0D}"/>
                </c:ext>
              </c:extLst>
            </c:dLbl>
            <c:dLbl>
              <c:idx val="9"/>
              <c:delete val="1"/>
              <c:extLst>
                <c:ext xmlns:c15="http://schemas.microsoft.com/office/drawing/2012/chart" uri="{CE6537A1-D6FC-4f65-9D91-7224C49458BB}"/>
                <c:ext xmlns:c16="http://schemas.microsoft.com/office/drawing/2014/chart" uri="{C3380CC4-5D6E-409C-BE32-E72D297353CC}">
                  <c16:uniqueId val="{0000005E-71B8-4DCB-AC68-72C3D4508F0D}"/>
                </c:ext>
              </c:extLst>
            </c:dLbl>
            <c:dLbl>
              <c:idx val="11"/>
              <c:delete val="1"/>
              <c:extLst>
                <c:ext xmlns:c15="http://schemas.microsoft.com/office/drawing/2012/chart" uri="{CE6537A1-D6FC-4f65-9D91-7224C49458BB}"/>
                <c:ext xmlns:c16="http://schemas.microsoft.com/office/drawing/2014/chart" uri="{C3380CC4-5D6E-409C-BE32-E72D297353CC}">
                  <c16:uniqueId val="{0000005F-71B8-4DCB-AC68-72C3D4508F0D}"/>
                </c:ext>
              </c:extLst>
            </c:dLbl>
            <c:dLbl>
              <c:idx val="13"/>
              <c:delete val="1"/>
              <c:extLst>
                <c:ext xmlns:c15="http://schemas.microsoft.com/office/drawing/2012/chart" uri="{CE6537A1-D6FC-4f65-9D91-7224C49458BB}"/>
                <c:ext xmlns:c16="http://schemas.microsoft.com/office/drawing/2014/chart" uri="{C3380CC4-5D6E-409C-BE32-E72D297353CC}">
                  <c16:uniqueId val="{00000060-71B8-4DCB-AC68-72C3D4508F0D}"/>
                </c:ext>
              </c:extLst>
            </c:dLbl>
            <c:dLbl>
              <c:idx val="15"/>
              <c:delete val="1"/>
              <c:extLst>
                <c:ext xmlns:c15="http://schemas.microsoft.com/office/drawing/2012/chart" uri="{CE6537A1-D6FC-4f65-9D91-7224C49458BB}"/>
                <c:ext xmlns:c16="http://schemas.microsoft.com/office/drawing/2014/chart" uri="{C3380CC4-5D6E-409C-BE32-E72D297353CC}">
                  <c16:uniqueId val="{00000061-71B8-4DCB-AC68-72C3D4508F0D}"/>
                </c:ext>
              </c:extLst>
            </c:dLbl>
            <c:dLbl>
              <c:idx val="17"/>
              <c:delete val="1"/>
              <c:extLst>
                <c:ext xmlns:c15="http://schemas.microsoft.com/office/drawing/2012/chart" uri="{CE6537A1-D6FC-4f65-9D91-7224C49458BB}"/>
                <c:ext xmlns:c16="http://schemas.microsoft.com/office/drawing/2014/chart" uri="{C3380CC4-5D6E-409C-BE32-E72D297353CC}">
                  <c16:uniqueId val="{00000062-71B8-4DCB-AC68-72C3D4508F0D}"/>
                </c:ext>
              </c:extLst>
            </c:dLbl>
            <c:dLbl>
              <c:idx val="19"/>
              <c:delete val="1"/>
              <c:extLst>
                <c:ext xmlns:c15="http://schemas.microsoft.com/office/drawing/2012/chart" uri="{CE6537A1-D6FC-4f65-9D91-7224C49458BB}"/>
                <c:ext xmlns:c16="http://schemas.microsoft.com/office/drawing/2014/chart" uri="{C3380CC4-5D6E-409C-BE32-E72D297353CC}">
                  <c16:uniqueId val="{00000063-71B8-4DCB-AC68-72C3D4508F0D}"/>
                </c:ext>
              </c:extLst>
            </c:dLbl>
            <c:dLbl>
              <c:idx val="21"/>
              <c:delete val="1"/>
              <c:extLst>
                <c:ext xmlns:c15="http://schemas.microsoft.com/office/drawing/2012/chart" uri="{CE6537A1-D6FC-4f65-9D91-7224C49458BB}"/>
                <c:ext xmlns:c16="http://schemas.microsoft.com/office/drawing/2014/chart" uri="{C3380CC4-5D6E-409C-BE32-E72D297353CC}">
                  <c16:uniqueId val="{00000064-71B8-4DCB-AC68-72C3D4508F0D}"/>
                </c:ext>
              </c:extLst>
            </c:dLbl>
            <c:dLbl>
              <c:idx val="22"/>
              <c:layout>
                <c:manualLayout>
                  <c:x val="-7.5923819619588398E-2"/>
                  <c:y val="5.8693628756926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71B8-4DCB-AC68-72C3D4508F0D}"/>
                </c:ext>
              </c:extLst>
            </c:dLbl>
            <c:dLbl>
              <c:idx val="23"/>
              <c:delete val="1"/>
              <c:extLst>
                <c:ext xmlns:c15="http://schemas.microsoft.com/office/drawing/2012/chart" uri="{CE6537A1-D6FC-4f65-9D91-7224C49458BB}"/>
                <c:ext xmlns:c16="http://schemas.microsoft.com/office/drawing/2014/chart" uri="{C3380CC4-5D6E-409C-BE32-E72D297353CC}">
                  <c16:uniqueId val="{00000066-71B8-4DCB-AC68-72C3D4508F0D}"/>
                </c:ext>
              </c:extLst>
            </c:dLbl>
            <c:dLbl>
              <c:idx val="24"/>
              <c:layout>
                <c:manualLayout>
                  <c:x val="-6.7829551302828972E-2"/>
                  <c:y val="5.94423903287074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71B8-4DCB-AC68-72C3D4508F0D}"/>
                </c:ext>
              </c:extLst>
            </c:dLbl>
            <c:dLbl>
              <c:idx val="25"/>
              <c:delete val="1"/>
              <c:extLst>
                <c:ext xmlns:c15="http://schemas.microsoft.com/office/drawing/2012/chart" uri="{CE6537A1-D6FC-4f65-9D91-7224C49458BB}"/>
                <c:ext xmlns:c16="http://schemas.microsoft.com/office/drawing/2014/chart" uri="{C3380CC4-5D6E-409C-BE32-E72D297353CC}">
                  <c16:uniqueId val="{00000068-71B8-4DCB-AC68-72C3D4508F0D}"/>
                </c:ext>
              </c:extLst>
            </c:dLbl>
            <c:dLbl>
              <c:idx val="27"/>
              <c:delete val="1"/>
              <c:extLst>
                <c:ext xmlns:c15="http://schemas.microsoft.com/office/drawing/2012/chart" uri="{CE6537A1-D6FC-4f65-9D91-7224C49458BB}"/>
                <c:ext xmlns:c16="http://schemas.microsoft.com/office/drawing/2014/chart" uri="{C3380CC4-5D6E-409C-BE32-E72D297353CC}">
                  <c16:uniqueId val="{00000069-71B8-4DCB-AC68-72C3D4508F0D}"/>
                </c:ext>
              </c:extLst>
            </c:dLbl>
            <c:dLbl>
              <c:idx val="29"/>
              <c:delete val="1"/>
              <c:extLst>
                <c:ext xmlns:c15="http://schemas.microsoft.com/office/drawing/2012/chart" uri="{CE6537A1-D6FC-4f65-9D91-7224C49458BB}"/>
                <c:ext xmlns:c16="http://schemas.microsoft.com/office/drawing/2014/chart" uri="{C3380CC4-5D6E-409C-BE32-E72D297353CC}">
                  <c16:uniqueId val="{0000006A-71B8-4DCB-AC68-72C3D4508F0D}"/>
                </c:ext>
              </c:extLst>
            </c:dLbl>
            <c:dLbl>
              <c:idx val="31"/>
              <c:delete val="1"/>
              <c:extLst>
                <c:ext xmlns:c15="http://schemas.microsoft.com/office/drawing/2012/chart" uri="{CE6537A1-D6FC-4f65-9D91-7224C49458BB}"/>
                <c:ext xmlns:c16="http://schemas.microsoft.com/office/drawing/2014/chart" uri="{C3380CC4-5D6E-409C-BE32-E72D297353CC}">
                  <c16:uniqueId val="{0000006B-71B8-4DCB-AC68-72C3D4508F0D}"/>
                </c:ext>
              </c:extLst>
            </c:dLbl>
            <c:dLbl>
              <c:idx val="33"/>
              <c:delete val="1"/>
              <c:extLst>
                <c:ext xmlns:c15="http://schemas.microsoft.com/office/drawing/2012/chart" uri="{CE6537A1-D6FC-4f65-9D91-7224C49458BB}"/>
                <c:ext xmlns:c16="http://schemas.microsoft.com/office/drawing/2014/chart" uri="{C3380CC4-5D6E-409C-BE32-E72D297353CC}">
                  <c16:uniqueId val="{0000006C-71B8-4DCB-AC68-72C3D4508F0D}"/>
                </c:ext>
              </c:extLst>
            </c:dLbl>
            <c:dLbl>
              <c:idx val="35"/>
              <c:delete val="1"/>
              <c:extLst>
                <c:ext xmlns:c15="http://schemas.microsoft.com/office/drawing/2012/chart" uri="{CE6537A1-D6FC-4f65-9D91-7224C49458BB}"/>
                <c:ext xmlns:c16="http://schemas.microsoft.com/office/drawing/2014/chart" uri="{C3380CC4-5D6E-409C-BE32-E72D297353CC}">
                  <c16:uniqueId val="{0000006D-71B8-4DCB-AC68-72C3D4508F0D}"/>
                </c:ext>
              </c:extLst>
            </c:dLbl>
            <c:dLbl>
              <c:idx val="37"/>
              <c:delete val="1"/>
              <c:extLst>
                <c:ext xmlns:c15="http://schemas.microsoft.com/office/drawing/2012/chart" uri="{CE6537A1-D6FC-4f65-9D91-7224C49458BB}"/>
                <c:ext xmlns:c16="http://schemas.microsoft.com/office/drawing/2014/chart" uri="{C3380CC4-5D6E-409C-BE32-E72D297353CC}">
                  <c16:uniqueId val="{0000006E-71B8-4DCB-AC68-72C3D4508F0D}"/>
                </c:ext>
              </c:extLst>
            </c:dLbl>
            <c:dLbl>
              <c:idx val="39"/>
              <c:delete val="1"/>
              <c:extLst>
                <c:ext xmlns:c15="http://schemas.microsoft.com/office/drawing/2012/chart" uri="{CE6537A1-D6FC-4f65-9D91-7224C49458BB}"/>
                <c:ext xmlns:c16="http://schemas.microsoft.com/office/drawing/2014/chart" uri="{C3380CC4-5D6E-409C-BE32-E72D297353CC}">
                  <c16:uniqueId val="{0000006F-71B8-4DCB-AC68-72C3D4508F0D}"/>
                </c:ext>
              </c:extLst>
            </c:dLbl>
            <c:dLbl>
              <c:idx val="41"/>
              <c:delete val="1"/>
              <c:extLst>
                <c:ext xmlns:c15="http://schemas.microsoft.com/office/drawing/2012/chart" uri="{CE6537A1-D6FC-4f65-9D91-7224C49458BB}"/>
                <c:ext xmlns:c16="http://schemas.microsoft.com/office/drawing/2014/chart" uri="{C3380CC4-5D6E-409C-BE32-E72D297353CC}">
                  <c16:uniqueId val="{00000070-71B8-4DCB-AC68-72C3D4508F0D}"/>
                </c:ext>
              </c:extLst>
            </c:dLbl>
            <c:dLbl>
              <c:idx val="43"/>
              <c:delete val="1"/>
              <c:extLst>
                <c:ext xmlns:c15="http://schemas.microsoft.com/office/drawing/2012/chart" uri="{CE6537A1-D6FC-4f65-9D91-7224C49458BB}"/>
                <c:ext xmlns:c16="http://schemas.microsoft.com/office/drawing/2014/chart" uri="{C3380CC4-5D6E-409C-BE32-E72D297353CC}">
                  <c16:uniqueId val="{00000071-71B8-4DCB-AC68-72C3D4508F0D}"/>
                </c:ext>
              </c:extLst>
            </c:dLbl>
            <c:dLbl>
              <c:idx val="45"/>
              <c:delete val="1"/>
              <c:extLst>
                <c:ext xmlns:c15="http://schemas.microsoft.com/office/drawing/2012/chart" uri="{CE6537A1-D6FC-4f65-9D91-7224C49458BB}"/>
                <c:ext xmlns:c16="http://schemas.microsoft.com/office/drawing/2014/chart" uri="{C3380CC4-5D6E-409C-BE32-E72D297353CC}">
                  <c16:uniqueId val="{00000072-71B8-4DCB-AC68-72C3D4508F0D}"/>
                </c:ext>
              </c:extLst>
            </c:dLbl>
            <c:dLbl>
              <c:idx val="47"/>
              <c:delete val="1"/>
              <c:extLst>
                <c:ext xmlns:c15="http://schemas.microsoft.com/office/drawing/2012/chart" uri="{CE6537A1-D6FC-4f65-9D91-7224C49458BB}"/>
                <c:ext xmlns:c16="http://schemas.microsoft.com/office/drawing/2014/chart" uri="{C3380CC4-5D6E-409C-BE32-E72D297353CC}">
                  <c16:uniqueId val="{00000073-71B8-4DCB-AC68-72C3D4508F0D}"/>
                </c:ext>
              </c:extLst>
            </c:dLbl>
            <c:dLbl>
              <c:idx val="49"/>
              <c:delete val="1"/>
              <c:extLst>
                <c:ext xmlns:c15="http://schemas.microsoft.com/office/drawing/2012/chart" uri="{CE6537A1-D6FC-4f65-9D91-7224C49458BB}"/>
                <c:ext xmlns:c16="http://schemas.microsoft.com/office/drawing/2014/chart" uri="{C3380CC4-5D6E-409C-BE32-E72D297353CC}">
                  <c16:uniqueId val="{00000074-71B8-4DCB-AC68-72C3D4508F0D}"/>
                </c:ext>
              </c:extLst>
            </c:dLbl>
            <c:dLbl>
              <c:idx val="51"/>
              <c:delete val="1"/>
              <c:extLst>
                <c:ext xmlns:c15="http://schemas.microsoft.com/office/drawing/2012/chart" uri="{CE6537A1-D6FC-4f65-9D91-7224C49458BB}"/>
                <c:ext xmlns:c16="http://schemas.microsoft.com/office/drawing/2014/chart" uri="{C3380CC4-5D6E-409C-BE32-E72D297353CC}">
                  <c16:uniqueId val="{00000075-71B8-4DCB-AC68-72C3D4508F0D}"/>
                </c:ext>
              </c:extLst>
            </c:dLbl>
            <c:dLbl>
              <c:idx val="53"/>
              <c:delete val="1"/>
              <c:extLst>
                <c:ext xmlns:c15="http://schemas.microsoft.com/office/drawing/2012/chart" uri="{CE6537A1-D6FC-4f65-9D91-7224C49458BB}"/>
                <c:ext xmlns:c16="http://schemas.microsoft.com/office/drawing/2014/chart" uri="{C3380CC4-5D6E-409C-BE32-E72D297353CC}">
                  <c16:uniqueId val="{00000076-71B8-4DCB-AC68-72C3D4508F0D}"/>
                </c:ext>
              </c:extLst>
            </c:dLbl>
            <c:dLbl>
              <c:idx val="55"/>
              <c:delete val="1"/>
              <c:extLst>
                <c:ext xmlns:c15="http://schemas.microsoft.com/office/drawing/2012/chart" uri="{CE6537A1-D6FC-4f65-9D91-7224C49458BB}"/>
                <c:ext xmlns:c16="http://schemas.microsoft.com/office/drawing/2014/chart" uri="{C3380CC4-5D6E-409C-BE32-E72D297353CC}">
                  <c16:uniqueId val="{00000077-71B8-4DCB-AC68-72C3D4508F0D}"/>
                </c:ext>
              </c:extLst>
            </c:dLbl>
            <c:dLbl>
              <c:idx val="57"/>
              <c:delete val="1"/>
              <c:extLst>
                <c:ext xmlns:c15="http://schemas.microsoft.com/office/drawing/2012/chart" uri="{CE6537A1-D6FC-4f65-9D91-7224C49458BB}"/>
                <c:ext xmlns:c16="http://schemas.microsoft.com/office/drawing/2014/chart" uri="{C3380CC4-5D6E-409C-BE32-E72D297353CC}">
                  <c16:uniqueId val="{00000078-71B8-4DCB-AC68-72C3D4508F0D}"/>
                </c:ext>
              </c:extLst>
            </c:dLbl>
            <c:dLbl>
              <c:idx val="59"/>
              <c:delete val="1"/>
              <c:extLst>
                <c:ext xmlns:c15="http://schemas.microsoft.com/office/drawing/2012/chart" uri="{CE6537A1-D6FC-4f65-9D91-7224C49458BB}"/>
                <c:ext xmlns:c16="http://schemas.microsoft.com/office/drawing/2014/chart" uri="{C3380CC4-5D6E-409C-BE32-E72D297353CC}">
                  <c16:uniqueId val="{00000079-71B8-4DCB-AC68-72C3D4508F0D}"/>
                </c:ext>
              </c:extLst>
            </c:dLbl>
            <c:dLbl>
              <c:idx val="61"/>
              <c:delete val="1"/>
              <c:extLst>
                <c:ext xmlns:c15="http://schemas.microsoft.com/office/drawing/2012/chart" uri="{CE6537A1-D6FC-4f65-9D91-7224C49458BB}"/>
                <c:ext xmlns:c16="http://schemas.microsoft.com/office/drawing/2014/chart" uri="{C3380CC4-5D6E-409C-BE32-E72D297353CC}">
                  <c16:uniqueId val="{0000007A-71B8-4DCB-AC68-72C3D4508F0D}"/>
                </c:ext>
              </c:extLst>
            </c:dLbl>
            <c:dLbl>
              <c:idx val="63"/>
              <c:delete val="1"/>
              <c:extLst>
                <c:ext xmlns:c15="http://schemas.microsoft.com/office/drawing/2012/chart" uri="{CE6537A1-D6FC-4f65-9D91-7224C49458BB}"/>
                <c:ext xmlns:c16="http://schemas.microsoft.com/office/drawing/2014/chart" uri="{C3380CC4-5D6E-409C-BE32-E72D297353CC}">
                  <c16:uniqueId val="{0000007B-71B8-4DCB-AC68-72C3D4508F0D}"/>
                </c:ext>
              </c:extLst>
            </c:dLbl>
            <c:dLbl>
              <c:idx val="65"/>
              <c:delete val="1"/>
              <c:extLst>
                <c:ext xmlns:c15="http://schemas.microsoft.com/office/drawing/2012/chart" uri="{CE6537A1-D6FC-4f65-9D91-7224C49458BB}"/>
                <c:ext xmlns:c16="http://schemas.microsoft.com/office/drawing/2014/chart" uri="{C3380CC4-5D6E-409C-BE32-E72D297353CC}">
                  <c16:uniqueId val="{0000007C-71B8-4DCB-AC68-72C3D4508F0D}"/>
                </c:ext>
              </c:extLst>
            </c:dLbl>
            <c:dLbl>
              <c:idx val="67"/>
              <c:delete val="1"/>
              <c:extLst>
                <c:ext xmlns:c15="http://schemas.microsoft.com/office/drawing/2012/chart" uri="{CE6537A1-D6FC-4f65-9D91-7224C49458BB}"/>
                <c:ext xmlns:c16="http://schemas.microsoft.com/office/drawing/2014/chart" uri="{C3380CC4-5D6E-409C-BE32-E72D297353CC}">
                  <c16:uniqueId val="{0000007D-71B8-4DCB-AC68-72C3D4508F0D}"/>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'⑤-1地域移行'!$A$2:$A$14</c:f>
              <c:strCache>
                <c:ptCount val="13"/>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H29.12月</c:v>
                </c:pt>
              </c:strCache>
            </c:strRef>
          </c:cat>
          <c:val>
            <c:numRef>
              <c:f>'⑤-1地域移行'!$D$2:$D$14</c:f>
              <c:numCache>
                <c:formatCode>0_);[Red]\(0\)</c:formatCode>
                <c:ptCount val="13"/>
                <c:pt idx="0">
                  <c:v>188</c:v>
                </c:pt>
                <c:pt idx="1">
                  <c:v>386</c:v>
                </c:pt>
                <c:pt idx="2">
                  <c:v>389</c:v>
                </c:pt>
                <c:pt idx="3">
                  <c:v>427</c:v>
                </c:pt>
                <c:pt idx="4">
                  <c:v>382</c:v>
                </c:pt>
                <c:pt idx="5" formatCode="#,##0_);[Red]\(#,##0\)">
                  <c:v>404</c:v>
                </c:pt>
                <c:pt idx="6" formatCode="#,##0_ ">
                  <c:v>364</c:v>
                </c:pt>
                <c:pt idx="7" formatCode="#,##0_ ">
                  <c:v>393</c:v>
                </c:pt>
                <c:pt idx="8" formatCode="#,##0_ ">
                  <c:v>386</c:v>
                </c:pt>
                <c:pt idx="9" formatCode="#,##0_ ">
                  <c:v>421</c:v>
                </c:pt>
                <c:pt idx="10" formatCode="#,##0_ ">
                  <c:v>432</c:v>
                </c:pt>
                <c:pt idx="11" formatCode="#,##0_ ">
                  <c:v>489</c:v>
                </c:pt>
                <c:pt idx="12" formatCode="0_ ">
                  <c:v>490</c:v>
                </c:pt>
              </c:numCache>
            </c:numRef>
          </c:val>
          <c:smooth val="0"/>
          <c:extLst>
            <c:ext xmlns:c16="http://schemas.microsoft.com/office/drawing/2014/chart" uri="{C3380CC4-5D6E-409C-BE32-E72D297353CC}">
              <c16:uniqueId val="{0000007E-71B8-4DCB-AC68-72C3D4508F0D}"/>
            </c:ext>
          </c:extLst>
        </c:ser>
        <c:ser>
          <c:idx val="3"/>
          <c:order val="3"/>
          <c:tx>
            <c:strRef>
              <c:f>'⑤-1地域移行'!$G$1</c:f>
              <c:strCache>
                <c:ptCount val="1"/>
                <c:pt idx="0">
                  <c:v>合計（障害児及び難病等対象者を含む）</c:v>
                </c:pt>
              </c:strCache>
            </c:strRef>
          </c:tx>
          <c:spPr>
            <a:ln w="22225">
              <a:solidFill>
                <a:srgbClr val="FFC000"/>
              </a:solidFill>
            </a:ln>
          </c:spPr>
          <c:marker>
            <c:symbol val="diamond"/>
            <c:size val="4"/>
            <c:spPr>
              <a:solidFill>
                <a:srgbClr val="FFC000"/>
              </a:solidFill>
              <a:ln>
                <a:solidFill>
                  <a:srgbClr val="FFC00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7F-71B8-4DCB-AC68-72C3D4508F0D}"/>
                </c:ext>
              </c:extLst>
            </c:dLbl>
            <c:dLbl>
              <c:idx val="3"/>
              <c:delete val="1"/>
              <c:extLst>
                <c:ext xmlns:c15="http://schemas.microsoft.com/office/drawing/2012/chart" uri="{CE6537A1-D6FC-4f65-9D91-7224C49458BB}"/>
                <c:ext xmlns:c16="http://schemas.microsoft.com/office/drawing/2014/chart" uri="{C3380CC4-5D6E-409C-BE32-E72D297353CC}">
                  <c16:uniqueId val="{00000080-71B8-4DCB-AC68-72C3D4508F0D}"/>
                </c:ext>
              </c:extLst>
            </c:dLbl>
            <c:dLbl>
              <c:idx val="5"/>
              <c:delete val="1"/>
              <c:extLst>
                <c:ext xmlns:c15="http://schemas.microsoft.com/office/drawing/2012/chart" uri="{CE6537A1-D6FC-4f65-9D91-7224C49458BB}"/>
                <c:ext xmlns:c16="http://schemas.microsoft.com/office/drawing/2014/chart" uri="{C3380CC4-5D6E-409C-BE32-E72D297353CC}">
                  <c16:uniqueId val="{00000081-71B8-4DCB-AC68-72C3D4508F0D}"/>
                </c:ext>
              </c:extLst>
            </c:dLbl>
            <c:dLbl>
              <c:idx val="7"/>
              <c:delete val="1"/>
              <c:extLst>
                <c:ext xmlns:c15="http://schemas.microsoft.com/office/drawing/2012/chart" uri="{CE6537A1-D6FC-4f65-9D91-7224C49458BB}"/>
                <c:ext xmlns:c16="http://schemas.microsoft.com/office/drawing/2014/chart" uri="{C3380CC4-5D6E-409C-BE32-E72D297353CC}">
                  <c16:uniqueId val="{00000082-71B8-4DCB-AC68-72C3D4508F0D}"/>
                </c:ext>
              </c:extLst>
            </c:dLbl>
            <c:dLbl>
              <c:idx val="9"/>
              <c:delete val="1"/>
              <c:extLst>
                <c:ext xmlns:c15="http://schemas.microsoft.com/office/drawing/2012/chart" uri="{CE6537A1-D6FC-4f65-9D91-7224C49458BB}"/>
                <c:ext xmlns:c16="http://schemas.microsoft.com/office/drawing/2014/chart" uri="{C3380CC4-5D6E-409C-BE32-E72D297353CC}">
                  <c16:uniqueId val="{00000083-71B8-4DCB-AC68-72C3D4508F0D}"/>
                </c:ext>
              </c:extLst>
            </c:dLbl>
            <c:dLbl>
              <c:idx val="11"/>
              <c:delete val="1"/>
              <c:extLst>
                <c:ext xmlns:c15="http://schemas.microsoft.com/office/drawing/2012/chart" uri="{CE6537A1-D6FC-4f65-9D91-7224C49458BB}"/>
                <c:ext xmlns:c16="http://schemas.microsoft.com/office/drawing/2014/chart" uri="{C3380CC4-5D6E-409C-BE32-E72D297353CC}">
                  <c16:uniqueId val="{00000084-71B8-4DCB-AC68-72C3D4508F0D}"/>
                </c:ext>
              </c:extLst>
            </c:dLbl>
            <c:dLbl>
              <c:idx val="13"/>
              <c:delete val="1"/>
              <c:extLst>
                <c:ext xmlns:c15="http://schemas.microsoft.com/office/drawing/2012/chart" uri="{CE6537A1-D6FC-4f65-9D91-7224C49458BB}"/>
                <c:ext xmlns:c16="http://schemas.microsoft.com/office/drawing/2014/chart" uri="{C3380CC4-5D6E-409C-BE32-E72D297353CC}">
                  <c16:uniqueId val="{00000085-71B8-4DCB-AC68-72C3D4508F0D}"/>
                </c:ext>
              </c:extLst>
            </c:dLbl>
            <c:dLbl>
              <c:idx val="15"/>
              <c:delete val="1"/>
              <c:extLst>
                <c:ext xmlns:c15="http://schemas.microsoft.com/office/drawing/2012/chart" uri="{CE6537A1-D6FC-4f65-9D91-7224C49458BB}"/>
                <c:ext xmlns:c16="http://schemas.microsoft.com/office/drawing/2014/chart" uri="{C3380CC4-5D6E-409C-BE32-E72D297353CC}">
                  <c16:uniqueId val="{00000086-71B8-4DCB-AC68-72C3D4508F0D}"/>
                </c:ext>
              </c:extLst>
            </c:dLbl>
            <c:dLbl>
              <c:idx val="17"/>
              <c:delete val="1"/>
              <c:extLst>
                <c:ext xmlns:c15="http://schemas.microsoft.com/office/drawing/2012/chart" uri="{CE6537A1-D6FC-4f65-9D91-7224C49458BB}"/>
                <c:ext xmlns:c16="http://schemas.microsoft.com/office/drawing/2014/chart" uri="{C3380CC4-5D6E-409C-BE32-E72D297353CC}">
                  <c16:uniqueId val="{00000087-71B8-4DCB-AC68-72C3D4508F0D}"/>
                </c:ext>
              </c:extLst>
            </c:dLbl>
            <c:dLbl>
              <c:idx val="19"/>
              <c:delete val="1"/>
              <c:extLst>
                <c:ext xmlns:c15="http://schemas.microsoft.com/office/drawing/2012/chart" uri="{CE6537A1-D6FC-4f65-9D91-7224C49458BB}"/>
                <c:ext xmlns:c16="http://schemas.microsoft.com/office/drawing/2014/chart" uri="{C3380CC4-5D6E-409C-BE32-E72D297353CC}">
                  <c16:uniqueId val="{00000088-71B8-4DCB-AC68-72C3D4508F0D}"/>
                </c:ext>
              </c:extLst>
            </c:dLbl>
            <c:dLbl>
              <c:idx val="21"/>
              <c:delete val="1"/>
              <c:extLst>
                <c:ext xmlns:c15="http://schemas.microsoft.com/office/drawing/2012/chart" uri="{CE6537A1-D6FC-4f65-9D91-7224C49458BB}"/>
                <c:ext xmlns:c16="http://schemas.microsoft.com/office/drawing/2014/chart" uri="{C3380CC4-5D6E-409C-BE32-E72D297353CC}">
                  <c16:uniqueId val="{00000089-71B8-4DCB-AC68-72C3D4508F0D}"/>
                </c:ext>
              </c:extLst>
            </c:dLbl>
            <c:dLbl>
              <c:idx val="23"/>
              <c:delete val="1"/>
              <c:extLst>
                <c:ext xmlns:c15="http://schemas.microsoft.com/office/drawing/2012/chart" uri="{CE6537A1-D6FC-4f65-9D91-7224C49458BB}"/>
                <c:ext xmlns:c16="http://schemas.microsoft.com/office/drawing/2014/chart" uri="{C3380CC4-5D6E-409C-BE32-E72D297353CC}">
                  <c16:uniqueId val="{0000008A-71B8-4DCB-AC68-72C3D4508F0D}"/>
                </c:ext>
              </c:extLst>
            </c:dLbl>
            <c:dLbl>
              <c:idx val="25"/>
              <c:delete val="1"/>
              <c:extLst>
                <c:ext xmlns:c15="http://schemas.microsoft.com/office/drawing/2012/chart" uri="{CE6537A1-D6FC-4f65-9D91-7224C49458BB}"/>
                <c:ext xmlns:c16="http://schemas.microsoft.com/office/drawing/2014/chart" uri="{C3380CC4-5D6E-409C-BE32-E72D297353CC}">
                  <c16:uniqueId val="{0000008B-71B8-4DCB-AC68-72C3D4508F0D}"/>
                </c:ext>
              </c:extLst>
            </c:dLbl>
            <c:dLbl>
              <c:idx val="27"/>
              <c:delete val="1"/>
              <c:extLst>
                <c:ext xmlns:c15="http://schemas.microsoft.com/office/drawing/2012/chart" uri="{CE6537A1-D6FC-4f65-9D91-7224C49458BB}"/>
                <c:ext xmlns:c16="http://schemas.microsoft.com/office/drawing/2014/chart" uri="{C3380CC4-5D6E-409C-BE32-E72D297353CC}">
                  <c16:uniqueId val="{0000008C-71B8-4DCB-AC68-72C3D4508F0D}"/>
                </c:ext>
              </c:extLst>
            </c:dLbl>
            <c:dLbl>
              <c:idx val="29"/>
              <c:delete val="1"/>
              <c:extLst>
                <c:ext xmlns:c15="http://schemas.microsoft.com/office/drawing/2012/chart" uri="{CE6537A1-D6FC-4f65-9D91-7224C49458BB}"/>
                <c:ext xmlns:c16="http://schemas.microsoft.com/office/drawing/2014/chart" uri="{C3380CC4-5D6E-409C-BE32-E72D297353CC}">
                  <c16:uniqueId val="{0000008D-71B8-4DCB-AC68-72C3D4508F0D}"/>
                </c:ext>
              </c:extLst>
            </c:dLbl>
            <c:dLbl>
              <c:idx val="31"/>
              <c:delete val="1"/>
              <c:extLst>
                <c:ext xmlns:c15="http://schemas.microsoft.com/office/drawing/2012/chart" uri="{CE6537A1-D6FC-4f65-9D91-7224C49458BB}"/>
                <c:ext xmlns:c16="http://schemas.microsoft.com/office/drawing/2014/chart" uri="{C3380CC4-5D6E-409C-BE32-E72D297353CC}">
                  <c16:uniqueId val="{0000008E-71B8-4DCB-AC68-72C3D4508F0D}"/>
                </c:ext>
              </c:extLst>
            </c:dLbl>
            <c:dLbl>
              <c:idx val="33"/>
              <c:delete val="1"/>
              <c:extLst>
                <c:ext xmlns:c15="http://schemas.microsoft.com/office/drawing/2012/chart" uri="{CE6537A1-D6FC-4f65-9D91-7224C49458BB}"/>
                <c:ext xmlns:c16="http://schemas.microsoft.com/office/drawing/2014/chart" uri="{C3380CC4-5D6E-409C-BE32-E72D297353CC}">
                  <c16:uniqueId val="{0000008F-71B8-4DCB-AC68-72C3D4508F0D}"/>
                </c:ext>
              </c:extLst>
            </c:dLbl>
            <c:dLbl>
              <c:idx val="35"/>
              <c:delete val="1"/>
              <c:extLst>
                <c:ext xmlns:c15="http://schemas.microsoft.com/office/drawing/2012/chart" uri="{CE6537A1-D6FC-4f65-9D91-7224C49458BB}"/>
                <c:ext xmlns:c16="http://schemas.microsoft.com/office/drawing/2014/chart" uri="{C3380CC4-5D6E-409C-BE32-E72D297353CC}">
                  <c16:uniqueId val="{00000090-71B8-4DCB-AC68-72C3D4508F0D}"/>
                </c:ext>
              </c:extLst>
            </c:dLbl>
            <c:dLbl>
              <c:idx val="37"/>
              <c:delete val="1"/>
              <c:extLst>
                <c:ext xmlns:c15="http://schemas.microsoft.com/office/drawing/2012/chart" uri="{CE6537A1-D6FC-4f65-9D91-7224C49458BB}"/>
                <c:ext xmlns:c16="http://schemas.microsoft.com/office/drawing/2014/chart" uri="{C3380CC4-5D6E-409C-BE32-E72D297353CC}">
                  <c16:uniqueId val="{00000091-71B8-4DCB-AC68-72C3D4508F0D}"/>
                </c:ext>
              </c:extLst>
            </c:dLbl>
            <c:dLbl>
              <c:idx val="39"/>
              <c:delete val="1"/>
              <c:extLst>
                <c:ext xmlns:c15="http://schemas.microsoft.com/office/drawing/2012/chart" uri="{CE6537A1-D6FC-4f65-9D91-7224C49458BB}"/>
                <c:ext xmlns:c16="http://schemas.microsoft.com/office/drawing/2014/chart" uri="{C3380CC4-5D6E-409C-BE32-E72D297353CC}">
                  <c16:uniqueId val="{00000092-71B8-4DCB-AC68-72C3D4508F0D}"/>
                </c:ext>
              </c:extLst>
            </c:dLbl>
            <c:dLbl>
              <c:idx val="41"/>
              <c:delete val="1"/>
              <c:extLst>
                <c:ext xmlns:c15="http://schemas.microsoft.com/office/drawing/2012/chart" uri="{CE6537A1-D6FC-4f65-9D91-7224C49458BB}"/>
                <c:ext xmlns:c16="http://schemas.microsoft.com/office/drawing/2014/chart" uri="{C3380CC4-5D6E-409C-BE32-E72D297353CC}">
                  <c16:uniqueId val="{00000093-71B8-4DCB-AC68-72C3D4508F0D}"/>
                </c:ext>
              </c:extLst>
            </c:dLbl>
            <c:dLbl>
              <c:idx val="43"/>
              <c:delete val="1"/>
              <c:extLst>
                <c:ext xmlns:c15="http://schemas.microsoft.com/office/drawing/2012/chart" uri="{CE6537A1-D6FC-4f65-9D91-7224C49458BB}"/>
                <c:ext xmlns:c16="http://schemas.microsoft.com/office/drawing/2014/chart" uri="{C3380CC4-5D6E-409C-BE32-E72D297353CC}">
                  <c16:uniqueId val="{00000094-71B8-4DCB-AC68-72C3D4508F0D}"/>
                </c:ext>
              </c:extLst>
            </c:dLbl>
            <c:dLbl>
              <c:idx val="45"/>
              <c:delete val="1"/>
              <c:extLst>
                <c:ext xmlns:c15="http://schemas.microsoft.com/office/drawing/2012/chart" uri="{CE6537A1-D6FC-4f65-9D91-7224C49458BB}"/>
                <c:ext xmlns:c16="http://schemas.microsoft.com/office/drawing/2014/chart" uri="{C3380CC4-5D6E-409C-BE32-E72D297353CC}">
                  <c16:uniqueId val="{00000095-71B8-4DCB-AC68-72C3D4508F0D}"/>
                </c:ext>
              </c:extLst>
            </c:dLbl>
            <c:dLbl>
              <c:idx val="47"/>
              <c:delete val="1"/>
              <c:extLst>
                <c:ext xmlns:c15="http://schemas.microsoft.com/office/drawing/2012/chart" uri="{CE6537A1-D6FC-4f65-9D91-7224C49458BB}"/>
                <c:ext xmlns:c16="http://schemas.microsoft.com/office/drawing/2014/chart" uri="{C3380CC4-5D6E-409C-BE32-E72D297353CC}">
                  <c16:uniqueId val="{00000096-71B8-4DCB-AC68-72C3D4508F0D}"/>
                </c:ext>
              </c:extLst>
            </c:dLbl>
            <c:dLbl>
              <c:idx val="49"/>
              <c:delete val="1"/>
              <c:extLst>
                <c:ext xmlns:c15="http://schemas.microsoft.com/office/drawing/2012/chart" uri="{CE6537A1-D6FC-4f65-9D91-7224C49458BB}"/>
                <c:ext xmlns:c16="http://schemas.microsoft.com/office/drawing/2014/chart" uri="{C3380CC4-5D6E-409C-BE32-E72D297353CC}">
                  <c16:uniqueId val="{00000097-71B8-4DCB-AC68-72C3D4508F0D}"/>
                </c:ext>
              </c:extLst>
            </c:dLbl>
            <c:dLbl>
              <c:idx val="51"/>
              <c:delete val="1"/>
              <c:extLst>
                <c:ext xmlns:c15="http://schemas.microsoft.com/office/drawing/2012/chart" uri="{CE6537A1-D6FC-4f65-9D91-7224C49458BB}"/>
                <c:ext xmlns:c16="http://schemas.microsoft.com/office/drawing/2014/chart" uri="{C3380CC4-5D6E-409C-BE32-E72D297353CC}">
                  <c16:uniqueId val="{00000098-71B8-4DCB-AC68-72C3D4508F0D}"/>
                </c:ext>
              </c:extLst>
            </c:dLbl>
            <c:dLbl>
              <c:idx val="53"/>
              <c:delete val="1"/>
              <c:extLst>
                <c:ext xmlns:c15="http://schemas.microsoft.com/office/drawing/2012/chart" uri="{CE6537A1-D6FC-4f65-9D91-7224C49458BB}"/>
                <c:ext xmlns:c16="http://schemas.microsoft.com/office/drawing/2014/chart" uri="{C3380CC4-5D6E-409C-BE32-E72D297353CC}">
                  <c16:uniqueId val="{00000099-71B8-4DCB-AC68-72C3D4508F0D}"/>
                </c:ext>
              </c:extLst>
            </c:dLbl>
            <c:dLbl>
              <c:idx val="55"/>
              <c:delete val="1"/>
              <c:extLst>
                <c:ext xmlns:c15="http://schemas.microsoft.com/office/drawing/2012/chart" uri="{CE6537A1-D6FC-4f65-9D91-7224C49458BB}"/>
                <c:ext xmlns:c16="http://schemas.microsoft.com/office/drawing/2014/chart" uri="{C3380CC4-5D6E-409C-BE32-E72D297353CC}">
                  <c16:uniqueId val="{0000009A-71B8-4DCB-AC68-72C3D4508F0D}"/>
                </c:ext>
              </c:extLst>
            </c:dLbl>
            <c:dLbl>
              <c:idx val="57"/>
              <c:delete val="1"/>
              <c:extLst>
                <c:ext xmlns:c15="http://schemas.microsoft.com/office/drawing/2012/chart" uri="{CE6537A1-D6FC-4f65-9D91-7224C49458BB}"/>
                <c:ext xmlns:c16="http://schemas.microsoft.com/office/drawing/2014/chart" uri="{C3380CC4-5D6E-409C-BE32-E72D297353CC}">
                  <c16:uniqueId val="{0000009B-71B8-4DCB-AC68-72C3D4508F0D}"/>
                </c:ext>
              </c:extLst>
            </c:dLbl>
            <c:dLbl>
              <c:idx val="59"/>
              <c:delete val="1"/>
              <c:extLst>
                <c:ext xmlns:c15="http://schemas.microsoft.com/office/drawing/2012/chart" uri="{CE6537A1-D6FC-4f65-9D91-7224C49458BB}"/>
                <c:ext xmlns:c16="http://schemas.microsoft.com/office/drawing/2014/chart" uri="{C3380CC4-5D6E-409C-BE32-E72D297353CC}">
                  <c16:uniqueId val="{0000009C-71B8-4DCB-AC68-72C3D4508F0D}"/>
                </c:ext>
              </c:extLst>
            </c:dLbl>
            <c:dLbl>
              <c:idx val="61"/>
              <c:delete val="1"/>
              <c:extLst>
                <c:ext xmlns:c15="http://schemas.microsoft.com/office/drawing/2012/chart" uri="{CE6537A1-D6FC-4f65-9D91-7224C49458BB}"/>
                <c:ext xmlns:c16="http://schemas.microsoft.com/office/drawing/2014/chart" uri="{C3380CC4-5D6E-409C-BE32-E72D297353CC}">
                  <c16:uniqueId val="{0000009D-71B8-4DCB-AC68-72C3D4508F0D}"/>
                </c:ext>
              </c:extLst>
            </c:dLbl>
            <c:dLbl>
              <c:idx val="63"/>
              <c:delete val="1"/>
              <c:extLst>
                <c:ext xmlns:c15="http://schemas.microsoft.com/office/drawing/2012/chart" uri="{CE6537A1-D6FC-4f65-9D91-7224C49458BB}"/>
                <c:ext xmlns:c16="http://schemas.microsoft.com/office/drawing/2014/chart" uri="{C3380CC4-5D6E-409C-BE32-E72D297353CC}">
                  <c16:uniqueId val="{0000009E-71B8-4DCB-AC68-72C3D4508F0D}"/>
                </c:ext>
              </c:extLst>
            </c:dLbl>
            <c:dLbl>
              <c:idx val="65"/>
              <c:delete val="1"/>
              <c:extLst>
                <c:ext xmlns:c15="http://schemas.microsoft.com/office/drawing/2012/chart" uri="{CE6537A1-D6FC-4f65-9D91-7224C49458BB}"/>
                <c:ext xmlns:c16="http://schemas.microsoft.com/office/drawing/2014/chart" uri="{C3380CC4-5D6E-409C-BE32-E72D297353CC}">
                  <c16:uniqueId val="{0000009F-71B8-4DCB-AC68-72C3D4508F0D}"/>
                </c:ext>
              </c:extLst>
            </c:dLbl>
            <c:dLbl>
              <c:idx val="67"/>
              <c:delete val="1"/>
              <c:extLst>
                <c:ext xmlns:c15="http://schemas.microsoft.com/office/drawing/2012/chart" uri="{CE6537A1-D6FC-4f65-9D91-7224C49458BB}"/>
                <c:ext xmlns:c16="http://schemas.microsoft.com/office/drawing/2014/chart" uri="{C3380CC4-5D6E-409C-BE32-E72D297353CC}">
                  <c16:uniqueId val="{000000A0-71B8-4DCB-AC68-72C3D4508F0D}"/>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'⑤-1地域移行'!$A$2:$A$14</c:f>
              <c:strCache>
                <c:ptCount val="13"/>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H29.12月</c:v>
                </c:pt>
              </c:strCache>
            </c:strRef>
          </c:cat>
          <c:val>
            <c:numRef>
              <c:f>'⑤-1地域移行'!$G$2:$G$14</c:f>
              <c:numCache>
                <c:formatCode>0_);[Red]\(0\)</c:formatCode>
                <c:ptCount val="13"/>
                <c:pt idx="0">
                  <c:v>216</c:v>
                </c:pt>
                <c:pt idx="1">
                  <c:v>462</c:v>
                </c:pt>
                <c:pt idx="2">
                  <c:v>471</c:v>
                </c:pt>
                <c:pt idx="3">
                  <c:v>511</c:v>
                </c:pt>
                <c:pt idx="4">
                  <c:v>458</c:v>
                </c:pt>
                <c:pt idx="5">
                  <c:v>495</c:v>
                </c:pt>
                <c:pt idx="6">
                  <c:v>448</c:v>
                </c:pt>
                <c:pt idx="7">
                  <c:v>475</c:v>
                </c:pt>
                <c:pt idx="8">
                  <c:v>460</c:v>
                </c:pt>
                <c:pt idx="9">
                  <c:v>503</c:v>
                </c:pt>
                <c:pt idx="10">
                  <c:v>510</c:v>
                </c:pt>
                <c:pt idx="11">
                  <c:v>584</c:v>
                </c:pt>
                <c:pt idx="12">
                  <c:v>596</c:v>
                </c:pt>
              </c:numCache>
            </c:numRef>
          </c:val>
          <c:smooth val="0"/>
          <c:extLst>
            <c:ext xmlns:c16="http://schemas.microsoft.com/office/drawing/2014/chart" uri="{C3380CC4-5D6E-409C-BE32-E72D297353CC}">
              <c16:uniqueId val="{000000A1-71B8-4DCB-AC68-72C3D4508F0D}"/>
            </c:ext>
          </c:extLst>
        </c:ser>
        <c:dLbls>
          <c:dLblPos val="ctr"/>
          <c:showLegendKey val="0"/>
          <c:showVal val="1"/>
          <c:showCatName val="0"/>
          <c:showSerName val="0"/>
          <c:showPercent val="0"/>
          <c:showBubbleSize val="0"/>
        </c:dLbls>
        <c:marker val="1"/>
        <c:smooth val="0"/>
        <c:axId val="103546880"/>
        <c:axId val="103548416"/>
      </c:lineChart>
      <c:catAx>
        <c:axId val="103546880"/>
        <c:scaling>
          <c:orientation val="minMax"/>
        </c:scaling>
        <c:delete val="0"/>
        <c:axPos val="b"/>
        <c:numFmt formatCode="General" sourceLinked="0"/>
        <c:majorTickMark val="out"/>
        <c:minorTickMark val="none"/>
        <c:tickLblPos val="nextTo"/>
        <c:txPr>
          <a:bodyPr/>
          <a:lstStyle/>
          <a:p>
            <a:pPr>
              <a:defRPr sz="500"/>
            </a:pPr>
            <a:endParaRPr lang="ja-JP"/>
          </a:p>
        </c:txPr>
        <c:crossAx val="103548416"/>
        <c:crosses val="autoZero"/>
        <c:auto val="1"/>
        <c:lblAlgn val="ctr"/>
        <c:lblOffset val="100"/>
        <c:noMultiLvlLbl val="0"/>
      </c:catAx>
      <c:valAx>
        <c:axId val="103548416"/>
        <c:scaling>
          <c:orientation val="minMax"/>
        </c:scaling>
        <c:delete val="0"/>
        <c:axPos val="l"/>
        <c:majorGridlines>
          <c:spPr>
            <a:ln>
              <a:noFill/>
            </a:ln>
          </c:spPr>
        </c:majorGridlines>
        <c:title>
          <c:tx>
            <c:rich>
              <a:bodyPr rot="0" vert="horz"/>
              <a:lstStyle/>
              <a:p>
                <a:pPr>
                  <a:defRPr/>
                </a:pPr>
                <a:r>
                  <a:rPr lang="ja-JP" dirty="0"/>
                  <a:t>利用者数</a:t>
                </a:r>
                <a:endParaRPr lang="en-US" dirty="0"/>
              </a:p>
              <a:p>
                <a:pPr>
                  <a:defRPr/>
                </a:pPr>
                <a:r>
                  <a:rPr lang="ja-JP" dirty="0"/>
                  <a:t>（人）</a:t>
                </a:r>
              </a:p>
            </c:rich>
          </c:tx>
          <c:layout>
            <c:manualLayout>
              <c:xMode val="edge"/>
              <c:yMode val="edge"/>
              <c:x val="0"/>
              <c:y val="1.0980550508109563E-2"/>
            </c:manualLayout>
          </c:layout>
          <c:overlay val="0"/>
        </c:title>
        <c:numFmt formatCode="0_);[Red]\(0\)" sourceLinked="1"/>
        <c:majorTickMark val="out"/>
        <c:minorTickMark val="none"/>
        <c:tickLblPos val="nextTo"/>
        <c:crossAx val="103546880"/>
        <c:crosses val="autoZero"/>
        <c:crossBetween val="between"/>
      </c:valAx>
    </c:plotArea>
    <c:legend>
      <c:legendPos val="l"/>
      <c:layout>
        <c:manualLayout>
          <c:xMode val="edge"/>
          <c:yMode val="edge"/>
          <c:x val="0.14689145202767107"/>
          <c:y val="5.5086390640099511E-3"/>
          <c:w val="0.59779104970832708"/>
          <c:h val="0.25210226514334366"/>
        </c:manualLayout>
      </c:layout>
      <c:overlay val="1"/>
    </c:legend>
    <c:plotVisOnly val="1"/>
    <c:dispBlanksAs val="gap"/>
    <c:showDLblsOverMax val="0"/>
  </c:chart>
  <c:spPr>
    <a:ln>
      <a:noFill/>
    </a:ln>
  </c:spPr>
  <c:txPr>
    <a:bodyPr/>
    <a:lstStyle/>
    <a:p>
      <a:pPr>
        <a:defRPr sz="6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78924831599409"/>
          <c:y val="2.5323883294718755E-2"/>
          <c:w val="0.82707351616108837"/>
          <c:h val="0.96037084004458639"/>
        </c:manualLayout>
      </c:layout>
      <c:barChart>
        <c:barDir val="bar"/>
        <c:grouping val="clustered"/>
        <c:varyColors val="0"/>
        <c:ser>
          <c:idx val="0"/>
          <c:order val="0"/>
          <c:tx>
            <c:strRef>
              <c:f>⑥都道府県別!$B$3:$B$4</c:f>
              <c:strCache>
                <c:ptCount val="1"/>
                <c:pt idx="0">
                  <c:v>地域移行支援</c:v>
                </c:pt>
              </c:strCache>
            </c:strRef>
          </c:tx>
          <c:spPr>
            <a:solidFill>
              <a:schemeClr val="bg1"/>
            </a:solidFill>
            <a:ln>
              <a:solidFill>
                <a:schemeClr val="tx1">
                  <a:lumMod val="50000"/>
                  <a:lumOff val="5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⑥都道府県別!$B$5:$B$28</c:f>
              <c:numCache>
                <c:formatCode>#,##0_);[Red]\(#,##0\)</c:formatCode>
                <c:ptCount val="24"/>
                <c:pt idx="0">
                  <c:v>23</c:v>
                </c:pt>
                <c:pt idx="1">
                  <c:v>16</c:v>
                </c:pt>
                <c:pt idx="2">
                  <c:v>3</c:v>
                </c:pt>
                <c:pt idx="3">
                  <c:v>5</c:v>
                </c:pt>
                <c:pt idx="4">
                  <c:v>0</c:v>
                </c:pt>
                <c:pt idx="5">
                  <c:v>17</c:v>
                </c:pt>
                <c:pt idx="6">
                  <c:v>6</c:v>
                </c:pt>
                <c:pt idx="7">
                  <c:v>3</c:v>
                </c:pt>
                <c:pt idx="8">
                  <c:v>7</c:v>
                </c:pt>
                <c:pt idx="9">
                  <c:v>3</c:v>
                </c:pt>
                <c:pt idx="10">
                  <c:v>15</c:v>
                </c:pt>
                <c:pt idx="11">
                  <c:v>37</c:v>
                </c:pt>
                <c:pt idx="12">
                  <c:v>94</c:v>
                </c:pt>
                <c:pt idx="13">
                  <c:v>11</c:v>
                </c:pt>
                <c:pt idx="14">
                  <c:v>8</c:v>
                </c:pt>
                <c:pt idx="15">
                  <c:v>1</c:v>
                </c:pt>
                <c:pt idx="16">
                  <c:v>12</c:v>
                </c:pt>
                <c:pt idx="17">
                  <c:v>1</c:v>
                </c:pt>
                <c:pt idx="18">
                  <c:v>7</c:v>
                </c:pt>
                <c:pt idx="19">
                  <c:v>18</c:v>
                </c:pt>
                <c:pt idx="20">
                  <c:v>2</c:v>
                </c:pt>
                <c:pt idx="21">
                  <c:v>22</c:v>
                </c:pt>
                <c:pt idx="22">
                  <c:v>45</c:v>
                </c:pt>
                <c:pt idx="23">
                  <c:v>5</c:v>
                </c:pt>
              </c:numCache>
            </c:numRef>
          </c:val>
          <c:extLst>
            <c:ext xmlns:c16="http://schemas.microsoft.com/office/drawing/2014/chart" uri="{C3380CC4-5D6E-409C-BE32-E72D297353CC}">
              <c16:uniqueId val="{00000000-F26C-4880-9AFB-4D0071071C66}"/>
            </c:ext>
          </c:extLst>
        </c:ser>
        <c:ser>
          <c:idx val="1"/>
          <c:order val="1"/>
          <c:tx>
            <c:strRef>
              <c:f>⑥都道府県別!$C$3:$C$4</c:f>
              <c:strCache>
                <c:ptCount val="1"/>
                <c:pt idx="0">
                  <c:v>地域定着支援</c:v>
                </c:pt>
              </c:strCache>
            </c:strRef>
          </c:tx>
          <c:spPr>
            <a:solidFill>
              <a:srgbClr val="FFC000"/>
            </a:solidFill>
            <a:ln>
              <a:solidFill>
                <a:schemeClr val="tx1">
                  <a:lumMod val="50000"/>
                  <a:lumOff val="50000"/>
                </a:schemeClr>
              </a:solidFill>
            </a:ln>
          </c:spPr>
          <c:invertIfNegative val="0"/>
          <c:dLbls>
            <c:dLbl>
              <c:idx val="11"/>
              <c:layout>
                <c:manualLayout>
                  <c:x val="-3.7037037037037035E-2"/>
                  <c:y val="4.5481569666706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6C-4880-9AFB-4D0071071C66}"/>
                </c:ext>
              </c:extLst>
            </c:dLbl>
            <c:dLbl>
              <c:idx val="12"/>
              <c:layout>
                <c:manualLayout>
                  <c:x val="-3.09653836269680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C-4880-9AFB-4D0071071C66}"/>
                </c:ext>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⑥都道府県別!$A$5:$A$28</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⑥都道府県別!$C$5:$C$28</c:f>
              <c:numCache>
                <c:formatCode>General</c:formatCode>
                <c:ptCount val="24"/>
                <c:pt idx="0">
                  <c:v>137</c:v>
                </c:pt>
                <c:pt idx="1">
                  <c:v>32</c:v>
                </c:pt>
                <c:pt idx="2">
                  <c:v>22</c:v>
                </c:pt>
                <c:pt idx="3">
                  <c:v>11</c:v>
                </c:pt>
                <c:pt idx="4">
                  <c:v>43</c:v>
                </c:pt>
                <c:pt idx="5">
                  <c:v>5</c:v>
                </c:pt>
                <c:pt idx="6">
                  <c:v>47</c:v>
                </c:pt>
                <c:pt idx="7">
                  <c:v>31</c:v>
                </c:pt>
                <c:pt idx="8">
                  <c:v>31</c:v>
                </c:pt>
                <c:pt idx="9">
                  <c:v>17</c:v>
                </c:pt>
                <c:pt idx="10">
                  <c:v>83</c:v>
                </c:pt>
                <c:pt idx="11">
                  <c:v>163</c:v>
                </c:pt>
                <c:pt idx="12">
                  <c:v>260</c:v>
                </c:pt>
                <c:pt idx="13">
                  <c:v>37</c:v>
                </c:pt>
                <c:pt idx="14">
                  <c:v>91</c:v>
                </c:pt>
                <c:pt idx="15">
                  <c:v>41</c:v>
                </c:pt>
                <c:pt idx="16">
                  <c:v>63</c:v>
                </c:pt>
                <c:pt idx="17">
                  <c:v>17</c:v>
                </c:pt>
                <c:pt idx="18">
                  <c:v>28</c:v>
                </c:pt>
                <c:pt idx="19">
                  <c:v>151</c:v>
                </c:pt>
                <c:pt idx="20">
                  <c:v>2</c:v>
                </c:pt>
                <c:pt idx="21">
                  <c:v>104</c:v>
                </c:pt>
                <c:pt idx="22">
                  <c:v>98</c:v>
                </c:pt>
                <c:pt idx="23">
                  <c:v>17</c:v>
                </c:pt>
              </c:numCache>
            </c:numRef>
          </c:val>
          <c:extLst>
            <c:ext xmlns:c16="http://schemas.microsoft.com/office/drawing/2014/chart" uri="{C3380CC4-5D6E-409C-BE32-E72D297353CC}">
              <c16:uniqueId val="{00000003-F26C-4880-9AFB-4D0071071C66}"/>
            </c:ext>
          </c:extLst>
        </c:ser>
        <c:dLbls>
          <c:showLegendKey val="0"/>
          <c:showVal val="0"/>
          <c:showCatName val="0"/>
          <c:showSerName val="0"/>
          <c:showPercent val="0"/>
          <c:showBubbleSize val="0"/>
        </c:dLbls>
        <c:gapWidth val="80"/>
        <c:axId val="108277120"/>
        <c:axId val="108283008"/>
      </c:barChart>
      <c:catAx>
        <c:axId val="108277120"/>
        <c:scaling>
          <c:orientation val="maxMin"/>
        </c:scaling>
        <c:delete val="0"/>
        <c:axPos val="l"/>
        <c:numFmt formatCode="General" sourceLinked="0"/>
        <c:majorTickMark val="out"/>
        <c:minorTickMark val="none"/>
        <c:tickLblPos val="nextTo"/>
        <c:txPr>
          <a:bodyPr/>
          <a:lstStyle/>
          <a:p>
            <a:pPr>
              <a:defRPr sz="900"/>
            </a:pPr>
            <a:endParaRPr lang="ja-JP"/>
          </a:p>
        </c:txPr>
        <c:crossAx val="108283008"/>
        <c:crosses val="autoZero"/>
        <c:auto val="1"/>
        <c:lblAlgn val="ctr"/>
        <c:lblOffset val="100"/>
        <c:noMultiLvlLbl val="0"/>
      </c:catAx>
      <c:valAx>
        <c:axId val="108283008"/>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108277120"/>
        <c:crosses val="autoZero"/>
        <c:crossBetween val="between"/>
        <c:majorUnit val="50"/>
      </c:valAx>
      <c:spPr>
        <a:solidFill>
          <a:schemeClr val="bg2"/>
        </a:solidFill>
      </c:spPr>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97462817147859"/>
          <c:y val="0.21694421681452714"/>
          <c:w val="0.82956891179969405"/>
          <c:h val="0.61785394472749733"/>
        </c:manualLayout>
      </c:layout>
      <c:lineChart>
        <c:grouping val="standard"/>
        <c:varyColors val="0"/>
        <c:ser>
          <c:idx val="0"/>
          <c:order val="0"/>
          <c:tx>
            <c:strRef>
              <c:f>'[Microsoft PowerPoint 内のグラフ]⑤-2地域定着'!$B$1</c:f>
              <c:strCache>
                <c:ptCount val="1"/>
                <c:pt idx="0">
                  <c:v>身体障害者</c:v>
                </c:pt>
              </c:strCache>
            </c:strRef>
          </c:tx>
          <c:spPr>
            <a:ln w="25400"/>
          </c:spPr>
          <c:marker>
            <c:symbol val="diamond"/>
            <c:size val="3"/>
          </c:marker>
          <c:dLbls>
            <c:dLbl>
              <c:idx val="0"/>
              <c:layout>
                <c:manualLayout>
                  <c:x val="-0.04"/>
                  <c:y val="1.68067189821746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BF-4785-A642-8DA51C6FA5D7}"/>
                </c:ext>
              </c:extLst>
            </c:dLbl>
            <c:dLbl>
              <c:idx val="1"/>
              <c:delete val="1"/>
              <c:extLst>
                <c:ext xmlns:c15="http://schemas.microsoft.com/office/drawing/2012/chart" uri="{CE6537A1-D6FC-4f65-9D91-7224C49458BB}"/>
                <c:ext xmlns:c16="http://schemas.microsoft.com/office/drawing/2014/chart" uri="{C3380CC4-5D6E-409C-BE32-E72D297353CC}">
                  <c16:uniqueId val="{00000001-06BF-4785-A642-8DA51C6FA5D7}"/>
                </c:ext>
              </c:extLst>
            </c:dLbl>
            <c:dLbl>
              <c:idx val="2"/>
              <c:layout>
                <c:manualLayout>
                  <c:x val="-3.7430956968529223E-2"/>
                  <c:y val="1.9607838812536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BF-4785-A642-8DA51C6FA5D7}"/>
                </c:ext>
              </c:extLst>
            </c:dLbl>
            <c:dLbl>
              <c:idx val="3"/>
              <c:delete val="1"/>
              <c:extLst>
                <c:ext xmlns:c15="http://schemas.microsoft.com/office/drawing/2012/chart" uri="{CE6537A1-D6FC-4f65-9D91-7224C49458BB}"/>
                <c:ext xmlns:c16="http://schemas.microsoft.com/office/drawing/2014/chart" uri="{C3380CC4-5D6E-409C-BE32-E72D297353CC}">
                  <c16:uniqueId val="{00000003-06BF-4785-A642-8DA51C6FA5D7}"/>
                </c:ext>
              </c:extLst>
            </c:dLbl>
            <c:dLbl>
              <c:idx val="4"/>
              <c:layout>
                <c:manualLayout>
                  <c:x val="-4.1374539165263305E-2"/>
                  <c:y val="1.9607838812536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BF-4785-A642-8DA51C6FA5D7}"/>
                </c:ext>
              </c:extLst>
            </c:dLbl>
            <c:dLbl>
              <c:idx val="5"/>
              <c:delete val="1"/>
              <c:extLst>
                <c:ext xmlns:c15="http://schemas.microsoft.com/office/drawing/2012/chart" uri="{CE6537A1-D6FC-4f65-9D91-7224C49458BB}"/>
                <c:ext xmlns:c16="http://schemas.microsoft.com/office/drawing/2014/chart" uri="{C3380CC4-5D6E-409C-BE32-E72D297353CC}">
                  <c16:uniqueId val="{00000005-06BF-4785-A642-8DA51C6FA5D7}"/>
                </c:ext>
              </c:extLst>
            </c:dLbl>
            <c:dLbl>
              <c:idx val="6"/>
              <c:layout>
                <c:manualLayout>
                  <c:x val="-4.3943582196734075E-2"/>
                  <c:y val="2.52100784732617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BF-4785-A642-8DA51C6FA5D7}"/>
                </c:ext>
              </c:extLst>
            </c:dLbl>
            <c:dLbl>
              <c:idx val="7"/>
              <c:delete val="1"/>
              <c:extLst>
                <c:ext xmlns:c15="http://schemas.microsoft.com/office/drawing/2012/chart" uri="{CE6537A1-D6FC-4f65-9D91-7224C49458BB}"/>
                <c:ext xmlns:c16="http://schemas.microsoft.com/office/drawing/2014/chart" uri="{C3380CC4-5D6E-409C-BE32-E72D297353CC}">
                  <c16:uniqueId val="{00000007-06BF-4785-A642-8DA51C6FA5D7}"/>
                </c:ext>
              </c:extLst>
            </c:dLbl>
            <c:dLbl>
              <c:idx val="8"/>
              <c:layout>
                <c:manualLayout>
                  <c:x val="-4.1374539165263305E-2"/>
                  <c:y val="2.2408958642899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6BF-4785-A642-8DA51C6FA5D7}"/>
                </c:ext>
              </c:extLst>
            </c:dLbl>
            <c:dLbl>
              <c:idx val="9"/>
              <c:delete val="1"/>
              <c:extLst>
                <c:ext xmlns:c15="http://schemas.microsoft.com/office/drawing/2012/chart" uri="{CE6537A1-D6FC-4f65-9D91-7224C49458BB}"/>
                <c:ext xmlns:c16="http://schemas.microsoft.com/office/drawing/2014/chart" uri="{C3380CC4-5D6E-409C-BE32-E72D297353CC}">
                  <c16:uniqueId val="{00000009-06BF-4785-A642-8DA51C6FA5D7}"/>
                </c:ext>
              </c:extLst>
            </c:dLbl>
            <c:dLbl>
              <c:idx val="10"/>
              <c:layout>
                <c:manualLayout>
                  <c:x val="-4.3943784483586948E-2"/>
                  <c:y val="1.680671898217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6BF-4785-A642-8DA51C6FA5D7}"/>
                </c:ext>
              </c:extLst>
            </c:dLbl>
            <c:dLbl>
              <c:idx val="11"/>
              <c:delete val="1"/>
              <c:extLst>
                <c:ext xmlns:c15="http://schemas.microsoft.com/office/drawing/2012/chart" uri="{CE6537A1-D6FC-4f65-9D91-7224C49458BB}"/>
                <c:ext xmlns:c16="http://schemas.microsoft.com/office/drawing/2014/chart" uri="{C3380CC4-5D6E-409C-BE32-E72D297353CC}">
                  <c16:uniqueId val="{0000000B-06BF-4785-A642-8DA51C6FA5D7}"/>
                </c:ext>
              </c:extLst>
            </c:dLbl>
            <c:dLbl>
              <c:idx val="12"/>
              <c:layout>
                <c:manualLayout>
                  <c:x val="-4.3943582196733985E-2"/>
                  <c:y val="1.9607838812536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6BF-4785-A642-8DA51C6FA5D7}"/>
                </c:ext>
              </c:extLst>
            </c:dLbl>
            <c:dLbl>
              <c:idx val="13"/>
              <c:delete val="1"/>
              <c:extLst>
                <c:ext xmlns:c15="http://schemas.microsoft.com/office/drawing/2012/chart" uri="{CE6537A1-D6FC-4f65-9D91-7224C49458BB}"/>
                <c:ext xmlns:c16="http://schemas.microsoft.com/office/drawing/2014/chart" uri="{C3380CC4-5D6E-409C-BE32-E72D297353CC}">
                  <c16:uniqueId val="{0000000D-06BF-4785-A642-8DA51C6FA5D7}"/>
                </c:ext>
              </c:extLst>
            </c:dLbl>
            <c:dLbl>
              <c:idx val="14"/>
              <c:layout>
                <c:manualLayout>
                  <c:x val="-4.2218319832323117E-2"/>
                  <c:y val="1.71821305841924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6BF-4785-A642-8DA51C6FA5D7}"/>
                </c:ext>
              </c:extLst>
            </c:dLbl>
            <c:dLbl>
              <c:idx val="15"/>
              <c:delete val="1"/>
              <c:extLst>
                <c:ext xmlns:c15="http://schemas.microsoft.com/office/drawing/2012/chart" uri="{CE6537A1-D6FC-4f65-9D91-7224C49458BB}"/>
                <c:ext xmlns:c16="http://schemas.microsoft.com/office/drawing/2014/chart" uri="{C3380CC4-5D6E-409C-BE32-E72D297353CC}">
                  <c16:uniqueId val="{0000000F-06BF-4785-A642-8DA51C6FA5D7}"/>
                </c:ext>
              </c:extLst>
            </c:dLbl>
            <c:dLbl>
              <c:idx val="16"/>
              <c:layout>
                <c:manualLayout>
                  <c:x val="-4.168050250495197E-2"/>
                  <c:y val="1.7181743684754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6BF-4785-A642-8DA51C6FA5D7}"/>
                </c:ext>
              </c:extLst>
            </c:dLbl>
            <c:dLbl>
              <c:idx val="17"/>
              <c:delete val="1"/>
              <c:extLst>
                <c:ext xmlns:c15="http://schemas.microsoft.com/office/drawing/2012/chart" uri="{CE6537A1-D6FC-4f65-9D91-7224C49458BB}"/>
                <c:ext xmlns:c16="http://schemas.microsoft.com/office/drawing/2014/chart" uri="{C3380CC4-5D6E-409C-BE32-E72D297353CC}">
                  <c16:uniqueId val="{00000011-06BF-4785-A642-8DA51C6FA5D7}"/>
                </c:ext>
              </c:extLst>
            </c:dLbl>
            <c:dLbl>
              <c:idx val="18"/>
              <c:layout>
                <c:manualLayout>
                  <c:x val="-4.0692305067014774E-2"/>
                  <c:y val="1.8861533711001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6BF-4785-A642-8DA51C6FA5D7}"/>
                </c:ext>
              </c:extLst>
            </c:dLbl>
            <c:dLbl>
              <c:idx val="19"/>
              <c:delete val="1"/>
              <c:extLst>
                <c:ext xmlns:c15="http://schemas.microsoft.com/office/drawing/2012/chart" uri="{CE6537A1-D6FC-4f65-9D91-7224C49458BB}"/>
                <c:ext xmlns:c16="http://schemas.microsoft.com/office/drawing/2014/chart" uri="{C3380CC4-5D6E-409C-BE32-E72D297353CC}">
                  <c16:uniqueId val="{00000013-06BF-4785-A642-8DA51C6FA5D7}"/>
                </c:ext>
              </c:extLst>
            </c:dLbl>
            <c:dLbl>
              <c:idx val="20"/>
              <c:layout>
                <c:manualLayout>
                  <c:x val="-4.3275548232428018E-2"/>
                  <c:y val="3.027897530908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6BF-4785-A642-8DA51C6FA5D7}"/>
                </c:ext>
              </c:extLst>
            </c:dLbl>
            <c:dLbl>
              <c:idx val="21"/>
              <c:delete val="1"/>
              <c:extLst>
                <c:ext xmlns:c15="http://schemas.microsoft.com/office/drawing/2012/chart" uri="{CE6537A1-D6FC-4f65-9D91-7224C49458BB}"/>
                <c:ext xmlns:c16="http://schemas.microsoft.com/office/drawing/2014/chart" uri="{C3380CC4-5D6E-409C-BE32-E72D297353CC}">
                  <c16:uniqueId val="{00000015-06BF-4785-A642-8DA51C6FA5D7}"/>
                </c:ext>
              </c:extLst>
            </c:dLbl>
            <c:dLbl>
              <c:idx val="22"/>
              <c:layout>
                <c:manualLayout>
                  <c:x val="-3.8973341006700232E-2"/>
                  <c:y val="3.6078906426289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6BF-4785-A642-8DA51C6FA5D7}"/>
                </c:ext>
              </c:extLst>
            </c:dLbl>
            <c:dLbl>
              <c:idx val="23"/>
              <c:layout>
                <c:manualLayout>
                  <c:x val="-2.4450049340675236E-2"/>
                  <c:y val="2.9962738856349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6BF-4785-A642-8DA51C6FA5D7}"/>
                </c:ext>
              </c:extLst>
            </c:dLbl>
            <c:dLbl>
              <c:idx val="24"/>
              <c:delete val="1"/>
              <c:extLst>
                <c:ext xmlns:c15="http://schemas.microsoft.com/office/drawing/2012/chart" uri="{CE6537A1-D6FC-4f65-9D91-7224C49458BB}"/>
                <c:ext xmlns:c16="http://schemas.microsoft.com/office/drawing/2014/chart" uri="{C3380CC4-5D6E-409C-BE32-E72D297353CC}">
                  <c16:uniqueId val="{00000018-06BF-4785-A642-8DA51C6FA5D7}"/>
                </c:ext>
              </c:extLst>
            </c:dLbl>
            <c:dLbl>
              <c:idx val="25"/>
              <c:delete val="1"/>
              <c:extLst>
                <c:ext xmlns:c15="http://schemas.microsoft.com/office/drawing/2012/chart" uri="{CE6537A1-D6FC-4f65-9D91-7224C49458BB}"/>
                <c:ext xmlns:c16="http://schemas.microsoft.com/office/drawing/2014/chart" uri="{C3380CC4-5D6E-409C-BE32-E72D297353CC}">
                  <c16:uniqueId val="{00000019-06BF-4785-A642-8DA51C6FA5D7}"/>
                </c:ext>
              </c:extLst>
            </c:dLbl>
            <c:dLbl>
              <c:idx val="26"/>
              <c:layout>
                <c:manualLayout>
                  <c:x val="-3.83632702546053E-2"/>
                  <c:y val="3.0086103490457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6BF-4785-A642-8DA51C6FA5D7}"/>
                </c:ext>
              </c:extLst>
            </c:dLbl>
            <c:dLbl>
              <c:idx val="27"/>
              <c:layout>
                <c:manualLayout>
                  <c:x val="-2.5588110402153072E-2"/>
                  <c:y val="2.430612463034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6BF-4785-A642-8DA51C6FA5D7}"/>
                </c:ext>
              </c:extLst>
            </c:dLbl>
            <c:dLbl>
              <c:idx val="28"/>
              <c:delete val="1"/>
              <c:extLst>
                <c:ext xmlns:c15="http://schemas.microsoft.com/office/drawing/2012/chart" uri="{CE6537A1-D6FC-4f65-9D91-7224C49458BB}"/>
                <c:ext xmlns:c16="http://schemas.microsoft.com/office/drawing/2014/chart" uri="{C3380CC4-5D6E-409C-BE32-E72D297353CC}">
                  <c16:uniqueId val="{0000001C-06BF-4785-A642-8DA51C6FA5D7}"/>
                </c:ext>
              </c:extLst>
            </c:dLbl>
            <c:dLbl>
              <c:idx val="29"/>
              <c:delete val="1"/>
              <c:extLst>
                <c:ext xmlns:c15="http://schemas.microsoft.com/office/drawing/2012/chart" uri="{CE6537A1-D6FC-4f65-9D91-7224C49458BB}"/>
                <c:ext xmlns:c16="http://schemas.microsoft.com/office/drawing/2014/chart" uri="{C3380CC4-5D6E-409C-BE32-E72D297353CC}">
                  <c16:uniqueId val="{0000001D-06BF-4785-A642-8DA51C6FA5D7}"/>
                </c:ext>
              </c:extLst>
            </c:dLbl>
            <c:dLbl>
              <c:idx val="30"/>
              <c:layout>
                <c:manualLayout>
                  <c:x val="-3.9542032410063634E-2"/>
                  <c:y val="3.0070426717022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6BF-4785-A642-8DA51C6FA5D7}"/>
                </c:ext>
              </c:extLst>
            </c:dLbl>
            <c:dLbl>
              <c:idx val="31"/>
              <c:delete val="1"/>
              <c:extLst>
                <c:ext xmlns:c15="http://schemas.microsoft.com/office/drawing/2012/chart" uri="{CE6537A1-D6FC-4f65-9D91-7224C49458BB}"/>
                <c:ext xmlns:c16="http://schemas.microsoft.com/office/drawing/2014/chart" uri="{C3380CC4-5D6E-409C-BE32-E72D297353CC}">
                  <c16:uniqueId val="{0000001F-06BF-4785-A642-8DA51C6FA5D7}"/>
                </c:ext>
              </c:extLst>
            </c:dLbl>
            <c:dLbl>
              <c:idx val="32"/>
              <c:layout>
                <c:manualLayout>
                  <c:x val="-3.8993481397675757E-2"/>
                  <c:y val="2.9612949964964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6BF-4785-A642-8DA51C6FA5D7}"/>
                </c:ext>
              </c:extLst>
            </c:dLbl>
            <c:dLbl>
              <c:idx val="33"/>
              <c:delete val="1"/>
              <c:extLst>
                <c:ext xmlns:c15="http://schemas.microsoft.com/office/drawing/2012/chart" uri="{CE6537A1-D6FC-4f65-9D91-7224C49458BB}"/>
                <c:ext xmlns:c16="http://schemas.microsoft.com/office/drawing/2014/chart" uri="{C3380CC4-5D6E-409C-BE32-E72D297353CC}">
                  <c16:uniqueId val="{00000021-06BF-4785-A642-8DA51C6FA5D7}"/>
                </c:ext>
              </c:extLst>
            </c:dLbl>
            <c:dLbl>
              <c:idx val="34"/>
              <c:layout>
                <c:manualLayout>
                  <c:x val="-3.9120841906426493E-2"/>
                  <c:y val="2.4132730015082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6BF-4785-A642-8DA51C6FA5D7}"/>
                </c:ext>
              </c:extLst>
            </c:dLbl>
            <c:dLbl>
              <c:idx val="35"/>
              <c:delete val="1"/>
              <c:extLst>
                <c:ext xmlns:c15="http://schemas.microsoft.com/office/drawing/2012/chart" uri="{CE6537A1-D6FC-4f65-9D91-7224C49458BB}"/>
                <c:ext xmlns:c16="http://schemas.microsoft.com/office/drawing/2014/chart" uri="{C3380CC4-5D6E-409C-BE32-E72D297353CC}">
                  <c16:uniqueId val="{00000023-06BF-4785-A642-8DA51C6FA5D7}"/>
                </c:ext>
              </c:extLst>
            </c:dLbl>
            <c:dLbl>
              <c:idx val="36"/>
              <c:layout>
                <c:manualLayout>
                  <c:x val="-3.9120841906426354E-2"/>
                  <c:y val="2.4132730015082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6BF-4785-A642-8DA51C6FA5D7}"/>
                </c:ext>
              </c:extLst>
            </c:dLbl>
            <c:dLbl>
              <c:idx val="37"/>
              <c:delete val="1"/>
              <c:extLst>
                <c:ext xmlns:c15="http://schemas.microsoft.com/office/drawing/2012/chart" uri="{CE6537A1-D6FC-4f65-9D91-7224C49458BB}"/>
                <c:ext xmlns:c16="http://schemas.microsoft.com/office/drawing/2014/chart" uri="{C3380CC4-5D6E-409C-BE32-E72D297353CC}">
                  <c16:uniqueId val="{00000025-06BF-4785-A642-8DA51C6FA5D7}"/>
                </c:ext>
              </c:extLst>
            </c:dLbl>
            <c:dLbl>
              <c:idx val="38"/>
              <c:layout>
                <c:manualLayout>
                  <c:x val="-4.0981081654711086E-2"/>
                  <c:y val="1.8099547511312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6BF-4785-A642-8DA51C6FA5D7}"/>
                </c:ext>
              </c:extLst>
            </c:dLbl>
            <c:dLbl>
              <c:idx val="39"/>
              <c:delete val="1"/>
              <c:extLst>
                <c:ext xmlns:c15="http://schemas.microsoft.com/office/drawing/2012/chart" uri="{CE6537A1-D6FC-4f65-9D91-7224C49458BB}"/>
                <c:ext xmlns:c16="http://schemas.microsoft.com/office/drawing/2014/chart" uri="{C3380CC4-5D6E-409C-BE32-E72D297353CC}">
                  <c16:uniqueId val="{00000027-06BF-4785-A642-8DA51C6FA5D7}"/>
                </c:ext>
              </c:extLst>
            </c:dLbl>
            <c:dLbl>
              <c:idx val="40"/>
              <c:layout>
                <c:manualLayout>
                  <c:x val="-3.9120841906426423E-2"/>
                  <c:y val="1.8099547511312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6BF-4785-A642-8DA51C6FA5D7}"/>
                </c:ext>
              </c:extLst>
            </c:dLbl>
            <c:dLbl>
              <c:idx val="41"/>
              <c:delete val="1"/>
              <c:extLst>
                <c:ext xmlns:c15="http://schemas.microsoft.com/office/drawing/2012/chart" uri="{CE6537A1-D6FC-4f65-9D91-7224C49458BB}"/>
                <c:ext xmlns:c16="http://schemas.microsoft.com/office/drawing/2014/chart" uri="{C3380CC4-5D6E-409C-BE32-E72D297353CC}">
                  <c16:uniqueId val="{00000029-06BF-4785-A642-8DA51C6FA5D7}"/>
                </c:ext>
              </c:extLst>
            </c:dLbl>
            <c:dLbl>
              <c:idx val="42"/>
              <c:layout>
                <c:manualLayout>
                  <c:x val="-4.0981081654711086E-2"/>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06BF-4785-A642-8DA51C6FA5D7}"/>
                </c:ext>
              </c:extLst>
            </c:dLbl>
            <c:dLbl>
              <c:idx val="43"/>
              <c:delete val="1"/>
              <c:extLst>
                <c:ext xmlns:c15="http://schemas.microsoft.com/office/drawing/2012/chart" uri="{CE6537A1-D6FC-4f65-9D91-7224C49458BB}"/>
                <c:ext xmlns:c16="http://schemas.microsoft.com/office/drawing/2014/chart" uri="{C3380CC4-5D6E-409C-BE32-E72D297353CC}">
                  <c16:uniqueId val="{0000002B-06BF-4785-A642-8DA51C6FA5D7}"/>
                </c:ext>
              </c:extLst>
            </c:dLbl>
            <c:dLbl>
              <c:idx val="44"/>
              <c:layout>
                <c:manualLayout>
                  <c:x val="-3.8779993253335213E-2"/>
                  <c:y val="3.648222705193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06BF-4785-A642-8DA51C6FA5D7}"/>
                </c:ext>
              </c:extLst>
            </c:dLbl>
            <c:dLbl>
              <c:idx val="45"/>
              <c:layout>
                <c:manualLayout>
                  <c:x val="-2.5169043794291465E-2"/>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6BF-4785-A642-8DA51C6FA5D7}"/>
                </c:ext>
              </c:extLst>
            </c:dLbl>
            <c:dLbl>
              <c:idx val="46"/>
              <c:layout>
                <c:manualLayout>
                  <c:x val="-1.1217245682156507E-2"/>
                  <c:y val="1.8099547511312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06BF-4785-A642-8DA51C6FA5D7}"/>
                </c:ext>
              </c:extLst>
            </c:dLbl>
            <c:dLbl>
              <c:idx val="47"/>
              <c:delete val="1"/>
              <c:extLst>
                <c:ext xmlns:c15="http://schemas.microsoft.com/office/drawing/2012/chart" uri="{CE6537A1-D6FC-4f65-9D91-7224C49458BB}"/>
                <c:ext xmlns:c16="http://schemas.microsoft.com/office/drawing/2014/chart" uri="{C3380CC4-5D6E-409C-BE32-E72D297353CC}">
                  <c16:uniqueId val="{0000002F-06BF-4785-A642-8DA51C6FA5D7}"/>
                </c:ext>
              </c:extLst>
            </c:dLbl>
            <c:dLbl>
              <c:idx val="48"/>
              <c:layout>
                <c:manualLayout>
                  <c:x val="-1.1217245682156507E-2"/>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06BF-4785-A642-8DA51C6FA5D7}"/>
                </c:ext>
              </c:extLst>
            </c:dLbl>
            <c:dLbl>
              <c:idx val="49"/>
              <c:delete val="1"/>
              <c:extLst>
                <c:ext xmlns:c15="http://schemas.microsoft.com/office/drawing/2012/chart" uri="{CE6537A1-D6FC-4f65-9D91-7224C49458BB}"/>
                <c:ext xmlns:c16="http://schemas.microsoft.com/office/drawing/2014/chart" uri="{C3380CC4-5D6E-409C-BE32-E72D297353CC}">
                  <c16:uniqueId val="{00000031-06BF-4785-A642-8DA51C6FA5D7}"/>
                </c:ext>
              </c:extLst>
            </c:dLbl>
            <c:dLbl>
              <c:idx val="50"/>
              <c:layout>
                <c:manualLayout>
                  <c:x val="-1.2147365556298837E-2"/>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06BF-4785-A642-8DA51C6FA5D7}"/>
                </c:ext>
              </c:extLst>
            </c:dLbl>
            <c:dLbl>
              <c:idx val="51"/>
              <c:delete val="1"/>
              <c:extLst>
                <c:ext xmlns:c15="http://schemas.microsoft.com/office/drawing/2012/chart" uri="{CE6537A1-D6FC-4f65-9D91-7224C49458BB}"/>
                <c:ext xmlns:c16="http://schemas.microsoft.com/office/drawing/2014/chart" uri="{C3380CC4-5D6E-409C-BE32-E72D297353CC}">
                  <c16:uniqueId val="{00000033-06BF-4785-A642-8DA51C6FA5D7}"/>
                </c:ext>
              </c:extLst>
            </c:dLbl>
            <c:dLbl>
              <c:idx val="52"/>
              <c:layout>
                <c:manualLayout>
                  <c:x val="-1.1217245682156507E-2"/>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06BF-4785-A642-8DA51C6FA5D7}"/>
                </c:ext>
              </c:extLst>
            </c:dLbl>
            <c:dLbl>
              <c:idx val="53"/>
              <c:delete val="1"/>
              <c:extLst>
                <c:ext xmlns:c15="http://schemas.microsoft.com/office/drawing/2012/chart" uri="{CE6537A1-D6FC-4f65-9D91-7224C49458BB}"/>
                <c:ext xmlns:c16="http://schemas.microsoft.com/office/drawing/2014/chart" uri="{C3380CC4-5D6E-409C-BE32-E72D297353CC}">
                  <c16:uniqueId val="{00000035-06BF-4785-A642-8DA51C6FA5D7}"/>
                </c:ext>
              </c:extLst>
            </c:dLbl>
            <c:dLbl>
              <c:idx val="54"/>
              <c:layout>
                <c:manualLayout>
                  <c:x val="-1.1217245682156507E-2"/>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06BF-4785-A642-8DA51C6FA5D7}"/>
                </c:ext>
              </c:extLst>
            </c:dLbl>
            <c:dLbl>
              <c:idx val="55"/>
              <c:delete val="1"/>
              <c:extLst>
                <c:ext xmlns:c15="http://schemas.microsoft.com/office/drawing/2012/chart" uri="{CE6537A1-D6FC-4f65-9D91-7224C49458BB}"/>
                <c:ext xmlns:c16="http://schemas.microsoft.com/office/drawing/2014/chart" uri="{C3380CC4-5D6E-409C-BE32-E72D297353CC}">
                  <c16:uniqueId val="{00000037-06BF-4785-A642-8DA51C6FA5D7}"/>
                </c:ext>
              </c:extLst>
            </c:dLbl>
            <c:dLbl>
              <c:idx val="56"/>
              <c:layout>
                <c:manualLayout>
                  <c:x val="-1.1217245682156507E-2"/>
                  <c:y val="1.80995475113122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06BF-4785-A642-8DA51C6FA5D7}"/>
                </c:ext>
              </c:extLst>
            </c:dLbl>
            <c:dLbl>
              <c:idx val="57"/>
              <c:delete val="1"/>
              <c:extLst>
                <c:ext xmlns:c15="http://schemas.microsoft.com/office/drawing/2012/chart" uri="{CE6537A1-D6FC-4f65-9D91-7224C49458BB}"/>
                <c:ext xmlns:c16="http://schemas.microsoft.com/office/drawing/2014/chart" uri="{C3380CC4-5D6E-409C-BE32-E72D297353CC}">
                  <c16:uniqueId val="{00000039-06BF-4785-A642-8DA51C6FA5D7}"/>
                </c:ext>
              </c:extLst>
            </c:dLbl>
            <c:dLbl>
              <c:idx val="58"/>
              <c:layout>
                <c:manualLayout>
                  <c:x val="-1.6269207292199696E-2"/>
                  <c:y val="1.7795505817402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06BF-4785-A642-8DA51C6FA5D7}"/>
                </c:ext>
              </c:extLst>
            </c:dLbl>
            <c:dLbl>
              <c:idx val="59"/>
              <c:delete val="1"/>
              <c:extLst>
                <c:ext xmlns:c15="http://schemas.microsoft.com/office/drawing/2012/chart" uri="{CE6537A1-D6FC-4f65-9D91-7224C49458BB}"/>
                <c:ext xmlns:c16="http://schemas.microsoft.com/office/drawing/2014/chart" uri="{C3380CC4-5D6E-409C-BE32-E72D297353CC}">
                  <c16:uniqueId val="{0000003B-06BF-4785-A642-8DA51C6FA5D7}"/>
                </c:ext>
              </c:extLst>
            </c:dLbl>
            <c:dLbl>
              <c:idx val="61"/>
              <c:delete val="1"/>
              <c:extLst>
                <c:ext xmlns:c15="http://schemas.microsoft.com/office/drawing/2012/chart" uri="{CE6537A1-D6FC-4f65-9D91-7224C49458BB}"/>
                <c:ext xmlns:c16="http://schemas.microsoft.com/office/drawing/2014/chart" uri="{C3380CC4-5D6E-409C-BE32-E72D297353CC}">
                  <c16:uniqueId val="{0000003C-06BF-4785-A642-8DA51C6FA5D7}"/>
                </c:ext>
              </c:extLst>
            </c:dLbl>
            <c:dLbl>
              <c:idx val="63"/>
              <c:delete val="1"/>
              <c:extLst>
                <c:ext xmlns:c15="http://schemas.microsoft.com/office/drawing/2012/chart" uri="{CE6537A1-D6FC-4f65-9D91-7224C49458BB}"/>
                <c:ext xmlns:c16="http://schemas.microsoft.com/office/drawing/2014/chart" uri="{C3380CC4-5D6E-409C-BE32-E72D297353CC}">
                  <c16:uniqueId val="{0000003D-06BF-4785-A642-8DA51C6FA5D7}"/>
                </c:ext>
              </c:extLst>
            </c:dLbl>
            <c:dLbl>
              <c:idx val="65"/>
              <c:delete val="1"/>
              <c:extLst>
                <c:ext xmlns:c15="http://schemas.microsoft.com/office/drawing/2012/chart" uri="{CE6537A1-D6FC-4f65-9D91-7224C49458BB}"/>
                <c:ext xmlns:c16="http://schemas.microsoft.com/office/drawing/2014/chart" uri="{C3380CC4-5D6E-409C-BE32-E72D297353CC}">
                  <c16:uniqueId val="{0000003E-06BF-4785-A642-8DA51C6FA5D7}"/>
                </c:ext>
              </c:extLst>
            </c:dLbl>
            <c:dLbl>
              <c:idx val="67"/>
              <c:delete val="1"/>
              <c:extLst>
                <c:ext xmlns:c15="http://schemas.microsoft.com/office/drawing/2012/chart" uri="{CE6537A1-D6FC-4f65-9D91-7224C49458BB}"/>
                <c:ext xmlns:c16="http://schemas.microsoft.com/office/drawing/2014/chart" uri="{C3380CC4-5D6E-409C-BE32-E72D297353CC}">
                  <c16:uniqueId val="{0000003F-06BF-4785-A642-8DA51C6FA5D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内のグラフ]⑤-2地域定着'!$A$2:$A$14</c:f>
              <c:strCache>
                <c:ptCount val="13"/>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H29.12月</c:v>
                </c:pt>
              </c:strCache>
            </c:strRef>
          </c:cat>
          <c:val>
            <c:numRef>
              <c:f>'[Microsoft PowerPoint 内のグラフ]⑤-2地域定着'!$B$2:$B$14</c:f>
              <c:numCache>
                <c:formatCode>0_);[Red]\(0\)</c:formatCode>
                <c:ptCount val="13"/>
                <c:pt idx="0">
                  <c:v>68</c:v>
                </c:pt>
                <c:pt idx="1">
                  <c:v>149</c:v>
                </c:pt>
                <c:pt idx="2">
                  <c:v>199</c:v>
                </c:pt>
                <c:pt idx="3">
                  <c:v>247</c:v>
                </c:pt>
                <c:pt idx="4">
                  <c:v>291</c:v>
                </c:pt>
                <c:pt idx="5" formatCode="#,##0_);[Red]\(#,##0\)">
                  <c:v>334</c:v>
                </c:pt>
                <c:pt idx="6" formatCode="#,##0_ ">
                  <c:v>331</c:v>
                </c:pt>
                <c:pt idx="7" formatCode="#,##0_ ">
                  <c:v>346</c:v>
                </c:pt>
                <c:pt idx="8" formatCode="#,##0_ ">
                  <c:v>371</c:v>
                </c:pt>
                <c:pt idx="9" formatCode="#,##0_ ">
                  <c:v>381</c:v>
                </c:pt>
                <c:pt idx="10" formatCode="#,##0_ ">
                  <c:v>382</c:v>
                </c:pt>
                <c:pt idx="11" formatCode="#,##0_ ">
                  <c:v>403</c:v>
                </c:pt>
                <c:pt idx="12" formatCode="#,##0_ ">
                  <c:v>410</c:v>
                </c:pt>
              </c:numCache>
            </c:numRef>
          </c:val>
          <c:smooth val="0"/>
          <c:extLst>
            <c:ext xmlns:c16="http://schemas.microsoft.com/office/drawing/2014/chart" uri="{C3380CC4-5D6E-409C-BE32-E72D297353CC}">
              <c16:uniqueId val="{00000040-06BF-4785-A642-8DA51C6FA5D7}"/>
            </c:ext>
          </c:extLst>
        </c:ser>
        <c:ser>
          <c:idx val="1"/>
          <c:order val="1"/>
          <c:tx>
            <c:strRef>
              <c:f>'[Microsoft PowerPoint 内のグラフ]⑤-2地域定着'!$C$1</c:f>
              <c:strCache>
                <c:ptCount val="1"/>
                <c:pt idx="0">
                  <c:v>知的障害者</c:v>
                </c:pt>
              </c:strCache>
            </c:strRef>
          </c:tx>
          <c:spPr>
            <a:ln w="25400"/>
          </c:spPr>
          <c:marker>
            <c:symbol val="square"/>
            <c:size val="3"/>
          </c:marker>
          <c:dLbls>
            <c:dLbl>
              <c:idx val="0"/>
              <c:layout>
                <c:manualLayout>
                  <c:x val="-6.7064969479971079E-2"/>
                  <c:y val="-3.64145577947114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06BF-4785-A642-8DA51C6FA5D7}"/>
                </c:ext>
              </c:extLst>
            </c:dLbl>
            <c:dLbl>
              <c:idx val="1"/>
              <c:delete val="1"/>
              <c:extLst>
                <c:ext xmlns:c15="http://schemas.microsoft.com/office/drawing/2012/chart" uri="{CE6537A1-D6FC-4f65-9D91-7224C49458BB}"/>
                <c:ext xmlns:c16="http://schemas.microsoft.com/office/drawing/2014/chart" uri="{C3380CC4-5D6E-409C-BE32-E72D297353CC}">
                  <c16:uniqueId val="{00000042-06BF-4785-A642-8DA51C6FA5D7}"/>
                </c:ext>
              </c:extLst>
            </c:dLbl>
            <c:dLbl>
              <c:idx val="2"/>
              <c:layout>
                <c:manualLayout>
                  <c:x val="-2.9555127551502105E-2"/>
                  <c:y val="1.9607922721000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06BF-4785-A642-8DA51C6FA5D7}"/>
                </c:ext>
              </c:extLst>
            </c:dLbl>
            <c:dLbl>
              <c:idx val="3"/>
              <c:delete val="1"/>
              <c:extLst>
                <c:ext xmlns:c15="http://schemas.microsoft.com/office/drawing/2012/chart" uri="{CE6537A1-D6FC-4f65-9D91-7224C49458BB}"/>
                <c:ext xmlns:c16="http://schemas.microsoft.com/office/drawing/2014/chart" uri="{C3380CC4-5D6E-409C-BE32-E72D297353CC}">
                  <c16:uniqueId val="{00000044-06BF-4785-A642-8DA51C6FA5D7}"/>
                </c:ext>
              </c:extLst>
            </c:dLbl>
            <c:dLbl>
              <c:idx val="4"/>
              <c:layout>
                <c:manualLayout>
                  <c:x val="-4.6512625228204853E-2"/>
                  <c:y val="1.9607838812536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06BF-4785-A642-8DA51C6FA5D7}"/>
                </c:ext>
              </c:extLst>
            </c:dLbl>
            <c:dLbl>
              <c:idx val="5"/>
              <c:delete val="1"/>
              <c:extLst>
                <c:ext xmlns:c15="http://schemas.microsoft.com/office/drawing/2012/chart" uri="{CE6537A1-D6FC-4f65-9D91-7224C49458BB}"/>
                <c:ext xmlns:c16="http://schemas.microsoft.com/office/drawing/2014/chart" uri="{C3380CC4-5D6E-409C-BE32-E72D297353CC}">
                  <c16:uniqueId val="{00000046-06BF-4785-A642-8DA51C6FA5D7}"/>
                </c:ext>
              </c:extLst>
            </c:dLbl>
            <c:dLbl>
              <c:idx val="6"/>
              <c:layout>
                <c:manualLayout>
                  <c:x val="-4.3943582196734075E-2"/>
                  <c:y val="2.2408958642899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06BF-4785-A642-8DA51C6FA5D7}"/>
                </c:ext>
              </c:extLst>
            </c:dLbl>
            <c:dLbl>
              <c:idx val="7"/>
              <c:delete val="1"/>
              <c:extLst>
                <c:ext xmlns:c15="http://schemas.microsoft.com/office/drawing/2012/chart" uri="{CE6537A1-D6FC-4f65-9D91-7224C49458BB}"/>
                <c:ext xmlns:c16="http://schemas.microsoft.com/office/drawing/2014/chart" uri="{C3380CC4-5D6E-409C-BE32-E72D297353CC}">
                  <c16:uniqueId val="{00000048-06BF-4785-A642-8DA51C6FA5D7}"/>
                </c:ext>
              </c:extLst>
            </c:dLbl>
            <c:dLbl>
              <c:idx val="8"/>
              <c:layout>
                <c:manualLayout>
                  <c:x val="-3.8805496133792527E-2"/>
                  <c:y val="2.2408958642899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06BF-4785-A642-8DA51C6FA5D7}"/>
                </c:ext>
              </c:extLst>
            </c:dLbl>
            <c:dLbl>
              <c:idx val="9"/>
              <c:delete val="1"/>
              <c:extLst>
                <c:ext xmlns:c15="http://schemas.microsoft.com/office/drawing/2012/chart" uri="{CE6537A1-D6FC-4f65-9D91-7224C49458BB}"/>
                <c:ext xmlns:c16="http://schemas.microsoft.com/office/drawing/2014/chart" uri="{C3380CC4-5D6E-409C-BE32-E72D297353CC}">
                  <c16:uniqueId val="{0000004A-06BF-4785-A642-8DA51C6FA5D7}"/>
                </c:ext>
              </c:extLst>
            </c:dLbl>
            <c:dLbl>
              <c:idx val="10"/>
              <c:layout>
                <c:manualLayout>
                  <c:x val="-4.3943582196734172E-2"/>
                  <c:y val="2.2408958642899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06BF-4785-A642-8DA51C6FA5D7}"/>
                </c:ext>
              </c:extLst>
            </c:dLbl>
            <c:dLbl>
              <c:idx val="11"/>
              <c:delete val="1"/>
              <c:extLst>
                <c:ext xmlns:c15="http://schemas.microsoft.com/office/drawing/2012/chart" uri="{CE6537A1-D6FC-4f65-9D91-7224C49458BB}"/>
                <c:ext xmlns:c16="http://schemas.microsoft.com/office/drawing/2014/chart" uri="{C3380CC4-5D6E-409C-BE32-E72D297353CC}">
                  <c16:uniqueId val="{0000004C-06BF-4785-A642-8DA51C6FA5D7}"/>
                </c:ext>
              </c:extLst>
            </c:dLbl>
            <c:dLbl>
              <c:idx val="12"/>
              <c:layout>
                <c:manualLayout>
                  <c:x val="-4.3943582196733985E-2"/>
                  <c:y val="1.96078388125369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06BF-4785-A642-8DA51C6FA5D7}"/>
                </c:ext>
              </c:extLst>
            </c:dLbl>
            <c:dLbl>
              <c:idx val="13"/>
              <c:delete val="1"/>
              <c:extLst>
                <c:ext xmlns:c15="http://schemas.microsoft.com/office/drawing/2012/chart" uri="{CE6537A1-D6FC-4f65-9D91-7224C49458BB}"/>
                <c:ext xmlns:c16="http://schemas.microsoft.com/office/drawing/2014/chart" uri="{C3380CC4-5D6E-409C-BE32-E72D297353CC}">
                  <c16:uniqueId val="{0000004E-06BF-4785-A642-8DA51C6FA5D7}"/>
                </c:ext>
              </c:extLst>
            </c:dLbl>
            <c:dLbl>
              <c:idx val="14"/>
              <c:layout>
                <c:manualLayout>
                  <c:x val="-4.2756145858615625E-2"/>
                  <c:y val="2.519209985629624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06BF-4785-A642-8DA51C6FA5D7}"/>
                </c:ext>
              </c:extLst>
            </c:dLbl>
            <c:dLbl>
              <c:idx val="15"/>
              <c:delete val="1"/>
              <c:extLst>
                <c:ext xmlns:c15="http://schemas.microsoft.com/office/drawing/2012/chart" uri="{CE6537A1-D6FC-4f65-9D91-7224C49458BB}"/>
                <c:ext xmlns:c16="http://schemas.microsoft.com/office/drawing/2014/chart" uri="{C3380CC4-5D6E-409C-BE32-E72D297353CC}">
                  <c16:uniqueId val="{00000050-06BF-4785-A642-8DA51C6FA5D7}"/>
                </c:ext>
              </c:extLst>
            </c:dLbl>
            <c:dLbl>
              <c:idx val="16"/>
              <c:layout>
                <c:manualLayout>
                  <c:x val="-4.2072764083369796E-2"/>
                  <c:y val="-3.513972518141114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06BF-4785-A642-8DA51C6FA5D7}"/>
                </c:ext>
              </c:extLst>
            </c:dLbl>
            <c:dLbl>
              <c:idx val="17"/>
              <c:delete val="1"/>
              <c:extLst>
                <c:ext xmlns:c15="http://schemas.microsoft.com/office/drawing/2012/chart" uri="{CE6537A1-D6FC-4f65-9D91-7224C49458BB}"/>
                <c:ext xmlns:c16="http://schemas.microsoft.com/office/drawing/2014/chart" uri="{C3380CC4-5D6E-409C-BE32-E72D297353CC}">
                  <c16:uniqueId val="{00000052-06BF-4785-A642-8DA51C6FA5D7}"/>
                </c:ext>
              </c:extLst>
            </c:dLbl>
            <c:dLbl>
              <c:idx val="18"/>
              <c:layout>
                <c:manualLayout>
                  <c:x val="-4.2794742171503267E-2"/>
                  <c:y val="-1.1304378807852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06BF-4785-A642-8DA51C6FA5D7}"/>
                </c:ext>
              </c:extLst>
            </c:dLbl>
            <c:dLbl>
              <c:idx val="19"/>
              <c:delete val="1"/>
              <c:extLst>
                <c:ext xmlns:c15="http://schemas.microsoft.com/office/drawing/2012/chart" uri="{CE6537A1-D6FC-4f65-9D91-7224C49458BB}"/>
                <c:ext xmlns:c16="http://schemas.microsoft.com/office/drawing/2014/chart" uri="{C3380CC4-5D6E-409C-BE32-E72D297353CC}">
                  <c16:uniqueId val="{00000054-06BF-4785-A642-8DA51C6FA5D7}"/>
                </c:ext>
              </c:extLst>
            </c:dLbl>
            <c:dLbl>
              <c:idx val="20"/>
              <c:layout>
                <c:manualLayout>
                  <c:x val="-4.2896030028663802E-2"/>
                  <c:y val="-2.4041994750656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06BF-4785-A642-8DA51C6FA5D7}"/>
                </c:ext>
              </c:extLst>
            </c:dLbl>
            <c:dLbl>
              <c:idx val="21"/>
              <c:delete val="1"/>
              <c:extLst>
                <c:ext xmlns:c15="http://schemas.microsoft.com/office/drawing/2012/chart" uri="{CE6537A1-D6FC-4f65-9D91-7224C49458BB}"/>
                <c:ext xmlns:c16="http://schemas.microsoft.com/office/drawing/2014/chart" uri="{C3380CC4-5D6E-409C-BE32-E72D297353CC}">
                  <c16:uniqueId val="{00000056-06BF-4785-A642-8DA51C6FA5D7}"/>
                </c:ext>
              </c:extLst>
            </c:dLbl>
            <c:dLbl>
              <c:idx val="22"/>
              <c:layout>
                <c:manualLayout>
                  <c:x val="-4.0172536504275547E-2"/>
                  <c:y val="-1.81793565397085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06BF-4785-A642-8DA51C6FA5D7}"/>
                </c:ext>
              </c:extLst>
            </c:dLbl>
            <c:dLbl>
              <c:idx val="23"/>
              <c:layout>
                <c:manualLayout>
                  <c:x val="-2.7248630709745914E-2"/>
                  <c:y val="-1.22288333867768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06BF-4785-A642-8DA51C6FA5D7}"/>
                </c:ext>
              </c:extLst>
            </c:dLbl>
            <c:dLbl>
              <c:idx val="24"/>
              <c:delete val="1"/>
              <c:extLst>
                <c:ext xmlns:c15="http://schemas.microsoft.com/office/drawing/2012/chart" uri="{CE6537A1-D6FC-4f65-9D91-7224C49458BB}"/>
                <c:ext xmlns:c16="http://schemas.microsoft.com/office/drawing/2014/chart" uri="{C3380CC4-5D6E-409C-BE32-E72D297353CC}">
                  <c16:uniqueId val="{00000059-06BF-4785-A642-8DA51C6FA5D7}"/>
                </c:ext>
              </c:extLst>
            </c:dLbl>
            <c:dLbl>
              <c:idx val="25"/>
              <c:layout>
                <c:manualLayout>
                  <c:x val="-2.5779846924240051E-2"/>
                  <c:y val="-1.8308571157112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06BF-4785-A642-8DA51C6FA5D7}"/>
                </c:ext>
              </c:extLst>
            </c:dLbl>
            <c:dLbl>
              <c:idx val="26"/>
              <c:delete val="1"/>
              <c:extLst>
                <c:ext xmlns:c15="http://schemas.microsoft.com/office/drawing/2012/chart" uri="{CE6537A1-D6FC-4f65-9D91-7224C49458BB}"/>
                <c:ext xmlns:c16="http://schemas.microsoft.com/office/drawing/2014/chart" uri="{C3380CC4-5D6E-409C-BE32-E72D297353CC}">
                  <c16:uniqueId val="{0000005B-06BF-4785-A642-8DA51C6FA5D7}"/>
                </c:ext>
              </c:extLst>
            </c:dLbl>
            <c:dLbl>
              <c:idx val="27"/>
              <c:layout>
                <c:manualLayout>
                  <c:x val="-2.5567750297821455E-2"/>
                  <c:y val="-3.0027196826641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06BF-4785-A642-8DA51C6FA5D7}"/>
                </c:ext>
              </c:extLst>
            </c:dLbl>
            <c:dLbl>
              <c:idx val="28"/>
              <c:delete val="1"/>
              <c:extLst>
                <c:ext xmlns:c15="http://schemas.microsoft.com/office/drawing/2012/chart" uri="{CE6537A1-D6FC-4f65-9D91-7224C49458BB}"/>
                <c:ext xmlns:c16="http://schemas.microsoft.com/office/drawing/2014/chart" uri="{C3380CC4-5D6E-409C-BE32-E72D297353CC}">
                  <c16:uniqueId val="{0000005D-06BF-4785-A642-8DA51C6FA5D7}"/>
                </c:ext>
              </c:extLst>
            </c:dLbl>
            <c:dLbl>
              <c:idx val="29"/>
              <c:delete val="1"/>
              <c:extLst>
                <c:ext xmlns:c15="http://schemas.microsoft.com/office/drawing/2012/chart" uri="{CE6537A1-D6FC-4f65-9D91-7224C49458BB}"/>
                <c:ext xmlns:c16="http://schemas.microsoft.com/office/drawing/2014/chart" uri="{C3380CC4-5D6E-409C-BE32-E72D297353CC}">
                  <c16:uniqueId val="{0000005E-06BF-4785-A642-8DA51C6FA5D7}"/>
                </c:ext>
              </c:extLst>
            </c:dLbl>
            <c:dLbl>
              <c:idx val="30"/>
              <c:layout>
                <c:manualLayout>
                  <c:x val="-4.1402272158348297E-2"/>
                  <c:y val="-3.0213892946639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06BF-4785-A642-8DA51C6FA5D7}"/>
                </c:ext>
              </c:extLst>
            </c:dLbl>
            <c:dLbl>
              <c:idx val="31"/>
              <c:delete val="1"/>
              <c:extLst>
                <c:ext xmlns:c15="http://schemas.microsoft.com/office/drawing/2012/chart" uri="{CE6537A1-D6FC-4f65-9D91-7224C49458BB}"/>
                <c:ext xmlns:c16="http://schemas.microsoft.com/office/drawing/2014/chart" uri="{C3380CC4-5D6E-409C-BE32-E72D297353CC}">
                  <c16:uniqueId val="{00000060-06BF-4785-A642-8DA51C6FA5D7}"/>
                </c:ext>
              </c:extLst>
            </c:dLbl>
            <c:dLbl>
              <c:idx val="32"/>
              <c:layout>
                <c:manualLayout>
                  <c:x val="-3.9348245229986423E-2"/>
                  <c:y val="-1.8468189213904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06BF-4785-A642-8DA51C6FA5D7}"/>
                </c:ext>
              </c:extLst>
            </c:dLbl>
            <c:dLbl>
              <c:idx val="33"/>
              <c:delete val="1"/>
              <c:extLst>
                <c:ext xmlns:c15="http://schemas.microsoft.com/office/drawing/2012/chart" uri="{CE6537A1-D6FC-4f65-9D91-7224C49458BB}"/>
                <c:ext xmlns:c16="http://schemas.microsoft.com/office/drawing/2014/chart" uri="{C3380CC4-5D6E-409C-BE32-E72D297353CC}">
                  <c16:uniqueId val="{00000062-06BF-4785-A642-8DA51C6FA5D7}"/>
                </c:ext>
              </c:extLst>
            </c:dLbl>
            <c:dLbl>
              <c:idx val="34"/>
              <c:layout>
                <c:manualLayout>
                  <c:x val="-3.9120915144211788E-2"/>
                  <c:y val="-2.41327300150829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06BF-4785-A642-8DA51C6FA5D7}"/>
                </c:ext>
              </c:extLst>
            </c:dLbl>
            <c:dLbl>
              <c:idx val="35"/>
              <c:delete val="1"/>
              <c:extLst>
                <c:ext xmlns:c15="http://schemas.microsoft.com/office/drawing/2012/chart" uri="{CE6537A1-D6FC-4f65-9D91-7224C49458BB}"/>
                <c:ext xmlns:c16="http://schemas.microsoft.com/office/drawing/2014/chart" uri="{C3380CC4-5D6E-409C-BE32-E72D297353CC}">
                  <c16:uniqueId val="{00000064-06BF-4785-A642-8DA51C6FA5D7}"/>
                </c:ext>
              </c:extLst>
            </c:dLbl>
            <c:dLbl>
              <c:idx val="36"/>
              <c:layout>
                <c:manualLayout>
                  <c:x val="-4.1911201528853352E-2"/>
                  <c:y val="-4.2232277526395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06BF-4785-A642-8DA51C6FA5D7}"/>
                </c:ext>
              </c:extLst>
            </c:dLbl>
            <c:dLbl>
              <c:idx val="37"/>
              <c:delete val="1"/>
              <c:extLst>
                <c:ext xmlns:c15="http://schemas.microsoft.com/office/drawing/2012/chart" uri="{CE6537A1-D6FC-4f65-9D91-7224C49458BB}"/>
                <c:ext xmlns:c16="http://schemas.microsoft.com/office/drawing/2014/chart" uri="{C3380CC4-5D6E-409C-BE32-E72D297353CC}">
                  <c16:uniqueId val="{00000066-06BF-4785-A642-8DA51C6FA5D7}"/>
                </c:ext>
              </c:extLst>
            </c:dLbl>
            <c:dLbl>
              <c:idx val="38"/>
              <c:layout>
                <c:manualLayout>
                  <c:x val="-4.0050961780568758E-2"/>
                  <c:y val="-3.6199095022624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06BF-4785-A642-8DA51C6FA5D7}"/>
                </c:ext>
              </c:extLst>
            </c:dLbl>
            <c:dLbl>
              <c:idx val="39"/>
              <c:delete val="1"/>
              <c:extLst>
                <c:ext xmlns:c15="http://schemas.microsoft.com/office/drawing/2012/chart" uri="{CE6537A1-D6FC-4f65-9D91-7224C49458BB}"/>
                <c:ext xmlns:c16="http://schemas.microsoft.com/office/drawing/2014/chart" uri="{C3380CC4-5D6E-409C-BE32-E72D297353CC}">
                  <c16:uniqueId val="{00000068-06BF-4785-A642-8DA51C6FA5D7}"/>
                </c:ext>
              </c:extLst>
            </c:dLbl>
            <c:dLbl>
              <c:idx val="40"/>
              <c:layout>
                <c:manualLayout>
                  <c:x val="-4.0981081654711086E-2"/>
                  <c:y val="-3.6199095022624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06BF-4785-A642-8DA51C6FA5D7}"/>
                </c:ext>
              </c:extLst>
            </c:dLbl>
            <c:dLbl>
              <c:idx val="41"/>
              <c:delete val="1"/>
              <c:extLst>
                <c:ext xmlns:c15="http://schemas.microsoft.com/office/drawing/2012/chart" uri="{CE6537A1-D6FC-4f65-9D91-7224C49458BB}"/>
                <c:ext xmlns:c16="http://schemas.microsoft.com/office/drawing/2014/chart" uri="{C3380CC4-5D6E-409C-BE32-E72D297353CC}">
                  <c16:uniqueId val="{0000006A-06BF-4785-A642-8DA51C6FA5D7}"/>
                </c:ext>
              </c:extLst>
            </c:dLbl>
            <c:dLbl>
              <c:idx val="42"/>
              <c:layout>
                <c:manualLayout>
                  <c:x val="-4.0050961780568758E-2"/>
                  <c:y val="-4.2232277526395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B-06BF-4785-A642-8DA51C6FA5D7}"/>
                </c:ext>
              </c:extLst>
            </c:dLbl>
            <c:dLbl>
              <c:idx val="43"/>
              <c:delete val="1"/>
              <c:extLst>
                <c:ext xmlns:c15="http://schemas.microsoft.com/office/drawing/2012/chart" uri="{CE6537A1-D6FC-4f65-9D91-7224C49458BB}"/>
                <c:ext xmlns:c16="http://schemas.microsoft.com/office/drawing/2014/chart" uri="{C3380CC4-5D6E-409C-BE32-E72D297353CC}">
                  <c16:uniqueId val="{0000006C-06BF-4785-A642-8DA51C6FA5D7}"/>
                </c:ext>
              </c:extLst>
            </c:dLbl>
            <c:dLbl>
              <c:idx val="44"/>
              <c:layout>
                <c:manualLayout>
                  <c:x val="-4.1570352875762204E-2"/>
                  <c:y val="-3.04490445481645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06BF-4785-A642-8DA51C6FA5D7}"/>
                </c:ext>
              </c:extLst>
            </c:dLbl>
            <c:dLbl>
              <c:idx val="45"/>
              <c:layout>
                <c:manualLayout>
                  <c:x val="-2.7959403416718459E-2"/>
                  <c:y val="-4.2232277526395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E-06BF-4785-A642-8DA51C6FA5D7}"/>
                </c:ext>
              </c:extLst>
            </c:dLbl>
            <c:dLbl>
              <c:idx val="46"/>
              <c:layout>
                <c:manualLayout>
                  <c:x val="-1.4007605304583498E-2"/>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F-06BF-4785-A642-8DA51C6FA5D7}"/>
                </c:ext>
              </c:extLst>
            </c:dLbl>
            <c:dLbl>
              <c:idx val="47"/>
              <c:delete val="1"/>
              <c:extLst>
                <c:ext xmlns:c15="http://schemas.microsoft.com/office/drawing/2012/chart" uri="{CE6537A1-D6FC-4f65-9D91-7224C49458BB}"/>
                <c:ext xmlns:c16="http://schemas.microsoft.com/office/drawing/2014/chart" uri="{C3380CC4-5D6E-409C-BE32-E72D297353CC}">
                  <c16:uniqueId val="{00000070-06BF-4785-A642-8DA51C6FA5D7}"/>
                </c:ext>
              </c:extLst>
            </c:dLbl>
            <c:dLbl>
              <c:idx val="48"/>
              <c:layout>
                <c:manualLayout>
                  <c:x val="-1.1217245682156507E-2"/>
                  <c:y val="-3.6199095022624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1-06BF-4785-A642-8DA51C6FA5D7}"/>
                </c:ext>
              </c:extLst>
            </c:dLbl>
            <c:dLbl>
              <c:idx val="49"/>
              <c:delete val="1"/>
              <c:extLst>
                <c:ext xmlns:c15="http://schemas.microsoft.com/office/drawing/2012/chart" uri="{CE6537A1-D6FC-4f65-9D91-7224C49458BB}"/>
                <c:ext xmlns:c16="http://schemas.microsoft.com/office/drawing/2014/chart" uri="{C3380CC4-5D6E-409C-BE32-E72D297353CC}">
                  <c16:uniqueId val="{00000072-06BF-4785-A642-8DA51C6FA5D7}"/>
                </c:ext>
              </c:extLst>
            </c:dLbl>
            <c:dLbl>
              <c:idx val="50"/>
              <c:layout>
                <c:manualLayout>
                  <c:x val="-1.1217245682156507E-2"/>
                  <c:y val="-3.6199095022624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3-06BF-4785-A642-8DA51C6FA5D7}"/>
                </c:ext>
              </c:extLst>
            </c:dLbl>
            <c:dLbl>
              <c:idx val="51"/>
              <c:delete val="1"/>
              <c:extLst>
                <c:ext xmlns:c15="http://schemas.microsoft.com/office/drawing/2012/chart" uri="{CE6537A1-D6FC-4f65-9D91-7224C49458BB}"/>
                <c:ext xmlns:c16="http://schemas.microsoft.com/office/drawing/2014/chart" uri="{C3380CC4-5D6E-409C-BE32-E72D297353CC}">
                  <c16:uniqueId val="{00000074-06BF-4785-A642-8DA51C6FA5D7}"/>
                </c:ext>
              </c:extLst>
            </c:dLbl>
            <c:dLbl>
              <c:idx val="52"/>
              <c:layout>
                <c:manualLayout>
                  <c:x val="-1.1217245682156507E-2"/>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06BF-4785-A642-8DA51C6FA5D7}"/>
                </c:ext>
              </c:extLst>
            </c:dLbl>
            <c:dLbl>
              <c:idx val="53"/>
              <c:delete val="1"/>
              <c:extLst>
                <c:ext xmlns:c15="http://schemas.microsoft.com/office/drawing/2012/chart" uri="{CE6537A1-D6FC-4f65-9D91-7224C49458BB}"/>
                <c:ext xmlns:c16="http://schemas.microsoft.com/office/drawing/2014/chart" uri="{C3380CC4-5D6E-409C-BE32-E72D297353CC}">
                  <c16:uniqueId val="{00000076-06BF-4785-A642-8DA51C6FA5D7}"/>
                </c:ext>
              </c:extLst>
            </c:dLbl>
            <c:dLbl>
              <c:idx val="54"/>
              <c:layout>
                <c:manualLayout>
                  <c:x val="-9.357005933871846E-3"/>
                  <c:y val="-3.016591251885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7-06BF-4785-A642-8DA51C6FA5D7}"/>
                </c:ext>
              </c:extLst>
            </c:dLbl>
            <c:dLbl>
              <c:idx val="55"/>
              <c:delete val="1"/>
              <c:extLst>
                <c:ext xmlns:c15="http://schemas.microsoft.com/office/drawing/2012/chart" uri="{CE6537A1-D6FC-4f65-9D91-7224C49458BB}"/>
                <c:ext xmlns:c16="http://schemas.microsoft.com/office/drawing/2014/chart" uri="{C3380CC4-5D6E-409C-BE32-E72D297353CC}">
                  <c16:uniqueId val="{00000078-06BF-4785-A642-8DA51C6FA5D7}"/>
                </c:ext>
              </c:extLst>
            </c:dLbl>
            <c:dLbl>
              <c:idx val="56"/>
              <c:layout>
                <c:manualLayout>
                  <c:x val="-1.1217245682156507E-2"/>
                  <c:y val="-3.6199095022624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9-06BF-4785-A642-8DA51C6FA5D7}"/>
                </c:ext>
              </c:extLst>
            </c:dLbl>
            <c:dLbl>
              <c:idx val="57"/>
              <c:delete val="1"/>
              <c:extLst>
                <c:ext xmlns:c15="http://schemas.microsoft.com/office/drawing/2012/chart" uri="{CE6537A1-D6FC-4f65-9D91-7224C49458BB}"/>
                <c:ext xmlns:c16="http://schemas.microsoft.com/office/drawing/2014/chart" uri="{C3380CC4-5D6E-409C-BE32-E72D297353CC}">
                  <c16:uniqueId val="{0000007A-06BF-4785-A642-8DA51C6FA5D7}"/>
                </c:ext>
              </c:extLst>
            </c:dLbl>
            <c:dLbl>
              <c:idx val="58"/>
              <c:layout>
                <c:manualLayout>
                  <c:x val="-2.1656362024716151E-2"/>
                  <c:y val="-2.66932587261033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B-06BF-4785-A642-8DA51C6FA5D7}"/>
                </c:ext>
              </c:extLst>
            </c:dLbl>
            <c:dLbl>
              <c:idx val="59"/>
              <c:delete val="1"/>
              <c:extLst>
                <c:ext xmlns:c15="http://schemas.microsoft.com/office/drawing/2012/chart" uri="{CE6537A1-D6FC-4f65-9D91-7224C49458BB}"/>
                <c:ext xmlns:c16="http://schemas.microsoft.com/office/drawing/2014/chart" uri="{C3380CC4-5D6E-409C-BE32-E72D297353CC}">
                  <c16:uniqueId val="{0000007C-06BF-4785-A642-8DA51C6FA5D7}"/>
                </c:ext>
              </c:extLst>
            </c:dLbl>
            <c:dLbl>
              <c:idx val="61"/>
              <c:delete val="1"/>
              <c:extLst>
                <c:ext xmlns:c15="http://schemas.microsoft.com/office/drawing/2012/chart" uri="{CE6537A1-D6FC-4f65-9D91-7224C49458BB}"/>
                <c:ext xmlns:c16="http://schemas.microsoft.com/office/drawing/2014/chart" uri="{C3380CC4-5D6E-409C-BE32-E72D297353CC}">
                  <c16:uniqueId val="{0000007D-06BF-4785-A642-8DA51C6FA5D7}"/>
                </c:ext>
              </c:extLst>
            </c:dLbl>
            <c:dLbl>
              <c:idx val="63"/>
              <c:delete val="1"/>
              <c:extLst>
                <c:ext xmlns:c15="http://schemas.microsoft.com/office/drawing/2012/chart" uri="{CE6537A1-D6FC-4f65-9D91-7224C49458BB}"/>
                <c:ext xmlns:c16="http://schemas.microsoft.com/office/drawing/2014/chart" uri="{C3380CC4-5D6E-409C-BE32-E72D297353CC}">
                  <c16:uniqueId val="{0000007E-06BF-4785-A642-8DA51C6FA5D7}"/>
                </c:ext>
              </c:extLst>
            </c:dLbl>
            <c:dLbl>
              <c:idx val="65"/>
              <c:delete val="1"/>
              <c:extLst>
                <c:ext xmlns:c15="http://schemas.microsoft.com/office/drawing/2012/chart" uri="{CE6537A1-D6FC-4f65-9D91-7224C49458BB}"/>
                <c:ext xmlns:c16="http://schemas.microsoft.com/office/drawing/2014/chart" uri="{C3380CC4-5D6E-409C-BE32-E72D297353CC}">
                  <c16:uniqueId val="{0000007F-06BF-4785-A642-8DA51C6FA5D7}"/>
                </c:ext>
              </c:extLst>
            </c:dLbl>
            <c:dLbl>
              <c:idx val="67"/>
              <c:delete val="1"/>
              <c:extLst>
                <c:ext xmlns:c15="http://schemas.microsoft.com/office/drawing/2012/chart" uri="{CE6537A1-D6FC-4f65-9D91-7224C49458BB}"/>
                <c:ext xmlns:c16="http://schemas.microsoft.com/office/drawing/2014/chart" uri="{C3380CC4-5D6E-409C-BE32-E72D297353CC}">
                  <c16:uniqueId val="{00000080-06BF-4785-A642-8DA51C6FA5D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内のグラフ]⑤-2地域定着'!$A$2:$A$14</c:f>
              <c:strCache>
                <c:ptCount val="13"/>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H29.12月</c:v>
                </c:pt>
              </c:strCache>
            </c:strRef>
          </c:cat>
          <c:val>
            <c:numRef>
              <c:f>'[Microsoft PowerPoint 内のグラフ]⑤-2地域定着'!$C$2:$C$14</c:f>
              <c:numCache>
                <c:formatCode>0_);[Red]\(0\)</c:formatCode>
                <c:ptCount val="13"/>
                <c:pt idx="0">
                  <c:v>120</c:v>
                </c:pt>
                <c:pt idx="1">
                  <c:v>338</c:v>
                </c:pt>
                <c:pt idx="2">
                  <c:v>468</c:v>
                </c:pt>
                <c:pt idx="3">
                  <c:v>512</c:v>
                </c:pt>
                <c:pt idx="4">
                  <c:v>564</c:v>
                </c:pt>
                <c:pt idx="5" formatCode="#,##0_);[Red]\(#,##0\)">
                  <c:v>612</c:v>
                </c:pt>
                <c:pt idx="6" formatCode="#,##0_ ">
                  <c:v>635</c:v>
                </c:pt>
                <c:pt idx="7" formatCode="#,##0_ ">
                  <c:v>667</c:v>
                </c:pt>
                <c:pt idx="8" formatCode="#,##0_ ">
                  <c:v>719</c:v>
                </c:pt>
                <c:pt idx="9" formatCode="#,##0_ ">
                  <c:v>786</c:v>
                </c:pt>
                <c:pt idx="10" formatCode="#,##0_ ">
                  <c:v>820</c:v>
                </c:pt>
                <c:pt idx="11" formatCode="#,##0_ ">
                  <c:v>835</c:v>
                </c:pt>
                <c:pt idx="12" formatCode="#,##0_ ">
                  <c:v>850</c:v>
                </c:pt>
              </c:numCache>
            </c:numRef>
          </c:val>
          <c:smooth val="0"/>
          <c:extLst>
            <c:ext xmlns:c16="http://schemas.microsoft.com/office/drawing/2014/chart" uri="{C3380CC4-5D6E-409C-BE32-E72D297353CC}">
              <c16:uniqueId val="{00000081-06BF-4785-A642-8DA51C6FA5D7}"/>
            </c:ext>
          </c:extLst>
        </c:ser>
        <c:ser>
          <c:idx val="2"/>
          <c:order val="2"/>
          <c:tx>
            <c:strRef>
              <c:f>'[Microsoft PowerPoint 内のグラフ]⑤-2地域定着'!$D$1</c:f>
              <c:strCache>
                <c:ptCount val="1"/>
                <c:pt idx="0">
                  <c:v>精神障害者</c:v>
                </c:pt>
              </c:strCache>
            </c:strRef>
          </c:tx>
          <c:spPr>
            <a:ln w="25400"/>
          </c:spPr>
          <c:marker>
            <c:symbol val="triangle"/>
            <c:size val="3"/>
          </c:marker>
          <c:dLbls>
            <c:dLbl>
              <c:idx val="0"/>
              <c:layout>
                <c:manualLayout>
                  <c:x val="-3.4861913937058446E-2"/>
                  <c:y val="-2.8716992276628888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2-06BF-4785-A642-8DA51C6FA5D7}"/>
                </c:ext>
              </c:extLst>
            </c:dLbl>
            <c:dLbl>
              <c:idx val="1"/>
              <c:delete val="1"/>
              <c:extLst>
                <c:ext xmlns:c15="http://schemas.microsoft.com/office/drawing/2012/chart" uri="{CE6537A1-D6FC-4f65-9D91-7224C49458BB}"/>
                <c:ext xmlns:c16="http://schemas.microsoft.com/office/drawing/2014/chart" uri="{C3380CC4-5D6E-409C-BE32-E72D297353CC}">
                  <c16:uniqueId val="{00000083-06BF-4785-A642-8DA51C6FA5D7}"/>
                </c:ext>
              </c:extLst>
            </c:dLbl>
            <c:dLbl>
              <c:idx val="3"/>
              <c:delete val="1"/>
              <c:extLst>
                <c:ext xmlns:c15="http://schemas.microsoft.com/office/drawing/2012/chart" uri="{CE6537A1-D6FC-4f65-9D91-7224C49458BB}"/>
                <c:ext xmlns:c16="http://schemas.microsoft.com/office/drawing/2014/chart" uri="{C3380CC4-5D6E-409C-BE32-E72D297353CC}">
                  <c16:uniqueId val="{00000084-06BF-4785-A642-8DA51C6FA5D7}"/>
                </c:ext>
              </c:extLst>
            </c:dLbl>
            <c:dLbl>
              <c:idx val="5"/>
              <c:delete val="1"/>
              <c:extLst>
                <c:ext xmlns:c15="http://schemas.microsoft.com/office/drawing/2012/chart" uri="{CE6537A1-D6FC-4f65-9D91-7224C49458BB}"/>
                <c:ext xmlns:c16="http://schemas.microsoft.com/office/drawing/2014/chart" uri="{C3380CC4-5D6E-409C-BE32-E72D297353CC}">
                  <c16:uniqueId val="{00000085-06BF-4785-A642-8DA51C6FA5D7}"/>
                </c:ext>
              </c:extLst>
            </c:dLbl>
            <c:dLbl>
              <c:idx val="7"/>
              <c:delete val="1"/>
              <c:extLst>
                <c:ext xmlns:c15="http://schemas.microsoft.com/office/drawing/2012/chart" uri="{CE6537A1-D6FC-4f65-9D91-7224C49458BB}"/>
                <c:ext xmlns:c16="http://schemas.microsoft.com/office/drawing/2014/chart" uri="{C3380CC4-5D6E-409C-BE32-E72D297353CC}">
                  <c16:uniqueId val="{00000086-06BF-4785-A642-8DA51C6FA5D7}"/>
                </c:ext>
              </c:extLst>
            </c:dLbl>
            <c:dLbl>
              <c:idx val="9"/>
              <c:delete val="1"/>
              <c:extLst>
                <c:ext xmlns:c15="http://schemas.microsoft.com/office/drawing/2012/chart" uri="{CE6537A1-D6FC-4f65-9D91-7224C49458BB}"/>
                <c:ext xmlns:c16="http://schemas.microsoft.com/office/drawing/2014/chart" uri="{C3380CC4-5D6E-409C-BE32-E72D297353CC}">
                  <c16:uniqueId val="{00000087-06BF-4785-A642-8DA51C6FA5D7}"/>
                </c:ext>
              </c:extLst>
            </c:dLbl>
            <c:dLbl>
              <c:idx val="11"/>
              <c:delete val="1"/>
              <c:extLst>
                <c:ext xmlns:c15="http://schemas.microsoft.com/office/drawing/2012/chart" uri="{CE6537A1-D6FC-4f65-9D91-7224C49458BB}"/>
                <c:ext xmlns:c16="http://schemas.microsoft.com/office/drawing/2014/chart" uri="{C3380CC4-5D6E-409C-BE32-E72D297353CC}">
                  <c16:uniqueId val="{00000088-06BF-4785-A642-8DA51C6FA5D7}"/>
                </c:ext>
              </c:extLst>
            </c:dLbl>
            <c:dLbl>
              <c:idx val="13"/>
              <c:delete val="1"/>
              <c:extLst>
                <c:ext xmlns:c15="http://schemas.microsoft.com/office/drawing/2012/chart" uri="{CE6537A1-D6FC-4f65-9D91-7224C49458BB}"/>
                <c:ext xmlns:c16="http://schemas.microsoft.com/office/drawing/2014/chart" uri="{C3380CC4-5D6E-409C-BE32-E72D297353CC}">
                  <c16:uniqueId val="{00000089-06BF-4785-A642-8DA51C6FA5D7}"/>
                </c:ext>
              </c:extLst>
            </c:dLbl>
            <c:dLbl>
              <c:idx val="14"/>
              <c:layout>
                <c:manualLayout>
                  <c:x val="1.4826110793828749E-2"/>
                  <c:y val="-5.8295744706119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A-06BF-4785-A642-8DA51C6FA5D7}"/>
                </c:ext>
              </c:extLst>
            </c:dLbl>
            <c:dLbl>
              <c:idx val="15"/>
              <c:delete val="1"/>
              <c:extLst>
                <c:ext xmlns:c15="http://schemas.microsoft.com/office/drawing/2012/chart" uri="{CE6537A1-D6FC-4f65-9D91-7224C49458BB}"/>
                <c:ext xmlns:c16="http://schemas.microsoft.com/office/drawing/2014/chart" uri="{C3380CC4-5D6E-409C-BE32-E72D297353CC}">
                  <c16:uniqueId val="{0000008B-06BF-4785-A642-8DA51C6FA5D7}"/>
                </c:ext>
              </c:extLst>
            </c:dLbl>
            <c:dLbl>
              <c:idx val="16"/>
              <c:layout>
                <c:manualLayout>
                  <c:x val="-4.2035998715116291E-2"/>
                  <c:y val="-5.5996484602320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C-06BF-4785-A642-8DA51C6FA5D7}"/>
                </c:ext>
              </c:extLst>
            </c:dLbl>
            <c:dLbl>
              <c:idx val="17"/>
              <c:delete val="1"/>
              <c:extLst>
                <c:ext xmlns:c15="http://schemas.microsoft.com/office/drawing/2012/chart" uri="{CE6537A1-D6FC-4f65-9D91-7224C49458BB}"/>
                <c:ext xmlns:c16="http://schemas.microsoft.com/office/drawing/2014/chart" uri="{C3380CC4-5D6E-409C-BE32-E72D297353CC}">
                  <c16:uniqueId val="{0000008D-06BF-4785-A642-8DA51C6FA5D7}"/>
                </c:ext>
              </c:extLst>
            </c:dLbl>
            <c:dLbl>
              <c:idx val="18"/>
              <c:layout>
                <c:manualLayout>
                  <c:x val="-1.5158903290529754E-2"/>
                  <c:y val="-5.6055391266136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E-06BF-4785-A642-8DA51C6FA5D7}"/>
                </c:ext>
              </c:extLst>
            </c:dLbl>
            <c:dLbl>
              <c:idx val="19"/>
              <c:delete val="1"/>
              <c:extLst>
                <c:ext xmlns:c15="http://schemas.microsoft.com/office/drawing/2012/chart" uri="{CE6537A1-D6FC-4f65-9D91-7224C49458BB}"/>
                <c:ext xmlns:c16="http://schemas.microsoft.com/office/drawing/2014/chart" uri="{C3380CC4-5D6E-409C-BE32-E72D297353CC}">
                  <c16:uniqueId val="{0000008F-06BF-4785-A642-8DA51C6FA5D7}"/>
                </c:ext>
              </c:extLst>
            </c:dLbl>
            <c:dLbl>
              <c:idx val="21"/>
              <c:delete val="1"/>
              <c:extLst>
                <c:ext xmlns:c15="http://schemas.microsoft.com/office/drawing/2012/chart" uri="{CE6537A1-D6FC-4f65-9D91-7224C49458BB}"/>
                <c:ext xmlns:c16="http://schemas.microsoft.com/office/drawing/2014/chart" uri="{C3380CC4-5D6E-409C-BE32-E72D297353CC}">
                  <c16:uniqueId val="{00000090-06BF-4785-A642-8DA51C6FA5D7}"/>
                </c:ext>
              </c:extLst>
            </c:dLbl>
            <c:dLbl>
              <c:idx val="22"/>
              <c:layout>
                <c:manualLayout>
                  <c:x val="1.8546590290398072E-2"/>
                  <c:y val="-6.4328927209890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1-06BF-4785-A642-8DA51C6FA5D7}"/>
                </c:ext>
              </c:extLst>
            </c:dLbl>
            <c:dLbl>
              <c:idx val="23"/>
              <c:layout>
                <c:manualLayout>
                  <c:x val="-2.5685077229977045E-2"/>
                  <c:y val="-5.1869692758993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2-06BF-4785-A642-8DA51C6FA5D7}"/>
                </c:ext>
              </c:extLst>
            </c:dLbl>
            <c:dLbl>
              <c:idx val="24"/>
              <c:delete val="1"/>
              <c:extLst>
                <c:ext xmlns:c15="http://schemas.microsoft.com/office/drawing/2012/chart" uri="{CE6537A1-D6FC-4f65-9D91-7224C49458BB}"/>
                <c:ext xmlns:c16="http://schemas.microsoft.com/office/drawing/2014/chart" uri="{C3380CC4-5D6E-409C-BE32-E72D297353CC}">
                  <c16:uniqueId val="{00000093-06BF-4785-A642-8DA51C6FA5D7}"/>
                </c:ext>
              </c:extLst>
            </c:dLbl>
            <c:dLbl>
              <c:idx val="25"/>
              <c:delete val="1"/>
              <c:extLst>
                <c:ext xmlns:c15="http://schemas.microsoft.com/office/drawing/2012/chart" uri="{CE6537A1-D6FC-4f65-9D91-7224C49458BB}"/>
                <c:ext xmlns:c16="http://schemas.microsoft.com/office/drawing/2014/chart" uri="{C3380CC4-5D6E-409C-BE32-E72D297353CC}">
                  <c16:uniqueId val="{00000094-06BF-4785-A642-8DA51C6FA5D7}"/>
                </c:ext>
              </c:extLst>
            </c:dLbl>
            <c:dLbl>
              <c:idx val="26"/>
              <c:layout>
                <c:manualLayout>
                  <c:x val="1.3895990919686419E-2"/>
                  <c:y val="-5.8295744706119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5-06BF-4785-A642-8DA51C6FA5D7}"/>
                </c:ext>
              </c:extLst>
            </c:dLbl>
            <c:dLbl>
              <c:idx val="27"/>
              <c:delete val="1"/>
              <c:extLst>
                <c:ext xmlns:c15="http://schemas.microsoft.com/office/drawing/2012/chart" uri="{CE6537A1-D6FC-4f65-9D91-7224C49458BB}"/>
                <c:ext xmlns:c16="http://schemas.microsoft.com/office/drawing/2014/chart" uri="{C3380CC4-5D6E-409C-BE32-E72D297353CC}">
                  <c16:uniqueId val="{00000096-06BF-4785-A642-8DA51C6FA5D7}"/>
                </c:ext>
              </c:extLst>
            </c:dLbl>
            <c:dLbl>
              <c:idx val="28"/>
              <c:layout>
                <c:manualLayout>
                  <c:x val="-4.5642300504300744E-2"/>
                  <c:y val="-5.87028657616892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7-06BF-4785-A642-8DA51C6FA5D7}"/>
                </c:ext>
              </c:extLst>
            </c:dLbl>
            <c:dLbl>
              <c:idx val="29"/>
              <c:delete val="1"/>
              <c:extLst>
                <c:ext xmlns:c15="http://schemas.microsoft.com/office/drawing/2012/chart" uri="{CE6537A1-D6FC-4f65-9D91-7224C49458BB}"/>
                <c:ext xmlns:c16="http://schemas.microsoft.com/office/drawing/2014/chart" uri="{C3380CC4-5D6E-409C-BE32-E72D297353CC}">
                  <c16:uniqueId val="{00000098-06BF-4785-A642-8DA51C6FA5D7}"/>
                </c:ext>
              </c:extLst>
            </c:dLbl>
            <c:dLbl>
              <c:idx val="30"/>
              <c:layout>
                <c:manualLayout>
                  <c:x val="-1.8956575412874353E-2"/>
                  <c:y val="-5.80938468664267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9-06BF-4785-A642-8DA51C6FA5D7}"/>
                </c:ext>
              </c:extLst>
            </c:dLbl>
            <c:dLbl>
              <c:idx val="31"/>
              <c:delete val="1"/>
              <c:extLst>
                <c:ext xmlns:c15="http://schemas.microsoft.com/office/drawing/2012/chart" uri="{CE6537A1-D6FC-4f65-9D91-7224C49458BB}"/>
                <c:ext xmlns:c16="http://schemas.microsoft.com/office/drawing/2014/chart" uri="{C3380CC4-5D6E-409C-BE32-E72D297353CC}">
                  <c16:uniqueId val="{0000009A-06BF-4785-A642-8DA51C6FA5D7}"/>
                </c:ext>
              </c:extLst>
            </c:dLbl>
            <c:dLbl>
              <c:idx val="32"/>
              <c:layout>
                <c:manualLayout>
                  <c:x val="-1.3556533784517152E-2"/>
                  <c:y val="-6.8642415173216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B-06BF-4785-A642-8DA51C6FA5D7}"/>
                </c:ext>
              </c:extLst>
            </c:dLbl>
            <c:dLbl>
              <c:idx val="33"/>
              <c:delete val="1"/>
              <c:extLst>
                <c:ext xmlns:c15="http://schemas.microsoft.com/office/drawing/2012/chart" uri="{CE6537A1-D6FC-4f65-9D91-7224C49458BB}"/>
                <c:ext xmlns:c16="http://schemas.microsoft.com/office/drawing/2014/chart" uri="{C3380CC4-5D6E-409C-BE32-E72D297353CC}">
                  <c16:uniqueId val="{0000009C-06BF-4785-A642-8DA51C6FA5D7}"/>
                </c:ext>
              </c:extLst>
            </c:dLbl>
            <c:dLbl>
              <c:idx val="35"/>
              <c:delete val="1"/>
              <c:extLst>
                <c:ext xmlns:c15="http://schemas.microsoft.com/office/drawing/2012/chart" uri="{CE6537A1-D6FC-4f65-9D91-7224C49458BB}"/>
                <c:ext xmlns:c16="http://schemas.microsoft.com/office/drawing/2014/chart" uri="{C3380CC4-5D6E-409C-BE32-E72D297353CC}">
                  <c16:uniqueId val="{0000009D-06BF-4785-A642-8DA51C6FA5D7}"/>
                </c:ext>
              </c:extLst>
            </c:dLbl>
            <c:dLbl>
              <c:idx val="37"/>
              <c:delete val="1"/>
              <c:extLst>
                <c:ext xmlns:c15="http://schemas.microsoft.com/office/drawing/2012/chart" uri="{CE6537A1-D6FC-4f65-9D91-7224C49458BB}"/>
                <c:ext xmlns:c16="http://schemas.microsoft.com/office/drawing/2014/chart" uri="{C3380CC4-5D6E-409C-BE32-E72D297353CC}">
                  <c16:uniqueId val="{0000009E-06BF-4785-A642-8DA51C6FA5D7}"/>
                </c:ext>
              </c:extLst>
            </c:dLbl>
            <c:dLbl>
              <c:idx val="39"/>
              <c:delete val="1"/>
              <c:extLst>
                <c:ext xmlns:c15="http://schemas.microsoft.com/office/drawing/2012/chart" uri="{CE6537A1-D6FC-4f65-9D91-7224C49458BB}"/>
                <c:ext xmlns:c16="http://schemas.microsoft.com/office/drawing/2014/chart" uri="{C3380CC4-5D6E-409C-BE32-E72D297353CC}">
                  <c16:uniqueId val="{0000009F-06BF-4785-A642-8DA51C6FA5D7}"/>
                </c:ext>
              </c:extLst>
            </c:dLbl>
            <c:dLbl>
              <c:idx val="41"/>
              <c:delete val="1"/>
              <c:extLst>
                <c:ext xmlns:c15="http://schemas.microsoft.com/office/drawing/2012/chart" uri="{CE6537A1-D6FC-4f65-9D91-7224C49458BB}"/>
                <c:ext xmlns:c16="http://schemas.microsoft.com/office/drawing/2014/chart" uri="{C3380CC4-5D6E-409C-BE32-E72D297353CC}">
                  <c16:uniqueId val="{000000A0-06BF-4785-A642-8DA51C6FA5D7}"/>
                </c:ext>
              </c:extLst>
            </c:dLbl>
            <c:dLbl>
              <c:idx val="43"/>
              <c:delete val="1"/>
              <c:extLst>
                <c:ext xmlns:c15="http://schemas.microsoft.com/office/drawing/2012/chart" uri="{CE6537A1-D6FC-4f65-9D91-7224C49458BB}"/>
                <c:ext xmlns:c16="http://schemas.microsoft.com/office/drawing/2014/chart" uri="{C3380CC4-5D6E-409C-BE32-E72D297353CC}">
                  <c16:uniqueId val="{000000A1-06BF-4785-A642-8DA51C6FA5D7}"/>
                </c:ext>
              </c:extLst>
            </c:dLbl>
            <c:dLbl>
              <c:idx val="44"/>
              <c:layout>
                <c:manualLayout>
                  <c:x val="-2.0431617088122977E-2"/>
                  <c:y val="-7.0912186359336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2-06BF-4785-A642-8DA51C6FA5D7}"/>
                </c:ext>
              </c:extLst>
            </c:dLbl>
            <c:dLbl>
              <c:idx val="45"/>
              <c:delete val="1"/>
              <c:extLst>
                <c:ext xmlns:c15="http://schemas.microsoft.com/office/drawing/2012/chart" uri="{CE6537A1-D6FC-4f65-9D91-7224C49458BB}"/>
                <c:ext xmlns:c16="http://schemas.microsoft.com/office/drawing/2014/chart" uri="{C3380CC4-5D6E-409C-BE32-E72D297353CC}">
                  <c16:uniqueId val="{000000A3-06BF-4785-A642-8DA51C6FA5D7}"/>
                </c:ext>
              </c:extLst>
            </c:dLbl>
            <c:dLbl>
              <c:idx val="47"/>
              <c:delete val="1"/>
              <c:extLst>
                <c:ext xmlns:c15="http://schemas.microsoft.com/office/drawing/2012/chart" uri="{CE6537A1-D6FC-4f65-9D91-7224C49458BB}"/>
                <c:ext xmlns:c16="http://schemas.microsoft.com/office/drawing/2014/chart" uri="{C3380CC4-5D6E-409C-BE32-E72D297353CC}">
                  <c16:uniqueId val="{000000A4-06BF-4785-A642-8DA51C6FA5D7}"/>
                </c:ext>
              </c:extLst>
            </c:dLbl>
            <c:dLbl>
              <c:idx val="49"/>
              <c:delete val="1"/>
              <c:extLst>
                <c:ext xmlns:c15="http://schemas.microsoft.com/office/drawing/2012/chart" uri="{CE6537A1-D6FC-4f65-9D91-7224C49458BB}"/>
                <c:ext xmlns:c16="http://schemas.microsoft.com/office/drawing/2014/chart" uri="{C3380CC4-5D6E-409C-BE32-E72D297353CC}">
                  <c16:uniqueId val="{000000A5-06BF-4785-A642-8DA51C6FA5D7}"/>
                </c:ext>
              </c:extLst>
            </c:dLbl>
            <c:dLbl>
              <c:idx val="51"/>
              <c:delete val="1"/>
              <c:extLst>
                <c:ext xmlns:c15="http://schemas.microsoft.com/office/drawing/2012/chart" uri="{CE6537A1-D6FC-4f65-9D91-7224C49458BB}"/>
                <c:ext xmlns:c16="http://schemas.microsoft.com/office/drawing/2014/chart" uri="{C3380CC4-5D6E-409C-BE32-E72D297353CC}">
                  <c16:uniqueId val="{000000A6-06BF-4785-A642-8DA51C6FA5D7}"/>
                </c:ext>
              </c:extLst>
            </c:dLbl>
            <c:dLbl>
              <c:idx val="53"/>
              <c:delete val="1"/>
              <c:extLst>
                <c:ext xmlns:c15="http://schemas.microsoft.com/office/drawing/2012/chart" uri="{CE6537A1-D6FC-4f65-9D91-7224C49458BB}"/>
                <c:ext xmlns:c16="http://schemas.microsoft.com/office/drawing/2014/chart" uri="{C3380CC4-5D6E-409C-BE32-E72D297353CC}">
                  <c16:uniqueId val="{000000A7-06BF-4785-A642-8DA51C6FA5D7}"/>
                </c:ext>
              </c:extLst>
            </c:dLbl>
            <c:dLbl>
              <c:idx val="55"/>
              <c:delete val="1"/>
              <c:extLst>
                <c:ext xmlns:c15="http://schemas.microsoft.com/office/drawing/2012/chart" uri="{CE6537A1-D6FC-4f65-9D91-7224C49458BB}"/>
                <c:ext xmlns:c16="http://schemas.microsoft.com/office/drawing/2014/chart" uri="{C3380CC4-5D6E-409C-BE32-E72D297353CC}">
                  <c16:uniqueId val="{000000A8-06BF-4785-A642-8DA51C6FA5D7}"/>
                </c:ext>
              </c:extLst>
            </c:dLbl>
            <c:dLbl>
              <c:idx val="57"/>
              <c:delete val="1"/>
              <c:extLst>
                <c:ext xmlns:c15="http://schemas.microsoft.com/office/drawing/2012/chart" uri="{CE6537A1-D6FC-4f65-9D91-7224C49458BB}"/>
                <c:ext xmlns:c16="http://schemas.microsoft.com/office/drawing/2014/chart" uri="{C3380CC4-5D6E-409C-BE32-E72D297353CC}">
                  <c16:uniqueId val="{000000A9-06BF-4785-A642-8DA51C6FA5D7}"/>
                </c:ext>
              </c:extLst>
            </c:dLbl>
            <c:dLbl>
              <c:idx val="59"/>
              <c:delete val="1"/>
              <c:extLst>
                <c:ext xmlns:c15="http://schemas.microsoft.com/office/drawing/2012/chart" uri="{CE6537A1-D6FC-4f65-9D91-7224C49458BB}"/>
                <c:ext xmlns:c16="http://schemas.microsoft.com/office/drawing/2014/chart" uri="{C3380CC4-5D6E-409C-BE32-E72D297353CC}">
                  <c16:uniqueId val="{000000AA-06BF-4785-A642-8DA51C6FA5D7}"/>
                </c:ext>
              </c:extLst>
            </c:dLbl>
            <c:dLbl>
              <c:idx val="61"/>
              <c:delete val="1"/>
              <c:extLst>
                <c:ext xmlns:c15="http://schemas.microsoft.com/office/drawing/2012/chart" uri="{CE6537A1-D6FC-4f65-9D91-7224C49458BB}"/>
                <c:ext xmlns:c16="http://schemas.microsoft.com/office/drawing/2014/chart" uri="{C3380CC4-5D6E-409C-BE32-E72D297353CC}">
                  <c16:uniqueId val="{000000AB-06BF-4785-A642-8DA51C6FA5D7}"/>
                </c:ext>
              </c:extLst>
            </c:dLbl>
            <c:dLbl>
              <c:idx val="63"/>
              <c:delete val="1"/>
              <c:extLst>
                <c:ext xmlns:c15="http://schemas.microsoft.com/office/drawing/2012/chart" uri="{CE6537A1-D6FC-4f65-9D91-7224C49458BB}"/>
                <c:ext xmlns:c16="http://schemas.microsoft.com/office/drawing/2014/chart" uri="{C3380CC4-5D6E-409C-BE32-E72D297353CC}">
                  <c16:uniqueId val="{000000AC-06BF-4785-A642-8DA51C6FA5D7}"/>
                </c:ext>
              </c:extLst>
            </c:dLbl>
            <c:dLbl>
              <c:idx val="65"/>
              <c:delete val="1"/>
              <c:extLst>
                <c:ext xmlns:c15="http://schemas.microsoft.com/office/drawing/2012/chart" uri="{CE6537A1-D6FC-4f65-9D91-7224C49458BB}"/>
                <c:ext xmlns:c16="http://schemas.microsoft.com/office/drawing/2014/chart" uri="{C3380CC4-5D6E-409C-BE32-E72D297353CC}">
                  <c16:uniqueId val="{000000AD-06BF-4785-A642-8DA51C6FA5D7}"/>
                </c:ext>
              </c:extLst>
            </c:dLbl>
            <c:dLbl>
              <c:idx val="67"/>
              <c:delete val="1"/>
              <c:extLst>
                <c:ext xmlns:c15="http://schemas.microsoft.com/office/drawing/2012/chart" uri="{CE6537A1-D6FC-4f65-9D91-7224C49458BB}"/>
                <c:ext xmlns:c16="http://schemas.microsoft.com/office/drawing/2014/chart" uri="{C3380CC4-5D6E-409C-BE32-E72D297353CC}">
                  <c16:uniqueId val="{000000AE-06BF-4785-A642-8DA51C6FA5D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内のグラフ]⑤-2地域定着'!$A$2:$A$14</c:f>
              <c:strCache>
                <c:ptCount val="13"/>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H29.12月</c:v>
                </c:pt>
              </c:strCache>
            </c:strRef>
          </c:cat>
          <c:val>
            <c:numRef>
              <c:f>'[Microsoft PowerPoint 内のグラフ]⑤-2地域定着'!$D$2:$D$14</c:f>
              <c:numCache>
                <c:formatCode>0_);[Red]\(0\)</c:formatCode>
                <c:ptCount val="13"/>
                <c:pt idx="0">
                  <c:v>95</c:v>
                </c:pt>
                <c:pt idx="1">
                  <c:v>430</c:v>
                </c:pt>
                <c:pt idx="2">
                  <c:v>624</c:v>
                </c:pt>
                <c:pt idx="3">
                  <c:v>806</c:v>
                </c:pt>
                <c:pt idx="4">
                  <c:v>927</c:v>
                </c:pt>
                <c:pt idx="5" formatCode="#,##0_);[Red]\(#,##0\)">
                  <c:v>1095</c:v>
                </c:pt>
                <c:pt idx="6" formatCode="#,##0_ ">
                  <c:v>1173</c:v>
                </c:pt>
                <c:pt idx="7" formatCode="#,##0_ ">
                  <c:v>1215</c:v>
                </c:pt>
                <c:pt idx="8" formatCode="#,##0_ ">
                  <c:v>1342</c:v>
                </c:pt>
                <c:pt idx="9" formatCode="#,##0_ ">
                  <c:v>1500</c:v>
                </c:pt>
                <c:pt idx="10" formatCode="#,##0_ ">
                  <c:v>1498</c:v>
                </c:pt>
                <c:pt idx="11" formatCode="#,##0_ ">
                  <c:v>1685</c:v>
                </c:pt>
                <c:pt idx="12" formatCode="#,##0_ ">
                  <c:v>1746</c:v>
                </c:pt>
              </c:numCache>
            </c:numRef>
          </c:val>
          <c:smooth val="0"/>
          <c:extLst>
            <c:ext xmlns:c16="http://schemas.microsoft.com/office/drawing/2014/chart" uri="{C3380CC4-5D6E-409C-BE32-E72D297353CC}">
              <c16:uniqueId val="{000000AF-06BF-4785-A642-8DA51C6FA5D7}"/>
            </c:ext>
          </c:extLst>
        </c:ser>
        <c:ser>
          <c:idx val="3"/>
          <c:order val="3"/>
          <c:tx>
            <c:strRef>
              <c:f>'[Microsoft PowerPoint 内のグラフ]⑤-2地域定着'!$G$1</c:f>
              <c:strCache>
                <c:ptCount val="1"/>
                <c:pt idx="0">
                  <c:v>合計（障害児及び難病等対象者を含む）</c:v>
                </c:pt>
              </c:strCache>
            </c:strRef>
          </c:tx>
          <c:spPr>
            <a:ln w="22225">
              <a:solidFill>
                <a:srgbClr val="FFC000"/>
              </a:solidFill>
            </a:ln>
          </c:spPr>
          <c:marker>
            <c:symbol val="diamond"/>
            <c:size val="4"/>
            <c:spPr>
              <a:solidFill>
                <a:srgbClr val="FFC000"/>
              </a:solidFill>
              <a:ln>
                <a:solidFill>
                  <a:srgbClr val="FFC000"/>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B0-06BF-4785-A642-8DA51C6FA5D7}"/>
                </c:ext>
              </c:extLst>
            </c:dLbl>
            <c:dLbl>
              <c:idx val="3"/>
              <c:delete val="1"/>
              <c:extLst>
                <c:ext xmlns:c15="http://schemas.microsoft.com/office/drawing/2012/chart" uri="{CE6537A1-D6FC-4f65-9D91-7224C49458BB}"/>
                <c:ext xmlns:c16="http://schemas.microsoft.com/office/drawing/2014/chart" uri="{C3380CC4-5D6E-409C-BE32-E72D297353CC}">
                  <c16:uniqueId val="{000000B1-06BF-4785-A642-8DA51C6FA5D7}"/>
                </c:ext>
              </c:extLst>
            </c:dLbl>
            <c:dLbl>
              <c:idx val="5"/>
              <c:delete val="1"/>
              <c:extLst>
                <c:ext xmlns:c15="http://schemas.microsoft.com/office/drawing/2012/chart" uri="{CE6537A1-D6FC-4f65-9D91-7224C49458BB}"/>
                <c:ext xmlns:c16="http://schemas.microsoft.com/office/drawing/2014/chart" uri="{C3380CC4-5D6E-409C-BE32-E72D297353CC}">
                  <c16:uniqueId val="{000000B2-06BF-4785-A642-8DA51C6FA5D7}"/>
                </c:ext>
              </c:extLst>
            </c:dLbl>
            <c:dLbl>
              <c:idx val="7"/>
              <c:delete val="1"/>
              <c:extLst>
                <c:ext xmlns:c15="http://schemas.microsoft.com/office/drawing/2012/chart" uri="{CE6537A1-D6FC-4f65-9D91-7224C49458BB}"/>
                <c:ext xmlns:c16="http://schemas.microsoft.com/office/drawing/2014/chart" uri="{C3380CC4-5D6E-409C-BE32-E72D297353CC}">
                  <c16:uniqueId val="{000000B3-06BF-4785-A642-8DA51C6FA5D7}"/>
                </c:ext>
              </c:extLst>
            </c:dLbl>
            <c:dLbl>
              <c:idx val="9"/>
              <c:delete val="1"/>
              <c:extLst>
                <c:ext xmlns:c15="http://schemas.microsoft.com/office/drawing/2012/chart" uri="{CE6537A1-D6FC-4f65-9D91-7224C49458BB}"/>
                <c:ext xmlns:c16="http://schemas.microsoft.com/office/drawing/2014/chart" uri="{C3380CC4-5D6E-409C-BE32-E72D297353CC}">
                  <c16:uniqueId val="{000000B4-06BF-4785-A642-8DA51C6FA5D7}"/>
                </c:ext>
              </c:extLst>
            </c:dLbl>
            <c:dLbl>
              <c:idx val="11"/>
              <c:delete val="1"/>
              <c:extLst>
                <c:ext xmlns:c15="http://schemas.microsoft.com/office/drawing/2012/chart" uri="{CE6537A1-D6FC-4f65-9D91-7224C49458BB}"/>
                <c:ext xmlns:c16="http://schemas.microsoft.com/office/drawing/2014/chart" uri="{C3380CC4-5D6E-409C-BE32-E72D297353CC}">
                  <c16:uniqueId val="{000000B5-06BF-4785-A642-8DA51C6FA5D7}"/>
                </c:ext>
              </c:extLst>
            </c:dLbl>
            <c:dLbl>
              <c:idx val="13"/>
              <c:delete val="1"/>
              <c:extLst>
                <c:ext xmlns:c15="http://schemas.microsoft.com/office/drawing/2012/chart" uri="{CE6537A1-D6FC-4f65-9D91-7224C49458BB}"/>
                <c:ext xmlns:c16="http://schemas.microsoft.com/office/drawing/2014/chart" uri="{C3380CC4-5D6E-409C-BE32-E72D297353CC}">
                  <c16:uniqueId val="{000000B6-06BF-4785-A642-8DA51C6FA5D7}"/>
                </c:ext>
              </c:extLst>
            </c:dLbl>
            <c:dLbl>
              <c:idx val="15"/>
              <c:delete val="1"/>
              <c:extLst>
                <c:ext xmlns:c15="http://schemas.microsoft.com/office/drawing/2012/chart" uri="{CE6537A1-D6FC-4f65-9D91-7224C49458BB}"/>
                <c:ext xmlns:c16="http://schemas.microsoft.com/office/drawing/2014/chart" uri="{C3380CC4-5D6E-409C-BE32-E72D297353CC}">
                  <c16:uniqueId val="{000000B7-06BF-4785-A642-8DA51C6FA5D7}"/>
                </c:ext>
              </c:extLst>
            </c:dLbl>
            <c:dLbl>
              <c:idx val="17"/>
              <c:delete val="1"/>
              <c:extLst>
                <c:ext xmlns:c15="http://schemas.microsoft.com/office/drawing/2012/chart" uri="{CE6537A1-D6FC-4f65-9D91-7224C49458BB}"/>
                <c:ext xmlns:c16="http://schemas.microsoft.com/office/drawing/2014/chart" uri="{C3380CC4-5D6E-409C-BE32-E72D297353CC}">
                  <c16:uniqueId val="{000000B8-06BF-4785-A642-8DA51C6FA5D7}"/>
                </c:ext>
              </c:extLst>
            </c:dLbl>
            <c:dLbl>
              <c:idx val="19"/>
              <c:delete val="1"/>
              <c:extLst>
                <c:ext xmlns:c15="http://schemas.microsoft.com/office/drawing/2012/chart" uri="{CE6537A1-D6FC-4f65-9D91-7224C49458BB}"/>
                <c:ext xmlns:c16="http://schemas.microsoft.com/office/drawing/2014/chart" uri="{C3380CC4-5D6E-409C-BE32-E72D297353CC}">
                  <c16:uniqueId val="{000000B9-06BF-4785-A642-8DA51C6FA5D7}"/>
                </c:ext>
              </c:extLst>
            </c:dLbl>
            <c:dLbl>
              <c:idx val="21"/>
              <c:delete val="1"/>
              <c:extLst>
                <c:ext xmlns:c15="http://schemas.microsoft.com/office/drawing/2012/chart" uri="{CE6537A1-D6FC-4f65-9D91-7224C49458BB}"/>
                <c:ext xmlns:c16="http://schemas.microsoft.com/office/drawing/2014/chart" uri="{C3380CC4-5D6E-409C-BE32-E72D297353CC}">
                  <c16:uniqueId val="{000000BA-06BF-4785-A642-8DA51C6FA5D7}"/>
                </c:ext>
              </c:extLst>
            </c:dLbl>
            <c:dLbl>
              <c:idx val="23"/>
              <c:delete val="1"/>
              <c:extLst>
                <c:ext xmlns:c15="http://schemas.microsoft.com/office/drawing/2012/chart" uri="{CE6537A1-D6FC-4f65-9D91-7224C49458BB}"/>
                <c:ext xmlns:c16="http://schemas.microsoft.com/office/drawing/2014/chart" uri="{C3380CC4-5D6E-409C-BE32-E72D297353CC}">
                  <c16:uniqueId val="{000000BB-06BF-4785-A642-8DA51C6FA5D7}"/>
                </c:ext>
              </c:extLst>
            </c:dLbl>
            <c:dLbl>
              <c:idx val="25"/>
              <c:delete val="1"/>
              <c:extLst>
                <c:ext xmlns:c15="http://schemas.microsoft.com/office/drawing/2012/chart" uri="{CE6537A1-D6FC-4f65-9D91-7224C49458BB}"/>
                <c:ext xmlns:c16="http://schemas.microsoft.com/office/drawing/2014/chart" uri="{C3380CC4-5D6E-409C-BE32-E72D297353CC}">
                  <c16:uniqueId val="{000000BC-06BF-4785-A642-8DA51C6FA5D7}"/>
                </c:ext>
              </c:extLst>
            </c:dLbl>
            <c:dLbl>
              <c:idx val="27"/>
              <c:delete val="1"/>
              <c:extLst>
                <c:ext xmlns:c15="http://schemas.microsoft.com/office/drawing/2012/chart" uri="{CE6537A1-D6FC-4f65-9D91-7224C49458BB}"/>
                <c:ext xmlns:c16="http://schemas.microsoft.com/office/drawing/2014/chart" uri="{C3380CC4-5D6E-409C-BE32-E72D297353CC}">
                  <c16:uniqueId val="{000000BD-06BF-4785-A642-8DA51C6FA5D7}"/>
                </c:ext>
              </c:extLst>
            </c:dLbl>
            <c:dLbl>
              <c:idx val="29"/>
              <c:delete val="1"/>
              <c:extLst>
                <c:ext xmlns:c15="http://schemas.microsoft.com/office/drawing/2012/chart" uri="{CE6537A1-D6FC-4f65-9D91-7224C49458BB}"/>
                <c:ext xmlns:c16="http://schemas.microsoft.com/office/drawing/2014/chart" uri="{C3380CC4-5D6E-409C-BE32-E72D297353CC}">
                  <c16:uniqueId val="{000000BE-06BF-4785-A642-8DA51C6FA5D7}"/>
                </c:ext>
              </c:extLst>
            </c:dLbl>
            <c:dLbl>
              <c:idx val="31"/>
              <c:delete val="1"/>
              <c:extLst>
                <c:ext xmlns:c15="http://schemas.microsoft.com/office/drawing/2012/chart" uri="{CE6537A1-D6FC-4f65-9D91-7224C49458BB}"/>
                <c:ext xmlns:c16="http://schemas.microsoft.com/office/drawing/2014/chart" uri="{C3380CC4-5D6E-409C-BE32-E72D297353CC}">
                  <c16:uniqueId val="{000000BF-06BF-4785-A642-8DA51C6FA5D7}"/>
                </c:ext>
              </c:extLst>
            </c:dLbl>
            <c:dLbl>
              <c:idx val="32"/>
              <c:layout>
                <c:manualLayout>
                  <c:x val="-2.5191218163446463E-2"/>
                  <c:y val="-5.7987192840695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0-06BF-4785-A642-8DA51C6FA5D7}"/>
                </c:ext>
              </c:extLst>
            </c:dLbl>
            <c:dLbl>
              <c:idx val="33"/>
              <c:delete val="1"/>
              <c:extLst>
                <c:ext xmlns:c15="http://schemas.microsoft.com/office/drawing/2012/chart" uri="{CE6537A1-D6FC-4f65-9D91-7224C49458BB}"/>
                <c:ext xmlns:c16="http://schemas.microsoft.com/office/drawing/2014/chart" uri="{C3380CC4-5D6E-409C-BE32-E72D297353CC}">
                  <c16:uniqueId val="{000000C1-06BF-4785-A642-8DA51C6FA5D7}"/>
                </c:ext>
              </c:extLst>
            </c:dLbl>
            <c:dLbl>
              <c:idx val="35"/>
              <c:delete val="1"/>
              <c:extLst>
                <c:ext xmlns:c15="http://schemas.microsoft.com/office/drawing/2012/chart" uri="{CE6537A1-D6FC-4f65-9D91-7224C49458BB}"/>
                <c:ext xmlns:c16="http://schemas.microsoft.com/office/drawing/2014/chart" uri="{C3380CC4-5D6E-409C-BE32-E72D297353CC}">
                  <c16:uniqueId val="{000000C2-06BF-4785-A642-8DA51C6FA5D7}"/>
                </c:ext>
              </c:extLst>
            </c:dLbl>
            <c:dLbl>
              <c:idx val="37"/>
              <c:delete val="1"/>
              <c:extLst>
                <c:ext xmlns:c15="http://schemas.microsoft.com/office/drawing/2012/chart" uri="{CE6537A1-D6FC-4f65-9D91-7224C49458BB}"/>
                <c:ext xmlns:c16="http://schemas.microsoft.com/office/drawing/2014/chart" uri="{C3380CC4-5D6E-409C-BE32-E72D297353CC}">
                  <c16:uniqueId val="{000000C3-06BF-4785-A642-8DA51C6FA5D7}"/>
                </c:ext>
              </c:extLst>
            </c:dLbl>
            <c:dLbl>
              <c:idx val="39"/>
              <c:delete val="1"/>
              <c:extLst>
                <c:ext xmlns:c15="http://schemas.microsoft.com/office/drawing/2012/chart" uri="{CE6537A1-D6FC-4f65-9D91-7224C49458BB}"/>
                <c:ext xmlns:c16="http://schemas.microsoft.com/office/drawing/2014/chart" uri="{C3380CC4-5D6E-409C-BE32-E72D297353CC}">
                  <c16:uniqueId val="{000000C4-06BF-4785-A642-8DA51C6FA5D7}"/>
                </c:ext>
              </c:extLst>
            </c:dLbl>
            <c:dLbl>
              <c:idx val="41"/>
              <c:delete val="1"/>
              <c:extLst>
                <c:ext xmlns:c15="http://schemas.microsoft.com/office/drawing/2012/chart" uri="{CE6537A1-D6FC-4f65-9D91-7224C49458BB}"/>
                <c:ext xmlns:c16="http://schemas.microsoft.com/office/drawing/2014/chart" uri="{C3380CC4-5D6E-409C-BE32-E72D297353CC}">
                  <c16:uniqueId val="{000000C5-06BF-4785-A642-8DA51C6FA5D7}"/>
                </c:ext>
              </c:extLst>
            </c:dLbl>
            <c:dLbl>
              <c:idx val="43"/>
              <c:delete val="1"/>
              <c:extLst>
                <c:ext xmlns:c15="http://schemas.microsoft.com/office/drawing/2012/chart" uri="{CE6537A1-D6FC-4f65-9D91-7224C49458BB}"/>
                <c:ext xmlns:c16="http://schemas.microsoft.com/office/drawing/2014/chart" uri="{C3380CC4-5D6E-409C-BE32-E72D297353CC}">
                  <c16:uniqueId val="{000000C6-06BF-4785-A642-8DA51C6FA5D7}"/>
                </c:ext>
              </c:extLst>
            </c:dLbl>
            <c:dLbl>
              <c:idx val="45"/>
              <c:delete val="1"/>
              <c:extLst>
                <c:ext xmlns:c15="http://schemas.microsoft.com/office/drawing/2012/chart" uri="{CE6537A1-D6FC-4f65-9D91-7224C49458BB}"/>
                <c:ext xmlns:c16="http://schemas.microsoft.com/office/drawing/2014/chart" uri="{C3380CC4-5D6E-409C-BE32-E72D297353CC}">
                  <c16:uniqueId val="{000000C7-06BF-4785-A642-8DA51C6FA5D7}"/>
                </c:ext>
              </c:extLst>
            </c:dLbl>
            <c:dLbl>
              <c:idx val="47"/>
              <c:delete val="1"/>
              <c:extLst>
                <c:ext xmlns:c15="http://schemas.microsoft.com/office/drawing/2012/chart" uri="{CE6537A1-D6FC-4f65-9D91-7224C49458BB}"/>
                <c:ext xmlns:c16="http://schemas.microsoft.com/office/drawing/2014/chart" uri="{C3380CC4-5D6E-409C-BE32-E72D297353CC}">
                  <c16:uniqueId val="{000000C8-06BF-4785-A642-8DA51C6FA5D7}"/>
                </c:ext>
              </c:extLst>
            </c:dLbl>
            <c:dLbl>
              <c:idx val="49"/>
              <c:delete val="1"/>
              <c:extLst>
                <c:ext xmlns:c15="http://schemas.microsoft.com/office/drawing/2012/chart" uri="{CE6537A1-D6FC-4f65-9D91-7224C49458BB}"/>
                <c:ext xmlns:c16="http://schemas.microsoft.com/office/drawing/2014/chart" uri="{C3380CC4-5D6E-409C-BE32-E72D297353CC}">
                  <c16:uniqueId val="{000000C9-06BF-4785-A642-8DA51C6FA5D7}"/>
                </c:ext>
              </c:extLst>
            </c:dLbl>
            <c:dLbl>
              <c:idx val="51"/>
              <c:delete val="1"/>
              <c:extLst>
                <c:ext xmlns:c15="http://schemas.microsoft.com/office/drawing/2012/chart" uri="{CE6537A1-D6FC-4f65-9D91-7224C49458BB}"/>
                <c:ext xmlns:c16="http://schemas.microsoft.com/office/drawing/2014/chart" uri="{C3380CC4-5D6E-409C-BE32-E72D297353CC}">
                  <c16:uniqueId val="{000000CA-06BF-4785-A642-8DA51C6FA5D7}"/>
                </c:ext>
              </c:extLst>
            </c:dLbl>
            <c:dLbl>
              <c:idx val="53"/>
              <c:delete val="1"/>
              <c:extLst>
                <c:ext xmlns:c15="http://schemas.microsoft.com/office/drawing/2012/chart" uri="{CE6537A1-D6FC-4f65-9D91-7224C49458BB}"/>
                <c:ext xmlns:c16="http://schemas.microsoft.com/office/drawing/2014/chart" uri="{C3380CC4-5D6E-409C-BE32-E72D297353CC}">
                  <c16:uniqueId val="{000000CB-06BF-4785-A642-8DA51C6FA5D7}"/>
                </c:ext>
              </c:extLst>
            </c:dLbl>
            <c:dLbl>
              <c:idx val="55"/>
              <c:delete val="1"/>
              <c:extLst>
                <c:ext xmlns:c15="http://schemas.microsoft.com/office/drawing/2012/chart" uri="{CE6537A1-D6FC-4f65-9D91-7224C49458BB}"/>
                <c:ext xmlns:c16="http://schemas.microsoft.com/office/drawing/2014/chart" uri="{C3380CC4-5D6E-409C-BE32-E72D297353CC}">
                  <c16:uniqueId val="{000000CC-06BF-4785-A642-8DA51C6FA5D7}"/>
                </c:ext>
              </c:extLst>
            </c:dLbl>
            <c:dLbl>
              <c:idx val="57"/>
              <c:delete val="1"/>
              <c:extLst>
                <c:ext xmlns:c15="http://schemas.microsoft.com/office/drawing/2012/chart" uri="{CE6537A1-D6FC-4f65-9D91-7224C49458BB}"/>
                <c:ext xmlns:c16="http://schemas.microsoft.com/office/drawing/2014/chart" uri="{C3380CC4-5D6E-409C-BE32-E72D297353CC}">
                  <c16:uniqueId val="{000000CD-06BF-4785-A642-8DA51C6FA5D7}"/>
                </c:ext>
              </c:extLst>
            </c:dLbl>
            <c:dLbl>
              <c:idx val="59"/>
              <c:delete val="1"/>
              <c:extLst>
                <c:ext xmlns:c15="http://schemas.microsoft.com/office/drawing/2012/chart" uri="{CE6537A1-D6FC-4f65-9D91-7224C49458BB}"/>
                <c:ext xmlns:c16="http://schemas.microsoft.com/office/drawing/2014/chart" uri="{C3380CC4-5D6E-409C-BE32-E72D297353CC}">
                  <c16:uniqueId val="{000000CE-06BF-4785-A642-8DA51C6FA5D7}"/>
                </c:ext>
              </c:extLst>
            </c:dLbl>
            <c:dLbl>
              <c:idx val="60"/>
              <c:delete val="1"/>
              <c:extLst>
                <c:ext xmlns:c15="http://schemas.microsoft.com/office/drawing/2012/chart" uri="{CE6537A1-D6FC-4f65-9D91-7224C49458BB}"/>
                <c:ext xmlns:c16="http://schemas.microsoft.com/office/drawing/2014/chart" uri="{C3380CC4-5D6E-409C-BE32-E72D297353CC}">
                  <c16:uniqueId val="{000000CF-06BF-4785-A642-8DA51C6FA5D7}"/>
                </c:ext>
              </c:extLst>
            </c:dLbl>
            <c:dLbl>
              <c:idx val="63"/>
              <c:delete val="1"/>
              <c:extLst>
                <c:ext xmlns:c15="http://schemas.microsoft.com/office/drawing/2012/chart" uri="{CE6537A1-D6FC-4f65-9D91-7224C49458BB}"/>
                <c:ext xmlns:c16="http://schemas.microsoft.com/office/drawing/2014/chart" uri="{C3380CC4-5D6E-409C-BE32-E72D297353CC}">
                  <c16:uniqueId val="{000000D0-06BF-4785-A642-8DA51C6FA5D7}"/>
                </c:ext>
              </c:extLst>
            </c:dLbl>
            <c:dLbl>
              <c:idx val="65"/>
              <c:delete val="1"/>
              <c:extLst>
                <c:ext xmlns:c15="http://schemas.microsoft.com/office/drawing/2012/chart" uri="{CE6537A1-D6FC-4f65-9D91-7224C49458BB}"/>
                <c:ext xmlns:c16="http://schemas.microsoft.com/office/drawing/2014/chart" uri="{C3380CC4-5D6E-409C-BE32-E72D297353CC}">
                  <c16:uniqueId val="{000000D1-06BF-4785-A642-8DA51C6FA5D7}"/>
                </c:ext>
              </c:extLst>
            </c:dLbl>
            <c:dLbl>
              <c:idx val="67"/>
              <c:delete val="1"/>
              <c:extLst>
                <c:ext xmlns:c15="http://schemas.microsoft.com/office/drawing/2012/chart" uri="{CE6537A1-D6FC-4f65-9D91-7224C49458BB}"/>
                <c:ext xmlns:c16="http://schemas.microsoft.com/office/drawing/2014/chart" uri="{C3380CC4-5D6E-409C-BE32-E72D297353CC}">
                  <c16:uniqueId val="{000000D2-06BF-4785-A642-8DA51C6FA5D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'[Microsoft PowerPoint 内のグラフ]⑤-2地域定着'!$A$2:$A$14</c:f>
              <c:strCache>
                <c:ptCount val="13"/>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H29.12月</c:v>
                </c:pt>
              </c:strCache>
            </c:strRef>
          </c:cat>
          <c:val>
            <c:numRef>
              <c:f>'[Microsoft PowerPoint 内のグラフ]⑤-2地域定着'!$G$2:$G$14</c:f>
              <c:numCache>
                <c:formatCode>#,##0_);[Red]\(#,##0\)</c:formatCode>
                <c:ptCount val="13"/>
                <c:pt idx="0">
                  <c:v>283</c:v>
                </c:pt>
                <c:pt idx="1">
                  <c:v>918</c:v>
                </c:pt>
                <c:pt idx="2">
                  <c:v>1291</c:v>
                </c:pt>
                <c:pt idx="3">
                  <c:v>1567</c:v>
                </c:pt>
                <c:pt idx="4">
                  <c:v>1785</c:v>
                </c:pt>
                <c:pt idx="5">
                  <c:v>2044</c:v>
                </c:pt>
                <c:pt idx="6">
                  <c:v>2143</c:v>
                </c:pt>
                <c:pt idx="7">
                  <c:v>2232</c:v>
                </c:pt>
                <c:pt idx="8">
                  <c:v>2435</c:v>
                </c:pt>
                <c:pt idx="9">
                  <c:v>2673</c:v>
                </c:pt>
                <c:pt idx="10">
                  <c:v>2707</c:v>
                </c:pt>
                <c:pt idx="11">
                  <c:v>2935</c:v>
                </c:pt>
                <c:pt idx="12">
                  <c:v>3018</c:v>
                </c:pt>
              </c:numCache>
            </c:numRef>
          </c:val>
          <c:smooth val="0"/>
          <c:extLst>
            <c:ext xmlns:c16="http://schemas.microsoft.com/office/drawing/2014/chart" uri="{C3380CC4-5D6E-409C-BE32-E72D297353CC}">
              <c16:uniqueId val="{000000D3-06BF-4785-A642-8DA51C6FA5D7}"/>
            </c:ext>
          </c:extLst>
        </c:ser>
        <c:dLbls>
          <c:dLblPos val="t"/>
          <c:showLegendKey val="0"/>
          <c:showVal val="1"/>
          <c:showCatName val="0"/>
          <c:showSerName val="0"/>
          <c:showPercent val="0"/>
          <c:showBubbleSize val="0"/>
        </c:dLbls>
        <c:marker val="1"/>
        <c:smooth val="0"/>
        <c:axId val="123658240"/>
        <c:axId val="123659392"/>
      </c:lineChart>
      <c:catAx>
        <c:axId val="123658240"/>
        <c:scaling>
          <c:orientation val="minMax"/>
        </c:scaling>
        <c:delete val="0"/>
        <c:axPos val="b"/>
        <c:numFmt formatCode="General" sourceLinked="0"/>
        <c:majorTickMark val="out"/>
        <c:minorTickMark val="none"/>
        <c:tickLblPos val="nextTo"/>
        <c:txPr>
          <a:bodyPr/>
          <a:lstStyle/>
          <a:p>
            <a:pPr>
              <a:defRPr sz="500"/>
            </a:pPr>
            <a:endParaRPr lang="ja-JP"/>
          </a:p>
        </c:txPr>
        <c:crossAx val="123659392"/>
        <c:crosses val="autoZero"/>
        <c:auto val="1"/>
        <c:lblAlgn val="ctr"/>
        <c:lblOffset val="100"/>
        <c:noMultiLvlLbl val="0"/>
      </c:catAx>
      <c:valAx>
        <c:axId val="123659392"/>
        <c:scaling>
          <c:orientation val="minMax"/>
        </c:scaling>
        <c:delete val="0"/>
        <c:axPos val="l"/>
        <c:majorGridlines>
          <c:spPr>
            <a:ln>
              <a:noFill/>
            </a:ln>
          </c:spPr>
        </c:majorGridlines>
        <c:title>
          <c:tx>
            <c:rich>
              <a:bodyPr rot="0" vert="horz"/>
              <a:lstStyle/>
              <a:p>
                <a:pPr>
                  <a:defRPr/>
                </a:pPr>
                <a:r>
                  <a:rPr lang="ja-JP" dirty="0"/>
                  <a:t>利用者数</a:t>
                </a:r>
                <a:endParaRPr lang="en-US" dirty="0"/>
              </a:p>
              <a:p>
                <a:pPr>
                  <a:defRPr/>
                </a:pPr>
                <a:r>
                  <a:rPr lang="ja-JP" dirty="0"/>
                  <a:t>（人）</a:t>
                </a:r>
              </a:p>
            </c:rich>
          </c:tx>
          <c:layout>
            <c:manualLayout>
              <c:xMode val="edge"/>
              <c:yMode val="edge"/>
              <c:x val="1.1426465024386127E-2"/>
              <c:y val="8.1814705288535766E-2"/>
            </c:manualLayout>
          </c:layout>
          <c:overlay val="0"/>
        </c:title>
        <c:numFmt formatCode="0_);[Red]\(0\)" sourceLinked="1"/>
        <c:majorTickMark val="out"/>
        <c:minorTickMark val="none"/>
        <c:tickLblPos val="nextTo"/>
        <c:crossAx val="123658240"/>
        <c:crosses val="autoZero"/>
        <c:crossBetween val="between"/>
      </c:valAx>
    </c:plotArea>
    <c:legend>
      <c:legendPos val="l"/>
      <c:layout>
        <c:manualLayout>
          <c:xMode val="edge"/>
          <c:yMode val="edge"/>
          <c:x val="0.13650001281176261"/>
          <c:y val="1.9420036282968935E-2"/>
          <c:w val="0.62962973044015202"/>
          <c:h val="0.25558700705389903"/>
        </c:manualLayout>
      </c:layout>
      <c:overlay val="1"/>
    </c:legend>
    <c:plotVisOnly val="1"/>
    <c:dispBlanksAs val="gap"/>
    <c:showDLblsOverMax val="0"/>
  </c:chart>
  <c:spPr>
    <a:ln>
      <a:noFill/>
    </a:ln>
  </c:spPr>
  <c:txPr>
    <a:bodyPr/>
    <a:lstStyle/>
    <a:p>
      <a:pPr>
        <a:defRPr sz="600"/>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0.81609</cdr:x>
      <cdr:y>0.22933</cdr:y>
    </cdr:from>
    <cdr:to>
      <cdr:x>1</cdr:x>
      <cdr:y>0.32283</cdr:y>
    </cdr:to>
    <cdr:sp macro="" textlink="">
      <cdr:nvSpPr>
        <cdr:cNvPr id="3" name="テキスト ボックス 34"/>
        <cdr:cNvSpPr txBox="1"/>
      </cdr:nvSpPr>
      <cdr:spPr>
        <a:xfrm xmlns:a="http://schemas.openxmlformats.org/drawingml/2006/main">
          <a:off x="2556277" y="485331"/>
          <a:ext cx="576070" cy="1978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smtClean="0">
              <a:solidFill>
                <a:prstClr val="black"/>
              </a:solidFill>
              <a:latin typeface="HGPｺﾞｼｯｸM" pitchFamily="50" charset="-128"/>
              <a:ea typeface="HGPｺﾞｼｯｸM" pitchFamily="50" charset="-128"/>
            </a:rPr>
            <a:t>単位：人</a:t>
          </a:r>
          <a:endParaRPr lang="ja-JP" altLang="en-US" sz="800" dirty="0">
            <a:solidFill>
              <a:prstClr val="black"/>
            </a:solidFill>
            <a:latin typeface="HGPｺﾞｼｯｸM" pitchFamily="50" charset="-128"/>
            <a:ea typeface="HGPｺﾞｼｯｸM"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0.80952</cdr:x>
      <cdr:y>0.24431</cdr:y>
    </cdr:from>
    <cdr:to>
      <cdr:x>1</cdr:x>
      <cdr:y>0.35469</cdr:y>
    </cdr:to>
    <cdr:sp macro="" textlink="">
      <cdr:nvSpPr>
        <cdr:cNvPr id="3" name="テキスト ボックス 34"/>
        <cdr:cNvSpPr txBox="1"/>
      </cdr:nvSpPr>
      <cdr:spPr>
        <a:xfrm xmlns:a="http://schemas.openxmlformats.org/drawingml/2006/main">
          <a:off x="2448260" y="476855"/>
          <a:ext cx="576076" cy="21544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smtClean="0">
              <a:solidFill>
                <a:prstClr val="black"/>
              </a:solidFill>
              <a:latin typeface="HGPｺﾞｼｯｸM" pitchFamily="50" charset="-128"/>
              <a:ea typeface="HGPｺﾞｼｯｸM" pitchFamily="50" charset="-128"/>
            </a:rPr>
            <a:t>単位：人</a:t>
          </a:r>
          <a:endParaRPr lang="ja-JP" altLang="en-US" sz="800" dirty="0">
            <a:solidFill>
              <a:prstClr val="black"/>
            </a:solidFill>
            <a:latin typeface="HGPｺﾞｼｯｸM" pitchFamily="50" charset="-128"/>
            <a:ea typeface="HGPｺﾞｼｯｸM"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32" tIns="45716" rIns="91432" bIns="45716"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349" y="0"/>
            <a:ext cx="2950263" cy="496888"/>
          </a:xfrm>
          <a:prstGeom prst="rect">
            <a:avLst/>
          </a:prstGeom>
        </p:spPr>
        <p:txBody>
          <a:bodyPr vert="horz" lIns="91432" tIns="45716" rIns="91432" bIns="45716" rtlCol="0"/>
          <a:lstStyle>
            <a:lvl1pPr algn="r">
              <a:defRPr sz="1200"/>
            </a:lvl1pPr>
          </a:lstStyle>
          <a:p>
            <a:fld id="{C84DDC26-932E-4441-AAE8-0381B097C1FB}" type="datetimeFigureOut">
              <a:rPr kumimoji="1" lang="ja-JP" altLang="en-US" smtClean="0"/>
              <a:t>2018/7/4</a:t>
            </a:fld>
            <a:endParaRPr kumimoji="1" lang="ja-JP" altLang="en-US" dirty="0"/>
          </a:p>
        </p:txBody>
      </p:sp>
      <p:sp>
        <p:nvSpPr>
          <p:cNvPr id="4" name="フッター プレースホルダー 3"/>
          <p:cNvSpPr>
            <a:spLocks noGrp="1"/>
          </p:cNvSpPr>
          <p:nvPr>
            <p:ph type="ftr" sz="quarter" idx="2"/>
          </p:nvPr>
        </p:nvSpPr>
        <p:spPr>
          <a:xfrm>
            <a:off x="1" y="9440864"/>
            <a:ext cx="2950263" cy="496887"/>
          </a:xfrm>
          <a:prstGeom prst="rect">
            <a:avLst/>
          </a:prstGeom>
        </p:spPr>
        <p:txBody>
          <a:bodyPr vert="horz" lIns="91432" tIns="45716" rIns="91432" bIns="4571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349" y="9440864"/>
            <a:ext cx="2950263" cy="496887"/>
          </a:xfrm>
          <a:prstGeom prst="rect">
            <a:avLst/>
          </a:prstGeom>
        </p:spPr>
        <p:txBody>
          <a:bodyPr vert="horz" lIns="91432" tIns="45716" rIns="91432" bIns="45716" rtlCol="0" anchor="b"/>
          <a:lstStyle>
            <a:lvl1pPr algn="r">
              <a:defRPr sz="1200"/>
            </a:lvl1pPr>
          </a:lstStyle>
          <a:p>
            <a:fld id="{3ED4BF3B-0B8A-491E-86C2-FE9C9305D7BD}" type="slidenum">
              <a:rPr kumimoji="1" lang="ja-JP" altLang="en-US" smtClean="0"/>
              <a:t>‹#›</a:t>
            </a:fld>
            <a:endParaRPr kumimoji="1" lang="ja-JP" altLang="en-US" dirty="0"/>
          </a:p>
        </p:txBody>
      </p:sp>
    </p:spTree>
    <p:extLst>
      <p:ext uri="{BB962C8B-B14F-4D97-AF65-F5344CB8AC3E}">
        <p14:creationId xmlns:p14="http://schemas.microsoft.com/office/powerpoint/2010/main" val="1146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3855349" y="0"/>
            <a:ext cx="2950263" cy="4968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dirty="0"/>
          </a:p>
        </p:txBody>
      </p:sp>
      <p:sp>
        <p:nvSpPr>
          <p:cNvPr id="12288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199" y="4721226"/>
            <a:ext cx="5444806" cy="4471988"/>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3855349" y="9440864"/>
            <a:ext cx="2950263"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ea typeface="ＭＳ Ｐゴシック" pitchFamily="50" charset="-128"/>
              </a:defRPr>
            </a:lvl1pPr>
          </a:lstStyle>
          <a:p>
            <a:pPr>
              <a:defRPr/>
            </a:pPr>
            <a:fld id="{9037E017-C4CE-4A86-8903-C7A029BF502A}" type="slidenum">
              <a:rPr lang="en-US" altLang="ja-JP"/>
              <a:pPr>
                <a:defRPr/>
              </a:pPr>
              <a:t>‹#›</a:t>
            </a:fld>
            <a:endParaRPr lang="en-US" altLang="ja-JP" dirty="0"/>
          </a:p>
        </p:txBody>
      </p:sp>
    </p:spTree>
    <p:extLst>
      <p:ext uri="{BB962C8B-B14F-4D97-AF65-F5344CB8AC3E}">
        <p14:creationId xmlns:p14="http://schemas.microsoft.com/office/powerpoint/2010/main" val="1334107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14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29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44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587"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733" algn="l" defTabSz="914293" rtl="0" eaLnBrk="1" latinLnBrk="0" hangingPunct="1">
      <a:defRPr kumimoji="1" sz="1200" kern="1200">
        <a:solidFill>
          <a:schemeClr val="tx1"/>
        </a:solidFill>
        <a:latin typeface="+mn-lt"/>
        <a:ea typeface="+mn-ea"/>
        <a:cs typeface="+mn-cs"/>
      </a:defRPr>
    </a:lvl6pPr>
    <a:lvl7pPr marL="2742879" algn="l" defTabSz="914293" rtl="0" eaLnBrk="1" latinLnBrk="0" hangingPunct="1">
      <a:defRPr kumimoji="1" sz="1200" kern="1200">
        <a:solidFill>
          <a:schemeClr val="tx1"/>
        </a:solidFill>
        <a:latin typeface="+mn-lt"/>
        <a:ea typeface="+mn-ea"/>
        <a:cs typeface="+mn-cs"/>
      </a:defRPr>
    </a:lvl7pPr>
    <a:lvl8pPr marL="3200026" algn="l" defTabSz="914293" rtl="0" eaLnBrk="1" latinLnBrk="0" hangingPunct="1">
      <a:defRPr kumimoji="1" sz="1200" kern="1200">
        <a:solidFill>
          <a:schemeClr val="tx1"/>
        </a:solidFill>
        <a:latin typeface="+mn-lt"/>
        <a:ea typeface="+mn-ea"/>
        <a:cs typeface="+mn-cs"/>
      </a:defRPr>
    </a:lvl8pPr>
    <a:lvl9pPr marL="3657173" algn="l" defTabSz="91429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xfrm>
            <a:off x="714375" y="746125"/>
            <a:ext cx="5380038" cy="3725863"/>
          </a:xfrm>
          <a:ln/>
        </p:spPr>
      </p:sp>
      <p:sp>
        <p:nvSpPr>
          <p:cNvPr id="123907"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123908" name="スライド番号プレースホルダ 3"/>
          <p:cNvSpPr>
            <a:spLocks noGrp="1"/>
          </p:cNvSpPr>
          <p:nvPr>
            <p:ph type="sldNum" sz="quarter" idx="5"/>
          </p:nvPr>
        </p:nvSpPr>
        <p:spPr>
          <a:noFill/>
        </p:spPr>
        <p:txBody>
          <a:bodyPr/>
          <a:lstStyle/>
          <a:p>
            <a:fld id="{7BE8C8E5-0883-46C5-B1D6-0E396E2FF8A7}" type="slidenum">
              <a:rPr lang="en-US" altLang="ja-JP" smtClean="0">
                <a:ea typeface="ＭＳ Ｐゴシック" charset="-128"/>
              </a:rPr>
              <a:pPr/>
              <a:t>1</a:t>
            </a:fld>
            <a:endParaRPr lang="en-US" altLang="ja-JP" dirty="0"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a:xfrm>
            <a:off x="3856038" y="9440863"/>
            <a:ext cx="2949575" cy="496887"/>
          </a:xfrm>
          <a:prstGeom prst="rect">
            <a:avLst/>
          </a:prstGeom>
        </p:spPr>
        <p:txBody>
          <a:bodyPr/>
          <a:lstStyle/>
          <a:p>
            <a:pPr>
              <a:defRPr/>
            </a:pPr>
            <a:fld id="{9037E017-C4CE-4A86-8903-C7A029BF502A}" type="slidenum">
              <a:rPr lang="en-US" altLang="ja-JP" smtClean="0">
                <a:solidFill>
                  <a:prstClr val="black"/>
                </a:solidFill>
              </a:rPr>
              <a:pPr>
                <a:defRPr/>
              </a:pPr>
              <a:t>17</a:t>
            </a:fld>
            <a:endParaRPr lang="en-US" altLang="ja-JP" dirty="0">
              <a:solidFill>
                <a:prstClr val="black"/>
              </a:solidFill>
            </a:endParaRPr>
          </a:p>
        </p:txBody>
      </p:sp>
    </p:spTree>
    <p:extLst>
      <p:ext uri="{BB962C8B-B14F-4D97-AF65-F5344CB8AC3E}">
        <p14:creationId xmlns:p14="http://schemas.microsoft.com/office/powerpoint/2010/main" val="358894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18</a:t>
            </a:fld>
            <a:endParaRPr kumimoji="1" lang="ja-JP" altLang="en-US" dirty="0"/>
          </a:p>
        </p:txBody>
      </p:sp>
      <p:sp>
        <p:nvSpPr>
          <p:cNvPr id="5" name="日付プレースホルダー 4"/>
          <p:cNvSpPr>
            <a:spLocks noGrp="1"/>
          </p:cNvSpPr>
          <p:nvPr>
            <p:ph type="dt" idx="11"/>
          </p:nvPr>
        </p:nvSpPr>
        <p:spPr/>
        <p:txBody>
          <a:bodyPr/>
          <a:lstStyle/>
          <a:p>
            <a:endParaRPr kumimoji="1" lang="ja-JP" altLang="en-US" dirty="0"/>
          </a:p>
        </p:txBody>
      </p:sp>
    </p:spTree>
    <p:extLst>
      <p:ext uri="{BB962C8B-B14F-4D97-AF65-F5344CB8AC3E}">
        <p14:creationId xmlns:p14="http://schemas.microsoft.com/office/powerpoint/2010/main" val="2260891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20</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r>
              <a:rPr kumimoji="1" lang="ja-JP" altLang="en-US" dirty="0"/>
              <a:t>①－２　介護保険サービスへの移行を予定する者　→　利用終結前３ヶ月間毎月</a:t>
            </a:r>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21</a:t>
            </a:fld>
            <a:endParaRPr lang="en-US" altLang="ja-JP" dirty="0">
              <a:solidFill>
                <a:prstClr val="black"/>
              </a:solidFill>
            </a:endParaRPr>
          </a:p>
        </p:txBody>
      </p:sp>
    </p:spTree>
    <p:extLst>
      <p:ext uri="{BB962C8B-B14F-4D97-AF65-F5344CB8AC3E}">
        <p14:creationId xmlns:p14="http://schemas.microsoft.com/office/powerpoint/2010/main" val="4240830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r>
              <a:rPr kumimoji="1" lang="ja-JP" altLang="en-US" dirty="0"/>
              <a:t>介護保険との移行期について</a:t>
            </a:r>
            <a:endParaRPr kumimoji="1" lang="en-US" altLang="ja-JP" dirty="0"/>
          </a:p>
          <a:p>
            <a:pPr rtl="0" eaLnBrk="1" fontAlgn="t" latinLnBrk="0" hangingPunct="1"/>
            <a:r>
              <a:rPr lang="ja-JP" altLang="ja-JP" b="1" dirty="0">
                <a:latin typeface="+mn-lt"/>
                <a:ea typeface="+mn-ea"/>
              </a:rPr>
              <a:t>モニタリング期間設定</a:t>
            </a:r>
            <a:endParaRPr lang="ja-JP" altLang="ja-JP" dirty="0">
              <a:latin typeface="+mn-lt"/>
              <a:ea typeface="+mn-ea"/>
            </a:endParaRPr>
          </a:p>
          <a:p>
            <a:pPr rtl="0" eaLnBrk="1" fontAlgn="t" latinLnBrk="0" hangingPunct="1"/>
            <a:r>
              <a:rPr lang="ja-JP" altLang="ja-JP" b="1" dirty="0">
                <a:latin typeface="+mn-lt"/>
                <a:ea typeface="+mn-ea"/>
              </a:rPr>
              <a:t>標準期間</a:t>
            </a:r>
            <a:endParaRPr lang="ja-JP" altLang="ja-JP" dirty="0">
              <a:latin typeface="+mn-lt"/>
              <a:ea typeface="+mn-ea"/>
            </a:endParaRPr>
          </a:p>
          <a:p>
            <a:pPr rtl="0" eaLnBrk="1" fontAlgn="t" latinLnBrk="0" hangingPunct="1"/>
            <a:r>
              <a:rPr lang="ja-JP" altLang="ja-JP" b="1" dirty="0">
                <a:latin typeface="+mn-lt"/>
                <a:ea typeface="+mn-ea"/>
              </a:rPr>
              <a:t>児者数</a:t>
            </a:r>
            <a:endParaRPr lang="ja-JP" altLang="ja-JP" dirty="0">
              <a:latin typeface="+mn-lt"/>
              <a:ea typeface="+mn-ea"/>
            </a:endParaRPr>
          </a:p>
          <a:p>
            <a:pPr rtl="0" eaLnBrk="1" fontAlgn="t" latinLnBrk="0" hangingPunct="1"/>
            <a:r>
              <a:rPr lang="ja-JP" altLang="ja-JP" b="1" dirty="0">
                <a:latin typeface="+mn-lt"/>
                <a:ea typeface="+mn-ea"/>
              </a:rPr>
              <a:t>％</a:t>
            </a:r>
            <a:endParaRPr lang="ja-JP" altLang="ja-JP" dirty="0">
              <a:latin typeface="+mn-lt"/>
              <a:ea typeface="+mn-ea"/>
            </a:endParaRPr>
          </a:p>
          <a:p>
            <a:pPr rtl="0" eaLnBrk="1" fontAlgn="t" latinLnBrk="0" hangingPunct="1"/>
            <a:r>
              <a:rPr lang="ja-JP" altLang="ja-JP" dirty="0">
                <a:latin typeface="+mn-lt"/>
                <a:ea typeface="+mn-ea"/>
              </a:rPr>
              <a:t>②　ア　以下の者　　　　</a:t>
            </a:r>
            <a:r>
              <a:rPr lang="en-US" altLang="ja-JP" dirty="0">
                <a:latin typeface="+mn-lt"/>
                <a:ea typeface="+mn-ea"/>
              </a:rPr>
              <a:t>7.2</a:t>
            </a:r>
            <a:r>
              <a:rPr lang="ja-JP" altLang="ja-JP" dirty="0">
                <a:latin typeface="+mn-lt"/>
                <a:ea typeface="+mn-ea"/>
              </a:rPr>
              <a:t>万人</a:t>
            </a:r>
            <a:r>
              <a:rPr lang="ja-JP" altLang="en-US" dirty="0">
                <a:latin typeface="+mn-lt"/>
                <a:ea typeface="+mn-ea"/>
              </a:rPr>
              <a:t>　</a:t>
            </a:r>
            <a:r>
              <a:rPr lang="en-US" altLang="ja-JP" dirty="0">
                <a:latin typeface="+mn-lt"/>
                <a:ea typeface="+mn-ea"/>
              </a:rPr>
              <a:t>10</a:t>
            </a:r>
            <a:r>
              <a:rPr lang="ja-JP" altLang="ja-JP" dirty="0">
                <a:latin typeface="+mn-lt"/>
                <a:ea typeface="+mn-ea"/>
              </a:rPr>
              <a:t>％</a:t>
            </a:r>
          </a:p>
          <a:p>
            <a:pPr rtl="0" eaLnBrk="1" fontAlgn="t" latinLnBrk="0" hangingPunct="1"/>
            <a:r>
              <a:rPr lang="ja-JP" altLang="ja-JP" dirty="0">
                <a:latin typeface="+mn-lt"/>
                <a:ea typeface="+mn-ea"/>
              </a:rPr>
              <a:t>②　イ　以下の者　　　　</a:t>
            </a:r>
            <a:r>
              <a:rPr lang="ja-JP" altLang="en-US" dirty="0">
                <a:latin typeface="+mn-lt"/>
                <a:ea typeface="+mn-ea"/>
              </a:rPr>
              <a:t>３</a:t>
            </a:r>
            <a:r>
              <a:rPr lang="ja-JP" altLang="ja-JP" dirty="0">
                <a:latin typeface="+mn-lt"/>
                <a:ea typeface="+mn-ea"/>
              </a:rPr>
              <a:t>ヶ月ごとに一回以上</a:t>
            </a:r>
            <a:r>
              <a:rPr lang="ja-JP" altLang="en-US" dirty="0">
                <a:latin typeface="+mn-lt"/>
                <a:ea typeface="+mn-ea"/>
              </a:rPr>
              <a:t>　</a:t>
            </a:r>
            <a:r>
              <a:rPr lang="en-US" altLang="ja-JP" dirty="0">
                <a:latin typeface="+mn-lt"/>
                <a:ea typeface="+mn-ea"/>
              </a:rPr>
              <a:t>19</a:t>
            </a:r>
            <a:r>
              <a:rPr lang="ja-JP" altLang="ja-JP" dirty="0">
                <a:latin typeface="+mn-lt"/>
                <a:ea typeface="+mn-ea"/>
              </a:rPr>
              <a:t>．</a:t>
            </a:r>
            <a:r>
              <a:rPr lang="en-US" altLang="ja-JP" dirty="0">
                <a:latin typeface="+mn-lt"/>
                <a:ea typeface="+mn-ea"/>
              </a:rPr>
              <a:t>2</a:t>
            </a:r>
            <a:r>
              <a:rPr lang="ja-JP" altLang="ja-JP" dirty="0">
                <a:latin typeface="+mn-lt"/>
                <a:ea typeface="+mn-ea"/>
              </a:rPr>
              <a:t>万人</a:t>
            </a:r>
            <a:r>
              <a:rPr lang="ja-JP" altLang="en-US" dirty="0">
                <a:latin typeface="+mn-lt"/>
                <a:ea typeface="+mn-ea"/>
              </a:rPr>
              <a:t>　</a:t>
            </a:r>
            <a:r>
              <a:rPr lang="en-US" altLang="ja-JP" dirty="0">
                <a:latin typeface="+mn-lt"/>
                <a:ea typeface="+mn-ea"/>
              </a:rPr>
              <a:t>26.9</a:t>
            </a:r>
            <a:r>
              <a:rPr lang="ja-JP" altLang="ja-JP" dirty="0">
                <a:latin typeface="+mn-lt"/>
                <a:ea typeface="+mn-ea"/>
              </a:rPr>
              <a:t>％</a:t>
            </a:r>
          </a:p>
          <a:p>
            <a:pPr rtl="0" eaLnBrk="1" fontAlgn="auto" latinLnBrk="0" hangingPunct="1"/>
            <a:r>
              <a:rPr lang="ja-JP" altLang="ja-JP" dirty="0">
                <a:latin typeface="+mn-lt"/>
                <a:ea typeface="+mn-ea"/>
              </a:rPr>
              <a:t>②　ウ　ア・イ以外の者　　　</a:t>
            </a:r>
            <a:r>
              <a:rPr lang="en-US" altLang="ja-JP" dirty="0">
                <a:latin typeface="+mn-lt"/>
                <a:ea typeface="+mn-ea"/>
              </a:rPr>
              <a:t>6</a:t>
            </a:r>
            <a:r>
              <a:rPr lang="ja-JP" altLang="ja-JP" dirty="0">
                <a:latin typeface="+mn-lt"/>
                <a:ea typeface="+mn-ea"/>
              </a:rPr>
              <a:t>ヶ月ごとに</a:t>
            </a:r>
            <a:r>
              <a:rPr lang="ja-JP" altLang="en-US" dirty="0">
                <a:latin typeface="+mn-lt"/>
                <a:ea typeface="+mn-ea"/>
              </a:rPr>
              <a:t>　</a:t>
            </a:r>
            <a:r>
              <a:rPr lang="ja-JP" altLang="ja-JP" dirty="0">
                <a:latin typeface="+mn-lt"/>
                <a:ea typeface="+mn-ea"/>
              </a:rPr>
              <a:t>一回以上</a:t>
            </a:r>
            <a:r>
              <a:rPr lang="ja-JP" altLang="en-US" dirty="0">
                <a:latin typeface="+mn-lt"/>
                <a:ea typeface="+mn-ea"/>
              </a:rPr>
              <a:t>　</a:t>
            </a:r>
            <a:r>
              <a:rPr lang="en-US" altLang="ja-JP" dirty="0">
                <a:latin typeface="+mn-lt"/>
                <a:ea typeface="+mn-ea"/>
              </a:rPr>
              <a:t>33.9</a:t>
            </a:r>
            <a:r>
              <a:rPr lang="ja-JP" altLang="ja-JP" dirty="0">
                <a:latin typeface="+mn-lt"/>
                <a:ea typeface="+mn-ea"/>
              </a:rPr>
              <a:t>万人</a:t>
            </a:r>
            <a:r>
              <a:rPr lang="ja-JP" altLang="en-US" dirty="0">
                <a:latin typeface="+mn-lt"/>
                <a:ea typeface="+mn-ea"/>
              </a:rPr>
              <a:t>　</a:t>
            </a:r>
            <a:r>
              <a:rPr lang="en-US" altLang="ja-JP" dirty="0">
                <a:latin typeface="+mn-lt"/>
                <a:ea typeface="+mn-ea"/>
              </a:rPr>
              <a:t>46</a:t>
            </a:r>
            <a:r>
              <a:rPr lang="ja-JP" altLang="ja-JP" dirty="0">
                <a:latin typeface="+mn-lt"/>
                <a:ea typeface="+mn-ea"/>
              </a:rPr>
              <a:t>％</a:t>
            </a:r>
          </a:p>
          <a:p>
            <a:pPr rtl="0" eaLnBrk="1" fontAlgn="t" latinLnBrk="0" hangingPunct="1"/>
            <a:r>
              <a:rPr lang="ja-JP" altLang="ja-JP" dirty="0">
                <a:latin typeface="+mn-lt"/>
                <a:ea typeface="+mn-ea"/>
              </a:rPr>
              <a:t>③　の者</a:t>
            </a:r>
            <a:r>
              <a:rPr lang="ja-JP" altLang="en-US" dirty="0">
                <a:latin typeface="+mn-lt"/>
                <a:ea typeface="+mn-ea"/>
              </a:rPr>
              <a:t>　　</a:t>
            </a:r>
            <a:r>
              <a:rPr lang="en-US" altLang="ja-JP" dirty="0">
                <a:latin typeface="+mn-lt"/>
                <a:ea typeface="+mn-ea"/>
              </a:rPr>
              <a:t>12.4</a:t>
            </a:r>
            <a:r>
              <a:rPr lang="ja-JP" altLang="ja-JP" dirty="0">
                <a:latin typeface="+mn-lt"/>
                <a:ea typeface="+mn-ea"/>
              </a:rPr>
              <a:t>万人</a:t>
            </a:r>
            <a:r>
              <a:rPr lang="ja-JP" altLang="en-US" dirty="0">
                <a:latin typeface="+mn-lt"/>
                <a:ea typeface="+mn-ea"/>
              </a:rPr>
              <a:t>　　</a:t>
            </a:r>
            <a:r>
              <a:rPr lang="en-US" altLang="ja-JP" dirty="0">
                <a:latin typeface="+mn-lt"/>
                <a:ea typeface="+mn-ea"/>
              </a:rPr>
              <a:t>17</a:t>
            </a:r>
            <a:r>
              <a:rPr lang="ja-JP" altLang="ja-JP" dirty="0">
                <a:latin typeface="+mn-lt"/>
                <a:ea typeface="+mn-ea"/>
              </a:rPr>
              <a:t>％</a:t>
            </a:r>
          </a:p>
          <a:p>
            <a:pPr rtl="0" eaLnBrk="1" fontAlgn="t" latinLnBrk="0" hangingPunct="1"/>
            <a:r>
              <a:rPr lang="ja-JP" altLang="ja-JP" dirty="0">
                <a:latin typeface="+mn-lt"/>
                <a:ea typeface="+mn-ea"/>
              </a:rPr>
              <a:t>④　の者　</a:t>
            </a:r>
            <a:r>
              <a:rPr lang="ja-JP" altLang="en-US" dirty="0">
                <a:latin typeface="+mn-lt"/>
                <a:ea typeface="+mn-ea"/>
              </a:rPr>
              <a:t>　　</a:t>
            </a:r>
            <a:r>
              <a:rPr lang="en-US" altLang="ja-JP" dirty="0">
                <a:latin typeface="+mn-lt"/>
                <a:ea typeface="+mn-ea"/>
              </a:rPr>
              <a:t>0.07</a:t>
            </a:r>
            <a:r>
              <a:rPr lang="ja-JP" altLang="ja-JP" dirty="0">
                <a:latin typeface="+mn-lt"/>
                <a:ea typeface="+mn-ea"/>
              </a:rPr>
              <a:t>万人</a:t>
            </a:r>
            <a:r>
              <a:rPr lang="ja-JP" altLang="en-US" dirty="0">
                <a:latin typeface="+mn-lt"/>
                <a:ea typeface="+mn-ea"/>
              </a:rPr>
              <a:t>　</a:t>
            </a:r>
            <a:r>
              <a:rPr lang="en-US" altLang="ja-JP" dirty="0">
                <a:latin typeface="+mn-lt"/>
                <a:ea typeface="+mn-ea"/>
              </a:rPr>
              <a:t>0.1</a:t>
            </a:r>
            <a:r>
              <a:rPr lang="ja-JP" altLang="ja-JP" dirty="0">
                <a:latin typeface="+mn-lt"/>
                <a:ea typeface="+mn-ea"/>
              </a:rPr>
              <a:t>％</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22</a:t>
            </a:fld>
            <a:endParaRPr lang="en-US" altLang="ja-JP" dirty="0">
              <a:solidFill>
                <a:prstClr val="black"/>
              </a:solidFill>
            </a:endParaRPr>
          </a:p>
        </p:txBody>
      </p:sp>
    </p:spTree>
    <p:extLst>
      <p:ext uri="{BB962C8B-B14F-4D97-AF65-F5344CB8AC3E}">
        <p14:creationId xmlns:p14="http://schemas.microsoft.com/office/powerpoint/2010/main" val="4240830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xfrm>
            <a:off x="715963" y="746125"/>
            <a:ext cx="5378450" cy="3724275"/>
          </a:xfrm>
          <a:noFill/>
          <a:ln>
            <a:solidFill>
              <a:srgbClr val="000000"/>
            </a:solidFill>
            <a:miter lim="800000"/>
            <a:headEnd/>
            <a:tailEnd/>
          </a:ln>
        </p:spPr>
      </p:sp>
      <p:sp>
        <p:nvSpPr>
          <p:cNvPr id="880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dirty="0" smtClean="0">
              <a:ea typeface="ＭＳ Ｐ明朝" pitchFamily="18" charset="-128"/>
            </a:endParaRPr>
          </a:p>
        </p:txBody>
      </p:sp>
      <p:sp>
        <p:nvSpPr>
          <p:cNvPr id="77828" name="スライド番号プレースホルダ 3"/>
          <p:cNvSpPr>
            <a:spLocks noGrp="1"/>
          </p:cNvSpPr>
          <p:nvPr>
            <p:ph type="sldNum" sz="quarter" idx="5"/>
          </p:nvPr>
        </p:nvSpPr>
        <p:spPr/>
        <p:txBody>
          <a:bodyPr/>
          <a:lstStyle/>
          <a:p>
            <a:pPr defTabSz="871146">
              <a:defRPr/>
            </a:pPr>
            <a:fld id="{2BA23D3F-3A7F-4EF6-A98B-515F39B60422}" type="slidenum">
              <a:rPr lang="ja-JP" altLang="en-US" smtClean="0">
                <a:solidFill>
                  <a:srgbClr val="000000"/>
                </a:solidFill>
              </a:rPr>
              <a:pPr defTabSz="871146">
                <a:defRPr/>
              </a:pPr>
              <a:t>25</a:t>
            </a:fld>
            <a:endParaRPr lang="ja-JP" altLang="en-US" dirty="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1523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27</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29</a:t>
            </a:fld>
            <a:endParaRPr lang="en-US" altLang="ja-JP" dirty="0">
              <a:solidFill>
                <a:prstClr val="black"/>
              </a:solidFill>
            </a:endParaRPr>
          </a:p>
        </p:txBody>
      </p:sp>
    </p:spTree>
    <p:extLst>
      <p:ext uri="{BB962C8B-B14F-4D97-AF65-F5344CB8AC3E}">
        <p14:creationId xmlns:p14="http://schemas.microsoft.com/office/powerpoint/2010/main" val="3771522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r>
              <a:rPr lang="ja-JP" altLang="en-US" sz="1400" dirty="0"/>
              <a:t>〇　セルフプランの話。</a:t>
            </a:r>
            <a:endParaRPr lang="en-US" altLang="ja-JP" sz="1400" dirty="0"/>
          </a:p>
          <a:p>
            <a:r>
              <a:rPr lang="ja-JP" altLang="en-US" sz="1400" dirty="0"/>
              <a:t>　・　自己決定の観点から、セルフプランが一番望ましいとは思っている。</a:t>
            </a:r>
            <a:endParaRPr lang="en-US" altLang="ja-JP" sz="1400" dirty="0"/>
          </a:p>
          <a:p>
            <a:r>
              <a:rPr lang="ja-JP" altLang="en-US" sz="1400" dirty="0"/>
              <a:t>　・　一方、そうもいかないことが現実。十分な情報提供や、意思決定を行う上での支援等を専門的な観点から行うことがどうしても必要になってくる。</a:t>
            </a:r>
            <a:endParaRPr lang="en-US" altLang="ja-JP" sz="1400" dirty="0"/>
          </a:p>
          <a:p>
            <a:r>
              <a:rPr lang="ja-JP" altLang="en-US" sz="1400" dirty="0"/>
              <a:t>→　しかし、「悪い言い方をすれば、」それにあぐらをかいて、相談支援の体制を整備しようとせずに本人の意思を意図的に誘導する市町村があるという噂はいつも聞いている。そこで、（計画相談を進めてほしいという事務連絡を出す中でそれならセルフプラン、という自治体が出てくることも考えて、）セルフプランを受けつける際の基本的な考え方として厚労省としての見解を示した。これは、法的拘束力の無い「技術的助言」であり、最終的には市町村（都道府県）の判断ではあるが、是非とも適切な方向に進めてほしいと考えている。</a:t>
            </a:r>
            <a:endParaRPr lang="en-US" altLang="ja-JP" sz="14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46</a:t>
            </a:fld>
            <a:endParaRPr lang="en-US" altLang="ja-JP" dirty="0">
              <a:solidFill>
                <a:prstClr val="black"/>
              </a:solidFill>
            </a:endParaRPr>
          </a:p>
        </p:txBody>
      </p:sp>
    </p:spTree>
    <p:extLst>
      <p:ext uri="{BB962C8B-B14F-4D97-AF65-F5344CB8AC3E}">
        <p14:creationId xmlns:p14="http://schemas.microsoft.com/office/powerpoint/2010/main" val="128809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a:xfrm>
            <a:off x="714375" y="746125"/>
            <a:ext cx="5380038" cy="3725863"/>
          </a:xfrm>
          <a:ln/>
        </p:spPr>
      </p:sp>
      <p:sp>
        <p:nvSpPr>
          <p:cNvPr id="124931" name="ノート プレースホルダ 2"/>
          <p:cNvSpPr>
            <a:spLocks noGrp="1"/>
          </p:cNvSpPr>
          <p:nvPr>
            <p:ph type="body" idx="1"/>
          </p:nvPr>
        </p:nvSpPr>
        <p:spPr>
          <a:noFill/>
          <a:ln/>
        </p:spPr>
        <p:txBody>
          <a:bodyPr/>
          <a:lstStyle/>
          <a:p>
            <a:endParaRPr lang="ja-JP" altLang="en-US" dirty="0">
              <a:ea typeface="ＭＳ Ｐ明朝" charset="-128"/>
            </a:endParaRPr>
          </a:p>
        </p:txBody>
      </p:sp>
      <p:sp>
        <p:nvSpPr>
          <p:cNvPr id="124932" name="スライド番号プレースホルダ 4"/>
          <p:cNvSpPr>
            <a:spLocks noGrp="1"/>
          </p:cNvSpPr>
          <p:nvPr>
            <p:ph type="sldNum" sz="quarter" idx="5"/>
          </p:nvPr>
        </p:nvSpPr>
        <p:spPr>
          <a:noFill/>
        </p:spPr>
        <p:txBody>
          <a:bodyPr/>
          <a:lstStyle/>
          <a:p>
            <a:fld id="{7BCC29E9-D025-4E03-A036-15FAB901BC0E}" type="slidenum">
              <a:rPr lang="en-US" altLang="ja-JP" smtClean="0">
                <a:ea typeface="ＭＳ Ｐゴシック" charset="-128"/>
              </a:rPr>
              <a:pPr/>
              <a:t>3</a:t>
            </a:fld>
            <a:endParaRPr lang="en-US" altLang="ja-JP" dirty="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17538" y="423863"/>
            <a:ext cx="3984625" cy="2759075"/>
          </a:xfrm>
        </p:spPr>
      </p:sp>
      <p:sp>
        <p:nvSpPr>
          <p:cNvPr id="3" name="ノート プレースホルダー 2"/>
          <p:cNvSpPr>
            <a:spLocks noGrp="1"/>
          </p:cNvSpPr>
          <p:nvPr>
            <p:ph type="body" idx="1"/>
          </p:nvPr>
        </p:nvSpPr>
        <p:spPr>
          <a:xfrm>
            <a:off x="595288" y="3291338"/>
            <a:ext cx="5904656" cy="5901879"/>
          </a:xfrm>
        </p:spPr>
        <p:txBody>
          <a:bodyPr/>
          <a:lstStyle/>
          <a:p>
            <a:r>
              <a:rPr lang="ja-JP" altLang="en-US" sz="1400" dirty="0"/>
              <a:t>〇　今回の事務連絡の中で、現場の方々に取材をして、計画相談が進まない理由とどのようにすれば進むのかについて、①プロセスの工夫②市町村に配慮してもらいたいことに整理した。</a:t>
            </a:r>
            <a:endParaRPr lang="en-US" altLang="ja-JP" sz="1400" dirty="0"/>
          </a:p>
          <a:p>
            <a:r>
              <a:rPr lang="ja-JP" altLang="en-US" sz="1400" dirty="0"/>
              <a:t>○　また、その中で、計画相談支援等において、必ず相談支援専門員が自ら行わなければならない業務として、基準省令の規定を踏まえて、</a:t>
            </a:r>
          </a:p>
          <a:p>
            <a:r>
              <a:rPr lang="ja-JP" altLang="en-US" sz="1400" dirty="0"/>
              <a:t>・居宅等への訪問による利用者等に対するアセスメントの実施</a:t>
            </a:r>
          </a:p>
          <a:p>
            <a:r>
              <a:rPr lang="ja-JP" altLang="en-US" sz="1400" dirty="0"/>
              <a:t>・利用者等へのサービス等利用計画案等やサービス等利用計画等の説明</a:t>
            </a:r>
          </a:p>
          <a:p>
            <a:r>
              <a:rPr lang="ja-JP" altLang="en-US" sz="1400" dirty="0"/>
              <a:t>・サービス担当者会議におけるサービス担当者への説明・意見の聴取</a:t>
            </a:r>
          </a:p>
          <a:p>
            <a:r>
              <a:rPr lang="ja-JP" altLang="en-US" sz="1400" dirty="0"/>
              <a:t>の３点を明示した上で、その他の補助業務（例：面談のためのスケジュール調整、記録のワープロ打ち、書類整理等）については、各業務に対する習熟度等も勘案した上で、管理者の判断に基づき各事業所において補助職員に行わせることも可能であることを初めて示したところである。</a:t>
            </a:r>
            <a:endParaRPr lang="en-US" altLang="ja-JP" sz="1400" dirty="0"/>
          </a:p>
          <a:p>
            <a:r>
              <a:rPr lang="ja-JP" altLang="en-US" sz="1400" dirty="0"/>
              <a:t>→　なお、これまで、相談支援事業所における補助業務の扱いについては、明文で示してきたことがなかったため、今回このような形でお示ししたことについてあらぬ「誤解」が広がらないか心配もある。</a:t>
            </a:r>
            <a:endParaRPr lang="en-US" altLang="ja-JP" sz="1400" dirty="0"/>
          </a:p>
          <a:p>
            <a:r>
              <a:rPr lang="ja-JP" altLang="en-US" sz="1400" dirty="0"/>
              <a:t>　事実、この事務連絡に関連して、計画相談を補助職員に行わせて相談支援専門員は監修するだけという方法を認めるのか、という問い合わせがあった。</a:t>
            </a:r>
            <a:endParaRPr lang="en-US" altLang="ja-JP" sz="1400" dirty="0"/>
          </a:p>
          <a:p>
            <a:r>
              <a:rPr lang="ja-JP" altLang="en-US" sz="1400" dirty="0"/>
              <a:t>　これについては、今回の事務連絡は、各事業所において業務効率化を図るための助けとして、相談支援専門員が自ら行うべき業務を基準省令等を参考に示し、他の部分はケースバイケース、ということを明確化したものであり、補助職員の業務範囲を従来の考え方から広げたわけではなく、ましてや丸投げを許容したものではないので、よろしくお願いしたい。</a:t>
            </a:r>
            <a:endParaRPr lang="en-US" altLang="ja-JP" sz="1400" dirty="0"/>
          </a:p>
          <a:p>
            <a:endParaRPr lang="en-US" altLang="ja-JP" sz="1400" dirty="0"/>
          </a:p>
          <a:p>
            <a:endParaRPr lang="en-US" altLang="ja-JP" sz="1400" dirty="0"/>
          </a:p>
          <a:p>
            <a:endParaRPr lang="en-US" altLang="ja-JP" sz="1400" dirty="0"/>
          </a:p>
          <a:p>
            <a:r>
              <a:rPr lang="ja-JP" altLang="en-US" sz="1400" dirty="0"/>
              <a:t>〇　また、関連事項として、「１人の相談支援専門員が対応できる契約者数やモニタリング頻度はどの程度を想定しているか」というご質問をよくいただく。高齢者のケアマネは決まっているのではないか、そこを決めないと事業所と人員配置がくめないという指摘があることも承知しているが、国としては現時点においてお尋ねの点については標準的な数は示していない。</a:t>
            </a:r>
            <a:endParaRPr lang="en-US" altLang="ja-JP" sz="1400" dirty="0"/>
          </a:p>
          <a:p>
            <a:r>
              <a:rPr lang="ja-JP" altLang="en-US" sz="1400" dirty="0"/>
              <a:t>　これは障害者のケアマネジメントを行う上で、１人ひとりにかかる業務負担の度合いに非常に開きがある中、特定の数を示してしまうと市町村レベルで硬直的に運用されてしまう可能性を危惧しているからである。今後、個々のケースの情報が集約できて、ある程度標準的なものをお示しできる時が来るとは思うが、現時点ではまだまだ難しいと思っている。</a:t>
            </a:r>
            <a:endParaRPr lang="en-US" altLang="ja-JP" sz="1400" dirty="0"/>
          </a:p>
          <a:p>
            <a:r>
              <a:rPr lang="ja-JP" altLang="en-US" sz="1400" dirty="0"/>
              <a:t>〇　また、「モニタリング頻度」については、個別ケースについて参考事例をお示ししているが、本当は、本音ではこれもお示ししたくなかったもの。当然、個々の利用者の状況によって柔軟に判断すべきものといつも申し上げているが、国が示している以上の設定は一切しないとしている市区町村もいることは承知している。それは我々の本意ではないことは付言しておく。</a:t>
            </a:r>
            <a:endParaRPr lang="en-US" altLang="ja-JP" sz="1400"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47</a:t>
            </a:fld>
            <a:endParaRPr lang="en-US" altLang="ja-JP" dirty="0">
              <a:solidFill>
                <a:prstClr val="black"/>
              </a:solidFill>
            </a:endParaRPr>
          </a:p>
        </p:txBody>
      </p:sp>
    </p:spTree>
    <p:extLst>
      <p:ext uri="{BB962C8B-B14F-4D97-AF65-F5344CB8AC3E}">
        <p14:creationId xmlns:p14="http://schemas.microsoft.com/office/powerpoint/2010/main" val="178940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a:xfrm>
            <a:off x="709613" y="744538"/>
            <a:ext cx="5387975" cy="3730625"/>
          </a:xfrm>
          <a:ln/>
        </p:spPr>
      </p:sp>
      <p:sp>
        <p:nvSpPr>
          <p:cNvPr id="78851" name="ノート プレースホルダ 2"/>
          <p:cNvSpPr>
            <a:spLocks noGrp="1"/>
          </p:cNvSpPr>
          <p:nvPr>
            <p:ph type="body" idx="1"/>
          </p:nvPr>
        </p:nvSpPr>
        <p:spPr>
          <a:noFill/>
          <a:ln/>
        </p:spPr>
        <p:txBody>
          <a:bodyPr/>
          <a:lstStyle/>
          <a:p>
            <a:r>
              <a:rPr lang="ja-JP" altLang="en-US" dirty="0" smtClean="0">
                <a:ea typeface="ＭＳ Ｐ明朝" charset="-128"/>
              </a:rPr>
              <a:t>引っ張りだし、受け止める支援</a:t>
            </a: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50</a:t>
            </a:fld>
            <a:endParaRPr lang="en-US" altLang="ja-JP"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xfrm>
            <a:off x="709613" y="744538"/>
            <a:ext cx="5387975" cy="3730625"/>
          </a:xfrm>
          <a:ln/>
        </p:spPr>
      </p:sp>
      <p:sp>
        <p:nvSpPr>
          <p:cNvPr id="79875" name="ノート プレースホルダ 2"/>
          <p:cNvSpPr>
            <a:spLocks noGrp="1"/>
          </p:cNvSpPr>
          <p:nvPr>
            <p:ph type="body" idx="1"/>
          </p:nvPr>
        </p:nvSpPr>
        <p:spPr>
          <a:noFill/>
          <a:ln/>
        </p:spPr>
        <p:txBody>
          <a:bodyPr/>
          <a:lstStyle/>
          <a:p>
            <a:r>
              <a:rPr lang="ja-JP" altLang="en-US" dirty="0" smtClean="0">
                <a:ea typeface="ＭＳ Ｐ明朝" charset="-128"/>
              </a:rPr>
              <a:t>地域定着支援の更新について</a:t>
            </a:r>
            <a:endParaRPr lang="en-US" altLang="ja-JP" dirty="0" smtClean="0">
              <a:ea typeface="ＭＳ Ｐ明朝" charset="-128"/>
            </a:endParaRPr>
          </a:p>
          <a:p>
            <a:r>
              <a:rPr lang="ja-JP" altLang="en-US" dirty="0" smtClean="0">
                <a:ea typeface="ＭＳ Ｐ明朝" charset="-128"/>
              </a:rPr>
              <a:t>どのサービスについても同様であるが、モニタリングにおいて継続の必要性について明確にしておく必要がある。</a:t>
            </a: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51</a:t>
            </a:fld>
            <a:endParaRPr lang="en-US" altLang="ja-JP"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xfrm>
            <a:off x="709613" y="744538"/>
            <a:ext cx="5387975" cy="3730625"/>
          </a:xfrm>
          <a:ln/>
        </p:spPr>
      </p:sp>
      <p:sp>
        <p:nvSpPr>
          <p:cNvPr id="80899"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2" name="スライド番号プレースホルダー 1"/>
          <p:cNvSpPr>
            <a:spLocks noGrp="1"/>
          </p:cNvSpPr>
          <p:nvPr>
            <p:ph type="sldNum" sz="quarter" idx="10"/>
          </p:nvPr>
        </p:nvSpPr>
        <p:spPr/>
        <p:txBody>
          <a:bodyPr/>
          <a:lstStyle/>
          <a:p>
            <a:pPr>
              <a:defRPr/>
            </a:pPr>
            <a:fld id="{9037E017-C4CE-4A86-8903-C7A029BF502A}" type="slidenum">
              <a:rPr lang="en-US" altLang="ja-JP" smtClean="0"/>
              <a:pPr>
                <a:defRPr/>
              </a:pPr>
              <a:t>52</a:t>
            </a:fld>
            <a:endParaRPr lang="en-US" altLang="ja-JP"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714375" y="744538"/>
            <a:ext cx="5381625" cy="3727450"/>
          </a:xfrm>
          <a:noFill/>
          <a:ln>
            <a:solidFill>
              <a:srgbClr val="000000"/>
            </a:solidFill>
            <a:miter lim="800000"/>
            <a:headEnd/>
            <a:tailEnd/>
          </a:ln>
        </p:spPr>
      </p:sp>
      <p:sp>
        <p:nvSpPr>
          <p:cNvPr id="38915" name="Rectangle 3"/>
          <p:cNvSpPr>
            <a:spLocks noGrp="1" noChangeArrowheads="1"/>
          </p:cNvSpPr>
          <p:nvPr>
            <p:ph type="body" idx="1"/>
          </p:nvPr>
        </p:nvSpPr>
        <p:spPr bwMode="auto">
          <a:xfrm>
            <a:off x="681205" y="4721239"/>
            <a:ext cx="5444806" cy="4475162"/>
          </a:xfrm>
          <a:noFill/>
        </p:spPr>
        <p:txBody>
          <a:bodyPr wrap="square" numCol="1" anchor="t" anchorCtr="0" compatLnSpc="1">
            <a:prstTxWarp prst="textNoShape">
              <a:avLst/>
            </a:prstTxWarp>
          </a:bodyPr>
          <a:lstStyle/>
          <a:p>
            <a:pPr eaLnBrk="1" hangingPunct="1"/>
            <a:endParaRPr lang="ja-JP" altLang="ja-JP" dirty="0" smtClean="0">
              <a:ea typeface="ＭＳ Ｐ明朝"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09613" y="746125"/>
            <a:ext cx="5387975" cy="3730625"/>
          </a:xfrm>
        </p:spPr>
      </p:sp>
      <p:sp>
        <p:nvSpPr>
          <p:cNvPr id="3" name="ノート プレースホルダ 2"/>
          <p:cNvSpPr>
            <a:spLocks noGrp="1"/>
          </p:cNvSpPr>
          <p:nvPr>
            <p:ph type="body" idx="1"/>
          </p:nvPr>
        </p:nvSpPr>
        <p:spPr/>
        <p:txBody>
          <a:bodyPr>
            <a:normAutofit/>
          </a:bodyPr>
          <a:lstStyle/>
          <a:p>
            <a:r>
              <a:rPr lang="ja-JP" altLang="en-US" dirty="0" smtClean="0"/>
              <a:t>なぜ矯正施設に対象が拡大されたのか？</a:t>
            </a:r>
            <a:endParaRPr lang="en-US" altLang="ja-JP" dirty="0" smtClean="0"/>
          </a:p>
          <a:p>
            <a:r>
              <a:rPr lang="ja-JP" altLang="en-US" dirty="0" smtClean="0"/>
              <a:t>受け止め手となっていただきたい。</a:t>
            </a:r>
            <a:endParaRPr lang="ja-JP" altLang="en-US" dirty="0"/>
          </a:p>
        </p:txBody>
      </p:sp>
      <p:sp>
        <p:nvSpPr>
          <p:cNvPr id="4" name="スライド番号プレースホルダ 3"/>
          <p:cNvSpPr>
            <a:spLocks noGrp="1"/>
          </p:cNvSpPr>
          <p:nvPr>
            <p:ph type="sldNum" sz="quarter" idx="10"/>
          </p:nvPr>
        </p:nvSpPr>
        <p:spPr/>
        <p:txBody>
          <a:bodyPr/>
          <a:lstStyle/>
          <a:p>
            <a:pPr>
              <a:defRPr/>
            </a:pPr>
            <a:fld id="{CC6E6145-E342-49EF-A36E-3D5C35CCF238}" type="slidenum">
              <a:rPr lang="ja-JP" altLang="en-US" smtClean="0">
                <a:solidFill>
                  <a:prstClr val="black"/>
                </a:solidFill>
              </a:rPr>
              <a:pPr>
                <a:defRPr/>
              </a:pPr>
              <a:t>56</a:t>
            </a:fld>
            <a:endParaRPr lang="ja-JP"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＜総合的かつ包括的な相談支援体制の構築＞</a:t>
            </a:r>
            <a:endParaRPr kumimoji="1" lang="en-US" altLang="ja-JP" dirty="0"/>
          </a:p>
          <a:p>
            <a:r>
              <a:rPr kumimoji="1" lang="ja-JP" altLang="en-US" dirty="0"/>
              <a:t>○初任者研修：</a:t>
            </a:r>
            <a:endParaRPr kumimoji="1" lang="en-US" altLang="ja-JP" dirty="0"/>
          </a:p>
          <a:p>
            <a:r>
              <a:rPr kumimoji="1" lang="ja-JP" altLang="en-US" dirty="0"/>
              <a:t>・地域を基盤としたソーシャルワーカーとしての価値の獲得</a:t>
            </a:r>
            <a:endParaRPr kumimoji="1" lang="en-US" altLang="ja-JP" dirty="0"/>
          </a:p>
          <a:p>
            <a:r>
              <a:rPr kumimoji="1" lang="ja-JP" altLang="en-US" dirty="0"/>
              <a:t>・基本相談支援を基盤とした計画相談支援を実施できる知識と技術の獲得</a:t>
            </a:r>
            <a:endParaRPr kumimoji="1" lang="en-US" altLang="ja-JP" dirty="0"/>
          </a:p>
          <a:p>
            <a:endParaRPr kumimoji="1" lang="en-US" altLang="ja-JP" dirty="0"/>
          </a:p>
          <a:p>
            <a:r>
              <a:rPr kumimoji="1" lang="ja-JP" altLang="en-US" dirty="0"/>
              <a:t>○現任研修：</a:t>
            </a:r>
            <a:endParaRPr kumimoji="1" lang="en-US" altLang="ja-JP" dirty="0"/>
          </a:p>
          <a:p>
            <a:r>
              <a:rPr kumimoji="1" lang="ja-JP" altLang="en-US" dirty="0"/>
              <a:t>・地域を基盤としたソーシャルワーカーとしての価値の再確認→相談支援</a:t>
            </a:r>
            <a:endParaRPr kumimoji="1" lang="en-US" altLang="ja-JP" dirty="0"/>
          </a:p>
          <a:p>
            <a:r>
              <a:rPr kumimoji="1" lang="ja-JP" altLang="en-US" dirty="0"/>
              <a:t>・個を地域で支える援助を実施できる知識と技術の獲得→チームアプローチ</a:t>
            </a:r>
            <a:endParaRPr kumimoji="1" lang="en-US" altLang="ja-JP" dirty="0"/>
          </a:p>
          <a:p>
            <a:r>
              <a:rPr kumimoji="1" lang="ja-JP" altLang="en-US" dirty="0"/>
              <a:t>・個を支える地域をつくる知識と技術の獲得→コミュニティワーク</a:t>
            </a:r>
            <a:endParaRPr kumimoji="1" lang="en-US" altLang="ja-JP" dirty="0"/>
          </a:p>
          <a:p>
            <a:endParaRPr kumimoji="1" lang="en-US" altLang="ja-JP" dirty="0"/>
          </a:p>
          <a:p>
            <a:r>
              <a:rPr kumimoji="1" lang="ja-JP" altLang="en-US" dirty="0"/>
              <a:t>○主任研修：</a:t>
            </a:r>
            <a:endParaRPr kumimoji="1" lang="en-US" altLang="ja-JP" dirty="0"/>
          </a:p>
          <a:p>
            <a:r>
              <a:rPr kumimoji="1" lang="ja-JP" altLang="en-US" dirty="0"/>
              <a:t>・地域を基盤としたソーシャルワーカーとしての価値を説明できる</a:t>
            </a:r>
            <a:endParaRPr kumimoji="1" lang="en-US" altLang="ja-JP" dirty="0"/>
          </a:p>
          <a:p>
            <a:r>
              <a:rPr kumimoji="1" lang="ja-JP" altLang="en-US" dirty="0"/>
              <a:t>・チームアプローチを指導できる技術の獲得</a:t>
            </a:r>
            <a:endParaRPr kumimoji="1" lang="en-US" altLang="ja-JP" dirty="0"/>
          </a:p>
          <a:p>
            <a:r>
              <a:rPr kumimoji="1" lang="ja-JP" altLang="en-US" dirty="0"/>
              <a:t>・コミュニティワークを指導できる技術の獲得</a:t>
            </a:r>
            <a:endParaRPr kumimoji="1" lang="en-US" altLang="ja-JP" dirty="0"/>
          </a:p>
        </p:txBody>
      </p:sp>
      <p:sp>
        <p:nvSpPr>
          <p:cNvPr id="5" name="スライド番号プレースホルダー 4"/>
          <p:cNvSpPr>
            <a:spLocks noGrp="1"/>
          </p:cNvSpPr>
          <p:nvPr>
            <p:ph type="sldNum" sz="quarter" idx="10"/>
          </p:nvPr>
        </p:nvSpPr>
        <p:spPr/>
        <p:txBody>
          <a:bodyPr/>
          <a:lstStyle/>
          <a:p>
            <a:fld id="{F64797B1-0CA1-4753-B4EB-7056630438C7}" type="slidenum">
              <a:rPr kumimoji="1" lang="ja-JP" altLang="en-US" smtClean="0"/>
              <a:t>60</a:t>
            </a:fld>
            <a:endParaRPr kumimoji="1" lang="ja-JP" altLang="en-US" dirty="0"/>
          </a:p>
        </p:txBody>
      </p:sp>
    </p:spTree>
    <p:extLst>
      <p:ext uri="{BB962C8B-B14F-4D97-AF65-F5344CB8AC3E}">
        <p14:creationId xmlns:p14="http://schemas.microsoft.com/office/powerpoint/2010/main" val="10836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fld id="{F64797B1-0CA1-4753-B4EB-7056630438C7}" type="slidenum">
              <a:rPr kumimoji="1" lang="ja-JP" altLang="en-US" smtClean="0"/>
              <a:t>61</a:t>
            </a:fld>
            <a:endParaRPr kumimoji="1" lang="ja-JP" altLang="en-US" dirty="0"/>
          </a:p>
        </p:txBody>
      </p:sp>
    </p:spTree>
    <p:extLst>
      <p:ext uri="{BB962C8B-B14F-4D97-AF65-F5344CB8AC3E}">
        <p14:creationId xmlns:p14="http://schemas.microsoft.com/office/powerpoint/2010/main" val="3720761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＜総合的かつ包括的な相談支援体制の構築＞</a:t>
            </a:r>
            <a:endParaRPr kumimoji="1" lang="en-US" altLang="ja-JP" dirty="0"/>
          </a:p>
          <a:p>
            <a:r>
              <a:rPr kumimoji="1" lang="ja-JP" altLang="en-US" dirty="0"/>
              <a:t>○初任者研修：</a:t>
            </a:r>
            <a:endParaRPr kumimoji="1" lang="en-US" altLang="ja-JP" dirty="0"/>
          </a:p>
          <a:p>
            <a:r>
              <a:rPr kumimoji="1" lang="ja-JP" altLang="en-US" dirty="0"/>
              <a:t>・地域を基盤としたソーシャルワーカーとしての価値の獲得</a:t>
            </a:r>
            <a:endParaRPr kumimoji="1" lang="en-US" altLang="ja-JP" dirty="0"/>
          </a:p>
          <a:p>
            <a:r>
              <a:rPr kumimoji="1" lang="ja-JP" altLang="en-US" dirty="0"/>
              <a:t>・基本相談支援を基盤とした計画相談支援を実施できる知識と技術の獲得</a:t>
            </a:r>
            <a:endParaRPr kumimoji="1" lang="en-US" altLang="ja-JP" dirty="0"/>
          </a:p>
          <a:p>
            <a:endParaRPr kumimoji="1" lang="en-US" altLang="ja-JP" dirty="0"/>
          </a:p>
          <a:p>
            <a:r>
              <a:rPr kumimoji="1" lang="ja-JP" altLang="en-US" dirty="0"/>
              <a:t>○現任研修：</a:t>
            </a:r>
            <a:endParaRPr kumimoji="1" lang="en-US" altLang="ja-JP" dirty="0"/>
          </a:p>
          <a:p>
            <a:r>
              <a:rPr kumimoji="1" lang="ja-JP" altLang="en-US" dirty="0"/>
              <a:t>・地域を基盤としたソーシャルワーカーとしての価値の再確認→相談支援</a:t>
            </a:r>
            <a:endParaRPr kumimoji="1" lang="en-US" altLang="ja-JP" dirty="0"/>
          </a:p>
          <a:p>
            <a:r>
              <a:rPr kumimoji="1" lang="ja-JP" altLang="en-US" dirty="0"/>
              <a:t>・個を地域で支える援助を実施できる知識と技術の獲得→チームアプローチ</a:t>
            </a:r>
            <a:endParaRPr kumimoji="1" lang="en-US" altLang="ja-JP" dirty="0"/>
          </a:p>
          <a:p>
            <a:r>
              <a:rPr kumimoji="1" lang="ja-JP" altLang="en-US" dirty="0"/>
              <a:t>・個を支える地域をつくる知識と技術の獲得→コミュニティワーク</a:t>
            </a:r>
            <a:endParaRPr kumimoji="1" lang="en-US" altLang="ja-JP" dirty="0"/>
          </a:p>
          <a:p>
            <a:endParaRPr kumimoji="1" lang="en-US" altLang="ja-JP" dirty="0"/>
          </a:p>
          <a:p>
            <a:r>
              <a:rPr kumimoji="1" lang="ja-JP" altLang="en-US" dirty="0"/>
              <a:t>○主任研修：</a:t>
            </a:r>
            <a:endParaRPr kumimoji="1" lang="en-US" altLang="ja-JP" dirty="0"/>
          </a:p>
          <a:p>
            <a:r>
              <a:rPr kumimoji="1" lang="ja-JP" altLang="en-US" dirty="0"/>
              <a:t>・地域を基盤としたソーシャルワーカーとしての価値を説明できる</a:t>
            </a:r>
            <a:endParaRPr kumimoji="1" lang="en-US" altLang="ja-JP" dirty="0"/>
          </a:p>
          <a:p>
            <a:r>
              <a:rPr kumimoji="1" lang="ja-JP" altLang="en-US" dirty="0"/>
              <a:t>・チームアプローチを指導できる技術の獲得</a:t>
            </a:r>
            <a:endParaRPr kumimoji="1" lang="en-US" altLang="ja-JP" dirty="0"/>
          </a:p>
          <a:p>
            <a:r>
              <a:rPr kumimoji="1" lang="ja-JP" altLang="en-US" dirty="0"/>
              <a:t>・コミュニティワークを指導できる技術の獲得</a:t>
            </a:r>
            <a:endParaRPr kumimoji="1" lang="en-US" altLang="ja-JP" dirty="0"/>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78</a:t>
            </a:fld>
            <a:endParaRPr kumimoji="1" lang="ja-JP" altLang="en-US" dirty="0"/>
          </a:p>
        </p:txBody>
      </p:sp>
    </p:spTree>
    <p:extLst>
      <p:ext uri="{BB962C8B-B14F-4D97-AF65-F5344CB8AC3E}">
        <p14:creationId xmlns:p14="http://schemas.microsoft.com/office/powerpoint/2010/main" val="10836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84</a:t>
            </a:fld>
            <a:endParaRPr lang="en-US" altLang="ja-JP" dirty="0">
              <a:solidFill>
                <a:prstClr val="black"/>
              </a:solidFill>
            </a:endParaRPr>
          </a:p>
        </p:txBody>
      </p:sp>
      <p:sp>
        <p:nvSpPr>
          <p:cNvPr id="5" name="ノート プレースホルダー 4"/>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18559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A779C2-0A19-4BDB-9CDE-A36ADDDEC3D9}" type="slidenum">
              <a:rPr kumimoji="1" lang="ja-JP" altLang="en-US" smtClean="0"/>
              <a:t>6</a:t>
            </a:fld>
            <a:endParaRPr kumimoji="1" lang="ja-JP" altLang="en-US" dirty="0"/>
          </a:p>
        </p:txBody>
      </p:sp>
    </p:spTree>
    <p:extLst>
      <p:ext uri="{BB962C8B-B14F-4D97-AF65-F5344CB8AC3E}">
        <p14:creationId xmlns:p14="http://schemas.microsoft.com/office/powerpoint/2010/main" val="2352674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746125"/>
            <a:ext cx="5378450" cy="37242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85</a:t>
            </a:fld>
            <a:endParaRPr lang="en-US" altLang="ja-JP" dirty="0">
              <a:solidFill>
                <a:prstClr val="black"/>
              </a:solidFill>
            </a:endParaRPr>
          </a:p>
        </p:txBody>
      </p:sp>
    </p:spTree>
    <p:extLst>
      <p:ext uri="{BB962C8B-B14F-4D97-AF65-F5344CB8AC3E}">
        <p14:creationId xmlns:p14="http://schemas.microsoft.com/office/powerpoint/2010/main" val="416054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行政の代替機能から専門的な支援へ</a:t>
            </a:r>
            <a:endParaRPr kumimoji="1" lang="ja-JP" altLang="en-US" dirty="0"/>
          </a:p>
        </p:txBody>
      </p:sp>
      <p:sp>
        <p:nvSpPr>
          <p:cNvPr id="4" name="スライド番号プレースホルダー 3"/>
          <p:cNvSpPr>
            <a:spLocks noGrp="1"/>
          </p:cNvSpPr>
          <p:nvPr>
            <p:ph type="sldNum" sz="quarter" idx="10"/>
          </p:nvPr>
        </p:nvSpPr>
        <p:spPr/>
        <p:txBody>
          <a:bodyPr/>
          <a:lstStyle/>
          <a:p>
            <a:fld id="{7FA779C2-0A19-4BDB-9CDE-A36ADDDEC3D9}" type="slidenum">
              <a:rPr kumimoji="1" lang="ja-JP" altLang="en-US" smtClean="0"/>
              <a:t>7</a:t>
            </a:fld>
            <a:endParaRPr kumimoji="1" lang="ja-JP" altLang="en-US" dirty="0"/>
          </a:p>
        </p:txBody>
      </p:sp>
    </p:spTree>
    <p:extLst>
      <p:ext uri="{BB962C8B-B14F-4D97-AF65-F5344CB8AC3E}">
        <p14:creationId xmlns:p14="http://schemas.microsoft.com/office/powerpoint/2010/main" val="1351030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14375" y="746125"/>
            <a:ext cx="5381625" cy="3725863"/>
          </a:xfrm>
          <a:ln/>
        </p:spPr>
      </p:sp>
      <p:sp>
        <p:nvSpPr>
          <p:cNvPr id="75779" name="Rectangle 3"/>
          <p:cNvSpPr>
            <a:spLocks noGrp="1" noChangeArrowheads="1"/>
          </p:cNvSpPr>
          <p:nvPr>
            <p:ph type="body" idx="1"/>
          </p:nvPr>
        </p:nvSpPr>
        <p:spPr>
          <a:xfrm>
            <a:off x="905088" y="4719639"/>
            <a:ext cx="4997028" cy="4475162"/>
          </a:xfrm>
          <a:noFill/>
          <a:ln/>
        </p:spPr>
        <p:txBody>
          <a:bodyPr/>
          <a:lstStyle/>
          <a:p>
            <a:pPr eaLnBrk="1" hangingPunct="1"/>
            <a:endParaRPr lang="ja-JP" altLang="ja-JP" dirty="0" smtClean="0">
              <a:ea typeface="ＭＳ Ｐ明朝" charset="-128"/>
            </a:endParaRPr>
          </a:p>
        </p:txBody>
      </p:sp>
      <p:sp>
        <p:nvSpPr>
          <p:cNvPr id="75780" name="スライド番号プレースホルダ 4"/>
          <p:cNvSpPr>
            <a:spLocks noGrp="1"/>
          </p:cNvSpPr>
          <p:nvPr>
            <p:ph type="sldNum" sz="quarter" idx="5"/>
          </p:nvPr>
        </p:nvSpPr>
        <p:spPr>
          <a:noFill/>
        </p:spPr>
        <p:txBody>
          <a:bodyPr/>
          <a:lstStyle/>
          <a:p>
            <a:pPr defTabSz="912734"/>
            <a:fld id="{AF2EA1D4-DDE1-488D-9A0F-378C495AE845}" type="slidenum">
              <a:rPr lang="en-US" altLang="ja-JP" smtClean="0">
                <a:solidFill>
                  <a:prstClr val="black"/>
                </a:solidFill>
              </a:rPr>
              <a:pPr defTabSz="912734"/>
              <a:t>8</a:t>
            </a:fld>
            <a:endParaRPr lang="en-US" altLang="ja-JP"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714375" y="746125"/>
            <a:ext cx="5380038" cy="3725863"/>
          </a:xfrm>
          <a:ln/>
        </p:spPr>
      </p:sp>
      <p:sp>
        <p:nvSpPr>
          <p:cNvPr id="76803" name="Rectangle 3"/>
          <p:cNvSpPr>
            <a:spLocks noGrp="1" noChangeArrowheads="1"/>
          </p:cNvSpPr>
          <p:nvPr>
            <p:ph type="body" idx="1"/>
          </p:nvPr>
        </p:nvSpPr>
        <p:spPr>
          <a:xfrm>
            <a:off x="905089" y="4719640"/>
            <a:ext cx="4997028" cy="4475162"/>
          </a:xfrm>
          <a:noFill/>
          <a:ln/>
        </p:spPr>
        <p:txBody>
          <a:bodyPr/>
          <a:lstStyle/>
          <a:p>
            <a:pPr eaLnBrk="1" hangingPunct="1"/>
            <a:endParaRPr lang="ja-JP" altLang="ja-JP" dirty="0" smtClean="0">
              <a:ea typeface="ＭＳ Ｐ明朝" charset="-128"/>
            </a:endParaRPr>
          </a:p>
        </p:txBody>
      </p:sp>
      <p:sp>
        <p:nvSpPr>
          <p:cNvPr id="76804" name="スライド番号プレースホルダ 4"/>
          <p:cNvSpPr>
            <a:spLocks noGrp="1"/>
          </p:cNvSpPr>
          <p:nvPr>
            <p:ph type="sldNum" sz="quarter" idx="5"/>
          </p:nvPr>
        </p:nvSpPr>
        <p:spPr>
          <a:noFill/>
        </p:spPr>
        <p:txBody>
          <a:bodyPr/>
          <a:lstStyle/>
          <a:p>
            <a:pPr defTabSz="912655"/>
            <a:fld id="{3567EA95-E346-406C-92C9-5259034D75AD}" type="slidenum">
              <a:rPr lang="en-US" altLang="ja-JP" smtClean="0">
                <a:solidFill>
                  <a:prstClr val="black"/>
                </a:solidFill>
              </a:rPr>
              <a:pPr defTabSz="912655"/>
              <a:t>9</a:t>
            </a:fld>
            <a:endParaRPr lang="en-US" altLang="ja-JP"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xfrm>
            <a:off x="714375" y="746125"/>
            <a:ext cx="5381625" cy="3725863"/>
          </a:xfrm>
          <a:ln/>
        </p:spPr>
      </p:sp>
      <p:sp>
        <p:nvSpPr>
          <p:cNvPr id="87044" name="Rectangle 3"/>
          <p:cNvSpPr>
            <a:spLocks noGrp="1" noChangeArrowheads="1"/>
          </p:cNvSpPr>
          <p:nvPr>
            <p:ph type="body" idx="1"/>
          </p:nvPr>
        </p:nvSpPr>
        <p:spPr>
          <a:xfrm>
            <a:off x="906678" y="4719640"/>
            <a:ext cx="4993851" cy="4473575"/>
          </a:xfrm>
          <a:noFill/>
          <a:ln/>
        </p:spPr>
        <p:txBody>
          <a:bodyPr/>
          <a:lstStyle/>
          <a:p>
            <a:endParaRPr lang="ja-JP" altLang="ja-JP" dirty="0" smtClean="0">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r>
              <a:rPr kumimoji="1" lang="ja-JP" altLang="en-US" dirty="0" smtClean="0"/>
              <a:t>機能ベースでの体制整備が必要。</a:t>
            </a:r>
            <a:endParaRPr kumimoji="1" lang="en-US" altLang="ja-JP" dirty="0" smtClean="0"/>
          </a:p>
          <a:p>
            <a:r>
              <a:rPr kumimoji="1" lang="ja-JP" altLang="en-US" dirty="0" smtClean="0"/>
              <a:t>役割意識として看板をあげることは重要。</a:t>
            </a:r>
            <a:endParaRPr kumimoji="1" lang="ja-JP" altLang="en-US" dirty="0"/>
          </a:p>
        </p:txBody>
      </p:sp>
      <p:sp>
        <p:nvSpPr>
          <p:cNvPr id="4" name="スライド番号プレースホルダー 3"/>
          <p:cNvSpPr>
            <a:spLocks noGrp="1"/>
          </p:cNvSpPr>
          <p:nvPr>
            <p:ph type="sldNum" sz="quarter" idx="10"/>
          </p:nvPr>
        </p:nvSpPr>
        <p:spPr/>
        <p:txBody>
          <a:bodyPr/>
          <a:lstStyle/>
          <a:p>
            <a:fld id="{7FA779C2-0A19-4BDB-9CDE-A36ADDDEC3D9}" type="slidenum">
              <a:rPr kumimoji="1" lang="ja-JP" altLang="en-US" smtClean="0"/>
              <a:t>13</a:t>
            </a:fld>
            <a:endParaRPr kumimoji="1" lang="ja-JP" altLang="en-US" dirty="0"/>
          </a:p>
        </p:txBody>
      </p:sp>
    </p:spTree>
    <p:extLst>
      <p:ext uri="{BB962C8B-B14F-4D97-AF65-F5344CB8AC3E}">
        <p14:creationId xmlns:p14="http://schemas.microsoft.com/office/powerpoint/2010/main" val="343874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75" y="746125"/>
            <a:ext cx="538003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a:xfrm>
            <a:off x="3856038" y="9440863"/>
            <a:ext cx="2949575" cy="496887"/>
          </a:xfrm>
          <a:prstGeom prst="rect">
            <a:avLst/>
          </a:prstGeom>
        </p:spPr>
        <p:txBody>
          <a:bodyPr/>
          <a:lstStyle/>
          <a:p>
            <a:pPr>
              <a:defRPr/>
            </a:pPr>
            <a:fld id="{9037E017-C4CE-4A86-8903-C7A029BF502A}" type="slidenum">
              <a:rPr lang="en-US" altLang="ja-JP" smtClean="0">
                <a:solidFill>
                  <a:prstClr val="black"/>
                </a:solidFill>
              </a:rPr>
              <a:pPr>
                <a:defRPr/>
              </a:pPr>
              <a:t>16</a:t>
            </a:fld>
            <a:endParaRPr lang="en-US" altLang="ja-JP" dirty="0">
              <a:solidFill>
                <a:prstClr val="black"/>
              </a:solidFill>
            </a:endParaRPr>
          </a:p>
        </p:txBody>
      </p:sp>
    </p:spTree>
    <p:extLst>
      <p:ext uri="{BB962C8B-B14F-4D97-AF65-F5344CB8AC3E}">
        <p14:creationId xmlns:p14="http://schemas.microsoft.com/office/powerpoint/2010/main" val="405251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4"/>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lvl1pPr>
            <a:lvl2pPr marL="457147" indent="0" algn="ctr">
              <a:buNone/>
              <a:defRPr/>
            </a:lvl2pPr>
            <a:lvl3pPr marL="914293" indent="0" algn="ctr">
              <a:buNone/>
              <a:defRPr/>
            </a:lvl3pPr>
            <a:lvl4pPr marL="1371440" indent="0" algn="ctr">
              <a:buNone/>
              <a:defRPr/>
            </a:lvl4pPr>
            <a:lvl5pPr marL="1828587" indent="0" algn="ctr">
              <a:buNone/>
              <a:defRPr/>
            </a:lvl5pPr>
            <a:lvl6pPr marL="2285733" indent="0" algn="ctr">
              <a:buNone/>
              <a:defRPr/>
            </a:lvl6pPr>
            <a:lvl7pPr marL="2742879" indent="0" algn="ctr">
              <a:buNone/>
              <a:defRPr/>
            </a:lvl7pPr>
            <a:lvl8pPr marL="3200026" indent="0" algn="ctr">
              <a:buNone/>
              <a:defRPr/>
            </a:lvl8pPr>
            <a:lvl9pPr marL="3657173"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190383E8-C7BB-4AD7-9E52-D64A9EDED09B}"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6D7CF38C-9696-4760-B901-EB571A1537C1}"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2"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1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ADEC48A7-9EEE-40C8-9186-A6368B3A7365}"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79" y="609600"/>
            <a:ext cx="8420101"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dirty="0"/>
          </a:p>
        </p:txBody>
      </p:sp>
      <p:sp>
        <p:nvSpPr>
          <p:cNvPr id="4" name="Rectangle 5"/>
          <p:cNvSpPr>
            <a:spLocks noGrp="1" noChangeArrowheads="1"/>
          </p:cNvSpPr>
          <p:nvPr>
            <p:ph type="ftr" sz="quarter" idx="11"/>
          </p:nvPr>
        </p:nvSpPr>
        <p:spPr/>
        <p:txBody>
          <a:bodyPr/>
          <a:lstStyle>
            <a:lvl1pPr fontAlgn="base">
              <a:spcBef>
                <a:spcPct val="0"/>
              </a:spcBef>
              <a:spcAft>
                <a:spcPct val="0"/>
              </a:spcAft>
              <a:defRPr sz="1400" dirty="0">
                <a:solidFill>
                  <a:srgbClr val="000000"/>
                </a:solidFill>
                <a:latin typeface="Times New Roman" charset="0"/>
              </a:defRPr>
            </a:lvl1pPr>
          </a:lstStyle>
          <a:p>
            <a:pPr>
              <a:defRPr/>
            </a:pPr>
            <a:endParaRPr lang="en-US" altLang="ja-JP" dirty="0"/>
          </a:p>
        </p:txBody>
      </p:sp>
      <p:sp>
        <p:nvSpPr>
          <p:cNvPr id="5" name="Rectangle 6"/>
          <p:cNvSpPr>
            <a:spLocks noGrp="1" noChangeArrowheads="1"/>
          </p:cNvSpPr>
          <p:nvPr>
            <p:ph type="sldNum" sz="quarter" idx="12"/>
          </p:nvPr>
        </p:nvSpPr>
        <p:spPr/>
        <p:txBody>
          <a:bodyPr/>
          <a:lstStyle>
            <a:lvl1pPr fontAlgn="base">
              <a:spcBef>
                <a:spcPct val="0"/>
              </a:spcBef>
              <a:spcAft>
                <a:spcPct val="0"/>
              </a:spcAft>
              <a:defRPr sz="1400">
                <a:solidFill>
                  <a:srgbClr val="000000"/>
                </a:solidFill>
                <a:latin typeface="ＭＳ Ｐゴシック"/>
              </a:defRPr>
            </a:lvl1pPr>
          </a:lstStyle>
          <a:p>
            <a:pPr>
              <a:defRPr/>
            </a:pPr>
            <a:fld id="{ACB748A7-5FAB-4F13-8F2A-20487A5D7F1A}" type="slidenum">
              <a:rPr lang="en-US" altLang="ja-JP"/>
              <a:pPr>
                <a:defRPr/>
              </a:pPr>
              <a:t>‹#›</a:t>
            </a:fld>
            <a:endParaRPr lang="en-US" altLang="ja-JP" dirty="0"/>
          </a:p>
        </p:txBody>
      </p:sp>
    </p:spTree>
    <p:extLst>
      <p:ext uri="{BB962C8B-B14F-4D97-AF65-F5344CB8AC3E}">
        <p14:creationId xmlns:p14="http://schemas.microsoft.com/office/powerpoint/2010/main" val="234274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smtClean="0"/>
              <a:t>マスター タイトルの書式設定</a:t>
            </a:r>
            <a:endParaRPr lang="ja-JP" altLang="en-US"/>
          </a:p>
        </p:txBody>
      </p:sp>
      <p:sp>
        <p:nvSpPr>
          <p:cNvPr id="3" name="日付プレースホルダ 3"/>
          <p:cNvSpPr>
            <a:spLocks noGrp="1" noChangeArrowheads="1"/>
          </p:cNvSpPr>
          <p:nvPr>
            <p:ph type="dt" sz="half" idx="10"/>
          </p:nvPr>
        </p:nvSpPr>
        <p:spPr>
          <a:ln/>
        </p:spPr>
        <p:txBody>
          <a:bodyPr/>
          <a:lstStyle>
            <a:lvl1pPr>
              <a:defRPr/>
            </a:lvl1pPr>
          </a:lstStyle>
          <a:p>
            <a:pPr>
              <a:defRPr/>
            </a:pPr>
            <a:endParaRPr lang="ja-JP" altLang="en-US" sz="1800" dirty="0">
              <a:solidFill>
                <a:schemeClr val="tx1"/>
              </a:solidFill>
            </a:endParaRPr>
          </a:p>
        </p:txBody>
      </p:sp>
      <p:sp>
        <p:nvSpPr>
          <p:cNvPr id="4" name="フッター プレースホルダ 4"/>
          <p:cNvSpPr>
            <a:spLocks noGrp="1" noChangeArrowheads="1"/>
          </p:cNvSpPr>
          <p:nvPr>
            <p:ph type="ftr" sz="quarter" idx="11"/>
          </p:nvPr>
        </p:nvSpPr>
        <p:spPr>
          <a:ln/>
        </p:spPr>
        <p:txBody>
          <a:bodyPr/>
          <a:lstStyle>
            <a:lvl1pPr>
              <a:defRPr/>
            </a:lvl1pPr>
          </a:lstStyle>
          <a:p>
            <a:pPr>
              <a:defRPr/>
            </a:pPr>
            <a:endParaRPr lang="ja-JP" altLang="ja-JP" dirty="0"/>
          </a:p>
        </p:txBody>
      </p:sp>
      <p:sp>
        <p:nvSpPr>
          <p:cNvPr id="5" name="スライド番号プレースホルダ 5"/>
          <p:cNvSpPr>
            <a:spLocks noGrp="1" noChangeArrowheads="1"/>
          </p:cNvSpPr>
          <p:nvPr>
            <p:ph type="sldNum" sz="quarter" idx="12"/>
          </p:nvPr>
        </p:nvSpPr>
        <p:spPr>
          <a:ln/>
        </p:spPr>
        <p:txBody>
          <a:bodyPr/>
          <a:lstStyle>
            <a:lvl1pPr>
              <a:defRPr/>
            </a:lvl1pPr>
          </a:lstStyle>
          <a:p>
            <a:pPr>
              <a:defRPr/>
            </a:pPr>
            <a:fld id="{59DCADD6-EAD8-482C-AF59-1BC07AF25A5E}" type="slidenum">
              <a:rPr lang="ja-JP" altLang="en-US"/>
              <a:pPr>
                <a:defRPr/>
              </a:pPr>
              <a:t>‹#›</a:t>
            </a:fld>
            <a:endParaRPr lang="ja-JP" altLang="en-US" sz="1800" dirty="0">
              <a:solidFill>
                <a:schemeClr val="tx1"/>
              </a:solidFill>
            </a:endParaRPr>
          </a:p>
        </p:txBody>
      </p:sp>
    </p:spTree>
    <p:extLst>
      <p:ext uri="{BB962C8B-B14F-4D97-AF65-F5344CB8AC3E}">
        <p14:creationId xmlns:p14="http://schemas.microsoft.com/office/powerpoint/2010/main" val="40464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A29FAAE2-0FE0-4A08-A3DA-5423DACB58AD}"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70C69BF1-1699-43DD-BB4B-43B1F31C2959}"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D77CD4A8-1D2A-4FA4-B26E-F185639C5162}"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BA341EE4-B269-4DC3-AB07-32F03595D30A}"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360A0FCE-CE8E-4B8A-813E-710D11AC2A80}"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75974E3-2667-4447-9052-DEBFAE8E76E5}"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2A1C1E8-9361-4557-9EFC-000E05CD7A25}" type="slidenum">
              <a:rPr lang="en-US" altLang="ja-JP"/>
              <a:pPr>
                <a:defRPr/>
              </a:pPr>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5F007264-B7DA-4835-8084-5D84A0947675}"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CA4D3B69-162D-4DF0-A522-DF7C5CA68F38}"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9D69836-D63D-457E-83DA-315FB2B7C3EC}"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5028012A-2347-4E8C-9D27-7BA4248E171D}"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B27589B7-043D-4C1E-A617-CCC74853A5CF}"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35AC486E-A831-48A4-97E4-780F54F8746D}"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5" y="2130660"/>
            <a:ext cx="8420101"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10" y="3886200"/>
            <a:ext cx="6934200" cy="1752600"/>
          </a:xfrm>
        </p:spPr>
        <p:txBody>
          <a:bodyPr/>
          <a:lstStyle>
            <a:lvl1pPr marL="0" indent="0" algn="ctr">
              <a:buNone/>
              <a:defRPr>
                <a:solidFill>
                  <a:schemeClr val="tx1">
                    <a:tint val="75000"/>
                  </a:schemeClr>
                </a:solidFill>
              </a:defRPr>
            </a:lvl1pPr>
            <a:lvl2pPr marL="457147"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B8326E1-1187-4179-8038-6C5880252275}"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3487E7A6-742E-41BA-90C3-10D823B0DB01}"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51" y="4407135"/>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651" y="2906722"/>
            <a:ext cx="8420101" cy="1500187"/>
          </a:xfrm>
        </p:spPr>
        <p:txBody>
          <a:bodyPr anchor="b"/>
          <a:lstStyle>
            <a:lvl1pPr marL="0" indent="0">
              <a:buNone/>
              <a:defRPr sz="2000">
                <a:solidFill>
                  <a:schemeClr val="tx1">
                    <a:tint val="75000"/>
                  </a:schemeClr>
                </a:solidFill>
              </a:defRPr>
            </a:lvl1pPr>
            <a:lvl2pPr marL="457147"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7"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64119F5E-61AB-4CAF-8CA5-87916AD703A9}"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6"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12"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DF7CC43E-E058-41B5-9D41-262B1421DF3A}"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21" y="4407139"/>
            <a:ext cx="8420101"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21" y="2906722"/>
            <a:ext cx="8420101"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7" indent="0">
              <a:buNone/>
              <a:defRPr sz="1400"/>
            </a:lvl5pPr>
            <a:lvl6pPr marL="2285733" indent="0">
              <a:buNone/>
              <a:defRPr sz="1400"/>
            </a:lvl6pPr>
            <a:lvl7pPr marL="2742879" indent="0">
              <a:buNone/>
              <a:defRPr sz="1400"/>
            </a:lvl7pPr>
            <a:lvl8pPr marL="3200026" indent="0">
              <a:buNone/>
              <a:defRPr sz="1400"/>
            </a:lvl8pPr>
            <a:lvl9pPr marL="3657173"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B311B4C6-247B-40A4-A1BD-C17C64AF5ECC}" type="slidenum">
              <a:rPr lang="en-US" altLang="ja-JP"/>
              <a:pPr>
                <a:defRPr/>
              </a:pPr>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10" y="1535113"/>
            <a:ext cx="4376738"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1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481" y="1535113"/>
            <a:ext cx="4378325"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4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a:lvl1pPr>
          </a:lstStyle>
          <a:p>
            <a:pPr>
              <a:defRPr/>
            </a:pPr>
            <a:fld id="{91E4010A-CF71-4169-9361-4483262FB6E4}"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 5"/>
          <p:cNvSpPr>
            <a:spLocks noGrp="1"/>
          </p:cNvSpPr>
          <p:nvPr>
            <p:ph type="sldNum" sz="quarter" idx="12"/>
          </p:nvPr>
        </p:nvSpPr>
        <p:spPr/>
        <p:txBody>
          <a:bodyPr/>
          <a:lstStyle>
            <a:lvl1pPr>
              <a:defRPr/>
            </a:lvl1pPr>
          </a:lstStyle>
          <a:p>
            <a:pPr>
              <a:defRPr/>
            </a:pPr>
            <a:fld id="{67B455FC-2887-4449-BD4A-CCA5E92253D1}"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a:lvl1pPr>
          </a:lstStyle>
          <a:p>
            <a:pPr>
              <a:defRPr/>
            </a:pPr>
            <a:fld id="{C6FB6A8B-F30D-4449-9C4B-BC5A7F7FA058}"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0" y="273051"/>
            <a:ext cx="3259138"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3511" y="27307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10" y="1435103"/>
            <a:ext cx="3259138"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379C1957-BE64-4A83-A34C-D91093E5AAA4}"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rtlCol="0">
            <a:normAutofit/>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 5"/>
          <p:cNvSpPr>
            <a:spLocks noGrp="1"/>
          </p:cNvSpPr>
          <p:nvPr>
            <p:ph type="sldNum" sz="quarter" idx="12"/>
          </p:nvPr>
        </p:nvSpPr>
        <p:spPr/>
        <p:txBody>
          <a:bodyPr/>
          <a:lstStyle>
            <a:lvl1pPr>
              <a:defRPr/>
            </a:lvl1pPr>
          </a:lstStyle>
          <a:p>
            <a:pPr>
              <a:defRPr/>
            </a:pPr>
            <a:fld id="{F24330CA-06CA-4CD2-9429-D00AFFBA7E5B}"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8D293BF7-2CAA-4D5D-8560-4B5FBBF9D6A7}" type="slidenum">
              <a:rPr lang="ja-JP" altLang="en-US"/>
              <a:pPr>
                <a:defRPr/>
              </a:pPr>
              <a:t>‹#›</a:t>
            </a:fld>
            <a:endParaRPr lang="ja-JP"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21" y="274658"/>
            <a:ext cx="65341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EC4E54EA-BA81-4DD5-8121-9D013B77BB31}" type="slidenum">
              <a:rPr lang="ja-JP" altLang="en-US"/>
              <a:pPr>
                <a:defRPr/>
              </a:pPr>
              <a:t>‹#›</a:t>
            </a:fld>
            <a:endParaRPr lang="ja-JP"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9" indent="0" algn="ctr">
              <a:buNone/>
              <a:defRPr>
                <a:solidFill>
                  <a:schemeClr val="tx1">
                    <a:tint val="75000"/>
                  </a:schemeClr>
                </a:solidFill>
              </a:defRPr>
            </a:lvl2pPr>
            <a:lvl3pPr marL="914137" indent="0" algn="ctr">
              <a:buNone/>
              <a:defRPr>
                <a:solidFill>
                  <a:schemeClr val="tx1">
                    <a:tint val="75000"/>
                  </a:schemeClr>
                </a:solidFill>
              </a:defRPr>
            </a:lvl3pPr>
            <a:lvl4pPr marL="1371206" indent="0" algn="ctr">
              <a:buNone/>
              <a:defRPr>
                <a:solidFill>
                  <a:schemeClr val="tx1">
                    <a:tint val="75000"/>
                  </a:schemeClr>
                </a:solidFill>
              </a:defRPr>
            </a:lvl4pPr>
            <a:lvl5pPr marL="1828276" indent="0" algn="ctr">
              <a:buNone/>
              <a:defRPr>
                <a:solidFill>
                  <a:schemeClr val="tx1">
                    <a:tint val="75000"/>
                  </a:schemeClr>
                </a:solidFill>
              </a:defRPr>
            </a:lvl5pPr>
            <a:lvl6pPr marL="2285345" indent="0" algn="ctr">
              <a:buNone/>
              <a:defRPr>
                <a:solidFill>
                  <a:schemeClr val="tx1">
                    <a:tint val="75000"/>
                  </a:schemeClr>
                </a:solidFill>
              </a:defRPr>
            </a:lvl6pPr>
            <a:lvl7pPr marL="2742412" indent="0" algn="ctr">
              <a:buNone/>
              <a:defRPr>
                <a:solidFill>
                  <a:schemeClr val="tx1">
                    <a:tint val="75000"/>
                  </a:schemeClr>
                </a:solidFill>
              </a:defRPr>
            </a:lvl7pPr>
            <a:lvl8pPr marL="3199483" indent="0" algn="ctr">
              <a:buNone/>
              <a:defRPr>
                <a:solidFill>
                  <a:schemeClr val="tx1">
                    <a:tint val="75000"/>
                  </a:schemeClr>
                </a:solidFill>
              </a:defRPr>
            </a:lvl8pPr>
            <a:lvl9pPr marL="3656552"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C0D1272D-BA75-4345-8628-E1D217C642E8}"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53942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5BFF21B-9345-49ED-9334-74DFB50F9214}"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80963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0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9" indent="0">
              <a:buNone/>
              <a:defRPr sz="1800">
                <a:solidFill>
                  <a:schemeClr val="tx1">
                    <a:tint val="75000"/>
                  </a:schemeClr>
                </a:solidFill>
              </a:defRPr>
            </a:lvl2pPr>
            <a:lvl3pPr marL="914137" indent="0">
              <a:buNone/>
              <a:defRPr sz="1600">
                <a:solidFill>
                  <a:schemeClr val="tx1">
                    <a:tint val="75000"/>
                  </a:schemeClr>
                </a:solidFill>
              </a:defRPr>
            </a:lvl3pPr>
            <a:lvl4pPr marL="1371206" indent="0">
              <a:buNone/>
              <a:defRPr sz="1400">
                <a:solidFill>
                  <a:schemeClr val="tx1">
                    <a:tint val="75000"/>
                  </a:schemeClr>
                </a:solidFill>
              </a:defRPr>
            </a:lvl4pPr>
            <a:lvl5pPr marL="1828276" indent="0">
              <a:buNone/>
              <a:defRPr sz="1400">
                <a:solidFill>
                  <a:schemeClr val="tx1">
                    <a:tint val="75000"/>
                  </a:schemeClr>
                </a:solidFill>
              </a:defRPr>
            </a:lvl5pPr>
            <a:lvl6pPr marL="2285345" indent="0">
              <a:buNone/>
              <a:defRPr sz="1400">
                <a:solidFill>
                  <a:schemeClr val="tx1">
                    <a:tint val="75000"/>
                  </a:schemeClr>
                </a:solidFill>
              </a:defRPr>
            </a:lvl6pPr>
            <a:lvl7pPr marL="2742412" indent="0">
              <a:buNone/>
              <a:defRPr sz="1400">
                <a:solidFill>
                  <a:schemeClr val="tx1">
                    <a:tint val="75000"/>
                  </a:schemeClr>
                </a:solidFill>
              </a:defRPr>
            </a:lvl7pPr>
            <a:lvl8pPr marL="3199483" indent="0">
              <a:buNone/>
              <a:defRPr sz="1400">
                <a:solidFill>
                  <a:schemeClr val="tx1">
                    <a:tint val="75000"/>
                  </a:schemeClr>
                </a:solidFill>
              </a:defRPr>
            </a:lvl8pPr>
            <a:lvl9pPr marL="3656552"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E46B09C-48C2-40D9-B5E9-08C562BF4E7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4581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1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85DE2203-D913-4B97-822F-683F108E3F71}" type="slidenum">
              <a:rPr lang="en-US" altLang="ja-JP"/>
              <a:pPr>
                <a:defRPr/>
              </a:pPr>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731BB40-9287-45E6-9B55-7AC0E7723B4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4115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069" indent="0">
              <a:buNone/>
              <a:defRPr sz="2000" b="1"/>
            </a:lvl2pPr>
            <a:lvl3pPr marL="914137" indent="0">
              <a:buNone/>
              <a:defRPr sz="1800" b="1"/>
            </a:lvl3pPr>
            <a:lvl4pPr marL="1371206" indent="0">
              <a:buNone/>
              <a:defRPr sz="1600" b="1"/>
            </a:lvl4pPr>
            <a:lvl5pPr marL="1828276" indent="0">
              <a:buNone/>
              <a:defRPr sz="1600" b="1"/>
            </a:lvl5pPr>
            <a:lvl6pPr marL="2285345" indent="0">
              <a:buNone/>
              <a:defRPr sz="1600" b="1"/>
            </a:lvl6pPr>
            <a:lvl7pPr marL="2742412" indent="0">
              <a:buNone/>
              <a:defRPr sz="1600" b="1"/>
            </a:lvl7pPr>
            <a:lvl8pPr marL="3199483" indent="0">
              <a:buNone/>
              <a:defRPr sz="1600" b="1"/>
            </a:lvl8pPr>
            <a:lvl9pPr marL="3656552"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A661729B-1782-4281-BD45-72C5E3676341}"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17934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9E32103-5BE0-4781-9897-3DE67B5D8560}"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21061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C19DF512-2E2F-4F8D-98F2-8ED0EFA968D2}"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86703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2"/>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4"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11"/>
            <a:ext cx="3259006" cy="4691063"/>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D2E7F1F-4F64-4FF1-8456-DA67EEAEB77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53836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069" indent="0">
              <a:buNone/>
              <a:defRPr sz="2800"/>
            </a:lvl2pPr>
            <a:lvl3pPr marL="914137" indent="0">
              <a:buNone/>
              <a:defRPr sz="2400"/>
            </a:lvl3pPr>
            <a:lvl4pPr marL="1371206" indent="0">
              <a:buNone/>
              <a:defRPr sz="2000"/>
            </a:lvl4pPr>
            <a:lvl5pPr marL="1828276" indent="0">
              <a:buNone/>
              <a:defRPr sz="2000"/>
            </a:lvl5pPr>
            <a:lvl6pPr marL="2285345" indent="0">
              <a:buNone/>
              <a:defRPr sz="2000"/>
            </a:lvl6pPr>
            <a:lvl7pPr marL="2742412" indent="0">
              <a:buNone/>
              <a:defRPr sz="2000"/>
            </a:lvl7pPr>
            <a:lvl8pPr marL="3199483" indent="0">
              <a:buNone/>
              <a:defRPr sz="2000"/>
            </a:lvl8pPr>
            <a:lvl9pPr marL="3656552"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9" indent="0">
              <a:buNone/>
              <a:defRPr sz="1200"/>
            </a:lvl2pPr>
            <a:lvl3pPr marL="914137" indent="0">
              <a:buNone/>
              <a:defRPr sz="1000"/>
            </a:lvl3pPr>
            <a:lvl4pPr marL="1371206" indent="0">
              <a:buNone/>
              <a:defRPr sz="900"/>
            </a:lvl4pPr>
            <a:lvl5pPr marL="1828276" indent="0">
              <a:buNone/>
              <a:defRPr sz="900"/>
            </a:lvl5pPr>
            <a:lvl6pPr marL="2285345" indent="0">
              <a:buNone/>
              <a:defRPr sz="900"/>
            </a:lvl6pPr>
            <a:lvl7pPr marL="2742412" indent="0">
              <a:buNone/>
              <a:defRPr sz="900"/>
            </a:lvl7pPr>
            <a:lvl8pPr marL="3199483" indent="0">
              <a:buNone/>
              <a:defRPr sz="900"/>
            </a:lvl8pPr>
            <a:lvl9pPr marL="3656552"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C35224A-5458-4F22-B5A2-81063144A3CC}"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31772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BF5AEE08-9858-4DD8-8D37-00DC58E9BA0D}"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602049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4"/>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44"/>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B9D375-C1C1-4C9B-AF56-B77096FF2639}"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0694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49" y="1535113"/>
            <a:ext cx="4376871"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49" y="2174875"/>
            <a:ext cx="43768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3" y="1535113"/>
            <a:ext cx="4378589"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7" indent="0">
              <a:buNone/>
              <a:defRPr sz="1600" b="1"/>
            </a:lvl5pPr>
            <a:lvl6pPr marL="2285733" indent="0">
              <a:buNone/>
              <a:defRPr sz="1600" b="1"/>
            </a:lvl6pPr>
            <a:lvl7pPr marL="2742879" indent="0">
              <a:buNone/>
              <a:defRPr sz="1600" b="1"/>
            </a:lvl7pPr>
            <a:lvl8pPr marL="3200026" indent="0">
              <a:buNone/>
              <a:defRPr sz="1600" b="1"/>
            </a:lvl8pPr>
            <a:lvl9pPr marL="365717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1CA86D85-8398-47F1-953D-4FC0F0C62A7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329B7E6-8142-4C2C-8486-ACA79D5FD086}"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028E30FF-6DFA-4E32-896A-0181B2B83A32}"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1"/>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85"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AD8773D8-F53B-4DF4-909F-7F3FCD327E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7" indent="0">
              <a:buNone/>
              <a:defRPr sz="2000"/>
            </a:lvl5pPr>
            <a:lvl6pPr marL="2285733" indent="0">
              <a:buNone/>
              <a:defRPr sz="2000"/>
            </a:lvl6pPr>
            <a:lvl7pPr marL="2742879" indent="0">
              <a:buNone/>
              <a:defRPr sz="2000"/>
            </a:lvl7pPr>
            <a:lvl8pPr marL="3200026" indent="0">
              <a:buNone/>
              <a:defRPr sz="2000"/>
            </a:lvl8pPr>
            <a:lvl9pPr marL="3657173"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7" indent="0">
              <a:buNone/>
              <a:defRPr sz="900"/>
            </a:lvl5pPr>
            <a:lvl6pPr marL="2285733" indent="0">
              <a:buNone/>
              <a:defRPr sz="900"/>
            </a:lvl6pPr>
            <a:lvl7pPr marL="2742879" indent="0">
              <a:buNone/>
              <a:defRPr sz="900"/>
            </a:lvl7pPr>
            <a:lvl8pPr marL="3200026" indent="0">
              <a:buNone/>
              <a:defRPr sz="900"/>
            </a:lvl8pPr>
            <a:lvl9pPr marL="3657173"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5B62182-9D0F-4D1C-942A-64824596B5EB}"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1" y="274639"/>
            <a:ext cx="8915400" cy="1143000"/>
          </a:xfrm>
          <a:prstGeom prst="rect">
            <a:avLst/>
          </a:prstGeom>
          <a:noFill/>
          <a:ln w="9525">
            <a:noFill/>
            <a:miter lim="800000"/>
            <a:headEnd/>
            <a:tailEnd/>
          </a:ln>
        </p:spPr>
        <p:txBody>
          <a:bodyPr vert="horz" wrap="square" lIns="91418" tIns="45708" rIns="91418" bIns="45708" numCol="1" anchor="ctr" anchorCtr="0" compatLnSpc="1">
            <a:prstTxWarp prst="textNoShape">
              <a:avLst/>
            </a:prstTxWarp>
          </a:bodyPr>
          <a:lstStyle/>
          <a:p>
            <a:pPr lvl="0"/>
            <a:r>
              <a:rPr lang="ja-JP" altLang="en-US" smtClean="0"/>
              <a:t>マスタ タイトルの書式設定</a:t>
            </a:r>
          </a:p>
        </p:txBody>
      </p:sp>
      <p:sp>
        <p:nvSpPr>
          <p:cNvPr id="13315" name="Rectangle 3"/>
          <p:cNvSpPr>
            <a:spLocks noGrp="1" noChangeArrowheads="1"/>
          </p:cNvSpPr>
          <p:nvPr>
            <p:ph type="body" idx="1"/>
          </p:nvPr>
        </p:nvSpPr>
        <p:spPr bwMode="auto">
          <a:xfrm>
            <a:off x="495301" y="1600206"/>
            <a:ext cx="8915400" cy="4525963"/>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299" y="62452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defRPr sz="1400">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384560" y="6245226"/>
            <a:ext cx="31369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ctr">
              <a:defRPr sz="1400">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7683501" y="6524626"/>
            <a:ext cx="2311400" cy="476250"/>
          </a:xfrm>
          <a:prstGeom prst="rect">
            <a:avLst/>
          </a:prstGeom>
          <a:noFill/>
          <a:ln w="9525">
            <a:noFill/>
            <a:miter lim="800000"/>
            <a:headEnd/>
            <a:tailEnd/>
          </a:ln>
          <a:effectLst/>
        </p:spPr>
        <p:txBody>
          <a:bodyPr vert="horz" wrap="square" lIns="91418" tIns="45708" rIns="91418" bIns="45708" numCol="1" anchor="t" anchorCtr="0" compatLnSpc="1">
            <a:prstTxWarp prst="textNoShape">
              <a:avLst/>
            </a:prstTxWarp>
          </a:bodyPr>
          <a:lstStyle>
            <a:lvl1pPr algn="r">
              <a:defRPr sz="1400">
                <a:ea typeface="ＭＳ Ｐゴシック" pitchFamily="50" charset="-128"/>
              </a:defRPr>
            </a:lvl1pPr>
          </a:lstStyle>
          <a:p>
            <a:pPr>
              <a:defRPr/>
            </a:pPr>
            <a:fld id="{4E7AE4BE-F216-4572-974D-09A2D63C008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4964" r:id="rId12"/>
    <p:sldLayoutId id="2147484965"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47" algn="ctr" rtl="0" fontAlgn="base">
        <a:spcBef>
          <a:spcPct val="0"/>
        </a:spcBef>
        <a:spcAft>
          <a:spcPct val="0"/>
        </a:spcAft>
        <a:defRPr kumimoji="1" sz="4400">
          <a:solidFill>
            <a:schemeClr val="tx2"/>
          </a:solidFill>
          <a:latin typeface="Arial" charset="0"/>
          <a:ea typeface="ＭＳ Ｐゴシック" pitchFamily="50" charset="-128"/>
        </a:defRPr>
      </a:lvl6pPr>
      <a:lvl7pPr marL="914293" algn="ctr" rtl="0" fontAlgn="base">
        <a:spcBef>
          <a:spcPct val="0"/>
        </a:spcBef>
        <a:spcAft>
          <a:spcPct val="0"/>
        </a:spcAft>
        <a:defRPr kumimoji="1" sz="4400">
          <a:solidFill>
            <a:schemeClr val="tx2"/>
          </a:solidFill>
          <a:latin typeface="Arial" charset="0"/>
          <a:ea typeface="ＭＳ Ｐゴシック" pitchFamily="50" charset="-128"/>
        </a:defRPr>
      </a:lvl7pPr>
      <a:lvl8pPr marL="1371440" algn="ctr" rtl="0" fontAlgn="base">
        <a:spcBef>
          <a:spcPct val="0"/>
        </a:spcBef>
        <a:spcAft>
          <a:spcPct val="0"/>
        </a:spcAft>
        <a:defRPr kumimoji="1" sz="4400">
          <a:solidFill>
            <a:schemeClr val="tx2"/>
          </a:solidFill>
          <a:latin typeface="Arial" charset="0"/>
          <a:ea typeface="ＭＳ Ｐゴシック" pitchFamily="50" charset="-128"/>
        </a:defRPr>
      </a:lvl8pPr>
      <a:lvl9pPr marL="1828587"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4339"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1E457E58-6B06-4798-8352-5D5C8AE39DA2}"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タイトル プレースホルダ 1"/>
          <p:cNvSpPr>
            <a:spLocks noGrp="1"/>
          </p:cNvSpPr>
          <p:nvPr>
            <p:ph type="title"/>
          </p:nvPr>
        </p:nvSpPr>
        <p:spPr bwMode="auto">
          <a:xfrm>
            <a:off x="495301" y="274639"/>
            <a:ext cx="8915400" cy="1143000"/>
          </a:xfrm>
          <a:prstGeom prst="rect">
            <a:avLst/>
          </a:prstGeom>
          <a:noFill/>
          <a:ln w="9525">
            <a:noFill/>
            <a:miter lim="800000"/>
            <a:headEnd/>
            <a:tailEnd/>
          </a:ln>
        </p:spPr>
        <p:txBody>
          <a:bodyPr vert="horz" wrap="square" lIns="91430" tIns="45714" rIns="91430" bIns="45714" numCol="1" anchor="ctr" anchorCtr="0" compatLnSpc="1">
            <a:prstTxWarp prst="textNoShape">
              <a:avLst/>
            </a:prstTxWarp>
          </a:bodyPr>
          <a:lstStyle/>
          <a:p>
            <a:pPr lvl="0"/>
            <a:r>
              <a:rPr lang="ja-JP" altLang="en-US" smtClean="0"/>
              <a:t>マスタ タイトルの書式設定</a:t>
            </a:r>
          </a:p>
        </p:txBody>
      </p:sp>
      <p:sp>
        <p:nvSpPr>
          <p:cNvPr id="15363" name="テキスト プレースホルダ 2"/>
          <p:cNvSpPr>
            <a:spLocks noGrp="1"/>
          </p:cNvSpPr>
          <p:nvPr>
            <p:ph type="body" idx="1"/>
          </p:nvPr>
        </p:nvSpPr>
        <p:spPr bwMode="auto">
          <a:xfrm>
            <a:off x="495301" y="1600206"/>
            <a:ext cx="8915400" cy="4525963"/>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299" y="6356585"/>
            <a:ext cx="2311400" cy="365125"/>
          </a:xfrm>
          <a:prstGeom prst="rect">
            <a:avLst/>
          </a:prstGeom>
        </p:spPr>
        <p:txBody>
          <a:bodyPr vert="horz" lIns="91430" tIns="45714" rIns="91430" bIns="45714" rtlCol="0" anchor="ctr"/>
          <a:lstStyle>
            <a:lvl1pPr algn="l">
              <a:defRPr sz="1200">
                <a:solidFill>
                  <a:schemeClr val="tx1">
                    <a:tint val="75000"/>
                  </a:schemeClr>
                </a:solidFill>
              </a:defRPr>
            </a:lvl1pPr>
          </a:lstStyle>
          <a:p>
            <a:pPr>
              <a:defRPr/>
            </a:pPr>
            <a:endParaRPr lang="ja-JP" altLang="en-US" dirty="0"/>
          </a:p>
        </p:txBody>
      </p:sp>
      <p:sp>
        <p:nvSpPr>
          <p:cNvPr id="5" name="フッター プレースホルダ 4"/>
          <p:cNvSpPr>
            <a:spLocks noGrp="1"/>
          </p:cNvSpPr>
          <p:nvPr>
            <p:ph type="ftr" sz="quarter" idx="3"/>
          </p:nvPr>
        </p:nvSpPr>
        <p:spPr>
          <a:xfrm>
            <a:off x="3384560" y="6356585"/>
            <a:ext cx="3136900" cy="365125"/>
          </a:xfrm>
          <a:prstGeom prst="rect">
            <a:avLst/>
          </a:prstGeom>
        </p:spPr>
        <p:txBody>
          <a:bodyPr vert="horz" lIns="91430" tIns="45714" rIns="91430" bIns="45714"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 5"/>
          <p:cNvSpPr>
            <a:spLocks noGrp="1"/>
          </p:cNvSpPr>
          <p:nvPr>
            <p:ph type="sldNum" sz="quarter" idx="4"/>
          </p:nvPr>
        </p:nvSpPr>
        <p:spPr>
          <a:xfrm>
            <a:off x="7099301" y="6356585"/>
            <a:ext cx="2311400" cy="365125"/>
          </a:xfrm>
          <a:prstGeom prst="rect">
            <a:avLst/>
          </a:prstGeom>
        </p:spPr>
        <p:txBody>
          <a:bodyPr vert="horz" lIns="91430" tIns="45714" rIns="91430" bIns="45714" rtlCol="0" anchor="ctr"/>
          <a:lstStyle>
            <a:lvl1pPr algn="r">
              <a:defRPr sz="1200">
                <a:solidFill>
                  <a:schemeClr val="tx1">
                    <a:tint val="75000"/>
                  </a:schemeClr>
                </a:solidFill>
              </a:defRPr>
            </a:lvl1pPr>
          </a:lstStyle>
          <a:p>
            <a:pPr>
              <a:defRPr/>
            </a:pPr>
            <a:fld id="{6FC928DA-FA54-417E-A97F-36F482F18555}"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47" algn="ctr" rtl="0" fontAlgn="base">
        <a:spcBef>
          <a:spcPct val="0"/>
        </a:spcBef>
        <a:spcAft>
          <a:spcPct val="0"/>
        </a:spcAft>
        <a:defRPr kumimoji="1" sz="4400">
          <a:solidFill>
            <a:schemeClr val="tx1"/>
          </a:solidFill>
          <a:latin typeface="Calibri" pitchFamily="34" charset="0"/>
          <a:ea typeface="ＭＳ Ｐゴシック" charset="-128"/>
        </a:defRPr>
      </a:lvl6pPr>
      <a:lvl7pPr marL="914293" algn="ctr" rtl="0" fontAlgn="base">
        <a:spcBef>
          <a:spcPct val="0"/>
        </a:spcBef>
        <a:spcAft>
          <a:spcPct val="0"/>
        </a:spcAft>
        <a:defRPr kumimoji="1" sz="4400">
          <a:solidFill>
            <a:schemeClr val="tx1"/>
          </a:solidFill>
          <a:latin typeface="Calibri" pitchFamily="34" charset="0"/>
          <a:ea typeface="ＭＳ Ｐゴシック" charset="-128"/>
        </a:defRPr>
      </a:lvl7pPr>
      <a:lvl8pPr marL="1371440" algn="ctr" rtl="0" fontAlgn="base">
        <a:spcBef>
          <a:spcPct val="0"/>
        </a:spcBef>
        <a:spcAft>
          <a:spcPct val="0"/>
        </a:spcAft>
        <a:defRPr kumimoji="1" sz="4400">
          <a:solidFill>
            <a:schemeClr val="tx1"/>
          </a:solidFill>
          <a:latin typeface="Calibri" pitchFamily="34" charset="0"/>
          <a:ea typeface="ＭＳ Ｐゴシック" charset="-128"/>
        </a:defRPr>
      </a:lvl8pPr>
      <a:lvl9pPr marL="182858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0" indent="-34286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863" indent="-285717"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2867" indent="-228573"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013"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159" indent="-22857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93" rtl="0" eaLnBrk="1" latinLnBrk="0" hangingPunct="1">
        <a:defRPr kumimoji="1" sz="1800" kern="1200">
          <a:solidFill>
            <a:schemeClr val="tx1"/>
          </a:solidFill>
          <a:latin typeface="+mn-lt"/>
          <a:ea typeface="+mn-ea"/>
          <a:cs typeface="+mn-cs"/>
        </a:defRPr>
      </a:lvl1pPr>
      <a:lvl2pPr marL="457147" algn="l" defTabSz="914293" rtl="0" eaLnBrk="1" latinLnBrk="0" hangingPunct="1">
        <a:defRPr kumimoji="1" sz="1800" kern="1200">
          <a:solidFill>
            <a:schemeClr val="tx1"/>
          </a:solidFill>
          <a:latin typeface="+mn-lt"/>
          <a:ea typeface="+mn-ea"/>
          <a:cs typeface="+mn-cs"/>
        </a:defRPr>
      </a:lvl2pPr>
      <a:lvl3pPr marL="914293" algn="l" defTabSz="914293" rtl="0" eaLnBrk="1" latinLnBrk="0" hangingPunct="1">
        <a:defRPr kumimoji="1" sz="1800" kern="1200">
          <a:solidFill>
            <a:schemeClr val="tx1"/>
          </a:solidFill>
          <a:latin typeface="+mn-lt"/>
          <a:ea typeface="+mn-ea"/>
          <a:cs typeface="+mn-cs"/>
        </a:defRPr>
      </a:lvl3pPr>
      <a:lvl4pPr marL="1371440" algn="l" defTabSz="914293" rtl="0" eaLnBrk="1" latinLnBrk="0" hangingPunct="1">
        <a:defRPr kumimoji="1" sz="1800" kern="1200">
          <a:solidFill>
            <a:schemeClr val="tx1"/>
          </a:solidFill>
          <a:latin typeface="+mn-lt"/>
          <a:ea typeface="+mn-ea"/>
          <a:cs typeface="+mn-cs"/>
        </a:defRPr>
      </a:lvl4pPr>
      <a:lvl5pPr marL="1828587" algn="l" defTabSz="914293" rtl="0" eaLnBrk="1" latinLnBrk="0" hangingPunct="1">
        <a:defRPr kumimoji="1" sz="1800" kern="1200">
          <a:solidFill>
            <a:schemeClr val="tx1"/>
          </a:solidFill>
          <a:latin typeface="+mn-lt"/>
          <a:ea typeface="+mn-ea"/>
          <a:cs typeface="+mn-cs"/>
        </a:defRPr>
      </a:lvl5pPr>
      <a:lvl6pPr marL="2285733" algn="l" defTabSz="914293" rtl="0" eaLnBrk="1" latinLnBrk="0" hangingPunct="1">
        <a:defRPr kumimoji="1" sz="1800" kern="1200">
          <a:solidFill>
            <a:schemeClr val="tx1"/>
          </a:solidFill>
          <a:latin typeface="+mn-lt"/>
          <a:ea typeface="+mn-ea"/>
          <a:cs typeface="+mn-cs"/>
        </a:defRPr>
      </a:lvl6pPr>
      <a:lvl7pPr marL="2742879" algn="l" defTabSz="914293" rtl="0" eaLnBrk="1" latinLnBrk="0" hangingPunct="1">
        <a:defRPr kumimoji="1" sz="1800" kern="1200">
          <a:solidFill>
            <a:schemeClr val="tx1"/>
          </a:solidFill>
          <a:latin typeface="+mn-lt"/>
          <a:ea typeface="+mn-ea"/>
          <a:cs typeface="+mn-cs"/>
        </a:defRPr>
      </a:lvl7pPr>
      <a:lvl8pPr marL="3200026" algn="l" defTabSz="914293" rtl="0" eaLnBrk="1" latinLnBrk="0" hangingPunct="1">
        <a:defRPr kumimoji="1" sz="1800" kern="1200">
          <a:solidFill>
            <a:schemeClr val="tx1"/>
          </a:solidFill>
          <a:latin typeface="+mn-lt"/>
          <a:ea typeface="+mn-ea"/>
          <a:cs typeface="+mn-cs"/>
        </a:defRPr>
      </a:lvl8pPr>
      <a:lvl9pPr marL="3657173" algn="l" defTabSz="91429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447"/>
            <a:ext cx="2311400" cy="365125"/>
          </a:xfrm>
          <a:prstGeom prst="rect">
            <a:avLst/>
          </a:prstGeom>
        </p:spPr>
        <p:txBody>
          <a:bodyPr vert="horz" lIns="91414" tIns="45707" rIns="91414" bIns="45707" rtlCol="0" anchor="ctr"/>
          <a:lstStyle>
            <a:lvl1pPr algn="l"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47"/>
            <a:ext cx="3136900" cy="365125"/>
          </a:xfrm>
          <a:prstGeom prst="rect">
            <a:avLst/>
          </a:prstGeom>
        </p:spPr>
        <p:txBody>
          <a:bodyPr vert="horz" lIns="91414" tIns="45707" rIns="91414" bIns="45707" rtlCol="0" anchor="ctr"/>
          <a:lstStyle>
            <a:lvl1pPr algn="ctr" defTabSz="914137" fontAlgn="auto">
              <a:spcBef>
                <a:spcPts val="0"/>
              </a:spcBef>
              <a:spcAft>
                <a:spcPts val="0"/>
              </a:spcAft>
              <a:defRPr sz="1200">
                <a:solidFill>
                  <a:schemeClr val="tx1">
                    <a:tint val="75000"/>
                  </a:schemeClr>
                </a:solidFill>
                <a:latin typeface="+mn-lt"/>
                <a:ea typeface="+mn-ea"/>
              </a:defRPr>
            </a:lvl1pPr>
          </a:lstStyle>
          <a:p>
            <a:pPr>
              <a:defRPr/>
            </a:pPr>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99300" y="6356447"/>
            <a:ext cx="2311400" cy="365125"/>
          </a:xfrm>
          <a:prstGeom prst="rect">
            <a:avLst/>
          </a:prstGeom>
        </p:spPr>
        <p:txBody>
          <a:bodyPr vert="horz" lIns="91414" tIns="45707" rIns="91414" bIns="45707" rtlCol="0" anchor="ctr"/>
          <a:lstStyle>
            <a:lvl1pPr algn="r" defTabSz="914137" fontAlgn="auto">
              <a:spcBef>
                <a:spcPts val="0"/>
              </a:spcBef>
              <a:spcAft>
                <a:spcPts val="0"/>
              </a:spcAft>
              <a:defRPr sz="1200">
                <a:solidFill>
                  <a:schemeClr val="tx1">
                    <a:tint val="75000"/>
                  </a:schemeClr>
                </a:solidFill>
                <a:latin typeface="+mn-lt"/>
                <a:ea typeface="+mn-ea"/>
              </a:defRPr>
            </a:lvl1pPr>
          </a:lstStyle>
          <a:p>
            <a:pPr>
              <a:defRPr/>
            </a:pPr>
            <a:fld id="{1CA55EC6-D587-41CD-A8C6-07D2FA097D43}"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76636414"/>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p:hf hdr="0" ftr="0" dt="0"/>
  <p:txStyles>
    <p:titleStyle>
      <a:lvl1pPr algn="ctr" defTabSz="912813" rtl="0" eaLnBrk="0" fontAlgn="base" hangingPunct="0">
        <a:spcBef>
          <a:spcPct val="0"/>
        </a:spcBef>
        <a:spcAft>
          <a:spcPct val="0"/>
        </a:spcAft>
        <a:defRPr kumimoji="1" sz="4400" kern="1200">
          <a:solidFill>
            <a:schemeClr val="tx1"/>
          </a:solidFill>
          <a:latin typeface="+mj-lt"/>
          <a:ea typeface="+mj-ea"/>
          <a:cs typeface="+mj-cs"/>
        </a:defRPr>
      </a:lvl1pPr>
      <a:lvl2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912813"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912813"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912813"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912813"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912813"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313" indent="-341313" algn="l" defTabSz="912813"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387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48"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17"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86" indent="-228534" algn="l" defTabSz="91413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37" rtl="0" eaLnBrk="1" latinLnBrk="0" hangingPunct="1">
        <a:defRPr kumimoji="1" sz="1800" kern="1200">
          <a:solidFill>
            <a:schemeClr val="tx1"/>
          </a:solidFill>
          <a:latin typeface="+mn-lt"/>
          <a:ea typeface="+mn-ea"/>
          <a:cs typeface="+mn-cs"/>
        </a:defRPr>
      </a:lvl1pPr>
      <a:lvl2pPr marL="457069" algn="l" defTabSz="914137" rtl="0" eaLnBrk="1" latinLnBrk="0" hangingPunct="1">
        <a:defRPr kumimoji="1" sz="1800" kern="1200">
          <a:solidFill>
            <a:schemeClr val="tx1"/>
          </a:solidFill>
          <a:latin typeface="+mn-lt"/>
          <a:ea typeface="+mn-ea"/>
          <a:cs typeface="+mn-cs"/>
        </a:defRPr>
      </a:lvl2pPr>
      <a:lvl3pPr marL="914137" algn="l" defTabSz="914137" rtl="0" eaLnBrk="1" latinLnBrk="0" hangingPunct="1">
        <a:defRPr kumimoji="1" sz="1800" kern="1200">
          <a:solidFill>
            <a:schemeClr val="tx1"/>
          </a:solidFill>
          <a:latin typeface="+mn-lt"/>
          <a:ea typeface="+mn-ea"/>
          <a:cs typeface="+mn-cs"/>
        </a:defRPr>
      </a:lvl3pPr>
      <a:lvl4pPr marL="1371206" algn="l" defTabSz="914137" rtl="0" eaLnBrk="1" latinLnBrk="0" hangingPunct="1">
        <a:defRPr kumimoji="1" sz="1800" kern="1200">
          <a:solidFill>
            <a:schemeClr val="tx1"/>
          </a:solidFill>
          <a:latin typeface="+mn-lt"/>
          <a:ea typeface="+mn-ea"/>
          <a:cs typeface="+mn-cs"/>
        </a:defRPr>
      </a:lvl4pPr>
      <a:lvl5pPr marL="1828276" algn="l" defTabSz="914137" rtl="0" eaLnBrk="1" latinLnBrk="0" hangingPunct="1">
        <a:defRPr kumimoji="1" sz="1800" kern="1200">
          <a:solidFill>
            <a:schemeClr val="tx1"/>
          </a:solidFill>
          <a:latin typeface="+mn-lt"/>
          <a:ea typeface="+mn-ea"/>
          <a:cs typeface="+mn-cs"/>
        </a:defRPr>
      </a:lvl5pPr>
      <a:lvl6pPr marL="2285345" algn="l" defTabSz="914137" rtl="0" eaLnBrk="1" latinLnBrk="0" hangingPunct="1">
        <a:defRPr kumimoji="1" sz="1800" kern="1200">
          <a:solidFill>
            <a:schemeClr val="tx1"/>
          </a:solidFill>
          <a:latin typeface="+mn-lt"/>
          <a:ea typeface="+mn-ea"/>
          <a:cs typeface="+mn-cs"/>
        </a:defRPr>
      </a:lvl6pPr>
      <a:lvl7pPr marL="2742412" algn="l" defTabSz="914137" rtl="0" eaLnBrk="1" latinLnBrk="0" hangingPunct="1">
        <a:defRPr kumimoji="1" sz="1800" kern="1200">
          <a:solidFill>
            <a:schemeClr val="tx1"/>
          </a:solidFill>
          <a:latin typeface="+mn-lt"/>
          <a:ea typeface="+mn-ea"/>
          <a:cs typeface="+mn-cs"/>
        </a:defRPr>
      </a:lvl7pPr>
      <a:lvl8pPr marL="3199483" algn="l" defTabSz="914137" rtl="0" eaLnBrk="1" latinLnBrk="0" hangingPunct="1">
        <a:defRPr kumimoji="1" sz="1800" kern="1200">
          <a:solidFill>
            <a:schemeClr val="tx1"/>
          </a:solidFill>
          <a:latin typeface="+mn-lt"/>
          <a:ea typeface="+mn-ea"/>
          <a:cs typeface="+mn-cs"/>
        </a:defRPr>
      </a:lvl8pPr>
      <a:lvl9pPr marL="3656552" algn="l" defTabSz="91413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4.bp.blogspot.com/-OdiJTRSpoyo/V2vXp7B4WPI/AAAAAAAA74A/tP5y-qSY5EY9nTYyzVAknVAvfRqtheupQCLcB/s800/building_house8.png" TargetMode="External"/><Relationship Id="rId3" Type="http://schemas.openxmlformats.org/officeDocument/2006/relationships/hyperlink" Target="http://2.bp.blogspot.com/-ohl41tIW1a0/V2vXoJN4eVI/AAAAAAAA73w/jMiHgV4uFrgQNfjgG9hVSo_5ObhPc0qVACLcB/s800/building_house3.png" TargetMode="External"/><Relationship Id="rId7" Type="http://schemas.openxmlformats.org/officeDocument/2006/relationships/image" Target="../media/image3.png"/><Relationship Id="rId2" Type="http://schemas.openxmlformats.org/officeDocument/2006/relationships/hyperlink" Target="http://1.bp.blogspot.com/-f4cRl6azU08/V9vCGWazNAI/AAAAAAAA97c/x4V132XbBqkKlIgZoRyKZqsRNEVFBGYnwCLcB/s800/company_character2_wakai.png"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2.bp.blogspot.com/-CcPxqR5ZwmU/U0pTZFbJGMI/AAAAAAAAfKA/fizLuwMlaH4/s800/tatemono_kaigo_shisetsu.png" TargetMode="External"/><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ing.com/images/search?q=%e4%bc%9a%e8%ad%b0+%e7%94%bb%e5%83%8f+%e3%82%a4%e3%83%a9%e3%82%b9%e3%83%88&amp;id=E6BB6BCE856E7FF9205DB8E51D23495F8239AA48&amp;FORM=IQFRBA"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6.png"/></Relationships>
</file>

<file path=ppt/slides/_rels/slide5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1352550" y="5157187"/>
            <a:ext cx="6934200" cy="1296293"/>
          </a:xfrm>
        </p:spPr>
        <p:txBody>
          <a:bodyPr/>
          <a:lstStyle/>
          <a:p>
            <a:pPr eaLnBrk="1" hangingPunct="1">
              <a:lnSpc>
                <a:spcPct val="80000"/>
              </a:lnSpc>
            </a:pPr>
            <a:endParaRPr lang="en-US" altLang="ja-JP" sz="2800" dirty="0" smtClean="0"/>
          </a:p>
        </p:txBody>
      </p:sp>
      <p:sp>
        <p:nvSpPr>
          <p:cNvPr id="6" name="正方形/長方形 5"/>
          <p:cNvSpPr/>
          <p:nvPr/>
        </p:nvSpPr>
        <p:spPr>
          <a:xfrm>
            <a:off x="791290" y="1988840"/>
            <a:ext cx="8280920" cy="2308054"/>
          </a:xfrm>
          <a:prstGeom prst="rect">
            <a:avLst/>
          </a:prstGeom>
          <a:noFill/>
        </p:spPr>
        <p:txBody>
          <a:bodyPr wrap="square" lIns="91173" tIns="45586" rIns="91173" bIns="45586">
            <a:spAutoFit/>
          </a:bodyPr>
          <a:lstStyle/>
          <a:p>
            <a:pPr algn="ctr">
              <a:defRPr/>
            </a:pPr>
            <a:r>
              <a:rPr lang="en-US" altLang="ja-JP" sz="2400" b="1" dirty="0">
                <a:ln w="1905"/>
                <a:solidFill>
                  <a:schemeClr val="accent1">
                    <a:lumMod val="50000"/>
                  </a:schemeClr>
                </a:solidFill>
                <a:latin typeface="Arial" pitchFamily="34" charset="0"/>
                <a:ea typeface="ＭＳ Ｐゴシック" pitchFamily="50" charset="-128"/>
              </a:rPr>
              <a:t>【</a:t>
            </a:r>
            <a:r>
              <a:rPr lang="ja-JP" altLang="en-US" sz="2400" b="1" dirty="0">
                <a:ln w="1905"/>
                <a:solidFill>
                  <a:schemeClr val="accent1">
                    <a:lumMod val="50000"/>
                  </a:schemeClr>
                </a:solidFill>
                <a:latin typeface="Arial" pitchFamily="34" charset="0"/>
                <a:ea typeface="ＭＳ Ｐゴシック" pitchFamily="50" charset="-128"/>
              </a:rPr>
              <a:t>講義３</a:t>
            </a:r>
            <a:r>
              <a:rPr lang="en-US" altLang="ja-JP" sz="2400" b="1" dirty="0">
                <a:ln w="1905"/>
                <a:solidFill>
                  <a:schemeClr val="accent1">
                    <a:lumMod val="50000"/>
                  </a:schemeClr>
                </a:solidFill>
                <a:latin typeface="Arial" pitchFamily="34" charset="0"/>
                <a:ea typeface="ＭＳ Ｐゴシック" pitchFamily="50" charset="-128"/>
              </a:rPr>
              <a:t>】</a:t>
            </a:r>
            <a:r>
              <a:rPr lang="ja-JP" altLang="en-US" sz="2400" b="1" dirty="0">
                <a:ln w="1905"/>
                <a:solidFill>
                  <a:schemeClr val="accent1">
                    <a:lumMod val="50000"/>
                  </a:schemeClr>
                </a:solidFill>
                <a:latin typeface="Arial" pitchFamily="34" charset="0"/>
                <a:ea typeface="ＭＳ Ｐゴシック" pitchFamily="50" charset="-128"/>
              </a:rPr>
              <a:t>障害者の日常生活及び社会生活を総合的に支援するための法律及び児童福祉法その他の法律に関する理解</a:t>
            </a:r>
            <a:endParaRPr lang="en-US" altLang="ja-JP" sz="2400" b="1" dirty="0">
              <a:ln w="1905"/>
              <a:solidFill>
                <a:schemeClr val="accent1">
                  <a:lumMod val="50000"/>
                </a:schemeClr>
              </a:solidFill>
              <a:latin typeface="Arial" pitchFamily="34" charset="0"/>
              <a:ea typeface="ＭＳ Ｐゴシック" pitchFamily="50" charset="-128"/>
            </a:endParaRPr>
          </a:p>
          <a:p>
            <a:pPr algn="ctr">
              <a:defRPr/>
            </a:pP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障害者総合支援法等における</a:t>
            </a:r>
            <a:endParaRPr lang="en-US" altLang="ja-JP" sz="3200" b="1" dirty="0" smtClean="0">
              <a:ln w="1905"/>
              <a:solidFill>
                <a:schemeClr val="accent1">
                  <a:lumMod val="50000"/>
                </a:schemeClr>
              </a:solidFill>
              <a:latin typeface="Arial" pitchFamily="34" charset="0"/>
              <a:ea typeface="ＭＳ Ｐゴシック" pitchFamily="50" charset="-128"/>
            </a:endParaRPr>
          </a:p>
          <a:p>
            <a:pPr algn="ctr">
              <a:defRPr/>
            </a:pPr>
            <a:r>
              <a:rPr lang="ja-JP" altLang="en-US" sz="3200" b="1" dirty="0" smtClean="0">
                <a:ln w="1905"/>
                <a:solidFill>
                  <a:schemeClr val="accent1">
                    <a:lumMod val="50000"/>
                  </a:schemeClr>
                </a:solidFill>
                <a:latin typeface="Arial" pitchFamily="34" charset="0"/>
                <a:ea typeface="ＭＳ Ｐゴシック" pitchFamily="50" charset="-128"/>
              </a:rPr>
              <a:t>相談支援（サービス提供）の基本</a:t>
            </a:r>
            <a:endParaRPr lang="ja-JP" altLang="en-US" sz="3200" b="1" dirty="0">
              <a:ln w="1905"/>
              <a:solidFill>
                <a:schemeClr val="accent1">
                  <a:lumMod val="50000"/>
                </a:schemeClr>
              </a:solidFill>
              <a:latin typeface="Arial" pitchFamily="34" charset="0"/>
              <a:ea typeface="ＭＳ Ｐゴシック" pitchFamily="50" charset="-128"/>
            </a:endParaRPr>
          </a:p>
        </p:txBody>
      </p:sp>
    </p:spTree>
    <p:extLst>
      <p:ext uri="{BB962C8B-B14F-4D97-AF65-F5344CB8AC3E}">
        <p14:creationId xmlns:p14="http://schemas.microsoft.com/office/powerpoint/2010/main" val="1184766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0672" y="-27384"/>
            <a:ext cx="9517057" cy="504056"/>
          </a:xfrm>
        </p:spPr>
        <p:txBody>
          <a:bodyPr>
            <a:noAutofit/>
          </a:bodyPr>
          <a:lstStyle/>
          <a:p>
            <a:r>
              <a:rPr lang="ja-JP" altLang="en-US" sz="2000" b="1" dirty="0" smtClean="0"/>
              <a:t>全ての利用者について計画相談支援等が行われることを原則とした趣旨</a:t>
            </a:r>
            <a:endParaRPr kumimoji="1" lang="ja-JP" altLang="en-US" sz="2000" b="1" dirty="0"/>
          </a:p>
        </p:txBody>
      </p:sp>
      <p:sp>
        <p:nvSpPr>
          <p:cNvPr id="3" name="コンテンツ プレースホルダー 2"/>
          <p:cNvSpPr>
            <a:spLocks noGrp="1"/>
          </p:cNvSpPr>
          <p:nvPr>
            <p:ph idx="1"/>
          </p:nvPr>
        </p:nvSpPr>
        <p:spPr>
          <a:xfrm>
            <a:off x="148264" y="620688"/>
            <a:ext cx="9641276" cy="1080120"/>
          </a:xfrm>
          <a:solidFill>
            <a:srgbClr val="CCFFCC"/>
          </a:solidFill>
          <a:ln>
            <a:solidFill>
              <a:schemeClr val="tx1"/>
            </a:solidFill>
          </a:ln>
        </p:spPr>
        <p:txBody>
          <a:bodyPr>
            <a:noAutofit/>
          </a:bodyPr>
          <a:lstStyle/>
          <a:p>
            <a:pPr marL="0" indent="0">
              <a:buNone/>
            </a:pPr>
            <a:r>
              <a:rPr lang="en-US" altLang="ja-JP" sz="1800" b="1" dirty="0" smtClean="0">
                <a:latin typeface="HG丸ｺﾞｼｯｸM-PRO" panose="020F0600000000000000" pitchFamily="50" charset="-128"/>
                <a:ea typeface="HG丸ｺﾞｼｯｸM-PRO" panose="020F0600000000000000" pitchFamily="50" charset="-128"/>
              </a:rPr>
              <a:t>【</a:t>
            </a:r>
            <a:r>
              <a:rPr lang="ja-JP" altLang="en-US" sz="1800" b="1" dirty="0" smtClean="0">
                <a:latin typeface="HG丸ｺﾞｼｯｸM-PRO" panose="020F0600000000000000" pitchFamily="50" charset="-128"/>
                <a:ea typeface="HG丸ｺﾞｼｯｸM-PRO" panose="020F0600000000000000" pitchFamily="50" charset="-128"/>
              </a:rPr>
              <a:t>経過</a:t>
            </a:r>
            <a:r>
              <a:rPr lang="en-US" altLang="ja-JP" sz="1800" b="1" dirty="0" smtClean="0">
                <a:latin typeface="HG丸ｺﾞｼｯｸM-PRO" panose="020F0600000000000000" pitchFamily="50" charset="-128"/>
                <a:ea typeface="HG丸ｺﾞｼｯｸM-PRO" panose="020F0600000000000000" pitchFamily="50" charset="-128"/>
              </a:rPr>
              <a:t>】</a:t>
            </a:r>
          </a:p>
          <a:p>
            <a:pPr marL="0" indent="0">
              <a:buNone/>
            </a:pPr>
            <a:r>
              <a:rPr lang="ja-JP" altLang="en-US" sz="1400" dirty="0"/>
              <a:t>　</a:t>
            </a:r>
            <a:r>
              <a:rPr lang="ja-JP" altLang="en-US" sz="1400" dirty="0" smtClean="0"/>
              <a:t>これまで、障害者ケアマネジメントの必要性や相談支援の体制等に重要性に関しては、「障害者ケアガイドライン」報告書（平成</a:t>
            </a:r>
            <a:r>
              <a:rPr lang="en-US" altLang="ja-JP" sz="1400" dirty="0" smtClean="0"/>
              <a:t>14</a:t>
            </a:r>
            <a:r>
              <a:rPr lang="ja-JP" altLang="en-US" sz="1400" dirty="0" smtClean="0"/>
              <a:t>年</a:t>
            </a:r>
            <a:r>
              <a:rPr lang="en-US" altLang="ja-JP" sz="1400" dirty="0" smtClean="0"/>
              <a:t>3</a:t>
            </a:r>
            <a:r>
              <a:rPr lang="ja-JP" altLang="en-US" sz="1400" dirty="0" smtClean="0"/>
              <a:t>月</a:t>
            </a:r>
            <a:r>
              <a:rPr lang="en-US" altLang="ja-JP" sz="1400" dirty="0" smtClean="0"/>
              <a:t>31</a:t>
            </a:r>
            <a:r>
              <a:rPr lang="ja-JP" altLang="en-US" sz="1400" dirty="0" smtClean="0"/>
              <a:t>日）（障害者ケアマネジメント体制整備検討委員会）により提言され、その後、＊</a:t>
            </a:r>
            <a:r>
              <a:rPr lang="ja-JP" altLang="en-US" sz="1400" u="sng" dirty="0" smtClean="0"/>
              <a:t>社会保障審議会障害者部会報告書　（平成</a:t>
            </a:r>
            <a:r>
              <a:rPr lang="en-US" altLang="ja-JP" sz="1400" u="sng" dirty="0" smtClean="0"/>
              <a:t>20</a:t>
            </a:r>
            <a:r>
              <a:rPr lang="ja-JP" altLang="en-US" sz="1400" u="sng" dirty="0" smtClean="0"/>
              <a:t>年</a:t>
            </a:r>
            <a:r>
              <a:rPr lang="en-US" altLang="ja-JP" sz="1400" u="sng" dirty="0" smtClean="0"/>
              <a:t>12</a:t>
            </a:r>
            <a:r>
              <a:rPr lang="ja-JP" altLang="en-US" sz="1400" u="sng" dirty="0" smtClean="0"/>
              <a:t>月</a:t>
            </a:r>
            <a:r>
              <a:rPr lang="en-US" altLang="ja-JP" sz="1400" u="sng" dirty="0" smtClean="0"/>
              <a:t>26</a:t>
            </a:r>
            <a:r>
              <a:rPr lang="ja-JP" altLang="en-US" sz="1400" u="sng" dirty="0" smtClean="0"/>
              <a:t>日）</a:t>
            </a:r>
            <a:r>
              <a:rPr lang="ja-JP" altLang="en-US" sz="1400" dirty="0" smtClean="0"/>
              <a:t>においても大きく取り上げられてきた。</a:t>
            </a:r>
            <a:endParaRPr lang="en-US" altLang="ja-JP" sz="1400" dirty="0" smtClean="0"/>
          </a:p>
          <a:p>
            <a:endParaRPr lang="en-US" altLang="ja-JP" sz="1400" dirty="0" smtClean="0"/>
          </a:p>
          <a:p>
            <a:pPr marL="0" indent="0">
              <a:buNone/>
            </a:pPr>
            <a:endParaRPr lang="ja-JP" altLang="en-US" sz="1600" dirty="0" smtClean="0"/>
          </a:p>
          <a:p>
            <a:pPr marL="0" indent="0">
              <a:buNone/>
            </a:pPr>
            <a:endParaRPr kumimoji="1" lang="ja-JP" altLang="en-US" sz="1600" dirty="0"/>
          </a:p>
        </p:txBody>
      </p:sp>
      <p:sp>
        <p:nvSpPr>
          <p:cNvPr id="5" name="正方形/長方形 4"/>
          <p:cNvSpPr/>
          <p:nvPr/>
        </p:nvSpPr>
        <p:spPr>
          <a:xfrm>
            <a:off x="148354" y="5289884"/>
            <a:ext cx="9581797" cy="1424100"/>
          </a:xfrm>
          <a:prstGeom prst="rect">
            <a:avLst/>
          </a:prstGeom>
          <a:gradFill>
            <a:gsLst>
              <a:gs pos="0">
                <a:srgbClr val="FFCCFF"/>
              </a:gs>
              <a:gs pos="50000">
                <a:srgbClr val="FFCCFF"/>
              </a:gs>
              <a:gs pos="100000">
                <a:schemeClr val="accent1">
                  <a:tint val="23500"/>
                  <a:satMod val="160000"/>
                </a:schemeClr>
              </a:gs>
            </a:gsLst>
            <a:lin ang="5400000" scaled="0"/>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目指すもの</a:t>
            </a: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p>
          <a:p>
            <a:pPr fontAlgn="auto">
              <a:spcBef>
                <a:spcPts val="0"/>
              </a:spcBef>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○各市区町村（わがまち）に住んでいる障害福祉サービス等を利用するすべてのひとに対して、時には近くで深く寄り添い、時には遠くから見守る</a:t>
            </a:r>
            <a:r>
              <a:rPr lang="ja-JP" altLang="en-US" sz="1800" b="1" dirty="0">
                <a:solidFill>
                  <a:prstClr val="black"/>
                </a:solidFill>
                <a:latin typeface="HG丸ｺﾞｼｯｸM-PRO" panose="020F0600000000000000" pitchFamily="50" charset="-128"/>
                <a:ea typeface="HG丸ｺﾞｼｯｸM-PRO" panose="020F0600000000000000" pitchFamily="50" charset="-128"/>
              </a:rPr>
              <a:t>こと</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のできる「相談支援専門員」という専門職が身近にいる体制を整えること。</a:t>
            </a:r>
            <a:endParaRPr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fontAlgn="auto">
              <a:spcBef>
                <a:spcPts val="0"/>
              </a:spcBef>
              <a:spcAft>
                <a:spcPts val="0"/>
              </a:spcAft>
            </a:pP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○そして、誰もが住み慣れた地域で安心して生活できるまちづくりを目指すこと。</a:t>
            </a:r>
            <a:endParaRPr lang="ja-JP" altLang="en-US" sz="1800" b="1"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11" name="グループ化 10"/>
          <p:cNvGrpSpPr/>
          <p:nvPr/>
        </p:nvGrpSpPr>
        <p:grpSpPr>
          <a:xfrm>
            <a:off x="148262" y="1844824"/>
            <a:ext cx="9651338" cy="2952328"/>
            <a:chOff x="119200" y="2348880"/>
            <a:chExt cx="8862393" cy="2952328"/>
          </a:xfrm>
        </p:grpSpPr>
        <p:sp>
          <p:nvSpPr>
            <p:cNvPr id="9" name="角丸四角形 8"/>
            <p:cNvSpPr/>
            <p:nvPr/>
          </p:nvSpPr>
          <p:spPr>
            <a:xfrm>
              <a:off x="119200" y="2348880"/>
              <a:ext cx="8862393" cy="2952328"/>
            </a:xfrm>
            <a:prstGeom prst="roundRect">
              <a:avLst>
                <a:gd name="adj" fmla="val 371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pP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趣旨</a:t>
              </a:r>
              <a:r>
                <a:rPr lang="en-US" altLang="ja-JP"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800" dirty="0" smtClean="0">
                  <a:solidFill>
                    <a:prstClr val="black"/>
                  </a:solidFill>
                </a:rPr>
                <a:t>記載事項を整理すると、次のとおりである　　　　　　　　　</a:t>
              </a:r>
              <a:r>
                <a:rPr lang="en-US" altLang="ja-JP" sz="1400" dirty="0" smtClean="0">
                  <a:solidFill>
                    <a:prstClr val="black"/>
                  </a:solidFill>
                </a:rPr>
                <a:t>H26.2.27</a:t>
              </a:r>
              <a:r>
                <a:rPr lang="ja-JP" altLang="en-US" sz="1400" dirty="0" smtClean="0">
                  <a:solidFill>
                    <a:prstClr val="black"/>
                  </a:solidFill>
                </a:rPr>
                <a:t>事務連絡（抜粋）</a:t>
              </a:r>
              <a:endParaRPr lang="ja-JP" altLang="en-US" sz="1800" dirty="0">
                <a:solidFill>
                  <a:prstClr val="black"/>
                </a:solidFill>
              </a:endParaRPr>
            </a:p>
          </p:txBody>
        </p:sp>
        <p:sp>
          <p:nvSpPr>
            <p:cNvPr id="6" name="角丸四角形 5"/>
            <p:cNvSpPr/>
            <p:nvPr/>
          </p:nvSpPr>
          <p:spPr>
            <a:xfrm>
              <a:off x="167372" y="2753599"/>
              <a:ext cx="8802909" cy="860067"/>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（１） 障害児者の自立した生活を支えるためには、その抱える課題の解決や適切なサービス利用に向けたきめ細かく継続的な支援が必要であり、そのためには定期的なケアマネジメントを行う体制が求められること</a:t>
              </a:r>
            </a:p>
          </p:txBody>
        </p:sp>
        <p:sp>
          <p:nvSpPr>
            <p:cNvPr id="7" name="角丸四角形 6"/>
            <p:cNvSpPr/>
            <p:nvPr/>
          </p:nvSpPr>
          <p:spPr>
            <a:xfrm>
              <a:off x="167734" y="3613666"/>
              <a:ext cx="8784890" cy="782796"/>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（２） 障害児者にとって、専門的な知見を持った担当者からのアドバイスを活用してサービスを幅広く組み合わせて利用することが、選択肢の拡大につながること</a:t>
              </a:r>
            </a:p>
          </p:txBody>
        </p:sp>
        <p:sp>
          <p:nvSpPr>
            <p:cNvPr id="8" name="角丸四角形 7"/>
            <p:cNvSpPr/>
            <p:nvPr/>
          </p:nvSpPr>
          <p:spPr>
            <a:xfrm>
              <a:off x="167142" y="4401108"/>
              <a:ext cx="8814271" cy="792088"/>
            </a:xfrm>
            <a:prstGeom prst="roundRect">
              <a:avLst/>
            </a:prstGeom>
            <a:gradFill>
              <a:gsLst>
                <a:gs pos="0">
                  <a:srgbClr val="66FFFF"/>
                </a:gs>
                <a:gs pos="50000">
                  <a:srgbClr val="66FFFF"/>
                </a:gs>
                <a:gs pos="100000">
                  <a:schemeClr val="accent1">
                    <a:tint val="23500"/>
                    <a:satMod val="160000"/>
                  </a:schemeClr>
                </a:gs>
              </a:gsLst>
              <a:lin ang="5400000" scaled="0"/>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1600" b="1" dirty="0" smtClean="0">
                  <a:solidFill>
                    <a:prstClr val="black"/>
                  </a:solidFill>
                </a:rPr>
                <a:t>（３） 可能な限り中立的な者が、専門的な観点から一貫してケアマネジメントを行うことにより、市区町村の支給決定の裏付け又は個別のサービス・支援の内容の評価を第三者的な観点から行うことが可能となること</a:t>
              </a:r>
            </a:p>
          </p:txBody>
        </p:sp>
      </p:grpSp>
      <p:sp>
        <p:nvSpPr>
          <p:cNvPr id="10" name="下矢印 9"/>
          <p:cNvSpPr/>
          <p:nvPr/>
        </p:nvSpPr>
        <p:spPr>
          <a:xfrm>
            <a:off x="4172913" y="4808476"/>
            <a:ext cx="1638182" cy="492732"/>
          </a:xfrm>
          <a:prstGeom prst="downArrow">
            <a:avLst/>
          </a:prstGeom>
          <a:solidFill>
            <a:srgbClr val="FF99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800" dirty="0">
              <a:solidFill>
                <a:prstClr val="white"/>
              </a:solidFill>
            </a:endParaRPr>
          </a:p>
        </p:txBody>
      </p:sp>
      <p:sp>
        <p:nvSpPr>
          <p:cNvPr id="12" name="正方形/長方形 11"/>
          <p:cNvSpPr/>
          <p:nvPr/>
        </p:nvSpPr>
        <p:spPr>
          <a:xfrm>
            <a:off x="5825869" y="5013176"/>
            <a:ext cx="3904194" cy="265393"/>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1800" dirty="0" smtClean="0">
                <a:solidFill>
                  <a:prstClr val="black"/>
                </a:solidFill>
              </a:rPr>
              <a:t>サービス等利用計画はツール</a:t>
            </a:r>
            <a:endParaRPr lang="ja-JP" altLang="en-US" sz="1800" dirty="0">
              <a:solidFill>
                <a:prstClr val="black"/>
              </a:solidFill>
            </a:endParaRPr>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10</a:t>
            </a:fld>
            <a:endParaRPr lang="en-US" altLang="ja-JP" dirty="0"/>
          </a:p>
        </p:txBody>
      </p:sp>
      <p:cxnSp>
        <p:nvCxnSpPr>
          <p:cNvPr id="13" name="直線コネクタ 12"/>
          <p:cNvCxnSpPr/>
          <p:nvPr/>
        </p:nvCxnSpPr>
        <p:spPr>
          <a:xfrm>
            <a:off x="41001" y="476672"/>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894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39104"/>
            <a:ext cx="8915400" cy="437569"/>
          </a:xfrm>
        </p:spPr>
        <p:txBody>
          <a:bodyPr>
            <a:noAutofit/>
          </a:bodyPr>
          <a:lstStyle/>
          <a:p>
            <a:r>
              <a:rPr lang="ja-JP" altLang="en-US" sz="2800" dirty="0">
                <a:latin typeface="ＭＳ ゴシック"/>
                <a:ea typeface="ＭＳ ゴシック"/>
                <a:cs typeface="ＭＳ ゴシック"/>
              </a:rPr>
              <a:t>障害者</a:t>
            </a:r>
            <a:r>
              <a:rPr lang="ja-JP" altLang="en-US" sz="2800" dirty="0" smtClean="0">
                <a:latin typeface="ＭＳ ゴシック"/>
                <a:ea typeface="ＭＳ ゴシック"/>
                <a:cs typeface="ＭＳ ゴシック"/>
              </a:rPr>
              <a:t>相談支援事業</a:t>
            </a:r>
            <a:endParaRPr kumimoji="1" lang="ja-JP" altLang="en-US" sz="2800" dirty="0">
              <a:latin typeface="ＭＳ ゴシック"/>
              <a:ea typeface="ＭＳ ゴシック"/>
              <a:cs typeface="ＭＳ ゴシック"/>
            </a:endParaRPr>
          </a:p>
        </p:txBody>
      </p:sp>
      <p:sp>
        <p:nvSpPr>
          <p:cNvPr id="5" name="角丸四角形 4"/>
          <p:cNvSpPr/>
          <p:nvPr/>
        </p:nvSpPr>
        <p:spPr>
          <a:xfrm>
            <a:off x="272480" y="980728"/>
            <a:ext cx="9351388" cy="5400600"/>
          </a:xfrm>
          <a:prstGeom prst="roundRect">
            <a:avLst>
              <a:gd name="adj" fmla="val 4595"/>
            </a:avLst>
          </a:prstGeom>
        </p:spPr>
        <p:style>
          <a:lnRef idx="2">
            <a:schemeClr val="dk1"/>
          </a:lnRef>
          <a:fillRef idx="1">
            <a:schemeClr val="lt1"/>
          </a:fillRef>
          <a:effectRef idx="0">
            <a:schemeClr val="dk1"/>
          </a:effectRef>
          <a:fontRef idx="minor">
            <a:schemeClr val="dk1"/>
          </a:fontRef>
        </p:style>
        <p:txBody>
          <a:bodyPr rtlCol="0" anchor="t"/>
          <a:lstStyle/>
          <a:p>
            <a:endParaRPr lang="en-US" altLang="ja-JP" sz="1500" dirty="0" smtClean="0">
              <a:solidFill>
                <a:srgbClr val="000000"/>
              </a:solidFill>
            </a:endParaRPr>
          </a:p>
          <a:p>
            <a:r>
              <a:rPr lang="ja-JP" altLang="en-US" sz="1500" dirty="0" smtClean="0">
                <a:solidFill>
                  <a:srgbClr val="000000"/>
                </a:solidFill>
              </a:rPr>
              <a:t>＜事業概要＞</a:t>
            </a:r>
            <a:endParaRPr lang="en-US" altLang="ja-JP" sz="1500" dirty="0" smtClean="0">
              <a:solidFill>
                <a:srgbClr val="000000"/>
              </a:solidFill>
            </a:endParaRPr>
          </a:p>
          <a:p>
            <a:r>
              <a:rPr lang="ja-JP" altLang="en-US" sz="1500" dirty="0" smtClean="0">
                <a:solidFill>
                  <a:srgbClr val="000000"/>
                </a:solidFill>
              </a:rPr>
              <a:t>　市町村は、障害者等の福祉に関する各般の問題につき、障害者等からの相談に応じ、必要な情報の提供及び助言その他の障害福祉サービスの利用支援等、必要な支援を行うとともに、虐待の防止及びその早期発見のための関係機関との連絡調整その他の障害者等の権利擁護のために必要な援助（相談支援事業）を行う。</a:t>
            </a:r>
            <a:endParaRPr lang="en-US" altLang="ja-JP" sz="1500" dirty="0" smtClean="0">
              <a:solidFill>
                <a:srgbClr val="000000"/>
              </a:solidFill>
            </a:endParaRPr>
          </a:p>
          <a:p>
            <a:r>
              <a:rPr lang="ja-JP" altLang="en-US" sz="1500" dirty="0">
                <a:solidFill>
                  <a:srgbClr val="000000"/>
                </a:solidFill>
              </a:rPr>
              <a:t>　</a:t>
            </a:r>
            <a:r>
              <a:rPr lang="ja-JP" altLang="en-US" sz="1500" dirty="0" smtClean="0">
                <a:solidFill>
                  <a:srgbClr val="000000"/>
                </a:solidFill>
              </a:rPr>
              <a:t>また、こうした相談支援事業を効果的に実施するためには、地域において障害者等を支えるネットワークの構築が不可欠であることから、市町村は相談支援事業を実施するに</a:t>
            </a:r>
            <a:r>
              <a:rPr lang="ja-JP" altLang="en-US" sz="1500" dirty="0">
                <a:solidFill>
                  <a:srgbClr val="000000"/>
                </a:solidFill>
              </a:rPr>
              <a:t>当たって</a:t>
            </a:r>
            <a:r>
              <a:rPr lang="ja-JP" altLang="en-US" sz="1500" dirty="0" smtClean="0">
                <a:solidFill>
                  <a:srgbClr val="000000"/>
                </a:solidFill>
              </a:rPr>
              <a:t>は、協議会を設置し、中立・公平な相談支援事業の実施のほか、地域の関係機関の連携強化、社会資源の開発・改善等を促進する。</a:t>
            </a:r>
            <a:endParaRPr lang="en-US" altLang="ja-JP" sz="1500" dirty="0" smtClean="0">
              <a:solidFill>
                <a:srgbClr val="000000"/>
              </a:solidFill>
            </a:endParaRPr>
          </a:p>
          <a:p>
            <a:endParaRPr lang="en-US" altLang="ja-JP" sz="1500" dirty="0" smtClean="0">
              <a:solidFill>
                <a:srgbClr val="000000"/>
              </a:solidFill>
            </a:endParaRPr>
          </a:p>
          <a:p>
            <a:r>
              <a:rPr lang="ja-JP" altLang="en-US" sz="1500" dirty="0" smtClean="0">
                <a:solidFill>
                  <a:srgbClr val="000000"/>
                </a:solidFill>
              </a:rPr>
              <a:t>＜実施主体＞</a:t>
            </a:r>
            <a:endParaRPr lang="en-US" altLang="ja-JP" sz="1500" dirty="0" smtClean="0">
              <a:solidFill>
                <a:srgbClr val="000000"/>
              </a:solidFill>
            </a:endParaRPr>
          </a:p>
          <a:p>
            <a:r>
              <a:rPr lang="ja-JP" altLang="en-US" sz="1500" dirty="0">
                <a:solidFill>
                  <a:srgbClr val="000000"/>
                </a:solidFill>
              </a:rPr>
              <a:t>　</a:t>
            </a:r>
            <a:r>
              <a:rPr lang="ja-JP" altLang="en-US" sz="1500" dirty="0" smtClean="0">
                <a:solidFill>
                  <a:srgbClr val="000000"/>
                </a:solidFill>
              </a:rPr>
              <a:t>市町村</a:t>
            </a:r>
            <a:r>
              <a:rPr lang="ja-JP" altLang="en-US" sz="1500" u="sng" dirty="0" smtClean="0">
                <a:solidFill>
                  <a:srgbClr val="000000"/>
                </a:solidFill>
              </a:rPr>
              <a:t>（指定相談支援事業者又は指定慰安相談支援事業者への委託も可）</a:t>
            </a:r>
            <a:endParaRPr lang="en-US" altLang="ja-JP" sz="1500" u="sng" dirty="0">
              <a:solidFill>
                <a:srgbClr val="000000"/>
              </a:solidFill>
            </a:endParaRPr>
          </a:p>
          <a:p>
            <a:r>
              <a:rPr lang="en-US" altLang="ja-JP" sz="1500" dirty="0" smtClean="0">
                <a:solidFill>
                  <a:srgbClr val="000000"/>
                </a:solidFill>
              </a:rPr>
              <a:t>※</a:t>
            </a:r>
            <a:r>
              <a:rPr lang="ja-JP" altLang="en-US" sz="1500" dirty="0" smtClean="0">
                <a:solidFill>
                  <a:srgbClr val="000000"/>
                </a:solidFill>
              </a:rPr>
              <a:t>事業を委託する場合は、市町村が設置する協議会において、委託事業者の事業計画等について、事業評価を等を行うことが適当。</a:t>
            </a:r>
            <a:endParaRPr lang="en-US" altLang="ja-JP" sz="1500" dirty="0">
              <a:solidFill>
                <a:srgbClr val="000000"/>
              </a:solidFill>
            </a:endParaRPr>
          </a:p>
          <a:p>
            <a:endParaRPr lang="en-US" altLang="ja-JP" sz="1500" dirty="0" smtClean="0">
              <a:solidFill>
                <a:srgbClr val="000000"/>
              </a:solidFill>
            </a:endParaRPr>
          </a:p>
          <a:p>
            <a:r>
              <a:rPr lang="ja-JP" altLang="en-US" sz="1500" dirty="0" smtClean="0">
                <a:solidFill>
                  <a:srgbClr val="000000"/>
                </a:solidFill>
              </a:rPr>
              <a:t>＜事業の具体的内容＞</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福祉サービスの利用援助（情報提供、相談等）</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社会支援を活用するための支援（各種支援施策に関する助言・指導）</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社会生活力を高めるための支援</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ピアカウンセリング</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権利の擁護のために必要な援助</a:t>
            </a:r>
            <a:endParaRPr lang="en-US" altLang="ja-JP" sz="1500" dirty="0" smtClean="0">
              <a:solidFill>
                <a:srgbClr val="000000"/>
              </a:solidFill>
            </a:endParaRPr>
          </a:p>
          <a:p>
            <a:pPr marL="536575" indent="-342900">
              <a:buFont typeface="+mj-ea"/>
              <a:buAutoNum type="circleNumDbPlain"/>
            </a:pPr>
            <a:r>
              <a:rPr lang="ja-JP" altLang="en-US" sz="1500" dirty="0" smtClean="0">
                <a:solidFill>
                  <a:srgbClr val="000000"/>
                </a:solidFill>
              </a:rPr>
              <a:t>専門機関の紹介　　　　　　　　　　等</a:t>
            </a:r>
            <a:endParaRPr lang="en-US" altLang="ja-JP" sz="1500" dirty="0" smtClean="0">
              <a:solidFill>
                <a:srgbClr val="000000"/>
              </a:solidFill>
            </a:endParaRPr>
          </a:p>
        </p:txBody>
      </p:sp>
      <p:sp>
        <p:nvSpPr>
          <p:cNvPr id="9" name="スライド番号プレースホルダー 8"/>
          <p:cNvSpPr>
            <a:spLocks noGrp="1"/>
          </p:cNvSpPr>
          <p:nvPr>
            <p:ph type="sldNum" sz="quarter" idx="12"/>
          </p:nvPr>
        </p:nvSpPr>
        <p:spPr/>
        <p:txBody>
          <a:bodyPr/>
          <a:lstStyle/>
          <a:p>
            <a:pPr>
              <a:defRPr/>
            </a:pPr>
            <a:fld id="{F2A1C1E8-9361-4557-9EFC-000E05CD7A25}" type="slidenum">
              <a:rPr lang="en-US" altLang="ja-JP" smtClean="0"/>
              <a:pPr>
                <a:defRPr/>
              </a:pPr>
              <a:t>11</a:t>
            </a:fld>
            <a:endParaRPr lang="en-US" altLang="ja-JP" dirty="0"/>
          </a:p>
        </p:txBody>
      </p:sp>
      <p:sp>
        <p:nvSpPr>
          <p:cNvPr id="3" name="正方形/長方形 2"/>
          <p:cNvSpPr/>
          <p:nvPr/>
        </p:nvSpPr>
        <p:spPr>
          <a:xfrm>
            <a:off x="488504" y="764704"/>
            <a:ext cx="3938612" cy="3600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600" dirty="0" smtClean="0"/>
              <a:t>地域生活支援事業実施要綱より抜粋</a:t>
            </a:r>
          </a:p>
        </p:txBody>
      </p:sp>
    </p:spTree>
    <p:extLst>
      <p:ext uri="{BB962C8B-B14F-4D97-AF65-F5344CB8AC3E}">
        <p14:creationId xmlns:p14="http://schemas.microsoft.com/office/powerpoint/2010/main" val="150333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円/楕円 43"/>
          <p:cNvSpPr>
            <a:spLocks noChangeArrowheads="1"/>
          </p:cNvSpPr>
          <p:nvPr/>
        </p:nvSpPr>
        <p:spPr bwMode="auto">
          <a:xfrm>
            <a:off x="14" y="1916163"/>
            <a:ext cx="9906000" cy="4321175"/>
          </a:xfrm>
          <a:prstGeom prst="ellipse">
            <a:avLst/>
          </a:prstGeom>
          <a:solidFill>
            <a:srgbClr val="FFFF99"/>
          </a:solidFill>
          <a:ln w="9525" algn="ctr">
            <a:noFill/>
            <a:round/>
            <a:headEnd/>
            <a:tailEnd/>
          </a:ln>
        </p:spPr>
        <p:txBody>
          <a:bodyPr lIns="89989" tIns="46795" rIns="89989" bIns="46795"/>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35" name="正方形/長方形 44"/>
          <p:cNvSpPr>
            <a:spLocks noChangeArrowheads="1"/>
          </p:cNvSpPr>
          <p:nvPr/>
        </p:nvSpPr>
        <p:spPr bwMode="auto">
          <a:xfrm>
            <a:off x="200479" y="548687"/>
            <a:ext cx="9577064" cy="1224136"/>
          </a:xfrm>
          <a:prstGeom prst="rect">
            <a:avLst/>
          </a:prstGeom>
          <a:solidFill>
            <a:schemeClr val="bg1"/>
          </a:solidFill>
          <a:ln w="12700" algn="ctr">
            <a:solidFill>
              <a:schemeClr val="tx1"/>
            </a:solidFill>
            <a:round/>
            <a:headEnd/>
            <a:tailEnd/>
          </a:ln>
        </p:spPr>
        <p:txBody>
          <a:bodyPr lIns="89989" tIns="46795" rIns="89989" bIns="46795"/>
          <a:lstStyle/>
          <a:p>
            <a:pPr marL="177780" indent="-177780" fontAlgn="base">
              <a:spcBef>
                <a:spcPts val="600"/>
              </a:spcBef>
              <a:spcAft>
                <a:spcPct val="0"/>
              </a:spcAft>
              <a:defRPr/>
            </a:pPr>
            <a:r>
              <a:rPr lang="ja-JP" altLang="en-US" sz="1600" dirty="0">
                <a:solidFill>
                  <a:srgbClr val="000000"/>
                </a:solidFill>
                <a:latin typeface="HG丸ｺﾞｼｯｸM-PRO" pitchFamily="50" charset="-128"/>
                <a:ea typeface="HG丸ｺﾞｼｯｸM-PRO" pitchFamily="50" charset="-128"/>
              </a:rPr>
              <a:t>　   基幹相談支援センターは、地域の相談支援の拠点として総合的な相談業務（身体障害・知的障害・精神障害）及び成年後見制度利用支援事業を実施し、地域の実情に応じて以下の業務を行う</a:t>
            </a:r>
            <a:r>
              <a:rPr lang="ja-JP" altLang="en-US" sz="1600" dirty="0" smtClean="0">
                <a:solidFill>
                  <a:srgbClr val="000000"/>
                </a:solidFill>
                <a:latin typeface="HG丸ｺﾞｼｯｸM-PRO" pitchFamily="50" charset="-128"/>
                <a:ea typeface="HG丸ｺﾞｼｯｸM-PRO" pitchFamily="50" charset="-128"/>
              </a:rPr>
              <a:t>。</a:t>
            </a:r>
            <a:endParaRPr lang="en-US" altLang="ja-JP" sz="800" dirty="0" smtClean="0">
              <a:solidFill>
                <a:srgbClr val="000000"/>
              </a:solidFill>
              <a:latin typeface="HG丸ｺﾞｼｯｸM-PRO" pitchFamily="50" charset="-128"/>
              <a:ea typeface="HG丸ｺﾞｼｯｸM-PRO" pitchFamily="50" charset="-128"/>
            </a:endParaRPr>
          </a:p>
          <a:p>
            <a:pPr marL="444449" indent="-444449" fontAlgn="base">
              <a:spcBef>
                <a:spcPts val="600"/>
              </a:spcBef>
              <a:spcAft>
                <a:spcPct val="0"/>
              </a:spcAft>
              <a:defRPr/>
            </a:pPr>
            <a:r>
              <a:rPr lang="ja-JP" altLang="en-US" sz="800" dirty="0" smtClean="0">
                <a:solidFill>
                  <a:srgbClr val="000000"/>
                </a:solidFill>
                <a:latin typeface="HG丸ｺﾞｼｯｸM-PRO" pitchFamily="50" charset="-128"/>
                <a:ea typeface="HG丸ｺﾞｼｯｸM-PRO" pitchFamily="50" charset="-128"/>
              </a:rPr>
              <a:t>　　　</a:t>
            </a:r>
            <a:r>
              <a:rPr lang="en-US" altLang="ja-JP" sz="1100" dirty="0" smtClean="0">
                <a:solidFill>
                  <a:srgbClr val="000000"/>
                </a:solidFill>
                <a:latin typeface="HG丸ｺﾞｼｯｸM-PRO" pitchFamily="50" charset="-128"/>
                <a:ea typeface="HG丸ｺﾞｼｯｸM-PRO" pitchFamily="50" charset="-128"/>
              </a:rPr>
              <a:t>※</a:t>
            </a:r>
            <a:r>
              <a:rPr lang="ja-JP" altLang="en-US" sz="1100" dirty="0" smtClean="0">
                <a:solidFill>
                  <a:srgbClr val="000000"/>
                </a:solidFill>
                <a:latin typeface="HG丸ｺﾞｼｯｸM-PRO" pitchFamily="50" charset="-128"/>
                <a:ea typeface="HG丸ｺﾞｼｯｸM-PRO" pitchFamily="50" charset="-128"/>
              </a:rPr>
              <a:t>　平成２４年度予算において、</a:t>
            </a:r>
            <a:r>
              <a:rPr lang="ja-JP" altLang="ja-JP" sz="1100" dirty="0" smtClean="0">
                <a:solidFill>
                  <a:prstClr val="black"/>
                </a:solidFill>
                <a:latin typeface="HG丸ｺﾞｼｯｸM-PRO" pitchFamily="50" charset="-128"/>
                <a:ea typeface="HG丸ｺﾞｼｯｸM-PRO" pitchFamily="50" charset="-128"/>
              </a:rPr>
              <a:t>地域生活支援事業費補助金</a:t>
            </a:r>
            <a:r>
              <a:rPr lang="ja-JP" altLang="en-US" sz="1100" dirty="0" smtClean="0">
                <a:solidFill>
                  <a:prstClr val="black"/>
                </a:solidFill>
                <a:latin typeface="HG丸ｺﾞｼｯｸM-PRO" pitchFamily="50" charset="-128"/>
                <a:ea typeface="HG丸ｺﾞｼｯｸM-PRO" pitchFamily="50" charset="-128"/>
              </a:rPr>
              <a:t>により、基幹相談支援センターの機能強化を図るための、①</a:t>
            </a:r>
            <a:r>
              <a:rPr lang="ja-JP" altLang="ja-JP" sz="1100" dirty="0" smtClean="0">
                <a:solidFill>
                  <a:prstClr val="black"/>
                </a:solidFill>
                <a:latin typeface="HG丸ｺﾞｼｯｸM-PRO" pitchFamily="50" charset="-128"/>
                <a:ea typeface="HG丸ｺﾞｼｯｸM-PRO" pitchFamily="50" charset="-128"/>
              </a:rPr>
              <a:t>専門的職員の配置、</a:t>
            </a:r>
            <a:r>
              <a:rPr lang="ja-JP" altLang="en-US" sz="1100" dirty="0" smtClean="0">
                <a:solidFill>
                  <a:prstClr val="black"/>
                </a:solidFill>
                <a:latin typeface="HG丸ｺﾞｼｯｸM-PRO" pitchFamily="50" charset="-128"/>
                <a:ea typeface="HG丸ｺﾞｼｯｸM-PRO" pitchFamily="50" charset="-128"/>
              </a:rPr>
              <a:t>②地域 移行・地域定着の取組、③地域の相談支援体制の強化の取組に係る</a:t>
            </a:r>
            <a:r>
              <a:rPr lang="ja-JP" altLang="ja-JP" sz="1100" dirty="0" smtClean="0">
                <a:solidFill>
                  <a:prstClr val="black"/>
                </a:solidFill>
                <a:latin typeface="HG丸ｺﾞｼｯｸM-PRO" pitchFamily="50" charset="-128"/>
                <a:ea typeface="HG丸ｺﾞｼｯｸM-PRO" pitchFamily="50" charset="-128"/>
              </a:rPr>
              <a:t>事業費について、国庫補助対象と</a:t>
            </a:r>
            <a:r>
              <a:rPr lang="ja-JP" altLang="en-US" sz="1100" dirty="0" smtClean="0">
                <a:solidFill>
                  <a:prstClr val="black"/>
                </a:solidFill>
                <a:latin typeface="HG丸ｺﾞｼｯｸM-PRO" pitchFamily="50" charset="-128"/>
                <a:ea typeface="HG丸ｺﾞｼｯｸM-PRO" pitchFamily="50" charset="-128"/>
              </a:rPr>
              <a:t>した。</a:t>
            </a:r>
            <a:endParaRPr lang="en-US" altLang="ja-JP" sz="1100" dirty="0" smtClean="0">
              <a:solidFill>
                <a:prstClr val="black"/>
              </a:solidFill>
              <a:latin typeface="HG丸ｺﾞｼｯｸM-PRO" pitchFamily="50" charset="-128"/>
              <a:ea typeface="HG丸ｺﾞｼｯｸM-PRO" pitchFamily="50" charset="-128"/>
            </a:endParaRPr>
          </a:p>
          <a:p>
            <a:pPr fontAlgn="base">
              <a:spcBef>
                <a:spcPts val="300"/>
              </a:spcBef>
              <a:spcAft>
                <a:spcPct val="0"/>
              </a:spcAft>
              <a:defRPr/>
            </a:pPr>
            <a:r>
              <a:rPr lang="ja-JP" altLang="en-US" sz="1100" dirty="0" smtClean="0">
                <a:solidFill>
                  <a:prstClr val="black"/>
                </a:solidFill>
                <a:latin typeface="HG丸ｺﾞｼｯｸM-PRO" pitchFamily="50" charset="-128"/>
                <a:ea typeface="HG丸ｺﾞｼｯｸM-PRO" pitchFamily="50" charset="-128"/>
              </a:rPr>
              <a:t>　　　   また、社会福祉施設等施設整備費補助金等により、施設整備費について国庫補助対象とした。</a:t>
            </a:r>
            <a:endParaRPr lang="en-US" altLang="ja-JP" sz="1100" dirty="0" smtClean="0">
              <a:solidFill>
                <a:prstClr val="black"/>
              </a:solidFill>
              <a:latin typeface="HG丸ｺﾞｼｯｸM-PRO" pitchFamily="50" charset="-128"/>
              <a:ea typeface="HG丸ｺﾞｼｯｸM-PRO" pitchFamily="50" charset="-128"/>
            </a:endParaRPr>
          </a:p>
          <a:p>
            <a:pPr marL="177780" indent="-177780" fontAlgn="base">
              <a:spcBef>
                <a:spcPct val="0"/>
              </a:spcBef>
              <a:spcAft>
                <a:spcPct val="0"/>
              </a:spcAft>
            </a:pPr>
            <a:endParaRPr lang="en-US" altLang="ja-JP" sz="1600" dirty="0" smtClean="0">
              <a:solidFill>
                <a:srgbClr val="000000"/>
              </a:solidFill>
              <a:latin typeface="HG丸ｺﾞｼｯｸM-PRO" pitchFamily="50" charset="-128"/>
              <a:ea typeface="HG丸ｺﾞｼｯｸM-PRO" pitchFamily="50" charset="-128"/>
            </a:endParaRPr>
          </a:p>
          <a:p>
            <a:pPr marL="177780" indent="-177780" fontAlgn="base">
              <a:spcBef>
                <a:spcPct val="0"/>
              </a:spcBef>
              <a:spcAft>
                <a:spcPct val="0"/>
              </a:spcAft>
            </a:pPr>
            <a:r>
              <a:rPr lang="ja-JP" altLang="en-US" sz="1600" dirty="0" smtClean="0">
                <a:solidFill>
                  <a:srgbClr val="000000"/>
                </a:solidFill>
                <a:latin typeface="HG丸ｺﾞｼｯｸM-PRO" pitchFamily="50" charset="-128"/>
                <a:ea typeface="HG丸ｺﾞｼｯｸM-PRO" pitchFamily="50" charset="-128"/>
              </a:rPr>
              <a:t>　　</a:t>
            </a:r>
            <a:endParaRPr lang="en-US" altLang="ja-JP" sz="1600" dirty="0">
              <a:solidFill>
                <a:srgbClr val="000000"/>
              </a:solidFill>
              <a:latin typeface="HG丸ｺﾞｼｯｸM-PRO" pitchFamily="50" charset="-128"/>
              <a:ea typeface="HG丸ｺﾞｼｯｸM-PRO" pitchFamily="50" charset="-128"/>
            </a:endParaRPr>
          </a:p>
        </p:txBody>
      </p:sp>
      <p:sp>
        <p:nvSpPr>
          <p:cNvPr id="58373" name="Rectangle 15"/>
          <p:cNvSpPr>
            <a:spLocks noChangeArrowheads="1"/>
          </p:cNvSpPr>
          <p:nvPr/>
        </p:nvSpPr>
        <p:spPr bwMode="auto">
          <a:xfrm>
            <a:off x="1639988" y="-37233"/>
            <a:ext cx="6769100" cy="479138"/>
          </a:xfrm>
          <a:prstGeom prst="rect">
            <a:avLst/>
          </a:prstGeom>
          <a:noFill/>
          <a:ln w="9525">
            <a:noFill/>
            <a:miter lim="800000"/>
            <a:headEnd/>
            <a:tailEnd/>
          </a:ln>
        </p:spPr>
        <p:txBody>
          <a:bodyPr wrap="square" lIns="93494" tIns="46747" rIns="93494" bIns="46747" anchor="ctr">
            <a:spAutoFit/>
          </a:bodyPr>
          <a:lstStyle/>
          <a:p>
            <a:pPr algn="ctr" defTabSz="934929" fontAlgn="base">
              <a:spcBef>
                <a:spcPct val="30000"/>
              </a:spcBef>
              <a:spcAft>
                <a:spcPct val="0"/>
              </a:spcAft>
              <a:defRPr/>
            </a:pPr>
            <a:r>
              <a:rPr lang="ja-JP" altLang="en-US" sz="2500" b="1" dirty="0">
                <a:solidFill>
                  <a:srgbClr val="000000"/>
                </a:solidFill>
                <a:latin typeface="ＭＳ Ｐゴシック"/>
              </a:rPr>
              <a:t>基幹相談支援センターの役割のイメージ</a:t>
            </a:r>
          </a:p>
        </p:txBody>
      </p:sp>
      <p:grpSp>
        <p:nvGrpSpPr>
          <p:cNvPr id="2" name="グループ化 39"/>
          <p:cNvGrpSpPr>
            <a:grpSpLocks/>
          </p:cNvGrpSpPr>
          <p:nvPr/>
        </p:nvGrpSpPr>
        <p:grpSpPr bwMode="auto">
          <a:xfrm>
            <a:off x="921535" y="2465375"/>
            <a:ext cx="8353425" cy="3951288"/>
            <a:chOff x="28576" y="509878"/>
            <a:chExt cx="9463794" cy="6118619"/>
          </a:xfrm>
        </p:grpSpPr>
        <p:sp>
          <p:nvSpPr>
            <p:cNvPr id="69651" name="Oval 2"/>
            <p:cNvSpPr>
              <a:spLocks noChangeArrowheads="1"/>
            </p:cNvSpPr>
            <p:nvPr/>
          </p:nvSpPr>
          <p:spPr bwMode="auto">
            <a:xfrm>
              <a:off x="28576" y="732953"/>
              <a:ext cx="9072700" cy="5130721"/>
            </a:xfrm>
            <a:prstGeom prst="ellipse">
              <a:avLst/>
            </a:prstGeom>
            <a:solidFill>
              <a:srgbClr val="FFFFCC"/>
            </a:solidFill>
            <a:ln w="12700">
              <a:solidFill>
                <a:schemeClr val="tx1"/>
              </a:solidFill>
              <a:prstDash val="dash"/>
              <a:round/>
              <a:headEnd/>
              <a:tailEnd/>
            </a:ln>
          </p:spPr>
          <p:txBody>
            <a:bodyPr wrap="none" lIns="90000" tIns="46800" rIns="90000" bIns="46800"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52" name="Oval 3" descr="25%"/>
            <p:cNvSpPr>
              <a:spLocks noChangeArrowheads="1"/>
            </p:cNvSpPr>
            <p:nvPr/>
          </p:nvSpPr>
          <p:spPr bwMode="auto">
            <a:xfrm>
              <a:off x="3128376" y="2071401"/>
              <a:ext cx="2933780" cy="1979766"/>
            </a:xfrm>
            <a:prstGeom prst="ellipse">
              <a:avLst/>
            </a:prstGeom>
            <a:pattFill prst="pct25">
              <a:fgClr>
                <a:srgbClr val="99CCFF"/>
              </a:fgClr>
              <a:bgClr>
                <a:schemeClr val="bg1"/>
              </a:bgClr>
            </a:pattFill>
            <a:ln w="12700">
              <a:solidFill>
                <a:schemeClr val="tx1"/>
              </a:solidFill>
              <a:round/>
              <a:headEnd/>
              <a:tailEnd/>
            </a:ln>
          </p:spPr>
          <p:txBody>
            <a:bodyPr wrap="none" lIns="90000" tIns="46800" rIns="90000" bIns="46800" anchor="ctr"/>
            <a:lstStyle/>
            <a:p>
              <a:pPr algn="ctr" fontAlgn="base">
                <a:lnSpc>
                  <a:spcPct val="150000"/>
                </a:lnSpc>
                <a:spcBef>
                  <a:spcPct val="0"/>
                </a:spcBef>
                <a:spcAft>
                  <a:spcPct val="0"/>
                </a:spcAft>
              </a:pPr>
              <a:r>
                <a:rPr lang="ja-JP" altLang="en-US" sz="1200" dirty="0">
                  <a:solidFill>
                    <a:srgbClr val="000000"/>
                  </a:solidFill>
                  <a:ea typeface="HG丸ｺﾞｼｯｸM-PRO" pitchFamily="50" charset="-128"/>
                </a:rPr>
                <a:t>相談支援専門員、社会福祉士、</a:t>
              </a:r>
              <a:endParaRPr lang="en-US" altLang="ja-JP" sz="1200" dirty="0">
                <a:solidFill>
                  <a:srgbClr val="000000"/>
                </a:solidFill>
                <a:ea typeface="HG丸ｺﾞｼｯｸM-PRO" pitchFamily="50" charset="-128"/>
              </a:endParaRPr>
            </a:p>
            <a:p>
              <a:pPr algn="ctr" fontAlgn="base">
                <a:spcBef>
                  <a:spcPct val="0"/>
                </a:spcBef>
                <a:spcAft>
                  <a:spcPct val="0"/>
                </a:spcAft>
              </a:pPr>
              <a:r>
                <a:rPr lang="ja-JP" altLang="en-US" sz="1200" dirty="0">
                  <a:solidFill>
                    <a:srgbClr val="000000"/>
                  </a:solidFill>
                  <a:ea typeface="HG丸ｺﾞｼｯｸM-PRO" pitchFamily="50" charset="-128"/>
                </a:rPr>
                <a:t>　　精神保健福祉士、保健師等</a:t>
              </a:r>
            </a:p>
          </p:txBody>
        </p:sp>
        <p:sp>
          <p:nvSpPr>
            <p:cNvPr id="64532" name="Rectangle 8"/>
            <p:cNvSpPr>
              <a:spLocks noChangeArrowheads="1"/>
            </p:cNvSpPr>
            <p:nvPr/>
          </p:nvSpPr>
          <p:spPr bwMode="auto">
            <a:xfrm>
              <a:off x="3373817" y="509878"/>
              <a:ext cx="2249945" cy="376115"/>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総合相談・専門相談</a:t>
              </a:r>
            </a:p>
          </p:txBody>
        </p:sp>
        <p:sp>
          <p:nvSpPr>
            <p:cNvPr id="64533" name="Rectangle 67"/>
            <p:cNvSpPr>
              <a:spLocks noChangeArrowheads="1"/>
            </p:cNvSpPr>
            <p:nvPr/>
          </p:nvSpPr>
          <p:spPr bwMode="auto">
            <a:xfrm>
              <a:off x="6024830" y="2304410"/>
              <a:ext cx="2579073" cy="420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地域移行・地域定着</a:t>
              </a:r>
            </a:p>
          </p:txBody>
        </p:sp>
        <p:sp>
          <p:nvSpPr>
            <p:cNvPr id="64534" name="Rectangle 8"/>
            <p:cNvSpPr>
              <a:spLocks noChangeArrowheads="1"/>
            </p:cNvSpPr>
            <p:nvPr/>
          </p:nvSpPr>
          <p:spPr bwMode="auto">
            <a:xfrm>
              <a:off x="206630" y="2223289"/>
              <a:ext cx="2535908" cy="422821"/>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権利擁護・虐待防止</a:t>
              </a:r>
            </a:p>
          </p:txBody>
        </p:sp>
        <p:sp>
          <p:nvSpPr>
            <p:cNvPr id="64535" name="Rectangle 8"/>
            <p:cNvSpPr>
              <a:spLocks noChangeArrowheads="1"/>
            </p:cNvSpPr>
            <p:nvPr/>
          </p:nvSpPr>
          <p:spPr bwMode="auto">
            <a:xfrm>
              <a:off x="2882822" y="4189899"/>
              <a:ext cx="3541278" cy="361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93505" tIns="46752" rIns="93505" bIns="46752" anchor="ctr"/>
            <a:lstStyle/>
            <a:p>
              <a:pPr algn="ctr" defTabSz="934929" fontAlgn="base">
                <a:spcBef>
                  <a:spcPct val="0"/>
                </a:spcBef>
                <a:spcAft>
                  <a:spcPct val="0"/>
                </a:spcAft>
                <a:defRPr/>
              </a:pPr>
              <a:r>
                <a:rPr lang="ja-JP" altLang="en-US" sz="1400" dirty="0">
                  <a:solidFill>
                    <a:srgbClr val="000000"/>
                  </a:solidFill>
                </a:rPr>
                <a:t>地域の相談支援体制の強化の取組</a:t>
              </a:r>
            </a:p>
          </p:txBody>
        </p:sp>
        <p:grpSp>
          <p:nvGrpSpPr>
            <p:cNvPr id="3" name="Group 59"/>
            <p:cNvGrpSpPr>
              <a:grpSpLocks/>
            </p:cNvGrpSpPr>
            <p:nvPr/>
          </p:nvGrpSpPr>
          <p:grpSpPr bwMode="auto">
            <a:xfrm>
              <a:off x="4409953" y="2106767"/>
              <a:ext cx="295275" cy="604840"/>
              <a:chOff x="2692" y="1640"/>
              <a:chExt cx="186" cy="381"/>
            </a:xfrm>
          </p:grpSpPr>
          <p:sp>
            <p:nvSpPr>
              <p:cNvPr id="69668" name="Oval 60"/>
              <p:cNvSpPr>
                <a:spLocks noChangeArrowheads="1"/>
              </p:cNvSpPr>
              <p:nvPr/>
            </p:nvSpPr>
            <p:spPr bwMode="auto">
              <a:xfrm>
                <a:off x="2713" y="1640"/>
                <a:ext cx="148" cy="145"/>
              </a:xfrm>
              <a:prstGeom prst="ellipse">
                <a:avLst/>
              </a:prstGeom>
              <a:solidFill>
                <a:srgbClr val="66FF33"/>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9" name="AutoShape 61"/>
              <p:cNvSpPr>
                <a:spLocks noChangeArrowheads="1"/>
              </p:cNvSpPr>
              <p:nvPr/>
            </p:nvSpPr>
            <p:spPr bwMode="auto">
              <a:xfrm rot="-5400000">
                <a:off x="2657" y="1801"/>
                <a:ext cx="255" cy="186"/>
              </a:xfrm>
              <a:prstGeom prst="flowChartDelay">
                <a:avLst/>
              </a:prstGeom>
              <a:solidFill>
                <a:srgbClr val="66FF33"/>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grpSp>
          <p:nvGrpSpPr>
            <p:cNvPr id="4" name="Group 55"/>
            <p:cNvGrpSpPr>
              <a:grpSpLocks/>
            </p:cNvGrpSpPr>
            <p:nvPr/>
          </p:nvGrpSpPr>
          <p:grpSpPr bwMode="auto">
            <a:xfrm>
              <a:off x="3803206" y="2204308"/>
              <a:ext cx="331348" cy="536361"/>
              <a:chOff x="1884" y="3402"/>
              <a:chExt cx="136" cy="224"/>
            </a:xfrm>
          </p:grpSpPr>
          <p:sp>
            <p:nvSpPr>
              <p:cNvPr id="69666" name="Oval 56"/>
              <p:cNvSpPr>
                <a:spLocks noChangeArrowheads="1"/>
              </p:cNvSpPr>
              <p:nvPr/>
            </p:nvSpPr>
            <p:spPr bwMode="auto">
              <a:xfrm>
                <a:off x="1902" y="3402"/>
                <a:ext cx="100" cy="96"/>
              </a:xfrm>
              <a:prstGeom prst="ellipse">
                <a:avLst/>
              </a:prstGeom>
              <a:solidFill>
                <a:srgbClr val="0066FF"/>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7" name="AutoShape 57"/>
              <p:cNvSpPr>
                <a:spLocks noChangeArrowheads="1"/>
              </p:cNvSpPr>
              <p:nvPr/>
            </p:nvSpPr>
            <p:spPr bwMode="auto">
              <a:xfrm rot="-5400000">
                <a:off x="1890" y="3496"/>
                <a:ext cx="124" cy="136"/>
              </a:xfrm>
              <a:prstGeom prst="flowChartDelay">
                <a:avLst/>
              </a:prstGeom>
              <a:solidFill>
                <a:srgbClr val="0066FF"/>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grpSp>
          <p:nvGrpSpPr>
            <p:cNvPr id="5" name="Group 51"/>
            <p:cNvGrpSpPr>
              <a:grpSpLocks/>
            </p:cNvGrpSpPr>
            <p:nvPr/>
          </p:nvGrpSpPr>
          <p:grpSpPr bwMode="auto">
            <a:xfrm>
              <a:off x="4957489" y="2218067"/>
              <a:ext cx="292365" cy="530105"/>
              <a:chOff x="1944" y="3408"/>
              <a:chExt cx="120" cy="222"/>
            </a:xfrm>
          </p:grpSpPr>
          <p:sp>
            <p:nvSpPr>
              <p:cNvPr id="69664" name="Oval 52"/>
              <p:cNvSpPr>
                <a:spLocks noChangeArrowheads="1"/>
              </p:cNvSpPr>
              <p:nvPr/>
            </p:nvSpPr>
            <p:spPr bwMode="auto">
              <a:xfrm>
                <a:off x="1957" y="3408"/>
                <a:ext cx="94" cy="96"/>
              </a:xfrm>
              <a:prstGeom prst="ellipse">
                <a:avLst/>
              </a:prstGeom>
              <a:solidFill>
                <a:srgbClr val="FFCC00"/>
              </a:solidFill>
              <a:ln w="9525">
                <a:solidFill>
                  <a:schemeClr val="tx1"/>
                </a:solidFill>
                <a:round/>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sp>
            <p:nvSpPr>
              <p:cNvPr id="69665" name="AutoShape 53"/>
              <p:cNvSpPr>
                <a:spLocks noChangeArrowheads="1"/>
              </p:cNvSpPr>
              <p:nvPr/>
            </p:nvSpPr>
            <p:spPr bwMode="auto">
              <a:xfrm rot="-5400000">
                <a:off x="1933" y="3499"/>
                <a:ext cx="142" cy="120"/>
              </a:xfrm>
              <a:prstGeom prst="flowChartDelay">
                <a:avLst/>
              </a:prstGeom>
              <a:solidFill>
                <a:srgbClr val="FFCC00"/>
              </a:solidFill>
              <a:ln w="9525">
                <a:solidFill>
                  <a:schemeClr val="tx1"/>
                </a:solidFill>
                <a:miter lim="800000"/>
                <a:headEnd/>
                <a:tailEnd/>
              </a:ln>
            </p:spPr>
            <p:txBody>
              <a:bodyPr wrap="none" anchor="ctr"/>
              <a:lstStyle/>
              <a:p>
                <a:pPr fontAlgn="base">
                  <a:spcBef>
                    <a:spcPct val="0"/>
                  </a:spcBef>
                  <a:spcAft>
                    <a:spcPct val="0"/>
                  </a:spcAft>
                </a:pPr>
                <a:endParaRPr lang="ja-JP" altLang="en-US" sz="1200" dirty="0">
                  <a:solidFill>
                    <a:srgbClr val="000000"/>
                  </a:solidFill>
                  <a:ea typeface="HG丸ｺﾞｼｯｸM-PRO" pitchFamily="50" charset="-128"/>
                </a:endParaRPr>
              </a:p>
            </p:txBody>
          </p:sp>
        </p:grpSp>
        <p:sp>
          <p:nvSpPr>
            <p:cNvPr id="41" name="AutoShape 6"/>
            <p:cNvSpPr>
              <a:spLocks noChangeArrowheads="1"/>
            </p:cNvSpPr>
            <p:nvPr/>
          </p:nvSpPr>
          <p:spPr bwMode="auto">
            <a:xfrm>
              <a:off x="78934" y="2566890"/>
              <a:ext cx="3564661" cy="1409698"/>
            </a:xfrm>
            <a:prstGeom prst="roundRect">
              <a:avLst>
                <a:gd name="adj" fmla="val 16667"/>
              </a:avLst>
            </a:prstGeom>
            <a:noFill/>
            <a:ln w="9525">
              <a:noFill/>
              <a:round/>
              <a:headEnd/>
              <a:tailEnd/>
            </a:ln>
            <a:effectLst/>
          </p:spPr>
          <p:txBody>
            <a:bodyPr lIns="93505" tIns="46752" rIns="93505" bIns="46752" anchor="ctr">
              <a:spAutoFit/>
            </a:bodyPr>
            <a:lstStyle/>
            <a:p>
              <a:pPr marL="95239" indent="-95239" defTabSz="934929" fontAlgn="base">
                <a:spcBef>
                  <a:spcPts val="600"/>
                </a:spcBef>
                <a:spcAft>
                  <a:spcPts val="400"/>
                </a:spcAft>
                <a:defRPr/>
              </a:pPr>
              <a:r>
                <a:rPr lang="ja-JP" altLang="en-US" sz="1200" dirty="0">
                  <a:solidFill>
                    <a:srgbClr val="000000"/>
                  </a:solidFill>
                </a:rPr>
                <a:t>・成年後見制度利用支援事業</a:t>
              </a:r>
              <a:endParaRPr lang="en-US" altLang="ja-JP" sz="1200" dirty="0">
                <a:solidFill>
                  <a:srgbClr val="000000"/>
                </a:solidFill>
              </a:endParaRPr>
            </a:p>
            <a:p>
              <a:pPr marL="95239" indent="-95239" defTabSz="934929" fontAlgn="base">
                <a:spcBef>
                  <a:spcPct val="0"/>
                </a:spcBef>
                <a:spcAft>
                  <a:spcPct val="0"/>
                </a:spcAft>
                <a:defRPr/>
              </a:pPr>
              <a:r>
                <a:rPr lang="ja-JP" altLang="en-US" sz="1200" dirty="0">
                  <a:solidFill>
                    <a:srgbClr val="000000"/>
                  </a:solidFill>
                </a:rPr>
                <a:t>・虐待防止</a:t>
              </a:r>
              <a:endParaRPr lang="en-US" altLang="ja-JP" sz="1200" dirty="0">
                <a:solidFill>
                  <a:srgbClr val="000000"/>
                </a:solidFill>
              </a:endParaRPr>
            </a:p>
            <a:p>
              <a:pPr marL="95239" indent="-95239" defTabSz="934929" fontAlgn="base">
                <a:spcBef>
                  <a:spcPct val="0"/>
                </a:spcBef>
                <a:spcAft>
                  <a:spcPct val="0"/>
                </a:spcAft>
                <a:defRPr/>
              </a:pPr>
              <a:r>
                <a:rPr lang="ja-JP" altLang="en-US" sz="1100" dirty="0">
                  <a:solidFill>
                    <a:srgbClr val="000000"/>
                  </a:solidFill>
                </a:rPr>
                <a:t>　</a:t>
              </a:r>
              <a:r>
                <a:rPr lang="en-US" altLang="ja-JP" sz="900" dirty="0">
                  <a:solidFill>
                    <a:srgbClr val="000000"/>
                  </a:solidFill>
                </a:rPr>
                <a:t>※  </a:t>
              </a:r>
              <a:r>
                <a:rPr lang="ja-JP" altLang="en-US" sz="900" dirty="0">
                  <a:solidFill>
                    <a:srgbClr val="000000"/>
                  </a:solidFill>
                </a:rPr>
                <a:t>市町村障害者虐待防止センター（通報受理、</a:t>
              </a:r>
              <a:endParaRPr lang="en-US" altLang="ja-JP" sz="900" dirty="0">
                <a:solidFill>
                  <a:srgbClr val="000000"/>
                </a:solidFill>
              </a:endParaRPr>
            </a:p>
            <a:p>
              <a:pPr marL="95239" indent="-95239" defTabSz="934929" fontAlgn="base">
                <a:spcBef>
                  <a:spcPct val="0"/>
                </a:spcBef>
                <a:spcAft>
                  <a:spcPct val="0"/>
                </a:spcAft>
                <a:defRPr/>
              </a:pPr>
              <a:r>
                <a:rPr lang="ja-JP" altLang="en-US" sz="900" dirty="0">
                  <a:solidFill>
                    <a:srgbClr val="000000"/>
                  </a:solidFill>
                </a:rPr>
                <a:t>　　 相談等）を兼ねることができる。</a:t>
              </a:r>
              <a:endParaRPr lang="en-US" altLang="ja-JP" sz="900" dirty="0">
                <a:solidFill>
                  <a:srgbClr val="000000"/>
                </a:solidFill>
              </a:endParaRPr>
            </a:p>
          </p:txBody>
        </p:sp>
        <p:sp>
          <p:nvSpPr>
            <p:cNvPr id="69661" name="AutoShape 6"/>
            <p:cNvSpPr>
              <a:spLocks noChangeArrowheads="1"/>
            </p:cNvSpPr>
            <p:nvPr/>
          </p:nvSpPr>
          <p:spPr bwMode="auto">
            <a:xfrm>
              <a:off x="2878847" y="893382"/>
              <a:ext cx="4513466" cy="1243078"/>
            </a:xfrm>
            <a:prstGeom prst="roundRect">
              <a:avLst>
                <a:gd name="adj" fmla="val 16667"/>
              </a:avLst>
            </a:prstGeom>
            <a:noFill/>
            <a:ln w="9525">
              <a:noFill/>
              <a:round/>
              <a:headEnd/>
              <a:tailEnd/>
            </a:ln>
          </p:spPr>
          <p:txBody>
            <a:bodyPr lIns="93505" tIns="46752" rIns="93505" bIns="46752" anchor="ctr">
              <a:spAutoFit/>
            </a:bodyPr>
            <a:lstStyle/>
            <a:p>
              <a:pPr marL="95239" indent="-95239" defTabSz="934929" fontAlgn="base">
                <a:spcBef>
                  <a:spcPct val="0"/>
                </a:spcBef>
                <a:spcAft>
                  <a:spcPts val="300"/>
                </a:spcAft>
              </a:pPr>
              <a:r>
                <a:rPr lang="ja-JP" altLang="en-US" sz="1200" dirty="0">
                  <a:solidFill>
                    <a:srgbClr val="000000"/>
                  </a:solidFill>
                </a:rPr>
                <a:t>　　障害の種別や各種ニーズに対応する</a:t>
              </a:r>
              <a:endParaRPr lang="en-US" altLang="ja-JP" sz="1200" dirty="0">
                <a:solidFill>
                  <a:srgbClr val="000000"/>
                </a:solidFill>
              </a:endParaRPr>
            </a:p>
            <a:p>
              <a:pPr marL="95239" indent="-95239" defTabSz="934929" fontAlgn="base">
                <a:spcBef>
                  <a:spcPct val="0"/>
                </a:spcBef>
                <a:spcAft>
                  <a:spcPts val="300"/>
                </a:spcAft>
              </a:pPr>
              <a:r>
                <a:rPr lang="ja-JP" altLang="en-US" sz="1200" dirty="0">
                  <a:solidFill>
                    <a:srgbClr val="000000"/>
                  </a:solidFill>
                </a:rPr>
                <a:t>　　・　総合的な相談支援（３障害対応）の実施</a:t>
              </a:r>
              <a:endParaRPr lang="en-US" altLang="ja-JP" sz="1200" dirty="0">
                <a:solidFill>
                  <a:srgbClr val="000000"/>
                </a:solidFill>
              </a:endParaRPr>
            </a:p>
            <a:p>
              <a:pPr marL="95239" indent="-95239" defTabSz="934929" fontAlgn="base">
                <a:spcBef>
                  <a:spcPct val="0"/>
                </a:spcBef>
                <a:spcAft>
                  <a:spcPts val="300"/>
                </a:spcAft>
              </a:pPr>
              <a:r>
                <a:rPr lang="ja-JP" altLang="en-US" sz="1200" dirty="0">
                  <a:solidFill>
                    <a:srgbClr val="000000"/>
                  </a:solidFill>
                </a:rPr>
                <a:t>　　・　専門的な相談支援の実施</a:t>
              </a:r>
            </a:p>
          </p:txBody>
        </p:sp>
        <p:sp>
          <p:nvSpPr>
            <p:cNvPr id="69662" name="AutoShape 6"/>
            <p:cNvSpPr>
              <a:spLocks noChangeArrowheads="1"/>
            </p:cNvSpPr>
            <p:nvPr/>
          </p:nvSpPr>
          <p:spPr bwMode="auto">
            <a:xfrm>
              <a:off x="5952368" y="2743889"/>
              <a:ext cx="3540002" cy="882654"/>
            </a:xfrm>
            <a:prstGeom prst="roundRect">
              <a:avLst>
                <a:gd name="adj" fmla="val 16667"/>
              </a:avLst>
            </a:prstGeom>
            <a:noFill/>
            <a:ln w="9525">
              <a:noFill/>
              <a:round/>
              <a:headEnd/>
              <a:tailEnd/>
            </a:ln>
          </p:spPr>
          <p:txBody>
            <a:bodyPr lIns="93505" tIns="46752" rIns="93505" bIns="46752" anchor="ctr">
              <a:spAutoFit/>
            </a:bodyPr>
            <a:lstStyle/>
            <a:p>
              <a:pPr marL="95239" indent="-95239" defTabSz="934929" fontAlgn="base">
                <a:spcBef>
                  <a:spcPct val="0"/>
                </a:spcBef>
                <a:spcAft>
                  <a:spcPts val="400"/>
                </a:spcAft>
              </a:pPr>
              <a:r>
                <a:rPr lang="ja-JP" altLang="en-US" sz="1200" dirty="0">
                  <a:solidFill>
                    <a:srgbClr val="000000"/>
                  </a:solidFill>
                </a:rPr>
                <a:t>・入所施設や精神科病院への働きかけ</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・地域の体制整備に係るコーディネート</a:t>
              </a:r>
              <a:endParaRPr lang="en-US" altLang="ja-JP" sz="1200" dirty="0">
                <a:solidFill>
                  <a:srgbClr val="000000"/>
                </a:solidFill>
              </a:endParaRPr>
            </a:p>
          </p:txBody>
        </p:sp>
        <p:sp>
          <p:nvSpPr>
            <p:cNvPr id="64542" name="上矢印 28"/>
            <p:cNvSpPr>
              <a:spLocks noChangeArrowheads="1"/>
            </p:cNvSpPr>
            <p:nvPr/>
          </p:nvSpPr>
          <p:spPr bwMode="auto">
            <a:xfrm>
              <a:off x="3618415" y="5974599"/>
              <a:ext cx="2050309" cy="653898"/>
            </a:xfrm>
            <a:prstGeom prst="upArrow">
              <a:avLst>
                <a:gd name="adj1" fmla="val 50000"/>
                <a:gd name="adj2" fmla="val 50000"/>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90000" tIns="46800" rIns="90000" bIns="46800"/>
            <a:lstStyle/>
            <a:p>
              <a:pPr algn="ctr" fontAlgn="base">
                <a:spcBef>
                  <a:spcPct val="0"/>
                </a:spcBef>
                <a:spcAft>
                  <a:spcPct val="0"/>
                </a:spcAft>
                <a:defRPr/>
              </a:pPr>
              <a:r>
                <a:rPr lang="ja-JP" altLang="en-US" sz="900" dirty="0">
                  <a:solidFill>
                    <a:srgbClr val="000000"/>
                  </a:solidFill>
                  <a:ea typeface="HG丸ｺﾞｼｯｸM-PRO" pitchFamily="50" charset="-128"/>
                </a:rPr>
                <a:t>運営委託等</a:t>
              </a:r>
            </a:p>
          </p:txBody>
        </p:sp>
      </p:grpSp>
      <p:sp>
        <p:nvSpPr>
          <p:cNvPr id="46" name="円/楕円 45"/>
          <p:cNvSpPr/>
          <p:nvPr/>
        </p:nvSpPr>
        <p:spPr bwMode="auto">
          <a:xfrm>
            <a:off x="416526" y="2420690"/>
            <a:ext cx="1169988"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47" name="円/楕円 46"/>
          <p:cNvSpPr/>
          <p:nvPr/>
        </p:nvSpPr>
        <p:spPr bwMode="auto">
          <a:xfrm>
            <a:off x="344880" y="5346688"/>
            <a:ext cx="1169987"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48" name="円/楕円 47"/>
          <p:cNvSpPr/>
          <p:nvPr/>
        </p:nvSpPr>
        <p:spPr bwMode="auto">
          <a:xfrm>
            <a:off x="8338348" y="2420690"/>
            <a:ext cx="1169988" cy="57626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9989" tIns="46795" rIns="89989" bIns="46795" anchor="ctr"/>
          <a:lstStyle/>
          <a:p>
            <a:pPr algn="ctr" fontAlgn="base">
              <a:spcBef>
                <a:spcPct val="0"/>
              </a:spcBef>
              <a:spcAft>
                <a:spcPct val="0"/>
              </a:spcAft>
              <a:defRPr/>
            </a:pPr>
            <a:r>
              <a:rPr lang="ja-JP" altLang="en-US" sz="1100" dirty="0">
                <a:solidFill>
                  <a:srgbClr val="000000"/>
                </a:solidFill>
                <a:ea typeface="HG丸ｺﾞｼｯｸM-PRO" pitchFamily="50" charset="-128"/>
              </a:rPr>
              <a:t>相談支援事業者</a:t>
            </a:r>
          </a:p>
        </p:txBody>
      </p:sp>
      <p:sp>
        <p:nvSpPr>
          <p:cNvPr id="69641" name="円/楕円 48"/>
          <p:cNvSpPr>
            <a:spLocks noChangeArrowheads="1"/>
          </p:cNvSpPr>
          <p:nvPr/>
        </p:nvSpPr>
        <p:spPr bwMode="auto">
          <a:xfrm>
            <a:off x="7839529" y="5490971"/>
            <a:ext cx="1793875" cy="936625"/>
          </a:xfrm>
          <a:prstGeom prst="ellipse">
            <a:avLst/>
          </a:prstGeom>
          <a:solidFill>
            <a:schemeClr val="bg1"/>
          </a:solidFill>
          <a:ln w="9525" algn="ctr">
            <a:solidFill>
              <a:schemeClr val="tx1"/>
            </a:solidFill>
            <a:round/>
            <a:headEnd/>
            <a:tailEnd/>
          </a:ln>
        </p:spPr>
        <p:txBody>
          <a:bodyPr lIns="89989" tIns="46795" rIns="89989" bIns="46795" anchor="ctr"/>
          <a:lstStyle/>
          <a:p>
            <a:pPr algn="ctr" fontAlgn="base">
              <a:spcBef>
                <a:spcPct val="0"/>
              </a:spcBef>
              <a:spcAft>
                <a:spcPct val="0"/>
              </a:spcAft>
            </a:pPr>
            <a:r>
              <a:rPr lang="ja-JP" altLang="en-US" sz="1100" dirty="0">
                <a:solidFill>
                  <a:srgbClr val="000000"/>
                </a:solidFill>
                <a:latin typeface="HG丸ｺﾞｼｯｸM-PRO" pitchFamily="50" charset="-128"/>
                <a:ea typeface="HG丸ｺﾞｼｯｸM-PRO" pitchFamily="50" charset="-128"/>
              </a:rPr>
              <a:t>児童発達</a:t>
            </a:r>
            <a:endParaRPr lang="en-US" altLang="ja-JP" sz="11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r>
              <a:rPr lang="ja-JP" altLang="en-US" sz="1100" dirty="0">
                <a:solidFill>
                  <a:srgbClr val="000000"/>
                </a:solidFill>
                <a:latin typeface="HG丸ｺﾞｼｯｸM-PRO" pitchFamily="50" charset="-128"/>
                <a:ea typeface="HG丸ｺﾞｼｯｸM-PRO" pitchFamily="50" charset="-128"/>
              </a:rPr>
              <a:t>支援センター</a:t>
            </a:r>
            <a:endParaRPr lang="en-US" altLang="ja-JP" sz="1100" dirty="0">
              <a:solidFill>
                <a:srgbClr val="000000"/>
              </a:solidFill>
              <a:latin typeface="HG丸ｺﾞｼｯｸM-PRO" pitchFamily="50" charset="-128"/>
              <a:ea typeface="HG丸ｺﾞｼｯｸM-PRO" pitchFamily="50" charset="-128"/>
            </a:endParaRPr>
          </a:p>
          <a:p>
            <a:pPr algn="ctr" fontAlgn="base">
              <a:spcBef>
                <a:spcPct val="0"/>
              </a:spcBef>
              <a:spcAft>
                <a:spcPct val="0"/>
              </a:spcAft>
            </a:pPr>
            <a:endParaRPr lang="en-US" altLang="ja-JP" sz="1100" dirty="0">
              <a:solidFill>
                <a:srgbClr val="000000"/>
              </a:solidFill>
              <a:latin typeface="HG丸ｺﾞｼｯｸM-PRO" pitchFamily="50" charset="-128"/>
              <a:ea typeface="HG丸ｺﾞｼｯｸM-PRO" pitchFamily="50" charset="-128"/>
            </a:endParaRPr>
          </a:p>
        </p:txBody>
      </p:sp>
      <p:sp>
        <p:nvSpPr>
          <p:cNvPr id="51" name="左右矢印 50"/>
          <p:cNvSpPr/>
          <p:nvPr/>
        </p:nvSpPr>
        <p:spPr bwMode="auto">
          <a:xfrm rot="2700000">
            <a:off x="1273057" y="2918842"/>
            <a:ext cx="504056" cy="390043"/>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2" name="左右矢印 51"/>
          <p:cNvSpPr/>
          <p:nvPr/>
        </p:nvSpPr>
        <p:spPr bwMode="auto">
          <a:xfrm rot="8100000">
            <a:off x="8248418" y="3000632"/>
            <a:ext cx="546061"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3" name="左右矢印 52"/>
          <p:cNvSpPr/>
          <p:nvPr/>
        </p:nvSpPr>
        <p:spPr bwMode="auto">
          <a:xfrm rot="8100000">
            <a:off x="1106985" y="4996062"/>
            <a:ext cx="584784"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4" name="左右矢印 53"/>
          <p:cNvSpPr/>
          <p:nvPr/>
        </p:nvSpPr>
        <p:spPr bwMode="auto">
          <a:xfrm rot="2700000">
            <a:off x="8112553" y="5041041"/>
            <a:ext cx="517821" cy="390043"/>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9989" tIns="46795" rIns="89989" bIns="46795" anchor="ctr"/>
          <a:lstStyle/>
          <a:p>
            <a:pPr algn="ctr" fontAlgn="base">
              <a:spcBef>
                <a:spcPct val="0"/>
              </a:spcBef>
              <a:spcAft>
                <a:spcPct val="0"/>
              </a:spcAft>
              <a:defRPr/>
            </a:pPr>
            <a:r>
              <a:rPr lang="ja-JP" altLang="en-US" sz="900" dirty="0">
                <a:solidFill>
                  <a:srgbClr val="000000"/>
                </a:solidFill>
                <a:ea typeface="HG丸ｺﾞｼｯｸM-PRO" pitchFamily="50" charset="-128"/>
              </a:rPr>
              <a:t>連携</a:t>
            </a:r>
          </a:p>
        </p:txBody>
      </p:sp>
      <p:sp>
        <p:nvSpPr>
          <p:cNvPr id="55" name="正方形/長方形 54"/>
          <p:cNvSpPr/>
          <p:nvPr/>
        </p:nvSpPr>
        <p:spPr bwMode="auto">
          <a:xfrm>
            <a:off x="3225510" y="1916882"/>
            <a:ext cx="3354387" cy="360363"/>
          </a:xfrm>
          <a:prstGeom prst="rect">
            <a:avLst/>
          </a:prstGeom>
          <a:solidFill>
            <a:schemeClr val="accent5">
              <a:lumMod val="20000"/>
              <a:lumOff val="80000"/>
            </a:schemeClr>
          </a:solidFill>
          <a:ln w="57150" cmpd="dbl">
            <a:solidFill>
              <a:schemeClr val="tx2">
                <a:lumMod val="60000"/>
                <a:lumOff val="40000"/>
              </a:schemeClr>
            </a:solidFill>
            <a:headEnd type="none" w="med" len="med"/>
            <a:tailEnd type="none" w="med" len="med"/>
          </a:ln>
          <a:effectLst>
            <a:outerShdw blurRad="40000" dist="20000" dir="5400000" rotWithShape="0">
              <a:srgbClr val="000000">
                <a:alpha val="62000"/>
              </a:srgbClr>
            </a:outerShdw>
          </a:effectLst>
        </p:spPr>
        <p:style>
          <a:lnRef idx="1">
            <a:schemeClr val="accent3"/>
          </a:lnRef>
          <a:fillRef idx="2">
            <a:schemeClr val="accent3"/>
          </a:fillRef>
          <a:effectRef idx="1">
            <a:schemeClr val="accent3"/>
          </a:effectRef>
          <a:fontRef idx="minor">
            <a:schemeClr val="dk1"/>
          </a:fontRef>
        </p:style>
        <p:txBody>
          <a:bodyPr lIns="89989" tIns="46795" rIns="89989" bIns="46795"/>
          <a:lstStyle/>
          <a:p>
            <a:pPr algn="ctr" fontAlgn="base">
              <a:spcBef>
                <a:spcPct val="0"/>
              </a:spcBef>
              <a:spcAft>
                <a:spcPct val="0"/>
              </a:spcAft>
              <a:defRPr/>
            </a:pPr>
            <a:r>
              <a:rPr lang="ja-JP" altLang="en-US" sz="1600" b="1" dirty="0">
                <a:solidFill>
                  <a:prstClr val="black"/>
                </a:solidFill>
                <a:latin typeface="ＭＳ Ｐゴシック"/>
              </a:rPr>
              <a:t>基幹相談支援センター</a:t>
            </a:r>
          </a:p>
        </p:txBody>
      </p:sp>
      <p:sp>
        <p:nvSpPr>
          <p:cNvPr id="69647" name="正方形/長方形 56"/>
          <p:cNvSpPr>
            <a:spLocks noChangeArrowheads="1"/>
          </p:cNvSpPr>
          <p:nvPr/>
        </p:nvSpPr>
        <p:spPr bwMode="auto">
          <a:xfrm>
            <a:off x="7978288" y="5921363"/>
            <a:ext cx="1654175" cy="360362"/>
          </a:xfrm>
          <a:prstGeom prst="rect">
            <a:avLst/>
          </a:prstGeom>
          <a:noFill/>
          <a:ln w="9525" algn="ctr">
            <a:noFill/>
            <a:round/>
            <a:headEnd/>
            <a:tailEnd/>
          </a:ln>
        </p:spPr>
        <p:txBody>
          <a:bodyPr lIns="89989" tIns="46795" rIns="89989" bIns="46795" anchor="ctr"/>
          <a:lstStyle/>
          <a:p>
            <a:pPr fontAlgn="base">
              <a:spcBef>
                <a:spcPct val="0"/>
              </a:spcBef>
              <a:spcAft>
                <a:spcPct val="0"/>
              </a:spcAft>
            </a:pPr>
            <a:r>
              <a:rPr lang="ja-JP" altLang="en-US" sz="1100" dirty="0">
                <a:solidFill>
                  <a:srgbClr val="000000"/>
                </a:solidFill>
                <a:ea typeface="HG丸ｺﾞｼｯｸM-PRO" pitchFamily="50" charset="-128"/>
              </a:rPr>
              <a:t> （相談支援事業者）</a:t>
            </a:r>
          </a:p>
        </p:txBody>
      </p:sp>
      <p:sp>
        <p:nvSpPr>
          <p:cNvPr id="57" name="AutoShape 13"/>
          <p:cNvSpPr>
            <a:spLocks noChangeArrowheads="1"/>
          </p:cNvSpPr>
          <p:nvPr/>
        </p:nvSpPr>
        <p:spPr bwMode="auto">
          <a:xfrm>
            <a:off x="3800936" y="6471737"/>
            <a:ext cx="2447926" cy="360363"/>
          </a:xfrm>
          <a:prstGeom prst="roundRect">
            <a:avLst>
              <a:gd name="adj" fmla="val 16667"/>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58402" tIns="46744" rIns="58402" bIns="46744" anchor="ctr"/>
          <a:lstStyle/>
          <a:p>
            <a:pPr algn="ctr" defTabSz="933341" fontAlgn="base">
              <a:spcBef>
                <a:spcPct val="40000"/>
              </a:spcBef>
              <a:spcAft>
                <a:spcPct val="0"/>
              </a:spcAft>
              <a:defRPr/>
            </a:pPr>
            <a:r>
              <a:rPr lang="ja-JP" altLang="en-US" sz="1600" dirty="0" smtClean="0">
                <a:solidFill>
                  <a:srgbClr val="000000"/>
                </a:solidFill>
                <a:ea typeface="HG丸ｺﾞｼｯｸM-PRO" pitchFamily="50" charset="-128"/>
              </a:rPr>
              <a:t>協　　議　　会</a:t>
            </a:r>
            <a:endParaRPr lang="ja-JP" altLang="en-US" sz="1600" dirty="0">
              <a:solidFill>
                <a:srgbClr val="000000"/>
              </a:solidFill>
              <a:ea typeface="HG丸ｺﾞｼｯｸM-PRO" pitchFamily="50" charset="-128"/>
            </a:endParaRPr>
          </a:p>
        </p:txBody>
      </p:sp>
      <p:sp>
        <p:nvSpPr>
          <p:cNvPr id="69649" name="AutoShape 6"/>
          <p:cNvSpPr>
            <a:spLocks noChangeArrowheads="1"/>
          </p:cNvSpPr>
          <p:nvPr/>
        </p:nvSpPr>
        <p:spPr bwMode="auto">
          <a:xfrm>
            <a:off x="3513929" y="5057763"/>
            <a:ext cx="3311525" cy="830262"/>
          </a:xfrm>
          <a:prstGeom prst="roundRect">
            <a:avLst>
              <a:gd name="adj" fmla="val 16667"/>
            </a:avLst>
          </a:prstGeom>
          <a:noFill/>
          <a:ln w="9525">
            <a:noFill/>
            <a:round/>
            <a:headEnd/>
            <a:tailEnd/>
          </a:ln>
        </p:spPr>
        <p:txBody>
          <a:bodyPr lIns="93494" tIns="46747" rIns="93494" bIns="46747" anchor="ctr">
            <a:spAutoFit/>
          </a:bodyPr>
          <a:lstStyle/>
          <a:p>
            <a:pPr marL="95239" indent="-95239" defTabSz="934929" fontAlgn="base">
              <a:spcBef>
                <a:spcPct val="0"/>
              </a:spcBef>
              <a:spcAft>
                <a:spcPts val="400"/>
              </a:spcAft>
            </a:pPr>
            <a:r>
              <a:rPr lang="ja-JP" altLang="en-US" sz="1200" dirty="0">
                <a:solidFill>
                  <a:srgbClr val="000000"/>
                </a:solidFill>
              </a:rPr>
              <a:t>・相談支援事業者への専門的指導、助言</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・相談支援事業者の人材育成</a:t>
            </a:r>
            <a:endParaRPr lang="en-US" altLang="ja-JP" sz="1200" dirty="0">
              <a:solidFill>
                <a:srgbClr val="000000"/>
              </a:solidFill>
            </a:endParaRPr>
          </a:p>
          <a:p>
            <a:pPr marL="95239" indent="-95239" defTabSz="934929" fontAlgn="base">
              <a:spcBef>
                <a:spcPct val="0"/>
              </a:spcBef>
              <a:spcAft>
                <a:spcPts val="400"/>
              </a:spcAft>
            </a:pPr>
            <a:r>
              <a:rPr lang="ja-JP" altLang="en-US" sz="1200" dirty="0">
                <a:solidFill>
                  <a:srgbClr val="000000"/>
                </a:solidFill>
              </a:rPr>
              <a:t>・相談機関との連携強化の取組</a:t>
            </a:r>
            <a:endParaRPr lang="en-US" altLang="ja-JP" sz="1200" dirty="0">
              <a:solidFill>
                <a:srgbClr val="000000"/>
              </a:solidFill>
            </a:endParaRPr>
          </a:p>
        </p:txBody>
      </p:sp>
      <p:sp>
        <p:nvSpPr>
          <p:cNvPr id="6" name="テキスト ボックス 5"/>
          <p:cNvSpPr txBox="1"/>
          <p:nvPr/>
        </p:nvSpPr>
        <p:spPr>
          <a:xfrm>
            <a:off x="6681193" y="1794208"/>
            <a:ext cx="3096351" cy="692497"/>
          </a:xfrm>
          <a:prstGeom prst="rect">
            <a:avLst/>
          </a:prstGeom>
          <a:noFill/>
        </p:spPr>
        <p:txBody>
          <a:bodyPr wrap="square" rtlCol="0">
            <a:spAutoFit/>
          </a:bodyPr>
          <a:lstStyle/>
          <a:p>
            <a:pPr algn="r" fontAlgn="base">
              <a:spcBef>
                <a:spcPct val="0"/>
              </a:spcBef>
              <a:spcAft>
                <a:spcPct val="0"/>
              </a:spcAft>
            </a:pPr>
            <a:r>
              <a:rPr lang="ja-JP" altLang="en-US" sz="1400" dirty="0" smtClean="0">
                <a:solidFill>
                  <a:srgbClr val="000000"/>
                </a:solidFill>
              </a:rPr>
              <a:t>平成</a:t>
            </a:r>
            <a:r>
              <a:rPr lang="en-US" altLang="ja-JP" sz="1400" dirty="0">
                <a:solidFill>
                  <a:srgbClr val="000000"/>
                </a:solidFill>
              </a:rPr>
              <a:t>29</a:t>
            </a:r>
            <a:r>
              <a:rPr lang="ja-JP" altLang="en-US" sz="1400" dirty="0" smtClean="0">
                <a:solidFill>
                  <a:srgbClr val="000000"/>
                </a:solidFill>
              </a:rPr>
              <a:t>年度設置市町村数：</a:t>
            </a:r>
            <a:r>
              <a:rPr lang="en-US" altLang="ja-JP" sz="1400" dirty="0" smtClean="0">
                <a:solidFill>
                  <a:srgbClr val="000000"/>
                </a:solidFill>
              </a:rPr>
              <a:t>518</a:t>
            </a:r>
          </a:p>
          <a:p>
            <a:pPr algn="r" fontAlgn="base">
              <a:spcBef>
                <a:spcPct val="0"/>
              </a:spcBef>
              <a:spcAft>
                <a:spcPct val="0"/>
              </a:spcAft>
            </a:pPr>
            <a:r>
              <a:rPr lang="ja-JP" altLang="en-US" sz="1400" dirty="0">
                <a:solidFill>
                  <a:srgbClr val="000000"/>
                </a:solidFill>
              </a:rPr>
              <a:t>設置</a:t>
            </a:r>
            <a:r>
              <a:rPr lang="ja-JP" altLang="en-US" sz="1400" dirty="0" smtClean="0">
                <a:solidFill>
                  <a:srgbClr val="000000"/>
                </a:solidFill>
              </a:rPr>
              <a:t>個所数：</a:t>
            </a:r>
            <a:r>
              <a:rPr lang="en-US" altLang="ja-JP" sz="1400" dirty="0" smtClean="0">
                <a:solidFill>
                  <a:srgbClr val="000000"/>
                </a:solidFill>
              </a:rPr>
              <a:t>544</a:t>
            </a:r>
          </a:p>
          <a:p>
            <a:pPr algn="r" fontAlgn="base">
              <a:spcBef>
                <a:spcPct val="0"/>
              </a:spcBef>
              <a:spcAft>
                <a:spcPct val="0"/>
              </a:spcAft>
            </a:pPr>
            <a:r>
              <a:rPr lang="ja-JP" altLang="en-US" sz="1100" dirty="0" smtClean="0">
                <a:solidFill>
                  <a:srgbClr val="000000"/>
                </a:solidFill>
              </a:rPr>
              <a:t>（一部共同設置）</a:t>
            </a:r>
            <a:endParaRPr lang="ja-JP" altLang="en-US" sz="1100" dirty="0">
              <a:solidFill>
                <a:srgbClr val="000000"/>
              </a:solidFill>
            </a:endParaRPr>
          </a:p>
        </p:txBody>
      </p:sp>
    </p:spTree>
    <p:extLst>
      <p:ext uri="{BB962C8B-B14F-4D97-AF65-F5344CB8AC3E}">
        <p14:creationId xmlns:p14="http://schemas.microsoft.com/office/powerpoint/2010/main" val="3240829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506" y="116632"/>
            <a:ext cx="9517057" cy="360040"/>
          </a:xfrm>
          <a:noFill/>
          <a:ln>
            <a:noFill/>
          </a:ln>
        </p:spPr>
        <p:txBody>
          <a:bodyPr>
            <a:noAutofit/>
          </a:bodyPr>
          <a:lstStyle/>
          <a:p>
            <a:r>
              <a:rPr lang="ja-JP" altLang="en-US" sz="2300" b="1" dirty="0"/>
              <a:t>現行の相談支援体制の概略</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150193907"/>
              </p:ext>
            </p:extLst>
          </p:nvPr>
        </p:nvGraphicFramePr>
        <p:xfrm>
          <a:off x="128464" y="570390"/>
          <a:ext cx="9633519" cy="5954954"/>
        </p:xfrm>
        <a:graphic>
          <a:graphicData uri="http://schemas.openxmlformats.org/drawingml/2006/table">
            <a:tbl>
              <a:tblPr firstRow="1" bandRow="1">
                <a:tableStyleId>{5940675A-B579-460E-94D1-54222C63F5DA}</a:tableStyleId>
              </a:tblPr>
              <a:tblGrid>
                <a:gridCol w="223224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gridCol w="2648743">
                  <a:extLst>
                    <a:ext uri="{9D8B030D-6E8A-4147-A177-3AD203B41FA5}">
                      <a16:colId xmlns:a16="http://schemas.microsoft.com/office/drawing/2014/main" val="20003"/>
                    </a:ext>
                  </a:extLst>
                </a:gridCol>
              </a:tblGrid>
              <a:tr h="302336">
                <a:tc>
                  <a:txBody>
                    <a:bodyPr/>
                    <a:lstStyle/>
                    <a:p>
                      <a:pPr algn="ctr"/>
                      <a:r>
                        <a:rPr kumimoji="1" lang="ja-JP" altLang="en-US" sz="1500" dirty="0" smtClean="0"/>
                        <a:t>相談支援事業名等</a:t>
                      </a:r>
                      <a:endParaRPr kumimoji="1" lang="ja-JP" altLang="en-US" sz="1500" dirty="0"/>
                    </a:p>
                  </a:txBody>
                  <a:tcPr marL="99060" marR="99060">
                    <a:solidFill>
                      <a:srgbClr val="99FF99"/>
                    </a:solidFill>
                  </a:tcPr>
                </a:tc>
                <a:tc>
                  <a:txBody>
                    <a:bodyPr/>
                    <a:lstStyle/>
                    <a:p>
                      <a:pPr algn="ctr"/>
                      <a:r>
                        <a:rPr kumimoji="1" lang="ja-JP" altLang="en-US" sz="1500" dirty="0" smtClean="0"/>
                        <a:t>配置メンバー</a:t>
                      </a:r>
                      <a:endParaRPr kumimoji="1" lang="ja-JP" altLang="en-US" sz="1500" dirty="0"/>
                    </a:p>
                  </a:txBody>
                  <a:tcPr marL="99060" marR="99060">
                    <a:solidFill>
                      <a:srgbClr val="99FF99"/>
                    </a:solidFill>
                  </a:tcPr>
                </a:tc>
                <a:tc>
                  <a:txBody>
                    <a:bodyPr/>
                    <a:lstStyle/>
                    <a:p>
                      <a:pPr algn="ctr"/>
                      <a:r>
                        <a:rPr kumimoji="1" lang="ja-JP" altLang="en-US" sz="1500" dirty="0" smtClean="0"/>
                        <a:t>業務内容</a:t>
                      </a:r>
                      <a:endParaRPr kumimoji="1" lang="ja-JP" altLang="en-US" sz="1500" dirty="0"/>
                    </a:p>
                  </a:txBody>
                  <a:tcPr marL="99060" marR="99060">
                    <a:solidFill>
                      <a:srgbClr val="99FF99"/>
                    </a:solidFill>
                  </a:tcPr>
                </a:tc>
                <a:tc>
                  <a:txBody>
                    <a:bodyPr/>
                    <a:lstStyle/>
                    <a:p>
                      <a:pPr algn="ctr"/>
                      <a:r>
                        <a:rPr kumimoji="1" lang="ja-JP" altLang="en-US" sz="1500" dirty="0" smtClean="0"/>
                        <a:t>実施状況等</a:t>
                      </a:r>
                      <a:endParaRPr kumimoji="1" lang="ja-JP" altLang="en-US" sz="1500" dirty="0"/>
                    </a:p>
                  </a:txBody>
                  <a:tcPr marL="99060" marR="99060">
                    <a:solidFill>
                      <a:srgbClr val="99FF99"/>
                    </a:solidFill>
                  </a:tcPr>
                </a:tc>
                <a:extLst>
                  <a:ext uri="{0D108BD9-81ED-4DB2-BD59-A6C34878D82A}">
                    <a16:rowId xmlns:a16="http://schemas.microsoft.com/office/drawing/2014/main" val="10000"/>
                  </a:ext>
                </a:extLst>
              </a:tr>
              <a:tr h="1583665">
                <a:tc>
                  <a:txBody>
                    <a:bodyPr/>
                    <a:lstStyle/>
                    <a:p>
                      <a:r>
                        <a:rPr kumimoji="1" lang="ja-JP" altLang="en-US" sz="1300" b="1" dirty="0" smtClean="0"/>
                        <a:t>基幹相談支援センター</a:t>
                      </a:r>
                      <a:endParaRPr kumimoji="1" lang="en-US" altLang="ja-JP" sz="1300" b="1" dirty="0" smtClean="0"/>
                    </a:p>
                  </a:txBody>
                  <a:tcPr marL="99060" marR="99060"/>
                </a:tc>
                <a:tc>
                  <a:txBody>
                    <a:bodyPr/>
                    <a:lstStyle/>
                    <a:p>
                      <a:r>
                        <a:rPr kumimoji="1" lang="ja-JP" altLang="en-US" sz="1300" dirty="0" smtClean="0"/>
                        <a:t>定めなし</a:t>
                      </a:r>
                      <a:endParaRPr kumimoji="1" lang="en-US" altLang="ja-JP" sz="1300" dirty="0" smtClean="0"/>
                    </a:p>
                    <a:p>
                      <a:r>
                        <a:rPr kumimoji="1" lang="ja-JP" altLang="en-US" sz="1300" dirty="0" smtClean="0"/>
                        <a:t>（地活要綱例示）</a:t>
                      </a:r>
                      <a:endParaRPr kumimoji="1" lang="en-US" altLang="ja-JP" sz="1300" dirty="0" smtClean="0"/>
                    </a:p>
                    <a:p>
                      <a:r>
                        <a:rPr kumimoji="1" lang="ja-JP" altLang="en-US" sz="1300" dirty="0" smtClean="0"/>
                        <a:t>　相談支援専門員</a:t>
                      </a:r>
                      <a:endParaRPr kumimoji="1" lang="en-US" altLang="ja-JP" sz="1300" dirty="0" smtClean="0"/>
                    </a:p>
                    <a:p>
                      <a:r>
                        <a:rPr kumimoji="1" lang="ja-JP" altLang="en-US" sz="1300" dirty="0" smtClean="0"/>
                        <a:t>　社会福祉士</a:t>
                      </a:r>
                      <a:endParaRPr kumimoji="1" lang="en-US" altLang="ja-JP" sz="1300" dirty="0" smtClean="0"/>
                    </a:p>
                    <a:p>
                      <a:r>
                        <a:rPr kumimoji="1" lang="ja-JP" altLang="en-US" sz="1300" dirty="0" smtClean="0"/>
                        <a:t>　精神保健福祉士</a:t>
                      </a:r>
                      <a:endParaRPr kumimoji="1" lang="en-US" altLang="ja-JP" sz="1300" dirty="0" smtClean="0"/>
                    </a:p>
                    <a:p>
                      <a:r>
                        <a:rPr kumimoji="1" lang="ja-JP" altLang="en-US" sz="1300" dirty="0" smtClean="0"/>
                        <a:t>　保健師　　　　　　　等</a:t>
                      </a:r>
                      <a:endParaRPr kumimoji="1" lang="ja-JP" altLang="en-US" sz="1300" dirty="0"/>
                    </a:p>
                  </a:txBody>
                  <a:tcPr marL="99060" marR="99060"/>
                </a:tc>
                <a:tc>
                  <a:txBody>
                    <a:bodyPr/>
                    <a:lstStyle/>
                    <a:p>
                      <a:pPr marL="285750" indent="-285750">
                        <a:buFont typeface="Wingdings" charset="2"/>
                        <a:buChar char="l"/>
                      </a:pPr>
                      <a:r>
                        <a:rPr kumimoji="1" lang="ja-JP" altLang="en-US" sz="1200" dirty="0" smtClean="0"/>
                        <a:t>総合的・専門的な相談の実施</a:t>
                      </a:r>
                      <a:endParaRPr kumimoji="1" lang="en-US" altLang="ja-JP" sz="1200" dirty="0" smtClean="0"/>
                    </a:p>
                    <a:p>
                      <a:pPr marL="285750" indent="-285750">
                        <a:buFont typeface="Wingdings" charset="2"/>
                        <a:buChar char="l"/>
                      </a:pPr>
                      <a:r>
                        <a:rPr kumimoji="1" lang="ja-JP" altLang="en-US" sz="1200" dirty="0" smtClean="0"/>
                        <a:t>地域の相談支援体制強化の取組</a:t>
                      </a:r>
                      <a:endParaRPr kumimoji="1" lang="en-US" altLang="ja-JP" sz="1200" dirty="0" smtClean="0"/>
                    </a:p>
                    <a:p>
                      <a:pPr marL="285750" indent="-285750">
                        <a:buFont typeface="Wingdings" charset="2"/>
                        <a:buChar char="l"/>
                      </a:pPr>
                      <a:r>
                        <a:rPr kumimoji="1" lang="ja-JP" altLang="en-US" sz="1200" dirty="0" smtClean="0"/>
                        <a:t>地域の相談事業者への専門的な指導助言、・人材育成</a:t>
                      </a:r>
                      <a:endParaRPr kumimoji="1" lang="en-US" altLang="ja-JP" sz="1200" dirty="0" smtClean="0"/>
                    </a:p>
                    <a:p>
                      <a:pPr marL="285750" indent="-285750">
                        <a:buFont typeface="Wingdings" charset="2"/>
                        <a:buChar char="l"/>
                      </a:pPr>
                      <a:r>
                        <a:rPr kumimoji="1" lang="ja-JP" altLang="en-US" sz="1200" dirty="0" smtClean="0"/>
                        <a:t>地域の相談機関との連携強化</a:t>
                      </a:r>
                      <a:endParaRPr kumimoji="1" lang="en-US" altLang="ja-JP" sz="1200" dirty="0" smtClean="0"/>
                    </a:p>
                    <a:p>
                      <a:pPr marL="285750" indent="-285750">
                        <a:buFont typeface="Wingdings" charset="2"/>
                        <a:buChar char="l"/>
                      </a:pPr>
                      <a:r>
                        <a:rPr kumimoji="1" lang="ja-JP" altLang="en-US" sz="1200" dirty="0" smtClean="0"/>
                        <a:t>地域移行・地域定着の促進の取組</a:t>
                      </a:r>
                      <a:endParaRPr kumimoji="1" lang="en-US" altLang="ja-JP" sz="1200" dirty="0" smtClean="0"/>
                    </a:p>
                    <a:p>
                      <a:pPr marL="285750" indent="-285750">
                        <a:buFont typeface="Wingdings" charset="2"/>
                        <a:buChar char="l"/>
                      </a:pPr>
                      <a:r>
                        <a:rPr kumimoji="1" lang="ja-JP" altLang="en-US" sz="1200" dirty="0" smtClean="0"/>
                        <a:t>権利擁護・虐待の防止</a:t>
                      </a:r>
                      <a:endParaRPr kumimoji="1" lang="ja-JP" altLang="en-US" sz="1200" dirty="0"/>
                    </a:p>
                  </a:txBody>
                  <a:tcPr marL="99060" marR="99060"/>
                </a:tc>
                <a:tc>
                  <a:txBody>
                    <a:bodyPr/>
                    <a:lstStyle/>
                    <a:p>
                      <a:r>
                        <a:rPr kumimoji="1" lang="ja-JP" altLang="en-US" sz="1400" dirty="0" smtClean="0"/>
                        <a:t>■</a:t>
                      </a:r>
                      <a:r>
                        <a:rPr kumimoji="1" lang="en-US" altLang="ja-JP" sz="1400" dirty="0" smtClean="0"/>
                        <a:t>1,741</a:t>
                      </a:r>
                      <a:r>
                        <a:rPr kumimoji="1" lang="ja-JP" altLang="en-US" sz="1400" dirty="0" smtClean="0"/>
                        <a:t>市町村中</a:t>
                      </a:r>
                      <a:endParaRPr kumimoji="1" lang="en-US" altLang="ja-JP" sz="1400" dirty="0" smtClean="0"/>
                    </a:p>
                    <a:p>
                      <a:r>
                        <a:rPr kumimoji="1" lang="ja-JP" altLang="en-US" sz="1400" dirty="0" smtClean="0"/>
                        <a:t>　　</a:t>
                      </a:r>
                      <a:r>
                        <a:rPr kumimoji="1" lang="en-US" altLang="ja-JP" sz="1400" dirty="0" smtClean="0"/>
                        <a:t>367</a:t>
                      </a:r>
                      <a:r>
                        <a:rPr kumimoji="1" lang="ja-JP" altLang="en-US" sz="1400" dirty="0" smtClean="0"/>
                        <a:t>市町村</a:t>
                      </a:r>
                      <a:r>
                        <a:rPr kumimoji="1" lang="en-US" altLang="ja-JP" sz="1400" dirty="0" smtClean="0"/>
                        <a:t>(H26.4)21%</a:t>
                      </a:r>
                    </a:p>
                    <a:p>
                      <a:r>
                        <a:rPr kumimoji="1" lang="ja-JP" altLang="en-US" sz="1400" dirty="0" smtClean="0"/>
                        <a:t>　　</a:t>
                      </a:r>
                      <a:r>
                        <a:rPr kumimoji="1" lang="en-US" altLang="ja-JP" sz="1400" dirty="0" smtClean="0">
                          <a:solidFill>
                            <a:schemeClr val="tx1"/>
                          </a:solidFill>
                        </a:rPr>
                        <a:t>429</a:t>
                      </a:r>
                      <a:r>
                        <a:rPr kumimoji="1" lang="ja-JP" altLang="en-US" sz="1400" dirty="0" smtClean="0">
                          <a:solidFill>
                            <a:schemeClr val="tx1"/>
                          </a:solidFill>
                        </a:rPr>
                        <a:t>市町村</a:t>
                      </a:r>
                      <a:r>
                        <a:rPr kumimoji="1" lang="en-US" altLang="ja-JP" sz="1400" dirty="0" smtClean="0">
                          <a:solidFill>
                            <a:schemeClr val="tx1"/>
                          </a:solidFill>
                        </a:rPr>
                        <a:t>(H27.4)25%</a:t>
                      </a:r>
                    </a:p>
                    <a:p>
                      <a:r>
                        <a:rPr kumimoji="1" lang="ja-JP" altLang="en-US" sz="1400" dirty="0" smtClean="0">
                          <a:solidFill>
                            <a:srgbClr val="FF0000"/>
                          </a:solidFill>
                        </a:rPr>
                        <a:t>　　</a:t>
                      </a:r>
                      <a:r>
                        <a:rPr kumimoji="1" lang="en-US" altLang="ja-JP" sz="1400" dirty="0" smtClean="0">
                          <a:solidFill>
                            <a:schemeClr val="tx1"/>
                          </a:solidFill>
                        </a:rPr>
                        <a:t>473</a:t>
                      </a:r>
                      <a:r>
                        <a:rPr kumimoji="1" lang="ja-JP" altLang="en-US" sz="1400" dirty="0" smtClean="0">
                          <a:solidFill>
                            <a:schemeClr val="tx1"/>
                          </a:solidFill>
                        </a:rPr>
                        <a:t>市町村</a:t>
                      </a:r>
                      <a:r>
                        <a:rPr kumimoji="1" lang="en-US" altLang="ja-JP" sz="1400" dirty="0" smtClean="0">
                          <a:solidFill>
                            <a:schemeClr val="tx1"/>
                          </a:solidFill>
                        </a:rPr>
                        <a:t>(H28.4)27%</a:t>
                      </a:r>
                    </a:p>
                    <a:p>
                      <a:r>
                        <a:rPr kumimoji="1" lang="en-US" altLang="en-US" sz="1400" dirty="0" smtClean="0"/>
                        <a:t>     </a:t>
                      </a:r>
                      <a:r>
                        <a:rPr kumimoji="1" lang="en-US" altLang="ja-JP" sz="1400" dirty="0" smtClean="0">
                          <a:solidFill>
                            <a:srgbClr val="FF0000"/>
                          </a:solidFill>
                        </a:rPr>
                        <a:t>518</a:t>
                      </a:r>
                      <a:r>
                        <a:rPr kumimoji="1" lang="ja-JP" altLang="en-US" sz="1400" dirty="0" smtClean="0">
                          <a:solidFill>
                            <a:srgbClr val="FF0000"/>
                          </a:solidFill>
                        </a:rPr>
                        <a:t>市町村</a:t>
                      </a:r>
                      <a:r>
                        <a:rPr kumimoji="1" lang="en-US" altLang="ja-JP" sz="1400" dirty="0" smtClean="0">
                          <a:solidFill>
                            <a:srgbClr val="FF0000"/>
                          </a:solidFill>
                        </a:rPr>
                        <a:t>(H29.4)30%</a:t>
                      </a:r>
                      <a:endParaRPr kumimoji="1" lang="en-US" altLang="en-US" sz="1400" dirty="0" smtClean="0">
                        <a:solidFill>
                          <a:srgbClr val="FF0000"/>
                        </a:solidFill>
                      </a:endParaRPr>
                    </a:p>
                    <a:p>
                      <a:r>
                        <a:rPr kumimoji="1" lang="en-US" altLang="en-US" sz="1400" dirty="0" smtClean="0">
                          <a:solidFill>
                            <a:srgbClr val="FF0000"/>
                          </a:solidFill>
                        </a:rPr>
                        <a:t> </a:t>
                      </a:r>
                      <a:r>
                        <a:rPr kumimoji="1" lang="ja-JP" altLang="en-US" sz="1400" dirty="0" smtClean="0">
                          <a:solidFill>
                            <a:srgbClr val="FF0000"/>
                          </a:solidFill>
                        </a:rPr>
                        <a:t>　　→</a:t>
                      </a:r>
                      <a:r>
                        <a:rPr kumimoji="1" lang="en-US" altLang="ja-JP" sz="1400" dirty="0" smtClean="0">
                          <a:solidFill>
                            <a:srgbClr val="FF0000"/>
                          </a:solidFill>
                        </a:rPr>
                        <a:t>544</a:t>
                      </a:r>
                      <a:r>
                        <a:rPr kumimoji="1" lang="ja-JP" altLang="en-US" sz="1400" dirty="0" smtClean="0">
                          <a:solidFill>
                            <a:srgbClr val="FF0000"/>
                          </a:solidFill>
                        </a:rPr>
                        <a:t>カ所</a:t>
                      </a:r>
                      <a:endParaRPr kumimoji="1" lang="en-US" altLang="ja-JP" sz="1400" dirty="0" smtClean="0">
                        <a:solidFill>
                          <a:srgbClr val="FF0000"/>
                        </a:solidFill>
                      </a:endParaRPr>
                    </a:p>
                  </a:txBody>
                  <a:tcPr marL="99060" marR="99060"/>
                </a:tc>
                <a:extLst>
                  <a:ext uri="{0D108BD9-81ED-4DB2-BD59-A6C34878D82A}">
                    <a16:rowId xmlns:a16="http://schemas.microsoft.com/office/drawing/2014/main" val="10001"/>
                  </a:ext>
                </a:extLst>
              </a:tr>
              <a:tr h="1770825">
                <a:tc>
                  <a:txBody>
                    <a:bodyPr/>
                    <a:lstStyle/>
                    <a:p>
                      <a:r>
                        <a:rPr kumimoji="1" lang="ja-JP" altLang="en-US" sz="1300" b="1" dirty="0" smtClean="0"/>
                        <a:t>障害者相談支援事業</a:t>
                      </a:r>
                      <a:endParaRPr kumimoji="1" lang="en-US" altLang="ja-JP" sz="1300" b="1" dirty="0" smtClean="0"/>
                    </a:p>
                    <a:p>
                      <a:r>
                        <a:rPr kumimoji="1" lang="ja-JP" altLang="en-US" sz="1300" dirty="0" smtClean="0"/>
                        <a:t>実施主体：市町村→指定特定相談支援事業者、指定一般相談支援事業者への委託可</a:t>
                      </a:r>
                      <a:endParaRPr kumimoji="1" lang="ja-JP" altLang="en-US" sz="1300" dirty="0"/>
                    </a:p>
                  </a:txBody>
                  <a:tcPr marL="99060" marR="99060"/>
                </a:tc>
                <a:tc>
                  <a:txBody>
                    <a:bodyPr/>
                    <a:lstStyle/>
                    <a:p>
                      <a:r>
                        <a:rPr kumimoji="1" lang="ja-JP" altLang="en-US" sz="1300" dirty="0" smtClean="0"/>
                        <a:t>定めなし</a:t>
                      </a:r>
                      <a:endParaRPr kumimoji="1" lang="en-US" altLang="ja-JP" sz="1300" dirty="0" smtClean="0"/>
                    </a:p>
                    <a:p>
                      <a:endParaRPr kumimoji="1" lang="en-US" altLang="ja-JP" sz="1300" dirty="0" smtClean="0"/>
                    </a:p>
                  </a:txBody>
                  <a:tcPr marL="99060" marR="99060"/>
                </a:tc>
                <a:tc>
                  <a:txBody>
                    <a:bodyPr/>
                    <a:lstStyle/>
                    <a:p>
                      <a:pPr marL="285750" indent="-285750">
                        <a:buFont typeface="Wingdings" charset="2"/>
                        <a:buChar char="l"/>
                      </a:pPr>
                      <a:r>
                        <a:rPr kumimoji="1" lang="ja-JP" altLang="en-US" sz="1200" dirty="0" smtClean="0"/>
                        <a:t>福祉サービスの利用援助（情報提供、相談等）</a:t>
                      </a:r>
                      <a:endParaRPr kumimoji="1" lang="en-US" altLang="ja-JP" sz="1200" dirty="0" smtClean="0"/>
                    </a:p>
                    <a:p>
                      <a:pPr marL="285750" indent="-285750">
                        <a:buFont typeface="Wingdings" charset="2"/>
                        <a:buChar char="l"/>
                      </a:pPr>
                      <a:r>
                        <a:rPr kumimoji="1" lang="ja-JP" altLang="en-US" sz="1200" dirty="0" smtClean="0"/>
                        <a:t>社会資源を活用するための支援（各種支援施策に関する助言・指導）</a:t>
                      </a:r>
                      <a:endParaRPr kumimoji="1" lang="en-US" altLang="ja-JP" sz="1200" dirty="0" smtClean="0"/>
                    </a:p>
                    <a:p>
                      <a:pPr marL="285750" indent="-285750">
                        <a:buFont typeface="Wingdings" charset="2"/>
                        <a:buChar char="l"/>
                      </a:pPr>
                      <a:r>
                        <a:rPr kumimoji="1" lang="ja-JP" altLang="en-US" sz="1200" dirty="0" smtClean="0"/>
                        <a:t>社会生活力を高めるための支援</a:t>
                      </a:r>
                      <a:endParaRPr kumimoji="1" lang="en-US" altLang="ja-JP" sz="1200" dirty="0" smtClean="0"/>
                    </a:p>
                    <a:p>
                      <a:pPr marL="285750" indent="-285750">
                        <a:buFont typeface="Wingdings" charset="2"/>
                        <a:buChar char="l"/>
                      </a:pPr>
                      <a:r>
                        <a:rPr kumimoji="1" lang="ja-JP" altLang="en-US" sz="1200" dirty="0" smtClean="0"/>
                        <a:t>ピアカウンセリング</a:t>
                      </a:r>
                      <a:endParaRPr kumimoji="1" lang="en-US" altLang="ja-JP" sz="1200" dirty="0" smtClean="0"/>
                    </a:p>
                    <a:p>
                      <a:pPr marL="285750" indent="-285750">
                        <a:buFont typeface="Wingdings" charset="2"/>
                        <a:buChar char="l"/>
                      </a:pPr>
                      <a:r>
                        <a:rPr kumimoji="1" lang="ja-JP" altLang="en-US" sz="1200" dirty="0" smtClean="0"/>
                        <a:t>権利擁護のために必要な援助</a:t>
                      </a:r>
                      <a:endParaRPr kumimoji="1" lang="en-US" altLang="ja-JP" sz="1200" dirty="0" smtClean="0"/>
                    </a:p>
                    <a:p>
                      <a:pPr marL="285750" indent="-285750">
                        <a:buFont typeface="Wingdings" charset="2"/>
                        <a:buChar char="l"/>
                      </a:pPr>
                      <a:r>
                        <a:rPr kumimoji="1" lang="ja-JP" altLang="en-US" sz="1200" dirty="0" smtClean="0"/>
                        <a:t>専門機関の紹介　　　　　　　　　等</a:t>
                      </a:r>
                      <a:endParaRPr kumimoji="1" lang="ja-JP" altLang="en-US" sz="1200"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FF0000"/>
                          </a:solidFill>
                          <a:latin typeface="+mn-ea"/>
                          <a:ea typeface="+mn-ea"/>
                        </a:rPr>
                        <a:t>■全部又は一部を委託</a:t>
                      </a:r>
                      <a:endParaRPr kumimoji="1" lang="en-US" altLang="ja-JP" sz="1400" dirty="0" smtClean="0">
                        <a:solidFill>
                          <a:srgbClr val="FF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rgbClr val="FF0000"/>
                          </a:solidFill>
                          <a:latin typeface="+mn-ea"/>
                          <a:ea typeface="+mn-ea"/>
                        </a:rPr>
                        <a:t>1,570</a:t>
                      </a:r>
                      <a:r>
                        <a:rPr kumimoji="1" lang="ja-JP" altLang="en-US" sz="1400" dirty="0" smtClean="0">
                          <a:solidFill>
                            <a:srgbClr val="FF0000"/>
                          </a:solidFill>
                          <a:latin typeface="+mn-ea"/>
                          <a:ea typeface="+mn-ea"/>
                        </a:rPr>
                        <a:t>市町村（</a:t>
                      </a:r>
                      <a:r>
                        <a:rPr kumimoji="1" lang="en-US" altLang="ja-JP" sz="1400" dirty="0" smtClean="0">
                          <a:solidFill>
                            <a:srgbClr val="FF0000"/>
                          </a:solidFill>
                          <a:latin typeface="+mn-ea"/>
                          <a:ea typeface="+mn-ea"/>
                        </a:rPr>
                        <a:t>90%</a:t>
                      </a:r>
                      <a:r>
                        <a:rPr kumimoji="1" lang="ja-JP" altLang="en-US" sz="1400" dirty="0" smtClean="0">
                          <a:solidFill>
                            <a:srgbClr val="FF0000"/>
                          </a:solidFill>
                          <a:latin typeface="+mn-ea"/>
                          <a:ea typeface="+mn-ea"/>
                        </a:rPr>
                        <a:t>）</a:t>
                      </a:r>
                      <a:endParaRPr kumimoji="1" lang="en-US" altLang="ja-JP" sz="1400" dirty="0" smtClean="0">
                        <a:solidFill>
                          <a:srgbClr val="FF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n-ea"/>
                          <a:ea typeface="+mn-ea"/>
                        </a:rPr>
                        <a:t>■単独市町村で実施</a:t>
                      </a:r>
                      <a:r>
                        <a:rPr kumimoji="1" lang="en-US" altLang="ja-JP" sz="1400" dirty="0" smtClean="0">
                          <a:latin typeface="+mn-ea"/>
                          <a:ea typeface="+mn-ea"/>
                        </a:rPr>
                        <a:t>57%</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n-ea"/>
                          <a:ea typeface="+mn-ea"/>
                        </a:rPr>
                        <a:t>※H29.4</a:t>
                      </a:r>
                      <a:r>
                        <a:rPr kumimoji="1" lang="ja-JP" altLang="en-US" sz="1400" dirty="0" smtClean="0">
                          <a:latin typeface="+mn-ea"/>
                          <a:ea typeface="+mn-ea"/>
                        </a:rPr>
                        <a:t>時点</a:t>
                      </a:r>
                      <a:endParaRPr kumimoji="1" lang="en-US" altLang="ja-JP" sz="1400" dirty="0" smtClean="0">
                        <a:latin typeface="+mn-ea"/>
                        <a:ea typeface="+mn-ea"/>
                      </a:endParaRPr>
                    </a:p>
                  </a:txBody>
                  <a:tcPr marL="99060" marR="99060"/>
                </a:tc>
                <a:extLst>
                  <a:ext uri="{0D108BD9-81ED-4DB2-BD59-A6C34878D82A}">
                    <a16:rowId xmlns:a16="http://schemas.microsoft.com/office/drawing/2014/main" val="10002"/>
                  </a:ext>
                </a:extLst>
              </a:tr>
              <a:tr h="1396504">
                <a:tc>
                  <a:txBody>
                    <a:bodyPr/>
                    <a:lstStyle/>
                    <a:p>
                      <a:r>
                        <a:rPr kumimoji="1" lang="ja-JP" altLang="en-US" sz="1300" b="1" dirty="0" smtClean="0"/>
                        <a:t>指定特定相談支援事業所</a:t>
                      </a:r>
                      <a:endParaRPr kumimoji="1" lang="en-US" altLang="ja-JP" sz="1300" b="1" dirty="0" smtClean="0"/>
                    </a:p>
                    <a:p>
                      <a:r>
                        <a:rPr kumimoji="1" lang="ja-JP" altLang="en-US" sz="1300" b="1" dirty="0" smtClean="0"/>
                        <a:t>指定障害児相談支援事業所</a:t>
                      </a:r>
                      <a:endParaRPr kumimoji="1" lang="ja-JP" altLang="en-US" sz="1300" b="1" dirty="0"/>
                    </a:p>
                  </a:txBody>
                  <a:tcPr marL="99060" marR="99060"/>
                </a:tc>
                <a:tc>
                  <a:txBody>
                    <a:bodyPr/>
                    <a:lstStyle/>
                    <a:p>
                      <a:r>
                        <a:rPr kumimoji="1" lang="ja-JP" altLang="en-US" sz="1300" dirty="0" smtClean="0"/>
                        <a:t>専従の相談支援専門員（業務に支障なければ兼務可）、管理者</a:t>
                      </a:r>
                      <a:endParaRPr kumimoji="1" lang="ja-JP" altLang="en-US" sz="1300" dirty="0"/>
                    </a:p>
                  </a:txBody>
                  <a:tcPr marL="99060" marR="99060"/>
                </a:tc>
                <a:tc>
                  <a:txBody>
                    <a:bodyPr/>
                    <a:lstStyle/>
                    <a:p>
                      <a:pPr marL="171450" indent="-171450">
                        <a:buFont typeface="Wingdings" charset="2"/>
                        <a:buChar char="l"/>
                      </a:pPr>
                      <a:r>
                        <a:rPr kumimoji="1" lang="ja-JP" altLang="en-US" sz="1200" dirty="0" smtClean="0"/>
                        <a:t>基本相談支援</a:t>
                      </a:r>
                      <a:endParaRPr kumimoji="1" lang="en-US" altLang="ja-JP" sz="1200" dirty="0" smtClean="0"/>
                    </a:p>
                    <a:p>
                      <a:pPr marL="171450" indent="-171450">
                        <a:buFont typeface="Wingdings" charset="2"/>
                        <a:buChar char="l"/>
                      </a:pPr>
                      <a:r>
                        <a:rPr kumimoji="1" lang="ja-JP" altLang="en-US" sz="1200" dirty="0" smtClean="0"/>
                        <a:t>計画相談支援等</a:t>
                      </a:r>
                      <a:endParaRPr kumimoji="1" lang="en-US" altLang="ja-JP" sz="1200" dirty="0" smtClean="0"/>
                    </a:p>
                    <a:p>
                      <a:r>
                        <a:rPr kumimoji="1" lang="ja-JP" altLang="en-US" sz="1200" dirty="0" smtClean="0"/>
                        <a:t>　・サービス利用支援、</a:t>
                      </a:r>
                    </a:p>
                    <a:p>
                      <a:r>
                        <a:rPr kumimoji="1" lang="ja-JP" altLang="en-US" sz="1200" dirty="0" smtClean="0"/>
                        <a:t>　・継続サービス利用支援</a:t>
                      </a:r>
                      <a:endParaRPr kumimoji="1" lang="en-US" altLang="ja-JP" sz="1200" dirty="0" smtClean="0"/>
                    </a:p>
                    <a:p>
                      <a:r>
                        <a:rPr kumimoji="1" lang="en-US" altLang="ja-JP" sz="1200" dirty="0" smtClean="0"/>
                        <a:t>※</a:t>
                      </a:r>
                      <a:r>
                        <a:rPr kumimoji="1" lang="ja-JP" altLang="en-US" sz="1200" dirty="0" smtClean="0"/>
                        <a:t>特定事業所加算を受けている場合は</a:t>
                      </a:r>
                      <a:r>
                        <a:rPr kumimoji="1" lang="en-US" altLang="ja-JP" sz="1200" dirty="0" smtClean="0"/>
                        <a:t>24</a:t>
                      </a:r>
                      <a:r>
                        <a:rPr kumimoji="1" lang="ja-JP" altLang="en-US" sz="1200" dirty="0" smtClean="0"/>
                        <a:t>時間対応及び困難事例にも対応する場合あり</a:t>
                      </a:r>
                    </a:p>
                  </a:txBody>
                  <a:tcPr marL="99060" marR="99060"/>
                </a:tc>
                <a:tc>
                  <a:txBody>
                    <a:bodyPr/>
                    <a:lstStyle/>
                    <a:p>
                      <a:r>
                        <a:rPr kumimoji="1" lang="ja-JP" altLang="en-US" sz="1400" dirty="0" smtClean="0"/>
                        <a:t>■ </a:t>
                      </a:r>
                      <a:r>
                        <a:rPr kumimoji="1" lang="en-US" altLang="ja-JP" sz="1400" dirty="0" smtClean="0"/>
                        <a:t>5,942</a:t>
                      </a:r>
                      <a:r>
                        <a:rPr kumimoji="1" lang="ja-JP" altLang="en-US" sz="1400" dirty="0" smtClean="0"/>
                        <a:t>ヶ所</a:t>
                      </a:r>
                      <a:r>
                        <a:rPr kumimoji="1" lang="en-US" altLang="ja-JP" sz="1400" dirty="0" smtClean="0"/>
                        <a:t>(H26.4)</a:t>
                      </a:r>
                    </a:p>
                    <a:p>
                      <a:r>
                        <a:rPr kumimoji="1" lang="ja-JP" altLang="en-US" sz="1400" dirty="0" smtClean="0"/>
                        <a:t>　</a:t>
                      </a:r>
                      <a:r>
                        <a:rPr kumimoji="1" lang="en-US" altLang="ja-JP" sz="1400" dirty="0" smtClean="0"/>
                        <a:t>  </a:t>
                      </a:r>
                      <a:r>
                        <a:rPr kumimoji="1" lang="en-US" altLang="ja-JP" sz="1400" dirty="0" smtClean="0">
                          <a:solidFill>
                            <a:schemeClr val="tx1"/>
                          </a:solidFill>
                        </a:rPr>
                        <a:t>7,927</a:t>
                      </a:r>
                      <a:r>
                        <a:rPr kumimoji="1" lang="ja-JP" altLang="en-US" sz="1400" dirty="0" smtClean="0">
                          <a:solidFill>
                            <a:schemeClr val="tx1"/>
                          </a:solidFill>
                        </a:rPr>
                        <a:t>ヶ所</a:t>
                      </a:r>
                      <a:r>
                        <a:rPr kumimoji="1" lang="en-US" altLang="ja-JP" sz="1400" dirty="0" smtClean="0">
                          <a:solidFill>
                            <a:schemeClr val="tx1"/>
                          </a:solidFill>
                        </a:rPr>
                        <a:t>(H27.4)15,575</a:t>
                      </a:r>
                      <a:r>
                        <a:rPr kumimoji="1" lang="ja-JP" altLang="en-US" sz="1400" dirty="0" smtClean="0">
                          <a:solidFill>
                            <a:schemeClr val="tx1"/>
                          </a:solidFill>
                        </a:rPr>
                        <a:t>人</a:t>
                      </a:r>
                      <a:endParaRPr kumimoji="1" lang="en-US" altLang="ja-JP" sz="1400" dirty="0" smtClean="0">
                        <a:solidFill>
                          <a:schemeClr val="tx1"/>
                        </a:solidFill>
                      </a:endParaRPr>
                    </a:p>
                    <a:p>
                      <a:r>
                        <a:rPr kumimoji="1" lang="en-US" altLang="ja-JP" sz="1400" dirty="0" smtClean="0">
                          <a:solidFill>
                            <a:srgbClr val="FF0000"/>
                          </a:solidFill>
                        </a:rPr>
                        <a:t>    </a:t>
                      </a:r>
                      <a:r>
                        <a:rPr kumimoji="1" lang="en-US" altLang="ja-JP" sz="1400" dirty="0" smtClean="0">
                          <a:solidFill>
                            <a:schemeClr val="tx1"/>
                          </a:solidFill>
                        </a:rPr>
                        <a:t>8,684</a:t>
                      </a:r>
                      <a:r>
                        <a:rPr kumimoji="1" lang="ja-JP" altLang="en-US" sz="1400" dirty="0" smtClean="0">
                          <a:solidFill>
                            <a:schemeClr val="tx1"/>
                          </a:solidFill>
                        </a:rPr>
                        <a:t>ヶ所</a:t>
                      </a:r>
                      <a:r>
                        <a:rPr kumimoji="1" lang="en-US" altLang="ja-JP" sz="1400" dirty="0" smtClean="0">
                          <a:solidFill>
                            <a:schemeClr val="tx1"/>
                          </a:solidFill>
                        </a:rPr>
                        <a:t>(H28.4)17,579</a:t>
                      </a:r>
                      <a:r>
                        <a:rPr kumimoji="1" lang="ja-JP" altLang="en-US" sz="1400" dirty="0" smtClean="0">
                          <a:solidFill>
                            <a:schemeClr val="tx1"/>
                          </a:solidFill>
                        </a:rPr>
                        <a:t>人</a:t>
                      </a:r>
                      <a:endParaRPr kumimoji="1" lang="en-US" altLang="ja-JP" sz="1400" dirty="0" smtClean="0">
                        <a:solidFill>
                          <a:schemeClr val="tx1"/>
                        </a:solidFill>
                      </a:endParaRPr>
                    </a:p>
                    <a:p>
                      <a:r>
                        <a:rPr kumimoji="1" lang="ja-JP" altLang="en-US" sz="1400" dirty="0" smtClean="0">
                          <a:solidFill>
                            <a:srgbClr val="FF0000"/>
                          </a:solidFill>
                        </a:rPr>
                        <a:t>　  </a:t>
                      </a:r>
                      <a:r>
                        <a:rPr kumimoji="1" lang="en-US" altLang="ja-JP" sz="1400" dirty="0" smtClean="0">
                          <a:solidFill>
                            <a:srgbClr val="FF0000"/>
                          </a:solidFill>
                        </a:rPr>
                        <a:t>9,364</a:t>
                      </a:r>
                      <a:r>
                        <a:rPr kumimoji="1" lang="ja-JP" altLang="en-US" sz="1400" dirty="0" smtClean="0">
                          <a:solidFill>
                            <a:srgbClr val="FF0000"/>
                          </a:solidFill>
                        </a:rPr>
                        <a:t>ヶ所</a:t>
                      </a:r>
                      <a:r>
                        <a:rPr kumimoji="1" lang="en-US" altLang="ja-JP" sz="1400" dirty="0" smtClean="0">
                          <a:solidFill>
                            <a:srgbClr val="FF0000"/>
                          </a:solidFill>
                        </a:rPr>
                        <a:t>(H29.4)19,252</a:t>
                      </a:r>
                      <a:r>
                        <a:rPr kumimoji="1" lang="ja-JP" altLang="en-US" sz="1400" dirty="0" smtClean="0">
                          <a:solidFill>
                            <a:srgbClr val="FF0000"/>
                          </a:solidFill>
                        </a:rPr>
                        <a:t>人</a:t>
                      </a:r>
                      <a:endParaRPr kumimoji="1" lang="en-US" altLang="ja-JP" sz="1400" dirty="0" smtClean="0">
                        <a:solidFill>
                          <a:srgbClr val="FF0000"/>
                        </a:solidFill>
                      </a:endParaRPr>
                    </a:p>
                    <a:p>
                      <a:r>
                        <a:rPr kumimoji="1" lang="en-US" altLang="ja-JP" sz="1200" dirty="0" smtClean="0">
                          <a:solidFill>
                            <a:srgbClr val="FF0000"/>
                          </a:solidFill>
                        </a:rPr>
                        <a:t>※</a:t>
                      </a:r>
                      <a:r>
                        <a:rPr kumimoji="1" lang="ja-JP" altLang="en-US" sz="1200" dirty="0" smtClean="0">
                          <a:solidFill>
                            <a:srgbClr val="FF0000"/>
                          </a:solidFill>
                        </a:rPr>
                        <a:t>障害者相談支援事業受託事業所数　</a:t>
                      </a:r>
                      <a:endParaRPr kumimoji="1" lang="en-US" altLang="ja-JP" sz="1200" dirty="0" smtClean="0">
                        <a:solidFill>
                          <a:srgbClr val="FF0000"/>
                        </a:solidFill>
                      </a:endParaRPr>
                    </a:p>
                    <a:p>
                      <a:r>
                        <a:rPr kumimoji="1" lang="en-US" altLang="ja-JP" sz="1200" dirty="0" smtClean="0">
                          <a:solidFill>
                            <a:srgbClr val="FF0000"/>
                          </a:solidFill>
                        </a:rPr>
                        <a:t>    2,365</a:t>
                      </a:r>
                      <a:r>
                        <a:rPr kumimoji="1" lang="ja-JP" altLang="en-US" sz="1200" dirty="0" smtClean="0">
                          <a:solidFill>
                            <a:srgbClr val="FF0000"/>
                          </a:solidFill>
                        </a:rPr>
                        <a:t>ヶ所</a:t>
                      </a:r>
                      <a:r>
                        <a:rPr kumimoji="1" lang="en-US" altLang="ja-JP" sz="1200" dirty="0" smtClean="0">
                          <a:solidFill>
                            <a:srgbClr val="FF0000"/>
                          </a:solidFill>
                        </a:rPr>
                        <a:t>(25%)</a:t>
                      </a:r>
                    </a:p>
                  </a:txBody>
                  <a:tcPr marL="99060" marR="99060"/>
                </a:tc>
                <a:extLst>
                  <a:ext uri="{0D108BD9-81ED-4DB2-BD59-A6C34878D82A}">
                    <a16:rowId xmlns:a16="http://schemas.microsoft.com/office/drawing/2014/main" val="10003"/>
                  </a:ext>
                </a:extLst>
              </a:tr>
              <a:tr h="835023">
                <a:tc>
                  <a:txBody>
                    <a:bodyPr/>
                    <a:lstStyle/>
                    <a:p>
                      <a:r>
                        <a:rPr kumimoji="1" lang="ja-JP" altLang="en-US" sz="1300" b="1" dirty="0" smtClean="0"/>
                        <a:t>指定一般相談支援事業所</a:t>
                      </a:r>
                      <a:endParaRPr kumimoji="1" lang="ja-JP" altLang="en-US" sz="1300" b="1" dirty="0"/>
                    </a:p>
                  </a:txBody>
                  <a:tcPr marL="99060" marR="99060"/>
                </a:tc>
                <a:tc>
                  <a:txBody>
                    <a:bodyPr/>
                    <a:lstStyle/>
                    <a:p>
                      <a:r>
                        <a:rPr kumimoji="1" lang="ja-JP" altLang="en-US" sz="1300" dirty="0" smtClean="0"/>
                        <a:t>専従の指定地域移行支援従事者</a:t>
                      </a:r>
                      <a:r>
                        <a:rPr kumimoji="1" lang="en-US" altLang="ja-JP" sz="1300" dirty="0" smtClean="0"/>
                        <a:t>(</a:t>
                      </a:r>
                      <a:r>
                        <a:rPr kumimoji="1" lang="ja-JP" altLang="en-US" sz="1300" dirty="0" smtClean="0"/>
                        <a:t>兼務可）、うち１以上は相談支援専門員、管理者</a:t>
                      </a:r>
                      <a:endParaRPr kumimoji="1" lang="ja-JP" altLang="en-US" sz="1300" dirty="0"/>
                    </a:p>
                  </a:txBody>
                  <a:tcPr marL="99060" marR="99060"/>
                </a:tc>
                <a:tc>
                  <a:txBody>
                    <a:bodyPr/>
                    <a:lstStyle/>
                    <a:p>
                      <a:pPr marL="171450" indent="-171450">
                        <a:buFont typeface="Wingdings" charset="2"/>
                        <a:buChar char="l"/>
                      </a:pPr>
                      <a:r>
                        <a:rPr kumimoji="1" lang="ja-JP" altLang="en-US" sz="1200" dirty="0" smtClean="0"/>
                        <a:t>基本相談支援</a:t>
                      </a:r>
                      <a:endParaRPr kumimoji="1" lang="en-US" altLang="ja-JP" sz="1200" dirty="0" smtClean="0"/>
                    </a:p>
                    <a:p>
                      <a:pPr marL="171450" indent="-171450">
                        <a:buFont typeface="Wingdings" charset="2"/>
                        <a:buChar char="l"/>
                      </a:pPr>
                      <a:r>
                        <a:rPr kumimoji="1" lang="ja-JP" altLang="en-US" sz="1200" dirty="0" smtClean="0"/>
                        <a:t>地域相談支援等</a:t>
                      </a:r>
                      <a:endParaRPr kumimoji="1" lang="en-US" altLang="ja-JP" sz="1200" dirty="0" smtClean="0"/>
                    </a:p>
                    <a:p>
                      <a:r>
                        <a:rPr kumimoji="1" lang="ja-JP" altLang="en-US" sz="1200" dirty="0" smtClean="0"/>
                        <a:t>　・地域移行支援</a:t>
                      </a:r>
                      <a:endParaRPr kumimoji="1" lang="en-US" altLang="ja-JP" sz="1200" dirty="0" smtClean="0"/>
                    </a:p>
                    <a:p>
                      <a:r>
                        <a:rPr kumimoji="1" lang="ja-JP" altLang="en-US" sz="1200" dirty="0" smtClean="0"/>
                        <a:t>　・地域定着支援　　　　　　等</a:t>
                      </a:r>
                      <a:endParaRPr kumimoji="1" lang="ja-JP" altLang="en-US" sz="1200" dirty="0"/>
                    </a:p>
                  </a:txBody>
                  <a:tcPr marL="99060" marR="99060"/>
                </a:tc>
                <a:tc>
                  <a:txBody>
                    <a:bodyPr/>
                    <a:lstStyle/>
                    <a:p>
                      <a:r>
                        <a:rPr kumimoji="1" lang="ja-JP" altLang="en-US" sz="1400" dirty="0" smtClean="0"/>
                        <a:t>■ </a:t>
                      </a:r>
                      <a:r>
                        <a:rPr kumimoji="1" lang="en-US" altLang="ja-JP" sz="1400" dirty="0" smtClean="0"/>
                        <a:t>3,299</a:t>
                      </a:r>
                      <a:r>
                        <a:rPr kumimoji="1" lang="ja-JP" altLang="en-US" sz="1400" dirty="0" smtClean="0"/>
                        <a:t>ヶ所</a:t>
                      </a:r>
                      <a:r>
                        <a:rPr kumimoji="1" lang="en-US" altLang="ja-JP" sz="1400" dirty="0" smtClean="0"/>
                        <a:t>(H27.4)</a:t>
                      </a:r>
                    </a:p>
                    <a:p>
                      <a:r>
                        <a:rPr kumimoji="1" lang="ja-JP" altLang="en-US" sz="1400" baseline="0" dirty="0" smtClean="0"/>
                        <a:t>　  </a:t>
                      </a:r>
                      <a:r>
                        <a:rPr kumimoji="1" lang="en-US" altLang="ja-JP" sz="1400" dirty="0" smtClean="0"/>
                        <a:t>3,357</a:t>
                      </a:r>
                      <a:r>
                        <a:rPr kumimoji="1" lang="ja-JP" altLang="en-US" sz="1400" dirty="0" smtClean="0"/>
                        <a:t>ヶ所</a:t>
                      </a:r>
                      <a:r>
                        <a:rPr kumimoji="1" lang="en-US" altLang="ja-JP" sz="1400" dirty="0" smtClean="0"/>
                        <a:t>(H28.4)</a:t>
                      </a:r>
                    </a:p>
                    <a:p>
                      <a:r>
                        <a:rPr kumimoji="1" lang="ja-JP" altLang="en-US" sz="1400" dirty="0" smtClean="0"/>
                        <a:t>　</a:t>
                      </a:r>
                      <a:r>
                        <a:rPr kumimoji="1" lang="ja-JP" altLang="en-US" sz="1400" baseline="0" dirty="0" smtClean="0"/>
                        <a:t>  </a:t>
                      </a:r>
                      <a:r>
                        <a:rPr kumimoji="1" lang="en-US" altLang="ja-JP" sz="1400" dirty="0" smtClean="0">
                          <a:solidFill>
                            <a:srgbClr val="FF0000"/>
                          </a:solidFill>
                        </a:rPr>
                        <a:t>3,420</a:t>
                      </a:r>
                      <a:r>
                        <a:rPr kumimoji="1" lang="ja-JP" altLang="en-US" sz="1400" dirty="0" smtClean="0">
                          <a:solidFill>
                            <a:srgbClr val="FF0000"/>
                          </a:solidFill>
                        </a:rPr>
                        <a:t>ヶ所</a:t>
                      </a:r>
                      <a:r>
                        <a:rPr kumimoji="1" lang="en-US" altLang="ja-JP" sz="1400" dirty="0" smtClean="0">
                          <a:solidFill>
                            <a:srgbClr val="FF0000"/>
                          </a:solidFill>
                        </a:rPr>
                        <a:t>(H29.4)</a:t>
                      </a:r>
                      <a:endParaRPr kumimoji="1" lang="ja-JP" altLang="en-US" sz="1400" dirty="0" smtClean="0">
                        <a:solidFill>
                          <a:srgbClr val="FF0000"/>
                        </a:solidFill>
                      </a:endParaRPr>
                    </a:p>
                  </a:txBody>
                  <a:tcPr marL="99060" marR="99060"/>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a:xfrm>
            <a:off x="7527287" y="6453341"/>
            <a:ext cx="2311400" cy="476251"/>
          </a:xfrm>
        </p:spPr>
        <p:txBody>
          <a:bodyPr/>
          <a:lstStyle/>
          <a:p>
            <a:fld id="{6B99C91A-B1C9-47E0-8606-EA7E0479B804}" type="slidenum">
              <a:rPr lang="ja-JP" altLang="en-US" smtClean="0">
                <a:solidFill>
                  <a:schemeClr val="tx1"/>
                </a:solidFill>
              </a:rPr>
              <a:pPr/>
              <a:t>13</a:t>
            </a:fld>
            <a:endParaRPr lang="ja-JP" altLang="en-US" dirty="0">
              <a:solidFill>
                <a:schemeClr val="tx1"/>
              </a:solidFill>
            </a:endParaRPr>
          </a:p>
        </p:txBody>
      </p:sp>
    </p:spTree>
    <p:extLst>
      <p:ext uri="{BB962C8B-B14F-4D97-AF65-F5344CB8AC3E}">
        <p14:creationId xmlns:p14="http://schemas.microsoft.com/office/powerpoint/2010/main" val="174360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正方形/長方形 1"/>
          <p:cNvSpPr>
            <a:spLocks noChangeArrowheads="1"/>
          </p:cNvSpPr>
          <p:nvPr/>
        </p:nvSpPr>
        <p:spPr bwMode="auto">
          <a:xfrm>
            <a:off x="84271" y="727075"/>
            <a:ext cx="9758098" cy="685800"/>
          </a:xfrm>
          <a:prstGeom prst="rect">
            <a:avLst/>
          </a:prstGeom>
          <a:noFill/>
          <a:ln w="25400">
            <a:solidFill>
              <a:schemeClr val="accent1"/>
            </a:solidFill>
            <a:bevel/>
            <a:headEnd/>
            <a:tailEnd/>
          </a:ln>
          <a:extLst>
            <a:ext uri="{909E8E84-426E-40DD-AFC4-6F175D3DCCD1}">
              <a14:hiddenFill xmlns:a14="http://schemas.microsoft.com/office/drawing/2010/main">
                <a:solidFill>
                  <a:srgbClr val="FFFFFF"/>
                </a:solidFill>
              </a14:hiddenFill>
            </a:ext>
          </a:extLst>
        </p:spPr>
        <p:txBody>
          <a:bodyPr lIns="144000" tIns="36000" rIns="144000" bIns="34208"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just" eaLnBrk="1" hangingPunct="1">
              <a:lnSpc>
                <a:spcPts val="1550"/>
              </a:lnSpc>
              <a:spcBef>
                <a:spcPts val="100"/>
              </a:spcBef>
              <a:buFont typeface="Arial" charset="0"/>
              <a:buNone/>
            </a:pPr>
            <a:r>
              <a:rPr lang="ja-JP" altLang="en-US" sz="1200" dirty="0">
                <a:solidFill>
                  <a:srgbClr val="000000"/>
                </a:solidFill>
                <a:latin typeface="ＭＳ Ｐゴシック" charset="-128"/>
                <a:sym typeface="ＭＳ Ｐゴシック" charset="-128"/>
              </a:rPr>
              <a:t>　平成２７年４月から原則として全ての障害児者に専門的な相談支援を実施することとされている中、障害児者の相談支援の質の向上を図るため、有識者や関係団体で構成する「相談支援の質の向上に向けた検討会」において相談支援専門員の資質の向上や相談支援体制の在り方について幅広く議論を行い、今後目指すべき方向性をとりまとめた。（平成２８年３月から７月まで計５回開催）</a:t>
            </a:r>
          </a:p>
        </p:txBody>
      </p:sp>
      <p:sp>
        <p:nvSpPr>
          <p:cNvPr id="2052" name="角丸四角形 11"/>
          <p:cNvSpPr>
            <a:spLocks noChangeArrowheads="1"/>
          </p:cNvSpPr>
          <p:nvPr/>
        </p:nvSpPr>
        <p:spPr bwMode="auto">
          <a:xfrm>
            <a:off x="25798" y="476251"/>
            <a:ext cx="1152260" cy="252413"/>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400" dirty="0">
                <a:solidFill>
                  <a:srgbClr val="FFFFFF"/>
                </a:solidFill>
                <a:latin typeface="ＭＳ Ｐゴシック" charset="-128"/>
                <a:sym typeface="ＭＳ Ｐゴシック" charset="-128"/>
              </a:rPr>
              <a:t>趣　旨</a:t>
            </a:r>
          </a:p>
        </p:txBody>
      </p:sp>
      <p:sp>
        <p:nvSpPr>
          <p:cNvPr id="2053" name="直線コネクタ 15"/>
          <p:cNvSpPr>
            <a:spLocks noChangeShapeType="1"/>
          </p:cNvSpPr>
          <p:nvPr/>
        </p:nvSpPr>
        <p:spPr bwMode="auto">
          <a:xfrm>
            <a:off x="-39556" y="404813"/>
            <a:ext cx="10005749" cy="0"/>
          </a:xfrm>
          <a:prstGeom prst="line">
            <a:avLst/>
          </a:prstGeom>
          <a:noFill/>
          <a:ln w="38100">
            <a:solidFill>
              <a:srgbClr val="333399"/>
            </a:solidFill>
            <a:bevel/>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2054" name="正方形/長方形 12"/>
          <p:cNvSpPr>
            <a:spLocks noChangeArrowheads="1"/>
          </p:cNvSpPr>
          <p:nvPr/>
        </p:nvSpPr>
        <p:spPr bwMode="auto">
          <a:xfrm>
            <a:off x="70512" y="44450"/>
            <a:ext cx="975809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chemeClr val="accent1"/>
                </a:solidFill>
                <a:bevel/>
                <a:headEnd/>
                <a:tailEnd/>
              </a14:hiddenLine>
            </a:ext>
          </a:extLst>
        </p:spPr>
        <p:txBody>
          <a:bodyPr tIns="108000" bIns="0"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lnSpc>
                <a:spcPts val="2000"/>
              </a:lnSpc>
              <a:spcBef>
                <a:spcPts val="600"/>
              </a:spcBef>
              <a:buFont typeface="Arial" charset="0"/>
              <a:buNone/>
            </a:pPr>
            <a:r>
              <a:rPr lang="ja-JP" altLang="en-US" sz="1600" b="1" dirty="0">
                <a:solidFill>
                  <a:srgbClr val="000000"/>
                </a:solidFill>
                <a:latin typeface="メイリオ" pitchFamily="50" charset="-128"/>
                <a:ea typeface="メイリオ" pitchFamily="50" charset="-128"/>
                <a:cs typeface="メイリオ" pitchFamily="50" charset="-128"/>
                <a:sym typeface="メイリオ" pitchFamily="50" charset="-128"/>
              </a:rPr>
              <a:t>「相談支援の質の向上に向けた検討会」における議論のとりまとめ（概要）</a:t>
            </a:r>
          </a:p>
        </p:txBody>
      </p:sp>
      <p:sp>
        <p:nvSpPr>
          <p:cNvPr id="2055" name="正方形/長方形 17"/>
          <p:cNvSpPr>
            <a:spLocks noChangeArrowheads="1"/>
          </p:cNvSpPr>
          <p:nvPr/>
        </p:nvSpPr>
        <p:spPr bwMode="auto">
          <a:xfrm>
            <a:off x="84271" y="1752600"/>
            <a:ext cx="9758098" cy="5060950"/>
          </a:xfrm>
          <a:prstGeom prst="rect">
            <a:avLst/>
          </a:prstGeom>
          <a:noFill/>
          <a:ln w="25400">
            <a:solidFill>
              <a:schemeClr val="accent1"/>
            </a:solidFill>
            <a:bevel/>
            <a:headEnd/>
            <a:tailEnd/>
          </a:ln>
          <a:extLst>
            <a:ext uri="{909E8E84-426E-40DD-AFC4-6F175D3DCCD1}">
              <a14:hiddenFill xmlns:a14="http://schemas.microsoft.com/office/drawing/2010/main">
                <a:solidFill>
                  <a:srgbClr val="FFFFFF"/>
                </a:solidFill>
              </a14:hiddenFill>
            </a:ext>
          </a:extLst>
        </p:spPr>
        <p:txBody>
          <a:bodyPr lIns="68415" tIns="34208" rIns="68415" bIns="34208" anchor="ctr"/>
          <a:lstStyle>
            <a:lvl1pPr marL="265113" indent="-265113">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spcBef>
                <a:spcPct val="0"/>
              </a:spcBef>
              <a:buFont typeface="Arial" charset="0"/>
              <a:buNone/>
            </a:pPr>
            <a:r>
              <a:rPr lang="ja-JP" altLang="en-US" sz="1200" b="1" i="1" u="sng" dirty="0">
                <a:latin typeface="ＭＳ Ｐゴシック" charset="-128"/>
                <a:sym typeface="ＭＳ Ｐゴシック" charset="-128"/>
              </a:rPr>
              <a:t> </a:t>
            </a:r>
            <a:r>
              <a:rPr lang="ja-JP" altLang="en-US" sz="1200" b="1" u="sng" dirty="0">
                <a:latin typeface="ＭＳ Ｐゴシック" charset="-128"/>
                <a:sym typeface="ＭＳ Ｐゴシック" charset="-128"/>
              </a:rPr>
              <a:t>①　基本的な考え方について</a:t>
            </a:r>
            <a:endParaRPr lang="en-US" altLang="ja-JP" sz="1200" b="1" u="sng" dirty="0">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a:t>
            </a:r>
            <a:r>
              <a:rPr lang="ja-JP" altLang="en-US" sz="1200" dirty="0">
                <a:latin typeface="Arial" charset="0"/>
                <a:sym typeface="ＭＳ Ｐゴシック" charset="-128"/>
              </a:rPr>
              <a:t>　</a:t>
            </a:r>
            <a:r>
              <a:rPr lang="ja-JP" altLang="en-US" sz="1200" dirty="0">
                <a:latin typeface="Arial" charset="0"/>
              </a:rPr>
              <a:t>相談支援専門員は、障害児者の自立の促進と共生社会の実現に向けた支援を実施することが望まれている。そのためには、ソーシャルワークの担い手としてスキル・知識を高めつつ、インフォーマルサービスを含めた社会資源の改善及び開発、地域のつながりや支援者・住民等との関係構築、生きがいや希望を見出す等の支援を行うことが求められている。また</a:t>
            </a:r>
            <a:r>
              <a:rPr lang="ja-JP" altLang="en-US" sz="1200" dirty="0">
                <a:solidFill>
                  <a:srgbClr val="000000"/>
                </a:solidFill>
                <a:sym typeface="ＭＳ Ｐゴシック" charset="-128"/>
              </a:rPr>
              <a:t>将来的には、社会経済や雇用情勢なども含め、幅広い見識を</a:t>
            </a:r>
            <a:r>
              <a:rPr lang="ja-JP" altLang="en-US" sz="1200" dirty="0" smtClean="0">
                <a:solidFill>
                  <a:srgbClr val="000000"/>
                </a:solidFill>
                <a:sym typeface="ＭＳ Ｐゴシック" charset="-128"/>
              </a:rPr>
              <a:t>有する</a:t>
            </a:r>
            <a:r>
              <a:rPr lang="ja-JP" altLang="en-US" sz="1200" dirty="0" smtClean="0">
                <a:solidFill>
                  <a:srgbClr val="FF0000"/>
                </a:solidFill>
                <a:sym typeface="ＭＳ Ｐゴシック" charset="-128"/>
              </a:rPr>
              <a:t>地域を基盤とした</a:t>
            </a:r>
            <a:r>
              <a:rPr lang="ja-JP" altLang="en-US" sz="1200" dirty="0" smtClean="0">
                <a:solidFill>
                  <a:srgbClr val="000000"/>
                </a:solidFill>
                <a:sym typeface="ＭＳ Ｐゴシック" charset="-128"/>
              </a:rPr>
              <a:t>ソーシャルワーカー</a:t>
            </a:r>
            <a:r>
              <a:rPr lang="ja-JP" altLang="en-US" sz="1200" dirty="0">
                <a:solidFill>
                  <a:srgbClr val="000000"/>
                </a:solidFill>
                <a:sym typeface="ＭＳ Ｐゴシック" charset="-128"/>
              </a:rPr>
              <a:t>としての活躍が期待される。</a:t>
            </a:r>
          </a:p>
          <a:p>
            <a:pPr eaLnBrk="1" hangingPunct="1">
              <a:spcBef>
                <a:spcPct val="0"/>
              </a:spcBef>
              <a:buFont typeface="Arial" charset="0"/>
              <a:buNone/>
            </a:pPr>
            <a:endParaRPr lang="en-US" altLang="ja-JP" sz="1200"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b="1" u="sng" dirty="0">
                <a:latin typeface="ＭＳ Ｐゴシック" charset="-128"/>
                <a:sym typeface="ＭＳ Ｐゴシック" charset="-128"/>
              </a:rPr>
              <a:t> ②　人材育成の方策について</a:t>
            </a:r>
            <a:endParaRPr lang="en-US" altLang="ja-JP" sz="1200" b="1" u="sng" dirty="0">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相談支援専門員の要件である研修制度や実務経験年数などの見直しを行うとともに、キャリアパスの一環として指定特定相談支援事業だけでなく、サービス管理責任者や基幹相談支援センターの業務を担うなど、幅広い活躍の場が得られる仕組みを検討するべき。</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研修カリキュラムの見直しについては、「初任者研修」及び「現任研修」の更なる充実に加え、指導的役割を担う「主任相談支援専門員（仮称）」の育成に必要な研修プログラムを新たに設けるとともに、より効果的な実地研修（</a:t>
            </a:r>
            <a:r>
              <a:rPr lang="en-US" altLang="ja-JP" sz="1200" dirty="0">
                <a:solidFill>
                  <a:srgbClr val="000000"/>
                </a:solidFill>
                <a:latin typeface="ＭＳ Ｐゴシック" charset="-128"/>
                <a:sym typeface="ＭＳ Ｐゴシック" charset="-128"/>
              </a:rPr>
              <a:t>OJT</a:t>
            </a:r>
            <a:r>
              <a:rPr lang="ja-JP" altLang="en-US" sz="1200" dirty="0">
                <a:solidFill>
                  <a:srgbClr val="000000"/>
                </a:solidFill>
                <a:latin typeface="ＭＳ Ｐゴシック" charset="-128"/>
                <a:sym typeface="ＭＳ Ｐゴシック" charset="-128"/>
              </a:rPr>
              <a:t>）を組み込むべき。</a:t>
            </a:r>
          </a:p>
          <a:p>
            <a:pPr eaLnBrk="1" hangingPunct="1">
              <a:spcBef>
                <a:spcPct val="0"/>
              </a:spcBef>
              <a:buFont typeface="Arial" charset="0"/>
              <a:buNone/>
            </a:pPr>
            <a:endParaRPr lang="en-US" altLang="ja-JP" sz="1200"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200" b="1" u="sng" dirty="0">
                <a:solidFill>
                  <a:srgbClr val="000000"/>
                </a:solidFill>
                <a:latin typeface="ＭＳ Ｐゴシック" charset="-128"/>
                <a:sym typeface="ＭＳ Ｐゴシック" charset="-128"/>
              </a:rPr>
              <a:t> </a:t>
            </a:r>
            <a:r>
              <a:rPr lang="ja-JP" altLang="en-US" sz="1200" b="1" u="sng" dirty="0">
                <a:solidFill>
                  <a:srgbClr val="000000"/>
                </a:solidFill>
                <a:latin typeface="ＭＳ Ｐゴシック" charset="-128"/>
                <a:sym typeface="ＭＳ Ｐゴシック" charset="-128"/>
              </a:rPr>
              <a:t>③　指導的役割を担う「主任相談支援専門員（仮称）」について</a:t>
            </a:r>
            <a:endParaRPr lang="en-US" altLang="ja-JP" sz="1200"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a:t>
            </a:r>
            <a:r>
              <a:rPr lang="ja-JP" altLang="en-US" sz="1200" dirty="0">
                <a:latin typeface="Arial" charset="0"/>
              </a:rPr>
              <a:t>相談支援専門員の支援スキルやサービス等利用計画について適切に評価・助言を行い、相談 支援の質の確保を図る役割が期待され</a:t>
            </a:r>
            <a:r>
              <a:rPr lang="ja-JP" altLang="en-US" sz="1200" dirty="0">
                <a:solidFill>
                  <a:srgbClr val="000000"/>
                </a:solidFill>
                <a:latin typeface="ＭＳ Ｐゴシック" charset="-128"/>
                <a:sym typeface="ＭＳ Ｐゴシック" charset="-128"/>
              </a:rPr>
              <a:t>ており、基幹相談支援センター等に計画的に配置されるべき。また、更新研修等も導入すべき。</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指導的役割を果たすため、適切な指導や助言を行う技術を習得する機会が確保されるよう、都道府県等が人材育成に関するビジョンを策定するなど、地域における相談支援従事者の段階的な人材育成に取り組むべき。</a:t>
            </a:r>
            <a:endParaRPr lang="en-US" altLang="ja-JP" sz="1200" i="1" dirty="0">
              <a:solidFill>
                <a:srgbClr val="000000"/>
              </a:solidFill>
              <a:latin typeface="ＭＳ Ｐゴシック" charset="-128"/>
              <a:sym typeface="ＭＳ Ｐゴシック" charset="-128"/>
            </a:endParaRPr>
          </a:p>
          <a:p>
            <a:pPr eaLnBrk="1" hangingPunct="1">
              <a:spcBef>
                <a:spcPct val="0"/>
              </a:spcBef>
              <a:buFont typeface="Arial" charset="0"/>
              <a:buNone/>
            </a:pPr>
            <a:endParaRPr lang="ja-JP" altLang="en-US" sz="1200" i="1"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b="1" i="1" u="sng" dirty="0">
                <a:latin typeface="ＭＳ Ｐゴシック" charset="-128"/>
                <a:sym typeface="ＭＳ Ｐゴシック" charset="-128"/>
              </a:rPr>
              <a:t> </a:t>
            </a:r>
            <a:r>
              <a:rPr lang="ja-JP" altLang="en-US" sz="1200" b="1" u="sng" dirty="0">
                <a:latin typeface="ＭＳ Ｐゴシック" charset="-128"/>
                <a:sym typeface="ＭＳ Ｐゴシック" charset="-128"/>
              </a:rPr>
              <a:t>④　相談支援専門員と介護支援専門員について</a:t>
            </a:r>
            <a:endParaRPr lang="en-US" altLang="ja-JP" sz="1200" b="1" u="sng" dirty="0">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障害者の高齢化や「親亡き後」へのより適切な支援を行うため、両者の合同での研修会等の実施や日々の業務で支援方針等について連携を図るとともに、両方の資格を有する者を拡大することも一案と考えられる。</a:t>
            </a:r>
          </a:p>
          <a:p>
            <a:pPr eaLnBrk="1" hangingPunct="1">
              <a:spcBef>
                <a:spcPct val="0"/>
              </a:spcBef>
              <a:buFont typeface="Arial" charset="0"/>
              <a:buNone/>
            </a:pPr>
            <a:endParaRPr lang="ja-JP" altLang="en-US" sz="1200"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b="1" u="sng" dirty="0">
                <a:solidFill>
                  <a:srgbClr val="000000"/>
                </a:solidFill>
                <a:latin typeface="ＭＳ Ｐゴシック" charset="-128"/>
                <a:sym typeface="ＭＳ Ｐゴシック" charset="-128"/>
              </a:rPr>
              <a:t> ⑤　障害児支援利用計画について</a:t>
            </a:r>
            <a:endParaRPr lang="en-US" altLang="ja-JP" sz="1200"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障害児支援利用計画については、いわゆるセルフプランの割合が高いが、</a:t>
            </a:r>
            <a:r>
              <a:rPr lang="ja-JP" altLang="en-US" sz="1200" dirty="0">
                <a:latin typeface="Arial" charset="0"/>
              </a:rPr>
              <a:t>障害児についての十分な知識や経験を有する相談支援専門員が少ないことが原因の一つと考えられる</a:t>
            </a:r>
            <a:r>
              <a:rPr lang="ja-JP" altLang="en-US" sz="1200" dirty="0">
                <a:solidFill>
                  <a:srgbClr val="000000"/>
                </a:solidFill>
                <a:latin typeface="ＭＳ Ｐゴシック" charset="-128"/>
                <a:sym typeface="ＭＳ Ｐゴシック" charset="-128"/>
              </a:rPr>
              <a:t>。</a:t>
            </a:r>
            <a:r>
              <a:rPr lang="ja-JP" altLang="en-US" sz="1200" dirty="0">
                <a:latin typeface="Arial" charset="0"/>
              </a:rPr>
              <a:t>これまでの専門コース別研修に加え、</a:t>
            </a:r>
            <a:r>
              <a:rPr lang="ja-JP" altLang="en-US" sz="1200" dirty="0">
                <a:solidFill>
                  <a:srgbClr val="000000"/>
                </a:solidFill>
                <a:sym typeface="ＭＳ Ｐゴシック" charset="-128"/>
              </a:rPr>
              <a:t>障害児支援に関する実地研修などを設けるべき。</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市町村においても、障害児を取り巻く状況を十分把握し、評価を加えた上で適切な関係機関につなぐなど十分配慮し、そのために必要な知見の習得に努めるべき。　</a:t>
            </a:r>
            <a:endParaRPr lang="en-US" altLang="ja-JP" sz="1200" dirty="0">
              <a:solidFill>
                <a:srgbClr val="000000"/>
              </a:solidFill>
              <a:latin typeface="ＭＳ Ｐゴシック" charset="-128"/>
              <a:sym typeface="ＭＳ Ｐゴシック" charset="-128"/>
            </a:endParaRPr>
          </a:p>
        </p:txBody>
      </p:sp>
      <p:sp>
        <p:nvSpPr>
          <p:cNvPr id="2056" name="角丸四角形 18"/>
          <p:cNvSpPr>
            <a:spLocks noChangeArrowheads="1"/>
          </p:cNvSpPr>
          <p:nvPr/>
        </p:nvSpPr>
        <p:spPr bwMode="auto">
          <a:xfrm>
            <a:off x="15479" y="1516063"/>
            <a:ext cx="5952198" cy="252412"/>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400" dirty="0">
                <a:solidFill>
                  <a:srgbClr val="FFFFFF"/>
                </a:solidFill>
                <a:latin typeface="ＭＳ Ｐゴシック" charset="-128"/>
                <a:sym typeface="ＭＳ Ｐゴシック" charset="-128"/>
              </a:rPr>
              <a:t>とりまとめのポイントⅠ　～相談支援専門員の資質の向上について～</a:t>
            </a:r>
          </a:p>
        </p:txBody>
      </p:sp>
      <p:sp>
        <p:nvSpPr>
          <p:cNvPr id="2" name="スライド番号プレースホルダー 1"/>
          <p:cNvSpPr>
            <a:spLocks noGrp="1"/>
          </p:cNvSpPr>
          <p:nvPr>
            <p:ph type="sldNum" sz="quarter" idx="12"/>
          </p:nvPr>
        </p:nvSpPr>
        <p:spPr/>
        <p:txBody>
          <a:bodyPr/>
          <a:lstStyle/>
          <a:p>
            <a:pPr>
              <a:defRPr/>
            </a:pPr>
            <a:fld id="{59DCADD6-EAD8-482C-AF59-1BC07AF25A5E}" type="slidenum">
              <a:rPr lang="ja-JP" altLang="en-US" smtClean="0"/>
              <a:pPr>
                <a:defRPr/>
              </a:pPr>
              <a:t>14</a:t>
            </a:fld>
            <a:endParaRPr lang="ja-JP" altLang="en-US" sz="1800" dirty="0">
              <a:solidFill>
                <a:schemeClr val="tx1"/>
              </a:solidFill>
            </a:endParaRPr>
          </a:p>
        </p:txBody>
      </p:sp>
    </p:spTree>
    <p:extLst>
      <p:ext uri="{BB962C8B-B14F-4D97-AF65-F5344CB8AC3E}">
        <p14:creationId xmlns:p14="http://schemas.microsoft.com/office/powerpoint/2010/main" val="358397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正方形/長方形 17"/>
          <p:cNvSpPr>
            <a:spLocks noChangeArrowheads="1"/>
          </p:cNvSpPr>
          <p:nvPr/>
        </p:nvSpPr>
        <p:spPr bwMode="auto">
          <a:xfrm>
            <a:off x="84271" y="579439"/>
            <a:ext cx="9758098" cy="6091237"/>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68415" tIns="34208" rIns="68415" bIns="34208" anchor="ctr"/>
          <a:lstStyle>
            <a:lvl1pPr marL="265113" indent="-265113">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eaLnBrk="1" hangingPunct="1">
              <a:lnSpc>
                <a:spcPct val="150000"/>
              </a:lnSpc>
              <a:spcBef>
                <a:spcPct val="0"/>
              </a:spcBef>
              <a:buFont typeface="Arial" charset="0"/>
              <a:buNone/>
            </a:pPr>
            <a:r>
              <a:rPr lang="en-US" altLang="ja-JP" sz="1200" b="1" u="sng" dirty="0">
                <a:solidFill>
                  <a:srgbClr val="000000"/>
                </a:solidFill>
                <a:latin typeface="ＭＳ Ｐゴシック" charset="-128"/>
                <a:sym typeface="ＭＳ Ｐゴシック" charset="-128"/>
              </a:rPr>
              <a:t> </a:t>
            </a:r>
            <a:r>
              <a:rPr lang="ja-JP" altLang="en-US" sz="1200" b="1" u="sng" dirty="0">
                <a:solidFill>
                  <a:srgbClr val="000000"/>
                </a:solidFill>
                <a:latin typeface="ＭＳ Ｐゴシック" charset="-128"/>
                <a:sym typeface="ＭＳ Ｐゴシック" charset="-128"/>
              </a:rPr>
              <a:t>①　相談支援の関係機関の機能分担について</a:t>
            </a:r>
            <a:endParaRPr lang="en-US" altLang="ja-JP" sz="1200"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基本相談支援を基盤とした計画相談支援、一般的な相談支援、体制整備や社会資源の開発等の役割について、地域の実情に応じて関係機関が十分に機能を果たすことが必要である。そのためには、協議会等が中心となって調整を進めるとともに、市町村職員の深い理解や都道府県を中心に協議会担当者向けの研修会を推進する必要がある。</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市町村は、計画相談支援の対象とならない事例や支援区分認定が難しい事例に対しても積極的かつ真摯に対応することが求められており、この点は相談支援事業者に委託する場合であっても同様であることに留意するべき。</a:t>
            </a:r>
            <a:endParaRPr lang="en-US" altLang="ja-JP" sz="1200" dirty="0">
              <a:solidFill>
                <a:srgbClr val="000000"/>
              </a:solidFill>
              <a:latin typeface="ＭＳ Ｐゴシック" charset="-128"/>
              <a:sym typeface="ＭＳ Ｐゴシック" charset="-128"/>
            </a:endParaRPr>
          </a:p>
          <a:p>
            <a:pPr eaLnBrk="1" hangingPunct="1">
              <a:spcBef>
                <a:spcPct val="0"/>
              </a:spcBef>
              <a:buFont typeface="Arial" charset="0"/>
              <a:buNone/>
            </a:pPr>
            <a:endParaRPr lang="en-US" altLang="ja-JP" sz="1200"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200" b="1" u="sng" dirty="0">
                <a:solidFill>
                  <a:srgbClr val="000000"/>
                </a:solidFill>
                <a:latin typeface="ＭＳ Ｐゴシック" charset="-128"/>
                <a:sym typeface="ＭＳ Ｐゴシック" charset="-128"/>
              </a:rPr>
              <a:t> </a:t>
            </a:r>
            <a:r>
              <a:rPr lang="ja-JP" altLang="en-US" sz="1200" b="1" u="sng" dirty="0">
                <a:solidFill>
                  <a:srgbClr val="000000"/>
                </a:solidFill>
                <a:latin typeface="ＭＳ Ｐゴシック" charset="-128"/>
                <a:sym typeface="ＭＳ Ｐゴシック" charset="-128"/>
              </a:rPr>
              <a:t>②　基幹相談支援センターの設置促進等について</a:t>
            </a:r>
            <a:endParaRPr lang="en-US" altLang="ja-JP" sz="1200"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基幹相談支援センターの設置促進に向け、市町村において、障害福祉計画の作成等に際して相談支援の提供体制の確保に関する方策を整理し、地域の関係者と十分議論することが重要。仮に基幹相談支援センターの設置に一定期間を要する場合でも、基幹相談支援センターが担うべき役割をどのような形で補完するか市町村において整理するべき。</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都道府県においても、障害福祉計画のとりまとめ等の際に、基幹相談支援センターを設置していない市町村に対して相談支援体制の確保に関する取り組みをフォローし、必要に応じて広域調整などの支援を行うべき。</a:t>
            </a:r>
            <a:endParaRPr lang="en-US" altLang="ja-JP" sz="1200" dirty="0">
              <a:solidFill>
                <a:srgbClr val="000000"/>
              </a:solidFill>
              <a:latin typeface="ＭＳ Ｐゴシック" charset="-128"/>
              <a:sym typeface="ＭＳ Ｐゴシック" charset="-128"/>
            </a:endParaRPr>
          </a:p>
          <a:p>
            <a:pPr eaLnBrk="1" hangingPunct="1">
              <a:spcBef>
                <a:spcPct val="0"/>
              </a:spcBef>
              <a:buFont typeface="Arial" charset="0"/>
              <a:buNone/>
            </a:pPr>
            <a:endParaRPr lang="en-US" altLang="ja-JP" sz="1200"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200" b="1" u="sng" dirty="0">
                <a:solidFill>
                  <a:srgbClr val="000000"/>
                </a:solidFill>
                <a:latin typeface="ＭＳ Ｐゴシック" charset="-128"/>
                <a:sym typeface="ＭＳ Ｐゴシック" charset="-128"/>
              </a:rPr>
              <a:t> </a:t>
            </a:r>
            <a:r>
              <a:rPr lang="ja-JP" altLang="en-US" sz="1200" b="1" u="sng" dirty="0">
                <a:solidFill>
                  <a:srgbClr val="000000"/>
                </a:solidFill>
                <a:latin typeface="ＭＳ Ｐゴシック" charset="-128"/>
                <a:sym typeface="ＭＳ Ｐゴシック" charset="-128"/>
              </a:rPr>
              <a:t>③　相談窓口の一元化等について</a:t>
            </a:r>
            <a:endParaRPr lang="en-US" altLang="ja-JP" sz="1200"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相談支援の関係機関の相談機能の調整にあたっては、必要に応じて地域包括支援センター等との連携や相談窓口の一元化なども視野に入れ、地域の相談体制を総合的に考える視点も必要。</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a:t>
            </a:r>
            <a:r>
              <a:rPr lang="en-US" altLang="ja-JP" sz="1200" dirty="0">
                <a:solidFill>
                  <a:srgbClr val="000000"/>
                </a:solidFill>
                <a:latin typeface="ＭＳ Ｐゴシック" charset="-128"/>
                <a:sym typeface="ＭＳ Ｐゴシック" charset="-128"/>
              </a:rPr>
              <a:t>こうした取組を進めるにあたっては、すでに一部の地域で先駆的に実施されている取組状況を広く横展開することが有効。</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a:t>
            </a:r>
            <a:r>
              <a:rPr lang="en-US" altLang="ja-JP" sz="1200" dirty="0">
                <a:solidFill>
                  <a:srgbClr val="000000"/>
                </a:solidFill>
                <a:latin typeface="ＭＳ Ｐゴシック" charset="-128"/>
                <a:sym typeface="ＭＳ Ｐゴシック" charset="-128"/>
              </a:rPr>
              <a:t>総合的な相談窓口は必要</a:t>
            </a:r>
            <a:r>
              <a:rPr lang="ja-JP" altLang="en-US" sz="1200" dirty="0">
                <a:solidFill>
                  <a:srgbClr val="000000"/>
                </a:solidFill>
                <a:latin typeface="ＭＳ Ｐゴシック" charset="-128"/>
                <a:sym typeface="ＭＳ Ｐゴシック" charset="-128"/>
              </a:rPr>
              <a:t>である</a:t>
            </a:r>
            <a:r>
              <a:rPr lang="en-US" altLang="ja-JP" sz="1200" dirty="0">
                <a:solidFill>
                  <a:srgbClr val="000000"/>
                </a:solidFill>
                <a:latin typeface="ＭＳ Ｐゴシック" charset="-128"/>
                <a:sym typeface="ＭＳ Ｐゴシック" charset="-128"/>
              </a:rPr>
              <a:t>が、</a:t>
            </a:r>
            <a:r>
              <a:rPr lang="ja-JP" altLang="en-US" sz="1200" dirty="0">
                <a:solidFill>
                  <a:srgbClr val="000000"/>
                </a:solidFill>
                <a:latin typeface="ＭＳ Ｐゴシック" charset="-128"/>
                <a:sym typeface="ＭＳ Ｐゴシック" charset="-128"/>
              </a:rPr>
              <a:t>一方で</a:t>
            </a:r>
            <a:r>
              <a:rPr lang="en-US" altLang="ja-JP" sz="1200" dirty="0">
                <a:solidFill>
                  <a:srgbClr val="000000"/>
                </a:solidFill>
                <a:latin typeface="ＭＳ Ｐゴシック" charset="-128"/>
                <a:sym typeface="ＭＳ Ｐゴシック" charset="-128"/>
              </a:rPr>
              <a:t>身近な窓口や専門的な相談機関も</a:t>
            </a:r>
            <a:r>
              <a:rPr lang="ja-JP" altLang="en-US" sz="1200" dirty="0">
                <a:solidFill>
                  <a:srgbClr val="000000"/>
                </a:solidFill>
                <a:latin typeface="ＭＳ Ｐゴシック" charset="-128"/>
                <a:sym typeface="ＭＳ Ｐゴシック" charset="-128"/>
              </a:rPr>
              <a:t>求められている。いずれの場合でも</a:t>
            </a:r>
            <a:r>
              <a:rPr lang="en-US" altLang="ja-JP" sz="1200" dirty="0">
                <a:solidFill>
                  <a:srgbClr val="000000"/>
                </a:solidFill>
                <a:latin typeface="ＭＳ Ｐゴシック" charset="-128"/>
                <a:sym typeface="ＭＳ Ｐゴシック" charset="-128"/>
              </a:rPr>
              <a:t>ワンストップで適切な関係機関に必ずつながるよう、関係機関間での連携強化を図るなど、各自治体において適した取組を考える</a:t>
            </a:r>
            <a:r>
              <a:rPr lang="ja-JP" altLang="en-US" sz="1200" dirty="0">
                <a:solidFill>
                  <a:srgbClr val="000000"/>
                </a:solidFill>
                <a:latin typeface="ＭＳ Ｐゴシック" charset="-128"/>
                <a:sym typeface="ＭＳ Ｐゴシック" charset="-128"/>
              </a:rPr>
              <a:t>べき</a:t>
            </a:r>
            <a:r>
              <a:rPr lang="en-US" altLang="ja-JP" sz="1200" dirty="0">
                <a:solidFill>
                  <a:srgbClr val="000000"/>
                </a:solidFill>
                <a:latin typeface="ＭＳ Ｐゴシック" charset="-128"/>
                <a:sym typeface="ＭＳ Ｐゴシック" charset="-128"/>
              </a:rPr>
              <a:t>。</a:t>
            </a:r>
          </a:p>
          <a:p>
            <a:pPr eaLnBrk="1" hangingPunct="1">
              <a:spcBef>
                <a:spcPct val="0"/>
              </a:spcBef>
              <a:buFont typeface="Arial" charset="0"/>
              <a:buNone/>
            </a:pPr>
            <a:endParaRPr lang="en-US" altLang="ja-JP" sz="1200" dirty="0">
              <a:solidFill>
                <a:srgbClr val="000000"/>
              </a:solidFill>
              <a:latin typeface="ＭＳ Ｐゴシック" charset="-128"/>
              <a:sym typeface="ＭＳ Ｐゴシック" charset="-128"/>
            </a:endParaRPr>
          </a:p>
          <a:p>
            <a:pPr eaLnBrk="1" hangingPunct="1">
              <a:spcBef>
                <a:spcPct val="0"/>
              </a:spcBef>
              <a:buFont typeface="Arial" charset="0"/>
              <a:buNone/>
            </a:pPr>
            <a:r>
              <a:rPr lang="en-US" altLang="ja-JP" sz="1200" b="1" u="sng" dirty="0">
                <a:solidFill>
                  <a:srgbClr val="000000"/>
                </a:solidFill>
                <a:latin typeface="ＭＳ Ｐゴシック" charset="-128"/>
                <a:sym typeface="ＭＳ Ｐゴシック" charset="-128"/>
              </a:rPr>
              <a:t> </a:t>
            </a:r>
            <a:r>
              <a:rPr lang="ja-JP" altLang="en-US" sz="1200" b="1" u="sng" dirty="0">
                <a:solidFill>
                  <a:srgbClr val="000000"/>
                </a:solidFill>
                <a:latin typeface="ＭＳ Ｐゴシック" charset="-128"/>
                <a:sym typeface="ＭＳ Ｐゴシック" charset="-128"/>
              </a:rPr>
              <a:t>④　計画相談支援におけるモニタリング及び市町村職員の役割について</a:t>
            </a:r>
            <a:endParaRPr lang="en-US" altLang="ja-JP" sz="1200" b="1" u="sng"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a:t>
            </a:r>
            <a:r>
              <a:rPr lang="en-US" altLang="ja-JP" sz="1200" dirty="0">
                <a:solidFill>
                  <a:srgbClr val="000000"/>
                </a:solidFill>
                <a:latin typeface="ＭＳ Ｐゴシック" charset="-128"/>
                <a:sym typeface="ＭＳ Ｐゴシック" charset="-128"/>
              </a:rPr>
              <a:t>計画相談支援におけるモニタリングは、サービス利用状況の確認のみならず、利用者との一層の信頼関係を醸成し、新たなニーズや状況の変化に応じたニーズを見出し、サービスの再調整に関する助言をするなど、継続的かつ定期的に実施することが重要である。</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a:t>
            </a:r>
            <a:r>
              <a:rPr lang="en-US" altLang="ja-JP" sz="1200" dirty="0">
                <a:solidFill>
                  <a:srgbClr val="000000"/>
                </a:solidFill>
                <a:latin typeface="ＭＳ Ｐゴシック" charset="-128"/>
                <a:sym typeface="ＭＳ Ｐゴシック" charset="-128"/>
              </a:rPr>
              <a:t>特に高齢障害者が介護保険サービスへ移行する際には、制度間の隙間が生じないよう相談支援専門員による十分なモニタリングを実施し、その結果を介護支援専門員によるアセスメントにもつなげる</a:t>
            </a:r>
            <a:r>
              <a:rPr lang="ja-JP" altLang="en-US" sz="1200" dirty="0">
                <a:solidFill>
                  <a:srgbClr val="000000"/>
                </a:solidFill>
                <a:latin typeface="ＭＳ Ｐゴシック" charset="-128"/>
                <a:sym typeface="ＭＳ Ｐゴシック" charset="-128"/>
              </a:rPr>
              <a:t>べき</a:t>
            </a:r>
            <a:r>
              <a:rPr lang="en-US" altLang="ja-JP" sz="1200" dirty="0">
                <a:solidFill>
                  <a:srgbClr val="000000"/>
                </a:solidFill>
                <a:latin typeface="ＭＳ Ｐゴシック" charset="-128"/>
                <a:sym typeface="ＭＳ Ｐゴシック" charset="-128"/>
              </a:rPr>
              <a:t>。</a:t>
            </a: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相談支援専門員一人が担当する利用者の数もしくは一月あたりの対応件数について、一定の目安を設定することも相談支援の質の確保にあたっては必要。また、地域相談支援についても、障害者の地域移行を促進する観点から、計画相談支援との連携をより一層有効に進めるべき。</a:t>
            </a:r>
            <a:endParaRPr lang="en-US" altLang="ja-JP" sz="1200" dirty="0">
              <a:solidFill>
                <a:srgbClr val="000000"/>
              </a:solidFill>
              <a:latin typeface="ＭＳ Ｐゴシック" charset="-128"/>
              <a:sym typeface="ＭＳ Ｐゴシック" charset="-128"/>
            </a:endParaRPr>
          </a:p>
          <a:p>
            <a:pPr eaLnBrk="1" hangingPunct="1">
              <a:spcBef>
                <a:spcPct val="0"/>
              </a:spcBef>
              <a:buFont typeface="Arial" charset="0"/>
              <a:buNone/>
            </a:pPr>
            <a:r>
              <a:rPr lang="ja-JP" altLang="en-US" sz="1200" dirty="0">
                <a:solidFill>
                  <a:srgbClr val="000000"/>
                </a:solidFill>
                <a:latin typeface="ＭＳ Ｐゴシック" charset="-128"/>
                <a:sym typeface="ＭＳ Ｐゴシック" charset="-128"/>
              </a:rPr>
              <a:t>　　・　</a:t>
            </a:r>
            <a:r>
              <a:rPr lang="en-US" altLang="ja-JP" sz="1200" dirty="0">
                <a:solidFill>
                  <a:srgbClr val="000000"/>
                </a:solidFill>
                <a:latin typeface="ＭＳ Ｐゴシック" charset="-128"/>
                <a:sym typeface="ＭＳ Ｐゴシック" charset="-128"/>
              </a:rPr>
              <a:t>障害福祉サービス等の支給</a:t>
            </a:r>
            <a:r>
              <a:rPr lang="ja-JP" altLang="en-US" sz="1200" dirty="0">
                <a:solidFill>
                  <a:srgbClr val="000000"/>
                </a:solidFill>
                <a:latin typeface="ＭＳ Ｐゴシック" charset="-128"/>
                <a:sym typeface="ＭＳ Ｐゴシック" charset="-128"/>
              </a:rPr>
              <a:t>決定の内容がサービス等利用計画案と大きく異なる場合には、</a:t>
            </a:r>
            <a:r>
              <a:rPr lang="en-US" altLang="ja-JP" sz="1200" dirty="0">
                <a:solidFill>
                  <a:srgbClr val="000000"/>
                </a:solidFill>
                <a:latin typeface="ＭＳ Ｐゴシック" charset="-128"/>
                <a:sym typeface="ＭＳ Ｐゴシック" charset="-128"/>
              </a:rPr>
              <a:t>市町村の担当職員や相談支援専門員を中心</a:t>
            </a:r>
            <a:r>
              <a:rPr lang="ja-JP" altLang="en-US" sz="1200" dirty="0">
                <a:solidFill>
                  <a:srgbClr val="000000"/>
                </a:solidFill>
                <a:latin typeface="ＭＳ Ｐゴシック" charset="-128"/>
                <a:sym typeface="ＭＳ Ｐゴシック" charset="-128"/>
              </a:rPr>
              <a:t>として</a:t>
            </a:r>
            <a:r>
              <a:rPr lang="en-US" altLang="ja-JP" sz="1200" dirty="0">
                <a:solidFill>
                  <a:srgbClr val="000000"/>
                </a:solidFill>
                <a:latin typeface="ＭＳ Ｐゴシック" charset="-128"/>
                <a:sym typeface="ＭＳ Ｐゴシック" charset="-128"/>
              </a:rPr>
              <a:t>地域の関係者間で調整を行う必要がある</a:t>
            </a:r>
            <a:r>
              <a:rPr lang="ja-JP" altLang="en-US" sz="1200" dirty="0">
                <a:solidFill>
                  <a:srgbClr val="000000"/>
                </a:solidFill>
                <a:latin typeface="ＭＳ Ｐゴシック" charset="-128"/>
                <a:sym typeface="ＭＳ Ｐゴシック" charset="-128"/>
              </a:rPr>
              <a:t>。そのため、</a:t>
            </a:r>
            <a:r>
              <a:rPr lang="en-US" altLang="ja-JP" sz="1200" dirty="0">
                <a:solidFill>
                  <a:srgbClr val="000000"/>
                </a:solidFill>
                <a:latin typeface="ＭＳ Ｐゴシック" charset="-128"/>
                <a:sym typeface="ＭＳ Ｐゴシック" charset="-128"/>
              </a:rPr>
              <a:t>市町村の担当職員においては、機械的に事務処理を進めることのないよう、相談支援従事者研修などに参加することなどを通じて一定の専門的知見を身につけ、適切かつ積極的な調整を行う</a:t>
            </a:r>
            <a:r>
              <a:rPr lang="ja-JP" altLang="en-US" sz="1200" dirty="0">
                <a:solidFill>
                  <a:srgbClr val="000000"/>
                </a:solidFill>
                <a:latin typeface="ＭＳ Ｐゴシック" charset="-128"/>
                <a:sym typeface="ＭＳ Ｐゴシック" charset="-128"/>
              </a:rPr>
              <a:t>べき</a:t>
            </a:r>
            <a:r>
              <a:rPr lang="en-US" altLang="ja-JP" sz="1200" dirty="0">
                <a:solidFill>
                  <a:srgbClr val="000000"/>
                </a:solidFill>
                <a:latin typeface="ＭＳ Ｐゴシック" charset="-128"/>
                <a:sym typeface="ＭＳ Ｐゴシック" charset="-128"/>
              </a:rPr>
              <a:t>。</a:t>
            </a:r>
          </a:p>
        </p:txBody>
      </p:sp>
      <p:sp>
        <p:nvSpPr>
          <p:cNvPr id="3076" name="角丸四角形 18"/>
          <p:cNvSpPr>
            <a:spLocks noChangeArrowheads="1"/>
          </p:cNvSpPr>
          <p:nvPr/>
        </p:nvSpPr>
        <p:spPr bwMode="auto">
          <a:xfrm>
            <a:off x="12039" y="338138"/>
            <a:ext cx="4786180" cy="252412"/>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lgn="ctr" eaLnBrk="1" hangingPunct="1">
              <a:spcBef>
                <a:spcPct val="0"/>
              </a:spcBef>
              <a:buFont typeface="Arial" charset="0"/>
              <a:buNone/>
            </a:pPr>
            <a:r>
              <a:rPr lang="ja-JP" altLang="en-US" sz="1400" dirty="0">
                <a:solidFill>
                  <a:srgbClr val="FFFFFF"/>
                </a:solidFill>
                <a:latin typeface="ＭＳ Ｐゴシック" charset="-128"/>
                <a:sym typeface="ＭＳ Ｐゴシック" charset="-128"/>
              </a:rPr>
              <a:t>とりまとめのポイントⅡ　～相談支援体制について～</a:t>
            </a:r>
          </a:p>
        </p:txBody>
      </p:sp>
    </p:spTree>
    <p:extLst>
      <p:ext uri="{BB962C8B-B14F-4D97-AF65-F5344CB8AC3E}">
        <p14:creationId xmlns:p14="http://schemas.microsoft.com/office/powerpoint/2010/main" val="201361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180164" y="1124744"/>
            <a:ext cx="9597374" cy="2272144"/>
          </a:xfrm>
          <a:prstGeom prst="roundRect">
            <a:avLst>
              <a:gd name="adj" fmla="val 13320"/>
            </a:avLst>
          </a:prstGeom>
          <a:gradFill>
            <a:gsLst>
              <a:gs pos="0">
                <a:schemeClr val="accent1">
                  <a:tint val="66000"/>
                  <a:satMod val="160000"/>
                </a:schemeClr>
              </a:gs>
              <a:gs pos="28000">
                <a:schemeClr val="accent1">
                  <a:tint val="44500"/>
                  <a:satMod val="160000"/>
                </a:schemeClr>
              </a:gs>
              <a:gs pos="100000">
                <a:schemeClr val="accent1">
                  <a:tint val="23500"/>
                  <a:satMod val="160000"/>
                </a:schemeClr>
              </a:gs>
            </a:gsLst>
            <a:lin ang="5400000" scaled="0"/>
          </a:gradFill>
          <a:ln w="31750" cap="flat" cmpd="sng" algn="ctr">
            <a:solidFill>
              <a:schemeClr val="accent5">
                <a:lumMod val="75000"/>
              </a:schemeClr>
            </a:solidFill>
            <a:prstDash val="lgDash"/>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dirty="0" smtClean="0">
              <a:solidFill>
                <a:srgbClr val="000000"/>
              </a:solidFill>
            </a:endParaRPr>
          </a:p>
        </p:txBody>
      </p:sp>
      <p:sp>
        <p:nvSpPr>
          <p:cNvPr id="17" name="テキスト ボックス 16"/>
          <p:cNvSpPr txBox="1"/>
          <p:nvPr/>
        </p:nvSpPr>
        <p:spPr>
          <a:xfrm>
            <a:off x="1208584" y="185395"/>
            <a:ext cx="6206742" cy="502702"/>
          </a:xfrm>
          <a:prstGeom prst="rect">
            <a:avLst/>
          </a:prstGeom>
          <a:noFill/>
        </p:spPr>
        <p:txBody>
          <a:bodyPr wrap="square" rtlCol="0">
            <a:spAutoFit/>
          </a:bodyPr>
          <a:lstStyle/>
          <a:p>
            <a:pPr marL="809625" indent="-809625" fontAlgn="base">
              <a:lnSpc>
                <a:spcPts val="1600"/>
              </a:lnSpc>
              <a:spcBef>
                <a:spcPct val="0"/>
              </a:spcBef>
              <a:spcAft>
                <a:spcPct val="0"/>
              </a:spcAft>
            </a:pPr>
            <a:r>
              <a:rPr lang="ja-JP" altLang="en-US" sz="2500" b="1" dirty="0" smtClean="0">
                <a:solidFill>
                  <a:prstClr val="black"/>
                </a:solidFill>
                <a:latin typeface="ＭＳ Ｐゴシック"/>
              </a:rPr>
              <a:t>　　　今後</a:t>
            </a:r>
            <a:r>
              <a:rPr lang="ja-JP" altLang="en-US" sz="2500" b="1" dirty="0">
                <a:solidFill>
                  <a:prstClr val="black"/>
                </a:solidFill>
                <a:latin typeface="ＭＳ Ｐゴシック"/>
              </a:rPr>
              <a:t>の障害児支援の在り方に</a:t>
            </a:r>
            <a:r>
              <a:rPr lang="ja-JP" altLang="en-US" sz="2500" b="1" dirty="0" smtClean="0">
                <a:solidFill>
                  <a:prstClr val="black"/>
                </a:solidFill>
                <a:latin typeface="ＭＳ Ｐゴシック"/>
              </a:rPr>
              <a:t>ついて</a:t>
            </a:r>
            <a:r>
              <a:rPr lang="ja-JP" altLang="en-US" sz="2000" dirty="0">
                <a:solidFill>
                  <a:prstClr val="black"/>
                </a:solidFill>
                <a:latin typeface="ＭＳ Ｐゴシック"/>
              </a:rPr>
              <a:t/>
            </a:r>
            <a:br>
              <a:rPr lang="ja-JP" altLang="en-US" sz="2000" dirty="0">
                <a:solidFill>
                  <a:prstClr val="black"/>
                </a:solidFill>
                <a:latin typeface="ＭＳ Ｐゴシック"/>
              </a:rPr>
            </a:br>
            <a:r>
              <a:rPr lang="ja-JP" altLang="en-US" sz="2000" dirty="0" smtClean="0">
                <a:solidFill>
                  <a:prstClr val="black"/>
                </a:solidFill>
                <a:latin typeface="ＭＳ Ｐゴシック"/>
              </a:rPr>
              <a:t>　　</a:t>
            </a:r>
            <a:r>
              <a:rPr lang="ja-JP" altLang="en-US" sz="1400" dirty="0" smtClean="0">
                <a:solidFill>
                  <a:srgbClr val="000000"/>
                </a:solidFill>
                <a:latin typeface="ＭＳ Ｐゴシック"/>
              </a:rPr>
              <a:t>～「発達</a:t>
            </a:r>
            <a:r>
              <a:rPr lang="ja-JP" altLang="en-US" sz="1400" dirty="0" smtClean="0">
                <a:solidFill>
                  <a:prstClr val="black"/>
                </a:solidFill>
                <a:latin typeface="ＭＳ Ｐゴシック"/>
              </a:rPr>
              <a:t>支援」が</a:t>
            </a:r>
            <a:r>
              <a:rPr lang="ja-JP" altLang="en-US" sz="1400" dirty="0">
                <a:solidFill>
                  <a:prstClr val="black"/>
                </a:solidFill>
                <a:latin typeface="ＭＳ Ｐゴシック"/>
              </a:rPr>
              <a:t>必要な</a:t>
            </a:r>
            <a:r>
              <a:rPr lang="ja-JP" altLang="en-US" sz="1400" dirty="0" smtClean="0">
                <a:solidFill>
                  <a:prstClr val="black"/>
                </a:solidFill>
                <a:latin typeface="ＭＳ Ｐゴシック"/>
              </a:rPr>
              <a:t>子どもの</a:t>
            </a:r>
            <a:r>
              <a:rPr lang="ja-JP" altLang="en-US" sz="1400" dirty="0">
                <a:solidFill>
                  <a:prstClr val="black"/>
                </a:solidFill>
                <a:latin typeface="ＭＳ Ｐゴシック"/>
              </a:rPr>
              <a:t>支援はどうあるべき</a:t>
            </a:r>
            <a:r>
              <a:rPr lang="ja-JP" altLang="en-US" sz="1400" dirty="0" smtClean="0">
                <a:solidFill>
                  <a:prstClr val="black"/>
                </a:solidFill>
                <a:latin typeface="ＭＳ Ｐゴシック"/>
              </a:rPr>
              <a:t>か～</a:t>
            </a:r>
            <a:r>
              <a:rPr lang="ja-JP" altLang="en-US" sz="1600" dirty="0" smtClean="0">
                <a:solidFill>
                  <a:prstClr val="black"/>
                </a:solidFill>
                <a:latin typeface="ＭＳ Ｐゴシック"/>
              </a:rPr>
              <a:t>　　　　　　　　　　　　　</a:t>
            </a:r>
            <a:endParaRPr lang="ja-JP" altLang="en-US" sz="1600" strike="dblStrike" dirty="0">
              <a:solidFill>
                <a:srgbClr val="C00000"/>
              </a:solidFill>
              <a:latin typeface="ＭＳ Ｐゴシック"/>
            </a:endParaRPr>
          </a:p>
        </p:txBody>
      </p:sp>
      <p:sp>
        <p:nvSpPr>
          <p:cNvPr id="28" name="正方形/長方形 27"/>
          <p:cNvSpPr/>
          <p:nvPr/>
        </p:nvSpPr>
        <p:spPr bwMode="auto">
          <a:xfrm>
            <a:off x="92460" y="707888"/>
            <a:ext cx="9788474" cy="6150113"/>
          </a:xfrm>
          <a:prstGeom prst="rect">
            <a:avLst/>
          </a:prstGeom>
          <a:noFill/>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dirty="0" smtClean="0">
              <a:solidFill>
                <a:prstClr val="black"/>
              </a:solidFill>
            </a:endParaRPr>
          </a:p>
        </p:txBody>
      </p:sp>
      <p:sp>
        <p:nvSpPr>
          <p:cNvPr id="29" name="角丸四角形 28"/>
          <p:cNvSpPr/>
          <p:nvPr/>
        </p:nvSpPr>
        <p:spPr bwMode="auto">
          <a:xfrm>
            <a:off x="180164" y="1381791"/>
            <a:ext cx="9597374" cy="1222391"/>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19063" indent="-119063" defTabSz="873125" fontAlgn="base">
              <a:lnSpc>
                <a:spcPts val="3500"/>
              </a:lnSpc>
              <a:spcBef>
                <a:spcPct val="0"/>
              </a:spcBef>
              <a:spcAft>
                <a:spcPct val="0"/>
              </a:spcAft>
            </a:pPr>
            <a:r>
              <a:rPr lang="ja-JP" altLang="en-US" sz="2300" b="1" dirty="0" smtClean="0">
                <a:solidFill>
                  <a:srgbClr val="000000"/>
                </a:solidFill>
                <a:latin typeface="ＭＳ Ｐゴシック"/>
              </a:rPr>
              <a:t>○　地域社会への参加・包容（ｲﾝｸﾙｰｼﾞｮﾝ）の推進と合理的配慮</a:t>
            </a:r>
            <a:endParaRPr lang="en-US" altLang="ja-JP" sz="2300" b="1" dirty="0" smtClean="0">
              <a:solidFill>
                <a:srgbClr val="000000"/>
              </a:solidFill>
              <a:latin typeface="ＭＳ Ｐゴシック"/>
            </a:endParaRPr>
          </a:p>
          <a:p>
            <a:pPr marL="119063" indent="-119063" defTabSz="873125" fontAlgn="base">
              <a:lnSpc>
                <a:spcPts val="2800"/>
              </a:lnSpc>
              <a:spcBef>
                <a:spcPct val="0"/>
              </a:spcBef>
              <a:spcAft>
                <a:spcPct val="0"/>
              </a:spcAft>
            </a:pPr>
            <a:r>
              <a:rPr lang="ja-JP" altLang="en-US" sz="2300" b="1" dirty="0" smtClean="0">
                <a:solidFill>
                  <a:srgbClr val="000000"/>
                </a:solidFill>
                <a:latin typeface="ＭＳ Ｐゴシック"/>
              </a:rPr>
              <a:t>○　障害児の地域社会への参加・包容を子育て支援において推進するため　</a:t>
            </a:r>
            <a:endParaRPr lang="en-US" altLang="ja-JP" sz="2300" b="1" dirty="0" smtClean="0">
              <a:solidFill>
                <a:srgbClr val="000000"/>
              </a:solidFill>
              <a:latin typeface="ＭＳ Ｐゴシック"/>
            </a:endParaRPr>
          </a:p>
          <a:p>
            <a:pPr marL="119063" indent="-119063" defTabSz="873125" fontAlgn="base">
              <a:lnSpc>
                <a:spcPts val="2800"/>
              </a:lnSpc>
              <a:spcBef>
                <a:spcPct val="0"/>
              </a:spcBef>
              <a:spcAft>
                <a:spcPct val="0"/>
              </a:spcAft>
            </a:pPr>
            <a:r>
              <a:rPr lang="ja-JP" altLang="en-US" sz="2300" b="1" dirty="0">
                <a:solidFill>
                  <a:srgbClr val="000000"/>
                </a:solidFill>
                <a:latin typeface="ＭＳ Ｐゴシック"/>
              </a:rPr>
              <a:t>　</a:t>
            </a:r>
            <a:r>
              <a:rPr lang="ja-JP" altLang="en-US" sz="2300" b="1" dirty="0" smtClean="0">
                <a:solidFill>
                  <a:srgbClr val="000000"/>
                </a:solidFill>
                <a:latin typeface="ＭＳ Ｐゴシック"/>
              </a:rPr>
              <a:t>　の後方支援と</a:t>
            </a:r>
            <a:r>
              <a:rPr lang="ja-JP" altLang="en-US" sz="2300" b="1" dirty="0">
                <a:solidFill>
                  <a:srgbClr val="000000"/>
                </a:solidFill>
                <a:latin typeface="ＭＳ Ｐゴシック"/>
              </a:rPr>
              <a:t>しての</a:t>
            </a:r>
            <a:r>
              <a:rPr lang="ja-JP" altLang="en-US" sz="2300" b="1" dirty="0" smtClean="0">
                <a:solidFill>
                  <a:srgbClr val="000000"/>
                </a:solidFill>
                <a:latin typeface="ＭＳ Ｐゴシック"/>
              </a:rPr>
              <a:t>専門的役割</a:t>
            </a:r>
            <a:r>
              <a:rPr lang="ja-JP" altLang="en-US" sz="2300" b="1" dirty="0">
                <a:solidFill>
                  <a:srgbClr val="000000"/>
                </a:solidFill>
                <a:latin typeface="ＭＳ Ｐゴシック"/>
              </a:rPr>
              <a:t>の発揮</a:t>
            </a:r>
          </a:p>
          <a:p>
            <a:pPr marL="119063" indent="-119063" algn="ctr" defTabSz="873125" fontAlgn="base">
              <a:lnSpc>
                <a:spcPts val="3300"/>
              </a:lnSpc>
              <a:spcBef>
                <a:spcPct val="0"/>
              </a:spcBef>
              <a:spcAft>
                <a:spcPct val="0"/>
              </a:spcAft>
            </a:pPr>
            <a:endParaRPr lang="en-US" altLang="ja-JP" sz="2200" b="1" dirty="0" smtClean="0">
              <a:solidFill>
                <a:srgbClr val="000000"/>
              </a:solidFill>
              <a:latin typeface="ＭＳ Ｐゴシック"/>
            </a:endParaRPr>
          </a:p>
        </p:txBody>
      </p:sp>
      <p:sp>
        <p:nvSpPr>
          <p:cNvPr id="21" name="正方形/長方形 20"/>
          <p:cNvSpPr/>
          <p:nvPr/>
        </p:nvSpPr>
        <p:spPr>
          <a:xfrm>
            <a:off x="7545288" y="14929"/>
            <a:ext cx="2548508" cy="430887"/>
          </a:xfrm>
          <a:prstGeom prst="rect">
            <a:avLst/>
          </a:prstGeom>
        </p:spPr>
        <p:txBody>
          <a:bodyPr wrap="square">
            <a:spAutoFit/>
          </a:bodyPr>
          <a:lstStyle/>
          <a:p>
            <a:pPr fontAlgn="base">
              <a:spcBef>
                <a:spcPct val="0"/>
              </a:spcBef>
              <a:spcAft>
                <a:spcPct val="0"/>
              </a:spcAft>
            </a:pPr>
            <a:r>
              <a:rPr lang="ja-JP" altLang="en-US" sz="1100" dirty="0" smtClean="0">
                <a:solidFill>
                  <a:srgbClr val="000000"/>
                </a:solidFill>
                <a:latin typeface="ＭＳ Ｐゴシック" panose="020B0600070205080204" pitchFamily="50" charset="-128"/>
              </a:rPr>
              <a:t>　　　　　　　　　　　　平成</a:t>
            </a:r>
            <a:r>
              <a:rPr lang="en-US" altLang="ja-JP" sz="1100" dirty="0">
                <a:solidFill>
                  <a:srgbClr val="000000"/>
                </a:solidFill>
                <a:latin typeface="ＭＳ Ｐゴシック" panose="020B0600070205080204" pitchFamily="50" charset="-128"/>
              </a:rPr>
              <a:t>26</a:t>
            </a:r>
            <a:r>
              <a:rPr lang="ja-JP" altLang="en-US" sz="1100" dirty="0" smtClean="0">
                <a:solidFill>
                  <a:srgbClr val="000000"/>
                </a:solidFill>
                <a:latin typeface="ＭＳ Ｐゴシック" panose="020B0600070205080204" pitchFamily="50" charset="-128"/>
              </a:rPr>
              <a:t>年７月</a:t>
            </a:r>
            <a:r>
              <a:rPr lang="en-US" altLang="ja-JP" sz="1100" dirty="0" smtClean="0">
                <a:solidFill>
                  <a:srgbClr val="000000"/>
                </a:solidFill>
                <a:latin typeface="ＭＳ Ｐゴシック" panose="020B0600070205080204" pitchFamily="50" charset="-128"/>
              </a:rPr>
              <a:t>16</a:t>
            </a:r>
            <a:r>
              <a:rPr lang="ja-JP" altLang="en-US" sz="1100" dirty="0" smtClean="0">
                <a:solidFill>
                  <a:srgbClr val="000000"/>
                </a:solidFill>
                <a:latin typeface="ＭＳ Ｐゴシック" panose="020B0600070205080204" pitchFamily="50" charset="-128"/>
              </a:rPr>
              <a:t>日</a:t>
            </a:r>
            <a:endParaRPr lang="ja-JP" altLang="en-US" sz="1100" dirty="0">
              <a:solidFill>
                <a:srgbClr val="000000"/>
              </a:solidFill>
              <a:latin typeface="ＭＳ Ｐゴシック" panose="020B0600070205080204" pitchFamily="50" charset="-128"/>
            </a:endParaRPr>
          </a:p>
          <a:p>
            <a:pPr fontAlgn="base">
              <a:spcBef>
                <a:spcPct val="0"/>
              </a:spcBef>
              <a:spcAft>
                <a:spcPct val="0"/>
              </a:spcAft>
            </a:pPr>
            <a:r>
              <a:rPr lang="ja-JP" altLang="en-US" sz="1100" dirty="0">
                <a:solidFill>
                  <a:srgbClr val="000000"/>
                </a:solidFill>
                <a:latin typeface="ＭＳ Ｐゴシック" panose="020B0600070205080204" pitchFamily="50" charset="-128"/>
              </a:rPr>
              <a:t>障害児支援の在り方に関する検討会</a:t>
            </a:r>
          </a:p>
        </p:txBody>
      </p:sp>
      <p:sp>
        <p:nvSpPr>
          <p:cNvPr id="22" name="角丸四角形 21"/>
          <p:cNvSpPr/>
          <p:nvPr/>
        </p:nvSpPr>
        <p:spPr bwMode="auto">
          <a:xfrm>
            <a:off x="166810" y="4516931"/>
            <a:ext cx="9610730" cy="1255653"/>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08000" defTabSz="873125" fontAlgn="base">
              <a:lnSpc>
                <a:spcPts val="3300"/>
              </a:lnSpc>
              <a:spcBef>
                <a:spcPct val="0"/>
              </a:spcBef>
              <a:spcAft>
                <a:spcPct val="0"/>
              </a:spcAft>
            </a:pPr>
            <a:r>
              <a:rPr lang="ja-JP" altLang="en-US" sz="2300" b="1" dirty="0" smtClean="0">
                <a:solidFill>
                  <a:srgbClr val="000000"/>
                </a:solidFill>
                <a:latin typeface="ＭＳ Ｐゴシック"/>
              </a:rPr>
              <a:t>○　ライフステージに</a:t>
            </a:r>
            <a:r>
              <a:rPr lang="ja-JP" altLang="en-US" sz="2300" b="1" dirty="0">
                <a:solidFill>
                  <a:srgbClr val="000000"/>
                </a:solidFill>
                <a:latin typeface="ＭＳ Ｐゴシック"/>
              </a:rPr>
              <a:t>応じた切れ目</a:t>
            </a:r>
            <a:r>
              <a:rPr lang="ja-JP" altLang="en-US" sz="2300" b="1" dirty="0" smtClean="0">
                <a:solidFill>
                  <a:srgbClr val="000000"/>
                </a:solidFill>
                <a:latin typeface="ＭＳ Ｐゴシック"/>
              </a:rPr>
              <a:t>の</a:t>
            </a:r>
            <a:r>
              <a:rPr lang="ja-JP" altLang="en-US" sz="2300" b="1" dirty="0">
                <a:solidFill>
                  <a:srgbClr val="000000"/>
                </a:solidFill>
                <a:latin typeface="ＭＳ Ｐゴシック"/>
              </a:rPr>
              <a:t>無い</a:t>
            </a:r>
            <a:r>
              <a:rPr lang="ja-JP" altLang="en-US" sz="2300" b="1" dirty="0" smtClean="0">
                <a:solidFill>
                  <a:srgbClr val="000000"/>
                </a:solidFill>
                <a:latin typeface="ＭＳ Ｐゴシック"/>
              </a:rPr>
              <a:t>支援</a:t>
            </a:r>
            <a:r>
              <a:rPr lang="ja-JP" altLang="en-US" sz="2300" b="1" u="sng" dirty="0" smtClean="0">
                <a:solidFill>
                  <a:srgbClr val="002060"/>
                </a:solidFill>
                <a:latin typeface="ＭＳ Ｐゴシック"/>
              </a:rPr>
              <a:t>（縦の連携）</a:t>
            </a:r>
            <a:endParaRPr lang="en-US" altLang="ja-JP" sz="2300" b="1" u="sng" dirty="0" smtClean="0">
              <a:solidFill>
                <a:srgbClr val="002060"/>
              </a:solidFill>
              <a:latin typeface="ＭＳ Ｐゴシック"/>
            </a:endParaRPr>
          </a:p>
          <a:p>
            <a:pPr marL="119063" indent="-119063" defTabSz="873125" fontAlgn="base">
              <a:lnSpc>
                <a:spcPts val="2800"/>
              </a:lnSpc>
              <a:spcBef>
                <a:spcPct val="0"/>
              </a:spcBef>
              <a:spcAft>
                <a:spcPct val="0"/>
              </a:spcAft>
            </a:pPr>
            <a:r>
              <a:rPr lang="ja-JP" altLang="en-US" sz="2300" b="1" dirty="0" smtClean="0">
                <a:solidFill>
                  <a:srgbClr val="000000"/>
                </a:solidFill>
                <a:latin typeface="ＭＳ Ｐゴシック"/>
              </a:rPr>
              <a:t>○　保健</a:t>
            </a:r>
            <a:r>
              <a:rPr lang="ja-JP" altLang="en-US" sz="2300" b="1" dirty="0">
                <a:solidFill>
                  <a:srgbClr val="000000"/>
                </a:solidFill>
                <a:latin typeface="ＭＳ Ｐゴシック"/>
              </a:rPr>
              <a:t>、医療</a:t>
            </a:r>
            <a:r>
              <a:rPr lang="ja-JP" altLang="en-US" sz="2300" b="1" dirty="0" smtClean="0">
                <a:solidFill>
                  <a:srgbClr val="000000"/>
                </a:solidFill>
                <a:latin typeface="ＭＳ Ｐゴシック"/>
              </a:rPr>
              <a:t>、福祉、保育</a:t>
            </a:r>
            <a:r>
              <a:rPr lang="ja-JP" altLang="en-US" sz="2300" b="1" dirty="0">
                <a:solidFill>
                  <a:srgbClr val="000000"/>
                </a:solidFill>
                <a:latin typeface="ＭＳ Ｐゴシック"/>
              </a:rPr>
              <a:t>、教育、就労支援等</a:t>
            </a:r>
            <a:r>
              <a:rPr lang="ja-JP" altLang="en-US" sz="2300" b="1" dirty="0" smtClean="0">
                <a:solidFill>
                  <a:srgbClr val="000000"/>
                </a:solidFill>
                <a:latin typeface="ＭＳ Ｐゴシック"/>
              </a:rPr>
              <a:t>とも連携した地域支援体制</a:t>
            </a:r>
            <a:endParaRPr lang="en-US" altLang="ja-JP" sz="2300" b="1" dirty="0" smtClean="0">
              <a:solidFill>
                <a:srgbClr val="000000"/>
              </a:solidFill>
              <a:latin typeface="ＭＳ Ｐゴシック"/>
            </a:endParaRPr>
          </a:p>
          <a:p>
            <a:pPr marL="119063" indent="-119063" defTabSz="873125" fontAlgn="base">
              <a:lnSpc>
                <a:spcPts val="2800"/>
              </a:lnSpc>
              <a:spcBef>
                <a:spcPct val="0"/>
              </a:spcBef>
              <a:spcAft>
                <a:spcPct val="0"/>
              </a:spcAft>
            </a:pPr>
            <a:r>
              <a:rPr lang="ja-JP" altLang="en-US" sz="2300" b="1" dirty="0" smtClean="0">
                <a:solidFill>
                  <a:srgbClr val="000000"/>
                </a:solidFill>
                <a:latin typeface="ＭＳ Ｐゴシック"/>
              </a:rPr>
              <a:t>　　の確立</a:t>
            </a:r>
            <a:r>
              <a:rPr lang="ja-JP" altLang="en-US" sz="2300" b="1" u="sng" dirty="0" smtClean="0">
                <a:solidFill>
                  <a:srgbClr val="002060"/>
                </a:solidFill>
                <a:latin typeface="ＭＳ Ｐゴシック"/>
              </a:rPr>
              <a:t>（横の連携）</a:t>
            </a:r>
            <a:endParaRPr lang="en-US" altLang="ja-JP" sz="2300" b="1" u="sng" dirty="0" smtClean="0">
              <a:solidFill>
                <a:srgbClr val="002060"/>
              </a:solidFill>
              <a:latin typeface="ＭＳ Ｐゴシック"/>
            </a:endParaRPr>
          </a:p>
        </p:txBody>
      </p:sp>
      <p:sp>
        <p:nvSpPr>
          <p:cNvPr id="12" name="角丸四角形 11"/>
          <p:cNvSpPr/>
          <p:nvPr/>
        </p:nvSpPr>
        <p:spPr bwMode="auto">
          <a:xfrm>
            <a:off x="166811" y="2708920"/>
            <a:ext cx="5657974" cy="498826"/>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spcBef>
                <a:spcPct val="0"/>
              </a:spcBef>
              <a:spcAft>
                <a:spcPct val="0"/>
              </a:spcAft>
            </a:pPr>
            <a:r>
              <a:rPr lang="ja-JP" altLang="en-US" sz="2300" b="1" dirty="0" smtClean="0">
                <a:solidFill>
                  <a:srgbClr val="000000"/>
                </a:solidFill>
                <a:latin typeface="ＭＳ Ｐゴシック"/>
              </a:rPr>
              <a:t>障害児本人の最善の利益の保障</a:t>
            </a:r>
            <a:endParaRPr lang="en-US" altLang="ja-JP" sz="2300" b="1" dirty="0" smtClean="0">
              <a:solidFill>
                <a:srgbClr val="000000"/>
              </a:solidFill>
              <a:latin typeface="ＭＳ Ｐゴシック"/>
            </a:endParaRPr>
          </a:p>
        </p:txBody>
      </p:sp>
      <p:sp>
        <p:nvSpPr>
          <p:cNvPr id="13" name="角丸四角形 12"/>
          <p:cNvSpPr/>
          <p:nvPr/>
        </p:nvSpPr>
        <p:spPr bwMode="auto">
          <a:xfrm>
            <a:off x="6056658" y="2720662"/>
            <a:ext cx="3720880" cy="475717"/>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spcBef>
                <a:spcPct val="0"/>
              </a:spcBef>
              <a:spcAft>
                <a:spcPct val="0"/>
              </a:spcAft>
            </a:pPr>
            <a:r>
              <a:rPr lang="ja-JP" altLang="en-US" sz="2300" b="1" dirty="0" smtClean="0">
                <a:solidFill>
                  <a:srgbClr val="000000"/>
                </a:solidFill>
                <a:latin typeface="ＭＳ Ｐゴシック"/>
              </a:rPr>
              <a:t>家族</a:t>
            </a:r>
            <a:r>
              <a:rPr lang="ja-JP" altLang="en-US" sz="2300" b="1" dirty="0">
                <a:solidFill>
                  <a:srgbClr val="000000"/>
                </a:solidFill>
                <a:latin typeface="ＭＳ Ｐゴシック"/>
              </a:rPr>
              <a:t>支援の</a:t>
            </a:r>
            <a:r>
              <a:rPr lang="ja-JP" altLang="en-US" sz="2300" b="1" dirty="0" smtClean="0">
                <a:solidFill>
                  <a:srgbClr val="000000"/>
                </a:solidFill>
                <a:latin typeface="ＭＳ Ｐゴシック"/>
              </a:rPr>
              <a:t>重視</a:t>
            </a:r>
            <a:endParaRPr lang="en-US" altLang="ja-JP" sz="2300" b="1" dirty="0" smtClean="0">
              <a:solidFill>
                <a:srgbClr val="000000"/>
              </a:solidFill>
              <a:latin typeface="ＭＳ Ｐゴシック"/>
            </a:endParaRPr>
          </a:p>
        </p:txBody>
      </p:sp>
      <p:sp>
        <p:nvSpPr>
          <p:cNvPr id="4" name="正方形/長方形 3"/>
          <p:cNvSpPr/>
          <p:nvPr/>
        </p:nvSpPr>
        <p:spPr bwMode="auto">
          <a:xfrm>
            <a:off x="173490" y="3862910"/>
            <a:ext cx="9604052" cy="510154"/>
          </a:xfrm>
          <a:prstGeom prst="rect">
            <a:avLst/>
          </a:prstGeom>
          <a:solidFill>
            <a:srgbClr val="0070C0"/>
          </a:solidFill>
          <a:ln w="31750"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2800" dirty="0" smtClean="0">
                <a:solidFill>
                  <a:srgbClr val="FFFFFF"/>
                </a:solidFill>
              </a:rPr>
              <a:t>地 域 に お け る </a:t>
            </a:r>
            <a:r>
              <a:rPr lang="ja-JP" altLang="en-US" sz="2800" dirty="0" smtClean="0">
                <a:solidFill>
                  <a:srgbClr val="FFFF00"/>
                </a:solidFill>
              </a:rPr>
              <a:t>「縦 横 連 携」 </a:t>
            </a:r>
            <a:r>
              <a:rPr lang="ja-JP" altLang="en-US" sz="2800" dirty="0" smtClean="0">
                <a:solidFill>
                  <a:srgbClr val="FFFFFF"/>
                </a:solidFill>
              </a:rPr>
              <a:t>の 推 進</a:t>
            </a:r>
          </a:p>
        </p:txBody>
      </p:sp>
      <p:sp>
        <p:nvSpPr>
          <p:cNvPr id="5" name="下矢印 4"/>
          <p:cNvSpPr/>
          <p:nvPr/>
        </p:nvSpPr>
        <p:spPr bwMode="auto">
          <a:xfrm>
            <a:off x="3729767" y="3396888"/>
            <a:ext cx="2125043" cy="369153"/>
          </a:xfrm>
          <a:prstGeom prst="downArrow">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dirty="0" smtClean="0">
              <a:solidFill>
                <a:srgbClr val="000000"/>
              </a:solidFill>
            </a:endParaRPr>
          </a:p>
        </p:txBody>
      </p:sp>
      <p:sp>
        <p:nvSpPr>
          <p:cNvPr id="6" name="正方形/長方形 5"/>
          <p:cNvSpPr/>
          <p:nvPr/>
        </p:nvSpPr>
        <p:spPr bwMode="auto">
          <a:xfrm>
            <a:off x="3711404" y="781986"/>
            <a:ext cx="2161931" cy="525711"/>
          </a:xfrm>
          <a:prstGeom prst="rect">
            <a:avLst/>
          </a:prstGeom>
          <a:solidFill>
            <a:srgbClr val="FFFF00"/>
          </a:solidFill>
          <a:ln w="31750" cap="flat" cmpd="sng" algn="ctr">
            <a:solidFill>
              <a:schemeClr val="tx1"/>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indent="-119063" algn="ctr" defTabSz="873125" fontAlgn="base">
              <a:spcBef>
                <a:spcPct val="0"/>
              </a:spcBef>
              <a:spcAft>
                <a:spcPct val="0"/>
              </a:spcAft>
            </a:pPr>
            <a:r>
              <a:rPr lang="ja-JP" altLang="en-US" sz="2800" b="1" dirty="0" smtClean="0">
                <a:solidFill>
                  <a:srgbClr val="000000"/>
                </a:solidFill>
              </a:rPr>
              <a:t>基本理念</a:t>
            </a:r>
          </a:p>
        </p:txBody>
      </p:sp>
      <p:sp>
        <p:nvSpPr>
          <p:cNvPr id="14" name="角丸四角形 13"/>
          <p:cNvSpPr/>
          <p:nvPr/>
        </p:nvSpPr>
        <p:spPr bwMode="auto">
          <a:xfrm>
            <a:off x="4796517" y="5893160"/>
            <a:ext cx="2520280" cy="852332"/>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lnSpc>
                <a:spcPts val="2800"/>
              </a:lnSpc>
              <a:spcBef>
                <a:spcPct val="0"/>
              </a:spcBef>
              <a:spcAft>
                <a:spcPct val="0"/>
              </a:spcAft>
            </a:pPr>
            <a:r>
              <a:rPr lang="ja-JP" altLang="en-US" sz="2300" b="1" dirty="0" smtClean="0">
                <a:solidFill>
                  <a:srgbClr val="000000"/>
                </a:solidFill>
                <a:latin typeface="ＭＳ Ｐゴシック"/>
              </a:rPr>
              <a:t>児童相談所</a:t>
            </a:r>
            <a:r>
              <a:rPr lang="ja-JP" altLang="en-US" sz="2300" b="1" dirty="0">
                <a:solidFill>
                  <a:srgbClr val="000000"/>
                </a:solidFill>
                <a:latin typeface="ＭＳ Ｐゴシック"/>
              </a:rPr>
              <a:t>等</a:t>
            </a:r>
            <a:r>
              <a:rPr lang="ja-JP" altLang="en-US" sz="2300" b="1" dirty="0" smtClean="0">
                <a:solidFill>
                  <a:srgbClr val="000000"/>
                </a:solidFill>
                <a:latin typeface="ＭＳ Ｐゴシック"/>
              </a:rPr>
              <a:t>との</a:t>
            </a:r>
            <a:endParaRPr lang="en-US" altLang="ja-JP" sz="2300" b="1" dirty="0" smtClean="0">
              <a:solidFill>
                <a:srgbClr val="000000"/>
              </a:solidFill>
              <a:latin typeface="ＭＳ Ｐゴシック"/>
            </a:endParaRPr>
          </a:p>
          <a:p>
            <a:pPr marL="119063" indent="-119063" algn="ctr" defTabSz="873125" fontAlgn="base">
              <a:lnSpc>
                <a:spcPts val="2800"/>
              </a:lnSpc>
              <a:spcBef>
                <a:spcPct val="0"/>
              </a:spcBef>
              <a:spcAft>
                <a:spcPct val="0"/>
              </a:spcAft>
            </a:pPr>
            <a:r>
              <a:rPr lang="ja-JP" altLang="en-US" sz="2300" b="1" dirty="0" smtClean="0">
                <a:solidFill>
                  <a:srgbClr val="000000"/>
                </a:solidFill>
                <a:latin typeface="ＭＳ Ｐゴシック"/>
              </a:rPr>
              <a:t>連携</a:t>
            </a:r>
            <a:endParaRPr lang="en-US" altLang="ja-JP" sz="2300" b="1" dirty="0" smtClean="0">
              <a:solidFill>
                <a:srgbClr val="000000"/>
              </a:solidFill>
              <a:latin typeface="ＭＳ Ｐゴシック"/>
            </a:endParaRPr>
          </a:p>
        </p:txBody>
      </p:sp>
      <p:sp>
        <p:nvSpPr>
          <p:cNvPr id="15" name="角丸四角形 14"/>
          <p:cNvSpPr/>
          <p:nvPr/>
        </p:nvSpPr>
        <p:spPr bwMode="auto">
          <a:xfrm>
            <a:off x="2509105" y="5886737"/>
            <a:ext cx="2186829" cy="852331"/>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lnSpc>
                <a:spcPts val="2800"/>
              </a:lnSpc>
              <a:spcBef>
                <a:spcPct val="0"/>
              </a:spcBef>
              <a:spcAft>
                <a:spcPct val="0"/>
              </a:spcAft>
            </a:pPr>
            <a:r>
              <a:rPr lang="ja-JP" altLang="en-US" sz="2300" b="1" dirty="0" smtClean="0">
                <a:solidFill>
                  <a:srgbClr val="000000"/>
                </a:solidFill>
                <a:latin typeface="ＭＳ Ｐゴシック"/>
              </a:rPr>
              <a:t>支援に関する</a:t>
            </a:r>
            <a:endParaRPr lang="en-US" altLang="ja-JP" sz="2300" b="1" dirty="0" smtClean="0">
              <a:solidFill>
                <a:srgbClr val="000000"/>
              </a:solidFill>
              <a:latin typeface="ＭＳ Ｐゴシック"/>
            </a:endParaRPr>
          </a:p>
          <a:p>
            <a:pPr marL="119063" indent="-119063" algn="ctr" defTabSz="873125" fontAlgn="base">
              <a:lnSpc>
                <a:spcPts val="2800"/>
              </a:lnSpc>
              <a:spcBef>
                <a:spcPct val="0"/>
              </a:spcBef>
              <a:spcAft>
                <a:spcPct val="0"/>
              </a:spcAft>
            </a:pPr>
            <a:r>
              <a:rPr lang="ja-JP" altLang="en-US" sz="2300" b="1" dirty="0" smtClean="0">
                <a:solidFill>
                  <a:srgbClr val="000000"/>
                </a:solidFill>
                <a:latin typeface="ＭＳ Ｐゴシック"/>
              </a:rPr>
              <a:t>情報の共有化 </a:t>
            </a:r>
            <a:endParaRPr lang="en-US" altLang="ja-JP" sz="2300" b="1" dirty="0" smtClean="0">
              <a:solidFill>
                <a:srgbClr val="000000"/>
              </a:solidFill>
              <a:latin typeface="ＭＳ Ｐゴシック"/>
            </a:endParaRPr>
          </a:p>
        </p:txBody>
      </p:sp>
      <p:sp>
        <p:nvSpPr>
          <p:cNvPr id="16" name="角丸四角形 15"/>
          <p:cNvSpPr/>
          <p:nvPr/>
        </p:nvSpPr>
        <p:spPr bwMode="auto">
          <a:xfrm>
            <a:off x="207703" y="5889031"/>
            <a:ext cx="2207316" cy="852332"/>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lnSpc>
                <a:spcPts val="2800"/>
              </a:lnSpc>
              <a:spcBef>
                <a:spcPct val="0"/>
              </a:spcBef>
              <a:spcAft>
                <a:spcPct val="0"/>
              </a:spcAft>
            </a:pPr>
            <a:r>
              <a:rPr lang="ja-JP" altLang="en-US" sz="2300" b="1" dirty="0" smtClean="0">
                <a:solidFill>
                  <a:srgbClr val="000000"/>
                </a:solidFill>
                <a:latin typeface="ＭＳ Ｐゴシック"/>
              </a:rPr>
              <a:t>相談支援の推進</a:t>
            </a:r>
            <a:r>
              <a:rPr lang="en-US" altLang="ja-JP" sz="2300" b="1" dirty="0" smtClean="0">
                <a:solidFill>
                  <a:srgbClr val="000000"/>
                </a:solidFill>
                <a:latin typeface="ＭＳ Ｐゴシック"/>
              </a:rPr>
              <a:t>  </a:t>
            </a:r>
          </a:p>
        </p:txBody>
      </p:sp>
      <p:sp>
        <p:nvSpPr>
          <p:cNvPr id="18" name="角丸四角形 17"/>
          <p:cNvSpPr/>
          <p:nvPr/>
        </p:nvSpPr>
        <p:spPr bwMode="auto">
          <a:xfrm>
            <a:off x="7415426" y="5889034"/>
            <a:ext cx="2317843" cy="852334"/>
          </a:xfrm>
          <a:prstGeom prst="roundRect">
            <a:avLst>
              <a:gd name="adj" fmla="val 14786"/>
            </a:avLst>
          </a:prstGeom>
          <a:solidFill>
            <a:srgbClr val="CCFFCC"/>
          </a:solidFill>
          <a:ln w="317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119063" indent="-119063" algn="ctr" defTabSz="873125" fontAlgn="base">
              <a:lnSpc>
                <a:spcPts val="2800"/>
              </a:lnSpc>
              <a:spcBef>
                <a:spcPct val="0"/>
              </a:spcBef>
              <a:spcAft>
                <a:spcPct val="0"/>
              </a:spcAft>
            </a:pPr>
            <a:r>
              <a:rPr lang="ja-JP" altLang="en-US" sz="2300" b="1" dirty="0" smtClean="0">
                <a:solidFill>
                  <a:srgbClr val="000000"/>
                </a:solidFill>
                <a:latin typeface="ＭＳ Ｐゴシック"/>
              </a:rPr>
              <a:t>支援者の専門性の向上等</a:t>
            </a:r>
            <a:r>
              <a:rPr lang="ja-JP" altLang="en-US" sz="2200" dirty="0" smtClean="0">
                <a:solidFill>
                  <a:srgbClr val="000000"/>
                </a:solidFill>
                <a:latin typeface="ＭＳ Ｐゴシック"/>
              </a:rPr>
              <a:t>　</a:t>
            </a:r>
            <a:endParaRPr lang="en-US" altLang="ja-JP" sz="2200" dirty="0" smtClean="0">
              <a:solidFill>
                <a:srgbClr val="000000"/>
              </a:solidFill>
              <a:latin typeface="ＭＳ Ｐゴシック"/>
            </a:endParaRPr>
          </a:p>
        </p:txBody>
      </p:sp>
      <p:sp>
        <p:nvSpPr>
          <p:cNvPr id="3" name="テキスト ボックス 2"/>
          <p:cNvSpPr txBox="1"/>
          <p:nvPr/>
        </p:nvSpPr>
        <p:spPr>
          <a:xfrm>
            <a:off x="7833320" y="338558"/>
            <a:ext cx="2160240" cy="369332"/>
          </a:xfrm>
          <a:prstGeom prst="rect">
            <a:avLst/>
          </a:prstGeom>
          <a:noFill/>
        </p:spPr>
        <p:txBody>
          <a:bodyPr wrap="square" rtlCol="0">
            <a:spAutoFit/>
          </a:bodyPr>
          <a:lstStyle/>
          <a:p>
            <a:pPr fontAlgn="base">
              <a:spcBef>
                <a:spcPct val="0"/>
              </a:spcBef>
              <a:spcAft>
                <a:spcPct val="0"/>
              </a:spcAft>
            </a:pPr>
            <a:r>
              <a:rPr lang="ja-JP" altLang="en-US" dirty="0" smtClean="0">
                <a:solidFill>
                  <a:srgbClr val="FF0000"/>
                </a:solidFill>
              </a:rPr>
              <a:t>（報告書のポイント）</a:t>
            </a:r>
          </a:p>
        </p:txBody>
      </p:sp>
    </p:spTree>
    <p:extLst>
      <p:ext uri="{BB962C8B-B14F-4D97-AF65-F5344CB8AC3E}">
        <p14:creationId xmlns:p14="http://schemas.microsoft.com/office/powerpoint/2010/main" val="1664216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8775425" y="216026"/>
            <a:ext cx="0" cy="507739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099524" y="216026"/>
            <a:ext cx="0" cy="507739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0" y="1617785"/>
            <a:ext cx="9906000" cy="150170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1" name="円/楕円 60"/>
          <p:cNvSpPr/>
          <p:nvPr/>
        </p:nvSpPr>
        <p:spPr>
          <a:xfrm>
            <a:off x="974560" y="1801009"/>
            <a:ext cx="7800867" cy="104250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4" name="円/楕円 53"/>
          <p:cNvSpPr/>
          <p:nvPr/>
        </p:nvSpPr>
        <p:spPr>
          <a:xfrm>
            <a:off x="2380454" y="2112427"/>
            <a:ext cx="5224850" cy="58098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　　　　</a:t>
            </a:r>
            <a:r>
              <a:rPr lang="ja-JP" altLang="en-US" sz="1400" dirty="0" smtClean="0">
                <a:solidFill>
                  <a:prstClr val="white"/>
                </a:solidFill>
              </a:rPr>
              <a:t>　　　　　　　　　　　</a:t>
            </a:r>
            <a:r>
              <a:rPr lang="ja-JP" altLang="en-US" sz="1600" dirty="0" smtClean="0">
                <a:solidFill>
                  <a:prstClr val="white"/>
                </a:solidFill>
              </a:rPr>
              <a:t>職場・地域生活</a:t>
            </a:r>
            <a:endParaRPr lang="ja-JP" altLang="en-US" sz="1600" dirty="0">
              <a:solidFill>
                <a:prstClr val="white"/>
              </a:solidFill>
            </a:endParaRPr>
          </a:p>
        </p:txBody>
      </p:sp>
      <p:sp>
        <p:nvSpPr>
          <p:cNvPr id="20" name="上矢印 19"/>
          <p:cNvSpPr/>
          <p:nvPr/>
        </p:nvSpPr>
        <p:spPr>
          <a:xfrm>
            <a:off x="3641892" y="745699"/>
            <a:ext cx="1311128" cy="1576560"/>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smtClean="0">
              <a:solidFill>
                <a:prstClr val="white"/>
              </a:solidFill>
            </a:endParaRPr>
          </a:p>
          <a:p>
            <a:pPr algn="ctr"/>
            <a:endParaRPr lang="ja-JP" altLang="en-US" sz="1200" dirty="0">
              <a:solidFill>
                <a:prstClr val="white"/>
              </a:solidFill>
            </a:endParaRPr>
          </a:p>
        </p:txBody>
      </p:sp>
      <p:sp>
        <p:nvSpPr>
          <p:cNvPr id="6" name="台形 5"/>
          <p:cNvSpPr/>
          <p:nvPr/>
        </p:nvSpPr>
        <p:spPr>
          <a:xfrm>
            <a:off x="22" y="3497123"/>
            <a:ext cx="9850939" cy="1440160"/>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0" name="円/楕円 39"/>
          <p:cNvSpPr/>
          <p:nvPr/>
        </p:nvSpPr>
        <p:spPr>
          <a:xfrm>
            <a:off x="1297127" y="3691828"/>
            <a:ext cx="7020780" cy="111029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台形 4"/>
          <p:cNvSpPr/>
          <p:nvPr/>
        </p:nvSpPr>
        <p:spPr>
          <a:xfrm>
            <a:off x="0" y="5293611"/>
            <a:ext cx="9906000" cy="1447947"/>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1" name="円/楕円 40"/>
          <p:cNvSpPr/>
          <p:nvPr/>
        </p:nvSpPr>
        <p:spPr>
          <a:xfrm>
            <a:off x="1247588" y="5597179"/>
            <a:ext cx="7020780" cy="992234"/>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3" name="円/楕円 52"/>
          <p:cNvSpPr/>
          <p:nvPr/>
        </p:nvSpPr>
        <p:spPr>
          <a:xfrm>
            <a:off x="2817306" y="5824117"/>
            <a:ext cx="4055584" cy="39604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　　　　　　　　　　　　　</a:t>
            </a:r>
            <a:r>
              <a:rPr lang="ja-JP" altLang="en-US" sz="1600" dirty="0" smtClean="0">
                <a:solidFill>
                  <a:prstClr val="white"/>
                </a:solidFill>
              </a:rPr>
              <a:t>保育所等</a:t>
            </a:r>
            <a:endParaRPr lang="ja-JP" altLang="en-US" sz="1600" dirty="0">
              <a:solidFill>
                <a:prstClr val="white"/>
              </a:solidFill>
            </a:endParaRPr>
          </a:p>
        </p:txBody>
      </p:sp>
      <p:sp>
        <p:nvSpPr>
          <p:cNvPr id="52" name="円/楕円 51"/>
          <p:cNvSpPr/>
          <p:nvPr/>
        </p:nvSpPr>
        <p:spPr>
          <a:xfrm>
            <a:off x="2645079" y="4130622"/>
            <a:ext cx="4188399" cy="46851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　　　　</a:t>
            </a:r>
            <a:r>
              <a:rPr lang="ja-JP" altLang="en-US" sz="1400" dirty="0" smtClean="0">
                <a:solidFill>
                  <a:prstClr val="white"/>
                </a:solidFill>
              </a:rPr>
              <a:t>　</a:t>
            </a:r>
            <a:r>
              <a:rPr lang="ja-JP" altLang="en-US" sz="1600" dirty="0" smtClean="0">
                <a:solidFill>
                  <a:prstClr val="white"/>
                </a:solidFill>
              </a:rPr>
              <a:t>　　　　　　　学校等</a:t>
            </a:r>
            <a:endParaRPr lang="ja-JP" altLang="en-US" sz="1600" dirty="0">
              <a:solidFill>
                <a:prstClr val="white"/>
              </a:solidFill>
            </a:endParaRPr>
          </a:p>
        </p:txBody>
      </p:sp>
      <p:sp>
        <p:nvSpPr>
          <p:cNvPr id="64" name="上矢印 63"/>
          <p:cNvSpPr/>
          <p:nvPr/>
        </p:nvSpPr>
        <p:spPr>
          <a:xfrm>
            <a:off x="3635903" y="3119488"/>
            <a:ext cx="1381839" cy="1227110"/>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smtClean="0">
              <a:solidFill>
                <a:prstClr val="white"/>
              </a:solidFill>
            </a:endParaRPr>
          </a:p>
          <a:p>
            <a:r>
              <a:rPr lang="ja-JP" altLang="en-US" sz="1400" dirty="0" smtClean="0">
                <a:solidFill>
                  <a:prstClr val="white"/>
                </a:solidFill>
              </a:rPr>
              <a:t>　</a:t>
            </a:r>
            <a:endParaRPr lang="en-US" altLang="ja-JP" sz="1400" dirty="0" smtClean="0">
              <a:solidFill>
                <a:prstClr val="white"/>
              </a:solidFill>
            </a:endParaRPr>
          </a:p>
        </p:txBody>
      </p:sp>
      <p:sp>
        <p:nvSpPr>
          <p:cNvPr id="49" name="円/楕円 48"/>
          <p:cNvSpPr/>
          <p:nvPr/>
        </p:nvSpPr>
        <p:spPr>
          <a:xfrm>
            <a:off x="5422424" y="3539870"/>
            <a:ext cx="1638182" cy="3960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医療</a:t>
            </a:r>
            <a:endParaRPr lang="ja-JP" altLang="en-US" sz="1400" dirty="0">
              <a:solidFill>
                <a:prstClr val="black"/>
              </a:solidFill>
            </a:endParaRPr>
          </a:p>
        </p:txBody>
      </p:sp>
      <p:sp>
        <p:nvSpPr>
          <p:cNvPr id="50" name="円/楕円 49"/>
          <p:cNvSpPr/>
          <p:nvPr/>
        </p:nvSpPr>
        <p:spPr>
          <a:xfrm>
            <a:off x="5460414" y="5399157"/>
            <a:ext cx="1638182" cy="3960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医療</a:t>
            </a:r>
            <a:endParaRPr lang="ja-JP" altLang="en-US" sz="1400" dirty="0">
              <a:solidFill>
                <a:prstClr val="black"/>
              </a:solidFill>
            </a:endParaRPr>
          </a:p>
        </p:txBody>
      </p:sp>
      <p:sp>
        <p:nvSpPr>
          <p:cNvPr id="37" name="円/楕円 36"/>
          <p:cNvSpPr/>
          <p:nvPr/>
        </p:nvSpPr>
        <p:spPr>
          <a:xfrm>
            <a:off x="7083503" y="3989919"/>
            <a:ext cx="1897263" cy="396044"/>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学校保健</a:t>
            </a:r>
            <a:endParaRPr lang="ja-JP" altLang="en-US" sz="1400" dirty="0">
              <a:solidFill>
                <a:prstClr val="black"/>
              </a:solidFill>
            </a:endParaRPr>
          </a:p>
        </p:txBody>
      </p:sp>
      <p:sp>
        <p:nvSpPr>
          <p:cNvPr id="51" name="円/楕円 50"/>
          <p:cNvSpPr/>
          <p:nvPr/>
        </p:nvSpPr>
        <p:spPr>
          <a:xfrm>
            <a:off x="7188461" y="5697252"/>
            <a:ext cx="1899002" cy="396044"/>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母子保健</a:t>
            </a:r>
            <a:endParaRPr lang="ja-JP" altLang="en-US" sz="1400" dirty="0">
              <a:solidFill>
                <a:prstClr val="black"/>
              </a:solidFill>
            </a:endParaRPr>
          </a:p>
        </p:txBody>
      </p:sp>
      <p:sp>
        <p:nvSpPr>
          <p:cNvPr id="63" name="額縁 62"/>
          <p:cNvSpPr/>
          <p:nvPr/>
        </p:nvSpPr>
        <p:spPr>
          <a:xfrm>
            <a:off x="38472" y="116632"/>
            <a:ext cx="4707025"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rPr>
              <a:t>地域</a:t>
            </a:r>
            <a:r>
              <a:rPr lang="ja-JP" altLang="en-US" sz="2000" b="1" dirty="0">
                <a:solidFill>
                  <a:prstClr val="white"/>
                </a:solidFill>
              </a:rPr>
              <a:t>に</a:t>
            </a:r>
            <a:r>
              <a:rPr lang="ja-JP" altLang="en-US" sz="2000" b="1" dirty="0" smtClean="0">
                <a:solidFill>
                  <a:prstClr val="white"/>
                </a:solidFill>
              </a:rPr>
              <a:t>おける「縦横連携」のイメージ</a:t>
            </a:r>
            <a:endParaRPr lang="ja-JP" altLang="en-US" sz="2000" b="1" dirty="0">
              <a:solidFill>
                <a:prstClr val="white"/>
              </a:solidFill>
            </a:endParaRPr>
          </a:p>
        </p:txBody>
      </p:sp>
      <p:sp>
        <p:nvSpPr>
          <p:cNvPr id="58" name="円/楕円 57"/>
          <p:cNvSpPr/>
          <p:nvPr/>
        </p:nvSpPr>
        <p:spPr>
          <a:xfrm>
            <a:off x="5434216" y="1656220"/>
            <a:ext cx="1638182" cy="3960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rPr>
              <a:t>医療</a:t>
            </a:r>
            <a:endParaRPr lang="ja-JP" altLang="en-US" sz="1400" dirty="0">
              <a:solidFill>
                <a:prstClr val="black"/>
              </a:solidFill>
            </a:endParaRPr>
          </a:p>
        </p:txBody>
      </p:sp>
      <p:sp>
        <p:nvSpPr>
          <p:cNvPr id="55" name="円/楕円 54"/>
          <p:cNvSpPr/>
          <p:nvPr/>
        </p:nvSpPr>
        <p:spPr>
          <a:xfrm>
            <a:off x="2027851" y="1708418"/>
            <a:ext cx="1600860" cy="3960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就労</a:t>
            </a:r>
            <a:endParaRPr lang="en-US" altLang="ja-JP" sz="1400" dirty="0" smtClean="0">
              <a:solidFill>
                <a:prstClr val="white"/>
              </a:solidFill>
            </a:endParaRPr>
          </a:p>
          <a:p>
            <a:pPr algn="ctr"/>
            <a:r>
              <a:rPr lang="ja-JP" altLang="en-US" sz="1400" dirty="0" smtClean="0">
                <a:solidFill>
                  <a:prstClr val="white"/>
                </a:solidFill>
              </a:rPr>
              <a:t>支援</a:t>
            </a:r>
            <a:endParaRPr lang="ja-JP" altLang="en-US" sz="1400" dirty="0">
              <a:solidFill>
                <a:prstClr val="white"/>
              </a:solidFill>
            </a:endParaRPr>
          </a:p>
        </p:txBody>
      </p:sp>
      <p:sp>
        <p:nvSpPr>
          <p:cNvPr id="56" name="円/楕円 55"/>
          <p:cNvSpPr/>
          <p:nvPr/>
        </p:nvSpPr>
        <p:spPr>
          <a:xfrm>
            <a:off x="678442" y="2129419"/>
            <a:ext cx="1702029" cy="3960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障害福祉</a:t>
            </a:r>
            <a:endParaRPr lang="ja-JP" altLang="en-US" sz="1400" dirty="0">
              <a:solidFill>
                <a:prstClr val="white"/>
              </a:solidFill>
            </a:endParaRPr>
          </a:p>
        </p:txBody>
      </p:sp>
      <p:sp>
        <p:nvSpPr>
          <p:cNvPr id="69" name="円/楕円 68"/>
          <p:cNvSpPr/>
          <p:nvPr/>
        </p:nvSpPr>
        <p:spPr>
          <a:xfrm>
            <a:off x="748654" y="3823487"/>
            <a:ext cx="1283092" cy="4698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障害児</a:t>
            </a:r>
            <a:endParaRPr lang="en-US" altLang="ja-JP" sz="1400" dirty="0" smtClean="0">
              <a:solidFill>
                <a:prstClr val="white"/>
              </a:solidFill>
            </a:endParaRPr>
          </a:p>
          <a:p>
            <a:pPr algn="ctr"/>
            <a:r>
              <a:rPr lang="ja-JP" altLang="en-US" sz="1400" dirty="0" smtClean="0">
                <a:solidFill>
                  <a:prstClr val="white"/>
                </a:solidFill>
              </a:rPr>
              <a:t>支　援</a:t>
            </a:r>
            <a:endParaRPr lang="ja-JP" altLang="en-US" sz="1400" dirty="0">
              <a:solidFill>
                <a:prstClr val="white"/>
              </a:solidFill>
            </a:endParaRPr>
          </a:p>
        </p:txBody>
      </p:sp>
      <p:cxnSp>
        <p:nvCxnSpPr>
          <p:cNvPr id="3" name="直線矢印コネクタ 2"/>
          <p:cNvCxnSpPr>
            <a:stCxn id="69" idx="6"/>
          </p:cNvCxnSpPr>
          <p:nvPr/>
        </p:nvCxnSpPr>
        <p:spPr>
          <a:xfrm>
            <a:off x="2031849" y="4058436"/>
            <a:ext cx="785539" cy="24979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679446" y="4163130"/>
            <a:ext cx="902407" cy="215444"/>
          </a:xfrm>
          <a:prstGeom prst="rect">
            <a:avLst/>
          </a:prstGeom>
          <a:solidFill>
            <a:schemeClr val="bg1"/>
          </a:solidFill>
          <a:ln>
            <a:solidFill>
              <a:schemeClr val="accent1"/>
            </a:solidFill>
          </a:ln>
        </p:spPr>
        <p:txBody>
          <a:bodyPr wrap="square" lIns="0" tIns="0" rIns="0" bIns="0" rtlCol="0">
            <a:spAutoFit/>
          </a:bodyPr>
          <a:lstStyle/>
          <a:p>
            <a:r>
              <a:rPr lang="ja-JP" altLang="en-US" sz="1400" b="1" dirty="0" smtClean="0">
                <a:solidFill>
                  <a:prstClr val="black"/>
                </a:solidFill>
              </a:rPr>
              <a:t>後方支援</a:t>
            </a:r>
            <a:endParaRPr lang="ja-JP" altLang="en-US" sz="1400" b="1" dirty="0">
              <a:solidFill>
                <a:prstClr val="black"/>
              </a:solidFill>
            </a:endParaRPr>
          </a:p>
        </p:txBody>
      </p:sp>
      <p:cxnSp>
        <p:nvCxnSpPr>
          <p:cNvPr id="59" name="直線矢印コネクタ 58"/>
          <p:cNvCxnSpPr>
            <a:stCxn id="81" idx="6"/>
            <a:endCxn id="53" idx="2"/>
          </p:cNvCxnSpPr>
          <p:nvPr/>
        </p:nvCxnSpPr>
        <p:spPr>
          <a:xfrm>
            <a:off x="2027894" y="5881175"/>
            <a:ext cx="789441" cy="14096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424235" y="3119488"/>
            <a:ext cx="734326" cy="1335516"/>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600" dirty="0" smtClean="0">
              <a:solidFill>
                <a:prstClr val="white"/>
              </a:solidFill>
            </a:endParaRPr>
          </a:p>
        </p:txBody>
      </p:sp>
      <p:sp>
        <p:nvSpPr>
          <p:cNvPr id="65" name="上矢印 64"/>
          <p:cNvSpPr/>
          <p:nvPr/>
        </p:nvSpPr>
        <p:spPr>
          <a:xfrm>
            <a:off x="3609743" y="4946930"/>
            <a:ext cx="1420784" cy="1110327"/>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smtClean="0">
              <a:solidFill>
                <a:prstClr val="white"/>
              </a:solidFill>
            </a:endParaRPr>
          </a:p>
        </p:txBody>
      </p:sp>
      <p:sp>
        <p:nvSpPr>
          <p:cNvPr id="16" name="正方形/長方形 15"/>
          <p:cNvSpPr/>
          <p:nvPr/>
        </p:nvSpPr>
        <p:spPr>
          <a:xfrm>
            <a:off x="4456485" y="4955797"/>
            <a:ext cx="701286" cy="118511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角丸四角形吹き出し 46"/>
          <p:cNvSpPr/>
          <p:nvPr/>
        </p:nvSpPr>
        <p:spPr>
          <a:xfrm>
            <a:off x="806680" y="5040898"/>
            <a:ext cx="1077884" cy="324663"/>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入学</a:t>
            </a:r>
          </a:p>
        </p:txBody>
      </p:sp>
      <p:sp>
        <p:nvSpPr>
          <p:cNvPr id="70" name="角丸四角形吹き出し 69"/>
          <p:cNvSpPr/>
          <p:nvPr/>
        </p:nvSpPr>
        <p:spPr>
          <a:xfrm>
            <a:off x="839615" y="3193281"/>
            <a:ext cx="1153238" cy="290812"/>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卒業</a:t>
            </a:r>
            <a:endParaRPr lang="ja-JP" altLang="en-US" dirty="0">
              <a:solidFill>
                <a:prstClr val="black"/>
              </a:solidFill>
            </a:endParaRPr>
          </a:p>
        </p:txBody>
      </p:sp>
      <p:sp>
        <p:nvSpPr>
          <p:cNvPr id="19" name="額縁 18"/>
          <p:cNvSpPr/>
          <p:nvPr/>
        </p:nvSpPr>
        <p:spPr>
          <a:xfrm>
            <a:off x="49649" y="2591486"/>
            <a:ext cx="140415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成年期</a:t>
            </a:r>
          </a:p>
        </p:txBody>
      </p:sp>
      <p:sp>
        <p:nvSpPr>
          <p:cNvPr id="8" name="テキスト ボックス 7"/>
          <p:cNvSpPr txBox="1"/>
          <p:nvPr/>
        </p:nvSpPr>
        <p:spPr>
          <a:xfrm>
            <a:off x="3857266" y="3328160"/>
            <a:ext cx="677108" cy="1087473"/>
          </a:xfrm>
          <a:prstGeom prst="rect">
            <a:avLst/>
          </a:prstGeom>
          <a:noFill/>
        </p:spPr>
        <p:txBody>
          <a:bodyPr vert="eaVert" wrap="square" rtlCol="0">
            <a:spAutoFit/>
          </a:bodyPr>
          <a:lstStyle/>
          <a:p>
            <a:r>
              <a:rPr lang="ja-JP" altLang="en-US" sz="1600" dirty="0" smtClean="0">
                <a:solidFill>
                  <a:prstClr val="white"/>
                </a:solidFill>
              </a:rPr>
              <a:t>障害児</a:t>
            </a:r>
            <a:endParaRPr lang="en-US" altLang="ja-JP" sz="1600" dirty="0" smtClean="0">
              <a:solidFill>
                <a:prstClr val="white"/>
              </a:solidFill>
            </a:endParaRPr>
          </a:p>
          <a:p>
            <a:r>
              <a:rPr lang="ja-JP" altLang="en-US" sz="1600" dirty="0" smtClean="0">
                <a:solidFill>
                  <a:prstClr val="white"/>
                </a:solidFill>
              </a:rPr>
              <a:t>相談支援</a:t>
            </a:r>
            <a:endParaRPr lang="ja-JP" altLang="en-US" sz="1600" dirty="0">
              <a:solidFill>
                <a:prstClr val="white"/>
              </a:solidFill>
            </a:endParaRPr>
          </a:p>
        </p:txBody>
      </p:sp>
      <p:sp>
        <p:nvSpPr>
          <p:cNvPr id="73" name="テキスト ボックス 72"/>
          <p:cNvSpPr txBox="1"/>
          <p:nvPr/>
        </p:nvSpPr>
        <p:spPr>
          <a:xfrm>
            <a:off x="4497175" y="1277296"/>
            <a:ext cx="677108" cy="1087473"/>
          </a:xfrm>
          <a:prstGeom prst="rect">
            <a:avLst/>
          </a:prstGeom>
          <a:noFill/>
        </p:spPr>
        <p:txBody>
          <a:bodyPr vert="eaVert" wrap="square" rtlCol="0">
            <a:spAutoFit/>
          </a:bodyPr>
          <a:lstStyle/>
          <a:p>
            <a:r>
              <a:rPr lang="ja-JP" altLang="en-US" sz="1600" dirty="0" smtClean="0">
                <a:solidFill>
                  <a:prstClr val="white"/>
                </a:solidFill>
              </a:rPr>
              <a:t>本人</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74" name="テキスト ボックス 73"/>
          <p:cNvSpPr txBox="1"/>
          <p:nvPr/>
        </p:nvSpPr>
        <p:spPr>
          <a:xfrm>
            <a:off x="3847063" y="5053633"/>
            <a:ext cx="677108" cy="1087473"/>
          </a:xfrm>
          <a:prstGeom prst="rect">
            <a:avLst/>
          </a:prstGeom>
          <a:noFill/>
        </p:spPr>
        <p:txBody>
          <a:bodyPr vert="eaVert" wrap="square" rtlCol="0">
            <a:spAutoFit/>
          </a:bodyPr>
          <a:lstStyle/>
          <a:p>
            <a:r>
              <a:rPr lang="ja-JP" altLang="en-US" sz="1600" dirty="0" smtClean="0">
                <a:solidFill>
                  <a:prstClr val="white"/>
                </a:solidFill>
              </a:rPr>
              <a:t>障害児</a:t>
            </a:r>
            <a:endParaRPr lang="en-US" altLang="ja-JP" sz="1600" dirty="0" smtClean="0">
              <a:solidFill>
                <a:prstClr val="white"/>
              </a:solidFill>
            </a:endParaRPr>
          </a:p>
          <a:p>
            <a:r>
              <a:rPr lang="ja-JP" altLang="en-US" sz="1600" dirty="0" smtClean="0">
                <a:solidFill>
                  <a:prstClr val="white"/>
                </a:solidFill>
              </a:rPr>
              <a:t>相談支援</a:t>
            </a:r>
            <a:endParaRPr lang="ja-JP" altLang="en-US" sz="1600" dirty="0">
              <a:solidFill>
                <a:prstClr val="white"/>
              </a:solidFill>
            </a:endParaRPr>
          </a:p>
        </p:txBody>
      </p:sp>
      <p:sp>
        <p:nvSpPr>
          <p:cNvPr id="76" name="テキスト ボックス 75"/>
          <p:cNvSpPr txBox="1"/>
          <p:nvPr/>
        </p:nvSpPr>
        <p:spPr>
          <a:xfrm>
            <a:off x="4531729" y="4994151"/>
            <a:ext cx="677108" cy="935958"/>
          </a:xfrm>
          <a:prstGeom prst="rect">
            <a:avLst/>
          </a:prstGeom>
          <a:noFill/>
        </p:spPr>
        <p:txBody>
          <a:bodyPr vert="eaVert" wrap="square" rtlCol="0">
            <a:spAutoFit/>
          </a:bodyPr>
          <a:lstStyle/>
          <a:p>
            <a:r>
              <a:rPr lang="ja-JP" altLang="en-US" sz="1600" dirty="0" smtClean="0">
                <a:solidFill>
                  <a:prstClr val="white"/>
                </a:solidFill>
              </a:rPr>
              <a:t>本人　・</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77" name="テキスト ボックス 76"/>
          <p:cNvSpPr txBox="1"/>
          <p:nvPr/>
        </p:nvSpPr>
        <p:spPr>
          <a:xfrm>
            <a:off x="4480656" y="3323801"/>
            <a:ext cx="677108" cy="1087473"/>
          </a:xfrm>
          <a:prstGeom prst="rect">
            <a:avLst/>
          </a:prstGeom>
          <a:noFill/>
        </p:spPr>
        <p:txBody>
          <a:bodyPr vert="eaVert" wrap="square" rtlCol="0">
            <a:spAutoFit/>
          </a:bodyPr>
          <a:lstStyle/>
          <a:p>
            <a:r>
              <a:rPr lang="ja-JP" altLang="en-US" sz="1600" dirty="0" smtClean="0">
                <a:solidFill>
                  <a:prstClr val="white"/>
                </a:solidFill>
              </a:rPr>
              <a:t>本人　・</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72" name="テキスト ボックス 71"/>
          <p:cNvSpPr txBox="1"/>
          <p:nvPr/>
        </p:nvSpPr>
        <p:spPr>
          <a:xfrm>
            <a:off x="3827219" y="1387665"/>
            <a:ext cx="677108" cy="1087473"/>
          </a:xfrm>
          <a:prstGeom prst="rect">
            <a:avLst/>
          </a:prstGeom>
          <a:noFill/>
        </p:spPr>
        <p:txBody>
          <a:bodyPr vert="eaVert" wrap="square" rtlCol="0">
            <a:spAutoFit/>
          </a:bodyPr>
          <a:lstStyle/>
          <a:p>
            <a:r>
              <a:rPr lang="ja-JP" altLang="en-US" sz="1600" dirty="0" smtClean="0">
                <a:solidFill>
                  <a:prstClr val="white"/>
                </a:solidFill>
              </a:rPr>
              <a:t>計画相談</a:t>
            </a:r>
            <a:endParaRPr lang="en-US" altLang="ja-JP" sz="1600" dirty="0">
              <a:solidFill>
                <a:prstClr val="white"/>
              </a:solidFill>
            </a:endParaRPr>
          </a:p>
          <a:p>
            <a:r>
              <a:rPr lang="ja-JP" altLang="en-US" sz="1600" dirty="0" smtClean="0">
                <a:solidFill>
                  <a:prstClr val="white"/>
                </a:solidFill>
              </a:rPr>
              <a:t>　　　支援</a:t>
            </a:r>
            <a:endParaRPr lang="ja-JP" altLang="en-US" sz="1600" dirty="0">
              <a:solidFill>
                <a:prstClr val="white"/>
              </a:solidFill>
            </a:endParaRPr>
          </a:p>
        </p:txBody>
      </p:sp>
      <p:sp>
        <p:nvSpPr>
          <p:cNvPr id="79" name="テキスト ボックス 78"/>
          <p:cNvSpPr txBox="1"/>
          <p:nvPr/>
        </p:nvSpPr>
        <p:spPr>
          <a:xfrm>
            <a:off x="4435138" y="1221620"/>
            <a:ext cx="677108" cy="1087473"/>
          </a:xfrm>
          <a:prstGeom prst="rect">
            <a:avLst/>
          </a:prstGeom>
          <a:noFill/>
        </p:spPr>
        <p:txBody>
          <a:bodyPr vert="eaVert" wrap="square" rtlCol="0">
            <a:spAutoFit/>
          </a:bodyPr>
          <a:lstStyle/>
          <a:p>
            <a:r>
              <a:rPr lang="ja-JP" altLang="en-US" sz="1600" dirty="0" smtClean="0">
                <a:solidFill>
                  <a:prstClr val="white"/>
                </a:solidFill>
              </a:rPr>
              <a:t>本人</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9" name="横巻き 8"/>
          <p:cNvSpPr/>
          <p:nvPr/>
        </p:nvSpPr>
        <p:spPr>
          <a:xfrm>
            <a:off x="2051983" y="6275755"/>
            <a:ext cx="4781481" cy="465803"/>
          </a:xfrm>
          <a:prstGeom prst="horizontalScrol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white"/>
                </a:solidFill>
              </a:rPr>
              <a:t>「気づきの段階」からの支援</a:t>
            </a:r>
            <a:endParaRPr lang="ja-JP" altLang="en-US" sz="2000" b="1" dirty="0">
              <a:solidFill>
                <a:prstClr val="white"/>
              </a:solidFill>
            </a:endParaRPr>
          </a:p>
        </p:txBody>
      </p:sp>
      <p:sp>
        <p:nvSpPr>
          <p:cNvPr id="10" name="線吹き出し 1 (枠付き) 9"/>
          <p:cNvSpPr/>
          <p:nvPr/>
        </p:nvSpPr>
        <p:spPr>
          <a:xfrm>
            <a:off x="5460414" y="404664"/>
            <a:ext cx="3939080" cy="648072"/>
          </a:xfrm>
          <a:prstGeom prst="borderCallout1">
            <a:avLst>
              <a:gd name="adj1" fmla="val 50817"/>
              <a:gd name="adj2" fmla="val -399"/>
              <a:gd name="adj3" fmla="val 78295"/>
              <a:gd name="adj4" fmla="val -260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関係者間の共通理解・情報共有</a:t>
            </a:r>
            <a:endParaRPr lang="en-US" altLang="ja-JP" b="1" dirty="0" smtClean="0">
              <a:solidFill>
                <a:prstClr val="white"/>
              </a:solidFill>
            </a:endParaRPr>
          </a:p>
          <a:p>
            <a:pPr algn="ctr"/>
            <a:r>
              <a:rPr lang="ja-JP" altLang="en-US" b="1" dirty="0" smtClean="0">
                <a:solidFill>
                  <a:prstClr val="white"/>
                </a:solidFill>
              </a:rPr>
              <a:t>→　途切れない支援の調整</a:t>
            </a:r>
            <a:endParaRPr lang="ja-JP" altLang="en-US" b="1" dirty="0">
              <a:solidFill>
                <a:prstClr val="white"/>
              </a:solidFill>
            </a:endParaRPr>
          </a:p>
        </p:txBody>
      </p:sp>
      <p:sp>
        <p:nvSpPr>
          <p:cNvPr id="15" name="上矢印 14"/>
          <p:cNvSpPr/>
          <p:nvPr/>
        </p:nvSpPr>
        <p:spPr>
          <a:xfrm>
            <a:off x="4093529" y="742712"/>
            <a:ext cx="1395059" cy="1686719"/>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sz="1700" dirty="0">
              <a:solidFill>
                <a:prstClr val="white"/>
              </a:solidFill>
            </a:endParaRPr>
          </a:p>
        </p:txBody>
      </p:sp>
      <p:sp>
        <p:nvSpPr>
          <p:cNvPr id="66" name="円/楕円 65"/>
          <p:cNvSpPr/>
          <p:nvPr/>
        </p:nvSpPr>
        <p:spPr>
          <a:xfrm>
            <a:off x="7429962" y="1951504"/>
            <a:ext cx="1676702" cy="396044"/>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地域</a:t>
            </a:r>
            <a:r>
              <a:rPr lang="ja-JP" altLang="en-US" sz="1400" dirty="0" smtClean="0">
                <a:solidFill>
                  <a:prstClr val="black"/>
                </a:solidFill>
              </a:rPr>
              <a:t>保健</a:t>
            </a:r>
            <a:endParaRPr lang="ja-JP" altLang="en-US" sz="1400" dirty="0">
              <a:solidFill>
                <a:prstClr val="black"/>
              </a:solidFill>
            </a:endParaRPr>
          </a:p>
        </p:txBody>
      </p:sp>
      <p:sp>
        <p:nvSpPr>
          <p:cNvPr id="75" name="テキスト ボックス 74"/>
          <p:cNvSpPr txBox="1"/>
          <p:nvPr/>
        </p:nvSpPr>
        <p:spPr>
          <a:xfrm>
            <a:off x="4480656" y="1253687"/>
            <a:ext cx="677108" cy="1087473"/>
          </a:xfrm>
          <a:prstGeom prst="rect">
            <a:avLst/>
          </a:prstGeom>
          <a:noFill/>
        </p:spPr>
        <p:txBody>
          <a:bodyPr vert="eaVert" wrap="square" rtlCol="0">
            <a:spAutoFit/>
          </a:bodyPr>
          <a:lstStyle/>
          <a:p>
            <a:r>
              <a:rPr lang="ja-JP" altLang="en-US" sz="1600" dirty="0" smtClean="0">
                <a:solidFill>
                  <a:prstClr val="white"/>
                </a:solidFill>
              </a:rPr>
              <a:t>本人　</a:t>
            </a:r>
            <a:endParaRPr lang="en-US" altLang="ja-JP" sz="1600" dirty="0" smtClean="0">
              <a:solidFill>
                <a:prstClr val="white"/>
              </a:solidFill>
            </a:endParaRPr>
          </a:p>
          <a:p>
            <a:r>
              <a:rPr lang="ja-JP" altLang="en-US" sz="1600" dirty="0" smtClean="0">
                <a:solidFill>
                  <a:prstClr val="white"/>
                </a:solidFill>
              </a:rPr>
              <a:t>　　（家族）</a:t>
            </a:r>
            <a:endParaRPr lang="en-US" altLang="ja-JP" sz="1600" dirty="0">
              <a:solidFill>
                <a:prstClr val="white"/>
              </a:solidFill>
            </a:endParaRPr>
          </a:p>
        </p:txBody>
      </p:sp>
      <p:sp>
        <p:nvSpPr>
          <p:cNvPr id="17" name="額縁 16"/>
          <p:cNvSpPr/>
          <p:nvPr/>
        </p:nvSpPr>
        <p:spPr>
          <a:xfrm>
            <a:off x="38468" y="6237312"/>
            <a:ext cx="140415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rPr>
              <a:t>乳幼児期</a:t>
            </a:r>
            <a:endParaRPr lang="ja-JP" altLang="en-US" b="1" dirty="0">
              <a:solidFill>
                <a:prstClr val="white"/>
              </a:solidFill>
            </a:endParaRPr>
          </a:p>
        </p:txBody>
      </p:sp>
      <p:sp>
        <p:nvSpPr>
          <p:cNvPr id="18" name="額縁 17"/>
          <p:cNvSpPr/>
          <p:nvPr/>
        </p:nvSpPr>
        <p:spPr>
          <a:xfrm>
            <a:off x="31852" y="4425623"/>
            <a:ext cx="1404156"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学齢期</a:t>
            </a:r>
          </a:p>
        </p:txBody>
      </p:sp>
      <p:sp>
        <p:nvSpPr>
          <p:cNvPr id="80" name="円/楕円 79"/>
          <p:cNvSpPr/>
          <p:nvPr/>
        </p:nvSpPr>
        <p:spPr>
          <a:xfrm>
            <a:off x="2534764" y="3531500"/>
            <a:ext cx="1150451" cy="52086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prstClr val="white"/>
                </a:solidFill>
              </a:rPr>
              <a:t>社会的</a:t>
            </a:r>
            <a:endParaRPr lang="en-US" altLang="ja-JP" sz="1400" dirty="0" smtClean="0">
              <a:solidFill>
                <a:prstClr val="white"/>
              </a:solidFill>
            </a:endParaRPr>
          </a:p>
          <a:p>
            <a:pPr algn="ctr"/>
            <a:r>
              <a:rPr lang="ja-JP" altLang="en-US" sz="1400" dirty="0" smtClean="0">
                <a:solidFill>
                  <a:prstClr val="white"/>
                </a:solidFill>
              </a:rPr>
              <a:t>養　護</a:t>
            </a:r>
            <a:endParaRPr lang="ja-JP" altLang="en-US" sz="1400" dirty="0">
              <a:solidFill>
                <a:prstClr val="white"/>
              </a:solidFill>
            </a:endParaRPr>
          </a:p>
        </p:txBody>
      </p:sp>
      <p:sp>
        <p:nvSpPr>
          <p:cNvPr id="68" name="円/楕円 67"/>
          <p:cNvSpPr/>
          <p:nvPr/>
        </p:nvSpPr>
        <p:spPr>
          <a:xfrm>
            <a:off x="2612012" y="5358268"/>
            <a:ext cx="1086589" cy="4778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prstClr val="white"/>
                </a:solidFill>
              </a:rPr>
              <a:t>社会的</a:t>
            </a:r>
            <a:endParaRPr lang="en-US" altLang="ja-JP" sz="1400" dirty="0" smtClean="0">
              <a:solidFill>
                <a:prstClr val="white"/>
              </a:solidFill>
            </a:endParaRPr>
          </a:p>
          <a:p>
            <a:pPr algn="ctr"/>
            <a:r>
              <a:rPr lang="ja-JP" altLang="en-US" sz="1400" dirty="0" smtClean="0">
                <a:solidFill>
                  <a:prstClr val="white"/>
                </a:solidFill>
              </a:rPr>
              <a:t>養　護</a:t>
            </a:r>
            <a:endParaRPr lang="ja-JP" altLang="en-US" sz="1400" dirty="0">
              <a:solidFill>
                <a:prstClr val="white"/>
              </a:solidFill>
            </a:endParaRPr>
          </a:p>
        </p:txBody>
      </p:sp>
      <p:sp>
        <p:nvSpPr>
          <p:cNvPr id="81" name="円/楕円 80"/>
          <p:cNvSpPr/>
          <p:nvPr/>
        </p:nvSpPr>
        <p:spPr>
          <a:xfrm>
            <a:off x="748681" y="5646226"/>
            <a:ext cx="1279191" cy="46989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white"/>
                </a:solidFill>
              </a:rPr>
              <a:t>障害児</a:t>
            </a:r>
            <a:endParaRPr lang="en-US" altLang="ja-JP" sz="1400" dirty="0" smtClean="0">
              <a:solidFill>
                <a:prstClr val="white"/>
              </a:solidFill>
            </a:endParaRPr>
          </a:p>
          <a:p>
            <a:pPr algn="ctr"/>
            <a:r>
              <a:rPr lang="ja-JP" altLang="en-US" sz="1400" dirty="0" smtClean="0">
                <a:solidFill>
                  <a:prstClr val="white"/>
                </a:solidFill>
              </a:rPr>
              <a:t>支　援</a:t>
            </a:r>
            <a:endParaRPr lang="ja-JP" altLang="en-US" sz="1400" dirty="0">
              <a:solidFill>
                <a:prstClr val="white"/>
              </a:solidFill>
            </a:endParaRPr>
          </a:p>
        </p:txBody>
      </p:sp>
      <p:sp>
        <p:nvSpPr>
          <p:cNvPr id="67" name="テキスト ボックス 66"/>
          <p:cNvSpPr txBox="1"/>
          <p:nvPr/>
        </p:nvSpPr>
        <p:spPr>
          <a:xfrm>
            <a:off x="1741326" y="5976657"/>
            <a:ext cx="902407" cy="215444"/>
          </a:xfrm>
          <a:prstGeom prst="rect">
            <a:avLst/>
          </a:prstGeom>
          <a:solidFill>
            <a:schemeClr val="bg1"/>
          </a:solidFill>
          <a:ln>
            <a:solidFill>
              <a:schemeClr val="accent1"/>
            </a:solidFill>
          </a:ln>
        </p:spPr>
        <p:txBody>
          <a:bodyPr wrap="square" lIns="0" tIns="0" rIns="0" bIns="0" rtlCol="0">
            <a:spAutoFit/>
          </a:bodyPr>
          <a:lstStyle/>
          <a:p>
            <a:r>
              <a:rPr lang="ja-JP" altLang="en-US" sz="1400" b="1" dirty="0" smtClean="0">
                <a:solidFill>
                  <a:prstClr val="black"/>
                </a:solidFill>
              </a:rPr>
              <a:t>後方支援</a:t>
            </a:r>
            <a:endParaRPr lang="ja-JP" altLang="en-US" sz="1400" b="1" dirty="0">
              <a:solidFill>
                <a:prstClr val="black"/>
              </a:solidFill>
            </a:endParaRPr>
          </a:p>
        </p:txBody>
      </p:sp>
    </p:spTree>
    <p:extLst>
      <p:ext uri="{BB962C8B-B14F-4D97-AF65-F5344CB8AC3E}">
        <p14:creationId xmlns:p14="http://schemas.microsoft.com/office/powerpoint/2010/main" val="1834051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つの角を切り取った四角形 11"/>
          <p:cNvSpPr/>
          <p:nvPr/>
        </p:nvSpPr>
        <p:spPr>
          <a:xfrm flipH="1">
            <a:off x="2732757" y="591071"/>
            <a:ext cx="6894116" cy="6150297"/>
          </a:xfrm>
          <a:prstGeom prst="snip1Rect">
            <a:avLst>
              <a:gd name="adj" fmla="val 2564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495081" y="-42001"/>
            <a:ext cx="8915400" cy="590681"/>
          </a:xfrm>
        </p:spPr>
        <p:txBody>
          <a:bodyPr>
            <a:noAutofit/>
          </a:bodyPr>
          <a:lstStyle/>
          <a:p>
            <a:r>
              <a:rPr kumimoji="1" lang="ja-JP" altLang="en-US" sz="3000" b="1" dirty="0" smtClean="0">
                <a:solidFill>
                  <a:schemeClr val="tx1">
                    <a:lumMod val="85000"/>
                    <a:lumOff val="15000"/>
                  </a:schemeClr>
                </a:solidFill>
              </a:rPr>
              <a:t>重層的な相談支援体制</a:t>
            </a:r>
            <a:endParaRPr kumimoji="1" lang="ja-JP" altLang="en-US" sz="3000" b="1" dirty="0">
              <a:solidFill>
                <a:schemeClr val="tx1">
                  <a:lumMod val="85000"/>
                  <a:lumOff val="15000"/>
                </a:schemeClr>
              </a:solidFill>
            </a:endParaRPr>
          </a:p>
        </p:txBody>
      </p:sp>
      <p:sp>
        <p:nvSpPr>
          <p:cNvPr id="26" name="テキスト ボックス 25"/>
          <p:cNvSpPr txBox="1"/>
          <p:nvPr/>
        </p:nvSpPr>
        <p:spPr>
          <a:xfrm>
            <a:off x="145149" y="5124892"/>
            <a:ext cx="1765385" cy="461665"/>
          </a:xfrm>
          <a:prstGeom prst="rect">
            <a:avLst/>
          </a:prstGeom>
          <a:noFill/>
        </p:spPr>
        <p:txBody>
          <a:bodyPr wrap="square" rtlCol="0">
            <a:spAutoFit/>
          </a:bodyPr>
          <a:lstStyle/>
          <a:p>
            <a:r>
              <a:rPr kumimoji="1" lang="ja-JP" altLang="en-US" sz="2400" b="1" dirty="0" smtClean="0"/>
              <a:t>＜第１層＞</a:t>
            </a:r>
            <a:endParaRPr kumimoji="1" lang="ja-JP" altLang="en-US" sz="2400" b="1" dirty="0"/>
          </a:p>
        </p:txBody>
      </p:sp>
      <p:sp>
        <p:nvSpPr>
          <p:cNvPr id="27" name="テキスト ボックス 26"/>
          <p:cNvSpPr txBox="1"/>
          <p:nvPr/>
        </p:nvSpPr>
        <p:spPr>
          <a:xfrm>
            <a:off x="195721" y="2852937"/>
            <a:ext cx="1931775" cy="461665"/>
          </a:xfrm>
          <a:prstGeom prst="rect">
            <a:avLst/>
          </a:prstGeom>
          <a:noFill/>
        </p:spPr>
        <p:txBody>
          <a:bodyPr wrap="square" rtlCol="0">
            <a:spAutoFit/>
          </a:bodyPr>
          <a:lstStyle/>
          <a:p>
            <a:r>
              <a:rPr kumimoji="1" lang="ja-JP" altLang="en-US" sz="2400" b="1" dirty="0" smtClean="0"/>
              <a:t>＜第２層＞</a:t>
            </a:r>
            <a:endParaRPr kumimoji="1" lang="ja-JP" altLang="en-US" sz="2400" b="1" dirty="0"/>
          </a:p>
        </p:txBody>
      </p:sp>
      <p:sp>
        <p:nvSpPr>
          <p:cNvPr id="28" name="テキスト ボックス 27"/>
          <p:cNvSpPr txBox="1"/>
          <p:nvPr/>
        </p:nvSpPr>
        <p:spPr>
          <a:xfrm>
            <a:off x="145149" y="591072"/>
            <a:ext cx="2968074" cy="461665"/>
          </a:xfrm>
          <a:prstGeom prst="rect">
            <a:avLst/>
          </a:prstGeom>
          <a:noFill/>
        </p:spPr>
        <p:txBody>
          <a:bodyPr wrap="square" rtlCol="0">
            <a:spAutoFit/>
          </a:bodyPr>
          <a:lstStyle/>
          <a:p>
            <a:r>
              <a:rPr kumimoji="1" lang="ja-JP" altLang="en-US" sz="2400" b="1" dirty="0" smtClean="0"/>
              <a:t>＜第３層＞</a:t>
            </a:r>
            <a:endParaRPr kumimoji="1" lang="ja-JP" altLang="en-US" sz="2400" b="1" dirty="0"/>
          </a:p>
        </p:txBody>
      </p:sp>
      <p:sp>
        <p:nvSpPr>
          <p:cNvPr id="29" name="テキスト ボックス 28"/>
          <p:cNvSpPr txBox="1"/>
          <p:nvPr/>
        </p:nvSpPr>
        <p:spPr>
          <a:xfrm>
            <a:off x="3113224" y="2212415"/>
            <a:ext cx="6206965"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kumimoji="1" lang="ja-JP" altLang="en-US" b="1" dirty="0" smtClean="0"/>
              <a:t>主な担い手⇒基幹相談支援センター、地域（自立支援）協議会</a:t>
            </a:r>
            <a:endParaRPr kumimoji="1" lang="ja-JP" altLang="en-US" b="1" dirty="0"/>
          </a:p>
        </p:txBody>
      </p:sp>
      <p:sp>
        <p:nvSpPr>
          <p:cNvPr id="8" name="正方形/長方形 7"/>
          <p:cNvSpPr/>
          <p:nvPr/>
        </p:nvSpPr>
        <p:spPr>
          <a:xfrm>
            <a:off x="195721" y="5530006"/>
            <a:ext cx="2475720" cy="923330"/>
          </a:xfrm>
          <a:prstGeom prst="rect">
            <a:avLst/>
          </a:prstGeom>
        </p:spPr>
        <p:txBody>
          <a:bodyPr wrap="square">
            <a:spAutoFit/>
          </a:bodyPr>
          <a:lstStyle/>
          <a:p>
            <a:pPr marL="457200" indent="-457200">
              <a:buFont typeface="+mj-lt"/>
              <a:buAutoNum type="alphaLcPeriod"/>
            </a:pPr>
            <a:r>
              <a:rPr lang="ja-JP" altLang="en-US" b="1" dirty="0"/>
              <a:t>基本相談支援を基盤と</a:t>
            </a:r>
            <a:r>
              <a:rPr lang="ja-JP" altLang="en-US" b="1" dirty="0" smtClean="0"/>
              <a:t>した計画</a:t>
            </a:r>
            <a:r>
              <a:rPr lang="ja-JP" altLang="en-US" b="1" dirty="0"/>
              <a:t>相談</a:t>
            </a:r>
            <a:r>
              <a:rPr lang="ja-JP" altLang="en-US" b="1" dirty="0" smtClean="0"/>
              <a:t>支援</a:t>
            </a:r>
            <a:endParaRPr lang="en-US" altLang="ja-JP" b="1" dirty="0"/>
          </a:p>
        </p:txBody>
      </p:sp>
      <p:sp>
        <p:nvSpPr>
          <p:cNvPr id="9" name="正方形/長方形 8"/>
          <p:cNvSpPr/>
          <p:nvPr/>
        </p:nvSpPr>
        <p:spPr>
          <a:xfrm>
            <a:off x="195720" y="3203684"/>
            <a:ext cx="2537038" cy="369332"/>
          </a:xfrm>
          <a:prstGeom prst="rect">
            <a:avLst/>
          </a:prstGeom>
        </p:spPr>
        <p:txBody>
          <a:bodyPr wrap="square">
            <a:spAutoFit/>
          </a:bodyPr>
          <a:lstStyle/>
          <a:p>
            <a:pPr marL="457200" indent="-457200">
              <a:buFont typeface="+mj-lt"/>
              <a:buAutoNum type="alphaLcPeriod" startAt="2"/>
            </a:pPr>
            <a:r>
              <a:rPr lang="ja-JP" altLang="en-US" b="1" dirty="0"/>
              <a:t>一般的な相談</a:t>
            </a:r>
            <a:r>
              <a:rPr lang="ja-JP" altLang="en-US" b="1" dirty="0" smtClean="0"/>
              <a:t>支援</a:t>
            </a:r>
            <a:endParaRPr lang="en-US" altLang="ja-JP" b="1" dirty="0"/>
          </a:p>
        </p:txBody>
      </p:sp>
      <p:sp>
        <p:nvSpPr>
          <p:cNvPr id="10" name="正方形/長方形 9"/>
          <p:cNvSpPr/>
          <p:nvPr/>
        </p:nvSpPr>
        <p:spPr>
          <a:xfrm>
            <a:off x="225126" y="980729"/>
            <a:ext cx="3703598" cy="646331"/>
          </a:xfrm>
          <a:prstGeom prst="rect">
            <a:avLst/>
          </a:prstGeom>
        </p:spPr>
        <p:txBody>
          <a:bodyPr wrap="square">
            <a:spAutoFit/>
          </a:bodyPr>
          <a:lstStyle/>
          <a:p>
            <a:pPr marL="342900" indent="-342900">
              <a:buFont typeface="+mj-lt"/>
              <a:buAutoNum type="alphaLcPeriod" startAt="3"/>
            </a:pPr>
            <a:r>
              <a:rPr lang="ja-JP" altLang="en-US" b="1" dirty="0"/>
              <a:t>地域における相談支援体制</a:t>
            </a:r>
            <a:r>
              <a:rPr lang="ja-JP" altLang="en-US" b="1" dirty="0" smtClean="0"/>
              <a:t>の</a:t>
            </a:r>
            <a:r>
              <a:rPr lang="ja-JP" altLang="en-US" b="1" dirty="0"/>
              <a:t>　</a:t>
            </a:r>
            <a:r>
              <a:rPr lang="ja-JP" altLang="en-US" b="1" dirty="0" smtClean="0"/>
              <a:t>整備</a:t>
            </a:r>
            <a:r>
              <a:rPr lang="ja-JP" altLang="en-US" b="1" dirty="0"/>
              <a:t>や社会資源の開発など</a:t>
            </a:r>
          </a:p>
        </p:txBody>
      </p:sp>
      <p:sp>
        <p:nvSpPr>
          <p:cNvPr id="13" name="テキスト ボックス 12"/>
          <p:cNvSpPr txBox="1"/>
          <p:nvPr/>
        </p:nvSpPr>
        <p:spPr>
          <a:xfrm>
            <a:off x="4401505" y="764705"/>
            <a:ext cx="4918684"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charset="2"/>
              <a:buChar char="l"/>
            </a:pPr>
            <a:r>
              <a:rPr lang="ja-JP" altLang="en-US" sz="1400" dirty="0"/>
              <a:t>総合的・専門的な相談の実施</a:t>
            </a:r>
            <a:endParaRPr lang="en-US" altLang="ja-JP" sz="1400" dirty="0"/>
          </a:p>
          <a:p>
            <a:pPr marL="285750" indent="-285750">
              <a:buFont typeface="Wingdings" charset="2"/>
              <a:buChar char="l"/>
            </a:pPr>
            <a:r>
              <a:rPr lang="ja-JP" altLang="en-US" sz="1400" dirty="0"/>
              <a:t>地域の相談支援体制強化の取組</a:t>
            </a:r>
            <a:endParaRPr lang="en-US" altLang="ja-JP" sz="1400" dirty="0"/>
          </a:p>
          <a:p>
            <a:pPr marL="285750" indent="-285750">
              <a:buFont typeface="Wingdings" charset="2"/>
              <a:buChar char="l"/>
            </a:pPr>
            <a:r>
              <a:rPr lang="ja-JP" altLang="en-US" sz="1400" dirty="0"/>
              <a:t>地域の相談事業者への専門的な指導</a:t>
            </a:r>
            <a:r>
              <a:rPr lang="ja-JP" altLang="en-US" sz="1400" dirty="0" smtClean="0"/>
              <a:t>助言、人材</a:t>
            </a:r>
            <a:r>
              <a:rPr lang="ja-JP" altLang="en-US" sz="1400" dirty="0"/>
              <a:t>育成</a:t>
            </a:r>
            <a:endParaRPr lang="en-US" altLang="ja-JP" sz="1400" dirty="0"/>
          </a:p>
          <a:p>
            <a:pPr marL="285750" indent="-285750">
              <a:buFont typeface="Wingdings" charset="2"/>
              <a:buChar char="l"/>
            </a:pPr>
            <a:r>
              <a:rPr lang="ja-JP" altLang="en-US" sz="1400" dirty="0"/>
              <a:t>地域の相談機関との連携強化</a:t>
            </a:r>
            <a:endParaRPr lang="en-US" altLang="ja-JP" sz="1400" dirty="0"/>
          </a:p>
          <a:p>
            <a:pPr marL="285750" indent="-285750">
              <a:buFont typeface="Wingdings" charset="2"/>
              <a:buChar char="l"/>
            </a:pPr>
            <a:r>
              <a:rPr lang="ja-JP" altLang="en-US" sz="1400" dirty="0"/>
              <a:t>地域移行・地域定着の促進の取組</a:t>
            </a:r>
            <a:endParaRPr lang="en-US" altLang="ja-JP" sz="1400" dirty="0"/>
          </a:p>
          <a:p>
            <a:pPr marL="285750" indent="-285750">
              <a:buFont typeface="Wingdings" charset="2"/>
              <a:buChar char="l"/>
            </a:pPr>
            <a:r>
              <a:rPr lang="ja-JP" altLang="en-US" sz="1400" dirty="0"/>
              <a:t>権利擁護・虐待の防止</a:t>
            </a:r>
            <a:endParaRPr kumimoji="1" lang="ja-JP" altLang="en-US" sz="1400" dirty="0"/>
          </a:p>
        </p:txBody>
      </p:sp>
      <p:sp>
        <p:nvSpPr>
          <p:cNvPr id="21" name="1 つの角を切り取った四角形 20"/>
          <p:cNvSpPr/>
          <p:nvPr/>
        </p:nvSpPr>
        <p:spPr>
          <a:xfrm>
            <a:off x="2759421" y="2708920"/>
            <a:ext cx="5135189" cy="4032448"/>
          </a:xfrm>
          <a:prstGeom prst="snip1Rect">
            <a:avLst>
              <a:gd name="adj" fmla="val 2564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4" name="テキスト ボックス 13"/>
          <p:cNvSpPr txBox="1"/>
          <p:nvPr/>
        </p:nvSpPr>
        <p:spPr>
          <a:xfrm>
            <a:off x="2830181" y="2852936"/>
            <a:ext cx="4104116" cy="16004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charset="2"/>
              <a:buChar char="l"/>
            </a:pPr>
            <a:r>
              <a:rPr lang="ja-JP" altLang="en-US" sz="1400" dirty="0"/>
              <a:t>福祉サービスの利用援助（情報提供、相談等）</a:t>
            </a:r>
            <a:endParaRPr lang="en-US" altLang="ja-JP" sz="1400" dirty="0"/>
          </a:p>
          <a:p>
            <a:pPr marL="285750" indent="-285750">
              <a:buFont typeface="Wingdings" charset="2"/>
              <a:buChar char="l"/>
            </a:pPr>
            <a:r>
              <a:rPr lang="ja-JP" altLang="en-US" sz="1400" dirty="0"/>
              <a:t>社会資源を活用するための支援（各種支援施策に関する助言・指導）</a:t>
            </a:r>
            <a:endParaRPr lang="en-US" altLang="ja-JP" sz="1400" dirty="0"/>
          </a:p>
          <a:p>
            <a:pPr marL="285750" indent="-285750">
              <a:buFont typeface="Wingdings" charset="2"/>
              <a:buChar char="l"/>
            </a:pPr>
            <a:r>
              <a:rPr lang="ja-JP" altLang="en-US" sz="1400" dirty="0"/>
              <a:t>社会生活力を高めるための支援</a:t>
            </a:r>
            <a:endParaRPr lang="en-US" altLang="ja-JP" sz="1400" dirty="0"/>
          </a:p>
          <a:p>
            <a:pPr marL="285750" indent="-285750">
              <a:buFont typeface="Wingdings" charset="2"/>
              <a:buChar char="l"/>
            </a:pPr>
            <a:r>
              <a:rPr lang="ja-JP" altLang="en-US" sz="1400" dirty="0"/>
              <a:t>ピアカウンセリング</a:t>
            </a:r>
            <a:endParaRPr lang="en-US" altLang="ja-JP" sz="1400" dirty="0"/>
          </a:p>
          <a:p>
            <a:pPr marL="285750" indent="-285750">
              <a:buFont typeface="Wingdings" charset="2"/>
              <a:buChar char="l"/>
            </a:pPr>
            <a:r>
              <a:rPr lang="ja-JP" altLang="en-US" sz="1400" dirty="0"/>
              <a:t>権利擁護のために必要な援助</a:t>
            </a:r>
            <a:endParaRPr lang="en-US" altLang="ja-JP" sz="1400" dirty="0"/>
          </a:p>
          <a:p>
            <a:pPr marL="285750" indent="-285750">
              <a:buFont typeface="Wingdings" charset="2"/>
              <a:buChar char="l"/>
            </a:pPr>
            <a:r>
              <a:rPr lang="ja-JP" altLang="en-US" sz="1400" dirty="0"/>
              <a:t>専門機関</a:t>
            </a:r>
            <a:r>
              <a:rPr lang="ja-JP" altLang="en-US" sz="1400" dirty="0" smtClean="0"/>
              <a:t>の</a:t>
            </a:r>
            <a:r>
              <a:rPr lang="ja-JP" altLang="en-US" sz="1400" dirty="0"/>
              <a:t>紹介　　　　　　　</a:t>
            </a:r>
            <a:endParaRPr kumimoji="1" lang="ja-JP" altLang="en-US" sz="1400" dirty="0"/>
          </a:p>
        </p:txBody>
      </p:sp>
      <p:sp>
        <p:nvSpPr>
          <p:cNvPr id="37" name="テキスト ボックス 36"/>
          <p:cNvSpPr txBox="1"/>
          <p:nvPr/>
        </p:nvSpPr>
        <p:spPr>
          <a:xfrm>
            <a:off x="2827384" y="4509120"/>
            <a:ext cx="410691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b="1" dirty="0" smtClean="0"/>
              <a:t>主な担い手⇒市町村相談支援事業</a:t>
            </a:r>
            <a:endParaRPr kumimoji="1" lang="ja-JP" altLang="en-US" b="1" dirty="0"/>
          </a:p>
        </p:txBody>
      </p:sp>
      <p:sp>
        <p:nvSpPr>
          <p:cNvPr id="33" name="片側の 2 つの角を切り取った四角形 32"/>
          <p:cNvSpPr/>
          <p:nvPr/>
        </p:nvSpPr>
        <p:spPr>
          <a:xfrm>
            <a:off x="2732758" y="5067691"/>
            <a:ext cx="6894116" cy="1673678"/>
          </a:xfrm>
          <a:prstGeom prst="snip2SameRect">
            <a:avLst>
              <a:gd name="adj1" fmla="val 50000"/>
              <a:gd name="adj2"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5" name="テキスト ボックス 14"/>
          <p:cNvSpPr txBox="1"/>
          <p:nvPr/>
        </p:nvSpPr>
        <p:spPr>
          <a:xfrm>
            <a:off x="4785001" y="5435932"/>
            <a:ext cx="3991383"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buFont typeface="Wingdings" charset="2"/>
              <a:buChar char="l"/>
            </a:pPr>
            <a:r>
              <a:rPr lang="ja-JP" altLang="en-US" sz="1400" dirty="0"/>
              <a:t>基本相談支援</a:t>
            </a:r>
            <a:endParaRPr lang="en-US" altLang="ja-JP" sz="1400" dirty="0"/>
          </a:p>
          <a:p>
            <a:pPr marL="171450" indent="-171450">
              <a:buFont typeface="Wingdings" charset="2"/>
              <a:buChar char="l"/>
            </a:pPr>
            <a:r>
              <a:rPr lang="ja-JP" altLang="en-US" sz="1400" dirty="0"/>
              <a:t>計画相談支援等</a:t>
            </a:r>
            <a:endParaRPr lang="en-US" altLang="ja-JP" sz="1400" dirty="0"/>
          </a:p>
          <a:p>
            <a:r>
              <a:rPr lang="ja-JP" altLang="en-US" sz="1400" dirty="0"/>
              <a:t>　・サービス利用</a:t>
            </a:r>
            <a:r>
              <a:rPr lang="ja-JP" altLang="en-US" sz="1400" dirty="0" smtClean="0"/>
              <a:t>支援</a:t>
            </a:r>
            <a:r>
              <a:rPr lang="ja-JP" altLang="en-US" sz="1400" dirty="0"/>
              <a:t>　</a:t>
            </a:r>
            <a:r>
              <a:rPr lang="ja-JP" altLang="en-US" sz="1400" dirty="0" smtClean="0"/>
              <a:t>・</a:t>
            </a:r>
            <a:r>
              <a:rPr lang="ja-JP" altLang="en-US" sz="1400" dirty="0"/>
              <a:t>継続サービス利用支援</a:t>
            </a:r>
            <a:endParaRPr lang="en-US" altLang="ja-JP" sz="1400" dirty="0"/>
          </a:p>
        </p:txBody>
      </p:sp>
      <p:sp>
        <p:nvSpPr>
          <p:cNvPr id="38" name="テキスト ボックス 37"/>
          <p:cNvSpPr txBox="1"/>
          <p:nvPr/>
        </p:nvSpPr>
        <p:spPr>
          <a:xfrm>
            <a:off x="4788932" y="6228020"/>
            <a:ext cx="3987266"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b="1" dirty="0" smtClean="0"/>
              <a:t>主な担い手⇒指定特定相談支援事業</a:t>
            </a:r>
            <a:endParaRPr kumimoji="1" lang="ja-JP" altLang="en-US" b="1" dirty="0"/>
          </a:p>
        </p:txBody>
      </p:sp>
      <p:cxnSp>
        <p:nvCxnSpPr>
          <p:cNvPr id="19" name="直線コネクタ 18"/>
          <p:cNvCxnSpPr/>
          <p:nvPr/>
        </p:nvCxnSpPr>
        <p:spPr>
          <a:xfrm>
            <a:off x="225126" y="5046397"/>
            <a:ext cx="9680875" cy="0"/>
          </a:xfrm>
          <a:prstGeom prst="line">
            <a:avLst/>
          </a:prstGeom>
          <a:ln w="38100">
            <a:solidFill>
              <a:schemeClr val="tx1">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95720" y="2708920"/>
            <a:ext cx="9710280" cy="0"/>
          </a:xfrm>
          <a:prstGeom prst="line">
            <a:avLst/>
          </a:prstGeom>
          <a:ln w="38100">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476672"/>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18</a:t>
            </a:fld>
            <a:endParaRPr lang="en-US" altLang="ja-JP" dirty="0"/>
          </a:p>
        </p:txBody>
      </p:sp>
    </p:spTree>
    <p:extLst>
      <p:ext uri="{BB962C8B-B14F-4D97-AF65-F5344CB8AC3E}">
        <p14:creationId xmlns:p14="http://schemas.microsoft.com/office/powerpoint/2010/main" val="198180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２　計画相談支援及び</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　　</a:t>
            </a:r>
            <a:r>
              <a:rPr lang="ja-JP" altLang="en-US" sz="3600" dirty="0">
                <a:solidFill>
                  <a:schemeClr val="tx1"/>
                </a:solidFill>
              </a:rPr>
              <a:t>　</a:t>
            </a:r>
            <a:r>
              <a:rPr lang="ja-JP" altLang="en-US" sz="3600" dirty="0" smtClean="0">
                <a:solidFill>
                  <a:schemeClr val="tx1"/>
                </a:solidFill>
              </a:rPr>
              <a:t>　　　　　　　　障害児相談支援について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19</a:t>
            </a:fld>
            <a:endParaRPr lang="en-US" altLang="ja-JP" dirty="0"/>
          </a:p>
        </p:txBody>
      </p:sp>
    </p:spTree>
    <p:extLst>
      <p:ext uri="{BB962C8B-B14F-4D97-AF65-F5344CB8AC3E}">
        <p14:creationId xmlns:p14="http://schemas.microsoft.com/office/powerpoint/2010/main" val="1897305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本講義の獲得目標</a:t>
            </a:r>
            <a:endParaRPr kumimoji="1" lang="ja-JP" altLang="en-US" dirty="0"/>
          </a:p>
        </p:txBody>
      </p:sp>
      <p:sp>
        <p:nvSpPr>
          <p:cNvPr id="3" name="コンテンツ プレースホルダー 2"/>
          <p:cNvSpPr>
            <a:spLocks noGrp="1"/>
          </p:cNvSpPr>
          <p:nvPr>
            <p:ph idx="1"/>
          </p:nvPr>
        </p:nvSpPr>
        <p:spPr>
          <a:xfrm>
            <a:off x="495300" y="1783357"/>
            <a:ext cx="8915400" cy="3661867"/>
          </a:xfrm>
        </p:spPr>
        <p:txBody>
          <a:bodyPr/>
          <a:lstStyle/>
          <a:p>
            <a:r>
              <a:rPr lang="ja-JP" altLang="ja-JP" sz="2800" dirty="0"/>
              <a:t>障害福祉サービス等の提供における相談支援</a:t>
            </a:r>
            <a:r>
              <a:rPr lang="ja-JP" altLang="ja-JP" sz="2800" dirty="0" smtClean="0"/>
              <a:t>専門員</a:t>
            </a:r>
            <a:r>
              <a:rPr lang="ja-JP" altLang="en-US" sz="2800" dirty="0" smtClean="0"/>
              <a:t>と</a:t>
            </a:r>
            <a:r>
              <a:rPr lang="ja-JP" altLang="ja-JP" sz="2800" dirty="0" smtClean="0"/>
              <a:t>サービス</a:t>
            </a:r>
            <a:r>
              <a:rPr lang="ja-JP" altLang="ja-JP" sz="2800" dirty="0"/>
              <a:t>管理責任者及び児童発達支援管理</a:t>
            </a:r>
            <a:r>
              <a:rPr lang="ja-JP" altLang="ja-JP" sz="2800" dirty="0" smtClean="0"/>
              <a:t>責任者の役割</a:t>
            </a:r>
            <a:r>
              <a:rPr lang="ja-JP" altLang="en-US" sz="2800" dirty="0" smtClean="0"/>
              <a:t>と</a:t>
            </a:r>
            <a:r>
              <a:rPr lang="ja-JP" altLang="ja-JP" sz="2800" dirty="0" smtClean="0"/>
              <a:t>両者</a:t>
            </a:r>
            <a:r>
              <a:rPr lang="ja-JP" altLang="ja-JP" sz="2800" dirty="0"/>
              <a:t>の</a:t>
            </a:r>
            <a:r>
              <a:rPr lang="ja-JP" altLang="ja-JP" sz="2800" dirty="0" smtClean="0"/>
              <a:t>関係性</a:t>
            </a:r>
            <a:r>
              <a:rPr lang="ja-JP" altLang="en-US" sz="2800" dirty="0" smtClean="0"/>
              <a:t>について</a:t>
            </a:r>
            <a:r>
              <a:rPr lang="ja-JP" altLang="ja-JP" sz="2800" dirty="0" smtClean="0"/>
              <a:t>理解</a:t>
            </a:r>
            <a:r>
              <a:rPr lang="ja-JP" altLang="ja-JP" sz="2800" dirty="0"/>
              <a:t>する</a:t>
            </a:r>
            <a:r>
              <a:rPr lang="ja-JP" altLang="ja-JP" sz="2800" dirty="0" smtClean="0"/>
              <a:t>。</a:t>
            </a:r>
            <a:endParaRPr lang="en-US" altLang="ja-JP" sz="2800" dirty="0" smtClean="0"/>
          </a:p>
          <a:p>
            <a:pPr marL="0" indent="0">
              <a:buNone/>
            </a:pPr>
            <a:endParaRPr lang="ja-JP" altLang="ja-JP" sz="2800" dirty="0"/>
          </a:p>
          <a:p>
            <a:r>
              <a:rPr lang="ja-JP" altLang="ja-JP" sz="2800" dirty="0" smtClean="0"/>
              <a:t>サービス</a:t>
            </a:r>
            <a:r>
              <a:rPr lang="ja-JP" altLang="ja-JP" sz="2800" dirty="0"/>
              <a:t>提供において利用者の権利擁護と虐待防止を図るために相談支援専門員とサービス管理責任者等が果たすべき役割を理解する。</a:t>
            </a:r>
            <a:endParaRPr kumimoji="1" lang="ja-JP" altLang="en-US" sz="2800" dirty="0"/>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2</a:t>
            </a:fld>
            <a:endParaRPr lang="en-US" altLang="ja-JP" dirty="0"/>
          </a:p>
        </p:txBody>
      </p:sp>
    </p:spTree>
    <p:extLst>
      <p:ext uri="{BB962C8B-B14F-4D97-AF65-F5344CB8AC3E}">
        <p14:creationId xmlns:p14="http://schemas.microsoft.com/office/powerpoint/2010/main" val="325745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00472" y="620688"/>
            <a:ext cx="9439274" cy="2500685"/>
          </a:xfrm>
          <a:prstGeom prst="rect">
            <a:avLst/>
          </a:prstGeom>
          <a:solidFill>
            <a:schemeClr val="bg1"/>
          </a:solidFill>
          <a:ln w="15875">
            <a:solidFill>
              <a:schemeClr val="tx1"/>
            </a:solidFill>
            <a:headEnd/>
            <a:tailEnd/>
          </a:ln>
          <a:effectLst/>
        </p:spPr>
        <p:style>
          <a:lnRef idx="1">
            <a:schemeClr val="accent5"/>
          </a:lnRef>
          <a:fillRef idx="2">
            <a:schemeClr val="accent5"/>
          </a:fillRef>
          <a:effectRef idx="1">
            <a:schemeClr val="accent5"/>
          </a:effectRef>
          <a:fontRef idx="minor">
            <a:schemeClr val="dk1"/>
          </a:fontRef>
        </p:style>
        <p:txBody>
          <a:bodyPr>
            <a:spAutoFit/>
          </a:bodyPr>
          <a:lstStyle/>
          <a:p>
            <a:pPr fontAlgn="base">
              <a:spcBef>
                <a:spcPct val="0"/>
              </a:spcBef>
              <a:spcAft>
                <a:spcPct val="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１．対象者</a:t>
            </a:r>
            <a:endParaRPr lang="en-US" altLang="ja-JP" sz="1600" u="sng" dirty="0">
              <a:solidFill>
                <a:prstClr val="black"/>
              </a:solidFill>
              <a:latin typeface="ＭＳ ゴシック" panose="020B0609070205080204" pitchFamily="49" charset="-128"/>
              <a:ea typeface="ＭＳ ゴシック" panose="020B0609070205080204" pitchFamily="49" charset="-128"/>
            </a:endParaRPr>
          </a:p>
          <a:p>
            <a:pPr marL="355600" indent="-355600" fontAlgn="base">
              <a:spcBef>
                <a:spcPts val="200"/>
              </a:spcBef>
              <a:spcAft>
                <a:spcPct val="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障害者</a:t>
            </a:r>
            <a:r>
              <a:rPr lang="ja-JP" altLang="en-US" sz="1400" dirty="0">
                <a:solidFill>
                  <a:prstClr val="black"/>
                </a:solidFill>
                <a:latin typeface="ＭＳ ゴシック" panose="020B0609070205080204" pitchFamily="49" charset="-128"/>
                <a:ea typeface="ＭＳ ゴシック" panose="020B0609070205080204" pitchFamily="49" charset="-128"/>
              </a:rPr>
              <a:t>自立支援法の計画相談支援の</a:t>
            </a:r>
            <a:r>
              <a:rPr lang="ja-JP" altLang="en-US" sz="1400" dirty="0" smtClean="0">
                <a:solidFill>
                  <a:prstClr val="black"/>
                </a:solidFill>
                <a:latin typeface="ＭＳ ゴシック" panose="020B0609070205080204" pitchFamily="49" charset="-128"/>
                <a:ea typeface="ＭＳ ゴシック" panose="020B0609070205080204" pitchFamily="49" charset="-128"/>
              </a:rPr>
              <a:t>対象者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2300" indent="-3683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a:t>
            </a:r>
            <a:r>
              <a:rPr lang="ja-JP" altLang="en-US" sz="1400" dirty="0">
                <a:solidFill>
                  <a:prstClr val="black"/>
                </a:solidFill>
                <a:latin typeface="ＭＳ ゴシック" panose="020B0609070205080204" pitchFamily="49" charset="-128"/>
                <a:ea typeface="ＭＳ ゴシック" panose="020B0609070205080204" pitchFamily="49" charset="-128"/>
              </a:rPr>
              <a:t>福祉サービスを申請した障害者又は障害児</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2300" indent="-3683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地域</a:t>
            </a:r>
            <a:r>
              <a:rPr lang="ja-JP" altLang="en-US" sz="1400" dirty="0">
                <a:solidFill>
                  <a:prstClr val="black"/>
                </a:solidFill>
                <a:latin typeface="ＭＳ ゴシック" panose="020B0609070205080204" pitchFamily="49" charset="-128"/>
                <a:ea typeface="ＭＳ ゴシック" panose="020B0609070205080204" pitchFamily="49" charset="-128"/>
              </a:rPr>
              <a:t>相談支援を申請した障害者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450850" indent="-184150">
              <a:spcBef>
                <a:spcPts val="2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en-US" altLang="ja-JP" sz="1200" dirty="0" smtClean="0">
                <a:solidFill>
                  <a:prstClr val="black"/>
                </a:solidFill>
                <a:latin typeface="ＭＳ ゴシック" panose="020B0609070205080204" pitchFamily="49" charset="-128"/>
                <a:ea typeface="ＭＳ ゴシック" panose="020B0609070205080204" pitchFamily="49" charset="-128"/>
              </a:rPr>
              <a:t>※</a:t>
            </a:r>
            <a:r>
              <a:rPr lang="ja-JP" altLang="ja-JP" sz="1200" dirty="0" smtClean="0">
                <a:solidFill>
                  <a:prstClr val="black"/>
                </a:solidFill>
                <a:latin typeface="ＭＳ ゴシック" panose="020B0609070205080204" pitchFamily="49" charset="-128"/>
                <a:ea typeface="ＭＳ ゴシック" panose="020B0609070205080204" pitchFamily="49" charset="-128"/>
              </a:rPr>
              <a:t>介護</a:t>
            </a:r>
            <a:r>
              <a:rPr lang="ja-JP" altLang="ja-JP" sz="1200" dirty="0">
                <a:solidFill>
                  <a:prstClr val="black"/>
                </a:solidFill>
                <a:latin typeface="ＭＳ ゴシック" panose="020B0609070205080204" pitchFamily="49" charset="-128"/>
                <a:ea typeface="ＭＳ ゴシック" panose="020B0609070205080204" pitchFamily="49" charset="-128"/>
              </a:rPr>
              <a:t>保険制度のサービスを利用する場合については、障害福祉サービス固有の行動援護、同行援護、自立訓練（生活訓練）、</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en-US" sz="1200" dirty="0" smtClean="0">
                <a:solidFill>
                  <a:prstClr val="black"/>
                </a:solidFill>
                <a:latin typeface="ＭＳ ゴシック" panose="020B0609070205080204" pitchFamily="49" charset="-128"/>
                <a:ea typeface="ＭＳ ゴシック" panose="020B0609070205080204" pitchFamily="49" charset="-128"/>
              </a:rPr>
              <a:t>自立生活援助、</a:t>
            </a:r>
            <a:r>
              <a:rPr lang="ja-JP" altLang="ja-JP" sz="1200" dirty="0" smtClean="0">
                <a:solidFill>
                  <a:prstClr val="black"/>
                </a:solidFill>
                <a:latin typeface="ＭＳ ゴシック" panose="020B0609070205080204" pitchFamily="49" charset="-128"/>
                <a:ea typeface="ＭＳ ゴシック" panose="020B0609070205080204" pitchFamily="49" charset="-128"/>
              </a:rPr>
              <a:t>就労</a:t>
            </a:r>
            <a:r>
              <a:rPr lang="ja-JP" altLang="ja-JP" sz="1200" dirty="0">
                <a:solidFill>
                  <a:prstClr val="black"/>
                </a:solidFill>
                <a:latin typeface="ＭＳ ゴシック" panose="020B0609070205080204" pitchFamily="49" charset="-128"/>
                <a:ea typeface="ＭＳ ゴシック" panose="020B0609070205080204" pitchFamily="49" charset="-128"/>
              </a:rPr>
              <a:t>移行支援、就労継続</a:t>
            </a:r>
            <a:r>
              <a:rPr lang="ja-JP" altLang="ja-JP" sz="1200" dirty="0" smtClean="0">
                <a:solidFill>
                  <a:prstClr val="black"/>
                </a:solidFill>
                <a:latin typeface="ＭＳ ゴシック" panose="020B0609070205080204" pitchFamily="49" charset="-128"/>
                <a:ea typeface="ＭＳ ゴシック" panose="020B0609070205080204" pitchFamily="49" charset="-128"/>
              </a:rPr>
              <a:t>支援</a:t>
            </a:r>
            <a:r>
              <a:rPr lang="ja-JP" altLang="en-US" sz="1200" dirty="0" smtClean="0">
                <a:solidFill>
                  <a:prstClr val="black"/>
                </a:solidFill>
                <a:latin typeface="ＭＳ ゴシック" panose="020B0609070205080204" pitchFamily="49" charset="-128"/>
                <a:ea typeface="ＭＳ ゴシック" panose="020B0609070205080204" pitchFamily="49" charset="-128"/>
              </a:rPr>
              <a:t>、就労定着支援等</a:t>
            </a:r>
            <a:r>
              <a:rPr lang="ja-JP" altLang="ja-JP" sz="1200" dirty="0" smtClean="0">
                <a:solidFill>
                  <a:prstClr val="black"/>
                </a:solidFill>
                <a:latin typeface="ＭＳ ゴシック" panose="020B0609070205080204" pitchFamily="49" charset="-128"/>
                <a:ea typeface="ＭＳ ゴシック" panose="020B0609070205080204" pitchFamily="49" charset="-128"/>
              </a:rPr>
              <a:t>の</a:t>
            </a:r>
            <a:r>
              <a:rPr lang="ja-JP" altLang="ja-JP" sz="1200" dirty="0">
                <a:solidFill>
                  <a:prstClr val="black"/>
                </a:solidFill>
                <a:latin typeface="ＭＳ ゴシック" panose="020B0609070205080204" pitchFamily="49" charset="-128"/>
                <a:ea typeface="ＭＳ ゴシック" panose="020B0609070205080204" pitchFamily="49" charset="-128"/>
              </a:rPr>
              <a:t>場合で、市町村が必要と認めるとき求めるものとする</a:t>
            </a:r>
            <a:r>
              <a:rPr lang="ja-JP" altLang="en-US" sz="1200" dirty="0">
                <a:solidFill>
                  <a:prstClr val="black"/>
                </a:solidFill>
                <a:latin typeface="ＭＳ ゴシック" panose="020B0609070205080204" pitchFamily="49" charset="-128"/>
                <a:ea typeface="ＭＳ ゴシック" panose="020B0609070205080204" pitchFamily="49" charset="-128"/>
              </a:rPr>
              <a:t>。</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spcBef>
                <a:spcPts val="400"/>
              </a:spcBef>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285750" indent="-285750">
              <a:spcBef>
                <a:spcPts val="400"/>
              </a:spcBef>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児童</a:t>
            </a:r>
            <a:r>
              <a:rPr lang="ja-JP" altLang="en-US" sz="1400" dirty="0">
                <a:solidFill>
                  <a:prstClr val="black"/>
                </a:solidFill>
                <a:latin typeface="ＭＳ ゴシック" panose="020B0609070205080204" pitchFamily="49" charset="-128"/>
                <a:ea typeface="ＭＳ ゴシック" panose="020B0609070205080204" pitchFamily="49" charset="-128"/>
              </a:rPr>
              <a:t>福祉法の障害児相談支援の</a:t>
            </a:r>
            <a:r>
              <a:rPr lang="ja-JP" altLang="en-US" sz="1400" dirty="0" smtClean="0">
                <a:solidFill>
                  <a:prstClr val="black"/>
                </a:solidFill>
                <a:latin typeface="ＭＳ ゴシック" panose="020B0609070205080204" pitchFamily="49" charset="-128"/>
                <a:ea typeface="ＭＳ ゴシック" panose="020B0609070205080204" pitchFamily="49" charset="-128"/>
              </a:rPr>
              <a:t>対象者</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723900" indent="-342900">
              <a:spcBef>
                <a:spcPts val="300"/>
              </a:spcBef>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障害児通所</a:t>
            </a:r>
            <a:r>
              <a:rPr lang="ja-JP" altLang="en-US" sz="1400" dirty="0">
                <a:solidFill>
                  <a:prstClr val="black"/>
                </a:solidFill>
                <a:latin typeface="ＭＳ ゴシック" panose="020B0609070205080204" pitchFamily="49" charset="-128"/>
                <a:ea typeface="ＭＳ ゴシック" panose="020B0609070205080204" pitchFamily="49" charset="-128"/>
              </a:rPr>
              <a:t>支援を申請した</a:t>
            </a:r>
            <a:r>
              <a:rPr lang="ja-JP" altLang="en-US" sz="1400" dirty="0" smtClean="0">
                <a:solidFill>
                  <a:prstClr val="black"/>
                </a:solidFill>
                <a:latin typeface="ＭＳ ゴシック" panose="020B0609070205080204" pitchFamily="49" charset="-128"/>
                <a:ea typeface="ＭＳ ゴシック" panose="020B0609070205080204" pitchFamily="49" charset="-128"/>
              </a:rPr>
              <a:t>障害児</a:t>
            </a:r>
            <a:r>
              <a:rPr lang="ja-JP" altLang="en-US" sz="1200" dirty="0">
                <a:solidFill>
                  <a:prstClr val="black"/>
                </a:solidFill>
                <a:latin typeface="ＭＳ ゴシック" panose="020B0609070205080204" pitchFamily="49" charset="-128"/>
                <a:ea typeface="ＭＳ ゴシック" panose="020B0609070205080204" pitchFamily="49" charset="-128"/>
              </a:rPr>
              <a:t>　　</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spcBef>
                <a:spcPts val="300"/>
              </a:spcBef>
              <a:defRPr/>
            </a:pPr>
            <a:endParaRPr lang="en-US" altLang="ja-JP" sz="1050" dirty="0">
              <a:solidFill>
                <a:prstClr val="black"/>
              </a:solidFill>
              <a:latin typeface="ＭＳ ゴシック" panose="020B0609070205080204" pitchFamily="49" charset="-128"/>
              <a:ea typeface="ＭＳ ゴシック" panose="020B0609070205080204" pitchFamily="49" charset="-128"/>
            </a:endParaRPr>
          </a:p>
        </p:txBody>
      </p:sp>
      <p:sp>
        <p:nvSpPr>
          <p:cNvPr id="7" name="Rectangle 2"/>
          <p:cNvSpPr>
            <a:spLocks noChangeArrowheads="1"/>
          </p:cNvSpPr>
          <p:nvPr/>
        </p:nvSpPr>
        <p:spPr bwMode="auto">
          <a:xfrm>
            <a:off x="200472" y="3284984"/>
            <a:ext cx="9432925" cy="3240360"/>
          </a:xfrm>
          <a:prstGeom prst="rect">
            <a:avLst/>
          </a:prstGeom>
          <a:solidFill>
            <a:schemeClr val="bg1"/>
          </a:solidFill>
          <a:ln w="12700">
            <a:solidFill>
              <a:schemeClr val="tx1"/>
            </a:solidFill>
            <a:miter lim="800000"/>
            <a:headEnd/>
            <a:tailEnd/>
          </a:ln>
          <a:effectLst/>
        </p:spPr>
        <p:txBody>
          <a:bodyPr/>
          <a:lstStyle/>
          <a:p>
            <a:pPr fontAlgn="base">
              <a:spcAft>
                <a:spcPts val="60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２．サービス</a:t>
            </a:r>
            <a:r>
              <a:rPr lang="ja-JP" altLang="en-US" sz="1600" u="sng" dirty="0" smtClean="0">
                <a:solidFill>
                  <a:prstClr val="black"/>
                </a:solidFill>
                <a:latin typeface="ＭＳ ゴシック" panose="020B0609070205080204" pitchFamily="49" charset="-128"/>
                <a:ea typeface="ＭＳ ゴシック" panose="020B0609070205080204" pitchFamily="49" charset="-128"/>
              </a:rPr>
              <a:t>内容</a:t>
            </a:r>
            <a:r>
              <a:rPr lang="ja-JP" altLang="en-US" sz="16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fontAlgn="base">
              <a:spcAft>
                <a:spcPts val="600"/>
              </a:spcAft>
              <a:defRPr/>
            </a:pP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障害者の日常生活及び社会生活を総合的に支援するための法律（以下法）　第五条第二〇・二一項</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pPr marL="285750" indent="-285750" fontAlgn="base">
              <a:spcAft>
                <a:spcPts val="60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決定時（サービス利用支援・障害児支援利用援助）</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15950" indent="-285750" fontAlgn="base">
              <a:spcBef>
                <a:spcPts val="300"/>
              </a:spcBef>
              <a:spcAft>
                <a:spcPct val="0"/>
              </a:spcAft>
              <a:buFont typeface="Arial" panose="020B0604020202020204" pitchFamily="34" charset="0"/>
              <a:buChar char="•"/>
              <a:tabLst>
                <a:tab pos="8610600" algn="l"/>
                <a:tab pos="9144000" algn="l"/>
              </a:tabLst>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決定又は支給決定の変更前に、サービス等利用</a:t>
            </a:r>
            <a:r>
              <a:rPr lang="ja-JP" altLang="en-US" sz="1400" dirty="0" smtClean="0">
                <a:solidFill>
                  <a:prstClr val="black"/>
                </a:solidFill>
                <a:latin typeface="ＭＳ ゴシック" panose="020B0609070205080204" pitchFamily="49" charset="-128"/>
                <a:ea typeface="ＭＳ ゴシック" panose="020B0609070205080204" pitchFamily="49" charset="-128"/>
              </a:rPr>
              <a:t>計画案・</a:t>
            </a:r>
            <a:r>
              <a:rPr lang="ja-JP" altLang="en-US" sz="1400" dirty="0">
                <a:solidFill>
                  <a:prstClr val="black"/>
                </a:solidFill>
                <a:latin typeface="ＭＳ ゴシック" panose="020B0609070205080204" pitchFamily="49" charset="-128"/>
                <a:ea typeface="ＭＳ ゴシック" panose="020B0609070205080204" pitchFamily="49" charset="-128"/>
              </a:rPr>
              <a:t>障害児支援利用</a:t>
            </a:r>
            <a:r>
              <a:rPr lang="ja-JP" altLang="en-US" sz="1400" dirty="0" smtClean="0">
                <a:solidFill>
                  <a:prstClr val="black"/>
                </a:solidFill>
                <a:latin typeface="ＭＳ ゴシック" panose="020B0609070205080204" pitchFamily="49" charset="-128"/>
                <a:ea typeface="ＭＳ ゴシック" panose="020B0609070205080204" pitchFamily="49" charset="-128"/>
              </a:rPr>
              <a:t>計画案を</a:t>
            </a:r>
            <a:r>
              <a:rPr lang="ja-JP" altLang="en-US" sz="1400" dirty="0">
                <a:solidFill>
                  <a:prstClr val="black"/>
                </a:solidFill>
                <a:latin typeface="ＭＳ ゴシック" panose="020B0609070205080204" pitchFamily="49" charset="-128"/>
                <a:ea typeface="ＭＳ ゴシック" panose="020B0609070205080204" pitchFamily="49" charset="-128"/>
              </a:rPr>
              <a:t>作成</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15950" indent="-28575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決定又は変更後、サービス事業者等との連絡調整</a:t>
            </a:r>
            <a:r>
              <a:rPr lang="ja-JP" altLang="en-US" sz="1400" dirty="0" smtClean="0">
                <a:solidFill>
                  <a:prstClr val="black"/>
                </a:solidFill>
                <a:latin typeface="ＭＳ ゴシック" panose="020B0609070205080204" pitchFamily="49" charset="-128"/>
                <a:ea typeface="ＭＳ ゴシック" panose="020B0609070205080204" pitchFamily="49" charset="-128"/>
              </a:rPr>
              <a:t>、サービス等利用計画・障害児支援計画の</a:t>
            </a:r>
            <a:r>
              <a:rPr lang="ja-JP" altLang="en-US" sz="1400" dirty="0">
                <a:solidFill>
                  <a:prstClr val="black"/>
                </a:solidFill>
                <a:latin typeface="ＭＳ ゴシック" panose="020B0609070205080204" pitchFamily="49" charset="-128"/>
                <a:ea typeface="ＭＳ ゴシック" panose="020B0609070205080204" pitchFamily="49" charset="-128"/>
              </a:rPr>
              <a:t>作成</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fontAlgn="base">
              <a:spcBef>
                <a:spcPts val="3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285750" indent="-285750" fontAlgn="base">
              <a:spcBef>
                <a:spcPts val="300"/>
              </a:spcBef>
              <a:spcAft>
                <a:spcPct val="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支給</a:t>
            </a:r>
            <a:r>
              <a:rPr lang="ja-JP" altLang="en-US" sz="1400" dirty="0">
                <a:solidFill>
                  <a:prstClr val="black"/>
                </a:solidFill>
                <a:latin typeface="ＭＳ ゴシック" panose="020B0609070205080204" pitchFamily="49" charset="-128"/>
                <a:ea typeface="ＭＳ ゴシック" panose="020B0609070205080204" pitchFamily="49" charset="-128"/>
              </a:rPr>
              <a:t>決定後（継続サービス利用支援・継続障害児支援利用援助）</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7063" indent="-27940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利用者本人等の心身の状況、置かれている環境、援助の方針や解決すべき課題、目標や達成時期等並びに厚生</a:t>
            </a:r>
            <a:r>
              <a:rPr lang="ja-JP" altLang="en-US" sz="1400" dirty="0">
                <a:solidFill>
                  <a:prstClr val="black"/>
                </a:solidFill>
                <a:latin typeface="ＭＳ ゴシック" panose="020B0609070205080204" pitchFamily="49" charset="-128"/>
                <a:ea typeface="ＭＳ ゴシック" panose="020B0609070205080204" pitchFamily="49" charset="-128"/>
              </a:rPr>
              <a:t>労働省令で定める</a:t>
            </a:r>
            <a:r>
              <a:rPr lang="ja-JP" altLang="en-US" sz="1400" dirty="0" smtClean="0">
                <a:solidFill>
                  <a:prstClr val="black"/>
                </a:solidFill>
                <a:latin typeface="ＭＳ ゴシック" panose="020B0609070205080204" pitchFamily="49" charset="-128"/>
                <a:ea typeface="ＭＳ ゴシック" panose="020B0609070205080204" pitchFamily="49" charset="-128"/>
              </a:rPr>
              <a:t>期間を勘案して市町村が決定した期間毎に</a:t>
            </a:r>
            <a:r>
              <a:rPr lang="ja-JP" altLang="en-US" sz="1400" dirty="0">
                <a:solidFill>
                  <a:prstClr val="black"/>
                </a:solidFill>
                <a:latin typeface="ＭＳ ゴシック" panose="020B0609070205080204" pitchFamily="49" charset="-128"/>
                <a:ea typeface="ＭＳ ゴシック" panose="020B0609070205080204" pitchFamily="49" charset="-128"/>
              </a:rPr>
              <a:t>、サービス等の利用状況の検証を行い計画の見直しを行う（モニタリング）</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627063" indent="-279400" fontAlgn="base">
              <a:spcBef>
                <a:spcPts val="300"/>
              </a:spcBef>
              <a:spcAft>
                <a:spcPct val="0"/>
              </a:spcAft>
              <a:buFont typeface="Arial" panose="020B0604020202020204" pitchFamily="34" charset="0"/>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サービス事</a:t>
            </a:r>
            <a:r>
              <a:rPr lang="ja-JP" altLang="en-US" sz="1400" dirty="0">
                <a:solidFill>
                  <a:prstClr val="black"/>
                </a:solidFill>
                <a:latin typeface="ＭＳ ゴシック" panose="020B0609070205080204" pitchFamily="49" charset="-128"/>
                <a:ea typeface="ＭＳ ゴシック" panose="020B0609070205080204" pitchFamily="49" charset="-128"/>
              </a:rPr>
              <a:t>業者等との連絡調整、支給決定又は支給決定の変更に係る申請の勧奨。</a:t>
            </a:r>
            <a:endParaRPr lang="en-US" altLang="ja-JP" sz="1400" u="sng" dirty="0">
              <a:solidFill>
                <a:srgbClr val="FF0000"/>
              </a:solidFill>
              <a:latin typeface="ＭＳ ゴシック" panose="020B0609070205080204" pitchFamily="49" charset="-128"/>
              <a:ea typeface="ＭＳ ゴシック" panose="020B0609070205080204" pitchFamily="49" charset="-128"/>
            </a:endParaRPr>
          </a:p>
          <a:p>
            <a:pPr marL="444500" indent="-444500" fontAlgn="base">
              <a:spcBef>
                <a:spcPts val="6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444500" indent="-444500" fontAlgn="base">
              <a:spcBef>
                <a:spcPts val="600"/>
              </a:spcBef>
              <a:spcAft>
                <a:spcPct val="0"/>
              </a:spcAft>
              <a:defRPr/>
            </a:pPr>
            <a:endParaRPr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20</a:t>
            </a:fld>
            <a:endParaRPr lang="en-US" altLang="ja-JP" dirty="0"/>
          </a:p>
        </p:txBody>
      </p:sp>
      <p:sp>
        <p:nvSpPr>
          <p:cNvPr id="6" name="タイトル 1"/>
          <p:cNvSpPr txBox="1">
            <a:spLocks/>
          </p:cNvSpPr>
          <p:nvPr/>
        </p:nvSpPr>
        <p:spPr bwMode="auto">
          <a:xfrm>
            <a:off x="200472" y="44624"/>
            <a:ext cx="9577064" cy="418057"/>
          </a:xfrm>
          <a:prstGeom prst="rect">
            <a:avLst/>
          </a:prstGeom>
          <a:noFill/>
          <a:ln w="9525">
            <a:noFill/>
            <a:miter lim="800000"/>
            <a:headEnd/>
            <a:tailEnd/>
          </a:ln>
        </p:spPr>
        <p:txBody>
          <a:bodyPr vert="horz" wrap="square" lIns="91418" tIns="45708" rIns="91418" bIns="45708" numCol="1" anchor="t" anchorCtr="0" compatLnSpc="1">
            <a:prstTxWarp prst="textNoShape">
              <a:avLst/>
            </a:prstTxWarp>
          </a:bodyPr>
          <a:lstStyle>
            <a:lvl1pPr marL="342860" indent="-342860" algn="l" rtl="0" eaLnBrk="0" fontAlgn="base" hangingPunct="0">
              <a:spcBef>
                <a:spcPct val="20000"/>
              </a:spcBef>
              <a:spcAft>
                <a:spcPct val="0"/>
              </a:spcAft>
              <a:buChar char="•"/>
              <a:defRPr kumimoji="1" sz="3200">
                <a:solidFill>
                  <a:schemeClr val="tx1"/>
                </a:solidFill>
                <a:latin typeface="+mn-lt"/>
                <a:ea typeface="+mn-ea"/>
                <a:cs typeface="+mn-cs"/>
              </a:defRPr>
            </a:lvl1pPr>
            <a:lvl2pPr marL="742863" indent="-285717" algn="l" rtl="0" eaLnBrk="0" fontAlgn="base" hangingPunct="0">
              <a:spcBef>
                <a:spcPct val="20000"/>
              </a:spcBef>
              <a:spcAft>
                <a:spcPct val="0"/>
              </a:spcAft>
              <a:buChar char="–"/>
              <a:defRPr kumimoji="1" sz="2800">
                <a:solidFill>
                  <a:schemeClr val="tx1"/>
                </a:solidFill>
                <a:latin typeface="+mn-lt"/>
                <a:ea typeface="+mn-ea"/>
              </a:defRPr>
            </a:lvl2pPr>
            <a:lvl3pPr marL="1142867" indent="-228573" algn="l" rtl="0" eaLnBrk="0" fontAlgn="base" hangingPunct="0">
              <a:spcBef>
                <a:spcPct val="20000"/>
              </a:spcBef>
              <a:spcAft>
                <a:spcPct val="0"/>
              </a:spcAft>
              <a:buChar char="•"/>
              <a:defRPr kumimoji="1" sz="2400">
                <a:solidFill>
                  <a:schemeClr val="tx1"/>
                </a:solidFill>
                <a:latin typeface="+mn-lt"/>
                <a:ea typeface="+mn-ea"/>
              </a:defRPr>
            </a:lvl3pPr>
            <a:lvl4pPr marL="1600013" indent="-228573" algn="l" rtl="0" eaLnBrk="0" fontAlgn="base" hangingPunct="0">
              <a:spcBef>
                <a:spcPct val="20000"/>
              </a:spcBef>
              <a:spcAft>
                <a:spcPct val="0"/>
              </a:spcAft>
              <a:buChar char="–"/>
              <a:defRPr kumimoji="1" sz="2000">
                <a:solidFill>
                  <a:schemeClr val="tx1"/>
                </a:solidFill>
                <a:latin typeface="+mn-lt"/>
                <a:ea typeface="+mn-ea"/>
              </a:defRPr>
            </a:lvl4pPr>
            <a:lvl5pPr marL="2057159" indent="-228573" algn="l" rtl="0" eaLnBrk="0" fontAlgn="base" hangingPunct="0">
              <a:spcBef>
                <a:spcPct val="20000"/>
              </a:spcBef>
              <a:spcAft>
                <a:spcPct val="0"/>
              </a:spcAft>
              <a:buChar char="»"/>
              <a:defRPr kumimoji="1" sz="2000">
                <a:solidFill>
                  <a:schemeClr val="tx1"/>
                </a:solidFill>
                <a:latin typeface="+mn-lt"/>
                <a:ea typeface="+mn-ea"/>
              </a:defRPr>
            </a:lvl5pPr>
            <a:lvl6pPr marL="2514306" indent="-228573" algn="l" rtl="0" fontAlgn="base">
              <a:spcBef>
                <a:spcPct val="20000"/>
              </a:spcBef>
              <a:spcAft>
                <a:spcPct val="0"/>
              </a:spcAft>
              <a:buChar char="»"/>
              <a:defRPr kumimoji="1" sz="2000">
                <a:solidFill>
                  <a:schemeClr val="tx1"/>
                </a:solidFill>
                <a:latin typeface="+mn-lt"/>
                <a:ea typeface="+mn-ea"/>
              </a:defRPr>
            </a:lvl6pPr>
            <a:lvl7pPr marL="2971453" indent="-228573" algn="l" rtl="0" fontAlgn="base">
              <a:spcBef>
                <a:spcPct val="20000"/>
              </a:spcBef>
              <a:spcAft>
                <a:spcPct val="0"/>
              </a:spcAft>
              <a:buChar char="»"/>
              <a:defRPr kumimoji="1" sz="2000">
                <a:solidFill>
                  <a:schemeClr val="tx1"/>
                </a:solidFill>
                <a:latin typeface="+mn-lt"/>
                <a:ea typeface="+mn-ea"/>
              </a:defRPr>
            </a:lvl7pPr>
            <a:lvl8pPr marL="3428599" indent="-228573" algn="l" rtl="0" fontAlgn="base">
              <a:spcBef>
                <a:spcPct val="20000"/>
              </a:spcBef>
              <a:spcAft>
                <a:spcPct val="0"/>
              </a:spcAft>
              <a:buChar char="»"/>
              <a:defRPr kumimoji="1" sz="2000">
                <a:solidFill>
                  <a:schemeClr val="tx1"/>
                </a:solidFill>
                <a:latin typeface="+mn-lt"/>
                <a:ea typeface="+mn-ea"/>
              </a:defRPr>
            </a:lvl8pPr>
            <a:lvl9pPr marL="3885746" indent="-228573"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ja-JP" altLang="en-US" sz="2000" b="1" kern="0" dirty="0" smtClean="0"/>
              <a:t>指定計画相談支援事業及び指定障害児相談支援事業の対象者等について</a:t>
            </a:r>
            <a:endParaRPr lang="ja-JP" altLang="en-US" sz="2000" b="1" kern="0" dirty="0"/>
          </a:p>
        </p:txBody>
      </p:sp>
    </p:spTree>
    <p:extLst>
      <p:ext uri="{BB962C8B-B14F-4D97-AF65-F5344CB8AC3E}">
        <p14:creationId xmlns:p14="http://schemas.microsoft.com/office/powerpoint/2010/main" val="763701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04" name="Text Box 25"/>
          <p:cNvSpPr txBox="1">
            <a:spLocks noChangeArrowheads="1"/>
          </p:cNvSpPr>
          <p:nvPr/>
        </p:nvSpPr>
        <p:spPr bwMode="auto">
          <a:xfrm>
            <a:off x="200051" y="145649"/>
            <a:ext cx="9550283" cy="6456241"/>
          </a:xfrm>
          <a:prstGeom prst="rect">
            <a:avLst/>
          </a:prstGeom>
          <a:ln w="6350">
            <a:headEnd/>
            <a:tailEnd/>
          </a:ln>
        </p:spPr>
        <p:style>
          <a:lnRef idx="2">
            <a:schemeClr val="dk1"/>
          </a:lnRef>
          <a:fillRef idx="1">
            <a:schemeClr val="lt1"/>
          </a:fillRef>
          <a:effectRef idx="0">
            <a:schemeClr val="dk1"/>
          </a:effectRef>
          <a:fontRef idx="minor">
            <a:schemeClr val="dk1"/>
          </a:fontRef>
        </p:style>
        <p:txBody>
          <a:bodyPr wrap="square" lIns="84444" tIns="42221" rIns="84444" bIns="42221">
            <a:spAutoFit/>
          </a:bodyPr>
          <a:lstStyle/>
          <a:p>
            <a:pPr defTabSz="844434"/>
            <a:r>
              <a:rPr lang="ja-JP" altLang="en-US" sz="1600" u="sng" dirty="0" smtClean="0">
                <a:solidFill>
                  <a:prstClr val="black"/>
                </a:solidFill>
              </a:rPr>
              <a:t>３．継続</a:t>
            </a:r>
            <a:r>
              <a:rPr lang="ja-JP" altLang="en-US" sz="1600" u="sng" dirty="0">
                <a:solidFill>
                  <a:prstClr val="black"/>
                </a:solidFill>
              </a:rPr>
              <a:t>サービス利用支援・継続障害児支援利用援助</a:t>
            </a:r>
            <a:r>
              <a:rPr lang="ja-JP" altLang="ja-JP" sz="1600" u="sng" dirty="0">
                <a:solidFill>
                  <a:prstClr val="black"/>
                </a:solidFill>
              </a:rPr>
              <a:t>のモニタリング</a:t>
            </a:r>
            <a:r>
              <a:rPr lang="ja-JP" altLang="ja-JP" sz="1600" u="sng" dirty="0" smtClean="0">
                <a:solidFill>
                  <a:prstClr val="black"/>
                </a:solidFill>
              </a:rPr>
              <a:t>期間</a:t>
            </a:r>
            <a:endParaRPr lang="en-US" altLang="ja-JP" sz="1600" u="sng" dirty="0" smtClean="0">
              <a:solidFill>
                <a:prstClr val="black"/>
              </a:solidFill>
            </a:endParaRPr>
          </a:p>
          <a:p>
            <a:pPr defTabSz="844434"/>
            <a:r>
              <a:rPr lang="ja-JP" altLang="en-US" sz="1050" dirty="0" smtClean="0">
                <a:solidFill>
                  <a:prstClr val="black"/>
                </a:solidFill>
              </a:rPr>
              <a:t>平成一八年・二・二八厚労令一九　障害者の日常生活及び社会生活を総合的に支援するための法律施行規則（以下規則）　第六条の一六</a:t>
            </a:r>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b="1"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en-US" altLang="ja-JP" sz="1600" dirty="0">
              <a:solidFill>
                <a:prstClr val="black"/>
              </a:solidFill>
            </a:endParaRPr>
          </a:p>
          <a:p>
            <a:pPr defTabSz="844434"/>
            <a:endParaRPr lang="en-US" altLang="ja-JP" sz="1600" dirty="0" smtClean="0">
              <a:solidFill>
                <a:prstClr val="black"/>
              </a:solidFill>
            </a:endParaRPr>
          </a:p>
          <a:p>
            <a:pPr defTabSz="844434"/>
            <a:endParaRPr lang="ja-JP" altLang="en-US" sz="1600" dirty="0">
              <a:solidFill>
                <a:srgbClr val="FF0000"/>
              </a:solidFill>
            </a:endParaRPr>
          </a:p>
        </p:txBody>
      </p:sp>
      <p:sp>
        <p:nvSpPr>
          <p:cNvPr id="41986" name="Text Box 24"/>
          <p:cNvSpPr txBox="1">
            <a:spLocks noChangeArrowheads="1"/>
          </p:cNvSpPr>
          <p:nvPr/>
        </p:nvSpPr>
        <p:spPr bwMode="auto">
          <a:xfrm>
            <a:off x="488504" y="764704"/>
            <a:ext cx="9359369" cy="823930"/>
          </a:xfrm>
          <a:prstGeom prst="rect">
            <a:avLst/>
          </a:prstGeom>
          <a:noFill/>
          <a:ln w="9525">
            <a:noFill/>
            <a:miter lim="800000"/>
            <a:headEnd/>
            <a:tailEnd/>
          </a:ln>
        </p:spPr>
        <p:txBody>
          <a:bodyPr wrap="square" lIns="84444" tIns="42221" rIns="84444" bIns="42221">
            <a:spAutoFit/>
          </a:bodyPr>
          <a:lstStyle/>
          <a:p>
            <a:pPr marL="164195" indent="-164195" defTabSz="844434"/>
            <a:r>
              <a:rPr lang="ja-JP" altLang="en-US" sz="1200" dirty="0"/>
              <a:t>　・　</a:t>
            </a:r>
            <a:r>
              <a:rPr lang="ja-JP" altLang="ja-JP" sz="1200" dirty="0">
                <a:ea typeface="ＭＳ ゴシック" pitchFamily="49" charset="-128"/>
                <a:cs typeface="Times New Roman" pitchFamily="18" charset="0"/>
              </a:rPr>
              <a:t>対象者の状況に応じて柔軟に設定すべきものであることから、市町村が対象者の状況等を勘案して個別に定める仕組みとする。</a:t>
            </a:r>
            <a:endParaRPr lang="ja-JP" altLang="en-US" sz="1200" dirty="0"/>
          </a:p>
          <a:p>
            <a:pPr marL="164195" indent="-164195" defTabSz="844434"/>
            <a:r>
              <a:rPr lang="ja-JP" altLang="en-US" sz="1200" dirty="0" smtClean="0"/>
              <a:t>　・</a:t>
            </a:r>
            <a:r>
              <a:rPr lang="ja-JP" altLang="en-US" sz="1200" dirty="0"/>
              <a:t>　一定の目安として</a:t>
            </a:r>
            <a:r>
              <a:rPr lang="ja-JP" altLang="ja-JP" sz="1200" dirty="0"/>
              <a:t>、国において対象者ごとの標準期間を示す</a:t>
            </a:r>
            <a:r>
              <a:rPr lang="ja-JP" altLang="ja-JP" sz="1200" dirty="0" smtClean="0"/>
              <a:t>。</a:t>
            </a:r>
            <a:endParaRPr lang="en-US" altLang="ja-JP" sz="1200" dirty="0" smtClean="0"/>
          </a:p>
          <a:p>
            <a:pPr marL="164195" indent="-164195" defTabSz="844434"/>
            <a:r>
              <a:rPr lang="ja-JP" altLang="en-US" sz="1200" dirty="0" smtClean="0"/>
              <a:t>　・　平成</a:t>
            </a:r>
            <a:r>
              <a:rPr lang="en-US" altLang="ja-JP" sz="1200" dirty="0"/>
              <a:t>30</a:t>
            </a:r>
            <a:r>
              <a:rPr lang="ja-JP" altLang="en-US" sz="1200" dirty="0" smtClean="0"/>
              <a:t>年４月よりケアマネジメント充実の必要性の観点から、一部モニタリング標準期間を改定する。</a:t>
            </a:r>
            <a:endParaRPr lang="en-US" altLang="ja-JP" sz="1200" dirty="0" smtClean="0"/>
          </a:p>
          <a:p>
            <a:pPr marL="164195" indent="-164195" defTabSz="844434"/>
            <a:r>
              <a:rPr lang="ja-JP" altLang="en-US" sz="1200" dirty="0" smtClean="0"/>
              <a:t>　・　特定相談支援事業所等の体制整備の観点から、モニタリング標準期間の改定は経過措置として段階的に適用する。</a:t>
            </a:r>
            <a:endParaRPr lang="ja-JP" altLang="en-US" sz="1200" dirty="0"/>
          </a:p>
        </p:txBody>
      </p:sp>
      <p:sp>
        <p:nvSpPr>
          <p:cNvPr id="24" name="角丸四角形 23"/>
          <p:cNvSpPr/>
          <p:nvPr/>
        </p:nvSpPr>
        <p:spPr>
          <a:xfrm>
            <a:off x="397097" y="548358"/>
            <a:ext cx="2179639" cy="3603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444" tIns="42221" rIns="84444" bIns="42221" anchor="ctr"/>
          <a:lstStyle/>
          <a:p>
            <a:pPr defTabSz="844434">
              <a:defRPr/>
            </a:pPr>
            <a:r>
              <a:rPr lang="ja-JP" altLang="en-US" sz="1300" dirty="0" smtClean="0">
                <a:solidFill>
                  <a:prstClr val="black"/>
                </a:solidFill>
              </a:rPr>
              <a:t>１）</a:t>
            </a:r>
            <a:r>
              <a:rPr lang="ja-JP" altLang="en-US" sz="1300" dirty="0">
                <a:solidFill>
                  <a:prstClr val="black"/>
                </a:solidFill>
              </a:rPr>
              <a:t>　基本的な考え方</a:t>
            </a:r>
          </a:p>
        </p:txBody>
      </p:sp>
      <p:sp>
        <p:nvSpPr>
          <p:cNvPr id="19" name="正方形/長方形 4"/>
          <p:cNvSpPr>
            <a:spLocks noChangeArrowheads="1"/>
          </p:cNvSpPr>
          <p:nvPr/>
        </p:nvSpPr>
        <p:spPr bwMode="auto">
          <a:xfrm>
            <a:off x="392493" y="2780928"/>
            <a:ext cx="9097011" cy="3829881"/>
          </a:xfrm>
          <a:prstGeom prst="rect">
            <a:avLst/>
          </a:prstGeom>
          <a:noFill/>
          <a:ln w="9525">
            <a:noFill/>
            <a:miter lim="800000"/>
            <a:headEnd/>
            <a:tailEnd/>
          </a:ln>
        </p:spPr>
        <p:txBody>
          <a:bodyPr wrap="square" lIns="84444" tIns="42221" rIns="84444" bIns="42221">
            <a:spAutoFit/>
          </a:bodyPr>
          <a:lstStyle/>
          <a:p>
            <a:pPr defTabSz="844434">
              <a:lnSpc>
                <a:spcPts val="1200"/>
              </a:lnSpc>
            </a:pPr>
            <a:r>
              <a:rPr lang="ja-JP" altLang="en-US" sz="1200" dirty="0"/>
              <a:t>（１）</a:t>
            </a:r>
            <a:r>
              <a:rPr lang="ja-JP" altLang="ja-JP" sz="1200" dirty="0"/>
              <a:t>　新規又は</a:t>
            </a:r>
            <a:r>
              <a:rPr lang="ja-JP" altLang="en-US" sz="1200" dirty="0"/>
              <a:t>変更</a:t>
            </a:r>
            <a:r>
              <a:rPr lang="ja-JP" altLang="ja-JP" sz="1200" dirty="0"/>
              <a:t>により</a:t>
            </a:r>
            <a:r>
              <a:rPr lang="ja-JP" altLang="en-US" sz="1200" dirty="0"/>
              <a:t>サービスの種類、</a:t>
            </a:r>
            <a:r>
              <a:rPr lang="ja-JP" altLang="ja-JP" sz="1200" dirty="0"/>
              <a:t>内容</a:t>
            </a:r>
            <a:r>
              <a:rPr lang="ja-JP" altLang="en-US" sz="1200" dirty="0"/>
              <a:t>、量</a:t>
            </a:r>
            <a:r>
              <a:rPr lang="ja-JP" altLang="ja-JP" sz="1200" dirty="0"/>
              <a:t>に著しく変更があった</a:t>
            </a:r>
            <a:r>
              <a:rPr lang="ja-JP" altLang="ja-JP" sz="1200" dirty="0" smtClean="0"/>
              <a:t>者</a:t>
            </a:r>
            <a:r>
              <a:rPr lang="ja-JP" altLang="en-US" sz="1200" dirty="0"/>
              <a:t>　　　　　　　　</a:t>
            </a:r>
            <a:endParaRPr lang="en-US" altLang="ja-JP" sz="1200" dirty="0"/>
          </a:p>
          <a:p>
            <a:pPr defTabSz="844434">
              <a:lnSpc>
                <a:spcPts val="1200"/>
              </a:lnSpc>
              <a:defRPr/>
            </a:pPr>
            <a:endParaRPr lang="en-US" altLang="ja-JP" sz="1200" dirty="0" smtClean="0"/>
          </a:p>
          <a:p>
            <a:pPr defTabSz="844434">
              <a:lnSpc>
                <a:spcPts val="1200"/>
              </a:lnSpc>
              <a:defRPr/>
            </a:pPr>
            <a:r>
              <a:rPr lang="ja-JP" altLang="en-US" sz="1200" dirty="0" smtClean="0"/>
              <a:t>（２）</a:t>
            </a:r>
            <a:r>
              <a:rPr lang="ja-JP" altLang="ja-JP" sz="1200" dirty="0"/>
              <a:t>　在宅の障害福祉サービス利用者</a:t>
            </a:r>
            <a:r>
              <a:rPr lang="ja-JP" altLang="en-US" sz="1200" dirty="0"/>
              <a:t>（障害児通所支援を含む）</a:t>
            </a:r>
            <a:r>
              <a:rPr lang="ja-JP" altLang="ja-JP" sz="1200" dirty="0"/>
              <a:t>又は地域定着支援利用者</a:t>
            </a:r>
            <a:r>
              <a:rPr lang="ja-JP" altLang="en-US" sz="1200" dirty="0"/>
              <a:t>　</a:t>
            </a:r>
            <a:r>
              <a:rPr lang="en-US" altLang="ja-JP" sz="1200" dirty="0"/>
              <a:t>※</a:t>
            </a:r>
            <a:r>
              <a:rPr lang="ja-JP" altLang="ja-JP" sz="1200" dirty="0"/>
              <a:t>①を除く</a:t>
            </a:r>
          </a:p>
          <a:p>
            <a:pPr defTabSz="844434">
              <a:lnSpc>
                <a:spcPts val="1200"/>
              </a:lnSpc>
              <a:spcBef>
                <a:spcPts val="832"/>
              </a:spcBef>
              <a:defRPr/>
            </a:pPr>
            <a:r>
              <a:rPr lang="en-US" altLang="ja-JP" sz="1200" dirty="0"/>
              <a:t>    </a:t>
            </a:r>
            <a:r>
              <a:rPr lang="ja-JP" altLang="en-US" sz="1200" dirty="0"/>
              <a:t>　</a:t>
            </a:r>
            <a:r>
              <a:rPr lang="ja-JP" altLang="en-US" sz="1200" dirty="0" smtClean="0"/>
              <a:t>①</a:t>
            </a:r>
            <a:r>
              <a:rPr lang="ja-JP" altLang="ja-JP" sz="1200" dirty="0"/>
              <a:t>　以下の</a:t>
            </a:r>
            <a:r>
              <a:rPr lang="ja-JP" altLang="ja-JP" sz="1200" dirty="0" smtClean="0"/>
              <a:t>者</a:t>
            </a:r>
            <a:r>
              <a:rPr lang="ja-JP" altLang="en-US" sz="1200" dirty="0"/>
              <a:t>　　　　　　　　　　　　　　　</a:t>
            </a:r>
            <a:r>
              <a:rPr lang="ja-JP" altLang="ja-JP" sz="1200" dirty="0"/>
              <a:t>　　</a:t>
            </a:r>
            <a:r>
              <a:rPr lang="ja-JP" altLang="en-US" sz="1200" dirty="0"/>
              <a:t>　　　　　　　　　　　　　　　　　　　　　　　　　　　</a:t>
            </a:r>
            <a:r>
              <a:rPr lang="ja-JP" altLang="ja-JP" sz="1200" dirty="0"/>
              <a:t>　　　　　</a:t>
            </a:r>
            <a:r>
              <a:rPr lang="ja-JP" altLang="en-US" sz="1200" dirty="0"/>
              <a:t>　　　　　　　　　　　　　　　　</a:t>
            </a:r>
            <a:r>
              <a:rPr lang="ja-JP" altLang="ja-JP" sz="1200" dirty="0"/>
              <a:t>　</a:t>
            </a:r>
            <a:r>
              <a:rPr lang="en-US" altLang="ja-JP" sz="1200" dirty="0"/>
              <a:t>  </a:t>
            </a:r>
            <a:r>
              <a:rPr lang="ja-JP" altLang="en-US" sz="1200" dirty="0"/>
              <a:t>　　　　</a:t>
            </a:r>
            <a:r>
              <a:rPr lang="ja-JP" altLang="ja-JP" sz="1200" dirty="0"/>
              <a:t>　</a:t>
            </a:r>
          </a:p>
          <a:p>
            <a:pPr marL="328391" indent="-77701" defTabSz="844434">
              <a:lnSpc>
                <a:spcPts val="1200"/>
              </a:lnSpc>
              <a:spcBef>
                <a:spcPts val="554"/>
              </a:spcBef>
              <a:defRPr/>
            </a:pPr>
            <a:r>
              <a:rPr lang="ja-JP" altLang="en-US" sz="1200" dirty="0"/>
              <a:t> イ</a:t>
            </a:r>
            <a:r>
              <a:rPr lang="ja-JP" altLang="ja-JP" sz="1200" dirty="0"/>
              <a:t>　障害者支援施設からの退所等に伴い、一定期間、集中的に支援を行うことが必要である者</a:t>
            </a:r>
          </a:p>
          <a:p>
            <a:pPr marL="328391" indent="-77701" defTabSz="844434">
              <a:lnSpc>
                <a:spcPts val="1200"/>
              </a:lnSpc>
              <a:spcBef>
                <a:spcPts val="554"/>
              </a:spcBef>
              <a:defRPr/>
            </a:pPr>
            <a:r>
              <a:rPr lang="ja-JP" altLang="en-US" sz="1200" dirty="0"/>
              <a:t> ロ</a:t>
            </a:r>
            <a:r>
              <a:rPr lang="ja-JP" altLang="ja-JP" sz="1200" dirty="0"/>
              <a:t>　単身の世帯に属するため又はその同居している家族等の障害、疾病等のため、自ら指定障害福祉サービス事業者等との連絡調整を行うことが困難である者　　　　　　　</a:t>
            </a:r>
          </a:p>
          <a:p>
            <a:pPr marL="328391" indent="-77701" defTabSz="844434">
              <a:lnSpc>
                <a:spcPts val="1200"/>
              </a:lnSpc>
              <a:spcBef>
                <a:spcPts val="554"/>
              </a:spcBef>
              <a:defRPr/>
            </a:pPr>
            <a:r>
              <a:rPr lang="ja-JP" altLang="en-US" sz="1200" dirty="0" smtClean="0"/>
              <a:t> ハ</a:t>
            </a:r>
            <a:r>
              <a:rPr lang="ja-JP" altLang="ja-JP" sz="1200" dirty="0"/>
              <a:t>　常時介護を要する障害者等であって、意思疎通を図ることに著しい支障があるもののうち、四肢の麻痺及び寝たきりの状態</a:t>
            </a:r>
            <a:r>
              <a:rPr lang="ja-JP" altLang="ja-JP" sz="1200" dirty="0" smtClean="0"/>
              <a:t>にある</a:t>
            </a:r>
            <a:r>
              <a:rPr lang="ja-JP" altLang="ja-JP" sz="1200" dirty="0"/>
              <a:t>もの並びに知的障害又は精神障害により行動上著しい困難を有する者（重度障害者等包括支援の支給決定を受けていない者に限る。）</a:t>
            </a:r>
            <a:endParaRPr lang="en-US" altLang="ja-JP" sz="1200" dirty="0"/>
          </a:p>
          <a:p>
            <a:pPr defTabSz="844434">
              <a:lnSpc>
                <a:spcPts val="1200"/>
              </a:lnSpc>
              <a:spcBef>
                <a:spcPts val="832"/>
              </a:spcBef>
              <a:defRPr/>
            </a:pPr>
            <a:r>
              <a:rPr lang="ja-JP" altLang="en-US" sz="1200" dirty="0"/>
              <a:t>　　</a:t>
            </a:r>
            <a:r>
              <a:rPr lang="ja-JP" altLang="en-US" sz="1200" dirty="0" smtClean="0"/>
              <a:t> ②</a:t>
            </a:r>
            <a:r>
              <a:rPr lang="ja-JP" altLang="ja-JP" sz="1200" dirty="0"/>
              <a:t>　</a:t>
            </a:r>
            <a:r>
              <a:rPr lang="ja-JP" altLang="en-US" sz="1200" dirty="0"/>
              <a:t>以下</a:t>
            </a:r>
            <a:r>
              <a:rPr lang="ja-JP" altLang="en-US" sz="1200" dirty="0" smtClean="0"/>
              <a:t>の者</a:t>
            </a:r>
            <a:r>
              <a:rPr lang="ja-JP" altLang="en-US" sz="1200" dirty="0"/>
              <a:t>　　　　　　　　　　　　　　　　　　　　　　　　　　　　　　　　　　　　　　　　　　　　　</a:t>
            </a:r>
            <a:endParaRPr lang="en-US" altLang="ja-JP" sz="1200" dirty="0"/>
          </a:p>
          <a:p>
            <a:pPr marL="355600" indent="-355600" defTabSz="844434">
              <a:lnSpc>
                <a:spcPts val="1400"/>
              </a:lnSpc>
              <a:spcBef>
                <a:spcPts val="832"/>
              </a:spcBef>
              <a:defRPr/>
            </a:pPr>
            <a:r>
              <a:rPr lang="ja-JP" altLang="en-US" sz="1200" dirty="0"/>
              <a:t>　　　・　居宅</a:t>
            </a:r>
            <a:r>
              <a:rPr lang="ja-JP" altLang="en-US" sz="1200" dirty="0" smtClean="0"/>
              <a:t>介護、</a:t>
            </a:r>
            <a:r>
              <a:rPr lang="ja-JP" altLang="en-US" sz="1200" dirty="0"/>
              <a:t>行動援護</a:t>
            </a:r>
            <a:r>
              <a:rPr lang="ja-JP" altLang="en-US" sz="1200" dirty="0" smtClean="0"/>
              <a:t>、同行援護、重度</a:t>
            </a:r>
            <a:r>
              <a:rPr lang="ja-JP" altLang="en-US" sz="1200" dirty="0"/>
              <a:t>訪問</a:t>
            </a:r>
            <a:r>
              <a:rPr lang="ja-JP" altLang="en-US" sz="1200" dirty="0" smtClean="0"/>
              <a:t>介護、短期入所</a:t>
            </a:r>
            <a:r>
              <a:rPr lang="ja-JP" altLang="en-US" sz="1200" dirty="0"/>
              <a:t>、</a:t>
            </a:r>
            <a:r>
              <a:rPr lang="ja-JP" altLang="en-US" sz="1200" dirty="0" smtClean="0"/>
              <a:t>就労移行支援、自立訓練、就労定着支援、自立生活援助、日中サービス支援型共同生活援助を利用する者</a:t>
            </a:r>
            <a:endParaRPr lang="en-US" altLang="ja-JP" sz="1200" dirty="0" smtClean="0"/>
          </a:p>
          <a:p>
            <a:pPr defTabSz="844434">
              <a:lnSpc>
                <a:spcPts val="1400"/>
              </a:lnSpc>
              <a:spcBef>
                <a:spcPts val="832"/>
              </a:spcBef>
              <a:defRPr/>
            </a:pPr>
            <a:r>
              <a:rPr lang="ja-JP" altLang="en-US" sz="1200" dirty="0" smtClean="0"/>
              <a:t>　　　・　介護保険サービスを利用していない</a:t>
            </a:r>
            <a:r>
              <a:rPr lang="en-US" altLang="ja-JP" sz="1200" dirty="0" smtClean="0"/>
              <a:t>65</a:t>
            </a:r>
            <a:r>
              <a:rPr lang="ja-JP" altLang="en-US" sz="1200" dirty="0"/>
              <a:t>歳以上の</a:t>
            </a:r>
            <a:r>
              <a:rPr lang="ja-JP" altLang="en-US" sz="1200" dirty="0" smtClean="0"/>
              <a:t>者</a:t>
            </a:r>
            <a:endParaRPr lang="en-US" altLang="ja-JP" sz="1200" dirty="0" smtClean="0"/>
          </a:p>
          <a:p>
            <a:pPr defTabSz="844434">
              <a:lnSpc>
                <a:spcPts val="1200"/>
              </a:lnSpc>
              <a:spcBef>
                <a:spcPts val="832"/>
              </a:spcBef>
              <a:defRPr/>
            </a:pPr>
            <a:r>
              <a:rPr lang="ja-JP" altLang="en-US" sz="1200" dirty="0"/>
              <a:t>　</a:t>
            </a:r>
            <a:r>
              <a:rPr lang="ja-JP" altLang="en-US" sz="1200" dirty="0" smtClean="0"/>
              <a:t>　 ③　①、②以外の者</a:t>
            </a:r>
            <a:endParaRPr lang="en-US" altLang="ja-JP" sz="1200" dirty="0" smtClean="0"/>
          </a:p>
          <a:p>
            <a:pPr defTabSz="844434">
              <a:lnSpc>
                <a:spcPts val="1200"/>
              </a:lnSpc>
              <a:spcBef>
                <a:spcPts val="832"/>
              </a:spcBef>
              <a:defRPr/>
            </a:pPr>
            <a:endParaRPr lang="en-US" altLang="ja-JP" sz="1200" dirty="0" smtClean="0"/>
          </a:p>
          <a:p>
            <a:pPr defTabSz="844434">
              <a:lnSpc>
                <a:spcPts val="1200"/>
              </a:lnSpc>
              <a:spcBef>
                <a:spcPts val="832"/>
              </a:spcBef>
              <a:defRPr/>
            </a:pPr>
            <a:r>
              <a:rPr lang="ja-JP" altLang="en-US" sz="1200" dirty="0" smtClean="0"/>
              <a:t>（</a:t>
            </a:r>
            <a:r>
              <a:rPr lang="ja-JP" altLang="en-US" sz="1200" dirty="0"/>
              <a:t>３）</a:t>
            </a:r>
            <a:r>
              <a:rPr lang="ja-JP" altLang="ja-JP" sz="1200" dirty="0" smtClean="0"/>
              <a:t>　障害者支援施設</a:t>
            </a:r>
            <a:r>
              <a:rPr lang="ja-JP" altLang="en-US" sz="1200" dirty="0" smtClean="0"/>
              <a:t>、のぞみ</a:t>
            </a:r>
            <a:r>
              <a:rPr lang="ja-JP" altLang="en-US" sz="1200" dirty="0"/>
              <a:t>の園、療養介護入所者、</a:t>
            </a:r>
            <a:r>
              <a:rPr lang="ja-JP" altLang="ja-JP" sz="1200" dirty="0"/>
              <a:t>重度障害者等包括</a:t>
            </a:r>
            <a:r>
              <a:rPr lang="ja-JP" altLang="ja-JP" sz="1200" dirty="0" smtClean="0"/>
              <a:t>支援</a:t>
            </a:r>
            <a:endParaRPr lang="en-US" altLang="ja-JP" sz="1200" dirty="0"/>
          </a:p>
          <a:p>
            <a:pPr defTabSz="844434">
              <a:lnSpc>
                <a:spcPts val="1200"/>
              </a:lnSpc>
              <a:spcBef>
                <a:spcPts val="832"/>
              </a:spcBef>
              <a:defRPr/>
            </a:pPr>
            <a:r>
              <a:rPr lang="ja-JP" altLang="en-US" sz="1200" dirty="0" smtClean="0"/>
              <a:t>（４）</a:t>
            </a:r>
            <a:r>
              <a:rPr lang="ja-JP" altLang="ja-JP" sz="1200" dirty="0" smtClean="0"/>
              <a:t>地域</a:t>
            </a:r>
            <a:r>
              <a:rPr lang="ja-JP" altLang="ja-JP" sz="1200" dirty="0"/>
              <a:t>移行</a:t>
            </a:r>
            <a:r>
              <a:rPr lang="ja-JP" altLang="ja-JP" sz="1200" dirty="0" smtClean="0"/>
              <a:t>支援</a:t>
            </a:r>
            <a:r>
              <a:rPr lang="ja-JP" altLang="en-US" sz="1200" dirty="0" smtClean="0"/>
              <a:t>、地域</a:t>
            </a:r>
            <a:r>
              <a:rPr lang="ja-JP" altLang="en-US" sz="1200" dirty="0"/>
              <a:t>定着</a:t>
            </a:r>
            <a:r>
              <a:rPr lang="ja-JP" altLang="en-US" sz="1200" dirty="0" smtClean="0"/>
              <a:t>支援を利用する者</a:t>
            </a:r>
            <a:r>
              <a:rPr lang="ja-JP" altLang="en-US" sz="1200" dirty="0"/>
              <a:t>　　</a:t>
            </a:r>
            <a:r>
              <a:rPr lang="ja-JP" altLang="en-US" sz="1200" dirty="0" smtClean="0"/>
              <a:t> </a:t>
            </a:r>
            <a:r>
              <a:rPr lang="ja-JP" altLang="en-US" sz="1200" dirty="0"/>
              <a:t>　　　　　　　　　　　</a:t>
            </a:r>
            <a:r>
              <a:rPr lang="ja-JP" altLang="ja-JP" sz="1200" dirty="0"/>
              <a:t>　 　　 　</a:t>
            </a:r>
            <a:r>
              <a:rPr lang="ja-JP" altLang="en-US" sz="1200" dirty="0"/>
              <a:t>　　</a:t>
            </a:r>
            <a:r>
              <a:rPr lang="en-US" altLang="ja-JP" sz="1200" dirty="0"/>
              <a:t> </a:t>
            </a:r>
            <a:r>
              <a:rPr lang="ja-JP" altLang="en-US" sz="1200" dirty="0"/>
              <a:t>　　　　　　　　　　　　　　　　　　　　　　　　</a:t>
            </a:r>
            <a:endParaRPr lang="ja-JP" altLang="ja-JP" sz="1200" dirty="0"/>
          </a:p>
        </p:txBody>
      </p:sp>
      <p:sp>
        <p:nvSpPr>
          <p:cNvPr id="20" name="Text Box 24"/>
          <p:cNvSpPr txBox="1">
            <a:spLocks noChangeArrowheads="1"/>
          </p:cNvSpPr>
          <p:nvPr/>
        </p:nvSpPr>
        <p:spPr bwMode="auto">
          <a:xfrm>
            <a:off x="632520" y="2038297"/>
            <a:ext cx="9117814" cy="454599"/>
          </a:xfrm>
          <a:prstGeom prst="rect">
            <a:avLst/>
          </a:prstGeom>
          <a:noFill/>
          <a:ln w="9525">
            <a:noFill/>
            <a:miter lim="800000"/>
            <a:headEnd/>
            <a:tailEnd/>
          </a:ln>
        </p:spPr>
        <p:txBody>
          <a:bodyPr wrap="square" lIns="84444" tIns="42221" rIns="84444" bIns="42221">
            <a:spAutoFit/>
          </a:bodyPr>
          <a:lstStyle/>
          <a:p>
            <a:pPr defTabSz="844434"/>
            <a:r>
              <a:rPr lang="ja-JP" altLang="en-US" sz="1200" dirty="0">
                <a:solidFill>
                  <a:srgbClr val="000000"/>
                </a:solidFill>
              </a:rPr>
              <a:t>　 市町村が、特定相談支援事業者・障害児相談支援事業者（計画作成担当）の提案を踏まえて</a:t>
            </a:r>
            <a:r>
              <a:rPr lang="ja-JP" altLang="en-US" sz="1200" dirty="0" smtClean="0">
                <a:solidFill>
                  <a:srgbClr val="000000"/>
                </a:solidFill>
              </a:rPr>
              <a:t>、</a:t>
            </a:r>
            <a:r>
              <a:rPr lang="ja-JP" altLang="en-US" sz="1200" u="sng" dirty="0">
                <a:solidFill>
                  <a:prstClr val="black"/>
                </a:solidFill>
                <a:latin typeface="ＭＳ ゴシック" panose="020B0609070205080204" pitchFamily="49" charset="-128"/>
                <a:ea typeface="ＭＳ ゴシック" panose="020B0609070205080204" pitchFamily="49" charset="-128"/>
              </a:rPr>
              <a:t>利用者本人等の心身の状況、置かれている環境、援助の方針や解決すべき課題、目標や達成時期</a:t>
            </a:r>
            <a:r>
              <a:rPr lang="ja-JP" altLang="en-US" sz="1200" u="sng" dirty="0" smtClean="0">
                <a:solidFill>
                  <a:prstClr val="black"/>
                </a:solidFill>
                <a:latin typeface="ＭＳ ゴシック" panose="020B0609070205080204" pitchFamily="49" charset="-128"/>
                <a:ea typeface="ＭＳ ゴシック" panose="020B0609070205080204" pitchFamily="49" charset="-128"/>
              </a:rPr>
              <a:t>等</a:t>
            </a:r>
            <a:r>
              <a:rPr lang="ja-JP" altLang="en-US" sz="1200" dirty="0" smtClean="0">
                <a:solidFill>
                  <a:prstClr val="black"/>
                </a:solidFill>
                <a:latin typeface="ＭＳ ゴシック" panose="020B0609070205080204" pitchFamily="49" charset="-128"/>
                <a:ea typeface="ＭＳ ゴシック" panose="020B0609070205080204" pitchFamily="49" charset="-128"/>
              </a:rPr>
              <a:t>並びに</a:t>
            </a:r>
            <a:r>
              <a:rPr lang="ja-JP" altLang="ja-JP" sz="1200" dirty="0" smtClean="0">
                <a:solidFill>
                  <a:prstClr val="black"/>
                </a:solidFill>
              </a:rPr>
              <a:t>以下の</a:t>
            </a:r>
            <a:r>
              <a:rPr lang="ja-JP" altLang="en-US" sz="1200" dirty="0" smtClean="0">
                <a:solidFill>
                  <a:prstClr val="black"/>
                </a:solidFill>
              </a:rPr>
              <a:t>省令で定める</a:t>
            </a:r>
            <a:r>
              <a:rPr lang="ja-JP" altLang="ja-JP" sz="1200" dirty="0" smtClean="0">
                <a:solidFill>
                  <a:prstClr val="black"/>
                </a:solidFill>
              </a:rPr>
              <a:t>期間</a:t>
            </a:r>
            <a:r>
              <a:rPr lang="ja-JP" altLang="ja-JP" sz="1200" dirty="0">
                <a:solidFill>
                  <a:prstClr val="black"/>
                </a:solidFill>
              </a:rPr>
              <a:t>を勘案して</a:t>
            </a:r>
            <a:r>
              <a:rPr lang="ja-JP" altLang="en-US" sz="1200" dirty="0">
                <a:solidFill>
                  <a:prstClr val="black"/>
                </a:solidFill>
              </a:rPr>
              <a:t>市町村が必要と認める期間とする</a:t>
            </a:r>
            <a:r>
              <a:rPr lang="ja-JP" altLang="ja-JP" sz="1200" dirty="0">
                <a:solidFill>
                  <a:prstClr val="black"/>
                </a:solidFill>
              </a:rPr>
              <a:t>。</a:t>
            </a:r>
            <a:endParaRPr lang="ja-JP" altLang="en-US" sz="1200" dirty="0">
              <a:solidFill>
                <a:srgbClr val="000000"/>
              </a:solidFill>
            </a:endParaRPr>
          </a:p>
        </p:txBody>
      </p:sp>
      <p:sp>
        <p:nvSpPr>
          <p:cNvPr id="23" name="正方形/長方形 24"/>
          <p:cNvSpPr>
            <a:spLocks noChangeArrowheads="1"/>
          </p:cNvSpPr>
          <p:nvPr/>
        </p:nvSpPr>
        <p:spPr bwMode="auto">
          <a:xfrm>
            <a:off x="128909" y="2319425"/>
            <a:ext cx="9660628" cy="4349935"/>
          </a:xfrm>
          <a:prstGeom prst="rect">
            <a:avLst/>
          </a:prstGeom>
          <a:noFill/>
          <a:ln w="6350">
            <a:noFill/>
            <a:round/>
            <a:headEnd/>
            <a:tailEnd/>
          </a:ln>
          <a:effectLst>
            <a:outerShdw blurRad="50800" dist="38100" dir="2700000" algn="tl" rotWithShape="0">
              <a:prstClr val="black">
                <a:alpha val="40000"/>
              </a:prstClr>
            </a:outerShdw>
          </a:effectLst>
        </p:spPr>
        <p:txBody>
          <a:bodyPr wrap="none" lIns="84444" tIns="42221" rIns="84444" bIns="42221" anchor="ctr"/>
          <a:lstStyle/>
          <a:p>
            <a:pPr algn="ctr" defTabSz="844434">
              <a:lnSpc>
                <a:spcPct val="150000"/>
              </a:lnSpc>
            </a:pPr>
            <a:endParaRPr lang="ja-JP" altLang="en-US" sz="800" b="1" dirty="0">
              <a:solidFill>
                <a:prstClr val="black"/>
              </a:solidFill>
            </a:endParaRPr>
          </a:p>
        </p:txBody>
      </p:sp>
      <p:sp>
        <p:nvSpPr>
          <p:cNvPr id="25" name="角丸四角形 24"/>
          <p:cNvSpPr/>
          <p:nvPr/>
        </p:nvSpPr>
        <p:spPr>
          <a:xfrm>
            <a:off x="392493" y="1750265"/>
            <a:ext cx="4992555" cy="3481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444" tIns="42221" rIns="84444" bIns="42221" anchor="ctr"/>
          <a:lstStyle/>
          <a:p>
            <a:pPr defTabSz="844434">
              <a:defRPr/>
            </a:pPr>
            <a:r>
              <a:rPr lang="ja-JP" altLang="en-US" sz="1200" dirty="0" smtClean="0">
                <a:solidFill>
                  <a:prstClr val="black"/>
                </a:solidFill>
                <a:latin typeface="+mj-ea"/>
                <a:ea typeface="+mj-ea"/>
              </a:rPr>
              <a:t>２）　モニタリング</a:t>
            </a:r>
            <a:r>
              <a:rPr lang="ja-JP" altLang="en-US" sz="1200" dirty="0">
                <a:solidFill>
                  <a:prstClr val="black"/>
                </a:solidFill>
                <a:latin typeface="+mj-ea"/>
                <a:ea typeface="+mj-ea"/>
              </a:rPr>
              <a:t>期間の設定（省令</a:t>
            </a:r>
            <a:r>
              <a:rPr lang="ja-JP" altLang="en-US" sz="1200" dirty="0" smtClean="0">
                <a:solidFill>
                  <a:prstClr val="black"/>
                </a:solidFill>
                <a:latin typeface="+mj-ea"/>
                <a:ea typeface="+mj-ea"/>
              </a:rPr>
              <a:t>事項：</a:t>
            </a:r>
            <a:r>
              <a:rPr lang="ja-JP" altLang="en-US" sz="1200" dirty="0">
                <a:solidFill>
                  <a:prstClr val="black"/>
                </a:solidFill>
                <a:latin typeface="+mj-ea"/>
                <a:ea typeface="+mj-ea"/>
              </a:rPr>
              <a:t>則第６条の</a:t>
            </a:r>
            <a:r>
              <a:rPr lang="en-US" altLang="ja-JP" sz="1200" dirty="0">
                <a:solidFill>
                  <a:prstClr val="black"/>
                </a:solidFill>
                <a:latin typeface="+mj-ea"/>
                <a:ea typeface="+mj-ea"/>
              </a:rPr>
              <a:t>16 </a:t>
            </a:r>
            <a:r>
              <a:rPr lang="ja-JP" altLang="en-US" sz="1200" dirty="0" smtClean="0">
                <a:solidFill>
                  <a:prstClr val="black"/>
                </a:solidFill>
                <a:latin typeface="+mj-ea"/>
                <a:ea typeface="+mj-ea"/>
              </a:rPr>
              <a:t>）</a:t>
            </a:r>
            <a:r>
              <a:rPr lang="ja-JP" altLang="en-US" sz="1200" dirty="0">
                <a:solidFill>
                  <a:prstClr val="black"/>
                </a:solidFill>
                <a:latin typeface="+mj-ea"/>
                <a:ea typeface="+mj-ea"/>
              </a:rPr>
              <a:t>　　</a:t>
            </a:r>
            <a:endParaRPr lang="ja-JP" altLang="en-US" sz="1200" dirty="0">
              <a:solidFill>
                <a:srgbClr val="FF0000"/>
              </a:solidFill>
              <a:latin typeface="+mj-ea"/>
              <a:ea typeface="+mj-ea"/>
            </a:endParaRPr>
          </a:p>
        </p:txBody>
      </p:sp>
      <p:sp>
        <p:nvSpPr>
          <p:cNvPr id="31" name="正方形/長方形 8"/>
          <p:cNvSpPr>
            <a:spLocks noChangeArrowheads="1"/>
          </p:cNvSpPr>
          <p:nvPr/>
        </p:nvSpPr>
        <p:spPr bwMode="auto">
          <a:xfrm>
            <a:off x="7462104" y="2780928"/>
            <a:ext cx="1872206" cy="2128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solidFill>
                  <a:prstClr val="black"/>
                </a:solidFill>
              </a:rPr>
              <a:t>利用開始から</a:t>
            </a:r>
            <a:r>
              <a:rPr lang="ja-JP" altLang="ja-JP" sz="1050" dirty="0">
                <a:solidFill>
                  <a:prstClr val="black"/>
                </a:solidFill>
              </a:rPr>
              <a:t>３ヶ月</a:t>
            </a:r>
            <a:r>
              <a:rPr lang="ja-JP" altLang="en-US" sz="1050" dirty="0">
                <a:solidFill>
                  <a:prstClr val="black"/>
                </a:solidFill>
              </a:rPr>
              <a:t>間、</a:t>
            </a:r>
            <a:r>
              <a:rPr lang="ja-JP" altLang="ja-JP" sz="1050" dirty="0">
                <a:solidFill>
                  <a:prstClr val="black"/>
                </a:solidFill>
              </a:rPr>
              <a:t>毎月</a:t>
            </a:r>
            <a:endParaRPr lang="ja-JP" altLang="en-US" sz="1050" b="1" dirty="0">
              <a:solidFill>
                <a:prstClr val="black"/>
              </a:solidFill>
            </a:endParaRPr>
          </a:p>
        </p:txBody>
      </p:sp>
      <p:sp>
        <p:nvSpPr>
          <p:cNvPr id="32" name="正方形/長方形 31"/>
          <p:cNvSpPr>
            <a:spLocks noChangeArrowheads="1"/>
          </p:cNvSpPr>
          <p:nvPr/>
        </p:nvSpPr>
        <p:spPr bwMode="auto">
          <a:xfrm>
            <a:off x="8039073" y="5589240"/>
            <a:ext cx="1306415"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sp>
        <p:nvSpPr>
          <p:cNvPr id="33" name="正方形/長方形 8"/>
          <p:cNvSpPr>
            <a:spLocks noChangeArrowheads="1"/>
          </p:cNvSpPr>
          <p:nvPr/>
        </p:nvSpPr>
        <p:spPr bwMode="auto">
          <a:xfrm>
            <a:off x="8008165" y="4581128"/>
            <a:ext cx="1326145" cy="216024"/>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３</a:t>
            </a:r>
            <a:r>
              <a:rPr lang="ja-JP" altLang="ja-JP" sz="1050" dirty="0"/>
              <a:t>ヶ月ごとに</a:t>
            </a:r>
            <a:r>
              <a:rPr lang="ja-JP" altLang="ja-JP" sz="1050" dirty="0" smtClean="0"/>
              <a:t>１回</a:t>
            </a:r>
            <a:endParaRPr lang="ja-JP" altLang="en-US" sz="1050" b="1" dirty="0"/>
          </a:p>
        </p:txBody>
      </p:sp>
      <p:sp>
        <p:nvSpPr>
          <p:cNvPr id="34" name="正方形/長方形 28"/>
          <p:cNvSpPr>
            <a:spLocks noChangeArrowheads="1"/>
          </p:cNvSpPr>
          <p:nvPr/>
        </p:nvSpPr>
        <p:spPr bwMode="auto">
          <a:xfrm>
            <a:off x="8651550" y="3100930"/>
            <a:ext cx="648494" cy="18091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solidFill>
                  <a:prstClr val="black"/>
                </a:solidFill>
              </a:rPr>
              <a:t>毎月</a:t>
            </a:r>
            <a:endParaRPr lang="ja-JP" altLang="en-US" sz="1050" b="1" dirty="0">
              <a:solidFill>
                <a:prstClr val="black"/>
              </a:solidFill>
            </a:endParaRPr>
          </a:p>
        </p:txBody>
      </p:sp>
      <p:cxnSp>
        <p:nvCxnSpPr>
          <p:cNvPr id="35" name="直線矢印コネクタ 34"/>
          <p:cNvCxnSpPr/>
          <p:nvPr/>
        </p:nvCxnSpPr>
        <p:spPr>
          <a:xfrm>
            <a:off x="5385048" y="2887369"/>
            <a:ext cx="207705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直線矢印コネクタ 35"/>
          <p:cNvCxnSpPr/>
          <p:nvPr/>
        </p:nvCxnSpPr>
        <p:spPr>
          <a:xfrm>
            <a:off x="7248230" y="3172938"/>
            <a:ext cx="14033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1640631" y="4681572"/>
            <a:ext cx="636753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a:xfrm>
            <a:off x="2072680" y="5688431"/>
            <a:ext cx="59501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正方形/長方形 38"/>
          <p:cNvSpPr>
            <a:spLocks noChangeArrowheads="1"/>
          </p:cNvSpPr>
          <p:nvPr/>
        </p:nvSpPr>
        <p:spPr bwMode="auto">
          <a:xfrm>
            <a:off x="8072905" y="6326961"/>
            <a:ext cx="1299148"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cxnSp>
        <p:nvCxnSpPr>
          <p:cNvPr id="40" name="直線矢印コネクタ 39"/>
          <p:cNvCxnSpPr/>
          <p:nvPr/>
        </p:nvCxnSpPr>
        <p:spPr>
          <a:xfrm>
            <a:off x="3728864" y="6425408"/>
            <a:ext cx="4327747"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200472" y="2492896"/>
            <a:ext cx="2880319" cy="292388"/>
          </a:xfrm>
          <a:prstGeom prst="rect">
            <a:avLst/>
          </a:prstGeom>
          <a:noFill/>
        </p:spPr>
        <p:txBody>
          <a:bodyPr wrap="square" rtlCol="0">
            <a:spAutoFit/>
          </a:bodyPr>
          <a:lstStyle/>
          <a:p>
            <a:r>
              <a:rPr kumimoji="1" lang="ja-JP" altLang="en-US" sz="1300" dirty="0" smtClean="0"/>
              <a:t>＜省令で定める期間＞</a:t>
            </a:r>
            <a:endParaRPr kumimoji="1" lang="ja-JP" altLang="en-US" sz="1300" dirty="0"/>
          </a:p>
        </p:txBody>
      </p:sp>
      <p:sp>
        <p:nvSpPr>
          <p:cNvPr id="26" name="正方形/長方形 25"/>
          <p:cNvSpPr>
            <a:spLocks noChangeArrowheads="1"/>
          </p:cNvSpPr>
          <p:nvPr/>
        </p:nvSpPr>
        <p:spPr bwMode="auto">
          <a:xfrm>
            <a:off x="8047457" y="6038929"/>
            <a:ext cx="1306415" cy="198383"/>
          </a:xfrm>
          <a:prstGeom prst="rect">
            <a:avLst/>
          </a:prstGeom>
          <a:noFill/>
          <a:ln w="9525">
            <a:solidFill>
              <a:schemeClr val="tx1"/>
            </a:solidFill>
            <a:round/>
            <a:headEnd/>
            <a:tailEnd/>
          </a:ln>
        </p:spPr>
        <p:txBody>
          <a:bodyPr wrap="none" lIns="84444" tIns="42221" rIns="84444" bIns="42221" anchor="ctr"/>
          <a:lstStyle/>
          <a:p>
            <a:pPr algn="ctr" defTabSz="844434"/>
            <a:r>
              <a:rPr lang="ja-JP" altLang="en-US" sz="1050" dirty="0"/>
              <a:t>６</a:t>
            </a:r>
            <a:r>
              <a:rPr lang="ja-JP" altLang="ja-JP" sz="1050" dirty="0"/>
              <a:t>ヶ月ごとに</a:t>
            </a:r>
            <a:r>
              <a:rPr lang="ja-JP" altLang="ja-JP" sz="1050" dirty="0" smtClean="0"/>
              <a:t>１回</a:t>
            </a:r>
            <a:endParaRPr lang="ja-JP" altLang="en-US" sz="1050" b="1" dirty="0"/>
          </a:p>
        </p:txBody>
      </p:sp>
      <p:cxnSp>
        <p:nvCxnSpPr>
          <p:cNvPr id="27" name="直線矢印コネクタ 26"/>
          <p:cNvCxnSpPr/>
          <p:nvPr/>
        </p:nvCxnSpPr>
        <p:spPr>
          <a:xfrm>
            <a:off x="5817096" y="6138120"/>
            <a:ext cx="221406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158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正方形/長方形 4"/>
          <p:cNvSpPr>
            <a:spLocks noChangeArrowheads="1"/>
          </p:cNvSpPr>
          <p:nvPr/>
        </p:nvSpPr>
        <p:spPr bwMode="auto">
          <a:xfrm>
            <a:off x="200473" y="404664"/>
            <a:ext cx="9433047" cy="5168710"/>
          </a:xfrm>
          <a:prstGeom prst="rect">
            <a:avLst/>
          </a:prstGeom>
          <a:noFill/>
          <a:ln w="9525">
            <a:noFill/>
            <a:miter lim="800000"/>
            <a:headEnd/>
            <a:tailEnd/>
          </a:ln>
        </p:spPr>
        <p:txBody>
          <a:bodyPr wrap="square" lIns="84444" tIns="42221" rIns="84444" bIns="42221">
            <a:spAutoFit/>
          </a:bodyPr>
          <a:lstStyle/>
          <a:p>
            <a:pPr defTabSz="844434">
              <a:spcBef>
                <a:spcPts val="832"/>
              </a:spcBef>
              <a:defRPr/>
            </a:pPr>
            <a:r>
              <a:rPr lang="en-US" altLang="ja-JP" sz="1200" dirty="0" smtClean="0">
                <a:solidFill>
                  <a:prstClr val="black"/>
                </a:solidFill>
              </a:rPr>
              <a:t>※</a:t>
            </a:r>
            <a:r>
              <a:rPr lang="ja-JP" altLang="en-US" sz="1200" dirty="0" smtClean="0">
                <a:solidFill>
                  <a:prstClr val="black"/>
                </a:solidFill>
              </a:rPr>
              <a:t>上記区分は市町村がモニタリング期間を設定するための標準であり、例えば次のような利用者については、標準よりもさらに短い期間（６ヶ月→４ヶ月、３ヶ月→２ヶ月）で設定することが望ましい。</a:t>
            </a:r>
            <a:endParaRPr lang="en-US" altLang="ja-JP" sz="1200" dirty="0" smtClean="0">
              <a:solidFill>
                <a:prstClr val="black"/>
              </a:solidFill>
            </a:endParaRPr>
          </a:p>
          <a:p>
            <a:pPr defTabSz="844434">
              <a:spcBef>
                <a:spcPts val="832"/>
              </a:spcBef>
              <a:defRPr/>
            </a:pPr>
            <a:r>
              <a:rPr lang="ja-JP" altLang="en-US" sz="1200" dirty="0" smtClean="0">
                <a:solidFill>
                  <a:prstClr val="black"/>
                </a:solidFill>
              </a:rPr>
              <a:t>＜計画相談支援＞</a:t>
            </a:r>
            <a:endParaRPr lang="en-US" altLang="ja-JP" sz="1200" dirty="0" smtClean="0">
              <a:solidFill>
                <a:prstClr val="black"/>
              </a:solidFill>
            </a:endParaRPr>
          </a:p>
          <a:p>
            <a:pPr marL="177800" defTabSz="844434">
              <a:spcBef>
                <a:spcPts val="832"/>
              </a:spcBef>
              <a:defRPr/>
            </a:pPr>
            <a:r>
              <a:rPr lang="ja-JP" altLang="en-US" sz="1200" u="sng" dirty="0" smtClean="0">
                <a:solidFill>
                  <a:prstClr val="black"/>
                </a:solidFill>
              </a:rPr>
              <a:t>・生活習慣等を改善するために集中的な支援の提供後、引き続き一定の支援が必要である者</a:t>
            </a:r>
            <a:endParaRPr lang="en-US" altLang="ja-JP" sz="1200" u="sng" dirty="0" smtClean="0">
              <a:solidFill>
                <a:prstClr val="black"/>
              </a:solidFill>
            </a:endParaRPr>
          </a:p>
          <a:p>
            <a:pPr marL="177800" defTabSz="844434">
              <a:spcBef>
                <a:spcPts val="832"/>
              </a:spcBef>
              <a:defRPr/>
            </a:pPr>
            <a:r>
              <a:rPr lang="ja-JP" altLang="en-US" sz="1200" u="sng" dirty="0" smtClean="0">
                <a:solidFill>
                  <a:prstClr val="black"/>
                </a:solidFill>
              </a:rPr>
              <a:t>・利用する指定障害福祉サービス事業者の頻繁な変更やおそれのある者  </a:t>
            </a:r>
            <a:r>
              <a:rPr lang="ja-JP" altLang="en-US" sz="1200" dirty="0" smtClean="0">
                <a:solidFill>
                  <a:prstClr val="black"/>
                </a:solidFill>
              </a:rPr>
              <a:t>       </a:t>
            </a:r>
            <a:endParaRPr lang="en-US" altLang="ja-JP" sz="1200" dirty="0">
              <a:solidFill>
                <a:prstClr val="black"/>
              </a:solidFill>
            </a:endParaRPr>
          </a:p>
          <a:p>
            <a:pPr marL="177800" indent="-177800" defTabSz="844434">
              <a:spcBef>
                <a:spcPts val="832"/>
              </a:spcBef>
              <a:defRPr/>
            </a:pPr>
            <a:r>
              <a:rPr lang="ja-JP" altLang="en-US" sz="1200" dirty="0" smtClean="0">
                <a:solidFill>
                  <a:prstClr val="black"/>
                </a:solidFill>
              </a:rPr>
              <a:t>＜障害児相談支援＞</a:t>
            </a:r>
            <a:endParaRPr lang="en-US" altLang="ja-JP" sz="1200" dirty="0" smtClean="0">
              <a:solidFill>
                <a:prstClr val="black"/>
              </a:solidFill>
            </a:endParaRPr>
          </a:p>
          <a:p>
            <a:pPr marL="177800" defTabSz="844434">
              <a:spcBef>
                <a:spcPts val="832"/>
              </a:spcBef>
              <a:defRPr/>
            </a:pPr>
            <a:r>
              <a:rPr lang="ja-JP" altLang="en-US" sz="1200" u="sng" dirty="0" smtClean="0">
                <a:solidFill>
                  <a:prstClr val="black"/>
                </a:solidFill>
              </a:rPr>
              <a:t>・学齢期の長期休暇等により、心身の状態が変化するおそれのある者</a:t>
            </a:r>
            <a:endParaRPr lang="en-US" altLang="ja-JP" sz="1200" u="sng" dirty="0" smtClean="0">
              <a:solidFill>
                <a:prstClr val="black"/>
              </a:solidFill>
            </a:endParaRPr>
          </a:p>
          <a:p>
            <a:pPr marL="177800" defTabSz="844434">
              <a:spcBef>
                <a:spcPts val="832"/>
              </a:spcBef>
              <a:defRPr/>
            </a:pPr>
            <a:r>
              <a:rPr lang="ja-JP" altLang="en-US" sz="1200" u="sng" dirty="0" smtClean="0">
                <a:solidFill>
                  <a:prstClr val="black"/>
                </a:solidFill>
              </a:rPr>
              <a:t>・就学前の児童の状態や支援方法に関して、不安の軽減・解消を図る必要のある保護者</a:t>
            </a:r>
            <a:endParaRPr lang="en-US" altLang="ja-JP" sz="1200" u="sng" dirty="0" smtClean="0">
              <a:solidFill>
                <a:prstClr val="black"/>
              </a:solidFill>
            </a:endParaRPr>
          </a:p>
          <a:p>
            <a:pPr marL="177800" defTabSz="844434">
              <a:spcBef>
                <a:spcPts val="832"/>
              </a:spcBef>
              <a:defRPr/>
            </a:pPr>
            <a:endParaRPr lang="en-US" altLang="ja-JP" sz="1200" u="sng" dirty="0">
              <a:solidFill>
                <a:prstClr val="black"/>
              </a:solidFill>
            </a:endParaRPr>
          </a:p>
          <a:p>
            <a:pPr marL="177800" defTabSz="844434">
              <a:spcBef>
                <a:spcPts val="832"/>
              </a:spcBef>
              <a:defRPr/>
            </a:pPr>
            <a:endParaRPr lang="en-US" altLang="ja-JP" sz="1200" u="sng" dirty="0" smtClean="0">
              <a:solidFill>
                <a:prstClr val="black"/>
              </a:solidFill>
            </a:endParaRPr>
          </a:p>
          <a:p>
            <a:pPr marL="355600" indent="-177800">
              <a:defRPr/>
            </a:pPr>
            <a:r>
              <a:rPr lang="ja-JP" altLang="ja-JP" sz="1200" dirty="0">
                <a:solidFill>
                  <a:prstClr val="black"/>
                </a:solidFill>
              </a:rPr>
              <a:t>○　障害者等の心身の状況</a:t>
            </a:r>
          </a:p>
          <a:p>
            <a:pPr marL="355600" indent="-177800">
              <a:spcBef>
                <a:spcPts val="600"/>
              </a:spcBef>
              <a:defRPr/>
            </a:pPr>
            <a:r>
              <a:rPr lang="ja-JP" altLang="ja-JP" sz="1200" dirty="0">
                <a:solidFill>
                  <a:prstClr val="black"/>
                </a:solidFill>
              </a:rPr>
              <a:t>○　障害者等の置かれている環境</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家族状況</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障害者等の介護を行う者の状況</a:t>
            </a:r>
          </a:p>
          <a:p>
            <a:pPr marL="444500" indent="-177800">
              <a:defRPr/>
            </a:pPr>
            <a:r>
              <a:rPr lang="ja-JP" altLang="ja-JP" sz="1200" dirty="0">
                <a:solidFill>
                  <a:prstClr val="black"/>
                </a:solidFill>
              </a:rPr>
              <a:t>・</a:t>
            </a:r>
            <a:r>
              <a:rPr lang="en-US" altLang="ja-JP" sz="1200" dirty="0">
                <a:solidFill>
                  <a:prstClr val="black"/>
                </a:solidFill>
              </a:rPr>
              <a:t>  </a:t>
            </a:r>
            <a:r>
              <a:rPr lang="ja-JP" altLang="ja-JP" sz="1200" dirty="0">
                <a:solidFill>
                  <a:prstClr val="black"/>
                </a:solidFill>
              </a:rPr>
              <a:t>生活状況（日中活動の状況（就労・通所施設等）、地域移行等による住環境や生活環境の変化、家族の入院、死亡又は出生等による</a:t>
            </a:r>
            <a:r>
              <a:rPr lang="ja-JP" altLang="ja-JP" sz="1200" dirty="0" smtClean="0">
                <a:solidFill>
                  <a:prstClr val="black"/>
                </a:solidFill>
              </a:rPr>
              <a:t>家庭環境</a:t>
            </a:r>
            <a:r>
              <a:rPr lang="ja-JP" altLang="ja-JP" sz="1200" dirty="0">
                <a:solidFill>
                  <a:prstClr val="black"/>
                </a:solidFill>
              </a:rPr>
              <a:t>の変化、ライフステージ（乳幼児期から学齢期への移行、学齢期から就労への移行等）の変化</a:t>
            </a:r>
          </a:p>
          <a:p>
            <a:pPr marL="355600" indent="-177800">
              <a:spcBef>
                <a:spcPts val="600"/>
              </a:spcBef>
              <a:defRPr/>
            </a:pPr>
            <a:r>
              <a:rPr lang="ja-JP" altLang="ja-JP" sz="1200" dirty="0">
                <a:solidFill>
                  <a:prstClr val="black"/>
                </a:solidFill>
              </a:rPr>
              <a:t>○　総合的な援助の方針</a:t>
            </a:r>
            <a:r>
              <a:rPr lang="ja-JP" altLang="en-US" sz="1200" dirty="0">
                <a:solidFill>
                  <a:prstClr val="black"/>
                </a:solidFill>
              </a:rPr>
              <a:t>（援助の全体目標）</a:t>
            </a:r>
            <a:endParaRPr lang="en-US" altLang="ja-JP" sz="1200" dirty="0">
              <a:solidFill>
                <a:prstClr val="black"/>
              </a:solidFill>
            </a:endParaRPr>
          </a:p>
          <a:p>
            <a:pPr marL="355600" indent="-177800">
              <a:spcBef>
                <a:spcPts val="600"/>
              </a:spcBef>
              <a:defRPr/>
            </a:pPr>
            <a:r>
              <a:rPr lang="ja-JP" altLang="en-US" sz="1200" dirty="0">
                <a:solidFill>
                  <a:prstClr val="black"/>
                </a:solidFill>
              </a:rPr>
              <a:t>○　生活全般の解決すべき課題</a:t>
            </a:r>
            <a:endParaRPr lang="ja-JP" altLang="ja-JP" sz="1200" dirty="0">
              <a:solidFill>
                <a:prstClr val="black"/>
              </a:solidFill>
            </a:endParaRPr>
          </a:p>
          <a:p>
            <a:pPr marL="355600" indent="-177800">
              <a:spcBef>
                <a:spcPts val="600"/>
              </a:spcBef>
              <a:defRPr/>
            </a:pPr>
            <a:r>
              <a:rPr lang="ja-JP" altLang="ja-JP" sz="1200" dirty="0">
                <a:solidFill>
                  <a:prstClr val="black"/>
                </a:solidFill>
              </a:rPr>
              <a:t>○　提供される各サービスの目標及び達成時期</a:t>
            </a:r>
            <a:endParaRPr lang="en-US" altLang="ja-JP" sz="1200" dirty="0">
              <a:solidFill>
                <a:prstClr val="black"/>
              </a:solidFill>
            </a:endParaRPr>
          </a:p>
          <a:p>
            <a:pPr marL="355600" indent="-177800">
              <a:spcBef>
                <a:spcPts val="600"/>
              </a:spcBef>
              <a:defRPr/>
            </a:pPr>
            <a:r>
              <a:rPr lang="ja-JP" altLang="ja-JP" sz="1200" dirty="0">
                <a:solidFill>
                  <a:prstClr val="black"/>
                </a:solidFill>
              </a:rPr>
              <a:t>○　提供されるサービスの種類、内容、量</a:t>
            </a:r>
            <a:r>
              <a:rPr lang="ja-JP" altLang="en-US" sz="1200" dirty="0">
                <a:solidFill>
                  <a:prstClr val="black"/>
                </a:solidFill>
              </a:rPr>
              <a:t>　</a:t>
            </a:r>
            <a:r>
              <a:rPr lang="ja-JP" altLang="en-US" sz="1200" dirty="0" smtClean="0">
                <a:solidFill>
                  <a:prstClr val="black"/>
                </a:solidFill>
              </a:rPr>
              <a:t>等</a:t>
            </a:r>
            <a:r>
              <a:rPr lang="ja-JP" altLang="en-US" sz="1200" u="sng" dirty="0" smtClean="0">
                <a:solidFill>
                  <a:prstClr val="black"/>
                </a:solidFill>
              </a:rPr>
              <a:t> </a:t>
            </a:r>
            <a:r>
              <a:rPr lang="ja-JP" altLang="en-US" sz="1200" dirty="0" smtClean="0">
                <a:solidFill>
                  <a:prstClr val="black"/>
                </a:solidFill>
              </a:rPr>
              <a:t>                   </a:t>
            </a:r>
            <a:r>
              <a:rPr lang="ja-JP" altLang="en-US" sz="1200" dirty="0">
                <a:solidFill>
                  <a:prstClr val="black"/>
                </a:solidFill>
              </a:rPr>
              <a:t>　　　　</a:t>
            </a:r>
            <a:r>
              <a:rPr lang="ja-JP" altLang="en-US" sz="1100" dirty="0">
                <a:solidFill>
                  <a:prstClr val="black"/>
                </a:solidFill>
              </a:rPr>
              <a:t>　　　　　　　 　　　　　　　　　　　　</a:t>
            </a:r>
            <a:r>
              <a:rPr lang="ja-JP" altLang="ja-JP" sz="1100" dirty="0">
                <a:solidFill>
                  <a:prstClr val="black"/>
                </a:solidFill>
              </a:rPr>
              <a:t>　 　　 　</a:t>
            </a:r>
            <a:r>
              <a:rPr lang="ja-JP" altLang="en-US" sz="1100" dirty="0">
                <a:solidFill>
                  <a:prstClr val="black"/>
                </a:solidFill>
              </a:rPr>
              <a:t>　　</a:t>
            </a:r>
            <a:r>
              <a:rPr lang="en-US" altLang="ja-JP" sz="1100" dirty="0">
                <a:solidFill>
                  <a:prstClr val="black"/>
                </a:solidFill>
              </a:rPr>
              <a:t> </a:t>
            </a:r>
            <a:r>
              <a:rPr lang="ja-JP" altLang="en-US" sz="1100" dirty="0">
                <a:solidFill>
                  <a:prstClr val="black"/>
                </a:solidFill>
              </a:rPr>
              <a:t>　　　　　　　　　　　　　　　　　　　　　　　　</a:t>
            </a:r>
            <a:endParaRPr lang="ja-JP" altLang="ja-JP" sz="1100" dirty="0">
              <a:solidFill>
                <a:prstClr val="black"/>
              </a:solidFill>
            </a:endParaRPr>
          </a:p>
        </p:txBody>
      </p:sp>
      <p:sp>
        <p:nvSpPr>
          <p:cNvPr id="41997" name="正方形/長方形 24"/>
          <p:cNvSpPr>
            <a:spLocks noChangeArrowheads="1"/>
          </p:cNvSpPr>
          <p:nvPr/>
        </p:nvSpPr>
        <p:spPr bwMode="auto">
          <a:xfrm>
            <a:off x="128909" y="332656"/>
            <a:ext cx="9576619" cy="5272076"/>
          </a:xfrm>
          <a:prstGeom prst="rect">
            <a:avLst/>
          </a:prstGeom>
          <a:noFill/>
          <a:ln w="6350">
            <a:solidFill>
              <a:schemeClr val="tx1"/>
            </a:solidFill>
            <a:round/>
            <a:headEnd/>
            <a:tailEnd/>
          </a:ln>
          <a:effectLst>
            <a:outerShdw blurRad="50800" dist="38100" dir="2700000" algn="tl" rotWithShape="0">
              <a:prstClr val="black">
                <a:alpha val="40000"/>
              </a:prstClr>
            </a:outerShdw>
          </a:effectLst>
        </p:spPr>
        <p:txBody>
          <a:bodyPr wrap="none" lIns="84444" tIns="42221" rIns="84444" bIns="42221" anchor="ctr"/>
          <a:lstStyle/>
          <a:p>
            <a:pPr algn="ctr" defTabSz="844434">
              <a:lnSpc>
                <a:spcPct val="150000"/>
              </a:lnSpc>
            </a:pPr>
            <a:endParaRPr lang="ja-JP" altLang="en-US" sz="800" b="1" dirty="0">
              <a:solidFill>
                <a:prstClr val="black"/>
              </a:solidFill>
            </a:endParaRPr>
          </a:p>
        </p:txBody>
      </p:sp>
      <p:sp>
        <p:nvSpPr>
          <p:cNvPr id="9" name="テキスト ボックス 8"/>
          <p:cNvSpPr txBox="1"/>
          <p:nvPr/>
        </p:nvSpPr>
        <p:spPr>
          <a:xfrm>
            <a:off x="130936" y="2708920"/>
            <a:ext cx="2949856" cy="292388"/>
          </a:xfrm>
          <a:prstGeom prst="rect">
            <a:avLst/>
          </a:prstGeom>
          <a:noFill/>
        </p:spPr>
        <p:txBody>
          <a:bodyPr wrap="square" rtlCol="0">
            <a:spAutoFit/>
          </a:bodyPr>
          <a:lstStyle/>
          <a:p>
            <a:r>
              <a:rPr kumimoji="1" lang="ja-JP" altLang="en-US" sz="1300" b="1" dirty="0" smtClean="0"/>
              <a:t>＜勘案事項＞</a:t>
            </a:r>
            <a:endParaRPr kumimoji="1" lang="ja-JP" altLang="en-US" sz="1300" b="1" dirty="0"/>
          </a:p>
        </p:txBody>
      </p:sp>
    </p:spTree>
    <p:extLst>
      <p:ext uri="{BB962C8B-B14F-4D97-AF65-F5344CB8AC3E}">
        <p14:creationId xmlns:p14="http://schemas.microsoft.com/office/powerpoint/2010/main" val="997947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正方形/長方形 22"/>
          <p:cNvSpPr>
            <a:spLocks noChangeArrowheads="1"/>
          </p:cNvSpPr>
          <p:nvPr/>
        </p:nvSpPr>
        <p:spPr bwMode="auto">
          <a:xfrm>
            <a:off x="129157" y="80912"/>
            <a:ext cx="9648379" cy="5508327"/>
          </a:xfrm>
          <a:prstGeom prst="rect">
            <a:avLst/>
          </a:prstGeom>
          <a:noFill/>
          <a:ln w="6350">
            <a:solidFill>
              <a:schemeClr val="tx1"/>
            </a:solidFill>
            <a:round/>
            <a:headEnd/>
            <a:tailEnd/>
          </a:ln>
        </p:spPr>
        <p:txBody>
          <a:bodyPr anchor="ctr"/>
          <a:lstStyle/>
          <a:p>
            <a:endParaRPr lang="ja-JP" altLang="ja-JP" sz="1400" dirty="0">
              <a:solidFill>
                <a:prstClr val="black"/>
              </a:solidFill>
              <a:latin typeface="+mj-ea"/>
              <a:ea typeface="+mj-ea"/>
            </a:endParaRPr>
          </a:p>
        </p:txBody>
      </p:sp>
      <p:sp>
        <p:nvSpPr>
          <p:cNvPr id="26" name="角丸四角形 25"/>
          <p:cNvSpPr/>
          <p:nvPr/>
        </p:nvSpPr>
        <p:spPr>
          <a:xfrm>
            <a:off x="216346" y="260648"/>
            <a:ext cx="4592638"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３）</a:t>
            </a:r>
            <a:r>
              <a:rPr lang="ja-JP" altLang="en-US" sz="1400" dirty="0">
                <a:solidFill>
                  <a:prstClr val="black"/>
                </a:solidFill>
              </a:rPr>
              <a:t>　モニタリング期間設定等の</a:t>
            </a:r>
            <a:r>
              <a:rPr lang="ja-JP" altLang="en-US" sz="1400" dirty="0" smtClean="0">
                <a:solidFill>
                  <a:prstClr val="black"/>
                </a:solidFill>
              </a:rPr>
              <a:t>手続</a:t>
            </a:r>
            <a:endParaRPr lang="ja-JP" altLang="en-US" sz="1400" dirty="0">
              <a:solidFill>
                <a:prstClr val="black"/>
              </a:solidFill>
            </a:endParaRPr>
          </a:p>
        </p:txBody>
      </p:sp>
      <p:sp>
        <p:nvSpPr>
          <p:cNvPr id="10" name="正方形/長方形 9"/>
          <p:cNvSpPr/>
          <p:nvPr/>
        </p:nvSpPr>
        <p:spPr>
          <a:xfrm>
            <a:off x="200472" y="547986"/>
            <a:ext cx="9505056" cy="3601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55600" indent="-266700">
              <a:buFont typeface="+mj-ea"/>
              <a:buAutoNum type="circleNumDbPlain"/>
              <a:defRPr/>
            </a:pPr>
            <a:r>
              <a:rPr lang="ja-JP" altLang="ja-JP" sz="1200" dirty="0" smtClean="0">
                <a:solidFill>
                  <a:prstClr val="black"/>
                </a:solidFill>
              </a:rPr>
              <a:t>特定</a:t>
            </a:r>
            <a:r>
              <a:rPr lang="ja-JP" altLang="ja-JP" sz="1200" dirty="0">
                <a:solidFill>
                  <a:prstClr val="black"/>
                </a:solidFill>
              </a:rPr>
              <a:t>相談支援事業者</a:t>
            </a:r>
            <a:r>
              <a:rPr lang="ja-JP" altLang="en-US" sz="1200" dirty="0">
                <a:solidFill>
                  <a:prstClr val="black"/>
                </a:solidFill>
              </a:rPr>
              <a:t>・</a:t>
            </a:r>
            <a:r>
              <a:rPr lang="ja-JP" altLang="ja-JP" sz="1200" dirty="0">
                <a:solidFill>
                  <a:prstClr val="black"/>
                </a:solidFill>
              </a:rPr>
              <a:t>障害児相談支援事業者</a:t>
            </a:r>
            <a:r>
              <a:rPr lang="ja-JP" altLang="en-US" sz="1200" dirty="0">
                <a:solidFill>
                  <a:prstClr val="black"/>
                </a:solidFill>
              </a:rPr>
              <a:t>（計画作成担当）</a:t>
            </a:r>
            <a:r>
              <a:rPr lang="ja-JP" altLang="ja-JP" sz="1200" dirty="0">
                <a:solidFill>
                  <a:prstClr val="black"/>
                </a:solidFill>
              </a:rPr>
              <a:t>が、国が定める標準期間、</a:t>
            </a:r>
            <a:r>
              <a:rPr lang="ja-JP" altLang="en-US" sz="1200" dirty="0">
                <a:solidFill>
                  <a:prstClr val="black"/>
                </a:solidFill>
              </a:rPr>
              <a:t>勘案</a:t>
            </a:r>
            <a:r>
              <a:rPr lang="ja-JP" altLang="ja-JP" sz="1200" dirty="0">
                <a:solidFill>
                  <a:prstClr val="black"/>
                </a:solidFill>
              </a:rPr>
              <a:t>事項を</a:t>
            </a:r>
            <a:r>
              <a:rPr lang="ja-JP" altLang="en-US" sz="1200" dirty="0">
                <a:solidFill>
                  <a:prstClr val="black"/>
                </a:solidFill>
              </a:rPr>
              <a:t>踏まえて</a:t>
            </a:r>
            <a:r>
              <a:rPr lang="ja-JP" altLang="ja-JP" sz="1200" dirty="0">
                <a:solidFill>
                  <a:prstClr val="black"/>
                </a:solidFill>
              </a:rPr>
              <a:t>、</a:t>
            </a:r>
            <a:r>
              <a:rPr lang="ja-JP" altLang="ja-JP" sz="1200" dirty="0" smtClean="0">
                <a:solidFill>
                  <a:prstClr val="black"/>
                </a:solidFill>
              </a:rPr>
              <a:t>サービス</a:t>
            </a:r>
            <a:r>
              <a:rPr lang="ja-JP" altLang="ja-JP" sz="1200" dirty="0">
                <a:solidFill>
                  <a:prstClr val="black"/>
                </a:solidFill>
              </a:rPr>
              <a:t>等利用計画案（障害児支援利用計画案</a:t>
            </a:r>
            <a:r>
              <a:rPr lang="ja-JP" altLang="en-US" sz="1200" dirty="0">
                <a:solidFill>
                  <a:prstClr val="black"/>
                </a:solidFill>
              </a:rPr>
              <a:t>を含む。以下同じ。</a:t>
            </a:r>
            <a:r>
              <a:rPr lang="ja-JP" altLang="ja-JP" sz="1200" dirty="0">
                <a:solidFill>
                  <a:prstClr val="black"/>
                </a:solidFill>
              </a:rPr>
              <a:t>）に「モニタリング期間（毎月</a:t>
            </a:r>
            <a:r>
              <a:rPr lang="ja-JP" altLang="ja-JP" sz="1200" dirty="0" smtClean="0">
                <a:solidFill>
                  <a:prstClr val="black"/>
                </a:solidFill>
              </a:rPr>
              <a:t>、</a:t>
            </a:r>
            <a:r>
              <a:rPr lang="ja-JP" altLang="en-US" sz="1200" dirty="0" smtClean="0">
                <a:solidFill>
                  <a:prstClr val="black"/>
                </a:solidFill>
              </a:rPr>
              <a:t>３</a:t>
            </a:r>
            <a:r>
              <a:rPr lang="ja-JP" altLang="ja-JP" sz="1200" dirty="0" smtClean="0">
                <a:solidFill>
                  <a:prstClr val="black"/>
                </a:solidFill>
              </a:rPr>
              <a:t>月</a:t>
            </a:r>
            <a:r>
              <a:rPr lang="ja-JP" altLang="ja-JP" sz="1200" dirty="0">
                <a:solidFill>
                  <a:prstClr val="black"/>
                </a:solidFill>
              </a:rPr>
              <a:t>ごと等）</a:t>
            </a:r>
            <a:r>
              <a:rPr lang="ja-JP" altLang="en-US" sz="1200" dirty="0">
                <a:solidFill>
                  <a:prstClr val="black"/>
                </a:solidFill>
              </a:rPr>
              <a:t>案</a:t>
            </a:r>
            <a:r>
              <a:rPr lang="ja-JP" altLang="ja-JP" sz="1200" dirty="0">
                <a:solidFill>
                  <a:prstClr val="black"/>
                </a:solidFill>
              </a:rPr>
              <a:t>」を記載。</a:t>
            </a:r>
          </a:p>
          <a:p>
            <a:pPr marL="355600" indent="-266700">
              <a:spcBef>
                <a:spcPts val="800"/>
              </a:spcBef>
              <a:buFont typeface="+mj-ea"/>
              <a:buAutoNum type="circleNumDbPlain"/>
              <a:defRPr/>
            </a:pPr>
            <a:r>
              <a:rPr lang="ja-JP" altLang="ja-JP" sz="1200" dirty="0" smtClean="0">
                <a:solidFill>
                  <a:prstClr val="black"/>
                </a:solidFill>
              </a:rPr>
              <a:t>利用者</a:t>
            </a:r>
            <a:r>
              <a:rPr lang="ja-JP" altLang="ja-JP" sz="1200" dirty="0">
                <a:solidFill>
                  <a:prstClr val="black"/>
                </a:solidFill>
              </a:rPr>
              <a:t>が、当該サービス等利用計画案を市町村に提出</a:t>
            </a:r>
            <a:r>
              <a:rPr lang="ja-JP" altLang="en-US" sz="1200" dirty="0">
                <a:solidFill>
                  <a:prstClr val="black"/>
                </a:solidFill>
              </a:rPr>
              <a:t>（併せて支給申請書、計画担当事業者の届出書を提出）</a:t>
            </a:r>
            <a:r>
              <a:rPr lang="ja-JP" altLang="ja-JP" sz="1200" dirty="0">
                <a:solidFill>
                  <a:prstClr val="black"/>
                </a:solidFill>
              </a:rPr>
              <a:t>。</a:t>
            </a:r>
          </a:p>
          <a:p>
            <a:pPr marL="355600" indent="-266700">
              <a:spcBef>
                <a:spcPts val="800"/>
              </a:spcBef>
              <a:buFont typeface="+mj-ea"/>
              <a:buAutoNum type="circleNumDbPlain"/>
              <a:defRPr/>
            </a:pPr>
            <a:r>
              <a:rPr lang="ja-JP" altLang="ja-JP" sz="1200" dirty="0" smtClean="0">
                <a:solidFill>
                  <a:prstClr val="black"/>
                </a:solidFill>
              </a:rPr>
              <a:t>市町村</a:t>
            </a:r>
            <a:r>
              <a:rPr lang="ja-JP" altLang="ja-JP" sz="1200" dirty="0">
                <a:solidFill>
                  <a:prstClr val="black"/>
                </a:solidFill>
              </a:rPr>
              <a:t>は、</a:t>
            </a:r>
            <a:r>
              <a:rPr lang="ja-JP" altLang="en-US" sz="1200" dirty="0">
                <a:solidFill>
                  <a:prstClr val="black"/>
                </a:solidFill>
              </a:rPr>
              <a:t>サービスの</a:t>
            </a:r>
            <a:r>
              <a:rPr lang="ja-JP" altLang="ja-JP" sz="1200" dirty="0">
                <a:solidFill>
                  <a:prstClr val="black"/>
                </a:solidFill>
              </a:rPr>
              <a:t>支給決定に併せ、</a:t>
            </a:r>
            <a:r>
              <a:rPr lang="ja-JP" altLang="en-US" sz="1200" dirty="0">
                <a:solidFill>
                  <a:prstClr val="black"/>
                </a:solidFill>
              </a:rPr>
              <a:t>計画相談支援給付費（障害児相談支援給付費を含む。以下同じ。）の支給を通知</a:t>
            </a:r>
            <a:r>
              <a:rPr lang="ja-JP" altLang="en-US" sz="1200" dirty="0" smtClean="0">
                <a:solidFill>
                  <a:prstClr val="black"/>
                </a:solidFill>
              </a:rPr>
              <a:t>。</a:t>
            </a:r>
            <a:endParaRPr lang="en-US" altLang="ja-JP" sz="1200" dirty="0" smtClean="0">
              <a:solidFill>
                <a:prstClr val="black"/>
              </a:solidFill>
            </a:endParaRPr>
          </a:p>
          <a:p>
            <a:pPr marL="355600" indent="-266700">
              <a:spcBef>
                <a:spcPts val="0"/>
              </a:spcBef>
              <a:buFont typeface="+mj-ea"/>
              <a:buAutoNum type="circleNumDbPlain"/>
              <a:defRPr/>
            </a:pPr>
            <a:r>
              <a:rPr lang="ja-JP" altLang="en-US" sz="1200" dirty="0" smtClean="0">
                <a:solidFill>
                  <a:prstClr val="black"/>
                </a:solidFill>
              </a:rPr>
              <a:t>その</a:t>
            </a:r>
            <a:r>
              <a:rPr lang="ja-JP" altLang="en-US" sz="1200" dirty="0">
                <a:solidFill>
                  <a:prstClr val="black"/>
                </a:solidFill>
              </a:rPr>
              <a:t>際、市町村は、</a:t>
            </a:r>
            <a:r>
              <a:rPr lang="ja-JP" altLang="ja-JP" sz="1200" dirty="0">
                <a:solidFill>
                  <a:prstClr val="black"/>
                </a:solidFill>
              </a:rPr>
              <a:t>「モニタリング期間（毎月</a:t>
            </a:r>
            <a:r>
              <a:rPr lang="ja-JP" altLang="ja-JP" sz="1200" dirty="0" smtClean="0">
                <a:solidFill>
                  <a:prstClr val="black"/>
                </a:solidFill>
              </a:rPr>
              <a:t>、</a:t>
            </a:r>
            <a:r>
              <a:rPr lang="ja-JP" altLang="en-US" sz="1200" dirty="0" smtClean="0">
                <a:solidFill>
                  <a:prstClr val="black"/>
                </a:solidFill>
              </a:rPr>
              <a:t>３</a:t>
            </a:r>
            <a:r>
              <a:rPr lang="ja-JP" altLang="ja-JP" sz="1200" dirty="0" smtClean="0">
                <a:solidFill>
                  <a:prstClr val="black"/>
                </a:solidFill>
              </a:rPr>
              <a:t>月</a:t>
            </a:r>
            <a:r>
              <a:rPr lang="ja-JP" altLang="ja-JP" sz="1200" dirty="0">
                <a:solidFill>
                  <a:prstClr val="black"/>
                </a:solidFill>
              </a:rPr>
              <a:t>ごと等） </a:t>
            </a:r>
            <a:r>
              <a:rPr lang="ja-JP" altLang="en-US" sz="1200" dirty="0">
                <a:solidFill>
                  <a:prstClr val="black"/>
                </a:solidFill>
              </a:rPr>
              <a:t>」等</a:t>
            </a:r>
            <a:r>
              <a:rPr lang="ja-JP" altLang="ja-JP" sz="1200" dirty="0">
                <a:solidFill>
                  <a:prstClr val="black"/>
                </a:solidFill>
              </a:rPr>
              <a:t>を定め、</a:t>
            </a:r>
            <a:r>
              <a:rPr lang="ja-JP" altLang="en-US" sz="1200" dirty="0">
                <a:solidFill>
                  <a:prstClr val="black"/>
                </a:solidFill>
              </a:rPr>
              <a:t>対象者に通知。（受給者証にも記載</a:t>
            </a:r>
            <a:r>
              <a:rPr lang="ja-JP" altLang="ja-JP" sz="1200" dirty="0">
                <a:solidFill>
                  <a:prstClr val="black"/>
                </a:solidFill>
              </a:rPr>
              <a:t>。</a:t>
            </a:r>
            <a:r>
              <a:rPr lang="ja-JP" altLang="en-US" sz="1200" dirty="0">
                <a:solidFill>
                  <a:prstClr val="black"/>
                </a:solidFill>
              </a:rPr>
              <a:t>）</a:t>
            </a:r>
            <a:endParaRPr lang="en-US" altLang="ja-JP" sz="1200" dirty="0">
              <a:solidFill>
                <a:prstClr val="black"/>
              </a:solidFill>
            </a:endParaRPr>
          </a:p>
          <a:p>
            <a:pPr marL="355600" indent="-266700">
              <a:spcBef>
                <a:spcPts val="800"/>
              </a:spcBef>
              <a:buFont typeface="+mj-ea"/>
              <a:buAutoNum type="circleNumDbPlain"/>
              <a:defRPr/>
            </a:pPr>
            <a:r>
              <a:rPr lang="ja-JP" altLang="ja-JP" sz="1200" dirty="0" smtClean="0">
                <a:solidFill>
                  <a:prstClr val="black"/>
                </a:solidFill>
                <a:latin typeface="ＭＳ Ｐゴシック"/>
              </a:rPr>
              <a:t>モニタリング</a:t>
            </a:r>
            <a:r>
              <a:rPr lang="ja-JP" altLang="ja-JP" sz="1200" dirty="0">
                <a:solidFill>
                  <a:prstClr val="black"/>
                </a:solidFill>
                <a:latin typeface="ＭＳ Ｐゴシック"/>
              </a:rPr>
              <a:t>期間を変更（毎月</a:t>
            </a:r>
            <a:r>
              <a:rPr lang="ja-JP" altLang="ja-JP" sz="1200" dirty="0" smtClean="0">
                <a:solidFill>
                  <a:prstClr val="black"/>
                </a:solidFill>
                <a:latin typeface="ＭＳ Ｐゴシック"/>
              </a:rPr>
              <a:t>→</a:t>
            </a:r>
            <a:r>
              <a:rPr lang="ja-JP" altLang="en-US" sz="1200" dirty="0">
                <a:solidFill>
                  <a:prstClr val="black"/>
                </a:solidFill>
                <a:latin typeface="ＭＳ Ｐゴシック"/>
              </a:rPr>
              <a:t>３</a:t>
            </a:r>
            <a:r>
              <a:rPr lang="ja-JP" altLang="en-US" sz="1200" dirty="0" smtClean="0">
                <a:solidFill>
                  <a:prstClr val="black"/>
                </a:solidFill>
                <a:latin typeface="ＭＳ Ｐゴシック"/>
              </a:rPr>
              <a:t>ヶ月</a:t>
            </a:r>
            <a:r>
              <a:rPr lang="ja-JP" altLang="ja-JP" sz="1200" dirty="0" smtClean="0">
                <a:solidFill>
                  <a:prstClr val="black"/>
                </a:solidFill>
                <a:latin typeface="ＭＳ Ｐゴシック"/>
              </a:rPr>
              <a:t>等</a:t>
            </a:r>
            <a:r>
              <a:rPr lang="ja-JP" altLang="ja-JP" sz="1200" dirty="0">
                <a:solidFill>
                  <a:prstClr val="black"/>
                </a:solidFill>
                <a:latin typeface="ＭＳ Ｐゴシック"/>
              </a:rPr>
              <a:t>）する場合には、</a:t>
            </a:r>
            <a:r>
              <a:rPr lang="ja-JP" altLang="en-US" sz="1200" dirty="0">
                <a:solidFill>
                  <a:prstClr val="black"/>
                </a:solidFill>
                <a:latin typeface="ＭＳ Ｐゴシック"/>
              </a:rPr>
              <a:t>市町村は、</a:t>
            </a:r>
            <a:r>
              <a:rPr lang="ja-JP" altLang="ja-JP" sz="1200" dirty="0">
                <a:solidFill>
                  <a:prstClr val="black"/>
                </a:solidFill>
                <a:latin typeface="ＭＳ Ｐゴシック"/>
              </a:rPr>
              <a:t>その都度、変更したモニタリング期間を利用者に通知</a:t>
            </a:r>
            <a:r>
              <a:rPr lang="ja-JP" altLang="en-US" sz="1200" dirty="0">
                <a:solidFill>
                  <a:prstClr val="black"/>
                </a:solidFill>
                <a:latin typeface="ＭＳ Ｐゴシック"/>
              </a:rPr>
              <a:t>。　（対象者に</a:t>
            </a:r>
            <a:r>
              <a:rPr lang="ja-JP" altLang="ja-JP" sz="1200" dirty="0">
                <a:solidFill>
                  <a:prstClr val="black"/>
                </a:solidFill>
                <a:latin typeface="ＭＳ Ｐゴシック"/>
              </a:rPr>
              <a:t>受給者証の提出を求め</a:t>
            </a:r>
            <a:r>
              <a:rPr lang="ja-JP" altLang="en-US" sz="1200" dirty="0">
                <a:solidFill>
                  <a:prstClr val="black"/>
                </a:solidFill>
                <a:latin typeface="ＭＳ Ｐゴシック"/>
              </a:rPr>
              <a:t>モニタリング期間の</a:t>
            </a:r>
            <a:r>
              <a:rPr lang="ja-JP" altLang="ja-JP" sz="1200" dirty="0">
                <a:solidFill>
                  <a:prstClr val="black"/>
                </a:solidFill>
                <a:latin typeface="ＭＳ Ｐゴシック"/>
              </a:rPr>
              <a:t>記載を変更）。</a:t>
            </a:r>
            <a:endParaRPr lang="en-US" altLang="ja-JP" sz="1200" dirty="0">
              <a:solidFill>
                <a:prstClr val="black"/>
              </a:solidFill>
              <a:latin typeface="ＭＳ Ｐゴシック"/>
            </a:endParaRPr>
          </a:p>
          <a:p>
            <a:pPr marL="177800" indent="-177800">
              <a:spcBef>
                <a:spcPts val="800"/>
              </a:spcBef>
              <a:defRPr/>
            </a:pPr>
            <a:r>
              <a:rPr lang="ja-JP" altLang="en-US" sz="1100" dirty="0" smtClean="0">
                <a:solidFill>
                  <a:prstClr val="black"/>
                </a:solidFill>
                <a:latin typeface="+mj-ea"/>
                <a:ea typeface="+mj-ea"/>
              </a:rPr>
              <a:t>　</a:t>
            </a:r>
            <a:endParaRPr lang="en-US" altLang="ja-JP" sz="1100" dirty="0" smtClean="0">
              <a:solidFill>
                <a:prstClr val="black"/>
              </a:solidFill>
              <a:latin typeface="+mj-ea"/>
              <a:ea typeface="+mj-ea"/>
            </a:endParaRPr>
          </a:p>
          <a:p>
            <a:pPr marL="177800" indent="-177800">
              <a:spcBef>
                <a:spcPts val="800"/>
              </a:spcBef>
              <a:defRPr/>
            </a:pPr>
            <a:r>
              <a:rPr lang="ja-JP" altLang="en-US" sz="1100" dirty="0" smtClean="0">
                <a:solidFill>
                  <a:prstClr val="black"/>
                </a:solidFill>
                <a:latin typeface="+mj-ea"/>
                <a:ea typeface="+mj-ea"/>
              </a:rPr>
              <a:t>　</a:t>
            </a:r>
            <a:r>
              <a:rPr lang="en-US" altLang="ja-JP" sz="1100" dirty="0" smtClean="0">
                <a:solidFill>
                  <a:prstClr val="black"/>
                </a:solidFill>
                <a:latin typeface="+mj-ea"/>
                <a:ea typeface="+mj-ea"/>
              </a:rPr>
              <a:t>※</a:t>
            </a:r>
            <a:r>
              <a:rPr lang="ja-JP" altLang="en-US" sz="1100" dirty="0">
                <a:solidFill>
                  <a:prstClr val="black"/>
                </a:solidFill>
                <a:latin typeface="+mj-ea"/>
                <a:ea typeface="+mj-ea"/>
              </a:rPr>
              <a:t>　計画相談支援給付費の支給期間は、サービス等利用計画の作成月からサービスの最長の有効期間の終期月を基本。 </a:t>
            </a:r>
            <a:endParaRPr lang="en-US" altLang="ja-JP" sz="1100" dirty="0">
              <a:solidFill>
                <a:prstClr val="black"/>
              </a:solidFill>
              <a:latin typeface="+mj-ea"/>
              <a:ea typeface="+mj-ea"/>
            </a:endParaRPr>
          </a:p>
          <a:p>
            <a:pPr marL="355600" indent="-355600">
              <a:spcBef>
                <a:spcPts val="800"/>
              </a:spcBef>
              <a:defRPr/>
            </a:pPr>
            <a:r>
              <a:rPr lang="en-US" altLang="ja-JP" sz="1100" dirty="0">
                <a:solidFill>
                  <a:prstClr val="black"/>
                </a:solidFill>
                <a:latin typeface="+mj-ea"/>
                <a:ea typeface="+mj-ea"/>
              </a:rPr>
              <a:t>  ※</a:t>
            </a:r>
            <a:r>
              <a:rPr lang="ja-JP" altLang="en-US" sz="1100" dirty="0">
                <a:solidFill>
                  <a:prstClr val="black"/>
                </a:solidFill>
                <a:latin typeface="+mj-ea"/>
                <a:ea typeface="+mj-ea"/>
              </a:rPr>
              <a:t>　モニタリング期間の設定に当たっては、モニタリング実施月の特定等のため、当該モニタリング期間に係るモニタリングの開始月と終期月を設定。</a:t>
            </a:r>
            <a:endParaRPr lang="en-US" altLang="ja-JP" sz="1100" dirty="0">
              <a:solidFill>
                <a:prstClr val="black"/>
              </a:solidFill>
              <a:latin typeface="+mj-ea"/>
              <a:ea typeface="+mj-ea"/>
            </a:endParaRPr>
          </a:p>
          <a:p>
            <a:pPr marL="355600" indent="-355600">
              <a:spcBef>
                <a:spcPts val="0"/>
              </a:spcBef>
              <a:defRPr/>
            </a:pPr>
            <a:r>
              <a:rPr lang="ja-JP" altLang="en-US" sz="1100" dirty="0">
                <a:solidFill>
                  <a:prstClr val="black"/>
                </a:solidFill>
                <a:latin typeface="+mj-ea"/>
                <a:ea typeface="+mj-ea"/>
              </a:rPr>
              <a:t>　　　・開始月　→　サービスの有効期間の終期月にモニタリングを実施することとした上で、モニタリング期間を踏まえて設定。</a:t>
            </a:r>
            <a:endParaRPr lang="en-US" altLang="ja-JP" sz="1100" dirty="0">
              <a:solidFill>
                <a:prstClr val="black"/>
              </a:solidFill>
              <a:latin typeface="+mj-ea"/>
              <a:ea typeface="+mj-ea"/>
            </a:endParaRPr>
          </a:p>
          <a:p>
            <a:pPr marL="1163638" indent="-1163638">
              <a:spcBef>
                <a:spcPts val="0"/>
              </a:spcBef>
              <a:defRPr/>
            </a:pPr>
            <a:r>
              <a:rPr lang="ja-JP" altLang="en-US" sz="1100" dirty="0">
                <a:solidFill>
                  <a:prstClr val="black"/>
                </a:solidFill>
                <a:latin typeface="+mj-ea"/>
                <a:ea typeface="+mj-ea"/>
              </a:rPr>
              <a:t>　　　・終期月　→　原則、計画相談支援給付費の支給期間の終期月とする</a:t>
            </a:r>
            <a:r>
              <a:rPr lang="ja-JP" altLang="en-US" sz="1100" dirty="0" smtClean="0">
                <a:solidFill>
                  <a:prstClr val="black"/>
                </a:solidFill>
                <a:latin typeface="+mj-ea"/>
                <a:ea typeface="+mj-ea"/>
              </a:rPr>
              <a:t>。ただし</a:t>
            </a:r>
            <a:r>
              <a:rPr lang="ja-JP" altLang="en-US" sz="1100" dirty="0">
                <a:solidFill>
                  <a:prstClr val="black"/>
                </a:solidFill>
                <a:latin typeface="+mj-ea"/>
                <a:ea typeface="+mj-ea"/>
              </a:rPr>
              <a:t>、毎月実施する者は原則最長１年以内（新規又は変更により著しくサービス内容に変動があった者は３ヶ月以内を基本とする）。</a:t>
            </a:r>
            <a:endParaRPr lang="en-US" altLang="ja-JP" sz="1100" dirty="0">
              <a:solidFill>
                <a:prstClr val="black"/>
              </a:solidFill>
              <a:latin typeface="+mj-ea"/>
              <a:ea typeface="+mj-ea"/>
            </a:endParaRPr>
          </a:p>
          <a:p>
            <a:pPr marL="177800" indent="-177800">
              <a:spcBef>
                <a:spcPts val="800"/>
              </a:spcBef>
              <a:defRPr/>
            </a:pPr>
            <a:r>
              <a:rPr lang="ja-JP" altLang="en-US" sz="1100" dirty="0">
                <a:solidFill>
                  <a:prstClr val="black"/>
                </a:solidFill>
                <a:latin typeface="+mj-ea"/>
                <a:ea typeface="+mj-ea"/>
              </a:rPr>
              <a:t>　</a:t>
            </a:r>
            <a:r>
              <a:rPr lang="en-US" altLang="ja-JP" sz="1100" dirty="0">
                <a:solidFill>
                  <a:prstClr val="black"/>
                </a:solidFill>
                <a:latin typeface="+mj-ea"/>
                <a:ea typeface="+mj-ea"/>
              </a:rPr>
              <a:t>※</a:t>
            </a:r>
            <a:r>
              <a:rPr lang="ja-JP" altLang="en-US" sz="1100" dirty="0">
                <a:solidFill>
                  <a:prstClr val="black"/>
                </a:solidFill>
                <a:latin typeface="+mj-ea"/>
                <a:ea typeface="+mj-ea"/>
              </a:rPr>
              <a:t>　利用者が相談支援事業者の変更を希望する場合には、相談支援事業者の変更届出書及び受給者証を市町村に提出。</a:t>
            </a:r>
            <a:endParaRPr lang="en-US" altLang="ja-JP" sz="1100" dirty="0">
              <a:solidFill>
                <a:prstClr val="black"/>
              </a:solidFill>
              <a:latin typeface="+mj-ea"/>
              <a:ea typeface="+mj-ea"/>
            </a:endParaRPr>
          </a:p>
          <a:p>
            <a:pPr marL="273050" indent="-273050">
              <a:spcBef>
                <a:spcPts val="0"/>
              </a:spcBef>
              <a:defRPr/>
            </a:pPr>
            <a:r>
              <a:rPr lang="en-US" altLang="ja-JP" sz="1100" dirty="0">
                <a:solidFill>
                  <a:prstClr val="black"/>
                </a:solidFill>
                <a:latin typeface="+mj-ea"/>
                <a:ea typeface="+mj-ea"/>
              </a:rPr>
              <a:t>      </a:t>
            </a:r>
            <a:r>
              <a:rPr lang="ja-JP" altLang="en-US" sz="1100" dirty="0">
                <a:solidFill>
                  <a:prstClr val="black"/>
                </a:solidFill>
                <a:latin typeface="+mj-ea"/>
                <a:ea typeface="+mj-ea"/>
              </a:rPr>
              <a:t>市町村が受給者証の記載を変更し利用者に返還。</a:t>
            </a:r>
            <a:endParaRPr lang="ja-JP" altLang="ja-JP" sz="1100" dirty="0">
              <a:solidFill>
                <a:prstClr val="black"/>
              </a:solidFill>
              <a:latin typeface="+mj-ea"/>
              <a:ea typeface="+mj-ea"/>
            </a:endParaRPr>
          </a:p>
          <a:p>
            <a:pPr marL="177800" indent="-177800">
              <a:spcBef>
                <a:spcPts val="800"/>
              </a:spcBef>
              <a:defRPr/>
            </a:pPr>
            <a:r>
              <a:rPr lang="ja-JP" altLang="en-US" sz="1100" dirty="0">
                <a:solidFill>
                  <a:prstClr val="black"/>
                </a:solidFill>
                <a:latin typeface="+mj-ea"/>
                <a:ea typeface="+mj-ea"/>
              </a:rPr>
              <a:t>　</a:t>
            </a:r>
            <a:r>
              <a:rPr lang="en-US" altLang="ja-JP" sz="1100" dirty="0">
                <a:solidFill>
                  <a:prstClr val="black"/>
                </a:solidFill>
                <a:latin typeface="+mj-ea"/>
                <a:ea typeface="+mj-ea"/>
              </a:rPr>
              <a:t>※</a:t>
            </a:r>
            <a:r>
              <a:rPr lang="ja-JP" altLang="en-US" sz="1100" dirty="0">
                <a:solidFill>
                  <a:prstClr val="black"/>
                </a:solidFill>
                <a:latin typeface="+mj-ea"/>
                <a:ea typeface="+mj-ea"/>
              </a:rPr>
              <a:t>　</a:t>
            </a:r>
            <a:r>
              <a:rPr lang="ja-JP" altLang="ja-JP" sz="1100" dirty="0">
                <a:solidFill>
                  <a:prstClr val="black"/>
                </a:solidFill>
                <a:latin typeface="+mj-ea"/>
                <a:ea typeface="+mj-ea"/>
              </a:rPr>
              <a:t>対象者が不在である等</a:t>
            </a:r>
            <a:r>
              <a:rPr lang="ja-JP" altLang="en-US" sz="1100" dirty="0">
                <a:solidFill>
                  <a:prstClr val="black"/>
                </a:solidFill>
                <a:latin typeface="+mj-ea"/>
                <a:ea typeface="+mj-ea"/>
              </a:rPr>
              <a:t>により</a:t>
            </a:r>
            <a:r>
              <a:rPr lang="ja-JP" altLang="ja-JP" sz="1100" dirty="0">
                <a:solidFill>
                  <a:prstClr val="black"/>
                </a:solidFill>
                <a:latin typeface="+mj-ea"/>
                <a:ea typeface="+mj-ea"/>
              </a:rPr>
              <a:t>やむを得ずモニタリング期間が</a:t>
            </a:r>
            <a:r>
              <a:rPr lang="ja-JP" altLang="en-US" sz="1100" dirty="0">
                <a:solidFill>
                  <a:prstClr val="black"/>
                </a:solidFill>
                <a:latin typeface="+mj-ea"/>
                <a:ea typeface="+mj-ea"/>
              </a:rPr>
              <a:t>予定月の</a:t>
            </a:r>
            <a:r>
              <a:rPr lang="ja-JP" altLang="ja-JP" sz="1100" dirty="0">
                <a:solidFill>
                  <a:prstClr val="black"/>
                </a:solidFill>
                <a:latin typeface="+mj-ea"/>
                <a:ea typeface="+mj-ea"/>
              </a:rPr>
              <a:t>「翌月」となった場合であって、市町村が認め</a:t>
            </a:r>
            <a:r>
              <a:rPr lang="ja-JP" altLang="en-US" sz="1100" dirty="0">
                <a:solidFill>
                  <a:prstClr val="black"/>
                </a:solidFill>
                <a:latin typeface="+mj-ea"/>
                <a:ea typeface="+mj-ea"/>
              </a:rPr>
              <a:t>る</a:t>
            </a:r>
            <a:r>
              <a:rPr lang="ja-JP" altLang="ja-JP" sz="1100" dirty="0">
                <a:solidFill>
                  <a:prstClr val="black"/>
                </a:solidFill>
                <a:latin typeface="+mj-ea"/>
                <a:ea typeface="+mj-ea"/>
              </a:rPr>
              <a:t>ときには報酬を</a:t>
            </a:r>
            <a:r>
              <a:rPr lang="ja-JP" altLang="ja-JP" sz="1100" dirty="0" smtClean="0">
                <a:solidFill>
                  <a:prstClr val="black"/>
                </a:solidFill>
                <a:latin typeface="+mj-ea"/>
                <a:ea typeface="+mj-ea"/>
              </a:rPr>
              <a:t>算定</a:t>
            </a:r>
            <a:r>
              <a:rPr lang="ja-JP" altLang="en-US" sz="1100" dirty="0" smtClean="0">
                <a:solidFill>
                  <a:prstClr val="black"/>
                </a:solidFill>
                <a:latin typeface="+mj-ea"/>
                <a:ea typeface="+mj-ea"/>
              </a:rPr>
              <a:t>可。</a:t>
            </a:r>
          </a:p>
        </p:txBody>
      </p:sp>
      <p:sp>
        <p:nvSpPr>
          <p:cNvPr id="5" name="角丸四角形 4"/>
          <p:cNvSpPr/>
          <p:nvPr/>
        </p:nvSpPr>
        <p:spPr>
          <a:xfrm>
            <a:off x="200472" y="4509120"/>
            <a:ext cx="4592638"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４）</a:t>
            </a:r>
            <a:r>
              <a:rPr lang="ja-JP" altLang="en-US" sz="1400" dirty="0">
                <a:solidFill>
                  <a:prstClr val="black"/>
                </a:solidFill>
              </a:rPr>
              <a:t>　</a:t>
            </a:r>
            <a:r>
              <a:rPr lang="ja-JP" altLang="en-US" sz="1400" dirty="0" smtClean="0">
                <a:solidFill>
                  <a:prstClr val="black"/>
                </a:solidFill>
              </a:rPr>
              <a:t>セルフプラン作成者に係るモニタリングの取り扱い</a:t>
            </a:r>
            <a:endParaRPr lang="ja-JP" altLang="en-US" sz="1400" dirty="0">
              <a:solidFill>
                <a:prstClr val="black"/>
              </a:solidFill>
            </a:endParaRPr>
          </a:p>
        </p:txBody>
      </p:sp>
      <p:sp>
        <p:nvSpPr>
          <p:cNvPr id="3" name="テキスト ボックス 2"/>
          <p:cNvSpPr txBox="1"/>
          <p:nvPr/>
        </p:nvSpPr>
        <p:spPr>
          <a:xfrm>
            <a:off x="216347" y="4765594"/>
            <a:ext cx="9489181" cy="430887"/>
          </a:xfrm>
          <a:prstGeom prst="rect">
            <a:avLst/>
          </a:prstGeom>
          <a:noFill/>
        </p:spPr>
        <p:txBody>
          <a:bodyPr wrap="square" rtlCol="0">
            <a:spAutoFit/>
          </a:bodyPr>
          <a:lstStyle/>
          <a:p>
            <a:r>
              <a:rPr kumimoji="1" lang="ja-JP" altLang="en-US" sz="1100" dirty="0" smtClean="0"/>
              <a:t>　セルフプラン作成者は、自ら計画を作成できる者であることから、指定特定相談支援事業者・障害児相談支援事業者（計画作成担当）によるモニタリングは実施ししないこととする。</a:t>
            </a:r>
            <a:endParaRPr kumimoji="1" lang="ja-JP" altLang="en-US" sz="1100" dirty="0"/>
          </a:p>
        </p:txBody>
      </p:sp>
    </p:spTree>
    <p:extLst>
      <p:ext uri="{BB962C8B-B14F-4D97-AF65-F5344CB8AC3E}">
        <p14:creationId xmlns:p14="http://schemas.microsoft.com/office/powerpoint/2010/main" val="2806006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正方形/長方形 22"/>
          <p:cNvSpPr>
            <a:spLocks noChangeArrowheads="1"/>
          </p:cNvSpPr>
          <p:nvPr/>
        </p:nvSpPr>
        <p:spPr bwMode="auto">
          <a:xfrm>
            <a:off x="129157" y="116632"/>
            <a:ext cx="9648379" cy="3528392"/>
          </a:xfrm>
          <a:prstGeom prst="rect">
            <a:avLst/>
          </a:prstGeom>
          <a:noFill/>
          <a:ln w="6350">
            <a:solidFill>
              <a:schemeClr val="tx1"/>
            </a:solidFill>
            <a:round/>
            <a:headEnd/>
            <a:tailEnd/>
          </a:ln>
        </p:spPr>
        <p:txBody>
          <a:bodyPr anchor="ctr"/>
          <a:lstStyle/>
          <a:p>
            <a:endParaRPr lang="ja-JP" altLang="ja-JP" sz="1400" dirty="0">
              <a:solidFill>
                <a:prstClr val="black"/>
              </a:solidFill>
              <a:latin typeface="+mj-ea"/>
              <a:ea typeface="+mj-ea"/>
            </a:endParaRPr>
          </a:p>
        </p:txBody>
      </p:sp>
      <p:sp>
        <p:nvSpPr>
          <p:cNvPr id="26" name="角丸四角形 25"/>
          <p:cNvSpPr/>
          <p:nvPr/>
        </p:nvSpPr>
        <p:spPr>
          <a:xfrm>
            <a:off x="216346" y="260648"/>
            <a:ext cx="9057134" cy="287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smtClean="0">
                <a:solidFill>
                  <a:prstClr val="black"/>
                </a:solidFill>
              </a:rPr>
              <a:t>５）　相談支援専門員がサービス提供事業所の職員（入所・通所・在宅）と兼務する場合のモニタリング等の取り扱い</a:t>
            </a:r>
            <a:r>
              <a:rPr lang="ja-JP" altLang="en-US" sz="1400" dirty="0">
                <a:solidFill>
                  <a:prstClr val="black"/>
                </a:solidFill>
              </a:rPr>
              <a:t>　</a:t>
            </a:r>
          </a:p>
        </p:txBody>
      </p:sp>
      <p:sp>
        <p:nvSpPr>
          <p:cNvPr id="10" name="正方形/長方形 9"/>
          <p:cNvSpPr/>
          <p:nvPr/>
        </p:nvSpPr>
        <p:spPr>
          <a:xfrm>
            <a:off x="200472" y="476672"/>
            <a:ext cx="9505056" cy="2881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a:lnSpc>
                <a:spcPct val="150000"/>
              </a:lnSpc>
              <a:defRPr/>
            </a:pPr>
            <a:r>
              <a:rPr lang="ja-JP" altLang="en-US" sz="1100" dirty="0" smtClean="0">
                <a:solidFill>
                  <a:prstClr val="black"/>
                </a:solidFill>
                <a:latin typeface="+mj-ea"/>
                <a:ea typeface="+mj-ea"/>
              </a:rPr>
              <a:t>　相談支援専門員は、原則専従としているが、相談支援の提供体制を確保する観点から、従前と同様に、業務に支障がない場合にはサービス提供事業所の職員等の兼務を認めることとしている。</a:t>
            </a:r>
            <a:endParaRPr lang="en-US" altLang="ja-JP" sz="1100" dirty="0" smtClean="0">
              <a:solidFill>
                <a:prstClr val="black"/>
              </a:solidFill>
              <a:latin typeface="+mj-ea"/>
              <a:ea typeface="+mj-ea"/>
            </a:endParaRPr>
          </a:p>
          <a:p>
            <a:pPr marL="88900">
              <a:lnSpc>
                <a:spcPct val="150000"/>
              </a:lnSpc>
              <a:defRPr/>
            </a:pPr>
            <a:r>
              <a:rPr lang="ja-JP" altLang="en-US" sz="1100" dirty="0" smtClean="0">
                <a:solidFill>
                  <a:prstClr val="black"/>
                </a:solidFill>
                <a:latin typeface="+mj-ea"/>
                <a:ea typeface="+mj-ea"/>
              </a:rPr>
              <a:t>　サービス提供事業所の職員（入所・通所・在宅すべて）と兼務する相談支援専門員がザービス等利用計画案を作成した結果、兼務するサービス提供事業所を利用することとなった場合、サービス提供事業所との中立性の確保や、サービス提供事業所の職員と異なる視点での検討が欠如しかねない。</a:t>
            </a:r>
            <a:endParaRPr lang="en-US" altLang="ja-JP" sz="1100" dirty="0" smtClean="0">
              <a:solidFill>
                <a:prstClr val="black"/>
              </a:solidFill>
              <a:latin typeface="+mj-ea"/>
              <a:ea typeface="+mj-ea"/>
            </a:endParaRPr>
          </a:p>
          <a:p>
            <a:pPr marL="88900">
              <a:lnSpc>
                <a:spcPct val="150000"/>
              </a:lnSpc>
              <a:defRPr/>
            </a:pPr>
            <a:r>
              <a:rPr lang="ja-JP" altLang="en-US" sz="1100" dirty="0" smtClean="0">
                <a:solidFill>
                  <a:prstClr val="black"/>
                </a:solidFill>
                <a:latin typeface="+mj-ea"/>
                <a:ea typeface="+mj-ea"/>
              </a:rPr>
              <a:t>　このため、以下のやむを得ない場合を除き、モニタリングや支給決定の更新又は変更に係るサービス利用支援については当該事業所と兼務しない別の相談支援専門員が行うことを基本とする。</a:t>
            </a:r>
            <a:endParaRPr lang="en-US" altLang="ja-JP" sz="1100" dirty="0" smtClean="0">
              <a:solidFill>
                <a:prstClr val="black"/>
              </a:solidFill>
              <a:latin typeface="+mj-ea"/>
              <a:ea typeface="+mj-ea"/>
            </a:endParaRPr>
          </a:p>
          <a:p>
            <a:pPr marL="88900">
              <a:lnSpc>
                <a:spcPct val="150000"/>
              </a:lnSpc>
              <a:defRPr/>
            </a:pPr>
            <a:endParaRPr lang="en-US" altLang="ja-JP" sz="1100" dirty="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地域に他の相談支援事業者がない場合</a:t>
            </a:r>
            <a:endParaRPr lang="en-US" altLang="ja-JP" sz="1100" dirty="0" smtClean="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新規支給決定又は変更後、概ね</a:t>
            </a:r>
            <a:r>
              <a:rPr lang="en-US" altLang="ja-JP" sz="1100" dirty="0" smtClean="0">
                <a:solidFill>
                  <a:prstClr val="black"/>
                </a:solidFill>
                <a:latin typeface="+mj-ea"/>
                <a:ea typeface="+mj-ea"/>
              </a:rPr>
              <a:t>3</a:t>
            </a:r>
            <a:r>
              <a:rPr lang="ja-JP" altLang="en-US" sz="1100" dirty="0" smtClean="0">
                <a:solidFill>
                  <a:prstClr val="black"/>
                </a:solidFill>
                <a:latin typeface="+mj-ea"/>
                <a:ea typeface="+mj-ea"/>
              </a:rPr>
              <a:t>ヶ月以内の場合（計画作成とその直後のモニタリングは一体的な業務であること、また、特定相談支援事業者・障害児相談支援事業者（計画作成担当）の変更に当たっては利用者が別の事業者と契約を締結し直すことが必要となるため、一定期間を猶予。）</a:t>
            </a:r>
            <a:endParaRPr lang="en-US" altLang="ja-JP" sz="1100" dirty="0" smtClean="0">
              <a:solidFill>
                <a:prstClr val="black"/>
              </a:solidFill>
              <a:latin typeface="+mj-ea"/>
              <a:ea typeface="+mj-ea"/>
            </a:endParaRPr>
          </a:p>
          <a:p>
            <a:pPr marL="317500" indent="-228600">
              <a:lnSpc>
                <a:spcPct val="150000"/>
              </a:lnSpc>
              <a:buFont typeface="+mj-ea"/>
              <a:buAutoNum type="circleNumDbPlain"/>
              <a:defRPr/>
            </a:pPr>
            <a:r>
              <a:rPr lang="ja-JP" altLang="en-US" sz="1100" dirty="0" smtClean="0">
                <a:solidFill>
                  <a:prstClr val="black"/>
                </a:solidFill>
                <a:latin typeface="+mj-ea"/>
                <a:ea typeface="+mj-ea"/>
              </a:rPr>
              <a:t>その他市町村がやむを得ないと認める場合</a:t>
            </a:r>
            <a:endParaRPr lang="en-US" altLang="ja-JP" sz="1100" dirty="0" smtClean="0">
              <a:solidFill>
                <a:prstClr val="black"/>
              </a:solidFill>
              <a:latin typeface="+mj-ea"/>
              <a:ea typeface="+mj-ea"/>
            </a:endParaRPr>
          </a:p>
        </p:txBody>
      </p:sp>
    </p:spTree>
    <p:extLst>
      <p:ext uri="{BB962C8B-B14F-4D97-AF65-F5344CB8AC3E}">
        <p14:creationId xmlns:p14="http://schemas.microsoft.com/office/powerpoint/2010/main" val="3449236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0" name="直線コネクタ 159"/>
          <p:cNvCxnSpPr/>
          <p:nvPr/>
        </p:nvCxnSpPr>
        <p:spPr>
          <a:xfrm flipH="1">
            <a:off x="5733594" y="1634593"/>
            <a:ext cx="18655" cy="474552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14" y="106921"/>
            <a:ext cx="9906000" cy="333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70" tIns="45637" rIns="91270" bIns="45637" anchor="ctr"/>
          <a:lstStyle/>
          <a:p>
            <a:pPr algn="ctr" defTabSz="912796">
              <a:defRPr/>
            </a:pPr>
            <a:r>
              <a:rPr lang="ja-JP" altLang="en-US" sz="2400" b="1" dirty="0" smtClean="0">
                <a:solidFill>
                  <a:prstClr val="black"/>
                </a:solidFill>
                <a:latin typeface="ＭＳ ゴシック" panose="020B0609070205080204" pitchFamily="49" charset="-128"/>
                <a:ea typeface="ＭＳ ゴシック" panose="020B0609070205080204" pitchFamily="49" charset="-128"/>
              </a:rPr>
              <a:t>　　　　　モニタリング</a:t>
            </a:r>
            <a:r>
              <a:rPr lang="ja-JP" altLang="en-US" sz="2400" b="1" dirty="0">
                <a:solidFill>
                  <a:prstClr val="black"/>
                </a:solidFill>
                <a:latin typeface="ＭＳ ゴシック" panose="020B0609070205080204" pitchFamily="49" charset="-128"/>
                <a:ea typeface="ＭＳ ゴシック" panose="020B0609070205080204" pitchFamily="49" charset="-128"/>
              </a:rPr>
              <a:t>の標準期間の</a:t>
            </a:r>
            <a:r>
              <a:rPr lang="ja-JP" altLang="en-US" sz="2400" b="1" dirty="0" smtClean="0">
                <a:solidFill>
                  <a:prstClr val="black"/>
                </a:solidFill>
                <a:latin typeface="ＭＳ ゴシック" panose="020B0609070205080204" pitchFamily="49" charset="-128"/>
                <a:ea typeface="ＭＳ ゴシック" panose="020B0609070205080204" pitchFamily="49" charset="-128"/>
              </a:rPr>
              <a:t>イメージ</a:t>
            </a:r>
            <a:r>
              <a:rPr lang="ja-JP" altLang="en-US" sz="1400" b="1" dirty="0" smtClean="0">
                <a:solidFill>
                  <a:prstClr val="black"/>
                </a:solidFill>
                <a:latin typeface="ＭＳ ゴシック" panose="020B0609070205080204" pitchFamily="49" charset="-128"/>
                <a:ea typeface="ＭＳ ゴシック" panose="020B0609070205080204" pitchFamily="49" charset="-128"/>
              </a:rPr>
              <a:t>（平成</a:t>
            </a:r>
            <a:r>
              <a:rPr lang="en-US" altLang="ja-JP" sz="1400" b="1" dirty="0" smtClean="0">
                <a:solidFill>
                  <a:prstClr val="black"/>
                </a:solidFill>
                <a:latin typeface="ＭＳ ゴシック" panose="020B0609070205080204" pitchFamily="49" charset="-128"/>
                <a:ea typeface="ＭＳ ゴシック" panose="020B0609070205080204" pitchFamily="49" charset="-128"/>
              </a:rPr>
              <a:t>30</a:t>
            </a:r>
            <a:r>
              <a:rPr lang="ja-JP" altLang="en-US" sz="1400" b="1" dirty="0" smtClean="0">
                <a:solidFill>
                  <a:prstClr val="black"/>
                </a:solidFill>
                <a:latin typeface="ＭＳ ゴシック" panose="020B0609070205080204" pitchFamily="49" charset="-128"/>
                <a:ea typeface="ＭＳ ゴシック" panose="020B0609070205080204" pitchFamily="49" charset="-128"/>
              </a:rPr>
              <a:t>年４月改定）</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p:txBody>
      </p:sp>
      <p:sp>
        <p:nvSpPr>
          <p:cNvPr id="42" name="円/楕円 41"/>
          <p:cNvSpPr/>
          <p:nvPr/>
        </p:nvSpPr>
        <p:spPr>
          <a:xfrm>
            <a:off x="-3095" y="2671674"/>
            <a:ext cx="1529626" cy="2616714"/>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91270" tIns="45637" rIns="91270" bIns="45637" anchor="ctr"/>
          <a:lstStyle/>
          <a:p>
            <a:pPr algn="ctr" defTabSz="912796">
              <a:defRPr/>
            </a:pPr>
            <a:r>
              <a:rPr lang="ja-JP" altLang="en-US" sz="1200" dirty="0">
                <a:solidFill>
                  <a:prstClr val="black"/>
                </a:solidFill>
                <a:latin typeface="HG丸ｺﾞｼｯｸM-PRO" pitchFamily="50" charset="-128"/>
                <a:ea typeface="HG丸ｺﾞｼｯｸM-PRO" pitchFamily="50" charset="-128"/>
              </a:rPr>
              <a:t>障害福祉サービスの利用者</a:t>
            </a:r>
            <a:endParaRPr lang="en-US" altLang="ja-JP" sz="1200" dirty="0">
              <a:solidFill>
                <a:prstClr val="black"/>
              </a:solidFill>
              <a:latin typeface="HG丸ｺﾞｼｯｸM-PRO" pitchFamily="50" charset="-128"/>
              <a:ea typeface="HG丸ｺﾞｼｯｸM-PRO" pitchFamily="50" charset="-128"/>
            </a:endParaRPr>
          </a:p>
          <a:p>
            <a:pPr algn="ctr" defTabSz="912796">
              <a:defRPr/>
            </a:pPr>
            <a:endParaRPr lang="en-US" altLang="ja-JP" sz="1200" dirty="0">
              <a:solidFill>
                <a:prstClr val="black"/>
              </a:solidFill>
              <a:latin typeface="HG丸ｺﾞｼｯｸM-PRO" pitchFamily="50" charset="-128"/>
              <a:ea typeface="HG丸ｺﾞｼｯｸM-PRO" pitchFamily="50" charset="-128"/>
            </a:endParaRPr>
          </a:p>
          <a:p>
            <a:pPr algn="ctr" defTabSz="912796">
              <a:defRPr/>
            </a:pPr>
            <a:r>
              <a:rPr lang="ja-JP" altLang="en-US" sz="1200" dirty="0">
                <a:solidFill>
                  <a:prstClr val="black"/>
                </a:solidFill>
                <a:latin typeface="HG丸ｺﾞｼｯｸM-PRO" pitchFamily="50" charset="-128"/>
                <a:ea typeface="HG丸ｺﾞｼｯｸM-PRO" pitchFamily="50" charset="-128"/>
              </a:rPr>
              <a:t>地域相談支援の利用者</a:t>
            </a:r>
            <a:endParaRPr lang="en-US" altLang="ja-JP" sz="1200" dirty="0">
              <a:solidFill>
                <a:prstClr val="black"/>
              </a:solidFill>
              <a:latin typeface="HG丸ｺﾞｼｯｸM-PRO" pitchFamily="50" charset="-128"/>
              <a:ea typeface="HG丸ｺﾞｼｯｸM-PRO" pitchFamily="50" charset="-128"/>
            </a:endParaRPr>
          </a:p>
          <a:p>
            <a:pPr algn="ctr" defTabSz="912796">
              <a:defRPr/>
            </a:pPr>
            <a:endParaRPr lang="en-US" altLang="ja-JP" sz="1200" dirty="0">
              <a:solidFill>
                <a:prstClr val="black"/>
              </a:solidFill>
              <a:latin typeface="HG丸ｺﾞｼｯｸM-PRO" pitchFamily="50" charset="-128"/>
              <a:ea typeface="HG丸ｺﾞｼｯｸM-PRO" pitchFamily="50" charset="-128"/>
            </a:endParaRPr>
          </a:p>
          <a:p>
            <a:pPr algn="ctr" defTabSz="912796">
              <a:defRPr/>
            </a:pPr>
            <a:r>
              <a:rPr lang="ja-JP" altLang="en-US" sz="1200" dirty="0">
                <a:solidFill>
                  <a:prstClr val="black"/>
                </a:solidFill>
                <a:latin typeface="HG丸ｺﾞｼｯｸM-PRO" pitchFamily="50" charset="-128"/>
                <a:ea typeface="HG丸ｺﾞｼｯｸM-PRO" pitchFamily="50" charset="-128"/>
              </a:rPr>
              <a:t>障害児通所　支援</a:t>
            </a:r>
            <a:r>
              <a:rPr lang="ja-JP" altLang="en-US" sz="1200" dirty="0" smtClean="0">
                <a:solidFill>
                  <a:prstClr val="black"/>
                </a:solidFill>
                <a:latin typeface="HG丸ｺﾞｼｯｸM-PRO" pitchFamily="50" charset="-128"/>
                <a:ea typeface="HG丸ｺﾞｼｯｸM-PRO" pitchFamily="50" charset="-128"/>
              </a:rPr>
              <a:t>の</a:t>
            </a:r>
            <a:endParaRPr lang="en-US" altLang="ja-JP" sz="1200" dirty="0" smtClean="0">
              <a:solidFill>
                <a:prstClr val="black"/>
              </a:solidFill>
              <a:latin typeface="HG丸ｺﾞｼｯｸM-PRO" pitchFamily="50" charset="-128"/>
              <a:ea typeface="HG丸ｺﾞｼｯｸM-PRO" pitchFamily="50" charset="-128"/>
            </a:endParaRPr>
          </a:p>
          <a:p>
            <a:pPr algn="ctr" defTabSz="912796">
              <a:defRPr/>
            </a:pPr>
            <a:r>
              <a:rPr lang="ja-JP" altLang="en-US" sz="1200" dirty="0" smtClean="0">
                <a:solidFill>
                  <a:prstClr val="black"/>
                </a:solidFill>
                <a:latin typeface="HG丸ｺﾞｼｯｸM-PRO" pitchFamily="50" charset="-128"/>
                <a:ea typeface="HG丸ｺﾞｼｯｸM-PRO" pitchFamily="50" charset="-128"/>
              </a:rPr>
              <a:t>利用者</a:t>
            </a:r>
            <a:endParaRPr lang="ja-JP" altLang="en-US" sz="1200" dirty="0">
              <a:solidFill>
                <a:prstClr val="black"/>
              </a:solidFill>
              <a:latin typeface="HG丸ｺﾞｼｯｸM-PRO" pitchFamily="50" charset="-128"/>
              <a:ea typeface="HG丸ｺﾞｼｯｸM-PRO" pitchFamily="50" charset="-128"/>
            </a:endParaRPr>
          </a:p>
        </p:txBody>
      </p:sp>
      <p:grpSp>
        <p:nvGrpSpPr>
          <p:cNvPr id="2" name="グループ化 59"/>
          <p:cNvGrpSpPr/>
          <p:nvPr/>
        </p:nvGrpSpPr>
        <p:grpSpPr>
          <a:xfrm>
            <a:off x="1532476" y="1659927"/>
            <a:ext cx="8183881" cy="445868"/>
            <a:chOff x="-65033" y="547312"/>
            <a:chExt cx="8761438" cy="445868"/>
          </a:xfrm>
          <a:noFill/>
        </p:grpSpPr>
        <p:grpSp>
          <p:nvGrpSpPr>
            <p:cNvPr id="3" name="グループ化 42"/>
            <p:cNvGrpSpPr/>
            <p:nvPr/>
          </p:nvGrpSpPr>
          <p:grpSpPr>
            <a:xfrm>
              <a:off x="-65033" y="547312"/>
              <a:ext cx="8029165" cy="445868"/>
              <a:chOff x="179269" y="1500407"/>
              <a:chExt cx="9005321" cy="445868"/>
            </a:xfrm>
            <a:grpFill/>
          </p:grpSpPr>
          <p:sp>
            <p:nvSpPr>
              <p:cNvPr id="44" name="Rectangle 4"/>
              <p:cNvSpPr>
                <a:spLocks noChangeArrowheads="1"/>
              </p:cNvSpPr>
              <p:nvPr/>
            </p:nvSpPr>
            <p:spPr bwMode="auto">
              <a:xfrm>
                <a:off x="179269"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4</a:t>
                </a:r>
                <a:r>
                  <a:rPr lang="ja-JP" altLang="en-US" dirty="0">
                    <a:solidFill>
                      <a:sysClr val="windowText" lastClr="000000"/>
                    </a:solidFill>
                    <a:latin typeface="Verdana" pitchFamily="34" charset="0"/>
                  </a:rPr>
                  <a:t>月</a:t>
                </a:r>
              </a:p>
            </p:txBody>
          </p:sp>
          <p:sp>
            <p:nvSpPr>
              <p:cNvPr id="45" name="Rectangle 5"/>
              <p:cNvSpPr>
                <a:spLocks noChangeArrowheads="1"/>
              </p:cNvSpPr>
              <p:nvPr/>
            </p:nvSpPr>
            <p:spPr bwMode="auto">
              <a:xfrm>
                <a:off x="870890" y="1500407"/>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5</a:t>
                </a:r>
                <a:r>
                  <a:rPr lang="ja-JP" altLang="en-US" dirty="0">
                    <a:solidFill>
                      <a:sysClr val="windowText" lastClr="000000"/>
                    </a:solidFill>
                    <a:latin typeface="Verdana" pitchFamily="34" charset="0"/>
                  </a:rPr>
                  <a:t>月</a:t>
                </a:r>
              </a:p>
            </p:txBody>
          </p:sp>
          <p:sp>
            <p:nvSpPr>
              <p:cNvPr id="46" name="Rectangle 6"/>
              <p:cNvSpPr>
                <a:spLocks noChangeArrowheads="1"/>
              </p:cNvSpPr>
              <p:nvPr/>
            </p:nvSpPr>
            <p:spPr bwMode="auto">
              <a:xfrm>
                <a:off x="1648962"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6</a:t>
                </a:r>
                <a:r>
                  <a:rPr lang="ja-JP" altLang="en-US" dirty="0">
                    <a:solidFill>
                      <a:sysClr val="windowText" lastClr="000000"/>
                    </a:solidFill>
                    <a:latin typeface="Verdana" pitchFamily="34" charset="0"/>
                  </a:rPr>
                  <a:t>月</a:t>
                </a:r>
              </a:p>
            </p:txBody>
          </p:sp>
          <p:sp>
            <p:nvSpPr>
              <p:cNvPr id="47" name="Rectangle 7"/>
              <p:cNvSpPr>
                <a:spLocks noChangeArrowheads="1"/>
              </p:cNvSpPr>
              <p:nvPr/>
            </p:nvSpPr>
            <p:spPr bwMode="auto">
              <a:xfrm>
                <a:off x="2383808"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7</a:t>
                </a:r>
                <a:r>
                  <a:rPr lang="ja-JP" altLang="en-US" dirty="0">
                    <a:solidFill>
                      <a:sysClr val="windowText" lastClr="000000"/>
                    </a:solidFill>
                    <a:latin typeface="Verdana" pitchFamily="34" charset="0"/>
                  </a:rPr>
                  <a:t>月</a:t>
                </a:r>
              </a:p>
            </p:txBody>
          </p:sp>
          <p:sp>
            <p:nvSpPr>
              <p:cNvPr id="48" name="Rectangle 8"/>
              <p:cNvSpPr>
                <a:spLocks noChangeArrowheads="1"/>
              </p:cNvSpPr>
              <p:nvPr/>
            </p:nvSpPr>
            <p:spPr bwMode="auto">
              <a:xfrm>
                <a:off x="3118654"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8</a:t>
                </a:r>
                <a:r>
                  <a:rPr lang="ja-JP" altLang="en-US" dirty="0">
                    <a:solidFill>
                      <a:sysClr val="windowText" lastClr="000000"/>
                    </a:solidFill>
                    <a:latin typeface="Verdana" pitchFamily="34" charset="0"/>
                  </a:rPr>
                  <a:t>月</a:t>
                </a:r>
              </a:p>
            </p:txBody>
          </p:sp>
          <p:sp>
            <p:nvSpPr>
              <p:cNvPr id="49" name="Rectangle 9"/>
              <p:cNvSpPr>
                <a:spLocks noChangeArrowheads="1"/>
              </p:cNvSpPr>
              <p:nvPr/>
            </p:nvSpPr>
            <p:spPr bwMode="auto">
              <a:xfrm>
                <a:off x="3853500"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9</a:t>
                </a:r>
                <a:r>
                  <a:rPr lang="ja-JP" altLang="en-US" dirty="0">
                    <a:solidFill>
                      <a:sysClr val="windowText" lastClr="000000"/>
                    </a:solidFill>
                    <a:latin typeface="Verdana" pitchFamily="34" charset="0"/>
                  </a:rPr>
                  <a:t>月</a:t>
                </a:r>
              </a:p>
            </p:txBody>
          </p:sp>
          <p:sp>
            <p:nvSpPr>
              <p:cNvPr id="50" name="Rectangle 10"/>
              <p:cNvSpPr>
                <a:spLocks noChangeArrowheads="1"/>
              </p:cNvSpPr>
              <p:nvPr/>
            </p:nvSpPr>
            <p:spPr bwMode="auto">
              <a:xfrm>
                <a:off x="4545120"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10</a:t>
                </a:r>
                <a:r>
                  <a:rPr lang="ja-JP" altLang="en-US" dirty="0">
                    <a:solidFill>
                      <a:sysClr val="windowText" lastClr="000000"/>
                    </a:solidFill>
                    <a:latin typeface="Verdana" pitchFamily="34" charset="0"/>
                  </a:rPr>
                  <a:t>月</a:t>
                </a:r>
              </a:p>
            </p:txBody>
          </p:sp>
          <p:sp>
            <p:nvSpPr>
              <p:cNvPr id="51" name="Rectangle 11"/>
              <p:cNvSpPr>
                <a:spLocks noChangeArrowheads="1"/>
              </p:cNvSpPr>
              <p:nvPr/>
            </p:nvSpPr>
            <p:spPr bwMode="auto">
              <a:xfrm>
                <a:off x="5279965"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11</a:t>
                </a:r>
                <a:r>
                  <a:rPr lang="ja-JP" altLang="en-US" dirty="0">
                    <a:solidFill>
                      <a:sysClr val="windowText" lastClr="000000"/>
                    </a:solidFill>
                    <a:latin typeface="Verdana" pitchFamily="34" charset="0"/>
                  </a:rPr>
                  <a:t>月</a:t>
                </a:r>
              </a:p>
            </p:txBody>
          </p:sp>
          <p:sp>
            <p:nvSpPr>
              <p:cNvPr id="52" name="Rectangle 12"/>
              <p:cNvSpPr>
                <a:spLocks noChangeArrowheads="1"/>
              </p:cNvSpPr>
              <p:nvPr/>
            </p:nvSpPr>
            <p:spPr bwMode="auto">
              <a:xfrm>
                <a:off x="6014811"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12</a:t>
                </a:r>
                <a:r>
                  <a:rPr lang="ja-JP" altLang="en-US" dirty="0">
                    <a:solidFill>
                      <a:sysClr val="windowText" lastClr="000000"/>
                    </a:solidFill>
                    <a:latin typeface="Verdana" pitchFamily="34" charset="0"/>
                  </a:rPr>
                  <a:t>月</a:t>
                </a:r>
              </a:p>
            </p:txBody>
          </p:sp>
          <p:sp>
            <p:nvSpPr>
              <p:cNvPr id="53" name="Rectangle 13"/>
              <p:cNvSpPr>
                <a:spLocks noChangeArrowheads="1"/>
              </p:cNvSpPr>
              <p:nvPr/>
            </p:nvSpPr>
            <p:spPr bwMode="auto">
              <a:xfrm>
                <a:off x="6836110" y="1501775"/>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1</a:t>
                </a:r>
                <a:r>
                  <a:rPr lang="ja-JP" altLang="en-US" dirty="0">
                    <a:solidFill>
                      <a:sysClr val="windowText" lastClr="000000"/>
                    </a:solidFill>
                    <a:latin typeface="Verdana" pitchFamily="34" charset="0"/>
                  </a:rPr>
                  <a:t>月</a:t>
                </a:r>
              </a:p>
            </p:txBody>
          </p:sp>
          <p:sp>
            <p:nvSpPr>
              <p:cNvPr id="56" name="Rectangle 14"/>
              <p:cNvSpPr>
                <a:spLocks noChangeArrowheads="1"/>
              </p:cNvSpPr>
              <p:nvPr/>
            </p:nvSpPr>
            <p:spPr bwMode="auto">
              <a:xfrm>
                <a:off x="7657408" y="1500407"/>
                <a:ext cx="705884" cy="444500"/>
              </a:xfrm>
              <a:prstGeom prst="rect">
                <a:avLst/>
              </a:prstGeom>
              <a:grpFill/>
              <a:ln w="6350">
                <a:noFill/>
                <a:miter lim="800000"/>
                <a:headEnd/>
                <a:tailEnd/>
              </a:ln>
              <a:effectLst/>
            </p:spPr>
            <p:txBody>
              <a:bodyPr wrap="none" lIns="92075" tIns="46038" rIns="92075" bIns="46038" anchor="ctr"/>
              <a:lstStyle/>
              <a:p>
                <a:pPr defTabSz="912796">
                  <a:defRPr/>
                </a:pPr>
                <a:r>
                  <a:rPr lang="en-US" altLang="ja-JP" dirty="0">
                    <a:solidFill>
                      <a:sysClr val="windowText" lastClr="000000"/>
                    </a:solidFill>
                    <a:latin typeface="Verdana" pitchFamily="34" charset="0"/>
                  </a:rPr>
                  <a:t>2</a:t>
                </a:r>
                <a:r>
                  <a:rPr lang="ja-JP" altLang="en-US" dirty="0">
                    <a:solidFill>
                      <a:sysClr val="windowText" lastClr="000000"/>
                    </a:solidFill>
                    <a:latin typeface="Verdana" pitchFamily="34" charset="0"/>
                  </a:rPr>
                  <a:t>月</a:t>
                </a:r>
              </a:p>
            </p:txBody>
          </p:sp>
          <p:sp>
            <p:nvSpPr>
              <p:cNvPr id="57" name="Rectangle 15"/>
              <p:cNvSpPr>
                <a:spLocks noChangeArrowheads="1"/>
              </p:cNvSpPr>
              <p:nvPr/>
            </p:nvSpPr>
            <p:spPr bwMode="auto">
              <a:xfrm>
                <a:off x="8478706" y="1500407"/>
                <a:ext cx="705884" cy="44450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wrap="none" lIns="92075" tIns="46038" rIns="92075" bIns="46038" anchor="ctr"/>
              <a:lstStyle/>
              <a:p>
                <a:pPr defTabSz="912796">
                  <a:defRPr/>
                </a:pPr>
                <a:r>
                  <a:rPr lang="en-US" altLang="ja-JP" dirty="0">
                    <a:solidFill>
                      <a:sysClr val="windowText" lastClr="000000"/>
                    </a:solidFill>
                    <a:latin typeface="Verdana" pitchFamily="34" charset="0"/>
                  </a:rPr>
                  <a:t>3</a:t>
                </a:r>
                <a:r>
                  <a:rPr lang="ja-JP" altLang="en-US" dirty="0">
                    <a:solidFill>
                      <a:sysClr val="windowText" lastClr="000000"/>
                    </a:solidFill>
                    <a:latin typeface="Verdana" pitchFamily="34" charset="0"/>
                  </a:rPr>
                  <a:t>月</a:t>
                </a:r>
              </a:p>
            </p:txBody>
          </p:sp>
        </p:grpSp>
        <p:sp>
          <p:nvSpPr>
            <p:cNvPr id="59" name="Rectangle 15"/>
            <p:cNvSpPr>
              <a:spLocks noChangeArrowheads="1"/>
            </p:cNvSpPr>
            <p:nvPr/>
          </p:nvSpPr>
          <p:spPr bwMode="auto">
            <a:xfrm>
              <a:off x="8067036" y="547312"/>
              <a:ext cx="629369" cy="444500"/>
            </a:xfrm>
            <a:prstGeom prst="rect">
              <a:avLst/>
            </a:prstGeom>
            <a:grpFill/>
            <a:ln>
              <a:noFill/>
              <a:headEnd/>
              <a:tailEnd/>
            </a:ln>
          </p:spPr>
          <p:style>
            <a:lnRef idx="2">
              <a:schemeClr val="accent2"/>
            </a:lnRef>
            <a:fillRef idx="1">
              <a:schemeClr val="lt1"/>
            </a:fillRef>
            <a:effectRef idx="0">
              <a:schemeClr val="accent2"/>
            </a:effectRef>
            <a:fontRef idx="minor">
              <a:schemeClr val="dk1"/>
            </a:fontRef>
          </p:style>
          <p:txBody>
            <a:bodyPr wrap="none" lIns="92075" tIns="46038" rIns="92075" bIns="46038" anchor="ctr"/>
            <a:lstStyle/>
            <a:p>
              <a:pPr defTabSz="912796">
                <a:defRPr/>
              </a:pPr>
              <a:r>
                <a:rPr lang="en-US" altLang="ja-JP" dirty="0">
                  <a:solidFill>
                    <a:sysClr val="windowText" lastClr="000000"/>
                  </a:solidFill>
                  <a:latin typeface="Verdana" pitchFamily="34" charset="0"/>
                </a:rPr>
                <a:t>4</a:t>
              </a:r>
              <a:r>
                <a:rPr lang="ja-JP" altLang="en-US" dirty="0">
                  <a:solidFill>
                    <a:sysClr val="windowText" lastClr="000000"/>
                  </a:solidFill>
                  <a:latin typeface="Verdana" pitchFamily="34" charset="0"/>
                </a:rPr>
                <a:t>月</a:t>
              </a:r>
            </a:p>
          </p:txBody>
        </p:sp>
      </p:grpSp>
      <p:sp>
        <p:nvSpPr>
          <p:cNvPr id="6" name="角丸四角形 5"/>
          <p:cNvSpPr/>
          <p:nvPr/>
        </p:nvSpPr>
        <p:spPr>
          <a:xfrm>
            <a:off x="1581608" y="2028710"/>
            <a:ext cx="320121" cy="4204360"/>
          </a:xfrm>
          <a:prstGeom prst="round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vert="eaVert" lIns="91270" tIns="45637" rIns="91270" bIns="45637" anchor="ctr"/>
          <a:lstStyle/>
          <a:p>
            <a:pPr algn="ctr" defTabSz="912796">
              <a:defRPr/>
            </a:pPr>
            <a:r>
              <a:rPr lang="ja-JP" altLang="en-US" sz="1400" dirty="0">
                <a:solidFill>
                  <a:prstClr val="black"/>
                </a:solidFill>
                <a:latin typeface="HG丸ｺﾞｼｯｸM-PRO" pitchFamily="50" charset="-128"/>
                <a:ea typeface="HG丸ｺﾞｼｯｸM-PRO" pitchFamily="50" charset="-128"/>
              </a:rPr>
              <a:t>支　給　決　定（新規等）</a:t>
            </a:r>
          </a:p>
        </p:txBody>
      </p:sp>
      <p:sp>
        <p:nvSpPr>
          <p:cNvPr id="114" name="右矢印 113"/>
          <p:cNvSpPr/>
          <p:nvPr/>
        </p:nvSpPr>
        <p:spPr>
          <a:xfrm>
            <a:off x="2015471" y="3468871"/>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1</a:t>
            </a:r>
            <a:r>
              <a:rPr lang="ja-JP" altLang="en-US" sz="1000" dirty="0">
                <a:solidFill>
                  <a:prstClr val="black"/>
                </a:solidFill>
                <a:latin typeface="HG丸ｺﾞｼｯｸM-PRO" pitchFamily="50" charset="-128"/>
                <a:ea typeface="HG丸ｺﾞｼｯｸM-PRO" pitchFamily="50" charset="-128"/>
              </a:rPr>
              <a:t>月目</a:t>
            </a:r>
          </a:p>
        </p:txBody>
      </p:sp>
      <p:sp>
        <p:nvSpPr>
          <p:cNvPr id="159" name="角丸四角形 158"/>
          <p:cNvSpPr/>
          <p:nvPr/>
        </p:nvSpPr>
        <p:spPr>
          <a:xfrm>
            <a:off x="6392478" y="4960587"/>
            <a:ext cx="2567962" cy="1636765"/>
          </a:xfrm>
          <a:prstGeom prst="roundRect">
            <a:avLst/>
          </a:prstGeom>
          <a:solidFill>
            <a:schemeClr val="tx2">
              <a:lumMod val="20000"/>
              <a:lumOff val="8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270" tIns="45637" rIns="91270" bIns="45637" anchor="ctr"/>
          <a:lstStyle/>
          <a:p>
            <a:pPr marL="171450" indent="-171450" defTabSz="912796">
              <a:buFont typeface="HG丸ｺﾞｼｯｸM-PRO" panose="020F0600000000000000" pitchFamily="50" charset="-128"/>
              <a:buChar char="○"/>
              <a:defRPr/>
            </a:pPr>
            <a:r>
              <a:rPr lang="ja-JP" altLang="en-US" sz="1200" dirty="0" smtClean="0">
                <a:solidFill>
                  <a:prstClr val="black"/>
                </a:solidFill>
                <a:latin typeface="HG丸ｺﾞｼｯｸM-PRO" pitchFamily="50" charset="-128"/>
                <a:ea typeface="HG丸ｺﾞｼｯｸM-PRO" pitchFamily="50" charset="-128"/>
              </a:rPr>
              <a:t>支給</a:t>
            </a:r>
            <a:r>
              <a:rPr lang="ja-JP" altLang="en-US" sz="1200" dirty="0">
                <a:solidFill>
                  <a:prstClr val="black"/>
                </a:solidFill>
                <a:latin typeface="HG丸ｺﾞｼｯｸM-PRO" pitchFamily="50" charset="-128"/>
                <a:ea typeface="HG丸ｺﾞｼｯｸM-PRO" pitchFamily="50" charset="-128"/>
              </a:rPr>
              <a:t>決定の有効期間の終期月に、モニタリングを実施</a:t>
            </a:r>
            <a:r>
              <a:rPr lang="ja-JP" altLang="en-US" sz="1200" dirty="0" smtClean="0">
                <a:solidFill>
                  <a:prstClr val="black"/>
                </a:solidFill>
                <a:latin typeface="HG丸ｺﾞｼｯｸM-PRO" pitchFamily="50" charset="-128"/>
                <a:ea typeface="HG丸ｺﾞｼｯｸM-PRO" pitchFamily="50" charset="-128"/>
              </a:rPr>
              <a:t>。</a:t>
            </a:r>
            <a:endParaRPr lang="en-US" altLang="ja-JP" sz="1200" dirty="0">
              <a:solidFill>
                <a:prstClr val="black"/>
              </a:solidFill>
              <a:latin typeface="HG丸ｺﾞｼｯｸM-PRO" pitchFamily="50" charset="-128"/>
              <a:ea typeface="HG丸ｺﾞｼｯｸM-PRO" pitchFamily="50" charset="-128"/>
            </a:endParaRPr>
          </a:p>
          <a:p>
            <a:pPr marL="171450" indent="-171450" defTabSz="912796">
              <a:buFont typeface="HG丸ｺﾞｼｯｸM-PRO" panose="020F0600000000000000" pitchFamily="50" charset="-128"/>
              <a:buChar char="○"/>
              <a:defRPr/>
            </a:pPr>
            <a:r>
              <a:rPr lang="ja-JP" altLang="en-US" sz="1200" dirty="0" smtClean="0">
                <a:solidFill>
                  <a:prstClr val="black"/>
                </a:solidFill>
                <a:latin typeface="HG丸ｺﾞｼｯｸM-PRO" pitchFamily="50" charset="-128"/>
                <a:ea typeface="HG丸ｺﾞｼｯｸM-PRO" pitchFamily="50" charset="-128"/>
              </a:rPr>
              <a:t>その</a:t>
            </a:r>
            <a:r>
              <a:rPr lang="ja-JP" altLang="en-US" sz="1200" dirty="0">
                <a:solidFill>
                  <a:prstClr val="black"/>
                </a:solidFill>
                <a:latin typeface="HG丸ｺﾞｼｯｸM-PRO" pitchFamily="50" charset="-128"/>
                <a:ea typeface="HG丸ｺﾞｼｯｸM-PRO" pitchFamily="50" charset="-128"/>
              </a:rPr>
              <a:t>結果、支給決定の更新等が必要な場合は、サービス等利用計画案の作成等を併せて実施</a:t>
            </a:r>
            <a:r>
              <a:rPr lang="ja-JP" altLang="en-US" sz="1200" dirty="0" smtClean="0">
                <a:solidFill>
                  <a:prstClr val="black"/>
                </a:solidFill>
                <a:latin typeface="HG丸ｺﾞｼｯｸM-PRO" pitchFamily="50" charset="-128"/>
                <a:ea typeface="HG丸ｺﾞｼｯｸM-PRO" pitchFamily="50" charset="-128"/>
              </a:rPr>
              <a:t>。</a:t>
            </a:r>
            <a:endParaRPr lang="en-US" altLang="ja-JP" sz="1200" dirty="0">
              <a:solidFill>
                <a:prstClr val="black"/>
              </a:solidFill>
              <a:latin typeface="HG丸ｺﾞｼｯｸM-PRO" pitchFamily="50" charset="-128"/>
              <a:ea typeface="HG丸ｺﾞｼｯｸM-PRO" pitchFamily="50" charset="-128"/>
            </a:endParaRPr>
          </a:p>
          <a:p>
            <a:pPr marL="171450" indent="-171450" defTabSz="912796">
              <a:buFont typeface="HG丸ｺﾞｼｯｸM-PRO" panose="020F0600000000000000" pitchFamily="50" charset="-128"/>
              <a:buChar char="○"/>
              <a:defRPr/>
            </a:pPr>
            <a:r>
              <a:rPr lang="ja-JP" altLang="en-US" sz="1200" dirty="0" smtClean="0">
                <a:solidFill>
                  <a:prstClr val="black"/>
                </a:solidFill>
                <a:latin typeface="HG丸ｺﾞｼｯｸM-PRO" pitchFamily="50" charset="-128"/>
                <a:ea typeface="HG丸ｺﾞｼｯｸM-PRO" pitchFamily="50" charset="-128"/>
              </a:rPr>
              <a:t>この場合、計画作成費のみ支給する。</a:t>
            </a:r>
            <a:endParaRPr lang="en-US" altLang="ja-JP" sz="1200" dirty="0">
              <a:solidFill>
                <a:prstClr val="black"/>
              </a:solidFill>
              <a:latin typeface="HG丸ｺﾞｼｯｸM-PRO" pitchFamily="50" charset="-128"/>
              <a:ea typeface="HG丸ｺﾞｼｯｸM-PRO" pitchFamily="50" charset="-128"/>
            </a:endParaRPr>
          </a:p>
        </p:txBody>
      </p:sp>
      <p:sp>
        <p:nvSpPr>
          <p:cNvPr id="172" name="正方形/長方形 171"/>
          <p:cNvSpPr/>
          <p:nvPr/>
        </p:nvSpPr>
        <p:spPr>
          <a:xfrm>
            <a:off x="77651" y="2094801"/>
            <a:ext cx="1466901" cy="416405"/>
          </a:xfrm>
          <a:prstGeom prst="rect">
            <a:avLst/>
          </a:prstGeom>
          <a:noFill/>
          <a:ln w="19050">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270" tIns="45637" rIns="91270" bIns="45637" anchor="ctr"/>
          <a:lstStyle/>
          <a:p>
            <a:pPr algn="ctr" defTabSz="912796">
              <a:defRPr/>
            </a:pPr>
            <a:r>
              <a:rPr lang="ja-JP" altLang="en-US" sz="1000" dirty="0">
                <a:solidFill>
                  <a:prstClr val="black"/>
                </a:solidFill>
                <a:latin typeface="HG丸ｺﾞｼｯｸM-PRO" pitchFamily="50" charset="-128"/>
                <a:ea typeface="HG丸ｺﾞｼｯｸM-PRO" pitchFamily="50" charset="-128"/>
              </a:rPr>
              <a:t>支給決定の有効期間が</a:t>
            </a:r>
            <a:r>
              <a:rPr lang="en-US" altLang="ja-JP" sz="1000" dirty="0">
                <a:solidFill>
                  <a:prstClr val="black"/>
                </a:solidFill>
                <a:latin typeface="HG丸ｺﾞｼｯｸM-PRO" pitchFamily="50" charset="-128"/>
                <a:ea typeface="HG丸ｺﾞｼｯｸM-PRO" pitchFamily="50" charset="-128"/>
              </a:rPr>
              <a:t>1</a:t>
            </a:r>
            <a:r>
              <a:rPr lang="ja-JP" altLang="en-US" sz="1000" dirty="0">
                <a:solidFill>
                  <a:prstClr val="black"/>
                </a:solidFill>
                <a:latin typeface="HG丸ｺﾞｼｯｸM-PRO" pitchFamily="50" charset="-128"/>
                <a:ea typeface="HG丸ｺﾞｼｯｸM-PRO" pitchFamily="50" charset="-128"/>
              </a:rPr>
              <a:t>年の場合</a:t>
            </a:r>
          </a:p>
        </p:txBody>
      </p:sp>
      <p:grpSp>
        <p:nvGrpSpPr>
          <p:cNvPr id="9" name="グループ化 213"/>
          <p:cNvGrpSpPr>
            <a:grpSpLocks/>
          </p:cNvGrpSpPr>
          <p:nvPr/>
        </p:nvGrpSpPr>
        <p:grpSpPr bwMode="auto">
          <a:xfrm>
            <a:off x="940585" y="1380793"/>
            <a:ext cx="2844395" cy="4950720"/>
            <a:chOff x="993058" y="975338"/>
            <a:chExt cx="2622680" cy="5096836"/>
          </a:xfrm>
        </p:grpSpPr>
        <p:cxnSp>
          <p:nvCxnSpPr>
            <p:cNvPr id="115" name="直線コネクタ 114"/>
            <p:cNvCxnSpPr/>
            <p:nvPr/>
          </p:nvCxnSpPr>
          <p:spPr>
            <a:xfrm flipH="1">
              <a:off x="1924959" y="1268873"/>
              <a:ext cx="21249" cy="4803301"/>
            </a:xfrm>
            <a:prstGeom prst="line">
              <a:avLst/>
            </a:prstGeom>
            <a:ln w="28575"/>
          </p:spPr>
          <p:style>
            <a:lnRef idx="1">
              <a:schemeClr val="dk1"/>
            </a:lnRef>
            <a:fillRef idx="0">
              <a:schemeClr val="dk1"/>
            </a:fillRef>
            <a:effectRef idx="0">
              <a:schemeClr val="dk1"/>
            </a:effectRef>
            <a:fontRef idx="minor">
              <a:schemeClr val="tx1"/>
            </a:fontRef>
          </p:style>
        </p:cxnSp>
        <p:sp>
          <p:nvSpPr>
            <p:cNvPr id="193" name="Rectangle 5"/>
            <p:cNvSpPr>
              <a:spLocks noChangeArrowheads="1"/>
            </p:cNvSpPr>
            <p:nvPr/>
          </p:nvSpPr>
          <p:spPr bwMode="auto">
            <a:xfrm>
              <a:off x="993058" y="975338"/>
              <a:ext cx="2622680" cy="28908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2075" tIns="46038" rIns="92075" bIns="46038" anchor="ctr"/>
            <a:lstStyle/>
            <a:p>
              <a:pPr defTabSz="912796">
                <a:defRPr/>
              </a:pPr>
              <a:r>
                <a:rPr lang="en-US" altLang="ja-JP" sz="1200" dirty="0">
                  <a:solidFill>
                    <a:sysClr val="windowText" lastClr="000000"/>
                  </a:solidFill>
                  <a:latin typeface="Verdana" pitchFamily="34" charset="0"/>
                </a:rPr>
                <a:t>5</a:t>
              </a:r>
              <a:r>
                <a:rPr lang="ja-JP" altLang="en-US" sz="1200" dirty="0">
                  <a:solidFill>
                    <a:sysClr val="windowText" lastClr="000000"/>
                  </a:solidFill>
                  <a:latin typeface="Verdana" pitchFamily="34" charset="0"/>
                </a:rPr>
                <a:t>月</a:t>
              </a:r>
              <a:r>
                <a:rPr lang="en-US" altLang="ja-JP" sz="1200" dirty="0">
                  <a:solidFill>
                    <a:sysClr val="windowText" lastClr="000000"/>
                  </a:solidFill>
                  <a:latin typeface="Verdana" pitchFamily="34" charset="0"/>
                </a:rPr>
                <a:t>1</a:t>
              </a:r>
              <a:r>
                <a:rPr lang="ja-JP" altLang="en-US" sz="1200" dirty="0">
                  <a:solidFill>
                    <a:sysClr val="windowText" lastClr="000000"/>
                  </a:solidFill>
                  <a:latin typeface="Verdana" pitchFamily="34" charset="0"/>
                </a:rPr>
                <a:t>日に新規に利用開始する場合の例</a:t>
              </a:r>
            </a:p>
          </p:txBody>
        </p:sp>
      </p:grpSp>
      <p:sp>
        <p:nvSpPr>
          <p:cNvPr id="215" name="右矢印 214"/>
          <p:cNvSpPr/>
          <p:nvPr/>
        </p:nvSpPr>
        <p:spPr>
          <a:xfrm>
            <a:off x="2639527" y="3468871"/>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2</a:t>
            </a:r>
            <a:r>
              <a:rPr lang="ja-JP" altLang="en-US" sz="1000" dirty="0">
                <a:solidFill>
                  <a:prstClr val="black"/>
                </a:solidFill>
                <a:latin typeface="HG丸ｺﾞｼｯｸM-PRO" pitchFamily="50" charset="-128"/>
                <a:ea typeface="HG丸ｺﾞｼｯｸM-PRO" pitchFamily="50" charset="-128"/>
              </a:rPr>
              <a:t>月目</a:t>
            </a:r>
          </a:p>
        </p:txBody>
      </p:sp>
      <p:sp>
        <p:nvSpPr>
          <p:cNvPr id="217" name="右矢印 216"/>
          <p:cNvSpPr/>
          <p:nvPr/>
        </p:nvSpPr>
        <p:spPr>
          <a:xfrm>
            <a:off x="3263641" y="3468871"/>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3</a:t>
            </a:r>
            <a:r>
              <a:rPr lang="ja-JP" altLang="en-US" sz="1000" dirty="0">
                <a:solidFill>
                  <a:prstClr val="black"/>
                </a:solidFill>
                <a:latin typeface="HG丸ｺﾞｼｯｸM-PRO" pitchFamily="50" charset="-128"/>
                <a:ea typeface="HG丸ｺﾞｼｯｸM-PRO" pitchFamily="50" charset="-128"/>
              </a:rPr>
              <a:t>月目</a:t>
            </a:r>
          </a:p>
        </p:txBody>
      </p:sp>
      <p:sp>
        <p:nvSpPr>
          <p:cNvPr id="219" name="右矢印 218"/>
          <p:cNvSpPr/>
          <p:nvPr/>
        </p:nvSpPr>
        <p:spPr>
          <a:xfrm>
            <a:off x="3887698" y="2460756"/>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35989" rIns="0" bIns="35989"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4</a:t>
            </a:r>
            <a:r>
              <a:rPr lang="ja-JP" altLang="en-US" sz="1000" dirty="0">
                <a:solidFill>
                  <a:prstClr val="black"/>
                </a:solidFill>
                <a:latin typeface="HG丸ｺﾞｼｯｸM-PRO" pitchFamily="50" charset="-128"/>
                <a:ea typeface="HG丸ｺﾞｼｯｸM-PRO" pitchFamily="50" charset="-128"/>
              </a:rPr>
              <a:t>月目</a:t>
            </a:r>
          </a:p>
        </p:txBody>
      </p:sp>
      <p:cxnSp>
        <p:nvCxnSpPr>
          <p:cNvPr id="100" name="直線コネクタ 99"/>
          <p:cNvCxnSpPr/>
          <p:nvPr/>
        </p:nvCxnSpPr>
        <p:spPr>
          <a:xfrm>
            <a:off x="3887891" y="1636767"/>
            <a:ext cx="4389" cy="464508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22" name="右矢印 221"/>
          <p:cNvSpPr/>
          <p:nvPr/>
        </p:nvSpPr>
        <p:spPr>
          <a:xfrm>
            <a:off x="4511754" y="2460756"/>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5</a:t>
            </a:r>
            <a:r>
              <a:rPr lang="ja-JP" altLang="en-US" sz="1000" dirty="0">
                <a:solidFill>
                  <a:prstClr val="black"/>
                </a:solidFill>
                <a:latin typeface="HG丸ｺﾞｼｯｸM-PRO" pitchFamily="50" charset="-128"/>
                <a:ea typeface="HG丸ｺﾞｼｯｸM-PRO" pitchFamily="50" charset="-128"/>
              </a:rPr>
              <a:t>月目</a:t>
            </a:r>
          </a:p>
        </p:txBody>
      </p:sp>
      <p:sp>
        <p:nvSpPr>
          <p:cNvPr id="223" name="右矢印 222"/>
          <p:cNvSpPr/>
          <p:nvPr/>
        </p:nvSpPr>
        <p:spPr>
          <a:xfrm>
            <a:off x="5759924" y="2460756"/>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7</a:t>
            </a:r>
            <a:r>
              <a:rPr lang="ja-JP" altLang="en-US" sz="1000" dirty="0">
                <a:solidFill>
                  <a:prstClr val="black"/>
                </a:solidFill>
                <a:latin typeface="HG丸ｺﾞｼｯｸM-PRO" pitchFamily="50" charset="-128"/>
                <a:ea typeface="HG丸ｺﾞｼｯｸM-PRO" pitchFamily="50" charset="-128"/>
              </a:rPr>
              <a:t>月目</a:t>
            </a:r>
          </a:p>
        </p:txBody>
      </p:sp>
      <p:sp>
        <p:nvSpPr>
          <p:cNvPr id="224" name="右矢印 223"/>
          <p:cNvSpPr/>
          <p:nvPr/>
        </p:nvSpPr>
        <p:spPr>
          <a:xfrm>
            <a:off x="5135811" y="2460756"/>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6</a:t>
            </a:r>
            <a:r>
              <a:rPr lang="ja-JP" altLang="en-US" sz="1000" dirty="0">
                <a:solidFill>
                  <a:prstClr val="black"/>
                </a:solidFill>
                <a:latin typeface="HG丸ｺﾞｼｯｸM-PRO" pitchFamily="50" charset="-128"/>
                <a:ea typeface="HG丸ｺﾞｼｯｸM-PRO" pitchFamily="50" charset="-128"/>
              </a:rPr>
              <a:t>月目</a:t>
            </a:r>
          </a:p>
        </p:txBody>
      </p:sp>
      <p:sp>
        <p:nvSpPr>
          <p:cNvPr id="225" name="右矢印 224"/>
          <p:cNvSpPr/>
          <p:nvPr/>
        </p:nvSpPr>
        <p:spPr>
          <a:xfrm>
            <a:off x="6383981" y="2460756"/>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8</a:t>
            </a:r>
            <a:r>
              <a:rPr lang="ja-JP" altLang="en-US" sz="1000" dirty="0">
                <a:solidFill>
                  <a:prstClr val="black"/>
                </a:solidFill>
                <a:latin typeface="HG丸ｺﾞｼｯｸM-PRO" pitchFamily="50" charset="-128"/>
                <a:ea typeface="HG丸ｺﾞｼｯｸM-PRO" pitchFamily="50" charset="-128"/>
              </a:rPr>
              <a:t>月目</a:t>
            </a:r>
          </a:p>
        </p:txBody>
      </p:sp>
      <p:sp>
        <p:nvSpPr>
          <p:cNvPr id="226" name="右矢印 225"/>
          <p:cNvSpPr/>
          <p:nvPr/>
        </p:nvSpPr>
        <p:spPr>
          <a:xfrm>
            <a:off x="7008038" y="2460756"/>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9</a:t>
            </a:r>
            <a:r>
              <a:rPr lang="ja-JP" altLang="en-US" sz="1000" dirty="0">
                <a:solidFill>
                  <a:prstClr val="black"/>
                </a:solidFill>
                <a:latin typeface="HG丸ｺﾞｼｯｸM-PRO" pitchFamily="50" charset="-128"/>
                <a:ea typeface="HG丸ｺﾞｼｯｸM-PRO" pitchFamily="50" charset="-128"/>
              </a:rPr>
              <a:t>月目</a:t>
            </a:r>
          </a:p>
        </p:txBody>
      </p:sp>
      <p:sp>
        <p:nvSpPr>
          <p:cNvPr id="229" name="右矢印 228"/>
          <p:cNvSpPr/>
          <p:nvPr/>
        </p:nvSpPr>
        <p:spPr>
          <a:xfrm>
            <a:off x="7632366" y="2460756"/>
            <a:ext cx="702077"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10</a:t>
            </a:r>
            <a:r>
              <a:rPr lang="ja-JP" altLang="en-US" sz="1000" dirty="0">
                <a:solidFill>
                  <a:prstClr val="black"/>
                </a:solidFill>
                <a:latin typeface="HG丸ｺﾞｼｯｸM-PRO" pitchFamily="50" charset="-128"/>
                <a:ea typeface="HG丸ｺﾞｼｯｸM-PRO" pitchFamily="50" charset="-128"/>
              </a:rPr>
              <a:t>月目</a:t>
            </a:r>
          </a:p>
        </p:txBody>
      </p:sp>
      <p:sp>
        <p:nvSpPr>
          <p:cNvPr id="230" name="右矢印 229"/>
          <p:cNvSpPr/>
          <p:nvPr/>
        </p:nvSpPr>
        <p:spPr>
          <a:xfrm>
            <a:off x="8334457" y="2460756"/>
            <a:ext cx="702077"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11</a:t>
            </a:r>
            <a:r>
              <a:rPr lang="ja-JP" altLang="en-US" sz="1000" dirty="0">
                <a:solidFill>
                  <a:prstClr val="black"/>
                </a:solidFill>
                <a:latin typeface="HG丸ｺﾞｼｯｸM-PRO" pitchFamily="50" charset="-128"/>
                <a:ea typeface="HG丸ｺﾞｼｯｸM-PRO" pitchFamily="50" charset="-128"/>
              </a:rPr>
              <a:t>月目</a:t>
            </a:r>
          </a:p>
        </p:txBody>
      </p:sp>
      <p:sp>
        <p:nvSpPr>
          <p:cNvPr id="231" name="右矢印 230"/>
          <p:cNvSpPr/>
          <p:nvPr/>
        </p:nvSpPr>
        <p:spPr>
          <a:xfrm>
            <a:off x="9026797" y="2423805"/>
            <a:ext cx="702077"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12</a:t>
            </a:r>
            <a:r>
              <a:rPr lang="ja-JP" altLang="en-US" sz="1000" dirty="0">
                <a:solidFill>
                  <a:prstClr val="black"/>
                </a:solidFill>
                <a:latin typeface="HG丸ｺﾞｼｯｸM-PRO" pitchFamily="50" charset="-128"/>
                <a:ea typeface="HG丸ｺﾞｼｯｸM-PRO" pitchFamily="50" charset="-128"/>
              </a:rPr>
              <a:t>月目</a:t>
            </a:r>
          </a:p>
        </p:txBody>
      </p:sp>
      <p:sp>
        <p:nvSpPr>
          <p:cNvPr id="232" name="右矢印 231"/>
          <p:cNvSpPr/>
          <p:nvPr/>
        </p:nvSpPr>
        <p:spPr>
          <a:xfrm>
            <a:off x="5081429" y="4318996"/>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6</a:t>
            </a:r>
            <a:r>
              <a:rPr lang="ja-JP" altLang="en-US" sz="1000" dirty="0">
                <a:solidFill>
                  <a:prstClr val="black"/>
                </a:solidFill>
                <a:latin typeface="HG丸ｺﾞｼｯｸM-PRO" pitchFamily="50" charset="-128"/>
                <a:ea typeface="HG丸ｺﾞｼｯｸM-PRO" pitchFamily="50" charset="-128"/>
              </a:rPr>
              <a:t>月目</a:t>
            </a:r>
          </a:p>
        </p:txBody>
      </p:sp>
      <p:sp>
        <p:nvSpPr>
          <p:cNvPr id="233" name="右矢印 232"/>
          <p:cNvSpPr/>
          <p:nvPr/>
        </p:nvSpPr>
        <p:spPr>
          <a:xfrm>
            <a:off x="9028274" y="3463761"/>
            <a:ext cx="702077"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12</a:t>
            </a:r>
            <a:r>
              <a:rPr lang="ja-JP" altLang="en-US" sz="1000" dirty="0">
                <a:solidFill>
                  <a:prstClr val="black"/>
                </a:solidFill>
                <a:latin typeface="HG丸ｺﾞｼｯｸM-PRO" pitchFamily="50" charset="-128"/>
                <a:ea typeface="HG丸ｺﾞｼｯｸM-PRO" pitchFamily="50" charset="-128"/>
              </a:rPr>
              <a:t>月目</a:t>
            </a:r>
          </a:p>
        </p:txBody>
      </p:sp>
      <p:sp>
        <p:nvSpPr>
          <p:cNvPr id="207" name="Rectangle 5"/>
          <p:cNvSpPr>
            <a:spLocks noChangeArrowheads="1"/>
          </p:cNvSpPr>
          <p:nvPr/>
        </p:nvSpPr>
        <p:spPr bwMode="auto">
          <a:xfrm>
            <a:off x="5261703" y="1303521"/>
            <a:ext cx="1078718" cy="281528"/>
          </a:xfrm>
          <a:prstGeom prst="rect">
            <a:avLst/>
          </a:prstGeom>
          <a:solidFill>
            <a:schemeClr val="bg1"/>
          </a:solidFill>
          <a:ln>
            <a:headEnd/>
            <a:tailEnd/>
          </a:ln>
        </p:spPr>
        <p:style>
          <a:lnRef idx="2">
            <a:schemeClr val="dk1"/>
          </a:lnRef>
          <a:fillRef idx="1">
            <a:schemeClr val="lt1"/>
          </a:fillRef>
          <a:effectRef idx="0">
            <a:schemeClr val="dk1"/>
          </a:effectRef>
          <a:fontRef idx="minor">
            <a:schemeClr val="dk1"/>
          </a:fontRef>
        </p:style>
        <p:txBody>
          <a:bodyPr wrap="none" lIns="24716" tIns="0" rIns="24716" bIns="0" anchor="ctr" anchorCtr="1"/>
          <a:lstStyle/>
          <a:p>
            <a:pPr defTabSz="912796">
              <a:defRPr/>
            </a:pPr>
            <a:r>
              <a:rPr lang="ja-JP" altLang="en-US" sz="1200" dirty="0">
                <a:solidFill>
                  <a:sysClr val="windowText" lastClr="000000"/>
                </a:solidFill>
                <a:latin typeface="Verdana" pitchFamily="34" charset="0"/>
              </a:rPr>
              <a:t>　</a:t>
            </a:r>
            <a:r>
              <a:rPr lang="en-US" altLang="ja-JP" sz="1200" dirty="0">
                <a:solidFill>
                  <a:sysClr val="windowText" lastClr="000000"/>
                </a:solidFill>
                <a:latin typeface="Verdana" pitchFamily="34" charset="0"/>
              </a:rPr>
              <a:t>11</a:t>
            </a:r>
            <a:r>
              <a:rPr lang="ja-JP" altLang="en-US" sz="1200" dirty="0">
                <a:solidFill>
                  <a:sysClr val="windowText" lastClr="000000"/>
                </a:solidFill>
                <a:latin typeface="Verdana" pitchFamily="34" charset="0"/>
              </a:rPr>
              <a:t>月</a:t>
            </a:r>
            <a:r>
              <a:rPr lang="en-US" altLang="ja-JP" sz="1200" dirty="0">
                <a:solidFill>
                  <a:sysClr val="windowText" lastClr="000000"/>
                </a:solidFill>
                <a:latin typeface="Verdana" pitchFamily="34" charset="0"/>
              </a:rPr>
              <a:t>1</a:t>
            </a:r>
            <a:r>
              <a:rPr lang="ja-JP" altLang="en-US" sz="1200" dirty="0">
                <a:solidFill>
                  <a:sysClr val="windowText" lastClr="000000"/>
                </a:solidFill>
                <a:latin typeface="Verdana" pitchFamily="34" charset="0"/>
              </a:rPr>
              <a:t>日</a:t>
            </a:r>
          </a:p>
        </p:txBody>
      </p:sp>
      <p:sp>
        <p:nvSpPr>
          <p:cNvPr id="64" name="正方形/長方形 63"/>
          <p:cNvSpPr/>
          <p:nvPr/>
        </p:nvSpPr>
        <p:spPr>
          <a:xfrm>
            <a:off x="184884" y="512649"/>
            <a:ext cx="9613775" cy="684103"/>
          </a:xfrm>
          <a:prstGeom prst="rect">
            <a:avLst/>
          </a:prstGeom>
          <a:noFill/>
          <a:ln>
            <a:solidFill>
              <a:schemeClr val="tx2"/>
            </a:solidFill>
          </a:ln>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91270" tIns="45637" rIns="91270" bIns="45637" anchor="ctr"/>
          <a:lstStyle/>
          <a:p>
            <a:pPr defTabSz="912796">
              <a:defRPr/>
            </a:pPr>
            <a:r>
              <a:rPr lang="en-US" altLang="ja-JP" sz="1400" dirty="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　当該期間は、「標準」であり、対象者の状況に応じ「</a:t>
            </a:r>
            <a:r>
              <a:rPr lang="ja-JP" altLang="en-US" sz="1400" dirty="0" smtClean="0">
                <a:solidFill>
                  <a:prstClr val="black"/>
                </a:solidFill>
                <a:latin typeface="ＭＳ ゴシック" panose="020B0609070205080204" pitchFamily="49" charset="-128"/>
                <a:ea typeface="ＭＳ ゴシック" panose="020B0609070205080204" pitchFamily="49" charset="-128"/>
              </a:rPr>
              <a:t>２、３ヶ月」</a:t>
            </a:r>
            <a:r>
              <a:rPr lang="ja-JP" altLang="en-US" sz="1400" dirty="0">
                <a:solidFill>
                  <a:prstClr val="black"/>
                </a:solidFill>
                <a:latin typeface="ＭＳ ゴシック" panose="020B0609070205080204" pitchFamily="49" charset="-128"/>
                <a:ea typeface="ＭＳ ゴシック" panose="020B0609070205080204" pitchFamily="49" charset="-128"/>
              </a:rPr>
              <a:t>とすることや、在宅サービスの</a:t>
            </a:r>
            <a:r>
              <a:rPr lang="ja-JP" altLang="en-US" sz="1400" dirty="0" smtClean="0">
                <a:solidFill>
                  <a:prstClr val="black"/>
                </a:solidFill>
                <a:latin typeface="ＭＳ ゴシック" panose="020B0609070205080204" pitchFamily="49" charset="-128"/>
                <a:ea typeface="ＭＳ ゴシック" panose="020B0609070205080204" pitchFamily="49" charset="-128"/>
              </a:rPr>
              <a:t>利用者を「</a:t>
            </a:r>
            <a:r>
              <a:rPr lang="ja-JP" altLang="en-US" sz="1400" dirty="0">
                <a:solidFill>
                  <a:prstClr val="black"/>
                </a:solidFill>
                <a:latin typeface="ＭＳ ゴシック" panose="020B0609070205080204" pitchFamily="49" charset="-128"/>
                <a:ea typeface="ＭＳ ゴシック" panose="020B0609070205080204" pitchFamily="49" charset="-128"/>
              </a:rPr>
              <a:t>１年に１回」とすること、入所サービスの利用者を「１年に</a:t>
            </a:r>
            <a:r>
              <a:rPr lang="ja-JP" altLang="en-US" sz="1400" dirty="0" smtClean="0">
                <a:solidFill>
                  <a:prstClr val="black"/>
                </a:solidFill>
                <a:latin typeface="ＭＳ ゴシック" panose="020B0609070205080204" pitchFamily="49" charset="-128"/>
                <a:ea typeface="ＭＳ ゴシック" panose="020B0609070205080204" pitchFamily="49" charset="-128"/>
              </a:rPr>
              <a:t>１回」</a:t>
            </a:r>
            <a:r>
              <a:rPr lang="ja-JP" altLang="en-US" sz="1400" dirty="0">
                <a:solidFill>
                  <a:prstClr val="black"/>
                </a:solidFill>
                <a:latin typeface="ＭＳ ゴシック" panose="020B0609070205080204" pitchFamily="49" charset="-128"/>
                <a:ea typeface="ＭＳ ゴシック" panose="020B0609070205080204" pitchFamily="49" charset="-128"/>
              </a:rPr>
              <a:t>とすることなどが</a:t>
            </a:r>
            <a:r>
              <a:rPr lang="ja-JP" altLang="en-US" sz="1400" dirty="0" smtClean="0">
                <a:solidFill>
                  <a:prstClr val="black"/>
                </a:solidFill>
                <a:latin typeface="ＭＳ ゴシック" panose="020B0609070205080204" pitchFamily="49" charset="-128"/>
                <a:ea typeface="ＭＳ ゴシック" panose="020B0609070205080204" pitchFamily="49" charset="-128"/>
              </a:rPr>
              <a:t>想定されることに</a:t>
            </a:r>
            <a:r>
              <a:rPr lang="ja-JP" altLang="en-US" sz="1400" dirty="0">
                <a:solidFill>
                  <a:prstClr val="black"/>
                </a:solidFill>
                <a:latin typeface="ＭＳ ゴシック" panose="020B0609070205080204" pitchFamily="49" charset="-128"/>
                <a:ea typeface="ＭＳ ゴシック" panose="020B0609070205080204" pitchFamily="49" charset="-128"/>
              </a:rPr>
              <a:t>留意。</a:t>
            </a:r>
          </a:p>
        </p:txBody>
      </p:sp>
      <p:sp>
        <p:nvSpPr>
          <p:cNvPr id="58" name="円形吹き出し 57"/>
          <p:cNvSpPr/>
          <p:nvPr/>
        </p:nvSpPr>
        <p:spPr>
          <a:xfrm>
            <a:off x="5889104" y="4149080"/>
            <a:ext cx="1224136" cy="576064"/>
          </a:xfrm>
          <a:prstGeom prst="wedgeEllipseCallout">
            <a:avLst>
              <a:gd name="adj1" fmla="val -66504"/>
              <a:gd name="adj2" fmla="val 24106"/>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ja-JP" altLang="en-US" sz="1200" dirty="0">
                <a:solidFill>
                  <a:prstClr val="black"/>
                </a:solidFill>
                <a:latin typeface="HG丸ｺﾞｼｯｸM-PRO" pitchFamily="50" charset="-128"/>
                <a:ea typeface="HG丸ｺﾞｼｯｸM-PRO" pitchFamily="50" charset="-128"/>
              </a:rPr>
              <a:t>６月に１回</a:t>
            </a:r>
            <a:endParaRPr lang="en-US" altLang="ja-JP" sz="1200" dirty="0">
              <a:solidFill>
                <a:prstClr val="black"/>
              </a:solidFill>
              <a:latin typeface="HG丸ｺﾞｼｯｸM-PRO" pitchFamily="50" charset="-128"/>
              <a:ea typeface="HG丸ｺﾞｼｯｸM-PRO" pitchFamily="50" charset="-128"/>
            </a:endParaRPr>
          </a:p>
          <a:p>
            <a:pPr algn="ctr" defTabSz="912796">
              <a:defRPr/>
            </a:pPr>
            <a:r>
              <a:rPr lang="ja-JP" altLang="en-US" sz="1200" dirty="0">
                <a:solidFill>
                  <a:prstClr val="black"/>
                </a:solidFill>
                <a:latin typeface="HG丸ｺﾞｼｯｸM-PRO" pitchFamily="50" charset="-128"/>
                <a:ea typeface="HG丸ｺﾞｼｯｸM-PRO" pitchFamily="50" charset="-128"/>
              </a:rPr>
              <a:t>実施</a:t>
            </a:r>
          </a:p>
        </p:txBody>
      </p:sp>
      <p:sp>
        <p:nvSpPr>
          <p:cNvPr id="60" name="右矢印 59"/>
          <p:cNvSpPr/>
          <p:nvPr/>
        </p:nvSpPr>
        <p:spPr bwMode="auto">
          <a:xfrm>
            <a:off x="5025008" y="5450451"/>
            <a:ext cx="702239" cy="575471"/>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2762" tIns="31381" rIns="62762" bIns="31381" anchor="ctr"/>
          <a:lstStyle/>
          <a:p>
            <a:pPr algn="ctr" defTabSz="912796">
              <a:defRPr/>
            </a:pPr>
            <a:r>
              <a:rPr lang="ja-JP" altLang="en-US" sz="1000" dirty="0">
                <a:solidFill>
                  <a:prstClr val="black"/>
                </a:solidFill>
                <a:latin typeface="HG丸ｺﾞｼｯｸM-PRO" pitchFamily="50" charset="-128"/>
                <a:ea typeface="HG丸ｺﾞｼｯｸM-PRO" pitchFamily="50" charset="-128"/>
              </a:rPr>
              <a:t>６月目</a:t>
            </a:r>
          </a:p>
        </p:txBody>
      </p:sp>
      <p:sp>
        <p:nvSpPr>
          <p:cNvPr id="61" name="円/楕円 60"/>
          <p:cNvSpPr/>
          <p:nvPr/>
        </p:nvSpPr>
        <p:spPr>
          <a:xfrm>
            <a:off x="4937433" y="5400272"/>
            <a:ext cx="906887" cy="734822"/>
          </a:xfrm>
          <a:prstGeom prst="ellipse">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91270" tIns="45637" rIns="91270" bIns="45637" anchor="ctr"/>
          <a:lstStyle/>
          <a:p>
            <a:pPr algn="ctr" defTabSz="912796">
              <a:defRPr/>
            </a:pPr>
            <a:endParaRPr lang="ja-JP" altLang="en-US" sz="1000" dirty="0">
              <a:solidFill>
                <a:prstClr val="black"/>
              </a:solidFill>
              <a:latin typeface="HG丸ｺﾞｼｯｸM-PRO" pitchFamily="50" charset="-128"/>
              <a:ea typeface="HG丸ｺﾞｼｯｸM-PRO" pitchFamily="50" charset="-128"/>
            </a:endParaRPr>
          </a:p>
        </p:txBody>
      </p:sp>
      <p:cxnSp>
        <p:nvCxnSpPr>
          <p:cNvPr id="62" name="直線矢印コネクタ 61"/>
          <p:cNvCxnSpPr/>
          <p:nvPr/>
        </p:nvCxnSpPr>
        <p:spPr>
          <a:xfrm flipH="1">
            <a:off x="5882805" y="5738186"/>
            <a:ext cx="485551" cy="0"/>
          </a:xfrm>
          <a:prstGeom prst="straightConnector1">
            <a:avLst/>
          </a:prstGeom>
          <a:ln>
            <a:headEnd type="arrow"/>
            <a:tailEnd type="none"/>
          </a:ln>
        </p:spPr>
        <p:style>
          <a:lnRef idx="1">
            <a:schemeClr val="dk1"/>
          </a:lnRef>
          <a:fillRef idx="0">
            <a:schemeClr val="dk1"/>
          </a:fillRef>
          <a:effectRef idx="0">
            <a:schemeClr val="dk1"/>
          </a:effectRef>
          <a:fontRef idx="minor">
            <a:schemeClr val="tx1"/>
          </a:fontRef>
        </p:style>
      </p:cxnSp>
      <p:sp>
        <p:nvSpPr>
          <p:cNvPr id="63" name="円形吹き出し 62"/>
          <p:cNvSpPr/>
          <p:nvPr/>
        </p:nvSpPr>
        <p:spPr>
          <a:xfrm>
            <a:off x="5882805" y="1976455"/>
            <a:ext cx="1008112" cy="504056"/>
          </a:xfrm>
          <a:prstGeom prst="wedgeEllipseCallout">
            <a:avLst>
              <a:gd name="adj1" fmla="val -49436"/>
              <a:gd name="adj2" fmla="val 50723"/>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ja-JP" altLang="en-US" sz="1200" dirty="0">
                <a:solidFill>
                  <a:prstClr val="black"/>
                </a:solidFill>
                <a:latin typeface="HG丸ｺﾞｼｯｸM-PRO" pitchFamily="50" charset="-128"/>
                <a:ea typeface="HG丸ｺﾞｼｯｸM-PRO" pitchFamily="50" charset="-128"/>
              </a:rPr>
              <a:t>毎月実施</a:t>
            </a:r>
          </a:p>
        </p:txBody>
      </p:sp>
      <p:sp>
        <p:nvSpPr>
          <p:cNvPr id="65" name="正方形/長方形 64"/>
          <p:cNvSpPr/>
          <p:nvPr/>
        </p:nvSpPr>
        <p:spPr>
          <a:xfrm>
            <a:off x="101723" y="5589142"/>
            <a:ext cx="1466901" cy="416405"/>
          </a:xfrm>
          <a:prstGeom prst="rect">
            <a:avLst/>
          </a:prstGeom>
          <a:noFill/>
          <a:ln w="19050">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270" tIns="45637" rIns="91270" bIns="45637" anchor="ctr"/>
          <a:lstStyle/>
          <a:p>
            <a:pPr algn="ctr" defTabSz="912796">
              <a:defRPr/>
            </a:pPr>
            <a:r>
              <a:rPr lang="ja-JP" altLang="en-US" sz="1000" dirty="0">
                <a:solidFill>
                  <a:prstClr val="black"/>
                </a:solidFill>
                <a:latin typeface="HG丸ｺﾞｼｯｸM-PRO" pitchFamily="50" charset="-128"/>
                <a:ea typeface="HG丸ｺﾞｼｯｸM-PRO" pitchFamily="50" charset="-128"/>
              </a:rPr>
              <a:t>支給決定の有効期間が６か月の場合</a:t>
            </a:r>
          </a:p>
        </p:txBody>
      </p:sp>
      <p:sp>
        <p:nvSpPr>
          <p:cNvPr id="66" name="右矢印 65"/>
          <p:cNvSpPr/>
          <p:nvPr/>
        </p:nvSpPr>
        <p:spPr>
          <a:xfrm>
            <a:off x="5081429" y="3454900"/>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ja-JP" altLang="en-US" sz="1000" dirty="0">
                <a:solidFill>
                  <a:prstClr val="black"/>
                </a:solidFill>
                <a:latin typeface="HG丸ｺﾞｼｯｸM-PRO" pitchFamily="50" charset="-128"/>
                <a:ea typeface="HG丸ｺﾞｼｯｸM-PRO" pitchFamily="50" charset="-128"/>
              </a:rPr>
              <a:t>６</a:t>
            </a:r>
            <a:r>
              <a:rPr lang="ja-JP" altLang="en-US" sz="1000" dirty="0" smtClean="0">
                <a:solidFill>
                  <a:prstClr val="black"/>
                </a:solidFill>
                <a:latin typeface="HG丸ｺﾞｼｯｸM-PRO" pitchFamily="50" charset="-128"/>
                <a:ea typeface="HG丸ｺﾞｼｯｸM-PRO" pitchFamily="50" charset="-128"/>
              </a:rPr>
              <a:t>月目</a:t>
            </a:r>
            <a:endParaRPr lang="ja-JP" altLang="en-US" sz="1000" dirty="0">
              <a:solidFill>
                <a:prstClr val="black"/>
              </a:solidFill>
              <a:latin typeface="HG丸ｺﾞｼｯｸM-PRO" pitchFamily="50" charset="-128"/>
              <a:ea typeface="HG丸ｺﾞｼｯｸM-PRO" pitchFamily="50" charset="-128"/>
            </a:endParaRPr>
          </a:p>
        </p:txBody>
      </p:sp>
      <p:sp>
        <p:nvSpPr>
          <p:cNvPr id="67" name="右矢印 66"/>
          <p:cNvSpPr/>
          <p:nvPr/>
        </p:nvSpPr>
        <p:spPr>
          <a:xfrm>
            <a:off x="6993228" y="3463761"/>
            <a:ext cx="624068"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ja-JP" altLang="en-US" sz="1000" dirty="0">
                <a:solidFill>
                  <a:prstClr val="black"/>
                </a:solidFill>
                <a:latin typeface="HG丸ｺﾞｼｯｸM-PRO" pitchFamily="50" charset="-128"/>
                <a:ea typeface="HG丸ｺﾞｼｯｸM-PRO" pitchFamily="50" charset="-128"/>
              </a:rPr>
              <a:t>９</a:t>
            </a:r>
            <a:r>
              <a:rPr lang="ja-JP" altLang="en-US" sz="1000" dirty="0" smtClean="0">
                <a:solidFill>
                  <a:prstClr val="black"/>
                </a:solidFill>
                <a:latin typeface="HG丸ｺﾞｼｯｸM-PRO" pitchFamily="50" charset="-128"/>
                <a:ea typeface="HG丸ｺﾞｼｯｸM-PRO" pitchFamily="50" charset="-128"/>
              </a:rPr>
              <a:t>月目</a:t>
            </a:r>
            <a:endParaRPr lang="ja-JP" altLang="en-US" sz="1000" dirty="0">
              <a:solidFill>
                <a:prstClr val="black"/>
              </a:solidFill>
              <a:latin typeface="HG丸ｺﾞｼｯｸM-PRO" pitchFamily="50" charset="-128"/>
              <a:ea typeface="HG丸ｺﾞｼｯｸM-PRO" pitchFamily="50" charset="-128"/>
            </a:endParaRPr>
          </a:p>
        </p:txBody>
      </p:sp>
      <p:sp>
        <p:nvSpPr>
          <p:cNvPr id="68" name="円形吹き出し 67"/>
          <p:cNvSpPr/>
          <p:nvPr/>
        </p:nvSpPr>
        <p:spPr>
          <a:xfrm>
            <a:off x="7632366" y="3049220"/>
            <a:ext cx="1224136" cy="576064"/>
          </a:xfrm>
          <a:prstGeom prst="wedgeEllipseCallout">
            <a:avLst>
              <a:gd name="adj1" fmla="val -56865"/>
              <a:gd name="adj2" fmla="val 39467"/>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ja-JP" altLang="en-US" sz="1200" dirty="0">
                <a:solidFill>
                  <a:prstClr val="black"/>
                </a:solidFill>
                <a:latin typeface="HG丸ｺﾞｼｯｸM-PRO" pitchFamily="50" charset="-128"/>
                <a:ea typeface="HG丸ｺﾞｼｯｸM-PRO" pitchFamily="50" charset="-128"/>
              </a:rPr>
              <a:t>３</a:t>
            </a:r>
            <a:r>
              <a:rPr lang="ja-JP" altLang="en-US" sz="1200" dirty="0" smtClean="0">
                <a:solidFill>
                  <a:prstClr val="black"/>
                </a:solidFill>
                <a:latin typeface="HG丸ｺﾞｼｯｸM-PRO" pitchFamily="50" charset="-128"/>
                <a:ea typeface="HG丸ｺﾞｼｯｸM-PRO" pitchFamily="50" charset="-128"/>
              </a:rPr>
              <a:t>月</a:t>
            </a:r>
            <a:r>
              <a:rPr lang="ja-JP" altLang="en-US" sz="1200" dirty="0">
                <a:solidFill>
                  <a:prstClr val="black"/>
                </a:solidFill>
                <a:latin typeface="HG丸ｺﾞｼｯｸM-PRO" pitchFamily="50" charset="-128"/>
                <a:ea typeface="HG丸ｺﾞｼｯｸM-PRO" pitchFamily="50" charset="-128"/>
              </a:rPr>
              <a:t>に１回</a:t>
            </a:r>
            <a:endParaRPr lang="en-US" altLang="ja-JP" sz="1200" dirty="0">
              <a:solidFill>
                <a:prstClr val="black"/>
              </a:solidFill>
              <a:latin typeface="HG丸ｺﾞｼｯｸM-PRO" pitchFamily="50" charset="-128"/>
              <a:ea typeface="HG丸ｺﾞｼｯｸM-PRO" pitchFamily="50" charset="-128"/>
            </a:endParaRPr>
          </a:p>
          <a:p>
            <a:pPr algn="ctr" defTabSz="912796">
              <a:defRPr/>
            </a:pPr>
            <a:r>
              <a:rPr lang="ja-JP" altLang="en-US" sz="1200" dirty="0">
                <a:solidFill>
                  <a:prstClr val="black"/>
                </a:solidFill>
                <a:latin typeface="HG丸ｺﾞｼｯｸM-PRO" pitchFamily="50" charset="-128"/>
                <a:ea typeface="HG丸ｺﾞｼｯｸM-PRO" pitchFamily="50" charset="-128"/>
              </a:rPr>
              <a:t>実施</a:t>
            </a:r>
          </a:p>
        </p:txBody>
      </p:sp>
      <p:sp>
        <p:nvSpPr>
          <p:cNvPr id="69" name="右矢印 68"/>
          <p:cNvSpPr/>
          <p:nvPr/>
        </p:nvSpPr>
        <p:spPr>
          <a:xfrm>
            <a:off x="9041869" y="4327857"/>
            <a:ext cx="702077" cy="57606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45637" rIns="0" bIns="45637" anchor="ctr"/>
          <a:lstStyle/>
          <a:p>
            <a:pPr algn="ctr" defTabSz="912796">
              <a:defRPr/>
            </a:pPr>
            <a:r>
              <a:rPr lang="en-US" altLang="ja-JP" sz="1000" dirty="0">
                <a:solidFill>
                  <a:prstClr val="black"/>
                </a:solidFill>
                <a:latin typeface="HG丸ｺﾞｼｯｸM-PRO" pitchFamily="50" charset="-128"/>
                <a:ea typeface="HG丸ｺﾞｼｯｸM-PRO" pitchFamily="50" charset="-128"/>
              </a:rPr>
              <a:t>12</a:t>
            </a:r>
            <a:r>
              <a:rPr lang="ja-JP" altLang="en-US" sz="1000" dirty="0">
                <a:solidFill>
                  <a:prstClr val="black"/>
                </a:solidFill>
                <a:latin typeface="HG丸ｺﾞｼｯｸM-PRO" pitchFamily="50" charset="-128"/>
                <a:ea typeface="HG丸ｺﾞｼｯｸM-PRO" pitchFamily="50" charset="-128"/>
              </a:rPr>
              <a:t>月目</a:t>
            </a:r>
          </a:p>
        </p:txBody>
      </p:sp>
      <p:cxnSp>
        <p:nvCxnSpPr>
          <p:cNvPr id="19" name="カギ線コネクタ 18"/>
          <p:cNvCxnSpPr>
            <a:endCxn id="159" idx="3"/>
          </p:cNvCxnSpPr>
          <p:nvPr/>
        </p:nvCxnSpPr>
        <p:spPr>
          <a:xfrm rot="5400000">
            <a:off x="8863724" y="5297470"/>
            <a:ext cx="578217" cy="384783"/>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235" name="円/楕円 234"/>
          <p:cNvSpPr/>
          <p:nvPr/>
        </p:nvSpPr>
        <p:spPr>
          <a:xfrm>
            <a:off x="8891773" y="2144213"/>
            <a:ext cx="906887" cy="3056539"/>
          </a:xfrm>
          <a:prstGeom prst="ellipse">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lIns="91270" tIns="45637" rIns="91270" bIns="45637" anchor="ctr"/>
          <a:lstStyle/>
          <a:p>
            <a:pPr algn="ctr" defTabSz="912796">
              <a:defRPr/>
            </a:pPr>
            <a:endParaRPr lang="ja-JP" altLang="en-US" sz="10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614811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79233" y="146849"/>
            <a:ext cx="9426295" cy="33335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86457" tIns="102114" rIns="86457" bIns="43228" rtlCol="0" anchor="ctr" anchorCtr="0">
            <a:spAutoFit/>
          </a:bodyPr>
          <a:lstStyle/>
          <a:p>
            <a:pPr algn="ctr">
              <a:lnSpc>
                <a:spcPts val="1418"/>
              </a:lnSpc>
            </a:pPr>
            <a:r>
              <a:rPr lang="ja-JP" altLang="en-US" sz="2400" b="1" dirty="0" smtClean="0">
                <a:latin typeface="ＭＳ ゴシック" panose="020B0609070205080204" pitchFamily="49" charset="-128"/>
                <a:ea typeface="ＭＳ ゴシック" panose="020B0609070205080204" pitchFamily="49" charset="-128"/>
                <a:cs typeface="メイリオ" panose="020B0604030504040204" pitchFamily="50" charset="-128"/>
              </a:rPr>
              <a:t>モニタリング実施標準期間の見直し時期　</a:t>
            </a:r>
            <a:endParaRPr lang="ja-JP" altLang="en-US" sz="2400" b="1"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7" name="正方形/長方形 16"/>
          <p:cNvSpPr/>
          <p:nvPr/>
        </p:nvSpPr>
        <p:spPr>
          <a:xfrm>
            <a:off x="200471" y="492702"/>
            <a:ext cx="9589065" cy="6104649"/>
          </a:xfrm>
          <a:prstGeom prst="rect">
            <a:avLst/>
          </a:prstGeom>
          <a:ln w="6350"/>
        </p:spPr>
        <p:style>
          <a:lnRef idx="2">
            <a:schemeClr val="dk1"/>
          </a:lnRef>
          <a:fillRef idx="1">
            <a:schemeClr val="lt1"/>
          </a:fillRef>
          <a:effectRef idx="0">
            <a:schemeClr val="dk1"/>
          </a:effectRef>
          <a:fontRef idx="minor">
            <a:schemeClr val="dk1"/>
          </a:fontRef>
        </p:style>
        <p:txBody>
          <a:bodyPr tIns="144000" rtlCol="0" anchor="t" anchorCtr="0"/>
          <a:lstStyle/>
          <a:p>
            <a:pPr marL="361950" indent="-361950">
              <a:lnSpc>
                <a:spcPts val="1600"/>
              </a:lnSpc>
            </a:pPr>
            <a:r>
              <a:rPr lang="ja-JP" altLang="en-US"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5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平成</a:t>
            </a:r>
            <a:r>
              <a:rPr lang="en-US" altLang="ja-JP" sz="15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5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年度報酬改定において新たに示すモニタリング実施標準期間の適用時期については、以下の通り。</a:t>
            </a:r>
            <a:endParaRPr lang="en-US" altLang="ja-JP" sz="13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449263" indent="-449263">
              <a:lnSpc>
                <a:spcPts val="1600"/>
              </a:lnSpc>
            </a:pPr>
            <a:endParaRPr lang="ja-JP" altLang="en-US"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449263" indent="-449263">
              <a:lnSpc>
                <a:spcPts val="1600"/>
              </a:lnSpc>
            </a:pPr>
            <a:r>
              <a:rPr lang="ja-JP" altLang="en-US" sz="15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p>
        </p:txBody>
      </p:sp>
      <p:graphicFrame>
        <p:nvGraphicFramePr>
          <p:cNvPr id="2" name="表 1"/>
          <p:cNvGraphicFramePr>
            <a:graphicFrameLocks noGrp="1"/>
          </p:cNvGraphicFramePr>
          <p:nvPr>
            <p:extLst>
              <p:ext uri="{D42A27DB-BD31-4B8C-83A1-F6EECF244321}">
                <p14:modId xmlns:p14="http://schemas.microsoft.com/office/powerpoint/2010/main" val="3956203692"/>
              </p:ext>
            </p:extLst>
          </p:nvPr>
        </p:nvGraphicFramePr>
        <p:xfrm>
          <a:off x="353560" y="1227810"/>
          <a:ext cx="9281209" cy="4721470"/>
        </p:xfrm>
        <a:graphic>
          <a:graphicData uri="http://schemas.openxmlformats.org/drawingml/2006/table">
            <a:tbl>
              <a:tblPr firstRow="1" bandRow="1">
                <a:tableStyleId>{7DF18680-E054-41AD-8BC1-D1AEF772440D}</a:tableStyleId>
              </a:tblPr>
              <a:tblGrid>
                <a:gridCol w="571153">
                  <a:extLst>
                    <a:ext uri="{9D8B030D-6E8A-4147-A177-3AD203B41FA5}">
                      <a16:colId xmlns:a16="http://schemas.microsoft.com/office/drawing/2014/main" val="20000"/>
                    </a:ext>
                  </a:extLst>
                </a:gridCol>
                <a:gridCol w="3648688">
                  <a:extLst>
                    <a:ext uri="{9D8B030D-6E8A-4147-A177-3AD203B41FA5}">
                      <a16:colId xmlns:a16="http://schemas.microsoft.com/office/drawing/2014/main" val="20001"/>
                    </a:ext>
                  </a:extLst>
                </a:gridCol>
                <a:gridCol w="1687936">
                  <a:extLst>
                    <a:ext uri="{9D8B030D-6E8A-4147-A177-3AD203B41FA5}">
                      <a16:colId xmlns:a16="http://schemas.microsoft.com/office/drawing/2014/main" val="20002"/>
                    </a:ext>
                  </a:extLst>
                </a:gridCol>
                <a:gridCol w="1617606">
                  <a:extLst>
                    <a:ext uri="{9D8B030D-6E8A-4147-A177-3AD203B41FA5}">
                      <a16:colId xmlns:a16="http://schemas.microsoft.com/office/drawing/2014/main" val="20003"/>
                    </a:ext>
                  </a:extLst>
                </a:gridCol>
                <a:gridCol w="1755826">
                  <a:extLst>
                    <a:ext uri="{9D8B030D-6E8A-4147-A177-3AD203B41FA5}">
                      <a16:colId xmlns:a16="http://schemas.microsoft.com/office/drawing/2014/main" val="20004"/>
                    </a:ext>
                  </a:extLst>
                </a:gridCol>
              </a:tblGrid>
              <a:tr h="450176">
                <a:tc rowSpan="2" gridSpan="2">
                  <a:txBody>
                    <a:bodyPr/>
                    <a:lstStyle/>
                    <a:p>
                      <a:r>
                        <a:rPr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対象者</a:t>
                      </a:r>
                      <a:endParaRPr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700"/>
                        </a:lnSpc>
                      </a:pP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FFFCC"/>
                    </a:solidFill>
                  </a:tcPr>
                </a:tc>
                <a:tc rowSpan="2" hMerge="1">
                  <a:txBody>
                    <a:bodyPr/>
                    <a:lstStyle/>
                    <a:p>
                      <a:endParaRPr kumimoji="1" lang="ja-JP" altLang="en-US" dirty="0">
                        <a:solidFill>
                          <a:schemeClr val="tx1"/>
                        </a:solidFill>
                      </a:endParaRPr>
                    </a:p>
                  </a:txBody>
                  <a:tcPr/>
                </a:tc>
                <a:tc rowSpan="2">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旧基準</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見直し後</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sz="1500" dirty="0">
                        <a:solidFill>
                          <a:schemeClr val="tx1"/>
                        </a:solidFill>
                      </a:endParaRPr>
                    </a:p>
                  </a:txBody>
                  <a:tcPr/>
                </a:tc>
                <a:extLst>
                  <a:ext uri="{0D108BD9-81ED-4DB2-BD59-A6C34878D82A}">
                    <a16:rowId xmlns:a16="http://schemas.microsoft.com/office/drawing/2014/main" val="10000"/>
                  </a:ext>
                </a:extLst>
              </a:tr>
              <a:tr h="375147">
                <a:tc gridSpan="2" vMerge="1">
                  <a:txBody>
                    <a:bodyPr/>
                    <a:lstStyle/>
                    <a:p>
                      <a:endParaRPr kumimoji="1" lang="ja-JP" altLang="en-US" sz="1500" dirty="0">
                        <a:solidFill>
                          <a:schemeClr val="tx1"/>
                        </a:solidFill>
                      </a:endParaRPr>
                    </a:p>
                  </a:txBody>
                  <a:tcPr anchor="ctr"/>
                </a:tc>
                <a:tc hMerge="1" vMerge="1">
                  <a:txBody>
                    <a:bodyPr/>
                    <a:lstStyle/>
                    <a:p>
                      <a:endParaRPr kumimoji="1" lang="ja-JP" altLang="en-US" dirty="0">
                        <a:solidFill>
                          <a:schemeClr val="tx1"/>
                        </a:solidFill>
                      </a:endParaRPr>
                    </a:p>
                  </a:txBody>
                  <a:tcPr/>
                </a:tc>
                <a:tc vMerge="1">
                  <a:txBody>
                    <a:bodyPr/>
                    <a:lstStyle/>
                    <a:p>
                      <a:endParaRPr kumimoji="1" lang="ja-JP" altLang="en-US" sz="1500" dirty="0">
                        <a:solidFill>
                          <a:schemeClr val="tx1"/>
                        </a:solidFill>
                      </a:endParaRPr>
                    </a:p>
                  </a:txBody>
                  <a:tcPr/>
                </a:tc>
                <a:tc>
                  <a:txBody>
                    <a:bodyPr/>
                    <a:lstStyle/>
                    <a:p>
                      <a:pPr algn="ctr"/>
                      <a:r>
                        <a:rPr kumimoji="1" lang="ja-JP" altLang="en-US" sz="15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３０年度～</a:t>
                      </a: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5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３１年度～</a:t>
                      </a: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600235">
                <a:tc gridSpan="2">
                  <a:txBody>
                    <a:bodyPr/>
                    <a:lstStyle/>
                    <a:p>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新規サービス利用者</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tc>
                <a:tc>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利用開始から３月のみ</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利用開始から３月のみ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5147">
                <a:tc rowSpan="4">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在宅の障害福祉サービス</a:t>
                      </a:r>
                      <a:endParaRPr kumimoji="1" lang="en-US" altLang="ja-JP"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障害児通所支援　等</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集中的支援が必要な者</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１月間</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0899">
                <a:tc vMerge="1">
                  <a:txBody>
                    <a:bodyPr/>
                    <a:lstStyle/>
                    <a:p>
                      <a:endParaRPr kumimoji="1" lang="ja-JP" altLang="en-US"/>
                    </a:p>
                  </a:txBody>
                  <a:tcPr/>
                </a:tc>
                <a:tc>
                  <a:txBody>
                    <a:bodyPr/>
                    <a:lstStyle/>
                    <a:p>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新サービス</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就労定着支援、自立生活援助、</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日中サービス支援型共同生活援助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5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３月間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660899">
                <a:tc vMerge="1">
                  <a:txBody>
                    <a:bodyPr/>
                    <a:lstStyle/>
                    <a:p>
                      <a:endParaRPr kumimoji="1" lang="ja-JP" altLang="en-US" dirty="0">
                        <a:solidFill>
                          <a:schemeClr val="tx1"/>
                        </a:solidFill>
                      </a:endParaRPr>
                    </a:p>
                  </a:txBody>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居宅介護、行動援護、同行援護、</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重度訪問介護、短期入所、就労移行支援、自立訓練</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5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３月間</a:t>
                      </a: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5"/>
                  </a:ext>
                </a:extLst>
              </a:tr>
              <a:tr h="857490">
                <a:tc vMerge="1">
                  <a:txBody>
                    <a:bodyPr/>
                    <a:lstStyle/>
                    <a:p>
                      <a:endParaRPr kumimoji="1" lang="ja-JP" altLang="en-US" dirty="0">
                        <a:solidFill>
                          <a:schemeClr val="tx1"/>
                        </a:solidFill>
                      </a:endParaRPr>
                    </a:p>
                  </a:txBody>
                  <a:tcPr/>
                </a:tc>
                <a:tc>
                  <a:txBody>
                    <a:bodyPr/>
                    <a:lstStyle/>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生活介護、就労継続支援、共同生活援助（日中支援型を除く）、地域移行支援、</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地域定着支援、障害児通所支援</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5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en-US" altLang="ja-JP" sz="15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※65</a:t>
                      </a:r>
                      <a:r>
                        <a:rPr kumimoji="1" lang="ja-JP" altLang="en-US"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歳以上で介護保険の</a:t>
                      </a:r>
                      <a:endParaRPr kumimoji="1" lang="en-US" altLang="ja-JP"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ケアマネジメントを</a:t>
                      </a:r>
                      <a:endParaRPr kumimoji="1" lang="en-US" altLang="ja-JP"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05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受けていない者は３月間</a:t>
                      </a:r>
                      <a:endParaRPr kumimoji="1" lang="ja-JP" altLang="en-US" sz="105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6"/>
                  </a:ext>
                </a:extLst>
              </a:tr>
              <a:tr h="60023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施設入所等</a:t>
                      </a:r>
                      <a:r>
                        <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障害者支援施設、のぞみの園、療養介護入所者、重度障害者等包括支援</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solidFill>
                          <a:schemeClr val="tx1"/>
                        </a:solidFill>
                      </a:endParaRPr>
                    </a:p>
                  </a:txBody>
                  <a:tcPr/>
                </a:tc>
                <a:tc>
                  <a:txBody>
                    <a:bodyPr/>
                    <a:lstStyle/>
                    <a:p>
                      <a:pPr algn="ctr"/>
                      <a:r>
                        <a:rPr kumimoji="1" lang="ja-JP" altLang="en-US" sz="15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１年間</a:t>
                      </a:r>
                      <a:endParaRPr kumimoji="1"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kumimoji="1" lang="ja-JP" altLang="en-US" sz="15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６月間</a:t>
                      </a: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bl>
          </a:graphicData>
        </a:graphic>
      </p:graphicFrame>
      <p:sp>
        <p:nvSpPr>
          <p:cNvPr id="3" name="テキスト ボックス 2"/>
          <p:cNvSpPr txBox="1"/>
          <p:nvPr/>
        </p:nvSpPr>
        <p:spPr>
          <a:xfrm>
            <a:off x="200472" y="6093296"/>
            <a:ext cx="9589065" cy="307777"/>
          </a:xfrm>
          <a:prstGeom prst="rect">
            <a:avLst/>
          </a:prstGeom>
          <a:noFill/>
        </p:spPr>
        <p:txBody>
          <a:bodyPr wrap="square" rtlCol="0">
            <a:spAutoFit/>
          </a:bodyPr>
          <a:lstStyle/>
          <a:p>
            <a:r>
              <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300" dirty="0" smtClean="0">
                <a:latin typeface="ＭＳ ゴシック" panose="020B0609070205080204" pitchFamily="49" charset="-128"/>
                <a:ea typeface="ＭＳ ゴシック" panose="020B0609070205080204" pitchFamily="49" charset="-128"/>
                <a:cs typeface="メイリオ" panose="020B0604030504040204" pitchFamily="50" charset="-128"/>
              </a:rPr>
              <a:t>　現に計画作成済みの対象者については、各見直し時期以降に計画再作成（又は変更）を行うまでは、なお従前の例による。</a:t>
            </a:r>
            <a:endParaRPr kumimoji="1" lang="ja-JP" altLang="en-US" sz="1300"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26</a:t>
            </a:fld>
            <a:endParaRPr lang="en-US" altLang="ja-JP" dirty="0"/>
          </a:p>
        </p:txBody>
      </p:sp>
    </p:spTree>
    <p:extLst>
      <p:ext uri="{BB962C8B-B14F-4D97-AF65-F5344CB8AC3E}">
        <p14:creationId xmlns:p14="http://schemas.microsoft.com/office/powerpoint/2010/main" val="3273121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27</a:t>
            </a:fld>
            <a:endParaRPr lang="en-US" altLang="ja-JP" dirty="0"/>
          </a:p>
        </p:txBody>
      </p:sp>
      <p:sp>
        <p:nvSpPr>
          <p:cNvPr id="5" name="Rectangle 2"/>
          <p:cNvSpPr>
            <a:spLocks noChangeArrowheads="1"/>
          </p:cNvSpPr>
          <p:nvPr/>
        </p:nvSpPr>
        <p:spPr bwMode="auto">
          <a:xfrm>
            <a:off x="254434" y="332656"/>
            <a:ext cx="9432925" cy="6192688"/>
          </a:xfrm>
          <a:prstGeom prst="rect">
            <a:avLst/>
          </a:prstGeom>
          <a:solidFill>
            <a:schemeClr val="bg1"/>
          </a:solidFill>
          <a:ln w="12700">
            <a:solidFill>
              <a:schemeClr val="tx1"/>
            </a:solidFill>
            <a:miter lim="800000"/>
            <a:headEnd/>
            <a:tailEnd/>
          </a:ln>
          <a:effectLst/>
        </p:spPr>
        <p:txBody>
          <a:bodyPr/>
          <a:lstStyle/>
          <a:p>
            <a:pPr fontAlgn="base">
              <a:spcBef>
                <a:spcPct val="0"/>
              </a:spcBef>
              <a:spcAft>
                <a:spcPct val="0"/>
              </a:spcAft>
              <a:defRPr/>
            </a:pPr>
            <a:r>
              <a:rPr lang="ja-JP" altLang="en-US" sz="1600" u="sng" dirty="0">
                <a:solidFill>
                  <a:prstClr val="black"/>
                </a:solidFill>
                <a:latin typeface="ＭＳ ゴシック" panose="020B0609070205080204" pitchFamily="49" charset="-128"/>
                <a:ea typeface="ＭＳ ゴシック" panose="020B0609070205080204" pitchFamily="49" charset="-128"/>
              </a:rPr>
              <a:t>３</a:t>
            </a:r>
            <a:r>
              <a:rPr lang="ja-JP" altLang="en-US" sz="1600" u="sng" dirty="0" smtClean="0">
                <a:solidFill>
                  <a:prstClr val="black"/>
                </a:solidFill>
                <a:latin typeface="ＭＳ ゴシック" panose="020B0609070205080204" pitchFamily="49" charset="-128"/>
                <a:ea typeface="ＭＳ ゴシック" panose="020B0609070205080204" pitchFamily="49" charset="-128"/>
              </a:rPr>
              <a:t>．報酬</a:t>
            </a:r>
            <a:endParaRPr lang="en-US" altLang="ja-JP" sz="1600" u="sng" dirty="0" smtClean="0">
              <a:solidFill>
                <a:prstClr val="black"/>
              </a:solidFill>
              <a:latin typeface="ＭＳ ゴシック" panose="020B0609070205080204" pitchFamily="49" charset="-128"/>
              <a:ea typeface="ＭＳ ゴシック" panose="020B0609070205080204" pitchFamily="49" charset="-128"/>
            </a:endParaRPr>
          </a:p>
          <a:p>
            <a:pPr marL="355600" indent="-190500">
              <a:buFont typeface="ＭＳ Ｐゴシック" panose="020B0600070205080204" pitchFamily="50" charset="-128"/>
              <a:buChar char="○"/>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業務</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負担に応じた加算を設けること等に伴い</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、平成３０年報酬改定にて計画</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相談支援の基本報酬を引下げ</a:t>
            </a: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endParaRPr lang="en-US" altLang="ja-JP" sz="14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355600" indent="-190500">
              <a:buFont typeface="ＭＳ Ｐゴシック" panose="020B0600070205080204" pitchFamily="50" charset="-128"/>
              <a:buChar char="○"/>
            </a:pPr>
            <a:r>
              <a:rPr lang="ja-JP" altLang="en-US" sz="1400" dirty="0" smtClean="0">
                <a:latin typeface="ＭＳ ゴシック" panose="020B0609070205080204" pitchFamily="49" charset="-128"/>
                <a:ea typeface="ＭＳ ゴシック" panose="020B0609070205080204" pitchFamily="49" charset="-128"/>
                <a:cs typeface="メイリオ" panose="020B0604030504040204" pitchFamily="50" charset="-128"/>
              </a:rPr>
              <a:t> 標準</a:t>
            </a:r>
            <a:r>
              <a:rPr lang="ja-JP" altLang="en-US" sz="1400" dirty="0">
                <a:latin typeface="ＭＳ ゴシック" panose="020B0609070205080204" pitchFamily="49" charset="-128"/>
                <a:ea typeface="ＭＳ ゴシック" panose="020B0609070205080204" pitchFamily="49" charset="-128"/>
                <a:cs typeface="メイリオ" panose="020B0604030504040204" pitchFamily="50" charset="-128"/>
              </a:rPr>
              <a:t>担当件数を一定以上超過する場合（４０件以上）の基本報酬の逓減制を導入。</a:t>
            </a:r>
          </a:p>
          <a:p>
            <a:pPr marL="361950" indent="-361950"/>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05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メイリオ" panose="020B0604030504040204" pitchFamily="50" charset="-128"/>
              </a:rPr>
              <a:t>　障害児相談支援は、モニタリング標準期間の見直しを行わないことなどから、基本報酬は据え置き。</a:t>
            </a:r>
          </a:p>
          <a:p>
            <a:pPr marL="273050" indent="-273050" fontAlgn="base">
              <a:spcBef>
                <a:spcPct val="0"/>
              </a:spcBef>
              <a:spcAft>
                <a:spcPct val="0"/>
              </a:spcAft>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273050" indent="-273050" fontAlgn="base">
              <a:spcBef>
                <a:spcPct val="0"/>
              </a:spcBef>
              <a:spcAft>
                <a:spcPct val="0"/>
              </a:spcAft>
              <a:defRPr/>
            </a:pPr>
            <a:r>
              <a:rPr lang="ja-JP" altLang="en-US" sz="1400" u="sng" dirty="0" smtClean="0">
                <a:solidFill>
                  <a:prstClr val="black"/>
                </a:solidFill>
                <a:latin typeface="ＭＳ ゴシック" panose="020B0609070205080204" pitchFamily="49" charset="-128"/>
                <a:ea typeface="ＭＳ ゴシック" panose="020B0609070205080204" pitchFamily="49" charset="-128"/>
              </a:rPr>
              <a:t>（基本報酬）</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smtClean="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smtClean="0">
                <a:solidFill>
                  <a:prstClr val="black"/>
                </a:solidFill>
                <a:latin typeface="ＭＳ ゴシック" panose="020B0609070205080204" pitchFamily="49" charset="-128"/>
                <a:ea typeface="ＭＳ ゴシック" panose="020B0609070205080204" pitchFamily="49" charset="-128"/>
              </a:rPr>
              <a:t>　</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介護保険のケアプランが作成されている利用者にサービス等利用計画の作成を求める場合であって、同一の者が作成を担当する場合には、報酬上の調整を行う</a:t>
            </a:r>
            <a:r>
              <a:rPr lang="ja-JP" altLang="en-US" sz="12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450850" indent="-450850" fontAlgn="base">
              <a:spcBef>
                <a:spcPts val="600"/>
              </a:spcBef>
              <a:spcAft>
                <a:spcPct val="0"/>
              </a:spcAft>
              <a:defRPr/>
            </a:pP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a:solidFill>
                  <a:prstClr val="black"/>
                </a:solidFill>
                <a:latin typeface="ＭＳ ゴシック" panose="020B0609070205080204" pitchFamily="49" charset="-128"/>
                <a:ea typeface="ＭＳ ゴシック" panose="020B0609070205080204" pitchFamily="49" charset="-128"/>
              </a:rPr>
              <a:t>　</a:t>
            </a:r>
            <a:r>
              <a:rPr lang="ja-JP" altLang="ja-JP" sz="1200" dirty="0">
                <a:solidFill>
                  <a:prstClr val="black"/>
                </a:solidFill>
                <a:latin typeface="ＭＳ ゴシック" panose="020B0609070205080204" pitchFamily="49" charset="-128"/>
                <a:ea typeface="ＭＳ ゴシック" panose="020B0609070205080204" pitchFamily="49" charset="-128"/>
              </a:rPr>
              <a:t>障害児が障害福祉サービス</a:t>
            </a:r>
            <a:r>
              <a:rPr lang="ja-JP" altLang="en-US" sz="1200" dirty="0">
                <a:solidFill>
                  <a:prstClr val="black"/>
                </a:solidFill>
                <a:latin typeface="ＭＳ ゴシック" panose="020B0609070205080204" pitchFamily="49" charset="-128"/>
                <a:ea typeface="ＭＳ ゴシック" panose="020B0609070205080204" pitchFamily="49" charset="-128"/>
              </a:rPr>
              <a:t>と障害児通所支援</a:t>
            </a:r>
            <a:r>
              <a:rPr lang="ja-JP" altLang="ja-JP" sz="1200" dirty="0">
                <a:solidFill>
                  <a:prstClr val="black"/>
                </a:solidFill>
                <a:latin typeface="ＭＳ ゴシック" panose="020B0609070205080204" pitchFamily="49" charset="-128"/>
                <a:ea typeface="ＭＳ ゴシック" panose="020B0609070205080204" pitchFamily="49" charset="-128"/>
              </a:rPr>
              <a:t>の両方を利用する場合には、計画相談支援及び障害児相談支援の対象となる</a:t>
            </a:r>
            <a:r>
              <a:rPr lang="ja-JP" altLang="ja-JP" sz="1200" dirty="0" smtClean="0">
                <a:solidFill>
                  <a:prstClr val="black"/>
                </a:solidFill>
                <a:latin typeface="ＭＳ ゴシック" panose="020B0609070205080204" pitchFamily="49" charset="-128"/>
                <a:ea typeface="ＭＳ ゴシック" panose="020B0609070205080204" pitchFamily="49" charset="-128"/>
              </a:rPr>
              <a:t>。この</a:t>
            </a:r>
            <a:r>
              <a:rPr lang="ja-JP" altLang="ja-JP" sz="1200" dirty="0">
                <a:solidFill>
                  <a:prstClr val="black"/>
                </a:solidFill>
                <a:latin typeface="ＭＳ ゴシック" panose="020B0609070205080204" pitchFamily="49" charset="-128"/>
                <a:ea typeface="ＭＳ ゴシック" panose="020B0609070205080204" pitchFamily="49" charset="-128"/>
              </a:rPr>
              <a:t>場合の報酬については、障害児相談支援給付費のみ支給</a:t>
            </a:r>
            <a:r>
              <a:rPr lang="ja-JP" altLang="en-US" sz="1200" dirty="0">
                <a:solidFill>
                  <a:prstClr val="black"/>
                </a:solidFill>
                <a:latin typeface="ＭＳ ゴシック" panose="020B0609070205080204" pitchFamily="49" charset="-128"/>
                <a:ea typeface="ＭＳ ゴシック" panose="020B0609070205080204" pitchFamily="49" charset="-128"/>
              </a:rPr>
              <a:t>。</a:t>
            </a:r>
          </a:p>
          <a:p>
            <a:pPr fontAlgn="base">
              <a:spcAft>
                <a:spcPct val="0"/>
              </a:spcAft>
              <a:defRPr/>
            </a:pP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052760023"/>
              </p:ext>
            </p:extLst>
          </p:nvPr>
        </p:nvGraphicFramePr>
        <p:xfrm>
          <a:off x="416496" y="1728452"/>
          <a:ext cx="3450383" cy="800960"/>
        </p:xfrm>
        <a:graphic>
          <a:graphicData uri="http://schemas.openxmlformats.org/drawingml/2006/table">
            <a:tbl>
              <a:tblPr>
                <a:tableStyleId>{5C22544A-7EE6-4342-B048-85BDC9FD1C3A}</a:tableStyleId>
              </a:tblPr>
              <a:tblGrid>
                <a:gridCol w="3450383">
                  <a:extLst>
                    <a:ext uri="{9D8B030D-6E8A-4147-A177-3AD203B41FA5}">
                      <a16:colId xmlns:a16="http://schemas.microsoft.com/office/drawing/2014/main" val="20000"/>
                    </a:ext>
                  </a:extLst>
                </a:gridCol>
              </a:tblGrid>
              <a:tr h="800960">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［旧単価］</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イ　サービス利用支援費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ロ　継続サービス利用支援費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631346801"/>
              </p:ext>
            </p:extLst>
          </p:nvPr>
        </p:nvGraphicFramePr>
        <p:xfrm>
          <a:off x="4736977" y="1678732"/>
          <a:ext cx="4680520" cy="1368152"/>
        </p:xfrm>
        <a:graphic>
          <a:graphicData uri="http://schemas.openxmlformats.org/drawingml/2006/table">
            <a:tbl>
              <a:tblPr>
                <a:tableStyleId>{5C22544A-7EE6-4342-B048-85BDC9FD1C3A}</a:tableStyleId>
              </a:tblPr>
              <a:tblGrid>
                <a:gridCol w="4680520">
                  <a:extLst>
                    <a:ext uri="{9D8B030D-6E8A-4147-A177-3AD203B41FA5}">
                      <a16:colId xmlns:a16="http://schemas.microsoft.com/office/drawing/2014/main" val="20000"/>
                    </a:ext>
                  </a:extLst>
                </a:gridCol>
              </a:tblGrid>
              <a:tr h="1368152">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［見直し後］</a:t>
                      </a:r>
                    </a:p>
                    <a:p>
                      <a:pPr eaLnBrk="0" fontAlgn="base" latinLnBrk="1" hangingPunct="0">
                        <a:lnSpc>
                          <a:spcPct val="100000"/>
                        </a:lnSpc>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イ　サービス利用支援費</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サービス利用支援費（Ⅰ）　</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1,458</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1,611</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サービス利用支援費（Ⅱ）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729</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806</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ロ　継続サービス利用支援費　　　　　　 　　 　　</a:t>
                      </a: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継続サービス利用支援費（Ⅰ）</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1,207</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1,310</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継続サービス利用支援費（Ⅱ）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603</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655</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9" name="右矢印 8"/>
          <p:cNvSpPr/>
          <p:nvPr/>
        </p:nvSpPr>
        <p:spPr>
          <a:xfrm>
            <a:off x="4008016" y="1771944"/>
            <a:ext cx="515490" cy="79296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ＭＳ ゴシック" panose="020B0609070205080204" pitchFamily="49" charset="-128"/>
              <a:ea typeface="ＭＳ ゴシック" panose="020B0609070205080204" pitchFamily="49"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86577843"/>
              </p:ext>
            </p:extLst>
          </p:nvPr>
        </p:nvGraphicFramePr>
        <p:xfrm>
          <a:off x="416496" y="3811939"/>
          <a:ext cx="3456384" cy="753799"/>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tblGrid>
              <a:tr h="753799">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［旧単価］</a:t>
                      </a: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イ　障害児支援利用援助費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1,611</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ロ　継続障害児支援利用援助費</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1,310</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199081548"/>
              </p:ext>
            </p:extLst>
          </p:nvPr>
        </p:nvGraphicFramePr>
        <p:xfrm>
          <a:off x="4736976" y="3756663"/>
          <a:ext cx="4680519" cy="1400529"/>
        </p:xfrm>
        <a:graphic>
          <a:graphicData uri="http://schemas.openxmlformats.org/drawingml/2006/table">
            <a:tbl>
              <a:tblPr>
                <a:tableStyleId>{5C22544A-7EE6-4342-B048-85BDC9FD1C3A}</a:tableStyleId>
              </a:tblPr>
              <a:tblGrid>
                <a:gridCol w="4680519">
                  <a:extLst>
                    <a:ext uri="{9D8B030D-6E8A-4147-A177-3AD203B41FA5}">
                      <a16:colId xmlns:a16="http://schemas.microsoft.com/office/drawing/2014/main" val="20000"/>
                    </a:ext>
                  </a:extLst>
                </a:gridCol>
              </a:tblGrid>
              <a:tr h="1400529">
                <a:tc>
                  <a:txBody>
                    <a:bodyPr/>
                    <a:lstStyle/>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［見直し後］</a:t>
                      </a:r>
                    </a:p>
                    <a:p>
                      <a:pPr eaLnBrk="0" fontAlgn="base" latinLnBrk="1" hangingPunct="0">
                        <a:lnSpc>
                          <a:spcPct val="100000"/>
                        </a:lnSpc>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イ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eaLnBrk="0" fontAlgn="base" latinLnBrk="1" hangingPunct="0">
                        <a:lnSpc>
                          <a:spcPct val="100000"/>
                        </a:lnSpc>
                      </a:pPr>
                      <a:r>
                        <a:rPr kumimoji="1" lang="en-US" altLang="ja-JP" sz="1100" b="0" kern="1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（Ⅰ）　</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1,620</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p>
                    <a:p>
                      <a:pPr eaLnBrk="0" fontAlgn="base" latinLnBrk="1" hangingPunct="0">
                        <a:lnSpc>
                          <a:spcPct val="100000"/>
                        </a:lnSpc>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811</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ロ　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(1)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（Ⅰ）</a:t>
                      </a:r>
                      <a:r>
                        <a:rPr kumimoji="1" lang="ja-JP" altLang="en-US"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1,318</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a:t>
                      </a:r>
                    </a:p>
                    <a:p>
                      <a:pPr marL="0" marR="0" indent="0" algn="l" defTabSz="914400" rtl="0" eaLnBrk="0" fontAlgn="base" latinLnBrk="1" hangingPunct="0">
                        <a:lnSpc>
                          <a:spcPct val="100000"/>
                        </a:lnSpc>
                        <a:spcBef>
                          <a:spcPts val="0"/>
                        </a:spcBef>
                        <a:spcAft>
                          <a:spcPts val="0"/>
                        </a:spcAft>
                        <a:buClrTx/>
                        <a:buSzTx/>
                        <a:buFontTx/>
                        <a:buNone/>
                        <a:tabLst/>
                        <a:defRPr/>
                      </a:pP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(2) </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継続</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障害児支援利用援助費</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（Ⅱ）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baseline="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659</a:t>
                      </a:r>
                      <a:r>
                        <a:rPr kumimoji="1" lang="ja-JP" altLang="ja-JP" sz="1100" kern="1200"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単位 </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2" name="右矢印 11"/>
          <p:cNvSpPr/>
          <p:nvPr/>
        </p:nvSpPr>
        <p:spPr>
          <a:xfrm>
            <a:off x="4008016" y="3844787"/>
            <a:ext cx="515490" cy="792960"/>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434392" y="3068960"/>
            <a:ext cx="9073008" cy="646331"/>
          </a:xfrm>
          <a:prstGeom prst="rect">
            <a:avLst/>
          </a:prstGeom>
          <a:noFill/>
        </p:spPr>
        <p:txBody>
          <a:bodyPr wrap="square" rtlCol="0">
            <a:spAutoFit/>
          </a:bodyPr>
          <a:lstStyle/>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１</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（Ⅰ）</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、利用者数が</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未満の部分について</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算定。</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Ⅱ</a:t>
            </a:r>
            <a:r>
              <a:rPr lang="ja-JP" altLang="ja-JP" sz="1200" dirty="0" smtClean="0">
                <a:solidFill>
                  <a:schemeClr val="dk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ついては</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40</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以上の部分について</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算定。</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注２） </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新単価については、施設入所等及び新サービス以外の利用者については平成</a:t>
            </a:r>
            <a:r>
              <a:rPr lang="en-US" altLang="ja-JP"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31</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年度から適用</a:t>
            </a:r>
            <a:r>
              <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u="sng" dirty="0" smtClean="0">
                <a:latin typeface="ＭＳ ゴシック" panose="020B0609070205080204" pitchFamily="49" charset="-128"/>
                <a:ea typeface="ＭＳ ゴシック" panose="020B0609070205080204" pitchFamily="49" charset="-128"/>
                <a:cs typeface="メイリオ" panose="020B0604030504040204" pitchFamily="50" charset="-128"/>
              </a:rPr>
              <a:t>年度中は括弧内の単価を適用。</a:t>
            </a:r>
            <a:endPar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4" name="テキスト ボックス 13"/>
          <p:cNvSpPr txBox="1"/>
          <p:nvPr/>
        </p:nvSpPr>
        <p:spPr>
          <a:xfrm>
            <a:off x="434392" y="5096217"/>
            <a:ext cx="9073008" cy="276999"/>
          </a:xfrm>
          <a:prstGeom prst="rect">
            <a:avLst/>
          </a:prstGeom>
          <a:noFill/>
        </p:spPr>
        <p:txBody>
          <a:bodyPr wrap="square" rtlCol="0">
            <a:spAutoFit/>
          </a:bodyPr>
          <a:lstStyle/>
          <a:p>
            <a:pPr marL="449263" indent="-449263"/>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注）　算定方法は、計画相談支援の注１と同様。　</a:t>
            </a:r>
            <a:endParaRPr lang="ja-JP" altLang="en-US" sz="1200" u="sng" dirty="0">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59964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0472" y="476672"/>
            <a:ext cx="9505056" cy="2246769"/>
          </a:xfrm>
          <a:prstGeom prst="rect">
            <a:avLst/>
          </a:prstGeom>
          <a:ln w="12700"/>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相談支援事業所における１月から８月までの取扱い件数及び相談支援専門員の配置数が以下の表の通りで</a:t>
            </a:r>
            <a:r>
              <a:rPr lang="ja-JP" altLang="en-US" sz="1400" dirty="0">
                <a:latin typeface="ＭＳ ゴシック" panose="020B0609070205080204" pitchFamily="49" charset="-128"/>
                <a:ea typeface="ＭＳ ゴシック" panose="020B0609070205080204" pitchFamily="49" charset="-128"/>
              </a:rPr>
              <a:t>あ</a:t>
            </a:r>
            <a:r>
              <a:rPr kumimoji="1" lang="ja-JP" altLang="en-US" sz="1400" dirty="0" smtClean="0">
                <a:latin typeface="ＭＳ ゴシック" panose="020B0609070205080204" pitchFamily="49" charset="-128"/>
                <a:ea typeface="ＭＳ ゴシック" panose="020B0609070205080204" pitchFamily="49" charset="-128"/>
              </a:rPr>
              <a:t>った場合、</a:t>
            </a:r>
            <a:r>
              <a:rPr lang="ja-JP" altLang="en-US" sz="1400" dirty="0" smtClean="0">
                <a:latin typeface="ＭＳ ゴシック" panose="020B0609070205080204" pitchFamily="49" charset="-128"/>
                <a:ea typeface="ＭＳ ゴシック" panose="020B0609070205080204" pitchFamily="49" charset="-128"/>
              </a:rPr>
              <a:t>サービス利用支援費（障害児支援利用援助費）（</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）又は継続サービス利用支援費（継続障害児支援利用援助費）（</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）（以下基本報酬（</a:t>
            </a:r>
            <a:r>
              <a:rPr lang="en-US" altLang="ja-JP" sz="1400" dirty="0" smtClean="0">
                <a:latin typeface="ＭＳ ゴシック" panose="020B0609070205080204" pitchFamily="49" charset="-128"/>
                <a:ea typeface="ＭＳ ゴシック" panose="020B0609070205080204" pitchFamily="49" charset="-128"/>
              </a:rPr>
              <a:t>Ⅱ</a:t>
            </a:r>
            <a:r>
              <a:rPr lang="ja-JP" altLang="en-US" sz="1400" dirty="0" smtClean="0">
                <a:latin typeface="ＭＳ ゴシック" panose="020B0609070205080204" pitchFamily="49" charset="-128"/>
                <a:ea typeface="ＭＳ ゴシック" panose="020B0609070205080204" pitchFamily="49" charset="-128"/>
              </a:rPr>
              <a:t>）という。）は下記に示す方法により算定する。</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400" dirty="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400" dirty="0" smtClean="0">
              <a:latin typeface="ＭＳ ゴシック" panose="020B0609070205080204" pitchFamily="49" charset="-128"/>
              <a:ea typeface="ＭＳ ゴシック" panose="020B0609070205080204" pitchFamily="49" charset="-128"/>
            </a:endParaRPr>
          </a:p>
        </p:txBody>
      </p:sp>
      <p:sp>
        <p:nvSpPr>
          <p:cNvPr id="4" name="タイトル 3"/>
          <p:cNvSpPr>
            <a:spLocks noGrp="1"/>
          </p:cNvSpPr>
          <p:nvPr>
            <p:ph type="title"/>
          </p:nvPr>
        </p:nvSpPr>
        <p:spPr>
          <a:xfrm>
            <a:off x="495301" y="44625"/>
            <a:ext cx="8915400" cy="360040"/>
          </a:xfrm>
        </p:spPr>
        <p:txBody>
          <a:bodyPr/>
          <a:lstStyle/>
          <a:p>
            <a:r>
              <a:rPr kumimoji="1" lang="ja-JP" altLang="en-US" sz="2000" b="1" dirty="0" smtClean="0"/>
              <a:t>計画相談支援等の取扱い件数の算出方法について</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ACB748A7-5FAB-4F13-8F2A-20487A5D7F1A}" type="slidenum">
              <a:rPr lang="en-US" altLang="ja-JP" smtClean="0"/>
              <a:pPr>
                <a:defRPr/>
              </a:pPr>
              <a:t>28</a:t>
            </a:fld>
            <a:endParaRPr lang="en-US" altLang="ja-JP" dirty="0"/>
          </a:p>
        </p:txBody>
      </p:sp>
      <p:cxnSp>
        <p:nvCxnSpPr>
          <p:cNvPr id="6" name="直線コネクタ 5"/>
          <p:cNvCxnSpPr/>
          <p:nvPr/>
        </p:nvCxnSpPr>
        <p:spPr>
          <a:xfrm>
            <a:off x="-15552" y="404664"/>
            <a:ext cx="9906000"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3801865022"/>
              </p:ext>
            </p:extLst>
          </p:nvPr>
        </p:nvGraphicFramePr>
        <p:xfrm>
          <a:off x="704528" y="1265312"/>
          <a:ext cx="8496944" cy="1371600"/>
        </p:xfrm>
        <a:graphic>
          <a:graphicData uri="http://schemas.openxmlformats.org/drawingml/2006/table">
            <a:tbl>
              <a:tblPr firstRow="1" bandRow="1">
                <a:tableStyleId>{5940675A-B579-460E-94D1-54222C63F5DA}</a:tableStyleId>
              </a:tblPr>
              <a:tblGrid>
                <a:gridCol w="2409378">
                  <a:extLst>
                    <a:ext uri="{9D8B030D-6E8A-4147-A177-3AD203B41FA5}">
                      <a16:colId xmlns:a16="http://schemas.microsoft.com/office/drawing/2014/main" val="20000"/>
                    </a:ext>
                  </a:extLst>
                </a:gridCol>
                <a:gridCol w="825432">
                  <a:extLst>
                    <a:ext uri="{9D8B030D-6E8A-4147-A177-3AD203B41FA5}">
                      <a16:colId xmlns:a16="http://schemas.microsoft.com/office/drawing/2014/main" val="20001"/>
                    </a:ext>
                  </a:extLst>
                </a:gridCol>
                <a:gridCol w="825432">
                  <a:extLst>
                    <a:ext uri="{9D8B030D-6E8A-4147-A177-3AD203B41FA5}">
                      <a16:colId xmlns:a16="http://schemas.microsoft.com/office/drawing/2014/main" val="20002"/>
                    </a:ext>
                  </a:extLst>
                </a:gridCol>
                <a:gridCol w="722254">
                  <a:extLst>
                    <a:ext uri="{9D8B030D-6E8A-4147-A177-3AD203B41FA5}">
                      <a16:colId xmlns:a16="http://schemas.microsoft.com/office/drawing/2014/main" val="20003"/>
                    </a:ext>
                  </a:extLst>
                </a:gridCol>
                <a:gridCol w="722254">
                  <a:extLst>
                    <a:ext uri="{9D8B030D-6E8A-4147-A177-3AD203B41FA5}">
                      <a16:colId xmlns:a16="http://schemas.microsoft.com/office/drawing/2014/main" val="20004"/>
                    </a:ext>
                  </a:extLst>
                </a:gridCol>
                <a:gridCol w="825432">
                  <a:extLst>
                    <a:ext uri="{9D8B030D-6E8A-4147-A177-3AD203B41FA5}">
                      <a16:colId xmlns:a16="http://schemas.microsoft.com/office/drawing/2014/main" val="20005"/>
                    </a:ext>
                  </a:extLst>
                </a:gridCol>
                <a:gridCol w="722254">
                  <a:extLst>
                    <a:ext uri="{9D8B030D-6E8A-4147-A177-3AD203B41FA5}">
                      <a16:colId xmlns:a16="http://schemas.microsoft.com/office/drawing/2014/main" val="20006"/>
                    </a:ext>
                  </a:extLst>
                </a:gridCol>
                <a:gridCol w="722254">
                  <a:extLst>
                    <a:ext uri="{9D8B030D-6E8A-4147-A177-3AD203B41FA5}">
                      <a16:colId xmlns:a16="http://schemas.microsoft.com/office/drawing/2014/main" val="20007"/>
                    </a:ext>
                  </a:extLst>
                </a:gridCol>
                <a:gridCol w="722254">
                  <a:extLst>
                    <a:ext uri="{9D8B030D-6E8A-4147-A177-3AD203B41FA5}">
                      <a16:colId xmlns:a16="http://schemas.microsoft.com/office/drawing/2014/main" val="20008"/>
                    </a:ext>
                  </a:extLst>
                </a:gridCol>
              </a:tblGrid>
              <a:tr h="264029">
                <a:tc>
                  <a:txBody>
                    <a:bodyPr/>
                    <a:lstStyle/>
                    <a:p>
                      <a:pPr algn="ctr"/>
                      <a:r>
                        <a:rPr kumimoji="1" lang="ja-JP" altLang="en-US" sz="1200" b="1" dirty="0" smtClean="0"/>
                        <a:t>月</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１</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２</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３</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４</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５</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６</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７</a:t>
                      </a:r>
                      <a:endParaRPr kumimoji="1" lang="ja-JP" altLang="en-US" sz="1200" b="1" dirty="0"/>
                    </a:p>
                  </a:txBody>
                  <a:tcPr>
                    <a:solidFill>
                      <a:schemeClr val="accent1">
                        <a:lumMod val="40000"/>
                        <a:lumOff val="60000"/>
                      </a:schemeClr>
                    </a:solidFill>
                  </a:tcPr>
                </a:tc>
                <a:tc>
                  <a:txBody>
                    <a:bodyPr/>
                    <a:lstStyle/>
                    <a:p>
                      <a:pPr algn="ctr"/>
                      <a:r>
                        <a:rPr kumimoji="1" lang="ja-JP" altLang="en-US" sz="1200" b="1" dirty="0" smtClean="0"/>
                        <a:t>８</a:t>
                      </a:r>
                      <a:endParaRPr kumimoji="1" lang="ja-JP" altLang="en-US" sz="1200" b="1" dirty="0"/>
                    </a:p>
                  </a:txBody>
                  <a:tcPr>
                    <a:solidFill>
                      <a:schemeClr val="accent1">
                        <a:lumMod val="40000"/>
                        <a:lumOff val="60000"/>
                      </a:schemeClr>
                    </a:solidFill>
                  </a:tcPr>
                </a:tc>
                <a:extLst>
                  <a:ext uri="{0D108BD9-81ED-4DB2-BD59-A6C34878D82A}">
                    <a16:rowId xmlns:a16="http://schemas.microsoft.com/office/drawing/2014/main" val="10000"/>
                  </a:ext>
                </a:extLst>
              </a:tr>
              <a:tr h="240027">
                <a:tc>
                  <a:txBody>
                    <a:bodyPr/>
                    <a:lstStyle/>
                    <a:p>
                      <a:r>
                        <a:rPr kumimoji="1" lang="ja-JP" altLang="en-US" sz="1100" dirty="0" smtClean="0"/>
                        <a:t>事業所における総対応件数合計（件）</a:t>
                      </a:r>
                      <a:endParaRPr kumimoji="1" lang="ja-JP" altLang="en-US" sz="1100" dirty="0"/>
                    </a:p>
                  </a:txBody>
                  <a:tcPr anchor="ctr"/>
                </a:tc>
                <a:tc>
                  <a:txBody>
                    <a:bodyPr/>
                    <a:lstStyle/>
                    <a:p>
                      <a:pPr algn="ctr"/>
                      <a:r>
                        <a:rPr kumimoji="1" lang="en-US" altLang="ja-JP" sz="1200" dirty="0" smtClean="0">
                          <a:latin typeface="+mn-lt"/>
                          <a:ea typeface="+mn-ea"/>
                        </a:rPr>
                        <a:t>45</a:t>
                      </a:r>
                      <a:endParaRPr kumimoji="1" lang="en-US" altLang="ja-JP" sz="1200" dirty="0" smtClean="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60</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45</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50</a:t>
                      </a:r>
                      <a:endParaRPr kumimoji="1" lang="ja-JP" altLang="en-US" sz="1200" dirty="0">
                        <a:latin typeface="+mn-ea"/>
                        <a:ea typeface="+mn-ea"/>
                      </a:endParaRPr>
                    </a:p>
                  </a:txBody>
                  <a:tcPr anchor="ctr"/>
                </a:tc>
                <a:tc>
                  <a:txBody>
                    <a:bodyPr/>
                    <a:lstStyle/>
                    <a:p>
                      <a:pPr algn="ctr"/>
                      <a:r>
                        <a:rPr kumimoji="1" lang="en-US" altLang="ja-JP" sz="1200" b="1" dirty="0" smtClean="0">
                          <a:latin typeface="+mn-ea"/>
                          <a:ea typeface="+mn-ea"/>
                        </a:rPr>
                        <a:t>60</a:t>
                      </a:r>
                    </a:p>
                  </a:txBody>
                  <a:tcPr anchor="ctr">
                    <a:solidFill>
                      <a:schemeClr val="bg1">
                        <a:lumMod val="85000"/>
                      </a:schemeClr>
                    </a:solidFill>
                  </a:tcPr>
                </a:tc>
                <a:tc>
                  <a:txBody>
                    <a:bodyPr/>
                    <a:lstStyle/>
                    <a:p>
                      <a:pPr algn="ctr"/>
                      <a:r>
                        <a:rPr kumimoji="1" lang="en-US" altLang="ja-JP" sz="1200" b="1" dirty="0" smtClean="0">
                          <a:latin typeface="+mn-ea"/>
                          <a:ea typeface="+mn-ea"/>
                        </a:rPr>
                        <a:t>75</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1"/>
                  </a:ext>
                </a:extLst>
              </a:tr>
              <a:tr h="240027">
                <a:tc>
                  <a:txBody>
                    <a:bodyPr/>
                    <a:lstStyle/>
                    <a:p>
                      <a:r>
                        <a:rPr kumimoji="1" lang="ja-JP" altLang="en-US" sz="1200" dirty="0" smtClean="0"/>
                        <a:t>　うち計画相談支援</a:t>
                      </a: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25</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b="1" dirty="0" smtClean="0"/>
                        <a:t>40</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t>50</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2"/>
                  </a:ext>
                </a:extLst>
              </a:tr>
              <a:tr h="240027">
                <a:tc>
                  <a:txBody>
                    <a:bodyPr/>
                    <a:lstStyle/>
                    <a:p>
                      <a:r>
                        <a:rPr kumimoji="1" lang="ja-JP" altLang="en-US" sz="1200" dirty="0" smtClean="0"/>
                        <a:t>　うち障害児相談支援</a:t>
                      </a: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30</a:t>
                      </a:r>
                      <a:endParaRPr kumimoji="1" lang="ja-JP" altLang="en-US" sz="1200" dirty="0">
                        <a:latin typeface="+mn-ea"/>
                        <a:ea typeface="+mn-ea"/>
                      </a:endParaRPr>
                    </a:p>
                  </a:txBody>
                  <a:tcPr anchor="ctr"/>
                </a:tc>
                <a:tc>
                  <a:txBody>
                    <a:bodyPr/>
                    <a:lstStyle/>
                    <a:p>
                      <a:pPr algn="ctr"/>
                      <a:r>
                        <a:rPr kumimoji="1" lang="en-US" altLang="ja-JP" sz="1200" dirty="0" smtClean="0"/>
                        <a:t>20</a:t>
                      </a:r>
                      <a:endParaRPr kumimoji="1" lang="ja-JP" altLang="en-US" sz="1200" dirty="0">
                        <a:latin typeface="+mn-ea"/>
                        <a:ea typeface="+mn-ea"/>
                      </a:endParaRPr>
                    </a:p>
                  </a:txBody>
                  <a:tcPr anchor="ctr"/>
                </a:tc>
                <a:tc>
                  <a:txBody>
                    <a:bodyPr/>
                    <a:lstStyle/>
                    <a:p>
                      <a:pPr algn="ctr"/>
                      <a:r>
                        <a:rPr kumimoji="1" lang="en-US" altLang="ja-JP" sz="1200" dirty="0" smtClean="0"/>
                        <a:t>15</a:t>
                      </a:r>
                      <a:endParaRPr kumimoji="1" lang="ja-JP" altLang="en-US" sz="1200" dirty="0">
                        <a:latin typeface="+mn-ea"/>
                        <a:ea typeface="+mn-ea"/>
                      </a:endParaRPr>
                    </a:p>
                  </a:txBody>
                  <a:tcPr anchor="ctr"/>
                </a:tc>
                <a:tc>
                  <a:txBody>
                    <a:bodyPr/>
                    <a:lstStyle/>
                    <a:p>
                      <a:pPr algn="ctr"/>
                      <a:r>
                        <a:rPr kumimoji="1" lang="en-US" altLang="ja-JP" sz="1200" dirty="0" smtClean="0"/>
                        <a:t>20</a:t>
                      </a:r>
                      <a:endParaRPr kumimoji="1" lang="ja-JP" altLang="en-US" sz="1200" dirty="0">
                        <a:latin typeface="+mn-ea"/>
                        <a:ea typeface="+mn-ea"/>
                      </a:endParaRPr>
                    </a:p>
                  </a:txBody>
                  <a:tcPr anchor="ctr"/>
                </a:tc>
                <a:tc>
                  <a:txBody>
                    <a:bodyPr/>
                    <a:lstStyle/>
                    <a:p>
                      <a:pPr algn="ctr"/>
                      <a:r>
                        <a:rPr kumimoji="1" lang="en-US" altLang="ja-JP" sz="1200" b="1" dirty="0" smtClean="0"/>
                        <a:t>20</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t>25</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3"/>
                  </a:ext>
                </a:extLst>
              </a:tr>
              <a:tr h="240027">
                <a:tc>
                  <a:txBody>
                    <a:bodyPr/>
                    <a:lstStyle/>
                    <a:p>
                      <a:r>
                        <a:rPr kumimoji="1" lang="ja-JP" altLang="en-US" sz="1200" dirty="0" smtClean="0"/>
                        <a:t>相談支援専門員配置数（人）</a:t>
                      </a: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1</a:t>
                      </a:r>
                      <a:endParaRPr kumimoji="1" lang="ja-JP" altLang="en-US" sz="1200" dirty="0">
                        <a:latin typeface="+mn-ea"/>
                        <a:ea typeface="+mn-ea"/>
                      </a:endParaRPr>
                    </a:p>
                  </a:txBody>
                  <a:tcPr anchor="ctr"/>
                </a:tc>
                <a:tc>
                  <a:txBody>
                    <a:bodyPr/>
                    <a:lstStyle/>
                    <a:p>
                      <a:pPr algn="ctr"/>
                      <a:r>
                        <a:rPr kumimoji="1" lang="en-US" altLang="ja-JP" sz="1200" dirty="0" smtClean="0">
                          <a:latin typeface="+mn-ea"/>
                          <a:ea typeface="+mn-ea"/>
                        </a:rPr>
                        <a:t>2</a:t>
                      </a:r>
                      <a:endParaRPr kumimoji="1" lang="ja-JP" altLang="en-US" sz="1200" dirty="0">
                        <a:latin typeface="+mn-ea"/>
                        <a:ea typeface="+mn-ea"/>
                      </a:endParaRPr>
                    </a:p>
                  </a:txBody>
                  <a:tcPr anchor="ctr"/>
                </a:tc>
                <a:tc>
                  <a:txBody>
                    <a:bodyPr/>
                    <a:lstStyle/>
                    <a:p>
                      <a:pPr algn="ctr"/>
                      <a:r>
                        <a:rPr kumimoji="1" lang="en-US" altLang="ja-JP" sz="1200" b="1" dirty="0" smtClean="0">
                          <a:latin typeface="+mn-ea"/>
                          <a:ea typeface="+mn-ea"/>
                        </a:rPr>
                        <a:t>2</a:t>
                      </a:r>
                      <a:endParaRPr kumimoji="1" lang="ja-JP" altLang="en-US" sz="1200" b="1" dirty="0">
                        <a:latin typeface="+mn-ea"/>
                        <a:ea typeface="+mn-ea"/>
                      </a:endParaRPr>
                    </a:p>
                  </a:txBody>
                  <a:tcPr anchor="ctr">
                    <a:solidFill>
                      <a:schemeClr val="bg1">
                        <a:lumMod val="85000"/>
                      </a:schemeClr>
                    </a:solidFill>
                  </a:tcPr>
                </a:tc>
                <a:tc>
                  <a:txBody>
                    <a:bodyPr/>
                    <a:lstStyle/>
                    <a:p>
                      <a:pPr algn="ctr"/>
                      <a:r>
                        <a:rPr kumimoji="1" lang="en-US" altLang="ja-JP" sz="1200" b="1" dirty="0" smtClean="0">
                          <a:latin typeface="+mn-ea"/>
                          <a:ea typeface="+mn-ea"/>
                        </a:rPr>
                        <a:t>2</a:t>
                      </a:r>
                      <a:endParaRPr kumimoji="1" lang="ja-JP" altLang="en-US" sz="1200" b="1" dirty="0">
                        <a:latin typeface="+mn-ea"/>
                        <a:ea typeface="+mn-ea"/>
                      </a:endParaRPr>
                    </a:p>
                  </a:txBody>
                  <a:tcPr anchor="c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3068960"/>
            <a:ext cx="9505056" cy="3693319"/>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ＭＳ ゴシック" panose="020B0609070205080204" pitchFamily="49" charset="-128"/>
              <a:buChar char="○"/>
            </a:pPr>
            <a:r>
              <a:rPr kumimoji="1" lang="ja-JP" altLang="en-US" sz="1300" dirty="0" smtClean="0">
                <a:latin typeface="ＭＳ ゴシック" panose="020B0609070205080204" pitchFamily="49" charset="-128"/>
                <a:ea typeface="ＭＳ ゴシック" panose="020B0609070205080204" pitchFamily="49" charset="-128"/>
              </a:rPr>
              <a:t>基本報酬（</a:t>
            </a:r>
            <a:r>
              <a:rPr kumimoji="1" lang="en-US" altLang="ja-JP" sz="1300" dirty="0" smtClean="0">
                <a:latin typeface="ＭＳ ゴシック" panose="020B0609070205080204" pitchFamily="49" charset="-128"/>
                <a:ea typeface="ＭＳ ゴシック" panose="020B0609070205080204" pitchFamily="49" charset="-128"/>
              </a:rPr>
              <a:t>Ⅱ</a:t>
            </a:r>
            <a:r>
              <a:rPr kumimoji="1" lang="ja-JP" altLang="en-US" sz="1300" dirty="0" smtClean="0">
                <a:latin typeface="ＭＳ ゴシック" panose="020B0609070205080204" pitchFamily="49" charset="-128"/>
                <a:ea typeface="ＭＳ ゴシック" panose="020B0609070205080204" pitchFamily="49" charset="-128"/>
              </a:rPr>
              <a:t>）を算定する件数は、「取扱件数（１月間に計画作成又はモニタリングを行った計画相談支援等対象障害者の数の前</a:t>
            </a:r>
            <a:r>
              <a:rPr lang="ja-JP" altLang="en-US" sz="1300" dirty="0" smtClean="0">
                <a:latin typeface="ＭＳ ゴシック" panose="020B0609070205080204" pitchFamily="49" charset="-128"/>
                <a:ea typeface="ＭＳ ゴシック" panose="020B0609070205080204" pitchFamily="49" charset="-128"/>
              </a:rPr>
              <a:t>６月の平均値を、相談支援専門員の配置員数の前６月の平均値で除した値）」が</a:t>
            </a:r>
            <a:r>
              <a:rPr lang="en-US" altLang="ja-JP" sz="1300" dirty="0" smtClean="0">
                <a:latin typeface="ＭＳ ゴシック" panose="020B0609070205080204" pitchFamily="49" charset="-128"/>
                <a:ea typeface="ＭＳ ゴシック" panose="020B0609070205080204" pitchFamily="49" charset="-128"/>
              </a:rPr>
              <a:t>40</a:t>
            </a:r>
            <a:r>
              <a:rPr lang="ja-JP" altLang="en-US" sz="1300" dirty="0" smtClean="0">
                <a:latin typeface="ＭＳ ゴシック" panose="020B0609070205080204" pitchFamily="49" charset="-128"/>
                <a:ea typeface="ＭＳ ゴシック" panose="020B0609070205080204" pitchFamily="49" charset="-128"/>
              </a:rPr>
              <a:t>以上である場合において、</a:t>
            </a:r>
            <a:r>
              <a:rPr lang="en-US" altLang="ja-JP" sz="1300" dirty="0" smtClean="0">
                <a:latin typeface="ＭＳ ゴシック" panose="020B0609070205080204" pitchFamily="49" charset="-128"/>
                <a:ea typeface="ＭＳ ゴシック" panose="020B0609070205080204" pitchFamily="49" charset="-128"/>
              </a:rPr>
              <a:t>40</a:t>
            </a:r>
            <a:r>
              <a:rPr lang="ja-JP" altLang="en-US" sz="1300" dirty="0" smtClean="0">
                <a:latin typeface="ＭＳ ゴシック" panose="020B0609070205080204" pitchFamily="49" charset="-128"/>
                <a:ea typeface="ＭＳ ゴシック" panose="020B0609070205080204" pitchFamily="49" charset="-128"/>
              </a:rPr>
              <a:t>以上の部分に相談支援専門員の配置員数の前６月の平均値を乗じて得た数（小数点以下の端数は切り捨てる。）により算定することとなる。</a:t>
            </a: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r>
              <a:rPr lang="ja-JP" altLang="en-US" sz="1300" dirty="0" smtClean="0">
                <a:latin typeface="ＭＳ ゴシック" panose="020B0609070205080204" pitchFamily="49" charset="-128"/>
                <a:ea typeface="ＭＳ ゴシック" panose="020B0609070205080204" pitchFamily="49" charset="-128"/>
              </a:rPr>
              <a:t>基本報酬（</a:t>
            </a:r>
            <a:r>
              <a:rPr lang="en-US" altLang="ja-JP" sz="1300" dirty="0" smtClean="0">
                <a:latin typeface="ＭＳ ゴシック" panose="020B0609070205080204" pitchFamily="49" charset="-128"/>
                <a:ea typeface="ＭＳ ゴシック" panose="020B0609070205080204" pitchFamily="49" charset="-128"/>
              </a:rPr>
              <a:t>Ⅱ</a:t>
            </a:r>
            <a:r>
              <a:rPr lang="ja-JP" altLang="en-US" sz="1300" dirty="0" smtClean="0">
                <a:latin typeface="ＭＳ ゴシック" panose="020B0609070205080204" pitchFamily="49" charset="-128"/>
                <a:ea typeface="ＭＳ ゴシック" panose="020B0609070205080204" pitchFamily="49" charset="-128"/>
              </a:rPr>
              <a:t>）</a:t>
            </a:r>
            <a:r>
              <a:rPr lang="ja-JP" altLang="ja-JP" sz="1300" dirty="0" smtClean="0">
                <a:latin typeface="ＭＳ ゴシック" panose="020B0609070205080204" pitchFamily="49" charset="-128"/>
                <a:ea typeface="ＭＳ ゴシック" panose="020B0609070205080204" pitchFamily="49" charset="-128"/>
              </a:rPr>
              <a:t>は</a:t>
            </a:r>
            <a:r>
              <a:rPr lang="ja-JP" altLang="en-US" sz="1300" dirty="0" smtClean="0">
                <a:latin typeface="ＭＳ ゴシック" panose="020B0609070205080204" pitchFamily="49" charset="-128"/>
                <a:ea typeface="ＭＳ ゴシック" panose="020B0609070205080204" pitchFamily="49" charset="-128"/>
              </a:rPr>
              <a:t>事業者</a:t>
            </a:r>
            <a:r>
              <a:rPr lang="ja-JP" altLang="en-US" sz="1300" dirty="0">
                <a:latin typeface="ＭＳ ゴシック" panose="020B0609070205080204" pitchFamily="49" charset="-128"/>
                <a:ea typeface="ＭＳ ゴシック" panose="020B0609070205080204" pitchFamily="49" charset="-128"/>
              </a:rPr>
              <a:t>との</a:t>
            </a:r>
            <a:r>
              <a:rPr lang="ja-JP" altLang="ja-JP" sz="1300" dirty="0" smtClean="0">
                <a:latin typeface="ＭＳ ゴシック" panose="020B0609070205080204" pitchFamily="49" charset="-128"/>
                <a:ea typeface="ＭＳ ゴシック" panose="020B0609070205080204" pitchFamily="49" charset="-128"/>
              </a:rPr>
              <a:t>契約</a:t>
            </a:r>
            <a:r>
              <a:rPr lang="ja-JP" altLang="ja-JP" sz="1300" dirty="0">
                <a:latin typeface="ＭＳ ゴシック" panose="020B0609070205080204" pitchFamily="49" charset="-128"/>
                <a:ea typeface="ＭＳ ゴシック" panose="020B0609070205080204" pitchFamily="49" charset="-128"/>
              </a:rPr>
              <a:t>日が新しい者</a:t>
            </a:r>
            <a:r>
              <a:rPr lang="ja-JP" altLang="ja-JP" sz="1300" dirty="0" smtClean="0">
                <a:latin typeface="ＭＳ ゴシック" panose="020B0609070205080204" pitchFamily="49" charset="-128"/>
                <a:ea typeface="ＭＳ ゴシック" panose="020B0609070205080204" pitchFamily="49" charset="-128"/>
              </a:rPr>
              <a:t>から</a:t>
            </a:r>
            <a:r>
              <a:rPr lang="ja-JP" altLang="en-US" sz="1300" dirty="0" smtClean="0">
                <a:latin typeface="ＭＳ ゴシック" panose="020B0609070205080204" pitchFamily="49" charset="-128"/>
                <a:ea typeface="ＭＳ ゴシック" panose="020B0609070205080204" pitchFamily="49" charset="-128"/>
              </a:rPr>
              <a:t>算定する</a:t>
            </a:r>
            <a:r>
              <a:rPr lang="ja-JP" altLang="ja-JP" sz="1300" dirty="0" smtClean="0">
                <a:latin typeface="ＭＳ ゴシック" panose="020B0609070205080204" pitchFamily="49" charset="-128"/>
                <a:ea typeface="ＭＳ ゴシック" panose="020B0609070205080204" pitchFamily="49" charset="-128"/>
              </a:rPr>
              <a:t>。</a:t>
            </a:r>
            <a:r>
              <a:rPr lang="ja-JP" altLang="ja-JP" sz="1300" dirty="0">
                <a:latin typeface="ＭＳ ゴシック" panose="020B0609070205080204" pitchFamily="49" charset="-128"/>
                <a:ea typeface="ＭＳ ゴシック" panose="020B0609070205080204" pitchFamily="49" charset="-128"/>
              </a:rPr>
              <a:t>計画相談支援と障害児相談</a:t>
            </a:r>
            <a:r>
              <a:rPr lang="ja-JP" altLang="ja-JP" sz="1300" dirty="0" smtClean="0">
                <a:latin typeface="ＭＳ ゴシック" panose="020B0609070205080204" pitchFamily="49" charset="-128"/>
                <a:ea typeface="ＭＳ ゴシック" panose="020B0609070205080204" pitchFamily="49" charset="-128"/>
              </a:rPr>
              <a:t>支援</a:t>
            </a:r>
            <a:r>
              <a:rPr lang="ja-JP" altLang="en-US" sz="1300" dirty="0" smtClean="0">
                <a:latin typeface="ＭＳ ゴシック" panose="020B0609070205080204" pitchFamily="49" charset="-128"/>
                <a:ea typeface="ＭＳ ゴシック" panose="020B0609070205080204" pitchFamily="49" charset="-128"/>
              </a:rPr>
              <a:t>を</a:t>
            </a:r>
            <a:r>
              <a:rPr lang="ja-JP" altLang="ja-JP" sz="1300" dirty="0" smtClean="0">
                <a:latin typeface="ＭＳ ゴシック" panose="020B0609070205080204" pitchFamily="49" charset="-128"/>
                <a:ea typeface="ＭＳ ゴシック" panose="020B0609070205080204" pitchFamily="49" charset="-128"/>
              </a:rPr>
              <a:t>とも</a:t>
            </a:r>
            <a:r>
              <a:rPr lang="ja-JP" altLang="ja-JP" sz="1300" dirty="0">
                <a:latin typeface="ＭＳ ゴシック" panose="020B0609070205080204" pitchFamily="49" charset="-128"/>
                <a:ea typeface="ＭＳ ゴシック" panose="020B0609070205080204" pitchFamily="49" charset="-128"/>
              </a:rPr>
              <a:t>に行っている場合は、始め</a:t>
            </a:r>
            <a:r>
              <a:rPr lang="ja-JP" altLang="ja-JP" sz="1300" dirty="0" smtClean="0">
                <a:latin typeface="ＭＳ ゴシック" panose="020B0609070205080204" pitchFamily="49" charset="-128"/>
                <a:ea typeface="ＭＳ ゴシック" panose="020B0609070205080204" pitchFamily="49" charset="-128"/>
              </a:rPr>
              <a:t>に</a:t>
            </a:r>
            <a:r>
              <a:rPr lang="ja-JP" altLang="en-US" sz="1300" dirty="0" smtClean="0">
                <a:latin typeface="ＭＳ ゴシック" panose="020B0609070205080204" pitchFamily="49" charset="-128"/>
                <a:ea typeface="ＭＳ ゴシック" panose="020B0609070205080204" pitchFamily="49" charset="-128"/>
              </a:rPr>
              <a:t>計画相談支援対象</a:t>
            </a:r>
            <a:r>
              <a:rPr lang="ja-JP" altLang="ja-JP" sz="1300" dirty="0" smtClean="0">
                <a:latin typeface="ＭＳ ゴシック" panose="020B0609070205080204" pitchFamily="49" charset="-128"/>
                <a:ea typeface="ＭＳ ゴシック" panose="020B0609070205080204" pitchFamily="49" charset="-128"/>
              </a:rPr>
              <a:t>者を</a:t>
            </a:r>
            <a:r>
              <a:rPr lang="ja-JP" altLang="en-US" sz="1300" dirty="0" smtClean="0">
                <a:latin typeface="ＭＳ ゴシック" panose="020B0609070205080204" pitchFamily="49" charset="-128"/>
                <a:ea typeface="ＭＳ ゴシック" panose="020B0609070205080204" pitchFamily="49" charset="-128"/>
              </a:rPr>
              <a:t>算定し、それのみで基本報酬（</a:t>
            </a:r>
            <a:r>
              <a:rPr lang="en-US" altLang="ja-JP" sz="1300" dirty="0" smtClean="0">
                <a:latin typeface="ＭＳ ゴシック" panose="020B0609070205080204" pitchFamily="49" charset="-128"/>
                <a:ea typeface="ＭＳ ゴシック" panose="020B0609070205080204" pitchFamily="49" charset="-128"/>
              </a:rPr>
              <a:t>Ⅱ</a:t>
            </a:r>
            <a:r>
              <a:rPr lang="ja-JP" altLang="en-US" sz="1300" dirty="0" smtClean="0">
                <a:latin typeface="ＭＳ ゴシック" panose="020B0609070205080204" pitchFamily="49" charset="-128"/>
                <a:ea typeface="ＭＳ ゴシック" panose="020B0609070205080204" pitchFamily="49" charset="-128"/>
              </a:rPr>
              <a:t>）の算定</a:t>
            </a:r>
            <a:r>
              <a:rPr lang="ja-JP" altLang="ja-JP" sz="1300" dirty="0" smtClean="0">
                <a:latin typeface="ＭＳ ゴシック" panose="020B0609070205080204" pitchFamily="49" charset="-128"/>
                <a:ea typeface="ＭＳ ゴシック" panose="020B0609070205080204" pitchFamily="49" charset="-128"/>
              </a:rPr>
              <a:t>分が足りない場合は</a:t>
            </a:r>
            <a:r>
              <a:rPr lang="ja-JP" altLang="en-US" sz="1300" dirty="0" smtClean="0">
                <a:latin typeface="ＭＳ ゴシック" panose="020B0609070205080204" pitchFamily="49" charset="-128"/>
                <a:ea typeface="ＭＳ ゴシック" panose="020B0609070205080204" pitchFamily="49" charset="-128"/>
              </a:rPr>
              <a:t>障害</a:t>
            </a:r>
            <a:r>
              <a:rPr lang="ja-JP" altLang="ja-JP" sz="1300" dirty="0" smtClean="0">
                <a:latin typeface="ＭＳ ゴシック" panose="020B0609070205080204" pitchFamily="49" charset="-128"/>
                <a:ea typeface="ＭＳ ゴシック" panose="020B0609070205080204" pitchFamily="49" charset="-128"/>
              </a:rPr>
              <a:t>児</a:t>
            </a:r>
            <a:r>
              <a:rPr lang="ja-JP" altLang="en-US" sz="1300" dirty="0" smtClean="0">
                <a:latin typeface="ＭＳ ゴシック" panose="020B0609070205080204" pitchFamily="49" charset="-128"/>
                <a:ea typeface="ＭＳ ゴシック" panose="020B0609070205080204" pitchFamily="49" charset="-128"/>
              </a:rPr>
              <a:t>相談支援対象者</a:t>
            </a:r>
            <a:r>
              <a:rPr lang="ja-JP" altLang="ja-JP" sz="1300" dirty="0" smtClean="0">
                <a:latin typeface="ＭＳ ゴシック" panose="020B0609070205080204" pitchFamily="49" charset="-128"/>
                <a:ea typeface="ＭＳ ゴシック" panose="020B0609070205080204" pitchFamily="49" charset="-128"/>
              </a:rPr>
              <a:t>の</a:t>
            </a:r>
            <a:r>
              <a:rPr lang="ja-JP" altLang="ja-JP" sz="1300" dirty="0">
                <a:latin typeface="ＭＳ ゴシック" panose="020B0609070205080204" pitchFamily="49" charset="-128"/>
                <a:ea typeface="ＭＳ ゴシック" panose="020B0609070205080204" pitchFamily="49" charset="-128"/>
              </a:rPr>
              <a:t>契約日が新しい者</a:t>
            </a:r>
            <a:r>
              <a:rPr lang="ja-JP" altLang="ja-JP" sz="1300" dirty="0" smtClean="0">
                <a:latin typeface="ＭＳ ゴシック" panose="020B0609070205080204" pitchFamily="49" charset="-128"/>
                <a:ea typeface="ＭＳ ゴシック" panose="020B0609070205080204" pitchFamily="49" charset="-128"/>
              </a:rPr>
              <a:t>から</a:t>
            </a:r>
            <a:r>
              <a:rPr lang="ja-JP" altLang="en-US" sz="1300" dirty="0">
                <a:latin typeface="ＭＳ ゴシック" panose="020B0609070205080204" pitchFamily="49" charset="-128"/>
                <a:ea typeface="ＭＳ ゴシック" panose="020B0609070205080204" pitchFamily="49" charset="-128"/>
              </a:rPr>
              <a:t>算定する</a:t>
            </a:r>
            <a:r>
              <a:rPr lang="ja-JP" altLang="ja-JP" sz="1300" dirty="0" smtClean="0">
                <a:latin typeface="ＭＳ ゴシック" panose="020B0609070205080204" pitchFamily="49" charset="-128"/>
                <a:ea typeface="ＭＳ ゴシック" panose="020B0609070205080204" pitchFamily="49" charset="-128"/>
              </a:rPr>
              <a:t>。</a:t>
            </a: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3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kumimoji="1" lang="ja-JP" altLang="en-US" sz="1300" dirty="0">
              <a:latin typeface="ＭＳ ゴシック" panose="020B0609070205080204" pitchFamily="49" charset="-128"/>
              <a:ea typeface="ＭＳ ゴシック" panose="020B0609070205080204" pitchFamily="49"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81146421"/>
              </p:ext>
            </p:extLst>
          </p:nvPr>
        </p:nvGraphicFramePr>
        <p:xfrm>
          <a:off x="269376" y="4581128"/>
          <a:ext cx="9364144" cy="2088232"/>
        </p:xfrm>
        <a:graphic>
          <a:graphicData uri="http://schemas.openxmlformats.org/drawingml/2006/table">
            <a:tbl>
              <a:tblPr firstRow="1" bandRow="1">
                <a:tableStyleId>{5940675A-B579-460E-94D1-54222C63F5DA}</a:tableStyleId>
              </a:tblPr>
              <a:tblGrid>
                <a:gridCol w="4682072">
                  <a:extLst>
                    <a:ext uri="{9D8B030D-6E8A-4147-A177-3AD203B41FA5}">
                      <a16:colId xmlns:a16="http://schemas.microsoft.com/office/drawing/2014/main" val="20000"/>
                    </a:ext>
                  </a:extLst>
                </a:gridCol>
                <a:gridCol w="4682072">
                  <a:extLst>
                    <a:ext uri="{9D8B030D-6E8A-4147-A177-3AD203B41FA5}">
                      <a16:colId xmlns:a16="http://schemas.microsoft.com/office/drawing/2014/main" val="20001"/>
                    </a:ext>
                  </a:extLst>
                </a:gridCol>
              </a:tblGrid>
              <a:tr h="216024">
                <a:tc>
                  <a:txBody>
                    <a:bodyPr/>
                    <a:lstStyle/>
                    <a:p>
                      <a:pPr algn="ctr"/>
                      <a:r>
                        <a:rPr kumimoji="1" lang="en-US" altLang="ja-JP" sz="1200" dirty="0" smtClean="0"/>
                        <a:t>7</a:t>
                      </a:r>
                      <a:r>
                        <a:rPr kumimoji="1" lang="ja-JP" altLang="en-US" sz="1200" dirty="0" smtClean="0"/>
                        <a:t>月分の請求について</a:t>
                      </a:r>
                      <a:endParaRPr kumimoji="1" lang="ja-JP" altLang="en-US" sz="1200" dirty="0">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ysDash"/>
                      <a:round/>
                      <a:headEnd type="none" w="med" len="med"/>
                      <a:tailEnd type="none" w="med" len="med"/>
                    </a:lnR>
                    <a:solidFill>
                      <a:schemeClr val="accent1">
                        <a:lumMod val="40000"/>
                        <a:lumOff val="60000"/>
                      </a:schemeClr>
                    </a:solidFill>
                  </a:tcPr>
                </a:tc>
                <a:tc>
                  <a:txBody>
                    <a:bodyPr/>
                    <a:lstStyle/>
                    <a:p>
                      <a:pPr algn="ctr"/>
                      <a:r>
                        <a:rPr kumimoji="1" lang="ja-JP" altLang="en-US" sz="1200" dirty="0" smtClean="0"/>
                        <a:t>８月分の請求について</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ys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0"/>
                  </a:ext>
                </a:extLst>
              </a:tr>
              <a:tr h="1813912">
                <a:tc>
                  <a:txBody>
                    <a:bodyPr/>
                    <a:lstStyle/>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計画相談支援対象者等の数（</a:t>
                      </a:r>
                      <a:r>
                        <a:rPr kumimoji="1" lang="ja-JP" altLang="en-US" sz="1200" baseline="0" dirty="0" smtClean="0">
                          <a:latin typeface="ＭＳ ゴシック" panose="020B0609070205080204" pitchFamily="49" charset="-128"/>
                          <a:ea typeface="ＭＳ ゴシック" panose="020B0609070205080204" pitchFamily="49" charset="-128"/>
                        </a:rPr>
                        <a:t>１</a:t>
                      </a:r>
                      <a:r>
                        <a:rPr kumimoji="1" lang="ja-JP" altLang="en-US" sz="1200" dirty="0" smtClean="0">
                          <a:latin typeface="ＭＳ ゴシック" panose="020B0609070205080204" pitchFamily="49" charset="-128"/>
                          <a:ea typeface="ＭＳ ゴシック" panose="020B0609070205080204" pitchFamily="49" charset="-128"/>
                        </a:rPr>
                        <a:t>月から６月の平均値）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50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48.333</a:t>
                      </a:r>
                      <a:r>
                        <a:rPr kumimoji="1" lang="ja-JP" altLang="en-US" sz="1200" dirty="0" smtClean="0">
                          <a:latin typeface="ＭＳ ゴシック" panose="020B0609070205080204" pitchFamily="49" charset="-128"/>
                          <a:ea typeface="ＭＳ ゴシック" panose="020B0609070205080204" pitchFamily="49" charset="-128"/>
                        </a:rPr>
                        <a:t>･･･ 　　（Ａ）</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相談支援専門員数の員数（１月から６月の平均値）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1.166</a:t>
                      </a:r>
                      <a:r>
                        <a:rPr kumimoji="1" lang="ja-JP" altLang="en-US" sz="1200" dirty="0" smtClean="0">
                          <a:latin typeface="ＭＳ ゴシック" panose="020B0609070205080204" pitchFamily="49" charset="-128"/>
                          <a:ea typeface="ＭＳ ゴシック" panose="020B0609070205080204" pitchFamily="49" charset="-128"/>
                        </a:rPr>
                        <a:t>･･･　　　　　　（Ｂ）</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取扱件数　→　（Ａ）</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　＝</a:t>
                      </a:r>
                      <a:r>
                        <a:rPr kumimoji="1" lang="en-US" altLang="ja-JP" sz="1200" dirty="0" smtClean="0">
                          <a:latin typeface="ＭＳ ゴシック" panose="020B0609070205080204" pitchFamily="49" charset="-128"/>
                          <a:ea typeface="ＭＳ ゴシック" panose="020B0609070205080204" pitchFamily="49" charset="-128"/>
                        </a:rPr>
                        <a:t>41.428</a:t>
                      </a:r>
                      <a:r>
                        <a:rPr kumimoji="1" lang="ja-JP" altLang="en-US" sz="1200" dirty="0" smtClean="0">
                          <a:latin typeface="ＭＳ ゴシック" panose="020B0609070205080204" pitchFamily="49" charset="-128"/>
                          <a:ea typeface="ＭＳ ゴシック" panose="020B0609070205080204" pitchFamily="49" charset="-128"/>
                        </a:rPr>
                        <a:t>･･･　   　 （Ｃ）</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400" b="1" u="sng" dirty="0" smtClean="0">
                          <a:latin typeface="ＭＳ ゴシック" panose="020B0609070205080204" pitchFamily="49" charset="-128"/>
                          <a:ea typeface="ＭＳ ゴシック" panose="020B0609070205080204" pitchFamily="49" charset="-128"/>
                        </a:rPr>
                        <a:t>（Ｃ）が</a:t>
                      </a:r>
                      <a:r>
                        <a:rPr kumimoji="1" lang="en-US" altLang="ja-JP" sz="1400" b="1" u="sng" dirty="0" smtClean="0">
                          <a:latin typeface="ＭＳ ゴシック" panose="020B0609070205080204" pitchFamily="49" charset="-128"/>
                          <a:ea typeface="ＭＳ ゴシック" panose="020B0609070205080204" pitchFamily="49" charset="-128"/>
                        </a:rPr>
                        <a:t>40</a:t>
                      </a:r>
                      <a:r>
                        <a:rPr kumimoji="1" lang="ja-JP" altLang="en-US" sz="1400" b="1" u="sng" dirty="0" smtClean="0">
                          <a:latin typeface="ＭＳ ゴシック" panose="020B0609070205080204" pitchFamily="49" charset="-128"/>
                          <a:ea typeface="ＭＳ ゴシック" panose="020B0609070205080204" pitchFamily="49" charset="-128"/>
                        </a:rPr>
                        <a:t>以上のため、</a:t>
                      </a:r>
                      <a:r>
                        <a:rPr kumimoji="1" lang="ja-JP" altLang="en-US" sz="1200" dirty="0" smtClean="0">
                          <a:latin typeface="ＭＳ ゴシック" panose="020B0609070205080204" pitchFamily="49" charset="-128"/>
                          <a:ea typeface="ＭＳ ゴシック" panose="020B0609070205080204" pitchFamily="49" charset="-128"/>
                        </a:rPr>
                        <a:t>基本報酬の減算単価を算定する必要があり、算定する数は、</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→（（Ｃ）</a:t>
                      </a:r>
                      <a:r>
                        <a:rPr kumimoji="1" lang="en-US" altLang="ja-JP" sz="1200" dirty="0" smtClean="0">
                          <a:latin typeface="ＭＳ ゴシック" panose="020B0609070205080204" pitchFamily="49" charset="-128"/>
                          <a:ea typeface="ＭＳ ゴシック" panose="020B0609070205080204" pitchFamily="49" charset="-128"/>
                        </a:rPr>
                        <a:t>-39</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（小数点以下切り捨て）となる。</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７月の請求件数の</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件の内</a:t>
                      </a:r>
                      <a:r>
                        <a:rPr kumimoji="1" lang="en-US" altLang="ja-JP" sz="1400" b="1" u="sng" dirty="0" smtClean="0">
                          <a:latin typeface="ＭＳ ゴシック" panose="020B0609070205080204" pitchFamily="49" charset="-128"/>
                          <a:ea typeface="ＭＳ ゴシック" panose="020B0609070205080204" pitchFamily="49" charset="-128"/>
                        </a:rPr>
                        <a:t>2</a:t>
                      </a:r>
                      <a:r>
                        <a:rPr kumimoji="1" lang="ja-JP" altLang="en-US" sz="1400" b="1" u="sng" dirty="0" smtClean="0">
                          <a:latin typeface="ＭＳ ゴシック" panose="020B0609070205080204" pitchFamily="49" charset="-128"/>
                          <a:ea typeface="ＭＳ ゴシック" panose="020B0609070205080204" pitchFamily="49" charset="-128"/>
                        </a:rPr>
                        <a:t>件</a:t>
                      </a:r>
                      <a:r>
                        <a:rPr kumimoji="1" lang="ja-JP" altLang="en-US" sz="1200" dirty="0" smtClean="0">
                          <a:latin typeface="ＭＳ ゴシック" panose="020B0609070205080204" pitchFamily="49" charset="-128"/>
                          <a:ea typeface="ＭＳ ゴシック" panose="020B0609070205080204" pitchFamily="49" charset="-128"/>
                        </a:rPr>
                        <a:t>を</a:t>
                      </a:r>
                      <a:r>
                        <a:rPr kumimoji="1" lang="ja-JP" altLang="en-US" sz="1400" b="1" u="sng" dirty="0" smtClean="0">
                          <a:latin typeface="ＭＳ ゴシック" panose="020B0609070205080204" pitchFamily="49" charset="-128"/>
                          <a:ea typeface="ＭＳ ゴシック" panose="020B0609070205080204" pitchFamily="49" charset="-128"/>
                        </a:rPr>
                        <a:t>基本報酬（</a:t>
                      </a:r>
                      <a:r>
                        <a:rPr kumimoji="1" lang="en-US" altLang="ja-JP" sz="1400" b="1" u="sng" dirty="0" smtClean="0">
                          <a:latin typeface="ＭＳ ゴシック" panose="020B0609070205080204" pitchFamily="49" charset="-128"/>
                          <a:ea typeface="ＭＳ ゴシック" panose="020B0609070205080204" pitchFamily="49" charset="-128"/>
                        </a:rPr>
                        <a:t>Ⅱ</a:t>
                      </a:r>
                      <a:r>
                        <a:rPr kumimoji="1" lang="ja-JP" altLang="en-US" sz="1400" b="1" u="sng" dirty="0" smtClean="0">
                          <a:latin typeface="ＭＳ ゴシック" panose="020B0609070205080204" pitchFamily="49" charset="-128"/>
                          <a:ea typeface="ＭＳ ゴシック" panose="020B0609070205080204" pitchFamily="49" charset="-128"/>
                        </a:rPr>
                        <a:t>）</a:t>
                      </a:r>
                      <a:r>
                        <a:rPr kumimoji="1" lang="ja-JP" altLang="en-US" sz="1200" b="0" dirty="0" smtClean="0">
                          <a:latin typeface="ＭＳ ゴシック" panose="020B0609070205080204" pitchFamily="49" charset="-128"/>
                          <a:ea typeface="ＭＳ ゴシック" panose="020B0609070205080204" pitchFamily="49" charset="-128"/>
                        </a:rPr>
                        <a:t>で算定</a:t>
                      </a:r>
                      <a:r>
                        <a:rPr kumimoji="1" lang="ja-JP" altLang="en-US" sz="1200" dirty="0" smtClean="0">
                          <a:latin typeface="ＭＳ ゴシック" panose="020B0609070205080204" pitchFamily="49" charset="-128"/>
                          <a:ea typeface="ＭＳ ゴシック" panose="020B0609070205080204" pitchFamily="49" charset="-128"/>
                        </a:rPr>
                        <a:t>する。 </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R w="12700" cap="flat" cmpd="sng" algn="ctr">
                      <a:solidFill>
                        <a:schemeClr val="tx1"/>
                      </a:solidFill>
                      <a:prstDash val="sysDash"/>
                      <a:round/>
                      <a:headEnd type="none" w="med" len="med"/>
                      <a:tailEnd type="none" w="med" len="med"/>
                    </a:lnR>
                  </a:tcPr>
                </a:tc>
                <a:tc>
                  <a:txBody>
                    <a:bodyPr/>
                    <a:lstStyle/>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計画相談支援対象者等の数（２月から７月の平均値）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45</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50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60</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50.833</a:t>
                      </a:r>
                      <a:r>
                        <a:rPr kumimoji="1" lang="ja-JP" altLang="en-US" sz="1200" dirty="0" smtClean="0">
                          <a:latin typeface="ＭＳ ゴシック" panose="020B0609070205080204" pitchFamily="49" charset="-128"/>
                          <a:ea typeface="ＭＳ ゴシック" panose="020B0609070205080204" pitchFamily="49" charset="-128"/>
                        </a:rPr>
                        <a:t>･･･　　　（Ａ）</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相談支援専門員の員数（２月から７月の平均値）</a:t>
                      </a:r>
                      <a:endParaRPr kumimoji="1" lang="en-US" altLang="ja-JP" sz="1200" dirty="0" smtClean="0">
                        <a:latin typeface="ＭＳ ゴシック" panose="020B0609070205080204" pitchFamily="49" charset="-128"/>
                        <a:ea typeface="ＭＳ ゴシック" panose="020B0609070205080204" pitchFamily="49" charset="-128"/>
                      </a:endParaRPr>
                    </a:p>
                    <a:p>
                      <a:pPr marL="0" indent="0" algn="l">
                        <a:buFont typeface="Arial" panose="020B0604020202020204" pitchFamily="34" charset="0"/>
                        <a:buNone/>
                      </a:pP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2</a:t>
                      </a:r>
                      <a:r>
                        <a:rPr kumimoji="1" lang="ja-JP" altLang="en-US" sz="1200" dirty="0" smtClean="0">
                          <a:latin typeface="ＭＳ ゴシック" panose="020B0609070205080204" pitchFamily="49" charset="-128"/>
                          <a:ea typeface="ＭＳ ゴシック" panose="020B0609070205080204" pitchFamily="49" charset="-128"/>
                        </a:rPr>
                        <a:t>）</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　　　　＝</a:t>
                      </a:r>
                      <a:r>
                        <a:rPr kumimoji="1" lang="en-US" altLang="ja-JP" sz="1200" dirty="0" smtClean="0">
                          <a:latin typeface="ＭＳ ゴシック" panose="020B0609070205080204" pitchFamily="49" charset="-128"/>
                          <a:ea typeface="ＭＳ ゴシック" panose="020B0609070205080204" pitchFamily="49" charset="-128"/>
                        </a:rPr>
                        <a:t>1.333</a:t>
                      </a:r>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baseline="0" dirty="0" smtClean="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（Ｂ）</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200" dirty="0" smtClean="0">
                          <a:latin typeface="ＭＳ ゴシック" panose="020B0609070205080204" pitchFamily="49" charset="-128"/>
                          <a:ea typeface="ＭＳ ゴシック" panose="020B0609070205080204" pitchFamily="49" charset="-128"/>
                        </a:rPr>
                        <a:t>取扱件数　→　（Ａ）</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（Ｂ）　　 ＝</a:t>
                      </a:r>
                      <a:r>
                        <a:rPr kumimoji="1" lang="en-US" altLang="ja-JP" sz="1200" dirty="0" smtClean="0">
                          <a:latin typeface="ＭＳ ゴシック" panose="020B0609070205080204" pitchFamily="49" charset="-128"/>
                          <a:ea typeface="ＭＳ ゴシック" panose="020B0609070205080204" pitchFamily="49" charset="-128"/>
                        </a:rPr>
                        <a:t>38.125         </a:t>
                      </a:r>
                      <a:r>
                        <a:rPr kumimoji="1" lang="ja-JP" altLang="en-US" sz="1200" dirty="0" smtClean="0">
                          <a:latin typeface="ＭＳ ゴシック" panose="020B0609070205080204" pitchFamily="49" charset="-128"/>
                          <a:ea typeface="ＭＳ ゴシック" panose="020B0609070205080204" pitchFamily="49" charset="-128"/>
                        </a:rPr>
                        <a:t>（Ｃ）</a:t>
                      </a:r>
                      <a:endParaRPr kumimoji="1" lang="en-US" altLang="ja-JP" sz="1200" dirty="0" smtClean="0">
                        <a:latin typeface="ＭＳ ゴシック" panose="020B0609070205080204" pitchFamily="49" charset="-128"/>
                        <a:ea typeface="ＭＳ ゴシック" panose="020B0609070205080204" pitchFamily="49" charset="-128"/>
                      </a:endParaRPr>
                    </a:p>
                    <a:p>
                      <a:pPr marL="171450" indent="-171450" algn="l">
                        <a:buFont typeface="Arial" panose="020B0604020202020204" pitchFamily="34" charset="0"/>
                        <a:buChar char="•"/>
                      </a:pPr>
                      <a:r>
                        <a:rPr kumimoji="1" lang="ja-JP" altLang="en-US" sz="1400" b="1" u="sng" dirty="0" smtClean="0">
                          <a:latin typeface="ＭＳ ゴシック" panose="020B0609070205080204" pitchFamily="49" charset="-128"/>
                          <a:ea typeface="ＭＳ ゴシック" panose="020B0609070205080204" pitchFamily="49" charset="-128"/>
                        </a:rPr>
                        <a:t>（Ｃ）が</a:t>
                      </a:r>
                      <a:r>
                        <a:rPr kumimoji="1" lang="en-US" altLang="ja-JP" sz="1400" b="1" u="sng" dirty="0" smtClean="0">
                          <a:latin typeface="ＭＳ ゴシック" panose="020B0609070205080204" pitchFamily="49" charset="-128"/>
                          <a:ea typeface="ＭＳ ゴシック" panose="020B0609070205080204" pitchFamily="49" charset="-128"/>
                        </a:rPr>
                        <a:t>40</a:t>
                      </a:r>
                      <a:r>
                        <a:rPr kumimoji="1" lang="ja-JP" altLang="en-US" sz="1400" b="1" u="sng" dirty="0" smtClean="0">
                          <a:latin typeface="ＭＳ ゴシック" panose="020B0609070205080204" pitchFamily="49" charset="-128"/>
                          <a:ea typeface="ＭＳ ゴシック" panose="020B0609070205080204" pitchFamily="49" charset="-128"/>
                        </a:rPr>
                        <a:t>未満のため、</a:t>
                      </a:r>
                      <a:r>
                        <a:rPr kumimoji="1" lang="ja-JP" altLang="en-US" sz="1200" dirty="0" smtClean="0">
                          <a:latin typeface="ＭＳ ゴシック" panose="020B0609070205080204" pitchFamily="49" charset="-128"/>
                          <a:ea typeface="ＭＳ ゴシック" panose="020B0609070205080204" pitchFamily="49" charset="-128"/>
                        </a:rPr>
                        <a:t>８月の請求においては、</a:t>
                      </a:r>
                      <a:r>
                        <a:rPr kumimoji="1" lang="ja-JP" altLang="en-US" sz="1400" b="1" u="sng" dirty="0" smtClean="0">
                          <a:latin typeface="ＭＳ ゴシック" panose="020B0609070205080204" pitchFamily="49" charset="-128"/>
                          <a:ea typeface="ＭＳ ゴシック" panose="020B0609070205080204" pitchFamily="49" charset="-128"/>
                        </a:rPr>
                        <a:t>基本報酬（</a:t>
                      </a:r>
                      <a:r>
                        <a:rPr kumimoji="1" lang="en-US" altLang="ja-JP" sz="1400" b="1" u="sng" dirty="0" smtClean="0">
                          <a:latin typeface="ＭＳ ゴシック" panose="020B0609070205080204" pitchFamily="49" charset="-128"/>
                          <a:ea typeface="ＭＳ ゴシック" panose="020B0609070205080204" pitchFamily="49" charset="-128"/>
                        </a:rPr>
                        <a:t>Ⅱ</a:t>
                      </a:r>
                      <a:r>
                        <a:rPr kumimoji="1" lang="ja-JP" altLang="en-US" sz="1400" b="1" u="sng" dirty="0" smtClean="0">
                          <a:latin typeface="ＭＳ ゴシック" panose="020B0609070205080204" pitchFamily="49" charset="-128"/>
                          <a:ea typeface="ＭＳ ゴシック" panose="020B0609070205080204" pitchFamily="49" charset="-128"/>
                        </a:rPr>
                        <a:t>）は算定せず</a:t>
                      </a:r>
                      <a:r>
                        <a:rPr kumimoji="1" lang="ja-JP" altLang="en-US" sz="1200" dirty="0" smtClean="0">
                          <a:latin typeface="ＭＳ ゴシック" panose="020B0609070205080204" pitchFamily="49" charset="-128"/>
                          <a:ea typeface="ＭＳ ゴシック" panose="020B0609070205080204" pitchFamily="49" charset="-128"/>
                        </a:rPr>
                        <a:t>、全てサービス利用支援費（障害児支援利用援助費）（</a:t>
                      </a:r>
                      <a:r>
                        <a:rPr kumimoji="1" lang="en-US" altLang="ja-JP" sz="1200" dirty="0" smtClean="0">
                          <a:latin typeface="ＭＳ ゴシック" panose="020B0609070205080204" pitchFamily="49" charset="-128"/>
                          <a:ea typeface="ＭＳ ゴシック" panose="020B0609070205080204" pitchFamily="49" charset="-128"/>
                        </a:rPr>
                        <a:t>Ⅰ</a:t>
                      </a:r>
                      <a:r>
                        <a:rPr kumimoji="1" lang="ja-JP" altLang="en-US" sz="1200" dirty="0" smtClean="0">
                          <a:latin typeface="ＭＳ ゴシック" panose="020B0609070205080204" pitchFamily="49" charset="-128"/>
                          <a:ea typeface="ＭＳ ゴシック" panose="020B0609070205080204" pitchFamily="49" charset="-128"/>
                        </a:rPr>
                        <a:t>）又は継続サービス利用支援費（障害児支援利用援助費）（</a:t>
                      </a:r>
                      <a:r>
                        <a:rPr kumimoji="1" lang="en-US" altLang="ja-JP" sz="1200" dirty="0" smtClean="0">
                          <a:latin typeface="ＭＳ ゴシック" panose="020B0609070205080204" pitchFamily="49" charset="-128"/>
                          <a:ea typeface="ＭＳ ゴシック" panose="020B0609070205080204" pitchFamily="49" charset="-128"/>
                        </a:rPr>
                        <a:t>Ⅰ</a:t>
                      </a:r>
                      <a:r>
                        <a:rPr kumimoji="1" lang="ja-JP" altLang="en-US" sz="1200" dirty="0" smtClean="0">
                          <a:latin typeface="ＭＳ ゴシック" panose="020B0609070205080204" pitchFamily="49" charset="-128"/>
                          <a:ea typeface="ＭＳ ゴシック" panose="020B0609070205080204" pitchFamily="49" charset="-128"/>
                        </a:rPr>
                        <a:t>）を算定する。</a:t>
                      </a:r>
                      <a:endParaRPr kumimoji="1" lang="en-US" altLang="ja-JP" sz="1200" dirty="0" smtClean="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7" name="正方形/長方形 16"/>
          <p:cNvSpPr/>
          <p:nvPr/>
        </p:nvSpPr>
        <p:spPr>
          <a:xfrm>
            <a:off x="200472" y="2780928"/>
            <a:ext cx="3024336"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t>考え方と具体的な算出方法</a:t>
            </a:r>
          </a:p>
        </p:txBody>
      </p:sp>
    </p:spTree>
    <p:extLst>
      <p:ext uri="{BB962C8B-B14F-4D97-AF65-F5344CB8AC3E}">
        <p14:creationId xmlns:p14="http://schemas.microsoft.com/office/powerpoint/2010/main" val="1505308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CB748A7-5FAB-4F13-8F2A-20487A5D7F1A}" type="slidenum">
              <a:rPr lang="en-US" altLang="ja-JP" smtClean="0"/>
              <a:pPr>
                <a:defRPr/>
              </a:pPr>
              <a:t>29</a:t>
            </a:fld>
            <a:endParaRPr lang="en-US" altLang="ja-JP" dirty="0"/>
          </a:p>
        </p:txBody>
      </p:sp>
      <p:sp>
        <p:nvSpPr>
          <p:cNvPr id="5" name="Rectangle 2"/>
          <p:cNvSpPr>
            <a:spLocks noChangeArrowheads="1"/>
          </p:cNvSpPr>
          <p:nvPr/>
        </p:nvSpPr>
        <p:spPr bwMode="auto">
          <a:xfrm>
            <a:off x="128464" y="188640"/>
            <a:ext cx="9649072" cy="6480720"/>
          </a:xfrm>
          <a:prstGeom prst="rect">
            <a:avLst/>
          </a:prstGeom>
          <a:solidFill>
            <a:schemeClr val="bg1"/>
          </a:solidFill>
          <a:ln w="12700">
            <a:solidFill>
              <a:schemeClr val="tx1"/>
            </a:solidFill>
            <a:miter lim="800000"/>
            <a:headEnd/>
            <a:tailEnd/>
          </a:ln>
          <a:effectLst/>
        </p:spPr>
        <p:txBody>
          <a:bodyPr/>
          <a:lstStyle/>
          <a:p>
            <a:pPr>
              <a:defRPr/>
            </a:pPr>
            <a:r>
              <a:rPr lang="ja-JP" altLang="en-US" sz="1400" u="sng" dirty="0" smtClean="0">
                <a:solidFill>
                  <a:prstClr val="black"/>
                </a:solidFill>
                <a:latin typeface="ＭＳ ゴシック" panose="020B0609070205080204" pitchFamily="49" charset="-128"/>
                <a:ea typeface="ＭＳ ゴシック" panose="020B0609070205080204" pitchFamily="49" charset="-128"/>
              </a:rPr>
              <a:t>（加算）</a:t>
            </a:r>
            <a:endParaRPr lang="en-US" altLang="ja-JP" sz="1400" u="sng" dirty="0">
              <a:solidFill>
                <a:prstClr val="black"/>
              </a:solidFill>
              <a:latin typeface="ＭＳ ゴシック" panose="020B0609070205080204" pitchFamily="49" charset="-128"/>
              <a:ea typeface="ＭＳ ゴシック" panose="020B0609070205080204" pitchFamily="49" charset="-128"/>
            </a:endParaRPr>
          </a:p>
          <a:p>
            <a:pPr marL="273050" indent="-273050">
              <a:lnSpc>
                <a:spcPts val="1700"/>
              </a:lnSpc>
            </a:pP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年度報酬改定により、必要</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に応じた質の高い支援を実施した場合に、実施した支援の専門性と業務負担を適切に評価すると</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ともに、</a:t>
            </a:r>
            <a:r>
              <a:rPr lang="ja-JP" altLang="en-US" sz="1200" dirty="0">
                <a:latin typeface="ＭＳ ゴシック" panose="020B0609070205080204" pitchFamily="49" charset="-128"/>
                <a:ea typeface="ＭＳ ゴシック" panose="020B0609070205080204" pitchFamily="49" charset="-128"/>
                <a:cs typeface="メイリオ" panose="020B0604030504040204" pitchFamily="50" charset="-128"/>
              </a:rPr>
              <a:t>専門性の高い支援を実施できる体制を整えている場合に、その体制整備を適切に評価するための加算</a:t>
            </a:r>
            <a:r>
              <a:rPr lang="ja-JP" altLang="en-US" sz="1200" dirty="0" smtClean="0">
                <a:latin typeface="ＭＳ ゴシック" panose="020B0609070205080204" pitchFamily="49" charset="-128"/>
                <a:ea typeface="ＭＳ ゴシック" panose="020B0609070205080204" pitchFamily="49" charset="-128"/>
                <a:cs typeface="メイリオ" panose="020B0604030504040204" pitchFamily="50" charset="-128"/>
              </a:rPr>
              <a:t>を創設。</a:t>
            </a:r>
            <a:endParaRPr lang="en-US" altLang="ja-JP" sz="1200" dirty="0" smtClean="0">
              <a:latin typeface="ＭＳ ゴシック" panose="020B0609070205080204" pitchFamily="49" charset="-128"/>
              <a:ea typeface="ＭＳ ゴシック" panose="020B0609070205080204" pitchFamily="49" charset="-128"/>
              <a:cs typeface="メイリオ" panose="020B0604030504040204" pitchFamily="50" charset="-128"/>
            </a:endParaRPr>
          </a:p>
          <a:p>
            <a:pPr marL="273050" indent="-273050">
              <a:lnSpc>
                <a:spcPts val="1700"/>
              </a:lnSpc>
            </a:pP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100" dirty="0" smtClean="0">
                <a:latin typeface="ＭＳ ゴシック" panose="020B0609070205080204" pitchFamily="49" charset="-128"/>
                <a:ea typeface="ＭＳ ゴシック" panose="020B0609070205080204" pitchFamily="49" charset="-128"/>
                <a:cs typeface="メイリオ" panose="020B0604030504040204" pitchFamily="50" charset="-128"/>
              </a:rPr>
              <a:t>以下の加算の内（☆）の加算は基本報酬を算定しない月においても単独での算定可</a:t>
            </a:r>
            <a:endParaRPr lang="en-US" altLang="ja-JP" sz="1100" dirty="0">
              <a:latin typeface="ＭＳ ゴシック" panose="020B0609070205080204" pitchFamily="49" charset="-128"/>
              <a:ea typeface="ＭＳ ゴシック" panose="020B0609070205080204" pitchFamily="49" charset="-128"/>
              <a:cs typeface="メイリオ" panose="020B0604030504040204" pitchFamily="50" charset="-128"/>
            </a:endParaRPr>
          </a:p>
          <a:p>
            <a:pPr fontAlgn="base">
              <a:spcAft>
                <a:spcPct val="0"/>
              </a:spcAft>
              <a:defRPr/>
            </a:pPr>
            <a:endParaRPr lang="en-US" altLang="ja-JP" sz="1100" dirty="0">
              <a:solidFill>
                <a:prstClr val="black"/>
              </a:solidFill>
              <a:latin typeface="ＭＳ ゴシック" panose="020B0609070205080204" pitchFamily="49" charset="-128"/>
              <a:ea typeface="ＭＳ ゴシック" panose="020B0609070205080204"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26416111"/>
              </p:ext>
            </p:extLst>
          </p:nvPr>
        </p:nvGraphicFramePr>
        <p:xfrm>
          <a:off x="200472" y="1249659"/>
          <a:ext cx="9505056" cy="5347693"/>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tblGrid>
              <a:tr h="265101">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加算名</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内　　容</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tc>
                  <a:txBody>
                    <a:bodyPr/>
                    <a:lstStyle/>
                    <a:p>
                      <a:pPr algn="ctr">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単位数</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solidFill>
                      <a:schemeClr val="tx2">
                        <a:lumMod val="40000"/>
                        <a:lumOff val="60000"/>
                      </a:schemeClr>
                    </a:solidFill>
                  </a:tcPr>
                </a:tc>
                <a:extLst>
                  <a:ext uri="{0D108BD9-81ED-4DB2-BD59-A6C34878D82A}">
                    <a16:rowId xmlns:a16="http://schemas.microsoft.com/office/drawing/2014/main" val="10000"/>
                  </a:ext>
                </a:extLst>
              </a:tr>
              <a:tr h="384666">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特別地域加算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中山間地域等に居住している者に対してサービスの提供が行われた場合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1"/>
                  </a:ext>
                </a:extLst>
              </a:tr>
              <a:tr h="384666">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利用者負担上限額管理加算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事業者が利用者負担額合計額の管理を行った場合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2"/>
                  </a:ext>
                </a:extLst>
              </a:tr>
              <a:tr h="352415">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初回加算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新規に計画作成を行った場合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（者）</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（児）</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3"/>
                  </a:ext>
                </a:extLst>
              </a:tr>
              <a:tr h="397652">
                <a:tc>
                  <a:txBody>
                    <a:bodyPr/>
                    <a:lstStyle/>
                    <a:p>
                      <a:pPr algn="l">
                        <a:lnSpc>
                          <a:spcPct val="100000"/>
                        </a:lnSpc>
                      </a:pPr>
                      <a:r>
                        <a:rPr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入院時情報連携加算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利用者の入院時に利用者情報を入院先の病院等に提供した場合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　　　　　　　　　　　　　　　　　　　　　　　</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45085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4"/>
                  </a:ext>
                </a:extLst>
              </a:tr>
              <a:tr h="371819">
                <a:tc>
                  <a:txBody>
                    <a:bodyPr/>
                    <a:lstStyle/>
                    <a:p>
                      <a:pPr algn="l">
                        <a:lnSpc>
                          <a:spcPct val="100000"/>
                        </a:lnSpc>
                      </a:pP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退院・退所加算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利用者の退院・退所時に退所施設等から情報収集を行い計画作成した場合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単位／回</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5"/>
                  </a:ext>
                </a:extLst>
              </a:tr>
              <a:tr h="504056">
                <a:tc>
                  <a:txBody>
                    <a:bodyPr/>
                    <a:lstStyle/>
                    <a:p>
                      <a:pPr algn="l">
                        <a:lnSpc>
                          <a:spcPct val="100000"/>
                        </a:lnSpc>
                      </a:pP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居宅介護支援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事業所等</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連携加算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利用者の介護保険への移行時にケアマネ事業所のケアプラン作成に協力した場合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障害児相談支援は対象外</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6"/>
                  </a:ext>
                </a:extLst>
              </a:tr>
              <a:tr h="420113">
                <a:tc>
                  <a:txBody>
                    <a:bodyPr/>
                    <a:lstStyle/>
                    <a:p>
                      <a:pPr algn="l">
                        <a:lnSpc>
                          <a:spcPct val="100000"/>
                        </a:lnSpc>
                      </a:pP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医療・保育・教育機関等連携加算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障害サービス等以外の教育機関等から情報収集を行い計画作成した場合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7"/>
                  </a:ext>
                </a:extLst>
              </a:tr>
              <a:tr h="249848">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サービス担当者会議実施加算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モニタリング時にサービス担当者会議を開催し、計画変更等の検討をした場合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8"/>
                  </a:ext>
                </a:extLst>
              </a:tr>
              <a:tr h="441836">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サービス提供時モニタリング加算（☆）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利用者が利用するサービス事業所等を訪問し、サービス提供場面を確認し記録した場合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09"/>
                  </a:ext>
                </a:extLst>
              </a:tr>
              <a:tr h="293505">
                <a:tc>
                  <a:txBody>
                    <a:bodyPr/>
                    <a:lstStyle/>
                    <a:p>
                      <a:pPr algn="l">
                        <a:lnSpc>
                          <a:spcPct val="100000"/>
                        </a:lnSpc>
                      </a:pPr>
                      <a:r>
                        <a:rPr kumimoji="1" lang="zh-TW"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行動障害支援体制加算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indent="0" algn="l">
                        <a:lnSpc>
                          <a:spcPct val="100000"/>
                        </a:lnSpc>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強度行動障害支援養成研修（実践研修）等の修了した常勤の相談支援専門員を配置し、その旨公表する場合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450850" indent="-450850" algn="l">
                        <a:lnSpc>
                          <a:spcPct val="100000"/>
                        </a:lnSpc>
                        <a:tabLst>
                          <a:tab pos="450850" algn="l"/>
                        </a:tabLst>
                      </a:pPr>
                      <a:r>
                        <a:rPr lang="ja-JP" altLang="en-US" sz="11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0"/>
                  </a:ext>
                </a:extLst>
              </a:tr>
              <a:tr h="397652">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要医療児者支援体制加算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医療的ケア児等コーディネーター養成研修等の修了した常勤の相談支援専門員を配置し、その旨公表する場合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273050" indent="-273050" algn="l">
                        <a:lnSpc>
                          <a:spcPct val="100000"/>
                        </a:lnSpc>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1"/>
                  </a:ext>
                </a:extLst>
              </a:tr>
              <a:tr h="441836">
                <a:tc>
                  <a:txBody>
                    <a:bodyPr/>
                    <a:lstStyle/>
                    <a:p>
                      <a:pPr algn="l">
                        <a:lnSpc>
                          <a:spcPct val="100000"/>
                        </a:lnSpc>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精神障害者支援体制加算</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精神障害者支援の障害特性と支援技法を学ぶ研修等の修了した常勤の相談支援専門員を配置し、その旨公表する場合</a:t>
                      </a:r>
                      <a:endPar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35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単位／月</a:t>
                      </a:r>
                      <a:endPar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56212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a:off x="272480" y="2204864"/>
            <a:ext cx="8136905" cy="2426279"/>
          </a:xfrm>
        </p:spPr>
        <p:txBody>
          <a:bodyPr wrap="square">
            <a:spAutoFit/>
          </a:bodyPr>
          <a:lstStyle/>
          <a:p>
            <a:pPr algn="l" eaLnBrk="1" hangingPunct="1">
              <a:lnSpc>
                <a:spcPts val="2600"/>
              </a:lnSpc>
              <a:spcBef>
                <a:spcPct val="0"/>
              </a:spcBef>
            </a:pPr>
            <a:r>
              <a:rPr lang="en-US" altLang="ja-JP" sz="2000" dirty="0" smtClean="0">
                <a:solidFill>
                  <a:schemeClr val="tx1"/>
                </a:solidFill>
                <a:latin typeface="ＭＳ ゴシック" pitchFamily="49" charset="-128"/>
                <a:ea typeface="ＭＳ ゴシック" pitchFamily="49" charset="-128"/>
              </a:rPr>
              <a:t>Ⅰ </a:t>
            </a:r>
            <a:r>
              <a:rPr lang="ja-JP" altLang="en-US" sz="2000" dirty="0" smtClean="0">
                <a:solidFill>
                  <a:schemeClr val="tx1"/>
                </a:solidFill>
                <a:latin typeface="ＭＳ ゴシック" pitchFamily="49" charset="-128"/>
                <a:ea typeface="ＭＳ ゴシック" pitchFamily="49" charset="-128"/>
              </a:rPr>
              <a:t>相談支援事業について・・・・・・</a:t>
            </a:r>
            <a:r>
              <a:rPr lang="ja-JP" altLang="en-US" sz="2000" dirty="0">
                <a:solidFill>
                  <a:schemeClr val="tx1"/>
                </a:solidFill>
                <a:latin typeface="ＭＳ ゴシック" pitchFamily="49" charset="-128"/>
                <a:ea typeface="ＭＳ ゴシック" pitchFamily="49" charset="-128"/>
              </a:rPr>
              <a:t>・・・・・・</a:t>
            </a:r>
            <a:r>
              <a:rPr lang="ja-JP" altLang="en-US" sz="2000" dirty="0" smtClean="0">
                <a:solidFill>
                  <a:schemeClr val="tx1"/>
                </a:solidFill>
                <a:latin typeface="ＭＳ ゴシック" pitchFamily="49" charset="-128"/>
                <a:ea typeface="ＭＳ ゴシック" pitchFamily="49" charset="-128"/>
              </a:rPr>
              <a:t>・・・・</a:t>
            </a:r>
            <a:r>
              <a:rPr lang="ja-JP" altLang="en-US" sz="2000" dirty="0">
                <a:solidFill>
                  <a:schemeClr val="tx1"/>
                </a:solidFill>
                <a:latin typeface="ＭＳ ゴシック" pitchFamily="49" charset="-128"/>
                <a:ea typeface="ＭＳ ゴシック" pitchFamily="49" charset="-128"/>
              </a:rPr>
              <a:t>・・・ </a:t>
            </a: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smtClean="0">
              <a:solidFill>
                <a:schemeClr val="tx1"/>
              </a:solidFill>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solidFill>
                  <a:schemeClr val="tx1"/>
                </a:solidFill>
              </a:rPr>
              <a:t>Ⅱ  </a:t>
            </a:r>
            <a:r>
              <a:rPr lang="ja-JP" altLang="en-US" sz="2000" dirty="0" smtClean="0">
                <a:solidFill>
                  <a:schemeClr val="tx1"/>
                </a:solidFill>
              </a:rPr>
              <a:t>障害</a:t>
            </a:r>
            <a:r>
              <a:rPr lang="ja-JP" altLang="en-US" sz="2000" dirty="0">
                <a:solidFill>
                  <a:schemeClr val="tx1"/>
                </a:solidFill>
              </a:rPr>
              <a:t>福祉サービス等の提供に</a:t>
            </a:r>
            <a:r>
              <a:rPr lang="ja-JP" altLang="en-US" sz="2000" dirty="0" smtClean="0">
                <a:solidFill>
                  <a:schemeClr val="tx1"/>
                </a:solidFill>
              </a:rPr>
              <a:t>ついて</a:t>
            </a:r>
            <a:r>
              <a:rPr lang="ja-JP" altLang="en-US" sz="2000" dirty="0" smtClean="0">
                <a:solidFill>
                  <a:schemeClr val="tx1"/>
                </a:solidFill>
                <a:latin typeface="ＭＳ ゴシック" pitchFamily="49" charset="-128"/>
                <a:ea typeface="ＭＳ ゴシック" pitchFamily="49" charset="-128"/>
              </a:rPr>
              <a:t>・・・・・・・・・・・・・</a:t>
            </a: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solidFill>
                <a:schemeClr val="tx1"/>
              </a:solidFill>
              <a:latin typeface="ＭＳ ゴシック" pitchFamily="49" charset="-128"/>
              <a:ea typeface="ＭＳ ゴシック" pitchFamily="49" charset="-128"/>
            </a:endParaRPr>
          </a:p>
          <a:p>
            <a:pPr algn="l" eaLnBrk="1" hangingPunct="1">
              <a:lnSpc>
                <a:spcPts val="2600"/>
              </a:lnSpc>
              <a:spcBef>
                <a:spcPct val="0"/>
              </a:spcBef>
            </a:pPr>
            <a:r>
              <a:rPr lang="en-US" altLang="ja-JP" sz="2000" dirty="0" smtClean="0">
                <a:solidFill>
                  <a:schemeClr val="tx1"/>
                </a:solidFill>
                <a:latin typeface="ＭＳ ゴシック" pitchFamily="49" charset="-128"/>
                <a:ea typeface="ＭＳ ゴシック" pitchFamily="49" charset="-128"/>
              </a:rPr>
              <a:t>Ⅲ </a:t>
            </a:r>
            <a:r>
              <a:rPr lang="ja-JP" altLang="en-US" sz="2000" dirty="0" smtClean="0">
                <a:solidFill>
                  <a:schemeClr val="tx1"/>
                </a:solidFill>
                <a:latin typeface="ＭＳ ゴシック" pitchFamily="49" charset="-128"/>
                <a:ea typeface="ＭＳ ゴシック" pitchFamily="49" charset="-128"/>
              </a:rPr>
              <a:t>虐待</a:t>
            </a:r>
            <a:r>
              <a:rPr lang="ja-JP" altLang="en-US" sz="2000" dirty="0">
                <a:solidFill>
                  <a:schemeClr val="tx1"/>
                </a:solidFill>
                <a:latin typeface="ＭＳ ゴシック" pitchFamily="49" charset="-128"/>
                <a:ea typeface="ＭＳ ゴシック" pitchFamily="49" charset="-128"/>
              </a:rPr>
              <a:t>防止における相談支援専門員</a:t>
            </a:r>
            <a:r>
              <a:rPr lang="ja-JP" altLang="en-US" sz="2000" dirty="0" smtClean="0">
                <a:solidFill>
                  <a:schemeClr val="tx1"/>
                </a:solidFill>
                <a:latin typeface="ＭＳ ゴシック" panose="020B0609070205080204" pitchFamily="49" charset="-128"/>
                <a:ea typeface="ＭＳ ゴシック" panose="020B0609070205080204" pitchFamily="49" charset="-128"/>
              </a:rPr>
              <a:t>と</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algn="l" eaLnBrk="1" hangingPunct="1">
              <a:lnSpc>
                <a:spcPts val="2600"/>
              </a:lnSpc>
              <a:spcBef>
                <a:spcPct val="0"/>
              </a:spcBef>
            </a:pPr>
            <a:r>
              <a:rPr lang="ja-JP" altLang="en-US" sz="2000" dirty="0">
                <a:solidFill>
                  <a:schemeClr val="tx1"/>
                </a:solidFill>
                <a:latin typeface="ＭＳ ゴシック" panose="020B0609070205080204" pitchFamily="49" charset="-128"/>
                <a:ea typeface="ＭＳ ゴシック" panose="020B0609070205080204" pitchFamily="49" charset="-128"/>
              </a:rPr>
              <a:t>　</a:t>
            </a:r>
            <a:r>
              <a:rPr lang="ja-JP" altLang="en-US" sz="2000" dirty="0" smtClean="0">
                <a:solidFill>
                  <a:schemeClr val="tx1"/>
                </a:solidFill>
                <a:latin typeface="ＭＳ ゴシック" panose="020B0609070205080204" pitchFamily="49" charset="-128"/>
                <a:ea typeface="ＭＳ ゴシック" panose="020B0609070205080204" pitchFamily="49" charset="-128"/>
              </a:rPr>
              <a:t>　　　　　　　　サービス</a:t>
            </a:r>
            <a:r>
              <a:rPr lang="ja-JP" altLang="en-US" sz="2000" dirty="0">
                <a:solidFill>
                  <a:schemeClr val="tx1"/>
                </a:solidFill>
                <a:latin typeface="ＭＳ ゴシック" panose="020B0609070205080204" pitchFamily="49" charset="-128"/>
                <a:ea typeface="ＭＳ ゴシック" panose="020B0609070205080204" pitchFamily="49" charset="-128"/>
              </a:rPr>
              <a:t>管理責任者等の役割について・</a:t>
            </a:r>
            <a:r>
              <a:rPr lang="ja-JP" altLang="en-US" sz="2000" dirty="0" smtClean="0">
                <a:solidFill>
                  <a:schemeClr val="tx1"/>
                </a:solidFill>
                <a:latin typeface="ＭＳ ゴシック" pitchFamily="49" charset="-128"/>
                <a:ea typeface="ＭＳ ゴシック" pitchFamily="49" charset="-128"/>
              </a:rPr>
              <a:t>・・・・</a:t>
            </a:r>
            <a:endParaRPr lang="en-US" altLang="ja-JP" sz="2000" dirty="0" smtClean="0">
              <a:solidFill>
                <a:schemeClr val="tx1"/>
              </a:solidFill>
              <a:latin typeface="ＭＳ ゴシック" pitchFamily="49" charset="-128"/>
              <a:ea typeface="ＭＳ ゴシック" pitchFamily="49" charset="-128"/>
            </a:endParaRPr>
          </a:p>
          <a:p>
            <a:pPr algn="l" eaLnBrk="1" hangingPunct="1">
              <a:lnSpc>
                <a:spcPts val="2600"/>
              </a:lnSpc>
              <a:spcBef>
                <a:spcPct val="0"/>
              </a:spcBef>
            </a:pPr>
            <a:endParaRPr lang="en-US" altLang="ja-JP" sz="2000" dirty="0">
              <a:solidFill>
                <a:schemeClr val="tx1"/>
              </a:solidFill>
              <a:latin typeface="ＭＳ ゴシック" pitchFamily="49" charset="-128"/>
              <a:ea typeface="ＭＳ ゴシック" pitchFamily="49" charset="-128"/>
            </a:endParaRPr>
          </a:p>
        </p:txBody>
      </p:sp>
      <p:sp>
        <p:nvSpPr>
          <p:cNvPr id="17411" name="Rectangle 3"/>
          <p:cNvSpPr>
            <a:spLocks noChangeArrowheads="1"/>
          </p:cNvSpPr>
          <p:nvPr/>
        </p:nvSpPr>
        <p:spPr bwMode="auto">
          <a:xfrm>
            <a:off x="-15552" y="445740"/>
            <a:ext cx="9906000" cy="548680"/>
          </a:xfrm>
          <a:prstGeom prst="rect">
            <a:avLst/>
          </a:prstGeom>
          <a:noFill/>
          <a:ln w="9525">
            <a:noFill/>
            <a:miter lim="800000"/>
            <a:headEnd/>
            <a:tailEnd/>
          </a:ln>
        </p:spPr>
        <p:txBody>
          <a:bodyPr lIns="91388" tIns="45696" rIns="91388" bIns="45696" anchor="ctr"/>
          <a:lstStyle/>
          <a:p>
            <a:pPr algn="ctr"/>
            <a:r>
              <a:rPr lang="ja-JP" altLang="en-US" sz="2800" b="1" dirty="0"/>
              <a:t>目　　　　次</a:t>
            </a:r>
          </a:p>
        </p:txBody>
      </p:sp>
      <p:sp>
        <p:nvSpPr>
          <p:cNvPr id="4" name="Rectangle 2"/>
          <p:cNvSpPr txBox="1">
            <a:spLocks noChangeArrowheads="1"/>
          </p:cNvSpPr>
          <p:nvPr/>
        </p:nvSpPr>
        <p:spPr bwMode="auto">
          <a:xfrm>
            <a:off x="8400567" y="2204864"/>
            <a:ext cx="1152129" cy="2092856"/>
          </a:xfrm>
          <a:prstGeom prst="rect">
            <a:avLst/>
          </a:prstGeom>
          <a:noFill/>
          <a:ln w="9525">
            <a:noFill/>
            <a:miter lim="800000"/>
            <a:headEnd/>
            <a:tailEnd/>
          </a:ln>
        </p:spPr>
        <p:txBody>
          <a:bodyPr vert="horz" wrap="square" lIns="91418" tIns="45708" rIns="91418" bIns="45708" numCol="1" anchor="t" anchorCtr="0" compatLnSpc="1">
            <a:prstTxWarp prst="textNoShape">
              <a:avLst/>
            </a:prstTxWarp>
            <a:sp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147" indent="0" algn="ctr" rtl="0" eaLnBrk="0" fontAlgn="base" hangingPunct="0">
              <a:spcBef>
                <a:spcPct val="20000"/>
              </a:spcBef>
              <a:spcAft>
                <a:spcPct val="0"/>
              </a:spcAft>
              <a:buNone/>
              <a:defRPr kumimoji="1" sz="2800">
                <a:solidFill>
                  <a:schemeClr val="tx1"/>
                </a:solidFill>
                <a:latin typeface="+mn-lt"/>
                <a:ea typeface="+mn-ea"/>
              </a:defRPr>
            </a:lvl2pPr>
            <a:lvl3pPr marL="914293" indent="0" algn="ctr" rtl="0" eaLnBrk="0" fontAlgn="base" hangingPunct="0">
              <a:spcBef>
                <a:spcPct val="20000"/>
              </a:spcBef>
              <a:spcAft>
                <a:spcPct val="0"/>
              </a:spcAft>
              <a:buNone/>
              <a:defRPr kumimoji="1" sz="2400">
                <a:solidFill>
                  <a:schemeClr val="tx1"/>
                </a:solidFill>
                <a:latin typeface="+mn-lt"/>
                <a:ea typeface="+mn-ea"/>
              </a:defRPr>
            </a:lvl3pPr>
            <a:lvl4pPr marL="1371440" indent="0" algn="ctr" rtl="0" eaLnBrk="0" fontAlgn="base" hangingPunct="0">
              <a:spcBef>
                <a:spcPct val="20000"/>
              </a:spcBef>
              <a:spcAft>
                <a:spcPct val="0"/>
              </a:spcAft>
              <a:buNone/>
              <a:defRPr kumimoji="1" sz="2000">
                <a:solidFill>
                  <a:schemeClr val="tx1"/>
                </a:solidFill>
                <a:latin typeface="+mn-lt"/>
                <a:ea typeface="+mn-ea"/>
              </a:defRPr>
            </a:lvl4pPr>
            <a:lvl5pPr marL="1828587" indent="0" algn="ctr" rtl="0" eaLnBrk="0" fontAlgn="base" hangingPunct="0">
              <a:spcBef>
                <a:spcPct val="20000"/>
              </a:spcBef>
              <a:spcAft>
                <a:spcPct val="0"/>
              </a:spcAft>
              <a:buNone/>
              <a:defRPr kumimoji="1" sz="2000">
                <a:solidFill>
                  <a:schemeClr val="tx1"/>
                </a:solidFill>
                <a:latin typeface="+mn-lt"/>
                <a:ea typeface="+mn-ea"/>
              </a:defRPr>
            </a:lvl5pPr>
            <a:lvl6pPr marL="2285733" indent="0" algn="ctr" rtl="0" fontAlgn="base">
              <a:spcBef>
                <a:spcPct val="20000"/>
              </a:spcBef>
              <a:spcAft>
                <a:spcPct val="0"/>
              </a:spcAft>
              <a:buNone/>
              <a:defRPr kumimoji="1" sz="2000">
                <a:solidFill>
                  <a:schemeClr val="tx1"/>
                </a:solidFill>
                <a:latin typeface="+mn-lt"/>
                <a:ea typeface="+mn-ea"/>
              </a:defRPr>
            </a:lvl6pPr>
            <a:lvl7pPr marL="2742879" indent="0" algn="ctr" rtl="0" fontAlgn="base">
              <a:spcBef>
                <a:spcPct val="20000"/>
              </a:spcBef>
              <a:spcAft>
                <a:spcPct val="0"/>
              </a:spcAft>
              <a:buNone/>
              <a:defRPr kumimoji="1" sz="2000">
                <a:solidFill>
                  <a:schemeClr val="tx1"/>
                </a:solidFill>
                <a:latin typeface="+mn-lt"/>
                <a:ea typeface="+mn-ea"/>
              </a:defRPr>
            </a:lvl7pPr>
            <a:lvl8pPr marL="3200026" indent="0" algn="ctr" rtl="0" fontAlgn="base">
              <a:spcBef>
                <a:spcPct val="20000"/>
              </a:spcBef>
              <a:spcAft>
                <a:spcPct val="0"/>
              </a:spcAft>
              <a:buNone/>
              <a:defRPr kumimoji="1" sz="2000">
                <a:solidFill>
                  <a:schemeClr val="tx1"/>
                </a:solidFill>
                <a:latin typeface="+mn-lt"/>
                <a:ea typeface="+mn-ea"/>
              </a:defRPr>
            </a:lvl8pPr>
            <a:lvl9pPr marL="3657173" indent="0" algn="ctr" rtl="0" fontAlgn="base">
              <a:spcBef>
                <a:spcPct val="20000"/>
              </a:spcBef>
              <a:spcAft>
                <a:spcPct val="0"/>
              </a:spcAft>
              <a:buNone/>
              <a:defRPr kumimoji="1" sz="2000">
                <a:solidFill>
                  <a:schemeClr val="tx1"/>
                </a:solidFill>
                <a:latin typeface="+mn-lt"/>
                <a:ea typeface="+mn-ea"/>
              </a:defRPr>
            </a:lvl9pPr>
          </a:lstStyle>
          <a:p>
            <a:pPr algn="r" eaLnBrk="1" hangingPunct="1">
              <a:lnSpc>
                <a:spcPts val="2600"/>
              </a:lnSpc>
              <a:spcBef>
                <a:spcPct val="0"/>
              </a:spcBef>
            </a:pPr>
            <a:r>
              <a:rPr lang="ja-JP" altLang="en-US" sz="2000" kern="0" dirty="0" smtClean="0">
                <a:latin typeface="ＭＳ ゴシック" pitchFamily="49" charset="-128"/>
                <a:ea typeface="ＭＳ ゴシック" pitchFamily="49" charset="-128"/>
              </a:rPr>
              <a:t> </a:t>
            </a:r>
            <a:r>
              <a:rPr lang="ja-JP" altLang="en-US" sz="2000" kern="0" dirty="0">
                <a:latin typeface="ＭＳ ゴシック" pitchFamily="49" charset="-128"/>
                <a:ea typeface="ＭＳ ゴシック" pitchFamily="49" charset="-128"/>
              </a:rPr>
              <a:t>４</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r>
              <a:rPr lang="ja-JP" altLang="en-US" sz="2000" kern="0" dirty="0">
                <a:latin typeface="ＭＳ ゴシック" pitchFamily="49" charset="-128"/>
                <a:ea typeface="ＭＳ ゴシック" pitchFamily="49" charset="-128"/>
              </a:rPr>
              <a:t>６１</a:t>
            </a: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a:latin typeface="ＭＳ ゴシック" pitchFamily="49" charset="-128"/>
              <a:ea typeface="ＭＳ ゴシック" pitchFamily="49" charset="-128"/>
            </a:endParaRPr>
          </a:p>
          <a:p>
            <a:pPr algn="r" eaLnBrk="1" hangingPunct="1">
              <a:lnSpc>
                <a:spcPts val="2600"/>
              </a:lnSpc>
              <a:spcBef>
                <a:spcPct val="0"/>
              </a:spcBef>
            </a:pPr>
            <a:endParaRPr lang="en-US" altLang="ja-JP" sz="2000" kern="0" dirty="0" smtClean="0">
              <a:latin typeface="ＭＳ ゴシック" pitchFamily="49" charset="-128"/>
              <a:ea typeface="ＭＳ ゴシック" pitchFamily="49" charset="-128"/>
            </a:endParaRPr>
          </a:p>
          <a:p>
            <a:pPr algn="r" eaLnBrk="1" hangingPunct="1">
              <a:lnSpc>
                <a:spcPts val="2600"/>
              </a:lnSpc>
              <a:spcBef>
                <a:spcPct val="0"/>
              </a:spcBef>
            </a:pPr>
            <a:r>
              <a:rPr lang="ja-JP" altLang="en-US" sz="2000" kern="0" smtClean="0">
                <a:latin typeface="ＭＳ ゴシック" pitchFamily="49" charset="-128"/>
                <a:ea typeface="ＭＳ ゴシック" pitchFamily="49" charset="-128"/>
              </a:rPr>
              <a:t>８６</a:t>
            </a:r>
            <a:endParaRPr lang="en-US" altLang="ja-JP" sz="2000" kern="0" dirty="0" smtClean="0">
              <a:latin typeface="ＭＳ ゴシック" pitchFamily="49" charset="-128"/>
              <a:ea typeface="ＭＳ ゴシック" pitchFamily="49" charset="-128"/>
            </a:endParaRPr>
          </a:p>
        </p:txBody>
      </p:sp>
    </p:spTree>
    <p:extLst>
      <p:ext uri="{BB962C8B-B14F-4D97-AF65-F5344CB8AC3E}">
        <p14:creationId xmlns:p14="http://schemas.microsoft.com/office/powerpoint/2010/main" val="280723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00472" y="44625"/>
            <a:ext cx="9505055" cy="1944215"/>
          </a:xfrm>
          <a:prstGeom prst="rect">
            <a:avLst/>
          </a:prstGeom>
          <a:ln w="6350"/>
        </p:spPr>
        <p:style>
          <a:lnRef idx="2">
            <a:schemeClr val="dk1"/>
          </a:lnRef>
          <a:fillRef idx="1">
            <a:schemeClr val="lt1"/>
          </a:fillRef>
          <a:effectRef idx="0">
            <a:schemeClr val="dk1"/>
          </a:effectRef>
          <a:fontRef idx="minor">
            <a:schemeClr val="dk1"/>
          </a:fontRef>
        </p:style>
        <p:txBody>
          <a:bodyPr tIns="144000" rtlCol="0" anchor="t" anchorCtr="0"/>
          <a:lstStyle/>
          <a:p>
            <a:pPr marL="361950" indent="-361950">
              <a:lnSpc>
                <a:spcPts val="1400"/>
              </a:lnSpc>
            </a:pPr>
            <a:r>
              <a:rPr lang="ja-JP" altLang="en-US" sz="1500" u="sng"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（特定事業所加算）</a:t>
            </a:r>
            <a:endParaRPr lang="en-US" altLang="ja-JP" sz="1500" u="sng"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55600" indent="-190500">
              <a:lnSpc>
                <a:spcPts val="1400"/>
              </a:lnSpc>
              <a:buFont typeface="ＭＳ ゴシック" panose="020B0609070205080204" pitchFamily="49" charset="-128"/>
              <a:buChar char="○"/>
            </a:pP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平成</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30</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年報酬改定により、特定</a:t>
            </a: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事業所加算について、より充実した支援体制及び主任相談支援専門員の配置を要件とした加算の類型を</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追加し、</a:t>
            </a:r>
            <a:r>
              <a:rPr lang="ja-JP" altLang="en-US" sz="12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加算取得率が低調なことを踏まえ、事業者が段階的な体制整備を図れるよう、現行の要件を緩和した加算の類型を一定期間に</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限り設ける。</a:t>
            </a:r>
            <a:endPar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5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600"/>
              </a:lnSpc>
            </a:pPr>
            <a:endParaRPr lang="en-US" altLang="ja-JP" sz="11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100"/>
              </a:lnSpc>
            </a:pPr>
            <a:endParaRPr lang="zh-TW" altLang="en-US" sz="9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61950" indent="-361950">
              <a:lnSpc>
                <a:spcPts val="1100"/>
              </a:lnSpc>
            </a:pPr>
            <a:r>
              <a:rPr lang="ja-JP" altLang="en-US" sz="9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特定事業所加算（</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Ⅱ</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）及び（</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Ⅳ</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）については平成</a:t>
            </a:r>
            <a:r>
              <a:rPr lang="en-US" altLang="ja-JP"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33</a:t>
            </a:r>
            <a:r>
              <a:rPr lang="ja-JP" altLang="en-US" sz="1200"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年度までの経過的措置</a:t>
            </a:r>
            <a:endParaRPr lang="ja-JP" altLang="en-US" sz="2400"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339711778"/>
              </p:ext>
            </p:extLst>
          </p:nvPr>
        </p:nvGraphicFramePr>
        <p:xfrm>
          <a:off x="416497" y="980728"/>
          <a:ext cx="3478152" cy="540155"/>
        </p:xfrm>
        <a:graphic>
          <a:graphicData uri="http://schemas.openxmlformats.org/drawingml/2006/table">
            <a:tbl>
              <a:tblPr>
                <a:tableStyleId>{5C22544A-7EE6-4342-B048-85BDC9FD1C3A}</a:tableStyleId>
              </a:tblPr>
              <a:tblGrid>
                <a:gridCol w="3478152">
                  <a:extLst>
                    <a:ext uri="{9D8B030D-6E8A-4147-A177-3AD203B41FA5}">
                      <a16:colId xmlns:a16="http://schemas.microsoft.com/office/drawing/2014/main" val="20000"/>
                    </a:ext>
                  </a:extLst>
                </a:gridCol>
              </a:tblGrid>
              <a:tr h="540155">
                <a:tc>
                  <a:txBody>
                    <a:bodyPr/>
                    <a:lstStyle/>
                    <a:p>
                      <a:pPr indent="88900" algn="just">
                        <a:lnSpc>
                          <a:spcPts val="15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～平成２９年度</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a:lnSpc>
                          <a:spcPts val="15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特定事業所加算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300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742022049"/>
              </p:ext>
            </p:extLst>
          </p:nvPr>
        </p:nvGraphicFramePr>
        <p:xfrm>
          <a:off x="4960894" y="862616"/>
          <a:ext cx="4444410" cy="910200"/>
        </p:xfrm>
        <a:graphic>
          <a:graphicData uri="http://schemas.openxmlformats.org/drawingml/2006/table">
            <a:tbl>
              <a:tblPr>
                <a:tableStyleId>{5C22544A-7EE6-4342-B048-85BDC9FD1C3A}</a:tableStyleId>
              </a:tblPr>
              <a:tblGrid>
                <a:gridCol w="4444410">
                  <a:extLst>
                    <a:ext uri="{9D8B030D-6E8A-4147-A177-3AD203B41FA5}">
                      <a16:colId xmlns:a16="http://schemas.microsoft.com/office/drawing/2014/main" val="20000"/>
                    </a:ext>
                  </a:extLst>
                </a:gridCol>
              </a:tblGrid>
              <a:tr h="711819">
                <a:tc>
                  <a:txBody>
                    <a:bodyPr/>
                    <a:lstStyle/>
                    <a:p>
                      <a:pPr indent="88900" algn="just">
                        <a:lnSpc>
                          <a:spcPct val="1000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平成３０年度～</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p>
                    <a:p>
                      <a:pPr indent="88900" algn="just">
                        <a:lnSpc>
                          <a:spcPct val="100000"/>
                        </a:lnSpc>
                        <a:spcAft>
                          <a:spcPts val="0"/>
                        </a:spcAft>
                      </a:pP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（１）特定事業所加算（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Ⅰ</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500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（２）特定事業所加算（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Ⅱ</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400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endPar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（３）特定事業所加算（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Ⅲ</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300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indent="88900" algn="just">
                        <a:lnSpc>
                          <a:spcPct val="100000"/>
                        </a:lnSpc>
                        <a:spcAft>
                          <a:spcPts val="0"/>
                        </a:spcAft>
                      </a:pPr>
                      <a:r>
                        <a:rPr lang="ja-JP"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（４）特定事業所加算（</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Ⅳ</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0" kern="10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zh-TW"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150</a:t>
                      </a:r>
                      <a:r>
                        <a:rPr lang="zh-TW" altLang="en-US" sz="1100" b="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単位／月</a:t>
                      </a:r>
                    </a:p>
                  </a:txBody>
                  <a:tcPr marL="39000" marR="68104" marT="72000" marB="0">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 name="右矢印 17"/>
          <p:cNvSpPr/>
          <p:nvPr/>
        </p:nvSpPr>
        <p:spPr>
          <a:xfrm>
            <a:off x="4232920" y="980728"/>
            <a:ext cx="497987" cy="504056"/>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9" name="表 18"/>
          <p:cNvGraphicFramePr>
            <a:graphicFrameLocks noGrp="1"/>
          </p:cNvGraphicFramePr>
          <p:nvPr>
            <p:extLst>
              <p:ext uri="{D42A27DB-BD31-4B8C-83A1-F6EECF244321}">
                <p14:modId xmlns:p14="http://schemas.microsoft.com/office/powerpoint/2010/main" val="279038490"/>
              </p:ext>
            </p:extLst>
          </p:nvPr>
        </p:nvGraphicFramePr>
        <p:xfrm>
          <a:off x="200470" y="2060848"/>
          <a:ext cx="9505058" cy="4063319"/>
        </p:xfrm>
        <a:graphic>
          <a:graphicData uri="http://schemas.openxmlformats.org/drawingml/2006/table">
            <a:tbl>
              <a:tblPr firstRow="1" bandRow="1">
                <a:tableStyleId>{5940675A-B579-460E-94D1-54222C63F5DA}</a:tableStyleId>
              </a:tblPr>
              <a:tblGrid>
                <a:gridCol w="8083750">
                  <a:extLst>
                    <a:ext uri="{9D8B030D-6E8A-4147-A177-3AD203B41FA5}">
                      <a16:colId xmlns:a16="http://schemas.microsoft.com/office/drawing/2014/main" val="20000"/>
                    </a:ext>
                  </a:extLst>
                </a:gridCol>
                <a:gridCol w="355327">
                  <a:extLst>
                    <a:ext uri="{9D8B030D-6E8A-4147-A177-3AD203B41FA5}">
                      <a16:colId xmlns:a16="http://schemas.microsoft.com/office/drawing/2014/main" val="20002"/>
                    </a:ext>
                  </a:extLst>
                </a:gridCol>
                <a:gridCol w="355327">
                  <a:extLst>
                    <a:ext uri="{9D8B030D-6E8A-4147-A177-3AD203B41FA5}">
                      <a16:colId xmlns:a16="http://schemas.microsoft.com/office/drawing/2014/main" val="20003"/>
                    </a:ext>
                  </a:extLst>
                </a:gridCol>
                <a:gridCol w="355330">
                  <a:extLst>
                    <a:ext uri="{9D8B030D-6E8A-4147-A177-3AD203B41FA5}">
                      <a16:colId xmlns:a16="http://schemas.microsoft.com/office/drawing/2014/main" val="20004"/>
                    </a:ext>
                  </a:extLst>
                </a:gridCol>
                <a:gridCol w="355324">
                  <a:extLst>
                    <a:ext uri="{9D8B030D-6E8A-4147-A177-3AD203B41FA5}">
                      <a16:colId xmlns:a16="http://schemas.microsoft.com/office/drawing/2014/main" val="20005"/>
                    </a:ext>
                  </a:extLst>
                </a:gridCol>
              </a:tblGrid>
              <a:tr h="348035">
                <a:tc>
                  <a:txBody>
                    <a:bodyPr/>
                    <a:lstStyle/>
                    <a:p>
                      <a:pPr algn="ctr"/>
                      <a:r>
                        <a:rPr kumimoji="1" lang="ja-JP" altLang="en-US" sz="1200" b="1" dirty="0" smtClean="0">
                          <a:solidFill>
                            <a:schemeClr val="tx1"/>
                          </a:solidFill>
                        </a:rPr>
                        <a:t>特定事業所加算算定要件</a:t>
                      </a:r>
                      <a:endParaRPr kumimoji="1" lang="ja-JP" altLang="en-US" sz="1200" b="1"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Ⅰ</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Ⅱ</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Ⅲ</a:t>
                      </a:r>
                      <a:endParaRPr kumimoji="1" lang="ja-JP" altLang="en-US" sz="1100" dirty="0">
                        <a:solidFill>
                          <a:schemeClr val="tx1"/>
                        </a:solidFill>
                      </a:endParaRPr>
                    </a:p>
                  </a:txBody>
                  <a:tcPr anchor="ctr">
                    <a:solidFill>
                      <a:schemeClr val="tx2">
                        <a:lumMod val="40000"/>
                        <a:lumOff val="60000"/>
                      </a:schemeClr>
                    </a:solidFill>
                  </a:tcPr>
                </a:tc>
                <a:tc>
                  <a:txBody>
                    <a:bodyPr/>
                    <a:lstStyle/>
                    <a:p>
                      <a:pPr algn="ctr"/>
                      <a:r>
                        <a:rPr kumimoji="1" lang="en-US" altLang="ja-JP" sz="1100" dirty="0" smtClean="0">
                          <a:solidFill>
                            <a:schemeClr val="tx1"/>
                          </a:solidFill>
                        </a:rPr>
                        <a:t>Ⅳ</a:t>
                      </a:r>
                      <a:endParaRPr kumimoji="1" lang="ja-JP" altLang="en-US" sz="1100" dirty="0">
                        <a:solidFill>
                          <a:schemeClr val="tx1"/>
                        </a:solidFill>
                      </a:endParaRPr>
                    </a:p>
                  </a:txBody>
                  <a:tcPr anchor="ctr">
                    <a:solidFill>
                      <a:schemeClr val="tx2">
                        <a:lumMod val="40000"/>
                        <a:lumOff val="60000"/>
                      </a:schemeClr>
                    </a:solidFill>
                  </a:tcPr>
                </a:tc>
                <a:extLst>
                  <a:ext uri="{0D108BD9-81ED-4DB2-BD59-A6C34878D82A}">
                    <a16:rowId xmlns:a16="http://schemas.microsoft.com/office/drawing/2014/main" val="10000"/>
                  </a:ext>
                </a:extLst>
              </a:tr>
              <a:tr h="372044">
                <a:tc>
                  <a:txBody>
                    <a:bodyPr/>
                    <a:lstStyle/>
                    <a:p>
                      <a:r>
                        <a:rPr kumimoji="1" lang="en-US" altLang="ja-JP" sz="1100" u="none" dirty="0" smtClean="0">
                          <a:solidFill>
                            <a:schemeClr val="tx1"/>
                          </a:solidFill>
                        </a:rPr>
                        <a:t>(1)-</a:t>
                      </a:r>
                      <a:r>
                        <a:rPr kumimoji="1" lang="ja-JP" altLang="en-US" sz="1100" u="none" dirty="0" smtClean="0">
                          <a:solidFill>
                            <a:schemeClr val="tx1"/>
                          </a:solidFill>
                        </a:rPr>
                        <a:t>① 専ら指定計画相談支援の提供に当たる常勤の相談支援専門員を４名以上配置し、その内１名が主任相談支援専門員であること。</a:t>
                      </a:r>
                      <a:endParaRPr kumimoji="1" lang="ja-JP" altLang="en-US" sz="1100" u="none"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1"/>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② 専ら指定特定相談支援の提供に当たる常勤の相談支援専門員を４名以上配置し、その内１名が現任研修修了者であること。</a:t>
                      </a:r>
                      <a:endParaRPr kumimoji="1" lang="ja-JP" altLang="en-US" sz="1100" u="none"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en-US" altLang="ja-JP" sz="1200" b="0" dirty="0" smtClean="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2"/>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③ 専ら指定特定相談支援の提供に当たる常勤の相談支援専門員を３名以上配置し、その内１名が現任研修修了者であること。</a:t>
                      </a:r>
                      <a:endParaRPr kumimoji="1" lang="ja-JP" altLang="en-US" sz="1100" u="none"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3"/>
                  </a:ext>
                </a:extLst>
              </a:tr>
              <a:tr h="360040">
                <a:tc>
                  <a:txBody>
                    <a:bodyPr/>
                    <a:lstStyle/>
                    <a:p>
                      <a:r>
                        <a:rPr kumimoji="1" lang="en-US" altLang="ja-JP" sz="1100" u="none" dirty="0" smtClean="0">
                          <a:solidFill>
                            <a:schemeClr val="tx1"/>
                          </a:solidFill>
                        </a:rPr>
                        <a:t>(1)-</a:t>
                      </a:r>
                      <a:r>
                        <a:rPr kumimoji="1" lang="ja-JP" altLang="en-US" sz="1100" u="none" dirty="0" smtClean="0">
                          <a:solidFill>
                            <a:schemeClr val="tx1"/>
                          </a:solidFill>
                        </a:rPr>
                        <a:t>④ 専ら指定特定相談支援の提供に当たる常勤の相談支援専門員を２名以上配置し、その内１名が現任研修修了者であること。</a:t>
                      </a:r>
                      <a:endParaRPr kumimoji="1" lang="ja-JP" altLang="en-US" sz="1100" u="none"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4"/>
                  </a:ext>
                </a:extLst>
              </a:tr>
              <a:tr h="360040">
                <a:tc>
                  <a:txBody>
                    <a:bodyPr/>
                    <a:lstStyle/>
                    <a:p>
                      <a:r>
                        <a:rPr kumimoji="1" lang="en-US" altLang="ja-JP" sz="1100" u="none" dirty="0" smtClean="0">
                          <a:solidFill>
                            <a:schemeClr val="tx1"/>
                          </a:solidFill>
                        </a:rPr>
                        <a:t>(2) </a:t>
                      </a:r>
                      <a:r>
                        <a:rPr kumimoji="1" lang="ja-JP" altLang="en-US" sz="1100" u="none" dirty="0" smtClean="0">
                          <a:solidFill>
                            <a:schemeClr val="tx1"/>
                          </a:solidFill>
                        </a:rPr>
                        <a:t>利用者に関する情報又はサービス提供に当たっての留意事項に係る伝達等を目的とした会議を定期的に開催すること。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en-US" altLang="ja-JP" sz="1200" b="0" dirty="0">
                        <a:solidFill>
                          <a:schemeClr val="tx1"/>
                        </a:solidFill>
                      </a:endParaRPr>
                    </a:p>
                  </a:txBody>
                  <a:tcPr anchor="ctr"/>
                </a:tc>
                <a:extLst>
                  <a:ext uri="{0D108BD9-81ED-4DB2-BD59-A6C34878D82A}">
                    <a16:rowId xmlns:a16="http://schemas.microsoft.com/office/drawing/2014/main" val="10005"/>
                  </a:ext>
                </a:extLst>
              </a:tr>
              <a:tr h="360040">
                <a:tc>
                  <a:txBody>
                    <a:bodyPr/>
                    <a:lstStyle/>
                    <a:p>
                      <a:r>
                        <a:rPr kumimoji="1" lang="en-US" altLang="ja-JP" sz="1100" u="none" dirty="0" smtClean="0">
                          <a:solidFill>
                            <a:schemeClr val="tx1"/>
                          </a:solidFill>
                        </a:rPr>
                        <a:t>(3) 24 </a:t>
                      </a:r>
                      <a:r>
                        <a:rPr kumimoji="1" lang="ja-JP" altLang="en-US" sz="1100" u="none" dirty="0" smtClean="0">
                          <a:solidFill>
                            <a:schemeClr val="tx1"/>
                          </a:solidFill>
                        </a:rPr>
                        <a:t>時間連絡体制を確保し、かつ、必要に応じて利用者等の相談に対応する体制を確保していること。</a:t>
                      </a:r>
                      <a:endParaRPr kumimoji="1" lang="en-US" altLang="ja-JP"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6"/>
                  </a:ext>
                </a:extLst>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u="none" dirty="0" smtClean="0">
                          <a:solidFill>
                            <a:schemeClr val="tx1"/>
                          </a:solidFill>
                        </a:rPr>
                        <a:t>(4) </a:t>
                      </a:r>
                      <a:r>
                        <a:rPr lang="ja-JP" altLang="en-US" sz="1100" u="none" dirty="0" smtClean="0">
                          <a:solidFill>
                            <a:schemeClr val="tx1"/>
                          </a:solidFill>
                        </a:rPr>
                        <a:t>新規に採用した全ての相談支援専門員に対し、主任相談支援専門員（現任研修修了者）の同行による研修を実施していること</a:t>
                      </a:r>
                      <a:endParaRPr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7"/>
                  </a:ext>
                </a:extLst>
              </a:tr>
              <a:tr h="360040">
                <a:tc>
                  <a:txBody>
                    <a:bodyPr/>
                    <a:lstStyle/>
                    <a:p>
                      <a:r>
                        <a:rPr kumimoji="1" lang="en-US" altLang="ja-JP" sz="1100" u="none" dirty="0" smtClean="0">
                          <a:solidFill>
                            <a:schemeClr val="tx1"/>
                          </a:solidFill>
                        </a:rPr>
                        <a:t>(5) </a:t>
                      </a:r>
                      <a:r>
                        <a:rPr kumimoji="1" lang="ja-JP" altLang="en-US" sz="1100" u="none" dirty="0" smtClean="0">
                          <a:solidFill>
                            <a:schemeClr val="tx1"/>
                          </a:solidFill>
                        </a:rPr>
                        <a:t>基幹相談支援センター等から支援が困難な事例を紹介された場合においても、当該支援が困難な事例に係る者に指定計画相談</a:t>
                      </a:r>
                      <a:endParaRPr kumimoji="1" lang="en-US" altLang="ja-JP" sz="1100" u="none" dirty="0" smtClean="0">
                        <a:solidFill>
                          <a:schemeClr val="tx1"/>
                        </a:solidFill>
                      </a:endParaRPr>
                    </a:p>
                    <a:p>
                      <a:r>
                        <a:rPr kumimoji="1" lang="ja-JP" altLang="en-US" sz="1100" u="none" dirty="0" smtClean="0">
                          <a:solidFill>
                            <a:schemeClr val="tx1"/>
                          </a:solidFill>
                        </a:rPr>
                        <a:t>　   支援を提供していること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08"/>
                  </a:ext>
                </a:extLst>
              </a:tr>
              <a:tr h="360040">
                <a:tc>
                  <a:txBody>
                    <a:bodyPr/>
                    <a:lstStyle/>
                    <a:p>
                      <a:r>
                        <a:rPr kumimoji="1" lang="en-US" altLang="ja-JP" sz="1100" u="none" dirty="0" smtClean="0">
                          <a:solidFill>
                            <a:schemeClr val="tx1"/>
                          </a:solidFill>
                        </a:rPr>
                        <a:t>(6) </a:t>
                      </a:r>
                      <a:r>
                        <a:rPr kumimoji="1" lang="ja-JP" altLang="en-US" sz="1100" u="none" dirty="0" smtClean="0">
                          <a:solidFill>
                            <a:schemeClr val="tx1"/>
                          </a:solidFill>
                        </a:rPr>
                        <a:t>基幹相談支援センター等が実施する事例検討会等に参加していること</a:t>
                      </a:r>
                      <a:endParaRPr kumimoji="1" lang="ja-JP" altLang="en-US" sz="11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10"/>
                  </a:ext>
                </a:extLst>
              </a:tr>
              <a:tr h="360040">
                <a:tc>
                  <a:txBody>
                    <a:bodyPr/>
                    <a:lstStyle/>
                    <a:p>
                      <a:r>
                        <a:rPr kumimoji="1" lang="en-US" altLang="ja-JP" sz="1100" u="none" dirty="0" smtClean="0">
                          <a:solidFill>
                            <a:schemeClr val="tx1"/>
                          </a:solidFill>
                        </a:rPr>
                        <a:t>(7) </a:t>
                      </a:r>
                      <a:r>
                        <a:rPr kumimoji="1" lang="ja-JP" altLang="en-US" sz="1100" u="none" dirty="0" smtClean="0">
                          <a:solidFill>
                            <a:schemeClr val="tx1"/>
                          </a:solidFill>
                        </a:rPr>
                        <a:t>計画相談支援と障害児相談支援の一月当たりの取扱件数が４０件未満であること</a:t>
                      </a:r>
                      <a:endParaRPr kumimoji="1" lang="en-US" altLang="ja-JP" sz="1100" u="none" dirty="0" smtClean="0">
                        <a:solidFill>
                          <a:schemeClr val="tx1"/>
                        </a:solidFill>
                      </a:endParaRPr>
                    </a:p>
                    <a:p>
                      <a:r>
                        <a:rPr kumimoji="1" lang="ja-JP" altLang="en-US" sz="900" u="none" dirty="0" smtClean="0">
                          <a:solidFill>
                            <a:schemeClr val="tx1"/>
                          </a:solidFill>
                        </a:rPr>
                        <a:t>　　　（</a:t>
                      </a:r>
                      <a:r>
                        <a:rPr kumimoji="1" lang="en-US" altLang="ja-JP" sz="900" u="none" dirty="0" smtClean="0">
                          <a:solidFill>
                            <a:schemeClr val="tx1"/>
                          </a:solidFill>
                        </a:rPr>
                        <a:t>※</a:t>
                      </a:r>
                      <a:r>
                        <a:rPr kumimoji="1" lang="ja-JP" altLang="en-US" sz="900" u="none" dirty="0" smtClean="0">
                          <a:solidFill>
                            <a:schemeClr val="tx1"/>
                          </a:solidFill>
                        </a:rPr>
                        <a:t>）現行の特定事業所加算を算定していた事業所が特定事業所加算</a:t>
                      </a:r>
                      <a:r>
                        <a:rPr kumimoji="1" lang="en-US" altLang="ja-JP" sz="900" u="none" dirty="0" smtClean="0">
                          <a:solidFill>
                            <a:schemeClr val="tx1"/>
                          </a:solidFill>
                        </a:rPr>
                        <a:t>(Ⅲ)</a:t>
                      </a:r>
                      <a:r>
                        <a:rPr kumimoji="1" lang="ja-JP" altLang="en-US" sz="900" u="none" dirty="0" smtClean="0">
                          <a:solidFill>
                            <a:schemeClr val="tx1"/>
                          </a:solidFill>
                        </a:rPr>
                        <a:t>を算定する場合は、平成</a:t>
                      </a:r>
                      <a:r>
                        <a:rPr kumimoji="1" lang="en-US" altLang="ja-JP" sz="900" u="none" dirty="0" smtClean="0">
                          <a:solidFill>
                            <a:schemeClr val="tx1"/>
                          </a:solidFill>
                        </a:rPr>
                        <a:t>31</a:t>
                      </a:r>
                      <a:r>
                        <a:rPr kumimoji="1" lang="ja-JP" altLang="en-US" sz="900" u="none" dirty="0" smtClean="0">
                          <a:solidFill>
                            <a:schemeClr val="tx1"/>
                          </a:solidFill>
                        </a:rPr>
                        <a:t>年</a:t>
                      </a:r>
                      <a:r>
                        <a:rPr kumimoji="1" lang="en-US" altLang="ja-JP" sz="900" u="none" dirty="0" smtClean="0">
                          <a:solidFill>
                            <a:schemeClr val="tx1"/>
                          </a:solidFill>
                        </a:rPr>
                        <a:t>3</a:t>
                      </a:r>
                      <a:r>
                        <a:rPr kumimoji="1" lang="ja-JP" altLang="en-US" sz="900" u="none" dirty="0" smtClean="0">
                          <a:solidFill>
                            <a:schemeClr val="tx1"/>
                          </a:solidFill>
                        </a:rPr>
                        <a:t>月までは要件を満たさなくても算定可</a:t>
                      </a:r>
                      <a:endParaRPr kumimoji="1" lang="ja-JP" altLang="en-US" sz="9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rPr>
                        <a:t>○</a:t>
                      </a:r>
                      <a:endParaRPr kumimoji="1" lang="ja-JP" altLang="en-US" sz="1200" b="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tc>
                  <a:txBody>
                    <a:bodyPr/>
                    <a:lstStyle/>
                    <a:p>
                      <a:pPr algn="ctr"/>
                      <a:r>
                        <a:rPr kumimoji="1" lang="ja-JP" altLang="en-US" sz="1200" b="0" dirty="0" smtClean="0">
                          <a:solidFill>
                            <a:schemeClr val="tx1"/>
                          </a:solidFill>
                        </a:rPr>
                        <a:t>○</a:t>
                      </a:r>
                      <a:r>
                        <a:rPr kumimoji="1" lang="en-US" altLang="ja-JP" sz="700" b="0" dirty="0" smtClean="0">
                          <a:solidFill>
                            <a:schemeClr val="tx1"/>
                          </a:solidFill>
                        </a:rPr>
                        <a:t>(※)</a:t>
                      </a:r>
                      <a:endParaRPr kumimoji="1" lang="en-US" altLang="ja-JP" sz="1400" b="0" dirty="0" smtClean="0">
                        <a:solidFill>
                          <a:schemeClr val="tx1"/>
                        </a:solidFill>
                      </a:endParaRPr>
                    </a:p>
                  </a:txBody>
                  <a:tcPr anchor="ctr"/>
                </a:tc>
                <a:tc>
                  <a:txBody>
                    <a:bodyPr/>
                    <a:lstStyle/>
                    <a:p>
                      <a:pPr algn="ctr"/>
                      <a:r>
                        <a:rPr kumimoji="1" lang="ja-JP" altLang="en-US" sz="1200" b="0" dirty="0" smtClean="0">
                          <a:solidFill>
                            <a:schemeClr val="tx1"/>
                          </a:solidFill>
                        </a:rPr>
                        <a:t>○</a:t>
                      </a:r>
                      <a:endParaRPr kumimoji="1" lang="ja-JP" altLang="en-US" sz="1200" b="0" dirty="0">
                        <a:solidFill>
                          <a:schemeClr val="tx1"/>
                        </a:solidFill>
                      </a:endParaRPr>
                    </a:p>
                  </a:txBody>
                  <a:tcPr anchor="ctr"/>
                </a:tc>
                <a:extLst>
                  <a:ext uri="{0D108BD9-81ED-4DB2-BD59-A6C34878D82A}">
                    <a16:rowId xmlns:a16="http://schemas.microsoft.com/office/drawing/2014/main" val="10011"/>
                  </a:ext>
                </a:extLst>
              </a:tr>
            </a:tbl>
          </a:graphicData>
        </a:graphic>
      </p:graphicFrame>
      <p:sp>
        <p:nvSpPr>
          <p:cNvPr id="2" name="テキスト ボックス 1"/>
          <p:cNvSpPr txBox="1"/>
          <p:nvPr/>
        </p:nvSpPr>
        <p:spPr>
          <a:xfrm>
            <a:off x="200472" y="6093296"/>
            <a:ext cx="9505055" cy="738664"/>
          </a:xfrm>
          <a:prstGeom prst="rect">
            <a:avLst/>
          </a:prstGeom>
          <a:noFill/>
        </p:spPr>
        <p:txBody>
          <a:bodyPr wrap="square" rtlCol="0">
            <a:spAutoFit/>
          </a:bodyPr>
          <a:lstStyle/>
          <a:p>
            <a:pPr marL="82550" indent="-82550"/>
            <a:r>
              <a:rPr kumimoji="1" lang="en-US" altLang="ja-JP" sz="1050" dirty="0" smtClean="0"/>
              <a:t>※</a:t>
            </a:r>
            <a:r>
              <a:rPr kumimoji="1" lang="ja-JP" altLang="en-US" sz="1050" dirty="0" smtClean="0"/>
              <a:t>主任相談支援専門員及び相談支援専門員については、同一敷地内にある指定一般相談支援、指定障害児相談支援、指定自立生活援助の各業務</a:t>
            </a:r>
            <a:r>
              <a:rPr lang="ja-JP" altLang="en-US" sz="1050" dirty="0" smtClean="0"/>
              <a:t>を兼務した場合でも常勤専従とみなす。</a:t>
            </a:r>
            <a:endParaRPr kumimoji="1" lang="en-US" altLang="ja-JP" sz="1050" dirty="0" smtClean="0"/>
          </a:p>
          <a:p>
            <a:pPr marL="82550" indent="-82550"/>
            <a:r>
              <a:rPr kumimoji="1" lang="en-US" altLang="ja-JP" sz="1050" dirty="0" smtClean="0"/>
              <a:t>※</a:t>
            </a:r>
            <a:r>
              <a:rPr kumimoji="1" lang="ja-JP" altLang="en-US" sz="1050" dirty="0" smtClean="0"/>
              <a:t>各加算における常勤専従者の内１名は、業務に支障がない場合については同一敷地内における他事業の兼務を可とする。ただし特定</a:t>
            </a:r>
            <a:r>
              <a:rPr lang="ja-JP" altLang="en-US" sz="1050" dirty="0" smtClean="0"/>
              <a:t>事業所加算</a:t>
            </a:r>
            <a:r>
              <a:rPr lang="en-US" altLang="ja-JP" sz="1050" dirty="0" smtClean="0"/>
              <a:t>Ⅳ</a:t>
            </a:r>
            <a:r>
              <a:rPr lang="ja-JP" altLang="en-US" sz="1050" dirty="0" smtClean="0"/>
              <a:t>においては各相談支援事業等を主たる業務とすること。</a:t>
            </a:r>
            <a:endParaRPr kumimoji="1" lang="en-US" altLang="ja-JP" sz="1050" dirty="0" smtClean="0"/>
          </a:p>
        </p:txBody>
      </p:sp>
      <p:sp>
        <p:nvSpPr>
          <p:cNvPr id="3" name="スライド番号プレースホルダー 2"/>
          <p:cNvSpPr>
            <a:spLocks noGrp="1"/>
          </p:cNvSpPr>
          <p:nvPr>
            <p:ph type="sldNum" sz="quarter" idx="12"/>
          </p:nvPr>
        </p:nvSpPr>
        <p:spPr/>
        <p:txBody>
          <a:bodyPr/>
          <a:lstStyle/>
          <a:p>
            <a:pPr>
              <a:defRPr/>
            </a:pPr>
            <a:fld id="{028E30FF-6DFA-4E32-896A-0181B2B83A32}" type="slidenum">
              <a:rPr lang="en-US" altLang="ja-JP" smtClean="0"/>
              <a:pPr>
                <a:defRPr/>
              </a:pPr>
              <a:t>30</a:t>
            </a:fld>
            <a:endParaRPr lang="en-US" altLang="ja-JP" dirty="0"/>
          </a:p>
        </p:txBody>
      </p:sp>
    </p:spTree>
    <p:extLst>
      <p:ext uri="{BB962C8B-B14F-4D97-AF65-F5344CB8AC3E}">
        <p14:creationId xmlns:p14="http://schemas.microsoft.com/office/powerpoint/2010/main" val="4214771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7008" y="467898"/>
            <a:ext cx="9578520" cy="6129454"/>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3" name="AutoShape 4" descr="会社のキャラクター（元気）">
            <a:hlinkClick r:id="rId2"/>
          </p:cNvPr>
          <p:cNvSpPr>
            <a:spLocks noChangeAspect="1" noChangeArrowheads="1"/>
          </p:cNvSpPr>
          <p:nvPr/>
        </p:nvSpPr>
        <p:spPr bwMode="auto">
          <a:xfrm>
            <a:off x="47926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テキスト ボックス 48"/>
          <p:cNvSpPr txBox="1"/>
          <p:nvPr/>
        </p:nvSpPr>
        <p:spPr>
          <a:xfrm>
            <a:off x="257196" y="620688"/>
            <a:ext cx="5847932" cy="2554545"/>
          </a:xfrm>
          <a:prstGeom prst="rect">
            <a:avLst/>
          </a:prstGeom>
          <a:noFill/>
          <a:ln w="19050">
            <a:solidFill>
              <a:schemeClr val="accent1"/>
            </a:solidFill>
          </a:ln>
        </p:spPr>
        <p:txBody>
          <a:bodyPr wrap="square" rtlCol="0">
            <a:spAutoFit/>
          </a:bodyPr>
          <a:lstStyle/>
          <a:p>
            <a:pPr marL="180975" indent="-180975">
              <a:tabLst>
                <a:tab pos="180975" algn="l"/>
              </a:tabLst>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地域生活支援拠点等は、障害者</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の重度化・高齢化や「親亡き後」を見据え</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障害者の生活を地域全体で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支えるため、居住</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支援のため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サービス提供</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体制を、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地域の実情に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応じて整備するもの。</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tabLst>
                <a:tab pos="180975" algn="l"/>
              </a:tabLst>
            </a:pP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tabLst>
                <a:tab pos="180975" algn="l"/>
              </a:tabLst>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　第５期障害福祉計画（平成</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年度～</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年度末まで</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に「各市町村</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又は</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各障害保健福祉圏域</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に少なく</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とも１カ所の整備」を基本。</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r">
              <a:tabLst>
                <a:tab pos="266700" algn="l"/>
              </a:tabLst>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参考：平成</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時点に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おける整備状況　　</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42</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圏域平成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年度末までに整備予定</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117</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圏域</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66700" indent="628650" algn="r">
              <a:tabLst>
                <a:tab pos="266700" algn="l"/>
              </a:tabLst>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（全国：</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1,718</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市町村、</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352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圏域）</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65126" y="3224352"/>
            <a:ext cx="5976664" cy="769441"/>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相談機能の強化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pPr marL="266700" indent="-266700"/>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特定相談支援事業所等に</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コーディネーターの役割を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担う相談</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支援専門員を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配置し、連携する短期入所への緊急時の受入れの対応を評価。</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地域生活支援拠点等相談強化加算</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700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／回（月</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４回を限度）等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0" y="-27384"/>
            <a:ext cx="9906000" cy="4724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algn="ctr" defTabSz="911960"/>
            <a:r>
              <a:rPr lang="ja-JP" altLang="en-US" sz="2400" b="1" dirty="0" smtClean="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rPr>
              <a:t>地域生活支援拠点等の機能強化</a:t>
            </a:r>
            <a:endParaRPr lang="en-US" altLang="ja-JP" sz="2400" b="1" dirty="0">
              <a:solidFill>
                <a:schemeClr val="tx1"/>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87" name="正方形/長方形 86"/>
          <p:cNvSpPr/>
          <p:nvPr/>
        </p:nvSpPr>
        <p:spPr>
          <a:xfrm>
            <a:off x="93118" y="3140968"/>
            <a:ext cx="1943937"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en-US"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4" name="スライド番号プレースホルダー 2"/>
          <p:cNvSpPr>
            <a:spLocks noGrp="1"/>
          </p:cNvSpPr>
          <p:nvPr>
            <p:ph type="sldNum" sz="quarter" idx="12"/>
          </p:nvPr>
        </p:nvSpPr>
        <p:spPr>
          <a:xfrm>
            <a:off x="7622600" y="6520259"/>
            <a:ext cx="2311400" cy="365125"/>
          </a:xfrm>
        </p:spPr>
        <p:txBody>
          <a:bodyPr/>
          <a:lstStyle/>
          <a:p>
            <a:fld id="{8AF2211C-1947-412D-9ECE-D1A2B2B3C5F8}" type="slidenum">
              <a:rPr lang="ja-JP" altLang="en-US" sz="1600" smtClean="0">
                <a:solidFill>
                  <a:schemeClr val="tx1"/>
                </a:solidFill>
              </a:rPr>
              <a:pPr/>
              <a:t>31</a:t>
            </a:fld>
            <a:endParaRPr lang="ja-JP" altLang="en-US" sz="1600" dirty="0">
              <a:solidFill>
                <a:schemeClr val="tx1"/>
              </a:solidFill>
            </a:endParaRPr>
          </a:p>
        </p:txBody>
      </p:sp>
      <p:sp>
        <p:nvSpPr>
          <p:cNvPr id="52" name="正方形/長方形 51"/>
          <p:cNvSpPr/>
          <p:nvPr/>
        </p:nvSpPr>
        <p:spPr>
          <a:xfrm>
            <a:off x="165125" y="3981044"/>
            <a:ext cx="6895569"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時の受入れ・対応の機能の強化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緊急の受入れ・対応を重点的に評価するために、緊急短期入所受入加算の算定要件を見直し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緊急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短期入所受入</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180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日（利用開始日から</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日間を限度）等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165126" y="4578239"/>
            <a:ext cx="6895569" cy="769441"/>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体験の機会・場の機能の強化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日中活動系サービスの体験利用支援加算を</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引上げ。</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体験利用支援加算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初日から５日目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まで）</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単位／日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地域生活支援拠点等の場合　　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165126" y="5326234"/>
            <a:ext cx="8134532"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専門的人材の確保・養成の</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生活介護</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に重度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障害者支援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加算を創設。</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重度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障害者支援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　強度</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行動障害支援者養成</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研修（実践研修）修了者</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配置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／日（体制加算）</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等</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163047" y="5974306"/>
            <a:ext cx="8534369" cy="600164"/>
          </a:xfrm>
          <a:prstGeom prst="rect">
            <a:avLst/>
          </a:prstGeom>
        </p:spPr>
        <p:txBody>
          <a:bodyPr wrap="square" lIns="0" rIns="0">
            <a:spAutoFit/>
          </a:bodyPr>
          <a:lstStyle/>
          <a:p>
            <a:r>
              <a:rPr lang="en-US" altLang="ja-JP" sz="11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地域の</a:t>
            </a: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体制づくりの機能の強化</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困難事例</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等の</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課題検討を通じ、地域課題の明確化と情報共有等を行い、共同で対応して</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いる</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　地域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体制強化共同支援</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加算　</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／月（月１回限度）</a:t>
            </a:r>
          </a:p>
        </p:txBody>
      </p:sp>
      <p:grpSp>
        <p:nvGrpSpPr>
          <p:cNvPr id="19" name="グループ化 18"/>
          <p:cNvGrpSpPr/>
          <p:nvPr/>
        </p:nvGrpSpPr>
        <p:grpSpPr>
          <a:xfrm>
            <a:off x="6017489" y="692696"/>
            <a:ext cx="4073955" cy="3899896"/>
            <a:chOff x="6707263" y="836281"/>
            <a:chExt cx="3234989" cy="3096775"/>
          </a:xfrm>
        </p:grpSpPr>
        <p:grpSp>
          <p:nvGrpSpPr>
            <p:cNvPr id="15" name="グループ化 14"/>
            <p:cNvGrpSpPr/>
            <p:nvPr/>
          </p:nvGrpSpPr>
          <p:grpSpPr>
            <a:xfrm>
              <a:off x="6857153" y="836281"/>
              <a:ext cx="3085099" cy="3096775"/>
              <a:chOff x="6537176" y="692696"/>
              <a:chExt cx="3085099" cy="3096775"/>
            </a:xfrm>
          </p:grpSpPr>
          <p:sp>
            <p:nvSpPr>
              <p:cNvPr id="98" name="テキスト ボックス 97"/>
              <p:cNvSpPr txBox="1"/>
              <p:nvPr/>
            </p:nvSpPr>
            <p:spPr>
              <a:xfrm>
                <a:off x="6793724" y="692696"/>
                <a:ext cx="2027325" cy="318771"/>
              </a:xfrm>
              <a:prstGeom prst="rect">
                <a:avLst/>
              </a:prstGeom>
              <a:solidFill>
                <a:srgbClr val="99CCFF"/>
              </a:solidFill>
              <a:ln>
                <a:solidFill>
                  <a:srgbClr val="99CCFF"/>
                </a:solidFill>
              </a:ln>
            </p:spPr>
            <p:style>
              <a:lnRef idx="2">
                <a:schemeClr val="accent2">
                  <a:shade val="50000"/>
                </a:schemeClr>
              </a:lnRef>
              <a:fillRef idx="1">
                <a:schemeClr val="accent2"/>
              </a:fillRef>
              <a:effectRef idx="0">
                <a:schemeClr val="accent2"/>
              </a:effectRef>
              <a:fontRef idx="minor">
                <a:schemeClr val="lt1"/>
              </a:fontRef>
            </p:style>
            <p:txBody>
              <a:bodyPr wrap="square" tIns="108000" rtlCol="0">
                <a:spAutoFit/>
              </a:bodyPr>
              <a:lstStyle/>
              <a:p>
                <a:pPr algn="ctr"/>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地域生活支援拠点等</a:t>
                </a:r>
                <a:endParaRPr kumimoji="1"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テキスト ボックス 63"/>
              <p:cNvSpPr txBox="1"/>
              <p:nvPr/>
            </p:nvSpPr>
            <p:spPr>
              <a:xfrm>
                <a:off x="6624860" y="1150129"/>
                <a:ext cx="922506"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相談</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537176" y="1175727"/>
                <a:ext cx="2613744" cy="2613744"/>
              </a:xfrm>
              <a:prstGeom prst="ellipse">
                <a:avLst/>
              </a:prstGeom>
              <a:solidFill>
                <a:srgbClr val="E7FF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9" name="Picture 8" descr="家のイラスト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6545" y="2495268"/>
                <a:ext cx="874307" cy="899553"/>
              </a:xfrm>
              <a:prstGeom prst="rect">
                <a:avLst/>
              </a:prstGeom>
              <a:noFill/>
              <a:extLst/>
            </p:spPr>
          </p:pic>
          <p:sp>
            <p:nvSpPr>
              <p:cNvPr id="69" name="テキスト ボックス 68"/>
              <p:cNvSpPr txBox="1"/>
              <p:nvPr/>
            </p:nvSpPr>
            <p:spPr>
              <a:xfrm>
                <a:off x="8000714" y="2350890"/>
                <a:ext cx="1621561"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緊急時受入れ</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Picture 64" descr="介護施設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2440" y="1322701"/>
                <a:ext cx="848200" cy="748763"/>
              </a:xfrm>
              <a:prstGeom prst="rect">
                <a:avLst/>
              </a:prstGeom>
              <a:noFill/>
              <a:extLst/>
            </p:spPr>
          </p:pic>
          <p:pic>
            <p:nvPicPr>
              <p:cNvPr id="60" name="Picture 62" descr="相談窓口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210" y="1286917"/>
                <a:ext cx="682107" cy="671342"/>
              </a:xfrm>
              <a:prstGeom prst="rect">
                <a:avLst/>
              </a:prstGeom>
              <a:noFill/>
              <a:extLst/>
            </p:spPr>
          </p:pic>
          <p:pic>
            <p:nvPicPr>
              <p:cNvPr id="103" name="Picture 70" descr="家のイラスト8">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4234" y="2500167"/>
                <a:ext cx="852275" cy="987208"/>
              </a:xfrm>
              <a:prstGeom prst="rect">
                <a:avLst/>
              </a:prstGeom>
              <a:noFill/>
              <a:extLst/>
            </p:spPr>
          </p:pic>
          <p:pic>
            <p:nvPicPr>
              <p:cNvPr id="61" name="Picture 66" descr="会議のイラスト（男女）"/>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7354" y="2162683"/>
                <a:ext cx="855803" cy="941726"/>
              </a:xfrm>
              <a:prstGeom prst="rect">
                <a:avLst/>
              </a:prstGeom>
              <a:noFill/>
              <a:extLst/>
            </p:spPr>
          </p:pic>
          <p:sp>
            <p:nvSpPr>
              <p:cNvPr id="71" name="テキスト ボックス 70"/>
              <p:cNvSpPr txBox="1"/>
              <p:nvPr/>
            </p:nvSpPr>
            <p:spPr>
              <a:xfrm>
                <a:off x="6992961" y="1950636"/>
                <a:ext cx="1636722"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地域の体制づくり</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テキスト ボックス 64"/>
              <p:cNvSpPr txBox="1"/>
              <p:nvPr/>
            </p:nvSpPr>
            <p:spPr>
              <a:xfrm>
                <a:off x="7747096" y="1150129"/>
                <a:ext cx="1454380"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体験の機会</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7" name="テキスト ボックス 66"/>
            <p:cNvSpPr txBox="1"/>
            <p:nvPr/>
          </p:nvSpPr>
          <p:spPr>
            <a:xfrm>
              <a:off x="6707263" y="2494475"/>
              <a:ext cx="1213173" cy="219956"/>
            </a:xfrm>
            <a:prstGeom prst="rect">
              <a:avLst/>
            </a:prstGeom>
            <a:noFill/>
          </p:spPr>
          <p:txBody>
            <a:bodyPr wrap="square" rtlCol="0">
              <a:spAutoFit/>
            </a:bodyPr>
            <a:lstStyle/>
            <a:p>
              <a:pPr algn="ct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専門性</a:t>
              </a:r>
              <a:r>
                <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875767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2628" y="-27384"/>
            <a:ext cx="9918628" cy="5805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ＭＳ Ｐゴシック" panose="020B0600070205080204" pitchFamily="50" charset="-128"/>
                <a:ea typeface="ＭＳ Ｐゴシック" panose="020B0600070205080204" pitchFamily="50" charset="-128"/>
              </a:rPr>
              <a:t>サービス担当者会議実施加算と地域体制強化共同支援加算</a:t>
            </a:r>
            <a:r>
              <a:rPr lang="ja-JP" altLang="en-US" sz="2400" dirty="0" smtClean="0">
                <a:solidFill>
                  <a:schemeClr val="tx1"/>
                </a:solidFill>
                <a:latin typeface="ＭＳ Ｐゴシック" panose="020B0600070205080204" pitchFamily="50" charset="-128"/>
                <a:ea typeface="ＭＳ Ｐゴシック" panose="020B0600070205080204" pitchFamily="50" charset="-128"/>
              </a:rPr>
              <a:t>について</a:t>
            </a:r>
            <a:endParaRPr kumimoji="1" lang="ja-JP" altLang="en-US" sz="24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16" name="グループ化 10"/>
          <p:cNvGrpSpPr>
            <a:grpSpLocks/>
          </p:cNvGrpSpPr>
          <p:nvPr/>
        </p:nvGrpSpPr>
        <p:grpSpPr bwMode="auto">
          <a:xfrm>
            <a:off x="1164" y="427235"/>
            <a:ext cx="9874605" cy="79114"/>
            <a:chOff x="0" y="188640"/>
            <a:chExt cx="9144000" cy="72008"/>
          </a:xfrm>
        </p:grpSpPr>
        <p:cxnSp>
          <p:nvCxnSpPr>
            <p:cNvPr id="18" name="直線コネクタ 17"/>
            <p:cNvCxnSpPr/>
            <p:nvPr/>
          </p:nvCxnSpPr>
          <p:spPr>
            <a:xfrm>
              <a:off x="0" y="18864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0" y="260648"/>
              <a:ext cx="914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aphicFrame>
        <p:nvGraphicFramePr>
          <p:cNvPr id="5" name="表 4"/>
          <p:cNvGraphicFramePr>
            <a:graphicFrameLocks noGrp="1"/>
          </p:cNvGraphicFramePr>
          <p:nvPr>
            <p:extLst>
              <p:ext uri="{D42A27DB-BD31-4B8C-83A1-F6EECF244321}">
                <p14:modId xmlns:p14="http://schemas.microsoft.com/office/powerpoint/2010/main" val="3435678633"/>
              </p:ext>
            </p:extLst>
          </p:nvPr>
        </p:nvGraphicFramePr>
        <p:xfrm>
          <a:off x="156116" y="1091782"/>
          <a:ext cx="9577064" cy="5736930"/>
        </p:xfrm>
        <a:graphic>
          <a:graphicData uri="http://schemas.openxmlformats.org/drawingml/2006/table">
            <a:tbl>
              <a:tblPr firstRow="1" bandRow="1">
                <a:tableStyleId>{5940675A-B579-460E-94D1-54222C63F5DA}</a:tableStyleId>
              </a:tblPr>
              <a:tblGrid>
                <a:gridCol w="2860040">
                  <a:extLst>
                    <a:ext uri="{9D8B030D-6E8A-4147-A177-3AD203B41FA5}">
                      <a16:colId xmlns:a16="http://schemas.microsoft.com/office/drawing/2014/main" val="20000"/>
                    </a:ext>
                  </a:extLst>
                </a:gridCol>
                <a:gridCol w="3356211">
                  <a:extLst>
                    <a:ext uri="{9D8B030D-6E8A-4147-A177-3AD203B41FA5}">
                      <a16:colId xmlns:a16="http://schemas.microsoft.com/office/drawing/2014/main" val="20001"/>
                    </a:ext>
                  </a:extLst>
                </a:gridCol>
                <a:gridCol w="3360813">
                  <a:extLst>
                    <a:ext uri="{9D8B030D-6E8A-4147-A177-3AD203B41FA5}">
                      <a16:colId xmlns:a16="http://schemas.microsoft.com/office/drawing/2014/main" val="20002"/>
                    </a:ext>
                  </a:extLst>
                </a:gridCol>
              </a:tblGrid>
              <a:tr h="260531">
                <a:tc>
                  <a:txBody>
                    <a:bodyPr/>
                    <a:lstStyle/>
                    <a:p>
                      <a:pPr algn="ctr"/>
                      <a:endParaRPr kumimoji="1" lang="ja-JP" altLang="en-US" sz="1200" dirty="0">
                        <a:solidFill>
                          <a:schemeClr val="tx1"/>
                        </a:solidFill>
                      </a:endParaRPr>
                    </a:p>
                  </a:txBody>
                  <a:tcPr anchor="ctr">
                    <a:solidFill>
                      <a:schemeClr val="accent5">
                        <a:lumMod val="20000"/>
                        <a:lumOff val="80000"/>
                      </a:schemeClr>
                    </a:solidFill>
                  </a:tcPr>
                </a:tc>
                <a:tc>
                  <a:txBody>
                    <a:bodyPr/>
                    <a:lstStyle/>
                    <a:p>
                      <a:pPr algn="ctr"/>
                      <a:r>
                        <a:rPr kumimoji="1" lang="ja-JP" altLang="en-US" sz="1200" dirty="0" smtClean="0">
                          <a:solidFill>
                            <a:schemeClr val="tx1"/>
                          </a:solidFill>
                        </a:rPr>
                        <a:t>サービス担当者会議実施加算</a:t>
                      </a:r>
                      <a:endParaRPr kumimoji="1" lang="ja-JP" altLang="en-US" sz="1200" dirty="0">
                        <a:solidFill>
                          <a:schemeClr val="tx1"/>
                        </a:solidFill>
                      </a:endParaRPr>
                    </a:p>
                  </a:txBody>
                  <a:tcPr anchor="ctr">
                    <a:solidFill>
                      <a:schemeClr val="accent5">
                        <a:lumMod val="20000"/>
                        <a:lumOff val="80000"/>
                      </a:schemeClr>
                    </a:solidFill>
                  </a:tcPr>
                </a:tc>
                <a:tc>
                  <a:txBody>
                    <a:bodyPr/>
                    <a:lstStyle/>
                    <a:p>
                      <a:pPr algn="ctr"/>
                      <a:r>
                        <a:rPr kumimoji="1" lang="ja-JP" altLang="en-US" sz="1200" dirty="0" smtClean="0">
                          <a:solidFill>
                            <a:schemeClr val="tx1"/>
                          </a:solidFill>
                        </a:rPr>
                        <a:t>地域体制強化共同支援加算</a:t>
                      </a:r>
                      <a:endParaRPr kumimoji="1" lang="ja-JP" altLang="en-US" sz="1200" dirty="0">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260531">
                <a:tc>
                  <a:txBody>
                    <a:bodyPr/>
                    <a:lstStyle/>
                    <a:p>
                      <a:pPr algn="ctr"/>
                      <a:r>
                        <a:rPr kumimoji="1" lang="ja-JP" altLang="en-US" sz="1200" dirty="0" smtClean="0">
                          <a:solidFill>
                            <a:schemeClr val="tx1"/>
                          </a:solidFill>
                        </a:rPr>
                        <a:t>実施中心事業者</a:t>
                      </a:r>
                      <a:endParaRPr kumimoji="1" lang="ja-JP" altLang="en-US" sz="1200" dirty="0">
                        <a:solidFill>
                          <a:schemeClr val="tx1"/>
                        </a:solidFill>
                      </a:endParaRP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特定相談支援事業者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特定相談支援事業者</a:t>
                      </a:r>
                      <a:endParaRPr kumimoji="1" lang="ja-JP" altLang="en-US" sz="1200" b="0" i="0" u="none" strike="noStrike" kern="1200" cap="none" spc="0" normalizeH="0" baseline="0" noProof="0" dirty="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10001"/>
                  </a:ext>
                </a:extLst>
              </a:tr>
              <a:tr h="260531">
                <a:tc>
                  <a:txBody>
                    <a:bodyPr/>
                    <a:lstStyle/>
                    <a:p>
                      <a:pPr algn="ctr"/>
                      <a:r>
                        <a:rPr kumimoji="1" lang="ja-JP" altLang="en-US" sz="1200" dirty="0" smtClean="0">
                          <a:solidFill>
                            <a:schemeClr val="tx1"/>
                          </a:solidFill>
                        </a:rPr>
                        <a:t>対象者</a:t>
                      </a:r>
                      <a:endParaRPr kumimoji="1" lang="ja-JP" altLang="en-US" sz="1200" dirty="0">
                        <a:solidFill>
                          <a:schemeClr val="tx1"/>
                        </a:solidFill>
                      </a:endParaRPr>
                    </a:p>
                  </a:txBody>
                  <a:tcPr anchor="ctr">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計画相談支援利用者</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schemeClr val="tx1"/>
                          </a:solidFill>
                          <a:effectLst/>
                          <a:uLnTx/>
                          <a:uFillTx/>
                          <a:latin typeface="+mn-lt"/>
                          <a:ea typeface="+mn-ea"/>
                          <a:cs typeface="+mn-cs"/>
                        </a:rPr>
                        <a:t>計画相談支援利用者</a:t>
                      </a:r>
                    </a:p>
                  </a:txBody>
                  <a:tcPr anchor="ctr"/>
                </a:tc>
                <a:extLst>
                  <a:ext uri="{0D108BD9-81ED-4DB2-BD59-A6C34878D82A}">
                    <a16:rowId xmlns:a16="http://schemas.microsoft.com/office/drawing/2014/main" val="10002"/>
                  </a:ext>
                </a:extLst>
              </a:tr>
              <a:tr h="434219">
                <a:tc>
                  <a:txBody>
                    <a:bodyPr/>
                    <a:lstStyle/>
                    <a:p>
                      <a:pPr algn="ctr"/>
                      <a:r>
                        <a:rPr kumimoji="1" lang="ja-JP" altLang="en-US" sz="1200" dirty="0" smtClean="0">
                          <a:solidFill>
                            <a:schemeClr val="tx1"/>
                          </a:solidFill>
                        </a:rPr>
                        <a:t>加算単位</a:t>
                      </a:r>
                      <a:endParaRPr kumimoji="1" lang="en-US" altLang="ja-JP" sz="1200" dirty="0" smtClean="0">
                        <a:solidFill>
                          <a:schemeClr val="tx1"/>
                        </a:solidFill>
                      </a:endParaRPr>
                    </a:p>
                    <a:p>
                      <a:pPr algn="ctr"/>
                      <a:r>
                        <a:rPr kumimoji="1" lang="ja-JP" altLang="en-US" sz="1200" dirty="0" smtClean="0">
                          <a:solidFill>
                            <a:schemeClr val="tx1"/>
                          </a:solidFill>
                        </a:rPr>
                        <a:t>（算定回数）</a:t>
                      </a:r>
                      <a:endParaRPr kumimoji="1" lang="ja-JP" altLang="en-US" sz="1200" dirty="0">
                        <a:solidFill>
                          <a:schemeClr val="tx1"/>
                        </a:solidFill>
                      </a:endParaRPr>
                    </a:p>
                  </a:txBody>
                  <a:tcPr anchor="ctr">
                    <a:solidFill>
                      <a:srgbClr val="FFFFCC"/>
                    </a:solidFill>
                  </a:tcPr>
                </a:tc>
                <a:tc>
                  <a:txBody>
                    <a:bodyPr/>
                    <a:lstStyle/>
                    <a:p>
                      <a:pPr algn="ctr"/>
                      <a:r>
                        <a:rPr kumimoji="1" lang="en-US" altLang="ja-JP" sz="1200" dirty="0" smtClean="0">
                          <a:solidFill>
                            <a:schemeClr val="tx1"/>
                          </a:solidFill>
                        </a:rPr>
                        <a:t>100</a:t>
                      </a:r>
                      <a:r>
                        <a:rPr kumimoji="1" lang="ja-JP" altLang="en-US" sz="1200" dirty="0" smtClean="0">
                          <a:solidFill>
                            <a:schemeClr val="tx1"/>
                          </a:solidFill>
                        </a:rPr>
                        <a:t>単位</a:t>
                      </a:r>
                      <a:endParaRPr kumimoji="1" lang="en-US" altLang="ja-JP" sz="1200" dirty="0" smtClean="0">
                        <a:solidFill>
                          <a:schemeClr val="tx1"/>
                        </a:solidFill>
                      </a:endParaRPr>
                    </a:p>
                    <a:p>
                      <a:pPr algn="ctr"/>
                      <a:r>
                        <a:rPr kumimoji="1" lang="ja-JP" altLang="en-US" sz="1200" dirty="0" smtClean="0">
                          <a:solidFill>
                            <a:schemeClr val="tx1"/>
                          </a:solidFill>
                        </a:rPr>
                        <a:t>（利用者１人につき、１月に１回を限度）</a:t>
                      </a:r>
                      <a:endParaRPr kumimoji="1" lang="en-US" altLang="ja-JP" sz="1200" dirty="0" smtClean="0">
                        <a:solidFill>
                          <a:schemeClr val="tx1"/>
                        </a:solidFill>
                      </a:endParaRPr>
                    </a:p>
                  </a:txBody>
                  <a:tcPr anchor="ctr"/>
                </a:tc>
                <a:tc>
                  <a:txBody>
                    <a:bodyPr/>
                    <a:lstStyle/>
                    <a:p>
                      <a:pPr algn="ctr"/>
                      <a:r>
                        <a:rPr kumimoji="1" lang="en-US" altLang="ja-JP" sz="1200" dirty="0" smtClean="0">
                          <a:solidFill>
                            <a:schemeClr val="tx1"/>
                          </a:solidFill>
                        </a:rPr>
                        <a:t>2,000</a:t>
                      </a:r>
                      <a:r>
                        <a:rPr kumimoji="1" lang="ja-JP" altLang="en-US" sz="1200" dirty="0" smtClean="0">
                          <a:solidFill>
                            <a:schemeClr val="tx1"/>
                          </a:solidFill>
                        </a:rPr>
                        <a:t>単位</a:t>
                      </a:r>
                      <a:endParaRPr kumimoji="1" lang="en-US" altLang="ja-JP" sz="1200" dirty="0" smtClean="0">
                        <a:solidFill>
                          <a:schemeClr val="tx1"/>
                        </a:solidFill>
                      </a:endParaRPr>
                    </a:p>
                    <a:p>
                      <a:pPr algn="ctr"/>
                      <a:r>
                        <a:rPr kumimoji="1" lang="ja-JP" altLang="en-US" sz="1200" dirty="0" smtClean="0">
                          <a:solidFill>
                            <a:schemeClr val="tx1"/>
                          </a:solidFill>
                        </a:rPr>
                        <a:t>（１月に１回を限度）</a:t>
                      </a:r>
                      <a:endParaRPr kumimoji="1" lang="ja-JP" altLang="en-US" sz="1200" dirty="0">
                        <a:solidFill>
                          <a:schemeClr val="tx1"/>
                        </a:solidFill>
                      </a:endParaRPr>
                    </a:p>
                  </a:txBody>
                  <a:tcPr anchor="ctr"/>
                </a:tc>
                <a:extLst>
                  <a:ext uri="{0D108BD9-81ED-4DB2-BD59-A6C34878D82A}">
                    <a16:rowId xmlns:a16="http://schemas.microsoft.com/office/drawing/2014/main" val="10003"/>
                  </a:ext>
                </a:extLst>
              </a:tr>
              <a:tr h="260531">
                <a:tc>
                  <a:txBody>
                    <a:bodyPr/>
                    <a:lstStyle/>
                    <a:p>
                      <a:pPr algn="ctr"/>
                      <a:r>
                        <a:rPr kumimoji="1" lang="ja-JP" altLang="en-US" sz="1200" dirty="0" smtClean="0">
                          <a:solidFill>
                            <a:schemeClr val="tx1"/>
                          </a:solidFill>
                        </a:rPr>
                        <a:t>地域生活支援拠点等の機能の必要性</a:t>
                      </a:r>
                      <a:endParaRPr kumimoji="1" lang="ja-JP" altLang="en-US" sz="1200" dirty="0">
                        <a:solidFill>
                          <a:schemeClr val="tx1"/>
                        </a:solidFill>
                      </a:endParaRPr>
                    </a:p>
                  </a:txBody>
                  <a:tcPr anchor="ctr">
                    <a:solidFill>
                      <a:srgbClr val="FFFFCC"/>
                    </a:solidFill>
                  </a:tcPr>
                </a:tc>
                <a:tc>
                  <a:txBody>
                    <a:bodyPr/>
                    <a:lstStyle/>
                    <a:p>
                      <a:pPr algn="ctr"/>
                      <a:r>
                        <a:rPr kumimoji="1" lang="ja-JP" altLang="en-US" sz="1200" dirty="0" smtClean="0">
                          <a:solidFill>
                            <a:schemeClr val="tx1"/>
                          </a:solidFill>
                        </a:rPr>
                        <a:t>不要</a:t>
                      </a:r>
                      <a:endParaRPr kumimoji="1" lang="ja-JP" altLang="en-US" sz="1200" dirty="0">
                        <a:solidFill>
                          <a:schemeClr val="tx1"/>
                        </a:solidFill>
                      </a:endParaRPr>
                    </a:p>
                  </a:txBody>
                  <a:tcPr anchor="ctr"/>
                </a:tc>
                <a:tc>
                  <a:txBody>
                    <a:bodyPr/>
                    <a:lstStyle/>
                    <a:p>
                      <a:pPr algn="ctr"/>
                      <a:r>
                        <a:rPr kumimoji="1" lang="ja-JP" altLang="en-US" sz="1200" dirty="0" smtClean="0">
                          <a:solidFill>
                            <a:schemeClr val="tx1"/>
                          </a:solidFill>
                        </a:rPr>
                        <a:t>必要</a:t>
                      </a:r>
                      <a:endParaRPr kumimoji="1" lang="ja-JP" altLang="en-US" sz="1200" dirty="0">
                        <a:solidFill>
                          <a:schemeClr val="tx1"/>
                        </a:solidFill>
                      </a:endParaRPr>
                    </a:p>
                  </a:txBody>
                  <a:tcPr anchor="ctr"/>
                </a:tc>
                <a:extLst>
                  <a:ext uri="{0D108BD9-81ED-4DB2-BD59-A6C34878D82A}">
                    <a16:rowId xmlns:a16="http://schemas.microsoft.com/office/drawing/2014/main" val="10004"/>
                  </a:ext>
                </a:extLst>
              </a:tr>
              <a:tr h="1037808">
                <a:tc>
                  <a:txBody>
                    <a:bodyPr/>
                    <a:lstStyle/>
                    <a:p>
                      <a:pPr algn="ctr"/>
                      <a:r>
                        <a:rPr kumimoji="1" lang="ja-JP" altLang="en-US" sz="1200" dirty="0" smtClean="0">
                          <a:solidFill>
                            <a:schemeClr val="tx1"/>
                          </a:solidFill>
                        </a:rPr>
                        <a:t>評価対象</a:t>
                      </a:r>
                      <a:endParaRPr kumimoji="1" lang="ja-JP" altLang="en-US" sz="1200" dirty="0">
                        <a:solidFill>
                          <a:schemeClr val="tx1"/>
                        </a:solidFill>
                      </a:endParaRPr>
                    </a:p>
                  </a:txBody>
                  <a:tcPr anchor="c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schemeClr val="tx1"/>
                          </a:solidFill>
                          <a:effectLst/>
                          <a:uLnTx/>
                          <a:uFillTx/>
                          <a:latin typeface="Arial"/>
                          <a:ea typeface="ＭＳ ゴシック"/>
                          <a:cs typeface="Times New Roman"/>
                        </a:rPr>
                        <a:t>モニタリング時において、必要に応じて行われるサービス担当者会議の実施手続きや調整に係る負担を評価。</a:t>
                      </a:r>
                      <a:endPar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rPr>
                        <a:t>※</a:t>
                      </a:r>
                      <a:r>
                        <a:rPr kumimoji="1" lang="ja-JP" altLang="en-US" sz="1200" b="0" i="0" u="none" strike="noStrike" kern="100" cap="none" spc="0" normalizeH="0" baseline="0" noProof="0" dirty="0" smtClean="0">
                          <a:ln>
                            <a:noFill/>
                          </a:ln>
                          <a:solidFill>
                            <a:schemeClr val="tx1"/>
                          </a:solidFill>
                          <a:effectLst/>
                          <a:uLnTx/>
                          <a:uFillTx/>
                          <a:latin typeface="Arial"/>
                          <a:ea typeface="ＭＳ ゴシック"/>
                          <a:cs typeface="Times New Roman"/>
                        </a:rPr>
                        <a:t>対象利用者が支援困難事例である必要はない。</a:t>
                      </a:r>
                      <a:endPar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rPr>
                        <a:t>※</a:t>
                      </a:r>
                      <a:r>
                        <a:rPr kumimoji="1" lang="ja-JP" altLang="en-US" sz="1200" b="0" i="0" u="none" strike="noStrike" kern="100" cap="none" spc="0" normalizeH="0" baseline="0" noProof="0" dirty="0" smtClean="0">
                          <a:ln>
                            <a:noFill/>
                          </a:ln>
                          <a:solidFill>
                            <a:schemeClr val="tx1"/>
                          </a:solidFill>
                          <a:effectLst/>
                          <a:uLnTx/>
                          <a:uFillTx/>
                          <a:latin typeface="Arial"/>
                          <a:ea typeface="ＭＳ ゴシック"/>
                          <a:cs typeface="Times New Roman"/>
                        </a:rPr>
                        <a:t>基本報酬で対象としていない部分を評価。</a:t>
                      </a:r>
                      <a:endParaRPr kumimoji="1" lang="ja-JP"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schemeClr val="tx1"/>
                          </a:solidFill>
                          <a:effectLst/>
                          <a:uLnTx/>
                          <a:uFillTx/>
                          <a:latin typeface="Arial"/>
                          <a:ea typeface="ＭＳ ゴシック"/>
                          <a:cs typeface="Times New Roman"/>
                        </a:rPr>
                        <a:t>当該事業所における</a:t>
                      </a:r>
                      <a:r>
                        <a:rPr kumimoji="1" lang="ja-JP"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rPr>
                        <a:t>支援困難事例</a:t>
                      </a:r>
                      <a:r>
                        <a:rPr kumimoji="1" lang="ja-JP" altLang="en-US" sz="1200" b="0" i="0" u="none" strike="noStrike" kern="100" cap="none" spc="0" normalizeH="0" baseline="0" noProof="0" dirty="0" smtClean="0">
                          <a:ln>
                            <a:noFill/>
                          </a:ln>
                          <a:solidFill>
                            <a:schemeClr val="tx1"/>
                          </a:solidFill>
                          <a:effectLst/>
                          <a:uLnTx/>
                          <a:uFillTx/>
                          <a:latin typeface="Arial"/>
                          <a:ea typeface="ＭＳ ゴシック"/>
                          <a:cs typeface="Times New Roman"/>
                        </a:rPr>
                        <a:t>を中心に、支援関係者が会議により情報共有及び支援内容を検討し、共同した対応を実施すると共に、地域課題を整理し協議会等に報告することを評価。</a:t>
                      </a:r>
                      <a:endPar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rPr>
                        <a:t>※</a:t>
                      </a:r>
                      <a:r>
                        <a:rPr kumimoji="1" lang="ja-JP" altLang="en-US" sz="1200" b="0" i="0" u="none" strike="noStrike" kern="100" cap="none" spc="0" normalizeH="0" baseline="0" noProof="0" dirty="0" smtClean="0">
                          <a:ln>
                            <a:noFill/>
                          </a:ln>
                          <a:solidFill>
                            <a:schemeClr val="tx1"/>
                          </a:solidFill>
                          <a:effectLst/>
                          <a:uLnTx/>
                          <a:uFillTx/>
                          <a:latin typeface="Arial"/>
                          <a:ea typeface="ＭＳ ゴシック"/>
                          <a:cs typeface="Times New Roman"/>
                        </a:rPr>
                        <a:t>（基本的に）支援困難事例を対象。</a:t>
                      </a:r>
                      <a:endPar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rPr>
                        <a:t>※</a:t>
                      </a:r>
                      <a:r>
                        <a:rPr kumimoji="1" lang="ja-JP" altLang="en-US" sz="1200" b="0" i="0" u="none" strike="noStrike" kern="100" cap="none" spc="0" normalizeH="0" baseline="0" noProof="0" dirty="0" smtClean="0">
                          <a:ln>
                            <a:noFill/>
                          </a:ln>
                          <a:solidFill>
                            <a:schemeClr val="tx1"/>
                          </a:solidFill>
                          <a:effectLst/>
                          <a:uLnTx/>
                          <a:uFillTx/>
                          <a:latin typeface="Arial"/>
                          <a:ea typeface="ＭＳ ゴシック"/>
                          <a:cs typeface="Times New Roman"/>
                        </a:rPr>
                        <a:t>拠点等の機能面を評価。</a:t>
                      </a:r>
                      <a:endParaRPr kumimoji="1" lang="en-US" altLang="ja-JP" sz="1200" b="0" i="0" u="none" strike="noStrike" kern="100" cap="none" spc="0" normalizeH="0" baseline="0" noProof="0" dirty="0" smtClean="0">
                        <a:ln>
                          <a:noFill/>
                        </a:ln>
                        <a:solidFill>
                          <a:schemeClr val="tx1"/>
                        </a:solidFill>
                        <a:effectLst/>
                        <a:uLnTx/>
                        <a:uFillTx/>
                        <a:latin typeface="Arial"/>
                        <a:ea typeface="ＭＳ ゴシック"/>
                        <a:cs typeface="Times New Roman"/>
                      </a:endParaRPr>
                    </a:p>
                  </a:txBody>
                  <a:tcPr anchor="ctr"/>
                </a:tc>
                <a:extLst>
                  <a:ext uri="{0D108BD9-81ED-4DB2-BD59-A6C34878D82A}">
                    <a16:rowId xmlns:a16="http://schemas.microsoft.com/office/drawing/2014/main" val="10005"/>
                  </a:ext>
                </a:extLst>
              </a:tr>
              <a:tr h="607906">
                <a:tc>
                  <a:txBody>
                    <a:bodyPr/>
                    <a:lstStyle/>
                    <a:p>
                      <a:pPr algn="ctr"/>
                      <a:r>
                        <a:rPr kumimoji="1" lang="ja-JP" altLang="en-US" sz="1200" dirty="0" smtClean="0">
                          <a:solidFill>
                            <a:schemeClr val="tx1"/>
                          </a:solidFill>
                        </a:rPr>
                        <a:t>加算の目的・効果</a:t>
                      </a:r>
                      <a:endParaRPr kumimoji="1" lang="ja-JP" altLang="en-US" sz="1200" dirty="0">
                        <a:solidFill>
                          <a:schemeClr val="tx1"/>
                        </a:solidFill>
                      </a:endParaRPr>
                    </a:p>
                  </a:txBody>
                  <a:tcPr anchor="ctr">
                    <a:solidFill>
                      <a:srgbClr val="FFFFCC"/>
                    </a:solidFill>
                  </a:tcPr>
                </a:tc>
                <a:tc>
                  <a:txBody>
                    <a:bodyPr/>
                    <a:lstStyle/>
                    <a:p>
                      <a:pPr algn="l"/>
                      <a:r>
                        <a:rPr kumimoji="1" lang="ja-JP" altLang="en-US" sz="1200" dirty="0" smtClean="0">
                          <a:solidFill>
                            <a:schemeClr val="tx1"/>
                          </a:solidFill>
                        </a:rPr>
                        <a:t>モニタリング時にもサービス担当者会議を実施し、詳細な情報共有並びに各支援の評価および検討、調整を行うことで、ケアマネジメントの効果を高める。</a:t>
                      </a:r>
                      <a:endParaRPr kumimoji="1" lang="ja-JP" altLang="en-US" sz="1200" dirty="0">
                        <a:solidFill>
                          <a:schemeClr val="tx1"/>
                        </a:solidFill>
                      </a:endParaRPr>
                    </a:p>
                  </a:txBody>
                  <a:tcPr anchor="ctr"/>
                </a:tc>
                <a:tc>
                  <a:txBody>
                    <a:bodyPr/>
                    <a:lstStyle/>
                    <a:p>
                      <a:pPr algn="l"/>
                      <a:r>
                        <a:rPr kumimoji="1" lang="ja-JP" altLang="en-US" sz="1200" dirty="0" smtClean="0">
                          <a:solidFill>
                            <a:schemeClr val="tx1"/>
                          </a:solidFill>
                        </a:rPr>
                        <a:t>支援困難事例への対応強化と事例の蓄積による拠点等の機能強化を通じて、地域の課題解決能力（地域アセスメント）の向上を図る。</a:t>
                      </a:r>
                      <a:endParaRPr kumimoji="1" lang="ja-JP" altLang="en-US" sz="1200" dirty="0">
                        <a:solidFill>
                          <a:schemeClr val="tx1"/>
                        </a:solidFill>
                      </a:endParaRPr>
                    </a:p>
                  </a:txBody>
                  <a:tcPr anchor="ctr"/>
                </a:tc>
                <a:extLst>
                  <a:ext uri="{0D108BD9-81ED-4DB2-BD59-A6C34878D82A}">
                    <a16:rowId xmlns:a16="http://schemas.microsoft.com/office/drawing/2014/main" val="10006"/>
                  </a:ext>
                </a:extLst>
              </a:tr>
              <a:tr h="260531">
                <a:tc>
                  <a:txBody>
                    <a:bodyPr/>
                    <a:lstStyle/>
                    <a:p>
                      <a:pPr algn="ctr"/>
                      <a:r>
                        <a:rPr kumimoji="1" lang="ja-JP" altLang="en-US" sz="1200" dirty="0" smtClean="0">
                          <a:solidFill>
                            <a:schemeClr val="tx1"/>
                          </a:solidFill>
                        </a:rPr>
                        <a:t>評価対象期間</a:t>
                      </a:r>
                      <a:endParaRPr kumimoji="1" lang="ja-JP" altLang="en-US" sz="1200" dirty="0">
                        <a:solidFill>
                          <a:schemeClr val="tx1"/>
                        </a:solidFill>
                      </a:endParaRPr>
                    </a:p>
                  </a:txBody>
                  <a:tcPr anchor="ctr">
                    <a:solidFill>
                      <a:srgbClr val="FFFFCC"/>
                    </a:solidFill>
                  </a:tcPr>
                </a:tc>
                <a:tc>
                  <a:txBody>
                    <a:bodyPr/>
                    <a:lstStyle/>
                    <a:p>
                      <a:pPr algn="ctr"/>
                      <a:r>
                        <a:rPr kumimoji="1" lang="ja-JP" altLang="en-US" sz="1200" dirty="0" smtClean="0">
                          <a:solidFill>
                            <a:schemeClr val="tx1"/>
                          </a:solidFill>
                        </a:rPr>
                        <a:t>利用者に付随する期間</a:t>
                      </a:r>
                      <a:endParaRPr kumimoji="1" lang="ja-JP" altLang="en-US" sz="1200" dirty="0">
                        <a:solidFill>
                          <a:schemeClr val="tx1"/>
                        </a:solidFill>
                      </a:endParaRPr>
                    </a:p>
                  </a:txBody>
                  <a:tcPr anchor="ctr"/>
                </a:tc>
                <a:tc>
                  <a:txBody>
                    <a:bodyPr/>
                    <a:lstStyle/>
                    <a:p>
                      <a:pPr algn="ctr"/>
                      <a:r>
                        <a:rPr kumimoji="1" lang="ja-JP" altLang="en-US" sz="1200" dirty="0" smtClean="0">
                          <a:solidFill>
                            <a:schemeClr val="tx1"/>
                          </a:solidFill>
                        </a:rPr>
                        <a:t>月１回（利用者には付随しない）</a:t>
                      </a:r>
                      <a:endParaRPr kumimoji="1" lang="ja-JP" altLang="en-US" sz="1200" dirty="0">
                        <a:solidFill>
                          <a:schemeClr val="tx1"/>
                        </a:solidFill>
                      </a:endParaRPr>
                    </a:p>
                  </a:txBody>
                  <a:tcPr anchor="ctr"/>
                </a:tc>
                <a:extLst>
                  <a:ext uri="{0D108BD9-81ED-4DB2-BD59-A6C34878D82A}">
                    <a16:rowId xmlns:a16="http://schemas.microsoft.com/office/drawing/2014/main" val="10007"/>
                  </a:ext>
                </a:extLst>
              </a:tr>
              <a:tr h="1713570">
                <a:tc>
                  <a:txBody>
                    <a:bodyPr/>
                    <a:lstStyle/>
                    <a:p>
                      <a:pPr algn="ctr"/>
                      <a:r>
                        <a:rPr kumimoji="1" lang="ja-JP" altLang="en-US" sz="1200" dirty="0" smtClean="0">
                          <a:solidFill>
                            <a:schemeClr val="tx1"/>
                          </a:solidFill>
                        </a:rPr>
                        <a:t>会議参加者</a:t>
                      </a:r>
                      <a:endParaRPr kumimoji="1" lang="en-US" altLang="ja-JP" sz="1200" dirty="0" smtClean="0">
                        <a:solidFill>
                          <a:schemeClr val="tx1"/>
                        </a:solidFill>
                      </a:endParaRPr>
                    </a:p>
                    <a:p>
                      <a:pPr algn="ctr"/>
                      <a:r>
                        <a:rPr kumimoji="1" lang="ja-JP" altLang="en-US" sz="1200" dirty="0" smtClean="0">
                          <a:solidFill>
                            <a:schemeClr val="tx1"/>
                          </a:solidFill>
                        </a:rPr>
                        <a:t>イメージ</a:t>
                      </a:r>
                      <a:endParaRPr kumimoji="1" lang="ja-JP" altLang="en-US" sz="1200" dirty="0">
                        <a:solidFill>
                          <a:schemeClr val="tx1"/>
                        </a:solidFill>
                      </a:endParaRPr>
                    </a:p>
                  </a:txBody>
                  <a:tcPr anchor="ctr">
                    <a:solidFill>
                      <a:srgbClr val="FFFFCC"/>
                    </a:solidFill>
                  </a:tcPr>
                </a:tc>
                <a:tc>
                  <a:txBody>
                    <a:bodyPr/>
                    <a:lstStyle/>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r>
                        <a:rPr kumimoji="1" lang="en-US" altLang="ja-JP" sz="1000" dirty="0" smtClean="0">
                          <a:solidFill>
                            <a:schemeClr val="tx1"/>
                          </a:solidFill>
                        </a:rPr>
                        <a:t>※</a:t>
                      </a:r>
                      <a:r>
                        <a:rPr kumimoji="1" lang="ja-JP" altLang="en-US" sz="1000" dirty="0" smtClean="0">
                          <a:solidFill>
                            <a:schemeClr val="tx1"/>
                          </a:solidFill>
                        </a:rPr>
                        <a:t>　利用者を取り巻く関係者</a:t>
                      </a:r>
                      <a:endParaRPr kumimoji="1" lang="en-US" altLang="ja-JP" sz="1000" dirty="0" smtClean="0">
                        <a:solidFill>
                          <a:schemeClr val="tx1"/>
                        </a:solidFill>
                      </a:endParaRPr>
                    </a:p>
                  </a:txBody>
                  <a:tcPr anchor="ctr"/>
                </a:tc>
                <a:tc>
                  <a:txBody>
                    <a:bodyPr/>
                    <a:lstStyle/>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endParaRPr kumimoji="1" lang="en-US" altLang="ja-JP" sz="1000" dirty="0" smtClean="0">
                        <a:solidFill>
                          <a:schemeClr val="tx1"/>
                        </a:solidFill>
                      </a:endParaRPr>
                    </a:p>
                    <a:p>
                      <a:pPr algn="ctr"/>
                      <a:r>
                        <a:rPr kumimoji="1" lang="en-US" altLang="ja-JP" sz="1000" dirty="0" smtClean="0">
                          <a:solidFill>
                            <a:schemeClr val="tx1"/>
                          </a:solidFill>
                        </a:rPr>
                        <a:t>※</a:t>
                      </a:r>
                      <a:r>
                        <a:rPr kumimoji="1" lang="ja-JP" altLang="en-US" sz="1000" dirty="0" smtClean="0">
                          <a:solidFill>
                            <a:schemeClr val="tx1"/>
                          </a:solidFill>
                        </a:rPr>
                        <a:t>　利用者を取り巻く関係者＋地域生活支援拠点等支援者</a:t>
                      </a:r>
                      <a:endParaRPr kumimoji="1" lang="ja-JP" altLang="en-US" sz="1000" dirty="0">
                        <a:solidFill>
                          <a:schemeClr val="tx1"/>
                        </a:solidFill>
                      </a:endParaRPr>
                    </a:p>
                  </a:txBody>
                  <a:tcPr anchor="ctr"/>
                </a:tc>
                <a:extLst>
                  <a:ext uri="{0D108BD9-81ED-4DB2-BD59-A6C34878D82A}">
                    <a16:rowId xmlns:a16="http://schemas.microsoft.com/office/drawing/2014/main" val="10008"/>
                  </a:ext>
                </a:extLst>
              </a:tr>
            </a:tbl>
          </a:graphicData>
        </a:graphic>
      </p:graphicFrame>
      <p:sp>
        <p:nvSpPr>
          <p:cNvPr id="7" name="正方形/長方形 6"/>
          <p:cNvSpPr/>
          <p:nvPr/>
        </p:nvSpPr>
        <p:spPr>
          <a:xfrm>
            <a:off x="156117" y="566881"/>
            <a:ext cx="9577064" cy="421385"/>
          </a:xfrm>
          <a:prstGeom prst="rect">
            <a:avLst/>
          </a:prstGeom>
          <a:ln w="127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600" dirty="0" smtClean="0"/>
              <a:t>○　上記の２つの加算については、評価の対象などが異なるものである。</a:t>
            </a:r>
            <a:endParaRPr kumimoji="1" lang="ja-JP" altLang="en-US" sz="1600" dirty="0"/>
          </a:p>
        </p:txBody>
      </p:sp>
      <p:pic>
        <p:nvPicPr>
          <p:cNvPr id="1026" name="Picture 2" descr="会議 画像 イラスト に対する画像結果">
            <a:hlinkClick r:id="rId2" tooltip="会議 画像 イラスト の画像を検索"/>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263" y="5234225"/>
            <a:ext cx="1390279" cy="122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会議 画像 イラスト に対する画像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2880" y="5245188"/>
            <a:ext cx="1390279" cy="122350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32</a:t>
            </a:fld>
            <a:endParaRPr lang="en-US" altLang="ja-JP" dirty="0"/>
          </a:p>
        </p:txBody>
      </p:sp>
    </p:spTree>
    <p:extLst>
      <p:ext uri="{BB962C8B-B14F-4D97-AF65-F5344CB8AC3E}">
        <p14:creationId xmlns:p14="http://schemas.microsoft.com/office/powerpoint/2010/main" val="3864096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44624"/>
            <a:ext cx="9577064" cy="418057"/>
          </a:xfrm>
        </p:spPr>
        <p:txBody>
          <a:bodyPr/>
          <a:lstStyle/>
          <a:p>
            <a:r>
              <a:rPr kumimoji="1" lang="ja-JP" altLang="en-US" sz="2000" b="1" dirty="0" smtClean="0">
                <a:solidFill>
                  <a:schemeClr val="tx1"/>
                </a:solidFill>
              </a:rPr>
              <a:t>指定計画相談支援事業の指定手続き、人員及び運営に関する基準等について</a:t>
            </a:r>
            <a:endParaRPr kumimoji="1" lang="ja-JP" altLang="en-US" sz="2000" b="1"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33</a:t>
            </a:fld>
            <a:endParaRPr lang="en-US" altLang="ja-JP" dirty="0"/>
          </a:p>
        </p:txBody>
      </p:sp>
      <p:sp>
        <p:nvSpPr>
          <p:cNvPr id="4" name="正方形/長方形 3"/>
          <p:cNvSpPr/>
          <p:nvPr/>
        </p:nvSpPr>
        <p:spPr>
          <a:xfrm>
            <a:off x="200472" y="620688"/>
            <a:ext cx="9505056" cy="597666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177800" indent="-177800">
              <a:spcBef>
                <a:spcPts val="1000"/>
              </a:spcBef>
              <a:spcAft>
                <a:spcPts val="600"/>
              </a:spcAft>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指定特定相談支援事業者</a:t>
            </a:r>
            <a:r>
              <a:rPr lang="ja-JP" altLang="en-US" sz="1600" dirty="0" smtClean="0">
                <a:solidFill>
                  <a:prstClr val="black"/>
                </a:solidFill>
                <a:latin typeface="ＭＳ ゴシック" panose="020B0609070205080204" pitchFamily="49" charset="-128"/>
                <a:ea typeface="ＭＳ ゴシック" panose="020B0609070205080204" pitchFamily="49" charset="-128"/>
              </a:rPr>
              <a:t>の指定＞</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　第五一条の二〇の第一項　　　　　　　　　　　　　　　　　　　　　　平成一八・二・二六厚労令一九　障害者の日常生活及び社会生活を総合的に支援するための法律施行規則　第三四条の五九の第二項</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昭和二二・一二・一二法律一四六　児童福祉法　第二四条の二八の第一項</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昭和二三・三・三一厚令一一　児童福祉法施行規則　第二五条の二六の六の第一項</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355600" indent="-355600">
              <a:spcBef>
                <a:spcPts val="300"/>
              </a:spcBef>
              <a:buFont typeface="ＭＳ Ｐゴシック" panose="020B0600070205080204" pitchFamily="50" charset="-128"/>
              <a:buChar char="○"/>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「総合的に相談支援を行う者として厚生労働省令で定める基準に該当する者」が、事業所の所在地を管轄する市町村長に申請し、</a:t>
            </a:r>
            <a:r>
              <a:rPr lang="ja-JP" altLang="en-US" sz="1400" dirty="0" smtClean="0">
                <a:solidFill>
                  <a:prstClr val="black"/>
                </a:solidFill>
                <a:uFill>
                  <a:solidFill>
                    <a:srgbClr val="FF0000"/>
                  </a:solidFill>
                </a:uFill>
                <a:latin typeface="ＭＳ ゴシック" panose="020B0609070205080204" pitchFamily="49" charset="-128"/>
                <a:ea typeface="ＭＳ ゴシック" panose="020B0609070205080204" pitchFamily="49" charset="-128"/>
              </a:rPr>
              <a:t>当該市町村長が指定</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事業所の所在地以外の市町村の障害者（児）への計画相談支援、障害児相談支援も実施可。）　　</a:t>
            </a:r>
            <a:endParaRPr lang="en-US" altLang="ja-JP" sz="1400" b="1" dirty="0">
              <a:solidFill>
                <a:prstClr val="black"/>
              </a:solidFill>
              <a:latin typeface="ＭＳ ゴシック" panose="020B0609070205080204" pitchFamily="49" charset="-128"/>
              <a:ea typeface="ＭＳ ゴシック" panose="020B0609070205080204" pitchFamily="49" charset="-128"/>
            </a:endParaRPr>
          </a:p>
          <a:p>
            <a:pPr marL="438150" indent="-285750">
              <a:spcBef>
                <a:spcPts val="600"/>
              </a:spcBef>
              <a:spcAft>
                <a:spcPts val="400"/>
              </a:spcAft>
              <a:buFont typeface="ＭＳ Ｐゴシック" panose="020B0600070205080204" pitchFamily="50" charset="-128"/>
              <a:buChar char="○"/>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600"/>
              </a:spcBef>
              <a:spcAft>
                <a:spcPts val="400"/>
              </a:spcAft>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総合的に相談支援を行う者」の基準については、以下を満たす事業者とする。</a:t>
            </a:r>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三</a:t>
            </a:r>
            <a:r>
              <a:rPr lang="ja-JP" altLang="en-US" sz="1400" b="1" u="sng" dirty="0">
                <a:solidFill>
                  <a:prstClr val="black"/>
                </a:solidFill>
                <a:latin typeface="ＭＳ ゴシック" panose="020B0609070205080204" pitchFamily="49" charset="-128"/>
                <a:ea typeface="ＭＳ ゴシック" panose="020B0609070205080204" pitchFamily="49" charset="-128"/>
              </a:rPr>
              <a:t>障害対応可</a:t>
            </a:r>
            <a:r>
              <a:rPr lang="ja-JP" altLang="en-US" sz="1400" dirty="0">
                <a:solidFill>
                  <a:prstClr val="black"/>
                </a:solidFill>
                <a:latin typeface="ＭＳ ゴシック" panose="020B0609070205080204" pitchFamily="49" charset="-128"/>
                <a:ea typeface="ＭＳ ゴシック" panose="020B0609070205080204" pitchFamily="49" charset="-128"/>
              </a:rPr>
              <a:t>（</a:t>
            </a:r>
            <a:r>
              <a:rPr lang="ja-JP" altLang="ja-JP" sz="1400" dirty="0">
                <a:solidFill>
                  <a:prstClr val="black"/>
                </a:solidFill>
                <a:latin typeface="ＭＳ ゴシック" panose="020B0609070205080204" pitchFamily="49" charset="-128"/>
                <a:ea typeface="ＭＳ ゴシック" panose="020B0609070205080204" pitchFamily="49" charset="-128"/>
              </a:rPr>
              <a:t>事業の主たる対象とする障害の種類を定めている場合でも、</a:t>
            </a:r>
            <a:r>
              <a:rPr lang="ja-JP" altLang="en-US" sz="1400" dirty="0">
                <a:solidFill>
                  <a:prstClr val="black"/>
                </a:solidFill>
                <a:latin typeface="ＭＳ ゴシック" panose="020B0609070205080204" pitchFamily="49" charset="-128"/>
                <a:ea typeface="ＭＳ ゴシック" panose="020B0609070205080204" pitchFamily="49" charset="-128"/>
              </a:rPr>
              <a:t>他の事業所との連携により対応可能な場合や、</a:t>
            </a:r>
            <a:r>
              <a:rPr lang="ja-JP" altLang="ja-JP" sz="1400" dirty="0">
                <a:solidFill>
                  <a:prstClr val="black"/>
                </a:solidFill>
                <a:latin typeface="ＭＳ ゴシック" panose="020B0609070205080204" pitchFamily="49" charset="-128"/>
                <a:ea typeface="ＭＳ ゴシック" panose="020B0609070205080204" pitchFamily="49" charset="-128"/>
              </a:rPr>
              <a:t>身近な地域に指定特定・障害児相談支援事業所がないとき</a:t>
            </a:r>
            <a:r>
              <a:rPr lang="ja-JP" altLang="en-US" sz="1400" dirty="0">
                <a:solidFill>
                  <a:prstClr val="black"/>
                </a:solidFill>
                <a:latin typeface="ＭＳ ゴシック" panose="020B0609070205080204" pitchFamily="49" charset="-128"/>
                <a:ea typeface="ＭＳ ゴシック" panose="020B0609070205080204" pitchFamily="49" charset="-128"/>
              </a:rPr>
              <a:t>を含む。）　</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協議会に定期的に参加するなど</a:t>
            </a: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医療機関や行政機関等の関係機関との連携体制を確保</a:t>
            </a:r>
            <a:r>
              <a:rPr lang="ja-JP" altLang="en-US" sz="1400" dirty="0" smtClean="0">
                <a:solidFill>
                  <a:prstClr val="black"/>
                </a:solidFill>
                <a:latin typeface="ＭＳ ゴシック" panose="020B0609070205080204" pitchFamily="49" charset="-128"/>
                <a:ea typeface="ＭＳ ゴシック" panose="020B0609070205080204" pitchFamily="49" charset="-128"/>
              </a:rPr>
              <a:t>していること</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r>
              <a:rPr lang="ja-JP" altLang="en-US" sz="1400" b="1" u="sng" dirty="0" smtClean="0">
                <a:solidFill>
                  <a:prstClr val="black"/>
                </a:solidFill>
                <a:latin typeface="ＭＳ ゴシック" panose="020B0609070205080204" pitchFamily="49" charset="-128"/>
                <a:ea typeface="ＭＳ ゴシック" panose="020B0609070205080204" pitchFamily="49" charset="-128"/>
              </a:rPr>
              <a:t>計画的に研修や事例検討を行う体制</a:t>
            </a:r>
            <a:r>
              <a:rPr lang="ja-JP" altLang="en-US" sz="1400" dirty="0" smtClean="0">
                <a:solidFill>
                  <a:prstClr val="black"/>
                </a:solidFill>
                <a:latin typeface="ＭＳ ゴシック" panose="020B0609070205080204" pitchFamily="49" charset="-128"/>
                <a:ea typeface="ＭＳ ゴシック" panose="020B0609070205080204" pitchFamily="49" charset="-128"/>
              </a:rPr>
              <a:t>を整えていること　</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723900" indent="-342900">
              <a:buFont typeface="+mj-ea"/>
              <a:buAutoNum type="circleNumDbPlain"/>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a:defRPr/>
            </a:pPr>
            <a:r>
              <a:rPr lang="ja-JP" altLang="en-US" sz="1600" u="sng" dirty="0">
                <a:solidFill>
                  <a:prstClr val="black"/>
                </a:solidFill>
                <a:latin typeface="ＭＳ ゴシック" pitchFamily="49" charset="-128"/>
                <a:ea typeface="ＭＳ ゴシック" pitchFamily="49" charset="-128"/>
              </a:rPr>
              <a:t>（その他</a:t>
            </a:r>
            <a:r>
              <a:rPr lang="ja-JP" altLang="en-US" sz="1600" u="sng" dirty="0" smtClean="0">
                <a:solidFill>
                  <a:prstClr val="black"/>
                </a:solidFill>
                <a:latin typeface="ＭＳ ゴシック" pitchFamily="49" charset="-128"/>
                <a:ea typeface="ＭＳ ゴシック" pitchFamily="49" charset="-128"/>
              </a:rPr>
              <a:t>）</a:t>
            </a:r>
            <a:r>
              <a:rPr lang="ja-JP" altLang="en-US" sz="1050" dirty="0" smtClean="0">
                <a:solidFill>
                  <a:prstClr val="black"/>
                </a:solidFill>
                <a:latin typeface="ＭＳ ゴシック" pitchFamily="49" charset="-128"/>
                <a:ea typeface="ＭＳ ゴシック" pitchFamily="49" charset="-128"/>
              </a:rPr>
              <a:t>平成二四・二・二〇　障害封建福祉主幹課長会議資料</a:t>
            </a:r>
            <a:endParaRPr lang="en-US" altLang="ja-JP" sz="1050" dirty="0">
              <a:solidFill>
                <a:prstClr val="black"/>
              </a:solidFill>
              <a:latin typeface="ＭＳ ゴシック" pitchFamily="49" charset="-128"/>
              <a:ea typeface="ＭＳ ゴシック" pitchFamily="49" charset="-128"/>
            </a:endParaRPr>
          </a:p>
          <a:p>
            <a:pPr marL="444500" indent="-266700">
              <a:buFont typeface="ＭＳ ゴシック" panose="020B0609070205080204" pitchFamily="49" charset="-128"/>
              <a:buChar char="○"/>
              <a:defRPr/>
            </a:pPr>
            <a:r>
              <a:rPr lang="ja-JP" altLang="ja-JP" sz="1400" dirty="0" smtClean="0">
                <a:solidFill>
                  <a:prstClr val="black"/>
                </a:solidFill>
                <a:latin typeface="ＭＳ ゴシック" panose="020B0609070205080204" pitchFamily="49" charset="-128"/>
                <a:ea typeface="ＭＳ ゴシック" panose="020B0609070205080204" pitchFamily="49" charset="-128"/>
              </a:rPr>
              <a:t>障害児</a:t>
            </a:r>
            <a:r>
              <a:rPr lang="ja-JP" altLang="en-US" sz="1400" dirty="0" smtClean="0">
                <a:solidFill>
                  <a:prstClr val="black"/>
                </a:solidFill>
                <a:latin typeface="ＭＳ ゴシック" panose="020B0609070205080204" pitchFamily="49" charset="-128"/>
                <a:ea typeface="ＭＳ ゴシック" panose="020B0609070205080204" pitchFamily="49" charset="-128"/>
              </a:rPr>
              <a:t>に対しての相談支援事業を実施する場合</a:t>
            </a:r>
            <a:r>
              <a:rPr lang="ja-JP" altLang="ja-JP" sz="1400" dirty="0" smtClean="0">
                <a:solidFill>
                  <a:prstClr val="black"/>
                </a:solidFill>
                <a:latin typeface="ＭＳ ゴシック" panose="020B0609070205080204" pitchFamily="49" charset="-128"/>
                <a:ea typeface="ＭＳ ゴシック" panose="020B0609070205080204" pitchFamily="49" charset="-128"/>
              </a:rPr>
              <a:t>に</a:t>
            </a:r>
            <a:r>
              <a:rPr lang="ja-JP" altLang="ja-JP" sz="1400" dirty="0">
                <a:solidFill>
                  <a:prstClr val="black"/>
                </a:solidFill>
                <a:latin typeface="ＭＳ ゴシック" panose="020B0609070205080204" pitchFamily="49" charset="-128"/>
                <a:ea typeface="ＭＳ ゴシック" panose="020B0609070205080204" pitchFamily="49" charset="-128"/>
              </a:rPr>
              <a:t>ついては、指定特定</a:t>
            </a:r>
            <a:r>
              <a:rPr lang="ja-JP" altLang="en-US" sz="1400" dirty="0">
                <a:solidFill>
                  <a:prstClr val="black"/>
                </a:solidFill>
                <a:latin typeface="ＭＳ ゴシック" panose="020B0609070205080204" pitchFamily="49" charset="-128"/>
                <a:ea typeface="ＭＳ ゴシック" panose="020B0609070205080204" pitchFamily="49" charset="-128"/>
              </a:rPr>
              <a:t>相談支援事業所</a:t>
            </a:r>
            <a:r>
              <a:rPr lang="ja-JP" altLang="ja-JP" sz="1400" dirty="0">
                <a:solidFill>
                  <a:prstClr val="black"/>
                </a:solidFill>
                <a:latin typeface="ＭＳ ゴシック" panose="020B0609070205080204" pitchFamily="49" charset="-128"/>
                <a:ea typeface="ＭＳ ゴシック" panose="020B0609070205080204" pitchFamily="49" charset="-128"/>
              </a:rPr>
              <a:t>及び障害児相談支援事業所の</a:t>
            </a:r>
            <a:r>
              <a:rPr lang="ja-JP" altLang="ja-JP" sz="1400" b="1" u="sng" dirty="0">
                <a:solidFill>
                  <a:prstClr val="black"/>
                </a:solidFill>
                <a:latin typeface="ＭＳ ゴシック" panose="020B0609070205080204" pitchFamily="49" charset="-128"/>
                <a:ea typeface="ＭＳ ゴシック" panose="020B0609070205080204" pitchFamily="49" charset="-128"/>
              </a:rPr>
              <a:t>両方の指定を受けること</a:t>
            </a:r>
            <a:r>
              <a:rPr lang="ja-JP" altLang="en-US" sz="1400" b="1" u="sng" dirty="0">
                <a:solidFill>
                  <a:prstClr val="black"/>
                </a:solidFill>
                <a:latin typeface="ＭＳ ゴシック" panose="020B0609070205080204" pitchFamily="49" charset="-128"/>
                <a:ea typeface="ＭＳ ゴシック" panose="020B0609070205080204" pitchFamily="49" charset="-128"/>
              </a:rPr>
              <a:t>が</a:t>
            </a:r>
            <a:r>
              <a:rPr lang="ja-JP" altLang="ja-JP" sz="1400" b="1" u="sng" dirty="0">
                <a:solidFill>
                  <a:prstClr val="black"/>
                </a:solidFill>
                <a:latin typeface="ＭＳ ゴシック" panose="020B0609070205080204" pitchFamily="49" charset="-128"/>
                <a:ea typeface="ＭＳ ゴシック" panose="020B0609070205080204" pitchFamily="49" charset="-128"/>
              </a:rPr>
              <a:t>基本</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b="1" dirty="0" smtClean="0">
              <a:solidFill>
                <a:prstClr val="black"/>
              </a:solidFill>
              <a:latin typeface="ＭＳ ゴシック" panose="020B0609070205080204" pitchFamily="49" charset="-128"/>
              <a:ea typeface="ＭＳ ゴシック" panose="020B0609070205080204" pitchFamily="49" charset="-128"/>
            </a:endParaRPr>
          </a:p>
          <a:p>
            <a:pPr marL="444500" indent="-266700">
              <a:buFont typeface="ＭＳ ゴシック" panose="020B0609070205080204" pitchFamily="49" charset="-128"/>
              <a:buChar char="○"/>
              <a:defRPr/>
            </a:pPr>
            <a:r>
              <a:rPr lang="ja-JP" altLang="ja-JP" sz="1400" dirty="0" smtClean="0">
                <a:solidFill>
                  <a:prstClr val="black"/>
                </a:solidFill>
                <a:latin typeface="ＭＳ ゴシック" panose="020B0609070205080204" pitchFamily="49" charset="-128"/>
                <a:ea typeface="ＭＳ ゴシック" panose="020B0609070205080204" pitchFamily="49" charset="-128"/>
              </a:rPr>
              <a:t>市町村</a:t>
            </a:r>
            <a:r>
              <a:rPr lang="ja-JP" altLang="ja-JP" sz="1400" dirty="0">
                <a:solidFill>
                  <a:prstClr val="black"/>
                </a:solidFill>
                <a:latin typeface="ＭＳ ゴシック" panose="020B0609070205080204" pitchFamily="49" charset="-128"/>
                <a:ea typeface="ＭＳ ゴシック" panose="020B0609070205080204" pitchFamily="49" charset="-128"/>
              </a:rPr>
              <a:t>直営の場合には、支給決定を行う組織とは独立した体制が確保されている場合に限り、指定</a:t>
            </a:r>
            <a:r>
              <a:rPr lang="ja-JP" altLang="en-US" sz="1400" dirty="0">
                <a:solidFill>
                  <a:prstClr val="black"/>
                </a:solidFill>
                <a:latin typeface="ＭＳ ゴシック" panose="020B0609070205080204" pitchFamily="49" charset="-128"/>
                <a:ea typeface="ＭＳ ゴシック" panose="020B0609070205080204" pitchFamily="49" charset="-128"/>
              </a:rPr>
              <a:t>。</a:t>
            </a:r>
            <a:endParaRPr lang="en-US" altLang="ja-JP" sz="1400" b="1" dirty="0">
              <a:solidFill>
                <a:prstClr val="black"/>
              </a:solidFill>
              <a:latin typeface="ＭＳ ゴシック" pitchFamily="49" charset="-128"/>
              <a:ea typeface="ＭＳ ゴシック" pitchFamily="49" charset="-128"/>
            </a:endParaRPr>
          </a:p>
          <a:p>
            <a:pPr marL="444500" indent="-266700">
              <a:defRPr/>
            </a:pP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39647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34</a:t>
            </a:fld>
            <a:endParaRPr lang="en-US" altLang="ja-JP" dirty="0"/>
          </a:p>
        </p:txBody>
      </p:sp>
      <p:sp>
        <p:nvSpPr>
          <p:cNvPr id="4" name="正方形/長方形 3"/>
          <p:cNvSpPr/>
          <p:nvPr/>
        </p:nvSpPr>
        <p:spPr>
          <a:xfrm>
            <a:off x="200472" y="620688"/>
            <a:ext cx="9505056" cy="5688632"/>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＜基本指針＞　</a:t>
            </a:r>
            <a:r>
              <a:rPr lang="ja-JP" altLang="en-US" sz="1100" dirty="0" smtClean="0">
                <a:latin typeface="ＭＳ ゴシック" panose="020B0609070205080204" pitchFamily="49" charset="-128"/>
                <a:ea typeface="ＭＳ ゴシック" panose="020B0609070205080204" pitchFamily="49" charset="-128"/>
              </a:rPr>
              <a:t>平成二四・三・一三厚生労働省令二八　指定計画相談支援の事業の人員および運営に関する基準（以下基準）第二条</a:t>
            </a:r>
            <a:endParaRPr lang="en-US" altLang="ja-JP" sz="105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指定計画相談支援の事業は、利用者又は障害児の保護者（以下利用者等）の</a:t>
            </a:r>
            <a:r>
              <a:rPr lang="ja-JP" altLang="en-US" sz="1600" b="1" u="sng" dirty="0" smtClean="0">
                <a:latin typeface="ＭＳ ゴシック" panose="020B0609070205080204" pitchFamily="49" charset="-128"/>
                <a:ea typeface="ＭＳ ゴシック" panose="020B0609070205080204" pitchFamily="49" charset="-128"/>
              </a:rPr>
              <a:t>意思及び人格を尊重</a:t>
            </a:r>
            <a:r>
              <a:rPr lang="ja-JP" altLang="en-US" sz="1600" dirty="0" smtClean="0">
                <a:latin typeface="ＭＳ ゴシック" panose="020B0609070205080204" pitchFamily="49" charset="-128"/>
                <a:ea typeface="ＭＳ ゴシック" panose="020B0609070205080204" pitchFamily="49" charset="-128"/>
              </a:rPr>
              <a:t>し、常に</a:t>
            </a:r>
            <a:r>
              <a:rPr lang="ja-JP" altLang="en-US" sz="1600" b="1" u="sng" dirty="0" smtClean="0">
                <a:latin typeface="ＭＳ ゴシック" panose="020B0609070205080204" pitchFamily="49" charset="-128"/>
                <a:ea typeface="ＭＳ ゴシック" panose="020B0609070205080204" pitchFamily="49" charset="-128"/>
              </a:rPr>
              <a:t>当該利用者等の立場に立って</a:t>
            </a:r>
            <a:r>
              <a:rPr lang="ja-JP" altLang="en-US" sz="1600" dirty="0" smtClean="0">
                <a:latin typeface="ＭＳ ゴシック" panose="020B0609070205080204" pitchFamily="49" charset="-128"/>
                <a:ea typeface="ＭＳ ゴシック" panose="020B0609070205080204" pitchFamily="49" charset="-128"/>
              </a:rPr>
              <a:t>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a:t>
            </a:r>
            <a:r>
              <a:rPr lang="ja-JP" altLang="en-US" sz="1600" dirty="0" smtClean="0">
                <a:latin typeface="ＭＳ ゴシック" panose="020B0609070205080204" pitchFamily="49" charset="-128"/>
                <a:ea typeface="ＭＳ ゴシック" panose="020B0609070205080204" pitchFamily="49" charset="-128"/>
              </a:rPr>
              <a:t>相談支援の事業は、利用者が</a:t>
            </a:r>
            <a:r>
              <a:rPr lang="ja-JP" altLang="en-US" sz="1600" b="1" u="sng" dirty="0" smtClean="0">
                <a:latin typeface="ＭＳ ゴシック" panose="020B0609070205080204" pitchFamily="49" charset="-128"/>
                <a:ea typeface="ＭＳ ゴシック" panose="020B0609070205080204" pitchFamily="49" charset="-128"/>
              </a:rPr>
              <a:t>自立した日常生活又は社会生活</a:t>
            </a:r>
            <a:r>
              <a:rPr lang="ja-JP" altLang="en-US" sz="1600" dirty="0" smtClean="0">
                <a:latin typeface="ＭＳ ゴシック" panose="020B0609070205080204" pitchFamily="49" charset="-128"/>
                <a:ea typeface="ＭＳ ゴシック" panose="020B0609070205080204" pitchFamily="49" charset="-128"/>
              </a:rPr>
              <a:t>を営むことができるように配慮して行われるものでなければならない。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指定計画相談</a:t>
            </a:r>
            <a:r>
              <a:rPr lang="ja-JP" altLang="en-US" sz="1600" dirty="0" smtClean="0">
                <a:latin typeface="ＭＳ ゴシック" panose="020B0609070205080204" pitchFamily="49" charset="-128"/>
                <a:ea typeface="ＭＳ ゴシック" panose="020B0609070205080204" pitchFamily="49" charset="-128"/>
              </a:rPr>
              <a:t>支援の事業は、利用者の心身の状況、その置かれている環境等に応じて、</a:t>
            </a:r>
            <a:r>
              <a:rPr lang="ja-JP" altLang="en-US" sz="1600" b="1" u="sng" dirty="0" smtClean="0">
                <a:latin typeface="ＭＳ ゴシック" panose="020B0609070205080204" pitchFamily="49" charset="-128"/>
                <a:ea typeface="ＭＳ ゴシック" panose="020B0609070205080204" pitchFamily="49" charset="-128"/>
              </a:rPr>
              <a:t>利用者等の選択に基づき、</a:t>
            </a:r>
            <a:r>
              <a:rPr lang="ja-JP" altLang="en-US" sz="1600" dirty="0" smtClean="0">
                <a:latin typeface="ＭＳ ゴシック" panose="020B0609070205080204" pitchFamily="49" charset="-128"/>
                <a:ea typeface="ＭＳ ゴシック" panose="020B0609070205080204" pitchFamily="49" charset="-128"/>
              </a:rPr>
              <a:t>適切な</a:t>
            </a:r>
            <a:r>
              <a:rPr lang="ja-JP" altLang="en-US" sz="1600" b="1" u="sng" dirty="0" smtClean="0">
                <a:latin typeface="ＭＳ ゴシック" panose="020B0609070205080204" pitchFamily="49" charset="-128"/>
                <a:ea typeface="ＭＳ ゴシック" panose="020B0609070205080204" pitchFamily="49" charset="-128"/>
              </a:rPr>
              <a:t>保健、医療、福祉、就労支援、教育等のサービス（以下「福祉サービス等」という。）が、多様な事業者から、総合的かつ効率的に提供されるよう配慮</a:t>
            </a:r>
            <a:r>
              <a:rPr lang="ja-JP" altLang="en-US" sz="1600" dirty="0" smtClean="0">
                <a:latin typeface="ＭＳ ゴシック" panose="020B0609070205080204" pitchFamily="49" charset="-128"/>
                <a:ea typeface="ＭＳ ゴシック" panose="020B0609070205080204" pitchFamily="49" charset="-128"/>
              </a:rPr>
              <a:t>して行われるものでなければならない。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指定計画相談支援</a:t>
            </a:r>
            <a:r>
              <a:rPr lang="ja-JP" altLang="en-US" sz="1600" dirty="0" smtClean="0">
                <a:latin typeface="ＭＳ ゴシック" panose="020B0609070205080204" pitchFamily="49" charset="-128"/>
                <a:ea typeface="ＭＳ ゴシック" panose="020B0609070205080204" pitchFamily="49" charset="-128"/>
              </a:rPr>
              <a:t>の事業は、利用者等に提供される福祉サービス等が特定の種類又は特定の障害福祉サービス事業を行う者に</a:t>
            </a:r>
            <a:r>
              <a:rPr lang="ja-JP" altLang="en-US" sz="1600" b="1" u="sng" dirty="0" smtClean="0">
                <a:latin typeface="ＭＳ ゴシック" panose="020B0609070205080204" pitchFamily="49" charset="-128"/>
                <a:ea typeface="ＭＳ ゴシック" panose="020B0609070205080204" pitchFamily="49" charset="-128"/>
              </a:rPr>
              <a:t>不当に偏ることのないよう</a:t>
            </a:r>
            <a:r>
              <a:rPr lang="ja-JP" altLang="en-US" sz="1600" dirty="0" smtClean="0">
                <a:latin typeface="ＭＳ ゴシック" panose="020B0609070205080204" pitchFamily="49" charset="-128"/>
                <a:ea typeface="ＭＳ ゴシック" panose="020B0609070205080204" pitchFamily="49" charset="-128"/>
              </a:rPr>
              <a:t>、公正中立に行われるものでなければならない。</a:t>
            </a:r>
            <a:endParaRPr lang="en-US" altLang="ja-JP" sz="1600" dirty="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smtClean="0"/>
              <a:t>指定</a:t>
            </a:r>
            <a:r>
              <a:rPr lang="ja-JP" altLang="en-US" sz="1600" dirty="0"/>
              <a:t>特定相談支援事業者は、市町村、障害福祉サービス事業を行う者、指定居宅介護支援事</a:t>
            </a:r>
            <a:r>
              <a:rPr lang="ja-JP" altLang="en-US" sz="1600" dirty="0" smtClean="0"/>
              <a:t>業者、</a:t>
            </a:r>
            <a:r>
              <a:rPr lang="ja-JP" altLang="en-US" sz="1600" dirty="0"/>
              <a:t>指定介護予防支援事</a:t>
            </a:r>
            <a:r>
              <a:rPr lang="ja-JP" altLang="en-US" sz="1600" dirty="0" smtClean="0"/>
              <a:t>業者の</a:t>
            </a:r>
            <a:r>
              <a:rPr lang="ja-JP" altLang="en-US" sz="1600" dirty="0"/>
              <a:t>他の関係者との連携を図り、地域において</a:t>
            </a:r>
            <a:r>
              <a:rPr lang="ja-JP" altLang="en-US" sz="1600" b="1" u="sng" dirty="0"/>
              <a:t>必要な社会資源の改善及び開発</a:t>
            </a:r>
            <a:r>
              <a:rPr lang="ja-JP" altLang="en-US" sz="1600" dirty="0"/>
              <a:t>に努めなければならない。</a:t>
            </a:r>
          </a:p>
          <a:p>
            <a:pPr marL="4445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pPr marL="444500" indent="-342900">
              <a:buFont typeface="+mj-lt"/>
              <a:buAutoNum type="arabicPeriod"/>
            </a:pPr>
            <a:r>
              <a:rPr lang="ja-JP" altLang="en-US" sz="1600" dirty="0">
                <a:latin typeface="ＭＳ ゴシック" panose="020B0609070205080204" pitchFamily="49" charset="-128"/>
                <a:ea typeface="ＭＳ ゴシック" panose="020B0609070205080204" pitchFamily="49" charset="-128"/>
              </a:rPr>
              <a:t>指定</a:t>
            </a:r>
            <a:r>
              <a:rPr lang="ja-JP" altLang="en-US" sz="1600" dirty="0" smtClean="0">
                <a:latin typeface="ＭＳ ゴシック" panose="020B0609070205080204" pitchFamily="49" charset="-128"/>
                <a:ea typeface="ＭＳ ゴシック" panose="020B0609070205080204" pitchFamily="49" charset="-128"/>
              </a:rPr>
              <a:t>特定相談支援事業者は、自らその提供する指定計画相談支援の評価を行い、常にその</a:t>
            </a:r>
            <a:r>
              <a:rPr lang="ja-JP" altLang="en-US" sz="1600" b="1" u="sng" dirty="0" smtClean="0">
                <a:latin typeface="ＭＳ ゴシック" panose="020B0609070205080204" pitchFamily="49" charset="-128"/>
                <a:ea typeface="ＭＳ ゴシック" panose="020B0609070205080204" pitchFamily="49" charset="-128"/>
              </a:rPr>
              <a:t>改善を図らなければならない</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a:pPr>
            <a:endParaRPr lang="en-US" altLang="ja-JP" sz="1600" dirty="0" smtClean="0">
              <a:latin typeface="ＭＳ ゴシック" panose="020B0609070205080204" pitchFamily="49" charset="-128"/>
              <a:ea typeface="ＭＳ ゴシック" panose="020B0609070205080204" pitchFamily="49" charset="-128"/>
            </a:endParaRPr>
          </a:p>
          <a:p>
            <a:endParaRPr kumimoji="1" lang="en-US" altLang="ja-JP" sz="17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608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35</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＜人員に関する基準＞</a:t>
            </a: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（従業者）</a:t>
            </a:r>
            <a:r>
              <a:rPr lang="ja-JP" altLang="en-US" sz="1100" u="sng" dirty="0" smtClean="0">
                <a:latin typeface="ＭＳ ゴシック" panose="020B0609070205080204" pitchFamily="49" charset="-128"/>
                <a:ea typeface="ＭＳ ゴシック" panose="020B0609070205080204" pitchFamily="49" charset="-128"/>
              </a:rPr>
              <a:t>基準第三条</a:t>
            </a:r>
            <a:endParaRPr lang="en-US" altLang="ja-JP" sz="1100" u="sng"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latin typeface="ＭＳ ゴシック" panose="020B0609070205080204" pitchFamily="49" charset="-128"/>
                <a:ea typeface="ＭＳ ゴシック" panose="020B0609070205080204" pitchFamily="49" charset="-128"/>
              </a:rPr>
              <a:t>特定相談支援事業所ごとに</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専らその職務に従事する相談支援専門員を</a:t>
            </a:r>
            <a:r>
              <a:rPr lang="ja-JP" altLang="en-US" sz="1400" b="1" u="sng" dirty="0">
                <a:solidFill>
                  <a:schemeClr val="tx1"/>
                </a:solidFill>
                <a:latin typeface="ＭＳ ゴシック" panose="020B0609070205080204" pitchFamily="49" charset="-128"/>
                <a:ea typeface="ＭＳ ゴシック" panose="020B0609070205080204" pitchFamily="49" charset="-128"/>
              </a:rPr>
              <a:t>配置する</a:t>
            </a:r>
            <a:r>
              <a:rPr lang="ja-JP" altLang="en-US" sz="1400" b="1" u="sng"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b="1" u="sng" dirty="0" smtClean="0">
              <a:solidFill>
                <a:schemeClr val="tx1"/>
              </a:solidFill>
              <a:latin typeface="ＭＳ ゴシック" panose="020B0609070205080204" pitchFamily="49" charset="-128"/>
              <a:ea typeface="ＭＳ ゴシック" panose="020B0609070205080204" pitchFamily="49" charset="-128"/>
            </a:endParaRPr>
          </a:p>
          <a:p>
            <a:pPr marL="444500">
              <a:spcBef>
                <a:spcPts val="300"/>
              </a:spcBef>
              <a:spcAft>
                <a:spcPts val="300"/>
              </a:spcAft>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指定計画相談支援の業務に支障がない場合は、当該指定特定相談支援事業所の他の職務に従事させ、又は他の事業所、施設等の職務に従事させることができる。</a:t>
            </a:r>
            <a:endParaRPr lang="en-US" altLang="ja-JP" sz="1200"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latin typeface="ＭＳ ゴシック" panose="020B0609070205080204" pitchFamily="49" charset="-128"/>
                <a:ea typeface="ＭＳ ゴシック" panose="020B0609070205080204" pitchFamily="49" charset="-128"/>
              </a:rPr>
              <a:t>相談</a:t>
            </a:r>
            <a:r>
              <a:rPr lang="ja-JP" altLang="en-US" sz="1400" dirty="0">
                <a:latin typeface="ＭＳ ゴシック" panose="020B0609070205080204" pitchFamily="49" charset="-128"/>
                <a:ea typeface="ＭＳ ゴシック" panose="020B0609070205080204" pitchFamily="49" charset="-128"/>
              </a:rPr>
              <a:t>支援専門員の員数の標準は、計画相談支援対象障害者</a:t>
            </a:r>
            <a:r>
              <a:rPr lang="ja-JP" altLang="en-US" sz="1400" dirty="0" smtClean="0">
                <a:latin typeface="ＭＳ ゴシック" panose="020B0609070205080204" pitchFamily="49" charset="-128"/>
                <a:ea typeface="ＭＳ ゴシック" panose="020B0609070205080204" pitchFamily="49" charset="-128"/>
              </a:rPr>
              <a:t>等の数（</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）が</a:t>
            </a:r>
            <a:r>
              <a:rPr lang="ja-JP" altLang="en-US" sz="1400" b="1" u="sng" dirty="0">
                <a:latin typeface="ＭＳ ゴシック" panose="020B0609070205080204" pitchFamily="49" charset="-128"/>
                <a:ea typeface="ＭＳ ゴシック" panose="020B0609070205080204" pitchFamily="49" charset="-128"/>
              </a:rPr>
              <a:t>三十五又はその端数を増すごとに一と</a:t>
            </a:r>
            <a:r>
              <a:rPr lang="ja-JP" altLang="en-US" sz="1400" b="1" u="sng" dirty="0" smtClean="0">
                <a:latin typeface="ＭＳ ゴシック" panose="020B0609070205080204" pitchFamily="49" charset="-128"/>
                <a:ea typeface="ＭＳ ゴシック" panose="020B0609070205080204" pitchFamily="49" charset="-128"/>
              </a:rPr>
              <a:t>する</a:t>
            </a:r>
            <a:r>
              <a:rPr lang="ja-JP" altLang="en-US" sz="1400" dirty="0" smtClean="0">
                <a:latin typeface="ＭＳ ゴシック" panose="020B0609070205080204" pitchFamily="49" charset="-128"/>
                <a:ea typeface="ＭＳ ゴシック" panose="020B0609070205080204" pitchFamily="49" charset="-128"/>
              </a:rPr>
              <a:t>。なお、計画</a:t>
            </a:r>
            <a:r>
              <a:rPr lang="ja-JP" altLang="en-US" sz="1400" dirty="0">
                <a:latin typeface="ＭＳ ゴシック" panose="020B0609070205080204" pitchFamily="49" charset="-128"/>
                <a:ea typeface="ＭＳ ゴシック" panose="020B0609070205080204" pitchFamily="49" charset="-128"/>
              </a:rPr>
              <a:t>相談支援対象障害者等の数は、</a:t>
            </a:r>
            <a:r>
              <a:rPr lang="ja-JP" altLang="en-US" sz="1400" b="1" u="sng" dirty="0">
                <a:latin typeface="ＭＳ ゴシック" panose="020B0609070205080204" pitchFamily="49" charset="-128"/>
                <a:ea typeface="ＭＳ ゴシック" panose="020B0609070205080204" pitchFamily="49" charset="-128"/>
              </a:rPr>
              <a:t>前六月の平均値とする</a:t>
            </a:r>
            <a:r>
              <a:rPr lang="ja-JP" altLang="en-US" sz="1400" dirty="0">
                <a:latin typeface="ＭＳ ゴシック" panose="020B0609070205080204" pitchFamily="49" charset="-128"/>
                <a:ea typeface="ＭＳ ゴシック" panose="020B0609070205080204" pitchFamily="49" charset="-128"/>
              </a:rPr>
              <a:t>。ただし、新規に指定を受ける場合は、推定数とする。</a:t>
            </a:r>
          </a:p>
          <a:p>
            <a:pPr marL="444500">
              <a:spcBef>
                <a:spcPts val="300"/>
              </a:spcBef>
              <a:spcAft>
                <a:spcPts val="300"/>
              </a:spcAft>
              <a:defRPr/>
            </a:pPr>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一月間</a:t>
            </a:r>
            <a:r>
              <a:rPr lang="ja-JP" altLang="en-US" sz="1200" dirty="0">
                <a:latin typeface="ＭＳ ゴシック" panose="020B0609070205080204" pitchFamily="49" charset="-128"/>
                <a:ea typeface="ＭＳ ゴシック" panose="020B0609070205080204" pitchFamily="49" charset="-128"/>
              </a:rPr>
              <a:t>における計画相談支援及び障害児相談支援の実施対象者数であり、契約利用者の全数ではない</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endParaRPr lang="en-US" altLang="ja-JP" sz="1600" dirty="0" smtClean="0">
              <a:latin typeface="ＭＳ ゴシック" panose="020B0609070205080204" pitchFamily="49" charset="-128"/>
              <a:ea typeface="ＭＳ ゴシック" panose="020B0609070205080204" pitchFamily="49" charset="-128"/>
            </a:endParaRPr>
          </a:p>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（管理者）</a:t>
            </a:r>
            <a:r>
              <a:rPr lang="ja-JP" altLang="en-US" sz="1100" u="sng" dirty="0" smtClean="0">
                <a:latin typeface="ＭＳ ゴシック" panose="020B0609070205080204" pitchFamily="49" charset="-128"/>
                <a:ea typeface="ＭＳ ゴシック" panose="020B0609070205080204" pitchFamily="49" charset="-128"/>
              </a:rPr>
              <a:t>基準第四条</a:t>
            </a:r>
            <a:r>
              <a:rPr lang="ja-JP" altLang="en-US" sz="1600" u="sng" dirty="0">
                <a:latin typeface="ＭＳ ゴシック" panose="020B0609070205080204" pitchFamily="49" charset="-128"/>
                <a:ea typeface="ＭＳ ゴシック" panose="020B0609070205080204" pitchFamily="49" charset="-128"/>
              </a:rPr>
              <a:t>　</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spcBef>
                <a:spcPts val="300"/>
              </a:spcBef>
              <a:spcAft>
                <a:spcPts val="300"/>
              </a:spcAft>
              <a:buFont typeface="ＭＳ ゴシック" panose="020B0609070205080204" pitchFamily="49"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指定特定相談支援事業所毎に専らその職務に従事する管理者を置かなければならない。</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44500">
              <a:spcBef>
                <a:spcPts val="300"/>
              </a:spcBef>
              <a:spcAft>
                <a:spcPts val="300"/>
              </a:spcAft>
              <a:defRPr/>
            </a:pPr>
            <a:r>
              <a:rPr lang="en-US" altLang="ja-JP" sz="1200" dirty="0">
                <a:solidFill>
                  <a:prstClr val="black"/>
                </a:solidFill>
                <a:latin typeface="ＭＳ ゴシック" panose="020B0609070205080204" pitchFamily="49" charset="-128"/>
                <a:ea typeface="ＭＳ ゴシック" panose="020B0609070205080204" pitchFamily="49" charset="-128"/>
              </a:rPr>
              <a:t>※</a:t>
            </a:r>
            <a:r>
              <a:rPr lang="ja-JP" altLang="en-US" sz="1200" dirty="0" smtClean="0">
                <a:solidFill>
                  <a:prstClr val="black"/>
                </a:solidFill>
                <a:latin typeface="ＭＳ ゴシック" panose="020B0609070205080204" pitchFamily="49" charset="-128"/>
                <a:ea typeface="ＭＳ ゴシック" panose="020B0609070205080204" pitchFamily="49" charset="-128"/>
              </a:rPr>
              <a:t>ただし、指定特定相談支援事業所の管理上支障がない場合は、当該指定特定相談支援事業所の他の職務に従事させ、又は他の事業所、施設等の職務に従事させることができるものとする。</a:t>
            </a:r>
            <a:endParaRPr lang="en-US" altLang="ja-JP" sz="1200" dirty="0">
              <a:solidFill>
                <a:prstClr val="black"/>
              </a:solidFill>
              <a:latin typeface="ＭＳ ゴシック" panose="020B0609070205080204" pitchFamily="49" charset="-128"/>
              <a:ea typeface="ＭＳ ゴシック" panose="020B0609070205080204" pitchFamily="49" charset="-128"/>
            </a:endParaRPr>
          </a:p>
          <a:p>
            <a:pPr marL="812800" indent="-7239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＜運営に関する基準</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a:latin typeface="ＭＳ ゴシック" panose="020B0609070205080204" pitchFamily="49" charset="-128"/>
                <a:ea typeface="ＭＳ ゴシック" panose="020B0609070205080204" pitchFamily="49" charset="-128"/>
              </a:rPr>
              <a:t>（内容及び手続きの説明及び同意</a:t>
            </a:r>
            <a:r>
              <a:rPr lang="ja-JP" altLang="en-US" sz="1600" u="sng" dirty="0" smtClean="0">
                <a:latin typeface="ＭＳ ゴシック" panose="020B0609070205080204" pitchFamily="49" charset="-128"/>
                <a:ea typeface="ＭＳ ゴシック" panose="020B0609070205080204" pitchFamily="49" charset="-128"/>
              </a:rPr>
              <a:t>）</a:t>
            </a:r>
            <a:r>
              <a:rPr lang="ja-JP" altLang="en-US" sz="1100" u="sng" dirty="0" smtClean="0">
                <a:latin typeface="ＭＳ ゴシック" panose="020B0609070205080204" pitchFamily="49" charset="-128"/>
                <a:ea typeface="ＭＳ ゴシック" panose="020B0609070205080204" pitchFamily="49" charset="-128"/>
              </a:rPr>
              <a:t>基準第五条</a:t>
            </a:r>
            <a:endParaRPr lang="en-US" altLang="ja-JP" sz="1400" u="sng" dirty="0">
              <a:latin typeface="ＭＳ ゴシック" panose="020B0609070205080204" pitchFamily="49" charset="-128"/>
              <a:ea typeface="ＭＳ ゴシック" panose="020B0609070205080204" pitchFamily="49" charset="-128"/>
            </a:endParaRPr>
          </a:p>
          <a:p>
            <a:pPr marL="622300" indent="-26670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a:t>
            </a:r>
            <a:r>
              <a:rPr lang="ja-JP" altLang="en-US" sz="1400" dirty="0">
                <a:latin typeface="ＭＳ ゴシック" panose="020B0609070205080204" pitchFamily="49" charset="-128"/>
                <a:ea typeface="ＭＳ ゴシック" panose="020B0609070205080204" pitchFamily="49" charset="-128"/>
              </a:rPr>
              <a:t>申込者に対し、</a:t>
            </a:r>
            <a:r>
              <a:rPr lang="ja-JP" altLang="en-US" sz="1400" b="1" u="sng" dirty="0">
                <a:latin typeface="ＭＳ ゴシック" panose="020B0609070205080204" pitchFamily="49" charset="-128"/>
                <a:ea typeface="ＭＳ ゴシック" panose="020B0609070205080204" pitchFamily="49" charset="-128"/>
              </a:rPr>
              <a:t>障害の特性に応じた適切な配慮</a:t>
            </a:r>
            <a:r>
              <a:rPr lang="ja-JP" altLang="en-US" sz="1400" dirty="0">
                <a:latin typeface="ＭＳ ゴシック" panose="020B0609070205080204" pitchFamily="49" charset="-128"/>
                <a:ea typeface="ＭＳ ゴシック" panose="020B0609070205080204" pitchFamily="49" charset="-128"/>
              </a:rPr>
              <a:t>をしつつ、運営規程の概要、重要事項等について説明し、指定計画相談支援の提供の開始について同意を</a:t>
            </a:r>
            <a:r>
              <a:rPr lang="ja-JP" altLang="en-US" sz="1400" dirty="0" smtClean="0">
                <a:latin typeface="ＭＳ ゴシック" panose="020B0609070205080204" pitchFamily="49" charset="-128"/>
                <a:ea typeface="ＭＳ ゴシック" panose="020B0609070205080204" pitchFamily="49" charset="-128"/>
              </a:rPr>
              <a:t>得なければならない。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a:t>
            </a:r>
            <a:r>
              <a:rPr lang="ja-JP" altLang="en-US" sz="1600" u="sng" dirty="0">
                <a:latin typeface="ＭＳ ゴシック" panose="020B0609070205080204" pitchFamily="49" charset="-128"/>
                <a:ea typeface="ＭＳ ゴシック" panose="020B0609070205080204" pitchFamily="49" charset="-128"/>
              </a:rPr>
              <a:t>契約内容の</a:t>
            </a:r>
            <a:r>
              <a:rPr lang="ja-JP" altLang="en-US" sz="1600" u="sng" dirty="0" smtClean="0">
                <a:latin typeface="ＭＳ ゴシック" panose="020B0609070205080204" pitchFamily="49" charset="-128"/>
                <a:ea typeface="ＭＳ ゴシック" panose="020B0609070205080204" pitchFamily="49" charset="-128"/>
              </a:rPr>
              <a:t>報告等）</a:t>
            </a:r>
            <a:r>
              <a:rPr lang="ja-JP" altLang="en-US" sz="1100" u="sng" dirty="0" smtClean="0">
                <a:latin typeface="ＭＳ ゴシック" panose="020B0609070205080204" pitchFamily="49" charset="-128"/>
                <a:ea typeface="ＭＳ ゴシック" panose="020B0609070205080204" pitchFamily="49" charset="-128"/>
              </a:rPr>
              <a:t>基準第六条</a:t>
            </a:r>
            <a:endParaRPr lang="en-US" altLang="ja-JP" sz="1400" u="sng" dirty="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a:t>
            </a:r>
            <a:r>
              <a:rPr lang="ja-JP" altLang="en-US" sz="1400" dirty="0">
                <a:latin typeface="ＭＳ ゴシック" panose="020B0609070205080204" pitchFamily="49" charset="-128"/>
                <a:ea typeface="ＭＳ ゴシック" panose="020B0609070205080204" pitchFamily="49" charset="-128"/>
              </a:rPr>
              <a:t>計画相談支援の利用に係る契約をした時は市町村に遅滞なく</a:t>
            </a:r>
            <a:r>
              <a:rPr lang="ja-JP" altLang="en-US" sz="1400" dirty="0" smtClean="0">
                <a:latin typeface="ＭＳ ゴシック" panose="020B0609070205080204" pitchFamily="49" charset="-128"/>
                <a:ea typeface="ＭＳ ゴシック" panose="020B0609070205080204" pitchFamily="49" charset="-128"/>
              </a:rPr>
              <a:t>報告</a:t>
            </a:r>
            <a:r>
              <a:rPr lang="ja-JP" altLang="en-US" sz="1400" dirty="0">
                <a:latin typeface="ＭＳ ゴシック" panose="020B0609070205080204" pitchFamily="49" charset="-128"/>
                <a:ea typeface="ＭＳ ゴシック" panose="020B0609070205080204" pitchFamily="49" charset="-128"/>
              </a:rPr>
              <a:t>しなければならない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サービス</a:t>
            </a:r>
            <a:r>
              <a:rPr lang="ja-JP" altLang="en-US" sz="1400" dirty="0">
                <a:latin typeface="ＭＳ ゴシック" panose="020B0609070205080204" pitchFamily="49" charset="-128"/>
                <a:ea typeface="ＭＳ ゴシック" panose="020B0609070205080204" pitchFamily="49" charset="-128"/>
              </a:rPr>
              <a:t>等利用計画を作成したときは、その写しを市町村に遅滞なく</a:t>
            </a:r>
            <a:r>
              <a:rPr lang="ja-JP" altLang="en-US" sz="1400" dirty="0" smtClean="0">
                <a:latin typeface="ＭＳ ゴシック" panose="020B0609070205080204" pitchFamily="49" charset="-128"/>
                <a:ea typeface="ＭＳ ゴシック" panose="020B0609070205080204" pitchFamily="49" charset="-128"/>
              </a:rPr>
              <a:t>提出しなければならない。</a:t>
            </a:r>
            <a:endParaRPr lang="en-US" altLang="ja-JP" sz="1400" dirty="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31661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36</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a:latin typeface="ＭＳ ゴシック" panose="020B0609070205080204" pitchFamily="49" charset="-128"/>
                <a:ea typeface="ＭＳ ゴシック" panose="020B0609070205080204" pitchFamily="49" charset="-128"/>
              </a:rPr>
              <a:t>＜運営に関する基準＞</a:t>
            </a:r>
            <a:endParaRPr lang="en-US" altLang="ja-JP" sz="1600" dirty="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（提供拒否の禁止）</a:t>
            </a:r>
            <a:r>
              <a:rPr lang="ja-JP" altLang="en-US" sz="1100" u="sng" dirty="0" smtClean="0">
                <a:latin typeface="ＭＳ ゴシック" panose="020B0609070205080204" pitchFamily="49" charset="-128"/>
                <a:ea typeface="ＭＳ ゴシック" panose="020B0609070205080204" pitchFamily="49" charset="-128"/>
              </a:rPr>
              <a:t>基準第七条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指定特定相談支援事業者は、</a:t>
            </a:r>
            <a:r>
              <a:rPr lang="ja-JP" altLang="en-US" sz="1400" b="1" u="sng" dirty="0" smtClean="0">
                <a:latin typeface="ＭＳ ゴシック" panose="020B0609070205080204" pitchFamily="49" charset="-128"/>
                <a:ea typeface="ＭＳ ゴシック" panose="020B0609070205080204" pitchFamily="49" charset="-128"/>
              </a:rPr>
              <a:t>正当な理由なく、指定計画相談支援の提供を拒んではならない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（サービス提供困難時の対応）</a:t>
            </a:r>
            <a:r>
              <a:rPr lang="ja-JP" altLang="en-US" sz="1100" u="sng" dirty="0" smtClean="0">
                <a:latin typeface="ＭＳ ゴシック" panose="020B0609070205080204" pitchFamily="49" charset="-128"/>
                <a:ea typeface="ＭＳ ゴシック" panose="020B0609070205080204" pitchFamily="49" charset="-128"/>
              </a:rPr>
              <a:t>基準第八条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利用申込者に対し指定計画相談支援を提供することが困難であると認めた場合は、</a:t>
            </a:r>
            <a:r>
              <a:rPr lang="ja-JP" altLang="en-US" sz="1400" b="1" u="sng" dirty="0" smtClean="0">
                <a:latin typeface="ＭＳ ゴシック" panose="020B0609070205080204" pitchFamily="49" charset="-128"/>
                <a:ea typeface="ＭＳ ゴシック" panose="020B0609070205080204" pitchFamily="49" charset="-128"/>
              </a:rPr>
              <a:t>適当な他の指定特定相談支援事業者の紹介等を行わなければ</a:t>
            </a:r>
            <a:r>
              <a:rPr lang="ja-JP" altLang="en-US" sz="1400" b="1" u="sng" dirty="0">
                <a:latin typeface="ＭＳ ゴシック" panose="020B0609070205080204" pitchFamily="49" charset="-128"/>
                <a:ea typeface="ＭＳ ゴシック" panose="020B0609070205080204" pitchFamily="49" charset="-128"/>
              </a:rPr>
              <a:t>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基準第九条～一四条略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（受給資格の確認）（支給決定又は地域相談支援給付決定の申請に係る援助）</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（身分を証する書類の携行）（計画相談支援給付費額等の受領）（利用者負担額にかかる管理）</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（計画相談支援給付費の額に係る通知等）</a:t>
            </a:r>
            <a:endParaRPr lang="en-US" altLang="ja-JP" sz="1600" dirty="0" smtClean="0">
              <a:latin typeface="ＭＳ ゴシック" panose="020B0609070205080204" pitchFamily="49" charset="-128"/>
              <a:ea typeface="ＭＳ ゴシック" panose="020B0609070205080204" pitchFamily="49" charset="-128"/>
            </a:endParaRPr>
          </a:p>
          <a:p>
            <a:endParaRPr kumimoji="1"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（指定計画相談支援の具体的方針）</a:t>
            </a:r>
            <a:r>
              <a:rPr lang="ja-JP" altLang="en-US" sz="1100" u="sng" dirty="0" smtClean="0">
                <a:latin typeface="ＭＳ ゴシック" panose="020B0609070205080204" pitchFamily="49" charset="-128"/>
                <a:ea typeface="ＭＳ ゴシック" panose="020B0609070205080204" pitchFamily="49" charset="-128"/>
              </a:rPr>
              <a:t>基準第一五条</a:t>
            </a:r>
            <a:endParaRPr lang="en-US" altLang="ja-JP" sz="1600" u="sng" dirty="0" smtClean="0">
              <a:latin typeface="ＭＳ ゴシック" panose="020B0609070205080204" pitchFamily="49" charset="-128"/>
              <a:ea typeface="ＭＳ ゴシック" panose="020B0609070205080204" pitchFamily="49" charset="-128"/>
            </a:endParaRPr>
          </a:p>
          <a:p>
            <a:pPr marL="615950" indent="-28575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指定計画相談支援の方針は第二条</a:t>
            </a:r>
            <a:r>
              <a:rPr lang="ja-JP" altLang="en-US" sz="1400" dirty="0" smtClean="0">
                <a:latin typeface="ＭＳ ゴシック" panose="020B0609070205080204" pitchFamily="49" charset="-128"/>
                <a:ea typeface="ＭＳ ゴシック" panose="020B0609070205080204" pitchFamily="49" charset="-128"/>
              </a:rPr>
              <a:t>に規定する</a:t>
            </a:r>
            <a:r>
              <a:rPr kumimoji="1" lang="ja-JP" altLang="en-US" sz="1400" dirty="0" smtClean="0">
                <a:latin typeface="ＭＳ ゴシック" panose="020B0609070205080204" pitchFamily="49" charset="-128"/>
                <a:ea typeface="ＭＳ ゴシック" panose="020B0609070205080204" pitchFamily="49" charset="-128"/>
              </a:rPr>
              <a:t>方針に基づき、以下の通り。</a:t>
            </a:r>
            <a:endParaRPr kumimoji="1" lang="en-US" altLang="ja-JP" sz="1400" dirty="0" smtClean="0">
              <a:latin typeface="ＭＳ ゴシック" panose="020B0609070205080204" pitchFamily="49" charset="-128"/>
              <a:ea typeface="ＭＳ ゴシック" panose="020B0609070205080204" pitchFamily="49" charset="-128"/>
            </a:endParaRPr>
          </a:p>
          <a:p>
            <a:pPr marL="806450" indent="-285750">
              <a:buFont typeface="Arial" panose="020B0604020202020204" pitchFamily="34" charset="0"/>
              <a:buChar char="•"/>
            </a:pPr>
            <a:r>
              <a:rPr lang="ja-JP" altLang="en-US" sz="1400" dirty="0">
                <a:latin typeface="ＭＳ ゴシック" panose="020B0609070205080204" pitchFamily="49" charset="-128"/>
                <a:ea typeface="ＭＳ ゴシック" panose="020B0609070205080204" pitchFamily="49" charset="-128"/>
              </a:rPr>
              <a:t>指定計画相談支援</a:t>
            </a:r>
            <a:r>
              <a:rPr lang="ja-JP" altLang="en-US" sz="1400" dirty="0" smtClean="0">
                <a:latin typeface="ＭＳ ゴシック" panose="020B0609070205080204" pitchFamily="49" charset="-128"/>
                <a:ea typeface="ＭＳ ゴシック" panose="020B0609070205080204" pitchFamily="49" charset="-128"/>
              </a:rPr>
              <a:t>事業所の管理者は、相談支援専門員に基本相談支援に関する業務及びサービス等利用計画の作成に関する業務を担当させる。</a:t>
            </a:r>
            <a:endParaRPr lang="en-US" altLang="ja-JP" sz="1400" dirty="0" smtClean="0">
              <a:latin typeface="ＭＳ ゴシック" panose="020B0609070205080204" pitchFamily="49" charset="-128"/>
              <a:ea typeface="ＭＳ ゴシック" panose="020B0609070205080204" pitchFamily="49" charset="-128"/>
            </a:endParaRPr>
          </a:p>
          <a:p>
            <a:pPr marL="806450" indent="-285750">
              <a:buFont typeface="Arial" panose="020B0604020202020204" pitchFamily="34" charset="0"/>
              <a:buChar char="•"/>
            </a:pPr>
            <a:r>
              <a:rPr lang="ja-JP" altLang="en-US" sz="1400" dirty="0">
                <a:latin typeface="ＭＳ ゴシック" panose="020B0609070205080204" pitchFamily="49" charset="-128"/>
                <a:ea typeface="ＭＳ ゴシック" panose="020B0609070205080204" pitchFamily="49" charset="-128"/>
              </a:rPr>
              <a:t>指定計画相談</a:t>
            </a:r>
            <a:r>
              <a:rPr lang="ja-JP" altLang="en-US" sz="1400" dirty="0" smtClean="0">
                <a:latin typeface="ＭＳ ゴシック" panose="020B0609070205080204" pitchFamily="49" charset="-128"/>
                <a:ea typeface="ＭＳ ゴシック" panose="020B0609070205080204" pitchFamily="49" charset="-128"/>
              </a:rPr>
              <a:t>支援の提供に当たっては、</a:t>
            </a:r>
            <a:r>
              <a:rPr lang="ja-JP" altLang="en-US" sz="1400" b="1" u="sng" dirty="0" smtClean="0">
                <a:latin typeface="ＭＳ ゴシック" panose="020B0609070205080204" pitchFamily="49" charset="-128"/>
                <a:ea typeface="ＭＳ ゴシック" panose="020B0609070205080204" pitchFamily="49" charset="-128"/>
              </a:rPr>
              <a:t>利用者等の立場に立って懇切丁寧</a:t>
            </a:r>
            <a:r>
              <a:rPr lang="ja-JP" altLang="en-US" sz="1400" dirty="0" smtClean="0">
                <a:latin typeface="ＭＳ ゴシック" panose="020B0609070205080204" pitchFamily="49" charset="-128"/>
                <a:ea typeface="ＭＳ ゴシック" panose="020B0609070205080204" pitchFamily="49" charset="-128"/>
              </a:rPr>
              <a:t>に行うことを旨とし、利用者又はその家族に対し、サービスの提供方法等について</a:t>
            </a:r>
            <a:r>
              <a:rPr lang="ja-JP" altLang="en-US" sz="1400" b="1" u="sng" dirty="0" smtClean="0">
                <a:latin typeface="ＭＳ ゴシック" panose="020B0609070205080204" pitchFamily="49" charset="-128"/>
                <a:ea typeface="ＭＳ ゴシック" panose="020B0609070205080204" pitchFamily="49" charset="-128"/>
              </a:rPr>
              <a:t>理解しやすい様に説明</a:t>
            </a:r>
            <a:r>
              <a:rPr lang="ja-JP" altLang="en-US" sz="1400" dirty="0" smtClean="0">
                <a:latin typeface="ＭＳ ゴシック" panose="020B0609070205080204" pitchFamily="49" charset="-128"/>
                <a:ea typeface="ＭＳ ゴシック" panose="020B0609070205080204" pitchFamily="49" charset="-128"/>
              </a:rPr>
              <a:t>を行うとともに、必要に応じ、</a:t>
            </a:r>
            <a:r>
              <a:rPr lang="ja-JP" altLang="en-US" sz="1400" b="1" u="sng" dirty="0" smtClean="0">
                <a:latin typeface="ＭＳ ゴシック" panose="020B0609070205080204" pitchFamily="49" charset="-128"/>
                <a:ea typeface="ＭＳ ゴシック" panose="020B0609070205080204" pitchFamily="49" charset="-128"/>
              </a:rPr>
              <a:t>同じ障害を有する者による支援等適切な手法</a:t>
            </a:r>
            <a:r>
              <a:rPr lang="ja-JP" altLang="en-US" sz="1400" dirty="0" smtClean="0">
                <a:latin typeface="ＭＳ ゴシック" panose="020B0609070205080204" pitchFamily="49" charset="-128"/>
                <a:ea typeface="ＭＳ ゴシック" panose="020B0609070205080204" pitchFamily="49" charset="-128"/>
              </a:rPr>
              <a:t>を通じて行うものとする。</a:t>
            </a:r>
            <a:endParaRPr kumimoji="1"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2248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37</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5270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指定サービス利用支援の方針は次の通り</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a:latin typeface="ＭＳ ゴシック" panose="020B0609070205080204" pitchFamily="49" charset="-128"/>
                <a:ea typeface="ＭＳ ゴシック" panose="020B0609070205080204" pitchFamily="49" charset="-128"/>
              </a:rPr>
              <a:t>サービス等利用</a:t>
            </a:r>
            <a:r>
              <a:rPr lang="ja-JP" altLang="en-US" sz="1300" dirty="0" smtClean="0">
                <a:latin typeface="ＭＳ ゴシック" panose="020B0609070205080204" pitchFamily="49" charset="-128"/>
                <a:ea typeface="ＭＳ ゴシック" panose="020B0609070205080204" pitchFamily="49" charset="-128"/>
              </a:rPr>
              <a:t>計画は</a:t>
            </a:r>
            <a:r>
              <a:rPr lang="ja-JP" altLang="en-US" sz="1300" b="1" u="sng" dirty="0" smtClean="0">
                <a:latin typeface="ＭＳ ゴシック" panose="020B0609070205080204" pitchFamily="49" charset="-128"/>
                <a:ea typeface="ＭＳ ゴシック" panose="020B0609070205080204" pitchFamily="49" charset="-128"/>
              </a:rPr>
              <a:t>利用者の希望等を踏まえて作成する</a:t>
            </a:r>
            <a:r>
              <a:rPr lang="ja-JP" altLang="en-US" sz="1300" dirty="0" smtClean="0">
                <a:latin typeface="ＭＳ ゴシック" panose="020B0609070205080204" pitchFamily="49" charset="-128"/>
                <a:ea typeface="ＭＳ ゴシック" panose="020B0609070205080204" pitchFamily="49" charset="-128"/>
              </a:rPr>
              <a:t>ように努めなければならない。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サービス等利用計画の作成にあたっては、利用者の自立した日常生活の支援を効果的に行うため、利用者の心身又は家族の状況等に応じ、</a:t>
            </a:r>
            <a:r>
              <a:rPr lang="ja-JP" altLang="en-US" sz="1300" b="1" u="sng" dirty="0" smtClean="0">
                <a:latin typeface="ＭＳ ゴシック" panose="020B0609070205080204" pitchFamily="49" charset="-128"/>
                <a:ea typeface="ＭＳ ゴシック" panose="020B0609070205080204" pitchFamily="49" charset="-128"/>
              </a:rPr>
              <a:t>継続的かつ計画的に適切な福祉サービス等の利用</a:t>
            </a:r>
            <a:r>
              <a:rPr lang="ja-JP" altLang="en-US" sz="1300" dirty="0" smtClean="0">
                <a:latin typeface="ＭＳ ゴシック" panose="020B0609070205080204" pitchFamily="49" charset="-128"/>
                <a:ea typeface="ＭＳ ゴシック" panose="020B0609070205080204" pitchFamily="49" charset="-128"/>
              </a:rPr>
              <a:t>が行われなければならない。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サービス等計画には、利用者の日常生活全般を支援する観点から、指定障害福祉サービス等指定地域相談支援（以下「障害福祉サービス等」という。）に加えて、</a:t>
            </a:r>
            <a:r>
              <a:rPr lang="ja-JP" altLang="en-US" sz="1300" b="1" u="sng" dirty="0" smtClean="0">
                <a:latin typeface="ＭＳ ゴシック" panose="020B0609070205080204" pitchFamily="49" charset="-128"/>
                <a:ea typeface="ＭＳ ゴシック" panose="020B0609070205080204" pitchFamily="49" charset="-128"/>
              </a:rPr>
              <a:t>その他の福祉サービスや地域住民によるボランティア活動等</a:t>
            </a:r>
            <a:r>
              <a:rPr lang="ja-JP" altLang="en-US" sz="1300" dirty="0" smtClean="0">
                <a:latin typeface="ＭＳ ゴシック" panose="020B0609070205080204" pitchFamily="49" charset="-128"/>
                <a:ea typeface="ＭＳ ゴシック" panose="020B0609070205080204" pitchFamily="49" charset="-128"/>
              </a:rPr>
              <a:t>も位置付けるように努めなければならない。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サービス等利用計画の作成開始に当たっては、</a:t>
            </a:r>
            <a:r>
              <a:rPr lang="ja-JP" altLang="en-US" sz="1300" b="1" u="sng" dirty="0" smtClean="0">
                <a:latin typeface="ＭＳ ゴシック" panose="020B0609070205080204" pitchFamily="49" charset="-128"/>
                <a:ea typeface="ＭＳ ゴシック" panose="020B0609070205080204" pitchFamily="49" charset="-128"/>
              </a:rPr>
              <a:t>利用者等によるサービスの選択に資するよう</a:t>
            </a:r>
            <a:r>
              <a:rPr lang="ja-JP" altLang="en-US" sz="1300" dirty="0" smtClean="0">
                <a:latin typeface="ＭＳ ゴシック" panose="020B0609070205080204" pitchFamily="49" charset="-128"/>
                <a:ea typeface="ＭＳ ゴシック" panose="020B0609070205080204" pitchFamily="49" charset="-128"/>
              </a:rPr>
              <a:t>、地域の障害福祉サービス等の事業者やそのサービス内容、利用料についての</a:t>
            </a:r>
            <a:r>
              <a:rPr lang="ja-JP" altLang="en-US" sz="1300" b="1" u="sng" dirty="0" smtClean="0">
                <a:latin typeface="ＭＳ ゴシック" panose="020B0609070205080204" pitchFamily="49" charset="-128"/>
                <a:ea typeface="ＭＳ ゴシック" panose="020B0609070205080204" pitchFamily="49" charset="-128"/>
              </a:rPr>
              <a:t>情報を適切に利用者等に提供</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a:latin typeface="ＭＳ ゴシック" panose="020B0609070205080204" pitchFamily="49" charset="-128"/>
                <a:ea typeface="ＭＳ ゴシック" panose="020B0609070205080204" pitchFamily="49" charset="-128"/>
              </a:rPr>
              <a:t>サービス</a:t>
            </a:r>
            <a:r>
              <a:rPr lang="ja-JP" altLang="en-US" sz="1300" dirty="0" smtClean="0">
                <a:latin typeface="ＭＳ ゴシック" panose="020B0609070205080204" pitchFamily="49" charset="-128"/>
                <a:ea typeface="ＭＳ ゴシック" panose="020B0609070205080204" pitchFamily="49" charset="-128"/>
              </a:rPr>
              <a:t>等利用計画の作成に</a:t>
            </a:r>
            <a:r>
              <a:rPr lang="ja-JP" altLang="en-US" sz="1300" dirty="0">
                <a:latin typeface="ＭＳ ゴシック" panose="020B0609070205080204" pitchFamily="49" charset="-128"/>
                <a:ea typeface="ＭＳ ゴシック" panose="020B0609070205080204" pitchFamily="49" charset="-128"/>
              </a:rPr>
              <a:t>当たって</a:t>
            </a:r>
            <a:r>
              <a:rPr lang="ja-JP" altLang="en-US" sz="1300" dirty="0" smtClean="0">
                <a:latin typeface="ＭＳ ゴシック" panose="020B0609070205080204" pitchFamily="49" charset="-128"/>
                <a:ea typeface="ＭＳ ゴシック" panose="020B0609070205080204" pitchFamily="49" charset="-128"/>
              </a:rPr>
              <a:t>は、適切な方法で、利用者についてその心身の状況、その置かれている環境及び日常生活全般の状況等の評価を通じて利用者の希望する生活や利用者が自立した日常生活を営むことが出来るよう支援する上で解決すべき課題等の把握（以下</a:t>
            </a:r>
            <a:r>
              <a:rPr lang="ja-JP" altLang="en-US" sz="1300" dirty="0">
                <a:latin typeface="ＭＳ ゴシック" panose="020B0609070205080204" pitchFamily="49" charset="-128"/>
                <a:ea typeface="ＭＳ ゴシック" panose="020B0609070205080204" pitchFamily="49" charset="-128"/>
              </a:rPr>
              <a:t>「</a:t>
            </a:r>
            <a:r>
              <a:rPr lang="ja-JP" altLang="en-US" sz="1300" b="1" u="sng" dirty="0" smtClean="0">
                <a:latin typeface="ＭＳ ゴシック" panose="020B0609070205080204" pitchFamily="49" charset="-128"/>
                <a:ea typeface="ＭＳ ゴシック" panose="020B0609070205080204" pitchFamily="49" charset="-128"/>
              </a:rPr>
              <a:t>アセスメント</a:t>
            </a:r>
            <a:r>
              <a:rPr lang="ja-JP" altLang="en-US" sz="1300" dirty="0" smtClean="0">
                <a:latin typeface="ＭＳ ゴシック" panose="020B0609070205080204" pitchFamily="49" charset="-128"/>
                <a:ea typeface="ＭＳ ゴシック" panose="020B0609070205080204" pitchFamily="49" charset="-128"/>
              </a:rPr>
              <a:t>」という）を行わなければならない。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アセスメントに当たっては、</a:t>
            </a:r>
            <a:r>
              <a:rPr lang="ja-JP" altLang="en-US" sz="1300" b="1" u="sng" dirty="0" smtClean="0">
                <a:latin typeface="ＭＳ ゴシック" panose="020B0609070205080204" pitchFamily="49" charset="-128"/>
                <a:ea typeface="ＭＳ ゴシック" panose="020B0609070205080204" pitchFamily="49" charset="-128"/>
              </a:rPr>
              <a:t>利用者の居宅等を訪問し、利用者及びその家族に面接しなければならない</a:t>
            </a:r>
            <a:r>
              <a:rPr lang="ja-JP" altLang="en-US" sz="1300" u="sng" dirty="0" smtClean="0">
                <a:latin typeface="ＭＳ ゴシック" panose="020B0609070205080204" pitchFamily="49" charset="-128"/>
                <a:ea typeface="ＭＳ ゴシック" panose="020B0609070205080204" pitchFamily="49" charset="-128"/>
              </a:rPr>
              <a:t>。</a:t>
            </a:r>
            <a:r>
              <a:rPr lang="ja-JP" altLang="en-US" sz="1300" dirty="0" smtClean="0">
                <a:latin typeface="ＭＳ ゴシック" panose="020B0609070205080204" pitchFamily="49" charset="-128"/>
                <a:ea typeface="ＭＳ ゴシック" panose="020B0609070205080204" pitchFamily="49" charset="-128"/>
              </a:rPr>
              <a:t>この場合において、相談支援専門員は、面接の趣旨を利用者及びその家族に対して十分に説明し、理解を得なければならない。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300" dirty="0" smtClean="0">
              <a:latin typeface="ＭＳ ゴシック" panose="020B0609070205080204" pitchFamily="49" charset="-128"/>
              <a:ea typeface="ＭＳ ゴシック" panose="020B0609070205080204" pitchFamily="49" charset="-128"/>
            </a:endParaRPr>
          </a:p>
          <a:p>
            <a:pPr marL="622300" indent="-2667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利用者についてのアセスメントに基づき、当該地域における障害福祉サービス等が提供される体制を勘案して、当該アセスメントにより把握された解決すべき課題等に対応するための最も適切な福祉サービス等の組合せについて検討し、</a:t>
            </a:r>
            <a:r>
              <a:rPr lang="ja-JP" altLang="en-US" sz="1300" b="1" u="sng" dirty="0" smtClean="0">
                <a:latin typeface="ＭＳ ゴシック" panose="020B0609070205080204" pitchFamily="49" charset="-128"/>
                <a:ea typeface="ＭＳ ゴシック" panose="020B0609070205080204" pitchFamily="49" charset="-128"/>
              </a:rPr>
              <a:t>利用者及びその家族の生活に対する意向、総合的な援助の方針、生活全般の解決すべき課題、提供される福祉サービス等の目標及びその達成時期、福祉サービス等の種類、内容、量、福祉サービス等を提供する上での留意事項、モニタリング実施期間の提案等</a:t>
            </a:r>
            <a:r>
              <a:rPr lang="ja-JP" altLang="en-US" sz="1300" dirty="0" smtClean="0">
                <a:latin typeface="ＭＳ ゴシック" panose="020B0609070205080204" pitchFamily="49" charset="-128"/>
                <a:ea typeface="ＭＳ ゴシック" panose="020B0609070205080204" pitchFamily="49" charset="-128"/>
              </a:rPr>
              <a:t>を記載したサービス等利用計画案を作成しなければならない。</a:t>
            </a:r>
            <a:endParaRPr lang="en-US" altLang="ja-JP" sz="1400" dirty="0">
              <a:latin typeface="ＭＳ ゴシック" panose="020B0609070205080204" pitchFamily="49" charset="-128"/>
              <a:ea typeface="ＭＳ ゴシック" panose="020B0609070205080204" pitchFamily="49" charset="-128"/>
            </a:endParaRPr>
          </a:p>
          <a:p>
            <a:pPr marL="622300" indent="-2667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38258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58615"/>
            <a:ext cx="8915400" cy="346049"/>
          </a:xfrm>
        </p:spPr>
        <p:txBody>
          <a:bodyPr/>
          <a:lstStyle/>
          <a:p>
            <a:r>
              <a:rPr kumimoji="1" lang="ja-JP" altLang="en-US" sz="2000" b="1" dirty="0" smtClean="0"/>
              <a:t>基本情報とアセスメント項目等について</a:t>
            </a:r>
            <a:endParaRPr kumimoji="1" lang="ja-JP" altLang="en-US" sz="20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38</a:t>
            </a:fld>
            <a:endParaRPr lang="en-US" altLang="ja-JP" dirty="0"/>
          </a:p>
        </p:txBody>
      </p:sp>
      <p:cxnSp>
        <p:nvCxnSpPr>
          <p:cNvPr id="5" name="直線コネクタ 4"/>
          <p:cNvCxnSpPr/>
          <p:nvPr/>
        </p:nvCxnSpPr>
        <p:spPr>
          <a:xfrm>
            <a:off x="0" y="476672"/>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6" name="テキスト ボックス 5"/>
          <p:cNvSpPr txBox="1"/>
          <p:nvPr/>
        </p:nvSpPr>
        <p:spPr>
          <a:xfrm>
            <a:off x="416496" y="620688"/>
            <a:ext cx="9433048" cy="646331"/>
          </a:xfrm>
          <a:prstGeom prst="rect">
            <a:avLst/>
          </a:prstGeom>
          <a:noFill/>
        </p:spPr>
        <p:txBody>
          <a:bodyPr wrap="square" rtlCol="0">
            <a:spAutoFit/>
          </a:bodyPr>
          <a:lstStyle/>
          <a:p>
            <a:r>
              <a:rPr kumimoji="1" lang="ja-JP" altLang="en-US" dirty="0" smtClean="0"/>
              <a:t>○障害者ケアガイドライン（平成１４</a:t>
            </a:r>
            <a:r>
              <a:rPr lang="ja-JP" altLang="en-US" dirty="0" smtClean="0"/>
              <a:t>年３月</a:t>
            </a:r>
            <a:r>
              <a:rPr lang="ja-JP" altLang="en-US" dirty="0"/>
              <a:t>３１</a:t>
            </a:r>
            <a:r>
              <a:rPr lang="ja-JP" altLang="en-US" dirty="0" smtClean="0"/>
              <a:t>日）</a:t>
            </a:r>
            <a:r>
              <a:rPr kumimoji="1" lang="ja-JP" altLang="en-US" dirty="0" smtClean="0"/>
              <a:t>で示す相談受付時に聴取及び記録する基本情報及びアセスメント時に聴取し記録する項目は以下の通り</a:t>
            </a:r>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582500285"/>
              </p:ext>
            </p:extLst>
          </p:nvPr>
        </p:nvGraphicFramePr>
        <p:xfrm>
          <a:off x="416496" y="1484784"/>
          <a:ext cx="9145016" cy="4693920"/>
        </p:xfrm>
        <a:graphic>
          <a:graphicData uri="http://schemas.openxmlformats.org/drawingml/2006/table">
            <a:tbl>
              <a:tblPr firstRow="1" bandRow="1">
                <a:tableStyleId>{5940675A-B579-460E-94D1-54222C63F5DA}</a:tableStyleId>
              </a:tblPr>
              <a:tblGrid>
                <a:gridCol w="4572508">
                  <a:extLst>
                    <a:ext uri="{9D8B030D-6E8A-4147-A177-3AD203B41FA5}">
                      <a16:colId xmlns:a16="http://schemas.microsoft.com/office/drawing/2014/main" val="20000"/>
                    </a:ext>
                  </a:extLst>
                </a:gridCol>
                <a:gridCol w="4572508">
                  <a:extLst>
                    <a:ext uri="{9D8B030D-6E8A-4147-A177-3AD203B41FA5}">
                      <a16:colId xmlns:a16="http://schemas.microsoft.com/office/drawing/2014/main" val="20001"/>
                    </a:ext>
                  </a:extLst>
                </a:gridCol>
              </a:tblGrid>
              <a:tr h="288032">
                <a:tc>
                  <a:txBody>
                    <a:bodyPr/>
                    <a:lstStyle/>
                    <a:p>
                      <a:pPr algn="ctr"/>
                      <a:r>
                        <a:rPr kumimoji="1" lang="ja-JP" altLang="en-US" sz="1600" b="1" dirty="0" smtClean="0"/>
                        <a:t>基本情報</a:t>
                      </a:r>
                      <a:endParaRPr kumimoji="1" lang="ja-JP" altLang="en-US" sz="1600" b="1" dirty="0"/>
                    </a:p>
                  </a:txBody>
                  <a:tcPr/>
                </a:tc>
                <a:tc>
                  <a:txBody>
                    <a:bodyPr/>
                    <a:lstStyle/>
                    <a:p>
                      <a:pPr algn="ctr"/>
                      <a:r>
                        <a:rPr kumimoji="1" lang="ja-JP" altLang="en-US" sz="1600" b="1" dirty="0" smtClean="0"/>
                        <a:t>アセスメント項目</a:t>
                      </a:r>
                      <a:endParaRPr kumimoji="1" lang="ja-JP" altLang="en-US" sz="1600" b="1" dirty="0"/>
                    </a:p>
                  </a:txBody>
                  <a:tcPr/>
                </a:tc>
                <a:extLst>
                  <a:ext uri="{0D108BD9-81ED-4DB2-BD59-A6C34878D82A}">
                    <a16:rowId xmlns:a16="http://schemas.microsoft.com/office/drawing/2014/main" val="10000"/>
                  </a:ext>
                </a:extLst>
              </a:tr>
              <a:tr h="4176464">
                <a:tc>
                  <a:txBody>
                    <a:bodyPr/>
                    <a:lstStyle/>
                    <a:p>
                      <a:pPr>
                        <a:lnSpc>
                          <a:spcPct val="150000"/>
                        </a:lnSpc>
                      </a:pPr>
                      <a:r>
                        <a:rPr kumimoji="1" lang="ja-JP" altLang="en-US" sz="1400" dirty="0" smtClean="0"/>
                        <a:t>１）相談日</a:t>
                      </a:r>
                      <a:endParaRPr kumimoji="1" lang="en-US" altLang="ja-JP" sz="1400" dirty="0" smtClean="0"/>
                    </a:p>
                    <a:p>
                      <a:pPr>
                        <a:lnSpc>
                          <a:spcPct val="150000"/>
                        </a:lnSpc>
                      </a:pPr>
                      <a:r>
                        <a:rPr kumimoji="1" lang="ja-JP" altLang="en-US" sz="1400" dirty="0" smtClean="0"/>
                        <a:t>２）受付</a:t>
                      </a:r>
                      <a:r>
                        <a:rPr kumimoji="1" lang="en-US" altLang="ja-JP" sz="1400" dirty="0" smtClean="0"/>
                        <a:t>No.</a:t>
                      </a:r>
                    </a:p>
                    <a:p>
                      <a:pPr>
                        <a:lnSpc>
                          <a:spcPct val="150000"/>
                        </a:lnSpc>
                      </a:pPr>
                      <a:r>
                        <a:rPr kumimoji="1" lang="ja-JP" altLang="en-US" sz="1400" dirty="0" smtClean="0"/>
                        <a:t>３）利用者氏名</a:t>
                      </a:r>
                      <a:endParaRPr kumimoji="1" lang="en-US" altLang="ja-JP" sz="1400" dirty="0" smtClean="0"/>
                    </a:p>
                    <a:p>
                      <a:pPr>
                        <a:lnSpc>
                          <a:spcPct val="150000"/>
                        </a:lnSpc>
                      </a:pPr>
                      <a:r>
                        <a:rPr kumimoji="1" lang="ja-JP" altLang="en-US" sz="1400" dirty="0" smtClean="0"/>
                        <a:t>４）生年月日</a:t>
                      </a:r>
                      <a:endParaRPr kumimoji="1" lang="en-US" altLang="ja-JP" sz="1400" dirty="0" smtClean="0"/>
                    </a:p>
                    <a:p>
                      <a:pPr>
                        <a:lnSpc>
                          <a:spcPct val="150000"/>
                        </a:lnSpc>
                      </a:pPr>
                      <a:r>
                        <a:rPr kumimoji="1" lang="ja-JP" altLang="en-US" sz="1400" dirty="0" smtClean="0"/>
                        <a:t>５）現住所</a:t>
                      </a:r>
                      <a:endParaRPr kumimoji="1" lang="en-US" altLang="ja-JP" sz="1400" dirty="0" smtClean="0"/>
                    </a:p>
                    <a:p>
                      <a:pPr>
                        <a:lnSpc>
                          <a:spcPct val="150000"/>
                        </a:lnSpc>
                      </a:pPr>
                      <a:r>
                        <a:rPr kumimoji="1" lang="ja-JP" altLang="en-US" sz="1400" dirty="0" smtClean="0"/>
                        <a:t>６）現住所の電話番号</a:t>
                      </a:r>
                      <a:endParaRPr kumimoji="1" lang="en-US" altLang="ja-JP" sz="1400" dirty="0" smtClean="0"/>
                    </a:p>
                    <a:p>
                      <a:pPr>
                        <a:lnSpc>
                          <a:spcPct val="150000"/>
                        </a:lnSpc>
                      </a:pPr>
                      <a:r>
                        <a:rPr kumimoji="1" lang="ja-JP" altLang="en-US" sz="1400" dirty="0" smtClean="0"/>
                        <a:t>７）家族状況</a:t>
                      </a:r>
                      <a:endParaRPr kumimoji="1" lang="en-US" altLang="ja-JP" sz="1400" dirty="0" smtClean="0"/>
                    </a:p>
                    <a:p>
                      <a:pPr>
                        <a:lnSpc>
                          <a:spcPct val="150000"/>
                        </a:lnSpc>
                      </a:pPr>
                      <a:r>
                        <a:rPr kumimoji="1" lang="ja-JP" altLang="en-US" sz="1400" dirty="0" smtClean="0"/>
                        <a:t>８）相談内容</a:t>
                      </a:r>
                      <a:endParaRPr kumimoji="1" lang="en-US" altLang="ja-JP" sz="1400" dirty="0" smtClean="0"/>
                    </a:p>
                    <a:p>
                      <a:pPr>
                        <a:lnSpc>
                          <a:spcPct val="150000"/>
                        </a:lnSpc>
                      </a:pPr>
                      <a:r>
                        <a:rPr kumimoji="1" lang="ja-JP" altLang="en-US" sz="1400" dirty="0" smtClean="0"/>
                        <a:t>９）現在利用しているサービス</a:t>
                      </a:r>
                      <a:endParaRPr kumimoji="1" lang="en-US" altLang="ja-JP" sz="1400" dirty="0" smtClean="0"/>
                    </a:p>
                    <a:p>
                      <a:pPr>
                        <a:lnSpc>
                          <a:spcPct val="150000"/>
                        </a:lnSpc>
                      </a:pPr>
                      <a:r>
                        <a:rPr kumimoji="1" lang="ja-JP" altLang="en-US" sz="1400" dirty="0" smtClean="0"/>
                        <a:t>１０）相談面接結果</a:t>
                      </a:r>
                      <a:endParaRPr kumimoji="1" lang="en-US" altLang="ja-JP" sz="1400" dirty="0" smtClean="0"/>
                    </a:p>
                    <a:p>
                      <a:pPr>
                        <a:lnSpc>
                          <a:spcPct val="150000"/>
                        </a:lnSpc>
                      </a:pPr>
                      <a:r>
                        <a:rPr kumimoji="1" lang="ja-JP" altLang="en-US" sz="1400" dirty="0" smtClean="0"/>
                        <a:t>１１）相談者名等</a:t>
                      </a:r>
                      <a:endParaRPr lang="en-US" altLang="ja-JP" sz="1400" dirty="0" smtClean="0"/>
                    </a:p>
                    <a:p>
                      <a:endParaRPr kumimoji="1" lang="ja-JP" altLang="en-US" sz="1400" dirty="0"/>
                    </a:p>
                  </a:txBody>
                  <a:tcPr/>
                </a:tc>
                <a:tc>
                  <a:txBody>
                    <a:bodyPr/>
                    <a:lstStyle/>
                    <a:p>
                      <a:pPr marL="177800" indent="0"/>
                      <a:r>
                        <a:rPr kumimoji="1" lang="ja-JP" altLang="en-US" sz="1400" dirty="0" smtClean="0"/>
                        <a:t>１）利用者氏名</a:t>
                      </a:r>
                      <a:endParaRPr kumimoji="1" lang="en-US" altLang="ja-JP" sz="1400" dirty="0" smtClean="0"/>
                    </a:p>
                    <a:p>
                      <a:pPr marL="177800" indent="0"/>
                      <a:r>
                        <a:rPr lang="ja-JP" altLang="en-US" sz="1400" dirty="0" smtClean="0"/>
                        <a:t>２）訪問年月日</a:t>
                      </a:r>
                      <a:endParaRPr lang="en-US" altLang="ja-JP" sz="1400" dirty="0" smtClean="0"/>
                    </a:p>
                    <a:p>
                      <a:pPr marL="177800" indent="0"/>
                      <a:r>
                        <a:rPr kumimoji="1" lang="ja-JP" altLang="en-US" sz="1400" dirty="0" smtClean="0"/>
                        <a:t>３）訪問者名・所属名</a:t>
                      </a:r>
                      <a:endParaRPr kumimoji="1" lang="en-US" altLang="ja-JP" sz="1400" dirty="0" smtClean="0"/>
                    </a:p>
                    <a:p>
                      <a:pPr marL="177800" indent="0"/>
                      <a:r>
                        <a:rPr kumimoji="1" lang="ja-JP" altLang="en-US" sz="1400" dirty="0" smtClean="0"/>
                        <a:t>４）本人の概要</a:t>
                      </a:r>
                      <a:endParaRPr kumimoji="1" lang="en-US" altLang="ja-JP" sz="1400" dirty="0" smtClean="0"/>
                    </a:p>
                    <a:p>
                      <a:pPr marL="534988" indent="-177800">
                        <a:buFont typeface="Arial" panose="020B0604020202020204" pitchFamily="34" charset="0"/>
                        <a:buChar char="•"/>
                      </a:pPr>
                      <a:r>
                        <a:rPr lang="ja-JP" altLang="en-US" sz="1400" dirty="0" smtClean="0"/>
                        <a:t>生活歴</a:t>
                      </a:r>
                      <a:endParaRPr lang="en-US" altLang="ja-JP" sz="1400" dirty="0" smtClean="0"/>
                    </a:p>
                    <a:p>
                      <a:pPr marL="534988" indent="-177800">
                        <a:buFont typeface="Arial" panose="020B0604020202020204" pitchFamily="34" charset="0"/>
                        <a:buChar char="•"/>
                      </a:pPr>
                      <a:r>
                        <a:rPr kumimoji="1" lang="ja-JP" altLang="en-US" sz="1400" dirty="0" smtClean="0"/>
                        <a:t>病歴・障害歴</a:t>
                      </a:r>
                      <a:endParaRPr kumimoji="1" lang="en-US" altLang="ja-JP" sz="1400" dirty="0" smtClean="0"/>
                    </a:p>
                    <a:p>
                      <a:pPr marL="534988" indent="-177800">
                        <a:buFont typeface="Arial" panose="020B0604020202020204" pitchFamily="34" charset="0"/>
                        <a:buChar char="•"/>
                      </a:pPr>
                      <a:r>
                        <a:rPr lang="ja-JP" altLang="en-US" sz="1400" dirty="0" smtClean="0"/>
                        <a:t>医療機関利用状況</a:t>
                      </a:r>
                      <a:endParaRPr lang="en-US" altLang="ja-JP" sz="1400" dirty="0" smtClean="0"/>
                    </a:p>
                    <a:p>
                      <a:pPr marL="177800" indent="0"/>
                      <a:r>
                        <a:rPr kumimoji="1" lang="ja-JP" altLang="en-US" sz="1400" dirty="0" smtClean="0"/>
                        <a:t>５）現在の生活状況の概要</a:t>
                      </a:r>
                      <a:endParaRPr kumimoji="1" lang="en-US" altLang="ja-JP" sz="1400" dirty="0" smtClean="0"/>
                    </a:p>
                    <a:p>
                      <a:pPr marL="177800" indent="0"/>
                      <a:r>
                        <a:rPr lang="ja-JP" altLang="en-US" sz="1400" dirty="0" smtClean="0"/>
                        <a:t>６）利用者の状況</a:t>
                      </a:r>
                      <a:endParaRPr lang="en-US" altLang="ja-JP" sz="1400" dirty="0" smtClean="0"/>
                    </a:p>
                    <a:p>
                      <a:pPr marL="534988" indent="-177800">
                        <a:buFont typeface="Arial" panose="020B0604020202020204" pitchFamily="34" charset="0"/>
                        <a:buChar char="•"/>
                      </a:pPr>
                      <a:r>
                        <a:rPr kumimoji="1" lang="ja-JP" altLang="en-US" sz="1400" dirty="0" smtClean="0"/>
                        <a:t>生活基盤に関する領域</a:t>
                      </a:r>
                      <a:endParaRPr kumimoji="1" lang="en-US" altLang="ja-JP" sz="1400" dirty="0" smtClean="0"/>
                    </a:p>
                    <a:p>
                      <a:pPr marL="534988" indent="-177800">
                        <a:buFont typeface="Arial" panose="020B0604020202020204" pitchFamily="34" charset="0"/>
                        <a:buChar char="•"/>
                      </a:pPr>
                      <a:r>
                        <a:rPr lang="ja-JP" altLang="en-US" sz="1400" dirty="0" smtClean="0"/>
                        <a:t>健康・身体に関する領域</a:t>
                      </a:r>
                      <a:endParaRPr lang="en-US" altLang="ja-JP" sz="1400" dirty="0" smtClean="0"/>
                    </a:p>
                    <a:p>
                      <a:pPr marL="534988" indent="-177800">
                        <a:buFont typeface="Arial" panose="020B0604020202020204" pitchFamily="34" charset="0"/>
                        <a:buChar char="•"/>
                      </a:pPr>
                      <a:r>
                        <a:rPr kumimoji="1" lang="ja-JP" altLang="en-US" sz="1400" dirty="0" smtClean="0"/>
                        <a:t>コミュニケーション・スキルに関する領域</a:t>
                      </a:r>
                      <a:endParaRPr kumimoji="1" lang="en-US" altLang="ja-JP" sz="1400" dirty="0" smtClean="0"/>
                    </a:p>
                    <a:p>
                      <a:pPr marL="534988" indent="-177800">
                        <a:buFont typeface="Arial" panose="020B0604020202020204" pitchFamily="34" charset="0"/>
                        <a:buChar char="•"/>
                      </a:pPr>
                      <a:r>
                        <a:rPr lang="ja-JP" altLang="en-US" sz="1400" dirty="0" smtClean="0"/>
                        <a:t>社会生活技能に関する領域</a:t>
                      </a:r>
                      <a:endParaRPr lang="en-US" altLang="ja-JP" sz="1400" dirty="0" smtClean="0"/>
                    </a:p>
                    <a:p>
                      <a:pPr marL="534988" indent="-177800">
                        <a:buFont typeface="Arial" panose="020B0604020202020204" pitchFamily="34" charset="0"/>
                        <a:buChar char="•"/>
                      </a:pPr>
                      <a:r>
                        <a:rPr kumimoji="1" lang="ja-JP" altLang="en-US" sz="1400" dirty="0" smtClean="0"/>
                        <a:t>社会参加に関する領域</a:t>
                      </a:r>
                      <a:endParaRPr kumimoji="1" lang="en-US" altLang="ja-JP" sz="1400" dirty="0" smtClean="0"/>
                    </a:p>
                    <a:p>
                      <a:pPr marL="534988" indent="-177800">
                        <a:buFont typeface="Arial" panose="020B0604020202020204" pitchFamily="34" charset="0"/>
                        <a:buChar char="•"/>
                      </a:pPr>
                      <a:r>
                        <a:rPr lang="ja-JP" altLang="en-US" sz="1400" dirty="0" smtClean="0"/>
                        <a:t>教育・就労に関する領域</a:t>
                      </a:r>
                      <a:endParaRPr lang="en-US" altLang="ja-JP" sz="1400" dirty="0" smtClean="0"/>
                    </a:p>
                    <a:p>
                      <a:pPr marL="534988" indent="-177800">
                        <a:buFont typeface="Arial" panose="020B0604020202020204" pitchFamily="34" charset="0"/>
                        <a:buChar char="•"/>
                      </a:pPr>
                      <a:r>
                        <a:rPr kumimoji="1" lang="ja-JP" altLang="en-US" sz="1400" dirty="0" smtClean="0"/>
                        <a:t>家族支援に関する領域</a:t>
                      </a:r>
                      <a:endParaRPr kumimoji="1" lang="en-US" altLang="ja-JP" sz="1400" dirty="0" smtClean="0"/>
                    </a:p>
                    <a:p>
                      <a:pPr marL="177800" indent="0"/>
                      <a:r>
                        <a:rPr lang="ja-JP" altLang="en-US" sz="1400" dirty="0" smtClean="0"/>
                        <a:t>７）本人の要望・希望する暮らし</a:t>
                      </a:r>
                      <a:endParaRPr lang="en-US" altLang="ja-JP" sz="1400" dirty="0" smtClean="0"/>
                    </a:p>
                    <a:p>
                      <a:pPr marL="177800" indent="0"/>
                      <a:r>
                        <a:rPr lang="ja-JP" altLang="en-US" sz="1400" dirty="0" smtClean="0"/>
                        <a:t>８）家族の要望・希望する暮らし</a:t>
                      </a:r>
                      <a:endParaRPr lang="en-US" altLang="ja-JP" sz="1400" dirty="0" smtClean="0"/>
                    </a:p>
                    <a:p>
                      <a:pPr marL="177800" indent="0"/>
                      <a:r>
                        <a:rPr lang="ja-JP" altLang="en-US" sz="1400" dirty="0" smtClean="0"/>
                        <a:t>９）関係職種から得た情報</a:t>
                      </a:r>
                      <a:endParaRPr kumimoji="1" lang="en-US" altLang="ja-JP" sz="1400" dirty="0" smtClean="0"/>
                    </a:p>
                    <a:p>
                      <a:endParaRPr kumimoji="1" lang="ja-JP" alt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3371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サービス等利用計画案（書式例）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39</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1351811869"/>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069124135"/>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55569001"/>
              </p:ext>
            </p:extLst>
          </p:nvPr>
        </p:nvGraphicFramePr>
        <p:xfrm>
          <a:off x="200472" y="1484784"/>
          <a:ext cx="9577064" cy="137160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7560840">
                  <a:extLst>
                    <a:ext uri="{9D8B030D-6E8A-4147-A177-3AD203B41FA5}">
                      <a16:colId xmlns:a16="http://schemas.microsoft.com/office/drawing/2014/main" val="20002"/>
                    </a:ext>
                  </a:extLst>
                </a:gridCol>
              </a:tblGrid>
              <a:tr h="252028">
                <a:tc gridSpan="2">
                  <a:txBody>
                    <a:bodyPr/>
                    <a:lstStyle/>
                    <a:p>
                      <a:r>
                        <a:rPr kumimoji="1" lang="ja-JP" altLang="en-US" sz="1100" dirty="0" smtClean="0"/>
                        <a:t>利用者及びその家族の</a:t>
                      </a:r>
                      <a:endParaRPr kumimoji="1" lang="en-US" altLang="ja-JP" sz="1100" dirty="0" smtClean="0"/>
                    </a:p>
                    <a:p>
                      <a:r>
                        <a:rPr kumimoji="1" lang="ja-JP" altLang="en-US" sz="1100" dirty="0" smtClean="0"/>
                        <a:t>生活に対する意向</a:t>
                      </a:r>
                      <a:endParaRPr kumimoji="1" lang="en-US" altLang="ja-JP" sz="1100" dirty="0" smtClean="0"/>
                    </a:p>
                    <a:p>
                      <a:r>
                        <a:rPr kumimoji="1" lang="ja-JP" altLang="en-US" sz="1100" dirty="0" smtClean="0"/>
                        <a:t>（希望する生活）</a:t>
                      </a:r>
                      <a:endParaRPr kumimoji="1" lang="ja-JP" altLang="en-US" sz="1100" dirty="0"/>
                    </a:p>
                  </a:txBody>
                  <a:tcPr>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0"/>
                  </a:ext>
                </a:extLst>
              </a:tr>
              <a:tr h="252028">
                <a:tc gridSpan="2">
                  <a:txBody>
                    <a:bodyPr/>
                    <a:lstStyle/>
                    <a:p>
                      <a:r>
                        <a:rPr kumimoji="1" lang="ja-JP" altLang="en-US" sz="1100" dirty="0" smtClean="0"/>
                        <a:t>総合的な援助の方針</a:t>
                      </a:r>
                      <a:endParaRPr kumimoji="1" lang="ja-JP" altLang="en-US" sz="1100" dirty="0"/>
                    </a:p>
                  </a:txBody>
                  <a:tcPr>
                    <a:lnB w="12700" cmpd="sng">
                      <a:noFill/>
                    </a:lnB>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1"/>
                  </a:ext>
                </a:extLst>
              </a:tr>
              <a:tr h="252028">
                <a:tc rowSpan="2">
                  <a:txBody>
                    <a:bodyPr/>
                    <a:lstStyle/>
                    <a:p>
                      <a:endParaRPr kumimoji="1" lang="ja-JP" altLang="en-US" sz="1100" dirty="0"/>
                    </a:p>
                  </a:txBody>
                  <a:tcPr>
                    <a:lnT w="12700" cmpd="sng">
                      <a:noFill/>
                    </a:lnT>
                    <a:solidFill>
                      <a:schemeClr val="bg1">
                        <a:lumMod val="85000"/>
                      </a:schemeClr>
                    </a:solidFill>
                  </a:tcPr>
                </a:tc>
                <a:tc>
                  <a:txBody>
                    <a:bodyPr/>
                    <a:lstStyle/>
                    <a:p>
                      <a:r>
                        <a:rPr kumimoji="1" lang="ja-JP" altLang="en-US" sz="1100" dirty="0" smtClean="0"/>
                        <a:t>長期目標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2"/>
                  </a:ext>
                </a:extLst>
              </a:tr>
              <a:tr h="252028">
                <a:tc vMerge="1">
                  <a:txBody>
                    <a:bodyPr/>
                    <a:lstStyle/>
                    <a:p>
                      <a:endParaRPr kumimoji="1" lang="ja-JP" altLang="en-US" sz="1100"/>
                    </a:p>
                  </a:txBody>
                  <a:tcPr/>
                </a:tc>
                <a:tc>
                  <a:txBody>
                    <a:bodyPr/>
                    <a:lstStyle/>
                    <a:p>
                      <a:r>
                        <a:rPr kumimoji="1" lang="ja-JP" altLang="en-US" sz="1100" dirty="0" smtClean="0"/>
                        <a:t>短期目標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165389959"/>
              </p:ext>
            </p:extLst>
          </p:nvPr>
        </p:nvGraphicFramePr>
        <p:xfrm>
          <a:off x="200472" y="2924944"/>
          <a:ext cx="9577064" cy="367241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75175">
                  <a:extLst>
                    <a:ext uri="{9D8B030D-6E8A-4147-A177-3AD203B41FA5}">
                      <a16:colId xmlns:a16="http://schemas.microsoft.com/office/drawing/2014/main" val="20002"/>
                    </a:ext>
                  </a:extLst>
                </a:gridCol>
                <a:gridCol w="657073">
                  <a:extLst>
                    <a:ext uri="{9D8B030D-6E8A-4147-A177-3AD203B41FA5}">
                      <a16:colId xmlns:a16="http://schemas.microsoft.com/office/drawing/2014/main" val="20003"/>
                    </a:ext>
                  </a:extLst>
                </a:gridCol>
                <a:gridCol w="1737193">
                  <a:extLst>
                    <a:ext uri="{9D8B030D-6E8A-4147-A177-3AD203B41FA5}">
                      <a16:colId xmlns:a16="http://schemas.microsoft.com/office/drawing/2014/main" val="20004"/>
                    </a:ext>
                  </a:extLst>
                </a:gridCol>
                <a:gridCol w="1359151">
                  <a:extLst>
                    <a:ext uri="{9D8B030D-6E8A-4147-A177-3AD203B41FA5}">
                      <a16:colId xmlns:a16="http://schemas.microsoft.com/office/drawing/2014/main" val="20005"/>
                    </a:ext>
                  </a:extLst>
                </a:gridCol>
                <a:gridCol w="576064">
                  <a:extLst>
                    <a:ext uri="{9D8B030D-6E8A-4147-A177-3AD203B41FA5}">
                      <a16:colId xmlns:a16="http://schemas.microsoft.com/office/drawing/2014/main" val="20006"/>
                    </a:ext>
                  </a:extLst>
                </a:gridCol>
                <a:gridCol w="1656184">
                  <a:extLst>
                    <a:ext uri="{9D8B030D-6E8A-4147-A177-3AD203B41FA5}">
                      <a16:colId xmlns:a16="http://schemas.microsoft.com/office/drawing/2014/main" val="20007"/>
                    </a:ext>
                  </a:extLst>
                </a:gridCol>
              </a:tblGrid>
              <a:tr h="734482">
                <a:tc>
                  <a:txBody>
                    <a:bodyPr/>
                    <a:lstStyle/>
                    <a:p>
                      <a:r>
                        <a:rPr kumimoji="1" lang="ja-JP" altLang="en-US" sz="1050" dirty="0" smtClean="0"/>
                        <a:t>優先順位</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解決すべき課題</a:t>
                      </a:r>
                      <a:endParaRPr kumimoji="1" lang="en-US" altLang="ja-JP" sz="1050" dirty="0" smtClean="0"/>
                    </a:p>
                    <a:p>
                      <a:pPr algn="ctr"/>
                      <a:r>
                        <a:rPr kumimoji="1" lang="ja-JP" altLang="en-US" sz="1050" dirty="0" smtClean="0"/>
                        <a:t>（本人のニーズ）</a:t>
                      </a:r>
                      <a:endParaRPr kumimoji="1" lang="ja-JP" altLang="en-US" sz="1050" dirty="0"/>
                    </a:p>
                  </a:txBody>
                  <a:tcPr anchor="ctr">
                    <a:solidFill>
                      <a:schemeClr val="bg1">
                        <a:lumMod val="85000"/>
                      </a:schemeClr>
                    </a:solidFill>
                  </a:tcPr>
                </a:tc>
                <a:tc>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a:txBody>
                    <a:bodyPr/>
                    <a:lstStyle/>
                    <a:p>
                      <a:pPr algn="ctr"/>
                      <a:r>
                        <a:rPr kumimoji="1" lang="ja-JP" altLang="en-US" sz="1050" dirty="0" smtClean="0"/>
                        <a:t>達成</a:t>
                      </a:r>
                      <a:endParaRPr kumimoji="1" lang="en-US" altLang="ja-JP" sz="1050" dirty="0" smtClean="0"/>
                    </a:p>
                    <a:p>
                      <a:pPr algn="ctr"/>
                      <a:r>
                        <a:rPr kumimoji="1" lang="ja-JP" altLang="en-US" sz="1050" dirty="0" smtClean="0"/>
                        <a:t>時期</a:t>
                      </a:r>
                      <a:endParaRPr kumimoji="1" lang="ja-JP" altLang="en-US" sz="1050" dirty="0"/>
                    </a:p>
                  </a:txBody>
                  <a:tcPr anchor="ctr">
                    <a:solidFill>
                      <a:schemeClr val="bg1">
                        <a:lumMod val="85000"/>
                      </a:schemeClr>
                    </a:solidFill>
                  </a:tcPr>
                </a:tc>
                <a:tc>
                  <a:txBody>
                    <a:bodyPr/>
                    <a:lstStyle/>
                    <a:p>
                      <a:pPr algn="ctr"/>
                      <a:r>
                        <a:rPr kumimoji="1" lang="ja-JP" altLang="en-US" sz="1050" dirty="0" smtClean="0"/>
                        <a:t>福祉サービス等</a:t>
                      </a:r>
                      <a:endParaRPr kumimoji="1" lang="en-US" altLang="ja-JP" sz="1050" dirty="0" smtClean="0"/>
                    </a:p>
                    <a:p>
                      <a:pPr algn="ctr"/>
                      <a:endParaRPr kumimoji="1" lang="en-US" altLang="ja-JP" sz="1050" dirty="0" smtClean="0"/>
                    </a:p>
                    <a:p>
                      <a:pPr algn="ctr"/>
                      <a:r>
                        <a:rPr kumimoji="1" lang="ja-JP" altLang="en-US" sz="1050" dirty="0" smtClean="0"/>
                        <a:t>種類・内容・量（頻度・時間）</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課題解決のための本人の役割</a:t>
                      </a:r>
                      <a:endParaRPr kumimoji="1" lang="ja-JP" altLang="en-US" sz="1050" dirty="0"/>
                    </a:p>
                  </a:txBody>
                  <a:tcPr anchor="ctr">
                    <a:solidFill>
                      <a:schemeClr val="bg1">
                        <a:lumMod val="85000"/>
                      </a:schemeClr>
                    </a:solidFill>
                  </a:tcPr>
                </a:tc>
                <a:tc>
                  <a:txBody>
                    <a:bodyPr/>
                    <a:lstStyle/>
                    <a:p>
                      <a:pPr algn="ctr"/>
                      <a:r>
                        <a:rPr kumimoji="1" lang="ja-JP" altLang="en-US" sz="1050" dirty="0" smtClean="0"/>
                        <a:t>評価時期</a:t>
                      </a:r>
                      <a:endParaRPr kumimoji="1" lang="ja-JP" altLang="en-US" sz="1050" dirty="0"/>
                    </a:p>
                  </a:txBody>
                  <a:tcPr anchor="ctr">
                    <a:solidFill>
                      <a:schemeClr val="bg1">
                        <a:lumMod val="85000"/>
                      </a:schemeClr>
                    </a:solidFill>
                  </a:tcPr>
                </a:tc>
                <a:tc>
                  <a:txBody>
                    <a:bodyPr/>
                    <a:lstStyle/>
                    <a:p>
                      <a:pPr algn="ctr"/>
                      <a:r>
                        <a:rPr kumimoji="1" lang="ja-JP" altLang="en-US" sz="1050" dirty="0" smtClean="0"/>
                        <a:t>その他留意事項</a:t>
                      </a:r>
                      <a:endParaRPr kumimoji="1" lang="ja-JP" altLang="en-US" sz="1050" dirty="0"/>
                    </a:p>
                  </a:txBody>
                  <a:tcPr anchor="ctr">
                    <a:solidFill>
                      <a:schemeClr val="bg1">
                        <a:lumMod val="85000"/>
                      </a:schemeClr>
                    </a:solidFill>
                  </a:tcPr>
                </a:tc>
                <a:extLst>
                  <a:ext uri="{0D108BD9-81ED-4DB2-BD59-A6C34878D82A}">
                    <a16:rowId xmlns:a16="http://schemas.microsoft.com/office/drawing/2014/main" val="10000"/>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1"/>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2"/>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3"/>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231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en-US" altLang="ja-JP" sz="3600" dirty="0" smtClean="0"/>
              <a:t>Ⅰ</a:t>
            </a:r>
            <a:r>
              <a:rPr lang="ja-JP" altLang="en-US" sz="3600" dirty="0" smtClean="0"/>
              <a:t>　相談支援事業について</a:t>
            </a:r>
            <a:endParaRPr lang="ja-JP" altLang="en-US" sz="36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4</a:t>
            </a:fld>
            <a:endParaRPr lang="en-US" altLang="ja-JP" dirty="0"/>
          </a:p>
        </p:txBody>
      </p:sp>
    </p:spTree>
    <p:extLst>
      <p:ext uri="{BB962C8B-B14F-4D97-AF65-F5344CB8AC3E}">
        <p14:creationId xmlns:p14="http://schemas.microsoft.com/office/powerpoint/2010/main" val="1966758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40</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622300" indent="-342900">
              <a:buFont typeface="+mj-ea"/>
              <a:buAutoNum type="circleNumDbPlain" startAt="9"/>
            </a:pP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r>
              <a:rPr lang="ja-JP" altLang="en-US" sz="1300" b="1" u="sng" dirty="0" smtClean="0">
                <a:latin typeface="ＭＳ ゴシック" panose="020B0609070205080204" pitchFamily="49" charset="-128"/>
                <a:ea typeface="ＭＳ ゴシック" panose="020B0609070205080204" pitchFamily="49" charset="-128"/>
              </a:rPr>
              <a:t>サービス</a:t>
            </a:r>
            <a:r>
              <a:rPr lang="ja-JP" altLang="en-US" sz="1300" b="1" u="sng" dirty="0">
                <a:latin typeface="ＭＳ ゴシック" panose="020B0609070205080204" pitchFamily="49" charset="-128"/>
                <a:ea typeface="ＭＳ ゴシック" panose="020B0609070205080204" pitchFamily="49" charset="-128"/>
              </a:rPr>
              <a:t>等利用計画案</a:t>
            </a:r>
            <a:r>
              <a:rPr lang="ja-JP" altLang="en-US" sz="1300" b="1" u="sng" dirty="0" smtClean="0">
                <a:latin typeface="ＭＳ ゴシック" panose="020B0609070205080204" pitchFamily="49" charset="-128"/>
                <a:ea typeface="ＭＳ ゴシック" panose="020B0609070205080204" pitchFamily="49" charset="-128"/>
              </a:rPr>
              <a:t>に短期入所を</a:t>
            </a:r>
            <a:r>
              <a:rPr lang="ja-JP" altLang="en-US" sz="1300" b="1" u="sng" dirty="0">
                <a:latin typeface="ＭＳ ゴシック" panose="020B0609070205080204" pitchFamily="49" charset="-128"/>
                <a:ea typeface="ＭＳ ゴシック" panose="020B0609070205080204" pitchFamily="49" charset="-128"/>
              </a:rPr>
              <a:t>位置付ける場合にあっては</a:t>
            </a:r>
            <a:r>
              <a:rPr lang="ja-JP" altLang="en-US" sz="1300" dirty="0">
                <a:latin typeface="ＭＳ ゴシック" panose="020B0609070205080204" pitchFamily="49" charset="-128"/>
                <a:ea typeface="ＭＳ ゴシック" panose="020B0609070205080204" pitchFamily="49" charset="-128"/>
              </a:rPr>
              <a:t>、利用者の居宅における自立した日常生活又は社会生活の維持に十分に留意するものとし、利用者の心身の状況等を勘案して特に必要と認められる場合を除き、</a:t>
            </a:r>
            <a:r>
              <a:rPr lang="ja-JP" altLang="en-US" sz="1300" b="1" u="sng" dirty="0">
                <a:latin typeface="ＭＳ ゴシック" panose="020B0609070205080204" pitchFamily="49" charset="-128"/>
                <a:ea typeface="ＭＳ ゴシック" panose="020B0609070205080204" pitchFamily="49" charset="-128"/>
              </a:rPr>
              <a:t>短期入所を利用する日数が</a:t>
            </a:r>
            <a:r>
              <a:rPr lang="ja-JP" altLang="en-US" sz="1300" b="1" u="sng" dirty="0" smtClean="0">
                <a:latin typeface="ＭＳ ゴシック" panose="020B0609070205080204" pitchFamily="49" charset="-128"/>
                <a:ea typeface="ＭＳ ゴシック" panose="020B0609070205080204" pitchFamily="49" charset="-128"/>
              </a:rPr>
              <a:t>年間</a:t>
            </a:r>
            <a:r>
              <a:rPr lang="ja-JP" altLang="en-US" sz="1300" b="1" u="sng" dirty="0">
                <a:latin typeface="ＭＳ ゴシック" panose="020B0609070205080204" pitchFamily="49" charset="-128"/>
                <a:ea typeface="ＭＳ ゴシック" panose="020B0609070205080204" pitchFamily="49" charset="-128"/>
              </a:rPr>
              <a:t>１８０</a:t>
            </a:r>
            <a:r>
              <a:rPr lang="ja-JP" altLang="en-US" sz="1300" b="1" u="sng" dirty="0" smtClean="0">
                <a:latin typeface="ＭＳ ゴシック" panose="020B0609070205080204" pitchFamily="49" charset="-128"/>
                <a:ea typeface="ＭＳ ゴシック" panose="020B0609070205080204" pitchFamily="49" charset="-128"/>
              </a:rPr>
              <a:t>日</a:t>
            </a:r>
            <a:r>
              <a:rPr lang="ja-JP" altLang="en-US" sz="1300" b="1" u="sng" dirty="0">
                <a:latin typeface="ＭＳ ゴシック" panose="020B0609070205080204" pitchFamily="49" charset="-128"/>
                <a:ea typeface="ＭＳ ゴシック" panose="020B0609070205080204" pitchFamily="49" charset="-128"/>
              </a:rPr>
              <a:t>を超えない</a:t>
            </a:r>
            <a:r>
              <a:rPr lang="ja-JP" altLang="en-US" sz="1300" dirty="0">
                <a:latin typeface="ＭＳ ゴシック" panose="020B0609070205080204" pitchFamily="49" charset="-128"/>
                <a:ea typeface="ＭＳ ゴシック" panose="020B0609070205080204" pitchFamily="49" charset="-128"/>
              </a:rPr>
              <a:t>ようにしなければならない</a:t>
            </a:r>
            <a:r>
              <a:rPr lang="ja-JP" altLang="en-US" sz="1200" dirty="0">
                <a:latin typeface="ＭＳ ゴシック" panose="020B0609070205080204" pitchFamily="49" charset="-128"/>
                <a:ea typeface="ＭＳ ゴシック" panose="020B0609070205080204" pitchFamily="49" charset="-128"/>
              </a:rPr>
              <a:t>。</a:t>
            </a:r>
          </a:p>
          <a:p>
            <a:pPr marL="723900" indent="-342900">
              <a:buFont typeface="+mj-ea"/>
              <a:buAutoNum type="circleNumDbPlain" startAt="8"/>
            </a:pPr>
            <a:endParaRPr lang="en-US" altLang="ja-JP" sz="13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r>
              <a:rPr lang="ja-JP" altLang="en-US" sz="1300" b="1" u="sng" dirty="0" smtClean="0">
                <a:latin typeface="ＭＳ ゴシック" panose="020B0609070205080204" pitchFamily="49" charset="-128"/>
                <a:ea typeface="ＭＳ ゴシック" panose="020B0609070205080204" pitchFamily="49" charset="-128"/>
              </a:rPr>
              <a:t>サービス等利用計画</a:t>
            </a:r>
            <a:r>
              <a:rPr lang="ja-JP" altLang="en-US" sz="1300" b="1" u="sng" dirty="0">
                <a:latin typeface="ＭＳ ゴシック" panose="020B0609070205080204" pitchFamily="49" charset="-128"/>
                <a:ea typeface="ＭＳ ゴシック" panose="020B0609070205080204" pitchFamily="49" charset="-128"/>
              </a:rPr>
              <a:t>案に位置付けた福祉サービス等について</a:t>
            </a:r>
            <a:r>
              <a:rPr lang="ja-JP" altLang="en-US" sz="1300" dirty="0">
                <a:latin typeface="ＭＳ ゴシック" panose="020B0609070205080204" pitchFamily="49" charset="-128"/>
                <a:ea typeface="ＭＳ ゴシック" panose="020B0609070205080204" pitchFamily="49" charset="-128"/>
              </a:rPr>
              <a:t>、介護給付費等の対象となるかどうかを区分した上で、当該計画案の内容について、</a:t>
            </a:r>
            <a:r>
              <a:rPr lang="ja-JP" altLang="en-US" sz="1300" b="1" u="sng" dirty="0">
                <a:latin typeface="ＭＳ ゴシック" panose="020B0609070205080204" pitchFamily="49" charset="-128"/>
                <a:ea typeface="ＭＳ ゴシック" panose="020B0609070205080204" pitchFamily="49" charset="-128"/>
              </a:rPr>
              <a:t>利用者又はその家族に対して説明し、文書により利用者等の同意</a:t>
            </a:r>
            <a:r>
              <a:rPr lang="ja-JP" altLang="en-US" sz="1300" dirty="0">
                <a:latin typeface="ＭＳ ゴシック" panose="020B0609070205080204" pitchFamily="49" charset="-128"/>
                <a:ea typeface="ＭＳ ゴシック" panose="020B0609070205080204" pitchFamily="49" charset="-128"/>
              </a:rPr>
              <a:t>を</a:t>
            </a:r>
            <a:r>
              <a:rPr lang="ja-JP" altLang="en-US" sz="1300" dirty="0" smtClean="0">
                <a:latin typeface="ＭＳ ゴシック" panose="020B0609070205080204" pitchFamily="49" charset="-128"/>
                <a:ea typeface="ＭＳ ゴシック" panose="020B0609070205080204" pitchFamily="49" charset="-128"/>
              </a:rPr>
              <a:t>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8"/>
            </a:pPr>
            <a:endParaRPr lang="en-US" altLang="ja-JP" sz="1300" dirty="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⑩</a:t>
            </a:r>
            <a:r>
              <a:rPr lang="ja-JP" altLang="en-US" sz="1300" dirty="0" smtClean="0">
                <a:latin typeface="ＭＳ ゴシック" panose="020B0609070205080204" pitchFamily="49" charset="-128"/>
                <a:ea typeface="ＭＳ ゴシック" panose="020B0609070205080204" pitchFamily="49" charset="-128"/>
              </a:rPr>
              <a:t>　サービス等利用計画案を作成した際には、当該</a:t>
            </a:r>
            <a:r>
              <a:rPr lang="ja-JP" altLang="en-US" sz="1300" b="1" u="sng" dirty="0" smtClean="0">
                <a:latin typeface="ＭＳ ゴシック" panose="020B0609070205080204" pitchFamily="49" charset="-128"/>
                <a:ea typeface="ＭＳ ゴシック" panose="020B0609070205080204" pitchFamily="49" charset="-128"/>
              </a:rPr>
              <a:t>サービス等利用計画案を利用者等に交付</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9"/>
            </a:pPr>
            <a:endParaRPr lang="en-US" altLang="ja-JP" sz="1300" dirty="0" smtClean="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⑪</a:t>
            </a:r>
            <a:r>
              <a:rPr lang="ja-JP" altLang="en-US" sz="1300" dirty="0" smtClean="0">
                <a:latin typeface="ＭＳ ゴシック" panose="020B0609070205080204" pitchFamily="49" charset="-128"/>
                <a:ea typeface="ＭＳ ゴシック" panose="020B0609070205080204" pitchFamily="49" charset="-128"/>
              </a:rPr>
              <a:t>　支給</a:t>
            </a:r>
            <a:r>
              <a:rPr lang="ja-JP" altLang="en-US" sz="1300" dirty="0">
                <a:latin typeface="ＭＳ ゴシック" panose="020B0609070205080204" pitchFamily="49" charset="-128"/>
                <a:ea typeface="ＭＳ ゴシック" panose="020B0609070205080204" pitchFamily="49" charset="-128"/>
              </a:rPr>
              <a:t>決定又</a:t>
            </a:r>
            <a:r>
              <a:rPr lang="ja-JP" altLang="en-US" sz="1300" dirty="0" smtClean="0">
                <a:latin typeface="ＭＳ ゴシック" panose="020B0609070205080204" pitchFamily="49" charset="-128"/>
                <a:ea typeface="ＭＳ ゴシック" panose="020B0609070205080204" pitchFamily="49" charset="-128"/>
              </a:rPr>
              <a:t>は地域相談支援給付決定を踏まえてサービス等利用計画案の変更を行い、指定障害福祉サービス事業者等、指定一般相談支援事業者その他の者との連絡調整等を行うとともに、</a:t>
            </a:r>
            <a:r>
              <a:rPr lang="ja-JP" altLang="en-US" sz="1300" b="1" u="sng" dirty="0" smtClean="0">
                <a:latin typeface="ＭＳ ゴシック" panose="020B0609070205080204" pitchFamily="49" charset="-128"/>
                <a:ea typeface="ＭＳ ゴシック" panose="020B0609070205080204" pitchFamily="49" charset="-128"/>
              </a:rPr>
              <a:t>サービス担当者会議の開催等</a:t>
            </a:r>
            <a:r>
              <a:rPr lang="ja-JP" altLang="en-US" sz="1300" dirty="0" smtClean="0">
                <a:latin typeface="ＭＳ ゴシック" panose="020B0609070205080204" pitchFamily="49" charset="-128"/>
                <a:ea typeface="ＭＳ ゴシック" panose="020B0609070205080204" pitchFamily="49" charset="-128"/>
              </a:rPr>
              <a:t>により、当該計画案の内容について説明を行うとともに、</a:t>
            </a:r>
            <a:r>
              <a:rPr lang="ja-JP" altLang="en-US" sz="1300" b="1" u="sng" dirty="0" smtClean="0">
                <a:latin typeface="ＭＳ ゴシック" panose="020B0609070205080204" pitchFamily="49" charset="-128"/>
                <a:ea typeface="ＭＳ ゴシック" panose="020B0609070205080204" pitchFamily="49" charset="-128"/>
              </a:rPr>
              <a:t>担当者から、専門的な見地からの意見と求め</a:t>
            </a:r>
            <a:r>
              <a:rPr lang="ja-JP" altLang="en-US" sz="1300" dirty="0" smtClean="0">
                <a:latin typeface="ＭＳ ゴシック" panose="020B0609070205080204" pitchFamily="49" charset="-128"/>
                <a:ea typeface="ＭＳ ゴシック" panose="020B0609070205080204" pitchFamily="49" charset="-128"/>
              </a:rPr>
              <a:t>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9"/>
            </a:pPr>
            <a:endParaRPr lang="en-US" altLang="ja-JP" sz="1300" dirty="0">
              <a:latin typeface="ＭＳ ゴシック" panose="020B0609070205080204" pitchFamily="49" charset="-128"/>
              <a:ea typeface="ＭＳ ゴシック" panose="020B0609070205080204" pitchFamily="49" charset="-128"/>
            </a:endParaRPr>
          </a:p>
          <a:p>
            <a:pPr marL="723900" indent="-342900"/>
            <a:r>
              <a:rPr lang="ja-JP" altLang="en-US" sz="1300" dirty="0" smtClean="0">
                <a:latin typeface="ＭＳ ゴシック" panose="020B0609070205080204" pitchFamily="49" charset="-128"/>
                <a:ea typeface="ＭＳ ゴシック" panose="020B0609070205080204" pitchFamily="49" charset="-128"/>
              </a:rPr>
              <a:t>⑫  サービス担当者会議を踏まえたサービス等利用計画案の内容について、利用者又はその家族に対して説明し、</a:t>
            </a:r>
            <a:r>
              <a:rPr lang="ja-JP" altLang="en-US" sz="1300" b="1" u="sng" dirty="0" smtClean="0">
                <a:latin typeface="ＭＳ ゴシック" panose="020B0609070205080204" pitchFamily="49" charset="-128"/>
                <a:ea typeface="ＭＳ ゴシック" panose="020B0609070205080204" pitchFamily="49" charset="-128"/>
              </a:rPr>
              <a:t>文書により利用者等の同意を得なければならない</a:t>
            </a:r>
            <a:r>
              <a:rPr lang="ja-JP" altLang="en-US" sz="1300" dirty="0" smtClean="0">
                <a:latin typeface="ＭＳ ゴシック" panose="020B0609070205080204" pitchFamily="49" charset="-128"/>
                <a:ea typeface="ＭＳ ゴシック" panose="020B0609070205080204" pitchFamily="49" charset="-128"/>
              </a:rPr>
              <a:t>。</a:t>
            </a:r>
            <a:endParaRPr lang="en-US" altLang="ja-JP" sz="1300" dirty="0" smtClean="0">
              <a:latin typeface="ＭＳ ゴシック" panose="020B0609070205080204" pitchFamily="49" charset="-128"/>
              <a:ea typeface="ＭＳ ゴシック" panose="020B0609070205080204" pitchFamily="49" charset="-128"/>
            </a:endParaRPr>
          </a:p>
          <a:p>
            <a:pPr marL="723900" indent="-342900"/>
            <a:endParaRPr lang="en-US" altLang="ja-JP" sz="1300" dirty="0" smtClean="0">
              <a:latin typeface="ＭＳ ゴシック" panose="020B0609070205080204" pitchFamily="49" charset="-128"/>
              <a:ea typeface="ＭＳ ゴシック" panose="020B0609070205080204" pitchFamily="49" charset="-128"/>
            </a:endParaRPr>
          </a:p>
          <a:p>
            <a:pPr marL="723900" indent="-342900"/>
            <a:r>
              <a:rPr lang="ja-JP" altLang="en-US" sz="1300" dirty="0">
                <a:latin typeface="ＭＳ ゴシック" panose="020B0609070205080204" pitchFamily="49" charset="-128"/>
                <a:ea typeface="ＭＳ ゴシック" panose="020B0609070205080204" pitchFamily="49" charset="-128"/>
              </a:rPr>
              <a:t>⑬</a:t>
            </a:r>
            <a:r>
              <a:rPr lang="ja-JP" altLang="en-US" sz="1300" dirty="0" smtClean="0">
                <a:latin typeface="ＭＳ ゴシック" panose="020B0609070205080204" pitchFamily="49" charset="-128"/>
                <a:ea typeface="ＭＳ ゴシック" panose="020B0609070205080204" pitchFamily="49" charset="-128"/>
              </a:rPr>
              <a:t>　サービス等利用計画を作成した際には、当該</a:t>
            </a:r>
            <a:r>
              <a:rPr lang="ja-JP" altLang="en-US" sz="1300" b="1" u="sng" dirty="0" smtClean="0">
                <a:latin typeface="ＭＳ ゴシック" panose="020B0609070205080204" pitchFamily="49" charset="-128"/>
                <a:ea typeface="ＭＳ ゴシック" panose="020B0609070205080204" pitchFamily="49" charset="-128"/>
              </a:rPr>
              <a:t>サービス等利用計画を利用者等及び担当者に交付</a:t>
            </a:r>
            <a:r>
              <a:rPr lang="ja-JP" altLang="en-US" sz="1300" dirty="0" smtClean="0">
                <a:latin typeface="ＭＳ ゴシック" panose="020B0609070205080204" pitchFamily="49" charset="-128"/>
                <a:ea typeface="ＭＳ ゴシック" panose="020B0609070205080204" pitchFamily="49" charset="-128"/>
              </a:rPr>
              <a:t>しなければならない。</a:t>
            </a:r>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a:latin typeface="ＭＳ ゴシック" panose="020B0609070205080204" pitchFamily="49" charset="-128"/>
              <a:ea typeface="ＭＳ ゴシック" panose="020B0609070205080204" pitchFamily="49" charset="-128"/>
            </a:endParaRPr>
          </a:p>
          <a:p>
            <a:pPr marL="5270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指定継続サービス利用支援の方針は以下の通り</a:t>
            </a:r>
            <a:endParaRPr lang="en-US" altLang="ja-JP" sz="1400" dirty="0">
              <a:latin typeface="ＭＳ ゴシック" panose="020B0609070205080204" pitchFamily="49" charset="-128"/>
              <a:ea typeface="ＭＳ ゴシック" panose="020B0609070205080204" pitchFamily="49" charset="-128"/>
            </a:endParaRPr>
          </a:p>
          <a:p>
            <a:pPr marL="349250" indent="-285750">
              <a:buFont typeface="ＭＳ ゴシック" panose="020B0609070205080204" pitchFamily="49" charset="-128"/>
              <a:buChar char="○"/>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300" dirty="0" smtClean="0">
                <a:latin typeface="ＭＳ ゴシック" panose="020B0609070205080204" pitchFamily="49" charset="-128"/>
                <a:ea typeface="ＭＳ ゴシック" panose="020B0609070205080204" pitchFamily="49" charset="-128"/>
              </a:rPr>
              <a:t>サービス等利用計画</a:t>
            </a:r>
            <a:r>
              <a:rPr lang="ja-JP" altLang="en-US" sz="1300" dirty="0">
                <a:latin typeface="ＭＳ ゴシック" panose="020B0609070205080204" pitchFamily="49" charset="-128"/>
                <a:ea typeface="ＭＳ ゴシック" panose="020B0609070205080204" pitchFamily="49" charset="-128"/>
              </a:rPr>
              <a:t>の作成後</a:t>
            </a:r>
            <a:r>
              <a:rPr lang="ja-JP" altLang="en-US" sz="1300" dirty="0" smtClean="0">
                <a:latin typeface="ＭＳ ゴシック" panose="020B0609070205080204" pitchFamily="49" charset="-128"/>
                <a:ea typeface="ＭＳ ゴシック" panose="020B0609070205080204" pitchFamily="49" charset="-128"/>
              </a:rPr>
              <a:t>、サービス等利用計画</a:t>
            </a:r>
            <a:r>
              <a:rPr lang="ja-JP" altLang="en-US" sz="1300" dirty="0">
                <a:latin typeface="ＭＳ ゴシック" panose="020B0609070205080204" pitchFamily="49" charset="-128"/>
                <a:ea typeface="ＭＳ ゴシック" panose="020B0609070205080204" pitchFamily="49" charset="-128"/>
              </a:rPr>
              <a:t>の実施状況の把握（以下「</a:t>
            </a:r>
            <a:r>
              <a:rPr lang="ja-JP" altLang="en-US" sz="1300" b="1" u="sng" dirty="0">
                <a:latin typeface="ＭＳ ゴシック" panose="020B0609070205080204" pitchFamily="49" charset="-128"/>
                <a:ea typeface="ＭＳ ゴシック" panose="020B0609070205080204" pitchFamily="49" charset="-128"/>
              </a:rPr>
              <a:t>モニタリング</a:t>
            </a:r>
            <a:r>
              <a:rPr lang="ja-JP" altLang="en-US" sz="1300" dirty="0">
                <a:latin typeface="ＭＳ ゴシック" panose="020B0609070205080204" pitchFamily="49" charset="-128"/>
                <a:ea typeface="ＭＳ ゴシック" panose="020B0609070205080204" pitchFamily="49" charset="-128"/>
              </a:rPr>
              <a:t>」という。）を行い、必要に応じて計画の変更、福祉サービス等の事業を行う者等との連絡調整その他の便宜を行うとともに、新たな支給決定又は地域相談支援給付決定が必要であると認められる場合には、</a:t>
            </a:r>
            <a:r>
              <a:rPr lang="ja-JP" altLang="en-US" sz="1300" b="1" u="sng" dirty="0">
                <a:latin typeface="ＭＳ ゴシック" panose="020B0609070205080204" pitchFamily="49" charset="-128"/>
                <a:ea typeface="ＭＳ ゴシック" panose="020B0609070205080204" pitchFamily="49" charset="-128"/>
              </a:rPr>
              <a:t>利用者に対し、支給決定又は地域相談支援給付決定に係る</a:t>
            </a:r>
            <a:r>
              <a:rPr lang="ja-JP" altLang="en-US" sz="1300" b="1" u="sng" dirty="0" smtClean="0">
                <a:latin typeface="ＭＳ ゴシック" panose="020B0609070205080204" pitchFamily="49" charset="-128"/>
                <a:ea typeface="ＭＳ ゴシック" panose="020B0609070205080204" pitchFamily="49" charset="-128"/>
              </a:rPr>
              <a:t>申請を勧める</a:t>
            </a:r>
            <a:r>
              <a:rPr lang="ja-JP" altLang="en-US" sz="1300" dirty="0" smtClean="0">
                <a:latin typeface="ＭＳ ゴシック" panose="020B0609070205080204" pitchFamily="49" charset="-128"/>
                <a:ea typeface="ＭＳ ゴシック" panose="020B0609070205080204" pitchFamily="49" charset="-128"/>
              </a:rPr>
              <a:t>もの</a:t>
            </a:r>
            <a:r>
              <a:rPr lang="ja-JP" altLang="en-US" sz="1300" dirty="0">
                <a:latin typeface="ＭＳ ゴシック" panose="020B0609070205080204" pitchFamily="49" charset="-128"/>
                <a:ea typeface="ＭＳ ゴシック" panose="020B0609070205080204" pitchFamily="49" charset="-128"/>
              </a:rPr>
              <a:t>とする。</a:t>
            </a:r>
            <a:endParaRPr lang="en-US" altLang="ja-JP" sz="13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モニタリングに当たっては利用者及びその家族、福祉サービス等の事業を行う者との連絡を継続的に行うこととし、</a:t>
            </a:r>
            <a:r>
              <a:rPr lang="ja-JP" altLang="en-US" sz="1400" b="1" u="sng" dirty="0">
                <a:latin typeface="ＭＳ ゴシック" panose="020B0609070205080204" pitchFamily="49" charset="-128"/>
                <a:ea typeface="ＭＳ ゴシック" panose="020B0609070205080204" pitchFamily="49" charset="-128"/>
              </a:rPr>
              <a:t>モニタリングの期間ごとに利用者の居宅等を訪問し、利用者等に面接するほか、その結果を記録</a:t>
            </a:r>
            <a:r>
              <a:rPr lang="ja-JP" altLang="en-US" sz="1400" dirty="0">
                <a:latin typeface="ＭＳ ゴシック" panose="020B0609070205080204" pitchFamily="49" charset="-128"/>
                <a:ea typeface="ＭＳ ゴシック" panose="020B0609070205080204" pitchFamily="49" charset="-128"/>
              </a:rPr>
              <a:t>しなければならない。</a:t>
            </a:r>
            <a:endParaRPr lang="en-US" altLang="ja-JP" sz="1400" dirty="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pPr marL="622300" indent="-342900"/>
            <a:endParaRPr lang="en-US" altLang="ja-JP" sz="13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65746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サービス等利用計画（書式例）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41</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385258391"/>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618900898"/>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75914827"/>
              </p:ext>
            </p:extLst>
          </p:nvPr>
        </p:nvGraphicFramePr>
        <p:xfrm>
          <a:off x="200472" y="1484784"/>
          <a:ext cx="9577064" cy="1371600"/>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7560840">
                  <a:extLst>
                    <a:ext uri="{9D8B030D-6E8A-4147-A177-3AD203B41FA5}">
                      <a16:colId xmlns:a16="http://schemas.microsoft.com/office/drawing/2014/main" val="20002"/>
                    </a:ext>
                  </a:extLst>
                </a:gridCol>
              </a:tblGrid>
              <a:tr h="252028">
                <a:tc gridSpan="2">
                  <a:txBody>
                    <a:bodyPr/>
                    <a:lstStyle/>
                    <a:p>
                      <a:r>
                        <a:rPr kumimoji="1" lang="ja-JP" altLang="en-US" sz="1100" dirty="0" smtClean="0"/>
                        <a:t>利用者及びその家族の</a:t>
                      </a:r>
                      <a:endParaRPr kumimoji="1" lang="en-US" altLang="ja-JP" sz="1100" dirty="0" smtClean="0"/>
                    </a:p>
                    <a:p>
                      <a:r>
                        <a:rPr kumimoji="1" lang="ja-JP" altLang="en-US" sz="1100" dirty="0" smtClean="0"/>
                        <a:t>生活に対する意向</a:t>
                      </a:r>
                      <a:endParaRPr kumimoji="1" lang="en-US" altLang="ja-JP" sz="1100" dirty="0" smtClean="0"/>
                    </a:p>
                    <a:p>
                      <a:r>
                        <a:rPr kumimoji="1" lang="ja-JP" altLang="en-US" sz="1100" dirty="0" smtClean="0"/>
                        <a:t>（希望する生活）</a:t>
                      </a:r>
                      <a:endParaRPr kumimoji="1" lang="ja-JP" altLang="en-US" sz="1100" dirty="0"/>
                    </a:p>
                  </a:txBody>
                  <a:tcPr>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0"/>
                  </a:ext>
                </a:extLst>
              </a:tr>
              <a:tr h="252028">
                <a:tc gridSpan="2">
                  <a:txBody>
                    <a:bodyPr/>
                    <a:lstStyle/>
                    <a:p>
                      <a:r>
                        <a:rPr kumimoji="1" lang="ja-JP" altLang="en-US" sz="1100" dirty="0" smtClean="0"/>
                        <a:t>総合的な援助の方針</a:t>
                      </a:r>
                      <a:endParaRPr kumimoji="1" lang="ja-JP" altLang="en-US" sz="1100" dirty="0"/>
                    </a:p>
                  </a:txBody>
                  <a:tcPr>
                    <a:lnB w="12700" cmpd="sng">
                      <a:noFill/>
                    </a:lnB>
                    <a:solidFill>
                      <a:schemeClr val="bg1">
                        <a:lumMod val="85000"/>
                      </a:schemeClr>
                    </a:solidFill>
                  </a:tcPr>
                </a:tc>
                <a:tc hMerge="1">
                  <a:txBody>
                    <a:bodyPr/>
                    <a:lstStyle/>
                    <a:p>
                      <a:endParaRPr kumimoji="1" lang="ja-JP" altLang="en-US" sz="1100"/>
                    </a:p>
                  </a:txBody>
                  <a:tcPr/>
                </a:tc>
                <a:tc>
                  <a:txBody>
                    <a:bodyPr/>
                    <a:lstStyle/>
                    <a:p>
                      <a:endParaRPr kumimoji="1" lang="ja-JP" altLang="en-US" sz="1100" dirty="0"/>
                    </a:p>
                  </a:txBody>
                  <a:tcPr/>
                </a:tc>
                <a:extLst>
                  <a:ext uri="{0D108BD9-81ED-4DB2-BD59-A6C34878D82A}">
                    <a16:rowId xmlns:a16="http://schemas.microsoft.com/office/drawing/2014/main" val="10001"/>
                  </a:ext>
                </a:extLst>
              </a:tr>
              <a:tr h="252028">
                <a:tc rowSpan="2">
                  <a:txBody>
                    <a:bodyPr/>
                    <a:lstStyle/>
                    <a:p>
                      <a:endParaRPr kumimoji="1" lang="ja-JP" altLang="en-US" sz="1100" dirty="0"/>
                    </a:p>
                  </a:txBody>
                  <a:tcPr>
                    <a:lnT w="12700" cmpd="sng">
                      <a:noFill/>
                    </a:lnT>
                    <a:solidFill>
                      <a:schemeClr val="bg1">
                        <a:lumMod val="85000"/>
                      </a:schemeClr>
                    </a:solidFill>
                  </a:tcPr>
                </a:tc>
                <a:tc>
                  <a:txBody>
                    <a:bodyPr/>
                    <a:lstStyle/>
                    <a:p>
                      <a:r>
                        <a:rPr kumimoji="1" lang="ja-JP" altLang="en-US" sz="1100" dirty="0" smtClean="0"/>
                        <a:t>長期目標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2"/>
                  </a:ext>
                </a:extLst>
              </a:tr>
              <a:tr h="252028">
                <a:tc vMerge="1">
                  <a:txBody>
                    <a:bodyPr/>
                    <a:lstStyle/>
                    <a:p>
                      <a:endParaRPr kumimoji="1" lang="ja-JP" altLang="en-US" sz="1100"/>
                    </a:p>
                  </a:txBody>
                  <a:tcPr/>
                </a:tc>
                <a:tc>
                  <a:txBody>
                    <a:bodyPr/>
                    <a:lstStyle/>
                    <a:p>
                      <a:r>
                        <a:rPr kumimoji="1" lang="ja-JP" altLang="en-US" sz="1100" dirty="0" smtClean="0"/>
                        <a:t>短期目標</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3"/>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398953085"/>
              </p:ext>
            </p:extLst>
          </p:nvPr>
        </p:nvGraphicFramePr>
        <p:xfrm>
          <a:off x="200472" y="2924944"/>
          <a:ext cx="9577064" cy="3669448"/>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gridCol w="576064">
                  <a:extLst>
                    <a:ext uri="{9D8B030D-6E8A-4147-A177-3AD203B41FA5}">
                      <a16:colId xmlns:a16="http://schemas.microsoft.com/office/drawing/2014/main" val="20007"/>
                    </a:ext>
                  </a:extLst>
                </a:gridCol>
                <a:gridCol w="1440160">
                  <a:extLst>
                    <a:ext uri="{9D8B030D-6E8A-4147-A177-3AD203B41FA5}">
                      <a16:colId xmlns:a16="http://schemas.microsoft.com/office/drawing/2014/main" val="20008"/>
                    </a:ext>
                  </a:extLst>
                </a:gridCol>
              </a:tblGrid>
              <a:tr h="288032">
                <a:tc rowSpan="2">
                  <a:txBody>
                    <a:bodyPr/>
                    <a:lstStyle/>
                    <a:p>
                      <a:r>
                        <a:rPr kumimoji="1" lang="ja-JP" altLang="en-US" sz="1050" dirty="0" smtClean="0"/>
                        <a:t>優先順位</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解決すべき課題</a:t>
                      </a:r>
                      <a:endParaRPr kumimoji="1" lang="en-US" altLang="ja-JP" sz="1050" dirty="0" smtClean="0"/>
                    </a:p>
                    <a:p>
                      <a:pPr algn="ctr"/>
                      <a:r>
                        <a:rPr kumimoji="1" lang="ja-JP" altLang="en-US" sz="1050" dirty="0" smtClean="0"/>
                        <a:t>（本人のニーズ）</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達成</a:t>
                      </a:r>
                      <a:endParaRPr kumimoji="1" lang="en-US" altLang="ja-JP" sz="1050" dirty="0" smtClean="0"/>
                    </a:p>
                    <a:p>
                      <a:pPr algn="ctr"/>
                      <a:r>
                        <a:rPr kumimoji="1" lang="ja-JP" altLang="en-US" sz="1050" dirty="0" smtClean="0"/>
                        <a:t>時期</a:t>
                      </a:r>
                      <a:endParaRPr kumimoji="1" lang="ja-JP" altLang="en-US" sz="1050" dirty="0"/>
                    </a:p>
                  </a:txBody>
                  <a:tcPr anchor="ctr">
                    <a:solidFill>
                      <a:schemeClr val="bg1">
                        <a:lumMod val="85000"/>
                      </a:schemeClr>
                    </a:solidFill>
                  </a:tcPr>
                </a:tc>
                <a:tc gridSpan="2">
                  <a:txBody>
                    <a:bodyPr/>
                    <a:lstStyle/>
                    <a:p>
                      <a:pPr algn="ctr"/>
                      <a:r>
                        <a:rPr kumimoji="1" lang="ja-JP" altLang="en-US" sz="1050" dirty="0" smtClean="0"/>
                        <a:t>福祉サービス等</a:t>
                      </a:r>
                      <a:endParaRPr kumimoji="1" lang="ja-JP" altLang="en-US" sz="1050" dirty="0"/>
                    </a:p>
                  </a:txBody>
                  <a:tcPr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a:r>
                        <a:rPr kumimoji="1" lang="ja-JP" altLang="en-US" sz="1050" dirty="0" smtClean="0"/>
                        <a:t>課題解決のための本人の役割</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評価時期</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その他留意事項</a:t>
                      </a:r>
                      <a:endParaRPr kumimoji="1" lang="ja-JP" altLang="en-US" sz="1050" dirty="0"/>
                    </a:p>
                  </a:txBody>
                  <a:tcPr anchor="ctr">
                    <a:solidFill>
                      <a:schemeClr val="bg1">
                        <a:lumMod val="85000"/>
                      </a:schemeClr>
                    </a:solidFill>
                  </a:tcPr>
                </a:tc>
                <a:extLst>
                  <a:ext uri="{0D108BD9-81ED-4DB2-BD59-A6C34878D82A}">
                    <a16:rowId xmlns:a16="http://schemas.microsoft.com/office/drawing/2014/main" val="10000"/>
                  </a:ext>
                </a:extLst>
              </a:tr>
              <a:tr h="28803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1050" dirty="0"/>
                    </a:p>
                  </a:txBody>
                  <a:tcPr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smtClean="0"/>
                        <a:t>福祉サービス等</a:t>
                      </a:r>
                      <a:endParaRPr kumimoji="1" lang="en-US" altLang="ja-JP" sz="1050" dirty="0" smtClean="0"/>
                    </a:p>
                    <a:p>
                      <a:pPr algn="ctr"/>
                      <a:r>
                        <a:rPr kumimoji="1" lang="ja-JP" altLang="en-US" sz="1050" dirty="0" smtClean="0"/>
                        <a:t>（頻度・時間）</a:t>
                      </a:r>
                      <a:endParaRPr kumimoji="1" lang="en-US" altLang="ja-JP" sz="1050" dirty="0" smtClean="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1050" dirty="0" smtClean="0"/>
                        <a:t>提供事業者名</a:t>
                      </a:r>
                      <a:endParaRPr kumimoji="1" lang="en-US" altLang="ja-JP" sz="1050" dirty="0" smtClean="0"/>
                    </a:p>
                    <a:p>
                      <a:pPr algn="ctr"/>
                      <a:r>
                        <a:rPr kumimoji="1" lang="ja-JP" altLang="en-US" sz="1050" dirty="0" smtClean="0"/>
                        <a:t>（担当者・電話）</a:t>
                      </a:r>
                      <a:endParaRPr kumimoji="1" lang="ja-JP" altLang="en-US" sz="105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2"/>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3"/>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4"/>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6118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モニタリング報告書（書式例）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42</a:t>
            </a:fld>
            <a:endParaRPr lang="en-US" altLang="ja-JP" dirty="0"/>
          </a:p>
        </p:txBody>
      </p:sp>
      <p:graphicFrame>
        <p:nvGraphicFramePr>
          <p:cNvPr id="4" name="表 3"/>
          <p:cNvGraphicFramePr>
            <a:graphicFrameLocks noGrp="1"/>
          </p:cNvGraphicFramePr>
          <p:nvPr>
            <p:extLst>
              <p:ext uri="{D42A27DB-BD31-4B8C-83A1-F6EECF244321}">
                <p14:modId xmlns:p14="http://schemas.microsoft.com/office/powerpoint/2010/main" val="244716551"/>
              </p:ext>
            </p:extLst>
          </p:nvPr>
        </p:nvGraphicFramePr>
        <p:xfrm>
          <a:off x="200472" y="332656"/>
          <a:ext cx="9577067" cy="77724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利用者氏名</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障害支援区分</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相談支援事業者名</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r h="192021">
                <a:tc>
                  <a:txBody>
                    <a:bodyPr/>
                    <a:lstStyle/>
                    <a:p>
                      <a:r>
                        <a:rPr kumimoji="1" lang="ja-JP" altLang="en-US" sz="1100" dirty="0" smtClean="0"/>
                        <a:t>障害福祉ｻｰﾋﾞｽ受給者証番号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計画作成担当者</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1"/>
                  </a:ext>
                </a:extLst>
              </a:tr>
              <a:tr h="192021">
                <a:tc>
                  <a:txBody>
                    <a:bodyPr/>
                    <a:lstStyle/>
                    <a:p>
                      <a:r>
                        <a:rPr kumimoji="1" lang="ja-JP" altLang="en-US" sz="1100" dirty="0" smtClean="0"/>
                        <a:t>地域相談支援受給者証番号</a:t>
                      </a:r>
                      <a:endParaRPr kumimoji="1" lang="ja-JP" altLang="en-US" sz="1100" dirty="0"/>
                    </a:p>
                  </a:txBody>
                  <a:tcPr>
                    <a:solidFill>
                      <a:schemeClr val="bg1">
                        <a:lumMod val="85000"/>
                      </a:schemeClr>
                    </a:solidFill>
                  </a:tcPr>
                </a:tc>
                <a:tc>
                  <a:txBody>
                    <a:bodyPr/>
                    <a:lstStyle/>
                    <a:p>
                      <a:endParaRPr kumimoji="1" lang="ja-JP" altLang="en-US" sz="1100" dirty="0"/>
                    </a:p>
                  </a:txBody>
                  <a:tcPr/>
                </a:tc>
                <a:tc gridSpan="4">
                  <a:txBody>
                    <a:bodyPr/>
                    <a:lstStyle/>
                    <a:p>
                      <a:endParaRPr kumimoji="1" lang="ja-JP" altLang="en-US" sz="1100" dirty="0"/>
                    </a:p>
                  </a:txBody>
                  <a:tcPr>
                    <a:lnR w="12700" cmpd="sng">
                      <a:noFill/>
                    </a:lnR>
                    <a:lnB w="12700" cmpd="sng">
                      <a:noFill/>
                    </a:lnB>
                  </a:tcPr>
                </a:tc>
                <a:tc hMerge="1">
                  <a:txBody>
                    <a:bodyPr/>
                    <a:lstStyle/>
                    <a:p>
                      <a:endParaRPr kumimoji="1" lang="ja-JP" altLang="en-US" sz="1100" dirty="0"/>
                    </a:p>
                  </a:txBody>
                  <a:tcPr/>
                </a:tc>
                <a:tc hMerge="1">
                  <a:txBody>
                    <a:bodyPr/>
                    <a:lstStyle/>
                    <a:p>
                      <a:endParaRPr kumimoji="1" lang="ja-JP" altLang="en-US" sz="1100" dirty="0"/>
                    </a:p>
                  </a:txBody>
                  <a:tcPr/>
                </a:tc>
                <a:tc hMerge="1">
                  <a:txBody>
                    <a:bodyPr/>
                    <a:lstStyle/>
                    <a:p>
                      <a:endParaRPr kumimoji="1" lang="ja-JP" altLang="en-US" sz="1100" dirty="0"/>
                    </a:p>
                  </a:txBody>
                  <a:tcPr>
                    <a:lnB w="12700" cmpd="sng">
                      <a:noFill/>
                    </a:lnB>
                  </a:tcPr>
                </a:tc>
                <a:extLst>
                  <a:ext uri="{0D108BD9-81ED-4DB2-BD59-A6C34878D82A}">
                    <a16:rowId xmlns:a16="http://schemas.microsoft.com/office/drawing/2014/main" val="1000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650624524"/>
              </p:ext>
            </p:extLst>
          </p:nvPr>
        </p:nvGraphicFramePr>
        <p:xfrm>
          <a:off x="200469" y="1153696"/>
          <a:ext cx="9577067" cy="259080"/>
        </p:xfrm>
        <a:graphic>
          <a:graphicData uri="http://schemas.openxmlformats.org/drawingml/2006/table">
            <a:tbl>
              <a:tblPr firstRow="1" bandRow="1">
                <a:tableStyleId>{5940675A-B579-460E-94D1-54222C63F5DA}</a:tableStyleId>
              </a:tblPr>
              <a:tblGrid>
                <a:gridCol w="136815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28189">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728195">
                  <a:extLst>
                    <a:ext uri="{9D8B030D-6E8A-4147-A177-3AD203B41FA5}">
                      <a16:colId xmlns:a16="http://schemas.microsoft.com/office/drawing/2014/main" val="20005"/>
                    </a:ext>
                  </a:extLst>
                </a:gridCol>
              </a:tblGrid>
              <a:tr h="192021">
                <a:tc>
                  <a:txBody>
                    <a:bodyPr/>
                    <a:lstStyle/>
                    <a:p>
                      <a:r>
                        <a:rPr kumimoji="1" lang="ja-JP" altLang="en-US" sz="1100" dirty="0" smtClean="0"/>
                        <a:t>計画案作成日</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ﾓﾆﾀﾘﾝｸﾞ期間（開始年月）</a:t>
                      </a:r>
                      <a:endParaRPr kumimoji="1" lang="ja-JP" altLang="en-US" sz="1100" dirty="0"/>
                    </a:p>
                  </a:txBody>
                  <a:tcPr>
                    <a:solidFill>
                      <a:schemeClr val="bg1">
                        <a:lumMod val="85000"/>
                      </a:schemeClr>
                    </a:solidFill>
                  </a:tcPr>
                </a:tc>
                <a:tc>
                  <a:txBody>
                    <a:bodyPr/>
                    <a:lstStyle/>
                    <a:p>
                      <a:endParaRPr kumimoji="1" lang="ja-JP" altLang="en-US" sz="1100" dirty="0"/>
                    </a:p>
                  </a:txBody>
                  <a:tcPr/>
                </a:tc>
                <a:tc>
                  <a:txBody>
                    <a:bodyPr/>
                    <a:lstStyle/>
                    <a:p>
                      <a:r>
                        <a:rPr kumimoji="1" lang="ja-JP" altLang="en-US" sz="1100" dirty="0" smtClean="0"/>
                        <a:t>利用者同意署名欄</a:t>
                      </a:r>
                      <a:endParaRPr kumimoji="1" lang="ja-JP" altLang="en-US" sz="1100" dirty="0"/>
                    </a:p>
                  </a:txBody>
                  <a:tcPr>
                    <a:solidFill>
                      <a:schemeClr val="bg1">
                        <a:lumMod val="85000"/>
                      </a:schemeClr>
                    </a:solidFill>
                  </a:tcPr>
                </a:tc>
                <a:tc>
                  <a:txBody>
                    <a:bodyPr/>
                    <a:lstStyle/>
                    <a:p>
                      <a:endParaRPr kumimoji="1" lang="ja-JP" altLang="en-US" sz="1100" dirty="0"/>
                    </a:p>
                  </a:txBody>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375563634"/>
              </p:ext>
            </p:extLst>
          </p:nvPr>
        </p:nvGraphicFramePr>
        <p:xfrm>
          <a:off x="200472" y="1484784"/>
          <a:ext cx="9577064" cy="763136"/>
        </p:xfrm>
        <a:graphic>
          <a:graphicData uri="http://schemas.openxmlformats.org/drawingml/2006/table">
            <a:tbl>
              <a:tblPr firstRow="1" bandRow="1">
                <a:tableStyleId>{5940675A-B579-460E-94D1-54222C63F5DA}</a:tableStyleId>
              </a:tblPr>
              <a:tblGrid>
                <a:gridCol w="4752528">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252028">
                <a:tc>
                  <a:txBody>
                    <a:bodyPr/>
                    <a:lstStyle/>
                    <a:p>
                      <a:pPr algn="ctr"/>
                      <a:r>
                        <a:rPr kumimoji="1" lang="ja-JP" altLang="en-US" sz="1100" dirty="0" smtClean="0"/>
                        <a:t>総合的な援助の方針</a:t>
                      </a:r>
                      <a:endParaRPr kumimoji="1" lang="ja-JP" altLang="en-US" sz="1100" dirty="0"/>
                    </a:p>
                  </a:txBody>
                  <a:tcP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100" dirty="0" smtClean="0"/>
                        <a:t>全体の状況</a:t>
                      </a:r>
                      <a:endParaRPr kumimoji="1" lang="ja-JP" altLang="en-US" sz="1100" dirty="0"/>
                    </a:p>
                  </a:txBody>
                  <a:tcPr>
                    <a:solidFill>
                      <a:schemeClr val="bg1">
                        <a:lumMod val="85000"/>
                      </a:schemeClr>
                    </a:solidFill>
                  </a:tcPr>
                </a:tc>
                <a:extLst>
                  <a:ext uri="{0D108BD9-81ED-4DB2-BD59-A6C34878D82A}">
                    <a16:rowId xmlns:a16="http://schemas.microsoft.com/office/drawing/2014/main" val="10000"/>
                  </a:ext>
                </a:extLst>
              </a:tr>
              <a:tr h="504056">
                <a:tc>
                  <a:txBody>
                    <a:bodyPr/>
                    <a:lstStyle/>
                    <a:p>
                      <a:endParaRPr kumimoji="1" lang="ja-JP" altLang="en-US" sz="1100" dirty="0"/>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kumimoji="1" lang="ja-JP" altLang="en-US" sz="1100" dirty="0"/>
                    </a:p>
                  </a:txBody>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119491272"/>
              </p:ext>
            </p:extLst>
          </p:nvPr>
        </p:nvGraphicFramePr>
        <p:xfrm>
          <a:off x="200472" y="2334476"/>
          <a:ext cx="9577065" cy="4406892"/>
        </p:xfrm>
        <a:graphic>
          <a:graphicData uri="http://schemas.openxmlformats.org/drawingml/2006/table">
            <a:tbl>
              <a:tblPr firstRow="1" bandRow="1">
                <a:tableStyleId>{5940675A-B579-460E-94D1-54222C63F5DA}</a:tableStyleId>
              </a:tblPr>
              <a:tblGrid>
                <a:gridCol w="360040">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698527">
                  <a:extLst>
                    <a:ext uri="{9D8B030D-6E8A-4147-A177-3AD203B41FA5}">
                      <a16:colId xmlns:a16="http://schemas.microsoft.com/office/drawing/2014/main" val="20008"/>
                    </a:ext>
                  </a:extLst>
                </a:gridCol>
                <a:gridCol w="669625">
                  <a:extLst>
                    <a:ext uri="{9D8B030D-6E8A-4147-A177-3AD203B41FA5}">
                      <a16:colId xmlns:a16="http://schemas.microsoft.com/office/drawing/2014/main" val="20009"/>
                    </a:ext>
                  </a:extLst>
                </a:gridCol>
                <a:gridCol w="720081">
                  <a:extLst>
                    <a:ext uri="{9D8B030D-6E8A-4147-A177-3AD203B41FA5}">
                      <a16:colId xmlns:a16="http://schemas.microsoft.com/office/drawing/2014/main" val="20010"/>
                    </a:ext>
                  </a:extLst>
                </a:gridCol>
              </a:tblGrid>
              <a:tr h="367241">
                <a:tc rowSpan="2">
                  <a:txBody>
                    <a:bodyPr/>
                    <a:lstStyle/>
                    <a:p>
                      <a:r>
                        <a:rPr kumimoji="1" lang="ja-JP" altLang="en-US" sz="1050" dirty="0" smtClean="0"/>
                        <a:t>優先順位</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達成時期</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サービス提供状況</a:t>
                      </a:r>
                      <a:endParaRPr kumimoji="1" lang="en-US" altLang="ja-JP" sz="1050" dirty="0" smtClean="0"/>
                    </a:p>
                    <a:p>
                      <a:pPr algn="ctr"/>
                      <a:r>
                        <a:rPr kumimoji="1" lang="ja-JP" altLang="en-US" sz="800" dirty="0" smtClean="0"/>
                        <a:t>（事業者からの聞き取り）</a:t>
                      </a:r>
                      <a:endParaRPr kumimoji="1" lang="ja-JP" altLang="en-US" sz="800" dirty="0"/>
                    </a:p>
                  </a:txBody>
                  <a:tcPr anchor="ctr">
                    <a:solidFill>
                      <a:schemeClr val="bg1">
                        <a:lumMod val="85000"/>
                      </a:schemeClr>
                    </a:solidFill>
                  </a:tcPr>
                </a:tc>
                <a:tc rowSpan="2">
                  <a:txBody>
                    <a:bodyPr/>
                    <a:lstStyle/>
                    <a:p>
                      <a:pPr algn="ctr"/>
                      <a:r>
                        <a:rPr kumimoji="1" lang="ja-JP" altLang="en-US" sz="1050" dirty="0" smtClean="0"/>
                        <a:t>本人の感想・</a:t>
                      </a:r>
                      <a:endParaRPr kumimoji="1" lang="en-US" altLang="ja-JP" sz="1050" dirty="0" smtClean="0"/>
                    </a:p>
                    <a:p>
                      <a:pPr algn="ctr"/>
                      <a:r>
                        <a:rPr kumimoji="1" lang="ja-JP" altLang="en-US" sz="1050" dirty="0" smtClean="0"/>
                        <a:t>満足度</a:t>
                      </a:r>
                      <a:endParaRPr kumimoji="1" lang="ja-JP" altLang="en-US" sz="1050" dirty="0"/>
                    </a:p>
                  </a:txBody>
                  <a:tcPr anchor="ctr">
                    <a:solidFill>
                      <a:schemeClr val="bg1">
                        <a:lumMod val="85000"/>
                      </a:schemeClr>
                    </a:solidFill>
                  </a:tcPr>
                </a:tc>
                <a:tc rowSpan="2">
                  <a:txBody>
                    <a:bodyPr/>
                    <a:lstStyle/>
                    <a:p>
                      <a:pPr algn="ctr"/>
                      <a:r>
                        <a:rPr kumimoji="1" lang="ja-JP" altLang="en-US" sz="1050" dirty="0" smtClean="0"/>
                        <a:t>支援目標の</a:t>
                      </a:r>
                      <a:endParaRPr kumimoji="1" lang="en-US" altLang="ja-JP" sz="1050" dirty="0" smtClean="0"/>
                    </a:p>
                    <a:p>
                      <a:pPr algn="ctr"/>
                      <a:r>
                        <a:rPr kumimoji="1" lang="ja-JP" altLang="en-US" sz="1050" dirty="0" smtClean="0"/>
                        <a:t>達成度</a:t>
                      </a:r>
                      <a:endParaRPr kumimoji="1" lang="en-US" altLang="ja-JP" sz="1050" dirty="0" smtClean="0"/>
                    </a:p>
                    <a:p>
                      <a:pPr algn="ctr"/>
                      <a:r>
                        <a:rPr kumimoji="1" lang="ja-JP" altLang="en-US" sz="800" dirty="0" smtClean="0"/>
                        <a:t>（ニーズの充足度）</a:t>
                      </a:r>
                      <a:endParaRPr kumimoji="1" lang="ja-JP" altLang="en-US" sz="800" dirty="0"/>
                    </a:p>
                  </a:txBody>
                  <a:tcPr anchor="ctr">
                    <a:solidFill>
                      <a:schemeClr val="bg1">
                        <a:lumMod val="85000"/>
                      </a:schemeClr>
                    </a:solidFill>
                  </a:tcPr>
                </a:tc>
                <a:tc rowSpan="2">
                  <a:txBody>
                    <a:bodyPr/>
                    <a:lstStyle/>
                    <a:p>
                      <a:pPr algn="ctr"/>
                      <a:r>
                        <a:rPr kumimoji="1" lang="ja-JP" altLang="en-US" sz="1050" dirty="0" smtClean="0"/>
                        <a:t>今後の課題・</a:t>
                      </a:r>
                      <a:endParaRPr kumimoji="1" lang="en-US" altLang="ja-JP" sz="1050" dirty="0" smtClean="0"/>
                    </a:p>
                    <a:p>
                      <a:pPr algn="ctr"/>
                      <a:r>
                        <a:rPr kumimoji="1" lang="ja-JP" altLang="en-US" sz="1050" dirty="0" smtClean="0"/>
                        <a:t>解決方法</a:t>
                      </a:r>
                      <a:endParaRPr kumimoji="1" lang="en-US" altLang="ja-JP" sz="1050" dirty="0" smtClean="0"/>
                    </a:p>
                  </a:txBody>
                  <a:tcPr anchor="ctr">
                    <a:solidFill>
                      <a:schemeClr val="bg1">
                        <a:lumMod val="85000"/>
                      </a:schemeClr>
                    </a:solidFill>
                  </a:tcPr>
                </a:tc>
                <a:tc gridSpan="3">
                  <a:txBody>
                    <a:bodyPr/>
                    <a:lstStyle/>
                    <a:p>
                      <a:pPr algn="ctr"/>
                      <a:r>
                        <a:rPr kumimoji="1" lang="ja-JP" altLang="en-US" sz="1050" dirty="0" smtClean="0"/>
                        <a:t>計画変更の必要性</a:t>
                      </a:r>
                      <a:endParaRPr kumimoji="1" lang="ja-JP" altLang="en-US" sz="105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その他留意事項</a:t>
                      </a:r>
                    </a:p>
                    <a:p>
                      <a:pPr algn="ctr"/>
                      <a:endParaRPr kumimoji="1" lang="ja-JP" altLang="en-US" sz="1050" dirty="0"/>
                    </a:p>
                  </a:txBody>
                  <a:tcPr anchor="ct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r h="36724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800" dirty="0" smtClean="0"/>
                        <a:t>サービス</a:t>
                      </a:r>
                      <a:endParaRPr kumimoji="1" lang="en-US" altLang="ja-JP" sz="800" dirty="0" smtClean="0"/>
                    </a:p>
                    <a:p>
                      <a:pPr algn="ctr"/>
                      <a:r>
                        <a:rPr kumimoji="1" lang="ja-JP" altLang="en-US" sz="800" dirty="0" smtClean="0"/>
                        <a:t>種類の変更</a:t>
                      </a:r>
                      <a:endParaRPr kumimoji="1" lang="ja-JP" altLang="en-US" sz="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800" dirty="0" smtClean="0"/>
                        <a:t>サービス</a:t>
                      </a:r>
                      <a:endParaRPr kumimoji="1" lang="en-US" altLang="ja-JP" sz="800" dirty="0" smtClean="0"/>
                    </a:p>
                    <a:p>
                      <a:pPr algn="ctr"/>
                      <a:r>
                        <a:rPr kumimoji="1" lang="ja-JP" altLang="en-US" sz="800" dirty="0" smtClean="0"/>
                        <a:t>量の変更</a:t>
                      </a:r>
                      <a:endParaRPr kumimoji="1" lang="ja-JP"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r>
                        <a:rPr kumimoji="1" lang="ja-JP" altLang="en-US" sz="800" dirty="0" smtClean="0"/>
                        <a:t>習慣計画</a:t>
                      </a:r>
                      <a:endParaRPr kumimoji="1" lang="en-US" altLang="ja-JP" sz="800" dirty="0" smtClean="0"/>
                    </a:p>
                    <a:p>
                      <a:pPr algn="ctr"/>
                      <a:r>
                        <a:rPr kumimoji="1" lang="ja-JP" altLang="en-US" sz="800" dirty="0" smtClean="0"/>
                        <a:t>の変更</a:t>
                      </a:r>
                      <a:endParaRPr kumimoji="1" lang="ja-JP"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10001"/>
                  </a:ext>
                </a:extLst>
              </a:tr>
              <a:tr h="734482">
                <a:tc>
                  <a:txBody>
                    <a:bodyPr/>
                    <a:lstStyle/>
                    <a:p>
                      <a:pPr algn="ctr"/>
                      <a:r>
                        <a:rPr kumimoji="1" lang="ja-JP" altLang="en-US" sz="1050" dirty="0" smtClean="0"/>
                        <a:t>１</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algn="ctr"/>
                      <a:r>
                        <a:rPr kumimoji="1" lang="ja-JP" altLang="en-US" sz="1050" dirty="0" smtClean="0"/>
                        <a:t>有・無</a:t>
                      </a:r>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734482">
                <a:tc>
                  <a:txBody>
                    <a:bodyPr/>
                    <a:lstStyle/>
                    <a:p>
                      <a:pPr algn="ctr"/>
                      <a:r>
                        <a:rPr kumimoji="1" lang="ja-JP" altLang="en-US" sz="1050" dirty="0" smtClean="0"/>
                        <a:t>２</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734482">
                <a:tc>
                  <a:txBody>
                    <a:bodyPr/>
                    <a:lstStyle/>
                    <a:p>
                      <a:pPr algn="ctr"/>
                      <a:r>
                        <a:rPr kumimoji="1" lang="ja-JP" altLang="en-US" sz="1050" dirty="0" smtClean="0"/>
                        <a:t>３</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algn="ctr"/>
                      <a:r>
                        <a:rPr kumimoji="1" lang="ja-JP" altLang="en-US" sz="1050" dirty="0" smtClean="0"/>
                        <a:t>有・無</a:t>
                      </a:r>
                      <a:endParaRPr kumimoji="1" lang="ja-JP" altLang="en-US" sz="1050" dirty="0"/>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734482">
                <a:tc>
                  <a:txBody>
                    <a:bodyPr/>
                    <a:lstStyle/>
                    <a:p>
                      <a:pPr algn="ctr"/>
                      <a:r>
                        <a:rPr kumimoji="1" lang="ja-JP" altLang="en-US" sz="1050" dirty="0" smtClean="0"/>
                        <a:t>４</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734482">
                <a:tc>
                  <a:txBody>
                    <a:bodyPr/>
                    <a:lstStyle/>
                    <a:p>
                      <a:pPr algn="ctr"/>
                      <a:r>
                        <a:rPr kumimoji="1" lang="ja-JP" altLang="en-US" sz="1050" dirty="0" smtClean="0"/>
                        <a:t>５</a:t>
                      </a:r>
                      <a:endParaRPr kumimoji="1" lang="ja-JP" altLang="en-US" sz="1050" dirty="0"/>
                    </a:p>
                  </a:txBody>
                  <a:tcPr anchor="ctr">
                    <a:solidFill>
                      <a:schemeClr val="bg1">
                        <a:lumMod val="85000"/>
                      </a:schemeClr>
                    </a:solidFill>
                  </a:tcP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endParaRPr kumimoji="1" lang="ja-JP" altLang="en-US" sz="1050" dirty="0"/>
                    </a:p>
                  </a:txBody>
                  <a:tcPr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kumimoji="1" lang="ja-JP" altLang="en-US" sz="1050" dirty="0" smtClean="0"/>
                        <a:t>有・無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87092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43</a:t>
            </a:fld>
            <a:endParaRPr lang="en-US" altLang="ja-JP" dirty="0"/>
          </a:p>
        </p:txBody>
      </p:sp>
      <p:sp>
        <p:nvSpPr>
          <p:cNvPr id="4" name="正方形/長方形 3"/>
          <p:cNvSpPr/>
          <p:nvPr/>
        </p:nvSpPr>
        <p:spPr>
          <a:xfrm>
            <a:off x="128464" y="260648"/>
            <a:ext cx="9649072"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サービス等利用計画の変更を行う場合は、</a:t>
            </a:r>
            <a:r>
              <a:rPr lang="ja-JP" altLang="en-US" sz="1400" b="1" u="sng" dirty="0" smtClean="0">
                <a:latin typeface="ＭＳ ゴシック" panose="020B0609070205080204" pitchFamily="49" charset="-128"/>
                <a:ea typeface="ＭＳ ゴシック" panose="020B0609070205080204" pitchFamily="49" charset="-128"/>
              </a:rPr>
              <a:t>指定サービス利用支援の方針の①から⑦及び⑩の方針を準用する</a:t>
            </a:r>
            <a:r>
              <a:rPr lang="ja-JP" altLang="en-US" sz="1400" u="sng" dirty="0" smtClean="0">
                <a:latin typeface="ＭＳ ゴシック" panose="020B0609070205080204" pitchFamily="49" charset="-128"/>
                <a:ea typeface="ＭＳ ゴシック" panose="020B0609070205080204" pitchFamily="49" charset="-128"/>
              </a:rPr>
              <a:t>。</a:t>
            </a:r>
            <a:endParaRPr lang="en-US" altLang="ja-JP" sz="1400" u="sng"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適切な障害福祉サービス等が総合的かつ効率的に提供された場合においても、</a:t>
            </a:r>
            <a:r>
              <a:rPr lang="ja-JP" altLang="en-US" sz="1400" b="1" u="sng" dirty="0" smtClean="0">
                <a:latin typeface="ＭＳ ゴシック" panose="020B0609070205080204" pitchFamily="49" charset="-128"/>
                <a:ea typeface="ＭＳ ゴシック" panose="020B0609070205080204" pitchFamily="49" charset="-128"/>
              </a:rPr>
              <a:t>利用者がその居宅において日常生活を営むことが困難になったと認める場合又は利用者が指定障害者支援施設等へ入所又は入院を希望する場合には、指定障害者支援施設等への紹介その他の便宜の提供を行う</a:t>
            </a:r>
            <a:r>
              <a:rPr lang="ja-JP" altLang="en-US" sz="1400" dirty="0" smtClean="0">
                <a:latin typeface="ＭＳ ゴシック" panose="020B0609070205080204" pitchFamily="49" charset="-128"/>
                <a:ea typeface="ＭＳ ゴシック" panose="020B0609070205080204" pitchFamily="49" charset="-128"/>
              </a:rPr>
              <a:t>ものとする。</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endParaRPr lang="en-US" altLang="ja-JP" sz="1400" dirty="0">
              <a:latin typeface="ＭＳ ゴシック" panose="020B0609070205080204" pitchFamily="49" charset="-128"/>
              <a:ea typeface="ＭＳ ゴシック" panose="020B0609070205080204" pitchFamily="49" charset="-128"/>
            </a:endParaRPr>
          </a:p>
          <a:p>
            <a:pPr marL="723900" indent="-342900">
              <a:buFont typeface="+mj-ea"/>
              <a:buAutoNum type="circleNumDbPlain" startAt="3"/>
            </a:pPr>
            <a:r>
              <a:rPr lang="ja-JP" altLang="en-US" sz="1400" b="1" u="sng" dirty="0" smtClean="0">
                <a:latin typeface="ＭＳ ゴシック" panose="020B0609070205080204" pitchFamily="49" charset="-128"/>
                <a:ea typeface="ＭＳ ゴシック" panose="020B0609070205080204" pitchFamily="49" charset="-128"/>
              </a:rPr>
              <a:t>指定障害者支援施設、精神科病院等から退所又は退院しようとする利用者又はその家族からの依頼があった場合には</a:t>
            </a:r>
            <a:r>
              <a:rPr lang="ja-JP" altLang="en-US" sz="1400" dirty="0" smtClean="0">
                <a:latin typeface="ＭＳ ゴシック" panose="020B0609070205080204" pitchFamily="49" charset="-128"/>
                <a:ea typeface="ＭＳ ゴシック" panose="020B0609070205080204" pitchFamily="49" charset="-128"/>
              </a:rPr>
              <a:t>、</a:t>
            </a:r>
            <a:r>
              <a:rPr lang="ja-JP" altLang="en-US" sz="1400" b="1" u="sng" dirty="0" smtClean="0">
                <a:latin typeface="ＭＳ ゴシック" panose="020B0609070205080204" pitchFamily="49" charset="-128"/>
                <a:ea typeface="ＭＳ ゴシック" panose="020B0609070205080204" pitchFamily="49" charset="-128"/>
              </a:rPr>
              <a:t>居宅における生活へ円滑に移行できるよう、あらかじめ、必要な情報の提供及び助言を行う等の援助を行う</a:t>
            </a:r>
            <a:r>
              <a:rPr lang="ja-JP" altLang="en-US" sz="1400" dirty="0" smtClean="0">
                <a:latin typeface="ＭＳ ゴシック" panose="020B0609070205080204" pitchFamily="49" charset="-128"/>
                <a:ea typeface="ＭＳ ゴシック" panose="020B0609070205080204" pitchFamily="49" charset="-128"/>
              </a:rPr>
              <a:t>ものとする。</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endParaRPr lang="en-US" altLang="ja-JP" sz="1400" dirty="0">
              <a:latin typeface="ＭＳ ゴシック" panose="020B0609070205080204" pitchFamily="49" charset="-128"/>
              <a:ea typeface="ＭＳ ゴシック" panose="020B0609070205080204" pitchFamily="49" charset="-128"/>
            </a:endParaRPr>
          </a:p>
          <a:p>
            <a:pPr marL="279400"/>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基準第一六条～一八条略</a:t>
            </a:r>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（利用者に対するサービス等利用計画の等の書類の交付）（計画相談支援対象障害者等に関する市町村への通知）（管理者の責務）</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（運営規程）</a:t>
            </a:r>
            <a:r>
              <a:rPr lang="ja-JP" altLang="en-US" sz="1100" u="sng" dirty="0" smtClean="0">
                <a:latin typeface="ＭＳ ゴシック" panose="020B0609070205080204" pitchFamily="49" charset="-128"/>
                <a:ea typeface="ＭＳ ゴシック" panose="020B0609070205080204" pitchFamily="49" charset="-128"/>
              </a:rPr>
              <a:t>基準第一九条</a:t>
            </a:r>
            <a:endParaRPr lang="en-US" altLang="ja-JP" sz="1100" u="sng" dirty="0" smtClean="0">
              <a:latin typeface="ＭＳ ゴシック" panose="020B0609070205080204" pitchFamily="49" charset="-128"/>
              <a:ea typeface="ＭＳ ゴシック" panose="020B0609070205080204" pitchFamily="49" charset="-128"/>
            </a:endParaRPr>
          </a:p>
          <a:p>
            <a:pPr marL="5270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以下の事業の運営についての重要事項に関する運営規程を定めておかなければならない。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事業の目的及び運営の方針</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従業者</a:t>
            </a:r>
            <a:r>
              <a:rPr lang="ja-JP" altLang="en-US" sz="1400" dirty="0" smtClean="0">
                <a:latin typeface="ＭＳ ゴシック" panose="020B0609070205080204" pitchFamily="49" charset="-128"/>
                <a:ea typeface="ＭＳ ゴシック" panose="020B0609070205080204" pitchFamily="49" charset="-128"/>
              </a:rPr>
              <a:t>の職種、員数及び職務の内容</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営業</a:t>
            </a:r>
            <a:r>
              <a:rPr lang="ja-JP" altLang="en-US" sz="1400" dirty="0" smtClean="0">
                <a:latin typeface="ＭＳ ゴシック" panose="020B0609070205080204" pitchFamily="49" charset="-128"/>
                <a:ea typeface="ＭＳ ゴシック" panose="020B0609070205080204" pitchFamily="49" charset="-128"/>
              </a:rPr>
              <a:t>日及び営業時間</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指定計画相談支援</a:t>
            </a:r>
            <a:r>
              <a:rPr lang="ja-JP" altLang="en-US" sz="1400" dirty="0" smtClean="0">
                <a:latin typeface="ＭＳ ゴシック" panose="020B0609070205080204" pitchFamily="49" charset="-128"/>
                <a:ea typeface="ＭＳ ゴシック" panose="020B0609070205080204" pitchFamily="49" charset="-128"/>
              </a:rPr>
              <a:t>の提供方法及び内容並びに計画相談支援対象障害者等から受領する費用及びその額</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通常</a:t>
            </a:r>
            <a:r>
              <a:rPr lang="ja-JP" altLang="en-US" sz="1400" dirty="0" smtClean="0">
                <a:latin typeface="ＭＳ ゴシック" panose="020B0609070205080204" pitchFamily="49" charset="-128"/>
                <a:ea typeface="ＭＳ ゴシック" panose="020B0609070205080204" pitchFamily="49" charset="-128"/>
              </a:rPr>
              <a:t>の事業の実施地域</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事業</a:t>
            </a:r>
            <a:r>
              <a:rPr lang="ja-JP" altLang="en-US" sz="1400" dirty="0" smtClean="0">
                <a:latin typeface="ＭＳ ゴシック" panose="020B0609070205080204" pitchFamily="49" charset="-128"/>
                <a:ea typeface="ＭＳ ゴシック" panose="020B0609070205080204" pitchFamily="49" charset="-128"/>
              </a:rPr>
              <a:t>の主たる対象とする障害の種類を定めた場合には当該障害の種類</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虐待</a:t>
            </a:r>
            <a:r>
              <a:rPr lang="ja-JP" altLang="en-US" sz="1400" dirty="0" smtClean="0">
                <a:latin typeface="ＭＳ ゴシック" panose="020B0609070205080204" pitchFamily="49" charset="-128"/>
                <a:ea typeface="ＭＳ ゴシック" panose="020B0609070205080204" pitchFamily="49" charset="-128"/>
              </a:rPr>
              <a:t>の防止のた</a:t>
            </a:r>
            <a:r>
              <a:rPr lang="ja-JP" altLang="en-US" sz="1400" dirty="0">
                <a:latin typeface="ＭＳ ゴシック" panose="020B0609070205080204" pitchFamily="49" charset="-128"/>
                <a:ea typeface="ＭＳ ゴシック" panose="020B0609070205080204" pitchFamily="49" charset="-128"/>
              </a:rPr>
              <a:t>め</a:t>
            </a:r>
            <a:r>
              <a:rPr lang="ja-JP" altLang="en-US" sz="1400" dirty="0" smtClean="0">
                <a:latin typeface="ＭＳ ゴシック" panose="020B0609070205080204" pitchFamily="49" charset="-128"/>
                <a:ea typeface="ＭＳ ゴシック" panose="020B0609070205080204" pitchFamily="49" charset="-128"/>
              </a:rPr>
              <a:t>の措置に関する事項</a:t>
            </a:r>
            <a:endParaRPr lang="en-US" altLang="ja-JP" sz="1400" dirty="0" smtClean="0">
              <a:latin typeface="ＭＳ ゴシック" panose="020B0609070205080204" pitchFamily="49" charset="-128"/>
              <a:ea typeface="ＭＳ ゴシック" panose="020B0609070205080204" pitchFamily="49" charset="-128"/>
            </a:endParaRPr>
          </a:p>
          <a:p>
            <a:pPr marL="7239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その他運営に関する重要事項</a:t>
            </a:r>
            <a:endParaRPr lang="en-US" altLang="ja-JP" sz="1400" dirty="0">
              <a:latin typeface="ＭＳ ゴシック" panose="020B0609070205080204" pitchFamily="49" charset="-128"/>
              <a:ea typeface="ＭＳ ゴシック" panose="020B0609070205080204" pitchFamily="49" charset="-128"/>
            </a:endParaRPr>
          </a:p>
          <a:p>
            <a:pPr marL="381000"/>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地域生活支援拠点等である場合はその旨を規定し、拠点等の必要な機能のうち、満たす機能を明記すること</a:t>
            </a:r>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40870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44</a:t>
            </a:fld>
            <a:endParaRPr lang="en-US" altLang="ja-JP" dirty="0"/>
          </a:p>
        </p:txBody>
      </p:sp>
      <p:sp>
        <p:nvSpPr>
          <p:cNvPr id="4" name="正方形/長方形 3"/>
          <p:cNvSpPr/>
          <p:nvPr/>
        </p:nvSpPr>
        <p:spPr>
          <a:xfrm>
            <a:off x="128464" y="260648"/>
            <a:ext cx="9649072"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基準第二〇条～二三条略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勤務態勢</a:t>
            </a:r>
            <a:r>
              <a:rPr lang="ja-JP" altLang="en-US" sz="1600" dirty="0" smtClean="0">
                <a:latin typeface="ＭＳ ゴシック" panose="020B0609070205080204" pitchFamily="49" charset="-128"/>
                <a:ea typeface="ＭＳ ゴシック" panose="020B0609070205080204" pitchFamily="49" charset="-128"/>
              </a:rPr>
              <a:t>の確保等）（設備及び備品等）（衛生管理等）（掲示等）</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（秘密保持等）</a:t>
            </a:r>
            <a:r>
              <a:rPr lang="ja-JP" altLang="en-US" sz="1100" u="sng" dirty="0" smtClean="0">
                <a:latin typeface="ＭＳ ゴシック" panose="020B0609070205080204" pitchFamily="49" charset="-128"/>
                <a:ea typeface="ＭＳ ゴシック" panose="020B0609070205080204" pitchFamily="49" charset="-128"/>
              </a:rPr>
              <a:t>基準二四条</a:t>
            </a:r>
            <a:endParaRPr lang="en-US" altLang="ja-JP" sz="14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正当な理由なく、その</a:t>
            </a:r>
            <a:r>
              <a:rPr lang="ja-JP" altLang="en-US" sz="1400" b="1" u="sng" dirty="0" smtClean="0">
                <a:latin typeface="ＭＳ ゴシック" panose="020B0609070205080204" pitchFamily="49" charset="-128"/>
                <a:ea typeface="ＭＳ ゴシック" panose="020B0609070205080204" pitchFamily="49" charset="-128"/>
              </a:rPr>
              <a:t>業務上知り得た利用者又はその家族の秘密を漏らしてはならない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従</a:t>
            </a:r>
            <a:r>
              <a:rPr lang="ja-JP" altLang="en-US" sz="1400" dirty="0" smtClean="0">
                <a:latin typeface="ＭＳ ゴシック" panose="020B0609070205080204" pitchFamily="49" charset="-128"/>
                <a:ea typeface="ＭＳ ゴシック" panose="020B0609070205080204" pitchFamily="49" charset="-128"/>
              </a:rPr>
              <a:t>業者及び管理者であった者が正当な理由なく利用者又はその家族の秘密を漏らすことがないよう必要な措置を講じなければならない。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サービス担当者</a:t>
            </a:r>
            <a:r>
              <a:rPr lang="ja-JP" altLang="en-US" sz="1400" dirty="0" smtClean="0">
                <a:latin typeface="ＭＳ ゴシック" panose="020B0609070205080204" pitchFamily="49" charset="-128"/>
                <a:ea typeface="ＭＳ ゴシック" panose="020B0609070205080204" pitchFamily="49" charset="-128"/>
              </a:rPr>
              <a:t>会議等において利用者又はその家族の個人情報を用いる場合は、</a:t>
            </a:r>
            <a:r>
              <a:rPr lang="ja-JP" altLang="en-US" sz="1400" b="1" u="sng" dirty="0" smtClean="0">
                <a:latin typeface="ＭＳ ゴシック" panose="020B0609070205080204" pitchFamily="49" charset="-128"/>
                <a:ea typeface="ＭＳ ゴシック" panose="020B0609070205080204" pitchFamily="49" charset="-128"/>
              </a:rPr>
              <a:t>あらかじめ文書により当該利用者又はその家族の同意を得ておかなければならない。</a:t>
            </a:r>
            <a:endParaRPr lang="en-US" altLang="ja-JP" sz="1400" b="1" u="sng" dirty="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基準第二五条略（公告）</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b="1" u="sng" dirty="0" smtClean="0">
                <a:latin typeface="ＭＳ ゴシック" panose="020B0609070205080204" pitchFamily="49" charset="-128"/>
                <a:ea typeface="ＭＳ ゴシック" panose="020B0609070205080204" pitchFamily="49" charset="-128"/>
              </a:rPr>
              <a:t>（障害福祉サービス事業者等からの利益収受等の禁止）</a:t>
            </a:r>
            <a:r>
              <a:rPr lang="ja-JP" altLang="en-US" sz="1100" u="sng" dirty="0" smtClean="0">
                <a:latin typeface="ＭＳ ゴシック" panose="020B0609070205080204" pitchFamily="49" charset="-128"/>
                <a:ea typeface="ＭＳ ゴシック" panose="020B0609070205080204" pitchFamily="49" charset="-128"/>
              </a:rPr>
              <a:t>基準第二六条</a:t>
            </a:r>
            <a:endParaRPr lang="en-US" altLang="ja-JP" sz="16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管理者</a:t>
            </a:r>
            <a:r>
              <a:rPr lang="ja-JP" altLang="en-US" sz="1400" dirty="0" smtClean="0">
                <a:latin typeface="ＭＳ ゴシック" panose="020B0609070205080204" pitchFamily="49" charset="-128"/>
                <a:ea typeface="ＭＳ ゴシック" panose="020B0609070205080204" pitchFamily="49" charset="-128"/>
              </a:rPr>
              <a:t>は、サービス等利用計画の作成又は変更に関し、当該指定特定相談支援事業所の相談支援専門員に対して</a:t>
            </a:r>
            <a:r>
              <a:rPr lang="ja-JP" altLang="en-US" sz="1400" b="1" u="sng" dirty="0" smtClean="0">
                <a:latin typeface="ＭＳ ゴシック" panose="020B0609070205080204" pitchFamily="49" charset="-128"/>
                <a:ea typeface="ＭＳ ゴシック" panose="020B0609070205080204" pitchFamily="49" charset="-128"/>
              </a:rPr>
              <a:t>特定の福祉サービス等の事業を行う者等によるサービスを位置付けるべき旨の指示等を行ってはならない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相談支援専門員は、サービス等利用計画の作成又は変更に関し、利用者に対して</a:t>
            </a:r>
            <a:r>
              <a:rPr lang="ja-JP" altLang="en-US" sz="1400" b="1" u="sng" dirty="0" smtClean="0">
                <a:latin typeface="ＭＳ ゴシック" panose="020B0609070205080204" pitchFamily="49" charset="-128"/>
                <a:ea typeface="ＭＳ ゴシック" panose="020B0609070205080204" pitchFamily="49" charset="-128"/>
              </a:rPr>
              <a:t>特定の福祉サービス等の事業を行う者等によるサービスを利用すべき旨の指示等を行ってはならない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a:t>
            </a:r>
            <a:r>
              <a:rPr lang="ja-JP" altLang="en-US" sz="1400" dirty="0" smtClean="0">
                <a:latin typeface="ＭＳ ゴシック" panose="020B0609070205080204" pitchFamily="49" charset="-128"/>
                <a:ea typeface="ＭＳ ゴシック" panose="020B0609070205080204" pitchFamily="49" charset="-128"/>
              </a:rPr>
              <a:t>業者及び従業者は、計画の作成又は変更に関し、利用者に対して特定の福祉サービス等の事業を行う者等による</a:t>
            </a:r>
            <a:r>
              <a:rPr lang="ja-JP" altLang="en-US" sz="1400" b="1" u="sng" dirty="0" smtClean="0">
                <a:latin typeface="ＭＳ ゴシック" panose="020B0609070205080204" pitchFamily="49" charset="-128"/>
                <a:ea typeface="ＭＳ ゴシック" panose="020B0609070205080204" pitchFamily="49" charset="-128"/>
              </a:rPr>
              <a:t>サービスを利用させることの対償として、当該福祉サービス等の事業を行う者等から金品その他の財産上の利益を収受してはならない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342900" indent="-342900">
              <a:buFont typeface="+mj-ea"/>
              <a:buAutoNum type="circleNumDbPlain" startAt="3"/>
            </a:pPr>
            <a:endParaRPr lang="en-US" altLang="ja-JP" sz="14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基準第二七条～二九条略</a:t>
            </a:r>
            <a:endParaRPr kumimoji="1"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（苦情解決）（事故発生時の対応）（会計の区分）</a:t>
            </a:r>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4407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45</a:t>
            </a:fld>
            <a:endParaRPr lang="en-US" altLang="ja-JP" dirty="0"/>
          </a:p>
        </p:txBody>
      </p:sp>
      <p:sp>
        <p:nvSpPr>
          <p:cNvPr id="4" name="正方形/長方形 3"/>
          <p:cNvSpPr/>
          <p:nvPr/>
        </p:nvSpPr>
        <p:spPr>
          <a:xfrm>
            <a:off x="128464" y="260648"/>
            <a:ext cx="9649072" cy="3312368"/>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279400"/>
            <a:endParaRPr lang="en-US" altLang="ja-JP" sz="14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（記録の整備）</a:t>
            </a:r>
            <a:r>
              <a:rPr lang="ja-JP" altLang="en-US" sz="1100" u="sng" dirty="0" smtClean="0">
                <a:latin typeface="ＭＳ ゴシック" panose="020B0609070205080204" pitchFamily="49" charset="-128"/>
                <a:ea typeface="ＭＳ ゴシック" panose="020B0609070205080204" pitchFamily="49" charset="-128"/>
              </a:rPr>
              <a:t>基準第三〇条</a:t>
            </a:r>
            <a:endParaRPr lang="en-US" altLang="ja-JP" sz="1100" u="sng"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a:t>
            </a:r>
            <a:r>
              <a:rPr lang="ja-JP" altLang="en-US" sz="1400" dirty="0">
                <a:latin typeface="ＭＳ ゴシック" panose="020B0609070205080204" pitchFamily="49" charset="-128"/>
                <a:ea typeface="ＭＳ ゴシック" panose="020B0609070205080204" pitchFamily="49" charset="-128"/>
              </a:rPr>
              <a:t>業者</a:t>
            </a:r>
            <a:r>
              <a:rPr lang="ja-JP" altLang="en-US" sz="1400" dirty="0" smtClean="0">
                <a:latin typeface="ＭＳ ゴシック" panose="020B0609070205080204" pitchFamily="49" charset="-128"/>
                <a:ea typeface="ＭＳ ゴシック" panose="020B0609070205080204" pitchFamily="49" charset="-128"/>
              </a:rPr>
              <a:t>は、従業者、設備、備品及び会計に関する諸記録を整備しておかなければならない。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a:t>
            </a:r>
            <a:r>
              <a:rPr lang="ja-JP" altLang="en-US" sz="1400" dirty="0">
                <a:latin typeface="ＭＳ ゴシック" panose="020B0609070205080204" pitchFamily="49" charset="-128"/>
                <a:ea typeface="ＭＳ ゴシック" panose="020B0609070205080204" pitchFamily="49" charset="-128"/>
              </a:rPr>
              <a:t>業者</a:t>
            </a:r>
            <a:r>
              <a:rPr lang="ja-JP" altLang="en-US" sz="1400" dirty="0" smtClean="0">
                <a:latin typeface="ＭＳ ゴシック" panose="020B0609070205080204" pitchFamily="49" charset="-128"/>
                <a:ea typeface="ＭＳ ゴシック" panose="020B0609070205080204" pitchFamily="49" charset="-128"/>
              </a:rPr>
              <a:t>は、利用者等に対する指定計画相談支援の提供に関する以下の</a:t>
            </a:r>
            <a:r>
              <a:rPr lang="ja-JP" altLang="en-US" sz="1400" b="1" u="sng" dirty="0" smtClean="0">
                <a:latin typeface="ＭＳ ゴシック" panose="020B0609070205080204" pitchFamily="49" charset="-128"/>
                <a:ea typeface="ＭＳ ゴシック" panose="020B0609070205080204" pitchFamily="49" charset="-128"/>
              </a:rPr>
              <a:t>記録を整備し、</a:t>
            </a:r>
            <a:r>
              <a:rPr lang="ja-JP" altLang="en-US" sz="1400" b="1" u="sng" dirty="0">
                <a:latin typeface="ＭＳ ゴシック" panose="020B0609070205080204" pitchFamily="49" charset="-128"/>
                <a:ea typeface="ＭＳ ゴシック" panose="020B0609070205080204" pitchFamily="49" charset="-128"/>
              </a:rPr>
              <a:t>支援</a:t>
            </a:r>
            <a:r>
              <a:rPr lang="ja-JP" altLang="en-US" sz="1400" b="1" u="sng" dirty="0" smtClean="0">
                <a:latin typeface="ＭＳ ゴシック" panose="020B0609070205080204" pitchFamily="49" charset="-128"/>
                <a:ea typeface="ＭＳ ゴシック" panose="020B0609070205080204" pitchFamily="49" charset="-128"/>
              </a:rPr>
              <a:t>を提供した日から</a:t>
            </a:r>
            <a:r>
              <a:rPr lang="en-US" altLang="ja-JP" sz="1400" b="1" u="sng" dirty="0" smtClean="0">
                <a:latin typeface="ＭＳ ゴシック" panose="020B0609070205080204" pitchFamily="49" charset="-128"/>
                <a:ea typeface="ＭＳ ゴシック" panose="020B0609070205080204" pitchFamily="49" charset="-128"/>
              </a:rPr>
              <a:t>5</a:t>
            </a:r>
            <a:r>
              <a:rPr lang="ja-JP" altLang="en-US" sz="1400" b="1" u="sng" dirty="0" smtClean="0">
                <a:latin typeface="ＭＳ ゴシック" panose="020B0609070205080204" pitchFamily="49" charset="-128"/>
                <a:ea typeface="ＭＳ ゴシック" panose="020B0609070205080204" pitchFamily="49" charset="-128"/>
              </a:rPr>
              <a:t>年間保存</a:t>
            </a:r>
            <a:r>
              <a:rPr lang="ja-JP" altLang="en-US" sz="1400" dirty="0" smtClean="0">
                <a:latin typeface="ＭＳ ゴシック" panose="020B0609070205080204" pitchFamily="49" charset="-128"/>
                <a:ea typeface="ＭＳ ゴシック" panose="020B0609070205080204" pitchFamily="49" charset="-128"/>
              </a:rPr>
              <a:t>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福祉サービス等の事業を行う者等との</a:t>
            </a:r>
            <a:r>
              <a:rPr lang="ja-JP" altLang="en-US" sz="1400" b="1" u="sng" dirty="0" smtClean="0">
                <a:latin typeface="ＭＳ ゴシック" panose="020B0609070205080204" pitchFamily="49" charset="-128"/>
                <a:ea typeface="ＭＳ ゴシック" panose="020B0609070205080204" pitchFamily="49" charset="-128"/>
              </a:rPr>
              <a:t>連絡調整に関する記録</a:t>
            </a:r>
            <a:endParaRPr lang="en-US" altLang="ja-JP" sz="1400" b="1" u="sng"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利用者ごとに以下の事項を記録した相談支援台帳</a:t>
            </a:r>
            <a:endParaRPr lang="en-US" altLang="ja-JP" sz="1400"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smtClean="0">
                <a:latin typeface="ＭＳ ゴシック" panose="020B0609070205080204" pitchFamily="49" charset="-128"/>
                <a:ea typeface="ＭＳ ゴシック" panose="020B0609070205080204" pitchFamily="49" charset="-128"/>
              </a:rPr>
              <a:t>サービス等利用計画案及びサービス等利用計画</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アセスメント</a:t>
            </a:r>
            <a:r>
              <a:rPr lang="ja-JP" altLang="en-US" sz="1400" b="1" u="sng" dirty="0" smtClean="0">
                <a:latin typeface="ＭＳ ゴシック" panose="020B0609070205080204" pitchFamily="49" charset="-128"/>
                <a:ea typeface="ＭＳ ゴシック" panose="020B0609070205080204" pitchFamily="49" charset="-128"/>
              </a:rPr>
              <a:t>の記録</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サービス担当者会議の</a:t>
            </a:r>
            <a:r>
              <a:rPr lang="ja-JP" altLang="en-US" sz="1400" b="1" u="sng" dirty="0" smtClean="0">
                <a:latin typeface="ＭＳ ゴシック" panose="020B0609070205080204" pitchFamily="49" charset="-128"/>
                <a:ea typeface="ＭＳ ゴシック" panose="020B0609070205080204" pitchFamily="49" charset="-128"/>
              </a:rPr>
              <a:t>記録</a:t>
            </a:r>
            <a:endParaRPr lang="en-US" altLang="ja-JP" sz="1400" b="1" u="sng" dirty="0" smtClean="0">
              <a:latin typeface="ＭＳ ゴシック" panose="020B0609070205080204" pitchFamily="49" charset="-128"/>
              <a:ea typeface="ＭＳ ゴシック" panose="020B0609070205080204" pitchFamily="49" charset="-128"/>
            </a:endParaRPr>
          </a:p>
          <a:p>
            <a:pPr marL="901700" indent="-342900">
              <a:buFont typeface="+mj-lt"/>
              <a:buAutoNum type="alphaLcPeriod"/>
            </a:pPr>
            <a:r>
              <a:rPr lang="ja-JP" altLang="en-US" sz="1400" b="1" u="sng" dirty="0">
                <a:latin typeface="ＭＳ ゴシック" panose="020B0609070205080204" pitchFamily="49" charset="-128"/>
                <a:ea typeface="ＭＳ ゴシック" panose="020B0609070205080204" pitchFamily="49" charset="-128"/>
              </a:rPr>
              <a:t>モニタリング</a:t>
            </a:r>
            <a:r>
              <a:rPr lang="ja-JP" altLang="en-US" sz="1400" b="1" u="sng" dirty="0" smtClean="0">
                <a:latin typeface="ＭＳ ゴシック" panose="020B0609070205080204" pitchFamily="49" charset="-128"/>
                <a:ea typeface="ＭＳ ゴシック" panose="020B0609070205080204" pitchFamily="49" charset="-128"/>
              </a:rPr>
              <a:t>の記録</a:t>
            </a:r>
            <a:endParaRPr lang="en-US" altLang="ja-JP" sz="1400" b="1" u="sng" dirty="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smtClean="0">
                <a:latin typeface="ＭＳ ゴシック" panose="020B0609070205080204" pitchFamily="49" charset="-128"/>
                <a:ea typeface="ＭＳ ゴシック" panose="020B0609070205080204" pitchFamily="49" charset="-128"/>
              </a:rPr>
              <a:t>市町村への通知に係る記録</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a:latin typeface="ＭＳ ゴシック" panose="020B0609070205080204" pitchFamily="49" charset="-128"/>
                <a:ea typeface="ＭＳ ゴシック" panose="020B0609070205080204" pitchFamily="49" charset="-128"/>
              </a:rPr>
              <a:t>苦情</a:t>
            </a:r>
            <a:r>
              <a:rPr lang="ja-JP" altLang="en-US" sz="1400" dirty="0" smtClean="0">
                <a:latin typeface="ＭＳ ゴシック" panose="020B0609070205080204" pitchFamily="49" charset="-128"/>
                <a:ea typeface="ＭＳ ゴシック" panose="020B0609070205080204" pitchFamily="49" charset="-128"/>
              </a:rPr>
              <a:t>の内容等の記録</a:t>
            </a:r>
            <a:endParaRPr lang="en-US" altLang="ja-JP" sz="1400" dirty="0" smtClean="0">
              <a:latin typeface="ＭＳ ゴシック" panose="020B0609070205080204" pitchFamily="49" charset="-128"/>
              <a:ea typeface="ＭＳ ゴシック" panose="020B0609070205080204" pitchFamily="49" charset="-128"/>
            </a:endParaRPr>
          </a:p>
          <a:p>
            <a:pPr marL="622300" indent="-342900">
              <a:buFont typeface="+mj-ea"/>
              <a:buAutoNum type="circleNumDbPlain" startAt="3"/>
            </a:pPr>
            <a:r>
              <a:rPr lang="ja-JP" altLang="en-US" sz="1400" dirty="0">
                <a:latin typeface="ＭＳ ゴシック" panose="020B0609070205080204" pitchFamily="49" charset="-128"/>
                <a:ea typeface="ＭＳ ゴシック" panose="020B0609070205080204" pitchFamily="49" charset="-128"/>
              </a:rPr>
              <a:t>事故</a:t>
            </a:r>
            <a:r>
              <a:rPr lang="ja-JP" altLang="en-US" sz="1400" dirty="0" smtClean="0">
                <a:latin typeface="ＭＳ ゴシック" panose="020B0609070205080204" pitchFamily="49" charset="-128"/>
                <a:ea typeface="ＭＳ ゴシック" panose="020B0609070205080204" pitchFamily="49" charset="-128"/>
              </a:rPr>
              <a:t>の状況及び事故に際して採った処置についての記録</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69923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0472" y="908739"/>
            <a:ext cx="9433048" cy="4608493"/>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4" name="正方形/長方形 3"/>
          <p:cNvSpPr/>
          <p:nvPr/>
        </p:nvSpPr>
        <p:spPr>
          <a:xfrm>
            <a:off x="272480" y="2348922"/>
            <a:ext cx="9217024" cy="2893100"/>
          </a:xfrm>
          <a:prstGeom prst="rect">
            <a:avLst/>
          </a:prstGeom>
          <a:noFill/>
          <a:ln w="19050">
            <a:noFill/>
          </a:ln>
        </p:spPr>
        <p:txBody>
          <a:bodyPr wrap="square">
            <a:spAutoFit/>
          </a:bodyPr>
          <a:lstStyle/>
          <a:p>
            <a:r>
              <a:rPr lang="ja-JP" altLang="en-US" sz="1600" b="1" dirty="0" smtClean="0">
                <a:solidFill>
                  <a:prstClr val="black"/>
                </a:solidFill>
              </a:rPr>
              <a:t>＜留意事項（ポイント）＞</a:t>
            </a:r>
            <a:endParaRPr lang="en-US" altLang="ja-JP" sz="1600" b="1" dirty="0" smtClean="0">
              <a:solidFill>
                <a:prstClr val="black"/>
              </a:solidFill>
            </a:endParaRPr>
          </a:p>
          <a:p>
            <a:r>
              <a:rPr lang="ja-JP" altLang="en-US" sz="1600" dirty="0">
                <a:solidFill>
                  <a:prstClr val="black"/>
                </a:solidFill>
              </a:rPr>
              <a:t>　○</a:t>
            </a:r>
            <a:r>
              <a:rPr lang="ja-JP" altLang="en-US" sz="1600" dirty="0" smtClean="0">
                <a:solidFill>
                  <a:prstClr val="black"/>
                </a:solidFill>
              </a:rPr>
              <a:t> 「セルフプラン」を・・・</a:t>
            </a:r>
            <a:endParaRPr lang="en-US" altLang="ja-JP" sz="1600" dirty="0" smtClean="0">
              <a:solidFill>
                <a:prstClr val="black"/>
              </a:solidFill>
            </a:endParaRPr>
          </a:p>
          <a:p>
            <a:pPr marL="533400" indent="-342900">
              <a:buFont typeface="+mj-ea"/>
              <a:buAutoNum type="circleNumDbPlain"/>
            </a:pPr>
            <a:r>
              <a:rPr lang="ja-JP" altLang="en-US" sz="1400" u="sng" dirty="0" smtClean="0">
                <a:solidFill>
                  <a:prstClr val="black"/>
                </a:solidFill>
              </a:rPr>
              <a:t>「申請者が希望する場合」</a:t>
            </a:r>
            <a:r>
              <a:rPr lang="ja-JP" altLang="en-US" sz="1400" dirty="0" smtClean="0">
                <a:solidFill>
                  <a:prstClr val="black"/>
                </a:solidFill>
              </a:rPr>
              <a:t>：申請者の自由な意思決定が担保されていることが前提</a:t>
            </a:r>
            <a:endParaRPr lang="en-US" altLang="ja-JP" sz="1400" dirty="0">
              <a:solidFill>
                <a:prstClr val="black"/>
              </a:solidFill>
            </a:endParaRPr>
          </a:p>
          <a:p>
            <a:pPr marL="533400" indent="-342900">
              <a:buFont typeface="+mj-ea"/>
              <a:buAutoNum type="circleNumDbPlain"/>
            </a:pPr>
            <a:r>
              <a:rPr lang="ja-JP" altLang="en-US" sz="1400" u="sng" dirty="0" smtClean="0">
                <a:solidFill>
                  <a:prstClr val="black"/>
                </a:solidFill>
              </a:rPr>
              <a:t>「身近な地域に指定特定相談支援事業者等がない場合」</a:t>
            </a:r>
            <a:r>
              <a:rPr lang="ja-JP" altLang="en-US" sz="1400" dirty="0" smtClean="0">
                <a:solidFill>
                  <a:prstClr val="black"/>
                </a:solidFill>
              </a:rPr>
              <a:t>：市区町村（都道府県）が必要な事業者の誘致に向けた努力を行ってもなお体制が確保されない場合が前提</a:t>
            </a:r>
          </a:p>
          <a:p>
            <a:pPr marL="450850" indent="-450850"/>
            <a:r>
              <a:rPr lang="ja-JP" altLang="en-US" sz="1400" dirty="0" smtClean="0">
                <a:solidFill>
                  <a:prstClr val="black"/>
                </a:solidFill>
              </a:rPr>
              <a:t>　　→　各市区町村は、平成</a:t>
            </a:r>
            <a:r>
              <a:rPr lang="en-US" altLang="ja-JP" sz="1400" dirty="0" smtClean="0">
                <a:solidFill>
                  <a:prstClr val="black"/>
                </a:solidFill>
              </a:rPr>
              <a:t>27</a:t>
            </a:r>
            <a:r>
              <a:rPr lang="ja-JP" altLang="en-US" sz="1400" dirty="0" smtClean="0">
                <a:solidFill>
                  <a:prstClr val="black"/>
                </a:solidFill>
              </a:rPr>
              <a:t>年度に向けた体制整備を各市区町村・都道府県が進めている中で</a:t>
            </a:r>
            <a:r>
              <a:rPr lang="ja-JP" altLang="en-US" sz="1400" b="1" u="sng" dirty="0" smtClean="0">
                <a:solidFill>
                  <a:prstClr val="black"/>
                </a:solidFill>
              </a:rPr>
              <a:t>、体制整備に向けた努力をしないまま安易に申請者を「セルフプラン」に誘導することは厳に慎むべき</a:t>
            </a:r>
            <a:r>
              <a:rPr lang="ja-JP" altLang="en-US" sz="1400" dirty="0" smtClean="0">
                <a:solidFill>
                  <a:prstClr val="black"/>
                </a:solidFill>
              </a:rPr>
              <a:t>。</a:t>
            </a:r>
          </a:p>
          <a:p>
            <a:r>
              <a:rPr lang="ja-JP" altLang="en-US" sz="1600" dirty="0" smtClean="0">
                <a:solidFill>
                  <a:prstClr val="black"/>
                </a:solidFill>
              </a:rPr>
              <a:t>　○上記（②）の場合には、市区町村は・・・</a:t>
            </a:r>
            <a:endParaRPr lang="en-US" altLang="ja-JP" sz="1600" dirty="0" smtClean="0">
              <a:solidFill>
                <a:prstClr val="black"/>
              </a:solidFill>
            </a:endParaRPr>
          </a:p>
          <a:p>
            <a:pPr marL="534988" indent="-192088">
              <a:buFont typeface="Arial" panose="020B0604020202020204" pitchFamily="34" charset="0"/>
              <a:buChar char="•"/>
            </a:pPr>
            <a:r>
              <a:rPr lang="ja-JP" altLang="en-US" sz="1400" dirty="0" smtClean="0">
                <a:solidFill>
                  <a:prstClr val="black"/>
                </a:solidFill>
              </a:rPr>
              <a:t>日頃</a:t>
            </a:r>
            <a:r>
              <a:rPr lang="ja-JP" altLang="en-US" sz="1400" dirty="0">
                <a:solidFill>
                  <a:prstClr val="black"/>
                </a:solidFill>
              </a:rPr>
              <a:t>から、</a:t>
            </a:r>
            <a:r>
              <a:rPr lang="ja-JP" altLang="en-US" sz="1400" dirty="0" smtClean="0">
                <a:solidFill>
                  <a:prstClr val="black"/>
                </a:solidFill>
              </a:rPr>
              <a:t>相談支援事業者等の充足に向けた支援を図るべき。</a:t>
            </a:r>
            <a:endParaRPr lang="en-US" altLang="ja-JP" sz="1400" dirty="0">
              <a:solidFill>
                <a:prstClr val="black"/>
              </a:solidFill>
            </a:endParaRPr>
          </a:p>
          <a:p>
            <a:pPr marL="534988" indent="-192088">
              <a:buFont typeface="Arial" panose="020B0604020202020204" pitchFamily="34" charset="0"/>
              <a:buChar char="•"/>
            </a:pPr>
            <a:r>
              <a:rPr lang="ja-JP" altLang="en-US" sz="1400" dirty="0" smtClean="0">
                <a:solidFill>
                  <a:prstClr val="black"/>
                </a:solidFill>
              </a:rPr>
              <a:t>管内の障害福祉サービス事業所の状況に関する情報提供や記載方法に関する説明や相談等十分な支援を行うとともに、モニタリングに代わるものとして、市区町村が本人の状況を定期的に把握すべき。</a:t>
            </a:r>
          </a:p>
          <a:p>
            <a:pPr marL="534988" indent="-192088">
              <a:buFont typeface="Arial" panose="020B0604020202020204" pitchFamily="34" charset="0"/>
              <a:buChar char="•"/>
            </a:pPr>
            <a:r>
              <a:rPr lang="ja-JP" altLang="en-US" sz="1400" dirty="0" smtClean="0">
                <a:solidFill>
                  <a:prstClr val="black"/>
                </a:solidFill>
              </a:rPr>
              <a:t>支給決定の更新時には、相談支援事業者等がサービス等利用計画を作成すべき。</a:t>
            </a:r>
            <a:r>
              <a:rPr lang="ja-JP" altLang="en-US" sz="1600" dirty="0">
                <a:solidFill>
                  <a:prstClr val="black"/>
                </a:solidFill>
              </a:rPr>
              <a:t>　</a:t>
            </a:r>
            <a:r>
              <a:rPr lang="ja-JP" altLang="en-US" sz="1400" dirty="0" smtClean="0">
                <a:solidFill>
                  <a:prstClr val="black"/>
                </a:solidFill>
              </a:rPr>
              <a:t>　</a:t>
            </a:r>
            <a:endParaRPr lang="ja-JP" altLang="en-US" sz="1400" dirty="0">
              <a:solidFill>
                <a:prstClr val="black"/>
              </a:solidFill>
            </a:endParaRPr>
          </a:p>
        </p:txBody>
      </p:sp>
      <p:sp>
        <p:nvSpPr>
          <p:cNvPr id="7" name="正方形/長方形 6"/>
          <p:cNvSpPr/>
          <p:nvPr/>
        </p:nvSpPr>
        <p:spPr>
          <a:xfrm>
            <a:off x="45383" y="159023"/>
            <a:ext cx="9731883" cy="400110"/>
          </a:xfrm>
          <a:prstGeom prst="rect">
            <a:avLst/>
          </a:prstGeom>
          <a:noFill/>
          <a:ln w="19050">
            <a:noFill/>
          </a:ln>
        </p:spPr>
        <p:txBody>
          <a:bodyPr wrap="square">
            <a:spAutoFit/>
          </a:bodyPr>
          <a:lstStyle/>
          <a:p>
            <a:pPr algn="ctr"/>
            <a:r>
              <a:rPr lang="ja-JP" altLang="en-US" sz="2000" b="1" dirty="0">
                <a:solidFill>
                  <a:prstClr val="black"/>
                </a:solidFill>
              </a:rPr>
              <a:t>「セルフプラン」を受け付けるに当たっての留意</a:t>
            </a:r>
            <a:r>
              <a:rPr lang="ja-JP" altLang="en-US" sz="2000" b="1" dirty="0" smtClean="0">
                <a:solidFill>
                  <a:prstClr val="black"/>
                </a:solidFill>
              </a:rPr>
              <a:t>事項</a:t>
            </a:r>
            <a:r>
              <a:rPr lang="ja-JP" altLang="en-US" sz="2000" b="1" dirty="0">
                <a:solidFill>
                  <a:prstClr val="black"/>
                </a:solidFill>
              </a:rPr>
              <a:t>（</a:t>
            </a:r>
            <a:r>
              <a:rPr lang="ja-JP" altLang="en-US" sz="2000" b="1" dirty="0" smtClean="0">
                <a:solidFill>
                  <a:prstClr val="black"/>
                </a:solidFill>
              </a:rPr>
              <a:t>ポイント）</a:t>
            </a:r>
            <a:endParaRPr lang="ja-JP" altLang="en-US" sz="2000" b="1" dirty="0">
              <a:solidFill>
                <a:prstClr val="black"/>
              </a:solidFill>
            </a:endParaRPr>
          </a:p>
        </p:txBody>
      </p:sp>
      <p:sp>
        <p:nvSpPr>
          <p:cNvPr id="8" name="正方形/長方形 7"/>
          <p:cNvSpPr/>
          <p:nvPr/>
        </p:nvSpPr>
        <p:spPr>
          <a:xfrm>
            <a:off x="44942" y="589231"/>
            <a:ext cx="9861144" cy="246221"/>
          </a:xfrm>
          <a:prstGeom prst="rect">
            <a:avLst/>
          </a:prstGeom>
        </p:spPr>
        <p:txBody>
          <a:bodyPr wrap="square">
            <a:spAutoFit/>
          </a:bodyPr>
          <a:lstStyle/>
          <a:p>
            <a:r>
              <a:rPr lang="ja-JP" altLang="en-US" sz="1000" dirty="0" smtClean="0">
                <a:solidFill>
                  <a:prstClr val="black"/>
                </a:solidFill>
              </a:rPr>
              <a:t>　　　＊　「計画相談支援・障害児相談支援の体制整備を進めるに当たっての基本的考え方等について」（平成</a:t>
            </a:r>
            <a:r>
              <a:rPr lang="en-US" altLang="ja-JP" sz="1000" dirty="0" smtClean="0">
                <a:solidFill>
                  <a:prstClr val="black"/>
                </a:solidFill>
              </a:rPr>
              <a:t>26</a:t>
            </a:r>
            <a:r>
              <a:rPr lang="ja-JP" altLang="en-US" sz="1000" dirty="0" smtClean="0">
                <a:solidFill>
                  <a:prstClr val="black"/>
                </a:solidFill>
              </a:rPr>
              <a:t>年２月</a:t>
            </a:r>
            <a:r>
              <a:rPr lang="en-US" altLang="ja-JP" sz="1000" dirty="0">
                <a:solidFill>
                  <a:prstClr val="black"/>
                </a:solidFill>
              </a:rPr>
              <a:t>27</a:t>
            </a:r>
            <a:r>
              <a:rPr lang="ja-JP" altLang="en-US" sz="1000" dirty="0" smtClean="0">
                <a:solidFill>
                  <a:prstClr val="black"/>
                </a:solidFill>
              </a:rPr>
              <a:t>日付地域生活支援推進室事務連絡）より抜粋</a:t>
            </a:r>
            <a:endParaRPr lang="ja-JP" altLang="en-US" sz="1000" dirty="0">
              <a:solidFill>
                <a:prstClr val="black"/>
              </a:solidFill>
            </a:endParaRPr>
          </a:p>
        </p:txBody>
      </p:sp>
      <p:sp>
        <p:nvSpPr>
          <p:cNvPr id="9" name="角丸四角形吹き出し 8"/>
          <p:cNvSpPr/>
          <p:nvPr/>
        </p:nvSpPr>
        <p:spPr>
          <a:xfrm>
            <a:off x="272480" y="908739"/>
            <a:ext cx="9217024" cy="1296145"/>
          </a:xfrm>
          <a:prstGeom prst="wedgeRoundRectCallout">
            <a:avLst>
              <a:gd name="adj1" fmla="val -50061"/>
              <a:gd name="adj2" fmla="val 32639"/>
              <a:gd name="adj3" fmla="val 1666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rPr>
              <a:t>＜</a:t>
            </a:r>
            <a:r>
              <a:rPr lang="ja-JP" altLang="en-US" sz="1600" b="1" dirty="0" smtClean="0">
                <a:solidFill>
                  <a:prstClr val="black"/>
                </a:solidFill>
              </a:rPr>
              <a:t>基本的考え方＞</a:t>
            </a:r>
          </a:p>
          <a:p>
            <a:r>
              <a:rPr lang="ja-JP" altLang="en-US" sz="1600" dirty="0" smtClean="0">
                <a:solidFill>
                  <a:prstClr val="black"/>
                </a:solidFill>
              </a:rPr>
              <a:t>　○　「セルフプラン」自体は、障害者本人（又は保護者）のエンパワメントの観点からは望ましいもの。一方、</a:t>
            </a:r>
            <a:r>
              <a:rPr lang="ja-JP" altLang="en-US" sz="1600" b="1" u="sng" dirty="0" smtClean="0">
                <a:solidFill>
                  <a:prstClr val="black"/>
                </a:solidFill>
              </a:rPr>
              <a:t>市区町村が計画相談支援等の体制整備に十分に力を入れないまま安易に「セルフプラン」の提出を誘導</a:t>
            </a:r>
            <a:r>
              <a:rPr lang="ja-JP" altLang="en-US" sz="1600" b="1" u="sng" dirty="0">
                <a:solidFill>
                  <a:prstClr val="black"/>
                </a:solidFill>
              </a:rPr>
              <a:t>していると</a:t>
            </a:r>
            <a:r>
              <a:rPr lang="ja-JP" altLang="en-US" sz="1600" b="1" u="sng" dirty="0" smtClean="0">
                <a:solidFill>
                  <a:prstClr val="black"/>
                </a:solidFill>
              </a:rPr>
              <a:t>の指摘もある</a:t>
            </a:r>
            <a:r>
              <a:rPr lang="ja-JP" altLang="en-US" sz="1600" dirty="0" smtClean="0">
                <a:solidFill>
                  <a:prstClr val="black"/>
                </a:solidFill>
              </a:rPr>
              <a:t>。一定の原則が必要。</a:t>
            </a:r>
            <a:endParaRPr lang="ja-JP" altLang="ja-JP" sz="1600"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46</a:t>
            </a:fld>
            <a:endParaRPr lang="en-US" altLang="ja-JP" dirty="0"/>
          </a:p>
        </p:txBody>
      </p:sp>
    </p:spTree>
    <p:extLst>
      <p:ext uri="{BB962C8B-B14F-4D97-AF65-F5344CB8AC3E}">
        <p14:creationId xmlns:p14="http://schemas.microsoft.com/office/powerpoint/2010/main" val="15835816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097" y="607359"/>
            <a:ext cx="9738283" cy="6134009"/>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smtClean="0"/>
          </a:p>
        </p:txBody>
      </p:sp>
      <p:sp>
        <p:nvSpPr>
          <p:cNvPr id="56" name="正方形/長方形 55"/>
          <p:cNvSpPr/>
          <p:nvPr/>
        </p:nvSpPr>
        <p:spPr>
          <a:xfrm>
            <a:off x="284469" y="5900699"/>
            <a:ext cx="1620199" cy="324000"/>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結果の記録</a:t>
            </a:r>
            <a:endParaRPr lang="en-US" altLang="ja-JP" sz="1400" dirty="0">
              <a:solidFill>
                <a:prstClr val="black"/>
              </a:solidFill>
            </a:endParaRPr>
          </a:p>
        </p:txBody>
      </p:sp>
      <p:sp>
        <p:nvSpPr>
          <p:cNvPr id="11" name="正方形/長方形 10"/>
          <p:cNvSpPr/>
          <p:nvPr/>
        </p:nvSpPr>
        <p:spPr>
          <a:xfrm>
            <a:off x="272480" y="2708889"/>
            <a:ext cx="1645832" cy="507167"/>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①初回相談</a:t>
            </a:r>
          </a:p>
        </p:txBody>
      </p:sp>
      <p:sp>
        <p:nvSpPr>
          <p:cNvPr id="12" name="正方形/長方形 11"/>
          <p:cNvSpPr/>
          <p:nvPr/>
        </p:nvSpPr>
        <p:spPr>
          <a:xfrm>
            <a:off x="272480" y="3356977"/>
            <a:ext cx="1645832"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②サービス等利用計画案の作成・提出</a:t>
            </a:r>
          </a:p>
        </p:txBody>
      </p:sp>
      <p:sp>
        <p:nvSpPr>
          <p:cNvPr id="13" name="正方形/長方形 12"/>
          <p:cNvSpPr/>
          <p:nvPr/>
        </p:nvSpPr>
        <p:spPr>
          <a:xfrm>
            <a:off x="277113" y="5157162"/>
            <a:ext cx="1694076"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⑤モニタリング</a:t>
            </a:r>
            <a:endParaRPr lang="en-US" altLang="ja-JP" sz="1200" dirty="0">
              <a:solidFill>
                <a:prstClr val="black"/>
              </a:solidFill>
            </a:endParaRPr>
          </a:p>
        </p:txBody>
      </p:sp>
      <p:sp>
        <p:nvSpPr>
          <p:cNvPr id="15" name="正方形/長方形 14"/>
          <p:cNvSpPr/>
          <p:nvPr/>
        </p:nvSpPr>
        <p:spPr>
          <a:xfrm>
            <a:off x="272480" y="3991058"/>
            <a:ext cx="1645832" cy="44602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③サービス担当者</a:t>
            </a:r>
            <a:endParaRPr lang="en-US" altLang="ja-JP" sz="1200" dirty="0">
              <a:solidFill>
                <a:prstClr val="black"/>
              </a:solidFill>
            </a:endParaRPr>
          </a:p>
          <a:p>
            <a:r>
              <a:rPr lang="ja-JP" altLang="en-US" sz="1200" dirty="0">
                <a:solidFill>
                  <a:prstClr val="black"/>
                </a:solidFill>
              </a:rPr>
              <a:t>会議開催</a:t>
            </a:r>
          </a:p>
        </p:txBody>
      </p:sp>
      <p:sp>
        <p:nvSpPr>
          <p:cNvPr id="16" name="正方形/長方形 15"/>
          <p:cNvSpPr/>
          <p:nvPr/>
        </p:nvSpPr>
        <p:spPr>
          <a:xfrm>
            <a:off x="272480" y="4581864"/>
            <a:ext cx="1645832" cy="430433"/>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④サービス等利用計画の作成・提出</a:t>
            </a:r>
          </a:p>
        </p:txBody>
      </p:sp>
      <p:sp>
        <p:nvSpPr>
          <p:cNvPr id="24" name="下矢印 23"/>
          <p:cNvSpPr/>
          <p:nvPr/>
        </p:nvSpPr>
        <p:spPr>
          <a:xfrm>
            <a:off x="734586" y="5013161"/>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7" name="正方形/長方形 36"/>
          <p:cNvSpPr/>
          <p:nvPr/>
        </p:nvSpPr>
        <p:spPr>
          <a:xfrm>
            <a:off x="45097" y="44624"/>
            <a:ext cx="9738283" cy="400110"/>
          </a:xfrm>
          <a:prstGeom prst="rect">
            <a:avLst/>
          </a:prstGeom>
          <a:noFill/>
          <a:ln w="19050">
            <a:noFill/>
          </a:ln>
        </p:spPr>
        <p:txBody>
          <a:bodyPr wrap="square">
            <a:spAutoFit/>
          </a:bodyPr>
          <a:lstStyle/>
          <a:p>
            <a:pPr algn="ctr"/>
            <a:r>
              <a:rPr lang="ja-JP" altLang="ja-JP" sz="2000" b="1" dirty="0">
                <a:solidFill>
                  <a:prstClr val="black"/>
                </a:solidFill>
              </a:rPr>
              <a:t>計画相談</a:t>
            </a:r>
            <a:r>
              <a:rPr lang="ja-JP" altLang="en-US" sz="2000" b="1" dirty="0">
                <a:solidFill>
                  <a:prstClr val="black"/>
                </a:solidFill>
              </a:rPr>
              <a:t>支援等</a:t>
            </a:r>
            <a:r>
              <a:rPr lang="ja-JP" altLang="ja-JP" sz="2000" b="1" dirty="0">
                <a:solidFill>
                  <a:prstClr val="black"/>
                </a:solidFill>
              </a:rPr>
              <a:t>の</a:t>
            </a:r>
            <a:r>
              <a:rPr lang="ja-JP" altLang="en-US" sz="2000" b="1" dirty="0">
                <a:solidFill>
                  <a:prstClr val="black"/>
                </a:solidFill>
              </a:rPr>
              <a:t>完全実施に</a:t>
            </a:r>
            <a:r>
              <a:rPr lang="ja-JP" altLang="en-US" sz="2000" b="1" dirty="0" smtClean="0">
                <a:solidFill>
                  <a:prstClr val="black"/>
                </a:solidFill>
              </a:rPr>
              <a:t>向けた体制整備の加速化策（ポイント）</a:t>
            </a:r>
            <a:endParaRPr lang="ja-JP" altLang="ja-JP" sz="2000" b="1" dirty="0">
              <a:solidFill>
                <a:prstClr val="black"/>
              </a:solidFill>
            </a:endParaRPr>
          </a:p>
        </p:txBody>
      </p:sp>
      <p:sp>
        <p:nvSpPr>
          <p:cNvPr id="36" name="正方形/長方形 35"/>
          <p:cNvSpPr/>
          <p:nvPr/>
        </p:nvSpPr>
        <p:spPr>
          <a:xfrm>
            <a:off x="1904668" y="2709666"/>
            <a:ext cx="2652295" cy="50639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・心身の状況の把握</a:t>
            </a:r>
            <a:endParaRPr lang="en-US" altLang="ja-JP" sz="1100" dirty="0">
              <a:solidFill>
                <a:prstClr val="black"/>
              </a:solidFill>
            </a:endParaRPr>
          </a:p>
          <a:p>
            <a:r>
              <a:rPr lang="ja-JP" altLang="en-US" sz="1100" dirty="0">
                <a:solidFill>
                  <a:prstClr val="black"/>
                </a:solidFill>
              </a:rPr>
              <a:t>・利用者宅へ訪問し、面接の実施</a:t>
            </a:r>
            <a:endParaRPr lang="en-US" altLang="ja-JP" sz="1100" dirty="0">
              <a:solidFill>
                <a:prstClr val="black"/>
              </a:solidFill>
            </a:endParaRPr>
          </a:p>
          <a:p>
            <a:r>
              <a:rPr lang="ja-JP" altLang="en-US" sz="1100" dirty="0">
                <a:solidFill>
                  <a:prstClr val="black"/>
                </a:solidFill>
              </a:rPr>
              <a:t>　（十分な説明と理解）</a:t>
            </a:r>
          </a:p>
        </p:txBody>
      </p:sp>
      <p:sp>
        <p:nvSpPr>
          <p:cNvPr id="2" name="角丸四角形吹き出し 1"/>
          <p:cNvSpPr/>
          <p:nvPr/>
        </p:nvSpPr>
        <p:spPr>
          <a:xfrm>
            <a:off x="4791097" y="2555962"/>
            <a:ext cx="4845545" cy="504000"/>
          </a:xfrm>
          <a:prstGeom prst="wedgeRoundRectCallout">
            <a:avLst>
              <a:gd name="adj1" fmla="val -55019"/>
              <a:gd name="adj2" fmla="val 5272"/>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居宅等</a:t>
            </a:r>
            <a:r>
              <a:rPr lang="ja-JP" altLang="en-US" sz="1200" dirty="0">
                <a:solidFill>
                  <a:prstClr val="black"/>
                </a:solidFill>
              </a:rPr>
              <a:t>への</a:t>
            </a:r>
            <a:r>
              <a:rPr lang="ja-JP" altLang="ja-JP" sz="1200" dirty="0">
                <a:solidFill>
                  <a:prstClr val="black"/>
                </a:solidFill>
              </a:rPr>
              <a:t>訪問</a:t>
            </a:r>
            <a:r>
              <a:rPr lang="ja-JP" altLang="en-US" sz="1200" dirty="0">
                <a:solidFill>
                  <a:prstClr val="black"/>
                </a:solidFill>
              </a:rPr>
              <a:t>は</a:t>
            </a:r>
            <a:r>
              <a:rPr lang="ja-JP" altLang="ja-JP" sz="1200" dirty="0">
                <a:solidFill>
                  <a:prstClr val="black"/>
                </a:solidFill>
              </a:rPr>
              <a:t>必須</a:t>
            </a:r>
            <a:r>
              <a:rPr lang="ja-JP" altLang="en-US" sz="1200" dirty="0">
                <a:solidFill>
                  <a:prstClr val="black"/>
                </a:solidFill>
              </a:rPr>
              <a:t>。ただし、</a:t>
            </a:r>
            <a:r>
              <a:rPr lang="ja-JP" altLang="ja-JP" sz="1200" dirty="0">
                <a:solidFill>
                  <a:prstClr val="black"/>
                </a:solidFill>
              </a:rPr>
              <a:t>再度利用者へ確認する事項が生じた場合は、</a:t>
            </a:r>
            <a:r>
              <a:rPr lang="ja-JP" altLang="en-US" sz="1200" dirty="0">
                <a:solidFill>
                  <a:prstClr val="black"/>
                </a:solidFill>
              </a:rPr>
              <a:t>内容が軽微であれば</a:t>
            </a:r>
            <a:r>
              <a:rPr lang="ja-JP" altLang="ja-JP" sz="1200" dirty="0">
                <a:solidFill>
                  <a:prstClr val="black"/>
                </a:solidFill>
              </a:rPr>
              <a:t>電話</a:t>
            </a:r>
            <a:r>
              <a:rPr lang="ja-JP" altLang="ja-JP"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smtClean="0">
                <a:solidFill>
                  <a:prstClr val="black"/>
                </a:solidFill>
              </a:rPr>
              <a:t>可能。</a:t>
            </a:r>
            <a:endParaRPr lang="ja-JP" altLang="ja-JP" sz="1200" dirty="0">
              <a:solidFill>
                <a:prstClr val="black"/>
              </a:solidFill>
            </a:endParaRPr>
          </a:p>
        </p:txBody>
      </p:sp>
      <p:sp>
        <p:nvSpPr>
          <p:cNvPr id="38" name="正方形/長方形 37"/>
          <p:cNvSpPr/>
          <p:nvPr/>
        </p:nvSpPr>
        <p:spPr>
          <a:xfrm>
            <a:off x="1904668" y="3356977"/>
            <a:ext cx="2652295"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・利用計画案の説明、文書による同意</a:t>
            </a:r>
          </a:p>
        </p:txBody>
      </p:sp>
      <p:sp>
        <p:nvSpPr>
          <p:cNvPr id="39" name="角丸四角形吹き出し 38"/>
          <p:cNvSpPr/>
          <p:nvPr/>
        </p:nvSpPr>
        <p:spPr>
          <a:xfrm>
            <a:off x="4791097" y="3167962"/>
            <a:ext cx="4845545" cy="612000"/>
          </a:xfrm>
          <a:prstGeom prst="wedgeRoundRectCallout">
            <a:avLst>
              <a:gd name="adj1" fmla="val -55558"/>
              <a:gd name="adj2" fmla="val 9764"/>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居宅訪問</a:t>
            </a:r>
            <a:r>
              <a:rPr lang="ja-JP" altLang="en-US" sz="1200" dirty="0">
                <a:solidFill>
                  <a:prstClr val="black"/>
                </a:solidFill>
              </a:rPr>
              <a:t>は</a:t>
            </a:r>
            <a:r>
              <a:rPr lang="ja-JP" altLang="ja-JP" sz="1200" dirty="0">
                <a:solidFill>
                  <a:prstClr val="black"/>
                </a:solidFill>
              </a:rPr>
              <a:t>要件として</a:t>
            </a:r>
            <a:r>
              <a:rPr lang="ja-JP" altLang="ja-JP" sz="1200" dirty="0" smtClean="0">
                <a:solidFill>
                  <a:prstClr val="black"/>
                </a:solidFill>
              </a:rPr>
              <a:t>いな</a:t>
            </a:r>
            <a:r>
              <a:rPr lang="ja-JP" altLang="en-US" sz="1200" dirty="0" smtClean="0">
                <a:solidFill>
                  <a:prstClr val="black"/>
                </a:solidFill>
              </a:rPr>
              <a:t>い。利用者等の</a:t>
            </a:r>
            <a:r>
              <a:rPr lang="ja-JP" altLang="en-US" sz="1200" dirty="0">
                <a:solidFill>
                  <a:prstClr val="black"/>
                </a:solidFill>
              </a:rPr>
              <a:t>意向が正確に確認できることを前提として、</a:t>
            </a:r>
            <a:r>
              <a:rPr lang="ja-JP" altLang="ja-JP" sz="1200" dirty="0">
                <a:solidFill>
                  <a:prstClr val="black"/>
                </a:solidFill>
              </a:rPr>
              <a:t>郵送や補助職員の代行等に</a:t>
            </a:r>
            <a:r>
              <a:rPr lang="ja-JP" altLang="ja-JP" sz="1200" dirty="0" smtClean="0">
                <a:solidFill>
                  <a:prstClr val="black"/>
                </a:solidFill>
              </a:rPr>
              <a:t>よ</a:t>
            </a:r>
            <a:r>
              <a:rPr lang="ja-JP" altLang="en-US" sz="1200" dirty="0" smtClean="0">
                <a:solidFill>
                  <a:prstClr val="black"/>
                </a:solidFill>
              </a:rPr>
              <a:t>り</a:t>
            </a:r>
            <a:r>
              <a:rPr lang="ja-JP" altLang="ja-JP" sz="1200" dirty="0" smtClean="0">
                <a:solidFill>
                  <a:prstClr val="black"/>
                </a:solidFill>
              </a:rPr>
              <a:t>同意</a:t>
            </a:r>
            <a:r>
              <a:rPr lang="ja-JP" altLang="en-US" sz="1200" dirty="0" smtClean="0">
                <a:solidFill>
                  <a:prstClr val="black"/>
                </a:solidFill>
              </a:rPr>
              <a:t>を得ること</a:t>
            </a:r>
            <a:r>
              <a:rPr lang="ja-JP" altLang="ja-JP" sz="1200" dirty="0" smtClean="0">
                <a:solidFill>
                  <a:prstClr val="black"/>
                </a:solidFill>
              </a:rPr>
              <a:t>も</a:t>
            </a:r>
            <a:r>
              <a:rPr lang="ja-JP" altLang="en-US" sz="1200" dirty="0">
                <a:solidFill>
                  <a:prstClr val="black"/>
                </a:solidFill>
              </a:rPr>
              <a:t>可能</a:t>
            </a:r>
            <a:r>
              <a:rPr lang="ja-JP" altLang="ja-JP" sz="1200" dirty="0" smtClean="0">
                <a:solidFill>
                  <a:prstClr val="black"/>
                </a:solidFill>
              </a:rPr>
              <a:t>。</a:t>
            </a:r>
            <a:r>
              <a:rPr lang="ja-JP" altLang="en-US" sz="1200" dirty="0" smtClean="0">
                <a:solidFill>
                  <a:prstClr val="black"/>
                </a:solidFill>
              </a:rPr>
              <a:t>状況</a:t>
            </a:r>
            <a:r>
              <a:rPr lang="ja-JP" altLang="en-US" sz="1200" dirty="0">
                <a:solidFill>
                  <a:prstClr val="black"/>
                </a:solidFill>
              </a:rPr>
              <a:t>に応じ</a:t>
            </a:r>
            <a:r>
              <a:rPr lang="ja-JP" altLang="ja-JP" sz="1200" dirty="0">
                <a:solidFill>
                  <a:prstClr val="black"/>
                </a:solidFill>
              </a:rPr>
              <a:t>相談支援専門員が</a:t>
            </a:r>
            <a:r>
              <a:rPr lang="ja-JP" altLang="ja-JP" sz="1200" dirty="0" smtClean="0">
                <a:solidFill>
                  <a:prstClr val="black"/>
                </a:solidFill>
              </a:rPr>
              <a:t>電話</a:t>
            </a:r>
            <a:r>
              <a:rPr lang="ja-JP" altLang="en-US" sz="1200" dirty="0" smtClean="0">
                <a:solidFill>
                  <a:prstClr val="black"/>
                </a:solidFill>
              </a:rPr>
              <a:t>・</a:t>
            </a:r>
            <a:r>
              <a:rPr lang="ja-JP" altLang="ja-JP" sz="1200" dirty="0" smtClean="0">
                <a:solidFill>
                  <a:prstClr val="black"/>
                </a:solidFill>
              </a:rPr>
              <a:t>メール</a:t>
            </a:r>
            <a:r>
              <a:rPr lang="ja-JP" altLang="en-US" sz="1200" dirty="0" smtClean="0">
                <a:solidFill>
                  <a:prstClr val="black"/>
                </a:solidFill>
              </a:rPr>
              <a:t>等でやりとりを行う。</a:t>
            </a:r>
            <a:endParaRPr lang="ja-JP" altLang="ja-JP" sz="1200" dirty="0">
              <a:solidFill>
                <a:prstClr val="black"/>
              </a:solidFill>
            </a:endParaRPr>
          </a:p>
        </p:txBody>
      </p:sp>
      <p:sp>
        <p:nvSpPr>
          <p:cNvPr id="40" name="角丸四角形吹き出し 39"/>
          <p:cNvSpPr/>
          <p:nvPr/>
        </p:nvSpPr>
        <p:spPr>
          <a:xfrm>
            <a:off x="200472" y="764704"/>
            <a:ext cx="9436170" cy="1564435"/>
          </a:xfrm>
          <a:prstGeom prst="wedgeRoundRectCallout">
            <a:avLst>
              <a:gd name="adj1" fmla="val -50061"/>
              <a:gd name="adj2" fmla="val 32639"/>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（市区町村に求められる</a:t>
            </a:r>
            <a:r>
              <a:rPr lang="ja-JP" altLang="en-US" sz="1400" dirty="0" smtClean="0">
                <a:solidFill>
                  <a:prstClr val="black"/>
                </a:solidFill>
              </a:rPr>
              <a:t>配慮の例）</a:t>
            </a:r>
            <a:endParaRPr lang="en-US" altLang="ja-JP" sz="1400" dirty="0">
              <a:solidFill>
                <a:prstClr val="black"/>
              </a:solidFill>
            </a:endParaRPr>
          </a:p>
          <a:p>
            <a:pPr marL="180975" indent="-180975"/>
            <a:r>
              <a:rPr lang="ja-JP" altLang="en-US" sz="1400" dirty="0">
                <a:solidFill>
                  <a:prstClr val="black"/>
                </a:solidFill>
              </a:rPr>
              <a:t>○　</a:t>
            </a:r>
            <a:r>
              <a:rPr lang="ja-JP" altLang="en-US" sz="1400" dirty="0" smtClean="0">
                <a:solidFill>
                  <a:prstClr val="black"/>
                </a:solidFill>
              </a:rPr>
              <a:t>基幹</a:t>
            </a:r>
            <a:r>
              <a:rPr lang="ja-JP" altLang="en-US" sz="1400" dirty="0">
                <a:solidFill>
                  <a:prstClr val="black"/>
                </a:solidFill>
              </a:rPr>
              <a:t>相談支援センターや委託相談支援事業所と連携し、各相談支援事業所の</a:t>
            </a:r>
            <a:r>
              <a:rPr lang="ja-JP" altLang="en-US" sz="1400" dirty="0" smtClean="0">
                <a:solidFill>
                  <a:prstClr val="black"/>
                </a:solidFill>
              </a:rPr>
              <a:t>繁忙</a:t>
            </a:r>
            <a:r>
              <a:rPr lang="ja-JP" altLang="en-US" sz="1400" dirty="0">
                <a:solidFill>
                  <a:prstClr val="black"/>
                </a:solidFill>
              </a:rPr>
              <a:t>状況を確認の上、特定</a:t>
            </a:r>
            <a:r>
              <a:rPr lang="ja-JP" altLang="en-US" sz="1400" dirty="0" smtClean="0">
                <a:solidFill>
                  <a:prstClr val="black"/>
                </a:solidFill>
              </a:rPr>
              <a:t>の相談</a:t>
            </a:r>
            <a:r>
              <a:rPr lang="ja-JP" altLang="en-US" sz="1400" dirty="0">
                <a:solidFill>
                  <a:prstClr val="black"/>
                </a:solidFill>
              </a:rPr>
              <a:t>支援事業所</a:t>
            </a:r>
            <a:r>
              <a:rPr lang="ja-JP" altLang="en-US" sz="1400" dirty="0" smtClean="0">
                <a:solidFill>
                  <a:prstClr val="black"/>
                </a:solidFill>
              </a:rPr>
              <a:t>に業務が集中</a:t>
            </a:r>
            <a:r>
              <a:rPr lang="ja-JP" altLang="en-US" sz="1400" dirty="0">
                <a:solidFill>
                  <a:prstClr val="black"/>
                </a:solidFill>
              </a:rPr>
              <a:t>しないよう配慮</a:t>
            </a:r>
            <a:endParaRPr lang="en-US" altLang="ja-JP" sz="1400" dirty="0">
              <a:solidFill>
                <a:prstClr val="black"/>
              </a:solidFill>
            </a:endParaRPr>
          </a:p>
          <a:p>
            <a:r>
              <a:rPr lang="ja-JP" altLang="en-US" sz="1400" dirty="0">
                <a:solidFill>
                  <a:prstClr val="black"/>
                </a:solidFill>
              </a:rPr>
              <a:t>○　支給決定・受給者証発行</a:t>
            </a:r>
            <a:r>
              <a:rPr lang="ja-JP" altLang="en-US" sz="1400" dirty="0" smtClean="0">
                <a:solidFill>
                  <a:prstClr val="black"/>
                </a:solidFill>
              </a:rPr>
              <a:t>に当たって、</a:t>
            </a:r>
            <a:endParaRPr lang="ja-JP" altLang="en-US" sz="1400" dirty="0">
              <a:solidFill>
                <a:prstClr val="black"/>
              </a:solidFill>
            </a:endParaRPr>
          </a:p>
          <a:p>
            <a:r>
              <a:rPr lang="ja-JP" altLang="en-US" sz="1400" dirty="0">
                <a:solidFill>
                  <a:prstClr val="black"/>
                </a:solidFill>
              </a:rPr>
              <a:t>　・</a:t>
            </a:r>
            <a:r>
              <a:rPr lang="ja-JP" altLang="ja-JP" sz="1400" dirty="0">
                <a:solidFill>
                  <a:prstClr val="black"/>
                </a:solidFill>
              </a:rPr>
              <a:t>利用者</a:t>
            </a:r>
            <a:r>
              <a:rPr lang="ja-JP" altLang="en-US" sz="1400" dirty="0">
                <a:solidFill>
                  <a:prstClr val="black"/>
                </a:solidFill>
              </a:rPr>
              <a:t>の</a:t>
            </a:r>
            <a:r>
              <a:rPr lang="ja-JP" altLang="ja-JP" sz="1400" dirty="0">
                <a:solidFill>
                  <a:prstClr val="black"/>
                </a:solidFill>
              </a:rPr>
              <a:t>同意の上、受給者証や支給決定の変更通知</a:t>
            </a:r>
            <a:r>
              <a:rPr lang="ja-JP" altLang="en-US" sz="1400" dirty="0">
                <a:solidFill>
                  <a:prstClr val="black"/>
                </a:solidFill>
              </a:rPr>
              <a:t>の写しを</a:t>
            </a:r>
            <a:r>
              <a:rPr lang="ja-JP" altLang="ja-JP" sz="1400" dirty="0">
                <a:solidFill>
                  <a:prstClr val="black"/>
                </a:solidFill>
              </a:rPr>
              <a:t>、直接市町村から相談支援</a:t>
            </a:r>
            <a:r>
              <a:rPr lang="ja-JP" altLang="ja-JP" sz="1400" dirty="0" smtClean="0">
                <a:solidFill>
                  <a:prstClr val="black"/>
                </a:solidFill>
              </a:rPr>
              <a:t>事業</a:t>
            </a:r>
            <a:r>
              <a:rPr lang="ja-JP" altLang="en-US" sz="1400" dirty="0" smtClean="0">
                <a:solidFill>
                  <a:prstClr val="black"/>
                </a:solidFill>
              </a:rPr>
              <a:t>所等</a:t>
            </a:r>
            <a:r>
              <a:rPr lang="ja-JP" altLang="en-US" sz="1400" dirty="0">
                <a:solidFill>
                  <a:prstClr val="black"/>
                </a:solidFill>
              </a:rPr>
              <a:t>に</a:t>
            </a:r>
            <a:r>
              <a:rPr lang="ja-JP" altLang="ja-JP" sz="1400" dirty="0" smtClean="0">
                <a:solidFill>
                  <a:prstClr val="black"/>
                </a:solidFill>
              </a:rPr>
              <a:t>送付</a:t>
            </a:r>
            <a:endParaRPr lang="ja-JP" altLang="ja-JP" sz="1400" dirty="0">
              <a:solidFill>
                <a:prstClr val="black"/>
              </a:solidFill>
            </a:endParaRPr>
          </a:p>
          <a:p>
            <a:r>
              <a:rPr lang="ja-JP" altLang="en-US" sz="1400" dirty="0">
                <a:solidFill>
                  <a:prstClr val="black"/>
                </a:solidFill>
              </a:rPr>
              <a:t>　</a:t>
            </a:r>
            <a:r>
              <a:rPr lang="ja-JP" altLang="ja-JP" sz="1400" dirty="0">
                <a:solidFill>
                  <a:prstClr val="black"/>
                </a:solidFill>
              </a:rPr>
              <a:t>・支給決定</a:t>
            </a:r>
            <a:r>
              <a:rPr lang="ja-JP" altLang="en-US" sz="1400" dirty="0">
                <a:solidFill>
                  <a:prstClr val="black"/>
                </a:solidFill>
              </a:rPr>
              <a:t>の予定</a:t>
            </a:r>
            <a:r>
              <a:rPr lang="ja-JP" altLang="ja-JP" sz="1400" dirty="0">
                <a:solidFill>
                  <a:prstClr val="black"/>
                </a:solidFill>
              </a:rPr>
              <a:t>月よりも早期に相談支援事業所に情報提供し</a:t>
            </a:r>
            <a:r>
              <a:rPr lang="ja-JP" altLang="ja-JP" sz="1400" dirty="0" smtClean="0">
                <a:solidFill>
                  <a:prstClr val="black"/>
                </a:solidFill>
              </a:rPr>
              <a:t>、</a:t>
            </a:r>
            <a:r>
              <a:rPr lang="ja-JP" altLang="en-US" sz="1400" dirty="0" smtClean="0">
                <a:solidFill>
                  <a:prstClr val="black"/>
                </a:solidFill>
              </a:rPr>
              <a:t>十分な時間的余裕を確保</a:t>
            </a:r>
            <a:endParaRPr lang="ja-JP" altLang="ja-JP" sz="1400" dirty="0">
              <a:solidFill>
                <a:prstClr val="black"/>
              </a:solidFill>
            </a:endParaRPr>
          </a:p>
          <a:p>
            <a:r>
              <a:rPr lang="ja-JP" altLang="en-US" sz="1400" dirty="0">
                <a:solidFill>
                  <a:prstClr val="black"/>
                </a:solidFill>
              </a:rPr>
              <a:t>　</a:t>
            </a:r>
            <a:r>
              <a:rPr lang="ja-JP" altLang="ja-JP" sz="1400" dirty="0">
                <a:solidFill>
                  <a:prstClr val="black"/>
                </a:solidFill>
              </a:rPr>
              <a:t>・</a:t>
            </a:r>
            <a:r>
              <a:rPr lang="ja-JP" altLang="en-US" sz="1400" dirty="0">
                <a:solidFill>
                  <a:prstClr val="black"/>
                </a:solidFill>
              </a:rPr>
              <a:t>支給決定に当たって、期限を利用者の次の</a:t>
            </a:r>
            <a:r>
              <a:rPr lang="ja-JP" altLang="ja-JP" sz="1400" dirty="0">
                <a:solidFill>
                  <a:prstClr val="black"/>
                </a:solidFill>
              </a:rPr>
              <a:t>誕生</a:t>
            </a:r>
            <a:r>
              <a:rPr lang="ja-JP" altLang="ja-JP" sz="1400" dirty="0" smtClean="0">
                <a:solidFill>
                  <a:prstClr val="black"/>
                </a:solidFill>
              </a:rPr>
              <a:t>月</a:t>
            </a:r>
            <a:r>
              <a:rPr lang="ja-JP" altLang="en-US" sz="1400" dirty="0" smtClean="0">
                <a:solidFill>
                  <a:prstClr val="black"/>
                </a:solidFill>
              </a:rPr>
              <a:t>等</a:t>
            </a:r>
            <a:r>
              <a:rPr lang="ja-JP" altLang="ja-JP" sz="1400" dirty="0" smtClean="0">
                <a:solidFill>
                  <a:prstClr val="black"/>
                </a:solidFill>
              </a:rPr>
              <a:t>までと</a:t>
            </a:r>
            <a:r>
              <a:rPr lang="ja-JP" altLang="en-US" sz="1400" dirty="0" smtClean="0">
                <a:solidFill>
                  <a:prstClr val="black"/>
                </a:solidFill>
              </a:rPr>
              <a:t>して計画</a:t>
            </a:r>
            <a:r>
              <a:rPr lang="ja-JP" altLang="en-US" sz="1400" dirty="0">
                <a:solidFill>
                  <a:prstClr val="black"/>
                </a:solidFill>
              </a:rPr>
              <a:t>相談支援</a:t>
            </a:r>
            <a:r>
              <a:rPr lang="ja-JP" altLang="en-US" sz="1400" dirty="0" smtClean="0">
                <a:solidFill>
                  <a:prstClr val="black"/>
                </a:solidFill>
              </a:rPr>
              <a:t>の業務量を分散</a:t>
            </a:r>
            <a:endParaRPr lang="ja-JP" altLang="ja-JP" sz="1400" strike="sngStrike" dirty="0">
              <a:solidFill>
                <a:srgbClr val="FF0000"/>
              </a:solidFill>
            </a:endParaRPr>
          </a:p>
        </p:txBody>
      </p:sp>
      <p:sp>
        <p:nvSpPr>
          <p:cNvPr id="41" name="正方形/長方形 40"/>
          <p:cNvSpPr/>
          <p:nvPr/>
        </p:nvSpPr>
        <p:spPr>
          <a:xfrm>
            <a:off x="1904668" y="3991058"/>
            <a:ext cx="2652295" cy="44602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dirty="0">
                <a:solidFill>
                  <a:prstClr val="black"/>
                </a:solidFill>
              </a:rPr>
              <a:t>・障害福祉サービス等の担当者を招集の上、開催</a:t>
            </a:r>
          </a:p>
        </p:txBody>
      </p:sp>
      <p:sp>
        <p:nvSpPr>
          <p:cNvPr id="42" name="角丸四角形吹き出し 41"/>
          <p:cNvSpPr/>
          <p:nvPr/>
        </p:nvSpPr>
        <p:spPr>
          <a:xfrm>
            <a:off x="4788115" y="3851977"/>
            <a:ext cx="4845545" cy="756000"/>
          </a:xfrm>
          <a:prstGeom prst="wedgeRoundRectCallout">
            <a:avLst>
              <a:gd name="adj1" fmla="val -55409"/>
              <a:gd name="adj2" fmla="val 7133"/>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原則は関係者</a:t>
            </a:r>
            <a:r>
              <a:rPr lang="ja-JP" altLang="en-US" sz="1200" dirty="0" smtClean="0">
                <a:solidFill>
                  <a:prstClr val="black"/>
                </a:solidFill>
              </a:rPr>
              <a:t>全員が参加</a:t>
            </a:r>
            <a:r>
              <a:rPr lang="ja-JP" altLang="ja-JP" sz="1200" dirty="0" smtClean="0">
                <a:solidFill>
                  <a:prstClr val="black"/>
                </a:solidFill>
              </a:rPr>
              <a:t>の上</a:t>
            </a:r>
            <a:r>
              <a:rPr lang="ja-JP" altLang="en-US" sz="1200" dirty="0">
                <a:solidFill>
                  <a:prstClr val="black"/>
                </a:solidFill>
              </a:rPr>
              <a:t>で</a:t>
            </a:r>
            <a:r>
              <a:rPr lang="ja-JP" altLang="ja-JP" sz="1200" dirty="0" smtClean="0">
                <a:solidFill>
                  <a:prstClr val="black"/>
                </a:solidFill>
              </a:rPr>
              <a:t>開催</a:t>
            </a:r>
            <a:r>
              <a:rPr lang="ja-JP" altLang="en-US" sz="1200" dirty="0">
                <a:solidFill>
                  <a:prstClr val="black"/>
                </a:solidFill>
              </a:rPr>
              <a:t>。</a:t>
            </a:r>
            <a:r>
              <a:rPr lang="ja-JP" altLang="ja-JP" sz="1200" dirty="0">
                <a:solidFill>
                  <a:prstClr val="black"/>
                </a:solidFill>
              </a:rPr>
              <a:t>サービス担当者</a:t>
            </a:r>
            <a:r>
              <a:rPr lang="ja-JP" altLang="ja-JP" sz="1200" dirty="0" smtClean="0">
                <a:solidFill>
                  <a:prstClr val="black"/>
                </a:solidFill>
              </a:rPr>
              <a:t>の</a:t>
            </a:r>
            <a:r>
              <a:rPr lang="ja-JP" altLang="en-US" sz="1200" dirty="0" smtClean="0">
                <a:solidFill>
                  <a:prstClr val="black"/>
                </a:solidFill>
              </a:rPr>
              <a:t>都合で</a:t>
            </a:r>
            <a:r>
              <a:rPr lang="ja-JP" altLang="ja-JP" sz="1200" dirty="0" smtClean="0">
                <a:solidFill>
                  <a:prstClr val="black"/>
                </a:solidFill>
              </a:rPr>
              <a:t>会議</a:t>
            </a:r>
            <a:r>
              <a:rPr lang="ja-JP" altLang="ja-JP" sz="1200" dirty="0">
                <a:solidFill>
                  <a:prstClr val="black"/>
                </a:solidFill>
              </a:rPr>
              <a:t>への参加が得られなかった場合は、</a:t>
            </a:r>
            <a:r>
              <a:rPr lang="ja-JP" altLang="en-US" sz="1200" dirty="0">
                <a:solidFill>
                  <a:prstClr val="black"/>
                </a:solidFill>
              </a:rPr>
              <a:t>会議を開き直す必要は無く、</a:t>
            </a:r>
            <a:r>
              <a:rPr lang="ja-JP" altLang="ja-JP" sz="1200" dirty="0">
                <a:solidFill>
                  <a:prstClr val="black"/>
                </a:solidFill>
              </a:rPr>
              <a:t>出席できなかった</a:t>
            </a:r>
            <a:r>
              <a:rPr lang="ja-JP" altLang="ja-JP" sz="1200" dirty="0" smtClean="0">
                <a:solidFill>
                  <a:prstClr val="black"/>
                </a:solidFill>
              </a:rPr>
              <a:t>担当者</a:t>
            </a:r>
            <a:r>
              <a:rPr lang="ja-JP" altLang="en-US" sz="1200" dirty="0" smtClean="0">
                <a:solidFill>
                  <a:prstClr val="black"/>
                </a:solidFill>
              </a:rPr>
              <a:t>には別途</a:t>
            </a:r>
            <a:r>
              <a:rPr lang="ja-JP" altLang="ja-JP" sz="1200" dirty="0" smtClean="0">
                <a:solidFill>
                  <a:prstClr val="black"/>
                </a:solidFill>
              </a:rPr>
              <a:t>意見</a:t>
            </a:r>
            <a:r>
              <a:rPr lang="ja-JP" altLang="ja-JP" sz="1200" dirty="0">
                <a:solidFill>
                  <a:prstClr val="black"/>
                </a:solidFill>
              </a:rPr>
              <a:t>を</a:t>
            </a:r>
            <a:r>
              <a:rPr lang="ja-JP" altLang="ja-JP" sz="1200" dirty="0" smtClean="0">
                <a:solidFill>
                  <a:prstClr val="black"/>
                </a:solidFill>
              </a:rPr>
              <a:t>求め</a:t>
            </a:r>
            <a:r>
              <a:rPr lang="ja-JP" altLang="en-US" sz="1200" dirty="0" smtClean="0">
                <a:solidFill>
                  <a:prstClr val="black"/>
                </a:solidFill>
              </a:rPr>
              <a:t>て必要に応じて計画に反映することで対応可。内容は文書記録が必要。</a:t>
            </a:r>
            <a:endParaRPr lang="ja-JP" altLang="ja-JP" sz="1200" dirty="0">
              <a:solidFill>
                <a:prstClr val="black"/>
              </a:solidFill>
            </a:endParaRPr>
          </a:p>
        </p:txBody>
      </p:sp>
      <p:sp>
        <p:nvSpPr>
          <p:cNvPr id="45" name="正方形/長方形 44"/>
          <p:cNvSpPr/>
          <p:nvPr/>
        </p:nvSpPr>
        <p:spPr>
          <a:xfrm>
            <a:off x="1904668" y="4581098"/>
            <a:ext cx="2652295"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a:solidFill>
                  <a:prstClr val="black"/>
                </a:solidFill>
              </a:rPr>
              <a:t>・利用計画の説明、文書による同意</a:t>
            </a:r>
          </a:p>
        </p:txBody>
      </p:sp>
      <p:sp>
        <p:nvSpPr>
          <p:cNvPr id="46" name="角丸四角形吹き出し 45"/>
          <p:cNvSpPr/>
          <p:nvPr/>
        </p:nvSpPr>
        <p:spPr>
          <a:xfrm>
            <a:off x="4791097" y="4687626"/>
            <a:ext cx="4845545" cy="648000"/>
          </a:xfrm>
          <a:prstGeom prst="wedgeRoundRectCallout">
            <a:avLst>
              <a:gd name="adj1" fmla="val -54471"/>
              <a:gd name="adj2" fmla="val -32381"/>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居宅訪問は要件としていない。利用者等の意向が正確に確認できることを前提として、郵送や補助職員の代行等により同意を得ることも可能。状況に応じ相談支援専門員が</a:t>
            </a:r>
            <a:r>
              <a:rPr lang="ja-JP" altLang="en-US" sz="1200" dirty="0" smtClean="0">
                <a:solidFill>
                  <a:prstClr val="black"/>
                </a:solidFill>
              </a:rPr>
              <a:t>電話・メール</a:t>
            </a:r>
            <a:r>
              <a:rPr lang="ja-JP" altLang="en-US" sz="1200" dirty="0">
                <a:solidFill>
                  <a:prstClr val="black"/>
                </a:solidFill>
              </a:rPr>
              <a:t>等でやりとりを行う。</a:t>
            </a:r>
          </a:p>
        </p:txBody>
      </p:sp>
      <p:sp>
        <p:nvSpPr>
          <p:cNvPr id="47" name="正方形/長方形 46"/>
          <p:cNvSpPr/>
          <p:nvPr/>
        </p:nvSpPr>
        <p:spPr>
          <a:xfrm>
            <a:off x="1918329" y="5157162"/>
            <a:ext cx="2638847"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120"/>
              </a:lnSpc>
            </a:pPr>
            <a:r>
              <a:rPr lang="ja-JP" altLang="en-US" sz="1100" dirty="0">
                <a:solidFill>
                  <a:prstClr val="black"/>
                </a:solidFill>
              </a:rPr>
              <a:t>・計画の変更、事業者等との連絡調整、</a:t>
            </a:r>
            <a:endParaRPr lang="en-US" altLang="ja-JP" sz="1100" dirty="0">
              <a:solidFill>
                <a:prstClr val="black"/>
              </a:solidFill>
            </a:endParaRPr>
          </a:p>
          <a:p>
            <a:pPr>
              <a:lnSpc>
                <a:spcPts val="1120"/>
              </a:lnSpc>
            </a:pPr>
            <a:r>
              <a:rPr lang="ja-JP" altLang="en-US" sz="1100" dirty="0">
                <a:solidFill>
                  <a:prstClr val="black"/>
                </a:solidFill>
              </a:rPr>
              <a:t>　利用者に支給決定の申請勧奨</a:t>
            </a:r>
            <a:endParaRPr lang="en-US" altLang="ja-JP" sz="1100" dirty="0">
              <a:solidFill>
                <a:prstClr val="black"/>
              </a:solidFill>
            </a:endParaRPr>
          </a:p>
          <a:p>
            <a:pPr>
              <a:lnSpc>
                <a:spcPts val="1120"/>
              </a:lnSpc>
            </a:pPr>
            <a:r>
              <a:rPr lang="ja-JP" altLang="en-US" sz="1100" dirty="0">
                <a:solidFill>
                  <a:prstClr val="black"/>
                </a:solidFill>
              </a:rPr>
              <a:t>・利用者の居宅等を訪問し、面接の実施</a:t>
            </a:r>
          </a:p>
        </p:txBody>
      </p:sp>
      <p:sp>
        <p:nvSpPr>
          <p:cNvPr id="53" name="角丸四角形吹き出し 52"/>
          <p:cNvSpPr/>
          <p:nvPr/>
        </p:nvSpPr>
        <p:spPr>
          <a:xfrm>
            <a:off x="4791097" y="5445201"/>
            <a:ext cx="4845545" cy="504056"/>
          </a:xfrm>
          <a:prstGeom prst="wedgeRoundRectCallout">
            <a:avLst>
              <a:gd name="adj1" fmla="val -54885"/>
              <a:gd name="adj2" fmla="val -53336"/>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居宅等</a:t>
            </a:r>
            <a:r>
              <a:rPr lang="ja-JP" altLang="en-US" sz="1200" dirty="0">
                <a:solidFill>
                  <a:prstClr val="black"/>
                </a:solidFill>
              </a:rPr>
              <a:t>への</a:t>
            </a:r>
            <a:r>
              <a:rPr lang="ja-JP" altLang="ja-JP" sz="1200" dirty="0">
                <a:solidFill>
                  <a:prstClr val="black"/>
                </a:solidFill>
              </a:rPr>
              <a:t>訪問</a:t>
            </a:r>
            <a:r>
              <a:rPr lang="ja-JP" altLang="en-US" sz="1200" dirty="0">
                <a:solidFill>
                  <a:prstClr val="black"/>
                </a:solidFill>
              </a:rPr>
              <a:t>は</a:t>
            </a:r>
            <a:r>
              <a:rPr lang="ja-JP" altLang="ja-JP" sz="1200" dirty="0">
                <a:solidFill>
                  <a:prstClr val="black"/>
                </a:solidFill>
              </a:rPr>
              <a:t>必須</a:t>
            </a:r>
            <a:r>
              <a:rPr lang="ja-JP" altLang="en-US" sz="1200" dirty="0">
                <a:solidFill>
                  <a:prstClr val="black"/>
                </a:solidFill>
              </a:rPr>
              <a:t>。ただし、</a:t>
            </a:r>
            <a:r>
              <a:rPr lang="ja-JP" altLang="ja-JP" sz="1200" dirty="0">
                <a:solidFill>
                  <a:prstClr val="black"/>
                </a:solidFill>
              </a:rPr>
              <a:t>再度利用者へ確認する事項が生じた場合は、</a:t>
            </a:r>
            <a:r>
              <a:rPr lang="ja-JP" altLang="en-US" sz="1200" dirty="0">
                <a:solidFill>
                  <a:prstClr val="black"/>
                </a:solidFill>
              </a:rPr>
              <a:t>内容が軽微であれば</a:t>
            </a:r>
            <a:r>
              <a:rPr lang="ja-JP" altLang="ja-JP" sz="1200" dirty="0">
                <a:solidFill>
                  <a:prstClr val="black"/>
                </a:solidFill>
              </a:rPr>
              <a:t>電話</a:t>
            </a:r>
            <a:r>
              <a:rPr lang="ja-JP" altLang="ja-JP"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smtClean="0">
                <a:solidFill>
                  <a:prstClr val="black"/>
                </a:solidFill>
              </a:rPr>
              <a:t>可能。</a:t>
            </a:r>
            <a:endParaRPr lang="ja-JP" altLang="ja-JP" sz="1200" dirty="0">
              <a:solidFill>
                <a:prstClr val="black"/>
              </a:solidFill>
            </a:endParaRPr>
          </a:p>
        </p:txBody>
      </p:sp>
      <p:sp>
        <p:nvSpPr>
          <p:cNvPr id="54" name="正方形/長方形 53"/>
          <p:cNvSpPr/>
          <p:nvPr/>
        </p:nvSpPr>
        <p:spPr>
          <a:xfrm>
            <a:off x="2684848" y="5877254"/>
            <a:ext cx="1860634" cy="32400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solidFill>
                  <a:prstClr val="black"/>
                </a:solidFill>
              </a:rPr>
              <a:t>②へ</a:t>
            </a:r>
            <a:endParaRPr lang="en-US" altLang="ja-JP" sz="1400" dirty="0">
              <a:solidFill>
                <a:prstClr val="black"/>
              </a:solidFill>
            </a:endParaRPr>
          </a:p>
        </p:txBody>
      </p:sp>
      <p:sp>
        <p:nvSpPr>
          <p:cNvPr id="55" name="角丸四角形吹き出し 54"/>
          <p:cNvSpPr/>
          <p:nvPr/>
        </p:nvSpPr>
        <p:spPr>
          <a:xfrm>
            <a:off x="4167058" y="6237312"/>
            <a:ext cx="5466602" cy="432048"/>
          </a:xfrm>
          <a:prstGeom prst="wedgeRoundRectCallout">
            <a:avLst>
              <a:gd name="adj1" fmla="val -44021"/>
              <a:gd name="adj2" fmla="val -109713"/>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prstClr val="black"/>
                </a:solidFill>
              </a:rPr>
              <a:t>再度居宅等への訪問は必須ではなく、電話</a:t>
            </a:r>
            <a:r>
              <a:rPr lang="ja-JP" altLang="en-US" sz="1200" dirty="0" smtClean="0">
                <a:solidFill>
                  <a:prstClr val="black"/>
                </a:solidFill>
              </a:rPr>
              <a:t>や</a:t>
            </a:r>
            <a:r>
              <a:rPr lang="ja-JP" altLang="en-US" sz="1200" dirty="0">
                <a:solidFill>
                  <a:prstClr val="black"/>
                </a:solidFill>
              </a:rPr>
              <a:t>メール</a:t>
            </a:r>
            <a:r>
              <a:rPr lang="ja-JP" altLang="ja-JP" sz="1200" dirty="0" smtClean="0">
                <a:solidFill>
                  <a:prstClr val="black"/>
                </a:solidFill>
              </a:rPr>
              <a:t>等</a:t>
            </a:r>
            <a:r>
              <a:rPr lang="ja-JP" altLang="ja-JP" sz="1200" dirty="0">
                <a:solidFill>
                  <a:prstClr val="black"/>
                </a:solidFill>
              </a:rPr>
              <a:t>による確認でも</a:t>
            </a:r>
            <a:r>
              <a:rPr lang="ja-JP" altLang="en-US" sz="1200" dirty="0">
                <a:solidFill>
                  <a:prstClr val="black"/>
                </a:solidFill>
              </a:rPr>
              <a:t>可能</a:t>
            </a:r>
            <a:r>
              <a:rPr lang="ja-JP" altLang="ja-JP" sz="1200" dirty="0">
                <a:solidFill>
                  <a:prstClr val="black"/>
                </a:solidFill>
              </a:rPr>
              <a:t>。</a:t>
            </a:r>
          </a:p>
        </p:txBody>
      </p:sp>
      <p:sp>
        <p:nvSpPr>
          <p:cNvPr id="3" name="正方形/長方形 2"/>
          <p:cNvSpPr/>
          <p:nvPr/>
        </p:nvSpPr>
        <p:spPr>
          <a:xfrm>
            <a:off x="3127672" y="5568022"/>
            <a:ext cx="1072731" cy="230832"/>
          </a:xfrm>
          <a:prstGeom prst="rect">
            <a:avLst/>
          </a:prstGeom>
        </p:spPr>
        <p:txBody>
          <a:bodyPr wrap="none">
            <a:spAutoFit/>
          </a:bodyPr>
          <a:lstStyle/>
          <a:p>
            <a:pPr algn="ctr"/>
            <a:r>
              <a:rPr lang="ja-JP" altLang="en-US" sz="900" dirty="0">
                <a:solidFill>
                  <a:prstClr val="black"/>
                </a:solidFill>
              </a:rPr>
              <a:t>（計画の変更あり）</a:t>
            </a:r>
            <a:endParaRPr lang="en-US" altLang="ja-JP" sz="900" dirty="0">
              <a:solidFill>
                <a:prstClr val="black"/>
              </a:solidFill>
            </a:endParaRPr>
          </a:p>
        </p:txBody>
      </p:sp>
      <p:sp>
        <p:nvSpPr>
          <p:cNvPr id="58" name="正方形/長方形 57"/>
          <p:cNvSpPr/>
          <p:nvPr/>
        </p:nvSpPr>
        <p:spPr>
          <a:xfrm>
            <a:off x="165436" y="5567359"/>
            <a:ext cx="1750800" cy="230832"/>
          </a:xfrm>
          <a:prstGeom prst="rect">
            <a:avLst/>
          </a:prstGeom>
        </p:spPr>
        <p:txBody>
          <a:bodyPr wrap="none">
            <a:spAutoFit/>
          </a:bodyPr>
          <a:lstStyle/>
          <a:p>
            <a:pPr algn="ctr"/>
            <a:r>
              <a:rPr lang="ja-JP" altLang="en-US" sz="900" dirty="0">
                <a:solidFill>
                  <a:prstClr val="black"/>
                </a:solidFill>
              </a:rPr>
              <a:t>（計画の変更なし（軽微な変更））</a:t>
            </a:r>
            <a:endParaRPr lang="en-US" altLang="ja-JP" sz="900" dirty="0">
              <a:solidFill>
                <a:prstClr val="black"/>
              </a:solidFill>
            </a:endParaRPr>
          </a:p>
        </p:txBody>
      </p:sp>
      <p:sp>
        <p:nvSpPr>
          <p:cNvPr id="60" name="下矢印 59"/>
          <p:cNvSpPr/>
          <p:nvPr/>
        </p:nvSpPr>
        <p:spPr>
          <a:xfrm>
            <a:off x="773569" y="3203973"/>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3" name="下矢印 62"/>
          <p:cNvSpPr/>
          <p:nvPr/>
        </p:nvSpPr>
        <p:spPr>
          <a:xfrm>
            <a:off x="773569" y="3789010"/>
            <a:ext cx="468052"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10537" y="2401894"/>
            <a:ext cx="6027096" cy="307777"/>
          </a:xfrm>
          <a:prstGeom prst="rect">
            <a:avLst/>
          </a:prstGeom>
          <a:noFill/>
        </p:spPr>
        <p:txBody>
          <a:bodyPr wrap="square" rtlCol="0">
            <a:spAutoFit/>
          </a:bodyPr>
          <a:lstStyle/>
          <a:p>
            <a:r>
              <a:rPr lang="ja-JP" altLang="en-US" sz="1400" dirty="0">
                <a:solidFill>
                  <a:prstClr val="black"/>
                </a:solidFill>
              </a:rPr>
              <a:t>○特定相談支援事業所等における柔軟な対応の工夫例</a:t>
            </a:r>
          </a:p>
        </p:txBody>
      </p:sp>
      <p:sp>
        <p:nvSpPr>
          <p:cNvPr id="49" name="下矢印 48"/>
          <p:cNvSpPr/>
          <p:nvPr/>
        </p:nvSpPr>
        <p:spPr>
          <a:xfrm>
            <a:off x="734586" y="5760610"/>
            <a:ext cx="468052" cy="1510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下矢印 49"/>
          <p:cNvSpPr/>
          <p:nvPr/>
        </p:nvSpPr>
        <p:spPr>
          <a:xfrm>
            <a:off x="3386869" y="5760759"/>
            <a:ext cx="468052" cy="131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1" name="下矢印 60"/>
          <p:cNvSpPr/>
          <p:nvPr/>
        </p:nvSpPr>
        <p:spPr>
          <a:xfrm>
            <a:off x="773569" y="4437097"/>
            <a:ext cx="468052" cy="14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32" name="正方形/長方形 31"/>
          <p:cNvSpPr/>
          <p:nvPr/>
        </p:nvSpPr>
        <p:spPr>
          <a:xfrm>
            <a:off x="44942" y="361138"/>
            <a:ext cx="9861144" cy="246221"/>
          </a:xfrm>
          <a:prstGeom prst="rect">
            <a:avLst/>
          </a:prstGeom>
        </p:spPr>
        <p:txBody>
          <a:bodyPr wrap="square">
            <a:spAutoFit/>
          </a:bodyPr>
          <a:lstStyle/>
          <a:p>
            <a:r>
              <a:rPr lang="ja-JP" altLang="en-US" sz="1000" dirty="0" smtClean="0">
                <a:solidFill>
                  <a:prstClr val="black"/>
                </a:solidFill>
              </a:rPr>
              <a:t>　　　＊　「計画相談支援・障害児相談支援の体制整備を進めるに当たっての基本的考え方等について」（平成</a:t>
            </a:r>
            <a:r>
              <a:rPr lang="en-US" altLang="ja-JP" sz="1000" dirty="0" smtClean="0">
                <a:solidFill>
                  <a:prstClr val="black"/>
                </a:solidFill>
              </a:rPr>
              <a:t>26</a:t>
            </a:r>
            <a:r>
              <a:rPr lang="ja-JP" altLang="en-US" sz="1000" dirty="0" smtClean="0">
                <a:solidFill>
                  <a:prstClr val="black"/>
                </a:solidFill>
              </a:rPr>
              <a:t>年２月</a:t>
            </a:r>
            <a:r>
              <a:rPr lang="en-US" altLang="ja-JP" sz="1000" dirty="0">
                <a:solidFill>
                  <a:prstClr val="black"/>
                </a:solidFill>
              </a:rPr>
              <a:t>27</a:t>
            </a:r>
            <a:r>
              <a:rPr lang="ja-JP" altLang="en-US" sz="1000" dirty="0" smtClean="0">
                <a:solidFill>
                  <a:prstClr val="black"/>
                </a:solidFill>
              </a:rPr>
              <a:t>日付地域生活支援推進室事務連絡）より抜粋</a:t>
            </a:r>
            <a:endParaRPr lang="ja-JP" altLang="en-US" sz="1000" dirty="0">
              <a:solidFill>
                <a:prstClr val="black"/>
              </a:solidFill>
            </a:endParaRPr>
          </a:p>
        </p:txBody>
      </p:sp>
      <p:sp>
        <p:nvSpPr>
          <p:cNvPr id="57" name="角丸四角形吹き出し 56"/>
          <p:cNvSpPr/>
          <p:nvPr/>
        </p:nvSpPr>
        <p:spPr>
          <a:xfrm>
            <a:off x="272480" y="6279572"/>
            <a:ext cx="3783524" cy="390567"/>
          </a:xfrm>
          <a:prstGeom prst="wedgeRoundRectCallout">
            <a:avLst>
              <a:gd name="adj1" fmla="val -24338"/>
              <a:gd name="adj2" fmla="val -74494"/>
              <a:gd name="adj3" fmla="val 16667"/>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rPr>
              <a:t>軽微な変更の</a:t>
            </a:r>
            <a:r>
              <a:rPr lang="ja-JP" altLang="en-US" sz="1200" dirty="0" smtClean="0">
                <a:solidFill>
                  <a:prstClr val="black"/>
                </a:solidFill>
              </a:rPr>
              <a:t>場合や変更が無い場合は、利用者の</a:t>
            </a:r>
            <a:r>
              <a:rPr lang="ja-JP" altLang="ja-JP" sz="1200" dirty="0" smtClean="0">
                <a:solidFill>
                  <a:prstClr val="black"/>
                </a:solidFill>
              </a:rPr>
              <a:t>同意</a:t>
            </a:r>
            <a:r>
              <a:rPr lang="ja-JP" altLang="en-US" sz="1200" dirty="0" smtClean="0">
                <a:solidFill>
                  <a:prstClr val="black"/>
                </a:solidFill>
              </a:rPr>
              <a:t>や</a:t>
            </a:r>
            <a:r>
              <a:rPr lang="ja-JP" altLang="ja-JP" sz="1200" dirty="0" smtClean="0">
                <a:solidFill>
                  <a:prstClr val="black"/>
                </a:solidFill>
              </a:rPr>
              <a:t>サービス</a:t>
            </a:r>
            <a:r>
              <a:rPr lang="ja-JP" altLang="ja-JP" sz="1200" dirty="0">
                <a:solidFill>
                  <a:prstClr val="black"/>
                </a:solidFill>
              </a:rPr>
              <a:t>担当者会議の開催は不要。</a:t>
            </a:r>
          </a:p>
        </p:txBody>
      </p:sp>
    </p:spTree>
    <p:extLst>
      <p:ext uri="{BB962C8B-B14F-4D97-AF65-F5344CB8AC3E}">
        <p14:creationId xmlns:p14="http://schemas.microsoft.com/office/powerpoint/2010/main" val="29338498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　　　　　３　地域相談支援について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48</a:t>
            </a:fld>
            <a:endParaRPr lang="en-US" altLang="ja-JP" dirty="0"/>
          </a:p>
        </p:txBody>
      </p:sp>
    </p:spTree>
    <p:extLst>
      <p:ext uri="{BB962C8B-B14F-4D97-AF65-F5344CB8AC3E}">
        <p14:creationId xmlns:p14="http://schemas.microsoft.com/office/powerpoint/2010/main" val="1334346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6825209" y="1916832"/>
            <a:ext cx="2879840" cy="4752528"/>
          </a:xfrm>
          <a:prstGeom prst="rect">
            <a:avLst/>
          </a:prstGeom>
          <a:solidFill>
            <a:srgbClr val="DBEEF4"/>
          </a:solidFill>
          <a:ln w="9525" cap="flat" cmpd="sng" algn="ctr">
            <a:solidFill>
              <a:schemeClr val="tx1"/>
            </a:solidFill>
            <a:prstDash val="dash"/>
            <a:round/>
            <a:headEnd type="none" w="med" len="med"/>
            <a:tailEnd type="none" w="med" len="med"/>
          </a:ln>
          <a:effectLst>
            <a:innerShdw blurRad="114300">
              <a:prstClr val="black"/>
            </a:innerShdw>
          </a:effectLst>
        </p:spPr>
        <p:txBody>
          <a:bodyPr vert="horz" wrap="square" lIns="0" tIns="7359" rIns="0" bIns="7359" numCol="1" rtlCol="0" anchor="t" anchorCtr="0" compatLnSpc="1">
            <a:prstTxWarp prst="textNoShape">
              <a:avLst/>
            </a:prstTxWarp>
          </a:bodyPr>
          <a:lstStyle/>
          <a:p>
            <a:pPr marL="119063" indent="-119063" defTabSz="873125"/>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lnSpc>
                <a:spcPts val="600"/>
              </a:lnSpc>
            </a:pP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ＤＨＰ特太ゴシック体" pitchFamily="2" charset="-128"/>
              </a:rPr>
              <a:t>（地域移行支援）</a:t>
            </a: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・地域移行支援ｻｰﾋﾞｽ費</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3,044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zh-TW" sz="1050" dirty="0" smtClean="0">
                <a:solidFill>
                  <a:prstClr val="black"/>
                </a:solidFill>
                <a:latin typeface="HGｺﾞｼｯｸM" pitchFamily="49" charset="-128"/>
                <a:ea typeface="HGｺﾞｼｯｸM" pitchFamily="49" charset="-128"/>
              </a:rPr>
              <a:t>(</a:t>
            </a:r>
            <a:r>
              <a:rPr lang="en-US" altLang="ja-JP" sz="1050" dirty="0" smtClean="0">
                <a:solidFill>
                  <a:prstClr val="black"/>
                </a:solidFill>
                <a:latin typeface="HGｺﾞｼｯｸM" pitchFamily="49" charset="-128"/>
                <a:ea typeface="HGｺﾞｼｯｸM" pitchFamily="49" charset="-128"/>
              </a:rPr>
              <a:t>Ⅱ</a:t>
            </a:r>
            <a:r>
              <a:rPr lang="en-US" altLang="zh-TW" sz="1050" dirty="0" smtClean="0">
                <a:solidFill>
                  <a:prstClr val="black"/>
                </a:solidFill>
                <a:latin typeface="HGｺﾞｼｯｸM" pitchFamily="49" charset="-128"/>
                <a:ea typeface="HGｺﾞｼｯｸM" pitchFamily="49" charset="-128"/>
              </a:rPr>
              <a:t>)</a:t>
            </a:r>
            <a:r>
              <a:rPr lang="zh-TW" altLang="en-US" sz="1050" dirty="0">
                <a:solidFill>
                  <a:prstClr val="black"/>
                </a:solidFill>
                <a:latin typeface="HGｺﾞｼｯｸM" pitchFamily="49" charset="-128"/>
                <a:ea typeface="HGｺﾞｼｯｸM" pitchFamily="49" charset="-128"/>
              </a:rPr>
              <a:t>　</a:t>
            </a:r>
            <a:r>
              <a:rPr lang="en-US" altLang="zh-TW" sz="1050" u="sng" dirty="0" smtClean="0">
                <a:solidFill>
                  <a:prstClr val="black"/>
                </a:solidFill>
                <a:latin typeface="HGｺﾞｼｯｸM" pitchFamily="49" charset="-128"/>
                <a:ea typeface="HGｺﾞｼｯｸM" pitchFamily="49" charset="-128"/>
              </a:rPr>
              <a:t>2,3</a:t>
            </a:r>
            <a:r>
              <a:rPr lang="en-US" altLang="ja-JP" sz="1050" u="sng" dirty="0" smtClean="0">
                <a:solidFill>
                  <a:prstClr val="black"/>
                </a:solidFill>
                <a:latin typeface="HGｺﾞｼｯｸM" pitchFamily="49" charset="-128"/>
                <a:ea typeface="HGｺﾞｼｯｸM" pitchFamily="49" charset="-128"/>
              </a:rPr>
              <a:t>36</a:t>
            </a:r>
            <a:r>
              <a:rPr lang="zh-TW" altLang="en-US" sz="1050" u="sng" dirty="0" smtClean="0">
                <a:solidFill>
                  <a:prstClr val="black"/>
                </a:solidFill>
                <a:latin typeface="HGｺﾞｼｯｸM" pitchFamily="49" charset="-128"/>
                <a:ea typeface="HGｺﾞｼｯｸM" pitchFamily="49" charset="-128"/>
              </a:rPr>
              <a:t>単位</a:t>
            </a:r>
            <a:r>
              <a:rPr lang="en-US" altLang="zh-TW" sz="1050" u="sng" dirty="0">
                <a:solidFill>
                  <a:prstClr val="black"/>
                </a:solidFill>
                <a:latin typeface="HGｺﾞｼｯｸM" pitchFamily="49" charset="-128"/>
                <a:ea typeface="HGｺﾞｼｯｸM" pitchFamily="49" charset="-128"/>
              </a:rPr>
              <a:t>/</a:t>
            </a:r>
            <a:r>
              <a:rPr lang="zh-TW" altLang="en-US" sz="1050" u="sng" dirty="0">
                <a:solidFill>
                  <a:prstClr val="black"/>
                </a:solidFill>
                <a:latin typeface="HGｺﾞｼｯｸM" pitchFamily="49" charset="-128"/>
                <a:ea typeface="HGｺﾞｼｯｸM" pitchFamily="49" charset="-128"/>
              </a:rPr>
              <a:t>月</a:t>
            </a:r>
          </a:p>
          <a:p>
            <a:pPr marL="119063" indent="-119063" defTabSz="873125"/>
            <a:r>
              <a:rPr lang="en-US" altLang="ja-JP" sz="500" dirty="0" smtClean="0">
                <a:solidFill>
                  <a:prstClr val="black"/>
                </a:solidFill>
                <a:latin typeface="HGｺﾞｼｯｸM" pitchFamily="49" charset="-128"/>
                <a:ea typeface="HGｺﾞｼｯｸM" pitchFamily="49" charset="-128"/>
              </a:rPr>
              <a:t> </a:t>
            </a:r>
          </a:p>
          <a:p>
            <a:pPr marL="119063" indent="-119063" defTabSz="873125"/>
            <a:r>
              <a:rPr lang="en-US" altLang="ja-JP"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・初回加算</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500</a:t>
            </a:r>
            <a:r>
              <a:rPr lang="ja-JP" altLang="en-US" sz="1050" u="sng" dirty="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800" dirty="0" smtClean="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利用</a:t>
            </a:r>
            <a:r>
              <a:rPr lang="ja-JP" altLang="en-US" sz="800" dirty="0" smtClean="0">
                <a:solidFill>
                  <a:prstClr val="black"/>
                </a:solidFill>
                <a:latin typeface="HGｺﾞｼｯｸM" pitchFamily="49" charset="-128"/>
                <a:ea typeface="HGｺﾞｼｯｸM" pitchFamily="49" charset="-128"/>
              </a:rPr>
              <a:t>を開始した月に加算）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・集中支援加算　　　　　</a:t>
            </a:r>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en-US" altLang="ja-JP" sz="1050" u="sng" dirty="0">
                <a:solidFill>
                  <a:prstClr val="black"/>
                </a:solidFill>
                <a:latin typeface="HGｺﾞｼｯｸM" pitchFamily="49" charset="-128"/>
                <a:ea typeface="HGｺﾞｼｯｸM" pitchFamily="49" charset="-128"/>
              </a:rPr>
              <a:t>500</a:t>
            </a:r>
            <a:r>
              <a:rPr lang="ja-JP" altLang="en-US" sz="1050" u="sng" dirty="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月</a:t>
            </a:r>
            <a:endParaRPr lang="en-US" altLang="ja-JP" sz="1050" dirty="0">
              <a:solidFill>
                <a:prstClr val="black"/>
              </a:solidFill>
              <a:latin typeface="HGｺﾞｼｯｸM" pitchFamily="49" charset="-128"/>
              <a:ea typeface="HGｺﾞｼｯｸM" pitchFamily="49" charset="-128"/>
            </a:endParaRPr>
          </a:p>
          <a:p>
            <a:pPr marL="119063" indent="-119063" defTabSz="873125"/>
            <a:r>
              <a:rPr lang="en-US" altLang="ja-JP" sz="800" dirty="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（月</a:t>
            </a:r>
            <a:r>
              <a:rPr lang="en-US" altLang="ja-JP" sz="800" dirty="0">
                <a:solidFill>
                  <a:prstClr val="black"/>
                </a:solidFill>
                <a:latin typeface="HGｺﾞｼｯｸM" pitchFamily="49" charset="-128"/>
                <a:ea typeface="HGｺﾞｼｯｸM" pitchFamily="49" charset="-128"/>
              </a:rPr>
              <a:t>6</a:t>
            </a:r>
            <a:r>
              <a:rPr lang="ja-JP" altLang="en-US" sz="800" dirty="0">
                <a:solidFill>
                  <a:prstClr val="black"/>
                </a:solidFill>
                <a:latin typeface="HGｺﾞｼｯｸM" pitchFamily="49" charset="-128"/>
                <a:ea typeface="HGｺﾞｼｯｸM" pitchFamily="49" charset="-128"/>
              </a:rPr>
              <a:t>日以上面接・同行による</a:t>
            </a:r>
            <a:r>
              <a:rPr lang="ja-JP" altLang="en-US" sz="800" dirty="0" smtClean="0">
                <a:solidFill>
                  <a:prstClr val="black"/>
                </a:solidFill>
                <a:latin typeface="HGｺﾞｼｯｸM" pitchFamily="49" charset="-128"/>
                <a:ea typeface="HGｺﾞｼｯｸM" pitchFamily="49" charset="-128"/>
              </a:rPr>
              <a:t>支援を</a:t>
            </a:r>
            <a:r>
              <a:rPr lang="ja-JP" altLang="en-US" sz="800" dirty="0">
                <a:solidFill>
                  <a:prstClr val="black"/>
                </a:solidFill>
                <a:latin typeface="HGｺﾞｼｯｸM" pitchFamily="49" charset="-128"/>
                <a:ea typeface="HGｺﾞｼｯｸM" pitchFamily="49" charset="-128"/>
              </a:rPr>
              <a:t>行った場合に加算</a:t>
            </a:r>
            <a:r>
              <a:rPr lang="ja-JP" altLang="en-US" sz="800" dirty="0" smtClean="0">
                <a:solidFill>
                  <a:prstClr val="black"/>
                </a:solidFill>
                <a:latin typeface="HGｺﾞｼｯｸM" pitchFamily="49" charset="-128"/>
                <a:ea typeface="HGｺﾞｼｯｸM" pitchFamily="49" charset="-128"/>
              </a:rPr>
              <a:t>）</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・退院・退所月加算　　 　　</a:t>
            </a:r>
            <a:r>
              <a:rPr lang="en-US" altLang="ja-JP" sz="1050" u="sng" dirty="0" smtClean="0">
                <a:solidFill>
                  <a:prstClr val="black"/>
                </a:solidFill>
                <a:latin typeface="HGｺﾞｼｯｸM" pitchFamily="49" charset="-128"/>
                <a:ea typeface="HGｺﾞｼｯｸM" pitchFamily="49" charset="-128"/>
              </a:rPr>
              <a:t>2,700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（退院・退所月に加算）</a:t>
            </a:r>
            <a:endParaRPr lang="en-US" altLang="ja-JP" sz="800" dirty="0" smtClean="0">
              <a:solidFill>
                <a:prstClr val="black"/>
              </a:solidFill>
              <a:latin typeface="HGｺﾞｼｯｸM" pitchFamily="49" charset="-128"/>
              <a:ea typeface="HGｺﾞｼｯｸM" pitchFamily="49" charset="-128"/>
            </a:endParaRP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・障害福祉サービス事業の体験利用加算</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（障害</a:t>
            </a:r>
            <a:r>
              <a:rPr lang="ja-JP" altLang="en-US" sz="800" dirty="0">
                <a:solidFill>
                  <a:prstClr val="black"/>
                </a:solidFill>
                <a:latin typeface="HGｺﾞｼｯｸM" pitchFamily="49" charset="-128"/>
                <a:ea typeface="HGｺﾞｼｯｸM" pitchFamily="49" charset="-128"/>
              </a:rPr>
              <a:t>福祉ｻｰﾋﾞｽの体験的な利用支援を行った</a:t>
            </a:r>
            <a:r>
              <a:rPr lang="ja-JP" altLang="en-US" sz="800" dirty="0" smtClean="0">
                <a:solidFill>
                  <a:prstClr val="black"/>
                </a:solidFill>
                <a:latin typeface="HGｺﾞｼｯｸM" pitchFamily="49" charset="-128"/>
                <a:ea typeface="HGｺﾞｼｯｸM" pitchFamily="49" charset="-128"/>
              </a:rPr>
              <a:t>場合に加算）</a:t>
            </a:r>
            <a:endParaRPr lang="en-US" altLang="ja-JP" sz="800" dirty="0">
              <a:solidFill>
                <a:prstClr val="black"/>
              </a:solidFill>
              <a:latin typeface="HGｺﾞｼｯｸM" pitchFamily="49" charset="-128"/>
              <a:ea typeface="HGｺﾞｼｯｸM" pitchFamily="49" charset="-128"/>
            </a:endParaRPr>
          </a:p>
          <a:p>
            <a:pPr marL="119063" indent="-119063" defTabSz="873125"/>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開始日～</a:t>
            </a:r>
            <a:r>
              <a:rPr lang="en-US" altLang="zh-TW" sz="1050" dirty="0">
                <a:solidFill>
                  <a:prstClr val="black"/>
                </a:solidFill>
                <a:latin typeface="HGｺﾞｼｯｸM" pitchFamily="49" charset="-128"/>
                <a:ea typeface="HGｺﾞｼｯｸM" pitchFamily="49" charset="-128"/>
              </a:rPr>
              <a:t>5</a:t>
            </a:r>
            <a:r>
              <a:rPr lang="zh-TW" altLang="en-US" sz="1050" dirty="0">
                <a:solidFill>
                  <a:prstClr val="black"/>
                </a:solidFill>
                <a:latin typeface="HGｺﾞｼｯｸM" pitchFamily="49" charset="-128"/>
                <a:ea typeface="HGｺﾞｼｯｸM" pitchFamily="49" charset="-128"/>
              </a:rPr>
              <a:t>日目　　</a:t>
            </a:r>
            <a:r>
              <a:rPr lang="en-US" altLang="zh-TW" sz="1050" u="sng" dirty="0">
                <a:solidFill>
                  <a:prstClr val="black"/>
                </a:solidFill>
                <a:latin typeface="HGｺﾞｼｯｸM" pitchFamily="49" charset="-128"/>
                <a:ea typeface="HGｺﾞｼｯｸM" pitchFamily="49" charset="-128"/>
              </a:rPr>
              <a:t>500</a:t>
            </a:r>
            <a:r>
              <a:rPr lang="zh-TW"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endParaRPr lang="zh-TW" altLang="en-US" sz="1050" dirty="0">
              <a:solidFill>
                <a:prstClr val="black"/>
              </a:solidFill>
              <a:latin typeface="HGｺﾞｼｯｸM" pitchFamily="49" charset="-128"/>
              <a:ea typeface="HGｺﾞｼｯｸM" pitchFamily="49" charset="-128"/>
            </a:endParaRPr>
          </a:p>
          <a:p>
            <a:pPr marL="119063" indent="-119063" defTabSz="873125"/>
            <a:r>
              <a:rPr lang="zh-TW"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　</a:t>
            </a:r>
            <a:r>
              <a:rPr lang="zh-TW" altLang="en-US" sz="1050" dirty="0" smtClean="0">
                <a:solidFill>
                  <a:prstClr val="black"/>
                </a:solidFill>
                <a:latin typeface="HGｺﾞｼｯｸM" pitchFamily="49" charset="-128"/>
                <a:ea typeface="HGｺﾞｼｯｸM" pitchFamily="49" charset="-128"/>
              </a:rPr>
              <a:t> </a:t>
            </a:r>
            <a:r>
              <a:rPr lang="zh-TW" altLang="en-US" sz="1050" dirty="0">
                <a:solidFill>
                  <a:prstClr val="black"/>
                </a:solidFill>
                <a:latin typeface="HGｺﾞｼｯｸM" pitchFamily="49" charset="-128"/>
                <a:ea typeface="HGｺﾞｼｯｸM" pitchFamily="49" charset="-128"/>
              </a:rPr>
              <a:t>　</a:t>
            </a:r>
            <a:r>
              <a:rPr lang="en-US" altLang="zh-TW" sz="1050" dirty="0">
                <a:solidFill>
                  <a:prstClr val="black"/>
                </a:solidFill>
                <a:latin typeface="HGｺﾞｼｯｸM" pitchFamily="49" charset="-128"/>
                <a:ea typeface="HGｺﾞｼｯｸM" pitchFamily="49" charset="-128"/>
              </a:rPr>
              <a:t>6</a:t>
            </a:r>
            <a:r>
              <a:rPr lang="zh-TW" altLang="en-US" sz="1050" dirty="0">
                <a:solidFill>
                  <a:prstClr val="black"/>
                </a:solidFill>
                <a:latin typeface="HGｺﾞｼｯｸM" pitchFamily="49" charset="-128"/>
                <a:ea typeface="HGｺﾞｼｯｸM" pitchFamily="49" charset="-128"/>
              </a:rPr>
              <a:t>日目～</a:t>
            </a:r>
            <a:r>
              <a:rPr lang="en-US" altLang="zh-TW" sz="1050" dirty="0">
                <a:solidFill>
                  <a:prstClr val="black"/>
                </a:solidFill>
                <a:latin typeface="HGｺﾞｼｯｸM" pitchFamily="49" charset="-128"/>
                <a:ea typeface="HGｺﾞｼｯｸM" pitchFamily="49" charset="-128"/>
              </a:rPr>
              <a:t>15</a:t>
            </a:r>
            <a:r>
              <a:rPr lang="zh-TW" altLang="en-US" sz="1050" dirty="0">
                <a:solidFill>
                  <a:prstClr val="black"/>
                </a:solidFill>
                <a:latin typeface="HGｺﾞｼｯｸM" pitchFamily="49" charset="-128"/>
                <a:ea typeface="HGｺﾞｼｯｸM" pitchFamily="49" charset="-128"/>
              </a:rPr>
              <a:t>日目　　</a:t>
            </a:r>
            <a:r>
              <a:rPr lang="en-US" altLang="zh-TW" sz="1050" u="sng" dirty="0">
                <a:solidFill>
                  <a:prstClr val="black"/>
                </a:solidFill>
                <a:latin typeface="HGｺﾞｼｯｸM" pitchFamily="49" charset="-128"/>
                <a:ea typeface="HGｺﾞｼｯｸM" pitchFamily="49" charset="-128"/>
              </a:rPr>
              <a:t>250</a:t>
            </a:r>
            <a:r>
              <a:rPr lang="zh-TW"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endParaRPr lang="zh-TW" altLang="en-US" sz="1050" dirty="0">
              <a:solidFill>
                <a:prstClr val="black"/>
              </a:solidFill>
              <a:latin typeface="HGｺﾞｼｯｸM" pitchFamily="49" charset="-128"/>
              <a:ea typeface="HGｺﾞｼｯｸM" pitchFamily="49" charset="-128"/>
            </a:endParaRP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・体験宿泊加算（</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300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Ⅱ</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700</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800" dirty="0">
                <a:solidFill>
                  <a:prstClr val="black"/>
                </a:solidFill>
                <a:latin typeface="HGｺﾞｼｯｸM" pitchFamily="49" charset="-128"/>
                <a:ea typeface="HGｺﾞｼｯｸM" pitchFamily="49" charset="-128"/>
              </a:rPr>
              <a:t>　</a:t>
            </a:r>
            <a:r>
              <a:rPr lang="ja-JP" altLang="en-US" sz="800" dirty="0" smtClean="0">
                <a:solidFill>
                  <a:prstClr val="black"/>
                </a:solidFill>
                <a:latin typeface="HGｺﾞｼｯｸM" pitchFamily="49" charset="-128"/>
                <a:ea typeface="HGｺﾞｼｯｸM" pitchFamily="49" charset="-128"/>
              </a:rPr>
              <a:t>　（</a:t>
            </a:r>
            <a:r>
              <a:rPr lang="ja-JP" altLang="en-US" sz="800" dirty="0">
                <a:solidFill>
                  <a:prstClr val="black"/>
                </a:solidFill>
                <a:latin typeface="HGｺﾞｼｯｸM" pitchFamily="49" charset="-128"/>
                <a:ea typeface="HGｺﾞｼｯｸM" pitchFamily="49" charset="-128"/>
              </a:rPr>
              <a:t>一人暮らしに向けた体験的な宿泊支援を行った場合）</a:t>
            </a: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・特別地域加算　　　　　　　　</a:t>
            </a:r>
            <a:r>
              <a:rPr lang="ja-JP" altLang="en-US" sz="1050" u="sng" dirty="0" smtClean="0">
                <a:solidFill>
                  <a:prstClr val="black"/>
                </a:solidFill>
                <a:latin typeface="HGｺﾞｼｯｸM" pitchFamily="49" charset="-128"/>
                <a:ea typeface="HGｺﾞｼｯｸM" pitchFamily="49" charset="-128"/>
              </a:rPr>
              <a:t>＋</a:t>
            </a:r>
            <a:r>
              <a:rPr lang="en-US" altLang="ja-JP" sz="1050" u="sng" dirty="0" smtClean="0">
                <a:solidFill>
                  <a:prstClr val="black"/>
                </a:solidFill>
                <a:latin typeface="HGｺﾞｼｯｸM" pitchFamily="49" charset="-128"/>
                <a:ea typeface="HGｺﾞｼｯｸM" pitchFamily="49" charset="-128"/>
              </a:rPr>
              <a:t>15/100</a:t>
            </a:r>
          </a:p>
          <a:p>
            <a:pPr marL="119063" indent="-119063" defTabSz="873125"/>
            <a:r>
              <a:rPr lang="ja-JP" altLang="en-US" sz="800" dirty="0" smtClean="0">
                <a:solidFill>
                  <a:prstClr val="black"/>
                </a:solidFill>
                <a:latin typeface="HGｺﾞｼｯｸM" pitchFamily="49" charset="-128"/>
                <a:ea typeface="HGｺﾞｼｯｸM" pitchFamily="49" charset="-128"/>
              </a:rPr>
              <a:t>　　（中山間</a:t>
            </a:r>
            <a:r>
              <a:rPr lang="ja-JP" altLang="en-US" sz="800" dirty="0">
                <a:solidFill>
                  <a:prstClr val="black"/>
                </a:solidFill>
                <a:latin typeface="HGｺﾞｼｯｸM" pitchFamily="49" charset="-128"/>
                <a:ea typeface="HGｺﾞｼｯｸM" pitchFamily="49" charset="-128"/>
              </a:rPr>
              <a:t>地域等に居住している者に対して支援した</a:t>
            </a:r>
            <a:r>
              <a:rPr lang="ja-JP" altLang="en-US" sz="800" dirty="0" smtClean="0">
                <a:solidFill>
                  <a:prstClr val="black"/>
                </a:solidFill>
                <a:latin typeface="HGｺﾞｼｯｸM" pitchFamily="49" charset="-128"/>
                <a:ea typeface="HGｺﾞｼｯｸM" pitchFamily="49" charset="-128"/>
              </a:rPr>
              <a:t>場合）</a:t>
            </a:r>
            <a:endParaRPr lang="ja-JP" altLang="en-US" sz="800" dirty="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ＤＨＰ特太ゴシック体" pitchFamily="2" charset="-128"/>
              </a:rPr>
              <a:t>（地域定着支援）</a:t>
            </a:r>
            <a:endParaRPr lang="en-US" altLang="ja-JP" sz="1050" dirty="0" smtClean="0">
              <a:solidFill>
                <a:prstClr val="black"/>
              </a:solidFill>
              <a:latin typeface="HGｺﾞｼｯｸM" pitchFamily="49" charset="-128"/>
              <a:ea typeface="ＤＨＰ特太ゴシック体" pitchFamily="2"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・地域定着支援サービス費</a:t>
            </a:r>
            <a:endParaRPr lang="en-US" altLang="ja-JP" sz="105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体制確保費　　　　　 　</a:t>
            </a:r>
            <a:r>
              <a:rPr lang="en-US" altLang="ja-JP" sz="1050" u="sng" dirty="0" smtClean="0">
                <a:solidFill>
                  <a:prstClr val="black"/>
                </a:solidFill>
                <a:latin typeface="HGｺﾞｼｯｸM" pitchFamily="49" charset="-128"/>
                <a:ea typeface="HGｺﾞｼｯｸM" pitchFamily="49" charset="-128"/>
              </a:rPr>
              <a:t>304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月</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a:t>
            </a:r>
            <a:r>
              <a:rPr lang="ja-JP" altLang="en-US" sz="1050" dirty="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緊急時支援費（</a:t>
            </a:r>
            <a:r>
              <a:rPr lang="en-US" altLang="ja-JP" sz="1050" dirty="0" smtClean="0">
                <a:solidFill>
                  <a:prstClr val="black"/>
                </a:solidFill>
                <a:latin typeface="HGｺﾞｼｯｸM" pitchFamily="49" charset="-128"/>
                <a:ea typeface="HGｺﾞｼｯｸM" pitchFamily="49" charset="-128"/>
              </a:rPr>
              <a:t>Ⅰ</a:t>
            </a:r>
            <a:r>
              <a:rPr lang="ja-JP" altLang="en-US" sz="1050" dirty="0" smtClean="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709</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smtClean="0">
                <a:solidFill>
                  <a:prstClr val="black"/>
                </a:solidFill>
                <a:latin typeface="HGｺﾞｼｯｸM" pitchFamily="49" charset="-128"/>
                <a:ea typeface="HGｺﾞｼｯｸM" pitchFamily="49" charset="-128"/>
              </a:rPr>
              <a:t>/</a:t>
            </a:r>
            <a:r>
              <a:rPr lang="ja-JP" altLang="en-US" sz="1050" u="sng" dirty="0" smtClean="0">
                <a:solidFill>
                  <a:prstClr val="black"/>
                </a:solidFill>
                <a:latin typeface="HGｺﾞｼｯｸM" pitchFamily="49" charset="-128"/>
                <a:ea typeface="HGｺﾞｼｯｸM" pitchFamily="49" charset="-128"/>
              </a:rPr>
              <a:t>日</a:t>
            </a:r>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r>
              <a:rPr lang="en-US" altLang="ja-JP" sz="1050" dirty="0" smtClean="0">
                <a:solidFill>
                  <a:prstClr val="black"/>
                </a:solidFill>
                <a:latin typeface="HGｺﾞｼｯｸM" pitchFamily="49" charset="-128"/>
                <a:ea typeface="HGｺﾞｼｯｸM" pitchFamily="49" charset="-128"/>
              </a:rPr>
              <a:t>       </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a:t>
            </a:r>
            <a:r>
              <a:rPr lang="ja-JP" altLang="en-US" sz="1050" dirty="0" smtClean="0">
                <a:solidFill>
                  <a:prstClr val="black"/>
                </a:solidFill>
                <a:latin typeface="HGｺﾞｼｯｸM" pitchFamily="49" charset="-128"/>
                <a:ea typeface="HGｺﾞｼｯｸM" pitchFamily="49" charset="-128"/>
              </a:rPr>
              <a:t>　　 （</a:t>
            </a:r>
            <a:r>
              <a:rPr lang="en-US" altLang="ja-JP" sz="1050" dirty="0" smtClean="0">
                <a:solidFill>
                  <a:prstClr val="black"/>
                </a:solidFill>
                <a:latin typeface="HGｺﾞｼｯｸM" pitchFamily="49" charset="-128"/>
                <a:ea typeface="HGｺﾞｼｯｸM" pitchFamily="49" charset="-128"/>
              </a:rPr>
              <a:t>Ⅱ</a:t>
            </a:r>
            <a:r>
              <a:rPr lang="ja-JP" altLang="en-US" sz="1050" dirty="0">
                <a:solidFill>
                  <a:prstClr val="black"/>
                </a:solidFill>
                <a:latin typeface="HGｺﾞｼｯｸM" pitchFamily="49" charset="-128"/>
                <a:ea typeface="HGｺﾞｼｯｸM" pitchFamily="49" charset="-128"/>
              </a:rPr>
              <a:t>）　　 </a:t>
            </a:r>
            <a:r>
              <a:rPr lang="en-US" altLang="ja-JP" sz="1050" dirty="0">
                <a:solidFill>
                  <a:prstClr val="black"/>
                </a:solidFill>
                <a:latin typeface="HGｺﾞｼｯｸM" pitchFamily="49" charset="-128"/>
                <a:ea typeface="HGｺﾞｼｯｸM" pitchFamily="49" charset="-128"/>
              </a:rPr>
              <a:t> </a:t>
            </a:r>
            <a:r>
              <a:rPr lang="en-US" altLang="ja-JP" sz="1050" u="sng" dirty="0" smtClean="0">
                <a:solidFill>
                  <a:prstClr val="black"/>
                </a:solidFill>
                <a:latin typeface="HGｺﾞｼｯｸM" pitchFamily="49" charset="-128"/>
                <a:ea typeface="HGｺﾞｼｯｸM" pitchFamily="49" charset="-128"/>
              </a:rPr>
              <a:t>94</a:t>
            </a:r>
            <a:r>
              <a:rPr lang="ja-JP" altLang="en-US" sz="1050" u="sng" dirty="0" smtClean="0">
                <a:solidFill>
                  <a:prstClr val="black"/>
                </a:solidFill>
                <a:latin typeface="HGｺﾞｼｯｸM" pitchFamily="49" charset="-128"/>
                <a:ea typeface="HGｺﾞｼｯｸM" pitchFamily="49" charset="-128"/>
              </a:rPr>
              <a:t>単位</a:t>
            </a:r>
            <a:r>
              <a:rPr lang="en-US" altLang="ja-JP" sz="1050" u="sng" dirty="0">
                <a:solidFill>
                  <a:prstClr val="black"/>
                </a:solidFill>
                <a:latin typeface="HGｺﾞｼｯｸM" pitchFamily="49" charset="-128"/>
                <a:ea typeface="HGｺﾞｼｯｸM" pitchFamily="49" charset="-128"/>
              </a:rPr>
              <a:t>/</a:t>
            </a:r>
            <a:r>
              <a:rPr lang="ja-JP" altLang="en-US" sz="1050" u="sng" dirty="0">
                <a:solidFill>
                  <a:prstClr val="black"/>
                </a:solidFill>
                <a:latin typeface="HGｺﾞｼｯｸM" pitchFamily="49" charset="-128"/>
                <a:ea typeface="HGｺﾞｼｯｸM" pitchFamily="49" charset="-128"/>
              </a:rPr>
              <a:t>日</a:t>
            </a:r>
          </a:p>
          <a:p>
            <a:pPr marL="119063" indent="-119063" defTabSz="873125"/>
            <a:r>
              <a:rPr lang="ja-JP" altLang="en-US" sz="500" dirty="0" smtClean="0">
                <a:solidFill>
                  <a:prstClr val="black"/>
                </a:solidFill>
                <a:latin typeface="HGｺﾞｼｯｸM" pitchFamily="49" charset="-128"/>
                <a:ea typeface="HGｺﾞｼｯｸM" pitchFamily="49" charset="-128"/>
              </a:rPr>
              <a:t>　</a:t>
            </a:r>
            <a:endParaRPr lang="en-US" altLang="ja-JP" sz="500" dirty="0" smtClean="0">
              <a:solidFill>
                <a:prstClr val="black"/>
              </a:solidFill>
              <a:latin typeface="HGｺﾞｼｯｸM" pitchFamily="49" charset="-128"/>
              <a:ea typeface="HGｺﾞｼｯｸM" pitchFamily="49" charset="-128"/>
            </a:endParaRPr>
          </a:p>
          <a:p>
            <a:pPr marL="119063" indent="-119063" defTabSz="873125"/>
            <a:r>
              <a:rPr lang="ja-JP" altLang="en-US" sz="1050" dirty="0" smtClean="0">
                <a:solidFill>
                  <a:prstClr val="black"/>
                </a:solidFill>
                <a:latin typeface="HGｺﾞｼｯｸM" pitchFamily="49" charset="-128"/>
                <a:ea typeface="HGｺﾞｼｯｸM" pitchFamily="49" charset="-128"/>
              </a:rPr>
              <a:t> ・特別地域加算　　　　　　　　</a:t>
            </a:r>
            <a:r>
              <a:rPr lang="ja-JP" altLang="en-US" sz="1050" u="sng" dirty="0" smtClean="0">
                <a:solidFill>
                  <a:prstClr val="black"/>
                </a:solidFill>
                <a:latin typeface="HGｺﾞｼｯｸM" pitchFamily="49" charset="-128"/>
                <a:ea typeface="HGｺﾞｼｯｸM" pitchFamily="49" charset="-128"/>
              </a:rPr>
              <a:t>＋</a:t>
            </a:r>
            <a:r>
              <a:rPr lang="en-US" altLang="ja-JP" sz="1050" u="sng" dirty="0" smtClean="0">
                <a:solidFill>
                  <a:prstClr val="black"/>
                </a:solidFill>
                <a:latin typeface="HGｺﾞｼｯｸM" pitchFamily="49" charset="-128"/>
                <a:ea typeface="HGｺﾞｼｯｸM" pitchFamily="49" charset="-128"/>
              </a:rPr>
              <a:t>15/100</a:t>
            </a:r>
          </a:p>
          <a:p>
            <a:pPr marL="119063" indent="-119063" defTabSz="873125"/>
            <a:endParaRPr lang="en-US" altLang="ja-JP" sz="1050" u="sng"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endParaRPr lang="en-US" altLang="ja-JP" sz="1050" dirty="0" smtClean="0">
              <a:solidFill>
                <a:prstClr val="black"/>
              </a:solidFill>
              <a:latin typeface="HGｺﾞｼｯｸM" pitchFamily="49" charset="-128"/>
              <a:ea typeface="HGｺﾞｼｯｸM" pitchFamily="49" charset="-128"/>
            </a:endParaRPr>
          </a:p>
          <a:p>
            <a:pPr marL="119063" indent="-119063" defTabSz="873125"/>
            <a:endParaRPr lang="ja-JP" altLang="en-US" sz="1050" dirty="0" smtClean="0">
              <a:solidFill>
                <a:prstClr val="black"/>
              </a:solidFill>
              <a:latin typeface="HGｺﾞｼｯｸM" pitchFamily="49" charset="-128"/>
              <a:ea typeface="HGｺﾞｼｯｸM" pitchFamily="49" charset="-128"/>
            </a:endParaRPr>
          </a:p>
        </p:txBody>
      </p:sp>
      <p:sp>
        <p:nvSpPr>
          <p:cNvPr id="13" name="角丸四角形 12"/>
          <p:cNvSpPr/>
          <p:nvPr/>
        </p:nvSpPr>
        <p:spPr>
          <a:xfrm>
            <a:off x="72011" y="1857524"/>
            <a:ext cx="5313040" cy="360040"/>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165100" eaLnBrk="0" hangingPunct="0">
              <a:defRPr/>
            </a:pPr>
            <a:r>
              <a:rPr lang="ja-JP" altLang="en-US" sz="1100" dirty="0" smtClean="0">
                <a:solidFill>
                  <a:prstClr val="black"/>
                </a:solidFill>
                <a:latin typeface="メイリオ" pitchFamily="50" charset="-128"/>
                <a:ea typeface="メイリオ" pitchFamily="50" charset="-128"/>
              </a:rPr>
              <a:t>（参考）　地域生活への移行に向けた支援の流れ（イメージ）</a:t>
            </a:r>
            <a:endParaRPr lang="en-US" altLang="ja-JP" sz="1100" dirty="0" smtClean="0">
              <a:solidFill>
                <a:prstClr val="black"/>
              </a:solidFill>
              <a:latin typeface="メイリオ" pitchFamily="50" charset="-128"/>
              <a:ea typeface="メイリオ" pitchFamily="50" charset="-128"/>
            </a:endParaRPr>
          </a:p>
        </p:txBody>
      </p:sp>
      <p:sp>
        <p:nvSpPr>
          <p:cNvPr id="8" name="角丸四角形 7"/>
          <p:cNvSpPr/>
          <p:nvPr/>
        </p:nvSpPr>
        <p:spPr bwMode="auto">
          <a:xfrm>
            <a:off x="7497283" y="1844824"/>
            <a:ext cx="1560173" cy="22824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6804" tIns="7359" rIns="36804" bIns="7359" numCol="1" rtlCol="0" anchor="ctr" anchorCtr="0" compatLnSpc="1">
            <a:prstTxWarp prst="textNoShape">
              <a:avLst/>
            </a:prstTxWarp>
          </a:bodyPr>
          <a:lstStyle/>
          <a:p>
            <a:pPr marL="119063" indent="-119063" algn="ctr" defTabSz="873125"/>
            <a:r>
              <a:rPr lang="ja-JP" altLang="en-US" dirty="0" smtClean="0">
                <a:solidFill>
                  <a:prstClr val="black"/>
                </a:solidFill>
                <a:latin typeface="HGS創英角ﾎﾟｯﾌﾟ体" pitchFamily="50" charset="-128"/>
                <a:ea typeface="ＤＨＰ特太ゴシック体" pitchFamily="2" charset="-128"/>
              </a:rPr>
              <a:t>報 酬 単 価</a:t>
            </a:r>
          </a:p>
        </p:txBody>
      </p:sp>
      <p:pic>
        <p:nvPicPr>
          <p:cNvPr id="1026" name="Picture 2"/>
          <p:cNvPicPr>
            <a:picLocks noChangeAspect="1" noChangeArrowheads="1"/>
          </p:cNvPicPr>
          <p:nvPr/>
        </p:nvPicPr>
        <p:blipFill>
          <a:blip r:embed="rId2" cstate="print"/>
          <a:srcRect/>
          <a:stretch>
            <a:fillRect/>
          </a:stretch>
        </p:blipFill>
        <p:spPr bwMode="auto">
          <a:xfrm>
            <a:off x="272000" y="2156513"/>
            <a:ext cx="6645186" cy="3432733"/>
          </a:xfrm>
          <a:prstGeom prst="rect">
            <a:avLst/>
          </a:prstGeom>
          <a:noFill/>
          <a:ln w="9525">
            <a:noFill/>
            <a:miter lim="800000"/>
            <a:headEnd/>
            <a:tailEnd/>
          </a:ln>
          <a:effectLst/>
        </p:spPr>
      </p:pic>
      <p:sp>
        <p:nvSpPr>
          <p:cNvPr id="9" name="AutoShape 2"/>
          <p:cNvSpPr>
            <a:spLocks noChangeArrowheads="1"/>
          </p:cNvSpPr>
          <p:nvPr/>
        </p:nvSpPr>
        <p:spPr bwMode="auto">
          <a:xfrm>
            <a:off x="272004" y="232892"/>
            <a:ext cx="9433048" cy="531813"/>
          </a:xfrm>
          <a:prstGeom prst="bevel">
            <a:avLst>
              <a:gd name="adj" fmla="val 12500"/>
            </a:avLst>
          </a:prstGeom>
          <a:solidFill>
            <a:srgbClr val="FFFF66">
              <a:alpha val="47843"/>
            </a:srgbClr>
          </a:solidFill>
          <a:ln w="9525">
            <a:solidFill>
              <a:schemeClr val="tx1"/>
            </a:solidFill>
            <a:miter lim="800000"/>
            <a:headEnd/>
            <a:tailEnd/>
          </a:ln>
        </p:spPr>
        <p:txBody>
          <a:bodyPr wrap="square" anchor="ctr">
            <a:spAutoFit/>
          </a:bodyPr>
          <a:lstStyle/>
          <a:p>
            <a:pPr algn="ctr"/>
            <a:r>
              <a:rPr lang="ja-JP" altLang="en-US" sz="2000" dirty="0" smtClean="0">
                <a:solidFill>
                  <a:srgbClr val="1F497D">
                    <a:lumMod val="50000"/>
                  </a:srgbClr>
                </a:solidFill>
                <a:ea typeface="ＤＨＰ特太ゴシック体" pitchFamily="2" charset="-128"/>
              </a:rPr>
              <a:t>地域相談支援（地域移行支援・地域定着支援）の概要</a:t>
            </a:r>
            <a:endParaRPr lang="ja-JP" altLang="en-US" sz="2000" dirty="0">
              <a:solidFill>
                <a:srgbClr val="1F497D">
                  <a:lumMod val="50000"/>
                </a:srgbClr>
              </a:solidFill>
              <a:ea typeface="ＤＨＰ特太ゴシック体" pitchFamily="2" charset="-128"/>
            </a:endParaRPr>
          </a:p>
        </p:txBody>
      </p:sp>
      <p:sp>
        <p:nvSpPr>
          <p:cNvPr id="10" name="角丸四角形 9"/>
          <p:cNvSpPr/>
          <p:nvPr/>
        </p:nvSpPr>
        <p:spPr>
          <a:xfrm>
            <a:off x="272003" y="836712"/>
            <a:ext cx="9433048" cy="936104"/>
          </a:xfrm>
          <a:prstGeom prst="roundRect">
            <a:avLst/>
          </a:prstGeom>
          <a:solidFill>
            <a:schemeClr val="bg1"/>
          </a:solidFill>
          <a:ln w="3175">
            <a:solidFill>
              <a:schemeClr val="tx2">
                <a:lumMod val="50000"/>
              </a:schemeClr>
            </a:solidFill>
            <a:headEnd type="none" w="med" len="med"/>
            <a:tailEnd type="arrow"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vert="horz" rtlCol="0" anchor="ctr"/>
          <a:lstStyle/>
          <a:p>
            <a:r>
              <a:rPr lang="ja-JP" altLang="en-US" sz="1200" b="1" dirty="0" smtClean="0">
                <a:solidFill>
                  <a:srgbClr val="1F497D">
                    <a:lumMod val="50000"/>
                  </a:srgbClr>
                </a:solidFill>
                <a:latin typeface="メイリオ" pitchFamily="50" charset="-128"/>
                <a:ea typeface="メイリオ" pitchFamily="50" charset="-128"/>
              </a:rPr>
              <a:t>　地域移行支援</a:t>
            </a:r>
            <a:r>
              <a:rPr lang="ja-JP" altLang="en-US" sz="1200" dirty="0" smtClean="0">
                <a:solidFill>
                  <a:srgbClr val="1F497D">
                    <a:lumMod val="50000"/>
                  </a:srgbClr>
                </a:solidFill>
                <a:latin typeface="メイリオ" pitchFamily="50" charset="-128"/>
                <a:ea typeface="メイリオ" pitchFamily="50" charset="-128"/>
              </a:rPr>
              <a:t>・・</a:t>
            </a:r>
            <a:r>
              <a:rPr lang="ja-JP" altLang="en-US" sz="1200" dirty="0">
                <a:solidFill>
                  <a:srgbClr val="1F497D">
                    <a:lumMod val="50000"/>
                  </a:srgbClr>
                </a:solidFill>
                <a:latin typeface="メイリオ" pitchFamily="50" charset="-128"/>
                <a:ea typeface="メイリオ" pitchFamily="50" charset="-128"/>
              </a:rPr>
              <a:t>・障害者支援施設、精神科病院、救護施設・更生施設、矯正施設等に入所又は入院している障害者を対象</a:t>
            </a:r>
            <a:r>
              <a:rPr lang="ja-JP" altLang="en-US" sz="1200" dirty="0" smtClean="0">
                <a:solidFill>
                  <a:srgbClr val="1F497D">
                    <a:lumMod val="50000"/>
                  </a:srgbClr>
                </a:solidFill>
                <a:latin typeface="メイリオ" pitchFamily="50" charset="-128"/>
                <a:ea typeface="メイリオ" pitchFamily="50" charset="-128"/>
              </a:rPr>
              <a:t>に住居の</a:t>
            </a:r>
            <a:endParaRPr lang="en-US" altLang="ja-JP" sz="1200" dirty="0" smtClean="0">
              <a:solidFill>
                <a:srgbClr val="1F497D">
                  <a:lumMod val="50000"/>
                </a:srgbClr>
              </a:solidFill>
              <a:latin typeface="メイリオ" pitchFamily="50" charset="-128"/>
              <a:ea typeface="メイリオ" pitchFamily="50" charset="-128"/>
            </a:endParaRPr>
          </a:p>
          <a:p>
            <a:r>
              <a:rPr lang="ja-JP" altLang="en-US" sz="1200" dirty="0" smtClean="0">
                <a:solidFill>
                  <a:srgbClr val="1F497D">
                    <a:lumMod val="50000"/>
                  </a:srgbClr>
                </a:solidFill>
                <a:latin typeface="メイリオ" pitchFamily="50" charset="-128"/>
                <a:ea typeface="メイリオ" pitchFamily="50" charset="-128"/>
              </a:rPr>
              <a:t>　　　　　　　　　　確保その他</a:t>
            </a:r>
            <a:r>
              <a:rPr lang="ja-JP" altLang="en-US" sz="1200" dirty="0">
                <a:solidFill>
                  <a:srgbClr val="1F497D">
                    <a:lumMod val="50000"/>
                  </a:srgbClr>
                </a:solidFill>
                <a:latin typeface="メイリオ" pitchFamily="50" charset="-128"/>
                <a:ea typeface="メイリオ" pitchFamily="50" charset="-128"/>
              </a:rPr>
              <a:t>の地域生活へ移行するための支援を行う。 </a:t>
            </a:r>
            <a:endParaRPr lang="en-US" altLang="ja-JP" sz="1200" dirty="0">
              <a:solidFill>
                <a:srgbClr val="1F497D">
                  <a:lumMod val="50000"/>
                </a:srgbClr>
              </a:solidFill>
              <a:latin typeface="メイリオ" pitchFamily="50" charset="-128"/>
              <a:ea typeface="メイリオ" pitchFamily="50" charset="-128"/>
            </a:endParaRPr>
          </a:p>
          <a:p>
            <a:r>
              <a:rPr lang="ja-JP" altLang="en-US" sz="1200" b="1" dirty="0" smtClean="0">
                <a:solidFill>
                  <a:srgbClr val="1F497D">
                    <a:lumMod val="50000"/>
                  </a:srgbClr>
                </a:solidFill>
                <a:latin typeface="メイリオ" pitchFamily="50" charset="-128"/>
                <a:ea typeface="メイリオ" pitchFamily="50" charset="-128"/>
              </a:rPr>
              <a:t>　地域定着支援</a:t>
            </a:r>
            <a:r>
              <a:rPr lang="ja-JP" altLang="en-US" sz="1200" dirty="0" smtClean="0">
                <a:solidFill>
                  <a:srgbClr val="1F497D">
                    <a:lumMod val="50000"/>
                  </a:srgbClr>
                </a:solidFill>
                <a:latin typeface="メイリオ" pitchFamily="50" charset="-128"/>
                <a:ea typeface="メイリオ" pitchFamily="50" charset="-128"/>
              </a:rPr>
              <a:t>・・・居宅において単身で生活している障害者等を対象に常時の連絡体制を確保し、緊急時には必要な支援を行う。</a:t>
            </a:r>
            <a:endParaRPr lang="en-US" altLang="ja-JP" sz="1200" dirty="0" smtClean="0">
              <a:solidFill>
                <a:srgbClr val="1F497D">
                  <a:lumMod val="50000"/>
                </a:srgbClr>
              </a:solidFill>
              <a:latin typeface="メイリオ" pitchFamily="50" charset="-128"/>
              <a:ea typeface="メイリオ"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704519186"/>
              </p:ext>
            </p:extLst>
          </p:nvPr>
        </p:nvGraphicFramePr>
        <p:xfrm>
          <a:off x="416496" y="5720680"/>
          <a:ext cx="6336703" cy="732656"/>
        </p:xfrm>
        <a:graphic>
          <a:graphicData uri="http://schemas.openxmlformats.org/drawingml/2006/table">
            <a:tbl>
              <a:tblPr firstRow="1" bandRow="1">
                <a:tableStyleId>{BC89EF96-8CEA-46FF-86C4-4CE0E7609802}</a:tableStyleId>
              </a:tblPr>
              <a:tblGrid>
                <a:gridCol w="1621017">
                  <a:extLst>
                    <a:ext uri="{9D8B030D-6E8A-4147-A177-3AD203B41FA5}">
                      <a16:colId xmlns:a16="http://schemas.microsoft.com/office/drawing/2014/main" val="20000"/>
                    </a:ext>
                  </a:extLst>
                </a:gridCol>
                <a:gridCol w="2357843">
                  <a:extLst>
                    <a:ext uri="{9D8B030D-6E8A-4147-A177-3AD203B41FA5}">
                      <a16:colId xmlns:a16="http://schemas.microsoft.com/office/drawing/2014/main" val="20001"/>
                    </a:ext>
                  </a:extLst>
                </a:gridCol>
                <a:gridCol w="2357843">
                  <a:extLst>
                    <a:ext uri="{9D8B030D-6E8A-4147-A177-3AD203B41FA5}">
                      <a16:colId xmlns:a16="http://schemas.microsoft.com/office/drawing/2014/main" val="20002"/>
                    </a:ext>
                  </a:extLst>
                </a:gridCol>
              </a:tblGrid>
              <a:tr h="216024">
                <a:tc>
                  <a:txBody>
                    <a:bodyPr/>
                    <a:lstStyle/>
                    <a:p>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c>
                  <a:txBody>
                    <a:bodyPr/>
                    <a:lstStyle/>
                    <a:p>
                      <a:pPr algn="ctr"/>
                      <a:r>
                        <a:rPr kumimoji="1" lang="ja-JP" altLang="en-US" sz="900" b="0" dirty="0" smtClean="0">
                          <a:solidFill>
                            <a:schemeClr val="bg1"/>
                          </a:solidFill>
                          <a:latin typeface="メイリオ" pitchFamily="50" charset="-128"/>
                          <a:ea typeface="メイリオ" pitchFamily="50" charset="-128"/>
                        </a:rPr>
                        <a:t>地域移行支援</a:t>
                      </a:r>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tc>
                  <a:txBody>
                    <a:bodyPr/>
                    <a:lstStyle/>
                    <a:p>
                      <a:pPr algn="ctr"/>
                      <a:r>
                        <a:rPr kumimoji="1" lang="ja-JP" altLang="en-US" sz="900" b="0" dirty="0" smtClean="0">
                          <a:solidFill>
                            <a:schemeClr val="bg1"/>
                          </a:solidFill>
                          <a:latin typeface="メイリオ" pitchFamily="50" charset="-128"/>
                          <a:ea typeface="メイリオ" pitchFamily="50" charset="-128"/>
                        </a:rPr>
                        <a:t>地域定着支援</a:t>
                      </a:r>
                      <a:endParaRPr kumimoji="1" lang="ja-JP" altLang="en-US" sz="900" b="0" dirty="0">
                        <a:solidFill>
                          <a:schemeClr val="bg1"/>
                        </a:solidFill>
                        <a:latin typeface="メイリオ" pitchFamily="50" charset="-128"/>
                        <a:ea typeface="メイリオ" pitchFamily="50" charset="-128"/>
                      </a:endParaRPr>
                    </a:p>
                  </a:txBody>
                  <a:tcPr>
                    <a:solidFill>
                      <a:schemeClr val="tx2">
                        <a:lumMod val="60000"/>
                        <a:lumOff val="40000"/>
                      </a:schemeClr>
                    </a:solidFill>
                  </a:tcPr>
                </a:tc>
                <a:extLst>
                  <a:ext uri="{0D108BD9-81ED-4DB2-BD59-A6C34878D82A}">
                    <a16:rowId xmlns:a16="http://schemas.microsoft.com/office/drawing/2014/main" val="10000"/>
                  </a:ext>
                </a:extLst>
              </a:tr>
              <a:tr h="275456">
                <a:tc>
                  <a:txBody>
                    <a:bodyPr/>
                    <a:lstStyle/>
                    <a:p>
                      <a:pPr algn="ctr"/>
                      <a:r>
                        <a:rPr kumimoji="1" lang="ja-JP" altLang="en-US" sz="900" dirty="0" smtClean="0">
                          <a:latin typeface="メイリオ" pitchFamily="50" charset="-128"/>
                          <a:ea typeface="メイリオ" pitchFamily="50" charset="-128"/>
                        </a:rPr>
                        <a:t>事業所数</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３２３事業所</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５２５事業所</a:t>
                      </a:r>
                      <a:endParaRPr kumimoji="1" lang="ja-JP" altLang="en-US" sz="900" dirty="0">
                        <a:latin typeface="メイリオ" pitchFamily="50" charset="-128"/>
                        <a:ea typeface="メイリオ" pitchFamily="50" charset="-128"/>
                      </a:endParaRPr>
                    </a:p>
                  </a:txBody>
                  <a:tcPr>
                    <a:solidFill>
                      <a:schemeClr val="bg1"/>
                    </a:solidFill>
                  </a:tcPr>
                </a:tc>
                <a:extLst>
                  <a:ext uri="{0D108BD9-81ED-4DB2-BD59-A6C34878D82A}">
                    <a16:rowId xmlns:a16="http://schemas.microsoft.com/office/drawing/2014/main" val="10001"/>
                  </a:ext>
                </a:extLst>
              </a:tr>
              <a:tr h="216024">
                <a:tc>
                  <a:txBody>
                    <a:bodyPr/>
                    <a:lstStyle/>
                    <a:p>
                      <a:pPr algn="ctr"/>
                      <a:r>
                        <a:rPr kumimoji="1" lang="ja-JP" altLang="en-US" sz="900" dirty="0" smtClean="0">
                          <a:latin typeface="メイリオ" pitchFamily="50" charset="-128"/>
                          <a:ea typeface="メイリオ" pitchFamily="50" charset="-128"/>
                        </a:rPr>
                        <a:t>利用者数</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５９６人</a:t>
                      </a:r>
                      <a:endParaRPr kumimoji="1" lang="ja-JP" altLang="en-US" sz="900" dirty="0">
                        <a:latin typeface="メイリオ" pitchFamily="50" charset="-128"/>
                        <a:ea typeface="メイリオ" pitchFamily="50" charset="-128"/>
                      </a:endParaRPr>
                    </a:p>
                  </a:txBody>
                  <a:tcPr>
                    <a:solidFill>
                      <a:schemeClr val="bg1"/>
                    </a:solidFill>
                  </a:tcPr>
                </a:tc>
                <a:tc>
                  <a:txBody>
                    <a:bodyPr/>
                    <a:lstStyle/>
                    <a:p>
                      <a:pPr algn="r"/>
                      <a:r>
                        <a:rPr kumimoji="1" lang="ja-JP" altLang="en-US" sz="900" dirty="0" smtClean="0">
                          <a:latin typeface="メイリオ" pitchFamily="50" charset="-128"/>
                          <a:ea typeface="メイリオ" pitchFamily="50" charset="-128"/>
                        </a:rPr>
                        <a:t>３</a:t>
                      </a:r>
                      <a:r>
                        <a:rPr kumimoji="1" lang="en-US" altLang="ja-JP" sz="900" dirty="0" smtClean="0">
                          <a:latin typeface="メイリオ" pitchFamily="50" charset="-128"/>
                          <a:ea typeface="メイリオ" pitchFamily="50" charset="-128"/>
                        </a:rPr>
                        <a:t>,</a:t>
                      </a:r>
                      <a:r>
                        <a:rPr kumimoji="1" lang="ja-JP" altLang="en-US" sz="900" dirty="0" smtClean="0">
                          <a:latin typeface="メイリオ" pitchFamily="50" charset="-128"/>
                          <a:ea typeface="メイリオ" pitchFamily="50" charset="-128"/>
                        </a:rPr>
                        <a:t>０１８人</a:t>
                      </a:r>
                      <a:endParaRPr kumimoji="1" lang="ja-JP" altLang="en-US" sz="900" dirty="0">
                        <a:latin typeface="メイリオ" pitchFamily="50" charset="-128"/>
                        <a:ea typeface="メイリオ" pitchFamily="50" charset="-128"/>
                      </a:endParaRPr>
                    </a:p>
                  </a:txBody>
                  <a:tcPr>
                    <a:solidFill>
                      <a:schemeClr val="bg1"/>
                    </a:solidFill>
                  </a:tcPr>
                </a:tc>
                <a:extLst>
                  <a:ext uri="{0D108BD9-81ED-4DB2-BD59-A6C34878D82A}">
                    <a16:rowId xmlns:a16="http://schemas.microsoft.com/office/drawing/2014/main" val="10002"/>
                  </a:ext>
                </a:extLst>
              </a:tr>
            </a:tbl>
          </a:graphicData>
        </a:graphic>
      </p:graphicFrame>
      <p:sp>
        <p:nvSpPr>
          <p:cNvPr id="12" name="テキスト ボックス 11"/>
          <p:cNvSpPr txBox="1"/>
          <p:nvPr/>
        </p:nvSpPr>
        <p:spPr>
          <a:xfrm>
            <a:off x="5243121" y="6438528"/>
            <a:ext cx="1512168" cy="230832"/>
          </a:xfrm>
          <a:prstGeom prst="rect">
            <a:avLst/>
          </a:prstGeom>
          <a:noFill/>
        </p:spPr>
        <p:txBody>
          <a:bodyPr wrap="square" rtlCol="0">
            <a:spAutoFit/>
          </a:bodyPr>
          <a:lstStyle/>
          <a:p>
            <a:r>
              <a:rPr lang="ja-JP" altLang="en-US" sz="900" dirty="0" smtClean="0">
                <a:solidFill>
                  <a:prstClr val="black"/>
                </a:solidFill>
                <a:ea typeface="ＭＳ Ｐゴシック" charset="-128"/>
              </a:rPr>
              <a:t>国保連平成</a:t>
            </a:r>
            <a:r>
              <a:rPr lang="en-US" altLang="ja-JP" sz="900" dirty="0" smtClean="0">
                <a:solidFill>
                  <a:prstClr val="black"/>
                </a:solidFill>
                <a:ea typeface="ＭＳ Ｐゴシック" charset="-128"/>
              </a:rPr>
              <a:t>2</a:t>
            </a:r>
            <a:r>
              <a:rPr lang="en-US" altLang="ja-JP" sz="900" dirty="0">
                <a:solidFill>
                  <a:prstClr val="black"/>
                </a:solidFill>
                <a:ea typeface="ＭＳ Ｐゴシック" charset="-128"/>
              </a:rPr>
              <a:t>9</a:t>
            </a:r>
            <a:r>
              <a:rPr lang="ja-JP" altLang="en-US" sz="900" dirty="0" smtClean="0">
                <a:solidFill>
                  <a:prstClr val="black"/>
                </a:solidFill>
                <a:ea typeface="ＭＳ Ｐゴシック" charset="-128"/>
              </a:rPr>
              <a:t>年</a:t>
            </a:r>
            <a:r>
              <a:rPr lang="en-US" altLang="ja-JP" sz="900" dirty="0" smtClean="0">
                <a:solidFill>
                  <a:prstClr val="black"/>
                </a:solidFill>
                <a:ea typeface="ＭＳ Ｐゴシック" charset="-128"/>
              </a:rPr>
              <a:t>12</a:t>
            </a:r>
            <a:r>
              <a:rPr lang="ja-JP" altLang="en-US" sz="900" dirty="0" smtClean="0">
                <a:solidFill>
                  <a:prstClr val="black"/>
                </a:solidFill>
                <a:ea typeface="ＭＳ Ｐゴシック" charset="-128"/>
              </a:rPr>
              <a:t>月実績</a:t>
            </a:r>
            <a:endParaRPr lang="ja-JP" altLang="en-US" sz="900" dirty="0">
              <a:solidFill>
                <a:prstClr val="black"/>
              </a:solidFill>
              <a:ea typeface="ＭＳ Ｐゴシック" charset="-128"/>
            </a:endParaRPr>
          </a:p>
        </p:txBody>
      </p:sp>
      <p:sp>
        <p:nvSpPr>
          <p:cNvPr id="4" name="スライド番号プレースホルダー 3"/>
          <p:cNvSpPr>
            <a:spLocks noGrp="1"/>
          </p:cNvSpPr>
          <p:nvPr>
            <p:ph type="sldNum" sz="quarter" idx="12"/>
          </p:nvPr>
        </p:nvSpPr>
        <p:spPr>
          <a:xfrm>
            <a:off x="7642790" y="6498787"/>
            <a:ext cx="2311400" cy="365125"/>
          </a:xfrm>
        </p:spPr>
        <p:txBody>
          <a:bodyPr/>
          <a:lstStyle/>
          <a:p>
            <a:pPr>
              <a:defRPr/>
            </a:pPr>
            <a:fld id="{BBD3EA46-478E-438D-A542-8B2E4D01A1BD}" type="slidenum">
              <a:rPr lang="ja-JP" altLang="en-US" smtClean="0">
                <a:solidFill>
                  <a:schemeClr val="tx1"/>
                </a:solidFill>
              </a:rPr>
              <a:pPr>
                <a:defRPr/>
              </a:pPr>
              <a:t>49</a:t>
            </a:fld>
            <a:endParaRPr lang="ja-JP" altLang="en-US" dirty="0">
              <a:solidFill>
                <a:schemeClr val="tx1"/>
              </a:solidFill>
            </a:endParaRPr>
          </a:p>
        </p:txBody>
      </p:sp>
      <p:sp>
        <p:nvSpPr>
          <p:cNvPr id="18" name="正方形/長方形 17"/>
          <p:cNvSpPr/>
          <p:nvPr/>
        </p:nvSpPr>
        <p:spPr>
          <a:xfrm>
            <a:off x="630000" y="4842000"/>
            <a:ext cx="6122768" cy="252000"/>
          </a:xfrm>
          <a:prstGeom prst="rect">
            <a:avLst/>
          </a:prstGeom>
          <a:ln>
            <a:headEnd type="none" w="med" len="med"/>
            <a:tailEnd type="arrow" w="med" len="med"/>
          </a:ln>
        </p:spPr>
        <p:style>
          <a:lnRef idx="1">
            <a:schemeClr val="accent6"/>
          </a:lnRef>
          <a:fillRef idx="2">
            <a:schemeClr val="accent6"/>
          </a:fillRef>
          <a:effectRef idx="1">
            <a:schemeClr val="accent6"/>
          </a:effectRef>
          <a:fontRef idx="minor">
            <a:schemeClr val="dk1"/>
          </a:fontRef>
        </p:style>
        <p:txBody>
          <a:bodyPr vert="horz" rtlCol="0" anchor="ctr"/>
          <a:lstStyle/>
          <a:p>
            <a:pPr algn="ctr"/>
            <a:r>
              <a:rPr kumimoji="1" lang="ja-JP" altLang="en-US" sz="1200" b="1" dirty="0" smtClean="0">
                <a:solidFill>
                  <a:schemeClr val="tx1"/>
                </a:solidFill>
                <a:latin typeface="メイリオ" pitchFamily="50" charset="-128"/>
                <a:ea typeface="メイリオ" pitchFamily="50" charset="-128"/>
              </a:rPr>
              <a:t>協議会によるネットワーク化</a:t>
            </a:r>
          </a:p>
        </p:txBody>
      </p:sp>
    </p:spTree>
    <p:extLst>
      <p:ext uri="{BB962C8B-B14F-4D97-AF65-F5344CB8AC3E}">
        <p14:creationId xmlns:p14="http://schemas.microsoft.com/office/powerpoint/2010/main" val="1327364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smtClean="0">
                <a:solidFill>
                  <a:schemeClr val="tx1"/>
                </a:solidFill>
              </a:rPr>
              <a:t>１　相談支援事業の成り立ちと</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　　障害者総合支援法における相談支援事業</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5</a:t>
            </a:fld>
            <a:endParaRPr lang="en-US" altLang="ja-JP" dirty="0"/>
          </a:p>
        </p:txBody>
      </p:sp>
    </p:spTree>
    <p:extLst>
      <p:ext uri="{BB962C8B-B14F-4D97-AF65-F5344CB8AC3E}">
        <p14:creationId xmlns:p14="http://schemas.microsoft.com/office/powerpoint/2010/main" val="3558607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7519" y="653943"/>
            <a:ext cx="9840029" cy="3831818"/>
          </a:xfrm>
          <a:prstGeom prst="rect">
            <a:avLst/>
          </a:prstGeom>
          <a:noFill/>
          <a:ln w="12700">
            <a:solidFill>
              <a:schemeClr val="tx1"/>
            </a:solidFill>
            <a:miter lim="800000"/>
            <a:headEnd/>
            <a:tailEnd/>
          </a:ln>
          <a:effectLst/>
        </p:spPr>
        <p:txBody>
          <a:bodyPr wrap="square" lIns="72000" rIns="72000" anchor="ctr">
            <a:spAutoFit/>
          </a:bodyPr>
          <a:lstStyle/>
          <a:p>
            <a:pPr>
              <a:spcAft>
                <a:spcPts val="0"/>
              </a:spcAft>
              <a:defRPr/>
            </a:pPr>
            <a:r>
              <a:rPr lang="ja-JP" altLang="en-US" sz="1400" b="1" u="sng" dirty="0" smtClean="0">
                <a:latin typeface="ＭＳ Ｐゴシック" panose="020B0600070205080204" pitchFamily="50" charset="-128"/>
                <a:ea typeface="ＭＳ Ｐゴシック" panose="020B0600070205080204" pitchFamily="50" charset="-128"/>
              </a:rPr>
              <a:t>１．対象者</a:t>
            </a:r>
            <a:endParaRPr lang="ja-JP" altLang="en-US" sz="1400" dirty="0" smtClean="0">
              <a:latin typeface="ＭＳ Ｐゴシック" panose="020B0600070205080204" pitchFamily="50" charset="-128"/>
              <a:ea typeface="ＭＳ Ｐゴシック" panose="020B0600070205080204" pitchFamily="50" charset="-128"/>
            </a:endParaRPr>
          </a:p>
          <a:p>
            <a:pPr>
              <a:spcAft>
                <a:spcPts val="0"/>
              </a:spcAft>
              <a:defRPr/>
            </a:pPr>
            <a:r>
              <a:rPr lang="ja-JP" altLang="en-US" sz="1200" b="1" dirty="0" smtClean="0">
                <a:latin typeface="ＭＳ Ｐゴシック" panose="020B0600070205080204" pitchFamily="50" charset="-128"/>
                <a:ea typeface="ＭＳ Ｐゴシック" panose="020B0600070205080204" pitchFamily="50" charset="-128"/>
              </a:rPr>
              <a:t>（</a:t>
            </a:r>
            <a:r>
              <a:rPr lang="ja-JP" altLang="en-US" sz="1200" b="1" dirty="0">
                <a:latin typeface="ＭＳ Ｐゴシック" panose="020B0600070205080204" pitchFamily="50" charset="-128"/>
                <a:ea typeface="ＭＳ Ｐゴシック" panose="020B0600070205080204" pitchFamily="50" charset="-128"/>
              </a:rPr>
              <a:t>地域移行支援）</a:t>
            </a:r>
            <a:endParaRPr lang="en-US" altLang="ja-JP" sz="1200" b="1" dirty="0">
              <a:latin typeface="ＭＳ Ｐゴシック" panose="020B0600070205080204" pitchFamily="50" charset="-128"/>
              <a:ea typeface="ＭＳ Ｐゴシック" panose="020B0600070205080204" pitchFamily="50" charset="-128"/>
            </a:endParaRPr>
          </a:p>
          <a:p>
            <a:pPr marL="266700" indent="-266700">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障害者支援施設、のぞみの園、児童福祉</a:t>
            </a:r>
            <a:r>
              <a:rPr lang="ja-JP" altLang="ja-JP" sz="1200" dirty="0" smtClean="0">
                <a:latin typeface="ＭＳ Ｐゴシック" panose="020B0600070205080204" pitchFamily="50" charset="-128"/>
                <a:ea typeface="ＭＳ Ｐゴシック" panose="020B0600070205080204" pitchFamily="50" charset="-128"/>
              </a:rPr>
              <a:t>施設</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smtClean="0">
                <a:latin typeface="ＭＳ Ｐゴシック" panose="020B0600070205080204" pitchFamily="50" charset="-128"/>
                <a:ea typeface="ＭＳ Ｐゴシック" panose="020B0600070205080204" pitchFamily="50" charset="-128"/>
              </a:rPr>
              <a:t>療養</a:t>
            </a:r>
            <a:r>
              <a:rPr lang="ja-JP" altLang="ja-JP" sz="1200" dirty="0">
                <a:latin typeface="ＭＳ Ｐゴシック" panose="020B0600070205080204" pitchFamily="50" charset="-128"/>
                <a:ea typeface="ＭＳ Ｐゴシック" panose="020B0600070205080204" pitchFamily="50" charset="-128"/>
              </a:rPr>
              <a:t>介護を行う</a:t>
            </a:r>
            <a:r>
              <a:rPr lang="ja-JP" altLang="ja-JP" sz="1200" dirty="0" smtClean="0">
                <a:latin typeface="ＭＳ Ｐゴシック" panose="020B0600070205080204" pitchFamily="50" charset="-128"/>
                <a:ea typeface="ＭＳ Ｐゴシック" panose="020B0600070205080204" pitchFamily="50" charset="-128"/>
              </a:rPr>
              <a:t>病院</a:t>
            </a:r>
            <a:r>
              <a:rPr lang="ja-JP" altLang="en-US" sz="1200" dirty="0" smtClean="0">
                <a:latin typeface="ＭＳ Ｐゴシック" panose="020B0600070205080204" pitchFamily="50" charset="-128"/>
                <a:ea typeface="ＭＳ Ｐゴシック" panose="020B0600070205080204" pitchFamily="50" charset="-128"/>
              </a:rPr>
              <a:t>、矯正施設等又は保護施設</a:t>
            </a:r>
            <a:r>
              <a:rPr lang="ja-JP" altLang="ja-JP" sz="1200" dirty="0" smtClean="0">
                <a:latin typeface="ＭＳ Ｐゴシック" panose="020B0600070205080204" pitchFamily="50" charset="-128"/>
                <a:ea typeface="ＭＳ Ｐゴシック" panose="020B0600070205080204" pitchFamily="50" charset="-128"/>
              </a:rPr>
              <a:t>に</a:t>
            </a:r>
            <a:r>
              <a:rPr lang="ja-JP" altLang="ja-JP" sz="1200" dirty="0">
                <a:latin typeface="ＭＳ Ｐゴシック" panose="020B0600070205080204" pitchFamily="50" charset="-128"/>
                <a:ea typeface="ＭＳ Ｐゴシック" panose="020B0600070205080204" pitchFamily="50" charset="-128"/>
              </a:rPr>
              <a:t>入所している障害者</a:t>
            </a:r>
            <a:endParaRPr lang="en-US" altLang="ja-JP" sz="1200" dirty="0">
              <a:latin typeface="ＭＳ Ｐゴシック" panose="020B0600070205080204" pitchFamily="50" charset="-128"/>
              <a:ea typeface="ＭＳ Ｐゴシック" panose="020B0600070205080204" pitchFamily="50" charset="-128"/>
            </a:endParaRPr>
          </a:p>
          <a:p>
            <a:pPr marL="533400" indent="-533400">
              <a:defRPr/>
            </a:pPr>
            <a:r>
              <a:rPr lang="ja-JP" altLang="en-US" sz="1200" dirty="0">
                <a:latin typeface="ＭＳ Ｐゴシック" panose="020B0600070205080204" pitchFamily="50" charset="-128"/>
                <a:ea typeface="ＭＳ Ｐゴシック" panose="020B0600070205080204" pitchFamily="50" charset="-128"/>
              </a:rPr>
              <a:t>　　　　　</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児童福祉施設に入所する</a:t>
            </a:r>
            <a:r>
              <a:rPr lang="en-US" altLang="ja-JP" sz="1050" dirty="0">
                <a:latin typeface="ＭＳ Ｐゴシック" panose="020B0600070205080204" pitchFamily="50" charset="-128"/>
                <a:ea typeface="ＭＳ Ｐゴシック" panose="020B0600070205080204" pitchFamily="50" charset="-128"/>
              </a:rPr>
              <a:t>18</a:t>
            </a:r>
            <a:r>
              <a:rPr lang="ja-JP" altLang="en-US" sz="1050" dirty="0">
                <a:latin typeface="ＭＳ Ｐゴシック" panose="020B0600070205080204" pitchFamily="50" charset="-128"/>
                <a:ea typeface="ＭＳ Ｐゴシック" panose="020B0600070205080204" pitchFamily="50" charset="-128"/>
              </a:rPr>
              <a:t>歳以上の者、障害者支援施設に入所する</a:t>
            </a:r>
            <a:r>
              <a:rPr lang="en-US" altLang="ja-JP" sz="1050" dirty="0">
                <a:latin typeface="ＭＳ Ｐゴシック" panose="020B0600070205080204" pitchFamily="50" charset="-128"/>
                <a:ea typeface="ＭＳ Ｐゴシック" panose="020B0600070205080204" pitchFamily="50" charset="-128"/>
              </a:rPr>
              <a:t>15</a:t>
            </a:r>
            <a:r>
              <a:rPr lang="ja-JP" altLang="en-US" sz="1050" dirty="0">
                <a:latin typeface="ＭＳ Ｐゴシック" panose="020B0600070205080204" pitchFamily="50" charset="-128"/>
                <a:ea typeface="ＭＳ Ｐゴシック" panose="020B0600070205080204" pitchFamily="50" charset="-128"/>
              </a:rPr>
              <a:t>歳以上の障害者みなしの者も対象。</a:t>
            </a:r>
            <a:endParaRPr lang="en-US" altLang="ja-JP" sz="1200" dirty="0">
              <a:latin typeface="ＭＳ Ｐゴシック" panose="020B0600070205080204" pitchFamily="50" charset="-128"/>
              <a:ea typeface="ＭＳ Ｐゴシック" panose="020B0600070205080204" pitchFamily="50" charset="-128"/>
            </a:endParaRPr>
          </a:p>
          <a:p>
            <a:pPr>
              <a:spcBef>
                <a:spcPts val="600"/>
              </a:spcBef>
              <a:defRPr/>
            </a:pPr>
            <a:r>
              <a:rPr lang="ja-JP" altLang="en-US" sz="1200" dirty="0">
                <a:latin typeface="ＭＳ Ｐゴシック" panose="020B0600070205080204" pitchFamily="50" charset="-128"/>
                <a:ea typeface="ＭＳ Ｐゴシック" panose="020B0600070205080204" pitchFamily="50" charset="-128"/>
              </a:rPr>
              <a:t>　　　○　精神科病院（精神科病院以外で精神病室が設けられている病院を含む）に入院している精神</a:t>
            </a:r>
            <a:r>
              <a:rPr lang="ja-JP" altLang="en-US" sz="1200" dirty="0" smtClean="0">
                <a:latin typeface="ＭＳ Ｐゴシック" panose="020B0600070205080204" pitchFamily="50" charset="-128"/>
                <a:ea typeface="ＭＳ Ｐゴシック" panose="020B0600070205080204" pitchFamily="50" charset="-128"/>
              </a:rPr>
              <a:t>障害者</a:t>
            </a:r>
            <a:endParaRPr lang="en-US" altLang="ja-JP" sz="1200" dirty="0">
              <a:latin typeface="ＭＳ Ｐゴシック" panose="020B0600070205080204" pitchFamily="50" charset="-128"/>
              <a:ea typeface="ＭＳ Ｐゴシック" panose="020B0600070205080204" pitchFamily="50" charset="-128"/>
            </a:endParaRPr>
          </a:p>
          <a:p>
            <a:pPr>
              <a:spcBef>
                <a:spcPts val="3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長期に入院していることから支援の必要性が相対的に高いと見込まれる１年以上の入院者を中心に対象</a:t>
            </a:r>
            <a:r>
              <a:rPr lang="ja-JP" altLang="en-US" sz="1200" dirty="0">
                <a:latin typeface="ＭＳ Ｐゴシック" panose="020B0600070205080204" pitchFamily="50" charset="-128"/>
                <a:ea typeface="ＭＳ Ｐゴシック" panose="020B0600070205080204" pitchFamily="50" charset="-128"/>
              </a:rPr>
              <a:t>。</a:t>
            </a:r>
            <a:endParaRPr lang="en-US" altLang="ja-JP" sz="1200" dirty="0">
              <a:latin typeface="ＭＳ Ｐゴシック" panose="020B0600070205080204" pitchFamily="50" charset="-128"/>
              <a:ea typeface="ＭＳ Ｐゴシック" panose="020B0600070205080204" pitchFamily="50" charset="-128"/>
            </a:endParaRPr>
          </a:p>
          <a:p>
            <a:pPr marL="628650" indent="-628650">
              <a:spcBef>
                <a:spcPts val="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１年未満</a:t>
            </a:r>
            <a:r>
              <a:rPr lang="ja-JP" altLang="en-US" sz="1200" dirty="0">
                <a:latin typeface="ＭＳ Ｐゴシック" panose="020B0600070205080204" pitchFamily="50" charset="-128"/>
                <a:ea typeface="ＭＳ Ｐゴシック" panose="020B0600070205080204" pitchFamily="50" charset="-128"/>
              </a:rPr>
              <a:t>の</a:t>
            </a:r>
            <a:r>
              <a:rPr lang="ja-JP" altLang="ja-JP" sz="1200" dirty="0">
                <a:latin typeface="ＭＳ Ｐゴシック" panose="020B0600070205080204" pitchFamily="50" charset="-128"/>
                <a:ea typeface="ＭＳ Ｐゴシック" panose="020B0600070205080204" pitchFamily="50" charset="-128"/>
              </a:rPr>
              <a:t>入院者は</a:t>
            </a:r>
            <a:r>
              <a:rPr lang="ja-JP" altLang="en-US" sz="1200" dirty="0">
                <a:latin typeface="ＭＳ Ｐゴシック" panose="020B0600070205080204" pitchFamily="50" charset="-128"/>
                <a:ea typeface="ＭＳ Ｐゴシック" panose="020B0600070205080204" pitchFamily="50" charset="-128"/>
              </a:rPr>
              <a:t>、</a:t>
            </a:r>
            <a:r>
              <a:rPr lang="ja-JP" altLang="ja-JP" sz="1200" dirty="0">
                <a:latin typeface="ＭＳ Ｐゴシック" panose="020B0600070205080204" pitchFamily="50" charset="-128"/>
                <a:ea typeface="ＭＳ Ｐゴシック" panose="020B0600070205080204" pitchFamily="50" charset="-128"/>
              </a:rPr>
              <a:t>特に支援が必要な者（措置入院や医療保護入院から退院する者で住居の確保などの支援を必要とする</a:t>
            </a:r>
            <a:r>
              <a:rPr lang="ja-JP" altLang="ja-JP" sz="1200" dirty="0" smtClean="0">
                <a:latin typeface="ＭＳ Ｐゴシック" panose="020B0600070205080204" pitchFamily="50" charset="-128"/>
                <a:ea typeface="ＭＳ Ｐゴシック" panose="020B0600070205080204" pitchFamily="50" charset="-128"/>
              </a:rPr>
              <a:t>もの</a:t>
            </a:r>
            <a:r>
              <a:rPr lang="ja-JP" altLang="en-US" sz="1200" dirty="0" smtClean="0">
                <a:latin typeface="ＭＳ Ｐゴシック" panose="020B0600070205080204" pitchFamily="50" charset="-128"/>
                <a:ea typeface="ＭＳ Ｐゴシック" panose="020B0600070205080204" pitchFamily="50" charset="-128"/>
              </a:rPr>
              <a:t>　</a:t>
            </a:r>
            <a:endParaRPr lang="en-US" altLang="ja-JP" sz="1200" dirty="0" smtClean="0">
              <a:latin typeface="ＭＳ Ｐゴシック" panose="020B0600070205080204" pitchFamily="50" charset="-128"/>
              <a:ea typeface="ＭＳ Ｐゴシック" panose="020B0600070205080204" pitchFamily="50" charset="-128"/>
            </a:endParaRPr>
          </a:p>
          <a:p>
            <a:pPr marL="628650" indent="-628650">
              <a:spcBef>
                <a:spcPts val="0"/>
              </a:spcBef>
              <a:defRPr/>
            </a:pPr>
            <a:r>
              <a:rPr lang="ja-JP" altLang="en-US" sz="1200" dirty="0" smtClean="0">
                <a:latin typeface="ＭＳ Ｐゴシック" panose="020B0600070205080204" pitchFamily="50" charset="-128"/>
                <a:ea typeface="ＭＳ Ｐゴシック" panose="020B0600070205080204" pitchFamily="50" charset="-128"/>
              </a:rPr>
              <a:t>　　　　　　　や</a:t>
            </a:r>
            <a:r>
              <a:rPr lang="ja-JP" altLang="ja-JP" sz="1200" dirty="0" smtClean="0">
                <a:latin typeface="ＭＳ Ｐゴシック" panose="020B0600070205080204" pitchFamily="50" charset="-128"/>
                <a:ea typeface="ＭＳ Ｐゴシック" panose="020B0600070205080204" pitchFamily="50" charset="-128"/>
              </a:rPr>
              <a:t>地域</a:t>
            </a:r>
            <a:r>
              <a:rPr lang="ja-JP" altLang="ja-JP" sz="1200" dirty="0">
                <a:latin typeface="ＭＳ Ｐゴシック" panose="020B0600070205080204" pitchFamily="50" charset="-128"/>
                <a:ea typeface="ＭＳ Ｐゴシック" panose="020B0600070205080204" pitchFamily="50" charset="-128"/>
              </a:rPr>
              <a:t>移行支援を行わなければ入院の長期化が見込まれる者など）を対象。</a:t>
            </a:r>
            <a:endParaRPr lang="en-US" altLang="ja-JP" sz="1200" dirty="0">
              <a:latin typeface="ＭＳ Ｐゴシック" panose="020B0600070205080204" pitchFamily="50" charset="-128"/>
              <a:ea typeface="ＭＳ Ｐゴシック" panose="020B0600070205080204" pitchFamily="50" charset="-128"/>
            </a:endParaRPr>
          </a:p>
          <a:p>
            <a:pPr marL="533400" indent="-533400">
              <a:spcBef>
                <a:spcPts val="30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地域移行支援の支給決定主体は</a:t>
            </a:r>
            <a:r>
              <a:rPr lang="ja-JP" altLang="en-US" sz="1050" dirty="0" smtClean="0">
                <a:latin typeface="ＭＳ Ｐゴシック" panose="020B0600070205080204" pitchFamily="50" charset="-128"/>
                <a:ea typeface="ＭＳ Ｐゴシック" panose="020B0600070205080204" pitchFamily="50" charset="-128"/>
              </a:rPr>
              <a:t>、障害者</a:t>
            </a:r>
            <a:r>
              <a:rPr lang="ja-JP" altLang="en-US" sz="1050" dirty="0">
                <a:latin typeface="ＭＳ Ｐゴシック" panose="020B0600070205080204" pitchFamily="50" charset="-128"/>
                <a:ea typeface="ＭＳ Ｐゴシック" panose="020B0600070205080204" pitchFamily="50" charset="-128"/>
              </a:rPr>
              <a:t>支援施設等に入所する者と同様に、精神科病院を含め居住地特例を適用。  </a:t>
            </a:r>
            <a:endParaRPr lang="en-US" altLang="ja-JP" sz="1050" dirty="0">
              <a:latin typeface="ＭＳ Ｐゴシック" panose="020B0600070205080204" pitchFamily="50" charset="-128"/>
              <a:ea typeface="ＭＳ Ｐゴシック" panose="020B0600070205080204" pitchFamily="50" charset="-128"/>
            </a:endParaRPr>
          </a:p>
          <a:p>
            <a:pPr marL="533400" indent="-533400">
              <a:spcBef>
                <a:spcPts val="0"/>
              </a:spcBef>
              <a:defRPr/>
            </a:pPr>
            <a:r>
              <a:rPr lang="en-US" altLang="ja-JP"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入院・ 入所前の居住地の市町村が支給決定）</a:t>
            </a:r>
            <a:endParaRPr lang="en-US" altLang="ja-JP" sz="1050" dirty="0">
              <a:latin typeface="ＭＳ Ｐゴシック" panose="020B0600070205080204" pitchFamily="50" charset="-128"/>
              <a:ea typeface="ＭＳ Ｐゴシック" panose="020B0600070205080204" pitchFamily="50" charset="-128"/>
            </a:endParaRPr>
          </a:p>
          <a:p>
            <a:pPr marL="533400" indent="-533400">
              <a:spcBef>
                <a:spcPts val="600"/>
              </a:spcBef>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（地域定着支援）　</a:t>
            </a:r>
            <a:endParaRPr lang="en-US" altLang="ja-JP" sz="1200" b="1" dirty="0">
              <a:latin typeface="ＭＳ Ｐゴシック" panose="020B0600070205080204" pitchFamily="50" charset="-128"/>
              <a:ea typeface="ＭＳ Ｐゴシック" panose="020B0600070205080204" pitchFamily="50" charset="-128"/>
            </a:endParaRPr>
          </a:p>
          <a:p>
            <a:pPr>
              <a:defRPr/>
            </a:pPr>
            <a:r>
              <a:rPr lang="ja-JP"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a:latin typeface="ＭＳ Ｐゴシック" panose="020B0600070205080204" pitchFamily="50" charset="-128"/>
                <a:ea typeface="ＭＳ Ｐゴシック" panose="020B0600070205080204" pitchFamily="50" charset="-128"/>
              </a:rPr>
              <a:t>以下の者のうち、地域生活を継続していくための常時の連絡体制の確保による緊急時等の支援体制が必要と見込まれる者</a:t>
            </a:r>
            <a:r>
              <a:rPr lang="ja-JP" altLang="en-US" sz="1200" dirty="0">
                <a:latin typeface="ＭＳ Ｐゴシック" panose="020B0600070205080204" pitchFamily="50" charset="-128"/>
                <a:ea typeface="ＭＳ Ｐゴシック" panose="020B0600070205080204" pitchFamily="50" charset="-128"/>
              </a:rPr>
              <a:t>。</a:t>
            </a:r>
            <a:endParaRPr lang="ja-JP" altLang="ja-JP" sz="1200" dirty="0">
              <a:latin typeface="ＭＳ Ｐゴシック" panose="020B0600070205080204" pitchFamily="50" charset="-128"/>
              <a:ea typeface="ＭＳ Ｐゴシック" panose="020B0600070205080204" pitchFamily="50" charset="-128"/>
            </a:endParaRPr>
          </a:p>
          <a:p>
            <a:pPr>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a:t>
            </a:r>
            <a:r>
              <a:rPr lang="en-US" altLang="ja-JP"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居宅において単身で生活する障害</a:t>
            </a:r>
            <a:r>
              <a:rPr lang="ja-JP" altLang="en-US" sz="1200" dirty="0">
                <a:latin typeface="ＭＳ Ｐゴシック" panose="020B0600070205080204" pitchFamily="50" charset="-128"/>
                <a:ea typeface="ＭＳ Ｐゴシック" panose="020B0600070205080204" pitchFamily="50" charset="-128"/>
              </a:rPr>
              <a:t>者</a:t>
            </a:r>
            <a:endParaRPr lang="en-US" altLang="ja-JP" sz="1200" dirty="0">
              <a:latin typeface="ＭＳ Ｐゴシック" panose="020B0600070205080204" pitchFamily="50" charset="-128"/>
              <a:ea typeface="ＭＳ Ｐゴシック" panose="020B0600070205080204" pitchFamily="50" charset="-128"/>
            </a:endParaRPr>
          </a:p>
          <a:p>
            <a:pPr marL="534988" indent="-534988">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　居宅において同居している家族等が障害、疾病等のため、緊急時等の支援が見込まれない状況にある障害者</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6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en-US" sz="1200" dirty="0" smtClean="0">
                <a:latin typeface="ＭＳ Ｐゴシック" panose="020B0600070205080204" pitchFamily="50" charset="-128"/>
                <a:ea typeface="ＭＳ Ｐゴシック" panose="020B0600070205080204" pitchFamily="50" charset="-128"/>
              </a:rPr>
              <a:t>具体的</a:t>
            </a:r>
            <a:r>
              <a:rPr lang="ja-JP" altLang="en-US" sz="1200" dirty="0">
                <a:latin typeface="ＭＳ Ｐゴシック" panose="020B0600070205080204" pitchFamily="50" charset="-128"/>
                <a:ea typeface="ＭＳ Ｐゴシック" panose="020B0600070205080204" pitchFamily="50" charset="-128"/>
              </a:rPr>
              <a:t>な対象者のイメージは、施設・病院からの退所・退院、家族との同居から一人暮らしに移行した者、地域生活が不安定</a:t>
            </a:r>
            <a:r>
              <a:rPr lang="ja-JP" altLang="en-US" sz="1200" dirty="0" smtClean="0">
                <a:latin typeface="ＭＳ Ｐゴシック" panose="020B0600070205080204" pitchFamily="50" charset="-128"/>
                <a:ea typeface="ＭＳ Ｐゴシック" panose="020B0600070205080204" pitchFamily="50" charset="-128"/>
              </a:rPr>
              <a:t>な者等</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300"/>
              </a:spcBef>
              <a:defRPr/>
            </a:pPr>
            <a:r>
              <a:rPr lang="ja-JP" altLang="en-US" sz="1200" dirty="0">
                <a:latin typeface="ＭＳ Ｐゴシック" panose="020B0600070205080204" pitchFamily="50" charset="-128"/>
                <a:ea typeface="ＭＳ Ｐゴシック" panose="020B0600070205080204" pitchFamily="50" charset="-128"/>
              </a:rPr>
              <a:t>　　　　→　　</a:t>
            </a:r>
            <a:r>
              <a:rPr lang="ja-JP" altLang="ja-JP" sz="1200" dirty="0" smtClean="0">
                <a:latin typeface="ＭＳ Ｐゴシック" panose="020B0600070205080204" pitchFamily="50" charset="-128"/>
                <a:ea typeface="ＭＳ Ｐゴシック" panose="020B0600070205080204" pitchFamily="50" charset="-128"/>
              </a:rPr>
              <a:t>グループホーム、</a:t>
            </a:r>
            <a:r>
              <a:rPr lang="ja-JP" altLang="ja-JP" sz="1200" dirty="0">
                <a:latin typeface="ＭＳ Ｐゴシック" panose="020B0600070205080204" pitchFamily="50" charset="-128"/>
                <a:ea typeface="ＭＳ Ｐゴシック" panose="020B0600070205080204" pitchFamily="50" charset="-128"/>
              </a:rPr>
              <a:t>宿泊型自立訓練の入居者については、対象外</a:t>
            </a:r>
            <a:r>
              <a:rPr lang="ja-JP" altLang="en-US" sz="1200" dirty="0">
                <a:latin typeface="ＭＳ Ｐゴシック" panose="020B0600070205080204" pitchFamily="50" charset="-128"/>
                <a:ea typeface="ＭＳ Ｐゴシック" panose="020B0600070205080204" pitchFamily="50" charset="-128"/>
              </a:rPr>
              <a:t>。　</a:t>
            </a:r>
            <a:endParaRPr lang="en-US" altLang="ja-JP" sz="1200" dirty="0">
              <a:latin typeface="ＭＳ Ｐゴシック" panose="020B0600070205080204" pitchFamily="50" charset="-128"/>
              <a:ea typeface="ＭＳ Ｐゴシック" panose="020B0600070205080204" pitchFamily="50" charset="-128"/>
            </a:endParaRPr>
          </a:p>
          <a:p>
            <a:pPr marL="622300" indent="-622300">
              <a:spcBef>
                <a:spcPts val="600"/>
              </a:spcBef>
              <a:defRPr/>
            </a:pPr>
            <a:r>
              <a:rPr lang="en-US" altLang="ja-JP" sz="1200"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r>
              <a:rPr lang="ja-JP" altLang="en-US" sz="1200" dirty="0" smtClean="0">
                <a:latin typeface="ＭＳ Ｐゴシック" panose="020B0600070205080204" pitchFamily="50" charset="-128"/>
                <a:ea typeface="ＭＳ Ｐゴシック" panose="020B0600070205080204" pitchFamily="50" charset="-128"/>
              </a:rPr>
              <a:t>　　　　</a:t>
            </a:r>
            <a:r>
              <a:rPr lang="en-US" altLang="ja-JP" sz="1050" dirty="0" smtClean="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　地域相談支援の</a:t>
            </a:r>
            <a:r>
              <a:rPr lang="ja-JP" altLang="ja-JP" sz="1050" dirty="0">
                <a:latin typeface="ＭＳ Ｐゴシック" panose="020B0600070205080204" pitchFamily="50" charset="-128"/>
                <a:ea typeface="ＭＳ Ｐゴシック" panose="020B0600070205080204" pitchFamily="50" charset="-128"/>
              </a:rPr>
              <a:t>給付決定に当たって</a:t>
            </a:r>
            <a:r>
              <a:rPr lang="ja-JP" altLang="en-US" sz="1050" dirty="0">
                <a:latin typeface="ＭＳ Ｐゴシック" panose="020B0600070205080204" pitchFamily="50" charset="-128"/>
                <a:ea typeface="ＭＳ Ｐゴシック" panose="020B0600070205080204" pitchFamily="50" charset="-128"/>
              </a:rPr>
              <a:t>は、</a:t>
            </a:r>
            <a:r>
              <a:rPr lang="ja-JP" altLang="ja-JP" sz="1050" dirty="0" smtClean="0">
                <a:latin typeface="ＭＳ Ｐゴシック" panose="020B0600070205080204" pitchFamily="50" charset="-128"/>
                <a:ea typeface="ＭＳ Ｐゴシック" panose="020B0600070205080204" pitchFamily="50" charset="-128"/>
              </a:rPr>
              <a:t>障害</a:t>
            </a:r>
            <a:r>
              <a:rPr lang="ja-JP" altLang="en-US" sz="1050" dirty="0">
                <a:latin typeface="ＭＳ Ｐゴシック" panose="020B0600070205080204" pitchFamily="50" charset="-128"/>
                <a:ea typeface="ＭＳ Ｐゴシック" panose="020B0600070205080204" pitchFamily="50" charset="-128"/>
              </a:rPr>
              <a:t>支援</a:t>
            </a:r>
            <a:r>
              <a:rPr lang="ja-JP" altLang="ja-JP" sz="1050" dirty="0" smtClean="0">
                <a:latin typeface="ＭＳ Ｐゴシック" panose="020B0600070205080204" pitchFamily="50" charset="-128"/>
                <a:ea typeface="ＭＳ Ｐゴシック" panose="020B0600070205080204" pitchFamily="50" charset="-128"/>
              </a:rPr>
              <a:t>区分</a:t>
            </a:r>
            <a:r>
              <a:rPr lang="ja-JP" altLang="ja-JP" sz="1050" dirty="0">
                <a:latin typeface="ＭＳ Ｐゴシック" panose="020B0600070205080204" pitchFamily="50" charset="-128"/>
                <a:ea typeface="ＭＳ Ｐゴシック" panose="020B0600070205080204" pitchFamily="50" charset="-128"/>
              </a:rPr>
              <a:t>認定調査に係る項目を調査</a:t>
            </a:r>
            <a:r>
              <a:rPr lang="ja-JP" altLang="en-US" sz="1050" dirty="0">
                <a:latin typeface="ＭＳ Ｐゴシック" panose="020B0600070205080204" pitchFamily="50" charset="-128"/>
                <a:ea typeface="ＭＳ Ｐゴシック" panose="020B0600070205080204" pitchFamily="50" charset="-128"/>
              </a:rPr>
              <a:t>（</a:t>
            </a:r>
            <a:r>
              <a:rPr lang="ja-JP" altLang="ja-JP" sz="1050" dirty="0" smtClean="0">
                <a:latin typeface="ＭＳ Ｐゴシック" panose="020B0600070205080204" pitchFamily="50" charset="-128"/>
                <a:ea typeface="ＭＳ Ｐゴシック" panose="020B0600070205080204" pitchFamily="50" charset="-128"/>
              </a:rPr>
              <a:t>障害</a:t>
            </a:r>
            <a:r>
              <a:rPr lang="ja-JP" altLang="en-US" sz="1050" dirty="0">
                <a:latin typeface="ＭＳ Ｐゴシック" panose="020B0600070205080204" pitchFamily="50" charset="-128"/>
                <a:ea typeface="ＭＳ Ｐゴシック" panose="020B0600070205080204" pitchFamily="50" charset="-128"/>
              </a:rPr>
              <a:t>支援</a:t>
            </a:r>
            <a:r>
              <a:rPr lang="ja-JP" altLang="ja-JP" sz="1050" dirty="0" smtClean="0">
                <a:latin typeface="ＭＳ Ｐゴシック" panose="020B0600070205080204" pitchFamily="50" charset="-128"/>
                <a:ea typeface="ＭＳ Ｐゴシック" panose="020B0600070205080204" pitchFamily="50" charset="-128"/>
              </a:rPr>
              <a:t>区分</a:t>
            </a:r>
            <a:r>
              <a:rPr lang="ja-JP" altLang="ja-JP" sz="1050" dirty="0">
                <a:latin typeface="ＭＳ Ｐゴシック" panose="020B0600070205080204" pitchFamily="50" charset="-128"/>
                <a:ea typeface="ＭＳ Ｐゴシック" panose="020B0600070205080204" pitchFamily="50" charset="-128"/>
              </a:rPr>
              <a:t>の認定は不要</a:t>
            </a:r>
            <a:r>
              <a:rPr lang="ja-JP" altLang="en-US" sz="1050" dirty="0">
                <a:latin typeface="ＭＳ Ｐゴシック" panose="020B0600070205080204" pitchFamily="50" charset="-128"/>
                <a:ea typeface="ＭＳ Ｐゴシック" panose="020B0600070205080204" pitchFamily="50" charset="-128"/>
              </a:rPr>
              <a:t>）　　　　　　　</a:t>
            </a:r>
            <a:endParaRPr lang="en-US" altLang="ja-JP" sz="1050" dirty="0">
              <a:latin typeface="ＭＳ Ｐゴシック" panose="020B0600070205080204" pitchFamily="50" charset="-128"/>
              <a:ea typeface="ＭＳ Ｐゴシック" panose="020B0600070205080204" pitchFamily="50" charset="-128"/>
            </a:endParaRPr>
          </a:p>
          <a:p>
            <a:pPr>
              <a:spcBef>
                <a:spcPts val="0"/>
              </a:spcBef>
              <a:defRPr/>
            </a:pPr>
            <a:r>
              <a:rPr lang="ja-JP" altLang="en-US" sz="1050" dirty="0">
                <a:latin typeface="ＭＳ Ｐゴシック" panose="020B0600070205080204" pitchFamily="50" charset="-128"/>
                <a:ea typeface="ＭＳ Ｐゴシック" panose="020B0600070205080204" pitchFamily="50" charset="-128"/>
              </a:rPr>
              <a:t>　　　　</a:t>
            </a:r>
            <a:r>
              <a:rPr lang="ja-JP" altLang="en-US" sz="1050" dirty="0" smtClean="0">
                <a:latin typeface="ＭＳ Ｐゴシック" panose="020B0600070205080204" pitchFamily="50" charset="-128"/>
                <a:ea typeface="ＭＳ Ｐゴシック" panose="020B0600070205080204" pitchFamily="50" charset="-128"/>
              </a:rPr>
              <a:t>　　　　　ただし、</a:t>
            </a:r>
            <a:r>
              <a:rPr lang="ja-JP" altLang="ja-JP" sz="1050" dirty="0" smtClean="0">
                <a:latin typeface="ＭＳ Ｐゴシック" panose="020B0600070205080204" pitchFamily="50" charset="-128"/>
                <a:ea typeface="ＭＳ Ｐゴシック" panose="020B0600070205080204" pitchFamily="50" charset="-128"/>
              </a:rPr>
              <a:t>国庫</a:t>
            </a:r>
            <a:r>
              <a:rPr lang="ja-JP" altLang="ja-JP" sz="1050" dirty="0">
                <a:latin typeface="ＭＳ Ｐゴシック" panose="020B0600070205080204" pitchFamily="50" charset="-128"/>
                <a:ea typeface="ＭＳ Ｐゴシック" panose="020B0600070205080204" pitchFamily="50" charset="-128"/>
              </a:rPr>
              <a:t>補助事業支援対象</a:t>
            </a:r>
            <a:r>
              <a:rPr lang="ja-JP" altLang="en-US" sz="1050" dirty="0">
                <a:latin typeface="ＭＳ Ｐゴシック" panose="020B0600070205080204" pitchFamily="50" charset="-128"/>
                <a:ea typeface="ＭＳ Ｐゴシック" panose="020B0600070205080204" pitchFamily="50" charset="-128"/>
              </a:rPr>
              <a:t>者については調査を実施しないことも可。（更新時は調査が必須）　</a:t>
            </a:r>
            <a:endParaRPr lang="en-US" altLang="ja-JP" sz="1050" dirty="0">
              <a:latin typeface="ＭＳ Ｐゴシック" panose="020B0600070205080204" pitchFamily="50" charset="-128"/>
              <a:ea typeface="ＭＳ Ｐゴシック" panose="020B0600070205080204" pitchFamily="50" charset="-128"/>
            </a:endParaRPr>
          </a:p>
        </p:txBody>
      </p:sp>
      <p:sp>
        <p:nvSpPr>
          <p:cNvPr id="7" name="Rectangle 2"/>
          <p:cNvSpPr>
            <a:spLocks noChangeArrowheads="1"/>
          </p:cNvSpPr>
          <p:nvPr/>
        </p:nvSpPr>
        <p:spPr bwMode="auto">
          <a:xfrm>
            <a:off x="15479" y="4593828"/>
            <a:ext cx="9844086" cy="2229248"/>
          </a:xfrm>
          <a:prstGeom prst="rect">
            <a:avLst/>
          </a:prstGeom>
          <a:noFill/>
          <a:ln w="12700">
            <a:solidFill>
              <a:schemeClr val="tx1"/>
            </a:solidFill>
            <a:miter lim="800000"/>
            <a:headEnd/>
            <a:tailEnd/>
          </a:ln>
          <a:effectLst/>
        </p:spPr>
        <p:txBody>
          <a:bodyPr lIns="72000" rIns="72000" anchor="ctr"/>
          <a:lstStyle/>
          <a:p>
            <a:pPr>
              <a:lnSpc>
                <a:spcPct val="150000"/>
              </a:lnSpc>
              <a:spcBef>
                <a:spcPts val="0"/>
              </a:spcBef>
              <a:spcAft>
                <a:spcPts val="0"/>
              </a:spcAft>
              <a:defRPr/>
            </a:pPr>
            <a:r>
              <a:rPr lang="ja-JP" altLang="en-US" sz="1400" b="1" u="sng" dirty="0">
                <a:latin typeface="ＭＳ Ｐゴシック" panose="020B0600070205080204" pitchFamily="50" charset="-128"/>
                <a:ea typeface="ＭＳ Ｐゴシック" panose="020B0600070205080204" pitchFamily="50" charset="-128"/>
              </a:rPr>
              <a:t>２．サービス内容</a:t>
            </a:r>
            <a:endParaRPr lang="ja-JP" altLang="en-US" sz="1400" dirty="0">
              <a:latin typeface="ＭＳ Ｐゴシック" panose="020B0600070205080204" pitchFamily="50" charset="-128"/>
              <a:ea typeface="ＭＳ Ｐゴシック" panose="020B0600070205080204" pitchFamily="50" charset="-128"/>
            </a:endParaRPr>
          </a:p>
          <a:p>
            <a:pPr>
              <a:spcBef>
                <a:spcPts val="0"/>
              </a:spcBef>
              <a:spcAft>
                <a:spcPts val="300"/>
              </a:spcAft>
              <a:defRPr/>
            </a:pPr>
            <a:r>
              <a:rPr lang="ja-JP" altLang="en-US" sz="1400" b="1"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　（地域移行支援）</a:t>
            </a:r>
            <a:endParaRPr lang="en-US" altLang="ja-JP" sz="1200" b="1" dirty="0">
              <a:latin typeface="ＭＳ Ｐゴシック" panose="020B0600070205080204" pitchFamily="50" charset="-128"/>
              <a:ea typeface="ＭＳ Ｐゴシック" panose="020B0600070205080204" pitchFamily="50" charset="-128"/>
            </a:endParaRPr>
          </a:p>
          <a:p>
            <a:pPr marL="266700" indent="-266700">
              <a:spcBef>
                <a:spcPts val="0"/>
              </a:spcBef>
              <a:spcAft>
                <a:spcPts val="600"/>
              </a:spcAft>
              <a:defRPr/>
            </a:pPr>
            <a:r>
              <a:rPr lang="ja-JP" altLang="en-US" sz="1200" dirty="0">
                <a:latin typeface="ＭＳ Ｐゴシック" panose="020B0600070205080204" pitchFamily="50" charset="-128"/>
                <a:ea typeface="ＭＳ Ｐゴシック" panose="020B0600070205080204" pitchFamily="50" charset="-128"/>
              </a:rPr>
              <a:t>　　　　 住居の確保その他の地域における生活に移行するための活動に関する相談その他の厚生労働省令で定める便宜を供与。</a:t>
            </a:r>
            <a:endParaRPr lang="en-US" altLang="ja-JP" sz="1200" dirty="0">
              <a:latin typeface="ＭＳ Ｐゴシック" panose="020B0600070205080204" pitchFamily="50" charset="-128"/>
              <a:ea typeface="ＭＳ Ｐゴシック" panose="020B0600070205080204" pitchFamily="50" charset="-128"/>
            </a:endParaRPr>
          </a:p>
          <a:p>
            <a:pPr marL="266700" indent="-266700">
              <a:spcBef>
                <a:spcPts val="0"/>
              </a:spcBef>
              <a:defRPr/>
            </a:pPr>
            <a:r>
              <a:rPr lang="ja-JP" altLang="en-US" sz="1200" dirty="0">
                <a:latin typeface="ＭＳ Ｐゴシック" panose="020B0600070205080204" pitchFamily="50" charset="-128"/>
                <a:ea typeface="ＭＳ Ｐゴシック" panose="020B0600070205080204" pitchFamily="50" charset="-128"/>
              </a:rPr>
              <a:t>　　　　  →　　 「その他厚生労働省令で定める便宜」は、地域移行のための障害福祉サービス事業所等への同行支援等。　</a:t>
            </a:r>
            <a:endParaRPr lang="en-US" altLang="ja-JP" sz="1200" u="sng" dirty="0">
              <a:latin typeface="ＭＳ Ｐゴシック" panose="020B0600070205080204" pitchFamily="50" charset="-128"/>
              <a:ea typeface="ＭＳ Ｐゴシック" panose="020B0600070205080204" pitchFamily="50" charset="-128"/>
            </a:endParaRPr>
          </a:p>
          <a:p>
            <a:pPr marL="622300" indent="-622300">
              <a:spcBef>
                <a:spcPts val="600"/>
              </a:spcBef>
              <a:spcAft>
                <a:spcPts val="300"/>
              </a:spcAft>
              <a:defRPr/>
            </a:pPr>
            <a:r>
              <a:rPr lang="ja-JP" altLang="en-US" sz="1200"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　（地域定着支援）　</a:t>
            </a:r>
            <a:endParaRPr lang="en-US" altLang="ja-JP" sz="1200" b="1" dirty="0">
              <a:latin typeface="ＭＳ Ｐゴシック" panose="020B0600070205080204" pitchFamily="50" charset="-128"/>
              <a:ea typeface="ＭＳ Ｐゴシック" panose="020B0600070205080204" pitchFamily="50" charset="-128"/>
            </a:endParaRPr>
          </a:p>
          <a:p>
            <a:pPr indent="-622300">
              <a:spcBef>
                <a:spcPts val="0"/>
              </a:spcBef>
              <a:spcAft>
                <a:spcPts val="600"/>
              </a:spcAft>
              <a:defRPr/>
            </a:pPr>
            <a:r>
              <a:rPr lang="ja-JP" altLang="en-US"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常時の連絡体制を確保し、障害の特性に起因して生じた緊急の事態等に相談その他の便宜を供与。</a:t>
            </a:r>
            <a:endParaRPr lang="en-US" altLang="ja-JP" sz="1200" dirty="0">
              <a:latin typeface="ＭＳ Ｐゴシック" panose="020B0600070205080204" pitchFamily="50" charset="-128"/>
              <a:ea typeface="ＭＳ Ｐゴシック" panose="020B0600070205080204" pitchFamily="50" charset="-128"/>
            </a:endParaRPr>
          </a:p>
          <a:p>
            <a:pPr marL="711200" indent="-1333500">
              <a:spcBef>
                <a:spcPts val="0"/>
              </a:spcBef>
              <a:defRPr/>
            </a:pPr>
            <a:r>
              <a:rPr lang="ja-JP" altLang="en-US" sz="1200" dirty="0">
                <a:latin typeface="ＭＳ Ｐゴシック" panose="020B0600070205080204" pitchFamily="50" charset="-128"/>
                <a:ea typeface="ＭＳ Ｐゴシック" panose="020B0600070205080204" pitchFamily="50" charset="-128"/>
              </a:rPr>
              <a:t>　　　　　→　　「常時の連絡体制」については、携帯電話による体制によることも可。また、緊急の事態に対して速やかに駆けつけられる体制を確保することが前提。</a:t>
            </a:r>
            <a:endParaRPr lang="en-US" altLang="ja-JP" sz="1200" dirty="0">
              <a:latin typeface="ＭＳ Ｐゴシック" panose="020B0600070205080204" pitchFamily="50" charset="-128"/>
              <a:ea typeface="ＭＳ Ｐゴシック" panose="020B0600070205080204" pitchFamily="50" charset="-128"/>
            </a:endParaRPr>
          </a:p>
          <a:p>
            <a:pPr indent="-622300">
              <a:spcBef>
                <a:spcPts val="300"/>
              </a:spcBef>
              <a:defRPr/>
            </a:pPr>
            <a:r>
              <a:rPr lang="ja-JP" altLang="en-US" sz="1200" dirty="0">
                <a:latin typeface="ＭＳ Ｐゴシック" panose="020B0600070205080204" pitchFamily="50" charset="-128"/>
                <a:ea typeface="ＭＳ Ｐゴシック" panose="020B0600070205080204" pitchFamily="50" charset="-128"/>
              </a:rPr>
              <a:t>　　　　　→　 　「その他の便宜」については、障害福祉サービス事業所等との連絡調整等の緊急時の各種</a:t>
            </a:r>
            <a:r>
              <a:rPr lang="ja-JP" altLang="en-US" sz="1200" dirty="0" smtClean="0">
                <a:latin typeface="ＭＳ Ｐゴシック" panose="020B0600070205080204" pitchFamily="50" charset="-128"/>
                <a:ea typeface="ＭＳ Ｐゴシック" panose="020B0600070205080204" pitchFamily="50" charset="-128"/>
              </a:rPr>
              <a:t>支援。</a:t>
            </a:r>
            <a:r>
              <a:rPr lang="ja-JP" altLang="en-US" sz="1400" dirty="0" smtClean="0">
                <a:latin typeface="ＭＳ Ｐゴシック" panose="020B0600070205080204" pitchFamily="50" charset="-128"/>
                <a:ea typeface="ＭＳ Ｐゴシック" panose="020B0600070205080204" pitchFamily="50" charset="-128"/>
              </a:rPr>
              <a:t>  </a:t>
            </a:r>
            <a:endParaRPr lang="en-US" altLang="ja-JP" sz="1400" dirty="0">
              <a:latin typeface="ＭＳ Ｐゴシック" panose="020B0600070205080204" pitchFamily="50" charset="-128"/>
              <a:ea typeface="ＭＳ Ｐゴシック" panose="020B0600070205080204" pitchFamily="50" charset="-128"/>
            </a:endParaRPr>
          </a:p>
        </p:txBody>
      </p:sp>
      <p:sp>
        <p:nvSpPr>
          <p:cNvPr id="11" name="円/楕円 10"/>
          <p:cNvSpPr/>
          <p:nvPr/>
        </p:nvSpPr>
        <p:spPr bwMode="auto">
          <a:xfrm>
            <a:off x="273050" y="1132991"/>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2" name="円/楕円 11"/>
          <p:cNvSpPr/>
          <p:nvPr/>
        </p:nvSpPr>
        <p:spPr bwMode="auto">
          <a:xfrm>
            <a:off x="286815" y="1552947"/>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4" name="円/楕円 13"/>
          <p:cNvSpPr/>
          <p:nvPr/>
        </p:nvSpPr>
        <p:spPr bwMode="auto">
          <a:xfrm>
            <a:off x="149225" y="5148636"/>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5" name="円/楕円 14"/>
          <p:cNvSpPr/>
          <p:nvPr/>
        </p:nvSpPr>
        <p:spPr bwMode="auto">
          <a:xfrm>
            <a:off x="176743" y="5869361"/>
            <a:ext cx="361956"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13" name="AutoShape 2"/>
          <p:cNvSpPr>
            <a:spLocks noChangeArrowheads="1"/>
          </p:cNvSpPr>
          <p:nvPr/>
        </p:nvSpPr>
        <p:spPr bwMode="auto">
          <a:xfrm>
            <a:off x="350495" y="16869"/>
            <a:ext cx="9120055" cy="531813"/>
          </a:xfrm>
          <a:prstGeom prst="bevel">
            <a:avLst>
              <a:gd name="adj" fmla="val 12500"/>
            </a:avLst>
          </a:prstGeom>
          <a:solidFill>
            <a:srgbClr val="FFFF66">
              <a:alpha val="47843"/>
            </a:srgbClr>
          </a:solidFill>
          <a:ln w="9525">
            <a:solidFill>
              <a:schemeClr val="tx1"/>
            </a:solidFill>
            <a:miter lim="800000"/>
            <a:headEnd/>
            <a:tailEnd/>
          </a:ln>
        </p:spPr>
        <p:txBody>
          <a:bodyPr anchor="ctr">
            <a:spAutoFit/>
          </a:bodyPr>
          <a:lstStyle/>
          <a:p>
            <a:pPr algn="ctr"/>
            <a:r>
              <a:rPr lang="ja-JP" altLang="en-US" sz="2000" dirty="0" smtClean="0">
                <a:solidFill>
                  <a:srgbClr val="1F497D">
                    <a:lumMod val="50000"/>
                  </a:srgbClr>
                </a:solidFill>
                <a:ea typeface="ＤＨＰ特太ゴシック体" pitchFamily="2" charset="-128"/>
              </a:rPr>
              <a:t>地域相談支援（地域移行支援・地域定着支援）の基準</a:t>
            </a:r>
            <a:endParaRPr lang="ja-JP" altLang="en-US" sz="2000" dirty="0">
              <a:solidFill>
                <a:srgbClr val="1F497D">
                  <a:lumMod val="50000"/>
                </a:srgbClr>
              </a:solidFill>
              <a:ea typeface="ＤＨＰ特太ゴシック体" pitchFamily="2" charset="-128"/>
            </a:endParaRPr>
          </a:p>
        </p:txBody>
      </p:sp>
      <p:sp>
        <p:nvSpPr>
          <p:cNvPr id="2" name="スライド番号プレースホルダー 1"/>
          <p:cNvSpPr>
            <a:spLocks noGrp="1"/>
          </p:cNvSpPr>
          <p:nvPr>
            <p:ph type="sldNum" sz="quarter" idx="12"/>
          </p:nvPr>
        </p:nvSpPr>
        <p:spPr>
          <a:xfrm>
            <a:off x="7569659" y="6401321"/>
            <a:ext cx="2311400" cy="476250"/>
          </a:xfrm>
        </p:spPr>
        <p:txBody>
          <a:bodyPr/>
          <a:lstStyle/>
          <a:p>
            <a:pPr>
              <a:defRPr/>
            </a:pPr>
            <a:fld id="{A711CCB1-9510-45B4-AC47-B12DC3C129B2}" type="slidenum">
              <a:rPr lang="en-US" altLang="ja-JP" smtClean="0">
                <a:solidFill>
                  <a:prstClr val="black">
                    <a:tint val="75000"/>
                  </a:prstClr>
                </a:solidFill>
              </a:rPr>
              <a:pPr>
                <a:defRPr/>
              </a:pPr>
              <a:t>50</a:t>
            </a:fld>
            <a:endParaRPr lang="en-US" altLang="ja-JP" dirty="0">
              <a:solidFill>
                <a:prstClr val="black">
                  <a:tint val="75000"/>
                </a:prstClr>
              </a:solidFill>
            </a:endParaRPr>
          </a:p>
        </p:txBody>
      </p:sp>
    </p:spTree>
    <p:extLst>
      <p:ext uri="{BB962C8B-B14F-4D97-AF65-F5344CB8AC3E}">
        <p14:creationId xmlns:p14="http://schemas.microsoft.com/office/powerpoint/2010/main" val="1235931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75192" y="12700"/>
            <a:ext cx="9775779" cy="1512888"/>
          </a:xfrm>
          <a:prstGeom prst="rect">
            <a:avLst/>
          </a:prstGeom>
          <a:noFill/>
          <a:ln w="12700">
            <a:solidFill>
              <a:schemeClr val="tx1"/>
            </a:solidFill>
            <a:miter lim="800000"/>
            <a:headEnd/>
            <a:tailEnd/>
          </a:ln>
          <a:effectLst/>
        </p:spPr>
        <p:txBody>
          <a:bodyPr wrap="none"/>
          <a:lstStyle/>
          <a:p>
            <a:pPr>
              <a:spcAft>
                <a:spcPts val="600"/>
              </a:spcAft>
              <a:defRPr/>
            </a:pPr>
            <a:r>
              <a:rPr lang="ja-JP" altLang="en-US" sz="1400" b="1" u="sng" dirty="0">
                <a:latin typeface="ＭＳ Ｐゴシック" panose="020B0600070205080204" pitchFamily="50" charset="-128"/>
                <a:ea typeface="ＭＳ Ｐゴシック" panose="020B0600070205080204" pitchFamily="50" charset="-128"/>
              </a:rPr>
              <a:t>３．給付決定の有効期間</a:t>
            </a:r>
            <a:endParaRPr lang="en-US" altLang="ja-JP" sz="1400" dirty="0">
              <a:latin typeface="ＭＳ Ｐゴシック" panose="020B0600070205080204" pitchFamily="50" charset="-128"/>
              <a:ea typeface="ＭＳ Ｐゴシック" panose="020B0600070205080204" pitchFamily="50" charset="-128"/>
            </a:endParaRPr>
          </a:p>
          <a:p>
            <a:pPr marL="533400" indent="-355600">
              <a:lnSpc>
                <a:spcPts val="1400"/>
              </a:lnSpc>
              <a:spcBef>
                <a:spcPts val="0"/>
              </a:spcBef>
              <a:defRPr/>
            </a:pPr>
            <a:r>
              <a:rPr lang="ja-JP" altLang="en-US" sz="1400" b="1" dirty="0">
                <a:latin typeface="ＭＳ Ｐゴシック" panose="020B0600070205080204" pitchFamily="50" charset="-128"/>
                <a:ea typeface="ＭＳ Ｐゴシック" panose="020B0600070205080204" pitchFamily="50" charset="-128"/>
              </a:rPr>
              <a:t> </a:t>
            </a:r>
            <a:r>
              <a:rPr lang="ja-JP" altLang="en-US" sz="1200" b="1" dirty="0">
                <a:latin typeface="ＭＳ Ｐゴシック" panose="020B0600070205080204" pitchFamily="50" charset="-128"/>
                <a:ea typeface="ＭＳ Ｐゴシック" panose="020B0600070205080204" pitchFamily="50" charset="-128"/>
              </a:rPr>
              <a:t>（地域移行支援）</a:t>
            </a:r>
            <a:endParaRPr lang="en-US" altLang="ja-JP" sz="1200" b="1" dirty="0">
              <a:latin typeface="ＭＳ Ｐゴシック" panose="020B0600070205080204" pitchFamily="50" charset="-128"/>
              <a:ea typeface="ＭＳ Ｐゴシック" panose="020B0600070205080204" pitchFamily="50" charset="-128"/>
            </a:endParaRPr>
          </a:p>
          <a:p>
            <a:pPr>
              <a:lnSpc>
                <a:spcPts val="1400"/>
              </a:lnSpc>
              <a:defRPr/>
            </a:pPr>
            <a:r>
              <a:rPr lang="ja-JP" altLang="en-US" sz="1200" dirty="0">
                <a:latin typeface="ＭＳ Ｐゴシック" panose="020B0600070205080204" pitchFamily="50" charset="-128"/>
                <a:ea typeface="ＭＳ Ｐゴシック" panose="020B0600070205080204" pitchFamily="50" charset="-128"/>
              </a:rPr>
              <a:t> 　　　  →　 ６か月以内。地域生活への移行が具体的に見込まれる場合には、</a:t>
            </a:r>
            <a:r>
              <a:rPr lang="ja-JP" altLang="ja-JP" sz="1200" dirty="0">
                <a:latin typeface="ＭＳ Ｐゴシック" panose="020B0600070205080204" pitchFamily="50" charset="-128"/>
                <a:ea typeface="ＭＳ Ｐゴシック" panose="020B0600070205080204" pitchFamily="50" charset="-128"/>
              </a:rPr>
              <a:t>６ヶ月以内で更新可。</a:t>
            </a:r>
          </a:p>
          <a:p>
            <a:pPr>
              <a:lnSpc>
                <a:spcPts val="1400"/>
              </a:lnSpc>
              <a:defRPr/>
            </a:pPr>
            <a:r>
              <a:rPr lang="ja-JP" altLang="en-US" sz="1200" dirty="0">
                <a:latin typeface="ＭＳ Ｐゴシック" panose="020B0600070205080204" pitchFamily="50" charset="-128"/>
                <a:ea typeface="ＭＳ Ｐゴシック" panose="020B0600070205080204" pitchFamily="50" charset="-128"/>
              </a:rPr>
              <a:t>　　　　　　　</a:t>
            </a:r>
            <a:r>
              <a:rPr lang="ja-JP" altLang="ja-JP" sz="1200" dirty="0">
                <a:latin typeface="ＭＳ Ｐゴシック" panose="020B0600070205080204" pitchFamily="50" charset="-128"/>
                <a:ea typeface="ＭＳ Ｐゴシック" panose="020B0600070205080204" pitchFamily="50" charset="-128"/>
              </a:rPr>
              <a:t>更なる更新については、</a:t>
            </a:r>
            <a:r>
              <a:rPr lang="ja-JP" altLang="en-US" sz="1200" dirty="0">
                <a:latin typeface="ＭＳ Ｐゴシック" panose="020B0600070205080204" pitchFamily="50" charset="-128"/>
                <a:ea typeface="ＭＳ Ｐゴシック" panose="020B0600070205080204" pitchFamily="50" charset="-128"/>
              </a:rPr>
              <a:t>必要に応じて市町村審査会の個別審査を経て判断。</a:t>
            </a:r>
            <a:endParaRPr lang="en-US" altLang="ja-JP" sz="1200" dirty="0">
              <a:latin typeface="ＭＳ Ｐゴシック" panose="020B0600070205080204" pitchFamily="50" charset="-128"/>
              <a:ea typeface="ＭＳ Ｐゴシック" panose="020B0600070205080204" pitchFamily="50" charset="-128"/>
            </a:endParaRPr>
          </a:p>
          <a:p>
            <a:pPr>
              <a:lnSpc>
                <a:spcPts val="1400"/>
              </a:lnSpc>
              <a:spcBef>
                <a:spcPts val="600"/>
              </a:spcBef>
              <a:defRPr/>
            </a:pPr>
            <a:r>
              <a:rPr lang="ja-JP" altLang="en-US" sz="1200" b="1" dirty="0">
                <a:latin typeface="ＭＳ Ｐゴシック" panose="020B0600070205080204" pitchFamily="50" charset="-128"/>
                <a:ea typeface="ＭＳ Ｐゴシック" panose="020B0600070205080204" pitchFamily="50" charset="-128"/>
              </a:rPr>
              <a:t>     （地域定着支援）</a:t>
            </a:r>
            <a:endParaRPr lang="en-US" altLang="ja-JP" sz="1200" b="1" dirty="0">
              <a:latin typeface="ＭＳ Ｐゴシック" panose="020B0600070205080204" pitchFamily="50" charset="-128"/>
              <a:ea typeface="ＭＳ Ｐゴシック" panose="020B0600070205080204" pitchFamily="50" charset="-128"/>
            </a:endParaRPr>
          </a:p>
          <a:p>
            <a:pPr indent="-177800">
              <a:lnSpc>
                <a:spcPts val="1400"/>
              </a:lnSpc>
              <a:spcBef>
                <a:spcPts val="0"/>
              </a:spcBef>
              <a:defRPr/>
            </a:pPr>
            <a:r>
              <a:rPr lang="ja-JP" altLang="en-US" sz="1200" b="1" dirty="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　 </a:t>
            </a:r>
            <a:r>
              <a:rPr lang="en-US" altLang="ja-JP" sz="1200" dirty="0">
                <a:latin typeface="ＭＳ Ｐゴシック" panose="020B0600070205080204" pitchFamily="50" charset="-128"/>
                <a:ea typeface="ＭＳ Ｐゴシック" panose="020B0600070205080204" pitchFamily="50" charset="-128"/>
              </a:rPr>
              <a:t>1</a:t>
            </a:r>
            <a:r>
              <a:rPr lang="ja-JP" altLang="en-US" sz="1200" dirty="0">
                <a:latin typeface="ＭＳ Ｐゴシック" panose="020B0600070205080204" pitchFamily="50" charset="-128"/>
                <a:ea typeface="ＭＳ Ｐゴシック" panose="020B0600070205080204" pitchFamily="50" charset="-128"/>
              </a:rPr>
              <a:t>年以内。地域生活を継続していくための緊急時の支援体制が必要と見込まれる場合には、１年以内で更新可</a:t>
            </a:r>
            <a:r>
              <a:rPr lang="ja-JP" altLang="en-US" sz="1200" dirty="0" smtClean="0">
                <a:latin typeface="ＭＳ Ｐゴシック" panose="020B0600070205080204" pitchFamily="50" charset="-128"/>
                <a:ea typeface="ＭＳ Ｐゴシック" panose="020B0600070205080204" pitchFamily="50" charset="-128"/>
              </a:rPr>
              <a:t>。</a:t>
            </a:r>
            <a:endParaRPr lang="en-US" altLang="ja-JP" sz="1200" dirty="0" smtClean="0">
              <a:latin typeface="ＭＳ Ｐゴシック" panose="020B0600070205080204" pitchFamily="50" charset="-128"/>
              <a:ea typeface="ＭＳ Ｐゴシック" panose="020B0600070205080204" pitchFamily="50" charset="-128"/>
            </a:endParaRPr>
          </a:p>
          <a:p>
            <a:pPr indent="-177800">
              <a:lnSpc>
                <a:spcPts val="1400"/>
              </a:lnSpc>
              <a:spcBef>
                <a:spcPts val="0"/>
              </a:spcBef>
              <a:defRPr/>
            </a:pPr>
            <a:r>
              <a:rPr lang="ja-JP" altLang="en-US" sz="1200" dirty="0" smtClean="0">
                <a:latin typeface="ＭＳ Ｐゴシック" panose="020B0600070205080204" pitchFamily="50" charset="-128"/>
                <a:ea typeface="ＭＳ Ｐゴシック" panose="020B0600070205080204" pitchFamily="50" charset="-128"/>
              </a:rPr>
              <a:t>　　　　　　　（</a:t>
            </a:r>
            <a:r>
              <a:rPr lang="ja-JP" altLang="en-US" sz="1200" dirty="0">
                <a:latin typeface="ＭＳ Ｐゴシック" panose="020B0600070205080204" pitchFamily="50" charset="-128"/>
                <a:ea typeface="ＭＳ Ｐゴシック" panose="020B0600070205080204" pitchFamily="50" charset="-128"/>
              </a:rPr>
              <a:t>その後の更新も同じ）</a:t>
            </a:r>
            <a:endParaRPr lang="en-US" altLang="ja-JP" sz="1200" dirty="0">
              <a:latin typeface="ＭＳ Ｐゴシック" panose="020B0600070205080204" pitchFamily="50" charset="-128"/>
              <a:ea typeface="ＭＳ Ｐゴシック" panose="020B0600070205080204" pitchFamily="50" charset="-128"/>
            </a:endParaRPr>
          </a:p>
        </p:txBody>
      </p:sp>
      <p:sp>
        <p:nvSpPr>
          <p:cNvPr id="15" name="Rectangle 2"/>
          <p:cNvSpPr>
            <a:spLocks noChangeArrowheads="1"/>
          </p:cNvSpPr>
          <p:nvPr/>
        </p:nvSpPr>
        <p:spPr bwMode="auto">
          <a:xfrm>
            <a:off x="68811" y="1577978"/>
            <a:ext cx="9809691" cy="5229225"/>
          </a:xfrm>
          <a:prstGeom prst="rect">
            <a:avLst/>
          </a:prstGeom>
          <a:noFill/>
          <a:ln w="12700">
            <a:solidFill>
              <a:schemeClr val="tx1"/>
            </a:solidFill>
            <a:miter lim="800000"/>
            <a:headEnd/>
            <a:tailEnd/>
          </a:ln>
          <a:effectLst/>
        </p:spPr>
        <p:txBody>
          <a:bodyPr/>
          <a:lstStyle/>
          <a:p>
            <a:pPr>
              <a:lnSpc>
                <a:spcPct val="150000"/>
              </a:lnSpc>
              <a:defRPr/>
            </a:pPr>
            <a:r>
              <a:rPr lang="ja-JP" altLang="en-US" sz="1400" b="1" u="sng" dirty="0">
                <a:latin typeface="+mn-ea"/>
                <a:ea typeface="+mn-ea"/>
              </a:rPr>
              <a:t>４．事業の実施者（都道府県・指定都市・中核市が指定する一般相談支援事業者（地域移行・定着担当））</a:t>
            </a:r>
            <a:endParaRPr lang="en-US" altLang="ja-JP" sz="1400" b="1" u="sng" dirty="0">
              <a:latin typeface="+mn-ea"/>
              <a:ea typeface="+mn-ea"/>
            </a:endParaRPr>
          </a:p>
          <a:p>
            <a:pPr marL="533400" indent="-533400">
              <a:spcBef>
                <a:spcPts val="200"/>
              </a:spcBef>
              <a:defRPr/>
            </a:pPr>
            <a:r>
              <a:rPr lang="en-US" altLang="ja-JP" sz="1100" dirty="0">
                <a:latin typeface="+mn-ea"/>
                <a:ea typeface="+mn-ea"/>
              </a:rPr>
              <a:t>     </a:t>
            </a:r>
            <a:r>
              <a:rPr lang="ja-JP" altLang="en-US" sz="1100" dirty="0">
                <a:latin typeface="+mn-ea"/>
                <a:ea typeface="+mn-ea"/>
              </a:rPr>
              <a:t>   </a:t>
            </a:r>
            <a:r>
              <a:rPr lang="en-US" altLang="ja-JP" sz="1100" dirty="0">
                <a:latin typeface="+mn-ea"/>
                <a:ea typeface="+mn-ea"/>
              </a:rPr>
              <a:t>※</a:t>
            </a:r>
            <a:r>
              <a:rPr lang="ja-JP" altLang="en-US" sz="1100" dirty="0">
                <a:latin typeface="+mn-ea"/>
                <a:ea typeface="+mn-ea"/>
              </a:rPr>
              <a:t>   施行（平成２４年４月１日）の際、既存の指定相談支援事業者は、１年以内は「指定一般相談支援事業者（地域移行・定着担当）」と　みなす。（期間内に指定申請しないときは、その効力を失うことに留意。）</a:t>
            </a:r>
            <a:endParaRPr lang="en-US" altLang="ja-JP" sz="1100" dirty="0">
              <a:latin typeface="+mn-ea"/>
              <a:ea typeface="+mn-ea"/>
            </a:endParaRPr>
          </a:p>
          <a:p>
            <a:pPr marL="533400" indent="-533400">
              <a:spcBef>
                <a:spcPts val="600"/>
              </a:spcBef>
              <a:spcAft>
                <a:spcPts val="300"/>
              </a:spcAft>
              <a:defRPr/>
            </a:pPr>
            <a:r>
              <a:rPr lang="ja-JP" altLang="en-US" sz="1200" b="1" dirty="0">
                <a:latin typeface="+mn-ea"/>
                <a:ea typeface="+mn-ea"/>
              </a:rPr>
              <a:t>（指定手続）</a:t>
            </a:r>
            <a:endParaRPr lang="en-US" altLang="ja-JP" sz="1200" b="1" dirty="0">
              <a:latin typeface="+mn-ea"/>
              <a:ea typeface="+mn-ea"/>
            </a:endParaRPr>
          </a:p>
          <a:p>
            <a:pPr marL="533400" indent="-533400">
              <a:defRPr/>
            </a:pPr>
            <a:r>
              <a:rPr lang="ja-JP" altLang="en-US" sz="1200" dirty="0">
                <a:latin typeface="+mn-ea"/>
                <a:ea typeface="+mn-ea"/>
              </a:rPr>
              <a:t>　　 →　 当該事業所の所在地を管轄する都道府県知事・指定都市市長・中核市市長に申請し、当該自治体が指定。</a:t>
            </a:r>
            <a:endParaRPr lang="en-US" altLang="ja-JP" sz="1200" dirty="0">
              <a:latin typeface="+mn-ea"/>
              <a:ea typeface="+mn-ea"/>
            </a:endParaRPr>
          </a:p>
          <a:p>
            <a:pPr marL="533400" indent="-533400">
              <a:spcBef>
                <a:spcPts val="600"/>
              </a:spcBef>
              <a:defRPr/>
            </a:pPr>
            <a:r>
              <a:rPr lang="ja-JP" altLang="en-US" sz="1200" b="1" dirty="0">
                <a:latin typeface="+mn-ea"/>
                <a:ea typeface="+mn-ea"/>
              </a:rPr>
              <a:t>  （人員基準）</a:t>
            </a:r>
            <a:endParaRPr lang="en-US" altLang="ja-JP" sz="1200" b="1" dirty="0">
              <a:latin typeface="+mn-ea"/>
              <a:ea typeface="+mn-ea"/>
            </a:endParaRPr>
          </a:p>
          <a:p>
            <a:pPr>
              <a:defRPr/>
            </a:pPr>
            <a:r>
              <a:rPr lang="ja-JP" altLang="en-US" sz="1200" dirty="0">
                <a:latin typeface="+mn-ea"/>
                <a:ea typeface="+mn-ea"/>
              </a:rPr>
              <a:t>　　 →　 管理者、地域移行支援・地域定着支援を担当する者</a:t>
            </a:r>
            <a:r>
              <a:rPr lang="en-US" altLang="ja-JP" sz="1200" dirty="0">
                <a:latin typeface="+mn-ea"/>
                <a:ea typeface="+mn-ea"/>
              </a:rPr>
              <a:t>(</a:t>
            </a:r>
            <a:r>
              <a:rPr lang="ja-JP" altLang="en-US" sz="1200" dirty="0">
                <a:latin typeface="+mn-ea"/>
                <a:ea typeface="+mn-ea"/>
              </a:rPr>
              <a:t>そのうち１人は相談支援専門員）とする。</a:t>
            </a:r>
            <a:endParaRPr lang="en-US" altLang="ja-JP" sz="1200" dirty="0">
              <a:latin typeface="+mn-ea"/>
              <a:ea typeface="+mn-ea"/>
            </a:endParaRPr>
          </a:p>
          <a:p>
            <a:pPr marL="533400" indent="-355600">
              <a:spcBef>
                <a:spcPts val="0"/>
              </a:spcBef>
              <a:defRPr/>
            </a:pPr>
            <a:r>
              <a:rPr lang="ja-JP" altLang="en-US" sz="1200" dirty="0">
                <a:latin typeface="+mn-ea"/>
                <a:ea typeface="+mn-ea"/>
              </a:rPr>
              <a:t>　 </a:t>
            </a:r>
            <a:r>
              <a:rPr lang="en-US" altLang="ja-JP" sz="1050" dirty="0">
                <a:latin typeface="+mn-ea"/>
                <a:ea typeface="+mn-ea"/>
              </a:rPr>
              <a:t>※</a:t>
            </a:r>
            <a:r>
              <a:rPr lang="ja-JP" altLang="en-US" sz="1050" dirty="0">
                <a:latin typeface="+mn-ea"/>
                <a:ea typeface="+mn-ea"/>
              </a:rPr>
              <a:t>　事業所ごとに、専従の者を配置をしなければならない（計画相談支援・障害児相談支援との兼務は可）。</a:t>
            </a:r>
            <a:endParaRPr lang="en-US" altLang="ja-JP" sz="1050" dirty="0">
              <a:latin typeface="+mn-ea"/>
              <a:ea typeface="+mn-ea"/>
            </a:endParaRPr>
          </a:p>
          <a:p>
            <a:pPr marL="533400" indent="-444500">
              <a:spcBef>
                <a:spcPts val="0"/>
              </a:spcBef>
              <a:defRPr/>
            </a:pPr>
            <a:r>
              <a:rPr lang="ja-JP" altLang="en-US" sz="1050" dirty="0">
                <a:latin typeface="+mn-ea"/>
                <a:ea typeface="+mn-ea"/>
              </a:rPr>
              <a:t>　　　   ただし、業務に支障のない場合は、当該事業所の他の職務等に従事し、又は他の事業所、施設等の職務に従事することができる。</a:t>
            </a:r>
            <a:endParaRPr lang="en-US" altLang="ja-JP" sz="1050" dirty="0">
              <a:latin typeface="+mn-ea"/>
              <a:ea typeface="+mn-ea"/>
            </a:endParaRPr>
          </a:p>
          <a:p>
            <a:pPr marL="533400" indent="-444500">
              <a:spcBef>
                <a:spcPts val="300"/>
              </a:spcBef>
              <a:spcAft>
                <a:spcPts val="30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相談支援専門員については、自ら地域相談支援を実施する他、その他の者への技術的指導、助言を行う役割。</a:t>
            </a:r>
            <a:endParaRPr lang="en-US" altLang="ja-JP" sz="1050" dirty="0">
              <a:latin typeface="+mn-ea"/>
              <a:ea typeface="+mn-ea"/>
            </a:endParaRPr>
          </a:p>
          <a:p>
            <a:pPr marL="533400" indent="-444500">
              <a:spcBef>
                <a:spcPts val="0"/>
              </a:spcBef>
              <a:spcAft>
                <a:spcPts val="300"/>
              </a:spcAft>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地域移行支援・地域定着支援を担当する者については、資格や経験を問わない。</a:t>
            </a:r>
            <a:endParaRPr lang="en-US" altLang="ja-JP" sz="1050" dirty="0">
              <a:latin typeface="+mn-ea"/>
              <a:ea typeface="+mn-ea"/>
            </a:endParaRPr>
          </a:p>
          <a:p>
            <a:pPr marL="533400" indent="-444500">
              <a:spcBef>
                <a:spcPts val="0"/>
              </a:spcBef>
              <a:defRPr/>
            </a:pPr>
            <a:r>
              <a:rPr lang="ja-JP" altLang="en-US" sz="1050" dirty="0">
                <a:latin typeface="+mn-ea"/>
                <a:ea typeface="+mn-ea"/>
              </a:rPr>
              <a:t>　   </a:t>
            </a:r>
            <a:r>
              <a:rPr lang="en-US" altLang="ja-JP" sz="1050" dirty="0">
                <a:latin typeface="+mn-ea"/>
                <a:ea typeface="+mn-ea"/>
              </a:rPr>
              <a:t>※</a:t>
            </a:r>
            <a:r>
              <a:rPr lang="ja-JP" altLang="en-US" sz="1050" dirty="0">
                <a:latin typeface="+mn-ea"/>
                <a:ea typeface="+mn-ea"/>
              </a:rPr>
              <a:t>　</a:t>
            </a:r>
            <a:r>
              <a:rPr lang="ja-JP" altLang="en-US" sz="1050" dirty="0" smtClean="0">
                <a:latin typeface="+mn-ea"/>
                <a:ea typeface="+mn-ea"/>
              </a:rPr>
              <a:t>精神</a:t>
            </a:r>
            <a:r>
              <a:rPr lang="ja-JP" altLang="en-US" sz="1050" dirty="0">
                <a:latin typeface="+mn-ea"/>
                <a:ea typeface="+mn-ea"/>
              </a:rPr>
              <a:t>障害者地域移行・定着支援事業を実施する事業者は、当面の間、相談支援専門員の有無に関わらず指定できる経過措置を設ける。</a:t>
            </a:r>
            <a:r>
              <a:rPr lang="ja-JP" altLang="ja-JP" sz="1050" dirty="0">
                <a:latin typeface="+mn-ea"/>
                <a:ea typeface="+mn-ea"/>
              </a:rPr>
              <a:t> </a:t>
            </a:r>
            <a:r>
              <a:rPr lang="ja-JP" altLang="en-US" sz="1050" dirty="0">
                <a:latin typeface="+mn-ea"/>
                <a:ea typeface="+mn-ea"/>
              </a:rPr>
              <a:t>　　</a:t>
            </a:r>
            <a:endParaRPr lang="en-US" altLang="ja-JP" sz="1050" dirty="0" smtClean="0">
              <a:latin typeface="+mn-ea"/>
              <a:ea typeface="+mn-ea"/>
            </a:endParaRPr>
          </a:p>
          <a:p>
            <a:pPr marL="533400" indent="-444500">
              <a:spcBef>
                <a:spcPts val="0"/>
              </a:spcBef>
              <a:defRPr/>
            </a:pPr>
            <a:r>
              <a:rPr lang="ja-JP" altLang="en-US" sz="1050" dirty="0" smtClean="0">
                <a:latin typeface="+mn-ea"/>
                <a:ea typeface="+mn-ea"/>
              </a:rPr>
              <a:t>　　　　　</a:t>
            </a:r>
            <a:r>
              <a:rPr lang="ja-JP" altLang="ja-JP" sz="1050" dirty="0" smtClean="0">
                <a:latin typeface="+mn-ea"/>
                <a:ea typeface="+mn-ea"/>
              </a:rPr>
              <a:t>（</a:t>
            </a:r>
            <a:r>
              <a:rPr lang="ja-JP" altLang="ja-JP" sz="1050" dirty="0">
                <a:latin typeface="+mn-ea"/>
                <a:ea typeface="+mn-ea"/>
              </a:rPr>
              <a:t>できる限り速やかに相談支援専門員を配置することが望ましい。）</a:t>
            </a:r>
            <a:endParaRPr lang="en-US" altLang="ja-JP" sz="1050" dirty="0">
              <a:latin typeface="+mn-ea"/>
              <a:ea typeface="+mn-ea"/>
            </a:endParaRPr>
          </a:p>
          <a:p>
            <a:pPr marL="533400" indent="-533400">
              <a:spcBef>
                <a:spcPts val="600"/>
              </a:spcBef>
              <a:spcAft>
                <a:spcPts val="300"/>
              </a:spcAft>
              <a:defRPr/>
            </a:pPr>
            <a:r>
              <a:rPr lang="ja-JP" altLang="en-US" sz="1200" b="1" dirty="0">
                <a:latin typeface="+mn-ea"/>
                <a:ea typeface="+mn-ea"/>
              </a:rPr>
              <a:t>（運営基準（地域移行支援））</a:t>
            </a:r>
            <a:endParaRPr lang="en-US" altLang="ja-JP" sz="1200" b="1" dirty="0">
              <a:latin typeface="+mn-ea"/>
              <a:ea typeface="+mn-ea"/>
            </a:endParaRPr>
          </a:p>
          <a:p>
            <a:pPr>
              <a:defRPr/>
            </a:pPr>
            <a:r>
              <a:rPr lang="ja-JP" altLang="en-US" sz="1200" dirty="0">
                <a:latin typeface="+mn-ea"/>
                <a:ea typeface="+mn-ea"/>
              </a:rPr>
              <a:t>　　○　地域移行支援計画の作成</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  </a:t>
            </a:r>
            <a:r>
              <a:rPr lang="ja-JP" altLang="en-US" sz="1200" dirty="0">
                <a:latin typeface="+mn-ea"/>
                <a:ea typeface="+mn-ea"/>
              </a:rPr>
              <a:t>対象者ごとに</a:t>
            </a:r>
            <a:r>
              <a:rPr lang="ja-JP" altLang="ja-JP" sz="1200" dirty="0">
                <a:latin typeface="+mn-ea"/>
                <a:ea typeface="+mn-ea"/>
              </a:rPr>
              <a:t>地域移行支援計画</a:t>
            </a:r>
            <a:r>
              <a:rPr lang="ja-JP" altLang="en-US" sz="1200" dirty="0">
                <a:latin typeface="+mn-ea"/>
                <a:ea typeface="+mn-ea"/>
              </a:rPr>
              <a:t>を</a:t>
            </a:r>
            <a:r>
              <a:rPr lang="ja-JP" altLang="ja-JP" sz="1200" dirty="0">
                <a:latin typeface="+mn-ea"/>
                <a:ea typeface="+mn-ea"/>
              </a:rPr>
              <a:t>作成</a:t>
            </a:r>
            <a:r>
              <a:rPr lang="ja-JP" altLang="en-US" sz="1200" dirty="0">
                <a:latin typeface="+mn-ea"/>
                <a:ea typeface="+mn-ea"/>
              </a:rPr>
              <a:t>。</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なお</a:t>
            </a:r>
            <a:r>
              <a:rPr lang="ja-JP" altLang="en-US" sz="1200" dirty="0">
                <a:latin typeface="+mn-ea"/>
                <a:ea typeface="+mn-ea"/>
              </a:rPr>
              <a:t>、</a:t>
            </a:r>
            <a:r>
              <a:rPr lang="ja-JP" altLang="ja-JP" sz="1200" dirty="0">
                <a:latin typeface="+mn-ea"/>
                <a:ea typeface="+mn-ea"/>
              </a:rPr>
              <a:t>作成に当た</a:t>
            </a:r>
            <a:r>
              <a:rPr lang="ja-JP" altLang="en-US" sz="1200" dirty="0">
                <a:latin typeface="+mn-ea"/>
                <a:ea typeface="+mn-ea"/>
              </a:rPr>
              <a:t>っては</a:t>
            </a:r>
            <a:r>
              <a:rPr lang="ja-JP" altLang="ja-JP" sz="1200" dirty="0">
                <a:latin typeface="+mn-ea"/>
                <a:ea typeface="+mn-ea"/>
              </a:rPr>
              <a:t>、</a:t>
            </a:r>
            <a:r>
              <a:rPr lang="ja-JP" altLang="en-US" sz="1200" dirty="0">
                <a:latin typeface="+mn-ea"/>
                <a:ea typeface="+mn-ea"/>
              </a:rPr>
              <a:t>利用者への面接や</a:t>
            </a:r>
            <a:r>
              <a:rPr lang="ja-JP" altLang="ja-JP" sz="1200" dirty="0">
                <a:latin typeface="+mn-ea"/>
                <a:ea typeface="+mn-ea"/>
              </a:rPr>
              <a:t>障害者支援施設等又は精神科病院</a:t>
            </a:r>
            <a:r>
              <a:rPr lang="ja-JP" altLang="en-US" sz="1200" dirty="0">
                <a:latin typeface="+mn-ea"/>
                <a:ea typeface="+mn-ea"/>
              </a:rPr>
              <a:t>の</a:t>
            </a:r>
            <a:r>
              <a:rPr lang="ja-JP" altLang="ja-JP" sz="1200" dirty="0">
                <a:latin typeface="+mn-ea"/>
                <a:ea typeface="+mn-ea"/>
              </a:rPr>
              <a:t>担当者</a:t>
            </a:r>
            <a:r>
              <a:rPr lang="ja-JP" altLang="en-US" sz="1200" dirty="0">
                <a:latin typeface="+mn-ea"/>
                <a:ea typeface="+mn-ea"/>
              </a:rPr>
              <a:t>を招集した</a:t>
            </a:r>
            <a:r>
              <a:rPr lang="ja-JP" altLang="ja-JP" sz="1200" dirty="0">
                <a:latin typeface="+mn-ea"/>
                <a:ea typeface="+mn-ea"/>
              </a:rPr>
              <a:t>会議を開催</a:t>
            </a:r>
            <a:r>
              <a:rPr lang="ja-JP" altLang="en-US" sz="1200" dirty="0">
                <a:latin typeface="+mn-ea"/>
                <a:ea typeface="+mn-ea"/>
              </a:rPr>
              <a:t>し意見</a:t>
            </a:r>
            <a:r>
              <a:rPr lang="ja-JP" altLang="en-US" sz="1200" dirty="0" smtClean="0">
                <a:latin typeface="+mn-ea"/>
                <a:ea typeface="+mn-ea"/>
              </a:rPr>
              <a:t>を求める</a:t>
            </a:r>
            <a:r>
              <a:rPr lang="ja-JP" altLang="en-US" sz="1200" dirty="0">
                <a:latin typeface="+mn-ea"/>
                <a:ea typeface="+mn-ea"/>
              </a:rPr>
              <a:t>。</a:t>
            </a:r>
            <a:r>
              <a:rPr lang="ja-JP" altLang="ja-JP" sz="1200" dirty="0">
                <a:latin typeface="+mn-ea"/>
                <a:ea typeface="+mn-ea"/>
              </a:rPr>
              <a:t>　　　</a:t>
            </a:r>
          </a:p>
          <a:p>
            <a:pPr>
              <a:spcBef>
                <a:spcPts val="600"/>
              </a:spcBef>
              <a:defRPr/>
            </a:pPr>
            <a:r>
              <a:rPr lang="ja-JP" altLang="en-US" sz="1200" dirty="0">
                <a:latin typeface="+mn-ea"/>
                <a:ea typeface="+mn-ea"/>
              </a:rPr>
              <a:t>　　</a:t>
            </a:r>
            <a:r>
              <a:rPr lang="ja-JP" altLang="en-US" sz="1200" dirty="0" smtClean="0">
                <a:latin typeface="+mn-ea"/>
                <a:ea typeface="+mn-ea"/>
              </a:rPr>
              <a:t>○</a:t>
            </a:r>
            <a:r>
              <a:rPr lang="ja-JP" altLang="en-US" sz="1200" dirty="0">
                <a:latin typeface="+mn-ea"/>
                <a:ea typeface="+mn-ea"/>
              </a:rPr>
              <a:t>　</a:t>
            </a:r>
            <a:r>
              <a:rPr lang="ja-JP" altLang="en-US" sz="1200" dirty="0" smtClean="0">
                <a:latin typeface="+mn-ea"/>
                <a:ea typeface="+mn-ea"/>
              </a:rPr>
              <a:t>相談</a:t>
            </a:r>
            <a:r>
              <a:rPr lang="ja-JP" altLang="en-US" sz="1200" dirty="0">
                <a:latin typeface="+mn-ea"/>
                <a:ea typeface="+mn-ea"/>
              </a:rPr>
              <a:t>及び援助</a:t>
            </a:r>
            <a:endParaRPr lang="en-US" altLang="ja-JP" sz="1200" dirty="0">
              <a:latin typeface="+mn-ea"/>
              <a:ea typeface="+mn-ea"/>
            </a:endParaRPr>
          </a:p>
          <a:p>
            <a:pPr>
              <a:defRPr/>
            </a:pPr>
            <a:r>
              <a:rPr lang="ja-JP" altLang="en-US" sz="1200" dirty="0">
                <a:latin typeface="+mn-ea"/>
                <a:ea typeface="+mn-ea"/>
              </a:rPr>
              <a:t>　　　</a:t>
            </a:r>
            <a:r>
              <a:rPr lang="ja-JP" altLang="en-US" sz="1200" dirty="0" smtClean="0">
                <a:latin typeface="+mn-ea"/>
                <a:ea typeface="+mn-ea"/>
              </a:rPr>
              <a:t> </a:t>
            </a:r>
            <a:r>
              <a:rPr lang="ja-JP" altLang="en-US" sz="1200" dirty="0">
                <a:latin typeface="+mn-ea"/>
                <a:ea typeface="+mn-ea"/>
              </a:rPr>
              <a:t>　 　</a:t>
            </a:r>
            <a:r>
              <a:rPr lang="ja-JP" altLang="ja-JP" sz="1200" dirty="0" smtClean="0">
                <a:latin typeface="+mn-ea"/>
                <a:ea typeface="+mn-ea"/>
              </a:rPr>
              <a:t>利用者</a:t>
            </a:r>
            <a:r>
              <a:rPr lang="ja-JP" altLang="ja-JP" sz="1200" dirty="0">
                <a:latin typeface="+mn-ea"/>
                <a:ea typeface="+mn-ea"/>
              </a:rPr>
              <a:t>へ</a:t>
            </a:r>
            <a:r>
              <a:rPr lang="ja-JP" altLang="ja-JP" sz="1200" dirty="0" smtClean="0">
                <a:latin typeface="+mn-ea"/>
                <a:ea typeface="+mn-ea"/>
              </a:rPr>
              <a:t>の</a:t>
            </a:r>
            <a:r>
              <a:rPr lang="ja-JP" altLang="en-US" sz="1200" dirty="0" smtClean="0">
                <a:latin typeface="+mn-ea"/>
                <a:ea typeface="+mn-ea"/>
              </a:rPr>
              <a:t>対面による支援について</a:t>
            </a:r>
            <a:r>
              <a:rPr lang="ja-JP" altLang="en-US" sz="1200" dirty="0">
                <a:latin typeface="+mn-ea"/>
                <a:ea typeface="+mn-ea"/>
              </a:rPr>
              <a:t>、</a:t>
            </a:r>
            <a:r>
              <a:rPr lang="ja-JP" altLang="ja-JP" sz="1200" dirty="0">
                <a:latin typeface="+mn-ea"/>
                <a:ea typeface="+mn-ea"/>
              </a:rPr>
              <a:t>概ね週</a:t>
            </a:r>
            <a:r>
              <a:rPr lang="ja-JP" altLang="ja-JP" sz="1200" dirty="0" smtClean="0">
                <a:latin typeface="+mn-ea"/>
                <a:ea typeface="+mn-ea"/>
              </a:rPr>
              <a:t>１回</a:t>
            </a:r>
            <a:r>
              <a:rPr lang="ja-JP" altLang="en-US" sz="1200" dirty="0" smtClean="0">
                <a:latin typeface="+mn-ea"/>
                <a:ea typeface="+mn-ea"/>
              </a:rPr>
              <a:t>以上行わなければならない</a:t>
            </a:r>
            <a:r>
              <a:rPr lang="ja-JP" altLang="ja-JP" sz="1200" dirty="0" smtClean="0">
                <a:latin typeface="+mn-ea"/>
                <a:ea typeface="+mn-ea"/>
              </a:rPr>
              <a:t>。</a:t>
            </a:r>
            <a:endParaRPr lang="ja-JP" altLang="ja-JP" sz="1200" dirty="0">
              <a:latin typeface="+mn-ea"/>
              <a:ea typeface="+mn-ea"/>
            </a:endParaRPr>
          </a:p>
          <a:p>
            <a:pPr marL="534988" indent="-534988">
              <a:spcBef>
                <a:spcPts val="600"/>
              </a:spcBef>
              <a:defRPr/>
            </a:pPr>
            <a:r>
              <a:rPr lang="ja-JP" altLang="en-US" sz="1200" dirty="0">
                <a:latin typeface="+mn-ea"/>
                <a:ea typeface="+mn-ea"/>
              </a:rPr>
              <a:t>　　</a:t>
            </a:r>
            <a:r>
              <a:rPr lang="ja-JP" altLang="en-US" sz="1200" dirty="0" smtClean="0">
                <a:latin typeface="+mn-ea"/>
                <a:ea typeface="+mn-ea"/>
              </a:rPr>
              <a:t>○</a:t>
            </a:r>
            <a:r>
              <a:rPr lang="ja-JP" altLang="en-US" sz="1200" dirty="0">
                <a:latin typeface="+mn-ea"/>
                <a:ea typeface="+mn-ea"/>
              </a:rPr>
              <a:t>　</a:t>
            </a:r>
            <a:r>
              <a:rPr lang="ja-JP" altLang="en-US" sz="1200" dirty="0" smtClean="0">
                <a:latin typeface="+mn-ea"/>
                <a:ea typeface="+mn-ea"/>
              </a:rPr>
              <a:t>体験</a:t>
            </a:r>
            <a:r>
              <a:rPr lang="ja-JP" altLang="en-US" sz="1200" dirty="0">
                <a:latin typeface="+mn-ea"/>
                <a:ea typeface="+mn-ea"/>
              </a:rPr>
              <a:t>利用、</a:t>
            </a:r>
            <a:r>
              <a:rPr lang="ja-JP" altLang="en-US" sz="1200" dirty="0" smtClean="0">
                <a:latin typeface="+mn-ea"/>
                <a:ea typeface="+mn-ea"/>
              </a:rPr>
              <a:t>体験宿泊</a:t>
            </a:r>
            <a:endParaRPr lang="en-US" altLang="ja-JP" sz="1200" dirty="0">
              <a:latin typeface="+mn-ea"/>
              <a:ea typeface="+mn-ea"/>
            </a:endParaRPr>
          </a:p>
          <a:p>
            <a:pPr marL="534988" indent="-534988">
              <a:defRPr/>
            </a:pPr>
            <a:r>
              <a:rPr lang="ja-JP" altLang="en-US" sz="1200" dirty="0">
                <a:latin typeface="+mn-ea"/>
                <a:ea typeface="+mn-ea"/>
              </a:rPr>
              <a:t>　　　　 　 </a:t>
            </a:r>
            <a:r>
              <a:rPr lang="ja-JP" altLang="ja-JP" sz="1200" dirty="0" smtClean="0">
                <a:latin typeface="+mn-ea"/>
                <a:ea typeface="+mn-ea"/>
              </a:rPr>
              <a:t>障害</a:t>
            </a:r>
            <a:r>
              <a:rPr lang="ja-JP" altLang="ja-JP" sz="1200" dirty="0">
                <a:latin typeface="+mn-ea"/>
                <a:ea typeface="+mn-ea"/>
              </a:rPr>
              <a:t>福祉</a:t>
            </a:r>
            <a:r>
              <a:rPr lang="ja-JP" altLang="ja-JP" sz="1200" dirty="0" smtClean="0">
                <a:latin typeface="+mn-ea"/>
                <a:ea typeface="+mn-ea"/>
              </a:rPr>
              <a:t>サービスの</a:t>
            </a:r>
            <a:r>
              <a:rPr lang="ja-JP" altLang="ja-JP" sz="1200" dirty="0">
                <a:latin typeface="+mn-ea"/>
                <a:ea typeface="+mn-ea"/>
              </a:rPr>
              <a:t>体験</a:t>
            </a:r>
            <a:r>
              <a:rPr lang="ja-JP" altLang="ja-JP" sz="1200" dirty="0" smtClean="0">
                <a:latin typeface="+mn-ea"/>
                <a:ea typeface="+mn-ea"/>
              </a:rPr>
              <a:t>利用</a:t>
            </a:r>
            <a:r>
              <a:rPr lang="ja-JP" altLang="en-US" sz="1200" dirty="0" smtClean="0">
                <a:latin typeface="+mn-ea"/>
                <a:ea typeface="+mn-ea"/>
              </a:rPr>
              <a:t>について、指定障害福祉サービス事業者への委託により実施。また、体験宿泊について、指定障 </a:t>
            </a:r>
            <a:endParaRPr lang="en-US" altLang="ja-JP" sz="1200" dirty="0" smtClean="0">
              <a:latin typeface="+mn-ea"/>
              <a:ea typeface="+mn-ea"/>
            </a:endParaRPr>
          </a:p>
          <a:p>
            <a:pPr marL="534988" indent="-534988">
              <a:defRPr/>
            </a:pPr>
            <a:r>
              <a:rPr lang="en-US" altLang="ja-JP" sz="1200" dirty="0" smtClean="0">
                <a:latin typeface="+mn-ea"/>
                <a:ea typeface="+mn-ea"/>
              </a:rPr>
              <a:t>            </a:t>
            </a:r>
            <a:r>
              <a:rPr lang="ja-JP" altLang="en-US" sz="1200" dirty="0" smtClean="0">
                <a:latin typeface="+mn-ea"/>
                <a:ea typeface="+mn-ea"/>
              </a:rPr>
              <a:t>害福祉サービス事業者等への委託により実施できる。</a:t>
            </a:r>
            <a:endParaRPr lang="en-US" altLang="ja-JP" sz="1200" dirty="0">
              <a:latin typeface="+mn-ea"/>
              <a:ea typeface="+mn-ea"/>
            </a:endParaRPr>
          </a:p>
          <a:p>
            <a:pPr>
              <a:spcBef>
                <a:spcPts val="600"/>
              </a:spcBef>
              <a:defRPr/>
            </a:pPr>
            <a:r>
              <a:rPr lang="ja-JP" altLang="en-US" sz="1200" dirty="0">
                <a:latin typeface="+mn-ea"/>
                <a:ea typeface="+mn-ea"/>
              </a:rPr>
              <a:t>　　○　</a:t>
            </a:r>
            <a:r>
              <a:rPr lang="en-US" altLang="ja-JP" sz="1200" dirty="0">
                <a:latin typeface="+mn-ea"/>
                <a:ea typeface="+mn-ea"/>
              </a:rPr>
              <a:t> </a:t>
            </a:r>
            <a:r>
              <a:rPr lang="ja-JP" altLang="ja-JP" sz="1200" dirty="0">
                <a:latin typeface="+mn-ea"/>
                <a:ea typeface="+mn-ea"/>
              </a:rPr>
              <a:t>重要事項の掲示義務</a:t>
            </a:r>
            <a:r>
              <a:rPr lang="ja-JP" altLang="en-US" sz="1200" dirty="0">
                <a:latin typeface="+mn-ea"/>
                <a:ea typeface="+mn-ea"/>
              </a:rPr>
              <a:t>、</a:t>
            </a:r>
            <a:r>
              <a:rPr lang="ja-JP" altLang="ja-JP" sz="1200" dirty="0">
                <a:latin typeface="+mn-ea"/>
                <a:ea typeface="+mn-ea"/>
              </a:rPr>
              <a:t>公表の努力規定を設ける。 </a:t>
            </a:r>
            <a:endParaRPr lang="en-US" altLang="ja-JP" sz="1200" dirty="0">
              <a:latin typeface="+mn-ea"/>
              <a:ea typeface="+mn-ea"/>
            </a:endParaRPr>
          </a:p>
          <a:p>
            <a:pPr>
              <a:spcBef>
                <a:spcPts val="600"/>
              </a:spcBef>
              <a:defRPr/>
            </a:pPr>
            <a:r>
              <a:rPr lang="ja-JP" altLang="en-US" sz="1200" dirty="0">
                <a:latin typeface="+mn-ea"/>
                <a:ea typeface="+mn-ea"/>
              </a:rPr>
              <a:t>　　　</a:t>
            </a:r>
            <a:r>
              <a:rPr lang="ja-JP" altLang="en-US" sz="1200" dirty="0" smtClean="0">
                <a:latin typeface="+mn-ea"/>
                <a:ea typeface="+mn-ea"/>
              </a:rPr>
              <a:t>     </a:t>
            </a:r>
            <a:r>
              <a:rPr lang="ja-JP" altLang="ja-JP" sz="1050" dirty="0" smtClean="0">
                <a:latin typeface="+mn-ea"/>
                <a:ea typeface="+mn-ea"/>
              </a:rPr>
              <a:t>※</a:t>
            </a:r>
            <a:r>
              <a:rPr lang="ja-JP" altLang="ja-JP" sz="1050" dirty="0">
                <a:latin typeface="+mn-ea"/>
                <a:ea typeface="+mn-ea"/>
              </a:rPr>
              <a:t>　その他、秘密保持、苦情解決、記録の整備等必要な事項について規定。</a:t>
            </a:r>
            <a:endParaRPr lang="en-US" altLang="ja-JP" sz="1050" dirty="0">
              <a:latin typeface="+mn-ea"/>
              <a:ea typeface="+mn-ea"/>
            </a:endParaRPr>
          </a:p>
          <a:p>
            <a:pPr>
              <a:spcBef>
                <a:spcPts val="0"/>
              </a:spcBef>
              <a:defRPr/>
            </a:pPr>
            <a:endParaRPr lang="en-US" altLang="ja-JP" sz="1200" dirty="0">
              <a:latin typeface="+mn-ea"/>
              <a:ea typeface="+mn-ea"/>
            </a:endParaRPr>
          </a:p>
          <a:p>
            <a:pPr>
              <a:spcBef>
                <a:spcPts val="0"/>
              </a:spcBef>
              <a:defRPr/>
            </a:pPr>
            <a:r>
              <a:rPr lang="ja-JP" altLang="en-US" sz="1200" dirty="0">
                <a:latin typeface="+mn-ea"/>
                <a:ea typeface="+mn-ea"/>
              </a:rPr>
              <a:t>　　</a:t>
            </a:r>
            <a:endParaRPr lang="ja-JP" altLang="ja-JP" sz="1200" dirty="0">
              <a:latin typeface="+mn-ea"/>
              <a:ea typeface="+mn-ea"/>
            </a:endParaRPr>
          </a:p>
          <a:p>
            <a:pPr marL="534988" indent="-534988">
              <a:defRPr/>
            </a:pPr>
            <a:endParaRPr lang="en-US" altLang="ja-JP" sz="1050" dirty="0">
              <a:latin typeface="+mn-ea"/>
              <a:ea typeface="+mn-ea"/>
            </a:endParaRPr>
          </a:p>
          <a:p>
            <a:pPr marL="533400" indent="-444500">
              <a:spcBef>
                <a:spcPts val="0"/>
              </a:spcBef>
              <a:defRPr/>
            </a:pPr>
            <a:r>
              <a:rPr lang="ja-JP" altLang="ja-JP" sz="1050" dirty="0">
                <a:latin typeface="+mn-ea"/>
                <a:ea typeface="+mn-ea"/>
              </a:rPr>
              <a:t> </a:t>
            </a:r>
            <a:r>
              <a:rPr lang="ja-JP" altLang="en-US" sz="1050" b="1" dirty="0">
                <a:latin typeface="+mn-ea"/>
                <a:ea typeface="+mn-ea"/>
              </a:rPr>
              <a:t>　</a:t>
            </a:r>
            <a:endParaRPr lang="en-US" altLang="ja-JP" sz="1050" b="1" dirty="0">
              <a:latin typeface="+mn-ea"/>
              <a:ea typeface="+mn-ea"/>
            </a:endParaRPr>
          </a:p>
          <a:p>
            <a:pPr marL="812800" indent="-812800">
              <a:spcBef>
                <a:spcPts val="600"/>
              </a:spcBef>
              <a:defRPr/>
            </a:pPr>
            <a:r>
              <a:rPr lang="ja-JP" altLang="en-US" sz="1050" dirty="0">
                <a:latin typeface="+mn-ea"/>
                <a:ea typeface="+mn-ea"/>
              </a:rPr>
              <a:t>　　　　</a:t>
            </a:r>
            <a:endParaRPr lang="en-US" altLang="ja-JP" sz="1050" dirty="0">
              <a:latin typeface="+mn-ea"/>
              <a:ea typeface="+mn-ea"/>
            </a:endParaRPr>
          </a:p>
          <a:p>
            <a:pPr>
              <a:spcBef>
                <a:spcPts val="600"/>
              </a:spcBef>
              <a:defRPr/>
            </a:pPr>
            <a:endParaRPr lang="en-US" altLang="ja-JP" sz="1050" dirty="0">
              <a:latin typeface="+mn-ea"/>
              <a:ea typeface="+mn-ea"/>
            </a:endParaRPr>
          </a:p>
        </p:txBody>
      </p:sp>
      <p:sp>
        <p:nvSpPr>
          <p:cNvPr id="6" name="円/楕円 5"/>
          <p:cNvSpPr/>
          <p:nvPr/>
        </p:nvSpPr>
        <p:spPr bwMode="auto">
          <a:xfrm>
            <a:off x="218017" y="1934705"/>
            <a:ext cx="389472" cy="324594"/>
          </a:xfrm>
          <a:prstGeom prst="ellipse">
            <a:avLst/>
          </a:prstGeom>
          <a:solidFill>
            <a:schemeClr val="bg1"/>
          </a:solidFill>
          <a:ln w="12700">
            <a:solidFill>
              <a:schemeClr val="tx1"/>
            </a:solidFill>
            <a:prstDash val="solid"/>
            <a:miter lim="800000"/>
            <a:headEnd/>
            <a:tailEnd/>
          </a:ln>
          <a:effectLst>
            <a:outerShdw blurRad="50800" dist="38100" dir="2700000" algn="tl" rotWithShape="0">
              <a:prstClr val="black">
                <a:alpha val="40000"/>
              </a:prstClr>
            </a:outerShdw>
          </a:effectLst>
        </p:spPr>
        <p:txBody>
          <a:bodyPr wrap="square" anchor="ctr">
            <a:spAutoFit/>
          </a:bodyPr>
          <a:lstStyle/>
          <a:p>
            <a:pPr marL="266700" indent="-266700" algn="ctr">
              <a:spcBef>
                <a:spcPts val="600"/>
              </a:spcBef>
              <a:defRPr/>
            </a:pPr>
            <a:r>
              <a:rPr lang="ja-JP" altLang="en-US" sz="900" dirty="0">
                <a:solidFill>
                  <a:prstClr val="black"/>
                </a:solidFill>
                <a:ea typeface="ＭＳ Ｐゴシック" pitchFamily="50" charset="-128"/>
              </a:rPr>
              <a:t>法</a:t>
            </a:r>
          </a:p>
        </p:txBody>
      </p:sp>
      <p:sp>
        <p:nvSpPr>
          <p:cNvPr id="2" name="スライド番号プレースホルダー 1"/>
          <p:cNvSpPr>
            <a:spLocks noGrp="1"/>
          </p:cNvSpPr>
          <p:nvPr>
            <p:ph type="sldNum" sz="quarter" idx="12"/>
          </p:nvPr>
        </p:nvSpPr>
        <p:spPr>
          <a:xfrm>
            <a:off x="7594600" y="6330953"/>
            <a:ext cx="2311400" cy="476250"/>
          </a:xfrm>
        </p:spPr>
        <p:txBody>
          <a:bodyPr/>
          <a:lstStyle/>
          <a:p>
            <a:pPr>
              <a:defRPr/>
            </a:pPr>
            <a:fld id="{A711CCB1-9510-45B4-AC47-B12DC3C129B2}" type="slidenum">
              <a:rPr lang="en-US" altLang="ja-JP" smtClean="0">
                <a:solidFill>
                  <a:prstClr val="black">
                    <a:tint val="75000"/>
                  </a:prstClr>
                </a:solidFill>
              </a:rPr>
              <a:pPr>
                <a:defRPr/>
              </a:pPr>
              <a:t>51</a:t>
            </a:fld>
            <a:endParaRPr lang="en-US" altLang="ja-JP" dirty="0">
              <a:solidFill>
                <a:prstClr val="black">
                  <a:tint val="75000"/>
                </a:prstClr>
              </a:solidFill>
            </a:endParaRPr>
          </a:p>
        </p:txBody>
      </p:sp>
    </p:spTree>
    <p:extLst>
      <p:ext uri="{BB962C8B-B14F-4D97-AF65-F5344CB8AC3E}">
        <p14:creationId xmlns:p14="http://schemas.microsoft.com/office/powerpoint/2010/main" val="35069093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19854" y="3140968"/>
            <a:ext cx="9632950" cy="3600400"/>
          </a:xfrm>
          <a:prstGeom prst="rect">
            <a:avLst/>
          </a:prstGeom>
          <a:noFill/>
          <a:ln w="12700">
            <a:solidFill>
              <a:schemeClr val="tx1"/>
            </a:solidFill>
            <a:miter lim="800000"/>
            <a:headEnd/>
            <a:tailEnd/>
          </a:ln>
          <a:effectLst/>
        </p:spPr>
        <p:txBody>
          <a:bodyPr/>
          <a:lstStyle/>
          <a:p>
            <a:pPr>
              <a:defRPr/>
            </a:pPr>
            <a:r>
              <a:rPr lang="ja-JP" altLang="en-US" sz="1400" b="1" u="sng" dirty="0">
                <a:solidFill>
                  <a:prstClr val="black"/>
                </a:solidFill>
                <a:latin typeface="HGPｺﾞｼｯｸM" pitchFamily="50" charset="-128"/>
                <a:ea typeface="HGPｺﾞｼｯｸM" pitchFamily="50" charset="-128"/>
              </a:rPr>
              <a:t>５．報酬</a:t>
            </a:r>
            <a:endParaRPr lang="en-US" altLang="ja-JP" sz="1400" b="1" u="sng" dirty="0">
              <a:solidFill>
                <a:prstClr val="black"/>
              </a:solidFill>
              <a:latin typeface="HGPｺﾞｼｯｸM" pitchFamily="50" charset="-128"/>
              <a:ea typeface="HGPｺﾞｼｯｸM" pitchFamily="50" charset="-128"/>
            </a:endParaRPr>
          </a:p>
          <a:p>
            <a:pPr>
              <a:spcBef>
                <a:spcPts val="0"/>
              </a:spcBef>
              <a:defRPr/>
            </a:pPr>
            <a:r>
              <a:rPr lang="ja-JP" altLang="en-US" sz="1600" b="1"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　地域移行支援・地域定着支援は、毎月定額で算定する報酬を設定しつつ、特に支援を実施した場合等を加算で評価。</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en-US" sz="1200" dirty="0">
                <a:solidFill>
                  <a:prstClr val="black"/>
                </a:solidFill>
                <a:latin typeface="HGPｺﾞｼｯｸM" pitchFamily="50" charset="-128"/>
                <a:ea typeface="HGPｺﾞｼｯｸM" pitchFamily="50" charset="-128"/>
              </a:rPr>
              <a:t>　</a:t>
            </a:r>
            <a:r>
              <a:rPr lang="ja-JP" altLang="en-US" sz="1200" b="1" dirty="0">
                <a:solidFill>
                  <a:prstClr val="black"/>
                </a:solidFill>
                <a:latin typeface="HGPｺﾞｼｯｸM" pitchFamily="50" charset="-128"/>
                <a:ea typeface="HGPｺﾞｼｯｸM" pitchFamily="50" charset="-128"/>
              </a:rPr>
              <a:t>　（地域移行支援）</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地域移行支援</a:t>
            </a:r>
            <a:r>
              <a:rPr lang="ja-JP" altLang="en-US" sz="1200" dirty="0" smtClean="0">
                <a:solidFill>
                  <a:prstClr val="black"/>
                </a:solidFill>
                <a:latin typeface="HGPｺﾞｼｯｸM" pitchFamily="50" charset="-128"/>
                <a:ea typeface="HGPｺﾞｼｯｸM" pitchFamily="50" charset="-128"/>
              </a:rPr>
              <a:t>サービス費　 （</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              ３，０４４単位</a:t>
            </a:r>
            <a:r>
              <a:rPr lang="ja-JP" altLang="en-US" sz="1200" dirty="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月（社会福祉士等の専門職を配置し、地域移行の実績がある事業所を評価。）</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地域移行支援サービス費 　（</a:t>
            </a:r>
            <a:r>
              <a:rPr lang="en-US" altLang="ja-JP" sz="1200" dirty="0" smtClean="0">
                <a:solidFill>
                  <a:prstClr val="black"/>
                </a:solidFill>
                <a:latin typeface="HGPｺﾞｼｯｸM" pitchFamily="50" charset="-128"/>
                <a:ea typeface="HGPｺﾞｼｯｸM" pitchFamily="50" charset="-128"/>
              </a:rPr>
              <a:t>Ⅱ</a:t>
            </a:r>
            <a:r>
              <a:rPr lang="ja-JP" altLang="en-US" sz="1200" dirty="0" smtClean="0">
                <a:solidFill>
                  <a:prstClr val="black"/>
                </a:solidFill>
                <a:latin typeface="HGPｺﾞｼｯｸM" pitchFamily="50" charset="-128"/>
                <a:ea typeface="HGPｺﾞｼｯｸM" pitchFamily="50" charset="-128"/>
              </a:rPr>
              <a:t>）               ２，３３６単位／月（</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の要件を満たさない場合に算定。）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初回</a:t>
            </a:r>
            <a:r>
              <a:rPr lang="ja-JP" altLang="en-US" sz="1200" dirty="0" smtClean="0">
                <a:solidFill>
                  <a:prstClr val="black"/>
                </a:solidFill>
                <a:latin typeface="HGPｺﾞｼｯｸM" pitchFamily="50" charset="-128"/>
                <a:ea typeface="HGPｺﾞｼｯｸM" pitchFamily="50" charset="-128"/>
              </a:rPr>
              <a:t>加算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５００</a:t>
            </a:r>
            <a:r>
              <a:rPr lang="ja-JP" altLang="en-US" sz="1200" dirty="0">
                <a:solidFill>
                  <a:prstClr val="black"/>
                </a:solidFill>
                <a:latin typeface="HGPｺﾞｼｯｸM" pitchFamily="50" charset="-128"/>
                <a:ea typeface="HGPｺﾞｼｯｸM" pitchFamily="50" charset="-128"/>
              </a:rPr>
              <a:t>単位／</a:t>
            </a:r>
            <a:r>
              <a:rPr lang="ja-JP" altLang="en-US" sz="1200" dirty="0" smtClean="0">
                <a:solidFill>
                  <a:prstClr val="black"/>
                </a:solidFill>
                <a:latin typeface="HGPｺﾞｼｯｸM" pitchFamily="50" charset="-128"/>
                <a:ea typeface="HGPｺﾞｼｯｸM" pitchFamily="50" charset="-128"/>
              </a:rPr>
              <a:t>月（サービス利用開始月に算定。）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退院・退所月加算　           　　 　　   　</a:t>
            </a:r>
            <a:r>
              <a:rPr lang="ja-JP" altLang="en-US" sz="1200" dirty="0" smtClean="0">
                <a:solidFill>
                  <a:prstClr val="black"/>
                </a:solidFill>
                <a:latin typeface="HGPｺﾞｼｯｸM" pitchFamily="50" charset="-128"/>
                <a:ea typeface="HGPｺﾞｼｯｸM" pitchFamily="50" charset="-128"/>
              </a:rPr>
              <a:t>　　  ２，７００</a:t>
            </a:r>
            <a:r>
              <a:rPr lang="ja-JP" altLang="en-US" sz="1200" dirty="0">
                <a:solidFill>
                  <a:prstClr val="black"/>
                </a:solidFill>
                <a:latin typeface="HGPｺﾞｼｯｸM" pitchFamily="50" charset="-128"/>
                <a:ea typeface="HGPｺﾞｼｯｸM" pitchFamily="50" charset="-128"/>
              </a:rPr>
              <a:t>単位／月（退院・退所月に</a:t>
            </a:r>
            <a:r>
              <a:rPr lang="ja-JP" altLang="en-US" sz="1200" dirty="0" smtClean="0">
                <a:solidFill>
                  <a:prstClr val="black"/>
                </a:solidFill>
                <a:latin typeface="HGPｺﾞｼｯｸM" pitchFamily="50" charset="-128"/>
                <a:ea typeface="HGPｺﾞｼｯｸM" pitchFamily="50" charset="-128"/>
              </a:rPr>
              <a:t>加算。）</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集中支援加算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５００</a:t>
            </a:r>
            <a:r>
              <a:rPr lang="ja-JP" altLang="en-US" sz="1200" dirty="0">
                <a:solidFill>
                  <a:prstClr val="black"/>
                </a:solidFill>
                <a:latin typeface="HGPｺﾞｼｯｸM" pitchFamily="50" charset="-128"/>
                <a:ea typeface="HGPｺﾞｼｯｸM" pitchFamily="50" charset="-128"/>
              </a:rPr>
              <a:t>単位／月（退院・退所月以外で</a:t>
            </a:r>
            <a:r>
              <a:rPr lang="ja-JP" altLang="en-US" sz="1200" dirty="0">
                <a:latin typeface="HGPｺﾞｼｯｸM" pitchFamily="50" charset="-128"/>
                <a:ea typeface="HGPｺﾞｼｯｸM" pitchFamily="50" charset="-128"/>
              </a:rPr>
              <a:t>月６日以上面接・同行による支援を</a:t>
            </a:r>
            <a:r>
              <a:rPr lang="ja-JP" altLang="en-US" sz="1200" dirty="0" smtClean="0">
                <a:latin typeface="HGPｺﾞｼｯｸM" pitchFamily="50" charset="-128"/>
                <a:ea typeface="HGPｺﾞｼｯｸM" pitchFamily="50" charset="-128"/>
              </a:rPr>
              <a:t>行った</a:t>
            </a:r>
            <a:r>
              <a:rPr lang="ja-JP" altLang="en-US" sz="1200" dirty="0">
                <a:solidFill>
                  <a:prstClr val="black"/>
                </a:solidFill>
                <a:latin typeface="HGPｺﾞｼｯｸM" pitchFamily="50" charset="-128"/>
                <a:ea typeface="HGPｺﾞｼｯｸM" pitchFamily="50" charset="-128"/>
              </a:rPr>
              <a:t>場合</a:t>
            </a:r>
            <a:r>
              <a:rPr lang="ja-JP" altLang="en-US" sz="1200" dirty="0" smtClean="0">
                <a:solidFill>
                  <a:prstClr val="black"/>
                </a:solidFill>
                <a:latin typeface="HGPｺﾞｼｯｸM" pitchFamily="50" charset="-128"/>
                <a:ea typeface="HGPｺﾞｼｯｸM" pitchFamily="50" charset="-128"/>
              </a:rPr>
              <a:t>に加算。）</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障害福祉サービス事業の体験利用</a:t>
            </a:r>
            <a:r>
              <a:rPr lang="ja-JP" altLang="en-US" sz="1200" dirty="0" smtClean="0">
                <a:solidFill>
                  <a:prstClr val="black"/>
                </a:solidFill>
                <a:latin typeface="HGPｺﾞｼｯｸM" pitchFamily="50" charset="-128"/>
                <a:ea typeface="HGPｺﾞｼｯｸM" pitchFamily="50" charset="-128"/>
              </a:rPr>
              <a:t>加算（</a:t>
            </a:r>
            <a:r>
              <a:rPr lang="en-US" altLang="ja-JP" sz="1200" dirty="0" smtClean="0">
                <a:solidFill>
                  <a:prstClr val="black"/>
                </a:solidFill>
                <a:latin typeface="HGPｺﾞｼｯｸM" pitchFamily="50" charset="-128"/>
                <a:ea typeface="HGPｺﾞｼｯｸM" pitchFamily="50" charset="-128"/>
              </a:rPr>
              <a:t>Ⅰ</a:t>
            </a:r>
            <a:r>
              <a:rPr lang="ja-JP" altLang="en-US" sz="1200" dirty="0" smtClean="0">
                <a:solidFill>
                  <a:prstClr val="black"/>
                </a:solidFill>
                <a:latin typeface="HGPｺﾞｼｯｸM" pitchFamily="50" charset="-128"/>
                <a:ea typeface="HGPｺﾞｼｯｸM" pitchFamily="50" charset="-128"/>
              </a:rPr>
              <a:t>）    ５００単位</a:t>
            </a:r>
            <a:r>
              <a:rPr lang="ja-JP" altLang="en-US" sz="1200" dirty="0">
                <a:solidFill>
                  <a:prstClr val="black"/>
                </a:solidFill>
                <a:latin typeface="HGPｺﾞｼｯｸM" pitchFamily="50" charset="-128"/>
                <a:ea typeface="HGPｺﾞｼｯｸM" pitchFamily="50" charset="-128"/>
              </a:rPr>
              <a:t>／日</a:t>
            </a:r>
            <a:r>
              <a:rPr lang="ja-JP" altLang="en-US" sz="1200" dirty="0" smtClean="0">
                <a:solidFill>
                  <a:prstClr val="black"/>
                </a:solidFill>
                <a:latin typeface="HGPｺﾞｼｯｸM" pitchFamily="50" charset="-128"/>
                <a:ea typeface="HGPｺﾞｼｯｸM" pitchFamily="50" charset="-128"/>
              </a:rPr>
              <a:t>（体験的な利用支援の提供開始から５日以内の期間について算定。）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障害福祉サービス事業の体験利用加算（</a:t>
            </a:r>
            <a:r>
              <a:rPr lang="en-US" altLang="ja-JP" sz="1200" dirty="0" smtClean="0">
                <a:solidFill>
                  <a:prstClr val="black"/>
                </a:solidFill>
                <a:latin typeface="HGPｺﾞｼｯｸM" pitchFamily="50" charset="-128"/>
                <a:ea typeface="HGPｺﾞｼｯｸM" pitchFamily="50" charset="-128"/>
              </a:rPr>
              <a:t>Ⅱ</a:t>
            </a:r>
            <a:r>
              <a:rPr lang="ja-JP" altLang="en-US" sz="1200" dirty="0" smtClean="0">
                <a:solidFill>
                  <a:prstClr val="black"/>
                </a:solidFill>
                <a:latin typeface="HGPｺﾞｼｯｸM" pitchFamily="50" charset="-128"/>
                <a:ea typeface="HGPｺﾞｼｯｸM" pitchFamily="50" charset="-128"/>
              </a:rPr>
              <a:t>）　　２５０単位／日（体験的な利用支援の提供開始から６日以上１５日以内の期間について算定。）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体験</a:t>
            </a:r>
            <a:r>
              <a:rPr lang="ja-JP" altLang="en-US" sz="1200" dirty="0">
                <a:solidFill>
                  <a:prstClr val="black"/>
                </a:solidFill>
                <a:latin typeface="HGPｺﾞｼｯｸM" pitchFamily="50" charset="-128"/>
                <a:ea typeface="HGPｺﾞｼｯｸM" pitchFamily="50" charset="-128"/>
              </a:rPr>
              <a:t>宿泊加算（</a:t>
            </a:r>
            <a:r>
              <a:rPr lang="en-US" altLang="ja-JP" sz="1200" dirty="0">
                <a:solidFill>
                  <a:prstClr val="black"/>
                </a:solidFill>
                <a:latin typeface="HGPｺﾞｼｯｸM" pitchFamily="50" charset="-128"/>
                <a:ea typeface="HGPｺﾞｼｯｸM" pitchFamily="50" charset="-128"/>
              </a:rPr>
              <a:t>Ⅰ</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３００単位／日（体験宿泊を行った場合に加算。（</a:t>
            </a:r>
            <a:r>
              <a:rPr lang="en-US" altLang="ja-JP" sz="1200" dirty="0">
                <a:solidFill>
                  <a:prstClr val="black"/>
                </a:solidFill>
                <a:latin typeface="HGPｺﾞｼｯｸM" pitchFamily="50" charset="-128"/>
                <a:ea typeface="HGPｺﾞｼｯｸM" pitchFamily="50" charset="-128"/>
              </a:rPr>
              <a:t>Ⅱ</a:t>
            </a:r>
            <a:r>
              <a:rPr lang="ja-JP" altLang="en-US" sz="1200" dirty="0">
                <a:solidFill>
                  <a:prstClr val="black"/>
                </a:solidFill>
                <a:latin typeface="HGPｺﾞｼｯｸM" pitchFamily="50" charset="-128"/>
                <a:ea typeface="HGPｺﾞｼｯｸM" pitchFamily="50" charset="-128"/>
              </a:rPr>
              <a:t>）が算定される場合は除く。）</a:t>
            </a:r>
            <a:endParaRPr lang="en-US" altLang="ja-JP" sz="1200" dirty="0">
              <a:solidFill>
                <a:prstClr val="black"/>
              </a:solidFill>
              <a:latin typeface="HGPｺﾞｼｯｸM" pitchFamily="50" charset="-128"/>
              <a:ea typeface="HGPｺﾞｼｯｸM" pitchFamily="50" charset="-128"/>
            </a:endParaRPr>
          </a:p>
          <a:p>
            <a:pPr marL="5289550" indent="-5289550">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体験宿泊加算（</a:t>
            </a:r>
            <a:r>
              <a:rPr lang="en-US" altLang="ja-JP" sz="1200" dirty="0">
                <a:solidFill>
                  <a:prstClr val="black"/>
                </a:solidFill>
                <a:latin typeface="HGPｺﾞｼｯｸM" pitchFamily="50" charset="-128"/>
                <a:ea typeface="HGPｺﾞｼｯｸM" pitchFamily="50" charset="-128"/>
              </a:rPr>
              <a:t>Ⅱ</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７００</a:t>
            </a:r>
            <a:r>
              <a:rPr lang="ja-JP" altLang="en-US" sz="1200" dirty="0">
                <a:solidFill>
                  <a:prstClr val="black"/>
                </a:solidFill>
                <a:latin typeface="HGPｺﾞｼｯｸM" pitchFamily="50" charset="-128"/>
                <a:ea typeface="HGPｺﾞｼｯｸM" pitchFamily="50" charset="-128"/>
              </a:rPr>
              <a:t>単位／日（夜間支援を行う者を配置等して体験宿泊を行った場合に</a:t>
            </a:r>
            <a:r>
              <a:rPr lang="ja-JP" altLang="en-US" sz="1200" dirty="0" smtClean="0">
                <a:solidFill>
                  <a:prstClr val="black"/>
                </a:solidFill>
                <a:latin typeface="HGPｺﾞｼｯｸM" pitchFamily="50" charset="-128"/>
                <a:ea typeface="HGPｺﾞｼｯｸM" pitchFamily="50" charset="-128"/>
              </a:rPr>
              <a:t>加算</a:t>
            </a:r>
            <a:r>
              <a:rPr lang="ja-JP" altLang="en-US" sz="1200" dirty="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marL="5289550" indent="-5289550">
              <a:spcBef>
                <a:spcPts val="0"/>
              </a:spcBef>
              <a:defRPr/>
            </a:pPr>
            <a:r>
              <a:rPr lang="en-US"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特別地域加算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１５／１００</a:t>
            </a:r>
            <a:r>
              <a:rPr lang="en-US" altLang="ja-JP" sz="1200" dirty="0">
                <a:solidFill>
                  <a:prstClr val="black"/>
                </a:solidFill>
                <a:latin typeface="HGPｺﾞｼｯｸM" pitchFamily="50" charset="-128"/>
                <a:ea typeface="HGPｺﾞｼｯｸM" pitchFamily="50" charset="-128"/>
              </a:rPr>
              <a:t>     </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b="1" dirty="0">
                <a:solidFill>
                  <a:prstClr val="black"/>
                </a:solidFill>
                <a:latin typeface="HGPｺﾞｼｯｸM" pitchFamily="50" charset="-128"/>
                <a:ea typeface="HGPｺﾞｼｯｸM" pitchFamily="50" charset="-128"/>
              </a:rPr>
              <a:t>  　 （地域定着支援）</a:t>
            </a:r>
            <a:endParaRPr lang="en-US" altLang="ja-JP" sz="1200" b="1"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地域定着支援</a:t>
            </a:r>
            <a:r>
              <a:rPr lang="ja-JP" altLang="en-US" sz="1200" dirty="0" smtClean="0">
                <a:solidFill>
                  <a:prstClr val="black"/>
                </a:solidFill>
                <a:latin typeface="HGPｺﾞｼｯｸM" pitchFamily="50" charset="-128"/>
                <a:ea typeface="HGPｺﾞｼｯｸM" pitchFamily="50" charset="-128"/>
              </a:rPr>
              <a:t>サービス費 ［</a:t>
            </a:r>
            <a:r>
              <a:rPr lang="ja-JP" altLang="en-US" sz="1200" dirty="0">
                <a:solidFill>
                  <a:prstClr val="black"/>
                </a:solidFill>
                <a:latin typeface="HGPｺﾞｼｯｸM" pitchFamily="50" charset="-128"/>
                <a:ea typeface="HGPｺﾞｼｯｸM" pitchFamily="50" charset="-128"/>
              </a:rPr>
              <a:t>体制確保分］　　</a:t>
            </a:r>
            <a:r>
              <a:rPr lang="ja-JP" altLang="en-US" sz="1200" dirty="0" smtClean="0">
                <a:solidFill>
                  <a:prstClr val="black"/>
                </a:solidFill>
                <a:latin typeface="HGPｺﾞｼｯｸM" pitchFamily="50" charset="-128"/>
                <a:ea typeface="HGPｺﾞｼｯｸM" pitchFamily="50" charset="-128"/>
              </a:rPr>
              <a:t>      ３０</a:t>
            </a:r>
            <a:r>
              <a:rPr lang="en-US" altLang="ja-JP" sz="1200" dirty="0" smtClean="0">
                <a:solidFill>
                  <a:prstClr val="black"/>
                </a:solidFill>
                <a:latin typeface="HGPｺﾞｼｯｸM" pitchFamily="50" charset="-128"/>
                <a:ea typeface="HGPｺﾞｼｯｸM" pitchFamily="50" charset="-128"/>
              </a:rPr>
              <a:t>2</a:t>
            </a:r>
            <a:r>
              <a:rPr lang="ja-JP" altLang="en-US" sz="1200" dirty="0" smtClean="0">
                <a:solidFill>
                  <a:prstClr val="black"/>
                </a:solidFill>
                <a:latin typeface="HGPｺﾞｼｯｸM" pitchFamily="50" charset="-128"/>
                <a:ea typeface="HGPｺﾞｼｯｸM" pitchFamily="50" charset="-128"/>
              </a:rPr>
              <a:t>単位</a:t>
            </a:r>
            <a:r>
              <a:rPr lang="ja-JP" altLang="en-US" sz="1200" dirty="0">
                <a:solidFill>
                  <a:prstClr val="black"/>
                </a:solidFill>
                <a:latin typeface="HGPｺﾞｼｯｸM" pitchFamily="50" charset="-128"/>
                <a:ea typeface="HGPｺﾞｼｯｸM" pitchFamily="50" charset="-128"/>
              </a:rPr>
              <a:t>／月（毎月</a:t>
            </a:r>
            <a:r>
              <a:rPr lang="ja-JP" altLang="en-US" sz="1200" dirty="0" smtClean="0">
                <a:solidFill>
                  <a:prstClr val="black"/>
                </a:solidFill>
                <a:latin typeface="HGPｺﾞｼｯｸM" pitchFamily="50" charset="-128"/>
                <a:ea typeface="HGPｺﾞｼｯｸM" pitchFamily="50" charset="-128"/>
              </a:rPr>
              <a:t>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緊急</a:t>
            </a:r>
            <a:r>
              <a:rPr lang="ja-JP" altLang="en-US" sz="1200" dirty="0">
                <a:solidFill>
                  <a:prstClr val="black"/>
                </a:solidFill>
                <a:latin typeface="HGPｺﾞｼｯｸM" pitchFamily="50" charset="-128"/>
                <a:ea typeface="HGPｺﾞｼｯｸM" pitchFamily="50" charset="-128"/>
              </a:rPr>
              <a:t>時</a:t>
            </a:r>
            <a:r>
              <a:rPr lang="ja-JP" altLang="en-US" sz="1200" dirty="0" smtClean="0">
                <a:solidFill>
                  <a:prstClr val="black"/>
                </a:solidFill>
                <a:latin typeface="HGPｺﾞｼｯｸM" pitchFamily="50" charset="-128"/>
                <a:ea typeface="HGPｺﾞｼｯｸM" pitchFamily="50" charset="-128"/>
              </a:rPr>
              <a:t>支援費　　　　　　　　　　　　　　　　　　　    ７０</a:t>
            </a:r>
            <a:r>
              <a:rPr lang="en-US" altLang="ja-JP" sz="1200" dirty="0" smtClean="0">
                <a:solidFill>
                  <a:prstClr val="black"/>
                </a:solidFill>
                <a:latin typeface="HGPｺﾞｼｯｸM" pitchFamily="50" charset="-128"/>
                <a:ea typeface="HGPｺﾞｼｯｸM" pitchFamily="50" charset="-128"/>
              </a:rPr>
              <a:t>5</a:t>
            </a:r>
            <a:r>
              <a:rPr lang="ja-JP" altLang="en-US" sz="1200" dirty="0" smtClean="0">
                <a:solidFill>
                  <a:prstClr val="black"/>
                </a:solidFill>
                <a:latin typeface="HGPｺﾞｼｯｸM" pitchFamily="50" charset="-128"/>
                <a:ea typeface="HGPｺﾞｼｯｸM" pitchFamily="50" charset="-128"/>
              </a:rPr>
              <a:t>単位</a:t>
            </a:r>
            <a:r>
              <a:rPr lang="ja-JP" altLang="en-US" sz="1200" dirty="0">
                <a:solidFill>
                  <a:prstClr val="black"/>
                </a:solidFill>
                <a:latin typeface="HGPｺﾞｼｯｸM" pitchFamily="50" charset="-128"/>
                <a:ea typeface="HGPｺﾞｼｯｸM" pitchFamily="50" charset="-128"/>
              </a:rPr>
              <a:t>／日（緊急時に居宅訪問又は滞在型の支援を行った場合に</a:t>
            </a:r>
            <a:r>
              <a:rPr lang="ja-JP" altLang="en-US" sz="1200" dirty="0" smtClean="0">
                <a:solidFill>
                  <a:prstClr val="black"/>
                </a:solidFill>
                <a:latin typeface="HGPｺﾞｼｯｸM" pitchFamily="50" charset="-128"/>
                <a:ea typeface="HGPｺﾞｼｯｸM" pitchFamily="50" charset="-128"/>
              </a:rPr>
              <a:t>算定。）</a:t>
            </a:r>
            <a:endParaRPr lang="en-US" altLang="ja-JP" sz="1200" dirty="0" smtClean="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　</a:t>
            </a:r>
            <a:r>
              <a:rPr lang="ja-JP" altLang="en-US" sz="1200" dirty="0">
                <a:solidFill>
                  <a:prstClr val="black"/>
                </a:solidFill>
                <a:latin typeface="HGPｺﾞｼｯｸM" pitchFamily="50" charset="-128"/>
                <a:ea typeface="HGPｺﾞｼｯｸM" pitchFamily="50" charset="-128"/>
              </a:rPr>
              <a:t>緊急</a:t>
            </a:r>
            <a:r>
              <a:rPr lang="ja-JP" altLang="en-US" sz="1200" dirty="0" smtClean="0">
                <a:solidFill>
                  <a:prstClr val="black"/>
                </a:solidFill>
                <a:latin typeface="HGPｺﾞｼｯｸM" pitchFamily="50" charset="-128"/>
                <a:ea typeface="HGPｺﾞｼｯｸM" pitchFamily="50" charset="-128"/>
              </a:rPr>
              <a:t>時飛燕費　　　　　　　　　　　　　　　　　　　    ３００単位／日（緊急時に電話等による支援を行った場合に算定。）</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特別地域</a:t>
            </a:r>
            <a:r>
              <a:rPr lang="ja-JP" altLang="en-US" sz="1200" dirty="0" smtClean="0">
                <a:solidFill>
                  <a:prstClr val="black"/>
                </a:solidFill>
                <a:latin typeface="HGPｺﾞｼｯｸM" pitchFamily="50" charset="-128"/>
                <a:ea typeface="HGPｺﾞｼｯｸM" pitchFamily="50" charset="-128"/>
              </a:rPr>
              <a:t>加算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１５／１００</a:t>
            </a:r>
            <a:endParaRPr lang="en-US" altLang="ja-JP" sz="1200" dirty="0">
              <a:solidFill>
                <a:prstClr val="black"/>
              </a:solidFill>
              <a:latin typeface="HGPｺﾞｼｯｸM" pitchFamily="50" charset="-128"/>
              <a:ea typeface="HGPｺﾞｼｯｸM" pitchFamily="50" charset="-128"/>
            </a:endParaRPr>
          </a:p>
        </p:txBody>
      </p:sp>
      <p:sp>
        <p:nvSpPr>
          <p:cNvPr id="7" name="Rectangle 2"/>
          <p:cNvSpPr>
            <a:spLocks noChangeArrowheads="1"/>
          </p:cNvSpPr>
          <p:nvPr/>
        </p:nvSpPr>
        <p:spPr bwMode="auto">
          <a:xfrm>
            <a:off x="119854" y="44624"/>
            <a:ext cx="9632950" cy="3024061"/>
          </a:xfrm>
          <a:prstGeom prst="rect">
            <a:avLst/>
          </a:prstGeom>
          <a:noFill/>
          <a:ln w="12700">
            <a:solidFill>
              <a:schemeClr val="tx1"/>
            </a:solidFill>
            <a:miter lim="800000"/>
            <a:headEnd/>
            <a:tailEnd/>
          </a:ln>
          <a:effectLst/>
        </p:spPr>
        <p:txBody>
          <a:bodyPr/>
          <a:lstStyle/>
          <a:p>
            <a:pPr marL="533400" indent="-533400">
              <a:spcBef>
                <a:spcPts val="600"/>
              </a:spcBef>
              <a:spcAft>
                <a:spcPts val="300"/>
              </a:spcAft>
              <a:defRPr/>
            </a:pPr>
            <a:r>
              <a:rPr lang="ja-JP" altLang="en-US" sz="1200" b="1" dirty="0">
                <a:solidFill>
                  <a:prstClr val="black"/>
                </a:solidFill>
                <a:latin typeface="HGPｺﾞｼｯｸM" pitchFamily="50" charset="-128"/>
                <a:ea typeface="HGPｺﾞｼｯｸM" pitchFamily="50" charset="-128"/>
              </a:rPr>
              <a:t>（運営基準（地域定着支援））</a:t>
            </a:r>
            <a:endParaRPr lang="en-US" altLang="ja-JP" sz="1200" b="1"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　地域定着支援台帳の作成</a:t>
            </a:r>
            <a:endParaRPr lang="en-US" altLang="ja-JP" sz="1200"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対象者</a:t>
            </a:r>
            <a:r>
              <a:rPr lang="ja-JP" altLang="en-US" sz="1200" dirty="0">
                <a:solidFill>
                  <a:prstClr val="black"/>
                </a:solidFill>
                <a:latin typeface="HGPｺﾞｼｯｸM" pitchFamily="50" charset="-128"/>
                <a:ea typeface="HGPｺﾞｼｯｸM" pitchFamily="50" charset="-128"/>
              </a:rPr>
              <a:t>ごとに、緊急時において必要となる家族、サービス事業者、医療機関等の連絡先等を記載した</a:t>
            </a:r>
            <a:r>
              <a:rPr lang="ja-JP" altLang="ja-JP" sz="1200" dirty="0">
                <a:solidFill>
                  <a:prstClr val="black"/>
                </a:solidFill>
                <a:latin typeface="HGPｺﾞｼｯｸM" pitchFamily="50" charset="-128"/>
                <a:ea typeface="HGPｺﾞｼｯｸM" pitchFamily="50" charset="-128"/>
              </a:rPr>
              <a:t>地域定着支援台帳</a:t>
            </a:r>
            <a:r>
              <a:rPr lang="ja-JP" altLang="en-US" sz="1200" dirty="0">
                <a:solidFill>
                  <a:prstClr val="black"/>
                </a:solidFill>
                <a:latin typeface="HGPｺﾞｼｯｸM" pitchFamily="50" charset="-128"/>
                <a:ea typeface="HGPｺﾞｼｯｸM" pitchFamily="50" charset="-128"/>
              </a:rPr>
              <a:t>を</a:t>
            </a:r>
            <a:r>
              <a:rPr lang="ja-JP" altLang="ja-JP" sz="1200" dirty="0">
                <a:solidFill>
                  <a:prstClr val="black"/>
                </a:solidFill>
                <a:latin typeface="HGPｺﾞｼｯｸM" pitchFamily="50" charset="-128"/>
                <a:ea typeface="HGPｺﾞｼｯｸM" pitchFamily="50" charset="-128"/>
              </a:rPr>
              <a:t>作成</a:t>
            </a:r>
            <a:r>
              <a:rPr lang="ja-JP" altLang="en-US" sz="1200" dirty="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作成</a:t>
            </a:r>
            <a:r>
              <a:rPr lang="ja-JP" altLang="en-US" sz="1200" dirty="0">
                <a:solidFill>
                  <a:prstClr val="black"/>
                </a:solidFill>
                <a:latin typeface="HGPｺﾞｼｯｸM" pitchFamily="50" charset="-128"/>
                <a:ea typeface="HGPｺﾞｼｯｸM" pitchFamily="50" charset="-128"/>
              </a:rPr>
              <a:t>に当たっては、</a:t>
            </a:r>
            <a:r>
              <a:rPr lang="ja-JP" altLang="ja-JP" sz="1200" dirty="0">
                <a:solidFill>
                  <a:prstClr val="black"/>
                </a:solidFill>
                <a:latin typeface="HGPｺﾞｼｯｸM" pitchFamily="50" charset="-128"/>
                <a:ea typeface="HGPｺﾞｼｯｸM" pitchFamily="50" charset="-128"/>
              </a:rPr>
              <a:t>利用者に面接によるアセスメントを実施し、作成。</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ja-JP"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　</a:t>
            </a:r>
            <a:r>
              <a:rPr lang="en-US" altLang="ja-JP" sz="1200" dirty="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常時の連絡体制の確保等</a:t>
            </a:r>
            <a:endParaRPr lang="en-US" altLang="ja-JP" sz="1200" dirty="0">
              <a:solidFill>
                <a:prstClr val="black"/>
              </a:solidFill>
              <a:latin typeface="HGPｺﾞｼｯｸM" pitchFamily="50" charset="-128"/>
              <a:ea typeface="HGPｺﾞｼｯｸM" pitchFamily="50" charset="-128"/>
            </a:endParaRPr>
          </a:p>
          <a:p>
            <a:pPr>
              <a:spcBef>
                <a:spcPts val="0"/>
              </a:spcBef>
              <a:defRPr/>
            </a:pPr>
            <a:r>
              <a:rPr lang="ja-JP" altLang="en-US" sz="1200"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利用者との常時の連絡体制を確保</a:t>
            </a:r>
            <a:r>
              <a:rPr lang="ja-JP" altLang="en-US" sz="1200" dirty="0">
                <a:solidFill>
                  <a:prstClr val="black"/>
                </a:solidFill>
                <a:latin typeface="HGPｺﾞｼｯｸM" pitchFamily="50" charset="-128"/>
                <a:ea typeface="HGPｺﾞｼｯｸM" pitchFamily="50" charset="-128"/>
              </a:rPr>
              <a:t>するとともに</a:t>
            </a:r>
            <a:r>
              <a:rPr lang="ja-JP" altLang="ja-JP" sz="1200" dirty="0" smtClean="0">
                <a:solidFill>
                  <a:prstClr val="black"/>
                </a:solidFill>
                <a:latin typeface="HGPｺﾞｼｯｸM" pitchFamily="50" charset="-128"/>
                <a:ea typeface="HGPｺﾞｼｯｸM" pitchFamily="50" charset="-128"/>
              </a:rPr>
              <a:t>、</a:t>
            </a:r>
            <a:r>
              <a:rPr lang="ja-JP" altLang="en-US" sz="1200" dirty="0" smtClean="0">
                <a:solidFill>
                  <a:prstClr val="black"/>
                </a:solidFill>
                <a:latin typeface="HGPｺﾞｼｯｸM" pitchFamily="50" charset="-128"/>
                <a:ea typeface="HGPｺﾞｼｯｸM" pitchFamily="50" charset="-128"/>
              </a:rPr>
              <a:t>適宜</a:t>
            </a:r>
            <a:r>
              <a:rPr lang="ja-JP" altLang="ja-JP" sz="1200" dirty="0" smtClean="0">
                <a:solidFill>
                  <a:prstClr val="black"/>
                </a:solidFill>
                <a:latin typeface="HGPｺﾞｼｯｸM" pitchFamily="50" charset="-128"/>
                <a:ea typeface="HGPｺﾞｼｯｸM" pitchFamily="50" charset="-128"/>
              </a:rPr>
              <a:t>居宅</a:t>
            </a:r>
            <a:r>
              <a:rPr lang="ja-JP" altLang="ja-JP" sz="1200" dirty="0">
                <a:solidFill>
                  <a:prstClr val="black"/>
                </a:solidFill>
                <a:latin typeface="HGPｺﾞｼｯｸM" pitchFamily="50" charset="-128"/>
                <a:ea typeface="HGPｺﾞｼｯｸM" pitchFamily="50" charset="-128"/>
              </a:rPr>
              <a:t>への訪問等を行い、利用者の状況を把握。</a:t>
            </a:r>
          </a:p>
          <a:p>
            <a:pPr>
              <a:spcBef>
                <a:spcPts val="600"/>
              </a:spcBef>
              <a:defRPr/>
            </a:pP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緊急の</a:t>
            </a:r>
            <a:r>
              <a:rPr lang="ja-JP" altLang="ja-JP" sz="1200" dirty="0" smtClean="0">
                <a:solidFill>
                  <a:prstClr val="black"/>
                </a:solidFill>
                <a:latin typeface="HGPｺﾞｼｯｸM" pitchFamily="50" charset="-128"/>
                <a:ea typeface="HGPｺﾞｼｯｸM" pitchFamily="50" charset="-128"/>
              </a:rPr>
              <a:t>事態</a:t>
            </a:r>
            <a:r>
              <a:rPr lang="ja-JP" altLang="en-US" sz="1200" dirty="0" smtClean="0">
                <a:solidFill>
                  <a:prstClr val="black"/>
                </a:solidFill>
                <a:latin typeface="HGPｺﾞｼｯｸM" pitchFamily="50" charset="-128"/>
                <a:ea typeface="HGPｺﾞｼｯｸM" pitchFamily="50" charset="-128"/>
              </a:rPr>
              <a:t>における支援等</a:t>
            </a:r>
            <a:endParaRPr lang="en-US" altLang="ja-JP" sz="1200" dirty="0">
              <a:solidFill>
                <a:prstClr val="black"/>
              </a:solidFill>
              <a:latin typeface="HGPｺﾞｼｯｸM" pitchFamily="50" charset="-128"/>
              <a:ea typeface="HGPｺﾞｼｯｸM" pitchFamily="50" charset="-128"/>
            </a:endParaRPr>
          </a:p>
          <a:p>
            <a:pPr marL="628650" indent="-628650">
              <a:spcBef>
                <a:spcPts val="0"/>
              </a:spcBef>
              <a:defRPr/>
            </a:pPr>
            <a:r>
              <a:rPr lang="ja-JP" altLang="en-US" sz="1200" dirty="0">
                <a:solidFill>
                  <a:prstClr val="black"/>
                </a:solidFill>
                <a:latin typeface="HGPｺﾞｼｯｸM" pitchFamily="50" charset="-128"/>
                <a:ea typeface="HGPｺﾞｼｯｸM" pitchFamily="50" charset="-128"/>
              </a:rPr>
              <a:t>　　　　　　緊急時に</a:t>
            </a:r>
            <a:r>
              <a:rPr lang="ja-JP" altLang="ja-JP" sz="1200" dirty="0">
                <a:solidFill>
                  <a:prstClr val="black"/>
                </a:solidFill>
                <a:latin typeface="HGPｺﾞｼｯｸM" pitchFamily="50" charset="-128"/>
                <a:ea typeface="HGPｺﾞｼｯｸM" pitchFamily="50" charset="-128"/>
              </a:rPr>
              <a:t>速やかに</a:t>
            </a:r>
            <a:r>
              <a:rPr lang="ja-JP" altLang="en-US" sz="1200" dirty="0">
                <a:solidFill>
                  <a:prstClr val="black"/>
                </a:solidFill>
                <a:latin typeface="HGPｺﾞｼｯｸM" pitchFamily="50" charset="-128"/>
                <a:ea typeface="HGPｺﾞｼｯｸM" pitchFamily="50" charset="-128"/>
              </a:rPr>
              <a:t>居宅への</a:t>
            </a:r>
            <a:r>
              <a:rPr lang="ja-JP" altLang="ja-JP" sz="1200" dirty="0">
                <a:solidFill>
                  <a:prstClr val="black"/>
                </a:solidFill>
                <a:latin typeface="HGPｺﾞｼｯｸM" pitchFamily="50" charset="-128"/>
                <a:ea typeface="HGPｺﾞｼｯｸM" pitchFamily="50" charset="-128"/>
              </a:rPr>
              <a:t>訪問等による状況把握を</a:t>
            </a:r>
            <a:r>
              <a:rPr lang="ja-JP" altLang="en-US" sz="1200" dirty="0">
                <a:solidFill>
                  <a:prstClr val="black"/>
                </a:solidFill>
                <a:latin typeface="HGPｺﾞｼｯｸM" pitchFamily="50" charset="-128"/>
                <a:ea typeface="HGPｺﾞｼｯｸM" pitchFamily="50" charset="-128"/>
              </a:rPr>
              <a:t>実施するとともに、</a:t>
            </a:r>
            <a:r>
              <a:rPr lang="ja-JP" altLang="ja-JP" sz="1200" dirty="0">
                <a:solidFill>
                  <a:prstClr val="black"/>
                </a:solidFill>
                <a:latin typeface="HGPｺﾞｼｯｸM" pitchFamily="50" charset="-128"/>
                <a:ea typeface="HGPｺﾞｼｯｸM" pitchFamily="50" charset="-128"/>
              </a:rPr>
              <a:t>利用者の家族、関係機関との連絡調整、緊急</a:t>
            </a:r>
            <a:r>
              <a:rPr lang="ja-JP" altLang="ja-JP" sz="1200" dirty="0" smtClean="0">
                <a:solidFill>
                  <a:prstClr val="black"/>
                </a:solidFill>
                <a:latin typeface="HGPｺﾞｼｯｸM" pitchFamily="50" charset="-128"/>
                <a:ea typeface="HGPｺﾞｼｯｸM" pitchFamily="50" charset="-128"/>
              </a:rPr>
              <a:t>一時的</a:t>
            </a:r>
            <a:endParaRPr lang="en-US" altLang="ja-JP" sz="1200" dirty="0" smtClean="0">
              <a:solidFill>
                <a:prstClr val="black"/>
              </a:solidFill>
              <a:latin typeface="HGPｺﾞｼｯｸM" pitchFamily="50" charset="-128"/>
              <a:ea typeface="HGPｺﾞｼｯｸM" pitchFamily="50" charset="-128"/>
            </a:endParaRPr>
          </a:p>
          <a:p>
            <a:pPr marL="628650" indent="-628650">
              <a:spcBef>
                <a:spcPts val="0"/>
              </a:spcBef>
              <a:defRPr/>
            </a:pPr>
            <a:r>
              <a:rPr lang="en-US" altLang="ja-JP" sz="1200" dirty="0" smtClean="0">
                <a:solidFill>
                  <a:prstClr val="black"/>
                </a:solidFill>
                <a:latin typeface="HGPｺﾞｼｯｸM" pitchFamily="50" charset="-128"/>
                <a:ea typeface="HGPｺﾞｼｯｸM" pitchFamily="50" charset="-128"/>
              </a:rPr>
              <a:t>            </a:t>
            </a:r>
            <a:r>
              <a:rPr lang="ja-JP" altLang="ja-JP" sz="1200" dirty="0" smtClean="0">
                <a:solidFill>
                  <a:prstClr val="black"/>
                </a:solidFill>
                <a:latin typeface="HGPｺﾞｼｯｸM" pitchFamily="50" charset="-128"/>
                <a:ea typeface="HGPｺﾞｼｯｸM" pitchFamily="50" charset="-128"/>
              </a:rPr>
              <a:t>滞在</a:t>
            </a:r>
            <a:r>
              <a:rPr lang="ja-JP" altLang="ja-JP" sz="1200" dirty="0">
                <a:solidFill>
                  <a:prstClr val="black"/>
                </a:solidFill>
                <a:latin typeface="HGPｺﾞｼｯｸM" pitchFamily="50" charset="-128"/>
                <a:ea typeface="HGPｺﾞｼｯｸM" pitchFamily="50" charset="-128"/>
              </a:rPr>
              <a:t>支援（指定障害福祉サービス事業者に委託可）等</a:t>
            </a:r>
            <a:r>
              <a:rPr lang="ja-JP" altLang="ja-JP" sz="1200" dirty="0" smtClean="0">
                <a:solidFill>
                  <a:prstClr val="black"/>
                </a:solidFill>
                <a:latin typeface="HGPｺﾞｼｯｸM" pitchFamily="50" charset="-128"/>
                <a:ea typeface="HGPｺﾞｼｯｸM" pitchFamily="50" charset="-128"/>
              </a:rPr>
              <a:t>の</a:t>
            </a:r>
            <a:r>
              <a:rPr lang="ja-JP" altLang="en-US" sz="1200" dirty="0" smtClean="0">
                <a:solidFill>
                  <a:prstClr val="black"/>
                </a:solidFill>
                <a:latin typeface="HGPｺﾞｼｯｸM" pitchFamily="50" charset="-128"/>
                <a:ea typeface="HGPｺﾞｼｯｸM" pitchFamily="50" charset="-128"/>
              </a:rPr>
              <a:t>措置を講じる</a:t>
            </a:r>
            <a:r>
              <a:rPr lang="ja-JP" altLang="ja-JP" sz="1200" dirty="0" smtClean="0">
                <a:solidFill>
                  <a:prstClr val="black"/>
                </a:solidFill>
                <a:latin typeface="HGPｺﾞｼｯｸM" pitchFamily="50" charset="-128"/>
                <a:ea typeface="HGPｺﾞｼｯｸM" pitchFamily="50" charset="-128"/>
              </a:rPr>
              <a:t>。</a:t>
            </a:r>
            <a:endParaRPr lang="ja-JP" altLang="ja-JP" sz="1200" dirty="0">
              <a:solidFill>
                <a:prstClr val="black"/>
              </a:solidFill>
              <a:latin typeface="HGPｺﾞｼｯｸM" pitchFamily="50" charset="-128"/>
              <a:ea typeface="HGPｺﾞｼｯｸM" pitchFamily="50" charset="-128"/>
            </a:endParaRPr>
          </a:p>
          <a:p>
            <a:pPr>
              <a:spcBef>
                <a:spcPts val="600"/>
              </a:spcBef>
              <a:defRPr/>
            </a:pPr>
            <a:r>
              <a:rPr lang="en-US" altLang="ja-JP" sz="1200" dirty="0">
                <a:solidFill>
                  <a:prstClr val="black"/>
                </a:solidFill>
                <a:latin typeface="HGPｺﾞｼｯｸM" pitchFamily="50" charset="-128"/>
                <a:ea typeface="HGPｺﾞｼｯｸM" pitchFamily="50" charset="-128"/>
              </a:rPr>
              <a:t> </a:t>
            </a: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地域</a:t>
            </a:r>
            <a:r>
              <a:rPr lang="ja-JP" altLang="en-US" sz="1200" dirty="0">
                <a:solidFill>
                  <a:prstClr val="black"/>
                </a:solidFill>
                <a:latin typeface="HGPｺﾞｼｯｸM" pitchFamily="50" charset="-128"/>
                <a:ea typeface="HGPｺﾞｼｯｸM" pitchFamily="50" charset="-128"/>
              </a:rPr>
              <a:t>移行支援と同様に、 </a:t>
            </a:r>
            <a:r>
              <a:rPr lang="ja-JP" altLang="ja-JP" sz="1200" dirty="0">
                <a:solidFill>
                  <a:prstClr val="black"/>
                </a:solidFill>
                <a:latin typeface="HGPｺﾞｼｯｸM" pitchFamily="50" charset="-128"/>
                <a:ea typeface="HGPｺﾞｼｯｸM" pitchFamily="50" charset="-128"/>
              </a:rPr>
              <a:t>重要事項の掲示義務</a:t>
            </a:r>
            <a:r>
              <a:rPr lang="ja-JP" altLang="en-US" sz="1200" dirty="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公表の努力規定を設ける。 </a:t>
            </a:r>
            <a:endParaRPr lang="en-US" altLang="ja-JP" sz="1200" dirty="0">
              <a:solidFill>
                <a:prstClr val="black"/>
              </a:solidFill>
              <a:latin typeface="HGPｺﾞｼｯｸM" pitchFamily="50" charset="-128"/>
              <a:ea typeface="HGPｺﾞｼｯｸM" pitchFamily="50" charset="-128"/>
            </a:endParaRPr>
          </a:p>
          <a:p>
            <a:pPr>
              <a:spcBef>
                <a:spcPts val="600"/>
              </a:spcBef>
              <a:defRPr/>
            </a:pPr>
            <a:r>
              <a:rPr lang="ja-JP" altLang="en-US" sz="1200" dirty="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     </a:t>
            </a:r>
            <a:r>
              <a:rPr lang="ja-JP" altLang="ja-JP" sz="1050" dirty="0" smtClean="0">
                <a:solidFill>
                  <a:prstClr val="black"/>
                </a:solidFill>
                <a:latin typeface="HGPｺﾞｼｯｸM" pitchFamily="50" charset="-128"/>
                <a:ea typeface="HGPｺﾞｼｯｸM" pitchFamily="50" charset="-128"/>
              </a:rPr>
              <a:t>※</a:t>
            </a:r>
            <a:r>
              <a:rPr lang="ja-JP" altLang="ja-JP" sz="1050" dirty="0">
                <a:solidFill>
                  <a:prstClr val="black"/>
                </a:solidFill>
                <a:latin typeface="HGPｺﾞｼｯｸM" pitchFamily="50" charset="-128"/>
                <a:ea typeface="HGPｺﾞｼｯｸM" pitchFamily="50" charset="-128"/>
              </a:rPr>
              <a:t>　その他、秘密保持、苦情解決、記録の整備等必要な事項について規定</a:t>
            </a:r>
            <a:r>
              <a:rPr lang="ja-JP" altLang="ja-JP" sz="1050" dirty="0" smtClean="0">
                <a:solidFill>
                  <a:prstClr val="black"/>
                </a:solidFill>
                <a:latin typeface="HGPｺﾞｼｯｸM" pitchFamily="50" charset="-128"/>
                <a:ea typeface="HGPｺﾞｼｯｸM" pitchFamily="50" charset="-128"/>
              </a:rPr>
              <a:t>。</a:t>
            </a:r>
            <a:endParaRPr lang="en-US" altLang="ja-JP" sz="1050" dirty="0" smtClean="0">
              <a:solidFill>
                <a:prstClr val="black"/>
              </a:solidFill>
              <a:latin typeface="HGPｺﾞｼｯｸM" pitchFamily="50" charset="-128"/>
              <a:ea typeface="HGPｺﾞｼｯｸM" pitchFamily="50" charset="-128"/>
            </a:endParaRPr>
          </a:p>
          <a:p>
            <a:pPr>
              <a:defRPr/>
            </a:pPr>
            <a:r>
              <a:rPr lang="en-US" altLang="ja-JP" sz="1200" dirty="0" smtClean="0">
                <a:solidFill>
                  <a:prstClr val="black"/>
                </a:solidFill>
                <a:latin typeface="HGPｺﾞｼｯｸM" pitchFamily="50" charset="-128"/>
                <a:ea typeface="HGPｺﾞｼｯｸM" pitchFamily="50" charset="-128"/>
              </a:rPr>
              <a:t>  </a:t>
            </a:r>
            <a:r>
              <a:rPr lang="ja-JP" altLang="en-US" sz="1200" b="1" dirty="0">
                <a:solidFill>
                  <a:prstClr val="black"/>
                </a:solidFill>
                <a:latin typeface="HGPｺﾞｼｯｸM" pitchFamily="50" charset="-128"/>
                <a:ea typeface="HGPｺﾞｼｯｸM" pitchFamily="50" charset="-128"/>
              </a:rPr>
              <a:t>（その他）</a:t>
            </a:r>
            <a:endParaRPr lang="en-US" altLang="ja-JP" sz="1200" b="1" dirty="0">
              <a:solidFill>
                <a:prstClr val="black"/>
              </a:solidFill>
              <a:latin typeface="HGPｺﾞｼｯｸM" pitchFamily="50" charset="-128"/>
              <a:ea typeface="HGPｺﾞｼｯｸM" pitchFamily="50" charset="-128"/>
            </a:endParaRPr>
          </a:p>
          <a:p>
            <a:pPr>
              <a:defRPr/>
            </a:pPr>
            <a:r>
              <a:rPr lang="en-US" altLang="ja-JP" sz="1200" dirty="0">
                <a:solidFill>
                  <a:prstClr val="black"/>
                </a:solidFill>
                <a:latin typeface="HGPｺﾞｼｯｸM" pitchFamily="50" charset="-128"/>
                <a:ea typeface="HGPｺﾞｼｯｸM" pitchFamily="50" charset="-128"/>
              </a:rPr>
              <a:t>   </a:t>
            </a:r>
            <a:r>
              <a:rPr lang="en-US" altLang="ja-JP" sz="1200" dirty="0" smtClean="0">
                <a:solidFill>
                  <a:prstClr val="black"/>
                </a:solidFill>
                <a:latin typeface="HGPｺﾞｼｯｸM" pitchFamily="50" charset="-128"/>
                <a:ea typeface="HGPｺﾞｼｯｸM" pitchFamily="50" charset="-128"/>
              </a:rPr>
              <a:t>  </a:t>
            </a:r>
            <a:r>
              <a:rPr lang="ja-JP" altLang="en-US" sz="1200" dirty="0" smtClean="0">
                <a:solidFill>
                  <a:prstClr val="black"/>
                </a:solidFill>
                <a:latin typeface="HGPｺﾞｼｯｸM" pitchFamily="50" charset="-128"/>
                <a:ea typeface="HGPｺﾞｼｯｸM" pitchFamily="50" charset="-128"/>
              </a:rPr>
              <a:t>→</a:t>
            </a:r>
            <a:r>
              <a:rPr lang="ja-JP" altLang="en-US" sz="1200" dirty="0">
                <a:solidFill>
                  <a:prstClr val="black"/>
                </a:solidFill>
                <a:latin typeface="HGPｺﾞｼｯｸM" pitchFamily="50" charset="-128"/>
                <a:ea typeface="HGPｺﾞｼｯｸM" pitchFamily="50" charset="-128"/>
              </a:rPr>
              <a:t> </a:t>
            </a:r>
            <a:r>
              <a:rPr lang="ja-JP" altLang="ja-JP" sz="1200" dirty="0" smtClean="0">
                <a:solidFill>
                  <a:prstClr val="black"/>
                </a:solidFill>
                <a:latin typeface="HGPｺﾞｼｯｸM" pitchFamily="50" charset="-128"/>
                <a:ea typeface="HGPｺﾞｼｯｸM" pitchFamily="50" charset="-128"/>
              </a:rPr>
              <a:t>地域</a:t>
            </a:r>
            <a:r>
              <a:rPr lang="ja-JP" altLang="ja-JP" sz="1200" dirty="0">
                <a:solidFill>
                  <a:prstClr val="black"/>
                </a:solidFill>
                <a:latin typeface="HGPｺﾞｼｯｸM" pitchFamily="50" charset="-128"/>
                <a:ea typeface="HGPｺﾞｼｯｸM" pitchFamily="50" charset="-128"/>
              </a:rPr>
              <a:t>移行支援・地域定着支援はできる限り支援の継続性を確保する観点から</a:t>
            </a:r>
            <a:r>
              <a:rPr lang="ja-JP" altLang="en-US" sz="1200" dirty="0">
                <a:solidFill>
                  <a:prstClr val="black"/>
                </a:solidFill>
                <a:latin typeface="HGPｺﾞｼｯｸM" pitchFamily="50" charset="-128"/>
                <a:ea typeface="HGPｺﾞｼｯｸM" pitchFamily="50" charset="-128"/>
              </a:rPr>
              <a:t>、</a:t>
            </a:r>
            <a:r>
              <a:rPr lang="ja-JP" altLang="ja-JP" sz="1200" dirty="0">
                <a:solidFill>
                  <a:prstClr val="black"/>
                </a:solidFill>
                <a:latin typeface="HGPｺﾞｼｯｸM" pitchFamily="50" charset="-128"/>
                <a:ea typeface="HGPｺﾞｼｯｸM" pitchFamily="50" charset="-128"/>
              </a:rPr>
              <a:t>両方の指定を受けること</a:t>
            </a:r>
            <a:r>
              <a:rPr lang="ja-JP" altLang="en-US" sz="1200" dirty="0">
                <a:solidFill>
                  <a:prstClr val="black"/>
                </a:solidFill>
                <a:latin typeface="HGPｺﾞｼｯｸM" pitchFamily="50" charset="-128"/>
                <a:ea typeface="HGPｺﾞｼｯｸM" pitchFamily="50" charset="-128"/>
              </a:rPr>
              <a:t>が</a:t>
            </a:r>
            <a:r>
              <a:rPr lang="ja-JP" altLang="ja-JP" sz="1200" dirty="0">
                <a:solidFill>
                  <a:prstClr val="black"/>
                </a:solidFill>
                <a:latin typeface="HGPｺﾞｼｯｸM" pitchFamily="50" charset="-128"/>
                <a:ea typeface="HGPｺﾞｼｯｸM" pitchFamily="50" charset="-128"/>
              </a:rPr>
              <a:t>基本</a:t>
            </a:r>
            <a:r>
              <a:rPr lang="ja-JP" altLang="en-US" sz="1200" dirty="0">
                <a:solidFill>
                  <a:prstClr val="black"/>
                </a:solidFill>
                <a:latin typeface="HGPｺﾞｼｯｸM" pitchFamily="50" charset="-128"/>
                <a:ea typeface="HGPｺﾞｼｯｸM" pitchFamily="50" charset="-128"/>
              </a:rPr>
              <a:t>。</a:t>
            </a:r>
            <a:endParaRPr lang="en-US" altLang="ja-JP" sz="1200" dirty="0">
              <a:solidFill>
                <a:prstClr val="black"/>
              </a:solidFill>
              <a:latin typeface="HGPｺﾞｼｯｸM" pitchFamily="50" charset="-128"/>
              <a:ea typeface="HGPｺﾞｼｯｸM" pitchFamily="50" charset="-128"/>
            </a:endParaRPr>
          </a:p>
          <a:p>
            <a:pPr>
              <a:defRPr/>
            </a:pPr>
            <a:r>
              <a:rPr lang="ja-JP" altLang="en-US" sz="1200" b="1" dirty="0">
                <a:solidFill>
                  <a:prstClr val="black"/>
                </a:solidFill>
                <a:latin typeface="HGPｺﾞｼｯｸM" pitchFamily="50" charset="-128"/>
                <a:ea typeface="HGPｺﾞｼｯｸM" pitchFamily="50" charset="-128"/>
              </a:rPr>
              <a:t>　 　　　</a:t>
            </a:r>
            <a:r>
              <a:rPr lang="ja-JP" altLang="ja-JP" sz="1200" dirty="0">
                <a:solidFill>
                  <a:prstClr val="black"/>
                </a:solidFill>
                <a:latin typeface="HGPｺﾞｼｯｸM" pitchFamily="50" charset="-128"/>
                <a:ea typeface="HGPｺﾞｼｯｸM" pitchFamily="50" charset="-128"/>
              </a:rPr>
              <a:t>ただし、他の事業所との連携等により適切に支援することが可能な場合には、地域移行支援のみ又は地域定着支援のみの指定</a:t>
            </a:r>
            <a:r>
              <a:rPr lang="ja-JP" altLang="en-US" sz="1200" dirty="0">
                <a:solidFill>
                  <a:prstClr val="black"/>
                </a:solidFill>
                <a:latin typeface="HGPｺﾞｼｯｸM" pitchFamily="50" charset="-128"/>
                <a:ea typeface="HGPｺﾞｼｯｸM" pitchFamily="50" charset="-128"/>
              </a:rPr>
              <a:t>可。</a:t>
            </a:r>
            <a:endParaRPr lang="en-US" altLang="ja-JP" sz="1200" b="1" dirty="0">
              <a:solidFill>
                <a:prstClr val="black"/>
              </a:solidFill>
              <a:latin typeface="HGPｺﾞｼｯｸM" pitchFamily="50" charset="-128"/>
              <a:ea typeface="HGPｺﾞｼｯｸM" pitchFamily="50" charset="-128"/>
            </a:endParaRPr>
          </a:p>
          <a:p>
            <a:pPr>
              <a:defRPr/>
            </a:pPr>
            <a:endParaRPr lang="en-US" altLang="ja-JP" sz="1200" dirty="0">
              <a:solidFill>
                <a:prstClr val="black"/>
              </a:solidFill>
              <a:latin typeface="HGPｺﾞｼｯｸM" pitchFamily="50" charset="-128"/>
              <a:ea typeface="HGPｺﾞｼｯｸM" pitchFamily="50" charset="-128"/>
            </a:endParaRPr>
          </a:p>
          <a:p>
            <a:pPr>
              <a:defRPr/>
            </a:pPr>
            <a:endParaRPr lang="ja-JP" altLang="ja-JP" sz="1200" dirty="0">
              <a:solidFill>
                <a:prstClr val="black"/>
              </a:solidFill>
              <a:latin typeface="HGPｺﾞｼｯｸM" pitchFamily="50" charset="-128"/>
              <a:ea typeface="HGPｺﾞｼｯｸM" pitchFamily="50" charset="-128"/>
            </a:endParaRPr>
          </a:p>
          <a:p>
            <a:pPr>
              <a:defRPr/>
            </a:pPr>
            <a:r>
              <a:rPr lang="ja-JP" altLang="en-US" sz="1200" dirty="0">
                <a:solidFill>
                  <a:prstClr val="black"/>
                </a:solidFill>
                <a:latin typeface="HGPｺﾞｼｯｸM" pitchFamily="50" charset="-128"/>
                <a:ea typeface="HGPｺﾞｼｯｸM" pitchFamily="50" charset="-128"/>
              </a:rPr>
              <a:t>　</a:t>
            </a:r>
            <a:endParaRPr lang="en-US" altLang="ja-JP" sz="1050" dirty="0">
              <a:solidFill>
                <a:prstClr val="black"/>
              </a:solidFill>
              <a:latin typeface="HGPｺﾞｼｯｸM" pitchFamily="50" charset="-128"/>
              <a:ea typeface="HGPｺﾞｼｯｸM" pitchFamily="50" charset="-128"/>
            </a:endParaRPr>
          </a:p>
          <a:p>
            <a:pPr>
              <a:spcBef>
                <a:spcPts val="600"/>
              </a:spcBef>
              <a:defRPr/>
            </a:pPr>
            <a:endParaRPr lang="en-US" altLang="ja-JP" sz="1050" dirty="0">
              <a:solidFill>
                <a:prstClr val="black"/>
              </a:solidFill>
              <a:latin typeface="HGPｺﾞｼｯｸM" pitchFamily="50" charset="-128"/>
              <a:ea typeface="HGPｺﾞｼｯｸM" pitchFamily="50" charset="-128"/>
            </a:endParaRPr>
          </a:p>
        </p:txBody>
      </p:sp>
      <p:sp>
        <p:nvSpPr>
          <p:cNvPr id="2" name="スライド番号プレースホルダー 1"/>
          <p:cNvSpPr>
            <a:spLocks noGrp="1"/>
          </p:cNvSpPr>
          <p:nvPr>
            <p:ph type="sldNum" sz="quarter" idx="12"/>
          </p:nvPr>
        </p:nvSpPr>
        <p:spPr>
          <a:xfrm>
            <a:off x="7441404" y="6357076"/>
            <a:ext cx="2311400" cy="476250"/>
          </a:xfrm>
        </p:spPr>
        <p:txBody>
          <a:bodyPr/>
          <a:lstStyle/>
          <a:p>
            <a:pPr>
              <a:defRPr/>
            </a:pPr>
            <a:fld id="{A711CCB1-9510-45B4-AC47-B12DC3C129B2}" type="slidenum">
              <a:rPr lang="en-US" altLang="ja-JP" smtClean="0">
                <a:solidFill>
                  <a:prstClr val="black">
                    <a:tint val="75000"/>
                  </a:prstClr>
                </a:solidFill>
              </a:rPr>
              <a:pPr>
                <a:defRPr/>
              </a:pPr>
              <a:t>52</a:t>
            </a:fld>
            <a:endParaRPr lang="en-US" altLang="ja-JP" dirty="0">
              <a:solidFill>
                <a:prstClr val="black">
                  <a:tint val="75000"/>
                </a:prstClr>
              </a:solidFill>
            </a:endParaRPr>
          </a:p>
        </p:txBody>
      </p:sp>
    </p:spTree>
    <p:extLst>
      <p:ext uri="{BB962C8B-B14F-4D97-AF65-F5344CB8AC3E}">
        <p14:creationId xmlns:p14="http://schemas.microsoft.com/office/powerpoint/2010/main" val="37358896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64"/>
          <p:cNvGrpSpPr>
            <a:grpSpLocks/>
          </p:cNvGrpSpPr>
          <p:nvPr/>
        </p:nvGrpSpPr>
        <p:grpSpPr bwMode="auto">
          <a:xfrm>
            <a:off x="200047" y="2492400"/>
            <a:ext cx="9320215" cy="4176713"/>
            <a:chOff x="251520" y="2924944"/>
            <a:chExt cx="8712969" cy="1800594"/>
          </a:xfrm>
        </p:grpSpPr>
        <p:grpSp>
          <p:nvGrpSpPr>
            <p:cNvPr id="3" name="グループ化 39"/>
            <p:cNvGrpSpPr>
              <a:grpSpLocks/>
            </p:cNvGrpSpPr>
            <p:nvPr/>
          </p:nvGrpSpPr>
          <p:grpSpPr bwMode="auto">
            <a:xfrm>
              <a:off x="251520" y="2924944"/>
              <a:ext cx="8712969" cy="1800594"/>
              <a:chOff x="251520" y="3140968"/>
              <a:chExt cx="8712969" cy="1800594"/>
            </a:xfrm>
          </p:grpSpPr>
          <p:sp>
            <p:nvSpPr>
              <p:cNvPr id="127" name="Rectangle 2"/>
              <p:cNvSpPr>
                <a:spLocks noChangeArrowheads="1"/>
              </p:cNvSpPr>
              <p:nvPr/>
            </p:nvSpPr>
            <p:spPr bwMode="auto">
              <a:xfrm>
                <a:off x="261909" y="3190928"/>
                <a:ext cx="4637715" cy="1750634"/>
              </a:xfrm>
              <a:prstGeom prst="rect">
                <a:avLst/>
              </a:prstGeom>
              <a:gradFill rotWithShape="1">
                <a:gsLst>
                  <a:gs pos="0">
                    <a:srgbClr val="CCECFF"/>
                  </a:gs>
                  <a:gs pos="100000">
                    <a:schemeClr val="bg1"/>
                  </a:gs>
                </a:gsLst>
                <a:lin ang="5400000" scaled="1"/>
              </a:gradFill>
              <a:ln w="19050">
                <a:noFill/>
                <a:miter lim="800000"/>
                <a:headEnd/>
                <a:tailEnd/>
              </a:ln>
            </p:spPr>
            <p:txBody>
              <a:bodyPr wrap="none" anchor="ctr"/>
              <a:lstStyle/>
              <a:p>
                <a:pPr algn="ctr" defTabSz="913067">
                  <a:defRPr/>
                </a:pPr>
                <a:endParaRPr lang="ja-JP" altLang="ja-JP" sz="1000" dirty="0">
                  <a:solidFill>
                    <a:srgbClr val="000000"/>
                  </a:solidFill>
                  <a:ea typeface="ＭＳ Ｐゴシック"/>
                </a:endParaRPr>
              </a:p>
            </p:txBody>
          </p:sp>
          <p:sp>
            <p:nvSpPr>
              <p:cNvPr id="128" name="Rectangle 3"/>
              <p:cNvSpPr>
                <a:spLocks noChangeArrowheads="1"/>
              </p:cNvSpPr>
              <p:nvPr/>
            </p:nvSpPr>
            <p:spPr bwMode="auto">
              <a:xfrm>
                <a:off x="4889236" y="3327803"/>
                <a:ext cx="4075253" cy="1613759"/>
              </a:xfrm>
              <a:prstGeom prst="rect">
                <a:avLst/>
              </a:prstGeom>
              <a:gradFill rotWithShape="1">
                <a:gsLst>
                  <a:gs pos="0">
                    <a:srgbClr val="CCFFCC"/>
                  </a:gs>
                  <a:gs pos="100000">
                    <a:schemeClr val="bg1"/>
                  </a:gs>
                </a:gsLst>
                <a:lin ang="5400000" scaled="1"/>
              </a:gradFill>
              <a:ln w="19050">
                <a:noFill/>
                <a:miter lim="800000"/>
                <a:headEnd/>
                <a:tailEnd/>
              </a:ln>
            </p:spPr>
            <p:txBody>
              <a:bodyPr wrap="none" anchor="ctr"/>
              <a:lstStyle/>
              <a:p>
                <a:pPr algn="ctr" defTabSz="913067">
                  <a:defRPr/>
                </a:pPr>
                <a:endParaRPr lang="ja-JP" altLang="ja-JP" sz="1000" dirty="0">
                  <a:solidFill>
                    <a:srgbClr val="000000"/>
                  </a:solidFill>
                  <a:ea typeface="ＭＳ Ｐゴシック"/>
                </a:endParaRPr>
              </a:p>
            </p:txBody>
          </p:sp>
          <p:sp>
            <p:nvSpPr>
              <p:cNvPr id="129" name="AutoShape 4"/>
              <p:cNvSpPr>
                <a:spLocks noChangeArrowheads="1"/>
              </p:cNvSpPr>
              <p:nvPr/>
            </p:nvSpPr>
            <p:spPr bwMode="auto">
              <a:xfrm>
                <a:off x="1182032" y="3332593"/>
                <a:ext cx="7662247" cy="1520684"/>
              </a:xfrm>
              <a:prstGeom prst="roundRect">
                <a:avLst>
                  <a:gd name="adj" fmla="val 2162"/>
                </a:avLst>
              </a:prstGeom>
              <a:solidFill>
                <a:schemeClr val="bg1"/>
              </a:solidFill>
              <a:ln w="9525">
                <a:solidFill>
                  <a:srgbClr val="969696"/>
                </a:solidFill>
                <a:round/>
                <a:headEnd/>
                <a:tailEnd/>
              </a:ln>
              <a:effectLst>
                <a:prstShdw prst="shdw17" dist="17961" dir="13500000">
                  <a:srgbClr val="5A5A5A"/>
                </a:prstShdw>
              </a:effectLst>
            </p:spPr>
            <p:txBody>
              <a:bodyPr wrap="none" anchor="ctr"/>
              <a:lstStyle/>
              <a:p>
                <a:pPr algn="ctr" defTabSz="913067">
                  <a:defRPr/>
                </a:pPr>
                <a:endParaRPr lang="ja-JP" altLang="ja-JP" sz="1000" dirty="0">
                  <a:solidFill>
                    <a:srgbClr val="000000"/>
                  </a:solidFill>
                  <a:ea typeface="ＭＳ Ｐゴシック"/>
                </a:endParaRPr>
              </a:p>
            </p:txBody>
          </p:sp>
          <p:sp>
            <p:nvSpPr>
              <p:cNvPr id="130" name="Rectangle 5"/>
              <p:cNvSpPr>
                <a:spLocks noChangeArrowheads="1"/>
              </p:cNvSpPr>
              <p:nvPr/>
            </p:nvSpPr>
            <p:spPr bwMode="auto">
              <a:xfrm>
                <a:off x="251520" y="3140968"/>
                <a:ext cx="4637716" cy="186835"/>
              </a:xfrm>
              <a:prstGeom prst="rect">
                <a:avLst/>
              </a:prstGeom>
              <a:solidFill>
                <a:srgbClr val="CCECFF"/>
              </a:solidFill>
              <a:ln w="19050">
                <a:noFill/>
                <a:miter lim="800000"/>
                <a:headEnd/>
                <a:tailEnd/>
              </a:ln>
              <a:effectLst>
                <a:prstShdw prst="shdw17" dist="17961" dir="2700000">
                  <a:srgbClr val="CCECFF">
                    <a:gamma/>
                    <a:shade val="60000"/>
                    <a:invGamma/>
                  </a:srgbClr>
                </a:prstShdw>
              </a:effectLst>
            </p:spPr>
            <p:txBody>
              <a:bodyPr wrap="none" anchor="ctr"/>
              <a:lstStyle/>
              <a:p>
                <a:pPr algn="ctr" defTabSz="913067">
                  <a:defRPr/>
                </a:pPr>
                <a:r>
                  <a:rPr lang="ja-JP" altLang="en-US" sz="1600" b="1" dirty="0">
                    <a:solidFill>
                      <a:prstClr val="black"/>
                    </a:solidFill>
                    <a:effectLst>
                      <a:outerShdw blurRad="38100" dist="38100" dir="2700000" algn="tl">
                        <a:srgbClr val="FFFFFF"/>
                      </a:outerShdw>
                    </a:effectLst>
                    <a:ea typeface="HG丸ｺﾞｼｯｸM-PRO" pitchFamily="50" charset="-128"/>
                  </a:rPr>
                  <a:t>施設・病院</a:t>
                </a:r>
              </a:p>
            </p:txBody>
          </p:sp>
          <p:sp>
            <p:nvSpPr>
              <p:cNvPr id="131" name="Rectangle 6"/>
              <p:cNvSpPr>
                <a:spLocks noChangeArrowheads="1"/>
              </p:cNvSpPr>
              <p:nvPr/>
            </p:nvSpPr>
            <p:spPr bwMode="auto">
              <a:xfrm>
                <a:off x="4889236" y="3140968"/>
                <a:ext cx="4075253" cy="186835"/>
              </a:xfrm>
              <a:prstGeom prst="rect">
                <a:avLst/>
              </a:prstGeom>
              <a:solidFill>
                <a:srgbClr val="CCFFCC"/>
              </a:solidFill>
              <a:ln w="19050">
                <a:noFill/>
                <a:miter lim="800000"/>
                <a:headEnd/>
                <a:tailEnd/>
              </a:ln>
              <a:effectLst>
                <a:prstShdw prst="shdw17" dist="17961" dir="2700000">
                  <a:srgbClr val="CCFFCC">
                    <a:gamma/>
                    <a:shade val="60000"/>
                    <a:invGamma/>
                  </a:srgbClr>
                </a:prstShdw>
              </a:effectLst>
            </p:spPr>
            <p:txBody>
              <a:bodyPr wrap="none" anchor="ctr"/>
              <a:lstStyle/>
              <a:p>
                <a:pPr algn="ctr" defTabSz="913067">
                  <a:defRPr/>
                </a:pPr>
                <a:r>
                  <a:rPr lang="ja-JP" altLang="en-US" sz="1600" b="1" dirty="0">
                    <a:solidFill>
                      <a:srgbClr val="000000"/>
                    </a:solidFill>
                    <a:effectLst>
                      <a:outerShdw blurRad="38100" dist="38100" dir="2700000" algn="tl">
                        <a:srgbClr val="FFFFFF"/>
                      </a:outerShdw>
                    </a:effectLst>
                    <a:ea typeface="HG丸ｺﾞｼｯｸM-PRO" pitchFamily="50" charset="-128"/>
                  </a:rPr>
                  <a:t>地　域</a:t>
                </a:r>
              </a:p>
            </p:txBody>
          </p:sp>
          <p:sp>
            <p:nvSpPr>
              <p:cNvPr id="132" name="AutoShape 7"/>
              <p:cNvSpPr>
                <a:spLocks noChangeArrowheads="1"/>
              </p:cNvSpPr>
              <p:nvPr/>
            </p:nvSpPr>
            <p:spPr bwMode="auto">
              <a:xfrm>
                <a:off x="4889236" y="4253080"/>
                <a:ext cx="3723528" cy="420891"/>
              </a:xfrm>
              <a:prstGeom prst="homePlate">
                <a:avLst>
                  <a:gd name="adj" fmla="val 48730"/>
                </a:avLst>
              </a:prstGeom>
              <a:solidFill>
                <a:schemeClr val="bg1"/>
              </a:solidFill>
              <a:ln w="25400">
                <a:solidFill>
                  <a:schemeClr val="tx1"/>
                </a:solidFill>
                <a:miter lim="800000"/>
                <a:headEnd/>
                <a:tailEnd/>
              </a:ln>
              <a:effectLst/>
            </p:spPr>
            <p:txBody>
              <a:bodyPr wrap="none" anchor="ctr"/>
              <a:lstStyle/>
              <a:p>
                <a:pPr algn="ctr" defTabSz="913067">
                  <a:spcBef>
                    <a:spcPct val="10000"/>
                  </a:spcBef>
                  <a:defRPr/>
                </a:pPr>
                <a:r>
                  <a:rPr lang="ja-JP" altLang="en-US" sz="1400" b="1" dirty="0">
                    <a:solidFill>
                      <a:srgbClr val="000000"/>
                    </a:solidFill>
                    <a:effectLst>
                      <a:outerShdw blurRad="38100" dist="38100" dir="2700000" algn="tl">
                        <a:srgbClr val="C0C0C0"/>
                      </a:outerShdw>
                    </a:effectLst>
                    <a:ea typeface="ＭＳ Ｐゴシック"/>
                  </a:rPr>
                  <a:t>地域定着支援</a:t>
                </a:r>
                <a:endParaRPr lang="en-US" altLang="ja-JP" sz="1400" b="1" dirty="0">
                  <a:solidFill>
                    <a:srgbClr val="000000"/>
                  </a:solidFill>
                  <a:effectLst>
                    <a:outerShdw blurRad="38100" dist="38100" dir="2700000" algn="tl">
                      <a:srgbClr val="C0C0C0"/>
                    </a:outerShdw>
                  </a:effectLst>
                  <a:ea typeface="ＭＳ Ｐゴシック"/>
                </a:endParaRPr>
              </a:p>
              <a:p>
                <a:pPr algn="ctr" defTabSz="913067">
                  <a:spcBef>
                    <a:spcPct val="10000"/>
                  </a:spcBef>
                  <a:defRPr/>
                </a:pPr>
                <a:r>
                  <a:rPr lang="ja-JP" altLang="en-US" sz="1000" dirty="0">
                    <a:solidFill>
                      <a:srgbClr val="000000"/>
                    </a:solidFill>
                    <a:ea typeface="ＭＳ Ｐゴシック"/>
                  </a:rPr>
                  <a:t>常時の連絡体制の確保等</a:t>
                </a:r>
                <a:endParaRPr lang="ja-JP" altLang="en-US" sz="1000" dirty="0">
                  <a:solidFill>
                    <a:srgbClr val="000000"/>
                  </a:solidFill>
                  <a:effectLst>
                    <a:outerShdw blurRad="38100" dist="38100" dir="2700000" algn="tl">
                      <a:srgbClr val="C0C0C0"/>
                    </a:outerShdw>
                  </a:effectLst>
                  <a:ea typeface="ＭＳ Ｐゴシック"/>
                </a:endParaRPr>
              </a:p>
            </p:txBody>
          </p:sp>
          <p:sp>
            <p:nvSpPr>
              <p:cNvPr id="133" name="AutoShape 10"/>
              <p:cNvSpPr>
                <a:spLocks noChangeArrowheads="1"/>
              </p:cNvSpPr>
              <p:nvPr/>
            </p:nvSpPr>
            <p:spPr bwMode="auto">
              <a:xfrm>
                <a:off x="813983" y="3840400"/>
                <a:ext cx="281973" cy="558451"/>
              </a:xfrm>
              <a:prstGeom prst="rightArrow">
                <a:avLst>
                  <a:gd name="adj1" fmla="val 50000"/>
                  <a:gd name="adj2" fmla="val 64704"/>
                </a:avLst>
              </a:prstGeom>
              <a:solidFill>
                <a:srgbClr val="FFCC66"/>
              </a:solidFill>
              <a:ln w="9525">
                <a:solidFill>
                  <a:srgbClr val="969696"/>
                </a:solidFill>
                <a:miter lim="800000"/>
                <a:headEnd/>
                <a:tailEnd/>
              </a:ln>
              <a:effectLst>
                <a:outerShdw dist="35921" dir="2700000" algn="ctr" rotWithShape="0">
                  <a:schemeClr val="bg2"/>
                </a:outerShdw>
              </a:effectLst>
            </p:spPr>
            <p:txBody>
              <a:bodyPr wrap="none" anchor="ctr"/>
              <a:lstStyle/>
              <a:p>
                <a:pPr defTabSz="913067">
                  <a:defRPr/>
                </a:pPr>
                <a:endParaRPr lang="ja-JP" altLang="en-US" sz="1000" dirty="0">
                  <a:solidFill>
                    <a:srgbClr val="000000"/>
                  </a:solidFill>
                  <a:ea typeface="ＭＳ Ｐゴシック"/>
                </a:endParaRPr>
              </a:p>
            </p:txBody>
          </p:sp>
          <p:sp>
            <p:nvSpPr>
              <p:cNvPr id="134" name="AutoShape 21"/>
              <p:cNvSpPr>
                <a:spLocks noChangeArrowheads="1"/>
              </p:cNvSpPr>
              <p:nvPr/>
            </p:nvSpPr>
            <p:spPr bwMode="auto">
              <a:xfrm>
                <a:off x="2238689" y="4253080"/>
                <a:ext cx="2650547" cy="423629"/>
              </a:xfrm>
              <a:prstGeom prst="homePlate">
                <a:avLst>
                  <a:gd name="adj" fmla="val 45528"/>
                </a:avLst>
              </a:prstGeom>
              <a:solidFill>
                <a:schemeClr val="bg1"/>
              </a:solidFill>
              <a:ln w="25400">
                <a:solidFill>
                  <a:schemeClr val="tx1"/>
                </a:solidFill>
                <a:miter lim="800000"/>
                <a:headEnd/>
                <a:tailEnd/>
              </a:ln>
              <a:effectLst/>
            </p:spPr>
            <p:txBody>
              <a:bodyPr wrap="none" anchor="ctr"/>
              <a:lstStyle/>
              <a:p>
                <a:pPr algn="ctr" defTabSz="913067">
                  <a:defRPr/>
                </a:pPr>
                <a:r>
                  <a:rPr lang="ja-JP" altLang="en-US" sz="1400" b="1" dirty="0">
                    <a:solidFill>
                      <a:srgbClr val="000000"/>
                    </a:solidFill>
                    <a:effectLst>
                      <a:outerShdw blurRad="38100" dist="38100" dir="2700000" algn="tl">
                        <a:srgbClr val="C0C0C0"/>
                      </a:outerShdw>
                    </a:effectLst>
                    <a:ea typeface="ＭＳ Ｐゴシック"/>
                  </a:rPr>
                  <a:t>地域移行支援</a:t>
                </a:r>
                <a:endParaRPr lang="en-US" altLang="ja-JP" sz="1400" b="1" dirty="0">
                  <a:solidFill>
                    <a:srgbClr val="000000"/>
                  </a:solidFill>
                  <a:effectLst>
                    <a:outerShdw blurRad="38100" dist="38100" dir="2700000" algn="tl">
                      <a:srgbClr val="C0C0C0"/>
                    </a:outerShdw>
                  </a:effectLst>
                  <a:ea typeface="ＭＳ Ｐゴシック"/>
                </a:endParaRPr>
              </a:p>
              <a:p>
                <a:pPr algn="ctr" defTabSz="913067">
                  <a:defRPr/>
                </a:pPr>
                <a:r>
                  <a:rPr lang="ja-JP" altLang="en-US" sz="1000" dirty="0">
                    <a:solidFill>
                      <a:srgbClr val="000000"/>
                    </a:solidFill>
                    <a:latin typeface="ＭＳ Ｐゴシック"/>
                    <a:ea typeface="ＭＳ Ｐゴシック"/>
                  </a:rPr>
                  <a:t>同行支援・入居支援等</a:t>
                </a:r>
                <a:endParaRPr lang="ja-JP" altLang="en-US" sz="1000" b="1" dirty="0">
                  <a:solidFill>
                    <a:srgbClr val="000000"/>
                  </a:solidFill>
                  <a:effectLst>
                    <a:outerShdw blurRad="38100" dist="38100" dir="2700000" algn="tl">
                      <a:srgbClr val="C0C0C0"/>
                    </a:outerShdw>
                  </a:effectLst>
                  <a:ea typeface="ＭＳ Ｐゴシック"/>
                </a:endParaRPr>
              </a:p>
            </p:txBody>
          </p:sp>
          <p:sp>
            <p:nvSpPr>
              <p:cNvPr id="135" name="Text Box 24"/>
              <p:cNvSpPr txBox="1">
                <a:spLocks noChangeArrowheads="1"/>
              </p:cNvSpPr>
              <p:nvPr/>
            </p:nvSpPr>
            <p:spPr bwMode="auto">
              <a:xfrm>
                <a:off x="467813" y="3374341"/>
                <a:ext cx="316496" cy="1504943"/>
              </a:xfrm>
              <a:prstGeom prst="rect">
                <a:avLst/>
              </a:prstGeom>
              <a:solidFill>
                <a:srgbClr val="FF99CC"/>
              </a:solidFill>
              <a:ln w="22225">
                <a:solidFill>
                  <a:schemeClr val="tx1"/>
                </a:solidFill>
                <a:miter lim="800000"/>
                <a:headEnd/>
                <a:tailEnd/>
              </a:ln>
            </p:spPr>
            <p:txBody>
              <a:bodyPr vert="eaVert">
                <a:spAutoFit/>
              </a:bodyPr>
              <a:lstStyle/>
              <a:p>
                <a:pPr algn="ctr" defTabSz="913067">
                  <a:spcBef>
                    <a:spcPct val="50000"/>
                  </a:spcBef>
                  <a:defRPr/>
                </a:pPr>
                <a:r>
                  <a:rPr lang="ja-JP" altLang="en-US" sz="1000" dirty="0">
                    <a:solidFill>
                      <a:srgbClr val="000000"/>
                    </a:solidFill>
                    <a:ea typeface="ＭＳ Ｐゴシック"/>
                  </a:rPr>
                  <a:t>退院・退所希望者</a:t>
                </a:r>
              </a:p>
            </p:txBody>
          </p:sp>
          <p:sp>
            <p:nvSpPr>
              <p:cNvPr id="136" name="AutoShape 25"/>
              <p:cNvSpPr>
                <a:spLocks noChangeArrowheads="1"/>
              </p:cNvSpPr>
              <p:nvPr/>
            </p:nvSpPr>
            <p:spPr bwMode="auto">
              <a:xfrm>
                <a:off x="1251782" y="3433881"/>
                <a:ext cx="7423313" cy="631679"/>
              </a:xfrm>
              <a:prstGeom prst="roundRect">
                <a:avLst>
                  <a:gd name="adj" fmla="val 16667"/>
                </a:avLst>
              </a:prstGeom>
              <a:noFill/>
              <a:ln w="9525">
                <a:solidFill>
                  <a:schemeClr val="tx1"/>
                </a:solidFill>
                <a:round/>
                <a:headEnd/>
                <a:tailEnd/>
              </a:ln>
            </p:spPr>
            <p:txBody>
              <a:bodyPr wrap="none" anchor="ctr"/>
              <a:lstStyle/>
              <a:p>
                <a:pPr defTabSz="913067">
                  <a:defRPr/>
                </a:pPr>
                <a:endParaRPr lang="ja-JP" altLang="en-US" sz="1000" dirty="0">
                  <a:solidFill>
                    <a:srgbClr val="000000"/>
                  </a:solidFill>
                  <a:ea typeface="ＭＳ Ｐゴシック"/>
                </a:endParaRPr>
              </a:p>
            </p:txBody>
          </p:sp>
          <p:sp>
            <p:nvSpPr>
              <p:cNvPr id="137" name="AutoShape 27"/>
              <p:cNvSpPr>
                <a:spLocks noChangeArrowheads="1"/>
              </p:cNvSpPr>
              <p:nvPr/>
            </p:nvSpPr>
            <p:spPr bwMode="auto">
              <a:xfrm>
                <a:off x="1235458" y="4103201"/>
                <a:ext cx="7448541" cy="701486"/>
              </a:xfrm>
              <a:prstGeom prst="roundRect">
                <a:avLst>
                  <a:gd name="adj" fmla="val 16667"/>
                </a:avLst>
              </a:prstGeom>
              <a:noFill/>
              <a:ln w="9525">
                <a:solidFill>
                  <a:schemeClr val="tx1"/>
                </a:solidFill>
                <a:round/>
                <a:headEnd/>
                <a:tailEnd/>
              </a:ln>
            </p:spPr>
            <p:txBody>
              <a:bodyPr wrap="none" anchor="ctr"/>
              <a:lstStyle/>
              <a:p>
                <a:pPr defTabSz="913067">
                  <a:defRPr/>
                </a:pPr>
                <a:endParaRPr lang="ja-JP" altLang="en-US" sz="1000" dirty="0">
                  <a:solidFill>
                    <a:srgbClr val="000000"/>
                  </a:solidFill>
                  <a:ea typeface="ＭＳ Ｐゴシック"/>
                </a:endParaRPr>
              </a:p>
            </p:txBody>
          </p:sp>
          <p:sp>
            <p:nvSpPr>
              <p:cNvPr id="138" name="AutoShape 28"/>
              <p:cNvSpPr>
                <a:spLocks noChangeArrowheads="1"/>
              </p:cNvSpPr>
              <p:nvPr/>
            </p:nvSpPr>
            <p:spPr bwMode="auto">
              <a:xfrm>
                <a:off x="1422451" y="3380500"/>
                <a:ext cx="2531822" cy="133454"/>
              </a:xfrm>
              <a:prstGeom prst="bevel">
                <a:avLst>
                  <a:gd name="adj" fmla="val 12500"/>
                </a:avLst>
              </a:prstGeom>
              <a:solidFill>
                <a:schemeClr val="bg1"/>
              </a:solidFill>
              <a:ln w="9525">
                <a:solidFill>
                  <a:schemeClr val="tx1"/>
                </a:solidFill>
                <a:miter lim="800000"/>
                <a:headEnd/>
                <a:tailEnd/>
              </a:ln>
            </p:spPr>
            <p:txBody>
              <a:bodyPr wrap="none" anchor="ctr"/>
              <a:lstStyle/>
              <a:p>
                <a:pPr algn="ctr" defTabSz="913067">
                  <a:defRPr/>
                </a:pPr>
                <a:r>
                  <a:rPr lang="ja-JP" altLang="en-US" sz="1000" dirty="0">
                    <a:solidFill>
                      <a:prstClr val="black"/>
                    </a:solidFill>
                    <a:ea typeface="ＭＳ Ｐゴシック"/>
                  </a:rPr>
                  <a:t>計画相談支援（指定特定相談支援事業者）</a:t>
                </a:r>
              </a:p>
            </p:txBody>
          </p:sp>
          <p:sp>
            <p:nvSpPr>
              <p:cNvPr id="139" name="AutoShape 30"/>
              <p:cNvSpPr>
                <a:spLocks noChangeArrowheads="1"/>
              </p:cNvSpPr>
              <p:nvPr/>
            </p:nvSpPr>
            <p:spPr bwMode="auto">
              <a:xfrm>
                <a:off x="1446196" y="4064192"/>
                <a:ext cx="2508076" cy="132769"/>
              </a:xfrm>
              <a:prstGeom prst="bevel">
                <a:avLst>
                  <a:gd name="adj" fmla="val 12500"/>
                </a:avLst>
              </a:prstGeom>
              <a:solidFill>
                <a:schemeClr val="bg1"/>
              </a:solidFill>
              <a:ln w="9525">
                <a:solidFill>
                  <a:schemeClr val="tx1"/>
                </a:solidFill>
                <a:miter lim="800000"/>
                <a:headEnd/>
                <a:tailEnd/>
              </a:ln>
            </p:spPr>
            <p:txBody>
              <a:bodyPr wrap="none" anchor="ctr"/>
              <a:lstStyle/>
              <a:p>
                <a:pPr algn="ctr" defTabSz="913067">
                  <a:defRPr/>
                </a:pPr>
                <a:r>
                  <a:rPr lang="ja-JP" altLang="en-US" sz="1000" dirty="0">
                    <a:solidFill>
                      <a:prstClr val="black"/>
                    </a:solidFill>
                    <a:ea typeface="ＭＳ Ｐゴシック"/>
                  </a:rPr>
                  <a:t>地域相談支援（指定一般相談支援事業者）</a:t>
                </a:r>
              </a:p>
            </p:txBody>
          </p:sp>
          <p:sp>
            <p:nvSpPr>
              <p:cNvPr id="140" name="正方形/長方形 139"/>
              <p:cNvSpPr/>
              <p:nvPr/>
            </p:nvSpPr>
            <p:spPr bwMode="auto">
              <a:xfrm>
                <a:off x="260424" y="3140968"/>
                <a:ext cx="8695160" cy="1800594"/>
              </a:xfrm>
              <a:prstGeom prst="rect">
                <a:avLst/>
              </a:prstGeom>
              <a:noFill/>
              <a:ln>
                <a:solidFill>
                  <a:schemeClr val="bg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36804" tIns="7359" rIns="36804" bIns="7359"/>
              <a:lstStyle/>
              <a:p>
                <a:pPr marL="118883" indent="-118883" defTabSz="871767">
                  <a:defRPr/>
                </a:pPr>
                <a:endParaRPr lang="ja-JP" altLang="en-US" sz="1000" dirty="0">
                  <a:solidFill>
                    <a:srgbClr val="000000"/>
                  </a:solidFill>
                </a:endParaRPr>
              </a:p>
            </p:txBody>
          </p:sp>
          <p:cxnSp>
            <p:nvCxnSpPr>
              <p:cNvPr id="62501" name="直線コネクタ 24"/>
              <p:cNvCxnSpPr>
                <a:cxnSpLocks noChangeShapeType="1"/>
              </p:cNvCxnSpPr>
              <p:nvPr/>
            </p:nvCxnSpPr>
            <p:spPr bwMode="auto">
              <a:xfrm rot="5400000">
                <a:off x="3980669" y="4027031"/>
                <a:ext cx="1772865" cy="743"/>
              </a:xfrm>
              <a:prstGeom prst="line">
                <a:avLst/>
              </a:prstGeom>
              <a:noFill/>
              <a:ln w="9525" algn="ctr">
                <a:solidFill>
                  <a:schemeClr val="tx1"/>
                </a:solidFill>
                <a:prstDash val="dash"/>
                <a:round/>
                <a:headEnd/>
                <a:tailEnd/>
              </a:ln>
            </p:spPr>
          </p:cxnSp>
        </p:grpSp>
        <p:sp>
          <p:nvSpPr>
            <p:cNvPr id="114" name="テキスト ボックス 113"/>
            <p:cNvSpPr txBox="1"/>
            <p:nvPr/>
          </p:nvSpPr>
          <p:spPr>
            <a:xfrm>
              <a:off x="1261664" y="3421844"/>
              <a:ext cx="889268" cy="388099"/>
            </a:xfrm>
            <a:prstGeom prst="rect">
              <a:avLst/>
            </a:prstGeom>
            <a:noFill/>
          </p:spPr>
          <p:txBody>
            <a:bodyPr wrap="square">
              <a:spAutoFit/>
            </a:bodyPr>
            <a:lstStyle/>
            <a:p>
              <a:pPr defTabSz="913067">
                <a:spcBef>
                  <a:spcPts val="1200"/>
                </a:spcBef>
                <a:defRPr/>
              </a:pPr>
              <a:r>
                <a:rPr lang="ja-JP" altLang="en-US" sz="1000" dirty="0">
                  <a:solidFill>
                    <a:prstClr val="black"/>
                  </a:solidFill>
                  <a:effectLst>
                    <a:outerShdw blurRad="38100" dist="38100" dir="2700000" algn="tl">
                      <a:srgbClr val="000000">
                        <a:alpha val="43137"/>
                      </a:srgbClr>
                    </a:outerShdw>
                  </a:effectLst>
                  <a:ea typeface="ＭＳ Ｐゴシック"/>
                </a:rPr>
                <a:t>・モニタリング　</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spcBef>
                  <a:spcPts val="299"/>
                </a:spcBef>
                <a:defRPr/>
              </a:pPr>
              <a:r>
                <a:rPr lang="ja-JP" altLang="en-US" sz="1000" dirty="0">
                  <a:solidFill>
                    <a:prstClr val="black"/>
                  </a:solidFill>
                  <a:effectLst>
                    <a:outerShdw blurRad="38100" dist="38100" dir="2700000" algn="tl">
                      <a:srgbClr val="000000">
                        <a:alpha val="43137"/>
                      </a:srgbClr>
                    </a:outerShdw>
                  </a:effectLst>
                  <a:ea typeface="ＭＳ Ｐゴシック"/>
                </a:rPr>
                <a:t>・サービス等利用計画の作成・見直し</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defRPr/>
              </a:pPr>
              <a:endParaRPr lang="ja-JP" altLang="en-US" sz="1000" dirty="0">
                <a:solidFill>
                  <a:prstClr val="black"/>
                </a:solidFill>
                <a:effectLst>
                  <a:outerShdw blurRad="38100" dist="38100" dir="2700000" algn="tl">
                    <a:srgbClr val="000000">
                      <a:alpha val="43137"/>
                    </a:srgbClr>
                  </a:outerShdw>
                </a:effectLst>
                <a:ea typeface="ＭＳ Ｐゴシック"/>
              </a:endParaRPr>
            </a:p>
          </p:txBody>
        </p:sp>
        <p:sp>
          <p:nvSpPr>
            <p:cNvPr id="125" name="テキスト ボックス 124"/>
            <p:cNvSpPr txBox="1"/>
            <p:nvPr/>
          </p:nvSpPr>
          <p:spPr bwMode="auto">
            <a:xfrm>
              <a:off x="3887004" y="3328715"/>
              <a:ext cx="874116" cy="388099"/>
            </a:xfrm>
            <a:prstGeom prst="rect">
              <a:avLst/>
            </a:prstGeom>
            <a:noFill/>
          </p:spPr>
          <p:txBody>
            <a:bodyPr>
              <a:spAutoFit/>
            </a:bodyPr>
            <a:lstStyle/>
            <a:p>
              <a:pPr defTabSz="913067">
                <a:defRPr/>
              </a:pP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defRPr/>
              </a:pPr>
              <a:r>
                <a:rPr lang="ja-JP" altLang="en-US" sz="1000" dirty="0">
                  <a:solidFill>
                    <a:prstClr val="black"/>
                  </a:solidFill>
                  <a:effectLst>
                    <a:outerShdw blurRad="38100" dist="38100" dir="2700000" algn="tl">
                      <a:srgbClr val="000000">
                        <a:alpha val="43137"/>
                      </a:srgbClr>
                    </a:outerShdw>
                  </a:effectLst>
                  <a:ea typeface="ＭＳ Ｐゴシック"/>
                </a:rPr>
                <a:t>・モニタリング</a:t>
              </a:r>
              <a:endParaRPr lang="en-US" altLang="ja-JP" sz="1000" dirty="0">
                <a:solidFill>
                  <a:prstClr val="black"/>
                </a:solidFill>
                <a:effectLst>
                  <a:outerShdw blurRad="38100" dist="38100" dir="2700000" algn="tl">
                    <a:srgbClr val="000000">
                      <a:alpha val="43137"/>
                    </a:srgbClr>
                  </a:outerShdw>
                </a:effectLst>
                <a:ea typeface="ＭＳ Ｐゴシック"/>
              </a:endParaRPr>
            </a:p>
            <a:p>
              <a:pPr defTabSz="913067">
                <a:spcBef>
                  <a:spcPts val="299"/>
                </a:spcBef>
                <a:defRPr/>
              </a:pPr>
              <a:r>
                <a:rPr lang="ja-JP" altLang="en-US" sz="1000" dirty="0">
                  <a:solidFill>
                    <a:prstClr val="black"/>
                  </a:solidFill>
                  <a:effectLst>
                    <a:outerShdw blurRad="38100" dist="38100" dir="2700000" algn="tl">
                      <a:srgbClr val="000000">
                        <a:alpha val="43137"/>
                      </a:srgbClr>
                    </a:outerShdw>
                  </a:effectLst>
                  <a:ea typeface="ＭＳ Ｐゴシック"/>
                </a:rPr>
                <a:t>・サービス等利用計画の見直し</a:t>
              </a:r>
            </a:p>
          </p:txBody>
        </p:sp>
        <p:grpSp>
          <p:nvGrpSpPr>
            <p:cNvPr id="4" name="グループ化 46"/>
            <p:cNvGrpSpPr>
              <a:grpSpLocks/>
            </p:cNvGrpSpPr>
            <p:nvPr/>
          </p:nvGrpSpPr>
          <p:grpSpPr bwMode="auto">
            <a:xfrm>
              <a:off x="4859554" y="3356786"/>
              <a:ext cx="664863" cy="427051"/>
              <a:chOff x="4194967" y="3356786"/>
              <a:chExt cx="664863" cy="427051"/>
            </a:xfrm>
          </p:grpSpPr>
          <p:sp>
            <p:nvSpPr>
              <p:cNvPr id="123" name="テキスト ボックス 122"/>
              <p:cNvSpPr txBox="1"/>
              <p:nvPr/>
            </p:nvSpPr>
            <p:spPr>
              <a:xfrm>
                <a:off x="4211290" y="3471843"/>
                <a:ext cx="504584"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4" name="AutoShape 23"/>
              <p:cNvSpPr>
                <a:spLocks noChangeArrowheads="1"/>
              </p:cNvSpPr>
              <p:nvPr/>
            </p:nvSpPr>
            <p:spPr bwMode="auto">
              <a:xfrm>
                <a:off x="4194967" y="3356786"/>
                <a:ext cx="664863"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nvGrpSpPr>
            <p:cNvPr id="5" name="グループ化 49"/>
            <p:cNvGrpSpPr>
              <a:grpSpLocks/>
            </p:cNvGrpSpPr>
            <p:nvPr/>
          </p:nvGrpSpPr>
          <p:grpSpPr bwMode="auto">
            <a:xfrm>
              <a:off x="5564487" y="3356786"/>
              <a:ext cx="663379" cy="427051"/>
              <a:chOff x="4196335" y="3356786"/>
              <a:chExt cx="663379" cy="427051"/>
            </a:xfrm>
          </p:grpSpPr>
          <p:sp>
            <p:nvSpPr>
              <p:cNvPr id="121" name="テキスト ボックス 120"/>
              <p:cNvSpPr txBox="1"/>
              <p:nvPr/>
            </p:nvSpPr>
            <p:spPr>
              <a:xfrm>
                <a:off x="4212660" y="3483476"/>
                <a:ext cx="503099"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2" name="AutoShape 23"/>
              <p:cNvSpPr>
                <a:spLocks noChangeArrowheads="1"/>
              </p:cNvSpPr>
              <p:nvPr/>
            </p:nvSpPr>
            <p:spPr bwMode="auto">
              <a:xfrm>
                <a:off x="4196335" y="3356786"/>
                <a:ext cx="663379"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nvGrpSpPr>
            <p:cNvPr id="6" name="グループ化 52"/>
            <p:cNvGrpSpPr>
              <a:grpSpLocks/>
            </p:cNvGrpSpPr>
            <p:nvPr/>
          </p:nvGrpSpPr>
          <p:grpSpPr bwMode="auto">
            <a:xfrm>
              <a:off x="8011717" y="3356786"/>
              <a:ext cx="663378" cy="427051"/>
              <a:chOff x="4195293" y="3356786"/>
              <a:chExt cx="663378" cy="427051"/>
            </a:xfrm>
          </p:grpSpPr>
          <p:sp>
            <p:nvSpPr>
              <p:cNvPr id="119" name="テキスト ボックス 118"/>
              <p:cNvSpPr txBox="1"/>
              <p:nvPr/>
            </p:nvSpPr>
            <p:spPr>
              <a:xfrm>
                <a:off x="4211617" y="3483929"/>
                <a:ext cx="503100" cy="179122"/>
              </a:xfrm>
              <a:prstGeom prst="rect">
                <a:avLst/>
              </a:prstGeom>
              <a:noFill/>
            </p:spPr>
            <p:txBody>
              <a:bodyPr>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120" name="AutoShape 23"/>
              <p:cNvSpPr>
                <a:spLocks noChangeArrowheads="1"/>
              </p:cNvSpPr>
              <p:nvPr/>
            </p:nvSpPr>
            <p:spPr bwMode="auto">
              <a:xfrm>
                <a:off x="4195293" y="3356786"/>
                <a:ext cx="663378" cy="427051"/>
              </a:xfrm>
              <a:prstGeom prst="homePlate">
                <a:avLst>
                  <a:gd name="adj" fmla="val 55757"/>
                </a:avLst>
              </a:prstGeom>
              <a:noFill/>
              <a:ln w="25400">
                <a:solidFill>
                  <a:schemeClr val="tx1"/>
                </a:solidFill>
                <a:miter lim="800000"/>
                <a:headEnd/>
                <a:tailEnd/>
              </a:ln>
              <a:effectLst/>
            </p:spPr>
            <p:txBody>
              <a:bodyPr wrap="none"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grpSp>
      </p:grpSp>
      <p:sp>
        <p:nvSpPr>
          <p:cNvPr id="143" name="正方形/長方形 142"/>
          <p:cNvSpPr/>
          <p:nvPr/>
        </p:nvSpPr>
        <p:spPr bwMode="auto">
          <a:xfrm>
            <a:off x="7329502" y="3789218"/>
            <a:ext cx="1119187" cy="338431"/>
          </a:xfrm>
          <a:prstGeom prst="rect">
            <a:avLst/>
          </a:prstGeom>
          <a:solidFill>
            <a:schemeClr val="bg1"/>
          </a:solidFill>
          <a:ln w="12700">
            <a:solidFill>
              <a:schemeClr val="bg1"/>
            </a:solidFill>
            <a:miter lim="800000"/>
            <a:headEnd/>
            <a:tailEnd/>
          </a:ln>
          <a:effectLst/>
        </p:spPr>
        <p:txBody>
          <a:bodyPr lIns="91297" tIns="45650" rIns="91297" bIns="45650" anchor="ctr">
            <a:spAutoFit/>
          </a:bodyPr>
          <a:lstStyle/>
          <a:p>
            <a:pPr algn="ctr" defTabSz="913067">
              <a:defRPr/>
            </a:pPr>
            <a:r>
              <a:rPr lang="ja-JP" altLang="en-US" sz="1600" b="1" dirty="0">
                <a:solidFill>
                  <a:prstClr val="black"/>
                </a:solidFill>
                <a:latin typeface="ＭＳ Ｐゴシック" pitchFamily="50" charset="-128"/>
                <a:ea typeface="ＭＳ ゴシック" pitchFamily="49" charset="-128"/>
              </a:rPr>
              <a:t>・・・</a:t>
            </a:r>
          </a:p>
        </p:txBody>
      </p:sp>
      <p:sp>
        <p:nvSpPr>
          <p:cNvPr id="37" name="AutoShape 23"/>
          <p:cNvSpPr>
            <a:spLocks noChangeArrowheads="1"/>
          </p:cNvSpPr>
          <p:nvPr/>
        </p:nvSpPr>
        <p:spPr bwMode="auto">
          <a:xfrm>
            <a:off x="4160912" y="3500442"/>
            <a:ext cx="936557" cy="936625"/>
          </a:xfrm>
          <a:prstGeom prst="homePlate">
            <a:avLst>
              <a:gd name="adj" fmla="val 55757"/>
            </a:avLst>
          </a:prstGeom>
          <a:noFill/>
          <a:ln w="25400">
            <a:solidFill>
              <a:schemeClr val="tx1"/>
            </a:solidFill>
            <a:miter lim="800000"/>
            <a:headEnd/>
            <a:tailEnd/>
          </a:ln>
          <a:effectLst/>
        </p:spPr>
        <p:txBody>
          <a:bodyPr wrap="none" lIns="91297" tIns="45650" rIns="91297" bIns="45650" anchor="ctr"/>
          <a:lstStyle/>
          <a:p>
            <a:pPr indent="266284" algn="ctr" defTabSz="913067">
              <a:defRPr/>
            </a:pPr>
            <a:endParaRPr lang="ja-JP" altLang="en-US" sz="1000" dirty="0">
              <a:solidFill>
                <a:prstClr val="black"/>
              </a:solidFill>
              <a:effectLst>
                <a:outerShdw blurRad="38100" dist="38100" dir="2700000" algn="tl">
                  <a:srgbClr val="C0C0C0"/>
                </a:outerShdw>
              </a:effectLst>
              <a:ea typeface="ＭＳ Ｐゴシック"/>
            </a:endParaRPr>
          </a:p>
        </p:txBody>
      </p:sp>
      <p:sp>
        <p:nvSpPr>
          <p:cNvPr id="38" name="AutoShape 23"/>
          <p:cNvSpPr>
            <a:spLocks noChangeArrowheads="1"/>
          </p:cNvSpPr>
          <p:nvPr/>
        </p:nvSpPr>
        <p:spPr bwMode="auto">
          <a:xfrm>
            <a:off x="1314973" y="3500438"/>
            <a:ext cx="901723" cy="1022350"/>
          </a:xfrm>
          <a:prstGeom prst="homePlate">
            <a:avLst>
              <a:gd name="adj" fmla="val 55757"/>
            </a:avLst>
          </a:prstGeom>
          <a:noFill/>
          <a:ln w="25400">
            <a:solidFill>
              <a:schemeClr val="tx1"/>
            </a:solidFill>
            <a:miter lim="800000"/>
            <a:headEnd/>
            <a:tailEnd/>
          </a:ln>
          <a:effectLst/>
        </p:spPr>
        <p:txBody>
          <a:bodyPr wrap="none" lIns="0" tIns="45650" rIns="0" bIns="45650" anchor="ctr"/>
          <a:lstStyle/>
          <a:p>
            <a:pPr indent="266284" algn="ctr" defTabSz="913067">
              <a:defRPr/>
            </a:pPr>
            <a:endParaRPr lang="ja-JP" altLang="en-US" sz="1050" dirty="0">
              <a:solidFill>
                <a:prstClr val="black"/>
              </a:solidFill>
              <a:effectLst>
                <a:outerShdw blurRad="38100" dist="38100" dir="2700000" algn="tl">
                  <a:srgbClr val="C0C0C0"/>
                </a:outerShdw>
              </a:effectLst>
              <a:ea typeface="ＭＳ Ｐゴシック"/>
            </a:endParaRPr>
          </a:p>
        </p:txBody>
      </p:sp>
      <p:sp>
        <p:nvSpPr>
          <p:cNvPr id="62470" name="正方形/長方形 41"/>
          <p:cNvSpPr>
            <a:spLocks noChangeArrowheads="1"/>
          </p:cNvSpPr>
          <p:nvPr/>
        </p:nvSpPr>
        <p:spPr bwMode="auto">
          <a:xfrm>
            <a:off x="0" y="229614"/>
            <a:ext cx="9906000" cy="461523"/>
          </a:xfrm>
          <a:prstGeom prst="rect">
            <a:avLst/>
          </a:prstGeom>
          <a:solidFill>
            <a:schemeClr val="bg1"/>
          </a:solidFill>
          <a:ln w="12700">
            <a:solidFill>
              <a:schemeClr val="bg1"/>
            </a:solidFill>
            <a:prstDash val="sysDash"/>
            <a:miter lim="800000"/>
            <a:headEnd/>
            <a:tailEnd/>
          </a:ln>
        </p:spPr>
        <p:txBody>
          <a:bodyPr lIns="91297" tIns="45650" rIns="91297" bIns="45650" anchor="ctr">
            <a:spAutoFit/>
          </a:bodyPr>
          <a:lstStyle/>
          <a:p>
            <a:pPr marL="266284" indent="-266284" algn="ctr" defTabSz="913067">
              <a:spcBef>
                <a:spcPts val="600"/>
              </a:spcBef>
            </a:pPr>
            <a:r>
              <a:rPr lang="ja-JP" altLang="en-US" sz="2400" b="1" dirty="0">
                <a:solidFill>
                  <a:prstClr val="black"/>
                </a:solidFill>
                <a:ea typeface="ＭＳ Ｐゴシック"/>
              </a:rPr>
              <a:t>施設入所者及び入院患者の地域移行に係る支援のイメージ</a:t>
            </a:r>
          </a:p>
        </p:txBody>
      </p:sp>
      <p:sp>
        <p:nvSpPr>
          <p:cNvPr id="36" name="Text Box 2"/>
          <p:cNvSpPr txBox="1">
            <a:spLocks noChangeArrowheads="1"/>
          </p:cNvSpPr>
          <p:nvPr/>
        </p:nvSpPr>
        <p:spPr bwMode="auto">
          <a:xfrm>
            <a:off x="257178" y="836621"/>
            <a:ext cx="9448800" cy="1368425"/>
          </a:xfrm>
          <a:prstGeom prst="rect">
            <a:avLst/>
          </a:prstGeom>
          <a:noFill/>
          <a:ln w="9525">
            <a:solidFill>
              <a:schemeClr val="tx1"/>
            </a:solidFill>
            <a:miter lim="800000"/>
            <a:headEnd/>
            <a:tailEnd/>
          </a:ln>
        </p:spPr>
        <p:txBody>
          <a:bodyPr lIns="91297" tIns="45650" rIns="91297" bIns="45650"/>
          <a:lstStyle/>
          <a:p>
            <a:pPr marL="266284" indent="-177525" defTabSz="913067">
              <a:lnSpc>
                <a:spcPct val="150000"/>
              </a:lnSpc>
              <a:spcBef>
                <a:spcPts val="600"/>
              </a:spcBef>
              <a:defRPr/>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施設入所者は</a:t>
            </a:r>
            <a:r>
              <a:rPr lang="ja-JP" altLang="en-US" sz="1600" dirty="0">
                <a:solidFill>
                  <a:prstClr val="black"/>
                </a:solidFill>
                <a:latin typeface="ＭＳ Ｐゴシック"/>
                <a:ea typeface="ＭＳ Ｐゴシック"/>
              </a:rPr>
              <a:t>、一定期間ごとのモニタリングを通じて、地域</a:t>
            </a:r>
            <a:r>
              <a:rPr lang="ja-JP" altLang="en-US" sz="1600" dirty="0" smtClean="0">
                <a:solidFill>
                  <a:prstClr val="black"/>
                </a:solidFill>
                <a:latin typeface="ＭＳ Ｐゴシック"/>
                <a:ea typeface="ＭＳ Ｐゴシック"/>
              </a:rPr>
              <a:t>移行支援に</a:t>
            </a:r>
            <a:r>
              <a:rPr lang="ja-JP" altLang="en-US" sz="1600" dirty="0">
                <a:solidFill>
                  <a:prstClr val="black"/>
                </a:solidFill>
                <a:latin typeface="ＭＳ Ｐゴシック"/>
                <a:ea typeface="ＭＳ Ｐゴシック"/>
              </a:rPr>
              <a:t>繋げる。</a:t>
            </a:r>
            <a:endParaRPr lang="en-US" altLang="ja-JP" sz="1600" dirty="0">
              <a:solidFill>
                <a:prstClr val="black"/>
              </a:solidFill>
              <a:latin typeface="ＭＳ Ｐゴシック"/>
              <a:ea typeface="ＭＳ Ｐゴシック"/>
            </a:endParaRPr>
          </a:p>
          <a:p>
            <a:pPr marL="266284" indent="-177525" defTabSz="913067">
              <a:spcBef>
                <a:spcPts val="600"/>
              </a:spcBef>
              <a:defRPr/>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精神科病院からの退院にあたって支援を要する者については、本人や精神科病院から市町村や相談支援事業者に連絡し、</a:t>
            </a:r>
            <a:r>
              <a:rPr lang="ja-JP" altLang="en-US" sz="1600" dirty="0">
                <a:solidFill>
                  <a:prstClr val="black"/>
                </a:solidFill>
                <a:latin typeface="ＭＳ Ｐゴシック"/>
                <a:ea typeface="ＭＳ Ｐゴシック"/>
              </a:rPr>
              <a:t>地域移行支援に繋げる。　　</a:t>
            </a:r>
            <a:endParaRPr lang="en-US" altLang="ja-JP" sz="1600" dirty="0">
              <a:solidFill>
                <a:prstClr val="black"/>
              </a:solidFill>
              <a:latin typeface="ＭＳ Ｐゴシック"/>
              <a:ea typeface="ＭＳ Ｐゴシック"/>
            </a:endParaRPr>
          </a:p>
          <a:p>
            <a:pPr marL="266284" indent="-177525" defTabSz="913067">
              <a:spcBef>
                <a:spcPts val="600"/>
              </a:spcBef>
              <a:defRPr/>
            </a:pPr>
            <a:r>
              <a:rPr lang="ja-JP" altLang="en-US" sz="1600" dirty="0">
                <a:solidFill>
                  <a:prstClr val="black"/>
                </a:solidFill>
                <a:latin typeface="ＭＳ Ｐゴシック"/>
                <a:ea typeface="ＭＳ Ｐゴシック"/>
              </a:rPr>
              <a:t>　 </a:t>
            </a:r>
            <a:r>
              <a:rPr lang="en-US" altLang="ja-JP" sz="1600" dirty="0">
                <a:solidFill>
                  <a:prstClr val="black"/>
                </a:solidFill>
                <a:latin typeface="ＭＳ Ｐゴシック"/>
                <a:ea typeface="ＭＳ Ｐゴシック"/>
              </a:rPr>
              <a:t>※</a:t>
            </a:r>
            <a:r>
              <a:rPr lang="ja-JP" altLang="en-US" sz="1600" dirty="0">
                <a:solidFill>
                  <a:prstClr val="black"/>
                </a:solidFill>
                <a:latin typeface="ＭＳ Ｐゴシック"/>
                <a:ea typeface="ＭＳ Ｐゴシック"/>
              </a:rPr>
              <a:t>　入所施設や精神科病院における地域移行の取組と連携しつつ実施。</a:t>
            </a:r>
            <a:endParaRPr lang="en-US" altLang="ja-JP" sz="1600" dirty="0">
              <a:solidFill>
                <a:prstClr val="black"/>
              </a:solidFill>
              <a:latin typeface="ＭＳ Ｐゴシック"/>
              <a:ea typeface="ＭＳ Ｐゴシック"/>
            </a:endParaRPr>
          </a:p>
          <a:p>
            <a:pPr marL="266284" indent="-177525" defTabSz="913067">
              <a:spcBef>
                <a:spcPts val="600"/>
              </a:spcBef>
              <a:defRPr/>
            </a:pPr>
            <a:endParaRPr lang="en-US" altLang="ja-JP" sz="1600" dirty="0">
              <a:solidFill>
                <a:prstClr val="black"/>
              </a:solidFill>
              <a:latin typeface="ＭＳ Ｐゴシック"/>
              <a:ea typeface="ＭＳ Ｐゴシック"/>
            </a:endParaRPr>
          </a:p>
        </p:txBody>
      </p:sp>
      <p:sp>
        <p:nvSpPr>
          <p:cNvPr id="39" name="AutoShape 23"/>
          <p:cNvSpPr>
            <a:spLocks noChangeArrowheads="1"/>
          </p:cNvSpPr>
          <p:nvPr/>
        </p:nvSpPr>
        <p:spPr bwMode="auto">
          <a:xfrm>
            <a:off x="6608763" y="3500438"/>
            <a:ext cx="709612" cy="990600"/>
          </a:xfrm>
          <a:prstGeom prst="homePlate">
            <a:avLst>
              <a:gd name="adj" fmla="val 55757"/>
            </a:avLst>
          </a:prstGeom>
          <a:noFill/>
          <a:ln w="25400">
            <a:solidFill>
              <a:schemeClr val="tx1"/>
            </a:solidFill>
            <a:miter lim="800000"/>
            <a:headEnd/>
            <a:tailEnd/>
          </a:ln>
          <a:effectLst/>
        </p:spPr>
        <p:txBody>
          <a:bodyPr wrap="none" lIns="91297" tIns="45650" rIns="91297" bIns="45650" anchor="ctr"/>
          <a:lstStyle/>
          <a:p>
            <a:pPr indent="266284" algn="ctr" defTabSz="913067">
              <a:defRPr/>
            </a:pPr>
            <a:endParaRPr lang="ja-JP" altLang="en-US" sz="1000" dirty="0">
              <a:solidFill>
                <a:srgbClr val="000000"/>
              </a:solidFill>
              <a:effectLst>
                <a:outerShdw blurRad="38100" dist="38100" dir="2700000" algn="tl">
                  <a:srgbClr val="C0C0C0"/>
                </a:outerShdw>
              </a:effectLst>
              <a:ea typeface="ＭＳ Ｐゴシック"/>
            </a:endParaRPr>
          </a:p>
        </p:txBody>
      </p:sp>
      <p:sp>
        <p:nvSpPr>
          <p:cNvPr id="40" name="テキスト ボックス 39"/>
          <p:cNvSpPr txBox="1"/>
          <p:nvPr/>
        </p:nvSpPr>
        <p:spPr bwMode="auto">
          <a:xfrm>
            <a:off x="6647086" y="3805731"/>
            <a:ext cx="538162" cy="415357"/>
          </a:xfrm>
          <a:prstGeom prst="rect">
            <a:avLst/>
          </a:prstGeom>
          <a:noFill/>
        </p:spPr>
        <p:txBody>
          <a:bodyPr lIns="91297" tIns="45650" rIns="91297" bIns="45650">
            <a:spAutoFit/>
          </a:bodyPr>
          <a:lstStyle/>
          <a:p>
            <a:pPr defTabSz="913067">
              <a:defRPr/>
            </a:pPr>
            <a:r>
              <a:rPr lang="ja-JP" altLang="en-US" sz="1050" dirty="0">
                <a:solidFill>
                  <a:prstClr val="black"/>
                </a:solidFill>
                <a:effectLst>
                  <a:outerShdw blurRad="38100" dist="38100" dir="2700000" algn="tl">
                    <a:srgbClr val="000000">
                      <a:alpha val="43137"/>
                    </a:srgbClr>
                  </a:outerShdw>
                </a:effectLst>
                <a:ea typeface="ＭＳ Ｐゴシック"/>
              </a:rPr>
              <a:t>モニタリング</a:t>
            </a:r>
          </a:p>
        </p:txBody>
      </p:sp>
      <p:sp>
        <p:nvSpPr>
          <p:cNvPr id="7" name="スライド番号プレースホルダー 6"/>
          <p:cNvSpPr>
            <a:spLocks noGrp="1"/>
          </p:cNvSpPr>
          <p:nvPr>
            <p:ph type="sldNum" sz="quarter" idx="12"/>
          </p:nvPr>
        </p:nvSpPr>
        <p:spPr/>
        <p:txBody>
          <a:bodyPr/>
          <a:lstStyle/>
          <a:p>
            <a:pPr>
              <a:defRPr/>
            </a:pPr>
            <a:fld id="{A684EDC7-3869-421D-BB35-1698C2C7976B}" type="slidenum">
              <a:rPr lang="ja-JP" altLang="en-US" smtClean="0">
                <a:solidFill>
                  <a:prstClr val="black">
                    <a:tint val="75000"/>
                  </a:prstClr>
                </a:solidFill>
              </a:rPr>
              <a:pPr>
                <a:defRPr/>
              </a:pPr>
              <a:t>53</a:t>
            </a:fld>
            <a:endParaRPr lang="ja-JP" altLang="en-US" dirty="0">
              <a:solidFill>
                <a:prstClr val="black">
                  <a:tint val="75000"/>
                </a:prstClr>
              </a:solidFill>
            </a:endParaRPr>
          </a:p>
        </p:txBody>
      </p:sp>
    </p:spTree>
    <p:extLst>
      <p:ext uri="{BB962C8B-B14F-4D97-AF65-F5344CB8AC3E}">
        <p14:creationId xmlns:p14="http://schemas.microsoft.com/office/powerpoint/2010/main" val="3849156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円/楕円 160"/>
          <p:cNvSpPr/>
          <p:nvPr/>
        </p:nvSpPr>
        <p:spPr>
          <a:xfrm rot="5400000">
            <a:off x="-256591" y="1782173"/>
            <a:ext cx="2953592" cy="2364715"/>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algn="ctr" defTabSz="924247">
              <a:defRPr/>
            </a:pPr>
            <a:endParaRPr lang="ja-JP" altLang="en-US" sz="1900" dirty="0">
              <a:solidFill>
                <a:srgbClr val="FFFFFF"/>
              </a:solidFill>
            </a:endParaRPr>
          </a:p>
        </p:txBody>
      </p:sp>
      <p:sp>
        <p:nvSpPr>
          <p:cNvPr id="3076" name="Text Box 9"/>
          <p:cNvSpPr txBox="1">
            <a:spLocks noChangeArrowheads="1"/>
          </p:cNvSpPr>
          <p:nvPr/>
        </p:nvSpPr>
        <p:spPr bwMode="auto">
          <a:xfrm>
            <a:off x="8907191" y="2169381"/>
            <a:ext cx="694796" cy="344488"/>
          </a:xfrm>
          <a:prstGeom prst="rect">
            <a:avLst/>
          </a:prstGeom>
          <a:noFill/>
          <a:ln w="9525">
            <a:noFill/>
            <a:miter lim="800000"/>
            <a:headEnd/>
            <a:tailEnd/>
          </a:ln>
        </p:spPr>
        <p:txBody>
          <a:bodyPr lIns="92392" tIns="46196" rIns="92392" bIns="46196"/>
          <a:lstStyle/>
          <a:p>
            <a:pPr algn="ctr" defTabSz="924247" eaLnBrk="0" hangingPunct="0"/>
            <a:r>
              <a:rPr kumimoji="0" lang="ja-JP" altLang="en-US" dirty="0" smtClean="0">
                <a:solidFill>
                  <a:srgbClr val="000000"/>
                </a:solidFill>
                <a:latin typeface="Century" pitchFamily="18" charset="0"/>
                <a:ea typeface="HGPｺﾞｼｯｸM" pitchFamily="50" charset="-128"/>
              </a:rPr>
              <a:t>自宅</a:t>
            </a:r>
          </a:p>
        </p:txBody>
      </p:sp>
      <p:pic>
        <p:nvPicPr>
          <p:cNvPr id="3077" name="Picture 12"/>
          <p:cNvPicPr>
            <a:picLocks noChangeAspect="1" noChangeArrowheads="1"/>
          </p:cNvPicPr>
          <p:nvPr/>
        </p:nvPicPr>
        <p:blipFill>
          <a:blip r:embed="rId2" cstate="print"/>
          <a:srcRect/>
          <a:stretch>
            <a:fillRect/>
          </a:stretch>
        </p:blipFill>
        <p:spPr bwMode="auto">
          <a:xfrm>
            <a:off x="8841845" y="1563739"/>
            <a:ext cx="935552" cy="586262"/>
          </a:xfrm>
          <a:prstGeom prst="rect">
            <a:avLst/>
          </a:prstGeom>
          <a:noFill/>
          <a:ln w="9525">
            <a:noFill/>
            <a:miter lim="800000"/>
            <a:headEnd/>
            <a:tailEnd/>
          </a:ln>
        </p:spPr>
      </p:pic>
      <p:sp>
        <p:nvSpPr>
          <p:cNvPr id="3078" name="Text Box 8"/>
          <p:cNvSpPr txBox="1">
            <a:spLocks noChangeArrowheads="1"/>
          </p:cNvSpPr>
          <p:nvPr/>
        </p:nvSpPr>
        <p:spPr bwMode="auto">
          <a:xfrm>
            <a:off x="6061080" y="2273757"/>
            <a:ext cx="1403350" cy="304763"/>
          </a:xfrm>
          <a:prstGeom prst="rect">
            <a:avLst/>
          </a:prstGeom>
          <a:noFill/>
          <a:ln w="9525">
            <a:noFill/>
            <a:miter lim="800000"/>
            <a:headEnd/>
            <a:tailEnd/>
          </a:ln>
        </p:spPr>
        <p:txBody>
          <a:bodyPr lIns="92392" tIns="46196" rIns="92392" bIns="46196"/>
          <a:lstStyle/>
          <a:p>
            <a:pPr algn="ctr" defTabSz="924247" eaLnBrk="0" hangingPunct="0"/>
            <a:r>
              <a:rPr kumimoji="0" lang="ja-JP" altLang="en-US" sz="1400" dirty="0" smtClean="0">
                <a:solidFill>
                  <a:srgbClr val="000000"/>
                </a:solidFill>
                <a:latin typeface="Century" pitchFamily="18" charset="0"/>
                <a:ea typeface="HGPｺﾞｼｯｸM" pitchFamily="50" charset="-128"/>
              </a:rPr>
              <a:t>グループホーム</a:t>
            </a:r>
            <a:endParaRPr kumimoji="0" lang="en-US" altLang="ja-JP" sz="1400" dirty="0" smtClean="0">
              <a:solidFill>
                <a:srgbClr val="000000"/>
              </a:solidFill>
              <a:latin typeface="Century" pitchFamily="18" charset="0"/>
              <a:ea typeface="HGPｺﾞｼｯｸM" pitchFamily="50" charset="-128"/>
            </a:endParaRPr>
          </a:p>
        </p:txBody>
      </p:sp>
      <p:sp>
        <p:nvSpPr>
          <p:cNvPr id="3079" name="Text Box 8"/>
          <p:cNvSpPr txBox="1">
            <a:spLocks noChangeArrowheads="1"/>
          </p:cNvSpPr>
          <p:nvPr/>
        </p:nvSpPr>
        <p:spPr bwMode="auto">
          <a:xfrm>
            <a:off x="507348" y="2524306"/>
            <a:ext cx="1325960" cy="407987"/>
          </a:xfrm>
          <a:prstGeom prst="rect">
            <a:avLst/>
          </a:prstGeom>
          <a:noFill/>
          <a:ln w="9525">
            <a:noFill/>
            <a:miter lim="800000"/>
            <a:headEnd/>
            <a:tailEnd/>
          </a:ln>
        </p:spPr>
        <p:txBody>
          <a:bodyPr lIns="92392" tIns="46196" rIns="92392" bIns="46196"/>
          <a:lstStyle/>
          <a:p>
            <a:pPr algn="just" defTabSz="924247" eaLnBrk="0" hangingPunct="0"/>
            <a:r>
              <a:rPr kumimoji="0" lang="ja-JP" altLang="en-US" sz="1200" dirty="0" smtClean="0">
                <a:solidFill>
                  <a:srgbClr val="000000"/>
                </a:solidFill>
                <a:latin typeface="Century" pitchFamily="18" charset="0"/>
                <a:ea typeface="HGPｺﾞｼｯｸM" pitchFamily="50" charset="-128"/>
              </a:rPr>
              <a:t>　精神科病院等</a:t>
            </a:r>
          </a:p>
        </p:txBody>
      </p:sp>
      <p:pic>
        <p:nvPicPr>
          <p:cNvPr id="3080" name="Picture 13"/>
          <p:cNvPicPr>
            <a:picLocks noChangeAspect="1" noChangeArrowheads="1"/>
          </p:cNvPicPr>
          <p:nvPr/>
        </p:nvPicPr>
        <p:blipFill>
          <a:blip r:embed="rId3" cstate="print"/>
          <a:srcRect/>
          <a:stretch>
            <a:fillRect/>
          </a:stretch>
        </p:blipFill>
        <p:spPr bwMode="auto">
          <a:xfrm>
            <a:off x="6099740" y="1459764"/>
            <a:ext cx="1271289" cy="824165"/>
          </a:xfrm>
          <a:prstGeom prst="rect">
            <a:avLst/>
          </a:prstGeom>
          <a:noFill/>
          <a:ln w="9525">
            <a:noFill/>
            <a:miter lim="800000"/>
            <a:headEnd/>
            <a:tailEnd/>
          </a:ln>
        </p:spPr>
      </p:pic>
      <p:cxnSp>
        <p:nvCxnSpPr>
          <p:cNvPr id="187" name="直線矢印コネクタ 186"/>
          <p:cNvCxnSpPr/>
          <p:nvPr/>
        </p:nvCxnSpPr>
        <p:spPr>
          <a:xfrm>
            <a:off x="2067190" y="1848931"/>
            <a:ext cx="4109946"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4" cstate="print"/>
          <a:srcRect/>
          <a:stretch>
            <a:fillRect/>
          </a:stretch>
        </p:blipFill>
        <p:spPr bwMode="auto">
          <a:xfrm>
            <a:off x="3986837" y="5707760"/>
            <a:ext cx="1807546" cy="752896"/>
          </a:xfrm>
          <a:prstGeom prst="rect">
            <a:avLst/>
          </a:prstGeom>
          <a:ln>
            <a:noFill/>
          </a:ln>
          <a:effectLst>
            <a:softEdge rad="112500"/>
          </a:effectLst>
        </p:spPr>
      </p:pic>
      <p:sp>
        <p:nvSpPr>
          <p:cNvPr id="72" name="Text Box 8"/>
          <p:cNvSpPr txBox="1">
            <a:spLocks noChangeArrowheads="1"/>
          </p:cNvSpPr>
          <p:nvPr/>
        </p:nvSpPr>
        <p:spPr bwMode="auto">
          <a:xfrm>
            <a:off x="4061707" y="6340603"/>
            <a:ext cx="1657806" cy="306994"/>
          </a:xfrm>
          <a:prstGeom prst="rect">
            <a:avLst/>
          </a:prstGeom>
          <a:noFill/>
          <a:ln w="9525">
            <a:noFill/>
            <a:miter lim="800000"/>
            <a:headEnd/>
            <a:tailEnd/>
          </a:ln>
        </p:spPr>
        <p:txBody>
          <a:bodyPr lIns="92392" tIns="46196" rIns="92392" bIns="46196"/>
          <a:lstStyle/>
          <a:p>
            <a:pPr algn="ctr" defTabSz="924247" eaLnBrk="0" hangingPunct="0">
              <a:defRPr/>
            </a:pPr>
            <a:r>
              <a:rPr kumimoji="0" lang="ja-JP" altLang="en-US" sz="1100" dirty="0">
                <a:solidFill>
                  <a:srgbClr val="000000"/>
                </a:solidFill>
                <a:latin typeface="Century" pitchFamily="18" charset="0"/>
                <a:ea typeface="HGPｺﾞｼｯｸM" pitchFamily="50" charset="-128"/>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5" cstate="print"/>
          <a:srcRect/>
          <a:stretch>
            <a:fillRect/>
          </a:stretch>
        </p:blipFill>
        <p:spPr bwMode="auto">
          <a:xfrm>
            <a:off x="350839" y="2953000"/>
            <a:ext cx="1504294" cy="624722"/>
          </a:xfrm>
          <a:prstGeom prst="rect">
            <a:avLst/>
          </a:prstGeom>
          <a:noFill/>
          <a:ln w="9525">
            <a:noFill/>
            <a:miter lim="800000"/>
            <a:headEnd/>
            <a:tailEnd/>
          </a:ln>
        </p:spPr>
      </p:pic>
      <p:sp>
        <p:nvSpPr>
          <p:cNvPr id="3085" name="Text Box 8"/>
          <p:cNvSpPr txBox="1">
            <a:spLocks noChangeArrowheads="1"/>
          </p:cNvSpPr>
          <p:nvPr/>
        </p:nvSpPr>
        <p:spPr bwMode="auto">
          <a:xfrm>
            <a:off x="350847" y="3516601"/>
            <a:ext cx="1482461" cy="407988"/>
          </a:xfrm>
          <a:prstGeom prst="rect">
            <a:avLst/>
          </a:prstGeom>
          <a:noFill/>
          <a:ln w="9525">
            <a:noFill/>
            <a:miter lim="800000"/>
            <a:headEnd/>
            <a:tailEnd/>
          </a:ln>
        </p:spPr>
        <p:txBody>
          <a:bodyPr lIns="92392" tIns="46196" rIns="92392" bIns="46196"/>
          <a:lstStyle/>
          <a:p>
            <a:pPr algn="ctr" defTabSz="924247" eaLnBrk="0" hangingPunct="0"/>
            <a:r>
              <a:rPr kumimoji="0" lang="ja-JP" altLang="en-US" sz="1200" dirty="0" smtClean="0">
                <a:solidFill>
                  <a:srgbClr val="000000"/>
                </a:solidFill>
                <a:latin typeface="Century" pitchFamily="18" charset="0"/>
                <a:ea typeface="HGPｺﾞｼｯｸM" pitchFamily="50" charset="-128"/>
              </a:rPr>
              <a:t>入所施設</a:t>
            </a:r>
            <a:endParaRPr kumimoji="0" lang="en-US" altLang="ja-JP" sz="1200" dirty="0" smtClean="0">
              <a:solidFill>
                <a:srgbClr val="000000"/>
              </a:solidFill>
              <a:latin typeface="Century" pitchFamily="18" charset="0"/>
              <a:ea typeface="HGPｺﾞｼｯｸM" pitchFamily="50" charset="-128"/>
            </a:endParaRPr>
          </a:p>
          <a:p>
            <a:pPr algn="ctr" defTabSz="924247" eaLnBrk="0" hangingPunct="0"/>
            <a:r>
              <a:rPr kumimoji="0" lang="ja-JP" altLang="en-US" sz="1200" dirty="0" smtClean="0">
                <a:solidFill>
                  <a:srgbClr val="000000"/>
                </a:solidFill>
                <a:latin typeface="Century" pitchFamily="18" charset="0"/>
                <a:ea typeface="HGPｺﾞｼｯｸM" pitchFamily="50" charset="-128"/>
              </a:rPr>
              <a:t>（生活介護等）</a:t>
            </a:r>
          </a:p>
        </p:txBody>
      </p:sp>
      <p:cxnSp>
        <p:nvCxnSpPr>
          <p:cNvPr id="121" name="直線コネクタ 120"/>
          <p:cNvCxnSpPr/>
          <p:nvPr/>
        </p:nvCxnSpPr>
        <p:spPr>
          <a:xfrm>
            <a:off x="1883174" y="3565020"/>
            <a:ext cx="481541"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002757" y="1848932"/>
            <a:ext cx="0" cy="1728788"/>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大かっこ 128"/>
          <p:cNvSpPr/>
          <p:nvPr/>
        </p:nvSpPr>
        <p:spPr>
          <a:xfrm>
            <a:off x="3529036" y="2138834"/>
            <a:ext cx="2648100" cy="1178932"/>
          </a:xfrm>
          <a:prstGeom prst="bracketPair">
            <a:avLst/>
          </a:prstGeom>
          <a:solidFill>
            <a:srgbClr val="FFCCFF">
              <a:alpha val="50196"/>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6000" tIns="46213" rIns="36000" bIns="46213" anchor="ctr"/>
          <a:lstStyle/>
          <a:p>
            <a:pPr defTabSz="924247">
              <a:defRPr/>
            </a:pPr>
            <a:r>
              <a:rPr lang="ja-JP" altLang="en-US"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共同生活住居への入居を希望している者が体験的な入居を行う</a:t>
            </a:r>
            <a:r>
              <a:rPr lang="ja-JP" altLang="en-US" sz="10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場合の報酬</a:t>
            </a:r>
            <a:endParaRPr lang="en-US" altLang="ja-JP" sz="10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24247">
              <a:defRPr/>
            </a:pP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・介護サービス包括型：</a:t>
            </a:r>
            <a:r>
              <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691</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24247">
              <a:defRPr/>
            </a:pP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a:t>
            </a: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区分</a:t>
            </a: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別）</a:t>
            </a:r>
            <a:endParaRPr lang="en-US" altLang="ja-JP"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24247">
              <a:defRPr/>
            </a:pP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a:t>
            </a:r>
            <a:r>
              <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1,128</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427</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24247">
              <a:defRPr/>
            </a:pP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障害支援区分別）</a:t>
            </a:r>
            <a:endParaRPr lang="en-US" altLang="ja-JP" sz="9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24247">
              <a:defRPr/>
            </a:pP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・外部サービス利用型：</a:t>
            </a:r>
            <a:r>
              <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924247">
              <a:defRPr/>
            </a:pPr>
            <a:r>
              <a:rPr lang="ja-JP" altLang="en-US" sz="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連続</a:t>
            </a:r>
            <a:r>
              <a:rPr lang="en-US" altLang="ja-JP"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日以内かつ年</a:t>
            </a:r>
            <a:r>
              <a:rPr lang="en-US" altLang="ja-JP"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a:t>
            </a:r>
            <a:endParaRPr lang="en-US" altLang="ja-JP"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4312121" y="1613826"/>
            <a:ext cx="1081929" cy="431800"/>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213" rIns="0" bIns="46213" anchor="ctr"/>
          <a:lstStyle/>
          <a:p>
            <a:pPr algn="ctr" defTabSz="924247">
              <a:defRPr/>
            </a:pP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24247">
              <a:defRPr/>
            </a:pP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体験入居</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大かっこ 129"/>
          <p:cNvSpPr/>
          <p:nvPr/>
        </p:nvSpPr>
        <p:spPr>
          <a:xfrm>
            <a:off x="3782583" y="4051323"/>
            <a:ext cx="2216055" cy="1151732"/>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72000" tIns="46213" rIns="0" bIns="46213" anchor="ctr"/>
          <a:lstStyle/>
          <a:p>
            <a:pPr defTabSz="924247">
              <a:defRPr/>
            </a:pPr>
            <a:r>
              <a:rPr lang="ja-JP" altLang="en-US" sz="1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体験宿泊</a:t>
            </a:r>
            <a:r>
              <a:rPr lang="ja-JP" altLang="en-US" sz="1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加算</a:t>
            </a:r>
            <a:endParaRPr lang="en-US" altLang="ja-JP" sz="1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24247">
              <a:defRPr/>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常時</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の連絡・支援体制を確保した上で</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、一人暮らし</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に向けた体験的な宿泊支援を行った</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　　</a:t>
            </a:r>
            <a:r>
              <a:rPr lang="ja-JP" altLang="en-US" sz="1000" spc="-10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a:t>
            </a:r>
            <a:r>
              <a:rPr lang="ja-JP" altLang="en-US" sz="1000" spc="-10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が上限</a:t>
            </a:r>
            <a:endParaRPr lang="en-US" altLang="ja-JP" sz="1000" spc="-10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24247">
              <a:defRPr/>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障害福祉ｻｰﾋﾞｽ事業者へ</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委託可</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24247">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endParaRPr lang="en-US"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24247">
              <a:defRPr/>
            </a:pP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単位（夜間支援を行う場合</a:t>
            </a:r>
            <a:r>
              <a:rPr lang="ja-JP" altLang="en-US" sz="1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4186357" y="3543157"/>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algn="ctr" defTabSz="924247">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924247">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（体験宿泊）</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7371029" y="4358203"/>
            <a:ext cx="1405070" cy="344488"/>
          </a:xfrm>
          <a:prstGeom prst="rect">
            <a:avLst/>
          </a:prstGeom>
          <a:noFill/>
          <a:ln w="9525">
            <a:noFill/>
            <a:miter lim="800000"/>
            <a:headEnd/>
            <a:tailEnd/>
          </a:ln>
        </p:spPr>
        <p:txBody>
          <a:bodyPr lIns="92392" tIns="46196" rIns="92392" bIns="46196"/>
          <a:lstStyle/>
          <a:p>
            <a:pPr algn="just" defTabSz="924247" eaLnBrk="0" hangingPunct="0"/>
            <a:r>
              <a:rPr kumimoji="0" lang="ja-JP" altLang="en-US" dirty="0" smtClean="0">
                <a:solidFill>
                  <a:srgbClr val="000000"/>
                </a:solidFill>
                <a:latin typeface="Century" pitchFamily="18" charset="0"/>
                <a:ea typeface="HGPｺﾞｼｯｸM" pitchFamily="50" charset="-128"/>
              </a:rPr>
              <a:t>体験宿泊の場</a:t>
            </a:r>
          </a:p>
        </p:txBody>
      </p:sp>
      <p:sp>
        <p:nvSpPr>
          <p:cNvPr id="147" name="角丸四角形 146"/>
          <p:cNvSpPr/>
          <p:nvPr/>
        </p:nvSpPr>
        <p:spPr>
          <a:xfrm>
            <a:off x="579571" y="5089020"/>
            <a:ext cx="1408509" cy="431800"/>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92424" tIns="46213" rIns="92424" bIns="46213" anchor="ctr"/>
          <a:lstStyle/>
          <a:p>
            <a:pPr algn="ctr" defTabSz="924247">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924247">
              <a:defRPr/>
            </a:pP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（体験利用）</a:t>
            </a:r>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大かっこ 147"/>
          <p:cNvSpPr/>
          <p:nvPr/>
        </p:nvSpPr>
        <p:spPr>
          <a:xfrm>
            <a:off x="184019" y="5520820"/>
            <a:ext cx="2369878" cy="1126777"/>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6000" tIns="46213" rIns="36000" bIns="46213" anchor="ctr"/>
          <a:lstStyle/>
          <a:p>
            <a:pPr defTabSz="924247">
              <a:lnSpc>
                <a:spcPts val="1300"/>
              </a:lnSpc>
              <a:defRPr/>
            </a:pPr>
            <a:r>
              <a:rPr lang="ja-JP" altLang="en-US" sz="1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a:t>
            </a:r>
            <a:r>
              <a:rPr lang="ja-JP" altLang="en-US" sz="1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サービスの</a:t>
            </a:r>
            <a:r>
              <a:rPr lang="ja-JP" altLang="en-US" sz="1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体験利用</a:t>
            </a:r>
            <a:r>
              <a:rPr lang="ja-JP" altLang="en-US" sz="1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加算</a:t>
            </a:r>
            <a:endParaRPr lang="en-US" altLang="ja-JP" sz="1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24247">
              <a:lnSpc>
                <a:spcPts val="1300"/>
              </a:lnSpc>
              <a:defRPr/>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地域移行支援事業者が障害福祉ｻｰﾋﾞｽ事</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へ委託</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し、障害福祉ｻｰﾋﾞｽの体験的な利用支援を行った</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場合　</a:t>
            </a:r>
            <a:r>
              <a:rPr lang="ja-JP" altLang="en-US" sz="1000" spc="-10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a:t>
            </a:r>
            <a:r>
              <a:rPr lang="ja-JP" altLang="en-US" sz="1000" spc="-10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が上限</a:t>
            </a:r>
            <a:endParaRPr lang="en-US" altLang="ja-JP" sz="1000" spc="-10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24247">
              <a:lnSpc>
                <a:spcPts val="1300"/>
              </a:lnSpc>
              <a:defRPr/>
            </a:pPr>
            <a:r>
              <a:rPr lang="ja-JP" altLang="en-US" sz="1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開始</a:t>
            </a:r>
            <a:r>
              <a:rPr lang="zh-TW"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a:t>
            </a:r>
            <a:r>
              <a:rPr lang="en-US" altLang="zh-TW"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500</a:t>
            </a:r>
            <a:r>
              <a:rPr lang="zh-TW"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a:p>
            <a:pPr defTabSz="924247">
              <a:lnSpc>
                <a:spcPts val="1300"/>
              </a:lnSpc>
              <a:defRPr/>
            </a:pPr>
            <a:r>
              <a:rPr lang="zh-TW"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10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a:t>
            </a:r>
            <a:r>
              <a:rPr lang="en-US" altLang="zh-TW"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zh-TW"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250</a:t>
            </a:r>
            <a:r>
              <a:rPr lang="zh-TW" altLang="en-US" sz="1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p:txBody>
      </p:sp>
      <p:sp>
        <p:nvSpPr>
          <p:cNvPr id="164" name="AutoShape 57"/>
          <p:cNvSpPr>
            <a:spLocks noChangeArrowheads="1"/>
          </p:cNvSpPr>
          <p:nvPr/>
        </p:nvSpPr>
        <p:spPr bwMode="auto">
          <a:xfrm>
            <a:off x="6061080" y="4702690"/>
            <a:ext cx="3755098" cy="255614"/>
          </a:xfrm>
          <a:prstGeom prst="roundRect">
            <a:avLst>
              <a:gd name="adj" fmla="val 16667"/>
            </a:avLst>
          </a:prstGeom>
          <a:solidFill>
            <a:srgbClr val="FFFF99"/>
          </a:solidFill>
          <a:ln w="6350" algn="ctr">
            <a:solidFill>
              <a:schemeClr val="bg2"/>
            </a:solidFill>
            <a:round/>
            <a:headEnd/>
            <a:tailEnd/>
          </a:ln>
          <a:effectLst>
            <a:outerShdw dist="45791" dir="2021404" algn="ctr" rotWithShape="0">
              <a:schemeClr val="bg2">
                <a:alpha val="50000"/>
              </a:schemeClr>
            </a:outerShdw>
          </a:effectLst>
        </p:spPr>
        <p:txBody>
          <a:bodyPr lIns="92424" tIns="46213" rIns="92424" bIns="46213" anchor="ctr"/>
          <a:lstStyle/>
          <a:p>
            <a:pPr algn="ctr" defTabSz="924247">
              <a:spcBef>
                <a:spcPct val="50000"/>
              </a:spcBef>
              <a:defRPr/>
            </a:pPr>
            <a:r>
              <a:rPr lang="ja-JP" altLang="en-US" sz="1000" b="1" dirty="0">
                <a:solidFill>
                  <a:srgbClr val="000000"/>
                </a:solidFill>
                <a:latin typeface="メイリオ" pitchFamily="50" charset="-128"/>
                <a:ea typeface="メイリオ" pitchFamily="50" charset="-128"/>
              </a:rPr>
              <a:t>体験</a:t>
            </a:r>
            <a:r>
              <a:rPr lang="ja-JP" altLang="en-US" sz="1000" b="1" dirty="0" smtClean="0">
                <a:solidFill>
                  <a:srgbClr val="000000"/>
                </a:solidFill>
                <a:latin typeface="メイリオ" pitchFamily="50" charset="-128"/>
                <a:ea typeface="メイリオ" pitchFamily="50" charset="-128"/>
              </a:rPr>
              <a:t>入居・体験宿泊・体験利用の</a:t>
            </a:r>
            <a:r>
              <a:rPr lang="ja-JP" altLang="en-US" sz="1000" b="1" dirty="0">
                <a:solidFill>
                  <a:srgbClr val="000000"/>
                </a:solidFill>
                <a:latin typeface="メイリオ" pitchFamily="50" charset="-128"/>
                <a:ea typeface="メイリオ" pitchFamily="50" charset="-128"/>
              </a:rPr>
              <a:t>利用</a:t>
            </a:r>
            <a:r>
              <a:rPr lang="ja-JP" altLang="en-US" sz="1000" b="1" dirty="0" smtClean="0">
                <a:solidFill>
                  <a:srgbClr val="000000"/>
                </a:solidFill>
                <a:latin typeface="メイリオ" pitchFamily="50" charset="-128"/>
                <a:ea typeface="メイリオ" pitchFamily="50" charset="-128"/>
              </a:rPr>
              <a:t>実績の推移</a:t>
            </a:r>
            <a:r>
              <a:rPr lang="ja-JP" altLang="en-US" sz="800" b="1" dirty="0" smtClean="0">
                <a:solidFill>
                  <a:srgbClr val="000000"/>
                </a:solidFill>
                <a:latin typeface="メイリオ" pitchFamily="50" charset="-128"/>
                <a:ea typeface="メイリオ" pitchFamily="50" charset="-128"/>
              </a:rPr>
              <a:t>（国保連ﾃﾞｰﾀ）</a:t>
            </a:r>
            <a:endParaRPr lang="en-US" altLang="ja-JP" sz="800" b="1" dirty="0" smtClean="0">
              <a:solidFill>
                <a:srgbClr val="000000"/>
              </a:solidFill>
              <a:latin typeface="メイリオ" pitchFamily="50" charset="-128"/>
              <a:ea typeface="メイリオ" pitchFamily="50" charset="-128"/>
            </a:endParaRPr>
          </a:p>
        </p:txBody>
      </p:sp>
      <p:cxnSp>
        <p:nvCxnSpPr>
          <p:cNvPr id="173" name="直線矢印コネクタ 172"/>
          <p:cNvCxnSpPr>
            <a:stCxn id="3077" idx="1"/>
          </p:cNvCxnSpPr>
          <p:nvPr/>
        </p:nvCxnSpPr>
        <p:spPr>
          <a:xfrm flipH="1" flipV="1">
            <a:off x="7293641" y="1848932"/>
            <a:ext cx="1548204" cy="7938"/>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283825" y="4902485"/>
            <a:ext cx="78805" cy="18824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a:off x="1883174" y="3753976"/>
            <a:ext cx="2303183" cy="5081"/>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2098157" y="3070556"/>
            <a:ext cx="1195246" cy="795337"/>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24247">
              <a:lnSpc>
                <a:spcPts val="1100"/>
              </a:lnSpc>
              <a:defRPr/>
            </a:pPr>
            <a:r>
              <a:rPr lang="ja-JP" altLang="en-US" sz="1000" dirty="0" smtClean="0">
                <a:solidFill>
                  <a:srgbClr val="000000"/>
                </a:solidFill>
                <a:latin typeface="+mn-ea"/>
              </a:rPr>
              <a:t>入所者が体験</a:t>
            </a:r>
            <a:r>
              <a:rPr lang="ja-JP" altLang="en-US" sz="1000" dirty="0">
                <a:solidFill>
                  <a:srgbClr val="000000"/>
                </a:solidFill>
                <a:latin typeface="+mn-ea"/>
              </a:rPr>
              <a:t>入居・体験</a:t>
            </a:r>
            <a:r>
              <a:rPr lang="ja-JP" altLang="en-US" sz="1000" dirty="0" smtClean="0">
                <a:solidFill>
                  <a:srgbClr val="000000"/>
                </a:solidFill>
                <a:latin typeface="+mn-ea"/>
              </a:rPr>
              <a:t>宿泊を行う場合は、</a:t>
            </a:r>
            <a:r>
              <a:rPr lang="ja-JP" altLang="en-US" sz="1000" b="1" dirty="0" smtClean="0">
                <a:solidFill>
                  <a:srgbClr val="000000"/>
                </a:solidFill>
                <a:latin typeface="+mn-ea"/>
              </a:rPr>
              <a:t>入院</a:t>
            </a:r>
            <a:r>
              <a:rPr lang="ja-JP" altLang="en-US" sz="1000" b="1" dirty="0">
                <a:solidFill>
                  <a:srgbClr val="000000"/>
                </a:solidFill>
                <a:latin typeface="+mn-ea"/>
              </a:rPr>
              <a:t>・外泊時加算</a:t>
            </a:r>
            <a:r>
              <a:rPr lang="en-US" altLang="ja-JP" sz="1000" b="1" dirty="0">
                <a:solidFill>
                  <a:srgbClr val="000000"/>
                </a:solidFill>
                <a:latin typeface="+mn-ea"/>
              </a:rPr>
              <a:t>(Ⅰ)</a:t>
            </a:r>
            <a:r>
              <a:rPr lang="ja-JP" altLang="en-US" sz="1000" b="1" dirty="0">
                <a:solidFill>
                  <a:srgbClr val="000000"/>
                </a:solidFill>
                <a:latin typeface="+mn-ea"/>
              </a:rPr>
              <a:t>（</a:t>
            </a:r>
            <a:r>
              <a:rPr lang="en-US" altLang="ja-JP" sz="1000" b="1" dirty="0">
                <a:solidFill>
                  <a:srgbClr val="000000"/>
                </a:solidFill>
                <a:latin typeface="+mn-ea"/>
              </a:rPr>
              <a:t>320</a:t>
            </a:r>
            <a:r>
              <a:rPr lang="ja-JP" altLang="en-US" sz="1000" b="1" dirty="0">
                <a:solidFill>
                  <a:srgbClr val="000000"/>
                </a:solidFill>
                <a:latin typeface="+mn-ea"/>
              </a:rPr>
              <a:t>～</a:t>
            </a:r>
            <a:r>
              <a:rPr lang="en-US" altLang="ja-JP" sz="1000" b="1" dirty="0">
                <a:solidFill>
                  <a:srgbClr val="000000"/>
                </a:solidFill>
                <a:latin typeface="+mn-ea"/>
              </a:rPr>
              <a:t>247</a:t>
            </a:r>
            <a:r>
              <a:rPr lang="ja-JP" altLang="en-US" sz="1000" b="1" dirty="0">
                <a:solidFill>
                  <a:srgbClr val="000000"/>
                </a:solidFill>
                <a:latin typeface="+mn-ea"/>
              </a:rPr>
              <a:t>単位</a:t>
            </a:r>
            <a:r>
              <a:rPr lang="ja-JP" altLang="en-US" sz="1000" b="1" dirty="0" smtClean="0">
                <a:solidFill>
                  <a:srgbClr val="000000"/>
                </a:solidFill>
                <a:latin typeface="+mn-ea"/>
              </a:rPr>
              <a:t>）</a:t>
            </a:r>
            <a:r>
              <a:rPr lang="ja-JP" altLang="en-US" sz="1000" dirty="0" smtClean="0">
                <a:solidFill>
                  <a:srgbClr val="000000"/>
                </a:solidFill>
                <a:latin typeface="+mn-ea"/>
              </a:rPr>
              <a:t>を算定</a:t>
            </a:r>
            <a:r>
              <a:rPr lang="ja-JP" altLang="en-US" sz="1000" dirty="0">
                <a:solidFill>
                  <a:srgbClr val="000000"/>
                </a:solidFill>
                <a:latin typeface="+mn-ea"/>
              </a:rPr>
              <a:t>可能</a:t>
            </a:r>
            <a:endParaRPr lang="en-US" altLang="ja-JP" sz="1000" dirty="0">
              <a:solidFill>
                <a:srgbClr val="000000"/>
              </a:solidFill>
              <a:latin typeface="+mn-ea"/>
            </a:endParaRPr>
          </a:p>
        </p:txBody>
      </p:sp>
      <p:sp>
        <p:nvSpPr>
          <p:cNvPr id="194" name="フリーフォーム 193"/>
          <p:cNvSpPr/>
          <p:nvPr/>
        </p:nvSpPr>
        <p:spPr>
          <a:xfrm>
            <a:off x="5204106" y="2825246"/>
            <a:ext cx="1542653" cy="985041"/>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algn="ctr" defTabSz="924247">
              <a:defRPr/>
            </a:pPr>
            <a:endParaRPr lang="ja-JP" altLang="en-US" sz="1900" dirty="0">
              <a:solidFill>
                <a:srgbClr val="000000"/>
              </a:solidFill>
            </a:endParaRPr>
          </a:p>
        </p:txBody>
      </p:sp>
      <p:sp>
        <p:nvSpPr>
          <p:cNvPr id="204" name="AutoShape 5" descr="25%"/>
          <p:cNvSpPr>
            <a:spLocks noChangeArrowheads="1"/>
          </p:cNvSpPr>
          <p:nvPr/>
        </p:nvSpPr>
        <p:spPr bwMode="auto">
          <a:xfrm>
            <a:off x="457259" y="630554"/>
            <a:ext cx="8960238" cy="684456"/>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92424" tIns="46213" rIns="92424" bIns="46213" anchor="ctr"/>
          <a:lstStyle/>
          <a:p>
            <a:pPr defTabSz="924247">
              <a:defRPr/>
            </a:pPr>
            <a:r>
              <a:rPr lang="ja-JP" altLang="en-US" sz="1100" dirty="0">
                <a:solidFill>
                  <a:srgbClr val="333399">
                    <a:lumMod val="50000"/>
                  </a:srgbClr>
                </a:solidFill>
                <a:latin typeface="メイリオ" pitchFamily="50" charset="-128"/>
                <a:ea typeface="メイリオ" pitchFamily="50" charset="-128"/>
              </a:rPr>
              <a:t>　施設入所者等の</a:t>
            </a:r>
            <a:r>
              <a:rPr lang="ja-JP" altLang="ja-JP" sz="1100" dirty="0">
                <a:solidFill>
                  <a:srgbClr val="333399">
                    <a:lumMod val="50000"/>
                  </a:srgbClr>
                </a:solidFill>
                <a:latin typeface="メイリオ" pitchFamily="50" charset="-128"/>
                <a:ea typeface="メイリオ" pitchFamily="50" charset="-128"/>
              </a:rPr>
              <a:t>地域生活への移行を円滑に進めるためには、地域での生活に徐々に慣れていくことが重要であると考えられることから、</a:t>
            </a:r>
            <a:r>
              <a:rPr lang="ja-JP" altLang="ja-JP" sz="1100" b="1" dirty="0">
                <a:solidFill>
                  <a:srgbClr val="333399">
                    <a:lumMod val="50000"/>
                  </a:srgbClr>
                </a:solidFill>
                <a:latin typeface="メイリオ" pitchFamily="50" charset="-128"/>
                <a:ea typeface="メイリオ" pitchFamily="50" charset="-128"/>
              </a:rPr>
              <a:t>入所・入院中の段階から宿泊等の地域生活の体験ができるよう</a:t>
            </a:r>
            <a:r>
              <a:rPr lang="ja-JP" altLang="en-US" sz="1100" b="1" dirty="0">
                <a:solidFill>
                  <a:srgbClr val="333399">
                    <a:lumMod val="50000"/>
                  </a:srgbClr>
                </a:solidFill>
                <a:latin typeface="メイリオ" pitchFamily="50" charset="-128"/>
                <a:ea typeface="メイリオ" pitchFamily="50" charset="-128"/>
              </a:rPr>
              <a:t>グループホーム等の体験入居</a:t>
            </a:r>
            <a:r>
              <a:rPr lang="ja-JP" altLang="en-US" sz="1100" b="1" dirty="0" smtClean="0">
                <a:solidFill>
                  <a:srgbClr val="333399">
                    <a:lumMod val="50000"/>
                  </a:srgbClr>
                </a:solidFill>
                <a:latin typeface="メイリオ" pitchFamily="50" charset="-128"/>
                <a:ea typeface="メイリオ" pitchFamily="50" charset="-128"/>
              </a:rPr>
              <a:t>や体験宿泊、障害</a:t>
            </a:r>
            <a:r>
              <a:rPr lang="ja-JP" altLang="en-US" sz="1100" b="1" dirty="0">
                <a:solidFill>
                  <a:srgbClr val="333399">
                    <a:lumMod val="50000"/>
                  </a:srgbClr>
                </a:solidFill>
                <a:latin typeface="メイリオ" pitchFamily="50" charset="-128"/>
                <a:ea typeface="メイリオ" pitchFamily="50" charset="-128"/>
              </a:rPr>
              <a:t>福祉サービスの体験利用</a:t>
            </a:r>
            <a:r>
              <a:rPr lang="ja-JP" altLang="en-US" sz="1100" b="1" dirty="0" smtClean="0">
                <a:solidFill>
                  <a:srgbClr val="333399">
                    <a:lumMod val="50000"/>
                  </a:srgbClr>
                </a:solidFill>
                <a:latin typeface="メイリオ" pitchFamily="50" charset="-128"/>
                <a:ea typeface="メイリオ" pitchFamily="50" charset="-128"/>
              </a:rPr>
              <a:t>を</a:t>
            </a:r>
            <a:endParaRPr lang="en-US" altLang="ja-JP" sz="1100" b="1" dirty="0" smtClean="0">
              <a:solidFill>
                <a:srgbClr val="333399">
                  <a:lumMod val="50000"/>
                </a:srgbClr>
              </a:solidFill>
              <a:latin typeface="メイリオ" pitchFamily="50" charset="-128"/>
              <a:ea typeface="メイリオ" pitchFamily="50" charset="-128"/>
            </a:endParaRPr>
          </a:p>
          <a:p>
            <a:pPr defTabSz="924247">
              <a:defRPr/>
            </a:pPr>
            <a:r>
              <a:rPr lang="ja-JP" altLang="en-US" sz="1100" b="1" dirty="0" smtClean="0">
                <a:solidFill>
                  <a:srgbClr val="333399">
                    <a:lumMod val="50000"/>
                  </a:srgbClr>
                </a:solidFill>
                <a:latin typeface="メイリオ" pitchFamily="50" charset="-128"/>
                <a:ea typeface="メイリオ" pitchFamily="50" charset="-128"/>
              </a:rPr>
              <a:t>促進</a:t>
            </a:r>
            <a:r>
              <a:rPr lang="ja-JP" altLang="en-US" sz="1100" dirty="0" smtClean="0">
                <a:solidFill>
                  <a:srgbClr val="333399">
                    <a:lumMod val="50000"/>
                  </a:srgbClr>
                </a:solidFill>
                <a:latin typeface="メイリオ" pitchFamily="50" charset="-128"/>
                <a:ea typeface="メイリオ" pitchFamily="50" charset="-128"/>
              </a:rPr>
              <a:t>。また、グループホームの体験入居については、</a:t>
            </a:r>
            <a:r>
              <a:rPr lang="ja-JP" altLang="en-US" sz="1100" b="1" dirty="0" smtClean="0">
                <a:solidFill>
                  <a:srgbClr val="333399">
                    <a:lumMod val="50000"/>
                  </a:srgbClr>
                </a:solidFill>
                <a:latin typeface="メイリオ" pitchFamily="50" charset="-128"/>
                <a:ea typeface="メイリオ" pitchFamily="50" charset="-128"/>
              </a:rPr>
              <a:t>家族と同居しながら自宅で生活する障害者も利用可能</a:t>
            </a:r>
            <a:r>
              <a:rPr lang="ja-JP" altLang="en-US" sz="1100" dirty="0" smtClean="0">
                <a:solidFill>
                  <a:srgbClr val="333399">
                    <a:lumMod val="50000"/>
                  </a:srgbClr>
                </a:solidFill>
                <a:latin typeface="メイリオ" pitchFamily="50" charset="-128"/>
                <a:ea typeface="メイリオ" pitchFamily="50" charset="-128"/>
              </a:rPr>
              <a:t>。</a:t>
            </a:r>
            <a:endParaRPr lang="en-US" altLang="ja-JP" sz="1100" dirty="0">
              <a:solidFill>
                <a:srgbClr val="333399">
                  <a:lumMod val="50000"/>
                </a:srgbClr>
              </a:solidFill>
              <a:latin typeface="メイリオ" pitchFamily="50" charset="-128"/>
              <a:ea typeface="メイリオ" pitchFamily="50" charset="-128"/>
            </a:endParaRPr>
          </a:p>
        </p:txBody>
      </p:sp>
      <p:sp>
        <p:nvSpPr>
          <p:cNvPr id="3129" name="テキスト ボックス 221"/>
          <p:cNvSpPr>
            <a:spLocks noChangeArrowheads="1"/>
          </p:cNvSpPr>
          <p:nvPr/>
        </p:nvSpPr>
        <p:spPr bwMode="auto">
          <a:xfrm>
            <a:off x="110650" y="24185"/>
            <a:ext cx="9705528" cy="524867"/>
          </a:xfrm>
          <a:prstGeom prst="bevel">
            <a:avLst>
              <a:gd name="adj" fmla="val 12500"/>
            </a:avLst>
          </a:prstGeom>
          <a:solidFill>
            <a:srgbClr val="FFFF99"/>
          </a:solidFill>
          <a:ln w="3175">
            <a:solidFill>
              <a:schemeClr val="tx1"/>
            </a:solidFill>
            <a:miter lim="800000"/>
            <a:headEnd/>
            <a:tailEnd/>
          </a:ln>
        </p:spPr>
        <p:txBody>
          <a:bodyPr wrap="none" lIns="0" tIns="0" rIns="0" bIns="0" anchor="ctr"/>
          <a:lstStyle/>
          <a:p>
            <a:pPr algn="ctr" defTabSz="1339836"/>
            <a:r>
              <a:rPr lang="ja-JP" altLang="en-US" sz="2000" dirty="0" smtClean="0">
                <a:solidFill>
                  <a:srgbClr val="333399">
                    <a:lumMod val="75000"/>
                  </a:srgbClr>
                </a:solidFill>
                <a:latin typeface="Arial"/>
                <a:ea typeface="ＤＨＰ特太ゴシック体" pitchFamily="2" charset="-128"/>
              </a:rPr>
              <a:t>施設入所者等の地域生活の体験に関する仕組み</a:t>
            </a:r>
          </a:p>
        </p:txBody>
      </p:sp>
      <p:sp>
        <p:nvSpPr>
          <p:cNvPr id="43" name="フリーフォーム 42"/>
          <p:cNvSpPr/>
          <p:nvPr/>
        </p:nvSpPr>
        <p:spPr>
          <a:xfrm>
            <a:off x="7371029" y="2570762"/>
            <a:ext cx="1092076" cy="1222859"/>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algn="ctr" defTabSz="924247">
              <a:defRPr/>
            </a:pPr>
            <a:endParaRPr lang="ja-JP" altLang="en-US" sz="1900" dirty="0">
              <a:solidFill>
                <a:srgbClr val="000000"/>
              </a:solidFill>
            </a:endParaRPr>
          </a:p>
        </p:txBody>
      </p:sp>
      <p:sp>
        <p:nvSpPr>
          <p:cNvPr id="3132" name="Text Box 8"/>
          <p:cNvSpPr txBox="1">
            <a:spLocks noChangeArrowheads="1"/>
          </p:cNvSpPr>
          <p:nvPr/>
        </p:nvSpPr>
        <p:spPr bwMode="auto">
          <a:xfrm>
            <a:off x="8337471" y="3359180"/>
            <a:ext cx="1080025" cy="287338"/>
          </a:xfrm>
          <a:prstGeom prst="rect">
            <a:avLst/>
          </a:prstGeom>
          <a:solidFill>
            <a:schemeClr val="bg1"/>
          </a:solidFill>
          <a:ln w="9525">
            <a:noFill/>
            <a:miter lim="800000"/>
            <a:headEnd/>
            <a:tailEnd/>
          </a:ln>
        </p:spPr>
        <p:txBody>
          <a:bodyPr lIns="92392" tIns="46196" rIns="92392" bIns="46196"/>
          <a:lstStyle/>
          <a:p>
            <a:pPr algn="ctr" defTabSz="924247" eaLnBrk="0" hangingPunct="0"/>
            <a:r>
              <a:rPr kumimoji="0" lang="ja-JP" altLang="en-US" sz="1000" dirty="0" smtClean="0">
                <a:solidFill>
                  <a:srgbClr val="000000"/>
                </a:solidFill>
                <a:latin typeface="Century" pitchFamily="18" charset="0"/>
                <a:ea typeface="HGPｺﾞｼｯｸM" pitchFamily="50" charset="-128"/>
              </a:rPr>
              <a:t>地域生活へ移行</a:t>
            </a:r>
          </a:p>
        </p:txBody>
      </p:sp>
      <p:pic>
        <p:nvPicPr>
          <p:cNvPr id="3133" name="図 44" descr="MC900445564.WMF"/>
          <p:cNvPicPr>
            <a:picLocks noChangeAspect="1"/>
          </p:cNvPicPr>
          <p:nvPr/>
        </p:nvPicPr>
        <p:blipFill>
          <a:blip r:embed="rId6" cstate="print"/>
          <a:srcRect/>
          <a:stretch>
            <a:fillRect/>
          </a:stretch>
        </p:blipFill>
        <p:spPr bwMode="auto">
          <a:xfrm>
            <a:off x="8614869" y="2766550"/>
            <a:ext cx="448867" cy="608012"/>
          </a:xfrm>
          <a:prstGeom prst="rect">
            <a:avLst/>
          </a:prstGeom>
          <a:noFill/>
          <a:ln w="9525">
            <a:noFill/>
            <a:miter lim="800000"/>
            <a:headEnd/>
            <a:tailEnd/>
          </a:ln>
        </p:spPr>
      </p:pic>
      <p:pic>
        <p:nvPicPr>
          <p:cNvPr id="3134" name="Picture 67"/>
          <p:cNvPicPr>
            <a:picLocks noChangeAspect="1" noChangeArrowheads="1"/>
          </p:cNvPicPr>
          <p:nvPr/>
        </p:nvPicPr>
        <p:blipFill>
          <a:blip r:embed="rId7" cstate="print"/>
          <a:srcRect/>
          <a:stretch>
            <a:fillRect/>
          </a:stretch>
        </p:blipFill>
        <p:spPr bwMode="auto">
          <a:xfrm>
            <a:off x="626028" y="1706905"/>
            <a:ext cx="1133281" cy="863857"/>
          </a:xfrm>
          <a:prstGeom prst="rect">
            <a:avLst/>
          </a:prstGeom>
          <a:noFill/>
          <a:ln w="9525">
            <a:noFill/>
            <a:miter lim="800000"/>
            <a:headEnd/>
            <a:tailEnd/>
          </a:ln>
        </p:spPr>
      </p:pic>
      <p:cxnSp>
        <p:nvCxnSpPr>
          <p:cNvPr id="49" name="直線コネクタ 48"/>
          <p:cNvCxnSpPr/>
          <p:nvPr/>
        </p:nvCxnSpPr>
        <p:spPr>
          <a:xfrm>
            <a:off x="1793753" y="2209295"/>
            <a:ext cx="1520289"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182298" y="5068425"/>
            <a:ext cx="233892" cy="288925"/>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algn="ctr" defTabSz="924247">
              <a:defRPr/>
            </a:pPr>
            <a:endParaRPr lang="ja-JP" altLang="en-US" sz="1900" dirty="0">
              <a:solidFill>
                <a:srgbClr val="000000"/>
              </a:solidFill>
            </a:endParaRPr>
          </a:p>
        </p:txBody>
      </p:sp>
      <p:sp>
        <p:nvSpPr>
          <p:cNvPr id="76" name="円弧 75"/>
          <p:cNvSpPr/>
          <p:nvPr/>
        </p:nvSpPr>
        <p:spPr>
          <a:xfrm rot="288763">
            <a:off x="3176456" y="2207751"/>
            <a:ext cx="233892" cy="288925"/>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algn="ctr" defTabSz="924247">
              <a:defRPr/>
            </a:pPr>
            <a:endParaRPr lang="ja-JP" altLang="en-US" sz="1900" dirty="0">
              <a:solidFill>
                <a:srgbClr val="000000"/>
              </a:solidFill>
            </a:endParaRPr>
          </a:p>
        </p:txBody>
      </p:sp>
      <p:sp>
        <p:nvSpPr>
          <p:cNvPr id="77" name="円弧 76"/>
          <p:cNvSpPr/>
          <p:nvPr/>
        </p:nvSpPr>
        <p:spPr>
          <a:xfrm rot="15298665">
            <a:off x="228270" y="2128288"/>
            <a:ext cx="215900" cy="311282"/>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algn="ctr" defTabSz="924247">
              <a:defRPr/>
            </a:pPr>
            <a:endParaRPr lang="ja-JP" altLang="en-US" sz="1900" dirty="0">
              <a:solidFill>
                <a:srgbClr val="000000"/>
              </a:solidFill>
            </a:endParaRPr>
          </a:p>
        </p:txBody>
      </p:sp>
      <p:cxnSp>
        <p:nvCxnSpPr>
          <p:cNvPr id="79" name="直線コネクタ 78"/>
          <p:cNvCxnSpPr/>
          <p:nvPr/>
        </p:nvCxnSpPr>
        <p:spPr>
          <a:xfrm flipV="1">
            <a:off x="350847" y="2169381"/>
            <a:ext cx="228724" cy="1815"/>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84018" y="2353760"/>
            <a:ext cx="0" cy="2879725"/>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19905" y="5354132"/>
            <a:ext cx="306123"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011704" y="3924589"/>
            <a:ext cx="91282" cy="228599"/>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408628" y="2387138"/>
            <a:ext cx="0" cy="1366837"/>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a:xfrm>
            <a:off x="7620398" y="6664832"/>
            <a:ext cx="2311400" cy="256093"/>
          </a:xfrm>
        </p:spPr>
        <p:txBody>
          <a:bodyPr/>
          <a:lstStyle/>
          <a:p>
            <a:pPr>
              <a:defRPr/>
            </a:pPr>
            <a:fld id="{190383E8-C7BB-4AD7-9E52-D64A9EDED09B}" type="slidenum">
              <a:rPr lang="en-US" altLang="ja-JP" sz="1050" smtClean="0">
                <a:solidFill>
                  <a:srgbClr val="000000"/>
                </a:solidFill>
              </a:rPr>
              <a:pPr>
                <a:defRPr/>
              </a:pPr>
              <a:t>54</a:t>
            </a:fld>
            <a:endParaRPr lang="en-US" altLang="ja-JP" dirty="0">
              <a:solidFill>
                <a:srgbClr val="00000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539212200"/>
              </p:ext>
            </p:extLst>
          </p:nvPr>
        </p:nvGraphicFramePr>
        <p:xfrm>
          <a:off x="6061079" y="4973421"/>
          <a:ext cx="3788465" cy="1702009"/>
        </p:xfrm>
        <a:graphic>
          <a:graphicData uri="http://schemas.openxmlformats.org/drawingml/2006/table">
            <a:tbl>
              <a:tblPr/>
              <a:tblGrid>
                <a:gridCol w="729258">
                  <a:extLst>
                    <a:ext uri="{9D8B030D-6E8A-4147-A177-3AD203B41FA5}">
                      <a16:colId xmlns:a16="http://schemas.microsoft.com/office/drawing/2014/main" val="20000"/>
                    </a:ext>
                  </a:extLst>
                </a:gridCol>
                <a:gridCol w="898967">
                  <a:extLst>
                    <a:ext uri="{9D8B030D-6E8A-4147-A177-3AD203B41FA5}">
                      <a16:colId xmlns:a16="http://schemas.microsoft.com/office/drawing/2014/main" val="20001"/>
                    </a:ext>
                  </a:extLst>
                </a:gridCol>
                <a:gridCol w="528663">
                  <a:extLst>
                    <a:ext uri="{9D8B030D-6E8A-4147-A177-3AD203B41FA5}">
                      <a16:colId xmlns:a16="http://schemas.microsoft.com/office/drawing/2014/main" val="20002"/>
                    </a:ext>
                  </a:extLst>
                </a:gridCol>
                <a:gridCol w="543859">
                  <a:extLst>
                    <a:ext uri="{9D8B030D-6E8A-4147-A177-3AD203B41FA5}">
                      <a16:colId xmlns:a16="http://schemas.microsoft.com/office/drawing/2014/main" val="20003"/>
                    </a:ext>
                  </a:extLst>
                </a:gridCol>
                <a:gridCol w="543859">
                  <a:extLst>
                    <a:ext uri="{9D8B030D-6E8A-4147-A177-3AD203B41FA5}">
                      <a16:colId xmlns:a16="http://schemas.microsoft.com/office/drawing/2014/main" val="20004"/>
                    </a:ext>
                  </a:extLst>
                </a:gridCol>
                <a:gridCol w="543859">
                  <a:extLst>
                    <a:ext uri="{9D8B030D-6E8A-4147-A177-3AD203B41FA5}">
                      <a16:colId xmlns:a16="http://schemas.microsoft.com/office/drawing/2014/main" val="20005"/>
                    </a:ext>
                  </a:extLst>
                </a:gridCol>
              </a:tblGrid>
              <a:tr h="273381">
                <a:tc gridSpan="2">
                  <a:txBody>
                    <a:bodyPr/>
                    <a:lstStyle/>
                    <a:p>
                      <a:pPr algn="l" fontAlgn="ctr"/>
                      <a:r>
                        <a:rPr lang="ja-JP" altLang="en-US" sz="1800" b="0" i="0" u="none" strike="noStrike" dirty="0">
                          <a:solidFill>
                            <a:srgbClr val="000000"/>
                          </a:solidFill>
                          <a:effectLst/>
                          <a:latin typeface="+mn-ea"/>
                          <a:ea typeface="+mn-ea"/>
                        </a:rPr>
                        <a:t>　</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hMerge="1">
                  <a:txBody>
                    <a:bodyPr/>
                    <a:lstStyle/>
                    <a:p>
                      <a:endParaRPr kumimoji="1" lang="ja-JP" altLang="en-US"/>
                    </a:p>
                  </a:txBody>
                  <a:tcPr/>
                </a:tc>
                <a:tc>
                  <a:txBody>
                    <a:bodyPr/>
                    <a:lstStyle/>
                    <a:p>
                      <a:pPr algn="ctr" rtl="0" fontAlgn="ctr"/>
                      <a:r>
                        <a:rPr lang="en-US" sz="900" b="0" i="0" u="none" strike="noStrike" dirty="0">
                          <a:solidFill>
                            <a:srgbClr val="000000"/>
                          </a:solidFill>
                          <a:effectLst/>
                          <a:latin typeface="+mn-ea"/>
                          <a:ea typeface="+mn-ea"/>
                        </a:rPr>
                        <a:t>H26.12</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900" b="0" i="0" u="none" strike="noStrike" dirty="0">
                          <a:solidFill>
                            <a:srgbClr val="000000"/>
                          </a:solidFill>
                          <a:effectLst/>
                          <a:latin typeface="+mn-ea"/>
                          <a:ea typeface="+mn-ea"/>
                        </a:rPr>
                        <a:t>H27.12</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900" b="0" i="0" u="none" strike="noStrike" dirty="0">
                          <a:solidFill>
                            <a:srgbClr val="000000"/>
                          </a:solidFill>
                          <a:effectLst/>
                          <a:latin typeface="+mn-ea"/>
                          <a:ea typeface="+mn-ea"/>
                        </a:rPr>
                        <a:t>H28.12</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900" b="0" i="0" u="none" strike="noStrike" dirty="0">
                          <a:solidFill>
                            <a:srgbClr val="000000"/>
                          </a:solidFill>
                          <a:effectLst/>
                          <a:latin typeface="+mn-ea"/>
                          <a:ea typeface="+mn-ea"/>
                        </a:rPr>
                        <a:t>H29.12</a:t>
                      </a: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extLst>
                  <a:ext uri="{0D108BD9-81ED-4DB2-BD59-A6C34878D82A}">
                    <a16:rowId xmlns:a16="http://schemas.microsoft.com/office/drawing/2014/main" val="10000"/>
                  </a:ext>
                </a:extLst>
              </a:tr>
              <a:tr h="324640">
                <a:tc rowSpan="2">
                  <a:txBody>
                    <a:bodyPr/>
                    <a:lstStyle/>
                    <a:p>
                      <a:pPr algn="ctr" rtl="0" fontAlgn="ctr"/>
                      <a:r>
                        <a:rPr lang="ja-JP" altLang="en-US" sz="800" b="0" i="0" u="none" strike="noStrike" dirty="0" smtClean="0">
                          <a:solidFill>
                            <a:srgbClr val="000000"/>
                          </a:solidFill>
                          <a:effectLst/>
                          <a:latin typeface="メイリオ"/>
                        </a:rPr>
                        <a:t>グループホーム</a:t>
                      </a:r>
                      <a:endParaRPr lang="en-US" altLang="ja-JP" sz="800" b="0" i="0" u="none" strike="noStrike" dirty="0" smtClean="0">
                        <a:solidFill>
                          <a:srgbClr val="000000"/>
                        </a:solidFill>
                        <a:effectLst/>
                        <a:latin typeface="メイリオ"/>
                      </a:endParaRPr>
                    </a:p>
                    <a:p>
                      <a:pPr algn="ctr" rtl="0" fontAlgn="ctr"/>
                      <a:r>
                        <a:rPr lang="ja-JP" altLang="en-US" sz="800" b="0" i="0" u="none" strike="noStrike" dirty="0" smtClean="0">
                          <a:solidFill>
                            <a:srgbClr val="000000"/>
                          </a:solidFill>
                          <a:effectLst/>
                          <a:latin typeface="メイリオ"/>
                        </a:rPr>
                        <a:t>の体験</a:t>
                      </a:r>
                      <a:r>
                        <a:rPr lang="ja-JP" altLang="en-US" sz="800" b="0" i="0" u="none" strike="noStrike" dirty="0">
                          <a:solidFill>
                            <a:srgbClr val="000000"/>
                          </a:solidFill>
                          <a:effectLst/>
                          <a:latin typeface="メイリオ"/>
                        </a:rPr>
                        <a:t>入居</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66CC"/>
                    </a:solidFill>
                  </a:tcPr>
                </a:tc>
                <a:tc>
                  <a:txBody>
                    <a:bodyPr/>
                    <a:lstStyle/>
                    <a:p>
                      <a:pPr algn="ctr" rtl="0" fontAlgn="ctr"/>
                      <a:r>
                        <a:rPr lang="ja-JP" altLang="en-US" sz="800" b="0" i="0" u="none" strike="noStrike" dirty="0" smtClean="0">
                          <a:solidFill>
                            <a:srgbClr val="000000"/>
                          </a:solidFill>
                          <a:effectLst/>
                          <a:latin typeface="+mn-ea"/>
                          <a:ea typeface="+mn-ea"/>
                        </a:rPr>
                        <a:t>共同生活</a:t>
                      </a:r>
                      <a:r>
                        <a:rPr lang="ja-JP" altLang="en-US" sz="800" b="0" i="0" u="none" strike="noStrike" dirty="0">
                          <a:solidFill>
                            <a:srgbClr val="000000"/>
                          </a:solidFill>
                          <a:effectLst/>
                          <a:latin typeface="+mn-ea"/>
                          <a:ea typeface="+mn-ea"/>
                        </a:rPr>
                        <a:t>援助</a:t>
                      </a:r>
                      <a:br>
                        <a:rPr lang="ja-JP" altLang="en-US" sz="800" b="0" i="0" u="none" strike="noStrike" dirty="0">
                          <a:solidFill>
                            <a:srgbClr val="000000"/>
                          </a:solidFill>
                          <a:effectLst/>
                          <a:latin typeface="+mn-ea"/>
                          <a:ea typeface="+mn-ea"/>
                        </a:rPr>
                      </a:br>
                      <a:r>
                        <a:rPr lang="ja-JP" altLang="en-US" sz="800" b="0" i="0" u="none" strike="noStrike" dirty="0">
                          <a:solidFill>
                            <a:srgbClr val="000000"/>
                          </a:solidFill>
                          <a:effectLst/>
                          <a:latin typeface="+mn-ea"/>
                          <a:ea typeface="+mn-ea"/>
                        </a:rPr>
                        <a:t>（</a:t>
                      </a:r>
                      <a:r>
                        <a:rPr lang="ja-JP" altLang="en-US" sz="800" b="0" i="0" u="none" strike="noStrike" dirty="0" smtClean="0">
                          <a:solidFill>
                            <a:srgbClr val="000000"/>
                          </a:solidFill>
                          <a:effectLst/>
                          <a:latin typeface="+mn-ea"/>
                          <a:ea typeface="+mn-ea"/>
                        </a:rPr>
                        <a:t>介護ｻｰﾋﾞｽ包括型）</a:t>
                      </a:r>
                      <a:endParaRPr lang="ja-JP" altLang="en-US" sz="800" b="0" i="0" u="none" strike="noStrike" dirty="0">
                        <a:solidFill>
                          <a:srgbClr val="000000"/>
                        </a:solidFill>
                        <a:effectLst/>
                        <a:latin typeface="+mn-ea"/>
                        <a:ea typeface="+mn-ea"/>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977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1,080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1,173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1,355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375899">
                <a:tc vMerge="1">
                  <a:txBody>
                    <a:bodyPr/>
                    <a:lstStyle/>
                    <a:p>
                      <a:endParaRPr kumimoji="1" lang="ja-JP" altLang="en-US"/>
                    </a:p>
                  </a:txBody>
                  <a:tcPr/>
                </a:tc>
                <a:tc>
                  <a:txBody>
                    <a:bodyPr/>
                    <a:lstStyle/>
                    <a:p>
                      <a:pPr algn="ctr" rtl="0" fontAlgn="ctr"/>
                      <a:r>
                        <a:rPr lang="ja-JP" altLang="en-US" sz="800" b="0" i="0" u="none" strike="noStrike" dirty="0" smtClean="0">
                          <a:solidFill>
                            <a:srgbClr val="000000"/>
                          </a:solidFill>
                          <a:effectLst/>
                          <a:latin typeface="+mn-ea"/>
                          <a:ea typeface="+mn-ea"/>
                        </a:rPr>
                        <a:t>共同</a:t>
                      </a:r>
                      <a:r>
                        <a:rPr lang="ja-JP" altLang="en-US" sz="800" b="0" i="0" u="none" strike="noStrike" dirty="0">
                          <a:solidFill>
                            <a:srgbClr val="000000"/>
                          </a:solidFill>
                          <a:effectLst/>
                          <a:latin typeface="+mn-ea"/>
                          <a:ea typeface="+mn-ea"/>
                        </a:rPr>
                        <a:t>生活</a:t>
                      </a:r>
                      <a:r>
                        <a:rPr lang="ja-JP" altLang="en-US" sz="800" b="0" i="0" u="none" strike="noStrike" dirty="0" smtClean="0">
                          <a:solidFill>
                            <a:srgbClr val="000000"/>
                          </a:solidFill>
                          <a:effectLst/>
                          <a:latin typeface="+mn-ea"/>
                          <a:ea typeface="+mn-ea"/>
                        </a:rPr>
                        <a:t>援助</a:t>
                      </a:r>
                      <a:endParaRPr lang="en-US" altLang="ja-JP" sz="800" b="0" i="0" u="none" strike="noStrike" dirty="0" smtClean="0">
                        <a:solidFill>
                          <a:srgbClr val="000000"/>
                        </a:solidFill>
                        <a:effectLst/>
                        <a:latin typeface="+mn-ea"/>
                        <a:ea typeface="+mn-ea"/>
                      </a:endParaRPr>
                    </a:p>
                    <a:p>
                      <a:pPr algn="ctr" rtl="0" fontAlgn="ctr"/>
                      <a:r>
                        <a:rPr lang="ja-JP" altLang="en-US" sz="800" b="0" i="0" u="none" strike="noStrike" dirty="0" smtClean="0">
                          <a:solidFill>
                            <a:srgbClr val="000000"/>
                          </a:solidFill>
                          <a:effectLst/>
                          <a:latin typeface="+mn-ea"/>
                          <a:ea typeface="+mn-ea"/>
                        </a:rPr>
                        <a:t>（外部ｻｰﾋﾞｽ利用型）</a:t>
                      </a:r>
                      <a:endParaRPr lang="ja-JP" altLang="en-US" sz="800" b="0" i="0" u="none" strike="noStrike" dirty="0">
                        <a:solidFill>
                          <a:srgbClr val="000000"/>
                        </a:solidFill>
                        <a:effectLst/>
                        <a:latin typeface="+mn-ea"/>
                        <a:ea typeface="+mn-ea"/>
                      </a:endParaRP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134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110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113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115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10002"/>
                  </a:ext>
                </a:extLst>
              </a:tr>
              <a:tr h="273381">
                <a:tc rowSpan="3">
                  <a:txBody>
                    <a:bodyPr/>
                    <a:lstStyle/>
                    <a:p>
                      <a:pPr algn="ctr" rtl="0" fontAlgn="ctr"/>
                      <a:r>
                        <a:rPr lang="ja-JP" altLang="en-US" sz="800" b="0" i="0" u="none" strike="noStrike" dirty="0">
                          <a:solidFill>
                            <a:srgbClr val="000000"/>
                          </a:solidFill>
                          <a:effectLst/>
                          <a:latin typeface="メイリオ"/>
                        </a:rPr>
                        <a:t>地域移行支援</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C000"/>
                    </a:solidFill>
                  </a:tcPr>
                </a:tc>
                <a:tc>
                  <a:txBody>
                    <a:bodyPr/>
                    <a:lstStyle/>
                    <a:p>
                      <a:pPr algn="ctr" rtl="0" fontAlgn="ctr"/>
                      <a:r>
                        <a:rPr lang="ja-JP" altLang="en-US" sz="700" b="0" i="0" u="none" strike="noStrike" dirty="0">
                          <a:solidFill>
                            <a:srgbClr val="000000"/>
                          </a:solidFill>
                          <a:effectLst/>
                          <a:latin typeface="+mn-ea"/>
                          <a:ea typeface="+mn-ea"/>
                        </a:rPr>
                        <a:t>障害福祉サービス</a:t>
                      </a:r>
                      <a:r>
                        <a:rPr lang="ja-JP" altLang="en-US" sz="700" b="0" i="0" u="none" strike="noStrike" dirty="0" smtClean="0">
                          <a:solidFill>
                            <a:srgbClr val="000000"/>
                          </a:solidFill>
                          <a:effectLst/>
                          <a:latin typeface="+mn-ea"/>
                          <a:ea typeface="+mn-ea"/>
                        </a:rPr>
                        <a:t>の</a:t>
                      </a:r>
                      <a:endParaRPr lang="en-US" altLang="ja-JP" sz="700" b="0" i="0" u="none" strike="noStrike" dirty="0" smtClean="0">
                        <a:solidFill>
                          <a:srgbClr val="000000"/>
                        </a:solidFill>
                        <a:effectLst/>
                        <a:latin typeface="+mn-ea"/>
                        <a:ea typeface="+mn-ea"/>
                      </a:endParaRPr>
                    </a:p>
                    <a:p>
                      <a:pPr algn="ctr" rtl="0" fontAlgn="ctr"/>
                      <a:r>
                        <a:rPr lang="ja-JP" altLang="en-US" sz="700" b="0" i="0" u="none" strike="noStrike" dirty="0" smtClean="0">
                          <a:solidFill>
                            <a:srgbClr val="000000"/>
                          </a:solidFill>
                          <a:effectLst/>
                          <a:latin typeface="+mn-ea"/>
                          <a:ea typeface="+mn-ea"/>
                        </a:rPr>
                        <a:t>体験</a:t>
                      </a:r>
                      <a:r>
                        <a:rPr lang="ja-JP" altLang="en-US" sz="700" b="0" i="0" u="none" strike="noStrike" dirty="0">
                          <a:solidFill>
                            <a:srgbClr val="000000"/>
                          </a:solidFill>
                          <a:effectLst/>
                          <a:latin typeface="+mn-ea"/>
                          <a:ea typeface="+mn-ea"/>
                        </a:rPr>
                        <a:t>利用</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33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46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61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71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62320">
                <a:tc vMerge="1">
                  <a:txBody>
                    <a:bodyPr/>
                    <a:lstStyle/>
                    <a:p>
                      <a:endParaRPr kumimoji="1" lang="ja-JP" altLang="en-US"/>
                    </a:p>
                  </a:txBody>
                  <a:tcPr/>
                </a:tc>
                <a:tc>
                  <a:txBody>
                    <a:bodyPr/>
                    <a:lstStyle/>
                    <a:p>
                      <a:pPr algn="ctr" rtl="0" fontAlgn="ctr"/>
                      <a:r>
                        <a:rPr lang="ja-JP" altLang="en-US" sz="700" b="0" i="0" u="none" strike="noStrike" dirty="0">
                          <a:solidFill>
                            <a:srgbClr val="000000"/>
                          </a:solidFill>
                          <a:effectLst/>
                          <a:latin typeface="+mn-ea"/>
                          <a:ea typeface="+mn-ea"/>
                        </a:rPr>
                        <a:t>体験宿泊</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20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26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30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40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281924">
                <a:tc vMerge="1">
                  <a:txBody>
                    <a:bodyPr/>
                    <a:lstStyle/>
                    <a:p>
                      <a:endParaRPr kumimoji="1" lang="ja-JP" altLang="en-US"/>
                    </a:p>
                  </a:txBody>
                  <a:tcPr/>
                </a:tc>
                <a:tc>
                  <a:txBody>
                    <a:bodyPr/>
                    <a:lstStyle/>
                    <a:p>
                      <a:pPr algn="ctr" rtl="0" fontAlgn="ctr"/>
                      <a:r>
                        <a:rPr lang="ja-JP" altLang="en-US" sz="700" b="0" i="0" u="none" strike="noStrike" dirty="0">
                          <a:solidFill>
                            <a:srgbClr val="000000"/>
                          </a:solidFill>
                          <a:effectLst/>
                          <a:latin typeface="+mn-ea"/>
                          <a:ea typeface="+mn-ea"/>
                        </a:rPr>
                        <a:t>体験</a:t>
                      </a:r>
                      <a:r>
                        <a:rPr lang="ja-JP" altLang="en-US" sz="700" b="0" i="0" u="none" strike="noStrike" dirty="0" smtClean="0">
                          <a:solidFill>
                            <a:srgbClr val="000000"/>
                          </a:solidFill>
                          <a:effectLst/>
                          <a:latin typeface="+mn-ea"/>
                          <a:ea typeface="+mn-ea"/>
                        </a:rPr>
                        <a:t>宿泊</a:t>
                      </a:r>
                      <a:endParaRPr lang="en-US" altLang="ja-JP" sz="700" b="0" i="0" u="none" strike="noStrike" dirty="0" smtClean="0">
                        <a:solidFill>
                          <a:srgbClr val="000000"/>
                        </a:solidFill>
                        <a:effectLst/>
                        <a:latin typeface="+mn-ea"/>
                        <a:ea typeface="+mn-ea"/>
                      </a:endParaRPr>
                    </a:p>
                    <a:p>
                      <a:pPr algn="ctr" rtl="0" fontAlgn="ctr"/>
                      <a:r>
                        <a:rPr lang="ja-JP" altLang="en-US" sz="700" b="0" i="0" u="none" strike="noStrike" dirty="0" smtClean="0">
                          <a:solidFill>
                            <a:srgbClr val="000000"/>
                          </a:solidFill>
                          <a:effectLst/>
                          <a:latin typeface="+mn-ea"/>
                          <a:ea typeface="+mn-ea"/>
                        </a:rPr>
                        <a:t>（</a:t>
                      </a:r>
                      <a:r>
                        <a:rPr lang="ja-JP" altLang="en-US" sz="700" b="0" i="0" u="none" strike="noStrike" dirty="0">
                          <a:solidFill>
                            <a:srgbClr val="000000"/>
                          </a:solidFill>
                          <a:effectLst/>
                          <a:latin typeface="+mn-ea"/>
                          <a:ea typeface="+mn-ea"/>
                        </a:rPr>
                        <a:t>夜間支援を行う場合）</a:t>
                      </a:r>
                    </a:p>
                  </a:txBody>
                  <a:tcPr marL="0" marR="0" marT="0"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25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22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36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n-ea"/>
                          <a:ea typeface="+mn-ea"/>
                        </a:rPr>
                        <a:t>50 </a:t>
                      </a:r>
                    </a:p>
                  </a:txBody>
                  <a:tcPr marL="9525" marR="72000"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58" name="角丸四角形 157"/>
          <p:cNvSpPr/>
          <p:nvPr/>
        </p:nvSpPr>
        <p:spPr>
          <a:xfrm>
            <a:off x="338264" y="4080957"/>
            <a:ext cx="1649815" cy="821528"/>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p>
            <a:pPr defTabSz="924247">
              <a:defRPr/>
            </a:pPr>
            <a:r>
              <a:rPr lang="ja-JP" altLang="en-US" sz="1000" dirty="0" smtClean="0">
                <a:solidFill>
                  <a:srgbClr val="000000"/>
                </a:solidFill>
                <a:latin typeface="+mn-ea"/>
              </a:rPr>
              <a:t>入所者が体験利用を行う</a:t>
            </a:r>
            <a:r>
              <a:rPr lang="ja-JP" altLang="en-US" sz="1000" dirty="0">
                <a:solidFill>
                  <a:srgbClr val="000000"/>
                </a:solidFill>
                <a:latin typeface="+mn-ea"/>
              </a:rPr>
              <a:t>場合、</a:t>
            </a:r>
            <a:r>
              <a:rPr lang="ja-JP" altLang="en-US" sz="1000" b="1" dirty="0">
                <a:solidFill>
                  <a:srgbClr val="000000"/>
                </a:solidFill>
                <a:latin typeface="+mn-ea"/>
              </a:rPr>
              <a:t>障害福祉ｻｰﾋﾞｽの</a:t>
            </a:r>
            <a:r>
              <a:rPr lang="ja-JP" altLang="en-US" sz="1000" b="1" dirty="0" smtClean="0">
                <a:solidFill>
                  <a:srgbClr val="000000"/>
                </a:solidFill>
                <a:latin typeface="+mn-ea"/>
              </a:rPr>
              <a:t>体験</a:t>
            </a:r>
            <a:r>
              <a:rPr lang="ja-JP" altLang="en-US" sz="1000" b="1" dirty="0">
                <a:solidFill>
                  <a:srgbClr val="000000"/>
                </a:solidFill>
                <a:latin typeface="+mn-ea"/>
              </a:rPr>
              <a:t>利用時支援</a:t>
            </a:r>
            <a:r>
              <a:rPr lang="ja-JP" altLang="en-US" sz="1000" b="1" dirty="0" smtClean="0">
                <a:solidFill>
                  <a:srgbClr val="000000"/>
                </a:solidFill>
                <a:latin typeface="+mn-ea"/>
              </a:rPr>
              <a:t>加算</a:t>
            </a:r>
            <a:r>
              <a:rPr lang="ja-JP" altLang="en-US" sz="1000" dirty="0" smtClean="0">
                <a:solidFill>
                  <a:srgbClr val="000000"/>
                </a:solidFill>
                <a:latin typeface="+mn-ea"/>
              </a:rPr>
              <a:t>を算定可能</a:t>
            </a:r>
            <a:endParaRPr lang="en-US" altLang="ja-JP" sz="1000" dirty="0" smtClean="0">
              <a:solidFill>
                <a:srgbClr val="000000"/>
              </a:solidFill>
              <a:latin typeface="+mn-ea"/>
            </a:endParaRPr>
          </a:p>
          <a:p>
            <a:pPr defTabSz="924247">
              <a:defRPr/>
            </a:pPr>
            <a:r>
              <a:rPr lang="ja-JP" altLang="en-US" sz="1000" dirty="0">
                <a:solidFill>
                  <a:srgbClr val="000000"/>
                </a:solidFill>
                <a:latin typeface="+mn-ea"/>
              </a:rPr>
              <a:t>　</a:t>
            </a:r>
            <a:r>
              <a:rPr lang="ja-JP" altLang="en-US" sz="1000" dirty="0" smtClean="0">
                <a:solidFill>
                  <a:srgbClr val="000000"/>
                </a:solidFill>
                <a:latin typeface="+mn-ea"/>
              </a:rPr>
              <a:t>　</a:t>
            </a:r>
            <a:r>
              <a:rPr lang="zh-TW" altLang="en-US" sz="1000" b="1" dirty="0" smtClean="0">
                <a:solidFill>
                  <a:srgbClr val="000000"/>
                </a:solidFill>
                <a:latin typeface="ＭＳ Ｐゴシック" panose="020B0600070205080204" pitchFamily="50" charset="-128"/>
                <a:ea typeface="ＭＳ Ｐゴシック" panose="020B0600070205080204" pitchFamily="50" charset="-128"/>
              </a:rPr>
              <a:t>開始</a:t>
            </a:r>
            <a:r>
              <a:rPr lang="zh-TW" altLang="en-US" sz="1000" b="1" dirty="0">
                <a:solidFill>
                  <a:srgbClr val="000000"/>
                </a:solidFill>
                <a:latin typeface="ＭＳ Ｐゴシック" panose="020B0600070205080204" pitchFamily="50" charset="-128"/>
                <a:ea typeface="ＭＳ Ｐゴシック" panose="020B0600070205080204" pitchFamily="50" charset="-128"/>
              </a:rPr>
              <a:t>日～</a:t>
            </a:r>
            <a:r>
              <a:rPr lang="en-US" altLang="zh-TW" sz="1000" b="1" dirty="0">
                <a:solidFill>
                  <a:srgbClr val="000000"/>
                </a:solidFill>
                <a:latin typeface="ＭＳ Ｐゴシック" panose="020B0600070205080204" pitchFamily="50" charset="-128"/>
                <a:ea typeface="ＭＳ Ｐゴシック" panose="020B0600070205080204" pitchFamily="50" charset="-128"/>
              </a:rPr>
              <a:t>5</a:t>
            </a:r>
            <a:r>
              <a:rPr lang="zh-TW" altLang="en-US" sz="1000"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1000" b="1" dirty="0" smtClean="0">
                <a:solidFill>
                  <a:srgbClr val="000000"/>
                </a:solidFill>
                <a:latin typeface="ＭＳ Ｐゴシック" panose="020B0600070205080204" pitchFamily="50" charset="-128"/>
                <a:ea typeface="ＭＳ Ｐゴシック" panose="020B0600070205080204" pitchFamily="50" charset="-128"/>
              </a:rPr>
              <a:t>500</a:t>
            </a:r>
            <a:r>
              <a:rPr lang="zh-TW" altLang="en-US" sz="1000" b="1" dirty="0">
                <a:solidFill>
                  <a:srgbClr val="000000"/>
                </a:solidFill>
                <a:latin typeface="ＭＳ Ｐゴシック" panose="020B0600070205080204" pitchFamily="50" charset="-128"/>
                <a:ea typeface="ＭＳ Ｐゴシック" panose="020B0600070205080204" pitchFamily="50" charset="-128"/>
              </a:rPr>
              <a:t>単位</a:t>
            </a:r>
          </a:p>
          <a:p>
            <a:pPr defTabSz="924247">
              <a:defRPr/>
            </a:pPr>
            <a:r>
              <a:rPr lang="zh-TW" altLang="en-US" sz="1000" b="1" dirty="0">
                <a:solidFill>
                  <a:srgbClr val="000000"/>
                </a:solidFill>
                <a:latin typeface="ＭＳ Ｐゴシック" panose="020B0600070205080204" pitchFamily="50" charset="-128"/>
                <a:ea typeface="ＭＳ Ｐゴシック" panose="020B0600070205080204" pitchFamily="50" charset="-128"/>
              </a:rPr>
              <a:t>　</a:t>
            </a:r>
            <a:r>
              <a:rPr lang="ja-JP" altLang="en-US" sz="1000" b="1" dirty="0" smtClean="0">
                <a:solidFill>
                  <a:srgbClr val="000000"/>
                </a:solidFill>
                <a:latin typeface="ＭＳ Ｐゴシック" panose="020B0600070205080204" pitchFamily="50" charset="-128"/>
                <a:ea typeface="ＭＳ Ｐゴシック" panose="020B0600070205080204" pitchFamily="50" charset="-128"/>
              </a:rPr>
              <a:t>　</a:t>
            </a:r>
            <a:r>
              <a:rPr lang="en-US" altLang="zh-TW" sz="1000" b="1" dirty="0" smtClean="0">
                <a:solidFill>
                  <a:srgbClr val="000000"/>
                </a:solidFill>
                <a:latin typeface="ＭＳ Ｐゴシック" panose="020B0600070205080204" pitchFamily="50" charset="-128"/>
                <a:ea typeface="ＭＳ Ｐゴシック" panose="020B0600070205080204" pitchFamily="50" charset="-128"/>
              </a:rPr>
              <a:t>6</a:t>
            </a:r>
            <a:r>
              <a:rPr lang="zh-TW" altLang="en-US" sz="1000" b="1" dirty="0">
                <a:solidFill>
                  <a:srgbClr val="000000"/>
                </a:solidFill>
                <a:latin typeface="ＭＳ Ｐゴシック" panose="020B0600070205080204" pitchFamily="50" charset="-128"/>
                <a:ea typeface="ＭＳ Ｐゴシック" panose="020B0600070205080204" pitchFamily="50" charset="-128"/>
              </a:rPr>
              <a:t>日目～</a:t>
            </a:r>
            <a:r>
              <a:rPr lang="en-US" altLang="zh-TW" sz="1000" b="1" dirty="0" smtClean="0">
                <a:solidFill>
                  <a:srgbClr val="000000"/>
                </a:solidFill>
                <a:latin typeface="ＭＳ Ｐゴシック" panose="020B0600070205080204" pitchFamily="50" charset="-128"/>
                <a:ea typeface="ＭＳ Ｐゴシック" panose="020B0600070205080204" pitchFamily="50" charset="-128"/>
              </a:rPr>
              <a:t>15</a:t>
            </a:r>
            <a:r>
              <a:rPr lang="zh-TW" altLang="en-US" sz="1000" b="1" dirty="0" smtClean="0">
                <a:solidFill>
                  <a:srgbClr val="000000"/>
                </a:solidFill>
                <a:latin typeface="ＭＳ Ｐゴシック" panose="020B0600070205080204" pitchFamily="50" charset="-128"/>
                <a:ea typeface="ＭＳ Ｐゴシック" panose="020B0600070205080204" pitchFamily="50" charset="-128"/>
              </a:rPr>
              <a:t>日目  </a:t>
            </a:r>
            <a:r>
              <a:rPr lang="en-US" altLang="zh-TW" sz="1000" b="1" dirty="0" smtClean="0">
                <a:solidFill>
                  <a:srgbClr val="000000"/>
                </a:solidFill>
                <a:latin typeface="ＭＳ Ｐゴシック" panose="020B0600070205080204" pitchFamily="50" charset="-128"/>
                <a:ea typeface="ＭＳ Ｐゴシック" panose="020B0600070205080204" pitchFamily="50" charset="-128"/>
              </a:rPr>
              <a:t>250</a:t>
            </a:r>
            <a:r>
              <a:rPr lang="zh-TW" altLang="en-US" sz="1000" b="1" dirty="0" smtClean="0">
                <a:solidFill>
                  <a:srgbClr val="000000"/>
                </a:solidFill>
                <a:latin typeface="ＭＳ Ｐゴシック" panose="020B0600070205080204" pitchFamily="50" charset="-128"/>
                <a:ea typeface="ＭＳ Ｐゴシック" panose="020B0600070205080204" pitchFamily="50" charset="-128"/>
              </a:rPr>
              <a:t>単位</a:t>
            </a:r>
            <a:endParaRPr lang="zh-TW" altLang="en-US" sz="10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95" name="フリーフォーム 194"/>
          <p:cNvSpPr/>
          <p:nvPr/>
        </p:nvSpPr>
        <p:spPr>
          <a:xfrm>
            <a:off x="5279766" y="4008727"/>
            <a:ext cx="2031077" cy="212361"/>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algn="ctr" defTabSz="924247">
              <a:defRPr/>
            </a:pPr>
            <a:endParaRPr lang="ja-JP" altLang="en-US" sz="1900" dirty="0">
              <a:solidFill>
                <a:srgbClr val="000000"/>
              </a:solidFill>
            </a:endParaRPr>
          </a:p>
        </p:txBody>
      </p:sp>
      <p:pic>
        <p:nvPicPr>
          <p:cNvPr id="3125" name="Picture 5" descr="MCj04247600000[1]"/>
          <p:cNvPicPr>
            <a:picLocks noChangeAspect="1" noChangeArrowheads="1"/>
          </p:cNvPicPr>
          <p:nvPr/>
        </p:nvPicPr>
        <p:blipFill>
          <a:blip r:embed="rId8" cstate="print"/>
          <a:srcRect/>
          <a:stretch>
            <a:fillRect/>
          </a:stretch>
        </p:blipFill>
        <p:spPr bwMode="auto">
          <a:xfrm>
            <a:off x="7464430" y="3575964"/>
            <a:ext cx="754988" cy="755650"/>
          </a:xfrm>
          <a:prstGeom prst="rect">
            <a:avLst/>
          </a:prstGeom>
          <a:noFill/>
          <a:ln w="9525">
            <a:noFill/>
            <a:miter lim="800000"/>
            <a:headEnd/>
            <a:tailEnd/>
          </a:ln>
        </p:spPr>
      </p:pic>
      <p:sp>
        <p:nvSpPr>
          <p:cNvPr id="42" name="フリーフォーム 41"/>
          <p:cNvSpPr/>
          <p:nvPr/>
        </p:nvSpPr>
        <p:spPr>
          <a:xfrm>
            <a:off x="8337471" y="2578520"/>
            <a:ext cx="1080025" cy="1536387"/>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algn="ctr" defTabSz="924247">
              <a:defRPr/>
            </a:pPr>
            <a:endParaRPr lang="ja-JP" altLang="en-US" sz="1900" dirty="0">
              <a:solidFill>
                <a:srgbClr val="000000"/>
              </a:solidFill>
            </a:endParaRPr>
          </a:p>
        </p:txBody>
      </p:sp>
      <p:sp>
        <p:nvSpPr>
          <p:cNvPr id="66" name="角丸四角形 65"/>
          <p:cNvSpPr/>
          <p:nvPr/>
        </p:nvSpPr>
        <p:spPr>
          <a:xfrm>
            <a:off x="7630731" y="1636212"/>
            <a:ext cx="1033583" cy="431800"/>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6213" rIns="0" bIns="46213" anchor="ctr"/>
          <a:lstStyle/>
          <a:p>
            <a:pPr algn="ctr" defTabSz="924247">
              <a:defRPr/>
            </a:pP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924247">
              <a:defRPr/>
            </a:pP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体験入居</a:t>
            </a:r>
            <a:endPar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bwMode="auto">
          <a:xfrm>
            <a:off x="2688374" y="4966929"/>
            <a:ext cx="970019" cy="564105"/>
          </a:xfrm>
          <a:prstGeom prst="rect">
            <a:avLst/>
          </a:prstGeom>
          <a:ln>
            <a:noFill/>
          </a:ln>
          <a:effectLst>
            <a:glow rad="127000">
              <a:schemeClr val="bg1"/>
            </a:glow>
            <a:softEdge rad="112500"/>
          </a:effectLst>
        </p:spPr>
      </p:pic>
      <p:sp>
        <p:nvSpPr>
          <p:cNvPr id="8" name="角丸四角形吹き出し 7"/>
          <p:cNvSpPr/>
          <p:nvPr/>
        </p:nvSpPr>
        <p:spPr>
          <a:xfrm>
            <a:off x="2288705" y="3896665"/>
            <a:ext cx="1368151" cy="396431"/>
          </a:xfrm>
          <a:prstGeom prst="wedgeRoundRectCallout">
            <a:avLst>
              <a:gd name="adj1" fmla="val -38471"/>
              <a:gd name="adj2" fmla="val -61987"/>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800" dirty="0" smtClean="0">
                <a:solidFill>
                  <a:schemeClr val="tx1"/>
                </a:solidFill>
                <a:latin typeface="+mn-ea"/>
              </a:rPr>
              <a:t>地域生活支援拠点等の場合</a:t>
            </a:r>
            <a:r>
              <a:rPr lang="ja-JP" altLang="en-US" sz="800" dirty="0" smtClean="0">
                <a:solidFill>
                  <a:schemeClr val="tx1"/>
                </a:solidFill>
                <a:latin typeface="+mn-ea"/>
              </a:rPr>
              <a:t>、</a:t>
            </a:r>
            <a:r>
              <a:rPr lang="ja-JP" altLang="en-US" sz="800" dirty="0">
                <a:solidFill>
                  <a:schemeClr val="tx1"/>
                </a:solidFill>
                <a:latin typeface="+mn-ea"/>
              </a:rPr>
              <a:t>体験宿泊支援加算（</a:t>
            </a:r>
            <a:r>
              <a:rPr lang="en-US" altLang="ja-JP" sz="800" dirty="0">
                <a:solidFill>
                  <a:schemeClr val="tx1"/>
                </a:solidFill>
                <a:latin typeface="+mn-ea"/>
              </a:rPr>
              <a:t>120</a:t>
            </a:r>
            <a:r>
              <a:rPr lang="ja-JP" altLang="en-US" sz="800" dirty="0">
                <a:solidFill>
                  <a:schemeClr val="tx1"/>
                </a:solidFill>
                <a:latin typeface="+mn-ea"/>
              </a:rPr>
              <a:t>単位）を算定</a:t>
            </a:r>
            <a:r>
              <a:rPr lang="ja-JP" altLang="en-US" sz="800" dirty="0" smtClean="0">
                <a:solidFill>
                  <a:schemeClr val="tx1"/>
                </a:solidFill>
                <a:latin typeface="+mn-ea"/>
              </a:rPr>
              <a:t>可能</a:t>
            </a:r>
            <a:endParaRPr lang="ja-JP" altLang="en-US" sz="800" dirty="0">
              <a:solidFill>
                <a:schemeClr val="tx1"/>
              </a:solidFill>
              <a:latin typeface="+mn-ea"/>
            </a:endParaRPr>
          </a:p>
        </p:txBody>
      </p:sp>
      <p:sp>
        <p:nvSpPr>
          <p:cNvPr id="57" name="フリーフォーム 56"/>
          <p:cNvSpPr/>
          <p:nvPr/>
        </p:nvSpPr>
        <p:spPr>
          <a:xfrm>
            <a:off x="1913863" y="5306507"/>
            <a:ext cx="2103033" cy="642773"/>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92424" tIns="46213" rIns="92424" bIns="46213" anchor="ctr"/>
          <a:lstStyle/>
          <a:p>
            <a:pPr algn="ctr" defTabSz="924247">
              <a:defRPr/>
            </a:pPr>
            <a:endParaRPr lang="ja-JP" altLang="en-US" sz="1900" dirty="0">
              <a:solidFill>
                <a:srgbClr val="000000"/>
              </a:solidFill>
            </a:endParaRPr>
          </a:p>
        </p:txBody>
      </p:sp>
      <p:sp>
        <p:nvSpPr>
          <p:cNvPr id="3128" name="AutoShape 102"/>
          <p:cNvSpPr>
            <a:spLocks noChangeArrowheads="1"/>
          </p:cNvSpPr>
          <p:nvPr/>
        </p:nvSpPr>
        <p:spPr bwMode="auto">
          <a:xfrm>
            <a:off x="2688374" y="5430249"/>
            <a:ext cx="1014676" cy="395288"/>
          </a:xfrm>
          <a:prstGeom prst="roundRect">
            <a:avLst>
              <a:gd name="adj" fmla="val 16667"/>
            </a:avLst>
          </a:prstGeom>
          <a:noFill/>
          <a:ln w="9525">
            <a:noFill/>
            <a:round/>
            <a:headEnd/>
            <a:tailEnd/>
          </a:ln>
        </p:spPr>
        <p:txBody>
          <a:bodyPr wrap="none" lIns="92424" tIns="46213" rIns="92424" bIns="46213" anchor="ctr"/>
          <a:lstStyle/>
          <a:p>
            <a:pPr algn="ctr" defTabSz="924247"/>
            <a:r>
              <a:rPr lang="ja-JP" altLang="en-US" sz="1050" dirty="0" smtClean="0">
                <a:solidFill>
                  <a:srgbClr val="000000"/>
                </a:solidFill>
                <a:latin typeface="メイリオ" pitchFamily="50" charset="-128"/>
                <a:ea typeface="メイリオ" pitchFamily="50" charset="-128"/>
              </a:rPr>
              <a:t>地域移行支援事業所</a:t>
            </a:r>
          </a:p>
        </p:txBody>
      </p:sp>
      <p:sp>
        <p:nvSpPr>
          <p:cNvPr id="60" name="角丸四角形吹き出し 59"/>
          <p:cNvSpPr/>
          <p:nvPr/>
        </p:nvSpPr>
        <p:spPr>
          <a:xfrm>
            <a:off x="2025868" y="4530447"/>
            <a:ext cx="988948" cy="328157"/>
          </a:xfrm>
          <a:prstGeom prst="wedgeRoundRectCallout">
            <a:avLst>
              <a:gd name="adj1" fmla="val -57449"/>
              <a:gd name="adj2" fmla="val -24034"/>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800" dirty="0" smtClean="0">
                <a:solidFill>
                  <a:schemeClr val="tx1"/>
                </a:solidFill>
                <a:latin typeface="+mn-ea"/>
              </a:rPr>
              <a:t>地域生活支援拠点等の場合 ＋</a:t>
            </a:r>
            <a:r>
              <a:rPr kumimoji="1" lang="en-US" altLang="ja-JP" sz="800" dirty="0" smtClean="0">
                <a:solidFill>
                  <a:schemeClr val="tx1"/>
                </a:solidFill>
                <a:latin typeface="+mn-ea"/>
              </a:rPr>
              <a:t>50</a:t>
            </a:r>
            <a:r>
              <a:rPr lang="ja-JP" altLang="en-US" sz="800" dirty="0" smtClean="0">
                <a:solidFill>
                  <a:schemeClr val="tx1"/>
                </a:solidFill>
                <a:latin typeface="+mn-ea"/>
              </a:rPr>
              <a:t>単位</a:t>
            </a:r>
            <a:endParaRPr lang="ja-JP" altLang="en-US" sz="800" dirty="0">
              <a:solidFill>
                <a:schemeClr val="tx1"/>
              </a:solidFill>
              <a:latin typeface="+mn-ea"/>
            </a:endParaRPr>
          </a:p>
        </p:txBody>
      </p:sp>
      <p:sp>
        <p:nvSpPr>
          <p:cNvPr id="61" name="角丸四角形吹き出し 60"/>
          <p:cNvSpPr/>
          <p:nvPr/>
        </p:nvSpPr>
        <p:spPr>
          <a:xfrm>
            <a:off x="2199656" y="6381941"/>
            <a:ext cx="1011919" cy="337357"/>
          </a:xfrm>
          <a:prstGeom prst="wedgeRoundRectCallout">
            <a:avLst>
              <a:gd name="adj1" fmla="val -57567"/>
              <a:gd name="adj2" fmla="val -27579"/>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800" dirty="0" smtClean="0">
                <a:solidFill>
                  <a:schemeClr val="tx1"/>
                </a:solidFill>
                <a:latin typeface="+mn-ea"/>
              </a:rPr>
              <a:t>地域生活支援拠点等の場合 </a:t>
            </a:r>
            <a:r>
              <a:rPr lang="ja-JP" altLang="en-US" sz="800" dirty="0">
                <a:solidFill>
                  <a:schemeClr val="tx1"/>
                </a:solidFill>
                <a:latin typeface="+mn-ea"/>
              </a:rPr>
              <a:t>＋</a:t>
            </a:r>
            <a:r>
              <a:rPr kumimoji="1" lang="en-US" altLang="ja-JP" sz="800" dirty="0" smtClean="0">
                <a:solidFill>
                  <a:schemeClr val="tx1"/>
                </a:solidFill>
                <a:latin typeface="+mn-ea"/>
              </a:rPr>
              <a:t>50</a:t>
            </a:r>
            <a:r>
              <a:rPr lang="ja-JP" altLang="en-US" sz="800" dirty="0" smtClean="0">
                <a:solidFill>
                  <a:schemeClr val="tx1"/>
                </a:solidFill>
                <a:latin typeface="+mn-ea"/>
              </a:rPr>
              <a:t>単位</a:t>
            </a:r>
            <a:endParaRPr lang="ja-JP" altLang="en-US" sz="800" dirty="0">
              <a:solidFill>
                <a:schemeClr val="tx1"/>
              </a:solidFill>
              <a:latin typeface="+mn-ea"/>
            </a:endParaRPr>
          </a:p>
        </p:txBody>
      </p:sp>
      <p:sp>
        <p:nvSpPr>
          <p:cNvPr id="67" name="角丸四角形吹き出し 66"/>
          <p:cNvSpPr/>
          <p:nvPr/>
        </p:nvSpPr>
        <p:spPr>
          <a:xfrm>
            <a:off x="4358612" y="5203055"/>
            <a:ext cx="988948" cy="328157"/>
          </a:xfrm>
          <a:prstGeom prst="wedgeRoundRectCallout">
            <a:avLst>
              <a:gd name="adj1" fmla="val -36613"/>
              <a:gd name="adj2" fmla="val -57393"/>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kumimoji="1" lang="ja-JP" altLang="en-US" sz="800" dirty="0" smtClean="0">
                <a:solidFill>
                  <a:schemeClr val="tx1"/>
                </a:solidFill>
                <a:latin typeface="+mn-ea"/>
              </a:rPr>
              <a:t>地域生活支援拠点等の場合 ＋</a:t>
            </a:r>
            <a:r>
              <a:rPr kumimoji="1" lang="en-US" altLang="ja-JP" sz="800" dirty="0" smtClean="0">
                <a:solidFill>
                  <a:schemeClr val="tx1"/>
                </a:solidFill>
                <a:latin typeface="+mn-ea"/>
              </a:rPr>
              <a:t>50</a:t>
            </a:r>
            <a:r>
              <a:rPr lang="ja-JP" altLang="en-US" sz="800" dirty="0" smtClean="0">
                <a:solidFill>
                  <a:schemeClr val="tx1"/>
                </a:solidFill>
                <a:latin typeface="+mn-ea"/>
              </a:rPr>
              <a:t>単位</a:t>
            </a:r>
            <a:endParaRPr lang="ja-JP" altLang="en-US" sz="800" dirty="0">
              <a:solidFill>
                <a:schemeClr val="tx1"/>
              </a:solidFill>
              <a:latin typeface="+mn-ea"/>
            </a:endParaRPr>
          </a:p>
        </p:txBody>
      </p:sp>
    </p:spTree>
    <p:extLst>
      <p:ext uri="{BB962C8B-B14F-4D97-AF65-F5344CB8AC3E}">
        <p14:creationId xmlns:p14="http://schemas.microsoft.com/office/powerpoint/2010/main" val="2210023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グループ化 39"/>
          <p:cNvGrpSpPr/>
          <p:nvPr/>
        </p:nvGrpSpPr>
        <p:grpSpPr>
          <a:xfrm>
            <a:off x="8193360" y="1338060"/>
            <a:ext cx="1655619" cy="5576400"/>
            <a:chOff x="0" y="0"/>
            <a:chExt cx="1655619" cy="5576400"/>
          </a:xfrm>
        </p:grpSpPr>
        <p:graphicFrame>
          <p:nvGraphicFramePr>
            <p:cNvPr id="41" name="グラフ 40"/>
            <p:cNvGraphicFramePr>
              <a:graphicFrameLocks/>
            </p:cNvGraphicFramePr>
            <p:nvPr>
              <p:extLst>
                <p:ext uri="{D42A27DB-BD31-4B8C-83A1-F6EECF244321}">
                  <p14:modId xmlns:p14="http://schemas.microsoft.com/office/powerpoint/2010/main" val="1662809762"/>
                </p:ext>
              </p:extLst>
            </p:nvPr>
          </p:nvGraphicFramePr>
          <p:xfrm>
            <a:off x="0" y="0"/>
            <a:ext cx="1645200" cy="5576400"/>
          </p:xfrm>
          <a:graphic>
            <a:graphicData uri="http://schemas.openxmlformats.org/drawingml/2006/chart">
              <c:chart xmlns:c="http://schemas.openxmlformats.org/drawingml/2006/chart" xmlns:r="http://schemas.openxmlformats.org/officeDocument/2006/relationships" r:id="rId3"/>
            </a:graphicData>
          </a:graphic>
        </p:graphicFrame>
        <p:sp>
          <p:nvSpPr>
            <p:cNvPr id="44" name="テキスト ボックス 1"/>
            <p:cNvSpPr txBox="1"/>
            <p:nvPr/>
          </p:nvSpPr>
          <p:spPr>
            <a:xfrm>
              <a:off x="1207383" y="645662"/>
              <a:ext cx="448236" cy="30255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sysClr val="windowText" lastClr="000000"/>
                  </a:solidFill>
                  <a:effectLst/>
                  <a:uLnTx/>
                  <a:uFillTx/>
                  <a:latin typeface="Calibri"/>
                  <a:ea typeface="ＭＳ Ｐゴシック"/>
                  <a:cs typeface="+mn-cs"/>
                </a:rPr>
                <a:t>639</a:t>
              </a:r>
              <a:endParaRPr kumimoji="1" lang="ja-JP" altLang="en-US" sz="8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grpSp>
      <p:sp>
        <p:nvSpPr>
          <p:cNvPr id="83" name="Rectangle 56"/>
          <p:cNvSpPr>
            <a:spLocks noChangeArrowheads="1"/>
          </p:cNvSpPr>
          <p:nvPr/>
        </p:nvSpPr>
        <p:spPr bwMode="auto">
          <a:xfrm>
            <a:off x="128464" y="862471"/>
            <a:ext cx="6264696" cy="2592288"/>
          </a:xfrm>
          <a:prstGeom prst="rect">
            <a:avLst/>
          </a:prstGeom>
          <a:solidFill>
            <a:schemeClr val="bg1">
              <a:alpha val="50196"/>
            </a:schemeClr>
          </a:solidFill>
          <a:ln w="38100" cmpd="dbl" algn="ctr">
            <a:solidFill>
              <a:schemeClr val="bg1">
                <a:lumMod val="65000"/>
              </a:schemeClr>
            </a:solidFill>
            <a:miter lim="800000"/>
            <a:headEnd/>
            <a:tailEnd/>
          </a:ln>
        </p:spPr>
        <p:txBody>
          <a:bodyPr lIns="91405" tIns="45703" rIns="91405" bIns="45703" anchor="ctr"/>
          <a:lstStyle/>
          <a:p>
            <a:pPr algn="ctr" defTabSz="914136"/>
            <a:endParaRPr lang="ja-JP" altLang="en-US" sz="1800" dirty="0">
              <a:solidFill>
                <a:srgbClr val="000000"/>
              </a:solidFill>
              <a:ea typeface="ＭＳ Ｐゴシック" charset="-128"/>
            </a:endParaRPr>
          </a:p>
        </p:txBody>
      </p:sp>
      <p:graphicFrame>
        <p:nvGraphicFramePr>
          <p:cNvPr id="87" name="グラフ 86"/>
          <p:cNvGraphicFramePr/>
          <p:nvPr>
            <p:extLst>
              <p:ext uri="{D42A27DB-BD31-4B8C-83A1-F6EECF244321}">
                <p14:modId xmlns:p14="http://schemas.microsoft.com/office/powerpoint/2010/main" val="431978213"/>
              </p:ext>
            </p:extLst>
          </p:nvPr>
        </p:nvGraphicFramePr>
        <p:xfrm>
          <a:off x="3181057" y="1348474"/>
          <a:ext cx="3132347" cy="2116336"/>
        </p:xfrm>
        <a:graphic>
          <a:graphicData uri="http://schemas.openxmlformats.org/drawingml/2006/chart">
            <c:chart xmlns:c="http://schemas.openxmlformats.org/drawingml/2006/chart" xmlns:r="http://schemas.openxmlformats.org/officeDocument/2006/relationships" r:id="rId4"/>
          </a:graphicData>
        </a:graphic>
      </p:graphicFrame>
      <p:sp>
        <p:nvSpPr>
          <p:cNvPr id="43" name="AutoShape 2"/>
          <p:cNvSpPr>
            <a:spLocks noChangeArrowheads="1"/>
          </p:cNvSpPr>
          <p:nvPr/>
        </p:nvSpPr>
        <p:spPr bwMode="auto">
          <a:xfrm>
            <a:off x="128464" y="44624"/>
            <a:ext cx="9633520" cy="531674"/>
          </a:xfrm>
          <a:prstGeom prst="bevel">
            <a:avLst>
              <a:gd name="adj" fmla="val 12500"/>
            </a:avLst>
          </a:prstGeom>
          <a:solidFill>
            <a:srgbClr val="FFFF99"/>
          </a:solidFill>
          <a:ln w="9525">
            <a:solidFill>
              <a:schemeClr val="tx1"/>
            </a:solidFill>
            <a:miter lim="800000"/>
            <a:headEnd/>
            <a:tailEnd/>
          </a:ln>
        </p:spPr>
        <p:txBody>
          <a:bodyPr wrap="square" anchor="ctr">
            <a:spAutoFit/>
          </a:bodyPr>
          <a:lstStyle/>
          <a:p>
            <a:pPr algn="ctr"/>
            <a:r>
              <a:rPr lang="ja-JP" altLang="en-US" sz="2000" dirty="0" smtClean="0">
                <a:solidFill>
                  <a:srgbClr val="2D2D8A">
                    <a:lumMod val="75000"/>
                  </a:srgbClr>
                </a:solidFill>
                <a:ea typeface="ＤＨＰ特太ゴシック体" pitchFamily="2" charset="-128"/>
              </a:rPr>
              <a:t>地域相談支援（地域移行支援・地域定着支援）の利用者数実績等</a:t>
            </a:r>
            <a:endParaRPr lang="ja-JP" altLang="en-US" sz="2000" dirty="0">
              <a:solidFill>
                <a:srgbClr val="2D2D8A">
                  <a:lumMod val="75000"/>
                </a:srgbClr>
              </a:solidFill>
              <a:ea typeface="ＤＨＰ特太ゴシック体" pitchFamily="2" charset="-128"/>
            </a:endParaRPr>
          </a:p>
        </p:txBody>
      </p:sp>
      <p:sp>
        <p:nvSpPr>
          <p:cNvPr id="71" name="角丸四角形 70"/>
          <p:cNvSpPr/>
          <p:nvPr/>
        </p:nvSpPr>
        <p:spPr>
          <a:xfrm>
            <a:off x="107972" y="679817"/>
            <a:ext cx="4392488"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eaLnBrk="0" hangingPunct="0">
              <a:defRPr/>
            </a:pPr>
            <a:r>
              <a:rPr lang="ja-JP" altLang="en-US" sz="1500" dirty="0" smtClean="0">
                <a:solidFill>
                  <a:srgbClr val="333399">
                    <a:lumMod val="75000"/>
                  </a:srgbClr>
                </a:solidFill>
                <a:latin typeface="HGPｺﾞｼｯｸM" pitchFamily="50" charset="-128"/>
                <a:ea typeface="ＤＨＰ特太ゴシック体" pitchFamily="2" charset="-128"/>
              </a:rPr>
              <a:t>◆ 第４期障害福祉計画における見込量</a:t>
            </a:r>
            <a:endParaRPr lang="en-US" altLang="ja-JP" sz="1500" dirty="0">
              <a:solidFill>
                <a:srgbClr val="333399">
                  <a:lumMod val="75000"/>
                </a:srgbClr>
              </a:solidFill>
              <a:latin typeface="HGPｺﾞｼｯｸM" pitchFamily="50" charset="-128"/>
              <a:ea typeface="ＤＨＰ特太ゴシック体" pitchFamily="2" charset="-128"/>
            </a:endParaRPr>
          </a:p>
        </p:txBody>
      </p:sp>
      <p:sp>
        <p:nvSpPr>
          <p:cNvPr id="73" name="角丸四角形 72"/>
          <p:cNvSpPr/>
          <p:nvPr/>
        </p:nvSpPr>
        <p:spPr>
          <a:xfrm>
            <a:off x="3872880" y="1165870"/>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endParaRPr lang="ja-JP" altLang="en-US" sz="1050"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79" name="角丸四角形 78"/>
          <p:cNvSpPr/>
          <p:nvPr/>
        </p:nvSpPr>
        <p:spPr>
          <a:xfrm>
            <a:off x="115585" y="3573016"/>
            <a:ext cx="4392488"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65100" eaLnBrk="0" hangingPunct="0">
              <a:defRPr/>
            </a:pPr>
            <a:r>
              <a:rPr lang="ja-JP" altLang="en-US" sz="1500" dirty="0" smtClean="0">
                <a:solidFill>
                  <a:srgbClr val="333399">
                    <a:lumMod val="75000"/>
                  </a:srgbClr>
                </a:solidFill>
                <a:latin typeface="HGPｺﾞｼｯｸM" pitchFamily="50" charset="-128"/>
                <a:ea typeface="ＤＨＰ特太ゴシック体" pitchFamily="2" charset="-128"/>
              </a:rPr>
              <a:t>◆ 障害別利用者数の推移（Ｈ２４</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smtClean="0">
                <a:solidFill>
                  <a:srgbClr val="333399">
                    <a:lumMod val="75000"/>
                  </a:srgbClr>
                </a:solidFill>
                <a:latin typeface="HGPｺﾞｼｯｸM" pitchFamily="50" charset="-128"/>
                <a:ea typeface="ＤＨＰ特太ゴシック体" pitchFamily="2" charset="-128"/>
              </a:rPr>
              <a:t>４～Ｈ２９</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smtClean="0">
                <a:solidFill>
                  <a:srgbClr val="333399">
                    <a:lumMod val="75000"/>
                  </a:srgbClr>
                </a:solidFill>
                <a:latin typeface="HGPｺﾞｼｯｸM" pitchFamily="50" charset="-128"/>
                <a:ea typeface="ＤＨＰ特太ゴシック体" pitchFamily="2" charset="-128"/>
              </a:rPr>
              <a:t>１２）</a:t>
            </a:r>
            <a:endParaRPr lang="en-US" altLang="ja-JP" sz="1500" dirty="0">
              <a:solidFill>
                <a:srgbClr val="333399">
                  <a:lumMod val="75000"/>
                </a:srgbClr>
              </a:solidFill>
              <a:latin typeface="HGPｺﾞｼｯｸM" pitchFamily="50" charset="-128"/>
              <a:ea typeface="ＤＨＰ特太ゴシック体" pitchFamily="2" charset="-128"/>
            </a:endParaRPr>
          </a:p>
        </p:txBody>
      </p:sp>
      <p:sp>
        <p:nvSpPr>
          <p:cNvPr id="80" name="角丸四角形 79"/>
          <p:cNvSpPr/>
          <p:nvPr/>
        </p:nvSpPr>
        <p:spPr>
          <a:xfrm>
            <a:off x="6475414" y="682451"/>
            <a:ext cx="3286570" cy="360040"/>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indent="165100" eaLnBrk="0" hangingPunct="0">
              <a:defRPr/>
            </a:pPr>
            <a:r>
              <a:rPr lang="ja-JP" altLang="en-US" sz="1500" dirty="0" smtClean="0">
                <a:solidFill>
                  <a:srgbClr val="333399">
                    <a:lumMod val="75000"/>
                  </a:srgbClr>
                </a:solidFill>
                <a:latin typeface="HGPｺﾞｼｯｸM" pitchFamily="50" charset="-128"/>
                <a:ea typeface="ＤＨＰ特太ゴシック体" pitchFamily="2" charset="-128"/>
              </a:rPr>
              <a:t>◆ 都道府県別利用者数（Ｈ２９</a:t>
            </a:r>
            <a:r>
              <a:rPr lang="en-US" altLang="ja-JP" sz="1500" dirty="0" smtClean="0">
                <a:solidFill>
                  <a:srgbClr val="333399">
                    <a:lumMod val="75000"/>
                  </a:srgbClr>
                </a:solidFill>
                <a:latin typeface="HGPｺﾞｼｯｸM" pitchFamily="50" charset="-128"/>
                <a:ea typeface="ＤＨＰ特太ゴシック体" pitchFamily="2" charset="-128"/>
              </a:rPr>
              <a:t>.</a:t>
            </a:r>
            <a:r>
              <a:rPr lang="ja-JP" altLang="en-US" sz="1500" dirty="0" smtClean="0">
                <a:solidFill>
                  <a:srgbClr val="333399">
                    <a:lumMod val="75000"/>
                  </a:srgbClr>
                </a:solidFill>
                <a:latin typeface="HGPｺﾞｼｯｸM" pitchFamily="50" charset="-128"/>
                <a:ea typeface="ＤＨＰ特太ゴシック体" pitchFamily="2" charset="-128"/>
              </a:rPr>
              <a:t>１２）</a:t>
            </a:r>
            <a:endParaRPr lang="en-US" altLang="ja-JP" sz="1500" dirty="0">
              <a:solidFill>
                <a:srgbClr val="333399">
                  <a:lumMod val="75000"/>
                </a:srgbClr>
              </a:solidFill>
              <a:latin typeface="HGPｺﾞｼｯｸM" pitchFamily="50" charset="-128"/>
              <a:ea typeface="ＤＨＰ特太ゴシック体" pitchFamily="2" charset="-128"/>
            </a:endParaRPr>
          </a:p>
        </p:txBody>
      </p:sp>
      <p:graphicFrame>
        <p:nvGraphicFramePr>
          <p:cNvPr id="82" name="グラフ 81"/>
          <p:cNvGraphicFramePr/>
          <p:nvPr>
            <p:extLst>
              <p:ext uri="{D42A27DB-BD31-4B8C-83A1-F6EECF244321}">
                <p14:modId xmlns:p14="http://schemas.microsoft.com/office/powerpoint/2010/main" val="2739528353"/>
              </p:ext>
            </p:extLst>
          </p:nvPr>
        </p:nvGraphicFramePr>
        <p:xfrm>
          <a:off x="200478" y="1556792"/>
          <a:ext cx="3024336" cy="1951833"/>
        </p:xfrm>
        <a:graphic>
          <a:graphicData uri="http://schemas.openxmlformats.org/drawingml/2006/chart">
            <c:chart xmlns:c="http://schemas.openxmlformats.org/drawingml/2006/chart" xmlns:r="http://schemas.openxmlformats.org/officeDocument/2006/relationships" r:id="rId5"/>
          </a:graphicData>
        </a:graphic>
      </p:graphicFrame>
      <p:sp>
        <p:nvSpPr>
          <p:cNvPr id="84" name="角丸四角形吹き出し 83"/>
          <p:cNvSpPr/>
          <p:nvPr/>
        </p:nvSpPr>
        <p:spPr>
          <a:xfrm>
            <a:off x="2144691" y="1590875"/>
            <a:ext cx="684000" cy="399600"/>
          </a:xfrm>
          <a:prstGeom prst="wedgeRoundRectCallout">
            <a:avLst>
              <a:gd name="adj1" fmla="val 10890"/>
              <a:gd name="adj2" fmla="val 81678"/>
              <a:gd name="adj3" fmla="val 16667"/>
            </a:avLst>
          </a:prstGeom>
          <a:solidFill>
            <a:srgbClr val="FFC00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a:r>
              <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rPr>
              <a:t>H29.12</a:t>
            </a:r>
            <a:r>
              <a:rPr lang="ja-JP" altLang="en-US" sz="700" b="1" dirty="0" smtClean="0">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endParaRPr>
          </a:p>
          <a:p>
            <a:pPr algn="ctr"/>
            <a:r>
              <a:rPr lang="ja-JP" altLang="en-US" sz="700" b="1" dirty="0" smtClean="0">
                <a:effectLst>
                  <a:outerShdw blurRad="38100" dist="38100" dir="2700000" algn="tl">
                    <a:srgbClr val="000000">
                      <a:alpha val="43137"/>
                    </a:srgbClr>
                  </a:outerShdw>
                </a:effectLst>
                <a:latin typeface="メイリオ" pitchFamily="50" charset="-128"/>
                <a:ea typeface="メイリオ" pitchFamily="50" charset="-128"/>
              </a:rPr>
              <a:t>ｻｰﾋﾞｽ実績</a:t>
            </a:r>
            <a:endPar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endParaRPr>
          </a:p>
          <a:p>
            <a:pPr algn="ctr"/>
            <a:r>
              <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rPr>
              <a:t>596</a:t>
            </a:r>
            <a:r>
              <a:rPr lang="ja-JP" altLang="en-US" sz="700" b="1" dirty="0" smtClean="0">
                <a:effectLst>
                  <a:outerShdw blurRad="38100" dist="38100" dir="2700000" algn="tl">
                    <a:srgbClr val="000000">
                      <a:alpha val="43137"/>
                    </a:srgbClr>
                  </a:outerShdw>
                </a:effectLst>
                <a:latin typeface="メイリオ" pitchFamily="50" charset="-128"/>
                <a:ea typeface="メイリオ" pitchFamily="50" charset="-128"/>
              </a:rPr>
              <a:t>人</a:t>
            </a:r>
            <a:endPar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8" name="角丸四角形吹き出し 87"/>
          <p:cNvSpPr/>
          <p:nvPr/>
        </p:nvSpPr>
        <p:spPr>
          <a:xfrm>
            <a:off x="5167158" y="1426164"/>
            <a:ext cx="684000" cy="398930"/>
          </a:xfrm>
          <a:prstGeom prst="wedgeRoundRectCallout">
            <a:avLst>
              <a:gd name="adj1" fmla="val 11772"/>
              <a:gd name="adj2" fmla="val 85330"/>
              <a:gd name="adj3" fmla="val 16667"/>
            </a:avLst>
          </a:prstGeom>
          <a:solidFill>
            <a:srgbClr val="FFC00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rtlCol="0" anchor="ctr"/>
          <a:lstStyle/>
          <a:p>
            <a:pPr algn="ctr"/>
            <a:r>
              <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rPr>
              <a:t>H29.12</a:t>
            </a:r>
            <a:r>
              <a:rPr lang="ja-JP" altLang="en-US" sz="700" b="1" dirty="0" smtClean="0">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endParaRPr>
          </a:p>
          <a:p>
            <a:pPr algn="ctr"/>
            <a:r>
              <a:rPr lang="ja-JP" altLang="en-US" sz="700" b="1" dirty="0" smtClean="0">
                <a:effectLst>
                  <a:outerShdw blurRad="38100" dist="38100" dir="2700000" algn="tl">
                    <a:srgbClr val="000000">
                      <a:alpha val="43137"/>
                    </a:srgbClr>
                  </a:outerShdw>
                </a:effectLst>
                <a:latin typeface="メイリオ" pitchFamily="50" charset="-128"/>
                <a:ea typeface="メイリオ" pitchFamily="50" charset="-128"/>
              </a:rPr>
              <a:t>ｻｰﾋﾞｽ実績</a:t>
            </a:r>
            <a:r>
              <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rPr>
              <a:t>3,018</a:t>
            </a:r>
            <a:r>
              <a:rPr lang="ja-JP" altLang="en-US" sz="700" b="1" dirty="0" smtClean="0">
                <a:effectLst>
                  <a:outerShdw blurRad="38100" dist="38100" dir="2700000" algn="tl">
                    <a:srgbClr val="000000">
                      <a:alpha val="43137"/>
                    </a:srgbClr>
                  </a:outerShdw>
                </a:effectLst>
                <a:latin typeface="メイリオ" pitchFamily="50" charset="-128"/>
                <a:ea typeface="メイリオ" pitchFamily="50" charset="-128"/>
              </a:rPr>
              <a:t>人</a:t>
            </a:r>
            <a:endParaRPr lang="en-US" altLang="ja-JP" sz="700" b="1" dirty="0" smtClean="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90" name="角丸四角形 89"/>
          <p:cNvSpPr/>
          <p:nvPr/>
        </p:nvSpPr>
        <p:spPr>
          <a:xfrm>
            <a:off x="992559" y="1176260"/>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endParaRPr lang="ja-JP" altLang="en-US" sz="1050"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91" name="角丸四角形 90"/>
          <p:cNvSpPr/>
          <p:nvPr/>
        </p:nvSpPr>
        <p:spPr>
          <a:xfrm>
            <a:off x="4232920" y="4077072"/>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endParaRPr lang="ja-JP" altLang="en-US" sz="1050"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92" name="角丸四角形 91"/>
          <p:cNvSpPr/>
          <p:nvPr/>
        </p:nvSpPr>
        <p:spPr>
          <a:xfrm>
            <a:off x="992559" y="4077072"/>
            <a:ext cx="1440160" cy="216024"/>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50"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1050" dirty="0" smtClean="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endParaRPr lang="ja-JP" altLang="en-US" sz="1050"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endParaRPr>
          </a:p>
        </p:txBody>
      </p:sp>
      <p:sp>
        <p:nvSpPr>
          <p:cNvPr id="28" name="テキスト ボックス 27"/>
          <p:cNvSpPr txBox="1"/>
          <p:nvPr/>
        </p:nvSpPr>
        <p:spPr>
          <a:xfrm>
            <a:off x="9057455" y="1058438"/>
            <a:ext cx="704529" cy="215444"/>
          </a:xfrm>
          <a:prstGeom prst="rect">
            <a:avLst/>
          </a:prstGeom>
          <a:noFill/>
        </p:spPr>
        <p:txBody>
          <a:bodyPr wrap="square" rtlCol="0">
            <a:spAutoFit/>
          </a:bodyPr>
          <a:lstStyle/>
          <a:p>
            <a:r>
              <a:rPr lang="ja-JP" altLang="en-US" sz="800" dirty="0" smtClean="0">
                <a:latin typeface="+mn-ea"/>
                <a:ea typeface="+mn-ea"/>
              </a:rPr>
              <a:t>（単位：人）</a:t>
            </a:r>
            <a:endParaRPr kumimoji="1" lang="ja-JP" altLang="en-US" sz="800" dirty="0">
              <a:latin typeface="+mn-ea"/>
              <a:ea typeface="+mn-ea"/>
            </a:endParaRPr>
          </a:p>
        </p:txBody>
      </p:sp>
      <p:sp>
        <p:nvSpPr>
          <p:cNvPr id="4" name="スライド番号プレースホルダー 3"/>
          <p:cNvSpPr>
            <a:spLocks noGrp="1"/>
          </p:cNvSpPr>
          <p:nvPr>
            <p:ph type="sldNum" sz="quarter" idx="12"/>
          </p:nvPr>
        </p:nvSpPr>
        <p:spPr>
          <a:xfrm>
            <a:off x="7594600" y="6492875"/>
            <a:ext cx="2311400" cy="365125"/>
          </a:xfrm>
        </p:spPr>
        <p:txBody>
          <a:bodyPr/>
          <a:lstStyle/>
          <a:p>
            <a:pPr>
              <a:defRPr/>
            </a:pPr>
            <a:fld id="{CA41065E-EF04-4079-9228-9A300567FA24}" type="slidenum">
              <a:rPr lang="en-US" altLang="ja-JP" smtClean="0">
                <a:solidFill>
                  <a:srgbClr val="000000"/>
                </a:solidFill>
              </a:rPr>
              <a:pPr>
                <a:defRPr/>
              </a:pPr>
              <a:t>55</a:t>
            </a:fld>
            <a:endParaRPr lang="en-US" altLang="ja-JP" dirty="0">
              <a:solidFill>
                <a:srgbClr val="000000"/>
              </a:solidFill>
            </a:endParaRPr>
          </a:p>
        </p:txBody>
      </p:sp>
      <p:sp>
        <p:nvSpPr>
          <p:cNvPr id="5" name="角丸四角形 4"/>
          <p:cNvSpPr/>
          <p:nvPr/>
        </p:nvSpPr>
        <p:spPr>
          <a:xfrm>
            <a:off x="632520" y="1943191"/>
            <a:ext cx="684000" cy="43085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H28.3</a:t>
            </a:r>
            <a:r>
              <a:rPr lang="ja-JP" altLang="en-US"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ja-JP" altLang="en-US"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ｻｰﾋﾞｽ実績</a:t>
            </a:r>
            <a:endPar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495</a:t>
            </a:r>
            <a:r>
              <a:rPr lang="ja-JP" altLang="en-US"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人</a:t>
            </a:r>
            <a:endParaRPr kumimoji="1" lang="ja-JP" altLang="en-US" sz="700" dirty="0">
              <a:solidFill>
                <a:schemeClr val="tx1"/>
              </a:solidFill>
            </a:endParaRPr>
          </a:p>
        </p:txBody>
      </p:sp>
      <p:sp>
        <p:nvSpPr>
          <p:cNvPr id="30" name="角丸四角形 29"/>
          <p:cNvSpPr/>
          <p:nvPr/>
        </p:nvSpPr>
        <p:spPr>
          <a:xfrm>
            <a:off x="3619273" y="1825093"/>
            <a:ext cx="684000" cy="43085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H28.3</a:t>
            </a:r>
            <a:r>
              <a:rPr lang="ja-JP" altLang="en-US"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ja-JP" altLang="en-US"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ｻｰﾋﾞｽ実績</a:t>
            </a:r>
            <a:endPar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en-US" altLang="ja-JP"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2,419</a:t>
            </a:r>
            <a:r>
              <a:rPr lang="ja-JP" altLang="en-US"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人</a:t>
            </a:r>
            <a:endParaRPr kumimoji="1" lang="ja-JP" altLang="en-US" sz="700" dirty="0">
              <a:solidFill>
                <a:schemeClr val="tx1"/>
              </a:solidFill>
            </a:endParaRPr>
          </a:p>
        </p:txBody>
      </p:sp>
      <p:sp>
        <p:nvSpPr>
          <p:cNvPr id="27" name="角丸四角形 26"/>
          <p:cNvSpPr/>
          <p:nvPr/>
        </p:nvSpPr>
        <p:spPr>
          <a:xfrm>
            <a:off x="1370642" y="1764576"/>
            <a:ext cx="684000" cy="43085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H29.3</a:t>
            </a:r>
            <a:r>
              <a:rPr lang="ja-JP" altLang="en-US"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ja-JP" altLang="en-US"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ｻｰﾋﾞｽ実績</a:t>
            </a:r>
            <a:endPar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en-US" altLang="ja-JP"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552</a:t>
            </a:r>
            <a:r>
              <a:rPr lang="ja-JP" altLang="en-US"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人</a:t>
            </a:r>
            <a:endParaRPr kumimoji="1" lang="ja-JP" altLang="en-US" sz="700" dirty="0">
              <a:solidFill>
                <a:schemeClr val="tx1"/>
              </a:solidFill>
            </a:endParaRPr>
          </a:p>
        </p:txBody>
      </p:sp>
      <p:sp>
        <p:nvSpPr>
          <p:cNvPr id="29" name="角丸四角形 28"/>
          <p:cNvSpPr/>
          <p:nvPr/>
        </p:nvSpPr>
        <p:spPr>
          <a:xfrm>
            <a:off x="4388813" y="1609669"/>
            <a:ext cx="684000" cy="43085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H29.3</a:t>
            </a:r>
            <a:r>
              <a:rPr lang="ja-JP" altLang="en-US"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月</a:t>
            </a:r>
            <a:endPar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ja-JP" altLang="en-US"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ｻｰﾋﾞｽ実績</a:t>
            </a:r>
            <a:endParaRPr lang="en-US" altLang="ja-JP" sz="700" b="1"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endParaRPr>
          </a:p>
          <a:p>
            <a:pPr algn="ctr"/>
            <a:r>
              <a:rPr lang="en-US" altLang="ja-JP"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2,738</a:t>
            </a:r>
            <a:r>
              <a:rPr lang="ja-JP" altLang="en-US" sz="700" b="1" dirty="0" smtClean="0">
                <a:solidFill>
                  <a:schemeClr val="tx1"/>
                </a:solidFill>
                <a:effectLst>
                  <a:outerShdw blurRad="38100" dist="38100" dir="2700000" algn="tl">
                    <a:srgbClr val="000000">
                      <a:alpha val="43137"/>
                    </a:srgbClr>
                  </a:outerShdw>
                </a:effectLst>
                <a:latin typeface="メイリオ" pitchFamily="50" charset="-128"/>
                <a:ea typeface="メイリオ" pitchFamily="50" charset="-128"/>
              </a:rPr>
              <a:t>人</a:t>
            </a:r>
            <a:endParaRPr kumimoji="1" lang="ja-JP" altLang="en-US" sz="700" dirty="0">
              <a:solidFill>
                <a:schemeClr val="tx1"/>
              </a:solidFill>
            </a:endParaRPr>
          </a:p>
        </p:txBody>
      </p:sp>
      <p:graphicFrame>
        <p:nvGraphicFramePr>
          <p:cNvPr id="31" name="グラフ 30"/>
          <p:cNvGraphicFramePr>
            <a:graphicFrameLocks/>
          </p:cNvGraphicFramePr>
          <p:nvPr>
            <p:extLst>
              <p:ext uri="{D42A27DB-BD31-4B8C-83A1-F6EECF244321}">
                <p14:modId xmlns:p14="http://schemas.microsoft.com/office/powerpoint/2010/main" val="490339586"/>
              </p:ext>
            </p:extLst>
          </p:nvPr>
        </p:nvGraphicFramePr>
        <p:xfrm>
          <a:off x="82012" y="4456761"/>
          <a:ext cx="3178800" cy="2185200"/>
        </p:xfrm>
        <a:graphic>
          <a:graphicData uri="http://schemas.openxmlformats.org/drawingml/2006/chart">
            <c:chart xmlns:c="http://schemas.openxmlformats.org/drawingml/2006/chart" xmlns:r="http://schemas.openxmlformats.org/officeDocument/2006/relationships" r:id="rId6"/>
          </a:graphicData>
        </a:graphic>
      </p:graphicFrame>
      <p:grpSp>
        <p:nvGrpSpPr>
          <p:cNvPr id="33" name="グループ化 32"/>
          <p:cNvGrpSpPr/>
          <p:nvPr/>
        </p:nvGrpSpPr>
        <p:grpSpPr>
          <a:xfrm>
            <a:off x="6465168" y="1268760"/>
            <a:ext cx="1658964" cy="5576400"/>
            <a:chOff x="0" y="0"/>
            <a:chExt cx="1658964" cy="5576400"/>
          </a:xfrm>
        </p:grpSpPr>
        <p:graphicFrame>
          <p:nvGraphicFramePr>
            <p:cNvPr id="34" name="グラフ 33"/>
            <p:cNvGraphicFramePr>
              <a:graphicFrameLocks/>
            </p:cNvGraphicFramePr>
            <p:nvPr/>
          </p:nvGraphicFramePr>
          <p:xfrm>
            <a:off x="0" y="0"/>
            <a:ext cx="1645200" cy="5576400"/>
          </p:xfrm>
          <a:graphic>
            <a:graphicData uri="http://schemas.openxmlformats.org/drawingml/2006/chart">
              <c:chart xmlns:c="http://schemas.openxmlformats.org/drawingml/2006/chart" xmlns:r="http://schemas.openxmlformats.org/officeDocument/2006/relationships" r:id="rId7"/>
            </a:graphicData>
          </a:graphic>
        </p:graphicFrame>
        <p:sp>
          <p:nvSpPr>
            <p:cNvPr id="35" name="テキスト ボックス 7"/>
            <p:cNvSpPr txBox="1"/>
            <p:nvPr/>
          </p:nvSpPr>
          <p:spPr>
            <a:xfrm>
              <a:off x="1210728" y="2857500"/>
              <a:ext cx="448236" cy="30255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sysClr val="windowText" lastClr="000000"/>
                  </a:solidFill>
                  <a:effectLst/>
                  <a:uLnTx/>
                  <a:uFillTx/>
                  <a:latin typeface="Calibri"/>
                  <a:ea typeface="ＭＳ Ｐゴシック"/>
                  <a:cs typeface="+mn-cs"/>
                </a:rPr>
                <a:t>260</a:t>
              </a:r>
              <a:endParaRPr kumimoji="1" lang="ja-JP" altLang="en-US" sz="8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grpSp>
      <p:graphicFrame>
        <p:nvGraphicFramePr>
          <p:cNvPr id="36" name="グラフ 35"/>
          <p:cNvGraphicFramePr>
            <a:graphicFrameLocks/>
          </p:cNvGraphicFramePr>
          <p:nvPr>
            <p:extLst>
              <p:ext uri="{D42A27DB-BD31-4B8C-83A1-F6EECF244321}">
                <p14:modId xmlns:p14="http://schemas.microsoft.com/office/powerpoint/2010/main" val="3185040029"/>
              </p:ext>
            </p:extLst>
          </p:nvPr>
        </p:nvGraphicFramePr>
        <p:xfrm>
          <a:off x="3296614" y="4428819"/>
          <a:ext cx="3178800" cy="2185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859142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テキスト ボックス 221"/>
          <p:cNvSpPr>
            <a:spLocks noChangeArrowheads="1"/>
          </p:cNvSpPr>
          <p:nvPr/>
        </p:nvSpPr>
        <p:spPr bwMode="auto">
          <a:xfrm>
            <a:off x="-25584" y="-25716"/>
            <a:ext cx="9906000" cy="498790"/>
          </a:xfrm>
          <a:prstGeom prst="bevel">
            <a:avLst>
              <a:gd name="adj" fmla="val 12500"/>
            </a:avLst>
          </a:prstGeom>
          <a:noFill/>
          <a:ln w="9525">
            <a:noFill/>
            <a:miter lim="800000"/>
            <a:headEnd/>
            <a:tailEnd/>
          </a:ln>
        </p:spPr>
        <p:txBody>
          <a:bodyPr wrap="none" lIns="0" tIns="0" rIns="0" bIns="0" anchor="ctr"/>
          <a:lstStyle/>
          <a:p>
            <a:pPr algn="ctr" defTabSz="1325563" fontAlgn="base">
              <a:spcBef>
                <a:spcPct val="0"/>
              </a:spcBef>
              <a:spcAft>
                <a:spcPct val="0"/>
              </a:spcAft>
            </a:pPr>
            <a:r>
              <a:rPr lang="ja-JP" altLang="en-US" sz="2400" dirty="0" smtClean="0">
                <a:solidFill>
                  <a:srgbClr val="333399">
                    <a:lumMod val="75000"/>
                  </a:srgbClr>
                </a:solidFill>
                <a:latin typeface="Arial"/>
                <a:ea typeface="ＤＨＰ特太ゴシック体" pitchFamily="2" charset="-128"/>
              </a:rPr>
              <a:t>地域移行支援の対象拡大について</a:t>
            </a:r>
            <a:endParaRPr lang="ja-JP" altLang="en-US" sz="1000" dirty="0">
              <a:solidFill>
                <a:srgbClr val="333399">
                  <a:lumMod val="75000"/>
                </a:srgbClr>
              </a:solidFill>
              <a:latin typeface="Arial"/>
              <a:ea typeface="ＤＨＰ特太ゴシック体" pitchFamily="2" charset="-128"/>
            </a:endParaRPr>
          </a:p>
        </p:txBody>
      </p:sp>
      <p:sp>
        <p:nvSpPr>
          <p:cNvPr id="4" name="正方形/長方形 3"/>
          <p:cNvSpPr/>
          <p:nvPr/>
        </p:nvSpPr>
        <p:spPr>
          <a:xfrm>
            <a:off x="29795" y="1988843"/>
            <a:ext cx="9819749" cy="4806251"/>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pPr>
            <a:endParaRPr lang="en-US" altLang="ja-JP" sz="2000" dirty="0" smtClean="0">
              <a:solidFill>
                <a:srgbClr val="FF0000"/>
              </a:solidFill>
              <a:effectLst>
                <a:outerShdw blurRad="38100" dist="38100" dir="2700000" algn="tl">
                  <a:srgbClr val="000000">
                    <a:alpha val="43137"/>
                  </a:srgbClr>
                </a:outerShdw>
              </a:effectLst>
              <a:latin typeface="HGPｺﾞｼｯｸM" pitchFamily="50" charset="-128"/>
              <a:ea typeface="ＤＨＰ特太ゴシック体" pitchFamily="2" charset="-128"/>
            </a:endParaRPr>
          </a:p>
          <a:p>
            <a:r>
              <a:rPr lang="ja-JP" altLang="en-US" sz="2000" dirty="0">
                <a:solidFill>
                  <a:srgbClr val="FF0000"/>
                </a:solidFill>
                <a:effectLst>
                  <a:outerShdw blurRad="38100" dist="38100" dir="2700000" algn="tl">
                    <a:srgbClr val="000000">
                      <a:alpha val="43137"/>
                    </a:srgbClr>
                  </a:outerShdw>
                </a:effectLst>
                <a:latin typeface="HGPｺﾞｼｯｸM" pitchFamily="50" charset="-128"/>
                <a:ea typeface="ＤＨＰ特太ゴシック体" pitchFamily="2" charset="-128"/>
              </a:rPr>
              <a:t>　</a:t>
            </a:r>
            <a:r>
              <a:rPr lang="ja-JP" altLang="en-US"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１．</a:t>
            </a:r>
            <a:r>
              <a:rPr lang="ja-JP" altLang="ja-JP"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基本的</a:t>
            </a:r>
            <a:r>
              <a:rPr lang="ja-JP" altLang="ja-JP" sz="2000" dirty="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な考え方</a:t>
            </a:r>
            <a:r>
              <a:rPr lang="ja-JP" altLang="ja-JP"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に</a:t>
            </a:r>
            <a:r>
              <a:rPr lang="ja-JP" altLang="ja-JP" sz="2000" dirty="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関する</a:t>
            </a:r>
            <a:r>
              <a:rPr lang="ja-JP" altLang="ja-JP"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こと</a:t>
            </a:r>
            <a:endParaRPr lang="en-US" altLang="ja-JP"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endParaRPr>
          </a:p>
          <a:p>
            <a:pPr fontAlgn="base">
              <a:lnSpc>
                <a:spcPts val="1680"/>
              </a:lnSpc>
              <a:spcBef>
                <a:spcPct val="0"/>
              </a:spcBef>
              <a:spcAft>
                <a:spcPct val="0"/>
              </a:spcAft>
            </a:pPr>
            <a:r>
              <a:rPr lang="ja-JP" altLang="en-US" sz="1400" dirty="0">
                <a:solidFill>
                  <a:srgbClr val="2D2D8A"/>
                </a:solidFill>
                <a:latin typeface="HGPｺﾞｼｯｸM" pitchFamily="50" charset="-128"/>
                <a:ea typeface="HGPｺﾞｼｯｸM" pitchFamily="50" charset="-128"/>
              </a:rPr>
              <a:t>　　　</a:t>
            </a:r>
            <a:r>
              <a:rPr lang="ja-JP" altLang="en-US" sz="1400" dirty="0" smtClean="0">
                <a:solidFill>
                  <a:srgbClr val="2D2D8A"/>
                </a:solidFill>
                <a:latin typeface="HGPｺﾞｼｯｸM" pitchFamily="50" charset="-128"/>
                <a:ea typeface="HGPｺﾞｼｯｸM" pitchFamily="50" charset="-128"/>
              </a:rPr>
              <a:t>　</a:t>
            </a:r>
            <a:r>
              <a:rPr lang="ja-JP" altLang="ja-JP" sz="1400" dirty="0" smtClean="0">
                <a:solidFill>
                  <a:srgbClr val="2D2D8A"/>
                </a:solidFill>
                <a:latin typeface="HGPｺﾞｼｯｸM" pitchFamily="50" charset="-128"/>
                <a:ea typeface="HGPｺﾞｼｯｸM" pitchFamily="50" charset="-128"/>
              </a:rPr>
              <a:t>○</a:t>
            </a:r>
            <a:r>
              <a:rPr lang="ja-JP" altLang="ja-JP" sz="1400" dirty="0">
                <a:solidFill>
                  <a:srgbClr val="2D2D8A"/>
                </a:solidFill>
                <a:latin typeface="HGPｺﾞｼｯｸM" pitchFamily="50" charset="-128"/>
                <a:ea typeface="HGPｺﾞｼｯｸM" pitchFamily="50" charset="-128"/>
              </a:rPr>
              <a:t>　重点的な支援を行うことで地域生活に円滑に移行できることが期待される者として</a:t>
            </a:r>
            <a:r>
              <a:rPr lang="ja-JP" altLang="ja-JP" sz="1400" dirty="0" smtClean="0">
                <a:solidFill>
                  <a:srgbClr val="2D2D8A"/>
                </a:solidFill>
                <a:latin typeface="HGPｺﾞｼｯｸM" pitchFamily="50" charset="-128"/>
                <a:ea typeface="HGPｺﾞｼｯｸM" pitchFamily="50" charset="-128"/>
              </a:rPr>
              <a:t>、</a:t>
            </a:r>
          </a:p>
          <a:p>
            <a:pPr fontAlgn="base">
              <a:lnSpc>
                <a:spcPts val="1680"/>
              </a:lnSpc>
              <a:spcBef>
                <a:spcPct val="0"/>
              </a:spcBef>
              <a:spcAft>
                <a:spcPct val="0"/>
              </a:spcAft>
            </a:pPr>
            <a:r>
              <a:rPr lang="ja-JP" altLang="ja-JP" sz="1400" dirty="0" smtClean="0">
                <a:solidFill>
                  <a:srgbClr val="2D2D8A"/>
                </a:solidFill>
                <a:latin typeface="HGPｺﾞｼｯｸM" pitchFamily="50" charset="-128"/>
                <a:ea typeface="HGPｺﾞｼｯｸM" pitchFamily="50" charset="-128"/>
              </a:rPr>
              <a:t>　</a:t>
            </a:r>
            <a:r>
              <a:rPr lang="ja-JP" altLang="en-US" sz="1400" dirty="0" smtClean="0">
                <a:solidFill>
                  <a:srgbClr val="2D2D8A"/>
                </a:solidFill>
                <a:latin typeface="HGPｺﾞｼｯｸM" pitchFamily="50" charset="-128"/>
                <a:ea typeface="HGPｺﾞｼｯｸM" pitchFamily="50" charset="-128"/>
              </a:rPr>
              <a:t>　　</a:t>
            </a:r>
            <a:r>
              <a:rPr lang="ja-JP" altLang="ja-JP" sz="1400" dirty="0" smtClean="0">
                <a:solidFill>
                  <a:srgbClr val="2D2D8A"/>
                </a:solidFill>
                <a:latin typeface="HGPｺﾞｼｯｸM" pitchFamily="50" charset="-128"/>
                <a:ea typeface="HGPｺﾞｼｯｸM" pitchFamily="50" charset="-128"/>
              </a:rPr>
              <a:t>①　入所期間の長期化や高齢化が進んでいる</a:t>
            </a:r>
            <a:r>
              <a:rPr lang="ja-JP" altLang="ja-JP" sz="1400" u="sng" dirty="0" smtClean="0">
                <a:solidFill>
                  <a:srgbClr val="2D2D8A"/>
                </a:solidFill>
                <a:latin typeface="HGPｺﾞｼｯｸM" pitchFamily="50" charset="-128"/>
                <a:ea typeface="HGPｺﾞｼｯｸM" pitchFamily="50" charset="-128"/>
              </a:rPr>
              <a:t>保護施設に入所している障害者</a:t>
            </a:r>
            <a:r>
              <a:rPr lang="ja-JP" altLang="ja-JP" sz="1400" dirty="0" smtClean="0">
                <a:solidFill>
                  <a:srgbClr val="2D2D8A"/>
                </a:solidFill>
                <a:latin typeface="HGPｺﾞｼｯｸM" pitchFamily="50" charset="-128"/>
                <a:ea typeface="HGPｺﾞｼｯｸM" pitchFamily="50" charset="-128"/>
              </a:rPr>
              <a:t>、</a:t>
            </a:r>
          </a:p>
          <a:p>
            <a:pPr fontAlgn="base">
              <a:lnSpc>
                <a:spcPts val="1680"/>
              </a:lnSpc>
              <a:spcBef>
                <a:spcPct val="0"/>
              </a:spcBef>
              <a:spcAft>
                <a:spcPct val="0"/>
              </a:spcAft>
            </a:pPr>
            <a:r>
              <a:rPr lang="ja-JP" altLang="ja-JP" sz="1400" dirty="0">
                <a:solidFill>
                  <a:srgbClr val="2D2D8A"/>
                </a:solidFill>
                <a:latin typeface="HGPｺﾞｼｯｸM" pitchFamily="50" charset="-128"/>
                <a:ea typeface="HGPｺﾞｼｯｸM" pitchFamily="50" charset="-128"/>
              </a:rPr>
              <a:t>　</a:t>
            </a:r>
            <a:r>
              <a:rPr lang="ja-JP" altLang="en-US" sz="1400" dirty="0" smtClean="0">
                <a:solidFill>
                  <a:srgbClr val="2D2D8A"/>
                </a:solidFill>
                <a:latin typeface="HGPｺﾞｼｯｸM" pitchFamily="50" charset="-128"/>
                <a:ea typeface="HGPｺﾞｼｯｸM" pitchFamily="50" charset="-128"/>
              </a:rPr>
              <a:t>　　</a:t>
            </a:r>
            <a:r>
              <a:rPr lang="ja-JP" altLang="ja-JP" sz="1400" dirty="0" smtClean="0">
                <a:solidFill>
                  <a:srgbClr val="2D2D8A"/>
                </a:solidFill>
                <a:latin typeface="HGPｺﾞｼｯｸM" pitchFamily="50" charset="-128"/>
                <a:ea typeface="HGPｺﾞｼｯｸM" pitchFamily="50" charset="-128"/>
              </a:rPr>
              <a:t>②</a:t>
            </a:r>
            <a:r>
              <a:rPr lang="ja-JP" altLang="ja-JP" sz="1400" dirty="0">
                <a:solidFill>
                  <a:srgbClr val="2D2D8A"/>
                </a:solidFill>
                <a:latin typeface="HGPｺﾞｼｯｸM" pitchFamily="50" charset="-128"/>
                <a:ea typeface="HGPｺﾞｼｯｸM" pitchFamily="50" charset="-128"/>
              </a:rPr>
              <a:t>　退所後の住居を確保し、円滑に福祉サービス等につなげることで再犯防止が期待される</a:t>
            </a:r>
            <a:r>
              <a:rPr lang="ja-JP" altLang="ja-JP" sz="1400" u="sng" dirty="0">
                <a:solidFill>
                  <a:srgbClr val="2D2D8A"/>
                </a:solidFill>
                <a:latin typeface="HGPｺﾞｼｯｸM" pitchFamily="50" charset="-128"/>
                <a:ea typeface="HGPｺﾞｼｯｸM" pitchFamily="50" charset="-128"/>
              </a:rPr>
              <a:t>矯正施設等に入所している</a:t>
            </a:r>
            <a:r>
              <a:rPr lang="ja-JP" altLang="ja-JP" sz="1400" u="sng" dirty="0" smtClean="0">
                <a:solidFill>
                  <a:srgbClr val="2D2D8A"/>
                </a:solidFill>
                <a:latin typeface="HGPｺﾞｼｯｸM" pitchFamily="50" charset="-128"/>
                <a:ea typeface="HGPｺﾞｼｯｸM" pitchFamily="50" charset="-128"/>
              </a:rPr>
              <a:t>障害者</a:t>
            </a:r>
            <a:endParaRPr lang="ja-JP" altLang="ja-JP" sz="1400" dirty="0">
              <a:solidFill>
                <a:srgbClr val="2D2D8A"/>
              </a:solidFill>
              <a:latin typeface="HGPｺﾞｼｯｸM" pitchFamily="50" charset="-128"/>
              <a:ea typeface="HGPｺﾞｼｯｸM" pitchFamily="50" charset="-128"/>
            </a:endParaRPr>
          </a:p>
          <a:p>
            <a:pPr fontAlgn="base">
              <a:lnSpc>
                <a:spcPts val="1680"/>
              </a:lnSpc>
              <a:spcBef>
                <a:spcPct val="0"/>
              </a:spcBef>
              <a:spcAft>
                <a:spcPct val="0"/>
              </a:spcAft>
            </a:pPr>
            <a:r>
              <a:rPr lang="ja-JP" altLang="en-US" sz="1400" dirty="0" smtClean="0">
                <a:solidFill>
                  <a:srgbClr val="2D2D8A"/>
                </a:solidFill>
                <a:latin typeface="HGPｺﾞｼｯｸM" pitchFamily="50" charset="-128"/>
                <a:ea typeface="HGPｺﾞｼｯｸM" pitchFamily="50" charset="-128"/>
              </a:rPr>
              <a:t>　　　　　</a:t>
            </a:r>
            <a:r>
              <a:rPr lang="ja-JP" altLang="ja-JP" sz="1400" dirty="0" smtClean="0">
                <a:solidFill>
                  <a:srgbClr val="2D2D8A"/>
                </a:solidFill>
                <a:latin typeface="HGPｺﾞｼｯｸM" pitchFamily="50" charset="-128"/>
                <a:ea typeface="HGPｺﾞｼｯｸM" pitchFamily="50" charset="-128"/>
              </a:rPr>
              <a:t>を</a:t>
            </a:r>
            <a:r>
              <a:rPr lang="ja-JP" altLang="ja-JP" sz="1400" dirty="0">
                <a:solidFill>
                  <a:srgbClr val="2D2D8A"/>
                </a:solidFill>
                <a:latin typeface="HGPｺﾞｼｯｸM" pitchFamily="50" charset="-128"/>
                <a:ea typeface="HGPｺﾞｼｯｸM" pitchFamily="50" charset="-128"/>
              </a:rPr>
              <a:t>新たに地域移行支援の対象と</a:t>
            </a:r>
            <a:r>
              <a:rPr lang="ja-JP" altLang="ja-JP" sz="1400" dirty="0" smtClean="0">
                <a:solidFill>
                  <a:srgbClr val="2D2D8A"/>
                </a:solidFill>
                <a:latin typeface="HGPｺﾞｼｯｸM" pitchFamily="50" charset="-128"/>
                <a:ea typeface="HGPｺﾞｼｯｸM" pitchFamily="50" charset="-128"/>
              </a:rPr>
              <a:t>する。</a:t>
            </a:r>
            <a:endParaRPr lang="en-US" altLang="ja-JP" sz="1400" dirty="0">
              <a:solidFill>
                <a:srgbClr val="2D2D8A"/>
              </a:solidFill>
              <a:latin typeface="HGPｺﾞｼｯｸM" pitchFamily="50" charset="-128"/>
              <a:ea typeface="HGPｺﾞｼｯｸM" pitchFamily="50" charset="-128"/>
              <a:cs typeface="Times New Roman"/>
            </a:endParaRPr>
          </a:p>
          <a:p>
            <a:r>
              <a:rPr lang="ja-JP" altLang="en-US" sz="2000" dirty="0" smtClean="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　</a:t>
            </a:r>
            <a:r>
              <a:rPr lang="ja-JP" altLang="en-US"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２．</a:t>
            </a:r>
            <a:r>
              <a:rPr lang="ja-JP" altLang="ja-JP" sz="2000" dirty="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保護施設に入所している障害者</a:t>
            </a:r>
            <a:r>
              <a:rPr lang="ja-JP" altLang="ja-JP"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に</a:t>
            </a:r>
            <a:r>
              <a:rPr lang="ja-JP" altLang="ja-JP" sz="2000" dirty="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関すること</a:t>
            </a:r>
            <a:endParaRPr lang="en-US" altLang="ja-JP" sz="2000" dirty="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endParaRPr>
          </a:p>
          <a:p>
            <a:pPr fontAlgn="base">
              <a:spcBef>
                <a:spcPct val="0"/>
              </a:spcBef>
              <a:spcAft>
                <a:spcPct val="0"/>
              </a:spcAft>
            </a:pPr>
            <a:r>
              <a:rPr lang="ja-JP" altLang="en-US" sz="1400" dirty="0" smtClean="0">
                <a:solidFill>
                  <a:srgbClr val="2D2D8A"/>
                </a:solidFill>
                <a:latin typeface="HGPｺﾞｼｯｸM" pitchFamily="50" charset="-128"/>
                <a:ea typeface="HGPｺﾞｼｯｸM" pitchFamily="50" charset="-128"/>
              </a:rPr>
              <a:t>　　　　</a:t>
            </a:r>
            <a:r>
              <a:rPr lang="ja-JP" altLang="ja-JP" sz="1400" dirty="0" smtClean="0">
                <a:solidFill>
                  <a:srgbClr val="2D2D8A"/>
                </a:solidFill>
                <a:latin typeface="HGPｺﾞｼｯｸM" pitchFamily="50" charset="-128"/>
                <a:ea typeface="HGPｺﾞｼｯｸM" pitchFamily="50" charset="-128"/>
              </a:rPr>
              <a:t>○</a:t>
            </a:r>
            <a:r>
              <a:rPr lang="ja-JP" altLang="ja-JP" sz="1400" dirty="0">
                <a:solidFill>
                  <a:srgbClr val="2D2D8A"/>
                </a:solidFill>
                <a:latin typeface="HGPｺﾞｼｯｸM" pitchFamily="50" charset="-128"/>
                <a:ea typeface="HGPｺﾞｼｯｸM" pitchFamily="50" charset="-128"/>
              </a:rPr>
              <a:t>　保護施設のうち、</a:t>
            </a:r>
            <a:r>
              <a:rPr lang="ja-JP" altLang="ja-JP" sz="1400" u="sng" dirty="0">
                <a:solidFill>
                  <a:srgbClr val="2D2D8A"/>
                </a:solidFill>
                <a:latin typeface="HGPｺﾞｼｯｸM" pitchFamily="50" charset="-128"/>
                <a:ea typeface="HGPｺﾞｼｯｸM" pitchFamily="50" charset="-128"/>
              </a:rPr>
              <a:t>「身体上又は精神上の理由」が入所の要件となっている「救護施設」及び「更生施設」に入所している</a:t>
            </a:r>
            <a:r>
              <a:rPr lang="ja-JP" altLang="ja-JP" sz="1400" u="sng" dirty="0" smtClean="0">
                <a:solidFill>
                  <a:srgbClr val="2D2D8A"/>
                </a:solidFill>
                <a:latin typeface="HGPｺﾞｼｯｸM" pitchFamily="50" charset="-128"/>
                <a:ea typeface="HGPｺﾞｼｯｸM" pitchFamily="50" charset="-128"/>
              </a:rPr>
              <a:t>障</a:t>
            </a:r>
            <a:endParaRPr lang="en-US" altLang="ja-JP" sz="1400" u="sng" dirty="0" smtClean="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400" dirty="0">
                <a:solidFill>
                  <a:srgbClr val="2D2D8A"/>
                </a:solidFill>
                <a:latin typeface="HGPｺﾞｼｯｸM" pitchFamily="50" charset="-128"/>
                <a:ea typeface="HGPｺﾞｼｯｸM" pitchFamily="50" charset="-128"/>
              </a:rPr>
              <a:t>　</a:t>
            </a:r>
            <a:r>
              <a:rPr lang="ja-JP" altLang="en-US" sz="1400" dirty="0" smtClean="0">
                <a:solidFill>
                  <a:srgbClr val="2D2D8A"/>
                </a:solidFill>
                <a:latin typeface="HGPｺﾞｼｯｸM" pitchFamily="50" charset="-128"/>
                <a:ea typeface="HGPｺﾞｼｯｸM" pitchFamily="50" charset="-128"/>
              </a:rPr>
              <a:t>　　　　</a:t>
            </a:r>
            <a:r>
              <a:rPr lang="ja-JP" altLang="ja-JP" sz="1400" u="sng" dirty="0" smtClean="0">
                <a:solidFill>
                  <a:srgbClr val="2D2D8A"/>
                </a:solidFill>
                <a:latin typeface="HGPｺﾞｼｯｸM" pitchFamily="50" charset="-128"/>
                <a:ea typeface="HGPｺﾞｼｯｸM" pitchFamily="50" charset="-128"/>
              </a:rPr>
              <a:t>害者</a:t>
            </a:r>
            <a:r>
              <a:rPr lang="ja-JP" altLang="ja-JP" sz="1400" dirty="0">
                <a:solidFill>
                  <a:srgbClr val="2D2D8A"/>
                </a:solidFill>
                <a:latin typeface="HGPｺﾞｼｯｸM" pitchFamily="50" charset="-128"/>
                <a:ea typeface="HGPｺﾞｼｯｸM" pitchFamily="50" charset="-128"/>
              </a:rPr>
              <a:t>を地域移行支援の対象と</a:t>
            </a:r>
            <a:r>
              <a:rPr lang="ja-JP" altLang="ja-JP" sz="1400" dirty="0" smtClean="0">
                <a:solidFill>
                  <a:srgbClr val="2D2D8A"/>
                </a:solidFill>
                <a:latin typeface="HGPｺﾞｼｯｸM" pitchFamily="50" charset="-128"/>
                <a:ea typeface="HGPｺﾞｼｯｸM" pitchFamily="50" charset="-128"/>
              </a:rPr>
              <a:t>する。</a:t>
            </a:r>
            <a:endParaRPr lang="en-US" altLang="ja-JP" sz="1400" dirty="0">
              <a:solidFill>
                <a:srgbClr val="2D2D8A"/>
              </a:solidFill>
              <a:latin typeface="HGPｺﾞｼｯｸM" pitchFamily="50" charset="-128"/>
              <a:ea typeface="HGPｺﾞｼｯｸM" pitchFamily="50" charset="-128"/>
            </a:endParaRPr>
          </a:p>
          <a:p>
            <a:pPr>
              <a:lnSpc>
                <a:spcPts val="1600"/>
              </a:lnSpc>
            </a:pPr>
            <a:endParaRPr lang="ja-JP" altLang="ja-JP" sz="2000" dirty="0" smtClean="0">
              <a:solidFill>
                <a:srgbClr val="2D2D8A"/>
              </a:solidFill>
              <a:latin typeface="ＤＨＰ特太ゴシック体" pitchFamily="50" charset="-128"/>
              <a:ea typeface="ＤＨＰ特太ゴシック体" pitchFamily="50" charset="-128"/>
            </a:endParaRPr>
          </a:p>
          <a:p>
            <a:r>
              <a:rPr lang="ja-JP" altLang="en-US" sz="2000" dirty="0" smtClean="0">
                <a:solidFill>
                  <a:srgbClr val="FFC000"/>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　</a:t>
            </a:r>
            <a:r>
              <a:rPr lang="ja-JP" altLang="en-US"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３．</a:t>
            </a:r>
            <a:r>
              <a:rPr lang="ja-JP" altLang="ja-JP" sz="2000" dirty="0" smtClean="0">
                <a:solidFill>
                  <a:srgbClr val="FF9201"/>
                </a:solidFill>
                <a:effectLst>
                  <a:outerShdw blurRad="38100" dist="38100" dir="2700000" algn="tl">
                    <a:srgbClr val="000000">
                      <a:alpha val="43137"/>
                    </a:srgbClr>
                  </a:outerShdw>
                </a:effectLst>
                <a:latin typeface="ＤＨＰ特太ゴシック体" pitchFamily="50" charset="-128"/>
                <a:ea typeface="ＤＨＰ特太ゴシック体" pitchFamily="50" charset="-128"/>
              </a:rPr>
              <a:t>矯正施設等に入所している障害者に関すること</a:t>
            </a:r>
          </a:p>
          <a:p>
            <a:pPr fontAlgn="base">
              <a:spcBef>
                <a:spcPct val="0"/>
              </a:spcBef>
              <a:spcAft>
                <a:spcPct val="0"/>
              </a:spcAft>
            </a:pPr>
            <a:r>
              <a:rPr lang="ja-JP" altLang="en-US" sz="1400" dirty="0" smtClean="0">
                <a:solidFill>
                  <a:srgbClr val="2D2D8A"/>
                </a:solidFill>
                <a:latin typeface="HGPｺﾞｼｯｸM" pitchFamily="50" charset="-128"/>
                <a:ea typeface="HGPｺﾞｼｯｸM" pitchFamily="50" charset="-128"/>
              </a:rPr>
              <a:t>　　　　</a:t>
            </a:r>
            <a:r>
              <a:rPr lang="ja-JP" altLang="ja-JP" sz="1400" dirty="0" smtClean="0">
                <a:solidFill>
                  <a:srgbClr val="2D2D8A"/>
                </a:solidFill>
                <a:latin typeface="HGPｺﾞｼｯｸM" pitchFamily="50" charset="-128"/>
                <a:ea typeface="HGPｺﾞｼｯｸM" pitchFamily="50" charset="-128"/>
              </a:rPr>
              <a:t>○</a:t>
            </a:r>
            <a:r>
              <a:rPr lang="en-US" altLang="ja-JP" sz="1400" dirty="0" smtClean="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対象とする矯正施設の種類は、</a:t>
            </a:r>
            <a:r>
              <a:rPr lang="ja-JP" altLang="ja-JP" sz="1400" u="sng" dirty="0">
                <a:solidFill>
                  <a:srgbClr val="2D2D8A"/>
                </a:solidFill>
                <a:latin typeface="HGPｺﾞｼｯｸM" pitchFamily="50" charset="-128"/>
                <a:ea typeface="HGPｺﾞｼｯｸM" pitchFamily="50" charset="-128"/>
              </a:rPr>
              <a:t>刑事施設（刑務所、少年刑務所及び拘置所）及び少年院</a:t>
            </a:r>
            <a:r>
              <a:rPr lang="ja-JP" altLang="ja-JP" sz="1400" dirty="0">
                <a:solidFill>
                  <a:srgbClr val="2D2D8A"/>
                </a:solidFill>
                <a:latin typeface="HGPｺﾞｼｯｸM" pitchFamily="50" charset="-128"/>
                <a:ea typeface="HGPｺﾞｼｯｸM" pitchFamily="50" charset="-128"/>
              </a:rPr>
              <a:t>と</a:t>
            </a:r>
            <a:r>
              <a:rPr lang="ja-JP" altLang="ja-JP" sz="1400" dirty="0" smtClean="0">
                <a:solidFill>
                  <a:srgbClr val="2D2D8A"/>
                </a:solidFill>
                <a:latin typeface="HGPｺﾞｼｯｸM" pitchFamily="50" charset="-128"/>
                <a:ea typeface="HGPｺﾞｼｯｸM" pitchFamily="50" charset="-128"/>
              </a:rPr>
              <a:t>する。</a:t>
            </a:r>
            <a:endParaRPr lang="en-US" altLang="ja-JP" sz="14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400" dirty="0" smtClean="0">
                <a:solidFill>
                  <a:srgbClr val="2D2D8A"/>
                </a:solidFill>
                <a:latin typeface="HGPｺﾞｼｯｸM" pitchFamily="50" charset="-128"/>
                <a:ea typeface="HGPｺﾞｼｯｸM" pitchFamily="50" charset="-128"/>
              </a:rPr>
              <a:t>　　　　</a:t>
            </a:r>
            <a:r>
              <a:rPr lang="ja-JP" altLang="ja-JP" sz="1400" dirty="0" smtClean="0">
                <a:solidFill>
                  <a:srgbClr val="2D2D8A"/>
                </a:solidFill>
                <a:latin typeface="HGPｺﾞｼｯｸM" pitchFamily="50" charset="-128"/>
                <a:ea typeface="HGPｺﾞｼｯｸM" pitchFamily="50" charset="-128"/>
              </a:rPr>
              <a:t>○</a:t>
            </a:r>
            <a:r>
              <a:rPr lang="en-US" altLang="ja-JP" sz="1400" dirty="0" smtClean="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対象とする障害者は、</a:t>
            </a:r>
            <a:r>
              <a:rPr lang="ja-JP" altLang="ja-JP" sz="1400" u="sng" dirty="0">
                <a:solidFill>
                  <a:srgbClr val="2D2D8A"/>
                </a:solidFill>
                <a:latin typeface="HGPｺﾞｼｯｸM" pitchFamily="50" charset="-128"/>
                <a:ea typeface="HGPｺﾞｼｯｸM" pitchFamily="50" charset="-128"/>
              </a:rPr>
              <a:t>矯正施設の長が施設外で処遇を行うことを認め、地域相談支援事業者によって障害福祉</a:t>
            </a:r>
            <a:r>
              <a:rPr lang="ja-JP" altLang="ja-JP" sz="1400" u="sng" dirty="0" smtClean="0">
                <a:solidFill>
                  <a:srgbClr val="2D2D8A"/>
                </a:solidFill>
                <a:latin typeface="HGPｺﾞｼｯｸM" pitchFamily="50" charset="-128"/>
                <a:ea typeface="HGPｺﾞｼｯｸM" pitchFamily="50" charset="-128"/>
              </a:rPr>
              <a:t>サービス</a:t>
            </a:r>
            <a:endParaRPr lang="en-US" altLang="ja-JP" sz="1400" u="sng" dirty="0" smtClean="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400" dirty="0">
                <a:solidFill>
                  <a:srgbClr val="2D2D8A"/>
                </a:solidFill>
                <a:latin typeface="HGPｺﾞｼｯｸM" pitchFamily="50" charset="-128"/>
                <a:ea typeface="HGPｺﾞｼｯｸM" pitchFamily="50" charset="-128"/>
              </a:rPr>
              <a:t>　</a:t>
            </a:r>
            <a:r>
              <a:rPr lang="ja-JP" altLang="en-US" sz="1400" dirty="0" smtClean="0">
                <a:solidFill>
                  <a:srgbClr val="2D2D8A"/>
                </a:solidFill>
                <a:latin typeface="HGPｺﾞｼｯｸM" pitchFamily="50" charset="-128"/>
                <a:ea typeface="HGPｺﾞｼｯｸM" pitchFamily="50" charset="-128"/>
              </a:rPr>
              <a:t>　　　　</a:t>
            </a:r>
            <a:r>
              <a:rPr lang="ja-JP" altLang="ja-JP" sz="1400" u="sng" dirty="0" smtClean="0">
                <a:solidFill>
                  <a:srgbClr val="2D2D8A"/>
                </a:solidFill>
                <a:latin typeface="HGPｺﾞｼｯｸM" pitchFamily="50" charset="-128"/>
                <a:ea typeface="HGPｺﾞｼｯｸM" pitchFamily="50" charset="-128"/>
              </a:rPr>
              <a:t>の</a:t>
            </a:r>
            <a:r>
              <a:rPr lang="ja-JP" altLang="ja-JP" sz="1400" u="sng" dirty="0">
                <a:solidFill>
                  <a:srgbClr val="2D2D8A"/>
                </a:solidFill>
                <a:latin typeface="HGPｺﾞｼｯｸM" pitchFamily="50" charset="-128"/>
                <a:ea typeface="HGPｺﾞｼｯｸM" pitchFamily="50" charset="-128"/>
              </a:rPr>
              <a:t>体験利用や体験宿泊などを実施することが可能な者に限定</a:t>
            </a:r>
            <a:r>
              <a:rPr lang="ja-JP" altLang="ja-JP" sz="1400" dirty="0" smtClean="0">
                <a:solidFill>
                  <a:srgbClr val="2D2D8A"/>
                </a:solidFill>
                <a:latin typeface="HGPｺﾞｼｯｸM" pitchFamily="50" charset="-128"/>
                <a:ea typeface="HGPｺﾞｼｯｸM" pitchFamily="50" charset="-128"/>
              </a:rPr>
              <a:t>する。</a:t>
            </a:r>
            <a:endParaRPr lang="ja-JP" altLang="ja-JP" sz="14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400" dirty="0" smtClean="0">
                <a:solidFill>
                  <a:srgbClr val="2D2D8A"/>
                </a:solidFill>
                <a:latin typeface="HGPｺﾞｼｯｸM" pitchFamily="50" charset="-128"/>
                <a:ea typeface="HGPｺﾞｼｯｸM" pitchFamily="50" charset="-128"/>
              </a:rPr>
              <a:t>　　　　　　　</a:t>
            </a:r>
            <a:r>
              <a:rPr lang="ja-JP" altLang="ja-JP" sz="1200" dirty="0" smtClean="0">
                <a:solidFill>
                  <a:srgbClr val="2D2D8A"/>
                </a:solidFill>
                <a:latin typeface="HGPｺﾞｼｯｸM" pitchFamily="50" charset="-128"/>
                <a:ea typeface="HGPｺﾞｼｯｸM" pitchFamily="50" charset="-128"/>
              </a:rPr>
              <a:t>※</a:t>
            </a:r>
            <a:r>
              <a:rPr lang="ja-JP" altLang="en-US" sz="1200" dirty="0" smtClean="0">
                <a:solidFill>
                  <a:srgbClr val="2D2D8A"/>
                </a:solidFill>
                <a:latin typeface="HGPｺﾞｼｯｸM" pitchFamily="50" charset="-128"/>
                <a:ea typeface="HGPｺﾞｼｯｸM" pitchFamily="50" charset="-128"/>
              </a:rPr>
              <a:t>　</a:t>
            </a:r>
            <a:r>
              <a:rPr lang="ja-JP" altLang="ja-JP" sz="1200" dirty="0" smtClean="0">
                <a:solidFill>
                  <a:srgbClr val="2D2D8A"/>
                </a:solidFill>
                <a:latin typeface="HGPｺﾞｼｯｸM" pitchFamily="50" charset="-128"/>
                <a:ea typeface="HGPｺﾞｼｯｸM" pitchFamily="50" charset="-128"/>
              </a:rPr>
              <a:t>「</a:t>
            </a:r>
            <a:r>
              <a:rPr lang="ja-JP" altLang="ja-JP" sz="1200" dirty="0">
                <a:solidFill>
                  <a:srgbClr val="2D2D8A"/>
                </a:solidFill>
                <a:latin typeface="HGPｺﾞｼｯｸM" pitchFamily="50" charset="-128"/>
                <a:ea typeface="HGPｺﾞｼｯｸM" pitchFamily="50" charset="-128"/>
              </a:rPr>
              <a:t>矯正施設内で行う支援」（入所している障害者に対する面談、支援計画の作成、住居の確保等）は、現在も保護</a:t>
            </a:r>
            <a:r>
              <a:rPr lang="ja-JP" altLang="ja-JP" sz="1200" dirty="0" smtClean="0">
                <a:solidFill>
                  <a:srgbClr val="2D2D8A"/>
                </a:solidFill>
                <a:latin typeface="HGPｺﾞｼｯｸM" pitchFamily="50" charset="-128"/>
                <a:ea typeface="HGPｺﾞｼｯｸM" pitchFamily="50" charset="-128"/>
              </a:rPr>
              <a:t>観察所</a:t>
            </a:r>
            <a:r>
              <a:rPr lang="ja-JP" altLang="ja-JP" sz="1200" dirty="0">
                <a:solidFill>
                  <a:srgbClr val="2D2D8A"/>
                </a:solidFill>
                <a:latin typeface="HGPｺﾞｼｯｸM" pitchFamily="50" charset="-128"/>
                <a:ea typeface="HGPｺﾞｼｯｸM" pitchFamily="50" charset="-128"/>
              </a:rPr>
              <a:t>、地域生活</a:t>
            </a:r>
            <a:r>
              <a:rPr lang="ja-JP" altLang="ja-JP" sz="1200" dirty="0" smtClean="0">
                <a:solidFill>
                  <a:srgbClr val="2D2D8A"/>
                </a:solidFill>
                <a:latin typeface="HGPｺﾞｼｯｸM" pitchFamily="50" charset="-128"/>
                <a:ea typeface="HGPｺﾞｼｯｸM" pitchFamily="50" charset="-128"/>
              </a:rPr>
              <a:t>定</a:t>
            </a:r>
            <a:endParaRPr lang="en-US" altLang="ja-JP" sz="1200" dirty="0" smtClean="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2D2D8A"/>
                </a:solidFill>
                <a:latin typeface="HGPｺﾞｼｯｸM" pitchFamily="50" charset="-128"/>
                <a:ea typeface="HGPｺﾞｼｯｸM" pitchFamily="50" charset="-128"/>
              </a:rPr>
              <a:t>　</a:t>
            </a:r>
            <a:r>
              <a:rPr lang="ja-JP" altLang="en-US" sz="1200" dirty="0" smtClean="0">
                <a:solidFill>
                  <a:srgbClr val="2D2D8A"/>
                </a:solidFill>
                <a:latin typeface="HGPｺﾞｼｯｸM" pitchFamily="50" charset="-128"/>
                <a:ea typeface="HGPｺﾞｼｯｸM" pitchFamily="50" charset="-128"/>
              </a:rPr>
              <a:t>　　　　　　　　　</a:t>
            </a:r>
            <a:r>
              <a:rPr lang="ja-JP" altLang="ja-JP" sz="1200" dirty="0" smtClean="0">
                <a:solidFill>
                  <a:srgbClr val="2D2D8A"/>
                </a:solidFill>
                <a:latin typeface="HGPｺﾞｼｯｸM" pitchFamily="50" charset="-128"/>
                <a:ea typeface="HGPｺﾞｼｯｸM" pitchFamily="50" charset="-128"/>
              </a:rPr>
              <a:t>着支援</a:t>
            </a:r>
            <a:r>
              <a:rPr lang="ja-JP" altLang="ja-JP" sz="1200" dirty="0">
                <a:solidFill>
                  <a:srgbClr val="2D2D8A"/>
                </a:solidFill>
                <a:latin typeface="HGPｺﾞｼｯｸM" pitchFamily="50" charset="-128"/>
                <a:ea typeface="HGPｺﾞｼｯｸM" pitchFamily="50" charset="-128"/>
              </a:rPr>
              <a:t>センターとの連携により実施。</a:t>
            </a:r>
          </a:p>
          <a:p>
            <a:pPr fontAlgn="base">
              <a:spcBef>
                <a:spcPct val="0"/>
              </a:spcBef>
              <a:spcAft>
                <a:spcPct val="0"/>
              </a:spcAft>
            </a:pPr>
            <a:r>
              <a:rPr lang="ja-JP" altLang="en-US" sz="1400" dirty="0" smtClean="0">
                <a:solidFill>
                  <a:srgbClr val="2D2D8A"/>
                </a:solidFill>
                <a:latin typeface="HGPｺﾞｼｯｸM" pitchFamily="50" charset="-128"/>
                <a:ea typeface="HGPｺﾞｼｯｸM" pitchFamily="50" charset="-128"/>
              </a:rPr>
              <a:t>　　　　　　　</a:t>
            </a:r>
            <a:r>
              <a:rPr lang="ja-JP" altLang="ja-JP" sz="1200" dirty="0" smtClean="0">
                <a:solidFill>
                  <a:srgbClr val="2D2D8A"/>
                </a:solidFill>
                <a:latin typeface="HGPｺﾞｼｯｸM" pitchFamily="50" charset="-128"/>
                <a:ea typeface="HGPｺﾞｼｯｸM" pitchFamily="50" charset="-128"/>
              </a:rPr>
              <a:t>※</a:t>
            </a:r>
            <a:r>
              <a:rPr lang="ja-JP" altLang="en-US" sz="1200" dirty="0" smtClean="0">
                <a:solidFill>
                  <a:srgbClr val="2D2D8A"/>
                </a:solidFill>
                <a:latin typeface="HGPｺﾞｼｯｸM" pitchFamily="50" charset="-128"/>
                <a:ea typeface="HGPｺﾞｼｯｸM" pitchFamily="50" charset="-128"/>
              </a:rPr>
              <a:t>　</a:t>
            </a:r>
            <a:r>
              <a:rPr lang="ja-JP" altLang="ja-JP" sz="1200" dirty="0" smtClean="0">
                <a:solidFill>
                  <a:srgbClr val="2D2D8A"/>
                </a:solidFill>
                <a:latin typeface="HGPｺﾞｼｯｸM" pitchFamily="50" charset="-128"/>
                <a:ea typeface="HGPｺﾞｼｯｸM" pitchFamily="50" charset="-128"/>
              </a:rPr>
              <a:t>具体的</a:t>
            </a:r>
            <a:r>
              <a:rPr lang="ja-JP" altLang="ja-JP" sz="1200" dirty="0">
                <a:solidFill>
                  <a:srgbClr val="2D2D8A"/>
                </a:solidFill>
                <a:latin typeface="HGPｺﾞｼｯｸM" pitchFamily="50" charset="-128"/>
                <a:ea typeface="HGPｺﾞｼｯｸM" pitchFamily="50" charset="-128"/>
              </a:rPr>
              <a:t>には、「刑事施設又は少年院の職員の同行が可能である障害者」や、「刑事施設、</a:t>
            </a:r>
            <a:r>
              <a:rPr lang="ja-JP" altLang="ja-JP" sz="1200" dirty="0" smtClean="0">
                <a:solidFill>
                  <a:srgbClr val="2D2D8A"/>
                </a:solidFill>
                <a:latin typeface="HGPｺﾞｼｯｸM" pitchFamily="50" charset="-128"/>
                <a:ea typeface="HGPｺﾞｼｯｸM" pitchFamily="50" charset="-128"/>
              </a:rPr>
              <a:t>少年院の</a:t>
            </a:r>
            <a:r>
              <a:rPr lang="ja-JP" altLang="ja-JP" sz="1200" dirty="0">
                <a:solidFill>
                  <a:srgbClr val="2D2D8A"/>
                </a:solidFill>
                <a:latin typeface="HGPｺﾞｼｯｸM" pitchFamily="50" charset="-128"/>
                <a:ea typeface="HGPｺﾞｼｯｸM" pitchFamily="50" charset="-128"/>
              </a:rPr>
              <a:t>長が刑事施設、</a:t>
            </a:r>
            <a:r>
              <a:rPr lang="ja-JP" altLang="ja-JP" sz="1200" dirty="0" smtClean="0">
                <a:solidFill>
                  <a:srgbClr val="2D2D8A"/>
                </a:solidFill>
                <a:latin typeface="HGPｺﾞｼｯｸM" pitchFamily="50" charset="-128"/>
                <a:ea typeface="HGPｺﾞｼｯｸM" pitchFamily="50" charset="-128"/>
              </a:rPr>
              <a:t>少年院</a:t>
            </a:r>
            <a:r>
              <a:rPr lang="ja-JP" altLang="ja-JP" sz="1200" dirty="0">
                <a:solidFill>
                  <a:srgbClr val="2D2D8A"/>
                </a:solidFill>
                <a:latin typeface="HGPｺﾞｼｯｸM" pitchFamily="50" charset="-128"/>
                <a:ea typeface="HGPｺﾞｼｯｸM" pitchFamily="50" charset="-128"/>
              </a:rPr>
              <a:t>の職員の</a:t>
            </a:r>
            <a:r>
              <a:rPr lang="ja-JP" altLang="ja-JP" sz="1200" dirty="0" smtClean="0">
                <a:solidFill>
                  <a:srgbClr val="2D2D8A"/>
                </a:solidFill>
                <a:latin typeface="HGPｺﾞｼｯｸM" pitchFamily="50" charset="-128"/>
                <a:ea typeface="HGPｺﾞｼｯｸM" pitchFamily="50" charset="-128"/>
              </a:rPr>
              <a:t>同</a:t>
            </a:r>
            <a:endParaRPr lang="en-US" altLang="ja-JP" sz="1200" dirty="0" smtClean="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200" dirty="0">
                <a:solidFill>
                  <a:srgbClr val="2D2D8A"/>
                </a:solidFill>
                <a:latin typeface="HGPｺﾞｼｯｸM" pitchFamily="50" charset="-128"/>
                <a:ea typeface="HGPｺﾞｼｯｸM" pitchFamily="50" charset="-128"/>
              </a:rPr>
              <a:t>　</a:t>
            </a:r>
            <a:r>
              <a:rPr lang="ja-JP" altLang="en-US" sz="1200" dirty="0" smtClean="0">
                <a:solidFill>
                  <a:srgbClr val="2D2D8A"/>
                </a:solidFill>
                <a:latin typeface="HGPｺﾞｼｯｸM" pitchFamily="50" charset="-128"/>
                <a:ea typeface="HGPｺﾞｼｯｸM" pitchFamily="50" charset="-128"/>
              </a:rPr>
              <a:t>　　　　　　　　　</a:t>
            </a:r>
            <a:r>
              <a:rPr lang="ja-JP" altLang="ja-JP" sz="1200" dirty="0" smtClean="0">
                <a:solidFill>
                  <a:srgbClr val="2D2D8A"/>
                </a:solidFill>
                <a:latin typeface="HGPｺﾞｼｯｸM" pitchFamily="50" charset="-128"/>
                <a:ea typeface="HGPｺﾞｼｯｸM" pitchFamily="50" charset="-128"/>
              </a:rPr>
              <a:t>行なし</a:t>
            </a:r>
            <a:r>
              <a:rPr lang="ja-JP" altLang="ja-JP" sz="1200" dirty="0">
                <a:solidFill>
                  <a:srgbClr val="2D2D8A"/>
                </a:solidFill>
                <a:latin typeface="HGPｺﾞｼｯｸM" pitchFamily="50" charset="-128"/>
                <a:ea typeface="HGPｺﾞｼｯｸM" pitchFamily="50" charset="-128"/>
              </a:rPr>
              <a:t>での外出又は外泊を許可した障害者」が想定されるが</a:t>
            </a:r>
            <a:r>
              <a:rPr lang="ja-JP" altLang="ja-JP" sz="1200" dirty="0" smtClean="0">
                <a:solidFill>
                  <a:srgbClr val="2D2D8A"/>
                </a:solidFill>
                <a:latin typeface="HGPｺﾞｼｯｸM" pitchFamily="50" charset="-128"/>
                <a:ea typeface="HGPｺﾞｼｯｸM" pitchFamily="50" charset="-128"/>
              </a:rPr>
              <a:t>、具体的</a:t>
            </a:r>
            <a:r>
              <a:rPr lang="ja-JP" altLang="ja-JP" sz="1200" dirty="0">
                <a:solidFill>
                  <a:srgbClr val="2D2D8A"/>
                </a:solidFill>
                <a:latin typeface="HGPｺﾞｼｯｸM" pitchFamily="50" charset="-128"/>
                <a:ea typeface="HGPｺﾞｼｯｸM" pitchFamily="50" charset="-128"/>
              </a:rPr>
              <a:t>な対象施設、対象者の範囲等に</a:t>
            </a:r>
            <a:r>
              <a:rPr lang="ja-JP" altLang="ja-JP" sz="1200" dirty="0" smtClean="0">
                <a:solidFill>
                  <a:srgbClr val="2D2D8A"/>
                </a:solidFill>
                <a:latin typeface="HGPｺﾞｼｯｸM" pitchFamily="50" charset="-128"/>
                <a:ea typeface="HGPｺﾞｼｯｸM" pitchFamily="50" charset="-128"/>
              </a:rPr>
              <a:t>ついて</a:t>
            </a:r>
            <a:r>
              <a:rPr lang="ja-JP" altLang="ja-JP" sz="1200" dirty="0">
                <a:solidFill>
                  <a:srgbClr val="2D2D8A"/>
                </a:solidFill>
                <a:latin typeface="HGPｺﾞｼｯｸM" pitchFamily="50" charset="-128"/>
                <a:ea typeface="HGPｺﾞｼｯｸM" pitchFamily="50" charset="-128"/>
              </a:rPr>
              <a:t>は関係省庁等とも検討中。</a:t>
            </a:r>
          </a:p>
          <a:p>
            <a:pPr fontAlgn="base">
              <a:spcBef>
                <a:spcPct val="0"/>
              </a:spcBef>
              <a:spcAft>
                <a:spcPct val="0"/>
              </a:spcAft>
            </a:pPr>
            <a:r>
              <a:rPr lang="en-US" altLang="ja-JP" sz="1400" dirty="0">
                <a:solidFill>
                  <a:srgbClr val="2D2D8A"/>
                </a:solidFill>
                <a:latin typeface="HGPｺﾞｼｯｸM" pitchFamily="50" charset="-128"/>
                <a:ea typeface="HGPｺﾞｼｯｸM" pitchFamily="50" charset="-128"/>
              </a:rPr>
              <a:t> </a:t>
            </a:r>
            <a:endParaRPr lang="ja-JP" altLang="ja-JP" sz="14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400" dirty="0" smtClean="0">
                <a:solidFill>
                  <a:srgbClr val="2D2D8A"/>
                </a:solidFill>
                <a:latin typeface="HGPｺﾞｼｯｸM" pitchFamily="50" charset="-128"/>
                <a:ea typeface="HGPｺﾞｼｯｸM" pitchFamily="50" charset="-128"/>
              </a:rPr>
              <a:t>　　　　</a:t>
            </a:r>
            <a:r>
              <a:rPr lang="ja-JP" altLang="ja-JP" sz="1400" dirty="0" smtClean="0">
                <a:solidFill>
                  <a:srgbClr val="2D2D8A"/>
                </a:solidFill>
                <a:latin typeface="HGPｺﾞｼｯｸM" pitchFamily="50" charset="-128"/>
                <a:ea typeface="HGPｺﾞｼｯｸM" pitchFamily="50" charset="-128"/>
              </a:rPr>
              <a:t>○</a:t>
            </a:r>
            <a:r>
              <a:rPr lang="en-US" altLang="ja-JP" sz="1400" dirty="0" smtClean="0">
                <a:solidFill>
                  <a:srgbClr val="2D2D8A"/>
                </a:solidFill>
                <a:latin typeface="HGPｺﾞｼｯｸM" pitchFamily="50" charset="-128"/>
                <a:ea typeface="HGPｺﾞｼｯｸM" pitchFamily="50" charset="-128"/>
              </a:rPr>
              <a:t>  </a:t>
            </a:r>
            <a:r>
              <a:rPr lang="ja-JP" altLang="ja-JP" sz="1400" dirty="0">
                <a:solidFill>
                  <a:srgbClr val="2D2D8A"/>
                </a:solidFill>
                <a:latin typeface="HGPｺﾞｼｯｸM" pitchFamily="50" charset="-128"/>
                <a:ea typeface="HGPｺﾞｼｯｸM" pitchFamily="50" charset="-128"/>
              </a:rPr>
              <a:t>また、矯正施設を出所した障害者は、出所後の一定期間、更生保護施設等を利用するケースが少なくないことから、</a:t>
            </a:r>
            <a:r>
              <a:rPr lang="ja-JP" altLang="ja-JP" sz="1400" u="sng" dirty="0" smtClean="0">
                <a:solidFill>
                  <a:srgbClr val="2D2D8A"/>
                </a:solidFill>
                <a:latin typeface="HGPｺﾞｼｯｸM" pitchFamily="50" charset="-128"/>
                <a:ea typeface="HGPｺﾞｼｯｸM" pitchFamily="50" charset="-128"/>
              </a:rPr>
              <a:t>更生</a:t>
            </a:r>
            <a:endParaRPr lang="en-US" altLang="ja-JP" sz="1400" u="sng" dirty="0" smtClean="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400" dirty="0">
                <a:solidFill>
                  <a:srgbClr val="2D2D8A"/>
                </a:solidFill>
                <a:latin typeface="HGPｺﾞｼｯｸM" pitchFamily="50" charset="-128"/>
                <a:ea typeface="HGPｺﾞｼｯｸM" pitchFamily="50" charset="-128"/>
              </a:rPr>
              <a:t>　</a:t>
            </a:r>
            <a:r>
              <a:rPr lang="ja-JP" altLang="en-US" sz="1400" dirty="0" smtClean="0">
                <a:solidFill>
                  <a:srgbClr val="2D2D8A"/>
                </a:solidFill>
                <a:latin typeface="HGPｺﾞｼｯｸM" pitchFamily="50" charset="-128"/>
                <a:ea typeface="HGPｺﾞｼｯｸM" pitchFamily="50" charset="-128"/>
              </a:rPr>
              <a:t>　　　　</a:t>
            </a:r>
            <a:r>
              <a:rPr lang="ja-JP" altLang="ja-JP" sz="1400" u="sng" dirty="0" smtClean="0">
                <a:solidFill>
                  <a:srgbClr val="2D2D8A"/>
                </a:solidFill>
                <a:latin typeface="HGPｺﾞｼｯｸM" pitchFamily="50" charset="-128"/>
                <a:ea typeface="HGPｺﾞｼｯｸM" pitchFamily="50" charset="-128"/>
              </a:rPr>
              <a:t>保護</a:t>
            </a:r>
            <a:r>
              <a:rPr lang="ja-JP" altLang="ja-JP" sz="1400" u="sng" dirty="0">
                <a:solidFill>
                  <a:srgbClr val="2D2D8A"/>
                </a:solidFill>
                <a:latin typeface="HGPｺﾞｼｯｸM" pitchFamily="50" charset="-128"/>
                <a:ea typeface="HGPｺﾞｼｯｸM" pitchFamily="50" charset="-128"/>
              </a:rPr>
              <a:t>施設等に入所した障害者</a:t>
            </a:r>
            <a:r>
              <a:rPr lang="ja-JP" altLang="ja-JP" sz="1400" dirty="0">
                <a:solidFill>
                  <a:srgbClr val="2D2D8A"/>
                </a:solidFill>
                <a:latin typeface="HGPｺﾞｼｯｸM" pitchFamily="50" charset="-128"/>
                <a:ea typeface="HGPｺﾞｼｯｸM" pitchFamily="50" charset="-128"/>
              </a:rPr>
              <a:t>についても支援の対象と</a:t>
            </a:r>
            <a:r>
              <a:rPr lang="ja-JP" altLang="ja-JP" sz="1400" dirty="0" smtClean="0">
                <a:solidFill>
                  <a:srgbClr val="2D2D8A"/>
                </a:solidFill>
                <a:latin typeface="HGPｺﾞｼｯｸM" pitchFamily="50" charset="-128"/>
                <a:ea typeface="HGPｺﾞｼｯｸM" pitchFamily="50" charset="-128"/>
              </a:rPr>
              <a:t>する。</a:t>
            </a:r>
            <a:endParaRPr lang="ja-JP" altLang="en-US" sz="1400" dirty="0">
              <a:solidFill>
                <a:srgbClr val="2D2D8A"/>
              </a:solidFill>
              <a:latin typeface="HGPｺﾞｼｯｸM" pitchFamily="50" charset="-128"/>
              <a:ea typeface="HGPｺﾞｼｯｸM" pitchFamily="50" charset="-128"/>
            </a:endParaRPr>
          </a:p>
        </p:txBody>
      </p:sp>
      <p:sp>
        <p:nvSpPr>
          <p:cNvPr id="7" name="角丸四角形 6"/>
          <p:cNvSpPr/>
          <p:nvPr/>
        </p:nvSpPr>
        <p:spPr>
          <a:xfrm>
            <a:off x="128571" y="539716"/>
            <a:ext cx="9682427" cy="1080120"/>
          </a:xfrm>
          <a:prstGeom prst="roundRect">
            <a:avLst>
              <a:gd name="adj" fmla="val 11376"/>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indent="165100" eaLnBrk="0" fontAlgn="base" hangingPunct="0">
              <a:spcBef>
                <a:spcPct val="0"/>
              </a:spcBef>
              <a:spcAft>
                <a:spcPct val="0"/>
              </a:spcAft>
              <a:defRPr/>
            </a:pPr>
            <a:r>
              <a:rPr lang="ja-JP" altLang="en-US" sz="1400" dirty="0" smtClean="0">
                <a:solidFill>
                  <a:srgbClr val="333399">
                    <a:lumMod val="75000"/>
                  </a:srgbClr>
                </a:solidFill>
                <a:latin typeface="HGPｺﾞｼｯｸM" pitchFamily="50" charset="-128"/>
                <a:ea typeface="HGPｺﾞｼｯｸM" pitchFamily="50" charset="-128"/>
              </a:rPr>
              <a:t>地域生活への移行のために支援を必要とする者を広く地域移行支援の対象とする観点から、現行の障害者支援施設等に入所している障害者又は精神科病院に入院している精神障害者に加えて、</a:t>
            </a:r>
            <a:r>
              <a:rPr lang="ja-JP" altLang="en-US" sz="1400" u="sng" dirty="0" smtClean="0">
                <a:solidFill>
                  <a:srgbClr val="333399">
                    <a:lumMod val="75000"/>
                  </a:srgbClr>
                </a:solidFill>
                <a:latin typeface="HGPｺﾞｼｯｸM" pitchFamily="50" charset="-128"/>
                <a:ea typeface="ＤＨＰ特太ゴシック体" pitchFamily="2" charset="-128"/>
              </a:rPr>
              <a:t>その他の地域における生活に移行するために重点的な支援を必要とする者であって厚生労働省令で定めるもの</a:t>
            </a:r>
            <a:r>
              <a:rPr lang="ja-JP" altLang="en-US" sz="1400" dirty="0" smtClean="0">
                <a:solidFill>
                  <a:srgbClr val="333399">
                    <a:lumMod val="75000"/>
                  </a:srgbClr>
                </a:solidFill>
                <a:latin typeface="HGPｺﾞｼｯｸM" pitchFamily="50" charset="-128"/>
                <a:ea typeface="HGPｺﾞｼｯｸM" pitchFamily="50" charset="-128"/>
              </a:rPr>
              <a:t>を追加。　　　　　　　　　　　　　　　　</a:t>
            </a:r>
            <a:r>
              <a:rPr lang="en-US" altLang="ja-JP" sz="1400" dirty="0" smtClean="0">
                <a:solidFill>
                  <a:srgbClr val="333399">
                    <a:lumMod val="75000"/>
                  </a:srgbClr>
                </a:solidFill>
                <a:latin typeface="HGPｺﾞｼｯｸM" pitchFamily="50" charset="-128"/>
                <a:ea typeface="HGPｺﾞｼｯｸM" pitchFamily="50" charset="-128"/>
              </a:rPr>
              <a:t>【</a:t>
            </a:r>
            <a:r>
              <a:rPr lang="ja-JP" altLang="en-US" sz="1400" dirty="0" smtClean="0">
                <a:solidFill>
                  <a:srgbClr val="333399">
                    <a:lumMod val="75000"/>
                  </a:srgbClr>
                </a:solidFill>
                <a:latin typeface="HGPｺﾞｼｯｸM" pitchFamily="50" charset="-128"/>
                <a:ea typeface="HGPｺﾞｼｯｸM" pitchFamily="50" charset="-128"/>
              </a:rPr>
              <a:t>平成２６年４月１日施行</a:t>
            </a:r>
            <a:r>
              <a:rPr lang="en-US" altLang="ja-JP" sz="1400" dirty="0" smtClean="0">
                <a:solidFill>
                  <a:srgbClr val="333399">
                    <a:lumMod val="75000"/>
                  </a:srgbClr>
                </a:solidFill>
                <a:latin typeface="HGPｺﾞｼｯｸM" pitchFamily="50" charset="-128"/>
                <a:ea typeface="HGPｺﾞｼｯｸM" pitchFamily="50" charset="-128"/>
              </a:rPr>
              <a:t>】</a:t>
            </a:r>
          </a:p>
          <a:p>
            <a:pPr indent="165100" eaLnBrk="0" fontAlgn="base" hangingPunct="0">
              <a:spcBef>
                <a:spcPct val="0"/>
              </a:spcBef>
              <a:spcAft>
                <a:spcPct val="0"/>
              </a:spcAft>
              <a:defRPr/>
            </a:pPr>
            <a:r>
              <a:rPr lang="ja-JP" altLang="en-US" sz="1400" dirty="0" smtClean="0">
                <a:solidFill>
                  <a:srgbClr val="333399">
                    <a:lumMod val="75000"/>
                  </a:srgbClr>
                </a:solidFill>
                <a:latin typeface="HGPｺﾞｼｯｸM" pitchFamily="50" charset="-128"/>
                <a:ea typeface="HGPｺﾞｼｯｸM" pitchFamily="50" charset="-128"/>
              </a:rPr>
              <a:t>　　　　</a:t>
            </a:r>
            <a:r>
              <a:rPr lang="ja-JP" altLang="en-US" sz="1400" u="sng" dirty="0" smtClean="0">
                <a:solidFill>
                  <a:srgbClr val="333399">
                    <a:lumMod val="75000"/>
                  </a:srgbClr>
                </a:solidFill>
                <a:latin typeface="HGPｺﾞｼｯｸM" panose="020B0600000000000000" pitchFamily="50" charset="-128"/>
                <a:ea typeface="HGPｺﾞｼｯｸM" panose="020B0600000000000000" pitchFamily="50" charset="-128"/>
              </a:rPr>
              <a:t>保護施設、矯正施設等を退所する障害者</a:t>
            </a:r>
            <a:r>
              <a:rPr lang="ja-JP" altLang="en-US" sz="1400" dirty="0" smtClean="0">
                <a:solidFill>
                  <a:srgbClr val="333399">
                    <a:lumMod val="75000"/>
                  </a:srgbClr>
                </a:solidFill>
                <a:latin typeface="HGPｺﾞｼｯｸM" pitchFamily="50" charset="-128"/>
                <a:ea typeface="HGPｺﾞｼｯｸM" pitchFamily="50" charset="-128"/>
              </a:rPr>
              <a:t>などに対象拡大</a:t>
            </a:r>
            <a:endParaRPr lang="en-US" altLang="ja-JP" sz="1400" dirty="0" smtClean="0">
              <a:solidFill>
                <a:srgbClr val="333399">
                  <a:lumMod val="75000"/>
                </a:srgbClr>
              </a:solidFill>
              <a:latin typeface="HGPｺﾞｼｯｸM" pitchFamily="50" charset="-128"/>
              <a:ea typeface="HGPｺﾞｼｯｸM" pitchFamily="50" charset="-128"/>
            </a:endParaRPr>
          </a:p>
        </p:txBody>
      </p:sp>
      <p:sp>
        <p:nvSpPr>
          <p:cNvPr id="8" name="右矢印 7"/>
          <p:cNvSpPr/>
          <p:nvPr/>
        </p:nvSpPr>
        <p:spPr bwMode="auto">
          <a:xfrm>
            <a:off x="416497" y="1314025"/>
            <a:ext cx="288032" cy="171019"/>
          </a:xfrm>
          <a:prstGeom prs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200" dirty="0" smtClean="0">
              <a:solidFill>
                <a:srgbClr val="000000"/>
              </a:solidFill>
              <a:latin typeface="Arial" charset="0"/>
            </a:endParaRPr>
          </a:p>
        </p:txBody>
      </p:sp>
      <p:sp>
        <p:nvSpPr>
          <p:cNvPr id="6" name="下矢印 5"/>
          <p:cNvSpPr/>
          <p:nvPr/>
        </p:nvSpPr>
        <p:spPr>
          <a:xfrm>
            <a:off x="3368917" y="1619835"/>
            <a:ext cx="3267063" cy="369007"/>
          </a:xfrm>
          <a:prstGeom prst="downArrow">
            <a:avLst/>
          </a:prstGeom>
          <a:solidFill>
            <a:srgbClr val="FFCC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dirty="0">
              <a:solidFill>
                <a:prstClr val="white"/>
              </a:solidFill>
            </a:endParaRPr>
          </a:p>
        </p:txBody>
      </p:sp>
      <p:sp>
        <p:nvSpPr>
          <p:cNvPr id="2" name="スライド番号プレースホルダー 1"/>
          <p:cNvSpPr>
            <a:spLocks noGrp="1"/>
          </p:cNvSpPr>
          <p:nvPr>
            <p:ph type="sldNum" sz="quarter" idx="12"/>
          </p:nvPr>
        </p:nvSpPr>
        <p:spPr>
          <a:xfrm>
            <a:off x="7535248" y="6381750"/>
            <a:ext cx="2311400" cy="476250"/>
          </a:xfrm>
        </p:spPr>
        <p:txBody>
          <a:bodyPr/>
          <a:lstStyle/>
          <a:p>
            <a:pPr>
              <a:defRPr/>
            </a:pPr>
            <a:fld id="{DA6E3AE1-E47C-4F30-A279-B6C541981ED0}" type="slidenum">
              <a:rPr lang="en-US" altLang="ja-JP" smtClean="0">
                <a:solidFill>
                  <a:srgbClr val="000000"/>
                </a:solidFill>
              </a:rPr>
              <a:pPr>
                <a:defRPr/>
              </a:pPr>
              <a:t>56</a:t>
            </a:fld>
            <a:endParaRPr lang="en-US" altLang="ja-JP" dirty="0">
              <a:solidFill>
                <a:srgbClr val="000000"/>
              </a:solidFill>
            </a:endParaRPr>
          </a:p>
        </p:txBody>
      </p:sp>
      <p:grpSp>
        <p:nvGrpSpPr>
          <p:cNvPr id="9" name="グループ化 32"/>
          <p:cNvGrpSpPr/>
          <p:nvPr/>
        </p:nvGrpSpPr>
        <p:grpSpPr>
          <a:xfrm>
            <a:off x="1" y="395600"/>
            <a:ext cx="9906000" cy="72008"/>
            <a:chOff x="0" y="188640"/>
            <a:chExt cx="9144000" cy="72008"/>
          </a:xfrm>
        </p:grpSpPr>
        <p:cxnSp>
          <p:nvCxnSpPr>
            <p:cNvPr id="10" name="直線コネクタ 9"/>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11" name="直線コネクタ 10"/>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Tree>
    <p:extLst>
      <p:ext uri="{BB962C8B-B14F-4D97-AF65-F5344CB8AC3E}">
        <p14:creationId xmlns:p14="http://schemas.microsoft.com/office/powerpoint/2010/main" val="18462388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ja-JP" altLang="en-US" sz="3600" dirty="0" smtClean="0">
                <a:solidFill>
                  <a:schemeClr val="tx1"/>
                </a:solidFill>
              </a:rPr>
              <a:t>４　相談支援専門員について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57</a:t>
            </a:fld>
            <a:endParaRPr lang="en-US" altLang="ja-JP" dirty="0"/>
          </a:p>
        </p:txBody>
      </p:sp>
    </p:spTree>
    <p:extLst>
      <p:ext uri="{BB962C8B-B14F-4D97-AF65-F5344CB8AC3E}">
        <p14:creationId xmlns:p14="http://schemas.microsoft.com/office/powerpoint/2010/main" val="11339842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081702" y="4366687"/>
            <a:ext cx="4248150" cy="2303463"/>
          </a:xfrm>
          <a:prstGeom prst="rect">
            <a:avLst/>
          </a:prstGeom>
          <a:solidFill>
            <a:srgbClr val="FFFF99"/>
          </a:solidFill>
          <a:ln w="15875" algn="ctr">
            <a:solidFill>
              <a:schemeClr val="tx1"/>
            </a:solidFill>
            <a:miter lim="800000"/>
            <a:headEnd/>
            <a:tailEnd/>
          </a:ln>
        </p:spPr>
        <p:txBody>
          <a:bodyPr wrap="none"/>
          <a:lstStyle/>
          <a:p>
            <a:pPr algn="ctr" fontAlgn="base">
              <a:spcBef>
                <a:spcPct val="0"/>
              </a:spcBef>
              <a:spcAft>
                <a:spcPct val="0"/>
              </a:spcAft>
            </a:pPr>
            <a:r>
              <a:rPr lang="ja-JP" altLang="en-US" dirty="0" smtClean="0">
                <a:solidFill>
                  <a:srgbClr val="CC0000"/>
                </a:solidFill>
              </a:rPr>
              <a:t>研 修 の 修了</a:t>
            </a:r>
          </a:p>
        </p:txBody>
      </p:sp>
      <p:sp>
        <p:nvSpPr>
          <p:cNvPr id="37891" name="AutoShape 4"/>
          <p:cNvSpPr>
            <a:spLocks noChangeArrowheads="1"/>
          </p:cNvSpPr>
          <p:nvPr/>
        </p:nvSpPr>
        <p:spPr bwMode="auto">
          <a:xfrm>
            <a:off x="5024698" y="5300663"/>
            <a:ext cx="390525" cy="360362"/>
          </a:xfrm>
          <a:prstGeom prst="plus">
            <a:avLst>
              <a:gd name="adj" fmla="val 34907"/>
            </a:avLst>
          </a:prstGeom>
          <a:solidFill>
            <a:srgbClr val="99CCFF"/>
          </a:solidFill>
          <a:ln w="9525" algn="ctr">
            <a:solidFill>
              <a:srgbClr val="3366FF"/>
            </a:solidFill>
            <a:miter lim="800000"/>
            <a:headEnd/>
            <a:tailEnd/>
          </a:ln>
        </p:spPr>
        <p:txBody>
          <a:bodyPr wrap="none" anchor="ctr"/>
          <a:lstStyle/>
          <a:p>
            <a:pPr fontAlgn="base">
              <a:spcBef>
                <a:spcPct val="0"/>
              </a:spcBef>
              <a:spcAft>
                <a:spcPct val="0"/>
              </a:spcAft>
            </a:pPr>
            <a:endParaRPr lang="ja-JP" altLang="en-US" sz="1600" dirty="0" smtClean="0">
              <a:solidFill>
                <a:srgbClr val="000000"/>
              </a:solidFill>
            </a:endParaRPr>
          </a:p>
        </p:txBody>
      </p:sp>
      <p:sp>
        <p:nvSpPr>
          <p:cNvPr id="37892" name="AutoShape 5"/>
          <p:cNvSpPr>
            <a:spLocks noChangeArrowheads="1"/>
          </p:cNvSpPr>
          <p:nvPr/>
        </p:nvSpPr>
        <p:spPr bwMode="auto">
          <a:xfrm>
            <a:off x="2554557" y="5300663"/>
            <a:ext cx="390525" cy="360362"/>
          </a:xfrm>
          <a:prstGeom prst="plus">
            <a:avLst>
              <a:gd name="adj" fmla="val 34907"/>
            </a:avLst>
          </a:prstGeom>
          <a:solidFill>
            <a:srgbClr val="99CCFF"/>
          </a:solidFill>
          <a:ln w="9525" algn="ctr">
            <a:solidFill>
              <a:srgbClr val="3366FF"/>
            </a:solidFill>
            <a:miter lim="800000"/>
            <a:headEnd/>
            <a:tailEnd/>
          </a:ln>
        </p:spPr>
        <p:txBody>
          <a:bodyPr wrap="none" anchor="ctr"/>
          <a:lstStyle/>
          <a:p>
            <a:pPr fontAlgn="base">
              <a:spcBef>
                <a:spcPct val="0"/>
              </a:spcBef>
              <a:spcAft>
                <a:spcPct val="0"/>
              </a:spcAft>
            </a:pPr>
            <a:endParaRPr lang="ja-JP" altLang="en-US" sz="1200" dirty="0" smtClean="0">
              <a:solidFill>
                <a:srgbClr val="000000"/>
              </a:solidFill>
            </a:endParaRPr>
          </a:p>
        </p:txBody>
      </p:sp>
      <p:sp>
        <p:nvSpPr>
          <p:cNvPr id="37893" name="Rectangle 6"/>
          <p:cNvSpPr>
            <a:spLocks noChangeArrowheads="1"/>
          </p:cNvSpPr>
          <p:nvPr/>
        </p:nvSpPr>
        <p:spPr bwMode="auto">
          <a:xfrm>
            <a:off x="5600718" y="4797425"/>
            <a:ext cx="1584325" cy="1512888"/>
          </a:xfrm>
          <a:prstGeom prst="rect">
            <a:avLst/>
          </a:prstGeom>
          <a:solidFill>
            <a:srgbClr val="FFE7FF"/>
          </a:solidFill>
          <a:ln w="9525">
            <a:solidFill>
              <a:schemeClr val="tx1"/>
            </a:solidFill>
            <a:miter lim="800000"/>
            <a:headEnd/>
            <a:tailEnd/>
          </a:ln>
        </p:spPr>
        <p:txBody>
          <a:bodyPr anchor="ctr"/>
          <a:lstStyle/>
          <a:p>
            <a:pPr fontAlgn="base">
              <a:lnSpc>
                <a:spcPct val="110000"/>
              </a:lnSpc>
              <a:spcBef>
                <a:spcPct val="0"/>
              </a:spcBef>
              <a:spcAft>
                <a:spcPct val="0"/>
              </a:spcAft>
            </a:pPr>
            <a:r>
              <a:rPr lang="ja-JP" altLang="en-US" sz="1600" dirty="0" smtClean="0">
                <a:solidFill>
                  <a:srgbClr val="000000"/>
                </a:solidFill>
              </a:rPr>
              <a:t>５年ごとに</a:t>
            </a:r>
          </a:p>
          <a:p>
            <a:pPr fontAlgn="base">
              <a:lnSpc>
                <a:spcPct val="110000"/>
              </a:lnSpc>
              <a:spcBef>
                <a:spcPct val="0"/>
              </a:spcBef>
              <a:spcAft>
                <a:spcPct val="0"/>
              </a:spcAft>
            </a:pPr>
            <a:r>
              <a:rPr lang="ja-JP" altLang="en-US" sz="1600" dirty="0" smtClean="0">
                <a:solidFill>
                  <a:srgbClr val="000000"/>
                </a:solidFill>
              </a:rPr>
              <a:t>「相談支援従事者現任研修」</a:t>
            </a:r>
            <a:endParaRPr lang="en-US" altLang="ja-JP" sz="1600" dirty="0" smtClean="0">
              <a:solidFill>
                <a:srgbClr val="000000"/>
              </a:solidFill>
            </a:endParaRPr>
          </a:p>
          <a:p>
            <a:pPr fontAlgn="base">
              <a:lnSpc>
                <a:spcPct val="110000"/>
              </a:lnSpc>
              <a:spcBef>
                <a:spcPct val="0"/>
              </a:spcBef>
              <a:spcAft>
                <a:spcPct val="0"/>
              </a:spcAft>
            </a:pPr>
            <a:r>
              <a:rPr lang="ja-JP" altLang="en-US" sz="1600" dirty="0" smtClean="0">
                <a:solidFill>
                  <a:srgbClr val="000000"/>
                </a:solidFill>
              </a:rPr>
              <a:t>を修了</a:t>
            </a:r>
            <a:r>
              <a:rPr lang="en-US" altLang="ja-JP" sz="1600" dirty="0" smtClean="0">
                <a:solidFill>
                  <a:srgbClr val="000000"/>
                </a:solidFill>
              </a:rPr>
              <a:t/>
            </a:r>
            <a:br>
              <a:rPr lang="en-US" altLang="ja-JP" sz="1600" dirty="0" smtClean="0">
                <a:solidFill>
                  <a:srgbClr val="000000"/>
                </a:solidFill>
              </a:rPr>
            </a:br>
            <a:r>
              <a:rPr lang="ja-JP" altLang="en-US" sz="1600" dirty="0" smtClean="0">
                <a:solidFill>
                  <a:srgbClr val="000000"/>
                </a:solidFill>
              </a:rPr>
              <a:t>（１８時間）</a:t>
            </a:r>
          </a:p>
        </p:txBody>
      </p:sp>
      <p:sp>
        <p:nvSpPr>
          <p:cNvPr id="37894" name="Rectangle 7"/>
          <p:cNvSpPr>
            <a:spLocks noChangeArrowheads="1"/>
          </p:cNvSpPr>
          <p:nvPr/>
        </p:nvSpPr>
        <p:spPr bwMode="auto">
          <a:xfrm>
            <a:off x="8048918" y="4366687"/>
            <a:ext cx="1657351" cy="2303463"/>
          </a:xfrm>
          <a:prstGeom prst="rect">
            <a:avLst/>
          </a:prstGeom>
          <a:solidFill>
            <a:srgbClr val="FFCC99">
              <a:alpha val="79999"/>
            </a:srgbClr>
          </a:solidFill>
          <a:ln w="9525">
            <a:solidFill>
              <a:schemeClr val="tx1"/>
            </a:solidFill>
            <a:miter lim="800000"/>
            <a:headEnd/>
            <a:tailEnd/>
          </a:ln>
        </p:spPr>
        <p:txBody>
          <a:bodyPr anchor="ctr"/>
          <a:lstStyle/>
          <a:p>
            <a:pPr fontAlgn="base">
              <a:spcBef>
                <a:spcPct val="0"/>
              </a:spcBef>
              <a:spcAft>
                <a:spcPct val="0"/>
              </a:spcAft>
            </a:pPr>
            <a:r>
              <a:rPr lang="ja-JP" altLang="en-US" sz="1600" dirty="0" smtClean="0">
                <a:solidFill>
                  <a:srgbClr val="CC0000"/>
                </a:solidFill>
              </a:rPr>
              <a:t>相談支援専門員</a:t>
            </a:r>
            <a:endParaRPr lang="en-US" altLang="ja-JP" sz="1600" dirty="0" smtClean="0">
              <a:solidFill>
                <a:srgbClr val="CC0000"/>
              </a:solidFill>
            </a:endParaRPr>
          </a:p>
          <a:p>
            <a:pPr fontAlgn="base">
              <a:spcBef>
                <a:spcPct val="0"/>
              </a:spcBef>
              <a:spcAft>
                <a:spcPct val="0"/>
              </a:spcAft>
            </a:pPr>
            <a:r>
              <a:rPr lang="ja-JP" altLang="en-US" sz="1600" dirty="0" smtClean="0">
                <a:solidFill>
                  <a:srgbClr val="CC0000"/>
                </a:solidFill>
              </a:rPr>
              <a:t>として配置</a:t>
            </a:r>
          </a:p>
        </p:txBody>
      </p:sp>
      <p:sp>
        <p:nvSpPr>
          <p:cNvPr id="37895" name="Rectangle 8"/>
          <p:cNvSpPr>
            <a:spLocks noChangeArrowheads="1"/>
          </p:cNvSpPr>
          <p:nvPr/>
        </p:nvSpPr>
        <p:spPr bwMode="auto">
          <a:xfrm>
            <a:off x="273055" y="4364038"/>
            <a:ext cx="2182813" cy="2305050"/>
          </a:xfrm>
          <a:prstGeom prst="rect">
            <a:avLst/>
          </a:prstGeom>
          <a:solidFill>
            <a:srgbClr val="E7FFE7"/>
          </a:solidFill>
          <a:ln w="9525">
            <a:solidFill>
              <a:schemeClr val="tx1"/>
            </a:solidFill>
            <a:miter lim="800000"/>
            <a:headEnd/>
            <a:tailEnd/>
          </a:ln>
        </p:spPr>
        <p:txBody>
          <a:bodyPr anchor="ctr"/>
          <a:lstStyle/>
          <a:p>
            <a:pPr fontAlgn="base">
              <a:spcBef>
                <a:spcPct val="0"/>
              </a:spcBef>
              <a:spcAft>
                <a:spcPct val="0"/>
              </a:spcAft>
            </a:pPr>
            <a:r>
              <a:rPr lang="ja-JP" altLang="en-US" sz="1200" dirty="0" smtClean="0">
                <a:solidFill>
                  <a:srgbClr val="000000"/>
                </a:solidFill>
              </a:rPr>
              <a:t>          </a:t>
            </a:r>
            <a:r>
              <a:rPr lang="ja-JP" altLang="en-US" dirty="0" smtClean="0">
                <a:solidFill>
                  <a:srgbClr val="CC0000"/>
                </a:solidFill>
              </a:rPr>
              <a:t>実 務 経 験</a:t>
            </a:r>
            <a:endParaRPr lang="en-US" altLang="ja-JP" dirty="0" smtClean="0">
              <a:solidFill>
                <a:srgbClr val="CC0000"/>
              </a:solidFill>
            </a:endParaRPr>
          </a:p>
          <a:p>
            <a:pPr fontAlgn="base">
              <a:spcBef>
                <a:spcPct val="0"/>
              </a:spcBef>
              <a:spcAft>
                <a:spcPct val="0"/>
              </a:spcAft>
            </a:pPr>
            <a:endParaRPr lang="ja-JP" altLang="en-US" sz="1200" dirty="0" smtClean="0">
              <a:solidFill>
                <a:srgbClr val="000000"/>
              </a:solidFill>
            </a:endParaRPr>
          </a:p>
          <a:p>
            <a:pPr fontAlgn="base">
              <a:spcBef>
                <a:spcPct val="0"/>
              </a:spcBef>
              <a:spcAft>
                <a:spcPct val="0"/>
              </a:spcAft>
            </a:pPr>
            <a:r>
              <a:rPr lang="ja-JP" altLang="en-US" sz="1400" dirty="0" smtClean="0">
                <a:solidFill>
                  <a:srgbClr val="000000"/>
                </a:solidFill>
              </a:rPr>
              <a:t>障害者の保健・医療・福祉・就労・教育の分野における直接支援・相談支援などの業務における実務経験（３～１０年）</a:t>
            </a:r>
          </a:p>
        </p:txBody>
      </p:sp>
      <p:sp>
        <p:nvSpPr>
          <p:cNvPr id="37896" name="AutoShape 9"/>
          <p:cNvSpPr>
            <a:spLocks noChangeArrowheads="1"/>
          </p:cNvSpPr>
          <p:nvPr/>
        </p:nvSpPr>
        <p:spPr bwMode="auto">
          <a:xfrm rot="5400000">
            <a:off x="7384807" y="5318134"/>
            <a:ext cx="503237" cy="469900"/>
          </a:xfrm>
          <a:prstGeom prst="upArrow">
            <a:avLst>
              <a:gd name="adj1" fmla="val 48352"/>
              <a:gd name="adj2" fmla="val 45699"/>
            </a:avLst>
          </a:prstGeom>
          <a:solidFill>
            <a:srgbClr val="99CCFF"/>
          </a:solidFill>
          <a:ln w="9525">
            <a:solidFill>
              <a:srgbClr val="0000FF"/>
            </a:solidFill>
            <a:miter lim="800000"/>
            <a:headEnd/>
            <a:tailEnd/>
          </a:ln>
        </p:spPr>
        <p:txBody>
          <a:bodyPr vert="eaVert" wrap="none" anchor="ctr"/>
          <a:lstStyle/>
          <a:p>
            <a:pPr fontAlgn="base">
              <a:spcBef>
                <a:spcPct val="0"/>
              </a:spcBef>
              <a:spcAft>
                <a:spcPct val="0"/>
              </a:spcAft>
            </a:pPr>
            <a:endParaRPr lang="ja-JP" altLang="en-US" sz="1200" dirty="0" smtClean="0">
              <a:solidFill>
                <a:srgbClr val="000000"/>
              </a:solidFill>
            </a:endParaRPr>
          </a:p>
        </p:txBody>
      </p:sp>
      <p:sp>
        <p:nvSpPr>
          <p:cNvPr id="37897" name="Rectangle 10"/>
          <p:cNvSpPr>
            <a:spLocks noChangeArrowheads="1"/>
          </p:cNvSpPr>
          <p:nvPr/>
        </p:nvSpPr>
        <p:spPr bwMode="auto">
          <a:xfrm>
            <a:off x="3236913" y="4799013"/>
            <a:ext cx="1644650" cy="1509712"/>
          </a:xfrm>
          <a:prstGeom prst="rect">
            <a:avLst/>
          </a:prstGeom>
          <a:solidFill>
            <a:srgbClr val="FFE7FF"/>
          </a:solidFill>
          <a:ln w="9525">
            <a:solidFill>
              <a:schemeClr val="tx1"/>
            </a:solidFill>
            <a:miter lim="800000"/>
            <a:headEnd/>
            <a:tailEnd/>
          </a:ln>
        </p:spPr>
        <p:txBody>
          <a:bodyPr anchor="ctr"/>
          <a:lstStyle/>
          <a:p>
            <a:pPr fontAlgn="base">
              <a:lnSpc>
                <a:spcPct val="110000"/>
              </a:lnSpc>
              <a:spcBef>
                <a:spcPct val="0"/>
              </a:spcBef>
              <a:spcAft>
                <a:spcPct val="0"/>
              </a:spcAft>
            </a:pPr>
            <a:r>
              <a:rPr lang="ja-JP" altLang="en-US" sz="1600" dirty="0" smtClean="0">
                <a:solidFill>
                  <a:srgbClr val="000000"/>
                </a:solidFill>
              </a:rPr>
              <a:t>初年度に</a:t>
            </a:r>
          </a:p>
          <a:p>
            <a:pPr fontAlgn="base">
              <a:lnSpc>
                <a:spcPct val="110000"/>
              </a:lnSpc>
              <a:spcBef>
                <a:spcPct val="0"/>
              </a:spcBef>
              <a:spcAft>
                <a:spcPct val="0"/>
              </a:spcAft>
            </a:pPr>
            <a:r>
              <a:rPr lang="ja-JP" altLang="en-US" sz="1600" dirty="0" smtClean="0">
                <a:solidFill>
                  <a:srgbClr val="000000"/>
                </a:solidFill>
              </a:rPr>
              <a:t>「相談支援従事者初任者研修」を修了</a:t>
            </a:r>
            <a:endParaRPr lang="en-US" altLang="ja-JP" sz="1600" dirty="0" smtClean="0">
              <a:solidFill>
                <a:srgbClr val="000000"/>
              </a:solidFill>
            </a:endParaRPr>
          </a:p>
          <a:p>
            <a:pPr fontAlgn="base">
              <a:lnSpc>
                <a:spcPct val="110000"/>
              </a:lnSpc>
              <a:spcBef>
                <a:spcPct val="0"/>
              </a:spcBef>
              <a:spcAft>
                <a:spcPct val="0"/>
              </a:spcAft>
            </a:pPr>
            <a:r>
              <a:rPr lang="ja-JP" altLang="en-US" sz="1600" dirty="0" smtClean="0">
                <a:solidFill>
                  <a:srgbClr val="000000"/>
                </a:solidFill>
              </a:rPr>
              <a:t>（３１．５時間）</a:t>
            </a:r>
            <a:endParaRPr lang="en-US" altLang="ja-JP" sz="1600" dirty="0" smtClean="0">
              <a:solidFill>
                <a:srgbClr val="000000"/>
              </a:solidFill>
            </a:endParaRPr>
          </a:p>
        </p:txBody>
      </p:sp>
      <p:sp>
        <p:nvSpPr>
          <p:cNvPr id="431118" name="AutoShape 14"/>
          <p:cNvSpPr>
            <a:spLocks noChangeArrowheads="1"/>
          </p:cNvSpPr>
          <p:nvPr/>
        </p:nvSpPr>
        <p:spPr bwMode="auto">
          <a:xfrm>
            <a:off x="1568629" y="44624"/>
            <a:ext cx="6673850" cy="568325"/>
          </a:xfrm>
          <a:prstGeom prst="roundRect">
            <a:avLst>
              <a:gd name="adj" fmla="val 26537"/>
            </a:avLst>
          </a:prstGeom>
          <a:solidFill>
            <a:srgbClr val="FFFFFF"/>
          </a:solidFill>
          <a:ln w="38100" cmpd="thickThin">
            <a:solidFill>
              <a:schemeClr val="accent3"/>
            </a:solidFill>
            <a:round/>
            <a:headEnd/>
            <a:tailEnd/>
          </a:ln>
          <a:effectLst/>
        </p:spPr>
        <p:txBody>
          <a:bodyPr lIns="91407" tIns="45704" rIns="91407" bIns="45704" anchor="ctr"/>
          <a:lstStyle/>
          <a:p>
            <a:pPr algn="ctr" fontAlgn="base">
              <a:spcBef>
                <a:spcPct val="0"/>
              </a:spcBef>
              <a:spcAft>
                <a:spcPct val="0"/>
              </a:spcAft>
              <a:defRPr/>
            </a:pPr>
            <a:r>
              <a:rPr lang="ja-JP" altLang="en-US" sz="2800" dirty="0">
                <a:solidFill>
                  <a:srgbClr val="000000"/>
                </a:solidFill>
              </a:rPr>
              <a:t>指定相談支援事業所と相談支援専門員</a:t>
            </a:r>
          </a:p>
        </p:txBody>
      </p:sp>
      <p:sp>
        <p:nvSpPr>
          <p:cNvPr id="15" name="正方形/長方形 14"/>
          <p:cNvSpPr/>
          <p:nvPr/>
        </p:nvSpPr>
        <p:spPr bwMode="auto">
          <a:xfrm>
            <a:off x="72009" y="836712"/>
            <a:ext cx="9777535" cy="295232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lIns="36804" tIns="7359" rIns="36804" bIns="7359"/>
          <a:lstStyle/>
          <a:p>
            <a:pPr marL="355600" indent="-355600" fontAlgn="base">
              <a:spcBef>
                <a:spcPts val="1200"/>
              </a:spcBef>
              <a:spcAft>
                <a:spcPct val="0"/>
              </a:spcAft>
              <a:defRPr/>
            </a:pPr>
            <a:r>
              <a:rPr lang="en-US" altLang="ja-JP" sz="2400" dirty="0">
                <a:solidFill>
                  <a:srgbClr val="000000"/>
                </a:solidFill>
                <a:ea typeface="ＭＳ ゴシック" pitchFamily="49" charset="-128"/>
              </a:rPr>
              <a:t> </a:t>
            </a:r>
            <a:r>
              <a:rPr lang="ja-JP" altLang="en-US" sz="2400" dirty="0">
                <a:solidFill>
                  <a:srgbClr val="000000"/>
                </a:solidFill>
                <a:ea typeface="ＭＳ ゴシック" pitchFamily="49" charset="-128"/>
              </a:rPr>
              <a:t>○　指定相談支援事業所ごとに管理者及び相談支援</a:t>
            </a:r>
            <a:r>
              <a:rPr lang="ja-JP" altLang="en-US" sz="2400" dirty="0" smtClean="0">
                <a:solidFill>
                  <a:srgbClr val="000000"/>
                </a:solidFill>
                <a:ea typeface="ＭＳ ゴシック" pitchFamily="49" charset="-128"/>
              </a:rPr>
              <a:t>専門員等を</a:t>
            </a:r>
            <a:r>
              <a:rPr lang="ja-JP" altLang="en-US" sz="2400" dirty="0">
                <a:solidFill>
                  <a:srgbClr val="000000"/>
                </a:solidFill>
                <a:ea typeface="ＭＳ ゴシック" pitchFamily="49" charset="-128"/>
              </a:rPr>
              <a:t>配置</a:t>
            </a:r>
            <a:r>
              <a:rPr lang="ja-JP" altLang="en-US" sz="2400" dirty="0" smtClean="0">
                <a:solidFill>
                  <a:srgbClr val="000000"/>
                </a:solidFill>
                <a:ea typeface="ＭＳ ゴシック" pitchFamily="49" charset="-128"/>
              </a:rPr>
              <a:t>。</a:t>
            </a:r>
            <a:endParaRPr lang="en-US" altLang="ja-JP" sz="2400" dirty="0">
              <a:solidFill>
                <a:srgbClr val="000000"/>
              </a:solidFill>
              <a:ea typeface="ＭＳ ゴシック" pitchFamily="49" charset="-128"/>
            </a:endParaRPr>
          </a:p>
          <a:p>
            <a:pPr marL="355600" indent="-355600" fontAlgn="base">
              <a:spcBef>
                <a:spcPts val="1200"/>
              </a:spcBef>
              <a:spcAft>
                <a:spcPct val="0"/>
              </a:spcAft>
              <a:defRPr/>
            </a:pPr>
            <a:r>
              <a:rPr lang="en-US" altLang="ja-JP" sz="2400" dirty="0">
                <a:solidFill>
                  <a:srgbClr val="000000"/>
                </a:solidFill>
                <a:ea typeface="ＭＳ ゴシック" pitchFamily="49" charset="-128"/>
              </a:rPr>
              <a:t> </a:t>
            </a:r>
            <a:r>
              <a:rPr lang="ja-JP" altLang="en-US" sz="2400" dirty="0">
                <a:solidFill>
                  <a:srgbClr val="000000"/>
                </a:solidFill>
                <a:ea typeface="ＭＳ ゴシック" pitchFamily="49" charset="-128"/>
              </a:rPr>
              <a:t>○　指定相談支援事業所に配置された相談支援</a:t>
            </a:r>
            <a:r>
              <a:rPr lang="ja-JP" altLang="en-US" sz="2400" dirty="0" smtClean="0">
                <a:solidFill>
                  <a:srgbClr val="000000"/>
                </a:solidFill>
                <a:ea typeface="ＭＳ ゴシック" pitchFamily="49" charset="-128"/>
              </a:rPr>
              <a:t>専門員等が、</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利用者</a:t>
            </a:r>
            <a:r>
              <a:rPr lang="ja-JP" altLang="en-US" sz="2400" dirty="0">
                <a:solidFill>
                  <a:srgbClr val="000000"/>
                </a:solidFill>
                <a:ea typeface="ＭＳ ゴシック" pitchFamily="49" charset="-128"/>
              </a:rPr>
              <a:t>の意向を踏まえた</a:t>
            </a:r>
            <a:r>
              <a:rPr lang="ja-JP" altLang="en-US" sz="2400" dirty="0" smtClean="0">
                <a:solidFill>
                  <a:srgbClr val="000000"/>
                </a:solidFill>
                <a:ea typeface="ＭＳ ゴシック" pitchFamily="49" charset="-128"/>
              </a:rPr>
              <a:t>サービス等利用</a:t>
            </a:r>
            <a:r>
              <a:rPr lang="ja-JP" altLang="en-US" sz="2400" dirty="0">
                <a:solidFill>
                  <a:srgbClr val="000000"/>
                </a:solidFill>
                <a:ea typeface="ＭＳ ゴシック" pitchFamily="49" charset="-128"/>
              </a:rPr>
              <a:t>計画の</a:t>
            </a:r>
            <a:r>
              <a:rPr lang="ja-JP" altLang="en-US" sz="2400" dirty="0" smtClean="0">
                <a:solidFill>
                  <a:srgbClr val="000000"/>
                </a:solidFill>
                <a:ea typeface="ＭＳ ゴシック" pitchFamily="49" charset="-128"/>
              </a:rPr>
              <a:t>作成</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地域移行・地域定着に向けた支援</a:t>
            </a:r>
            <a:endParaRPr lang="en-US" altLang="ja-JP" sz="2400" dirty="0" smtClean="0">
              <a:solidFill>
                <a:srgbClr val="000000"/>
              </a:solidFill>
              <a:ea typeface="ＭＳ ゴシック" pitchFamily="49" charset="-128"/>
            </a:endParaRPr>
          </a:p>
          <a:p>
            <a:pPr marL="355600" indent="-355600" fontAlgn="base">
              <a:spcAft>
                <a:spcPct val="0"/>
              </a:spcAft>
              <a:defRPr/>
            </a:pPr>
            <a:r>
              <a:rPr lang="ja-JP" altLang="en-US" sz="2400" dirty="0" smtClean="0">
                <a:solidFill>
                  <a:srgbClr val="000000"/>
                </a:solidFill>
                <a:ea typeface="ＭＳ ゴシック" pitchFamily="49" charset="-128"/>
              </a:rPr>
              <a:t>　・　市町村の委託による障害者（児）の各種の相談支援を</a:t>
            </a:r>
            <a:r>
              <a:rPr lang="ja-JP" altLang="en-US" sz="2400" dirty="0">
                <a:solidFill>
                  <a:srgbClr val="000000"/>
                </a:solidFill>
                <a:ea typeface="ＭＳ ゴシック" pitchFamily="49" charset="-128"/>
              </a:rPr>
              <a:t>実施。</a:t>
            </a:r>
            <a:endParaRPr lang="en-US" altLang="ja-JP" sz="2400" dirty="0">
              <a:solidFill>
                <a:srgbClr val="000000"/>
              </a:solidFill>
              <a:ea typeface="ＭＳ ゴシック" pitchFamily="49" charset="-128"/>
            </a:endParaRPr>
          </a:p>
          <a:p>
            <a:pPr fontAlgn="base">
              <a:spcBef>
                <a:spcPts val="1200"/>
              </a:spcBef>
              <a:spcAft>
                <a:spcPct val="0"/>
              </a:spcAft>
              <a:defRPr/>
            </a:pPr>
            <a:r>
              <a:rPr lang="ja-JP" altLang="en-US" sz="1600" dirty="0">
                <a:solidFill>
                  <a:srgbClr val="000000"/>
                </a:solidFill>
                <a:ea typeface="ＭＳ ゴシック" pitchFamily="49" charset="-128"/>
              </a:rPr>
              <a:t>　　</a:t>
            </a:r>
            <a:r>
              <a:rPr lang="ja-JP" altLang="en-US" sz="1600" dirty="0" smtClean="0">
                <a:solidFill>
                  <a:srgbClr val="000000"/>
                </a:solidFill>
                <a:ea typeface="ＭＳ ゴシック" pitchFamily="49" charset="-128"/>
              </a:rPr>
              <a:t>　</a:t>
            </a:r>
            <a:r>
              <a:rPr lang="en-US" altLang="ja-JP" sz="1600" dirty="0" smtClean="0">
                <a:solidFill>
                  <a:srgbClr val="000000"/>
                </a:solidFill>
                <a:ea typeface="ＭＳ ゴシック" pitchFamily="49" charset="-128"/>
              </a:rPr>
              <a:t>※</a:t>
            </a:r>
            <a:r>
              <a:rPr lang="ja-JP" altLang="en-US" sz="1600" dirty="0" smtClean="0">
                <a:solidFill>
                  <a:srgbClr val="000000"/>
                </a:solidFill>
                <a:ea typeface="ＭＳ ゴシック" pitchFamily="49" charset="-128"/>
              </a:rPr>
              <a:t>　指定特定・指定障害児相談支援事業所数　</a:t>
            </a:r>
            <a:r>
              <a:rPr lang="ja-JP" altLang="en-US" sz="1600" dirty="0">
                <a:solidFill>
                  <a:srgbClr val="000000"/>
                </a:solidFill>
                <a:ea typeface="ＭＳ ゴシック" pitchFamily="49" charset="-128"/>
              </a:rPr>
              <a:t>９，３６４</a:t>
            </a:r>
            <a:r>
              <a:rPr lang="ja-JP" altLang="en-US" sz="1600" dirty="0" smtClean="0">
                <a:solidFill>
                  <a:srgbClr val="000000"/>
                </a:solidFill>
                <a:ea typeface="ＭＳ ゴシック" pitchFamily="49" charset="-128"/>
              </a:rPr>
              <a:t>箇所（平成</a:t>
            </a:r>
            <a:r>
              <a:rPr lang="ja-JP" altLang="en-US" sz="1600" dirty="0">
                <a:solidFill>
                  <a:srgbClr val="000000"/>
                </a:solidFill>
                <a:ea typeface="ＭＳ ゴシック" pitchFamily="49" charset="-128"/>
              </a:rPr>
              <a:t>２９</a:t>
            </a:r>
            <a:r>
              <a:rPr lang="ja-JP" altLang="en-US" sz="1600" dirty="0" smtClean="0">
                <a:solidFill>
                  <a:srgbClr val="000000"/>
                </a:solidFill>
                <a:ea typeface="ＭＳ ゴシック" pitchFamily="49" charset="-128"/>
              </a:rPr>
              <a:t>年４月１日現在）</a:t>
            </a:r>
            <a:endParaRPr lang="en-US" altLang="ja-JP" sz="1600" dirty="0" smtClean="0">
              <a:solidFill>
                <a:srgbClr val="000000"/>
              </a:solidFill>
              <a:ea typeface="ＭＳ ゴシック" pitchFamily="49" charset="-128"/>
            </a:endParaRPr>
          </a:p>
          <a:p>
            <a:pPr fontAlgn="base">
              <a:spcBef>
                <a:spcPts val="1200"/>
              </a:spcBef>
              <a:spcAft>
                <a:spcPct val="0"/>
              </a:spcAft>
              <a:defRPr/>
            </a:pPr>
            <a:r>
              <a:rPr lang="ja-JP" altLang="en-US" sz="1600" dirty="0">
                <a:solidFill>
                  <a:srgbClr val="000000"/>
                </a:solidFill>
                <a:ea typeface="ＭＳ ゴシック" pitchFamily="49" charset="-128"/>
              </a:rPr>
              <a:t>　</a:t>
            </a:r>
            <a:r>
              <a:rPr lang="ja-JP" altLang="en-US" sz="1600" dirty="0" smtClean="0">
                <a:solidFill>
                  <a:srgbClr val="000000"/>
                </a:solidFill>
                <a:ea typeface="ＭＳ ゴシック" pitchFamily="49" charset="-128"/>
              </a:rPr>
              <a:t>　　</a:t>
            </a:r>
            <a:r>
              <a:rPr lang="en-US" altLang="ja-JP" sz="1600" dirty="0" smtClean="0">
                <a:solidFill>
                  <a:srgbClr val="000000"/>
                </a:solidFill>
                <a:ea typeface="ＭＳ ゴシック" pitchFamily="49" charset="-128"/>
              </a:rPr>
              <a:t>※</a:t>
            </a:r>
            <a:r>
              <a:rPr lang="ja-JP" altLang="en-US" sz="1600" dirty="0" smtClean="0">
                <a:solidFill>
                  <a:srgbClr val="000000"/>
                </a:solidFill>
                <a:ea typeface="ＭＳ ゴシック" pitchFamily="49" charset="-128"/>
              </a:rPr>
              <a:t>　上記事業所</a:t>
            </a:r>
            <a:r>
              <a:rPr lang="ja-JP" altLang="en-US" sz="1600" dirty="0">
                <a:solidFill>
                  <a:srgbClr val="000000"/>
                </a:solidFill>
                <a:ea typeface="ＭＳ ゴシック" pitchFamily="49" charset="-128"/>
              </a:rPr>
              <a:t>に配置</a:t>
            </a:r>
            <a:r>
              <a:rPr lang="ja-JP" altLang="en-US" sz="1600" dirty="0" smtClean="0">
                <a:solidFill>
                  <a:srgbClr val="000000"/>
                </a:solidFill>
                <a:ea typeface="ＭＳ ゴシック" pitchFamily="49" charset="-128"/>
              </a:rPr>
              <a:t>されて</a:t>
            </a:r>
            <a:r>
              <a:rPr lang="ja-JP" altLang="en-US" sz="1600" dirty="0">
                <a:solidFill>
                  <a:srgbClr val="000000"/>
                </a:solidFill>
                <a:ea typeface="ＭＳ ゴシック" pitchFamily="49" charset="-128"/>
              </a:rPr>
              <a:t>いる相談支援</a:t>
            </a:r>
            <a:r>
              <a:rPr lang="ja-JP" altLang="en-US" sz="1600" dirty="0" smtClean="0">
                <a:solidFill>
                  <a:srgbClr val="000000"/>
                </a:solidFill>
                <a:ea typeface="ＭＳ ゴシック" pitchFamily="49" charset="-128"/>
              </a:rPr>
              <a:t>専門員数　</a:t>
            </a:r>
            <a:r>
              <a:rPr lang="ja-JP" altLang="en-US" sz="1600" dirty="0">
                <a:solidFill>
                  <a:srgbClr val="000000"/>
                </a:solidFill>
                <a:ea typeface="ＭＳ ゴシック" pitchFamily="49" charset="-128"/>
              </a:rPr>
              <a:t>１９，２５２</a:t>
            </a:r>
            <a:r>
              <a:rPr lang="ja-JP" altLang="en-US" sz="1600" dirty="0" smtClean="0">
                <a:solidFill>
                  <a:srgbClr val="000000"/>
                </a:solidFill>
                <a:ea typeface="ＭＳ ゴシック" pitchFamily="49" charset="-128"/>
              </a:rPr>
              <a:t>人（</a:t>
            </a:r>
            <a:r>
              <a:rPr lang="zh-TW" altLang="en-US" sz="1600" dirty="0" smtClean="0">
                <a:solidFill>
                  <a:srgbClr val="000000"/>
                </a:solidFill>
                <a:ea typeface="ＭＳ ゴシック" pitchFamily="49" charset="-128"/>
              </a:rPr>
              <a:t>平成</a:t>
            </a:r>
            <a:r>
              <a:rPr lang="ja-JP" altLang="en-US" sz="1600" dirty="0">
                <a:solidFill>
                  <a:srgbClr val="000000"/>
                </a:solidFill>
                <a:ea typeface="ＭＳ ゴシック" pitchFamily="49" charset="-128"/>
              </a:rPr>
              <a:t>２９</a:t>
            </a:r>
            <a:r>
              <a:rPr lang="zh-TW" altLang="en-US" sz="1600" dirty="0" smtClean="0">
                <a:solidFill>
                  <a:srgbClr val="000000"/>
                </a:solidFill>
                <a:ea typeface="ＭＳ ゴシック" pitchFamily="49" charset="-128"/>
              </a:rPr>
              <a:t>年</a:t>
            </a:r>
            <a:r>
              <a:rPr lang="zh-TW" altLang="en-US" sz="1600" dirty="0">
                <a:solidFill>
                  <a:srgbClr val="000000"/>
                </a:solidFill>
                <a:ea typeface="ＭＳ ゴシック" pitchFamily="49" charset="-128"/>
              </a:rPr>
              <a:t>４月１日</a:t>
            </a:r>
            <a:r>
              <a:rPr lang="zh-TW" altLang="en-US" sz="1600" dirty="0" smtClean="0">
                <a:solidFill>
                  <a:srgbClr val="000000"/>
                </a:solidFill>
                <a:ea typeface="ＭＳ ゴシック" pitchFamily="49" charset="-128"/>
              </a:rPr>
              <a:t>現在</a:t>
            </a:r>
            <a:r>
              <a:rPr lang="ja-JP" altLang="en-US" sz="1600" dirty="0" smtClean="0">
                <a:solidFill>
                  <a:srgbClr val="000000"/>
                </a:solidFill>
                <a:ea typeface="ＭＳ ゴシック" pitchFamily="49" charset="-128"/>
              </a:rPr>
              <a:t>）</a:t>
            </a:r>
            <a:endParaRPr lang="en-US" altLang="ja-JP" sz="1600" dirty="0">
              <a:solidFill>
                <a:srgbClr val="000000"/>
              </a:solidFill>
              <a:ea typeface="ＭＳ ゴシック" pitchFamily="49" charset="-128"/>
            </a:endParaRPr>
          </a:p>
        </p:txBody>
      </p:sp>
      <p:sp>
        <p:nvSpPr>
          <p:cNvPr id="37900" name="正方形/長方形 15"/>
          <p:cNvSpPr>
            <a:spLocks noChangeArrowheads="1"/>
          </p:cNvSpPr>
          <p:nvPr/>
        </p:nvSpPr>
        <p:spPr bwMode="auto">
          <a:xfrm>
            <a:off x="200029" y="3860804"/>
            <a:ext cx="2808288" cy="360363"/>
          </a:xfrm>
          <a:prstGeom prst="rect">
            <a:avLst/>
          </a:prstGeom>
          <a:solidFill>
            <a:schemeClr val="bg1"/>
          </a:solidFill>
          <a:ln w="9525" algn="ctr">
            <a:noFill/>
            <a:round/>
            <a:headEnd/>
            <a:tailEnd/>
          </a:ln>
        </p:spPr>
        <p:txBody>
          <a:bodyPr lIns="36804" tIns="7359" rIns="36804" bIns="7359"/>
          <a:lstStyle/>
          <a:p>
            <a:pPr marL="119063" indent="-119063" defTabSz="873125" fontAlgn="base">
              <a:spcBef>
                <a:spcPct val="0"/>
              </a:spcBef>
              <a:spcAft>
                <a:spcPct val="0"/>
              </a:spcAft>
            </a:pPr>
            <a:r>
              <a:rPr lang="en-US" altLang="ja-JP" dirty="0" smtClean="0">
                <a:solidFill>
                  <a:srgbClr val="000000"/>
                </a:solidFill>
              </a:rPr>
              <a:t>【</a:t>
            </a:r>
            <a:r>
              <a:rPr lang="ja-JP" altLang="en-US" dirty="0" smtClean="0">
                <a:solidFill>
                  <a:srgbClr val="000000"/>
                </a:solidFill>
              </a:rPr>
              <a:t>相談支援専門員の要件</a:t>
            </a:r>
            <a:r>
              <a:rPr lang="en-US" altLang="ja-JP" dirty="0" smtClean="0">
                <a:solidFill>
                  <a:srgbClr val="000000"/>
                </a:solidFill>
              </a:rPr>
              <a:t>】</a:t>
            </a:r>
            <a:endParaRPr lang="ja-JP" altLang="en-US" dirty="0" smtClean="0">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58</a:t>
            </a:fld>
            <a:endParaRPr lang="en-US" altLang="ja-JP" dirty="0"/>
          </a:p>
        </p:txBody>
      </p:sp>
    </p:spTree>
    <p:extLst>
      <p:ext uri="{BB962C8B-B14F-4D97-AF65-F5344CB8AC3E}">
        <p14:creationId xmlns:p14="http://schemas.microsoft.com/office/powerpoint/2010/main" val="37750895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59</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3552988660"/>
              </p:ext>
            </p:extLst>
          </p:nvPr>
        </p:nvGraphicFramePr>
        <p:xfrm>
          <a:off x="344488" y="548680"/>
          <a:ext cx="9361040" cy="6104869"/>
        </p:xfrm>
        <a:graphic>
          <a:graphicData uri="http://schemas.openxmlformats.org/drawingml/2006/table">
            <a:tbl>
              <a:tblPr firstRow="1" bandRow="1">
                <a:tableStyleId>{5940675A-B579-460E-94D1-54222C63F5DA}</a:tableStyleId>
              </a:tblPr>
              <a:tblGrid>
                <a:gridCol w="804464">
                  <a:extLst>
                    <a:ext uri="{9D8B030D-6E8A-4147-A177-3AD203B41FA5}">
                      <a16:colId xmlns:a16="http://schemas.microsoft.com/office/drawing/2014/main" val="20000"/>
                    </a:ext>
                  </a:extLst>
                </a:gridCol>
                <a:gridCol w="877598">
                  <a:extLst>
                    <a:ext uri="{9D8B030D-6E8A-4147-A177-3AD203B41FA5}">
                      <a16:colId xmlns:a16="http://schemas.microsoft.com/office/drawing/2014/main" val="20001"/>
                    </a:ext>
                  </a:extLst>
                </a:gridCol>
                <a:gridCol w="6070049">
                  <a:extLst>
                    <a:ext uri="{9D8B030D-6E8A-4147-A177-3AD203B41FA5}">
                      <a16:colId xmlns:a16="http://schemas.microsoft.com/office/drawing/2014/main" val="20002"/>
                    </a:ext>
                  </a:extLst>
                </a:gridCol>
                <a:gridCol w="1608929">
                  <a:extLst>
                    <a:ext uri="{9D8B030D-6E8A-4147-A177-3AD203B41FA5}">
                      <a16:colId xmlns:a16="http://schemas.microsoft.com/office/drawing/2014/main" val="20003"/>
                    </a:ext>
                  </a:extLst>
                </a:gridCol>
              </a:tblGrid>
              <a:tr h="278588">
                <a:tc gridSpan="2">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p>
                  </a:txBody>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業 務 内 容</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実務経験年数</a:t>
                      </a:r>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0"/>
                  </a:ext>
                </a:extLst>
              </a:tr>
              <a:tr h="312458">
                <a:tc rowSpan="9">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障害者の保健、医療、福祉、就労、教育の分野における支援業務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rowSpan="5">
                  <a:txBody>
                    <a:bodyPr/>
                    <a:lstStyle/>
                    <a:p>
                      <a:pPr algn="ctr"/>
                      <a:r>
                        <a:rPr kumimoji="1" lang="zh-TW" altLang="en-US" sz="1200" dirty="0" smtClean="0">
                          <a:latin typeface="ＭＳ ゴシック" panose="020B0609070205080204" pitchFamily="49" charset="-128"/>
                          <a:ea typeface="ＭＳ ゴシック" panose="020B0609070205080204" pitchFamily="49" charset="-128"/>
                        </a:rPr>
                        <a:t>①相談支援業務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施設等において相談支援業務に従事する者</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１</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rowSpan="5">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５年以上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1021489">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医療機関において相談支援業務に従事する者で、次のいずれかに該当する者</a:t>
                      </a:r>
                    </a:p>
                    <a:p>
                      <a:r>
                        <a:rPr kumimoji="1" lang="ja-JP" altLang="en-US" sz="1200" dirty="0" smtClean="0">
                          <a:latin typeface="ＭＳ ゴシック" panose="020B0609070205080204" pitchFamily="49" charset="-128"/>
                          <a:ea typeface="ＭＳ ゴシック" panose="020B0609070205080204" pitchFamily="49" charset="-128"/>
                        </a:rPr>
                        <a:t>（１）社会福祉主事任用資格を有する者</a:t>
                      </a:r>
                    </a:p>
                    <a:p>
                      <a:r>
                        <a:rPr kumimoji="1" lang="ja-JP" altLang="en-US" sz="1200" dirty="0" smtClean="0">
                          <a:latin typeface="ＭＳ ゴシック" panose="020B0609070205080204" pitchFamily="49" charset="-128"/>
                          <a:ea typeface="ＭＳ ゴシック" panose="020B0609070205080204" pitchFamily="49" charset="-128"/>
                        </a:rPr>
                        <a:t>（２）訪問介護員２級以上に相当する研修を修了した者</a:t>
                      </a:r>
                    </a:p>
                    <a:p>
                      <a:r>
                        <a:rPr kumimoji="1" lang="ja-JP" altLang="en-US" sz="1200" dirty="0" smtClean="0">
                          <a:latin typeface="ＭＳ ゴシック" panose="020B0609070205080204" pitchFamily="49" charset="-128"/>
                          <a:ea typeface="ＭＳ ゴシック" panose="020B0609070205080204" pitchFamily="49" charset="-128"/>
                        </a:rPr>
                        <a:t>（３）国家資格等</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２を有する者</a:t>
                      </a:r>
                    </a:p>
                    <a:p>
                      <a:r>
                        <a:rPr kumimoji="1" lang="ja-JP" altLang="en-US" sz="1200" dirty="0" smtClean="0">
                          <a:latin typeface="ＭＳ ゴシック" panose="020B0609070205080204" pitchFamily="49" charset="-128"/>
                          <a:ea typeface="ＭＳ ゴシック" panose="020B0609070205080204" pitchFamily="49" charset="-128"/>
                        </a:rPr>
                        <a:t>（４）施設等における相談支援業務に従事した期間が１年以上である者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2"/>
                  </a:ext>
                </a:extLst>
              </a:tr>
              <a:tr h="259673">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就労支援に関する相談支援の業務に従事する者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3"/>
                  </a:ext>
                </a:extLst>
              </a:tr>
              <a:tr h="27858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特別支援教育における進路相談・教育相談の業務に従事する者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4"/>
                  </a:ext>
                </a:extLst>
              </a:tr>
              <a:tr h="27858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5"/>
                  </a:ext>
                </a:extLst>
              </a:tr>
              <a:tr h="565082">
                <a:tc vMerge="1">
                  <a:txBody>
                    <a:bodyPr/>
                    <a:lstStyle/>
                    <a:p>
                      <a:endParaRPr kumimoji="1" lang="ja-JP" altLang="en-US" dirty="0"/>
                    </a:p>
                  </a:txBody>
                  <a:tcPr/>
                </a:tc>
                <a:tc rowSpan="2">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③介護等業務</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施設及び医療機関等において介護業務に従事する者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rowSpan="2">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１０年以上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6"/>
                  </a:ext>
                </a:extLst>
              </a:tr>
              <a:tr h="565082">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7"/>
                  </a:ext>
                </a:extLst>
              </a:tr>
              <a:tr h="1021489">
                <a:tc vMerge="1">
                  <a:txBody>
                    <a:bodyPr/>
                    <a:lstStyle/>
                    <a:p>
                      <a:endParaRPr kumimoji="1" lang="ja-JP" altLang="en-US" dirty="0"/>
                    </a:p>
                  </a:txBody>
                  <a:tcPr/>
                </a:tc>
                <a:tc rowSpan="2">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③有資格者等</a:t>
                      </a:r>
                      <a:endParaRPr kumimoji="1" lang="ja-JP" altLang="en-US" sz="12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上記②の介護等業務に従事する者で、次のいずれかに該当する者</a:t>
                      </a:r>
                    </a:p>
                    <a:p>
                      <a:r>
                        <a:rPr kumimoji="1" lang="ja-JP" altLang="en-US" sz="1200" dirty="0" smtClean="0">
                          <a:latin typeface="ＭＳ ゴシック" panose="020B0609070205080204" pitchFamily="49" charset="-128"/>
                          <a:ea typeface="ＭＳ ゴシック" panose="020B0609070205080204" pitchFamily="49" charset="-128"/>
                        </a:rPr>
                        <a:t>（１）社会福祉主事任用資格を有する者</a:t>
                      </a:r>
                    </a:p>
                    <a:p>
                      <a:r>
                        <a:rPr kumimoji="1" lang="ja-JP" altLang="en-US" sz="1200" dirty="0" smtClean="0">
                          <a:latin typeface="ＭＳ ゴシック" panose="020B0609070205080204" pitchFamily="49" charset="-128"/>
                          <a:ea typeface="ＭＳ ゴシック" panose="020B0609070205080204" pitchFamily="49" charset="-128"/>
                        </a:rPr>
                        <a:t>（２）訪問介護員２級以上に相当する研修を修了した者</a:t>
                      </a:r>
                    </a:p>
                    <a:p>
                      <a:r>
                        <a:rPr kumimoji="1" lang="ja-JP" altLang="en-US" sz="1200" dirty="0" smtClean="0">
                          <a:latin typeface="ＭＳ ゴシック" panose="020B0609070205080204" pitchFamily="49" charset="-128"/>
                          <a:ea typeface="ＭＳ ゴシック" panose="020B0609070205080204" pitchFamily="49" charset="-128"/>
                        </a:rPr>
                        <a:t>（３）保育士</a:t>
                      </a:r>
                    </a:p>
                    <a:p>
                      <a:r>
                        <a:rPr kumimoji="1" lang="ja-JP" altLang="en-US" sz="1200" dirty="0" smtClean="0">
                          <a:latin typeface="ＭＳ ゴシック" panose="020B0609070205080204" pitchFamily="49" charset="-128"/>
                          <a:ea typeface="ＭＳ ゴシック" panose="020B0609070205080204" pitchFamily="49" charset="-128"/>
                        </a:rPr>
                        <a:t>（４）児童指導員任用資格者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５年以上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8"/>
                  </a:ext>
                </a:extLst>
              </a:tr>
              <a:tr h="565082">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上記①の相談支援業務及び上記②の介護等業務に従事する者で、国家資格等</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２による業務に５年以上従事している者</a:t>
                      </a:r>
                      <a:endParaRPr kumimoji="1" lang="ja-JP" altLang="en-US" sz="12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200" dirty="0" smtClean="0">
                          <a:latin typeface="ＭＳ ゴシック" panose="020B0609070205080204" pitchFamily="49" charset="-128"/>
                          <a:ea typeface="ＭＳ ゴシック" panose="020B0609070205080204" pitchFamily="49" charset="-128"/>
                        </a:rPr>
                        <a:t>３年以上</a:t>
                      </a:r>
                      <a:endParaRPr kumimoji="1" lang="ja-JP" altLang="en-US" sz="12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9"/>
                  </a:ext>
                </a:extLst>
              </a:tr>
              <a:tr h="944103">
                <a:tc gridSpan="4">
                  <a:txBody>
                    <a:bodyPr/>
                    <a:lstStyle/>
                    <a:p>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１平成１８年１０月１日において現に障害児相談支援事業、身体障害者相談支援事業、知的障害者相談支援事業、精神障害者地域生活支援センターの従業者の場合は、平成１８年９月３０日までの間の期間が通算して３年以上</a:t>
                      </a:r>
                      <a:endParaRPr kumimoji="1" lang="en-US" altLang="ja-JP" sz="1100" dirty="0" smtClean="0">
                        <a:latin typeface="ＭＳ ゴシック" panose="020B0609070205080204" pitchFamily="49" charset="-128"/>
                        <a:ea typeface="ＭＳ ゴシック" panose="020B0609070205080204" pitchFamily="49" charset="-128"/>
                      </a:endParaRPr>
                    </a:p>
                    <a:p>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２国家資格等とは、医師、歯科医師、薬剤師、保健師、助産師、看護師、准看護師、理学療法士、作業療法士、社会福祉士、介護福祉士、視能訓練士、義肢装具士、歯科衛生士、言語聴覚士、あん摩マッサージ指圧師、はり師、きゅう師、柔道整復師、栄養士（管理栄養士を含む。）、精神保健福祉士のことを言う。</a:t>
                      </a:r>
                      <a:endParaRPr kumimoji="1" lang="ja-JP" altLang="en-US" sz="1100" dirty="0">
                        <a:latin typeface="ＭＳ ゴシック" panose="020B0609070205080204" pitchFamily="49" charset="-128"/>
                        <a:ea typeface="ＭＳ ゴシック" panose="020B0609070205080204"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テキスト ボックス 7"/>
          <p:cNvSpPr txBox="1"/>
          <p:nvPr/>
        </p:nvSpPr>
        <p:spPr>
          <a:xfrm>
            <a:off x="560512" y="116632"/>
            <a:ext cx="8712968" cy="369332"/>
          </a:xfrm>
          <a:prstGeom prst="rect">
            <a:avLst/>
          </a:prstGeom>
          <a:noFill/>
        </p:spPr>
        <p:txBody>
          <a:bodyPr wrap="square" rtlCol="0">
            <a:spAutoFit/>
          </a:bodyPr>
          <a:lstStyle/>
          <a:p>
            <a:pPr algn="ctr"/>
            <a:r>
              <a:rPr kumimoji="1" lang="ja-JP" altLang="en-US" b="1" dirty="0" smtClean="0"/>
              <a:t>相談支援専門員の実務経験</a:t>
            </a:r>
            <a:endParaRPr kumimoji="1" lang="ja-JP" altLang="en-US" b="1" dirty="0"/>
          </a:p>
        </p:txBody>
      </p:sp>
    </p:spTree>
    <p:extLst>
      <p:ext uri="{BB962C8B-B14F-4D97-AF65-F5344CB8AC3E}">
        <p14:creationId xmlns:p14="http://schemas.microsoft.com/office/powerpoint/2010/main" val="1875615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1"/>
          <p:cNvSpPr>
            <a:spLocks noGrp="1"/>
          </p:cNvSpPr>
          <p:nvPr>
            <p:ph type="title"/>
          </p:nvPr>
        </p:nvSpPr>
        <p:spPr>
          <a:xfrm>
            <a:off x="57150" y="115888"/>
            <a:ext cx="9656763" cy="360784"/>
          </a:xfrm>
        </p:spPr>
        <p:txBody>
          <a:bodyPr/>
          <a:lstStyle/>
          <a:p>
            <a:r>
              <a:rPr lang="ja-JP" altLang="en-US" sz="2800" b="1" dirty="0" smtClean="0">
                <a:latin typeface="ＭＳ ゴシック"/>
                <a:ea typeface="ＭＳ ゴシック"/>
                <a:cs typeface="ＭＳ ゴシック"/>
              </a:rPr>
              <a:t>障害者への相談支援事業の経緯</a:t>
            </a:r>
            <a:endParaRPr lang="ja-JP" altLang="en-US" sz="2800" b="1" dirty="0">
              <a:latin typeface="ＭＳ ゴシック"/>
              <a:ea typeface="ＭＳ ゴシック"/>
              <a:cs typeface="ＭＳ ゴシック"/>
            </a:endParaRPr>
          </a:p>
        </p:txBody>
      </p:sp>
      <p:sp>
        <p:nvSpPr>
          <p:cNvPr id="2" name="正方形/長方形 1"/>
          <p:cNvSpPr/>
          <p:nvPr/>
        </p:nvSpPr>
        <p:spPr>
          <a:xfrm>
            <a:off x="254748" y="2132856"/>
            <a:ext cx="9450780" cy="1440756"/>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solidFill>
                <a:latin typeface="ＭＳ ゴシック"/>
                <a:ea typeface="ＭＳ ゴシック"/>
                <a:cs typeface="ＭＳ ゴシック"/>
              </a:rPr>
              <a:t>平成</a:t>
            </a:r>
            <a:r>
              <a:rPr lang="en-US" altLang="ja-JP" sz="2400" dirty="0" smtClean="0">
                <a:solidFill>
                  <a:schemeClr val="tx1"/>
                </a:solidFill>
                <a:latin typeface="ＭＳ ゴシック"/>
                <a:ea typeface="ＭＳ ゴシック"/>
                <a:cs typeface="ＭＳ ゴシック"/>
              </a:rPr>
              <a:t>15</a:t>
            </a:r>
            <a:r>
              <a:rPr lang="ja-JP" altLang="en-US" sz="2400" dirty="0" smtClean="0">
                <a:solidFill>
                  <a:schemeClr val="tx1"/>
                </a:solidFill>
                <a:latin typeface="ＭＳ ゴシック"/>
                <a:ea typeface="ＭＳ ゴシック"/>
                <a:cs typeface="ＭＳ ゴシック"/>
              </a:rPr>
              <a:t>年 障害者</a:t>
            </a:r>
            <a:r>
              <a:rPr lang="ja-JP" altLang="en-US" sz="2400" dirty="0">
                <a:solidFill>
                  <a:schemeClr val="tx1"/>
                </a:solidFill>
                <a:latin typeface="ＭＳ ゴシック"/>
                <a:ea typeface="ＭＳ ゴシック"/>
                <a:cs typeface="ＭＳ ゴシック"/>
              </a:rPr>
              <a:t>支援費支給制度開始</a:t>
            </a:r>
            <a:endParaRPr lang="en-US" altLang="ja-JP" sz="2400" dirty="0">
              <a:solidFill>
                <a:schemeClr val="tx1"/>
              </a:solidFill>
              <a:latin typeface="ＭＳ ゴシック"/>
              <a:ea typeface="ＭＳ ゴシック"/>
              <a:cs typeface="ＭＳ ゴシック"/>
            </a:endParaRPr>
          </a:p>
          <a:p>
            <a:pPr marL="2160588" indent="-457200">
              <a:buFont typeface="Wingdings" charset="2"/>
              <a:buChar char="u"/>
              <a:defRPr/>
            </a:pPr>
            <a:r>
              <a:rPr lang="ja-JP" altLang="en-US" dirty="0">
                <a:solidFill>
                  <a:schemeClr val="tx1"/>
                </a:solidFill>
                <a:latin typeface="ＭＳ ゴシック"/>
                <a:ea typeface="ＭＳ ゴシック"/>
                <a:cs typeface="ＭＳ ゴシック"/>
              </a:rPr>
              <a:t>措置から契約へ</a:t>
            </a:r>
            <a:endParaRPr lang="en-US" altLang="ja-JP" dirty="0">
              <a:solidFill>
                <a:schemeClr val="tx1"/>
              </a:solidFill>
              <a:latin typeface="ＭＳ ゴシック"/>
              <a:ea typeface="ＭＳ ゴシック"/>
              <a:cs typeface="ＭＳ ゴシック"/>
            </a:endParaRPr>
          </a:p>
          <a:p>
            <a:pPr>
              <a:defRPr/>
            </a:pPr>
            <a:r>
              <a:rPr lang="en-US" altLang="ja-JP" sz="2400" dirty="0">
                <a:solidFill>
                  <a:schemeClr val="tx1"/>
                </a:solidFill>
                <a:latin typeface="ＭＳ ゴシック"/>
                <a:ea typeface="ＭＳ ゴシック"/>
                <a:cs typeface="ＭＳ ゴシック"/>
              </a:rPr>
              <a:t>         </a:t>
            </a:r>
            <a:r>
              <a:rPr lang="ja-JP" altLang="en-US" sz="2400" dirty="0" smtClean="0">
                <a:solidFill>
                  <a:schemeClr val="tx1"/>
                </a:solidFill>
                <a:latin typeface="ＭＳ ゴシック"/>
                <a:ea typeface="ＭＳ ゴシック"/>
                <a:cs typeface="ＭＳ ゴシック"/>
              </a:rPr>
              <a:t>相談</a:t>
            </a:r>
            <a:r>
              <a:rPr lang="ja-JP" altLang="en-US" sz="2400" dirty="0">
                <a:solidFill>
                  <a:schemeClr val="tx1"/>
                </a:solidFill>
                <a:latin typeface="ＭＳ ゴシック"/>
                <a:ea typeface="ＭＳ ゴシック"/>
                <a:cs typeface="ＭＳ ゴシック"/>
              </a:rPr>
              <a:t>支援事業一般財源化</a:t>
            </a:r>
            <a:endParaRPr lang="en-US" altLang="ja-JP" sz="2400" dirty="0">
              <a:solidFill>
                <a:schemeClr val="tx1"/>
              </a:solidFill>
              <a:latin typeface="ＭＳ ゴシック"/>
              <a:ea typeface="ＭＳ ゴシック"/>
              <a:cs typeface="ＭＳ ゴシック"/>
            </a:endParaRPr>
          </a:p>
          <a:p>
            <a:pPr marL="2160588" indent="-457200">
              <a:buFont typeface="Wingdings" charset="2"/>
              <a:buChar char="u"/>
              <a:defRPr/>
            </a:pPr>
            <a:r>
              <a:rPr lang="ja-JP" altLang="en-US" dirty="0">
                <a:solidFill>
                  <a:schemeClr val="tx1"/>
                </a:solidFill>
                <a:latin typeface="ＭＳ ゴシック"/>
                <a:ea typeface="ＭＳ ゴシック"/>
                <a:cs typeface="ＭＳ ゴシック"/>
              </a:rPr>
              <a:t>国の補助事業</a:t>
            </a:r>
            <a:r>
              <a:rPr lang="ja-JP" altLang="en-US" dirty="0" smtClean="0">
                <a:solidFill>
                  <a:schemeClr val="tx1"/>
                </a:solidFill>
                <a:latin typeface="ＭＳ ゴシック"/>
                <a:ea typeface="ＭＳ ゴシック"/>
                <a:cs typeface="ＭＳ ゴシック"/>
              </a:rPr>
              <a:t>から市町村事業</a:t>
            </a:r>
            <a:r>
              <a:rPr lang="ja-JP" altLang="en-US" dirty="0">
                <a:solidFill>
                  <a:schemeClr val="tx1"/>
                </a:solidFill>
                <a:latin typeface="ＭＳ ゴシック"/>
                <a:ea typeface="ＭＳ ゴシック"/>
                <a:cs typeface="ＭＳ ゴシック"/>
              </a:rPr>
              <a:t>へ</a:t>
            </a:r>
            <a:endParaRPr lang="en-US" altLang="ja-JP" dirty="0">
              <a:solidFill>
                <a:schemeClr val="tx1"/>
              </a:solidFill>
              <a:latin typeface="ＭＳ ゴシック"/>
              <a:ea typeface="ＭＳ ゴシック"/>
              <a:cs typeface="ＭＳ ゴシック"/>
            </a:endParaRPr>
          </a:p>
        </p:txBody>
      </p:sp>
      <p:sp>
        <p:nvSpPr>
          <p:cNvPr id="6" name="正方形/長方形 5"/>
          <p:cNvSpPr/>
          <p:nvPr/>
        </p:nvSpPr>
        <p:spPr>
          <a:xfrm>
            <a:off x="245371" y="3645024"/>
            <a:ext cx="9450780" cy="1368152"/>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solidFill>
                <a:latin typeface="ＭＳ ゴシック"/>
                <a:ea typeface="ＭＳ ゴシック"/>
                <a:cs typeface="ＭＳ ゴシック"/>
              </a:rPr>
              <a:t>平成</a:t>
            </a:r>
            <a:r>
              <a:rPr lang="en-US" altLang="ja-JP" sz="2400" dirty="0" smtClean="0">
                <a:solidFill>
                  <a:schemeClr val="tx1"/>
                </a:solidFill>
                <a:latin typeface="ＭＳ ゴシック"/>
                <a:ea typeface="ＭＳ ゴシック"/>
                <a:cs typeface="ＭＳ ゴシック"/>
              </a:rPr>
              <a:t>18</a:t>
            </a:r>
            <a:r>
              <a:rPr lang="ja-JP" altLang="en-US" sz="2400" dirty="0" smtClean="0">
                <a:solidFill>
                  <a:schemeClr val="tx1"/>
                </a:solidFill>
                <a:latin typeface="ＭＳ ゴシック"/>
                <a:ea typeface="ＭＳ ゴシック"/>
                <a:cs typeface="ＭＳ ゴシック"/>
              </a:rPr>
              <a:t>年 障害者</a:t>
            </a:r>
            <a:r>
              <a:rPr lang="ja-JP" altLang="en-US" sz="2400" dirty="0">
                <a:solidFill>
                  <a:schemeClr val="tx1"/>
                </a:solidFill>
                <a:latin typeface="ＭＳ ゴシック"/>
                <a:ea typeface="ＭＳ ゴシック"/>
                <a:cs typeface="ＭＳ ゴシック"/>
              </a:rPr>
              <a:t>自立支援法施行</a:t>
            </a:r>
            <a:endParaRPr lang="en-US" altLang="ja-JP" sz="2400" dirty="0">
              <a:solidFill>
                <a:schemeClr val="tx1"/>
              </a:solidFill>
              <a:latin typeface="ＭＳ ゴシック"/>
              <a:ea typeface="ＭＳ ゴシック"/>
              <a:cs typeface="ＭＳ ゴシック"/>
            </a:endParaRPr>
          </a:p>
          <a:p>
            <a:pPr marL="2162175" indent="-457200">
              <a:buFont typeface="Wingdings" charset="2"/>
              <a:buChar char="u"/>
              <a:defRPr/>
            </a:pPr>
            <a:r>
              <a:rPr lang="ja-JP" altLang="en-US" dirty="0">
                <a:solidFill>
                  <a:schemeClr val="tx1"/>
                </a:solidFill>
                <a:latin typeface="ＭＳ ゴシック"/>
                <a:ea typeface="ＭＳ ゴシック"/>
                <a:cs typeface="ＭＳ ゴシック"/>
              </a:rPr>
              <a:t>障害者相談支援事業</a:t>
            </a:r>
            <a:r>
              <a:rPr lang="ja-JP" altLang="en-US" dirty="0" smtClean="0">
                <a:solidFill>
                  <a:schemeClr val="tx1"/>
                </a:solidFill>
                <a:latin typeface="ＭＳ ゴシック"/>
                <a:ea typeface="ＭＳ ゴシック"/>
                <a:cs typeface="ＭＳ ゴシック"/>
              </a:rPr>
              <a:t>開始</a:t>
            </a:r>
            <a:r>
              <a:rPr lang="ja-JP" altLang="en-US" sz="1400" dirty="0" smtClean="0">
                <a:solidFill>
                  <a:schemeClr val="tx1"/>
                </a:solidFill>
                <a:latin typeface="ＭＳ ゴシック"/>
                <a:ea typeface="ＭＳ ゴシック"/>
                <a:cs typeface="ＭＳ ゴシック"/>
              </a:rPr>
              <a:t>（相談支援事業が法律に明記）</a:t>
            </a:r>
            <a:endParaRPr lang="en-US" altLang="ja-JP" dirty="0">
              <a:solidFill>
                <a:schemeClr val="tx1"/>
              </a:solidFill>
              <a:latin typeface="ＭＳ ゴシック"/>
              <a:ea typeface="ＭＳ ゴシック"/>
              <a:cs typeface="ＭＳ ゴシック"/>
            </a:endParaRPr>
          </a:p>
          <a:p>
            <a:pPr marL="2428875" indent="-460375">
              <a:buFont typeface="Wingdings" panose="05000000000000000000" pitchFamily="2" charset="2"/>
              <a:buChar char="Ø"/>
              <a:defRPr/>
            </a:pPr>
            <a:r>
              <a:rPr lang="ja-JP" altLang="en-US" sz="1600" dirty="0" smtClean="0">
                <a:solidFill>
                  <a:schemeClr val="tx1"/>
                </a:solidFill>
                <a:latin typeface="ＭＳ ゴシック"/>
                <a:ea typeface="ＭＳ ゴシック"/>
                <a:cs typeface="ＭＳ ゴシック"/>
              </a:rPr>
              <a:t>相談支援専門員の創設</a:t>
            </a:r>
            <a:endParaRPr lang="en-US" altLang="ja-JP" sz="1600" dirty="0" smtClean="0">
              <a:solidFill>
                <a:schemeClr val="tx1"/>
              </a:solidFill>
              <a:latin typeface="ＭＳ ゴシック"/>
              <a:ea typeface="ＭＳ ゴシック"/>
              <a:cs typeface="ＭＳ ゴシック"/>
            </a:endParaRPr>
          </a:p>
          <a:p>
            <a:pPr marL="2428875" indent="-460375">
              <a:buFont typeface="Wingdings" panose="05000000000000000000" pitchFamily="2" charset="2"/>
              <a:buChar char="Ø"/>
              <a:defRPr/>
            </a:pPr>
            <a:r>
              <a:rPr lang="ja-JP" altLang="en-US" sz="1600" dirty="0" smtClean="0">
                <a:solidFill>
                  <a:schemeClr val="tx1"/>
                </a:solidFill>
                <a:latin typeface="ＭＳ ゴシック"/>
                <a:ea typeface="ＭＳ ゴシック"/>
                <a:cs typeface="ＭＳ ゴシック"/>
              </a:rPr>
              <a:t>サービス利用</a:t>
            </a:r>
            <a:r>
              <a:rPr lang="ja-JP" altLang="en-US" sz="1600" dirty="0">
                <a:solidFill>
                  <a:schemeClr val="tx1"/>
                </a:solidFill>
                <a:latin typeface="ＭＳ ゴシック"/>
                <a:ea typeface="ＭＳ ゴシック"/>
                <a:cs typeface="ＭＳ ゴシック"/>
              </a:rPr>
              <a:t>計画</a:t>
            </a:r>
            <a:r>
              <a:rPr lang="ja-JP" altLang="en-US" sz="1600" dirty="0" smtClean="0">
                <a:solidFill>
                  <a:schemeClr val="tx1"/>
                </a:solidFill>
                <a:latin typeface="ＭＳ ゴシック"/>
                <a:ea typeface="ＭＳ ゴシック"/>
                <a:cs typeface="ＭＳ ゴシック"/>
              </a:rPr>
              <a:t>作成費の創設</a:t>
            </a:r>
            <a:endParaRPr lang="ja-JP" altLang="en-US" sz="1600" dirty="0">
              <a:solidFill>
                <a:schemeClr val="tx1"/>
              </a:solidFill>
              <a:latin typeface="ＭＳ ゴシック"/>
              <a:ea typeface="ＭＳ ゴシック"/>
              <a:cs typeface="ＭＳ ゴシック"/>
            </a:endParaRPr>
          </a:p>
        </p:txBody>
      </p:sp>
      <p:sp>
        <p:nvSpPr>
          <p:cNvPr id="8" name="正方形/長方形 7"/>
          <p:cNvSpPr/>
          <p:nvPr/>
        </p:nvSpPr>
        <p:spPr>
          <a:xfrm>
            <a:off x="254748" y="5157195"/>
            <a:ext cx="9450780" cy="1554857"/>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latin typeface="ＭＳ ゴシック"/>
                <a:ea typeface="ＭＳ ゴシック"/>
                <a:cs typeface="ＭＳ ゴシック"/>
              </a:rPr>
              <a:t>平成</a:t>
            </a:r>
            <a:r>
              <a:rPr lang="en-US" altLang="ja-JP" sz="2400" dirty="0" smtClean="0">
                <a:latin typeface="ＭＳ ゴシック"/>
                <a:ea typeface="ＭＳ ゴシック"/>
                <a:cs typeface="ＭＳ ゴシック"/>
              </a:rPr>
              <a:t>24</a:t>
            </a:r>
            <a:r>
              <a:rPr lang="ja-JP" altLang="en-US" sz="2400" dirty="0" smtClean="0">
                <a:latin typeface="ＭＳ ゴシック"/>
                <a:ea typeface="ＭＳ ゴシック"/>
                <a:cs typeface="ＭＳ ゴシック"/>
              </a:rPr>
              <a:t>年</a:t>
            </a:r>
            <a:r>
              <a:rPr lang="ja-JP" altLang="en-US" sz="2400" dirty="0">
                <a:latin typeface="ＭＳ ゴシック"/>
                <a:ea typeface="ＭＳ ゴシック"/>
                <a:cs typeface="ＭＳ ゴシック"/>
              </a:rPr>
              <a:t>　障害者自立支援法改正</a:t>
            </a:r>
            <a:endParaRPr lang="en-US" altLang="ja-JP" sz="2400" dirty="0">
              <a:latin typeface="ＭＳ ゴシック"/>
              <a:ea typeface="ＭＳ ゴシック"/>
              <a:cs typeface="ＭＳ ゴシック"/>
            </a:endParaRPr>
          </a:p>
          <a:p>
            <a:pPr marL="2162175" indent="-457200">
              <a:buFont typeface="Wingdings" charset="2"/>
              <a:buChar char="u"/>
              <a:tabLst>
                <a:tab pos="2152650" algn="l"/>
              </a:tabLst>
              <a:defRPr/>
            </a:pPr>
            <a:r>
              <a:rPr lang="ja-JP" altLang="en-US" dirty="0">
                <a:solidFill>
                  <a:schemeClr val="tx1"/>
                </a:solidFill>
                <a:latin typeface="ＭＳ ゴシック"/>
                <a:ea typeface="ＭＳ ゴシック"/>
                <a:cs typeface="ＭＳ ゴシック"/>
              </a:rPr>
              <a:t>相談支援体系の見直し</a:t>
            </a:r>
            <a:endParaRPr lang="en-US" altLang="ja-JP" dirty="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a:solidFill>
                  <a:schemeClr val="tx1"/>
                </a:solidFill>
                <a:latin typeface="ＭＳ ゴシック"/>
                <a:ea typeface="ＭＳ ゴシック"/>
                <a:cs typeface="ＭＳ ゴシック"/>
              </a:rPr>
              <a:t>特定相談</a:t>
            </a:r>
            <a:r>
              <a:rPr lang="ja-JP" altLang="en-US" sz="1600" dirty="0" smtClean="0">
                <a:solidFill>
                  <a:schemeClr val="tx1"/>
                </a:solidFill>
                <a:latin typeface="ＭＳ ゴシック"/>
                <a:ea typeface="ＭＳ ゴシック"/>
                <a:cs typeface="ＭＳ ゴシック"/>
              </a:rPr>
              <a:t>支援</a:t>
            </a:r>
            <a:endParaRPr lang="en-US" altLang="ja-JP" sz="1600" dirty="0" smtClean="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smtClean="0">
                <a:solidFill>
                  <a:schemeClr val="tx1"/>
                </a:solidFill>
                <a:latin typeface="ＭＳ ゴシック"/>
                <a:ea typeface="ＭＳ ゴシック"/>
                <a:cs typeface="ＭＳ ゴシック"/>
              </a:rPr>
              <a:t>一般相談支援</a:t>
            </a:r>
            <a:endParaRPr lang="en-US" altLang="ja-JP" sz="1600" dirty="0" smtClean="0">
              <a:solidFill>
                <a:schemeClr val="tx1"/>
              </a:solidFill>
              <a:latin typeface="ＭＳ ゴシック"/>
              <a:ea typeface="ＭＳ ゴシック"/>
              <a:cs typeface="ＭＳ ゴシック"/>
            </a:endParaRPr>
          </a:p>
          <a:p>
            <a:pPr marL="2417763" indent="-457200">
              <a:buFont typeface="Wingdings" charset="2"/>
              <a:buChar char="Ø"/>
              <a:tabLst>
                <a:tab pos="2419350" algn="l"/>
              </a:tabLst>
              <a:defRPr/>
            </a:pPr>
            <a:r>
              <a:rPr lang="ja-JP" altLang="en-US" sz="1600" dirty="0" smtClean="0">
                <a:solidFill>
                  <a:schemeClr val="tx1"/>
                </a:solidFill>
                <a:latin typeface="ＭＳ ゴシック"/>
                <a:ea typeface="ＭＳ ゴシック"/>
                <a:cs typeface="ＭＳ ゴシック"/>
              </a:rPr>
              <a:t>障害児相談支援　の創設</a:t>
            </a:r>
            <a:endParaRPr lang="en-US" altLang="ja-JP" sz="1600" dirty="0">
              <a:solidFill>
                <a:schemeClr val="tx1"/>
              </a:solidFill>
              <a:latin typeface="ＭＳ ゴシック"/>
              <a:ea typeface="ＭＳ ゴシック"/>
              <a:cs typeface="ＭＳ ゴシック"/>
            </a:endParaRPr>
          </a:p>
        </p:txBody>
      </p:sp>
      <p:sp>
        <p:nvSpPr>
          <p:cNvPr id="10" name="正方形/長方形 9"/>
          <p:cNvSpPr/>
          <p:nvPr/>
        </p:nvSpPr>
        <p:spPr>
          <a:xfrm>
            <a:off x="241579" y="620690"/>
            <a:ext cx="9454522" cy="1440158"/>
          </a:xfrm>
          <a:prstGeom prst="rect">
            <a:avLst/>
          </a:prstGeom>
          <a:ln w="6350" cmpd="sng"/>
        </p:spPr>
        <p:style>
          <a:lnRef idx="2">
            <a:schemeClr val="dk1"/>
          </a:lnRef>
          <a:fillRef idx="1">
            <a:schemeClr val="lt1"/>
          </a:fillRef>
          <a:effectRef idx="0">
            <a:schemeClr val="dk1"/>
          </a:effectRef>
          <a:fontRef idx="minor">
            <a:schemeClr val="dk1"/>
          </a:fontRef>
        </p:style>
        <p:txBody>
          <a:bodyPr anchor="ctr"/>
          <a:lstStyle/>
          <a:p>
            <a:pPr>
              <a:defRPr/>
            </a:pPr>
            <a:r>
              <a:rPr lang="ja-JP" altLang="en-US" sz="2400" dirty="0" smtClean="0">
                <a:solidFill>
                  <a:schemeClr val="tx1">
                    <a:lumMod val="95000"/>
                    <a:lumOff val="5000"/>
                  </a:schemeClr>
                </a:solidFill>
                <a:latin typeface="ＭＳ ゴシック"/>
                <a:ea typeface="ＭＳ ゴシック"/>
                <a:cs typeface="ＭＳ ゴシック"/>
              </a:rPr>
              <a:t>平成</a:t>
            </a:r>
            <a:r>
              <a:rPr lang="en-US" altLang="ja-JP" sz="2400" dirty="0" smtClean="0">
                <a:solidFill>
                  <a:schemeClr val="tx1">
                    <a:lumMod val="95000"/>
                    <a:lumOff val="5000"/>
                  </a:schemeClr>
                </a:solidFill>
                <a:latin typeface="ＭＳ ゴシック"/>
                <a:ea typeface="ＭＳ ゴシック"/>
                <a:cs typeface="ＭＳ ゴシック"/>
              </a:rPr>
              <a:t>2</a:t>
            </a:r>
            <a:r>
              <a:rPr lang="ja-JP" altLang="en-US" sz="2400" dirty="0" smtClean="0">
                <a:solidFill>
                  <a:schemeClr val="tx1">
                    <a:lumMod val="95000"/>
                    <a:lumOff val="5000"/>
                  </a:schemeClr>
                </a:solidFill>
                <a:latin typeface="ＭＳ ゴシック"/>
                <a:ea typeface="ＭＳ ゴシック"/>
                <a:cs typeface="ＭＳ ゴシック"/>
              </a:rPr>
              <a:t>年</a:t>
            </a:r>
            <a:r>
              <a:rPr lang="en-US" altLang="ja-JP" sz="2400" dirty="0" smtClean="0">
                <a:solidFill>
                  <a:schemeClr val="tx1">
                    <a:lumMod val="95000"/>
                    <a:lumOff val="5000"/>
                  </a:schemeClr>
                </a:solidFill>
                <a:latin typeface="ＭＳ ゴシック"/>
                <a:ea typeface="ＭＳ ゴシック"/>
                <a:cs typeface="ＭＳ ゴシック"/>
              </a:rPr>
              <a:t>〜8</a:t>
            </a:r>
            <a:r>
              <a:rPr lang="ja-JP" altLang="en-US" sz="2400" dirty="0" smtClean="0">
                <a:solidFill>
                  <a:schemeClr val="tx1">
                    <a:lumMod val="95000"/>
                    <a:lumOff val="5000"/>
                  </a:schemeClr>
                </a:solidFill>
                <a:latin typeface="ＭＳ ゴシック"/>
                <a:ea typeface="ＭＳ ゴシック"/>
                <a:cs typeface="ＭＳ ゴシック"/>
              </a:rPr>
              <a:t>年</a:t>
            </a:r>
            <a:r>
              <a:rPr lang="ja-JP" altLang="en-US" sz="2400" dirty="0">
                <a:solidFill>
                  <a:schemeClr val="tx1">
                    <a:lumMod val="95000"/>
                    <a:lumOff val="5000"/>
                  </a:schemeClr>
                </a:solidFill>
                <a:latin typeface="ＭＳ ゴシック"/>
                <a:ea typeface="ＭＳ ゴシック"/>
                <a:cs typeface="ＭＳ ゴシック"/>
              </a:rPr>
              <a:t> </a:t>
            </a:r>
            <a:r>
              <a:rPr lang="ja-JP" altLang="en-US" sz="2400" dirty="0" smtClean="0">
                <a:solidFill>
                  <a:schemeClr val="tx1">
                    <a:lumMod val="95000"/>
                    <a:lumOff val="5000"/>
                  </a:schemeClr>
                </a:solidFill>
                <a:latin typeface="ＭＳ ゴシック"/>
                <a:ea typeface="ＭＳ ゴシック"/>
                <a:cs typeface="ＭＳ ゴシック"/>
              </a:rPr>
              <a:t>身体</a:t>
            </a:r>
            <a:r>
              <a:rPr lang="ja-JP" altLang="en-US" sz="2400" dirty="0">
                <a:solidFill>
                  <a:schemeClr val="tx1">
                    <a:lumMod val="95000"/>
                    <a:lumOff val="5000"/>
                  </a:schemeClr>
                </a:solidFill>
                <a:latin typeface="ＭＳ ゴシック"/>
                <a:ea typeface="ＭＳ ゴシック"/>
                <a:cs typeface="ＭＳ ゴシック"/>
              </a:rPr>
              <a:t>・知的・</a:t>
            </a:r>
            <a:r>
              <a:rPr lang="ja-JP" altLang="en-US" sz="2400" dirty="0" smtClean="0">
                <a:solidFill>
                  <a:schemeClr val="tx1">
                    <a:lumMod val="95000"/>
                    <a:lumOff val="5000"/>
                  </a:schemeClr>
                </a:solidFill>
                <a:latin typeface="ＭＳ ゴシック"/>
                <a:ea typeface="ＭＳ ゴシック"/>
                <a:cs typeface="ＭＳ ゴシック"/>
              </a:rPr>
              <a:t>精神各相談</a:t>
            </a:r>
            <a:r>
              <a:rPr lang="ja-JP" altLang="en-US" sz="2400" dirty="0">
                <a:solidFill>
                  <a:schemeClr val="tx1">
                    <a:lumMod val="95000"/>
                    <a:lumOff val="5000"/>
                  </a:schemeClr>
                </a:solidFill>
                <a:latin typeface="ＭＳ ゴシック"/>
                <a:ea typeface="ＭＳ ゴシック"/>
                <a:cs typeface="ＭＳ ゴシック"/>
              </a:rPr>
              <a:t>支援関連事業</a:t>
            </a:r>
            <a:r>
              <a:rPr lang="ja-JP" altLang="en-US" sz="2400" dirty="0" smtClean="0">
                <a:solidFill>
                  <a:schemeClr val="tx1">
                    <a:lumMod val="95000"/>
                    <a:lumOff val="5000"/>
                  </a:schemeClr>
                </a:solidFill>
                <a:latin typeface="ＭＳ ゴシック"/>
                <a:ea typeface="ＭＳ ゴシック"/>
                <a:cs typeface="ＭＳ ゴシック"/>
              </a:rPr>
              <a:t>開始</a:t>
            </a:r>
            <a:endParaRPr lang="en-US" altLang="ja-JP" sz="24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a:solidFill>
                  <a:schemeClr val="tx1">
                    <a:lumMod val="95000"/>
                    <a:lumOff val="5000"/>
                  </a:schemeClr>
                </a:solidFill>
                <a:latin typeface="ＭＳ ゴシック"/>
                <a:ea typeface="ＭＳ ゴシック"/>
                <a:cs typeface="ＭＳ ゴシック"/>
              </a:rPr>
              <a:t>身体</a:t>
            </a:r>
            <a:r>
              <a:rPr lang="ja-JP" altLang="en-US" sz="1600" dirty="0" smtClean="0">
                <a:solidFill>
                  <a:schemeClr val="tx1">
                    <a:lumMod val="95000"/>
                    <a:lumOff val="5000"/>
                  </a:schemeClr>
                </a:solidFill>
                <a:latin typeface="ＭＳ ゴシック"/>
                <a:ea typeface="ＭＳ ゴシック"/>
                <a:cs typeface="ＭＳ ゴシック"/>
              </a:rPr>
              <a:t>障害者：市町村障害者生活支援事業（平成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smtClean="0">
                <a:solidFill>
                  <a:schemeClr val="tx1">
                    <a:lumMod val="95000"/>
                    <a:lumOff val="5000"/>
                  </a:schemeClr>
                </a:solidFill>
                <a:latin typeface="ＭＳ ゴシック"/>
                <a:ea typeface="ＭＳ ゴシック"/>
                <a:cs typeface="ＭＳ ゴシック"/>
              </a:rPr>
              <a:t>知的障害者：障害児（者）地域療育等拠点施設事業（平成</a:t>
            </a:r>
            <a:r>
              <a:rPr lang="en-US" altLang="ja-JP" sz="1600" dirty="0" smtClean="0">
                <a:solidFill>
                  <a:schemeClr val="tx1">
                    <a:lumMod val="95000"/>
                    <a:lumOff val="5000"/>
                  </a:schemeClr>
                </a:solidFill>
                <a:latin typeface="ＭＳ ゴシック"/>
                <a:ea typeface="ＭＳ ゴシック"/>
                <a:cs typeface="ＭＳ ゴシック"/>
              </a:rPr>
              <a:t>2</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1703388">
              <a:defRPr/>
            </a:pPr>
            <a:r>
              <a:rPr lang="ja-JP" altLang="en-US" sz="1600" dirty="0" smtClean="0">
                <a:solidFill>
                  <a:schemeClr val="tx1">
                    <a:lumMod val="95000"/>
                    <a:lumOff val="5000"/>
                  </a:schemeClr>
                </a:solidFill>
                <a:latin typeface="ＭＳ ゴシック"/>
                <a:ea typeface="ＭＳ ゴシック"/>
                <a:cs typeface="ＭＳ ゴシック"/>
              </a:rPr>
              <a:t>　　　　　　　→障害児（者）地域療育等支援事業（平成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smtClean="0">
              <a:solidFill>
                <a:schemeClr val="tx1">
                  <a:lumMod val="95000"/>
                  <a:lumOff val="5000"/>
                </a:schemeClr>
              </a:solidFill>
              <a:latin typeface="ＭＳ ゴシック"/>
              <a:ea typeface="ＭＳ ゴシック"/>
              <a:cs typeface="ＭＳ ゴシック"/>
            </a:endParaRPr>
          </a:p>
          <a:p>
            <a:pPr marL="2160588" indent="-457200">
              <a:buFont typeface="Wingdings" panose="05000000000000000000" pitchFamily="2" charset="2"/>
              <a:buChar char="u"/>
              <a:defRPr/>
            </a:pPr>
            <a:r>
              <a:rPr lang="ja-JP" altLang="en-US" sz="1600" dirty="0">
                <a:solidFill>
                  <a:schemeClr val="tx1">
                    <a:lumMod val="95000"/>
                    <a:lumOff val="5000"/>
                  </a:schemeClr>
                </a:solidFill>
                <a:latin typeface="ＭＳ ゴシック"/>
                <a:ea typeface="ＭＳ ゴシック"/>
                <a:cs typeface="ＭＳ ゴシック"/>
              </a:rPr>
              <a:t>精神</a:t>
            </a:r>
            <a:r>
              <a:rPr lang="ja-JP" altLang="en-US" sz="1600" dirty="0" smtClean="0">
                <a:solidFill>
                  <a:schemeClr val="tx1">
                    <a:lumMod val="95000"/>
                    <a:lumOff val="5000"/>
                  </a:schemeClr>
                </a:solidFill>
                <a:latin typeface="ＭＳ ゴシック"/>
                <a:ea typeface="ＭＳ ゴシック"/>
                <a:cs typeface="ＭＳ ゴシック"/>
              </a:rPr>
              <a:t>障害者：精神障害者地域生活支援事業（平成</a:t>
            </a:r>
            <a:r>
              <a:rPr lang="en-US" altLang="ja-JP" sz="1600" dirty="0" smtClean="0">
                <a:solidFill>
                  <a:schemeClr val="tx1">
                    <a:lumMod val="95000"/>
                    <a:lumOff val="5000"/>
                  </a:schemeClr>
                </a:solidFill>
                <a:latin typeface="ＭＳ ゴシック"/>
                <a:ea typeface="ＭＳ ゴシック"/>
                <a:cs typeface="ＭＳ ゴシック"/>
              </a:rPr>
              <a:t>8</a:t>
            </a:r>
            <a:r>
              <a:rPr lang="ja-JP" altLang="en-US" sz="1600" dirty="0" smtClean="0">
                <a:solidFill>
                  <a:schemeClr val="tx1">
                    <a:lumMod val="95000"/>
                    <a:lumOff val="5000"/>
                  </a:schemeClr>
                </a:solidFill>
                <a:latin typeface="ＭＳ ゴシック"/>
                <a:ea typeface="ＭＳ ゴシック"/>
                <a:cs typeface="ＭＳ ゴシック"/>
              </a:rPr>
              <a:t>年）</a:t>
            </a:r>
            <a:endParaRPr lang="en-US" altLang="ja-JP" sz="1600" dirty="0">
              <a:solidFill>
                <a:schemeClr val="tx1">
                  <a:lumMod val="95000"/>
                  <a:lumOff val="5000"/>
                </a:schemeClr>
              </a:solidFill>
              <a:latin typeface="ＭＳ ゴシック"/>
              <a:ea typeface="ＭＳ ゴシック"/>
              <a:cs typeface="ＭＳ ゴシック"/>
            </a:endParaRPr>
          </a:p>
        </p:txBody>
      </p:sp>
      <p:cxnSp>
        <p:nvCxnSpPr>
          <p:cNvPr id="12" name="直線コネクタ 11"/>
          <p:cNvCxnSpPr/>
          <p:nvPr/>
        </p:nvCxnSpPr>
        <p:spPr>
          <a:xfrm>
            <a:off x="4" y="548680"/>
            <a:ext cx="9906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6</a:t>
            </a:fld>
            <a:endParaRPr lang="en-US" altLang="ja-JP" dirty="0"/>
          </a:p>
        </p:txBody>
      </p:sp>
    </p:spTree>
    <p:extLst>
      <p:ext uri="{BB962C8B-B14F-4D97-AF65-F5344CB8AC3E}">
        <p14:creationId xmlns:p14="http://schemas.microsoft.com/office/powerpoint/2010/main" val="55695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71" y="-13394"/>
            <a:ext cx="9439049" cy="490066"/>
          </a:xfrm>
          <a:noFill/>
          <a:ln>
            <a:noFill/>
          </a:ln>
        </p:spPr>
        <p:txBody>
          <a:bodyPr>
            <a:noAutofit/>
          </a:bodyPr>
          <a:lstStyle/>
          <a:p>
            <a:r>
              <a:rPr kumimoji="1" lang="ja-JP" altLang="en-US" sz="2400" b="1" dirty="0"/>
              <a:t>相談</a:t>
            </a:r>
            <a:r>
              <a:rPr kumimoji="1" lang="ja-JP" altLang="en-US" sz="2400" b="1" dirty="0" smtClean="0"/>
              <a:t>支援専門員の研修</a:t>
            </a:r>
            <a:r>
              <a:rPr kumimoji="1" lang="ja-JP" altLang="en-US" sz="2400" b="1" dirty="0"/>
              <a:t>制度の</a:t>
            </a:r>
            <a:r>
              <a:rPr kumimoji="1" lang="ja-JP" altLang="en-US" sz="2400" b="1" dirty="0" smtClean="0"/>
              <a:t>見直し</a:t>
            </a:r>
            <a:r>
              <a:rPr lang="ja-JP" altLang="en-US" sz="2400" b="1" dirty="0" smtClean="0"/>
              <a:t>について</a:t>
            </a:r>
            <a:endParaRPr kumimoji="1" lang="ja-JP" altLang="en-US" sz="2400" b="1" dirty="0"/>
          </a:p>
        </p:txBody>
      </p:sp>
      <p:sp>
        <p:nvSpPr>
          <p:cNvPr id="5" name="正方形/長方形 4"/>
          <p:cNvSpPr/>
          <p:nvPr/>
        </p:nvSpPr>
        <p:spPr>
          <a:xfrm>
            <a:off x="108419" y="2901499"/>
            <a:ext cx="1631513" cy="839936"/>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b="1" dirty="0" smtClean="0">
                <a:solidFill>
                  <a:schemeClr val="tx1"/>
                </a:solidFill>
              </a:rPr>
              <a:t>相談</a:t>
            </a:r>
            <a:r>
              <a:rPr kumimoji="1" lang="ja-JP" altLang="en-US" sz="1200" b="1" dirty="0">
                <a:solidFill>
                  <a:schemeClr val="tx1"/>
                </a:solidFill>
              </a:rPr>
              <a:t>支援従事者</a:t>
            </a:r>
          </a:p>
          <a:p>
            <a:pPr algn="ctr"/>
            <a:r>
              <a:rPr kumimoji="1" lang="ja-JP" altLang="en-US" sz="1200" b="1" dirty="0">
                <a:solidFill>
                  <a:schemeClr val="tx1"/>
                </a:solidFill>
              </a:rPr>
              <a:t>実務</a:t>
            </a:r>
            <a:r>
              <a:rPr lang="ja-JP" altLang="en-US" sz="1200" b="1" dirty="0">
                <a:solidFill>
                  <a:schemeClr val="tx1"/>
                </a:solidFill>
              </a:rPr>
              <a:t>要件</a:t>
            </a:r>
            <a:endParaRPr lang="en-US" altLang="ja-JP" sz="1200" b="1" dirty="0">
              <a:solidFill>
                <a:schemeClr val="tx1"/>
              </a:solidFill>
            </a:endParaRPr>
          </a:p>
        </p:txBody>
      </p:sp>
      <p:sp>
        <p:nvSpPr>
          <p:cNvPr id="6" name="正方形/長方形 5"/>
          <p:cNvSpPr/>
          <p:nvPr/>
        </p:nvSpPr>
        <p:spPr>
          <a:xfrm>
            <a:off x="2248342" y="2959583"/>
            <a:ext cx="1466800" cy="782271"/>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相談支援従事者</a:t>
            </a:r>
            <a:endParaRPr kumimoji="1" lang="en-US" altLang="ja-JP" sz="1100" dirty="0">
              <a:solidFill>
                <a:schemeClr val="tx1"/>
              </a:solidFill>
            </a:endParaRPr>
          </a:p>
          <a:p>
            <a:pPr algn="ctr"/>
            <a:r>
              <a:rPr kumimoji="1" lang="ja-JP" altLang="en-US" sz="1100" dirty="0">
                <a:solidFill>
                  <a:schemeClr val="tx1"/>
                </a:solidFill>
              </a:rPr>
              <a:t>初任者研修</a:t>
            </a:r>
            <a:endParaRPr kumimoji="1" lang="en-US" altLang="ja-JP" sz="1100" dirty="0">
              <a:solidFill>
                <a:schemeClr val="tx1"/>
              </a:solidFill>
            </a:endParaRPr>
          </a:p>
          <a:p>
            <a:pPr algn="ctr"/>
            <a:r>
              <a:rPr lang="ja-JP" altLang="en-US" sz="1100" dirty="0" smtClean="0">
                <a:solidFill>
                  <a:schemeClr val="tx1"/>
                </a:solidFill>
                <a:latin typeface="+mn-ea"/>
              </a:rPr>
              <a:t>（</a:t>
            </a:r>
            <a:r>
              <a:rPr lang="ja-JP" altLang="en-US" sz="1100" dirty="0">
                <a:solidFill>
                  <a:schemeClr val="tx1"/>
                </a:solidFill>
                <a:latin typeface="+mn-ea"/>
              </a:rPr>
              <a:t>３１．５</a:t>
            </a:r>
            <a:r>
              <a:rPr lang="ja-JP" altLang="en-US" sz="1100" dirty="0" smtClean="0">
                <a:solidFill>
                  <a:schemeClr val="tx1"/>
                </a:solidFill>
                <a:latin typeface="+mn-ea"/>
              </a:rPr>
              <a:t>ｈ）</a:t>
            </a:r>
            <a:endParaRPr kumimoji="1" lang="ja-JP" altLang="en-US" sz="1100" dirty="0">
              <a:solidFill>
                <a:schemeClr val="tx1"/>
              </a:solidFill>
              <a:latin typeface="+mn-ea"/>
            </a:endParaRPr>
          </a:p>
        </p:txBody>
      </p:sp>
      <p:sp>
        <p:nvSpPr>
          <p:cNvPr id="8" name="正方形/長方形 7"/>
          <p:cNvSpPr/>
          <p:nvPr/>
        </p:nvSpPr>
        <p:spPr>
          <a:xfrm>
            <a:off x="5891258" y="2959583"/>
            <a:ext cx="1958555" cy="78185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相談支援従事者</a:t>
            </a:r>
            <a:endParaRPr lang="en-US" altLang="ja-JP" sz="1200" dirty="0">
              <a:solidFill>
                <a:schemeClr val="tx1"/>
              </a:solidFill>
            </a:endParaRPr>
          </a:p>
          <a:p>
            <a:pPr algn="ctr"/>
            <a:r>
              <a:rPr lang="ja-JP" altLang="en-US" sz="1200" dirty="0">
                <a:solidFill>
                  <a:schemeClr val="tx1"/>
                </a:solidFill>
              </a:rPr>
              <a:t>現任</a:t>
            </a:r>
            <a:r>
              <a:rPr lang="ja-JP" altLang="en-US" sz="1200" dirty="0" smtClean="0">
                <a:solidFill>
                  <a:schemeClr val="tx1"/>
                </a:solidFill>
              </a:rPr>
              <a:t>研修</a:t>
            </a:r>
            <a:r>
              <a:rPr lang="ja-JP" altLang="en-US" sz="1200" dirty="0" smtClean="0">
                <a:solidFill>
                  <a:schemeClr val="tx1"/>
                </a:solidFill>
                <a:latin typeface="+mn-ea"/>
              </a:rPr>
              <a:t>（</a:t>
            </a:r>
            <a:r>
              <a:rPr lang="ja-JP" altLang="en-US" sz="1200" dirty="0">
                <a:solidFill>
                  <a:schemeClr val="tx1"/>
                </a:solidFill>
                <a:latin typeface="+mn-ea"/>
              </a:rPr>
              <a:t>１８</a:t>
            </a:r>
            <a:r>
              <a:rPr lang="ja-JP" altLang="en-US" sz="1200" dirty="0" smtClean="0">
                <a:solidFill>
                  <a:schemeClr val="tx1"/>
                </a:solidFill>
                <a:latin typeface="+mn-ea"/>
              </a:rPr>
              <a:t>ｈ）</a:t>
            </a:r>
            <a:endParaRPr lang="en-US" altLang="ja-JP" sz="1200" dirty="0" smtClean="0">
              <a:solidFill>
                <a:schemeClr val="tx1"/>
              </a:solidFill>
              <a:latin typeface="+mn-ea"/>
            </a:endParaRPr>
          </a:p>
          <a:p>
            <a:pPr algn="ctr"/>
            <a:r>
              <a:rPr lang="en-US" altLang="ja-JP" sz="1100" dirty="0" smtClean="0">
                <a:solidFill>
                  <a:schemeClr val="tx1"/>
                </a:solidFill>
              </a:rPr>
              <a:t>※</a:t>
            </a:r>
            <a:r>
              <a:rPr lang="ja-JP" altLang="en-US" sz="1100" dirty="0">
                <a:solidFill>
                  <a:schemeClr val="tx1"/>
                </a:solidFill>
              </a:rPr>
              <a:t>５年毎</a:t>
            </a:r>
            <a:r>
              <a:rPr lang="ja-JP" altLang="en-US" sz="1100" dirty="0" smtClean="0">
                <a:solidFill>
                  <a:schemeClr val="tx1"/>
                </a:solidFill>
              </a:rPr>
              <a:t>に現任</a:t>
            </a:r>
            <a:r>
              <a:rPr lang="ja-JP" altLang="en-US" sz="1100" dirty="0">
                <a:solidFill>
                  <a:schemeClr val="tx1"/>
                </a:solidFill>
              </a:rPr>
              <a:t>研修を</a:t>
            </a:r>
            <a:r>
              <a:rPr lang="ja-JP" altLang="en-US" sz="1100" dirty="0" smtClean="0">
                <a:solidFill>
                  <a:schemeClr val="tx1"/>
                </a:solidFill>
              </a:rPr>
              <a:t>受講</a:t>
            </a:r>
            <a:endParaRPr lang="en-US" altLang="ja-JP" sz="1100" dirty="0" smtClean="0">
              <a:solidFill>
                <a:schemeClr val="tx1"/>
              </a:solidFill>
            </a:endParaRPr>
          </a:p>
          <a:p>
            <a:pPr algn="ctr"/>
            <a:r>
              <a:rPr lang="ja-JP" altLang="en-US" sz="1100" dirty="0" smtClean="0">
                <a:solidFill>
                  <a:schemeClr val="tx1"/>
                </a:solidFill>
              </a:rPr>
              <a:t>（更新研修）</a:t>
            </a:r>
            <a:endParaRPr lang="ja-JP" altLang="en-US" sz="1100" dirty="0">
              <a:solidFill>
                <a:schemeClr val="tx1"/>
              </a:solidFill>
            </a:endParaRPr>
          </a:p>
        </p:txBody>
      </p:sp>
      <p:sp>
        <p:nvSpPr>
          <p:cNvPr id="14" name="正方形/長方形 13"/>
          <p:cNvSpPr/>
          <p:nvPr/>
        </p:nvSpPr>
        <p:spPr>
          <a:xfrm>
            <a:off x="2223081" y="4683869"/>
            <a:ext cx="1492061" cy="99640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b="1" dirty="0">
                <a:solidFill>
                  <a:srgbClr val="FF0000"/>
                </a:solidFill>
              </a:rPr>
              <a:t>【</a:t>
            </a:r>
            <a:r>
              <a:rPr kumimoji="1" lang="ja-JP" altLang="en-US" sz="1100" b="1" dirty="0">
                <a:solidFill>
                  <a:srgbClr val="FF0000"/>
                </a:solidFill>
              </a:rPr>
              <a:t>カリキュラム改定</a:t>
            </a:r>
            <a:r>
              <a:rPr kumimoji="1" lang="en-US" altLang="ja-JP" sz="1100" b="1" dirty="0">
                <a:solidFill>
                  <a:srgbClr val="FF0000"/>
                </a:solidFill>
              </a:rPr>
              <a:t>】</a:t>
            </a:r>
          </a:p>
          <a:p>
            <a:pPr algn="ctr"/>
            <a:r>
              <a:rPr kumimoji="1" lang="ja-JP" altLang="en-US" sz="1100" dirty="0">
                <a:solidFill>
                  <a:schemeClr val="tx1"/>
                </a:solidFill>
              </a:rPr>
              <a:t>相談支援従事者</a:t>
            </a:r>
            <a:endParaRPr kumimoji="1" lang="en-US" altLang="ja-JP" sz="1100" dirty="0">
              <a:solidFill>
                <a:schemeClr val="tx1"/>
              </a:solidFill>
            </a:endParaRPr>
          </a:p>
          <a:p>
            <a:pPr algn="ctr"/>
            <a:r>
              <a:rPr kumimoji="1" lang="ja-JP" altLang="en-US" sz="1100" dirty="0">
                <a:solidFill>
                  <a:schemeClr val="tx1"/>
                </a:solidFill>
              </a:rPr>
              <a:t>初任者研修</a:t>
            </a:r>
            <a:endParaRPr kumimoji="1" lang="en-US" altLang="ja-JP" sz="1100" dirty="0">
              <a:solidFill>
                <a:schemeClr val="tx1"/>
              </a:solidFill>
            </a:endParaRPr>
          </a:p>
          <a:p>
            <a:pPr algn="ctr"/>
            <a:r>
              <a:rPr lang="ja-JP" altLang="en-US" sz="1100" b="1" dirty="0" smtClean="0">
                <a:solidFill>
                  <a:srgbClr val="FF0000"/>
                </a:solidFill>
              </a:rPr>
              <a:t>（４２．５ｈ）</a:t>
            </a:r>
            <a:endParaRPr kumimoji="1" lang="ja-JP" altLang="en-US" sz="1100" b="1" dirty="0">
              <a:solidFill>
                <a:srgbClr val="FF0000"/>
              </a:solidFill>
            </a:endParaRPr>
          </a:p>
        </p:txBody>
      </p:sp>
      <p:sp>
        <p:nvSpPr>
          <p:cNvPr id="7" name="正方形/長方形 6"/>
          <p:cNvSpPr/>
          <p:nvPr/>
        </p:nvSpPr>
        <p:spPr>
          <a:xfrm>
            <a:off x="2248342" y="2448462"/>
            <a:ext cx="5450726" cy="318759"/>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専門コース別研修　</a:t>
            </a:r>
            <a:r>
              <a:rPr lang="ja-JP" altLang="en-US" sz="1100" dirty="0">
                <a:solidFill>
                  <a:schemeClr val="tx1"/>
                </a:solidFill>
              </a:rPr>
              <a:t>（任意研修）</a:t>
            </a:r>
            <a:endParaRPr kumimoji="1" lang="ja-JP" altLang="en-US" sz="1100" dirty="0">
              <a:solidFill>
                <a:schemeClr val="tx1"/>
              </a:solidFill>
            </a:endParaRPr>
          </a:p>
        </p:txBody>
      </p:sp>
      <p:sp>
        <p:nvSpPr>
          <p:cNvPr id="16" name="正方形/長方形 15"/>
          <p:cNvSpPr/>
          <p:nvPr/>
        </p:nvSpPr>
        <p:spPr>
          <a:xfrm>
            <a:off x="2240997" y="4130256"/>
            <a:ext cx="5495770" cy="36229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専門コース別研修（任意研修）</a:t>
            </a:r>
            <a:endParaRPr kumimoji="1" lang="en-US" altLang="ja-JP" sz="1100" dirty="0">
              <a:solidFill>
                <a:schemeClr val="tx1"/>
              </a:solidFill>
            </a:endParaRPr>
          </a:p>
          <a:p>
            <a:pPr algn="ctr"/>
            <a:r>
              <a:rPr lang="en-US" altLang="ja-JP" sz="1100" dirty="0">
                <a:solidFill>
                  <a:schemeClr val="tx1"/>
                </a:solidFill>
              </a:rPr>
              <a:t>※</a:t>
            </a:r>
            <a:r>
              <a:rPr lang="ja-JP" altLang="en-US" sz="1100" dirty="0">
                <a:solidFill>
                  <a:schemeClr val="tx1"/>
                </a:solidFill>
              </a:rPr>
              <a:t>一部必須及び現任・主任研修受講の要件について検討</a:t>
            </a:r>
            <a:endParaRPr kumimoji="1" lang="en-US" altLang="ja-JP" sz="1100" dirty="0">
              <a:solidFill>
                <a:schemeClr val="tx1"/>
              </a:solidFill>
            </a:endParaRPr>
          </a:p>
        </p:txBody>
      </p:sp>
      <p:sp>
        <p:nvSpPr>
          <p:cNvPr id="50" name="角丸四角形 49"/>
          <p:cNvSpPr/>
          <p:nvPr/>
        </p:nvSpPr>
        <p:spPr>
          <a:xfrm>
            <a:off x="34871" y="2411137"/>
            <a:ext cx="2181825" cy="3560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t>現行（～平成</a:t>
            </a:r>
            <a:r>
              <a:rPr kumimoji="1" lang="en-US" altLang="ja-JP" sz="1600" dirty="0" smtClean="0"/>
              <a:t>30</a:t>
            </a:r>
            <a:r>
              <a:rPr kumimoji="1" lang="ja-JP" altLang="en-US" sz="1600" dirty="0" smtClean="0"/>
              <a:t>年度）</a:t>
            </a:r>
            <a:endParaRPr kumimoji="1" lang="ja-JP" altLang="en-US" sz="1600" dirty="0"/>
          </a:p>
        </p:txBody>
      </p:sp>
      <p:sp>
        <p:nvSpPr>
          <p:cNvPr id="51" name="加算記号 50"/>
          <p:cNvSpPr/>
          <p:nvPr/>
        </p:nvSpPr>
        <p:spPr>
          <a:xfrm>
            <a:off x="1725029" y="3104747"/>
            <a:ext cx="510288" cy="450305"/>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2" name="AutoShape 10"/>
          <p:cNvSpPr>
            <a:spLocks noChangeArrowheads="1"/>
          </p:cNvSpPr>
          <p:nvPr/>
        </p:nvSpPr>
        <p:spPr bwMode="auto">
          <a:xfrm rot="5400000">
            <a:off x="7745599" y="3215103"/>
            <a:ext cx="597424" cy="212728"/>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53" name="加算記号 52"/>
          <p:cNvSpPr/>
          <p:nvPr/>
        </p:nvSpPr>
        <p:spPr>
          <a:xfrm>
            <a:off x="5407136" y="3096315"/>
            <a:ext cx="510288" cy="458737"/>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4" name="Rectangle 7"/>
          <p:cNvSpPr>
            <a:spLocks noChangeArrowheads="1"/>
          </p:cNvSpPr>
          <p:nvPr/>
        </p:nvSpPr>
        <p:spPr bwMode="auto">
          <a:xfrm>
            <a:off x="4082953" y="2964936"/>
            <a:ext cx="1350972" cy="7834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1422" tIns="45712" rIns="91422" bIns="45712" anchor="ctr"/>
          <a:lstStyle/>
          <a:p>
            <a:pPr algn="ctr" fontAlgn="base">
              <a:spcBef>
                <a:spcPct val="0"/>
              </a:spcBef>
              <a:spcAft>
                <a:spcPct val="0"/>
              </a:spcAft>
            </a:pPr>
            <a:r>
              <a:rPr lang="ja-JP" altLang="en-US" sz="1200" b="1" dirty="0">
                <a:solidFill>
                  <a:srgbClr val="000000"/>
                </a:solidFill>
                <a:latin typeface="Arial" charset="0"/>
              </a:rPr>
              <a:t>相談支援</a:t>
            </a:r>
            <a:endParaRPr lang="en-US" altLang="ja-JP" sz="1200" b="1" dirty="0">
              <a:solidFill>
                <a:srgbClr val="000000"/>
              </a:solidFill>
              <a:latin typeface="Arial" charset="0"/>
            </a:endParaRPr>
          </a:p>
          <a:p>
            <a:pPr algn="ctr" fontAlgn="base">
              <a:spcBef>
                <a:spcPct val="0"/>
              </a:spcBef>
              <a:spcAft>
                <a:spcPct val="0"/>
              </a:spcAft>
            </a:pPr>
            <a:r>
              <a:rPr lang="ja-JP" altLang="en-US" sz="1200" b="1" dirty="0">
                <a:solidFill>
                  <a:srgbClr val="000000"/>
                </a:solidFill>
                <a:latin typeface="Arial" charset="0"/>
              </a:rPr>
              <a:t>専門員</a:t>
            </a:r>
            <a:endParaRPr lang="en-US" altLang="ja-JP" sz="1200" b="1" dirty="0">
              <a:solidFill>
                <a:srgbClr val="000000"/>
              </a:solidFill>
              <a:latin typeface="Arial" charset="0"/>
            </a:endParaRPr>
          </a:p>
          <a:p>
            <a:pPr algn="ctr" fontAlgn="base">
              <a:spcBef>
                <a:spcPct val="0"/>
              </a:spcBef>
              <a:spcAft>
                <a:spcPct val="0"/>
              </a:spcAft>
            </a:pPr>
            <a:r>
              <a:rPr lang="ja-JP" altLang="en-US" sz="1200" b="1" dirty="0">
                <a:solidFill>
                  <a:srgbClr val="000000"/>
                </a:solidFill>
                <a:latin typeface="Arial" charset="0"/>
              </a:rPr>
              <a:t>として配置</a:t>
            </a:r>
          </a:p>
        </p:txBody>
      </p:sp>
      <p:sp>
        <p:nvSpPr>
          <p:cNvPr id="57" name="加算記号 56"/>
          <p:cNvSpPr/>
          <p:nvPr/>
        </p:nvSpPr>
        <p:spPr>
          <a:xfrm>
            <a:off x="2743352" y="2578875"/>
            <a:ext cx="451517" cy="37669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58" name="正方形/長方形 57"/>
          <p:cNvSpPr/>
          <p:nvPr/>
        </p:nvSpPr>
        <p:spPr>
          <a:xfrm>
            <a:off x="101294" y="4668794"/>
            <a:ext cx="1655619" cy="1009544"/>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200" b="1" dirty="0" smtClean="0">
                <a:solidFill>
                  <a:schemeClr val="tx1"/>
                </a:solidFill>
              </a:rPr>
              <a:t>相談</a:t>
            </a:r>
            <a:r>
              <a:rPr kumimoji="1" lang="ja-JP" altLang="en-US" sz="1200" b="1" dirty="0">
                <a:solidFill>
                  <a:schemeClr val="tx1"/>
                </a:solidFill>
              </a:rPr>
              <a:t>支援従事者</a:t>
            </a:r>
          </a:p>
          <a:p>
            <a:pPr algn="ctr"/>
            <a:r>
              <a:rPr kumimoji="1" lang="ja-JP" altLang="en-US" sz="1200" b="1" dirty="0">
                <a:solidFill>
                  <a:schemeClr val="tx1"/>
                </a:solidFill>
              </a:rPr>
              <a:t>実務</a:t>
            </a:r>
            <a:r>
              <a:rPr lang="ja-JP" altLang="en-US" sz="1200" b="1" dirty="0">
                <a:solidFill>
                  <a:schemeClr val="tx1"/>
                </a:solidFill>
              </a:rPr>
              <a:t>要件</a:t>
            </a:r>
            <a:endParaRPr lang="en-US" altLang="ja-JP" sz="1200" b="1" dirty="0">
              <a:solidFill>
                <a:schemeClr val="tx1"/>
              </a:solidFill>
            </a:endParaRPr>
          </a:p>
        </p:txBody>
      </p:sp>
      <p:sp>
        <p:nvSpPr>
          <p:cNvPr id="59" name="角丸四角形 58"/>
          <p:cNvSpPr/>
          <p:nvPr/>
        </p:nvSpPr>
        <p:spPr>
          <a:xfrm>
            <a:off x="34871" y="4062242"/>
            <a:ext cx="2181825" cy="3548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500" dirty="0" smtClean="0"/>
              <a:t>改定後（平成</a:t>
            </a:r>
            <a:r>
              <a:rPr lang="en-US" altLang="ja-JP" sz="1500" dirty="0" smtClean="0"/>
              <a:t>31</a:t>
            </a:r>
            <a:r>
              <a:rPr lang="ja-JP" altLang="en-US" sz="1500" dirty="0" smtClean="0"/>
              <a:t>年度～）</a:t>
            </a:r>
            <a:endParaRPr kumimoji="1" lang="ja-JP" altLang="en-US" sz="1500" dirty="0"/>
          </a:p>
        </p:txBody>
      </p:sp>
      <p:sp>
        <p:nvSpPr>
          <p:cNvPr id="61" name="加算記号 60"/>
          <p:cNvSpPr/>
          <p:nvPr/>
        </p:nvSpPr>
        <p:spPr>
          <a:xfrm>
            <a:off x="1730710" y="4915592"/>
            <a:ext cx="510288" cy="450305"/>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2" name="AutoShape 10"/>
          <p:cNvSpPr>
            <a:spLocks noChangeArrowheads="1"/>
          </p:cNvSpPr>
          <p:nvPr/>
        </p:nvSpPr>
        <p:spPr bwMode="auto">
          <a:xfrm rot="5400000">
            <a:off x="7760371" y="5060074"/>
            <a:ext cx="586441" cy="172323"/>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67" name="正方形/長方形 66"/>
          <p:cNvSpPr/>
          <p:nvPr/>
        </p:nvSpPr>
        <p:spPr>
          <a:xfrm>
            <a:off x="5891258" y="5977996"/>
            <a:ext cx="1960899" cy="823204"/>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100" b="1" dirty="0">
                <a:solidFill>
                  <a:srgbClr val="FF0000"/>
                </a:solidFill>
              </a:rPr>
              <a:t>【</a:t>
            </a:r>
            <a:r>
              <a:rPr lang="ja-JP" altLang="en-US" sz="1100" b="1" dirty="0">
                <a:solidFill>
                  <a:srgbClr val="FF0000"/>
                </a:solidFill>
              </a:rPr>
              <a:t>カリキュラム創設</a:t>
            </a:r>
            <a:r>
              <a:rPr lang="en-US" altLang="ja-JP" sz="1100" b="1" dirty="0">
                <a:solidFill>
                  <a:srgbClr val="FF0000"/>
                </a:solidFill>
              </a:rPr>
              <a:t>】</a:t>
            </a:r>
          </a:p>
          <a:p>
            <a:pPr algn="ctr"/>
            <a:r>
              <a:rPr lang="ja-JP" altLang="en-US" sz="1100" b="1" dirty="0" smtClean="0">
                <a:solidFill>
                  <a:srgbClr val="FF0000"/>
                </a:solidFill>
              </a:rPr>
              <a:t>主任相談支援専門員</a:t>
            </a:r>
            <a:endParaRPr lang="en-US" altLang="ja-JP" sz="1100" b="1" dirty="0">
              <a:solidFill>
                <a:srgbClr val="FF0000"/>
              </a:solidFill>
            </a:endParaRPr>
          </a:p>
          <a:p>
            <a:pPr algn="ctr"/>
            <a:r>
              <a:rPr lang="ja-JP" altLang="en-US" sz="1100" b="1" dirty="0" smtClean="0">
                <a:solidFill>
                  <a:srgbClr val="FF0000"/>
                </a:solidFill>
              </a:rPr>
              <a:t>研修（</a:t>
            </a:r>
            <a:r>
              <a:rPr lang="ja-JP" altLang="en-US" sz="1100" b="1" dirty="0">
                <a:solidFill>
                  <a:srgbClr val="FF0000"/>
                </a:solidFill>
              </a:rPr>
              <a:t>３０</a:t>
            </a:r>
            <a:r>
              <a:rPr lang="ja-JP" altLang="en-US" sz="1100" b="1" dirty="0" smtClean="0">
                <a:solidFill>
                  <a:srgbClr val="FF0000"/>
                </a:solidFill>
              </a:rPr>
              <a:t>ｈ）</a:t>
            </a:r>
            <a:endParaRPr lang="en-US" altLang="ja-JP" sz="1100" b="1" dirty="0">
              <a:solidFill>
                <a:srgbClr val="FF0000"/>
              </a:solidFill>
            </a:endParaRPr>
          </a:p>
        </p:txBody>
      </p:sp>
      <p:sp>
        <p:nvSpPr>
          <p:cNvPr id="68" name="AutoShape 10"/>
          <p:cNvSpPr>
            <a:spLocks noChangeArrowheads="1"/>
          </p:cNvSpPr>
          <p:nvPr/>
        </p:nvSpPr>
        <p:spPr bwMode="auto">
          <a:xfrm rot="5400000">
            <a:off x="7761782" y="6281593"/>
            <a:ext cx="586441" cy="172323"/>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69" name="Rectangle 7"/>
          <p:cNvSpPr>
            <a:spLocks noChangeArrowheads="1"/>
          </p:cNvSpPr>
          <p:nvPr/>
        </p:nvSpPr>
        <p:spPr bwMode="auto">
          <a:xfrm>
            <a:off x="8247418" y="5977996"/>
            <a:ext cx="1450615" cy="820686"/>
          </a:xfrm>
          <a:prstGeom prst="rect">
            <a:avLst/>
          </a:prstGeom>
          <a:solidFill>
            <a:schemeClr val="bg1"/>
          </a:solidFill>
          <a:ln>
            <a:headEnd/>
            <a:tailEnd/>
          </a:ln>
        </p:spPr>
        <p:style>
          <a:lnRef idx="2">
            <a:schemeClr val="accent6"/>
          </a:lnRef>
          <a:fillRef idx="1">
            <a:schemeClr val="lt1"/>
          </a:fillRef>
          <a:effectRef idx="0">
            <a:schemeClr val="accent6"/>
          </a:effectRef>
          <a:fontRef idx="minor">
            <a:schemeClr val="dk1"/>
          </a:fontRef>
        </p:style>
        <p:txBody>
          <a:bodyPr lIns="91422" tIns="45712" rIns="91422" bIns="45712" anchor="ctr"/>
          <a:lstStyle/>
          <a:p>
            <a:pPr algn="ctr" fontAlgn="base">
              <a:spcBef>
                <a:spcPct val="0"/>
              </a:spcBef>
              <a:spcAft>
                <a:spcPct val="0"/>
              </a:spcAft>
            </a:pPr>
            <a:r>
              <a:rPr lang="ja-JP" altLang="en-US" sz="1200" b="1" dirty="0" smtClean="0">
                <a:solidFill>
                  <a:srgbClr val="000000"/>
                </a:solidFill>
                <a:latin typeface="Arial" charset="0"/>
              </a:rPr>
              <a:t>主任相談</a:t>
            </a:r>
            <a:r>
              <a:rPr lang="ja-JP" altLang="en-US" sz="1200" b="1" dirty="0">
                <a:solidFill>
                  <a:srgbClr val="000000"/>
                </a:solidFill>
                <a:latin typeface="Arial" charset="0"/>
              </a:rPr>
              <a:t>支援</a:t>
            </a:r>
            <a:endParaRPr lang="en-US" altLang="ja-JP" sz="1200" b="1" dirty="0">
              <a:solidFill>
                <a:srgbClr val="000000"/>
              </a:solidFill>
              <a:latin typeface="Arial" charset="0"/>
            </a:endParaRPr>
          </a:p>
          <a:p>
            <a:pPr algn="ctr" fontAlgn="base">
              <a:spcBef>
                <a:spcPct val="0"/>
              </a:spcBef>
              <a:spcAft>
                <a:spcPct val="0"/>
              </a:spcAft>
            </a:pPr>
            <a:r>
              <a:rPr lang="ja-JP" altLang="en-US" sz="1200" b="1" dirty="0">
                <a:solidFill>
                  <a:srgbClr val="000000"/>
                </a:solidFill>
                <a:latin typeface="Arial" charset="0"/>
              </a:rPr>
              <a:t>専門員</a:t>
            </a:r>
            <a:endParaRPr lang="en-US" altLang="ja-JP" sz="1200" b="1" dirty="0">
              <a:solidFill>
                <a:srgbClr val="000000"/>
              </a:solidFill>
              <a:latin typeface="Arial" charset="0"/>
            </a:endParaRPr>
          </a:p>
          <a:p>
            <a:pPr algn="ctr" fontAlgn="base">
              <a:spcBef>
                <a:spcPct val="0"/>
              </a:spcBef>
              <a:spcAft>
                <a:spcPct val="0"/>
              </a:spcAft>
            </a:pPr>
            <a:r>
              <a:rPr lang="ja-JP" altLang="en-US" sz="1200" b="1" dirty="0">
                <a:solidFill>
                  <a:srgbClr val="000000"/>
                </a:solidFill>
                <a:latin typeface="Arial" charset="0"/>
              </a:rPr>
              <a:t>として配置</a:t>
            </a:r>
          </a:p>
        </p:txBody>
      </p:sp>
      <p:sp>
        <p:nvSpPr>
          <p:cNvPr id="71" name="加算記号 70"/>
          <p:cNvSpPr/>
          <p:nvPr/>
        </p:nvSpPr>
        <p:spPr>
          <a:xfrm>
            <a:off x="6799771" y="5630175"/>
            <a:ext cx="436675" cy="37876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74" name="AutoShape 10"/>
          <p:cNvSpPr>
            <a:spLocks noChangeArrowheads="1"/>
          </p:cNvSpPr>
          <p:nvPr/>
        </p:nvSpPr>
        <p:spPr bwMode="auto">
          <a:xfrm rot="5400000">
            <a:off x="3604380" y="3243736"/>
            <a:ext cx="597424" cy="172324"/>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75" name="正方形/長方形 74"/>
          <p:cNvSpPr/>
          <p:nvPr/>
        </p:nvSpPr>
        <p:spPr>
          <a:xfrm>
            <a:off x="8247418" y="4683869"/>
            <a:ext cx="1421481" cy="99446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smtClean="0">
                <a:solidFill>
                  <a:schemeClr val="tx1"/>
                </a:solidFill>
              </a:rPr>
              <a:t>相談支援専門員</a:t>
            </a:r>
            <a:endParaRPr kumimoji="1" lang="en-US" altLang="ja-JP" sz="1100" b="1" dirty="0" smtClean="0">
              <a:solidFill>
                <a:schemeClr val="tx1"/>
              </a:solidFill>
            </a:endParaRPr>
          </a:p>
          <a:p>
            <a:pPr algn="ctr"/>
            <a:r>
              <a:rPr kumimoji="1" lang="ja-JP" altLang="en-US" sz="1100" b="1" dirty="0" smtClean="0">
                <a:solidFill>
                  <a:schemeClr val="tx1"/>
                </a:solidFill>
              </a:rPr>
              <a:t>としての要件更新</a:t>
            </a:r>
            <a:endParaRPr kumimoji="1" lang="en-US" altLang="ja-JP" sz="1100" b="1" dirty="0" smtClean="0">
              <a:solidFill>
                <a:schemeClr val="tx1"/>
              </a:solidFill>
            </a:endParaRPr>
          </a:p>
        </p:txBody>
      </p:sp>
      <p:sp>
        <p:nvSpPr>
          <p:cNvPr id="76" name="正方形/長方形 75"/>
          <p:cNvSpPr/>
          <p:nvPr/>
        </p:nvSpPr>
        <p:spPr>
          <a:xfrm>
            <a:off x="5858393" y="4668794"/>
            <a:ext cx="1991420" cy="100954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100" b="1" dirty="0">
                <a:solidFill>
                  <a:srgbClr val="FF0000"/>
                </a:solidFill>
              </a:rPr>
              <a:t>【</a:t>
            </a:r>
            <a:r>
              <a:rPr lang="ja-JP" altLang="en-US" sz="1100" b="1" dirty="0">
                <a:solidFill>
                  <a:srgbClr val="FF0000"/>
                </a:solidFill>
              </a:rPr>
              <a:t>カリキュラム改定</a:t>
            </a:r>
            <a:r>
              <a:rPr lang="en-US" altLang="ja-JP" sz="1100" b="1" dirty="0">
                <a:solidFill>
                  <a:srgbClr val="FF0000"/>
                </a:solidFill>
              </a:rPr>
              <a:t>】</a:t>
            </a:r>
          </a:p>
          <a:p>
            <a:pPr algn="ctr"/>
            <a:r>
              <a:rPr lang="ja-JP" altLang="en-US" sz="1100" dirty="0">
                <a:solidFill>
                  <a:schemeClr val="tx1"/>
                </a:solidFill>
              </a:rPr>
              <a:t>相談支援従事者</a:t>
            </a:r>
            <a:endParaRPr lang="en-US" altLang="ja-JP" sz="1100" dirty="0">
              <a:solidFill>
                <a:schemeClr val="tx1"/>
              </a:solidFill>
            </a:endParaRPr>
          </a:p>
          <a:p>
            <a:pPr algn="ctr"/>
            <a:r>
              <a:rPr lang="ja-JP" altLang="en-US" sz="1100" dirty="0">
                <a:solidFill>
                  <a:schemeClr val="tx1"/>
                </a:solidFill>
              </a:rPr>
              <a:t>現任</a:t>
            </a:r>
            <a:r>
              <a:rPr lang="ja-JP" altLang="en-US" sz="1100" dirty="0" smtClean="0">
                <a:solidFill>
                  <a:schemeClr val="tx1"/>
                </a:solidFill>
              </a:rPr>
              <a:t>研修</a:t>
            </a:r>
            <a:r>
              <a:rPr lang="ja-JP" altLang="en-US" sz="1100" b="1" dirty="0" smtClean="0">
                <a:solidFill>
                  <a:srgbClr val="FF0000"/>
                </a:solidFill>
              </a:rPr>
              <a:t>（２４</a:t>
            </a:r>
            <a:r>
              <a:rPr lang="ja-JP" altLang="en-US" sz="1100" b="1" dirty="0">
                <a:solidFill>
                  <a:srgbClr val="FF0000"/>
                </a:solidFill>
              </a:rPr>
              <a:t>ｈ</a:t>
            </a:r>
            <a:r>
              <a:rPr lang="ja-JP" altLang="en-US" sz="1100" b="1" dirty="0" smtClean="0">
                <a:solidFill>
                  <a:srgbClr val="FF0000"/>
                </a:solidFill>
              </a:rPr>
              <a:t>）</a:t>
            </a:r>
            <a:endParaRPr lang="en-US" altLang="ja-JP" sz="1100" b="1" dirty="0" smtClean="0">
              <a:solidFill>
                <a:srgbClr val="FF0000"/>
              </a:solidFill>
            </a:endParaRPr>
          </a:p>
          <a:p>
            <a:pPr algn="ctr"/>
            <a:r>
              <a:rPr lang="en-US" altLang="ja-JP" sz="1100" dirty="0" smtClean="0">
                <a:solidFill>
                  <a:schemeClr val="tx1"/>
                </a:solidFill>
              </a:rPr>
              <a:t>※</a:t>
            </a:r>
            <a:r>
              <a:rPr lang="ja-JP" altLang="en-US" sz="1100" dirty="0">
                <a:solidFill>
                  <a:schemeClr val="tx1"/>
                </a:solidFill>
              </a:rPr>
              <a:t>５年毎</a:t>
            </a:r>
            <a:r>
              <a:rPr lang="ja-JP" altLang="en-US" sz="1100" dirty="0" smtClean="0">
                <a:solidFill>
                  <a:schemeClr val="tx1"/>
                </a:solidFill>
              </a:rPr>
              <a:t>に現任</a:t>
            </a:r>
            <a:r>
              <a:rPr lang="ja-JP" altLang="en-US" sz="1100" dirty="0">
                <a:solidFill>
                  <a:schemeClr val="tx1"/>
                </a:solidFill>
              </a:rPr>
              <a:t>研修を</a:t>
            </a:r>
            <a:r>
              <a:rPr lang="ja-JP" altLang="en-US" sz="1100" dirty="0" smtClean="0">
                <a:solidFill>
                  <a:schemeClr val="tx1"/>
                </a:solidFill>
              </a:rPr>
              <a:t>受講</a:t>
            </a:r>
            <a:endParaRPr lang="en-US" altLang="ja-JP" sz="1100" dirty="0" smtClean="0">
              <a:solidFill>
                <a:schemeClr val="tx1"/>
              </a:solidFill>
            </a:endParaRPr>
          </a:p>
          <a:p>
            <a:pPr algn="ctr"/>
            <a:r>
              <a:rPr lang="ja-JP" altLang="en-US" sz="1100" dirty="0" smtClean="0">
                <a:solidFill>
                  <a:schemeClr val="tx1"/>
                </a:solidFill>
              </a:rPr>
              <a:t>（更新研修）</a:t>
            </a:r>
            <a:endParaRPr lang="ja-JP" altLang="en-US" sz="1100" dirty="0">
              <a:solidFill>
                <a:schemeClr val="tx1"/>
              </a:solidFill>
            </a:endParaRPr>
          </a:p>
        </p:txBody>
      </p:sp>
      <p:cxnSp>
        <p:nvCxnSpPr>
          <p:cNvPr id="4" name="直線コネクタ 3"/>
          <p:cNvCxnSpPr/>
          <p:nvPr/>
        </p:nvCxnSpPr>
        <p:spPr>
          <a:xfrm>
            <a:off x="0" y="3908977"/>
            <a:ext cx="990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 name="下矢印 77"/>
          <p:cNvSpPr/>
          <p:nvPr/>
        </p:nvSpPr>
        <p:spPr>
          <a:xfrm>
            <a:off x="3263625" y="3820744"/>
            <a:ext cx="3227918" cy="215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3" name="グループ化 42"/>
          <p:cNvGrpSpPr/>
          <p:nvPr/>
        </p:nvGrpSpPr>
        <p:grpSpPr>
          <a:xfrm>
            <a:off x="0" y="407397"/>
            <a:ext cx="9906000" cy="72008"/>
            <a:chOff x="0" y="188640"/>
            <a:chExt cx="9144000" cy="72008"/>
          </a:xfrm>
        </p:grpSpPr>
        <p:cxnSp>
          <p:nvCxnSpPr>
            <p:cNvPr id="44" name="直線コネクタ 43"/>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3" name="四角形 2">
            <a:extLst>
              <a:ext uri="{FF2B5EF4-FFF2-40B4-BE49-F238E27FC236}">
                <a16:creationId xmlns:a16="http://schemas.microsoft.com/office/drawing/2014/main" id="{F5DDAAD5-74AC-AD44-9C9F-45BE5DA18529}"/>
              </a:ext>
            </a:extLst>
          </p:cNvPr>
          <p:cNvSpPr/>
          <p:nvPr/>
        </p:nvSpPr>
        <p:spPr>
          <a:xfrm>
            <a:off x="86567" y="568411"/>
            <a:ext cx="9663301" cy="180957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3038" indent="-173038">
              <a:lnSpc>
                <a:spcPct val="110000"/>
              </a:lnSpc>
            </a:pPr>
            <a:r>
              <a:rPr lang="ja-JP" altLang="en-US" sz="1200" dirty="0" smtClean="0">
                <a:solidFill>
                  <a:schemeClr val="tx1"/>
                </a:solidFill>
              </a:rPr>
              <a:t>○　意思</a:t>
            </a:r>
            <a:r>
              <a:rPr lang="ja-JP" altLang="en-US" sz="1200" dirty="0">
                <a:solidFill>
                  <a:schemeClr val="tx1"/>
                </a:solidFill>
              </a:rPr>
              <a:t>決定支援への配慮、高齢障害者への対応やサービス等利用計画の質の向上、障害福祉サービス支給決定の適正化等を図り、質の高いケアマネジメントを含む地域を基盤としたソーシャルワークを実践できる相談支援専門員を</a:t>
            </a:r>
            <a:r>
              <a:rPr lang="ja-JP" altLang="en-US" sz="1200" dirty="0" smtClean="0">
                <a:solidFill>
                  <a:schemeClr val="tx1"/>
                </a:solidFill>
              </a:rPr>
              <a:t>養成するため、</a:t>
            </a:r>
            <a:r>
              <a:rPr lang="ja-JP" altLang="en-US" sz="1200" b="1" u="sng" dirty="0" smtClean="0">
                <a:solidFill>
                  <a:schemeClr val="tx1"/>
                </a:solidFill>
              </a:rPr>
              <a:t>現行のカリキュラムの内容を充実</a:t>
            </a:r>
            <a:r>
              <a:rPr lang="ja-JP" altLang="en-US" sz="1200" b="1" dirty="0" smtClean="0">
                <a:solidFill>
                  <a:schemeClr val="tx1"/>
                </a:solidFill>
              </a:rPr>
              <a:t>する。</a:t>
            </a:r>
            <a:endParaRPr lang="en-US" altLang="ja-JP" sz="1200" b="1" dirty="0" smtClean="0">
              <a:solidFill>
                <a:schemeClr val="tx1"/>
              </a:solidFill>
            </a:endParaRPr>
          </a:p>
          <a:p>
            <a:pPr marL="173038" indent="-173038">
              <a:lnSpc>
                <a:spcPct val="110000"/>
              </a:lnSpc>
            </a:pPr>
            <a:endParaRPr lang="en-US" altLang="ja-JP" sz="800" b="1" dirty="0">
              <a:solidFill>
                <a:schemeClr val="tx1"/>
              </a:solidFill>
            </a:endParaRPr>
          </a:p>
          <a:p>
            <a:pPr marL="173038" indent="-173038">
              <a:lnSpc>
                <a:spcPct val="110000"/>
              </a:lnSpc>
            </a:pPr>
            <a:r>
              <a:rPr lang="ja-JP" altLang="en-US" sz="1200" dirty="0" smtClean="0">
                <a:solidFill>
                  <a:schemeClr val="tx1"/>
                </a:solidFill>
              </a:rPr>
              <a:t>○　実践力</a:t>
            </a:r>
            <a:r>
              <a:rPr lang="ja-JP" altLang="en-US" sz="1200" dirty="0">
                <a:solidFill>
                  <a:schemeClr val="tx1"/>
                </a:solidFill>
              </a:rPr>
              <a:t>の高い相談支援専門員養成のために</a:t>
            </a:r>
            <a:r>
              <a:rPr lang="ja-JP" altLang="en-US" sz="1200" dirty="0" smtClean="0">
                <a:solidFill>
                  <a:schemeClr val="tx1"/>
                </a:solidFill>
              </a:rPr>
              <a:t>、実践の積み重ねを行いながらスキルアップできるよう</a:t>
            </a:r>
            <a:r>
              <a:rPr lang="ja-JP" altLang="en-US" sz="1200" dirty="0">
                <a:solidFill>
                  <a:schemeClr val="tx1"/>
                </a:solidFill>
              </a:rPr>
              <a:t>、現任</a:t>
            </a:r>
            <a:r>
              <a:rPr lang="ja-JP" altLang="en-US" sz="1200" dirty="0" smtClean="0">
                <a:solidFill>
                  <a:schemeClr val="tx1"/>
                </a:solidFill>
              </a:rPr>
              <a:t>研修（更新研修含む）の受講に当たり、相談支援に関する</a:t>
            </a:r>
            <a:r>
              <a:rPr lang="ja-JP" altLang="en-US" sz="1200" b="1" u="sng" dirty="0" smtClean="0">
                <a:solidFill>
                  <a:schemeClr val="tx1"/>
                </a:solidFill>
              </a:rPr>
              <a:t>一定の実務経験の要件</a:t>
            </a:r>
            <a:r>
              <a:rPr lang="en-US" altLang="ja-JP" sz="1200" b="1" u="sng" dirty="0">
                <a:solidFill>
                  <a:schemeClr val="tx1"/>
                </a:solidFill>
                <a:latin typeface="+mn-ea"/>
              </a:rPr>
              <a:t>(</a:t>
            </a:r>
            <a:r>
              <a:rPr lang="ja-JP" altLang="en-US" sz="1200" b="1" u="sng" dirty="0">
                <a:solidFill>
                  <a:schemeClr val="tx1"/>
                </a:solidFill>
                <a:latin typeface="+mn-ea"/>
              </a:rPr>
              <a:t>注</a:t>
            </a:r>
            <a:r>
              <a:rPr lang="en-US" altLang="ja-JP" sz="1200" b="1" u="sng" dirty="0">
                <a:solidFill>
                  <a:schemeClr val="tx1"/>
                </a:solidFill>
                <a:latin typeface="+mn-ea"/>
              </a:rPr>
              <a:t>)</a:t>
            </a:r>
            <a:r>
              <a:rPr lang="ja-JP" altLang="en-US" sz="1200" dirty="0" smtClean="0">
                <a:solidFill>
                  <a:schemeClr val="tx1"/>
                </a:solidFill>
              </a:rPr>
              <a:t>を追加</a:t>
            </a:r>
            <a:r>
              <a:rPr lang="ja-JP" altLang="en-US" sz="1100" dirty="0" smtClean="0">
                <a:solidFill>
                  <a:schemeClr val="tx1"/>
                </a:solidFill>
                <a:latin typeface="ＭＳ 明朝" panose="02020609040205080304" pitchFamily="17" charset="-128"/>
                <a:ea typeface="ＭＳ 明朝" panose="02020609040205080304" pitchFamily="17" charset="-128"/>
              </a:rPr>
              <a:t>。 </a:t>
            </a:r>
            <a:r>
              <a:rPr lang="ja-JP" altLang="en-US" sz="1200" dirty="0" smtClean="0">
                <a:solidFill>
                  <a:schemeClr val="tx1"/>
                </a:solidFill>
              </a:rPr>
              <a:t>（</a:t>
            </a:r>
            <a:r>
              <a:rPr lang="en-US" altLang="ja-JP" sz="1200" dirty="0" smtClean="0">
                <a:solidFill>
                  <a:schemeClr val="tx1"/>
                </a:solidFill>
              </a:rPr>
              <a:t>※</a:t>
            </a:r>
            <a:r>
              <a:rPr lang="ja-JP" altLang="en-US" sz="1200" dirty="0" smtClean="0">
                <a:solidFill>
                  <a:schemeClr val="tx1"/>
                </a:solidFill>
              </a:rPr>
              <a:t>旧カリキュラム受講者は初回の更新時は従前の例による。）</a:t>
            </a:r>
            <a:endParaRPr lang="en-US" altLang="ja-JP" sz="1200" dirty="0" smtClean="0">
              <a:solidFill>
                <a:schemeClr val="tx1"/>
              </a:solidFill>
            </a:endParaRPr>
          </a:p>
          <a:p>
            <a:pPr marL="173038" indent="-173038">
              <a:lnSpc>
                <a:spcPct val="110000"/>
              </a:lnSpc>
            </a:pPr>
            <a:endParaRPr lang="en-US" altLang="ja-JP" sz="800" dirty="0">
              <a:solidFill>
                <a:schemeClr val="tx1"/>
              </a:solidFill>
            </a:endParaRPr>
          </a:p>
          <a:p>
            <a:pPr marL="173038" indent="-173038">
              <a:lnSpc>
                <a:spcPct val="110000"/>
              </a:lnSpc>
            </a:pPr>
            <a:r>
              <a:rPr lang="ja-JP" altLang="en-US" sz="1200" dirty="0" smtClean="0">
                <a:solidFill>
                  <a:schemeClr val="tx1"/>
                </a:solidFill>
              </a:rPr>
              <a:t>○　さらに、地域づくり</a:t>
            </a:r>
            <a:r>
              <a:rPr lang="ja-JP" altLang="en-US" sz="1200" dirty="0">
                <a:solidFill>
                  <a:schemeClr val="tx1"/>
                </a:solidFill>
              </a:rPr>
              <a:t>、人材育成、困難事例への対応など地域の中核的な役割を担う専門職を育成する</a:t>
            </a:r>
            <a:r>
              <a:rPr lang="ja-JP" altLang="en-US" sz="1200" dirty="0" smtClean="0">
                <a:solidFill>
                  <a:schemeClr val="tx1"/>
                </a:solidFill>
              </a:rPr>
              <a:t>とともに</a:t>
            </a:r>
            <a:r>
              <a:rPr lang="ja-JP" altLang="en-US" sz="1200" dirty="0">
                <a:solidFill>
                  <a:schemeClr val="tx1"/>
                </a:solidFill>
              </a:rPr>
              <a:t>、相談支援専門員のキャリアパスを明確にし、目指すべき将来像及びやりがいをもって長期に働ける環境を</a:t>
            </a:r>
            <a:r>
              <a:rPr lang="ja-JP" altLang="en-US" sz="1200" dirty="0" smtClean="0">
                <a:solidFill>
                  <a:schemeClr val="tx1"/>
                </a:solidFill>
              </a:rPr>
              <a:t>整える</a:t>
            </a:r>
            <a:r>
              <a:rPr lang="ja-JP" altLang="en-US" sz="1200" dirty="0">
                <a:solidFill>
                  <a:schemeClr val="tx1"/>
                </a:solidFill>
              </a:rPr>
              <a:t>ため、</a:t>
            </a:r>
            <a:r>
              <a:rPr lang="ja-JP" altLang="en-US" sz="1200" b="1" u="sng" dirty="0">
                <a:solidFill>
                  <a:schemeClr val="tx1"/>
                </a:solidFill>
              </a:rPr>
              <a:t>主任相談支援</a:t>
            </a:r>
            <a:r>
              <a:rPr lang="ja-JP" altLang="en-US" sz="1200" b="1" u="sng" dirty="0" smtClean="0">
                <a:solidFill>
                  <a:schemeClr val="tx1"/>
                </a:solidFill>
              </a:rPr>
              <a:t>専門員</a:t>
            </a:r>
            <a:r>
              <a:rPr lang="ja-JP" altLang="en-US" sz="1200" b="1" u="sng" dirty="0">
                <a:solidFill>
                  <a:schemeClr val="tx1"/>
                </a:solidFill>
              </a:rPr>
              <a:t>研修</a:t>
            </a:r>
            <a:r>
              <a:rPr lang="ja-JP" altLang="en-US" sz="1200" b="1" u="sng" dirty="0" smtClean="0">
                <a:solidFill>
                  <a:schemeClr val="tx1"/>
                </a:solidFill>
              </a:rPr>
              <a:t>を創設</a:t>
            </a:r>
            <a:r>
              <a:rPr lang="ja-JP" altLang="en-US" sz="1200" dirty="0" smtClean="0">
                <a:solidFill>
                  <a:schemeClr val="tx1"/>
                </a:solidFill>
              </a:rPr>
              <a:t>。</a:t>
            </a:r>
            <a:endParaRPr lang="en-US" altLang="ja-JP" sz="1200" dirty="0">
              <a:solidFill>
                <a:schemeClr val="tx1"/>
              </a:solidFill>
            </a:endParaRPr>
          </a:p>
        </p:txBody>
      </p:sp>
      <p:sp>
        <p:nvSpPr>
          <p:cNvPr id="42" name="加算記号 41"/>
          <p:cNvSpPr/>
          <p:nvPr/>
        </p:nvSpPr>
        <p:spPr>
          <a:xfrm>
            <a:off x="6803454" y="2583305"/>
            <a:ext cx="451517" cy="37669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47" name="AutoShape 10"/>
          <p:cNvSpPr>
            <a:spLocks noChangeArrowheads="1"/>
          </p:cNvSpPr>
          <p:nvPr/>
        </p:nvSpPr>
        <p:spPr bwMode="auto">
          <a:xfrm rot="5400000">
            <a:off x="3564659" y="5054581"/>
            <a:ext cx="597424" cy="172324"/>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48" name="Rectangle 7"/>
          <p:cNvSpPr>
            <a:spLocks noChangeArrowheads="1"/>
          </p:cNvSpPr>
          <p:nvPr/>
        </p:nvSpPr>
        <p:spPr bwMode="auto">
          <a:xfrm>
            <a:off x="4004123" y="4668795"/>
            <a:ext cx="1429802" cy="101465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1422" tIns="45712" rIns="91422" bIns="45712" anchor="ctr"/>
          <a:lstStyle/>
          <a:p>
            <a:pPr algn="ctr" fontAlgn="base">
              <a:spcBef>
                <a:spcPct val="0"/>
              </a:spcBef>
              <a:spcAft>
                <a:spcPct val="0"/>
              </a:spcAft>
            </a:pPr>
            <a:r>
              <a:rPr lang="ja-JP" altLang="en-US" sz="1200" b="1" dirty="0">
                <a:solidFill>
                  <a:srgbClr val="000000"/>
                </a:solidFill>
                <a:latin typeface="Arial" charset="0"/>
              </a:rPr>
              <a:t>相談支援</a:t>
            </a:r>
            <a:endParaRPr lang="en-US" altLang="ja-JP" sz="1200" b="1" dirty="0">
              <a:solidFill>
                <a:srgbClr val="000000"/>
              </a:solidFill>
              <a:latin typeface="Arial" charset="0"/>
            </a:endParaRPr>
          </a:p>
          <a:p>
            <a:pPr algn="ctr" fontAlgn="base">
              <a:spcBef>
                <a:spcPct val="0"/>
              </a:spcBef>
              <a:spcAft>
                <a:spcPct val="0"/>
              </a:spcAft>
            </a:pPr>
            <a:r>
              <a:rPr lang="ja-JP" altLang="en-US" sz="1200" b="1" dirty="0">
                <a:solidFill>
                  <a:srgbClr val="000000"/>
                </a:solidFill>
                <a:latin typeface="Arial" charset="0"/>
              </a:rPr>
              <a:t>専門員</a:t>
            </a:r>
            <a:endParaRPr lang="en-US" altLang="ja-JP" sz="1200" b="1" dirty="0">
              <a:solidFill>
                <a:srgbClr val="000000"/>
              </a:solidFill>
              <a:latin typeface="Arial" charset="0"/>
            </a:endParaRPr>
          </a:p>
          <a:p>
            <a:pPr algn="ctr" fontAlgn="base">
              <a:spcBef>
                <a:spcPct val="0"/>
              </a:spcBef>
              <a:spcAft>
                <a:spcPct val="0"/>
              </a:spcAft>
            </a:pPr>
            <a:r>
              <a:rPr lang="ja-JP" altLang="en-US" sz="1200" b="1" dirty="0">
                <a:solidFill>
                  <a:srgbClr val="000000"/>
                </a:solidFill>
                <a:latin typeface="Arial" charset="0"/>
              </a:rPr>
              <a:t>として</a:t>
            </a:r>
            <a:r>
              <a:rPr lang="ja-JP" altLang="en-US" sz="1200" b="1" dirty="0" smtClean="0">
                <a:solidFill>
                  <a:srgbClr val="000000"/>
                </a:solidFill>
                <a:latin typeface="Arial" charset="0"/>
              </a:rPr>
              <a:t>配置</a:t>
            </a:r>
            <a:endParaRPr lang="en-US" altLang="ja-JP" sz="1200" b="1" dirty="0" smtClean="0">
              <a:solidFill>
                <a:srgbClr val="000000"/>
              </a:solidFill>
              <a:latin typeface="Arial" charset="0"/>
            </a:endParaRPr>
          </a:p>
        </p:txBody>
      </p:sp>
      <p:sp>
        <p:nvSpPr>
          <p:cNvPr id="55" name="正方形/長方形 54"/>
          <p:cNvSpPr/>
          <p:nvPr/>
        </p:nvSpPr>
        <p:spPr>
          <a:xfrm>
            <a:off x="8268522" y="2932689"/>
            <a:ext cx="1379273" cy="8380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100" b="1" dirty="0" smtClean="0">
                <a:solidFill>
                  <a:schemeClr val="tx1"/>
                </a:solidFill>
              </a:rPr>
              <a:t>相談支援専門員</a:t>
            </a:r>
            <a:endParaRPr kumimoji="1" lang="en-US" altLang="ja-JP" sz="1100" b="1" dirty="0" smtClean="0">
              <a:solidFill>
                <a:schemeClr val="tx1"/>
              </a:solidFill>
            </a:endParaRPr>
          </a:p>
          <a:p>
            <a:pPr algn="ctr"/>
            <a:r>
              <a:rPr kumimoji="1" lang="ja-JP" altLang="en-US" sz="1100" b="1" dirty="0" smtClean="0">
                <a:solidFill>
                  <a:schemeClr val="tx1"/>
                </a:solidFill>
              </a:rPr>
              <a:t>としての要件更新</a:t>
            </a:r>
            <a:endParaRPr kumimoji="1" lang="en-US" altLang="ja-JP" sz="1100" b="1" dirty="0" smtClean="0">
              <a:solidFill>
                <a:schemeClr val="tx1"/>
              </a:solidFill>
            </a:endParaRPr>
          </a:p>
        </p:txBody>
      </p:sp>
      <p:sp>
        <p:nvSpPr>
          <p:cNvPr id="65" name="加算記号 64"/>
          <p:cNvSpPr/>
          <p:nvPr/>
        </p:nvSpPr>
        <p:spPr>
          <a:xfrm>
            <a:off x="2743352" y="4311338"/>
            <a:ext cx="451517" cy="37669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66" name="加算記号 65"/>
          <p:cNvSpPr/>
          <p:nvPr/>
        </p:nvSpPr>
        <p:spPr>
          <a:xfrm>
            <a:off x="6799771" y="4312786"/>
            <a:ext cx="451517" cy="376690"/>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10" name="テキスト ボックス 9"/>
          <p:cNvSpPr txBox="1"/>
          <p:nvPr/>
        </p:nvSpPr>
        <p:spPr>
          <a:xfrm>
            <a:off x="83162" y="5972841"/>
            <a:ext cx="5189469" cy="830997"/>
          </a:xfrm>
          <a:prstGeom prst="rect">
            <a:avLst/>
          </a:prstGeom>
          <a:solidFill>
            <a:schemeClr val="bg1"/>
          </a:solidFill>
          <a:ln>
            <a:solidFill>
              <a:schemeClr val="tx1"/>
            </a:solidFill>
            <a:prstDash val="dash"/>
          </a:ln>
        </p:spPr>
        <p:txBody>
          <a:bodyPr wrap="square" rtlCol="0">
            <a:spAutoFit/>
          </a:bodyPr>
          <a:lstStyle/>
          <a:p>
            <a:r>
              <a:rPr lang="ja-JP" altLang="en-US" sz="1200" dirty="0" smtClean="0"/>
              <a:t>一定の実務経験の要件</a:t>
            </a:r>
            <a:r>
              <a:rPr lang="en-US" altLang="ja-JP" sz="1200" dirty="0"/>
              <a:t>(</a:t>
            </a:r>
            <a:r>
              <a:rPr lang="ja-JP" altLang="en-US" sz="1200" dirty="0"/>
              <a:t>注</a:t>
            </a:r>
            <a:r>
              <a:rPr lang="en-US" altLang="ja-JP" sz="1200" dirty="0"/>
              <a:t>)</a:t>
            </a:r>
            <a:endParaRPr lang="en-US" altLang="ja-JP" sz="1200" dirty="0" smtClean="0"/>
          </a:p>
          <a:p>
            <a:r>
              <a:rPr lang="ja-JP" altLang="en-US" sz="1200" dirty="0"/>
              <a:t>　</a:t>
            </a:r>
            <a:r>
              <a:rPr lang="ja-JP" altLang="en-US" sz="1200" dirty="0" smtClean="0"/>
              <a:t>　（現任研修は①、更新研修は①又は②のいずれかに</a:t>
            </a:r>
            <a:r>
              <a:rPr kumimoji="1" lang="ja-JP" altLang="en-US" sz="1200" dirty="0" smtClean="0"/>
              <a:t>該当する場合</a:t>
            </a:r>
            <a:r>
              <a:rPr lang="ja-JP" altLang="en-US" sz="1200" dirty="0" smtClean="0"/>
              <a:t>）</a:t>
            </a:r>
            <a:endParaRPr kumimoji="1" lang="en-US" altLang="ja-JP" sz="1200" dirty="0" smtClean="0"/>
          </a:p>
          <a:p>
            <a:r>
              <a:rPr lang="ja-JP" altLang="en-US" sz="1200" dirty="0" smtClean="0"/>
              <a:t>　</a:t>
            </a:r>
            <a:r>
              <a:rPr lang="ja-JP" altLang="en-US" sz="1200" dirty="0"/>
              <a:t>　</a:t>
            </a:r>
            <a:r>
              <a:rPr lang="ja-JP" altLang="en-US" sz="1200" dirty="0" smtClean="0"/>
              <a:t>①過去５年間に</a:t>
            </a:r>
            <a:r>
              <a:rPr lang="ja-JP" altLang="en-US" sz="1200" dirty="0"/>
              <a:t>２年以上の相談支援の実務経験</a:t>
            </a:r>
            <a:r>
              <a:rPr lang="ja-JP" altLang="en-US" sz="1200" dirty="0" smtClean="0"/>
              <a:t>が</a:t>
            </a:r>
            <a:r>
              <a:rPr lang="ja-JP" altLang="en-US" sz="1200" dirty="0"/>
              <a:t>ある</a:t>
            </a:r>
            <a:endParaRPr lang="en-US" altLang="ja-JP" sz="1200" dirty="0" smtClean="0"/>
          </a:p>
          <a:p>
            <a:r>
              <a:rPr lang="ja-JP" altLang="en-US" sz="1200" dirty="0"/>
              <a:t>　</a:t>
            </a:r>
            <a:r>
              <a:rPr lang="ja-JP" altLang="en-US" sz="1200" dirty="0" smtClean="0"/>
              <a:t>　</a:t>
            </a:r>
            <a:r>
              <a:rPr lang="ja-JP" altLang="en-US" sz="1200" dirty="0"/>
              <a:t>②</a:t>
            </a:r>
            <a:r>
              <a:rPr lang="ja-JP" altLang="en-US" sz="1200" dirty="0" smtClean="0"/>
              <a:t>現に相談支援業務に従事している</a:t>
            </a:r>
            <a:endParaRPr lang="en-US" altLang="ja-JP" sz="1200" dirty="0" smtClean="0"/>
          </a:p>
        </p:txBody>
      </p:sp>
      <p:sp>
        <p:nvSpPr>
          <p:cNvPr id="41" name="加算記号 40"/>
          <p:cNvSpPr/>
          <p:nvPr/>
        </p:nvSpPr>
        <p:spPr>
          <a:xfrm>
            <a:off x="5390551" y="4914377"/>
            <a:ext cx="510288" cy="450305"/>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dirty="0"/>
          </a:p>
        </p:txBody>
      </p:sp>
      <p:sp>
        <p:nvSpPr>
          <p:cNvPr id="9" name="スライド番号プレースホルダー 8"/>
          <p:cNvSpPr>
            <a:spLocks noGrp="1"/>
          </p:cNvSpPr>
          <p:nvPr>
            <p:ph type="sldNum" sz="quarter" idx="12"/>
          </p:nvPr>
        </p:nvSpPr>
        <p:spPr/>
        <p:txBody>
          <a:bodyPr/>
          <a:lstStyle/>
          <a:p>
            <a:fld id="{BF650902-BC30-4882-9DB1-CF188FB606CB}" type="slidenum">
              <a:rPr kumimoji="1" lang="ja-JP" altLang="en-US" smtClean="0"/>
              <a:t>60</a:t>
            </a:fld>
            <a:endParaRPr kumimoji="1" lang="ja-JP" altLang="en-US" dirty="0"/>
          </a:p>
        </p:txBody>
      </p:sp>
    </p:spTree>
    <p:extLst>
      <p:ext uri="{BB962C8B-B14F-4D97-AF65-F5344CB8AC3E}">
        <p14:creationId xmlns:p14="http://schemas.microsoft.com/office/powerpoint/2010/main" val="3634186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469828105"/>
              </p:ext>
            </p:extLst>
          </p:nvPr>
        </p:nvGraphicFramePr>
        <p:xfrm>
          <a:off x="4676554" y="535115"/>
          <a:ext cx="5065556" cy="2369820"/>
        </p:xfrm>
        <a:graphic>
          <a:graphicData uri="http://schemas.openxmlformats.org/drawingml/2006/table">
            <a:tbl>
              <a:tblPr firstRow="1" bandRow="1">
                <a:tableStyleId>{5940675A-B579-460E-94D1-54222C63F5DA}</a:tableStyleId>
              </a:tblPr>
              <a:tblGrid>
                <a:gridCol w="615223">
                  <a:extLst>
                    <a:ext uri="{9D8B030D-6E8A-4147-A177-3AD203B41FA5}">
                      <a16:colId xmlns:a16="http://schemas.microsoft.com/office/drawing/2014/main" val="20000"/>
                    </a:ext>
                  </a:extLst>
                </a:gridCol>
                <a:gridCol w="3770379">
                  <a:extLst>
                    <a:ext uri="{9D8B030D-6E8A-4147-A177-3AD203B41FA5}">
                      <a16:colId xmlns:a16="http://schemas.microsoft.com/office/drawing/2014/main" val="20001"/>
                    </a:ext>
                  </a:extLst>
                </a:gridCol>
                <a:gridCol w="679954">
                  <a:extLst>
                    <a:ext uri="{9D8B030D-6E8A-4147-A177-3AD203B41FA5}">
                      <a16:colId xmlns:a16="http://schemas.microsoft.com/office/drawing/2014/main" val="20002"/>
                    </a:ext>
                  </a:extLst>
                </a:gridCol>
              </a:tblGrid>
              <a:tr h="242657">
                <a:tc gridSpan="2">
                  <a:txBody>
                    <a:bodyPr/>
                    <a:lstStyle/>
                    <a:p>
                      <a:pPr algn="ctr"/>
                      <a:r>
                        <a:rPr kumimoji="1" lang="ja-JP" altLang="en-US" sz="1200" b="1" dirty="0"/>
                        <a:t>初任者研修</a:t>
                      </a:r>
                      <a:r>
                        <a:rPr kumimoji="1" lang="ja-JP" altLang="en-US" sz="1200" b="1" dirty="0" smtClean="0"/>
                        <a:t>（見直し後）</a:t>
                      </a:r>
                      <a:endParaRPr kumimoji="1" lang="ja-JP" altLang="en-US" sz="1200" b="1" dirty="0"/>
                    </a:p>
                  </a:txBody>
                  <a:tcPr marL="99060" marR="99060">
                    <a:solidFill>
                      <a:srgbClr val="00B0F0"/>
                    </a:solidFill>
                  </a:tcPr>
                </a:tc>
                <a:tc hMerge="1">
                  <a:txBody>
                    <a:bodyPr/>
                    <a:lstStyle/>
                    <a:p>
                      <a:endParaRPr kumimoji="1" lang="ja-JP" altLang="en-US"/>
                    </a:p>
                  </a:txBody>
                  <a:tcPr/>
                </a:tc>
                <a:tc>
                  <a:txBody>
                    <a:bodyPr/>
                    <a:lstStyle/>
                    <a:p>
                      <a:r>
                        <a:rPr kumimoji="1" lang="ja-JP" altLang="en-US" sz="1050" dirty="0"/>
                        <a:t>時間数</a:t>
                      </a:r>
                    </a:p>
                  </a:txBody>
                  <a:tcPr marL="99060" marR="99060">
                    <a:solidFill>
                      <a:srgbClr val="00B0F0"/>
                    </a:solidFill>
                  </a:tcPr>
                </a:tc>
                <a:extLst>
                  <a:ext uri="{0D108BD9-81ED-4DB2-BD59-A6C34878D82A}">
                    <a16:rowId xmlns:a16="http://schemas.microsoft.com/office/drawing/2014/main" val="10000"/>
                  </a:ext>
                </a:extLst>
              </a:tr>
              <a:tr h="394409">
                <a:tc rowSpan="3">
                  <a:txBody>
                    <a:bodyPr/>
                    <a:lstStyle/>
                    <a:p>
                      <a:pPr algn="ctr"/>
                      <a:r>
                        <a:rPr kumimoji="1" lang="ja-JP" altLang="en-US" sz="1000" dirty="0" smtClean="0"/>
                        <a:t>講義</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r>
                        <a:rPr kumimoji="1" lang="ja-JP" altLang="en-US" sz="1000" dirty="0" smtClean="0"/>
                        <a:t>障害者の地域支援と相談支援従事者（サービス管理責任者・児童発達支援管理責任者）の役割に関する講義</a:t>
                      </a:r>
                      <a:endParaRPr kumimoji="1" lang="ja-JP" altLang="en-US" sz="1000" dirty="0"/>
                    </a:p>
                  </a:txBody>
                  <a:tcPr marL="99060" marR="99060" anchor="ctr"/>
                </a:tc>
                <a:tc>
                  <a:txBody>
                    <a:bodyPr/>
                    <a:lstStyle/>
                    <a:p>
                      <a:pPr algn="ctr"/>
                      <a:r>
                        <a:rPr kumimoji="1" lang="ja-JP" altLang="en-US" sz="1050" dirty="0" smtClean="0"/>
                        <a:t>５ｈ</a:t>
                      </a:r>
                      <a:endParaRPr kumimoji="1" lang="ja-JP" altLang="en-US" sz="1050" dirty="0"/>
                    </a:p>
                  </a:txBody>
                  <a:tcPr marL="99060" marR="99060" anchor="ctr"/>
                </a:tc>
                <a:extLst>
                  <a:ext uri="{0D108BD9-81ED-4DB2-BD59-A6C34878D82A}">
                    <a16:rowId xmlns:a16="http://schemas.microsoft.com/office/drawing/2014/main" val="10001"/>
                  </a:ext>
                </a:extLst>
              </a:tr>
              <a:tr h="547790">
                <a:tc vMerge="1">
                  <a:txBody>
                    <a:bodyPr/>
                    <a:lstStyle/>
                    <a:p>
                      <a:endParaRPr kumimoji="1" lang="ja-JP" altLang="en-US" sz="900" dirty="0"/>
                    </a:p>
                  </a:txBody>
                  <a:tcPr/>
                </a:tc>
                <a:tc>
                  <a:txBody>
                    <a:bodyPr/>
                    <a:lstStyle/>
                    <a:p>
                      <a:r>
                        <a:rPr kumimoji="1" lang="ja-JP" altLang="en-US" sz="1000" dirty="0" smtClean="0"/>
                        <a:t>障害者の日常生活及び社会生活を総合的に支援するための法律及び児童福祉法の概要並びにサービス提供のプロセスに関する講義</a:t>
                      </a:r>
                      <a:endParaRPr kumimoji="1" lang="ja-JP" altLang="en-US" sz="1000" dirty="0"/>
                    </a:p>
                  </a:txBody>
                  <a:tcPr marL="99060" marR="99060" anchor="ctr"/>
                </a:tc>
                <a:tc>
                  <a:txBody>
                    <a:bodyPr/>
                    <a:lstStyle/>
                    <a:p>
                      <a:pPr algn="ctr"/>
                      <a:r>
                        <a:rPr kumimoji="1" lang="ja-JP" altLang="en-US" sz="1050" dirty="0" smtClean="0"/>
                        <a:t>３ｈ</a:t>
                      </a:r>
                      <a:endParaRPr kumimoji="1" lang="ja-JP" altLang="en-US" sz="1050" dirty="0"/>
                    </a:p>
                  </a:txBody>
                  <a:tcPr marL="99060" marR="99060" anchor="ctr"/>
                </a:tc>
                <a:extLst>
                  <a:ext uri="{0D108BD9-81ED-4DB2-BD59-A6C34878D82A}">
                    <a16:rowId xmlns:a16="http://schemas.microsoft.com/office/drawing/2014/main" val="10002"/>
                  </a:ext>
                </a:extLst>
              </a:tr>
              <a:tr h="241028">
                <a:tc vMerge="1">
                  <a:txBody>
                    <a:bodyPr/>
                    <a:lstStyle/>
                    <a:p>
                      <a:endParaRPr kumimoji="1" lang="ja-JP" altLang="en-US" sz="900" dirty="0"/>
                    </a:p>
                  </a:txBody>
                  <a:tcPr/>
                </a:tc>
                <a:tc>
                  <a:txBody>
                    <a:bodyPr/>
                    <a:lstStyle/>
                    <a:p>
                      <a:r>
                        <a:rPr kumimoji="1" lang="ja-JP" altLang="en-US" sz="1000" dirty="0" smtClean="0"/>
                        <a:t>相談支援におけるケアマネジメント手法に関する講義</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３ｈ</a:t>
                      </a:r>
                      <a:endParaRPr kumimoji="1" lang="ja-JP" altLang="en-US" sz="1050" dirty="0"/>
                    </a:p>
                  </a:txBody>
                  <a:tcPr marL="99060" marR="99060" anchor="ctr"/>
                </a:tc>
                <a:extLst>
                  <a:ext uri="{0D108BD9-81ED-4DB2-BD59-A6C34878D82A}">
                    <a16:rowId xmlns:a16="http://schemas.microsoft.com/office/drawing/2014/main" val="10003"/>
                  </a:ext>
                </a:extLst>
              </a:tr>
              <a:tr h="280342">
                <a:tc>
                  <a:txBody>
                    <a:bodyPr/>
                    <a:lstStyle/>
                    <a:p>
                      <a:pPr marL="0" indent="0" algn="ctr"/>
                      <a:r>
                        <a:rPr kumimoji="1" lang="ja-JP" altLang="en-US" sz="1000" dirty="0" smtClean="0"/>
                        <a:t>講義及び演習</a:t>
                      </a:r>
                      <a:endParaRPr kumimoji="1" lang="ja-JP" altLang="en-US" sz="1000" dirty="0"/>
                    </a:p>
                  </a:txBody>
                  <a:tcPr marL="49530" marR="4953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baseline="0" dirty="0" smtClean="0"/>
                        <a:t>ケアマネジメントプロセスに関する講義及び演習</a:t>
                      </a:r>
                      <a:endParaRPr kumimoji="1" lang="en-US" altLang="ja-JP" sz="1000" baseline="0" dirty="0"/>
                    </a:p>
                  </a:txBody>
                  <a:tcPr marL="99060" marR="99060" anchor="ctr">
                    <a:lnT w="12700" cap="flat" cmpd="sng" algn="ctr">
                      <a:solidFill>
                        <a:schemeClr val="tx1"/>
                      </a:solidFill>
                      <a:prstDash val="solid"/>
                      <a:round/>
                      <a:headEnd type="none" w="med" len="med"/>
                      <a:tailEnd type="none" w="med" len="med"/>
                    </a:lnT>
                  </a:tcPr>
                </a:tc>
                <a:tc>
                  <a:txBody>
                    <a:bodyPr/>
                    <a:lstStyle/>
                    <a:p>
                      <a:pPr algn="ctr"/>
                      <a:r>
                        <a:rPr kumimoji="1" lang="ja-JP" altLang="en-US" sz="1050" dirty="0" smtClean="0"/>
                        <a:t>３１．５ｈ</a:t>
                      </a:r>
                      <a:endParaRPr kumimoji="1" lang="ja-JP" altLang="en-US" sz="1050" dirty="0"/>
                    </a:p>
                  </a:txBody>
                  <a:tcPr marL="99060" marR="99060" anchor="ctr"/>
                </a:tc>
                <a:extLst>
                  <a:ext uri="{0D108BD9-81ED-4DB2-BD59-A6C34878D82A}">
                    <a16:rowId xmlns:a16="http://schemas.microsoft.com/office/drawing/2014/main" val="10007"/>
                  </a:ext>
                </a:extLst>
              </a:tr>
              <a:tr h="241028">
                <a:tc>
                  <a:txBody>
                    <a:bodyPr/>
                    <a:lstStyle/>
                    <a:p>
                      <a:pPr algn="ctr"/>
                      <a:r>
                        <a:rPr kumimoji="1" lang="ja-JP" altLang="en-US" sz="1000" dirty="0" smtClean="0"/>
                        <a:t>実習</a:t>
                      </a:r>
                      <a:endParaRPr kumimoji="1" lang="ja-JP" altLang="en-US" sz="1000" dirty="0"/>
                    </a:p>
                  </a:txBody>
                  <a:tcPr marL="99060" marR="990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baseline="0" dirty="0" smtClean="0"/>
                        <a:t>相談支援の基礎技術に関する実習</a:t>
                      </a:r>
                      <a:endParaRPr kumimoji="1" lang="en-US" altLang="ja-JP" sz="1000" baseline="0" dirty="0"/>
                    </a:p>
                  </a:txBody>
                  <a:tcPr marL="99060" marR="99060" anchor="ctr"/>
                </a:tc>
                <a:tc>
                  <a:txBody>
                    <a:bodyPr/>
                    <a:lstStyle/>
                    <a:p>
                      <a:pPr algn="ctr"/>
                      <a:r>
                        <a:rPr kumimoji="1" lang="ja-JP" altLang="en-US" sz="1050" dirty="0" smtClean="0"/>
                        <a:t>－</a:t>
                      </a:r>
                      <a:endParaRPr kumimoji="1" lang="ja-JP" altLang="en-US" sz="1050" dirty="0"/>
                    </a:p>
                  </a:txBody>
                  <a:tcPr marL="99060" marR="99060" anchor="ctr"/>
                </a:tc>
                <a:extLst>
                  <a:ext uri="{0D108BD9-81ED-4DB2-BD59-A6C34878D82A}">
                    <a16:rowId xmlns:a16="http://schemas.microsoft.com/office/drawing/2014/main" val="10005"/>
                  </a:ext>
                </a:extLst>
              </a:tr>
              <a:tr h="242657">
                <a:tc>
                  <a:txBody>
                    <a:bodyPr/>
                    <a:lstStyle/>
                    <a:p>
                      <a:pPr algn="ctr"/>
                      <a:endParaRPr kumimoji="1" lang="ja-JP" altLang="en-US" sz="1050" dirty="0"/>
                    </a:p>
                  </a:txBody>
                  <a:tcPr marL="99060" marR="99060" vert="eaVert">
                    <a:lnT w="12700" cap="flat" cmpd="sng" algn="ctr">
                      <a:solidFill>
                        <a:schemeClr val="tx1"/>
                      </a:solidFill>
                      <a:prstDash val="solid"/>
                      <a:round/>
                      <a:headEnd type="none" w="med" len="med"/>
                      <a:tailEnd type="none" w="med" len="med"/>
                    </a:lnT>
                    <a:solidFill>
                      <a:srgbClr val="00B0F0"/>
                    </a:solidFill>
                  </a:tcPr>
                </a:tc>
                <a:tc>
                  <a:txBody>
                    <a:bodyPr/>
                    <a:lstStyle/>
                    <a:p>
                      <a:r>
                        <a:rPr kumimoji="1" lang="ja-JP" altLang="en-US" sz="1050" dirty="0"/>
                        <a:t>合計</a:t>
                      </a:r>
                    </a:p>
                  </a:txBody>
                  <a:tcPr marL="99060" marR="99060" anchor="ctr">
                    <a:solidFill>
                      <a:srgbClr val="00B0F0"/>
                    </a:solidFill>
                  </a:tcPr>
                </a:tc>
                <a:tc>
                  <a:txBody>
                    <a:bodyPr/>
                    <a:lstStyle/>
                    <a:p>
                      <a:pPr algn="ctr"/>
                      <a:r>
                        <a:rPr kumimoji="1" lang="ja-JP" altLang="en-US" sz="1050" dirty="0" smtClean="0"/>
                        <a:t>４２．５ｈ</a:t>
                      </a:r>
                      <a:endParaRPr kumimoji="1" lang="ja-JP" altLang="en-US" sz="1050" dirty="0"/>
                    </a:p>
                  </a:txBody>
                  <a:tcPr marL="99060" marR="99060" anchor="ctr">
                    <a:solidFill>
                      <a:srgbClr val="00B0F0"/>
                    </a:solidFill>
                  </a:tcPr>
                </a:tc>
                <a:extLst>
                  <a:ext uri="{0D108BD9-81ED-4DB2-BD59-A6C34878D82A}">
                    <a16:rowId xmlns:a16="http://schemas.microsoft.com/office/drawing/2014/main" val="10011"/>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364784011"/>
              </p:ext>
            </p:extLst>
          </p:nvPr>
        </p:nvGraphicFramePr>
        <p:xfrm>
          <a:off x="4683740" y="2965639"/>
          <a:ext cx="5061000" cy="1874368"/>
        </p:xfrm>
        <a:graphic>
          <a:graphicData uri="http://schemas.openxmlformats.org/drawingml/2006/table">
            <a:tbl>
              <a:tblPr firstRow="1" bandRow="1">
                <a:tableStyleId>{5940675A-B579-460E-94D1-54222C63F5DA}</a:tableStyleId>
              </a:tblPr>
              <a:tblGrid>
                <a:gridCol w="605771">
                  <a:extLst>
                    <a:ext uri="{9D8B030D-6E8A-4147-A177-3AD203B41FA5}">
                      <a16:colId xmlns:a16="http://schemas.microsoft.com/office/drawing/2014/main" val="20000"/>
                    </a:ext>
                  </a:extLst>
                </a:gridCol>
                <a:gridCol w="3784875">
                  <a:extLst>
                    <a:ext uri="{9D8B030D-6E8A-4147-A177-3AD203B41FA5}">
                      <a16:colId xmlns:a16="http://schemas.microsoft.com/office/drawing/2014/main" val="20001"/>
                    </a:ext>
                  </a:extLst>
                </a:gridCol>
                <a:gridCol w="670354">
                  <a:extLst>
                    <a:ext uri="{9D8B030D-6E8A-4147-A177-3AD203B41FA5}">
                      <a16:colId xmlns:a16="http://schemas.microsoft.com/office/drawing/2014/main" val="20002"/>
                    </a:ext>
                  </a:extLst>
                </a:gridCol>
              </a:tblGrid>
              <a:tr h="177000">
                <a:tc gridSpan="2">
                  <a:txBody>
                    <a:bodyPr/>
                    <a:lstStyle/>
                    <a:p>
                      <a:pPr algn="ctr"/>
                      <a:r>
                        <a:rPr kumimoji="1" lang="ja-JP" altLang="en-US" sz="1200" b="1" dirty="0"/>
                        <a:t>現任研修</a:t>
                      </a:r>
                      <a:r>
                        <a:rPr kumimoji="1" lang="ja-JP" altLang="en-US" sz="1200" b="1" dirty="0" smtClean="0"/>
                        <a:t>（見直し後）</a:t>
                      </a:r>
                      <a:endParaRPr kumimoji="1" lang="ja-JP" altLang="en-US" sz="1200" b="1" dirty="0"/>
                    </a:p>
                  </a:txBody>
                  <a:tcPr marL="99060" marR="99060">
                    <a:solidFill>
                      <a:srgbClr val="92D050"/>
                    </a:solidFill>
                  </a:tcPr>
                </a:tc>
                <a:tc hMerge="1">
                  <a:txBody>
                    <a:bodyPr/>
                    <a:lstStyle/>
                    <a:p>
                      <a:endParaRPr kumimoji="1" lang="ja-JP" altLang="en-US"/>
                    </a:p>
                  </a:txBody>
                  <a:tcPr/>
                </a:tc>
                <a:tc>
                  <a:txBody>
                    <a:bodyPr/>
                    <a:lstStyle/>
                    <a:p>
                      <a:pPr algn="ctr"/>
                      <a:r>
                        <a:rPr kumimoji="1" lang="ja-JP" altLang="en-US" sz="1050" dirty="0"/>
                        <a:t>時間数</a:t>
                      </a:r>
                    </a:p>
                  </a:txBody>
                  <a:tcPr marL="99060" marR="99060">
                    <a:solidFill>
                      <a:srgbClr val="92D050"/>
                    </a:solidFill>
                  </a:tcPr>
                </a:tc>
                <a:extLst>
                  <a:ext uri="{0D108BD9-81ED-4DB2-BD59-A6C34878D82A}">
                    <a16:rowId xmlns:a16="http://schemas.microsoft.com/office/drawing/2014/main" val="10000"/>
                  </a:ext>
                </a:extLst>
              </a:tr>
              <a:tr h="265782">
                <a:tc rowSpan="3">
                  <a:txBody>
                    <a:bodyPr/>
                    <a:lstStyle/>
                    <a:p>
                      <a:pPr algn="ctr"/>
                      <a:r>
                        <a:rPr kumimoji="1" lang="ja-JP" altLang="en-US" sz="1000" dirty="0"/>
                        <a:t>講義</a:t>
                      </a:r>
                    </a:p>
                  </a:txBody>
                  <a:tcPr marL="99060" marR="99060" anchor="ctr"/>
                </a:tc>
                <a:tc>
                  <a:txBody>
                    <a:bodyPr/>
                    <a:lstStyle/>
                    <a:p>
                      <a:r>
                        <a:rPr kumimoji="1" lang="ja-JP" altLang="en-US" sz="1000" dirty="0" smtClean="0"/>
                        <a:t>障害福祉の動向に関する講義</a:t>
                      </a:r>
                      <a:endParaRPr kumimoji="1" lang="ja-JP" altLang="en-US" sz="1000" dirty="0"/>
                    </a:p>
                  </a:txBody>
                  <a:tcPr marL="99060" marR="99060" anchor="ctr"/>
                </a:tc>
                <a:tc>
                  <a:txBody>
                    <a:bodyPr/>
                    <a:lstStyle/>
                    <a:p>
                      <a:pPr algn="ctr"/>
                      <a:r>
                        <a:rPr kumimoji="1" lang="ja-JP" altLang="en-US" sz="1050" dirty="0" smtClean="0"/>
                        <a:t>１．５ｈ</a:t>
                      </a:r>
                      <a:endParaRPr kumimoji="1" lang="ja-JP" altLang="en-US" sz="1050" dirty="0"/>
                    </a:p>
                  </a:txBody>
                  <a:tcPr marL="99060" marR="99060" anchor="ctr"/>
                </a:tc>
                <a:extLst>
                  <a:ext uri="{0D108BD9-81ED-4DB2-BD59-A6C34878D82A}">
                    <a16:rowId xmlns:a16="http://schemas.microsoft.com/office/drawing/2014/main" val="10001"/>
                  </a:ext>
                </a:extLst>
              </a:tr>
              <a:tr h="340242">
                <a:tc vMerge="1">
                  <a:txBody>
                    <a:bodyPr/>
                    <a:lstStyle/>
                    <a:p>
                      <a:endParaRPr kumimoji="1" lang="ja-JP" altLang="en-US" sz="900" dirty="0"/>
                    </a:p>
                  </a:txBody>
                  <a:tcPr/>
                </a:tc>
                <a:tc>
                  <a:txBody>
                    <a:bodyPr/>
                    <a:lstStyle/>
                    <a:p>
                      <a:r>
                        <a:rPr kumimoji="1" lang="ja-JP" altLang="en-US" sz="1000" dirty="0" smtClean="0"/>
                        <a:t>相談支援の基本姿勢及びケアマネジメントの展開に関する講義</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３ｈ</a:t>
                      </a:r>
                      <a:endParaRPr kumimoji="1" lang="ja-JP" altLang="en-US" sz="1050" dirty="0"/>
                    </a:p>
                  </a:txBody>
                  <a:tcPr marL="99060" marR="9906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7106">
                <a:tc vMerge="1">
                  <a:txBody>
                    <a:bodyPr/>
                    <a:lstStyle/>
                    <a:p>
                      <a:endParaRPr kumimoji="1" lang="ja-JP" altLang="en-US"/>
                    </a:p>
                  </a:txBody>
                  <a:tcPr/>
                </a:tc>
                <a:tc>
                  <a:txBody>
                    <a:bodyPr/>
                    <a:lstStyle/>
                    <a:p>
                      <a:r>
                        <a:rPr kumimoji="1" lang="ja-JP" altLang="en-US" sz="1000" dirty="0" smtClean="0"/>
                        <a:t>人材育成の手法に関する講義</a:t>
                      </a:r>
                      <a:endParaRPr kumimoji="1" lang="ja-JP" altLang="en-US" sz="1000" dirty="0"/>
                    </a:p>
                  </a:txBody>
                  <a:tcPr marL="99060" marR="99060" anchor="ctr">
                    <a:lnT w="12700" cap="flat" cmpd="sng" algn="ctr">
                      <a:solidFill>
                        <a:schemeClr val="tx1"/>
                      </a:solidFill>
                      <a:prstDash val="solid"/>
                      <a:round/>
                      <a:headEnd type="none" w="med" len="med"/>
                      <a:tailEnd type="none" w="med" len="med"/>
                    </a:lnT>
                  </a:tcPr>
                </a:tc>
                <a:tc>
                  <a:txBody>
                    <a:bodyPr/>
                    <a:lstStyle/>
                    <a:p>
                      <a:pPr algn="ctr"/>
                      <a:r>
                        <a:rPr kumimoji="1" lang="ja-JP" altLang="en-US" sz="1050" dirty="0" smtClean="0"/>
                        <a:t>１．５ｈ</a:t>
                      </a:r>
                      <a:endParaRPr kumimoji="1" lang="ja-JP" altLang="en-US" sz="1050" dirty="0"/>
                    </a:p>
                  </a:txBody>
                  <a:tcPr marL="99060" marR="990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468719">
                <a:tc>
                  <a:txBody>
                    <a:bodyPr/>
                    <a:lstStyle/>
                    <a:p>
                      <a:pPr algn="ctr"/>
                      <a:r>
                        <a:rPr kumimoji="1" lang="ja-JP" altLang="en-US" sz="1000" dirty="0" smtClean="0"/>
                        <a:t>講義及び演習</a:t>
                      </a:r>
                      <a:endParaRPr kumimoji="1" lang="ja-JP" altLang="en-US" sz="1000" dirty="0"/>
                    </a:p>
                  </a:txBody>
                  <a:tcPr marL="49530" marR="49530" anchor="ctr"/>
                </a:tc>
                <a:tc>
                  <a:txBody>
                    <a:bodyPr/>
                    <a:lstStyle/>
                    <a:p>
                      <a:r>
                        <a:rPr kumimoji="1" lang="ja-JP" altLang="en-US" sz="1000" dirty="0" smtClean="0"/>
                        <a:t>相談援助に関する講義及び演習</a:t>
                      </a:r>
                      <a:endParaRPr kumimoji="1" lang="ja-JP" altLang="en-US" sz="1000" dirty="0"/>
                    </a:p>
                    <a:p>
                      <a:r>
                        <a:rPr kumimoji="1" lang="ja-JP" altLang="en-US" sz="1000" dirty="0"/>
                        <a:t>コミュニティワーク</a:t>
                      </a:r>
                    </a:p>
                  </a:txBody>
                  <a:tcPr marL="99060" marR="99060" anchor="ctr"/>
                </a:tc>
                <a:tc>
                  <a:txBody>
                    <a:bodyPr/>
                    <a:lstStyle/>
                    <a:p>
                      <a:pPr algn="ctr"/>
                      <a:r>
                        <a:rPr kumimoji="1" lang="ja-JP" altLang="en-US" sz="1050" dirty="0" smtClean="0"/>
                        <a:t>１８ｈ</a:t>
                      </a:r>
                      <a:endParaRPr kumimoji="1" lang="ja-JP" altLang="en-US" sz="1050" dirty="0"/>
                    </a:p>
                  </a:txBody>
                  <a:tcPr marL="99060" marR="99060" anchor="ctr"/>
                </a:tc>
                <a:extLst>
                  <a:ext uri="{0D108BD9-81ED-4DB2-BD59-A6C34878D82A}">
                    <a16:rowId xmlns:a16="http://schemas.microsoft.com/office/drawing/2014/main" val="10004"/>
                  </a:ext>
                </a:extLst>
              </a:tr>
              <a:tr h="273845">
                <a:tc>
                  <a:txBody>
                    <a:bodyPr/>
                    <a:lstStyle/>
                    <a:p>
                      <a:pPr algn="ctr"/>
                      <a:endParaRPr kumimoji="1" lang="ja-JP" altLang="en-US" sz="1050" dirty="0"/>
                    </a:p>
                  </a:txBody>
                  <a:tcPr marL="99060" marR="99060" vert="eaVert">
                    <a:solidFill>
                      <a:srgbClr val="92D050"/>
                    </a:solidFill>
                  </a:tcPr>
                </a:tc>
                <a:tc>
                  <a:txBody>
                    <a:bodyPr/>
                    <a:lstStyle/>
                    <a:p>
                      <a:r>
                        <a:rPr kumimoji="1" lang="ja-JP" altLang="en-US" sz="1050" dirty="0"/>
                        <a:t>合計</a:t>
                      </a:r>
                    </a:p>
                  </a:txBody>
                  <a:tcPr marL="99060" marR="99060" anchor="ctr">
                    <a:solidFill>
                      <a:srgbClr val="92D050"/>
                    </a:solidFill>
                  </a:tcPr>
                </a:tc>
                <a:tc>
                  <a:txBody>
                    <a:bodyPr/>
                    <a:lstStyle/>
                    <a:p>
                      <a:pPr algn="ctr"/>
                      <a:r>
                        <a:rPr kumimoji="1" lang="ja-JP" altLang="en-US" sz="1050" dirty="0" smtClean="0"/>
                        <a:t>２４ｈ</a:t>
                      </a:r>
                      <a:endParaRPr kumimoji="1" lang="ja-JP" altLang="en-US" sz="1050" dirty="0"/>
                    </a:p>
                  </a:txBody>
                  <a:tcPr marL="99060" marR="99060" anchor="ctr">
                    <a:solidFill>
                      <a:srgbClr val="92D050"/>
                    </a:solidFill>
                  </a:tcPr>
                </a:tc>
                <a:extLst>
                  <a:ext uri="{0D108BD9-81ED-4DB2-BD59-A6C34878D82A}">
                    <a16:rowId xmlns:a16="http://schemas.microsoft.com/office/drawing/2014/main" val="10006"/>
                  </a:ext>
                </a:extLst>
              </a:tr>
            </a:tbl>
          </a:graphicData>
        </a:graphic>
      </p:graphicFrame>
      <p:sp>
        <p:nvSpPr>
          <p:cNvPr id="2" name="タイトル 1"/>
          <p:cNvSpPr>
            <a:spLocks noGrp="1"/>
          </p:cNvSpPr>
          <p:nvPr>
            <p:ph type="title"/>
          </p:nvPr>
        </p:nvSpPr>
        <p:spPr>
          <a:xfrm>
            <a:off x="495300" y="-40873"/>
            <a:ext cx="8915400" cy="418058"/>
          </a:xfrm>
        </p:spPr>
        <p:txBody>
          <a:bodyPr>
            <a:noAutofit/>
          </a:bodyPr>
          <a:lstStyle/>
          <a:p>
            <a:r>
              <a:rPr lang="ja-JP" altLang="en-US" sz="1800" b="1" dirty="0"/>
              <a:t>相談</a:t>
            </a:r>
            <a:r>
              <a:rPr lang="ja-JP" altLang="en-US" sz="1800" b="1" dirty="0" smtClean="0"/>
              <a:t>支援専門員研修の告示別表（案）</a:t>
            </a:r>
            <a:endParaRPr kumimoji="1" lang="ja-JP" altLang="en-US" sz="1400" b="1" dirty="0"/>
          </a:p>
        </p:txBody>
      </p:sp>
      <p:cxnSp>
        <p:nvCxnSpPr>
          <p:cNvPr id="4" name="直線コネクタ 3"/>
          <p:cNvCxnSpPr/>
          <p:nvPr/>
        </p:nvCxnSpPr>
        <p:spPr>
          <a:xfrm>
            <a:off x="-38454" y="403579"/>
            <a:ext cx="9906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2307903441"/>
              </p:ext>
            </p:extLst>
          </p:nvPr>
        </p:nvGraphicFramePr>
        <p:xfrm>
          <a:off x="80632" y="549157"/>
          <a:ext cx="4043029" cy="2321791"/>
        </p:xfrm>
        <a:graphic>
          <a:graphicData uri="http://schemas.openxmlformats.org/drawingml/2006/table">
            <a:tbl>
              <a:tblPr firstRow="1" bandRow="1">
                <a:tableStyleId>{5940675A-B579-460E-94D1-54222C63F5DA}</a:tableStyleId>
              </a:tblPr>
              <a:tblGrid>
                <a:gridCol w="603802">
                  <a:extLst>
                    <a:ext uri="{9D8B030D-6E8A-4147-A177-3AD203B41FA5}">
                      <a16:colId xmlns:a16="http://schemas.microsoft.com/office/drawing/2014/main" val="20000"/>
                    </a:ext>
                  </a:extLst>
                </a:gridCol>
                <a:gridCol w="2702761">
                  <a:extLst>
                    <a:ext uri="{9D8B030D-6E8A-4147-A177-3AD203B41FA5}">
                      <a16:colId xmlns:a16="http://schemas.microsoft.com/office/drawing/2014/main" val="20001"/>
                    </a:ext>
                  </a:extLst>
                </a:gridCol>
                <a:gridCol w="736466">
                  <a:extLst>
                    <a:ext uri="{9D8B030D-6E8A-4147-A177-3AD203B41FA5}">
                      <a16:colId xmlns:a16="http://schemas.microsoft.com/office/drawing/2014/main" val="20002"/>
                    </a:ext>
                  </a:extLst>
                </a:gridCol>
              </a:tblGrid>
              <a:tr h="260417">
                <a:tc gridSpan="2">
                  <a:txBody>
                    <a:bodyPr/>
                    <a:lstStyle/>
                    <a:p>
                      <a:pPr algn="ctr"/>
                      <a:r>
                        <a:rPr kumimoji="1" lang="ja-JP" altLang="en-US" sz="1200" b="1" dirty="0"/>
                        <a:t>初任者</a:t>
                      </a:r>
                      <a:r>
                        <a:rPr kumimoji="1" lang="ja-JP" altLang="en-US" sz="1200" b="1" dirty="0" smtClean="0"/>
                        <a:t>研修（現行）</a:t>
                      </a:r>
                      <a:endParaRPr kumimoji="1" lang="ja-JP" altLang="en-US" sz="1200" b="1" dirty="0"/>
                    </a:p>
                  </a:txBody>
                  <a:tcPr marL="99060" marR="99060"/>
                </a:tc>
                <a:tc hMerge="1">
                  <a:txBody>
                    <a:bodyPr/>
                    <a:lstStyle/>
                    <a:p>
                      <a:endParaRPr kumimoji="1" lang="ja-JP" altLang="en-US"/>
                    </a:p>
                  </a:txBody>
                  <a:tcPr/>
                </a:tc>
                <a:tc>
                  <a:txBody>
                    <a:bodyPr/>
                    <a:lstStyle/>
                    <a:p>
                      <a:r>
                        <a:rPr kumimoji="1" lang="ja-JP" altLang="en-US" sz="1050" dirty="0"/>
                        <a:t>時間数</a:t>
                      </a:r>
                    </a:p>
                  </a:txBody>
                  <a:tcPr marL="99060" marR="99060"/>
                </a:tc>
                <a:extLst>
                  <a:ext uri="{0D108BD9-81ED-4DB2-BD59-A6C34878D82A}">
                    <a16:rowId xmlns:a16="http://schemas.microsoft.com/office/drawing/2014/main" val="10000"/>
                  </a:ext>
                </a:extLst>
              </a:tr>
              <a:tr h="766891">
                <a:tc rowSpan="3">
                  <a:txBody>
                    <a:bodyPr/>
                    <a:lstStyle/>
                    <a:p>
                      <a:pPr algn="ctr"/>
                      <a:r>
                        <a:rPr kumimoji="1" lang="ja-JP" altLang="en-US" sz="1000" dirty="0" smtClean="0"/>
                        <a:t>講義</a:t>
                      </a:r>
                      <a:endParaRPr kumimoji="1" lang="ja-JP" altLang="en-US" sz="1000" dirty="0"/>
                    </a:p>
                  </a:txBody>
                  <a:tcPr marL="99060" marR="99060" anchor="ctr"/>
                </a:tc>
                <a:tc>
                  <a:txBody>
                    <a:bodyPr/>
                    <a:lstStyle/>
                    <a:p>
                      <a:r>
                        <a:rPr kumimoji="1" lang="ja-JP" altLang="en-US" sz="1000" dirty="0" smtClean="0"/>
                        <a:t>障害者の日常生活及び社会生活を総合的に支援するための法律及び児童福祉法も概要並びに相談支援従事者の役割に関する講義</a:t>
                      </a:r>
                      <a:endParaRPr kumimoji="1" lang="ja-JP" altLang="en-US" sz="1000" dirty="0"/>
                    </a:p>
                  </a:txBody>
                  <a:tcPr marL="99060" marR="99060" anchor="ctr"/>
                </a:tc>
                <a:tc>
                  <a:txBody>
                    <a:bodyPr/>
                    <a:lstStyle/>
                    <a:p>
                      <a:pPr algn="ctr"/>
                      <a:r>
                        <a:rPr kumimoji="1" lang="ja-JP" altLang="en-US" sz="1050" dirty="0" smtClean="0"/>
                        <a:t>６．５ｈ</a:t>
                      </a:r>
                      <a:endParaRPr kumimoji="1" lang="ja-JP" altLang="en-US" sz="1050" dirty="0"/>
                    </a:p>
                  </a:txBody>
                  <a:tcPr marL="99060" marR="99060" anchor="ctr"/>
                </a:tc>
                <a:extLst>
                  <a:ext uri="{0D108BD9-81ED-4DB2-BD59-A6C34878D82A}">
                    <a16:rowId xmlns:a16="http://schemas.microsoft.com/office/drawing/2014/main" val="10001"/>
                  </a:ext>
                </a:extLst>
              </a:tr>
              <a:tr h="298296">
                <a:tc vMerge="1">
                  <a:txBody>
                    <a:bodyPr/>
                    <a:lstStyle/>
                    <a:p>
                      <a:endParaRPr kumimoji="1" lang="ja-JP" altLang="en-US"/>
                    </a:p>
                  </a:txBody>
                  <a:tcPr/>
                </a:tc>
                <a:tc>
                  <a:txBody>
                    <a:bodyPr/>
                    <a:lstStyle/>
                    <a:p>
                      <a:r>
                        <a:rPr kumimoji="1" lang="ja-JP" altLang="en-US" sz="1000" dirty="0" smtClean="0"/>
                        <a:t>ケアマネジメントの手法に関する講義</a:t>
                      </a:r>
                      <a:endParaRPr kumimoji="1" lang="ja-JP" altLang="en-US" sz="1000" dirty="0"/>
                    </a:p>
                  </a:txBody>
                  <a:tcPr marL="99060" marR="99060" anchor="ctr"/>
                </a:tc>
                <a:tc>
                  <a:txBody>
                    <a:bodyPr/>
                    <a:lstStyle/>
                    <a:p>
                      <a:pPr algn="ctr"/>
                      <a:r>
                        <a:rPr kumimoji="1" lang="ja-JP" altLang="en-US" sz="1050" dirty="0" smtClean="0"/>
                        <a:t>８ｈ</a:t>
                      </a:r>
                      <a:endParaRPr kumimoji="1" lang="ja-JP" altLang="en-US" sz="1050" dirty="0"/>
                    </a:p>
                  </a:txBody>
                  <a:tcPr marL="99060" marR="99060" anchor="ctr"/>
                </a:tc>
                <a:extLst>
                  <a:ext uri="{0D108BD9-81ED-4DB2-BD59-A6C34878D82A}">
                    <a16:rowId xmlns:a16="http://schemas.microsoft.com/office/drawing/2014/main" val="10003"/>
                  </a:ext>
                </a:extLst>
              </a:tr>
              <a:tr h="302499">
                <a:tc vMerge="1">
                  <a:txBody>
                    <a:bodyPr/>
                    <a:lstStyle/>
                    <a:p>
                      <a:endParaRPr kumimoji="1" lang="ja-JP" altLang="en-US" sz="900" dirty="0"/>
                    </a:p>
                  </a:txBody>
                  <a:tcPr/>
                </a:tc>
                <a:tc>
                  <a:txBody>
                    <a:bodyPr/>
                    <a:lstStyle/>
                    <a:p>
                      <a:r>
                        <a:rPr kumimoji="1" lang="ja-JP" altLang="en-US" sz="1000" kern="1200" dirty="0" smtClean="0">
                          <a:effectLst/>
                        </a:rPr>
                        <a:t>地域支援に関する講義</a:t>
                      </a:r>
                      <a:endParaRPr kumimoji="1" lang="ja-JP" altLang="en-US" sz="1000" dirty="0"/>
                    </a:p>
                  </a:txBody>
                  <a:tcPr marL="99060" marR="99060" anchor="ctr"/>
                </a:tc>
                <a:tc>
                  <a:txBody>
                    <a:bodyPr/>
                    <a:lstStyle/>
                    <a:p>
                      <a:pPr algn="ctr"/>
                      <a:r>
                        <a:rPr kumimoji="1" lang="ja-JP" altLang="en-US" sz="1050" dirty="0" smtClean="0"/>
                        <a:t>６ｈ</a:t>
                      </a:r>
                      <a:endParaRPr kumimoji="1" lang="ja-JP" altLang="en-US" sz="1050" dirty="0"/>
                    </a:p>
                  </a:txBody>
                  <a:tcPr marL="99060" marR="99060" anchor="ctr"/>
                </a:tc>
                <a:extLst>
                  <a:ext uri="{0D108BD9-81ED-4DB2-BD59-A6C34878D82A}">
                    <a16:rowId xmlns:a16="http://schemas.microsoft.com/office/drawing/2014/main" val="10004"/>
                  </a:ext>
                </a:extLst>
              </a:tr>
              <a:tr h="428325">
                <a:tc>
                  <a:txBody>
                    <a:bodyPr/>
                    <a:lstStyle/>
                    <a:p>
                      <a:pPr algn="ctr"/>
                      <a:r>
                        <a:rPr kumimoji="1" lang="ja-JP" altLang="en-US" sz="1000" dirty="0" smtClean="0"/>
                        <a:t>演習</a:t>
                      </a:r>
                      <a:endParaRPr kumimoji="1" lang="en-US" altLang="ja-JP" sz="1000" dirty="0" smtClean="0"/>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000" kern="1200" dirty="0">
                          <a:effectLst/>
                        </a:rPr>
                        <a:t> ケアマネジメントプロセスに関する演習</a:t>
                      </a:r>
                      <a:endParaRPr kumimoji="1" lang="ja-JP" altLang="en-US" sz="1000" dirty="0"/>
                    </a:p>
                  </a:txBody>
                  <a:tcPr marL="99060" marR="99060" anchor="ctr"/>
                </a:tc>
                <a:tc>
                  <a:txBody>
                    <a:bodyPr/>
                    <a:lstStyle/>
                    <a:p>
                      <a:pPr algn="ctr"/>
                      <a:r>
                        <a:rPr kumimoji="1" lang="ja-JP" altLang="en-US" sz="1050" dirty="0" smtClean="0"/>
                        <a:t>１１ｈ</a:t>
                      </a:r>
                      <a:endParaRPr kumimoji="1" lang="ja-JP" altLang="en-US" sz="1050" dirty="0"/>
                    </a:p>
                  </a:txBody>
                  <a:tcPr marL="99060" marR="99060" anchor="ctr"/>
                </a:tc>
                <a:extLst>
                  <a:ext uri="{0D108BD9-81ED-4DB2-BD59-A6C34878D82A}">
                    <a16:rowId xmlns:a16="http://schemas.microsoft.com/office/drawing/2014/main" val="10009"/>
                  </a:ext>
                </a:extLst>
              </a:tr>
              <a:tr h="247571">
                <a:tc>
                  <a:txBody>
                    <a:bodyPr/>
                    <a:lstStyle/>
                    <a:p>
                      <a:pPr algn="ctr"/>
                      <a:endParaRPr kumimoji="1" lang="ja-JP" altLang="en-US" sz="1050" dirty="0"/>
                    </a:p>
                  </a:txBody>
                  <a:tcPr marL="99060" marR="99060" vert="eaVert"/>
                </a:tc>
                <a:tc>
                  <a:txBody>
                    <a:bodyPr/>
                    <a:lstStyle/>
                    <a:p>
                      <a:r>
                        <a:rPr kumimoji="1" lang="ja-JP" altLang="en-US" sz="1050" dirty="0"/>
                        <a:t>合計</a:t>
                      </a:r>
                    </a:p>
                  </a:txBody>
                  <a:tcPr marL="99060" marR="99060" anchor="ctr"/>
                </a:tc>
                <a:tc>
                  <a:txBody>
                    <a:bodyPr/>
                    <a:lstStyle/>
                    <a:p>
                      <a:pPr algn="ctr"/>
                      <a:r>
                        <a:rPr kumimoji="1" lang="ja-JP" altLang="en-US" sz="1050" dirty="0" smtClean="0"/>
                        <a:t>３１．５ｈ</a:t>
                      </a:r>
                      <a:endParaRPr kumimoji="1" lang="ja-JP" altLang="en-US" sz="1050" dirty="0"/>
                    </a:p>
                  </a:txBody>
                  <a:tcPr marL="99060" marR="99060" anchor="ctr"/>
                </a:tc>
                <a:extLst>
                  <a:ext uri="{0D108BD9-81ED-4DB2-BD59-A6C34878D82A}">
                    <a16:rowId xmlns:a16="http://schemas.microsoft.com/office/drawing/2014/main" val="10010"/>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3717251537"/>
              </p:ext>
            </p:extLst>
          </p:nvPr>
        </p:nvGraphicFramePr>
        <p:xfrm>
          <a:off x="92149" y="2965639"/>
          <a:ext cx="4043029" cy="1929246"/>
        </p:xfrm>
        <a:graphic>
          <a:graphicData uri="http://schemas.openxmlformats.org/drawingml/2006/table">
            <a:tbl>
              <a:tblPr firstRow="1" bandRow="1">
                <a:tableStyleId>{5940675A-B579-460E-94D1-54222C63F5DA}</a:tableStyleId>
              </a:tblPr>
              <a:tblGrid>
                <a:gridCol w="543505">
                  <a:extLst>
                    <a:ext uri="{9D8B030D-6E8A-4147-A177-3AD203B41FA5}">
                      <a16:colId xmlns:a16="http://schemas.microsoft.com/office/drawing/2014/main" val="20000"/>
                    </a:ext>
                  </a:extLst>
                </a:gridCol>
                <a:gridCol w="2761035">
                  <a:extLst>
                    <a:ext uri="{9D8B030D-6E8A-4147-A177-3AD203B41FA5}">
                      <a16:colId xmlns:a16="http://schemas.microsoft.com/office/drawing/2014/main" val="20001"/>
                    </a:ext>
                  </a:extLst>
                </a:gridCol>
                <a:gridCol w="738489">
                  <a:extLst>
                    <a:ext uri="{9D8B030D-6E8A-4147-A177-3AD203B41FA5}">
                      <a16:colId xmlns:a16="http://schemas.microsoft.com/office/drawing/2014/main" val="20002"/>
                    </a:ext>
                  </a:extLst>
                </a:gridCol>
              </a:tblGrid>
              <a:tr h="198266">
                <a:tc gridSpan="2">
                  <a:txBody>
                    <a:bodyPr/>
                    <a:lstStyle/>
                    <a:p>
                      <a:pPr algn="ctr"/>
                      <a:r>
                        <a:rPr kumimoji="1" lang="ja-JP" altLang="en-US" sz="1200" b="1" dirty="0"/>
                        <a:t>現任研修</a:t>
                      </a:r>
                      <a:r>
                        <a:rPr kumimoji="1" lang="ja-JP" altLang="en-US" sz="1200" b="1" dirty="0" smtClean="0"/>
                        <a:t>（現行）</a:t>
                      </a:r>
                      <a:r>
                        <a:rPr kumimoji="1" lang="ja-JP" altLang="en-US" sz="1200" b="1" dirty="0"/>
                        <a:t>　</a:t>
                      </a:r>
                    </a:p>
                  </a:txBody>
                  <a:tcPr marL="99060" marR="99060"/>
                </a:tc>
                <a:tc hMerge="1">
                  <a:txBody>
                    <a:bodyPr/>
                    <a:lstStyle/>
                    <a:p>
                      <a:endParaRPr kumimoji="1" lang="ja-JP" altLang="en-US"/>
                    </a:p>
                  </a:txBody>
                  <a:tcPr/>
                </a:tc>
                <a:tc>
                  <a:txBody>
                    <a:bodyPr/>
                    <a:lstStyle/>
                    <a:p>
                      <a:r>
                        <a:rPr kumimoji="1" lang="ja-JP" altLang="en-US" sz="1050" dirty="0"/>
                        <a:t>時間数</a:t>
                      </a:r>
                    </a:p>
                  </a:txBody>
                  <a:tcPr marL="99060" marR="99060"/>
                </a:tc>
                <a:extLst>
                  <a:ext uri="{0D108BD9-81ED-4DB2-BD59-A6C34878D82A}">
                    <a16:rowId xmlns:a16="http://schemas.microsoft.com/office/drawing/2014/main" val="10000"/>
                  </a:ext>
                </a:extLst>
              </a:tr>
              <a:tr h="223284">
                <a:tc rowSpan="4">
                  <a:txBody>
                    <a:bodyPr/>
                    <a:lstStyle/>
                    <a:p>
                      <a:pPr algn="ctr"/>
                      <a:r>
                        <a:rPr kumimoji="1" lang="ja-JP" altLang="en-US" sz="1000" dirty="0" smtClean="0"/>
                        <a:t>講義</a:t>
                      </a:r>
                      <a:endParaRPr kumimoji="1" lang="ja-JP" altLang="en-US" sz="1000" dirty="0"/>
                    </a:p>
                  </a:txBody>
                  <a:tcPr marL="99060" marR="99060" anchor="ctr"/>
                </a:tc>
                <a:tc>
                  <a:txBody>
                    <a:bodyPr/>
                    <a:lstStyle/>
                    <a:p>
                      <a:r>
                        <a:rPr kumimoji="1" lang="ja-JP" altLang="en-US" sz="1000" dirty="0" smtClean="0"/>
                        <a:t>障害福祉の動向に関する講義</a:t>
                      </a:r>
                      <a:endParaRPr kumimoji="1" lang="ja-JP" altLang="en-US" sz="1000" dirty="0"/>
                    </a:p>
                  </a:txBody>
                  <a:tcPr marL="99060" marR="99060" anchor="ctr"/>
                </a:tc>
                <a:tc rowSpan="2">
                  <a:txBody>
                    <a:bodyPr/>
                    <a:lstStyle/>
                    <a:p>
                      <a:pPr algn="ctr"/>
                      <a:r>
                        <a:rPr kumimoji="1" lang="ja-JP" altLang="en-US" sz="1050" dirty="0" smtClean="0"/>
                        <a:t>２ｈ</a:t>
                      </a:r>
                      <a:endParaRPr kumimoji="1" lang="ja-JP" altLang="en-US" sz="1050" dirty="0"/>
                    </a:p>
                  </a:txBody>
                  <a:tcPr marL="99060" marR="99060" anchor="ctr"/>
                </a:tc>
                <a:extLst>
                  <a:ext uri="{0D108BD9-81ED-4DB2-BD59-A6C34878D82A}">
                    <a16:rowId xmlns:a16="http://schemas.microsoft.com/office/drawing/2014/main" val="10001"/>
                  </a:ext>
                </a:extLst>
              </a:tr>
              <a:tr h="184475">
                <a:tc vMerge="1">
                  <a:txBody>
                    <a:bodyPr/>
                    <a:lstStyle/>
                    <a:p>
                      <a:endParaRPr kumimoji="1" lang="ja-JP" altLang="en-US" sz="900" dirty="0"/>
                    </a:p>
                  </a:txBody>
                  <a:tcPr/>
                </a:tc>
                <a:tc>
                  <a:txBody>
                    <a:bodyPr/>
                    <a:lstStyle/>
                    <a:p>
                      <a:r>
                        <a:rPr kumimoji="1" lang="ja-JP" altLang="en-US" sz="1000" dirty="0" smtClean="0"/>
                        <a:t>地域生活支援事業に関する講義</a:t>
                      </a:r>
                      <a:endParaRPr kumimoji="1" lang="ja-JP" altLang="en-US" sz="1000" dirty="0"/>
                    </a:p>
                  </a:txBody>
                  <a:tcPr marL="99060" marR="99060" anchor="ctr"/>
                </a:tc>
                <a:tc vMerge="1">
                  <a:txBody>
                    <a:bodyPr/>
                    <a:lstStyle/>
                    <a:p>
                      <a:pPr algn="ctr"/>
                      <a:endParaRPr kumimoji="1" lang="ja-JP" altLang="en-US" sz="1100" dirty="0"/>
                    </a:p>
                  </a:txBody>
                  <a:tcPr anchor="ctr"/>
                </a:tc>
                <a:extLst>
                  <a:ext uri="{0D108BD9-81ED-4DB2-BD59-A6C34878D82A}">
                    <a16:rowId xmlns:a16="http://schemas.microsoft.com/office/drawing/2014/main" val="10002"/>
                  </a:ext>
                </a:extLst>
              </a:tr>
              <a:tr h="292944">
                <a:tc vMerge="1">
                  <a:txBody>
                    <a:bodyPr/>
                    <a:lstStyle/>
                    <a:p>
                      <a:endParaRPr kumimoji="1" lang="ja-JP" altLang="en-US" sz="900" dirty="0"/>
                    </a:p>
                  </a:txBody>
                  <a:tcPr/>
                </a:tc>
                <a:tc>
                  <a:txBody>
                    <a:bodyPr/>
                    <a:lstStyle/>
                    <a:p>
                      <a:r>
                        <a:rPr kumimoji="1" lang="ja-JP" altLang="en-US" sz="1000" dirty="0" smtClean="0"/>
                        <a:t>相談支援の基本姿勢及びケアマネジメントの展開に関する講義</a:t>
                      </a:r>
                      <a:endParaRPr kumimoji="1" lang="ja-JP" altLang="en-US" sz="1000" dirty="0"/>
                    </a:p>
                  </a:txBody>
                  <a:tcPr marL="99060" marR="99060" anchor="ctr"/>
                </a:tc>
                <a:tc>
                  <a:txBody>
                    <a:bodyPr/>
                    <a:lstStyle/>
                    <a:p>
                      <a:pPr algn="ctr"/>
                      <a:r>
                        <a:rPr kumimoji="1" lang="ja-JP" altLang="en-US" sz="1050" dirty="0" smtClean="0"/>
                        <a:t>２ｈ</a:t>
                      </a:r>
                      <a:endParaRPr kumimoji="1" lang="ja-JP" altLang="en-US" sz="1050" dirty="0"/>
                    </a:p>
                  </a:txBody>
                  <a:tcPr marL="99060" marR="99060" anchor="ctr"/>
                </a:tc>
                <a:extLst>
                  <a:ext uri="{0D108BD9-81ED-4DB2-BD59-A6C34878D82A}">
                    <a16:rowId xmlns:a16="http://schemas.microsoft.com/office/drawing/2014/main" val="10003"/>
                  </a:ext>
                </a:extLst>
              </a:tr>
              <a:tr h="180753">
                <a:tc vMerge="1">
                  <a:txBody>
                    <a:bodyPr/>
                    <a:lstStyle/>
                    <a:p>
                      <a:pPr algn="ctr"/>
                      <a:endParaRPr kumimoji="1" lang="ja-JP" altLang="en-US" sz="1500" dirty="0"/>
                    </a:p>
                  </a:txBody>
                  <a:tcPr vert="eaVert"/>
                </a:tc>
                <a:tc>
                  <a:txBody>
                    <a:bodyPr/>
                    <a:lstStyle/>
                    <a:p>
                      <a:r>
                        <a:rPr kumimoji="1" lang="ja-JP" altLang="en-US" sz="1000" dirty="0"/>
                        <a:t>協</a:t>
                      </a:r>
                      <a:r>
                        <a:rPr kumimoji="1" lang="ja-JP" altLang="en-US" sz="1000" dirty="0" smtClean="0"/>
                        <a:t>議会に関する講義</a:t>
                      </a:r>
                      <a:endParaRPr kumimoji="1" lang="ja-JP" altLang="en-US" sz="1000" dirty="0"/>
                    </a:p>
                  </a:txBody>
                  <a:tcPr marL="99060" marR="99060" anchor="ctr"/>
                </a:tc>
                <a:tc>
                  <a:txBody>
                    <a:bodyPr/>
                    <a:lstStyle/>
                    <a:p>
                      <a:pPr algn="ctr"/>
                      <a:r>
                        <a:rPr kumimoji="1" lang="ja-JP" altLang="en-US" sz="1050" dirty="0" smtClean="0"/>
                        <a:t>２ｈ</a:t>
                      </a:r>
                      <a:endParaRPr kumimoji="1" lang="ja-JP" altLang="en-US" sz="1050" dirty="0"/>
                    </a:p>
                  </a:txBody>
                  <a:tcPr marL="99060" marR="99060" anchor="ctr"/>
                </a:tc>
                <a:extLst>
                  <a:ext uri="{0D108BD9-81ED-4DB2-BD59-A6C34878D82A}">
                    <a16:rowId xmlns:a16="http://schemas.microsoft.com/office/drawing/2014/main" val="10004"/>
                  </a:ext>
                </a:extLst>
              </a:tr>
              <a:tr h="268086">
                <a:tc>
                  <a:txBody>
                    <a:bodyPr/>
                    <a:lstStyle/>
                    <a:p>
                      <a:pPr algn="ctr"/>
                      <a:r>
                        <a:rPr kumimoji="1" lang="ja-JP" altLang="en-US" sz="1000" dirty="0" smtClean="0"/>
                        <a:t>演習</a:t>
                      </a:r>
                      <a:endParaRPr kumimoji="1" lang="ja-JP" altLang="en-US" sz="1000" dirty="0"/>
                    </a:p>
                  </a:txBody>
                  <a:tcPr marL="99060" marR="99060" anchor="ctr"/>
                </a:tc>
                <a:tc>
                  <a:txBody>
                    <a:bodyPr/>
                    <a:lstStyle/>
                    <a:p>
                      <a:r>
                        <a:rPr kumimoji="1" lang="ja-JP" altLang="en-US" sz="1000" dirty="0" smtClean="0"/>
                        <a:t>ケアマネジメントに関する演習</a:t>
                      </a:r>
                      <a:endParaRPr kumimoji="1" lang="ja-JP" altLang="en-US" sz="1000" dirty="0"/>
                    </a:p>
                  </a:txBody>
                  <a:tcPr marL="99060" marR="99060" anchor="ctr"/>
                </a:tc>
                <a:tc>
                  <a:txBody>
                    <a:bodyPr/>
                    <a:lstStyle/>
                    <a:p>
                      <a:pPr algn="ctr"/>
                      <a:r>
                        <a:rPr kumimoji="1" lang="ja-JP" altLang="en-US" sz="1050" dirty="0" smtClean="0"/>
                        <a:t>１２ｈ</a:t>
                      </a:r>
                      <a:endParaRPr kumimoji="1" lang="ja-JP" altLang="en-US" sz="1050" dirty="0"/>
                    </a:p>
                  </a:txBody>
                  <a:tcPr marL="99060" marR="99060" anchor="ctr"/>
                </a:tc>
                <a:extLst>
                  <a:ext uri="{0D108BD9-81ED-4DB2-BD59-A6C34878D82A}">
                    <a16:rowId xmlns:a16="http://schemas.microsoft.com/office/drawing/2014/main" val="10005"/>
                  </a:ext>
                </a:extLst>
              </a:tr>
              <a:tr h="187665">
                <a:tc>
                  <a:txBody>
                    <a:bodyPr/>
                    <a:lstStyle/>
                    <a:p>
                      <a:pPr algn="ctr"/>
                      <a:endParaRPr kumimoji="1" lang="ja-JP" altLang="en-US" sz="1050" dirty="0"/>
                    </a:p>
                  </a:txBody>
                  <a:tcPr marL="99060" marR="99060" vert="eaVert"/>
                </a:tc>
                <a:tc>
                  <a:txBody>
                    <a:bodyPr/>
                    <a:lstStyle/>
                    <a:p>
                      <a:r>
                        <a:rPr kumimoji="1" lang="ja-JP" altLang="en-US" sz="1050" dirty="0"/>
                        <a:t>合計</a:t>
                      </a:r>
                    </a:p>
                  </a:txBody>
                  <a:tcPr marL="99060" marR="99060" anchor="ctr"/>
                </a:tc>
                <a:tc>
                  <a:txBody>
                    <a:bodyPr/>
                    <a:lstStyle/>
                    <a:p>
                      <a:pPr algn="ctr"/>
                      <a:r>
                        <a:rPr kumimoji="1" lang="ja-JP" altLang="en-US" sz="1050" dirty="0" smtClean="0"/>
                        <a:t>１８ｈ</a:t>
                      </a:r>
                      <a:endParaRPr kumimoji="1" lang="ja-JP" altLang="en-US" sz="1050" dirty="0"/>
                    </a:p>
                  </a:txBody>
                  <a:tcPr marL="99060" marR="99060" anchor="ctr"/>
                </a:tc>
                <a:extLst>
                  <a:ext uri="{0D108BD9-81ED-4DB2-BD59-A6C34878D82A}">
                    <a16:rowId xmlns:a16="http://schemas.microsoft.com/office/drawing/2014/main" val="10007"/>
                  </a:ext>
                </a:extLst>
              </a:tr>
            </a:tbl>
          </a:graphicData>
        </a:graphic>
      </p:graphicFrame>
      <p:grpSp>
        <p:nvGrpSpPr>
          <p:cNvPr id="7" name="グループ化 6">
            <a:extLst>
              <a:ext uri="{FF2B5EF4-FFF2-40B4-BE49-F238E27FC236}">
                <a16:creationId xmlns:a16="http://schemas.microsoft.com/office/drawing/2014/main" id="{14D6039F-05D0-1A47-942C-D43B72179361}"/>
              </a:ext>
            </a:extLst>
          </p:cNvPr>
          <p:cNvGrpSpPr/>
          <p:nvPr/>
        </p:nvGrpSpPr>
        <p:grpSpPr>
          <a:xfrm>
            <a:off x="0" y="273241"/>
            <a:ext cx="9906000" cy="72008"/>
            <a:chOff x="0" y="188640"/>
            <a:chExt cx="9144000" cy="72008"/>
          </a:xfrm>
        </p:grpSpPr>
        <p:cxnSp>
          <p:nvCxnSpPr>
            <p:cNvPr id="18" name="直線コネクタ 17">
              <a:extLst>
                <a:ext uri="{FF2B5EF4-FFF2-40B4-BE49-F238E27FC236}">
                  <a16:creationId xmlns:a16="http://schemas.microsoft.com/office/drawing/2014/main" id="{267A116B-83C7-E441-93D3-246BDACB4DDC}"/>
                </a:ext>
              </a:extLst>
            </p:cNvPr>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125FFC1-EC09-1847-B19B-44CDD57F93FE}"/>
                </a:ext>
              </a:extLst>
            </p:cNvPr>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15" name="右矢印 14"/>
          <p:cNvSpPr/>
          <p:nvPr/>
        </p:nvSpPr>
        <p:spPr>
          <a:xfrm>
            <a:off x="4270134" y="2073795"/>
            <a:ext cx="336873" cy="1813044"/>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7" name="表 16"/>
          <p:cNvGraphicFramePr>
            <a:graphicFrameLocks noGrp="1"/>
          </p:cNvGraphicFramePr>
          <p:nvPr>
            <p:extLst>
              <p:ext uri="{D42A27DB-BD31-4B8C-83A1-F6EECF244321}">
                <p14:modId xmlns:p14="http://schemas.microsoft.com/office/powerpoint/2010/main" val="2107253974"/>
              </p:ext>
            </p:extLst>
          </p:nvPr>
        </p:nvGraphicFramePr>
        <p:xfrm>
          <a:off x="4688073" y="5146080"/>
          <a:ext cx="5056668" cy="1653540"/>
        </p:xfrm>
        <a:graphic>
          <a:graphicData uri="http://schemas.openxmlformats.org/drawingml/2006/table">
            <a:tbl>
              <a:tblPr firstRow="1" bandRow="1">
                <a:tableStyleId>{5940675A-B579-460E-94D1-54222C63F5DA}</a:tableStyleId>
              </a:tblPr>
              <a:tblGrid>
                <a:gridCol w="610487">
                  <a:extLst>
                    <a:ext uri="{9D8B030D-6E8A-4147-A177-3AD203B41FA5}">
                      <a16:colId xmlns:a16="http://schemas.microsoft.com/office/drawing/2014/main" val="20000"/>
                    </a:ext>
                  </a:extLst>
                </a:gridCol>
                <a:gridCol w="3720509">
                  <a:extLst>
                    <a:ext uri="{9D8B030D-6E8A-4147-A177-3AD203B41FA5}">
                      <a16:colId xmlns:a16="http://schemas.microsoft.com/office/drawing/2014/main" val="20001"/>
                    </a:ext>
                  </a:extLst>
                </a:gridCol>
                <a:gridCol w="725672">
                  <a:extLst>
                    <a:ext uri="{9D8B030D-6E8A-4147-A177-3AD203B41FA5}">
                      <a16:colId xmlns:a16="http://schemas.microsoft.com/office/drawing/2014/main" val="20002"/>
                    </a:ext>
                  </a:extLst>
                </a:gridCol>
              </a:tblGrid>
              <a:tr h="246359">
                <a:tc gridSpan="2">
                  <a:txBody>
                    <a:bodyPr/>
                    <a:lstStyle/>
                    <a:p>
                      <a:pPr algn="ctr"/>
                      <a:r>
                        <a:rPr kumimoji="1" lang="ja-JP" altLang="en-US" sz="1050" b="1" dirty="0" smtClean="0"/>
                        <a:t>主任相談支援専門員研修</a:t>
                      </a:r>
                      <a:endParaRPr kumimoji="1" lang="ja-JP" altLang="en-US" sz="1050" b="1" dirty="0"/>
                    </a:p>
                  </a:txBody>
                  <a:tcPr marL="99060" marR="99060" anchor="ctr">
                    <a:solidFill>
                      <a:schemeClr val="accent2">
                        <a:lumMod val="40000"/>
                        <a:lumOff val="60000"/>
                      </a:schemeClr>
                    </a:solidFill>
                  </a:tcPr>
                </a:tc>
                <a:tc hMerge="1">
                  <a:txBody>
                    <a:bodyPr/>
                    <a:lstStyle/>
                    <a:p>
                      <a:endParaRPr kumimoji="1" lang="ja-JP" altLang="en-US"/>
                    </a:p>
                  </a:txBody>
                  <a:tcPr/>
                </a:tc>
                <a:tc>
                  <a:txBody>
                    <a:bodyPr/>
                    <a:lstStyle/>
                    <a:p>
                      <a:pPr algn="ctr"/>
                      <a:r>
                        <a:rPr kumimoji="1" lang="ja-JP" altLang="en-US" sz="1050" dirty="0"/>
                        <a:t>時間数</a:t>
                      </a:r>
                    </a:p>
                  </a:txBody>
                  <a:tcPr marL="99060" marR="99060" anchor="ctr">
                    <a:solidFill>
                      <a:schemeClr val="accent2">
                        <a:lumMod val="40000"/>
                        <a:lumOff val="60000"/>
                      </a:schemeClr>
                    </a:solidFill>
                  </a:tcPr>
                </a:tc>
                <a:extLst>
                  <a:ext uri="{0D108BD9-81ED-4DB2-BD59-A6C34878D82A}">
                    <a16:rowId xmlns:a16="http://schemas.microsoft.com/office/drawing/2014/main" val="10000"/>
                  </a:ext>
                </a:extLst>
              </a:tr>
              <a:tr h="388203">
                <a:tc rowSpan="2">
                  <a:txBody>
                    <a:bodyPr/>
                    <a:lstStyle/>
                    <a:p>
                      <a:pPr algn="ctr"/>
                      <a:r>
                        <a:rPr kumimoji="1" lang="ja-JP" altLang="en-US" sz="1000" dirty="0"/>
                        <a:t>講義</a:t>
                      </a:r>
                    </a:p>
                  </a:txBody>
                  <a:tcPr marL="99060" marR="99060" anchor="ctr">
                    <a:lnB w="12700" cap="flat" cmpd="sng" algn="ctr">
                      <a:solidFill>
                        <a:schemeClr val="tx1"/>
                      </a:solidFill>
                      <a:prstDash val="solid"/>
                      <a:round/>
                      <a:headEnd type="none" w="med" len="med"/>
                      <a:tailEnd type="none" w="med" len="med"/>
                    </a:lnB>
                  </a:tcPr>
                </a:tc>
                <a:tc>
                  <a:txBody>
                    <a:bodyPr/>
                    <a:lstStyle/>
                    <a:p>
                      <a:r>
                        <a:rPr kumimoji="1" lang="ja-JP" altLang="ja-JP" sz="1000" kern="1200" dirty="0" smtClean="0">
                          <a:solidFill>
                            <a:schemeClr val="tx1"/>
                          </a:solidFill>
                          <a:effectLst/>
                          <a:latin typeface="ＭＳ ゴシック" panose="020B0609070205080204" pitchFamily="49" charset="-128"/>
                          <a:ea typeface="ＭＳ ゴシック" panose="020B0609070205080204" pitchFamily="49" charset="-128"/>
                          <a:cs typeface="+mn-cs"/>
                        </a:rPr>
                        <a:t>障害福祉の動向と主任</a:t>
                      </a:r>
                      <a:r>
                        <a:rPr kumimoji="1" lang="zh-TW" altLang="en-US" sz="1000" kern="1200" dirty="0" smtClean="0">
                          <a:solidFill>
                            <a:schemeClr val="tx1"/>
                          </a:solidFill>
                          <a:effectLst/>
                          <a:latin typeface="ＭＳ ゴシック" panose="020B0609070205080204" pitchFamily="49" charset="-128"/>
                          <a:ea typeface="ＭＳ ゴシック" panose="020B0609070205080204" pitchFamily="49" charset="-128"/>
                          <a:cs typeface="+mn-cs"/>
                        </a:rPr>
                        <a:t>相談支援専門員</a:t>
                      </a:r>
                      <a:r>
                        <a:rPr kumimoji="1" lang="ja-JP" altLang="ja-JP" sz="1000" kern="1200" dirty="0" smtClean="0">
                          <a:solidFill>
                            <a:schemeClr val="tx1"/>
                          </a:solidFill>
                          <a:effectLst/>
                          <a:latin typeface="ＭＳ ゴシック" panose="020B0609070205080204" pitchFamily="49" charset="-128"/>
                          <a:ea typeface="ＭＳ ゴシック" panose="020B0609070205080204" pitchFamily="49" charset="-128"/>
                          <a:cs typeface="+mn-cs"/>
                        </a:rPr>
                        <a:t>研修修了者の役割と視点に関する講義</a:t>
                      </a:r>
                      <a:endParaRPr kumimoji="1" lang="ja-JP" altLang="en-US" sz="1000" dirty="0">
                        <a:latin typeface="ＭＳ ゴシック" panose="020B0609070205080204" pitchFamily="49" charset="-128"/>
                        <a:ea typeface="ＭＳ ゴシック" panose="020B0609070205080204" pitchFamily="49" charset="-128"/>
                      </a:endParaRPr>
                    </a:p>
                  </a:txBody>
                  <a:tcPr marL="99060" marR="99060" anchor="ctr"/>
                </a:tc>
                <a:tc>
                  <a:txBody>
                    <a:bodyPr/>
                    <a:lstStyle/>
                    <a:p>
                      <a:pPr algn="ctr"/>
                      <a:r>
                        <a:rPr kumimoji="1" lang="ja-JP" altLang="en-US" sz="1050" dirty="0" smtClean="0"/>
                        <a:t>３ｈ</a:t>
                      </a:r>
                      <a:endParaRPr kumimoji="1" lang="ja-JP" altLang="en-US" sz="1050" dirty="0"/>
                    </a:p>
                  </a:txBody>
                  <a:tcPr marL="99060" marR="99060" anchor="ctr"/>
                </a:tc>
                <a:extLst>
                  <a:ext uri="{0D108BD9-81ED-4DB2-BD59-A6C34878D82A}">
                    <a16:rowId xmlns:a16="http://schemas.microsoft.com/office/drawing/2014/main" val="10001"/>
                  </a:ext>
                </a:extLst>
              </a:tr>
              <a:tr h="246359">
                <a:tc vMerge="1">
                  <a:txBody>
                    <a:bodyPr/>
                    <a:lstStyle/>
                    <a:p>
                      <a:endParaRPr kumimoji="1" lang="ja-JP" altLang="en-US" sz="900" dirty="0"/>
                    </a:p>
                  </a:txBody>
                  <a:tcPr/>
                </a:tc>
                <a:tc>
                  <a:txBody>
                    <a:bodyPr/>
                    <a:lstStyle/>
                    <a:p>
                      <a:r>
                        <a:rPr kumimoji="1" lang="ja-JP" altLang="ja-JP" sz="1000" kern="1200" dirty="0" smtClean="0">
                          <a:solidFill>
                            <a:schemeClr val="tx1"/>
                          </a:solidFill>
                          <a:effectLst/>
                          <a:latin typeface="+mn-lt"/>
                          <a:ea typeface="+mn-ea"/>
                          <a:cs typeface="+mn-cs"/>
                        </a:rPr>
                        <a:t>運営管理に関する講義</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３ｈ</a:t>
                      </a:r>
                      <a:endParaRPr kumimoji="1" lang="ja-JP" altLang="en-US" sz="1050" dirty="0"/>
                    </a:p>
                  </a:txBody>
                  <a:tcPr marL="99060" marR="99060" anchor="ctr"/>
                </a:tc>
                <a:extLst>
                  <a:ext uri="{0D108BD9-81ED-4DB2-BD59-A6C34878D82A}">
                    <a16:rowId xmlns:a16="http://schemas.microsoft.com/office/drawing/2014/main" val="10002"/>
                  </a:ext>
                </a:extLst>
              </a:tr>
              <a:tr h="246359">
                <a:tc rowSpan="2">
                  <a:txBody>
                    <a:bodyPr/>
                    <a:lstStyle/>
                    <a:p>
                      <a:pPr marL="0" indent="0" algn="ctr"/>
                      <a:r>
                        <a:rPr kumimoji="1" lang="ja-JP" altLang="en-US" sz="1000" dirty="0" smtClean="0"/>
                        <a:t>講義及び演習</a:t>
                      </a:r>
                      <a:endParaRPr kumimoji="1" lang="ja-JP" altLang="en-US" sz="1000" dirty="0"/>
                    </a:p>
                  </a:txBody>
                  <a:tcPr marL="49530" marR="4953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000" kern="1200" dirty="0" smtClean="0">
                          <a:solidFill>
                            <a:schemeClr val="tx1"/>
                          </a:solidFill>
                          <a:effectLst/>
                          <a:latin typeface="+mn-lt"/>
                          <a:ea typeface="+mn-ea"/>
                          <a:cs typeface="+mn-cs"/>
                        </a:rPr>
                        <a:t>相談支援従事者の人材育成に関する講義・演習</a:t>
                      </a:r>
                      <a:endParaRPr kumimoji="1" lang="ja-JP" altLang="en-US" sz="1000" dirty="0"/>
                    </a:p>
                  </a:txBody>
                  <a:tcPr marL="99060" marR="9906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１３ｈ</a:t>
                      </a:r>
                      <a:endParaRPr kumimoji="1" lang="ja-JP" altLang="en-US" sz="1050" dirty="0"/>
                    </a:p>
                  </a:txBody>
                  <a:tcPr marL="99060" marR="99060" anchor="ctr"/>
                </a:tc>
                <a:extLst>
                  <a:ext uri="{0D108BD9-81ED-4DB2-BD59-A6C34878D82A}">
                    <a16:rowId xmlns:a16="http://schemas.microsoft.com/office/drawing/2014/main" val="10003"/>
                  </a:ext>
                </a:extLst>
              </a:tr>
              <a:tr h="246359">
                <a:tc vMerge="1">
                  <a:txBody>
                    <a:bodyPr/>
                    <a:lstStyle/>
                    <a:p>
                      <a:pPr algn="ctr"/>
                      <a:endParaRPr kumimoji="1" lang="ja-JP" altLang="en-US" sz="1400" dirty="0"/>
                    </a:p>
                  </a:txBody>
                  <a:tcPr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000" kern="1200" dirty="0" smtClean="0">
                          <a:solidFill>
                            <a:schemeClr val="tx1"/>
                          </a:solidFill>
                          <a:effectLst/>
                          <a:latin typeface="+mn-lt"/>
                          <a:ea typeface="+mn-ea"/>
                          <a:cs typeface="+mn-cs"/>
                        </a:rPr>
                        <a:t>地域援助技術に関する講義・演習</a:t>
                      </a:r>
                      <a:endParaRPr kumimoji="1" lang="en-US" altLang="ja-JP" sz="1000" baseline="0" dirty="0"/>
                    </a:p>
                  </a:txBody>
                  <a:tcPr marL="99060" marR="99060" anchor="ctr">
                    <a:lnT w="12700" cap="flat" cmpd="sng" algn="ctr">
                      <a:solidFill>
                        <a:schemeClr val="tx1"/>
                      </a:solidFill>
                      <a:prstDash val="solid"/>
                      <a:round/>
                      <a:headEnd type="none" w="med" len="med"/>
                      <a:tailEnd type="none" w="med" len="med"/>
                    </a:lnT>
                  </a:tcPr>
                </a:tc>
                <a:tc>
                  <a:txBody>
                    <a:bodyPr/>
                    <a:lstStyle/>
                    <a:p>
                      <a:pPr algn="ctr"/>
                      <a:r>
                        <a:rPr kumimoji="1" lang="ja-JP" altLang="en-US" sz="1050" dirty="0" smtClean="0"/>
                        <a:t>１１ｈ</a:t>
                      </a:r>
                      <a:endParaRPr kumimoji="1" lang="ja-JP" altLang="en-US" sz="1050" dirty="0"/>
                    </a:p>
                  </a:txBody>
                  <a:tcPr marL="99060" marR="99060" anchor="ctr"/>
                </a:tc>
                <a:extLst>
                  <a:ext uri="{0D108BD9-81ED-4DB2-BD59-A6C34878D82A}">
                    <a16:rowId xmlns:a16="http://schemas.microsoft.com/office/drawing/2014/main" val="10007"/>
                  </a:ext>
                </a:extLst>
              </a:tr>
              <a:tr h="246359">
                <a:tc>
                  <a:txBody>
                    <a:bodyPr/>
                    <a:lstStyle/>
                    <a:p>
                      <a:pPr algn="ctr"/>
                      <a:endParaRPr kumimoji="1" lang="ja-JP" altLang="en-US" sz="1050" dirty="0"/>
                    </a:p>
                  </a:txBody>
                  <a:tcPr marL="99060" marR="99060" vert="eaVert">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r>
                        <a:rPr kumimoji="1" lang="ja-JP" altLang="en-US" sz="1050" dirty="0"/>
                        <a:t>合計</a:t>
                      </a:r>
                    </a:p>
                  </a:txBody>
                  <a:tcPr marL="99060" marR="99060" anchor="ctr">
                    <a:solidFill>
                      <a:schemeClr val="accent2">
                        <a:lumMod val="40000"/>
                        <a:lumOff val="60000"/>
                      </a:schemeClr>
                    </a:solidFill>
                  </a:tcPr>
                </a:tc>
                <a:tc>
                  <a:txBody>
                    <a:bodyPr/>
                    <a:lstStyle/>
                    <a:p>
                      <a:pPr algn="ctr"/>
                      <a:r>
                        <a:rPr kumimoji="1" lang="ja-JP" altLang="en-US" sz="1050" dirty="0" smtClean="0"/>
                        <a:t>３０ｈ</a:t>
                      </a:r>
                      <a:endParaRPr kumimoji="1" lang="ja-JP" altLang="en-US" sz="1050" dirty="0"/>
                    </a:p>
                  </a:txBody>
                  <a:tcPr marL="99060" marR="99060" anchor="ctr">
                    <a:solidFill>
                      <a:schemeClr val="accent2">
                        <a:lumMod val="40000"/>
                        <a:lumOff val="60000"/>
                      </a:schemeClr>
                    </a:solidFill>
                  </a:tcPr>
                </a:tc>
                <a:extLst>
                  <a:ext uri="{0D108BD9-81ED-4DB2-BD59-A6C34878D82A}">
                    <a16:rowId xmlns:a16="http://schemas.microsoft.com/office/drawing/2014/main" val="10011"/>
                  </a:ext>
                </a:extLst>
              </a:tr>
            </a:tbl>
          </a:graphicData>
        </a:graphic>
      </p:graphicFrame>
      <p:sp>
        <p:nvSpPr>
          <p:cNvPr id="20" name="右矢印 19"/>
          <p:cNvSpPr/>
          <p:nvPr/>
        </p:nvSpPr>
        <p:spPr>
          <a:xfrm>
            <a:off x="4285561" y="5215941"/>
            <a:ext cx="336873" cy="1521492"/>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p:cNvCxnSpPr/>
          <p:nvPr/>
        </p:nvCxnSpPr>
        <p:spPr>
          <a:xfrm flipV="1">
            <a:off x="14037" y="4994297"/>
            <a:ext cx="9877927" cy="1"/>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1594247" y="5434445"/>
            <a:ext cx="143172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smtClean="0"/>
              <a:t>新設</a:t>
            </a:r>
            <a:endParaRPr kumimoji="1" lang="ja-JP" altLang="en-US" sz="3200" b="1" dirty="0"/>
          </a:p>
        </p:txBody>
      </p:sp>
      <p:sp>
        <p:nvSpPr>
          <p:cNvPr id="8" name="スライド番号プレースホルダー 7"/>
          <p:cNvSpPr>
            <a:spLocks noGrp="1"/>
          </p:cNvSpPr>
          <p:nvPr>
            <p:ph type="sldNum" sz="quarter" idx="12"/>
          </p:nvPr>
        </p:nvSpPr>
        <p:spPr/>
        <p:txBody>
          <a:bodyPr/>
          <a:lstStyle/>
          <a:p>
            <a:fld id="{BF650902-BC30-4882-9DB1-CF188FB606CB}" type="slidenum">
              <a:rPr kumimoji="1" lang="ja-JP" altLang="en-US" smtClean="0"/>
              <a:t>61</a:t>
            </a:fld>
            <a:endParaRPr kumimoji="1" lang="ja-JP" altLang="en-US" dirty="0"/>
          </a:p>
        </p:txBody>
      </p:sp>
    </p:spTree>
    <p:extLst>
      <p:ext uri="{BB962C8B-B14F-4D97-AF65-F5344CB8AC3E}">
        <p14:creationId xmlns:p14="http://schemas.microsoft.com/office/powerpoint/2010/main" val="5456627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en-US" altLang="ja-JP" sz="3600" dirty="0" smtClean="0">
                <a:solidFill>
                  <a:schemeClr val="tx1"/>
                </a:solidFill>
              </a:rPr>
              <a:t>Ⅱ</a:t>
            </a:r>
            <a:r>
              <a:rPr lang="ja-JP" altLang="en-US" sz="3600" dirty="0" smtClean="0">
                <a:solidFill>
                  <a:schemeClr val="tx1"/>
                </a:solidFill>
              </a:rPr>
              <a:t>　障害福祉サービス等の提供について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62</a:t>
            </a:fld>
            <a:endParaRPr lang="en-US" altLang="ja-JP" dirty="0"/>
          </a:p>
        </p:txBody>
      </p:sp>
    </p:spTree>
    <p:extLst>
      <p:ext uri="{BB962C8B-B14F-4D97-AF65-F5344CB8AC3E}">
        <p14:creationId xmlns:p14="http://schemas.microsoft.com/office/powerpoint/2010/main" val="8180339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r>
              <a:rPr lang="ja-JP" altLang="en-US" sz="3200" dirty="0" smtClean="0">
                <a:solidFill>
                  <a:schemeClr val="tx1"/>
                </a:solidFill>
              </a:rPr>
              <a:t>１　指定</a:t>
            </a:r>
            <a:r>
              <a:rPr lang="ja-JP" altLang="en-US" sz="3200" dirty="0">
                <a:solidFill>
                  <a:schemeClr val="tx1"/>
                </a:solidFill>
              </a:rPr>
              <a:t>障害福祉サービス等の指定手続き</a:t>
            </a:r>
            <a:r>
              <a:rPr lang="ja-JP" altLang="en-US" sz="3200" dirty="0" smtClean="0">
                <a:solidFill>
                  <a:schemeClr val="tx1"/>
                </a:solidFill>
              </a:rPr>
              <a:t>、</a:t>
            </a:r>
            <a:r>
              <a:rPr lang="en-US" altLang="ja-JP" sz="3200" dirty="0" smtClean="0">
                <a:solidFill>
                  <a:schemeClr val="tx1"/>
                </a:solidFill>
              </a:rPr>
              <a:t/>
            </a:r>
            <a:br>
              <a:rPr lang="en-US" altLang="ja-JP" sz="3200" dirty="0" smtClean="0">
                <a:solidFill>
                  <a:schemeClr val="tx1"/>
                </a:solidFill>
              </a:rPr>
            </a:br>
            <a:r>
              <a:rPr lang="ja-JP" altLang="en-US" sz="3200" dirty="0" smtClean="0">
                <a:solidFill>
                  <a:schemeClr val="tx1"/>
                </a:solidFill>
              </a:rPr>
              <a:t>人員</a:t>
            </a:r>
            <a:r>
              <a:rPr lang="ja-JP" altLang="en-US" sz="3200" dirty="0">
                <a:solidFill>
                  <a:schemeClr val="tx1"/>
                </a:solidFill>
              </a:rPr>
              <a:t>及び運営に関する基準等について</a:t>
            </a:r>
            <a:endParaRPr lang="ja-JP" altLang="en-US" sz="3200" dirty="0" smtClean="0">
              <a:solidFill>
                <a:schemeClr val="tx1"/>
              </a:solidFill>
            </a:endParaRP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63</a:t>
            </a:fld>
            <a:endParaRPr lang="en-US" altLang="ja-JP" dirty="0"/>
          </a:p>
        </p:txBody>
      </p:sp>
    </p:spTree>
    <p:extLst>
      <p:ext uri="{BB962C8B-B14F-4D97-AF65-F5344CB8AC3E}">
        <p14:creationId xmlns:p14="http://schemas.microsoft.com/office/powerpoint/2010/main" val="31149289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44624"/>
            <a:ext cx="9577064" cy="418057"/>
          </a:xfrm>
        </p:spPr>
        <p:txBody>
          <a:bodyPr/>
          <a:lstStyle/>
          <a:p>
            <a:r>
              <a:rPr kumimoji="1" lang="ja-JP" altLang="en-US" sz="2000" b="1" dirty="0" smtClean="0">
                <a:solidFill>
                  <a:schemeClr val="tx1"/>
                </a:solidFill>
              </a:rPr>
              <a:t>指定障害福祉サービス等の指定手続き、人員及び運営に関する基準等について</a:t>
            </a:r>
            <a:endParaRPr kumimoji="1" lang="ja-JP" altLang="en-US" sz="2000" b="1" dirty="0">
              <a:solidFill>
                <a:schemeClr val="tx1"/>
              </a:solidFill>
            </a:endParaRPr>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64</a:t>
            </a:fld>
            <a:endParaRPr lang="en-US" altLang="ja-JP" dirty="0"/>
          </a:p>
        </p:txBody>
      </p:sp>
      <p:sp>
        <p:nvSpPr>
          <p:cNvPr id="4" name="正方形/長方形 3"/>
          <p:cNvSpPr/>
          <p:nvPr/>
        </p:nvSpPr>
        <p:spPr>
          <a:xfrm>
            <a:off x="118383" y="476672"/>
            <a:ext cx="9587145" cy="1512168"/>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marL="177800" indent="-177800">
              <a:spcBef>
                <a:spcPts val="1000"/>
              </a:spcBef>
              <a:spcAft>
                <a:spcPts val="600"/>
              </a:spcAft>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＜指定障害福祉サービス等の指定＞</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平成一七・一一・七法律一二三　障害者の日常生活及び社会生活を総合的に支援するための法律　第三六条　　　　　　　　　　　　　　　　　　　　　　　　　平成一八・二・二六厚労令一九　障害者の日常生活及び社会生活を総合的に支援するための法律施行規則　第三四条の七～一九　</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昭和二二・一二・一二法律一四六　児童福祉法　第二四条の九、第三四条の三</a:t>
            </a:r>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昭和二三・三・三一厚令一一　児童福祉法施行規則　第一八条二七～三〇</a:t>
            </a:r>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buFont typeface="ＭＳ Ｐゴシック" panose="020B0600070205080204" pitchFamily="50" charset="-128"/>
              <a:buChar char="○"/>
              <a:defRPr/>
            </a:pPr>
            <a:r>
              <a:rPr lang="ja-JP" altLang="en-US" sz="1400" dirty="0" smtClean="0">
                <a:solidFill>
                  <a:prstClr val="black"/>
                </a:solidFill>
                <a:latin typeface="ＭＳ ゴシック" panose="020B0609070205080204" pitchFamily="49" charset="-128"/>
                <a:ea typeface="ＭＳ ゴシック" panose="020B0609070205080204" pitchFamily="49" charset="-128"/>
              </a:rPr>
              <a:t>障害福祉サービス事業等を行う者が、事業所の所在地を管轄する都道府県、指定市、中核市に申請し、都道府県知事、市長</a:t>
            </a:r>
            <a:r>
              <a:rPr lang="ja-JP" altLang="en-US" sz="1400" dirty="0" smtClean="0">
                <a:solidFill>
                  <a:prstClr val="black"/>
                </a:solidFill>
                <a:uFill>
                  <a:solidFill>
                    <a:srgbClr val="FF0000"/>
                  </a:solidFill>
                </a:uFill>
                <a:latin typeface="ＭＳ ゴシック" panose="020B0609070205080204" pitchFamily="49" charset="-128"/>
                <a:ea typeface="ＭＳ ゴシック" panose="020B0609070205080204" pitchFamily="49" charset="-128"/>
              </a:rPr>
              <a:t>が指定</a:t>
            </a:r>
            <a:r>
              <a:rPr lang="ja-JP" altLang="en-US" sz="14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marL="438150" indent="-285750">
              <a:spcBef>
                <a:spcPts val="300"/>
              </a:spcBef>
              <a:defRPr/>
            </a:pPr>
            <a:r>
              <a:rPr lang="ja-JP" altLang="en-US" sz="1400" dirty="0">
                <a:solidFill>
                  <a:prstClr val="black"/>
                </a:solidFill>
                <a:latin typeface="ＭＳ ゴシック" panose="020B0609070205080204" pitchFamily="49" charset="-128"/>
                <a:ea typeface="ＭＳ ゴシック" panose="020B0609070205080204" pitchFamily="49" charset="-128"/>
              </a:rPr>
              <a:t>　　</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marL="3810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118383" y="2636912"/>
            <a:ext cx="9587145" cy="4104456"/>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r>
              <a:rPr lang="ja-JP" altLang="en-US" sz="1600" dirty="0" smtClean="0">
                <a:latin typeface="ＭＳ ゴシック" panose="020B0609070205080204" pitchFamily="49" charset="-128"/>
                <a:ea typeface="ＭＳ ゴシック" panose="020B0609070205080204" pitchFamily="49" charset="-128"/>
              </a:rPr>
              <a:t>＜基本指針＞　</a:t>
            </a:r>
            <a:r>
              <a:rPr lang="ja-JP" altLang="en-US" sz="1100" dirty="0" smtClean="0">
                <a:latin typeface="ＭＳ ゴシック" panose="020B0609070205080204" pitchFamily="49" charset="-128"/>
                <a:ea typeface="ＭＳ ゴシック" panose="020B0609070205080204" pitchFamily="49" charset="-128"/>
              </a:rPr>
              <a:t>平成二四・三・一三厚生労働省令二八　指定障害福祉サービスの事業等の人員および運営に関する基準（以下基準）四九条</a:t>
            </a:r>
            <a:endParaRPr lang="en-US" altLang="ja-JP" sz="1600" dirty="0" smtClean="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療養介護に係る指定障害福祉サービスの事業は利用者が自立した日常生活又は社会生活を営むことができるよう、障害者に対して、当該者の身体その他の状況及びその置かれている環境に応じて、機能訓練、療養上の管理、看護、医学的管理の下における介護及び日常生活上の世話を適切かつ効果的に行うものでなければならない。</a:t>
            </a:r>
            <a:endParaRPr lang="en-US" altLang="ja-JP" sz="1400" dirty="0" smtClean="0">
              <a:latin typeface="ＭＳ ゴシック" panose="020B0609070205080204" pitchFamily="49" charset="-128"/>
              <a:ea typeface="ＭＳ ゴシック" panose="020B0609070205080204" pitchFamily="49" charset="-128"/>
            </a:endParaRPr>
          </a:p>
          <a:p>
            <a:endParaRPr kumimoji="1" lang="en-US" altLang="ja-JP" sz="1700" dirty="0" smtClean="0">
              <a:latin typeface="ＭＳ ゴシック" panose="020B0609070205080204" pitchFamily="49" charset="-128"/>
              <a:ea typeface="ＭＳ ゴシック" panose="020B0609070205080204" pitchFamily="49" charset="-128"/>
            </a:endParaRPr>
          </a:p>
          <a:p>
            <a:r>
              <a:rPr kumimoji="1" lang="ja-JP" altLang="en-US" sz="1600" dirty="0" smtClean="0">
                <a:latin typeface="ＭＳ ゴシック" panose="020B0609070205080204" pitchFamily="49" charset="-128"/>
                <a:ea typeface="ＭＳ ゴシック" panose="020B0609070205080204" pitchFamily="49" charset="-128"/>
              </a:rPr>
              <a:t>＜人員に関する基準＞</a:t>
            </a:r>
            <a:endParaRPr kumimoji="1" lang="en-US" altLang="ja-JP" sz="1600" u="sng"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（従業者の員数）</a:t>
            </a:r>
            <a:r>
              <a:rPr lang="ja-JP" altLang="en-US" sz="1100" u="sng" dirty="0">
                <a:latin typeface="ＭＳ ゴシック" panose="020B0609070205080204" pitchFamily="49" charset="-128"/>
                <a:ea typeface="ＭＳ ゴシック" panose="020B0609070205080204" pitchFamily="49" charset="-128"/>
              </a:rPr>
              <a:t>基準第五〇条</a:t>
            </a:r>
            <a:endParaRPr lang="en-US" altLang="ja-JP" sz="2000" u="sng" dirty="0">
              <a:latin typeface="ＭＳ ゴシック" panose="020B0609070205080204" pitchFamily="49" charset="-128"/>
              <a:ea typeface="ＭＳ ゴシック" panose="020B0609070205080204" pitchFamily="49" charset="-128"/>
            </a:endParaRPr>
          </a:p>
          <a:p>
            <a:pPr marL="43815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従業者及びその員数は以下の通り。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医師：健康保険法第六五条第四項第一号に規定する厚生労働大臣の定める基準以上。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看護職員：療養介護の単位ごとに、常勤換算方法で、利用者の数を２で除した数以上。</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生活支援員：療養介護の単位ごとに</a:t>
            </a:r>
            <a:r>
              <a:rPr lang="ja-JP" altLang="en-US" sz="1400" dirty="0">
                <a:latin typeface="ＭＳ ゴシック" panose="020B0609070205080204" pitchFamily="49" charset="-128"/>
                <a:ea typeface="ＭＳ ゴシック" panose="020B0609070205080204" pitchFamily="49" charset="-128"/>
              </a:rPr>
              <a:t>、</a:t>
            </a:r>
            <a:r>
              <a:rPr lang="ja-JP" altLang="en-US" sz="1400" dirty="0" smtClean="0">
                <a:latin typeface="ＭＳ ゴシック" panose="020B0609070205080204" pitchFamily="49" charset="-128"/>
                <a:ea typeface="ＭＳ ゴシック" panose="020B0609070205080204" pitchFamily="49" charset="-128"/>
              </a:rPr>
              <a:t>常勤換算方法で、利用者の数を４で除した数以上。ただし、当該必要数を超えて配置されている看護職員の員数を生活支援員の員数に含めることが出来る。また、</a:t>
            </a:r>
            <a:r>
              <a:rPr lang="ja-JP" altLang="en-US" sz="1400" b="1" u="sng" dirty="0" smtClean="0">
                <a:latin typeface="ＭＳ ゴシック" panose="020B0609070205080204" pitchFamily="49" charset="-128"/>
                <a:ea typeface="ＭＳ ゴシック" panose="020B0609070205080204" pitchFamily="49" charset="-128"/>
              </a:rPr>
              <a:t>生活支援員のうち、１人以上は、常勤でなければならない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541338" indent="-2667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サービス管理</a:t>
            </a:r>
            <a:r>
              <a:rPr lang="ja-JP" altLang="en-US" sz="1400" dirty="0" smtClean="0">
                <a:latin typeface="ＭＳ ゴシック" panose="020B0609070205080204" pitchFamily="49" charset="-128"/>
                <a:ea typeface="ＭＳ ゴシック" panose="020B0609070205080204" pitchFamily="49" charset="-128"/>
              </a:rPr>
              <a:t>責任者：療養介護事業所ごとに、利用者の数の区分に応じた員数を配置する。また、</a:t>
            </a:r>
            <a:r>
              <a:rPr lang="ja-JP" altLang="en-US" sz="1400" b="1" u="sng" dirty="0" smtClean="0">
                <a:latin typeface="ＭＳ ゴシック" panose="020B0609070205080204" pitchFamily="49" charset="-128"/>
                <a:ea typeface="ＭＳ ゴシック" panose="020B0609070205080204" pitchFamily="49" charset="-128"/>
              </a:rPr>
              <a:t>サービス管理責任者のうち、１人以上は、常勤でなければならない</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a:latin typeface="ＭＳ ゴシック" panose="020B0609070205080204" pitchFamily="49" charset="-128"/>
              <a:ea typeface="ＭＳ ゴシック" panose="020B0609070205080204" pitchFamily="49" charset="-128"/>
            </a:endParaRPr>
          </a:p>
          <a:p>
            <a:pPr marL="541338" indent="-266700"/>
            <a:r>
              <a:rPr kumimoji="1" lang="ja-JP" altLang="en-US" sz="1400" dirty="0" smtClean="0">
                <a:latin typeface="ＭＳ ゴシック" panose="020B0609070205080204" pitchFamily="49" charset="-128"/>
                <a:ea typeface="ＭＳ ゴシック" panose="020B0609070205080204" pitchFamily="49" charset="-128"/>
              </a:rPr>
              <a:t>   イ　利用者の数が</a:t>
            </a:r>
            <a:r>
              <a:rPr kumimoji="1" lang="en-US" altLang="ja-JP" sz="1400" dirty="0" smtClean="0">
                <a:latin typeface="ＭＳ ゴシック" panose="020B0609070205080204" pitchFamily="49" charset="-128"/>
                <a:ea typeface="ＭＳ ゴシック" panose="020B0609070205080204" pitchFamily="49" charset="-128"/>
              </a:rPr>
              <a:t>60</a:t>
            </a:r>
            <a:r>
              <a:rPr kumimoji="1" lang="ja-JP" altLang="en-US" sz="1400" dirty="0" smtClean="0">
                <a:latin typeface="ＭＳ ゴシック" panose="020B0609070205080204" pitchFamily="49" charset="-128"/>
                <a:ea typeface="ＭＳ ゴシック" panose="020B0609070205080204" pitchFamily="49" charset="-128"/>
              </a:rPr>
              <a:t>以下：１以上　　</a:t>
            </a:r>
            <a:endParaRPr kumimoji="1" lang="en-US" altLang="ja-JP" sz="1400" dirty="0" smtClean="0">
              <a:latin typeface="ＭＳ ゴシック" panose="020B0609070205080204" pitchFamily="49" charset="-128"/>
              <a:ea typeface="ＭＳ ゴシック" panose="020B0609070205080204" pitchFamily="49" charset="-128"/>
            </a:endParaRPr>
          </a:p>
          <a:p>
            <a:pPr marL="541338" indent="-266700"/>
            <a:r>
              <a:rPr kumimoji="1" lang="ja-JP" altLang="en-US" sz="1400" dirty="0" smtClean="0">
                <a:latin typeface="ＭＳ ゴシック" panose="020B0609070205080204" pitchFamily="49" charset="-128"/>
                <a:ea typeface="ＭＳ ゴシック" panose="020B0609070205080204" pitchFamily="49" charset="-128"/>
              </a:rPr>
              <a:t>   ロ　利用者の数が</a:t>
            </a:r>
            <a:r>
              <a:rPr kumimoji="1" lang="en-US" altLang="ja-JP" sz="1400" dirty="0" smtClean="0">
                <a:latin typeface="ＭＳ ゴシック" panose="020B0609070205080204" pitchFamily="49" charset="-128"/>
                <a:ea typeface="ＭＳ ゴシック" panose="020B0609070205080204" pitchFamily="49" charset="-128"/>
              </a:rPr>
              <a:t>61</a:t>
            </a:r>
            <a:r>
              <a:rPr kumimoji="1" lang="ja-JP" altLang="en-US" sz="1400" dirty="0" smtClean="0">
                <a:latin typeface="ＭＳ ゴシック" panose="020B0609070205080204" pitchFamily="49" charset="-128"/>
                <a:ea typeface="ＭＳ ゴシック" panose="020B0609070205080204" pitchFamily="49" charset="-128"/>
              </a:rPr>
              <a:t>以上：１に、利用者の数が</a:t>
            </a:r>
            <a:r>
              <a:rPr kumimoji="1" lang="en-US" altLang="ja-JP" sz="1400" dirty="0" smtClean="0">
                <a:latin typeface="ＭＳ ゴシック" panose="020B0609070205080204" pitchFamily="49" charset="-128"/>
                <a:ea typeface="ＭＳ ゴシック" panose="020B0609070205080204" pitchFamily="49" charset="-128"/>
              </a:rPr>
              <a:t>60</a:t>
            </a:r>
            <a:r>
              <a:rPr kumimoji="1" lang="ja-JP" altLang="en-US" sz="1400" dirty="0" smtClean="0">
                <a:latin typeface="ＭＳ ゴシック" panose="020B0609070205080204" pitchFamily="49" charset="-128"/>
                <a:ea typeface="ＭＳ ゴシック" panose="020B0609070205080204" pitchFamily="49" charset="-128"/>
              </a:rPr>
              <a:t>を超えて</a:t>
            </a:r>
            <a:r>
              <a:rPr lang="en-US" altLang="ja-JP" sz="1400" dirty="0" smtClean="0">
                <a:latin typeface="ＭＳ ゴシック" panose="020B0609070205080204" pitchFamily="49" charset="-128"/>
                <a:ea typeface="ＭＳ ゴシック" panose="020B0609070205080204" pitchFamily="49" charset="-128"/>
              </a:rPr>
              <a:t>40</a:t>
            </a:r>
            <a:r>
              <a:rPr lang="ja-JP" altLang="en-US" sz="1400" dirty="0" smtClean="0">
                <a:latin typeface="ＭＳ ゴシック" panose="020B0609070205080204" pitchFamily="49" charset="-128"/>
                <a:ea typeface="ＭＳ ゴシック" panose="020B0609070205080204" pitchFamily="49" charset="-128"/>
              </a:rPr>
              <a:t>又はその端数を増す毎に１を加えて得た数以上</a:t>
            </a:r>
            <a:endParaRPr kumimoji="1" lang="en-US" altLang="ja-JP" sz="1400" dirty="0" smtClean="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190391" y="2060848"/>
            <a:ext cx="9361040" cy="584775"/>
          </a:xfrm>
          <a:prstGeom prst="rect">
            <a:avLst/>
          </a:prstGeom>
          <a:noFill/>
        </p:spPr>
        <p:txBody>
          <a:bodyPr wrap="square" rtlCol="0">
            <a:spAutoFit/>
          </a:bodyPr>
          <a:lstStyle/>
          <a:p>
            <a:r>
              <a:rPr kumimoji="1" lang="en-US" altLang="ja-JP" sz="1600" dirty="0" smtClean="0"/>
              <a:t>※</a:t>
            </a:r>
            <a:r>
              <a:rPr kumimoji="1" lang="ja-JP" altLang="en-US" sz="1600" dirty="0" smtClean="0"/>
              <a:t>以下、指定障害福祉サービスの事業等の人員及び運営に関する</a:t>
            </a:r>
            <a:r>
              <a:rPr lang="ja-JP" altLang="en-US" sz="1600" dirty="0" smtClean="0"/>
              <a:t>基準</a:t>
            </a:r>
            <a:r>
              <a:rPr lang="ja-JP" altLang="en-US" sz="1600" dirty="0"/>
              <a:t>において</a:t>
            </a:r>
            <a:r>
              <a:rPr lang="ja-JP" altLang="en-US" sz="1600" dirty="0" smtClean="0"/>
              <a:t>、各サービス</a:t>
            </a:r>
            <a:r>
              <a:rPr lang="ja-JP" altLang="en-US" sz="1600" dirty="0"/>
              <a:t>ごとに規定されている</a:t>
            </a:r>
            <a:r>
              <a:rPr lang="ja-JP" altLang="en-US" sz="1600" dirty="0" smtClean="0"/>
              <a:t>項目について、指定</a:t>
            </a:r>
            <a:r>
              <a:rPr lang="ja-JP" altLang="en-US" sz="1600" dirty="0"/>
              <a:t>療養介護を例と</a:t>
            </a:r>
            <a:r>
              <a:rPr lang="ja-JP" altLang="en-US" sz="1600" dirty="0" smtClean="0"/>
              <a:t>して抜粋</a:t>
            </a:r>
            <a:r>
              <a:rPr kumimoji="1" lang="ja-JP" altLang="en-US" sz="1600" dirty="0" smtClean="0"/>
              <a:t>し示す。</a:t>
            </a:r>
            <a:endParaRPr kumimoji="1" lang="en-US" altLang="ja-JP" sz="1600" dirty="0" smtClean="0"/>
          </a:p>
        </p:txBody>
      </p:sp>
    </p:spTree>
    <p:extLst>
      <p:ext uri="{BB962C8B-B14F-4D97-AF65-F5344CB8AC3E}">
        <p14:creationId xmlns:p14="http://schemas.microsoft.com/office/powerpoint/2010/main" val="1624298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65</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t"/>
          <a:lstStyle/>
          <a:p>
            <a:pPr>
              <a:spcBef>
                <a:spcPts val="300"/>
              </a:spcBef>
              <a:spcAft>
                <a:spcPts val="300"/>
              </a:spcAft>
              <a:defRPr/>
            </a:pPr>
            <a:r>
              <a:rPr lang="ja-JP" altLang="en-US" sz="1600" u="sng" dirty="0" smtClean="0">
                <a:latin typeface="ＭＳ ゴシック" panose="020B0609070205080204" pitchFamily="49" charset="-128"/>
                <a:ea typeface="ＭＳ ゴシック" panose="020B0609070205080204" pitchFamily="49" charset="-128"/>
              </a:rPr>
              <a:t>（管理者）</a:t>
            </a:r>
            <a:r>
              <a:rPr lang="ja-JP" altLang="en-US" sz="1100" u="sng" dirty="0" smtClean="0">
                <a:latin typeface="ＭＳ ゴシック" panose="020B0609070205080204" pitchFamily="49" charset="-128"/>
                <a:ea typeface="ＭＳ ゴシック" panose="020B0609070205080204" pitchFamily="49" charset="-128"/>
              </a:rPr>
              <a:t>基準第</a:t>
            </a:r>
            <a:r>
              <a:rPr lang="ja-JP" altLang="en-US" sz="1100" u="sng" dirty="0">
                <a:latin typeface="ＭＳ ゴシック" panose="020B0609070205080204" pitchFamily="49" charset="-128"/>
                <a:ea typeface="ＭＳ ゴシック" panose="020B0609070205080204" pitchFamily="49" charset="-128"/>
              </a:rPr>
              <a:t>五一</a:t>
            </a:r>
            <a:r>
              <a:rPr lang="ja-JP" altLang="en-US" sz="1100" u="sng" dirty="0" smtClean="0">
                <a:latin typeface="ＭＳ ゴシック" panose="020B0609070205080204" pitchFamily="49" charset="-128"/>
                <a:ea typeface="ＭＳ ゴシック" panose="020B0609070205080204" pitchFamily="49" charset="-128"/>
              </a:rPr>
              <a:t>条</a:t>
            </a:r>
            <a:r>
              <a:rPr lang="ja-JP" altLang="en-US" sz="1600" u="sng" dirty="0">
                <a:latin typeface="ＭＳ ゴシック" panose="020B0609070205080204" pitchFamily="49" charset="-128"/>
                <a:ea typeface="ＭＳ ゴシック" panose="020B0609070205080204" pitchFamily="49" charset="-128"/>
              </a:rPr>
              <a:t>　</a:t>
            </a:r>
            <a:endParaRPr lang="en-US" altLang="ja-JP" sz="1600" u="sng" dirty="0" smtClean="0">
              <a:latin typeface="ＭＳ ゴシック" panose="020B0609070205080204" pitchFamily="49" charset="-128"/>
              <a:ea typeface="ＭＳ ゴシック" panose="020B0609070205080204" pitchFamily="49" charset="-128"/>
            </a:endParaRPr>
          </a:p>
          <a:p>
            <a:pPr marL="5334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管理者：指定療養介護事業所ごとに専従の管理者を置く。ただし、管理上支障がない場合は、事業所内の他の職務、他事業所の職務を兼ねることができる。</a:t>
            </a:r>
            <a:endParaRPr lang="en-US" altLang="ja-JP" sz="1400" dirty="0">
              <a:latin typeface="ＭＳ ゴシック" panose="020B0609070205080204" pitchFamily="49" charset="-128"/>
              <a:ea typeface="ＭＳ ゴシック" panose="020B0609070205080204" pitchFamily="49" charset="-128"/>
            </a:endParaRPr>
          </a:p>
          <a:p>
            <a:pPr marL="812800" indent="-72390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＜運営に関する基準</a:t>
            </a:r>
            <a:r>
              <a:rPr lang="ja-JP" altLang="en-US" sz="1600" dirty="0" smtClean="0">
                <a:latin typeface="ＭＳ ゴシック" panose="020B0609070205080204" pitchFamily="49" charset="-128"/>
                <a:ea typeface="ＭＳ ゴシック" panose="020B0609070205080204" pitchFamily="49" charset="-128"/>
              </a:rPr>
              <a:t>＞</a:t>
            </a:r>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（契約支給量の報告等）</a:t>
            </a:r>
            <a:r>
              <a:rPr lang="ja-JP" altLang="en-US" sz="1100" u="sng" dirty="0" smtClean="0">
                <a:latin typeface="ＭＳ ゴシック" panose="020B0609070205080204" pitchFamily="49" charset="-128"/>
                <a:ea typeface="ＭＳ ゴシック" panose="020B0609070205080204" pitchFamily="49" charset="-128"/>
              </a:rPr>
              <a:t>基準五三条</a:t>
            </a:r>
            <a:endParaRPr lang="en-US" altLang="ja-JP" sz="1100" u="sng"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利用者の入所又は退所に際しては、入退所の年月日等必要な事項を受給者証に記載しなければならない。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利用者と契約をしたとき、もしくは受給者証に変更があったときは受給者証記載事項等必要な事項を市町村に遅滞なく報告しなければならない。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285750" indent="-285750">
              <a:buFont typeface="ＭＳ ゴシック" panose="020B0609070205080204" pitchFamily="49" charset="-128"/>
              <a:buChar char="○"/>
            </a:pP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（サービスの提供の記録）</a:t>
            </a:r>
            <a:r>
              <a:rPr lang="ja-JP" altLang="en-US" sz="1100" u="sng" dirty="0" smtClean="0">
                <a:latin typeface="ＭＳ ゴシック" panose="020B0609070205080204" pitchFamily="49" charset="-128"/>
                <a:ea typeface="ＭＳ ゴシック" panose="020B0609070205080204" pitchFamily="49" charset="-128"/>
              </a:rPr>
              <a:t>基準第五三条の二</a:t>
            </a:r>
            <a:endParaRPr lang="en-US" altLang="ja-JP" sz="1100" u="sng"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指定療養介護（以下「支援」という。</a:t>
            </a:r>
            <a:r>
              <a:rPr lang="ja-JP" altLang="en-US" sz="1400" dirty="0" smtClean="0">
                <a:latin typeface="ＭＳ ゴシック" panose="020B0609070205080204" pitchFamily="49" charset="-128"/>
                <a:ea typeface="ＭＳ ゴシック" panose="020B0609070205080204" pitchFamily="49" charset="-128"/>
              </a:rPr>
              <a:t>）を提供した際は、提供日、内容その他必要な事項を記録しなければならない。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2925"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記録</a:t>
            </a:r>
            <a:r>
              <a:rPr lang="ja-JP" altLang="en-US" sz="1400" dirty="0" smtClean="0">
                <a:latin typeface="ＭＳ ゴシック" panose="020B0609070205080204" pitchFamily="49" charset="-128"/>
                <a:ea typeface="ＭＳ ゴシック" panose="020B0609070205080204" pitchFamily="49" charset="-128"/>
              </a:rPr>
              <a:t>に際して、利用者から支援を提供したことについて確認を受けなければならない。</a:t>
            </a:r>
            <a:endParaRPr lang="en-US" altLang="ja-JP" sz="1400" dirty="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基準第五四～五六条略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（利用者負担額の受領）（利用者負担額に係る管理）（介護給付費の額に係る通知等）</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（指定療養介護の取扱い方針）</a:t>
            </a:r>
            <a:r>
              <a:rPr lang="ja-JP" altLang="en-US" sz="1100" u="sng" dirty="0" smtClean="0">
                <a:latin typeface="ＭＳ ゴシック" panose="020B0609070205080204" pitchFamily="49" charset="-128"/>
                <a:ea typeface="ＭＳ ゴシック" panose="020B0609070205080204" pitchFamily="49" charset="-128"/>
              </a:rPr>
              <a:t>基準第五七条</a:t>
            </a:r>
            <a:endParaRPr lang="en-US" altLang="ja-JP" sz="1400" u="sng" dirty="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療養介護事業者は、</a:t>
            </a:r>
            <a:r>
              <a:rPr lang="ja-JP" altLang="en-US" sz="1400" b="1" u="sng" dirty="0" smtClean="0">
                <a:latin typeface="ＭＳ ゴシック" panose="020B0609070205080204" pitchFamily="49" charset="-128"/>
                <a:ea typeface="ＭＳ ゴシック" panose="020B0609070205080204" pitchFamily="49" charset="-128"/>
              </a:rPr>
              <a:t>療養介護計画（個別支援計画）に基づき</a:t>
            </a:r>
            <a:r>
              <a:rPr lang="ja-JP" altLang="en-US" sz="1400" dirty="0" smtClean="0">
                <a:latin typeface="ＭＳ ゴシック" panose="020B0609070205080204" pitchFamily="49" charset="-128"/>
                <a:ea typeface="ＭＳ ゴシック" panose="020B0609070205080204" pitchFamily="49" charset="-128"/>
              </a:rPr>
              <a:t>、利用者の心身の状況等に応じて、その者の支援を適切に行うとともに、支援の提供が漫然かつ画一的なものとならないよう配慮しなければならない。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従業者</a:t>
            </a:r>
            <a:r>
              <a:rPr lang="ja-JP" altLang="en-US" sz="1400" dirty="0" smtClean="0">
                <a:latin typeface="ＭＳ ゴシック" panose="020B0609070205080204" pitchFamily="49" charset="-128"/>
                <a:ea typeface="ＭＳ ゴシック" panose="020B0609070205080204" pitchFamily="49" charset="-128"/>
              </a:rPr>
              <a:t>は、支援の提供に当たっては、懇切丁寧を旨とし、利用者又はその家族に対し、支援上必要な事項（療養介護計画の目標、内容、行事、日課等）について、理解しやすいように説明を行わなければならない。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46100"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療養</a:t>
            </a:r>
            <a:r>
              <a:rPr lang="ja-JP" altLang="en-US" sz="1400" dirty="0" smtClean="0">
                <a:latin typeface="ＭＳ ゴシック" panose="020B0609070205080204" pitchFamily="49" charset="-128"/>
                <a:ea typeface="ＭＳ ゴシック" panose="020B0609070205080204" pitchFamily="49" charset="-128"/>
              </a:rPr>
              <a:t>介護事業者は、</a:t>
            </a:r>
            <a:r>
              <a:rPr lang="ja-JP" altLang="en-US" sz="1400" dirty="0">
                <a:latin typeface="ＭＳ ゴシック" panose="020B0609070205080204" pitchFamily="49" charset="-128"/>
                <a:ea typeface="ＭＳ ゴシック" panose="020B0609070205080204" pitchFamily="49" charset="-128"/>
              </a:rPr>
              <a:t>提供</a:t>
            </a:r>
            <a:r>
              <a:rPr lang="ja-JP" altLang="en-US" sz="1400" dirty="0" smtClean="0">
                <a:latin typeface="ＭＳ ゴシック" panose="020B0609070205080204" pitchFamily="49" charset="-128"/>
                <a:ea typeface="ＭＳ ゴシック" panose="020B0609070205080204" pitchFamily="49" charset="-128"/>
              </a:rPr>
              <a:t>する支援の質の評価（第三者評価を含む）を行い、常にその改善を図らなければならない。</a:t>
            </a:r>
            <a:endParaRPr lang="en-US" altLang="ja-JP" sz="1400" dirty="0">
              <a:latin typeface="ＭＳ ゴシック" panose="020B0609070205080204" pitchFamily="49" charset="-128"/>
              <a:ea typeface="ＭＳ ゴシック" panose="020B0609070205080204" pitchFamily="49" charset="-128"/>
            </a:endParaRPr>
          </a:p>
          <a:p>
            <a:endParaRPr kumimoji="1" lang="ja-JP" altLang="en-US" sz="16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27243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66</a:t>
            </a:fld>
            <a:endParaRPr lang="en-US" altLang="ja-JP" dirty="0"/>
          </a:p>
        </p:txBody>
      </p:sp>
      <p:sp>
        <p:nvSpPr>
          <p:cNvPr id="4" name="正方形/長方形 3"/>
          <p:cNvSpPr/>
          <p:nvPr/>
        </p:nvSpPr>
        <p:spPr>
          <a:xfrm>
            <a:off x="272480" y="260648"/>
            <a:ext cx="9361040" cy="648072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u="sng" dirty="0" smtClean="0">
                <a:latin typeface="ＭＳ ゴシック" panose="020B0609070205080204" pitchFamily="49" charset="-128"/>
                <a:ea typeface="ＭＳ ゴシック" panose="020B0609070205080204" pitchFamily="49" charset="-128"/>
              </a:rPr>
              <a:t>（療養介護計画の作成等）</a:t>
            </a:r>
            <a:r>
              <a:rPr lang="ja-JP" altLang="en-US" sz="1100" u="sng" dirty="0" smtClean="0">
                <a:latin typeface="ＭＳ ゴシック" panose="020B0609070205080204" pitchFamily="49" charset="-128"/>
                <a:ea typeface="ＭＳ ゴシック" panose="020B0609070205080204" pitchFamily="49" charset="-128"/>
              </a:rPr>
              <a:t>基準第五八条</a:t>
            </a:r>
            <a:endParaRPr lang="en-US" altLang="ja-JP" sz="1100" u="sng" dirty="0" smtClean="0">
              <a:latin typeface="ＭＳ ゴシック" panose="020B0609070205080204" pitchFamily="49" charset="-128"/>
              <a:ea typeface="ＭＳ ゴシック" panose="020B0609070205080204" pitchFamily="49" charset="-128"/>
            </a:endParaRPr>
          </a:p>
          <a:p>
            <a:endParaRPr lang="en-US" altLang="ja-JP" sz="1600" u="sng"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管理者は、サービス管理責任者に支援に係る個別支援計画（以下「療養介護計画」という。）の作成に関する業務を担当させるものとする。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療養介護計画の作成に</a:t>
            </a:r>
            <a:r>
              <a:rPr lang="ja-JP" altLang="en-US" sz="1400" dirty="0">
                <a:latin typeface="ＭＳ ゴシック" panose="020B0609070205080204" pitchFamily="49" charset="-128"/>
                <a:ea typeface="ＭＳ ゴシック" panose="020B0609070205080204" pitchFamily="49" charset="-128"/>
              </a:rPr>
              <a:t>当たって</a:t>
            </a:r>
            <a:r>
              <a:rPr lang="ja-JP" altLang="en-US" sz="1400" dirty="0" smtClean="0">
                <a:latin typeface="ＭＳ ゴシック" panose="020B0609070205080204" pitchFamily="49" charset="-128"/>
                <a:ea typeface="ＭＳ ゴシック" panose="020B0609070205080204" pitchFamily="49" charset="-128"/>
              </a:rPr>
              <a:t>は、適切な方法により、</a:t>
            </a:r>
            <a:r>
              <a:rPr lang="ja-JP" altLang="en-US" sz="1400" b="1" u="sng" dirty="0" smtClean="0">
                <a:latin typeface="ＭＳ ゴシック" panose="020B0609070205080204" pitchFamily="49" charset="-128"/>
                <a:ea typeface="ＭＳ ゴシック" panose="020B0609070205080204" pitchFamily="49" charset="-128"/>
              </a:rPr>
              <a:t>利用者について、その有する能力、その置かれている環境及び日常生活前案の状況等の評価を通じて利用者の希望する生活や課題等の把握（以下「アセスメント」という。）</a:t>
            </a:r>
            <a:r>
              <a:rPr lang="ja-JP" altLang="en-US" sz="1400" dirty="0" smtClean="0">
                <a:latin typeface="ＭＳ ゴシック" panose="020B0609070205080204" pitchFamily="49" charset="-128"/>
                <a:ea typeface="ＭＳ ゴシック" panose="020B0609070205080204" pitchFamily="49" charset="-128"/>
              </a:rPr>
              <a:t>を行い、利用者が自立した日常生活を営むことができるように支援する上での適切な支援内容の検討をしなければならない。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b="1" u="sng" dirty="0">
                <a:latin typeface="ＭＳ ゴシック" panose="020B0609070205080204" pitchFamily="49" charset="-128"/>
                <a:ea typeface="ＭＳ ゴシック" panose="020B0609070205080204" pitchFamily="49" charset="-128"/>
              </a:rPr>
              <a:t>アセスメントに当たって</a:t>
            </a:r>
            <a:r>
              <a:rPr lang="ja-JP" altLang="en-US" sz="1400" b="1" u="sng" dirty="0" smtClean="0">
                <a:latin typeface="ＭＳ ゴシック" panose="020B0609070205080204" pitchFamily="49" charset="-128"/>
                <a:ea typeface="ＭＳ ゴシック" panose="020B0609070205080204" pitchFamily="49" charset="-128"/>
              </a:rPr>
              <a:t>は利用者に面接して行わなければならない。</a:t>
            </a:r>
            <a:r>
              <a:rPr lang="ja-JP" altLang="en-US" sz="1400" dirty="0" smtClean="0">
                <a:latin typeface="ＭＳ ゴシック" panose="020B0609070205080204" pitchFamily="49" charset="-128"/>
                <a:ea typeface="ＭＳ ゴシック" panose="020B0609070205080204" pitchFamily="49" charset="-128"/>
              </a:rPr>
              <a:t>この場合において、サービス管理責任者は、面接の趣旨を利用者に対して十分に説明し、理解を得なければならない。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アセスメント及び支援内容の検討結果に基づき、</a:t>
            </a:r>
            <a:r>
              <a:rPr lang="ja-JP" altLang="en-US" sz="1400" b="1" u="sng" dirty="0" smtClean="0">
                <a:latin typeface="ＭＳ ゴシック" panose="020B0609070205080204" pitchFamily="49" charset="-128"/>
                <a:ea typeface="ＭＳ ゴシック" panose="020B0609070205080204" pitchFamily="49" charset="-128"/>
              </a:rPr>
              <a:t>利用者及びその家族の生活に対する意向、総合的な支援の方針、生活全般の質を向上させるための課題、支援の目標及びその達成時期、支援を提供する上での留意事項等を記載した計画の原案を作成</a:t>
            </a:r>
            <a:r>
              <a:rPr lang="ja-JP" altLang="en-US" sz="1400" dirty="0" smtClean="0">
                <a:latin typeface="ＭＳ ゴシック" panose="020B0609070205080204" pitchFamily="49" charset="-128"/>
                <a:ea typeface="ＭＳ ゴシック" panose="020B0609070205080204" pitchFamily="49" charset="-128"/>
              </a:rPr>
              <a:t>しなければならない。この場合において、当該事業所が提供する支援以外の保健医療サービス又はその他の福祉サービス等との業務も含めて療養介護計画の原案に位置付けるよう努めなければならない。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b="1" u="sng" dirty="0" smtClean="0">
                <a:latin typeface="ＭＳ ゴシック" panose="020B0609070205080204" pitchFamily="49" charset="-128"/>
                <a:ea typeface="ＭＳ ゴシック" panose="020B0609070205080204" pitchFamily="49" charset="-128"/>
              </a:rPr>
              <a:t>療養介護計画の作成に係る会議を（支援の提供に当たる担当者を招集して）開催</a:t>
            </a:r>
            <a:r>
              <a:rPr lang="ja-JP" altLang="en-US" sz="1400" dirty="0" smtClean="0">
                <a:latin typeface="ＭＳ ゴシック" panose="020B0609070205080204" pitchFamily="49" charset="-128"/>
                <a:ea typeface="ＭＳ ゴシック" panose="020B0609070205080204" pitchFamily="49" charset="-128"/>
              </a:rPr>
              <a:t>し、療養介護計画の</a:t>
            </a:r>
            <a:r>
              <a:rPr lang="ja-JP" altLang="en-US" sz="1400" dirty="0">
                <a:latin typeface="ＭＳ ゴシック" panose="020B0609070205080204" pitchFamily="49" charset="-128"/>
                <a:ea typeface="ＭＳ ゴシック" panose="020B0609070205080204" pitchFamily="49" charset="-128"/>
              </a:rPr>
              <a:t>原案</a:t>
            </a:r>
            <a:r>
              <a:rPr lang="ja-JP" altLang="en-US" sz="1400" dirty="0" smtClean="0">
                <a:latin typeface="ＭＳ ゴシック" panose="020B0609070205080204" pitchFamily="49" charset="-128"/>
                <a:ea typeface="ＭＳ ゴシック" panose="020B0609070205080204" pitchFamily="49" charset="-128"/>
              </a:rPr>
              <a:t>の内容について意見を求めるものとする。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療養介護計画の原案の内容について利用者又はその家族に対して説明し、文書により利用者の同意を得なければならない。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療養介護計画を作成した際には、利用者に交付しなければならない。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療養介護計画の作成後、療養介護計画の実施状況の把握（継続的なアセスメントを含む。以下「アセスメント」という）を行うとともに、</a:t>
            </a:r>
            <a:r>
              <a:rPr lang="ja-JP" altLang="en-US" sz="1400" b="1" u="sng" dirty="0" smtClean="0">
                <a:latin typeface="ＭＳ ゴシック" panose="020B0609070205080204" pitchFamily="49" charset="-128"/>
                <a:ea typeface="ＭＳ ゴシック" panose="020B0609070205080204" pitchFamily="49" charset="-128"/>
              </a:rPr>
              <a:t>少なくとも６月に１回以上、療養介護計画の見直し</a:t>
            </a:r>
            <a:r>
              <a:rPr lang="ja-JP" altLang="en-US" sz="1400" dirty="0" smtClean="0">
                <a:latin typeface="ＭＳ ゴシック" panose="020B0609070205080204" pitchFamily="49" charset="-128"/>
                <a:ea typeface="ＭＳ ゴシック" panose="020B0609070205080204" pitchFamily="49" charset="-128"/>
              </a:rPr>
              <a:t>を行い、必要に応じて計画の変更を行うものとする。</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モニタリングに当たっては、利用者及びその家族等と</a:t>
            </a:r>
            <a:r>
              <a:rPr lang="ja-JP" altLang="en-US" sz="1400" dirty="0">
                <a:latin typeface="ＭＳ ゴシック" panose="020B0609070205080204" pitchFamily="49" charset="-128"/>
                <a:ea typeface="ＭＳ ゴシック" panose="020B0609070205080204" pitchFamily="49" charset="-128"/>
              </a:rPr>
              <a:t>連絡を</a:t>
            </a:r>
            <a:r>
              <a:rPr lang="ja-JP" altLang="en-US" sz="1400" dirty="0" smtClean="0">
                <a:latin typeface="ＭＳ ゴシック" panose="020B0609070205080204" pitchFamily="49" charset="-128"/>
                <a:ea typeface="ＭＳ ゴシック" panose="020B0609070205080204" pitchFamily="49" charset="-128"/>
              </a:rPr>
              <a:t>継続的に行うこととし、特段の事情のない限り、以下のことを行わなければならない。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803275" indent="-263525" defTabSz="803275">
              <a:buFont typeface="Arial" panose="020B0604020202020204" pitchFamily="34" charset="0"/>
              <a:buChar char="•"/>
            </a:pPr>
            <a:r>
              <a:rPr lang="ja-JP" altLang="en-US" sz="1400" b="1" u="sng" dirty="0">
                <a:latin typeface="ＭＳ ゴシック" panose="020B0609070205080204" pitchFamily="49" charset="-128"/>
                <a:ea typeface="ＭＳ ゴシック" panose="020B0609070205080204" pitchFamily="49" charset="-128"/>
              </a:rPr>
              <a:t>定期的</a:t>
            </a:r>
            <a:r>
              <a:rPr lang="ja-JP" altLang="en-US" sz="1400" b="1" u="sng" dirty="0" smtClean="0">
                <a:latin typeface="ＭＳ ゴシック" panose="020B0609070205080204" pitchFamily="49" charset="-128"/>
                <a:ea typeface="ＭＳ ゴシック" panose="020B0609070205080204" pitchFamily="49" charset="-128"/>
              </a:rPr>
              <a:t>に利用者に面接すること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803275" indent="-263525" defTabSz="803275">
              <a:buFont typeface="Arial" panose="020B0604020202020204" pitchFamily="34" charset="0"/>
              <a:buChar char="•"/>
            </a:pPr>
            <a:r>
              <a:rPr lang="ja-JP" altLang="en-US" sz="1400" b="1" u="sng" dirty="0">
                <a:latin typeface="ＭＳ ゴシック" panose="020B0609070205080204" pitchFamily="49" charset="-128"/>
                <a:ea typeface="ＭＳ ゴシック" panose="020B0609070205080204" pitchFamily="49" charset="-128"/>
              </a:rPr>
              <a:t>定期的</a:t>
            </a:r>
            <a:r>
              <a:rPr lang="ja-JP" altLang="en-US" sz="1400" b="1" u="sng" dirty="0" smtClean="0">
                <a:latin typeface="ＭＳ ゴシック" panose="020B0609070205080204" pitchFamily="49" charset="-128"/>
                <a:ea typeface="ＭＳ ゴシック" panose="020B0609070205080204" pitchFamily="49" charset="-128"/>
              </a:rPr>
              <a:t>にモニタリングの結果を記録すること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592138" indent="-342900">
              <a:buFont typeface="+mj-ea"/>
              <a:buAutoNum type="circleNumDbPlain" startAt="10"/>
            </a:pPr>
            <a:r>
              <a:rPr lang="ja-JP" altLang="en-US" sz="1400" dirty="0" smtClean="0">
                <a:latin typeface="ＭＳ ゴシック" panose="020B0609070205080204" pitchFamily="49" charset="-128"/>
                <a:ea typeface="ＭＳ ゴシック" panose="020B0609070205080204" pitchFamily="49" charset="-128"/>
              </a:rPr>
              <a:t>②から⑦については、療養介護計画の変更についても準用する。</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26988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44624"/>
            <a:ext cx="8915400" cy="202033"/>
          </a:xfrm>
        </p:spPr>
        <p:txBody>
          <a:bodyPr/>
          <a:lstStyle/>
          <a:p>
            <a:r>
              <a:rPr kumimoji="1" lang="ja-JP" altLang="en-US" sz="1600" b="1" dirty="0" smtClean="0"/>
              <a:t>個別支援計画書（書式例）</a:t>
            </a:r>
            <a:endParaRPr kumimoji="1" lang="ja-JP" altLang="en-US" sz="1600" b="1" dirty="0"/>
          </a:p>
        </p:txBody>
      </p:sp>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67</a:t>
            </a:fld>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3910267126"/>
              </p:ext>
            </p:extLst>
          </p:nvPr>
        </p:nvGraphicFramePr>
        <p:xfrm>
          <a:off x="200472" y="764704"/>
          <a:ext cx="9577064" cy="475104"/>
        </p:xfrm>
        <a:graphic>
          <a:graphicData uri="http://schemas.openxmlformats.org/drawingml/2006/table">
            <a:tbl>
              <a:tblPr firstRow="1" bandRow="1">
                <a:tableStyleId>{5940675A-B579-460E-94D1-54222C63F5DA}</a:tableStyleId>
              </a:tblPr>
              <a:tblGrid>
                <a:gridCol w="9577064">
                  <a:extLst>
                    <a:ext uri="{9D8B030D-6E8A-4147-A177-3AD203B41FA5}">
                      <a16:colId xmlns:a16="http://schemas.microsoft.com/office/drawing/2014/main" val="20000"/>
                    </a:ext>
                  </a:extLst>
                </a:gridCol>
              </a:tblGrid>
              <a:tr h="475104">
                <a:tc>
                  <a:txBody>
                    <a:bodyPr/>
                    <a:lstStyle/>
                    <a:p>
                      <a:r>
                        <a:rPr kumimoji="1" lang="en-US" altLang="ja-JP" sz="1100" dirty="0" smtClean="0"/>
                        <a:t>【</a:t>
                      </a:r>
                      <a:r>
                        <a:rPr kumimoji="1" lang="ja-JP" altLang="en-US" sz="1100" dirty="0" smtClean="0"/>
                        <a:t>総合的な援助の方針</a:t>
                      </a:r>
                      <a:r>
                        <a:rPr kumimoji="1" lang="en-US" altLang="ja-JP" sz="1100" dirty="0" smtClean="0"/>
                        <a:t>】</a:t>
                      </a:r>
                    </a:p>
                  </a:txBody>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80260063"/>
              </p:ext>
            </p:extLst>
          </p:nvPr>
        </p:nvGraphicFramePr>
        <p:xfrm>
          <a:off x="200472" y="2740567"/>
          <a:ext cx="9505057" cy="4000801"/>
        </p:xfrm>
        <a:graphic>
          <a:graphicData uri="http://schemas.openxmlformats.org/drawingml/2006/table">
            <a:tbl>
              <a:tblPr firstRow="1" bandRow="1">
                <a:tableStyleId>{5940675A-B579-460E-94D1-54222C63F5DA}</a:tableStyleId>
              </a:tblPr>
              <a:tblGrid>
                <a:gridCol w="2117528">
                  <a:extLst>
                    <a:ext uri="{9D8B030D-6E8A-4147-A177-3AD203B41FA5}">
                      <a16:colId xmlns:a16="http://schemas.microsoft.com/office/drawing/2014/main" val="20000"/>
                    </a:ext>
                  </a:extLst>
                </a:gridCol>
                <a:gridCol w="2371632">
                  <a:extLst>
                    <a:ext uri="{9D8B030D-6E8A-4147-A177-3AD203B41FA5}">
                      <a16:colId xmlns:a16="http://schemas.microsoft.com/office/drawing/2014/main" val="20001"/>
                    </a:ext>
                  </a:extLst>
                </a:gridCol>
                <a:gridCol w="3215696">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504057">
                  <a:extLst>
                    <a:ext uri="{9D8B030D-6E8A-4147-A177-3AD203B41FA5}">
                      <a16:colId xmlns:a16="http://schemas.microsoft.com/office/drawing/2014/main" val="20004"/>
                    </a:ext>
                  </a:extLst>
                </a:gridCol>
              </a:tblGrid>
              <a:tr h="263827">
                <a:tc>
                  <a:txBody>
                    <a:bodyPr/>
                    <a:lstStyle/>
                    <a:p>
                      <a:pPr algn="ctr"/>
                      <a:r>
                        <a:rPr kumimoji="1" lang="ja-JP" altLang="en-US" sz="1100" dirty="0" smtClean="0"/>
                        <a:t>具体的到達目標</a:t>
                      </a:r>
                      <a:endParaRPr kumimoji="1" lang="ja-JP" altLang="en-US" sz="1100" dirty="0"/>
                    </a:p>
                  </a:txBody>
                  <a:tcPr anchor="ctr"/>
                </a:tc>
                <a:tc>
                  <a:txBody>
                    <a:bodyPr/>
                    <a:lstStyle/>
                    <a:p>
                      <a:pPr algn="ctr"/>
                      <a:r>
                        <a:rPr kumimoji="1" lang="ja-JP" altLang="en-US" sz="1100" dirty="0" smtClean="0"/>
                        <a:t>本人の役割</a:t>
                      </a:r>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100" dirty="0" smtClean="0"/>
                        <a:t>支援内容</a:t>
                      </a:r>
                      <a:endParaRPr kumimoji="1" lang="en-US" altLang="ja-JP" sz="1100" dirty="0" smtClean="0"/>
                    </a:p>
                    <a:p>
                      <a:pPr algn="ctr"/>
                      <a:r>
                        <a:rPr kumimoji="1" lang="ja-JP" altLang="en-US" sz="1100" dirty="0" smtClean="0"/>
                        <a:t>（内容・留意点等）</a:t>
                      </a:r>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1100" dirty="0" smtClean="0"/>
                        <a:t>担当者</a:t>
                      </a:r>
                      <a:endParaRPr kumimoji="1" lang="ja-JP" altLang="en-US" sz="1100" dirty="0"/>
                    </a:p>
                  </a:txBody>
                  <a:tcPr anchor="ctr"/>
                </a:tc>
                <a:tc>
                  <a:txBody>
                    <a:bodyPr/>
                    <a:lstStyle/>
                    <a:p>
                      <a:pPr algn="ctr"/>
                      <a:r>
                        <a:rPr kumimoji="1" lang="ja-JP" altLang="en-US" sz="1100" dirty="0" smtClean="0"/>
                        <a:t>優先順位</a:t>
                      </a:r>
                      <a:endParaRPr kumimoji="1" lang="ja-JP" altLang="en-US" sz="1100" dirty="0"/>
                    </a:p>
                  </a:txBody>
                  <a:tcPr anchor="ctr"/>
                </a:tc>
                <a:extLst>
                  <a:ext uri="{0D108BD9-81ED-4DB2-BD59-A6C34878D82A}">
                    <a16:rowId xmlns:a16="http://schemas.microsoft.com/office/drawing/2014/main" val="10000"/>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1"/>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2"/>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3"/>
                  </a:ext>
                </a:extLst>
              </a:tr>
              <a:tr h="770604">
                <a:tc>
                  <a:txBody>
                    <a:bodyPr/>
                    <a:lstStyle/>
                    <a:p>
                      <a:endParaRPr kumimoji="1" lang="ja-JP" altLang="en-US" sz="1100" dirty="0"/>
                    </a:p>
                  </a:txBody>
                  <a:tcPr anchor="ctr"/>
                </a:tc>
                <a:tc>
                  <a:txBody>
                    <a:bodyPr/>
                    <a:lstStyle/>
                    <a:p>
                      <a:endParaRPr kumimoji="1" lang="ja-JP" altLang="en-US" sz="1100" dirty="0"/>
                    </a:p>
                  </a:txBody>
                  <a:tcPr anchor="ctr">
                    <a:lnR w="12700" cap="flat" cmpd="sng" algn="ctr">
                      <a:solidFill>
                        <a:schemeClr val="tx1"/>
                      </a:solidFill>
                      <a:prstDash val="solid"/>
                      <a:round/>
                      <a:headEnd type="none" w="med" len="med"/>
                      <a:tailEnd type="none" w="med" len="med"/>
                    </a:lnR>
                  </a:tcPr>
                </a:tc>
                <a:tc>
                  <a:txBody>
                    <a:bodyPr/>
                    <a:lstStyle/>
                    <a:p>
                      <a:endParaRPr kumimoji="1" lang="ja-JP" altLang="en-US" sz="1100" dirty="0"/>
                    </a:p>
                  </a:txBody>
                  <a:tcPr anchor="ctr">
                    <a:lnL w="12700" cap="flat" cmpd="sng" algn="ctr">
                      <a:solidFill>
                        <a:schemeClr val="tx1"/>
                      </a:solidFill>
                      <a:prstDash val="solid"/>
                      <a:round/>
                      <a:headEnd type="none" w="med" len="med"/>
                      <a:tailEnd type="none" w="med" len="med"/>
                    </a:lnL>
                  </a:tcPr>
                </a:tc>
                <a:tc>
                  <a:txBody>
                    <a:bodyPr/>
                    <a:lstStyle/>
                    <a:p>
                      <a:endParaRPr kumimoji="1" lang="ja-JP" altLang="en-US" sz="1100" dirty="0"/>
                    </a:p>
                  </a:txBody>
                  <a:tcPr anchor="ctr"/>
                </a:tc>
                <a:tc>
                  <a:txBody>
                    <a:bodyPr/>
                    <a:lstStyle/>
                    <a:p>
                      <a:endParaRPr kumimoji="1" lang="ja-JP" altLang="en-US" sz="1100" dirty="0"/>
                    </a:p>
                  </a:txBody>
                  <a:tcPr anchor="ctr"/>
                </a:tc>
                <a:extLst>
                  <a:ext uri="{0D108BD9-81ED-4DB2-BD59-A6C34878D82A}">
                    <a16:rowId xmlns:a16="http://schemas.microsoft.com/office/drawing/2014/main" val="10004"/>
                  </a:ext>
                </a:extLst>
              </a:tr>
              <a:tr h="491665">
                <a:tc gridSpan="5">
                  <a:txBody>
                    <a:bodyPr/>
                    <a:lstStyle/>
                    <a:p>
                      <a:r>
                        <a:rPr kumimoji="1" lang="ja-JP" altLang="en-US" sz="1100" dirty="0" smtClean="0"/>
                        <a:t>上記の計画書に基づきサービスの説明を受け、内容に同意しました。</a:t>
                      </a:r>
                      <a:endParaRPr kumimoji="1" lang="en-US" altLang="ja-JP" sz="1100" dirty="0" smtClean="0"/>
                    </a:p>
                    <a:p>
                      <a:r>
                        <a:rPr kumimoji="1" lang="ja-JP" altLang="en-US" sz="1100" u="sng" dirty="0" smtClean="0"/>
                        <a:t>同意年月日：　　　　　　　　年　　　　　月　　　　　日　　</a:t>
                      </a:r>
                      <a:r>
                        <a:rPr kumimoji="1" lang="ja-JP" altLang="en-US" sz="1100" dirty="0" smtClean="0"/>
                        <a:t>　</a:t>
                      </a:r>
                      <a:r>
                        <a:rPr kumimoji="1" lang="ja-JP" altLang="en-US" sz="1100" u="sng" dirty="0" smtClean="0"/>
                        <a:t>利用者氏名　　　　　　　　　　　　　　　　　印　</a:t>
                      </a:r>
                      <a:r>
                        <a:rPr kumimoji="1" lang="ja-JP" altLang="en-US" sz="1100" dirty="0" smtClean="0"/>
                        <a:t>　　　　</a:t>
                      </a:r>
                      <a:r>
                        <a:rPr kumimoji="1" lang="ja-JP" altLang="en-US" sz="1100" u="sng" dirty="0" smtClean="0"/>
                        <a:t>サービス管理責任者氏名　　　　　　　　　　　　　　　印</a:t>
                      </a:r>
                      <a:endParaRPr kumimoji="1" lang="ja-JP" altLang="en-US" sz="1100" u="sng"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1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869609054"/>
              </p:ext>
            </p:extLst>
          </p:nvPr>
        </p:nvGraphicFramePr>
        <p:xfrm>
          <a:off x="200472" y="1340768"/>
          <a:ext cx="9577064" cy="936104"/>
        </p:xfrm>
        <a:graphic>
          <a:graphicData uri="http://schemas.openxmlformats.org/drawingml/2006/table">
            <a:tbl>
              <a:tblPr firstRow="1" bandRow="1">
                <a:tableStyleId>{5940675A-B579-460E-94D1-54222C63F5DA}</a:tableStyleId>
              </a:tblPr>
              <a:tblGrid>
                <a:gridCol w="4896544">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468052">
                <a:tc gridSpan="2">
                  <a:txBody>
                    <a:bodyPr/>
                    <a:lstStyle/>
                    <a:p>
                      <a:r>
                        <a:rPr kumimoji="1" lang="en-US" altLang="ja-JP" sz="1100" dirty="0" smtClean="0"/>
                        <a:t>【</a:t>
                      </a:r>
                      <a:r>
                        <a:rPr kumimoji="1" lang="ja-JP" altLang="en-US" sz="1100" dirty="0" smtClean="0"/>
                        <a:t>到達目標</a:t>
                      </a:r>
                      <a:r>
                        <a:rPr kumimoji="1" lang="en-US" altLang="ja-JP" sz="1100" dirty="0" smtClean="0"/>
                        <a:t>】</a:t>
                      </a:r>
                      <a:endParaRPr kumimoji="1" lang="ja-JP" altLang="en-US" sz="1100" dirty="0"/>
                    </a:p>
                  </a:txBody>
                  <a:tcPr/>
                </a:tc>
                <a:tc hMerge="1">
                  <a:txBody>
                    <a:bodyPr/>
                    <a:lstStyle/>
                    <a:p>
                      <a:endParaRPr kumimoji="1" lang="ja-JP" altLang="en-US" sz="1100" dirty="0"/>
                    </a:p>
                  </a:txBody>
                  <a:tcPr/>
                </a:tc>
                <a:extLst>
                  <a:ext uri="{0D108BD9-81ED-4DB2-BD59-A6C34878D82A}">
                    <a16:rowId xmlns:a16="http://schemas.microsoft.com/office/drawing/2014/main" val="10000"/>
                  </a:ext>
                </a:extLst>
              </a:tr>
              <a:tr h="468052">
                <a:tc>
                  <a:txBody>
                    <a:bodyPr/>
                    <a:lstStyle/>
                    <a:p>
                      <a:r>
                        <a:rPr kumimoji="1" lang="en-US" altLang="ja-JP" sz="1100" dirty="0" smtClean="0"/>
                        <a:t>【</a:t>
                      </a:r>
                      <a:r>
                        <a:rPr kumimoji="1" lang="ja-JP" altLang="en-US" sz="1100" dirty="0" smtClean="0"/>
                        <a:t>短期目標</a:t>
                      </a:r>
                      <a:r>
                        <a:rPr kumimoji="1" lang="en-US" altLang="ja-JP" sz="1100" dirty="0" smtClean="0"/>
                        <a:t>】</a:t>
                      </a:r>
                      <a:endParaRPr kumimoji="1" lang="ja-JP" altLang="en-US" sz="1100" dirty="0"/>
                    </a:p>
                  </a:txBody>
                  <a:tcPr/>
                </a:tc>
                <a:tc>
                  <a:txBody>
                    <a:bodyPr/>
                    <a:lstStyle/>
                    <a:p>
                      <a:r>
                        <a:rPr kumimoji="1" lang="en-US" altLang="ja-JP" sz="1100" dirty="0" smtClean="0"/>
                        <a:t>【</a:t>
                      </a:r>
                      <a:r>
                        <a:rPr kumimoji="1" lang="ja-JP" altLang="en-US" sz="1100" dirty="0" smtClean="0"/>
                        <a:t>長期目標</a:t>
                      </a:r>
                      <a:r>
                        <a:rPr kumimoji="1" lang="en-US" altLang="ja-JP" sz="1100" dirty="0" smtClean="0"/>
                        <a:t>】</a:t>
                      </a:r>
                      <a:endParaRPr kumimoji="1" lang="ja-JP" altLang="en-US" sz="1100" dirty="0"/>
                    </a:p>
                  </a:txBody>
                  <a:tcPr/>
                </a:tc>
                <a:extLst>
                  <a:ext uri="{0D108BD9-81ED-4DB2-BD59-A6C34878D82A}">
                    <a16:rowId xmlns:a16="http://schemas.microsoft.com/office/drawing/2014/main" val="1000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956003634"/>
              </p:ext>
            </p:extLst>
          </p:nvPr>
        </p:nvGraphicFramePr>
        <p:xfrm>
          <a:off x="200472" y="346369"/>
          <a:ext cx="9513980" cy="274320"/>
        </p:xfrm>
        <a:graphic>
          <a:graphicData uri="http://schemas.openxmlformats.org/drawingml/2006/table">
            <a:tbl>
              <a:tblPr firstRow="1" bandRow="1">
                <a:tableStyleId>{5940675A-B579-460E-94D1-54222C63F5DA}</a:tableStyleId>
              </a:tblPr>
              <a:tblGrid>
                <a:gridCol w="1127446">
                  <a:extLst>
                    <a:ext uri="{9D8B030D-6E8A-4147-A177-3AD203B41FA5}">
                      <a16:colId xmlns:a16="http://schemas.microsoft.com/office/drawing/2014/main" val="20000"/>
                    </a:ext>
                  </a:extLst>
                </a:gridCol>
                <a:gridCol w="1767541">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642376">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1217083">
                  <a:extLst>
                    <a:ext uri="{9D8B030D-6E8A-4147-A177-3AD203B41FA5}">
                      <a16:colId xmlns:a16="http://schemas.microsoft.com/office/drawing/2014/main" val="20005"/>
                    </a:ext>
                  </a:extLst>
                </a:gridCol>
                <a:gridCol w="2342974">
                  <a:extLst>
                    <a:ext uri="{9D8B030D-6E8A-4147-A177-3AD203B41FA5}">
                      <a16:colId xmlns:a16="http://schemas.microsoft.com/office/drawing/2014/main" val="20006"/>
                    </a:ext>
                  </a:extLst>
                </a:gridCol>
              </a:tblGrid>
              <a:tr h="216024">
                <a:tc>
                  <a:txBody>
                    <a:bodyPr/>
                    <a:lstStyle/>
                    <a:p>
                      <a:r>
                        <a:rPr kumimoji="1" lang="ja-JP" altLang="en-US" sz="1200" dirty="0" smtClean="0"/>
                        <a:t>利用者氏名：</a:t>
                      </a: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kumimoji="1" lang="ja-JP" altLang="en-US" sz="1200" dirty="0" smtClean="0"/>
                        <a:t>作成年月日</a:t>
                      </a:r>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kumimoji="1" lang="ja-JP" altLang="en-US"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bl>
          </a:graphicData>
        </a:graphic>
      </p:graphicFrame>
      <p:sp>
        <p:nvSpPr>
          <p:cNvPr id="13" name="テキスト ボックス 12"/>
          <p:cNvSpPr txBox="1"/>
          <p:nvPr/>
        </p:nvSpPr>
        <p:spPr>
          <a:xfrm>
            <a:off x="200472" y="2420888"/>
            <a:ext cx="4104456" cy="276999"/>
          </a:xfrm>
          <a:prstGeom prst="rect">
            <a:avLst/>
          </a:prstGeom>
          <a:noFill/>
        </p:spPr>
        <p:txBody>
          <a:bodyPr wrap="square" rtlCol="0">
            <a:spAutoFit/>
          </a:bodyPr>
          <a:lstStyle/>
          <a:p>
            <a:r>
              <a:rPr kumimoji="1" lang="ja-JP" altLang="en-US" sz="1200" dirty="0" smtClean="0"/>
              <a:t>具体的な到達目標及び支援計画等</a:t>
            </a:r>
            <a:endParaRPr kumimoji="1" lang="ja-JP" altLang="en-US" sz="1200" dirty="0"/>
          </a:p>
        </p:txBody>
      </p:sp>
    </p:spTree>
    <p:extLst>
      <p:ext uri="{BB962C8B-B14F-4D97-AF65-F5344CB8AC3E}">
        <p14:creationId xmlns:p14="http://schemas.microsoft.com/office/powerpoint/2010/main" val="2886595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68</a:t>
            </a:fld>
            <a:endParaRPr lang="en-US" altLang="ja-JP" dirty="0"/>
          </a:p>
        </p:txBody>
      </p:sp>
      <p:sp>
        <p:nvSpPr>
          <p:cNvPr id="4" name="正方形/長方形 3"/>
          <p:cNvSpPr/>
          <p:nvPr/>
        </p:nvSpPr>
        <p:spPr>
          <a:xfrm>
            <a:off x="272480" y="260648"/>
            <a:ext cx="9361040"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r>
              <a:rPr lang="ja-JP" altLang="en-US" sz="1600" u="sng" dirty="0" smtClean="0">
                <a:latin typeface="ＭＳ ゴシック" panose="020B0609070205080204" pitchFamily="49" charset="-128"/>
                <a:ea typeface="ＭＳ ゴシック" panose="020B0609070205080204" pitchFamily="49" charset="-128"/>
              </a:rPr>
              <a:t>（サービス管理責任者の責務）</a:t>
            </a:r>
            <a:r>
              <a:rPr lang="ja-JP" altLang="en-US" sz="1100" u="sng" dirty="0" smtClean="0">
                <a:latin typeface="ＭＳ ゴシック" panose="020B0609070205080204" pitchFamily="49" charset="-128"/>
                <a:ea typeface="ＭＳ ゴシック" panose="020B0609070205080204" pitchFamily="49" charset="-128"/>
              </a:rPr>
              <a:t>基準第五九条</a:t>
            </a:r>
            <a:endParaRPr lang="en-US" altLang="ja-JP" sz="1100" u="sng" dirty="0" smtClean="0">
              <a:latin typeface="ＭＳ ゴシック" panose="020B0609070205080204" pitchFamily="49" charset="-128"/>
              <a:ea typeface="ＭＳ ゴシック" panose="020B0609070205080204" pitchFamily="49" charset="-128"/>
            </a:endParaRPr>
          </a:p>
          <a:p>
            <a:pPr marL="536575" indent="-342900">
              <a:buFont typeface="ＭＳ ゴシック" panose="020B0609070205080204" pitchFamily="49" charset="-128"/>
              <a:buChar char="○"/>
            </a:pPr>
            <a:r>
              <a:rPr kumimoji="1" lang="ja-JP" altLang="en-US" sz="1400" dirty="0" smtClean="0">
                <a:latin typeface="ＭＳ ゴシック" panose="020B0609070205080204" pitchFamily="49" charset="-128"/>
                <a:ea typeface="ＭＳ ゴシック" panose="020B0609070205080204" pitchFamily="49" charset="-128"/>
              </a:rPr>
              <a:t>サービス管理責任者は計画作成業務のほか、以下の業務を行うものとする。</a:t>
            </a:r>
            <a:endParaRPr kumimoji="1"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a:t>
            </a:r>
            <a:r>
              <a:rPr lang="ja-JP" altLang="en-US" sz="1400" dirty="0">
                <a:latin typeface="ＭＳ ゴシック" panose="020B0609070205080204" pitchFamily="49" charset="-128"/>
                <a:ea typeface="ＭＳ ゴシック" panose="020B0609070205080204" pitchFamily="49" charset="-128"/>
              </a:rPr>
              <a:t>申込</a:t>
            </a:r>
            <a:r>
              <a:rPr lang="ja-JP" altLang="en-US" sz="1400" dirty="0" smtClean="0">
                <a:latin typeface="ＭＳ ゴシック" panose="020B0609070205080204" pitchFamily="49" charset="-128"/>
                <a:ea typeface="ＭＳ ゴシック" panose="020B0609070205080204" pitchFamily="49" charset="-128"/>
              </a:rPr>
              <a:t>者の利用に際し、その者に係る指定障害福祉サービス事業者等に対する照会等により、その者の心身の状況、当該事業所以外における指定障害福祉サービス等の利用状況等を把握すること。</a:t>
            </a:r>
            <a:endParaRPr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kumimoji="1" lang="ja-JP" altLang="en-US" sz="1400" dirty="0">
                <a:latin typeface="ＭＳ ゴシック" panose="020B0609070205080204" pitchFamily="49" charset="-128"/>
                <a:ea typeface="ＭＳ ゴシック" panose="020B0609070205080204" pitchFamily="49" charset="-128"/>
              </a:rPr>
              <a:t>利用者</a:t>
            </a:r>
            <a:r>
              <a:rPr kumimoji="1" lang="ja-JP" altLang="en-US" sz="1400" dirty="0" smtClean="0">
                <a:latin typeface="ＭＳ ゴシック" panose="020B0609070205080204" pitchFamily="49" charset="-128"/>
                <a:ea typeface="ＭＳ ゴシック" panose="020B0609070205080204" pitchFamily="49" charset="-128"/>
              </a:rPr>
              <a:t>の心身の状況、その置かれている環境等に照らし、利用者が自立した日常生活を営むことが出来るよう定期的に検討するとともに、自立した日常生活を営むことができると認められる利用者に対し、必要な支援（地域生活への移行）を行うこと。</a:t>
            </a:r>
            <a:endParaRPr kumimoji="1" lang="en-US" altLang="ja-JP" sz="1400" dirty="0" smtClean="0">
              <a:latin typeface="ＭＳ ゴシック" panose="020B0609070205080204" pitchFamily="49" charset="-128"/>
              <a:ea typeface="ＭＳ ゴシック" panose="020B0609070205080204" pitchFamily="49" charset="-128"/>
            </a:endParaRPr>
          </a:p>
          <a:p>
            <a:pPr marL="717550"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他の従業者に対する技術指導及び助言を行うこと。</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a:latin typeface="ＭＳ ゴシック" panose="020B0609070205080204" pitchFamily="49" charset="-128"/>
              <a:ea typeface="ＭＳ ゴシック" panose="020B0609070205080204" pitchFamily="49" charset="-128"/>
            </a:endParaRPr>
          </a:p>
          <a:p>
            <a:r>
              <a:rPr kumimoji="1" lang="ja-JP" altLang="en-US" sz="1600" u="sng" dirty="0" smtClean="0">
                <a:latin typeface="ＭＳ ゴシック" panose="020B0609070205080204" pitchFamily="49" charset="-128"/>
                <a:ea typeface="ＭＳ ゴシック" panose="020B0609070205080204" pitchFamily="49" charset="-128"/>
              </a:rPr>
              <a:t>（相談及び援助）</a:t>
            </a:r>
            <a:r>
              <a:rPr kumimoji="1" lang="ja-JP" altLang="en-US" sz="1100" u="sng" dirty="0" smtClean="0">
                <a:latin typeface="ＭＳ ゴシック" panose="020B0609070205080204" pitchFamily="49" charset="-128"/>
                <a:ea typeface="ＭＳ ゴシック" panose="020B0609070205080204" pitchFamily="49" charset="-128"/>
              </a:rPr>
              <a:t>基準第六〇条</a:t>
            </a:r>
            <a:endParaRPr kumimoji="1" lang="en-US" altLang="ja-JP" sz="1100" u="sng" dirty="0" smtClean="0">
              <a:latin typeface="ＭＳ ゴシック" panose="020B0609070205080204" pitchFamily="49" charset="-128"/>
              <a:ea typeface="ＭＳ ゴシック" panose="020B0609070205080204" pitchFamily="49" charset="-128"/>
            </a:endParaRPr>
          </a:p>
          <a:p>
            <a:pPr marL="544513" indent="-365125">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は、常に利用者の心身の状況、その置かれている環境等の的確な把握に努め、利用者又はその家族に対し、その相談に適切に応じるとともに、必要な助言その他の援助を行わなければならない。</a:t>
            </a:r>
            <a:endParaRPr lang="en-US" altLang="ja-JP" sz="1600" dirty="0" smtClean="0">
              <a:latin typeface="ＭＳ ゴシック" panose="020B0609070205080204" pitchFamily="49" charset="-128"/>
              <a:ea typeface="ＭＳ ゴシック" panose="020B0609070205080204" pitchFamily="49" charset="-128"/>
            </a:endParaRPr>
          </a:p>
          <a:p>
            <a:pPr marL="544513" indent="-365125">
              <a:buFont typeface="ＭＳ ゴシック" panose="020B0609070205080204" pitchFamily="49" charset="-128"/>
              <a:buChar char="○"/>
            </a:pP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基準第六一条～六三条略</a:t>
            </a:r>
            <a:endParaRPr lang="en-US" altLang="ja-JP" sz="16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（機能訓練）（看護及び医学的管理の下における介護）（その他のサービスの提供）　　　　　　　（緊急時の対応）</a:t>
            </a:r>
            <a:endParaRPr lang="en-US" altLang="ja-JP" sz="1600" dirty="0" smtClean="0">
              <a:latin typeface="ＭＳ ゴシック" panose="020B0609070205080204" pitchFamily="49" charset="-128"/>
              <a:ea typeface="ＭＳ ゴシック" panose="020B0609070205080204" pitchFamily="49" charset="-128"/>
            </a:endParaRPr>
          </a:p>
          <a:p>
            <a:endParaRPr lang="en-US" altLang="ja-JP" sz="16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（支給決定障害者に関する市町村への通知）</a:t>
            </a:r>
            <a:r>
              <a:rPr lang="ja-JP" altLang="en-US" sz="1100" u="sng" dirty="0" smtClean="0">
                <a:latin typeface="ＭＳ ゴシック" panose="020B0609070205080204" pitchFamily="49" charset="-128"/>
                <a:ea typeface="ＭＳ ゴシック" panose="020B0609070205080204" pitchFamily="49" charset="-128"/>
              </a:rPr>
              <a:t>基準第六五条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は支援を受けている利用者が以下の該当する場合は、遅滞なく、意見を付してその旨を市町村に報告しなければならない。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715963"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正当</a:t>
            </a:r>
            <a:r>
              <a:rPr lang="ja-JP" altLang="en-US" sz="1400" dirty="0" smtClean="0">
                <a:latin typeface="ＭＳ ゴシック" panose="020B0609070205080204" pitchFamily="49" charset="-128"/>
                <a:ea typeface="ＭＳ ゴシック" panose="020B0609070205080204" pitchFamily="49" charset="-128"/>
              </a:rPr>
              <a:t>な理由なしに指定療養介護の利用に関する指示に従わないことにより、障害の状態等を悪化させたと認めるとき。</a:t>
            </a:r>
            <a:endParaRPr lang="en-US" altLang="ja-JP" sz="1400" dirty="0" smtClean="0">
              <a:latin typeface="ＭＳ ゴシック" panose="020B0609070205080204" pitchFamily="49" charset="-128"/>
              <a:ea typeface="ＭＳ ゴシック" panose="020B0609070205080204" pitchFamily="49" charset="-128"/>
            </a:endParaRPr>
          </a:p>
          <a:p>
            <a:pPr marL="715963" indent="-342900">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偽りその他不正な行為によって介護給付費若しくは特例介護給付費又は療養介護医療費を受け又は受けようとしたとき。</a:t>
            </a:r>
            <a:endParaRPr lang="en-US" altLang="ja-JP" sz="1400" dirty="0">
              <a:latin typeface="ＭＳ ゴシック" panose="020B0609070205080204" pitchFamily="49" charset="-128"/>
              <a:ea typeface="ＭＳ ゴシック" panose="020B0609070205080204" pitchFamily="49" charset="-128"/>
            </a:endParaRPr>
          </a:p>
          <a:p>
            <a:pPr marL="715963" indent="-342900">
              <a:buFont typeface="+mj-ea"/>
              <a:buAutoNum type="circleNumDbPlain"/>
            </a:pPr>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（管理者の責務）</a:t>
            </a:r>
            <a:r>
              <a:rPr lang="ja-JP" altLang="en-US" sz="1200" u="sng" dirty="0" smtClean="0">
                <a:latin typeface="ＭＳ ゴシック" panose="020B0609070205080204" pitchFamily="49" charset="-128"/>
                <a:ea typeface="ＭＳ ゴシック" panose="020B0609070205080204" pitchFamily="49" charset="-128"/>
              </a:rPr>
              <a:t>基準第六六条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事業所の管理者は、従業者及び業務の管理その他の管理を一元的に行わなければならない。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35560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事業所</a:t>
            </a:r>
            <a:r>
              <a:rPr lang="ja-JP" altLang="en-US" sz="1400" dirty="0" smtClean="0">
                <a:latin typeface="ＭＳ ゴシック" panose="020B0609070205080204" pitchFamily="49" charset="-128"/>
                <a:ea typeface="ＭＳ ゴシック" panose="020B0609070205080204" pitchFamily="49" charset="-128"/>
              </a:rPr>
              <a:t>の管理者は、従業者に運営に関する基準を遵守させるため必要な指揮命令を行うものとする。</a:t>
            </a:r>
            <a:endParaRPr lang="en-US" altLang="ja-JP" sz="11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55646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0329B7E6-8142-4C2C-8486-ACA79D5FD086}" type="slidenum">
              <a:rPr lang="en-US" altLang="ja-JP" smtClean="0"/>
              <a:pPr>
                <a:defRPr/>
              </a:pPr>
              <a:t>69</a:t>
            </a:fld>
            <a:endParaRPr lang="en-US" altLang="ja-JP" dirty="0"/>
          </a:p>
        </p:txBody>
      </p:sp>
      <p:sp>
        <p:nvSpPr>
          <p:cNvPr id="4" name="正方形/長方形 3"/>
          <p:cNvSpPr/>
          <p:nvPr/>
        </p:nvSpPr>
        <p:spPr>
          <a:xfrm>
            <a:off x="200472" y="260648"/>
            <a:ext cx="9505056" cy="6336704"/>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indent="1588"/>
            <a:r>
              <a:rPr lang="ja-JP" altLang="en-US" sz="1600" dirty="0" smtClean="0">
                <a:latin typeface="ＭＳ ゴシック" panose="020B0609070205080204" pitchFamily="49" charset="-128"/>
                <a:ea typeface="ＭＳ ゴシック" panose="020B0609070205080204" pitchFamily="49" charset="-128"/>
              </a:rPr>
              <a:t>基準第六七条～七二条略</a:t>
            </a:r>
            <a:endParaRPr lang="en-US" altLang="ja-JP" sz="1600" dirty="0" smtClean="0">
              <a:latin typeface="ＭＳ ゴシック" panose="020B0609070205080204" pitchFamily="49" charset="-128"/>
              <a:ea typeface="ＭＳ ゴシック" panose="020B0609070205080204" pitchFamily="49" charset="-128"/>
            </a:endParaRPr>
          </a:p>
          <a:p>
            <a:pPr indent="1588"/>
            <a:r>
              <a:rPr lang="ja-JP" altLang="en-US" sz="1600" dirty="0" smtClean="0">
                <a:latin typeface="ＭＳ ゴシック" panose="020B0609070205080204" pitchFamily="49" charset="-128"/>
                <a:ea typeface="ＭＳ ゴシック" panose="020B0609070205080204" pitchFamily="49" charset="-128"/>
              </a:rPr>
              <a:t>（運営規程）（勤務態勢の確保等）（定員の遵守）（非常災害対策）（衛生管理等）（掲示）</a:t>
            </a:r>
            <a:endParaRPr lang="en-US" altLang="ja-JP" sz="1600" dirty="0">
              <a:latin typeface="ＭＳ ゴシック" panose="020B0609070205080204" pitchFamily="49" charset="-128"/>
              <a:ea typeface="ＭＳ ゴシック" panose="020B0609070205080204" pitchFamily="49" charset="-128"/>
            </a:endParaRPr>
          </a:p>
          <a:p>
            <a:pPr indent="1588"/>
            <a:endParaRPr lang="en-US" altLang="ja-JP" sz="1600" dirty="0" smtClean="0">
              <a:latin typeface="ＭＳ ゴシック" panose="020B0609070205080204" pitchFamily="49" charset="-128"/>
              <a:ea typeface="ＭＳ ゴシック" panose="020B0609070205080204" pitchFamily="49" charset="-128"/>
            </a:endParaRPr>
          </a:p>
          <a:p>
            <a:pPr indent="1588"/>
            <a:r>
              <a:rPr lang="ja-JP" altLang="en-US" sz="1600" u="sng" dirty="0" smtClean="0">
                <a:latin typeface="ＭＳ ゴシック" panose="020B0609070205080204" pitchFamily="49" charset="-128"/>
                <a:ea typeface="ＭＳ ゴシック" panose="020B0609070205080204" pitchFamily="49" charset="-128"/>
              </a:rPr>
              <a:t>（身体拘束等の禁止）</a:t>
            </a:r>
            <a:r>
              <a:rPr lang="ja-JP" altLang="en-US" sz="1100" u="sng" dirty="0" smtClean="0">
                <a:latin typeface="ＭＳ ゴシック" panose="020B0609070205080204" pitchFamily="49" charset="-128"/>
                <a:ea typeface="ＭＳ ゴシック" panose="020B0609070205080204" pitchFamily="49" charset="-128"/>
              </a:rPr>
              <a:t>基準七三条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事業者は、支援の提供に当たっては、利用者又は</a:t>
            </a:r>
            <a:r>
              <a:rPr lang="ja-JP" altLang="en-US" sz="1400" dirty="0">
                <a:latin typeface="ＭＳ ゴシック" panose="020B0609070205080204" pitchFamily="49" charset="-128"/>
                <a:ea typeface="ＭＳ ゴシック" panose="020B0609070205080204" pitchFamily="49" charset="-128"/>
              </a:rPr>
              <a:t>他</a:t>
            </a:r>
            <a:r>
              <a:rPr lang="ja-JP" altLang="en-US" sz="1400" dirty="0" smtClean="0">
                <a:latin typeface="ＭＳ ゴシック" panose="020B0609070205080204" pitchFamily="49" charset="-128"/>
                <a:ea typeface="ＭＳ ゴシック" panose="020B0609070205080204" pitchFamily="49" charset="-128"/>
              </a:rPr>
              <a:t>の利用者の生命又は身体を保護するため緊急やむを得ない場合を除き、身体的拘束その他利用者の行動を制限する行為（以下「身体拘束」という。）を行ってはならない。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は、やむを得ず身体拘束等を行う場合には、その態様及び時間、その他の利用者の心身の状況並びに緊急やむを得ない理由の他必要な事項を記録しなければならない。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（地域との連携）</a:t>
            </a:r>
            <a:r>
              <a:rPr lang="ja-JP" altLang="en-US" sz="1100" u="sng" dirty="0" smtClean="0">
                <a:latin typeface="ＭＳ ゴシック" panose="020B0609070205080204" pitchFamily="49" charset="-128"/>
                <a:ea typeface="ＭＳ ゴシック" panose="020B0609070205080204" pitchFamily="49" charset="-128"/>
              </a:rPr>
              <a:t>基準七四条</a:t>
            </a:r>
            <a:endParaRPr lang="en-US" altLang="ja-JP" sz="1600" u="sng" dirty="0" smtClean="0">
              <a:latin typeface="ＭＳ ゴシック" panose="020B0609070205080204" pitchFamily="49" charset="-128"/>
              <a:ea typeface="ＭＳ ゴシック" panose="020B0609070205080204" pitchFamily="49" charset="-128"/>
            </a:endParaRPr>
          </a:p>
          <a:p>
            <a:pPr marL="539750" indent="-276225">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事業者は、その事業の運営に当たっては、地域の住民やボランティア団体等との連携及び協力を行う等の地域との交流に努めなければならない。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263525"/>
            <a:endParaRPr lang="en-US" altLang="ja-JP" sz="1400" dirty="0">
              <a:latin typeface="ＭＳ ゴシック" panose="020B0609070205080204" pitchFamily="49" charset="-128"/>
              <a:ea typeface="ＭＳ ゴシック" panose="020B0609070205080204" pitchFamily="49" charset="-128"/>
            </a:endParaRPr>
          </a:p>
          <a:p>
            <a:r>
              <a:rPr lang="ja-JP" altLang="en-US" sz="1600" u="sng" dirty="0" smtClean="0">
                <a:latin typeface="ＭＳ ゴシック" panose="020B0609070205080204" pitchFamily="49" charset="-128"/>
                <a:ea typeface="ＭＳ ゴシック" panose="020B0609070205080204" pitchFamily="49" charset="-128"/>
              </a:rPr>
              <a:t>（記録の整備）</a:t>
            </a:r>
            <a:r>
              <a:rPr lang="ja-JP" altLang="en-US" sz="1100" u="sng" dirty="0" smtClean="0">
                <a:latin typeface="ＭＳ ゴシック" panose="020B0609070205080204" pitchFamily="49" charset="-128"/>
                <a:ea typeface="ＭＳ ゴシック" panose="020B0609070205080204" pitchFamily="49" charset="-128"/>
              </a:rPr>
              <a:t>基準七五条</a:t>
            </a:r>
            <a:endParaRPr lang="en-US" altLang="ja-JP" sz="1100" u="sng"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smtClean="0">
                <a:latin typeface="ＭＳ ゴシック" panose="020B0609070205080204" pitchFamily="49" charset="-128"/>
                <a:ea typeface="ＭＳ ゴシック" panose="020B0609070205080204" pitchFamily="49" charset="-128"/>
              </a:rPr>
              <a:t>事業者は、従業者、設備、備品及び会計に関する諸記録を整備しておかなければならない。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534988" indent="-285750">
              <a:buFont typeface="ＭＳ ゴシック" panose="020B0609070205080204" pitchFamily="49" charset="-128"/>
              <a:buChar char="○"/>
            </a:pPr>
            <a:r>
              <a:rPr lang="ja-JP" altLang="en-US" sz="1400" dirty="0">
                <a:latin typeface="ＭＳ ゴシック" panose="020B0609070205080204" pitchFamily="49" charset="-128"/>
                <a:ea typeface="ＭＳ ゴシック" panose="020B0609070205080204" pitchFamily="49" charset="-128"/>
              </a:rPr>
              <a:t>事業者</a:t>
            </a:r>
            <a:r>
              <a:rPr lang="ja-JP" altLang="en-US" sz="1400" dirty="0" smtClean="0">
                <a:latin typeface="ＭＳ ゴシック" panose="020B0609070205080204" pitchFamily="49" charset="-128"/>
                <a:ea typeface="ＭＳ ゴシック" panose="020B0609070205080204" pitchFamily="49" charset="-128"/>
              </a:rPr>
              <a:t>は、利用者に対する支援の提供に関する次の各号に掲げる記録を整備し、支援を提供した日から５年保存しなければならない。</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療養介護</a:t>
            </a:r>
            <a:r>
              <a:rPr lang="ja-JP" altLang="en-US" sz="1400" dirty="0" smtClean="0">
                <a:latin typeface="ＭＳ ゴシック" panose="020B0609070205080204" pitchFamily="49" charset="-128"/>
                <a:ea typeface="ＭＳ ゴシック" panose="020B0609070205080204" pitchFamily="49" charset="-128"/>
              </a:rPr>
              <a:t>計画</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サービス提供</a:t>
            </a:r>
            <a:r>
              <a:rPr lang="ja-JP" altLang="en-US" sz="1400" dirty="0" smtClean="0">
                <a:latin typeface="ＭＳ ゴシック" panose="020B0609070205080204" pitchFamily="49" charset="-128"/>
                <a:ea typeface="ＭＳ ゴシック" panose="020B0609070205080204" pitchFamily="49" charset="-128"/>
              </a:rPr>
              <a:t>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市町村へ</a:t>
            </a:r>
            <a:r>
              <a:rPr lang="ja-JP" altLang="en-US" sz="1400" dirty="0" smtClean="0">
                <a:latin typeface="ＭＳ ゴシック" panose="020B0609070205080204" pitchFamily="49" charset="-128"/>
                <a:ea typeface="ＭＳ ゴシック" panose="020B0609070205080204" pitchFamily="49" charset="-128"/>
              </a:rPr>
              <a:t>の通知に係る記録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身体拘束等</a:t>
            </a:r>
            <a:r>
              <a:rPr lang="ja-JP" altLang="en-US" sz="1400" dirty="0" smtClean="0">
                <a:latin typeface="ＭＳ ゴシック" panose="020B0609070205080204" pitchFamily="49" charset="-128"/>
                <a:ea typeface="ＭＳ ゴシック" panose="020B0609070205080204" pitchFamily="49" charset="-128"/>
              </a:rPr>
              <a:t>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苦情</a:t>
            </a:r>
            <a:r>
              <a:rPr lang="ja-JP" altLang="en-US" sz="1400" dirty="0" smtClean="0">
                <a:latin typeface="ＭＳ ゴシック" panose="020B0609070205080204" pitchFamily="49" charset="-128"/>
                <a:ea typeface="ＭＳ ゴシック" panose="020B0609070205080204" pitchFamily="49" charset="-128"/>
              </a:rPr>
              <a:t>の内容等の記録</a:t>
            </a:r>
            <a:endParaRPr lang="en-US" altLang="ja-JP" sz="1400" dirty="0" smtClean="0">
              <a:latin typeface="ＭＳ ゴシック" panose="020B0609070205080204" pitchFamily="49" charset="-128"/>
              <a:ea typeface="ＭＳ ゴシック" panose="020B0609070205080204" pitchFamily="49" charset="-128"/>
            </a:endParaRPr>
          </a:p>
          <a:p>
            <a:pPr marL="800100" indent="-342900">
              <a:buFont typeface="+mj-ea"/>
              <a:buAutoNum type="circleNumDbPlain"/>
            </a:pPr>
            <a:r>
              <a:rPr lang="ja-JP" altLang="en-US" sz="1400" dirty="0">
                <a:latin typeface="ＭＳ ゴシック" panose="020B0609070205080204" pitchFamily="49" charset="-128"/>
                <a:ea typeface="ＭＳ ゴシック" panose="020B0609070205080204" pitchFamily="49" charset="-128"/>
              </a:rPr>
              <a:t>事故</a:t>
            </a:r>
            <a:r>
              <a:rPr lang="ja-JP" altLang="en-US" sz="1400" dirty="0" smtClean="0">
                <a:latin typeface="ＭＳ ゴシック" panose="020B0609070205080204" pitchFamily="49" charset="-128"/>
                <a:ea typeface="ＭＳ ゴシック" panose="020B0609070205080204" pitchFamily="49" charset="-128"/>
              </a:rPr>
              <a:t>の状況及び事故に際して採った処置についての記録</a:t>
            </a:r>
            <a:endParaRPr lang="en-US" altLang="ja-JP" sz="1400" dirty="0" smtClean="0">
              <a:latin typeface="ＭＳ ゴシック" panose="020B0609070205080204" pitchFamily="49" charset="-128"/>
              <a:ea typeface="ＭＳ ゴシック" panose="020B0609070205080204" pitchFamily="49" charset="-128"/>
            </a:endParaRPr>
          </a:p>
          <a:p>
            <a:pPr marL="457200"/>
            <a:endParaRPr lang="en-US" altLang="ja-JP" sz="1400" dirty="0" smtClean="0">
              <a:latin typeface="ＭＳ ゴシック" panose="020B0609070205080204" pitchFamily="49" charset="-128"/>
              <a:ea typeface="ＭＳ ゴシック" panose="020B0609070205080204" pitchFamily="49" charset="-128"/>
            </a:endParaRPr>
          </a:p>
          <a:p>
            <a:r>
              <a:rPr lang="ja-JP" altLang="en-US" sz="1600" dirty="0" smtClean="0">
                <a:latin typeface="ＭＳ ゴシック" panose="020B0609070205080204" pitchFamily="49" charset="-128"/>
                <a:ea typeface="ＭＳ ゴシック" panose="020B0609070205080204" pitchFamily="49" charset="-128"/>
              </a:rPr>
              <a:t>基準七六条略（準用</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2656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50800"/>
            <a:ext cx="9361040" cy="338554"/>
          </a:xfrm>
          <a:prstGeom prst="rect">
            <a:avLst/>
          </a:prstGeom>
          <a:noFill/>
        </p:spPr>
        <p:txBody>
          <a:bodyPr wrap="square" rtlCol="0">
            <a:spAutoFit/>
          </a:bodyPr>
          <a:lstStyle/>
          <a:p>
            <a:pPr fontAlgn="base">
              <a:spcBef>
                <a:spcPct val="0"/>
              </a:spcBef>
              <a:spcAft>
                <a:spcPct val="0"/>
              </a:spcAft>
            </a:pPr>
            <a:r>
              <a:rPr lang="ja-JP" altLang="en-US" sz="1600" dirty="0" smtClean="0">
                <a:solidFill>
                  <a:prstClr val="black"/>
                </a:solidFill>
                <a:latin typeface="Arial" charset="0"/>
              </a:rPr>
              <a:t>相談支援に関する平成</a:t>
            </a:r>
            <a:r>
              <a:rPr lang="en-US" altLang="ja-JP" sz="1600" dirty="0" smtClean="0">
                <a:solidFill>
                  <a:prstClr val="black"/>
                </a:solidFill>
                <a:latin typeface="Arial" charset="0"/>
              </a:rPr>
              <a:t>20</a:t>
            </a:r>
            <a:r>
              <a:rPr lang="ja-JP" altLang="en-US" sz="1600" dirty="0" smtClean="0">
                <a:solidFill>
                  <a:prstClr val="black"/>
                </a:solidFill>
                <a:latin typeface="Arial" charset="0"/>
              </a:rPr>
              <a:t>年当時の議論</a:t>
            </a:r>
            <a:r>
              <a:rPr lang="ja-JP" altLang="en-US" sz="1400" dirty="0" smtClean="0">
                <a:solidFill>
                  <a:prstClr val="black"/>
                </a:solidFill>
                <a:latin typeface="Arial" charset="0"/>
              </a:rPr>
              <a:t>　</a:t>
            </a:r>
            <a:r>
              <a:rPr lang="ja-JP" altLang="en-US" sz="1200" dirty="0">
                <a:solidFill>
                  <a:prstClr val="black"/>
                </a:solidFill>
                <a:latin typeface="Arial" charset="0"/>
              </a:rPr>
              <a:t>（</a:t>
            </a:r>
            <a:r>
              <a:rPr lang="ja-JP" altLang="en-US" sz="1200" dirty="0" smtClean="0">
                <a:solidFill>
                  <a:prstClr val="black"/>
                </a:solidFill>
                <a:latin typeface="Arial" charset="0"/>
              </a:rPr>
              <a:t>平成</a:t>
            </a:r>
            <a:r>
              <a:rPr lang="en-US" altLang="ja-JP" sz="1200" dirty="0" smtClean="0">
                <a:solidFill>
                  <a:prstClr val="black"/>
                </a:solidFill>
                <a:latin typeface="Arial" charset="0"/>
              </a:rPr>
              <a:t>20</a:t>
            </a:r>
            <a:r>
              <a:rPr lang="ja-JP" altLang="en-US" sz="1200" dirty="0" smtClean="0">
                <a:solidFill>
                  <a:prstClr val="black"/>
                </a:solidFill>
                <a:latin typeface="Arial" charset="0"/>
              </a:rPr>
              <a:t>年</a:t>
            </a:r>
            <a:r>
              <a:rPr lang="en-US" altLang="ja-JP" sz="1200" dirty="0" smtClean="0">
                <a:solidFill>
                  <a:prstClr val="black"/>
                </a:solidFill>
                <a:latin typeface="Arial" charset="0"/>
              </a:rPr>
              <a:t>12</a:t>
            </a:r>
            <a:r>
              <a:rPr lang="ja-JP" altLang="en-US" sz="1200" dirty="0" smtClean="0">
                <a:solidFill>
                  <a:prstClr val="black"/>
                </a:solidFill>
                <a:latin typeface="Arial" charset="0"/>
              </a:rPr>
              <a:t>月</a:t>
            </a:r>
            <a:r>
              <a:rPr lang="en-US" altLang="ja-JP" sz="1200" dirty="0" smtClean="0">
                <a:solidFill>
                  <a:prstClr val="black"/>
                </a:solidFill>
                <a:latin typeface="Arial" charset="0"/>
              </a:rPr>
              <a:t>16</a:t>
            </a:r>
            <a:r>
              <a:rPr lang="ja-JP" altLang="en-US" sz="1200" dirty="0" smtClean="0">
                <a:solidFill>
                  <a:prstClr val="black"/>
                </a:solidFill>
                <a:latin typeface="Arial" charset="0"/>
              </a:rPr>
              <a:t>日社会</a:t>
            </a:r>
            <a:r>
              <a:rPr lang="ja-JP" altLang="en-US" sz="1200" dirty="0">
                <a:solidFill>
                  <a:prstClr val="black"/>
                </a:solidFill>
                <a:latin typeface="Arial" charset="0"/>
              </a:rPr>
              <a:t>保障審議会障害者</a:t>
            </a:r>
            <a:r>
              <a:rPr lang="ja-JP" altLang="en-US" sz="1200" dirty="0" smtClean="0">
                <a:solidFill>
                  <a:prstClr val="black"/>
                </a:solidFill>
                <a:latin typeface="Arial" charset="0"/>
              </a:rPr>
              <a:t>部会（報告）資料より一部編集）</a:t>
            </a:r>
            <a:endParaRPr lang="en-US" altLang="ja-JP" sz="1200" dirty="0">
              <a:solidFill>
                <a:prstClr val="black"/>
              </a:solidFill>
              <a:latin typeface="Arial" charset="0"/>
            </a:endParaRPr>
          </a:p>
        </p:txBody>
      </p:sp>
      <p:sp>
        <p:nvSpPr>
          <p:cNvPr id="5" name="正方形/長方形 4"/>
          <p:cNvSpPr/>
          <p:nvPr/>
        </p:nvSpPr>
        <p:spPr>
          <a:xfrm>
            <a:off x="128465" y="480864"/>
            <a:ext cx="9649071" cy="864096"/>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障害者の自立した生活を支えていくためには････</a:t>
            </a:r>
          </a:p>
          <a:p>
            <a:pPr fontAlgn="base">
              <a:spcBef>
                <a:spcPct val="0"/>
              </a:spcBef>
              <a:spcAft>
                <a:spcPct val="0"/>
              </a:spcAft>
            </a:pPr>
            <a:r>
              <a:rPr lang="ja-JP" altLang="en-US" sz="1300" dirty="0" smtClean="0">
                <a:solidFill>
                  <a:prstClr val="black"/>
                </a:solidFill>
              </a:rPr>
              <a:t>○</a:t>
            </a:r>
            <a:r>
              <a:rPr lang="ja-JP" altLang="en-US" sz="1300" dirty="0">
                <a:solidFill>
                  <a:prstClr val="black"/>
                </a:solidFill>
              </a:rPr>
              <a:t>　契約制度の下で障害福祉サービスを組み合わせて利用することを継続的に支援していくこと</a:t>
            </a:r>
            <a:r>
              <a:rPr lang="ja-JP" altLang="en-US" sz="1300" dirty="0" smtClean="0">
                <a:solidFill>
                  <a:prstClr val="black"/>
                </a:solidFill>
              </a:rPr>
              <a:t>。</a:t>
            </a:r>
            <a:endParaRPr lang="en-US" altLang="ja-JP" sz="1300" dirty="0" smtClean="0">
              <a:solidFill>
                <a:prstClr val="black"/>
              </a:solidFill>
            </a:endParaRPr>
          </a:p>
          <a:p>
            <a:pPr marL="266700" indent="-266700" fontAlgn="base">
              <a:spcBef>
                <a:spcPct val="0"/>
              </a:spcBef>
              <a:spcAft>
                <a:spcPct val="0"/>
              </a:spcAft>
            </a:pPr>
            <a:r>
              <a:rPr lang="ja-JP" altLang="en-US" sz="1300" dirty="0" smtClean="0">
                <a:solidFill>
                  <a:prstClr val="black"/>
                </a:solidFill>
              </a:rPr>
              <a:t>○</a:t>
            </a:r>
            <a:r>
              <a:rPr lang="ja-JP" altLang="en-US" sz="1300" dirty="0">
                <a:solidFill>
                  <a:prstClr val="black"/>
                </a:solidFill>
              </a:rPr>
              <a:t>　個々の障害者の支援を通じて明らかになった地域の課題への対応について、地域全体で連携して検討し、支援体制を整えていくこと。</a:t>
            </a:r>
          </a:p>
        </p:txBody>
      </p:sp>
      <p:sp>
        <p:nvSpPr>
          <p:cNvPr id="6" name="正方形/長方形 5"/>
          <p:cNvSpPr/>
          <p:nvPr/>
        </p:nvSpPr>
        <p:spPr>
          <a:xfrm>
            <a:off x="128465" y="1916832"/>
            <a:ext cx="9649071" cy="792088"/>
          </a:xfrm>
          <a:prstGeom prst="rect">
            <a:avLst/>
          </a:prstGeom>
          <a:solidFill>
            <a:schemeClr val="accent3">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①　地域における相談体制</a:t>
            </a:r>
          </a:p>
          <a:p>
            <a:pPr fontAlgn="base">
              <a:spcBef>
                <a:spcPct val="0"/>
              </a:spcBef>
              <a:spcAft>
                <a:spcPct val="0"/>
              </a:spcAft>
            </a:pPr>
            <a:r>
              <a:rPr lang="ja-JP" altLang="en-US" sz="1200" dirty="0">
                <a:solidFill>
                  <a:prstClr val="black"/>
                </a:solidFill>
              </a:rPr>
              <a:t>  </a:t>
            </a:r>
            <a:r>
              <a:rPr lang="ja-JP" altLang="en-US" sz="1300" dirty="0">
                <a:solidFill>
                  <a:prstClr val="black"/>
                </a:solidFill>
              </a:rPr>
              <a:t>→　総合的な相談支援を行う拠点的な機関の設置</a:t>
            </a:r>
            <a:r>
              <a:rPr lang="en-US" altLang="ja-JP" sz="1300" dirty="0">
                <a:solidFill>
                  <a:prstClr val="black"/>
                </a:solidFill>
              </a:rPr>
              <a:t>(</a:t>
            </a:r>
            <a:r>
              <a:rPr lang="ja-JP" altLang="en-US" sz="1300" dirty="0">
                <a:solidFill>
                  <a:prstClr val="black"/>
                </a:solidFill>
              </a:rPr>
              <a:t>基幹相談支援センター</a:t>
            </a:r>
            <a:r>
              <a:rPr lang="en-US" altLang="ja-JP" sz="1300" dirty="0">
                <a:solidFill>
                  <a:prstClr val="black"/>
                </a:solidFill>
              </a:rPr>
              <a:t>)</a:t>
            </a:r>
          </a:p>
          <a:p>
            <a:pPr fontAlgn="base">
              <a:spcBef>
                <a:spcPct val="0"/>
              </a:spcBef>
              <a:spcAft>
                <a:spcPct val="0"/>
              </a:spcAft>
            </a:pPr>
            <a:r>
              <a:rPr lang="ja-JP" altLang="en-US" sz="1300" dirty="0">
                <a:solidFill>
                  <a:prstClr val="black"/>
                </a:solidFill>
              </a:rPr>
              <a:t>    　</a:t>
            </a:r>
            <a:r>
              <a:rPr lang="ja-JP" altLang="en-US" sz="1300" dirty="0" smtClean="0">
                <a:solidFill>
                  <a:prstClr val="black"/>
                </a:solidFill>
              </a:rPr>
              <a:t>  研修</a:t>
            </a:r>
            <a:r>
              <a:rPr lang="ja-JP" altLang="en-US" sz="1300" dirty="0">
                <a:solidFill>
                  <a:prstClr val="black"/>
                </a:solidFill>
              </a:rPr>
              <a:t>事業の充実</a:t>
            </a:r>
          </a:p>
        </p:txBody>
      </p:sp>
      <p:sp>
        <p:nvSpPr>
          <p:cNvPr id="8" name="正方形/長方形 7"/>
          <p:cNvSpPr/>
          <p:nvPr/>
        </p:nvSpPr>
        <p:spPr>
          <a:xfrm>
            <a:off x="128355" y="2852936"/>
            <a:ext cx="9649071" cy="2583904"/>
          </a:xfrm>
          <a:prstGeom prst="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②　ケアマネジメントの在り方</a:t>
            </a:r>
          </a:p>
          <a:p>
            <a:pPr marL="177800" indent="-177800" fontAlgn="base">
              <a:spcBef>
                <a:spcPct val="0"/>
              </a:spcBef>
              <a:spcAft>
                <a:spcPct val="0"/>
              </a:spcAft>
            </a:pPr>
            <a:r>
              <a:rPr lang="ja-JP" altLang="en-US" sz="1200" dirty="0">
                <a:solidFill>
                  <a:prstClr val="black"/>
                </a:solidFill>
              </a:rPr>
              <a:t>　</a:t>
            </a:r>
            <a:r>
              <a:rPr lang="ja-JP" altLang="en-US" sz="1400" dirty="0" smtClean="0">
                <a:solidFill>
                  <a:prstClr val="black"/>
                </a:solidFill>
              </a:rPr>
              <a:t>・</a:t>
            </a:r>
            <a:r>
              <a:rPr lang="ja-JP" altLang="en-US" sz="1300" dirty="0" smtClean="0">
                <a:solidFill>
                  <a:prstClr val="black"/>
                </a:solidFill>
              </a:rPr>
              <a:t>定期的</a:t>
            </a:r>
            <a:r>
              <a:rPr lang="ja-JP" altLang="en-US" sz="1300" dirty="0">
                <a:solidFill>
                  <a:prstClr val="black"/>
                </a:solidFill>
              </a:rPr>
              <a:t>にケアマネジメントを行い、本人及び本人を取り巻く状況の変化に応じて、継続して課題の解決や適切なサービス利用を支援していく必要がある。</a:t>
            </a:r>
          </a:p>
          <a:p>
            <a:pPr fontAlgn="base">
              <a:spcBef>
                <a:spcPct val="0"/>
              </a:spcBef>
              <a:spcAft>
                <a:spcPct val="0"/>
              </a:spcAft>
            </a:pPr>
            <a:r>
              <a:rPr lang="ja-JP" altLang="en-US" sz="1300" dirty="0">
                <a:solidFill>
                  <a:prstClr val="black"/>
                </a:solidFill>
              </a:rPr>
              <a:t>　・</a:t>
            </a:r>
            <a:r>
              <a:rPr lang="ja-JP" altLang="en-US" sz="1300" u="heavy" dirty="0" smtClean="0">
                <a:solidFill>
                  <a:prstClr val="black"/>
                </a:solidFill>
                <a:uFill>
                  <a:solidFill>
                    <a:srgbClr val="FF0000"/>
                  </a:solidFill>
                </a:uFill>
              </a:rPr>
              <a:t>専門的</a:t>
            </a:r>
            <a:r>
              <a:rPr lang="ja-JP" altLang="en-US" sz="1300" u="heavy" dirty="0">
                <a:solidFill>
                  <a:prstClr val="black"/>
                </a:solidFill>
                <a:uFill>
                  <a:solidFill>
                    <a:srgbClr val="FF0000"/>
                  </a:solidFill>
                </a:uFill>
              </a:rPr>
              <a:t>な者からのアドバイスを活用して</a:t>
            </a:r>
            <a:r>
              <a:rPr lang="ja-JP" altLang="en-US" sz="1300" dirty="0">
                <a:solidFill>
                  <a:prstClr val="black"/>
                </a:solidFill>
              </a:rPr>
              <a:t>サービスを幅広く組み合わせて利用することは、</a:t>
            </a:r>
            <a:r>
              <a:rPr lang="ja-JP" altLang="en-US" sz="1300" u="heavy" dirty="0">
                <a:solidFill>
                  <a:prstClr val="black"/>
                </a:solidFill>
                <a:uFill>
                  <a:solidFill>
                    <a:srgbClr val="FF0000"/>
                  </a:solidFill>
                </a:uFill>
              </a:rPr>
              <a:t>障害者にとって選択肢の拡大につながる</a:t>
            </a:r>
            <a:r>
              <a:rPr lang="ja-JP" altLang="en-US" sz="1300" dirty="0">
                <a:solidFill>
                  <a:prstClr val="black"/>
                </a:solidFill>
              </a:rPr>
              <a:t>。</a:t>
            </a:r>
          </a:p>
          <a:p>
            <a:pPr fontAlgn="base">
              <a:spcBef>
                <a:spcPct val="0"/>
              </a:spcBef>
              <a:spcAft>
                <a:spcPct val="0"/>
              </a:spcAft>
            </a:pPr>
            <a:r>
              <a:rPr lang="ja-JP" altLang="en-US" sz="1300" dirty="0">
                <a:solidFill>
                  <a:prstClr val="black"/>
                </a:solidFill>
              </a:rPr>
              <a:t>　</a:t>
            </a:r>
            <a:r>
              <a:rPr lang="ja-JP" altLang="en-US" sz="1300" dirty="0" smtClean="0">
                <a:solidFill>
                  <a:prstClr val="black"/>
                </a:solidFill>
              </a:rPr>
              <a:t>・施設</a:t>
            </a:r>
            <a:r>
              <a:rPr lang="ja-JP" altLang="en-US" sz="1300" dirty="0">
                <a:solidFill>
                  <a:prstClr val="black"/>
                </a:solidFill>
              </a:rPr>
              <a:t>入所者についても日中活動を適切に組み合わせていくことが重要。</a:t>
            </a:r>
          </a:p>
          <a:p>
            <a:pPr fontAlgn="base">
              <a:spcBef>
                <a:spcPct val="0"/>
              </a:spcBef>
              <a:spcAft>
                <a:spcPct val="0"/>
              </a:spcAft>
            </a:pPr>
            <a:r>
              <a:rPr lang="ja-JP" altLang="en-US" sz="1300" dirty="0">
                <a:solidFill>
                  <a:prstClr val="black"/>
                </a:solidFill>
              </a:rPr>
              <a:t>　</a:t>
            </a:r>
            <a:r>
              <a:rPr lang="ja-JP" altLang="en-US" sz="1300" dirty="0" smtClean="0">
                <a:solidFill>
                  <a:prstClr val="black"/>
                </a:solidFill>
              </a:rPr>
              <a:t>→　サービス</a:t>
            </a:r>
            <a:r>
              <a:rPr lang="ja-JP" altLang="en-US" sz="1300" dirty="0">
                <a:solidFill>
                  <a:prstClr val="black"/>
                </a:solidFill>
              </a:rPr>
              <a:t>利用計画作成費の対象を拡大することが</a:t>
            </a:r>
            <a:r>
              <a:rPr lang="ja-JP" altLang="en-US" sz="1300" dirty="0" smtClean="0">
                <a:solidFill>
                  <a:prstClr val="black"/>
                </a:solidFill>
              </a:rPr>
              <a:t>必要</a:t>
            </a:r>
            <a:r>
              <a:rPr lang="ja-JP" altLang="en-US" sz="1300" dirty="0">
                <a:solidFill>
                  <a:prstClr val="black"/>
                </a:solidFill>
              </a:rPr>
              <a:t>　</a:t>
            </a:r>
            <a:r>
              <a:rPr lang="en-US" altLang="ja-JP" sz="1300" dirty="0">
                <a:solidFill>
                  <a:prstClr val="black"/>
                </a:solidFill>
              </a:rPr>
              <a:t>(</a:t>
            </a:r>
            <a:r>
              <a:rPr lang="ja-JP" altLang="en-US" sz="1300" dirty="0">
                <a:solidFill>
                  <a:prstClr val="black"/>
                </a:solidFill>
              </a:rPr>
              <a:t>従来の計画作成が普及しなかった反省を踏まえて</a:t>
            </a:r>
            <a:r>
              <a:rPr lang="en-US" altLang="ja-JP" sz="1300" dirty="0">
                <a:solidFill>
                  <a:prstClr val="black"/>
                </a:solidFill>
              </a:rPr>
              <a:t>)</a:t>
            </a:r>
          </a:p>
          <a:p>
            <a:pPr marL="355600" indent="-355600" fontAlgn="base">
              <a:spcBef>
                <a:spcPct val="0"/>
              </a:spcBef>
              <a:spcAft>
                <a:spcPct val="0"/>
              </a:spcAft>
            </a:pPr>
            <a:r>
              <a:rPr lang="ja-JP" altLang="en-US" sz="1300" dirty="0">
                <a:solidFill>
                  <a:prstClr val="black"/>
                </a:solidFill>
              </a:rPr>
              <a:t>　</a:t>
            </a:r>
            <a:r>
              <a:rPr lang="ja-JP" altLang="en-US" sz="1300" dirty="0" smtClean="0">
                <a:solidFill>
                  <a:prstClr val="black"/>
                </a:solidFill>
              </a:rPr>
              <a:t>○</a:t>
            </a:r>
            <a:r>
              <a:rPr lang="ja-JP" altLang="en-US" sz="1300" dirty="0">
                <a:solidFill>
                  <a:prstClr val="black"/>
                </a:solidFill>
              </a:rPr>
              <a:t>　従来の市町村が支給決定した後に計画を作成するのではなく、支給決定に先立ち計画を作成することが適切なサービスの提供につながる。</a:t>
            </a:r>
          </a:p>
          <a:p>
            <a:pPr fontAlgn="base">
              <a:spcBef>
                <a:spcPct val="0"/>
              </a:spcBef>
              <a:spcAft>
                <a:spcPct val="0"/>
              </a:spcAft>
            </a:pPr>
            <a:r>
              <a:rPr lang="ja-JP" altLang="en-US" sz="1300" dirty="0">
                <a:solidFill>
                  <a:prstClr val="black"/>
                </a:solidFill>
              </a:rPr>
              <a:t>　</a:t>
            </a:r>
            <a:r>
              <a:rPr lang="ja-JP" altLang="en-US" sz="1300" dirty="0" smtClean="0">
                <a:solidFill>
                  <a:prstClr val="black"/>
                </a:solidFill>
              </a:rPr>
              <a:t>○　サービス</a:t>
            </a:r>
            <a:r>
              <a:rPr lang="ja-JP" altLang="en-US" sz="1300" dirty="0">
                <a:solidFill>
                  <a:prstClr val="black"/>
                </a:solidFill>
              </a:rPr>
              <a:t>の利用が、利用者のニーズや課題の解消に適合しているか確認するため、一定期間ごとにモニタリングを実施。</a:t>
            </a:r>
          </a:p>
          <a:p>
            <a:pPr marL="355600" indent="-355600" fontAlgn="base">
              <a:spcBef>
                <a:spcPct val="0"/>
              </a:spcBef>
              <a:spcAft>
                <a:spcPct val="0"/>
              </a:spcAft>
            </a:pPr>
            <a:r>
              <a:rPr lang="ja-JP" altLang="en-US" sz="1300" dirty="0">
                <a:solidFill>
                  <a:prstClr val="black"/>
                </a:solidFill>
              </a:rPr>
              <a:t>　</a:t>
            </a:r>
            <a:r>
              <a:rPr lang="ja-JP" altLang="en-US" sz="1300" dirty="0" smtClean="0">
                <a:solidFill>
                  <a:prstClr val="black"/>
                </a:solidFill>
              </a:rPr>
              <a:t>○　可能</a:t>
            </a:r>
            <a:r>
              <a:rPr lang="ja-JP" altLang="en-US" sz="1300" dirty="0">
                <a:solidFill>
                  <a:prstClr val="black"/>
                </a:solidFill>
              </a:rPr>
              <a:t>な限り中立的な者が、</a:t>
            </a:r>
            <a:r>
              <a:rPr lang="ja-JP" altLang="en-US" sz="1300" u="heavy" dirty="0">
                <a:solidFill>
                  <a:prstClr val="black"/>
                </a:solidFill>
                <a:uFill>
                  <a:solidFill>
                    <a:srgbClr val="FF0000"/>
                  </a:solidFill>
                </a:uFill>
              </a:rPr>
              <a:t>専門的な視点で一貫して行うことや、ノウハウの蓄積、専門的・専属的に対応できる人材の確保により質の向上を図る</a:t>
            </a:r>
            <a:r>
              <a:rPr lang="ja-JP" altLang="en-US" sz="1300" dirty="0" smtClean="0">
                <a:solidFill>
                  <a:prstClr val="black"/>
                </a:solidFill>
              </a:rPr>
              <a:t>。</a:t>
            </a:r>
            <a:endParaRPr lang="ja-JP" altLang="en-US" sz="1300" dirty="0">
              <a:solidFill>
                <a:prstClr val="black"/>
              </a:solidFill>
            </a:endParaRPr>
          </a:p>
        </p:txBody>
      </p:sp>
      <p:sp>
        <p:nvSpPr>
          <p:cNvPr id="9" name="正方形/長方形 8"/>
          <p:cNvSpPr/>
          <p:nvPr/>
        </p:nvSpPr>
        <p:spPr>
          <a:xfrm>
            <a:off x="128355" y="5589240"/>
            <a:ext cx="9649071" cy="1196752"/>
          </a:xfrm>
          <a:prstGeom prst="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a:solidFill>
                  <a:prstClr val="black"/>
                </a:solidFill>
              </a:rPr>
              <a:t>③　自立支援協議会の活性化</a:t>
            </a:r>
          </a:p>
          <a:p>
            <a:pPr fontAlgn="base">
              <a:spcBef>
                <a:spcPct val="0"/>
              </a:spcBef>
              <a:spcAft>
                <a:spcPct val="0"/>
              </a:spcAft>
            </a:pPr>
            <a:r>
              <a:rPr lang="ja-JP" altLang="en-US" sz="1200" dirty="0">
                <a:solidFill>
                  <a:prstClr val="black"/>
                </a:solidFill>
              </a:rPr>
              <a:t>　</a:t>
            </a:r>
            <a:r>
              <a:rPr lang="ja-JP" altLang="en-US" sz="1300" dirty="0">
                <a:solidFill>
                  <a:prstClr val="black"/>
                </a:solidFill>
              </a:rPr>
              <a:t>・　設置状況が低調</a:t>
            </a:r>
          </a:p>
          <a:p>
            <a:pPr fontAlgn="base">
              <a:spcBef>
                <a:spcPct val="0"/>
              </a:spcBef>
              <a:spcAft>
                <a:spcPct val="0"/>
              </a:spcAft>
            </a:pPr>
            <a:r>
              <a:rPr lang="ja-JP" altLang="en-US" sz="1300" dirty="0">
                <a:solidFill>
                  <a:prstClr val="black"/>
                </a:solidFill>
              </a:rPr>
              <a:t>　  →　法律上の位置づけの明確化</a:t>
            </a:r>
          </a:p>
          <a:p>
            <a:pPr fontAlgn="base">
              <a:spcBef>
                <a:spcPct val="0"/>
              </a:spcBef>
              <a:spcAft>
                <a:spcPct val="0"/>
              </a:spcAft>
            </a:pPr>
            <a:r>
              <a:rPr lang="ja-JP" altLang="en-US" sz="1300" dirty="0">
                <a:solidFill>
                  <a:prstClr val="black"/>
                </a:solidFill>
              </a:rPr>
              <a:t>　</a:t>
            </a:r>
            <a:r>
              <a:rPr lang="ja-JP" altLang="en-US" sz="1300" dirty="0" smtClean="0">
                <a:solidFill>
                  <a:prstClr val="black"/>
                </a:solidFill>
              </a:rPr>
              <a:t>・　運営</a:t>
            </a:r>
            <a:r>
              <a:rPr lang="ja-JP" altLang="en-US" sz="1300" dirty="0">
                <a:solidFill>
                  <a:prstClr val="black"/>
                </a:solidFill>
              </a:rPr>
              <a:t>の取り組み状況について市町村ごとに差が大きい</a:t>
            </a:r>
          </a:p>
          <a:p>
            <a:pPr fontAlgn="base">
              <a:spcBef>
                <a:spcPct val="0"/>
              </a:spcBef>
              <a:spcAft>
                <a:spcPct val="0"/>
              </a:spcAft>
            </a:pPr>
            <a:r>
              <a:rPr lang="ja-JP" altLang="en-US" sz="1300" dirty="0">
                <a:solidFill>
                  <a:prstClr val="black"/>
                </a:solidFill>
              </a:rPr>
              <a:t>　　→　好事例の周知、国・都道府県における設置・運営の支援</a:t>
            </a:r>
          </a:p>
        </p:txBody>
      </p:sp>
      <p:sp>
        <p:nvSpPr>
          <p:cNvPr id="10" name="下矢印 9"/>
          <p:cNvSpPr/>
          <p:nvPr/>
        </p:nvSpPr>
        <p:spPr>
          <a:xfrm>
            <a:off x="4033111" y="1489857"/>
            <a:ext cx="151216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200" dirty="0">
              <a:solidFill>
                <a:prstClr val="white"/>
              </a:solidFill>
            </a:endParaRPr>
          </a:p>
        </p:txBody>
      </p:sp>
      <p:sp>
        <p:nvSpPr>
          <p:cNvPr id="3" name="スライド番号プレースホルダー 2"/>
          <p:cNvSpPr>
            <a:spLocks noGrp="1"/>
          </p:cNvSpPr>
          <p:nvPr>
            <p:ph type="sldNum" sz="quarter" idx="12"/>
          </p:nvPr>
        </p:nvSpPr>
        <p:spPr/>
        <p:txBody>
          <a:bodyPr/>
          <a:lstStyle/>
          <a:p>
            <a:pPr>
              <a:defRPr/>
            </a:pPr>
            <a:fld id="{F2A1C1E8-9361-4557-9EFC-000E05CD7A25}" type="slidenum">
              <a:rPr lang="en-US" altLang="ja-JP" smtClean="0"/>
              <a:pPr>
                <a:defRPr/>
              </a:pPr>
              <a:t>7</a:t>
            </a:fld>
            <a:endParaRPr lang="en-US" altLang="ja-JP" dirty="0"/>
          </a:p>
        </p:txBody>
      </p:sp>
    </p:spTree>
    <p:extLst>
      <p:ext uri="{BB962C8B-B14F-4D97-AF65-F5344CB8AC3E}">
        <p14:creationId xmlns:p14="http://schemas.microsoft.com/office/powerpoint/2010/main" val="4356288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a:solidFill>
                  <a:schemeClr val="tx1"/>
                </a:solidFill>
                <a:latin typeface="ＭＳ ゴシック" panose="020B0609070205080204" pitchFamily="49" charset="-128"/>
                <a:ea typeface="ＭＳ ゴシック" panose="020B0609070205080204" pitchFamily="49" charset="-128"/>
              </a:rPr>
              <a:t>２</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サービス管理責任者及び</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smtClean="0">
                <a:solidFill>
                  <a:schemeClr val="tx1"/>
                </a:solidFill>
                <a:latin typeface="ＭＳ ゴシック" panose="020B0609070205080204" pitchFamily="49" charset="-128"/>
                <a:ea typeface="ＭＳ ゴシック" panose="020B0609070205080204" pitchFamily="49" charset="-128"/>
              </a:rPr>
              <a:t>　　　　児童発達支援管理責任者について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70</a:t>
            </a:fld>
            <a:endParaRPr lang="en-US" altLang="ja-JP" dirty="0"/>
          </a:p>
        </p:txBody>
      </p:sp>
    </p:spTree>
    <p:extLst>
      <p:ext uri="{BB962C8B-B14F-4D97-AF65-F5344CB8AC3E}">
        <p14:creationId xmlns:p14="http://schemas.microsoft.com/office/powerpoint/2010/main" val="37517084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ChangeArrowheads="1"/>
          </p:cNvSpPr>
          <p:nvPr/>
        </p:nvSpPr>
        <p:spPr bwMode="auto">
          <a:xfrm>
            <a:off x="3081867" y="5243715"/>
            <a:ext cx="4523052" cy="1359017"/>
          </a:xfrm>
          <a:prstGeom prst="rect">
            <a:avLst/>
          </a:prstGeom>
          <a:noFill/>
          <a:ln w="15875" algn="ctr">
            <a:solidFill>
              <a:schemeClr val="tx1"/>
            </a:solidFill>
            <a:miter lim="800000"/>
            <a:headEnd/>
            <a:tailEnd/>
          </a:ln>
        </p:spPr>
        <p:txBody>
          <a:bodyPr wrap="none" lIns="91422" tIns="45712" rIns="91422" bIns="45712"/>
          <a:lstStyle/>
          <a:p>
            <a:pPr algn="ctr" fontAlgn="base">
              <a:spcBef>
                <a:spcPct val="0"/>
              </a:spcBef>
              <a:spcAft>
                <a:spcPct val="0"/>
              </a:spcAft>
            </a:pPr>
            <a:r>
              <a:rPr lang="ja-JP" altLang="en-US" sz="1400" b="1" dirty="0">
                <a:solidFill>
                  <a:srgbClr val="000000"/>
                </a:solidFill>
                <a:latin typeface="Arial" charset="0"/>
              </a:rPr>
              <a:t>研 修 の 修 了</a:t>
            </a:r>
          </a:p>
        </p:txBody>
      </p:sp>
      <p:sp>
        <p:nvSpPr>
          <p:cNvPr id="51205" name="AutoShape 4"/>
          <p:cNvSpPr>
            <a:spLocks noChangeArrowheads="1"/>
          </p:cNvSpPr>
          <p:nvPr/>
        </p:nvSpPr>
        <p:spPr bwMode="auto">
          <a:xfrm>
            <a:off x="5022926" y="5852846"/>
            <a:ext cx="390392" cy="360363"/>
          </a:xfrm>
          <a:prstGeom prst="plus">
            <a:avLst>
              <a:gd name="adj" fmla="val 34907"/>
            </a:avLst>
          </a:prstGeom>
          <a:solidFill>
            <a:srgbClr val="99CCFF"/>
          </a:solidFill>
          <a:ln w="9525" algn="ctr">
            <a:solidFill>
              <a:srgbClr val="3366FF"/>
            </a:solidFill>
            <a:miter lim="800000"/>
            <a:headEnd/>
            <a:tailEnd/>
          </a:ln>
        </p:spPr>
        <p:txBody>
          <a:bodyPr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51206" name="AutoShape 5"/>
          <p:cNvSpPr>
            <a:spLocks noChangeArrowheads="1"/>
          </p:cNvSpPr>
          <p:nvPr/>
        </p:nvSpPr>
        <p:spPr bwMode="auto">
          <a:xfrm>
            <a:off x="2540401" y="5849673"/>
            <a:ext cx="390393" cy="360363"/>
          </a:xfrm>
          <a:prstGeom prst="plus">
            <a:avLst>
              <a:gd name="adj" fmla="val 34907"/>
            </a:avLst>
          </a:prstGeom>
          <a:solidFill>
            <a:srgbClr val="99CCFF"/>
          </a:solidFill>
          <a:ln w="9525" algn="ctr">
            <a:solidFill>
              <a:srgbClr val="3366FF"/>
            </a:solidFill>
            <a:miter lim="800000"/>
            <a:headEnd/>
            <a:tailEnd/>
          </a:ln>
        </p:spPr>
        <p:txBody>
          <a:bodyPr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51207" name="Rectangle 6"/>
          <p:cNvSpPr>
            <a:spLocks noChangeArrowheads="1"/>
          </p:cNvSpPr>
          <p:nvPr/>
        </p:nvSpPr>
        <p:spPr bwMode="auto">
          <a:xfrm>
            <a:off x="5475829" y="5521975"/>
            <a:ext cx="1993267" cy="1017992"/>
          </a:xfrm>
          <a:prstGeom prst="rect">
            <a:avLst/>
          </a:prstGeom>
          <a:noFill/>
          <a:ln w="9525">
            <a:solidFill>
              <a:schemeClr val="tx1"/>
            </a:solidFill>
            <a:miter lim="800000"/>
            <a:headEnd/>
            <a:tailEnd/>
          </a:ln>
        </p:spPr>
        <p:txBody>
          <a:bodyPr lIns="91422" tIns="45712" rIns="91422" bIns="45712" anchor="ctr"/>
          <a:lstStyle/>
          <a:p>
            <a:pPr fontAlgn="base">
              <a:lnSpc>
                <a:spcPct val="110000"/>
              </a:lnSpc>
              <a:spcBef>
                <a:spcPct val="0"/>
              </a:spcBef>
              <a:spcAft>
                <a:spcPct val="0"/>
              </a:spcAft>
            </a:pPr>
            <a:r>
              <a:rPr lang="ja-JP" altLang="en-US" sz="1200" dirty="0">
                <a:solidFill>
                  <a:srgbClr val="000000"/>
                </a:solidFill>
                <a:latin typeface="Arial" charset="0"/>
              </a:rPr>
              <a:t>「サービス管理</a:t>
            </a:r>
            <a:r>
              <a:rPr lang="ja-JP" altLang="en-US" sz="1200" dirty="0" smtClean="0">
                <a:solidFill>
                  <a:srgbClr val="000000"/>
                </a:solidFill>
                <a:latin typeface="Arial" charset="0"/>
              </a:rPr>
              <a:t>責任者</a:t>
            </a:r>
            <a:endParaRPr lang="en-US" altLang="ja-JP" sz="1200" dirty="0" smtClean="0">
              <a:solidFill>
                <a:srgbClr val="000000"/>
              </a:solidFill>
              <a:latin typeface="Arial" charset="0"/>
            </a:endParaRPr>
          </a:p>
          <a:p>
            <a:pPr fontAlgn="base">
              <a:lnSpc>
                <a:spcPct val="110000"/>
              </a:lnSpc>
              <a:spcBef>
                <a:spcPct val="0"/>
              </a:spcBef>
              <a:spcAft>
                <a:spcPct val="0"/>
              </a:spcAft>
            </a:pPr>
            <a:r>
              <a:rPr lang="ja-JP" altLang="en-US" sz="1200" dirty="0" smtClean="0">
                <a:solidFill>
                  <a:srgbClr val="000000"/>
                </a:solidFill>
                <a:latin typeface="Arial" charset="0"/>
              </a:rPr>
              <a:t>研修</a:t>
            </a:r>
            <a:r>
              <a:rPr lang="ja-JP" altLang="en-US" sz="1200" dirty="0">
                <a:solidFill>
                  <a:srgbClr val="000000"/>
                </a:solidFill>
                <a:latin typeface="Arial" charset="0"/>
              </a:rPr>
              <a:t>」「児童発達</a:t>
            </a:r>
            <a:r>
              <a:rPr lang="ja-JP" altLang="en-US" sz="1200" dirty="0" smtClean="0">
                <a:solidFill>
                  <a:srgbClr val="000000"/>
                </a:solidFill>
                <a:latin typeface="Arial" charset="0"/>
              </a:rPr>
              <a:t>支援</a:t>
            </a:r>
            <a:endParaRPr lang="en-US" altLang="ja-JP" sz="1200" dirty="0" smtClean="0">
              <a:solidFill>
                <a:srgbClr val="000000"/>
              </a:solidFill>
              <a:latin typeface="Arial" charset="0"/>
            </a:endParaRPr>
          </a:p>
          <a:p>
            <a:pPr fontAlgn="base">
              <a:lnSpc>
                <a:spcPct val="110000"/>
              </a:lnSpc>
              <a:spcBef>
                <a:spcPct val="0"/>
              </a:spcBef>
              <a:spcAft>
                <a:spcPct val="0"/>
              </a:spcAft>
            </a:pPr>
            <a:r>
              <a:rPr lang="ja-JP" altLang="en-US" sz="1200" dirty="0" smtClean="0">
                <a:solidFill>
                  <a:srgbClr val="000000"/>
                </a:solidFill>
                <a:latin typeface="Arial" charset="0"/>
              </a:rPr>
              <a:t>管理</a:t>
            </a:r>
            <a:r>
              <a:rPr lang="ja-JP" altLang="en-US" sz="1200" dirty="0">
                <a:solidFill>
                  <a:srgbClr val="000000"/>
                </a:solidFill>
                <a:latin typeface="Arial" charset="0"/>
              </a:rPr>
              <a:t>責任者研修」</a:t>
            </a:r>
            <a:r>
              <a:rPr lang="ja-JP" altLang="en-US" sz="1200" dirty="0" smtClean="0">
                <a:solidFill>
                  <a:srgbClr val="000000"/>
                </a:solidFill>
                <a:latin typeface="Arial" charset="0"/>
              </a:rPr>
              <a:t>を受講</a:t>
            </a:r>
            <a:endParaRPr lang="en-US" altLang="ja-JP" sz="1200" dirty="0" smtClean="0">
              <a:solidFill>
                <a:srgbClr val="000000"/>
              </a:solidFill>
              <a:latin typeface="Arial" charset="0"/>
            </a:endParaRPr>
          </a:p>
          <a:p>
            <a:pPr fontAlgn="base">
              <a:lnSpc>
                <a:spcPct val="110000"/>
              </a:lnSpc>
              <a:spcBef>
                <a:spcPct val="0"/>
              </a:spcBef>
              <a:spcAft>
                <a:spcPct val="0"/>
              </a:spcAft>
            </a:pPr>
            <a:r>
              <a:rPr lang="ja-JP" altLang="en-US" sz="1200" dirty="0" smtClean="0">
                <a:latin typeface="Arial" charset="0"/>
              </a:rPr>
              <a:t>（</a:t>
            </a:r>
            <a:r>
              <a:rPr lang="ja-JP" altLang="en-US" sz="1200" dirty="0">
                <a:latin typeface="Arial" charset="0"/>
              </a:rPr>
              <a:t>１９ｈ</a:t>
            </a:r>
            <a:r>
              <a:rPr lang="ja-JP" altLang="en-US" sz="1200" dirty="0" smtClean="0">
                <a:latin typeface="Arial" charset="0"/>
              </a:rPr>
              <a:t>）</a:t>
            </a:r>
            <a:endParaRPr lang="ja-JP" altLang="en-US" sz="1200" dirty="0">
              <a:latin typeface="Arial" charset="0"/>
            </a:endParaRPr>
          </a:p>
        </p:txBody>
      </p:sp>
      <p:sp>
        <p:nvSpPr>
          <p:cNvPr id="51208" name="Rectangle 7"/>
          <p:cNvSpPr>
            <a:spLocks noChangeArrowheads="1"/>
          </p:cNvSpPr>
          <p:nvPr/>
        </p:nvSpPr>
        <p:spPr bwMode="auto">
          <a:xfrm>
            <a:off x="8027604" y="5283121"/>
            <a:ext cx="1761450" cy="1319611"/>
          </a:xfrm>
          <a:prstGeom prst="rect">
            <a:avLst/>
          </a:prstGeom>
          <a:noFill/>
          <a:ln w="12700">
            <a:solidFill>
              <a:schemeClr val="tx1"/>
            </a:solidFill>
            <a:miter lim="800000"/>
            <a:headEnd/>
            <a:tailEnd/>
          </a:ln>
        </p:spPr>
        <p:txBody>
          <a:bodyPr lIns="91422" tIns="45712" rIns="91422" bIns="45712" anchor="ctr"/>
          <a:lstStyle/>
          <a:p>
            <a:pPr fontAlgn="base">
              <a:spcBef>
                <a:spcPct val="0"/>
              </a:spcBef>
              <a:spcAft>
                <a:spcPct val="0"/>
              </a:spcAft>
            </a:pPr>
            <a:r>
              <a:rPr lang="ja-JP" altLang="en-US" sz="1200" dirty="0">
                <a:solidFill>
                  <a:srgbClr val="000000"/>
                </a:solidFill>
                <a:latin typeface="Arial" charset="0"/>
              </a:rPr>
              <a:t>サービス管理責任者・児童発達支援管理責任者として配置</a:t>
            </a:r>
          </a:p>
        </p:txBody>
      </p:sp>
      <p:sp>
        <p:nvSpPr>
          <p:cNvPr id="51209" name="Rectangle 8"/>
          <p:cNvSpPr>
            <a:spLocks noChangeArrowheads="1"/>
          </p:cNvSpPr>
          <p:nvPr/>
        </p:nvSpPr>
        <p:spPr bwMode="auto">
          <a:xfrm>
            <a:off x="273478" y="5211839"/>
            <a:ext cx="2184135" cy="1430298"/>
          </a:xfrm>
          <a:prstGeom prst="rect">
            <a:avLst/>
          </a:prstGeom>
          <a:noFill/>
          <a:ln w="12700">
            <a:solidFill>
              <a:schemeClr val="tx1"/>
            </a:solidFill>
            <a:miter lim="800000"/>
            <a:headEnd/>
            <a:tailEnd/>
          </a:ln>
        </p:spPr>
        <p:txBody>
          <a:bodyPr lIns="91422" tIns="45712" rIns="91422" bIns="45712" anchor="ctr"/>
          <a:lstStyle/>
          <a:p>
            <a:pPr algn="ctr" fontAlgn="base">
              <a:spcBef>
                <a:spcPct val="0"/>
              </a:spcBef>
              <a:spcAft>
                <a:spcPct val="0"/>
              </a:spcAft>
            </a:pPr>
            <a:r>
              <a:rPr lang="ja-JP" altLang="en-US" sz="1200" b="1" dirty="0">
                <a:solidFill>
                  <a:srgbClr val="000000"/>
                </a:solidFill>
                <a:latin typeface="+mn-ea"/>
              </a:rPr>
              <a:t>実 務 経 験</a:t>
            </a:r>
          </a:p>
          <a:p>
            <a:pPr fontAlgn="base">
              <a:spcBef>
                <a:spcPct val="0"/>
              </a:spcBef>
              <a:spcAft>
                <a:spcPct val="0"/>
              </a:spcAft>
            </a:pPr>
            <a:endParaRPr lang="ja-JP" altLang="en-US" sz="1200" dirty="0">
              <a:solidFill>
                <a:srgbClr val="000000"/>
              </a:solidFill>
              <a:latin typeface="+mn-ea"/>
            </a:endParaRPr>
          </a:p>
          <a:p>
            <a:pPr fontAlgn="base">
              <a:spcBef>
                <a:spcPct val="0"/>
              </a:spcBef>
              <a:spcAft>
                <a:spcPct val="0"/>
              </a:spcAft>
            </a:pPr>
            <a:r>
              <a:rPr lang="ja-JP" altLang="en-US" sz="1200" dirty="0">
                <a:solidFill>
                  <a:srgbClr val="000000"/>
                </a:solidFill>
                <a:latin typeface="+mn-ea"/>
              </a:rPr>
              <a:t>障害児者の保健・医療・福祉・就労・教育の分野における直接支援・相談支援などの業務における実務経験（３</a:t>
            </a:r>
            <a:r>
              <a:rPr lang="ja-JP" altLang="en-US" sz="1200" dirty="0" smtClean="0">
                <a:solidFill>
                  <a:srgbClr val="000000"/>
                </a:solidFill>
                <a:latin typeface="+mn-ea"/>
              </a:rPr>
              <a:t>～</a:t>
            </a:r>
            <a:r>
              <a:rPr lang="en-US" altLang="ja-JP" sz="1200" dirty="0" smtClean="0">
                <a:solidFill>
                  <a:srgbClr val="000000"/>
                </a:solidFill>
                <a:latin typeface="+mn-ea"/>
              </a:rPr>
              <a:t>10</a:t>
            </a:r>
            <a:r>
              <a:rPr lang="ja-JP" altLang="en-US" sz="1200" dirty="0" smtClean="0">
                <a:solidFill>
                  <a:srgbClr val="000000"/>
                </a:solidFill>
                <a:latin typeface="+mn-ea"/>
              </a:rPr>
              <a:t>年</a:t>
            </a:r>
            <a:r>
              <a:rPr lang="ja-JP" altLang="en-US" sz="1200" dirty="0">
                <a:solidFill>
                  <a:srgbClr val="000000"/>
                </a:solidFill>
                <a:latin typeface="+mn-ea"/>
              </a:rPr>
              <a:t>）。</a:t>
            </a:r>
          </a:p>
        </p:txBody>
      </p:sp>
      <p:sp>
        <p:nvSpPr>
          <p:cNvPr id="51211" name="AutoShape 10"/>
          <p:cNvSpPr>
            <a:spLocks noChangeArrowheads="1"/>
          </p:cNvSpPr>
          <p:nvPr/>
        </p:nvSpPr>
        <p:spPr bwMode="auto">
          <a:xfrm rot="5400000">
            <a:off x="7544813" y="5880079"/>
            <a:ext cx="503238" cy="299551"/>
          </a:xfrm>
          <a:prstGeom prst="upArrow">
            <a:avLst>
              <a:gd name="adj1" fmla="val 48352"/>
              <a:gd name="adj2" fmla="val 45699"/>
            </a:avLst>
          </a:prstGeom>
          <a:solidFill>
            <a:srgbClr val="99CCFF"/>
          </a:solidFill>
          <a:ln w="9525">
            <a:solidFill>
              <a:srgbClr val="0000FF"/>
            </a:solidFill>
            <a:miter lim="800000"/>
            <a:headEnd/>
            <a:tailEnd/>
          </a:ln>
        </p:spPr>
        <p:txBody>
          <a:bodyPr vert="eaVert" wrap="none" lIns="91422" tIns="45712" rIns="91422" bIns="45712" anchor="ctr"/>
          <a:lstStyle/>
          <a:p>
            <a:pPr fontAlgn="base">
              <a:spcBef>
                <a:spcPct val="0"/>
              </a:spcBef>
              <a:spcAft>
                <a:spcPct val="0"/>
              </a:spcAft>
            </a:pPr>
            <a:endParaRPr lang="ja-JP" altLang="en-US" sz="2400" dirty="0">
              <a:solidFill>
                <a:srgbClr val="000000"/>
              </a:solidFill>
            </a:endParaRPr>
          </a:p>
        </p:txBody>
      </p:sp>
      <p:sp>
        <p:nvSpPr>
          <p:cNvPr id="51213" name="Rectangle 12"/>
          <p:cNvSpPr>
            <a:spLocks noChangeArrowheads="1"/>
          </p:cNvSpPr>
          <p:nvPr/>
        </p:nvSpPr>
        <p:spPr bwMode="auto">
          <a:xfrm>
            <a:off x="3238401" y="5532387"/>
            <a:ext cx="1714604" cy="1017991"/>
          </a:xfrm>
          <a:prstGeom prst="rect">
            <a:avLst/>
          </a:prstGeom>
          <a:noFill/>
          <a:ln w="9525">
            <a:solidFill>
              <a:schemeClr val="tx1"/>
            </a:solidFill>
            <a:miter lim="800000"/>
            <a:headEnd/>
            <a:tailEnd/>
          </a:ln>
        </p:spPr>
        <p:txBody>
          <a:bodyPr lIns="91422" tIns="45712" rIns="91422" bIns="45712" anchor="ctr"/>
          <a:lstStyle/>
          <a:p>
            <a:pPr fontAlgn="base">
              <a:lnSpc>
                <a:spcPct val="110000"/>
              </a:lnSpc>
              <a:spcBef>
                <a:spcPct val="0"/>
              </a:spcBef>
              <a:spcAft>
                <a:spcPct val="0"/>
              </a:spcAft>
            </a:pPr>
            <a:r>
              <a:rPr lang="ja-JP" altLang="en-US" sz="1200" dirty="0">
                <a:solidFill>
                  <a:srgbClr val="000000"/>
                </a:solidFill>
                <a:latin typeface="Arial" charset="0"/>
              </a:rPr>
              <a:t>「相談支援従事者初任者研修（講義部分）</a:t>
            </a:r>
            <a:r>
              <a:rPr lang="ja-JP" altLang="en-US" sz="1200" dirty="0" smtClean="0">
                <a:solidFill>
                  <a:srgbClr val="000000"/>
                </a:solidFill>
                <a:latin typeface="Arial" charset="0"/>
              </a:rPr>
              <a:t>」の一部を受講</a:t>
            </a:r>
            <a:endParaRPr lang="en-US" altLang="ja-JP" sz="1200" dirty="0" smtClean="0">
              <a:solidFill>
                <a:srgbClr val="000000"/>
              </a:solidFill>
              <a:latin typeface="Arial" charset="0"/>
            </a:endParaRPr>
          </a:p>
          <a:p>
            <a:pPr fontAlgn="base">
              <a:lnSpc>
                <a:spcPct val="110000"/>
              </a:lnSpc>
              <a:spcBef>
                <a:spcPct val="0"/>
              </a:spcBef>
              <a:spcAft>
                <a:spcPct val="0"/>
              </a:spcAft>
            </a:pPr>
            <a:r>
              <a:rPr lang="ja-JP" altLang="en-US" sz="1200" dirty="0" smtClean="0">
                <a:latin typeface="Arial" charset="0"/>
              </a:rPr>
              <a:t>（１１．５</a:t>
            </a:r>
            <a:r>
              <a:rPr lang="ja-JP" altLang="en-US" sz="1200" dirty="0">
                <a:latin typeface="Arial" charset="0"/>
              </a:rPr>
              <a:t>ｈ</a:t>
            </a:r>
            <a:r>
              <a:rPr lang="ja-JP" altLang="en-US" sz="1200" dirty="0" smtClean="0">
                <a:latin typeface="Arial" charset="0"/>
              </a:rPr>
              <a:t>）</a:t>
            </a:r>
            <a:endParaRPr lang="en-US" altLang="ja-JP" sz="1200" dirty="0">
              <a:latin typeface="Arial" charset="0"/>
            </a:endParaRPr>
          </a:p>
        </p:txBody>
      </p:sp>
      <p:sp>
        <p:nvSpPr>
          <p:cNvPr id="18" name="正方形/長方形 17"/>
          <p:cNvSpPr/>
          <p:nvPr/>
        </p:nvSpPr>
        <p:spPr bwMode="auto">
          <a:xfrm>
            <a:off x="128464" y="692696"/>
            <a:ext cx="9563367" cy="364395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lIns="36804" tIns="7359" rIns="36804" bIns="7359" anchor="ctr"/>
          <a:lstStyle/>
          <a:p>
            <a:pPr marL="355600" indent="-355600" fontAlgn="base">
              <a:lnSpc>
                <a:spcPct val="90000"/>
              </a:lnSpc>
              <a:spcAft>
                <a:spcPct val="0"/>
              </a:spcAft>
              <a:defRPr/>
            </a:pPr>
            <a:r>
              <a:rPr lang="ja-JP" altLang="en-US" sz="1400" dirty="0">
                <a:latin typeface="+mn-ea"/>
                <a:cs typeface="ＭＳ ゴシック"/>
              </a:rPr>
              <a:t>（基準）</a:t>
            </a:r>
          </a:p>
          <a:p>
            <a:pPr>
              <a:lnSpc>
                <a:spcPct val="90000"/>
              </a:lnSpc>
            </a:pPr>
            <a:r>
              <a:rPr lang="ja-JP" altLang="en-US" sz="1400" dirty="0">
                <a:latin typeface="+mn-ea"/>
                <a:cs typeface="ＭＳ ゴシック"/>
              </a:rPr>
              <a:t>　</a:t>
            </a:r>
            <a:r>
              <a:rPr lang="ja-JP" altLang="en-US" sz="1400" dirty="0" smtClean="0">
                <a:latin typeface="+mn-ea"/>
                <a:cs typeface="ＭＳ ゴシック"/>
              </a:rPr>
              <a:t>○</a:t>
            </a:r>
            <a:r>
              <a:rPr lang="ja-JP" altLang="en-US" sz="1400" dirty="0">
                <a:latin typeface="+mn-ea"/>
                <a:cs typeface="ＭＳ ゴシック"/>
              </a:rPr>
              <a:t>　</a:t>
            </a:r>
            <a:r>
              <a:rPr lang="ja-JP" altLang="en-US" sz="1400" dirty="0" smtClean="0">
                <a:latin typeface="+mn-ea"/>
              </a:rPr>
              <a:t>サービス管理</a:t>
            </a:r>
            <a:r>
              <a:rPr lang="ja-JP" altLang="en-US" sz="1400" dirty="0">
                <a:latin typeface="+mn-ea"/>
              </a:rPr>
              <a:t>責任者については、</a:t>
            </a:r>
            <a:r>
              <a:rPr lang="ja-JP" altLang="en-US" sz="1400" dirty="0" smtClean="0">
                <a:latin typeface="+mn-ea"/>
              </a:rPr>
              <a:t>障害福祉</a:t>
            </a:r>
            <a:r>
              <a:rPr lang="ja-JP" altLang="en-US" sz="1400" dirty="0">
                <a:latin typeface="+mn-ea"/>
              </a:rPr>
              <a:t>サービス事業所</a:t>
            </a:r>
            <a:r>
              <a:rPr lang="ja-JP" altLang="en-US" sz="1400" dirty="0" smtClean="0">
                <a:latin typeface="+mn-ea"/>
              </a:rPr>
              <a:t>ごとに以下の人数を配置</a:t>
            </a:r>
            <a:endParaRPr lang="en-US" altLang="ja-JP" sz="1400" dirty="0" smtClean="0">
              <a:latin typeface="+mn-ea"/>
            </a:endParaRPr>
          </a:p>
          <a:p>
            <a:pPr marL="363538">
              <a:lnSpc>
                <a:spcPct val="90000"/>
              </a:lnSpc>
              <a:tabLst>
                <a:tab pos="363538" algn="l"/>
              </a:tabLst>
            </a:pPr>
            <a:r>
              <a:rPr lang="ja-JP" altLang="en-US" sz="1400" dirty="0" smtClean="0">
                <a:latin typeface="+mn-ea"/>
              </a:rPr>
              <a:t>・ </a:t>
            </a:r>
            <a:r>
              <a:rPr lang="ja-JP" altLang="en-US" sz="1400" dirty="0">
                <a:latin typeface="+mn-ea"/>
              </a:rPr>
              <a:t>療養介護、生活介護、自立訓練、就労移行支援、就労</a:t>
            </a:r>
            <a:r>
              <a:rPr lang="ja-JP" altLang="en-US" sz="1400" dirty="0" smtClean="0">
                <a:latin typeface="+mn-ea"/>
              </a:rPr>
              <a:t>継続支援・・・利用者</a:t>
            </a:r>
            <a:r>
              <a:rPr lang="en-US" altLang="ja-JP" sz="1400" dirty="0">
                <a:latin typeface="+mn-ea"/>
              </a:rPr>
              <a:t>60</a:t>
            </a:r>
            <a:r>
              <a:rPr lang="ja-JP" altLang="en-US" sz="1400" dirty="0" smtClean="0">
                <a:latin typeface="+mn-ea"/>
              </a:rPr>
              <a:t>人</a:t>
            </a:r>
            <a:r>
              <a:rPr lang="en-US" altLang="ja-JP" sz="1400" dirty="0">
                <a:latin typeface="+mn-ea"/>
              </a:rPr>
              <a:t>:1</a:t>
            </a:r>
            <a:r>
              <a:rPr lang="ja-JP" altLang="en-US" sz="1400" dirty="0" smtClean="0">
                <a:latin typeface="+mn-ea"/>
              </a:rPr>
              <a:t>人</a:t>
            </a:r>
            <a:endParaRPr lang="en-US" altLang="ja-JP" sz="1400" dirty="0" smtClean="0">
              <a:latin typeface="+mn-ea"/>
            </a:endParaRPr>
          </a:p>
          <a:p>
            <a:pPr marL="363538">
              <a:lnSpc>
                <a:spcPct val="90000"/>
              </a:lnSpc>
              <a:tabLst>
                <a:tab pos="363538" algn="l"/>
              </a:tabLst>
            </a:pPr>
            <a:r>
              <a:rPr lang="ja-JP" altLang="en-US" sz="1200" dirty="0" smtClean="0">
                <a:latin typeface="+mn-ea"/>
              </a:rPr>
              <a:t>　　</a:t>
            </a:r>
            <a:r>
              <a:rPr lang="en-US" altLang="ja-JP" sz="1200" dirty="0" smtClean="0">
                <a:latin typeface="+mn-ea"/>
              </a:rPr>
              <a:t>※</a:t>
            </a:r>
            <a:r>
              <a:rPr lang="ja-JP" altLang="en-US" sz="1200" dirty="0" smtClean="0">
                <a:latin typeface="+mn-ea"/>
              </a:rPr>
              <a:t>利用者数</a:t>
            </a:r>
            <a:r>
              <a:rPr lang="en-US" altLang="ja-JP" sz="1200" dirty="0" smtClean="0">
                <a:latin typeface="+mn-ea"/>
              </a:rPr>
              <a:t>61</a:t>
            </a:r>
            <a:r>
              <a:rPr lang="ja-JP" altLang="en-US" sz="1200" dirty="0" smtClean="0">
                <a:latin typeface="+mn-ea"/>
              </a:rPr>
              <a:t>以上：</a:t>
            </a:r>
            <a:r>
              <a:rPr lang="ja-JP" altLang="en-US" sz="1200" dirty="0">
                <a:latin typeface="+mn-ea"/>
              </a:rPr>
              <a:t>１</a:t>
            </a:r>
            <a:r>
              <a:rPr lang="ja-JP" altLang="en-US" sz="1200" dirty="0" smtClean="0">
                <a:latin typeface="+mn-ea"/>
              </a:rPr>
              <a:t>人</a:t>
            </a:r>
            <a:r>
              <a:rPr lang="ja-JP" altLang="en-US" sz="1200" dirty="0">
                <a:latin typeface="+mn-ea"/>
              </a:rPr>
              <a:t>に、利用者数</a:t>
            </a:r>
            <a:r>
              <a:rPr lang="ja-JP" altLang="en-US" sz="1200" dirty="0" smtClean="0">
                <a:latin typeface="+mn-ea"/>
              </a:rPr>
              <a:t>が</a:t>
            </a:r>
            <a:r>
              <a:rPr lang="en-US" altLang="ja-JP" sz="1200" dirty="0" smtClean="0">
                <a:latin typeface="+mn-ea"/>
              </a:rPr>
              <a:t>60</a:t>
            </a:r>
            <a:r>
              <a:rPr lang="ja-JP" altLang="en-US" sz="1200" dirty="0" smtClean="0">
                <a:latin typeface="+mn-ea"/>
              </a:rPr>
              <a:t>人</a:t>
            </a:r>
            <a:r>
              <a:rPr lang="ja-JP" altLang="en-US" sz="1200" dirty="0">
                <a:latin typeface="+mn-ea"/>
              </a:rPr>
              <a:t>を</a:t>
            </a:r>
            <a:r>
              <a:rPr lang="ja-JP" altLang="en-US" sz="1200" dirty="0" smtClean="0">
                <a:latin typeface="+mn-ea"/>
              </a:rPr>
              <a:t>越えて</a:t>
            </a:r>
            <a:r>
              <a:rPr lang="en-US" altLang="ja-JP" sz="1200" dirty="0" smtClean="0">
                <a:latin typeface="+mn-ea"/>
              </a:rPr>
              <a:t>40</a:t>
            </a:r>
            <a:r>
              <a:rPr lang="ja-JP" altLang="en-US" sz="1200" dirty="0" smtClean="0">
                <a:latin typeface="+mn-ea"/>
              </a:rPr>
              <a:t>又</a:t>
            </a:r>
            <a:r>
              <a:rPr lang="ja-JP" altLang="en-US" sz="1200" dirty="0">
                <a:latin typeface="+mn-ea"/>
              </a:rPr>
              <a:t>はその端数を増すごとに</a:t>
            </a:r>
            <a:r>
              <a:rPr lang="en-US" altLang="ja-JP" sz="1200" dirty="0">
                <a:latin typeface="+mn-ea"/>
              </a:rPr>
              <a:t>1</a:t>
            </a:r>
            <a:r>
              <a:rPr lang="ja-JP" altLang="en-US" sz="1200" dirty="0">
                <a:latin typeface="+mn-ea"/>
              </a:rPr>
              <a:t>人を加えて得た数以上</a:t>
            </a:r>
            <a:r>
              <a:rPr lang="ja-JP" altLang="en-US" sz="1400" dirty="0">
                <a:latin typeface="+mn-ea"/>
              </a:rPr>
              <a:t>　</a:t>
            </a:r>
            <a:endParaRPr lang="en-US" altLang="ja-JP" sz="1400" dirty="0">
              <a:latin typeface="+mn-ea"/>
            </a:endParaRPr>
          </a:p>
          <a:p>
            <a:pPr marL="363538">
              <a:lnSpc>
                <a:spcPct val="90000"/>
              </a:lnSpc>
              <a:tabLst>
                <a:tab pos="363538" algn="l"/>
              </a:tabLst>
            </a:pPr>
            <a:r>
              <a:rPr lang="ja-JP" altLang="en-US" sz="1400" dirty="0" smtClean="0">
                <a:latin typeface="+mn-ea"/>
              </a:rPr>
              <a:t>・ </a:t>
            </a:r>
            <a:r>
              <a:rPr lang="ja-JP" altLang="en-US" sz="1400" dirty="0">
                <a:latin typeface="+mn-ea"/>
              </a:rPr>
              <a:t>グループホーム </a:t>
            </a:r>
            <a:r>
              <a:rPr lang="ja-JP" altLang="en-US" sz="1400" dirty="0" smtClean="0">
                <a:latin typeface="+mn-ea"/>
              </a:rPr>
              <a:t>・</a:t>
            </a:r>
            <a:r>
              <a:rPr lang="ja-JP" altLang="en-US" sz="1400" dirty="0">
                <a:latin typeface="+mn-ea"/>
              </a:rPr>
              <a:t>・・ </a:t>
            </a:r>
            <a:r>
              <a:rPr lang="ja-JP" altLang="en-US" sz="1400" dirty="0" smtClean="0">
                <a:latin typeface="+mn-ea"/>
              </a:rPr>
              <a:t>利用者</a:t>
            </a:r>
            <a:r>
              <a:rPr lang="en-US" altLang="ja-JP" sz="1400" dirty="0" smtClean="0">
                <a:latin typeface="+mn-ea"/>
              </a:rPr>
              <a:t>30</a:t>
            </a:r>
            <a:r>
              <a:rPr lang="ja-JP" altLang="en-US" sz="1400" dirty="0" smtClean="0">
                <a:latin typeface="+mn-ea"/>
              </a:rPr>
              <a:t>人</a:t>
            </a:r>
            <a:r>
              <a:rPr lang="en-US" altLang="ja-JP" sz="1400" dirty="0" smtClean="0">
                <a:latin typeface="+mn-ea"/>
              </a:rPr>
              <a:t>:</a:t>
            </a:r>
            <a:r>
              <a:rPr lang="ja-JP" altLang="en-US" sz="1400" dirty="0" smtClean="0">
                <a:latin typeface="+mn-ea"/>
              </a:rPr>
              <a:t>１人</a:t>
            </a:r>
            <a:endParaRPr lang="en-US" altLang="ja-JP" sz="1400" dirty="0" smtClean="0">
              <a:latin typeface="+mn-ea"/>
            </a:endParaRPr>
          </a:p>
          <a:p>
            <a:pPr marL="363538">
              <a:lnSpc>
                <a:spcPct val="90000"/>
              </a:lnSpc>
              <a:tabLst>
                <a:tab pos="363538" algn="l"/>
              </a:tabLst>
            </a:pPr>
            <a:r>
              <a:rPr lang="ja-JP" altLang="en-US" sz="1200" dirty="0" smtClean="0">
                <a:latin typeface="+mn-ea"/>
              </a:rPr>
              <a:t>　　</a:t>
            </a:r>
            <a:r>
              <a:rPr lang="en-US" altLang="ja-JP" sz="1200" dirty="0" smtClean="0">
                <a:latin typeface="+mn-ea"/>
              </a:rPr>
              <a:t>※</a:t>
            </a:r>
            <a:r>
              <a:rPr lang="ja-JP" altLang="en-US" sz="1200" dirty="0">
                <a:latin typeface="+mn-ea"/>
              </a:rPr>
              <a:t>利用者数</a:t>
            </a:r>
            <a:r>
              <a:rPr lang="en-US" altLang="ja-JP" sz="1200" dirty="0">
                <a:latin typeface="+mn-ea"/>
              </a:rPr>
              <a:t>31</a:t>
            </a:r>
            <a:r>
              <a:rPr lang="ja-JP" altLang="en-US" sz="1200" dirty="0">
                <a:latin typeface="+mn-ea"/>
              </a:rPr>
              <a:t>以上：</a:t>
            </a:r>
            <a:r>
              <a:rPr lang="en-US" altLang="ja-JP" sz="1200" dirty="0">
                <a:latin typeface="+mn-ea"/>
              </a:rPr>
              <a:t>1</a:t>
            </a:r>
            <a:r>
              <a:rPr lang="ja-JP" altLang="en-US" sz="1200" dirty="0">
                <a:latin typeface="+mn-ea"/>
              </a:rPr>
              <a:t>人に、利用者数</a:t>
            </a:r>
            <a:r>
              <a:rPr lang="ja-JP" altLang="en-US" sz="1200" dirty="0" smtClean="0">
                <a:latin typeface="+mn-ea"/>
              </a:rPr>
              <a:t>が</a:t>
            </a:r>
            <a:r>
              <a:rPr lang="en-US" altLang="ja-JP" sz="1200" dirty="0" smtClean="0">
                <a:latin typeface="+mn-ea"/>
              </a:rPr>
              <a:t>30</a:t>
            </a:r>
            <a:r>
              <a:rPr lang="ja-JP" altLang="en-US" sz="1200" dirty="0" smtClean="0">
                <a:latin typeface="+mn-ea"/>
              </a:rPr>
              <a:t>人</a:t>
            </a:r>
            <a:r>
              <a:rPr lang="ja-JP" altLang="en-US" sz="1200" dirty="0">
                <a:latin typeface="+mn-ea"/>
              </a:rPr>
              <a:t>を</a:t>
            </a:r>
            <a:r>
              <a:rPr lang="ja-JP" altLang="en-US" sz="1200" dirty="0" smtClean="0">
                <a:latin typeface="+mn-ea"/>
              </a:rPr>
              <a:t>越えて</a:t>
            </a:r>
            <a:r>
              <a:rPr lang="en-US" altLang="ja-JP" sz="1200" dirty="0" smtClean="0">
                <a:latin typeface="+mn-ea"/>
              </a:rPr>
              <a:t>30</a:t>
            </a:r>
            <a:r>
              <a:rPr lang="ja-JP" altLang="en-US" sz="1200" dirty="0" smtClean="0">
                <a:latin typeface="+mn-ea"/>
              </a:rPr>
              <a:t>又</a:t>
            </a:r>
            <a:r>
              <a:rPr lang="ja-JP" altLang="en-US" sz="1200" dirty="0">
                <a:latin typeface="+mn-ea"/>
              </a:rPr>
              <a:t>はその端数を増すごと</a:t>
            </a:r>
            <a:r>
              <a:rPr lang="ja-JP" altLang="en-US" sz="1200" dirty="0" smtClean="0">
                <a:latin typeface="+mn-ea"/>
              </a:rPr>
              <a:t>に</a:t>
            </a:r>
            <a:r>
              <a:rPr lang="ja-JP" altLang="en-US" sz="1200" dirty="0">
                <a:latin typeface="+mn-ea"/>
              </a:rPr>
              <a:t>１</a:t>
            </a:r>
            <a:r>
              <a:rPr lang="ja-JP" altLang="en-US" sz="1200" dirty="0" smtClean="0">
                <a:latin typeface="+mn-ea"/>
              </a:rPr>
              <a:t>人</a:t>
            </a:r>
            <a:r>
              <a:rPr lang="ja-JP" altLang="en-US" sz="1200" dirty="0">
                <a:latin typeface="+mn-ea"/>
              </a:rPr>
              <a:t>を加えて得た</a:t>
            </a:r>
            <a:r>
              <a:rPr lang="ja-JP" altLang="en-US" sz="1200" dirty="0" smtClean="0">
                <a:latin typeface="+mn-ea"/>
              </a:rPr>
              <a:t>数以上</a:t>
            </a:r>
            <a:endParaRPr lang="ja-JP" altLang="en-US" sz="1400" dirty="0">
              <a:latin typeface="+mn-ea"/>
            </a:endParaRPr>
          </a:p>
          <a:p>
            <a:pPr marL="355600" indent="-355600" fontAlgn="base">
              <a:lnSpc>
                <a:spcPct val="90000"/>
              </a:lnSpc>
              <a:spcAft>
                <a:spcPct val="0"/>
              </a:spcAft>
              <a:defRPr/>
            </a:pPr>
            <a:r>
              <a:rPr lang="ja-JP" altLang="en-US" sz="1400" kern="0" dirty="0" smtClean="0">
                <a:latin typeface="+mn-ea"/>
                <a:cs typeface="ＭＳ ゴシック"/>
              </a:rPr>
              <a:t>　○</a:t>
            </a:r>
            <a:r>
              <a:rPr lang="ja-JP" altLang="en-US" sz="1400" kern="0" dirty="0">
                <a:latin typeface="+mn-ea"/>
                <a:cs typeface="ＭＳ ゴシック"/>
              </a:rPr>
              <a:t>　児童発達支援管理責任者につい</a:t>
            </a:r>
            <a:r>
              <a:rPr lang="ja-JP" altLang="en-US" sz="1400" kern="0" dirty="0">
                <a:latin typeface="+mn-ea"/>
              </a:rPr>
              <a:t>ては、障害児通所支援事業所等ごとに１名を</a:t>
            </a:r>
            <a:r>
              <a:rPr lang="ja-JP" altLang="en-US" sz="1400" kern="0" dirty="0" smtClean="0">
                <a:latin typeface="+mn-ea"/>
              </a:rPr>
              <a:t>配置</a:t>
            </a:r>
            <a:endParaRPr lang="en-US" altLang="ja-JP" sz="1400" kern="0" dirty="0" smtClean="0">
              <a:latin typeface="+mn-ea"/>
            </a:endParaRPr>
          </a:p>
          <a:p>
            <a:pPr marL="355600" indent="-355600" fontAlgn="base">
              <a:lnSpc>
                <a:spcPct val="90000"/>
              </a:lnSpc>
              <a:spcAft>
                <a:spcPct val="0"/>
              </a:spcAft>
              <a:defRPr/>
            </a:pPr>
            <a:endParaRPr lang="en-US" altLang="ja-JP" sz="1400" dirty="0" smtClean="0">
              <a:latin typeface="+mn-ea"/>
              <a:cs typeface="ＭＳ ゴシック"/>
            </a:endParaRPr>
          </a:p>
          <a:p>
            <a:pPr marL="355600" indent="-355600" fontAlgn="base">
              <a:lnSpc>
                <a:spcPct val="90000"/>
              </a:lnSpc>
              <a:spcAft>
                <a:spcPct val="0"/>
              </a:spcAft>
              <a:defRPr/>
            </a:pPr>
            <a:r>
              <a:rPr lang="ja-JP" altLang="en-US" sz="1400" dirty="0" smtClean="0">
                <a:latin typeface="+mn-ea"/>
                <a:cs typeface="ＭＳ ゴシック"/>
              </a:rPr>
              <a:t>（</a:t>
            </a:r>
            <a:r>
              <a:rPr lang="ja-JP" altLang="en-US" sz="1400" dirty="0">
                <a:latin typeface="+mn-ea"/>
                <a:cs typeface="ＭＳ ゴシック"/>
              </a:rPr>
              <a:t>経緯）</a:t>
            </a:r>
          </a:p>
          <a:p>
            <a:pPr marL="271463" indent="-271463" fontAlgn="base">
              <a:lnSpc>
                <a:spcPct val="90000"/>
              </a:lnSpc>
              <a:spcAft>
                <a:spcPct val="0"/>
              </a:spcAft>
              <a:defRPr/>
            </a:pPr>
            <a:r>
              <a:rPr lang="ja-JP" altLang="en-US" sz="1400" dirty="0" smtClean="0">
                <a:latin typeface="+mn-ea"/>
                <a:cs typeface="ＭＳ ゴシック"/>
              </a:rPr>
              <a:t>　○</a:t>
            </a:r>
            <a:r>
              <a:rPr lang="ja-JP" altLang="en-US" sz="1400" dirty="0">
                <a:latin typeface="+mn-ea"/>
                <a:cs typeface="ＭＳ ゴシック"/>
              </a:rPr>
              <a:t>　</a:t>
            </a:r>
            <a:r>
              <a:rPr lang="ja-JP" altLang="en-US" sz="1400" dirty="0" smtClean="0">
                <a:latin typeface="+mn-ea"/>
                <a:cs typeface="ＭＳ ゴシック"/>
              </a:rPr>
              <a:t>サービス管理責任者については、平成</a:t>
            </a:r>
            <a:r>
              <a:rPr lang="en-US" altLang="ja-JP" sz="1400" dirty="0" smtClean="0">
                <a:latin typeface="+mn-ea"/>
                <a:cs typeface="ＭＳ ゴシック"/>
              </a:rPr>
              <a:t>18</a:t>
            </a:r>
            <a:r>
              <a:rPr lang="ja-JP" altLang="en-US" sz="1400" dirty="0" smtClean="0">
                <a:latin typeface="+mn-ea"/>
                <a:cs typeface="ＭＳ ゴシック"/>
              </a:rPr>
              <a:t>年</a:t>
            </a:r>
            <a:r>
              <a:rPr lang="ja-JP" altLang="en-US" sz="1400" dirty="0">
                <a:latin typeface="+mn-ea"/>
                <a:cs typeface="ＭＳ ゴシック"/>
              </a:rPr>
              <a:t>に障害者自立支援法施行に</a:t>
            </a:r>
            <a:r>
              <a:rPr lang="ja-JP" altLang="en-US" sz="1400" dirty="0" smtClean="0">
                <a:latin typeface="+mn-ea"/>
                <a:cs typeface="ＭＳ ゴシック"/>
              </a:rPr>
              <a:t>より、サービスの質の向上を図る観点から個別支援計画の作成と従業者への指導・助言を行うものとして位置付けられ</a:t>
            </a:r>
            <a:r>
              <a:rPr lang="ja-JP" altLang="en-US" sz="1400" dirty="0">
                <a:latin typeface="+mn-ea"/>
                <a:cs typeface="ＭＳ ゴシック"/>
              </a:rPr>
              <a:t>、その養成研修と</a:t>
            </a:r>
            <a:r>
              <a:rPr lang="ja-JP" altLang="en-US" sz="1400" dirty="0" smtClean="0">
                <a:latin typeface="+mn-ea"/>
                <a:cs typeface="ＭＳ ゴシック"/>
              </a:rPr>
              <a:t>してサービス管理責任者研修が</a:t>
            </a:r>
            <a:r>
              <a:rPr lang="ja-JP" altLang="en-US" sz="1400" dirty="0">
                <a:latin typeface="+mn-ea"/>
                <a:cs typeface="ＭＳ ゴシック"/>
              </a:rPr>
              <a:t>実施</a:t>
            </a:r>
            <a:r>
              <a:rPr lang="ja-JP" altLang="en-US" sz="1400" dirty="0" smtClean="0">
                <a:latin typeface="+mn-ea"/>
                <a:cs typeface="ＭＳ ゴシック"/>
              </a:rPr>
              <a:t>されている。</a:t>
            </a:r>
            <a:endParaRPr lang="en-US" altLang="ja-JP" sz="1400" dirty="0">
              <a:latin typeface="+mn-ea"/>
              <a:cs typeface="ＭＳ ゴシック"/>
            </a:endParaRPr>
          </a:p>
          <a:p>
            <a:pPr marL="271463" indent="-271463" fontAlgn="base">
              <a:lnSpc>
                <a:spcPct val="90000"/>
              </a:lnSpc>
              <a:spcAft>
                <a:spcPct val="0"/>
              </a:spcAft>
              <a:defRPr/>
            </a:pPr>
            <a:r>
              <a:rPr lang="ja-JP" altLang="en-US" sz="1400" dirty="0" smtClean="0">
                <a:latin typeface="+mn-ea"/>
                <a:cs typeface="ＭＳ ゴシック"/>
              </a:rPr>
              <a:t>　○　児童発達支援管理責任者については、平成</a:t>
            </a:r>
            <a:r>
              <a:rPr lang="en-US" altLang="ja-JP" sz="1400" dirty="0" smtClean="0">
                <a:latin typeface="+mn-ea"/>
                <a:cs typeface="ＭＳ ゴシック"/>
              </a:rPr>
              <a:t>24</a:t>
            </a:r>
            <a:r>
              <a:rPr lang="ja-JP" altLang="en-US" sz="1400" dirty="0" smtClean="0">
                <a:latin typeface="+mn-ea"/>
                <a:cs typeface="ＭＳ ゴシック"/>
              </a:rPr>
              <a:t>年に児童福祉法の改正により、サービス管理責任者と同様の者として位置付けられ、その養成研修として児童発達支援管理責任者研修が実施されている。</a:t>
            </a:r>
            <a:endParaRPr lang="en-US" altLang="ja-JP" sz="1400" dirty="0" smtClean="0">
              <a:latin typeface="+mn-ea"/>
              <a:cs typeface="ＭＳ ゴシック"/>
            </a:endParaRPr>
          </a:p>
          <a:p>
            <a:pPr marL="271463" indent="-271463" fontAlgn="base">
              <a:lnSpc>
                <a:spcPct val="90000"/>
              </a:lnSpc>
              <a:spcAft>
                <a:spcPct val="0"/>
              </a:spcAft>
              <a:defRPr/>
            </a:pPr>
            <a:endParaRPr lang="en-US" altLang="ja-JP" sz="1400" dirty="0" smtClean="0">
              <a:latin typeface="+mn-ea"/>
              <a:cs typeface="ＭＳ ゴシック"/>
            </a:endParaRPr>
          </a:p>
          <a:p>
            <a:pPr marL="355600" indent="-355600" fontAlgn="base">
              <a:lnSpc>
                <a:spcPct val="90000"/>
              </a:lnSpc>
              <a:spcAft>
                <a:spcPct val="0"/>
              </a:spcAft>
              <a:defRPr/>
            </a:pPr>
            <a:r>
              <a:rPr lang="ja-JP" altLang="en-US" sz="1400" dirty="0" smtClean="0">
                <a:latin typeface="+mn-ea"/>
                <a:cs typeface="ＭＳ ゴシック"/>
              </a:rPr>
              <a:t>（</a:t>
            </a:r>
            <a:r>
              <a:rPr lang="ja-JP" altLang="en-US" sz="1400" dirty="0">
                <a:latin typeface="+mn-ea"/>
                <a:cs typeface="ＭＳ ゴシック"/>
              </a:rPr>
              <a:t>現状）</a:t>
            </a:r>
            <a:endParaRPr lang="en-US" altLang="ja-JP" sz="1400" dirty="0">
              <a:latin typeface="+mn-ea"/>
              <a:cs typeface="ＭＳ ゴシック"/>
            </a:endParaRPr>
          </a:p>
          <a:p>
            <a:pPr>
              <a:lnSpc>
                <a:spcPct val="90000"/>
              </a:lnSpc>
            </a:pPr>
            <a:r>
              <a:rPr lang="ja-JP" altLang="en-US" sz="1400" dirty="0">
                <a:latin typeface="+mn-ea"/>
              </a:rPr>
              <a:t>　</a:t>
            </a:r>
            <a:r>
              <a:rPr lang="ja-JP" altLang="ja-JP" sz="1400" dirty="0" smtClean="0">
                <a:latin typeface="+mn-ea"/>
              </a:rPr>
              <a:t>○</a:t>
            </a:r>
            <a:r>
              <a:rPr lang="ja-JP" altLang="en-US" sz="1400" dirty="0">
                <a:latin typeface="+mn-ea"/>
              </a:rPr>
              <a:t>　</a:t>
            </a:r>
            <a:r>
              <a:rPr lang="ja-JP" altLang="ja-JP" sz="1400" dirty="0" smtClean="0">
                <a:latin typeface="+mn-ea"/>
              </a:rPr>
              <a:t>平成</a:t>
            </a:r>
            <a:r>
              <a:rPr lang="en-US" altLang="ja-JP" sz="1400" dirty="0" smtClean="0">
                <a:latin typeface="+mn-ea"/>
              </a:rPr>
              <a:t>18</a:t>
            </a:r>
            <a:r>
              <a:rPr lang="ja-JP" altLang="ja-JP" sz="1400" dirty="0" smtClean="0">
                <a:latin typeface="+mn-ea"/>
              </a:rPr>
              <a:t>年度</a:t>
            </a:r>
            <a:r>
              <a:rPr lang="ja-JP" altLang="ja-JP" sz="1400" dirty="0">
                <a:latin typeface="+mn-ea"/>
              </a:rPr>
              <a:t>から</a:t>
            </a:r>
            <a:r>
              <a:rPr lang="ja-JP" altLang="ja-JP" sz="1400" dirty="0" smtClean="0">
                <a:latin typeface="+mn-ea"/>
              </a:rPr>
              <a:t>平成</a:t>
            </a:r>
            <a:r>
              <a:rPr lang="en-US" altLang="ja-JP" sz="1400" dirty="0" smtClean="0">
                <a:latin typeface="+mn-ea"/>
              </a:rPr>
              <a:t>28</a:t>
            </a:r>
            <a:r>
              <a:rPr lang="ja-JP" altLang="ja-JP" sz="1400" dirty="0" smtClean="0">
                <a:latin typeface="+mn-ea"/>
              </a:rPr>
              <a:t>年度</a:t>
            </a:r>
            <a:r>
              <a:rPr lang="ja-JP" altLang="ja-JP" sz="1400" dirty="0">
                <a:latin typeface="+mn-ea"/>
              </a:rPr>
              <a:t>までの間の研修修了者の合計は、サービス管理責任者研修</a:t>
            </a:r>
            <a:r>
              <a:rPr lang="ja-JP" altLang="ja-JP" sz="1400" dirty="0" smtClean="0">
                <a:latin typeface="+mn-ea"/>
              </a:rPr>
              <a:t>が</a:t>
            </a:r>
            <a:r>
              <a:rPr lang="en-US" altLang="ja-JP" sz="1400" dirty="0">
                <a:latin typeface="+mn-ea"/>
              </a:rPr>
              <a:t>148,347</a:t>
            </a:r>
            <a:r>
              <a:rPr lang="ja-JP" altLang="ja-JP" sz="1400" dirty="0" smtClean="0">
                <a:latin typeface="+mn-ea"/>
              </a:rPr>
              <a:t>人、</a:t>
            </a:r>
            <a:endParaRPr lang="en-US" altLang="ja-JP" sz="1400" dirty="0" smtClean="0">
              <a:latin typeface="+mn-ea"/>
            </a:endParaRPr>
          </a:p>
          <a:p>
            <a:pPr>
              <a:lnSpc>
                <a:spcPct val="90000"/>
              </a:lnSpc>
            </a:pPr>
            <a:r>
              <a:rPr lang="en-US" altLang="ja-JP" sz="1400" dirty="0">
                <a:latin typeface="+mn-ea"/>
              </a:rPr>
              <a:t> </a:t>
            </a:r>
            <a:r>
              <a:rPr lang="en-US" altLang="ja-JP" sz="1400" dirty="0" smtClean="0">
                <a:latin typeface="+mn-ea"/>
              </a:rPr>
              <a:t>    </a:t>
            </a:r>
            <a:r>
              <a:rPr lang="ja-JP" altLang="ja-JP" sz="1400" dirty="0" smtClean="0">
                <a:latin typeface="+mn-ea"/>
              </a:rPr>
              <a:t>児童</a:t>
            </a:r>
            <a:r>
              <a:rPr lang="ja-JP" altLang="ja-JP" sz="1400" dirty="0">
                <a:latin typeface="+mn-ea"/>
              </a:rPr>
              <a:t>発達支援管理責任者研修</a:t>
            </a:r>
            <a:r>
              <a:rPr lang="ja-JP" altLang="ja-JP" sz="1400" dirty="0" smtClean="0">
                <a:latin typeface="+mn-ea"/>
              </a:rPr>
              <a:t>が</a:t>
            </a:r>
            <a:r>
              <a:rPr lang="en-US" altLang="ja-JP" sz="1400" dirty="0">
                <a:latin typeface="+mn-ea"/>
              </a:rPr>
              <a:t>32,624</a:t>
            </a:r>
            <a:r>
              <a:rPr lang="ja-JP" altLang="ja-JP" sz="1400" dirty="0" smtClean="0">
                <a:latin typeface="+mn-ea"/>
              </a:rPr>
              <a:t>人</a:t>
            </a:r>
            <a:r>
              <a:rPr lang="ja-JP" altLang="ja-JP" sz="1400" dirty="0">
                <a:latin typeface="+mn-ea"/>
              </a:rPr>
              <a:t>。</a:t>
            </a:r>
            <a:endParaRPr lang="ja-JP" altLang="en-US" sz="1400" dirty="0">
              <a:latin typeface="+mn-ea"/>
            </a:endParaRPr>
          </a:p>
        </p:txBody>
      </p:sp>
      <p:sp>
        <p:nvSpPr>
          <p:cNvPr id="23" name="正方形/長方形 15"/>
          <p:cNvSpPr>
            <a:spLocks noChangeArrowheads="1"/>
          </p:cNvSpPr>
          <p:nvPr/>
        </p:nvSpPr>
        <p:spPr bwMode="auto">
          <a:xfrm>
            <a:off x="116946" y="4747179"/>
            <a:ext cx="7861407" cy="360363"/>
          </a:xfrm>
          <a:prstGeom prst="rect">
            <a:avLst/>
          </a:prstGeom>
          <a:solidFill>
            <a:schemeClr val="bg1"/>
          </a:solidFill>
          <a:ln w="9525" algn="ctr">
            <a:noFill/>
            <a:round/>
            <a:headEnd/>
            <a:tailEnd/>
          </a:ln>
        </p:spPr>
        <p:txBody>
          <a:bodyPr lIns="36804" tIns="7359" rIns="36804" bIns="7359"/>
          <a:lstStyle/>
          <a:p>
            <a:pPr marL="119063" indent="-119063" defTabSz="873125" fontAlgn="base">
              <a:spcBef>
                <a:spcPct val="0"/>
              </a:spcBef>
              <a:spcAft>
                <a:spcPct val="0"/>
              </a:spcAft>
            </a:pPr>
            <a:r>
              <a:rPr lang="en-US" altLang="ja-JP" dirty="0" smtClean="0">
                <a:solidFill>
                  <a:srgbClr val="000000"/>
                </a:solidFill>
              </a:rPr>
              <a:t>【</a:t>
            </a:r>
            <a:r>
              <a:rPr lang="ja-JP" altLang="en-US" dirty="0" smtClean="0">
                <a:solidFill>
                  <a:srgbClr val="000000"/>
                </a:solidFill>
              </a:rPr>
              <a:t>サービス管理責任者及び児童発達支援管理責任者の要件</a:t>
            </a:r>
            <a:r>
              <a:rPr lang="en-US" altLang="ja-JP" dirty="0" smtClean="0">
                <a:solidFill>
                  <a:srgbClr val="000000"/>
                </a:solidFill>
              </a:rPr>
              <a:t>】</a:t>
            </a:r>
            <a:endParaRPr lang="ja-JP" altLang="en-US" dirty="0">
              <a:solidFill>
                <a:srgbClr val="000000"/>
              </a:solidFill>
            </a:endParaRPr>
          </a:p>
        </p:txBody>
      </p:sp>
      <p:sp>
        <p:nvSpPr>
          <p:cNvPr id="3" name="角丸四角形吹き出し 2"/>
          <p:cNvSpPr/>
          <p:nvPr/>
        </p:nvSpPr>
        <p:spPr>
          <a:xfrm>
            <a:off x="7083198" y="4797152"/>
            <a:ext cx="2558006" cy="368108"/>
          </a:xfrm>
          <a:prstGeom prst="wedgeRoundRectCallout">
            <a:avLst>
              <a:gd name="adj1" fmla="val -45066"/>
              <a:gd name="adj2" fmla="val 214456"/>
              <a:gd name="adj3" fmla="val 16667"/>
            </a:avLst>
          </a:prstGeom>
          <a:ln w="9525" cmpd="sng"/>
        </p:spPr>
        <p:style>
          <a:lnRef idx="2">
            <a:schemeClr val="dk1"/>
          </a:lnRef>
          <a:fillRef idx="1">
            <a:schemeClr val="lt1"/>
          </a:fillRef>
          <a:effectRef idx="0">
            <a:schemeClr val="dk1"/>
          </a:effectRef>
          <a:fontRef idx="minor">
            <a:schemeClr val="dk1"/>
          </a:fontRef>
        </p:style>
        <p:txBody>
          <a:bodyPr rtlCol="0" anchor="ctr"/>
          <a:lstStyle/>
          <a:p>
            <a:r>
              <a:rPr kumimoji="1" lang="ja-JP" altLang="en-US" sz="1050" dirty="0" smtClean="0"/>
              <a:t>一部講義及び演習は分野別に実施</a:t>
            </a:r>
            <a:endParaRPr kumimoji="1" lang="ja-JP" altLang="en-US" sz="1050" dirty="0"/>
          </a:p>
        </p:txBody>
      </p:sp>
      <p:sp>
        <p:nvSpPr>
          <p:cNvPr id="4" name="スライド番号プレースホルダー 3"/>
          <p:cNvSpPr>
            <a:spLocks noGrp="1"/>
          </p:cNvSpPr>
          <p:nvPr>
            <p:ph type="sldNum" sz="quarter" idx="12"/>
          </p:nvPr>
        </p:nvSpPr>
        <p:spPr>
          <a:xfrm>
            <a:off x="7477654" y="6492876"/>
            <a:ext cx="2311400" cy="365125"/>
          </a:xfrm>
        </p:spPr>
        <p:txBody>
          <a:bodyPr/>
          <a:lstStyle/>
          <a:p>
            <a:fld id="{BF650902-BC30-4882-9DB1-CF188FB606CB}" type="slidenum">
              <a:rPr kumimoji="1" lang="ja-JP" altLang="en-US" smtClean="0"/>
              <a:t>71</a:t>
            </a:fld>
            <a:endParaRPr kumimoji="1" lang="ja-JP" altLang="en-US" dirty="0"/>
          </a:p>
        </p:txBody>
      </p:sp>
      <p:sp>
        <p:nvSpPr>
          <p:cNvPr id="24" name="Rectangle 3"/>
          <p:cNvSpPr>
            <a:spLocks noChangeArrowheads="1"/>
          </p:cNvSpPr>
          <p:nvPr/>
        </p:nvSpPr>
        <p:spPr bwMode="auto">
          <a:xfrm>
            <a:off x="0" y="7519"/>
            <a:ext cx="9906000" cy="523194"/>
          </a:xfrm>
          <a:prstGeom prst="rect">
            <a:avLst/>
          </a:prstGeom>
          <a:noFill/>
          <a:ln w="9525" algn="ctr">
            <a:noFill/>
            <a:miter lim="800000"/>
            <a:headEnd/>
            <a:tailEnd/>
          </a:ln>
          <a:effectLst/>
        </p:spPr>
        <p:txBody>
          <a:bodyPr wrap="square" lIns="91414" tIns="45707" rIns="91414" bIns="45707">
            <a:spAutoFit/>
          </a:bodyPr>
          <a:lstStyle/>
          <a:p>
            <a:pPr algn="ctr" fontAlgn="base">
              <a:spcAft>
                <a:spcPct val="0"/>
              </a:spcAft>
              <a:defRPr/>
            </a:pPr>
            <a:r>
              <a:rPr lang="ja-JP" altLang="en-US" sz="2800" b="1" dirty="0" smtClean="0">
                <a:latin typeface="ＭＳ ゴシック" panose="020B0609070205080204" pitchFamily="49" charset="-128"/>
                <a:ea typeface="ＭＳ ゴシック" panose="020B0609070205080204" pitchFamily="49" charset="-128"/>
              </a:rPr>
              <a:t>サービス</a:t>
            </a:r>
            <a:r>
              <a:rPr lang="ja-JP" altLang="en-US" sz="2800" b="1" dirty="0">
                <a:latin typeface="ＭＳ ゴシック" panose="020B0609070205080204" pitchFamily="49" charset="-128"/>
                <a:ea typeface="ＭＳ ゴシック" panose="020B0609070205080204" pitchFamily="49" charset="-128"/>
              </a:rPr>
              <a:t>管理責任者及び児童発達支援管理責任者の要件</a:t>
            </a:r>
          </a:p>
        </p:txBody>
      </p:sp>
    </p:spTree>
    <p:extLst>
      <p:ext uri="{BB962C8B-B14F-4D97-AF65-F5344CB8AC3E}">
        <p14:creationId xmlns:p14="http://schemas.microsoft.com/office/powerpoint/2010/main" val="25200516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
          <p:cNvGrpSpPr/>
          <p:nvPr/>
        </p:nvGrpSpPr>
        <p:grpSpPr>
          <a:xfrm>
            <a:off x="179322" y="565133"/>
            <a:ext cx="9454379" cy="2071789"/>
            <a:chOff x="142844" y="1142984"/>
            <a:chExt cx="8858312" cy="2089561"/>
          </a:xfrm>
        </p:grpSpPr>
        <p:sp>
          <p:nvSpPr>
            <p:cNvPr id="5" name="角丸四角形 4"/>
            <p:cNvSpPr/>
            <p:nvPr/>
          </p:nvSpPr>
          <p:spPr>
            <a:xfrm>
              <a:off x="142844" y="1285858"/>
              <a:ext cx="8858312" cy="19466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ts val="600"/>
                </a:spcBef>
                <a:spcAft>
                  <a:spcPct val="0"/>
                </a:spcAft>
              </a:pPr>
              <a:r>
                <a:rPr lang="ja-JP" altLang="en-US" sz="1600" dirty="0" smtClean="0">
                  <a:solidFill>
                    <a:prstClr val="black"/>
                  </a:solidFill>
                  <a:latin typeface="ＭＳ Ｐゴシック"/>
                </a:rPr>
                <a:t>○　障害者</a:t>
              </a:r>
              <a:r>
                <a:rPr lang="ja-JP" altLang="en-US" sz="1600" dirty="0">
                  <a:solidFill>
                    <a:prstClr val="black"/>
                  </a:solidFill>
                  <a:latin typeface="ＭＳ Ｐゴシック"/>
                </a:rPr>
                <a:t>総合</a:t>
              </a:r>
              <a:r>
                <a:rPr lang="ja-JP" altLang="en-US" sz="1600" dirty="0" smtClean="0">
                  <a:solidFill>
                    <a:prstClr val="black"/>
                  </a:solidFill>
                  <a:latin typeface="ＭＳ Ｐゴシック"/>
                </a:rPr>
                <a:t>支援法においては、サービスの質の向上を図る観点から、新たにサービス事業所ごとに、</a:t>
              </a:r>
              <a:r>
                <a:rPr lang="ja-JP" altLang="en-US" sz="1600" u="sng" dirty="0" smtClean="0">
                  <a:solidFill>
                    <a:prstClr val="black"/>
                  </a:solidFill>
                  <a:latin typeface="ＭＳ Ｐゴシック"/>
                </a:rPr>
                <a:t>サービス管理責任者の配置を義務付け</a:t>
              </a:r>
              <a:r>
                <a:rPr lang="ja-JP" altLang="en-US" sz="1600" dirty="0" smtClean="0">
                  <a:solidFill>
                    <a:prstClr val="black"/>
                  </a:solidFill>
                  <a:latin typeface="ＭＳ Ｐゴシック"/>
                </a:rPr>
                <a:t>。</a:t>
              </a: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　旧体系サービスは、サービス管理責任者の配置は義務付けられていない。</a:t>
              </a:r>
              <a:endParaRPr lang="en-US" altLang="ja-JP" sz="1200" dirty="0" smtClean="0">
                <a:solidFill>
                  <a:prstClr val="black"/>
                </a:solidFill>
                <a:latin typeface="ＭＳ Ｐゴシック"/>
              </a:endParaRPr>
            </a:p>
            <a:p>
              <a:pPr fontAlgn="base">
                <a:spcBef>
                  <a:spcPts val="600"/>
                </a:spcBef>
                <a:spcAft>
                  <a:spcPct val="0"/>
                </a:spcAft>
              </a:pPr>
              <a:r>
                <a:rPr lang="ja-JP" altLang="en-US" sz="1600" dirty="0" smtClean="0">
                  <a:solidFill>
                    <a:prstClr val="black"/>
                  </a:solidFill>
                  <a:latin typeface="ＭＳ Ｐゴシック"/>
                </a:rPr>
                <a:t>○　サービス管理責任者は、以下の役割を担う。</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①　個々</a:t>
              </a:r>
              <a:r>
                <a:rPr lang="ja-JP" altLang="en-US" sz="1600" dirty="0">
                  <a:solidFill>
                    <a:prstClr val="black"/>
                  </a:solidFill>
                  <a:latin typeface="ＭＳ Ｐゴシック"/>
                </a:rPr>
                <a:t>の</a:t>
              </a:r>
              <a:r>
                <a:rPr lang="ja-JP" altLang="en-US" sz="1600" dirty="0" smtClean="0">
                  <a:solidFill>
                    <a:prstClr val="black"/>
                  </a:solidFill>
                  <a:latin typeface="ＭＳ Ｐゴシック"/>
                </a:rPr>
                <a:t>サービス利用者のアセスメントや</a:t>
              </a:r>
              <a:r>
                <a:rPr lang="ja-JP" altLang="en-US" sz="1600" dirty="0">
                  <a:solidFill>
                    <a:prstClr val="black"/>
                  </a:solidFill>
                  <a:latin typeface="ＭＳ Ｐゴシック"/>
                </a:rPr>
                <a:t>個別支援計画の作成、定期的な</a:t>
              </a:r>
              <a:r>
                <a:rPr lang="ja-JP" altLang="en-US" sz="1600" dirty="0" smtClean="0">
                  <a:solidFill>
                    <a:prstClr val="black"/>
                  </a:solidFill>
                  <a:latin typeface="ＭＳ Ｐゴシック"/>
                </a:rPr>
                <a:t>評価などの</a:t>
              </a:r>
              <a:r>
                <a:rPr lang="ja-JP" altLang="en-US" sz="1600" u="sng" dirty="0" smtClean="0">
                  <a:solidFill>
                    <a:prstClr val="black"/>
                  </a:solidFill>
                  <a:latin typeface="ＭＳ Ｐゴシック"/>
                </a:rPr>
                <a:t>一連のサービス提供プロセス全般に関する責任</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②　</a:t>
              </a:r>
              <a:r>
                <a:rPr lang="ja-JP" altLang="en-US" sz="1600" u="sng" dirty="0" smtClean="0">
                  <a:solidFill>
                    <a:prstClr val="black"/>
                  </a:solidFill>
                  <a:latin typeface="ＭＳ Ｐゴシック"/>
                </a:rPr>
                <a:t>他のサービス提供職員に対する指導的役割</a:t>
              </a:r>
              <a:endParaRPr lang="en-US" altLang="ja-JP" sz="1600" u="sng" dirty="0" smtClean="0">
                <a:solidFill>
                  <a:prstClr val="black"/>
                </a:solidFill>
                <a:latin typeface="ＭＳ Ｐゴシック"/>
              </a:endParaRPr>
            </a:p>
          </p:txBody>
        </p:sp>
        <p:sp>
          <p:nvSpPr>
            <p:cNvPr id="6" name="テキスト ボックス 5"/>
            <p:cNvSpPr txBox="1"/>
            <p:nvPr/>
          </p:nvSpPr>
          <p:spPr>
            <a:xfrm>
              <a:off x="214283" y="1142984"/>
              <a:ext cx="3456501" cy="34145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サービス管理責任者の概要</a:t>
              </a:r>
              <a:endParaRPr lang="ja-JP" altLang="en-US" sz="1600" dirty="0">
                <a:solidFill>
                  <a:prstClr val="black"/>
                </a:solidFill>
                <a:latin typeface="ＭＳ Ｐゴシック"/>
              </a:endParaRPr>
            </a:p>
          </p:txBody>
        </p:sp>
      </p:grpSp>
      <p:sp>
        <p:nvSpPr>
          <p:cNvPr id="8" name="角丸四角形 7"/>
          <p:cNvSpPr/>
          <p:nvPr/>
        </p:nvSpPr>
        <p:spPr>
          <a:xfrm>
            <a:off x="201010" y="5633878"/>
            <a:ext cx="9454379" cy="10354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ct val="0"/>
              </a:spcBef>
              <a:spcAft>
                <a:spcPct val="0"/>
              </a:spcAft>
            </a:pPr>
            <a:r>
              <a:rPr lang="ja-JP" altLang="en-US" sz="1600" dirty="0" smtClean="0">
                <a:solidFill>
                  <a:prstClr val="black"/>
                </a:solidFill>
                <a:latin typeface="ＭＳ Ｐゴシック"/>
              </a:rPr>
              <a:t>○　サービス管理責任者については、障害者福祉サービス事業所ごとに、</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療養介護、生活介護、自立訓練、就労移行支援、就労継続支援　・・・　利用者６０人：１人</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グループホーム　・・・　利用者３０人：１人</a:t>
            </a:r>
            <a:endParaRPr lang="en-US" altLang="ja-JP" sz="1600" dirty="0" smtClean="0">
              <a:solidFill>
                <a:prstClr val="black"/>
              </a:solidFill>
              <a:latin typeface="ＭＳ Ｐゴシック"/>
            </a:endParaRPr>
          </a:p>
        </p:txBody>
      </p:sp>
      <p:sp>
        <p:nvSpPr>
          <p:cNvPr id="9" name="テキスト ボックス 8"/>
          <p:cNvSpPr txBox="1"/>
          <p:nvPr/>
        </p:nvSpPr>
        <p:spPr>
          <a:xfrm>
            <a:off x="272483" y="5373216"/>
            <a:ext cx="4273062" cy="338554"/>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サービス管理責任者の配置基準</a:t>
            </a:r>
            <a:endParaRPr lang="ja-JP" altLang="en-US" sz="1600" dirty="0">
              <a:solidFill>
                <a:prstClr val="black"/>
              </a:solidFill>
              <a:latin typeface="ＭＳ Ｐゴシック"/>
            </a:endParaRPr>
          </a:p>
        </p:txBody>
      </p:sp>
      <p:grpSp>
        <p:nvGrpSpPr>
          <p:cNvPr id="3" name="グループ化 9"/>
          <p:cNvGrpSpPr/>
          <p:nvPr/>
        </p:nvGrpSpPr>
        <p:grpSpPr>
          <a:xfrm>
            <a:off x="200486" y="2780928"/>
            <a:ext cx="9505056" cy="2448272"/>
            <a:chOff x="142844" y="1142984"/>
            <a:chExt cx="8858312" cy="1728190"/>
          </a:xfrm>
        </p:grpSpPr>
        <p:sp>
          <p:nvSpPr>
            <p:cNvPr id="11" name="角丸四角形 10"/>
            <p:cNvSpPr/>
            <p:nvPr/>
          </p:nvSpPr>
          <p:spPr>
            <a:xfrm>
              <a:off x="142844" y="1285860"/>
              <a:ext cx="8858312" cy="158531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1600" dirty="0" smtClean="0">
                  <a:solidFill>
                    <a:prstClr val="black"/>
                  </a:solidFill>
                  <a:latin typeface="ＭＳ Ｐゴシック"/>
                </a:rPr>
                <a:t>○　サービス管理責任者の要件については、</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①　実務経験</a:t>
              </a:r>
              <a:r>
                <a:rPr lang="ja-JP" altLang="en-US" sz="1600" dirty="0" smtClean="0">
                  <a:solidFill>
                    <a:prstClr val="black"/>
                  </a:solidFill>
                  <a:latin typeface="ＭＳ Ｐゴシック"/>
                </a:rPr>
                <a:t>（障害者の保健・医療・福祉・就労・教育の分野における直接支援・相談支援などの業務における実務経験（３～１０年））</a:t>
              </a:r>
              <a:endParaRPr lang="en-US" altLang="ja-JP" sz="1600" dirty="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②　研修修了</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相談支援従事者初任者研修（講義）（１１．５時間）</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　</a:t>
              </a:r>
              <a:r>
                <a:rPr lang="ja-JP" altLang="en-US" sz="1600" dirty="0" smtClean="0">
                  <a:solidFill>
                    <a:prstClr val="black"/>
                  </a:solidFill>
                  <a:latin typeface="ＭＳ Ｐゴシック"/>
                </a:rPr>
                <a:t>・　サービス管理責任者研修（講義及び演習）（１９時間）　サービス分野ごとの研修も実施　</a:t>
              </a:r>
              <a:endParaRPr lang="en-US" altLang="ja-JP" sz="1600" dirty="0" smtClean="0">
                <a:solidFill>
                  <a:prstClr val="black"/>
                </a:solidFill>
                <a:latin typeface="ＭＳ Ｐゴシック"/>
              </a:endParaRPr>
            </a:p>
            <a:p>
              <a:pPr marL="252000" indent="-457200" fontAlgn="base">
                <a:spcBef>
                  <a:spcPts val="600"/>
                </a:spcBef>
                <a:spcAft>
                  <a:spcPct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　研修終了者数（平成１８年度～平成２７年度）　１３３，４２８人</a:t>
              </a:r>
              <a:endParaRPr lang="en-US" altLang="ja-JP" sz="1600" dirty="0" smtClean="0">
                <a:solidFill>
                  <a:prstClr val="black"/>
                </a:solidFill>
                <a:latin typeface="ＭＳ Ｐゴシック"/>
              </a:endParaRPr>
            </a:p>
          </p:txBody>
        </p:sp>
        <p:sp>
          <p:nvSpPr>
            <p:cNvPr id="12" name="テキスト ボックス 11"/>
            <p:cNvSpPr txBox="1"/>
            <p:nvPr/>
          </p:nvSpPr>
          <p:spPr>
            <a:xfrm>
              <a:off x="214283" y="1142984"/>
              <a:ext cx="2415985" cy="23897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fontAlgn="base">
                <a:spcBef>
                  <a:spcPct val="0"/>
                </a:spcBef>
                <a:spcAft>
                  <a:spcPct val="0"/>
                </a:spcAft>
              </a:pPr>
              <a:r>
                <a:rPr lang="ja-JP" altLang="en-US" sz="1600" dirty="0" smtClean="0">
                  <a:solidFill>
                    <a:prstClr val="black"/>
                  </a:solidFill>
                  <a:latin typeface="ＭＳ Ｐゴシック"/>
                </a:rPr>
                <a:t>サービス管理責任者の要件</a:t>
              </a:r>
              <a:endParaRPr lang="ja-JP" altLang="en-US" sz="1600" dirty="0">
                <a:solidFill>
                  <a:prstClr val="black"/>
                </a:solidFill>
                <a:latin typeface="ＭＳ Ｐゴシック"/>
              </a:endParaRPr>
            </a:p>
          </p:txBody>
        </p:sp>
      </p:grpSp>
      <p:sp>
        <p:nvSpPr>
          <p:cNvPr id="13" name="AutoShape 14"/>
          <p:cNvSpPr>
            <a:spLocks noChangeArrowheads="1"/>
          </p:cNvSpPr>
          <p:nvPr/>
        </p:nvSpPr>
        <p:spPr bwMode="auto">
          <a:xfrm>
            <a:off x="200497" y="0"/>
            <a:ext cx="9517327" cy="360362"/>
          </a:xfrm>
          <a:prstGeom prst="roundRect">
            <a:avLst>
              <a:gd name="adj" fmla="val 26537"/>
            </a:avLst>
          </a:prstGeom>
          <a:solidFill>
            <a:srgbClr val="FFFFFF"/>
          </a:solidFill>
          <a:ln w="38100" cmpd="thickThin">
            <a:noFill/>
            <a:round/>
            <a:headEnd/>
            <a:tailEnd/>
          </a:ln>
          <a:effectLst>
            <a:outerShdw dist="107763" dir="2700000" algn="ctr" rotWithShape="0">
              <a:schemeClr val="bg2">
                <a:alpha val="50000"/>
              </a:schemeClr>
            </a:outerShdw>
          </a:effectLst>
        </p:spPr>
        <p:txBody>
          <a:bodyPr lIns="91407" tIns="45704" rIns="91407" bIns="45704" anchor="ctr"/>
          <a:lstStyle/>
          <a:p>
            <a:pPr algn="ctr" fontAlgn="base">
              <a:spcBef>
                <a:spcPct val="0"/>
              </a:spcBef>
              <a:spcAft>
                <a:spcPct val="0"/>
              </a:spcAft>
              <a:defRPr/>
            </a:pPr>
            <a:r>
              <a:rPr lang="ja-JP" altLang="en-US" sz="2400" b="1" dirty="0">
                <a:solidFill>
                  <a:prstClr val="black"/>
                </a:solidFill>
                <a:latin typeface="Arial" charset="0"/>
              </a:rPr>
              <a:t>「サービス管理責任者</a:t>
            </a:r>
            <a:r>
              <a:rPr lang="ja-JP" altLang="en-US" sz="2400" b="1" dirty="0" smtClean="0">
                <a:solidFill>
                  <a:prstClr val="black"/>
                </a:solidFill>
                <a:latin typeface="Arial" charset="0"/>
              </a:rPr>
              <a:t>」について</a:t>
            </a:r>
            <a:endParaRPr lang="ja-JP" altLang="en-US" sz="2400" dirty="0">
              <a:solidFill>
                <a:prstClr val="black"/>
              </a:solidFill>
              <a:latin typeface="Arial" charset="0"/>
            </a:endParaRPr>
          </a:p>
        </p:txBody>
      </p:sp>
      <p:sp>
        <p:nvSpPr>
          <p:cNvPr id="4" name="スライド番号プレースホルダー 3"/>
          <p:cNvSpPr>
            <a:spLocks noGrp="1"/>
          </p:cNvSpPr>
          <p:nvPr>
            <p:ph type="sldNum" sz="quarter" idx="12"/>
          </p:nvPr>
        </p:nvSpPr>
        <p:spPr/>
        <p:txBody>
          <a:bodyPr/>
          <a:lstStyle/>
          <a:p>
            <a:pPr>
              <a:defRPr/>
            </a:pPr>
            <a:fld id="{0329B7E6-8142-4C2C-8486-ACA79D5FD086}" type="slidenum">
              <a:rPr lang="en-US" altLang="ja-JP" smtClean="0"/>
              <a:pPr>
                <a:defRPr/>
              </a:pPr>
              <a:t>72</a:t>
            </a:fld>
            <a:endParaRPr lang="en-US" altLang="ja-JP" dirty="0"/>
          </a:p>
        </p:txBody>
      </p:sp>
    </p:spTree>
    <p:extLst>
      <p:ext uri="{BB962C8B-B14F-4D97-AF65-F5344CB8AC3E}">
        <p14:creationId xmlns:p14="http://schemas.microsoft.com/office/powerpoint/2010/main" val="27928956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73</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429297029"/>
              </p:ext>
            </p:extLst>
          </p:nvPr>
        </p:nvGraphicFramePr>
        <p:xfrm>
          <a:off x="128464" y="404664"/>
          <a:ext cx="9649073" cy="6330188"/>
        </p:xfrm>
        <a:graphic>
          <a:graphicData uri="http://schemas.openxmlformats.org/drawingml/2006/table">
            <a:tbl>
              <a:tblPr firstRow="1" bandRow="1">
                <a:tableStyleId>{5940675A-B579-460E-94D1-54222C63F5DA}</a:tableStyleId>
              </a:tblPr>
              <a:tblGrid>
                <a:gridCol w="43204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61926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20081">
                  <a:extLst>
                    <a:ext uri="{9D8B030D-6E8A-4147-A177-3AD203B41FA5}">
                      <a16:colId xmlns:a16="http://schemas.microsoft.com/office/drawing/2014/main" val="20004"/>
                    </a:ext>
                  </a:extLst>
                </a:gridCol>
              </a:tblGrid>
              <a:tr h="281428">
                <a:tc gridSpan="2">
                  <a:txBody>
                    <a:bodyPr/>
                    <a:lstStyle/>
                    <a:p>
                      <a:pPr algn="ctr"/>
                      <a:r>
                        <a:rPr kumimoji="1" lang="ja-JP" altLang="en-US" sz="1200" b="1" dirty="0" smtClean="0">
                          <a:latin typeface="ＭＳ ゴシック" panose="020B0609070205080204" pitchFamily="49" charset="-128"/>
                          <a:ea typeface="ＭＳ ゴシック" panose="020B0609070205080204" pitchFamily="49" charset="-128"/>
                        </a:rPr>
                        <a:t>業務の範囲</a:t>
                      </a:r>
                      <a:endParaRPr kumimoji="1" lang="ja-JP" altLang="en-US" sz="1200" b="1"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200" dirty="0"/>
                    </a:p>
                  </a:txBody>
                  <a:tcPr/>
                </a:tc>
                <a:tc>
                  <a:txBody>
                    <a:bodyPr/>
                    <a:lstStyle/>
                    <a:p>
                      <a:pPr algn="ctr"/>
                      <a:r>
                        <a:rPr kumimoji="1" lang="ja-JP" altLang="en-US" sz="1050" b="1" dirty="0" smtClean="0">
                          <a:latin typeface="ＭＳ ゴシック" panose="020B0609070205080204" pitchFamily="49" charset="-128"/>
                          <a:ea typeface="ＭＳ ゴシック" panose="020B0609070205080204" pitchFamily="49" charset="-128"/>
                        </a:rPr>
                        <a:t>業 務 内 容</a:t>
                      </a:r>
                      <a:endParaRPr kumimoji="1" lang="ja-JP" altLang="en-US" sz="1050" b="1"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実務経験</a:t>
                      </a:r>
                      <a:endParaRPr kumimoji="1" lang="en-US" altLang="ja-JP" sz="1000" dirty="0" smtClean="0">
                        <a:latin typeface="ＭＳ ゴシック" panose="020B0609070205080204" pitchFamily="49" charset="-128"/>
                        <a:ea typeface="ＭＳ ゴシック" panose="020B0609070205080204" pitchFamily="49" charset="-128"/>
                      </a:endParaRPr>
                    </a:p>
                    <a:p>
                      <a:pPr algn="ctr"/>
                      <a:r>
                        <a:rPr kumimoji="1" lang="ja-JP" altLang="en-US" sz="1000" dirty="0" smtClean="0">
                          <a:latin typeface="ＭＳ ゴシック" panose="020B0609070205080204" pitchFamily="49" charset="-128"/>
                          <a:ea typeface="ＭＳ ゴシック" panose="020B0609070205080204" pitchFamily="49" charset="-128"/>
                        </a:rPr>
                        <a:t>年数</a:t>
                      </a:r>
                      <a:endParaRPr kumimoji="1" lang="ja-JP" altLang="en-US" sz="10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特区</a:t>
                      </a:r>
                      <a:endParaRPr kumimoji="1" lang="en-US" altLang="ja-JP" sz="1000" dirty="0" smtClean="0">
                        <a:latin typeface="ＭＳ ゴシック" panose="020B0609070205080204" pitchFamily="49" charset="-128"/>
                        <a:ea typeface="ＭＳ ゴシック" panose="020B0609070205080204" pitchFamily="49" charset="-128"/>
                      </a:endParaRPr>
                    </a:p>
                    <a:p>
                      <a:pPr algn="ctr"/>
                      <a:r>
                        <a:rPr kumimoji="1" lang="ja-JP" altLang="en-US" sz="800" dirty="0" smtClean="0">
                          <a:latin typeface="ＭＳ ゴシック" panose="020B0609070205080204" pitchFamily="49" charset="-128"/>
                          <a:ea typeface="ＭＳ ゴシック" panose="020B0609070205080204" pitchFamily="49" charset="-128"/>
                        </a:rPr>
                        <a:t>大阪・埼玉</a:t>
                      </a:r>
                      <a:endParaRPr kumimoji="1" lang="en-US" altLang="ja-JP" sz="800" dirty="0" smtClean="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0"/>
                  </a:ext>
                </a:extLst>
              </a:tr>
              <a:tr h="315643">
                <a:tc rowSpan="11">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障害者の保健、医療、福祉、就労、教育の分野における支援業務</a:t>
                      </a:r>
                      <a:endParaRPr kumimoji="1" lang="ja-JP" altLang="en-US" sz="1000" dirty="0">
                        <a:latin typeface="ＭＳ ゴシック" panose="020B0609070205080204" pitchFamily="49" charset="-128"/>
                        <a:ea typeface="ＭＳ ゴシック" panose="020B0609070205080204" pitchFamily="49" charset="-128"/>
                      </a:endParaRPr>
                    </a:p>
                  </a:txBody>
                  <a:tcPr vert="eaVert" anchor="ctr"/>
                </a:tc>
                <a:tc rowSpan="5">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①相談支援業務</a:t>
                      </a:r>
                    </a:p>
                    <a:p>
                      <a:pPr algn="ctr"/>
                      <a:endParaRPr kumimoji="1" lang="ja-JP" altLang="en-US" sz="1000" dirty="0" smtClean="0">
                        <a:latin typeface="ＭＳ ゴシック" panose="020B0609070205080204" pitchFamily="49" charset="-128"/>
                        <a:ea typeface="ＭＳ ゴシック" panose="020B0609070205080204" pitchFamily="49" charset="-128"/>
                      </a:endParaRPr>
                    </a:p>
                    <a:p>
                      <a:pPr algn="l"/>
                      <a:r>
                        <a:rPr kumimoji="1" lang="ja-JP" altLang="en-US" sz="900" dirty="0" smtClean="0">
                          <a:latin typeface="ＭＳ ゴシック" panose="020B0609070205080204" pitchFamily="49" charset="-128"/>
                          <a:ea typeface="ＭＳ ゴシック" panose="020B0609070205080204" pitchFamily="49" charset="-128"/>
                        </a:rPr>
                        <a:t>自立に関する相談に応じ、助言、指導その他の支援を行う業務、その他これに準ずる業務</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施設等において相談支援業務に従事する者（包括支援センター含む）</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rowSpan="5">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５年以上</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rowSpan="5">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３年以上</a:t>
                      </a:r>
                      <a:endParaRPr kumimoji="1" lang="ja-JP" altLang="en-US" sz="10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1031901">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医療機関において相談支援業務に従事する者で、次のいずれかに該当する者</a:t>
                      </a:r>
                    </a:p>
                    <a:p>
                      <a:r>
                        <a:rPr kumimoji="1" lang="ja-JP" altLang="en-US" sz="1000" dirty="0" smtClean="0">
                          <a:latin typeface="ＭＳ ゴシック" panose="020B0609070205080204" pitchFamily="49" charset="-128"/>
                          <a:ea typeface="ＭＳ ゴシック" panose="020B0609070205080204" pitchFamily="49" charset="-128"/>
                        </a:rPr>
                        <a:t>（１）社会福祉主事任用資格を有する者（介護福祉士、精神保健福祉士、研修・講習受講者等）</a:t>
                      </a:r>
                    </a:p>
                    <a:p>
                      <a:r>
                        <a:rPr kumimoji="1" lang="ja-JP" altLang="en-US" sz="1000" dirty="0" smtClean="0">
                          <a:latin typeface="ＭＳ ゴシック" panose="020B0609070205080204" pitchFamily="49" charset="-128"/>
                          <a:ea typeface="ＭＳ ゴシック" panose="020B0609070205080204" pitchFamily="49" charset="-128"/>
                        </a:rPr>
                        <a:t>（２）訪問介護員（ホームヘルパー）２級以上（現：介護職員初任者研修）に相当する研修を修了した者</a:t>
                      </a:r>
                    </a:p>
                    <a:p>
                      <a:r>
                        <a:rPr kumimoji="1" lang="ja-JP" altLang="en-US" sz="1000" dirty="0" smtClean="0">
                          <a:latin typeface="ＭＳ ゴシック" panose="020B0609070205080204" pitchFamily="49" charset="-128"/>
                          <a:ea typeface="ＭＳ ゴシック" panose="020B0609070205080204" pitchFamily="49" charset="-128"/>
                        </a:rPr>
                        <a:t>（３）国家資格等</a:t>
                      </a:r>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１を有する者</a:t>
                      </a:r>
                    </a:p>
                    <a:p>
                      <a:r>
                        <a:rPr kumimoji="1" lang="ja-JP" altLang="en-US" sz="1000" dirty="0" smtClean="0">
                          <a:latin typeface="ＭＳ ゴシック" panose="020B0609070205080204" pitchFamily="49" charset="-128"/>
                          <a:ea typeface="ＭＳ ゴシック" panose="020B0609070205080204" pitchFamily="49" charset="-128"/>
                        </a:rPr>
                        <a:t>（４）施設等における相談支援業務、就労支援における相談支援業務、特別支援教育における進路相談・教育相談の業務に従事した期間が１年以上である者</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tc vMerge="1">
                  <a:txBody>
                    <a:bodyPr/>
                    <a:lstStyle/>
                    <a:p>
                      <a:endParaRPr kumimoji="1" lang="ja-JP" altLang="en-US"/>
                    </a:p>
                  </a:txBody>
                  <a:tcPr/>
                </a:tc>
                <a:extLst>
                  <a:ext uri="{0D108BD9-81ED-4DB2-BD59-A6C34878D82A}">
                    <a16:rowId xmlns:a16="http://schemas.microsoft.com/office/drawing/2014/main" val="10002"/>
                  </a:ext>
                </a:extLst>
              </a:tr>
              <a:tr h="365831">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就労支援に関する相談支援の業務に従事する者</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tc vMerge="1">
                  <a:txBody>
                    <a:bodyPr/>
                    <a:lstStyle/>
                    <a:p>
                      <a:endParaRPr kumimoji="1" lang="ja-JP" altLang="en-US"/>
                    </a:p>
                  </a:txBody>
                  <a:tcPr/>
                </a:tc>
                <a:extLst>
                  <a:ext uri="{0D108BD9-81ED-4DB2-BD59-A6C34878D82A}">
                    <a16:rowId xmlns:a16="http://schemas.microsoft.com/office/drawing/2014/main" val="10003"/>
                  </a:ext>
                </a:extLst>
              </a:tr>
              <a:tr h="28142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特別支援教育（盲学校・聾学校等）における進路相談・教育相談の業務に従事する者</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tc vMerge="1">
                  <a:txBody>
                    <a:bodyPr/>
                    <a:lstStyle/>
                    <a:p>
                      <a:endParaRPr kumimoji="1" lang="ja-JP" altLang="en-US"/>
                    </a:p>
                  </a:txBody>
                  <a:tcPr/>
                </a:tc>
                <a:extLst>
                  <a:ext uri="{0D108BD9-81ED-4DB2-BD59-A6C34878D82A}">
                    <a16:rowId xmlns:a16="http://schemas.microsoft.com/office/drawing/2014/main" val="10004"/>
                  </a:ext>
                </a:extLst>
              </a:tr>
              <a:tr h="28142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tc vMerge="1">
                  <a:txBody>
                    <a:bodyPr/>
                    <a:lstStyle/>
                    <a:p>
                      <a:endParaRPr kumimoji="1" lang="ja-JP" altLang="en-US"/>
                    </a:p>
                  </a:txBody>
                  <a:tcPr/>
                </a:tc>
                <a:extLst>
                  <a:ext uri="{0D108BD9-81ED-4DB2-BD59-A6C34878D82A}">
                    <a16:rowId xmlns:a16="http://schemas.microsoft.com/office/drawing/2014/main" val="10005"/>
                  </a:ext>
                </a:extLst>
              </a:tr>
              <a:tr h="497505">
                <a:tc vMerge="1">
                  <a:txBody>
                    <a:bodyPr/>
                    <a:lstStyle/>
                    <a:p>
                      <a:endParaRPr kumimoji="1" lang="ja-JP" altLang="en-US" dirty="0"/>
                    </a:p>
                  </a:txBody>
                  <a:tcPr/>
                </a:tc>
                <a:tc rowSpan="4">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②直接支援業務</a:t>
                      </a:r>
                    </a:p>
                    <a:p>
                      <a:pPr algn="ctr"/>
                      <a:endParaRPr kumimoji="1" lang="ja-JP" altLang="en-US" sz="700" dirty="0" smtClean="0">
                        <a:latin typeface="ＭＳ ゴシック" panose="020B0609070205080204" pitchFamily="49" charset="-128"/>
                        <a:ea typeface="ＭＳ ゴシック" panose="020B0609070205080204" pitchFamily="49" charset="-128"/>
                      </a:endParaRPr>
                    </a:p>
                    <a:p>
                      <a:pPr algn="l"/>
                      <a:r>
                        <a:rPr kumimoji="1" lang="ja-JP" altLang="en-US" sz="900" dirty="0" smtClean="0">
                          <a:latin typeface="ＭＳ ゴシック" panose="020B0609070205080204" pitchFamily="49" charset="-128"/>
                          <a:ea typeface="ＭＳ ゴシック" panose="020B0609070205080204" pitchFamily="49" charset="-128"/>
                        </a:rPr>
                        <a:t>入浴、排せつ、食事その他の介護を行い、並びに介護に関する指導を行う業務、その他職業訓練、職業教育に係る業務、動作の指導・知識技能の付与・生活訓練・訓練等に係る指導務</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施設及び医療機関等において介護業務に従事する者</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rowSpan="4">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１０年以上</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rowSpan="4">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５年以上</a:t>
                      </a:r>
                      <a:endParaRPr kumimoji="1" lang="ja-JP" altLang="en-US" sz="10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6"/>
                  </a:ext>
                </a:extLst>
              </a:tr>
              <a:tr h="363710">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障害者雇用事業所において就業支援の業務に従事する者</a:t>
                      </a:r>
                      <a:endParaRPr kumimoji="1" lang="ja-JP" altLang="en-US" sz="10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tc>
                <a:tc vMerge="1">
                  <a:txBody>
                    <a:bodyPr/>
                    <a:lstStyle/>
                    <a:p>
                      <a:endParaRPr kumimoji="1" lang="ja-JP" altLang="en-US"/>
                    </a:p>
                  </a:txBody>
                  <a:tcPr/>
                </a:tc>
                <a:extLst>
                  <a:ext uri="{0D108BD9-81ED-4DB2-BD59-A6C34878D82A}">
                    <a16:rowId xmlns:a16="http://schemas.microsoft.com/office/drawing/2014/main" val="10007"/>
                  </a:ext>
                </a:extLst>
              </a:tr>
              <a:tr h="36371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盲学校・聾学校・養護学校における職業教育の業務に従事する者</a:t>
                      </a:r>
                      <a:endParaRPr kumimoji="1" lang="ja-JP" altLang="en-US" sz="10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8"/>
                  </a:ext>
                </a:extLst>
              </a:tr>
              <a:tr h="376191">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0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9"/>
                  </a:ext>
                </a:extLst>
              </a:tr>
              <a:tr h="1031901">
                <a:tc vMerge="1">
                  <a:txBody>
                    <a:bodyPr/>
                    <a:lstStyle/>
                    <a:p>
                      <a:endParaRPr kumimoji="1" lang="ja-JP" altLang="en-US" dirty="0"/>
                    </a:p>
                  </a:txBody>
                  <a:tcPr/>
                </a:tc>
                <a:tc rowSpan="2">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③有資格者等</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上記②の直接支援業務に従事する者で、次のいずれかに該当する者（資格取得以前も年数に含めて可）</a:t>
                      </a:r>
                    </a:p>
                    <a:p>
                      <a:r>
                        <a:rPr kumimoji="1" lang="ja-JP" altLang="en-US" sz="1000" dirty="0" smtClean="0">
                          <a:latin typeface="ＭＳ ゴシック" panose="020B0609070205080204" pitchFamily="49" charset="-128"/>
                          <a:ea typeface="ＭＳ ゴシック" panose="020B0609070205080204" pitchFamily="49" charset="-128"/>
                        </a:rPr>
                        <a:t>（１）社会福祉主事任用資格を有する者（介護福祉士、精神保健福祉士、研修・講習受講者等）</a:t>
                      </a:r>
                    </a:p>
                    <a:p>
                      <a:r>
                        <a:rPr kumimoji="1" lang="ja-JP" altLang="en-US" sz="1000" dirty="0" smtClean="0">
                          <a:latin typeface="ＭＳ ゴシック" panose="020B0609070205080204" pitchFamily="49" charset="-128"/>
                          <a:ea typeface="ＭＳ ゴシック" panose="020B0609070205080204" pitchFamily="49" charset="-128"/>
                        </a:rPr>
                        <a:t>（２）訪問介護員（ホームヘルパー）２級以上（現：介護職員初任者研修）に相当する研修を修了した者</a:t>
                      </a:r>
                    </a:p>
                    <a:p>
                      <a:r>
                        <a:rPr kumimoji="1" lang="ja-JP" altLang="en-US" sz="1000" dirty="0" smtClean="0">
                          <a:latin typeface="ＭＳ ゴシック" panose="020B0609070205080204" pitchFamily="49" charset="-128"/>
                          <a:ea typeface="ＭＳ ゴシック" panose="020B0609070205080204" pitchFamily="49" charset="-128"/>
                        </a:rPr>
                        <a:t>（３）保育士</a:t>
                      </a:r>
                    </a:p>
                    <a:p>
                      <a:r>
                        <a:rPr kumimoji="1" lang="ja-JP" altLang="en-US" sz="1000" dirty="0" smtClean="0">
                          <a:latin typeface="ＭＳ ゴシック" panose="020B0609070205080204" pitchFamily="49" charset="-128"/>
                          <a:ea typeface="ＭＳ ゴシック" panose="020B0609070205080204" pitchFamily="49" charset="-128"/>
                        </a:rPr>
                        <a:t>（４）児童指導員任用資格者</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５年以上</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３年以上</a:t>
                      </a:r>
                      <a:endParaRPr kumimoji="1" lang="ja-JP" altLang="en-US" sz="10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10"/>
                  </a:ext>
                </a:extLst>
              </a:tr>
              <a:tr h="570842">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1000" dirty="0" smtClean="0">
                          <a:latin typeface="ＭＳ ゴシック" panose="020B0609070205080204" pitchFamily="49" charset="-128"/>
                          <a:ea typeface="ＭＳ ゴシック" panose="020B0609070205080204" pitchFamily="49" charset="-128"/>
                        </a:rPr>
                        <a:t>上記①の相談支援業務及び上記②の介護等業務に従事する者で、国家資格等</a:t>
                      </a:r>
                      <a:r>
                        <a:rPr kumimoji="1" lang="en-US" altLang="ja-JP" sz="1000" dirty="0" smtClean="0">
                          <a:latin typeface="ＭＳ ゴシック" panose="020B0609070205080204" pitchFamily="49" charset="-128"/>
                          <a:ea typeface="ＭＳ ゴシック" panose="020B0609070205080204" pitchFamily="49" charset="-128"/>
                        </a:rPr>
                        <a:t>※</a:t>
                      </a:r>
                      <a:r>
                        <a:rPr kumimoji="1" lang="ja-JP" altLang="en-US" sz="1000" dirty="0" smtClean="0">
                          <a:latin typeface="ＭＳ ゴシック" panose="020B0609070205080204" pitchFamily="49" charset="-128"/>
                          <a:ea typeface="ＭＳ ゴシック" panose="020B0609070205080204" pitchFamily="49" charset="-128"/>
                        </a:rPr>
                        <a:t>１による業務に３年以上従事している者（国家資格の期間と相談・介護業務の期間が同時期でも可）</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３年以上</a:t>
                      </a:r>
                      <a:endParaRPr kumimoji="1" lang="ja-JP" altLang="en-US" sz="10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３年以上</a:t>
                      </a:r>
                      <a:endParaRPr kumimoji="1" lang="ja-JP" altLang="en-US" sz="10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11"/>
                  </a:ext>
                </a:extLst>
              </a:tr>
              <a:tr h="453858">
                <a:tc gridSpan="4">
                  <a:txBody>
                    <a:bodyPr/>
                    <a:lstStyle/>
                    <a:p>
                      <a:r>
                        <a:rPr kumimoji="1" lang="en-US" altLang="ja-JP" sz="900" dirty="0" smtClean="0">
                          <a:latin typeface="ＭＳ ゴシック" panose="020B0609070205080204" pitchFamily="49" charset="-128"/>
                          <a:ea typeface="ＭＳ ゴシック" panose="020B0609070205080204" pitchFamily="49" charset="-128"/>
                        </a:rPr>
                        <a:t>※</a:t>
                      </a:r>
                      <a:r>
                        <a:rPr kumimoji="1" lang="ja-JP" altLang="en-US" sz="900" dirty="0" smtClean="0">
                          <a:latin typeface="ＭＳ ゴシック" panose="020B0609070205080204" pitchFamily="49" charset="-128"/>
                          <a:ea typeface="ＭＳ ゴシック" panose="020B0609070205080204" pitchFamily="49" charset="-128"/>
                        </a:rPr>
                        <a:t>１国家資格等とは、医師、歯科医師、薬剤師、保健師、助産師、看護師、准看護師、理学療法士、作業療法士、社会福祉士、介護福祉士、視能訓練士、義肢装具士、歯科衛生士、言語聴覚士、あん摩マッサージ指圧師、はり師、きゅう師、柔道整復師、栄養士（管理栄養士を含む。）、精神保健福祉士のことを言う。</a:t>
                      </a:r>
                      <a:endParaRPr kumimoji="1" lang="ja-JP" altLang="en-US" sz="900" dirty="0">
                        <a:latin typeface="ＭＳ ゴシック" panose="020B0609070205080204" pitchFamily="49" charset="-128"/>
                        <a:ea typeface="ＭＳ ゴシック" panose="020B0609070205080204"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endParaRPr kumimoji="1" lang="ja-JP" altLang="en-US" sz="900" dirty="0">
                        <a:latin typeface="ＭＳ ゴシック" panose="020B0609070205080204" pitchFamily="49" charset="-128"/>
                        <a:ea typeface="ＭＳ ゴシック" panose="020B0609070205080204"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8" name="テキスト ボックス 7"/>
          <p:cNvSpPr txBox="1"/>
          <p:nvPr/>
        </p:nvSpPr>
        <p:spPr>
          <a:xfrm>
            <a:off x="632520" y="35332"/>
            <a:ext cx="8712968" cy="369332"/>
          </a:xfrm>
          <a:prstGeom prst="rect">
            <a:avLst/>
          </a:prstGeom>
          <a:noFill/>
        </p:spPr>
        <p:txBody>
          <a:bodyPr wrap="square" rtlCol="0">
            <a:spAutoFit/>
          </a:bodyPr>
          <a:lstStyle/>
          <a:p>
            <a:pPr algn="ctr"/>
            <a:r>
              <a:rPr kumimoji="1" lang="ja-JP" altLang="en-US" b="1" dirty="0" smtClean="0"/>
              <a:t>サービス管理責任者の実務経験</a:t>
            </a:r>
            <a:endParaRPr kumimoji="1" lang="ja-JP" altLang="en-US" b="1" dirty="0"/>
          </a:p>
        </p:txBody>
      </p:sp>
    </p:spTree>
    <p:extLst>
      <p:ext uri="{BB962C8B-B14F-4D97-AF65-F5344CB8AC3E}">
        <p14:creationId xmlns:p14="http://schemas.microsoft.com/office/powerpoint/2010/main" val="1685997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5"/>
          <p:cNvGrpSpPr/>
          <p:nvPr/>
        </p:nvGrpSpPr>
        <p:grpSpPr>
          <a:xfrm>
            <a:off x="179322" y="565133"/>
            <a:ext cx="9454379" cy="2071789"/>
            <a:chOff x="142844" y="1142984"/>
            <a:chExt cx="8858312" cy="2089561"/>
          </a:xfrm>
        </p:grpSpPr>
        <p:sp>
          <p:nvSpPr>
            <p:cNvPr id="5" name="角丸四角形 4"/>
            <p:cNvSpPr/>
            <p:nvPr/>
          </p:nvSpPr>
          <p:spPr>
            <a:xfrm>
              <a:off x="142844" y="1285858"/>
              <a:ext cx="8858312" cy="194668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ts val="60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児童福祉</a:t>
              </a:r>
              <a:r>
                <a:rPr lang="ja-JP" altLang="en-US" sz="1600" dirty="0" smtClean="0">
                  <a:solidFill>
                    <a:prstClr val="black"/>
                  </a:solidFill>
                  <a:latin typeface="ＭＳ Ｐゴシック"/>
                </a:rPr>
                <a:t>法においては、サービスの質の向上を図る観点から、新たにサービス事業所ごとに、児童発達支援管理責任者の配置を義務付け。</a:t>
              </a:r>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endParaRPr lang="en-US" altLang="ja-JP" sz="1200" dirty="0" smtClean="0">
                <a:solidFill>
                  <a:prstClr val="black"/>
                </a:solidFill>
                <a:latin typeface="ＭＳ Ｐゴシック"/>
              </a:endParaRPr>
            </a:p>
            <a:p>
              <a:pPr fontAlgn="base">
                <a:spcBef>
                  <a:spcPts val="60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管理責任者は、以下の役割を担う。</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①　個々</a:t>
              </a:r>
              <a:r>
                <a:rPr lang="ja-JP" altLang="en-US" sz="1600" dirty="0">
                  <a:solidFill>
                    <a:prstClr val="black"/>
                  </a:solidFill>
                  <a:latin typeface="ＭＳ Ｐゴシック"/>
                </a:rPr>
                <a:t>の</a:t>
              </a:r>
              <a:r>
                <a:rPr lang="ja-JP" altLang="en-US" sz="1600" dirty="0" smtClean="0">
                  <a:solidFill>
                    <a:prstClr val="black"/>
                  </a:solidFill>
                  <a:latin typeface="ＭＳ Ｐゴシック"/>
                </a:rPr>
                <a:t>サービス利用者のアセスメントや</a:t>
              </a:r>
              <a:r>
                <a:rPr lang="ja-JP" altLang="en-US" sz="1600" dirty="0">
                  <a:solidFill>
                    <a:prstClr val="black"/>
                  </a:solidFill>
                  <a:latin typeface="ＭＳ Ｐゴシック"/>
                </a:rPr>
                <a:t>個別支援計画の作成、定期的な</a:t>
              </a:r>
              <a:r>
                <a:rPr lang="ja-JP" altLang="en-US" sz="1600" dirty="0" smtClean="0">
                  <a:solidFill>
                    <a:prstClr val="black"/>
                  </a:solidFill>
                  <a:latin typeface="ＭＳ Ｐゴシック"/>
                </a:rPr>
                <a:t>評価などの</a:t>
              </a:r>
              <a:r>
                <a:rPr lang="ja-JP" altLang="en-US" sz="1600" u="sng" dirty="0" smtClean="0">
                  <a:solidFill>
                    <a:prstClr val="black"/>
                  </a:solidFill>
                  <a:latin typeface="ＭＳ Ｐゴシック"/>
                </a:rPr>
                <a:t>一連のサービス提供プロセス全般に関する責任</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②　</a:t>
              </a:r>
              <a:r>
                <a:rPr lang="ja-JP" altLang="en-US" sz="1600" u="sng" dirty="0" smtClean="0">
                  <a:solidFill>
                    <a:prstClr val="black"/>
                  </a:solidFill>
                  <a:latin typeface="ＭＳ Ｐゴシック"/>
                </a:rPr>
                <a:t>他のサービス提供職員に対する指導的役割</a:t>
              </a:r>
              <a:endParaRPr lang="en-US" altLang="ja-JP" sz="1600" u="sng" dirty="0" smtClean="0">
                <a:solidFill>
                  <a:prstClr val="black"/>
                </a:solidFill>
                <a:latin typeface="ＭＳ Ｐゴシック"/>
              </a:endParaRPr>
            </a:p>
          </p:txBody>
        </p:sp>
        <p:sp>
          <p:nvSpPr>
            <p:cNvPr id="6" name="テキスト ボックス 5"/>
            <p:cNvSpPr txBox="1"/>
            <p:nvPr/>
          </p:nvSpPr>
          <p:spPr>
            <a:xfrm>
              <a:off x="214283" y="1142984"/>
              <a:ext cx="3456501" cy="341458"/>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管理責任者の概要</a:t>
              </a:r>
              <a:endParaRPr lang="ja-JP" altLang="en-US" sz="1600" dirty="0">
                <a:solidFill>
                  <a:prstClr val="black"/>
                </a:solidFill>
                <a:latin typeface="ＭＳ Ｐゴシック"/>
              </a:endParaRPr>
            </a:p>
          </p:txBody>
        </p:sp>
      </p:grpSp>
      <p:sp>
        <p:nvSpPr>
          <p:cNvPr id="8" name="角丸四角形 7"/>
          <p:cNvSpPr/>
          <p:nvPr/>
        </p:nvSpPr>
        <p:spPr>
          <a:xfrm>
            <a:off x="200993" y="5633878"/>
            <a:ext cx="9454379" cy="1035482"/>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144000" indent="-457200" fontAlgn="base">
              <a:spcBef>
                <a:spcPct val="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管理責任者については、障害児通所支援事業所ごとに、</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児童発達支援、医療型児童発達支援、放課後等デイサービス、保育所等訪問支援：１人以上</a:t>
            </a:r>
            <a:endParaRPr lang="en-US" altLang="ja-JP" sz="1600" dirty="0" smtClean="0">
              <a:solidFill>
                <a:prstClr val="black"/>
              </a:solidFill>
              <a:latin typeface="ＭＳ Ｐゴシック"/>
            </a:endParaRPr>
          </a:p>
        </p:txBody>
      </p:sp>
      <p:sp>
        <p:nvSpPr>
          <p:cNvPr id="9" name="テキスト ボックス 8"/>
          <p:cNvSpPr txBox="1"/>
          <p:nvPr/>
        </p:nvSpPr>
        <p:spPr>
          <a:xfrm>
            <a:off x="272483" y="5373216"/>
            <a:ext cx="4273062" cy="338554"/>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管理責任者の配置基準</a:t>
            </a:r>
            <a:endParaRPr lang="ja-JP" altLang="en-US" sz="1600" dirty="0">
              <a:solidFill>
                <a:prstClr val="black"/>
              </a:solidFill>
              <a:latin typeface="ＭＳ Ｐゴシック"/>
            </a:endParaRPr>
          </a:p>
        </p:txBody>
      </p:sp>
      <p:grpSp>
        <p:nvGrpSpPr>
          <p:cNvPr id="3" name="グループ化 9"/>
          <p:cNvGrpSpPr/>
          <p:nvPr/>
        </p:nvGrpSpPr>
        <p:grpSpPr>
          <a:xfrm>
            <a:off x="200486" y="2708920"/>
            <a:ext cx="9505056" cy="2520280"/>
            <a:chOff x="142844" y="1092155"/>
            <a:chExt cx="8858312" cy="1779019"/>
          </a:xfrm>
        </p:grpSpPr>
        <p:sp>
          <p:nvSpPr>
            <p:cNvPr id="11" name="角丸四角形 10"/>
            <p:cNvSpPr/>
            <p:nvPr/>
          </p:nvSpPr>
          <p:spPr>
            <a:xfrm>
              <a:off x="142844" y="1285860"/>
              <a:ext cx="8858312" cy="158531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管理責任者の要件については、</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①　実務経験</a:t>
              </a:r>
              <a:r>
                <a:rPr lang="ja-JP" altLang="en-US" sz="1600" dirty="0" smtClean="0">
                  <a:solidFill>
                    <a:prstClr val="black"/>
                  </a:solidFill>
                  <a:latin typeface="ＭＳ Ｐゴシック"/>
                </a:rPr>
                <a:t>（障害児者の保健・医療・福祉・就労・教育の分野における直接支援・相談支援などの業務における実務経験（３～１０年））　</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a:solidFill>
                    <a:srgbClr val="FF0000"/>
                  </a:solidFill>
                  <a:latin typeface="ＭＳ Ｐゴシック"/>
                </a:rPr>
                <a:t>　</a:t>
              </a:r>
              <a:r>
                <a:rPr lang="ja-JP" altLang="en-US" sz="1600" dirty="0" smtClean="0">
                  <a:solidFill>
                    <a:srgbClr val="FF0000"/>
                  </a:solidFill>
                  <a:latin typeface="ＭＳ Ｐゴシック"/>
                </a:rPr>
                <a:t>　</a:t>
              </a:r>
              <a:r>
                <a:rPr lang="en-US" altLang="ja-JP" sz="1600" dirty="0" smtClean="0">
                  <a:solidFill>
                    <a:srgbClr val="FF0000"/>
                  </a:solidFill>
                  <a:latin typeface="ＭＳ Ｐゴシック"/>
                </a:rPr>
                <a:t>※</a:t>
              </a:r>
              <a:r>
                <a:rPr lang="ja-JP" altLang="en-US" sz="1600" dirty="0" smtClean="0">
                  <a:solidFill>
                    <a:srgbClr val="FF0000"/>
                  </a:solidFill>
                  <a:latin typeface="ＭＳ Ｐゴシック"/>
                </a:rPr>
                <a:t>　</a:t>
              </a:r>
              <a:r>
                <a:rPr lang="ja-JP" altLang="en-US" sz="1600" u="sng" dirty="0" smtClean="0">
                  <a:solidFill>
                    <a:srgbClr val="FF0000"/>
                  </a:solidFill>
                  <a:latin typeface="ＭＳ Ｐゴシック"/>
                </a:rPr>
                <a:t>うち３年以上は障害者・障害児に対する実務が必要（平成２９年４月１日以降）</a:t>
              </a:r>
              <a:endParaRPr lang="en-US" altLang="ja-JP" sz="1600" u="sng" dirty="0">
                <a:solidFill>
                  <a:srgbClr val="FF0000"/>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②　研修修了</a:t>
              </a:r>
              <a:endParaRPr lang="en-US" altLang="ja-JP" sz="1600" u="sng"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　相談支援従事者初任者研修（講義）（１１．５時間）</a:t>
              </a:r>
              <a:endParaRPr lang="en-US" altLang="ja-JP" sz="1600" dirty="0" smtClean="0">
                <a:solidFill>
                  <a:prstClr val="black"/>
                </a:solidFill>
                <a:latin typeface="ＭＳ Ｐゴシック"/>
              </a:endParaRPr>
            </a:p>
            <a:p>
              <a:pPr marL="252000" indent="-457200" fontAlgn="base">
                <a:spcBef>
                  <a:spcPct val="0"/>
                </a:spcBef>
                <a:spcAft>
                  <a:spcPct val="0"/>
                </a:spcAft>
              </a:pPr>
              <a:r>
                <a:rPr lang="ja-JP" altLang="en-US" sz="1600" dirty="0" smtClean="0">
                  <a:solidFill>
                    <a:prstClr val="black"/>
                  </a:solidFill>
                  <a:latin typeface="ＭＳ Ｐゴシック"/>
                </a:rPr>
                <a:t>　</a:t>
              </a:r>
              <a:r>
                <a:rPr lang="ja-JP" altLang="en-US" sz="1600" dirty="0">
                  <a:solidFill>
                    <a:prstClr val="black"/>
                  </a:solidFill>
                  <a:latin typeface="ＭＳ Ｐゴシック"/>
                </a:rPr>
                <a:t>　</a:t>
              </a:r>
              <a:r>
                <a:rPr lang="ja-JP" altLang="en-US" sz="1600" dirty="0" smtClean="0">
                  <a:solidFill>
                    <a:prstClr val="black"/>
                  </a:solidFill>
                  <a:latin typeface="ＭＳ Ｐゴシック"/>
                </a:rPr>
                <a:t>・　児童発達支援管理責任者研修（講義及び演習）（１９時間）　　</a:t>
              </a:r>
              <a:endParaRPr lang="en-US" altLang="ja-JP" sz="1600" dirty="0" smtClean="0">
                <a:solidFill>
                  <a:prstClr val="black"/>
                </a:solidFill>
                <a:latin typeface="ＭＳ Ｐゴシック"/>
              </a:endParaRPr>
            </a:p>
            <a:p>
              <a:pPr marL="252000" indent="-457200" fontAlgn="base">
                <a:spcBef>
                  <a:spcPts val="600"/>
                </a:spcBef>
                <a:spcAft>
                  <a:spcPct val="0"/>
                </a:spcAft>
              </a:pPr>
              <a:r>
                <a:rPr lang="ja-JP" altLang="en-US" sz="1600" dirty="0" smtClean="0">
                  <a:solidFill>
                    <a:prstClr val="black"/>
                  </a:solidFill>
                  <a:latin typeface="ＭＳ Ｐゴシック"/>
                </a:rPr>
                <a:t>　　</a:t>
              </a:r>
              <a:r>
                <a:rPr lang="en-US" altLang="ja-JP" sz="1600" dirty="0" smtClean="0">
                  <a:solidFill>
                    <a:prstClr val="black"/>
                  </a:solidFill>
                  <a:latin typeface="ＭＳ Ｐゴシック"/>
                </a:rPr>
                <a:t>※</a:t>
              </a:r>
              <a:r>
                <a:rPr lang="ja-JP" altLang="en-US" sz="1600" dirty="0" smtClean="0">
                  <a:solidFill>
                    <a:prstClr val="black"/>
                  </a:solidFill>
                  <a:latin typeface="ＭＳ Ｐゴシック"/>
                </a:rPr>
                <a:t>　研修終了者数（平成１８年度～平成２７年度）　２６，２８４人</a:t>
              </a:r>
              <a:endParaRPr lang="en-US" altLang="ja-JP" sz="1600" dirty="0" smtClean="0">
                <a:solidFill>
                  <a:prstClr val="black"/>
                </a:solidFill>
                <a:latin typeface="ＭＳ Ｐゴシック"/>
              </a:endParaRPr>
            </a:p>
          </p:txBody>
        </p:sp>
        <p:sp>
          <p:nvSpPr>
            <p:cNvPr id="12" name="テキスト ボックス 11"/>
            <p:cNvSpPr txBox="1"/>
            <p:nvPr/>
          </p:nvSpPr>
          <p:spPr>
            <a:xfrm>
              <a:off x="214283" y="1092155"/>
              <a:ext cx="2849225" cy="238979"/>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fontAlgn="base">
                <a:spcBef>
                  <a:spcPct val="0"/>
                </a:spcBef>
                <a:spcAft>
                  <a:spcPct val="0"/>
                </a:spcAft>
              </a:pPr>
              <a:r>
                <a:rPr lang="ja-JP" altLang="en-US" sz="1600" dirty="0">
                  <a:solidFill>
                    <a:prstClr val="black"/>
                  </a:solidFill>
                  <a:latin typeface="ＭＳ Ｐゴシック"/>
                </a:rPr>
                <a:t>児童発達支援</a:t>
              </a:r>
              <a:r>
                <a:rPr lang="ja-JP" altLang="en-US" sz="1600" dirty="0" smtClean="0">
                  <a:solidFill>
                    <a:prstClr val="black"/>
                  </a:solidFill>
                  <a:latin typeface="ＭＳ Ｐゴシック"/>
                </a:rPr>
                <a:t>管理責任者の要件</a:t>
              </a:r>
              <a:endParaRPr lang="ja-JP" altLang="en-US" sz="1600" dirty="0">
                <a:solidFill>
                  <a:prstClr val="black"/>
                </a:solidFill>
                <a:latin typeface="ＭＳ Ｐゴシック"/>
              </a:endParaRPr>
            </a:p>
          </p:txBody>
        </p:sp>
      </p:grpSp>
      <p:sp>
        <p:nvSpPr>
          <p:cNvPr id="13" name="AutoShape 14"/>
          <p:cNvSpPr>
            <a:spLocks noChangeArrowheads="1"/>
          </p:cNvSpPr>
          <p:nvPr/>
        </p:nvSpPr>
        <p:spPr bwMode="auto">
          <a:xfrm>
            <a:off x="200497" y="116310"/>
            <a:ext cx="9517327" cy="360362"/>
          </a:xfrm>
          <a:prstGeom prst="roundRect">
            <a:avLst>
              <a:gd name="adj" fmla="val 26537"/>
            </a:avLst>
          </a:prstGeom>
          <a:solidFill>
            <a:srgbClr val="FFFFFF"/>
          </a:solidFill>
          <a:ln w="38100" cmpd="thickThin">
            <a:noFill/>
            <a:round/>
            <a:headEnd/>
            <a:tailEnd/>
          </a:ln>
          <a:effectLst>
            <a:outerShdw dist="107763" dir="2700000" algn="ctr" rotWithShape="0">
              <a:schemeClr val="bg2">
                <a:alpha val="50000"/>
              </a:schemeClr>
            </a:outerShdw>
          </a:effectLst>
        </p:spPr>
        <p:txBody>
          <a:bodyPr lIns="91407" tIns="45704" rIns="91407" bIns="45704" anchor="ctr"/>
          <a:lstStyle/>
          <a:p>
            <a:pPr algn="ctr" fontAlgn="base">
              <a:spcBef>
                <a:spcPct val="0"/>
              </a:spcBef>
              <a:spcAft>
                <a:spcPct val="0"/>
              </a:spcAft>
              <a:defRPr/>
            </a:pPr>
            <a:r>
              <a:rPr lang="ja-JP" altLang="en-US" sz="2400" b="1" dirty="0" smtClean="0">
                <a:solidFill>
                  <a:prstClr val="black"/>
                </a:solidFill>
                <a:latin typeface="Arial" charset="0"/>
              </a:rPr>
              <a:t>「</a:t>
            </a:r>
            <a:r>
              <a:rPr lang="ja-JP" altLang="en-US" sz="2400" b="1" dirty="0">
                <a:solidFill>
                  <a:prstClr val="black"/>
                </a:solidFill>
                <a:latin typeface="Arial" charset="0"/>
              </a:rPr>
              <a:t>児童発達</a:t>
            </a:r>
            <a:r>
              <a:rPr lang="ja-JP" altLang="en-US" sz="2400" b="1" dirty="0" smtClean="0">
                <a:solidFill>
                  <a:prstClr val="black"/>
                </a:solidFill>
                <a:latin typeface="Arial" charset="0"/>
              </a:rPr>
              <a:t>支援管理責任者」について</a:t>
            </a:r>
            <a:endParaRPr lang="ja-JP" altLang="en-US" sz="2400" dirty="0">
              <a:solidFill>
                <a:prstClr val="black"/>
              </a:solidFill>
              <a:latin typeface="Arial" charset="0"/>
            </a:endParaRPr>
          </a:p>
        </p:txBody>
      </p:sp>
      <p:sp>
        <p:nvSpPr>
          <p:cNvPr id="4" name="スライド番号プレースホルダー 3"/>
          <p:cNvSpPr>
            <a:spLocks noGrp="1"/>
          </p:cNvSpPr>
          <p:nvPr>
            <p:ph type="sldNum" sz="quarter" idx="12"/>
          </p:nvPr>
        </p:nvSpPr>
        <p:spPr/>
        <p:txBody>
          <a:bodyPr/>
          <a:lstStyle/>
          <a:p>
            <a:pPr>
              <a:defRPr/>
            </a:pPr>
            <a:fld id="{0329B7E6-8142-4C2C-8486-ACA79D5FD086}" type="slidenum">
              <a:rPr lang="en-US" altLang="ja-JP" smtClean="0"/>
              <a:pPr>
                <a:defRPr/>
              </a:pPr>
              <a:t>74</a:t>
            </a:fld>
            <a:endParaRPr lang="en-US" altLang="ja-JP" dirty="0"/>
          </a:p>
        </p:txBody>
      </p:sp>
    </p:spTree>
    <p:extLst>
      <p:ext uri="{BB962C8B-B14F-4D97-AF65-F5344CB8AC3E}">
        <p14:creationId xmlns:p14="http://schemas.microsoft.com/office/powerpoint/2010/main" val="19470037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F2A1C1E8-9361-4557-9EFC-000E05CD7A25}" type="slidenum">
              <a:rPr lang="en-US" altLang="ja-JP" smtClean="0"/>
              <a:pPr>
                <a:defRPr/>
              </a:pPr>
              <a:t>75</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4002608947"/>
              </p:ext>
            </p:extLst>
          </p:nvPr>
        </p:nvGraphicFramePr>
        <p:xfrm>
          <a:off x="128464" y="404664"/>
          <a:ext cx="9649072" cy="6429375"/>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612068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281428">
                <a:tc gridSpan="2">
                  <a:txBody>
                    <a:bodyPr/>
                    <a:lstStyle/>
                    <a:p>
                      <a:pPr algn="ctr"/>
                      <a:r>
                        <a:rPr kumimoji="1" lang="ja-JP" altLang="en-US" sz="1100" b="1" dirty="0" smtClean="0">
                          <a:latin typeface="ＭＳ ゴシック" panose="020B0609070205080204" pitchFamily="49" charset="-128"/>
                          <a:ea typeface="ＭＳ ゴシック" panose="020B0609070205080204" pitchFamily="49" charset="-128"/>
                        </a:rPr>
                        <a:t>業務の範囲</a:t>
                      </a:r>
                      <a:endParaRPr kumimoji="1" lang="ja-JP" altLang="en-US" sz="1100" b="1" dirty="0">
                        <a:latin typeface="ＭＳ ゴシック" panose="020B0609070205080204" pitchFamily="49" charset="-128"/>
                        <a:ea typeface="ＭＳ ゴシック" panose="020B0609070205080204" pitchFamily="49" charset="-128"/>
                      </a:endParaRPr>
                    </a:p>
                  </a:txBody>
                  <a:tcPr anchor="ctr"/>
                </a:tc>
                <a:tc hMerge="1">
                  <a:txBody>
                    <a:bodyPr/>
                    <a:lstStyle/>
                    <a:p>
                      <a:endParaRPr kumimoji="1" lang="ja-JP" altLang="en-US" sz="1200" dirty="0"/>
                    </a:p>
                  </a:txBody>
                  <a:tcPr/>
                </a:tc>
                <a:tc>
                  <a:txBody>
                    <a:bodyPr/>
                    <a:lstStyle/>
                    <a:p>
                      <a:pPr algn="ctr"/>
                      <a:r>
                        <a:rPr kumimoji="1" lang="ja-JP" altLang="en-US" sz="1000" b="1" dirty="0" smtClean="0">
                          <a:latin typeface="ＭＳ ゴシック" panose="020B0609070205080204" pitchFamily="49" charset="-128"/>
                          <a:ea typeface="ＭＳ ゴシック" panose="020B0609070205080204" pitchFamily="49" charset="-128"/>
                        </a:rPr>
                        <a:t>業 務 内 容</a:t>
                      </a:r>
                      <a:endParaRPr kumimoji="1" lang="ja-JP" altLang="en-US" sz="1000" b="1"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1000" dirty="0" smtClean="0">
                          <a:latin typeface="ＭＳ ゴシック" panose="020B0609070205080204" pitchFamily="49" charset="-128"/>
                          <a:ea typeface="ＭＳ ゴシック" panose="020B0609070205080204" pitchFamily="49" charset="-128"/>
                        </a:rPr>
                        <a:t>実務経験年数</a:t>
                      </a:r>
                      <a:endParaRPr kumimoji="1" lang="ja-JP" altLang="en-US" sz="10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000"/>
                  </a:ext>
                </a:extLst>
              </a:tr>
              <a:tr h="315643">
                <a:tc rowSpan="13">
                  <a:txBody>
                    <a:bodyPr/>
                    <a:lstStyle/>
                    <a:p>
                      <a:pPr algn="ctr"/>
                      <a:r>
                        <a:rPr kumimoji="1" lang="ja-JP" altLang="en-US" sz="900" dirty="0" smtClean="0">
                          <a:latin typeface="ＭＳ ゴシック" panose="020B0609070205080204" pitchFamily="49" charset="-128"/>
                          <a:ea typeface="ＭＳ ゴシック" panose="020B0609070205080204" pitchFamily="49" charset="-128"/>
                        </a:rPr>
                        <a:t>障害者（身体上若しくは精神上の障害があること又は環境上の理由により日常生活を営むのに支障がある者）又は障害児（児童福祉法第</a:t>
                      </a:r>
                      <a:r>
                        <a:rPr kumimoji="1" lang="en-US" altLang="ja-JP" sz="900" dirty="0" smtClean="0">
                          <a:latin typeface="ＭＳ ゴシック" panose="020B0609070205080204" pitchFamily="49" charset="-128"/>
                          <a:ea typeface="ＭＳ ゴシック" panose="020B0609070205080204" pitchFamily="49" charset="-128"/>
                        </a:rPr>
                        <a:t>4</a:t>
                      </a:r>
                      <a:r>
                        <a:rPr kumimoji="1" lang="ja-JP" altLang="en-US" sz="900" dirty="0" smtClean="0">
                          <a:latin typeface="ＭＳ ゴシック" panose="020B0609070205080204" pitchFamily="49" charset="-128"/>
                          <a:ea typeface="ＭＳ ゴシック" panose="020B0609070205080204" pitchFamily="49" charset="-128"/>
                        </a:rPr>
                        <a:t>条第</a:t>
                      </a:r>
                      <a:r>
                        <a:rPr kumimoji="1" lang="en-US" altLang="ja-JP" sz="900" dirty="0" smtClean="0">
                          <a:latin typeface="ＭＳ ゴシック" panose="020B0609070205080204" pitchFamily="49" charset="-128"/>
                          <a:ea typeface="ＭＳ ゴシック" panose="020B0609070205080204" pitchFamily="49" charset="-128"/>
                        </a:rPr>
                        <a:t>1</a:t>
                      </a:r>
                      <a:r>
                        <a:rPr kumimoji="1" lang="ja-JP" altLang="en-US" sz="900" dirty="0" smtClean="0">
                          <a:latin typeface="ＭＳ ゴシック" panose="020B0609070205080204" pitchFamily="49" charset="-128"/>
                          <a:ea typeface="ＭＳ ゴシック" panose="020B0609070205080204" pitchFamily="49" charset="-128"/>
                        </a:rPr>
                        <a:t>項に規定する児童）の保健、医療、福祉、就労、教育の分野における支援業務</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rowSpan="6">
                  <a:txBody>
                    <a:bodyPr/>
                    <a:lstStyle/>
                    <a:p>
                      <a:pPr algn="ctr"/>
                      <a:r>
                        <a:rPr kumimoji="1" lang="ja-JP" altLang="en-US" sz="900" dirty="0" smtClean="0">
                          <a:latin typeface="ＭＳ ゴシック" panose="020B0609070205080204" pitchFamily="49" charset="-128"/>
                          <a:ea typeface="ＭＳ ゴシック" panose="020B0609070205080204" pitchFamily="49" charset="-128"/>
                        </a:rPr>
                        <a:t>①相談支援業務</a:t>
                      </a:r>
                    </a:p>
                    <a:p>
                      <a:pPr algn="ctr"/>
                      <a:endParaRPr kumimoji="1" lang="ja-JP" altLang="en-US" sz="900" dirty="0" smtClean="0">
                        <a:latin typeface="ＭＳ ゴシック" panose="020B0609070205080204" pitchFamily="49" charset="-128"/>
                        <a:ea typeface="ＭＳ ゴシック" panose="020B0609070205080204" pitchFamily="49" charset="-128"/>
                      </a:endParaRPr>
                    </a:p>
                    <a:p>
                      <a:pPr algn="l"/>
                      <a:r>
                        <a:rPr kumimoji="1" lang="ja-JP" altLang="en-US" sz="800" dirty="0" smtClean="0">
                          <a:latin typeface="ＭＳ ゴシック" panose="020B0609070205080204" pitchFamily="49" charset="-128"/>
                          <a:ea typeface="ＭＳ ゴシック" panose="020B0609070205080204" pitchFamily="49" charset="-128"/>
                        </a:rPr>
                        <a:t>自立に関する相談に応じ、助言、指導その他の支援を行う業務、その他これに準ずる業務</a:t>
                      </a:r>
                      <a:endParaRPr kumimoji="1" lang="ja-JP" altLang="en-US" sz="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900" dirty="0" smtClean="0">
                          <a:latin typeface="ＭＳ ゴシック" panose="020B0609070205080204" pitchFamily="49" charset="-128"/>
                          <a:ea typeface="ＭＳ ゴシック" panose="020B0609070205080204" pitchFamily="49" charset="-128"/>
                        </a:rPr>
                        <a:t>施設等において相談支援業務に従事する者（包括支援センター含む）</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rowSpan="6">
                  <a:txBody>
                    <a:bodyPr/>
                    <a:lstStyle/>
                    <a:p>
                      <a:pPr algn="ctr"/>
                      <a:r>
                        <a:rPr kumimoji="1" lang="ja-JP" altLang="en-US" sz="900" dirty="0" smtClean="0">
                          <a:latin typeface="ＭＳ ゴシック" panose="020B0609070205080204" pitchFamily="49" charset="-128"/>
                          <a:ea typeface="ＭＳ ゴシック" panose="020B0609070205080204" pitchFamily="49" charset="-128"/>
                        </a:rPr>
                        <a:t>５年以上</a:t>
                      </a:r>
                    </a:p>
                    <a:p>
                      <a:pPr algn="ctr"/>
                      <a:r>
                        <a:rPr kumimoji="1" lang="ja-JP" altLang="en-US" sz="900" dirty="0" smtClean="0">
                          <a:latin typeface="ＭＳ ゴシック" panose="020B0609070205080204" pitchFamily="49" charset="-128"/>
                          <a:ea typeface="ＭＳ ゴシック" panose="020B0609070205080204" pitchFamily="49" charset="-128"/>
                        </a:rPr>
                        <a:t>（かつ老人福祉施設・医療機関等以外での実務経験が３年以上）</a:t>
                      </a:r>
                      <a:endParaRPr kumimoji="1" lang="ja-JP" altLang="en-US" sz="9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1"/>
                  </a:ext>
                </a:extLst>
              </a:tr>
              <a:tr h="1031901">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医療機関において相談支援業務に従事する者で、次のいずれかに該当する者</a:t>
                      </a:r>
                    </a:p>
                    <a:p>
                      <a:r>
                        <a:rPr kumimoji="1" lang="ja-JP" altLang="en-US" sz="900" dirty="0" smtClean="0">
                          <a:latin typeface="ＭＳ ゴシック" panose="020B0609070205080204" pitchFamily="49" charset="-128"/>
                          <a:ea typeface="ＭＳ ゴシック" panose="020B0609070205080204" pitchFamily="49" charset="-128"/>
                        </a:rPr>
                        <a:t>（１）社会福祉主事任用資格を有する者（介護福祉士、精神保健福祉士、研修・講習受講者等）</a:t>
                      </a:r>
                    </a:p>
                    <a:p>
                      <a:r>
                        <a:rPr kumimoji="1" lang="ja-JP" altLang="en-US" sz="900" dirty="0" smtClean="0">
                          <a:latin typeface="ＭＳ ゴシック" panose="020B0609070205080204" pitchFamily="49" charset="-128"/>
                          <a:ea typeface="ＭＳ ゴシック" panose="020B0609070205080204" pitchFamily="49" charset="-128"/>
                        </a:rPr>
                        <a:t>（２）訪問介護員（ホームヘルパー）２級以上（現：介護職員初任者研修）に相当する研修を修了した者</a:t>
                      </a:r>
                    </a:p>
                    <a:p>
                      <a:r>
                        <a:rPr kumimoji="1" lang="ja-JP" altLang="en-US" sz="900" dirty="0" smtClean="0">
                          <a:latin typeface="ＭＳ ゴシック" panose="020B0609070205080204" pitchFamily="49" charset="-128"/>
                          <a:ea typeface="ＭＳ ゴシック" panose="020B0609070205080204" pitchFamily="49" charset="-128"/>
                        </a:rPr>
                        <a:t>（３）国家資格等</a:t>
                      </a:r>
                      <a:r>
                        <a:rPr kumimoji="1" lang="en-US" altLang="ja-JP" sz="900" dirty="0" smtClean="0">
                          <a:latin typeface="ＭＳ ゴシック" panose="020B0609070205080204" pitchFamily="49" charset="-128"/>
                          <a:ea typeface="ＭＳ ゴシック" panose="020B0609070205080204" pitchFamily="49" charset="-128"/>
                        </a:rPr>
                        <a:t>※</a:t>
                      </a:r>
                      <a:r>
                        <a:rPr kumimoji="1" lang="ja-JP" altLang="en-US" sz="900" dirty="0" smtClean="0">
                          <a:latin typeface="ＭＳ ゴシック" panose="020B0609070205080204" pitchFamily="49" charset="-128"/>
                          <a:ea typeface="ＭＳ ゴシック" panose="020B0609070205080204" pitchFamily="49" charset="-128"/>
                        </a:rPr>
                        <a:t>１を有する者</a:t>
                      </a:r>
                    </a:p>
                    <a:p>
                      <a:r>
                        <a:rPr kumimoji="1" lang="ja-JP" altLang="en-US" sz="900" dirty="0" smtClean="0">
                          <a:latin typeface="ＭＳ ゴシック" panose="020B0609070205080204" pitchFamily="49" charset="-128"/>
                          <a:ea typeface="ＭＳ ゴシック" panose="020B0609070205080204" pitchFamily="49" charset="-128"/>
                        </a:rPr>
                        <a:t>（４）施設等における相談支援業務、就労支援における相談支援業務、特別支援教育における進路相談・教育相談の業務に従事した期間が１年以上である者</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2"/>
                  </a:ext>
                </a:extLst>
              </a:tr>
              <a:tr h="365831">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就労支援に関する相談支援の業務に従事する者</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3"/>
                  </a:ext>
                </a:extLst>
              </a:tr>
              <a:tr h="28142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学校における進路相談・教育相談の業務に従事する者</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4"/>
                  </a:ext>
                </a:extLst>
              </a:tr>
              <a:tr h="281428">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乳児院、児童養護施設、児童心理治療施設、児童自立支援施設で従事する者</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a:p>
                  </a:txBody>
                  <a:tcPr/>
                </a:tc>
                <a:extLst>
                  <a:ext uri="{0D108BD9-81ED-4DB2-BD59-A6C34878D82A}">
                    <a16:rowId xmlns:a16="http://schemas.microsoft.com/office/drawing/2014/main" val="10005"/>
                  </a:ext>
                </a:extLst>
              </a:tr>
              <a:tr h="281428">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vMerge="1">
                  <a:txBody>
                    <a:bodyPr/>
                    <a:lstStyle/>
                    <a:p>
                      <a:endParaRPr kumimoji="1" lang="ja-JP" altLang="en-US" sz="1400" dirty="0"/>
                    </a:p>
                  </a:txBody>
                  <a:tcPr/>
                </a:tc>
                <a:extLst>
                  <a:ext uri="{0D108BD9-81ED-4DB2-BD59-A6C34878D82A}">
                    <a16:rowId xmlns:a16="http://schemas.microsoft.com/office/drawing/2014/main" val="10006"/>
                  </a:ext>
                </a:extLst>
              </a:tr>
              <a:tr h="388949">
                <a:tc vMerge="1">
                  <a:txBody>
                    <a:bodyPr/>
                    <a:lstStyle/>
                    <a:p>
                      <a:endParaRPr kumimoji="1" lang="ja-JP" altLang="en-US" dirty="0"/>
                    </a:p>
                  </a:txBody>
                  <a:tcPr/>
                </a:tc>
                <a:tc rowSpan="5">
                  <a:txBody>
                    <a:bodyPr/>
                    <a:lstStyle/>
                    <a:p>
                      <a:pPr algn="ctr"/>
                      <a:r>
                        <a:rPr kumimoji="1" lang="ja-JP" altLang="en-US" sz="900" dirty="0" smtClean="0">
                          <a:latin typeface="ＭＳ ゴシック" panose="020B0609070205080204" pitchFamily="49" charset="-128"/>
                          <a:ea typeface="ＭＳ ゴシック" panose="020B0609070205080204" pitchFamily="49" charset="-128"/>
                        </a:rPr>
                        <a:t>②直接支援業務</a:t>
                      </a:r>
                    </a:p>
                    <a:p>
                      <a:pPr algn="ctr"/>
                      <a:endParaRPr kumimoji="1" lang="ja-JP" altLang="en-US" sz="600" dirty="0" smtClean="0">
                        <a:latin typeface="ＭＳ ゴシック" panose="020B0609070205080204" pitchFamily="49" charset="-128"/>
                        <a:ea typeface="ＭＳ ゴシック" panose="020B0609070205080204" pitchFamily="49" charset="-128"/>
                      </a:endParaRPr>
                    </a:p>
                    <a:p>
                      <a:pPr algn="l"/>
                      <a:r>
                        <a:rPr kumimoji="1" lang="ja-JP" altLang="en-US" sz="800" dirty="0" smtClean="0">
                          <a:latin typeface="ＭＳ ゴシック" panose="020B0609070205080204" pitchFamily="49" charset="-128"/>
                          <a:ea typeface="ＭＳ ゴシック" panose="020B0609070205080204" pitchFamily="49" charset="-128"/>
                        </a:rPr>
                        <a:t>入浴、排せつ、食事その他の介護を行い、並びに介護に関する指導を行う業務、その他職業訓練、職業教育に係る業務、動作の指導・知識技能の付与・生活訓練・訓練等に係る指導務</a:t>
                      </a:r>
                      <a:endParaRPr kumimoji="1" lang="ja-JP" altLang="en-US" sz="8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900" dirty="0" smtClean="0">
                          <a:latin typeface="ＭＳ ゴシック" panose="020B0609070205080204" pitchFamily="49" charset="-128"/>
                          <a:ea typeface="ＭＳ ゴシック" panose="020B0609070205080204" pitchFamily="49" charset="-128"/>
                        </a:rPr>
                        <a:t>施設及び医療機関等において介護業務に従事する者</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rowSpan="5">
                  <a:txBody>
                    <a:bodyPr/>
                    <a:lstStyle/>
                    <a:p>
                      <a:pPr algn="ctr"/>
                      <a:r>
                        <a:rPr kumimoji="1" lang="ja-JP" altLang="en-US" sz="900" dirty="0" smtClean="0">
                          <a:latin typeface="ＭＳ ゴシック" panose="020B0609070205080204" pitchFamily="49" charset="-128"/>
                          <a:ea typeface="ＭＳ ゴシック" panose="020B0609070205080204" pitchFamily="49" charset="-128"/>
                        </a:rPr>
                        <a:t>１０年以上</a:t>
                      </a:r>
                    </a:p>
                    <a:p>
                      <a:pPr algn="ctr"/>
                      <a:r>
                        <a:rPr kumimoji="1" lang="ja-JP" altLang="en-US" sz="900" dirty="0" smtClean="0">
                          <a:latin typeface="ＭＳ ゴシック" panose="020B0609070205080204" pitchFamily="49" charset="-128"/>
                          <a:ea typeface="ＭＳ ゴシック" panose="020B0609070205080204" pitchFamily="49" charset="-128"/>
                        </a:rPr>
                        <a:t>（かつ老人福祉施設・医療機関等以外での実務経験が３年以上）</a:t>
                      </a:r>
                      <a:endParaRPr kumimoji="1" lang="ja-JP" altLang="en-US" sz="9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7"/>
                  </a:ext>
                </a:extLst>
              </a:tr>
              <a:tr h="363710">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障害者雇用事業所において就業支援の業務に従事する者</a:t>
                      </a:r>
                      <a:endParaRPr kumimoji="1" lang="ja-JP" altLang="en-US" sz="900" dirty="0">
                        <a:latin typeface="ＭＳ ゴシック" panose="020B0609070205080204" pitchFamily="49" charset="-128"/>
                        <a:ea typeface="ＭＳ ゴシック" panose="020B0609070205080204" pitchFamily="49" charset="-128"/>
                      </a:endParaRPr>
                    </a:p>
                  </a:txBody>
                  <a:tcPr anchor="ctr">
                    <a:lnB w="12700" cap="flat" cmpd="sng" algn="ctr">
                      <a:solidFill>
                        <a:schemeClr val="tx1"/>
                      </a:solidFill>
                      <a:prstDash val="solid"/>
                      <a:round/>
                      <a:headEnd type="none" w="med" len="med"/>
                      <a:tailEnd type="none" w="med" len="med"/>
                    </a:lnB>
                  </a:tcPr>
                </a:tc>
                <a:tc vMerge="1">
                  <a:txBody>
                    <a:bodyPr/>
                    <a:lstStyle/>
                    <a:p>
                      <a:endParaRPr kumimoji="1" lang="ja-JP" altLang="en-US" sz="1400" dirty="0"/>
                    </a:p>
                  </a:txBody>
                  <a:tcPr/>
                </a:tc>
                <a:extLst>
                  <a:ext uri="{0D108BD9-81ED-4DB2-BD59-A6C34878D82A}">
                    <a16:rowId xmlns:a16="http://schemas.microsoft.com/office/drawing/2014/main" val="10008"/>
                  </a:ext>
                </a:extLst>
              </a:tr>
              <a:tr h="36371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学校に従事する者</a:t>
                      </a:r>
                      <a:endParaRPr kumimoji="1" lang="ja-JP" altLang="en-US" sz="9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09"/>
                  </a:ext>
                </a:extLst>
              </a:tr>
              <a:tr h="36371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児童福祉等に関する施設、事業に従事する者</a:t>
                      </a:r>
                      <a:endParaRPr kumimoji="1" lang="ja-JP" altLang="en-US" sz="9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0010"/>
                  </a:ext>
                </a:extLst>
              </a:tr>
              <a:tr h="376191">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900" dirty="0" smtClean="0">
                          <a:latin typeface="ＭＳ ゴシック" panose="020B0609070205080204" pitchFamily="49" charset="-128"/>
                          <a:ea typeface="ＭＳ ゴシック" panose="020B0609070205080204" pitchFamily="49" charset="-128"/>
                        </a:rPr>
                        <a:t>その他これらの業務に準ずると都道府県知事が認めた業務に従事する者</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10011"/>
                  </a:ext>
                </a:extLst>
              </a:tr>
              <a:tr h="620911">
                <a:tc vMerge="1">
                  <a:txBody>
                    <a:bodyPr/>
                    <a:lstStyle/>
                    <a:p>
                      <a:endParaRPr kumimoji="1" lang="ja-JP" altLang="en-US" dirty="0"/>
                    </a:p>
                  </a:txBody>
                  <a:tcPr/>
                </a:tc>
                <a:tc rowSpan="2">
                  <a:txBody>
                    <a:bodyPr/>
                    <a:lstStyle/>
                    <a:p>
                      <a:pPr algn="ctr"/>
                      <a:r>
                        <a:rPr kumimoji="1" lang="ja-JP" altLang="en-US" sz="900" dirty="0" smtClean="0">
                          <a:latin typeface="ＭＳ ゴシック" panose="020B0609070205080204" pitchFamily="49" charset="-128"/>
                          <a:ea typeface="ＭＳ ゴシック" panose="020B0609070205080204" pitchFamily="49" charset="-128"/>
                        </a:rPr>
                        <a:t>③有資格者等</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a:txBody>
                    <a:bodyPr/>
                    <a:lstStyle/>
                    <a:p>
                      <a:r>
                        <a:rPr kumimoji="1" lang="ja-JP" altLang="en-US" sz="900" dirty="0" smtClean="0">
                          <a:latin typeface="ＭＳ ゴシック" panose="020B0609070205080204" pitchFamily="49" charset="-128"/>
                          <a:ea typeface="ＭＳ ゴシック" panose="020B0609070205080204" pitchFamily="49" charset="-128"/>
                        </a:rPr>
                        <a:t>上記②の直接支援業務に従事する者で、次のいずれかに該当する者（資格取得以前も年数に含めて可）</a:t>
                      </a:r>
                    </a:p>
                    <a:p>
                      <a:r>
                        <a:rPr kumimoji="1" lang="ja-JP" altLang="en-US" sz="900" dirty="0" smtClean="0">
                          <a:latin typeface="ＭＳ ゴシック" panose="020B0609070205080204" pitchFamily="49" charset="-128"/>
                          <a:ea typeface="ＭＳ ゴシック" panose="020B0609070205080204" pitchFamily="49" charset="-128"/>
                        </a:rPr>
                        <a:t>（１）社会福祉主事任用資格を有する者（介護福祉士、精神保健福祉士、研修・講習受講者等）</a:t>
                      </a:r>
                    </a:p>
                    <a:p>
                      <a:r>
                        <a:rPr kumimoji="1" lang="ja-JP" altLang="en-US" sz="900" dirty="0" smtClean="0">
                          <a:latin typeface="ＭＳ ゴシック" panose="020B0609070205080204" pitchFamily="49" charset="-128"/>
                          <a:ea typeface="ＭＳ ゴシック" panose="020B0609070205080204" pitchFamily="49" charset="-128"/>
                        </a:rPr>
                        <a:t>（２）訪問介護員（ホームヘルパー）２級以上（現：介護職員初任者研修）に相当する研修を修了した者</a:t>
                      </a:r>
                    </a:p>
                    <a:p>
                      <a:r>
                        <a:rPr kumimoji="1" lang="ja-JP" altLang="en-US" sz="900" dirty="0" smtClean="0">
                          <a:latin typeface="ＭＳ ゴシック" panose="020B0609070205080204" pitchFamily="49" charset="-128"/>
                          <a:ea typeface="ＭＳ ゴシック" panose="020B0609070205080204" pitchFamily="49" charset="-128"/>
                        </a:rPr>
                        <a:t>（３）保育士</a:t>
                      </a:r>
                    </a:p>
                    <a:p>
                      <a:r>
                        <a:rPr kumimoji="1" lang="ja-JP" altLang="en-US" sz="900" dirty="0" smtClean="0">
                          <a:latin typeface="ＭＳ ゴシック" panose="020B0609070205080204" pitchFamily="49" charset="-128"/>
                          <a:ea typeface="ＭＳ ゴシック" panose="020B0609070205080204" pitchFamily="49" charset="-128"/>
                        </a:rPr>
                        <a:t>（４）児童指導員任用資格者</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900" dirty="0" smtClean="0">
                          <a:latin typeface="ＭＳ ゴシック" panose="020B0609070205080204" pitchFamily="49" charset="-128"/>
                          <a:ea typeface="ＭＳ ゴシック" panose="020B0609070205080204" pitchFamily="49" charset="-128"/>
                        </a:rPr>
                        <a:t>５年以上</a:t>
                      </a:r>
                    </a:p>
                    <a:p>
                      <a:pPr algn="ctr"/>
                      <a:r>
                        <a:rPr kumimoji="1" lang="ja-JP" altLang="en-US" sz="900" dirty="0" smtClean="0">
                          <a:latin typeface="ＭＳ ゴシック" panose="020B0609070205080204" pitchFamily="49" charset="-128"/>
                          <a:ea typeface="ＭＳ ゴシック" panose="020B0609070205080204" pitchFamily="49" charset="-128"/>
                        </a:rPr>
                        <a:t>（かつ老人福祉施設・医療機関等以外での実務経験が３年以上）</a:t>
                      </a:r>
                      <a:endParaRPr kumimoji="1" lang="ja-JP" altLang="en-US" sz="9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12"/>
                  </a:ext>
                </a:extLst>
              </a:tr>
              <a:tr h="275719">
                <a:tc vMerge="1">
                  <a:txBody>
                    <a:bodyPr/>
                    <a:lstStyle/>
                    <a:p>
                      <a:endParaRPr kumimoji="1" lang="ja-JP" altLang="en-US" dirty="0"/>
                    </a:p>
                  </a:txBody>
                  <a:tcPr/>
                </a:tc>
                <a:tc vMerge="1">
                  <a:txBody>
                    <a:bodyPr/>
                    <a:lstStyle/>
                    <a:p>
                      <a:endParaRPr kumimoji="1" lang="ja-JP" altLang="en-US" sz="1400" dirty="0"/>
                    </a:p>
                  </a:txBody>
                  <a:tcPr/>
                </a:tc>
                <a:tc>
                  <a:txBody>
                    <a:bodyPr/>
                    <a:lstStyle/>
                    <a:p>
                      <a:r>
                        <a:rPr kumimoji="1" lang="ja-JP" altLang="en-US" sz="900" dirty="0" smtClean="0">
                          <a:latin typeface="ＭＳ ゴシック" panose="020B0609070205080204" pitchFamily="49" charset="-128"/>
                          <a:ea typeface="ＭＳ ゴシック" panose="020B0609070205080204" pitchFamily="49" charset="-128"/>
                        </a:rPr>
                        <a:t>上記①の相談支援業務及び上記②の介護等業務に従事する者で、国家資格等</a:t>
                      </a:r>
                      <a:r>
                        <a:rPr kumimoji="1" lang="en-US" altLang="ja-JP" sz="900" dirty="0" smtClean="0">
                          <a:latin typeface="ＭＳ ゴシック" panose="020B0609070205080204" pitchFamily="49" charset="-128"/>
                          <a:ea typeface="ＭＳ ゴシック" panose="020B0609070205080204" pitchFamily="49" charset="-128"/>
                        </a:rPr>
                        <a:t>※</a:t>
                      </a:r>
                      <a:r>
                        <a:rPr kumimoji="1" lang="ja-JP" altLang="en-US" sz="900" dirty="0" smtClean="0">
                          <a:latin typeface="ＭＳ ゴシック" panose="020B0609070205080204" pitchFamily="49" charset="-128"/>
                          <a:ea typeface="ＭＳ ゴシック" panose="020B0609070205080204" pitchFamily="49" charset="-128"/>
                        </a:rPr>
                        <a:t>１による業務</a:t>
                      </a:r>
                      <a:r>
                        <a:rPr kumimoji="1" lang="ja-JP" altLang="en-US" sz="900" dirty="0" smtClean="0">
                          <a:latin typeface="ＭＳ ゴシック" panose="020B0609070205080204" pitchFamily="49" charset="-128"/>
                          <a:ea typeface="ＭＳ ゴシック" panose="020B0609070205080204" pitchFamily="49" charset="-128"/>
                        </a:rPr>
                        <a:t>に</a:t>
                      </a:r>
                      <a:r>
                        <a:rPr kumimoji="1" lang="ja-JP" altLang="en-US" sz="900" dirty="0" smtClean="0">
                          <a:solidFill>
                            <a:srgbClr val="FF0000"/>
                          </a:solidFill>
                          <a:latin typeface="ＭＳ ゴシック" panose="020B0609070205080204" pitchFamily="49" charset="-128"/>
                          <a:ea typeface="ＭＳ ゴシック" panose="020B0609070205080204" pitchFamily="49" charset="-128"/>
                        </a:rPr>
                        <a:t>５</a:t>
                      </a:r>
                      <a:r>
                        <a:rPr kumimoji="1" lang="ja-JP" altLang="en-US" sz="900" dirty="0" smtClean="0">
                          <a:latin typeface="ＭＳ ゴシック" panose="020B0609070205080204" pitchFamily="49" charset="-128"/>
                          <a:ea typeface="ＭＳ ゴシック" panose="020B0609070205080204" pitchFamily="49" charset="-128"/>
                        </a:rPr>
                        <a:t>年</a:t>
                      </a:r>
                      <a:r>
                        <a:rPr kumimoji="1" lang="ja-JP" altLang="en-US" sz="900" dirty="0" smtClean="0">
                          <a:latin typeface="ＭＳ ゴシック" panose="020B0609070205080204" pitchFamily="49" charset="-128"/>
                          <a:ea typeface="ＭＳ ゴシック" panose="020B0609070205080204" pitchFamily="49" charset="-128"/>
                        </a:rPr>
                        <a:t>以上従事している者（国家資格の期間と相談・介護業務の期間が同時期でも可）</a:t>
                      </a:r>
                      <a:endParaRPr kumimoji="1" lang="ja-JP" altLang="en-US" sz="900" dirty="0">
                        <a:latin typeface="ＭＳ ゴシック" panose="020B0609070205080204" pitchFamily="49" charset="-128"/>
                        <a:ea typeface="ＭＳ ゴシック" panose="020B0609070205080204" pitchFamily="49" charset="-128"/>
                      </a:endParaRPr>
                    </a:p>
                  </a:txBody>
                  <a:tcPr anchor="ctr"/>
                </a:tc>
                <a:tc>
                  <a:txBody>
                    <a:bodyPr/>
                    <a:lstStyle/>
                    <a:p>
                      <a:pPr algn="ctr"/>
                      <a:r>
                        <a:rPr kumimoji="1" lang="ja-JP" altLang="en-US" sz="900" dirty="0" smtClean="0">
                          <a:latin typeface="ＭＳ ゴシック" panose="020B0609070205080204" pitchFamily="49" charset="-128"/>
                          <a:ea typeface="ＭＳ ゴシック" panose="020B0609070205080204" pitchFamily="49" charset="-128"/>
                        </a:rPr>
                        <a:t>老人福祉施設・医療機関等以外での実務経験が３年以上</a:t>
                      </a:r>
                      <a:endParaRPr kumimoji="1" lang="ja-JP" altLang="en-US" sz="9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13"/>
                  </a:ext>
                </a:extLst>
              </a:tr>
              <a:tr h="453858">
                <a:tc gridSpan="4">
                  <a:txBody>
                    <a:bodyPr/>
                    <a:lstStyle/>
                    <a:p>
                      <a:r>
                        <a:rPr kumimoji="1" lang="en-US" altLang="ja-JP" sz="800" dirty="0" smtClean="0">
                          <a:latin typeface="ＭＳ ゴシック" panose="020B0609070205080204" pitchFamily="49" charset="-128"/>
                          <a:ea typeface="ＭＳ ゴシック" panose="020B0609070205080204" pitchFamily="49" charset="-128"/>
                        </a:rPr>
                        <a:t>※</a:t>
                      </a:r>
                      <a:r>
                        <a:rPr kumimoji="1" lang="ja-JP" altLang="en-US" sz="800" dirty="0" smtClean="0">
                          <a:latin typeface="ＭＳ ゴシック" panose="020B0609070205080204" pitchFamily="49" charset="-128"/>
                          <a:ea typeface="ＭＳ ゴシック" panose="020B0609070205080204" pitchFamily="49" charset="-128"/>
                        </a:rPr>
                        <a:t>１国家資格等とは、医師、歯科医師、薬剤師、保健師、助産師、看護師、准看護師、理学療法士、作業療法士、社会福祉士、介護福祉士、視能訓練士、義肢装具士、歯科衛生士、言語聴覚士、あん摩マッサージ指圧師、はり師、きゅう師、柔道整復師、栄養士（管理栄養士を含む。）、精神保健福祉士のことを言う。</a:t>
                      </a:r>
                      <a:endParaRPr kumimoji="1" lang="ja-JP" altLang="en-US" sz="800" dirty="0">
                        <a:latin typeface="ＭＳ ゴシック" panose="020B0609070205080204" pitchFamily="49" charset="-128"/>
                        <a:ea typeface="ＭＳ ゴシック" panose="020B0609070205080204" pitchFamily="49"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8" name="テキスト ボックス 7"/>
          <p:cNvSpPr txBox="1"/>
          <p:nvPr/>
        </p:nvSpPr>
        <p:spPr>
          <a:xfrm>
            <a:off x="632520" y="35332"/>
            <a:ext cx="8712968" cy="369332"/>
          </a:xfrm>
          <a:prstGeom prst="rect">
            <a:avLst/>
          </a:prstGeom>
          <a:noFill/>
        </p:spPr>
        <p:txBody>
          <a:bodyPr wrap="square" rtlCol="0">
            <a:spAutoFit/>
          </a:bodyPr>
          <a:lstStyle/>
          <a:p>
            <a:pPr algn="ctr"/>
            <a:r>
              <a:rPr kumimoji="1" lang="ja-JP" altLang="en-US" b="1" dirty="0" smtClean="0"/>
              <a:t>児童発達支援管理責任者の実務経験</a:t>
            </a:r>
            <a:endParaRPr kumimoji="1" lang="ja-JP" altLang="en-US" b="1" dirty="0"/>
          </a:p>
        </p:txBody>
      </p:sp>
    </p:spTree>
    <p:extLst>
      <p:ext uri="{BB962C8B-B14F-4D97-AF65-F5344CB8AC3E}">
        <p14:creationId xmlns:p14="http://schemas.microsoft.com/office/powerpoint/2010/main" val="41261521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258" y="1"/>
            <a:ext cx="9878226" cy="47667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0000"/>
                </a:solidFill>
                <a:latin typeface="ＭＳ ゴシック" panose="020B0609070205080204" pitchFamily="49" charset="-128"/>
                <a:ea typeface="ＭＳ ゴシック" panose="020B0609070205080204" pitchFamily="49" charset="-128"/>
              </a:rPr>
              <a:t>　　サービス管理責任者・児童発達支援管理</a:t>
            </a:r>
            <a:r>
              <a:rPr kumimoji="1" lang="ja-JP" altLang="en-US" sz="2000" b="1" dirty="0" smtClean="0">
                <a:solidFill>
                  <a:srgbClr val="000000"/>
                </a:solidFill>
                <a:latin typeface="ＭＳ ゴシック" panose="020B0609070205080204" pitchFamily="49" charset="-128"/>
                <a:ea typeface="ＭＳ ゴシック" panose="020B0609070205080204" pitchFamily="49" charset="-128"/>
              </a:rPr>
              <a:t>責任者研修の見直し</a:t>
            </a:r>
            <a:r>
              <a:rPr lang="ja-JP" altLang="en-US" sz="2000" b="1" dirty="0" smtClean="0">
                <a:solidFill>
                  <a:srgbClr val="000000"/>
                </a:solidFill>
                <a:latin typeface="ＭＳ ゴシック" panose="020B0609070205080204" pitchFamily="49" charset="-128"/>
                <a:ea typeface="ＭＳ ゴシック" panose="020B0609070205080204" pitchFamily="49" charset="-128"/>
              </a:rPr>
              <a:t>について</a:t>
            </a:r>
            <a:endParaRPr kumimoji="1" lang="ja-JP" altLang="en-US" sz="2000" b="1" dirty="0">
              <a:solidFill>
                <a:srgbClr val="000000"/>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86892" y="534823"/>
            <a:ext cx="9704058" cy="2016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180975"/>
            <a:r>
              <a:rPr lang="ja-JP" altLang="en-US" sz="1200" dirty="0" smtClean="0">
                <a:solidFill>
                  <a:schemeClr val="tx1"/>
                </a:solidFill>
                <a:latin typeface="+mn-ea"/>
              </a:rPr>
              <a:t>○　一定</a:t>
            </a:r>
            <a:r>
              <a:rPr lang="ja-JP" altLang="en-US" sz="1200" dirty="0">
                <a:solidFill>
                  <a:schemeClr val="tx1"/>
                </a:solidFill>
                <a:latin typeface="+mn-ea"/>
              </a:rPr>
              <a:t>期間毎の知識や技術の更新を図るととも</a:t>
            </a:r>
            <a:r>
              <a:rPr lang="ja-JP" altLang="en-US" sz="1200" dirty="0" smtClean="0">
                <a:solidFill>
                  <a:schemeClr val="tx1"/>
                </a:solidFill>
                <a:latin typeface="+mn-ea"/>
              </a:rPr>
              <a:t>に、実践</a:t>
            </a:r>
            <a:r>
              <a:rPr lang="ja-JP" altLang="en-US" sz="1200" dirty="0">
                <a:solidFill>
                  <a:schemeClr val="tx1"/>
                </a:solidFill>
                <a:latin typeface="+mn-ea"/>
              </a:rPr>
              <a:t>の積み重ねを行いながら</a:t>
            </a:r>
            <a:r>
              <a:rPr lang="ja-JP" altLang="en-US" sz="1200" dirty="0" smtClean="0">
                <a:solidFill>
                  <a:schemeClr val="tx1"/>
                </a:solidFill>
                <a:latin typeface="+mn-ea"/>
              </a:rPr>
              <a:t>段階的</a:t>
            </a:r>
            <a:r>
              <a:rPr lang="ja-JP" altLang="en-US" sz="1200" dirty="0">
                <a:solidFill>
                  <a:schemeClr val="tx1"/>
                </a:solidFill>
                <a:latin typeface="+mn-ea"/>
              </a:rPr>
              <a:t>な</a:t>
            </a:r>
            <a:r>
              <a:rPr lang="ja-JP" altLang="en-US" sz="1200" dirty="0" smtClean="0">
                <a:solidFill>
                  <a:schemeClr val="tx1"/>
                </a:solidFill>
                <a:latin typeface="+mn-ea"/>
              </a:rPr>
              <a:t>スキルアップを図ることができるよう、研修　</a:t>
            </a:r>
            <a:endParaRPr lang="en-US" altLang="ja-JP" sz="1200" dirty="0" smtClean="0">
              <a:solidFill>
                <a:schemeClr val="tx1"/>
              </a:solidFill>
              <a:latin typeface="+mn-ea"/>
            </a:endParaRPr>
          </a:p>
          <a:p>
            <a:pPr marL="265113" indent="-180975"/>
            <a:r>
              <a:rPr lang="ja-JP" altLang="en-US" sz="1200" dirty="0">
                <a:solidFill>
                  <a:schemeClr val="tx1"/>
                </a:solidFill>
                <a:latin typeface="+mn-ea"/>
              </a:rPr>
              <a:t>　</a:t>
            </a:r>
            <a:r>
              <a:rPr lang="ja-JP" altLang="en-US" sz="1200" dirty="0" smtClean="0">
                <a:solidFill>
                  <a:schemeClr val="tx1"/>
                </a:solidFill>
                <a:latin typeface="+mn-ea"/>
              </a:rPr>
              <a:t>　を</a:t>
            </a:r>
            <a:r>
              <a:rPr lang="ja-JP" altLang="en-US" sz="1200" b="1" u="sng" dirty="0">
                <a:solidFill>
                  <a:schemeClr val="tx1"/>
                </a:solidFill>
                <a:latin typeface="+mn-ea"/>
              </a:rPr>
              <a:t>基礎研修、実践研修、更新研修</a:t>
            </a:r>
            <a:r>
              <a:rPr lang="ja-JP" altLang="en-US" sz="1200" dirty="0">
                <a:solidFill>
                  <a:schemeClr val="tx1"/>
                </a:solidFill>
                <a:latin typeface="+mn-ea"/>
              </a:rPr>
              <a:t>と分け</a:t>
            </a:r>
            <a:r>
              <a:rPr lang="ja-JP" altLang="en-US" sz="1200" dirty="0" smtClean="0">
                <a:solidFill>
                  <a:schemeClr val="tx1"/>
                </a:solidFill>
                <a:latin typeface="+mn-ea"/>
              </a:rPr>
              <a:t>、実践研修・更新研修の受講に当たっては、</a:t>
            </a:r>
            <a:r>
              <a:rPr lang="ja-JP" altLang="en-US" sz="1200" b="1" u="sng" dirty="0" smtClean="0">
                <a:solidFill>
                  <a:schemeClr val="tx1"/>
                </a:solidFill>
                <a:latin typeface="+mn-ea"/>
              </a:rPr>
              <a:t>一定</a:t>
            </a:r>
            <a:r>
              <a:rPr lang="ja-JP" altLang="en-US" sz="1200" b="1" u="sng" dirty="0">
                <a:solidFill>
                  <a:schemeClr val="tx1"/>
                </a:solidFill>
                <a:latin typeface="+mn-ea"/>
              </a:rPr>
              <a:t>の実務経験の</a:t>
            </a:r>
            <a:r>
              <a:rPr lang="ja-JP" altLang="en-US" sz="1200" b="1" u="sng" dirty="0" smtClean="0">
                <a:solidFill>
                  <a:schemeClr val="tx1"/>
                </a:solidFill>
                <a:latin typeface="+mn-ea"/>
              </a:rPr>
              <a:t>要件</a:t>
            </a:r>
            <a:r>
              <a:rPr lang="en-US" altLang="ja-JP" sz="1200" b="1" u="sng" dirty="0">
                <a:solidFill>
                  <a:schemeClr val="tx1"/>
                </a:solidFill>
                <a:latin typeface="+mn-ea"/>
              </a:rPr>
              <a:t>(</a:t>
            </a:r>
            <a:r>
              <a:rPr lang="ja-JP" altLang="en-US" sz="1200" b="1" u="sng" dirty="0">
                <a:solidFill>
                  <a:schemeClr val="tx1"/>
                </a:solidFill>
                <a:latin typeface="+mn-ea"/>
              </a:rPr>
              <a:t>注</a:t>
            </a:r>
            <a:r>
              <a:rPr lang="en-US" altLang="ja-JP" sz="1200" b="1" u="sng" dirty="0">
                <a:solidFill>
                  <a:schemeClr val="tx1"/>
                </a:solidFill>
                <a:latin typeface="+mn-ea"/>
              </a:rPr>
              <a:t>)</a:t>
            </a:r>
            <a:r>
              <a:rPr lang="ja-JP" altLang="en-US" sz="1200" dirty="0" smtClean="0">
                <a:solidFill>
                  <a:schemeClr val="tx1"/>
                </a:solidFill>
                <a:latin typeface="+mn-ea"/>
              </a:rPr>
              <a:t>を</a:t>
            </a:r>
            <a:r>
              <a:rPr lang="ja-JP" altLang="en-US" sz="1200" dirty="0">
                <a:solidFill>
                  <a:schemeClr val="tx1"/>
                </a:solidFill>
                <a:latin typeface="+mn-ea"/>
              </a:rPr>
              <a:t>設定</a:t>
            </a:r>
            <a:r>
              <a:rPr lang="ja-JP" altLang="en-US" sz="1200" dirty="0" smtClean="0">
                <a:solidFill>
                  <a:schemeClr val="tx1"/>
                </a:solidFill>
                <a:latin typeface="+mn-ea"/>
              </a:rPr>
              <a:t>。</a:t>
            </a:r>
            <a:endParaRPr lang="en-US" altLang="ja-JP" sz="1200" dirty="0" smtClean="0">
              <a:solidFill>
                <a:schemeClr val="tx1"/>
              </a:solidFill>
              <a:latin typeface="+mn-ea"/>
            </a:endParaRPr>
          </a:p>
          <a:p>
            <a:pPr marL="265113" indent="-180975"/>
            <a:r>
              <a:rPr lang="ja-JP" altLang="en-US" sz="1200" dirty="0">
                <a:solidFill>
                  <a:schemeClr val="tx1"/>
                </a:solidFill>
                <a:latin typeface="+mn-ea"/>
              </a:rPr>
              <a:t>　</a:t>
            </a:r>
            <a:r>
              <a:rPr lang="ja-JP" altLang="en-US" sz="1200" dirty="0" smtClean="0">
                <a:solidFill>
                  <a:schemeClr val="tx1"/>
                </a:solidFill>
                <a:latin typeface="+mn-ea"/>
              </a:rPr>
              <a:t>　</a:t>
            </a:r>
            <a:r>
              <a:rPr lang="en-US" altLang="ja-JP" sz="1050" dirty="0" smtClean="0">
                <a:solidFill>
                  <a:schemeClr val="tx1"/>
                </a:solidFill>
                <a:latin typeface="+mn-ea"/>
              </a:rPr>
              <a:t>※</a:t>
            </a:r>
            <a:r>
              <a:rPr lang="ja-JP" altLang="en-US" sz="1050" dirty="0">
                <a:solidFill>
                  <a:schemeClr val="tx1"/>
                </a:solidFill>
                <a:latin typeface="+mn-ea"/>
              </a:rPr>
              <a:t>　</a:t>
            </a:r>
            <a:r>
              <a:rPr lang="ja-JP" altLang="en-US" sz="1050" u="sng" dirty="0" smtClean="0">
                <a:solidFill>
                  <a:schemeClr val="tx1"/>
                </a:solidFill>
                <a:latin typeface="+mn-ea"/>
              </a:rPr>
              <a:t>平成</a:t>
            </a:r>
            <a:r>
              <a:rPr lang="en-US" altLang="ja-JP" sz="1050" u="sng" dirty="0" smtClean="0">
                <a:solidFill>
                  <a:schemeClr val="tx1"/>
                </a:solidFill>
                <a:latin typeface="+mn-ea"/>
              </a:rPr>
              <a:t>31</a:t>
            </a:r>
            <a:r>
              <a:rPr lang="ja-JP" altLang="en-US" sz="1050" u="sng" dirty="0" smtClean="0">
                <a:solidFill>
                  <a:schemeClr val="tx1"/>
                </a:solidFill>
                <a:latin typeface="+mn-ea"/>
              </a:rPr>
              <a:t>年度から新体系による研修開始</a:t>
            </a:r>
            <a:r>
              <a:rPr lang="ja-JP" altLang="en-US" sz="1050" dirty="0" smtClean="0">
                <a:solidFill>
                  <a:schemeClr val="tx1"/>
                </a:solidFill>
                <a:latin typeface="+mn-ea"/>
              </a:rPr>
              <a:t>。旧体系研修受講者は平成</a:t>
            </a:r>
            <a:r>
              <a:rPr lang="en-US" altLang="ja-JP" sz="1050" dirty="0" smtClean="0">
                <a:solidFill>
                  <a:schemeClr val="tx1"/>
                </a:solidFill>
                <a:latin typeface="+mn-ea"/>
              </a:rPr>
              <a:t>35</a:t>
            </a:r>
            <a:r>
              <a:rPr lang="ja-JP" altLang="en-US" sz="1050" dirty="0" smtClean="0">
                <a:solidFill>
                  <a:schemeClr val="tx1"/>
                </a:solidFill>
                <a:latin typeface="+mn-ea"/>
              </a:rPr>
              <a:t>年度末までに更新研修の受講が必要</a:t>
            </a:r>
            <a:r>
              <a:rPr lang="ja-JP" altLang="en-US" sz="1050" b="1" dirty="0" smtClean="0">
                <a:solidFill>
                  <a:schemeClr val="tx1"/>
                </a:solidFill>
                <a:latin typeface="+mn-ea"/>
              </a:rPr>
              <a:t>。</a:t>
            </a:r>
            <a:endParaRPr lang="en-US" altLang="ja-JP" sz="1050" b="1" dirty="0" smtClean="0">
              <a:solidFill>
                <a:schemeClr val="tx1"/>
              </a:solidFill>
              <a:latin typeface="+mn-ea"/>
            </a:endParaRPr>
          </a:p>
          <a:p>
            <a:pPr marL="265113" indent="-180975"/>
            <a:endParaRPr lang="en-US" altLang="ja-JP" sz="800" b="1" dirty="0">
              <a:solidFill>
                <a:schemeClr val="tx1"/>
              </a:solidFill>
              <a:latin typeface="+mn-ea"/>
            </a:endParaRPr>
          </a:p>
          <a:p>
            <a:pPr marL="265113" indent="-180975"/>
            <a:r>
              <a:rPr lang="ja-JP" altLang="en-US" sz="1200" dirty="0" smtClean="0">
                <a:solidFill>
                  <a:schemeClr val="tx1"/>
                </a:solidFill>
                <a:latin typeface="+mn-ea"/>
              </a:rPr>
              <a:t>○　分野</a:t>
            </a:r>
            <a:r>
              <a:rPr lang="ja-JP" altLang="en-US" sz="1200" dirty="0">
                <a:solidFill>
                  <a:schemeClr val="tx1"/>
                </a:solidFill>
                <a:latin typeface="+mn-ea"/>
              </a:rPr>
              <a:t>を超えた連携を図るための共通基盤を</a:t>
            </a:r>
            <a:r>
              <a:rPr lang="ja-JP" altLang="en-US" sz="1200" dirty="0" smtClean="0">
                <a:solidFill>
                  <a:schemeClr val="tx1"/>
                </a:solidFill>
                <a:latin typeface="+mn-ea"/>
              </a:rPr>
              <a:t>構築する等の観点から、サービス</a:t>
            </a:r>
            <a:r>
              <a:rPr lang="ja-JP" altLang="en-US" sz="1200" dirty="0">
                <a:solidFill>
                  <a:schemeClr val="tx1"/>
                </a:solidFill>
                <a:latin typeface="+mn-ea"/>
              </a:rPr>
              <a:t>管理責任者研修の</a:t>
            </a:r>
            <a:r>
              <a:rPr lang="ja-JP" altLang="en-US" sz="1200" dirty="0" smtClean="0">
                <a:solidFill>
                  <a:schemeClr val="tx1"/>
                </a:solidFill>
                <a:latin typeface="+mn-ea"/>
              </a:rPr>
              <a:t>全分野</a:t>
            </a:r>
            <a:r>
              <a:rPr lang="ja-JP" altLang="en-US" sz="1200" dirty="0">
                <a:solidFill>
                  <a:schemeClr val="tx1"/>
                </a:solidFill>
                <a:latin typeface="+mn-ea"/>
              </a:rPr>
              <a:t>及び</a:t>
            </a:r>
            <a:r>
              <a:rPr lang="ja-JP" altLang="en-US" sz="1200" dirty="0" smtClean="0">
                <a:solidFill>
                  <a:schemeClr val="tx1"/>
                </a:solidFill>
                <a:latin typeface="+mn-ea"/>
              </a:rPr>
              <a:t>児童</a:t>
            </a:r>
            <a:r>
              <a:rPr lang="ja-JP" altLang="en-US" sz="1200" dirty="0">
                <a:solidFill>
                  <a:schemeClr val="tx1"/>
                </a:solidFill>
                <a:latin typeface="+mn-ea"/>
              </a:rPr>
              <a:t>発達支援管理責任者</a:t>
            </a:r>
            <a:r>
              <a:rPr lang="ja-JP" altLang="en-US" sz="1200" dirty="0" smtClean="0">
                <a:solidFill>
                  <a:schemeClr val="tx1"/>
                </a:solidFill>
                <a:latin typeface="+mn-ea"/>
              </a:rPr>
              <a:t>研修の</a:t>
            </a:r>
            <a:r>
              <a:rPr lang="ja-JP" altLang="en-US" sz="1200" b="1" u="sng" dirty="0" smtClean="0">
                <a:solidFill>
                  <a:schemeClr val="tx1"/>
                </a:solidFill>
                <a:latin typeface="+mn-ea"/>
              </a:rPr>
              <a:t>カリキュラムを統一し、共通</a:t>
            </a:r>
            <a:r>
              <a:rPr lang="ja-JP" altLang="en-US" sz="1200" b="1" u="sng" dirty="0">
                <a:solidFill>
                  <a:schemeClr val="tx1"/>
                </a:solidFill>
                <a:latin typeface="+mn-ea"/>
              </a:rPr>
              <a:t>で実施</a:t>
            </a:r>
            <a:r>
              <a:rPr lang="ja-JP" altLang="en-US" sz="1200" dirty="0" smtClean="0">
                <a:solidFill>
                  <a:schemeClr val="tx1"/>
                </a:solidFill>
                <a:latin typeface="+mn-ea"/>
              </a:rPr>
              <a:t>する。</a:t>
            </a:r>
            <a:endParaRPr lang="en-US" altLang="ja-JP" sz="1200" dirty="0">
              <a:solidFill>
                <a:schemeClr val="tx1"/>
              </a:solidFill>
              <a:latin typeface="+mn-ea"/>
            </a:endParaRPr>
          </a:p>
          <a:p>
            <a:pPr marL="265113" indent="-180975"/>
            <a:r>
              <a:rPr lang="ja-JP" altLang="en-US" sz="1200" dirty="0">
                <a:solidFill>
                  <a:schemeClr val="tx1"/>
                </a:solidFill>
                <a:latin typeface="+mn-ea"/>
              </a:rPr>
              <a:t>　</a:t>
            </a:r>
            <a:r>
              <a:rPr lang="ja-JP" altLang="en-US" sz="1200" dirty="0" smtClean="0">
                <a:solidFill>
                  <a:schemeClr val="tx1"/>
                </a:solidFill>
                <a:latin typeface="+mn-ea"/>
              </a:rPr>
              <a:t>　</a:t>
            </a:r>
            <a:r>
              <a:rPr lang="en-US" altLang="ja-JP" sz="1050" dirty="0" smtClean="0">
                <a:solidFill>
                  <a:schemeClr val="tx1"/>
                </a:solidFill>
                <a:latin typeface="+mn-ea"/>
              </a:rPr>
              <a:t>※</a:t>
            </a:r>
            <a:r>
              <a:rPr lang="ja-JP" altLang="en-US" sz="1050" dirty="0" smtClean="0">
                <a:solidFill>
                  <a:schemeClr val="tx1"/>
                </a:solidFill>
                <a:latin typeface="+mn-ea"/>
              </a:rPr>
              <a:t>　共通</a:t>
            </a:r>
            <a:r>
              <a:rPr lang="ja-JP" altLang="en-US" sz="1050" dirty="0">
                <a:solidFill>
                  <a:schemeClr val="tx1"/>
                </a:solidFill>
                <a:latin typeface="+mn-ea"/>
              </a:rPr>
              <a:t>の知識及び技術に加えて各分野</a:t>
            </a:r>
            <a:r>
              <a:rPr lang="ja-JP" altLang="en-US" sz="1050" dirty="0" smtClean="0">
                <a:solidFill>
                  <a:schemeClr val="tx1"/>
                </a:solidFill>
                <a:latin typeface="+mn-ea"/>
              </a:rPr>
              <a:t>等において必要</a:t>
            </a:r>
            <a:r>
              <a:rPr lang="ja-JP" altLang="en-US" sz="1050" dirty="0">
                <a:solidFill>
                  <a:schemeClr val="tx1"/>
                </a:solidFill>
                <a:latin typeface="+mn-ea"/>
              </a:rPr>
              <a:t>な知識や技術については</a:t>
            </a:r>
            <a:r>
              <a:rPr lang="ja-JP" altLang="en-US" sz="1050" dirty="0" smtClean="0">
                <a:solidFill>
                  <a:schemeClr val="tx1"/>
                </a:solidFill>
                <a:latin typeface="+mn-ea"/>
              </a:rPr>
              <a:t>、新た</a:t>
            </a:r>
            <a:r>
              <a:rPr lang="ja-JP" altLang="en-US" sz="1050" dirty="0">
                <a:solidFill>
                  <a:schemeClr val="tx1"/>
                </a:solidFill>
                <a:latin typeface="+mn-ea"/>
              </a:rPr>
              <a:t>に専門コース別研修を創設</a:t>
            </a:r>
            <a:r>
              <a:rPr lang="ja-JP" altLang="en-US" sz="1050" dirty="0" smtClean="0">
                <a:solidFill>
                  <a:schemeClr val="tx1"/>
                </a:solidFill>
                <a:latin typeface="+mn-ea"/>
              </a:rPr>
              <a:t>して補完。</a:t>
            </a:r>
            <a:endParaRPr lang="en-US" altLang="ja-JP" sz="1050" dirty="0" smtClean="0">
              <a:solidFill>
                <a:schemeClr val="tx1"/>
              </a:solidFill>
              <a:latin typeface="+mn-ea"/>
            </a:endParaRPr>
          </a:p>
          <a:p>
            <a:pPr marL="265113" indent="-180975"/>
            <a:endParaRPr lang="en-US" altLang="ja-JP" sz="800" dirty="0" smtClean="0">
              <a:solidFill>
                <a:schemeClr val="tx1"/>
              </a:solidFill>
              <a:latin typeface="+mn-ea"/>
            </a:endParaRPr>
          </a:p>
          <a:p>
            <a:pPr marL="265113" indent="-180975"/>
            <a:r>
              <a:rPr lang="ja-JP" altLang="en-US" sz="1200" dirty="0" smtClean="0">
                <a:solidFill>
                  <a:schemeClr val="tx1"/>
                </a:solidFill>
                <a:latin typeface="+mn-ea"/>
              </a:rPr>
              <a:t>○　この</a:t>
            </a:r>
            <a:r>
              <a:rPr lang="ja-JP" altLang="en-US" sz="1200" dirty="0">
                <a:solidFill>
                  <a:schemeClr val="tx1"/>
                </a:solidFill>
                <a:latin typeface="+mn-ea"/>
              </a:rPr>
              <a:t>ほか</a:t>
            </a:r>
            <a:r>
              <a:rPr lang="ja-JP" altLang="en-US" sz="1200" dirty="0" smtClean="0">
                <a:solidFill>
                  <a:schemeClr val="tx1"/>
                </a:solidFill>
                <a:latin typeface="+mn-ea"/>
              </a:rPr>
              <a:t>、</a:t>
            </a:r>
            <a:r>
              <a:rPr lang="ja-JP" altLang="en-US" sz="1200" b="1" u="sng" dirty="0" smtClean="0">
                <a:solidFill>
                  <a:schemeClr val="tx1"/>
                </a:solidFill>
                <a:latin typeface="+mn-ea"/>
              </a:rPr>
              <a:t>直接支援業務による実務要件を</a:t>
            </a:r>
            <a:r>
              <a:rPr lang="en-US" altLang="ja-JP" sz="1200" b="1" u="sng" dirty="0" smtClean="0">
                <a:solidFill>
                  <a:schemeClr val="tx1"/>
                </a:solidFill>
                <a:latin typeface="+mn-ea"/>
              </a:rPr>
              <a:t>10</a:t>
            </a:r>
            <a:r>
              <a:rPr lang="ja-JP" altLang="en-US" sz="1200" b="1" u="sng" dirty="0" smtClean="0">
                <a:solidFill>
                  <a:schemeClr val="tx1"/>
                </a:solidFill>
                <a:latin typeface="+mn-ea"/>
              </a:rPr>
              <a:t>年⇒８年に緩和</a:t>
            </a:r>
            <a:r>
              <a:rPr lang="ja-JP" altLang="en-US" sz="1200" dirty="0" smtClean="0">
                <a:solidFill>
                  <a:schemeClr val="tx1"/>
                </a:solidFill>
                <a:latin typeface="+mn-ea"/>
              </a:rPr>
              <a:t>するとともに、基礎研修受講時点において、サービス管理責任者等の一部業務を可能とする等の見直しを行う。</a:t>
            </a:r>
            <a:endParaRPr lang="en-US" altLang="ja-JP" sz="1200" dirty="0" smtClean="0">
              <a:solidFill>
                <a:schemeClr val="tx1"/>
              </a:solidFill>
              <a:latin typeface="+mn-ea"/>
            </a:endParaRPr>
          </a:p>
          <a:p>
            <a:pPr marL="265113" indent="-180975"/>
            <a:r>
              <a:rPr lang="ja-JP" altLang="en-US" sz="1200" dirty="0">
                <a:solidFill>
                  <a:schemeClr val="tx1"/>
                </a:solidFill>
                <a:latin typeface="+mn-ea"/>
              </a:rPr>
              <a:t>　</a:t>
            </a:r>
            <a:r>
              <a:rPr lang="ja-JP" altLang="en-US" sz="1050" dirty="0" smtClean="0">
                <a:solidFill>
                  <a:schemeClr val="tx1"/>
                </a:solidFill>
                <a:latin typeface="+mn-ea"/>
              </a:rPr>
              <a:t>　</a:t>
            </a:r>
            <a:r>
              <a:rPr lang="en-US" altLang="ja-JP" sz="1050" dirty="0" smtClean="0">
                <a:solidFill>
                  <a:schemeClr val="tx1"/>
                </a:solidFill>
                <a:latin typeface="+mn-ea"/>
              </a:rPr>
              <a:t>※</a:t>
            </a:r>
            <a:r>
              <a:rPr lang="ja-JP" altLang="en-US" sz="1050" dirty="0">
                <a:solidFill>
                  <a:schemeClr val="tx1"/>
                </a:solidFill>
                <a:latin typeface="+mn-ea"/>
              </a:rPr>
              <a:t>　</a:t>
            </a:r>
            <a:r>
              <a:rPr lang="ja-JP" altLang="en-US" sz="1050" dirty="0" smtClean="0">
                <a:solidFill>
                  <a:schemeClr val="tx1"/>
                </a:solidFill>
                <a:latin typeface="+mn-ea"/>
              </a:rPr>
              <a:t>新体</a:t>
            </a:r>
            <a:r>
              <a:rPr lang="ja-JP" altLang="en-US" sz="1050" dirty="0">
                <a:solidFill>
                  <a:schemeClr val="tx1"/>
                </a:solidFill>
                <a:latin typeface="+mn-ea"/>
              </a:rPr>
              <a:t>系移行時に実務要件を満たす者</a:t>
            </a:r>
            <a:r>
              <a:rPr lang="ja-JP" altLang="en-US" sz="1050" dirty="0" smtClean="0">
                <a:solidFill>
                  <a:schemeClr val="tx1"/>
                </a:solidFill>
                <a:latin typeface="+mn-ea"/>
              </a:rPr>
              <a:t>等について、一定期間、基礎研修受講後にサービス管理責任者等としての配置を認める経過措置</a:t>
            </a:r>
            <a:r>
              <a:rPr lang="ja-JP" altLang="en-US" sz="1050" dirty="0">
                <a:solidFill>
                  <a:schemeClr val="tx1"/>
                </a:solidFill>
                <a:latin typeface="+mn-ea"/>
              </a:rPr>
              <a:t>を</a:t>
            </a:r>
            <a:r>
              <a:rPr lang="ja-JP" altLang="en-US" sz="1050" dirty="0" smtClean="0">
                <a:solidFill>
                  <a:schemeClr val="tx1"/>
                </a:solidFill>
                <a:latin typeface="+mn-ea"/>
              </a:rPr>
              <a:t>予定</a:t>
            </a:r>
            <a:r>
              <a:rPr lang="ja-JP" altLang="en-US" sz="1050" dirty="0">
                <a:solidFill>
                  <a:schemeClr val="tx1"/>
                </a:solidFill>
                <a:latin typeface="+mn-ea"/>
              </a:rPr>
              <a:t>。</a:t>
            </a:r>
            <a:endParaRPr lang="en-US" altLang="ja-JP" sz="1050" dirty="0">
              <a:solidFill>
                <a:schemeClr val="tx1"/>
              </a:solidFill>
              <a:latin typeface="+mn-ea"/>
            </a:endParaRPr>
          </a:p>
        </p:txBody>
      </p:sp>
      <p:sp>
        <p:nvSpPr>
          <p:cNvPr id="12" name="正方形/長方形 11"/>
          <p:cNvSpPr/>
          <p:nvPr/>
        </p:nvSpPr>
        <p:spPr>
          <a:xfrm>
            <a:off x="106865" y="2923895"/>
            <a:ext cx="1721937" cy="1001363"/>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algn="ctr"/>
            <a:r>
              <a:rPr lang="ja-JP" altLang="en-US" sz="1100" dirty="0">
                <a:solidFill>
                  <a:schemeClr val="tx1"/>
                </a:solidFill>
              </a:rPr>
              <a:t>サービス管理</a:t>
            </a:r>
            <a:r>
              <a:rPr lang="ja-JP" altLang="en-US" sz="1100" dirty="0" smtClean="0">
                <a:solidFill>
                  <a:schemeClr val="tx1"/>
                </a:solidFill>
              </a:rPr>
              <a:t>責任者</a:t>
            </a:r>
            <a:endParaRPr lang="en-US" altLang="ja-JP" sz="1100" dirty="0" smtClean="0">
              <a:solidFill>
                <a:schemeClr val="tx1"/>
              </a:solidFill>
            </a:endParaRPr>
          </a:p>
          <a:p>
            <a:pPr algn="ctr"/>
            <a:r>
              <a:rPr lang="ja-JP" altLang="en-US" sz="1100" dirty="0" smtClean="0">
                <a:solidFill>
                  <a:schemeClr val="tx1"/>
                </a:solidFill>
              </a:rPr>
              <a:t>実務要件</a:t>
            </a:r>
            <a:endParaRPr lang="en-US" altLang="ja-JP" sz="1100" dirty="0" smtClean="0">
              <a:solidFill>
                <a:schemeClr val="tx1"/>
              </a:solidFill>
            </a:endParaRPr>
          </a:p>
          <a:p>
            <a:pPr algn="ctr"/>
            <a:endParaRPr lang="en-US" altLang="ja-JP" sz="800" dirty="0">
              <a:solidFill>
                <a:schemeClr val="tx1"/>
              </a:solidFill>
            </a:endParaRPr>
          </a:p>
          <a:p>
            <a:pPr algn="ctr"/>
            <a:r>
              <a:rPr lang="ja-JP" altLang="en-US" sz="1100" dirty="0" smtClean="0">
                <a:solidFill>
                  <a:schemeClr val="tx1"/>
                </a:solidFill>
              </a:rPr>
              <a:t>児童</a:t>
            </a:r>
            <a:r>
              <a:rPr lang="ja-JP" altLang="en-US" sz="1100" dirty="0">
                <a:solidFill>
                  <a:schemeClr val="tx1"/>
                </a:solidFill>
              </a:rPr>
              <a:t>発達支援</a:t>
            </a:r>
            <a:r>
              <a:rPr lang="ja-JP" altLang="en-US" sz="1100" dirty="0" smtClean="0">
                <a:solidFill>
                  <a:schemeClr val="tx1"/>
                </a:solidFill>
              </a:rPr>
              <a:t>管理</a:t>
            </a:r>
            <a:endParaRPr lang="en-US" altLang="ja-JP" sz="1100" dirty="0" smtClean="0">
              <a:solidFill>
                <a:schemeClr val="tx1"/>
              </a:solidFill>
            </a:endParaRPr>
          </a:p>
          <a:p>
            <a:pPr algn="ctr"/>
            <a:r>
              <a:rPr lang="ja-JP" altLang="en-US" sz="1100" dirty="0" smtClean="0">
                <a:solidFill>
                  <a:schemeClr val="tx1"/>
                </a:solidFill>
              </a:rPr>
              <a:t>責任者</a:t>
            </a:r>
            <a:r>
              <a:rPr kumimoji="1" lang="ja-JP" altLang="en-US" sz="1100" dirty="0">
                <a:solidFill>
                  <a:schemeClr val="tx1"/>
                </a:solidFill>
              </a:rPr>
              <a:t>実務</a:t>
            </a:r>
            <a:r>
              <a:rPr lang="ja-JP" altLang="en-US" sz="1100" dirty="0" smtClean="0">
                <a:solidFill>
                  <a:schemeClr val="tx1"/>
                </a:solidFill>
              </a:rPr>
              <a:t>要件</a:t>
            </a:r>
            <a:endParaRPr lang="en-US" altLang="ja-JP" sz="1100" dirty="0">
              <a:solidFill>
                <a:schemeClr val="tx1"/>
              </a:solidFill>
            </a:endParaRPr>
          </a:p>
        </p:txBody>
      </p:sp>
      <p:sp>
        <p:nvSpPr>
          <p:cNvPr id="13" name="加算記号 12"/>
          <p:cNvSpPr/>
          <p:nvPr/>
        </p:nvSpPr>
        <p:spPr>
          <a:xfrm>
            <a:off x="1828802" y="3199769"/>
            <a:ext cx="510288" cy="445255"/>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00" dirty="0"/>
          </a:p>
        </p:txBody>
      </p:sp>
      <p:sp>
        <p:nvSpPr>
          <p:cNvPr id="15" name="AutoShape 10"/>
          <p:cNvSpPr>
            <a:spLocks noChangeArrowheads="1"/>
          </p:cNvSpPr>
          <p:nvPr/>
        </p:nvSpPr>
        <p:spPr bwMode="auto">
          <a:xfrm rot="5400000">
            <a:off x="5741254" y="2395848"/>
            <a:ext cx="403076" cy="1979586"/>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sz="2000" dirty="0">
              <a:solidFill>
                <a:srgbClr val="000000"/>
              </a:solidFill>
            </a:endParaRPr>
          </a:p>
        </p:txBody>
      </p:sp>
      <p:sp>
        <p:nvSpPr>
          <p:cNvPr id="17" name="Rectangle 7"/>
          <p:cNvSpPr>
            <a:spLocks noChangeArrowheads="1"/>
          </p:cNvSpPr>
          <p:nvPr/>
        </p:nvSpPr>
        <p:spPr bwMode="auto">
          <a:xfrm>
            <a:off x="7132321" y="2878880"/>
            <a:ext cx="1261247" cy="1066449"/>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algn="ctr" fontAlgn="base">
              <a:spcBef>
                <a:spcPct val="0"/>
              </a:spcBef>
              <a:spcAft>
                <a:spcPct val="0"/>
              </a:spcAft>
            </a:pPr>
            <a:r>
              <a:rPr lang="ja-JP" altLang="en-US" sz="1200" dirty="0">
                <a:solidFill>
                  <a:srgbClr val="000000"/>
                </a:solidFill>
                <a:latin typeface="+mn-ea"/>
              </a:rPr>
              <a:t>サービス</a:t>
            </a:r>
            <a:r>
              <a:rPr lang="ja-JP" altLang="en-US" sz="1200" dirty="0" smtClean="0">
                <a:solidFill>
                  <a:srgbClr val="000000"/>
                </a:solidFill>
                <a:latin typeface="+mn-ea"/>
              </a:rPr>
              <a:t>管理責任者</a:t>
            </a:r>
            <a:endParaRPr lang="en-US" altLang="ja-JP" sz="1200" dirty="0">
              <a:solidFill>
                <a:srgbClr val="000000"/>
              </a:solidFill>
              <a:latin typeface="+mn-ea"/>
            </a:endParaRPr>
          </a:p>
          <a:p>
            <a:pPr algn="ctr" fontAlgn="base">
              <a:spcBef>
                <a:spcPct val="0"/>
              </a:spcBef>
              <a:spcAft>
                <a:spcPct val="0"/>
              </a:spcAft>
            </a:pPr>
            <a:r>
              <a:rPr lang="ja-JP" altLang="en-US" sz="1200" dirty="0">
                <a:solidFill>
                  <a:srgbClr val="000000"/>
                </a:solidFill>
                <a:latin typeface="+mn-ea"/>
              </a:rPr>
              <a:t>児童発達支援</a:t>
            </a:r>
            <a:endParaRPr lang="en-US" altLang="ja-JP" sz="1200" dirty="0">
              <a:solidFill>
                <a:srgbClr val="000000"/>
              </a:solidFill>
              <a:latin typeface="+mn-ea"/>
            </a:endParaRPr>
          </a:p>
          <a:p>
            <a:pPr algn="ctr" fontAlgn="base">
              <a:spcBef>
                <a:spcPct val="0"/>
              </a:spcBef>
              <a:spcAft>
                <a:spcPct val="0"/>
              </a:spcAft>
            </a:pPr>
            <a:r>
              <a:rPr lang="ja-JP" altLang="en-US" sz="1200" dirty="0">
                <a:solidFill>
                  <a:srgbClr val="000000"/>
                </a:solidFill>
                <a:latin typeface="+mn-ea"/>
              </a:rPr>
              <a:t>管理責任者</a:t>
            </a:r>
            <a:endParaRPr lang="en-US" altLang="ja-JP" sz="1200" dirty="0">
              <a:solidFill>
                <a:srgbClr val="000000"/>
              </a:solidFill>
              <a:latin typeface="+mn-ea"/>
            </a:endParaRPr>
          </a:p>
          <a:p>
            <a:pPr algn="ctr" fontAlgn="base">
              <a:spcBef>
                <a:spcPct val="0"/>
              </a:spcBef>
              <a:spcAft>
                <a:spcPct val="0"/>
              </a:spcAft>
            </a:pPr>
            <a:r>
              <a:rPr lang="ja-JP" altLang="en-US" sz="1200" dirty="0">
                <a:solidFill>
                  <a:srgbClr val="000000"/>
                </a:solidFill>
                <a:latin typeface="+mn-ea"/>
              </a:rPr>
              <a:t>として配置</a:t>
            </a:r>
          </a:p>
        </p:txBody>
      </p:sp>
      <p:sp>
        <p:nvSpPr>
          <p:cNvPr id="18" name="角丸四角形 17"/>
          <p:cNvSpPr/>
          <p:nvPr/>
        </p:nvSpPr>
        <p:spPr>
          <a:xfrm>
            <a:off x="75314" y="2598222"/>
            <a:ext cx="1514011" cy="2605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t>現行</a:t>
            </a:r>
          </a:p>
        </p:txBody>
      </p:sp>
      <p:sp>
        <p:nvSpPr>
          <p:cNvPr id="19" name="正方形/長方形 18"/>
          <p:cNvSpPr/>
          <p:nvPr/>
        </p:nvSpPr>
        <p:spPr>
          <a:xfrm>
            <a:off x="2326118" y="4531303"/>
            <a:ext cx="2431193" cy="1262885"/>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r>
              <a:rPr kumimoji="1" lang="en-US" altLang="ja-JP" sz="1100" b="1" dirty="0">
                <a:solidFill>
                  <a:srgbClr val="FF0000"/>
                </a:solidFill>
              </a:rPr>
              <a:t>【</a:t>
            </a:r>
            <a:r>
              <a:rPr kumimoji="1" lang="ja-JP" altLang="en-US" sz="1100" b="1" dirty="0">
                <a:solidFill>
                  <a:srgbClr val="FF0000"/>
                </a:solidFill>
              </a:rPr>
              <a:t>改定</a:t>
            </a:r>
            <a:r>
              <a:rPr kumimoji="1" lang="en-US" altLang="ja-JP" sz="1100" b="1" dirty="0" smtClean="0">
                <a:solidFill>
                  <a:srgbClr val="FF0000"/>
                </a:solidFill>
              </a:rPr>
              <a:t>】</a:t>
            </a:r>
            <a:r>
              <a:rPr kumimoji="1" lang="ja-JP" altLang="en-US" sz="1100" b="1" dirty="0" smtClean="0">
                <a:solidFill>
                  <a:srgbClr val="FF0000"/>
                </a:solidFill>
              </a:rPr>
              <a:t>基礎研修</a:t>
            </a:r>
            <a:endParaRPr kumimoji="1" lang="en-US" altLang="ja-JP" sz="1100" b="1" dirty="0">
              <a:solidFill>
                <a:srgbClr val="FF0000"/>
              </a:solidFill>
            </a:endParaRPr>
          </a:p>
          <a:p>
            <a:r>
              <a:rPr kumimoji="1" lang="ja-JP" altLang="en-US" sz="1100" dirty="0" smtClean="0">
                <a:solidFill>
                  <a:schemeClr val="tx1"/>
                </a:solidFill>
              </a:rPr>
              <a:t>相談支援従事者初任者</a:t>
            </a:r>
            <a:r>
              <a:rPr kumimoji="1" lang="ja-JP" altLang="en-US" sz="1100" dirty="0">
                <a:solidFill>
                  <a:schemeClr val="tx1"/>
                </a:solidFill>
              </a:rPr>
              <a:t>研修</a:t>
            </a:r>
            <a:endParaRPr kumimoji="1" lang="en-US" altLang="ja-JP" sz="1100" dirty="0">
              <a:solidFill>
                <a:schemeClr val="tx1"/>
              </a:solidFill>
            </a:endParaRPr>
          </a:p>
          <a:p>
            <a:r>
              <a:rPr lang="ja-JP" altLang="en-US" sz="1100" dirty="0">
                <a:solidFill>
                  <a:schemeClr val="tx1"/>
                </a:solidFill>
              </a:rPr>
              <a:t>講義</a:t>
            </a:r>
            <a:r>
              <a:rPr lang="ja-JP" altLang="en-US" sz="1100" dirty="0" smtClean="0">
                <a:solidFill>
                  <a:schemeClr val="tx1"/>
                </a:solidFill>
              </a:rPr>
              <a:t>部分の一部を受講</a:t>
            </a:r>
            <a:r>
              <a:rPr kumimoji="1" lang="ja-JP" altLang="en-US" sz="1100" dirty="0" smtClean="0">
                <a:solidFill>
                  <a:srgbClr val="FF0000"/>
                </a:solidFill>
              </a:rPr>
              <a:t>（</a:t>
            </a:r>
            <a:r>
              <a:rPr lang="ja-JP" altLang="en-US" sz="1100" b="1" dirty="0">
                <a:solidFill>
                  <a:srgbClr val="FF0000"/>
                </a:solidFill>
              </a:rPr>
              <a:t>１１</a:t>
            </a:r>
            <a:r>
              <a:rPr kumimoji="1" lang="ja-JP" altLang="en-US" sz="1100" b="1" dirty="0" smtClean="0">
                <a:solidFill>
                  <a:srgbClr val="FF0000"/>
                </a:solidFill>
              </a:rPr>
              <a:t>ｈ</a:t>
            </a:r>
            <a:r>
              <a:rPr kumimoji="1" lang="ja-JP" altLang="en-US" sz="1100" dirty="0" smtClean="0">
                <a:solidFill>
                  <a:srgbClr val="FF0000"/>
                </a:solidFill>
              </a:rPr>
              <a:t>）</a:t>
            </a:r>
            <a:endParaRPr kumimoji="1" lang="en-US" altLang="ja-JP" sz="1100" dirty="0" smtClean="0">
              <a:solidFill>
                <a:srgbClr val="FF0000"/>
              </a:solidFill>
            </a:endParaRPr>
          </a:p>
          <a:p>
            <a:endParaRPr kumimoji="1" lang="en-US" altLang="ja-JP" sz="1100" dirty="0" smtClean="0">
              <a:solidFill>
                <a:srgbClr val="FF0000"/>
              </a:solidFill>
            </a:endParaRPr>
          </a:p>
          <a:p>
            <a:endParaRPr kumimoji="1" lang="en-US" altLang="ja-JP" sz="1100" dirty="0" smtClean="0">
              <a:solidFill>
                <a:srgbClr val="FF0000"/>
              </a:solidFill>
            </a:endParaRPr>
          </a:p>
          <a:p>
            <a:r>
              <a:rPr lang="ja-JP" altLang="en-US" sz="1100" dirty="0" smtClean="0">
                <a:solidFill>
                  <a:schemeClr val="tx1"/>
                </a:solidFill>
              </a:rPr>
              <a:t>サービス管理責任者等研修</a:t>
            </a:r>
            <a:r>
              <a:rPr lang="ja-JP" altLang="en-US" sz="1100" b="1" u="sng" dirty="0" smtClean="0">
                <a:solidFill>
                  <a:srgbClr val="FF0000"/>
                </a:solidFill>
              </a:rPr>
              <a:t>（</a:t>
            </a:r>
            <a:r>
              <a:rPr lang="ja-JP" altLang="en-US" sz="1100" b="1" u="sng" dirty="0">
                <a:solidFill>
                  <a:srgbClr val="FF0000"/>
                </a:solidFill>
              </a:rPr>
              <a:t>統一</a:t>
            </a:r>
            <a:r>
              <a:rPr lang="ja-JP" altLang="en-US" sz="1100" b="1" u="sng" dirty="0" smtClean="0">
                <a:solidFill>
                  <a:srgbClr val="FF0000"/>
                </a:solidFill>
              </a:rPr>
              <a:t>）</a:t>
            </a:r>
            <a:r>
              <a:rPr lang="ja-JP" altLang="en-US" sz="1100" dirty="0" smtClean="0">
                <a:solidFill>
                  <a:schemeClr val="tx1"/>
                </a:solidFill>
              </a:rPr>
              <a:t>研修</a:t>
            </a:r>
            <a:r>
              <a:rPr lang="ja-JP" altLang="en-US" sz="1100" dirty="0">
                <a:solidFill>
                  <a:schemeClr val="tx1"/>
                </a:solidFill>
              </a:rPr>
              <a:t>講義・演習</a:t>
            </a:r>
            <a:r>
              <a:rPr lang="ja-JP" altLang="en-US" sz="1100" dirty="0" smtClean="0">
                <a:solidFill>
                  <a:schemeClr val="tx1"/>
                </a:solidFill>
              </a:rPr>
              <a:t>を受講</a:t>
            </a:r>
            <a:r>
              <a:rPr lang="ja-JP" altLang="en-US" sz="1100" b="1" dirty="0" smtClean="0">
                <a:solidFill>
                  <a:srgbClr val="FF0000"/>
                </a:solidFill>
              </a:rPr>
              <a:t>（</a:t>
            </a:r>
            <a:r>
              <a:rPr lang="ja-JP" altLang="en-US" sz="1100" b="1" dirty="0">
                <a:solidFill>
                  <a:srgbClr val="FF0000"/>
                </a:solidFill>
              </a:rPr>
              <a:t>１７．５ｈ）</a:t>
            </a:r>
            <a:endParaRPr lang="en-US" altLang="ja-JP" sz="1100" b="1" dirty="0">
              <a:solidFill>
                <a:srgbClr val="FF0000"/>
              </a:solidFill>
            </a:endParaRPr>
          </a:p>
          <a:p>
            <a:endParaRPr kumimoji="1" lang="ja-JP" altLang="en-US" sz="1100" dirty="0">
              <a:solidFill>
                <a:srgbClr val="FF0000"/>
              </a:solidFill>
            </a:endParaRPr>
          </a:p>
        </p:txBody>
      </p:sp>
      <p:sp>
        <p:nvSpPr>
          <p:cNvPr id="20" name="正方形/長方形 19"/>
          <p:cNvSpPr/>
          <p:nvPr/>
        </p:nvSpPr>
        <p:spPr>
          <a:xfrm>
            <a:off x="5597696" y="4513309"/>
            <a:ext cx="1116119" cy="1280879"/>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1100" b="1" dirty="0">
                <a:solidFill>
                  <a:srgbClr val="FF0000"/>
                </a:solidFill>
              </a:rPr>
              <a:t>【</a:t>
            </a:r>
            <a:r>
              <a:rPr kumimoji="1" lang="ja-JP" altLang="en-US" sz="1100" b="1" dirty="0">
                <a:solidFill>
                  <a:srgbClr val="FF0000"/>
                </a:solidFill>
              </a:rPr>
              <a:t>新規創設</a:t>
            </a:r>
            <a:r>
              <a:rPr kumimoji="1" lang="en-US" altLang="ja-JP" sz="1100" b="1" dirty="0">
                <a:solidFill>
                  <a:srgbClr val="FF0000"/>
                </a:solidFill>
              </a:rPr>
              <a:t>】</a:t>
            </a:r>
          </a:p>
          <a:p>
            <a:pPr algn="ctr"/>
            <a:endParaRPr kumimoji="1" lang="en-US" altLang="ja-JP" sz="1100" dirty="0" smtClean="0">
              <a:solidFill>
                <a:schemeClr val="tx1"/>
              </a:solidFill>
            </a:endParaRPr>
          </a:p>
          <a:p>
            <a:pPr algn="ctr"/>
            <a:r>
              <a:rPr kumimoji="1" lang="ja-JP" altLang="en-US" sz="1100" b="1" dirty="0" smtClean="0">
                <a:solidFill>
                  <a:srgbClr val="FF0000"/>
                </a:solidFill>
              </a:rPr>
              <a:t>サービス</a:t>
            </a:r>
            <a:endParaRPr kumimoji="1" lang="en-US" altLang="ja-JP" sz="1100" b="1" dirty="0" smtClean="0">
              <a:solidFill>
                <a:srgbClr val="FF0000"/>
              </a:solidFill>
            </a:endParaRPr>
          </a:p>
          <a:p>
            <a:pPr algn="ctr"/>
            <a:r>
              <a:rPr kumimoji="1" lang="ja-JP" altLang="en-US" sz="1100" b="1" dirty="0" smtClean="0">
                <a:solidFill>
                  <a:srgbClr val="FF0000"/>
                </a:solidFill>
              </a:rPr>
              <a:t>管理責任者</a:t>
            </a:r>
            <a:r>
              <a:rPr kumimoji="1" lang="ja-JP" altLang="en-US" sz="1100" b="1" dirty="0">
                <a:solidFill>
                  <a:srgbClr val="FF0000"/>
                </a:solidFill>
              </a:rPr>
              <a:t>等</a:t>
            </a:r>
            <a:endParaRPr kumimoji="1" lang="en-US" altLang="ja-JP" sz="1100" b="1" dirty="0">
              <a:solidFill>
                <a:srgbClr val="FF0000"/>
              </a:solidFill>
            </a:endParaRPr>
          </a:p>
          <a:p>
            <a:pPr algn="ctr"/>
            <a:r>
              <a:rPr kumimoji="1" lang="ja-JP" altLang="en-US" sz="1100" b="1" dirty="0">
                <a:solidFill>
                  <a:srgbClr val="FF0000"/>
                </a:solidFill>
              </a:rPr>
              <a:t>実践</a:t>
            </a:r>
            <a:r>
              <a:rPr kumimoji="1" lang="ja-JP" altLang="en-US" sz="1100" b="1" dirty="0" smtClean="0">
                <a:solidFill>
                  <a:srgbClr val="FF0000"/>
                </a:solidFill>
              </a:rPr>
              <a:t>研修</a:t>
            </a:r>
            <a:endParaRPr lang="en-US" altLang="ja-JP" sz="1100" b="1" dirty="0">
              <a:solidFill>
                <a:srgbClr val="FF0000"/>
              </a:solidFill>
            </a:endParaRPr>
          </a:p>
          <a:p>
            <a:pPr algn="ctr"/>
            <a:endParaRPr lang="en-US" altLang="ja-JP" sz="1100" b="1" dirty="0" smtClean="0">
              <a:solidFill>
                <a:srgbClr val="FF0000"/>
              </a:solidFill>
            </a:endParaRPr>
          </a:p>
          <a:p>
            <a:pPr algn="ctr"/>
            <a:r>
              <a:rPr lang="ja-JP" altLang="en-US" sz="1100" b="1" dirty="0" smtClean="0">
                <a:solidFill>
                  <a:srgbClr val="FF0000"/>
                </a:solidFill>
              </a:rPr>
              <a:t>（</a:t>
            </a:r>
            <a:r>
              <a:rPr lang="ja-JP" altLang="en-US" sz="1100" b="1" dirty="0">
                <a:solidFill>
                  <a:srgbClr val="FF0000"/>
                </a:solidFill>
              </a:rPr>
              <a:t>１６．</a:t>
            </a:r>
            <a:r>
              <a:rPr lang="ja-JP" altLang="en-US" sz="1100" b="1" dirty="0" smtClean="0">
                <a:solidFill>
                  <a:srgbClr val="FF0000"/>
                </a:solidFill>
              </a:rPr>
              <a:t>５ｈ）</a:t>
            </a:r>
            <a:endParaRPr kumimoji="1" lang="ja-JP" altLang="en-US" sz="1100" b="1" dirty="0">
              <a:solidFill>
                <a:srgbClr val="FF0000"/>
              </a:solidFill>
            </a:endParaRPr>
          </a:p>
        </p:txBody>
      </p:sp>
      <p:sp>
        <p:nvSpPr>
          <p:cNvPr id="21" name="正方形/長方形 20"/>
          <p:cNvSpPr/>
          <p:nvPr/>
        </p:nvSpPr>
        <p:spPr>
          <a:xfrm>
            <a:off x="2260356" y="4439026"/>
            <a:ext cx="4513010" cy="146512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000" dirty="0">
              <a:solidFill>
                <a:schemeClr val="tx1"/>
              </a:solidFill>
            </a:endParaRPr>
          </a:p>
        </p:txBody>
      </p:sp>
      <p:sp>
        <p:nvSpPr>
          <p:cNvPr id="23" name="正方形/長方形 22"/>
          <p:cNvSpPr/>
          <p:nvPr/>
        </p:nvSpPr>
        <p:spPr>
          <a:xfrm>
            <a:off x="48298" y="4474683"/>
            <a:ext cx="1833000" cy="1373493"/>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algn="ctr"/>
            <a:r>
              <a:rPr lang="en-US" altLang="ja-JP" sz="1100" b="1" dirty="0">
                <a:solidFill>
                  <a:srgbClr val="FF0000"/>
                </a:solidFill>
              </a:rPr>
              <a:t>【</a:t>
            </a:r>
            <a:r>
              <a:rPr lang="ja-JP" altLang="en-US" sz="1100" b="1" dirty="0" smtClean="0">
                <a:solidFill>
                  <a:srgbClr val="FF0000"/>
                </a:solidFill>
              </a:rPr>
              <a:t>一部緩和</a:t>
            </a:r>
            <a:r>
              <a:rPr lang="en-US" altLang="ja-JP" sz="1100" b="1" dirty="0" smtClean="0">
                <a:solidFill>
                  <a:srgbClr val="FF0000"/>
                </a:solidFill>
              </a:rPr>
              <a:t>】</a:t>
            </a:r>
            <a:endParaRPr lang="en-US" altLang="ja-JP" sz="1100" b="1" dirty="0">
              <a:solidFill>
                <a:srgbClr val="FF0000"/>
              </a:solidFill>
            </a:endParaRPr>
          </a:p>
          <a:p>
            <a:pPr algn="ctr"/>
            <a:r>
              <a:rPr lang="ja-JP" altLang="en-US" sz="1100" dirty="0">
                <a:solidFill>
                  <a:schemeClr val="tx1"/>
                </a:solidFill>
              </a:rPr>
              <a:t>サービス管理</a:t>
            </a:r>
            <a:r>
              <a:rPr lang="ja-JP" altLang="en-US" sz="1100" dirty="0" smtClean="0">
                <a:solidFill>
                  <a:schemeClr val="tx1"/>
                </a:solidFill>
              </a:rPr>
              <a:t>責任者</a:t>
            </a:r>
            <a:endParaRPr lang="en-US" altLang="ja-JP" sz="1100" dirty="0" smtClean="0">
              <a:solidFill>
                <a:schemeClr val="tx1"/>
              </a:solidFill>
            </a:endParaRPr>
          </a:p>
          <a:p>
            <a:pPr algn="ctr"/>
            <a:r>
              <a:rPr lang="ja-JP" altLang="en-US" sz="1100" dirty="0" smtClean="0">
                <a:solidFill>
                  <a:schemeClr val="tx1"/>
                </a:solidFill>
              </a:rPr>
              <a:t>実務要件</a:t>
            </a:r>
            <a:endParaRPr lang="en-US" altLang="ja-JP" sz="1100" dirty="0">
              <a:solidFill>
                <a:schemeClr val="tx1"/>
              </a:solidFill>
            </a:endParaRPr>
          </a:p>
          <a:p>
            <a:pPr algn="ctr"/>
            <a:endParaRPr lang="en-US" altLang="ja-JP" sz="1100" dirty="0">
              <a:solidFill>
                <a:schemeClr val="tx1"/>
              </a:solidFill>
            </a:endParaRPr>
          </a:p>
          <a:p>
            <a:pPr algn="ctr"/>
            <a:r>
              <a:rPr lang="ja-JP" altLang="en-US" sz="1100" dirty="0">
                <a:solidFill>
                  <a:schemeClr val="tx1"/>
                </a:solidFill>
              </a:rPr>
              <a:t>児童発達支援</a:t>
            </a:r>
            <a:r>
              <a:rPr lang="ja-JP" altLang="en-US" sz="1100" dirty="0" smtClean="0">
                <a:solidFill>
                  <a:schemeClr val="tx1"/>
                </a:solidFill>
              </a:rPr>
              <a:t>管理</a:t>
            </a:r>
            <a:endParaRPr lang="en-US" altLang="ja-JP" sz="1100" dirty="0" smtClean="0">
              <a:solidFill>
                <a:schemeClr val="tx1"/>
              </a:solidFill>
            </a:endParaRPr>
          </a:p>
          <a:p>
            <a:pPr algn="ctr"/>
            <a:r>
              <a:rPr lang="ja-JP" altLang="en-US" sz="1100" dirty="0" smtClean="0">
                <a:solidFill>
                  <a:schemeClr val="tx1"/>
                </a:solidFill>
              </a:rPr>
              <a:t>責任者</a:t>
            </a:r>
            <a:r>
              <a:rPr kumimoji="1" lang="ja-JP" altLang="en-US" sz="1100" dirty="0">
                <a:solidFill>
                  <a:schemeClr val="tx1"/>
                </a:solidFill>
              </a:rPr>
              <a:t>実務</a:t>
            </a:r>
            <a:r>
              <a:rPr lang="ja-JP" altLang="en-US" sz="1100" dirty="0" smtClean="0">
                <a:solidFill>
                  <a:schemeClr val="tx1"/>
                </a:solidFill>
              </a:rPr>
              <a:t>要件</a:t>
            </a:r>
            <a:endParaRPr lang="en-US" altLang="ja-JP" sz="1100" dirty="0" smtClean="0">
              <a:solidFill>
                <a:schemeClr val="tx1"/>
              </a:solidFill>
            </a:endParaRPr>
          </a:p>
          <a:p>
            <a:pPr algn="ctr"/>
            <a:r>
              <a:rPr lang="en-US" altLang="ja-JP" sz="850" dirty="0" smtClean="0">
                <a:solidFill>
                  <a:srgbClr val="FF0000"/>
                </a:solidFill>
              </a:rPr>
              <a:t>※</a:t>
            </a:r>
            <a:r>
              <a:rPr lang="ja-JP" altLang="en-US" sz="850" dirty="0" smtClean="0">
                <a:solidFill>
                  <a:srgbClr val="FF0000"/>
                </a:solidFill>
              </a:rPr>
              <a:t>　実務要件に２年満たない</a:t>
            </a:r>
            <a:endParaRPr lang="en-US" altLang="ja-JP" sz="850" dirty="0" smtClean="0">
              <a:solidFill>
                <a:srgbClr val="FF0000"/>
              </a:solidFill>
            </a:endParaRPr>
          </a:p>
          <a:p>
            <a:pPr algn="ctr"/>
            <a:r>
              <a:rPr lang="ja-JP" altLang="en-US" sz="850" dirty="0">
                <a:solidFill>
                  <a:srgbClr val="FF0000"/>
                </a:solidFill>
              </a:rPr>
              <a:t>　　</a:t>
            </a:r>
            <a:r>
              <a:rPr lang="ja-JP" altLang="en-US" sz="850" dirty="0" smtClean="0">
                <a:solidFill>
                  <a:srgbClr val="FF0000"/>
                </a:solidFill>
              </a:rPr>
              <a:t>段階から、基礎研修の受講可</a:t>
            </a:r>
            <a:endParaRPr lang="en-US" altLang="ja-JP" sz="850" dirty="0" smtClean="0">
              <a:solidFill>
                <a:srgbClr val="FF0000"/>
              </a:solidFill>
            </a:endParaRPr>
          </a:p>
        </p:txBody>
      </p:sp>
      <p:sp>
        <p:nvSpPr>
          <p:cNvPr id="24" name="加算記号 23"/>
          <p:cNvSpPr/>
          <p:nvPr/>
        </p:nvSpPr>
        <p:spPr>
          <a:xfrm>
            <a:off x="1858497" y="5039184"/>
            <a:ext cx="401859"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400" dirty="0"/>
          </a:p>
        </p:txBody>
      </p:sp>
      <p:sp>
        <p:nvSpPr>
          <p:cNvPr id="25" name="加算記号 24"/>
          <p:cNvSpPr/>
          <p:nvPr/>
        </p:nvSpPr>
        <p:spPr>
          <a:xfrm>
            <a:off x="3364719" y="5045700"/>
            <a:ext cx="401859"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400" dirty="0"/>
          </a:p>
        </p:txBody>
      </p:sp>
      <p:sp>
        <p:nvSpPr>
          <p:cNvPr id="27" name="Rectangle 7"/>
          <p:cNvSpPr>
            <a:spLocks noChangeArrowheads="1"/>
          </p:cNvSpPr>
          <p:nvPr/>
        </p:nvSpPr>
        <p:spPr bwMode="auto">
          <a:xfrm>
            <a:off x="7113240" y="4491835"/>
            <a:ext cx="1261247" cy="1368000"/>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algn="ctr" fontAlgn="base">
              <a:spcBef>
                <a:spcPct val="0"/>
              </a:spcBef>
              <a:spcAft>
                <a:spcPct val="0"/>
              </a:spcAft>
            </a:pPr>
            <a:r>
              <a:rPr lang="ja-JP" altLang="en-US" sz="1100" dirty="0">
                <a:solidFill>
                  <a:srgbClr val="000000"/>
                </a:solidFill>
                <a:latin typeface="Arial" charset="0"/>
              </a:rPr>
              <a:t>サービス</a:t>
            </a:r>
            <a:r>
              <a:rPr lang="ja-JP" altLang="en-US" sz="1100" dirty="0" smtClean="0">
                <a:solidFill>
                  <a:srgbClr val="000000"/>
                </a:solidFill>
                <a:latin typeface="Arial" charset="0"/>
              </a:rPr>
              <a:t>管理</a:t>
            </a:r>
            <a:endParaRPr lang="en-US" altLang="ja-JP" sz="1100" dirty="0" smtClean="0">
              <a:solidFill>
                <a:srgbClr val="000000"/>
              </a:solidFill>
              <a:latin typeface="Arial" charset="0"/>
            </a:endParaRPr>
          </a:p>
          <a:p>
            <a:pPr algn="ctr" fontAlgn="base">
              <a:spcBef>
                <a:spcPct val="0"/>
              </a:spcBef>
              <a:spcAft>
                <a:spcPct val="0"/>
              </a:spcAft>
            </a:pPr>
            <a:r>
              <a:rPr lang="ja-JP" altLang="en-US" sz="1100" dirty="0" smtClean="0">
                <a:solidFill>
                  <a:srgbClr val="000000"/>
                </a:solidFill>
                <a:latin typeface="Arial" charset="0"/>
              </a:rPr>
              <a:t>責任者</a:t>
            </a:r>
            <a:endParaRPr lang="en-US" altLang="ja-JP" sz="1100" dirty="0">
              <a:solidFill>
                <a:srgbClr val="000000"/>
              </a:solidFill>
              <a:latin typeface="Arial" charset="0"/>
            </a:endParaRPr>
          </a:p>
          <a:p>
            <a:pPr algn="ctr" fontAlgn="base">
              <a:spcBef>
                <a:spcPct val="0"/>
              </a:spcBef>
              <a:spcAft>
                <a:spcPct val="0"/>
              </a:spcAft>
            </a:pPr>
            <a:r>
              <a:rPr lang="ja-JP" altLang="en-US" sz="1100" dirty="0">
                <a:solidFill>
                  <a:srgbClr val="000000"/>
                </a:solidFill>
                <a:latin typeface="Arial" charset="0"/>
              </a:rPr>
              <a:t>児童発達</a:t>
            </a:r>
            <a:r>
              <a:rPr lang="ja-JP" altLang="en-US" sz="1100" dirty="0" smtClean="0">
                <a:solidFill>
                  <a:srgbClr val="000000"/>
                </a:solidFill>
                <a:latin typeface="Arial" charset="0"/>
              </a:rPr>
              <a:t>支援</a:t>
            </a:r>
            <a:endParaRPr lang="en-US" altLang="ja-JP" sz="1100" dirty="0" smtClean="0">
              <a:solidFill>
                <a:srgbClr val="000000"/>
              </a:solidFill>
              <a:latin typeface="Arial" charset="0"/>
            </a:endParaRPr>
          </a:p>
          <a:p>
            <a:pPr algn="ctr" fontAlgn="base">
              <a:spcBef>
                <a:spcPct val="0"/>
              </a:spcBef>
              <a:spcAft>
                <a:spcPct val="0"/>
              </a:spcAft>
            </a:pPr>
            <a:r>
              <a:rPr lang="ja-JP" altLang="en-US" sz="1100" dirty="0" smtClean="0">
                <a:solidFill>
                  <a:srgbClr val="000000"/>
                </a:solidFill>
                <a:latin typeface="Arial" charset="0"/>
              </a:rPr>
              <a:t>管理</a:t>
            </a:r>
            <a:r>
              <a:rPr lang="ja-JP" altLang="en-US" sz="1100" dirty="0">
                <a:solidFill>
                  <a:srgbClr val="000000"/>
                </a:solidFill>
                <a:latin typeface="Arial" charset="0"/>
              </a:rPr>
              <a:t>責任者</a:t>
            </a:r>
            <a:endParaRPr lang="en-US" altLang="ja-JP" sz="1100" dirty="0">
              <a:solidFill>
                <a:srgbClr val="000000"/>
              </a:solidFill>
              <a:latin typeface="Arial" charset="0"/>
            </a:endParaRPr>
          </a:p>
          <a:p>
            <a:pPr algn="ctr" fontAlgn="base">
              <a:spcBef>
                <a:spcPct val="0"/>
              </a:spcBef>
              <a:spcAft>
                <a:spcPct val="0"/>
              </a:spcAft>
            </a:pPr>
            <a:r>
              <a:rPr lang="ja-JP" altLang="en-US" sz="1100" dirty="0">
                <a:solidFill>
                  <a:srgbClr val="000000"/>
                </a:solidFill>
                <a:latin typeface="Arial" charset="0"/>
              </a:rPr>
              <a:t>として</a:t>
            </a:r>
            <a:r>
              <a:rPr lang="ja-JP" altLang="en-US" sz="1100" dirty="0" smtClean="0">
                <a:solidFill>
                  <a:srgbClr val="000000"/>
                </a:solidFill>
                <a:latin typeface="Arial" charset="0"/>
              </a:rPr>
              <a:t>配置</a:t>
            </a:r>
            <a:endParaRPr lang="en-US" altLang="ja-JP" sz="1100" dirty="0" smtClean="0">
              <a:solidFill>
                <a:srgbClr val="000000"/>
              </a:solidFill>
              <a:latin typeface="Arial" charset="0"/>
            </a:endParaRPr>
          </a:p>
        </p:txBody>
      </p:sp>
      <p:sp>
        <p:nvSpPr>
          <p:cNvPr id="28" name="AutoShape 10"/>
          <p:cNvSpPr>
            <a:spLocks noChangeArrowheads="1"/>
          </p:cNvSpPr>
          <p:nvPr/>
        </p:nvSpPr>
        <p:spPr bwMode="auto">
          <a:xfrm rot="5400000">
            <a:off x="6753677" y="5082020"/>
            <a:ext cx="357816" cy="272144"/>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dirty="0">
              <a:solidFill>
                <a:srgbClr val="000000"/>
              </a:solidFill>
            </a:endParaRPr>
          </a:p>
        </p:txBody>
      </p:sp>
      <p:sp>
        <p:nvSpPr>
          <p:cNvPr id="29" name="角丸四角形 28"/>
          <p:cNvSpPr/>
          <p:nvPr/>
        </p:nvSpPr>
        <p:spPr>
          <a:xfrm>
            <a:off x="106865" y="4131716"/>
            <a:ext cx="1514011" cy="2758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dirty="0"/>
              <a:t>改定後</a:t>
            </a:r>
            <a:endParaRPr kumimoji="1" lang="ja-JP" altLang="en-US" sz="1400" dirty="0"/>
          </a:p>
        </p:txBody>
      </p:sp>
      <p:sp>
        <p:nvSpPr>
          <p:cNvPr id="30" name="AutoShape 10"/>
          <p:cNvSpPr>
            <a:spLocks noChangeArrowheads="1"/>
          </p:cNvSpPr>
          <p:nvPr/>
        </p:nvSpPr>
        <p:spPr bwMode="auto">
          <a:xfrm rot="5400000">
            <a:off x="8320257" y="5101786"/>
            <a:ext cx="357816" cy="179561"/>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fontAlgn="base">
              <a:spcBef>
                <a:spcPct val="0"/>
              </a:spcBef>
              <a:spcAft>
                <a:spcPct val="0"/>
              </a:spcAft>
            </a:pPr>
            <a:endParaRPr lang="ja-JP" altLang="en-US" dirty="0">
              <a:solidFill>
                <a:srgbClr val="000000"/>
              </a:solidFill>
            </a:endParaRPr>
          </a:p>
        </p:txBody>
      </p:sp>
      <p:sp>
        <p:nvSpPr>
          <p:cNvPr id="31" name="正方形/長方形 30"/>
          <p:cNvSpPr/>
          <p:nvPr/>
        </p:nvSpPr>
        <p:spPr>
          <a:xfrm>
            <a:off x="8625408" y="4480388"/>
            <a:ext cx="1185469" cy="1368000"/>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t"/>
          <a:lstStyle/>
          <a:p>
            <a:pPr algn="ctr"/>
            <a:r>
              <a:rPr kumimoji="1" lang="en-US" altLang="ja-JP" sz="1100" b="1" dirty="0">
                <a:solidFill>
                  <a:srgbClr val="FF0000"/>
                </a:solidFill>
              </a:rPr>
              <a:t>【</a:t>
            </a:r>
            <a:r>
              <a:rPr kumimoji="1" lang="ja-JP" altLang="en-US" sz="1100" b="1" dirty="0">
                <a:solidFill>
                  <a:srgbClr val="FF0000"/>
                </a:solidFill>
              </a:rPr>
              <a:t>新規創設</a:t>
            </a:r>
            <a:r>
              <a:rPr kumimoji="1" lang="en-US" altLang="ja-JP" sz="1100" b="1" dirty="0" smtClean="0">
                <a:solidFill>
                  <a:srgbClr val="FF0000"/>
                </a:solidFill>
              </a:rPr>
              <a:t>】</a:t>
            </a:r>
            <a:endParaRPr kumimoji="1" lang="en-US" altLang="ja-JP" sz="1100" dirty="0" smtClean="0">
              <a:solidFill>
                <a:srgbClr val="FF0000"/>
              </a:solidFill>
            </a:endParaRPr>
          </a:p>
          <a:p>
            <a:pPr algn="ctr"/>
            <a:endParaRPr kumimoji="1" lang="en-US" altLang="ja-JP" sz="1100" b="1" dirty="0" smtClean="0">
              <a:solidFill>
                <a:srgbClr val="FF0000"/>
              </a:solidFill>
            </a:endParaRPr>
          </a:p>
          <a:p>
            <a:pPr algn="ctr"/>
            <a:r>
              <a:rPr kumimoji="1" lang="ja-JP" altLang="en-US" sz="1100" b="1" dirty="0" smtClean="0">
                <a:solidFill>
                  <a:srgbClr val="FF0000"/>
                </a:solidFill>
              </a:rPr>
              <a:t>サービス</a:t>
            </a:r>
            <a:endParaRPr kumimoji="1" lang="en-US" altLang="ja-JP" sz="1100" b="1" dirty="0">
              <a:solidFill>
                <a:srgbClr val="FF0000"/>
              </a:solidFill>
            </a:endParaRPr>
          </a:p>
          <a:p>
            <a:pPr algn="ctr"/>
            <a:r>
              <a:rPr kumimoji="1" lang="ja-JP" altLang="en-US" sz="1100" b="1" dirty="0">
                <a:solidFill>
                  <a:srgbClr val="FF0000"/>
                </a:solidFill>
              </a:rPr>
              <a:t>管理責任者等</a:t>
            </a:r>
            <a:endParaRPr kumimoji="1" lang="en-US" altLang="ja-JP" sz="1100" b="1" dirty="0">
              <a:solidFill>
                <a:srgbClr val="FF0000"/>
              </a:solidFill>
            </a:endParaRPr>
          </a:p>
          <a:p>
            <a:pPr algn="ctr"/>
            <a:r>
              <a:rPr kumimoji="1" lang="ja-JP" altLang="en-US" sz="1100" b="1" dirty="0">
                <a:solidFill>
                  <a:srgbClr val="FF0000"/>
                </a:solidFill>
              </a:rPr>
              <a:t>更新</a:t>
            </a:r>
            <a:r>
              <a:rPr kumimoji="1" lang="ja-JP" altLang="en-US" sz="1100" b="1" dirty="0" smtClean="0">
                <a:solidFill>
                  <a:srgbClr val="FF0000"/>
                </a:solidFill>
              </a:rPr>
              <a:t>研修</a:t>
            </a:r>
            <a:endParaRPr kumimoji="1" lang="en-US" altLang="ja-JP" sz="1100" dirty="0" smtClean="0">
              <a:solidFill>
                <a:srgbClr val="FF0000"/>
              </a:solidFill>
            </a:endParaRPr>
          </a:p>
          <a:p>
            <a:pPr algn="ctr"/>
            <a:r>
              <a:rPr kumimoji="1" lang="ja-JP" altLang="en-US" sz="1100" b="1" dirty="0" smtClean="0">
                <a:solidFill>
                  <a:srgbClr val="FF0000"/>
                </a:solidFill>
              </a:rPr>
              <a:t>（６</a:t>
            </a:r>
            <a:r>
              <a:rPr lang="ja-JP" altLang="en-US" sz="1100" b="1" dirty="0">
                <a:solidFill>
                  <a:srgbClr val="FF0000"/>
                </a:solidFill>
              </a:rPr>
              <a:t>ｈ</a:t>
            </a:r>
            <a:r>
              <a:rPr lang="ja-JP" altLang="en-US" sz="1100" b="1" dirty="0" smtClean="0">
                <a:solidFill>
                  <a:srgbClr val="FF0000"/>
                </a:solidFill>
              </a:rPr>
              <a:t>程度）</a:t>
            </a:r>
            <a:endParaRPr lang="en-US" altLang="ja-JP" sz="1100" b="1" dirty="0" smtClean="0">
              <a:solidFill>
                <a:srgbClr val="FF0000"/>
              </a:solidFill>
            </a:endParaRPr>
          </a:p>
          <a:p>
            <a:pPr algn="ctr"/>
            <a:r>
              <a:rPr lang="en-US" altLang="ja-JP" sz="1050" b="1" dirty="0" smtClean="0">
                <a:solidFill>
                  <a:srgbClr val="FF0000"/>
                </a:solidFill>
              </a:rPr>
              <a:t>※</a:t>
            </a:r>
            <a:r>
              <a:rPr lang="ja-JP" altLang="en-US" sz="1050" b="1" dirty="0" smtClean="0">
                <a:solidFill>
                  <a:srgbClr val="FF0000"/>
                </a:solidFill>
              </a:rPr>
              <a:t>５年毎に受講</a:t>
            </a:r>
            <a:endParaRPr lang="en-US" altLang="ja-JP" sz="1050" b="1" dirty="0" smtClean="0">
              <a:solidFill>
                <a:srgbClr val="FF0000"/>
              </a:solidFill>
            </a:endParaRPr>
          </a:p>
        </p:txBody>
      </p:sp>
      <p:sp>
        <p:nvSpPr>
          <p:cNvPr id="33" name="加算記号 32"/>
          <p:cNvSpPr/>
          <p:nvPr/>
        </p:nvSpPr>
        <p:spPr>
          <a:xfrm>
            <a:off x="6332825" y="5877272"/>
            <a:ext cx="401859"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400" dirty="0"/>
          </a:p>
        </p:txBody>
      </p:sp>
      <p:cxnSp>
        <p:nvCxnSpPr>
          <p:cNvPr id="34" name="直線コネクタ 33"/>
          <p:cNvCxnSpPr/>
          <p:nvPr/>
        </p:nvCxnSpPr>
        <p:spPr>
          <a:xfrm>
            <a:off x="9258" y="4040679"/>
            <a:ext cx="990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3300760" y="4040679"/>
            <a:ext cx="3227918" cy="3286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AutoShape 10"/>
          <p:cNvSpPr>
            <a:spLocks noChangeArrowheads="1"/>
          </p:cNvSpPr>
          <p:nvPr/>
        </p:nvSpPr>
        <p:spPr bwMode="auto">
          <a:xfrm rot="5400000">
            <a:off x="4606839" y="4852562"/>
            <a:ext cx="1152000" cy="741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algn="ctr" fontAlgn="base">
              <a:spcBef>
                <a:spcPct val="0"/>
              </a:spcBef>
              <a:spcAft>
                <a:spcPct val="0"/>
              </a:spcAft>
            </a:pPr>
            <a:r>
              <a:rPr lang="ja-JP" altLang="en-US" sz="1050" b="1" dirty="0" smtClean="0">
                <a:solidFill>
                  <a:srgbClr val="0000FF"/>
                </a:solidFill>
                <a:latin typeface="Arial" charset="0"/>
              </a:rPr>
              <a:t>ＯＪＴ</a:t>
            </a:r>
            <a:endParaRPr lang="en-US" altLang="ja-JP" sz="1050" b="1" dirty="0" smtClean="0">
              <a:solidFill>
                <a:srgbClr val="0000FF"/>
              </a:solidFill>
              <a:latin typeface="Arial" charset="0"/>
            </a:endParaRPr>
          </a:p>
          <a:p>
            <a:pPr algn="ctr" fontAlgn="base">
              <a:spcBef>
                <a:spcPct val="0"/>
              </a:spcBef>
              <a:spcAft>
                <a:spcPct val="0"/>
              </a:spcAft>
            </a:pPr>
            <a:r>
              <a:rPr lang="ja-JP" altLang="en-US" sz="1000" b="1" dirty="0" smtClean="0">
                <a:solidFill>
                  <a:srgbClr val="FF0000"/>
                </a:solidFill>
                <a:latin typeface="Arial" charset="0"/>
              </a:rPr>
              <a:t>一部業務</a:t>
            </a:r>
            <a:endParaRPr lang="en-US" altLang="ja-JP" sz="1000" b="1" dirty="0" smtClean="0">
              <a:solidFill>
                <a:srgbClr val="FF0000"/>
              </a:solidFill>
              <a:latin typeface="Arial" charset="0"/>
            </a:endParaRPr>
          </a:p>
          <a:p>
            <a:pPr algn="ctr" fontAlgn="base">
              <a:spcBef>
                <a:spcPct val="0"/>
              </a:spcBef>
              <a:spcAft>
                <a:spcPct val="0"/>
              </a:spcAft>
            </a:pPr>
            <a:r>
              <a:rPr lang="ja-JP" altLang="en-US" sz="1000" b="1" dirty="0">
                <a:solidFill>
                  <a:srgbClr val="FF0000"/>
                </a:solidFill>
                <a:latin typeface="Arial" charset="0"/>
              </a:rPr>
              <a:t>可能</a:t>
            </a:r>
            <a:endParaRPr lang="en-US" altLang="ja-JP" sz="1000" b="1" dirty="0" smtClean="0">
              <a:solidFill>
                <a:srgbClr val="FF0000"/>
              </a:solidFill>
              <a:latin typeface="Arial" charset="0"/>
            </a:endParaRPr>
          </a:p>
        </p:txBody>
      </p:sp>
      <p:sp>
        <p:nvSpPr>
          <p:cNvPr id="32" name="正方形/長方形 31"/>
          <p:cNvSpPr/>
          <p:nvPr/>
        </p:nvSpPr>
        <p:spPr>
          <a:xfrm>
            <a:off x="6176844" y="6309320"/>
            <a:ext cx="3172202" cy="35888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lnSpc>
                <a:spcPts val="1300"/>
              </a:lnSpc>
            </a:pPr>
            <a:r>
              <a:rPr kumimoji="1" lang="en-US" altLang="ja-JP" sz="1100" b="1" dirty="0">
                <a:solidFill>
                  <a:srgbClr val="FF0000"/>
                </a:solidFill>
              </a:rPr>
              <a:t>【</a:t>
            </a:r>
            <a:r>
              <a:rPr kumimoji="1" lang="ja-JP" altLang="en-US" sz="1100" b="1" dirty="0">
                <a:solidFill>
                  <a:srgbClr val="FF0000"/>
                </a:solidFill>
              </a:rPr>
              <a:t>新規創設</a:t>
            </a:r>
            <a:r>
              <a:rPr kumimoji="1" lang="en-US" altLang="ja-JP" sz="1100" b="1" dirty="0">
                <a:solidFill>
                  <a:srgbClr val="FF0000"/>
                </a:solidFill>
              </a:rPr>
              <a:t>】</a:t>
            </a:r>
            <a:r>
              <a:rPr kumimoji="1" lang="ja-JP" altLang="en-US" sz="1100" dirty="0">
                <a:solidFill>
                  <a:schemeClr val="tx1"/>
                </a:solidFill>
              </a:rPr>
              <a:t>　</a:t>
            </a:r>
            <a:r>
              <a:rPr kumimoji="1" lang="ja-JP" altLang="en-US" sz="1100" dirty="0" smtClean="0">
                <a:solidFill>
                  <a:schemeClr val="tx1"/>
                </a:solidFill>
              </a:rPr>
              <a:t>専門コース別研修</a:t>
            </a:r>
            <a:r>
              <a:rPr kumimoji="1" lang="ja-JP" altLang="en-US" sz="1100" dirty="0">
                <a:solidFill>
                  <a:schemeClr val="tx1"/>
                </a:solidFill>
              </a:rPr>
              <a:t>（任意研修</a:t>
            </a:r>
            <a:r>
              <a:rPr kumimoji="1" lang="ja-JP" altLang="en-US" sz="1100" dirty="0" smtClean="0">
                <a:solidFill>
                  <a:schemeClr val="tx1"/>
                </a:solidFill>
              </a:rPr>
              <a:t>）</a:t>
            </a:r>
            <a:endParaRPr kumimoji="1" lang="en-US" altLang="ja-JP" sz="1100" dirty="0">
              <a:solidFill>
                <a:schemeClr val="tx1"/>
              </a:solidFill>
            </a:endParaRPr>
          </a:p>
        </p:txBody>
      </p:sp>
      <p:sp>
        <p:nvSpPr>
          <p:cNvPr id="38" name="テキスト ボックス 37"/>
          <p:cNvSpPr txBox="1"/>
          <p:nvPr/>
        </p:nvSpPr>
        <p:spPr>
          <a:xfrm>
            <a:off x="106865" y="5949280"/>
            <a:ext cx="5997416" cy="830997"/>
          </a:xfrm>
          <a:prstGeom prst="rect">
            <a:avLst/>
          </a:prstGeom>
          <a:solidFill>
            <a:schemeClr val="bg1"/>
          </a:solidFill>
          <a:ln>
            <a:solidFill>
              <a:schemeClr val="tx1"/>
            </a:solidFill>
            <a:prstDash val="dash"/>
          </a:ln>
        </p:spPr>
        <p:txBody>
          <a:bodyPr wrap="square" rtlCol="0">
            <a:spAutoFit/>
          </a:bodyPr>
          <a:lstStyle/>
          <a:p>
            <a:r>
              <a:rPr lang="en-US" altLang="ja-JP" sz="1200" dirty="0"/>
              <a:t>(</a:t>
            </a:r>
            <a:r>
              <a:rPr lang="ja-JP" altLang="en-US" sz="1200" dirty="0"/>
              <a:t>注</a:t>
            </a:r>
            <a:r>
              <a:rPr lang="en-US" altLang="ja-JP" sz="1200" dirty="0"/>
              <a:t>)</a:t>
            </a:r>
            <a:r>
              <a:rPr lang="ja-JP" altLang="en-US" sz="1200" dirty="0"/>
              <a:t>一定の実務経験の要件</a:t>
            </a:r>
            <a:endParaRPr lang="en-US" altLang="ja-JP" sz="1200" dirty="0"/>
          </a:p>
          <a:p>
            <a:r>
              <a:rPr lang="ja-JP" altLang="en-US" sz="1200" dirty="0" smtClean="0"/>
              <a:t>・実践</a:t>
            </a:r>
            <a:r>
              <a:rPr lang="ja-JP" altLang="en-US" sz="1200" dirty="0"/>
              <a:t>研修：過去５年間に２年以上の相談</a:t>
            </a:r>
            <a:r>
              <a:rPr lang="ja-JP" altLang="en-US" sz="1200" dirty="0" smtClean="0"/>
              <a:t>支援又は直接支援業務の</a:t>
            </a:r>
            <a:r>
              <a:rPr lang="ja-JP" altLang="en-US" sz="1200" dirty="0"/>
              <a:t>実務経験がある</a:t>
            </a:r>
            <a:endParaRPr lang="en-US" altLang="ja-JP" sz="1200" dirty="0" smtClean="0"/>
          </a:p>
          <a:p>
            <a:r>
              <a:rPr lang="ja-JP" altLang="en-US" sz="1200" dirty="0" smtClean="0"/>
              <a:t>・更新研修：①</a:t>
            </a:r>
            <a:r>
              <a:rPr lang="ja-JP" altLang="en-US" sz="1200" dirty="0"/>
              <a:t>過去５年間に２年以上</a:t>
            </a:r>
            <a:r>
              <a:rPr lang="ja-JP" altLang="en-US" sz="1200" dirty="0" smtClean="0"/>
              <a:t>のサービス管理責任者等の</a:t>
            </a:r>
            <a:r>
              <a:rPr lang="ja-JP" altLang="en-US" sz="1200" dirty="0"/>
              <a:t>実務経験がある</a:t>
            </a:r>
            <a:endParaRPr lang="en-US" altLang="ja-JP" sz="1200" dirty="0"/>
          </a:p>
          <a:p>
            <a:r>
              <a:rPr lang="ja-JP" altLang="en-US" sz="1200" dirty="0"/>
              <a:t>　　</a:t>
            </a:r>
            <a:r>
              <a:rPr lang="ja-JP" altLang="en-US" sz="1200" dirty="0" smtClean="0"/>
              <a:t>　　　　　　又は②</a:t>
            </a:r>
            <a:r>
              <a:rPr lang="ja-JP" altLang="en-US" sz="1200" dirty="0"/>
              <a:t>現</a:t>
            </a:r>
            <a:r>
              <a:rPr lang="ja-JP" altLang="en-US" sz="1200" dirty="0" smtClean="0"/>
              <a:t>にサービス管理責任者等として従事</a:t>
            </a:r>
            <a:r>
              <a:rPr lang="ja-JP" altLang="en-US" sz="1200" dirty="0"/>
              <a:t>している</a:t>
            </a:r>
            <a:endParaRPr lang="en-US" altLang="ja-JP" sz="1200" dirty="0"/>
          </a:p>
        </p:txBody>
      </p:sp>
      <p:sp>
        <p:nvSpPr>
          <p:cNvPr id="37" name="正方形/長方形 36"/>
          <p:cNvSpPr/>
          <p:nvPr/>
        </p:nvSpPr>
        <p:spPr>
          <a:xfrm>
            <a:off x="2339089" y="2858809"/>
            <a:ext cx="2457000" cy="1066449"/>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smtClean="0">
                <a:solidFill>
                  <a:schemeClr val="tx1"/>
                </a:solidFill>
                <a:latin typeface="+mn-ea"/>
              </a:rPr>
              <a:t>相談支援従事者初任者研修</a:t>
            </a:r>
            <a:endParaRPr lang="en-US" altLang="ja-JP" sz="1100" dirty="0">
              <a:solidFill>
                <a:schemeClr val="tx1"/>
              </a:solidFill>
              <a:latin typeface="+mn-ea"/>
            </a:endParaRPr>
          </a:p>
          <a:p>
            <a:r>
              <a:rPr lang="ja-JP" altLang="en-US" sz="1100" dirty="0" smtClean="0">
                <a:solidFill>
                  <a:schemeClr val="tx1"/>
                </a:solidFill>
                <a:latin typeface="+mn-ea"/>
              </a:rPr>
              <a:t>講義部分の一部を</a:t>
            </a:r>
            <a:r>
              <a:rPr lang="ja-JP" altLang="en-US" sz="1100" dirty="0">
                <a:solidFill>
                  <a:schemeClr val="tx1"/>
                </a:solidFill>
                <a:latin typeface="+mn-ea"/>
              </a:rPr>
              <a:t>受講</a:t>
            </a:r>
            <a:r>
              <a:rPr lang="ja-JP" altLang="en-US" sz="1100" dirty="0" smtClean="0">
                <a:solidFill>
                  <a:schemeClr val="tx1"/>
                </a:solidFill>
                <a:latin typeface="+mn-ea"/>
              </a:rPr>
              <a:t>（１１．５</a:t>
            </a:r>
            <a:r>
              <a:rPr lang="ja-JP" altLang="en-US" sz="1100" dirty="0">
                <a:solidFill>
                  <a:schemeClr val="tx1"/>
                </a:solidFill>
                <a:latin typeface="+mn-ea"/>
              </a:rPr>
              <a:t>ｈ</a:t>
            </a:r>
            <a:r>
              <a:rPr lang="ja-JP" altLang="en-US" sz="1100" dirty="0" smtClean="0">
                <a:solidFill>
                  <a:schemeClr val="tx1"/>
                </a:solidFill>
                <a:latin typeface="+mn-ea"/>
              </a:rPr>
              <a:t>）</a:t>
            </a:r>
            <a:endParaRPr lang="en-US" altLang="ja-JP" sz="1100" dirty="0" smtClean="0">
              <a:solidFill>
                <a:schemeClr val="tx1"/>
              </a:solidFill>
              <a:latin typeface="+mn-ea"/>
            </a:endParaRPr>
          </a:p>
          <a:p>
            <a:endParaRPr lang="en-US" altLang="ja-JP" sz="1100" dirty="0" smtClean="0">
              <a:solidFill>
                <a:schemeClr val="tx1"/>
              </a:solidFill>
              <a:latin typeface="+mn-ea"/>
            </a:endParaRPr>
          </a:p>
          <a:p>
            <a:endParaRPr lang="en-US" altLang="ja-JP" sz="800" dirty="0" smtClean="0">
              <a:solidFill>
                <a:schemeClr val="tx1"/>
              </a:solidFill>
              <a:latin typeface="+mn-ea"/>
            </a:endParaRPr>
          </a:p>
          <a:p>
            <a:r>
              <a:rPr lang="ja-JP" altLang="en-US" sz="1100" dirty="0" smtClean="0">
                <a:solidFill>
                  <a:schemeClr val="tx1"/>
                </a:solidFill>
                <a:latin typeface="+mn-ea"/>
              </a:rPr>
              <a:t>サービス管理責任者等研修共通</a:t>
            </a:r>
            <a:endParaRPr lang="en-US" altLang="ja-JP" sz="1100" dirty="0">
              <a:solidFill>
                <a:schemeClr val="tx1"/>
              </a:solidFill>
              <a:latin typeface="+mn-ea"/>
            </a:endParaRPr>
          </a:p>
          <a:p>
            <a:r>
              <a:rPr lang="ja-JP" altLang="en-US" sz="1100" dirty="0" smtClean="0">
                <a:solidFill>
                  <a:schemeClr val="tx1"/>
                </a:solidFill>
                <a:latin typeface="+mn-ea"/>
              </a:rPr>
              <a:t>講義</a:t>
            </a:r>
            <a:r>
              <a:rPr lang="ja-JP" altLang="en-US" sz="1100" dirty="0">
                <a:solidFill>
                  <a:schemeClr val="tx1"/>
                </a:solidFill>
                <a:latin typeface="+mn-ea"/>
              </a:rPr>
              <a:t>及び</a:t>
            </a:r>
            <a:r>
              <a:rPr lang="ja-JP" altLang="en-US" sz="1100" u="sng" dirty="0">
                <a:solidFill>
                  <a:schemeClr val="tx1"/>
                </a:solidFill>
                <a:latin typeface="+mn-ea"/>
              </a:rPr>
              <a:t>分野別</a:t>
            </a:r>
            <a:r>
              <a:rPr lang="ja-JP" altLang="en-US" sz="1100" dirty="0" smtClean="0">
                <a:solidFill>
                  <a:schemeClr val="tx1"/>
                </a:solidFill>
                <a:latin typeface="+mn-ea"/>
              </a:rPr>
              <a:t>演習を受講（</a:t>
            </a:r>
            <a:r>
              <a:rPr lang="ja-JP" altLang="en-US" sz="1100" dirty="0">
                <a:solidFill>
                  <a:schemeClr val="tx1"/>
                </a:solidFill>
                <a:latin typeface="+mn-ea"/>
              </a:rPr>
              <a:t>１９ｈ</a:t>
            </a:r>
            <a:r>
              <a:rPr lang="ja-JP" altLang="en-US" sz="1100" dirty="0" smtClean="0">
                <a:solidFill>
                  <a:schemeClr val="tx1"/>
                </a:solidFill>
                <a:latin typeface="+mn-ea"/>
              </a:rPr>
              <a:t>）</a:t>
            </a:r>
            <a:endParaRPr lang="ja-JP" altLang="en-US" sz="1100" dirty="0">
              <a:solidFill>
                <a:schemeClr val="tx1"/>
              </a:solidFill>
              <a:latin typeface="+mn-ea"/>
            </a:endParaRPr>
          </a:p>
        </p:txBody>
      </p:sp>
      <p:sp>
        <p:nvSpPr>
          <p:cNvPr id="39" name="加算記号 38"/>
          <p:cNvSpPr/>
          <p:nvPr/>
        </p:nvSpPr>
        <p:spPr>
          <a:xfrm>
            <a:off x="3298550" y="3205712"/>
            <a:ext cx="401859"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400" dirty="0"/>
          </a:p>
        </p:txBody>
      </p:sp>
    </p:spTree>
    <p:extLst>
      <p:ext uri="{BB962C8B-B14F-4D97-AF65-F5344CB8AC3E}">
        <p14:creationId xmlns:p14="http://schemas.microsoft.com/office/powerpoint/2010/main" val="27153703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BF650902-BC30-4882-9DB1-CF188FB606CB}" type="slidenum">
              <a:rPr kumimoji="1" lang="ja-JP" altLang="en-US" smtClean="0"/>
              <a:t>77</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559629871"/>
              </p:ext>
            </p:extLst>
          </p:nvPr>
        </p:nvGraphicFramePr>
        <p:xfrm>
          <a:off x="4797741" y="621979"/>
          <a:ext cx="4958629" cy="1921805"/>
        </p:xfrm>
        <a:graphic>
          <a:graphicData uri="http://schemas.openxmlformats.org/drawingml/2006/table">
            <a:tbl>
              <a:tblPr firstRow="1" bandRow="1">
                <a:tableStyleId>{5940675A-B579-460E-94D1-54222C63F5DA}</a:tableStyleId>
              </a:tblPr>
              <a:tblGrid>
                <a:gridCol w="496741">
                  <a:extLst>
                    <a:ext uri="{9D8B030D-6E8A-4147-A177-3AD203B41FA5}">
                      <a16:colId xmlns:a16="http://schemas.microsoft.com/office/drawing/2014/main" val="20000"/>
                    </a:ext>
                  </a:extLst>
                </a:gridCol>
                <a:gridCol w="3662917">
                  <a:extLst>
                    <a:ext uri="{9D8B030D-6E8A-4147-A177-3AD203B41FA5}">
                      <a16:colId xmlns:a16="http://schemas.microsoft.com/office/drawing/2014/main" val="20001"/>
                    </a:ext>
                  </a:extLst>
                </a:gridCol>
                <a:gridCol w="798971">
                  <a:extLst>
                    <a:ext uri="{9D8B030D-6E8A-4147-A177-3AD203B41FA5}">
                      <a16:colId xmlns:a16="http://schemas.microsoft.com/office/drawing/2014/main" val="20002"/>
                    </a:ext>
                  </a:extLst>
                </a:gridCol>
              </a:tblGrid>
              <a:tr h="39343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t>基礎研修（うち相談支援従事者初任者研修講義部分）（見直し後）</a:t>
                      </a:r>
                    </a:p>
                  </a:txBody>
                  <a:tcPr marL="99060" marR="99060" anchor="ctr">
                    <a:lnL w="12700" cap="flat" cmpd="sng" algn="ctr">
                      <a:solidFill>
                        <a:schemeClr val="tx1"/>
                      </a:solidFill>
                      <a:prstDash val="solid"/>
                      <a:round/>
                      <a:headEnd type="none" w="med" len="med"/>
                      <a:tailEnd type="none" w="med" len="med"/>
                    </a:lnL>
                    <a:solidFill>
                      <a:srgbClr val="00B0F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smtClean="0"/>
                    </a:p>
                  </a:txBody>
                  <a:tcPr>
                    <a:solidFill>
                      <a:srgbClr val="92D050"/>
                    </a:solidFill>
                  </a:tcPr>
                </a:tc>
                <a:tc>
                  <a:txBody>
                    <a:bodyPr/>
                    <a:lstStyle/>
                    <a:p>
                      <a:pPr algn="ctr"/>
                      <a:r>
                        <a:rPr kumimoji="1" lang="ja-JP" altLang="en-US" sz="1050" dirty="0"/>
                        <a:t>時間数</a:t>
                      </a:r>
                    </a:p>
                  </a:txBody>
                  <a:tcPr marL="99060" marR="99060" anchor="ctr">
                    <a:solidFill>
                      <a:srgbClr val="00B0F0"/>
                    </a:solidFill>
                  </a:tcPr>
                </a:tc>
                <a:extLst>
                  <a:ext uri="{0D108BD9-81ED-4DB2-BD59-A6C34878D82A}">
                    <a16:rowId xmlns:a16="http://schemas.microsoft.com/office/drawing/2014/main" val="10000"/>
                  </a:ext>
                </a:extLst>
              </a:tr>
              <a:tr h="378862">
                <a:tc rowSpan="3">
                  <a:txBody>
                    <a:bodyPr/>
                    <a:lstStyle/>
                    <a:p>
                      <a:r>
                        <a:rPr kumimoji="1" lang="ja-JP" altLang="en-US" sz="1000" dirty="0" smtClean="0"/>
                        <a:t>講義</a:t>
                      </a:r>
                      <a:endParaRPr kumimoji="1" lang="ja-JP" altLang="en-US" sz="1000" dirty="0"/>
                    </a:p>
                  </a:txBody>
                  <a:tcPr marL="99060" marR="990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1" lang="ja-JP" altLang="en-US" sz="1000" dirty="0" smtClean="0"/>
                        <a:t>障害者の地域支援と相談支援従事者（サービス管理責任者・児童発達支援管理責任者）の役割に関する講義</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５</a:t>
                      </a:r>
                      <a:r>
                        <a:rPr kumimoji="1" lang="en-US" altLang="ja-JP" sz="1050" dirty="0" smtClean="0"/>
                        <a:t>h</a:t>
                      </a:r>
                      <a:endParaRPr kumimoji="1" lang="ja-JP" altLang="en-US" sz="1050" dirty="0"/>
                    </a:p>
                  </a:txBody>
                  <a:tcPr marL="99060" marR="99060" anchor="ctr"/>
                </a:tc>
                <a:extLst>
                  <a:ext uri="{0D108BD9-81ED-4DB2-BD59-A6C34878D82A}">
                    <a16:rowId xmlns:a16="http://schemas.microsoft.com/office/drawing/2014/main" val="10001"/>
                  </a:ext>
                </a:extLst>
              </a:tr>
              <a:tr h="617642">
                <a:tc vMerge="1">
                  <a:txBody>
                    <a:bodyPr/>
                    <a:lstStyle/>
                    <a:p>
                      <a:endParaRPr kumimoji="1" lang="ja-JP" altLang="en-US" sz="1000" dirty="0"/>
                    </a:p>
                  </a:txBody>
                  <a:tcPr anchor="ctr">
                    <a:lnT w="12700" cap="flat" cmpd="sng" algn="ctr">
                      <a:solidFill>
                        <a:schemeClr val="tx1"/>
                      </a:solidFill>
                      <a:prstDash val="solid"/>
                      <a:round/>
                      <a:headEnd type="none" w="med" len="med"/>
                      <a:tailEnd type="none" w="med" len="med"/>
                    </a:lnT>
                  </a:tcPr>
                </a:tc>
                <a:tc>
                  <a:txBody>
                    <a:bodyPr/>
                    <a:lstStyle/>
                    <a:p>
                      <a:r>
                        <a:rPr kumimoji="1" lang="ja-JP" altLang="en-US" sz="1000" dirty="0" smtClean="0"/>
                        <a:t>障害者の日常生活及び社会生活を総合的に支援するための法律及び児童福祉法の概要並びにサービス提供のプロセスに関する講義</a:t>
                      </a:r>
                      <a:endParaRPr kumimoji="1" lang="ja-JP" altLang="en-US" sz="1000" dirty="0"/>
                    </a:p>
                  </a:txBody>
                  <a:tcPr marL="99060" marR="99060" anchor="ctr">
                    <a:lnT w="12700" cap="flat" cmpd="sng" algn="ctr">
                      <a:solidFill>
                        <a:schemeClr val="tx1"/>
                      </a:solidFill>
                      <a:prstDash val="solid"/>
                      <a:round/>
                      <a:headEnd type="none" w="med" len="med"/>
                      <a:tailEnd type="none" w="med" len="med"/>
                    </a:lnT>
                  </a:tcPr>
                </a:tc>
                <a:tc>
                  <a:txBody>
                    <a:bodyPr/>
                    <a:lstStyle/>
                    <a:p>
                      <a:pPr algn="ctr"/>
                      <a:r>
                        <a:rPr kumimoji="1" lang="ja-JP" altLang="en-US" sz="1050" dirty="0" smtClean="0"/>
                        <a:t>３</a:t>
                      </a:r>
                      <a:r>
                        <a:rPr kumimoji="1" lang="en-US" altLang="ja-JP" sz="1050" dirty="0" smtClean="0"/>
                        <a:t>h</a:t>
                      </a:r>
                      <a:endParaRPr kumimoji="1" lang="ja-JP" altLang="en-US" sz="1050" dirty="0"/>
                    </a:p>
                  </a:txBody>
                  <a:tcPr marL="99060" marR="99060" anchor="ctr"/>
                </a:tc>
                <a:extLst>
                  <a:ext uri="{0D108BD9-81ED-4DB2-BD59-A6C34878D82A}">
                    <a16:rowId xmlns:a16="http://schemas.microsoft.com/office/drawing/2014/main" val="10002"/>
                  </a:ext>
                </a:extLst>
              </a:tr>
              <a:tr h="255410">
                <a:tc vMerge="1">
                  <a:txBody>
                    <a:bodyPr/>
                    <a:lstStyle/>
                    <a:p>
                      <a:endParaRPr kumimoji="1" lang="ja-JP" altLang="en-US" sz="1000" dirty="0"/>
                    </a:p>
                  </a:txBody>
                  <a:tcPr anchor="ctr">
                    <a:lnB w="12700" cap="flat" cmpd="sng" algn="ctr">
                      <a:solidFill>
                        <a:schemeClr val="tx1"/>
                      </a:solidFill>
                      <a:prstDash val="solid"/>
                      <a:round/>
                      <a:headEnd type="none" w="med" len="med"/>
                      <a:tailEnd type="none" w="med" len="med"/>
                    </a:lnB>
                  </a:tcPr>
                </a:tc>
                <a:tc>
                  <a:txBody>
                    <a:bodyPr/>
                    <a:lstStyle/>
                    <a:p>
                      <a:r>
                        <a:rPr kumimoji="1" lang="ja-JP" altLang="en-US" sz="1000" dirty="0" smtClean="0"/>
                        <a:t>相談支援におけるケアマネジメント手法に関する講義</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３</a:t>
                      </a:r>
                      <a:r>
                        <a:rPr kumimoji="1" lang="en-US" altLang="ja-JP" sz="1050" dirty="0" smtClean="0"/>
                        <a:t>h</a:t>
                      </a:r>
                      <a:endParaRPr kumimoji="1" lang="ja-JP" altLang="en-US" sz="1050" dirty="0"/>
                    </a:p>
                  </a:txBody>
                  <a:tcPr marL="99060" marR="99060" anchor="ctr"/>
                </a:tc>
                <a:extLst>
                  <a:ext uri="{0D108BD9-81ED-4DB2-BD59-A6C34878D82A}">
                    <a16:rowId xmlns:a16="http://schemas.microsoft.com/office/drawing/2014/main" val="10003"/>
                  </a:ext>
                </a:extLst>
              </a:tr>
              <a:tr h="247717">
                <a:tc>
                  <a:txBody>
                    <a:bodyPr/>
                    <a:lstStyle/>
                    <a:p>
                      <a:endParaRPr kumimoji="1" lang="ja-JP" altLang="en-US" sz="1100" dirty="0"/>
                    </a:p>
                  </a:txBody>
                  <a:tcPr marL="99060" marR="99060" anchor="ctr">
                    <a:lnT w="12700" cap="flat" cmpd="sng" algn="ctr">
                      <a:solidFill>
                        <a:schemeClr val="tx1"/>
                      </a:solidFill>
                      <a:prstDash val="solid"/>
                      <a:round/>
                      <a:headEnd type="none" w="med" len="med"/>
                      <a:tailEnd type="none" w="med" len="med"/>
                    </a:lnT>
                    <a:solidFill>
                      <a:srgbClr val="00B0F0"/>
                    </a:solidFill>
                  </a:tcPr>
                </a:tc>
                <a:tc>
                  <a:txBody>
                    <a:bodyPr/>
                    <a:lstStyle/>
                    <a:p>
                      <a:r>
                        <a:rPr kumimoji="1" lang="ja-JP" altLang="en-US" sz="1100" dirty="0"/>
                        <a:t>合計</a:t>
                      </a:r>
                    </a:p>
                  </a:txBody>
                  <a:tcPr marL="99060" marR="99060" anchor="ctr">
                    <a:lnT w="12700" cap="flat" cmpd="sng" algn="ctr">
                      <a:solidFill>
                        <a:schemeClr val="tx1"/>
                      </a:solidFill>
                      <a:prstDash val="solid"/>
                      <a:round/>
                      <a:headEnd type="none" w="med" len="med"/>
                      <a:tailEnd type="none" w="med" len="med"/>
                    </a:lnT>
                    <a:solidFill>
                      <a:srgbClr val="00B0F0"/>
                    </a:solidFill>
                  </a:tcPr>
                </a:tc>
                <a:tc>
                  <a:txBody>
                    <a:bodyPr/>
                    <a:lstStyle/>
                    <a:p>
                      <a:pPr algn="ctr"/>
                      <a:r>
                        <a:rPr kumimoji="1" lang="ja-JP" altLang="en-US" sz="1050" dirty="0" smtClean="0"/>
                        <a:t>１１</a:t>
                      </a:r>
                      <a:r>
                        <a:rPr kumimoji="1" lang="en-US" altLang="ja-JP" sz="1050" dirty="0" smtClean="0"/>
                        <a:t>h</a:t>
                      </a:r>
                      <a:endParaRPr kumimoji="1" lang="ja-JP" altLang="en-US" sz="1050" dirty="0"/>
                    </a:p>
                  </a:txBody>
                  <a:tcPr marL="99060" marR="99060" anchor="ctr">
                    <a:solidFill>
                      <a:srgbClr val="00B0F0"/>
                    </a:solidFill>
                  </a:tcPr>
                </a:tc>
                <a:extLst>
                  <a:ext uri="{0D108BD9-81ED-4DB2-BD59-A6C34878D82A}">
                    <a16:rowId xmlns:a16="http://schemas.microsoft.com/office/drawing/2014/main" val="10011"/>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24545742"/>
              </p:ext>
            </p:extLst>
          </p:nvPr>
        </p:nvGraphicFramePr>
        <p:xfrm>
          <a:off x="157447" y="2647950"/>
          <a:ext cx="3983680" cy="1586573"/>
        </p:xfrm>
        <a:graphic>
          <a:graphicData uri="http://schemas.openxmlformats.org/drawingml/2006/table">
            <a:tbl>
              <a:tblPr firstRow="1" bandRow="1">
                <a:tableStyleId>{5940675A-B579-460E-94D1-54222C63F5DA}</a:tableStyleId>
              </a:tblPr>
              <a:tblGrid>
                <a:gridCol w="571247">
                  <a:extLst>
                    <a:ext uri="{9D8B030D-6E8A-4147-A177-3AD203B41FA5}">
                      <a16:colId xmlns:a16="http://schemas.microsoft.com/office/drawing/2014/main" val="20000"/>
                    </a:ext>
                  </a:extLst>
                </a:gridCol>
                <a:gridCol w="2626242">
                  <a:extLst>
                    <a:ext uri="{9D8B030D-6E8A-4147-A177-3AD203B41FA5}">
                      <a16:colId xmlns:a16="http://schemas.microsoft.com/office/drawing/2014/main" val="20001"/>
                    </a:ext>
                  </a:extLst>
                </a:gridCol>
                <a:gridCol w="786191">
                  <a:extLst>
                    <a:ext uri="{9D8B030D-6E8A-4147-A177-3AD203B41FA5}">
                      <a16:colId xmlns:a16="http://schemas.microsoft.com/office/drawing/2014/main" val="20002"/>
                    </a:ext>
                  </a:extLst>
                </a:gridCol>
              </a:tblGrid>
              <a:tr h="264518">
                <a:tc gridSpan="2">
                  <a:txBody>
                    <a:bodyPr/>
                    <a:lstStyle/>
                    <a:p>
                      <a:pPr algn="ctr"/>
                      <a:r>
                        <a:rPr kumimoji="1" lang="ja-JP" altLang="en-US" sz="1050" b="1" dirty="0" smtClean="0"/>
                        <a:t>共通講義及び分野別演習（現行）</a:t>
                      </a:r>
                      <a:endParaRPr kumimoji="1" lang="ja-JP" altLang="en-US" sz="1050" b="1" dirty="0"/>
                    </a:p>
                  </a:txBody>
                  <a:tcPr marL="99060" marR="99060" anchor="ctr">
                    <a:solidFill>
                      <a:srgbClr val="92D050"/>
                    </a:solidFill>
                  </a:tcPr>
                </a:tc>
                <a:tc hMerge="1">
                  <a:txBody>
                    <a:bodyPr/>
                    <a:lstStyle/>
                    <a:p>
                      <a:endParaRPr kumimoji="1" lang="ja-JP" altLang="en-US"/>
                    </a:p>
                  </a:txBody>
                  <a:tcPr/>
                </a:tc>
                <a:tc>
                  <a:txBody>
                    <a:bodyPr/>
                    <a:lstStyle/>
                    <a:p>
                      <a:pPr algn="ctr"/>
                      <a:r>
                        <a:rPr kumimoji="1" lang="ja-JP" altLang="en-US" sz="1050" dirty="0" smtClean="0"/>
                        <a:t>時間数</a:t>
                      </a:r>
                      <a:endParaRPr kumimoji="1" lang="ja-JP" altLang="en-US" sz="1050" dirty="0"/>
                    </a:p>
                  </a:txBody>
                  <a:tcPr marL="99060" marR="99060" anchor="ctr">
                    <a:solidFill>
                      <a:srgbClr val="92D050"/>
                    </a:solidFill>
                  </a:tcPr>
                </a:tc>
                <a:extLst>
                  <a:ext uri="{0D108BD9-81ED-4DB2-BD59-A6C34878D82A}">
                    <a16:rowId xmlns:a16="http://schemas.microsoft.com/office/drawing/2014/main" val="10000"/>
                  </a:ext>
                </a:extLst>
              </a:tr>
              <a:tr h="153345">
                <a:tc rowSpan="2">
                  <a:txBody>
                    <a:bodyPr/>
                    <a:lstStyle/>
                    <a:p>
                      <a:pPr algn="ctr"/>
                      <a:r>
                        <a:rPr kumimoji="1" lang="ja-JP" altLang="en-US" sz="1000" dirty="0"/>
                        <a:t>講義</a:t>
                      </a:r>
                    </a:p>
                  </a:txBody>
                  <a:tcPr marL="99060" marR="99060" anchor="ctr"/>
                </a:tc>
                <a:tc>
                  <a:txBody>
                    <a:bodyPr/>
                    <a:lstStyle/>
                    <a:p>
                      <a:pPr algn="l"/>
                      <a:r>
                        <a:rPr kumimoji="1" lang="ja-JP" altLang="en-US" sz="1000" dirty="0" smtClean="0"/>
                        <a:t>サービス管理責任者の役割に関する講義</a:t>
                      </a:r>
                      <a:endParaRPr kumimoji="1" lang="ja-JP" altLang="en-US" sz="1000" dirty="0"/>
                    </a:p>
                  </a:txBody>
                  <a:tcPr marL="99060" marR="99060" anchor="ctr"/>
                </a:tc>
                <a:tc>
                  <a:txBody>
                    <a:bodyPr/>
                    <a:lstStyle/>
                    <a:p>
                      <a:pPr algn="ctr"/>
                      <a:r>
                        <a:rPr kumimoji="1" lang="ja-JP" altLang="en-US" sz="1050" dirty="0" smtClean="0">
                          <a:latin typeface="+mj-ea"/>
                          <a:ea typeface="+mj-ea"/>
                        </a:rPr>
                        <a:t>６</a:t>
                      </a:r>
                      <a:r>
                        <a:rPr kumimoji="1" lang="ja-JP" altLang="en-US" sz="1050" baseline="0" dirty="0" smtClean="0">
                          <a:latin typeface="+mj-ea"/>
                          <a:ea typeface="+mj-ea"/>
                        </a:rPr>
                        <a:t> </a:t>
                      </a:r>
                      <a:r>
                        <a:rPr kumimoji="1" lang="en-US" altLang="ja-JP" sz="1050" dirty="0" smtClean="0">
                          <a:latin typeface="+mj-ea"/>
                          <a:ea typeface="+mj-ea"/>
                        </a:rPr>
                        <a:t>h</a:t>
                      </a:r>
                      <a:endParaRPr kumimoji="1" lang="ja-JP" altLang="en-US" sz="1050" dirty="0">
                        <a:latin typeface="+mj-ea"/>
                        <a:ea typeface="+mj-ea"/>
                      </a:endParaRPr>
                    </a:p>
                  </a:txBody>
                  <a:tcPr marL="99060" marR="99060" anchor="ctr"/>
                </a:tc>
                <a:extLst>
                  <a:ext uri="{0D108BD9-81ED-4DB2-BD59-A6C34878D82A}">
                    <a16:rowId xmlns:a16="http://schemas.microsoft.com/office/drawing/2014/main" val="10001"/>
                  </a:ext>
                </a:extLst>
              </a:tr>
              <a:tr h="159060">
                <a:tc vMerge="1">
                  <a:txBody>
                    <a:bodyPr/>
                    <a:lstStyle/>
                    <a:p>
                      <a:endParaRPr kumimoji="1" lang="ja-JP" altLang="en-US" sz="900" dirty="0"/>
                    </a:p>
                  </a:txBody>
                  <a:tcPr/>
                </a:tc>
                <a:tc>
                  <a:txBody>
                    <a:bodyPr/>
                    <a:lstStyle/>
                    <a:p>
                      <a:pPr algn="l"/>
                      <a:r>
                        <a:rPr kumimoji="1" lang="ja-JP" altLang="en-US" sz="1000" dirty="0" smtClean="0"/>
                        <a:t>アセスメントやモニタリングの手法に関する講義</a:t>
                      </a:r>
                      <a:endParaRPr kumimoji="1" lang="ja-JP" altLang="en-US" sz="1000" dirty="0"/>
                    </a:p>
                  </a:txBody>
                  <a:tcPr marL="99060" marR="99060" anchor="ctr"/>
                </a:tc>
                <a:tc>
                  <a:txBody>
                    <a:bodyPr/>
                    <a:lstStyle/>
                    <a:p>
                      <a:pPr algn="ctr"/>
                      <a:r>
                        <a:rPr kumimoji="1" lang="ja-JP" altLang="en-US" sz="1050" dirty="0" smtClean="0"/>
                        <a:t>３ </a:t>
                      </a:r>
                      <a:r>
                        <a:rPr kumimoji="1" lang="en-US" altLang="ja-JP" sz="1050" dirty="0" smtClean="0"/>
                        <a:t>h</a:t>
                      </a:r>
                      <a:endParaRPr kumimoji="1" lang="ja-JP" altLang="en-US" sz="1050" dirty="0">
                        <a:latin typeface="+mj-ea"/>
                        <a:ea typeface="+mj-ea"/>
                      </a:endParaRPr>
                    </a:p>
                  </a:txBody>
                  <a:tcPr marL="99060" marR="99060" anchor="ctr"/>
                </a:tc>
                <a:extLst>
                  <a:ext uri="{0D108BD9-81ED-4DB2-BD59-A6C34878D82A}">
                    <a16:rowId xmlns:a16="http://schemas.microsoft.com/office/drawing/2014/main" val="10004"/>
                  </a:ext>
                </a:extLst>
              </a:tr>
              <a:tr h="376230">
                <a:tc>
                  <a:txBody>
                    <a:bodyPr/>
                    <a:lstStyle/>
                    <a:p>
                      <a:pPr algn="ctr"/>
                      <a:r>
                        <a:rPr kumimoji="1" lang="ja-JP" altLang="en-US" sz="1000" dirty="0" smtClean="0"/>
                        <a:t>演習</a:t>
                      </a:r>
                      <a:endParaRPr kumimoji="1" lang="ja-JP" altLang="en-US" sz="1000" dirty="0"/>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サービス提供プロセスの管理に関する演習</a:t>
                      </a:r>
                      <a:endParaRPr kumimoji="1" lang="en-US" altLang="ja-JP" sz="1000" dirty="0"/>
                    </a:p>
                  </a:txBody>
                  <a:tcPr marL="99060" marR="99060" anchor="ctr"/>
                </a:tc>
                <a:tc>
                  <a:txBody>
                    <a:bodyPr/>
                    <a:lstStyle/>
                    <a:p>
                      <a:pPr algn="ctr"/>
                      <a:r>
                        <a:rPr kumimoji="1" lang="ja-JP" altLang="en-US" sz="1050" dirty="0" smtClean="0">
                          <a:latin typeface="+mj-ea"/>
                          <a:ea typeface="+mj-ea"/>
                        </a:rPr>
                        <a:t>１０ ｈ</a:t>
                      </a:r>
                      <a:endParaRPr kumimoji="1" lang="ja-JP" altLang="en-US" sz="1050" dirty="0">
                        <a:latin typeface="+mj-ea"/>
                        <a:ea typeface="+mj-ea"/>
                      </a:endParaRPr>
                    </a:p>
                  </a:txBody>
                  <a:tcPr marL="99060" marR="99060" anchor="ctr"/>
                </a:tc>
                <a:extLst>
                  <a:ext uri="{0D108BD9-81ED-4DB2-BD59-A6C34878D82A}">
                    <a16:rowId xmlns:a16="http://schemas.microsoft.com/office/drawing/2014/main" val="10005"/>
                  </a:ext>
                </a:extLst>
              </a:tr>
              <a:tr h="298125">
                <a:tc>
                  <a:txBody>
                    <a:bodyPr/>
                    <a:lstStyle/>
                    <a:p>
                      <a:pPr algn="l"/>
                      <a:endParaRPr kumimoji="1" lang="ja-JP" altLang="en-US" sz="1200" dirty="0"/>
                    </a:p>
                  </a:txBody>
                  <a:tcPr marL="99060" marR="99060" vert="eaVert" anchor="ctr">
                    <a:solidFill>
                      <a:srgbClr val="92D050"/>
                    </a:solidFill>
                  </a:tcPr>
                </a:tc>
                <a:tc>
                  <a:txBody>
                    <a:bodyPr/>
                    <a:lstStyle/>
                    <a:p>
                      <a:pPr algn="l"/>
                      <a:r>
                        <a:rPr kumimoji="1" lang="ja-JP" altLang="en-US" sz="1050" dirty="0"/>
                        <a:t>合計</a:t>
                      </a:r>
                    </a:p>
                  </a:txBody>
                  <a:tcPr marL="99060" marR="99060" anchor="ctr">
                    <a:solidFill>
                      <a:srgbClr val="92D050"/>
                    </a:solidFill>
                  </a:tcPr>
                </a:tc>
                <a:tc>
                  <a:txBody>
                    <a:bodyPr/>
                    <a:lstStyle/>
                    <a:p>
                      <a:pPr algn="ctr"/>
                      <a:r>
                        <a:rPr kumimoji="1" lang="ja-JP" altLang="en-US" sz="1050" dirty="0" smtClean="0"/>
                        <a:t>１９ </a:t>
                      </a:r>
                      <a:r>
                        <a:rPr kumimoji="1" lang="en-US" altLang="ja-JP" sz="1050" dirty="0" smtClean="0"/>
                        <a:t>h</a:t>
                      </a:r>
                      <a:endParaRPr kumimoji="1" lang="ja-JP" altLang="en-US" sz="1050" dirty="0">
                        <a:latin typeface="+mj-ea"/>
                        <a:ea typeface="+mj-ea"/>
                      </a:endParaRPr>
                    </a:p>
                  </a:txBody>
                  <a:tcPr marL="99060" marR="99060" anchor="ctr">
                    <a:solidFill>
                      <a:srgbClr val="92D050"/>
                    </a:solidFill>
                  </a:tcPr>
                </a:tc>
                <a:extLst>
                  <a:ext uri="{0D108BD9-81ED-4DB2-BD59-A6C34878D82A}">
                    <a16:rowId xmlns:a16="http://schemas.microsoft.com/office/drawing/2014/main" val="10008"/>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692475333"/>
              </p:ext>
            </p:extLst>
          </p:nvPr>
        </p:nvGraphicFramePr>
        <p:xfrm>
          <a:off x="133906" y="608203"/>
          <a:ext cx="3983039" cy="1872000"/>
        </p:xfrm>
        <a:graphic>
          <a:graphicData uri="http://schemas.openxmlformats.org/drawingml/2006/table">
            <a:tbl>
              <a:tblPr firstRow="1" bandRow="1">
                <a:tableStyleId>{5940675A-B579-460E-94D1-54222C63F5DA}</a:tableStyleId>
              </a:tblPr>
              <a:tblGrid>
                <a:gridCol w="560933">
                  <a:extLst>
                    <a:ext uri="{9D8B030D-6E8A-4147-A177-3AD203B41FA5}">
                      <a16:colId xmlns:a16="http://schemas.microsoft.com/office/drawing/2014/main" val="20000"/>
                    </a:ext>
                  </a:extLst>
                </a:gridCol>
                <a:gridCol w="2648200">
                  <a:extLst>
                    <a:ext uri="{9D8B030D-6E8A-4147-A177-3AD203B41FA5}">
                      <a16:colId xmlns:a16="http://schemas.microsoft.com/office/drawing/2014/main" val="20001"/>
                    </a:ext>
                  </a:extLst>
                </a:gridCol>
                <a:gridCol w="773906">
                  <a:extLst>
                    <a:ext uri="{9D8B030D-6E8A-4147-A177-3AD203B41FA5}">
                      <a16:colId xmlns:a16="http://schemas.microsoft.com/office/drawing/2014/main" val="20002"/>
                    </a:ext>
                  </a:extLst>
                </a:gridCol>
              </a:tblGrid>
              <a:tr h="422520">
                <a:tc gridSpan="2">
                  <a:txBody>
                    <a:bodyPr/>
                    <a:lstStyle/>
                    <a:p>
                      <a:pPr algn="ctr"/>
                      <a:r>
                        <a:rPr kumimoji="1" lang="ja-JP" altLang="en-US" sz="1050" b="1" dirty="0" smtClean="0"/>
                        <a:t>相談支援従事者初任者研修講義（現行）</a:t>
                      </a:r>
                      <a:endParaRPr kumimoji="1" lang="ja-JP" altLang="en-US" sz="1050" b="1" dirty="0"/>
                    </a:p>
                  </a:txBody>
                  <a:tcPr marL="99060" marR="99060" anchor="ctr">
                    <a:solidFill>
                      <a:srgbClr val="00B0F0"/>
                    </a:solidFill>
                  </a:tcPr>
                </a:tc>
                <a:tc hMerge="1">
                  <a:txBody>
                    <a:bodyPr/>
                    <a:lstStyle/>
                    <a:p>
                      <a:pPr algn="ctr"/>
                      <a:endParaRPr kumimoji="1" lang="ja-JP" altLang="en-US" sz="1600" b="1" dirty="0"/>
                    </a:p>
                  </a:txBody>
                  <a:tcPr>
                    <a:lnL w="12700" cap="flat" cmpd="sng" algn="ctr">
                      <a:solidFill>
                        <a:schemeClr val="tx1"/>
                      </a:solidFill>
                      <a:prstDash val="solid"/>
                      <a:round/>
                      <a:headEnd type="none" w="med" len="med"/>
                      <a:tailEnd type="none" w="med" len="med"/>
                    </a:lnL>
                    <a:solidFill>
                      <a:srgbClr val="00B0F0"/>
                    </a:solidFill>
                  </a:tcPr>
                </a:tc>
                <a:tc>
                  <a:txBody>
                    <a:bodyPr/>
                    <a:lstStyle/>
                    <a:p>
                      <a:pPr algn="ctr"/>
                      <a:r>
                        <a:rPr kumimoji="1" lang="ja-JP" altLang="en-US" sz="1050" dirty="0"/>
                        <a:t>時間数</a:t>
                      </a:r>
                    </a:p>
                  </a:txBody>
                  <a:tcPr marL="99060" marR="99060" anchor="ctr">
                    <a:solidFill>
                      <a:srgbClr val="00B0F0"/>
                    </a:solidFill>
                  </a:tcPr>
                </a:tc>
                <a:extLst>
                  <a:ext uri="{0D108BD9-81ED-4DB2-BD59-A6C34878D82A}">
                    <a16:rowId xmlns:a16="http://schemas.microsoft.com/office/drawing/2014/main" val="10000"/>
                  </a:ext>
                </a:extLst>
              </a:tr>
              <a:tr h="645616">
                <a:tc rowSpan="3">
                  <a:txBody>
                    <a:bodyPr/>
                    <a:lstStyle/>
                    <a:p>
                      <a:pPr algn="ctr"/>
                      <a:r>
                        <a:rPr kumimoji="1" lang="ja-JP" altLang="en-US" sz="1000" dirty="0"/>
                        <a:t>講義</a:t>
                      </a:r>
                    </a:p>
                  </a:txBody>
                  <a:tcPr marL="99060" marR="9906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000" dirty="0" smtClean="0"/>
                        <a:t>障害者の日常生活及び社会生活を総合的に支援するための法律及び児童福祉法の概要並びに相談支援従事者の役割に関する講義</a:t>
                      </a:r>
                      <a:endParaRPr kumimoji="1" lang="ja-JP" altLang="en-US" sz="1000" dirty="0"/>
                    </a:p>
                  </a:txBody>
                  <a:tcPr marL="99060" marR="99060" anchor="ctr">
                    <a:lnL w="12700" cap="flat" cmpd="sng" algn="ctr">
                      <a:solidFill>
                        <a:schemeClr val="tx1"/>
                      </a:solidFill>
                      <a:prstDash val="solid"/>
                      <a:round/>
                      <a:headEnd type="none" w="med" len="med"/>
                      <a:tailEnd type="none" w="med" len="med"/>
                    </a:lnL>
                  </a:tcPr>
                </a:tc>
                <a:tc>
                  <a:txBody>
                    <a:bodyPr/>
                    <a:lstStyle/>
                    <a:p>
                      <a:pPr algn="ctr"/>
                      <a:r>
                        <a:rPr kumimoji="1" lang="ja-JP" altLang="en-US" sz="1100" dirty="0" smtClean="0"/>
                        <a:t>６．５ </a:t>
                      </a:r>
                      <a:r>
                        <a:rPr kumimoji="1" lang="en-US" altLang="ja-JP" sz="1100" dirty="0" smtClean="0"/>
                        <a:t>h</a:t>
                      </a:r>
                      <a:endParaRPr kumimoji="1" lang="ja-JP" altLang="en-US" sz="1100" dirty="0"/>
                    </a:p>
                  </a:txBody>
                  <a:tcPr marL="99060" marR="99060" anchor="ctr"/>
                </a:tc>
                <a:extLst>
                  <a:ext uri="{0D108BD9-81ED-4DB2-BD59-A6C34878D82A}">
                    <a16:rowId xmlns:a16="http://schemas.microsoft.com/office/drawing/2014/main" val="10001"/>
                  </a:ext>
                </a:extLst>
              </a:tr>
              <a:tr h="266031">
                <a:tc vMerge="1">
                  <a:txBody>
                    <a:bodyPr/>
                    <a:lstStyle/>
                    <a:p>
                      <a:endParaRPr kumimoji="1" lang="ja-JP" altLang="en-US"/>
                    </a:p>
                  </a:txBody>
                  <a:tcPr/>
                </a:tc>
                <a:tc>
                  <a:txBody>
                    <a:bodyPr/>
                    <a:lstStyle/>
                    <a:p>
                      <a:r>
                        <a:rPr kumimoji="1" lang="ja-JP" altLang="en-US" sz="1000" dirty="0" smtClean="0"/>
                        <a:t>ケアマネジメントの手法に関する講義</a:t>
                      </a:r>
                      <a:endParaRPr kumimoji="1" lang="ja-JP" altLang="en-US" sz="1000" dirty="0"/>
                    </a:p>
                  </a:txBody>
                  <a:tcPr marL="99060" marR="99060" anchor="ctr"/>
                </a:tc>
                <a:tc>
                  <a:txBody>
                    <a:bodyPr/>
                    <a:lstStyle/>
                    <a:p>
                      <a:pPr algn="ctr"/>
                      <a:r>
                        <a:rPr kumimoji="1" lang="ja-JP" altLang="en-US" sz="1100" dirty="0" smtClean="0"/>
                        <a:t>２ </a:t>
                      </a:r>
                      <a:r>
                        <a:rPr kumimoji="1" lang="en-US" altLang="ja-JP" sz="1100" dirty="0" smtClean="0"/>
                        <a:t>h</a:t>
                      </a:r>
                      <a:endParaRPr kumimoji="1" lang="ja-JP" altLang="en-US" sz="1100" dirty="0"/>
                    </a:p>
                  </a:txBody>
                  <a:tcPr marL="99060" marR="99060" anchor="ctr"/>
                </a:tc>
                <a:extLst>
                  <a:ext uri="{0D108BD9-81ED-4DB2-BD59-A6C34878D82A}">
                    <a16:rowId xmlns:a16="http://schemas.microsoft.com/office/drawing/2014/main" val="10003"/>
                  </a:ext>
                </a:extLst>
              </a:tr>
              <a:tr h="266031">
                <a:tc vMerge="1">
                  <a:txBody>
                    <a:bodyPr/>
                    <a:lstStyle/>
                    <a:p>
                      <a:endParaRPr kumimoji="1" lang="ja-JP" altLang="en-US" sz="900" dirty="0"/>
                    </a:p>
                  </a:txBody>
                  <a:tcPr/>
                </a:tc>
                <a:tc>
                  <a:txBody>
                    <a:bodyPr/>
                    <a:lstStyle/>
                    <a:p>
                      <a:r>
                        <a:rPr kumimoji="1" lang="ja-JP" altLang="en-US" sz="1000" kern="1200" dirty="0" smtClean="0">
                          <a:effectLst/>
                        </a:rPr>
                        <a:t>地域支援に関する講義</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t>３ </a:t>
                      </a:r>
                      <a:r>
                        <a:rPr kumimoji="1" lang="en-US" altLang="ja-JP" sz="1100" dirty="0" smtClean="0"/>
                        <a:t>h</a:t>
                      </a:r>
                      <a:endParaRPr kumimoji="1" lang="ja-JP" altLang="en-US" sz="1100" dirty="0"/>
                    </a:p>
                  </a:txBody>
                  <a:tcPr marL="99060" marR="99060" anchor="ctr"/>
                </a:tc>
                <a:extLst>
                  <a:ext uri="{0D108BD9-81ED-4DB2-BD59-A6C34878D82A}">
                    <a16:rowId xmlns:a16="http://schemas.microsoft.com/office/drawing/2014/main" val="10004"/>
                  </a:ext>
                </a:extLst>
              </a:tr>
              <a:tr h="271802">
                <a:tc>
                  <a:txBody>
                    <a:bodyPr/>
                    <a:lstStyle/>
                    <a:p>
                      <a:pPr algn="ctr"/>
                      <a:endParaRPr kumimoji="1" lang="ja-JP" altLang="en-US" sz="1200" dirty="0"/>
                    </a:p>
                  </a:txBody>
                  <a:tcPr marL="99060" marR="99060" vert="eaVert" anchor="ctr">
                    <a:lnT w="12700" cap="flat" cmpd="sng" algn="ctr">
                      <a:solidFill>
                        <a:schemeClr val="tx1"/>
                      </a:solidFill>
                      <a:prstDash val="solid"/>
                      <a:round/>
                      <a:headEnd type="none" w="med" len="med"/>
                      <a:tailEnd type="none" w="med" len="med"/>
                    </a:lnT>
                    <a:solidFill>
                      <a:srgbClr val="00B0F0"/>
                    </a:solidFill>
                  </a:tcPr>
                </a:tc>
                <a:tc>
                  <a:txBody>
                    <a:bodyPr/>
                    <a:lstStyle/>
                    <a:p>
                      <a:r>
                        <a:rPr kumimoji="1" lang="ja-JP" altLang="en-US" sz="1050" dirty="0"/>
                        <a:t>合計</a:t>
                      </a:r>
                    </a:p>
                  </a:txBody>
                  <a:tcPr marL="99060" marR="99060" anchor="ctr">
                    <a:lnT w="12700" cap="flat" cmpd="sng" algn="ctr">
                      <a:solidFill>
                        <a:schemeClr val="tx1"/>
                      </a:solidFill>
                      <a:prstDash val="solid"/>
                      <a:round/>
                      <a:headEnd type="none" w="med" len="med"/>
                      <a:tailEnd type="none" w="med" len="med"/>
                    </a:lnT>
                    <a:solidFill>
                      <a:srgbClr val="00B0F0"/>
                    </a:solidFill>
                  </a:tcPr>
                </a:tc>
                <a:tc>
                  <a:txBody>
                    <a:bodyPr/>
                    <a:lstStyle/>
                    <a:p>
                      <a:pPr algn="ctr"/>
                      <a:r>
                        <a:rPr kumimoji="1" lang="ja-JP" altLang="en-US" sz="1100" dirty="0" smtClean="0"/>
                        <a:t>１１．５ </a:t>
                      </a:r>
                      <a:r>
                        <a:rPr kumimoji="1" lang="en-US" altLang="ja-JP" sz="1100" dirty="0" smtClean="0"/>
                        <a:t>h</a:t>
                      </a:r>
                      <a:endParaRPr kumimoji="1" lang="ja-JP" altLang="en-US" sz="1100" dirty="0"/>
                    </a:p>
                  </a:txBody>
                  <a:tcPr marL="99060" marR="99060" anchor="ctr">
                    <a:solidFill>
                      <a:srgbClr val="00B0F0"/>
                    </a:solidFill>
                  </a:tcPr>
                </a:tc>
                <a:extLst>
                  <a:ext uri="{0D108BD9-81ED-4DB2-BD59-A6C34878D82A}">
                    <a16:rowId xmlns:a16="http://schemas.microsoft.com/office/drawing/2014/main" val="10010"/>
                  </a:ext>
                </a:extLst>
              </a:tr>
            </a:tbl>
          </a:graphicData>
        </a:graphic>
      </p:graphicFrame>
      <p:sp>
        <p:nvSpPr>
          <p:cNvPr id="8" name="タイトル 1"/>
          <p:cNvSpPr>
            <a:spLocks noGrp="1"/>
          </p:cNvSpPr>
          <p:nvPr>
            <p:ph type="title"/>
          </p:nvPr>
        </p:nvSpPr>
        <p:spPr>
          <a:xfrm>
            <a:off x="60473" y="44624"/>
            <a:ext cx="9781276" cy="418058"/>
          </a:xfrm>
        </p:spPr>
        <p:txBody>
          <a:bodyPr>
            <a:noAutofit/>
          </a:bodyPr>
          <a:lstStyle/>
          <a:p>
            <a:r>
              <a:rPr lang="ja-JP" altLang="en-US" sz="1800" b="1" dirty="0" smtClean="0">
                <a:solidFill>
                  <a:schemeClr val="tx1"/>
                </a:solidFill>
                <a:latin typeface="ＭＳ ゴシック" panose="020B0609070205080204" pitchFamily="49" charset="-128"/>
                <a:ea typeface="ＭＳ ゴシック" panose="020B0609070205080204" pitchFamily="49" charset="-128"/>
              </a:rPr>
              <a:t>サービス管理責任者・児童発達支援管理責任者研修の告示別表</a:t>
            </a:r>
            <a:r>
              <a:rPr kumimoji="1" lang="ja-JP" altLang="en-US" sz="1800" b="1" dirty="0" smtClean="0">
                <a:solidFill>
                  <a:schemeClr val="tx1"/>
                </a:solidFill>
                <a:latin typeface="ＭＳ ゴシック" panose="020B0609070205080204" pitchFamily="49" charset="-128"/>
                <a:ea typeface="ＭＳ ゴシック" panose="020B0609070205080204" pitchFamily="49" charset="-128"/>
              </a:rPr>
              <a:t>（案）</a:t>
            </a:r>
            <a:endParaRPr kumimoji="1" lang="ja-JP" altLang="en-US" sz="1800" b="1" dirty="0">
              <a:solidFill>
                <a:schemeClr val="tx1"/>
              </a:solidFill>
              <a:latin typeface="ＭＳ ゴシック" panose="020B0609070205080204" pitchFamily="49" charset="-128"/>
              <a:ea typeface="ＭＳ ゴシック" panose="020B0609070205080204" pitchFamily="49"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103161337"/>
              </p:ext>
            </p:extLst>
          </p:nvPr>
        </p:nvGraphicFramePr>
        <p:xfrm>
          <a:off x="4785361" y="2645651"/>
          <a:ext cx="4974278" cy="1605517"/>
        </p:xfrm>
        <a:graphic>
          <a:graphicData uri="http://schemas.openxmlformats.org/drawingml/2006/table">
            <a:tbl>
              <a:tblPr firstRow="1" bandRow="1">
                <a:tableStyleId>{5940675A-B579-460E-94D1-54222C63F5DA}</a:tableStyleId>
              </a:tblPr>
              <a:tblGrid>
                <a:gridCol w="508898">
                  <a:extLst>
                    <a:ext uri="{9D8B030D-6E8A-4147-A177-3AD203B41FA5}">
                      <a16:colId xmlns:a16="http://schemas.microsoft.com/office/drawing/2014/main" val="20000"/>
                    </a:ext>
                  </a:extLst>
                </a:gridCol>
                <a:gridCol w="3651398">
                  <a:extLst>
                    <a:ext uri="{9D8B030D-6E8A-4147-A177-3AD203B41FA5}">
                      <a16:colId xmlns:a16="http://schemas.microsoft.com/office/drawing/2014/main" val="20001"/>
                    </a:ext>
                  </a:extLst>
                </a:gridCol>
                <a:gridCol w="813982">
                  <a:extLst>
                    <a:ext uri="{9D8B030D-6E8A-4147-A177-3AD203B41FA5}">
                      <a16:colId xmlns:a16="http://schemas.microsoft.com/office/drawing/2014/main" val="20002"/>
                    </a:ext>
                  </a:extLst>
                </a:gridCol>
              </a:tblGrid>
              <a:tr h="27824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t>基礎研修（うち研修講義、演習部分）（見直し後）</a:t>
                      </a:r>
                    </a:p>
                  </a:txBody>
                  <a:tcPr marL="99060" marR="99060" anchor="ctr">
                    <a:lnL w="12700" cap="flat" cmpd="sng" algn="ctr">
                      <a:solidFill>
                        <a:schemeClr val="tx1"/>
                      </a:solidFill>
                      <a:prstDash val="solid"/>
                      <a:round/>
                      <a:headEnd type="none" w="med" len="med"/>
                      <a:tailEnd type="none" w="med" len="med"/>
                    </a:lnL>
                    <a:solidFill>
                      <a:srgbClr val="92D05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smtClean="0"/>
                    </a:p>
                  </a:txBody>
                  <a:tcPr anchor="ctr">
                    <a:solidFill>
                      <a:srgbClr val="92D050"/>
                    </a:solidFill>
                  </a:tcPr>
                </a:tc>
                <a:tc>
                  <a:txBody>
                    <a:bodyPr/>
                    <a:lstStyle/>
                    <a:p>
                      <a:pPr algn="ctr"/>
                      <a:r>
                        <a:rPr kumimoji="1" lang="ja-JP" altLang="en-US" sz="1050" dirty="0"/>
                        <a:t>時間数</a:t>
                      </a:r>
                    </a:p>
                  </a:txBody>
                  <a:tcPr marL="99060" marR="99060" anchor="ctr">
                    <a:solidFill>
                      <a:srgbClr val="92D050"/>
                    </a:solidFill>
                  </a:tcPr>
                </a:tc>
                <a:extLst>
                  <a:ext uri="{0D108BD9-81ED-4DB2-BD59-A6C34878D82A}">
                    <a16:rowId xmlns:a16="http://schemas.microsoft.com/office/drawing/2014/main" val="10000"/>
                  </a:ext>
                </a:extLst>
              </a:tr>
              <a:tr h="323992">
                <a:tc rowSpan="2">
                  <a:txBody>
                    <a:bodyPr/>
                    <a:lstStyle/>
                    <a:p>
                      <a:pPr algn="l"/>
                      <a:r>
                        <a:rPr kumimoji="1" lang="ja-JP" altLang="en-US" sz="1000" dirty="0" smtClean="0"/>
                        <a:t>講義</a:t>
                      </a:r>
                      <a:endParaRPr kumimoji="1" lang="ja-JP" altLang="en-US" sz="1000" dirty="0"/>
                    </a:p>
                  </a:txBody>
                  <a:tcPr marL="99060" marR="99060" anchor="ctr">
                    <a:lnL w="12700" cap="flat" cmpd="sng" algn="ctr">
                      <a:solidFill>
                        <a:schemeClr val="tx1"/>
                      </a:solidFill>
                      <a:prstDash val="solid"/>
                      <a:round/>
                      <a:headEnd type="none" w="med" len="med"/>
                      <a:tailEnd type="none" w="med" len="med"/>
                    </a:lnL>
                  </a:tcPr>
                </a:tc>
                <a:tc>
                  <a:txBody>
                    <a:bodyPr/>
                    <a:lstStyle/>
                    <a:p>
                      <a:pPr algn="l"/>
                      <a:r>
                        <a:rPr kumimoji="1" lang="ja-JP" altLang="en-US" sz="1000" dirty="0" smtClean="0"/>
                        <a:t>サービス管理責任者の役割に関する講義</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j-ea"/>
                          <a:ea typeface="+mj-ea"/>
                        </a:rPr>
                        <a:t>４．５</a:t>
                      </a:r>
                      <a:r>
                        <a:rPr kumimoji="1" lang="en-US" altLang="ja-JP" sz="1050" dirty="0" smtClean="0">
                          <a:latin typeface="+mj-ea"/>
                          <a:ea typeface="+mj-ea"/>
                        </a:rPr>
                        <a:t>h</a:t>
                      </a:r>
                      <a:endParaRPr kumimoji="1" lang="ja-JP" altLang="en-US" sz="1050" dirty="0">
                        <a:latin typeface="+mj-ea"/>
                        <a:ea typeface="+mj-ea"/>
                      </a:endParaRPr>
                    </a:p>
                  </a:txBody>
                  <a:tcPr marL="99060" marR="99060" anchor="ctr"/>
                </a:tc>
                <a:extLst>
                  <a:ext uri="{0D108BD9-81ED-4DB2-BD59-A6C34878D82A}">
                    <a16:rowId xmlns:a16="http://schemas.microsoft.com/office/drawing/2014/main" val="10001"/>
                  </a:ext>
                </a:extLst>
              </a:tr>
              <a:tr h="323992">
                <a:tc vMerge="1">
                  <a:txBody>
                    <a:bodyPr/>
                    <a:lstStyle/>
                    <a:p>
                      <a:pPr algn="l"/>
                      <a:endParaRPr kumimoji="1" lang="ja-JP" altLang="en-US" sz="1000" dirty="0"/>
                    </a:p>
                  </a:txBody>
                  <a:tcPr anchor="ctr">
                    <a:lnT w="12700" cap="flat" cmpd="sng" algn="ctr">
                      <a:solidFill>
                        <a:schemeClr val="tx1"/>
                      </a:solidFill>
                      <a:prstDash val="solid"/>
                      <a:round/>
                      <a:headEnd type="none" w="med" len="med"/>
                      <a:tailEnd type="none" w="med" len="med"/>
                    </a:lnT>
                  </a:tcPr>
                </a:tc>
                <a:tc>
                  <a:txBody>
                    <a:bodyPr/>
                    <a:lstStyle/>
                    <a:p>
                      <a:pPr algn="l"/>
                      <a:r>
                        <a:rPr kumimoji="1" lang="ja-JP" altLang="en-US" sz="1000" dirty="0" smtClean="0"/>
                        <a:t>アセスメントやモニタリングの手法に関する講義</a:t>
                      </a:r>
                      <a:endParaRPr kumimoji="1" lang="ja-JP" altLang="en-US" sz="1000" dirty="0"/>
                    </a:p>
                  </a:txBody>
                  <a:tcPr marL="99060" marR="99060" anchor="ctr">
                    <a:lnT w="12700" cap="flat" cmpd="sng" algn="ctr">
                      <a:solidFill>
                        <a:schemeClr val="tx1"/>
                      </a:solidFill>
                      <a:prstDash val="solid"/>
                      <a:round/>
                      <a:headEnd type="none" w="med" len="med"/>
                      <a:tailEnd type="none" w="med" len="med"/>
                    </a:lnT>
                  </a:tcPr>
                </a:tc>
                <a:tc>
                  <a:txBody>
                    <a:bodyPr/>
                    <a:lstStyle/>
                    <a:p>
                      <a:pPr algn="ctr"/>
                      <a:r>
                        <a:rPr kumimoji="1" lang="ja-JP" altLang="en-US" sz="1050" dirty="0" smtClean="0"/>
                        <a:t>５．５</a:t>
                      </a:r>
                      <a:r>
                        <a:rPr kumimoji="1" lang="en-US" altLang="ja-JP" sz="1050" dirty="0" smtClean="0"/>
                        <a:t>h</a:t>
                      </a:r>
                      <a:endParaRPr kumimoji="1" lang="ja-JP" altLang="en-US" sz="1050" dirty="0">
                        <a:latin typeface="+mj-ea"/>
                        <a:ea typeface="+mj-ea"/>
                      </a:endParaRPr>
                    </a:p>
                  </a:txBody>
                  <a:tcPr marL="99060" marR="99060" anchor="ctr"/>
                </a:tc>
                <a:extLst>
                  <a:ext uri="{0D108BD9-81ED-4DB2-BD59-A6C34878D82A}">
                    <a16:rowId xmlns:a16="http://schemas.microsoft.com/office/drawing/2014/main" val="10004"/>
                  </a:ext>
                </a:extLst>
              </a:tr>
              <a:tr h="402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演習</a:t>
                      </a:r>
                      <a:endParaRPr kumimoji="1" lang="en-US" altLang="ja-JP" sz="1000" dirty="0"/>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サービス提供プロセスの管理に関する演習</a:t>
                      </a:r>
                      <a:endParaRPr kumimoji="1" lang="en-US" altLang="ja-JP" sz="1000" dirty="0"/>
                    </a:p>
                  </a:txBody>
                  <a:tcPr marL="99060" marR="99060" anchor="ctr"/>
                </a:tc>
                <a:tc>
                  <a:txBody>
                    <a:bodyPr/>
                    <a:lstStyle/>
                    <a:p>
                      <a:pPr algn="ctr"/>
                      <a:r>
                        <a:rPr kumimoji="1" lang="ja-JP" altLang="en-US" sz="1050" dirty="0" smtClean="0">
                          <a:latin typeface="+mj-ea"/>
                          <a:ea typeface="+mj-ea"/>
                        </a:rPr>
                        <a:t>７．５ｈ</a:t>
                      </a:r>
                      <a:endParaRPr kumimoji="1" lang="ja-JP" altLang="en-US" sz="1050" dirty="0">
                        <a:latin typeface="+mj-ea"/>
                        <a:ea typeface="+mj-ea"/>
                      </a:endParaRPr>
                    </a:p>
                  </a:txBody>
                  <a:tcPr marL="99060" marR="99060" anchor="ctr"/>
                </a:tc>
                <a:extLst>
                  <a:ext uri="{0D108BD9-81ED-4DB2-BD59-A6C34878D82A}">
                    <a16:rowId xmlns:a16="http://schemas.microsoft.com/office/drawing/2014/main" val="10005"/>
                  </a:ext>
                </a:extLst>
              </a:tr>
              <a:tr h="276447">
                <a:tc>
                  <a:txBody>
                    <a:bodyPr/>
                    <a:lstStyle/>
                    <a:p>
                      <a:pPr algn="l"/>
                      <a:endParaRPr kumimoji="1" lang="ja-JP" altLang="en-US" sz="1050" dirty="0"/>
                    </a:p>
                  </a:txBody>
                  <a:tcPr marL="99060" marR="99060" anchor="ctr">
                    <a:solidFill>
                      <a:srgbClr val="92D050"/>
                    </a:solidFill>
                  </a:tcPr>
                </a:tc>
                <a:tc>
                  <a:txBody>
                    <a:bodyPr/>
                    <a:lstStyle/>
                    <a:p>
                      <a:pPr algn="l"/>
                      <a:r>
                        <a:rPr kumimoji="1" lang="ja-JP" altLang="en-US" sz="1050" dirty="0"/>
                        <a:t>合計</a:t>
                      </a:r>
                    </a:p>
                  </a:txBody>
                  <a:tcPr marL="99060" marR="99060" anchor="ctr">
                    <a:solidFill>
                      <a:srgbClr val="92D050"/>
                    </a:solidFill>
                  </a:tcPr>
                </a:tc>
                <a:tc>
                  <a:txBody>
                    <a:bodyPr/>
                    <a:lstStyle/>
                    <a:p>
                      <a:pPr algn="ctr"/>
                      <a:r>
                        <a:rPr kumimoji="1" lang="ja-JP" altLang="en-US" sz="1050" dirty="0" smtClean="0"/>
                        <a:t>１７．５</a:t>
                      </a:r>
                      <a:r>
                        <a:rPr kumimoji="1" lang="en-US" altLang="ja-JP" sz="1050" dirty="0" smtClean="0"/>
                        <a:t>h</a:t>
                      </a:r>
                      <a:endParaRPr kumimoji="1" lang="ja-JP" altLang="en-US" sz="1050" dirty="0">
                        <a:latin typeface="+mj-ea"/>
                        <a:ea typeface="+mj-ea"/>
                      </a:endParaRPr>
                    </a:p>
                  </a:txBody>
                  <a:tcPr marL="99060" marR="99060" anchor="ctr">
                    <a:solidFill>
                      <a:srgbClr val="92D050"/>
                    </a:solidFill>
                  </a:tcPr>
                </a:tc>
                <a:extLst>
                  <a:ext uri="{0D108BD9-81ED-4DB2-BD59-A6C34878D82A}">
                    <a16:rowId xmlns:a16="http://schemas.microsoft.com/office/drawing/2014/main" val="10008"/>
                  </a:ext>
                </a:extLst>
              </a:tr>
            </a:tbl>
          </a:graphicData>
        </a:graphic>
      </p:graphicFrame>
      <p:sp>
        <p:nvSpPr>
          <p:cNvPr id="12" name="正方形/長方形 11"/>
          <p:cNvSpPr/>
          <p:nvPr/>
        </p:nvSpPr>
        <p:spPr>
          <a:xfrm>
            <a:off x="255147" y="6540033"/>
            <a:ext cx="9622780" cy="307777"/>
          </a:xfrm>
          <a:prstGeom prst="rect">
            <a:avLst/>
          </a:prstGeom>
        </p:spPr>
        <p:txBody>
          <a:bodyPr wrap="square">
            <a:spAutoFit/>
          </a:bodyPr>
          <a:lstStyle/>
          <a:p>
            <a:r>
              <a:rPr lang="en-US" altLang="ja-JP" sz="1400" dirty="0" smtClean="0"/>
              <a:t>※</a:t>
            </a:r>
            <a:r>
              <a:rPr lang="ja-JP" altLang="en-US" sz="1400" dirty="0" smtClean="0"/>
              <a:t>更新研修</a:t>
            </a:r>
            <a:r>
              <a:rPr lang="ja-JP" altLang="en-US" sz="1400" dirty="0"/>
              <a:t>について</a:t>
            </a:r>
            <a:r>
              <a:rPr lang="ja-JP" altLang="en-US" sz="1400" dirty="0" smtClean="0"/>
              <a:t>は実践研修標準カリキュラム案を基に厚生</a:t>
            </a:r>
            <a:r>
              <a:rPr lang="ja-JP" altLang="en-US" sz="1400" dirty="0"/>
              <a:t>労働科学研究にて開発中</a:t>
            </a:r>
            <a:r>
              <a:rPr lang="ja-JP" altLang="en-US" sz="1400" dirty="0" smtClean="0"/>
              <a:t>（</a:t>
            </a:r>
            <a:r>
              <a:rPr lang="ja-JP" altLang="en-US" sz="1400" dirty="0"/>
              <a:t>６</a:t>
            </a:r>
            <a:r>
              <a:rPr lang="ja-JP" altLang="en-US" sz="1400" dirty="0" smtClean="0"/>
              <a:t>時間</a:t>
            </a:r>
            <a:r>
              <a:rPr lang="ja-JP" altLang="en-US" sz="1400" dirty="0"/>
              <a:t>程度を想定）</a:t>
            </a:r>
            <a:endParaRPr lang="en-US" altLang="ja-JP" sz="1400" dirty="0"/>
          </a:p>
        </p:txBody>
      </p:sp>
      <p:sp>
        <p:nvSpPr>
          <p:cNvPr id="15" name="右矢印 14"/>
          <p:cNvSpPr/>
          <p:nvPr/>
        </p:nvSpPr>
        <p:spPr>
          <a:xfrm>
            <a:off x="4270134" y="1312845"/>
            <a:ext cx="336873" cy="1813044"/>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 name="直線コネクタ 2"/>
          <p:cNvCxnSpPr/>
          <p:nvPr/>
        </p:nvCxnSpPr>
        <p:spPr>
          <a:xfrm flipV="1">
            <a:off x="0" y="4358313"/>
            <a:ext cx="9877927" cy="1"/>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17" name="右矢印 16"/>
          <p:cNvSpPr/>
          <p:nvPr/>
        </p:nvSpPr>
        <p:spPr>
          <a:xfrm>
            <a:off x="4270134" y="4692043"/>
            <a:ext cx="336873" cy="1506069"/>
          </a:xfrm>
          <a:prstGeom prst="rightArrow">
            <a:avLst>
              <a:gd name="adj1" fmla="val 6034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1594247" y="5164528"/>
            <a:ext cx="143172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200" b="1" dirty="0" smtClean="0"/>
              <a:t>新設</a:t>
            </a:r>
            <a:endParaRPr kumimoji="1" lang="ja-JP" altLang="en-US" sz="3200" b="1" dirty="0"/>
          </a:p>
        </p:txBody>
      </p:sp>
      <p:graphicFrame>
        <p:nvGraphicFramePr>
          <p:cNvPr id="20" name="表 19"/>
          <p:cNvGraphicFramePr>
            <a:graphicFrameLocks noGrp="1"/>
          </p:cNvGraphicFramePr>
          <p:nvPr>
            <p:extLst>
              <p:ext uri="{D42A27DB-BD31-4B8C-83A1-F6EECF244321}">
                <p14:modId xmlns:p14="http://schemas.microsoft.com/office/powerpoint/2010/main" val="964080239"/>
              </p:ext>
            </p:extLst>
          </p:nvPr>
        </p:nvGraphicFramePr>
        <p:xfrm>
          <a:off x="4772894" y="4514945"/>
          <a:ext cx="4953000" cy="1872000"/>
        </p:xfrm>
        <a:graphic>
          <a:graphicData uri="http://schemas.openxmlformats.org/drawingml/2006/table">
            <a:tbl>
              <a:tblPr firstRow="1" bandRow="1">
                <a:tableStyleId>{5940675A-B579-460E-94D1-54222C63F5DA}</a:tableStyleId>
              </a:tblPr>
              <a:tblGrid>
                <a:gridCol w="525665">
                  <a:extLst>
                    <a:ext uri="{9D8B030D-6E8A-4147-A177-3AD203B41FA5}">
                      <a16:colId xmlns:a16="http://schemas.microsoft.com/office/drawing/2014/main" val="20000"/>
                    </a:ext>
                  </a:extLst>
                </a:gridCol>
                <a:gridCol w="3593804">
                  <a:extLst>
                    <a:ext uri="{9D8B030D-6E8A-4147-A177-3AD203B41FA5}">
                      <a16:colId xmlns:a16="http://schemas.microsoft.com/office/drawing/2014/main" val="20001"/>
                    </a:ext>
                  </a:extLst>
                </a:gridCol>
                <a:gridCol w="833531">
                  <a:extLst>
                    <a:ext uri="{9D8B030D-6E8A-4147-A177-3AD203B41FA5}">
                      <a16:colId xmlns:a16="http://schemas.microsoft.com/office/drawing/2014/main" val="20002"/>
                    </a:ext>
                  </a:extLst>
                </a:gridCol>
              </a:tblGrid>
              <a:tr h="3305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dirty="0" smtClean="0"/>
                        <a:t>実践研修</a:t>
                      </a:r>
                    </a:p>
                  </a:txBody>
                  <a:tcPr marL="99060" marR="9906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1" dirty="0" smtClean="0"/>
                    </a:p>
                  </a:txBody>
                  <a:tcPr anchor="ctr">
                    <a:solidFill>
                      <a:schemeClr val="accent2">
                        <a:lumMod val="40000"/>
                        <a:lumOff val="60000"/>
                      </a:schemeClr>
                    </a:solidFill>
                  </a:tcPr>
                </a:tc>
                <a:tc>
                  <a:txBody>
                    <a:bodyPr/>
                    <a:lstStyle/>
                    <a:p>
                      <a:pPr algn="ctr"/>
                      <a:r>
                        <a:rPr kumimoji="1" lang="ja-JP" altLang="en-US" sz="1050" dirty="0"/>
                        <a:t>時間数</a:t>
                      </a:r>
                    </a:p>
                  </a:txBody>
                  <a:tcPr marL="99060" marR="99060" anchor="ctr">
                    <a:solidFill>
                      <a:schemeClr val="accent2">
                        <a:lumMod val="40000"/>
                        <a:lumOff val="60000"/>
                      </a:schemeClr>
                    </a:solidFill>
                  </a:tcPr>
                </a:tc>
                <a:extLst>
                  <a:ext uri="{0D108BD9-81ED-4DB2-BD59-A6C34878D82A}">
                    <a16:rowId xmlns:a16="http://schemas.microsoft.com/office/drawing/2014/main" val="10000"/>
                  </a:ext>
                </a:extLst>
              </a:tr>
              <a:tr h="297091">
                <a:tc>
                  <a:txBody>
                    <a:bodyPr/>
                    <a:lstStyle/>
                    <a:p>
                      <a:r>
                        <a:rPr kumimoji="1" lang="ja-JP" altLang="en-US" sz="1000" dirty="0" smtClean="0"/>
                        <a:t>講義</a:t>
                      </a:r>
                      <a:endParaRPr kumimoji="1" lang="ja-JP" altLang="en-US" sz="1000" dirty="0"/>
                    </a:p>
                  </a:txBody>
                  <a:tcPr marL="99060" marR="99060" anchor="ctr">
                    <a:lnL w="12700" cap="flat" cmpd="sng" algn="ctr">
                      <a:solidFill>
                        <a:schemeClr val="tx1"/>
                      </a:solidFill>
                      <a:prstDash val="solid"/>
                      <a:round/>
                      <a:headEnd type="none" w="med" len="med"/>
                      <a:tailEnd type="none" w="med" len="med"/>
                    </a:lnL>
                  </a:tcPr>
                </a:tc>
                <a:tc>
                  <a:txBody>
                    <a:bodyPr/>
                    <a:lstStyle/>
                    <a:p>
                      <a:r>
                        <a:rPr kumimoji="1" lang="ja-JP" altLang="en-US" sz="1000" dirty="0" smtClean="0"/>
                        <a:t>障害福祉の動向に関する講義</a:t>
                      </a:r>
                      <a:endParaRPr kumimoji="1" lang="ja-JP" altLang="en-US" sz="1000" dirty="0"/>
                    </a:p>
                  </a:txBody>
                  <a:tcPr marL="99060" marR="99060" anchor="ctr"/>
                </a:tc>
                <a:tc>
                  <a:txBody>
                    <a:bodyPr/>
                    <a:lstStyle/>
                    <a:p>
                      <a:pPr algn="ctr"/>
                      <a:r>
                        <a:rPr kumimoji="1" lang="ja-JP" altLang="en-US" sz="1050" dirty="0" smtClean="0"/>
                        <a:t>１ｈ</a:t>
                      </a:r>
                      <a:endParaRPr kumimoji="1" lang="ja-JP" altLang="en-US" sz="1050" dirty="0"/>
                    </a:p>
                  </a:txBody>
                  <a:tcPr marL="99060" marR="99060" anchor="ctr"/>
                </a:tc>
                <a:extLst>
                  <a:ext uri="{0D108BD9-81ED-4DB2-BD59-A6C34878D82A}">
                    <a16:rowId xmlns:a16="http://schemas.microsoft.com/office/drawing/2014/main" val="10001"/>
                  </a:ext>
                </a:extLst>
              </a:tr>
              <a:tr h="297091">
                <a:tc rowSpan="3">
                  <a:txBody>
                    <a:bodyPr/>
                    <a:lstStyle/>
                    <a:p>
                      <a:r>
                        <a:rPr kumimoji="1" lang="ja-JP" altLang="en-US" sz="1000" dirty="0" smtClean="0"/>
                        <a:t>演習</a:t>
                      </a:r>
                      <a:endParaRPr kumimoji="1" lang="ja-JP" altLang="en-US" sz="1000" dirty="0"/>
                    </a:p>
                  </a:txBody>
                  <a:tcPr marL="99060" marR="99060" anchor="ctr">
                    <a:lnL w="12700" cap="flat" cmpd="sng" algn="ctr">
                      <a:solidFill>
                        <a:schemeClr val="tx1"/>
                      </a:solidFill>
                      <a:prstDash val="solid"/>
                      <a:round/>
                      <a:headEnd type="none" w="med" len="med"/>
                      <a:tailEnd type="none" w="med" len="med"/>
                    </a:lnL>
                  </a:tcPr>
                </a:tc>
                <a:tc>
                  <a:txBody>
                    <a:bodyPr/>
                    <a:lstStyle/>
                    <a:p>
                      <a:r>
                        <a:rPr kumimoji="1" lang="ja-JP" altLang="en-US" sz="1000" dirty="0" smtClean="0"/>
                        <a:t>サービス提供に関する講義及び演習</a:t>
                      </a:r>
                      <a:endParaRPr kumimoji="1" lang="ja-JP" altLang="en-US" sz="1000" dirty="0"/>
                    </a:p>
                  </a:txBody>
                  <a:tcPr marL="99060" marR="99060" anchor="ctr">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t>７ｈ</a:t>
                      </a:r>
                      <a:endParaRPr kumimoji="1" lang="ja-JP" altLang="en-US" sz="1050" dirty="0"/>
                    </a:p>
                  </a:txBody>
                  <a:tcPr marL="99060" marR="9906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6126">
                <a:tc vMerge="1">
                  <a:txBody>
                    <a:bodyPr/>
                    <a:lstStyle/>
                    <a:p>
                      <a:endParaRPr kumimoji="1" lang="ja-JP" altLang="en-US"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kumimoji="1" lang="ja-JP" altLang="en-US" sz="1000" dirty="0" smtClean="0"/>
                        <a:t>人材育成の手法に関する講義及び演習</a:t>
                      </a:r>
                      <a:endParaRPr kumimoji="1" lang="ja-JP" altLang="en-US" sz="1000" dirty="0"/>
                    </a:p>
                  </a:txBody>
                  <a:tcPr marL="99060" marR="99060" anchor="ctr">
                    <a:lnT w="12700" cap="flat" cmpd="sng" algn="ctr">
                      <a:solidFill>
                        <a:schemeClr val="tx1"/>
                      </a:solidFill>
                      <a:prstDash val="solid"/>
                      <a:round/>
                      <a:headEnd type="none" w="med" len="med"/>
                      <a:tailEnd type="none" w="med" len="med"/>
                    </a:lnT>
                  </a:tcPr>
                </a:tc>
                <a:tc>
                  <a:txBody>
                    <a:bodyPr/>
                    <a:lstStyle/>
                    <a:p>
                      <a:pPr algn="ctr"/>
                      <a:r>
                        <a:rPr kumimoji="1" lang="ja-JP" altLang="en-US" sz="1050" dirty="0" smtClean="0"/>
                        <a:t>２．５ｈ</a:t>
                      </a:r>
                      <a:endParaRPr kumimoji="1" lang="ja-JP" altLang="en-US" sz="1050" dirty="0"/>
                    </a:p>
                  </a:txBody>
                  <a:tcPr marL="99060" marR="9906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297091">
                <a:tc vMerge="1">
                  <a:txBody>
                    <a:bodyPr/>
                    <a:lstStyle/>
                    <a:p>
                      <a:endParaRPr kumimoji="1" lang="ja-JP" altLang="en-US" sz="1000" dirty="0"/>
                    </a:p>
                  </a:txBody>
                  <a:tcPr anchor="ctr"/>
                </a:tc>
                <a:tc>
                  <a:txBody>
                    <a:bodyPr/>
                    <a:lstStyle/>
                    <a:p>
                      <a:r>
                        <a:rPr kumimoji="1" lang="ja-JP" altLang="en-US" sz="1000" dirty="0" smtClean="0"/>
                        <a:t>他職種及び地域連携に関する講義及び演習</a:t>
                      </a:r>
                      <a:endParaRPr kumimoji="1" lang="ja-JP" altLang="en-US" sz="1000" dirty="0"/>
                    </a:p>
                  </a:txBody>
                  <a:tcPr marL="99060" marR="99060" anchor="ctr"/>
                </a:tc>
                <a:tc>
                  <a:txBody>
                    <a:bodyPr/>
                    <a:lstStyle/>
                    <a:p>
                      <a:pPr algn="ctr"/>
                      <a:r>
                        <a:rPr kumimoji="1" lang="ja-JP" altLang="en-US" sz="1050" dirty="0" smtClean="0"/>
                        <a:t>６ｈ</a:t>
                      </a:r>
                      <a:endParaRPr kumimoji="1" lang="ja-JP" altLang="en-US" sz="1050" dirty="0"/>
                    </a:p>
                  </a:txBody>
                  <a:tcPr marL="99060" marR="99060" anchor="ctr"/>
                </a:tc>
                <a:extLst>
                  <a:ext uri="{0D108BD9-81ED-4DB2-BD59-A6C34878D82A}">
                    <a16:rowId xmlns:a16="http://schemas.microsoft.com/office/drawing/2014/main" val="10004"/>
                  </a:ext>
                </a:extLst>
              </a:tr>
              <a:tr h="324079">
                <a:tc>
                  <a:txBody>
                    <a:bodyPr/>
                    <a:lstStyle/>
                    <a:p>
                      <a:endParaRPr kumimoji="1" lang="ja-JP" altLang="en-US" sz="1050" dirty="0"/>
                    </a:p>
                  </a:txBody>
                  <a:tcPr marL="99060" marR="99060" anchor="ctr">
                    <a:solidFill>
                      <a:schemeClr val="accent2">
                        <a:lumMod val="40000"/>
                        <a:lumOff val="60000"/>
                      </a:schemeClr>
                    </a:solidFill>
                  </a:tcPr>
                </a:tc>
                <a:tc>
                  <a:txBody>
                    <a:bodyPr/>
                    <a:lstStyle/>
                    <a:p>
                      <a:r>
                        <a:rPr kumimoji="1" lang="ja-JP" altLang="en-US" sz="1050" dirty="0"/>
                        <a:t>合計</a:t>
                      </a:r>
                    </a:p>
                  </a:txBody>
                  <a:tcPr marL="99060" marR="99060" anchor="ctr">
                    <a:solidFill>
                      <a:schemeClr val="accent2">
                        <a:lumMod val="40000"/>
                        <a:lumOff val="60000"/>
                      </a:schemeClr>
                    </a:solidFill>
                  </a:tcPr>
                </a:tc>
                <a:tc>
                  <a:txBody>
                    <a:bodyPr/>
                    <a:lstStyle/>
                    <a:p>
                      <a:pPr algn="ctr"/>
                      <a:r>
                        <a:rPr kumimoji="1" lang="ja-JP" altLang="en-US" sz="1050" dirty="0" smtClean="0"/>
                        <a:t>１６．５ｈ</a:t>
                      </a:r>
                      <a:endParaRPr kumimoji="1" lang="ja-JP" altLang="en-US" sz="1050" dirty="0"/>
                    </a:p>
                  </a:txBody>
                  <a:tcPr marL="99060" marR="99060" anchor="ct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1085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176168" y="4429125"/>
            <a:ext cx="9590008" cy="23622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2" name="タイトル 1"/>
          <p:cNvSpPr>
            <a:spLocks noGrp="1"/>
          </p:cNvSpPr>
          <p:nvPr>
            <p:ph type="title"/>
          </p:nvPr>
        </p:nvSpPr>
        <p:spPr>
          <a:xfrm>
            <a:off x="0" y="18139"/>
            <a:ext cx="9906000" cy="490066"/>
          </a:xfrm>
          <a:noFill/>
          <a:ln>
            <a:noFill/>
          </a:ln>
        </p:spPr>
        <p:txBody>
          <a:bodyPr>
            <a:noAutofit/>
          </a:bodyPr>
          <a:lstStyle/>
          <a:p>
            <a:r>
              <a:rPr lang="ja-JP" altLang="en-US" sz="1800" b="1" dirty="0" smtClean="0"/>
              <a:t>サービス</a:t>
            </a:r>
            <a:r>
              <a:rPr lang="ja-JP" altLang="en-US" sz="1800" b="1" dirty="0"/>
              <a:t>管理</a:t>
            </a:r>
            <a:r>
              <a:rPr lang="ja-JP" altLang="en-US" sz="1800" b="1" dirty="0" smtClean="0"/>
              <a:t>責任者等の研修見直しに伴う経過措置及び配置時の取扱いの緩和等について</a:t>
            </a:r>
            <a:endParaRPr kumimoji="1" lang="ja-JP" altLang="en-US" sz="1800" b="1" dirty="0"/>
          </a:p>
        </p:txBody>
      </p:sp>
      <p:sp>
        <p:nvSpPr>
          <p:cNvPr id="4" name="コンテンツ プレースホルダー 2"/>
          <p:cNvSpPr txBox="1">
            <a:spLocks/>
          </p:cNvSpPr>
          <p:nvPr/>
        </p:nvSpPr>
        <p:spPr>
          <a:xfrm>
            <a:off x="206658" y="905638"/>
            <a:ext cx="9438254"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600" dirty="0"/>
          </a:p>
          <a:p>
            <a:pPr marL="0" indent="0">
              <a:buFont typeface="Arial" panose="020B0604020202020204" pitchFamily="34" charset="0"/>
              <a:buNone/>
            </a:pPr>
            <a:endParaRPr lang="ja-JP" altLang="en-US" sz="1600" dirty="0"/>
          </a:p>
        </p:txBody>
      </p:sp>
      <p:sp>
        <p:nvSpPr>
          <p:cNvPr id="22" name="正方形/長方形 21"/>
          <p:cNvSpPr/>
          <p:nvPr/>
        </p:nvSpPr>
        <p:spPr>
          <a:xfrm>
            <a:off x="8538730" y="2722514"/>
            <a:ext cx="1016433" cy="155221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smtClean="0">
                <a:solidFill>
                  <a:schemeClr val="tx1"/>
                </a:solidFill>
              </a:rPr>
              <a:t>サービス管理責任者等更新</a:t>
            </a:r>
            <a:r>
              <a:rPr lang="ja-JP" altLang="en-US" sz="1100" dirty="0">
                <a:solidFill>
                  <a:schemeClr val="tx1"/>
                </a:solidFill>
              </a:rPr>
              <a:t>研修</a:t>
            </a:r>
            <a:endParaRPr lang="en-US" altLang="ja-JP" sz="1100" dirty="0">
              <a:solidFill>
                <a:schemeClr val="tx1"/>
              </a:solidFill>
            </a:endParaRPr>
          </a:p>
          <a:p>
            <a:pPr algn="ctr"/>
            <a:r>
              <a:rPr lang="en-US" altLang="ja-JP" sz="1100" dirty="0" smtClean="0">
                <a:solidFill>
                  <a:schemeClr val="tx1"/>
                </a:solidFill>
              </a:rPr>
              <a:t>※</a:t>
            </a:r>
            <a:r>
              <a:rPr lang="ja-JP" altLang="en-US" sz="1100" dirty="0">
                <a:solidFill>
                  <a:schemeClr val="tx1"/>
                </a:solidFill>
              </a:rPr>
              <a:t>実践研修</a:t>
            </a:r>
            <a:r>
              <a:rPr lang="ja-JP" altLang="en-US" sz="1100" dirty="0" smtClean="0">
                <a:solidFill>
                  <a:schemeClr val="tx1"/>
                </a:solidFill>
              </a:rPr>
              <a:t>修了後</a:t>
            </a:r>
            <a:endParaRPr lang="en-US" altLang="ja-JP" sz="1100" dirty="0" smtClean="0">
              <a:solidFill>
                <a:schemeClr val="tx1"/>
              </a:solidFill>
            </a:endParaRPr>
          </a:p>
          <a:p>
            <a:pPr algn="ctr"/>
            <a:r>
              <a:rPr lang="en-US" altLang="ja-JP" sz="1100" dirty="0" smtClean="0">
                <a:solidFill>
                  <a:schemeClr val="tx1"/>
                </a:solidFill>
              </a:rPr>
              <a:t>5</a:t>
            </a:r>
            <a:r>
              <a:rPr lang="ja-JP" altLang="en-US" sz="1100" dirty="0">
                <a:solidFill>
                  <a:schemeClr val="tx1"/>
                </a:solidFill>
              </a:rPr>
              <a:t>年毎に受講</a:t>
            </a:r>
          </a:p>
        </p:txBody>
      </p:sp>
      <p:cxnSp>
        <p:nvCxnSpPr>
          <p:cNvPr id="23" name="直線矢印コネクタ 22"/>
          <p:cNvCxnSpPr>
            <a:stCxn id="43" idx="3"/>
          </p:cNvCxnSpPr>
          <p:nvPr/>
        </p:nvCxnSpPr>
        <p:spPr>
          <a:xfrm>
            <a:off x="1020621" y="6153913"/>
            <a:ext cx="2406536"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988608" y="6064923"/>
            <a:ext cx="2189679" cy="1851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8023813" y="6083439"/>
            <a:ext cx="501916"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76168" y="4437112"/>
            <a:ext cx="3149154" cy="568112"/>
          </a:xfrm>
          <a:prstGeom prst="rect">
            <a:avLst/>
          </a:prstGeom>
        </p:spPr>
        <p:style>
          <a:lnRef idx="1">
            <a:schemeClr val="accent3"/>
          </a:lnRef>
          <a:fillRef idx="2">
            <a:schemeClr val="accent3"/>
          </a:fillRef>
          <a:effectRef idx="1">
            <a:schemeClr val="accent3"/>
          </a:effectRef>
          <a:fontRef idx="minor">
            <a:schemeClr val="dk1"/>
          </a:fontRef>
        </p:style>
        <p:txBody>
          <a:bodyPr vert="horz" rtlCol="0" anchor="ctr"/>
          <a:lstStyle/>
          <a:p>
            <a:pPr algn="ctr"/>
            <a:r>
              <a:rPr lang="ja-JP" altLang="en-US" sz="1400" b="1" dirty="0" smtClean="0">
                <a:solidFill>
                  <a:schemeClr val="tx1"/>
                </a:solidFill>
              </a:rPr>
              <a:t>配置時の取扱いの緩和等について</a:t>
            </a:r>
            <a:endParaRPr lang="en-US" altLang="ja-JP" sz="1400" b="1" dirty="0" smtClean="0">
              <a:solidFill>
                <a:schemeClr val="tx1"/>
              </a:solidFill>
            </a:endParaRPr>
          </a:p>
        </p:txBody>
      </p:sp>
      <p:cxnSp>
        <p:nvCxnSpPr>
          <p:cNvPr id="46" name="直線矢印コネクタ 45"/>
          <p:cNvCxnSpPr>
            <a:stCxn id="15" idx="3"/>
            <a:endCxn id="33" idx="1"/>
          </p:cNvCxnSpPr>
          <p:nvPr/>
        </p:nvCxnSpPr>
        <p:spPr>
          <a:xfrm>
            <a:off x="1020621" y="3457054"/>
            <a:ext cx="2406536"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176167" y="601542"/>
            <a:ext cx="9590008" cy="375138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62" name="左右矢印 61"/>
          <p:cNvSpPr/>
          <p:nvPr/>
        </p:nvSpPr>
        <p:spPr>
          <a:xfrm>
            <a:off x="4997269" y="5527649"/>
            <a:ext cx="2189679" cy="401781"/>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p>
        </p:txBody>
      </p:sp>
      <p:cxnSp>
        <p:nvCxnSpPr>
          <p:cNvPr id="64" name="直線矢印コネクタ 63"/>
          <p:cNvCxnSpPr/>
          <p:nvPr/>
        </p:nvCxnSpPr>
        <p:spPr>
          <a:xfrm>
            <a:off x="8023813" y="3460000"/>
            <a:ext cx="514917"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左右矢印 2"/>
          <p:cNvSpPr/>
          <p:nvPr/>
        </p:nvSpPr>
        <p:spPr>
          <a:xfrm>
            <a:off x="5056188" y="2864989"/>
            <a:ext cx="2122100" cy="401781"/>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grpSp>
        <p:nvGrpSpPr>
          <p:cNvPr id="30" name="グループ化 29"/>
          <p:cNvGrpSpPr/>
          <p:nvPr/>
        </p:nvGrpSpPr>
        <p:grpSpPr>
          <a:xfrm>
            <a:off x="3427157" y="2639382"/>
            <a:ext cx="1544805" cy="1635347"/>
            <a:chOff x="2332156" y="2068887"/>
            <a:chExt cx="1852667" cy="2441214"/>
          </a:xfrm>
        </p:grpSpPr>
        <p:sp>
          <p:nvSpPr>
            <p:cNvPr id="31" name="正方形/長方形 30"/>
            <p:cNvSpPr/>
            <p:nvPr/>
          </p:nvSpPr>
          <p:spPr>
            <a:xfrm>
              <a:off x="2396325" y="2179928"/>
              <a:ext cx="819404" cy="2198110"/>
            </a:xfrm>
            <a:prstGeom prst="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smtClean="0">
                  <a:solidFill>
                    <a:schemeClr val="tx1"/>
                  </a:solidFill>
                </a:rPr>
                <a:t>相談支援従事者</a:t>
              </a:r>
              <a:endParaRPr kumimoji="1" lang="en-US" altLang="ja-JP" sz="1100" dirty="0" smtClean="0">
                <a:solidFill>
                  <a:schemeClr val="tx1"/>
                </a:solidFill>
              </a:endParaRPr>
            </a:p>
            <a:p>
              <a:pPr algn="ctr"/>
              <a:r>
                <a:rPr kumimoji="1" lang="ja-JP" altLang="en-US" sz="1100" dirty="0" smtClean="0">
                  <a:solidFill>
                    <a:schemeClr val="tx1"/>
                  </a:solidFill>
                </a:rPr>
                <a:t>初任者</a:t>
              </a:r>
              <a:r>
                <a:rPr kumimoji="1" lang="ja-JP" altLang="en-US" sz="1100" dirty="0">
                  <a:solidFill>
                    <a:schemeClr val="tx1"/>
                  </a:solidFill>
                </a:rPr>
                <a:t>研修</a:t>
              </a:r>
              <a:endParaRPr kumimoji="1" lang="en-US" altLang="ja-JP" sz="1100" dirty="0">
                <a:solidFill>
                  <a:schemeClr val="tx1"/>
                </a:solidFill>
              </a:endParaRPr>
            </a:p>
            <a:p>
              <a:pPr algn="ctr"/>
              <a:r>
                <a:rPr lang="ja-JP" altLang="en-US" sz="1100" dirty="0">
                  <a:solidFill>
                    <a:schemeClr val="tx1"/>
                  </a:solidFill>
                </a:rPr>
                <a:t>講義</a:t>
              </a:r>
              <a:r>
                <a:rPr lang="ja-JP" altLang="en-US" sz="1100" dirty="0" smtClean="0">
                  <a:solidFill>
                    <a:schemeClr val="tx1"/>
                  </a:solidFill>
                </a:rPr>
                <a:t>部分</a:t>
              </a:r>
              <a:endParaRPr lang="en-US" altLang="ja-JP" sz="1100" dirty="0">
                <a:solidFill>
                  <a:schemeClr val="tx1"/>
                </a:solidFill>
              </a:endParaRPr>
            </a:p>
          </p:txBody>
        </p:sp>
        <p:sp>
          <p:nvSpPr>
            <p:cNvPr id="32" name="正方形/長方形 31"/>
            <p:cNvSpPr/>
            <p:nvPr/>
          </p:nvSpPr>
          <p:spPr>
            <a:xfrm>
              <a:off x="3260209" y="2179927"/>
              <a:ext cx="858984" cy="2198110"/>
            </a:xfrm>
            <a:prstGeom prst="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smtClean="0">
                  <a:solidFill>
                    <a:schemeClr val="tx1"/>
                  </a:solidFill>
                </a:rPr>
                <a:t>サービス管理責任者等</a:t>
              </a:r>
              <a:endParaRPr kumimoji="1" lang="en-US" altLang="ja-JP" sz="1100" dirty="0" smtClean="0">
                <a:solidFill>
                  <a:schemeClr val="tx1"/>
                </a:solidFill>
              </a:endParaRPr>
            </a:p>
            <a:p>
              <a:pPr algn="ctr"/>
              <a:r>
                <a:rPr lang="ja-JP" altLang="en-US" sz="1100" dirty="0" smtClean="0">
                  <a:solidFill>
                    <a:schemeClr val="tx1"/>
                  </a:solidFill>
                </a:rPr>
                <a:t>基礎研修</a:t>
              </a:r>
              <a:endParaRPr lang="en-US" altLang="ja-JP" sz="1100" dirty="0" smtClean="0">
                <a:solidFill>
                  <a:schemeClr val="tx1"/>
                </a:solidFill>
              </a:endParaRPr>
            </a:p>
            <a:p>
              <a:pPr algn="ctr"/>
              <a:r>
                <a:rPr lang="ja-JP" altLang="en-US" sz="1100" dirty="0" smtClean="0">
                  <a:solidFill>
                    <a:schemeClr val="tx1"/>
                  </a:solidFill>
                </a:rPr>
                <a:t>講義</a:t>
              </a:r>
              <a:r>
                <a:rPr lang="ja-JP" altLang="en-US" sz="1100" dirty="0">
                  <a:solidFill>
                    <a:schemeClr val="tx1"/>
                  </a:solidFill>
                </a:rPr>
                <a:t>・</a:t>
              </a:r>
              <a:r>
                <a:rPr lang="ja-JP" altLang="en-US" sz="1100" dirty="0" smtClean="0">
                  <a:solidFill>
                    <a:schemeClr val="tx1"/>
                  </a:solidFill>
                </a:rPr>
                <a:t>演習</a:t>
              </a:r>
              <a:endParaRPr lang="en-US" altLang="ja-JP" sz="1100" dirty="0">
                <a:solidFill>
                  <a:schemeClr val="tx1"/>
                </a:solidFill>
              </a:endParaRPr>
            </a:p>
          </p:txBody>
        </p:sp>
        <p:sp>
          <p:nvSpPr>
            <p:cNvPr id="33" name="正方形/長方形 32"/>
            <p:cNvSpPr/>
            <p:nvPr/>
          </p:nvSpPr>
          <p:spPr>
            <a:xfrm>
              <a:off x="2332156" y="2068887"/>
              <a:ext cx="1852667" cy="2441214"/>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chemeClr val="tx1"/>
                </a:solidFill>
              </a:endParaRPr>
            </a:p>
          </p:txBody>
        </p:sp>
      </p:grpSp>
      <p:sp>
        <p:nvSpPr>
          <p:cNvPr id="38" name="正方形/長方形 37"/>
          <p:cNvSpPr/>
          <p:nvPr/>
        </p:nvSpPr>
        <p:spPr>
          <a:xfrm>
            <a:off x="7213047" y="2722513"/>
            <a:ext cx="810766" cy="1552214"/>
          </a:xfrm>
          <a:prstGeom prst="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smtClean="0">
                <a:solidFill>
                  <a:schemeClr val="tx1"/>
                </a:solidFill>
              </a:rPr>
              <a:t>サービス管理責任者等</a:t>
            </a:r>
            <a:endParaRPr kumimoji="1" lang="en-US" altLang="ja-JP" sz="1100" dirty="0" smtClean="0">
              <a:solidFill>
                <a:schemeClr val="tx1"/>
              </a:solidFill>
            </a:endParaRPr>
          </a:p>
          <a:p>
            <a:pPr algn="ctr"/>
            <a:r>
              <a:rPr kumimoji="1" lang="ja-JP" altLang="en-US" sz="1100" dirty="0" smtClean="0">
                <a:solidFill>
                  <a:schemeClr val="tx1"/>
                </a:solidFill>
              </a:rPr>
              <a:t>実践</a:t>
            </a:r>
            <a:r>
              <a:rPr kumimoji="1" lang="ja-JP" altLang="en-US" sz="1100" dirty="0">
                <a:solidFill>
                  <a:schemeClr val="tx1"/>
                </a:solidFill>
              </a:rPr>
              <a:t>研修</a:t>
            </a:r>
            <a:endParaRPr kumimoji="1" lang="en-US" altLang="ja-JP" sz="1100" dirty="0">
              <a:solidFill>
                <a:schemeClr val="tx1"/>
              </a:solidFill>
            </a:endParaRPr>
          </a:p>
          <a:p>
            <a:pPr algn="ctr"/>
            <a:r>
              <a:rPr lang="ja-JP" altLang="en-US" sz="1100" dirty="0">
                <a:solidFill>
                  <a:schemeClr val="tx1"/>
                </a:solidFill>
              </a:rPr>
              <a:t>講義・</a:t>
            </a:r>
            <a:r>
              <a:rPr lang="ja-JP" altLang="en-US" sz="1100" dirty="0" smtClean="0">
                <a:solidFill>
                  <a:schemeClr val="tx1"/>
                </a:solidFill>
              </a:rPr>
              <a:t>演習</a:t>
            </a:r>
            <a:endParaRPr lang="en-US" altLang="ja-JP" sz="1100" dirty="0">
              <a:solidFill>
                <a:schemeClr val="tx1"/>
              </a:solidFill>
            </a:endParaRPr>
          </a:p>
        </p:txBody>
      </p:sp>
      <p:sp>
        <p:nvSpPr>
          <p:cNvPr id="15" name="正方形/長方形 14"/>
          <p:cNvSpPr/>
          <p:nvPr/>
        </p:nvSpPr>
        <p:spPr>
          <a:xfrm>
            <a:off x="386768" y="2939341"/>
            <a:ext cx="633852" cy="10354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入職</a:t>
            </a:r>
            <a:endParaRPr kumimoji="1" lang="ja-JP" altLang="en-US" dirty="0"/>
          </a:p>
        </p:txBody>
      </p:sp>
      <p:sp>
        <p:nvSpPr>
          <p:cNvPr id="43" name="正方形/長方形 42"/>
          <p:cNvSpPr/>
          <p:nvPr/>
        </p:nvSpPr>
        <p:spPr>
          <a:xfrm>
            <a:off x="386768" y="5602291"/>
            <a:ext cx="633852" cy="110324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入職</a:t>
            </a:r>
            <a:endParaRPr kumimoji="1" lang="ja-JP" altLang="en-US" dirty="0"/>
          </a:p>
        </p:txBody>
      </p:sp>
      <p:sp>
        <p:nvSpPr>
          <p:cNvPr id="41" name="正方形/長方形 40"/>
          <p:cNvSpPr/>
          <p:nvPr/>
        </p:nvSpPr>
        <p:spPr>
          <a:xfrm>
            <a:off x="917904" y="2605379"/>
            <a:ext cx="2442577" cy="769441"/>
          </a:xfrm>
          <a:prstGeom prst="rect">
            <a:avLst/>
          </a:prstGeom>
        </p:spPr>
        <p:txBody>
          <a:bodyPr wrap="square">
            <a:spAutoFit/>
          </a:bodyPr>
          <a:lstStyle/>
          <a:p>
            <a:pPr algn="ctr"/>
            <a:r>
              <a:rPr lang="ja-JP" altLang="en-US" sz="1100" dirty="0" smtClean="0"/>
              <a:t>＜実務経験＞</a:t>
            </a:r>
            <a:endParaRPr lang="en-US" altLang="ja-JP" sz="1100" dirty="0" smtClean="0"/>
          </a:p>
          <a:p>
            <a:pPr algn="ctr"/>
            <a:r>
              <a:rPr lang="ja-JP" altLang="en-US" sz="1100" dirty="0" smtClean="0"/>
              <a:t>相談支援業務</a:t>
            </a:r>
            <a:r>
              <a:rPr lang="ja-JP" altLang="en-US" sz="1100" dirty="0"/>
              <a:t>５年</a:t>
            </a:r>
            <a:endParaRPr lang="en-US" altLang="ja-JP" sz="1100" dirty="0"/>
          </a:p>
          <a:p>
            <a:pPr algn="ctr"/>
            <a:r>
              <a:rPr lang="ja-JP" altLang="en-US" sz="1100" dirty="0"/>
              <a:t>（有資格者の場合は３年）以上</a:t>
            </a:r>
            <a:endParaRPr lang="en-US" altLang="ja-JP" sz="1100" dirty="0"/>
          </a:p>
          <a:p>
            <a:pPr algn="ctr"/>
            <a:r>
              <a:rPr lang="ja-JP" altLang="en-US" sz="1100" dirty="0"/>
              <a:t>もしくは</a:t>
            </a:r>
            <a:r>
              <a:rPr lang="ja-JP" altLang="en-US" sz="1100" dirty="0" smtClean="0"/>
              <a:t>直接</a:t>
            </a:r>
            <a:r>
              <a:rPr lang="ja-JP" altLang="en-US" sz="1100" dirty="0"/>
              <a:t>支援</a:t>
            </a:r>
            <a:r>
              <a:rPr lang="ja-JP" altLang="en-US" sz="1100" dirty="0" smtClean="0"/>
              <a:t>業務</a:t>
            </a:r>
            <a:r>
              <a:rPr lang="ja-JP" altLang="en-US" sz="1100" b="1" dirty="0">
                <a:solidFill>
                  <a:srgbClr val="FF0000"/>
                </a:solidFill>
              </a:rPr>
              <a:t>８</a:t>
            </a:r>
            <a:r>
              <a:rPr lang="ja-JP" altLang="en-US" sz="1100" b="1" dirty="0" smtClean="0">
                <a:solidFill>
                  <a:srgbClr val="FF0000"/>
                </a:solidFill>
              </a:rPr>
              <a:t>年</a:t>
            </a:r>
            <a:r>
              <a:rPr lang="ja-JP" altLang="en-US" sz="1100" dirty="0"/>
              <a:t>以上</a:t>
            </a:r>
            <a:endParaRPr lang="en-US" altLang="ja-JP" sz="1100" dirty="0"/>
          </a:p>
        </p:txBody>
      </p:sp>
      <p:sp>
        <p:nvSpPr>
          <p:cNvPr id="45" name="正方形/長方形 44"/>
          <p:cNvSpPr/>
          <p:nvPr/>
        </p:nvSpPr>
        <p:spPr>
          <a:xfrm>
            <a:off x="1068553" y="5350872"/>
            <a:ext cx="2358604" cy="769441"/>
          </a:xfrm>
          <a:prstGeom prst="rect">
            <a:avLst/>
          </a:prstGeom>
        </p:spPr>
        <p:txBody>
          <a:bodyPr wrap="square">
            <a:spAutoFit/>
          </a:bodyPr>
          <a:lstStyle/>
          <a:p>
            <a:pPr algn="ctr"/>
            <a:r>
              <a:rPr lang="ja-JP" altLang="en-US" sz="1100" dirty="0" smtClean="0"/>
              <a:t>＜</a:t>
            </a:r>
            <a:r>
              <a:rPr lang="ja-JP" altLang="en-US" sz="1100" dirty="0"/>
              <a:t>受講対象</a:t>
            </a:r>
            <a:r>
              <a:rPr lang="ja-JP" altLang="en-US" sz="1100" dirty="0" smtClean="0"/>
              <a:t>＞</a:t>
            </a:r>
            <a:endParaRPr lang="en-US" altLang="ja-JP" sz="1100" dirty="0" smtClean="0"/>
          </a:p>
          <a:p>
            <a:pPr algn="ctr"/>
            <a:r>
              <a:rPr lang="ja-JP" altLang="en-US" sz="1100" dirty="0" smtClean="0"/>
              <a:t>相談支援業務</a:t>
            </a:r>
            <a:r>
              <a:rPr lang="ja-JP" altLang="en-US" sz="1100" b="1" dirty="0" smtClean="0">
                <a:solidFill>
                  <a:srgbClr val="FF0000"/>
                </a:solidFill>
              </a:rPr>
              <a:t>３年</a:t>
            </a:r>
            <a:r>
              <a:rPr lang="ja-JP" altLang="en-US" sz="1100" dirty="0" smtClean="0"/>
              <a:t>以上</a:t>
            </a:r>
            <a:endParaRPr lang="en-US" altLang="ja-JP" sz="1100" dirty="0" smtClean="0"/>
          </a:p>
          <a:p>
            <a:pPr algn="ctr"/>
            <a:r>
              <a:rPr lang="ja-JP" altLang="en-US" sz="1100" dirty="0"/>
              <a:t>（有資格者の場合</a:t>
            </a:r>
            <a:r>
              <a:rPr lang="ja-JP" altLang="en-US" sz="1100" dirty="0" smtClean="0"/>
              <a:t>は１年</a:t>
            </a:r>
            <a:r>
              <a:rPr lang="ja-JP" altLang="en-US" sz="1100" dirty="0"/>
              <a:t>）以上</a:t>
            </a:r>
            <a:endParaRPr lang="en-US" altLang="ja-JP" sz="1100" dirty="0"/>
          </a:p>
          <a:p>
            <a:pPr algn="ctr"/>
            <a:r>
              <a:rPr lang="ja-JP" altLang="en-US" sz="1100" dirty="0" smtClean="0"/>
              <a:t>　もしくは直接</a:t>
            </a:r>
            <a:r>
              <a:rPr lang="ja-JP" altLang="en-US" sz="1100" dirty="0"/>
              <a:t>支援</a:t>
            </a:r>
            <a:r>
              <a:rPr lang="ja-JP" altLang="en-US" sz="1100" dirty="0" smtClean="0"/>
              <a:t>業務</a:t>
            </a:r>
            <a:r>
              <a:rPr lang="ja-JP" altLang="en-US" sz="1100" b="1" dirty="0" smtClean="0">
                <a:solidFill>
                  <a:srgbClr val="FF0000"/>
                </a:solidFill>
              </a:rPr>
              <a:t>６年</a:t>
            </a:r>
            <a:r>
              <a:rPr lang="ja-JP" altLang="en-US" sz="1100" dirty="0" smtClean="0"/>
              <a:t>以上</a:t>
            </a:r>
            <a:endParaRPr lang="en-US" altLang="ja-JP" sz="1100" dirty="0"/>
          </a:p>
        </p:txBody>
      </p:sp>
      <p:sp>
        <p:nvSpPr>
          <p:cNvPr id="51" name="正方形/長方形 50"/>
          <p:cNvSpPr/>
          <p:nvPr/>
        </p:nvSpPr>
        <p:spPr>
          <a:xfrm>
            <a:off x="4945071" y="6161830"/>
            <a:ext cx="2241877" cy="253916"/>
          </a:xfrm>
          <a:prstGeom prst="rect">
            <a:avLst/>
          </a:prstGeom>
        </p:spPr>
        <p:txBody>
          <a:bodyPr wrap="square">
            <a:spAutoFit/>
          </a:bodyPr>
          <a:lstStyle/>
          <a:p>
            <a:pPr algn="ctr"/>
            <a:r>
              <a:rPr lang="ja-JP" altLang="en-US" sz="1050" dirty="0"/>
              <a:t>基礎研修修了</a:t>
            </a:r>
            <a:r>
              <a:rPr lang="ja-JP" altLang="en-US" sz="1050" dirty="0" smtClean="0"/>
              <a:t>後</a:t>
            </a:r>
            <a:r>
              <a:rPr lang="en-US" altLang="ja-JP" sz="1050" dirty="0" smtClean="0"/>
              <a:t>2</a:t>
            </a:r>
            <a:r>
              <a:rPr lang="ja-JP" altLang="en-US" sz="1050" dirty="0"/>
              <a:t>年以上の実務</a:t>
            </a:r>
            <a:endParaRPr lang="en-US" altLang="ja-JP" sz="1050" dirty="0"/>
          </a:p>
        </p:txBody>
      </p:sp>
      <p:sp>
        <p:nvSpPr>
          <p:cNvPr id="59" name="正方形/長方形 58"/>
          <p:cNvSpPr/>
          <p:nvPr/>
        </p:nvSpPr>
        <p:spPr>
          <a:xfrm>
            <a:off x="4988609" y="3543880"/>
            <a:ext cx="2189679" cy="415498"/>
          </a:xfrm>
          <a:prstGeom prst="rect">
            <a:avLst/>
          </a:prstGeom>
        </p:spPr>
        <p:txBody>
          <a:bodyPr wrap="square">
            <a:spAutoFit/>
          </a:bodyPr>
          <a:lstStyle/>
          <a:p>
            <a:pPr algn="ctr"/>
            <a:r>
              <a:rPr lang="ja-JP" altLang="en-US" sz="1050" dirty="0"/>
              <a:t>基礎研修修了</a:t>
            </a:r>
            <a:r>
              <a:rPr lang="ja-JP" altLang="en-US" sz="1050" dirty="0" smtClean="0"/>
              <a:t>後３年間で</a:t>
            </a:r>
            <a:endParaRPr lang="en-US" altLang="ja-JP" sz="1050" dirty="0" smtClean="0"/>
          </a:p>
          <a:p>
            <a:pPr algn="ctr"/>
            <a:r>
              <a:rPr lang="ja-JP" altLang="en-US" sz="1050" dirty="0" smtClean="0"/>
              <a:t>２年</a:t>
            </a:r>
            <a:r>
              <a:rPr lang="ja-JP" altLang="en-US" sz="1050" dirty="0"/>
              <a:t>以上の実務</a:t>
            </a:r>
            <a:endParaRPr lang="en-US" altLang="ja-JP" sz="1050" dirty="0"/>
          </a:p>
        </p:txBody>
      </p:sp>
      <p:grpSp>
        <p:nvGrpSpPr>
          <p:cNvPr id="37" name="グループ化 36">
            <a:extLst>
              <a:ext uri="{FF2B5EF4-FFF2-40B4-BE49-F238E27FC236}">
                <a16:creationId xmlns:a16="http://schemas.microsoft.com/office/drawing/2014/main" id="{14D6039F-05D0-1A47-942C-D43B72179361}"/>
              </a:ext>
            </a:extLst>
          </p:cNvPr>
          <p:cNvGrpSpPr/>
          <p:nvPr/>
        </p:nvGrpSpPr>
        <p:grpSpPr>
          <a:xfrm>
            <a:off x="0" y="407397"/>
            <a:ext cx="9906000" cy="72008"/>
            <a:chOff x="0" y="188640"/>
            <a:chExt cx="9144000" cy="72008"/>
          </a:xfrm>
        </p:grpSpPr>
        <p:cxnSp>
          <p:nvCxnSpPr>
            <p:cNvPr id="39" name="直線コネクタ 38">
              <a:extLst>
                <a:ext uri="{FF2B5EF4-FFF2-40B4-BE49-F238E27FC236}">
                  <a16:creationId xmlns:a16="http://schemas.microsoft.com/office/drawing/2014/main" id="{267A116B-83C7-E441-93D3-246BDACB4DDC}"/>
                </a:ext>
              </a:extLst>
            </p:cNvPr>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6125FFC1-EC09-1847-B19B-44CDD57F93FE}"/>
                </a:ext>
              </a:extLst>
            </p:cNvPr>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p:cNvSpPr txBox="1"/>
          <p:nvPr/>
        </p:nvSpPr>
        <p:spPr>
          <a:xfrm>
            <a:off x="5154686" y="3915419"/>
            <a:ext cx="1925105" cy="369332"/>
          </a:xfrm>
          <a:prstGeom prst="rect">
            <a:avLst/>
          </a:prstGeom>
          <a:noFill/>
        </p:spPr>
        <p:txBody>
          <a:bodyPr wrap="square" rtlCol="0">
            <a:spAutoFit/>
          </a:bodyPr>
          <a:lstStyle/>
          <a:p>
            <a:r>
              <a:rPr kumimoji="1" lang="en-US" altLang="ja-JP" sz="900" dirty="0" smtClean="0"/>
              <a:t>※</a:t>
            </a:r>
            <a:r>
              <a:rPr kumimoji="1" lang="ja-JP" altLang="en-US" sz="900" dirty="0" smtClean="0"/>
              <a:t>基礎研修受講後に実務要件を</a:t>
            </a:r>
            <a:endParaRPr kumimoji="1" lang="en-US" altLang="ja-JP" sz="900" dirty="0" smtClean="0"/>
          </a:p>
          <a:p>
            <a:r>
              <a:rPr lang="ja-JP" altLang="en-US" sz="900" dirty="0"/>
              <a:t>　</a:t>
            </a:r>
            <a:r>
              <a:rPr lang="ja-JP" altLang="en-US" sz="900" dirty="0" smtClean="0"/>
              <a:t> </a:t>
            </a:r>
            <a:r>
              <a:rPr kumimoji="1" lang="ja-JP" altLang="en-US" sz="900" dirty="0" smtClean="0"/>
              <a:t>満たした場合を含む。</a:t>
            </a:r>
            <a:endParaRPr kumimoji="1" lang="ja-JP" altLang="en-US" sz="900" dirty="0"/>
          </a:p>
        </p:txBody>
      </p:sp>
      <p:sp>
        <p:nvSpPr>
          <p:cNvPr id="47" name="正方形/長方形 46"/>
          <p:cNvSpPr/>
          <p:nvPr/>
        </p:nvSpPr>
        <p:spPr>
          <a:xfrm>
            <a:off x="176166" y="601541"/>
            <a:ext cx="2611450" cy="436684"/>
          </a:xfrm>
          <a:prstGeom prst="rect">
            <a:avLst/>
          </a:prstGeom>
        </p:spPr>
        <p:style>
          <a:lnRef idx="1">
            <a:schemeClr val="accent2"/>
          </a:lnRef>
          <a:fillRef idx="2">
            <a:schemeClr val="accent2"/>
          </a:fillRef>
          <a:effectRef idx="1">
            <a:schemeClr val="accent2"/>
          </a:effectRef>
          <a:fontRef idx="minor">
            <a:schemeClr val="dk1"/>
          </a:fontRef>
        </p:style>
        <p:txBody>
          <a:bodyPr vert="horz" rtlCol="0" anchor="ctr"/>
          <a:lstStyle/>
          <a:p>
            <a:pPr algn="ctr"/>
            <a:r>
              <a:rPr lang="ja-JP" altLang="en-US" sz="1400" b="1" dirty="0" smtClean="0">
                <a:solidFill>
                  <a:schemeClr val="tx1"/>
                </a:solidFill>
              </a:rPr>
              <a:t>経過措置について</a:t>
            </a:r>
            <a:endParaRPr lang="en-US" altLang="ja-JP" sz="1400" b="1" dirty="0" smtClean="0">
              <a:solidFill>
                <a:schemeClr val="tx1"/>
              </a:solidFill>
            </a:endParaRPr>
          </a:p>
        </p:txBody>
      </p:sp>
      <p:sp>
        <p:nvSpPr>
          <p:cNvPr id="9" name="角丸四角形 8"/>
          <p:cNvSpPr/>
          <p:nvPr/>
        </p:nvSpPr>
        <p:spPr>
          <a:xfrm>
            <a:off x="299243" y="1143000"/>
            <a:ext cx="3476823" cy="361950"/>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chemeClr val="tx1"/>
                </a:solidFill>
              </a:rPr>
              <a:t>①現行研修受講済みの者について</a:t>
            </a:r>
            <a:endParaRPr kumimoji="1" lang="ja-JP" altLang="en-US" sz="1400" b="1" dirty="0">
              <a:solidFill>
                <a:schemeClr val="tx1"/>
              </a:solidFill>
            </a:endParaRPr>
          </a:p>
        </p:txBody>
      </p:sp>
      <p:sp>
        <p:nvSpPr>
          <p:cNvPr id="48" name="角丸四角形 47"/>
          <p:cNvSpPr/>
          <p:nvPr/>
        </p:nvSpPr>
        <p:spPr>
          <a:xfrm>
            <a:off x="299244" y="2038322"/>
            <a:ext cx="5159376" cy="45722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b="1" dirty="0" smtClean="0">
                <a:solidFill>
                  <a:schemeClr val="tx1"/>
                </a:solidFill>
              </a:rPr>
              <a:t>②</a:t>
            </a:r>
            <a:r>
              <a:rPr lang="ja-JP" altLang="en-US" sz="1400" b="1" dirty="0">
                <a:solidFill>
                  <a:schemeClr val="tx1"/>
                </a:solidFill>
              </a:rPr>
              <a:t>基礎研修受講時点</a:t>
            </a:r>
            <a:r>
              <a:rPr lang="ja-JP" altLang="en-US" sz="1400" b="1" dirty="0" smtClean="0">
                <a:solidFill>
                  <a:schemeClr val="tx1"/>
                </a:solidFill>
              </a:rPr>
              <a:t>で実務</a:t>
            </a:r>
            <a:r>
              <a:rPr lang="ja-JP" altLang="en-US" sz="1400" b="1" dirty="0">
                <a:solidFill>
                  <a:schemeClr val="tx1"/>
                </a:solidFill>
              </a:rPr>
              <a:t>要件を満たして</a:t>
            </a:r>
            <a:r>
              <a:rPr lang="ja-JP" altLang="en-US" sz="1400" b="1" dirty="0" smtClean="0">
                <a:solidFill>
                  <a:schemeClr val="tx1"/>
                </a:solidFill>
              </a:rPr>
              <a:t>いる者について</a:t>
            </a:r>
            <a:endParaRPr lang="en-US" altLang="ja-JP" sz="1400" b="1" dirty="0" smtClean="0">
              <a:solidFill>
                <a:schemeClr val="tx1"/>
              </a:solidFill>
            </a:endParaRPr>
          </a:p>
          <a:p>
            <a:pPr algn="ctr"/>
            <a:r>
              <a:rPr kumimoji="1" lang="en-US" altLang="ja-JP" sz="1200" b="1" u="sng" dirty="0" smtClean="0">
                <a:solidFill>
                  <a:srgbClr val="FF0000"/>
                </a:solidFill>
              </a:rPr>
              <a:t>※</a:t>
            </a:r>
            <a:r>
              <a:rPr kumimoji="1" lang="ja-JP" altLang="en-US" sz="1200" b="1" u="sng" dirty="0" smtClean="0">
                <a:solidFill>
                  <a:srgbClr val="FF0000"/>
                </a:solidFill>
              </a:rPr>
              <a:t>Ｈ３１～３３の基礎研修受講者に限る</a:t>
            </a:r>
            <a:endParaRPr kumimoji="1" lang="ja-JP" altLang="en-US" sz="1200" b="1" u="sng" dirty="0">
              <a:solidFill>
                <a:srgbClr val="FF0000"/>
              </a:solidFill>
            </a:endParaRPr>
          </a:p>
        </p:txBody>
      </p:sp>
      <p:sp>
        <p:nvSpPr>
          <p:cNvPr id="49" name="正方形/長方形 48"/>
          <p:cNvSpPr/>
          <p:nvPr/>
        </p:nvSpPr>
        <p:spPr>
          <a:xfrm>
            <a:off x="3915941" y="905639"/>
            <a:ext cx="887908" cy="951736"/>
          </a:xfrm>
          <a:prstGeom prst="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smtClean="0">
                <a:solidFill>
                  <a:schemeClr val="tx1"/>
                </a:solidFill>
              </a:rPr>
              <a:t>サービス管理責任者等研修</a:t>
            </a:r>
            <a:r>
              <a:rPr kumimoji="1" lang="ja-JP" altLang="en-US" sz="1100" b="1" dirty="0" smtClean="0">
                <a:solidFill>
                  <a:srgbClr val="FF0000"/>
                </a:solidFill>
              </a:rPr>
              <a:t>（旧体系）</a:t>
            </a:r>
            <a:r>
              <a:rPr kumimoji="1" lang="ja-JP" altLang="en-US" sz="1100" dirty="0" smtClean="0">
                <a:solidFill>
                  <a:schemeClr val="tx1"/>
                </a:solidFill>
              </a:rPr>
              <a:t>受講</a:t>
            </a:r>
            <a:endParaRPr kumimoji="1" lang="en-US" altLang="ja-JP" sz="1100" dirty="0">
              <a:solidFill>
                <a:schemeClr val="tx1"/>
              </a:solidFill>
            </a:endParaRPr>
          </a:p>
        </p:txBody>
      </p:sp>
      <p:sp>
        <p:nvSpPr>
          <p:cNvPr id="44" name="四角形吹き出し 43"/>
          <p:cNvSpPr/>
          <p:nvPr/>
        </p:nvSpPr>
        <p:spPr>
          <a:xfrm>
            <a:off x="5643606" y="2075881"/>
            <a:ext cx="4002492" cy="561098"/>
          </a:xfrm>
          <a:prstGeom prst="wedgeRectCallout">
            <a:avLst>
              <a:gd name="adj1" fmla="val -43371"/>
              <a:gd name="adj2" fmla="val 126542"/>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100" dirty="0"/>
              <a:t>実務要件を満たしている</a:t>
            </a:r>
            <a:r>
              <a:rPr lang="ja-JP" altLang="en-US" sz="1100" dirty="0" smtClean="0"/>
              <a:t>場合は、基礎研修受講後</a:t>
            </a:r>
            <a:r>
              <a:rPr lang="ja-JP" altLang="en-US" sz="1100" b="1" dirty="0" smtClean="0">
                <a:solidFill>
                  <a:srgbClr val="FF0000"/>
                </a:solidFill>
              </a:rPr>
              <a:t>３年間</a:t>
            </a:r>
            <a:r>
              <a:rPr lang="ja-JP" altLang="en-US" sz="1100" dirty="0" smtClean="0"/>
              <a:t>は、</a:t>
            </a:r>
            <a:endParaRPr lang="en-US" altLang="ja-JP" sz="1100" dirty="0" smtClean="0"/>
          </a:p>
          <a:p>
            <a:r>
              <a:rPr lang="ja-JP" altLang="en-US" sz="1100" dirty="0" smtClean="0"/>
              <a:t>実践研修を受講していなくても、サービス管理</a:t>
            </a:r>
            <a:r>
              <a:rPr lang="ja-JP" altLang="en-US" sz="1100" dirty="0"/>
              <a:t>責任者</a:t>
            </a:r>
            <a:r>
              <a:rPr lang="ja-JP" altLang="en-US" sz="1100" dirty="0" smtClean="0"/>
              <a:t>等とみなす。</a:t>
            </a:r>
            <a:endParaRPr lang="ja-JP" altLang="en-US" sz="1100" dirty="0">
              <a:solidFill>
                <a:srgbClr val="FF0000"/>
              </a:solidFill>
            </a:endParaRPr>
          </a:p>
        </p:txBody>
      </p:sp>
      <p:cxnSp>
        <p:nvCxnSpPr>
          <p:cNvPr id="65" name="直線矢印コネクタ 64"/>
          <p:cNvCxnSpPr/>
          <p:nvPr/>
        </p:nvCxnSpPr>
        <p:spPr>
          <a:xfrm>
            <a:off x="4988608" y="3457055"/>
            <a:ext cx="2189679" cy="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6" name="グループ化 65"/>
          <p:cNvGrpSpPr/>
          <p:nvPr/>
        </p:nvGrpSpPr>
        <p:grpSpPr>
          <a:xfrm>
            <a:off x="3427157" y="5070191"/>
            <a:ext cx="1544805" cy="1635347"/>
            <a:chOff x="2332156" y="2068887"/>
            <a:chExt cx="1852667" cy="2441214"/>
          </a:xfrm>
        </p:grpSpPr>
        <p:sp>
          <p:nvSpPr>
            <p:cNvPr id="67" name="正方形/長方形 66"/>
            <p:cNvSpPr/>
            <p:nvPr/>
          </p:nvSpPr>
          <p:spPr>
            <a:xfrm>
              <a:off x="2396325" y="2179928"/>
              <a:ext cx="819404" cy="2198110"/>
            </a:xfrm>
            <a:prstGeom prst="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smtClean="0">
                  <a:solidFill>
                    <a:schemeClr val="tx1"/>
                  </a:solidFill>
                </a:rPr>
                <a:t>相談支援従事者</a:t>
              </a:r>
              <a:endParaRPr kumimoji="1" lang="en-US" altLang="ja-JP" sz="1100" dirty="0" smtClean="0">
                <a:solidFill>
                  <a:schemeClr val="tx1"/>
                </a:solidFill>
              </a:endParaRPr>
            </a:p>
            <a:p>
              <a:pPr algn="ctr"/>
              <a:r>
                <a:rPr kumimoji="1" lang="ja-JP" altLang="en-US" sz="1100" dirty="0" smtClean="0">
                  <a:solidFill>
                    <a:schemeClr val="tx1"/>
                  </a:solidFill>
                </a:rPr>
                <a:t>初任者</a:t>
              </a:r>
              <a:r>
                <a:rPr kumimoji="1" lang="ja-JP" altLang="en-US" sz="1100" dirty="0">
                  <a:solidFill>
                    <a:schemeClr val="tx1"/>
                  </a:solidFill>
                </a:rPr>
                <a:t>研修</a:t>
              </a:r>
              <a:endParaRPr kumimoji="1" lang="en-US" altLang="ja-JP" sz="1100" dirty="0">
                <a:solidFill>
                  <a:schemeClr val="tx1"/>
                </a:solidFill>
              </a:endParaRPr>
            </a:p>
            <a:p>
              <a:pPr algn="ctr"/>
              <a:r>
                <a:rPr lang="ja-JP" altLang="en-US" sz="1100" dirty="0">
                  <a:solidFill>
                    <a:schemeClr val="tx1"/>
                  </a:solidFill>
                </a:rPr>
                <a:t>講義</a:t>
              </a:r>
              <a:r>
                <a:rPr lang="ja-JP" altLang="en-US" sz="1100" dirty="0" smtClean="0">
                  <a:solidFill>
                    <a:schemeClr val="tx1"/>
                  </a:solidFill>
                </a:rPr>
                <a:t>部分</a:t>
              </a:r>
              <a:endParaRPr lang="en-US" altLang="ja-JP" sz="1100" dirty="0">
                <a:solidFill>
                  <a:schemeClr val="tx1"/>
                </a:solidFill>
              </a:endParaRPr>
            </a:p>
          </p:txBody>
        </p:sp>
        <p:sp>
          <p:nvSpPr>
            <p:cNvPr id="68" name="正方形/長方形 67"/>
            <p:cNvSpPr/>
            <p:nvPr/>
          </p:nvSpPr>
          <p:spPr>
            <a:xfrm>
              <a:off x="3260209" y="2179927"/>
              <a:ext cx="858984" cy="2198110"/>
            </a:xfrm>
            <a:prstGeom prst="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smtClean="0">
                  <a:solidFill>
                    <a:schemeClr val="tx1"/>
                  </a:solidFill>
                </a:rPr>
                <a:t>サービス管理責任者等</a:t>
              </a:r>
              <a:endParaRPr kumimoji="1" lang="en-US" altLang="ja-JP" sz="1100" dirty="0" smtClean="0">
                <a:solidFill>
                  <a:schemeClr val="tx1"/>
                </a:solidFill>
              </a:endParaRPr>
            </a:p>
            <a:p>
              <a:pPr algn="ctr"/>
              <a:r>
                <a:rPr lang="ja-JP" altLang="en-US" sz="1100" dirty="0" smtClean="0">
                  <a:solidFill>
                    <a:schemeClr val="tx1"/>
                  </a:solidFill>
                </a:rPr>
                <a:t>基礎研修</a:t>
              </a:r>
              <a:endParaRPr lang="en-US" altLang="ja-JP" sz="1100" dirty="0" smtClean="0">
                <a:solidFill>
                  <a:schemeClr val="tx1"/>
                </a:solidFill>
              </a:endParaRPr>
            </a:p>
            <a:p>
              <a:pPr algn="ctr"/>
              <a:r>
                <a:rPr lang="ja-JP" altLang="en-US" sz="1100" dirty="0" smtClean="0">
                  <a:solidFill>
                    <a:schemeClr val="tx1"/>
                  </a:solidFill>
                </a:rPr>
                <a:t>講義</a:t>
              </a:r>
              <a:r>
                <a:rPr lang="ja-JP" altLang="en-US" sz="1100" dirty="0">
                  <a:solidFill>
                    <a:schemeClr val="tx1"/>
                  </a:solidFill>
                </a:rPr>
                <a:t>・</a:t>
              </a:r>
              <a:r>
                <a:rPr lang="ja-JP" altLang="en-US" sz="1100" dirty="0" smtClean="0">
                  <a:solidFill>
                    <a:schemeClr val="tx1"/>
                  </a:solidFill>
                </a:rPr>
                <a:t>演習</a:t>
              </a:r>
              <a:endParaRPr lang="en-US" altLang="ja-JP" sz="1100" dirty="0">
                <a:solidFill>
                  <a:schemeClr val="tx1"/>
                </a:solidFill>
              </a:endParaRPr>
            </a:p>
          </p:txBody>
        </p:sp>
        <p:sp>
          <p:nvSpPr>
            <p:cNvPr id="69" name="正方形/長方形 68"/>
            <p:cNvSpPr/>
            <p:nvPr/>
          </p:nvSpPr>
          <p:spPr>
            <a:xfrm>
              <a:off x="2332156" y="2068887"/>
              <a:ext cx="1852667" cy="2441214"/>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chemeClr val="tx1"/>
                </a:solidFill>
              </a:endParaRPr>
            </a:p>
          </p:txBody>
        </p:sp>
      </p:grpSp>
      <p:sp>
        <p:nvSpPr>
          <p:cNvPr id="70" name="正方形/長方形 69"/>
          <p:cNvSpPr/>
          <p:nvPr/>
        </p:nvSpPr>
        <p:spPr>
          <a:xfrm>
            <a:off x="7239469" y="5153322"/>
            <a:ext cx="810766" cy="1552214"/>
          </a:xfrm>
          <a:prstGeom prst="rect">
            <a:avLst/>
          </a:prstGeom>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smtClean="0">
                <a:solidFill>
                  <a:schemeClr val="tx1"/>
                </a:solidFill>
              </a:rPr>
              <a:t>サービス管理責任者等</a:t>
            </a:r>
            <a:endParaRPr kumimoji="1" lang="en-US" altLang="ja-JP" sz="1100" dirty="0" smtClean="0">
              <a:solidFill>
                <a:schemeClr val="tx1"/>
              </a:solidFill>
            </a:endParaRPr>
          </a:p>
          <a:p>
            <a:pPr algn="ctr"/>
            <a:r>
              <a:rPr kumimoji="1" lang="ja-JP" altLang="en-US" sz="1100" dirty="0" smtClean="0">
                <a:solidFill>
                  <a:schemeClr val="tx1"/>
                </a:solidFill>
              </a:rPr>
              <a:t>実践</a:t>
            </a:r>
            <a:r>
              <a:rPr kumimoji="1" lang="ja-JP" altLang="en-US" sz="1100" dirty="0">
                <a:solidFill>
                  <a:schemeClr val="tx1"/>
                </a:solidFill>
              </a:rPr>
              <a:t>研修</a:t>
            </a:r>
            <a:endParaRPr kumimoji="1" lang="en-US" altLang="ja-JP" sz="1100" dirty="0">
              <a:solidFill>
                <a:schemeClr val="tx1"/>
              </a:solidFill>
            </a:endParaRPr>
          </a:p>
          <a:p>
            <a:pPr algn="ctr"/>
            <a:r>
              <a:rPr lang="ja-JP" altLang="en-US" sz="1100" dirty="0">
                <a:solidFill>
                  <a:schemeClr val="tx1"/>
                </a:solidFill>
              </a:rPr>
              <a:t>講義・</a:t>
            </a:r>
            <a:r>
              <a:rPr lang="ja-JP" altLang="en-US" sz="1100" dirty="0" smtClean="0">
                <a:solidFill>
                  <a:schemeClr val="tx1"/>
                </a:solidFill>
              </a:rPr>
              <a:t>演習</a:t>
            </a:r>
            <a:endParaRPr lang="en-US" altLang="ja-JP" sz="1100" dirty="0">
              <a:solidFill>
                <a:schemeClr val="tx1"/>
              </a:solidFill>
            </a:endParaRPr>
          </a:p>
        </p:txBody>
      </p:sp>
      <p:sp>
        <p:nvSpPr>
          <p:cNvPr id="71" name="正方形/長方形 70"/>
          <p:cNvSpPr/>
          <p:nvPr/>
        </p:nvSpPr>
        <p:spPr>
          <a:xfrm>
            <a:off x="8538730" y="5160811"/>
            <a:ext cx="1016433" cy="1552215"/>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smtClean="0">
                <a:solidFill>
                  <a:schemeClr val="tx1"/>
                </a:solidFill>
              </a:rPr>
              <a:t>サービス管理責任者等更新</a:t>
            </a:r>
            <a:r>
              <a:rPr lang="ja-JP" altLang="en-US" sz="1100" dirty="0">
                <a:solidFill>
                  <a:schemeClr val="tx1"/>
                </a:solidFill>
              </a:rPr>
              <a:t>研修</a:t>
            </a:r>
            <a:endParaRPr lang="en-US" altLang="ja-JP" sz="1100" dirty="0">
              <a:solidFill>
                <a:schemeClr val="tx1"/>
              </a:solidFill>
            </a:endParaRPr>
          </a:p>
          <a:p>
            <a:pPr algn="ctr"/>
            <a:r>
              <a:rPr lang="en-US" altLang="ja-JP" sz="1100" dirty="0" smtClean="0">
                <a:solidFill>
                  <a:schemeClr val="tx1"/>
                </a:solidFill>
              </a:rPr>
              <a:t>※</a:t>
            </a:r>
            <a:r>
              <a:rPr lang="ja-JP" altLang="en-US" sz="1100" dirty="0">
                <a:solidFill>
                  <a:schemeClr val="tx1"/>
                </a:solidFill>
              </a:rPr>
              <a:t>実践研修</a:t>
            </a:r>
            <a:r>
              <a:rPr lang="ja-JP" altLang="en-US" sz="1100" dirty="0" smtClean="0">
                <a:solidFill>
                  <a:schemeClr val="tx1"/>
                </a:solidFill>
              </a:rPr>
              <a:t>修了後</a:t>
            </a:r>
            <a:endParaRPr lang="en-US" altLang="ja-JP" sz="1100" dirty="0" smtClean="0">
              <a:solidFill>
                <a:schemeClr val="tx1"/>
              </a:solidFill>
            </a:endParaRPr>
          </a:p>
          <a:p>
            <a:pPr algn="ctr"/>
            <a:r>
              <a:rPr lang="en-US" altLang="ja-JP" sz="1100" dirty="0" smtClean="0">
                <a:solidFill>
                  <a:schemeClr val="tx1"/>
                </a:solidFill>
              </a:rPr>
              <a:t>5</a:t>
            </a:r>
            <a:r>
              <a:rPr lang="ja-JP" altLang="en-US" sz="1100" dirty="0">
                <a:solidFill>
                  <a:schemeClr val="tx1"/>
                </a:solidFill>
              </a:rPr>
              <a:t>年毎に受講</a:t>
            </a:r>
          </a:p>
        </p:txBody>
      </p:sp>
      <p:sp>
        <p:nvSpPr>
          <p:cNvPr id="63" name="四角形吹き出し 62"/>
          <p:cNvSpPr/>
          <p:nvPr/>
        </p:nvSpPr>
        <p:spPr>
          <a:xfrm>
            <a:off x="4997268" y="4503847"/>
            <a:ext cx="4716556" cy="566342"/>
          </a:xfrm>
          <a:prstGeom prst="wedgeRectCallout">
            <a:avLst>
              <a:gd name="adj1" fmla="val -39471"/>
              <a:gd name="adj2" fmla="val 171779"/>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buFont typeface="Wingdings" panose="05000000000000000000" pitchFamily="2" charset="2"/>
              <a:buChar char="Ø"/>
            </a:pPr>
            <a:r>
              <a:rPr lang="ja-JP" altLang="en-US" sz="1100" dirty="0" smtClean="0"/>
              <a:t>既にサービス管理責任者等が１名配置されて</a:t>
            </a:r>
            <a:r>
              <a:rPr lang="ja-JP" altLang="en-US" sz="1100" dirty="0"/>
              <a:t>いる</a:t>
            </a:r>
            <a:r>
              <a:rPr lang="ja-JP" altLang="en-US" sz="1100" dirty="0" smtClean="0"/>
              <a:t>場合は、</a:t>
            </a:r>
            <a:r>
              <a:rPr lang="ja-JP" altLang="en-US" sz="1100" b="1" u="sng" dirty="0" smtClean="0"/>
              <a:t>２人目のサービス管理責任者等として</a:t>
            </a:r>
            <a:r>
              <a:rPr lang="ja-JP" altLang="en-US" sz="1100" b="1" u="sng" dirty="0"/>
              <a:t>は</a:t>
            </a:r>
            <a:r>
              <a:rPr lang="ja-JP" altLang="en-US" sz="1100" b="1" u="sng" dirty="0" smtClean="0"/>
              <a:t>配置可能。</a:t>
            </a:r>
            <a:endParaRPr lang="en-US" altLang="ja-JP" sz="1100" b="1" u="sng" dirty="0" smtClean="0"/>
          </a:p>
          <a:p>
            <a:pPr marL="285750" indent="-285750">
              <a:buFont typeface="Wingdings" panose="05000000000000000000" pitchFamily="2" charset="2"/>
              <a:buChar char="Ø"/>
            </a:pPr>
            <a:r>
              <a:rPr lang="ja-JP" altLang="en-US" sz="1100" dirty="0"/>
              <a:t>個別支援計画</a:t>
            </a:r>
            <a:r>
              <a:rPr lang="ja-JP" altLang="en-US" sz="1100" b="1" u="sng" dirty="0"/>
              <a:t>原案</a:t>
            </a:r>
            <a:r>
              <a:rPr lang="ja-JP" altLang="en-US" sz="1100" dirty="0"/>
              <a:t>の作成が可能であることを明確化</a:t>
            </a:r>
            <a:r>
              <a:rPr lang="ja-JP" altLang="en-US" sz="1100" dirty="0" smtClean="0"/>
              <a:t>。</a:t>
            </a:r>
            <a:endParaRPr lang="en-US" altLang="ja-JP" sz="1100" dirty="0"/>
          </a:p>
        </p:txBody>
      </p:sp>
      <p:sp>
        <p:nvSpPr>
          <p:cNvPr id="74" name="正方形/長方形 73"/>
          <p:cNvSpPr/>
          <p:nvPr/>
        </p:nvSpPr>
        <p:spPr>
          <a:xfrm>
            <a:off x="8538730" y="713083"/>
            <a:ext cx="1016433" cy="1272676"/>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smtClean="0">
                <a:solidFill>
                  <a:schemeClr val="tx1"/>
                </a:solidFill>
              </a:rPr>
              <a:t>サービス管理責任者等更新研修</a:t>
            </a:r>
            <a:endParaRPr lang="en-US" altLang="ja-JP" sz="1100" dirty="0" smtClean="0">
              <a:solidFill>
                <a:schemeClr val="tx1"/>
              </a:solidFill>
            </a:endParaRPr>
          </a:p>
          <a:p>
            <a:pPr algn="ctr"/>
            <a:r>
              <a:rPr lang="en-US" altLang="ja-JP" sz="1100" dirty="0" smtClean="0">
                <a:solidFill>
                  <a:schemeClr val="tx1"/>
                </a:solidFill>
              </a:rPr>
              <a:t>※</a:t>
            </a:r>
            <a:r>
              <a:rPr lang="ja-JP" altLang="en-US" sz="1100" dirty="0" smtClean="0">
                <a:solidFill>
                  <a:schemeClr val="tx1"/>
                </a:solidFill>
              </a:rPr>
              <a:t>５年毎に受講</a:t>
            </a:r>
            <a:endParaRPr lang="en-US" altLang="ja-JP" sz="1100" dirty="0">
              <a:solidFill>
                <a:schemeClr val="tx1"/>
              </a:solidFill>
            </a:endParaRPr>
          </a:p>
        </p:txBody>
      </p:sp>
      <p:cxnSp>
        <p:nvCxnSpPr>
          <p:cNvPr id="75" name="直線矢印コネクタ 74"/>
          <p:cNvCxnSpPr/>
          <p:nvPr/>
        </p:nvCxnSpPr>
        <p:spPr>
          <a:xfrm>
            <a:off x="5283201" y="1640726"/>
            <a:ext cx="3242528"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4803849" y="1640726"/>
            <a:ext cx="479352" cy="0"/>
          </a:xfrm>
          <a:prstGeom prst="straightConnector1">
            <a:avLst/>
          </a:prstGeom>
          <a:ln w="444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5283200" y="905639"/>
            <a:ext cx="0" cy="95173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905138" y="711791"/>
            <a:ext cx="1621171" cy="253916"/>
          </a:xfrm>
          <a:prstGeom prst="rect">
            <a:avLst/>
          </a:prstGeom>
          <a:noFill/>
        </p:spPr>
        <p:txBody>
          <a:bodyPr wrap="square" rtlCol="0">
            <a:spAutoFit/>
          </a:bodyPr>
          <a:lstStyle/>
          <a:p>
            <a:r>
              <a:rPr kumimoji="1" lang="en-US" altLang="ja-JP" sz="1050" dirty="0" smtClean="0"/>
              <a:t>H31.4</a:t>
            </a:r>
            <a:r>
              <a:rPr kumimoji="1" lang="ja-JP" altLang="en-US" sz="1050" dirty="0" smtClean="0"/>
              <a:t>～（新体系移行）</a:t>
            </a:r>
            <a:endParaRPr kumimoji="1" lang="ja-JP" altLang="en-US" sz="1050" dirty="0"/>
          </a:p>
        </p:txBody>
      </p:sp>
      <p:sp>
        <p:nvSpPr>
          <p:cNvPr id="91" name="四角形吹き出し 90"/>
          <p:cNvSpPr/>
          <p:nvPr/>
        </p:nvSpPr>
        <p:spPr>
          <a:xfrm>
            <a:off x="5397270" y="965708"/>
            <a:ext cx="2982119" cy="539243"/>
          </a:xfrm>
          <a:prstGeom prst="wedgeRectCallout">
            <a:avLst>
              <a:gd name="adj1" fmla="val -1503"/>
              <a:gd name="adj2" fmla="val 74291"/>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000" dirty="0" smtClean="0"/>
              <a:t>施行後５年間（</a:t>
            </a:r>
            <a:r>
              <a:rPr lang="en-US" altLang="ja-JP" sz="1000" dirty="0" smtClean="0"/>
              <a:t>H</a:t>
            </a:r>
            <a:r>
              <a:rPr lang="ja-JP" altLang="en-US" sz="1000" dirty="0" smtClean="0"/>
              <a:t>３５年度末まで）は、更新研修受講前でも引き続きサービス管理</a:t>
            </a:r>
            <a:r>
              <a:rPr lang="ja-JP" altLang="en-US" sz="1000" dirty="0"/>
              <a:t>責任者</a:t>
            </a:r>
            <a:r>
              <a:rPr lang="ja-JP" altLang="en-US" sz="1000" dirty="0" smtClean="0"/>
              <a:t>等</a:t>
            </a:r>
            <a:r>
              <a:rPr lang="ja-JP" altLang="en-US" sz="1000" dirty="0"/>
              <a:t>と</a:t>
            </a:r>
            <a:r>
              <a:rPr lang="ja-JP" altLang="en-US" sz="1000" dirty="0" smtClean="0"/>
              <a:t>して業務可能。</a:t>
            </a:r>
            <a:endParaRPr lang="ja-JP" altLang="en-US" sz="1000" dirty="0">
              <a:solidFill>
                <a:srgbClr val="FF0000"/>
              </a:solidFill>
            </a:endParaRPr>
          </a:p>
        </p:txBody>
      </p:sp>
    </p:spTree>
    <p:extLst>
      <p:ext uri="{BB962C8B-B14F-4D97-AF65-F5344CB8AC3E}">
        <p14:creationId xmlns:p14="http://schemas.microsoft.com/office/powerpoint/2010/main" val="1469821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noChangeArrowheads="1"/>
          </p:cNvSpPr>
          <p:nvPr/>
        </p:nvSpPr>
        <p:spPr bwMode="auto">
          <a:xfrm>
            <a:off x="696520" y="2061146"/>
            <a:ext cx="4913444" cy="1439862"/>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2000" dirty="0">
                <a:solidFill>
                  <a:srgbClr val="000000"/>
                </a:solidFill>
              </a:rPr>
              <a:t>管 理 者 の 責 務</a:t>
            </a:r>
          </a:p>
          <a:p>
            <a:pPr algn="ctr"/>
            <a:endParaRPr lang="ja-JP" altLang="en-US" sz="1200" dirty="0">
              <a:solidFill>
                <a:srgbClr val="000000"/>
              </a:solidFill>
            </a:endParaRPr>
          </a:p>
          <a:p>
            <a:pPr algn="ctr"/>
            <a:r>
              <a:rPr lang="ja-JP" altLang="en-US" sz="1600" dirty="0">
                <a:solidFill>
                  <a:srgbClr val="CC0000"/>
                </a:solidFill>
              </a:rPr>
              <a:t>「従業者及び業務の一元的な管理や　</a:t>
            </a:r>
          </a:p>
          <a:p>
            <a:pPr algn="ctr"/>
            <a:r>
              <a:rPr lang="ja-JP" altLang="en-US" sz="1600" dirty="0">
                <a:solidFill>
                  <a:srgbClr val="CC0000"/>
                </a:solidFill>
              </a:rPr>
              <a:t>　　規定を遵守させるため必要な指揮命令」</a:t>
            </a:r>
          </a:p>
        </p:txBody>
      </p:sp>
      <p:sp>
        <p:nvSpPr>
          <p:cNvPr id="22532" name="AutoShape 3"/>
          <p:cNvSpPr>
            <a:spLocks noChangeArrowheads="1"/>
          </p:cNvSpPr>
          <p:nvPr/>
        </p:nvSpPr>
        <p:spPr bwMode="auto">
          <a:xfrm>
            <a:off x="928688" y="4503886"/>
            <a:ext cx="3434425" cy="1949450"/>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lstStyle/>
          <a:p>
            <a:endParaRPr lang="en-US" altLang="ja-JP" sz="1200" dirty="0">
              <a:solidFill>
                <a:srgbClr val="000000"/>
              </a:solidFill>
            </a:endParaRPr>
          </a:p>
          <a:p>
            <a:r>
              <a:rPr lang="ja-JP" altLang="en-US" sz="2000" dirty="0" smtClean="0">
                <a:solidFill>
                  <a:srgbClr val="000000"/>
                </a:solidFill>
              </a:rPr>
              <a:t>サービス</a:t>
            </a:r>
            <a:r>
              <a:rPr lang="ja-JP" altLang="en-US" sz="2000" dirty="0">
                <a:solidFill>
                  <a:srgbClr val="000000"/>
                </a:solidFill>
              </a:rPr>
              <a:t>管理</a:t>
            </a:r>
            <a:r>
              <a:rPr lang="ja-JP" altLang="en-US" sz="2000" dirty="0" smtClean="0">
                <a:solidFill>
                  <a:srgbClr val="000000"/>
                </a:solidFill>
              </a:rPr>
              <a:t>責任者等の</a:t>
            </a:r>
            <a:r>
              <a:rPr lang="ja-JP" altLang="en-US" sz="2000" dirty="0">
                <a:solidFill>
                  <a:srgbClr val="000000"/>
                </a:solidFill>
              </a:rPr>
              <a:t>責務</a:t>
            </a:r>
          </a:p>
          <a:p>
            <a:endParaRPr lang="ja-JP" altLang="en-US" sz="1200" dirty="0">
              <a:solidFill>
                <a:srgbClr val="000000"/>
              </a:solidFill>
            </a:endParaRPr>
          </a:p>
          <a:p>
            <a:r>
              <a:rPr lang="ja-JP" altLang="en-US" sz="1600" dirty="0">
                <a:solidFill>
                  <a:srgbClr val="CC0000"/>
                </a:solidFill>
              </a:rPr>
              <a:t>　「サービス提供プロセスに関して</a:t>
            </a:r>
          </a:p>
          <a:p>
            <a:r>
              <a:rPr lang="ja-JP" altLang="en-US" sz="1600" dirty="0">
                <a:solidFill>
                  <a:srgbClr val="CC0000"/>
                </a:solidFill>
              </a:rPr>
              <a:t>　他のサービス提供職員に対する</a:t>
            </a:r>
          </a:p>
          <a:p>
            <a:r>
              <a:rPr lang="ja-JP" altLang="en-US" sz="1600" dirty="0">
                <a:solidFill>
                  <a:srgbClr val="CC0000"/>
                </a:solidFill>
              </a:rPr>
              <a:t>　技術的な助言や指導等」　　</a:t>
            </a:r>
          </a:p>
        </p:txBody>
      </p:sp>
      <p:sp>
        <p:nvSpPr>
          <p:cNvPr id="22533" name="AutoShape 4"/>
          <p:cNvSpPr>
            <a:spLocks noChangeArrowheads="1"/>
          </p:cNvSpPr>
          <p:nvPr/>
        </p:nvSpPr>
        <p:spPr bwMode="auto">
          <a:xfrm>
            <a:off x="6325429" y="4674220"/>
            <a:ext cx="2651919" cy="717550"/>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nchor="ctr"/>
          <a:lstStyle/>
          <a:p>
            <a:pPr algn="ctr"/>
            <a:r>
              <a:rPr lang="ja-JP" altLang="en-US" sz="1600" dirty="0">
                <a:solidFill>
                  <a:srgbClr val="000000"/>
                </a:solidFill>
              </a:rPr>
              <a:t>サービス提供</a:t>
            </a:r>
            <a:r>
              <a:rPr lang="ja-JP" altLang="en-US" sz="1600" dirty="0" smtClean="0">
                <a:solidFill>
                  <a:srgbClr val="000000"/>
                </a:solidFill>
              </a:rPr>
              <a:t>職員等</a:t>
            </a:r>
            <a:r>
              <a:rPr lang="ja-JP" altLang="en-US" sz="1600" dirty="0">
                <a:solidFill>
                  <a:srgbClr val="000000"/>
                </a:solidFill>
              </a:rPr>
              <a:t>　</a:t>
            </a:r>
            <a:r>
              <a:rPr lang="en-US" altLang="ja-JP" sz="1600" dirty="0">
                <a:solidFill>
                  <a:srgbClr val="000000"/>
                </a:solidFill>
              </a:rPr>
              <a:t>A</a:t>
            </a:r>
          </a:p>
        </p:txBody>
      </p:sp>
      <p:sp>
        <p:nvSpPr>
          <p:cNvPr id="22534" name="AutoShape 5"/>
          <p:cNvSpPr>
            <a:spLocks noChangeArrowheads="1"/>
          </p:cNvSpPr>
          <p:nvPr/>
        </p:nvSpPr>
        <p:spPr bwMode="auto">
          <a:xfrm>
            <a:off x="6325429" y="5588687"/>
            <a:ext cx="2651919" cy="719137"/>
          </a:xfrm>
          <a:prstGeom prst="flowChartAlternateProcess">
            <a:avLst/>
          </a:prstGeom>
          <a:solidFill>
            <a:srgbClr val="FFFF99">
              <a:alpha val="79999"/>
            </a:srgbClr>
          </a:solidFill>
          <a:ln w="19050">
            <a:solidFill>
              <a:schemeClr val="tx1"/>
            </a:solidFill>
            <a:miter lim="800000"/>
            <a:headEnd/>
            <a:tailEnd/>
          </a:ln>
        </p:spPr>
        <p:txBody>
          <a:bodyPr wrap="none" lIns="91422" tIns="45712" rIns="91422" bIns="45712" anchor="ctr"/>
          <a:lstStyle/>
          <a:p>
            <a:pPr algn="ctr"/>
            <a:r>
              <a:rPr lang="ja-JP" altLang="en-US" sz="1600" dirty="0">
                <a:solidFill>
                  <a:srgbClr val="000000"/>
                </a:solidFill>
              </a:rPr>
              <a:t>サービス提供</a:t>
            </a:r>
            <a:r>
              <a:rPr lang="ja-JP" altLang="en-US" sz="1600" dirty="0" smtClean="0">
                <a:solidFill>
                  <a:srgbClr val="000000"/>
                </a:solidFill>
              </a:rPr>
              <a:t>職員等</a:t>
            </a:r>
            <a:r>
              <a:rPr lang="ja-JP" altLang="en-US" sz="1600" dirty="0">
                <a:solidFill>
                  <a:srgbClr val="000000"/>
                </a:solidFill>
              </a:rPr>
              <a:t>　</a:t>
            </a:r>
            <a:r>
              <a:rPr lang="en-US" altLang="ja-JP" sz="1600" dirty="0">
                <a:solidFill>
                  <a:srgbClr val="000000"/>
                </a:solidFill>
              </a:rPr>
              <a:t>B</a:t>
            </a:r>
          </a:p>
        </p:txBody>
      </p:sp>
      <p:sp>
        <p:nvSpPr>
          <p:cNvPr id="22535" name="Rectangle 6"/>
          <p:cNvSpPr>
            <a:spLocks noChangeArrowheads="1"/>
          </p:cNvSpPr>
          <p:nvPr/>
        </p:nvSpPr>
        <p:spPr bwMode="auto">
          <a:xfrm>
            <a:off x="386954" y="1628800"/>
            <a:ext cx="9132094" cy="5184576"/>
          </a:xfrm>
          <a:prstGeom prst="rect">
            <a:avLst/>
          </a:prstGeom>
          <a:noFill/>
          <a:ln w="12700">
            <a:solidFill>
              <a:schemeClr val="tx1"/>
            </a:solidFill>
            <a:miter lim="800000"/>
            <a:headEnd/>
            <a:tailEnd/>
          </a:ln>
        </p:spPr>
        <p:txBody>
          <a:bodyPr wrap="none" lIns="91422" tIns="45712" rIns="91422" bIns="45712"/>
          <a:lstStyle/>
          <a:p>
            <a:pPr algn="ctr"/>
            <a:r>
              <a:rPr lang="ja-JP" altLang="en-US" sz="2000" dirty="0">
                <a:solidFill>
                  <a:srgbClr val="000000"/>
                </a:solidFill>
              </a:rPr>
              <a:t>サービス提供</a:t>
            </a:r>
            <a:r>
              <a:rPr lang="ja-JP" altLang="en-US" sz="2000" dirty="0" smtClean="0">
                <a:solidFill>
                  <a:srgbClr val="000000"/>
                </a:solidFill>
              </a:rPr>
              <a:t>事業所等</a:t>
            </a:r>
            <a:r>
              <a:rPr lang="ja-JP" altLang="en-US" sz="1200" dirty="0">
                <a:solidFill>
                  <a:srgbClr val="000000"/>
                </a:solidFill>
              </a:rPr>
              <a:t>　　　</a:t>
            </a:r>
          </a:p>
        </p:txBody>
      </p:sp>
      <p:sp>
        <p:nvSpPr>
          <p:cNvPr id="22536" name="AutoShape 7"/>
          <p:cNvSpPr>
            <a:spLocks noChangeArrowheads="1"/>
          </p:cNvSpPr>
          <p:nvPr/>
        </p:nvSpPr>
        <p:spPr bwMode="auto">
          <a:xfrm>
            <a:off x="7293642" y="2137221"/>
            <a:ext cx="1482460" cy="433388"/>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1600" dirty="0">
                <a:solidFill>
                  <a:srgbClr val="000000"/>
                </a:solidFill>
              </a:rPr>
              <a:t>事務職員</a:t>
            </a:r>
          </a:p>
        </p:txBody>
      </p:sp>
      <p:sp>
        <p:nvSpPr>
          <p:cNvPr id="22537" name="AutoShape 8"/>
          <p:cNvSpPr>
            <a:spLocks noChangeArrowheads="1"/>
          </p:cNvSpPr>
          <p:nvPr/>
        </p:nvSpPr>
        <p:spPr bwMode="auto">
          <a:xfrm>
            <a:off x="4566085" y="4593324"/>
            <a:ext cx="1625203" cy="1000125"/>
          </a:xfrm>
          <a:prstGeom prst="rightArrow">
            <a:avLst>
              <a:gd name="adj1" fmla="val 60352"/>
              <a:gd name="adj2" fmla="val 33396"/>
            </a:avLst>
          </a:prstGeom>
          <a:solidFill>
            <a:srgbClr val="FFCC00"/>
          </a:solidFill>
          <a:ln w="12700">
            <a:solidFill>
              <a:srgbClr val="FF0000"/>
            </a:solidFill>
            <a:miter lim="800000"/>
            <a:headEnd/>
            <a:tailEnd/>
          </a:ln>
        </p:spPr>
        <p:txBody>
          <a:bodyPr wrap="none" lIns="91422" tIns="45712" rIns="91422" bIns="45712" anchor="ctr"/>
          <a:lstStyle/>
          <a:p>
            <a:pPr algn="ctr"/>
            <a:r>
              <a:rPr lang="ja-JP" altLang="en-US" sz="1200" dirty="0">
                <a:solidFill>
                  <a:srgbClr val="000000"/>
                </a:solidFill>
              </a:rPr>
              <a:t>サービス内容</a:t>
            </a:r>
          </a:p>
          <a:p>
            <a:pPr algn="ctr"/>
            <a:r>
              <a:rPr lang="ja-JP" altLang="en-US" sz="1200" dirty="0">
                <a:solidFill>
                  <a:srgbClr val="000000"/>
                </a:solidFill>
              </a:rPr>
              <a:t>の管理に関す</a:t>
            </a:r>
          </a:p>
          <a:p>
            <a:pPr algn="ctr"/>
            <a:r>
              <a:rPr lang="ja-JP" altLang="en-US" sz="1200" dirty="0">
                <a:solidFill>
                  <a:srgbClr val="000000"/>
                </a:solidFill>
              </a:rPr>
              <a:t>る指示・指導</a:t>
            </a:r>
          </a:p>
        </p:txBody>
      </p:sp>
      <p:sp>
        <p:nvSpPr>
          <p:cNvPr id="22538" name="Rectangle 9"/>
          <p:cNvSpPr>
            <a:spLocks noChangeArrowheads="1"/>
          </p:cNvSpPr>
          <p:nvPr/>
        </p:nvSpPr>
        <p:spPr bwMode="auto">
          <a:xfrm>
            <a:off x="773942" y="4365141"/>
            <a:ext cx="8512969" cy="2228403"/>
          </a:xfrm>
          <a:prstGeom prst="rect">
            <a:avLst/>
          </a:prstGeom>
          <a:noFill/>
          <a:ln w="12700">
            <a:solidFill>
              <a:srgbClr val="008000"/>
            </a:solidFill>
            <a:miter lim="800000"/>
            <a:headEnd/>
            <a:tailEnd/>
          </a:ln>
        </p:spPr>
        <p:txBody>
          <a:bodyPr wrap="none" lIns="91422" tIns="45712" rIns="91422" bIns="45712"/>
          <a:lstStyle/>
          <a:p>
            <a:pPr algn="ctr"/>
            <a:r>
              <a:rPr lang="ja-JP" altLang="en-US" sz="1600" b="1" dirty="0">
                <a:solidFill>
                  <a:srgbClr val="000000"/>
                </a:solidFill>
              </a:rPr>
              <a:t>　　　　　サービス提供部門　</a:t>
            </a:r>
            <a:r>
              <a:rPr lang="ja-JP" altLang="en-US" sz="1200" b="1" dirty="0">
                <a:solidFill>
                  <a:srgbClr val="000000"/>
                </a:solidFill>
              </a:rPr>
              <a:t>　</a:t>
            </a:r>
            <a:r>
              <a:rPr lang="ja-JP" altLang="en-US" sz="1200" dirty="0">
                <a:solidFill>
                  <a:srgbClr val="000000"/>
                </a:solidFill>
              </a:rPr>
              <a:t>　　</a:t>
            </a:r>
          </a:p>
        </p:txBody>
      </p:sp>
      <p:sp>
        <p:nvSpPr>
          <p:cNvPr id="22539" name="AutoShape 10"/>
          <p:cNvSpPr>
            <a:spLocks noChangeArrowheads="1"/>
          </p:cNvSpPr>
          <p:nvPr/>
        </p:nvSpPr>
        <p:spPr bwMode="auto">
          <a:xfrm rot="5400000">
            <a:off x="2549759" y="3208676"/>
            <a:ext cx="828675" cy="1484181"/>
          </a:xfrm>
          <a:prstGeom prst="rightArrow">
            <a:avLst>
              <a:gd name="adj1" fmla="val 61500"/>
              <a:gd name="adj2" fmla="val 24907"/>
            </a:avLst>
          </a:prstGeom>
          <a:solidFill>
            <a:srgbClr val="CCFFCC">
              <a:alpha val="70195"/>
            </a:srgbClr>
          </a:solidFill>
          <a:ln w="12700">
            <a:solidFill>
              <a:srgbClr val="008000"/>
            </a:solidFill>
            <a:miter lim="800000"/>
            <a:headEnd/>
            <a:tailEnd/>
          </a:ln>
        </p:spPr>
        <p:txBody>
          <a:bodyPr rot="10800000" vert="eaVert" wrap="none" lIns="91422" tIns="45712" rIns="91422" bIns="45712" anchor="ctr"/>
          <a:lstStyle/>
          <a:p>
            <a:pPr algn="ctr"/>
            <a:r>
              <a:rPr lang="ja-JP" altLang="en-US" sz="1400" dirty="0">
                <a:solidFill>
                  <a:srgbClr val="000000"/>
                </a:solidFill>
              </a:rPr>
              <a:t>人事管理</a:t>
            </a:r>
          </a:p>
          <a:p>
            <a:pPr algn="ctr"/>
            <a:r>
              <a:rPr lang="ja-JP" altLang="en-US" sz="1400" dirty="0">
                <a:solidFill>
                  <a:srgbClr val="000000"/>
                </a:solidFill>
              </a:rPr>
              <a:t>指揮命令</a:t>
            </a:r>
          </a:p>
        </p:txBody>
      </p:sp>
      <p:sp>
        <p:nvSpPr>
          <p:cNvPr id="22540" name="AutoShape 11"/>
          <p:cNvSpPr>
            <a:spLocks noChangeArrowheads="1"/>
          </p:cNvSpPr>
          <p:nvPr/>
        </p:nvSpPr>
        <p:spPr bwMode="auto">
          <a:xfrm>
            <a:off x="5881689" y="2133067"/>
            <a:ext cx="1160860" cy="1223963"/>
          </a:xfrm>
          <a:prstGeom prst="rightArrow">
            <a:avLst>
              <a:gd name="adj1" fmla="val 50000"/>
              <a:gd name="adj2" fmla="val 25000"/>
            </a:avLst>
          </a:prstGeom>
          <a:solidFill>
            <a:srgbClr val="CCFFCC"/>
          </a:solidFill>
          <a:ln w="19050">
            <a:solidFill>
              <a:srgbClr val="008000"/>
            </a:solidFill>
            <a:miter lim="800000"/>
            <a:headEnd/>
            <a:tailEnd/>
          </a:ln>
        </p:spPr>
        <p:txBody>
          <a:bodyPr lIns="91422" tIns="45712" rIns="91422" bIns="45712" anchor="ctr"/>
          <a:lstStyle/>
          <a:p>
            <a:pPr algn="ctr"/>
            <a:r>
              <a:rPr lang="ja-JP" altLang="en-US" sz="1400" dirty="0">
                <a:solidFill>
                  <a:srgbClr val="000000"/>
                </a:solidFill>
              </a:rPr>
              <a:t>人事管理</a:t>
            </a:r>
          </a:p>
          <a:p>
            <a:pPr algn="ctr"/>
            <a:r>
              <a:rPr lang="ja-JP" altLang="en-US" sz="1400" dirty="0">
                <a:solidFill>
                  <a:srgbClr val="000000"/>
                </a:solidFill>
              </a:rPr>
              <a:t>指揮命令</a:t>
            </a:r>
          </a:p>
        </p:txBody>
      </p:sp>
      <p:sp>
        <p:nvSpPr>
          <p:cNvPr id="22541" name="AutoShape 12"/>
          <p:cNvSpPr>
            <a:spLocks noChangeArrowheads="1"/>
          </p:cNvSpPr>
          <p:nvPr/>
        </p:nvSpPr>
        <p:spPr bwMode="auto">
          <a:xfrm>
            <a:off x="7293642" y="2851596"/>
            <a:ext cx="1482460" cy="433388"/>
          </a:xfrm>
          <a:prstGeom prst="flowChartAlternateProcess">
            <a:avLst/>
          </a:prstGeom>
          <a:solidFill>
            <a:srgbClr val="CCFFFF"/>
          </a:solidFill>
          <a:ln w="19050">
            <a:solidFill>
              <a:schemeClr val="tx1"/>
            </a:solidFill>
            <a:miter lim="800000"/>
            <a:headEnd/>
            <a:tailEnd/>
          </a:ln>
        </p:spPr>
        <p:txBody>
          <a:bodyPr wrap="none" lIns="91422" tIns="45712" rIns="91422" bIns="45712"/>
          <a:lstStyle/>
          <a:p>
            <a:pPr algn="ctr"/>
            <a:r>
              <a:rPr lang="ja-JP" altLang="en-US" sz="1400" dirty="0">
                <a:solidFill>
                  <a:srgbClr val="000000"/>
                </a:solidFill>
              </a:rPr>
              <a:t>その他の職員</a:t>
            </a:r>
          </a:p>
        </p:txBody>
      </p:sp>
      <p:sp>
        <p:nvSpPr>
          <p:cNvPr id="22542" name="AutoShape 13"/>
          <p:cNvSpPr>
            <a:spLocks noChangeArrowheads="1"/>
          </p:cNvSpPr>
          <p:nvPr/>
        </p:nvSpPr>
        <p:spPr bwMode="auto">
          <a:xfrm>
            <a:off x="4566085" y="5534646"/>
            <a:ext cx="1625203" cy="1058862"/>
          </a:xfrm>
          <a:prstGeom prst="rightArrow">
            <a:avLst>
              <a:gd name="adj1" fmla="val 60352"/>
              <a:gd name="adj2" fmla="val 33400"/>
            </a:avLst>
          </a:prstGeom>
          <a:solidFill>
            <a:srgbClr val="FFCC00"/>
          </a:solidFill>
          <a:ln w="12700">
            <a:solidFill>
              <a:srgbClr val="FF0000"/>
            </a:solidFill>
            <a:miter lim="800000"/>
            <a:headEnd/>
            <a:tailEnd/>
          </a:ln>
        </p:spPr>
        <p:txBody>
          <a:bodyPr wrap="none" lIns="91422" tIns="45712" rIns="91422" bIns="45712" anchor="ctr"/>
          <a:lstStyle/>
          <a:p>
            <a:pPr algn="ctr"/>
            <a:r>
              <a:rPr lang="ja-JP" altLang="en-US" sz="1100" dirty="0">
                <a:solidFill>
                  <a:srgbClr val="000000"/>
                </a:solidFill>
              </a:rPr>
              <a:t>サービス内容</a:t>
            </a:r>
          </a:p>
          <a:p>
            <a:pPr algn="ctr"/>
            <a:r>
              <a:rPr lang="ja-JP" altLang="en-US" sz="1100" dirty="0">
                <a:solidFill>
                  <a:srgbClr val="000000"/>
                </a:solidFill>
              </a:rPr>
              <a:t>の管理に関す</a:t>
            </a:r>
          </a:p>
          <a:p>
            <a:pPr algn="ctr"/>
            <a:r>
              <a:rPr lang="ja-JP" altLang="en-US" sz="1100" dirty="0">
                <a:solidFill>
                  <a:srgbClr val="000000"/>
                </a:solidFill>
              </a:rPr>
              <a:t>る指示・指導</a:t>
            </a:r>
          </a:p>
        </p:txBody>
      </p:sp>
      <p:sp>
        <p:nvSpPr>
          <p:cNvPr id="222222" name="AutoShape 14"/>
          <p:cNvSpPr>
            <a:spLocks noChangeArrowheads="1"/>
          </p:cNvSpPr>
          <p:nvPr/>
        </p:nvSpPr>
        <p:spPr bwMode="auto">
          <a:xfrm>
            <a:off x="128465" y="692696"/>
            <a:ext cx="9577063" cy="72008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「管理者」と「サービス管理責任者</a:t>
            </a:r>
            <a:r>
              <a:rPr lang="ja-JP" altLang="en-US" sz="2000" b="1" dirty="0" smtClean="0">
                <a:solidFill>
                  <a:srgbClr val="A50021"/>
                </a:solidFill>
                <a:ea typeface="ＭＳ Ｐゴシック" pitchFamily="50" charset="-128"/>
              </a:rPr>
              <a:t>」及び「児童発達支援管理責任者」の</a:t>
            </a:r>
            <a:r>
              <a:rPr lang="ja-JP" altLang="en-US" sz="2000" b="1" dirty="0">
                <a:solidFill>
                  <a:srgbClr val="A50021"/>
                </a:solidFill>
                <a:ea typeface="ＭＳ Ｐゴシック" pitchFamily="50" charset="-128"/>
              </a:rPr>
              <a:t>関係イメージ</a:t>
            </a:r>
          </a:p>
        </p:txBody>
      </p:sp>
      <p:sp>
        <p:nvSpPr>
          <p:cNvPr id="222223" name="AutoShape 15"/>
          <p:cNvSpPr>
            <a:spLocks noChangeArrowheads="1"/>
          </p:cNvSpPr>
          <p:nvPr/>
        </p:nvSpPr>
        <p:spPr bwMode="auto">
          <a:xfrm rot="3571649">
            <a:off x="5500698" y="3050185"/>
            <a:ext cx="957263" cy="1484181"/>
          </a:xfrm>
          <a:prstGeom prst="rightArrow">
            <a:avLst>
              <a:gd name="adj1" fmla="val 61500"/>
              <a:gd name="adj2" fmla="val 24907"/>
            </a:avLst>
          </a:prstGeom>
          <a:solidFill>
            <a:srgbClr val="CCFFCC">
              <a:alpha val="70000"/>
            </a:srgbClr>
          </a:solidFill>
          <a:ln w="12700">
            <a:solidFill>
              <a:srgbClr val="008000"/>
            </a:solidFill>
            <a:miter lim="800000"/>
            <a:headEnd/>
            <a:tailEnd/>
          </a:ln>
          <a:effectLst/>
        </p:spPr>
        <p:txBody>
          <a:bodyPr rot="10800000" vert="vert" wrap="none" lIns="91422" tIns="45712" rIns="91422" bIns="45712" anchor="ctr"/>
          <a:lstStyle/>
          <a:p>
            <a:pPr algn="ctr">
              <a:defRPr/>
            </a:pPr>
            <a:r>
              <a:rPr lang="ja-JP" altLang="en-US" sz="1400" dirty="0">
                <a:solidFill>
                  <a:srgbClr val="000000"/>
                </a:solidFill>
                <a:ea typeface="ＭＳ Ｐゴシック" pitchFamily="50" charset="-128"/>
              </a:rPr>
              <a:t>人事管理</a:t>
            </a:r>
          </a:p>
          <a:p>
            <a:pPr algn="ctr">
              <a:defRPr/>
            </a:pPr>
            <a:r>
              <a:rPr lang="ja-JP" altLang="en-US" sz="1400" dirty="0">
                <a:solidFill>
                  <a:srgbClr val="000000"/>
                </a:solidFill>
                <a:ea typeface="ＭＳ Ｐゴシック" pitchFamily="50" charset="-128"/>
              </a:rPr>
              <a:t>指揮命令</a:t>
            </a:r>
          </a:p>
        </p:txBody>
      </p:sp>
      <p:sp>
        <p:nvSpPr>
          <p:cNvPr id="16" name="Rectangle 3"/>
          <p:cNvSpPr>
            <a:spLocks noChangeArrowheads="1"/>
          </p:cNvSpPr>
          <p:nvPr/>
        </p:nvSpPr>
        <p:spPr bwMode="auto">
          <a:xfrm>
            <a:off x="699206" y="116632"/>
            <a:ext cx="8435579" cy="432785"/>
          </a:xfrm>
          <a:prstGeom prst="rect">
            <a:avLst/>
          </a:prstGeom>
          <a:noFill/>
          <a:ln w="9525" algn="ctr">
            <a:noFill/>
            <a:miter lim="800000"/>
            <a:headEnd/>
            <a:tailEnd/>
          </a:ln>
          <a:effectLst/>
        </p:spPr>
        <p:txBody>
          <a:bodyPr lIns="91414" tIns="45707" rIns="91414" bIns="45707">
            <a:spAutoFit/>
          </a:bodyPr>
          <a:lstStyle/>
          <a:p>
            <a:pPr algn="ctr">
              <a:lnSpc>
                <a:spcPts val="3000"/>
              </a:lnSpc>
              <a:spcBef>
                <a:spcPct val="50000"/>
              </a:spcBef>
              <a:defRPr/>
            </a:pPr>
            <a:r>
              <a:rPr lang="ja-JP" altLang="en-US" sz="2400" b="1" dirty="0" smtClean="0">
                <a:latin typeface="ＭＳ ゴシック" panose="020B0609070205080204" pitchFamily="49" charset="-128"/>
                <a:ea typeface="ＭＳ ゴシック" panose="020B0609070205080204" pitchFamily="49" charset="-128"/>
              </a:rPr>
              <a:t>サービス管理責任者等の役割</a:t>
            </a:r>
            <a:endParaRPr lang="en-US" altLang="ja-JP" sz="2400" b="1" dirty="0" smtClean="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7842250" y="6453354"/>
            <a:ext cx="2063750" cy="314325"/>
          </a:xfrm>
        </p:spPr>
        <p:txBody>
          <a:bodyPr/>
          <a:lstStyle/>
          <a:p>
            <a:pPr>
              <a:defRPr/>
            </a:pPr>
            <a:fld id="{67E148A3-2F01-468B-97F2-DB9D07A916CF}" type="slidenum">
              <a:rPr lang="en-US" altLang="ja-JP" smtClean="0">
                <a:solidFill>
                  <a:srgbClr val="000000"/>
                </a:solidFill>
              </a:rPr>
              <a:pPr>
                <a:defRPr/>
              </a:pPr>
              <a:t>79</a:t>
            </a:fld>
            <a:endParaRPr lang="en-US" altLang="ja-JP" dirty="0">
              <a:solidFill>
                <a:srgbClr val="000000"/>
              </a:solidFill>
            </a:endParaRPr>
          </a:p>
        </p:txBody>
      </p:sp>
    </p:spTree>
    <p:extLst>
      <p:ext uri="{BB962C8B-B14F-4D97-AF65-F5344CB8AC3E}">
        <p14:creationId xmlns:p14="http://schemas.microsoft.com/office/powerpoint/2010/main" val="280646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1"/>
          <p:cNvGrpSpPr>
            <a:grpSpLocks/>
          </p:cNvGrpSpPr>
          <p:nvPr/>
        </p:nvGrpSpPr>
        <p:grpSpPr bwMode="auto">
          <a:xfrm>
            <a:off x="5832485" y="2852069"/>
            <a:ext cx="3944938" cy="1401763"/>
            <a:chOff x="1738620" y="5012012"/>
            <a:chExt cx="3523910" cy="1400042"/>
          </a:xfrm>
        </p:grpSpPr>
        <p:sp>
          <p:nvSpPr>
            <p:cNvPr id="43" name="Text Box 12"/>
            <p:cNvSpPr txBox="1">
              <a:spLocks noChangeArrowheads="1"/>
            </p:cNvSpPr>
            <p:nvPr/>
          </p:nvSpPr>
          <p:spPr bwMode="auto">
            <a:xfrm>
              <a:off x="1738620" y="5443282"/>
              <a:ext cx="3523910" cy="968772"/>
            </a:xfrm>
            <a:prstGeom prst="rect">
              <a:avLst/>
            </a:prstGeom>
            <a:noFill/>
            <a:ln w="9525">
              <a:solidFill>
                <a:schemeClr val="tx1"/>
              </a:solidFill>
              <a:miter lim="800000"/>
              <a:headEnd/>
              <a:tailEnd/>
            </a:ln>
            <a:effectLst/>
          </p:spPr>
          <p:txBody>
            <a:bodyPr>
              <a:spAutoFit/>
            </a:bodyPr>
            <a:lstStyle/>
            <a:p>
              <a:pPr>
                <a:defRPr/>
              </a:pPr>
              <a:r>
                <a:rPr lang="ja-JP" altLang="en-US" sz="1400" dirty="0">
                  <a:solidFill>
                    <a:srgbClr val="000000"/>
                  </a:solidFill>
                  <a:latin typeface="ＭＳ Ｐゴシック"/>
                  <a:ea typeface="ＭＳ Ｐゴシック"/>
                </a:rPr>
                <a:t>○計画相談支援</a:t>
              </a:r>
              <a:r>
                <a:rPr lang="ja-JP" altLang="en-US" sz="1400" dirty="0">
                  <a:solidFill>
                    <a:srgbClr val="800000"/>
                  </a:solidFill>
                  <a:ea typeface="ＭＳ Ｐゴシック" pitchFamily="50" charset="-128"/>
                </a:rPr>
                <a:t>（個別給付）</a:t>
              </a:r>
              <a:endParaRPr lang="en-US" altLang="ja-JP" sz="1400" dirty="0">
                <a:solidFill>
                  <a:srgbClr val="000000"/>
                </a:solidFill>
                <a:latin typeface="ＭＳ Ｐゴシック"/>
                <a:ea typeface="ＭＳ Ｐゴシック"/>
              </a:endParaRPr>
            </a:p>
            <a:p>
              <a:pPr indent="177780">
                <a:defRPr/>
              </a:pPr>
              <a:r>
                <a:rPr lang="ja-JP" altLang="en-US" sz="1200" dirty="0">
                  <a:solidFill>
                    <a:srgbClr val="000000"/>
                  </a:solidFill>
                  <a:latin typeface="ＭＳ Ｐゴシック"/>
                  <a:ea typeface="ＭＳ Ｐゴシック"/>
                </a:rPr>
                <a:t>・サービス利用支援</a:t>
              </a:r>
              <a:endParaRPr lang="en-US" altLang="ja-JP" sz="1200" u="sng" dirty="0">
                <a:solidFill>
                  <a:srgbClr val="000000"/>
                </a:solidFill>
                <a:latin typeface="ＭＳ Ｐゴシック"/>
                <a:ea typeface="ＭＳ Ｐゴシック"/>
              </a:endParaRPr>
            </a:p>
            <a:p>
              <a:pPr indent="177780">
                <a:defRPr/>
              </a:pPr>
              <a:r>
                <a:rPr lang="ja-JP" altLang="en-US" sz="1200" dirty="0">
                  <a:solidFill>
                    <a:srgbClr val="000000"/>
                  </a:solidFill>
                  <a:latin typeface="ＭＳ Ｐゴシック"/>
                  <a:ea typeface="ＭＳ Ｐゴシック"/>
                </a:rPr>
                <a:t>・継続サービス利用支援</a:t>
              </a:r>
              <a:endParaRPr lang="en-US" altLang="ja-JP" sz="1200" u="sng" dirty="0">
                <a:solidFill>
                  <a:srgbClr val="000000"/>
                </a:solidFill>
                <a:latin typeface="ＭＳ Ｐゴシック"/>
                <a:ea typeface="ＭＳ Ｐゴシック"/>
              </a:endParaRPr>
            </a:p>
            <a:p>
              <a:pPr>
                <a:spcBef>
                  <a:spcPts val="600"/>
                </a:spcBef>
                <a:defRPr/>
              </a:pPr>
              <a:r>
                <a:rPr lang="ja-JP" altLang="en-US" sz="1400" dirty="0">
                  <a:solidFill>
                    <a:srgbClr val="000000"/>
                  </a:solidFill>
                  <a:latin typeface="ＭＳ Ｐゴシック"/>
                  <a:ea typeface="ＭＳ Ｐゴシック"/>
                </a:rPr>
                <a:t>○基本相談支援</a:t>
              </a:r>
              <a:r>
                <a:rPr lang="ja-JP" altLang="en-US" sz="1200" dirty="0">
                  <a:solidFill>
                    <a:srgbClr val="000000"/>
                  </a:solidFill>
                  <a:latin typeface="ＭＳ Ｐゴシック"/>
                  <a:ea typeface="ＭＳ Ｐゴシック"/>
                </a:rPr>
                <a:t>（</a:t>
              </a:r>
              <a:r>
                <a:rPr lang="ja-JP" altLang="en-US" sz="1200" dirty="0">
                  <a:solidFill>
                    <a:srgbClr val="000000"/>
                  </a:solidFill>
                  <a:ea typeface="ＭＳ Ｐゴシック" pitchFamily="50" charset="-128"/>
                </a:rPr>
                <a:t>障害者・障害児等からの相談）</a:t>
              </a:r>
              <a:endParaRPr lang="ja-JP" altLang="en-US" sz="1200" dirty="0">
                <a:solidFill>
                  <a:srgbClr val="000000"/>
                </a:solidFill>
                <a:latin typeface="ＭＳ Ｐゴシック"/>
                <a:ea typeface="ＭＳ Ｐゴシック"/>
              </a:endParaRPr>
            </a:p>
          </p:txBody>
        </p:sp>
        <p:sp>
          <p:nvSpPr>
            <p:cNvPr id="44" name="Text Box 11"/>
            <p:cNvSpPr txBox="1">
              <a:spLocks noChangeArrowheads="1"/>
            </p:cNvSpPr>
            <p:nvPr/>
          </p:nvSpPr>
          <p:spPr bwMode="auto">
            <a:xfrm>
              <a:off x="1738620" y="5012012"/>
              <a:ext cx="3523910" cy="466221"/>
            </a:xfrm>
            <a:prstGeom prst="rect">
              <a:avLst/>
            </a:prstGeom>
            <a:solidFill>
              <a:srgbClr val="FF99CC"/>
            </a:solidFill>
            <a:ln w="28575">
              <a:solidFill>
                <a:srgbClr val="FF0000"/>
              </a:solidFill>
              <a:miter lim="800000"/>
              <a:headEnd/>
              <a:tailEnd/>
            </a:ln>
            <a:effectLst/>
          </p:spPr>
          <p:txBody>
            <a:bodyPr>
              <a:spAutoFit/>
            </a:bodyPr>
            <a:lstStyle/>
            <a:p>
              <a:pPr algn="ctr">
                <a:lnSpc>
                  <a:spcPts val="1600"/>
                </a:lnSpc>
                <a:spcBef>
                  <a:spcPts val="600"/>
                </a:spcBef>
                <a:defRPr/>
              </a:pPr>
              <a:r>
                <a:rPr lang="ja-JP" altLang="en-US" sz="1400" b="1" dirty="0">
                  <a:solidFill>
                    <a:srgbClr val="000000"/>
                  </a:solidFill>
                  <a:latin typeface="ＭＳ Ｐゴシック"/>
                  <a:ea typeface="ＭＳ Ｐゴシック"/>
                </a:rPr>
                <a:t>指定特定相談支援事業者（計画作成担当）</a:t>
              </a:r>
              <a:endParaRPr lang="en-US" altLang="ja-JP" sz="3200" b="1" u="sng" dirty="0">
                <a:solidFill>
                  <a:srgbClr val="000000"/>
                </a:solidFill>
                <a:latin typeface="ＭＳ Ｐゴシック"/>
                <a:ea typeface="ＭＳ Ｐゴシック"/>
              </a:endParaRPr>
            </a:p>
            <a:p>
              <a:pPr>
                <a:defRPr/>
              </a:pPr>
              <a:r>
                <a:rPr lang="en-US" altLang="ja-JP" sz="1100" dirty="0">
                  <a:solidFill>
                    <a:srgbClr val="000000"/>
                  </a:solidFill>
                  <a:latin typeface="ＭＳ Ｐゴシック"/>
                  <a:ea typeface="ＭＳ Ｐゴシック"/>
                </a:rPr>
                <a:t>※</a:t>
              </a:r>
              <a:r>
                <a:rPr lang="ja-JP" altLang="en-US" sz="1100" dirty="0">
                  <a:solidFill>
                    <a:srgbClr val="000000"/>
                  </a:solidFill>
                  <a:latin typeface="ＭＳ Ｐゴシック"/>
                  <a:ea typeface="ＭＳ Ｐゴシック"/>
                </a:rPr>
                <a:t>事業者指定は</a:t>
              </a:r>
              <a:r>
                <a:rPr lang="ja-JP" altLang="en-US" sz="1100" dirty="0">
                  <a:solidFill>
                    <a:srgbClr val="FF0000"/>
                  </a:solidFill>
                  <a:latin typeface="ＭＳ Ｐゴシック"/>
                  <a:ea typeface="ＭＳ Ｐゴシック"/>
                </a:rPr>
                <a:t>市町村長</a:t>
              </a:r>
              <a:r>
                <a:rPr lang="ja-JP" altLang="en-US" sz="1100" dirty="0">
                  <a:solidFill>
                    <a:srgbClr val="000000"/>
                  </a:solidFill>
                  <a:latin typeface="ＭＳ Ｐゴシック"/>
                  <a:ea typeface="ＭＳ Ｐゴシック"/>
                </a:rPr>
                <a:t>が行う。</a:t>
              </a:r>
              <a:endParaRPr lang="en-US" altLang="ja-JP" sz="1100" dirty="0">
                <a:solidFill>
                  <a:srgbClr val="000000"/>
                </a:solidFill>
                <a:latin typeface="ＭＳ Ｐゴシック"/>
                <a:ea typeface="ＭＳ Ｐゴシック"/>
              </a:endParaRPr>
            </a:p>
          </p:txBody>
        </p:sp>
      </p:grpSp>
      <p:sp>
        <p:nvSpPr>
          <p:cNvPr id="34819" name="Text Box 18"/>
          <p:cNvSpPr txBox="1">
            <a:spLocks noChangeArrowheads="1"/>
          </p:cNvSpPr>
          <p:nvPr/>
        </p:nvSpPr>
        <p:spPr bwMode="auto">
          <a:xfrm>
            <a:off x="3816186" y="1484468"/>
            <a:ext cx="184709" cy="338542"/>
          </a:xfrm>
          <a:prstGeom prst="rect">
            <a:avLst/>
          </a:prstGeom>
          <a:noFill/>
          <a:ln w="9525" algn="ctr">
            <a:noFill/>
            <a:miter lim="800000"/>
            <a:headEnd/>
            <a:tailEnd/>
          </a:ln>
        </p:spPr>
        <p:txBody>
          <a:bodyPr wrap="none" lIns="91430" tIns="45714" rIns="91430" bIns="45714">
            <a:spAutoFit/>
          </a:bodyPr>
          <a:lstStyle/>
          <a:p>
            <a:pPr algn="ctr">
              <a:spcBef>
                <a:spcPct val="50000"/>
              </a:spcBef>
            </a:pPr>
            <a:endParaRPr lang="ja-JP" altLang="ja-JP" sz="1600" dirty="0">
              <a:solidFill>
                <a:srgbClr val="000000"/>
              </a:solidFill>
            </a:endParaRPr>
          </a:p>
        </p:txBody>
      </p:sp>
      <p:sp>
        <p:nvSpPr>
          <p:cNvPr id="34820" name="Text Box 19"/>
          <p:cNvSpPr txBox="1">
            <a:spLocks noChangeArrowheads="1"/>
          </p:cNvSpPr>
          <p:nvPr/>
        </p:nvSpPr>
        <p:spPr bwMode="auto">
          <a:xfrm>
            <a:off x="849316" y="14289"/>
            <a:ext cx="8286750" cy="461962"/>
          </a:xfrm>
          <a:prstGeom prst="rect">
            <a:avLst/>
          </a:prstGeom>
          <a:solidFill>
            <a:schemeClr val="bg1"/>
          </a:solidFill>
          <a:ln w="9525" algn="ctr">
            <a:noFill/>
            <a:miter lim="800000"/>
            <a:headEnd/>
            <a:tailEnd/>
          </a:ln>
        </p:spPr>
        <p:txBody>
          <a:bodyPr lIns="91430" tIns="45714" rIns="91430" bIns="45714">
            <a:spAutoFit/>
          </a:bodyPr>
          <a:lstStyle/>
          <a:p>
            <a:pPr algn="ctr">
              <a:spcBef>
                <a:spcPct val="50000"/>
              </a:spcBef>
            </a:pPr>
            <a:r>
              <a:rPr lang="ja-JP" altLang="en-US" sz="2400" b="1" dirty="0">
                <a:solidFill>
                  <a:srgbClr val="000000"/>
                </a:solidFill>
              </a:rPr>
              <a:t>「障害者」の相談支援体系</a:t>
            </a:r>
          </a:p>
        </p:txBody>
      </p:sp>
      <p:sp>
        <p:nvSpPr>
          <p:cNvPr id="50" name="AutoShape 3"/>
          <p:cNvSpPr>
            <a:spLocks noChangeArrowheads="1"/>
          </p:cNvSpPr>
          <p:nvPr/>
        </p:nvSpPr>
        <p:spPr bwMode="auto">
          <a:xfrm rot="5400000">
            <a:off x="7448220" y="138454"/>
            <a:ext cx="234969" cy="1017571"/>
          </a:xfrm>
          <a:prstGeom prst="roundRect">
            <a:avLst>
              <a:gd name="adj" fmla="val 48764"/>
            </a:avLst>
          </a:prstGeom>
          <a:solidFill>
            <a:srgbClr val="FFCC99">
              <a:alpha val="67999"/>
            </a:srgbClr>
          </a:solidFill>
          <a:ln w="9525">
            <a:solidFill>
              <a:srgbClr val="000080"/>
            </a:solidFill>
            <a:round/>
            <a:headEnd/>
            <a:tailEnd/>
          </a:ln>
          <a:effectLst/>
        </p:spPr>
        <p:txBody>
          <a:bodyPr vert="vert270" wrap="none" lIns="91430" tIns="45714" rIns="91430" bIns="45714" anchor="ctr"/>
          <a:lstStyle/>
          <a:p>
            <a:pPr algn="ctr">
              <a:spcBef>
                <a:spcPct val="50000"/>
              </a:spcBef>
              <a:defRPr/>
            </a:pPr>
            <a:r>
              <a:rPr lang="ja-JP" altLang="en-US" sz="1600" b="1" dirty="0">
                <a:solidFill>
                  <a:srgbClr val="000000"/>
                </a:solidFill>
                <a:ea typeface="ＭＳ Ｐゴシック" pitchFamily="50" charset="-128"/>
              </a:rPr>
              <a:t>見直し後</a:t>
            </a:r>
          </a:p>
        </p:txBody>
      </p:sp>
      <p:sp>
        <p:nvSpPr>
          <p:cNvPr id="70" name="AutoShape 3"/>
          <p:cNvSpPr>
            <a:spLocks noChangeArrowheads="1"/>
          </p:cNvSpPr>
          <p:nvPr/>
        </p:nvSpPr>
        <p:spPr bwMode="auto">
          <a:xfrm rot="5400000">
            <a:off x="2551674" y="138454"/>
            <a:ext cx="234969" cy="1017571"/>
          </a:xfrm>
          <a:prstGeom prst="roundRect">
            <a:avLst>
              <a:gd name="adj" fmla="val 48764"/>
            </a:avLst>
          </a:prstGeom>
          <a:solidFill>
            <a:srgbClr val="FFCC99">
              <a:alpha val="67999"/>
            </a:srgbClr>
          </a:solidFill>
          <a:ln w="9525">
            <a:solidFill>
              <a:srgbClr val="000080"/>
            </a:solidFill>
            <a:round/>
            <a:headEnd/>
            <a:tailEnd/>
          </a:ln>
          <a:effectLst/>
        </p:spPr>
        <p:txBody>
          <a:bodyPr vert="vert270" wrap="none" lIns="91430" tIns="45714" rIns="91430" bIns="45714" anchor="ctr"/>
          <a:lstStyle/>
          <a:p>
            <a:pPr algn="ctr">
              <a:spcBef>
                <a:spcPct val="50000"/>
              </a:spcBef>
              <a:defRPr/>
            </a:pPr>
            <a:r>
              <a:rPr lang="ja-JP" altLang="en-US" sz="1600" b="1" dirty="0" smtClean="0">
                <a:solidFill>
                  <a:srgbClr val="000000"/>
                </a:solidFill>
                <a:ea typeface="ＭＳ Ｐゴシック" pitchFamily="50" charset="-128"/>
              </a:rPr>
              <a:t>見直し前</a:t>
            </a:r>
            <a:endParaRPr lang="ja-JP" altLang="en-US" sz="1600" b="1" dirty="0">
              <a:solidFill>
                <a:srgbClr val="000000"/>
              </a:solidFill>
              <a:ea typeface="ＭＳ Ｐゴシック" pitchFamily="50" charset="-128"/>
            </a:endParaRPr>
          </a:p>
        </p:txBody>
      </p:sp>
      <p:sp>
        <p:nvSpPr>
          <p:cNvPr id="34823" name="Text Box 12"/>
          <p:cNvSpPr txBox="1">
            <a:spLocks noChangeArrowheads="1"/>
          </p:cNvSpPr>
          <p:nvPr/>
        </p:nvSpPr>
        <p:spPr bwMode="auto">
          <a:xfrm>
            <a:off x="936686" y="1555907"/>
            <a:ext cx="3527425" cy="307764"/>
          </a:xfrm>
          <a:prstGeom prst="rect">
            <a:avLst/>
          </a:prstGeom>
          <a:noFill/>
          <a:ln w="9525">
            <a:solidFill>
              <a:schemeClr val="tx1"/>
            </a:solidFill>
            <a:miter lim="800000"/>
            <a:headEnd/>
            <a:tailEnd/>
          </a:ln>
        </p:spPr>
        <p:txBody>
          <a:bodyPr lIns="91430" tIns="45714" rIns="91430" bIns="45714">
            <a:spAutoFit/>
          </a:bodyPr>
          <a:lstStyle/>
          <a:p>
            <a:pPr>
              <a:spcBef>
                <a:spcPct val="50000"/>
              </a:spcBef>
            </a:pPr>
            <a:r>
              <a:rPr lang="ja-JP" altLang="en-US" sz="1400" dirty="0">
                <a:solidFill>
                  <a:srgbClr val="000000"/>
                </a:solidFill>
              </a:rPr>
              <a:t>○障害者・障害児等からの相談</a:t>
            </a:r>
            <a:r>
              <a:rPr lang="ja-JP" altLang="en-US" sz="1400" dirty="0">
                <a:solidFill>
                  <a:srgbClr val="800000"/>
                </a:solidFill>
              </a:rPr>
              <a:t>（交付税）</a:t>
            </a:r>
            <a:endParaRPr lang="ja-JP" altLang="en-US" sz="1400" b="1" dirty="0">
              <a:solidFill>
                <a:srgbClr val="000000"/>
              </a:solidFill>
            </a:endParaRPr>
          </a:p>
        </p:txBody>
      </p:sp>
      <p:sp>
        <p:nvSpPr>
          <p:cNvPr id="34824" name="Text Box 11"/>
          <p:cNvSpPr txBox="1">
            <a:spLocks noChangeArrowheads="1"/>
          </p:cNvSpPr>
          <p:nvPr/>
        </p:nvSpPr>
        <p:spPr bwMode="auto">
          <a:xfrm>
            <a:off x="936686" y="1052908"/>
            <a:ext cx="3527425" cy="522287"/>
          </a:xfrm>
          <a:prstGeom prst="rect">
            <a:avLst/>
          </a:prstGeom>
          <a:solidFill>
            <a:srgbClr val="CCFFFF"/>
          </a:solidFill>
          <a:ln w="28575">
            <a:solidFill>
              <a:srgbClr val="00FFFF"/>
            </a:solidFill>
            <a:miter lim="800000"/>
            <a:headEnd/>
            <a:tailEnd/>
          </a:ln>
        </p:spPr>
        <p:txBody>
          <a:bodyPr lIns="91430" tIns="45714" rIns="91430" bIns="45714">
            <a:spAutoFit/>
          </a:bodyPr>
          <a:lstStyle/>
          <a:p>
            <a:pPr algn="ctr"/>
            <a:r>
              <a:rPr lang="ja-JP" altLang="en-US" sz="1400" b="1" dirty="0">
                <a:solidFill>
                  <a:srgbClr val="000000"/>
                </a:solidFill>
                <a:latin typeface="ＭＳ Ｐゴシック" charset="-128"/>
              </a:rPr>
              <a:t>市町村／指定相談支援事業者に委託可</a:t>
            </a:r>
            <a:endParaRPr lang="en-US" altLang="ja-JP" sz="1400" b="1" dirty="0">
              <a:solidFill>
                <a:srgbClr val="000000"/>
              </a:solidFill>
              <a:latin typeface="ＭＳ Ｐゴシック" charset="-128"/>
            </a:endParaRPr>
          </a:p>
          <a:p>
            <a:pPr algn="ctr"/>
            <a:endParaRPr lang="en-US" altLang="ja-JP" sz="1400" dirty="0">
              <a:solidFill>
                <a:srgbClr val="000000"/>
              </a:solidFill>
              <a:latin typeface="ＭＳ Ｐゴシック" charset="-128"/>
            </a:endParaRPr>
          </a:p>
        </p:txBody>
      </p:sp>
      <p:sp>
        <p:nvSpPr>
          <p:cNvPr id="34825" name="Text Box 18"/>
          <p:cNvSpPr txBox="1">
            <a:spLocks noChangeArrowheads="1"/>
          </p:cNvSpPr>
          <p:nvPr/>
        </p:nvSpPr>
        <p:spPr bwMode="auto">
          <a:xfrm>
            <a:off x="8713635" y="1484468"/>
            <a:ext cx="184709" cy="338542"/>
          </a:xfrm>
          <a:prstGeom prst="rect">
            <a:avLst/>
          </a:prstGeom>
          <a:noFill/>
          <a:ln w="9525" algn="ctr">
            <a:noFill/>
            <a:miter lim="800000"/>
            <a:headEnd/>
            <a:tailEnd/>
          </a:ln>
        </p:spPr>
        <p:txBody>
          <a:bodyPr wrap="none" lIns="91430" tIns="45714" rIns="91430" bIns="45714">
            <a:spAutoFit/>
          </a:bodyPr>
          <a:lstStyle/>
          <a:p>
            <a:pPr algn="ctr">
              <a:spcBef>
                <a:spcPct val="50000"/>
              </a:spcBef>
            </a:pPr>
            <a:endParaRPr lang="ja-JP" altLang="ja-JP" sz="1600" dirty="0">
              <a:solidFill>
                <a:srgbClr val="000000"/>
              </a:solidFill>
            </a:endParaRPr>
          </a:p>
        </p:txBody>
      </p:sp>
      <p:sp>
        <p:nvSpPr>
          <p:cNvPr id="34826" name="Text Box 12"/>
          <p:cNvSpPr txBox="1">
            <a:spLocks noChangeArrowheads="1"/>
          </p:cNvSpPr>
          <p:nvPr/>
        </p:nvSpPr>
        <p:spPr bwMode="auto">
          <a:xfrm>
            <a:off x="5832532" y="1582899"/>
            <a:ext cx="3960814" cy="307975"/>
          </a:xfrm>
          <a:prstGeom prst="rect">
            <a:avLst/>
          </a:prstGeom>
          <a:noFill/>
          <a:ln w="9525">
            <a:solidFill>
              <a:schemeClr val="tx1"/>
            </a:solidFill>
            <a:miter lim="800000"/>
            <a:headEnd/>
            <a:tailEnd/>
          </a:ln>
        </p:spPr>
        <p:txBody>
          <a:bodyPr lIns="91430" tIns="45714" rIns="91430" bIns="45714">
            <a:spAutoFit/>
          </a:bodyPr>
          <a:lstStyle/>
          <a:p>
            <a:pPr>
              <a:spcBef>
                <a:spcPct val="50000"/>
              </a:spcBef>
            </a:pPr>
            <a:r>
              <a:rPr lang="ja-JP" altLang="en-US" sz="1400" dirty="0">
                <a:solidFill>
                  <a:srgbClr val="000000"/>
                </a:solidFill>
              </a:rPr>
              <a:t>○障害者・障害児等からの相談</a:t>
            </a:r>
            <a:r>
              <a:rPr lang="ja-JP" altLang="en-US" sz="1400" dirty="0">
                <a:solidFill>
                  <a:srgbClr val="800000"/>
                </a:solidFill>
              </a:rPr>
              <a:t>（交付税）</a:t>
            </a:r>
            <a:endParaRPr lang="en-US" altLang="ja-JP" sz="1400" b="1" dirty="0">
              <a:solidFill>
                <a:srgbClr val="000000"/>
              </a:solidFill>
              <a:latin typeface="ＭＳ Ｐゴシック" charset="-128"/>
            </a:endParaRPr>
          </a:p>
        </p:txBody>
      </p:sp>
      <p:sp>
        <p:nvSpPr>
          <p:cNvPr id="34827" name="正方形/長方形 65"/>
          <p:cNvSpPr>
            <a:spLocks noChangeArrowheads="1"/>
          </p:cNvSpPr>
          <p:nvPr/>
        </p:nvSpPr>
        <p:spPr bwMode="auto">
          <a:xfrm>
            <a:off x="8208974" y="3356827"/>
            <a:ext cx="1368426" cy="576263"/>
          </a:xfrm>
          <a:prstGeom prst="rect">
            <a:avLst/>
          </a:prstGeom>
          <a:solidFill>
            <a:schemeClr val="bg1"/>
          </a:solidFill>
          <a:ln w="9525" algn="ctr">
            <a:solidFill>
              <a:schemeClr val="tx1"/>
            </a:solidFill>
            <a:round/>
            <a:headEnd/>
            <a:tailEnd/>
          </a:ln>
        </p:spPr>
        <p:txBody>
          <a:bodyPr wrap="none" lIns="91430" tIns="45714" rIns="91430" bIns="45714" anchor="ctr"/>
          <a:lstStyle/>
          <a:p>
            <a:pPr>
              <a:spcBef>
                <a:spcPct val="50000"/>
              </a:spcBef>
            </a:pPr>
            <a:r>
              <a:rPr lang="ja-JP" altLang="en-US" sz="1100" dirty="0">
                <a:solidFill>
                  <a:srgbClr val="FF0000"/>
                </a:solidFill>
              </a:rPr>
              <a:t>・支給決定の参考</a:t>
            </a:r>
            <a:endParaRPr lang="en-US" altLang="ja-JP" sz="1100" dirty="0">
              <a:solidFill>
                <a:srgbClr val="FF0000"/>
              </a:solidFill>
            </a:endParaRPr>
          </a:p>
          <a:p>
            <a:pPr>
              <a:spcBef>
                <a:spcPct val="50000"/>
              </a:spcBef>
            </a:pPr>
            <a:r>
              <a:rPr lang="ja-JP" altLang="en-US" sz="1100" dirty="0">
                <a:solidFill>
                  <a:srgbClr val="FF0000"/>
                </a:solidFill>
              </a:rPr>
              <a:t>・対象を拡大</a:t>
            </a:r>
            <a:endParaRPr lang="en-US" altLang="ja-JP" sz="1100" dirty="0">
              <a:solidFill>
                <a:srgbClr val="FF0000"/>
              </a:solidFill>
            </a:endParaRPr>
          </a:p>
        </p:txBody>
      </p:sp>
      <p:sp>
        <p:nvSpPr>
          <p:cNvPr id="49" name="Text Box 14"/>
          <p:cNvSpPr txBox="1">
            <a:spLocks noChangeArrowheads="1"/>
          </p:cNvSpPr>
          <p:nvPr/>
        </p:nvSpPr>
        <p:spPr bwMode="auto">
          <a:xfrm>
            <a:off x="849316" y="6043107"/>
            <a:ext cx="3687762" cy="461963"/>
          </a:xfrm>
          <a:prstGeom prst="rect">
            <a:avLst/>
          </a:prstGeom>
          <a:noFill/>
          <a:ln w="9525">
            <a:solidFill>
              <a:schemeClr val="tx1"/>
            </a:solidFill>
            <a:prstDash val="dash"/>
            <a:miter lim="800000"/>
            <a:headEnd/>
            <a:tailEnd/>
          </a:ln>
        </p:spPr>
        <p:txBody>
          <a:bodyPr lIns="91430" tIns="45714" rIns="91430" bIns="45714">
            <a:spAutoFit/>
          </a:bodyPr>
          <a:lstStyle/>
          <a:p>
            <a:pPr marL="92064" indent="-92064">
              <a:spcBef>
                <a:spcPct val="50000"/>
              </a:spcBef>
              <a:defRPr/>
            </a:pPr>
            <a:r>
              <a:rPr lang="ja-JP" altLang="en-US" sz="1200" dirty="0">
                <a:solidFill>
                  <a:srgbClr val="000000"/>
                </a:solidFill>
                <a:latin typeface="ＭＳ Ｐゴシック"/>
                <a:ea typeface="ＭＳ Ｐゴシック"/>
              </a:rPr>
              <a:t>○居住サポート事業</a:t>
            </a:r>
            <a:r>
              <a:rPr lang="ja-JP" altLang="en-US" sz="1200" dirty="0">
                <a:solidFill>
                  <a:srgbClr val="800000"/>
                </a:solidFill>
                <a:ea typeface="ＭＳ Ｐゴシック" pitchFamily="50" charset="-128"/>
              </a:rPr>
              <a:t>（補助金）</a:t>
            </a:r>
            <a:endParaRPr lang="en-US" altLang="ja-JP" sz="1200" b="1" dirty="0">
              <a:solidFill>
                <a:srgbClr val="000000"/>
              </a:solidFill>
              <a:latin typeface="ＭＳ Ｐゴシック"/>
              <a:ea typeface="ＭＳ Ｐゴシック" pitchFamily="50" charset="-128"/>
            </a:endParaRPr>
          </a:p>
          <a:p>
            <a:pPr marL="92064" indent="85715">
              <a:defRPr/>
            </a:pPr>
            <a:r>
              <a:rPr lang="ja-JP" altLang="en-US" sz="1200" dirty="0">
                <a:solidFill>
                  <a:srgbClr val="000000"/>
                </a:solidFill>
                <a:latin typeface="ＭＳ Ｐゴシック"/>
                <a:ea typeface="ＭＳ Ｐゴシック" pitchFamily="50" charset="-128"/>
              </a:rPr>
              <a:t>（市町村／指定相談支援事業者等に委託可）</a:t>
            </a:r>
            <a:endParaRPr lang="ja-JP" altLang="en-US" sz="1200" b="1" dirty="0">
              <a:solidFill>
                <a:srgbClr val="000000"/>
              </a:solidFill>
              <a:latin typeface="ＭＳ Ｐゴシック"/>
              <a:ea typeface="ＭＳ Ｐゴシック"/>
            </a:endParaRPr>
          </a:p>
        </p:txBody>
      </p:sp>
      <p:grpSp>
        <p:nvGrpSpPr>
          <p:cNvPr id="3" name="グループ化 45"/>
          <p:cNvGrpSpPr>
            <a:grpSpLocks/>
          </p:cNvGrpSpPr>
          <p:nvPr/>
        </p:nvGrpSpPr>
        <p:grpSpPr bwMode="auto">
          <a:xfrm>
            <a:off x="5832485" y="4798822"/>
            <a:ext cx="3944938" cy="1818959"/>
            <a:chOff x="1687384" y="5162993"/>
            <a:chExt cx="3291419" cy="1818554"/>
          </a:xfrm>
        </p:grpSpPr>
        <p:sp>
          <p:nvSpPr>
            <p:cNvPr id="52" name="Text Box 12"/>
            <p:cNvSpPr txBox="1">
              <a:spLocks noChangeArrowheads="1"/>
            </p:cNvSpPr>
            <p:nvPr/>
          </p:nvSpPr>
          <p:spPr bwMode="auto">
            <a:xfrm>
              <a:off x="1687384" y="5835627"/>
              <a:ext cx="3271551" cy="1145920"/>
            </a:xfrm>
            <a:prstGeom prst="rect">
              <a:avLst/>
            </a:prstGeom>
            <a:noFill/>
            <a:ln w="9525">
              <a:solidFill>
                <a:schemeClr val="tx1"/>
              </a:solidFill>
              <a:miter lim="800000"/>
              <a:headEnd/>
              <a:tailEnd/>
            </a:ln>
            <a:effectLst/>
          </p:spPr>
          <p:txBody>
            <a:bodyPr>
              <a:spAutoFit/>
            </a:bodyPr>
            <a:lstStyle/>
            <a:p>
              <a:pPr>
                <a:defRPr/>
              </a:pPr>
              <a:r>
                <a:rPr lang="ja-JP" altLang="en-US" sz="1400" dirty="0">
                  <a:solidFill>
                    <a:srgbClr val="000000"/>
                  </a:solidFill>
                  <a:latin typeface="ＭＳ Ｐゴシック"/>
                  <a:ea typeface="ＭＳ Ｐゴシック"/>
                </a:rPr>
                <a:t>○地域相談支援</a:t>
              </a:r>
              <a:r>
                <a:rPr lang="ja-JP" altLang="en-US" sz="1400" dirty="0">
                  <a:solidFill>
                    <a:srgbClr val="800000"/>
                  </a:solidFill>
                  <a:ea typeface="ＭＳ Ｐゴシック" pitchFamily="50" charset="-128"/>
                </a:rPr>
                <a:t>（個別給付）</a:t>
              </a:r>
              <a:endParaRPr lang="en-US" altLang="ja-JP" sz="1400" dirty="0">
                <a:solidFill>
                  <a:srgbClr val="FF0000"/>
                </a:solidFill>
                <a:latin typeface="ＭＳ Ｐゴシック"/>
                <a:ea typeface="ＭＳ Ｐゴシック"/>
              </a:endParaRPr>
            </a:p>
            <a:p>
              <a:pPr marL="1257153" indent="-1079374">
                <a:tabLst>
                  <a:tab pos="1257153" algn="l"/>
                </a:tabLst>
                <a:defRPr/>
              </a:pPr>
              <a:r>
                <a:rPr lang="ja-JP" altLang="en-US" sz="1200" dirty="0">
                  <a:solidFill>
                    <a:srgbClr val="000000"/>
                  </a:solidFill>
                  <a:latin typeface="ＭＳ Ｐゴシック"/>
                  <a:ea typeface="ＭＳ Ｐゴシック"/>
                </a:rPr>
                <a:t>・地域移行支援（地域生活の準備のための外出への同行支援・入居支援等）</a:t>
              </a:r>
              <a:endParaRPr lang="en-US" altLang="ja-JP" sz="1200" dirty="0">
                <a:solidFill>
                  <a:srgbClr val="000000"/>
                </a:solidFill>
                <a:latin typeface="ＭＳ Ｐゴシック"/>
                <a:ea typeface="ＭＳ Ｐゴシック"/>
              </a:endParaRPr>
            </a:p>
            <a:p>
              <a:pPr marL="1346043" indent="-1168263">
                <a:defRPr/>
              </a:pPr>
              <a:r>
                <a:rPr lang="ja-JP" altLang="en-US" sz="1200" dirty="0">
                  <a:solidFill>
                    <a:srgbClr val="000000"/>
                  </a:solidFill>
                  <a:latin typeface="ＭＳ Ｐゴシック"/>
                  <a:ea typeface="ＭＳ Ｐゴシック"/>
                </a:rPr>
                <a:t>・地域定着支援（２４時間の相談支援体制等）　</a:t>
              </a:r>
              <a:r>
                <a:rPr lang="en-US" altLang="ja-JP" sz="1200" dirty="0">
                  <a:solidFill>
                    <a:srgbClr val="000000"/>
                  </a:solidFill>
                  <a:latin typeface="ＭＳ Ｐゴシック"/>
                  <a:ea typeface="ＭＳ Ｐゴシック"/>
                </a:rPr>
                <a:t> </a:t>
              </a:r>
              <a:r>
                <a:rPr lang="ja-JP" altLang="en-US" sz="1200" dirty="0">
                  <a:solidFill>
                    <a:srgbClr val="000000"/>
                  </a:solidFill>
                  <a:latin typeface="ＭＳ Ｐゴシック"/>
                  <a:ea typeface="ＭＳ Ｐゴシック"/>
                </a:rPr>
                <a:t>　　　　　</a:t>
              </a:r>
              <a:r>
                <a:rPr lang="ja-JP" altLang="en-US" sz="1400" dirty="0">
                  <a:solidFill>
                    <a:srgbClr val="000000"/>
                  </a:solidFill>
                  <a:latin typeface="ＭＳ Ｐゴシック"/>
                  <a:ea typeface="ＭＳ Ｐゴシック"/>
                </a:rPr>
                <a:t>　　　　</a:t>
              </a:r>
              <a:endParaRPr lang="en-US" altLang="ja-JP" sz="1400" dirty="0">
                <a:solidFill>
                  <a:srgbClr val="000000"/>
                </a:solidFill>
                <a:latin typeface="ＭＳ Ｐゴシック"/>
                <a:ea typeface="ＭＳ Ｐゴシック"/>
              </a:endParaRPr>
            </a:p>
            <a:p>
              <a:pPr>
                <a:spcBef>
                  <a:spcPts val="300"/>
                </a:spcBef>
                <a:defRPr/>
              </a:pPr>
              <a:r>
                <a:rPr lang="ja-JP" altLang="en-US" sz="1400" dirty="0">
                  <a:solidFill>
                    <a:srgbClr val="000000"/>
                  </a:solidFill>
                  <a:latin typeface="ＭＳ Ｐゴシック"/>
                  <a:ea typeface="ＭＳ Ｐゴシック" pitchFamily="50" charset="-128"/>
                </a:rPr>
                <a:t>○基本相談支援</a:t>
              </a:r>
              <a:r>
                <a:rPr lang="ja-JP" altLang="en-US" sz="1200" dirty="0">
                  <a:solidFill>
                    <a:srgbClr val="000000"/>
                  </a:solidFill>
                  <a:latin typeface="ＭＳ Ｐゴシック"/>
                  <a:ea typeface="ＭＳ Ｐゴシック" pitchFamily="50" charset="-128"/>
                </a:rPr>
                <a:t>（</a:t>
              </a:r>
              <a:r>
                <a:rPr lang="ja-JP" altLang="en-US" sz="1200" dirty="0">
                  <a:solidFill>
                    <a:srgbClr val="000000"/>
                  </a:solidFill>
                  <a:ea typeface="ＭＳ Ｐゴシック" pitchFamily="50" charset="-128"/>
                </a:rPr>
                <a:t>障害者・障害児等からの相談）</a:t>
              </a:r>
              <a:endParaRPr lang="ja-JP" altLang="en-US" sz="1200" dirty="0">
                <a:solidFill>
                  <a:srgbClr val="000000"/>
                </a:solidFill>
                <a:latin typeface="ＭＳ Ｐゴシック"/>
                <a:ea typeface="ＭＳ Ｐゴシック" pitchFamily="50" charset="-128"/>
              </a:endParaRPr>
            </a:p>
          </p:txBody>
        </p:sp>
        <p:sp>
          <p:nvSpPr>
            <p:cNvPr id="53" name="Text Box 11"/>
            <p:cNvSpPr txBox="1">
              <a:spLocks noChangeArrowheads="1"/>
            </p:cNvSpPr>
            <p:nvPr/>
          </p:nvSpPr>
          <p:spPr bwMode="auto">
            <a:xfrm>
              <a:off x="1687384" y="5162993"/>
              <a:ext cx="3291419" cy="646187"/>
            </a:xfrm>
            <a:prstGeom prst="rect">
              <a:avLst/>
            </a:prstGeom>
            <a:solidFill>
              <a:srgbClr val="FFFFCC"/>
            </a:solidFill>
            <a:ln w="28575">
              <a:solidFill>
                <a:srgbClr val="FFFF66"/>
              </a:solidFill>
              <a:miter lim="800000"/>
              <a:headEnd/>
              <a:tailEnd/>
            </a:ln>
            <a:effectLst/>
          </p:spPr>
          <p:txBody>
            <a:bodyPr>
              <a:spAutoFit/>
            </a:bodyPr>
            <a:lstStyle/>
            <a:p>
              <a:pPr algn="ctr">
                <a:defRPr/>
              </a:pPr>
              <a:r>
                <a:rPr lang="ja-JP" altLang="en-US" sz="1400" b="1" dirty="0">
                  <a:solidFill>
                    <a:srgbClr val="000000"/>
                  </a:solidFill>
                  <a:latin typeface="ＭＳ Ｐゴシック"/>
                  <a:ea typeface="ＭＳ Ｐゴシック"/>
                </a:rPr>
                <a:t>指定一般相談支援事</a:t>
              </a:r>
              <a:r>
                <a:rPr lang="ja-JP" altLang="en-US" sz="1400" b="1" dirty="0" smtClean="0">
                  <a:solidFill>
                    <a:srgbClr val="000000"/>
                  </a:solidFill>
                  <a:latin typeface="ＭＳ Ｐゴシック"/>
                  <a:ea typeface="ＭＳ Ｐゴシック"/>
                </a:rPr>
                <a:t>業者（</a:t>
              </a:r>
              <a:r>
                <a:rPr lang="ja-JP" altLang="en-US" sz="1400" b="1" dirty="0">
                  <a:solidFill>
                    <a:srgbClr val="000000"/>
                  </a:solidFill>
                  <a:latin typeface="ＭＳ Ｐゴシック"/>
                  <a:ea typeface="ＭＳ Ｐゴシック"/>
                </a:rPr>
                <a:t>地域移行・定着担当）</a:t>
              </a:r>
              <a:endParaRPr lang="en-US" altLang="ja-JP" sz="1400" b="1" dirty="0">
                <a:solidFill>
                  <a:srgbClr val="000000"/>
                </a:solidFill>
                <a:latin typeface="ＭＳ Ｐゴシック"/>
                <a:ea typeface="ＭＳ Ｐゴシック"/>
              </a:endParaRPr>
            </a:p>
            <a:p>
              <a:pPr>
                <a:defRPr/>
              </a:pPr>
              <a:r>
                <a:rPr lang="en-US" altLang="ja-JP" sz="1100" dirty="0">
                  <a:solidFill>
                    <a:srgbClr val="000000"/>
                  </a:solidFill>
                  <a:latin typeface="ＭＳ Ｐゴシック"/>
                  <a:ea typeface="ＭＳ Ｐゴシック"/>
                </a:rPr>
                <a:t>※</a:t>
              </a:r>
              <a:r>
                <a:rPr lang="ja-JP" altLang="en-US" sz="1100" dirty="0">
                  <a:solidFill>
                    <a:srgbClr val="000000"/>
                  </a:solidFill>
                  <a:latin typeface="ＭＳ Ｐゴシック"/>
                  <a:ea typeface="ＭＳ Ｐゴシック"/>
                </a:rPr>
                <a:t>事業者指定は</a:t>
              </a:r>
              <a:r>
                <a:rPr lang="ja-JP" altLang="en-US" sz="1100" dirty="0">
                  <a:solidFill>
                    <a:srgbClr val="FF0000"/>
                  </a:solidFill>
                  <a:latin typeface="ＭＳ Ｐゴシック"/>
                  <a:ea typeface="ＭＳ Ｐゴシック"/>
                </a:rPr>
                <a:t>都道府県知事・指定都市市長・中核市</a:t>
              </a:r>
              <a:r>
                <a:rPr lang="ja-JP" altLang="en-US" sz="1100" dirty="0" smtClean="0">
                  <a:solidFill>
                    <a:srgbClr val="FF0000"/>
                  </a:solidFill>
                  <a:latin typeface="ＭＳ Ｐゴシック"/>
                  <a:ea typeface="ＭＳ Ｐゴシック"/>
                </a:rPr>
                <a:t>市長</a:t>
              </a:r>
              <a:r>
                <a:rPr lang="ja-JP" altLang="en-US" sz="1100" dirty="0">
                  <a:solidFill>
                    <a:srgbClr val="000000"/>
                  </a:solidFill>
                  <a:latin typeface="ＭＳ Ｐゴシック"/>
                  <a:ea typeface="ＭＳ Ｐゴシック"/>
                </a:rPr>
                <a:t>が</a:t>
              </a:r>
              <a:r>
                <a:rPr lang="ja-JP" altLang="en-US" sz="1100" dirty="0" smtClean="0">
                  <a:solidFill>
                    <a:srgbClr val="000000"/>
                  </a:solidFill>
                  <a:latin typeface="ＭＳ Ｐゴシック"/>
                  <a:ea typeface="ＭＳ Ｐゴシック"/>
                </a:rPr>
                <a:t>行う</a:t>
              </a:r>
              <a:r>
                <a:rPr lang="ja-JP" altLang="en-US" sz="1100" dirty="0">
                  <a:solidFill>
                    <a:srgbClr val="000000"/>
                  </a:solidFill>
                  <a:latin typeface="ＭＳ Ｐゴシック"/>
                  <a:ea typeface="ＭＳ Ｐゴシック"/>
                </a:rPr>
                <a:t>。</a:t>
              </a:r>
              <a:endParaRPr lang="en-US" altLang="ja-JP" sz="1100" dirty="0">
                <a:solidFill>
                  <a:srgbClr val="000000"/>
                </a:solidFill>
                <a:latin typeface="ＭＳ Ｐゴシック"/>
                <a:ea typeface="ＭＳ Ｐゴシック"/>
              </a:endParaRPr>
            </a:p>
          </p:txBody>
        </p:sp>
      </p:grpSp>
      <p:sp>
        <p:nvSpPr>
          <p:cNvPr id="34830" name="AutoShape 12"/>
          <p:cNvSpPr>
            <a:spLocks noChangeArrowheads="1"/>
          </p:cNvSpPr>
          <p:nvPr/>
        </p:nvSpPr>
        <p:spPr bwMode="auto">
          <a:xfrm>
            <a:off x="4824414" y="3356818"/>
            <a:ext cx="792162" cy="503238"/>
          </a:xfrm>
          <a:prstGeom prst="rightArrow">
            <a:avLst>
              <a:gd name="adj1" fmla="val 50000"/>
              <a:gd name="adj2" fmla="val 25018"/>
            </a:avLst>
          </a:prstGeom>
          <a:solidFill>
            <a:schemeClr val="bg1"/>
          </a:solidFill>
          <a:ln w="9525">
            <a:solidFill>
              <a:schemeClr val="tx1"/>
            </a:solidFill>
            <a:miter lim="800000"/>
            <a:headEnd/>
            <a:tailEnd/>
          </a:ln>
        </p:spPr>
        <p:txBody>
          <a:bodyPr wrap="none" lIns="91430" tIns="45714" rIns="91430" bIns="45714" anchor="ctr"/>
          <a:lstStyle/>
          <a:p>
            <a:pPr algn="ctr">
              <a:spcBef>
                <a:spcPct val="50000"/>
              </a:spcBef>
            </a:pPr>
            <a:endParaRPr lang="ja-JP" altLang="en-US" sz="1600" dirty="0">
              <a:solidFill>
                <a:srgbClr val="000000"/>
              </a:solidFill>
            </a:endParaRPr>
          </a:p>
        </p:txBody>
      </p:sp>
      <p:sp>
        <p:nvSpPr>
          <p:cNvPr id="55" name="Text Box 14"/>
          <p:cNvSpPr txBox="1">
            <a:spLocks noChangeArrowheads="1"/>
          </p:cNvSpPr>
          <p:nvPr/>
        </p:nvSpPr>
        <p:spPr bwMode="auto">
          <a:xfrm>
            <a:off x="849316" y="5157282"/>
            <a:ext cx="3687762" cy="646319"/>
          </a:xfrm>
          <a:prstGeom prst="rect">
            <a:avLst/>
          </a:prstGeom>
          <a:noFill/>
          <a:ln w="9525">
            <a:solidFill>
              <a:schemeClr val="tx1"/>
            </a:solidFill>
            <a:prstDash val="dash"/>
            <a:miter lim="800000"/>
            <a:headEnd/>
            <a:tailEnd/>
          </a:ln>
        </p:spPr>
        <p:txBody>
          <a:bodyPr lIns="91430" tIns="45714" rIns="91430" bIns="45714">
            <a:spAutoFit/>
          </a:bodyPr>
          <a:lstStyle/>
          <a:p>
            <a:pPr marL="901594" indent="-901594">
              <a:spcBef>
                <a:spcPct val="50000"/>
              </a:spcBef>
              <a:defRPr/>
            </a:pPr>
            <a:r>
              <a:rPr lang="ja-JP" altLang="en-US" sz="1200" dirty="0">
                <a:solidFill>
                  <a:srgbClr val="000000"/>
                </a:solidFill>
                <a:latin typeface="ＭＳ Ｐゴシック"/>
                <a:ea typeface="ＭＳ Ｐゴシック"/>
              </a:rPr>
              <a:t>○精神障害者地域移行・地域定着支援事業</a:t>
            </a:r>
            <a:r>
              <a:rPr lang="ja-JP" altLang="en-US" sz="1200" dirty="0">
                <a:solidFill>
                  <a:srgbClr val="800000"/>
                </a:solidFill>
                <a:latin typeface="ＭＳ Ｐゴシック"/>
                <a:ea typeface="ＭＳ Ｐゴシック"/>
              </a:rPr>
              <a:t>（補助金）</a:t>
            </a:r>
            <a:endParaRPr lang="en-US" altLang="ja-JP" sz="1200" dirty="0">
              <a:solidFill>
                <a:srgbClr val="800000"/>
              </a:solidFill>
              <a:latin typeface="ＭＳ Ｐゴシック"/>
              <a:ea typeface="ＭＳ Ｐゴシック"/>
            </a:endParaRPr>
          </a:p>
          <a:p>
            <a:pPr marL="990485" indent="-812705">
              <a:defRPr/>
            </a:pPr>
            <a:r>
              <a:rPr lang="ja-JP" altLang="en-US" sz="1200" dirty="0">
                <a:solidFill>
                  <a:srgbClr val="000000"/>
                </a:solidFill>
                <a:latin typeface="ＭＳ Ｐゴシック"/>
                <a:ea typeface="ＭＳ Ｐゴシック"/>
              </a:rPr>
              <a:t>（都道府県／指定相談支援事業者、精神科病院等に委託可）</a:t>
            </a:r>
          </a:p>
        </p:txBody>
      </p:sp>
      <p:sp>
        <p:nvSpPr>
          <p:cNvPr id="34832" name="Text Box 11"/>
          <p:cNvSpPr txBox="1">
            <a:spLocks noChangeArrowheads="1"/>
          </p:cNvSpPr>
          <p:nvPr/>
        </p:nvSpPr>
        <p:spPr bwMode="auto">
          <a:xfrm>
            <a:off x="5832532" y="1079654"/>
            <a:ext cx="3960814" cy="522288"/>
          </a:xfrm>
          <a:prstGeom prst="rect">
            <a:avLst/>
          </a:prstGeom>
          <a:solidFill>
            <a:srgbClr val="CCFFFF"/>
          </a:solidFill>
          <a:ln w="28575">
            <a:solidFill>
              <a:srgbClr val="00FFFF"/>
            </a:solidFill>
            <a:miter lim="800000"/>
            <a:headEnd/>
            <a:tailEnd/>
          </a:ln>
        </p:spPr>
        <p:txBody>
          <a:bodyPr lIns="91430" tIns="45714" rIns="91430" bIns="45714">
            <a:spAutoFit/>
          </a:bodyPr>
          <a:lstStyle/>
          <a:p>
            <a:pPr algn="ctr"/>
            <a:r>
              <a:rPr lang="ja-JP" altLang="en-US" sz="1400" b="1" dirty="0">
                <a:solidFill>
                  <a:srgbClr val="000000"/>
                </a:solidFill>
                <a:latin typeface="ＭＳ Ｐゴシック" charset="-128"/>
              </a:rPr>
              <a:t>市町村／指定特定（計画作成担当）・一般相談</a:t>
            </a:r>
            <a:endParaRPr lang="en-US" altLang="ja-JP" sz="1400" b="1" dirty="0">
              <a:solidFill>
                <a:srgbClr val="000000"/>
              </a:solidFill>
              <a:latin typeface="ＭＳ Ｐゴシック" charset="-128"/>
            </a:endParaRPr>
          </a:p>
          <a:p>
            <a:pPr algn="ctr"/>
            <a:r>
              <a:rPr lang="ja-JP" altLang="en-US" sz="1400" b="1" dirty="0">
                <a:solidFill>
                  <a:srgbClr val="000000"/>
                </a:solidFill>
                <a:latin typeface="ＭＳ Ｐゴシック" charset="-128"/>
              </a:rPr>
              <a:t>支援事業者（地域移行・定着担当）に委託可</a:t>
            </a:r>
            <a:endParaRPr lang="en-US" altLang="ja-JP" sz="1400" dirty="0">
              <a:solidFill>
                <a:srgbClr val="000000"/>
              </a:solidFill>
              <a:latin typeface="ＭＳ Ｐゴシック" charset="-128"/>
            </a:endParaRPr>
          </a:p>
        </p:txBody>
      </p:sp>
      <p:grpSp>
        <p:nvGrpSpPr>
          <p:cNvPr id="4" name="グループ化 34"/>
          <p:cNvGrpSpPr>
            <a:grpSpLocks/>
          </p:cNvGrpSpPr>
          <p:nvPr/>
        </p:nvGrpSpPr>
        <p:grpSpPr bwMode="auto">
          <a:xfrm>
            <a:off x="936625" y="2852065"/>
            <a:ext cx="3600450" cy="1433513"/>
            <a:chOff x="848544" y="2708920"/>
            <a:chExt cx="3600400" cy="1432322"/>
          </a:xfrm>
        </p:grpSpPr>
        <p:sp>
          <p:nvSpPr>
            <p:cNvPr id="38" name="Text Box 12"/>
            <p:cNvSpPr txBox="1">
              <a:spLocks noChangeArrowheads="1"/>
            </p:cNvSpPr>
            <p:nvPr/>
          </p:nvSpPr>
          <p:spPr bwMode="auto">
            <a:xfrm>
              <a:off x="848544" y="3140361"/>
              <a:ext cx="3600400" cy="1000881"/>
            </a:xfrm>
            <a:prstGeom prst="rect">
              <a:avLst/>
            </a:prstGeom>
            <a:noFill/>
            <a:ln w="9525">
              <a:solidFill>
                <a:schemeClr val="tx1"/>
              </a:solidFill>
              <a:miter lim="800000"/>
              <a:headEnd/>
              <a:tailEnd/>
            </a:ln>
            <a:effectLst/>
          </p:spPr>
          <p:txBody>
            <a:bodyPr>
              <a:spAutoFit/>
            </a:bodyPr>
            <a:lstStyle/>
            <a:p>
              <a:pPr>
                <a:spcBef>
                  <a:spcPct val="50000"/>
                </a:spcBef>
                <a:defRPr/>
              </a:pPr>
              <a:r>
                <a:rPr lang="ja-JP" altLang="en-US" sz="1400" dirty="0">
                  <a:solidFill>
                    <a:srgbClr val="000000"/>
                  </a:solidFill>
                  <a:ea typeface="ＭＳ Ｐゴシック" pitchFamily="50" charset="-128"/>
                </a:rPr>
                <a:t>○指定相談支援</a:t>
              </a:r>
              <a:r>
                <a:rPr lang="ja-JP" altLang="en-US" sz="1400" dirty="0">
                  <a:solidFill>
                    <a:srgbClr val="800000"/>
                  </a:solidFill>
                  <a:ea typeface="ＭＳ Ｐゴシック" pitchFamily="50" charset="-128"/>
                </a:rPr>
                <a:t>（個別給付）</a:t>
              </a:r>
              <a:endParaRPr lang="en-US" altLang="ja-JP" sz="1400" b="1" dirty="0">
                <a:solidFill>
                  <a:srgbClr val="000000"/>
                </a:solidFill>
                <a:latin typeface="ＭＳ Ｐゴシック"/>
                <a:ea typeface="ＭＳ Ｐゴシック"/>
              </a:endParaRPr>
            </a:p>
            <a:p>
              <a:pPr indent="177780">
                <a:defRPr/>
              </a:pPr>
              <a:r>
                <a:rPr lang="ja-JP" altLang="en-US" sz="1200" dirty="0">
                  <a:solidFill>
                    <a:srgbClr val="000000"/>
                  </a:solidFill>
                  <a:latin typeface="ＭＳ Ｐゴシック"/>
                  <a:ea typeface="ＭＳ Ｐゴシック"/>
                </a:rPr>
                <a:t>・サービス利用計画の作成</a:t>
              </a:r>
              <a:endParaRPr lang="en-US" altLang="ja-JP" sz="1200" dirty="0">
                <a:solidFill>
                  <a:srgbClr val="000000"/>
                </a:solidFill>
                <a:latin typeface="ＭＳ Ｐゴシック"/>
                <a:ea typeface="ＭＳ Ｐゴシック"/>
              </a:endParaRPr>
            </a:p>
            <a:p>
              <a:pPr indent="177780">
                <a:defRPr/>
              </a:pPr>
              <a:r>
                <a:rPr lang="ja-JP" altLang="en-US" sz="1200" dirty="0">
                  <a:solidFill>
                    <a:srgbClr val="000000"/>
                  </a:solidFill>
                  <a:latin typeface="ＭＳ Ｐゴシック"/>
                  <a:ea typeface="ＭＳ Ｐゴシック"/>
                </a:rPr>
                <a:t>・モニタリング </a:t>
              </a:r>
              <a:endParaRPr lang="en-US" altLang="ja-JP" sz="1200" dirty="0">
                <a:solidFill>
                  <a:srgbClr val="000000"/>
                </a:solidFill>
                <a:latin typeface="ＭＳ Ｐゴシック"/>
                <a:ea typeface="ＭＳ Ｐゴシック"/>
              </a:endParaRPr>
            </a:p>
            <a:p>
              <a:pPr>
                <a:spcBef>
                  <a:spcPct val="50000"/>
                </a:spcBef>
                <a:defRPr/>
              </a:pPr>
              <a:r>
                <a:rPr lang="ja-JP" altLang="en-US" sz="1400" dirty="0">
                  <a:solidFill>
                    <a:srgbClr val="000000"/>
                  </a:solidFill>
                  <a:latin typeface="ＭＳ Ｐゴシック"/>
                  <a:ea typeface="ＭＳ Ｐゴシック" pitchFamily="50" charset="-128"/>
                </a:rPr>
                <a:t>○</a:t>
              </a:r>
              <a:r>
                <a:rPr lang="ja-JP" altLang="en-US" sz="1400" dirty="0">
                  <a:solidFill>
                    <a:srgbClr val="000000"/>
                  </a:solidFill>
                  <a:ea typeface="ＭＳ Ｐゴシック" pitchFamily="50" charset="-128"/>
                </a:rPr>
                <a:t>障害者・障害児等からの相談</a:t>
              </a:r>
              <a:endParaRPr lang="ja-JP" altLang="en-US" sz="1400" dirty="0">
                <a:solidFill>
                  <a:srgbClr val="000000"/>
                </a:solidFill>
                <a:latin typeface="ＭＳ Ｐゴシック"/>
                <a:ea typeface="ＭＳ Ｐゴシック" pitchFamily="50" charset="-128"/>
              </a:endParaRPr>
            </a:p>
          </p:txBody>
        </p:sp>
        <p:sp>
          <p:nvSpPr>
            <p:cNvPr id="46" name="Text Box 11"/>
            <p:cNvSpPr txBox="1">
              <a:spLocks noChangeArrowheads="1"/>
            </p:cNvSpPr>
            <p:nvPr/>
          </p:nvSpPr>
          <p:spPr bwMode="auto">
            <a:xfrm>
              <a:off x="848544" y="2708920"/>
              <a:ext cx="3600400" cy="476658"/>
            </a:xfrm>
            <a:prstGeom prst="rect">
              <a:avLst/>
            </a:prstGeom>
            <a:solidFill>
              <a:srgbClr val="FF99CC"/>
            </a:solidFill>
            <a:ln w="28575">
              <a:solidFill>
                <a:srgbClr val="FF0000"/>
              </a:solidFill>
              <a:miter lim="800000"/>
              <a:headEnd/>
              <a:tailEnd/>
            </a:ln>
            <a:effectLst/>
          </p:spPr>
          <p:txBody>
            <a:bodyPr>
              <a:spAutoFit/>
            </a:bodyPr>
            <a:lstStyle/>
            <a:p>
              <a:pPr algn="ctr">
                <a:defRPr/>
              </a:pPr>
              <a:r>
                <a:rPr lang="ja-JP" altLang="en-US" sz="1400" b="1" dirty="0">
                  <a:solidFill>
                    <a:srgbClr val="000000"/>
                  </a:solidFill>
                  <a:latin typeface="ＭＳ Ｐゴシック"/>
                  <a:ea typeface="ＭＳ Ｐゴシック"/>
                </a:rPr>
                <a:t>指定相談支援事業者</a:t>
              </a:r>
              <a:endParaRPr lang="en-US" altLang="ja-JP" sz="1400" b="1" dirty="0">
                <a:solidFill>
                  <a:srgbClr val="000000"/>
                </a:solidFill>
                <a:latin typeface="ＭＳ Ｐゴシック"/>
                <a:ea typeface="ＭＳ Ｐゴシック"/>
              </a:endParaRPr>
            </a:p>
            <a:p>
              <a:pPr>
                <a:defRPr/>
              </a:pPr>
              <a:r>
                <a:rPr lang="en-US" altLang="ja-JP" sz="1100" dirty="0">
                  <a:solidFill>
                    <a:srgbClr val="000000"/>
                  </a:solidFill>
                  <a:latin typeface="ＭＳ Ｐゴシック"/>
                  <a:ea typeface="ＭＳ Ｐゴシック"/>
                </a:rPr>
                <a:t>※</a:t>
              </a:r>
              <a:r>
                <a:rPr lang="ja-JP" altLang="en-US" sz="1100" dirty="0">
                  <a:solidFill>
                    <a:srgbClr val="000000"/>
                  </a:solidFill>
                  <a:latin typeface="ＭＳ Ｐゴシック"/>
                  <a:ea typeface="ＭＳ Ｐゴシック"/>
                </a:rPr>
                <a:t>事業者指定は</a:t>
              </a:r>
              <a:r>
                <a:rPr lang="ja-JP" altLang="en-US" sz="1100" dirty="0">
                  <a:solidFill>
                    <a:srgbClr val="FF0000"/>
                  </a:solidFill>
                  <a:latin typeface="ＭＳ Ｐゴシック"/>
                  <a:ea typeface="ＭＳ Ｐゴシック"/>
                </a:rPr>
                <a:t>都道府県知事</a:t>
              </a:r>
              <a:r>
                <a:rPr lang="ja-JP" altLang="en-US" sz="1100" dirty="0">
                  <a:solidFill>
                    <a:srgbClr val="000000"/>
                  </a:solidFill>
                  <a:latin typeface="ＭＳ Ｐゴシック"/>
                  <a:ea typeface="ＭＳ Ｐゴシック"/>
                </a:rPr>
                <a:t>が行う。</a:t>
              </a:r>
              <a:endParaRPr lang="en-US" altLang="ja-JP" sz="1100" dirty="0">
                <a:solidFill>
                  <a:srgbClr val="000000"/>
                </a:solidFill>
                <a:latin typeface="ＭＳ Ｐゴシック"/>
                <a:ea typeface="ＭＳ Ｐゴシック"/>
              </a:endParaRPr>
            </a:p>
          </p:txBody>
        </p:sp>
      </p:grpSp>
      <p:sp>
        <p:nvSpPr>
          <p:cNvPr id="34834" name="AutoShape 12"/>
          <p:cNvSpPr>
            <a:spLocks noChangeArrowheads="1"/>
          </p:cNvSpPr>
          <p:nvPr/>
        </p:nvSpPr>
        <p:spPr bwMode="auto">
          <a:xfrm>
            <a:off x="4824414" y="5589082"/>
            <a:ext cx="792162" cy="504825"/>
          </a:xfrm>
          <a:prstGeom prst="rightArrow">
            <a:avLst>
              <a:gd name="adj1" fmla="val 50000"/>
              <a:gd name="adj2" fmla="val 24940"/>
            </a:avLst>
          </a:prstGeom>
          <a:solidFill>
            <a:schemeClr val="bg1"/>
          </a:solidFill>
          <a:ln w="9525">
            <a:solidFill>
              <a:schemeClr val="tx1"/>
            </a:solidFill>
            <a:miter lim="800000"/>
            <a:headEnd/>
            <a:tailEnd/>
          </a:ln>
        </p:spPr>
        <p:txBody>
          <a:bodyPr wrap="none" lIns="91430" tIns="45714" rIns="91430" bIns="45714" anchor="ctr"/>
          <a:lstStyle/>
          <a:p>
            <a:pPr algn="ctr">
              <a:spcBef>
                <a:spcPct val="50000"/>
              </a:spcBef>
            </a:pPr>
            <a:endParaRPr lang="ja-JP" altLang="en-US" sz="1600" dirty="0">
              <a:solidFill>
                <a:srgbClr val="000000"/>
              </a:solidFill>
            </a:endParaRPr>
          </a:p>
        </p:txBody>
      </p:sp>
      <p:sp>
        <p:nvSpPr>
          <p:cNvPr id="34835" name="AutoShape 12"/>
          <p:cNvSpPr>
            <a:spLocks noChangeArrowheads="1"/>
          </p:cNvSpPr>
          <p:nvPr/>
        </p:nvSpPr>
        <p:spPr bwMode="auto">
          <a:xfrm>
            <a:off x="4824414" y="1268807"/>
            <a:ext cx="792162" cy="503237"/>
          </a:xfrm>
          <a:prstGeom prst="rightArrow">
            <a:avLst>
              <a:gd name="adj1" fmla="val 50000"/>
              <a:gd name="adj2" fmla="val 25019"/>
            </a:avLst>
          </a:prstGeom>
          <a:solidFill>
            <a:schemeClr val="bg1"/>
          </a:solidFill>
          <a:ln w="9525">
            <a:solidFill>
              <a:schemeClr val="tx1"/>
            </a:solidFill>
            <a:miter lim="800000"/>
            <a:headEnd/>
            <a:tailEnd/>
          </a:ln>
        </p:spPr>
        <p:txBody>
          <a:bodyPr wrap="none" lIns="91430" tIns="45714" rIns="91430" bIns="45714" anchor="ctr"/>
          <a:lstStyle/>
          <a:p>
            <a:pPr algn="ctr">
              <a:spcBef>
                <a:spcPct val="50000"/>
              </a:spcBef>
            </a:pPr>
            <a:endParaRPr lang="ja-JP" altLang="en-US" sz="1600" dirty="0">
              <a:solidFill>
                <a:srgbClr val="000000"/>
              </a:solidFill>
            </a:endParaRPr>
          </a:p>
        </p:txBody>
      </p:sp>
      <p:sp>
        <p:nvSpPr>
          <p:cNvPr id="34836" name="AutoShape 8"/>
          <p:cNvSpPr>
            <a:spLocks/>
          </p:cNvSpPr>
          <p:nvPr/>
        </p:nvSpPr>
        <p:spPr bwMode="auto">
          <a:xfrm>
            <a:off x="4608518" y="5161806"/>
            <a:ext cx="144463" cy="1363662"/>
          </a:xfrm>
          <a:prstGeom prst="rightBrace">
            <a:avLst>
              <a:gd name="adj1" fmla="val 144566"/>
              <a:gd name="adj2" fmla="val 50000"/>
            </a:avLst>
          </a:prstGeom>
          <a:noFill/>
          <a:ln w="9525">
            <a:solidFill>
              <a:schemeClr val="tx1"/>
            </a:solidFill>
            <a:round/>
            <a:headEnd/>
            <a:tailEnd/>
          </a:ln>
        </p:spPr>
        <p:txBody>
          <a:bodyPr wrap="none" lIns="91430" tIns="45714" rIns="91430" bIns="45714" anchor="ctr"/>
          <a:lstStyle/>
          <a:p>
            <a:pPr algn="ctr">
              <a:spcBef>
                <a:spcPct val="50000"/>
              </a:spcBef>
            </a:pPr>
            <a:endParaRPr lang="ja-JP" altLang="en-US" sz="1600" dirty="0">
              <a:solidFill>
                <a:srgbClr val="000000"/>
              </a:solidFill>
            </a:endParaRPr>
          </a:p>
        </p:txBody>
      </p:sp>
      <p:cxnSp>
        <p:nvCxnSpPr>
          <p:cNvPr id="34837" name="直線コネクタ 39"/>
          <p:cNvCxnSpPr>
            <a:cxnSpLocks noChangeShapeType="1"/>
          </p:cNvCxnSpPr>
          <p:nvPr/>
        </p:nvCxnSpPr>
        <p:spPr bwMode="auto">
          <a:xfrm>
            <a:off x="10" y="2564895"/>
            <a:ext cx="9906000" cy="1587"/>
          </a:xfrm>
          <a:prstGeom prst="line">
            <a:avLst/>
          </a:prstGeom>
          <a:noFill/>
          <a:ln w="19050" algn="ctr">
            <a:solidFill>
              <a:schemeClr val="tx1"/>
            </a:solidFill>
            <a:prstDash val="sysDash"/>
            <a:round/>
            <a:headEnd/>
            <a:tailEnd/>
          </a:ln>
        </p:spPr>
      </p:cxnSp>
      <p:cxnSp>
        <p:nvCxnSpPr>
          <p:cNvPr id="34838" name="直線コネクタ 41"/>
          <p:cNvCxnSpPr>
            <a:cxnSpLocks noChangeShapeType="1"/>
          </p:cNvCxnSpPr>
          <p:nvPr/>
        </p:nvCxnSpPr>
        <p:spPr bwMode="auto">
          <a:xfrm>
            <a:off x="-15865" y="4509342"/>
            <a:ext cx="9906000" cy="1588"/>
          </a:xfrm>
          <a:prstGeom prst="line">
            <a:avLst/>
          </a:prstGeom>
          <a:noFill/>
          <a:ln w="19050" algn="ctr">
            <a:solidFill>
              <a:schemeClr val="tx1"/>
            </a:solidFill>
            <a:prstDash val="sysDash"/>
            <a:round/>
            <a:headEnd/>
            <a:tailEnd/>
          </a:ln>
        </p:spPr>
      </p:cxnSp>
      <p:sp>
        <p:nvSpPr>
          <p:cNvPr id="34839" name="Rectangle 12"/>
          <p:cNvSpPr>
            <a:spLocks noChangeArrowheads="1"/>
          </p:cNvSpPr>
          <p:nvPr/>
        </p:nvSpPr>
        <p:spPr bwMode="auto">
          <a:xfrm>
            <a:off x="57225" y="2709187"/>
            <a:ext cx="358775" cy="1674813"/>
          </a:xfrm>
          <a:prstGeom prst="rect">
            <a:avLst/>
          </a:prstGeom>
          <a:solidFill>
            <a:schemeClr val="bg1"/>
          </a:solidFill>
          <a:ln w="38100" cmpd="dbl">
            <a:solidFill>
              <a:schemeClr val="tx1"/>
            </a:solidFill>
            <a:miter lim="800000"/>
            <a:headEnd/>
            <a:tailEnd/>
          </a:ln>
        </p:spPr>
        <p:txBody>
          <a:bodyPr vert="eaVert" wrap="none" lIns="91430" tIns="45714" rIns="91430" bIns="45714" anchor="ctr"/>
          <a:lstStyle/>
          <a:p>
            <a:pPr algn="ctr"/>
            <a:r>
              <a:rPr lang="ja-JP" altLang="en-US" sz="1400" dirty="0">
                <a:solidFill>
                  <a:srgbClr val="000000"/>
                </a:solidFill>
                <a:latin typeface="Times New Roman" pitchFamily="18" charset="0"/>
                <a:ea typeface="ＭＳ ゴシック" pitchFamily="49" charset="-128"/>
              </a:rPr>
              <a:t>サービス等利用計画</a:t>
            </a:r>
          </a:p>
        </p:txBody>
      </p:sp>
      <p:sp>
        <p:nvSpPr>
          <p:cNvPr id="34840" name="Rectangle 12"/>
          <p:cNvSpPr>
            <a:spLocks noChangeArrowheads="1"/>
          </p:cNvSpPr>
          <p:nvPr/>
        </p:nvSpPr>
        <p:spPr bwMode="auto">
          <a:xfrm>
            <a:off x="57225" y="4607768"/>
            <a:ext cx="358775" cy="2133600"/>
          </a:xfrm>
          <a:prstGeom prst="rect">
            <a:avLst/>
          </a:prstGeom>
          <a:solidFill>
            <a:schemeClr val="bg1"/>
          </a:solidFill>
          <a:ln w="38100" cmpd="dbl">
            <a:solidFill>
              <a:schemeClr val="tx1"/>
            </a:solidFill>
            <a:miter lim="800000"/>
            <a:headEnd/>
            <a:tailEnd/>
          </a:ln>
        </p:spPr>
        <p:txBody>
          <a:bodyPr vert="eaVert" wrap="none" lIns="91430" tIns="45714" rIns="91430" bIns="45714" anchor="ctr"/>
          <a:lstStyle/>
          <a:p>
            <a:pPr algn="ctr"/>
            <a:r>
              <a:rPr lang="ja-JP" altLang="en-US" sz="1200" dirty="0">
                <a:solidFill>
                  <a:srgbClr val="000000"/>
                </a:solidFill>
                <a:latin typeface="Times New Roman" pitchFamily="18" charset="0"/>
                <a:ea typeface="ＭＳ ゴシック" pitchFamily="49" charset="-128"/>
              </a:rPr>
              <a:t>地域移行支援・地域定着支援</a:t>
            </a:r>
            <a:endParaRPr lang="en-US" altLang="ja-JP" sz="1200" dirty="0">
              <a:solidFill>
                <a:srgbClr val="000000"/>
              </a:solidFill>
              <a:latin typeface="Times New Roman" pitchFamily="18" charset="0"/>
              <a:ea typeface="ＭＳ ゴシック" pitchFamily="49" charset="-128"/>
            </a:endParaRPr>
          </a:p>
        </p:txBody>
      </p:sp>
      <p:sp>
        <p:nvSpPr>
          <p:cNvPr id="34841" name="Rectangle 12"/>
          <p:cNvSpPr>
            <a:spLocks noChangeArrowheads="1"/>
          </p:cNvSpPr>
          <p:nvPr/>
        </p:nvSpPr>
        <p:spPr bwMode="auto">
          <a:xfrm>
            <a:off x="57225" y="209501"/>
            <a:ext cx="358775" cy="2211387"/>
          </a:xfrm>
          <a:prstGeom prst="rect">
            <a:avLst/>
          </a:prstGeom>
          <a:solidFill>
            <a:schemeClr val="bg1"/>
          </a:solidFill>
          <a:ln w="38100" cmpd="dbl">
            <a:solidFill>
              <a:schemeClr val="tx1"/>
            </a:solidFill>
            <a:miter lim="800000"/>
            <a:headEnd/>
            <a:tailEnd/>
          </a:ln>
        </p:spPr>
        <p:txBody>
          <a:bodyPr vert="eaVert" wrap="none" lIns="91430" tIns="45714" rIns="91430" bIns="45714" anchor="ctr"/>
          <a:lstStyle/>
          <a:p>
            <a:pPr algn="ctr"/>
            <a:r>
              <a:rPr lang="ja-JP" altLang="en-US" sz="1400" dirty="0">
                <a:solidFill>
                  <a:srgbClr val="000000"/>
                </a:solidFill>
                <a:latin typeface="Times New Roman" pitchFamily="18" charset="0"/>
                <a:ea typeface="ＭＳ ゴシック" pitchFamily="49" charset="-128"/>
              </a:rPr>
              <a:t>市町村による相談支援事業</a:t>
            </a:r>
          </a:p>
        </p:txBody>
      </p:sp>
      <p:sp>
        <p:nvSpPr>
          <p:cNvPr id="33" name="正方形/長方形 32"/>
          <p:cNvSpPr/>
          <p:nvPr/>
        </p:nvSpPr>
        <p:spPr>
          <a:xfrm>
            <a:off x="488523" y="1987979"/>
            <a:ext cx="9417496" cy="288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en-US" altLang="ja-JP" sz="1200" dirty="0">
                <a:solidFill>
                  <a:prstClr val="black"/>
                </a:solidFill>
              </a:rPr>
              <a:t>※</a:t>
            </a:r>
            <a:r>
              <a:rPr lang="ja-JP" altLang="en-US" sz="1200" dirty="0">
                <a:solidFill>
                  <a:prstClr val="black"/>
                </a:solidFill>
              </a:rPr>
              <a:t>　市町村が現行制度において担っている地域生活支援事業の相談支援事業（交付税措置）に係る役割は、これまでと変更がないことに留意。</a:t>
            </a:r>
          </a:p>
        </p:txBody>
      </p:sp>
      <p:sp>
        <p:nvSpPr>
          <p:cNvPr id="34" name="正方形/長方形 33"/>
          <p:cNvSpPr/>
          <p:nvPr/>
        </p:nvSpPr>
        <p:spPr>
          <a:xfrm>
            <a:off x="488523" y="2204864"/>
            <a:ext cx="941749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4" rIns="91430" bIns="45714" anchor="ctr"/>
          <a:lstStyle/>
          <a:p>
            <a:pPr>
              <a:defRPr/>
            </a:pPr>
            <a:r>
              <a:rPr lang="en-US" altLang="ja-JP" sz="1200" dirty="0">
                <a:solidFill>
                  <a:prstClr val="black"/>
                </a:solidFill>
              </a:rPr>
              <a:t>※</a:t>
            </a:r>
            <a:r>
              <a:rPr lang="ja-JP" altLang="en-US" sz="1200" dirty="0">
                <a:solidFill>
                  <a:prstClr val="black"/>
                </a:solidFill>
              </a:rPr>
              <a:t>　</a:t>
            </a:r>
            <a:r>
              <a:rPr lang="ja-JP" altLang="en-US" sz="1200" dirty="0" smtClean="0">
                <a:solidFill>
                  <a:prstClr val="black"/>
                </a:solidFill>
              </a:rPr>
              <a:t>基幹相談支援センターにおける専門的職員の配置等の取組に係る事業費については、市町村地域生活支援事業における国庫補助対象。</a:t>
            </a:r>
            <a:endParaRPr lang="ja-JP" altLang="en-US" sz="1200" dirty="0">
              <a:solidFill>
                <a:prstClr val="black"/>
              </a:solidFill>
            </a:endParaRPr>
          </a:p>
        </p:txBody>
      </p:sp>
      <p:sp>
        <p:nvSpPr>
          <p:cNvPr id="5" name="スライド番号プレースホルダー 4"/>
          <p:cNvSpPr>
            <a:spLocks noGrp="1"/>
          </p:cNvSpPr>
          <p:nvPr>
            <p:ph type="sldNum" sz="quarter" idx="12"/>
          </p:nvPr>
        </p:nvSpPr>
        <p:spPr/>
        <p:txBody>
          <a:bodyPr/>
          <a:lstStyle/>
          <a:p>
            <a:pPr>
              <a:defRPr/>
            </a:pPr>
            <a:fld id="{028E30FF-6DFA-4E32-896A-0181B2B83A32}" type="slidenum">
              <a:rPr lang="en-US" altLang="ja-JP" smtClean="0"/>
              <a:pPr>
                <a:defRPr/>
              </a:pPr>
              <a:t>8</a:t>
            </a:fld>
            <a:endParaRPr lang="en-US" altLang="ja-JP" dirty="0"/>
          </a:p>
        </p:txBody>
      </p:sp>
    </p:spTree>
    <p:extLst>
      <p:ext uri="{BB962C8B-B14F-4D97-AF65-F5344CB8AC3E}">
        <p14:creationId xmlns:p14="http://schemas.microsoft.com/office/powerpoint/2010/main" val="10494556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232174" y="836712"/>
            <a:ext cx="4602163" cy="5832648"/>
          </a:xfrm>
          <a:prstGeom prst="rect">
            <a:avLst/>
          </a:prstGeom>
          <a:noFill/>
          <a:ln w="12700">
            <a:solidFill>
              <a:srgbClr val="000000"/>
            </a:solidFill>
            <a:miter lim="800000"/>
            <a:headEnd/>
            <a:tailEnd/>
          </a:ln>
        </p:spPr>
        <p:txBody>
          <a:bodyPr lIns="91422" tIns="82784" rIns="91422" bIns="45712"/>
          <a:lstStyle/>
          <a:p>
            <a:pPr marL="342834" indent="-342834" algn="ctr">
              <a:lnSpc>
                <a:spcPct val="90000"/>
              </a:lnSpc>
              <a:spcBef>
                <a:spcPct val="20000"/>
              </a:spcBef>
            </a:pPr>
            <a:r>
              <a:rPr lang="ja-JP" altLang="en-US" b="1" dirty="0">
                <a:latin typeface="Times New Roman" pitchFamily="18" charset="0"/>
              </a:rPr>
              <a:t>管 理 者</a:t>
            </a:r>
          </a:p>
          <a:p>
            <a:pPr marL="342834" indent="-342834">
              <a:lnSpc>
                <a:spcPct val="90000"/>
              </a:lnSpc>
              <a:spcBef>
                <a:spcPct val="20000"/>
              </a:spcBef>
            </a:pPr>
            <a:endParaRPr lang="ja-JP" altLang="en-US" dirty="0">
              <a:latin typeface="Times New Roman" pitchFamily="18" charset="0"/>
            </a:endParaRPr>
          </a:p>
          <a:p>
            <a:pPr marL="342834" indent="-342834"/>
            <a:r>
              <a:rPr lang="ja-JP" altLang="en-US" sz="1600" dirty="0">
                <a:latin typeface="Times New Roman" pitchFamily="18" charset="0"/>
              </a:rPr>
              <a:t>①指定要件：専従　</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②対象者像：施設長（管理職）を想定</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③要件：</a:t>
            </a:r>
            <a:endParaRPr lang="en-US" altLang="ja-JP" sz="1600" dirty="0">
              <a:latin typeface="Times New Roman" pitchFamily="18" charset="0"/>
            </a:endParaRPr>
          </a:p>
          <a:p>
            <a:pPr marL="342834" indent="-342834"/>
            <a:r>
              <a:rPr lang="ja-JP" altLang="en-US" sz="1600" dirty="0">
                <a:latin typeface="Times New Roman" pitchFamily="18" charset="0"/>
              </a:rPr>
              <a:t>　 ・社会福祉主事の資格を有するか又は</a:t>
            </a:r>
            <a:endParaRPr lang="en-US" altLang="ja-JP" sz="1600" dirty="0">
              <a:latin typeface="Times New Roman" pitchFamily="18" charset="0"/>
            </a:endParaRPr>
          </a:p>
          <a:p>
            <a:pPr marL="342834" indent="-342834"/>
            <a:r>
              <a:rPr lang="ja-JP" altLang="en-US" sz="1600" dirty="0">
                <a:latin typeface="Times New Roman" pitchFamily="18" charset="0"/>
              </a:rPr>
              <a:t>　　　社会福祉事業に２年以上従事した経験のある者、又は社会福祉施設長資格認定講習会を修了した者　（最低基準）</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④根拠：社会福祉法６６条</a:t>
            </a:r>
          </a:p>
          <a:p>
            <a:pPr marL="342834" indent="-342834"/>
            <a:endParaRPr lang="ja-JP" altLang="en-US" sz="1600" dirty="0">
              <a:latin typeface="Times New Roman" pitchFamily="18" charset="0"/>
            </a:endParaRPr>
          </a:p>
          <a:p>
            <a:pPr marL="342834" indent="-342834"/>
            <a:r>
              <a:rPr lang="ja-JP" altLang="en-US" sz="1600" dirty="0">
                <a:latin typeface="Times New Roman" pitchFamily="18" charset="0"/>
              </a:rPr>
              <a:t>⑤責務：「従業者及び業務の一元的な管理や規定 を遵守させるために必要な指揮命令」</a:t>
            </a:r>
          </a:p>
          <a:p>
            <a:pPr marL="342834" indent="-342834">
              <a:lnSpc>
                <a:spcPct val="90000"/>
              </a:lnSpc>
              <a:spcBef>
                <a:spcPct val="20000"/>
              </a:spcBef>
            </a:pPr>
            <a:endParaRPr lang="ja-JP" altLang="en-US" dirty="0">
              <a:latin typeface="Times New Roman" pitchFamily="18" charset="0"/>
            </a:endParaRPr>
          </a:p>
          <a:p>
            <a:pPr marL="342834" indent="-342834">
              <a:lnSpc>
                <a:spcPct val="90000"/>
              </a:lnSpc>
              <a:spcBef>
                <a:spcPct val="20000"/>
              </a:spcBef>
            </a:pPr>
            <a:endParaRPr lang="en-US" altLang="ja-JP" dirty="0">
              <a:latin typeface="Times New Roman" pitchFamily="18" charset="0"/>
            </a:endParaRPr>
          </a:p>
        </p:txBody>
      </p:sp>
      <p:sp>
        <p:nvSpPr>
          <p:cNvPr id="23556" name="Rectangle 3"/>
          <p:cNvSpPr>
            <a:spLocks noChangeArrowheads="1"/>
          </p:cNvSpPr>
          <p:nvPr/>
        </p:nvSpPr>
        <p:spPr bwMode="auto">
          <a:xfrm>
            <a:off x="4953004" y="836712"/>
            <a:ext cx="4720829" cy="5832648"/>
          </a:xfrm>
          <a:prstGeom prst="rect">
            <a:avLst/>
          </a:prstGeom>
          <a:noFill/>
          <a:ln w="12700">
            <a:solidFill>
              <a:srgbClr val="000000"/>
            </a:solidFill>
            <a:miter lim="800000"/>
            <a:headEnd/>
            <a:tailEnd/>
          </a:ln>
        </p:spPr>
        <p:txBody>
          <a:bodyPr lIns="91422" tIns="45712" rIns="91422" bIns="45712"/>
          <a:lstStyle/>
          <a:p>
            <a:pPr marL="342834" indent="-342834" algn="ctr">
              <a:spcBef>
                <a:spcPct val="20000"/>
              </a:spcBef>
            </a:pPr>
            <a:r>
              <a:rPr lang="ja-JP" altLang="en-US" sz="1700" b="1" dirty="0">
                <a:latin typeface="Times New Roman" pitchFamily="18" charset="0"/>
              </a:rPr>
              <a:t>サービス管理</a:t>
            </a:r>
            <a:r>
              <a:rPr lang="ja-JP" altLang="en-US" sz="1700" b="1" dirty="0" smtClean="0">
                <a:latin typeface="Times New Roman" pitchFamily="18" charset="0"/>
              </a:rPr>
              <a:t>責任者・児童発達支援管理責任者</a:t>
            </a:r>
            <a:endParaRPr lang="ja-JP" altLang="en-US" sz="1700" b="1" dirty="0">
              <a:latin typeface="Times New Roman" pitchFamily="18" charset="0"/>
            </a:endParaRPr>
          </a:p>
          <a:p>
            <a:pPr marL="342834" indent="-342834">
              <a:spcBef>
                <a:spcPct val="20000"/>
              </a:spcBef>
            </a:pPr>
            <a:endParaRPr lang="ja-JP" altLang="en-US" dirty="0">
              <a:latin typeface="Times New Roman" pitchFamily="18" charset="0"/>
            </a:endParaRPr>
          </a:p>
          <a:p>
            <a:pPr marL="342834" indent="-342834">
              <a:spcBef>
                <a:spcPct val="10000"/>
              </a:spcBef>
            </a:pPr>
            <a:r>
              <a:rPr lang="ja-JP" altLang="en-US" sz="1600" dirty="0">
                <a:latin typeface="Times New Roman" pitchFamily="18" charset="0"/>
              </a:rPr>
              <a:t>①指定要件：専従で</a:t>
            </a:r>
            <a:r>
              <a:rPr lang="ja-JP" altLang="en-US" sz="1600" dirty="0" smtClean="0">
                <a:latin typeface="Times New Roman" pitchFamily="18" charset="0"/>
              </a:rPr>
              <a:t>常勤</a:t>
            </a:r>
            <a:endParaRPr lang="en-US" altLang="ja-JP" sz="1600" dirty="0" smtClean="0">
              <a:latin typeface="Times New Roman" pitchFamily="18" charset="0"/>
            </a:endParaRPr>
          </a:p>
          <a:p>
            <a:pPr marL="342834" indent="-342834">
              <a:spcBef>
                <a:spcPct val="10000"/>
              </a:spcBef>
            </a:pPr>
            <a:r>
              <a:rPr lang="ja-JP" altLang="en-US" sz="1600" dirty="0" smtClean="0">
                <a:latin typeface="Times New Roman" pitchFamily="18" charset="0"/>
              </a:rPr>
              <a:t>　</a:t>
            </a:r>
            <a:r>
              <a:rPr lang="en-US" altLang="ja-JP" sz="1200" dirty="0" smtClean="0">
                <a:latin typeface="Times New Roman" pitchFamily="18" charset="0"/>
              </a:rPr>
              <a:t>※</a:t>
            </a:r>
            <a:r>
              <a:rPr lang="ja-JP" altLang="en-US" sz="1200" dirty="0" smtClean="0">
                <a:latin typeface="Times New Roman" pitchFamily="18" charset="0"/>
              </a:rPr>
              <a:t>児童発達支援センターについては「専任かつ常勤」、保育所等訪問支援については「常勤」の規定なし。</a:t>
            </a:r>
            <a:endParaRPr lang="ja-JP" altLang="en-US" sz="1200" dirty="0">
              <a:latin typeface="Times New Roman" pitchFamily="18" charset="0"/>
            </a:endParaRPr>
          </a:p>
          <a:p>
            <a:pPr marL="342834" indent="-342834">
              <a:spcBef>
                <a:spcPct val="10000"/>
              </a:spcBef>
            </a:pPr>
            <a:endParaRPr lang="ja-JP" altLang="en-US" sz="1600" dirty="0">
              <a:latin typeface="Times New Roman" pitchFamily="18" charset="0"/>
            </a:endParaRPr>
          </a:p>
          <a:p>
            <a:pPr marL="342834" indent="-342834">
              <a:spcBef>
                <a:spcPct val="10000"/>
              </a:spcBef>
            </a:pPr>
            <a:r>
              <a:rPr lang="ja-JP" altLang="en-US" sz="1600" dirty="0">
                <a:latin typeface="Times New Roman" pitchFamily="18" charset="0"/>
              </a:rPr>
              <a:t>②対象者像：サービス提供部門の管理職</a:t>
            </a:r>
          </a:p>
          <a:p>
            <a:pPr marL="342834" indent="-342834">
              <a:spcBef>
                <a:spcPct val="10000"/>
              </a:spcBef>
            </a:pPr>
            <a:r>
              <a:rPr lang="ja-JP" altLang="en-US" sz="1600" dirty="0">
                <a:latin typeface="Times New Roman" pitchFamily="18" charset="0"/>
              </a:rPr>
              <a:t>　　　　　　　　又は指導的立場の職員を想定</a:t>
            </a:r>
          </a:p>
          <a:p>
            <a:pPr marL="342834" indent="-342834">
              <a:spcBef>
                <a:spcPct val="10000"/>
              </a:spcBef>
            </a:pPr>
            <a:endParaRPr lang="ja-JP" altLang="en-US" sz="1600" dirty="0">
              <a:latin typeface="Times New Roman" pitchFamily="18" charset="0"/>
            </a:endParaRPr>
          </a:p>
          <a:p>
            <a:pPr marL="342834" indent="-342834"/>
            <a:r>
              <a:rPr lang="ja-JP" altLang="en-US" sz="1600" dirty="0">
                <a:latin typeface="Times New Roman" pitchFamily="18" charset="0"/>
              </a:rPr>
              <a:t>③要件： </a:t>
            </a:r>
          </a:p>
          <a:p>
            <a:pPr marL="342834" indent="-342834"/>
            <a:r>
              <a:rPr lang="ja-JP" altLang="en-US" sz="1600" dirty="0">
                <a:latin typeface="Times New Roman" pitchFamily="18" charset="0"/>
              </a:rPr>
              <a:t>　　・実務経験（３</a:t>
            </a:r>
            <a:r>
              <a:rPr lang="ja-JP" altLang="en-US" sz="1600" dirty="0" smtClean="0">
                <a:latin typeface="Times New Roman" pitchFamily="18" charset="0"/>
              </a:rPr>
              <a:t>～１０年</a:t>
            </a:r>
            <a:r>
              <a:rPr lang="ja-JP" altLang="en-US" sz="1600" dirty="0">
                <a:latin typeface="Times New Roman" pitchFamily="18" charset="0"/>
              </a:rPr>
              <a:t>） </a:t>
            </a:r>
          </a:p>
          <a:p>
            <a:pPr marL="444500" indent="-444500"/>
            <a:r>
              <a:rPr lang="ja-JP" altLang="en-US" sz="1600" dirty="0">
                <a:latin typeface="Times New Roman" pitchFamily="18" charset="0"/>
              </a:rPr>
              <a:t>　　・サービス管理責任者</a:t>
            </a:r>
            <a:r>
              <a:rPr lang="ja-JP" altLang="en-US" sz="1600" dirty="0" smtClean="0">
                <a:latin typeface="Times New Roman" pitchFamily="18" charset="0"/>
              </a:rPr>
              <a:t>研修、児童発達支援管理責任者研修修了</a:t>
            </a:r>
            <a:endParaRPr lang="ja-JP" altLang="en-US" sz="1600" dirty="0">
              <a:latin typeface="Times New Roman" pitchFamily="18" charset="0"/>
            </a:endParaRPr>
          </a:p>
          <a:p>
            <a:pPr marL="342834" indent="-342834"/>
            <a:r>
              <a:rPr lang="ja-JP" altLang="en-US" sz="1600" dirty="0">
                <a:latin typeface="Times New Roman" pitchFamily="18" charset="0"/>
              </a:rPr>
              <a:t>　　・相談支援従事者研修（講義部分）受講</a:t>
            </a:r>
          </a:p>
          <a:p>
            <a:pPr marL="342834" indent="-342834">
              <a:spcBef>
                <a:spcPct val="20000"/>
              </a:spcBef>
            </a:pPr>
            <a:endParaRPr lang="ja-JP" altLang="en-US" sz="1600" dirty="0">
              <a:latin typeface="Times New Roman" pitchFamily="18" charset="0"/>
            </a:endParaRPr>
          </a:p>
          <a:p>
            <a:pPr marL="355600" indent="-355600">
              <a:spcBef>
                <a:spcPct val="20000"/>
              </a:spcBef>
            </a:pPr>
            <a:r>
              <a:rPr lang="ja-JP" altLang="en-US" sz="1600" dirty="0">
                <a:latin typeface="Times New Roman" pitchFamily="18" charset="0"/>
              </a:rPr>
              <a:t>④根拠</a:t>
            </a:r>
            <a:r>
              <a:rPr lang="ja-JP" altLang="en-US" sz="1600" dirty="0" smtClean="0">
                <a:latin typeface="Times New Roman" pitchFamily="18" charset="0"/>
              </a:rPr>
              <a:t>：総合支援法４２条、児童福祉法第２１条の５の１７、第２４条の１１</a:t>
            </a:r>
            <a:endParaRPr lang="ja-JP" altLang="en-US" sz="1600" dirty="0">
              <a:latin typeface="Times New Roman" pitchFamily="18" charset="0"/>
            </a:endParaRPr>
          </a:p>
          <a:p>
            <a:pPr marL="342834" indent="-342834">
              <a:spcBef>
                <a:spcPct val="20000"/>
              </a:spcBef>
            </a:pPr>
            <a:endParaRPr lang="ja-JP" altLang="en-US" sz="1600" dirty="0">
              <a:latin typeface="Times New Roman" pitchFamily="18" charset="0"/>
            </a:endParaRPr>
          </a:p>
          <a:p>
            <a:pPr marL="342834" indent="-342834">
              <a:spcBef>
                <a:spcPct val="10000"/>
              </a:spcBef>
            </a:pPr>
            <a:r>
              <a:rPr lang="ja-JP" altLang="en-US" sz="1600" dirty="0">
                <a:latin typeface="Times New Roman" pitchFamily="18" charset="0"/>
              </a:rPr>
              <a:t>⑤責務：「個別支援計画の作成やサービス提供プロセスの管理、他のサービス提供職員への技術指導と助言等」</a:t>
            </a:r>
          </a:p>
        </p:txBody>
      </p:sp>
      <p:sp>
        <p:nvSpPr>
          <p:cNvPr id="224260" name="AutoShape 4"/>
          <p:cNvSpPr>
            <a:spLocks noChangeArrowheads="1"/>
          </p:cNvSpPr>
          <p:nvPr/>
        </p:nvSpPr>
        <p:spPr bwMode="auto">
          <a:xfrm>
            <a:off x="567448" y="116632"/>
            <a:ext cx="8850048" cy="5683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a:t>
            </a:r>
            <a:r>
              <a:rPr lang="ja-JP" altLang="en-US" sz="2000" b="1" dirty="0" smtClean="0">
                <a:solidFill>
                  <a:srgbClr val="A50021"/>
                </a:solidFill>
                <a:ea typeface="ＭＳ Ｐゴシック" pitchFamily="50" charset="-128"/>
              </a:rPr>
              <a:t>責任者・児童発達支援管理責任者」の</a:t>
            </a:r>
            <a:r>
              <a:rPr lang="ja-JP" altLang="en-US" sz="2000" b="1" dirty="0">
                <a:solidFill>
                  <a:srgbClr val="A50021"/>
                </a:solidFill>
                <a:ea typeface="ＭＳ Ｐゴシック" pitchFamily="50" charset="-128"/>
              </a:rPr>
              <a:t>比較　①</a:t>
            </a:r>
          </a:p>
        </p:txBody>
      </p:sp>
      <p:sp>
        <p:nvSpPr>
          <p:cNvPr id="2" name="スライド番号プレースホルダー 1"/>
          <p:cNvSpPr>
            <a:spLocks noGrp="1"/>
          </p:cNvSpPr>
          <p:nvPr>
            <p:ph type="sldNum" sz="quarter" idx="12"/>
          </p:nvPr>
        </p:nvSpPr>
        <p:spPr>
          <a:xfrm>
            <a:off x="7610083" y="6365078"/>
            <a:ext cx="2063750" cy="314325"/>
          </a:xfrm>
        </p:spPr>
        <p:txBody>
          <a:bodyPr/>
          <a:lstStyle/>
          <a:p>
            <a:pPr>
              <a:defRPr/>
            </a:pPr>
            <a:fld id="{67E148A3-2F01-468B-97F2-DB9D07A916CF}" type="slidenum">
              <a:rPr lang="en-US" altLang="ja-JP" smtClean="0">
                <a:solidFill>
                  <a:srgbClr val="000000"/>
                </a:solidFill>
              </a:rPr>
              <a:pPr>
                <a:defRPr/>
              </a:pPr>
              <a:t>80</a:t>
            </a:fld>
            <a:endParaRPr lang="en-US" altLang="ja-JP" dirty="0">
              <a:solidFill>
                <a:srgbClr val="000000"/>
              </a:solidFill>
            </a:endParaRPr>
          </a:p>
        </p:txBody>
      </p:sp>
    </p:spTree>
    <p:extLst>
      <p:ext uri="{BB962C8B-B14F-4D97-AF65-F5344CB8AC3E}">
        <p14:creationId xmlns:p14="http://schemas.microsoft.com/office/powerpoint/2010/main" val="25392368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subTitle" idx="1"/>
          </p:nvPr>
        </p:nvSpPr>
        <p:spPr>
          <a:xfrm>
            <a:off x="271731" y="900981"/>
            <a:ext cx="4602163" cy="5624363"/>
          </a:xfrm>
          <a:noFill/>
          <a:ln w="15875">
            <a:solidFill>
              <a:srgbClr val="0000FF"/>
            </a:solidFill>
          </a:ln>
        </p:spPr>
        <p:txBody>
          <a:bodyPr tIns="82777"/>
          <a:lstStyle/>
          <a:p>
            <a:pPr eaLnBrk="1" hangingPunct="1"/>
            <a:r>
              <a:rPr lang="ja-JP" altLang="en-US" sz="2000" b="1" dirty="0" smtClean="0">
                <a:latin typeface="ＭＳ ゴシック" panose="020B0609070205080204" pitchFamily="49" charset="-128"/>
                <a:ea typeface="ＭＳ ゴシック" panose="020B0609070205080204" pitchFamily="49" charset="-128"/>
              </a:rPr>
              <a:t>管理者の業務内容例</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利用者・市町村への契約支給量報告等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利用者負担額の受領及び管理</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介護給付費の額に係る通知等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提供するサービスの質の評価と改善</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利用者・家族に対する相談及び援助</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利用者の日常生活上の適切な支援</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利用者家族との連携</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緊急時の対応、非常災害対策等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従業者及び業務の一元的管理</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従業者に対する指揮命令</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運営規程の制定</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従業者の勤務体制の確保等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利用定員の遵守</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衛生管理等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利用者の身体拘束等の禁止</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地域との連携等</a:t>
            </a:r>
          </a:p>
          <a:p>
            <a:pPr marL="342900" indent="-342900" algn="l" eaLnBrk="1" hangingPunct="1">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記録の整備</a:t>
            </a:r>
          </a:p>
          <a:p>
            <a:pPr algn="l" eaLnBrk="1" hangingPunct="1"/>
            <a:endParaRPr lang="ja-JP" altLang="en-US" sz="1600" dirty="0" smtClean="0">
              <a:latin typeface="ＭＳ ゴシック" panose="020B0609070205080204" pitchFamily="49" charset="-128"/>
              <a:ea typeface="ＭＳ ゴシック" panose="020B0609070205080204" pitchFamily="49" charset="-128"/>
            </a:endParaRPr>
          </a:p>
        </p:txBody>
      </p:sp>
      <p:sp>
        <p:nvSpPr>
          <p:cNvPr id="24580" name="Rectangle 3"/>
          <p:cNvSpPr>
            <a:spLocks noChangeArrowheads="1"/>
          </p:cNvSpPr>
          <p:nvPr/>
        </p:nvSpPr>
        <p:spPr bwMode="auto">
          <a:xfrm>
            <a:off x="5030391" y="908720"/>
            <a:ext cx="4720828" cy="5616624"/>
          </a:xfrm>
          <a:prstGeom prst="rect">
            <a:avLst/>
          </a:prstGeom>
          <a:noFill/>
          <a:ln w="15875">
            <a:solidFill>
              <a:srgbClr val="993366"/>
            </a:solidFill>
            <a:miter lim="800000"/>
            <a:headEnd/>
            <a:tailEnd/>
          </a:ln>
        </p:spPr>
        <p:txBody>
          <a:bodyPr lIns="91414" tIns="45707" rIns="91414" bIns="45707"/>
          <a:lstStyle/>
          <a:p>
            <a:pPr algn="ctr">
              <a:spcBef>
                <a:spcPct val="20000"/>
              </a:spcBef>
            </a:pPr>
            <a:r>
              <a:rPr lang="ja-JP" altLang="en-US" b="1" dirty="0">
                <a:latin typeface="ＭＳ ゴシック" panose="020B0609070205080204" pitchFamily="49" charset="-128"/>
                <a:ea typeface="ＭＳ ゴシック" panose="020B0609070205080204" pitchFamily="49" charset="-128"/>
              </a:rPr>
              <a:t>サービス管理</a:t>
            </a:r>
            <a:r>
              <a:rPr lang="ja-JP" altLang="en-US" b="1" dirty="0" smtClean="0">
                <a:latin typeface="ＭＳ ゴシック" panose="020B0609070205080204" pitchFamily="49" charset="-128"/>
                <a:ea typeface="ＭＳ ゴシック" panose="020B0609070205080204" pitchFamily="49" charset="-128"/>
              </a:rPr>
              <a:t>責任者等の業務内容例</a:t>
            </a:r>
          </a:p>
          <a:p>
            <a:pPr marL="342900" indent="-342900">
              <a:buFont typeface="+mj-lt"/>
              <a:buAutoNum type="arabicPeriod"/>
            </a:pPr>
            <a:r>
              <a:rPr lang="ja-JP" altLang="en-US" sz="1600" dirty="0" smtClean="0">
                <a:latin typeface="ＭＳ ゴシック" panose="020B0609070205080204" pitchFamily="49" charset="-128"/>
                <a:ea typeface="ＭＳ ゴシック" panose="020B0609070205080204" pitchFamily="49" charset="-128"/>
              </a:rPr>
              <a:t>個別</a:t>
            </a:r>
            <a:r>
              <a:rPr lang="ja-JP" altLang="en-US" sz="1600" dirty="0">
                <a:latin typeface="ＭＳ ゴシック" panose="020B0609070205080204" pitchFamily="49" charset="-128"/>
                <a:ea typeface="ＭＳ ゴシック" panose="020B0609070205080204" pitchFamily="49" charset="-128"/>
              </a:rPr>
              <a:t>支援計画の作成に関する</a:t>
            </a:r>
            <a:r>
              <a:rPr lang="ja-JP" altLang="en-US" sz="1600" dirty="0" smtClean="0">
                <a:latin typeface="ＭＳ ゴシック" panose="020B0609070205080204" pitchFamily="49" charset="-128"/>
                <a:ea typeface="ＭＳ ゴシック" panose="020B0609070205080204" pitchFamily="49" charset="-128"/>
              </a:rPr>
              <a:t>業務</a:t>
            </a:r>
            <a:endParaRPr lang="ja-JP" altLang="en-US" sz="16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に対する面接等によるアセスメント及び支援内容の</a:t>
            </a:r>
            <a:r>
              <a:rPr lang="ja-JP" altLang="en-US" sz="1400" dirty="0" smtClean="0">
                <a:latin typeface="ＭＳ ゴシック" panose="020B0609070205080204" pitchFamily="49" charset="-128"/>
                <a:ea typeface="ＭＳ ゴシック" panose="020B0609070205080204" pitchFamily="49" charset="-128"/>
              </a:rPr>
              <a:t>検討</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支援計画の原案</a:t>
            </a:r>
            <a:r>
              <a:rPr lang="ja-JP" altLang="en-US" sz="1400" dirty="0" smtClean="0">
                <a:latin typeface="ＭＳ ゴシック" panose="020B0609070205080204" pitchFamily="49" charset="-128"/>
                <a:ea typeface="ＭＳ ゴシック" panose="020B0609070205080204" pitchFamily="49" charset="-128"/>
              </a:rPr>
              <a:t>作成</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支援計画作成に係る会議の</a:t>
            </a:r>
            <a:r>
              <a:rPr lang="ja-JP" altLang="en-US" sz="1400" dirty="0" smtClean="0">
                <a:latin typeface="ＭＳ ゴシック" panose="020B0609070205080204" pitchFamily="49" charset="-128"/>
                <a:ea typeface="ＭＳ ゴシック" panose="020B0609070205080204" pitchFamily="49" charset="-128"/>
              </a:rPr>
              <a:t>運営</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・家族に対する個別支援計画案の説明と</a:t>
            </a:r>
            <a:r>
              <a:rPr lang="ja-JP" altLang="en-US" sz="1400" dirty="0" smtClean="0">
                <a:latin typeface="ＭＳ ゴシック" panose="020B0609070205080204" pitchFamily="49" charset="-128"/>
                <a:ea typeface="ＭＳ ゴシック" panose="020B0609070205080204" pitchFamily="49" charset="-128"/>
              </a:rPr>
              <a:t>同意</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利用者</a:t>
            </a:r>
            <a:r>
              <a:rPr lang="ja-JP" altLang="en-US" sz="1400" dirty="0">
                <a:latin typeface="ＭＳ ゴシック" panose="020B0609070205080204" pitchFamily="49" charset="-128"/>
                <a:ea typeface="ＭＳ ゴシック" panose="020B0609070205080204" pitchFamily="49" charset="-128"/>
              </a:rPr>
              <a:t>に対する個別支援計画の</a:t>
            </a:r>
            <a:r>
              <a:rPr lang="ja-JP" altLang="en-US" sz="1400" dirty="0" smtClean="0">
                <a:latin typeface="ＭＳ ゴシック" panose="020B0609070205080204" pitchFamily="49" charset="-128"/>
                <a:ea typeface="ＭＳ ゴシック" panose="020B0609070205080204" pitchFamily="49" charset="-128"/>
              </a:rPr>
              <a:t>交付</a:t>
            </a:r>
            <a:endParaRPr lang="ja-JP" altLang="en-US" sz="1400" dirty="0">
              <a:latin typeface="ＭＳ ゴシック" panose="020B0609070205080204" pitchFamily="49" charset="-128"/>
              <a:ea typeface="ＭＳ ゴシック" panose="020B0609070205080204" pitchFamily="49" charset="-128"/>
            </a:endParaRPr>
          </a:p>
          <a:p>
            <a:pPr marL="360363" indent="-179388">
              <a:buFont typeface="+mj-ea"/>
              <a:buAutoNum type="circleNumDbPlain"/>
            </a:pPr>
            <a:r>
              <a:rPr lang="ja-JP" altLang="en-US" sz="1400" dirty="0" smtClean="0">
                <a:latin typeface="ＭＳ ゴシック" panose="020B0609070205080204" pitchFamily="49" charset="-128"/>
                <a:ea typeface="ＭＳ ゴシック" panose="020B0609070205080204" pitchFamily="49" charset="-128"/>
              </a:rPr>
              <a:t>個別</a:t>
            </a:r>
            <a:r>
              <a:rPr lang="ja-JP" altLang="en-US" sz="1400" dirty="0">
                <a:latin typeface="ＭＳ ゴシック" panose="020B0609070205080204" pitchFamily="49" charset="-128"/>
                <a:ea typeface="ＭＳ ゴシック" panose="020B0609070205080204" pitchFamily="49" charset="-128"/>
              </a:rPr>
              <a:t>支援計画の実施状況の把握（モニタリング）による見直しと計画の</a:t>
            </a:r>
            <a:r>
              <a:rPr lang="ja-JP" altLang="en-US" sz="1400" dirty="0" smtClean="0">
                <a:latin typeface="ＭＳ ゴシック" panose="020B0609070205080204" pitchFamily="49" charset="-128"/>
                <a:ea typeface="ＭＳ ゴシック" panose="020B0609070205080204" pitchFamily="49" charset="-128"/>
              </a:rPr>
              <a:t>変更</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a. </a:t>
            </a:r>
            <a:r>
              <a:rPr lang="ja-JP" altLang="en-US" sz="1400" dirty="0">
                <a:latin typeface="ＭＳ ゴシック" panose="020B0609070205080204" pitchFamily="49" charset="-128"/>
                <a:ea typeface="ＭＳ ゴシック" panose="020B0609070205080204" pitchFamily="49" charset="-128"/>
              </a:rPr>
              <a:t>定期的な利用者への面接</a:t>
            </a:r>
            <a:endParaRPr lang="en-US" altLang="ja-JP" sz="1400" dirty="0">
              <a:latin typeface="ＭＳ ゴシック" panose="020B0609070205080204" pitchFamily="49" charset="-128"/>
              <a:ea typeface="ＭＳ ゴシック" panose="020B0609070205080204" pitchFamily="49" charset="-128"/>
            </a:endParaRPr>
          </a:p>
          <a:p>
            <a:pPr marL="0" indent="0">
              <a:buNone/>
            </a:pPr>
            <a:r>
              <a:rPr lang="ja-JP" altLang="en-US" sz="1400" dirty="0">
                <a:latin typeface="ＭＳ ゴシック" panose="020B0609070205080204" pitchFamily="49" charset="-128"/>
                <a:ea typeface="ＭＳ ゴシック" panose="020B0609070205080204" pitchFamily="49" charset="-128"/>
              </a:rPr>
              <a:t>　　</a:t>
            </a:r>
            <a:r>
              <a:rPr lang="en-US" altLang="ja-JP" sz="1400" dirty="0">
                <a:latin typeface="ＭＳ ゴシック" panose="020B0609070205080204" pitchFamily="49" charset="-128"/>
                <a:ea typeface="ＭＳ ゴシック" panose="020B0609070205080204" pitchFamily="49" charset="-128"/>
              </a:rPr>
              <a:t>b. </a:t>
            </a:r>
            <a:r>
              <a:rPr lang="ja-JP" altLang="en-US" sz="1400" dirty="0">
                <a:latin typeface="ＭＳ ゴシック" panose="020B0609070205080204" pitchFamily="49" charset="-128"/>
                <a:ea typeface="ＭＳ ゴシック" panose="020B0609070205080204" pitchFamily="49" charset="-128"/>
              </a:rPr>
              <a:t>定期的なモニタリング結果の</a:t>
            </a:r>
            <a:r>
              <a:rPr lang="ja-JP" altLang="en-US" sz="1400" dirty="0" smtClean="0">
                <a:latin typeface="ＭＳ ゴシック" panose="020B0609070205080204" pitchFamily="49" charset="-128"/>
                <a:ea typeface="ＭＳ ゴシック" panose="020B0609070205080204" pitchFamily="49" charset="-128"/>
              </a:rPr>
              <a:t>記録</a:t>
            </a:r>
            <a:endParaRPr lang="en-US" altLang="ja-JP" sz="1400" dirty="0" smtClean="0">
              <a:latin typeface="ＭＳ ゴシック" panose="020B0609070205080204" pitchFamily="49" charset="-128"/>
              <a:ea typeface="ＭＳ ゴシック" panose="020B0609070205080204" pitchFamily="49" charset="-128"/>
            </a:endParaRPr>
          </a:p>
          <a:p>
            <a:pPr marL="0" indent="0">
              <a:buNone/>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r>
              <a:rPr lang="ja-JP" altLang="en-US" sz="1600" dirty="0" smtClean="0">
                <a:latin typeface="ＭＳ ゴシック" panose="020B0609070205080204" pitchFamily="49" charset="-128"/>
                <a:ea typeface="ＭＳ ゴシック" panose="020B0609070205080204" pitchFamily="49" charset="-128"/>
              </a:rPr>
              <a:t>当該</a:t>
            </a:r>
            <a:r>
              <a:rPr lang="ja-JP" altLang="en-US" sz="1600" dirty="0">
                <a:latin typeface="ＭＳ ゴシック" panose="020B0609070205080204" pitchFamily="49" charset="-128"/>
                <a:ea typeface="ＭＳ ゴシック" panose="020B0609070205080204" pitchFamily="49" charset="-128"/>
              </a:rPr>
              <a:t>サービス提供事業所以外における利用状況の</a:t>
            </a:r>
            <a:r>
              <a:rPr lang="ja-JP" altLang="en-US" sz="1600" dirty="0" smtClean="0">
                <a:latin typeface="ＭＳ ゴシック" panose="020B0609070205080204" pitchFamily="49" charset="-128"/>
                <a:ea typeface="ＭＳ ゴシック" panose="020B0609070205080204" pitchFamily="49" charset="-128"/>
              </a:rPr>
              <a:t>把握</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2"/>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3"/>
            </a:pPr>
            <a:r>
              <a:rPr lang="ja-JP" altLang="en-US" sz="1600" dirty="0" smtClean="0">
                <a:latin typeface="ＭＳ ゴシック" panose="020B0609070205080204" pitchFamily="49" charset="-128"/>
                <a:ea typeface="ＭＳ ゴシック" panose="020B0609070205080204" pitchFamily="49" charset="-128"/>
              </a:rPr>
              <a:t>自立</a:t>
            </a:r>
            <a:r>
              <a:rPr lang="ja-JP" altLang="en-US" sz="1600" dirty="0">
                <a:latin typeface="ＭＳ ゴシック" panose="020B0609070205080204" pitchFamily="49" charset="-128"/>
                <a:ea typeface="ＭＳ ゴシック" panose="020B0609070205080204" pitchFamily="49" charset="-128"/>
              </a:rPr>
              <a:t>した日常生活が可能と認められる利用者に対する必要な支援の</a:t>
            </a:r>
            <a:r>
              <a:rPr lang="ja-JP" altLang="en-US" sz="1600" dirty="0" smtClean="0">
                <a:latin typeface="ＭＳ ゴシック" panose="020B0609070205080204" pitchFamily="49" charset="-128"/>
                <a:ea typeface="ＭＳ ゴシック" panose="020B0609070205080204" pitchFamily="49" charset="-128"/>
              </a:rPr>
              <a:t>提供</a:t>
            </a:r>
            <a:endParaRPr lang="en-US" altLang="ja-JP" sz="1600" dirty="0" smtClean="0">
              <a:latin typeface="ＭＳ ゴシック" panose="020B0609070205080204" pitchFamily="49" charset="-128"/>
              <a:ea typeface="ＭＳ ゴシック" panose="020B0609070205080204" pitchFamily="49" charset="-128"/>
            </a:endParaRPr>
          </a:p>
          <a:p>
            <a:pPr marL="342900" indent="-342900">
              <a:buFont typeface="+mj-lt"/>
              <a:buAutoNum type="arabicPeriod" startAt="3"/>
            </a:pPr>
            <a:endParaRPr lang="ja-JP" altLang="en-US" sz="1600" dirty="0">
              <a:latin typeface="ＭＳ ゴシック" panose="020B0609070205080204" pitchFamily="49" charset="-128"/>
              <a:ea typeface="ＭＳ ゴシック" panose="020B0609070205080204" pitchFamily="49" charset="-128"/>
            </a:endParaRPr>
          </a:p>
          <a:p>
            <a:pPr marL="342900" indent="-342900">
              <a:buFont typeface="+mj-lt"/>
              <a:buAutoNum type="arabicPeriod" startAt="4"/>
            </a:pPr>
            <a:r>
              <a:rPr lang="ja-JP" altLang="en-US" sz="1600" dirty="0" smtClean="0">
                <a:latin typeface="ＭＳ ゴシック" panose="020B0609070205080204" pitchFamily="49" charset="-128"/>
                <a:ea typeface="ＭＳ ゴシック" panose="020B0609070205080204" pitchFamily="49" charset="-128"/>
              </a:rPr>
              <a:t>サービス</a:t>
            </a:r>
            <a:r>
              <a:rPr lang="ja-JP" altLang="en-US" sz="1600" dirty="0">
                <a:latin typeface="ＭＳ ゴシック" panose="020B0609070205080204" pitchFamily="49" charset="-128"/>
                <a:ea typeface="ＭＳ ゴシック" panose="020B0609070205080204" pitchFamily="49" charset="-128"/>
              </a:rPr>
              <a:t>提供者（職員・従業者）への指導・</a:t>
            </a:r>
            <a:r>
              <a:rPr lang="ja-JP" altLang="en-US" sz="1600" dirty="0" smtClean="0">
                <a:latin typeface="ＭＳ ゴシック" panose="020B0609070205080204" pitchFamily="49" charset="-128"/>
                <a:ea typeface="ＭＳ ゴシック" panose="020B0609070205080204" pitchFamily="49" charset="-128"/>
              </a:rPr>
              <a:t>助言</a:t>
            </a:r>
            <a:endParaRPr lang="ja-JP" altLang="en-US" sz="1600" dirty="0">
              <a:latin typeface="ＭＳ ゴシック" panose="020B0609070205080204" pitchFamily="49" charset="-128"/>
              <a:ea typeface="ＭＳ ゴシック" panose="020B0609070205080204" pitchFamily="49" charset="-128"/>
            </a:endParaRPr>
          </a:p>
        </p:txBody>
      </p:sp>
      <p:sp>
        <p:nvSpPr>
          <p:cNvPr id="6" name="AutoShape 4"/>
          <p:cNvSpPr>
            <a:spLocks noChangeArrowheads="1"/>
          </p:cNvSpPr>
          <p:nvPr/>
        </p:nvSpPr>
        <p:spPr bwMode="auto">
          <a:xfrm>
            <a:off x="567448" y="196379"/>
            <a:ext cx="8850048" cy="568325"/>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89" tIns="45696" rIns="91389" bIns="45696" anchor="ctr"/>
          <a:lstStyle/>
          <a:p>
            <a:pPr algn="ctr">
              <a:defRPr/>
            </a:pPr>
            <a:r>
              <a:rPr lang="ja-JP" altLang="en-US" sz="2000" b="1" dirty="0">
                <a:solidFill>
                  <a:srgbClr val="A50021"/>
                </a:solidFill>
                <a:ea typeface="ＭＳ Ｐゴシック" pitchFamily="50" charset="-128"/>
              </a:rPr>
              <a:t>「管理者」と「サービス管理</a:t>
            </a:r>
            <a:r>
              <a:rPr lang="ja-JP" altLang="en-US" sz="2000" b="1" dirty="0" smtClean="0">
                <a:solidFill>
                  <a:srgbClr val="A50021"/>
                </a:solidFill>
                <a:ea typeface="ＭＳ Ｐゴシック" pitchFamily="50" charset="-128"/>
              </a:rPr>
              <a:t>責任者・児童発達支援管理責任者」の</a:t>
            </a:r>
            <a:r>
              <a:rPr lang="ja-JP" altLang="en-US" sz="2000" b="1" dirty="0">
                <a:solidFill>
                  <a:srgbClr val="A50021"/>
                </a:solidFill>
                <a:ea typeface="ＭＳ Ｐゴシック" pitchFamily="50" charset="-128"/>
              </a:rPr>
              <a:t>比較　</a:t>
            </a:r>
            <a:r>
              <a:rPr lang="ja-JP" altLang="en-US" sz="2000" b="1" dirty="0" smtClean="0">
                <a:solidFill>
                  <a:srgbClr val="A50021"/>
                </a:solidFill>
                <a:ea typeface="ＭＳ Ｐゴシック" pitchFamily="50" charset="-128"/>
              </a:rPr>
              <a:t>②</a:t>
            </a:r>
            <a:endParaRPr lang="ja-JP" altLang="en-US" sz="2000" b="1" dirty="0">
              <a:solidFill>
                <a:srgbClr val="A50021"/>
              </a:solidFill>
              <a:ea typeface="ＭＳ Ｐゴシック" pitchFamily="50" charset="-128"/>
            </a:endParaRPr>
          </a:p>
        </p:txBody>
      </p:sp>
    </p:spTree>
    <p:extLst>
      <p:ext uri="{BB962C8B-B14F-4D97-AF65-F5344CB8AC3E}">
        <p14:creationId xmlns:p14="http://schemas.microsoft.com/office/powerpoint/2010/main" val="8167739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ja-JP" altLang="en-US" sz="3600" dirty="0">
                <a:solidFill>
                  <a:schemeClr val="tx1"/>
                </a:solidFill>
                <a:latin typeface="ＭＳ ゴシック" panose="020B0609070205080204" pitchFamily="49" charset="-128"/>
                <a:ea typeface="ＭＳ ゴシック" panose="020B0609070205080204" pitchFamily="49" charset="-128"/>
              </a:rPr>
              <a:t>３</a:t>
            </a:r>
            <a:r>
              <a:rPr lang="ja-JP" altLang="en-US" sz="3600" dirty="0" smtClean="0">
                <a:solidFill>
                  <a:schemeClr val="tx1"/>
                </a:solidFill>
                <a:latin typeface="ＭＳ ゴシック" panose="020B0609070205080204" pitchFamily="49" charset="-128"/>
                <a:ea typeface="ＭＳ ゴシック" panose="020B0609070205080204" pitchFamily="49" charset="-128"/>
              </a:rPr>
              <a:t>　相談支援専門員と</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a:solidFill>
                  <a:schemeClr val="tx1"/>
                </a:solidFill>
                <a:latin typeface="ＭＳ ゴシック" panose="020B0609070205080204" pitchFamily="49" charset="-128"/>
                <a:ea typeface="ＭＳ ゴシック" panose="020B0609070205080204" pitchFamily="49" charset="-128"/>
              </a:rPr>
              <a:t>　</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サービス管理責任者等の関係について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82</a:t>
            </a:fld>
            <a:endParaRPr lang="en-US" altLang="ja-JP" dirty="0"/>
          </a:p>
        </p:txBody>
      </p:sp>
    </p:spTree>
    <p:extLst>
      <p:ext uri="{BB962C8B-B14F-4D97-AF65-F5344CB8AC3E}">
        <p14:creationId xmlns:p14="http://schemas.microsoft.com/office/powerpoint/2010/main" val="14093380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83924396"/>
              </p:ext>
            </p:extLst>
          </p:nvPr>
        </p:nvGraphicFramePr>
        <p:xfrm>
          <a:off x="109024" y="332656"/>
          <a:ext cx="9699478" cy="6431280"/>
        </p:xfrm>
        <a:graphic>
          <a:graphicData uri="http://schemas.openxmlformats.org/drawingml/2006/table">
            <a:tbl>
              <a:tblPr firstRow="1" bandRow="1">
                <a:tableStyleId>{5C22544A-7EE6-4342-B048-85BDC9FD1C3A}</a:tableStyleId>
              </a:tblPr>
              <a:tblGrid>
                <a:gridCol w="1108555">
                  <a:extLst>
                    <a:ext uri="{9D8B030D-6E8A-4147-A177-3AD203B41FA5}">
                      <a16:colId xmlns:a16="http://schemas.microsoft.com/office/drawing/2014/main" val="20000"/>
                    </a:ext>
                  </a:extLst>
                </a:gridCol>
                <a:gridCol w="4202462">
                  <a:extLst>
                    <a:ext uri="{9D8B030D-6E8A-4147-A177-3AD203B41FA5}">
                      <a16:colId xmlns:a16="http://schemas.microsoft.com/office/drawing/2014/main" val="20001"/>
                    </a:ext>
                  </a:extLst>
                </a:gridCol>
                <a:gridCol w="4388461">
                  <a:extLst>
                    <a:ext uri="{9D8B030D-6E8A-4147-A177-3AD203B41FA5}">
                      <a16:colId xmlns:a16="http://schemas.microsoft.com/office/drawing/2014/main" val="20002"/>
                    </a:ext>
                  </a:extLst>
                </a:gridCol>
              </a:tblGrid>
              <a:tr h="496742">
                <a:tc>
                  <a:txBody>
                    <a:bodyPr/>
                    <a:lstStyle/>
                    <a:p>
                      <a:endParaRPr kumimoji="1" lang="ja-JP" altLang="en-US" sz="1400" dirty="0">
                        <a:latin typeface="ＭＳ ゴシック" pitchFamily="49" charset="-128"/>
                        <a:ea typeface="ＭＳ ゴシック" pitchFamily="49" charset="-128"/>
                      </a:endParaRPr>
                    </a:p>
                  </a:txBody>
                  <a:tcPr marL="99060" marR="99060"/>
                </a:tc>
                <a:tc>
                  <a:txBody>
                    <a:bodyPr/>
                    <a:lstStyle/>
                    <a:p>
                      <a:pPr algn="ctr"/>
                      <a:r>
                        <a:rPr kumimoji="1" lang="ja-JP" altLang="en-US" sz="1400" dirty="0" smtClean="0">
                          <a:latin typeface="ＭＳ ゴシック" pitchFamily="49" charset="-128"/>
                          <a:ea typeface="ＭＳ ゴシック" pitchFamily="49" charset="-128"/>
                        </a:rPr>
                        <a:t>相談支援専門員</a:t>
                      </a:r>
                      <a:endParaRPr kumimoji="1" lang="en-US" altLang="ja-JP" sz="1400" dirty="0" smtClean="0">
                        <a:latin typeface="ＭＳ ゴシック" pitchFamily="49" charset="-128"/>
                        <a:ea typeface="ＭＳ ゴシック" pitchFamily="49" charset="-128"/>
                      </a:endParaRPr>
                    </a:p>
                    <a:p>
                      <a:pPr algn="ctr"/>
                      <a:r>
                        <a:rPr kumimoji="1" lang="ja-JP" altLang="en-US" sz="1400" dirty="0" smtClean="0">
                          <a:latin typeface="ＭＳ ゴシック" pitchFamily="49" charset="-128"/>
                          <a:ea typeface="ＭＳ ゴシック" pitchFamily="49" charset="-128"/>
                        </a:rPr>
                        <a:t>（</a:t>
                      </a:r>
                      <a:r>
                        <a:rPr kumimoji="1" lang="en-US" altLang="ja-JP" sz="1400" dirty="0" smtClean="0">
                          <a:latin typeface="ＭＳ ゴシック" pitchFamily="49" charset="-128"/>
                          <a:ea typeface="ＭＳ ゴシック" pitchFamily="49" charset="-128"/>
                        </a:rPr>
                        <a:t>H18</a:t>
                      </a:r>
                      <a:r>
                        <a:rPr kumimoji="1" lang="ja-JP" altLang="en-US" sz="1400" dirty="0" smtClean="0">
                          <a:latin typeface="ＭＳ ゴシック" pitchFamily="49" charset="-128"/>
                          <a:ea typeface="ＭＳ ゴシック" pitchFamily="49" charset="-128"/>
                        </a:rPr>
                        <a:t>～）</a:t>
                      </a:r>
                      <a:endParaRPr kumimoji="1" lang="ja-JP" altLang="en-US" sz="1400" dirty="0">
                        <a:latin typeface="ＭＳ ゴシック" pitchFamily="49" charset="-128"/>
                        <a:ea typeface="ＭＳ ゴシック" pitchFamily="49" charset="-128"/>
                      </a:endParaRPr>
                    </a:p>
                  </a:txBody>
                  <a:tcPr marL="99060" marR="99060" anchor="ctr"/>
                </a:tc>
                <a:tc>
                  <a:txBody>
                    <a:bodyPr/>
                    <a:lstStyle/>
                    <a:p>
                      <a:pPr algn="ctr"/>
                      <a:r>
                        <a:rPr kumimoji="1" lang="ja-JP" altLang="en-US" sz="1400" dirty="0" smtClean="0">
                          <a:latin typeface="ＭＳ ゴシック" pitchFamily="49" charset="-128"/>
                          <a:ea typeface="ＭＳ ゴシック" pitchFamily="49" charset="-128"/>
                        </a:rPr>
                        <a:t>サービス管理責任者</a:t>
                      </a:r>
                      <a:endParaRPr kumimoji="1" lang="en-US" altLang="ja-JP" sz="1400" dirty="0" smtClean="0">
                        <a:latin typeface="ＭＳ ゴシック" pitchFamily="49" charset="-128"/>
                        <a:ea typeface="ＭＳ ゴシック" pitchFamily="49" charset="-128"/>
                      </a:endParaRPr>
                    </a:p>
                    <a:p>
                      <a:pPr algn="ctr"/>
                      <a:r>
                        <a:rPr kumimoji="1" lang="ja-JP" altLang="en-US" sz="1400" dirty="0" smtClean="0">
                          <a:latin typeface="ＭＳ ゴシック" pitchFamily="49" charset="-128"/>
                          <a:ea typeface="ＭＳ ゴシック" pitchFamily="49" charset="-128"/>
                        </a:rPr>
                        <a:t>・児童発達支援管理責任者（</a:t>
                      </a:r>
                      <a:r>
                        <a:rPr kumimoji="1" lang="en-US" altLang="ja-JP" sz="1400" dirty="0" smtClean="0">
                          <a:latin typeface="ＭＳ ゴシック" pitchFamily="49" charset="-128"/>
                          <a:ea typeface="ＭＳ ゴシック" pitchFamily="49" charset="-128"/>
                        </a:rPr>
                        <a:t>H18</a:t>
                      </a:r>
                      <a:r>
                        <a:rPr kumimoji="1" lang="ja-JP" altLang="en-US" sz="1400" dirty="0" smtClean="0">
                          <a:latin typeface="ＭＳ ゴシック" pitchFamily="49" charset="-128"/>
                          <a:ea typeface="ＭＳ ゴシック" pitchFamily="49" charset="-128"/>
                        </a:rPr>
                        <a:t>～）</a:t>
                      </a:r>
                      <a:endParaRPr kumimoji="1" lang="ja-JP" altLang="en-US" sz="1400" dirty="0">
                        <a:latin typeface="ＭＳ ゴシック" pitchFamily="49" charset="-128"/>
                        <a:ea typeface="ＭＳ ゴシック" pitchFamily="49" charset="-128"/>
                      </a:endParaRPr>
                    </a:p>
                  </a:txBody>
                  <a:tcPr marL="99060" marR="99060" anchor="ctr"/>
                </a:tc>
                <a:extLst>
                  <a:ext uri="{0D108BD9-81ED-4DB2-BD59-A6C34878D82A}">
                    <a16:rowId xmlns:a16="http://schemas.microsoft.com/office/drawing/2014/main" val="10000"/>
                  </a:ext>
                </a:extLst>
              </a:tr>
              <a:tr h="1110364">
                <a:tc>
                  <a:txBody>
                    <a:bodyPr/>
                    <a:lstStyle/>
                    <a:p>
                      <a:pPr algn="ctr">
                        <a:lnSpc>
                          <a:spcPts val="1200"/>
                        </a:lnSpc>
                      </a:pPr>
                      <a:r>
                        <a:rPr kumimoji="1" lang="ja-JP" altLang="en-US" sz="1000" dirty="0" smtClean="0">
                          <a:latin typeface="ＭＳ ゴシック" pitchFamily="49" charset="-128"/>
                          <a:ea typeface="ＭＳ ゴシック" pitchFamily="49" charset="-128"/>
                        </a:rPr>
                        <a:t>配置</a:t>
                      </a:r>
                      <a:endParaRPr kumimoji="1" lang="en-US" altLang="ja-JP" sz="1000" dirty="0" smtClean="0">
                        <a:latin typeface="ＭＳ ゴシック" pitchFamily="49" charset="-128"/>
                        <a:ea typeface="ＭＳ ゴシック" pitchFamily="49" charset="-128"/>
                      </a:endParaRPr>
                    </a:p>
                  </a:txBody>
                  <a:tcPr marL="99060" marR="99060" anchor="ctr"/>
                </a:tc>
                <a:tc>
                  <a:txBody>
                    <a:bodyPr/>
                    <a:lstStyle/>
                    <a:p>
                      <a:pPr algn="l">
                        <a:lnSpc>
                          <a:spcPts val="1200"/>
                        </a:lnSpc>
                      </a:pPr>
                      <a:r>
                        <a:rPr kumimoji="1" lang="ja-JP" altLang="en-US" sz="1000" baseline="0" dirty="0" smtClean="0">
                          <a:latin typeface="ＭＳ ゴシック" pitchFamily="49" charset="-128"/>
                          <a:ea typeface="ＭＳ ゴシック" pitchFamily="49" charset="-128"/>
                        </a:rPr>
                        <a:t>○相談支援事業所に配置</a:t>
                      </a:r>
                    </a:p>
                    <a:p>
                      <a:pPr marL="82550" indent="0" algn="l">
                        <a:lnSpc>
                          <a:spcPts val="1200"/>
                        </a:lnSpc>
                      </a:pPr>
                      <a:r>
                        <a:rPr kumimoji="1" lang="ja-JP" altLang="en-US" sz="1000" baseline="0" dirty="0" smtClean="0">
                          <a:latin typeface="ＭＳ ゴシック" pitchFamily="49" charset="-128"/>
                          <a:ea typeface="ＭＳ ゴシック" pitchFamily="49" charset="-128"/>
                        </a:rPr>
                        <a:t>専従の相談支援専門員を配置：一月当たりの</a:t>
                      </a:r>
                      <a:r>
                        <a:rPr lang="ja-JP" altLang="en-US" sz="1000" dirty="0" smtClean="0">
                          <a:latin typeface="ＭＳ ゴシック" panose="020B0609070205080204" pitchFamily="49" charset="-128"/>
                          <a:ea typeface="ＭＳ ゴシック" panose="020B0609070205080204" pitchFamily="49" charset="-128"/>
                        </a:rPr>
                        <a:t>計画相談支援対象障害者等の数が</a:t>
                      </a:r>
                      <a:r>
                        <a:rPr lang="en-US" altLang="ja-JP" sz="1000" b="1" u="sng" dirty="0" smtClean="0">
                          <a:latin typeface="ＭＳ ゴシック" panose="020B0609070205080204" pitchFamily="49" charset="-128"/>
                          <a:ea typeface="ＭＳ ゴシック" panose="020B0609070205080204" pitchFamily="49" charset="-128"/>
                        </a:rPr>
                        <a:t>35</a:t>
                      </a:r>
                      <a:r>
                        <a:rPr lang="ja-JP" altLang="en-US" sz="1000" b="1" u="sng" dirty="0" smtClean="0">
                          <a:latin typeface="ＭＳ ゴシック" panose="020B0609070205080204" pitchFamily="49" charset="-128"/>
                          <a:ea typeface="ＭＳ ゴシック" panose="020B0609070205080204" pitchFamily="49" charset="-128"/>
                        </a:rPr>
                        <a:t>人に対して１人以上の配置</a:t>
                      </a:r>
                      <a:r>
                        <a:rPr lang="ja-JP" altLang="en-US" sz="1000" dirty="0" smtClean="0">
                          <a:latin typeface="ＭＳ ゴシック" panose="020B0609070205080204" pitchFamily="49" charset="-128"/>
                          <a:ea typeface="ＭＳ ゴシック" panose="020B0609070205080204" pitchFamily="49" charset="-128"/>
                        </a:rPr>
                        <a:t>、計画相談支援対象障害者等の数は、前６月の平均値とする</a:t>
                      </a:r>
                      <a:endParaRPr kumimoji="1" lang="en-US" altLang="ja-JP" sz="1000" baseline="0" dirty="0" smtClean="0">
                        <a:latin typeface="ＭＳ ゴシック" pitchFamily="49" charset="-128"/>
                        <a:ea typeface="ＭＳ ゴシック" pitchFamily="49" charset="-128"/>
                      </a:endParaRPr>
                    </a:p>
                  </a:txBody>
                  <a:tcPr marL="99060" marR="99060"/>
                </a:tc>
                <a:tc>
                  <a:txBody>
                    <a:bodyPr/>
                    <a:lstStyle/>
                    <a:p>
                      <a:pPr algn="l">
                        <a:lnSpc>
                          <a:spcPts val="1200"/>
                        </a:lnSpc>
                      </a:pPr>
                      <a:r>
                        <a:rPr kumimoji="1" lang="ja-JP" altLang="en-US" sz="1000" dirty="0" smtClean="0">
                          <a:latin typeface="ＭＳ ゴシック" pitchFamily="49" charset="-128"/>
                          <a:ea typeface="ＭＳ ゴシック" pitchFamily="49" charset="-128"/>
                        </a:rPr>
                        <a:t>○通所系・居住系サービス事業所に配置</a:t>
                      </a:r>
                    </a:p>
                    <a:p>
                      <a:pPr algn="l">
                        <a:lnSpc>
                          <a:spcPts val="1200"/>
                        </a:lnSpc>
                      </a:pPr>
                      <a:r>
                        <a:rPr kumimoji="1" lang="ja-JP" altLang="en-US" sz="1000" dirty="0" smtClean="0">
                          <a:latin typeface="ＭＳ ゴシック" pitchFamily="49" charset="-128"/>
                          <a:ea typeface="ＭＳ ゴシック" pitchFamily="49" charset="-128"/>
                        </a:rPr>
                        <a:t>　①介護系　　　：療養介護・生活介護　　　　</a:t>
                      </a:r>
                      <a:r>
                        <a:rPr kumimoji="1" lang="ja-JP" altLang="en-US" sz="1000" baseline="0" dirty="0" smtClean="0">
                          <a:latin typeface="ＭＳ ゴシック" pitchFamily="49" charset="-128"/>
                          <a:ea typeface="ＭＳ ゴシック" pitchFamily="49" charset="-128"/>
                        </a:rPr>
                        <a:t> </a:t>
                      </a:r>
                      <a:r>
                        <a:rPr kumimoji="1" lang="en-US" altLang="ja-JP" sz="1000" dirty="0" smtClean="0">
                          <a:latin typeface="ＭＳ ゴシック" pitchFamily="49" charset="-128"/>
                          <a:ea typeface="ＭＳ ゴシック" pitchFamily="49" charset="-128"/>
                        </a:rPr>
                        <a:t>… </a:t>
                      </a:r>
                      <a:r>
                        <a:rPr kumimoji="1" lang="ja-JP" altLang="en-US" sz="1000" dirty="0" smtClean="0">
                          <a:latin typeface="ＭＳ ゴシック" pitchFamily="49" charset="-128"/>
                          <a:ea typeface="ＭＳ ゴシック" pitchFamily="49" charset="-128"/>
                        </a:rPr>
                        <a:t>利用者</a:t>
                      </a:r>
                      <a:r>
                        <a:rPr kumimoji="1" lang="en-US" altLang="ja-JP" sz="1000" dirty="0" smtClean="0">
                          <a:latin typeface="ＭＳ ゴシック" pitchFamily="49" charset="-128"/>
                          <a:ea typeface="ＭＳ ゴシック" pitchFamily="49" charset="-128"/>
                        </a:rPr>
                        <a:t>60</a:t>
                      </a:r>
                      <a:r>
                        <a:rPr kumimoji="1" lang="ja-JP" altLang="en-US" sz="1000" dirty="0" smtClean="0">
                          <a:latin typeface="ＭＳ ゴシック" pitchFamily="49" charset="-128"/>
                          <a:ea typeface="ＭＳ ゴシック" pitchFamily="49" charset="-128"/>
                        </a:rPr>
                        <a:t>人：</a:t>
                      </a:r>
                      <a:r>
                        <a:rPr kumimoji="1" lang="en-US" altLang="ja-JP" sz="1000" dirty="0" smtClean="0">
                          <a:latin typeface="ＭＳ ゴシック" pitchFamily="49" charset="-128"/>
                          <a:ea typeface="ＭＳ ゴシック" pitchFamily="49" charset="-128"/>
                        </a:rPr>
                        <a:t>1</a:t>
                      </a:r>
                      <a:r>
                        <a:rPr kumimoji="1" lang="ja-JP" altLang="en-US" sz="1000" dirty="0" smtClean="0">
                          <a:latin typeface="ＭＳ ゴシック" pitchFamily="49" charset="-128"/>
                          <a:ea typeface="ＭＳ ゴシック" pitchFamily="49" charset="-128"/>
                        </a:rPr>
                        <a:t>人</a:t>
                      </a:r>
                    </a:p>
                    <a:p>
                      <a:pPr algn="l">
                        <a:lnSpc>
                          <a:spcPts val="1200"/>
                        </a:lnSpc>
                      </a:pPr>
                      <a:r>
                        <a:rPr kumimoji="1" lang="ja-JP" altLang="en-US" sz="1000" dirty="0" smtClean="0">
                          <a:latin typeface="ＭＳ ゴシック" pitchFamily="49" charset="-128"/>
                          <a:ea typeface="ＭＳ ゴシック" pitchFamily="49" charset="-128"/>
                        </a:rPr>
                        <a:t>　②身体系　　　：自立訓練（機能訓練）　　　</a:t>
                      </a:r>
                      <a:r>
                        <a:rPr kumimoji="1" lang="ja-JP" altLang="en-US" sz="1000" baseline="0" dirty="0" smtClean="0">
                          <a:latin typeface="ＭＳ ゴシック" pitchFamily="49" charset="-128"/>
                          <a:ea typeface="ＭＳ ゴシック" pitchFamily="49" charset="-128"/>
                        </a:rPr>
                        <a:t> </a:t>
                      </a:r>
                      <a:r>
                        <a:rPr kumimoji="1" lang="en-US" altLang="ja-JP" sz="1000" dirty="0" smtClean="0">
                          <a:latin typeface="ＭＳ ゴシック" pitchFamily="49" charset="-128"/>
                          <a:ea typeface="ＭＳ ゴシック" pitchFamily="49" charset="-128"/>
                        </a:rPr>
                        <a:t>… </a:t>
                      </a:r>
                      <a:r>
                        <a:rPr kumimoji="1" lang="ja-JP" altLang="en-US" sz="1000" dirty="0" smtClean="0">
                          <a:latin typeface="ＭＳ ゴシック" pitchFamily="49" charset="-128"/>
                          <a:ea typeface="ＭＳ ゴシック" pitchFamily="49" charset="-128"/>
                        </a:rPr>
                        <a:t>利用者</a:t>
                      </a:r>
                      <a:r>
                        <a:rPr kumimoji="1" lang="en-US" altLang="ja-JP" sz="1000" dirty="0" smtClean="0">
                          <a:latin typeface="ＭＳ ゴシック" pitchFamily="49" charset="-128"/>
                          <a:ea typeface="ＭＳ ゴシック" pitchFamily="49" charset="-128"/>
                        </a:rPr>
                        <a:t>60</a:t>
                      </a:r>
                      <a:r>
                        <a:rPr kumimoji="1" lang="ja-JP" altLang="en-US" sz="1000" dirty="0" smtClean="0">
                          <a:latin typeface="ＭＳ ゴシック" pitchFamily="49" charset="-128"/>
                          <a:ea typeface="ＭＳ ゴシック" pitchFamily="49" charset="-128"/>
                        </a:rPr>
                        <a:t>人：</a:t>
                      </a:r>
                      <a:r>
                        <a:rPr kumimoji="1" lang="en-US" altLang="ja-JP" sz="1000" dirty="0" smtClean="0">
                          <a:latin typeface="ＭＳ ゴシック" pitchFamily="49" charset="-128"/>
                          <a:ea typeface="ＭＳ ゴシック" pitchFamily="49" charset="-128"/>
                        </a:rPr>
                        <a:t>1</a:t>
                      </a:r>
                      <a:r>
                        <a:rPr kumimoji="1" lang="ja-JP" altLang="en-US" sz="1000" dirty="0" smtClean="0">
                          <a:latin typeface="ＭＳ ゴシック" pitchFamily="49" charset="-128"/>
                          <a:ea typeface="ＭＳ ゴシック" pitchFamily="49" charset="-128"/>
                        </a:rPr>
                        <a:t>人</a:t>
                      </a:r>
                    </a:p>
                    <a:p>
                      <a:pPr algn="l">
                        <a:lnSpc>
                          <a:spcPts val="1200"/>
                        </a:lnSpc>
                      </a:pPr>
                      <a:r>
                        <a:rPr kumimoji="1" lang="ja-JP" altLang="en-US" sz="1000" dirty="0" smtClean="0">
                          <a:latin typeface="ＭＳ ゴシック" pitchFamily="49" charset="-128"/>
                          <a:ea typeface="ＭＳ ゴシック" pitchFamily="49" charset="-128"/>
                        </a:rPr>
                        <a:t>　③知的・精神系：自立訓練（生活訓練）　　　</a:t>
                      </a:r>
                      <a:r>
                        <a:rPr kumimoji="1" lang="ja-JP" altLang="en-US" sz="1000" baseline="0" dirty="0" smtClean="0">
                          <a:latin typeface="ＭＳ ゴシック" pitchFamily="49" charset="-128"/>
                          <a:ea typeface="ＭＳ ゴシック" pitchFamily="49" charset="-128"/>
                        </a:rPr>
                        <a:t> </a:t>
                      </a:r>
                      <a:r>
                        <a:rPr kumimoji="1" lang="en-US" altLang="ja-JP" sz="1000" dirty="0" smtClean="0">
                          <a:latin typeface="ＭＳ ゴシック" pitchFamily="49" charset="-128"/>
                          <a:ea typeface="ＭＳ ゴシック" pitchFamily="49" charset="-128"/>
                        </a:rPr>
                        <a:t>… </a:t>
                      </a:r>
                      <a:r>
                        <a:rPr kumimoji="1" lang="ja-JP" altLang="en-US" sz="1000" dirty="0" smtClean="0">
                          <a:latin typeface="ＭＳ ゴシック" pitchFamily="49" charset="-128"/>
                          <a:ea typeface="ＭＳ ゴシック" pitchFamily="49" charset="-128"/>
                        </a:rPr>
                        <a:t>利用者</a:t>
                      </a:r>
                      <a:r>
                        <a:rPr kumimoji="1" lang="en-US" altLang="ja-JP" sz="1000" dirty="0" smtClean="0">
                          <a:latin typeface="ＭＳ ゴシック" pitchFamily="49" charset="-128"/>
                          <a:ea typeface="ＭＳ ゴシック" pitchFamily="49" charset="-128"/>
                        </a:rPr>
                        <a:t>60</a:t>
                      </a:r>
                      <a:r>
                        <a:rPr kumimoji="1" lang="ja-JP" altLang="en-US" sz="1000" dirty="0" smtClean="0">
                          <a:latin typeface="ＭＳ ゴシック" pitchFamily="49" charset="-128"/>
                          <a:ea typeface="ＭＳ ゴシック" pitchFamily="49" charset="-128"/>
                        </a:rPr>
                        <a:t>人：</a:t>
                      </a:r>
                      <a:r>
                        <a:rPr kumimoji="1" lang="en-US" altLang="ja-JP" sz="1000" dirty="0" smtClean="0">
                          <a:latin typeface="ＭＳ ゴシック" pitchFamily="49" charset="-128"/>
                          <a:ea typeface="ＭＳ ゴシック" pitchFamily="49" charset="-128"/>
                        </a:rPr>
                        <a:t>1</a:t>
                      </a:r>
                      <a:r>
                        <a:rPr kumimoji="1" lang="ja-JP" altLang="en-US" sz="1000" dirty="0" smtClean="0">
                          <a:latin typeface="ＭＳ ゴシック" pitchFamily="49" charset="-128"/>
                          <a:ea typeface="ＭＳ ゴシック" pitchFamily="49" charset="-128"/>
                        </a:rPr>
                        <a:t>人</a:t>
                      </a:r>
                    </a:p>
                    <a:p>
                      <a:pPr algn="l">
                        <a:lnSpc>
                          <a:spcPts val="1200"/>
                        </a:lnSpc>
                      </a:pPr>
                      <a:r>
                        <a:rPr kumimoji="1" lang="ja-JP" altLang="en-US" sz="1000" dirty="0" smtClean="0">
                          <a:latin typeface="ＭＳ ゴシック" pitchFamily="49" charset="-128"/>
                          <a:ea typeface="ＭＳ ゴシック" pitchFamily="49" charset="-128"/>
                        </a:rPr>
                        <a:t>　　　　　　　　　共同生活援助　　　　　　　</a:t>
                      </a:r>
                      <a:r>
                        <a:rPr kumimoji="1" lang="ja-JP" altLang="en-US" sz="1000" baseline="0" dirty="0" smtClean="0">
                          <a:latin typeface="ＭＳ ゴシック" pitchFamily="49" charset="-128"/>
                          <a:ea typeface="ＭＳ ゴシック" pitchFamily="49" charset="-128"/>
                        </a:rPr>
                        <a:t> </a:t>
                      </a:r>
                      <a:r>
                        <a:rPr kumimoji="1" lang="en-US" altLang="ja-JP" sz="1000" dirty="0" smtClean="0">
                          <a:latin typeface="ＭＳ ゴシック" pitchFamily="49" charset="-128"/>
                          <a:ea typeface="ＭＳ ゴシック" pitchFamily="49" charset="-128"/>
                        </a:rPr>
                        <a:t>… </a:t>
                      </a:r>
                      <a:r>
                        <a:rPr kumimoji="1" lang="ja-JP" altLang="en-US" sz="1000" dirty="0" smtClean="0">
                          <a:latin typeface="ＭＳ ゴシック" pitchFamily="49" charset="-128"/>
                          <a:ea typeface="ＭＳ ゴシック" pitchFamily="49" charset="-128"/>
                        </a:rPr>
                        <a:t>利用者</a:t>
                      </a:r>
                      <a:r>
                        <a:rPr kumimoji="1" lang="en-US" altLang="ja-JP" sz="1000" dirty="0" smtClean="0">
                          <a:latin typeface="ＭＳ ゴシック" pitchFamily="49" charset="-128"/>
                          <a:ea typeface="ＭＳ ゴシック" pitchFamily="49" charset="-128"/>
                        </a:rPr>
                        <a:t>30</a:t>
                      </a:r>
                      <a:r>
                        <a:rPr kumimoji="1" lang="ja-JP" altLang="en-US" sz="1000" dirty="0" smtClean="0">
                          <a:latin typeface="ＭＳ ゴシック" pitchFamily="49" charset="-128"/>
                          <a:ea typeface="ＭＳ ゴシック" pitchFamily="49" charset="-128"/>
                        </a:rPr>
                        <a:t>人：</a:t>
                      </a:r>
                      <a:r>
                        <a:rPr kumimoji="1" lang="en-US" altLang="ja-JP" sz="1000" dirty="0" smtClean="0">
                          <a:latin typeface="ＭＳ ゴシック" pitchFamily="49" charset="-128"/>
                          <a:ea typeface="ＭＳ ゴシック" pitchFamily="49" charset="-128"/>
                        </a:rPr>
                        <a:t>1</a:t>
                      </a:r>
                      <a:r>
                        <a:rPr kumimoji="1" lang="ja-JP" altLang="en-US" sz="1000" dirty="0" smtClean="0">
                          <a:latin typeface="ＭＳ ゴシック" pitchFamily="49" charset="-128"/>
                          <a:ea typeface="ＭＳ ゴシック" pitchFamily="49" charset="-128"/>
                        </a:rPr>
                        <a:t>人</a:t>
                      </a:r>
                    </a:p>
                    <a:p>
                      <a:pPr algn="l">
                        <a:lnSpc>
                          <a:spcPts val="1200"/>
                        </a:lnSpc>
                      </a:pPr>
                      <a:r>
                        <a:rPr kumimoji="1" lang="ja-JP" altLang="en-US" sz="1000" dirty="0" smtClean="0">
                          <a:latin typeface="ＭＳ ゴシック" pitchFamily="49" charset="-128"/>
                          <a:ea typeface="ＭＳ ゴシック" pitchFamily="49" charset="-128"/>
                        </a:rPr>
                        <a:t>　④就労系　　　：就労移行支援・就労継続支援</a:t>
                      </a:r>
                      <a:r>
                        <a:rPr kumimoji="1" lang="ja-JP" altLang="en-US" sz="1000" baseline="0" dirty="0" smtClean="0">
                          <a:latin typeface="ＭＳ ゴシック" pitchFamily="49" charset="-128"/>
                          <a:ea typeface="ＭＳ ゴシック" pitchFamily="49" charset="-128"/>
                        </a:rPr>
                        <a:t> </a:t>
                      </a:r>
                      <a:r>
                        <a:rPr kumimoji="1" lang="en-US" altLang="ja-JP" sz="1000" dirty="0" smtClean="0">
                          <a:latin typeface="ＭＳ ゴシック" pitchFamily="49" charset="-128"/>
                          <a:ea typeface="ＭＳ ゴシック" pitchFamily="49" charset="-128"/>
                        </a:rPr>
                        <a:t>… </a:t>
                      </a:r>
                      <a:r>
                        <a:rPr kumimoji="1" lang="ja-JP" altLang="en-US" sz="1000" dirty="0" smtClean="0">
                          <a:latin typeface="ＭＳ ゴシック" pitchFamily="49" charset="-128"/>
                          <a:ea typeface="ＭＳ ゴシック" pitchFamily="49" charset="-128"/>
                        </a:rPr>
                        <a:t>利用者</a:t>
                      </a:r>
                      <a:r>
                        <a:rPr kumimoji="1" lang="en-US" altLang="ja-JP" sz="1000" dirty="0" smtClean="0">
                          <a:latin typeface="ＭＳ ゴシック" pitchFamily="49" charset="-128"/>
                          <a:ea typeface="ＭＳ ゴシック" pitchFamily="49" charset="-128"/>
                        </a:rPr>
                        <a:t>60</a:t>
                      </a:r>
                      <a:r>
                        <a:rPr kumimoji="1" lang="ja-JP" altLang="en-US" sz="1000" dirty="0" smtClean="0">
                          <a:latin typeface="ＭＳ ゴシック" pitchFamily="49" charset="-128"/>
                          <a:ea typeface="ＭＳ ゴシック" pitchFamily="49" charset="-128"/>
                        </a:rPr>
                        <a:t>人：</a:t>
                      </a:r>
                      <a:r>
                        <a:rPr kumimoji="1" lang="en-US" altLang="ja-JP" sz="1000" dirty="0" smtClean="0">
                          <a:latin typeface="ＭＳ ゴシック" pitchFamily="49" charset="-128"/>
                          <a:ea typeface="ＭＳ ゴシック" pitchFamily="49" charset="-128"/>
                        </a:rPr>
                        <a:t>1</a:t>
                      </a:r>
                      <a:r>
                        <a:rPr kumimoji="1" lang="ja-JP" altLang="en-US" sz="1000" dirty="0" smtClean="0">
                          <a:latin typeface="ＭＳ ゴシック" pitchFamily="49" charset="-128"/>
                          <a:ea typeface="ＭＳ ゴシック" pitchFamily="49" charset="-128"/>
                        </a:rPr>
                        <a:t>人</a:t>
                      </a:r>
                      <a:endParaRPr kumimoji="1" lang="en-US" altLang="ja-JP" sz="1000" dirty="0" smtClean="0">
                        <a:latin typeface="ＭＳ ゴシック" pitchFamily="49" charset="-128"/>
                        <a:ea typeface="ＭＳ ゴシック" pitchFamily="49" charset="-128"/>
                      </a:endParaRPr>
                    </a:p>
                    <a:p>
                      <a:pPr algn="l">
                        <a:lnSpc>
                          <a:spcPts val="1200"/>
                        </a:lnSpc>
                      </a:pPr>
                      <a:r>
                        <a:rPr kumimoji="1" lang="ja-JP" altLang="en-US" sz="1000" dirty="0" smtClean="0">
                          <a:latin typeface="ＭＳ ゴシック" pitchFamily="49" charset="-128"/>
                          <a:ea typeface="ＭＳ ゴシック" pitchFamily="49" charset="-128"/>
                        </a:rPr>
                        <a:t>　⑤児童系　　　：児童デイサービス　　　　　 </a:t>
                      </a:r>
                      <a:r>
                        <a:rPr kumimoji="1" lang="en-US" altLang="ja-JP" sz="1000" dirty="0" smtClean="0">
                          <a:latin typeface="ＭＳ ゴシック" pitchFamily="49" charset="-128"/>
                          <a:ea typeface="ＭＳ ゴシック" pitchFamily="49" charset="-128"/>
                        </a:rPr>
                        <a:t>… 1</a:t>
                      </a:r>
                      <a:r>
                        <a:rPr kumimoji="1" lang="ja-JP" altLang="en-US" sz="1000" dirty="0" smtClean="0">
                          <a:latin typeface="ＭＳ ゴシック" pitchFamily="49" charset="-128"/>
                          <a:ea typeface="ＭＳ ゴシック" pitchFamily="49" charset="-128"/>
                        </a:rPr>
                        <a:t>人以上</a:t>
                      </a:r>
                    </a:p>
                  </a:txBody>
                  <a:tcPr marL="99060" marR="99060"/>
                </a:tc>
                <a:extLst>
                  <a:ext uri="{0D108BD9-81ED-4DB2-BD59-A6C34878D82A}">
                    <a16:rowId xmlns:a16="http://schemas.microsoft.com/office/drawing/2014/main" val="10001"/>
                  </a:ext>
                </a:extLst>
              </a:tr>
              <a:tr h="1110364">
                <a:tc>
                  <a:txBody>
                    <a:bodyPr/>
                    <a:lstStyle/>
                    <a:p>
                      <a:pPr algn="ctr">
                        <a:lnSpc>
                          <a:spcPts val="1200"/>
                        </a:lnSpc>
                      </a:pPr>
                      <a:r>
                        <a:rPr kumimoji="1" lang="ja-JP" altLang="en-US" sz="1000" dirty="0" smtClean="0">
                          <a:latin typeface="ＭＳ ゴシック" pitchFamily="49" charset="-128"/>
                          <a:ea typeface="ＭＳ ゴシック" pitchFamily="49" charset="-128"/>
                        </a:rPr>
                        <a:t>資格要件</a:t>
                      </a:r>
                      <a:endParaRPr kumimoji="1" lang="ja-JP" altLang="en-US" sz="1000" dirty="0">
                        <a:latin typeface="ＭＳ ゴシック" pitchFamily="49" charset="-128"/>
                        <a:ea typeface="ＭＳ ゴシック" pitchFamily="49" charset="-128"/>
                      </a:endParaRPr>
                    </a:p>
                  </a:txBody>
                  <a:tcPr marL="99060" marR="99060" anchor="ctr"/>
                </a:tc>
                <a:tc>
                  <a:txBody>
                    <a:bodyPr/>
                    <a:lstStyle/>
                    <a:p>
                      <a:pPr marL="0" algn="l" defTabSz="1043056" rtl="0" eaLnBrk="1" latinLnBrk="0" hangingPunct="1">
                        <a:lnSpc>
                          <a:spcPts val="1200"/>
                        </a:lnSpc>
                      </a:pPr>
                      <a:r>
                        <a:rPr kumimoji="1" lang="ja-JP" altLang="en-US" sz="1000" kern="1200" dirty="0" smtClean="0">
                          <a:solidFill>
                            <a:srgbClr val="000000"/>
                          </a:solidFill>
                          <a:latin typeface="ＭＳ ゴシック" pitchFamily="49" charset="-128"/>
                          <a:ea typeface="ＭＳ ゴシック" pitchFamily="49" charset="-128"/>
                          <a:cs typeface="+mn-cs"/>
                        </a:rPr>
                        <a:t>○　以下のいずれも満たす者を配置</a:t>
                      </a:r>
                    </a:p>
                    <a:p>
                      <a:pPr marL="0" algn="l" defTabSz="1043056" rtl="0" eaLnBrk="1" latinLnBrk="0" hangingPunct="1">
                        <a:lnSpc>
                          <a:spcPts val="1200"/>
                        </a:lnSpc>
                      </a:pPr>
                      <a:r>
                        <a:rPr kumimoji="1" lang="ja-JP" altLang="en-US" sz="1000" kern="1200" dirty="0" smtClean="0">
                          <a:solidFill>
                            <a:srgbClr val="000000"/>
                          </a:solidFill>
                          <a:latin typeface="ＭＳ ゴシック" pitchFamily="49" charset="-128"/>
                          <a:ea typeface="ＭＳ ゴシック" pitchFamily="49" charset="-128"/>
                          <a:cs typeface="+mn-cs"/>
                        </a:rPr>
                        <a:t>　①　実務経験（サービス管理責任者と基本的に同じ）</a:t>
                      </a:r>
                    </a:p>
                    <a:p>
                      <a:pPr marL="0" algn="l" defTabSz="1043056" rtl="0" eaLnBrk="1" latinLnBrk="0" hangingPunct="1">
                        <a:lnSpc>
                          <a:spcPts val="1200"/>
                        </a:lnSpc>
                      </a:pPr>
                      <a:r>
                        <a:rPr kumimoji="1" lang="ja-JP" altLang="en-US" sz="1000" kern="1200" dirty="0" smtClean="0">
                          <a:solidFill>
                            <a:srgbClr val="000000"/>
                          </a:solidFill>
                          <a:latin typeface="ＭＳ ゴシック" pitchFamily="49" charset="-128"/>
                          <a:ea typeface="ＭＳ ゴシック" pitchFamily="49" charset="-128"/>
                          <a:cs typeface="+mn-cs"/>
                        </a:rPr>
                        <a:t>（相談支援・介護等の業務に従事した経験（</a:t>
                      </a:r>
                      <a:r>
                        <a:rPr kumimoji="1" lang="en-US" altLang="ja-JP" sz="1000" kern="1200" dirty="0" smtClean="0">
                          <a:solidFill>
                            <a:srgbClr val="000000"/>
                          </a:solidFill>
                          <a:latin typeface="ＭＳ ゴシック" pitchFamily="49" charset="-128"/>
                          <a:ea typeface="ＭＳ ゴシック" pitchFamily="49" charset="-128"/>
                          <a:cs typeface="+mn-cs"/>
                        </a:rPr>
                        <a:t>3</a:t>
                      </a:r>
                      <a:r>
                        <a:rPr kumimoji="1" lang="ja-JP" altLang="en-US" sz="1000" kern="1200" dirty="0" smtClean="0">
                          <a:solidFill>
                            <a:srgbClr val="000000"/>
                          </a:solidFill>
                          <a:latin typeface="ＭＳ ゴシック" pitchFamily="49" charset="-128"/>
                          <a:ea typeface="ＭＳ ゴシック" pitchFamily="49" charset="-128"/>
                          <a:cs typeface="+mn-cs"/>
                        </a:rPr>
                        <a:t>～</a:t>
                      </a:r>
                      <a:r>
                        <a:rPr kumimoji="1" lang="en-US" altLang="ja-JP" sz="1000" kern="1200" dirty="0" smtClean="0">
                          <a:solidFill>
                            <a:srgbClr val="000000"/>
                          </a:solidFill>
                          <a:latin typeface="ＭＳ ゴシック" pitchFamily="49" charset="-128"/>
                          <a:ea typeface="ＭＳ ゴシック" pitchFamily="49" charset="-128"/>
                          <a:cs typeface="+mn-cs"/>
                        </a:rPr>
                        <a:t>10</a:t>
                      </a:r>
                      <a:r>
                        <a:rPr kumimoji="1" lang="ja-JP" altLang="en-US" sz="1000" kern="1200" dirty="0" smtClean="0">
                          <a:solidFill>
                            <a:srgbClr val="000000"/>
                          </a:solidFill>
                          <a:latin typeface="ＭＳ ゴシック" pitchFamily="49" charset="-128"/>
                          <a:ea typeface="ＭＳ ゴシック" pitchFamily="49" charset="-128"/>
                          <a:cs typeface="+mn-cs"/>
                        </a:rPr>
                        <a:t>年））</a:t>
                      </a:r>
                    </a:p>
                    <a:p>
                      <a:pPr marL="0" algn="l" defTabSz="1043056" rtl="0" eaLnBrk="1" latinLnBrk="0" hangingPunct="1">
                        <a:lnSpc>
                          <a:spcPts val="1200"/>
                        </a:lnSpc>
                      </a:pPr>
                      <a:r>
                        <a:rPr kumimoji="1" lang="ja-JP" altLang="en-US" sz="1000" kern="1200" dirty="0" smtClean="0">
                          <a:solidFill>
                            <a:srgbClr val="000000"/>
                          </a:solidFill>
                          <a:latin typeface="ＭＳ ゴシック" pitchFamily="49" charset="-128"/>
                          <a:ea typeface="ＭＳ ゴシック" pitchFamily="49" charset="-128"/>
                          <a:cs typeface="+mn-cs"/>
                        </a:rPr>
                        <a:t>　②　研修修了</a:t>
                      </a:r>
                    </a:p>
                    <a:p>
                      <a:pPr marL="0" algn="l" defTabSz="1043056" rtl="0" eaLnBrk="1" latinLnBrk="0" hangingPunct="1">
                        <a:lnSpc>
                          <a:spcPts val="1200"/>
                        </a:lnSpc>
                      </a:pPr>
                      <a:r>
                        <a:rPr kumimoji="1" lang="ja-JP" altLang="en-US" sz="1000" kern="1200" dirty="0" smtClean="0">
                          <a:solidFill>
                            <a:srgbClr val="000000"/>
                          </a:solidFill>
                          <a:latin typeface="ＭＳ ゴシック" pitchFamily="49" charset="-128"/>
                          <a:ea typeface="ＭＳ ゴシック" pitchFamily="49" charset="-128"/>
                          <a:cs typeface="+mn-cs"/>
                        </a:rPr>
                        <a:t>・　相談支援従事者初任者研修（講義・演習）（</a:t>
                      </a:r>
                      <a:r>
                        <a:rPr kumimoji="1" lang="en-US" altLang="ja-JP" sz="1000" kern="1200" dirty="0" smtClean="0">
                          <a:solidFill>
                            <a:srgbClr val="000000"/>
                          </a:solidFill>
                          <a:latin typeface="ＭＳ ゴシック" pitchFamily="49" charset="-128"/>
                          <a:ea typeface="ＭＳ ゴシック" pitchFamily="49" charset="-128"/>
                          <a:cs typeface="+mn-cs"/>
                        </a:rPr>
                        <a:t>31.5</a:t>
                      </a:r>
                      <a:r>
                        <a:rPr kumimoji="1" lang="ja-JP" altLang="en-US" sz="1000" kern="1200" dirty="0" smtClean="0">
                          <a:solidFill>
                            <a:srgbClr val="000000"/>
                          </a:solidFill>
                          <a:latin typeface="ＭＳ ゴシック" pitchFamily="49" charset="-128"/>
                          <a:ea typeface="ＭＳ ゴシック" pitchFamily="49" charset="-128"/>
                          <a:cs typeface="+mn-cs"/>
                        </a:rPr>
                        <a:t>時間）</a:t>
                      </a:r>
                    </a:p>
                    <a:p>
                      <a:pPr marL="0" algn="l" defTabSz="1043056" rtl="0" eaLnBrk="1" latinLnBrk="0" hangingPunct="1">
                        <a:lnSpc>
                          <a:spcPts val="1200"/>
                        </a:lnSpc>
                      </a:pPr>
                      <a:r>
                        <a:rPr kumimoji="1" lang="en-US" altLang="ja-JP" sz="1000" kern="1200" dirty="0" smtClean="0">
                          <a:solidFill>
                            <a:srgbClr val="000000"/>
                          </a:solidFill>
                          <a:latin typeface="ＭＳ ゴシック" pitchFamily="49" charset="-128"/>
                          <a:ea typeface="ＭＳ ゴシック" pitchFamily="49" charset="-128"/>
                          <a:cs typeface="+mn-cs"/>
                        </a:rPr>
                        <a:t>※</a:t>
                      </a:r>
                      <a:r>
                        <a:rPr kumimoji="1" lang="ja-JP" altLang="en-US" sz="1000" kern="1200" dirty="0" smtClean="0">
                          <a:solidFill>
                            <a:srgbClr val="000000"/>
                          </a:solidFill>
                          <a:latin typeface="ＭＳ ゴシック" pitchFamily="49" charset="-128"/>
                          <a:ea typeface="ＭＳ ゴシック" pitchFamily="49" charset="-128"/>
                          <a:cs typeface="+mn-cs"/>
                        </a:rPr>
                        <a:t>　５年ごとの相談支援従事者現任研修（更新研修）あり</a:t>
                      </a:r>
                    </a:p>
                  </a:txBody>
                  <a:tcPr marL="99060" marR="99060"/>
                </a:tc>
                <a:tc>
                  <a:txBody>
                    <a:bodyPr/>
                    <a:lstStyle/>
                    <a:p>
                      <a:pPr algn="l">
                        <a:lnSpc>
                          <a:spcPts val="1200"/>
                        </a:lnSpc>
                      </a:pPr>
                      <a:r>
                        <a:rPr kumimoji="1" lang="ja-JP" altLang="en-US" sz="1000" dirty="0" smtClean="0">
                          <a:latin typeface="ＭＳ ゴシック" pitchFamily="49" charset="-128"/>
                          <a:ea typeface="ＭＳ ゴシック" pitchFamily="49" charset="-128"/>
                        </a:rPr>
                        <a:t>○　以下のいずれも満たす者を配置</a:t>
                      </a:r>
                    </a:p>
                    <a:p>
                      <a:pPr algn="l">
                        <a:lnSpc>
                          <a:spcPts val="1200"/>
                        </a:lnSpc>
                      </a:pPr>
                      <a:r>
                        <a:rPr kumimoji="1" lang="ja-JP" altLang="en-US" sz="1000" dirty="0" smtClean="0">
                          <a:latin typeface="ＭＳ ゴシック" pitchFamily="49" charset="-128"/>
                          <a:ea typeface="ＭＳ ゴシック" pitchFamily="49" charset="-128"/>
                        </a:rPr>
                        <a:t>　①　実務経験（相談支援専門員と基本的に同じ）</a:t>
                      </a:r>
                    </a:p>
                    <a:p>
                      <a:pPr algn="l">
                        <a:lnSpc>
                          <a:spcPts val="1200"/>
                        </a:lnSpc>
                      </a:pPr>
                      <a:r>
                        <a:rPr kumimoji="1" lang="ja-JP" altLang="en-US" sz="1000" dirty="0" smtClean="0">
                          <a:latin typeface="ＭＳ ゴシック" pitchFamily="49" charset="-128"/>
                          <a:ea typeface="ＭＳ ゴシック" pitchFamily="49" charset="-128"/>
                        </a:rPr>
                        <a:t>（相談支援・介護等の業務に従事した経験（</a:t>
                      </a:r>
                      <a:r>
                        <a:rPr kumimoji="1" lang="en-US" altLang="ja-JP" sz="1000" dirty="0" smtClean="0">
                          <a:latin typeface="ＭＳ ゴシック" pitchFamily="49" charset="-128"/>
                          <a:ea typeface="ＭＳ ゴシック" pitchFamily="49" charset="-128"/>
                        </a:rPr>
                        <a:t>3</a:t>
                      </a:r>
                      <a:r>
                        <a:rPr kumimoji="1" lang="ja-JP" altLang="en-US" sz="1000" dirty="0" smtClean="0">
                          <a:latin typeface="ＭＳ ゴシック" pitchFamily="49" charset="-128"/>
                          <a:ea typeface="ＭＳ ゴシック" pitchFamily="49" charset="-128"/>
                        </a:rPr>
                        <a:t>～</a:t>
                      </a:r>
                      <a:r>
                        <a:rPr kumimoji="1" lang="en-US" altLang="ja-JP" sz="1000" dirty="0" smtClean="0">
                          <a:latin typeface="ＭＳ ゴシック" pitchFamily="49" charset="-128"/>
                          <a:ea typeface="ＭＳ ゴシック" pitchFamily="49" charset="-128"/>
                        </a:rPr>
                        <a:t>10</a:t>
                      </a:r>
                      <a:r>
                        <a:rPr kumimoji="1" lang="ja-JP" altLang="en-US" sz="1000" dirty="0" smtClean="0">
                          <a:latin typeface="ＭＳ ゴシック" pitchFamily="49" charset="-128"/>
                          <a:ea typeface="ＭＳ ゴシック" pitchFamily="49" charset="-128"/>
                        </a:rPr>
                        <a:t>年））</a:t>
                      </a:r>
                    </a:p>
                    <a:p>
                      <a:pPr algn="l">
                        <a:lnSpc>
                          <a:spcPts val="1200"/>
                        </a:lnSpc>
                      </a:pPr>
                      <a:r>
                        <a:rPr kumimoji="1" lang="ja-JP" altLang="en-US" sz="1000" dirty="0" smtClean="0">
                          <a:latin typeface="ＭＳ ゴシック" pitchFamily="49" charset="-128"/>
                          <a:ea typeface="ＭＳ ゴシック" pitchFamily="49" charset="-128"/>
                        </a:rPr>
                        <a:t>　②　研修修了</a:t>
                      </a:r>
                    </a:p>
                    <a:p>
                      <a:pPr algn="l">
                        <a:lnSpc>
                          <a:spcPts val="1200"/>
                        </a:lnSpc>
                      </a:pPr>
                      <a:r>
                        <a:rPr kumimoji="1" lang="ja-JP" altLang="en-US" sz="1000" dirty="0" smtClean="0">
                          <a:latin typeface="ＭＳ ゴシック" pitchFamily="49" charset="-128"/>
                          <a:ea typeface="ＭＳ ゴシック" pitchFamily="49" charset="-128"/>
                        </a:rPr>
                        <a:t>・　相談支援従事者初任者研修（講義）（</a:t>
                      </a:r>
                      <a:r>
                        <a:rPr kumimoji="1" lang="en-US" altLang="ja-JP" sz="1000" dirty="0" smtClean="0">
                          <a:latin typeface="ＭＳ ゴシック" pitchFamily="49" charset="-128"/>
                          <a:ea typeface="ＭＳ ゴシック" pitchFamily="49" charset="-128"/>
                        </a:rPr>
                        <a:t>11.5</a:t>
                      </a:r>
                      <a:r>
                        <a:rPr kumimoji="1" lang="ja-JP" altLang="en-US" sz="1000" dirty="0" smtClean="0">
                          <a:latin typeface="ＭＳ ゴシック" pitchFamily="49" charset="-128"/>
                          <a:ea typeface="ＭＳ ゴシック" pitchFamily="49" charset="-128"/>
                        </a:rPr>
                        <a:t>時間）</a:t>
                      </a:r>
                    </a:p>
                    <a:p>
                      <a:pPr algn="l">
                        <a:lnSpc>
                          <a:spcPts val="1200"/>
                        </a:lnSpc>
                      </a:pPr>
                      <a:r>
                        <a:rPr kumimoji="1" lang="ja-JP" altLang="en-US" sz="1000" dirty="0" smtClean="0">
                          <a:latin typeface="ＭＳ ゴシック" pitchFamily="49" charset="-128"/>
                          <a:ea typeface="ＭＳ ゴシック" pitchFamily="49" charset="-128"/>
                        </a:rPr>
                        <a:t>・　サービス管理責任者研修（講義・演習）（</a:t>
                      </a:r>
                      <a:r>
                        <a:rPr kumimoji="1" lang="en-US" altLang="ja-JP" sz="1000" dirty="0" smtClean="0">
                          <a:latin typeface="ＭＳ ゴシック" pitchFamily="49" charset="-128"/>
                          <a:ea typeface="ＭＳ ゴシック" pitchFamily="49" charset="-128"/>
                        </a:rPr>
                        <a:t>19</a:t>
                      </a:r>
                      <a:r>
                        <a:rPr kumimoji="1" lang="ja-JP" altLang="en-US" sz="1000" dirty="0" smtClean="0">
                          <a:latin typeface="ＭＳ ゴシック" pitchFamily="49" charset="-128"/>
                          <a:ea typeface="ＭＳ ゴシック" pitchFamily="49" charset="-128"/>
                        </a:rPr>
                        <a:t>時間）</a:t>
                      </a:r>
                    </a:p>
                    <a:p>
                      <a:pPr algn="l">
                        <a:lnSpc>
                          <a:spcPts val="1200"/>
                        </a:lnSpc>
                      </a:pPr>
                      <a:r>
                        <a:rPr kumimoji="1" lang="en-US" altLang="ja-JP" sz="1000" dirty="0" smtClean="0">
                          <a:latin typeface="ＭＳ ゴシック" pitchFamily="49" charset="-128"/>
                          <a:ea typeface="ＭＳ ゴシック" pitchFamily="49" charset="-128"/>
                        </a:rPr>
                        <a:t>※</a:t>
                      </a:r>
                      <a:r>
                        <a:rPr kumimoji="1" lang="ja-JP" altLang="en-US" sz="1000" dirty="0" smtClean="0">
                          <a:latin typeface="ＭＳ ゴシック" pitchFamily="49" charset="-128"/>
                          <a:ea typeface="ＭＳ ゴシック" pitchFamily="49" charset="-128"/>
                        </a:rPr>
                        <a:t>　</a:t>
                      </a:r>
                      <a:r>
                        <a:rPr kumimoji="1" lang="en-US" altLang="ja-JP" sz="1000" dirty="0" smtClean="0">
                          <a:latin typeface="ＭＳ ゴシック" pitchFamily="49" charset="-128"/>
                          <a:ea typeface="ＭＳ ゴシック" pitchFamily="49" charset="-128"/>
                        </a:rPr>
                        <a:t>19</a:t>
                      </a:r>
                      <a:r>
                        <a:rPr kumimoji="1" lang="ja-JP" altLang="en-US" sz="1000" dirty="0" smtClean="0">
                          <a:latin typeface="ＭＳ ゴシック" pitchFamily="49" charset="-128"/>
                          <a:ea typeface="ＭＳ ゴシック" pitchFamily="49" charset="-128"/>
                        </a:rPr>
                        <a:t>時間のうち、</a:t>
                      </a:r>
                      <a:r>
                        <a:rPr kumimoji="1" lang="en-US" altLang="ja-JP" sz="1000" dirty="0" smtClean="0">
                          <a:latin typeface="ＭＳ ゴシック" pitchFamily="49" charset="-128"/>
                          <a:ea typeface="ＭＳ ゴシック" pitchFamily="49" charset="-128"/>
                        </a:rPr>
                        <a:t>13</a:t>
                      </a:r>
                      <a:r>
                        <a:rPr kumimoji="1" lang="ja-JP" altLang="en-US" sz="1000" dirty="0" smtClean="0">
                          <a:latin typeface="ＭＳ ゴシック" pitchFamily="49" charset="-128"/>
                          <a:ea typeface="ＭＳ ゴシック" pitchFamily="49" charset="-128"/>
                        </a:rPr>
                        <a:t>時間は分野別講義・演習</a:t>
                      </a:r>
                    </a:p>
                  </a:txBody>
                  <a:tcPr marL="99060" marR="99060"/>
                </a:tc>
                <a:extLst>
                  <a:ext uri="{0D108BD9-81ED-4DB2-BD59-A6C34878D82A}">
                    <a16:rowId xmlns:a16="http://schemas.microsoft.com/office/drawing/2014/main" val="10002"/>
                  </a:ext>
                </a:extLst>
              </a:tr>
              <a:tr h="1402565">
                <a:tc>
                  <a:txBody>
                    <a:bodyPr/>
                    <a:lstStyle/>
                    <a:p>
                      <a:pPr algn="ctr">
                        <a:lnSpc>
                          <a:spcPts val="1200"/>
                        </a:lnSpc>
                      </a:pPr>
                      <a:r>
                        <a:rPr kumimoji="1" lang="ja-JP" altLang="en-US" sz="1000" dirty="0" smtClean="0">
                          <a:latin typeface="ＭＳ ゴシック" pitchFamily="49" charset="-128"/>
                          <a:ea typeface="ＭＳ ゴシック" pitchFamily="49" charset="-128"/>
                        </a:rPr>
                        <a:t>業務内容</a:t>
                      </a:r>
                      <a:endParaRPr kumimoji="1" lang="ja-JP" altLang="en-US" sz="1000" dirty="0">
                        <a:latin typeface="ＭＳ ゴシック" pitchFamily="49" charset="-128"/>
                        <a:ea typeface="ＭＳ ゴシック" pitchFamily="49" charset="-128"/>
                      </a:endParaRPr>
                    </a:p>
                  </a:txBody>
                  <a:tcPr marL="99060" marR="99060" anchor="ctr"/>
                </a:tc>
                <a:tc>
                  <a:txBody>
                    <a:bodyPr/>
                    <a:lstStyle/>
                    <a:p>
                      <a:pPr algn="l">
                        <a:lnSpc>
                          <a:spcPts val="1200"/>
                        </a:lnSpc>
                      </a:pPr>
                      <a:r>
                        <a:rPr kumimoji="1" lang="en-US" altLang="ja-JP" sz="1000" dirty="0" smtClean="0">
                          <a:latin typeface="ＭＳ ゴシック" pitchFamily="49" charset="-128"/>
                          <a:ea typeface="ＭＳ ゴシック" pitchFamily="49" charset="-128"/>
                        </a:rPr>
                        <a:t>【</a:t>
                      </a:r>
                      <a:r>
                        <a:rPr kumimoji="1" lang="ja-JP" altLang="en-US" sz="1000" dirty="0" smtClean="0">
                          <a:latin typeface="ＭＳ ゴシック" pitchFamily="49" charset="-128"/>
                          <a:ea typeface="ＭＳ ゴシック" pitchFamily="49" charset="-128"/>
                        </a:rPr>
                        <a:t>サービス利用支援</a:t>
                      </a:r>
                      <a:r>
                        <a:rPr kumimoji="1" lang="en-US" altLang="ja-JP" sz="1000" dirty="0" smtClean="0">
                          <a:latin typeface="ＭＳ ゴシック" pitchFamily="49" charset="-128"/>
                          <a:ea typeface="ＭＳ ゴシック" pitchFamily="49" charset="-128"/>
                        </a:rPr>
                        <a:t>】</a:t>
                      </a:r>
                    </a:p>
                    <a:p>
                      <a:pPr algn="l">
                        <a:lnSpc>
                          <a:spcPts val="1200"/>
                        </a:lnSpc>
                      </a:pPr>
                      <a:r>
                        <a:rPr kumimoji="1" lang="ja-JP" altLang="en-US" sz="1000" dirty="0" smtClean="0">
                          <a:latin typeface="ＭＳ ゴシック" pitchFamily="49" charset="-128"/>
                          <a:ea typeface="ＭＳ ゴシック" pitchFamily="49" charset="-128"/>
                        </a:rPr>
                        <a:t>■障害福祉サービス等の申請に係る支給決定の前にサービス等利用計画案を作成</a:t>
                      </a:r>
                      <a:endParaRPr kumimoji="1" lang="en-US" altLang="ja-JP" sz="1000" dirty="0" smtClean="0">
                        <a:latin typeface="ＭＳ ゴシック" pitchFamily="49" charset="-128"/>
                        <a:ea typeface="ＭＳ ゴシック" pitchFamily="49" charset="-128"/>
                      </a:endParaRPr>
                    </a:p>
                    <a:p>
                      <a:pPr algn="l">
                        <a:lnSpc>
                          <a:spcPts val="1200"/>
                        </a:lnSpc>
                      </a:pPr>
                      <a:r>
                        <a:rPr kumimoji="1" lang="ja-JP" altLang="en-US" sz="1000" dirty="0" smtClean="0">
                          <a:latin typeface="ＭＳ ゴシック" pitchFamily="49" charset="-128"/>
                          <a:ea typeface="ＭＳ ゴシック" pitchFamily="49" charset="-128"/>
                        </a:rPr>
                        <a:t>■支給決定後、サービス事業者等との連絡調整等を行うとともにサービス等利用計画を作成</a:t>
                      </a:r>
                      <a:endParaRPr kumimoji="1" lang="en-US" altLang="ja-JP" sz="1000" dirty="0" smtClean="0">
                        <a:latin typeface="ＭＳ ゴシック" pitchFamily="49" charset="-128"/>
                        <a:ea typeface="ＭＳ ゴシック" pitchFamily="49" charset="-128"/>
                      </a:endParaRPr>
                    </a:p>
                    <a:p>
                      <a:pPr algn="l">
                        <a:lnSpc>
                          <a:spcPts val="1200"/>
                        </a:lnSpc>
                      </a:pPr>
                      <a:r>
                        <a:rPr kumimoji="1" lang="en-US" altLang="ja-JP" sz="1000" dirty="0" smtClean="0">
                          <a:latin typeface="ＭＳ ゴシック" pitchFamily="49" charset="-128"/>
                          <a:ea typeface="ＭＳ ゴシック" pitchFamily="49" charset="-128"/>
                        </a:rPr>
                        <a:t>【</a:t>
                      </a:r>
                      <a:r>
                        <a:rPr kumimoji="1" lang="ja-JP" altLang="en-US" sz="1000" dirty="0" smtClean="0">
                          <a:latin typeface="ＭＳ ゴシック" pitchFamily="49" charset="-128"/>
                          <a:ea typeface="ＭＳ ゴシック" pitchFamily="49" charset="-128"/>
                        </a:rPr>
                        <a:t>継続サービス利用支援</a:t>
                      </a:r>
                      <a:r>
                        <a:rPr kumimoji="1" lang="en-US" altLang="ja-JP" sz="1000" dirty="0" smtClean="0">
                          <a:latin typeface="ＭＳ ゴシック" pitchFamily="49" charset="-128"/>
                          <a:ea typeface="ＭＳ ゴシック" pitchFamily="49" charset="-128"/>
                        </a:rPr>
                        <a:t>】</a:t>
                      </a:r>
                    </a:p>
                    <a:p>
                      <a:pPr algn="l">
                        <a:lnSpc>
                          <a:spcPts val="1200"/>
                        </a:lnSpc>
                      </a:pPr>
                      <a:r>
                        <a:rPr kumimoji="1" lang="ja-JP" altLang="en-US" sz="1000" dirty="0" smtClean="0">
                          <a:latin typeface="ＭＳ ゴシック" pitchFamily="49" charset="-128"/>
                          <a:ea typeface="ＭＳ ゴシック" pitchFamily="49" charset="-128"/>
                        </a:rPr>
                        <a:t>■障害福祉サービス等の利用状況等の検証（モニタリング）</a:t>
                      </a:r>
                      <a:endParaRPr kumimoji="1" lang="en-US" altLang="ja-JP" sz="1000" dirty="0" smtClean="0">
                        <a:latin typeface="ＭＳ ゴシック" pitchFamily="49" charset="-128"/>
                        <a:ea typeface="ＭＳ ゴシック" pitchFamily="49" charset="-128"/>
                      </a:endParaRPr>
                    </a:p>
                    <a:p>
                      <a:pPr algn="l">
                        <a:lnSpc>
                          <a:spcPts val="1200"/>
                        </a:lnSpc>
                      </a:pPr>
                      <a:r>
                        <a:rPr kumimoji="1" lang="ja-JP" altLang="en-US" sz="1000" dirty="0" smtClean="0">
                          <a:latin typeface="ＭＳ ゴシック" pitchFamily="49" charset="-128"/>
                          <a:ea typeface="ＭＳ ゴシック" pitchFamily="49" charset="-128"/>
                        </a:rPr>
                        <a:t>■サービス事業所等との連絡調整、必要に応じて新たな支給決定等に係る申請の勧奨</a:t>
                      </a:r>
                      <a:endParaRPr kumimoji="1" lang="ja-JP" altLang="en-US" sz="1000" dirty="0">
                        <a:latin typeface="ＭＳ ゴシック" pitchFamily="49" charset="-128"/>
                        <a:ea typeface="ＭＳ ゴシック" pitchFamily="49" charset="-128"/>
                      </a:endParaRPr>
                    </a:p>
                  </a:txBody>
                  <a:tcPr marL="99060" marR="99060"/>
                </a:tc>
                <a:tc>
                  <a:txBody>
                    <a:bodyPr/>
                    <a:lstStyle/>
                    <a:p>
                      <a:pPr algn="l">
                        <a:lnSpc>
                          <a:spcPts val="1200"/>
                        </a:lnSpc>
                      </a:pPr>
                      <a:endParaRPr kumimoji="1" lang="en-US" altLang="ja-JP" sz="1000" dirty="0" smtClean="0">
                        <a:latin typeface="ＭＳ ゴシック" pitchFamily="49" charset="-128"/>
                        <a:ea typeface="ＭＳ ゴシック" pitchFamily="49" charset="-128"/>
                      </a:endParaRPr>
                    </a:p>
                    <a:p>
                      <a:pPr algn="l">
                        <a:lnSpc>
                          <a:spcPts val="1200"/>
                        </a:lnSpc>
                      </a:pPr>
                      <a:r>
                        <a:rPr kumimoji="1" lang="ja-JP" altLang="en-US" sz="1000" dirty="0" smtClean="0">
                          <a:latin typeface="ＭＳ ゴシック" pitchFamily="49" charset="-128"/>
                          <a:ea typeface="ＭＳ ゴシック" pitchFamily="49" charset="-128"/>
                        </a:rPr>
                        <a:t>■個別支援計画（サービスごとのプラン）の作成などのサービス提供プロセス全般に関する責任</a:t>
                      </a:r>
                    </a:p>
                    <a:p>
                      <a:pPr algn="l">
                        <a:lnSpc>
                          <a:spcPts val="1200"/>
                        </a:lnSpc>
                      </a:pPr>
                      <a:r>
                        <a:rPr kumimoji="1" lang="ja-JP" altLang="en-US" sz="1000" dirty="0" smtClean="0">
                          <a:latin typeface="ＭＳ ゴシック" pitchFamily="49" charset="-128"/>
                          <a:ea typeface="ＭＳ ゴシック" pitchFamily="49" charset="-128"/>
                        </a:rPr>
                        <a:t>■個別支援計画は、利用者・家族の生活に対する意向、支援方針、生活全般の課題、サービス目標・達成時期等を定めた計画</a:t>
                      </a:r>
                    </a:p>
                    <a:p>
                      <a:pPr algn="l">
                        <a:lnSpc>
                          <a:spcPts val="1200"/>
                        </a:lnSpc>
                      </a:pPr>
                      <a:r>
                        <a:rPr kumimoji="1" lang="ja-JP" altLang="en-US" sz="1000" dirty="0" smtClean="0">
                          <a:latin typeface="ＭＳ ゴシック" pitchFamily="49" charset="-128"/>
                          <a:ea typeface="ＭＳ ゴシック" pitchFamily="49" charset="-128"/>
                        </a:rPr>
                        <a:t>■他のサービス提供職員に対する指導的役割</a:t>
                      </a:r>
                    </a:p>
                  </a:txBody>
                  <a:tcPr marL="99060" marR="99060"/>
                </a:tc>
                <a:extLst>
                  <a:ext uri="{0D108BD9-81ED-4DB2-BD59-A6C34878D82A}">
                    <a16:rowId xmlns:a16="http://schemas.microsoft.com/office/drawing/2014/main" val="10003"/>
                  </a:ext>
                </a:extLst>
              </a:tr>
              <a:tr h="818163">
                <a:tc>
                  <a:txBody>
                    <a:bodyPr/>
                    <a:lstStyle/>
                    <a:p>
                      <a:pPr algn="ctr">
                        <a:lnSpc>
                          <a:spcPts val="1200"/>
                        </a:lnSpc>
                      </a:pPr>
                      <a:r>
                        <a:rPr kumimoji="1" lang="ja-JP" altLang="en-US" sz="1000" dirty="0" smtClean="0">
                          <a:latin typeface="ＭＳ ゴシック" pitchFamily="49" charset="-128"/>
                          <a:ea typeface="ＭＳ ゴシック" pitchFamily="49" charset="-128"/>
                        </a:rPr>
                        <a:t>モニタリング</a:t>
                      </a:r>
                      <a:endParaRPr kumimoji="1" lang="ja-JP" altLang="en-US" sz="1000" dirty="0">
                        <a:latin typeface="ＭＳ ゴシック" pitchFamily="49" charset="-128"/>
                        <a:ea typeface="ＭＳ ゴシック" pitchFamily="49" charset="-128"/>
                      </a:endParaRPr>
                    </a:p>
                  </a:txBody>
                  <a:tcPr marL="99060" marR="99060" anchor="ctr"/>
                </a:tc>
                <a:tc>
                  <a:txBody>
                    <a:bodyPr/>
                    <a:lstStyle/>
                    <a:p>
                      <a:pPr marL="0" algn="l" defTabSz="1043056" rtl="0" eaLnBrk="1" latinLnBrk="0" hangingPunct="1">
                        <a:lnSpc>
                          <a:spcPts val="1200"/>
                        </a:lnSpc>
                      </a:pPr>
                      <a:r>
                        <a:rPr kumimoji="1" lang="ja-JP" altLang="en-US" sz="1000" kern="1200" dirty="0" smtClean="0">
                          <a:solidFill>
                            <a:schemeClr val="dk1"/>
                          </a:solidFill>
                          <a:latin typeface="ＭＳ ゴシック" pitchFamily="49" charset="-128"/>
                          <a:ea typeface="ＭＳ ゴシック" pitchFamily="49" charset="-128"/>
                          <a:cs typeface="+mn-cs"/>
                        </a:rPr>
                        <a:t>対象者の状況に応じて、市町村が個別に定める。</a:t>
                      </a:r>
                      <a:endParaRPr kumimoji="1" lang="en-US" altLang="ja-JP" sz="1000" kern="1200" dirty="0" smtClean="0">
                        <a:solidFill>
                          <a:schemeClr val="dk1"/>
                        </a:solidFill>
                        <a:latin typeface="ＭＳ ゴシック" pitchFamily="49" charset="-128"/>
                        <a:ea typeface="ＭＳ ゴシック" pitchFamily="49" charset="-128"/>
                        <a:cs typeface="+mn-cs"/>
                      </a:endParaRPr>
                    </a:p>
                    <a:p>
                      <a:pPr marL="0" algn="l" defTabSz="1043056" rtl="0" eaLnBrk="1" latinLnBrk="0" hangingPunct="1">
                        <a:lnSpc>
                          <a:spcPts val="1200"/>
                        </a:lnSpc>
                      </a:pPr>
                      <a:r>
                        <a:rPr kumimoji="1" lang="ja-JP" altLang="en-US" sz="1000" kern="1200" dirty="0" smtClean="0">
                          <a:solidFill>
                            <a:schemeClr val="dk1"/>
                          </a:solidFill>
                          <a:latin typeface="ＭＳ ゴシック" pitchFamily="49" charset="-128"/>
                          <a:ea typeface="ＭＳ ゴシック" pitchFamily="49" charset="-128"/>
                          <a:cs typeface="+mn-cs"/>
                        </a:rPr>
                        <a:t>（国で示している標準期間）</a:t>
                      </a:r>
                      <a:endParaRPr kumimoji="1" lang="en-US" altLang="ja-JP" sz="1000" kern="1200" dirty="0" smtClean="0">
                        <a:solidFill>
                          <a:schemeClr val="dk1"/>
                        </a:solidFill>
                        <a:latin typeface="ＭＳ ゴシック" pitchFamily="49" charset="-128"/>
                        <a:ea typeface="ＭＳ ゴシック" pitchFamily="49" charset="-128"/>
                        <a:cs typeface="+mn-cs"/>
                      </a:endParaRPr>
                    </a:p>
                    <a:p>
                      <a:pPr marL="0" algn="l" defTabSz="1043056" rtl="0" eaLnBrk="1" latinLnBrk="0" hangingPunct="1">
                        <a:lnSpc>
                          <a:spcPts val="1200"/>
                        </a:lnSpc>
                      </a:pPr>
                      <a:r>
                        <a:rPr kumimoji="1" lang="ja-JP" altLang="en-US" sz="1000" kern="1200" dirty="0" smtClean="0">
                          <a:solidFill>
                            <a:schemeClr val="dk1"/>
                          </a:solidFill>
                          <a:latin typeface="ＭＳ ゴシック" pitchFamily="49" charset="-128"/>
                          <a:ea typeface="ＭＳ ゴシック" pitchFamily="49" charset="-128"/>
                          <a:cs typeface="+mn-cs"/>
                        </a:rPr>
                        <a:t>　①新規等　（利用開始から３ヶ月間、毎月）</a:t>
                      </a:r>
                      <a:endParaRPr kumimoji="1" lang="en-US" altLang="ja-JP" sz="1000" kern="1200" dirty="0" smtClean="0">
                        <a:solidFill>
                          <a:schemeClr val="dk1"/>
                        </a:solidFill>
                        <a:latin typeface="ＭＳ ゴシック" pitchFamily="49" charset="-128"/>
                        <a:ea typeface="ＭＳ ゴシック" pitchFamily="49" charset="-128"/>
                        <a:cs typeface="+mn-cs"/>
                      </a:endParaRPr>
                    </a:p>
                    <a:p>
                      <a:pPr marL="0" algn="l" defTabSz="1043056" rtl="0" eaLnBrk="1" latinLnBrk="0" hangingPunct="1">
                        <a:lnSpc>
                          <a:spcPts val="1200"/>
                        </a:lnSpc>
                      </a:pPr>
                      <a:r>
                        <a:rPr kumimoji="1" lang="ja-JP" altLang="en-US" sz="1000" kern="1200" dirty="0" smtClean="0">
                          <a:solidFill>
                            <a:schemeClr val="dk1"/>
                          </a:solidFill>
                          <a:latin typeface="ＭＳ ゴシック" pitchFamily="49" charset="-128"/>
                          <a:ea typeface="ＭＳ ゴシック" pitchFamily="49" charset="-128"/>
                          <a:cs typeface="+mn-cs"/>
                        </a:rPr>
                        <a:t>　②在宅の障害福祉サービス利用者等（３ヶ月、６ヶ月ごとに１回）</a:t>
                      </a:r>
                      <a:endParaRPr kumimoji="1" lang="en-US" altLang="ja-JP" sz="1000" kern="1200" dirty="0" smtClean="0">
                        <a:solidFill>
                          <a:schemeClr val="dk1"/>
                        </a:solidFill>
                        <a:latin typeface="ＭＳ ゴシック" pitchFamily="49" charset="-128"/>
                        <a:ea typeface="ＭＳ ゴシック" pitchFamily="49" charset="-128"/>
                        <a:cs typeface="+mn-cs"/>
                      </a:endParaRPr>
                    </a:p>
                    <a:p>
                      <a:pPr marL="0" algn="l" defTabSz="1043056" rtl="0" eaLnBrk="1" latinLnBrk="0" hangingPunct="1">
                        <a:lnSpc>
                          <a:spcPts val="1200"/>
                        </a:lnSpc>
                      </a:pPr>
                      <a:r>
                        <a:rPr kumimoji="1" lang="ja-JP" altLang="en-US" sz="1000" kern="1200" dirty="0" smtClean="0">
                          <a:solidFill>
                            <a:schemeClr val="dk1"/>
                          </a:solidFill>
                          <a:latin typeface="ＭＳ ゴシック" pitchFamily="49" charset="-128"/>
                          <a:ea typeface="ＭＳ ゴシック" pitchFamily="49" charset="-128"/>
                          <a:cs typeface="+mn-cs"/>
                        </a:rPr>
                        <a:t>　③障害者支援施設入所者等　（６ヶ月ごとに１回）</a:t>
                      </a:r>
                      <a:endParaRPr kumimoji="1" lang="ja-JP" altLang="ja-JP" sz="1000" kern="1200" dirty="0" smtClean="0">
                        <a:solidFill>
                          <a:schemeClr val="dk1"/>
                        </a:solidFill>
                        <a:latin typeface="ＭＳ ゴシック" pitchFamily="49" charset="-128"/>
                        <a:ea typeface="ＭＳ ゴシック" pitchFamily="49" charset="-128"/>
                        <a:cs typeface="+mn-cs"/>
                      </a:endParaRPr>
                    </a:p>
                  </a:txBody>
                  <a:tcPr marL="99060" marR="99060"/>
                </a:tc>
                <a:tc>
                  <a:txBody>
                    <a:bodyPr/>
                    <a:lstStyle/>
                    <a:p>
                      <a:pPr algn="l">
                        <a:lnSpc>
                          <a:spcPts val="1200"/>
                        </a:lnSpc>
                      </a:pPr>
                      <a:r>
                        <a:rPr kumimoji="1" lang="ja-JP" altLang="en-US" sz="1000" dirty="0" smtClean="0">
                          <a:latin typeface="ＭＳ ゴシック" pitchFamily="49" charset="-128"/>
                          <a:ea typeface="ＭＳ ゴシック" pitchFamily="49" charset="-128"/>
                        </a:rPr>
                        <a:t>原則６ヶ月ごとに１回以上</a:t>
                      </a:r>
                      <a:endParaRPr kumimoji="1" lang="en-US" altLang="ja-JP" sz="1000" dirty="0" smtClean="0">
                        <a:latin typeface="ＭＳ ゴシック" pitchFamily="49" charset="-128"/>
                        <a:ea typeface="ＭＳ ゴシック" pitchFamily="49" charset="-128"/>
                      </a:endParaRPr>
                    </a:p>
                    <a:p>
                      <a:pPr algn="l">
                        <a:lnSpc>
                          <a:spcPts val="1200"/>
                        </a:lnSpc>
                      </a:pPr>
                      <a:r>
                        <a:rPr kumimoji="1" lang="ja-JP" altLang="en-US" sz="1000" dirty="0" smtClean="0">
                          <a:latin typeface="ＭＳ ゴシック" pitchFamily="49" charset="-128"/>
                          <a:ea typeface="ＭＳ ゴシック" pitchFamily="49" charset="-128"/>
                        </a:rPr>
                        <a:t>自立訓練と就労については３ヶ月ごとに１回以上</a:t>
                      </a:r>
                    </a:p>
                  </a:txBody>
                  <a:tcPr marL="99060" marR="99060"/>
                </a:tc>
                <a:extLst>
                  <a:ext uri="{0D108BD9-81ED-4DB2-BD59-A6C34878D82A}">
                    <a16:rowId xmlns:a16="http://schemas.microsoft.com/office/drawing/2014/main" val="10004"/>
                  </a:ext>
                </a:extLst>
              </a:tr>
              <a:tr h="379861">
                <a:tc>
                  <a:txBody>
                    <a:bodyPr/>
                    <a:lstStyle/>
                    <a:p>
                      <a:pPr algn="ctr">
                        <a:lnSpc>
                          <a:spcPts val="1200"/>
                        </a:lnSpc>
                      </a:pPr>
                      <a:r>
                        <a:rPr kumimoji="1" lang="ja-JP" altLang="en-US" sz="1000" dirty="0" smtClean="0">
                          <a:latin typeface="ＭＳ ゴシック" pitchFamily="49" charset="-128"/>
                          <a:ea typeface="ＭＳ ゴシック" pitchFamily="49" charset="-128"/>
                        </a:rPr>
                        <a:t>報酬等</a:t>
                      </a:r>
                      <a:endParaRPr kumimoji="1" lang="ja-JP" altLang="en-US" sz="1000" dirty="0">
                        <a:latin typeface="ＭＳ ゴシック" pitchFamily="49" charset="-128"/>
                        <a:ea typeface="ＭＳ ゴシック" pitchFamily="49" charset="-128"/>
                      </a:endParaRPr>
                    </a:p>
                  </a:txBody>
                  <a:tcPr marL="99060" marR="99060" anchor="ctr"/>
                </a:tc>
                <a:tc>
                  <a:txBody>
                    <a:bodyPr/>
                    <a:lstStyle/>
                    <a:p>
                      <a:pPr algn="l">
                        <a:lnSpc>
                          <a:spcPts val="1200"/>
                        </a:lnSpc>
                      </a:pPr>
                      <a:r>
                        <a:rPr kumimoji="1" lang="ja-JP" altLang="en-US" sz="1000" dirty="0" smtClean="0">
                          <a:latin typeface="ＭＳ ゴシック" pitchFamily="49" charset="-128"/>
                          <a:ea typeface="ＭＳ ゴシック" pitchFamily="49" charset="-128"/>
                        </a:rPr>
                        <a:t>■サービス利用支援費等　　　者：</a:t>
                      </a:r>
                      <a:r>
                        <a:rPr kumimoji="1" lang="en-US" altLang="ja-JP" sz="1000" dirty="0" smtClean="0">
                          <a:latin typeface="ＭＳ ゴシック" pitchFamily="49" charset="-128"/>
                          <a:ea typeface="ＭＳ ゴシック" pitchFamily="49" charset="-128"/>
                        </a:rPr>
                        <a:t>1,458</a:t>
                      </a:r>
                      <a:r>
                        <a:rPr kumimoji="1" lang="ja-JP" altLang="en-US" sz="1000" dirty="0" smtClean="0">
                          <a:latin typeface="ＭＳ ゴシック" pitchFamily="49" charset="-128"/>
                          <a:ea typeface="ＭＳ ゴシック" pitchFamily="49" charset="-128"/>
                        </a:rPr>
                        <a:t>単位／月　児：</a:t>
                      </a:r>
                      <a:r>
                        <a:rPr kumimoji="1" lang="en-US" altLang="ja-JP" sz="1000" dirty="0" smtClean="0">
                          <a:latin typeface="ＭＳ ゴシック" pitchFamily="49" charset="-128"/>
                          <a:ea typeface="ＭＳ ゴシック" pitchFamily="49" charset="-128"/>
                        </a:rPr>
                        <a:t>1,620</a:t>
                      </a:r>
                      <a:r>
                        <a:rPr kumimoji="1" lang="ja-JP" altLang="en-US" sz="1000" dirty="0" smtClean="0">
                          <a:latin typeface="ＭＳ ゴシック" pitchFamily="49" charset="-128"/>
                          <a:ea typeface="ＭＳ ゴシック" pitchFamily="49" charset="-128"/>
                        </a:rPr>
                        <a:t>／月</a:t>
                      </a:r>
                      <a:endParaRPr kumimoji="1" lang="en-US" altLang="ja-JP" sz="1000" dirty="0" smtClean="0">
                        <a:latin typeface="ＭＳ ゴシック" pitchFamily="49" charset="-128"/>
                        <a:ea typeface="ＭＳ ゴシック" pitchFamily="49" charset="-128"/>
                      </a:endParaRPr>
                    </a:p>
                    <a:p>
                      <a:pPr algn="l">
                        <a:lnSpc>
                          <a:spcPts val="1200"/>
                        </a:lnSpc>
                      </a:pPr>
                      <a:r>
                        <a:rPr kumimoji="1" lang="ja-JP" altLang="en-US" sz="1000" dirty="0" smtClean="0">
                          <a:latin typeface="ＭＳ ゴシック" pitchFamily="49" charset="-128"/>
                          <a:ea typeface="ＭＳ ゴシック" pitchFamily="49" charset="-128"/>
                        </a:rPr>
                        <a:t>■継続サービス利用支援費等　者：</a:t>
                      </a:r>
                      <a:r>
                        <a:rPr kumimoji="1" lang="en-US" altLang="ja-JP" sz="1000" dirty="0" smtClean="0">
                          <a:latin typeface="ＭＳ ゴシック" pitchFamily="49" charset="-128"/>
                          <a:ea typeface="ＭＳ ゴシック" pitchFamily="49" charset="-128"/>
                        </a:rPr>
                        <a:t>1,207</a:t>
                      </a:r>
                      <a:r>
                        <a:rPr kumimoji="1" lang="ja-JP" altLang="en-US" sz="1000" dirty="0" smtClean="0">
                          <a:latin typeface="ＭＳ ゴシック" pitchFamily="49" charset="-128"/>
                          <a:ea typeface="ＭＳ ゴシック" pitchFamily="49" charset="-128"/>
                        </a:rPr>
                        <a:t>単位／月　児：</a:t>
                      </a:r>
                      <a:r>
                        <a:rPr kumimoji="1" lang="en-US" altLang="ja-JP" sz="1000" dirty="0" smtClean="0">
                          <a:latin typeface="ＭＳ ゴシック" pitchFamily="49" charset="-128"/>
                          <a:ea typeface="ＭＳ ゴシック" pitchFamily="49" charset="-128"/>
                        </a:rPr>
                        <a:t>1,318</a:t>
                      </a:r>
                      <a:r>
                        <a:rPr kumimoji="1" lang="ja-JP" altLang="en-US" sz="1000" dirty="0" smtClean="0">
                          <a:latin typeface="ＭＳ ゴシック" pitchFamily="49" charset="-128"/>
                          <a:ea typeface="ＭＳ ゴシック" pitchFamily="49" charset="-128"/>
                        </a:rPr>
                        <a:t>／月</a:t>
                      </a:r>
                      <a:endParaRPr kumimoji="1" lang="ja-JP" altLang="en-US" sz="1000" dirty="0">
                        <a:latin typeface="ＭＳ ゴシック" pitchFamily="49" charset="-128"/>
                        <a:ea typeface="ＭＳ ゴシック" pitchFamily="49" charset="-128"/>
                      </a:endParaRPr>
                    </a:p>
                  </a:txBody>
                  <a:tcPr marL="99060" marR="99060"/>
                </a:tc>
                <a:tc>
                  <a:txBody>
                    <a:bodyPr/>
                    <a:lstStyle/>
                    <a:p>
                      <a:pPr algn="l">
                        <a:lnSpc>
                          <a:spcPts val="1200"/>
                        </a:lnSpc>
                      </a:pPr>
                      <a:r>
                        <a:rPr kumimoji="1" lang="ja-JP" altLang="en-US" sz="1000" dirty="0" smtClean="0">
                          <a:latin typeface="ＭＳ ゴシック" pitchFamily="49" charset="-128"/>
                          <a:ea typeface="ＭＳ ゴシック" pitchFamily="49" charset="-128"/>
                        </a:rPr>
                        <a:t>人員欠如減算　　　　　　所定単位数から</a:t>
                      </a:r>
                      <a:r>
                        <a:rPr kumimoji="1" lang="en-US" altLang="ja-JP" sz="1000" dirty="0" smtClean="0">
                          <a:latin typeface="ＭＳ ゴシック" pitchFamily="49" charset="-128"/>
                          <a:ea typeface="ＭＳ ゴシック" pitchFamily="49" charset="-128"/>
                        </a:rPr>
                        <a:t>30%</a:t>
                      </a:r>
                      <a:r>
                        <a:rPr kumimoji="1" lang="ja-JP" altLang="en-US" sz="1000" dirty="0" smtClean="0">
                          <a:latin typeface="ＭＳ ゴシック" pitchFamily="49" charset="-128"/>
                          <a:ea typeface="ＭＳ ゴシック" pitchFamily="49" charset="-128"/>
                        </a:rPr>
                        <a:t>減算</a:t>
                      </a:r>
                      <a:endParaRPr kumimoji="1" lang="en-US" altLang="ja-JP" sz="1000" dirty="0" smtClean="0">
                        <a:latin typeface="ＭＳ ゴシック" pitchFamily="49" charset="-128"/>
                        <a:ea typeface="ＭＳ ゴシック" pitchFamily="49" charset="-128"/>
                      </a:endParaRPr>
                    </a:p>
                    <a:p>
                      <a:pPr algn="l">
                        <a:lnSpc>
                          <a:spcPts val="1200"/>
                        </a:lnSpc>
                      </a:pPr>
                      <a:r>
                        <a:rPr kumimoji="1" lang="ja-JP" altLang="en-US" sz="1000" dirty="0" smtClean="0">
                          <a:latin typeface="ＭＳ ゴシック" pitchFamily="49" charset="-128"/>
                          <a:ea typeface="ＭＳ ゴシック" pitchFamily="49" charset="-128"/>
                        </a:rPr>
                        <a:t>個別支援計画未作成減算　所定単位数から </a:t>
                      </a:r>
                      <a:r>
                        <a:rPr kumimoji="1" lang="en-US" altLang="ja-JP" sz="1000" dirty="0" smtClean="0">
                          <a:latin typeface="ＭＳ ゴシック" pitchFamily="49" charset="-128"/>
                          <a:ea typeface="ＭＳ ゴシック" pitchFamily="49" charset="-128"/>
                        </a:rPr>
                        <a:t>5%</a:t>
                      </a:r>
                      <a:r>
                        <a:rPr kumimoji="1" lang="ja-JP" altLang="en-US" sz="1000" dirty="0" smtClean="0">
                          <a:latin typeface="ＭＳ ゴシック" pitchFamily="49" charset="-128"/>
                          <a:ea typeface="ＭＳ ゴシック" pitchFamily="49" charset="-128"/>
                        </a:rPr>
                        <a:t>減算</a:t>
                      </a:r>
                      <a:endParaRPr kumimoji="1" lang="en-US" altLang="ja-JP" sz="1000" dirty="0" smtClean="0">
                        <a:latin typeface="ＭＳ ゴシック" pitchFamily="49" charset="-128"/>
                        <a:ea typeface="ＭＳ ゴシック" pitchFamily="49" charset="-128"/>
                      </a:endParaRPr>
                    </a:p>
                  </a:txBody>
                  <a:tcPr marL="99060" marR="99060"/>
                </a:tc>
                <a:extLst>
                  <a:ext uri="{0D108BD9-81ED-4DB2-BD59-A6C34878D82A}">
                    <a16:rowId xmlns:a16="http://schemas.microsoft.com/office/drawing/2014/main" val="10005"/>
                  </a:ext>
                </a:extLst>
              </a:tr>
              <a:tr h="233761">
                <a:tc>
                  <a:txBody>
                    <a:bodyPr/>
                    <a:lstStyle/>
                    <a:p>
                      <a:pPr algn="ctr">
                        <a:lnSpc>
                          <a:spcPts val="1200"/>
                        </a:lnSpc>
                      </a:pPr>
                      <a:r>
                        <a:rPr kumimoji="1" lang="ja-JP" altLang="en-US" sz="1000" dirty="0" smtClean="0">
                          <a:latin typeface="ＭＳ ゴシック" pitchFamily="49" charset="-128"/>
                          <a:ea typeface="ＭＳ ゴシック" pitchFamily="49" charset="-128"/>
                        </a:rPr>
                        <a:t>従事者数</a:t>
                      </a:r>
                      <a:endParaRPr kumimoji="1" lang="ja-JP" altLang="en-US" sz="1000" dirty="0">
                        <a:latin typeface="ＭＳ ゴシック" pitchFamily="49" charset="-128"/>
                        <a:ea typeface="ＭＳ ゴシック" pitchFamily="49" charset="-128"/>
                      </a:endParaRPr>
                    </a:p>
                  </a:txBody>
                  <a:tcPr marL="99060" marR="99060" anchor="ctr"/>
                </a:tc>
                <a:tc>
                  <a:txBody>
                    <a:bodyPr/>
                    <a:lstStyle/>
                    <a:p>
                      <a:pPr>
                        <a:lnSpc>
                          <a:spcPts val="1200"/>
                        </a:lnSpc>
                      </a:pPr>
                      <a:r>
                        <a:rPr kumimoji="1" lang="en-US" altLang="ja-JP" sz="1000" dirty="0" smtClean="0">
                          <a:latin typeface="ＭＳ ゴシック" pitchFamily="49" charset="-128"/>
                          <a:ea typeface="ＭＳ ゴシック" pitchFamily="49" charset="-128"/>
                        </a:rPr>
                        <a:t>19,083</a:t>
                      </a:r>
                      <a:r>
                        <a:rPr kumimoji="1" lang="ja-JP" altLang="en-US" sz="1000" dirty="0" smtClean="0">
                          <a:latin typeface="ＭＳ ゴシック" pitchFamily="49" charset="-128"/>
                          <a:ea typeface="ＭＳ ゴシック" pitchFamily="49" charset="-128"/>
                        </a:rPr>
                        <a:t>人（平成</a:t>
                      </a:r>
                      <a:r>
                        <a:rPr kumimoji="1" lang="en-US" altLang="ja-JP" sz="1000" dirty="0" smtClean="0">
                          <a:latin typeface="ＭＳ ゴシック" pitchFamily="49" charset="-128"/>
                          <a:ea typeface="ＭＳ ゴシック" pitchFamily="49" charset="-128"/>
                        </a:rPr>
                        <a:t>29</a:t>
                      </a:r>
                      <a:r>
                        <a:rPr kumimoji="1" lang="ja-JP" altLang="en-US" sz="1000" dirty="0" smtClean="0">
                          <a:latin typeface="ＭＳ ゴシック" pitchFamily="49" charset="-128"/>
                          <a:ea typeface="ＭＳ ゴシック" pitchFamily="49" charset="-128"/>
                        </a:rPr>
                        <a:t>年</a:t>
                      </a:r>
                      <a:r>
                        <a:rPr kumimoji="1" lang="en-US" altLang="ja-JP" sz="1000" dirty="0" smtClean="0">
                          <a:latin typeface="ＭＳ ゴシック" pitchFamily="49" charset="-128"/>
                          <a:ea typeface="ＭＳ ゴシック" pitchFamily="49" charset="-128"/>
                        </a:rPr>
                        <a:t>4</a:t>
                      </a:r>
                      <a:r>
                        <a:rPr kumimoji="1" lang="ja-JP" altLang="en-US" sz="1000" dirty="0" smtClean="0">
                          <a:latin typeface="ＭＳ ゴシック" pitchFamily="49" charset="-128"/>
                          <a:ea typeface="ＭＳ ゴシック" pitchFamily="49" charset="-128"/>
                        </a:rPr>
                        <a:t>月・障害福祉課調べ）</a:t>
                      </a:r>
                    </a:p>
                  </a:txBody>
                  <a:tcPr marL="99060" marR="99060"/>
                </a:tc>
                <a:tc>
                  <a:txBody>
                    <a:bodyPr/>
                    <a:lstStyle/>
                    <a:p>
                      <a:pPr>
                        <a:lnSpc>
                          <a:spcPts val="1200"/>
                        </a:lnSpc>
                      </a:pPr>
                      <a:r>
                        <a:rPr kumimoji="1" lang="en-US" altLang="ja-JP" sz="1000" dirty="0" smtClean="0">
                          <a:latin typeface="ＭＳ ゴシック" pitchFamily="49" charset="-128"/>
                          <a:ea typeface="ＭＳ ゴシック" pitchFamily="49" charset="-128"/>
                        </a:rPr>
                        <a:t>27,778</a:t>
                      </a:r>
                      <a:r>
                        <a:rPr kumimoji="1" lang="ja-JP" altLang="en-US" sz="1000" dirty="0" smtClean="0">
                          <a:latin typeface="ＭＳ ゴシック" pitchFamily="49" charset="-128"/>
                          <a:ea typeface="ＭＳ ゴシック" pitchFamily="49" charset="-128"/>
                        </a:rPr>
                        <a:t>人（平成</a:t>
                      </a:r>
                      <a:r>
                        <a:rPr kumimoji="1" lang="en-US" altLang="ja-JP" sz="1000" dirty="0" smtClean="0">
                          <a:latin typeface="ＭＳ ゴシック" pitchFamily="49" charset="-128"/>
                          <a:ea typeface="ＭＳ ゴシック" pitchFamily="49" charset="-128"/>
                        </a:rPr>
                        <a:t>27</a:t>
                      </a:r>
                      <a:r>
                        <a:rPr kumimoji="1" lang="ja-JP" altLang="en-US" sz="1000" dirty="0" smtClean="0">
                          <a:latin typeface="ＭＳ ゴシック" pitchFamily="49" charset="-128"/>
                          <a:ea typeface="ＭＳ ゴシック" pitchFamily="49" charset="-128"/>
                        </a:rPr>
                        <a:t>年</a:t>
                      </a:r>
                      <a:r>
                        <a:rPr kumimoji="1" lang="ja-JP" altLang="en-US" sz="1000" baseline="0" dirty="0" smtClean="0">
                          <a:latin typeface="ＭＳ ゴシック" pitchFamily="49" charset="-128"/>
                          <a:ea typeface="ＭＳ ゴシック" pitchFamily="49" charset="-128"/>
                        </a:rPr>
                        <a:t>・</a:t>
                      </a:r>
                      <a:r>
                        <a:rPr kumimoji="1" lang="ja-JP" altLang="en-US" sz="1000" dirty="0" smtClean="0">
                          <a:latin typeface="ＭＳ ゴシック" pitchFamily="49" charset="-128"/>
                          <a:ea typeface="ＭＳ ゴシック" pitchFamily="49" charset="-128"/>
                        </a:rPr>
                        <a:t>社会福祉施設等調査）</a:t>
                      </a:r>
                    </a:p>
                  </a:txBody>
                  <a:tcPr marL="99060" marR="99060"/>
                </a:tc>
                <a:extLst>
                  <a:ext uri="{0D108BD9-81ED-4DB2-BD59-A6C34878D82A}">
                    <a16:rowId xmlns:a16="http://schemas.microsoft.com/office/drawing/2014/main" val="10006"/>
                  </a:ext>
                </a:extLst>
              </a:tr>
              <a:tr h="233761">
                <a:tc>
                  <a:txBody>
                    <a:bodyPr/>
                    <a:lstStyle/>
                    <a:p>
                      <a:pPr algn="ctr">
                        <a:lnSpc>
                          <a:spcPts val="1200"/>
                        </a:lnSpc>
                      </a:pPr>
                      <a:r>
                        <a:rPr kumimoji="1" lang="ja-JP" altLang="en-US" sz="1000" dirty="0" smtClean="0">
                          <a:latin typeface="ＭＳ ゴシック" pitchFamily="49" charset="-128"/>
                          <a:ea typeface="ＭＳ ゴシック" pitchFamily="49" charset="-128"/>
                        </a:rPr>
                        <a:t>事業所数</a:t>
                      </a:r>
                      <a:endParaRPr kumimoji="1" lang="ja-JP" altLang="en-US" sz="1000" dirty="0">
                        <a:latin typeface="ＭＳ ゴシック" pitchFamily="49" charset="-128"/>
                        <a:ea typeface="ＭＳ ゴシック" pitchFamily="49" charset="-128"/>
                      </a:endParaRPr>
                    </a:p>
                  </a:txBody>
                  <a:tcPr marL="99060" marR="99060" anchor="ctr"/>
                </a:tc>
                <a:tc>
                  <a:txBody>
                    <a:bodyPr/>
                    <a:lstStyle/>
                    <a:p>
                      <a:pPr>
                        <a:lnSpc>
                          <a:spcPts val="1200"/>
                        </a:lnSpc>
                      </a:pPr>
                      <a:r>
                        <a:rPr kumimoji="1" lang="en-US" altLang="ja-JP" sz="1000" dirty="0" smtClean="0">
                          <a:latin typeface="ＭＳ ゴシック" pitchFamily="49" charset="-128"/>
                          <a:ea typeface="ＭＳ ゴシック" pitchFamily="49" charset="-128"/>
                        </a:rPr>
                        <a:t>9,364</a:t>
                      </a:r>
                      <a:r>
                        <a:rPr kumimoji="1" lang="ja-JP" altLang="en-US" sz="1000" dirty="0" smtClean="0">
                          <a:latin typeface="ＭＳ ゴシック" pitchFamily="49" charset="-128"/>
                          <a:ea typeface="ＭＳ ゴシック" pitchFamily="49" charset="-128"/>
                        </a:rPr>
                        <a:t>か所（平成</a:t>
                      </a:r>
                      <a:r>
                        <a:rPr kumimoji="1" lang="en-US" altLang="ja-JP" sz="1000" dirty="0" smtClean="0">
                          <a:latin typeface="ＭＳ ゴシック" pitchFamily="49" charset="-128"/>
                          <a:ea typeface="ＭＳ ゴシック" pitchFamily="49" charset="-128"/>
                        </a:rPr>
                        <a:t>29</a:t>
                      </a:r>
                      <a:r>
                        <a:rPr kumimoji="1" lang="ja-JP" altLang="en-US" sz="1000" dirty="0" smtClean="0">
                          <a:latin typeface="ＭＳ ゴシック" pitchFamily="49" charset="-128"/>
                          <a:ea typeface="ＭＳ ゴシック" pitchFamily="49" charset="-128"/>
                        </a:rPr>
                        <a:t>年</a:t>
                      </a:r>
                      <a:r>
                        <a:rPr kumimoji="1" lang="en-US" altLang="ja-JP" sz="1000" dirty="0" smtClean="0">
                          <a:latin typeface="ＭＳ ゴシック" pitchFamily="49" charset="-128"/>
                          <a:ea typeface="ＭＳ ゴシック" pitchFamily="49" charset="-128"/>
                        </a:rPr>
                        <a:t>4</a:t>
                      </a:r>
                      <a:r>
                        <a:rPr kumimoji="1" lang="ja-JP" altLang="en-US" sz="1000" dirty="0" smtClean="0">
                          <a:latin typeface="ＭＳ ゴシック" pitchFamily="49" charset="-128"/>
                          <a:ea typeface="ＭＳ ゴシック" pitchFamily="49" charset="-128"/>
                        </a:rPr>
                        <a:t>月・障害福祉課調べ）</a:t>
                      </a:r>
                    </a:p>
                  </a:txBody>
                  <a:tcPr marL="99060" marR="99060"/>
                </a:tc>
                <a:tc>
                  <a:txBody>
                    <a:bodyPr/>
                    <a:lstStyle/>
                    <a:p>
                      <a:pPr marL="0" marR="0" indent="0" algn="l" defTabSz="1043056" rtl="0" eaLnBrk="1" fontAlgn="auto" latinLnBrk="0" hangingPunct="1">
                        <a:lnSpc>
                          <a:spcPts val="1200"/>
                        </a:lnSpc>
                        <a:spcBef>
                          <a:spcPts val="0"/>
                        </a:spcBef>
                        <a:spcAft>
                          <a:spcPts val="0"/>
                        </a:spcAft>
                        <a:buClrTx/>
                        <a:buSzTx/>
                        <a:buFontTx/>
                        <a:buNone/>
                        <a:tabLst/>
                        <a:defRPr/>
                      </a:pPr>
                      <a:r>
                        <a:rPr kumimoji="1" lang="en-US" altLang="ja-JP" sz="1000" dirty="0" smtClean="0">
                          <a:latin typeface="ＭＳ ゴシック" pitchFamily="49" charset="-128"/>
                          <a:ea typeface="ＭＳ ゴシック" pitchFamily="49" charset="-128"/>
                        </a:rPr>
                        <a:t>33,496</a:t>
                      </a:r>
                      <a:r>
                        <a:rPr kumimoji="1" lang="ja-JP" altLang="en-US" sz="1000" dirty="0" smtClean="0">
                          <a:latin typeface="ＭＳ ゴシック" pitchFamily="49" charset="-128"/>
                          <a:ea typeface="ＭＳ ゴシック" pitchFamily="49" charset="-128"/>
                        </a:rPr>
                        <a:t>か所（平成</a:t>
                      </a:r>
                      <a:r>
                        <a:rPr kumimoji="1" lang="en-US" altLang="ja-JP" sz="1000" dirty="0" smtClean="0">
                          <a:latin typeface="ＭＳ ゴシック" pitchFamily="49" charset="-128"/>
                          <a:ea typeface="ＭＳ ゴシック" pitchFamily="49" charset="-128"/>
                        </a:rPr>
                        <a:t>27</a:t>
                      </a:r>
                      <a:r>
                        <a:rPr kumimoji="1" lang="ja-JP" altLang="en-US" sz="1000" dirty="0" smtClean="0">
                          <a:latin typeface="ＭＳ ゴシック" pitchFamily="49" charset="-128"/>
                          <a:ea typeface="ＭＳ ゴシック" pitchFamily="49" charset="-128"/>
                        </a:rPr>
                        <a:t>年</a:t>
                      </a:r>
                      <a:r>
                        <a:rPr kumimoji="1" lang="ja-JP" altLang="en-US" sz="1000" baseline="0" dirty="0" smtClean="0">
                          <a:latin typeface="ＭＳ ゴシック" pitchFamily="49" charset="-128"/>
                          <a:ea typeface="ＭＳ ゴシック" pitchFamily="49" charset="-128"/>
                        </a:rPr>
                        <a:t>・</a:t>
                      </a:r>
                      <a:r>
                        <a:rPr kumimoji="1" lang="ja-JP" altLang="en-US" sz="1000" dirty="0" smtClean="0">
                          <a:latin typeface="ＭＳ ゴシック" pitchFamily="49" charset="-128"/>
                          <a:ea typeface="ＭＳ ゴシック" pitchFamily="49" charset="-128"/>
                        </a:rPr>
                        <a:t>社会福祉施設等調査）</a:t>
                      </a:r>
                    </a:p>
                  </a:txBody>
                  <a:tcPr marL="99060" marR="99060"/>
                </a:tc>
                <a:extLst>
                  <a:ext uri="{0D108BD9-81ED-4DB2-BD59-A6C34878D82A}">
                    <a16:rowId xmlns:a16="http://schemas.microsoft.com/office/drawing/2014/main" val="10007"/>
                  </a:ext>
                </a:extLst>
              </a:tr>
              <a:tr h="379861">
                <a:tc>
                  <a:txBody>
                    <a:bodyPr/>
                    <a:lstStyle/>
                    <a:p>
                      <a:pPr algn="ctr">
                        <a:lnSpc>
                          <a:spcPts val="1200"/>
                        </a:lnSpc>
                      </a:pPr>
                      <a:r>
                        <a:rPr kumimoji="1" lang="ja-JP" altLang="en-US" sz="1000" dirty="0" smtClean="0">
                          <a:latin typeface="ＭＳ ゴシック" pitchFamily="49" charset="-128"/>
                          <a:ea typeface="ＭＳ ゴシック" pitchFamily="49" charset="-128"/>
                        </a:rPr>
                        <a:t>研修修了者</a:t>
                      </a:r>
                      <a:endParaRPr kumimoji="1" lang="ja-JP" altLang="en-US" sz="1000" dirty="0">
                        <a:latin typeface="ＭＳ ゴシック" pitchFamily="49" charset="-128"/>
                        <a:ea typeface="ＭＳ ゴシック" pitchFamily="49" charset="-128"/>
                      </a:endParaRPr>
                    </a:p>
                  </a:txBody>
                  <a:tcPr marL="99060" marR="99060" anchor="ctr"/>
                </a:tc>
                <a:tc>
                  <a:txBody>
                    <a:bodyPr/>
                    <a:lstStyle/>
                    <a:p>
                      <a:pPr>
                        <a:lnSpc>
                          <a:spcPts val="1200"/>
                        </a:lnSpc>
                      </a:pPr>
                      <a:r>
                        <a:rPr kumimoji="1" lang="ja-JP" altLang="en-US" sz="1000" dirty="0" smtClean="0">
                          <a:latin typeface="ＭＳ ゴシック" pitchFamily="49" charset="-128"/>
                          <a:ea typeface="ＭＳ ゴシック" pitchFamily="49" charset="-128"/>
                        </a:rPr>
                        <a:t>初任者研修修了者　</a:t>
                      </a:r>
                      <a:r>
                        <a:rPr kumimoji="1" lang="en-US" altLang="ja-JP" sz="1000" dirty="0" smtClean="0">
                          <a:latin typeface="ＭＳ ゴシック" pitchFamily="49" charset="-128"/>
                          <a:ea typeface="ＭＳ ゴシック" pitchFamily="49" charset="-128"/>
                        </a:rPr>
                        <a:t>110,384</a:t>
                      </a:r>
                      <a:r>
                        <a:rPr kumimoji="1" lang="ja-JP" altLang="en-US" sz="1000" dirty="0" smtClean="0">
                          <a:latin typeface="ＭＳ ゴシック" pitchFamily="49" charset="-128"/>
                          <a:ea typeface="ＭＳ ゴシック" pitchFamily="49" charset="-128"/>
                        </a:rPr>
                        <a:t>人（平成</a:t>
                      </a:r>
                      <a:r>
                        <a:rPr kumimoji="1" lang="en-US" altLang="ja-JP" sz="1000" dirty="0" smtClean="0">
                          <a:latin typeface="ＭＳ ゴシック" pitchFamily="49" charset="-128"/>
                          <a:ea typeface="ＭＳ ゴシック" pitchFamily="49" charset="-128"/>
                        </a:rPr>
                        <a:t>29</a:t>
                      </a:r>
                      <a:r>
                        <a:rPr kumimoji="1" lang="ja-JP" altLang="en-US" sz="1000" dirty="0" smtClean="0">
                          <a:latin typeface="ＭＳ ゴシック" pitchFamily="49" charset="-128"/>
                          <a:ea typeface="ＭＳ ゴシック" pitchFamily="49" charset="-128"/>
                        </a:rPr>
                        <a:t>年</a:t>
                      </a:r>
                      <a:r>
                        <a:rPr kumimoji="1" lang="en-US" altLang="ja-JP" sz="1000" dirty="0" smtClean="0">
                          <a:latin typeface="ＭＳ ゴシック" pitchFamily="49" charset="-128"/>
                          <a:ea typeface="ＭＳ ゴシック" pitchFamily="49" charset="-128"/>
                        </a:rPr>
                        <a:t>4</a:t>
                      </a:r>
                      <a:r>
                        <a:rPr kumimoji="1" lang="ja-JP" altLang="en-US" sz="1000" dirty="0" smtClean="0">
                          <a:latin typeface="ＭＳ ゴシック" pitchFamily="49" charset="-128"/>
                          <a:ea typeface="ＭＳ ゴシック" pitchFamily="49" charset="-128"/>
                        </a:rPr>
                        <a:t>月・障害福祉課調べ）</a:t>
                      </a:r>
                      <a:endParaRPr kumimoji="1" lang="en-US" altLang="ja-JP" sz="1000" dirty="0" smtClean="0">
                        <a:latin typeface="ＭＳ ゴシック" pitchFamily="49" charset="-128"/>
                        <a:ea typeface="ＭＳ ゴシック" pitchFamily="49" charset="-128"/>
                      </a:endParaRPr>
                    </a:p>
                    <a:p>
                      <a:pPr>
                        <a:lnSpc>
                          <a:spcPts val="1200"/>
                        </a:lnSpc>
                      </a:pPr>
                      <a:r>
                        <a:rPr kumimoji="1" lang="ja-JP" altLang="en-US" sz="1000" dirty="0" smtClean="0">
                          <a:latin typeface="ＭＳ ゴシック" pitchFamily="49" charset="-128"/>
                          <a:ea typeface="ＭＳ ゴシック" pitchFamily="49" charset="-128"/>
                        </a:rPr>
                        <a:t>現任研修修了者　　</a:t>
                      </a:r>
                      <a:r>
                        <a:rPr kumimoji="1" lang="en-US" altLang="ja-JP" sz="1000" dirty="0" smtClean="0">
                          <a:latin typeface="ＭＳ ゴシック" pitchFamily="49" charset="-128"/>
                          <a:ea typeface="ＭＳ ゴシック" pitchFamily="49" charset="-128"/>
                        </a:rPr>
                        <a:t>29,835</a:t>
                      </a:r>
                      <a:r>
                        <a:rPr kumimoji="1" lang="ja-JP" altLang="en-US" sz="1000" dirty="0" smtClean="0">
                          <a:latin typeface="ＭＳ ゴシック" pitchFamily="49" charset="-128"/>
                          <a:ea typeface="ＭＳ ゴシック" pitchFamily="49" charset="-128"/>
                        </a:rPr>
                        <a:t>人</a:t>
                      </a:r>
                      <a:r>
                        <a:rPr kumimoji="1" lang="ja-JP" altLang="en-US" sz="1000" baseline="0" dirty="0" smtClean="0">
                          <a:latin typeface="ＭＳ ゴシック" pitchFamily="49" charset="-128"/>
                          <a:ea typeface="ＭＳ ゴシック" pitchFamily="49" charset="-128"/>
                        </a:rPr>
                        <a:t> </a:t>
                      </a:r>
                      <a:r>
                        <a:rPr kumimoji="1" lang="ja-JP" altLang="en-US" sz="1000" dirty="0" smtClean="0">
                          <a:latin typeface="ＭＳ ゴシック" pitchFamily="49" charset="-128"/>
                          <a:ea typeface="ＭＳ ゴシック" pitchFamily="49" charset="-128"/>
                        </a:rPr>
                        <a:t>（平成</a:t>
                      </a:r>
                      <a:r>
                        <a:rPr kumimoji="1" lang="en-US" altLang="ja-JP" sz="1000" dirty="0" smtClean="0">
                          <a:latin typeface="ＭＳ ゴシック" pitchFamily="49" charset="-128"/>
                          <a:ea typeface="ＭＳ ゴシック" pitchFamily="49" charset="-128"/>
                        </a:rPr>
                        <a:t>29</a:t>
                      </a:r>
                      <a:r>
                        <a:rPr kumimoji="1" lang="ja-JP" altLang="en-US" sz="1000" dirty="0" smtClean="0">
                          <a:latin typeface="ＭＳ ゴシック" pitchFamily="49" charset="-128"/>
                          <a:ea typeface="ＭＳ ゴシック" pitchFamily="49" charset="-128"/>
                        </a:rPr>
                        <a:t>年</a:t>
                      </a:r>
                      <a:r>
                        <a:rPr kumimoji="1" lang="en-US" altLang="ja-JP" sz="1000" dirty="0" smtClean="0">
                          <a:latin typeface="ＭＳ ゴシック" pitchFamily="49" charset="-128"/>
                          <a:ea typeface="ＭＳ ゴシック" pitchFamily="49" charset="-128"/>
                        </a:rPr>
                        <a:t>4</a:t>
                      </a:r>
                      <a:r>
                        <a:rPr kumimoji="1" lang="ja-JP" altLang="en-US" sz="1000" dirty="0" smtClean="0">
                          <a:latin typeface="ＭＳ ゴシック" pitchFamily="49" charset="-128"/>
                          <a:ea typeface="ＭＳ ゴシック" pitchFamily="49" charset="-128"/>
                        </a:rPr>
                        <a:t>月・障害福祉課調べ）</a:t>
                      </a:r>
                      <a:endParaRPr kumimoji="1" lang="ja-JP" altLang="en-US" sz="1000" dirty="0">
                        <a:latin typeface="ＭＳ ゴシック" pitchFamily="49" charset="-128"/>
                        <a:ea typeface="ＭＳ ゴシック" pitchFamily="49" charset="-128"/>
                      </a:endParaRPr>
                    </a:p>
                  </a:txBody>
                  <a:tcPr marL="99060" marR="99060"/>
                </a:tc>
                <a:tc>
                  <a:txBody>
                    <a:bodyPr/>
                    <a:lstStyle/>
                    <a:p>
                      <a:pPr>
                        <a:lnSpc>
                          <a:spcPts val="1200"/>
                        </a:lnSpc>
                      </a:pPr>
                      <a:r>
                        <a:rPr kumimoji="1" lang="ja-JP" altLang="en-US" sz="1000" baseline="0" dirty="0" smtClean="0">
                          <a:latin typeface="ＭＳ ゴシック" pitchFamily="49" charset="-128"/>
                          <a:ea typeface="ＭＳ ゴシック" pitchFamily="49" charset="-128"/>
                        </a:rPr>
                        <a:t>サービス管理責任者：</a:t>
                      </a:r>
                      <a:r>
                        <a:rPr kumimoji="1" lang="en-US" altLang="ja-JP" sz="1000" baseline="0" dirty="0" smtClean="0">
                          <a:latin typeface="ＭＳ ゴシック" pitchFamily="49" charset="-128"/>
                          <a:ea typeface="ＭＳ ゴシック" pitchFamily="49" charset="-128"/>
                        </a:rPr>
                        <a:t>148,347</a:t>
                      </a:r>
                      <a:r>
                        <a:rPr kumimoji="1" lang="ja-JP" altLang="en-US" sz="1000" baseline="0" dirty="0" smtClean="0">
                          <a:latin typeface="ＭＳ ゴシック" pitchFamily="49" charset="-128"/>
                          <a:ea typeface="ＭＳ ゴシック" pitchFamily="49" charset="-128"/>
                        </a:rPr>
                        <a:t>人（平成</a:t>
                      </a:r>
                      <a:r>
                        <a:rPr kumimoji="1" lang="en-US" altLang="ja-JP" sz="1000" baseline="0" dirty="0" smtClean="0">
                          <a:latin typeface="ＭＳ ゴシック" pitchFamily="49" charset="-128"/>
                          <a:ea typeface="ＭＳ ゴシック" pitchFamily="49" charset="-128"/>
                        </a:rPr>
                        <a:t>29</a:t>
                      </a:r>
                      <a:r>
                        <a:rPr kumimoji="1" lang="ja-JP" altLang="en-US" sz="1000" baseline="0" dirty="0" smtClean="0">
                          <a:latin typeface="ＭＳ ゴシック" pitchFamily="49" charset="-128"/>
                          <a:ea typeface="ＭＳ ゴシック" pitchFamily="49" charset="-128"/>
                        </a:rPr>
                        <a:t>年</a:t>
                      </a:r>
                      <a:r>
                        <a:rPr kumimoji="1" lang="en-US" altLang="ja-JP" sz="1000" baseline="0" dirty="0" smtClean="0">
                          <a:latin typeface="ＭＳ ゴシック" pitchFamily="49" charset="-128"/>
                          <a:ea typeface="ＭＳ ゴシック" pitchFamily="49" charset="-128"/>
                        </a:rPr>
                        <a:t>4</a:t>
                      </a:r>
                      <a:r>
                        <a:rPr kumimoji="1" lang="ja-JP" altLang="en-US" sz="1000" baseline="0" dirty="0" smtClean="0">
                          <a:latin typeface="ＭＳ ゴシック" pitchFamily="49" charset="-128"/>
                          <a:ea typeface="ＭＳ ゴシック" pitchFamily="49" charset="-128"/>
                        </a:rPr>
                        <a:t>月・障害福祉課調べ）</a:t>
                      </a:r>
                      <a:endParaRPr kumimoji="1" lang="en-US" altLang="ja-JP" sz="1000" baseline="0" dirty="0" smtClean="0">
                        <a:latin typeface="ＭＳ ゴシック" pitchFamily="49" charset="-128"/>
                        <a:ea typeface="ＭＳ ゴシック" pitchFamily="49" charset="-128"/>
                      </a:endParaRPr>
                    </a:p>
                    <a:p>
                      <a:pPr>
                        <a:lnSpc>
                          <a:spcPts val="1200"/>
                        </a:lnSpc>
                      </a:pPr>
                      <a:r>
                        <a:rPr kumimoji="1" lang="ja-JP" altLang="en-US" sz="1000" baseline="0" dirty="0" smtClean="0">
                          <a:latin typeface="ＭＳ ゴシック" pitchFamily="49" charset="-128"/>
                          <a:ea typeface="ＭＳ ゴシック" pitchFamily="49" charset="-128"/>
                        </a:rPr>
                        <a:t>児童発達支援管理責任者：</a:t>
                      </a:r>
                      <a:r>
                        <a:rPr kumimoji="1" lang="en-US" altLang="ja-JP" sz="1000" baseline="0" dirty="0" smtClean="0">
                          <a:latin typeface="ＭＳ ゴシック" pitchFamily="49" charset="-128"/>
                          <a:ea typeface="ＭＳ ゴシック" pitchFamily="49" charset="-128"/>
                        </a:rPr>
                        <a:t>32,624</a:t>
                      </a:r>
                      <a:r>
                        <a:rPr kumimoji="1" lang="ja-JP" altLang="en-US" sz="1000" baseline="0" dirty="0" smtClean="0">
                          <a:latin typeface="ＭＳ ゴシック" pitchFamily="49" charset="-128"/>
                          <a:ea typeface="ＭＳ ゴシック" pitchFamily="49" charset="-128"/>
                        </a:rPr>
                        <a:t>（平成</a:t>
                      </a:r>
                      <a:r>
                        <a:rPr kumimoji="1" lang="en-US" altLang="ja-JP" sz="1000" baseline="0" dirty="0" smtClean="0">
                          <a:latin typeface="ＭＳ ゴシック" pitchFamily="49" charset="-128"/>
                          <a:ea typeface="ＭＳ ゴシック" pitchFamily="49" charset="-128"/>
                        </a:rPr>
                        <a:t>29</a:t>
                      </a:r>
                      <a:r>
                        <a:rPr kumimoji="1" lang="ja-JP" altLang="en-US" sz="1000" baseline="0" dirty="0" smtClean="0">
                          <a:latin typeface="ＭＳ ゴシック" pitchFamily="49" charset="-128"/>
                          <a:ea typeface="ＭＳ ゴシック" pitchFamily="49" charset="-128"/>
                        </a:rPr>
                        <a:t>年</a:t>
                      </a:r>
                      <a:r>
                        <a:rPr kumimoji="1" lang="en-US" altLang="ja-JP" sz="1000" baseline="0" dirty="0" smtClean="0">
                          <a:latin typeface="ＭＳ ゴシック" pitchFamily="49" charset="-128"/>
                          <a:ea typeface="ＭＳ ゴシック" pitchFamily="49" charset="-128"/>
                        </a:rPr>
                        <a:t>4</a:t>
                      </a:r>
                      <a:r>
                        <a:rPr kumimoji="1" lang="ja-JP" altLang="en-US" sz="1000" baseline="0" dirty="0" smtClean="0">
                          <a:latin typeface="ＭＳ ゴシック" pitchFamily="49" charset="-128"/>
                          <a:ea typeface="ＭＳ ゴシック" pitchFamily="49" charset="-128"/>
                        </a:rPr>
                        <a:t>月・障害福祉課調べ）</a:t>
                      </a:r>
                      <a:endParaRPr kumimoji="1" lang="ja-JP" altLang="en-US" sz="1000" dirty="0">
                        <a:latin typeface="ＭＳ ゴシック" pitchFamily="49" charset="-128"/>
                        <a:ea typeface="ＭＳ ゴシック" pitchFamily="49" charset="-128"/>
                      </a:endParaRPr>
                    </a:p>
                  </a:txBody>
                  <a:tcPr marL="99060" marR="99060"/>
                </a:tc>
                <a:extLst>
                  <a:ext uri="{0D108BD9-81ED-4DB2-BD59-A6C34878D82A}">
                    <a16:rowId xmlns:a16="http://schemas.microsoft.com/office/drawing/2014/main" val="10008"/>
                  </a:ext>
                </a:extLst>
              </a:tr>
            </a:tbl>
          </a:graphicData>
        </a:graphic>
      </p:graphicFrame>
      <p:sp>
        <p:nvSpPr>
          <p:cNvPr id="5" name="テキスト ボックス 4"/>
          <p:cNvSpPr txBox="1"/>
          <p:nvPr/>
        </p:nvSpPr>
        <p:spPr>
          <a:xfrm>
            <a:off x="1484350" y="-31621"/>
            <a:ext cx="7005019" cy="436285"/>
          </a:xfrm>
          <a:prstGeom prst="rect">
            <a:avLst/>
          </a:prstGeom>
          <a:noFill/>
        </p:spPr>
        <p:txBody>
          <a:bodyPr wrap="none" lIns="96786" tIns="48393" rIns="96786" bIns="48393" rtlCol="0">
            <a:spAutoFit/>
          </a:bodyPr>
          <a:lstStyle/>
          <a:p>
            <a:r>
              <a:rPr lang="ja-JP" altLang="en-US" sz="2200" b="1" dirty="0">
                <a:latin typeface="ＭＳ ゴシック" pitchFamily="49" charset="-128"/>
                <a:ea typeface="ＭＳ ゴシック" pitchFamily="49" charset="-128"/>
              </a:rPr>
              <a:t>相談支援専門員とサービス管理責任者の比較について</a:t>
            </a:r>
          </a:p>
        </p:txBody>
      </p:sp>
    </p:spTree>
    <p:extLst>
      <p:ext uri="{BB962C8B-B14F-4D97-AF65-F5344CB8AC3E}">
        <p14:creationId xmlns:p14="http://schemas.microsoft.com/office/powerpoint/2010/main" val="746364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30" name="AutoShape 54"/>
          <p:cNvSpPr>
            <a:spLocks noGrp="1" noChangeArrowheads="1"/>
          </p:cNvSpPr>
          <p:nvPr>
            <p:ph type="title" idx="4294967295"/>
          </p:nvPr>
        </p:nvSpPr>
        <p:spPr>
          <a:xfrm>
            <a:off x="2145323" y="44493"/>
            <a:ext cx="5832475" cy="504825"/>
          </a:xfrm>
          <a:prstGeom prst="roundRect">
            <a:avLst>
              <a:gd name="adj" fmla="val 26537"/>
            </a:avLst>
          </a:prstGeom>
          <a:solidFill>
            <a:srgbClr val="FFFFCC"/>
          </a:solidFill>
          <a:ln w="38100" cmpd="thickThin">
            <a:solidFill>
              <a:srgbClr val="FF6600"/>
            </a:solidFill>
            <a:round/>
          </a:ln>
          <a:effectLst>
            <a:outerShdw dist="107763" dir="2700000" algn="ctr" rotWithShape="0">
              <a:schemeClr val="bg2">
                <a:alpha val="50000"/>
              </a:schemeClr>
            </a:outerShdw>
          </a:effectLst>
        </p:spPr>
        <p:txBody>
          <a:bodyPr rtlCol="0">
            <a:noAutofit/>
          </a:bodyPr>
          <a:lstStyle/>
          <a:p>
            <a:pPr eaLnBrk="1" fontAlgn="auto" hangingPunct="1">
              <a:spcAft>
                <a:spcPts val="0"/>
              </a:spcAft>
              <a:defRPr/>
            </a:pPr>
            <a:r>
              <a:rPr lang="ja-JP" altLang="en-US" sz="1800" b="1" dirty="0" smtClean="0">
                <a:latin typeface="+mn-ea"/>
                <a:ea typeface="+mn-ea"/>
              </a:rPr>
              <a:t>サービス等利用計画と個別支援計画の関係</a:t>
            </a:r>
          </a:p>
        </p:txBody>
      </p:sp>
      <p:sp>
        <p:nvSpPr>
          <p:cNvPr id="24" name="右矢印 23"/>
          <p:cNvSpPr/>
          <p:nvPr/>
        </p:nvSpPr>
        <p:spPr>
          <a:xfrm>
            <a:off x="3511550" y="2635250"/>
            <a:ext cx="433388" cy="1081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33" name="角丸四角形 32"/>
          <p:cNvSpPr/>
          <p:nvPr/>
        </p:nvSpPr>
        <p:spPr>
          <a:xfrm>
            <a:off x="128960" y="2060576"/>
            <a:ext cx="9577059" cy="2160588"/>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400" b="1" dirty="0">
              <a:solidFill>
                <a:prstClr val="black"/>
              </a:solidFill>
            </a:endParaRPr>
          </a:p>
        </p:txBody>
      </p:sp>
      <p:sp>
        <p:nvSpPr>
          <p:cNvPr id="42" name="角丸四角形 41"/>
          <p:cNvSpPr/>
          <p:nvPr/>
        </p:nvSpPr>
        <p:spPr>
          <a:xfrm>
            <a:off x="345098" y="1684340"/>
            <a:ext cx="2663825" cy="565150"/>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指定特定相談支援事業者（計画作成担当）</a:t>
            </a:r>
          </a:p>
        </p:txBody>
      </p:sp>
      <p:sp>
        <p:nvSpPr>
          <p:cNvPr id="10" name="角丸四角形 9"/>
          <p:cNvSpPr/>
          <p:nvPr/>
        </p:nvSpPr>
        <p:spPr>
          <a:xfrm>
            <a:off x="2216567" y="5085974"/>
            <a:ext cx="7632700" cy="1728787"/>
          </a:xfrm>
          <a:prstGeom prst="roundRect">
            <a:avLst>
              <a:gd name="adj" fmla="val 530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11" name="角丸四角形 10"/>
          <p:cNvSpPr/>
          <p:nvPr/>
        </p:nvSpPr>
        <p:spPr>
          <a:xfrm>
            <a:off x="2360639" y="4868863"/>
            <a:ext cx="201612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sp>
        <p:nvSpPr>
          <p:cNvPr id="13" name="角丸四角形 12"/>
          <p:cNvSpPr/>
          <p:nvPr/>
        </p:nvSpPr>
        <p:spPr>
          <a:xfrm>
            <a:off x="784563" y="2350728"/>
            <a:ext cx="2439990"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・障害者の心身の状況</a:t>
            </a:r>
            <a:endParaRPr lang="en-US" altLang="ja-JP" sz="1400" b="1" dirty="0">
              <a:solidFill>
                <a:prstClr val="black"/>
              </a:solidFill>
            </a:endParaRPr>
          </a:p>
          <a:p>
            <a:pPr>
              <a:defRPr/>
            </a:pPr>
            <a:r>
              <a:rPr lang="ja-JP" altLang="en-US" sz="1400" b="1" dirty="0">
                <a:solidFill>
                  <a:prstClr val="black"/>
                </a:solidFill>
              </a:rPr>
              <a:t>　・その置かれている環境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・現に受けているサービス</a:t>
            </a:r>
            <a:endParaRPr lang="en-US" altLang="ja-JP" sz="1400" b="1" dirty="0">
              <a:solidFill>
                <a:prstClr val="black"/>
              </a:solidFill>
            </a:endParaRPr>
          </a:p>
          <a:p>
            <a:pPr>
              <a:defRPr/>
            </a:pPr>
            <a:r>
              <a:rPr lang="ja-JP" altLang="en-US" sz="1400" b="1" dirty="0">
                <a:solidFill>
                  <a:prstClr val="black"/>
                </a:solidFill>
              </a:rPr>
              <a:t>　・サービス利用の意向</a:t>
            </a:r>
            <a:endParaRPr lang="en-US" altLang="ja-JP" sz="1400" b="1" dirty="0">
              <a:solidFill>
                <a:prstClr val="black"/>
              </a:solidFill>
            </a:endParaRPr>
          </a:p>
          <a:p>
            <a:pPr>
              <a:defRPr/>
            </a:pPr>
            <a:r>
              <a:rPr lang="ja-JP" altLang="en-US" sz="1400" b="1" dirty="0">
                <a:solidFill>
                  <a:prstClr val="black"/>
                </a:solidFill>
              </a:rPr>
              <a:t>　・支援する上で解決すべ</a:t>
            </a:r>
            <a:endParaRPr lang="en-US" altLang="ja-JP" sz="1400" b="1" dirty="0">
              <a:solidFill>
                <a:prstClr val="black"/>
              </a:solidFill>
            </a:endParaRPr>
          </a:p>
          <a:p>
            <a:pPr>
              <a:defRPr/>
            </a:pPr>
            <a:r>
              <a:rPr lang="ja-JP" altLang="en-US" sz="1400" b="1" dirty="0">
                <a:solidFill>
                  <a:prstClr val="black"/>
                </a:solidFill>
              </a:rPr>
              <a:t>　　き課題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15" name="角丸四角形 14"/>
          <p:cNvSpPr/>
          <p:nvPr/>
        </p:nvSpPr>
        <p:spPr>
          <a:xfrm>
            <a:off x="4458327" y="2350728"/>
            <a:ext cx="2727325" cy="18002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・生活に対する意向</a:t>
            </a:r>
            <a:endParaRPr lang="en-US" altLang="ja-JP" sz="1400" b="1" dirty="0">
              <a:solidFill>
                <a:prstClr val="black"/>
              </a:solidFill>
            </a:endParaRPr>
          </a:p>
          <a:p>
            <a:pPr>
              <a:defRPr/>
            </a:pPr>
            <a:r>
              <a:rPr lang="ja-JP" altLang="en-US" sz="1400" b="1" dirty="0">
                <a:solidFill>
                  <a:prstClr val="black"/>
                </a:solidFill>
              </a:rPr>
              <a:t>　・総合的な援助の方針</a:t>
            </a:r>
            <a:endParaRPr lang="en-US" altLang="ja-JP" sz="1400" b="1" dirty="0">
              <a:solidFill>
                <a:prstClr val="black"/>
              </a:solidFill>
            </a:endParaRPr>
          </a:p>
          <a:p>
            <a:pPr>
              <a:defRPr/>
            </a:pPr>
            <a:r>
              <a:rPr lang="ja-JP" altLang="en-US" sz="1400" b="1" dirty="0">
                <a:solidFill>
                  <a:prstClr val="black"/>
                </a:solidFill>
              </a:rPr>
              <a:t>　・解決すべき課題</a:t>
            </a:r>
            <a:endParaRPr lang="en-US" altLang="ja-JP" sz="1400" b="1" dirty="0">
              <a:solidFill>
                <a:prstClr val="black"/>
              </a:solidFill>
            </a:endParaRPr>
          </a:p>
          <a:p>
            <a:pPr>
              <a:defRPr/>
            </a:pPr>
            <a:r>
              <a:rPr lang="ja-JP" altLang="en-US" sz="1400" b="1" dirty="0">
                <a:solidFill>
                  <a:prstClr val="black"/>
                </a:solidFill>
              </a:rPr>
              <a:t>　・サービスの目的（長期・短期）</a:t>
            </a:r>
            <a:endParaRPr lang="en-US" altLang="ja-JP" sz="1400" b="1" dirty="0">
              <a:solidFill>
                <a:prstClr val="black"/>
              </a:solidFill>
            </a:endParaRPr>
          </a:p>
          <a:p>
            <a:pPr>
              <a:defRPr/>
            </a:pPr>
            <a:r>
              <a:rPr lang="ja-JP" altLang="en-US" sz="1400" b="1" dirty="0">
                <a:solidFill>
                  <a:prstClr val="black"/>
                </a:solidFill>
              </a:rPr>
              <a:t>　・その達成時期</a:t>
            </a:r>
            <a:endParaRPr lang="en-US" altLang="ja-JP" sz="1400" b="1" dirty="0">
              <a:solidFill>
                <a:prstClr val="black"/>
              </a:solidFill>
            </a:endParaRPr>
          </a:p>
          <a:p>
            <a:pPr>
              <a:defRPr/>
            </a:pPr>
            <a:r>
              <a:rPr lang="ja-JP" altLang="en-US" sz="1400" b="1" dirty="0">
                <a:solidFill>
                  <a:prstClr val="black"/>
                </a:solidFill>
              </a:rPr>
              <a:t>　・サービスの種類・内容・量</a:t>
            </a:r>
            <a:endParaRPr lang="en-US" altLang="ja-JP" sz="1400" b="1" dirty="0">
              <a:solidFill>
                <a:prstClr val="black"/>
              </a:solidFill>
            </a:endParaRPr>
          </a:p>
          <a:p>
            <a:pPr>
              <a:defRPr/>
            </a:pPr>
            <a:r>
              <a:rPr lang="ja-JP" altLang="en-US" sz="1400" b="1" dirty="0">
                <a:solidFill>
                  <a:prstClr val="black"/>
                </a:solidFill>
              </a:rPr>
              <a:t>　・サービス提供の留意事項</a:t>
            </a:r>
            <a:endParaRPr lang="ja-JP" altLang="en-US" b="1" dirty="0">
              <a:solidFill>
                <a:prstClr val="white"/>
              </a:solidFill>
            </a:endParaRPr>
          </a:p>
        </p:txBody>
      </p:sp>
      <p:sp>
        <p:nvSpPr>
          <p:cNvPr id="46090" name="Rectangle 52"/>
          <p:cNvSpPr>
            <a:spLocks noChangeArrowheads="1"/>
          </p:cNvSpPr>
          <p:nvPr/>
        </p:nvSpPr>
        <p:spPr bwMode="auto">
          <a:xfrm>
            <a:off x="4112288" y="2380866"/>
            <a:ext cx="409575" cy="1728787"/>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300" b="1" dirty="0">
                <a:solidFill>
                  <a:srgbClr val="000000"/>
                </a:solidFill>
                <a:latin typeface="ＭＳ Ｐゴシック" charset="-128"/>
              </a:rPr>
              <a:t>サービス等利用計画</a:t>
            </a:r>
          </a:p>
        </p:txBody>
      </p:sp>
      <p:cxnSp>
        <p:nvCxnSpPr>
          <p:cNvPr id="18" name="カギ線コネクタ 17"/>
          <p:cNvCxnSpPr>
            <a:stCxn id="15" idx="2"/>
            <a:endCxn id="11" idx="0"/>
          </p:cNvCxnSpPr>
          <p:nvPr/>
        </p:nvCxnSpPr>
        <p:spPr>
          <a:xfrm rot="5400000">
            <a:off x="4235450" y="3282958"/>
            <a:ext cx="719138" cy="2452689"/>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6681832" y="5301858"/>
            <a:ext cx="3024187"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lstStyle/>
          <a:p>
            <a:pPr>
              <a:defRPr/>
            </a:pPr>
            <a:r>
              <a:rPr lang="ja-JP" altLang="en-US" sz="1500" b="1" dirty="0">
                <a:solidFill>
                  <a:srgbClr val="FF0000"/>
                </a:solidFill>
              </a:rPr>
              <a:t>　</a:t>
            </a:r>
            <a:r>
              <a:rPr lang="ja-JP" altLang="en-US" sz="1500" b="1" u="sng" spc="100" dirty="0">
                <a:solidFill>
                  <a:srgbClr val="FF0000"/>
                </a:solidFill>
              </a:rPr>
              <a:t>サービス等利用計画を受けて、</a:t>
            </a:r>
            <a:r>
              <a:rPr lang="ja-JP" altLang="en-US" sz="1500" b="1" spc="100" dirty="0">
                <a:solidFill>
                  <a:srgbClr val="FF0000"/>
                </a:solidFill>
              </a:rPr>
              <a:t>自らの障害福祉サービス事業所の中での取組について具体的に掘り下げて計画を作成するよう努める。</a:t>
            </a:r>
            <a:endParaRPr lang="ja-JP" altLang="en-US" sz="1500" b="1" spc="100" dirty="0">
              <a:solidFill>
                <a:prstClr val="white"/>
              </a:solidFill>
            </a:endParaRPr>
          </a:p>
        </p:txBody>
      </p:sp>
      <p:sp>
        <p:nvSpPr>
          <p:cNvPr id="46093" name="Rectangle 52"/>
          <p:cNvSpPr>
            <a:spLocks noChangeArrowheads="1"/>
          </p:cNvSpPr>
          <p:nvPr/>
        </p:nvSpPr>
        <p:spPr bwMode="auto">
          <a:xfrm>
            <a:off x="6344291" y="5229230"/>
            <a:ext cx="409575" cy="15113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個別支援計画</a:t>
            </a:r>
          </a:p>
        </p:txBody>
      </p:sp>
      <p:sp>
        <p:nvSpPr>
          <p:cNvPr id="35" name="角丸四角形 34"/>
          <p:cNvSpPr/>
          <p:nvPr/>
        </p:nvSpPr>
        <p:spPr>
          <a:xfrm>
            <a:off x="2873757" y="5301858"/>
            <a:ext cx="2439990" cy="1368425"/>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rPr>
              <a:t>　・置かれている環境</a:t>
            </a:r>
            <a:endParaRPr lang="en-US" altLang="ja-JP" sz="1400" b="1" dirty="0">
              <a:solidFill>
                <a:prstClr val="black"/>
              </a:solidFill>
            </a:endParaRPr>
          </a:p>
          <a:p>
            <a:pPr>
              <a:defRPr/>
            </a:pPr>
            <a:r>
              <a:rPr lang="ja-JP" altLang="en-US" sz="1400" b="1" dirty="0">
                <a:solidFill>
                  <a:prstClr val="black"/>
                </a:solidFill>
              </a:rPr>
              <a:t>　・日常生活の状況</a:t>
            </a:r>
            <a:endParaRPr lang="en-US" altLang="ja-JP" sz="1400" b="1" dirty="0">
              <a:solidFill>
                <a:prstClr val="black"/>
              </a:solidFill>
            </a:endParaRPr>
          </a:p>
          <a:p>
            <a:pPr>
              <a:defRPr/>
            </a:pPr>
            <a:r>
              <a:rPr lang="ja-JP" altLang="en-US" sz="1400" b="1" dirty="0">
                <a:solidFill>
                  <a:prstClr val="black"/>
                </a:solidFill>
              </a:rPr>
              <a:t>　・利用者の希望する生活</a:t>
            </a:r>
            <a:endParaRPr lang="en-US" altLang="ja-JP" sz="1400" b="1" dirty="0">
              <a:solidFill>
                <a:prstClr val="black"/>
              </a:solidFill>
            </a:endParaRPr>
          </a:p>
          <a:p>
            <a:pPr>
              <a:defRPr/>
            </a:pPr>
            <a:r>
              <a:rPr lang="ja-JP" altLang="en-US" sz="1400" b="1" dirty="0">
                <a:solidFill>
                  <a:prstClr val="black"/>
                </a:solidFill>
              </a:rPr>
              <a:t>　・課題</a:t>
            </a:r>
            <a:endParaRPr lang="en-US" altLang="ja-JP" sz="1400" b="1" dirty="0">
              <a:solidFill>
                <a:prstClr val="black"/>
              </a:solidFill>
            </a:endParaRPr>
          </a:p>
          <a:p>
            <a:pPr>
              <a:defRPr/>
            </a:pPr>
            <a:r>
              <a:rPr lang="ja-JP" altLang="en-US" sz="1400" b="1" dirty="0">
                <a:solidFill>
                  <a:prstClr val="black"/>
                </a:solidFill>
              </a:rPr>
              <a:t>　・その他</a:t>
            </a:r>
            <a:endParaRPr lang="ja-JP" altLang="en-US" b="1" dirty="0">
              <a:solidFill>
                <a:prstClr val="white"/>
              </a:solidFill>
            </a:endParaRPr>
          </a:p>
        </p:txBody>
      </p:sp>
      <p:sp>
        <p:nvSpPr>
          <p:cNvPr id="46095" name="Rectangle 52"/>
          <p:cNvSpPr>
            <a:spLocks noChangeArrowheads="1"/>
          </p:cNvSpPr>
          <p:nvPr/>
        </p:nvSpPr>
        <p:spPr bwMode="auto">
          <a:xfrm>
            <a:off x="2539052" y="5332413"/>
            <a:ext cx="409575" cy="1295400"/>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46096" name="Rectangle 52"/>
          <p:cNvSpPr>
            <a:spLocks noChangeArrowheads="1"/>
          </p:cNvSpPr>
          <p:nvPr/>
        </p:nvSpPr>
        <p:spPr bwMode="auto">
          <a:xfrm>
            <a:off x="438778" y="2420939"/>
            <a:ext cx="411163" cy="1439862"/>
          </a:xfrm>
          <a:prstGeom prst="roundRect">
            <a:avLst>
              <a:gd name="adj" fmla="val 24727"/>
            </a:avLst>
          </a:prstGeom>
          <a:solidFill>
            <a:schemeClr val="bg1"/>
          </a:solidFill>
          <a:ln w="9525" algn="ctr">
            <a:solidFill>
              <a:schemeClr val="tx1"/>
            </a:solidFill>
            <a:miter lim="800000"/>
            <a:headEnd/>
            <a:tailEnd/>
          </a:ln>
        </p:spPr>
        <p:txBody>
          <a:bodyPr vert="eaVert" wrap="none" lIns="36000" rIns="36000" anchor="ctr"/>
          <a:lstStyle/>
          <a:p>
            <a:pPr algn="ctr">
              <a:lnSpc>
                <a:spcPts val="1700"/>
              </a:lnSpc>
            </a:pPr>
            <a:r>
              <a:rPr lang="ja-JP" altLang="en-US" sz="1600" b="1" dirty="0">
                <a:solidFill>
                  <a:srgbClr val="000000"/>
                </a:solidFill>
                <a:latin typeface="ＭＳ Ｐゴシック" charset="-128"/>
              </a:rPr>
              <a:t>アセスメント</a:t>
            </a:r>
          </a:p>
        </p:txBody>
      </p:sp>
      <p:sp>
        <p:nvSpPr>
          <p:cNvPr id="37" name="右矢印 36"/>
          <p:cNvSpPr/>
          <p:nvPr/>
        </p:nvSpPr>
        <p:spPr>
          <a:xfrm>
            <a:off x="5600712" y="5445125"/>
            <a:ext cx="431800" cy="1079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solidFill>
                <a:prstClr val="white"/>
              </a:solidFill>
            </a:endParaRPr>
          </a:p>
        </p:txBody>
      </p:sp>
      <p:sp>
        <p:nvSpPr>
          <p:cNvPr id="44" name="角丸四角形 43"/>
          <p:cNvSpPr/>
          <p:nvPr/>
        </p:nvSpPr>
        <p:spPr>
          <a:xfrm>
            <a:off x="7040634" y="2277664"/>
            <a:ext cx="2449513" cy="1008063"/>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prstClr val="black"/>
                </a:solidFill>
              </a:rPr>
              <a:t>　障害福祉サービスに加え、</a:t>
            </a:r>
            <a:r>
              <a:rPr lang="ja-JP" altLang="en-US" sz="1200" u="wavyHeavy" dirty="0">
                <a:solidFill>
                  <a:prstClr val="black"/>
                </a:solidFill>
                <a:uFill>
                  <a:solidFill>
                    <a:srgbClr val="FF0000"/>
                  </a:solidFill>
                </a:uFill>
              </a:rPr>
              <a:t>保健医療サービス、その他の福祉サービスや地域住民の自発的活動なども計画に位置づけるよう努める。</a:t>
            </a:r>
          </a:p>
        </p:txBody>
      </p:sp>
      <p:sp>
        <p:nvSpPr>
          <p:cNvPr id="48" name="角丸四角形吹き出し 47"/>
          <p:cNvSpPr/>
          <p:nvPr/>
        </p:nvSpPr>
        <p:spPr>
          <a:xfrm>
            <a:off x="7473970" y="3500448"/>
            <a:ext cx="2016125" cy="1368425"/>
          </a:xfrm>
          <a:prstGeom prst="wedgeRoundRectCallout">
            <a:avLst>
              <a:gd name="adj1" fmla="val -64550"/>
              <a:gd name="adj2" fmla="val -420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prstClr val="black"/>
                </a:solidFill>
              </a:rPr>
              <a:t>　</a:t>
            </a:r>
            <a:r>
              <a:rPr lang="ja-JP" altLang="en-US" sz="1400" dirty="0">
                <a:solidFill>
                  <a:srgbClr val="FF0000"/>
                </a:solidFill>
              </a:rPr>
              <a:t>複数サービスに共通の支援目標、複数サービスの役割分担、利用者の環境調整等、総合的な支援計画を作る。</a:t>
            </a:r>
          </a:p>
        </p:txBody>
      </p:sp>
      <p:sp>
        <p:nvSpPr>
          <p:cNvPr id="23" name="角丸四角形 22"/>
          <p:cNvSpPr/>
          <p:nvPr/>
        </p:nvSpPr>
        <p:spPr>
          <a:xfrm>
            <a:off x="128646" y="4437063"/>
            <a:ext cx="2016125" cy="360362"/>
          </a:xfrm>
          <a:prstGeom prst="roundRect">
            <a:avLst>
              <a:gd name="adj" fmla="val 50000"/>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prstClr val="white"/>
                </a:solidFill>
              </a:rPr>
              <a:t>サービス事業者</a:t>
            </a:r>
          </a:p>
        </p:txBody>
      </p:sp>
      <p:cxnSp>
        <p:nvCxnSpPr>
          <p:cNvPr id="25" name="カギ線コネクタ 24"/>
          <p:cNvCxnSpPr>
            <a:endCxn id="23" idx="3"/>
          </p:cNvCxnSpPr>
          <p:nvPr/>
        </p:nvCxnSpPr>
        <p:spPr>
          <a:xfrm rot="10800000" flipV="1">
            <a:off x="2144726" y="4508500"/>
            <a:ext cx="1223962" cy="107950"/>
          </a:xfrm>
          <a:prstGeom prst="bentConnector3">
            <a:avLst>
              <a:gd name="adj1" fmla="val 50000"/>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344902" y="684263"/>
            <a:ext cx="9072562" cy="9350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indent="-176213">
              <a:defRPr/>
            </a:pPr>
            <a:r>
              <a:rPr lang="ja-JP" altLang="en-US" sz="1400" b="1" dirty="0">
                <a:solidFill>
                  <a:prstClr val="black"/>
                </a:solidFill>
              </a:rPr>
              <a:t>○　サービス等利用計画については、相談支援専門員が、</a:t>
            </a:r>
            <a:r>
              <a:rPr lang="ja-JP" altLang="en-US" sz="1400" b="1" dirty="0">
                <a:solidFill>
                  <a:prstClr val="black"/>
                </a:solidFill>
                <a:uFill>
                  <a:solidFill>
                    <a:srgbClr val="FF0000"/>
                  </a:solidFill>
                </a:uFill>
              </a:rPr>
              <a:t>総合的な援助方針</a:t>
            </a:r>
            <a:r>
              <a:rPr lang="ja-JP" altLang="en-US" sz="1400" b="1" dirty="0">
                <a:solidFill>
                  <a:prstClr val="black"/>
                </a:solidFill>
              </a:rPr>
              <a:t>や解決すべき課題を踏まえ、最も適切なサービスの組み合わせ等について検討し、作成。</a:t>
            </a:r>
            <a:endParaRPr lang="en-US" altLang="ja-JP" sz="1400" b="1" dirty="0">
              <a:solidFill>
                <a:prstClr val="black"/>
              </a:solidFill>
            </a:endParaRPr>
          </a:p>
          <a:p>
            <a:pPr marL="176213" indent="-176213">
              <a:defRPr/>
            </a:pPr>
            <a:r>
              <a:rPr lang="ja-JP" altLang="en-US" sz="1400" b="1" dirty="0">
                <a:solidFill>
                  <a:prstClr val="black"/>
                </a:solidFill>
              </a:rPr>
              <a:t>○　個別支援計画については、サービス管理責任者が、サービス等利用計画における総合的な援助方針等を踏まえ、当該事業所が提供する</a:t>
            </a:r>
            <a:r>
              <a:rPr lang="ja-JP" altLang="en-US" sz="1400" b="1" dirty="0">
                <a:solidFill>
                  <a:prstClr val="black"/>
                </a:solidFill>
                <a:uFill>
                  <a:solidFill>
                    <a:srgbClr val="FF0000"/>
                  </a:solidFill>
                </a:uFill>
              </a:rPr>
              <a:t>サービスの適切な支援内容</a:t>
            </a:r>
            <a:r>
              <a:rPr lang="ja-JP" altLang="en-US" sz="1400" b="1" dirty="0">
                <a:solidFill>
                  <a:prstClr val="black"/>
                </a:solidFill>
              </a:rPr>
              <a:t>等について検討し、作成。</a:t>
            </a:r>
          </a:p>
        </p:txBody>
      </p:sp>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84</a:t>
            </a:fld>
            <a:endParaRPr lang="en-US" altLang="ja-JP" dirty="0"/>
          </a:p>
        </p:txBody>
      </p:sp>
    </p:spTree>
    <p:extLst>
      <p:ext uri="{BB962C8B-B14F-4D97-AF65-F5344CB8AC3E}">
        <p14:creationId xmlns:p14="http://schemas.microsoft.com/office/powerpoint/2010/main" val="30879438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1076562" y="1485019"/>
            <a:ext cx="682566" cy="1800360"/>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sp>
        <p:nvSpPr>
          <p:cNvPr id="34" name="Rectangle 6"/>
          <p:cNvSpPr>
            <a:spLocks noChangeArrowheads="1"/>
          </p:cNvSpPr>
          <p:nvPr/>
        </p:nvSpPr>
        <p:spPr bwMode="auto">
          <a:xfrm>
            <a:off x="1065598" y="1485019"/>
            <a:ext cx="467481" cy="1800360"/>
          </a:xfrm>
          <a:prstGeom prst="rect">
            <a:avLst/>
          </a:prstGeom>
          <a:solidFill>
            <a:srgbClr val="FFFF99">
              <a:alpha val="65098"/>
            </a:srgbClr>
          </a:solidFill>
          <a:ln w="3175">
            <a:solidFill>
              <a:schemeClr val="bg1">
                <a:lumMod val="85000"/>
              </a:schemeClr>
            </a:solidFill>
            <a:prstDash val="solid"/>
            <a:miter lim="800000"/>
            <a:headEnd/>
            <a:tailEnd/>
          </a:ln>
        </p:spPr>
        <p:txBody>
          <a:bodyPr vert="eaVert" wrap="none" lIns="91288" tIns="45646" rIns="91288" bIns="45646" anchor="ctr"/>
          <a:lstStyle/>
          <a:p>
            <a:pPr defTabSz="912971" fontAlgn="base">
              <a:spcBef>
                <a:spcPct val="0"/>
              </a:spcBef>
              <a:spcAft>
                <a:spcPct val="0"/>
              </a:spcAft>
              <a:defRPr/>
            </a:pPr>
            <a:r>
              <a:rPr lang="ja-JP" altLang="en-US" sz="2000" dirty="0">
                <a:solidFill>
                  <a:srgbClr val="000000"/>
                </a:solidFill>
                <a:latin typeface="HG創英角ﾎﾟｯﾌﾟ体" pitchFamily="49" charset="-128"/>
                <a:ea typeface="HG創英角ﾎﾟｯﾌﾟ体" pitchFamily="49" charset="-128"/>
              </a:rPr>
              <a:t>　</a:t>
            </a:r>
            <a:r>
              <a:rPr lang="ja-JP" altLang="en-US" sz="2000" dirty="0">
                <a:solidFill>
                  <a:srgbClr val="000000"/>
                </a:solidFill>
                <a:latin typeface="Arial" charset="0"/>
              </a:rPr>
              <a:t>　　　　　　</a:t>
            </a:r>
          </a:p>
        </p:txBody>
      </p:sp>
      <p:cxnSp>
        <p:nvCxnSpPr>
          <p:cNvPr id="28" name="直線コネクタ 27"/>
          <p:cNvCxnSpPr/>
          <p:nvPr/>
        </p:nvCxnSpPr>
        <p:spPr>
          <a:xfrm>
            <a:off x="273257" y="3645000"/>
            <a:ext cx="9143324"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9" name="Rectangle 6"/>
          <p:cNvSpPr>
            <a:spLocks noChangeArrowheads="1"/>
          </p:cNvSpPr>
          <p:nvPr/>
        </p:nvSpPr>
        <p:spPr bwMode="auto">
          <a:xfrm>
            <a:off x="775892" y="1483928"/>
            <a:ext cx="467481" cy="1800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47110" name="Rectangle 7"/>
          <p:cNvSpPr>
            <a:spLocks noChangeArrowheads="1"/>
          </p:cNvSpPr>
          <p:nvPr/>
        </p:nvSpPr>
        <p:spPr bwMode="auto">
          <a:xfrm>
            <a:off x="2066398" y="1196640"/>
            <a:ext cx="467481" cy="2376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サービス等利用計画案等</a:t>
            </a:r>
            <a:endParaRPr lang="ja-JP" altLang="en-US" sz="1600" dirty="0">
              <a:solidFill>
                <a:srgbClr val="000000"/>
              </a:solidFill>
              <a:latin typeface="Arial" charset="0"/>
            </a:endParaRPr>
          </a:p>
        </p:txBody>
      </p:sp>
      <p:sp>
        <p:nvSpPr>
          <p:cNvPr id="47111" name="Rectangle 38"/>
          <p:cNvSpPr>
            <a:spLocks noChangeArrowheads="1"/>
          </p:cNvSpPr>
          <p:nvPr/>
        </p:nvSpPr>
        <p:spPr bwMode="auto">
          <a:xfrm>
            <a:off x="6640221" y="3821041"/>
            <a:ext cx="466384" cy="1726920"/>
          </a:xfrm>
          <a:prstGeom prst="rect">
            <a:avLst/>
          </a:prstGeom>
          <a:solidFill>
            <a:srgbClr val="FFFF99"/>
          </a:solidFill>
          <a:ln w="9525">
            <a:solidFill>
              <a:schemeClr val="tx1"/>
            </a:solidFill>
            <a:miter lim="800000"/>
            <a:headEnd/>
            <a:tailEnd/>
          </a:ln>
        </p:spPr>
        <p:txBody>
          <a:bodyPr vert="eaVert" wrap="none" lIns="91288" tIns="0" rIns="91288" bIns="0"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個別支援計画</a:t>
            </a:r>
            <a:endParaRPr lang="ja-JP" altLang="en-US" sz="2000" dirty="0">
              <a:solidFill>
                <a:srgbClr val="000000"/>
              </a:solidFill>
              <a:latin typeface="Arial" charset="0"/>
            </a:endParaRPr>
          </a:p>
        </p:txBody>
      </p:sp>
      <p:sp>
        <p:nvSpPr>
          <p:cNvPr id="47112" name="Line 40"/>
          <p:cNvSpPr>
            <a:spLocks noChangeShapeType="1"/>
          </p:cNvSpPr>
          <p:nvPr/>
        </p:nvSpPr>
        <p:spPr bwMode="auto">
          <a:xfrm>
            <a:off x="4016956" y="3356640"/>
            <a:ext cx="234839" cy="432000"/>
          </a:xfrm>
          <a:prstGeom prst="line">
            <a:avLst/>
          </a:prstGeom>
          <a:noFill/>
          <a:ln w="50800">
            <a:solidFill>
              <a:schemeClr val="tx1"/>
            </a:solidFill>
            <a:round/>
            <a:headEnd/>
            <a:tailEnd type="triangle" w="med" len="med"/>
          </a:ln>
        </p:spPr>
        <p:txBody>
          <a:bodyPr lIns="91288" tIns="45646" rIns="91288" bIns="45646"/>
          <a:lstStyle/>
          <a:p>
            <a:pPr fontAlgn="base">
              <a:spcBef>
                <a:spcPct val="0"/>
              </a:spcBef>
              <a:spcAft>
                <a:spcPct val="0"/>
              </a:spcAft>
            </a:pPr>
            <a:endParaRPr lang="ja-JP" altLang="en-US" dirty="0">
              <a:solidFill>
                <a:prstClr val="black"/>
              </a:solidFill>
              <a:latin typeface="Arial" charset="0"/>
            </a:endParaRPr>
          </a:p>
        </p:txBody>
      </p:sp>
      <p:sp>
        <p:nvSpPr>
          <p:cNvPr id="47113" name="Rectangle 49"/>
          <p:cNvSpPr>
            <a:spLocks noChangeArrowheads="1"/>
          </p:cNvSpPr>
          <p:nvPr/>
        </p:nvSpPr>
        <p:spPr bwMode="auto">
          <a:xfrm>
            <a:off x="8088749" y="3767040"/>
            <a:ext cx="466384" cy="211032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モニタリング</a:t>
            </a:r>
            <a:endParaRPr lang="ja-JP" altLang="en-US" sz="2000" dirty="0">
              <a:solidFill>
                <a:srgbClr val="000000"/>
              </a:solidFill>
              <a:latin typeface="Arial" charset="0"/>
            </a:endParaRPr>
          </a:p>
        </p:txBody>
      </p:sp>
      <p:sp>
        <p:nvSpPr>
          <p:cNvPr id="23" name="Rectangle 50"/>
          <p:cNvSpPr>
            <a:spLocks noChangeArrowheads="1"/>
          </p:cNvSpPr>
          <p:nvPr/>
        </p:nvSpPr>
        <p:spPr bwMode="auto">
          <a:xfrm>
            <a:off x="128465" y="1196641"/>
            <a:ext cx="503695" cy="215892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相談支援事業者</a:t>
            </a:r>
          </a:p>
        </p:txBody>
      </p:sp>
      <p:sp>
        <p:nvSpPr>
          <p:cNvPr id="47115" name="Rectangle 52"/>
          <p:cNvSpPr>
            <a:spLocks noChangeArrowheads="1"/>
          </p:cNvSpPr>
          <p:nvPr/>
        </p:nvSpPr>
        <p:spPr bwMode="auto">
          <a:xfrm>
            <a:off x="2612887" y="2492640"/>
            <a:ext cx="359939" cy="2087640"/>
          </a:xfrm>
          <a:prstGeom prst="roundRect">
            <a:avLst>
              <a:gd name="adj" fmla="val 0"/>
            </a:avLst>
          </a:prstGeom>
          <a:solidFill>
            <a:srgbClr val="FF9999"/>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支給決定（市町村）</a:t>
            </a:r>
            <a:endParaRPr lang="en-US" altLang="ja-JP" b="1" dirty="0">
              <a:solidFill>
                <a:srgbClr val="000000"/>
              </a:solidFill>
              <a:latin typeface="ＭＳ Ｐゴシック" charset="-128"/>
            </a:endParaRPr>
          </a:p>
        </p:txBody>
      </p:sp>
      <p:sp>
        <p:nvSpPr>
          <p:cNvPr id="33" name="Rectangle 50"/>
          <p:cNvSpPr>
            <a:spLocks noChangeArrowheads="1"/>
          </p:cNvSpPr>
          <p:nvPr/>
        </p:nvSpPr>
        <p:spPr bwMode="auto">
          <a:xfrm>
            <a:off x="128465" y="4077000"/>
            <a:ext cx="503695" cy="2160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288" tIns="45646" rIns="91288" bIns="45646" anchor="ctr"/>
          <a:lstStyle/>
          <a:p>
            <a:pPr algn="ctr" defTabSz="912971" fontAlgn="base">
              <a:spcBef>
                <a:spcPct val="0"/>
              </a:spcBef>
              <a:spcAft>
                <a:spcPct val="0"/>
              </a:spcAft>
              <a:defRPr/>
            </a:pPr>
            <a:r>
              <a:rPr lang="ja-JP" altLang="en-US" sz="2000" dirty="0">
                <a:solidFill>
                  <a:prstClr val="black"/>
                </a:solidFill>
                <a:latin typeface="HG創英角ﾎﾟｯﾌﾟ体" pitchFamily="49" charset="-128"/>
                <a:ea typeface="HG創英角ﾎﾟｯﾌﾟ体" pitchFamily="49" charset="-128"/>
              </a:rPr>
              <a:t>サービス事業者</a:t>
            </a:r>
          </a:p>
        </p:txBody>
      </p:sp>
      <p:sp>
        <p:nvSpPr>
          <p:cNvPr id="47117" name="Rectangle 6"/>
          <p:cNvSpPr>
            <a:spLocks noChangeArrowheads="1"/>
          </p:cNvSpPr>
          <p:nvPr/>
        </p:nvSpPr>
        <p:spPr bwMode="auto">
          <a:xfrm>
            <a:off x="4847153" y="3919321"/>
            <a:ext cx="467481" cy="179928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2000" dirty="0">
                <a:solidFill>
                  <a:srgbClr val="000000"/>
                </a:solidFill>
                <a:latin typeface="HG創英角ﾎﾟｯﾌﾟ体" pitchFamily="49" charset="-128"/>
                <a:ea typeface="HG創英角ﾎﾟｯﾌﾟ体" pitchFamily="49" charset="-128"/>
              </a:rPr>
              <a:t> アセスメント　</a:t>
            </a:r>
            <a:r>
              <a:rPr lang="ja-JP" altLang="en-US" sz="2000" dirty="0">
                <a:solidFill>
                  <a:srgbClr val="000000"/>
                </a:solidFill>
                <a:latin typeface="Arial" charset="0"/>
              </a:rPr>
              <a:t>　　　　　　</a:t>
            </a:r>
          </a:p>
        </p:txBody>
      </p:sp>
      <p:sp>
        <p:nvSpPr>
          <p:cNvPr id="47118" name="Rectangle 7"/>
          <p:cNvSpPr>
            <a:spLocks noChangeArrowheads="1"/>
          </p:cNvSpPr>
          <p:nvPr/>
        </p:nvSpPr>
        <p:spPr bwMode="auto">
          <a:xfrm>
            <a:off x="3549294" y="1269019"/>
            <a:ext cx="466385" cy="223236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サービス等利用計画等</a:t>
            </a:r>
            <a:endParaRPr lang="ja-JP" altLang="en-US" sz="1600" dirty="0">
              <a:solidFill>
                <a:srgbClr val="000000"/>
              </a:solidFill>
              <a:latin typeface="Arial" charset="0"/>
            </a:endParaRPr>
          </a:p>
        </p:txBody>
      </p:sp>
      <p:sp>
        <p:nvSpPr>
          <p:cNvPr id="43" name="右矢印 42"/>
          <p:cNvSpPr/>
          <p:nvPr/>
        </p:nvSpPr>
        <p:spPr>
          <a:xfrm>
            <a:off x="5367283" y="4359961"/>
            <a:ext cx="289707"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0" name="Rectangle 52"/>
          <p:cNvSpPr>
            <a:spLocks noChangeArrowheads="1"/>
          </p:cNvSpPr>
          <p:nvPr/>
        </p:nvSpPr>
        <p:spPr bwMode="auto">
          <a:xfrm>
            <a:off x="6247358" y="3429001"/>
            <a:ext cx="287512" cy="183708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b="1" dirty="0">
                <a:solidFill>
                  <a:srgbClr val="000000"/>
                </a:solidFill>
                <a:latin typeface="ＭＳ Ｐゴシック" charset="-128"/>
              </a:rPr>
              <a:t>支援会議</a:t>
            </a:r>
            <a:endParaRPr lang="en-US" altLang="ja-JP" b="1" dirty="0">
              <a:solidFill>
                <a:srgbClr val="000000"/>
              </a:solidFill>
              <a:latin typeface="ＭＳ Ｐゴシック" charset="-128"/>
            </a:endParaRPr>
          </a:p>
        </p:txBody>
      </p:sp>
      <p:sp>
        <p:nvSpPr>
          <p:cNvPr id="47121" name="Rectangle 7"/>
          <p:cNvSpPr>
            <a:spLocks noChangeArrowheads="1"/>
          </p:cNvSpPr>
          <p:nvPr/>
        </p:nvSpPr>
        <p:spPr bwMode="auto">
          <a:xfrm>
            <a:off x="7995773" y="1196640"/>
            <a:ext cx="559661" cy="23036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継続サービス利用支援等</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（モニタリング）</a:t>
            </a:r>
            <a:endParaRPr lang="ja-JP" altLang="en-US" sz="1600" dirty="0">
              <a:solidFill>
                <a:srgbClr val="000000"/>
              </a:solidFill>
              <a:latin typeface="Arial" charset="0"/>
            </a:endParaRPr>
          </a:p>
        </p:txBody>
      </p:sp>
      <p:sp>
        <p:nvSpPr>
          <p:cNvPr id="47122" name="Rectangle 7"/>
          <p:cNvSpPr>
            <a:spLocks noChangeArrowheads="1"/>
          </p:cNvSpPr>
          <p:nvPr/>
        </p:nvSpPr>
        <p:spPr bwMode="auto">
          <a:xfrm>
            <a:off x="7448009" y="3772446"/>
            <a:ext cx="547590" cy="237384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個別支援計画の実施</a:t>
            </a:r>
            <a:endParaRPr lang="en-US" altLang="ja-JP" sz="1600" dirty="0">
              <a:solidFill>
                <a:srgbClr val="000000"/>
              </a:solidFill>
              <a:latin typeface="HG創英角ﾎﾟｯﾌﾟ体" pitchFamily="49" charset="-128"/>
              <a:ea typeface="HG創英角ﾎﾟｯﾌﾟ体" pitchFamily="49" charset="-128"/>
            </a:endParaRPr>
          </a:p>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（サービスの提供）</a:t>
            </a:r>
            <a:endParaRPr lang="ja-JP" altLang="en-US" sz="1600" dirty="0">
              <a:solidFill>
                <a:srgbClr val="000000"/>
              </a:solidFill>
              <a:latin typeface="Arial" charset="0"/>
            </a:endParaRPr>
          </a:p>
        </p:txBody>
      </p:sp>
      <p:sp>
        <p:nvSpPr>
          <p:cNvPr id="50" name="右矢印 49"/>
          <p:cNvSpPr/>
          <p:nvPr/>
        </p:nvSpPr>
        <p:spPr>
          <a:xfrm>
            <a:off x="7182393" y="4359961"/>
            <a:ext cx="203013"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4" name="Rectangle 7"/>
          <p:cNvSpPr>
            <a:spLocks noChangeArrowheads="1"/>
          </p:cNvSpPr>
          <p:nvPr/>
        </p:nvSpPr>
        <p:spPr bwMode="auto">
          <a:xfrm>
            <a:off x="9382932" y="3789720"/>
            <a:ext cx="466385" cy="237492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600" dirty="0">
                <a:solidFill>
                  <a:srgbClr val="000000"/>
                </a:solidFill>
                <a:latin typeface="HG創英角ﾎﾟｯﾌﾟ体" pitchFamily="49" charset="-128"/>
                <a:ea typeface="HG創英角ﾎﾟｯﾌﾟ体" pitchFamily="49" charset="-128"/>
              </a:rPr>
              <a:t>個別支援計画の変更</a:t>
            </a:r>
            <a:endParaRPr lang="ja-JP" altLang="en-US" sz="1600" dirty="0">
              <a:solidFill>
                <a:srgbClr val="000000"/>
              </a:solidFill>
              <a:latin typeface="Arial" charset="0"/>
            </a:endParaRPr>
          </a:p>
        </p:txBody>
      </p:sp>
      <p:sp>
        <p:nvSpPr>
          <p:cNvPr id="52" name="右矢印 51"/>
          <p:cNvSpPr/>
          <p:nvPr/>
        </p:nvSpPr>
        <p:spPr>
          <a:xfrm>
            <a:off x="8586978" y="4383721"/>
            <a:ext cx="287512" cy="649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26" name="Rectangle 52"/>
          <p:cNvSpPr>
            <a:spLocks noChangeArrowheads="1"/>
          </p:cNvSpPr>
          <p:nvPr/>
        </p:nvSpPr>
        <p:spPr bwMode="auto">
          <a:xfrm>
            <a:off x="3080703" y="1844640"/>
            <a:ext cx="358841" cy="3384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47127" name="Rectangle 38"/>
          <p:cNvSpPr>
            <a:spLocks noChangeArrowheads="1"/>
          </p:cNvSpPr>
          <p:nvPr/>
        </p:nvSpPr>
        <p:spPr bwMode="auto">
          <a:xfrm>
            <a:off x="5689179" y="3772440"/>
            <a:ext cx="466385" cy="2592000"/>
          </a:xfrm>
          <a:prstGeom prst="rect">
            <a:avLst/>
          </a:prstGeom>
          <a:solidFill>
            <a:srgbClr val="FFFF99"/>
          </a:solidFill>
          <a:ln w="9525">
            <a:solidFill>
              <a:schemeClr val="tx1"/>
            </a:solidFill>
            <a:miter lim="800000"/>
            <a:headEnd/>
            <a:tailEnd/>
          </a:ln>
        </p:spPr>
        <p:txBody>
          <a:bodyPr vert="eaVert" wrap="none" lIns="91288" tIns="45646" rIns="91288" bIns="45646" anchor="ctr"/>
          <a:lstStyle/>
          <a:p>
            <a:pPr fontAlgn="base">
              <a:spcBef>
                <a:spcPct val="50000"/>
              </a:spcBef>
              <a:spcAft>
                <a:spcPct val="0"/>
              </a:spcAft>
            </a:pPr>
            <a:r>
              <a:rPr lang="ja-JP" altLang="en-US" sz="2000" dirty="0">
                <a:solidFill>
                  <a:srgbClr val="000000"/>
                </a:solidFill>
                <a:latin typeface="HG創英角ﾎﾟｯﾌﾟ体" pitchFamily="49" charset="-128"/>
                <a:ea typeface="HG創英角ﾎﾟｯﾌﾟ体" pitchFamily="49" charset="-128"/>
              </a:rPr>
              <a:t> 個別支援計画の原案</a:t>
            </a:r>
            <a:r>
              <a:rPr lang="ja-JP" altLang="en-US" sz="2000" dirty="0">
                <a:solidFill>
                  <a:srgbClr val="000000"/>
                </a:solidFill>
                <a:latin typeface="Arial" charset="0"/>
              </a:rPr>
              <a:t>　</a:t>
            </a:r>
          </a:p>
        </p:txBody>
      </p:sp>
      <p:cxnSp>
        <p:nvCxnSpPr>
          <p:cNvPr id="31" name="直線コネクタ 30"/>
          <p:cNvCxnSpPr/>
          <p:nvPr/>
        </p:nvCxnSpPr>
        <p:spPr>
          <a:xfrm>
            <a:off x="4173316" y="1269000"/>
            <a:ext cx="0" cy="504036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9" name="Rectangle 7"/>
          <p:cNvSpPr>
            <a:spLocks noChangeArrowheads="1"/>
          </p:cNvSpPr>
          <p:nvPr/>
        </p:nvSpPr>
        <p:spPr bwMode="auto">
          <a:xfrm>
            <a:off x="9366097" y="980640"/>
            <a:ext cx="466384" cy="2519640"/>
          </a:xfrm>
          <a:prstGeom prst="rect">
            <a:avLst/>
          </a:prstGeom>
          <a:solidFill>
            <a:srgbClr val="FFFF99"/>
          </a:solidFill>
          <a:ln w="15875">
            <a:solidFill>
              <a:schemeClr val="tx1"/>
            </a:solidFill>
            <a:prstDash val="dash"/>
            <a:miter lim="800000"/>
            <a:headEnd/>
            <a:tailEnd/>
          </a:ln>
        </p:spPr>
        <p:txBody>
          <a:bodyPr vert="eaVert" wrap="none" lIns="91288" tIns="45646" rIns="91288" bIns="45646" anchor="ctr"/>
          <a:lstStyle/>
          <a:p>
            <a:pPr algn="ctr" fontAlgn="base">
              <a:spcBef>
                <a:spcPct val="0"/>
              </a:spcBef>
              <a:spcAft>
                <a:spcPct val="0"/>
              </a:spcAft>
            </a:pPr>
            <a:r>
              <a:rPr lang="ja-JP" altLang="en-US" sz="1400" dirty="0">
                <a:solidFill>
                  <a:srgbClr val="000000"/>
                </a:solidFill>
                <a:latin typeface="HG創英角ﾎﾟｯﾌﾟ体" pitchFamily="49" charset="-128"/>
                <a:ea typeface="HG創英角ﾎﾟｯﾌﾟ体" pitchFamily="49" charset="-128"/>
              </a:rPr>
              <a:t>サービス等利用計画等の変更</a:t>
            </a:r>
            <a:endParaRPr lang="ja-JP" altLang="en-US" sz="1400" dirty="0">
              <a:solidFill>
                <a:srgbClr val="000000"/>
              </a:solidFill>
              <a:latin typeface="Arial" charset="0"/>
            </a:endParaRPr>
          </a:p>
        </p:txBody>
      </p:sp>
      <p:sp>
        <p:nvSpPr>
          <p:cNvPr id="27" name="右矢印 26"/>
          <p:cNvSpPr/>
          <p:nvPr/>
        </p:nvSpPr>
        <p:spPr>
          <a:xfrm>
            <a:off x="8586978" y="2008801"/>
            <a:ext cx="287512" cy="646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31" name="Rectangle 52"/>
          <p:cNvSpPr>
            <a:spLocks noChangeArrowheads="1"/>
          </p:cNvSpPr>
          <p:nvPr/>
        </p:nvSpPr>
        <p:spPr bwMode="auto">
          <a:xfrm>
            <a:off x="8885797" y="1910530"/>
            <a:ext cx="358841" cy="3384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サ　ー　ビ　ス　担　当　者　会　議</a:t>
            </a:r>
            <a:endParaRPr lang="en-US" altLang="ja-JP" sz="1400" b="1" dirty="0">
              <a:solidFill>
                <a:srgbClr val="000000"/>
              </a:solidFill>
              <a:latin typeface="ＭＳ Ｐゴシック" charset="-128"/>
            </a:endParaRPr>
          </a:p>
        </p:txBody>
      </p:sp>
      <p:sp>
        <p:nvSpPr>
          <p:cNvPr id="37" name="右矢印 36"/>
          <p:cNvSpPr/>
          <p:nvPr/>
        </p:nvSpPr>
        <p:spPr>
          <a:xfrm>
            <a:off x="1365180" y="1917000"/>
            <a:ext cx="575025" cy="64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288" tIns="45646" rIns="91288" bIns="45646" anchor="ctr"/>
          <a:lstStyle/>
          <a:p>
            <a:pPr algn="ctr" defTabSz="912971" fontAlgn="base">
              <a:spcBef>
                <a:spcPct val="0"/>
              </a:spcBef>
              <a:spcAft>
                <a:spcPct val="0"/>
              </a:spcAft>
              <a:defRPr/>
            </a:pPr>
            <a:endParaRPr lang="ja-JP" altLang="en-US" b="1" dirty="0">
              <a:solidFill>
                <a:prstClr val="white"/>
              </a:solidFill>
            </a:endParaRPr>
          </a:p>
        </p:txBody>
      </p:sp>
      <p:sp>
        <p:nvSpPr>
          <p:cNvPr id="47134" name="テキスト ボックス 37"/>
          <p:cNvSpPr txBox="1">
            <a:spLocks noChangeArrowheads="1"/>
          </p:cNvSpPr>
          <p:nvPr/>
        </p:nvSpPr>
        <p:spPr bwMode="auto">
          <a:xfrm>
            <a:off x="1052699" y="6022203"/>
            <a:ext cx="2688568" cy="617385"/>
          </a:xfrm>
          <a:prstGeom prst="rect">
            <a:avLst/>
          </a:prstGeom>
          <a:noFill/>
          <a:ln w="9525">
            <a:noFill/>
            <a:miter lim="800000"/>
            <a:headEnd/>
            <a:tailEnd/>
          </a:ln>
        </p:spPr>
        <p:txBody>
          <a:bodyPr lIns="62773" tIns="31387" rIns="62773" bIns="31387">
            <a:spAutoFit/>
          </a:bodyPr>
          <a:lstStyle/>
          <a:p>
            <a:pPr fontAlgn="base">
              <a:spcBef>
                <a:spcPct val="0"/>
              </a:spcBef>
              <a:spcAft>
                <a:spcPct val="0"/>
              </a:spcAft>
            </a:pPr>
            <a:r>
              <a:rPr lang="en-US" altLang="ja-JP" dirty="0">
                <a:solidFill>
                  <a:prstClr val="black"/>
                </a:solidFill>
                <a:latin typeface="Arial" charset="0"/>
              </a:rPr>
              <a:t>※</a:t>
            </a:r>
            <a:r>
              <a:rPr lang="ja-JP" altLang="en-US" dirty="0">
                <a:solidFill>
                  <a:prstClr val="black"/>
                </a:solidFill>
                <a:latin typeface="Arial" charset="0"/>
              </a:rPr>
              <a:t>点線枠部分は、必要により実施</a:t>
            </a:r>
          </a:p>
        </p:txBody>
      </p:sp>
      <p:sp>
        <p:nvSpPr>
          <p:cNvPr id="39" name="AutoShape 54"/>
          <p:cNvSpPr txBox="1">
            <a:spLocks noChangeArrowheads="1"/>
          </p:cNvSpPr>
          <p:nvPr/>
        </p:nvSpPr>
        <p:spPr bwMode="auto">
          <a:xfrm>
            <a:off x="182196" y="44625"/>
            <a:ext cx="9517529" cy="83376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288" tIns="45646" rIns="91288" bIns="45646" anchor="ctr"/>
          <a:lstStyle/>
          <a:p>
            <a:pPr algn="ctr" defTabSz="912971" fontAlgn="base">
              <a:spcBef>
                <a:spcPct val="0"/>
              </a:spcBef>
              <a:spcAft>
                <a:spcPct val="0"/>
              </a:spcAft>
              <a:defRPr/>
            </a:pPr>
            <a:r>
              <a:rPr lang="ja-JP" altLang="en-US" sz="2000" b="1" dirty="0">
                <a:solidFill>
                  <a:prstClr val="black"/>
                </a:solidFill>
                <a:latin typeface="ＭＳ Ｐゴシック"/>
              </a:rPr>
              <a:t>指定特定相談支援事業者（計画作成担当）及び障害児相談支援事業者と</a:t>
            </a:r>
            <a:endParaRPr lang="en-US" altLang="ja-JP" sz="2000" b="1" dirty="0">
              <a:solidFill>
                <a:prstClr val="black"/>
              </a:solidFill>
              <a:latin typeface="ＭＳ Ｐゴシック"/>
            </a:endParaRPr>
          </a:p>
          <a:p>
            <a:pPr algn="ctr" defTabSz="912971" fontAlgn="base">
              <a:spcBef>
                <a:spcPct val="0"/>
              </a:spcBef>
              <a:spcAft>
                <a:spcPct val="0"/>
              </a:spcAft>
              <a:defRPr/>
            </a:pPr>
            <a:r>
              <a:rPr lang="ja-JP" altLang="en-US" sz="2000" b="1" dirty="0">
                <a:solidFill>
                  <a:prstClr val="black"/>
                </a:solidFill>
                <a:latin typeface="ＭＳ Ｐゴシック"/>
              </a:rPr>
              <a:t>障害福祉サービス事業者の関係</a:t>
            </a:r>
          </a:p>
        </p:txBody>
      </p:sp>
      <p:sp>
        <p:nvSpPr>
          <p:cNvPr id="47136" name="Rectangle 52"/>
          <p:cNvSpPr>
            <a:spLocks noChangeArrowheads="1"/>
          </p:cNvSpPr>
          <p:nvPr/>
        </p:nvSpPr>
        <p:spPr bwMode="auto">
          <a:xfrm>
            <a:off x="1533405" y="2708640"/>
            <a:ext cx="358841" cy="1656720"/>
          </a:xfrm>
          <a:prstGeom prst="roundRect">
            <a:avLst>
              <a:gd name="adj" fmla="val 50000"/>
            </a:avLst>
          </a:prstGeom>
          <a:solidFill>
            <a:srgbClr val="FFFF00"/>
          </a:solidFill>
          <a:ln w="9525" algn="ctr">
            <a:solidFill>
              <a:schemeClr val="tx1"/>
            </a:solidFill>
            <a:miter lim="800000"/>
            <a:headEnd/>
            <a:tailEnd/>
          </a:ln>
        </p:spPr>
        <p:txBody>
          <a:bodyPr vert="eaVert" wrap="none" lIns="35938" tIns="45646" rIns="35938" bIns="45646" anchor="ctr"/>
          <a:lstStyle/>
          <a:p>
            <a:pPr algn="ctr" fontAlgn="base">
              <a:lnSpc>
                <a:spcPts val="1699"/>
              </a:lnSpc>
              <a:spcBef>
                <a:spcPct val="0"/>
              </a:spcBef>
              <a:spcAft>
                <a:spcPct val="0"/>
              </a:spcAft>
            </a:pPr>
            <a:r>
              <a:rPr lang="ja-JP" altLang="en-US" sz="1400" b="1" dirty="0">
                <a:solidFill>
                  <a:srgbClr val="000000"/>
                </a:solidFill>
                <a:latin typeface="ＭＳ Ｐゴシック" charset="-128"/>
              </a:rPr>
              <a:t>資源アセスメント</a:t>
            </a:r>
            <a:endParaRPr lang="en-US" altLang="ja-JP" sz="1400" b="1" dirty="0">
              <a:solidFill>
                <a:srgbClr val="000000"/>
              </a:solidFill>
              <a:latin typeface="ＭＳ Ｐゴシック" charset="-128"/>
            </a:endParaRPr>
          </a:p>
        </p:txBody>
      </p:sp>
      <p:sp>
        <p:nvSpPr>
          <p:cNvPr id="42" name="Rectangle 52"/>
          <p:cNvSpPr>
            <a:spLocks noChangeArrowheads="1"/>
          </p:cNvSpPr>
          <p:nvPr/>
        </p:nvSpPr>
        <p:spPr bwMode="auto">
          <a:xfrm>
            <a:off x="1173443" y="2708640"/>
            <a:ext cx="358841" cy="165672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38" tIns="45646" rIns="35938" bIns="45646" anchor="ctr"/>
          <a:lstStyle/>
          <a:p>
            <a:pPr algn="ctr" defTabSz="912971" fontAlgn="base">
              <a:lnSpc>
                <a:spcPts val="1699"/>
              </a:lnSpc>
              <a:spcBef>
                <a:spcPct val="0"/>
              </a:spcBef>
              <a:spcAft>
                <a:spcPct val="0"/>
              </a:spcAft>
              <a:defRPr/>
            </a:pPr>
            <a:r>
              <a:rPr lang="ja-JP" altLang="en-US" sz="1400" b="1" dirty="0">
                <a:solidFill>
                  <a:prstClr val="black">
                    <a:lumMod val="65000"/>
                    <a:lumOff val="35000"/>
                  </a:prstClr>
                </a:solidFill>
                <a:latin typeface="ＭＳ Ｐゴシック" charset="-128"/>
              </a:rPr>
              <a:t>二次アセスメント</a:t>
            </a:r>
            <a:endParaRPr lang="en-US" altLang="ja-JP" sz="1400" b="1" dirty="0">
              <a:solidFill>
                <a:prstClr val="black">
                  <a:lumMod val="65000"/>
                  <a:lumOff val="35000"/>
                </a:prstClr>
              </a:solidFill>
              <a:latin typeface="ＭＳ Ｐゴシック" charset="-128"/>
            </a:endParaRPr>
          </a:p>
        </p:txBody>
      </p:sp>
      <p:sp>
        <p:nvSpPr>
          <p:cNvPr id="47138" name="テキスト ボックス 15"/>
          <p:cNvSpPr txBox="1">
            <a:spLocks noChangeArrowheads="1"/>
          </p:cNvSpPr>
          <p:nvPr/>
        </p:nvSpPr>
        <p:spPr bwMode="auto">
          <a:xfrm>
            <a:off x="4251272" y="3788661"/>
            <a:ext cx="389569" cy="2448360"/>
          </a:xfrm>
          <a:prstGeom prst="rect">
            <a:avLst/>
          </a:prstGeom>
          <a:solidFill>
            <a:srgbClr val="00B0F0"/>
          </a:solidFill>
          <a:ln w="9525">
            <a:solidFill>
              <a:schemeClr val="tx1"/>
            </a:solidFill>
            <a:miter lim="800000"/>
            <a:headEnd/>
            <a:tailEnd/>
          </a:ln>
        </p:spPr>
        <p:txBody>
          <a:bodyPr vert="eaVert" lIns="35989" tIns="45707" rIns="35989" bIns="45707" anchor="ctr"/>
          <a:lstStyle/>
          <a:p>
            <a:pPr algn="ctr" fontAlgn="base">
              <a:spcBef>
                <a:spcPct val="0"/>
              </a:spcBef>
              <a:spcAft>
                <a:spcPct val="0"/>
              </a:spcAft>
            </a:pPr>
            <a:r>
              <a:rPr lang="ja-JP" altLang="en-US" b="1" dirty="0">
                <a:solidFill>
                  <a:prstClr val="black"/>
                </a:solidFill>
                <a:latin typeface="Arial" charset="0"/>
              </a:rPr>
              <a:t>利用契約（利用開始）</a:t>
            </a:r>
          </a:p>
        </p:txBody>
      </p:sp>
      <p:sp>
        <p:nvSpPr>
          <p:cNvPr id="36" name="角丸四角形吹き出し 35"/>
          <p:cNvSpPr/>
          <p:nvPr/>
        </p:nvSpPr>
        <p:spPr>
          <a:xfrm>
            <a:off x="848642" y="4581128"/>
            <a:ext cx="1728192" cy="864096"/>
          </a:xfrm>
          <a:prstGeom prst="wedgeRoundRectCallout">
            <a:avLst>
              <a:gd name="adj1" fmla="val -25841"/>
              <a:gd name="adj2" fmla="val -69339"/>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anchor="ctr"/>
          <a:lstStyle/>
          <a:p>
            <a:pPr fontAlgn="base">
              <a:spcBef>
                <a:spcPct val="0"/>
              </a:spcBef>
              <a:spcAft>
                <a:spcPct val="0"/>
              </a:spcAft>
              <a:defRPr/>
            </a:pPr>
            <a:r>
              <a:rPr lang="ja-JP" altLang="en-US" sz="1000" dirty="0">
                <a:solidFill>
                  <a:srgbClr val="1F497D">
                    <a:lumMod val="75000"/>
                  </a:srgbClr>
                </a:solidFill>
                <a:latin typeface="メイリオ" pitchFamily="50" charset="-128"/>
                <a:ea typeface="メイリオ" pitchFamily="50" charset="-128"/>
              </a:rPr>
              <a:t>必要に応じて、医療の必要性や職業能力の程度などについて、</a:t>
            </a:r>
            <a:r>
              <a:rPr lang="ja-JP" altLang="en-US" sz="1000" b="1" dirty="0">
                <a:solidFill>
                  <a:srgbClr val="1F497D">
                    <a:lumMod val="75000"/>
                  </a:srgbClr>
                </a:solidFill>
                <a:latin typeface="メイリオ" pitchFamily="50" charset="-128"/>
                <a:ea typeface="メイリオ" pitchFamily="50" charset="-128"/>
              </a:rPr>
              <a:t>外部の専門機関等に状況照会</a:t>
            </a:r>
            <a:r>
              <a:rPr lang="ja-JP" altLang="en-US" sz="1000" dirty="0">
                <a:solidFill>
                  <a:srgbClr val="1F497D">
                    <a:lumMod val="75000"/>
                  </a:srgbClr>
                </a:solidFill>
                <a:latin typeface="メイリオ" pitchFamily="50" charset="-128"/>
                <a:ea typeface="メイリオ" pitchFamily="50" charset="-128"/>
              </a:rPr>
              <a:t>。</a:t>
            </a:r>
          </a:p>
        </p:txBody>
      </p:sp>
      <p:sp>
        <p:nvSpPr>
          <p:cNvPr id="2" name="スライド番号プレースホルダー 1"/>
          <p:cNvSpPr>
            <a:spLocks noGrp="1"/>
          </p:cNvSpPr>
          <p:nvPr>
            <p:ph type="sldNum" sz="quarter" idx="12"/>
          </p:nvPr>
        </p:nvSpPr>
        <p:spPr/>
        <p:txBody>
          <a:bodyPr/>
          <a:lstStyle/>
          <a:p>
            <a:pPr>
              <a:defRPr/>
            </a:pPr>
            <a:fld id="{028E30FF-6DFA-4E32-896A-0181B2B83A32}" type="slidenum">
              <a:rPr lang="en-US" altLang="ja-JP" smtClean="0"/>
              <a:pPr>
                <a:defRPr/>
              </a:pPr>
              <a:t>85</a:t>
            </a:fld>
            <a:endParaRPr lang="en-US" altLang="ja-JP" dirty="0"/>
          </a:p>
        </p:txBody>
      </p:sp>
    </p:spTree>
    <p:extLst>
      <p:ext uri="{BB962C8B-B14F-4D97-AF65-F5344CB8AC3E}">
        <p14:creationId xmlns:p14="http://schemas.microsoft.com/office/powerpoint/2010/main" val="37178639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88504" y="836712"/>
            <a:ext cx="8915400" cy="5530626"/>
          </a:xfrm>
        </p:spPr>
        <p:txBody>
          <a:bodyPr/>
          <a:lstStyle/>
          <a:p>
            <a:pPr algn="l"/>
            <a:r>
              <a:rPr lang="en-US" altLang="ja-JP" sz="3600" dirty="0">
                <a:solidFill>
                  <a:schemeClr val="tx1"/>
                </a:solidFill>
                <a:latin typeface="ＭＳ ゴシック" panose="020B0609070205080204" pitchFamily="49" charset="-128"/>
                <a:ea typeface="ＭＳ ゴシック" panose="020B0609070205080204" pitchFamily="49" charset="-128"/>
              </a:rPr>
              <a:t>Ⅲ</a:t>
            </a:r>
            <a:r>
              <a:rPr lang="ja-JP" altLang="en-US" sz="3600" dirty="0" smtClean="0">
                <a:solidFill>
                  <a:schemeClr val="tx1"/>
                </a:solidFill>
                <a:latin typeface="ＭＳ ゴシック" panose="020B0609070205080204" pitchFamily="49" charset="-128"/>
                <a:ea typeface="ＭＳ ゴシック" panose="020B0609070205080204" pitchFamily="49" charset="-128"/>
              </a:rPr>
              <a:t>　虐待防止における相談支援専門員と</a:t>
            </a:r>
            <a:r>
              <a:rPr lang="en-US" altLang="ja-JP" sz="3600" dirty="0" smtClean="0">
                <a:solidFill>
                  <a:schemeClr val="tx1"/>
                </a:solidFill>
                <a:latin typeface="ＭＳ ゴシック" panose="020B0609070205080204" pitchFamily="49" charset="-128"/>
                <a:ea typeface="ＭＳ ゴシック" panose="020B0609070205080204" pitchFamily="49" charset="-128"/>
              </a:rPr>
              <a:t/>
            </a:r>
            <a:br>
              <a:rPr lang="en-US" altLang="ja-JP" sz="3600" dirty="0" smtClean="0">
                <a:solidFill>
                  <a:schemeClr val="tx1"/>
                </a:solidFill>
                <a:latin typeface="ＭＳ ゴシック" panose="020B0609070205080204" pitchFamily="49" charset="-128"/>
                <a:ea typeface="ＭＳ ゴシック" panose="020B0609070205080204" pitchFamily="49" charset="-128"/>
              </a:rPr>
            </a:br>
            <a:r>
              <a:rPr lang="ja-JP" altLang="en-US" sz="3600" dirty="0">
                <a:solidFill>
                  <a:schemeClr val="tx1"/>
                </a:solidFill>
                <a:latin typeface="ＭＳ ゴシック" panose="020B0609070205080204" pitchFamily="49" charset="-128"/>
                <a:ea typeface="ＭＳ ゴシック" panose="020B0609070205080204" pitchFamily="49" charset="-128"/>
              </a:rPr>
              <a:t>　</a:t>
            </a:r>
            <a:r>
              <a:rPr lang="ja-JP" altLang="en-US" sz="3600" dirty="0" smtClean="0">
                <a:solidFill>
                  <a:schemeClr val="tx1"/>
                </a:solidFill>
                <a:latin typeface="ＭＳ ゴシック" panose="020B0609070205080204" pitchFamily="49" charset="-128"/>
                <a:ea typeface="ＭＳ ゴシック" panose="020B0609070205080204" pitchFamily="49" charset="-128"/>
              </a:rPr>
              <a:t>　サービス管理責任者等の役割について</a:t>
            </a:r>
          </a:p>
        </p:txBody>
      </p:sp>
      <p:sp>
        <p:nvSpPr>
          <p:cNvPr id="2" name="スライド番号プレースホルダー 1"/>
          <p:cNvSpPr>
            <a:spLocks noGrp="1"/>
          </p:cNvSpPr>
          <p:nvPr>
            <p:ph type="sldNum" sz="quarter" idx="12"/>
          </p:nvPr>
        </p:nvSpPr>
        <p:spPr/>
        <p:txBody>
          <a:bodyPr/>
          <a:lstStyle/>
          <a:p>
            <a:pPr>
              <a:defRPr/>
            </a:pPr>
            <a:fld id="{0329B7E6-8142-4C2C-8486-ACA79D5FD086}" type="slidenum">
              <a:rPr lang="en-US" altLang="ja-JP" smtClean="0"/>
              <a:pPr>
                <a:defRPr/>
              </a:pPr>
              <a:t>86</a:t>
            </a:fld>
            <a:endParaRPr lang="en-US" altLang="ja-JP" dirty="0"/>
          </a:p>
        </p:txBody>
      </p:sp>
    </p:spTree>
    <p:extLst>
      <p:ext uri="{BB962C8B-B14F-4D97-AF65-F5344CB8AC3E}">
        <p14:creationId xmlns:p14="http://schemas.microsoft.com/office/powerpoint/2010/main" val="18200424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94471" y="47960"/>
            <a:ext cx="9595066" cy="648072"/>
            <a:chOff x="179512" y="188640"/>
            <a:chExt cx="8856984" cy="648072"/>
          </a:xfrm>
        </p:grpSpPr>
        <p:sp>
          <p:nvSpPr>
            <p:cNvPr id="4" name="額縁 3"/>
            <p:cNvSpPr/>
            <p:nvPr/>
          </p:nvSpPr>
          <p:spPr>
            <a:xfrm>
              <a:off x="251520" y="188640"/>
              <a:ext cx="8640960" cy="648072"/>
            </a:xfrm>
            <a:prstGeom prst="bevel">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179512" y="290452"/>
              <a:ext cx="8856984" cy="461665"/>
            </a:xfrm>
            <a:prstGeom prst="rect">
              <a:avLst/>
            </a:prstGeom>
            <a:noFill/>
          </p:spPr>
          <p:txBody>
            <a:bodyPr wrap="square" rtlCol="0">
              <a:spAutoFit/>
            </a:bodyPr>
            <a:lstStyle/>
            <a:p>
              <a:pPr algn="ctr"/>
              <a:r>
                <a:rPr kumimoji="1" lang="ja-JP" altLang="en-US" sz="2400" b="1" dirty="0" smtClean="0"/>
                <a:t>障害者虐待防止法第六条（障害者虐待の早期発見等）</a:t>
              </a:r>
              <a:endParaRPr kumimoji="1" lang="ja-JP" altLang="en-US" sz="2400" b="1" dirty="0"/>
            </a:p>
          </p:txBody>
        </p:sp>
      </p:grpSp>
      <p:sp>
        <p:nvSpPr>
          <p:cNvPr id="3" name="テキスト ボックス 2"/>
          <p:cNvSpPr txBox="1"/>
          <p:nvPr/>
        </p:nvSpPr>
        <p:spPr>
          <a:xfrm>
            <a:off x="302961" y="669565"/>
            <a:ext cx="9330559" cy="2308324"/>
          </a:xfrm>
          <a:prstGeom prst="rect">
            <a:avLst/>
          </a:prstGeom>
          <a:noFill/>
        </p:spPr>
        <p:txBody>
          <a:bodyPr wrap="square" rtlCol="0">
            <a:spAutoFit/>
          </a:bodyPr>
          <a:lstStyle/>
          <a:p>
            <a:r>
              <a:rPr lang="ja-JP" altLang="en-US" sz="1600" dirty="0" smtClean="0">
                <a:latin typeface="+mn-ea"/>
              </a:rPr>
              <a:t>第六条　</a:t>
            </a:r>
            <a:r>
              <a:rPr kumimoji="1" lang="ja-JP" altLang="en-US" sz="1600" dirty="0" smtClean="0">
                <a:latin typeface="+mn-ea"/>
              </a:rPr>
              <a:t>国及び地方公共団体の障害者の福祉に関する事務を所管する部局その他関係者は、障害者虐待を発見しやすい立場にあることに鑑み、相互に緊密な連携を図りつつ、障害者虐待の早期発見に努めなければならない</a:t>
            </a:r>
            <a:endParaRPr kumimoji="1" lang="en-US" altLang="ja-JP" sz="1600" dirty="0" smtClean="0">
              <a:latin typeface="+mn-ea"/>
            </a:endParaRPr>
          </a:p>
          <a:p>
            <a:r>
              <a:rPr kumimoji="1" lang="ja-JP" altLang="en-US" sz="1600" dirty="0" smtClean="0">
                <a:latin typeface="+mn-ea"/>
              </a:rPr>
              <a:t>２　障害者福祉施設、学校、医療機関、保健所その他障害者の福祉に業務上関係のある団体並びに</a:t>
            </a:r>
            <a:r>
              <a:rPr kumimoji="1" lang="ja-JP" altLang="en-US" sz="1600" b="1" u="sng" dirty="0" smtClean="0">
                <a:solidFill>
                  <a:srgbClr val="FF0000"/>
                </a:solidFill>
                <a:latin typeface="+mn-ea"/>
              </a:rPr>
              <a:t>障害者福祉施設従事者等</a:t>
            </a:r>
            <a:r>
              <a:rPr kumimoji="1" lang="ja-JP" altLang="en-US" sz="1600" dirty="0" smtClean="0">
                <a:latin typeface="+mn-ea"/>
              </a:rPr>
              <a:t>、学校の教職員、医師、歯科医師、保健師、弁護士その他障害者の福祉に職務上関係のある者及び使用者は、障害者虐待を発見しやすいし立場にあることを自覚し、障害者虐待の早期発見に努めなければならない。</a:t>
            </a:r>
            <a:endParaRPr kumimoji="1" lang="en-US" altLang="ja-JP" sz="1600" dirty="0" smtClean="0">
              <a:latin typeface="+mn-ea"/>
            </a:endParaRPr>
          </a:p>
          <a:p>
            <a:r>
              <a:rPr kumimoji="1" lang="ja-JP" altLang="en-US" sz="1600" dirty="0" smtClean="0">
                <a:latin typeface="+mn-ea"/>
              </a:rPr>
              <a:t>３　前項に規定する者は、国及び地方公共団体が講ずる障害者虐待防止のための啓発活動並びに障害者</a:t>
            </a:r>
            <a:r>
              <a:rPr lang="ja-JP" altLang="en-US" sz="1600" dirty="0" smtClean="0">
                <a:latin typeface="+mn-ea"/>
              </a:rPr>
              <a:t>虐待を受けた障害者の保護及び自立の支援のための施策に協力するように努めなければならない。</a:t>
            </a:r>
            <a:endParaRPr kumimoji="1" lang="ja-JP" altLang="en-US" sz="16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2999234240"/>
              </p:ext>
            </p:extLst>
          </p:nvPr>
        </p:nvGraphicFramePr>
        <p:xfrm>
          <a:off x="302961" y="3260428"/>
          <a:ext cx="9330559" cy="3508405"/>
        </p:xfrm>
        <a:graphic>
          <a:graphicData uri="http://schemas.openxmlformats.org/drawingml/2006/table">
            <a:tbl>
              <a:tblPr firstRow="1" bandRow="1">
                <a:tableStyleId>{5C22544A-7EE6-4342-B048-85BDC9FD1C3A}</a:tableStyleId>
              </a:tblPr>
              <a:tblGrid>
                <a:gridCol w="1685710">
                  <a:extLst>
                    <a:ext uri="{9D8B030D-6E8A-4147-A177-3AD203B41FA5}">
                      <a16:colId xmlns:a16="http://schemas.microsoft.com/office/drawing/2014/main" val="20000"/>
                    </a:ext>
                  </a:extLst>
                </a:gridCol>
                <a:gridCol w="3432381">
                  <a:extLst>
                    <a:ext uri="{9D8B030D-6E8A-4147-A177-3AD203B41FA5}">
                      <a16:colId xmlns:a16="http://schemas.microsoft.com/office/drawing/2014/main" val="20001"/>
                    </a:ext>
                  </a:extLst>
                </a:gridCol>
                <a:gridCol w="4212468">
                  <a:extLst>
                    <a:ext uri="{9D8B030D-6E8A-4147-A177-3AD203B41FA5}">
                      <a16:colId xmlns:a16="http://schemas.microsoft.com/office/drawing/2014/main" val="20002"/>
                    </a:ext>
                  </a:extLst>
                </a:gridCol>
              </a:tblGrid>
              <a:tr h="338485">
                <a:tc>
                  <a:txBody>
                    <a:bodyPr/>
                    <a:lstStyle/>
                    <a:p>
                      <a:pPr algn="ctr"/>
                      <a:r>
                        <a:rPr kumimoji="1" lang="ja-JP" altLang="en-US" sz="1400" dirty="0" smtClean="0">
                          <a:solidFill>
                            <a:schemeClr val="tx1"/>
                          </a:solidFill>
                        </a:rPr>
                        <a:t>法上の規定</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事業名</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smtClean="0">
                          <a:solidFill>
                            <a:schemeClr val="tx1"/>
                          </a:solidFill>
                        </a:rPr>
                        <a:t>具体的内容</a:t>
                      </a:r>
                      <a:endParaRPr kumimoji="1" lang="ja-JP" altLang="en-US" sz="1400" dirty="0">
                        <a:solidFill>
                          <a:schemeClr val="tx1"/>
                        </a:solid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2952">
                <a:tc>
                  <a:txBody>
                    <a:bodyPr/>
                    <a:lstStyle/>
                    <a:p>
                      <a:r>
                        <a:rPr kumimoji="1" lang="ja-JP" altLang="en-US" sz="1400" dirty="0" smtClean="0">
                          <a:solidFill>
                            <a:schemeClr val="tx1"/>
                          </a:solidFill>
                        </a:rPr>
                        <a:t>障害者福祉施設</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400" dirty="0" smtClean="0">
                          <a:solidFill>
                            <a:schemeClr val="tx1"/>
                          </a:solidFill>
                        </a:rPr>
                        <a:t>障害者支援施設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のぞみの園</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97927">
                <a:tc>
                  <a:txBody>
                    <a:bodyPr/>
                    <a:lstStyle/>
                    <a:p>
                      <a:r>
                        <a:rPr kumimoji="1" lang="ja-JP" altLang="en-US" sz="1400" dirty="0" smtClean="0">
                          <a:solidFill>
                            <a:schemeClr val="tx1"/>
                          </a:solidFill>
                        </a:rPr>
                        <a:t>障害福祉サービス事業等</a:t>
                      </a:r>
                      <a:endParaRPr kumimoji="1" lang="ja-JP" altLang="en-US" sz="140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kumimoji="1" lang="ja-JP" altLang="en-US" sz="1400" dirty="0" smtClean="0">
                          <a:solidFill>
                            <a:schemeClr val="tx1"/>
                          </a:solidFill>
                        </a:rPr>
                        <a:t>障害福祉サービス事業</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u="sng" dirty="0" smtClean="0">
                          <a:solidFill>
                            <a:srgbClr val="FF0000"/>
                          </a:solidFill>
                        </a:rPr>
                        <a:t>一般相談支援事業及び特定相談支援事業</a:t>
                      </a:r>
                      <a:endParaRPr kumimoji="1" lang="en-US" altLang="ja-JP" sz="1400" u="sng" dirty="0" smtClean="0">
                        <a:solidFill>
                          <a:srgbClr val="FF0000"/>
                        </a:solidFill>
                      </a:endParaRPr>
                    </a:p>
                    <a:p>
                      <a:pPr marL="171450" indent="-171450">
                        <a:buFont typeface="Arial" panose="020B0604020202020204" pitchFamily="34" charset="0"/>
                        <a:buChar char="•"/>
                      </a:pPr>
                      <a:r>
                        <a:rPr kumimoji="1" lang="ja-JP" altLang="en-US" sz="1400" dirty="0" smtClean="0">
                          <a:solidFill>
                            <a:schemeClr val="tx1"/>
                          </a:solidFill>
                        </a:rPr>
                        <a:t>移動支援事業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地域活動支援センター経営する事業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dirty="0" smtClean="0">
                          <a:solidFill>
                            <a:schemeClr val="tx1"/>
                          </a:solidFill>
                        </a:rPr>
                        <a:t>福祉ホームを経営する事業</a:t>
                      </a:r>
                      <a:endParaRPr kumimoji="1" lang="en-US" altLang="ja-JP" sz="1400" dirty="0" smtClean="0">
                        <a:solidFill>
                          <a:schemeClr val="tx1"/>
                        </a:solidFill>
                      </a:endParaRPr>
                    </a:p>
                    <a:p>
                      <a:pPr marL="171450" indent="-171450">
                        <a:buFont typeface="Arial" panose="020B0604020202020204" pitchFamily="34" charset="0"/>
                        <a:buChar char="•"/>
                      </a:pPr>
                      <a:r>
                        <a:rPr kumimoji="1" lang="ja-JP" altLang="en-US" sz="1400" u="sng" dirty="0" smtClean="0">
                          <a:solidFill>
                            <a:srgbClr val="FF0000"/>
                          </a:solidFill>
                        </a:rPr>
                        <a:t>障害児相談支援事業</a:t>
                      </a:r>
                      <a:endParaRPr kumimoji="1" lang="en-US" altLang="ja-JP" sz="1400" u="sng" dirty="0" smtClean="0">
                        <a:solidFill>
                          <a:srgbClr val="FF0000"/>
                        </a:solidFill>
                      </a:endParaRPr>
                    </a:p>
                    <a:p>
                      <a:pPr marL="171450" indent="-171450">
                        <a:buFont typeface="Arial" panose="020B0604020202020204" pitchFamily="34" charset="0"/>
                        <a:buChar char="•"/>
                      </a:pPr>
                      <a:r>
                        <a:rPr kumimoji="1" lang="ja-JP" altLang="en-US" sz="1400" dirty="0" smtClean="0">
                          <a:solidFill>
                            <a:schemeClr val="tx1"/>
                          </a:solidFill>
                        </a:rPr>
                        <a:t>障害児通所支援事業</a:t>
                      </a:r>
                      <a:endParaRPr kumimoji="1" lang="en-US" altLang="ja-JP" sz="1400" dirty="0" smtClean="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dirty="0" smtClean="0">
                          <a:solidFill>
                            <a:schemeClr val="tx1"/>
                          </a:solidFill>
                        </a:rPr>
                        <a:t>居宅介護、重度訪問介護、同行援護、行動援護、療養介護、生活介護、短期入所、重度障害者等包括支援、自立訓練、就労移行支援、就労継続支援及び共同生活援助</a:t>
                      </a:r>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endParaRPr kumimoji="1" lang="en-US" altLang="ja-JP" sz="1400" dirty="0" smtClean="0">
                        <a:solidFill>
                          <a:schemeClr val="tx1"/>
                        </a:solidFill>
                      </a:endParaRPr>
                    </a:p>
                    <a:p>
                      <a:pPr>
                        <a:lnSpc>
                          <a:spcPct val="100000"/>
                        </a:lnSpc>
                      </a:pPr>
                      <a:r>
                        <a:rPr kumimoji="1" lang="ja-JP" altLang="en-US" sz="1400" spc="100" baseline="0" dirty="0" smtClean="0">
                          <a:solidFill>
                            <a:schemeClr val="tx1"/>
                          </a:solidFill>
                        </a:rPr>
                        <a:t>児童発達支援、医療型児童発達支援、放課後等デイサービス、保育所等訪問支援</a:t>
                      </a:r>
                      <a:endParaRPr kumimoji="1" lang="ja-JP" altLang="en-US" sz="1400" spc="100" baseline="0" dirty="0">
                        <a:solidFill>
                          <a:schemeClr val="tx1"/>
                        </a:solidFill>
                      </a:endParaRPr>
                    </a:p>
                  </a:txBody>
                  <a:tcPr marL="99060" marR="990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7" name="スライド番号プレースホルダー 6"/>
          <p:cNvSpPr>
            <a:spLocks noGrp="1"/>
          </p:cNvSpPr>
          <p:nvPr>
            <p:ph type="sldNum" sz="quarter" idx="12"/>
          </p:nvPr>
        </p:nvSpPr>
        <p:spPr/>
        <p:txBody>
          <a:bodyPr/>
          <a:lstStyle/>
          <a:p>
            <a:pPr>
              <a:defRPr/>
            </a:pPr>
            <a:fld id="{028E30FF-6DFA-4E32-896A-0181B2B83A32}" type="slidenum">
              <a:rPr lang="en-US" altLang="ja-JP" smtClean="0"/>
              <a:pPr>
                <a:defRPr/>
              </a:pPr>
              <a:t>87</a:t>
            </a:fld>
            <a:endParaRPr lang="en-US" altLang="ja-JP" dirty="0"/>
          </a:p>
        </p:txBody>
      </p:sp>
    </p:spTree>
    <p:extLst>
      <p:ext uri="{BB962C8B-B14F-4D97-AF65-F5344CB8AC3E}">
        <p14:creationId xmlns:p14="http://schemas.microsoft.com/office/powerpoint/2010/main" val="10678949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740532" y="116632"/>
            <a:ext cx="7878875" cy="48965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dirty="0">
              <a:solidFill>
                <a:prstClr val="black"/>
              </a:solidFill>
            </a:endParaRPr>
          </a:p>
        </p:txBody>
      </p:sp>
      <p:sp>
        <p:nvSpPr>
          <p:cNvPr id="4" name="角丸四角形 3"/>
          <p:cNvSpPr/>
          <p:nvPr/>
        </p:nvSpPr>
        <p:spPr>
          <a:xfrm>
            <a:off x="2378716" y="5589240"/>
            <a:ext cx="5226581" cy="9797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dirty="0" smtClean="0">
                <a:solidFill>
                  <a:prstClr val="white"/>
                </a:solidFill>
              </a:rPr>
              <a:t>市町村障害者虐待防止センター</a:t>
            </a:r>
            <a:endParaRPr lang="ja-JP" altLang="en-US" sz="2400" dirty="0">
              <a:solidFill>
                <a:prstClr val="white"/>
              </a:solidFill>
            </a:endParaRPr>
          </a:p>
        </p:txBody>
      </p:sp>
      <p:sp>
        <p:nvSpPr>
          <p:cNvPr id="6" name="下矢印 5"/>
          <p:cNvSpPr/>
          <p:nvPr/>
        </p:nvSpPr>
        <p:spPr>
          <a:xfrm>
            <a:off x="2222697" y="4149080"/>
            <a:ext cx="525018" cy="1368152"/>
          </a:xfrm>
          <a:prstGeom prst="downArrow">
            <a:avLst/>
          </a:prstGeom>
          <a:scene3d>
            <a:camera prst="orthographicFront">
              <a:rot lat="0" lon="0" rev="1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7" name="テキスト ボックス 6"/>
          <p:cNvSpPr txBox="1"/>
          <p:nvPr/>
        </p:nvSpPr>
        <p:spPr>
          <a:xfrm>
            <a:off x="1637105" y="4221088"/>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8" name="右矢印 7"/>
          <p:cNvSpPr/>
          <p:nvPr/>
        </p:nvSpPr>
        <p:spPr>
          <a:xfrm>
            <a:off x="3158807" y="2348939"/>
            <a:ext cx="780087" cy="4629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11" name="テキスト ボックス 10"/>
          <p:cNvSpPr txBox="1"/>
          <p:nvPr/>
        </p:nvSpPr>
        <p:spPr>
          <a:xfrm>
            <a:off x="3158801" y="2857416"/>
            <a:ext cx="700192" cy="369332"/>
          </a:xfrm>
          <a:prstGeom prst="rect">
            <a:avLst/>
          </a:prstGeom>
          <a:noFill/>
        </p:spPr>
        <p:txBody>
          <a:bodyPr wrap="square" rtlCol="0">
            <a:spAutoFit/>
          </a:bodyPr>
          <a:lstStyle/>
          <a:p>
            <a:r>
              <a:rPr lang="ja-JP" altLang="en-US" dirty="0" smtClean="0">
                <a:solidFill>
                  <a:prstClr val="black"/>
                </a:solidFill>
              </a:rPr>
              <a:t>相談</a:t>
            </a:r>
            <a:endParaRPr lang="ja-JP" altLang="en-US" dirty="0">
              <a:solidFill>
                <a:prstClr val="black"/>
              </a:solidFill>
            </a:endParaRPr>
          </a:p>
        </p:txBody>
      </p:sp>
      <p:sp>
        <p:nvSpPr>
          <p:cNvPr id="12" name="右矢印 11"/>
          <p:cNvSpPr/>
          <p:nvPr/>
        </p:nvSpPr>
        <p:spPr>
          <a:xfrm>
            <a:off x="5889106" y="2416467"/>
            <a:ext cx="780087" cy="4629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dirty="0">
              <a:solidFill>
                <a:prstClr val="white"/>
              </a:solidFill>
            </a:endParaRPr>
          </a:p>
        </p:txBody>
      </p:sp>
      <p:sp>
        <p:nvSpPr>
          <p:cNvPr id="14" name="テキスト ボックス 13"/>
          <p:cNvSpPr txBox="1"/>
          <p:nvPr/>
        </p:nvSpPr>
        <p:spPr>
          <a:xfrm>
            <a:off x="5889112" y="2924944"/>
            <a:ext cx="700192" cy="369332"/>
          </a:xfrm>
          <a:prstGeom prst="rect">
            <a:avLst/>
          </a:prstGeom>
          <a:noFill/>
        </p:spPr>
        <p:txBody>
          <a:bodyPr wrap="square" rtlCol="0">
            <a:spAutoFit/>
          </a:bodyPr>
          <a:lstStyle/>
          <a:p>
            <a:r>
              <a:rPr lang="ja-JP" altLang="en-US" dirty="0" smtClean="0">
                <a:solidFill>
                  <a:prstClr val="black"/>
                </a:solidFill>
              </a:rPr>
              <a:t>相談</a:t>
            </a:r>
            <a:endParaRPr lang="ja-JP" altLang="en-US" dirty="0">
              <a:solidFill>
                <a:prstClr val="black"/>
              </a:solidFill>
            </a:endParaRPr>
          </a:p>
        </p:txBody>
      </p:sp>
      <p:sp>
        <p:nvSpPr>
          <p:cNvPr id="15" name="下矢印 14"/>
          <p:cNvSpPr/>
          <p:nvPr/>
        </p:nvSpPr>
        <p:spPr>
          <a:xfrm>
            <a:off x="4484948" y="4149080"/>
            <a:ext cx="525018" cy="1296682"/>
          </a:xfrm>
          <a:prstGeom prst="downArrow">
            <a:avLst/>
          </a:prstGeom>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16" name="下矢印 15"/>
          <p:cNvSpPr/>
          <p:nvPr/>
        </p:nvSpPr>
        <p:spPr>
          <a:xfrm>
            <a:off x="6513173" y="4221088"/>
            <a:ext cx="525018" cy="1368690"/>
          </a:xfrm>
          <a:prstGeom prst="downArrow">
            <a:avLst/>
          </a:prstGeom>
          <a:scene3d>
            <a:camera prst="orthographicFront">
              <a:rot lat="0" lon="0" rev="1980000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ja-JP" altLang="en-US" dirty="0">
              <a:solidFill>
                <a:prstClr val="white"/>
              </a:solidFill>
            </a:endParaRPr>
          </a:p>
        </p:txBody>
      </p:sp>
      <p:sp>
        <p:nvSpPr>
          <p:cNvPr id="17" name="テキスト ボックス 16"/>
          <p:cNvSpPr txBox="1"/>
          <p:nvPr/>
        </p:nvSpPr>
        <p:spPr>
          <a:xfrm>
            <a:off x="4055378" y="4077072"/>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18" name="テキスト ボックス 17"/>
          <p:cNvSpPr txBox="1"/>
          <p:nvPr/>
        </p:nvSpPr>
        <p:spPr>
          <a:xfrm>
            <a:off x="7175716" y="4293096"/>
            <a:ext cx="461665" cy="1088210"/>
          </a:xfrm>
          <a:prstGeom prst="rect">
            <a:avLst/>
          </a:prstGeom>
          <a:noFill/>
        </p:spPr>
        <p:txBody>
          <a:bodyPr vert="eaVert" wrap="square" rtlCol="0">
            <a:spAutoFit/>
          </a:bodyPr>
          <a:lstStyle/>
          <a:p>
            <a:r>
              <a:rPr lang="ja-JP" altLang="en-US" dirty="0" smtClean="0">
                <a:solidFill>
                  <a:prstClr val="black"/>
                </a:solidFill>
              </a:rPr>
              <a:t>通報義務</a:t>
            </a:r>
            <a:endParaRPr lang="ja-JP" altLang="en-US" dirty="0">
              <a:solidFill>
                <a:prstClr val="black"/>
              </a:solidFill>
            </a:endParaRPr>
          </a:p>
        </p:txBody>
      </p:sp>
      <p:sp>
        <p:nvSpPr>
          <p:cNvPr id="20" name="テキスト ボックス 19"/>
          <p:cNvSpPr txBox="1"/>
          <p:nvPr/>
        </p:nvSpPr>
        <p:spPr>
          <a:xfrm>
            <a:off x="4094905" y="260648"/>
            <a:ext cx="1159292" cy="523220"/>
          </a:xfrm>
          <a:prstGeom prst="rect">
            <a:avLst/>
          </a:prstGeom>
          <a:noFill/>
        </p:spPr>
        <p:txBody>
          <a:bodyPr wrap="none" rtlCol="0">
            <a:spAutoFit/>
          </a:bodyPr>
          <a:lstStyle/>
          <a:p>
            <a:r>
              <a:rPr lang="ja-JP" altLang="en-US" sz="2800" dirty="0" smtClean="0">
                <a:solidFill>
                  <a:prstClr val="black"/>
                </a:solidFill>
              </a:rPr>
              <a:t>Ａ施設</a:t>
            </a:r>
            <a:endParaRPr lang="ja-JP" altLang="en-US" sz="2800" dirty="0">
              <a:solidFill>
                <a:prstClr val="black"/>
              </a:solidFill>
            </a:endParaRPr>
          </a:p>
        </p:txBody>
      </p:sp>
      <p:pic>
        <p:nvPicPr>
          <p:cNvPr id="21" name="図 20" descr="妹不安.png"/>
          <p:cNvPicPr>
            <a:picLocks noChangeAspect="1"/>
          </p:cNvPicPr>
          <p:nvPr/>
        </p:nvPicPr>
        <p:blipFill>
          <a:blip r:embed="rId2" cstate="print"/>
          <a:stretch>
            <a:fillRect/>
          </a:stretch>
        </p:blipFill>
        <p:spPr>
          <a:xfrm>
            <a:off x="1286593" y="2060848"/>
            <a:ext cx="1300158" cy="1890704"/>
          </a:xfrm>
          <a:prstGeom prst="rect">
            <a:avLst/>
          </a:prstGeom>
          <a:scene3d>
            <a:camera prst="orthographicFront">
              <a:rot lat="0" lon="10800000" rev="0"/>
            </a:camera>
            <a:lightRig rig="threePt" dir="t"/>
          </a:scene3d>
        </p:spPr>
      </p:pic>
      <p:sp>
        <p:nvSpPr>
          <p:cNvPr id="22" name="テキスト ボックス 21"/>
          <p:cNvSpPr txBox="1"/>
          <p:nvPr/>
        </p:nvSpPr>
        <p:spPr>
          <a:xfrm>
            <a:off x="974560" y="980728"/>
            <a:ext cx="1950217" cy="923330"/>
          </a:xfrm>
          <a:prstGeom prst="rect">
            <a:avLst/>
          </a:prstGeom>
          <a:noFill/>
        </p:spPr>
        <p:txBody>
          <a:bodyPr wrap="square" rtlCol="0">
            <a:spAutoFit/>
          </a:bodyPr>
          <a:lstStyle/>
          <a:p>
            <a:r>
              <a:rPr lang="ja-JP" altLang="en-US" b="1" dirty="0" smtClean="0">
                <a:solidFill>
                  <a:prstClr val="black"/>
                </a:solidFill>
              </a:rPr>
              <a:t>虐待を受けたと思われる障害者を発見した人</a:t>
            </a:r>
            <a:endParaRPr lang="ja-JP" altLang="en-US" dirty="0">
              <a:solidFill>
                <a:prstClr val="black"/>
              </a:solidFill>
            </a:endParaRPr>
          </a:p>
        </p:txBody>
      </p:sp>
      <p:pic>
        <p:nvPicPr>
          <p:cNvPr id="25" name="図 24" descr="困った男性透明.png"/>
          <p:cNvPicPr>
            <a:picLocks noChangeAspect="1"/>
          </p:cNvPicPr>
          <p:nvPr/>
        </p:nvPicPr>
        <p:blipFill>
          <a:blip r:embed="rId3" cstate="print"/>
          <a:srcRect b="37643"/>
          <a:stretch>
            <a:fillRect/>
          </a:stretch>
        </p:blipFill>
        <p:spPr>
          <a:xfrm>
            <a:off x="4250922" y="2132915"/>
            <a:ext cx="1092414" cy="1881843"/>
          </a:xfrm>
          <a:prstGeom prst="rect">
            <a:avLst/>
          </a:prstGeom>
        </p:spPr>
      </p:pic>
      <p:sp>
        <p:nvSpPr>
          <p:cNvPr id="26" name="テキスト ボックス 25"/>
          <p:cNvSpPr txBox="1"/>
          <p:nvPr/>
        </p:nvSpPr>
        <p:spPr>
          <a:xfrm>
            <a:off x="4074818" y="1268819"/>
            <a:ext cx="1515158" cy="646331"/>
          </a:xfrm>
          <a:prstGeom prst="rect">
            <a:avLst/>
          </a:prstGeom>
          <a:noFill/>
        </p:spPr>
        <p:txBody>
          <a:bodyPr wrap="none" rtlCol="0">
            <a:spAutoFit/>
          </a:bodyPr>
          <a:lstStyle/>
          <a:p>
            <a:pPr algn="ctr"/>
            <a:r>
              <a:rPr lang="ja-JP" altLang="en-US" b="1" dirty="0" smtClean="0">
                <a:solidFill>
                  <a:prstClr val="black"/>
                </a:solidFill>
              </a:rPr>
              <a:t>サービス管理</a:t>
            </a:r>
            <a:endParaRPr lang="en-US" altLang="ja-JP" b="1" dirty="0" smtClean="0">
              <a:solidFill>
                <a:prstClr val="black"/>
              </a:solidFill>
            </a:endParaRPr>
          </a:p>
          <a:p>
            <a:pPr algn="ctr"/>
            <a:r>
              <a:rPr lang="ja-JP" altLang="en-US" b="1" dirty="0" smtClean="0">
                <a:solidFill>
                  <a:prstClr val="black"/>
                </a:solidFill>
              </a:rPr>
              <a:t>責任者</a:t>
            </a:r>
            <a:endParaRPr lang="ja-JP" altLang="en-US" b="1" dirty="0">
              <a:solidFill>
                <a:prstClr val="black"/>
              </a:solidFill>
            </a:endParaRPr>
          </a:p>
        </p:txBody>
      </p:sp>
      <p:pic>
        <p:nvPicPr>
          <p:cNvPr id="27" name="図 26" descr="困った男性左.png"/>
          <p:cNvPicPr>
            <a:picLocks noChangeAspect="1"/>
          </p:cNvPicPr>
          <p:nvPr/>
        </p:nvPicPr>
        <p:blipFill>
          <a:blip r:embed="rId4" cstate="print"/>
          <a:srcRect b="36565"/>
          <a:stretch>
            <a:fillRect/>
          </a:stretch>
        </p:blipFill>
        <p:spPr>
          <a:xfrm>
            <a:off x="6825210" y="1916832"/>
            <a:ext cx="1014113" cy="2165066"/>
          </a:xfrm>
          <a:prstGeom prst="rect">
            <a:avLst/>
          </a:prstGeom>
        </p:spPr>
      </p:pic>
      <p:sp>
        <p:nvSpPr>
          <p:cNvPr id="28" name="テキスト ボックス 27"/>
          <p:cNvSpPr txBox="1"/>
          <p:nvPr/>
        </p:nvSpPr>
        <p:spPr>
          <a:xfrm>
            <a:off x="6965697" y="1196811"/>
            <a:ext cx="881972" cy="646331"/>
          </a:xfrm>
          <a:prstGeom prst="rect">
            <a:avLst/>
          </a:prstGeom>
          <a:noFill/>
        </p:spPr>
        <p:txBody>
          <a:bodyPr wrap="none" rtlCol="0">
            <a:spAutoFit/>
          </a:bodyPr>
          <a:lstStyle/>
          <a:p>
            <a:pPr algn="ctr"/>
            <a:r>
              <a:rPr lang="ja-JP" altLang="en-US" b="1" dirty="0" smtClean="0">
                <a:solidFill>
                  <a:prstClr val="black"/>
                </a:solidFill>
              </a:rPr>
              <a:t>施設長</a:t>
            </a:r>
            <a:endParaRPr lang="en-US" altLang="ja-JP" b="1" dirty="0" smtClean="0">
              <a:solidFill>
                <a:prstClr val="black"/>
              </a:solidFill>
            </a:endParaRPr>
          </a:p>
          <a:p>
            <a:pPr algn="ctr"/>
            <a:r>
              <a:rPr lang="ja-JP" altLang="en-US" b="1" dirty="0" smtClean="0">
                <a:solidFill>
                  <a:prstClr val="black"/>
                </a:solidFill>
              </a:rPr>
              <a:t>管理者</a:t>
            </a:r>
            <a:endParaRPr lang="ja-JP" altLang="en-US" b="1" dirty="0">
              <a:solidFill>
                <a:prstClr val="black"/>
              </a:solidFill>
            </a:endParaRPr>
          </a:p>
        </p:txBody>
      </p:sp>
      <p:sp>
        <p:nvSpPr>
          <p:cNvPr id="2" name="スライド番号プレースホルダー 1"/>
          <p:cNvSpPr>
            <a:spLocks noGrp="1"/>
          </p:cNvSpPr>
          <p:nvPr>
            <p:ph type="sldNum" sz="quarter" idx="12"/>
          </p:nvPr>
        </p:nvSpPr>
        <p:spPr/>
        <p:txBody>
          <a:bodyPr/>
          <a:lstStyle/>
          <a:p>
            <a:pPr>
              <a:defRPr/>
            </a:pPr>
            <a:fld id="{F2A1C1E8-9361-4557-9EFC-000E05CD7A25}" type="slidenum">
              <a:rPr lang="en-US" altLang="ja-JP" smtClean="0"/>
              <a:pPr>
                <a:defRPr/>
              </a:pPr>
              <a:t>88</a:t>
            </a:fld>
            <a:endParaRPr lang="en-US" altLang="ja-JP" dirty="0"/>
          </a:p>
        </p:txBody>
      </p:sp>
    </p:spTree>
    <p:extLst>
      <p:ext uri="{BB962C8B-B14F-4D97-AF65-F5344CB8AC3E}">
        <p14:creationId xmlns:p14="http://schemas.microsoft.com/office/powerpoint/2010/main" val="24180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2"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par>
                                <p:cTn id="76" presetID="10" presetClass="entr" presetSubtype="0" fill="hold" grpId="2"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2"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p:bldP spid="7" grpId="1"/>
      <p:bldP spid="7" grpId="2"/>
      <p:bldP spid="8" grpId="0" animBg="1"/>
      <p:bldP spid="11" grpId="0"/>
      <p:bldP spid="12" grpId="0" animBg="1"/>
      <p:bldP spid="14" grpId="0"/>
      <p:bldP spid="15" grpId="0" animBg="1"/>
      <p:bldP spid="15" grpId="1" animBg="1"/>
      <p:bldP spid="15" grpId="2" animBg="1"/>
      <p:bldP spid="16" grpId="0" animBg="1"/>
      <p:bldP spid="17" grpId="0"/>
      <p:bldP spid="17" grpId="1"/>
      <p:bldP spid="17" grpId="2"/>
      <p:bldP spid="18" grpId="0"/>
      <p:bldP spid="26" grpId="0"/>
      <p:bldP spid="2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02213" y="692693"/>
            <a:ext cx="9439049" cy="2739211"/>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2400" b="1" dirty="0" smtClean="0">
                <a:solidFill>
                  <a:prstClr val="black"/>
                </a:solidFill>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入所者殴り骨折　施設は虐待を事故として処理</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pPr algn="just"/>
            <a:endParaRPr lang="en-US" altLang="ja-JP" sz="2000" dirty="0" smtClean="0">
              <a:solidFill>
                <a:prstClr val="black"/>
              </a:solidFill>
            </a:endParaRPr>
          </a:p>
          <a:p>
            <a:pPr algn="just"/>
            <a:r>
              <a:rPr lang="ja-JP" altLang="en-US" sz="2000" dirty="0" smtClean="0">
                <a:solidFill>
                  <a:prstClr val="black"/>
                </a:solidFill>
              </a:rPr>
              <a:t>　</a:t>
            </a:r>
            <a:r>
              <a:rPr lang="ja-JP" altLang="en-US" dirty="0" smtClean="0">
                <a:solidFill>
                  <a:prstClr val="black"/>
                </a:solidFill>
              </a:rPr>
              <a:t>県警は、身体障害者支援施設に入所中の男性（７６）を殴り骨折させたとして、傷害の疑いで</a:t>
            </a:r>
            <a:r>
              <a:rPr lang="ja-JP" altLang="en-US" dirty="0" smtClean="0"/>
              <a:t>介護福祉士の</a:t>
            </a:r>
            <a:r>
              <a:rPr lang="ja-JP" altLang="en-US" dirty="0" smtClean="0">
                <a:solidFill>
                  <a:srgbClr val="FF0000"/>
                </a:solidFill>
              </a:rPr>
              <a:t>容疑者（２９）を逮捕</a:t>
            </a:r>
            <a:r>
              <a:rPr lang="ja-JP" altLang="en-US" dirty="0" smtClean="0">
                <a:solidFill>
                  <a:prstClr val="black"/>
                </a:solidFill>
              </a:rPr>
              <a:t>した。</a:t>
            </a:r>
            <a:endParaRPr lang="en-US" altLang="ja-JP" dirty="0" smtClean="0">
              <a:solidFill>
                <a:prstClr val="black"/>
              </a:solidFill>
            </a:endParaRPr>
          </a:p>
          <a:p>
            <a:pPr algn="just"/>
            <a:r>
              <a:rPr lang="ja-JP" altLang="en-US" dirty="0" smtClean="0">
                <a:solidFill>
                  <a:prstClr val="black"/>
                </a:solidFill>
              </a:rPr>
              <a:t>　男性は骨折など複数のけがを繰り返しており、県警は</a:t>
            </a:r>
            <a:r>
              <a:rPr lang="ja-JP" altLang="en-US" dirty="0" smtClean="0">
                <a:solidFill>
                  <a:srgbClr val="FF0000"/>
                </a:solidFill>
              </a:rPr>
              <a:t>日常的に虐待があった可能性</a:t>
            </a:r>
            <a:r>
              <a:rPr lang="ja-JP" altLang="en-US" dirty="0" smtClean="0">
                <a:solidFill>
                  <a:prstClr val="black"/>
                </a:solidFill>
              </a:rPr>
              <a:t>もあるとみて慎重に調べている。</a:t>
            </a:r>
          </a:p>
          <a:p>
            <a:pPr algn="just"/>
            <a:r>
              <a:rPr lang="ja-JP" altLang="en-US" dirty="0" smtClean="0">
                <a:solidFill>
                  <a:prstClr val="black"/>
                </a:solidFill>
              </a:rPr>
              <a:t>　　県警によると、約１カ月前に</a:t>
            </a:r>
            <a:r>
              <a:rPr lang="ja-JP" altLang="en-US" dirty="0" smtClean="0">
                <a:solidFill>
                  <a:srgbClr val="FF0000"/>
                </a:solidFill>
              </a:rPr>
              <a:t>関係者からの相談で発覚</a:t>
            </a:r>
            <a:r>
              <a:rPr lang="ja-JP" altLang="en-US" dirty="0" smtClean="0">
                <a:solidFill>
                  <a:prstClr val="black"/>
                </a:solidFill>
              </a:rPr>
              <a:t>同施設を家宅捜索した。</a:t>
            </a:r>
            <a:endParaRPr lang="en-US" altLang="ja-JP" dirty="0" smtClean="0">
              <a:solidFill>
                <a:prstClr val="black"/>
              </a:solidFill>
            </a:endParaRPr>
          </a:p>
          <a:p>
            <a:pPr algn="just"/>
            <a:r>
              <a:rPr lang="ja-JP" altLang="en-US" dirty="0" smtClean="0">
                <a:solidFill>
                  <a:prstClr val="black"/>
                </a:solidFill>
              </a:rPr>
              <a:t>　同施設を運営する社会福祉法人は男性の骨折を把握していたが、虐待ではなく</a:t>
            </a:r>
            <a:r>
              <a:rPr lang="ja-JP" altLang="en-US" dirty="0" smtClean="0">
                <a:solidFill>
                  <a:srgbClr val="FF0000"/>
                </a:solidFill>
              </a:rPr>
              <a:t>「事故」として処理</a:t>
            </a:r>
            <a:r>
              <a:rPr lang="ja-JP" altLang="en-US" dirty="0" smtClean="0"/>
              <a:t>していた。</a:t>
            </a:r>
            <a:endParaRPr lang="en-US" altLang="ja-JP" dirty="0" smtClean="0"/>
          </a:p>
        </p:txBody>
      </p:sp>
      <p:sp>
        <p:nvSpPr>
          <p:cNvPr id="18" name="テキスト ボックス 17"/>
          <p:cNvSpPr txBox="1"/>
          <p:nvPr/>
        </p:nvSpPr>
        <p:spPr>
          <a:xfrm>
            <a:off x="202213" y="3672519"/>
            <a:ext cx="9439049" cy="2893100"/>
          </a:xfrm>
          <a:prstGeom prst="rect">
            <a:avLst/>
          </a:prstGeom>
          <a:solidFill>
            <a:schemeClr val="accent1">
              <a:lumMod val="20000"/>
              <a:lumOff val="80000"/>
            </a:schemeClr>
          </a:solidFill>
          <a:ln>
            <a:solidFill>
              <a:schemeClr val="tx1"/>
            </a:solidFill>
          </a:ln>
        </p:spPr>
        <p:txBody>
          <a:bodyPr wrap="square" rtlCol="0">
            <a:spAutoFit/>
          </a:bodyPr>
          <a:lstStyle/>
          <a:p>
            <a:pPr algn="ctr"/>
            <a:r>
              <a:rPr lang="ja-JP" altLang="en-US" sz="1400" dirty="0" smtClean="0">
                <a:solidFill>
                  <a:prstClr val="black"/>
                </a:solidFill>
              </a:rPr>
              <a:t>　　　　</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福祉施設で暴行死　施設</a:t>
            </a:r>
            <a:r>
              <a:rPr lang="ja-JP" altLang="en-US" sz="2400" dirty="0">
                <a:solidFill>
                  <a:prstClr val="black"/>
                </a:solidFill>
                <a:latin typeface="ＤＦ特太ゴシック体" panose="020B0509000000000000" pitchFamily="49" charset="-128"/>
                <a:ea typeface="ＤＦ特太ゴシック体" panose="020B0509000000000000" pitchFamily="49" charset="-128"/>
              </a:rPr>
              <a:t>長が上司に虚偽</a:t>
            </a: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報告</a:t>
            </a:r>
            <a:endParaRPr lang="en-US" altLang="ja-JP" sz="2400" dirty="0" smtClean="0">
              <a:solidFill>
                <a:prstClr val="black"/>
              </a:solidFill>
              <a:latin typeface="ＤＦ特太ゴシック体" panose="020B0509000000000000" pitchFamily="49" charset="-128"/>
              <a:ea typeface="ＤＦ特太ゴシック体" panose="020B0509000000000000" pitchFamily="49" charset="-128"/>
            </a:endParaRPr>
          </a:p>
          <a:p>
            <a:endParaRPr lang="en-US" altLang="ja-JP" sz="1400" dirty="0">
              <a:solidFill>
                <a:prstClr val="black"/>
              </a:solidFill>
            </a:endParaRPr>
          </a:p>
          <a:p>
            <a:r>
              <a:rPr lang="ja-JP" altLang="en-US" dirty="0">
                <a:solidFill>
                  <a:prstClr val="black"/>
                </a:solidFill>
              </a:rPr>
              <a:t>　知的障害のある児童らの福祉</a:t>
            </a:r>
            <a:r>
              <a:rPr lang="ja-JP" altLang="en-US" dirty="0" smtClean="0">
                <a:solidFill>
                  <a:prstClr val="black"/>
                </a:solidFill>
              </a:rPr>
              <a:t>施設で</a:t>
            </a:r>
            <a:r>
              <a:rPr lang="ja-JP" altLang="en-US" dirty="0">
                <a:solidFill>
                  <a:prstClr val="black"/>
                </a:solidFill>
              </a:rPr>
              <a:t>、入所者の少年（１９）が職員の暴行を受けた後に死亡</a:t>
            </a:r>
            <a:r>
              <a:rPr lang="ja-JP" altLang="en-US" dirty="0" smtClean="0">
                <a:solidFill>
                  <a:prstClr val="black"/>
                </a:solidFill>
              </a:rPr>
              <a:t>した。また、施設</a:t>
            </a:r>
            <a:r>
              <a:rPr lang="ja-JP" altLang="en-US" dirty="0">
                <a:solidFill>
                  <a:prstClr val="black"/>
                </a:solidFill>
              </a:rPr>
              <a:t>長が２年前に起きた職員２人による暴行を把握したが、上司</a:t>
            </a:r>
            <a:r>
              <a:rPr lang="ja-JP" altLang="en-US" dirty="0" smtClean="0">
                <a:solidFill>
                  <a:prstClr val="black"/>
                </a:solidFill>
              </a:rPr>
              <a:t>のセンター</a:t>
            </a:r>
            <a:r>
              <a:rPr lang="ja-JP" altLang="en-US" dirty="0">
                <a:solidFill>
                  <a:prstClr val="black"/>
                </a:solidFill>
              </a:rPr>
              <a:t>長に「不適切な支援（対応）はなかった」と</a:t>
            </a:r>
            <a:r>
              <a:rPr lang="ja-JP" altLang="en-US" dirty="0">
                <a:solidFill>
                  <a:srgbClr val="FF0000"/>
                </a:solidFill>
              </a:rPr>
              <a:t>虚偽の報告</a:t>
            </a:r>
            <a:r>
              <a:rPr lang="ja-JP" altLang="en-US" dirty="0">
                <a:solidFill>
                  <a:prstClr val="black"/>
                </a:solidFill>
              </a:rPr>
              <a:t>をしていたこと</a:t>
            </a:r>
            <a:r>
              <a:rPr lang="ja-JP" altLang="en-US" dirty="0" smtClean="0">
                <a:solidFill>
                  <a:prstClr val="black"/>
                </a:solidFill>
              </a:rPr>
              <a:t>が分かった。</a:t>
            </a:r>
            <a:endParaRPr lang="en-US" altLang="ja-JP" dirty="0" smtClean="0">
              <a:solidFill>
                <a:prstClr val="black"/>
              </a:solidFill>
            </a:endParaRPr>
          </a:p>
          <a:p>
            <a:r>
              <a:rPr lang="ja-JP" altLang="en-US" dirty="0">
                <a:solidFill>
                  <a:prstClr val="black"/>
                </a:solidFill>
              </a:rPr>
              <a:t>　県</a:t>
            </a:r>
            <a:r>
              <a:rPr lang="ja-JP" altLang="en-US" dirty="0" smtClean="0">
                <a:solidFill>
                  <a:prstClr val="black"/>
                </a:solidFill>
              </a:rPr>
              <a:t>は、障害者</a:t>
            </a:r>
            <a:r>
              <a:rPr lang="ja-JP" altLang="en-US" dirty="0">
                <a:solidFill>
                  <a:prstClr val="black"/>
                </a:solidFill>
              </a:rPr>
              <a:t>総合支援法と児童福祉法に基づき</a:t>
            </a:r>
            <a:r>
              <a:rPr lang="ja-JP" altLang="en-US" dirty="0" smtClean="0">
                <a:solidFill>
                  <a:prstClr val="black"/>
                </a:solidFill>
              </a:rPr>
              <a:t>、</a:t>
            </a:r>
            <a:r>
              <a:rPr lang="ja-JP" altLang="en-US" dirty="0" smtClean="0">
                <a:solidFill>
                  <a:srgbClr val="FF0000"/>
                </a:solidFill>
              </a:rPr>
              <a:t>施設</a:t>
            </a:r>
            <a:r>
              <a:rPr lang="ja-JP" altLang="en-US" dirty="0">
                <a:solidFill>
                  <a:srgbClr val="FF0000"/>
                </a:solidFill>
              </a:rPr>
              <a:t>長を施設運営に関与させない体制整備の検討</a:t>
            </a:r>
            <a:r>
              <a:rPr lang="ja-JP" altLang="en-US" dirty="0">
                <a:solidFill>
                  <a:prstClr val="black"/>
                </a:solidFill>
              </a:rPr>
              <a:t>などを求める改善勧告を出した。</a:t>
            </a:r>
          </a:p>
          <a:p>
            <a:r>
              <a:rPr lang="ja-JP" altLang="en-US" dirty="0">
                <a:solidFill>
                  <a:prstClr val="black"/>
                </a:solidFill>
              </a:rPr>
              <a:t>　</a:t>
            </a:r>
            <a:r>
              <a:rPr lang="ja-JP" altLang="en-US" dirty="0" smtClean="0">
                <a:solidFill>
                  <a:prstClr val="black"/>
                </a:solidFill>
              </a:rPr>
              <a:t>県</a:t>
            </a:r>
            <a:r>
              <a:rPr lang="ja-JP" altLang="en-US" dirty="0">
                <a:solidFill>
                  <a:prstClr val="black"/>
                </a:solidFill>
              </a:rPr>
              <a:t>はこれまでに、</a:t>
            </a:r>
            <a:r>
              <a:rPr lang="ja-JP" altLang="en-US" dirty="0"/>
              <a:t>同園の元職員</a:t>
            </a:r>
            <a:r>
              <a:rPr lang="ja-JP" altLang="en-US" dirty="0" smtClean="0"/>
              <a:t>５人が死亡した少年</a:t>
            </a:r>
            <a:r>
              <a:rPr lang="ja-JP" altLang="en-US" dirty="0"/>
              <a:t>を含む</a:t>
            </a:r>
            <a:r>
              <a:rPr lang="ja-JP" altLang="en-US" dirty="0">
                <a:solidFill>
                  <a:srgbClr val="FF0000"/>
                </a:solidFill>
              </a:rPr>
              <a:t>入所者１０人を日常的に暴行していた</a:t>
            </a:r>
            <a:r>
              <a:rPr lang="ja-JP" altLang="en-US" dirty="0">
                <a:solidFill>
                  <a:prstClr val="black"/>
                </a:solidFill>
              </a:rPr>
              <a:t>ことを確認。別の</a:t>
            </a:r>
            <a:r>
              <a:rPr lang="ja-JP" altLang="en-US" dirty="0" smtClean="0">
                <a:solidFill>
                  <a:prstClr val="black"/>
                </a:solidFill>
              </a:rPr>
              <a:t>職員も</a:t>
            </a:r>
            <a:r>
              <a:rPr lang="ja-JP" altLang="en-US" dirty="0" smtClean="0">
                <a:solidFill>
                  <a:srgbClr val="FF0000"/>
                </a:solidFill>
              </a:rPr>
              <a:t>入所者</a:t>
            </a:r>
            <a:r>
              <a:rPr lang="ja-JP" altLang="en-US" dirty="0">
                <a:solidFill>
                  <a:srgbClr val="FF0000"/>
                </a:solidFill>
              </a:rPr>
              <a:t>に暴行した疑いも浮上</a:t>
            </a:r>
            <a:r>
              <a:rPr lang="ja-JP" altLang="en-US" dirty="0">
                <a:solidFill>
                  <a:prstClr val="black"/>
                </a:solidFill>
              </a:rPr>
              <a:t>した</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a:t>
            </a:r>
            <a:r>
              <a:rPr lang="ja-JP" altLang="en-US" dirty="0">
                <a:solidFill>
                  <a:prstClr val="black"/>
                </a:solidFill>
              </a:rPr>
              <a:t>最終的</a:t>
            </a:r>
            <a:r>
              <a:rPr lang="ja-JP" altLang="en-US" dirty="0" smtClean="0">
                <a:solidFill>
                  <a:prstClr val="black"/>
                </a:solidFill>
              </a:rPr>
              <a:t>に、１０年間で１５人の職員が２３人の入所者に虐待していたことが判明）</a:t>
            </a:r>
            <a:endParaRPr lang="en-US" altLang="ja-JP" dirty="0" smtClean="0">
              <a:solidFill>
                <a:prstClr val="black"/>
              </a:solidFill>
            </a:endParaRPr>
          </a:p>
        </p:txBody>
      </p:sp>
      <p:sp>
        <p:nvSpPr>
          <p:cNvPr id="9" name="スライド番号プレースホルダー 2"/>
          <p:cNvSpPr>
            <a:spLocks noGrp="1"/>
          </p:cNvSpPr>
          <p:nvPr/>
        </p:nvSpPr>
        <p:spPr>
          <a:xfrm>
            <a:off x="7137245" y="6520260"/>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kumimoji="1" lang="ja-JP" altLang="en-US" smtClean="0"/>
              <a:pPr/>
              <a:t>89</a:t>
            </a:fld>
            <a:endParaRPr kumimoji="1" lang="ja-JP" altLang="en-US" dirty="0"/>
          </a:p>
        </p:txBody>
      </p:sp>
      <p:sp>
        <p:nvSpPr>
          <p:cNvPr id="2" name="正方形/長方形 1"/>
          <p:cNvSpPr/>
          <p:nvPr/>
        </p:nvSpPr>
        <p:spPr>
          <a:xfrm>
            <a:off x="0" y="-40842"/>
            <a:ext cx="9906000" cy="733534"/>
          </a:xfrm>
          <a:prstGeom prst="rect">
            <a:avLst/>
          </a:prstGeom>
        </p:spPr>
        <p:txBody>
          <a:bodyPr wrap="square">
            <a:spAutoFit/>
          </a:bodyPr>
          <a:lstStyle/>
          <a:p>
            <a:pPr algn="ctr">
              <a:lnSpc>
                <a:spcPts val="5000"/>
              </a:lnSpc>
            </a:pPr>
            <a:r>
              <a:rPr lang="ja-JP" altLang="en-US" sz="2800" dirty="0"/>
              <a:t>施設等の虐待事例の報道から考える</a:t>
            </a:r>
            <a:endParaRPr lang="en-US" altLang="ja-JP" sz="2800" dirty="0"/>
          </a:p>
        </p:txBody>
      </p:sp>
    </p:spTree>
    <p:extLst>
      <p:ext uri="{BB962C8B-B14F-4D97-AF65-F5344CB8AC3E}">
        <p14:creationId xmlns:p14="http://schemas.microsoft.com/office/powerpoint/2010/main" val="1516373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正方形/長方形 33"/>
          <p:cNvSpPr>
            <a:spLocks noChangeArrowheads="1"/>
          </p:cNvSpPr>
          <p:nvPr/>
        </p:nvSpPr>
        <p:spPr bwMode="auto">
          <a:xfrm>
            <a:off x="936729" y="5013325"/>
            <a:ext cx="3600450" cy="719138"/>
          </a:xfrm>
          <a:prstGeom prst="rect">
            <a:avLst/>
          </a:prstGeom>
          <a:solidFill>
            <a:schemeClr val="bg1"/>
          </a:solidFill>
          <a:ln w="9525" algn="ctr">
            <a:solidFill>
              <a:schemeClr val="tx1"/>
            </a:solidFill>
            <a:prstDash val="dash"/>
            <a:round/>
            <a:headEnd/>
            <a:tailEnd/>
          </a:ln>
        </p:spPr>
        <p:txBody>
          <a:bodyPr wrap="none" anchor="ctr"/>
          <a:lstStyle/>
          <a:p>
            <a:pPr marL="177800" indent="-177800" fontAlgn="base">
              <a:spcBef>
                <a:spcPct val="50000"/>
              </a:spcBef>
              <a:spcAft>
                <a:spcPct val="0"/>
              </a:spcAft>
            </a:pPr>
            <a:r>
              <a:rPr lang="ja-JP" altLang="en-US" sz="1200" dirty="0">
                <a:solidFill>
                  <a:srgbClr val="000000"/>
                </a:solidFill>
                <a:latin typeface="ＭＳ Ｐゴシック" charset="-128"/>
              </a:rPr>
              <a:t>○通所サービスの利用に係る相談等（児童相談所）</a:t>
            </a:r>
            <a:endParaRPr lang="en-US" altLang="ja-JP" sz="1200" dirty="0">
              <a:solidFill>
                <a:srgbClr val="000000"/>
              </a:solidFill>
              <a:latin typeface="ＭＳ Ｐゴシック" charset="-128"/>
            </a:endParaRPr>
          </a:p>
        </p:txBody>
      </p:sp>
      <p:grpSp>
        <p:nvGrpSpPr>
          <p:cNvPr id="2" name="グループ化 90"/>
          <p:cNvGrpSpPr>
            <a:grpSpLocks/>
          </p:cNvGrpSpPr>
          <p:nvPr/>
        </p:nvGrpSpPr>
        <p:grpSpPr bwMode="auto">
          <a:xfrm>
            <a:off x="5745218" y="4437063"/>
            <a:ext cx="4103687" cy="1655762"/>
            <a:chOff x="5657528" y="4437112"/>
            <a:chExt cx="4104456" cy="1656184"/>
          </a:xfrm>
        </p:grpSpPr>
        <p:sp>
          <p:nvSpPr>
            <p:cNvPr id="35871" name="正方形/長方形 36"/>
            <p:cNvSpPr>
              <a:spLocks noChangeArrowheads="1"/>
            </p:cNvSpPr>
            <p:nvPr/>
          </p:nvSpPr>
          <p:spPr bwMode="auto">
            <a:xfrm>
              <a:off x="5657528" y="4581128"/>
              <a:ext cx="4104456" cy="1512168"/>
            </a:xfrm>
            <a:prstGeom prst="rect">
              <a:avLst/>
            </a:prstGeom>
            <a:solidFill>
              <a:schemeClr val="bg1"/>
            </a:solidFill>
            <a:ln w="38100" algn="ctr">
              <a:solidFill>
                <a:srgbClr val="FF0000"/>
              </a:solidFill>
              <a:round/>
              <a:headEnd/>
              <a:tailEnd/>
            </a:ln>
          </p:spPr>
          <p:txBody>
            <a:bodyPr wrap="none" anchor="ctr"/>
            <a:lstStyle/>
            <a:p>
              <a:pPr algn="ctr" fontAlgn="base">
                <a:spcBef>
                  <a:spcPct val="50000"/>
                </a:spcBef>
                <a:spcAft>
                  <a:spcPct val="0"/>
                </a:spcAft>
              </a:pPr>
              <a:endParaRPr lang="ja-JP" altLang="en-US" sz="1600" dirty="0">
                <a:solidFill>
                  <a:srgbClr val="000000"/>
                </a:solidFill>
                <a:latin typeface="Arial" charset="0"/>
              </a:endParaRPr>
            </a:p>
          </p:txBody>
        </p:sp>
        <p:grpSp>
          <p:nvGrpSpPr>
            <p:cNvPr id="3" name="グループ化 41"/>
            <p:cNvGrpSpPr>
              <a:grpSpLocks/>
            </p:cNvGrpSpPr>
            <p:nvPr/>
          </p:nvGrpSpPr>
          <p:grpSpPr bwMode="auto">
            <a:xfrm>
              <a:off x="5744856" y="4797566"/>
              <a:ext cx="3945677" cy="1109190"/>
              <a:chOff x="1738416" y="5012426"/>
              <a:chExt cx="3461431" cy="1109190"/>
            </a:xfrm>
          </p:grpSpPr>
          <p:sp>
            <p:nvSpPr>
              <p:cNvPr id="82" name="Text Box 12"/>
              <p:cNvSpPr txBox="1">
                <a:spLocks noChangeArrowheads="1"/>
              </p:cNvSpPr>
              <p:nvPr/>
            </p:nvSpPr>
            <p:spPr bwMode="auto">
              <a:xfrm>
                <a:off x="1738416" y="5444336"/>
                <a:ext cx="3461431" cy="677280"/>
              </a:xfrm>
              <a:prstGeom prst="rect">
                <a:avLst/>
              </a:prstGeom>
              <a:noFill/>
              <a:ln w="9525">
                <a:solidFill>
                  <a:schemeClr val="tx1"/>
                </a:solidFill>
                <a:miter lim="800000"/>
                <a:headEnd/>
                <a:tailEnd/>
              </a:ln>
              <a:effectLst/>
            </p:spPr>
            <p:txBody>
              <a:bodyPr>
                <a:spAutoFit/>
              </a:bodyPr>
              <a:lstStyle/>
              <a:p>
                <a:pPr fontAlgn="base">
                  <a:spcBef>
                    <a:spcPts val="600"/>
                  </a:spcBef>
                  <a:spcAft>
                    <a:spcPct val="0"/>
                  </a:spcAft>
                  <a:defRPr/>
                </a:pPr>
                <a:r>
                  <a:rPr lang="ja-JP" altLang="en-US" sz="1400" dirty="0">
                    <a:solidFill>
                      <a:srgbClr val="000000"/>
                    </a:solidFill>
                    <a:latin typeface="ＭＳ Ｐゴシック"/>
                  </a:rPr>
                  <a:t>○障害児相談支援</a:t>
                </a:r>
                <a:r>
                  <a:rPr lang="ja-JP" altLang="en-US" sz="1400" dirty="0">
                    <a:solidFill>
                      <a:srgbClr val="800000"/>
                    </a:solidFill>
                    <a:latin typeface="Arial" charset="0"/>
                  </a:rPr>
                  <a:t>（個別給付）</a:t>
                </a:r>
                <a:endParaRPr lang="en-US" altLang="ja-JP" sz="1400" dirty="0">
                  <a:solidFill>
                    <a:srgbClr val="000000"/>
                  </a:solidFill>
                  <a:latin typeface="ＭＳ Ｐゴシック"/>
                </a:endParaRPr>
              </a:p>
              <a:p>
                <a:pPr indent="177800" fontAlgn="base">
                  <a:spcBef>
                    <a:spcPct val="0"/>
                  </a:spcBef>
                  <a:spcAft>
                    <a:spcPct val="0"/>
                  </a:spcAft>
                  <a:defRPr/>
                </a:pPr>
                <a:r>
                  <a:rPr lang="ja-JP" altLang="en-US" sz="1200" dirty="0">
                    <a:solidFill>
                      <a:srgbClr val="000000"/>
                    </a:solidFill>
                    <a:latin typeface="ＭＳ Ｐゴシック"/>
                  </a:rPr>
                  <a:t>・障害児支援利用援助</a:t>
                </a:r>
                <a:endParaRPr lang="en-US" altLang="ja-JP" sz="1200" dirty="0">
                  <a:solidFill>
                    <a:srgbClr val="000000"/>
                  </a:solidFill>
                  <a:latin typeface="ＭＳ Ｐゴシック"/>
                </a:endParaRPr>
              </a:p>
              <a:p>
                <a:pPr indent="177800" fontAlgn="base">
                  <a:spcBef>
                    <a:spcPct val="0"/>
                  </a:spcBef>
                  <a:spcAft>
                    <a:spcPct val="0"/>
                  </a:spcAft>
                  <a:defRPr/>
                </a:pPr>
                <a:r>
                  <a:rPr lang="ja-JP" altLang="en-US" sz="1200" dirty="0">
                    <a:solidFill>
                      <a:srgbClr val="000000"/>
                    </a:solidFill>
                    <a:latin typeface="ＭＳ Ｐゴシック"/>
                  </a:rPr>
                  <a:t>・継続障害児支援利用援助</a:t>
                </a:r>
                <a:endParaRPr lang="en-US" altLang="ja-JP" sz="1200" dirty="0">
                  <a:solidFill>
                    <a:srgbClr val="000000"/>
                  </a:solidFill>
                  <a:latin typeface="ＭＳ Ｐゴシック"/>
                </a:endParaRPr>
              </a:p>
            </p:txBody>
          </p:sp>
          <p:sp>
            <p:nvSpPr>
              <p:cNvPr id="83" name="Text Box 11"/>
              <p:cNvSpPr txBox="1">
                <a:spLocks noChangeArrowheads="1"/>
              </p:cNvSpPr>
              <p:nvPr/>
            </p:nvSpPr>
            <p:spPr bwMode="auto">
              <a:xfrm>
                <a:off x="1738416" y="5012426"/>
                <a:ext cx="3461431" cy="459217"/>
              </a:xfrm>
              <a:prstGeom prst="rect">
                <a:avLst/>
              </a:prstGeom>
              <a:solidFill>
                <a:srgbClr val="99FF99"/>
              </a:solidFill>
              <a:ln w="28575">
                <a:solidFill>
                  <a:srgbClr val="00FF00"/>
                </a:solidFill>
                <a:miter lim="800000"/>
                <a:headEnd/>
                <a:tailEnd/>
              </a:ln>
              <a:effectLst/>
            </p:spPr>
            <p:txBody>
              <a:bodyPr>
                <a:spAutoFit/>
              </a:bodyPr>
              <a:lstStyle/>
              <a:p>
                <a:pPr algn="ctr" fontAlgn="base">
                  <a:lnSpc>
                    <a:spcPts val="1600"/>
                  </a:lnSpc>
                  <a:spcBef>
                    <a:spcPts val="600"/>
                  </a:spcBef>
                  <a:spcAft>
                    <a:spcPct val="0"/>
                  </a:spcAft>
                  <a:defRPr/>
                </a:pPr>
                <a:r>
                  <a:rPr lang="ja-JP" altLang="en-US" sz="1400" b="1" dirty="0">
                    <a:solidFill>
                      <a:srgbClr val="000000"/>
                    </a:solidFill>
                    <a:latin typeface="ＭＳ Ｐゴシック"/>
                  </a:rPr>
                  <a:t>障害児相談支援事業者（児）</a:t>
                </a:r>
                <a:endParaRPr lang="en-US" altLang="ja-JP" sz="3200" b="1" dirty="0">
                  <a:solidFill>
                    <a:srgbClr val="000000"/>
                  </a:solidFill>
                  <a:latin typeface="ＭＳ Ｐゴシック"/>
                </a:endParaRPr>
              </a:p>
              <a:p>
                <a:pPr fontAlgn="base">
                  <a:spcBef>
                    <a:spcPct val="0"/>
                  </a:spcBef>
                  <a:spcAft>
                    <a:spcPct val="0"/>
                  </a:spcAft>
                  <a:defRPr/>
                </a:pPr>
                <a:r>
                  <a:rPr lang="en-US" altLang="ja-JP" sz="1050" dirty="0">
                    <a:solidFill>
                      <a:srgbClr val="000000"/>
                    </a:solidFill>
                    <a:latin typeface="ＭＳ Ｐゴシック"/>
                  </a:rPr>
                  <a:t>※</a:t>
                </a:r>
                <a:r>
                  <a:rPr lang="ja-JP" altLang="en-US" sz="1050" dirty="0">
                    <a:solidFill>
                      <a:srgbClr val="000000"/>
                    </a:solidFill>
                    <a:latin typeface="ＭＳ Ｐゴシック"/>
                  </a:rPr>
                  <a:t>事業者指定は</a:t>
                </a:r>
                <a:r>
                  <a:rPr lang="ja-JP" altLang="en-US" sz="1050" dirty="0">
                    <a:solidFill>
                      <a:srgbClr val="FF0000"/>
                    </a:solidFill>
                    <a:latin typeface="ＭＳ Ｐゴシック"/>
                  </a:rPr>
                  <a:t>市町村長</a:t>
                </a:r>
                <a:r>
                  <a:rPr lang="ja-JP" altLang="en-US" sz="1050" dirty="0">
                    <a:solidFill>
                      <a:srgbClr val="000000"/>
                    </a:solidFill>
                    <a:latin typeface="ＭＳ Ｐゴシック"/>
                  </a:rPr>
                  <a:t>が行う。</a:t>
                </a:r>
                <a:endParaRPr lang="en-US" altLang="ja-JP" sz="1050" dirty="0">
                  <a:solidFill>
                    <a:srgbClr val="000000"/>
                  </a:solidFill>
                  <a:latin typeface="ＭＳ Ｐゴシック"/>
                </a:endParaRPr>
              </a:p>
            </p:txBody>
          </p:sp>
        </p:grpSp>
        <p:sp>
          <p:nvSpPr>
            <p:cNvPr id="35873" name="角丸四角形 34"/>
            <p:cNvSpPr>
              <a:spLocks noChangeArrowheads="1"/>
            </p:cNvSpPr>
            <p:nvPr/>
          </p:nvSpPr>
          <p:spPr bwMode="auto">
            <a:xfrm>
              <a:off x="5745088" y="4437112"/>
              <a:ext cx="1080120" cy="216024"/>
            </a:xfrm>
            <a:prstGeom prst="roundRect">
              <a:avLst>
                <a:gd name="adj" fmla="val 16667"/>
              </a:avLst>
            </a:prstGeom>
            <a:solidFill>
              <a:schemeClr val="bg1"/>
            </a:solidFill>
            <a:ln w="38100" algn="ctr">
              <a:solidFill>
                <a:srgbClr val="FF0000"/>
              </a:solidFill>
              <a:round/>
              <a:headEnd/>
              <a:tailEnd/>
            </a:ln>
          </p:spPr>
          <p:txBody>
            <a:bodyPr wrap="none" anchor="ctr"/>
            <a:lstStyle/>
            <a:p>
              <a:pPr algn="ctr" fontAlgn="base">
                <a:spcBef>
                  <a:spcPct val="50000"/>
                </a:spcBef>
                <a:spcAft>
                  <a:spcPct val="0"/>
                </a:spcAft>
              </a:pPr>
              <a:r>
                <a:rPr lang="ja-JP" altLang="en-US" sz="1400" dirty="0">
                  <a:solidFill>
                    <a:srgbClr val="000000"/>
                  </a:solidFill>
                  <a:latin typeface="Arial" charset="0"/>
                </a:rPr>
                <a:t>創　設</a:t>
              </a:r>
            </a:p>
          </p:txBody>
        </p:sp>
      </p:grpSp>
      <p:sp>
        <p:nvSpPr>
          <p:cNvPr id="35844" name="テキスト ボックス 39"/>
          <p:cNvSpPr txBox="1">
            <a:spLocks noChangeArrowheads="1"/>
          </p:cNvSpPr>
          <p:nvPr/>
        </p:nvSpPr>
        <p:spPr bwMode="auto">
          <a:xfrm>
            <a:off x="5691332" y="6235393"/>
            <a:ext cx="4160838" cy="461665"/>
          </a:xfrm>
          <a:prstGeom prst="rect">
            <a:avLst/>
          </a:prstGeom>
          <a:noFill/>
          <a:ln w="9525">
            <a:noFill/>
            <a:miter lim="800000"/>
            <a:headEnd/>
            <a:tailEnd/>
          </a:ln>
        </p:spPr>
        <p:txBody>
          <a:bodyPr>
            <a:spAutoFit/>
          </a:bodyPr>
          <a:lstStyle/>
          <a:p>
            <a:pPr marL="177800" indent="-177800" fontAlgn="base">
              <a:spcBef>
                <a:spcPct val="0"/>
              </a:spcBef>
              <a:spcAft>
                <a:spcPct val="0"/>
              </a:spcAft>
            </a:pPr>
            <a:r>
              <a:rPr lang="en-US" altLang="ja-JP" sz="1200" dirty="0">
                <a:solidFill>
                  <a:srgbClr val="000000"/>
                </a:solidFill>
                <a:latin typeface="Arial" charset="0"/>
              </a:rPr>
              <a:t>※</a:t>
            </a:r>
            <a:r>
              <a:rPr lang="ja-JP" altLang="en-US" sz="1200" dirty="0">
                <a:solidFill>
                  <a:srgbClr val="000000"/>
                </a:solidFill>
                <a:latin typeface="Arial" charset="0"/>
              </a:rPr>
              <a:t>　障害児の入所サービスについては、児童相談所が専門的な判断を行うため、障害児支援利用計画の作成対象外。</a:t>
            </a:r>
            <a:endParaRPr lang="en-US" altLang="ja-JP" sz="1200" dirty="0">
              <a:solidFill>
                <a:srgbClr val="000000"/>
              </a:solidFill>
              <a:latin typeface="Arial" charset="0"/>
            </a:endParaRPr>
          </a:p>
        </p:txBody>
      </p:sp>
      <p:sp>
        <p:nvSpPr>
          <p:cNvPr id="35845" name="Text Box 19"/>
          <p:cNvSpPr txBox="1">
            <a:spLocks noChangeArrowheads="1"/>
          </p:cNvSpPr>
          <p:nvPr/>
        </p:nvSpPr>
        <p:spPr bwMode="auto">
          <a:xfrm>
            <a:off x="849448" y="14317"/>
            <a:ext cx="8286750" cy="461665"/>
          </a:xfrm>
          <a:prstGeom prst="rect">
            <a:avLst/>
          </a:prstGeom>
          <a:solidFill>
            <a:schemeClr val="bg1"/>
          </a:solidFill>
          <a:ln w="9525" algn="ctr">
            <a:noFill/>
            <a:miter lim="800000"/>
            <a:headEnd/>
            <a:tailEnd/>
          </a:ln>
        </p:spPr>
        <p:txBody>
          <a:bodyPr>
            <a:spAutoFit/>
          </a:bodyPr>
          <a:lstStyle/>
          <a:p>
            <a:pPr algn="ctr" fontAlgn="base">
              <a:spcBef>
                <a:spcPct val="50000"/>
              </a:spcBef>
              <a:spcAft>
                <a:spcPct val="0"/>
              </a:spcAft>
            </a:pPr>
            <a:r>
              <a:rPr lang="ja-JP" altLang="en-US" sz="2400" b="1" dirty="0">
                <a:solidFill>
                  <a:srgbClr val="000000"/>
                </a:solidFill>
                <a:latin typeface="Arial" charset="0"/>
              </a:rPr>
              <a:t>「障害児」の相談支援体系</a:t>
            </a:r>
          </a:p>
        </p:txBody>
      </p:sp>
      <p:sp>
        <p:nvSpPr>
          <p:cNvPr id="35846" name="AutoShape 12"/>
          <p:cNvSpPr>
            <a:spLocks noChangeArrowheads="1"/>
          </p:cNvSpPr>
          <p:nvPr/>
        </p:nvSpPr>
        <p:spPr bwMode="auto">
          <a:xfrm>
            <a:off x="4824442" y="5159087"/>
            <a:ext cx="792162" cy="503237"/>
          </a:xfrm>
          <a:prstGeom prst="rightArrow">
            <a:avLst>
              <a:gd name="adj1" fmla="val 50000"/>
              <a:gd name="adj2" fmla="val 25019"/>
            </a:avLst>
          </a:prstGeom>
          <a:solidFill>
            <a:schemeClr val="bg1"/>
          </a:solidFill>
          <a:ln w="9525">
            <a:solidFill>
              <a:schemeClr val="tx1"/>
            </a:solidFill>
            <a:miter lim="800000"/>
            <a:headEnd/>
            <a:tailEnd/>
          </a:ln>
        </p:spPr>
        <p:txBody>
          <a:bodyPr wrap="none" anchor="ctr"/>
          <a:lstStyle/>
          <a:p>
            <a:pPr algn="ctr" fontAlgn="base">
              <a:spcBef>
                <a:spcPct val="50000"/>
              </a:spcBef>
              <a:spcAft>
                <a:spcPct val="0"/>
              </a:spcAft>
            </a:pPr>
            <a:endParaRPr lang="ja-JP" altLang="en-US" sz="1600" dirty="0">
              <a:solidFill>
                <a:srgbClr val="000000"/>
              </a:solidFill>
              <a:latin typeface="Arial" charset="0"/>
            </a:endParaRPr>
          </a:p>
        </p:txBody>
      </p:sp>
      <p:sp>
        <p:nvSpPr>
          <p:cNvPr id="35847" name="正方形/長方形 89"/>
          <p:cNvSpPr>
            <a:spLocks noChangeArrowheads="1"/>
          </p:cNvSpPr>
          <p:nvPr/>
        </p:nvSpPr>
        <p:spPr bwMode="auto">
          <a:xfrm>
            <a:off x="488979" y="4654242"/>
            <a:ext cx="360363" cy="1584325"/>
          </a:xfrm>
          <a:prstGeom prst="rect">
            <a:avLst/>
          </a:prstGeom>
          <a:noFill/>
          <a:ln w="9525" algn="ctr">
            <a:solidFill>
              <a:schemeClr val="tx1"/>
            </a:solidFill>
            <a:round/>
            <a:headEnd/>
            <a:tailEnd/>
          </a:ln>
        </p:spPr>
        <p:txBody>
          <a:bodyPr vert="eaVert" wrap="none" anchor="ctr"/>
          <a:lstStyle/>
          <a:p>
            <a:pPr algn="ctr" fontAlgn="base">
              <a:spcBef>
                <a:spcPct val="50000"/>
              </a:spcBef>
              <a:spcAft>
                <a:spcPct val="0"/>
              </a:spcAft>
            </a:pPr>
            <a:r>
              <a:rPr lang="ja-JP" altLang="en-US" sz="1400" dirty="0">
                <a:solidFill>
                  <a:srgbClr val="000000"/>
                </a:solidFill>
                <a:latin typeface="Arial" charset="0"/>
              </a:rPr>
              <a:t>通所サービス</a:t>
            </a:r>
          </a:p>
        </p:txBody>
      </p:sp>
      <p:grpSp>
        <p:nvGrpSpPr>
          <p:cNvPr id="4" name="グループ化 41"/>
          <p:cNvGrpSpPr>
            <a:grpSpLocks/>
          </p:cNvGrpSpPr>
          <p:nvPr/>
        </p:nvGrpSpPr>
        <p:grpSpPr bwMode="auto">
          <a:xfrm>
            <a:off x="5832485" y="2709568"/>
            <a:ext cx="3944938" cy="1401297"/>
            <a:chOff x="1738620" y="5012012"/>
            <a:chExt cx="3523910" cy="1399575"/>
          </a:xfrm>
        </p:grpSpPr>
        <p:sp>
          <p:nvSpPr>
            <p:cNvPr id="118" name="Text Box 12"/>
            <p:cNvSpPr txBox="1">
              <a:spLocks noChangeArrowheads="1"/>
            </p:cNvSpPr>
            <p:nvPr/>
          </p:nvSpPr>
          <p:spPr bwMode="auto">
            <a:xfrm>
              <a:off x="1738620" y="5443282"/>
              <a:ext cx="3523910" cy="968305"/>
            </a:xfrm>
            <a:prstGeom prst="rect">
              <a:avLst/>
            </a:prstGeom>
            <a:noFill/>
            <a:ln w="9525">
              <a:solidFill>
                <a:schemeClr val="tx1"/>
              </a:solidFill>
              <a:miter lim="800000"/>
              <a:headEnd/>
              <a:tailEnd/>
            </a:ln>
            <a:effectLst/>
          </p:spPr>
          <p:txBody>
            <a:bodyPr>
              <a:spAutoFit/>
            </a:bodyPr>
            <a:lstStyle/>
            <a:p>
              <a:pPr fontAlgn="base">
                <a:spcBef>
                  <a:spcPct val="0"/>
                </a:spcBef>
                <a:spcAft>
                  <a:spcPct val="0"/>
                </a:spcAft>
                <a:defRPr/>
              </a:pPr>
              <a:r>
                <a:rPr lang="ja-JP" altLang="en-US" sz="1400" dirty="0">
                  <a:solidFill>
                    <a:srgbClr val="000000"/>
                  </a:solidFill>
                  <a:latin typeface="ＭＳ Ｐゴシック"/>
                </a:rPr>
                <a:t>○計画相談支援</a:t>
              </a:r>
              <a:r>
                <a:rPr lang="ja-JP" altLang="en-US" sz="1400" dirty="0">
                  <a:solidFill>
                    <a:srgbClr val="800000"/>
                  </a:solidFill>
                  <a:latin typeface="Arial" charset="0"/>
                </a:rPr>
                <a:t>（個別給付）</a:t>
              </a:r>
              <a:endParaRPr lang="en-US" altLang="ja-JP" sz="1400" dirty="0">
                <a:solidFill>
                  <a:srgbClr val="000000"/>
                </a:solidFill>
                <a:latin typeface="ＭＳ Ｐゴシック"/>
              </a:endParaRPr>
            </a:p>
            <a:p>
              <a:pPr indent="177800" fontAlgn="base">
                <a:spcBef>
                  <a:spcPct val="0"/>
                </a:spcBef>
                <a:spcAft>
                  <a:spcPct val="0"/>
                </a:spcAft>
                <a:defRPr/>
              </a:pPr>
              <a:r>
                <a:rPr lang="ja-JP" altLang="en-US" sz="1200" dirty="0">
                  <a:solidFill>
                    <a:srgbClr val="000000"/>
                  </a:solidFill>
                  <a:latin typeface="ＭＳ Ｐゴシック"/>
                </a:rPr>
                <a:t>・サービス利用支援</a:t>
              </a:r>
              <a:endParaRPr lang="en-US" altLang="ja-JP" sz="1200" u="sng" dirty="0">
                <a:solidFill>
                  <a:srgbClr val="000000"/>
                </a:solidFill>
                <a:latin typeface="ＭＳ Ｐゴシック"/>
              </a:endParaRPr>
            </a:p>
            <a:p>
              <a:pPr indent="177800" fontAlgn="base">
                <a:spcBef>
                  <a:spcPct val="0"/>
                </a:spcBef>
                <a:spcAft>
                  <a:spcPct val="0"/>
                </a:spcAft>
                <a:defRPr/>
              </a:pPr>
              <a:r>
                <a:rPr lang="ja-JP" altLang="en-US" sz="1200" dirty="0">
                  <a:solidFill>
                    <a:srgbClr val="000000"/>
                  </a:solidFill>
                  <a:latin typeface="ＭＳ Ｐゴシック"/>
                </a:rPr>
                <a:t>・継続サービス利用支援</a:t>
              </a:r>
              <a:endParaRPr lang="en-US" altLang="ja-JP" sz="1200" u="sng" dirty="0">
                <a:solidFill>
                  <a:srgbClr val="000000"/>
                </a:solidFill>
                <a:latin typeface="ＭＳ Ｐゴシック"/>
              </a:endParaRPr>
            </a:p>
            <a:p>
              <a:pPr fontAlgn="base">
                <a:spcBef>
                  <a:spcPts val="600"/>
                </a:spcBef>
                <a:spcAft>
                  <a:spcPct val="0"/>
                </a:spcAft>
                <a:defRPr/>
              </a:pPr>
              <a:r>
                <a:rPr lang="ja-JP" altLang="en-US" sz="1400" dirty="0">
                  <a:solidFill>
                    <a:srgbClr val="000000"/>
                  </a:solidFill>
                  <a:latin typeface="ＭＳ Ｐゴシック"/>
                </a:rPr>
                <a:t>○基本相談支援</a:t>
              </a:r>
              <a:r>
                <a:rPr lang="ja-JP" altLang="en-US" sz="1200" dirty="0">
                  <a:solidFill>
                    <a:srgbClr val="000000"/>
                  </a:solidFill>
                  <a:latin typeface="ＭＳ Ｐゴシック"/>
                </a:rPr>
                <a:t>（</a:t>
              </a:r>
              <a:r>
                <a:rPr lang="ja-JP" altLang="en-US" sz="1200" dirty="0">
                  <a:solidFill>
                    <a:srgbClr val="000000"/>
                  </a:solidFill>
                  <a:latin typeface="Arial" charset="0"/>
                </a:rPr>
                <a:t>障害者・障害児等からの相談）</a:t>
              </a:r>
              <a:endParaRPr lang="ja-JP" altLang="en-US" sz="1200" dirty="0">
                <a:solidFill>
                  <a:srgbClr val="000000"/>
                </a:solidFill>
                <a:latin typeface="ＭＳ Ｐゴシック"/>
              </a:endParaRPr>
            </a:p>
          </p:txBody>
        </p:sp>
        <p:sp>
          <p:nvSpPr>
            <p:cNvPr id="119" name="Text Box 11"/>
            <p:cNvSpPr txBox="1">
              <a:spLocks noChangeArrowheads="1"/>
            </p:cNvSpPr>
            <p:nvPr/>
          </p:nvSpPr>
          <p:spPr bwMode="auto">
            <a:xfrm>
              <a:off x="1738620" y="5012012"/>
              <a:ext cx="3523910" cy="458536"/>
            </a:xfrm>
            <a:prstGeom prst="rect">
              <a:avLst/>
            </a:prstGeom>
            <a:solidFill>
              <a:srgbClr val="FF99CC"/>
            </a:solidFill>
            <a:ln w="28575">
              <a:solidFill>
                <a:srgbClr val="FF0000"/>
              </a:solidFill>
              <a:miter lim="800000"/>
              <a:headEnd/>
              <a:tailEnd/>
            </a:ln>
            <a:effectLst/>
          </p:spPr>
          <p:txBody>
            <a:bodyPr>
              <a:spAutoFit/>
            </a:bodyPr>
            <a:lstStyle/>
            <a:p>
              <a:pPr algn="ctr" fontAlgn="base">
                <a:lnSpc>
                  <a:spcPts val="1600"/>
                </a:lnSpc>
                <a:spcBef>
                  <a:spcPts val="600"/>
                </a:spcBef>
                <a:spcAft>
                  <a:spcPct val="0"/>
                </a:spcAft>
                <a:defRPr/>
              </a:pPr>
              <a:r>
                <a:rPr lang="ja-JP" altLang="en-US" sz="1400" b="1" dirty="0">
                  <a:solidFill>
                    <a:srgbClr val="000000"/>
                  </a:solidFill>
                  <a:latin typeface="ＭＳ Ｐゴシック"/>
                </a:rPr>
                <a:t>指定特定相談支援事業者（計画作成担当）</a:t>
              </a:r>
              <a:endParaRPr lang="en-US" altLang="ja-JP" sz="3200" b="1" u="sng" dirty="0">
                <a:solidFill>
                  <a:srgbClr val="000000"/>
                </a:solidFill>
                <a:latin typeface="ＭＳ Ｐゴシック"/>
              </a:endParaRPr>
            </a:p>
            <a:p>
              <a:pPr fontAlgn="base">
                <a:spcBef>
                  <a:spcPct val="0"/>
                </a:spcBef>
                <a:spcAft>
                  <a:spcPct val="0"/>
                </a:spcAft>
                <a:defRPr/>
              </a:pPr>
              <a:r>
                <a:rPr lang="en-US" altLang="ja-JP" sz="1050" dirty="0">
                  <a:solidFill>
                    <a:srgbClr val="000000"/>
                  </a:solidFill>
                  <a:latin typeface="ＭＳ Ｐゴシック"/>
                </a:rPr>
                <a:t>※</a:t>
              </a:r>
              <a:r>
                <a:rPr lang="ja-JP" altLang="en-US" sz="1050" dirty="0">
                  <a:solidFill>
                    <a:srgbClr val="000000"/>
                  </a:solidFill>
                  <a:latin typeface="ＭＳ Ｐゴシック"/>
                </a:rPr>
                <a:t>事業者指定は</a:t>
              </a:r>
              <a:r>
                <a:rPr lang="ja-JP" altLang="en-US" sz="1050" dirty="0">
                  <a:solidFill>
                    <a:srgbClr val="FF0000"/>
                  </a:solidFill>
                  <a:latin typeface="ＭＳ Ｐゴシック"/>
                </a:rPr>
                <a:t>市町村長</a:t>
              </a:r>
              <a:r>
                <a:rPr lang="ja-JP" altLang="en-US" sz="1050" dirty="0">
                  <a:solidFill>
                    <a:srgbClr val="000000"/>
                  </a:solidFill>
                  <a:latin typeface="ＭＳ Ｐゴシック"/>
                </a:rPr>
                <a:t>が行う。</a:t>
              </a:r>
              <a:endParaRPr lang="en-US" altLang="ja-JP" sz="1050" dirty="0">
                <a:solidFill>
                  <a:srgbClr val="000000"/>
                </a:solidFill>
                <a:latin typeface="ＭＳ Ｐゴシック"/>
              </a:endParaRPr>
            </a:p>
          </p:txBody>
        </p:sp>
      </p:grpSp>
      <p:sp>
        <p:nvSpPr>
          <p:cNvPr id="35849" name="Text Box 18"/>
          <p:cNvSpPr txBox="1">
            <a:spLocks noChangeArrowheads="1"/>
          </p:cNvSpPr>
          <p:nvPr/>
        </p:nvSpPr>
        <p:spPr bwMode="auto">
          <a:xfrm>
            <a:off x="3816392" y="1557339"/>
            <a:ext cx="184731" cy="338554"/>
          </a:xfrm>
          <a:prstGeom prst="rect">
            <a:avLst/>
          </a:prstGeom>
          <a:noFill/>
          <a:ln w="9525" algn="ctr">
            <a:noFill/>
            <a:miter lim="800000"/>
            <a:headEnd/>
            <a:tailEnd/>
          </a:ln>
        </p:spPr>
        <p:txBody>
          <a:bodyPr wrap="none">
            <a:spAutoFit/>
          </a:bodyPr>
          <a:lstStyle/>
          <a:p>
            <a:pPr algn="ctr" fontAlgn="base">
              <a:spcBef>
                <a:spcPct val="50000"/>
              </a:spcBef>
              <a:spcAft>
                <a:spcPct val="0"/>
              </a:spcAft>
            </a:pPr>
            <a:endParaRPr lang="ja-JP" altLang="ja-JP" sz="1600" dirty="0">
              <a:solidFill>
                <a:srgbClr val="000000"/>
              </a:solidFill>
              <a:latin typeface="Arial" charset="0"/>
            </a:endParaRPr>
          </a:p>
        </p:txBody>
      </p:sp>
      <p:sp>
        <p:nvSpPr>
          <p:cNvPr id="35852" name="Text Box 12"/>
          <p:cNvSpPr txBox="1">
            <a:spLocks noChangeArrowheads="1"/>
          </p:cNvSpPr>
          <p:nvPr/>
        </p:nvSpPr>
        <p:spPr bwMode="auto">
          <a:xfrm>
            <a:off x="936781" y="1628830"/>
            <a:ext cx="3527424" cy="307777"/>
          </a:xfrm>
          <a:prstGeom prst="rect">
            <a:avLst/>
          </a:prstGeom>
          <a:noFill/>
          <a:ln w="9525">
            <a:solidFill>
              <a:schemeClr val="tx1"/>
            </a:solidFill>
            <a:miter lim="800000"/>
            <a:headEnd/>
            <a:tailEnd/>
          </a:ln>
        </p:spPr>
        <p:txBody>
          <a:bodyPr>
            <a:spAutoFit/>
          </a:bodyPr>
          <a:lstStyle/>
          <a:p>
            <a:pPr fontAlgn="base">
              <a:spcBef>
                <a:spcPct val="50000"/>
              </a:spcBef>
              <a:spcAft>
                <a:spcPct val="0"/>
              </a:spcAft>
            </a:pPr>
            <a:r>
              <a:rPr lang="ja-JP" altLang="en-US" sz="1400" dirty="0">
                <a:solidFill>
                  <a:srgbClr val="000000"/>
                </a:solidFill>
                <a:latin typeface="Arial" charset="0"/>
              </a:rPr>
              <a:t>○障害者・障害児等からの相談</a:t>
            </a:r>
            <a:r>
              <a:rPr lang="ja-JP" altLang="en-US" sz="1400" dirty="0">
                <a:solidFill>
                  <a:srgbClr val="800000"/>
                </a:solidFill>
                <a:latin typeface="Arial" charset="0"/>
              </a:rPr>
              <a:t>（交付税）</a:t>
            </a:r>
            <a:endParaRPr lang="ja-JP" altLang="en-US" sz="1400" b="1" dirty="0">
              <a:solidFill>
                <a:srgbClr val="000000"/>
              </a:solidFill>
              <a:latin typeface="Arial" charset="0"/>
            </a:endParaRPr>
          </a:p>
        </p:txBody>
      </p:sp>
      <p:sp>
        <p:nvSpPr>
          <p:cNvPr id="35853" name="Text Box 11"/>
          <p:cNvSpPr txBox="1">
            <a:spLocks noChangeArrowheads="1"/>
          </p:cNvSpPr>
          <p:nvPr/>
        </p:nvSpPr>
        <p:spPr bwMode="auto">
          <a:xfrm>
            <a:off x="936781" y="1125588"/>
            <a:ext cx="3527424" cy="523220"/>
          </a:xfrm>
          <a:prstGeom prst="rect">
            <a:avLst/>
          </a:prstGeom>
          <a:solidFill>
            <a:srgbClr val="CCFFFF"/>
          </a:solidFill>
          <a:ln w="28575">
            <a:solidFill>
              <a:srgbClr val="00FFFF"/>
            </a:solidFill>
            <a:miter lim="800000"/>
            <a:headEnd/>
            <a:tailEnd/>
          </a:ln>
        </p:spPr>
        <p:txBody>
          <a:bodyPr>
            <a:spAutoFit/>
          </a:bodyPr>
          <a:lstStyle/>
          <a:p>
            <a:pPr algn="ctr" fontAlgn="base">
              <a:spcBef>
                <a:spcPct val="0"/>
              </a:spcBef>
              <a:spcAft>
                <a:spcPct val="0"/>
              </a:spcAft>
            </a:pPr>
            <a:r>
              <a:rPr lang="ja-JP" altLang="en-US" sz="1400" b="1" dirty="0">
                <a:solidFill>
                  <a:srgbClr val="000000"/>
                </a:solidFill>
                <a:latin typeface="ＭＳ Ｐゴシック" charset="-128"/>
              </a:rPr>
              <a:t>市町村／指定相談支援事業者に委託可</a:t>
            </a:r>
            <a:endParaRPr lang="en-US" altLang="ja-JP" sz="1400" b="1" dirty="0">
              <a:solidFill>
                <a:srgbClr val="000000"/>
              </a:solidFill>
              <a:latin typeface="ＭＳ Ｐゴシック" charset="-128"/>
            </a:endParaRPr>
          </a:p>
          <a:p>
            <a:pPr algn="ctr" fontAlgn="base">
              <a:spcBef>
                <a:spcPct val="0"/>
              </a:spcBef>
              <a:spcAft>
                <a:spcPct val="0"/>
              </a:spcAft>
            </a:pPr>
            <a:endParaRPr lang="en-US" altLang="ja-JP" sz="1400" dirty="0">
              <a:solidFill>
                <a:srgbClr val="000000"/>
              </a:solidFill>
              <a:latin typeface="ＭＳ Ｐゴシック" charset="-128"/>
            </a:endParaRPr>
          </a:p>
        </p:txBody>
      </p:sp>
      <p:sp>
        <p:nvSpPr>
          <p:cNvPr id="35854" name="Text Box 18"/>
          <p:cNvSpPr txBox="1">
            <a:spLocks noChangeArrowheads="1"/>
          </p:cNvSpPr>
          <p:nvPr/>
        </p:nvSpPr>
        <p:spPr bwMode="auto">
          <a:xfrm>
            <a:off x="8713808" y="1557339"/>
            <a:ext cx="184731" cy="338554"/>
          </a:xfrm>
          <a:prstGeom prst="rect">
            <a:avLst/>
          </a:prstGeom>
          <a:noFill/>
          <a:ln w="9525" algn="ctr">
            <a:noFill/>
            <a:miter lim="800000"/>
            <a:headEnd/>
            <a:tailEnd/>
          </a:ln>
        </p:spPr>
        <p:txBody>
          <a:bodyPr wrap="none">
            <a:spAutoFit/>
          </a:bodyPr>
          <a:lstStyle/>
          <a:p>
            <a:pPr algn="ctr" fontAlgn="base">
              <a:spcBef>
                <a:spcPct val="50000"/>
              </a:spcBef>
              <a:spcAft>
                <a:spcPct val="0"/>
              </a:spcAft>
            </a:pPr>
            <a:endParaRPr lang="ja-JP" altLang="ja-JP" sz="1600" dirty="0">
              <a:solidFill>
                <a:srgbClr val="000000"/>
              </a:solidFill>
              <a:latin typeface="Arial" charset="0"/>
            </a:endParaRPr>
          </a:p>
        </p:txBody>
      </p:sp>
      <p:sp>
        <p:nvSpPr>
          <p:cNvPr id="35855" name="Text Box 12"/>
          <p:cNvSpPr txBox="1">
            <a:spLocks noChangeArrowheads="1"/>
          </p:cNvSpPr>
          <p:nvPr/>
        </p:nvSpPr>
        <p:spPr bwMode="auto">
          <a:xfrm>
            <a:off x="5832504" y="1619305"/>
            <a:ext cx="3960814" cy="307777"/>
          </a:xfrm>
          <a:prstGeom prst="rect">
            <a:avLst/>
          </a:prstGeom>
          <a:noFill/>
          <a:ln w="9525">
            <a:solidFill>
              <a:schemeClr val="tx1"/>
            </a:solidFill>
            <a:miter lim="800000"/>
            <a:headEnd/>
            <a:tailEnd/>
          </a:ln>
        </p:spPr>
        <p:txBody>
          <a:bodyPr>
            <a:spAutoFit/>
          </a:bodyPr>
          <a:lstStyle/>
          <a:p>
            <a:pPr fontAlgn="base">
              <a:spcBef>
                <a:spcPct val="50000"/>
              </a:spcBef>
              <a:spcAft>
                <a:spcPct val="0"/>
              </a:spcAft>
            </a:pPr>
            <a:r>
              <a:rPr lang="ja-JP" altLang="en-US" sz="1400" dirty="0">
                <a:solidFill>
                  <a:srgbClr val="000000"/>
                </a:solidFill>
                <a:latin typeface="Arial" charset="0"/>
              </a:rPr>
              <a:t>○障害者・障害児等からの相談</a:t>
            </a:r>
            <a:r>
              <a:rPr lang="ja-JP" altLang="en-US" sz="1400" dirty="0">
                <a:solidFill>
                  <a:srgbClr val="800000"/>
                </a:solidFill>
                <a:latin typeface="Arial" charset="0"/>
              </a:rPr>
              <a:t>（交付税）</a:t>
            </a:r>
            <a:endParaRPr lang="en-US" altLang="ja-JP" sz="1400" b="1" dirty="0">
              <a:solidFill>
                <a:srgbClr val="000000"/>
              </a:solidFill>
              <a:latin typeface="ＭＳ Ｐゴシック" charset="-128"/>
            </a:endParaRPr>
          </a:p>
        </p:txBody>
      </p:sp>
      <p:sp>
        <p:nvSpPr>
          <p:cNvPr id="35856" name="正方形/長方形 127"/>
          <p:cNvSpPr>
            <a:spLocks noChangeArrowheads="1"/>
          </p:cNvSpPr>
          <p:nvPr/>
        </p:nvSpPr>
        <p:spPr bwMode="auto">
          <a:xfrm>
            <a:off x="8209290" y="3213162"/>
            <a:ext cx="1368426" cy="576263"/>
          </a:xfrm>
          <a:prstGeom prst="rect">
            <a:avLst/>
          </a:prstGeom>
          <a:solidFill>
            <a:schemeClr val="bg1"/>
          </a:solidFill>
          <a:ln w="9525" algn="ctr">
            <a:solidFill>
              <a:schemeClr val="tx1"/>
            </a:solidFill>
            <a:round/>
            <a:headEnd/>
            <a:tailEnd/>
          </a:ln>
        </p:spPr>
        <p:txBody>
          <a:bodyPr wrap="none" anchor="ctr"/>
          <a:lstStyle/>
          <a:p>
            <a:pPr fontAlgn="base">
              <a:spcBef>
                <a:spcPct val="50000"/>
              </a:spcBef>
              <a:spcAft>
                <a:spcPct val="0"/>
              </a:spcAft>
            </a:pPr>
            <a:r>
              <a:rPr lang="ja-JP" altLang="en-US" sz="1100" dirty="0">
                <a:solidFill>
                  <a:srgbClr val="FF0000"/>
                </a:solidFill>
                <a:latin typeface="Arial" charset="0"/>
              </a:rPr>
              <a:t>・支給決定の参考</a:t>
            </a:r>
            <a:endParaRPr lang="en-US" altLang="ja-JP" sz="1100" dirty="0">
              <a:solidFill>
                <a:srgbClr val="FF0000"/>
              </a:solidFill>
              <a:latin typeface="Arial" charset="0"/>
            </a:endParaRPr>
          </a:p>
          <a:p>
            <a:pPr fontAlgn="base">
              <a:spcBef>
                <a:spcPct val="50000"/>
              </a:spcBef>
              <a:spcAft>
                <a:spcPct val="0"/>
              </a:spcAft>
            </a:pPr>
            <a:r>
              <a:rPr lang="ja-JP" altLang="en-US" sz="1100" dirty="0">
                <a:solidFill>
                  <a:srgbClr val="FF0000"/>
                </a:solidFill>
                <a:latin typeface="Arial" charset="0"/>
              </a:rPr>
              <a:t>・対象を拡大</a:t>
            </a:r>
            <a:endParaRPr lang="en-US" altLang="ja-JP" sz="1100" dirty="0">
              <a:solidFill>
                <a:srgbClr val="FF0000"/>
              </a:solidFill>
              <a:latin typeface="Arial" charset="0"/>
            </a:endParaRPr>
          </a:p>
        </p:txBody>
      </p:sp>
      <p:sp>
        <p:nvSpPr>
          <p:cNvPr id="35857" name="AutoShape 12"/>
          <p:cNvSpPr>
            <a:spLocks noChangeArrowheads="1"/>
          </p:cNvSpPr>
          <p:nvPr/>
        </p:nvSpPr>
        <p:spPr bwMode="auto">
          <a:xfrm>
            <a:off x="4824442" y="3213115"/>
            <a:ext cx="792162" cy="503238"/>
          </a:xfrm>
          <a:prstGeom prst="rightArrow">
            <a:avLst>
              <a:gd name="adj1" fmla="val 50000"/>
              <a:gd name="adj2" fmla="val 25018"/>
            </a:avLst>
          </a:prstGeom>
          <a:solidFill>
            <a:schemeClr val="bg1"/>
          </a:solidFill>
          <a:ln w="9525">
            <a:solidFill>
              <a:schemeClr val="tx1"/>
            </a:solidFill>
            <a:miter lim="800000"/>
            <a:headEnd/>
            <a:tailEnd/>
          </a:ln>
        </p:spPr>
        <p:txBody>
          <a:bodyPr wrap="none" anchor="ctr"/>
          <a:lstStyle/>
          <a:p>
            <a:pPr algn="ctr" fontAlgn="base">
              <a:spcBef>
                <a:spcPct val="50000"/>
              </a:spcBef>
              <a:spcAft>
                <a:spcPct val="0"/>
              </a:spcAft>
            </a:pPr>
            <a:endParaRPr lang="ja-JP" altLang="en-US" sz="1600" dirty="0">
              <a:solidFill>
                <a:srgbClr val="000000"/>
              </a:solidFill>
              <a:latin typeface="Arial" charset="0"/>
            </a:endParaRPr>
          </a:p>
        </p:txBody>
      </p:sp>
      <p:grpSp>
        <p:nvGrpSpPr>
          <p:cNvPr id="5" name="グループ化 130"/>
          <p:cNvGrpSpPr>
            <a:grpSpLocks/>
          </p:cNvGrpSpPr>
          <p:nvPr/>
        </p:nvGrpSpPr>
        <p:grpSpPr bwMode="auto">
          <a:xfrm>
            <a:off x="936729" y="2709570"/>
            <a:ext cx="3600450" cy="1432077"/>
            <a:chOff x="848544" y="2708920"/>
            <a:chExt cx="3600400" cy="1430878"/>
          </a:xfrm>
        </p:grpSpPr>
        <p:sp>
          <p:nvSpPr>
            <p:cNvPr id="132" name="Text Box 12"/>
            <p:cNvSpPr txBox="1">
              <a:spLocks noChangeArrowheads="1"/>
            </p:cNvSpPr>
            <p:nvPr/>
          </p:nvSpPr>
          <p:spPr bwMode="auto">
            <a:xfrm>
              <a:off x="848544" y="3140361"/>
              <a:ext cx="3600400" cy="999437"/>
            </a:xfrm>
            <a:prstGeom prst="rect">
              <a:avLst/>
            </a:prstGeom>
            <a:noFill/>
            <a:ln w="9525">
              <a:solidFill>
                <a:schemeClr val="tx1"/>
              </a:solidFill>
              <a:miter lim="800000"/>
              <a:headEnd/>
              <a:tailEnd/>
            </a:ln>
            <a:effectLst/>
          </p:spPr>
          <p:txBody>
            <a:bodyPr>
              <a:spAutoFit/>
            </a:bodyPr>
            <a:lstStyle/>
            <a:p>
              <a:pPr fontAlgn="base">
                <a:spcBef>
                  <a:spcPct val="50000"/>
                </a:spcBef>
                <a:spcAft>
                  <a:spcPct val="0"/>
                </a:spcAft>
                <a:defRPr/>
              </a:pPr>
              <a:r>
                <a:rPr lang="ja-JP" altLang="en-US" sz="1400" dirty="0">
                  <a:solidFill>
                    <a:srgbClr val="000000"/>
                  </a:solidFill>
                  <a:latin typeface="Arial" charset="0"/>
                </a:rPr>
                <a:t>○指定相談支援</a:t>
              </a:r>
              <a:r>
                <a:rPr lang="ja-JP" altLang="en-US" sz="1400" dirty="0">
                  <a:solidFill>
                    <a:srgbClr val="800000"/>
                  </a:solidFill>
                  <a:latin typeface="Arial" charset="0"/>
                </a:rPr>
                <a:t>（個別給付）</a:t>
              </a:r>
              <a:endParaRPr lang="en-US" altLang="ja-JP" sz="1400" b="1" dirty="0">
                <a:solidFill>
                  <a:srgbClr val="000000"/>
                </a:solidFill>
                <a:latin typeface="ＭＳ Ｐゴシック"/>
              </a:endParaRPr>
            </a:p>
            <a:p>
              <a:pPr indent="177800" fontAlgn="base">
                <a:spcBef>
                  <a:spcPct val="0"/>
                </a:spcBef>
                <a:spcAft>
                  <a:spcPct val="0"/>
                </a:spcAft>
                <a:defRPr/>
              </a:pPr>
              <a:r>
                <a:rPr lang="ja-JP" altLang="en-US" sz="1200" dirty="0">
                  <a:solidFill>
                    <a:srgbClr val="000000"/>
                  </a:solidFill>
                  <a:latin typeface="ＭＳ Ｐゴシック"/>
                </a:rPr>
                <a:t>・サービス利用計画の作成</a:t>
              </a:r>
              <a:endParaRPr lang="en-US" altLang="ja-JP" sz="1200" dirty="0">
                <a:solidFill>
                  <a:srgbClr val="000000"/>
                </a:solidFill>
                <a:latin typeface="ＭＳ Ｐゴシック"/>
              </a:endParaRPr>
            </a:p>
            <a:p>
              <a:pPr indent="177800" fontAlgn="base">
                <a:spcBef>
                  <a:spcPct val="0"/>
                </a:spcBef>
                <a:spcAft>
                  <a:spcPct val="0"/>
                </a:spcAft>
                <a:defRPr/>
              </a:pPr>
              <a:r>
                <a:rPr lang="ja-JP" altLang="en-US" sz="1200" dirty="0">
                  <a:solidFill>
                    <a:srgbClr val="000000"/>
                  </a:solidFill>
                  <a:latin typeface="ＭＳ Ｐゴシック"/>
                </a:rPr>
                <a:t>・モニタリング </a:t>
              </a:r>
              <a:endParaRPr lang="en-US" altLang="ja-JP" sz="1200" dirty="0">
                <a:solidFill>
                  <a:srgbClr val="000000"/>
                </a:solidFill>
                <a:latin typeface="ＭＳ Ｐゴシック"/>
              </a:endParaRPr>
            </a:p>
            <a:p>
              <a:pPr fontAlgn="base">
                <a:spcBef>
                  <a:spcPct val="50000"/>
                </a:spcBef>
                <a:spcAft>
                  <a:spcPct val="0"/>
                </a:spcAft>
                <a:defRPr/>
              </a:pPr>
              <a:r>
                <a:rPr lang="ja-JP" altLang="en-US" sz="1400" dirty="0">
                  <a:solidFill>
                    <a:srgbClr val="000000"/>
                  </a:solidFill>
                  <a:latin typeface="ＭＳ Ｐゴシック"/>
                </a:rPr>
                <a:t>○</a:t>
              </a:r>
              <a:r>
                <a:rPr lang="ja-JP" altLang="en-US" sz="1400" dirty="0">
                  <a:solidFill>
                    <a:srgbClr val="000000"/>
                  </a:solidFill>
                  <a:latin typeface="Arial" charset="0"/>
                </a:rPr>
                <a:t>障害者・障害児等からの相談</a:t>
              </a:r>
              <a:endParaRPr lang="ja-JP" altLang="en-US" sz="1400" dirty="0">
                <a:solidFill>
                  <a:srgbClr val="000000"/>
                </a:solidFill>
                <a:latin typeface="ＭＳ Ｐゴシック"/>
              </a:endParaRPr>
            </a:p>
          </p:txBody>
        </p:sp>
        <p:sp>
          <p:nvSpPr>
            <p:cNvPr id="133" name="Text Box 11"/>
            <p:cNvSpPr txBox="1">
              <a:spLocks noChangeArrowheads="1"/>
            </p:cNvSpPr>
            <p:nvPr/>
          </p:nvSpPr>
          <p:spPr bwMode="auto">
            <a:xfrm>
              <a:off x="848544" y="2708920"/>
              <a:ext cx="3600400" cy="468966"/>
            </a:xfrm>
            <a:prstGeom prst="rect">
              <a:avLst/>
            </a:prstGeom>
            <a:solidFill>
              <a:srgbClr val="FF99CC"/>
            </a:solidFill>
            <a:ln w="28575">
              <a:solidFill>
                <a:srgbClr val="FF0000"/>
              </a:solidFill>
              <a:miter lim="800000"/>
              <a:headEnd/>
              <a:tailEnd/>
            </a:ln>
            <a:effectLst/>
          </p:spPr>
          <p:txBody>
            <a:bodyPr>
              <a:spAutoFit/>
            </a:bodyPr>
            <a:lstStyle/>
            <a:p>
              <a:pPr algn="ctr" fontAlgn="base">
                <a:spcBef>
                  <a:spcPct val="0"/>
                </a:spcBef>
                <a:spcAft>
                  <a:spcPct val="0"/>
                </a:spcAft>
                <a:defRPr/>
              </a:pPr>
              <a:r>
                <a:rPr lang="ja-JP" altLang="en-US" sz="1400" b="1" dirty="0">
                  <a:solidFill>
                    <a:srgbClr val="000000"/>
                  </a:solidFill>
                  <a:latin typeface="ＭＳ Ｐゴシック"/>
                </a:rPr>
                <a:t>指定相談支援事業者</a:t>
              </a:r>
              <a:endParaRPr lang="en-US" altLang="ja-JP" sz="1400" b="1" dirty="0">
                <a:solidFill>
                  <a:srgbClr val="000000"/>
                </a:solidFill>
                <a:latin typeface="ＭＳ Ｐゴシック"/>
              </a:endParaRPr>
            </a:p>
            <a:p>
              <a:pPr fontAlgn="base">
                <a:spcBef>
                  <a:spcPct val="0"/>
                </a:spcBef>
                <a:spcAft>
                  <a:spcPct val="0"/>
                </a:spcAft>
                <a:defRPr/>
              </a:pPr>
              <a:r>
                <a:rPr lang="en-US" altLang="ja-JP" sz="1050" dirty="0">
                  <a:solidFill>
                    <a:srgbClr val="000000"/>
                  </a:solidFill>
                  <a:latin typeface="ＭＳ Ｐゴシック"/>
                </a:rPr>
                <a:t>※</a:t>
              </a:r>
              <a:r>
                <a:rPr lang="ja-JP" altLang="en-US" sz="1050" dirty="0">
                  <a:solidFill>
                    <a:srgbClr val="000000"/>
                  </a:solidFill>
                  <a:latin typeface="ＭＳ Ｐゴシック"/>
                </a:rPr>
                <a:t>事業者指定は</a:t>
              </a:r>
              <a:r>
                <a:rPr lang="ja-JP" altLang="en-US" sz="1050" dirty="0">
                  <a:solidFill>
                    <a:srgbClr val="FF0000"/>
                  </a:solidFill>
                  <a:latin typeface="ＭＳ Ｐゴシック"/>
                </a:rPr>
                <a:t>都道府県知事</a:t>
              </a:r>
              <a:r>
                <a:rPr lang="ja-JP" altLang="en-US" sz="1050" dirty="0">
                  <a:solidFill>
                    <a:srgbClr val="000000"/>
                  </a:solidFill>
                  <a:latin typeface="ＭＳ Ｐゴシック"/>
                </a:rPr>
                <a:t>が行う。</a:t>
              </a:r>
              <a:endParaRPr lang="en-US" altLang="ja-JP" sz="1050" dirty="0">
                <a:solidFill>
                  <a:srgbClr val="000000"/>
                </a:solidFill>
                <a:latin typeface="ＭＳ Ｐゴシック"/>
              </a:endParaRPr>
            </a:p>
          </p:txBody>
        </p:sp>
      </p:grpSp>
      <p:sp>
        <p:nvSpPr>
          <p:cNvPr id="35859" name="AutoShape 12"/>
          <p:cNvSpPr>
            <a:spLocks noChangeArrowheads="1"/>
          </p:cNvSpPr>
          <p:nvPr/>
        </p:nvSpPr>
        <p:spPr bwMode="auto">
          <a:xfrm>
            <a:off x="4824442" y="1342735"/>
            <a:ext cx="792162" cy="503237"/>
          </a:xfrm>
          <a:prstGeom prst="rightArrow">
            <a:avLst>
              <a:gd name="adj1" fmla="val 50000"/>
              <a:gd name="adj2" fmla="val 25019"/>
            </a:avLst>
          </a:prstGeom>
          <a:solidFill>
            <a:schemeClr val="bg1"/>
          </a:solidFill>
          <a:ln w="9525">
            <a:solidFill>
              <a:schemeClr val="tx1"/>
            </a:solidFill>
            <a:miter lim="800000"/>
            <a:headEnd/>
            <a:tailEnd/>
          </a:ln>
        </p:spPr>
        <p:txBody>
          <a:bodyPr wrap="none" anchor="ctr"/>
          <a:lstStyle/>
          <a:p>
            <a:pPr algn="ctr" fontAlgn="base">
              <a:spcBef>
                <a:spcPct val="50000"/>
              </a:spcBef>
              <a:spcAft>
                <a:spcPct val="0"/>
              </a:spcAft>
            </a:pPr>
            <a:endParaRPr lang="ja-JP" altLang="en-US" sz="1600" dirty="0">
              <a:solidFill>
                <a:srgbClr val="000000"/>
              </a:solidFill>
              <a:latin typeface="Arial" charset="0"/>
            </a:endParaRPr>
          </a:p>
        </p:txBody>
      </p:sp>
      <p:cxnSp>
        <p:nvCxnSpPr>
          <p:cNvPr id="35860" name="直線コネクタ 134"/>
          <p:cNvCxnSpPr>
            <a:cxnSpLocks noChangeShapeType="1"/>
          </p:cNvCxnSpPr>
          <p:nvPr/>
        </p:nvCxnSpPr>
        <p:spPr bwMode="auto">
          <a:xfrm>
            <a:off x="14" y="2422244"/>
            <a:ext cx="9906000" cy="1587"/>
          </a:xfrm>
          <a:prstGeom prst="line">
            <a:avLst/>
          </a:prstGeom>
          <a:noFill/>
          <a:ln w="19050" algn="ctr">
            <a:solidFill>
              <a:schemeClr val="tx1"/>
            </a:solidFill>
            <a:prstDash val="sysDash"/>
            <a:round/>
            <a:headEnd/>
            <a:tailEnd/>
          </a:ln>
        </p:spPr>
      </p:cxnSp>
      <p:sp>
        <p:nvSpPr>
          <p:cNvPr id="35861" name="Rectangle 12"/>
          <p:cNvSpPr>
            <a:spLocks noChangeArrowheads="1"/>
          </p:cNvSpPr>
          <p:nvPr/>
        </p:nvSpPr>
        <p:spPr bwMode="auto">
          <a:xfrm>
            <a:off x="57236" y="71497"/>
            <a:ext cx="358775" cy="2224087"/>
          </a:xfrm>
          <a:prstGeom prst="rect">
            <a:avLst/>
          </a:prstGeom>
          <a:solidFill>
            <a:schemeClr val="bg1"/>
          </a:solidFill>
          <a:ln w="38100" cmpd="dbl">
            <a:solidFill>
              <a:schemeClr val="tx1"/>
            </a:solidFill>
            <a:miter lim="800000"/>
            <a:headEnd/>
            <a:tailEnd/>
          </a:ln>
        </p:spPr>
        <p:txBody>
          <a:bodyPr vert="eaVert" wrap="none" anchor="ctr"/>
          <a:lstStyle/>
          <a:p>
            <a:pPr algn="ctr" fontAlgn="base">
              <a:spcBef>
                <a:spcPct val="0"/>
              </a:spcBef>
              <a:spcAft>
                <a:spcPct val="0"/>
              </a:spcAft>
            </a:pPr>
            <a:r>
              <a:rPr lang="ja-JP" altLang="en-US" sz="1400" dirty="0">
                <a:solidFill>
                  <a:srgbClr val="000000"/>
                </a:solidFill>
                <a:latin typeface="Times New Roman" pitchFamily="18" charset="0"/>
                <a:ea typeface="ＭＳ ゴシック" pitchFamily="49" charset="-128"/>
              </a:rPr>
              <a:t>市町村による相談支援事業</a:t>
            </a:r>
          </a:p>
        </p:txBody>
      </p:sp>
      <p:sp>
        <p:nvSpPr>
          <p:cNvPr id="35862" name="Rectangle 12"/>
          <p:cNvSpPr>
            <a:spLocks noChangeArrowheads="1"/>
          </p:cNvSpPr>
          <p:nvPr/>
        </p:nvSpPr>
        <p:spPr bwMode="auto">
          <a:xfrm>
            <a:off x="488979" y="2566710"/>
            <a:ext cx="360363" cy="1674813"/>
          </a:xfrm>
          <a:prstGeom prst="rect">
            <a:avLst/>
          </a:prstGeom>
          <a:solidFill>
            <a:schemeClr val="bg1"/>
          </a:solidFill>
          <a:ln w="9525">
            <a:solidFill>
              <a:schemeClr val="tx1"/>
            </a:solidFill>
            <a:miter lim="800000"/>
            <a:headEnd/>
            <a:tailEnd/>
          </a:ln>
        </p:spPr>
        <p:txBody>
          <a:bodyPr vert="eaVert" wrap="none" anchor="ctr"/>
          <a:lstStyle/>
          <a:p>
            <a:pPr algn="ctr" fontAlgn="base">
              <a:spcBef>
                <a:spcPct val="0"/>
              </a:spcBef>
              <a:spcAft>
                <a:spcPct val="0"/>
              </a:spcAft>
            </a:pPr>
            <a:r>
              <a:rPr lang="ja-JP" altLang="en-US" sz="1400" dirty="0">
                <a:solidFill>
                  <a:srgbClr val="000000"/>
                </a:solidFill>
                <a:latin typeface="Times New Roman" pitchFamily="18" charset="0"/>
                <a:ea typeface="ＭＳ ゴシック" pitchFamily="49" charset="-128"/>
              </a:rPr>
              <a:t>居宅サービス</a:t>
            </a:r>
          </a:p>
        </p:txBody>
      </p:sp>
      <p:sp>
        <p:nvSpPr>
          <p:cNvPr id="35863" name="Rectangle 12"/>
          <p:cNvSpPr>
            <a:spLocks noChangeArrowheads="1"/>
          </p:cNvSpPr>
          <p:nvPr/>
        </p:nvSpPr>
        <p:spPr bwMode="auto">
          <a:xfrm>
            <a:off x="57236" y="2565400"/>
            <a:ext cx="358775" cy="3671888"/>
          </a:xfrm>
          <a:prstGeom prst="rect">
            <a:avLst/>
          </a:prstGeom>
          <a:solidFill>
            <a:schemeClr val="bg1"/>
          </a:solidFill>
          <a:ln w="38100" cmpd="dbl">
            <a:solidFill>
              <a:schemeClr val="tx1"/>
            </a:solidFill>
            <a:miter lim="800000"/>
            <a:headEnd/>
            <a:tailEnd/>
          </a:ln>
        </p:spPr>
        <p:txBody>
          <a:bodyPr vert="eaVert" wrap="none" anchor="ctr"/>
          <a:lstStyle/>
          <a:p>
            <a:pPr algn="ctr" fontAlgn="base">
              <a:spcBef>
                <a:spcPct val="0"/>
              </a:spcBef>
              <a:spcAft>
                <a:spcPct val="0"/>
              </a:spcAft>
            </a:pPr>
            <a:r>
              <a:rPr lang="ja-JP" altLang="en-US" sz="1400" dirty="0">
                <a:solidFill>
                  <a:srgbClr val="000000"/>
                </a:solidFill>
                <a:latin typeface="Times New Roman" pitchFamily="18" charset="0"/>
                <a:ea typeface="ＭＳ ゴシック" pitchFamily="49" charset="-128"/>
              </a:rPr>
              <a:t>サービス等利用計画等</a:t>
            </a:r>
          </a:p>
        </p:txBody>
      </p:sp>
      <p:sp>
        <p:nvSpPr>
          <p:cNvPr id="35864" name="Text Box 26"/>
          <p:cNvSpPr txBox="1">
            <a:spLocks noChangeArrowheads="1"/>
          </p:cNvSpPr>
          <p:nvPr/>
        </p:nvSpPr>
        <p:spPr bwMode="auto">
          <a:xfrm>
            <a:off x="4808952" y="6150026"/>
            <a:ext cx="865187" cy="707886"/>
          </a:xfrm>
          <a:prstGeom prst="rect">
            <a:avLst/>
          </a:prstGeom>
          <a:noFill/>
          <a:ln w="9525">
            <a:noFill/>
            <a:miter lim="800000"/>
            <a:headEnd/>
            <a:tailEnd/>
          </a:ln>
        </p:spPr>
        <p:txBody>
          <a:bodyPr>
            <a:spAutoFit/>
          </a:bodyPr>
          <a:lstStyle/>
          <a:p>
            <a:pPr fontAlgn="base">
              <a:spcBef>
                <a:spcPct val="50000"/>
              </a:spcBef>
              <a:spcAft>
                <a:spcPct val="0"/>
              </a:spcAft>
            </a:pPr>
            <a:r>
              <a:rPr lang="ja-JP" altLang="en-US" sz="1000" dirty="0">
                <a:solidFill>
                  <a:srgbClr val="000000"/>
                </a:solidFill>
                <a:latin typeface="Arial" charset="0"/>
              </a:rPr>
              <a:t>（児）とあるのは児童福祉法に基づくもの</a:t>
            </a:r>
          </a:p>
        </p:txBody>
      </p:sp>
      <p:sp>
        <p:nvSpPr>
          <p:cNvPr id="35865" name="Text Box 11"/>
          <p:cNvSpPr txBox="1">
            <a:spLocks noChangeArrowheads="1"/>
          </p:cNvSpPr>
          <p:nvPr/>
        </p:nvSpPr>
        <p:spPr bwMode="auto">
          <a:xfrm>
            <a:off x="5832504" y="1116067"/>
            <a:ext cx="3960814" cy="523220"/>
          </a:xfrm>
          <a:prstGeom prst="rect">
            <a:avLst/>
          </a:prstGeom>
          <a:solidFill>
            <a:srgbClr val="CCFFFF"/>
          </a:solidFill>
          <a:ln w="28575">
            <a:solidFill>
              <a:srgbClr val="00FFFF"/>
            </a:solidFill>
            <a:miter lim="800000"/>
            <a:headEnd/>
            <a:tailEnd/>
          </a:ln>
        </p:spPr>
        <p:txBody>
          <a:bodyPr>
            <a:spAutoFit/>
          </a:bodyPr>
          <a:lstStyle/>
          <a:p>
            <a:pPr algn="ctr" fontAlgn="base">
              <a:spcBef>
                <a:spcPct val="0"/>
              </a:spcBef>
              <a:spcAft>
                <a:spcPct val="0"/>
              </a:spcAft>
            </a:pPr>
            <a:r>
              <a:rPr lang="ja-JP" altLang="en-US" sz="1400" b="1" dirty="0">
                <a:solidFill>
                  <a:srgbClr val="000000"/>
                </a:solidFill>
                <a:latin typeface="ＭＳ Ｐゴシック" charset="-128"/>
              </a:rPr>
              <a:t>市町村／指定特定（計画作成担当）・一般相談</a:t>
            </a:r>
            <a:endParaRPr lang="en-US" altLang="ja-JP" sz="1400" b="1" dirty="0">
              <a:solidFill>
                <a:srgbClr val="000000"/>
              </a:solidFill>
              <a:latin typeface="ＭＳ Ｐゴシック" charset="-128"/>
            </a:endParaRPr>
          </a:p>
          <a:p>
            <a:pPr algn="ctr" fontAlgn="base">
              <a:spcBef>
                <a:spcPct val="0"/>
              </a:spcBef>
              <a:spcAft>
                <a:spcPct val="0"/>
              </a:spcAft>
            </a:pPr>
            <a:r>
              <a:rPr lang="ja-JP" altLang="en-US" sz="1400" b="1" dirty="0">
                <a:solidFill>
                  <a:srgbClr val="000000"/>
                </a:solidFill>
                <a:latin typeface="ＭＳ Ｐゴシック" charset="-128"/>
              </a:rPr>
              <a:t>支援事業者（地域移行・定着担当）に委託可</a:t>
            </a:r>
            <a:endParaRPr lang="en-US" altLang="ja-JP" sz="1400" dirty="0">
              <a:solidFill>
                <a:srgbClr val="000000"/>
              </a:solidFill>
              <a:latin typeface="ＭＳ Ｐゴシック" charset="-128"/>
            </a:endParaRPr>
          </a:p>
        </p:txBody>
      </p:sp>
      <p:sp>
        <p:nvSpPr>
          <p:cNvPr id="36" name="AutoShape 3"/>
          <p:cNvSpPr>
            <a:spLocks noChangeArrowheads="1"/>
          </p:cNvSpPr>
          <p:nvPr/>
        </p:nvSpPr>
        <p:spPr bwMode="auto">
          <a:xfrm rot="5400000">
            <a:off x="2567266" y="-1116974"/>
            <a:ext cx="234964" cy="3528392"/>
          </a:xfrm>
          <a:prstGeom prst="roundRect">
            <a:avLst>
              <a:gd name="adj" fmla="val 48764"/>
            </a:avLst>
          </a:prstGeom>
          <a:solidFill>
            <a:srgbClr val="FFCC99">
              <a:alpha val="67999"/>
            </a:srgbClr>
          </a:solidFill>
          <a:ln w="9525">
            <a:solidFill>
              <a:srgbClr val="000080"/>
            </a:solidFill>
            <a:round/>
            <a:headEnd/>
            <a:tailEnd/>
          </a:ln>
          <a:effectLst/>
        </p:spPr>
        <p:txBody>
          <a:bodyPr vert="vert270" wrap="none" anchor="ctr"/>
          <a:lstStyle/>
          <a:p>
            <a:pPr algn="ctr" fontAlgn="base">
              <a:spcBef>
                <a:spcPct val="50000"/>
              </a:spcBef>
              <a:spcAft>
                <a:spcPct val="0"/>
              </a:spcAft>
              <a:defRPr/>
            </a:pPr>
            <a:r>
              <a:rPr lang="ja-JP" altLang="en-US" sz="1600" b="1" dirty="0" smtClean="0">
                <a:solidFill>
                  <a:srgbClr val="000000"/>
                </a:solidFill>
                <a:latin typeface="Arial" charset="0"/>
              </a:rPr>
              <a:t>平成</a:t>
            </a:r>
            <a:r>
              <a:rPr lang="en-US" altLang="ja-JP" sz="1600" b="1" dirty="0" smtClean="0">
                <a:solidFill>
                  <a:srgbClr val="000000"/>
                </a:solidFill>
                <a:latin typeface="Arial" charset="0"/>
              </a:rPr>
              <a:t>24</a:t>
            </a:r>
            <a:r>
              <a:rPr lang="ja-JP" altLang="en-US" sz="1600" b="1" dirty="0" smtClean="0">
                <a:solidFill>
                  <a:srgbClr val="000000"/>
                </a:solidFill>
                <a:latin typeface="Arial" charset="0"/>
              </a:rPr>
              <a:t>年</a:t>
            </a:r>
            <a:r>
              <a:rPr lang="en-US" altLang="ja-JP" sz="1600" b="1" dirty="0" smtClean="0">
                <a:solidFill>
                  <a:srgbClr val="000000"/>
                </a:solidFill>
                <a:latin typeface="Arial" charset="0"/>
              </a:rPr>
              <a:t>3</a:t>
            </a:r>
            <a:r>
              <a:rPr lang="ja-JP" altLang="en-US" sz="1600" b="1" dirty="0" smtClean="0">
                <a:solidFill>
                  <a:srgbClr val="000000"/>
                </a:solidFill>
                <a:latin typeface="Arial" charset="0"/>
              </a:rPr>
              <a:t>月末まで</a:t>
            </a:r>
            <a:endParaRPr lang="ja-JP" altLang="en-US" sz="1600" b="1" dirty="0">
              <a:solidFill>
                <a:srgbClr val="000000"/>
              </a:solidFill>
              <a:latin typeface="Arial" charset="0"/>
            </a:endParaRPr>
          </a:p>
        </p:txBody>
      </p:sp>
      <p:sp>
        <p:nvSpPr>
          <p:cNvPr id="37" name="AutoShape 3"/>
          <p:cNvSpPr>
            <a:spLocks noChangeArrowheads="1"/>
          </p:cNvSpPr>
          <p:nvPr/>
        </p:nvSpPr>
        <p:spPr bwMode="auto">
          <a:xfrm rot="5400000">
            <a:off x="7679834" y="-1332998"/>
            <a:ext cx="234964" cy="3960440"/>
          </a:xfrm>
          <a:prstGeom prst="roundRect">
            <a:avLst>
              <a:gd name="adj" fmla="val 48764"/>
            </a:avLst>
          </a:prstGeom>
          <a:solidFill>
            <a:srgbClr val="FFCC99">
              <a:alpha val="67999"/>
            </a:srgbClr>
          </a:solidFill>
          <a:ln w="9525">
            <a:solidFill>
              <a:srgbClr val="000080"/>
            </a:solidFill>
            <a:round/>
            <a:headEnd/>
            <a:tailEnd/>
          </a:ln>
          <a:effectLst/>
        </p:spPr>
        <p:txBody>
          <a:bodyPr vert="vert270" wrap="none" anchor="ctr"/>
          <a:lstStyle/>
          <a:p>
            <a:pPr algn="ctr" fontAlgn="base">
              <a:spcBef>
                <a:spcPct val="50000"/>
              </a:spcBef>
              <a:spcAft>
                <a:spcPct val="0"/>
              </a:spcAft>
              <a:defRPr/>
            </a:pPr>
            <a:r>
              <a:rPr lang="ja-JP" altLang="en-US" sz="1600" b="1" dirty="0" smtClean="0">
                <a:solidFill>
                  <a:srgbClr val="000000"/>
                </a:solidFill>
                <a:latin typeface="Arial" charset="0"/>
              </a:rPr>
              <a:t>平成</a:t>
            </a:r>
            <a:r>
              <a:rPr lang="en-US" altLang="ja-JP" sz="1600" b="1" dirty="0" smtClean="0">
                <a:solidFill>
                  <a:srgbClr val="000000"/>
                </a:solidFill>
                <a:latin typeface="Arial" charset="0"/>
              </a:rPr>
              <a:t>24</a:t>
            </a:r>
            <a:r>
              <a:rPr lang="ja-JP" altLang="en-US" sz="1600" b="1" dirty="0" smtClean="0">
                <a:solidFill>
                  <a:srgbClr val="000000"/>
                </a:solidFill>
                <a:latin typeface="Arial" charset="0"/>
              </a:rPr>
              <a:t>年</a:t>
            </a:r>
            <a:r>
              <a:rPr lang="en-US" altLang="ja-JP" sz="1600" b="1" dirty="0" smtClean="0">
                <a:solidFill>
                  <a:srgbClr val="000000"/>
                </a:solidFill>
                <a:latin typeface="Arial" charset="0"/>
              </a:rPr>
              <a:t>4</a:t>
            </a:r>
            <a:r>
              <a:rPr lang="ja-JP" altLang="en-US" sz="1600" b="1" dirty="0" smtClean="0">
                <a:solidFill>
                  <a:srgbClr val="000000"/>
                </a:solidFill>
                <a:latin typeface="Arial" charset="0"/>
              </a:rPr>
              <a:t>月以降</a:t>
            </a:r>
            <a:endParaRPr lang="ja-JP" altLang="en-US" sz="1600" b="1" dirty="0">
              <a:solidFill>
                <a:srgbClr val="000000"/>
              </a:solidFill>
              <a:latin typeface="Arial" charset="0"/>
            </a:endParaRPr>
          </a:p>
        </p:txBody>
      </p:sp>
      <p:sp>
        <p:nvSpPr>
          <p:cNvPr id="6" name="スライド番号プレースホルダー 5"/>
          <p:cNvSpPr>
            <a:spLocks noGrp="1"/>
          </p:cNvSpPr>
          <p:nvPr>
            <p:ph type="sldNum" sz="quarter" idx="12"/>
          </p:nvPr>
        </p:nvSpPr>
        <p:spPr/>
        <p:txBody>
          <a:bodyPr/>
          <a:lstStyle/>
          <a:p>
            <a:pPr>
              <a:defRPr/>
            </a:pPr>
            <a:fld id="{028E30FF-6DFA-4E32-896A-0181B2B83A32}" type="slidenum">
              <a:rPr lang="en-US" altLang="ja-JP" smtClean="0"/>
              <a:pPr>
                <a:defRPr/>
              </a:pPr>
              <a:t>9</a:t>
            </a:fld>
            <a:endParaRPr lang="en-US" altLang="ja-JP" dirty="0"/>
          </a:p>
        </p:txBody>
      </p:sp>
    </p:spTree>
    <p:extLst>
      <p:ext uri="{BB962C8B-B14F-4D97-AF65-F5344CB8AC3E}">
        <p14:creationId xmlns:p14="http://schemas.microsoft.com/office/powerpoint/2010/main" val="8252326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07035" y="188640"/>
            <a:ext cx="5578879"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rPr>
              <a:t>深刻な虐待事案に共通する事柄</a:t>
            </a:r>
            <a:endParaRPr lang="en-US" altLang="ja-JP" sz="2400" b="1" dirty="0" smtClean="0">
              <a:solidFill>
                <a:prstClr val="white"/>
              </a:solidFill>
            </a:endParaRPr>
          </a:p>
        </p:txBody>
      </p:sp>
      <p:sp>
        <p:nvSpPr>
          <p:cNvPr id="4" name="テキスト ボックス 3"/>
          <p:cNvSpPr txBox="1"/>
          <p:nvPr/>
        </p:nvSpPr>
        <p:spPr>
          <a:xfrm>
            <a:off x="324933" y="836712"/>
            <a:ext cx="9049005"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dirty="0" smtClean="0">
                <a:solidFill>
                  <a:prstClr val="black"/>
                </a:solidFill>
              </a:rPr>
              <a:t>　○</a:t>
            </a:r>
            <a:r>
              <a:rPr lang="ja-JP" altLang="en-US" sz="2400" dirty="0">
                <a:solidFill>
                  <a:prstClr val="black"/>
                </a:solidFill>
              </a:rPr>
              <a:t>　利用者の死亡、骨折など取り返しのつかない被害</a:t>
            </a:r>
            <a:endParaRPr lang="en-US" altLang="ja-JP" sz="2400" dirty="0">
              <a:solidFill>
                <a:prstClr val="black"/>
              </a:solidFill>
            </a:endParaRPr>
          </a:p>
          <a:p>
            <a:r>
              <a:rPr lang="ja-JP" altLang="en-US" sz="2400" dirty="0" smtClean="0">
                <a:solidFill>
                  <a:prstClr val="black"/>
                </a:solidFill>
              </a:rPr>
              <a:t>　○　複数の職員が複数の利用者に対して長期間にわたり虐待</a:t>
            </a:r>
            <a:endParaRPr lang="en-US" altLang="ja-JP" sz="2400" dirty="0" smtClean="0">
              <a:solidFill>
                <a:prstClr val="black"/>
              </a:solidFill>
            </a:endParaRPr>
          </a:p>
          <a:p>
            <a:r>
              <a:rPr lang="ja-JP" altLang="en-US" sz="2400" dirty="0" smtClean="0">
                <a:solidFill>
                  <a:prstClr val="black"/>
                </a:solidFill>
              </a:rPr>
              <a:t>　○　通報義務の不履行</a:t>
            </a:r>
            <a:endParaRPr lang="en-US" altLang="ja-JP" sz="2400" dirty="0" smtClean="0">
              <a:solidFill>
                <a:prstClr val="black"/>
              </a:solidFill>
            </a:endParaRPr>
          </a:p>
          <a:p>
            <a:r>
              <a:rPr lang="ja-JP" altLang="en-US" sz="2400" dirty="0" smtClean="0">
                <a:solidFill>
                  <a:prstClr val="black"/>
                </a:solidFill>
              </a:rPr>
              <a:t>　○　設置者、管理者による組織的な虐待の隠ぺい</a:t>
            </a:r>
            <a:endParaRPr lang="en-US" altLang="ja-JP" sz="2400" dirty="0" smtClean="0">
              <a:solidFill>
                <a:prstClr val="black"/>
              </a:solidFill>
            </a:endParaRPr>
          </a:p>
          <a:p>
            <a:r>
              <a:rPr lang="ja-JP" altLang="en-US" sz="2400" dirty="0" smtClean="0">
                <a:solidFill>
                  <a:prstClr val="black"/>
                </a:solidFill>
              </a:rPr>
              <a:t>　○　事実確認調査に対する虚偽答弁</a:t>
            </a:r>
            <a:endParaRPr lang="en-US" altLang="ja-JP" sz="2400" dirty="0" smtClean="0">
              <a:solidFill>
                <a:prstClr val="black"/>
              </a:solidFill>
            </a:endParaRPr>
          </a:p>
          <a:p>
            <a:r>
              <a:rPr lang="ja-JP" altLang="en-US" sz="2400" dirty="0" smtClean="0">
                <a:solidFill>
                  <a:prstClr val="black"/>
                </a:solidFill>
              </a:rPr>
              <a:t>　○　警察の介入による加害者の逮捕、送検</a:t>
            </a:r>
            <a:endParaRPr lang="en-US" altLang="ja-JP" sz="2400" dirty="0" smtClean="0">
              <a:solidFill>
                <a:prstClr val="black"/>
              </a:solidFill>
            </a:endParaRPr>
          </a:p>
          <a:p>
            <a:r>
              <a:rPr lang="ja-JP" altLang="en-US" sz="2400" dirty="0" smtClean="0">
                <a:solidFill>
                  <a:prstClr val="black"/>
                </a:solidFill>
              </a:rPr>
              <a:t>　○　事業効力の一部停止等の重い行政処分</a:t>
            </a:r>
            <a:endParaRPr lang="en-US" altLang="ja-JP" sz="2400" dirty="0" smtClean="0">
              <a:solidFill>
                <a:prstClr val="black"/>
              </a:solidFill>
            </a:endParaRPr>
          </a:p>
          <a:p>
            <a:r>
              <a:rPr lang="ja-JP" altLang="en-US" sz="2400" dirty="0" smtClean="0">
                <a:solidFill>
                  <a:prstClr val="black"/>
                </a:solidFill>
              </a:rPr>
              <a:t>　○　行政処分に基づく設置者、管理者の交代</a:t>
            </a:r>
            <a:endParaRPr lang="en-US" altLang="ja-JP" sz="2400" dirty="0">
              <a:solidFill>
                <a:prstClr val="black"/>
              </a:solidFill>
            </a:endParaRPr>
          </a:p>
          <a:p>
            <a:r>
              <a:rPr lang="ja-JP" altLang="en-US" sz="2400" dirty="0" smtClean="0">
                <a:solidFill>
                  <a:prstClr val="black"/>
                </a:solidFill>
              </a:rPr>
              <a:t>　○　検証委員会の設置による事実解明と再発防止策の徹底</a:t>
            </a:r>
            <a:endParaRPr lang="en-US" altLang="ja-JP" sz="2400" dirty="0" smtClean="0">
              <a:solidFill>
                <a:prstClr val="black"/>
              </a:solidFill>
            </a:endParaRPr>
          </a:p>
        </p:txBody>
      </p:sp>
      <p:sp>
        <p:nvSpPr>
          <p:cNvPr id="2" name="下矢印 1"/>
          <p:cNvSpPr/>
          <p:nvPr/>
        </p:nvSpPr>
        <p:spPr>
          <a:xfrm>
            <a:off x="4381382" y="4365102"/>
            <a:ext cx="936104" cy="360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854137" y="6021293"/>
            <a:ext cx="6345014" cy="646331"/>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 今すぐ、施設・事業所で虐待がないか総点検すること</a:t>
            </a:r>
            <a:endParaRPr lang="en-US" altLang="ja-JP" dirty="0" smtClean="0">
              <a:solidFill>
                <a:prstClr val="black"/>
              </a:solidFill>
            </a:endParaRPr>
          </a:p>
          <a:p>
            <a:r>
              <a:rPr lang="ja-JP" altLang="en-US" dirty="0" smtClean="0">
                <a:solidFill>
                  <a:prstClr val="black"/>
                </a:solidFill>
              </a:rPr>
              <a:t>● 虐待</a:t>
            </a:r>
            <a:r>
              <a:rPr lang="ja-JP" altLang="en-US" dirty="0">
                <a:solidFill>
                  <a:prstClr val="black"/>
                </a:solidFill>
              </a:rPr>
              <a:t>が</a:t>
            </a:r>
            <a:r>
              <a:rPr lang="ja-JP" altLang="en-US" dirty="0" smtClean="0">
                <a:solidFill>
                  <a:prstClr val="black"/>
                </a:solidFill>
              </a:rPr>
              <a:t>疑われる事案があったら速やかに通報すること</a:t>
            </a:r>
            <a:endParaRPr lang="ja-JP" altLang="en-US" dirty="0">
              <a:solidFill>
                <a:prstClr val="black"/>
              </a:solidFill>
            </a:endParaRPr>
          </a:p>
        </p:txBody>
      </p:sp>
      <p:sp>
        <p:nvSpPr>
          <p:cNvPr id="6" name="テキスト ボックス 5"/>
          <p:cNvSpPr txBox="1"/>
          <p:nvPr/>
        </p:nvSpPr>
        <p:spPr>
          <a:xfrm>
            <a:off x="324933" y="4870903"/>
            <a:ext cx="9049005" cy="646331"/>
          </a:xfrm>
          <a:prstGeom prst="rect">
            <a:avLst/>
          </a:prstGeom>
          <a:solidFill>
            <a:srgbClr val="CCFFFF"/>
          </a:solidFill>
          <a:ln>
            <a:solidFill>
              <a:schemeClr val="tx1"/>
            </a:solidFill>
          </a:ln>
        </p:spPr>
        <p:txBody>
          <a:bodyPr wrap="square" rtlCol="0">
            <a:spAutoFit/>
          </a:bodyPr>
          <a:lstStyle/>
          <a:p>
            <a:r>
              <a:rPr lang="ja-JP" altLang="en-US" dirty="0" smtClean="0">
                <a:solidFill>
                  <a:prstClr val="black"/>
                </a:solidFill>
              </a:rPr>
              <a:t>障害者</a:t>
            </a:r>
            <a:r>
              <a:rPr lang="ja-JP" altLang="en-US" dirty="0">
                <a:solidFill>
                  <a:prstClr val="black"/>
                </a:solidFill>
              </a:rPr>
              <a:t>施設の</a:t>
            </a:r>
            <a:r>
              <a:rPr lang="ja-JP" altLang="en-US" dirty="0" smtClean="0">
                <a:solidFill>
                  <a:prstClr val="black"/>
                </a:solidFill>
              </a:rPr>
              <a:t>理事長談　</a:t>
            </a:r>
            <a:r>
              <a:rPr lang="ja-JP" altLang="en-US" b="1" dirty="0" smtClean="0">
                <a:solidFill>
                  <a:prstClr val="black"/>
                </a:solidFill>
              </a:rPr>
              <a:t>「</a:t>
            </a:r>
            <a:r>
              <a:rPr lang="ja-JP" altLang="en-US" b="1" dirty="0">
                <a:solidFill>
                  <a:prstClr val="black"/>
                </a:solidFill>
              </a:rPr>
              <a:t>暴力や暴言があったことは知らなかった。</a:t>
            </a:r>
            <a:r>
              <a:rPr lang="ja-JP" altLang="en-US" b="1" dirty="0" smtClean="0">
                <a:solidFill>
                  <a:prstClr val="black"/>
                </a:solidFill>
              </a:rPr>
              <a:t>」</a:t>
            </a:r>
            <a:endParaRPr lang="en-US" altLang="ja-JP" b="1" dirty="0" smtClean="0">
              <a:solidFill>
                <a:prstClr val="black"/>
              </a:solidFill>
            </a:endParaRPr>
          </a:p>
          <a:p>
            <a:r>
              <a:rPr lang="ja-JP" altLang="en-US" dirty="0" smtClean="0">
                <a:solidFill>
                  <a:prstClr val="black"/>
                </a:solidFill>
              </a:rPr>
              <a:t>　⇒　虐待が事業運営にとって大きなリスクであるとの認識が希薄</a:t>
            </a:r>
            <a:endParaRPr lang="en-US" altLang="ja-JP" dirty="0">
              <a:solidFill>
                <a:prstClr val="black"/>
              </a:solidFill>
            </a:endParaRPr>
          </a:p>
        </p:txBody>
      </p:sp>
      <p:sp>
        <p:nvSpPr>
          <p:cNvPr id="7" name="下矢印 6"/>
          <p:cNvSpPr/>
          <p:nvPr/>
        </p:nvSpPr>
        <p:spPr>
          <a:xfrm>
            <a:off x="4428423" y="5606234"/>
            <a:ext cx="936104" cy="360042"/>
          </a:xfrm>
          <a:prstGeom prst="down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スライド番号プレースホルダー 2"/>
          <p:cNvSpPr>
            <a:spLocks noGrp="1"/>
          </p:cNvSpPr>
          <p:nvPr/>
        </p:nvSpPr>
        <p:spPr>
          <a:xfrm>
            <a:off x="7137245" y="6376248"/>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lang="ja-JP" altLang="en-US" smtClean="0">
                <a:solidFill>
                  <a:prstClr val="black">
                    <a:tint val="75000"/>
                  </a:prstClr>
                </a:solidFill>
              </a:rPr>
              <a:pPr/>
              <a:t>90</a:t>
            </a:fld>
            <a:endParaRPr lang="ja-JP" altLang="en-US" dirty="0">
              <a:solidFill>
                <a:prstClr val="black">
                  <a:tint val="75000"/>
                </a:prstClr>
              </a:solidFill>
            </a:endParaRPr>
          </a:p>
        </p:txBody>
      </p:sp>
    </p:spTree>
    <p:extLst>
      <p:ext uri="{BB962C8B-B14F-4D97-AF65-F5344CB8AC3E}">
        <p14:creationId xmlns:p14="http://schemas.microsoft.com/office/powerpoint/2010/main" val="35349863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 2"/>
          <p:cNvSpPr/>
          <p:nvPr/>
        </p:nvSpPr>
        <p:spPr>
          <a:xfrm>
            <a:off x="4494877" y="5420842"/>
            <a:ext cx="1404156" cy="600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72482" y="188643"/>
            <a:ext cx="9439049" cy="5224507"/>
          </a:xfrm>
          <a:prstGeom prst="rect">
            <a:avLst/>
          </a:prstGeom>
          <a:solidFill>
            <a:schemeClr val="bg1"/>
          </a:solidFill>
          <a:ln>
            <a:solidFill>
              <a:schemeClr val="tx1"/>
            </a:solidFill>
          </a:ln>
        </p:spPr>
        <p:txBody>
          <a:bodyPr wrap="square" rtlCol="0">
            <a:spAutoFit/>
          </a:bodyPr>
          <a:lstStyle/>
          <a:p>
            <a:r>
              <a:rPr lang="ja-JP" altLang="en-US" sz="2350" b="1" dirty="0">
                <a:solidFill>
                  <a:prstClr val="black"/>
                </a:solidFill>
                <a:latin typeface="ＭＳ Ｐゴシック" panose="020B0600070205080204" pitchFamily="50" charset="-128"/>
                <a:ea typeface="ＭＳ Ｐゴシック" panose="020B0600070205080204" pitchFamily="50" charset="-128"/>
              </a:rPr>
              <a:t>虐待による死亡事例が起きた</a:t>
            </a:r>
            <a:r>
              <a:rPr lang="ja-JP" altLang="en-US" sz="2350" b="1" dirty="0" smtClean="0">
                <a:solidFill>
                  <a:prstClr val="black"/>
                </a:solidFill>
                <a:latin typeface="ＭＳ Ｐゴシック" panose="020B0600070205080204" pitchFamily="50" charset="-128"/>
                <a:ea typeface="ＭＳ Ｐゴシック" panose="020B0600070205080204" pitchFamily="50" charset="-128"/>
              </a:rPr>
              <a:t>施設の</a:t>
            </a:r>
            <a:r>
              <a:rPr lang="zh-TW" altLang="en-US" sz="2350" b="1" dirty="0" smtClean="0">
                <a:solidFill>
                  <a:prstClr val="black"/>
                </a:solidFill>
                <a:latin typeface="ＭＳ Ｐゴシック" panose="020B0600070205080204" pitchFamily="50" charset="-128"/>
                <a:ea typeface="ＭＳ Ｐゴシック" panose="020B0600070205080204" pitchFamily="50" charset="-128"/>
              </a:rPr>
              <a:t>第三者検証委員会</a:t>
            </a:r>
            <a:r>
              <a:rPr lang="ja-JP" altLang="en-US" sz="2350" b="1" dirty="0">
                <a:solidFill>
                  <a:prstClr val="black"/>
                </a:solidFill>
                <a:latin typeface="ＭＳ Ｐゴシック" panose="020B0600070205080204" pitchFamily="50" charset="-128"/>
                <a:ea typeface="ＭＳ Ｐゴシック" panose="020B0600070205080204" pitchFamily="50" charset="-128"/>
              </a:rPr>
              <a:t>最終</a:t>
            </a:r>
            <a:r>
              <a:rPr lang="ja-JP" altLang="en-US" sz="2350" b="1" dirty="0" smtClean="0">
                <a:solidFill>
                  <a:prstClr val="black"/>
                </a:solidFill>
                <a:latin typeface="ＭＳ Ｐゴシック" panose="020B0600070205080204" pitchFamily="50" charset="-128"/>
                <a:ea typeface="ＭＳ Ｐゴシック" panose="020B0600070205080204" pitchFamily="50" charset="-128"/>
              </a:rPr>
              <a:t>報告書</a:t>
            </a:r>
            <a:endParaRPr lang="en-US" altLang="ja-JP" sz="2350" b="1" dirty="0" smtClean="0">
              <a:solidFill>
                <a:prstClr val="black"/>
              </a:solidFill>
              <a:latin typeface="ＭＳ Ｐゴシック" panose="020B0600070205080204" pitchFamily="50" charset="-128"/>
              <a:ea typeface="ＭＳ Ｐゴシック" panose="020B0600070205080204" pitchFamily="50" charset="-128"/>
            </a:endParaRPr>
          </a:p>
          <a:p>
            <a:pPr algn="r"/>
            <a:r>
              <a:rPr lang="ja-JP" altLang="en-US" sz="2000" b="1" dirty="0" smtClean="0">
                <a:solidFill>
                  <a:prstClr val="black"/>
                </a:solidFill>
                <a:latin typeface="ＭＳ Ｐゴシック" panose="020B0600070205080204" pitchFamily="50" charset="-128"/>
              </a:rPr>
              <a:t>（２６年８月</a:t>
            </a:r>
            <a:r>
              <a:rPr lang="ja-JP" altLang="en-US" sz="2000" b="1" dirty="0">
                <a:solidFill>
                  <a:prstClr val="black"/>
                </a:solidFill>
                <a:latin typeface="ＭＳ Ｐゴシック" panose="020B0600070205080204" pitchFamily="50" charset="-128"/>
              </a:rPr>
              <a:t>：抜粋）</a:t>
            </a:r>
          </a:p>
          <a:p>
            <a:endParaRPr lang="en-US" altLang="ja-JP" sz="2000" u="sng" dirty="0"/>
          </a:p>
          <a:p>
            <a:r>
              <a:rPr lang="ja-JP" altLang="en-US" dirty="0" smtClean="0"/>
              <a:t>　</a:t>
            </a:r>
            <a:r>
              <a:rPr lang="ja-JP" altLang="ja-JP" dirty="0" smtClean="0"/>
              <a:t>「</a:t>
            </a:r>
            <a:r>
              <a:rPr lang="ja-JP" altLang="ja-JP" dirty="0"/>
              <a:t>施設においては、職員に対し虐待防止・権利擁護に関する研修を実施するとともに、虐待防止委員会を設置するなど、</a:t>
            </a:r>
            <a:r>
              <a:rPr lang="ja-JP" altLang="ja-JP" u="sng" dirty="0">
                <a:solidFill>
                  <a:srgbClr val="FF0000"/>
                </a:solidFill>
              </a:rPr>
              <a:t>形の上では虐待防止体制を整備していた</a:t>
            </a:r>
            <a:r>
              <a:rPr lang="ja-JP" altLang="ja-JP" dirty="0"/>
              <a:t>。しかし、虐待が疑われる場合、市町村等への通報が求められているにもかかわらず、それを前提とした虐待防止体制が作られていなかった。また、一部の職員は障害特性や行動障害のみならず、権利擁護についての理解が不足していた。</a:t>
            </a:r>
            <a:r>
              <a:rPr lang="ja-JP" altLang="ja-JP" u="sng" dirty="0">
                <a:solidFill>
                  <a:srgbClr val="FF0000"/>
                </a:solidFill>
              </a:rPr>
              <a:t>幹部職員も、虐待防止に向け具体的な対策を採ろうとする意識が欠けて</a:t>
            </a:r>
            <a:r>
              <a:rPr lang="ja-JP" altLang="ja-JP" u="sng" dirty="0" smtClean="0">
                <a:solidFill>
                  <a:srgbClr val="FF0000"/>
                </a:solidFill>
              </a:rPr>
              <a:t>いた</a:t>
            </a:r>
            <a:r>
              <a:rPr lang="ja-JP" altLang="en-US" dirty="0" smtClean="0"/>
              <a:t>。」</a:t>
            </a:r>
            <a:endParaRPr lang="en-US" altLang="ja-JP" dirty="0"/>
          </a:p>
          <a:p>
            <a:endParaRPr lang="en-US" altLang="ja-JP" dirty="0" smtClean="0"/>
          </a:p>
          <a:p>
            <a:r>
              <a:rPr lang="ja-JP" altLang="en-US" dirty="0" smtClean="0"/>
              <a:t>　</a:t>
            </a:r>
            <a:r>
              <a:rPr lang="ja-JP" altLang="ja-JP" dirty="0" smtClean="0"/>
              <a:t>「</a:t>
            </a:r>
            <a:r>
              <a:rPr lang="ja-JP" altLang="ja-JP" dirty="0"/>
              <a:t>幹部は支援現場にほとんど足を運ばず、</a:t>
            </a:r>
            <a:r>
              <a:rPr lang="ja-JP" altLang="ja-JP" u="sng" dirty="0">
                <a:solidFill>
                  <a:srgbClr val="FF0000"/>
                </a:solidFill>
              </a:rPr>
              <a:t>職員との意思疎通や業務実態の把握も不十分であった</a:t>
            </a:r>
            <a:r>
              <a:rPr lang="ja-JP" altLang="ja-JP" dirty="0" smtClean="0"/>
              <a:t>。</a:t>
            </a:r>
            <a:r>
              <a:rPr lang="ja-JP" altLang="en-US" dirty="0" smtClean="0"/>
              <a:t>」「</a:t>
            </a:r>
            <a:r>
              <a:rPr lang="ja-JP" altLang="ja-JP" dirty="0" smtClean="0"/>
              <a:t>一部</a:t>
            </a:r>
            <a:r>
              <a:rPr lang="ja-JP" altLang="ja-JP" dirty="0"/>
              <a:t>幹部は虐待や疑義について</a:t>
            </a:r>
            <a:r>
              <a:rPr lang="ja-JP" altLang="ja-JP" u="sng" dirty="0"/>
              <a:t>『</a:t>
            </a:r>
            <a:r>
              <a:rPr lang="ja-JP" altLang="ja-JP" u="sng" dirty="0">
                <a:solidFill>
                  <a:srgbClr val="FF0000"/>
                </a:solidFill>
              </a:rPr>
              <a:t>なるべく相談・報告しないようにしよう』という雰囲気を蔓延</a:t>
            </a:r>
            <a:r>
              <a:rPr lang="ja-JP" altLang="ja-JP" dirty="0"/>
              <a:t>させるなど、虐待防止体制が機能不全に陥ったと考えられる。一連の虐待問題に係る幹部の責任は重大である。</a:t>
            </a:r>
            <a:r>
              <a:rPr lang="ja-JP" altLang="ja-JP" dirty="0" smtClean="0"/>
              <a:t>」</a:t>
            </a:r>
            <a:endParaRPr lang="en-US" altLang="ja-JP" dirty="0" smtClean="0"/>
          </a:p>
          <a:p>
            <a:endParaRPr lang="en-US" altLang="ja-JP" dirty="0"/>
          </a:p>
          <a:p>
            <a:r>
              <a:rPr lang="ja-JP" altLang="en-US" dirty="0" smtClean="0"/>
              <a:t>　</a:t>
            </a:r>
            <a:r>
              <a:rPr lang="ja-JP" altLang="ja-JP" dirty="0" smtClean="0"/>
              <a:t>「</a:t>
            </a:r>
            <a:r>
              <a:rPr lang="ja-JP" altLang="ja-JP" dirty="0"/>
              <a:t>上司に相談しにくい雰囲気、また</a:t>
            </a:r>
            <a:r>
              <a:rPr lang="ja-JP" altLang="ja-JP" u="sng" dirty="0"/>
              <a:t>『</a:t>
            </a:r>
            <a:r>
              <a:rPr lang="ja-JP" altLang="ja-JP" u="sng" dirty="0">
                <a:solidFill>
                  <a:srgbClr val="FF0000"/>
                </a:solidFill>
              </a:rPr>
              <a:t>相談しても無駄』という諦め</a:t>
            </a:r>
            <a:r>
              <a:rPr lang="ja-JP" altLang="ja-JP" dirty="0"/>
              <a:t>があった」「職員個人が支援現場における課題や悩みを抱え込まず、施設（寮）内で、あるいは施設（寮）を超えて、</a:t>
            </a:r>
            <a:r>
              <a:rPr lang="ja-JP" altLang="ja-JP" u="sng" dirty="0">
                <a:solidFill>
                  <a:srgbClr val="FF0000"/>
                </a:solidFill>
              </a:rPr>
              <a:t>相談・協力し合える職場環境が築かれていなかった</a:t>
            </a:r>
            <a:r>
              <a:rPr lang="ja-JP" altLang="ja-JP" dirty="0"/>
              <a:t>と言える。」</a:t>
            </a:r>
          </a:p>
        </p:txBody>
      </p:sp>
      <p:sp>
        <p:nvSpPr>
          <p:cNvPr id="2" name="テキスト ボックス 1"/>
          <p:cNvSpPr txBox="1"/>
          <p:nvPr/>
        </p:nvSpPr>
        <p:spPr>
          <a:xfrm>
            <a:off x="2612740" y="6153839"/>
            <a:ext cx="4794902" cy="461665"/>
          </a:xfrm>
          <a:prstGeom prst="rect">
            <a:avLst/>
          </a:prstGeom>
          <a:solidFill>
            <a:srgbClr val="FFFF00"/>
          </a:solidFill>
          <a:ln>
            <a:solidFill>
              <a:schemeClr val="tx1"/>
            </a:solidFill>
          </a:ln>
        </p:spPr>
        <p:txBody>
          <a:bodyPr wrap="none" rtlCol="0">
            <a:spAutoFit/>
          </a:bodyPr>
          <a:lstStyle/>
          <a:p>
            <a:r>
              <a:rPr kumimoji="1" lang="ja-JP" altLang="en-US" sz="2400" b="1" dirty="0" smtClean="0"/>
              <a:t>組織的な虐待防止の取組が不可欠</a:t>
            </a:r>
            <a:endParaRPr kumimoji="1" lang="ja-JP" altLang="en-US" sz="2400" b="1" dirty="0"/>
          </a:p>
        </p:txBody>
      </p:sp>
      <p:sp>
        <p:nvSpPr>
          <p:cNvPr id="5" name="スライド番号プレースホルダー 4"/>
          <p:cNvSpPr>
            <a:spLocks noGrp="1"/>
          </p:cNvSpPr>
          <p:nvPr>
            <p:ph type="sldNum" sz="quarter" idx="12"/>
          </p:nvPr>
        </p:nvSpPr>
        <p:spPr/>
        <p:txBody>
          <a:bodyPr/>
          <a:lstStyle/>
          <a:p>
            <a:pPr>
              <a:defRPr/>
            </a:pPr>
            <a:fld id="{F2A1C1E8-9361-4557-9EFC-000E05CD7A25}" type="slidenum">
              <a:rPr lang="en-US" altLang="ja-JP" smtClean="0"/>
              <a:pPr>
                <a:defRPr/>
              </a:pPr>
              <a:t>91</a:t>
            </a:fld>
            <a:endParaRPr lang="en-US" altLang="ja-JP" dirty="0"/>
          </a:p>
        </p:txBody>
      </p:sp>
    </p:spTree>
    <p:extLst>
      <p:ext uri="{BB962C8B-B14F-4D97-AF65-F5344CB8AC3E}">
        <p14:creationId xmlns:p14="http://schemas.microsoft.com/office/powerpoint/2010/main" val="3488233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107035" y="188640"/>
            <a:ext cx="5578879"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ja-JP" altLang="en-US" sz="2400" b="1" dirty="0" smtClean="0">
                <a:solidFill>
                  <a:prstClr val="white"/>
                </a:solidFill>
              </a:rPr>
              <a:t>深刻な虐待事案に共通する事柄</a:t>
            </a:r>
            <a:endParaRPr lang="en-US" altLang="ja-JP" sz="2400" b="1" dirty="0" smtClean="0">
              <a:solidFill>
                <a:prstClr val="white"/>
              </a:solidFill>
            </a:endParaRPr>
          </a:p>
        </p:txBody>
      </p:sp>
      <p:sp>
        <p:nvSpPr>
          <p:cNvPr id="4" name="テキスト ボックス 3"/>
          <p:cNvSpPr txBox="1"/>
          <p:nvPr/>
        </p:nvSpPr>
        <p:spPr>
          <a:xfrm>
            <a:off x="324933" y="836712"/>
            <a:ext cx="9049005" cy="34163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2400" dirty="0" smtClean="0">
                <a:solidFill>
                  <a:prstClr val="black"/>
                </a:solidFill>
              </a:rPr>
              <a:t>　○</a:t>
            </a:r>
            <a:r>
              <a:rPr lang="ja-JP" altLang="en-US" sz="2400" dirty="0">
                <a:solidFill>
                  <a:prstClr val="black"/>
                </a:solidFill>
              </a:rPr>
              <a:t>　利用者の死亡、骨折など取り返しのつかない被害</a:t>
            </a:r>
            <a:endParaRPr lang="en-US" altLang="ja-JP" sz="2400" dirty="0">
              <a:solidFill>
                <a:prstClr val="black"/>
              </a:solidFill>
            </a:endParaRPr>
          </a:p>
          <a:p>
            <a:r>
              <a:rPr lang="ja-JP" altLang="en-US" sz="2400" dirty="0" smtClean="0">
                <a:solidFill>
                  <a:prstClr val="black"/>
                </a:solidFill>
              </a:rPr>
              <a:t>　○　複数の職員が複数の利用者に対して長期間にわたり虐待</a:t>
            </a:r>
            <a:endParaRPr lang="en-US" altLang="ja-JP" sz="2400" dirty="0" smtClean="0">
              <a:solidFill>
                <a:prstClr val="black"/>
              </a:solidFill>
            </a:endParaRPr>
          </a:p>
          <a:p>
            <a:r>
              <a:rPr lang="ja-JP" altLang="en-US" sz="2400" dirty="0" smtClean="0">
                <a:solidFill>
                  <a:prstClr val="black"/>
                </a:solidFill>
              </a:rPr>
              <a:t>　○　通報義務の不履行</a:t>
            </a:r>
            <a:endParaRPr lang="en-US" altLang="ja-JP" sz="2400" dirty="0" smtClean="0">
              <a:solidFill>
                <a:prstClr val="black"/>
              </a:solidFill>
            </a:endParaRPr>
          </a:p>
          <a:p>
            <a:r>
              <a:rPr lang="ja-JP" altLang="en-US" sz="2400" dirty="0" smtClean="0">
                <a:solidFill>
                  <a:prstClr val="black"/>
                </a:solidFill>
              </a:rPr>
              <a:t>　○　設置者、管理者による組織的な虐待の隠ぺい</a:t>
            </a:r>
            <a:endParaRPr lang="en-US" altLang="ja-JP" sz="2400" dirty="0" smtClean="0">
              <a:solidFill>
                <a:prstClr val="black"/>
              </a:solidFill>
            </a:endParaRPr>
          </a:p>
          <a:p>
            <a:r>
              <a:rPr lang="ja-JP" altLang="en-US" sz="2400" dirty="0" smtClean="0">
                <a:solidFill>
                  <a:prstClr val="black"/>
                </a:solidFill>
              </a:rPr>
              <a:t>　○　事実確認調査に対する虚偽答弁</a:t>
            </a:r>
            <a:endParaRPr lang="en-US" altLang="ja-JP" sz="2400" dirty="0" smtClean="0">
              <a:solidFill>
                <a:prstClr val="black"/>
              </a:solidFill>
            </a:endParaRPr>
          </a:p>
          <a:p>
            <a:r>
              <a:rPr lang="ja-JP" altLang="en-US" sz="2400" dirty="0" smtClean="0">
                <a:solidFill>
                  <a:prstClr val="black"/>
                </a:solidFill>
              </a:rPr>
              <a:t>　○　警察の介入による加害者の逮捕、送検</a:t>
            </a:r>
            <a:endParaRPr lang="en-US" altLang="ja-JP" sz="2400" dirty="0" smtClean="0">
              <a:solidFill>
                <a:prstClr val="black"/>
              </a:solidFill>
            </a:endParaRPr>
          </a:p>
          <a:p>
            <a:r>
              <a:rPr lang="ja-JP" altLang="en-US" sz="2400" dirty="0" smtClean="0">
                <a:solidFill>
                  <a:prstClr val="black"/>
                </a:solidFill>
              </a:rPr>
              <a:t>　○　事業効力の一部停止等の重い行政処分</a:t>
            </a:r>
            <a:endParaRPr lang="en-US" altLang="ja-JP" sz="2400" dirty="0" smtClean="0">
              <a:solidFill>
                <a:prstClr val="black"/>
              </a:solidFill>
            </a:endParaRPr>
          </a:p>
          <a:p>
            <a:r>
              <a:rPr lang="ja-JP" altLang="en-US" sz="2400" dirty="0" smtClean="0">
                <a:solidFill>
                  <a:prstClr val="black"/>
                </a:solidFill>
              </a:rPr>
              <a:t>　○　行政処分に基づく設置者、管理者の交代</a:t>
            </a:r>
            <a:endParaRPr lang="en-US" altLang="ja-JP" sz="2400" dirty="0">
              <a:solidFill>
                <a:prstClr val="black"/>
              </a:solidFill>
            </a:endParaRPr>
          </a:p>
          <a:p>
            <a:r>
              <a:rPr lang="ja-JP" altLang="en-US" sz="2400" dirty="0" smtClean="0">
                <a:solidFill>
                  <a:prstClr val="black"/>
                </a:solidFill>
              </a:rPr>
              <a:t>　○　検証委員会の設置による事実解明と再発防止策の徹底</a:t>
            </a:r>
            <a:endParaRPr lang="en-US" altLang="ja-JP" sz="2400" dirty="0" smtClean="0">
              <a:solidFill>
                <a:prstClr val="black"/>
              </a:solidFill>
            </a:endParaRPr>
          </a:p>
        </p:txBody>
      </p:sp>
      <p:sp>
        <p:nvSpPr>
          <p:cNvPr id="2" name="下矢印 1"/>
          <p:cNvSpPr/>
          <p:nvPr/>
        </p:nvSpPr>
        <p:spPr>
          <a:xfrm>
            <a:off x="4381382" y="4365102"/>
            <a:ext cx="936104" cy="3600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1854137" y="6021293"/>
            <a:ext cx="6345014" cy="646331"/>
          </a:xfrm>
          <a:prstGeom prst="rect">
            <a:avLst/>
          </a:prstGeom>
          <a:solidFill>
            <a:srgbClr val="FFFF00"/>
          </a:solidFill>
          <a:ln>
            <a:solidFill>
              <a:schemeClr val="tx1"/>
            </a:solidFill>
          </a:ln>
        </p:spPr>
        <p:txBody>
          <a:bodyPr wrap="square" rtlCol="0">
            <a:spAutoFit/>
          </a:bodyPr>
          <a:lstStyle/>
          <a:p>
            <a:r>
              <a:rPr lang="ja-JP" altLang="en-US" dirty="0" smtClean="0">
                <a:solidFill>
                  <a:prstClr val="black"/>
                </a:solidFill>
              </a:rPr>
              <a:t>● 今すぐ、施設・事業所で虐待がないか総点検すること</a:t>
            </a:r>
            <a:endParaRPr lang="en-US" altLang="ja-JP" dirty="0" smtClean="0">
              <a:solidFill>
                <a:prstClr val="black"/>
              </a:solidFill>
            </a:endParaRPr>
          </a:p>
          <a:p>
            <a:r>
              <a:rPr lang="ja-JP" altLang="en-US" dirty="0" smtClean="0">
                <a:solidFill>
                  <a:prstClr val="black"/>
                </a:solidFill>
              </a:rPr>
              <a:t>● 虐待</a:t>
            </a:r>
            <a:r>
              <a:rPr lang="ja-JP" altLang="en-US" dirty="0">
                <a:solidFill>
                  <a:prstClr val="black"/>
                </a:solidFill>
              </a:rPr>
              <a:t>が</a:t>
            </a:r>
            <a:r>
              <a:rPr lang="ja-JP" altLang="en-US" dirty="0" smtClean="0">
                <a:solidFill>
                  <a:prstClr val="black"/>
                </a:solidFill>
              </a:rPr>
              <a:t>疑われる事案があったら速やかに通報すること</a:t>
            </a:r>
            <a:endParaRPr lang="ja-JP" altLang="en-US" dirty="0">
              <a:solidFill>
                <a:prstClr val="black"/>
              </a:solidFill>
            </a:endParaRPr>
          </a:p>
        </p:txBody>
      </p:sp>
      <p:sp>
        <p:nvSpPr>
          <p:cNvPr id="6" name="テキスト ボックス 5"/>
          <p:cNvSpPr txBox="1"/>
          <p:nvPr/>
        </p:nvSpPr>
        <p:spPr>
          <a:xfrm>
            <a:off x="324933" y="4870903"/>
            <a:ext cx="9049005" cy="646331"/>
          </a:xfrm>
          <a:prstGeom prst="rect">
            <a:avLst/>
          </a:prstGeom>
          <a:solidFill>
            <a:srgbClr val="CCFFFF"/>
          </a:solidFill>
          <a:ln>
            <a:solidFill>
              <a:schemeClr val="tx1"/>
            </a:solidFill>
          </a:ln>
        </p:spPr>
        <p:txBody>
          <a:bodyPr wrap="square" rtlCol="0">
            <a:spAutoFit/>
          </a:bodyPr>
          <a:lstStyle/>
          <a:p>
            <a:r>
              <a:rPr lang="ja-JP" altLang="en-US" dirty="0" smtClean="0">
                <a:solidFill>
                  <a:prstClr val="black"/>
                </a:solidFill>
              </a:rPr>
              <a:t>障害者</a:t>
            </a:r>
            <a:r>
              <a:rPr lang="ja-JP" altLang="en-US" dirty="0">
                <a:solidFill>
                  <a:prstClr val="black"/>
                </a:solidFill>
              </a:rPr>
              <a:t>施設の</a:t>
            </a:r>
            <a:r>
              <a:rPr lang="ja-JP" altLang="en-US" dirty="0" smtClean="0">
                <a:solidFill>
                  <a:prstClr val="black"/>
                </a:solidFill>
              </a:rPr>
              <a:t>理事長談　</a:t>
            </a:r>
            <a:r>
              <a:rPr lang="ja-JP" altLang="en-US" b="1" dirty="0" smtClean="0">
                <a:solidFill>
                  <a:prstClr val="black"/>
                </a:solidFill>
              </a:rPr>
              <a:t>「</a:t>
            </a:r>
            <a:r>
              <a:rPr lang="ja-JP" altLang="en-US" b="1" dirty="0">
                <a:solidFill>
                  <a:prstClr val="black"/>
                </a:solidFill>
              </a:rPr>
              <a:t>暴力や暴言があったことは知らなかった。</a:t>
            </a:r>
            <a:r>
              <a:rPr lang="ja-JP" altLang="en-US" b="1" dirty="0" smtClean="0">
                <a:solidFill>
                  <a:prstClr val="black"/>
                </a:solidFill>
              </a:rPr>
              <a:t>」</a:t>
            </a:r>
            <a:endParaRPr lang="en-US" altLang="ja-JP" b="1" dirty="0" smtClean="0">
              <a:solidFill>
                <a:prstClr val="black"/>
              </a:solidFill>
            </a:endParaRPr>
          </a:p>
          <a:p>
            <a:r>
              <a:rPr lang="ja-JP" altLang="en-US" dirty="0" smtClean="0">
                <a:solidFill>
                  <a:prstClr val="black"/>
                </a:solidFill>
              </a:rPr>
              <a:t>　⇒　虐待が事業運営にとって大きなリスクであるとの認識が希薄</a:t>
            </a:r>
            <a:endParaRPr lang="en-US" altLang="ja-JP" dirty="0">
              <a:solidFill>
                <a:prstClr val="black"/>
              </a:solidFill>
            </a:endParaRPr>
          </a:p>
        </p:txBody>
      </p:sp>
      <p:sp>
        <p:nvSpPr>
          <p:cNvPr id="7" name="下矢印 6"/>
          <p:cNvSpPr/>
          <p:nvPr/>
        </p:nvSpPr>
        <p:spPr>
          <a:xfrm>
            <a:off x="4428423" y="5606234"/>
            <a:ext cx="936104" cy="360042"/>
          </a:xfrm>
          <a:prstGeom prst="down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8" name="スライド番号プレースホルダー 2"/>
          <p:cNvSpPr>
            <a:spLocks noGrp="1"/>
          </p:cNvSpPr>
          <p:nvPr/>
        </p:nvSpPr>
        <p:spPr>
          <a:xfrm>
            <a:off x="7137245" y="6376248"/>
            <a:ext cx="2504017"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B09F09-2CE8-491B-901A-3DF69E149F9C}" type="slidenum">
              <a:rPr lang="ja-JP" altLang="en-US" smtClean="0">
                <a:solidFill>
                  <a:prstClr val="black">
                    <a:tint val="75000"/>
                  </a:prstClr>
                </a:solidFill>
              </a:rPr>
              <a:pPr/>
              <a:t>92</a:t>
            </a:fld>
            <a:endParaRPr lang="ja-JP" altLang="en-US" dirty="0">
              <a:solidFill>
                <a:prstClr val="black">
                  <a:tint val="75000"/>
                </a:prstClr>
              </a:solidFill>
            </a:endParaRPr>
          </a:p>
        </p:txBody>
      </p:sp>
    </p:spTree>
    <p:extLst>
      <p:ext uri="{BB962C8B-B14F-4D97-AF65-F5344CB8AC3E}">
        <p14:creationId xmlns:p14="http://schemas.microsoft.com/office/powerpoint/2010/main" val="37368960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8835" y="0"/>
            <a:ext cx="5253695" cy="685800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l="4497" r="6082"/>
          <a:stretch/>
        </p:blipFill>
        <p:spPr>
          <a:xfrm>
            <a:off x="13590" y="0"/>
            <a:ext cx="4697847" cy="6858000"/>
          </a:xfrm>
          <a:prstGeom prst="rect">
            <a:avLst/>
          </a:prstGeom>
        </p:spPr>
      </p:pic>
    </p:spTree>
    <p:extLst>
      <p:ext uri="{BB962C8B-B14F-4D97-AF65-F5344CB8AC3E}">
        <p14:creationId xmlns:p14="http://schemas.microsoft.com/office/powerpoint/2010/main" val="25348053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0"/>
            <a:ext cx="5253695" cy="6858000"/>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7724"/>
          <a:stretch/>
        </p:blipFill>
        <p:spPr>
          <a:xfrm>
            <a:off x="5058064" y="0"/>
            <a:ext cx="4847936" cy="6858000"/>
          </a:xfrm>
          <a:prstGeom prst="rect">
            <a:avLst/>
          </a:prstGeom>
        </p:spPr>
      </p:pic>
    </p:spTree>
    <p:extLst>
      <p:ext uri="{BB962C8B-B14F-4D97-AF65-F5344CB8AC3E}">
        <p14:creationId xmlns:p14="http://schemas.microsoft.com/office/powerpoint/2010/main" val="209161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1">
          <a:schemeClr val="accent5"/>
        </a:lnRef>
        <a:fillRef idx="2">
          <a:schemeClr val="accent5"/>
        </a:fillRef>
        <a:effectRef idx="1">
          <a:schemeClr val="accent5"/>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27104</TotalTime>
  <Words>14467</Words>
  <Application>Microsoft Office PowerPoint</Application>
  <PresentationFormat>A4 210 x 297 mm</PresentationFormat>
  <Paragraphs>2717</Paragraphs>
  <Slides>94</Slides>
  <Notes>30</Notes>
  <HiddenSlides>0</HiddenSlides>
  <MMClips>0</MMClips>
  <ScaleCrop>false</ScaleCrop>
  <HeadingPairs>
    <vt:vector size="6" baseType="variant">
      <vt:variant>
        <vt:lpstr>使用されているフォント</vt:lpstr>
      </vt:variant>
      <vt:variant>
        <vt:i4>20</vt:i4>
      </vt:variant>
      <vt:variant>
        <vt:lpstr>テーマ</vt:lpstr>
      </vt:variant>
      <vt:variant>
        <vt:i4>4</vt:i4>
      </vt:variant>
      <vt:variant>
        <vt:lpstr>スライド タイトル</vt:lpstr>
      </vt:variant>
      <vt:variant>
        <vt:i4>94</vt:i4>
      </vt:variant>
    </vt:vector>
  </HeadingPairs>
  <TitlesOfParts>
    <vt:vector size="118" baseType="lpstr">
      <vt:lpstr>ＤＦ特太ゴシック体</vt:lpstr>
      <vt:lpstr>ＤＨＰ特太ゴシック体</vt:lpstr>
      <vt:lpstr>HGPｺﾞｼｯｸE</vt:lpstr>
      <vt:lpstr>HGPｺﾞｼｯｸM</vt:lpstr>
      <vt:lpstr>HGS創英角ﾎﾟｯﾌﾟ体</vt:lpstr>
      <vt:lpstr>HGｺﾞｼｯｸM</vt:lpstr>
      <vt:lpstr>HG丸ｺﾞｼｯｸM-PRO</vt:lpstr>
      <vt:lpstr>HG創英角ﾎﾟｯﾌﾟ体</vt:lpstr>
      <vt:lpstr>Meiryo UI</vt:lpstr>
      <vt:lpstr>ＭＳ Ｐゴシック</vt:lpstr>
      <vt:lpstr>ＭＳ Ｐ明朝</vt:lpstr>
      <vt:lpstr>ＭＳ ゴシック</vt:lpstr>
      <vt:lpstr>ＭＳ 明朝</vt:lpstr>
      <vt:lpstr>メイリオ</vt:lpstr>
      <vt:lpstr>Arial</vt:lpstr>
      <vt:lpstr>Calibri</vt:lpstr>
      <vt:lpstr>Century</vt:lpstr>
      <vt:lpstr>Times New Roman</vt:lpstr>
      <vt:lpstr>Verdana</vt:lpstr>
      <vt:lpstr>Wingdings</vt:lpstr>
      <vt:lpstr>標準デザイン</vt:lpstr>
      <vt:lpstr>デザインの設定</vt:lpstr>
      <vt:lpstr>1_デザインの設定</vt:lpstr>
      <vt:lpstr>1_Office テーマ</vt:lpstr>
      <vt:lpstr>PowerPoint プレゼンテーション</vt:lpstr>
      <vt:lpstr>本講義の獲得目標</vt:lpstr>
      <vt:lpstr>PowerPoint プレゼンテーション</vt:lpstr>
      <vt:lpstr>Ⅰ　相談支援事業について</vt:lpstr>
      <vt:lpstr>１　相談支援事業の成り立ちと 　　障害者総合支援法における相談支援事業</vt:lpstr>
      <vt:lpstr>障害者への相談支援事業の経緯</vt:lpstr>
      <vt:lpstr>PowerPoint プレゼンテーション</vt:lpstr>
      <vt:lpstr>PowerPoint プレゼンテーション</vt:lpstr>
      <vt:lpstr>PowerPoint プレゼンテーション</vt:lpstr>
      <vt:lpstr>全ての利用者について計画相談支援等が行われることを原則とした趣旨</vt:lpstr>
      <vt:lpstr>障害者相談支援事業</vt:lpstr>
      <vt:lpstr>PowerPoint プレゼンテーション</vt:lpstr>
      <vt:lpstr>現行の相談支援体制の概略</vt:lpstr>
      <vt:lpstr>PowerPoint プレゼンテーション</vt:lpstr>
      <vt:lpstr>PowerPoint プレゼンテーション</vt:lpstr>
      <vt:lpstr>PowerPoint プレゼンテーション</vt:lpstr>
      <vt:lpstr>PowerPoint プレゼンテーション</vt:lpstr>
      <vt:lpstr>重層的な相談支援体制</vt:lpstr>
      <vt:lpstr>２　計画相談支援及び 　　　　　　　　　　　障害児相談支援について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計画相談支援等の取扱い件数の算出方法について</vt:lpstr>
      <vt:lpstr>PowerPoint プレゼンテーション</vt:lpstr>
      <vt:lpstr>PowerPoint プレゼンテーション</vt:lpstr>
      <vt:lpstr>PowerPoint プレゼンテーション</vt:lpstr>
      <vt:lpstr>PowerPoint プレゼンテーション</vt:lpstr>
      <vt:lpstr>指定計画相談支援事業の指定手続き、人員及び運営に関する基準等について</vt:lpstr>
      <vt:lpstr>PowerPoint プレゼンテーション</vt:lpstr>
      <vt:lpstr>PowerPoint プレゼンテーション</vt:lpstr>
      <vt:lpstr>PowerPoint プレゼンテーション</vt:lpstr>
      <vt:lpstr>PowerPoint プレゼンテーション</vt:lpstr>
      <vt:lpstr>基本情報とアセスメント項目等について</vt:lpstr>
      <vt:lpstr>サービス等利用計画案（書式例）</vt:lpstr>
      <vt:lpstr>PowerPoint プレゼンテーション</vt:lpstr>
      <vt:lpstr>サービス等利用計画（書式例）</vt:lpstr>
      <vt:lpstr>モニタリング報告書（書式例）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３　地域相談支援について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　相談支援専門員について</vt:lpstr>
      <vt:lpstr>PowerPoint プレゼンテーション</vt:lpstr>
      <vt:lpstr>PowerPoint プレゼンテーション</vt:lpstr>
      <vt:lpstr>相談支援専門員の研修制度の見直しについて</vt:lpstr>
      <vt:lpstr>相談支援専門員研修の告示別表（案）</vt:lpstr>
      <vt:lpstr>Ⅱ　障害福祉サービス等の提供について</vt:lpstr>
      <vt:lpstr>１　指定障害福祉サービス等の指定手続き、 人員及び運営に関する基準等について</vt:lpstr>
      <vt:lpstr>指定障害福祉サービス等の指定手続き、人員及び運営に関する基準等について</vt:lpstr>
      <vt:lpstr>PowerPoint プレゼンテーション</vt:lpstr>
      <vt:lpstr>PowerPoint プレゼンテーション</vt:lpstr>
      <vt:lpstr>個別支援計画書（書式例）</vt:lpstr>
      <vt:lpstr>PowerPoint プレゼンテーション</vt:lpstr>
      <vt:lpstr>PowerPoint プレゼンテーション</vt:lpstr>
      <vt:lpstr>２　サービス管理責任者及び 　　　　児童発達支援管理責任者について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サービス管理責任者・児童発達支援管理責任者研修の告示別表（案）</vt:lpstr>
      <vt:lpstr>サービス管理責任者等の研修見直しに伴う経過措置及び配置時の取扱いの緩和等について</vt:lpstr>
      <vt:lpstr>PowerPoint プレゼンテーション</vt:lpstr>
      <vt:lpstr>PowerPoint プレゼンテーション</vt:lpstr>
      <vt:lpstr>PowerPoint プレゼンテーション</vt:lpstr>
      <vt:lpstr>３　相談支援専門員と 　　サービス管理責任者等の関係について</vt:lpstr>
      <vt:lpstr>PowerPoint プレゼンテーション</vt:lpstr>
      <vt:lpstr>サービス等利用計画と個別支援計画の関係</vt:lpstr>
      <vt:lpstr>PowerPoint プレゼンテーション</vt:lpstr>
      <vt:lpstr>Ⅲ　虐待防止における相談支援専門員と 　　サービス管理責任者等の役割について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障害者自立支援法等の一部を改正する法律案の概要</dc:title>
  <dc:creator>清水 敦(shimizu-atsushisa)</dc:creator>
  <cp:lastModifiedBy>大平 眞太郎(oohira-shintarou)</cp:lastModifiedBy>
  <cp:revision>1922</cp:revision>
  <cp:lastPrinted>2018-04-13T07:13:34Z</cp:lastPrinted>
  <dcterms:created xsi:type="dcterms:W3CDTF">2009-02-17T02:03:39Z</dcterms:created>
  <dcterms:modified xsi:type="dcterms:W3CDTF">2018-07-04T08:16:04Z</dcterms:modified>
</cp:coreProperties>
</file>