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null)"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67" r:id="rId16"/>
    <p:sldId id="271" r:id="rId17"/>
    <p:sldId id="273" r:id="rId18"/>
    <p:sldId id="274" r:id="rId19"/>
    <p:sldId id="272" r:id="rId20"/>
    <p:sldId id="275" r:id="rId21"/>
    <p:sldId id="278" r:id="rId22"/>
    <p:sldId id="280" r:id="rId23"/>
    <p:sldId id="277" r:id="rId24"/>
    <p:sldId id="281" r:id="rId25"/>
    <p:sldId id="282" r:id="rId26"/>
    <p:sldId id="283" r:id="rId27"/>
    <p:sldId id="284" r:id="rId28"/>
    <p:sldId id="285" r:id="rId29"/>
    <p:sldId id="286" r:id="rId30"/>
    <p:sldId id="289" r:id="rId31"/>
    <p:sldId id="290" r:id="rId32"/>
    <p:sldId id="291" r:id="rId33"/>
    <p:sldId id="287" r:id="rId34"/>
    <p:sldId id="288" r:id="rId35"/>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27" autoAdjust="0"/>
    <p:restoredTop sz="94660"/>
  </p:normalViewPr>
  <p:slideViewPr>
    <p:cSldViewPr snapToGrid="0">
      <p:cViewPr varScale="1">
        <p:scale>
          <a:sx n="75" d="100"/>
          <a:sy n="75" d="100"/>
        </p:scale>
        <p:origin x="-13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EF98A5F-498D-4218-918E-F8172CBB7800}" type="datetimeFigureOut">
              <a:rPr kumimoji="1" lang="ja-JP" altLang="en-US" smtClean="0"/>
              <a:t>2018/5/29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E0EA6F-B31E-47E3-8137-87906F9D2C78}" type="slidenum">
              <a:rPr kumimoji="1" lang="ja-JP" altLang="en-US" smtClean="0"/>
              <a:t>‹#›</a:t>
            </a:fld>
            <a:endParaRPr kumimoji="1" lang="ja-JP" altLang="en-US"/>
          </a:p>
        </p:txBody>
      </p:sp>
    </p:spTree>
    <p:extLst>
      <p:ext uri="{BB962C8B-B14F-4D97-AF65-F5344CB8AC3E}">
        <p14:creationId xmlns:p14="http://schemas.microsoft.com/office/powerpoint/2010/main" val="266428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F98A5F-498D-4218-918E-F8172CBB7800}" type="datetimeFigureOut">
              <a:rPr kumimoji="1" lang="ja-JP" altLang="en-US" smtClean="0"/>
              <a:t>2018/5/29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E0EA6F-B31E-47E3-8137-87906F9D2C78}" type="slidenum">
              <a:rPr kumimoji="1" lang="ja-JP" altLang="en-US" smtClean="0"/>
              <a:t>‹#›</a:t>
            </a:fld>
            <a:endParaRPr kumimoji="1" lang="ja-JP" altLang="en-US"/>
          </a:p>
        </p:txBody>
      </p:sp>
    </p:spTree>
    <p:extLst>
      <p:ext uri="{BB962C8B-B14F-4D97-AF65-F5344CB8AC3E}">
        <p14:creationId xmlns:p14="http://schemas.microsoft.com/office/powerpoint/2010/main" val="387940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F98A5F-498D-4218-918E-F8172CBB7800}" type="datetimeFigureOut">
              <a:rPr kumimoji="1" lang="ja-JP" altLang="en-US" smtClean="0"/>
              <a:t>2018/5/29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E0EA6F-B31E-47E3-8137-87906F9D2C78}" type="slidenum">
              <a:rPr kumimoji="1" lang="ja-JP" altLang="en-US" smtClean="0"/>
              <a:t>‹#›</a:t>
            </a:fld>
            <a:endParaRPr kumimoji="1" lang="ja-JP" altLang="en-US"/>
          </a:p>
        </p:txBody>
      </p:sp>
    </p:spTree>
    <p:extLst>
      <p:ext uri="{BB962C8B-B14F-4D97-AF65-F5344CB8AC3E}">
        <p14:creationId xmlns:p14="http://schemas.microsoft.com/office/powerpoint/2010/main" val="99502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F98A5F-498D-4218-918E-F8172CBB7800}" type="datetimeFigureOut">
              <a:rPr kumimoji="1" lang="ja-JP" altLang="en-US" smtClean="0"/>
              <a:t>2018/5/29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E0EA6F-B31E-47E3-8137-87906F9D2C78}" type="slidenum">
              <a:rPr kumimoji="1" lang="ja-JP" altLang="en-US" smtClean="0"/>
              <a:t>‹#›</a:t>
            </a:fld>
            <a:endParaRPr kumimoji="1" lang="ja-JP" altLang="en-US"/>
          </a:p>
        </p:txBody>
      </p:sp>
    </p:spTree>
    <p:extLst>
      <p:ext uri="{BB962C8B-B14F-4D97-AF65-F5344CB8AC3E}">
        <p14:creationId xmlns:p14="http://schemas.microsoft.com/office/powerpoint/2010/main" val="266381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EF98A5F-498D-4218-918E-F8172CBB7800}" type="datetimeFigureOut">
              <a:rPr kumimoji="1" lang="ja-JP" altLang="en-US" smtClean="0"/>
              <a:t>2018/5/29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DE0EA6F-B31E-47E3-8137-87906F9D2C78}" type="slidenum">
              <a:rPr kumimoji="1" lang="ja-JP" altLang="en-US" smtClean="0"/>
              <a:t>‹#›</a:t>
            </a:fld>
            <a:endParaRPr kumimoji="1" lang="ja-JP" altLang="en-US"/>
          </a:p>
        </p:txBody>
      </p:sp>
    </p:spTree>
    <p:extLst>
      <p:ext uri="{BB962C8B-B14F-4D97-AF65-F5344CB8AC3E}">
        <p14:creationId xmlns:p14="http://schemas.microsoft.com/office/powerpoint/2010/main" val="268912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EF98A5F-498D-4218-918E-F8172CBB7800}" type="datetimeFigureOut">
              <a:rPr kumimoji="1" lang="ja-JP" altLang="en-US" smtClean="0"/>
              <a:t>2018/5/29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E0EA6F-B31E-47E3-8137-87906F9D2C78}" type="slidenum">
              <a:rPr kumimoji="1" lang="ja-JP" altLang="en-US" smtClean="0"/>
              <a:t>‹#›</a:t>
            </a:fld>
            <a:endParaRPr kumimoji="1" lang="ja-JP" altLang="en-US"/>
          </a:p>
        </p:txBody>
      </p:sp>
    </p:spTree>
    <p:extLst>
      <p:ext uri="{BB962C8B-B14F-4D97-AF65-F5344CB8AC3E}">
        <p14:creationId xmlns:p14="http://schemas.microsoft.com/office/powerpoint/2010/main" val="298304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EF98A5F-498D-4218-918E-F8172CBB7800}" type="datetimeFigureOut">
              <a:rPr kumimoji="1" lang="ja-JP" altLang="en-US" smtClean="0"/>
              <a:t>2018/5/29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DE0EA6F-B31E-47E3-8137-87906F9D2C78}" type="slidenum">
              <a:rPr kumimoji="1" lang="ja-JP" altLang="en-US" smtClean="0"/>
              <a:t>‹#›</a:t>
            </a:fld>
            <a:endParaRPr kumimoji="1" lang="ja-JP" altLang="en-US"/>
          </a:p>
        </p:txBody>
      </p:sp>
    </p:spTree>
    <p:extLst>
      <p:ext uri="{BB962C8B-B14F-4D97-AF65-F5344CB8AC3E}">
        <p14:creationId xmlns:p14="http://schemas.microsoft.com/office/powerpoint/2010/main" val="352794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EF98A5F-498D-4218-918E-F8172CBB7800}" type="datetimeFigureOut">
              <a:rPr kumimoji="1" lang="ja-JP" altLang="en-US" smtClean="0"/>
              <a:t>2018/5/29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DE0EA6F-B31E-47E3-8137-87906F9D2C78}" type="slidenum">
              <a:rPr kumimoji="1" lang="ja-JP" altLang="en-US" smtClean="0"/>
              <a:t>‹#›</a:t>
            </a:fld>
            <a:endParaRPr kumimoji="1" lang="ja-JP" altLang="en-US"/>
          </a:p>
        </p:txBody>
      </p:sp>
    </p:spTree>
    <p:extLst>
      <p:ext uri="{BB962C8B-B14F-4D97-AF65-F5344CB8AC3E}">
        <p14:creationId xmlns:p14="http://schemas.microsoft.com/office/powerpoint/2010/main" val="396422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EF98A5F-498D-4218-918E-F8172CBB7800}" type="datetimeFigureOut">
              <a:rPr kumimoji="1" lang="ja-JP" altLang="en-US" smtClean="0"/>
              <a:t>2018/5/29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DE0EA6F-B31E-47E3-8137-87906F9D2C78}" type="slidenum">
              <a:rPr kumimoji="1" lang="ja-JP" altLang="en-US" smtClean="0"/>
              <a:t>‹#›</a:t>
            </a:fld>
            <a:endParaRPr kumimoji="1" lang="ja-JP" altLang="en-US"/>
          </a:p>
        </p:txBody>
      </p:sp>
    </p:spTree>
    <p:extLst>
      <p:ext uri="{BB962C8B-B14F-4D97-AF65-F5344CB8AC3E}">
        <p14:creationId xmlns:p14="http://schemas.microsoft.com/office/powerpoint/2010/main" val="59888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F98A5F-498D-4218-918E-F8172CBB7800}" type="datetimeFigureOut">
              <a:rPr kumimoji="1" lang="ja-JP" altLang="en-US" smtClean="0"/>
              <a:t>2018/5/29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E0EA6F-B31E-47E3-8137-87906F9D2C78}" type="slidenum">
              <a:rPr kumimoji="1" lang="ja-JP" altLang="en-US" smtClean="0"/>
              <a:t>‹#›</a:t>
            </a:fld>
            <a:endParaRPr kumimoji="1" lang="ja-JP" altLang="en-US"/>
          </a:p>
        </p:txBody>
      </p:sp>
    </p:spTree>
    <p:extLst>
      <p:ext uri="{BB962C8B-B14F-4D97-AF65-F5344CB8AC3E}">
        <p14:creationId xmlns:p14="http://schemas.microsoft.com/office/powerpoint/2010/main" val="93107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F98A5F-498D-4218-918E-F8172CBB7800}" type="datetimeFigureOut">
              <a:rPr kumimoji="1" lang="ja-JP" altLang="en-US" smtClean="0"/>
              <a:t>2018/5/29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DE0EA6F-B31E-47E3-8137-87906F9D2C78}" type="slidenum">
              <a:rPr kumimoji="1" lang="ja-JP" altLang="en-US" smtClean="0"/>
              <a:t>‹#›</a:t>
            </a:fld>
            <a:endParaRPr kumimoji="1" lang="ja-JP" altLang="en-US"/>
          </a:p>
        </p:txBody>
      </p:sp>
    </p:spTree>
    <p:extLst>
      <p:ext uri="{BB962C8B-B14F-4D97-AF65-F5344CB8AC3E}">
        <p14:creationId xmlns:p14="http://schemas.microsoft.com/office/powerpoint/2010/main" val="318348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98A5F-498D-4218-918E-F8172CBB7800}" type="datetimeFigureOut">
              <a:rPr kumimoji="1" lang="ja-JP" altLang="en-US" smtClean="0"/>
              <a:t>2018/5/29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0EA6F-B31E-47E3-8137-87906F9D2C78}" type="slidenum">
              <a:rPr kumimoji="1" lang="ja-JP" altLang="en-US" smtClean="0"/>
              <a:t>‹#›</a:t>
            </a:fld>
            <a:endParaRPr kumimoji="1" lang="ja-JP" altLang="en-US"/>
          </a:p>
        </p:txBody>
      </p:sp>
    </p:spTree>
    <p:extLst>
      <p:ext uri="{BB962C8B-B14F-4D97-AF65-F5344CB8AC3E}">
        <p14:creationId xmlns:p14="http://schemas.microsoft.com/office/powerpoint/2010/main" val="1383991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nul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62100" y="1604963"/>
            <a:ext cx="9144000" cy="2387600"/>
          </a:xfrm>
        </p:spPr>
        <p:txBody>
          <a:bodyPr>
            <a:normAutofit fontScale="90000"/>
          </a:bodyPr>
          <a:lstStyle/>
          <a:p>
            <a:r>
              <a:rPr lang="ja-JP" altLang="ja-JP" b="1" dirty="0"/>
              <a:t>新たなカリキュラムによる相談支援従事者現任研修</a:t>
            </a:r>
            <a:r>
              <a:rPr lang="ja-JP" altLang="ja-JP" dirty="0"/>
              <a:t/>
            </a:r>
            <a:br>
              <a:rPr lang="ja-JP" altLang="ja-JP" dirty="0"/>
            </a:br>
            <a:r>
              <a:rPr lang="ja-JP" altLang="ja-JP" b="1" dirty="0"/>
              <a:t>講義・演習</a:t>
            </a:r>
            <a:endParaRPr lang="ja-JP" altLang="ja-JP"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785040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 xmlns:a16="http://schemas.microsoft.com/office/drawing/2014/main" id="{E39BFC2E-0D7F-174E-BD73-A77E0E07243B}"/>
              </a:ext>
            </a:extLst>
          </p:cNvPr>
          <p:cNvGrpSpPr/>
          <p:nvPr/>
        </p:nvGrpSpPr>
        <p:grpSpPr>
          <a:xfrm>
            <a:off x="676656" y="749808"/>
            <a:ext cx="10805147" cy="6108192"/>
            <a:chOff x="0" y="0"/>
            <a:chExt cx="5376013" cy="3051237"/>
          </a:xfrm>
        </p:grpSpPr>
        <p:pic>
          <p:nvPicPr>
            <p:cNvPr id="5" name="図 4">
              <a:extLst>
                <a:ext uri="{FF2B5EF4-FFF2-40B4-BE49-F238E27FC236}">
                  <a16:creationId xmlns="" xmlns:a16="http://schemas.microsoft.com/office/drawing/2014/main" id="{B30A7AB0-515D-DE4D-8280-28BF9F8A18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3704" y="0"/>
              <a:ext cx="2662309" cy="1511300"/>
            </a:xfrm>
            <a:prstGeom prst="rect">
              <a:avLst/>
            </a:prstGeom>
            <a:noFill/>
            <a:ln>
              <a:solidFill>
                <a:schemeClr val="tx1"/>
              </a:solidFill>
            </a:ln>
          </p:spPr>
        </p:pic>
        <p:pic>
          <p:nvPicPr>
            <p:cNvPr id="6" name="図 5">
              <a:extLst>
                <a:ext uri="{FF2B5EF4-FFF2-40B4-BE49-F238E27FC236}">
                  <a16:creationId xmlns="" xmlns:a16="http://schemas.microsoft.com/office/drawing/2014/main" id="{F3AB0E63-9BFB-6344-86CF-51A2AE2CB4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41207"/>
              <a:ext cx="2688590" cy="1510030"/>
            </a:xfrm>
            <a:prstGeom prst="rect">
              <a:avLst/>
            </a:prstGeom>
            <a:noFill/>
            <a:ln>
              <a:solidFill>
                <a:schemeClr val="tx1"/>
              </a:solidFill>
            </a:ln>
          </p:spPr>
        </p:pic>
        <p:pic>
          <p:nvPicPr>
            <p:cNvPr id="7" name="図 6">
              <a:extLst>
                <a:ext uri="{FF2B5EF4-FFF2-40B4-BE49-F238E27FC236}">
                  <a16:creationId xmlns="" xmlns:a16="http://schemas.microsoft.com/office/drawing/2014/main" id="{0BBAB338-D798-1044-BE40-1EE3209299F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1077" y="1541207"/>
              <a:ext cx="2654935" cy="1510030"/>
            </a:xfrm>
            <a:prstGeom prst="rect">
              <a:avLst/>
            </a:prstGeom>
            <a:noFill/>
            <a:ln>
              <a:solidFill>
                <a:schemeClr val="tx1"/>
              </a:solidFill>
            </a:ln>
          </p:spPr>
        </p:pic>
        <p:pic>
          <p:nvPicPr>
            <p:cNvPr id="8" name="図 7">
              <a:extLst>
                <a:ext uri="{FF2B5EF4-FFF2-40B4-BE49-F238E27FC236}">
                  <a16:creationId xmlns="" xmlns:a16="http://schemas.microsoft.com/office/drawing/2014/main" id="{42805E7A-6DA7-7943-BA76-463B6F10AA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688590" cy="1511300"/>
            </a:xfrm>
            <a:prstGeom prst="rect">
              <a:avLst/>
            </a:prstGeom>
            <a:noFill/>
            <a:ln>
              <a:solidFill>
                <a:schemeClr val="tx1"/>
              </a:solidFill>
            </a:ln>
          </p:spPr>
        </p:pic>
      </p:grpSp>
      <p:sp>
        <p:nvSpPr>
          <p:cNvPr id="9" name="テキスト ボックス 8">
            <a:extLst>
              <a:ext uri="{FF2B5EF4-FFF2-40B4-BE49-F238E27FC236}">
                <a16:creationId xmlns="" xmlns:a16="http://schemas.microsoft.com/office/drawing/2014/main" id="{3A9542A3-27A8-434A-9BC3-DEC7A24B5D1B}"/>
              </a:ext>
            </a:extLst>
          </p:cNvPr>
          <p:cNvSpPr txBox="1"/>
          <p:nvPr/>
        </p:nvSpPr>
        <p:spPr>
          <a:xfrm>
            <a:off x="676656" y="0"/>
            <a:ext cx="5403746" cy="707886"/>
          </a:xfrm>
          <a:prstGeom prst="rect">
            <a:avLst/>
          </a:prstGeom>
          <a:noFill/>
        </p:spPr>
        <p:txBody>
          <a:bodyPr wrap="square" rtlCol="0">
            <a:spAutoFit/>
          </a:bodyPr>
          <a:lstStyle/>
          <a:p>
            <a:r>
              <a:rPr kumimoji="1" lang="ja-JP" altLang="en-US" sz="4000"/>
              <a:t>（参考）</a:t>
            </a:r>
          </a:p>
        </p:txBody>
      </p:sp>
    </p:spTree>
    <p:extLst>
      <p:ext uri="{BB962C8B-B14F-4D97-AF65-F5344CB8AC3E}">
        <p14:creationId xmlns:p14="http://schemas.microsoft.com/office/powerpoint/2010/main" val="224383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 xmlns:a16="http://schemas.microsoft.com/office/drawing/2014/main" id="{C1C571E5-6E7D-A54F-96BB-3180F099D345}"/>
              </a:ext>
            </a:extLst>
          </p:cNvPr>
          <p:cNvSpPr>
            <a:spLocks noGrp="1"/>
          </p:cNvSpPr>
          <p:nvPr>
            <p:ph type="title"/>
          </p:nvPr>
        </p:nvSpPr>
        <p:spPr/>
        <p:txBody>
          <a:bodyPr/>
          <a:lstStyle/>
          <a:p>
            <a:r>
              <a:rPr lang="ja-JP" altLang="en-US" dirty="0"/>
              <a:t>演習を始めるにあたって</a:t>
            </a:r>
          </a:p>
        </p:txBody>
      </p:sp>
      <p:sp>
        <p:nvSpPr>
          <p:cNvPr id="10" name="コンテンツ プレースホルダー 9">
            <a:extLst>
              <a:ext uri="{FF2B5EF4-FFF2-40B4-BE49-F238E27FC236}">
                <a16:creationId xmlns="" xmlns:a16="http://schemas.microsoft.com/office/drawing/2014/main" id="{D5050668-8EB6-CF46-8DC9-F94BA758F1AD}"/>
              </a:ext>
            </a:extLst>
          </p:cNvPr>
          <p:cNvSpPr>
            <a:spLocks noGrp="1"/>
          </p:cNvSpPr>
          <p:nvPr>
            <p:ph idx="1"/>
          </p:nvPr>
        </p:nvSpPr>
        <p:spPr/>
        <p:txBody>
          <a:bodyPr/>
          <a:lstStyle/>
          <a:p>
            <a:r>
              <a:rPr lang="ja-JP" altLang="ja-JP" dirty="0"/>
              <a:t>演習時は積極的な発言が望まれるが、研修に受講する方の経験範囲の幅が広い等から意見が一部の人に偏ってしまう恐れがあ</a:t>
            </a:r>
            <a:r>
              <a:rPr lang="ja-JP" altLang="en-US" dirty="0"/>
              <a:t>ります</a:t>
            </a:r>
            <a:endParaRPr lang="en-US" altLang="ja-JP" dirty="0"/>
          </a:p>
          <a:p>
            <a:r>
              <a:rPr lang="ja-JP" altLang="ja-JP" dirty="0"/>
              <a:t>そのため、演習を行なう上で気をつけるべきことをまとめたグランドルール（資料５）を共有し、さらに役割シート（書式４）を使用してグループの中で進行、助言、報告者等が順番で行うなど全員参加型による演習が行えるよう</a:t>
            </a:r>
            <a:r>
              <a:rPr lang="ja-JP" altLang="en-US" dirty="0"/>
              <a:t>工夫が必要になります</a:t>
            </a:r>
            <a:r>
              <a:rPr lang="en-US" altLang="ja-JP" dirty="0"/>
              <a:t> </a:t>
            </a:r>
            <a:endParaRPr lang="ja-JP" altLang="ja-JP" dirty="0"/>
          </a:p>
          <a:p>
            <a:endParaRPr kumimoji="1" lang="ja-JP" altLang="en-US" dirty="0"/>
          </a:p>
        </p:txBody>
      </p:sp>
    </p:spTree>
    <p:extLst>
      <p:ext uri="{BB962C8B-B14F-4D97-AF65-F5344CB8AC3E}">
        <p14:creationId xmlns:p14="http://schemas.microsoft.com/office/powerpoint/2010/main" val="3308766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（参考）グランドルール</a:t>
            </a:r>
            <a:endParaRPr kumimoji="1" lang="ja-JP" altLang="en-US" dirty="0"/>
          </a:p>
        </p:txBody>
      </p:sp>
      <p:pic>
        <p:nvPicPr>
          <p:cNvPr id="10" name="コンテンツ プレースホルダー 9"/>
          <p:cNvPicPr>
            <a:picLocks noGrp="1" noChangeAspect="1"/>
          </p:cNvPicPr>
          <p:nvPr>
            <p:ph sz="half" idx="1"/>
          </p:nvPr>
        </p:nvPicPr>
        <p:blipFill>
          <a:blip r:embed="rId2"/>
          <a:stretch>
            <a:fillRect/>
          </a:stretch>
        </p:blipFill>
        <p:spPr>
          <a:xfrm>
            <a:off x="838200" y="2092965"/>
            <a:ext cx="5181600" cy="3816658"/>
          </a:xfrm>
          <a:prstGeom prst="rect">
            <a:avLst/>
          </a:prstGeom>
          <a:ln>
            <a:solidFill>
              <a:schemeClr val="tx1"/>
            </a:solidFill>
          </a:ln>
        </p:spPr>
      </p:pic>
      <p:pic>
        <p:nvPicPr>
          <p:cNvPr id="11" name="コンテンツ プレースホルダー 10"/>
          <p:cNvPicPr>
            <a:picLocks noGrp="1" noChangeAspect="1"/>
          </p:cNvPicPr>
          <p:nvPr>
            <p:ph sz="half" idx="2"/>
          </p:nvPr>
        </p:nvPicPr>
        <p:blipFill>
          <a:blip r:embed="rId3"/>
          <a:stretch>
            <a:fillRect/>
          </a:stretch>
        </p:blipFill>
        <p:spPr>
          <a:xfrm>
            <a:off x="6206794" y="2092966"/>
            <a:ext cx="5147005" cy="3816658"/>
          </a:xfrm>
          <a:prstGeom prst="rect">
            <a:avLst/>
          </a:prstGeom>
          <a:ln>
            <a:solidFill>
              <a:schemeClr val="tx1"/>
            </a:solidFill>
          </a:ln>
        </p:spPr>
      </p:pic>
    </p:spTree>
    <p:extLst>
      <p:ext uri="{BB962C8B-B14F-4D97-AF65-F5344CB8AC3E}">
        <p14:creationId xmlns:p14="http://schemas.microsoft.com/office/powerpoint/2010/main" val="223497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（参考）役割シート</a:t>
            </a:r>
          </a:p>
        </p:txBody>
      </p:sp>
      <p:pic>
        <p:nvPicPr>
          <p:cNvPr id="5" name="コンテンツ プレースホルダー 4"/>
          <p:cNvPicPr>
            <a:picLocks noGrp="1" noChangeAspect="1"/>
          </p:cNvPicPr>
          <p:nvPr>
            <p:ph idx="1"/>
          </p:nvPr>
        </p:nvPicPr>
        <p:blipFill>
          <a:blip r:embed="rId2"/>
          <a:stretch>
            <a:fillRect/>
          </a:stretch>
        </p:blipFill>
        <p:spPr>
          <a:xfrm>
            <a:off x="2444555" y="1937270"/>
            <a:ext cx="7302890" cy="4564430"/>
          </a:xfrm>
          <a:prstGeom prst="rect">
            <a:avLst/>
          </a:prstGeom>
        </p:spPr>
      </p:pic>
    </p:spTree>
    <p:extLst>
      <p:ext uri="{BB962C8B-B14F-4D97-AF65-F5344CB8AC3E}">
        <p14:creationId xmlns:p14="http://schemas.microsoft.com/office/powerpoint/2010/main" val="1535312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 xmlns:a16="http://schemas.microsoft.com/office/drawing/2014/main" id="{C1C571E5-6E7D-A54F-96BB-3180F099D345}"/>
              </a:ext>
            </a:extLst>
          </p:cNvPr>
          <p:cNvSpPr>
            <a:spLocks noGrp="1"/>
          </p:cNvSpPr>
          <p:nvPr>
            <p:ph type="title"/>
          </p:nvPr>
        </p:nvSpPr>
        <p:spPr/>
        <p:txBody>
          <a:bodyPr/>
          <a:lstStyle/>
          <a:p>
            <a:r>
              <a:rPr lang="ja-JP" altLang="en-US" dirty="0"/>
              <a:t>　　　演習：事例報告・検討</a:t>
            </a:r>
          </a:p>
        </p:txBody>
      </p:sp>
      <p:sp>
        <p:nvSpPr>
          <p:cNvPr id="4" name="コンテンツ プレースホルダー 3"/>
          <p:cNvSpPr>
            <a:spLocks noGrp="1"/>
          </p:cNvSpPr>
          <p:nvPr>
            <p:ph idx="1"/>
          </p:nvPr>
        </p:nvSpPr>
        <p:spPr/>
        <p:txBody>
          <a:bodyPr/>
          <a:lstStyle/>
          <a:p>
            <a:r>
              <a:rPr lang="ja-JP" altLang="ja-JP" dirty="0"/>
              <a:t>書式１を用いて事例報告を行い、支援の検討や助言等を受ける。事例報告の際は、①事例の概要、検討課題、アセスメント状況</a:t>
            </a:r>
            <a:r>
              <a:rPr lang="ja-JP" altLang="en-US" dirty="0"/>
              <a:t>、支援経過</a:t>
            </a:r>
            <a:r>
              <a:rPr lang="ja-JP" altLang="ja-JP" dirty="0"/>
              <a:t>を報告、②意思決定支援の確認や検討課題に対して支援内容の妥当性を検討</a:t>
            </a:r>
            <a:r>
              <a:rPr lang="ja-JP" altLang="en-US" dirty="0"/>
              <a:t>します。</a:t>
            </a:r>
            <a:endParaRPr lang="en-US" altLang="ja-JP" dirty="0"/>
          </a:p>
          <a:p>
            <a:pPr marL="0" indent="0">
              <a:buNone/>
            </a:pPr>
            <a:endParaRPr kumimoji="1" lang="ja-JP" altLang="en-US" dirty="0"/>
          </a:p>
        </p:txBody>
      </p:sp>
      <p:sp>
        <p:nvSpPr>
          <p:cNvPr id="15" name="テキスト ボックス 14">
            <a:extLst>
              <a:ext uri="{FF2B5EF4-FFF2-40B4-BE49-F238E27FC236}">
                <a16:creationId xmlns="" xmlns:a16="http://schemas.microsoft.com/office/drawing/2014/main" id="{FD3D9604-48B6-A14C-8E51-B9226E027BF4}"/>
              </a:ext>
            </a:extLst>
          </p:cNvPr>
          <p:cNvSpPr txBox="1"/>
          <p:nvPr/>
        </p:nvSpPr>
        <p:spPr>
          <a:xfrm>
            <a:off x="1078992" y="643185"/>
            <a:ext cx="676656" cy="769441"/>
          </a:xfrm>
          <a:prstGeom prst="rect">
            <a:avLst/>
          </a:prstGeom>
          <a:noFill/>
          <a:ln>
            <a:solidFill>
              <a:schemeClr val="tx1"/>
            </a:solidFill>
          </a:ln>
        </p:spPr>
        <p:txBody>
          <a:bodyPr wrap="square" rtlCol="0">
            <a:spAutoFit/>
          </a:bodyPr>
          <a:lstStyle/>
          <a:p>
            <a:pPr algn="ctr"/>
            <a:r>
              <a:rPr kumimoji="1" lang="ja-JP" altLang="en-US" sz="4400"/>
              <a:t>２</a:t>
            </a:r>
          </a:p>
        </p:txBody>
      </p:sp>
    </p:spTree>
    <p:extLst>
      <p:ext uri="{BB962C8B-B14F-4D97-AF65-F5344CB8AC3E}">
        <p14:creationId xmlns:p14="http://schemas.microsoft.com/office/powerpoint/2010/main" val="270770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 xmlns:a16="http://schemas.microsoft.com/office/drawing/2014/main" id="{C1C571E5-6E7D-A54F-96BB-3180F099D345}"/>
              </a:ext>
            </a:extLst>
          </p:cNvPr>
          <p:cNvSpPr>
            <a:spLocks noGrp="1"/>
          </p:cNvSpPr>
          <p:nvPr>
            <p:ph type="title"/>
          </p:nvPr>
        </p:nvSpPr>
        <p:spPr/>
        <p:txBody>
          <a:bodyPr/>
          <a:lstStyle/>
          <a:p>
            <a:r>
              <a:rPr lang="ja-JP" altLang="en-US" dirty="0"/>
              <a:t>（参考）事例報告・検討書式</a:t>
            </a:r>
          </a:p>
        </p:txBody>
      </p:sp>
      <p:pic>
        <p:nvPicPr>
          <p:cNvPr id="33" name="コンテンツ プレースホルダー 32">
            <a:extLst>
              <a:ext uri="{FF2B5EF4-FFF2-40B4-BE49-F238E27FC236}">
                <a16:creationId xmlns="" xmlns:a16="http://schemas.microsoft.com/office/drawing/2014/main" id="{F0E9A79D-6F8C-1A4F-A964-8710DABE3C0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63324" y="1825625"/>
            <a:ext cx="3199352" cy="4351338"/>
          </a:xfrm>
        </p:spPr>
      </p:pic>
      <p:pic>
        <p:nvPicPr>
          <p:cNvPr id="25" name="コンテンツ プレースホルダー 24">
            <a:extLst>
              <a:ext uri="{FF2B5EF4-FFF2-40B4-BE49-F238E27FC236}">
                <a16:creationId xmlns="" xmlns:a16="http://schemas.microsoft.com/office/drawing/2014/main" id="{535CE1DE-1898-C64E-8616-58A06B7B3EC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891562" y="1825625"/>
            <a:ext cx="3074876" cy="4351338"/>
          </a:xfrm>
        </p:spPr>
      </p:pic>
      <p:sp>
        <p:nvSpPr>
          <p:cNvPr id="2" name="テキスト ボックス 1"/>
          <p:cNvSpPr txBox="1"/>
          <p:nvPr/>
        </p:nvSpPr>
        <p:spPr>
          <a:xfrm>
            <a:off x="7329055" y="843240"/>
            <a:ext cx="5278582" cy="369332"/>
          </a:xfrm>
          <a:prstGeom prst="rect">
            <a:avLst/>
          </a:prstGeom>
          <a:noFill/>
        </p:spPr>
        <p:txBody>
          <a:bodyPr wrap="square" rtlCol="0">
            <a:spAutoFit/>
          </a:bodyPr>
          <a:lstStyle/>
          <a:p>
            <a:r>
              <a:rPr kumimoji="1" lang="ja-JP" altLang="en-US" dirty="0"/>
              <a:t>＊記入方法は</a:t>
            </a:r>
            <a:r>
              <a:rPr kumimoji="1" lang="en-US" altLang="ja-JP" dirty="0"/>
              <a:t>1</a:t>
            </a:r>
            <a:r>
              <a:rPr kumimoji="1" lang="ja-JP" altLang="en-US" dirty="0"/>
              <a:t>日目のガイダンスで説明</a:t>
            </a:r>
          </a:p>
        </p:txBody>
      </p:sp>
    </p:spTree>
    <p:extLst>
      <p:ext uri="{BB962C8B-B14F-4D97-AF65-F5344CB8AC3E}">
        <p14:creationId xmlns:p14="http://schemas.microsoft.com/office/powerpoint/2010/main" val="194969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実演</a:t>
            </a:r>
          </a:p>
        </p:txBody>
      </p:sp>
      <p:sp>
        <p:nvSpPr>
          <p:cNvPr id="5" name="コンテンツ プレースホルダー 4"/>
          <p:cNvSpPr>
            <a:spLocks noGrp="1"/>
          </p:cNvSpPr>
          <p:nvPr>
            <p:ph idx="1"/>
          </p:nvPr>
        </p:nvSpPr>
        <p:spPr/>
        <p:txBody>
          <a:bodyPr/>
          <a:lstStyle/>
          <a:p>
            <a:r>
              <a:rPr kumimoji="1" lang="ja-JP" altLang="en-US" dirty="0"/>
              <a:t>事例報告・検討の実演を見ていただきます</a:t>
            </a:r>
            <a:r>
              <a:rPr kumimoji="1" lang="ja-JP" altLang="en-US" dirty="0" smtClean="0"/>
              <a:t>。</a:t>
            </a:r>
            <a:endParaRPr kumimoji="1" lang="en-US" altLang="ja-JP" dirty="0" smtClean="0"/>
          </a:p>
          <a:p>
            <a:r>
              <a:rPr lang="ja-JP" altLang="en-US" dirty="0" smtClean="0"/>
              <a:t>事例報告・検討事例を参照</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44114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 xmlns:a16="http://schemas.microsoft.com/office/drawing/2014/main" id="{C1C571E5-6E7D-A54F-96BB-3180F099D345}"/>
              </a:ext>
            </a:extLst>
          </p:cNvPr>
          <p:cNvSpPr>
            <a:spLocks noGrp="1"/>
          </p:cNvSpPr>
          <p:nvPr>
            <p:ph type="title"/>
          </p:nvPr>
        </p:nvSpPr>
        <p:spPr/>
        <p:txBody>
          <a:bodyPr/>
          <a:lstStyle/>
          <a:p>
            <a:r>
              <a:rPr lang="ja-JP" altLang="en-US" dirty="0"/>
              <a:t>　　　演習・インターバル整理（書式５）</a:t>
            </a:r>
          </a:p>
        </p:txBody>
      </p:sp>
      <p:sp>
        <p:nvSpPr>
          <p:cNvPr id="4" name="コンテンツ プレースホルダー 3"/>
          <p:cNvSpPr>
            <a:spLocks noGrp="1"/>
          </p:cNvSpPr>
          <p:nvPr>
            <p:ph idx="1"/>
          </p:nvPr>
        </p:nvSpPr>
        <p:spPr/>
        <p:txBody>
          <a:bodyPr/>
          <a:lstStyle/>
          <a:p>
            <a:r>
              <a:rPr lang="ja-JP" altLang="ja-JP" dirty="0"/>
              <a:t>インターバルで行う</a:t>
            </a:r>
            <a:r>
              <a:rPr lang="ja-JP" altLang="en-US" dirty="0"/>
              <a:t>課題整理については、事例報告・検討での</a:t>
            </a:r>
            <a:r>
              <a:rPr lang="ja-JP" altLang="ja-JP" dirty="0"/>
              <a:t>助言を参考にしながら整理</a:t>
            </a:r>
            <a:r>
              <a:rPr lang="ja-JP" altLang="en-US" dirty="0"/>
              <a:t>します。</a:t>
            </a:r>
            <a:r>
              <a:rPr lang="ja-JP" altLang="ja-JP" dirty="0"/>
              <a:t>その際、複数出た助言に対して優先順をつけ</a:t>
            </a:r>
            <a:r>
              <a:rPr lang="ja-JP" altLang="en-US" dirty="0"/>
              <a:t>るなどして</a:t>
            </a:r>
            <a:r>
              <a:rPr lang="ja-JP" altLang="ja-JP" dirty="0"/>
              <a:t>、実際に行えるものを選んで記入することがポイントで</a:t>
            </a:r>
            <a:r>
              <a:rPr lang="ja-JP" altLang="en-US" dirty="0"/>
              <a:t>す。</a:t>
            </a:r>
            <a:endParaRPr lang="en-US" altLang="ja-JP" dirty="0"/>
          </a:p>
          <a:p>
            <a:r>
              <a:rPr lang="ja-JP" altLang="ja-JP" dirty="0"/>
              <a:t>漠然とした整理だとインターバル時に何を行うかが不明確になってしまうため、支援の課題の整理に当たってはファシリテーター</a:t>
            </a:r>
            <a:r>
              <a:rPr lang="ja-JP" altLang="en-US" dirty="0"/>
              <a:t>から助言・</a:t>
            </a:r>
            <a:r>
              <a:rPr lang="ja-JP" altLang="ja-JP" dirty="0"/>
              <a:t>同意を</a:t>
            </a:r>
            <a:r>
              <a:rPr lang="ja-JP" altLang="en-US" dirty="0"/>
              <a:t>行います</a:t>
            </a:r>
            <a:r>
              <a:rPr lang="ja-JP" altLang="ja-JP" dirty="0"/>
              <a:t>。</a:t>
            </a:r>
            <a:endParaRPr lang="en-US" altLang="ja-JP" dirty="0"/>
          </a:p>
          <a:p>
            <a:r>
              <a:rPr lang="ja-JP" altLang="en-US" dirty="0"/>
              <a:t>現任研修終了後も地域で協議できる体制を構築するため、インターバル時は</a:t>
            </a:r>
            <a:r>
              <a:rPr lang="ja-JP" altLang="ja-JP" dirty="0"/>
              <a:t>基幹相談支援センター等で協議すること</a:t>
            </a:r>
            <a:r>
              <a:rPr lang="ja-JP" altLang="en-US" dirty="0"/>
              <a:t>が望ましい。</a:t>
            </a:r>
            <a:endParaRPr kumimoji="1" lang="ja-JP" altLang="en-US" dirty="0"/>
          </a:p>
        </p:txBody>
      </p:sp>
      <p:sp>
        <p:nvSpPr>
          <p:cNvPr id="15" name="テキスト ボックス 14">
            <a:extLst>
              <a:ext uri="{FF2B5EF4-FFF2-40B4-BE49-F238E27FC236}">
                <a16:creationId xmlns="" xmlns:a16="http://schemas.microsoft.com/office/drawing/2014/main" id="{FD3D9604-48B6-A14C-8E51-B9226E027BF4}"/>
              </a:ext>
            </a:extLst>
          </p:cNvPr>
          <p:cNvSpPr txBox="1"/>
          <p:nvPr/>
        </p:nvSpPr>
        <p:spPr>
          <a:xfrm>
            <a:off x="1078992" y="643185"/>
            <a:ext cx="676656" cy="769441"/>
          </a:xfrm>
          <a:prstGeom prst="rect">
            <a:avLst/>
          </a:prstGeom>
          <a:noFill/>
          <a:ln>
            <a:solidFill>
              <a:schemeClr val="tx1"/>
            </a:solidFill>
          </a:ln>
        </p:spPr>
        <p:txBody>
          <a:bodyPr wrap="square" rtlCol="0">
            <a:spAutoFit/>
          </a:bodyPr>
          <a:lstStyle/>
          <a:p>
            <a:pPr algn="ctr"/>
            <a:r>
              <a:rPr lang="ja-JP" altLang="en-US" sz="4400" dirty="0"/>
              <a:t>３</a:t>
            </a:r>
            <a:endParaRPr kumimoji="1" lang="ja-JP" altLang="en-US" sz="4400" dirty="0"/>
          </a:p>
        </p:txBody>
      </p:sp>
    </p:spTree>
    <p:extLst>
      <p:ext uri="{BB962C8B-B14F-4D97-AF65-F5344CB8AC3E}">
        <p14:creationId xmlns:p14="http://schemas.microsoft.com/office/powerpoint/2010/main" val="139712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 xmlns:a16="http://schemas.microsoft.com/office/drawing/2014/main" id="{C1C571E5-6E7D-A54F-96BB-3180F099D345}"/>
              </a:ext>
            </a:extLst>
          </p:cNvPr>
          <p:cNvSpPr>
            <a:spLocks noGrp="1"/>
          </p:cNvSpPr>
          <p:nvPr>
            <p:ph type="title"/>
          </p:nvPr>
        </p:nvSpPr>
        <p:spPr/>
        <p:txBody>
          <a:bodyPr/>
          <a:lstStyle/>
          <a:p>
            <a:r>
              <a:rPr lang="ja-JP" altLang="en-US" dirty="0"/>
              <a:t>　　　演習：セルフチェック（書式７）</a:t>
            </a:r>
          </a:p>
        </p:txBody>
      </p:sp>
      <p:sp>
        <p:nvSpPr>
          <p:cNvPr id="4" name="コンテンツ プレースホルダー 3"/>
          <p:cNvSpPr>
            <a:spLocks noGrp="1"/>
          </p:cNvSpPr>
          <p:nvPr>
            <p:ph idx="1"/>
          </p:nvPr>
        </p:nvSpPr>
        <p:spPr/>
        <p:txBody>
          <a:bodyPr/>
          <a:lstStyle/>
          <a:p>
            <a:r>
              <a:rPr lang="ja-JP" altLang="ja-JP" dirty="0"/>
              <a:t>セルフチェックシートの記入は、講義や演習での内容に留意し、日頃の業務に照らし合わせて自己の振り返りを行うことが目的で</a:t>
            </a:r>
            <a:r>
              <a:rPr lang="ja-JP" altLang="en-US" dirty="0"/>
              <a:t>す。</a:t>
            </a:r>
            <a:endParaRPr lang="en-US" altLang="ja-JP" dirty="0"/>
          </a:p>
          <a:p>
            <a:r>
              <a:rPr lang="ja-JP" altLang="ja-JP" dirty="0"/>
              <a:t>事例に対して（または普段の相談支援に対して）できたかどうかではなく、自身の相談支援の特徴を把握し、日常業務に役立てることを目的としているため、深く考えてじっくりチェックするよりも気軽に行</a:t>
            </a:r>
            <a:r>
              <a:rPr lang="ja-JP" altLang="en-US" dirty="0"/>
              <a:t>ってください。</a:t>
            </a:r>
            <a:endParaRPr lang="en-US" altLang="ja-JP" dirty="0"/>
          </a:p>
          <a:p>
            <a:r>
              <a:rPr lang="ja-JP" altLang="en-US" dirty="0"/>
              <a:t>今後の相談支援の</a:t>
            </a:r>
            <a:r>
              <a:rPr lang="ja-JP" altLang="ja-JP" dirty="0"/>
              <a:t>専門性を高めるために他の研修を受講することが必要等の新たな気づきを得</a:t>
            </a:r>
            <a:r>
              <a:rPr lang="ja-JP" altLang="en-US" dirty="0"/>
              <a:t>られることがポイントです。</a:t>
            </a:r>
            <a:endParaRPr lang="ja-JP" altLang="ja-JP" dirty="0"/>
          </a:p>
          <a:p>
            <a:endParaRPr kumimoji="1" lang="ja-JP" altLang="en-US" dirty="0"/>
          </a:p>
        </p:txBody>
      </p:sp>
      <p:sp>
        <p:nvSpPr>
          <p:cNvPr id="15" name="テキスト ボックス 14">
            <a:extLst>
              <a:ext uri="{FF2B5EF4-FFF2-40B4-BE49-F238E27FC236}">
                <a16:creationId xmlns="" xmlns:a16="http://schemas.microsoft.com/office/drawing/2014/main" id="{FD3D9604-48B6-A14C-8E51-B9226E027BF4}"/>
              </a:ext>
            </a:extLst>
          </p:cNvPr>
          <p:cNvSpPr txBox="1"/>
          <p:nvPr/>
        </p:nvSpPr>
        <p:spPr>
          <a:xfrm>
            <a:off x="1078992" y="643185"/>
            <a:ext cx="676656" cy="769441"/>
          </a:xfrm>
          <a:prstGeom prst="rect">
            <a:avLst/>
          </a:prstGeom>
          <a:noFill/>
          <a:ln>
            <a:solidFill>
              <a:schemeClr val="tx1"/>
            </a:solidFill>
          </a:ln>
        </p:spPr>
        <p:txBody>
          <a:bodyPr wrap="square" rtlCol="0">
            <a:spAutoFit/>
          </a:bodyPr>
          <a:lstStyle/>
          <a:p>
            <a:pPr algn="ctr"/>
            <a:r>
              <a:rPr lang="ja-JP" altLang="en-US" sz="4400" dirty="0"/>
              <a:t>４</a:t>
            </a:r>
            <a:endParaRPr kumimoji="1" lang="ja-JP" altLang="en-US" sz="4400" dirty="0"/>
          </a:p>
        </p:txBody>
      </p:sp>
    </p:spTree>
    <p:extLst>
      <p:ext uri="{BB962C8B-B14F-4D97-AF65-F5344CB8AC3E}">
        <p14:creationId xmlns:p14="http://schemas.microsoft.com/office/powerpoint/2010/main" val="800910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（参考）書式（書式５・７）</a:t>
            </a:r>
          </a:p>
        </p:txBody>
      </p:sp>
      <p:sp>
        <p:nvSpPr>
          <p:cNvPr id="5" name="テキスト プレースホルダー 4"/>
          <p:cNvSpPr>
            <a:spLocks noGrp="1"/>
          </p:cNvSpPr>
          <p:nvPr>
            <p:ph type="body" idx="1"/>
          </p:nvPr>
        </p:nvSpPr>
        <p:spPr/>
        <p:txBody>
          <a:bodyPr/>
          <a:lstStyle/>
          <a:p>
            <a:pPr algn="ctr"/>
            <a:r>
              <a:rPr kumimoji="1" lang="ja-JP" altLang="en-US" dirty="0"/>
              <a:t>インターバル書式</a:t>
            </a:r>
          </a:p>
        </p:txBody>
      </p:sp>
      <p:pic>
        <p:nvPicPr>
          <p:cNvPr id="4" name="コンテンツ プレースホルダー 3"/>
          <p:cNvPicPr>
            <a:picLocks noGrp="1" noChangeAspect="1"/>
          </p:cNvPicPr>
          <p:nvPr>
            <p:ph sz="half" idx="2"/>
          </p:nvPr>
        </p:nvPicPr>
        <p:blipFill>
          <a:blip r:embed="rId2"/>
          <a:stretch>
            <a:fillRect/>
          </a:stretch>
        </p:blipFill>
        <p:spPr>
          <a:xfrm>
            <a:off x="2117195" y="2505075"/>
            <a:ext cx="2602972" cy="3684588"/>
          </a:xfrm>
          <a:prstGeom prst="rect">
            <a:avLst/>
          </a:prstGeom>
        </p:spPr>
      </p:pic>
      <p:sp>
        <p:nvSpPr>
          <p:cNvPr id="6" name="テキスト プレースホルダー 5"/>
          <p:cNvSpPr>
            <a:spLocks noGrp="1"/>
          </p:cNvSpPr>
          <p:nvPr>
            <p:ph type="body" sz="quarter" idx="3"/>
          </p:nvPr>
        </p:nvSpPr>
        <p:spPr/>
        <p:txBody>
          <a:bodyPr/>
          <a:lstStyle/>
          <a:p>
            <a:r>
              <a:rPr kumimoji="1" lang="ja-JP" altLang="en-US" dirty="0"/>
              <a:t>セルフチェックシート（個別相談支援）</a:t>
            </a:r>
          </a:p>
        </p:txBody>
      </p:sp>
      <p:pic>
        <p:nvPicPr>
          <p:cNvPr id="8" name="コンテンツ プレースホルダー 7"/>
          <p:cNvPicPr>
            <a:picLocks noGrp="1" noChangeAspect="1"/>
          </p:cNvPicPr>
          <p:nvPr>
            <p:ph sz="quarter" idx="4"/>
          </p:nvPr>
        </p:nvPicPr>
        <p:blipFill>
          <a:blip r:embed="rId3"/>
          <a:stretch>
            <a:fillRect/>
          </a:stretch>
        </p:blipFill>
        <p:spPr>
          <a:xfrm>
            <a:off x="7603485" y="2505075"/>
            <a:ext cx="2320617" cy="3684588"/>
          </a:xfrm>
          <a:prstGeom prst="rect">
            <a:avLst/>
          </a:prstGeom>
        </p:spPr>
      </p:pic>
    </p:spTree>
    <p:extLst>
      <p:ext uri="{BB962C8B-B14F-4D97-AF65-F5344CB8AC3E}">
        <p14:creationId xmlns:p14="http://schemas.microsoft.com/office/powerpoint/2010/main" val="127888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3658"/>
            <a:ext cx="1930351" cy="369332"/>
          </a:xfrm>
          <a:prstGeom prst="rect">
            <a:avLst/>
          </a:prstGeom>
          <a:noFill/>
          <a:ln>
            <a:noFill/>
          </a:ln>
        </p:spPr>
        <p:txBody>
          <a:bodyPr wrap="square" rtlCol="0">
            <a:spAutoFit/>
          </a:bodyPr>
          <a:lstStyle/>
          <a:p>
            <a:pPr algn="ctr"/>
            <a:r>
              <a:rPr kumimoji="1" lang="ja-JP" altLang="en-US" b="1" dirty="0">
                <a:effectLst>
                  <a:outerShdw blurRad="38100" dist="38100" dir="2700000" algn="tl">
                    <a:srgbClr val="000000">
                      <a:alpha val="43137"/>
                    </a:srgbClr>
                  </a:outerShdw>
                </a:effectLst>
              </a:rPr>
              <a:t>現任研修の構造</a:t>
            </a:r>
          </a:p>
        </p:txBody>
      </p:sp>
      <p:sp>
        <p:nvSpPr>
          <p:cNvPr id="5" name="正方形/長方形 4"/>
          <p:cNvSpPr/>
          <p:nvPr/>
        </p:nvSpPr>
        <p:spPr>
          <a:xfrm>
            <a:off x="450273" y="4480126"/>
            <a:ext cx="678872" cy="7065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solidFill>
                  <a:schemeClr val="tx1"/>
                </a:solidFill>
              </a:rPr>
              <a:t>３</a:t>
            </a:r>
            <a:endParaRPr kumimoji="1" lang="ja-JP" altLang="en-US" sz="2400" b="1" dirty="0">
              <a:solidFill>
                <a:schemeClr val="tx1"/>
              </a:solidFill>
            </a:endParaRPr>
          </a:p>
        </p:txBody>
      </p:sp>
      <p:sp>
        <p:nvSpPr>
          <p:cNvPr id="6" name="正方形/長方形 5"/>
          <p:cNvSpPr/>
          <p:nvPr/>
        </p:nvSpPr>
        <p:spPr>
          <a:xfrm>
            <a:off x="450273" y="3116362"/>
            <a:ext cx="678872" cy="7065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b="1" dirty="0">
                <a:solidFill>
                  <a:schemeClr val="tx1"/>
                </a:solidFill>
              </a:rPr>
              <a:t>２</a:t>
            </a:r>
            <a:endParaRPr kumimoji="1" lang="ja-JP" altLang="en-US" sz="2400" b="1" dirty="0">
              <a:solidFill>
                <a:schemeClr val="tx1"/>
              </a:solidFill>
            </a:endParaRPr>
          </a:p>
        </p:txBody>
      </p:sp>
      <p:sp>
        <p:nvSpPr>
          <p:cNvPr id="7" name="正方形/長方形 6"/>
          <p:cNvSpPr/>
          <p:nvPr/>
        </p:nvSpPr>
        <p:spPr>
          <a:xfrm>
            <a:off x="450273" y="2087346"/>
            <a:ext cx="678872" cy="7065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１</a:t>
            </a:r>
          </a:p>
        </p:txBody>
      </p:sp>
      <p:sp>
        <p:nvSpPr>
          <p:cNvPr id="8" name="正方形/長方形 7"/>
          <p:cNvSpPr/>
          <p:nvPr/>
        </p:nvSpPr>
        <p:spPr>
          <a:xfrm>
            <a:off x="450273" y="5843890"/>
            <a:ext cx="678872" cy="7065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solidFill>
                  <a:schemeClr val="tx1"/>
                </a:solidFill>
              </a:rPr>
              <a:t>４</a:t>
            </a:r>
            <a:endParaRPr kumimoji="1" lang="ja-JP" altLang="en-US" sz="2400" b="1" dirty="0">
              <a:solidFill>
                <a:schemeClr val="tx1"/>
              </a:solidFill>
            </a:endParaRPr>
          </a:p>
        </p:txBody>
      </p:sp>
      <p:sp>
        <p:nvSpPr>
          <p:cNvPr id="9" name="正方形/長方形 8"/>
          <p:cNvSpPr/>
          <p:nvPr/>
        </p:nvSpPr>
        <p:spPr>
          <a:xfrm>
            <a:off x="1593271" y="2087346"/>
            <a:ext cx="133003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ガイダンス</a:t>
            </a:r>
          </a:p>
        </p:txBody>
      </p:sp>
      <p:sp>
        <p:nvSpPr>
          <p:cNvPr id="10" name="正方形/長方形 9"/>
          <p:cNvSpPr/>
          <p:nvPr/>
        </p:nvSpPr>
        <p:spPr>
          <a:xfrm>
            <a:off x="3131140" y="2087346"/>
            <a:ext cx="160018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講義１</a:t>
            </a:r>
            <a:endParaRPr kumimoji="1" lang="en-US" altLang="ja-JP" dirty="0"/>
          </a:p>
          <a:p>
            <a:pPr algn="ctr"/>
            <a:r>
              <a:rPr kumimoji="1" lang="ja-JP" altLang="en-US" sz="1400" dirty="0"/>
              <a:t>福祉制度の動向</a:t>
            </a:r>
          </a:p>
        </p:txBody>
      </p:sp>
      <p:sp>
        <p:nvSpPr>
          <p:cNvPr id="12" name="正方形/長方形 11"/>
          <p:cNvSpPr/>
          <p:nvPr/>
        </p:nvSpPr>
        <p:spPr>
          <a:xfrm>
            <a:off x="4939159" y="2087346"/>
            <a:ext cx="1600185" cy="7065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講義２</a:t>
            </a:r>
            <a:endParaRPr kumimoji="1" lang="en-US" altLang="ja-JP" dirty="0"/>
          </a:p>
          <a:p>
            <a:pPr algn="ctr"/>
            <a:r>
              <a:rPr lang="ja-JP" altLang="en-US" sz="1400" dirty="0"/>
              <a:t>個別相談支援</a:t>
            </a:r>
            <a:endParaRPr kumimoji="1" lang="ja-JP" altLang="en-US" sz="1400" dirty="0"/>
          </a:p>
        </p:txBody>
      </p:sp>
      <p:sp>
        <p:nvSpPr>
          <p:cNvPr id="15" name="正方形/長方形 14"/>
          <p:cNvSpPr/>
          <p:nvPr/>
        </p:nvSpPr>
        <p:spPr>
          <a:xfrm>
            <a:off x="10363219" y="2087346"/>
            <a:ext cx="1600186" cy="7065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solidFill>
                  <a:schemeClr val="tx1"/>
                </a:solidFill>
              </a:rPr>
              <a:t>講義５</a:t>
            </a:r>
            <a:endParaRPr kumimoji="1" lang="en-US" altLang="ja-JP" dirty="0">
              <a:solidFill>
                <a:schemeClr val="tx1"/>
              </a:solidFill>
            </a:endParaRPr>
          </a:p>
          <a:p>
            <a:pPr algn="ctr"/>
            <a:r>
              <a:rPr lang="ja-JP" altLang="en-US" sz="1400" dirty="0">
                <a:solidFill>
                  <a:schemeClr val="tx1"/>
                </a:solidFill>
              </a:rPr>
              <a:t>スーパービジョン</a:t>
            </a:r>
            <a:endParaRPr kumimoji="1" lang="ja-JP" altLang="en-US" sz="1400" dirty="0">
              <a:solidFill>
                <a:schemeClr val="tx1"/>
              </a:solidFill>
            </a:endParaRPr>
          </a:p>
        </p:txBody>
      </p:sp>
      <p:sp>
        <p:nvSpPr>
          <p:cNvPr id="2" name="テキスト ボックス 1"/>
          <p:cNvSpPr txBox="1"/>
          <p:nvPr/>
        </p:nvSpPr>
        <p:spPr>
          <a:xfrm>
            <a:off x="748145" y="375823"/>
            <a:ext cx="10252364" cy="1200329"/>
          </a:xfrm>
          <a:prstGeom prst="rect">
            <a:avLst/>
          </a:prstGeom>
          <a:noFill/>
          <a:ln w="28575">
            <a:solidFill>
              <a:schemeClr val="tx1"/>
            </a:solidFill>
          </a:ln>
        </p:spPr>
        <p:txBody>
          <a:bodyPr wrap="square" rtlCol="0">
            <a:spAutoFit/>
          </a:bodyPr>
          <a:lstStyle/>
          <a:p>
            <a:r>
              <a:rPr kumimoji="1" lang="ja-JP" altLang="en-US" dirty="0"/>
              <a:t>獲得目標</a:t>
            </a:r>
            <a:endParaRPr kumimoji="1" lang="en-US" altLang="ja-JP" dirty="0"/>
          </a:p>
          <a:p>
            <a:r>
              <a:rPr lang="ja-JP" altLang="en-US" dirty="0"/>
              <a:t>①相談支援の基本的業務を確実に実施できる。</a:t>
            </a:r>
            <a:endParaRPr lang="en-US" altLang="ja-JP" dirty="0"/>
          </a:p>
          <a:p>
            <a:r>
              <a:rPr kumimoji="1" lang="ja-JP" altLang="en-US" dirty="0"/>
              <a:t>②チームアプローチ（多職種連携）の理論と方法を理解し、実践の中でチームアプローチが実践できる。</a:t>
            </a:r>
            <a:endParaRPr kumimoji="1" lang="en-US" altLang="ja-JP" dirty="0"/>
          </a:p>
          <a:p>
            <a:r>
              <a:rPr lang="ja-JP" altLang="en-US" dirty="0"/>
              <a:t>③コミュニティワーク（地域とのつながりやインフォーマルの活用等）の理論と方法を理解し、実践できる。</a:t>
            </a:r>
            <a:endParaRPr kumimoji="1" lang="ja-JP" altLang="en-US" dirty="0"/>
          </a:p>
        </p:txBody>
      </p:sp>
      <p:sp>
        <p:nvSpPr>
          <p:cNvPr id="16" name="正方形/長方形 15"/>
          <p:cNvSpPr/>
          <p:nvPr/>
        </p:nvSpPr>
        <p:spPr>
          <a:xfrm>
            <a:off x="8555199" y="2087346"/>
            <a:ext cx="1600185" cy="7065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講義４</a:t>
            </a:r>
            <a:endParaRPr kumimoji="1" lang="en-US" altLang="ja-JP" dirty="0"/>
          </a:p>
          <a:p>
            <a:pPr algn="ctr"/>
            <a:r>
              <a:rPr lang="ja-JP" altLang="en-US" sz="1400" dirty="0"/>
              <a:t>コミュニティワーク</a:t>
            </a:r>
            <a:endParaRPr kumimoji="1" lang="ja-JP" altLang="en-US" sz="1400" dirty="0"/>
          </a:p>
        </p:txBody>
      </p:sp>
      <p:sp>
        <p:nvSpPr>
          <p:cNvPr id="17" name="正方形/長方形 16"/>
          <p:cNvSpPr/>
          <p:nvPr/>
        </p:nvSpPr>
        <p:spPr>
          <a:xfrm>
            <a:off x="6747179" y="2087346"/>
            <a:ext cx="1600185" cy="7065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講義３</a:t>
            </a:r>
            <a:endParaRPr kumimoji="1" lang="en-US" altLang="ja-JP" dirty="0"/>
          </a:p>
          <a:p>
            <a:pPr algn="ctr"/>
            <a:r>
              <a:rPr lang="ja-JP" altLang="en-US" sz="1400" dirty="0"/>
              <a:t>チームアプローチ</a:t>
            </a:r>
            <a:endParaRPr kumimoji="1" lang="ja-JP" altLang="en-US" sz="1400" dirty="0"/>
          </a:p>
        </p:txBody>
      </p:sp>
      <p:sp>
        <p:nvSpPr>
          <p:cNvPr id="3" name="テキスト ボックス 2"/>
          <p:cNvSpPr txBox="1"/>
          <p:nvPr/>
        </p:nvSpPr>
        <p:spPr>
          <a:xfrm>
            <a:off x="4939159" y="1718014"/>
            <a:ext cx="5216225" cy="369332"/>
          </a:xfrm>
          <a:prstGeom prst="rect">
            <a:avLst/>
          </a:prstGeom>
          <a:noFill/>
        </p:spPr>
        <p:txBody>
          <a:bodyPr wrap="square" rtlCol="0">
            <a:spAutoFit/>
          </a:bodyPr>
          <a:lstStyle/>
          <a:p>
            <a:pPr algn="ctr"/>
            <a:r>
              <a:rPr kumimoji="1" lang="ja-JP" altLang="en-US" dirty="0"/>
              <a:t>地域を基盤としたソーシャルワーク</a:t>
            </a:r>
          </a:p>
        </p:txBody>
      </p:sp>
      <p:sp>
        <p:nvSpPr>
          <p:cNvPr id="11" name="正方形/長方形 10"/>
          <p:cNvSpPr/>
          <p:nvPr/>
        </p:nvSpPr>
        <p:spPr>
          <a:xfrm>
            <a:off x="4835237" y="1718014"/>
            <a:ext cx="5417128" cy="120753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593271" y="3116362"/>
            <a:ext cx="133003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個別相談支援講義（</a:t>
            </a:r>
            <a:r>
              <a:rPr lang="ja-JP" altLang="en-US" sz="1400" dirty="0"/>
              <a:t>実演）</a:t>
            </a:r>
            <a:endParaRPr kumimoji="1" lang="ja-JP" altLang="en-US" sz="1400" dirty="0"/>
          </a:p>
        </p:txBody>
      </p:sp>
      <p:sp>
        <p:nvSpPr>
          <p:cNvPr id="19" name="正方形/長方形 18"/>
          <p:cNvSpPr/>
          <p:nvPr/>
        </p:nvSpPr>
        <p:spPr>
          <a:xfrm>
            <a:off x="9117906" y="3116362"/>
            <a:ext cx="1051393"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セルフチェック</a:t>
            </a:r>
            <a:endParaRPr kumimoji="1" lang="ja-JP" altLang="en-US" sz="1400" dirty="0"/>
          </a:p>
        </p:txBody>
      </p:sp>
      <p:sp>
        <p:nvSpPr>
          <p:cNvPr id="20" name="テキスト ボックス 19"/>
          <p:cNvSpPr txBox="1"/>
          <p:nvPr/>
        </p:nvSpPr>
        <p:spPr>
          <a:xfrm>
            <a:off x="3119252" y="3117421"/>
            <a:ext cx="369332" cy="719051"/>
          </a:xfrm>
          <a:prstGeom prst="rect">
            <a:avLst/>
          </a:prstGeom>
          <a:noFill/>
          <a:ln>
            <a:solidFill>
              <a:schemeClr val="tx1"/>
            </a:solidFill>
          </a:ln>
        </p:spPr>
        <p:txBody>
          <a:bodyPr vert="eaVert" wrap="square" rtlCol="0">
            <a:spAutoFit/>
          </a:bodyPr>
          <a:lstStyle/>
          <a:p>
            <a:r>
              <a:rPr kumimoji="1" lang="ja-JP" altLang="en-US" sz="1200" dirty="0"/>
              <a:t>事例報告</a:t>
            </a:r>
          </a:p>
        </p:txBody>
      </p:sp>
      <p:graphicFrame>
        <p:nvGraphicFramePr>
          <p:cNvPr id="21" name="表 20"/>
          <p:cNvGraphicFramePr>
            <a:graphicFrameLocks noGrp="1"/>
          </p:cNvGraphicFramePr>
          <p:nvPr>
            <p:extLst/>
          </p:nvPr>
        </p:nvGraphicFramePr>
        <p:xfrm>
          <a:off x="3521757" y="3120118"/>
          <a:ext cx="3462483" cy="731520"/>
        </p:xfrm>
        <a:graphic>
          <a:graphicData uri="http://schemas.openxmlformats.org/drawingml/2006/table">
            <a:tbl>
              <a:tblPr firstRow="1" bandRow="1">
                <a:tableStyleId>{5940675A-B579-460E-94D1-54222C63F5DA}</a:tableStyleId>
              </a:tblPr>
              <a:tblGrid>
                <a:gridCol w="1154161">
                  <a:extLst>
                    <a:ext uri="{9D8B030D-6E8A-4147-A177-3AD203B41FA5}">
                      <a16:colId xmlns="" xmlns:a16="http://schemas.microsoft.com/office/drawing/2014/main" val="20000"/>
                    </a:ext>
                  </a:extLst>
                </a:gridCol>
                <a:gridCol w="1154161">
                  <a:extLst>
                    <a:ext uri="{9D8B030D-6E8A-4147-A177-3AD203B41FA5}">
                      <a16:colId xmlns="" xmlns:a16="http://schemas.microsoft.com/office/drawing/2014/main" val="20001"/>
                    </a:ext>
                  </a:extLst>
                </a:gridCol>
                <a:gridCol w="1154161">
                  <a:extLst>
                    <a:ext uri="{9D8B030D-6E8A-4147-A177-3AD203B41FA5}">
                      <a16:colId xmlns="" xmlns:a16="http://schemas.microsoft.com/office/drawing/2014/main" val="20002"/>
                    </a:ext>
                  </a:extLst>
                </a:gridCol>
              </a:tblGrid>
              <a:tr h="353054">
                <a:tc>
                  <a:txBody>
                    <a:bodyPr/>
                    <a:lstStyle/>
                    <a:p>
                      <a:pPr algn="ctr"/>
                      <a:r>
                        <a:rPr kumimoji="1" lang="ja-JP" altLang="en-US" dirty="0"/>
                        <a:t>①</a:t>
                      </a:r>
                    </a:p>
                  </a:txBody>
                  <a:tcPr anchor="ctr"/>
                </a:tc>
                <a:tc>
                  <a:txBody>
                    <a:bodyPr/>
                    <a:lstStyle/>
                    <a:p>
                      <a:pPr algn="ctr"/>
                      <a:r>
                        <a:rPr kumimoji="1" lang="ja-JP" altLang="en-US" dirty="0"/>
                        <a:t>②</a:t>
                      </a:r>
                    </a:p>
                  </a:txBody>
                  <a:tcPr anchor="ctr"/>
                </a:tc>
                <a:tc>
                  <a:txBody>
                    <a:bodyPr/>
                    <a:lstStyle/>
                    <a:p>
                      <a:pPr algn="ctr"/>
                      <a:r>
                        <a:rPr kumimoji="1" lang="ja-JP" altLang="en-US" dirty="0"/>
                        <a:t>③</a:t>
                      </a:r>
                    </a:p>
                  </a:txBody>
                  <a:tcPr anchor="ctr"/>
                </a:tc>
                <a:extLst>
                  <a:ext uri="{0D108BD9-81ED-4DB2-BD59-A6C34878D82A}">
                    <a16:rowId xmlns="" xmlns:a16="http://schemas.microsoft.com/office/drawing/2014/main" val="10000"/>
                  </a:ext>
                </a:extLst>
              </a:tr>
              <a:tr h="353054">
                <a:tc>
                  <a:txBody>
                    <a:bodyPr/>
                    <a:lstStyle/>
                    <a:p>
                      <a:pPr algn="ctr"/>
                      <a:r>
                        <a:rPr kumimoji="1" lang="ja-JP" altLang="en-US" dirty="0"/>
                        <a:t>④</a:t>
                      </a:r>
                    </a:p>
                  </a:txBody>
                  <a:tcPr anchor="ctr"/>
                </a:tc>
                <a:tc>
                  <a:txBody>
                    <a:bodyPr/>
                    <a:lstStyle/>
                    <a:p>
                      <a:pPr algn="ctr"/>
                      <a:r>
                        <a:rPr kumimoji="1" lang="ja-JP" altLang="en-US" dirty="0"/>
                        <a:t>⑤</a:t>
                      </a:r>
                    </a:p>
                  </a:txBody>
                  <a:tcPr anchor="ctr"/>
                </a:tc>
                <a:tc>
                  <a:txBody>
                    <a:bodyPr/>
                    <a:lstStyle/>
                    <a:p>
                      <a:pPr algn="ctr"/>
                      <a:r>
                        <a:rPr kumimoji="1" lang="ja-JP" altLang="en-US" dirty="0"/>
                        <a:t>⑥</a:t>
                      </a:r>
                    </a:p>
                  </a:txBody>
                  <a:tcPr anchor="ctr"/>
                </a:tc>
                <a:extLst>
                  <a:ext uri="{0D108BD9-81ED-4DB2-BD59-A6C34878D82A}">
                    <a16:rowId xmlns="" xmlns:a16="http://schemas.microsoft.com/office/drawing/2014/main" val="10001"/>
                  </a:ext>
                </a:extLst>
              </a:tr>
            </a:tbl>
          </a:graphicData>
        </a:graphic>
      </p:graphicFrame>
      <p:sp>
        <p:nvSpPr>
          <p:cNvPr id="22" name="正方形/長方形 21"/>
          <p:cNvSpPr/>
          <p:nvPr/>
        </p:nvSpPr>
        <p:spPr>
          <a:xfrm>
            <a:off x="7271392" y="3129841"/>
            <a:ext cx="1580284" cy="6941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インターバル整理</a:t>
            </a:r>
            <a:endParaRPr lang="en-US" altLang="ja-JP" sz="1400" dirty="0"/>
          </a:p>
        </p:txBody>
      </p:sp>
      <p:sp>
        <p:nvSpPr>
          <p:cNvPr id="24" name="正方形/長方形 23"/>
          <p:cNvSpPr/>
          <p:nvPr/>
        </p:nvSpPr>
        <p:spPr>
          <a:xfrm>
            <a:off x="4059382" y="3991209"/>
            <a:ext cx="6096002" cy="3323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基幹相談支援センター等にてチームで検討する（インターバル）</a:t>
            </a:r>
          </a:p>
        </p:txBody>
      </p:sp>
      <p:sp>
        <p:nvSpPr>
          <p:cNvPr id="26" name="左カーブ矢印 25"/>
          <p:cNvSpPr/>
          <p:nvPr/>
        </p:nvSpPr>
        <p:spPr>
          <a:xfrm>
            <a:off x="10252364" y="3457184"/>
            <a:ext cx="272352" cy="702208"/>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sp>
        <p:nvSpPr>
          <p:cNvPr id="27" name="正方形/長方形 26"/>
          <p:cNvSpPr/>
          <p:nvPr/>
        </p:nvSpPr>
        <p:spPr>
          <a:xfrm>
            <a:off x="1593271" y="4480125"/>
            <a:ext cx="133003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チームアプローチ</a:t>
            </a:r>
            <a:r>
              <a:rPr kumimoji="1" lang="ja-JP" altLang="en-US" sz="1400" dirty="0"/>
              <a:t>講義（</a:t>
            </a:r>
            <a:r>
              <a:rPr lang="ja-JP" altLang="en-US" sz="1400" dirty="0"/>
              <a:t>実演）</a:t>
            </a:r>
            <a:endParaRPr kumimoji="1" lang="ja-JP" altLang="en-US" sz="1400" dirty="0"/>
          </a:p>
        </p:txBody>
      </p:sp>
      <p:sp>
        <p:nvSpPr>
          <p:cNvPr id="28" name="正方形/長方形 27"/>
          <p:cNvSpPr/>
          <p:nvPr/>
        </p:nvSpPr>
        <p:spPr>
          <a:xfrm>
            <a:off x="9074204" y="4490823"/>
            <a:ext cx="1051393"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セルフチェック</a:t>
            </a:r>
            <a:endParaRPr kumimoji="1" lang="ja-JP" altLang="en-US" sz="1400" dirty="0"/>
          </a:p>
        </p:txBody>
      </p:sp>
      <p:sp>
        <p:nvSpPr>
          <p:cNvPr id="29" name="テキスト ボックス 28"/>
          <p:cNvSpPr txBox="1"/>
          <p:nvPr/>
        </p:nvSpPr>
        <p:spPr>
          <a:xfrm>
            <a:off x="3123942" y="4491748"/>
            <a:ext cx="369332" cy="719051"/>
          </a:xfrm>
          <a:prstGeom prst="rect">
            <a:avLst/>
          </a:prstGeom>
          <a:noFill/>
          <a:ln>
            <a:solidFill>
              <a:schemeClr val="tx1"/>
            </a:solidFill>
          </a:ln>
        </p:spPr>
        <p:txBody>
          <a:bodyPr vert="eaVert" wrap="square" rtlCol="0">
            <a:spAutoFit/>
          </a:bodyPr>
          <a:lstStyle/>
          <a:p>
            <a:r>
              <a:rPr lang="ja-JP" altLang="en-US" sz="1200" dirty="0"/>
              <a:t>事例</a:t>
            </a:r>
            <a:r>
              <a:rPr kumimoji="1" lang="ja-JP" altLang="en-US" sz="1200" dirty="0"/>
              <a:t>報告</a:t>
            </a:r>
          </a:p>
        </p:txBody>
      </p:sp>
      <p:graphicFrame>
        <p:nvGraphicFramePr>
          <p:cNvPr id="30" name="表 29"/>
          <p:cNvGraphicFramePr>
            <a:graphicFrameLocks noGrp="1"/>
          </p:cNvGraphicFramePr>
          <p:nvPr>
            <p:extLst/>
          </p:nvPr>
        </p:nvGraphicFramePr>
        <p:xfrm>
          <a:off x="3521082" y="4485513"/>
          <a:ext cx="1911942" cy="731520"/>
        </p:xfrm>
        <a:graphic>
          <a:graphicData uri="http://schemas.openxmlformats.org/drawingml/2006/table">
            <a:tbl>
              <a:tblPr firstRow="1" bandRow="1">
                <a:tableStyleId>{5940675A-B579-460E-94D1-54222C63F5DA}</a:tableStyleId>
              </a:tblPr>
              <a:tblGrid>
                <a:gridCol w="637314">
                  <a:extLst>
                    <a:ext uri="{9D8B030D-6E8A-4147-A177-3AD203B41FA5}">
                      <a16:colId xmlns="" xmlns:a16="http://schemas.microsoft.com/office/drawing/2014/main" val="20000"/>
                    </a:ext>
                  </a:extLst>
                </a:gridCol>
                <a:gridCol w="637314">
                  <a:extLst>
                    <a:ext uri="{9D8B030D-6E8A-4147-A177-3AD203B41FA5}">
                      <a16:colId xmlns="" xmlns:a16="http://schemas.microsoft.com/office/drawing/2014/main" val="20001"/>
                    </a:ext>
                  </a:extLst>
                </a:gridCol>
                <a:gridCol w="637314">
                  <a:extLst>
                    <a:ext uri="{9D8B030D-6E8A-4147-A177-3AD203B41FA5}">
                      <a16:colId xmlns="" xmlns:a16="http://schemas.microsoft.com/office/drawing/2014/main" val="20002"/>
                    </a:ext>
                  </a:extLst>
                </a:gridCol>
              </a:tblGrid>
              <a:tr h="357153">
                <a:tc>
                  <a:txBody>
                    <a:bodyPr/>
                    <a:lstStyle/>
                    <a:p>
                      <a:pPr algn="ctr"/>
                      <a:r>
                        <a:rPr kumimoji="1" lang="ja-JP" altLang="en-US" dirty="0"/>
                        <a:t>①</a:t>
                      </a:r>
                    </a:p>
                  </a:txBody>
                  <a:tcPr/>
                </a:tc>
                <a:tc>
                  <a:txBody>
                    <a:bodyPr/>
                    <a:lstStyle/>
                    <a:p>
                      <a:pPr algn="ctr"/>
                      <a:r>
                        <a:rPr kumimoji="1" lang="ja-JP" altLang="en-US" dirty="0"/>
                        <a:t>②</a:t>
                      </a:r>
                    </a:p>
                  </a:txBody>
                  <a:tcPr/>
                </a:tc>
                <a:tc>
                  <a:txBody>
                    <a:bodyPr/>
                    <a:lstStyle/>
                    <a:p>
                      <a:pPr algn="ctr"/>
                      <a:r>
                        <a:rPr kumimoji="1" lang="ja-JP" altLang="en-US" dirty="0"/>
                        <a:t>③</a:t>
                      </a:r>
                    </a:p>
                  </a:txBody>
                  <a:tcPr/>
                </a:tc>
                <a:extLst>
                  <a:ext uri="{0D108BD9-81ED-4DB2-BD59-A6C34878D82A}">
                    <a16:rowId xmlns="" xmlns:a16="http://schemas.microsoft.com/office/drawing/2014/main" val="10000"/>
                  </a:ext>
                </a:extLst>
              </a:tr>
              <a:tr h="357153">
                <a:tc>
                  <a:txBody>
                    <a:bodyPr/>
                    <a:lstStyle/>
                    <a:p>
                      <a:pPr algn="ctr"/>
                      <a:r>
                        <a:rPr kumimoji="1" lang="ja-JP" altLang="en-US" dirty="0"/>
                        <a:t>④</a:t>
                      </a:r>
                    </a:p>
                  </a:txBody>
                  <a:tcPr/>
                </a:tc>
                <a:tc>
                  <a:txBody>
                    <a:bodyPr/>
                    <a:lstStyle/>
                    <a:p>
                      <a:pPr algn="ctr"/>
                      <a:r>
                        <a:rPr kumimoji="1" lang="ja-JP" altLang="en-US" dirty="0"/>
                        <a:t>⑤</a:t>
                      </a:r>
                    </a:p>
                  </a:txBody>
                  <a:tcPr/>
                </a:tc>
                <a:tc>
                  <a:txBody>
                    <a:bodyPr/>
                    <a:lstStyle/>
                    <a:p>
                      <a:pPr algn="ctr"/>
                      <a:r>
                        <a:rPr kumimoji="1" lang="ja-JP" altLang="en-US" dirty="0"/>
                        <a:t>⑥</a:t>
                      </a:r>
                    </a:p>
                  </a:txBody>
                  <a:tcPr/>
                </a:tc>
                <a:extLst>
                  <a:ext uri="{0D108BD9-81ED-4DB2-BD59-A6C34878D82A}">
                    <a16:rowId xmlns="" xmlns:a16="http://schemas.microsoft.com/office/drawing/2014/main" val="10001"/>
                  </a:ext>
                </a:extLst>
              </a:tr>
            </a:tbl>
          </a:graphicData>
        </a:graphic>
      </p:graphicFrame>
      <p:sp>
        <p:nvSpPr>
          <p:cNvPr id="31" name="右矢印 30"/>
          <p:cNvSpPr/>
          <p:nvPr/>
        </p:nvSpPr>
        <p:spPr>
          <a:xfrm>
            <a:off x="5547926" y="4697949"/>
            <a:ext cx="289779" cy="270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593271" y="5843890"/>
            <a:ext cx="133003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コミュニティワーク講義（実演）</a:t>
            </a:r>
            <a:endParaRPr kumimoji="1" lang="ja-JP" altLang="en-US" sz="1400" dirty="0"/>
          </a:p>
        </p:txBody>
      </p:sp>
      <p:sp>
        <p:nvSpPr>
          <p:cNvPr id="34" name="正方形/長方形 33"/>
          <p:cNvSpPr/>
          <p:nvPr/>
        </p:nvSpPr>
        <p:spPr>
          <a:xfrm>
            <a:off x="3137666" y="5843890"/>
            <a:ext cx="1227396" cy="7065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solidFill>
                  <a:schemeClr val="tx1"/>
                </a:solidFill>
              </a:rPr>
              <a:t>模擬</a:t>
            </a:r>
            <a:r>
              <a:rPr kumimoji="1" lang="en-US" altLang="ja-JP" sz="1400" dirty="0">
                <a:solidFill>
                  <a:schemeClr val="tx1"/>
                </a:solidFill>
              </a:rPr>
              <a:t>GSV</a:t>
            </a:r>
            <a:endParaRPr kumimoji="1" lang="ja-JP" altLang="en-US" sz="1400" dirty="0">
              <a:solidFill>
                <a:schemeClr val="tx1"/>
              </a:solidFill>
            </a:endParaRPr>
          </a:p>
        </p:txBody>
      </p:sp>
      <p:sp>
        <p:nvSpPr>
          <p:cNvPr id="35" name="正方形/長方形 34"/>
          <p:cNvSpPr/>
          <p:nvPr/>
        </p:nvSpPr>
        <p:spPr>
          <a:xfrm>
            <a:off x="4059382" y="5316626"/>
            <a:ext cx="6096002" cy="34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基幹相談支援センター等にて自立支援協議会の参加等体験（インターバル）</a:t>
            </a:r>
          </a:p>
        </p:txBody>
      </p:sp>
      <p:sp>
        <p:nvSpPr>
          <p:cNvPr id="36" name="正方形/長方形 35"/>
          <p:cNvSpPr/>
          <p:nvPr/>
        </p:nvSpPr>
        <p:spPr>
          <a:xfrm>
            <a:off x="7271392" y="4480125"/>
            <a:ext cx="1580284" cy="7358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インターバル整理</a:t>
            </a:r>
            <a:endParaRPr kumimoji="1" lang="ja-JP" altLang="en-US" sz="1400" dirty="0"/>
          </a:p>
        </p:txBody>
      </p:sp>
      <p:sp>
        <p:nvSpPr>
          <p:cNvPr id="38" name="テキスト ボックス 37"/>
          <p:cNvSpPr txBox="1"/>
          <p:nvPr/>
        </p:nvSpPr>
        <p:spPr>
          <a:xfrm>
            <a:off x="5933591" y="4482685"/>
            <a:ext cx="369332" cy="733221"/>
          </a:xfrm>
          <a:prstGeom prst="rect">
            <a:avLst/>
          </a:prstGeom>
          <a:noFill/>
          <a:ln>
            <a:solidFill>
              <a:schemeClr val="tx1"/>
            </a:solidFill>
          </a:ln>
        </p:spPr>
        <p:txBody>
          <a:bodyPr vert="eaVert" wrap="square" rtlCol="0">
            <a:spAutoFit/>
          </a:bodyPr>
          <a:lstStyle/>
          <a:p>
            <a:r>
              <a:rPr lang="ja-JP" altLang="en-US" sz="1200" dirty="0"/>
              <a:t>事例選出</a:t>
            </a:r>
            <a:endParaRPr kumimoji="1" lang="ja-JP" altLang="en-US" sz="1200" dirty="0"/>
          </a:p>
        </p:txBody>
      </p:sp>
      <p:sp>
        <p:nvSpPr>
          <p:cNvPr id="39" name="左カーブ矢印 38"/>
          <p:cNvSpPr/>
          <p:nvPr/>
        </p:nvSpPr>
        <p:spPr>
          <a:xfrm>
            <a:off x="10237470" y="4795352"/>
            <a:ext cx="272352" cy="702208"/>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sp>
        <p:nvSpPr>
          <p:cNvPr id="42" name="正方形/長方形 41"/>
          <p:cNvSpPr/>
          <p:nvPr/>
        </p:nvSpPr>
        <p:spPr>
          <a:xfrm>
            <a:off x="7271392" y="5813764"/>
            <a:ext cx="1940983"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a:t>インターバル報告</a:t>
            </a:r>
            <a:endParaRPr lang="en-US" altLang="ja-JP" sz="1400" dirty="0"/>
          </a:p>
          <a:p>
            <a:r>
              <a:rPr kumimoji="1" lang="ja-JP" altLang="en-US" sz="1400" dirty="0"/>
              <a:t>相談支援における地域支援について</a:t>
            </a:r>
          </a:p>
        </p:txBody>
      </p:sp>
      <p:sp>
        <p:nvSpPr>
          <p:cNvPr id="43" name="正方形/長方形 42"/>
          <p:cNvSpPr/>
          <p:nvPr/>
        </p:nvSpPr>
        <p:spPr>
          <a:xfrm>
            <a:off x="9451077" y="5813764"/>
            <a:ext cx="718222"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終了証</a:t>
            </a:r>
          </a:p>
        </p:txBody>
      </p:sp>
      <p:sp>
        <p:nvSpPr>
          <p:cNvPr id="44" name="テキスト ボックス 43"/>
          <p:cNvSpPr txBox="1"/>
          <p:nvPr/>
        </p:nvSpPr>
        <p:spPr>
          <a:xfrm>
            <a:off x="10621695" y="3103893"/>
            <a:ext cx="1570303" cy="646331"/>
          </a:xfrm>
          <a:prstGeom prst="rect">
            <a:avLst/>
          </a:prstGeom>
          <a:noFill/>
          <a:ln>
            <a:solidFill>
              <a:schemeClr val="tx1"/>
            </a:solidFill>
          </a:ln>
        </p:spPr>
        <p:txBody>
          <a:bodyPr wrap="square" rtlCol="0">
            <a:spAutoFit/>
          </a:bodyPr>
          <a:lstStyle/>
          <a:p>
            <a:r>
              <a:rPr kumimoji="1" lang="ja-JP" altLang="en-US" sz="1200" dirty="0"/>
              <a:t>セルフチェックの報告、事例の概要報告、③への課題の確認</a:t>
            </a:r>
          </a:p>
        </p:txBody>
      </p:sp>
      <p:sp>
        <p:nvSpPr>
          <p:cNvPr id="46" name="テキスト ボックス 45"/>
          <p:cNvSpPr txBox="1"/>
          <p:nvPr/>
        </p:nvSpPr>
        <p:spPr>
          <a:xfrm>
            <a:off x="10621695" y="4378029"/>
            <a:ext cx="1570304" cy="1015663"/>
          </a:xfrm>
          <a:prstGeom prst="rect">
            <a:avLst/>
          </a:prstGeom>
          <a:noFill/>
          <a:ln>
            <a:solidFill>
              <a:schemeClr val="tx1"/>
            </a:solidFill>
          </a:ln>
        </p:spPr>
        <p:txBody>
          <a:bodyPr wrap="square" rtlCol="0">
            <a:spAutoFit/>
          </a:bodyPr>
          <a:lstStyle/>
          <a:p>
            <a:r>
              <a:rPr lang="ja-JP" altLang="en-US" sz="1200" dirty="0"/>
              <a:t>基幹等で検討したことの報告の中で②事例選び、さらにチームアプローチの視点で検討する</a:t>
            </a:r>
            <a:endParaRPr kumimoji="1" lang="ja-JP" altLang="en-US" sz="1200" dirty="0"/>
          </a:p>
        </p:txBody>
      </p:sp>
      <p:sp>
        <p:nvSpPr>
          <p:cNvPr id="47" name="正方形/長方形 46"/>
          <p:cNvSpPr/>
          <p:nvPr/>
        </p:nvSpPr>
        <p:spPr>
          <a:xfrm>
            <a:off x="5617201" y="5850566"/>
            <a:ext cx="1367039"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ヒアリングシートの再記入</a:t>
            </a:r>
          </a:p>
        </p:txBody>
      </p:sp>
      <p:sp>
        <p:nvSpPr>
          <p:cNvPr id="48" name="テキスト ボックス 47"/>
          <p:cNvSpPr txBox="1"/>
          <p:nvPr/>
        </p:nvSpPr>
        <p:spPr>
          <a:xfrm>
            <a:off x="10621695" y="5843890"/>
            <a:ext cx="1570303" cy="646331"/>
          </a:xfrm>
          <a:prstGeom prst="rect">
            <a:avLst/>
          </a:prstGeom>
          <a:noFill/>
          <a:ln>
            <a:solidFill>
              <a:schemeClr val="tx1"/>
            </a:solidFill>
          </a:ln>
        </p:spPr>
        <p:txBody>
          <a:bodyPr wrap="square" rtlCol="0">
            <a:spAutoFit/>
          </a:bodyPr>
          <a:lstStyle/>
          <a:p>
            <a:r>
              <a:rPr kumimoji="1" lang="ja-JP" altLang="en-US" sz="1200" dirty="0"/>
              <a:t>ヒアリシートは主任相談支援専門員の業務の参考として活用</a:t>
            </a:r>
          </a:p>
        </p:txBody>
      </p:sp>
      <p:sp>
        <p:nvSpPr>
          <p:cNvPr id="50" name="屈折矢印 49"/>
          <p:cNvSpPr/>
          <p:nvPr/>
        </p:nvSpPr>
        <p:spPr>
          <a:xfrm rot="10800000">
            <a:off x="2147454" y="4145377"/>
            <a:ext cx="1814947" cy="24438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51" name="屈折矢印 50"/>
          <p:cNvSpPr/>
          <p:nvPr/>
        </p:nvSpPr>
        <p:spPr>
          <a:xfrm rot="10800000">
            <a:off x="2162349" y="5509143"/>
            <a:ext cx="1814947" cy="24438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6285514" y="4491748"/>
            <a:ext cx="461665" cy="719051"/>
          </a:xfrm>
          <a:prstGeom prst="rect">
            <a:avLst/>
          </a:prstGeom>
          <a:noFill/>
          <a:ln>
            <a:solidFill>
              <a:schemeClr val="tx1"/>
            </a:solidFill>
          </a:ln>
        </p:spPr>
        <p:txBody>
          <a:bodyPr vert="eaVert" wrap="square" rtlCol="0">
            <a:spAutoFit/>
          </a:bodyPr>
          <a:lstStyle/>
          <a:p>
            <a:pPr algn="ctr"/>
            <a:r>
              <a:rPr kumimoji="1" lang="ja-JP" altLang="en-US" dirty="0"/>
              <a:t>①</a:t>
            </a:r>
          </a:p>
        </p:txBody>
      </p:sp>
      <p:grpSp>
        <p:nvGrpSpPr>
          <p:cNvPr id="14" name="グループ化 13"/>
          <p:cNvGrpSpPr/>
          <p:nvPr/>
        </p:nvGrpSpPr>
        <p:grpSpPr>
          <a:xfrm>
            <a:off x="4543545" y="5843890"/>
            <a:ext cx="838025" cy="706582"/>
            <a:chOff x="11125380" y="591424"/>
            <a:chExt cx="838025" cy="706582"/>
          </a:xfrm>
        </p:grpSpPr>
        <p:sp>
          <p:nvSpPr>
            <p:cNvPr id="41" name="テキスト ボックス 40"/>
            <p:cNvSpPr txBox="1"/>
            <p:nvPr/>
          </p:nvSpPr>
          <p:spPr>
            <a:xfrm>
              <a:off x="11125380" y="592763"/>
              <a:ext cx="369332" cy="705243"/>
            </a:xfrm>
            <a:prstGeom prst="rect">
              <a:avLst/>
            </a:prstGeom>
            <a:noFill/>
            <a:ln>
              <a:solidFill>
                <a:schemeClr val="tx1"/>
              </a:solidFill>
            </a:ln>
          </p:spPr>
          <p:txBody>
            <a:bodyPr vert="eaVert" wrap="square" rtlCol="0">
              <a:spAutoFit/>
            </a:bodyPr>
            <a:lstStyle/>
            <a:p>
              <a:r>
                <a:rPr kumimoji="1" lang="ja-JP" altLang="en-US" sz="1200" dirty="0"/>
                <a:t>事例検討</a:t>
              </a:r>
            </a:p>
          </p:txBody>
        </p:sp>
        <p:sp>
          <p:nvSpPr>
            <p:cNvPr id="49" name="テキスト ボックス 48"/>
            <p:cNvSpPr txBox="1"/>
            <p:nvPr/>
          </p:nvSpPr>
          <p:spPr>
            <a:xfrm>
              <a:off x="11501740" y="591424"/>
              <a:ext cx="461665" cy="706582"/>
            </a:xfrm>
            <a:prstGeom prst="rect">
              <a:avLst/>
            </a:prstGeom>
            <a:noFill/>
            <a:ln>
              <a:solidFill>
                <a:schemeClr val="tx1"/>
              </a:solidFill>
            </a:ln>
          </p:spPr>
          <p:txBody>
            <a:bodyPr vert="eaVert" wrap="square" rtlCol="0">
              <a:spAutoFit/>
            </a:bodyPr>
            <a:lstStyle/>
            <a:p>
              <a:pPr algn="ctr"/>
              <a:r>
                <a:rPr kumimoji="1" lang="ja-JP" altLang="en-US" dirty="0"/>
                <a:t>①</a:t>
              </a:r>
            </a:p>
          </p:txBody>
        </p:sp>
      </p:grpSp>
      <p:sp>
        <p:nvSpPr>
          <p:cNvPr id="23" name="テキスト ボックス 22"/>
          <p:cNvSpPr txBox="1"/>
          <p:nvPr/>
        </p:nvSpPr>
        <p:spPr>
          <a:xfrm>
            <a:off x="11137557" y="123568"/>
            <a:ext cx="914400" cy="369332"/>
          </a:xfrm>
          <a:prstGeom prst="rect">
            <a:avLst/>
          </a:prstGeom>
          <a:noFill/>
          <a:ln>
            <a:solidFill>
              <a:schemeClr val="tx1"/>
            </a:solidFill>
          </a:ln>
        </p:spPr>
        <p:txBody>
          <a:bodyPr wrap="square" rtlCol="0">
            <a:spAutoFit/>
          </a:bodyPr>
          <a:lstStyle/>
          <a:p>
            <a:pPr algn="ctr"/>
            <a:r>
              <a:rPr kumimoji="1" lang="ja-JP" altLang="en-US" dirty="0"/>
              <a:t>資料１</a:t>
            </a:r>
          </a:p>
        </p:txBody>
      </p:sp>
    </p:spTree>
    <p:extLst>
      <p:ext uri="{BB962C8B-B14F-4D97-AF65-F5344CB8AC3E}">
        <p14:creationId xmlns:p14="http://schemas.microsoft.com/office/powerpoint/2010/main" val="500183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3658"/>
            <a:ext cx="1930351" cy="369332"/>
          </a:xfrm>
          <a:prstGeom prst="rect">
            <a:avLst/>
          </a:prstGeom>
          <a:noFill/>
          <a:ln>
            <a:noFill/>
          </a:ln>
        </p:spPr>
        <p:txBody>
          <a:bodyPr wrap="square" rtlCol="0">
            <a:spAutoFit/>
          </a:bodyPr>
          <a:lstStyle/>
          <a:p>
            <a:pPr algn="ctr"/>
            <a:r>
              <a:rPr kumimoji="1" lang="ja-JP" altLang="en-US" b="1" dirty="0">
                <a:effectLst>
                  <a:outerShdw blurRad="38100" dist="38100" dir="2700000" algn="tl">
                    <a:srgbClr val="000000">
                      <a:alpha val="43137"/>
                    </a:srgbClr>
                  </a:outerShdw>
                </a:effectLst>
              </a:rPr>
              <a:t>現任研修の構造</a:t>
            </a:r>
          </a:p>
        </p:txBody>
      </p:sp>
      <p:sp>
        <p:nvSpPr>
          <p:cNvPr id="5" name="正方形/長方形 4"/>
          <p:cNvSpPr/>
          <p:nvPr/>
        </p:nvSpPr>
        <p:spPr>
          <a:xfrm>
            <a:off x="450273" y="4480126"/>
            <a:ext cx="678872" cy="7065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solidFill>
                  <a:schemeClr val="tx1"/>
                </a:solidFill>
              </a:rPr>
              <a:t>３</a:t>
            </a:r>
            <a:endParaRPr kumimoji="1" lang="ja-JP" altLang="en-US" sz="2400" b="1" dirty="0">
              <a:solidFill>
                <a:schemeClr val="tx1"/>
              </a:solidFill>
            </a:endParaRPr>
          </a:p>
        </p:txBody>
      </p:sp>
      <p:sp>
        <p:nvSpPr>
          <p:cNvPr id="8" name="正方形/長方形 7"/>
          <p:cNvSpPr/>
          <p:nvPr/>
        </p:nvSpPr>
        <p:spPr>
          <a:xfrm>
            <a:off x="450273" y="5843890"/>
            <a:ext cx="678872" cy="7065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solidFill>
                  <a:schemeClr val="tx1"/>
                </a:solidFill>
              </a:rPr>
              <a:t>４</a:t>
            </a:r>
            <a:endParaRPr kumimoji="1" lang="ja-JP" altLang="en-US" sz="2400" b="1" dirty="0">
              <a:solidFill>
                <a:schemeClr val="tx1"/>
              </a:solidFill>
            </a:endParaRPr>
          </a:p>
        </p:txBody>
      </p:sp>
      <p:sp>
        <p:nvSpPr>
          <p:cNvPr id="2" name="テキスト ボックス 1"/>
          <p:cNvSpPr txBox="1"/>
          <p:nvPr/>
        </p:nvSpPr>
        <p:spPr>
          <a:xfrm>
            <a:off x="748145" y="375823"/>
            <a:ext cx="10252364" cy="1200329"/>
          </a:xfrm>
          <a:prstGeom prst="rect">
            <a:avLst/>
          </a:prstGeom>
          <a:noFill/>
          <a:ln w="28575">
            <a:solidFill>
              <a:schemeClr val="tx1"/>
            </a:solidFill>
          </a:ln>
        </p:spPr>
        <p:txBody>
          <a:bodyPr wrap="square" rtlCol="0">
            <a:spAutoFit/>
          </a:bodyPr>
          <a:lstStyle/>
          <a:p>
            <a:r>
              <a:rPr kumimoji="1" lang="ja-JP" altLang="en-US" dirty="0"/>
              <a:t>獲得目標</a:t>
            </a:r>
            <a:endParaRPr kumimoji="1" lang="en-US" altLang="ja-JP" dirty="0"/>
          </a:p>
          <a:p>
            <a:r>
              <a:rPr lang="ja-JP" altLang="en-US" dirty="0"/>
              <a:t>①相談支援の基本的業務を確実に実施できる。</a:t>
            </a:r>
            <a:endParaRPr lang="en-US" altLang="ja-JP" dirty="0"/>
          </a:p>
          <a:p>
            <a:r>
              <a:rPr kumimoji="1" lang="ja-JP" altLang="en-US" dirty="0">
                <a:solidFill>
                  <a:srgbClr val="FF0000"/>
                </a:solidFill>
              </a:rPr>
              <a:t>②チームアプローチ（多職種連携）の理論と方法を理解し、実践の中でチームアプローチが実践できる。</a:t>
            </a:r>
            <a:endParaRPr kumimoji="1" lang="en-US" altLang="ja-JP" dirty="0">
              <a:solidFill>
                <a:srgbClr val="FF0000"/>
              </a:solidFill>
            </a:endParaRPr>
          </a:p>
          <a:p>
            <a:r>
              <a:rPr lang="ja-JP" altLang="en-US" dirty="0"/>
              <a:t>③コミュニティワーク（地域とのつながりやインフォーマルの活用等）の理論と方法を理解し、実践できる。</a:t>
            </a:r>
            <a:endParaRPr kumimoji="1" lang="ja-JP" altLang="en-US" dirty="0"/>
          </a:p>
        </p:txBody>
      </p:sp>
      <p:sp>
        <p:nvSpPr>
          <p:cNvPr id="27" name="正方形/長方形 26"/>
          <p:cNvSpPr/>
          <p:nvPr/>
        </p:nvSpPr>
        <p:spPr>
          <a:xfrm>
            <a:off x="1593271" y="4480125"/>
            <a:ext cx="133003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チームアプローチ</a:t>
            </a:r>
            <a:r>
              <a:rPr kumimoji="1" lang="ja-JP" altLang="en-US" sz="1400" dirty="0"/>
              <a:t>講義（</a:t>
            </a:r>
            <a:r>
              <a:rPr lang="ja-JP" altLang="en-US" sz="1400" dirty="0"/>
              <a:t>実演）</a:t>
            </a:r>
            <a:endParaRPr kumimoji="1" lang="ja-JP" altLang="en-US" sz="1400" dirty="0"/>
          </a:p>
        </p:txBody>
      </p:sp>
      <p:sp>
        <p:nvSpPr>
          <p:cNvPr id="28" name="正方形/長方形 27"/>
          <p:cNvSpPr/>
          <p:nvPr/>
        </p:nvSpPr>
        <p:spPr>
          <a:xfrm>
            <a:off x="9074204" y="4490823"/>
            <a:ext cx="1051393"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セルフチェック</a:t>
            </a:r>
            <a:endParaRPr kumimoji="1" lang="ja-JP" altLang="en-US" sz="1400" dirty="0"/>
          </a:p>
        </p:txBody>
      </p:sp>
      <p:sp>
        <p:nvSpPr>
          <p:cNvPr id="29" name="テキスト ボックス 28"/>
          <p:cNvSpPr txBox="1"/>
          <p:nvPr/>
        </p:nvSpPr>
        <p:spPr>
          <a:xfrm>
            <a:off x="3123942" y="4491748"/>
            <a:ext cx="369332" cy="719051"/>
          </a:xfrm>
          <a:prstGeom prst="rect">
            <a:avLst/>
          </a:prstGeom>
          <a:noFill/>
          <a:ln>
            <a:solidFill>
              <a:schemeClr val="tx1"/>
            </a:solidFill>
          </a:ln>
        </p:spPr>
        <p:txBody>
          <a:bodyPr vert="eaVert" wrap="square" rtlCol="0">
            <a:spAutoFit/>
          </a:bodyPr>
          <a:lstStyle/>
          <a:p>
            <a:r>
              <a:rPr lang="ja-JP" altLang="en-US" sz="1200" dirty="0"/>
              <a:t>事例</a:t>
            </a:r>
            <a:r>
              <a:rPr kumimoji="1" lang="ja-JP" altLang="en-US" sz="1200" dirty="0"/>
              <a:t>報告</a:t>
            </a:r>
          </a:p>
        </p:txBody>
      </p:sp>
      <p:graphicFrame>
        <p:nvGraphicFramePr>
          <p:cNvPr id="30" name="表 29"/>
          <p:cNvGraphicFramePr>
            <a:graphicFrameLocks noGrp="1"/>
          </p:cNvGraphicFramePr>
          <p:nvPr>
            <p:extLst/>
          </p:nvPr>
        </p:nvGraphicFramePr>
        <p:xfrm>
          <a:off x="3521082" y="4485513"/>
          <a:ext cx="1911942" cy="731520"/>
        </p:xfrm>
        <a:graphic>
          <a:graphicData uri="http://schemas.openxmlformats.org/drawingml/2006/table">
            <a:tbl>
              <a:tblPr firstRow="1" bandRow="1">
                <a:tableStyleId>{5940675A-B579-460E-94D1-54222C63F5DA}</a:tableStyleId>
              </a:tblPr>
              <a:tblGrid>
                <a:gridCol w="637314">
                  <a:extLst>
                    <a:ext uri="{9D8B030D-6E8A-4147-A177-3AD203B41FA5}">
                      <a16:colId xmlns="" xmlns:a16="http://schemas.microsoft.com/office/drawing/2014/main" val="20000"/>
                    </a:ext>
                  </a:extLst>
                </a:gridCol>
                <a:gridCol w="637314">
                  <a:extLst>
                    <a:ext uri="{9D8B030D-6E8A-4147-A177-3AD203B41FA5}">
                      <a16:colId xmlns="" xmlns:a16="http://schemas.microsoft.com/office/drawing/2014/main" val="20001"/>
                    </a:ext>
                  </a:extLst>
                </a:gridCol>
                <a:gridCol w="637314">
                  <a:extLst>
                    <a:ext uri="{9D8B030D-6E8A-4147-A177-3AD203B41FA5}">
                      <a16:colId xmlns="" xmlns:a16="http://schemas.microsoft.com/office/drawing/2014/main" val="20002"/>
                    </a:ext>
                  </a:extLst>
                </a:gridCol>
              </a:tblGrid>
              <a:tr h="357153">
                <a:tc>
                  <a:txBody>
                    <a:bodyPr/>
                    <a:lstStyle/>
                    <a:p>
                      <a:pPr algn="ctr"/>
                      <a:r>
                        <a:rPr kumimoji="1" lang="ja-JP" altLang="en-US" dirty="0"/>
                        <a:t>①</a:t>
                      </a:r>
                    </a:p>
                  </a:txBody>
                  <a:tcPr/>
                </a:tc>
                <a:tc>
                  <a:txBody>
                    <a:bodyPr/>
                    <a:lstStyle/>
                    <a:p>
                      <a:pPr algn="ctr"/>
                      <a:r>
                        <a:rPr kumimoji="1" lang="ja-JP" altLang="en-US" dirty="0"/>
                        <a:t>②</a:t>
                      </a:r>
                    </a:p>
                  </a:txBody>
                  <a:tcPr/>
                </a:tc>
                <a:tc>
                  <a:txBody>
                    <a:bodyPr/>
                    <a:lstStyle/>
                    <a:p>
                      <a:pPr algn="ctr"/>
                      <a:r>
                        <a:rPr kumimoji="1" lang="ja-JP" altLang="en-US" dirty="0"/>
                        <a:t>③</a:t>
                      </a:r>
                    </a:p>
                  </a:txBody>
                  <a:tcPr/>
                </a:tc>
                <a:extLst>
                  <a:ext uri="{0D108BD9-81ED-4DB2-BD59-A6C34878D82A}">
                    <a16:rowId xmlns="" xmlns:a16="http://schemas.microsoft.com/office/drawing/2014/main" val="10000"/>
                  </a:ext>
                </a:extLst>
              </a:tr>
              <a:tr h="357153">
                <a:tc>
                  <a:txBody>
                    <a:bodyPr/>
                    <a:lstStyle/>
                    <a:p>
                      <a:pPr algn="ctr"/>
                      <a:r>
                        <a:rPr kumimoji="1" lang="ja-JP" altLang="en-US" dirty="0"/>
                        <a:t>④</a:t>
                      </a:r>
                    </a:p>
                  </a:txBody>
                  <a:tcPr/>
                </a:tc>
                <a:tc>
                  <a:txBody>
                    <a:bodyPr/>
                    <a:lstStyle/>
                    <a:p>
                      <a:pPr algn="ctr"/>
                      <a:r>
                        <a:rPr kumimoji="1" lang="ja-JP" altLang="en-US" dirty="0"/>
                        <a:t>⑤</a:t>
                      </a:r>
                    </a:p>
                  </a:txBody>
                  <a:tcPr/>
                </a:tc>
                <a:tc>
                  <a:txBody>
                    <a:bodyPr/>
                    <a:lstStyle/>
                    <a:p>
                      <a:pPr algn="ctr"/>
                      <a:r>
                        <a:rPr kumimoji="1" lang="ja-JP" altLang="en-US" dirty="0"/>
                        <a:t>⑥</a:t>
                      </a:r>
                    </a:p>
                  </a:txBody>
                  <a:tcPr/>
                </a:tc>
                <a:extLst>
                  <a:ext uri="{0D108BD9-81ED-4DB2-BD59-A6C34878D82A}">
                    <a16:rowId xmlns="" xmlns:a16="http://schemas.microsoft.com/office/drawing/2014/main" val="10001"/>
                  </a:ext>
                </a:extLst>
              </a:tr>
            </a:tbl>
          </a:graphicData>
        </a:graphic>
      </p:graphicFrame>
      <p:sp>
        <p:nvSpPr>
          <p:cNvPr id="31" name="右矢印 30"/>
          <p:cNvSpPr/>
          <p:nvPr/>
        </p:nvSpPr>
        <p:spPr>
          <a:xfrm>
            <a:off x="5547926" y="4697949"/>
            <a:ext cx="289779" cy="270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593271" y="5843890"/>
            <a:ext cx="133003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コミュニティワーク講義（実演）</a:t>
            </a:r>
            <a:endParaRPr kumimoji="1" lang="ja-JP" altLang="en-US" sz="1400" dirty="0"/>
          </a:p>
        </p:txBody>
      </p:sp>
      <p:sp>
        <p:nvSpPr>
          <p:cNvPr id="34" name="正方形/長方形 33"/>
          <p:cNvSpPr/>
          <p:nvPr/>
        </p:nvSpPr>
        <p:spPr>
          <a:xfrm>
            <a:off x="3137666" y="5843890"/>
            <a:ext cx="1227396" cy="7065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solidFill>
                  <a:schemeClr val="tx1"/>
                </a:solidFill>
              </a:rPr>
              <a:t>模擬</a:t>
            </a:r>
            <a:r>
              <a:rPr kumimoji="1" lang="en-US" altLang="ja-JP" sz="1400" dirty="0">
                <a:solidFill>
                  <a:schemeClr val="tx1"/>
                </a:solidFill>
              </a:rPr>
              <a:t>GSV</a:t>
            </a:r>
            <a:endParaRPr kumimoji="1" lang="ja-JP" altLang="en-US" sz="1400" dirty="0">
              <a:solidFill>
                <a:schemeClr val="tx1"/>
              </a:solidFill>
            </a:endParaRPr>
          </a:p>
        </p:txBody>
      </p:sp>
      <p:sp>
        <p:nvSpPr>
          <p:cNvPr id="35" name="正方形/長方形 34"/>
          <p:cNvSpPr/>
          <p:nvPr/>
        </p:nvSpPr>
        <p:spPr>
          <a:xfrm>
            <a:off x="4059382" y="5316626"/>
            <a:ext cx="6096002" cy="34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基幹相談支援センター等にて自立支援協議会の参加等体験（インターバル）</a:t>
            </a:r>
          </a:p>
        </p:txBody>
      </p:sp>
      <p:sp>
        <p:nvSpPr>
          <p:cNvPr id="36" name="正方形/長方形 35"/>
          <p:cNvSpPr/>
          <p:nvPr/>
        </p:nvSpPr>
        <p:spPr>
          <a:xfrm>
            <a:off x="7271392" y="4480125"/>
            <a:ext cx="1580284" cy="7358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インターバル整理</a:t>
            </a:r>
            <a:endParaRPr kumimoji="1" lang="ja-JP" altLang="en-US" sz="1400" dirty="0"/>
          </a:p>
        </p:txBody>
      </p:sp>
      <p:sp>
        <p:nvSpPr>
          <p:cNvPr id="38" name="テキスト ボックス 37"/>
          <p:cNvSpPr txBox="1"/>
          <p:nvPr/>
        </p:nvSpPr>
        <p:spPr>
          <a:xfrm>
            <a:off x="5933591" y="4482685"/>
            <a:ext cx="369332" cy="733221"/>
          </a:xfrm>
          <a:prstGeom prst="rect">
            <a:avLst/>
          </a:prstGeom>
          <a:noFill/>
          <a:ln>
            <a:solidFill>
              <a:schemeClr val="tx1"/>
            </a:solidFill>
          </a:ln>
        </p:spPr>
        <p:txBody>
          <a:bodyPr vert="eaVert" wrap="square" rtlCol="0">
            <a:spAutoFit/>
          </a:bodyPr>
          <a:lstStyle/>
          <a:p>
            <a:r>
              <a:rPr lang="ja-JP" altLang="en-US" sz="1200" dirty="0"/>
              <a:t>事例選出</a:t>
            </a:r>
            <a:endParaRPr kumimoji="1" lang="ja-JP" altLang="en-US" sz="1200" dirty="0"/>
          </a:p>
        </p:txBody>
      </p:sp>
      <p:sp>
        <p:nvSpPr>
          <p:cNvPr id="39" name="左カーブ矢印 38"/>
          <p:cNvSpPr/>
          <p:nvPr/>
        </p:nvSpPr>
        <p:spPr>
          <a:xfrm>
            <a:off x="10237470" y="4795352"/>
            <a:ext cx="272352" cy="702208"/>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sp>
        <p:nvSpPr>
          <p:cNvPr id="42" name="正方形/長方形 41"/>
          <p:cNvSpPr/>
          <p:nvPr/>
        </p:nvSpPr>
        <p:spPr>
          <a:xfrm>
            <a:off x="7271392" y="5813764"/>
            <a:ext cx="1940983"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a:t>インターバル報告</a:t>
            </a:r>
            <a:endParaRPr lang="en-US" altLang="ja-JP" sz="1400" dirty="0"/>
          </a:p>
          <a:p>
            <a:r>
              <a:rPr kumimoji="1" lang="ja-JP" altLang="en-US" sz="1400" dirty="0"/>
              <a:t>相談支援における地域支援について</a:t>
            </a:r>
          </a:p>
        </p:txBody>
      </p:sp>
      <p:sp>
        <p:nvSpPr>
          <p:cNvPr id="43" name="正方形/長方形 42"/>
          <p:cNvSpPr/>
          <p:nvPr/>
        </p:nvSpPr>
        <p:spPr>
          <a:xfrm>
            <a:off x="9451077" y="5813764"/>
            <a:ext cx="718222"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終了証</a:t>
            </a:r>
          </a:p>
        </p:txBody>
      </p:sp>
      <p:sp>
        <p:nvSpPr>
          <p:cNvPr id="46" name="テキスト ボックス 45"/>
          <p:cNvSpPr txBox="1"/>
          <p:nvPr/>
        </p:nvSpPr>
        <p:spPr>
          <a:xfrm>
            <a:off x="10621695" y="4378029"/>
            <a:ext cx="1570304" cy="1015663"/>
          </a:xfrm>
          <a:prstGeom prst="rect">
            <a:avLst/>
          </a:prstGeom>
          <a:noFill/>
          <a:ln>
            <a:solidFill>
              <a:schemeClr val="tx1"/>
            </a:solidFill>
          </a:ln>
        </p:spPr>
        <p:txBody>
          <a:bodyPr wrap="square" rtlCol="0">
            <a:spAutoFit/>
          </a:bodyPr>
          <a:lstStyle/>
          <a:p>
            <a:r>
              <a:rPr lang="ja-JP" altLang="en-US" sz="1200" dirty="0"/>
              <a:t>基幹等で検討したことの報告の中で②事例選び、さらにチームアプローチの視点で検討する</a:t>
            </a:r>
            <a:endParaRPr kumimoji="1" lang="ja-JP" altLang="en-US" sz="1200" dirty="0"/>
          </a:p>
        </p:txBody>
      </p:sp>
      <p:sp>
        <p:nvSpPr>
          <p:cNvPr id="47" name="正方形/長方形 46"/>
          <p:cNvSpPr/>
          <p:nvPr/>
        </p:nvSpPr>
        <p:spPr>
          <a:xfrm>
            <a:off x="5617201" y="5850566"/>
            <a:ext cx="1367039"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ヒアリングシートの再記入</a:t>
            </a:r>
          </a:p>
        </p:txBody>
      </p:sp>
      <p:sp>
        <p:nvSpPr>
          <p:cNvPr id="48" name="テキスト ボックス 47"/>
          <p:cNvSpPr txBox="1"/>
          <p:nvPr/>
        </p:nvSpPr>
        <p:spPr>
          <a:xfrm>
            <a:off x="10621695" y="5843890"/>
            <a:ext cx="1570303" cy="646331"/>
          </a:xfrm>
          <a:prstGeom prst="rect">
            <a:avLst/>
          </a:prstGeom>
          <a:noFill/>
          <a:ln>
            <a:solidFill>
              <a:schemeClr val="tx1"/>
            </a:solidFill>
          </a:ln>
        </p:spPr>
        <p:txBody>
          <a:bodyPr wrap="square" rtlCol="0">
            <a:spAutoFit/>
          </a:bodyPr>
          <a:lstStyle/>
          <a:p>
            <a:r>
              <a:rPr kumimoji="1" lang="ja-JP" altLang="en-US" sz="1200" dirty="0"/>
              <a:t>ヒアリシートは主任相談支援専門員の業務の参考として活用</a:t>
            </a:r>
          </a:p>
        </p:txBody>
      </p:sp>
      <p:sp>
        <p:nvSpPr>
          <p:cNvPr id="51" name="屈折矢印 50"/>
          <p:cNvSpPr/>
          <p:nvPr/>
        </p:nvSpPr>
        <p:spPr>
          <a:xfrm rot="10800000">
            <a:off x="2162349" y="5509143"/>
            <a:ext cx="1814947" cy="24438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6285514" y="4491748"/>
            <a:ext cx="461665" cy="719051"/>
          </a:xfrm>
          <a:prstGeom prst="rect">
            <a:avLst/>
          </a:prstGeom>
          <a:noFill/>
          <a:ln>
            <a:solidFill>
              <a:schemeClr val="tx1"/>
            </a:solidFill>
          </a:ln>
        </p:spPr>
        <p:txBody>
          <a:bodyPr vert="eaVert" wrap="square" rtlCol="0">
            <a:spAutoFit/>
          </a:bodyPr>
          <a:lstStyle/>
          <a:p>
            <a:pPr algn="ctr"/>
            <a:r>
              <a:rPr kumimoji="1" lang="ja-JP" altLang="en-US" dirty="0"/>
              <a:t>①</a:t>
            </a:r>
          </a:p>
        </p:txBody>
      </p:sp>
      <p:grpSp>
        <p:nvGrpSpPr>
          <p:cNvPr id="14" name="グループ化 13"/>
          <p:cNvGrpSpPr/>
          <p:nvPr/>
        </p:nvGrpSpPr>
        <p:grpSpPr>
          <a:xfrm>
            <a:off x="4543545" y="5843890"/>
            <a:ext cx="838025" cy="706582"/>
            <a:chOff x="11125380" y="591424"/>
            <a:chExt cx="838025" cy="706582"/>
          </a:xfrm>
        </p:grpSpPr>
        <p:sp>
          <p:nvSpPr>
            <p:cNvPr id="41" name="テキスト ボックス 40"/>
            <p:cNvSpPr txBox="1"/>
            <p:nvPr/>
          </p:nvSpPr>
          <p:spPr>
            <a:xfrm>
              <a:off x="11125380" y="592763"/>
              <a:ext cx="369332" cy="705243"/>
            </a:xfrm>
            <a:prstGeom prst="rect">
              <a:avLst/>
            </a:prstGeom>
            <a:noFill/>
            <a:ln>
              <a:solidFill>
                <a:schemeClr val="tx1"/>
              </a:solidFill>
            </a:ln>
          </p:spPr>
          <p:txBody>
            <a:bodyPr vert="eaVert" wrap="square" rtlCol="0">
              <a:spAutoFit/>
            </a:bodyPr>
            <a:lstStyle/>
            <a:p>
              <a:r>
                <a:rPr kumimoji="1" lang="ja-JP" altLang="en-US" sz="1200" dirty="0"/>
                <a:t>事例検討</a:t>
              </a:r>
            </a:p>
          </p:txBody>
        </p:sp>
        <p:sp>
          <p:nvSpPr>
            <p:cNvPr id="49" name="テキスト ボックス 48"/>
            <p:cNvSpPr txBox="1"/>
            <p:nvPr/>
          </p:nvSpPr>
          <p:spPr>
            <a:xfrm>
              <a:off x="11501740" y="591424"/>
              <a:ext cx="461665" cy="706582"/>
            </a:xfrm>
            <a:prstGeom prst="rect">
              <a:avLst/>
            </a:prstGeom>
            <a:noFill/>
            <a:ln>
              <a:solidFill>
                <a:schemeClr val="tx1"/>
              </a:solidFill>
            </a:ln>
          </p:spPr>
          <p:txBody>
            <a:bodyPr vert="eaVert" wrap="square" rtlCol="0">
              <a:spAutoFit/>
            </a:bodyPr>
            <a:lstStyle/>
            <a:p>
              <a:pPr algn="ctr"/>
              <a:r>
                <a:rPr kumimoji="1" lang="ja-JP" altLang="en-US" dirty="0"/>
                <a:t>①</a:t>
              </a:r>
            </a:p>
          </p:txBody>
        </p:sp>
      </p:grpSp>
      <p:sp>
        <p:nvSpPr>
          <p:cNvPr id="23" name="テキスト ボックス 22"/>
          <p:cNvSpPr txBox="1"/>
          <p:nvPr/>
        </p:nvSpPr>
        <p:spPr>
          <a:xfrm>
            <a:off x="11137557" y="123568"/>
            <a:ext cx="914400" cy="369332"/>
          </a:xfrm>
          <a:prstGeom prst="rect">
            <a:avLst/>
          </a:prstGeom>
          <a:noFill/>
          <a:ln>
            <a:solidFill>
              <a:schemeClr val="tx1"/>
            </a:solidFill>
          </a:ln>
        </p:spPr>
        <p:txBody>
          <a:bodyPr wrap="square" rtlCol="0">
            <a:spAutoFit/>
          </a:bodyPr>
          <a:lstStyle/>
          <a:p>
            <a:pPr algn="ctr"/>
            <a:r>
              <a:rPr kumimoji="1" lang="ja-JP" altLang="en-US" dirty="0"/>
              <a:t>資料１</a:t>
            </a:r>
          </a:p>
        </p:txBody>
      </p:sp>
      <p:sp>
        <p:nvSpPr>
          <p:cNvPr id="32" name="フレーム 31">
            <a:extLst>
              <a:ext uri="{FF2B5EF4-FFF2-40B4-BE49-F238E27FC236}">
                <a16:creationId xmlns="" xmlns:a16="http://schemas.microsoft.com/office/drawing/2014/main" id="{0A586023-A0A9-9A41-A4A8-625C2F1C85DD}"/>
              </a:ext>
            </a:extLst>
          </p:cNvPr>
          <p:cNvSpPr/>
          <p:nvPr/>
        </p:nvSpPr>
        <p:spPr>
          <a:xfrm>
            <a:off x="1547624" y="4369875"/>
            <a:ext cx="1474974" cy="907777"/>
          </a:xfrm>
          <a:prstGeom prst="frame">
            <a:avLst/>
          </a:prstGeom>
          <a:solidFill>
            <a:srgbClr val="FF00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37" name="テキスト ボックス 36">
            <a:extLst>
              <a:ext uri="{FF2B5EF4-FFF2-40B4-BE49-F238E27FC236}">
                <a16:creationId xmlns="" xmlns:a16="http://schemas.microsoft.com/office/drawing/2014/main" id="{BC0A3FF0-FC51-3245-B12D-44EE95BE62E1}"/>
              </a:ext>
            </a:extLst>
          </p:cNvPr>
          <p:cNvSpPr txBox="1"/>
          <p:nvPr/>
        </p:nvSpPr>
        <p:spPr>
          <a:xfrm>
            <a:off x="1532913" y="4000543"/>
            <a:ext cx="428727" cy="369332"/>
          </a:xfrm>
          <a:prstGeom prst="rect">
            <a:avLst/>
          </a:prstGeom>
          <a:noFill/>
          <a:ln>
            <a:solidFill>
              <a:schemeClr val="tx1"/>
            </a:solidFill>
          </a:ln>
        </p:spPr>
        <p:txBody>
          <a:bodyPr wrap="square" rtlCol="0">
            <a:spAutoFit/>
          </a:bodyPr>
          <a:lstStyle/>
          <a:p>
            <a:pPr algn="ctr"/>
            <a:r>
              <a:rPr kumimoji="1" lang="ja-JP" altLang="en-US"/>
              <a:t>１</a:t>
            </a:r>
          </a:p>
        </p:txBody>
      </p:sp>
      <p:sp>
        <p:nvSpPr>
          <p:cNvPr id="40" name="フレーム 39">
            <a:extLst>
              <a:ext uri="{FF2B5EF4-FFF2-40B4-BE49-F238E27FC236}">
                <a16:creationId xmlns="" xmlns:a16="http://schemas.microsoft.com/office/drawing/2014/main" id="{DE3CA8B6-4856-D648-BA8D-A1825C2D30C7}"/>
              </a:ext>
            </a:extLst>
          </p:cNvPr>
          <p:cNvSpPr/>
          <p:nvPr/>
        </p:nvSpPr>
        <p:spPr>
          <a:xfrm>
            <a:off x="3054927" y="4369875"/>
            <a:ext cx="3745789" cy="907777"/>
          </a:xfrm>
          <a:prstGeom prst="fram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a:extLst>
              <a:ext uri="{FF2B5EF4-FFF2-40B4-BE49-F238E27FC236}">
                <a16:creationId xmlns="" xmlns:a16="http://schemas.microsoft.com/office/drawing/2014/main" id="{485A62C8-9543-5D41-B82F-A7BAAC8E92A5}"/>
              </a:ext>
            </a:extLst>
          </p:cNvPr>
          <p:cNvSpPr txBox="1"/>
          <p:nvPr/>
        </p:nvSpPr>
        <p:spPr>
          <a:xfrm>
            <a:off x="3059857" y="4000543"/>
            <a:ext cx="428727" cy="369332"/>
          </a:xfrm>
          <a:prstGeom prst="rect">
            <a:avLst/>
          </a:prstGeom>
          <a:noFill/>
          <a:ln>
            <a:solidFill>
              <a:schemeClr val="tx1"/>
            </a:solidFill>
          </a:ln>
        </p:spPr>
        <p:txBody>
          <a:bodyPr wrap="square" rtlCol="0">
            <a:spAutoFit/>
          </a:bodyPr>
          <a:lstStyle/>
          <a:p>
            <a:pPr algn="ctr"/>
            <a:r>
              <a:rPr lang="ja-JP" altLang="en-US"/>
              <a:t>２</a:t>
            </a:r>
            <a:endParaRPr kumimoji="1" lang="ja-JP" altLang="en-US"/>
          </a:p>
        </p:txBody>
      </p:sp>
      <p:sp>
        <p:nvSpPr>
          <p:cNvPr id="55" name="フレーム 54">
            <a:extLst>
              <a:ext uri="{FF2B5EF4-FFF2-40B4-BE49-F238E27FC236}">
                <a16:creationId xmlns="" xmlns:a16="http://schemas.microsoft.com/office/drawing/2014/main" id="{A663A579-EE6C-8145-AA70-8446D95A0E3F}"/>
              </a:ext>
            </a:extLst>
          </p:cNvPr>
          <p:cNvSpPr/>
          <p:nvPr/>
        </p:nvSpPr>
        <p:spPr>
          <a:xfrm>
            <a:off x="7203043" y="4369868"/>
            <a:ext cx="1684788" cy="907777"/>
          </a:xfrm>
          <a:prstGeom prst="frame">
            <a:avLst/>
          </a:prstGeom>
          <a:solidFill>
            <a:srgbClr val="FF00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58" name="フレーム 57">
            <a:extLst>
              <a:ext uri="{FF2B5EF4-FFF2-40B4-BE49-F238E27FC236}">
                <a16:creationId xmlns="" xmlns:a16="http://schemas.microsoft.com/office/drawing/2014/main" id="{CF254EBE-1869-5841-906E-7D0C2FA92543}"/>
              </a:ext>
            </a:extLst>
          </p:cNvPr>
          <p:cNvSpPr/>
          <p:nvPr/>
        </p:nvSpPr>
        <p:spPr>
          <a:xfrm>
            <a:off x="9028506" y="4362542"/>
            <a:ext cx="1126878" cy="907777"/>
          </a:xfrm>
          <a:prstGeom prst="frame">
            <a:avLst/>
          </a:prstGeom>
          <a:solidFill>
            <a:srgbClr val="FF00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56" name="テキスト ボックス 55">
            <a:extLst>
              <a:ext uri="{FF2B5EF4-FFF2-40B4-BE49-F238E27FC236}">
                <a16:creationId xmlns="" xmlns:a16="http://schemas.microsoft.com/office/drawing/2014/main" id="{485A62C8-9543-5D41-B82F-A7BAAC8E92A5}"/>
              </a:ext>
            </a:extLst>
          </p:cNvPr>
          <p:cNvSpPr txBox="1"/>
          <p:nvPr/>
        </p:nvSpPr>
        <p:spPr>
          <a:xfrm>
            <a:off x="7203043" y="4000543"/>
            <a:ext cx="428727" cy="369332"/>
          </a:xfrm>
          <a:prstGeom prst="rect">
            <a:avLst/>
          </a:prstGeom>
          <a:noFill/>
          <a:ln>
            <a:solidFill>
              <a:schemeClr val="tx1"/>
            </a:solidFill>
          </a:ln>
        </p:spPr>
        <p:txBody>
          <a:bodyPr wrap="square" rtlCol="0">
            <a:spAutoFit/>
          </a:bodyPr>
          <a:lstStyle/>
          <a:p>
            <a:pPr algn="ctr"/>
            <a:r>
              <a:rPr lang="ja-JP" altLang="en-US" dirty="0"/>
              <a:t>３</a:t>
            </a:r>
            <a:endParaRPr kumimoji="1" lang="ja-JP" altLang="en-US" dirty="0"/>
          </a:p>
        </p:txBody>
      </p:sp>
      <p:sp>
        <p:nvSpPr>
          <p:cNvPr id="60" name="テキスト ボックス 59">
            <a:extLst>
              <a:ext uri="{FF2B5EF4-FFF2-40B4-BE49-F238E27FC236}">
                <a16:creationId xmlns="" xmlns:a16="http://schemas.microsoft.com/office/drawing/2014/main" id="{485A62C8-9543-5D41-B82F-A7BAAC8E92A5}"/>
              </a:ext>
            </a:extLst>
          </p:cNvPr>
          <p:cNvSpPr txBox="1"/>
          <p:nvPr/>
        </p:nvSpPr>
        <p:spPr>
          <a:xfrm>
            <a:off x="8998011" y="3990466"/>
            <a:ext cx="428727" cy="369332"/>
          </a:xfrm>
          <a:prstGeom prst="rect">
            <a:avLst/>
          </a:prstGeom>
          <a:noFill/>
          <a:ln>
            <a:solidFill>
              <a:schemeClr val="tx1"/>
            </a:solidFill>
          </a:ln>
        </p:spPr>
        <p:txBody>
          <a:bodyPr wrap="square" rtlCol="0">
            <a:spAutoFit/>
          </a:bodyPr>
          <a:lstStyle/>
          <a:p>
            <a:pPr algn="ctr"/>
            <a:r>
              <a:rPr lang="ja-JP" altLang="en-US" dirty="0"/>
              <a:t>４</a:t>
            </a:r>
            <a:endParaRPr kumimoji="1" lang="ja-JP" altLang="en-US" dirty="0"/>
          </a:p>
        </p:txBody>
      </p:sp>
    </p:spTree>
    <p:extLst>
      <p:ext uri="{BB962C8B-B14F-4D97-AF65-F5344CB8AC3E}">
        <p14:creationId xmlns:p14="http://schemas.microsoft.com/office/powerpoint/2010/main" val="309982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D897B5D-B1C4-5243-9A81-260A61DD92FD}"/>
              </a:ext>
            </a:extLst>
          </p:cNvPr>
          <p:cNvSpPr>
            <a:spLocks noGrp="1"/>
          </p:cNvSpPr>
          <p:nvPr>
            <p:ph type="title"/>
          </p:nvPr>
        </p:nvSpPr>
        <p:spPr>
          <a:xfrm>
            <a:off x="838200" y="365125"/>
            <a:ext cx="10515600" cy="1325563"/>
          </a:xfrm>
        </p:spPr>
        <p:txBody>
          <a:bodyPr/>
          <a:lstStyle/>
          <a:p>
            <a:r>
              <a:rPr kumimoji="1" lang="ja-JP" altLang="en-US" dirty="0"/>
              <a:t>　　　</a:t>
            </a:r>
            <a:r>
              <a:rPr lang="ja-JP" altLang="en-US" dirty="0"/>
              <a:t>チームアプローチ（多職種連携）講義</a:t>
            </a:r>
            <a:endParaRPr kumimoji="1" lang="en-US" altLang="ja-JP" dirty="0"/>
          </a:p>
        </p:txBody>
      </p:sp>
      <p:sp>
        <p:nvSpPr>
          <p:cNvPr id="3" name="コンテンツ プレースホルダー 2">
            <a:extLst>
              <a:ext uri="{FF2B5EF4-FFF2-40B4-BE49-F238E27FC236}">
                <a16:creationId xmlns="" xmlns:a16="http://schemas.microsoft.com/office/drawing/2014/main" id="{53C9916A-AED0-A74F-8DC6-63A328B77AA7}"/>
              </a:ext>
            </a:extLst>
          </p:cNvPr>
          <p:cNvSpPr>
            <a:spLocks noGrp="1"/>
          </p:cNvSpPr>
          <p:nvPr>
            <p:ph idx="1"/>
          </p:nvPr>
        </p:nvSpPr>
        <p:spPr/>
        <p:txBody>
          <a:bodyPr/>
          <a:lstStyle/>
          <a:p>
            <a:r>
              <a:rPr lang="ja-JP" altLang="ja-JP" dirty="0"/>
              <a:t>１日目の講義で行われた連携やチームの定義の再確認の他、事例</a:t>
            </a:r>
            <a:r>
              <a:rPr lang="ja-JP" altLang="en-US" dirty="0"/>
              <a:t>を通して</a:t>
            </a:r>
            <a:r>
              <a:rPr lang="ja-JP" altLang="ja-JP" dirty="0"/>
              <a:t>チームアプローチの展開や</a:t>
            </a:r>
            <a:r>
              <a:rPr lang="ja-JP" altLang="en-US" dirty="0"/>
              <a:t>チームでの</a:t>
            </a:r>
            <a:r>
              <a:rPr lang="ja-JP" altLang="ja-JP" dirty="0"/>
              <a:t>意思決定支援、セルフチェックシートのポイント、担当者会議（ケア会議）の</a:t>
            </a:r>
            <a:r>
              <a:rPr lang="ja-JP" altLang="en-US" dirty="0"/>
              <a:t>進め方等</a:t>
            </a:r>
            <a:r>
              <a:rPr lang="ja-JP" altLang="ja-JP" dirty="0"/>
              <a:t>の説明を行い</a:t>
            </a:r>
            <a:r>
              <a:rPr lang="ja-JP" altLang="en-US" dirty="0"/>
              <a:t>ます。</a:t>
            </a:r>
            <a:endParaRPr lang="en-US" altLang="ja-JP" dirty="0"/>
          </a:p>
          <a:p>
            <a:r>
              <a:rPr lang="ja-JP" altLang="ja-JP" dirty="0"/>
              <a:t>利用者への支援が個別支援だけではなく、多職種で連携して行われることの理解を深めることを目的としてい</a:t>
            </a:r>
            <a:r>
              <a:rPr lang="ja-JP" altLang="en-US" dirty="0"/>
              <a:t>ます</a:t>
            </a:r>
            <a:r>
              <a:rPr lang="ja-JP" altLang="ja-JP" dirty="0"/>
              <a:t>。ここでも事例を通して説明を行うことで、知識と実践を結びつけることを強く意識している。</a:t>
            </a:r>
            <a:endParaRPr kumimoji="1" lang="ja-JP" altLang="en-US" dirty="0"/>
          </a:p>
        </p:txBody>
      </p:sp>
      <p:sp>
        <p:nvSpPr>
          <p:cNvPr id="4" name="テキスト ボックス 3">
            <a:extLst>
              <a:ext uri="{FF2B5EF4-FFF2-40B4-BE49-F238E27FC236}">
                <a16:creationId xmlns="" xmlns:a16="http://schemas.microsoft.com/office/drawing/2014/main" id="{89B535D2-206C-7148-B125-EA663FD7FF72}"/>
              </a:ext>
            </a:extLst>
          </p:cNvPr>
          <p:cNvSpPr txBox="1"/>
          <p:nvPr/>
        </p:nvSpPr>
        <p:spPr>
          <a:xfrm>
            <a:off x="1097280" y="643185"/>
            <a:ext cx="658368" cy="769441"/>
          </a:xfrm>
          <a:prstGeom prst="rect">
            <a:avLst/>
          </a:prstGeom>
          <a:noFill/>
          <a:ln>
            <a:solidFill>
              <a:schemeClr val="tx1"/>
            </a:solidFill>
          </a:ln>
        </p:spPr>
        <p:txBody>
          <a:bodyPr wrap="square" rtlCol="0">
            <a:spAutoFit/>
          </a:bodyPr>
          <a:lstStyle/>
          <a:p>
            <a:pPr algn="ctr"/>
            <a:r>
              <a:rPr kumimoji="1" lang="ja-JP" altLang="en-US" sz="4400"/>
              <a:t>１</a:t>
            </a:r>
          </a:p>
        </p:txBody>
      </p:sp>
    </p:spTree>
    <p:extLst>
      <p:ext uri="{BB962C8B-B14F-4D97-AF65-F5344CB8AC3E}">
        <p14:creationId xmlns:p14="http://schemas.microsoft.com/office/powerpoint/2010/main" val="4289935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981343" y="0"/>
            <a:ext cx="9407093" cy="6858000"/>
            <a:chOff x="0" y="0"/>
            <a:chExt cx="5375480" cy="4541991"/>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6329" y="0"/>
              <a:ext cx="2653030" cy="1492250"/>
            </a:xfrm>
            <a:prstGeom prst="rect">
              <a:avLst/>
            </a:prstGeom>
            <a:ln>
              <a:solidFill>
                <a:schemeClr val="tx1"/>
              </a:solidFill>
            </a:ln>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647315" cy="1489075"/>
            </a:xfrm>
            <a:prstGeom prst="rect">
              <a:avLst/>
            </a:prstGeom>
            <a:ln>
              <a:solidFill>
                <a:schemeClr val="tx1"/>
              </a:solidFill>
            </a:ln>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33832"/>
              <a:ext cx="2647315" cy="1489075"/>
            </a:xfrm>
            <a:prstGeom prst="rect">
              <a:avLst/>
            </a:prstGeom>
            <a:ln>
              <a:solidFill>
                <a:schemeClr val="tx1"/>
              </a:solidFill>
            </a:ln>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955" y="1526458"/>
              <a:ext cx="2676525" cy="1505585"/>
            </a:xfrm>
            <a:prstGeom prst="rect">
              <a:avLst/>
            </a:prstGeom>
            <a:ln>
              <a:solidFill>
                <a:schemeClr val="tx1"/>
              </a:solidFill>
            </a:ln>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052916"/>
              <a:ext cx="2647315" cy="1489075"/>
            </a:xfrm>
            <a:prstGeom prst="rect">
              <a:avLst/>
            </a:prstGeom>
            <a:ln>
              <a:solidFill>
                <a:schemeClr val="tx1"/>
              </a:solidFill>
            </a:ln>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8955" y="3060290"/>
              <a:ext cx="2668905" cy="1481455"/>
            </a:xfrm>
            <a:prstGeom prst="rect">
              <a:avLst/>
            </a:prstGeom>
            <a:ln>
              <a:solidFill>
                <a:schemeClr val="tx1"/>
              </a:solidFill>
            </a:ln>
          </p:spPr>
        </p:pic>
      </p:grpSp>
      <p:sp>
        <p:nvSpPr>
          <p:cNvPr id="9" name="テキスト ボックス 8"/>
          <p:cNvSpPr txBox="1"/>
          <p:nvPr/>
        </p:nvSpPr>
        <p:spPr>
          <a:xfrm>
            <a:off x="263236" y="290945"/>
            <a:ext cx="1911928" cy="523220"/>
          </a:xfrm>
          <a:prstGeom prst="rect">
            <a:avLst/>
          </a:prstGeom>
          <a:noFill/>
        </p:spPr>
        <p:txBody>
          <a:bodyPr wrap="square" rtlCol="0">
            <a:spAutoFit/>
          </a:bodyPr>
          <a:lstStyle/>
          <a:p>
            <a:r>
              <a:rPr kumimoji="1" lang="ja-JP" altLang="en-US" sz="2800" dirty="0"/>
              <a:t>（参考）</a:t>
            </a:r>
          </a:p>
        </p:txBody>
      </p:sp>
    </p:spTree>
    <p:extLst>
      <p:ext uri="{BB962C8B-B14F-4D97-AF65-F5344CB8AC3E}">
        <p14:creationId xmlns:p14="http://schemas.microsoft.com/office/powerpoint/2010/main" val="1117604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 xmlns:a16="http://schemas.microsoft.com/office/drawing/2014/main" id="{C1C571E5-6E7D-A54F-96BB-3180F099D345}"/>
              </a:ext>
            </a:extLst>
          </p:cNvPr>
          <p:cNvSpPr>
            <a:spLocks noGrp="1"/>
          </p:cNvSpPr>
          <p:nvPr>
            <p:ph type="title"/>
          </p:nvPr>
        </p:nvSpPr>
        <p:spPr/>
        <p:txBody>
          <a:bodyPr/>
          <a:lstStyle/>
          <a:p>
            <a:r>
              <a:rPr lang="ja-JP" altLang="en-US" dirty="0"/>
              <a:t>　　　演習：事例報告・検討</a:t>
            </a:r>
          </a:p>
        </p:txBody>
      </p:sp>
      <p:sp>
        <p:nvSpPr>
          <p:cNvPr id="4" name="コンテンツ プレースホルダー 3"/>
          <p:cNvSpPr>
            <a:spLocks noGrp="1"/>
          </p:cNvSpPr>
          <p:nvPr>
            <p:ph idx="1"/>
          </p:nvPr>
        </p:nvSpPr>
        <p:spPr/>
        <p:txBody>
          <a:bodyPr>
            <a:normAutofit lnSpcReduction="10000"/>
          </a:bodyPr>
          <a:lstStyle/>
          <a:p>
            <a:r>
              <a:rPr lang="ja-JP" altLang="ja-JP" dirty="0"/>
              <a:t>書式５を用いて、インターバル期間中に行われたことの報告し</a:t>
            </a:r>
            <a:r>
              <a:rPr lang="ja-JP" altLang="en-US" dirty="0"/>
              <a:t>共有します。</a:t>
            </a:r>
            <a:endParaRPr lang="en-US" altLang="ja-JP" dirty="0"/>
          </a:p>
          <a:p>
            <a:r>
              <a:rPr lang="ja-JP" altLang="en-US" dirty="0"/>
              <a:t>次に、</a:t>
            </a:r>
            <a:r>
              <a:rPr lang="ja-JP" altLang="ja-JP" dirty="0"/>
              <a:t>事前課題（書式１）のエコマップを通してチームアプローチの状況や多職種連携の手続き手順、チーム支援での共通目標の立て方（チームにおける意思決定支援も含む）</a:t>
            </a:r>
            <a:r>
              <a:rPr lang="ja-JP" altLang="en-US" dirty="0"/>
              <a:t>について報告・検討します。その際、</a:t>
            </a:r>
            <a:r>
              <a:rPr lang="ja-JP" altLang="ja-JP" dirty="0"/>
              <a:t>既存の社会資源だけではなく地域資源の活用の可能性</a:t>
            </a:r>
            <a:r>
              <a:rPr lang="ja-JP" altLang="en-US" dirty="0"/>
              <a:t>にも焦点を当てて、</a:t>
            </a:r>
            <a:r>
              <a:rPr lang="ja-JP" altLang="ja-JP" dirty="0"/>
              <a:t>チームアプローチの視点にたって検討</a:t>
            </a:r>
            <a:r>
              <a:rPr lang="ja-JP" altLang="en-US" dirty="0"/>
              <a:t>していきます。</a:t>
            </a:r>
            <a:endParaRPr lang="en-US" altLang="ja-JP" dirty="0"/>
          </a:p>
          <a:p>
            <a:r>
              <a:rPr lang="ja-JP" altLang="ja-JP" dirty="0"/>
              <a:t>検討に当たっては個別支援を中心</a:t>
            </a:r>
            <a:r>
              <a:rPr lang="ja-JP" altLang="en-US" dirty="0"/>
              <a:t>にならないよう</a:t>
            </a:r>
            <a:r>
              <a:rPr lang="ja-JP" altLang="ja-JP" dirty="0"/>
              <a:t>注意が必要</a:t>
            </a:r>
            <a:r>
              <a:rPr lang="ja-JP" altLang="en-US" dirty="0"/>
              <a:t>です</a:t>
            </a:r>
            <a:r>
              <a:rPr lang="ja-JP" altLang="ja-JP" dirty="0"/>
              <a:t>。チームアプローチの視点にたって検討が行われるようファシリテーターは注意して進めること</a:t>
            </a:r>
            <a:r>
              <a:rPr lang="ja-JP" altLang="en-US" dirty="0"/>
              <a:t>が求められます</a:t>
            </a:r>
            <a:r>
              <a:rPr lang="ja-JP" altLang="ja-JP" dirty="0"/>
              <a:t>。</a:t>
            </a:r>
            <a:endParaRPr lang="en-US" altLang="ja-JP" dirty="0"/>
          </a:p>
          <a:p>
            <a:r>
              <a:rPr kumimoji="1" lang="en-US" altLang="ja-JP" dirty="0"/>
              <a:t>4</a:t>
            </a:r>
            <a:r>
              <a:rPr kumimoji="1" lang="ja-JP" altLang="en-US" dirty="0"/>
              <a:t>日目の演習で行う代表事例を選出。</a:t>
            </a:r>
          </a:p>
        </p:txBody>
      </p:sp>
      <p:sp>
        <p:nvSpPr>
          <p:cNvPr id="15" name="テキスト ボックス 14">
            <a:extLst>
              <a:ext uri="{FF2B5EF4-FFF2-40B4-BE49-F238E27FC236}">
                <a16:creationId xmlns="" xmlns:a16="http://schemas.microsoft.com/office/drawing/2014/main" id="{FD3D9604-48B6-A14C-8E51-B9226E027BF4}"/>
              </a:ext>
            </a:extLst>
          </p:cNvPr>
          <p:cNvSpPr txBox="1"/>
          <p:nvPr/>
        </p:nvSpPr>
        <p:spPr>
          <a:xfrm>
            <a:off x="1078992" y="643185"/>
            <a:ext cx="676656" cy="769441"/>
          </a:xfrm>
          <a:prstGeom prst="rect">
            <a:avLst/>
          </a:prstGeom>
          <a:noFill/>
          <a:ln>
            <a:solidFill>
              <a:schemeClr val="tx1"/>
            </a:solidFill>
          </a:ln>
        </p:spPr>
        <p:txBody>
          <a:bodyPr wrap="square" rtlCol="0">
            <a:spAutoFit/>
          </a:bodyPr>
          <a:lstStyle/>
          <a:p>
            <a:pPr algn="ctr"/>
            <a:r>
              <a:rPr lang="ja-JP" altLang="en-US" sz="4400" dirty="0"/>
              <a:t>２</a:t>
            </a:r>
            <a:endParaRPr kumimoji="1" lang="ja-JP" altLang="en-US" sz="4400" dirty="0"/>
          </a:p>
        </p:txBody>
      </p:sp>
    </p:spTree>
    <p:extLst>
      <p:ext uri="{BB962C8B-B14F-4D97-AF65-F5344CB8AC3E}">
        <p14:creationId xmlns:p14="http://schemas.microsoft.com/office/powerpoint/2010/main" val="1229755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 xmlns:a16="http://schemas.microsoft.com/office/drawing/2014/main" id="{C1C571E5-6E7D-A54F-96BB-3180F099D345}"/>
              </a:ext>
            </a:extLst>
          </p:cNvPr>
          <p:cNvSpPr>
            <a:spLocks noGrp="1"/>
          </p:cNvSpPr>
          <p:nvPr>
            <p:ph type="title"/>
          </p:nvPr>
        </p:nvSpPr>
        <p:spPr/>
        <p:txBody>
          <a:bodyPr/>
          <a:lstStyle/>
          <a:p>
            <a:r>
              <a:rPr lang="ja-JP" altLang="en-US" dirty="0"/>
              <a:t>　　　演習：インターバル整理（書式６）</a:t>
            </a:r>
          </a:p>
        </p:txBody>
      </p:sp>
      <p:sp>
        <p:nvSpPr>
          <p:cNvPr id="4" name="コンテンツ プレースホルダー 3"/>
          <p:cNvSpPr>
            <a:spLocks noGrp="1"/>
          </p:cNvSpPr>
          <p:nvPr>
            <p:ph idx="1"/>
          </p:nvPr>
        </p:nvSpPr>
        <p:spPr/>
        <p:txBody>
          <a:bodyPr/>
          <a:lstStyle/>
          <a:p>
            <a:r>
              <a:rPr lang="ja-JP" altLang="ja-JP" dirty="0"/>
              <a:t>インターバルで行う支援について、①相談支援体制（基幹・委託・指定の役割や相談支援連絡会の開催状況、事例検討会の有無等）、②自立支援協議会の運営状況や今までの効果等について</a:t>
            </a:r>
            <a:r>
              <a:rPr lang="ja-JP" altLang="en-US" dirty="0"/>
              <a:t>、基幹相談支援センター等に行って調べてくる内容について</a:t>
            </a:r>
            <a:r>
              <a:rPr lang="ja-JP" altLang="ja-JP" dirty="0"/>
              <a:t>整理</a:t>
            </a:r>
            <a:r>
              <a:rPr lang="ja-JP" altLang="en-US" dirty="0"/>
              <a:t>します。</a:t>
            </a:r>
            <a:endParaRPr lang="en-US" altLang="ja-JP" dirty="0"/>
          </a:p>
          <a:p>
            <a:r>
              <a:rPr lang="ja-JP" altLang="ja-JP" dirty="0"/>
              <a:t>受講者が相談支援を行う上で知っておく必要のある</a:t>
            </a:r>
            <a:r>
              <a:rPr lang="ja-JP" altLang="en-US" dirty="0"/>
              <a:t>ものであり</a:t>
            </a:r>
            <a:r>
              <a:rPr lang="ja-JP" altLang="ja-JP" dirty="0"/>
              <a:t>、具体的に何を確認してくるかを抽出</a:t>
            </a:r>
            <a:r>
              <a:rPr lang="ja-JP" altLang="en-US" dirty="0"/>
              <a:t>します</a:t>
            </a:r>
            <a:r>
              <a:rPr lang="ja-JP" altLang="ja-JP" dirty="0"/>
              <a:t>。</a:t>
            </a:r>
            <a:endParaRPr lang="en-US" altLang="ja-JP" dirty="0"/>
          </a:p>
          <a:p>
            <a:r>
              <a:rPr lang="ja-JP" altLang="ja-JP" dirty="0"/>
              <a:t>２日目同様に漠然とした整理だとインターバル時に何を行うかが不明確になってしまうため、ファシリテーターが助言を行い、同意を必要と</a:t>
            </a:r>
            <a:r>
              <a:rPr lang="ja-JP" altLang="en-US" dirty="0"/>
              <a:t>します</a:t>
            </a:r>
            <a:r>
              <a:rPr lang="ja-JP" altLang="ja-JP" dirty="0"/>
              <a:t>。</a:t>
            </a:r>
          </a:p>
          <a:p>
            <a:endParaRPr kumimoji="1" lang="ja-JP" altLang="en-US" dirty="0"/>
          </a:p>
        </p:txBody>
      </p:sp>
      <p:sp>
        <p:nvSpPr>
          <p:cNvPr id="15" name="テキスト ボックス 14">
            <a:extLst>
              <a:ext uri="{FF2B5EF4-FFF2-40B4-BE49-F238E27FC236}">
                <a16:creationId xmlns="" xmlns:a16="http://schemas.microsoft.com/office/drawing/2014/main" id="{FD3D9604-48B6-A14C-8E51-B9226E027BF4}"/>
              </a:ext>
            </a:extLst>
          </p:cNvPr>
          <p:cNvSpPr txBox="1"/>
          <p:nvPr/>
        </p:nvSpPr>
        <p:spPr>
          <a:xfrm>
            <a:off x="1078992" y="643185"/>
            <a:ext cx="676656" cy="769441"/>
          </a:xfrm>
          <a:prstGeom prst="rect">
            <a:avLst/>
          </a:prstGeom>
          <a:noFill/>
          <a:ln>
            <a:solidFill>
              <a:schemeClr val="tx1"/>
            </a:solidFill>
          </a:ln>
        </p:spPr>
        <p:txBody>
          <a:bodyPr wrap="square" rtlCol="0">
            <a:spAutoFit/>
          </a:bodyPr>
          <a:lstStyle/>
          <a:p>
            <a:pPr algn="ctr"/>
            <a:r>
              <a:rPr lang="ja-JP" altLang="en-US" sz="4400" dirty="0"/>
              <a:t>３</a:t>
            </a:r>
            <a:endParaRPr kumimoji="1" lang="ja-JP" altLang="en-US" sz="4400" dirty="0"/>
          </a:p>
        </p:txBody>
      </p:sp>
    </p:spTree>
    <p:extLst>
      <p:ext uri="{BB962C8B-B14F-4D97-AF65-F5344CB8AC3E}">
        <p14:creationId xmlns:p14="http://schemas.microsoft.com/office/powerpoint/2010/main" val="4164666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 xmlns:a16="http://schemas.microsoft.com/office/drawing/2014/main" id="{C1C571E5-6E7D-A54F-96BB-3180F099D345}"/>
              </a:ext>
            </a:extLst>
          </p:cNvPr>
          <p:cNvSpPr>
            <a:spLocks noGrp="1"/>
          </p:cNvSpPr>
          <p:nvPr>
            <p:ph type="title"/>
          </p:nvPr>
        </p:nvSpPr>
        <p:spPr/>
        <p:txBody>
          <a:bodyPr/>
          <a:lstStyle/>
          <a:p>
            <a:r>
              <a:rPr lang="ja-JP" altLang="en-US" dirty="0"/>
              <a:t>　　　演習：セルフチェック（書式８）</a:t>
            </a:r>
          </a:p>
        </p:txBody>
      </p:sp>
      <p:sp>
        <p:nvSpPr>
          <p:cNvPr id="2" name="コンテンツ プレースホルダー 1"/>
          <p:cNvSpPr>
            <a:spLocks noGrp="1"/>
          </p:cNvSpPr>
          <p:nvPr>
            <p:ph sz="half" idx="1"/>
          </p:nvPr>
        </p:nvSpPr>
        <p:spPr/>
        <p:txBody>
          <a:bodyPr/>
          <a:lstStyle/>
          <a:p>
            <a:r>
              <a:rPr kumimoji="1" lang="ja-JP" altLang="en-US" dirty="0"/>
              <a:t>演習方法については、個別相談支援のセルフチェックと同じになります。</a:t>
            </a:r>
            <a:endParaRPr kumimoji="1" lang="en-US" altLang="ja-JP" dirty="0"/>
          </a:p>
          <a:p>
            <a:r>
              <a:rPr lang="ja-JP" altLang="ja-JP" dirty="0"/>
              <a:t>インターバル時に行う内容やセルフチェックシートについて、グループで共有する。</a:t>
            </a:r>
            <a:endParaRPr kumimoji="1" lang="ja-JP" altLang="en-US" dirty="0"/>
          </a:p>
        </p:txBody>
      </p:sp>
      <p:pic>
        <p:nvPicPr>
          <p:cNvPr id="5" name="コンテンツ プレースホルダー 4"/>
          <p:cNvPicPr>
            <a:picLocks noGrp="1" noChangeAspect="1"/>
          </p:cNvPicPr>
          <p:nvPr>
            <p:ph sz="half" idx="2"/>
          </p:nvPr>
        </p:nvPicPr>
        <p:blipFill>
          <a:blip r:embed="rId2"/>
          <a:stretch>
            <a:fillRect/>
          </a:stretch>
        </p:blipFill>
        <p:spPr>
          <a:xfrm>
            <a:off x="6649863" y="1412626"/>
            <a:ext cx="4325826" cy="5445374"/>
          </a:xfrm>
          <a:prstGeom prst="rect">
            <a:avLst/>
          </a:prstGeom>
        </p:spPr>
      </p:pic>
      <p:sp>
        <p:nvSpPr>
          <p:cNvPr id="15" name="テキスト ボックス 14">
            <a:extLst>
              <a:ext uri="{FF2B5EF4-FFF2-40B4-BE49-F238E27FC236}">
                <a16:creationId xmlns="" xmlns:a16="http://schemas.microsoft.com/office/drawing/2014/main" id="{FD3D9604-48B6-A14C-8E51-B9226E027BF4}"/>
              </a:ext>
            </a:extLst>
          </p:cNvPr>
          <p:cNvSpPr txBox="1"/>
          <p:nvPr/>
        </p:nvSpPr>
        <p:spPr>
          <a:xfrm>
            <a:off x="1078992" y="643185"/>
            <a:ext cx="676656" cy="769441"/>
          </a:xfrm>
          <a:prstGeom prst="rect">
            <a:avLst/>
          </a:prstGeom>
          <a:noFill/>
          <a:ln>
            <a:solidFill>
              <a:schemeClr val="tx1"/>
            </a:solidFill>
          </a:ln>
        </p:spPr>
        <p:txBody>
          <a:bodyPr wrap="square" rtlCol="0">
            <a:spAutoFit/>
          </a:bodyPr>
          <a:lstStyle/>
          <a:p>
            <a:pPr algn="ctr"/>
            <a:r>
              <a:rPr lang="ja-JP" altLang="en-US" sz="4400" dirty="0"/>
              <a:t>４</a:t>
            </a:r>
            <a:endParaRPr kumimoji="1" lang="ja-JP" altLang="en-US" sz="4400" dirty="0"/>
          </a:p>
        </p:txBody>
      </p:sp>
    </p:spTree>
    <p:extLst>
      <p:ext uri="{BB962C8B-B14F-4D97-AF65-F5344CB8AC3E}">
        <p14:creationId xmlns:p14="http://schemas.microsoft.com/office/powerpoint/2010/main" val="3683152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3658"/>
            <a:ext cx="1930351" cy="369332"/>
          </a:xfrm>
          <a:prstGeom prst="rect">
            <a:avLst/>
          </a:prstGeom>
          <a:noFill/>
          <a:ln>
            <a:noFill/>
          </a:ln>
        </p:spPr>
        <p:txBody>
          <a:bodyPr wrap="square" rtlCol="0">
            <a:spAutoFit/>
          </a:bodyPr>
          <a:lstStyle/>
          <a:p>
            <a:pPr algn="ctr"/>
            <a:r>
              <a:rPr kumimoji="1" lang="ja-JP" altLang="en-US" b="1" dirty="0">
                <a:effectLst>
                  <a:outerShdw blurRad="38100" dist="38100" dir="2700000" algn="tl">
                    <a:srgbClr val="000000">
                      <a:alpha val="43137"/>
                    </a:srgbClr>
                  </a:outerShdw>
                </a:effectLst>
              </a:rPr>
              <a:t>現任研修の構造</a:t>
            </a:r>
          </a:p>
        </p:txBody>
      </p:sp>
      <p:sp>
        <p:nvSpPr>
          <p:cNvPr id="8" name="正方形/長方形 7"/>
          <p:cNvSpPr/>
          <p:nvPr/>
        </p:nvSpPr>
        <p:spPr>
          <a:xfrm>
            <a:off x="450273" y="5843890"/>
            <a:ext cx="678872" cy="7065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solidFill>
                  <a:schemeClr val="tx1"/>
                </a:solidFill>
              </a:rPr>
              <a:t>４</a:t>
            </a:r>
            <a:endParaRPr kumimoji="1" lang="ja-JP" altLang="en-US" sz="2400" b="1" dirty="0">
              <a:solidFill>
                <a:schemeClr val="tx1"/>
              </a:solidFill>
            </a:endParaRPr>
          </a:p>
        </p:txBody>
      </p:sp>
      <p:sp>
        <p:nvSpPr>
          <p:cNvPr id="2" name="テキスト ボックス 1"/>
          <p:cNvSpPr txBox="1"/>
          <p:nvPr/>
        </p:nvSpPr>
        <p:spPr>
          <a:xfrm>
            <a:off x="748145" y="375823"/>
            <a:ext cx="10252364" cy="1200329"/>
          </a:xfrm>
          <a:prstGeom prst="rect">
            <a:avLst/>
          </a:prstGeom>
          <a:noFill/>
          <a:ln w="28575">
            <a:solidFill>
              <a:schemeClr val="tx1"/>
            </a:solidFill>
          </a:ln>
        </p:spPr>
        <p:txBody>
          <a:bodyPr wrap="square" rtlCol="0">
            <a:spAutoFit/>
          </a:bodyPr>
          <a:lstStyle/>
          <a:p>
            <a:r>
              <a:rPr kumimoji="1" lang="ja-JP" altLang="en-US" dirty="0"/>
              <a:t>獲得目標</a:t>
            </a:r>
            <a:endParaRPr kumimoji="1" lang="en-US" altLang="ja-JP" dirty="0"/>
          </a:p>
          <a:p>
            <a:r>
              <a:rPr lang="ja-JP" altLang="en-US" dirty="0"/>
              <a:t>①相談支援の基本的業務を確実に実施できる。</a:t>
            </a:r>
            <a:endParaRPr lang="en-US" altLang="ja-JP" dirty="0"/>
          </a:p>
          <a:p>
            <a:r>
              <a:rPr kumimoji="1" lang="ja-JP" altLang="en-US" dirty="0"/>
              <a:t>②チームアプローチ（多職種連携）の理論と方法を理解し、実践の中でチームアプローチが実践できる。</a:t>
            </a:r>
            <a:endParaRPr kumimoji="1" lang="en-US" altLang="ja-JP" dirty="0"/>
          </a:p>
          <a:p>
            <a:r>
              <a:rPr lang="ja-JP" altLang="en-US" dirty="0">
                <a:solidFill>
                  <a:srgbClr val="FF0000"/>
                </a:solidFill>
              </a:rPr>
              <a:t>③コミュニティワーク（地域とのつながりやインフォーマルの活用等）の理論と方法を理解し、実践できる。</a:t>
            </a:r>
            <a:endParaRPr kumimoji="1" lang="ja-JP" altLang="en-US" dirty="0">
              <a:solidFill>
                <a:srgbClr val="FF0000"/>
              </a:solidFill>
            </a:endParaRPr>
          </a:p>
        </p:txBody>
      </p:sp>
      <p:sp>
        <p:nvSpPr>
          <p:cNvPr id="33" name="正方形/長方形 32"/>
          <p:cNvSpPr/>
          <p:nvPr/>
        </p:nvSpPr>
        <p:spPr>
          <a:xfrm>
            <a:off x="1593271" y="5843890"/>
            <a:ext cx="133003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コミュニティワーク講義（実演）</a:t>
            </a:r>
            <a:endParaRPr kumimoji="1" lang="ja-JP" altLang="en-US" sz="1400" dirty="0"/>
          </a:p>
        </p:txBody>
      </p:sp>
      <p:sp>
        <p:nvSpPr>
          <p:cNvPr id="34" name="正方形/長方形 33"/>
          <p:cNvSpPr/>
          <p:nvPr/>
        </p:nvSpPr>
        <p:spPr>
          <a:xfrm>
            <a:off x="3137666" y="5843890"/>
            <a:ext cx="1227396" cy="7065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solidFill>
                  <a:schemeClr val="tx1"/>
                </a:solidFill>
              </a:rPr>
              <a:t>模擬</a:t>
            </a:r>
            <a:r>
              <a:rPr kumimoji="1" lang="en-US" altLang="ja-JP" sz="1400" dirty="0">
                <a:solidFill>
                  <a:schemeClr val="tx1"/>
                </a:solidFill>
              </a:rPr>
              <a:t>GSV</a:t>
            </a:r>
            <a:endParaRPr kumimoji="1" lang="ja-JP" altLang="en-US" sz="1400" dirty="0">
              <a:solidFill>
                <a:schemeClr val="tx1"/>
              </a:solidFill>
            </a:endParaRPr>
          </a:p>
        </p:txBody>
      </p:sp>
      <p:sp>
        <p:nvSpPr>
          <p:cNvPr id="42" name="正方形/長方形 41"/>
          <p:cNvSpPr/>
          <p:nvPr/>
        </p:nvSpPr>
        <p:spPr>
          <a:xfrm>
            <a:off x="7271392" y="5813764"/>
            <a:ext cx="1940983"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a:t>インターバル報告</a:t>
            </a:r>
            <a:endParaRPr lang="en-US" altLang="ja-JP" sz="1400" dirty="0"/>
          </a:p>
          <a:p>
            <a:r>
              <a:rPr kumimoji="1" lang="ja-JP" altLang="en-US" sz="1400" dirty="0"/>
              <a:t>相談支援における地域支援について</a:t>
            </a:r>
          </a:p>
        </p:txBody>
      </p:sp>
      <p:sp>
        <p:nvSpPr>
          <p:cNvPr id="43" name="正方形/長方形 42"/>
          <p:cNvSpPr/>
          <p:nvPr/>
        </p:nvSpPr>
        <p:spPr>
          <a:xfrm>
            <a:off x="9451077" y="5813764"/>
            <a:ext cx="718222"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終了証</a:t>
            </a:r>
          </a:p>
        </p:txBody>
      </p:sp>
      <p:sp>
        <p:nvSpPr>
          <p:cNvPr id="47" name="正方形/長方形 46"/>
          <p:cNvSpPr/>
          <p:nvPr/>
        </p:nvSpPr>
        <p:spPr>
          <a:xfrm>
            <a:off x="5617201" y="5850566"/>
            <a:ext cx="1367039"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ヒアリングシートの再記入</a:t>
            </a:r>
          </a:p>
        </p:txBody>
      </p:sp>
      <p:grpSp>
        <p:nvGrpSpPr>
          <p:cNvPr id="14" name="グループ化 13"/>
          <p:cNvGrpSpPr/>
          <p:nvPr/>
        </p:nvGrpSpPr>
        <p:grpSpPr>
          <a:xfrm>
            <a:off x="4543545" y="5843890"/>
            <a:ext cx="838025" cy="706582"/>
            <a:chOff x="11125380" y="591424"/>
            <a:chExt cx="838025" cy="706582"/>
          </a:xfrm>
        </p:grpSpPr>
        <p:sp>
          <p:nvSpPr>
            <p:cNvPr id="41" name="テキスト ボックス 40"/>
            <p:cNvSpPr txBox="1"/>
            <p:nvPr/>
          </p:nvSpPr>
          <p:spPr>
            <a:xfrm>
              <a:off x="11125380" y="592763"/>
              <a:ext cx="369332" cy="705243"/>
            </a:xfrm>
            <a:prstGeom prst="rect">
              <a:avLst/>
            </a:prstGeom>
            <a:noFill/>
            <a:ln>
              <a:solidFill>
                <a:schemeClr val="tx1"/>
              </a:solidFill>
            </a:ln>
          </p:spPr>
          <p:txBody>
            <a:bodyPr vert="eaVert" wrap="square" rtlCol="0">
              <a:spAutoFit/>
            </a:bodyPr>
            <a:lstStyle/>
            <a:p>
              <a:r>
                <a:rPr kumimoji="1" lang="ja-JP" altLang="en-US" sz="1200" dirty="0"/>
                <a:t>事例検討</a:t>
              </a:r>
            </a:p>
          </p:txBody>
        </p:sp>
        <p:sp>
          <p:nvSpPr>
            <p:cNvPr id="49" name="テキスト ボックス 48"/>
            <p:cNvSpPr txBox="1"/>
            <p:nvPr/>
          </p:nvSpPr>
          <p:spPr>
            <a:xfrm>
              <a:off x="11501740" y="591424"/>
              <a:ext cx="461665" cy="706582"/>
            </a:xfrm>
            <a:prstGeom prst="rect">
              <a:avLst/>
            </a:prstGeom>
            <a:noFill/>
            <a:ln>
              <a:solidFill>
                <a:schemeClr val="tx1"/>
              </a:solidFill>
            </a:ln>
          </p:spPr>
          <p:txBody>
            <a:bodyPr vert="eaVert" wrap="square" rtlCol="0">
              <a:spAutoFit/>
            </a:bodyPr>
            <a:lstStyle/>
            <a:p>
              <a:pPr algn="ctr"/>
              <a:r>
                <a:rPr kumimoji="1" lang="ja-JP" altLang="en-US" dirty="0"/>
                <a:t>①</a:t>
              </a:r>
            </a:p>
          </p:txBody>
        </p:sp>
      </p:grpSp>
      <p:sp>
        <p:nvSpPr>
          <p:cNvPr id="23" name="テキスト ボックス 22"/>
          <p:cNvSpPr txBox="1"/>
          <p:nvPr/>
        </p:nvSpPr>
        <p:spPr>
          <a:xfrm>
            <a:off x="11137557" y="123568"/>
            <a:ext cx="914400" cy="369332"/>
          </a:xfrm>
          <a:prstGeom prst="rect">
            <a:avLst/>
          </a:prstGeom>
          <a:noFill/>
          <a:ln>
            <a:solidFill>
              <a:schemeClr val="tx1"/>
            </a:solidFill>
          </a:ln>
        </p:spPr>
        <p:txBody>
          <a:bodyPr wrap="square" rtlCol="0">
            <a:spAutoFit/>
          </a:bodyPr>
          <a:lstStyle/>
          <a:p>
            <a:pPr algn="ctr"/>
            <a:r>
              <a:rPr kumimoji="1" lang="ja-JP" altLang="en-US" dirty="0"/>
              <a:t>資料１</a:t>
            </a:r>
          </a:p>
        </p:txBody>
      </p:sp>
      <p:sp>
        <p:nvSpPr>
          <p:cNvPr id="32" name="フレーム 31">
            <a:extLst>
              <a:ext uri="{FF2B5EF4-FFF2-40B4-BE49-F238E27FC236}">
                <a16:creationId xmlns="" xmlns:a16="http://schemas.microsoft.com/office/drawing/2014/main" id="{0A586023-A0A9-9A41-A4A8-625C2F1C85DD}"/>
              </a:ext>
            </a:extLst>
          </p:cNvPr>
          <p:cNvSpPr/>
          <p:nvPr/>
        </p:nvSpPr>
        <p:spPr>
          <a:xfrm>
            <a:off x="1519116" y="5753524"/>
            <a:ext cx="1474974" cy="907777"/>
          </a:xfrm>
          <a:prstGeom prst="frame">
            <a:avLst/>
          </a:prstGeom>
          <a:solidFill>
            <a:srgbClr val="FF00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37" name="テキスト ボックス 36">
            <a:extLst>
              <a:ext uri="{FF2B5EF4-FFF2-40B4-BE49-F238E27FC236}">
                <a16:creationId xmlns="" xmlns:a16="http://schemas.microsoft.com/office/drawing/2014/main" id="{BC0A3FF0-FC51-3245-B12D-44EE95BE62E1}"/>
              </a:ext>
            </a:extLst>
          </p:cNvPr>
          <p:cNvSpPr txBox="1"/>
          <p:nvPr/>
        </p:nvSpPr>
        <p:spPr>
          <a:xfrm>
            <a:off x="1501624" y="5374867"/>
            <a:ext cx="428727" cy="369332"/>
          </a:xfrm>
          <a:prstGeom prst="rect">
            <a:avLst/>
          </a:prstGeom>
          <a:noFill/>
          <a:ln>
            <a:solidFill>
              <a:schemeClr val="tx1"/>
            </a:solidFill>
          </a:ln>
        </p:spPr>
        <p:txBody>
          <a:bodyPr wrap="square" rtlCol="0">
            <a:spAutoFit/>
          </a:bodyPr>
          <a:lstStyle/>
          <a:p>
            <a:pPr algn="ctr"/>
            <a:r>
              <a:rPr kumimoji="1" lang="ja-JP" altLang="en-US"/>
              <a:t>１</a:t>
            </a:r>
          </a:p>
        </p:txBody>
      </p:sp>
      <p:sp>
        <p:nvSpPr>
          <p:cNvPr id="40" name="フレーム 39">
            <a:extLst>
              <a:ext uri="{FF2B5EF4-FFF2-40B4-BE49-F238E27FC236}">
                <a16:creationId xmlns="" xmlns:a16="http://schemas.microsoft.com/office/drawing/2014/main" id="{DE3CA8B6-4856-D648-BA8D-A1825C2D30C7}"/>
              </a:ext>
            </a:extLst>
          </p:cNvPr>
          <p:cNvSpPr/>
          <p:nvPr/>
        </p:nvSpPr>
        <p:spPr>
          <a:xfrm>
            <a:off x="3054928" y="5753524"/>
            <a:ext cx="1412582" cy="907777"/>
          </a:xfrm>
          <a:prstGeom prst="fram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a:extLst>
              <a:ext uri="{FF2B5EF4-FFF2-40B4-BE49-F238E27FC236}">
                <a16:creationId xmlns="" xmlns:a16="http://schemas.microsoft.com/office/drawing/2014/main" id="{485A62C8-9543-5D41-B82F-A7BAAC8E92A5}"/>
              </a:ext>
            </a:extLst>
          </p:cNvPr>
          <p:cNvSpPr txBox="1"/>
          <p:nvPr/>
        </p:nvSpPr>
        <p:spPr>
          <a:xfrm>
            <a:off x="3042213" y="5371446"/>
            <a:ext cx="428727" cy="369332"/>
          </a:xfrm>
          <a:prstGeom prst="rect">
            <a:avLst/>
          </a:prstGeom>
          <a:noFill/>
          <a:ln>
            <a:solidFill>
              <a:schemeClr val="tx1"/>
            </a:solidFill>
          </a:ln>
        </p:spPr>
        <p:txBody>
          <a:bodyPr wrap="square" rtlCol="0">
            <a:spAutoFit/>
          </a:bodyPr>
          <a:lstStyle/>
          <a:p>
            <a:pPr algn="ctr"/>
            <a:r>
              <a:rPr lang="ja-JP" altLang="en-US" dirty="0"/>
              <a:t>２</a:t>
            </a:r>
            <a:endParaRPr kumimoji="1" lang="ja-JP" altLang="en-US" dirty="0"/>
          </a:p>
        </p:txBody>
      </p:sp>
      <p:sp>
        <p:nvSpPr>
          <p:cNvPr id="55" name="フレーム 54">
            <a:extLst>
              <a:ext uri="{FF2B5EF4-FFF2-40B4-BE49-F238E27FC236}">
                <a16:creationId xmlns="" xmlns:a16="http://schemas.microsoft.com/office/drawing/2014/main" id="{A663A579-EE6C-8145-AA70-8446D95A0E3F}"/>
              </a:ext>
            </a:extLst>
          </p:cNvPr>
          <p:cNvSpPr/>
          <p:nvPr/>
        </p:nvSpPr>
        <p:spPr>
          <a:xfrm>
            <a:off x="4477053" y="5753524"/>
            <a:ext cx="955971" cy="907777"/>
          </a:xfrm>
          <a:prstGeom prst="frame">
            <a:avLst/>
          </a:prstGeom>
          <a:solidFill>
            <a:srgbClr val="FF00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58" name="フレーム 57">
            <a:extLst>
              <a:ext uri="{FF2B5EF4-FFF2-40B4-BE49-F238E27FC236}">
                <a16:creationId xmlns="" xmlns:a16="http://schemas.microsoft.com/office/drawing/2014/main" id="{CF254EBE-1869-5841-906E-7D0C2FA92543}"/>
              </a:ext>
            </a:extLst>
          </p:cNvPr>
          <p:cNvSpPr/>
          <p:nvPr/>
        </p:nvSpPr>
        <p:spPr>
          <a:xfrm>
            <a:off x="7185149" y="5713166"/>
            <a:ext cx="2141837" cy="907777"/>
          </a:xfrm>
          <a:prstGeom prst="frame">
            <a:avLst/>
          </a:prstGeom>
          <a:solidFill>
            <a:srgbClr val="FF00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56" name="テキスト ボックス 55">
            <a:extLst>
              <a:ext uri="{FF2B5EF4-FFF2-40B4-BE49-F238E27FC236}">
                <a16:creationId xmlns="" xmlns:a16="http://schemas.microsoft.com/office/drawing/2014/main" id="{485A62C8-9543-5D41-B82F-A7BAAC8E92A5}"/>
              </a:ext>
            </a:extLst>
          </p:cNvPr>
          <p:cNvSpPr txBox="1"/>
          <p:nvPr/>
        </p:nvSpPr>
        <p:spPr>
          <a:xfrm>
            <a:off x="4467510" y="5393692"/>
            <a:ext cx="428727" cy="369332"/>
          </a:xfrm>
          <a:prstGeom prst="rect">
            <a:avLst/>
          </a:prstGeom>
          <a:noFill/>
          <a:ln>
            <a:solidFill>
              <a:schemeClr val="tx1"/>
            </a:solidFill>
          </a:ln>
        </p:spPr>
        <p:txBody>
          <a:bodyPr wrap="square" rtlCol="0">
            <a:spAutoFit/>
          </a:bodyPr>
          <a:lstStyle/>
          <a:p>
            <a:pPr algn="ctr"/>
            <a:r>
              <a:rPr lang="ja-JP" altLang="en-US" dirty="0"/>
              <a:t>３</a:t>
            </a:r>
            <a:endParaRPr kumimoji="1" lang="ja-JP" altLang="en-US" dirty="0"/>
          </a:p>
        </p:txBody>
      </p:sp>
      <p:sp>
        <p:nvSpPr>
          <p:cNvPr id="60" name="テキスト ボックス 59">
            <a:extLst>
              <a:ext uri="{FF2B5EF4-FFF2-40B4-BE49-F238E27FC236}">
                <a16:creationId xmlns="" xmlns:a16="http://schemas.microsoft.com/office/drawing/2014/main" id="{485A62C8-9543-5D41-B82F-A7BAAC8E92A5}"/>
              </a:ext>
            </a:extLst>
          </p:cNvPr>
          <p:cNvSpPr txBox="1"/>
          <p:nvPr/>
        </p:nvSpPr>
        <p:spPr>
          <a:xfrm>
            <a:off x="7168509" y="5358891"/>
            <a:ext cx="428727" cy="369332"/>
          </a:xfrm>
          <a:prstGeom prst="rect">
            <a:avLst/>
          </a:prstGeom>
          <a:noFill/>
          <a:ln>
            <a:solidFill>
              <a:schemeClr val="tx1"/>
            </a:solidFill>
          </a:ln>
        </p:spPr>
        <p:txBody>
          <a:bodyPr wrap="square" rtlCol="0">
            <a:spAutoFit/>
          </a:bodyPr>
          <a:lstStyle/>
          <a:p>
            <a:pPr algn="ctr"/>
            <a:r>
              <a:rPr lang="ja-JP" altLang="en-US" dirty="0"/>
              <a:t>５</a:t>
            </a:r>
            <a:endParaRPr kumimoji="1" lang="ja-JP" altLang="en-US" dirty="0"/>
          </a:p>
        </p:txBody>
      </p:sp>
      <p:sp>
        <p:nvSpPr>
          <p:cNvPr id="61" name="フレーム 60">
            <a:extLst>
              <a:ext uri="{FF2B5EF4-FFF2-40B4-BE49-F238E27FC236}">
                <a16:creationId xmlns="" xmlns:a16="http://schemas.microsoft.com/office/drawing/2014/main" id="{A663A579-EE6C-8145-AA70-8446D95A0E3F}"/>
              </a:ext>
            </a:extLst>
          </p:cNvPr>
          <p:cNvSpPr/>
          <p:nvPr/>
        </p:nvSpPr>
        <p:spPr>
          <a:xfrm>
            <a:off x="5487674" y="5753524"/>
            <a:ext cx="1496566" cy="907777"/>
          </a:xfrm>
          <a:prstGeom prst="frame">
            <a:avLst/>
          </a:prstGeom>
          <a:solidFill>
            <a:srgbClr val="FF00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62" name="テキスト ボックス 61">
            <a:extLst>
              <a:ext uri="{FF2B5EF4-FFF2-40B4-BE49-F238E27FC236}">
                <a16:creationId xmlns="" xmlns:a16="http://schemas.microsoft.com/office/drawing/2014/main" id="{485A62C8-9543-5D41-B82F-A7BAAC8E92A5}"/>
              </a:ext>
            </a:extLst>
          </p:cNvPr>
          <p:cNvSpPr txBox="1"/>
          <p:nvPr/>
        </p:nvSpPr>
        <p:spPr>
          <a:xfrm>
            <a:off x="5489984" y="5384192"/>
            <a:ext cx="428727" cy="369332"/>
          </a:xfrm>
          <a:prstGeom prst="rect">
            <a:avLst/>
          </a:prstGeom>
          <a:noFill/>
          <a:ln>
            <a:solidFill>
              <a:schemeClr val="tx1"/>
            </a:solidFill>
          </a:ln>
        </p:spPr>
        <p:txBody>
          <a:bodyPr wrap="square" rtlCol="0">
            <a:spAutoFit/>
          </a:bodyPr>
          <a:lstStyle/>
          <a:p>
            <a:pPr algn="ctr"/>
            <a:r>
              <a:rPr kumimoji="1" lang="ja-JP" altLang="en-US" dirty="0"/>
              <a:t>４</a:t>
            </a:r>
          </a:p>
        </p:txBody>
      </p:sp>
    </p:spTree>
    <p:extLst>
      <p:ext uri="{BB962C8B-B14F-4D97-AF65-F5344CB8AC3E}">
        <p14:creationId xmlns:p14="http://schemas.microsoft.com/office/powerpoint/2010/main" val="2686353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D897B5D-B1C4-5243-9A81-260A61DD92FD}"/>
              </a:ext>
            </a:extLst>
          </p:cNvPr>
          <p:cNvSpPr>
            <a:spLocks noGrp="1"/>
          </p:cNvSpPr>
          <p:nvPr>
            <p:ph type="title"/>
          </p:nvPr>
        </p:nvSpPr>
        <p:spPr>
          <a:xfrm>
            <a:off x="838200" y="365125"/>
            <a:ext cx="10515600" cy="1325563"/>
          </a:xfrm>
        </p:spPr>
        <p:txBody>
          <a:bodyPr/>
          <a:lstStyle/>
          <a:p>
            <a:r>
              <a:rPr kumimoji="1" lang="ja-JP" altLang="en-US" dirty="0"/>
              <a:t>　　　</a:t>
            </a:r>
            <a:r>
              <a:rPr lang="ja-JP" altLang="en-US" dirty="0"/>
              <a:t>講義：コミュニティワーク</a:t>
            </a:r>
            <a:endParaRPr kumimoji="1" lang="en-US" altLang="ja-JP" dirty="0"/>
          </a:p>
        </p:txBody>
      </p:sp>
      <p:sp>
        <p:nvSpPr>
          <p:cNvPr id="3" name="コンテンツ プレースホルダー 2">
            <a:extLst>
              <a:ext uri="{FF2B5EF4-FFF2-40B4-BE49-F238E27FC236}">
                <a16:creationId xmlns="" xmlns:a16="http://schemas.microsoft.com/office/drawing/2014/main" id="{53C9916A-AED0-A74F-8DC6-63A328B77AA7}"/>
              </a:ext>
            </a:extLst>
          </p:cNvPr>
          <p:cNvSpPr>
            <a:spLocks noGrp="1"/>
          </p:cNvSpPr>
          <p:nvPr>
            <p:ph idx="1"/>
          </p:nvPr>
        </p:nvSpPr>
        <p:spPr/>
        <p:txBody>
          <a:bodyPr/>
          <a:lstStyle/>
          <a:p>
            <a:r>
              <a:rPr lang="ja-JP" altLang="ja-JP" dirty="0"/>
              <a:t>１日目の講義を踏まえ、事例を通して障害者が地域資源を当たり前のように利用していくことで地域との結びつきが広がっていくことや、個別課題を地域課題として捉え、自立支援協議会での検討プロセスや効果などの理解を深めることを目的として</a:t>
            </a:r>
            <a:r>
              <a:rPr lang="ja-JP" altLang="en-US" dirty="0"/>
              <a:t>行います</a:t>
            </a:r>
            <a:r>
              <a:rPr lang="ja-JP" altLang="ja-JP" dirty="0"/>
              <a:t>。</a:t>
            </a:r>
            <a:endParaRPr lang="en-US" altLang="ja-JP" dirty="0"/>
          </a:p>
          <a:p>
            <a:r>
              <a:rPr lang="ja-JP" altLang="ja-JP" dirty="0"/>
              <a:t>ここでも事例を通して説明を行うことで、知識と実践を結びつけることを強く意識して</a:t>
            </a:r>
            <a:r>
              <a:rPr lang="ja-JP" altLang="en-US" dirty="0"/>
              <a:t>います</a:t>
            </a:r>
            <a:r>
              <a:rPr lang="ja-JP" altLang="ja-JP" dirty="0"/>
              <a:t>。</a:t>
            </a:r>
          </a:p>
          <a:p>
            <a:endParaRPr kumimoji="1" lang="ja-JP" altLang="en-US" dirty="0"/>
          </a:p>
        </p:txBody>
      </p:sp>
      <p:sp>
        <p:nvSpPr>
          <p:cNvPr id="4" name="テキスト ボックス 3">
            <a:extLst>
              <a:ext uri="{FF2B5EF4-FFF2-40B4-BE49-F238E27FC236}">
                <a16:creationId xmlns="" xmlns:a16="http://schemas.microsoft.com/office/drawing/2014/main" id="{89B535D2-206C-7148-B125-EA663FD7FF72}"/>
              </a:ext>
            </a:extLst>
          </p:cNvPr>
          <p:cNvSpPr txBox="1"/>
          <p:nvPr/>
        </p:nvSpPr>
        <p:spPr>
          <a:xfrm>
            <a:off x="1097280" y="643185"/>
            <a:ext cx="658368" cy="769441"/>
          </a:xfrm>
          <a:prstGeom prst="rect">
            <a:avLst/>
          </a:prstGeom>
          <a:noFill/>
          <a:ln>
            <a:solidFill>
              <a:schemeClr val="tx1"/>
            </a:solidFill>
          </a:ln>
        </p:spPr>
        <p:txBody>
          <a:bodyPr wrap="square" rtlCol="0">
            <a:spAutoFit/>
          </a:bodyPr>
          <a:lstStyle/>
          <a:p>
            <a:pPr algn="ctr"/>
            <a:r>
              <a:rPr kumimoji="1" lang="ja-JP" altLang="en-US" sz="4400"/>
              <a:t>１</a:t>
            </a:r>
          </a:p>
        </p:txBody>
      </p:sp>
    </p:spTree>
    <p:extLst>
      <p:ext uri="{BB962C8B-B14F-4D97-AF65-F5344CB8AC3E}">
        <p14:creationId xmlns:p14="http://schemas.microsoft.com/office/powerpoint/2010/main" val="2839784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491989" y="537124"/>
            <a:ext cx="9231430" cy="6320876"/>
            <a:chOff x="522170" y="412433"/>
            <a:chExt cx="9231430" cy="6320876"/>
          </a:xfrm>
        </p:grpSpPr>
        <p:pic>
          <p:nvPicPr>
            <p:cNvPr id="2" name="図 1"/>
            <p:cNvPicPr/>
            <p:nvPr/>
          </p:nvPicPr>
          <p:blipFill>
            <a:blip r:embed="rId2">
              <a:extLst>
                <a:ext uri="{28A0092B-C50C-407E-A947-70E740481C1C}">
                  <a14:useLocalDpi xmlns:a14="http://schemas.microsoft.com/office/drawing/2010/main" val="0"/>
                </a:ext>
              </a:extLst>
            </a:blip>
            <a:stretch>
              <a:fillRect/>
            </a:stretch>
          </p:blipFill>
          <p:spPr>
            <a:xfrm>
              <a:off x="522170" y="412433"/>
              <a:ext cx="4645573" cy="3217458"/>
            </a:xfrm>
            <a:prstGeom prst="rect">
              <a:avLst/>
            </a:prstGeom>
            <a:ln>
              <a:solidFill>
                <a:schemeClr val="tx1"/>
              </a:solidFill>
            </a:ln>
          </p:spPr>
        </p:pic>
        <p:pic>
          <p:nvPicPr>
            <p:cNvPr id="3" name="図 2"/>
            <p:cNvPicPr/>
            <p:nvPr/>
          </p:nvPicPr>
          <p:blipFill>
            <a:blip r:embed="rId3">
              <a:extLst>
                <a:ext uri="{28A0092B-C50C-407E-A947-70E740481C1C}">
                  <a14:useLocalDpi xmlns:a14="http://schemas.microsoft.com/office/drawing/2010/main" val="0"/>
                </a:ext>
              </a:extLst>
            </a:blip>
            <a:stretch>
              <a:fillRect/>
            </a:stretch>
          </p:blipFill>
          <p:spPr>
            <a:xfrm>
              <a:off x="5499763" y="413703"/>
              <a:ext cx="4253837" cy="3216188"/>
            </a:xfrm>
            <a:prstGeom prst="rect">
              <a:avLst/>
            </a:prstGeom>
            <a:ln>
              <a:solidFill>
                <a:schemeClr val="tx1"/>
              </a:solidFill>
            </a:ln>
          </p:spPr>
        </p:pic>
        <p:pic>
          <p:nvPicPr>
            <p:cNvPr id="4" name="図 3"/>
            <p:cNvPicPr/>
            <p:nvPr/>
          </p:nvPicPr>
          <p:blipFill>
            <a:blip r:embed="rId4">
              <a:extLst>
                <a:ext uri="{28A0092B-C50C-407E-A947-70E740481C1C}">
                  <a14:useLocalDpi xmlns:a14="http://schemas.microsoft.com/office/drawing/2010/main" val="0"/>
                </a:ext>
              </a:extLst>
            </a:blip>
            <a:stretch>
              <a:fillRect/>
            </a:stretch>
          </p:blipFill>
          <p:spPr>
            <a:xfrm>
              <a:off x="5499763" y="3846628"/>
              <a:ext cx="4253837" cy="2886681"/>
            </a:xfrm>
            <a:prstGeom prst="rect">
              <a:avLst/>
            </a:prstGeom>
            <a:ln>
              <a:solidFill>
                <a:schemeClr val="tx1"/>
              </a:solidFill>
            </a:ln>
          </p:spPr>
        </p:pic>
        <p:pic>
          <p:nvPicPr>
            <p:cNvPr id="5" name="図 4"/>
            <p:cNvPicPr/>
            <p:nvPr/>
          </p:nvPicPr>
          <p:blipFill>
            <a:blip r:embed="rId5">
              <a:extLst>
                <a:ext uri="{28A0092B-C50C-407E-A947-70E740481C1C}">
                  <a14:useLocalDpi xmlns:a14="http://schemas.microsoft.com/office/drawing/2010/main" val="0"/>
                </a:ext>
              </a:extLst>
            </a:blip>
            <a:stretch>
              <a:fillRect/>
            </a:stretch>
          </p:blipFill>
          <p:spPr>
            <a:xfrm>
              <a:off x="522171" y="3846628"/>
              <a:ext cx="4645573" cy="2886681"/>
            </a:xfrm>
            <a:prstGeom prst="rect">
              <a:avLst/>
            </a:prstGeom>
            <a:ln>
              <a:solidFill>
                <a:schemeClr val="tx1"/>
              </a:solidFill>
            </a:ln>
          </p:spPr>
        </p:pic>
      </p:grpSp>
      <p:sp>
        <p:nvSpPr>
          <p:cNvPr id="7" name="テキスト ボックス 6"/>
          <p:cNvSpPr txBox="1"/>
          <p:nvPr/>
        </p:nvSpPr>
        <p:spPr>
          <a:xfrm>
            <a:off x="138545" y="166255"/>
            <a:ext cx="1353444" cy="523220"/>
          </a:xfrm>
          <a:prstGeom prst="rect">
            <a:avLst/>
          </a:prstGeom>
          <a:noFill/>
        </p:spPr>
        <p:txBody>
          <a:bodyPr wrap="square" rtlCol="0">
            <a:spAutoFit/>
          </a:bodyPr>
          <a:lstStyle/>
          <a:p>
            <a:r>
              <a:rPr kumimoji="1" lang="ja-JP" altLang="en-US" sz="2800" dirty="0"/>
              <a:t>（参考）</a:t>
            </a:r>
          </a:p>
        </p:txBody>
      </p:sp>
    </p:spTree>
    <p:extLst>
      <p:ext uri="{BB962C8B-B14F-4D97-AF65-F5344CB8AC3E}">
        <p14:creationId xmlns:p14="http://schemas.microsoft.com/office/powerpoint/2010/main" val="3086903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 xmlns:a16="http://schemas.microsoft.com/office/drawing/2014/main" id="{C1C571E5-6E7D-A54F-96BB-3180F099D345}"/>
              </a:ext>
            </a:extLst>
          </p:cNvPr>
          <p:cNvSpPr>
            <a:spLocks noGrp="1"/>
          </p:cNvSpPr>
          <p:nvPr>
            <p:ph type="title"/>
          </p:nvPr>
        </p:nvSpPr>
        <p:spPr/>
        <p:txBody>
          <a:bodyPr/>
          <a:lstStyle/>
          <a:p>
            <a:r>
              <a:rPr lang="ja-JP" altLang="en-US" dirty="0"/>
              <a:t>　　　演習：模擬</a:t>
            </a:r>
            <a:r>
              <a:rPr lang="en-US" altLang="ja-JP" dirty="0"/>
              <a:t>GSV</a:t>
            </a:r>
            <a:endParaRPr lang="ja-JP" altLang="en-US" dirty="0"/>
          </a:p>
        </p:txBody>
      </p:sp>
      <p:sp>
        <p:nvSpPr>
          <p:cNvPr id="4" name="コンテンツ プレースホルダー 3"/>
          <p:cNvSpPr>
            <a:spLocks noGrp="1"/>
          </p:cNvSpPr>
          <p:nvPr>
            <p:ph idx="1"/>
          </p:nvPr>
        </p:nvSpPr>
        <p:spPr/>
        <p:txBody>
          <a:bodyPr>
            <a:normAutofit/>
          </a:bodyPr>
          <a:lstStyle/>
          <a:p>
            <a:r>
              <a:rPr lang="ja-JP" altLang="ja-JP" dirty="0"/>
              <a:t>共通事例を用いて模擬グループスーパービジョンを行</a:t>
            </a:r>
            <a:r>
              <a:rPr lang="ja-JP" altLang="en-US" dirty="0"/>
              <a:t>います</a:t>
            </a:r>
            <a:r>
              <a:rPr lang="ja-JP" altLang="ja-JP" dirty="0"/>
              <a:t>。</a:t>
            </a:r>
            <a:endParaRPr lang="en-US" altLang="ja-JP" dirty="0"/>
          </a:p>
          <a:p>
            <a:r>
              <a:rPr lang="ja-JP" altLang="ja-JP" dirty="0"/>
              <a:t>ここでは、福祉サービスだけでは解決しないニーズを取り上げ、地域の中にある当たり前の地域資源を活用することで生活の幅が広がり、地域作り（コミュニティワーク）の第一歩になることの理解を深め</a:t>
            </a:r>
            <a:r>
              <a:rPr lang="ja-JP" altLang="en-US" dirty="0"/>
              <a:t>ていきます</a:t>
            </a:r>
            <a:r>
              <a:rPr lang="ja-JP" altLang="ja-JP" dirty="0"/>
              <a:t>。</a:t>
            </a:r>
            <a:endParaRPr lang="en-US" altLang="ja-JP" dirty="0"/>
          </a:p>
          <a:p>
            <a:r>
              <a:rPr lang="ja-JP" altLang="ja-JP" dirty="0"/>
              <a:t>グループスーパービジョンの手法</a:t>
            </a:r>
            <a:r>
              <a:rPr lang="ja-JP" altLang="en-US" dirty="0"/>
              <a:t>は</a:t>
            </a:r>
            <a:r>
              <a:rPr lang="ja-JP" altLang="ja-JP" dirty="0"/>
              <a:t>いくつかある</a:t>
            </a:r>
            <a:r>
              <a:rPr lang="ja-JP" altLang="en-US" dirty="0"/>
              <a:t>ますが</a:t>
            </a:r>
            <a:r>
              <a:rPr lang="ja-JP" altLang="ja-JP" dirty="0"/>
              <a:t>、ストレングスモデルにおける構造化されたグループスーパービジョンを紹介し、</a:t>
            </a:r>
            <a:r>
              <a:rPr lang="en-US" altLang="ja-JP" dirty="0"/>
              <a:t>GSV</a:t>
            </a:r>
            <a:r>
              <a:rPr lang="ja-JP" altLang="en-US" dirty="0"/>
              <a:t>の</a:t>
            </a:r>
            <a:r>
              <a:rPr lang="ja-JP" altLang="ja-JP" dirty="0"/>
              <a:t>雰囲気や効果を体験</a:t>
            </a:r>
            <a:r>
              <a:rPr lang="ja-JP" altLang="en-US" dirty="0" smtClean="0"/>
              <a:t>します</a:t>
            </a:r>
            <a:endParaRPr lang="en-US" altLang="ja-JP" dirty="0" smtClean="0"/>
          </a:p>
          <a:p>
            <a:endParaRPr kumimoji="1" lang="ja-JP" altLang="en-US" dirty="0"/>
          </a:p>
        </p:txBody>
      </p:sp>
      <p:sp>
        <p:nvSpPr>
          <p:cNvPr id="15" name="テキスト ボックス 14">
            <a:extLst>
              <a:ext uri="{FF2B5EF4-FFF2-40B4-BE49-F238E27FC236}">
                <a16:creationId xmlns="" xmlns:a16="http://schemas.microsoft.com/office/drawing/2014/main" id="{FD3D9604-48B6-A14C-8E51-B9226E027BF4}"/>
              </a:ext>
            </a:extLst>
          </p:cNvPr>
          <p:cNvSpPr txBox="1"/>
          <p:nvPr/>
        </p:nvSpPr>
        <p:spPr>
          <a:xfrm>
            <a:off x="1078992" y="643185"/>
            <a:ext cx="676656" cy="769441"/>
          </a:xfrm>
          <a:prstGeom prst="rect">
            <a:avLst/>
          </a:prstGeom>
          <a:noFill/>
          <a:ln>
            <a:solidFill>
              <a:schemeClr val="tx1"/>
            </a:solidFill>
          </a:ln>
        </p:spPr>
        <p:txBody>
          <a:bodyPr wrap="square" rtlCol="0">
            <a:spAutoFit/>
          </a:bodyPr>
          <a:lstStyle/>
          <a:p>
            <a:pPr algn="ctr"/>
            <a:r>
              <a:rPr lang="ja-JP" altLang="en-US" sz="4400" dirty="0"/>
              <a:t>２</a:t>
            </a:r>
            <a:endParaRPr kumimoji="1" lang="ja-JP" altLang="en-US" sz="4400" dirty="0"/>
          </a:p>
        </p:txBody>
      </p:sp>
    </p:spTree>
    <p:extLst>
      <p:ext uri="{BB962C8B-B14F-4D97-AF65-F5344CB8AC3E}">
        <p14:creationId xmlns:p14="http://schemas.microsoft.com/office/powerpoint/2010/main" val="20457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ガイダンス</a:t>
            </a:r>
          </a:p>
        </p:txBody>
      </p:sp>
      <p:sp>
        <p:nvSpPr>
          <p:cNvPr id="3" name="コンテンツ プレースホルダー 2"/>
          <p:cNvSpPr>
            <a:spLocks noGrp="1"/>
          </p:cNvSpPr>
          <p:nvPr>
            <p:ph idx="1"/>
          </p:nvPr>
        </p:nvSpPr>
        <p:spPr>
          <a:xfrm>
            <a:off x="838200" y="1690688"/>
            <a:ext cx="10515600" cy="4547466"/>
          </a:xfrm>
        </p:spPr>
        <p:txBody>
          <a:bodyPr>
            <a:noAutofit/>
          </a:bodyPr>
          <a:lstStyle/>
          <a:p>
            <a:r>
              <a:rPr lang="ja-JP" altLang="en-US" sz="2400" kern="0" dirty="0"/>
              <a:t>（</a:t>
            </a:r>
            <a:r>
              <a:rPr lang="ja-JP" altLang="ja-JP" sz="2400" kern="0" dirty="0"/>
              <a:t>研修受講ガイダンス</a:t>
            </a:r>
            <a:r>
              <a:rPr lang="ja-JP" altLang="en-US" sz="2400" kern="0" dirty="0"/>
              <a:t>）</a:t>
            </a:r>
            <a:r>
              <a:rPr lang="ja-JP" altLang="ja-JP" sz="2400" kern="0" dirty="0"/>
              <a:t>は、現任研修における獲得目標や</a:t>
            </a:r>
            <a:r>
              <a:rPr lang="ja-JP" altLang="en-US" sz="2400" kern="0" dirty="0"/>
              <a:t>４日間の</a:t>
            </a:r>
            <a:r>
              <a:rPr lang="ja-JP" altLang="ja-JP" sz="2400" kern="0" dirty="0"/>
              <a:t>研修の内容を理解して受講してもらうことが目的</a:t>
            </a:r>
            <a:r>
              <a:rPr lang="ja-JP" altLang="en-US" sz="2400" kern="0" dirty="0"/>
              <a:t>として説明を行います。</a:t>
            </a:r>
            <a:endParaRPr lang="en-US" altLang="ja-JP" sz="2400" kern="0" dirty="0"/>
          </a:p>
          <a:p>
            <a:r>
              <a:rPr lang="ja-JP" altLang="en-US" sz="2400" kern="0" dirty="0"/>
              <a:t>（</a:t>
            </a:r>
            <a:r>
              <a:rPr lang="ja-JP" altLang="ja-JP" sz="2400" kern="0" dirty="0"/>
              <a:t>１日目</a:t>
            </a:r>
            <a:r>
              <a:rPr lang="ja-JP" altLang="en-US" sz="2400" kern="0" dirty="0"/>
              <a:t>）</a:t>
            </a:r>
            <a:r>
              <a:rPr lang="ja-JP" altLang="ja-JP" sz="2400" kern="0" dirty="0"/>
              <a:t>に地域を基盤としたソーシャルワークを理解するため、講義を中心としたものから、</a:t>
            </a:r>
            <a:r>
              <a:rPr lang="ja-JP" altLang="en-US" sz="2400" kern="0" dirty="0"/>
              <a:t>（</a:t>
            </a:r>
            <a:r>
              <a:rPr lang="ja-JP" altLang="ja-JP" sz="2400" kern="0" dirty="0"/>
              <a:t>２日目以降</a:t>
            </a:r>
            <a:r>
              <a:rPr lang="ja-JP" altLang="en-US" sz="2400" kern="0" dirty="0"/>
              <a:t>）</a:t>
            </a:r>
            <a:r>
              <a:rPr lang="ja-JP" altLang="ja-JP" sz="2400" kern="0" dirty="0"/>
              <a:t>は個別相談支援、チームアプローチ（多職種連携）、コミュニティワークについての演習を中心に研修を行</a:t>
            </a:r>
            <a:r>
              <a:rPr lang="ja-JP" altLang="en-US" sz="2400" kern="0" dirty="0"/>
              <a:t>います</a:t>
            </a:r>
            <a:endParaRPr lang="en-US" altLang="ja-JP" sz="2400" kern="0" dirty="0"/>
          </a:p>
          <a:p>
            <a:r>
              <a:rPr kumimoji="1" lang="ja-JP" altLang="en-US" sz="2400" kern="0" dirty="0"/>
              <a:t>（インターバル）</a:t>
            </a:r>
            <a:r>
              <a:rPr lang="ja-JP" altLang="ja-JP" sz="2400" kern="0" dirty="0"/>
              <a:t>相談支援専門員は、経験を積み重ねても自己の振り返りが必要な業務であるが、日常業務に追われてしまい、そのような機会を得ることが難しい状況にある。また、自らの支援について他者から助言・指導を受ける機会が少ないことから、助言等を期待して研修を受講される方も多い。そのため、研修時に自己の振り返りと他者からの助言・指導を受ける機会を設け、さらに研修の合間にインターバルを取り入れ、基幹相談支援センター等に出向いて実地研修（</a:t>
            </a:r>
            <a:r>
              <a:rPr lang="en-US" altLang="ja-JP" sz="2400" kern="0" dirty="0"/>
              <a:t>OJT)</a:t>
            </a:r>
            <a:r>
              <a:rPr lang="ja-JP" altLang="ja-JP" sz="2400" kern="0" dirty="0"/>
              <a:t>を組み入れることで研修後も継続して助言等が受けられる場面を作</a:t>
            </a:r>
            <a:r>
              <a:rPr lang="ja-JP" altLang="en-US" sz="2400" kern="0" dirty="0"/>
              <a:t>ることが目的です</a:t>
            </a:r>
            <a:r>
              <a:rPr lang="ja-JP" altLang="ja-JP" sz="2400" kern="0" dirty="0"/>
              <a:t>。インターバルでの取り組み内容について書式４、５に記載し提出</a:t>
            </a:r>
            <a:r>
              <a:rPr lang="ja-JP" altLang="en-US" sz="2400" kern="0" dirty="0"/>
              <a:t>します</a:t>
            </a:r>
            <a:r>
              <a:rPr lang="ja-JP" altLang="ja-JP" sz="2400" kern="0" dirty="0"/>
              <a:t>。</a:t>
            </a:r>
            <a:endParaRPr kumimoji="1" lang="ja-JP" altLang="en-US" sz="2400" kern="0" dirty="0"/>
          </a:p>
        </p:txBody>
      </p:sp>
    </p:spTree>
    <p:extLst>
      <p:ext uri="{BB962C8B-B14F-4D97-AF65-F5344CB8AC3E}">
        <p14:creationId xmlns:p14="http://schemas.microsoft.com/office/powerpoint/2010/main" val="2744561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講義・実演</a:t>
            </a:r>
          </a:p>
        </p:txBody>
      </p:sp>
      <p:sp>
        <p:nvSpPr>
          <p:cNvPr id="5" name="コンテンツ プレースホルダー 4"/>
          <p:cNvSpPr>
            <a:spLocks noGrp="1"/>
          </p:cNvSpPr>
          <p:nvPr>
            <p:ph idx="1"/>
          </p:nvPr>
        </p:nvSpPr>
        <p:spPr/>
        <p:txBody>
          <a:bodyPr/>
          <a:lstStyle/>
          <a:p>
            <a:r>
              <a:rPr lang="ja-JP" altLang="en-US" dirty="0"/>
              <a:t>ストレングスモデルにおける</a:t>
            </a:r>
            <a:r>
              <a:rPr lang="en-US" altLang="ja-JP" dirty="0"/>
              <a:t>GSV</a:t>
            </a:r>
            <a:r>
              <a:rPr lang="ja-JP" altLang="en-US" dirty="0"/>
              <a:t>の説明を行った後、模擬グループスーパービジョンを見ていただきます。</a:t>
            </a:r>
            <a:endParaRPr lang="en-US" altLang="ja-JP" dirty="0"/>
          </a:p>
          <a:p>
            <a:r>
              <a:rPr lang="ja-JP" altLang="ja-JP" dirty="0"/>
              <a:t>共通事例の作成は、サービス等利用計画を作成後、福祉サービスを利用したが、福祉サービスでは解決しないニーズが分かり、ストレングスモデルによる</a:t>
            </a:r>
            <a:r>
              <a:rPr lang="en-US" altLang="ja-JP" dirty="0"/>
              <a:t>GSV</a:t>
            </a:r>
            <a:r>
              <a:rPr lang="ja-JP" altLang="ja-JP" dirty="0"/>
              <a:t>を行い支援内容の検討を行ったところ、</a:t>
            </a:r>
            <a:r>
              <a:rPr lang="ja-JP" altLang="ja-JP" u="sng" dirty="0">
                <a:solidFill>
                  <a:srgbClr val="FF0000"/>
                </a:solidFill>
              </a:rPr>
              <a:t>地域資源を活用することで生活の幅が広がり、生活の質が高まった</a:t>
            </a:r>
            <a:r>
              <a:rPr lang="ja-JP" altLang="ja-JP" dirty="0"/>
              <a:t>と</a:t>
            </a:r>
            <a:r>
              <a:rPr lang="ja-JP" altLang="en-US" dirty="0"/>
              <a:t>いう</a:t>
            </a:r>
            <a:r>
              <a:rPr lang="ja-JP" altLang="en-US" dirty="0" smtClean="0"/>
              <a:t>事例（模擬</a:t>
            </a:r>
            <a:r>
              <a:rPr lang="en-US" altLang="ja-JP" dirty="0" smtClean="0"/>
              <a:t>GSV</a:t>
            </a:r>
            <a:r>
              <a:rPr lang="ja-JP" altLang="en-US" dirty="0" smtClean="0"/>
              <a:t>事例・ストレングスアセスメント事例資料を参照）</a:t>
            </a:r>
            <a:endParaRPr lang="en-US" altLang="ja-JP" dirty="0"/>
          </a:p>
          <a:p>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650422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 xmlns:a16="http://schemas.microsoft.com/office/drawing/2014/main" id="{C1C571E5-6E7D-A54F-96BB-3180F099D345}"/>
              </a:ext>
            </a:extLst>
          </p:cNvPr>
          <p:cNvSpPr>
            <a:spLocks noGrp="1"/>
          </p:cNvSpPr>
          <p:nvPr>
            <p:ph type="title"/>
          </p:nvPr>
        </p:nvSpPr>
        <p:spPr/>
        <p:txBody>
          <a:bodyPr/>
          <a:lstStyle/>
          <a:p>
            <a:r>
              <a:rPr lang="ja-JP" altLang="en-US" dirty="0"/>
              <a:t>　　　演習：事例報告・検討</a:t>
            </a:r>
          </a:p>
        </p:txBody>
      </p:sp>
      <p:sp>
        <p:nvSpPr>
          <p:cNvPr id="4" name="コンテンツ プレースホルダー 3"/>
          <p:cNvSpPr>
            <a:spLocks noGrp="1"/>
          </p:cNvSpPr>
          <p:nvPr>
            <p:ph idx="1"/>
          </p:nvPr>
        </p:nvSpPr>
        <p:spPr/>
        <p:txBody>
          <a:bodyPr>
            <a:normAutofit lnSpcReduction="10000"/>
          </a:bodyPr>
          <a:lstStyle/>
          <a:p>
            <a:r>
              <a:rPr lang="ja-JP" altLang="ja-JP" dirty="0"/>
              <a:t>３日目に選出された代表事例に対して、模擬グループスーパービジョンを参考にして地域資源を活用した具体的な支援方法について検討</a:t>
            </a:r>
            <a:r>
              <a:rPr lang="ja-JP" altLang="en-US" dirty="0"/>
              <a:t>します</a:t>
            </a:r>
            <a:r>
              <a:rPr lang="ja-JP" altLang="ja-JP" dirty="0"/>
              <a:t>。</a:t>
            </a:r>
            <a:endParaRPr lang="en-US" altLang="ja-JP" dirty="0"/>
          </a:p>
          <a:p>
            <a:r>
              <a:rPr lang="ja-JP" altLang="ja-JP" dirty="0"/>
              <a:t>ここではストレングスアセスメント票（１日目の研修を受けて３日目に提出、書式３）を使用し</a:t>
            </a:r>
            <a:r>
              <a:rPr lang="ja-JP" altLang="en-US" dirty="0"/>
              <a:t>ます。</a:t>
            </a:r>
            <a:endParaRPr lang="en-US" altLang="ja-JP" dirty="0"/>
          </a:p>
          <a:p>
            <a:r>
              <a:rPr lang="ja-JP" altLang="ja-JP" dirty="0"/>
              <a:t>障害者の生活は福祉サービスの中だけで生活しているのではなく、福祉サービスを利用しながらも隣人</a:t>
            </a:r>
            <a:r>
              <a:rPr lang="ja-JP" altLang="en-US" dirty="0"/>
              <a:t>との関係</a:t>
            </a:r>
            <a:r>
              <a:rPr lang="ja-JP" altLang="ja-JP" dirty="0"/>
              <a:t>や地域資源を活用することで生活の質が</a:t>
            </a:r>
            <a:r>
              <a:rPr lang="ja-JP" altLang="en-US" dirty="0"/>
              <a:t>高まります。</a:t>
            </a:r>
            <a:endParaRPr lang="en-US" altLang="ja-JP" dirty="0"/>
          </a:p>
          <a:p>
            <a:r>
              <a:rPr lang="ja-JP" altLang="ja-JP" dirty="0"/>
              <a:t>生活の中に地域とのつながりがとても大事である事を事例検討を通して理解する</a:t>
            </a:r>
            <a:r>
              <a:rPr lang="ja-JP" altLang="en-US" dirty="0"/>
              <a:t>他、</a:t>
            </a:r>
            <a:r>
              <a:rPr lang="ja-JP" altLang="ja-JP" dirty="0"/>
              <a:t>地域資源を活用する等の支援がコミュニティワークの第一歩であることを理解</a:t>
            </a:r>
            <a:r>
              <a:rPr lang="ja-JP" altLang="en-US" dirty="0"/>
              <a:t>します</a:t>
            </a:r>
            <a:r>
              <a:rPr lang="ja-JP" altLang="ja-JP" dirty="0"/>
              <a:t>。</a:t>
            </a:r>
          </a:p>
          <a:p>
            <a:endParaRPr kumimoji="1" lang="ja-JP" altLang="en-US" dirty="0"/>
          </a:p>
        </p:txBody>
      </p:sp>
      <p:sp>
        <p:nvSpPr>
          <p:cNvPr id="15" name="テキスト ボックス 14">
            <a:extLst>
              <a:ext uri="{FF2B5EF4-FFF2-40B4-BE49-F238E27FC236}">
                <a16:creationId xmlns="" xmlns:a16="http://schemas.microsoft.com/office/drawing/2014/main" id="{FD3D9604-48B6-A14C-8E51-B9226E027BF4}"/>
              </a:ext>
            </a:extLst>
          </p:cNvPr>
          <p:cNvSpPr txBox="1"/>
          <p:nvPr/>
        </p:nvSpPr>
        <p:spPr>
          <a:xfrm>
            <a:off x="1078992" y="643185"/>
            <a:ext cx="676656" cy="769441"/>
          </a:xfrm>
          <a:prstGeom prst="rect">
            <a:avLst/>
          </a:prstGeom>
          <a:noFill/>
          <a:ln>
            <a:solidFill>
              <a:schemeClr val="tx1"/>
            </a:solidFill>
          </a:ln>
        </p:spPr>
        <p:txBody>
          <a:bodyPr wrap="square" rtlCol="0">
            <a:spAutoFit/>
          </a:bodyPr>
          <a:lstStyle/>
          <a:p>
            <a:pPr algn="ctr"/>
            <a:r>
              <a:rPr lang="ja-JP" altLang="en-US" sz="4400" dirty="0"/>
              <a:t>３</a:t>
            </a:r>
            <a:endParaRPr kumimoji="1" lang="ja-JP" altLang="en-US" sz="4400" dirty="0"/>
          </a:p>
        </p:txBody>
      </p:sp>
    </p:spTree>
    <p:extLst>
      <p:ext uri="{BB962C8B-B14F-4D97-AF65-F5344CB8AC3E}">
        <p14:creationId xmlns:p14="http://schemas.microsoft.com/office/powerpoint/2010/main" val="2134099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（参考）ストレングスアセスメント票</a:t>
            </a:r>
          </a:p>
        </p:txBody>
      </p:sp>
      <p:sp>
        <p:nvSpPr>
          <p:cNvPr id="4" name="コンテンツ プレースホルダー 3"/>
          <p:cNvSpPr>
            <a:spLocks noGrp="1"/>
          </p:cNvSpPr>
          <p:nvPr>
            <p:ph sz="half" idx="1"/>
          </p:nvPr>
        </p:nvSpPr>
        <p:spPr/>
        <p:txBody>
          <a:bodyPr/>
          <a:lstStyle/>
          <a:p>
            <a:r>
              <a:rPr kumimoji="1" lang="ja-JP" altLang="en-US" dirty="0"/>
              <a:t>ストレングスアセスメント票は、</a:t>
            </a:r>
            <a:r>
              <a:rPr kumimoji="1" lang="en-US" altLang="ja-JP" dirty="0"/>
              <a:t>1</a:t>
            </a:r>
            <a:r>
              <a:rPr kumimoji="1" lang="ja-JP" altLang="en-US" dirty="0"/>
              <a:t>日目のガイダンスで記入方法を説明し、作成してもらいます。</a:t>
            </a:r>
            <a:endParaRPr kumimoji="1" lang="en-US" altLang="ja-JP" dirty="0"/>
          </a:p>
          <a:p>
            <a:r>
              <a:rPr lang="ja-JP" altLang="en-US" dirty="0"/>
              <a:t>ストレングスアセスメントは、アセスメントの一部であることが前提となります。</a:t>
            </a:r>
            <a:endParaRPr kumimoji="1" lang="ja-JP" altLang="en-US" dirty="0"/>
          </a:p>
        </p:txBody>
      </p:sp>
      <p:pic>
        <p:nvPicPr>
          <p:cNvPr id="6" name="コンテンツ プレースホルダー 5"/>
          <p:cNvPicPr>
            <a:picLocks noGrp="1" noChangeAspect="1"/>
          </p:cNvPicPr>
          <p:nvPr>
            <p:ph sz="half" idx="2"/>
          </p:nvPr>
        </p:nvPicPr>
        <p:blipFill>
          <a:blip r:embed="rId2"/>
          <a:stretch>
            <a:fillRect/>
          </a:stretch>
        </p:blipFill>
        <p:spPr>
          <a:xfrm>
            <a:off x="9047019" y="689115"/>
            <a:ext cx="2893967" cy="5936083"/>
          </a:xfrm>
          <a:prstGeom prst="rect">
            <a:avLst/>
          </a:prstGeom>
        </p:spPr>
      </p:pic>
    </p:spTree>
    <p:extLst>
      <p:ext uri="{BB962C8B-B14F-4D97-AF65-F5344CB8AC3E}">
        <p14:creationId xmlns:p14="http://schemas.microsoft.com/office/powerpoint/2010/main" val="2529354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 xmlns:a16="http://schemas.microsoft.com/office/drawing/2014/main" id="{C1C571E5-6E7D-A54F-96BB-3180F099D345}"/>
              </a:ext>
            </a:extLst>
          </p:cNvPr>
          <p:cNvSpPr>
            <a:spLocks noGrp="1"/>
          </p:cNvSpPr>
          <p:nvPr>
            <p:ph type="title"/>
          </p:nvPr>
        </p:nvSpPr>
        <p:spPr/>
        <p:txBody>
          <a:bodyPr/>
          <a:lstStyle/>
          <a:p>
            <a:r>
              <a:rPr lang="ja-JP" altLang="en-US" dirty="0"/>
              <a:t>　　　演習：ヒアリングシート（書式２）</a:t>
            </a:r>
          </a:p>
        </p:txBody>
      </p:sp>
      <p:sp>
        <p:nvSpPr>
          <p:cNvPr id="4" name="コンテンツ プレースホルダー 3"/>
          <p:cNvSpPr>
            <a:spLocks noGrp="1"/>
          </p:cNvSpPr>
          <p:nvPr>
            <p:ph idx="1"/>
          </p:nvPr>
        </p:nvSpPr>
        <p:spPr/>
        <p:txBody>
          <a:bodyPr/>
          <a:lstStyle/>
          <a:p>
            <a:r>
              <a:rPr lang="ja-JP" altLang="en-US" dirty="0"/>
              <a:t>事前に記入された</a:t>
            </a:r>
            <a:r>
              <a:rPr lang="ja-JP" altLang="ja-JP" dirty="0"/>
              <a:t>ヒアリングシート</a:t>
            </a:r>
            <a:r>
              <a:rPr lang="ja-JP" altLang="en-US" dirty="0"/>
              <a:t>に対して、</a:t>
            </a:r>
            <a:r>
              <a:rPr lang="ja-JP" altLang="ja-JP" dirty="0"/>
              <a:t>研修全体の内容を留意して再記入を行い</a:t>
            </a:r>
            <a:r>
              <a:rPr lang="ja-JP" altLang="en-US" dirty="0"/>
              <a:t>ます。</a:t>
            </a:r>
            <a:endParaRPr lang="en-US" altLang="ja-JP" dirty="0"/>
          </a:p>
          <a:p>
            <a:r>
              <a:rPr lang="ja-JP" altLang="ja-JP" dirty="0"/>
              <a:t>地域支援</a:t>
            </a:r>
            <a:r>
              <a:rPr lang="ja-JP" altLang="en-US" dirty="0"/>
              <a:t>に必要な事柄等についての理解を深め、</a:t>
            </a:r>
            <a:r>
              <a:rPr lang="ja-JP" altLang="ja-JP" dirty="0"/>
              <a:t>主任相談支援専門員に求められる役割を理解し、相談支援専門員のキャリアアップにつなげていく</a:t>
            </a:r>
            <a:r>
              <a:rPr lang="ja-JP" altLang="en-US" dirty="0"/>
              <a:t>ことが目的です。</a:t>
            </a:r>
            <a:endParaRPr lang="en-US" altLang="ja-JP" dirty="0"/>
          </a:p>
          <a:p>
            <a:r>
              <a:rPr lang="ja-JP" altLang="en-US" dirty="0"/>
              <a:t>ヒアリングシートの記入は</a:t>
            </a:r>
            <a:r>
              <a:rPr lang="en-US" altLang="ja-JP" dirty="0"/>
              <a:t>1</a:t>
            </a:r>
            <a:r>
              <a:rPr lang="ja-JP" altLang="en-US" dirty="0"/>
              <a:t>日目のガイダンスの中で説明します。</a:t>
            </a:r>
            <a:endParaRPr lang="ja-JP" altLang="ja-JP" dirty="0"/>
          </a:p>
          <a:p>
            <a:endParaRPr kumimoji="1" lang="ja-JP" altLang="en-US" dirty="0"/>
          </a:p>
        </p:txBody>
      </p:sp>
      <p:sp>
        <p:nvSpPr>
          <p:cNvPr id="15" name="テキスト ボックス 14">
            <a:extLst>
              <a:ext uri="{FF2B5EF4-FFF2-40B4-BE49-F238E27FC236}">
                <a16:creationId xmlns="" xmlns:a16="http://schemas.microsoft.com/office/drawing/2014/main" id="{FD3D9604-48B6-A14C-8E51-B9226E027BF4}"/>
              </a:ext>
            </a:extLst>
          </p:cNvPr>
          <p:cNvSpPr txBox="1"/>
          <p:nvPr/>
        </p:nvSpPr>
        <p:spPr>
          <a:xfrm>
            <a:off x="1078992" y="643185"/>
            <a:ext cx="676656" cy="769441"/>
          </a:xfrm>
          <a:prstGeom prst="rect">
            <a:avLst/>
          </a:prstGeom>
          <a:noFill/>
          <a:ln>
            <a:solidFill>
              <a:schemeClr val="tx1"/>
            </a:solidFill>
          </a:ln>
        </p:spPr>
        <p:txBody>
          <a:bodyPr wrap="square" rtlCol="0">
            <a:spAutoFit/>
          </a:bodyPr>
          <a:lstStyle/>
          <a:p>
            <a:pPr algn="ctr"/>
            <a:r>
              <a:rPr lang="ja-JP" altLang="en-US" sz="4400" dirty="0"/>
              <a:t>４</a:t>
            </a:r>
            <a:endParaRPr kumimoji="1" lang="ja-JP" altLang="en-US" sz="4400" dirty="0"/>
          </a:p>
        </p:txBody>
      </p:sp>
    </p:spTree>
    <p:extLst>
      <p:ext uri="{BB962C8B-B14F-4D97-AF65-F5344CB8AC3E}">
        <p14:creationId xmlns:p14="http://schemas.microsoft.com/office/powerpoint/2010/main" val="3124317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 xmlns:a16="http://schemas.microsoft.com/office/drawing/2014/main" id="{C1C571E5-6E7D-A54F-96BB-3180F099D345}"/>
              </a:ext>
            </a:extLst>
          </p:cNvPr>
          <p:cNvSpPr>
            <a:spLocks noGrp="1"/>
          </p:cNvSpPr>
          <p:nvPr>
            <p:ph type="title"/>
          </p:nvPr>
        </p:nvSpPr>
        <p:spPr/>
        <p:txBody>
          <a:bodyPr/>
          <a:lstStyle/>
          <a:p>
            <a:r>
              <a:rPr lang="ja-JP" altLang="en-US" dirty="0"/>
              <a:t>　　　演習：まとめ</a:t>
            </a:r>
          </a:p>
        </p:txBody>
      </p:sp>
      <p:sp>
        <p:nvSpPr>
          <p:cNvPr id="6" name="コンテンツ プレースホルダー 5"/>
          <p:cNvSpPr>
            <a:spLocks noGrp="1"/>
          </p:cNvSpPr>
          <p:nvPr>
            <p:ph idx="1"/>
          </p:nvPr>
        </p:nvSpPr>
        <p:spPr/>
        <p:txBody>
          <a:bodyPr/>
          <a:lstStyle/>
          <a:p>
            <a:r>
              <a:rPr lang="ja-JP" altLang="ja-JP" dirty="0"/>
              <a:t>インターバルで行なってきた内容</a:t>
            </a:r>
            <a:r>
              <a:rPr lang="ja-JP" altLang="en-US" dirty="0"/>
              <a:t>、ヒアリングシートを踏まえ、</a:t>
            </a:r>
            <a:r>
              <a:rPr lang="ja-JP" altLang="ja-JP" dirty="0"/>
              <a:t>地域を基盤としたソーシャルワークを行う上で、相談支援専門員における技術や地域支援の展開、相談支援体制、協議会</a:t>
            </a:r>
            <a:r>
              <a:rPr lang="ja-JP" altLang="en-US" dirty="0"/>
              <a:t>の役割等について考える</a:t>
            </a:r>
            <a:r>
              <a:rPr lang="ja-JP" altLang="ja-JP" dirty="0"/>
              <a:t>。</a:t>
            </a:r>
            <a:endParaRPr kumimoji="1" lang="ja-JP" altLang="en-US" dirty="0"/>
          </a:p>
        </p:txBody>
      </p:sp>
      <p:sp>
        <p:nvSpPr>
          <p:cNvPr id="15" name="テキスト ボックス 14">
            <a:extLst>
              <a:ext uri="{FF2B5EF4-FFF2-40B4-BE49-F238E27FC236}">
                <a16:creationId xmlns="" xmlns:a16="http://schemas.microsoft.com/office/drawing/2014/main" id="{FD3D9604-48B6-A14C-8E51-B9226E027BF4}"/>
              </a:ext>
            </a:extLst>
          </p:cNvPr>
          <p:cNvSpPr txBox="1"/>
          <p:nvPr/>
        </p:nvSpPr>
        <p:spPr>
          <a:xfrm>
            <a:off x="1078992" y="643185"/>
            <a:ext cx="676656" cy="769441"/>
          </a:xfrm>
          <a:prstGeom prst="rect">
            <a:avLst/>
          </a:prstGeom>
          <a:noFill/>
          <a:ln>
            <a:solidFill>
              <a:schemeClr val="tx1"/>
            </a:solidFill>
          </a:ln>
        </p:spPr>
        <p:txBody>
          <a:bodyPr wrap="square" rtlCol="0">
            <a:spAutoFit/>
          </a:bodyPr>
          <a:lstStyle/>
          <a:p>
            <a:pPr algn="ctr"/>
            <a:r>
              <a:rPr lang="ja-JP" altLang="en-US" sz="4400" dirty="0"/>
              <a:t>５</a:t>
            </a:r>
            <a:endParaRPr kumimoji="1" lang="ja-JP" altLang="en-US" sz="4400" dirty="0"/>
          </a:p>
        </p:txBody>
      </p:sp>
    </p:spTree>
    <p:extLst>
      <p:ext uri="{BB962C8B-B14F-4D97-AF65-F5344CB8AC3E}">
        <p14:creationId xmlns:p14="http://schemas.microsoft.com/office/powerpoint/2010/main" val="354266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獲得目標</a:t>
            </a:r>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ja-JP" dirty="0"/>
              <a:t>①相談支援の基本的業務を確実に実施できる。【意思決定（支援）を通して生きがいや自己肯定感を高める支援（ストレングス）、相談支援の技術と能力の獲得】</a:t>
            </a:r>
            <a:endParaRPr lang="en-US" altLang="ja-JP" dirty="0"/>
          </a:p>
          <a:p>
            <a:pPr marL="0" indent="0">
              <a:buNone/>
            </a:pPr>
            <a:r>
              <a:rPr lang="ja-JP" altLang="ja-JP" dirty="0"/>
              <a:t>②チームアプローチ（多職種連携）の理論と方法を学び、実戦においてチームアプローチが展開できる。【チームアプローチ（多職種連携）を実践するための技術と能力の獲得】</a:t>
            </a:r>
            <a:endParaRPr lang="en-US" altLang="ja-JP" dirty="0"/>
          </a:p>
          <a:p>
            <a:pPr marL="0" indent="0">
              <a:buNone/>
            </a:pPr>
            <a:r>
              <a:rPr lang="ja-JP" altLang="ja-JP" dirty="0"/>
              <a:t>③コミュニティワーク（地域とのつながりやインフォーマルサービスの活用、社会資源の開発等）の理論と方法を理解し、実践できる。【地域に即して相談支援の実践力の獲得】</a:t>
            </a:r>
            <a:endParaRPr lang="en-US" altLang="ja-JP" dirty="0"/>
          </a:p>
          <a:p>
            <a:pPr marL="0" indent="0">
              <a:buNone/>
            </a:pPr>
            <a:r>
              <a:rPr lang="ja-JP" altLang="ja-JP" dirty="0"/>
              <a:t>④グループスーパービジョンの理論と方法を学び、実践事例を用いてグループスーパービジョンを体験することで、自らの支援について助言・指導を受けることの重要性を理解するとしている</a:t>
            </a:r>
            <a:endParaRPr kumimoji="1" lang="ja-JP" altLang="en-US" dirty="0"/>
          </a:p>
        </p:txBody>
      </p:sp>
    </p:spTree>
    <p:extLst>
      <p:ext uri="{BB962C8B-B14F-4D97-AF65-F5344CB8AC3E}">
        <p14:creationId xmlns:p14="http://schemas.microsoft.com/office/powerpoint/2010/main" val="102248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研修の進め方（２日目）</a:t>
            </a:r>
          </a:p>
        </p:txBody>
      </p:sp>
      <p:sp>
        <p:nvSpPr>
          <p:cNvPr id="3" name="コンテンツ プレースホルダー 2"/>
          <p:cNvSpPr>
            <a:spLocks noGrp="1"/>
          </p:cNvSpPr>
          <p:nvPr>
            <p:ph idx="1"/>
          </p:nvPr>
        </p:nvSpPr>
        <p:spPr/>
        <p:txBody>
          <a:bodyPr>
            <a:normAutofit/>
          </a:bodyPr>
          <a:lstStyle/>
          <a:p>
            <a:r>
              <a:rPr lang="ja-JP" altLang="ja-JP" sz="2400" dirty="0"/>
              <a:t>２日目の個別相談支援は、最初に研修のガイダンスを行い、２日目の獲得目標や内容等の説明を行</a:t>
            </a:r>
            <a:r>
              <a:rPr lang="ja-JP" altLang="en-US" sz="2400" dirty="0"/>
              <a:t>います。</a:t>
            </a:r>
            <a:endParaRPr lang="en-US" altLang="ja-JP" sz="2400" dirty="0"/>
          </a:p>
          <a:p>
            <a:r>
              <a:rPr lang="ja-JP" altLang="ja-JP" sz="2400" dirty="0"/>
              <a:t>講義は１日目の内容をもとに、事例を通して相談支援のプロセスや意志決定支援、</a:t>
            </a:r>
            <a:r>
              <a:rPr lang="ja-JP" altLang="en-US" sz="2400" dirty="0"/>
              <a:t>セルフ</a:t>
            </a:r>
            <a:r>
              <a:rPr lang="ja-JP" altLang="ja-JP" sz="2400" dirty="0"/>
              <a:t>チェックリストの記入の仕方の講義を行</a:t>
            </a:r>
            <a:r>
              <a:rPr lang="ja-JP" altLang="en-US" sz="2400" dirty="0"/>
              <a:t>います。</a:t>
            </a:r>
            <a:endParaRPr lang="en-US" altLang="ja-JP" sz="2400" dirty="0"/>
          </a:p>
          <a:p>
            <a:r>
              <a:rPr lang="ja-JP" altLang="ja-JP" sz="2400" dirty="0"/>
              <a:t>演習は、ここでの講義を踏まえ、事前課題（書式１）の報告及び検討、インターバル期間中に行う課題の整理・抽出したものをファシリテーターから助言を得</a:t>
            </a:r>
            <a:r>
              <a:rPr lang="ja-JP" altLang="en-US" sz="2400" dirty="0"/>
              <a:t>ます</a:t>
            </a:r>
            <a:r>
              <a:rPr lang="ja-JP" altLang="ja-JP" sz="2400" dirty="0"/>
              <a:t>。</a:t>
            </a:r>
            <a:endParaRPr lang="en-US" altLang="ja-JP" sz="2400" dirty="0"/>
          </a:p>
          <a:p>
            <a:r>
              <a:rPr lang="ja-JP" altLang="ja-JP" sz="2400" dirty="0"/>
              <a:t>最後に自己業務の振り返りとしてセルフチェックを記入</a:t>
            </a:r>
            <a:r>
              <a:rPr lang="ja-JP" altLang="en-US" sz="2400" dirty="0"/>
              <a:t>します</a:t>
            </a:r>
            <a:r>
              <a:rPr lang="ja-JP" altLang="ja-JP" sz="2400" dirty="0"/>
              <a:t>。</a:t>
            </a:r>
            <a:r>
              <a:rPr lang="ja-JP" altLang="en-US" sz="2400" dirty="0"/>
              <a:t>２</a:t>
            </a:r>
            <a:r>
              <a:rPr lang="ja-JP" altLang="ja-JP" sz="2400" dirty="0"/>
              <a:t>日目終了後、１ヶ月程度インターバル期間とし、演習で整理された課題を基幹相談支援センター等での協議を踏まえ実施してくる。</a:t>
            </a:r>
            <a:endParaRPr kumimoji="1" lang="ja-JP" altLang="en-US" sz="2400" dirty="0"/>
          </a:p>
        </p:txBody>
      </p:sp>
    </p:spTree>
    <p:extLst>
      <p:ext uri="{BB962C8B-B14F-4D97-AF65-F5344CB8AC3E}">
        <p14:creationId xmlns:p14="http://schemas.microsoft.com/office/powerpoint/2010/main" val="375551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研修の進め方（３日目）</a:t>
            </a:r>
          </a:p>
        </p:txBody>
      </p:sp>
      <p:sp>
        <p:nvSpPr>
          <p:cNvPr id="3" name="コンテンツ プレースホルダー 2"/>
          <p:cNvSpPr>
            <a:spLocks noGrp="1"/>
          </p:cNvSpPr>
          <p:nvPr>
            <p:ph idx="1"/>
          </p:nvPr>
        </p:nvSpPr>
        <p:spPr/>
        <p:txBody>
          <a:bodyPr>
            <a:normAutofit/>
          </a:bodyPr>
          <a:lstStyle/>
          <a:p>
            <a:r>
              <a:rPr lang="ja-JP" altLang="ja-JP" sz="2400" dirty="0"/>
              <a:t>３日目のチームアプローチ（多職種連携）は、最初に研修ガイダンスを行い、３日目の獲得目標や内容等の説明を行</a:t>
            </a:r>
            <a:r>
              <a:rPr lang="ja-JP" altLang="en-US" sz="2400" dirty="0"/>
              <a:t>います</a:t>
            </a:r>
            <a:r>
              <a:rPr lang="ja-JP" altLang="ja-JP" sz="2400" dirty="0"/>
              <a:t>。</a:t>
            </a:r>
            <a:endParaRPr lang="en-US" altLang="ja-JP" sz="2400" dirty="0"/>
          </a:p>
          <a:p>
            <a:r>
              <a:rPr lang="ja-JP" altLang="ja-JP" sz="2400" dirty="0"/>
              <a:t>講義は１日目の内容をもとに、事例を通して担当者会議の開催やチームアプローチ（多職種連携）の際の支援目的の共有、</a:t>
            </a:r>
            <a:r>
              <a:rPr lang="ja-JP" altLang="en-US" sz="2400" dirty="0"/>
              <a:t>セルフ</a:t>
            </a:r>
            <a:r>
              <a:rPr lang="ja-JP" altLang="ja-JP" sz="2400" dirty="0"/>
              <a:t>チェックリストの記入の仕方等の講義を行</a:t>
            </a:r>
            <a:r>
              <a:rPr lang="ja-JP" altLang="en-US" sz="2400" dirty="0"/>
              <a:t>います</a:t>
            </a:r>
            <a:r>
              <a:rPr lang="ja-JP" altLang="ja-JP" sz="2400" dirty="0"/>
              <a:t>。</a:t>
            </a:r>
            <a:endParaRPr lang="en-US" altLang="ja-JP" sz="2400" dirty="0"/>
          </a:p>
          <a:p>
            <a:r>
              <a:rPr lang="ja-JP" altLang="ja-JP" sz="2400" dirty="0"/>
              <a:t>演習では、インターバル時の実践報告をした後に講義を踏まえて事前課題（書式１）の検討を行い、次のインターバル期間中に行う内容を整理、最後に自己業務の振り返りとしてチェックシートの記入と共有、４日目に使用する代表事例を選出</a:t>
            </a:r>
            <a:r>
              <a:rPr lang="ja-JP" altLang="en-US" sz="2400" dirty="0"/>
              <a:t>します</a:t>
            </a:r>
            <a:r>
              <a:rPr lang="ja-JP" altLang="ja-JP" sz="2400" dirty="0"/>
              <a:t>。</a:t>
            </a:r>
            <a:endParaRPr lang="en-US" altLang="ja-JP" sz="2400" dirty="0"/>
          </a:p>
          <a:p>
            <a:r>
              <a:rPr lang="ja-JP" altLang="ja-JP" sz="2400" dirty="0"/>
              <a:t>３日目終了後、１ヶ月程度インターバル期間とし、演習で整理された相談支援体制や自立支援協議会の状況を基幹相談支援センター等で確認して</a:t>
            </a:r>
            <a:r>
              <a:rPr lang="ja-JP" altLang="en-US" sz="2400" dirty="0"/>
              <a:t>きます</a:t>
            </a:r>
            <a:r>
              <a:rPr lang="ja-JP" altLang="ja-JP" sz="2400" dirty="0"/>
              <a:t>。</a:t>
            </a:r>
            <a:endParaRPr kumimoji="1" lang="ja-JP" altLang="en-US" sz="2400" dirty="0"/>
          </a:p>
        </p:txBody>
      </p:sp>
    </p:spTree>
    <p:extLst>
      <p:ext uri="{BB962C8B-B14F-4D97-AF65-F5344CB8AC3E}">
        <p14:creationId xmlns:p14="http://schemas.microsoft.com/office/powerpoint/2010/main" val="2768822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研修</a:t>
            </a:r>
            <a:r>
              <a:rPr kumimoji="1" lang="ja-JP" altLang="en-US"/>
              <a:t>の進め方（４日目）</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sz="2400" dirty="0"/>
              <a:t>４日目のコミュニティワークは、最初に研修ガイダンスを行い、４日目の研修の獲得目標や内容等の説明を行</a:t>
            </a:r>
            <a:r>
              <a:rPr lang="ja-JP" altLang="en-US" sz="2400" dirty="0"/>
              <a:t>います</a:t>
            </a:r>
            <a:r>
              <a:rPr lang="ja-JP" altLang="ja-JP" sz="2400" dirty="0"/>
              <a:t>。</a:t>
            </a:r>
            <a:endParaRPr lang="en-US" altLang="ja-JP" sz="2400" dirty="0"/>
          </a:p>
          <a:p>
            <a:r>
              <a:rPr lang="ja-JP" altLang="ja-JP" sz="2400" dirty="0"/>
              <a:t>講義は１日目の内容をもとに、事例を通して地域のつながりや地域資源の活用、自立支援協議会の機能、ヒアリングシートの再記入等の講義を行</a:t>
            </a:r>
            <a:r>
              <a:rPr lang="ja-JP" altLang="en-US" sz="2400" dirty="0"/>
              <a:t>います</a:t>
            </a:r>
            <a:r>
              <a:rPr lang="ja-JP" altLang="ja-JP" sz="2400" dirty="0"/>
              <a:t>。</a:t>
            </a:r>
            <a:endParaRPr lang="en-US" altLang="ja-JP" sz="2400" dirty="0"/>
          </a:p>
          <a:p>
            <a:r>
              <a:rPr lang="ja-JP" altLang="ja-JP" sz="2400" dirty="0"/>
              <a:t>演習では、ここでの講義を踏まえ、代表事例に対して地域資源を活用する等の検討、その後共通事例に対して模擬グループスーパービジョンを行い、地域とのつながりを意識した支援やグループスーパービジョンの必要性等について体験</a:t>
            </a:r>
            <a:r>
              <a:rPr lang="ja-JP" altLang="en-US" sz="2400" dirty="0"/>
              <a:t>します</a:t>
            </a:r>
            <a:r>
              <a:rPr lang="ja-JP" altLang="ja-JP" sz="2400" dirty="0"/>
              <a:t>。</a:t>
            </a:r>
            <a:endParaRPr lang="en-US" altLang="ja-JP" sz="2400" dirty="0"/>
          </a:p>
          <a:p>
            <a:r>
              <a:rPr lang="ja-JP" altLang="ja-JP" sz="2400" dirty="0"/>
              <a:t>最後に事前課題として作成してきたヒアリングシートに対して演習で学んだことも踏まえて再チェックし、地域支援の際の必要な視点や主任相談支援専門員の役割等について考える。</a:t>
            </a:r>
            <a:endParaRPr kumimoji="1" lang="ja-JP" altLang="en-US" sz="2400" dirty="0"/>
          </a:p>
        </p:txBody>
      </p:sp>
    </p:spTree>
    <p:extLst>
      <p:ext uri="{BB962C8B-B14F-4D97-AF65-F5344CB8AC3E}">
        <p14:creationId xmlns:p14="http://schemas.microsoft.com/office/powerpoint/2010/main" val="266935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3658"/>
            <a:ext cx="1930351" cy="369332"/>
          </a:xfrm>
          <a:prstGeom prst="rect">
            <a:avLst/>
          </a:prstGeom>
          <a:noFill/>
          <a:ln>
            <a:noFill/>
          </a:ln>
        </p:spPr>
        <p:txBody>
          <a:bodyPr wrap="square" rtlCol="0">
            <a:spAutoFit/>
          </a:bodyPr>
          <a:lstStyle/>
          <a:p>
            <a:pPr algn="ctr"/>
            <a:r>
              <a:rPr kumimoji="1" lang="ja-JP" altLang="en-US" b="1" dirty="0">
                <a:effectLst>
                  <a:outerShdw blurRad="38100" dist="38100" dir="2700000" algn="tl">
                    <a:srgbClr val="000000">
                      <a:alpha val="43137"/>
                    </a:srgbClr>
                  </a:outerShdw>
                </a:effectLst>
              </a:rPr>
              <a:t>現任研修の構造</a:t>
            </a:r>
          </a:p>
        </p:txBody>
      </p:sp>
      <p:sp>
        <p:nvSpPr>
          <p:cNvPr id="5" name="正方形/長方形 4"/>
          <p:cNvSpPr/>
          <p:nvPr/>
        </p:nvSpPr>
        <p:spPr>
          <a:xfrm>
            <a:off x="450273" y="4480126"/>
            <a:ext cx="678872" cy="7065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solidFill>
                  <a:schemeClr val="tx1"/>
                </a:solidFill>
              </a:rPr>
              <a:t>３</a:t>
            </a:r>
            <a:endParaRPr kumimoji="1" lang="ja-JP" altLang="en-US" sz="2400" b="1" dirty="0">
              <a:solidFill>
                <a:schemeClr val="tx1"/>
              </a:solidFill>
            </a:endParaRPr>
          </a:p>
        </p:txBody>
      </p:sp>
      <p:sp>
        <p:nvSpPr>
          <p:cNvPr id="6" name="正方形/長方形 5"/>
          <p:cNvSpPr/>
          <p:nvPr/>
        </p:nvSpPr>
        <p:spPr>
          <a:xfrm>
            <a:off x="450273" y="3116362"/>
            <a:ext cx="678872" cy="7065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b="1" dirty="0">
                <a:solidFill>
                  <a:schemeClr val="tx1"/>
                </a:solidFill>
              </a:rPr>
              <a:t>２</a:t>
            </a:r>
            <a:endParaRPr kumimoji="1" lang="ja-JP" altLang="en-US" sz="2400" b="1" dirty="0">
              <a:solidFill>
                <a:schemeClr val="tx1"/>
              </a:solidFill>
            </a:endParaRPr>
          </a:p>
        </p:txBody>
      </p:sp>
      <p:sp>
        <p:nvSpPr>
          <p:cNvPr id="8" name="正方形/長方形 7"/>
          <p:cNvSpPr/>
          <p:nvPr/>
        </p:nvSpPr>
        <p:spPr>
          <a:xfrm>
            <a:off x="450273" y="5843890"/>
            <a:ext cx="678872" cy="7065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solidFill>
                  <a:schemeClr val="tx1"/>
                </a:solidFill>
              </a:rPr>
              <a:t>４</a:t>
            </a:r>
            <a:endParaRPr kumimoji="1" lang="ja-JP" altLang="en-US" sz="2400" b="1" dirty="0">
              <a:solidFill>
                <a:schemeClr val="tx1"/>
              </a:solidFill>
            </a:endParaRPr>
          </a:p>
        </p:txBody>
      </p:sp>
      <p:sp>
        <p:nvSpPr>
          <p:cNvPr id="2" name="テキスト ボックス 1"/>
          <p:cNvSpPr txBox="1"/>
          <p:nvPr/>
        </p:nvSpPr>
        <p:spPr>
          <a:xfrm>
            <a:off x="748145" y="375823"/>
            <a:ext cx="10252364" cy="1200329"/>
          </a:xfrm>
          <a:prstGeom prst="rect">
            <a:avLst/>
          </a:prstGeom>
          <a:noFill/>
          <a:ln w="28575">
            <a:solidFill>
              <a:schemeClr val="tx1"/>
            </a:solidFill>
          </a:ln>
        </p:spPr>
        <p:txBody>
          <a:bodyPr wrap="square" rtlCol="0">
            <a:spAutoFit/>
          </a:bodyPr>
          <a:lstStyle/>
          <a:p>
            <a:r>
              <a:rPr kumimoji="1" lang="ja-JP" altLang="en-US" dirty="0"/>
              <a:t>獲得目標</a:t>
            </a:r>
            <a:endParaRPr kumimoji="1" lang="en-US" altLang="ja-JP" dirty="0"/>
          </a:p>
          <a:p>
            <a:r>
              <a:rPr lang="ja-JP" altLang="en-US" dirty="0">
                <a:solidFill>
                  <a:srgbClr val="FF0000"/>
                </a:solidFill>
              </a:rPr>
              <a:t>①相談支援の基本的業務を確実に実施できる。</a:t>
            </a:r>
            <a:endParaRPr lang="en-US" altLang="ja-JP" dirty="0">
              <a:solidFill>
                <a:srgbClr val="FF0000"/>
              </a:solidFill>
            </a:endParaRPr>
          </a:p>
          <a:p>
            <a:r>
              <a:rPr kumimoji="1" lang="ja-JP" altLang="en-US" dirty="0"/>
              <a:t>②チームアプローチ（多職種連携）の理論と方法を理解し、実践の中でチームアプローチが実践できる。</a:t>
            </a:r>
            <a:endParaRPr kumimoji="1" lang="en-US" altLang="ja-JP" dirty="0"/>
          </a:p>
          <a:p>
            <a:r>
              <a:rPr lang="ja-JP" altLang="en-US" dirty="0"/>
              <a:t>③コミュニティワーク（地域とのつながりやインフォーマルの活用等）の理論と方法を理解し、実践できる。</a:t>
            </a:r>
            <a:endParaRPr kumimoji="1" lang="ja-JP" altLang="en-US" dirty="0"/>
          </a:p>
        </p:txBody>
      </p:sp>
      <p:sp>
        <p:nvSpPr>
          <p:cNvPr id="18" name="正方形/長方形 17"/>
          <p:cNvSpPr/>
          <p:nvPr/>
        </p:nvSpPr>
        <p:spPr>
          <a:xfrm>
            <a:off x="1593271" y="3116362"/>
            <a:ext cx="133003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個別相談支援講義（</a:t>
            </a:r>
            <a:r>
              <a:rPr lang="ja-JP" altLang="en-US" sz="1400" dirty="0"/>
              <a:t>実演）</a:t>
            </a:r>
            <a:endParaRPr kumimoji="1" lang="ja-JP" altLang="en-US" sz="1400" dirty="0"/>
          </a:p>
        </p:txBody>
      </p:sp>
      <p:sp>
        <p:nvSpPr>
          <p:cNvPr id="19" name="正方形/長方形 18"/>
          <p:cNvSpPr/>
          <p:nvPr/>
        </p:nvSpPr>
        <p:spPr>
          <a:xfrm>
            <a:off x="9117906" y="3116362"/>
            <a:ext cx="1051393"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セルフチェック</a:t>
            </a:r>
            <a:endParaRPr kumimoji="1" lang="ja-JP" altLang="en-US" sz="1400" dirty="0"/>
          </a:p>
        </p:txBody>
      </p:sp>
      <p:sp>
        <p:nvSpPr>
          <p:cNvPr id="20" name="テキスト ボックス 19"/>
          <p:cNvSpPr txBox="1"/>
          <p:nvPr/>
        </p:nvSpPr>
        <p:spPr>
          <a:xfrm>
            <a:off x="3119252" y="3117421"/>
            <a:ext cx="369332" cy="719051"/>
          </a:xfrm>
          <a:prstGeom prst="rect">
            <a:avLst/>
          </a:prstGeom>
          <a:noFill/>
          <a:ln>
            <a:solidFill>
              <a:schemeClr val="tx1"/>
            </a:solidFill>
          </a:ln>
        </p:spPr>
        <p:txBody>
          <a:bodyPr vert="eaVert" wrap="square" rtlCol="0">
            <a:spAutoFit/>
          </a:bodyPr>
          <a:lstStyle/>
          <a:p>
            <a:r>
              <a:rPr kumimoji="1" lang="ja-JP" altLang="en-US" sz="1200" dirty="0"/>
              <a:t>事例報告</a:t>
            </a:r>
          </a:p>
        </p:txBody>
      </p:sp>
      <p:graphicFrame>
        <p:nvGraphicFramePr>
          <p:cNvPr id="21" name="表 20"/>
          <p:cNvGraphicFramePr>
            <a:graphicFrameLocks noGrp="1"/>
          </p:cNvGraphicFramePr>
          <p:nvPr>
            <p:extLst/>
          </p:nvPr>
        </p:nvGraphicFramePr>
        <p:xfrm>
          <a:off x="3521757" y="3120118"/>
          <a:ext cx="3462483" cy="731520"/>
        </p:xfrm>
        <a:graphic>
          <a:graphicData uri="http://schemas.openxmlformats.org/drawingml/2006/table">
            <a:tbl>
              <a:tblPr firstRow="1" bandRow="1">
                <a:tableStyleId>{5940675A-B579-460E-94D1-54222C63F5DA}</a:tableStyleId>
              </a:tblPr>
              <a:tblGrid>
                <a:gridCol w="1154161">
                  <a:extLst>
                    <a:ext uri="{9D8B030D-6E8A-4147-A177-3AD203B41FA5}">
                      <a16:colId xmlns="" xmlns:a16="http://schemas.microsoft.com/office/drawing/2014/main" val="20000"/>
                    </a:ext>
                  </a:extLst>
                </a:gridCol>
                <a:gridCol w="1154161">
                  <a:extLst>
                    <a:ext uri="{9D8B030D-6E8A-4147-A177-3AD203B41FA5}">
                      <a16:colId xmlns="" xmlns:a16="http://schemas.microsoft.com/office/drawing/2014/main" val="20001"/>
                    </a:ext>
                  </a:extLst>
                </a:gridCol>
                <a:gridCol w="1154161">
                  <a:extLst>
                    <a:ext uri="{9D8B030D-6E8A-4147-A177-3AD203B41FA5}">
                      <a16:colId xmlns="" xmlns:a16="http://schemas.microsoft.com/office/drawing/2014/main" val="20002"/>
                    </a:ext>
                  </a:extLst>
                </a:gridCol>
              </a:tblGrid>
              <a:tr h="353054">
                <a:tc>
                  <a:txBody>
                    <a:bodyPr/>
                    <a:lstStyle/>
                    <a:p>
                      <a:pPr algn="ctr"/>
                      <a:r>
                        <a:rPr kumimoji="1" lang="ja-JP" altLang="en-US" dirty="0"/>
                        <a:t>①</a:t>
                      </a:r>
                    </a:p>
                  </a:txBody>
                  <a:tcPr anchor="ctr"/>
                </a:tc>
                <a:tc>
                  <a:txBody>
                    <a:bodyPr/>
                    <a:lstStyle/>
                    <a:p>
                      <a:pPr algn="ctr"/>
                      <a:r>
                        <a:rPr kumimoji="1" lang="ja-JP" altLang="en-US" dirty="0"/>
                        <a:t>②</a:t>
                      </a:r>
                    </a:p>
                  </a:txBody>
                  <a:tcPr anchor="ctr"/>
                </a:tc>
                <a:tc>
                  <a:txBody>
                    <a:bodyPr/>
                    <a:lstStyle/>
                    <a:p>
                      <a:pPr algn="ctr"/>
                      <a:r>
                        <a:rPr kumimoji="1" lang="ja-JP" altLang="en-US" dirty="0"/>
                        <a:t>③</a:t>
                      </a:r>
                    </a:p>
                  </a:txBody>
                  <a:tcPr anchor="ctr"/>
                </a:tc>
                <a:extLst>
                  <a:ext uri="{0D108BD9-81ED-4DB2-BD59-A6C34878D82A}">
                    <a16:rowId xmlns="" xmlns:a16="http://schemas.microsoft.com/office/drawing/2014/main" val="10000"/>
                  </a:ext>
                </a:extLst>
              </a:tr>
              <a:tr h="353054">
                <a:tc>
                  <a:txBody>
                    <a:bodyPr/>
                    <a:lstStyle/>
                    <a:p>
                      <a:pPr algn="ctr"/>
                      <a:r>
                        <a:rPr kumimoji="1" lang="ja-JP" altLang="en-US" dirty="0"/>
                        <a:t>④</a:t>
                      </a:r>
                    </a:p>
                  </a:txBody>
                  <a:tcPr anchor="ctr"/>
                </a:tc>
                <a:tc>
                  <a:txBody>
                    <a:bodyPr/>
                    <a:lstStyle/>
                    <a:p>
                      <a:pPr algn="ctr"/>
                      <a:r>
                        <a:rPr kumimoji="1" lang="ja-JP" altLang="en-US" dirty="0"/>
                        <a:t>⑤</a:t>
                      </a:r>
                    </a:p>
                  </a:txBody>
                  <a:tcPr anchor="ctr"/>
                </a:tc>
                <a:tc>
                  <a:txBody>
                    <a:bodyPr/>
                    <a:lstStyle/>
                    <a:p>
                      <a:pPr algn="ctr"/>
                      <a:r>
                        <a:rPr kumimoji="1" lang="ja-JP" altLang="en-US" dirty="0"/>
                        <a:t>⑥</a:t>
                      </a:r>
                    </a:p>
                  </a:txBody>
                  <a:tcPr anchor="ctr"/>
                </a:tc>
                <a:extLst>
                  <a:ext uri="{0D108BD9-81ED-4DB2-BD59-A6C34878D82A}">
                    <a16:rowId xmlns="" xmlns:a16="http://schemas.microsoft.com/office/drawing/2014/main" val="10001"/>
                  </a:ext>
                </a:extLst>
              </a:tr>
            </a:tbl>
          </a:graphicData>
        </a:graphic>
      </p:graphicFrame>
      <p:sp>
        <p:nvSpPr>
          <p:cNvPr id="22" name="正方形/長方形 21"/>
          <p:cNvSpPr/>
          <p:nvPr/>
        </p:nvSpPr>
        <p:spPr>
          <a:xfrm>
            <a:off x="7271392" y="3129841"/>
            <a:ext cx="1580284" cy="6941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インターバル整理</a:t>
            </a:r>
            <a:endParaRPr lang="en-US" altLang="ja-JP" sz="1400" dirty="0"/>
          </a:p>
        </p:txBody>
      </p:sp>
      <p:sp>
        <p:nvSpPr>
          <p:cNvPr id="24" name="正方形/長方形 23"/>
          <p:cNvSpPr/>
          <p:nvPr/>
        </p:nvSpPr>
        <p:spPr>
          <a:xfrm>
            <a:off x="4059382" y="3991209"/>
            <a:ext cx="6096002" cy="3323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基幹相談支援センター等にてチームで検討する（インターバル）</a:t>
            </a:r>
          </a:p>
        </p:txBody>
      </p:sp>
      <p:sp>
        <p:nvSpPr>
          <p:cNvPr id="26" name="左カーブ矢印 25"/>
          <p:cNvSpPr/>
          <p:nvPr/>
        </p:nvSpPr>
        <p:spPr>
          <a:xfrm>
            <a:off x="10252364" y="3457184"/>
            <a:ext cx="272352" cy="702208"/>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sp>
        <p:nvSpPr>
          <p:cNvPr id="27" name="正方形/長方形 26"/>
          <p:cNvSpPr/>
          <p:nvPr/>
        </p:nvSpPr>
        <p:spPr>
          <a:xfrm>
            <a:off x="1593271" y="4480125"/>
            <a:ext cx="133003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チームアプローチ</a:t>
            </a:r>
            <a:r>
              <a:rPr kumimoji="1" lang="ja-JP" altLang="en-US" sz="1400" dirty="0"/>
              <a:t>講義（</a:t>
            </a:r>
            <a:r>
              <a:rPr lang="ja-JP" altLang="en-US" sz="1400" dirty="0"/>
              <a:t>実演）</a:t>
            </a:r>
            <a:endParaRPr kumimoji="1" lang="ja-JP" altLang="en-US" sz="1400" dirty="0"/>
          </a:p>
        </p:txBody>
      </p:sp>
      <p:sp>
        <p:nvSpPr>
          <p:cNvPr id="28" name="正方形/長方形 27"/>
          <p:cNvSpPr/>
          <p:nvPr/>
        </p:nvSpPr>
        <p:spPr>
          <a:xfrm>
            <a:off x="9074204" y="4490823"/>
            <a:ext cx="1051393"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セルフチェック</a:t>
            </a:r>
            <a:endParaRPr kumimoji="1" lang="ja-JP" altLang="en-US" sz="1400" dirty="0"/>
          </a:p>
        </p:txBody>
      </p:sp>
      <p:sp>
        <p:nvSpPr>
          <p:cNvPr id="29" name="テキスト ボックス 28"/>
          <p:cNvSpPr txBox="1"/>
          <p:nvPr/>
        </p:nvSpPr>
        <p:spPr>
          <a:xfrm>
            <a:off x="3123942" y="4491748"/>
            <a:ext cx="369332" cy="719051"/>
          </a:xfrm>
          <a:prstGeom prst="rect">
            <a:avLst/>
          </a:prstGeom>
          <a:noFill/>
          <a:ln>
            <a:solidFill>
              <a:schemeClr val="tx1"/>
            </a:solidFill>
          </a:ln>
        </p:spPr>
        <p:txBody>
          <a:bodyPr vert="eaVert" wrap="square" rtlCol="0">
            <a:spAutoFit/>
          </a:bodyPr>
          <a:lstStyle/>
          <a:p>
            <a:r>
              <a:rPr lang="ja-JP" altLang="en-US" sz="1200" dirty="0"/>
              <a:t>事例</a:t>
            </a:r>
            <a:r>
              <a:rPr kumimoji="1" lang="ja-JP" altLang="en-US" sz="1200" dirty="0"/>
              <a:t>報告</a:t>
            </a:r>
          </a:p>
        </p:txBody>
      </p:sp>
      <p:graphicFrame>
        <p:nvGraphicFramePr>
          <p:cNvPr id="30" name="表 29"/>
          <p:cNvGraphicFramePr>
            <a:graphicFrameLocks noGrp="1"/>
          </p:cNvGraphicFramePr>
          <p:nvPr>
            <p:extLst/>
          </p:nvPr>
        </p:nvGraphicFramePr>
        <p:xfrm>
          <a:off x="3521082" y="4485513"/>
          <a:ext cx="1911942" cy="731520"/>
        </p:xfrm>
        <a:graphic>
          <a:graphicData uri="http://schemas.openxmlformats.org/drawingml/2006/table">
            <a:tbl>
              <a:tblPr firstRow="1" bandRow="1">
                <a:tableStyleId>{5940675A-B579-460E-94D1-54222C63F5DA}</a:tableStyleId>
              </a:tblPr>
              <a:tblGrid>
                <a:gridCol w="637314">
                  <a:extLst>
                    <a:ext uri="{9D8B030D-6E8A-4147-A177-3AD203B41FA5}">
                      <a16:colId xmlns="" xmlns:a16="http://schemas.microsoft.com/office/drawing/2014/main" val="20000"/>
                    </a:ext>
                  </a:extLst>
                </a:gridCol>
                <a:gridCol w="637314">
                  <a:extLst>
                    <a:ext uri="{9D8B030D-6E8A-4147-A177-3AD203B41FA5}">
                      <a16:colId xmlns="" xmlns:a16="http://schemas.microsoft.com/office/drawing/2014/main" val="20001"/>
                    </a:ext>
                  </a:extLst>
                </a:gridCol>
                <a:gridCol w="637314">
                  <a:extLst>
                    <a:ext uri="{9D8B030D-6E8A-4147-A177-3AD203B41FA5}">
                      <a16:colId xmlns="" xmlns:a16="http://schemas.microsoft.com/office/drawing/2014/main" val="20002"/>
                    </a:ext>
                  </a:extLst>
                </a:gridCol>
              </a:tblGrid>
              <a:tr h="357153">
                <a:tc>
                  <a:txBody>
                    <a:bodyPr/>
                    <a:lstStyle/>
                    <a:p>
                      <a:pPr algn="ctr"/>
                      <a:r>
                        <a:rPr kumimoji="1" lang="ja-JP" altLang="en-US" dirty="0"/>
                        <a:t>①</a:t>
                      </a:r>
                    </a:p>
                  </a:txBody>
                  <a:tcPr/>
                </a:tc>
                <a:tc>
                  <a:txBody>
                    <a:bodyPr/>
                    <a:lstStyle/>
                    <a:p>
                      <a:pPr algn="ctr"/>
                      <a:r>
                        <a:rPr kumimoji="1" lang="ja-JP" altLang="en-US" dirty="0"/>
                        <a:t>②</a:t>
                      </a:r>
                    </a:p>
                  </a:txBody>
                  <a:tcPr/>
                </a:tc>
                <a:tc>
                  <a:txBody>
                    <a:bodyPr/>
                    <a:lstStyle/>
                    <a:p>
                      <a:pPr algn="ctr"/>
                      <a:r>
                        <a:rPr kumimoji="1" lang="ja-JP" altLang="en-US" dirty="0"/>
                        <a:t>③</a:t>
                      </a:r>
                    </a:p>
                  </a:txBody>
                  <a:tcPr/>
                </a:tc>
                <a:extLst>
                  <a:ext uri="{0D108BD9-81ED-4DB2-BD59-A6C34878D82A}">
                    <a16:rowId xmlns="" xmlns:a16="http://schemas.microsoft.com/office/drawing/2014/main" val="10000"/>
                  </a:ext>
                </a:extLst>
              </a:tr>
              <a:tr h="357153">
                <a:tc>
                  <a:txBody>
                    <a:bodyPr/>
                    <a:lstStyle/>
                    <a:p>
                      <a:pPr algn="ctr"/>
                      <a:r>
                        <a:rPr kumimoji="1" lang="ja-JP" altLang="en-US" dirty="0"/>
                        <a:t>④</a:t>
                      </a:r>
                    </a:p>
                  </a:txBody>
                  <a:tcPr/>
                </a:tc>
                <a:tc>
                  <a:txBody>
                    <a:bodyPr/>
                    <a:lstStyle/>
                    <a:p>
                      <a:pPr algn="ctr"/>
                      <a:r>
                        <a:rPr kumimoji="1" lang="ja-JP" altLang="en-US" dirty="0"/>
                        <a:t>⑤</a:t>
                      </a:r>
                    </a:p>
                  </a:txBody>
                  <a:tcPr/>
                </a:tc>
                <a:tc>
                  <a:txBody>
                    <a:bodyPr/>
                    <a:lstStyle/>
                    <a:p>
                      <a:pPr algn="ctr"/>
                      <a:r>
                        <a:rPr kumimoji="1" lang="ja-JP" altLang="en-US" dirty="0"/>
                        <a:t>⑥</a:t>
                      </a:r>
                    </a:p>
                  </a:txBody>
                  <a:tcPr/>
                </a:tc>
                <a:extLst>
                  <a:ext uri="{0D108BD9-81ED-4DB2-BD59-A6C34878D82A}">
                    <a16:rowId xmlns="" xmlns:a16="http://schemas.microsoft.com/office/drawing/2014/main" val="10001"/>
                  </a:ext>
                </a:extLst>
              </a:tr>
            </a:tbl>
          </a:graphicData>
        </a:graphic>
      </p:graphicFrame>
      <p:sp>
        <p:nvSpPr>
          <p:cNvPr id="31" name="右矢印 30"/>
          <p:cNvSpPr/>
          <p:nvPr/>
        </p:nvSpPr>
        <p:spPr>
          <a:xfrm>
            <a:off x="5547926" y="4697949"/>
            <a:ext cx="289779" cy="270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593271" y="5843890"/>
            <a:ext cx="133003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コミュニティワーク講義（実演）</a:t>
            </a:r>
            <a:endParaRPr kumimoji="1" lang="ja-JP" altLang="en-US" sz="1400" dirty="0"/>
          </a:p>
        </p:txBody>
      </p:sp>
      <p:sp>
        <p:nvSpPr>
          <p:cNvPr id="34" name="正方形/長方形 33"/>
          <p:cNvSpPr/>
          <p:nvPr/>
        </p:nvSpPr>
        <p:spPr>
          <a:xfrm>
            <a:off x="3137666" y="5843890"/>
            <a:ext cx="1227396" cy="7065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solidFill>
                  <a:schemeClr val="tx1"/>
                </a:solidFill>
              </a:rPr>
              <a:t>模擬</a:t>
            </a:r>
            <a:r>
              <a:rPr kumimoji="1" lang="en-US" altLang="ja-JP" sz="1400" dirty="0">
                <a:solidFill>
                  <a:schemeClr val="tx1"/>
                </a:solidFill>
              </a:rPr>
              <a:t>GSV</a:t>
            </a:r>
            <a:endParaRPr kumimoji="1" lang="ja-JP" altLang="en-US" sz="1400" dirty="0">
              <a:solidFill>
                <a:schemeClr val="tx1"/>
              </a:solidFill>
            </a:endParaRPr>
          </a:p>
        </p:txBody>
      </p:sp>
      <p:sp>
        <p:nvSpPr>
          <p:cNvPr id="35" name="正方形/長方形 34"/>
          <p:cNvSpPr/>
          <p:nvPr/>
        </p:nvSpPr>
        <p:spPr>
          <a:xfrm>
            <a:off x="4059382" y="5316626"/>
            <a:ext cx="6096002" cy="34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基幹相談支援センター等にて自立支援協議会の参加等体験（インターバル）</a:t>
            </a:r>
          </a:p>
        </p:txBody>
      </p:sp>
      <p:sp>
        <p:nvSpPr>
          <p:cNvPr id="36" name="正方形/長方形 35"/>
          <p:cNvSpPr/>
          <p:nvPr/>
        </p:nvSpPr>
        <p:spPr>
          <a:xfrm>
            <a:off x="7271392" y="4480125"/>
            <a:ext cx="1580284" cy="7358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インターバル整理</a:t>
            </a:r>
            <a:endParaRPr kumimoji="1" lang="ja-JP" altLang="en-US" sz="1400" dirty="0"/>
          </a:p>
        </p:txBody>
      </p:sp>
      <p:sp>
        <p:nvSpPr>
          <p:cNvPr id="38" name="テキスト ボックス 37"/>
          <p:cNvSpPr txBox="1"/>
          <p:nvPr/>
        </p:nvSpPr>
        <p:spPr>
          <a:xfrm>
            <a:off x="5933591" y="4482685"/>
            <a:ext cx="369332" cy="733221"/>
          </a:xfrm>
          <a:prstGeom prst="rect">
            <a:avLst/>
          </a:prstGeom>
          <a:noFill/>
          <a:ln>
            <a:solidFill>
              <a:schemeClr val="tx1"/>
            </a:solidFill>
          </a:ln>
        </p:spPr>
        <p:txBody>
          <a:bodyPr vert="eaVert" wrap="square" rtlCol="0">
            <a:spAutoFit/>
          </a:bodyPr>
          <a:lstStyle/>
          <a:p>
            <a:r>
              <a:rPr lang="ja-JP" altLang="en-US" sz="1200" dirty="0"/>
              <a:t>事例選出</a:t>
            </a:r>
            <a:endParaRPr kumimoji="1" lang="ja-JP" altLang="en-US" sz="1200" dirty="0"/>
          </a:p>
        </p:txBody>
      </p:sp>
      <p:sp>
        <p:nvSpPr>
          <p:cNvPr id="39" name="左カーブ矢印 38"/>
          <p:cNvSpPr/>
          <p:nvPr/>
        </p:nvSpPr>
        <p:spPr>
          <a:xfrm>
            <a:off x="10237470" y="4795352"/>
            <a:ext cx="272352" cy="702208"/>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sp>
        <p:nvSpPr>
          <p:cNvPr id="42" name="正方形/長方形 41"/>
          <p:cNvSpPr/>
          <p:nvPr/>
        </p:nvSpPr>
        <p:spPr>
          <a:xfrm>
            <a:off x="7271392" y="5813764"/>
            <a:ext cx="1940983"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a:t>インターバル報告</a:t>
            </a:r>
            <a:endParaRPr lang="en-US" altLang="ja-JP" sz="1400" dirty="0"/>
          </a:p>
          <a:p>
            <a:r>
              <a:rPr kumimoji="1" lang="ja-JP" altLang="en-US" sz="1400" dirty="0"/>
              <a:t>相談支援における地域支援について</a:t>
            </a:r>
          </a:p>
        </p:txBody>
      </p:sp>
      <p:sp>
        <p:nvSpPr>
          <p:cNvPr id="43" name="正方形/長方形 42"/>
          <p:cNvSpPr/>
          <p:nvPr/>
        </p:nvSpPr>
        <p:spPr>
          <a:xfrm>
            <a:off x="9451077" y="5813764"/>
            <a:ext cx="718222"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終了証</a:t>
            </a:r>
          </a:p>
        </p:txBody>
      </p:sp>
      <p:sp>
        <p:nvSpPr>
          <p:cNvPr id="44" name="テキスト ボックス 43"/>
          <p:cNvSpPr txBox="1"/>
          <p:nvPr/>
        </p:nvSpPr>
        <p:spPr>
          <a:xfrm>
            <a:off x="10621695" y="3103893"/>
            <a:ext cx="1570303" cy="646331"/>
          </a:xfrm>
          <a:prstGeom prst="rect">
            <a:avLst/>
          </a:prstGeom>
          <a:noFill/>
          <a:ln>
            <a:solidFill>
              <a:schemeClr val="tx1"/>
            </a:solidFill>
          </a:ln>
        </p:spPr>
        <p:txBody>
          <a:bodyPr wrap="square" rtlCol="0">
            <a:spAutoFit/>
          </a:bodyPr>
          <a:lstStyle/>
          <a:p>
            <a:r>
              <a:rPr kumimoji="1" lang="ja-JP" altLang="en-US" sz="1200" dirty="0"/>
              <a:t>セルフチェックの報告、事例の概要報告、③への課題の確認</a:t>
            </a:r>
          </a:p>
        </p:txBody>
      </p:sp>
      <p:sp>
        <p:nvSpPr>
          <p:cNvPr id="46" name="テキスト ボックス 45"/>
          <p:cNvSpPr txBox="1"/>
          <p:nvPr/>
        </p:nvSpPr>
        <p:spPr>
          <a:xfrm>
            <a:off x="10621695" y="4378029"/>
            <a:ext cx="1570304" cy="1015663"/>
          </a:xfrm>
          <a:prstGeom prst="rect">
            <a:avLst/>
          </a:prstGeom>
          <a:noFill/>
          <a:ln>
            <a:solidFill>
              <a:schemeClr val="tx1"/>
            </a:solidFill>
          </a:ln>
        </p:spPr>
        <p:txBody>
          <a:bodyPr wrap="square" rtlCol="0">
            <a:spAutoFit/>
          </a:bodyPr>
          <a:lstStyle/>
          <a:p>
            <a:r>
              <a:rPr lang="ja-JP" altLang="en-US" sz="1200" dirty="0"/>
              <a:t>基幹等で検討したことの報告の中で②事例選び、さらにチームアプローチの視点で検討する</a:t>
            </a:r>
            <a:endParaRPr kumimoji="1" lang="ja-JP" altLang="en-US" sz="1200" dirty="0"/>
          </a:p>
        </p:txBody>
      </p:sp>
      <p:sp>
        <p:nvSpPr>
          <p:cNvPr id="47" name="正方形/長方形 46"/>
          <p:cNvSpPr/>
          <p:nvPr/>
        </p:nvSpPr>
        <p:spPr>
          <a:xfrm>
            <a:off x="5617201" y="5850566"/>
            <a:ext cx="1367039"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ヒアリングシートの再記入</a:t>
            </a:r>
          </a:p>
        </p:txBody>
      </p:sp>
      <p:sp>
        <p:nvSpPr>
          <p:cNvPr id="48" name="テキスト ボックス 47"/>
          <p:cNvSpPr txBox="1"/>
          <p:nvPr/>
        </p:nvSpPr>
        <p:spPr>
          <a:xfrm>
            <a:off x="10621695" y="5843890"/>
            <a:ext cx="1570303" cy="646331"/>
          </a:xfrm>
          <a:prstGeom prst="rect">
            <a:avLst/>
          </a:prstGeom>
          <a:noFill/>
          <a:ln>
            <a:solidFill>
              <a:schemeClr val="tx1"/>
            </a:solidFill>
          </a:ln>
        </p:spPr>
        <p:txBody>
          <a:bodyPr wrap="square" rtlCol="0">
            <a:spAutoFit/>
          </a:bodyPr>
          <a:lstStyle/>
          <a:p>
            <a:r>
              <a:rPr kumimoji="1" lang="ja-JP" altLang="en-US" sz="1200" dirty="0"/>
              <a:t>ヒアリシートは主任相談支援専門員の業務の参考として活用</a:t>
            </a:r>
          </a:p>
        </p:txBody>
      </p:sp>
      <p:sp>
        <p:nvSpPr>
          <p:cNvPr id="50" name="屈折矢印 49"/>
          <p:cNvSpPr/>
          <p:nvPr/>
        </p:nvSpPr>
        <p:spPr>
          <a:xfrm rot="10800000">
            <a:off x="2147454" y="4145377"/>
            <a:ext cx="1814947" cy="24438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51" name="屈折矢印 50"/>
          <p:cNvSpPr/>
          <p:nvPr/>
        </p:nvSpPr>
        <p:spPr>
          <a:xfrm rot="10800000">
            <a:off x="2162349" y="5509143"/>
            <a:ext cx="1814947" cy="24438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6285514" y="4491748"/>
            <a:ext cx="461665" cy="719051"/>
          </a:xfrm>
          <a:prstGeom prst="rect">
            <a:avLst/>
          </a:prstGeom>
          <a:noFill/>
          <a:ln>
            <a:solidFill>
              <a:schemeClr val="tx1"/>
            </a:solidFill>
          </a:ln>
        </p:spPr>
        <p:txBody>
          <a:bodyPr vert="eaVert" wrap="square" rtlCol="0">
            <a:spAutoFit/>
          </a:bodyPr>
          <a:lstStyle/>
          <a:p>
            <a:pPr algn="ctr"/>
            <a:r>
              <a:rPr kumimoji="1" lang="ja-JP" altLang="en-US" dirty="0"/>
              <a:t>①</a:t>
            </a:r>
          </a:p>
        </p:txBody>
      </p:sp>
      <p:grpSp>
        <p:nvGrpSpPr>
          <p:cNvPr id="14" name="グループ化 13"/>
          <p:cNvGrpSpPr/>
          <p:nvPr/>
        </p:nvGrpSpPr>
        <p:grpSpPr>
          <a:xfrm>
            <a:off x="4543545" y="5843890"/>
            <a:ext cx="838025" cy="706582"/>
            <a:chOff x="11125380" y="591424"/>
            <a:chExt cx="838025" cy="706582"/>
          </a:xfrm>
        </p:grpSpPr>
        <p:sp>
          <p:nvSpPr>
            <p:cNvPr id="41" name="テキスト ボックス 40"/>
            <p:cNvSpPr txBox="1"/>
            <p:nvPr/>
          </p:nvSpPr>
          <p:spPr>
            <a:xfrm>
              <a:off x="11125380" y="592763"/>
              <a:ext cx="369332" cy="705243"/>
            </a:xfrm>
            <a:prstGeom prst="rect">
              <a:avLst/>
            </a:prstGeom>
            <a:noFill/>
            <a:ln>
              <a:solidFill>
                <a:schemeClr val="tx1"/>
              </a:solidFill>
            </a:ln>
          </p:spPr>
          <p:txBody>
            <a:bodyPr vert="eaVert" wrap="square" rtlCol="0">
              <a:spAutoFit/>
            </a:bodyPr>
            <a:lstStyle/>
            <a:p>
              <a:r>
                <a:rPr kumimoji="1" lang="ja-JP" altLang="en-US" sz="1200" dirty="0"/>
                <a:t>事例検討</a:t>
              </a:r>
            </a:p>
          </p:txBody>
        </p:sp>
        <p:sp>
          <p:nvSpPr>
            <p:cNvPr id="49" name="テキスト ボックス 48"/>
            <p:cNvSpPr txBox="1"/>
            <p:nvPr/>
          </p:nvSpPr>
          <p:spPr>
            <a:xfrm>
              <a:off x="11501740" y="591424"/>
              <a:ext cx="461665" cy="706582"/>
            </a:xfrm>
            <a:prstGeom prst="rect">
              <a:avLst/>
            </a:prstGeom>
            <a:noFill/>
            <a:ln>
              <a:solidFill>
                <a:schemeClr val="tx1"/>
              </a:solidFill>
            </a:ln>
          </p:spPr>
          <p:txBody>
            <a:bodyPr vert="eaVert" wrap="square" rtlCol="0">
              <a:spAutoFit/>
            </a:bodyPr>
            <a:lstStyle/>
            <a:p>
              <a:pPr algn="ctr"/>
              <a:r>
                <a:rPr kumimoji="1" lang="ja-JP" altLang="en-US" dirty="0"/>
                <a:t>①</a:t>
              </a:r>
            </a:p>
          </p:txBody>
        </p:sp>
      </p:grpSp>
      <p:sp>
        <p:nvSpPr>
          <p:cNvPr id="23" name="テキスト ボックス 22"/>
          <p:cNvSpPr txBox="1"/>
          <p:nvPr/>
        </p:nvSpPr>
        <p:spPr>
          <a:xfrm>
            <a:off x="11137557" y="123568"/>
            <a:ext cx="914400" cy="369332"/>
          </a:xfrm>
          <a:prstGeom prst="rect">
            <a:avLst/>
          </a:prstGeom>
          <a:noFill/>
          <a:ln>
            <a:solidFill>
              <a:schemeClr val="tx1"/>
            </a:solidFill>
          </a:ln>
        </p:spPr>
        <p:txBody>
          <a:bodyPr wrap="square" rtlCol="0">
            <a:spAutoFit/>
          </a:bodyPr>
          <a:lstStyle/>
          <a:p>
            <a:pPr algn="ctr"/>
            <a:r>
              <a:rPr kumimoji="1" lang="ja-JP" altLang="en-US" dirty="0"/>
              <a:t>資料１</a:t>
            </a:r>
          </a:p>
        </p:txBody>
      </p:sp>
      <p:sp>
        <p:nvSpPr>
          <p:cNvPr id="32" name="フレーム 31">
            <a:extLst>
              <a:ext uri="{FF2B5EF4-FFF2-40B4-BE49-F238E27FC236}">
                <a16:creationId xmlns="" xmlns:a16="http://schemas.microsoft.com/office/drawing/2014/main" id="{0A586023-A0A9-9A41-A4A8-625C2F1C85DD}"/>
              </a:ext>
            </a:extLst>
          </p:cNvPr>
          <p:cNvSpPr/>
          <p:nvPr/>
        </p:nvSpPr>
        <p:spPr>
          <a:xfrm>
            <a:off x="1547299" y="3025991"/>
            <a:ext cx="1474974" cy="907777"/>
          </a:xfrm>
          <a:prstGeom prst="frame">
            <a:avLst/>
          </a:prstGeom>
          <a:solidFill>
            <a:srgbClr val="FF00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37" name="テキスト ボックス 36">
            <a:extLst>
              <a:ext uri="{FF2B5EF4-FFF2-40B4-BE49-F238E27FC236}">
                <a16:creationId xmlns="" xmlns:a16="http://schemas.microsoft.com/office/drawing/2014/main" id="{BC0A3FF0-FC51-3245-B12D-44EE95BE62E1}"/>
              </a:ext>
            </a:extLst>
          </p:cNvPr>
          <p:cNvSpPr txBox="1"/>
          <p:nvPr/>
        </p:nvSpPr>
        <p:spPr>
          <a:xfrm>
            <a:off x="1547299" y="2635108"/>
            <a:ext cx="428727" cy="369332"/>
          </a:xfrm>
          <a:prstGeom prst="rect">
            <a:avLst/>
          </a:prstGeom>
          <a:noFill/>
          <a:ln>
            <a:solidFill>
              <a:schemeClr val="tx1"/>
            </a:solidFill>
          </a:ln>
        </p:spPr>
        <p:txBody>
          <a:bodyPr wrap="square" rtlCol="0">
            <a:spAutoFit/>
          </a:bodyPr>
          <a:lstStyle/>
          <a:p>
            <a:pPr algn="ctr"/>
            <a:r>
              <a:rPr kumimoji="1" lang="ja-JP" altLang="en-US"/>
              <a:t>１</a:t>
            </a:r>
          </a:p>
        </p:txBody>
      </p:sp>
      <p:sp>
        <p:nvSpPr>
          <p:cNvPr id="40" name="フレーム 39">
            <a:extLst>
              <a:ext uri="{FF2B5EF4-FFF2-40B4-BE49-F238E27FC236}">
                <a16:creationId xmlns="" xmlns:a16="http://schemas.microsoft.com/office/drawing/2014/main" id="{DE3CA8B6-4856-D648-BA8D-A1825C2D30C7}"/>
              </a:ext>
            </a:extLst>
          </p:cNvPr>
          <p:cNvSpPr/>
          <p:nvPr/>
        </p:nvSpPr>
        <p:spPr>
          <a:xfrm>
            <a:off x="3068245" y="3025991"/>
            <a:ext cx="3915995" cy="907777"/>
          </a:xfrm>
          <a:prstGeom prst="fram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a:extLst>
              <a:ext uri="{FF2B5EF4-FFF2-40B4-BE49-F238E27FC236}">
                <a16:creationId xmlns="" xmlns:a16="http://schemas.microsoft.com/office/drawing/2014/main" id="{485A62C8-9543-5D41-B82F-A7BAAC8E92A5}"/>
              </a:ext>
            </a:extLst>
          </p:cNvPr>
          <p:cNvSpPr txBox="1"/>
          <p:nvPr/>
        </p:nvSpPr>
        <p:spPr>
          <a:xfrm>
            <a:off x="3078091" y="2670926"/>
            <a:ext cx="428727" cy="369332"/>
          </a:xfrm>
          <a:prstGeom prst="rect">
            <a:avLst/>
          </a:prstGeom>
          <a:noFill/>
          <a:ln>
            <a:solidFill>
              <a:schemeClr val="tx1"/>
            </a:solidFill>
          </a:ln>
        </p:spPr>
        <p:txBody>
          <a:bodyPr wrap="square" rtlCol="0">
            <a:spAutoFit/>
          </a:bodyPr>
          <a:lstStyle/>
          <a:p>
            <a:pPr algn="ctr"/>
            <a:r>
              <a:rPr lang="ja-JP" altLang="en-US"/>
              <a:t>２</a:t>
            </a:r>
            <a:endParaRPr kumimoji="1" lang="ja-JP" altLang="en-US"/>
          </a:p>
        </p:txBody>
      </p:sp>
      <p:sp>
        <p:nvSpPr>
          <p:cNvPr id="55" name="フレーム 54">
            <a:extLst>
              <a:ext uri="{FF2B5EF4-FFF2-40B4-BE49-F238E27FC236}">
                <a16:creationId xmlns="" xmlns:a16="http://schemas.microsoft.com/office/drawing/2014/main" id="{A663A579-EE6C-8145-AA70-8446D95A0E3F}"/>
              </a:ext>
            </a:extLst>
          </p:cNvPr>
          <p:cNvSpPr/>
          <p:nvPr/>
        </p:nvSpPr>
        <p:spPr>
          <a:xfrm>
            <a:off x="7249953" y="3023008"/>
            <a:ext cx="1684788" cy="907777"/>
          </a:xfrm>
          <a:prstGeom prst="frame">
            <a:avLst/>
          </a:prstGeom>
          <a:solidFill>
            <a:srgbClr val="FF00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57" name="テキスト ボックス 56">
            <a:extLst>
              <a:ext uri="{FF2B5EF4-FFF2-40B4-BE49-F238E27FC236}">
                <a16:creationId xmlns="" xmlns:a16="http://schemas.microsoft.com/office/drawing/2014/main" id="{A8796D72-F008-BD4A-9D73-DDDC783FBD87}"/>
              </a:ext>
            </a:extLst>
          </p:cNvPr>
          <p:cNvSpPr txBox="1"/>
          <p:nvPr/>
        </p:nvSpPr>
        <p:spPr>
          <a:xfrm>
            <a:off x="7249953" y="2670162"/>
            <a:ext cx="428727" cy="369332"/>
          </a:xfrm>
          <a:prstGeom prst="rect">
            <a:avLst/>
          </a:prstGeom>
          <a:noFill/>
          <a:ln>
            <a:solidFill>
              <a:schemeClr val="tx1"/>
            </a:solidFill>
          </a:ln>
        </p:spPr>
        <p:txBody>
          <a:bodyPr wrap="square" rtlCol="0">
            <a:spAutoFit/>
          </a:bodyPr>
          <a:lstStyle/>
          <a:p>
            <a:pPr algn="ctr"/>
            <a:r>
              <a:rPr kumimoji="1" lang="ja-JP" altLang="en-US"/>
              <a:t>３</a:t>
            </a:r>
          </a:p>
        </p:txBody>
      </p:sp>
      <p:sp>
        <p:nvSpPr>
          <p:cNvPr id="58" name="フレーム 57">
            <a:extLst>
              <a:ext uri="{FF2B5EF4-FFF2-40B4-BE49-F238E27FC236}">
                <a16:creationId xmlns="" xmlns:a16="http://schemas.microsoft.com/office/drawing/2014/main" id="{CF254EBE-1869-5841-906E-7D0C2FA92543}"/>
              </a:ext>
            </a:extLst>
          </p:cNvPr>
          <p:cNvSpPr/>
          <p:nvPr/>
        </p:nvSpPr>
        <p:spPr>
          <a:xfrm>
            <a:off x="9042421" y="3019072"/>
            <a:ext cx="1126878" cy="907777"/>
          </a:xfrm>
          <a:prstGeom prst="frame">
            <a:avLst/>
          </a:prstGeom>
          <a:solidFill>
            <a:srgbClr val="FF00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59" name="テキスト ボックス 58">
            <a:extLst>
              <a:ext uri="{FF2B5EF4-FFF2-40B4-BE49-F238E27FC236}">
                <a16:creationId xmlns="" xmlns:a16="http://schemas.microsoft.com/office/drawing/2014/main" id="{D8C99DDD-B753-1344-B27A-B722B0092CDA}"/>
              </a:ext>
            </a:extLst>
          </p:cNvPr>
          <p:cNvSpPr txBox="1"/>
          <p:nvPr/>
        </p:nvSpPr>
        <p:spPr>
          <a:xfrm>
            <a:off x="9053649" y="2675077"/>
            <a:ext cx="428727" cy="369332"/>
          </a:xfrm>
          <a:prstGeom prst="rect">
            <a:avLst/>
          </a:prstGeom>
          <a:noFill/>
          <a:ln>
            <a:solidFill>
              <a:schemeClr val="tx1"/>
            </a:solidFill>
          </a:ln>
        </p:spPr>
        <p:txBody>
          <a:bodyPr wrap="square" rtlCol="0">
            <a:spAutoFit/>
          </a:bodyPr>
          <a:lstStyle/>
          <a:p>
            <a:pPr algn="ctr"/>
            <a:r>
              <a:rPr lang="ja-JP" altLang="en-US"/>
              <a:t>４</a:t>
            </a:r>
            <a:endParaRPr kumimoji="1" lang="ja-JP" altLang="en-US"/>
          </a:p>
        </p:txBody>
      </p:sp>
    </p:spTree>
    <p:extLst>
      <p:ext uri="{BB962C8B-B14F-4D97-AF65-F5344CB8AC3E}">
        <p14:creationId xmlns:p14="http://schemas.microsoft.com/office/powerpoint/2010/main" val="182566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D897B5D-B1C4-5243-9A81-260A61DD92FD}"/>
              </a:ext>
            </a:extLst>
          </p:cNvPr>
          <p:cNvSpPr>
            <a:spLocks noGrp="1"/>
          </p:cNvSpPr>
          <p:nvPr>
            <p:ph type="title"/>
          </p:nvPr>
        </p:nvSpPr>
        <p:spPr>
          <a:xfrm>
            <a:off x="838200" y="365125"/>
            <a:ext cx="10515600" cy="1325563"/>
          </a:xfrm>
        </p:spPr>
        <p:txBody>
          <a:bodyPr/>
          <a:lstStyle/>
          <a:p>
            <a:r>
              <a:rPr kumimoji="1" lang="ja-JP" altLang="en-US"/>
              <a:t>　　　個別相談支援講義</a:t>
            </a:r>
            <a:endParaRPr kumimoji="1" lang="en-US" altLang="ja-JP" dirty="0"/>
          </a:p>
        </p:txBody>
      </p:sp>
      <p:sp>
        <p:nvSpPr>
          <p:cNvPr id="3" name="コンテンツ プレースホルダー 2">
            <a:extLst>
              <a:ext uri="{FF2B5EF4-FFF2-40B4-BE49-F238E27FC236}">
                <a16:creationId xmlns="" xmlns:a16="http://schemas.microsoft.com/office/drawing/2014/main" id="{53C9916A-AED0-A74F-8DC6-63A328B77AA7}"/>
              </a:ext>
            </a:extLst>
          </p:cNvPr>
          <p:cNvSpPr>
            <a:spLocks noGrp="1"/>
          </p:cNvSpPr>
          <p:nvPr>
            <p:ph idx="1"/>
          </p:nvPr>
        </p:nvSpPr>
        <p:spPr/>
        <p:txBody>
          <a:bodyPr/>
          <a:lstStyle/>
          <a:p>
            <a:r>
              <a:rPr lang="ja-JP" altLang="ja-JP"/>
              <a:t>１日目の講義を踏まえ、事例に置き換えて説明することで、より知識を実践に結びつけること、つまりは自分の支援に置き換えて考えていくことでより専門的な理解を深めていくことを目的としている。ここでは、①インテーク・アセスメント・モニタリングの方法等について、②相談支援のプロセスの中で意思決定支援がどのように行われているのか、③演習時に行うチェックシートの仕方についての講義を行う。 </a:t>
            </a:r>
            <a:endParaRPr kumimoji="1" lang="ja-JP" altLang="en-US"/>
          </a:p>
        </p:txBody>
      </p:sp>
      <p:sp>
        <p:nvSpPr>
          <p:cNvPr id="4" name="テキスト ボックス 3">
            <a:extLst>
              <a:ext uri="{FF2B5EF4-FFF2-40B4-BE49-F238E27FC236}">
                <a16:creationId xmlns="" xmlns:a16="http://schemas.microsoft.com/office/drawing/2014/main" id="{89B535D2-206C-7148-B125-EA663FD7FF72}"/>
              </a:ext>
            </a:extLst>
          </p:cNvPr>
          <p:cNvSpPr txBox="1"/>
          <p:nvPr/>
        </p:nvSpPr>
        <p:spPr>
          <a:xfrm>
            <a:off x="1097280" y="643185"/>
            <a:ext cx="658368" cy="769441"/>
          </a:xfrm>
          <a:prstGeom prst="rect">
            <a:avLst/>
          </a:prstGeom>
          <a:noFill/>
          <a:ln>
            <a:solidFill>
              <a:schemeClr val="tx1"/>
            </a:solidFill>
          </a:ln>
        </p:spPr>
        <p:txBody>
          <a:bodyPr wrap="square" rtlCol="0">
            <a:spAutoFit/>
          </a:bodyPr>
          <a:lstStyle/>
          <a:p>
            <a:pPr algn="ctr"/>
            <a:r>
              <a:rPr kumimoji="1" lang="ja-JP" altLang="en-US" sz="4400"/>
              <a:t>１</a:t>
            </a:r>
          </a:p>
        </p:txBody>
      </p:sp>
    </p:spTree>
    <p:extLst>
      <p:ext uri="{BB962C8B-B14F-4D97-AF65-F5344CB8AC3E}">
        <p14:creationId xmlns:p14="http://schemas.microsoft.com/office/powerpoint/2010/main" val="38567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3127</Words>
  <Application>Microsoft Office PowerPoint</Application>
  <PresentationFormat>ユーザー設定</PresentationFormat>
  <Paragraphs>265</Paragraphs>
  <Slides>34</Slides>
  <Notes>0</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Office テーマ</vt:lpstr>
      <vt:lpstr>新たなカリキュラムによる相談支援従事者現任研修 講義・演習</vt:lpstr>
      <vt:lpstr>PowerPoint プレゼンテーション</vt:lpstr>
      <vt:lpstr>ガイダンス</vt:lpstr>
      <vt:lpstr>獲得目標</vt:lpstr>
      <vt:lpstr>研修の進め方（２日目）</vt:lpstr>
      <vt:lpstr>研修の進め方（３日目）</vt:lpstr>
      <vt:lpstr>研修の進め方（４日目）</vt:lpstr>
      <vt:lpstr>PowerPoint プレゼンテーション</vt:lpstr>
      <vt:lpstr>　　　個別相談支援講義</vt:lpstr>
      <vt:lpstr>PowerPoint プレゼンテーション</vt:lpstr>
      <vt:lpstr>演習を始めるにあたって</vt:lpstr>
      <vt:lpstr>（参考）グランドルール</vt:lpstr>
      <vt:lpstr>（参考）役割シート</vt:lpstr>
      <vt:lpstr>　　　演習：事例報告・検討</vt:lpstr>
      <vt:lpstr>（参考）事例報告・検討書式</vt:lpstr>
      <vt:lpstr>実演</vt:lpstr>
      <vt:lpstr>　　　演習・インターバル整理（書式５）</vt:lpstr>
      <vt:lpstr>　　　演習：セルフチェック（書式７）</vt:lpstr>
      <vt:lpstr>（参考）書式（書式５・７）</vt:lpstr>
      <vt:lpstr>PowerPoint プレゼンテーション</vt:lpstr>
      <vt:lpstr>　　　チームアプローチ（多職種連携）講義</vt:lpstr>
      <vt:lpstr>PowerPoint プレゼンテーション</vt:lpstr>
      <vt:lpstr>　　　演習：事例報告・検討</vt:lpstr>
      <vt:lpstr>　　　演習：インターバル整理（書式６）</vt:lpstr>
      <vt:lpstr>　　　演習：セルフチェック（書式８）</vt:lpstr>
      <vt:lpstr>PowerPoint プレゼンテーション</vt:lpstr>
      <vt:lpstr>　　　講義：コミュニティワーク</vt:lpstr>
      <vt:lpstr>PowerPoint プレゼンテーション</vt:lpstr>
      <vt:lpstr>　　　演習：模擬GSV</vt:lpstr>
      <vt:lpstr>講義・実演</vt:lpstr>
      <vt:lpstr>　　　演習：事例報告・検討</vt:lpstr>
      <vt:lpstr>（参考）ストレングスアセスメント票</vt:lpstr>
      <vt:lpstr>　　　演習：ヒアリングシート（書式２）</vt:lpstr>
      <vt:lpstr>　　　演習：まとめ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平成３０年度　相談支援従事者指導者養成研修（現任研修）</dc:title>
  <dc:creator>冨岡 貴生</dc:creator>
  <cp:lastModifiedBy>厚生労働省ネットワークシステム</cp:lastModifiedBy>
  <cp:revision>35</cp:revision>
  <cp:lastPrinted>2018-05-29T06:21:29Z</cp:lastPrinted>
  <dcterms:created xsi:type="dcterms:W3CDTF">2018-05-08T02:38:18Z</dcterms:created>
  <dcterms:modified xsi:type="dcterms:W3CDTF">2018-05-29T06:21:40Z</dcterms:modified>
</cp:coreProperties>
</file>