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4355" r:id="rId4"/>
    <p:sldMasterId id="2147484718" r:id="rId5"/>
    <p:sldMasterId id="2147484868" r:id="rId6"/>
    <p:sldMasterId id="2147484882" r:id="rId7"/>
  </p:sldMasterIdLst>
  <p:notesMasterIdLst>
    <p:notesMasterId r:id="rId115"/>
  </p:notesMasterIdLst>
  <p:handoutMasterIdLst>
    <p:handoutMasterId r:id="rId116"/>
  </p:handoutMasterIdLst>
  <p:sldIdLst>
    <p:sldId id="1803" r:id="rId8"/>
    <p:sldId id="2538" r:id="rId9"/>
    <p:sldId id="2271" r:id="rId10"/>
    <p:sldId id="1474" r:id="rId11"/>
    <p:sldId id="2909" r:id="rId12"/>
    <p:sldId id="2542" r:id="rId13"/>
    <p:sldId id="2281" r:id="rId14"/>
    <p:sldId id="2282" r:id="rId15"/>
    <p:sldId id="2283" r:id="rId16"/>
    <p:sldId id="2654" r:id="rId17"/>
    <p:sldId id="2908" r:id="rId18"/>
    <p:sldId id="2893" r:id="rId19"/>
    <p:sldId id="2451" r:id="rId20"/>
    <p:sldId id="2540" r:id="rId21"/>
    <p:sldId id="2652" r:id="rId22"/>
    <p:sldId id="2653" r:id="rId23"/>
    <p:sldId id="2539" r:id="rId24"/>
    <p:sldId id="2748" r:id="rId25"/>
    <p:sldId id="2884" r:id="rId26"/>
    <p:sldId id="2885" r:id="rId27"/>
    <p:sldId id="2543" r:id="rId28"/>
    <p:sldId id="2464" r:id="rId29"/>
    <p:sldId id="2366" r:id="rId30"/>
    <p:sldId id="2301" r:id="rId31"/>
    <p:sldId id="2894" r:id="rId32"/>
    <p:sldId id="2895" r:id="rId33"/>
    <p:sldId id="2558" r:id="rId34"/>
    <p:sldId id="2363" r:id="rId35"/>
    <p:sldId id="2437" r:id="rId36"/>
    <p:sldId id="2438" r:id="rId37"/>
    <p:sldId id="2476" r:id="rId38"/>
    <p:sldId id="2491" r:id="rId39"/>
    <p:sldId id="2663" r:id="rId40"/>
    <p:sldId id="2896" r:id="rId41"/>
    <p:sldId id="2897" r:id="rId42"/>
    <p:sldId id="2898" r:id="rId43"/>
    <p:sldId id="2899" r:id="rId44"/>
    <p:sldId id="2471" r:id="rId45"/>
    <p:sldId id="2472" r:id="rId46"/>
    <p:sldId id="2467" r:id="rId47"/>
    <p:sldId id="2468" r:id="rId48"/>
    <p:sldId id="2470" r:id="rId49"/>
    <p:sldId id="2559" r:id="rId50"/>
    <p:sldId id="2904" r:id="rId51"/>
    <p:sldId id="2905" r:id="rId52"/>
    <p:sldId id="2906" r:id="rId53"/>
    <p:sldId id="2907" r:id="rId54"/>
    <p:sldId id="2640" r:id="rId55"/>
    <p:sldId id="2664" r:id="rId56"/>
    <p:sldId id="2665" r:id="rId57"/>
    <p:sldId id="2641" r:id="rId58"/>
    <p:sldId id="2666" r:id="rId59"/>
    <p:sldId id="2667" r:id="rId60"/>
    <p:sldId id="2560" r:id="rId61"/>
    <p:sldId id="2477" r:id="rId62"/>
    <p:sldId id="2478" r:id="rId63"/>
    <p:sldId id="2258" r:id="rId64"/>
    <p:sldId id="2561" r:id="rId65"/>
    <p:sldId id="2500" r:id="rId66"/>
    <p:sldId id="2501" r:id="rId67"/>
    <p:sldId id="2502" r:id="rId68"/>
    <p:sldId id="2503" r:id="rId69"/>
    <p:sldId id="2754" r:id="rId70"/>
    <p:sldId id="2759" r:id="rId71"/>
    <p:sldId id="2762" r:id="rId72"/>
    <p:sldId id="2882" r:id="rId73"/>
    <p:sldId id="2764" r:id="rId74"/>
    <p:sldId id="2765" r:id="rId75"/>
    <p:sldId id="2767" r:id="rId76"/>
    <p:sldId id="2768" r:id="rId77"/>
    <p:sldId id="2761" r:id="rId78"/>
    <p:sldId id="2731" r:id="rId79"/>
    <p:sldId id="2732" r:id="rId80"/>
    <p:sldId id="2733" r:id="rId81"/>
    <p:sldId id="2566" r:id="rId82"/>
    <p:sldId id="2601" r:id="rId83"/>
    <p:sldId id="2634" r:id="rId84"/>
    <p:sldId id="2633" r:id="rId85"/>
    <p:sldId id="2635" r:id="rId86"/>
    <p:sldId id="2602" r:id="rId87"/>
    <p:sldId id="2603" r:id="rId88"/>
    <p:sldId id="2604" r:id="rId89"/>
    <p:sldId id="2605" r:id="rId90"/>
    <p:sldId id="2607" r:id="rId91"/>
    <p:sldId id="2621" r:id="rId92"/>
    <p:sldId id="2668" r:id="rId93"/>
    <p:sldId id="2883" r:id="rId94"/>
    <p:sldId id="2769" r:id="rId95"/>
    <p:sldId id="2770" r:id="rId96"/>
    <p:sldId id="2771" r:id="rId97"/>
    <p:sldId id="2772" r:id="rId98"/>
    <p:sldId id="2773" r:id="rId99"/>
    <p:sldId id="2707" r:id="rId100"/>
    <p:sldId id="2708" r:id="rId101"/>
    <p:sldId id="2709" r:id="rId102"/>
    <p:sldId id="2710" r:id="rId103"/>
    <p:sldId id="2711" r:id="rId104"/>
    <p:sldId id="2712" r:id="rId105"/>
    <p:sldId id="2713" r:id="rId106"/>
    <p:sldId id="2780" r:id="rId107"/>
    <p:sldId id="2892" r:id="rId108"/>
    <p:sldId id="2886" r:id="rId109"/>
    <p:sldId id="2887" r:id="rId110"/>
    <p:sldId id="2888" r:id="rId111"/>
    <p:sldId id="2889" r:id="rId112"/>
    <p:sldId id="2890" r:id="rId113"/>
    <p:sldId id="2891" r:id="rId114"/>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CEE9C"/>
    <a:srgbClr val="003399"/>
    <a:srgbClr val="3B8289"/>
    <a:srgbClr val="436BED"/>
    <a:srgbClr val="D6ECEE"/>
    <a:srgbClr val="E1382B"/>
    <a:srgbClr val="E65B50"/>
    <a:srgbClr val="0000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05" autoAdjust="0"/>
    <p:restoredTop sz="78589" autoAdjust="0"/>
  </p:normalViewPr>
  <p:slideViewPr>
    <p:cSldViewPr>
      <p:cViewPr varScale="1">
        <p:scale>
          <a:sx n="120" d="100"/>
          <a:sy n="120" d="100"/>
        </p:scale>
        <p:origin x="312" y="90"/>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presProps" Target="presProp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viewProps" Target="view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notesMaster" Target="notesMasters/notes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77038556570695"/>
          <c:y val="1.2793361385008821E-2"/>
          <c:w val="0.88645377300643358"/>
          <c:h val="0.82401803175881005"/>
        </c:manualLayout>
      </c:layout>
      <c:bar3DChart>
        <c:barDir val="col"/>
        <c:grouping val="stacked"/>
        <c:varyColors val="0"/>
        <c:ser>
          <c:idx val="2"/>
          <c:order val="0"/>
          <c:tx>
            <c:strRef>
              <c:f>Sheet1!$D$51</c:f>
              <c:strCache>
                <c:ptCount val="1"/>
                <c:pt idx="0">
                  <c:v>利用者負担</c:v>
                </c:pt>
              </c:strCache>
            </c:strRef>
          </c:tx>
          <c:spPr>
            <a:solidFill>
              <a:srgbClr val="FF0000"/>
            </a:solidFill>
            <a:ln>
              <a:noFill/>
            </a:ln>
            <a:effectLst/>
            <a:sp3d/>
          </c:spPr>
          <c:invertIfNegative val="0"/>
          <c:cat>
            <c:strRef>
              <c:f>Sheet1!$A$52:$A$65</c:f>
              <c:strCache>
                <c:ptCount val="13"/>
                <c:pt idx="0">
                  <c:v>H18</c:v>
                </c:pt>
                <c:pt idx="1">
                  <c:v>H19</c:v>
                </c:pt>
                <c:pt idx="2">
                  <c:v>H20</c:v>
                </c:pt>
                <c:pt idx="3">
                  <c:v>H21</c:v>
                </c:pt>
                <c:pt idx="4">
                  <c:v>H22</c:v>
                </c:pt>
                <c:pt idx="5">
                  <c:v>H23</c:v>
                </c:pt>
                <c:pt idx="6">
                  <c:v>H24</c:v>
                </c:pt>
                <c:pt idx="7">
                  <c:v>H25</c:v>
                </c:pt>
                <c:pt idx="8">
                  <c:v>H26</c:v>
                </c:pt>
                <c:pt idx="9">
                  <c:v>H27</c:v>
                </c:pt>
                <c:pt idx="10">
                  <c:v>H28</c:v>
                </c:pt>
                <c:pt idx="11">
                  <c:v>H29</c:v>
                </c:pt>
                <c:pt idx="12">
                  <c:v>H30</c:v>
                </c:pt>
              </c:strCache>
            </c:strRef>
          </c:cat>
          <c:val>
            <c:numRef>
              <c:f>Sheet1!$D$52:$D$65</c:f>
              <c:numCache>
                <c:formatCode>#,##0"億円"</c:formatCode>
                <c:ptCount val="13"/>
                <c:pt idx="0">
                  <c:v>187.92026693657988</c:v>
                </c:pt>
                <c:pt idx="1">
                  <c:v>312.39158873847998</c:v>
                </c:pt>
                <c:pt idx="2">
                  <c:v>331.64127935836001</c:v>
                </c:pt>
                <c:pt idx="3">
                  <c:v>259.15102974112199</c:v>
                </c:pt>
                <c:pt idx="4">
                  <c:v>53.744373259970502</c:v>
                </c:pt>
                <c:pt idx="5">
                  <c:v>59.210132216459961</c:v>
                </c:pt>
                <c:pt idx="6">
                  <c:v>74.132484923233136</c:v>
                </c:pt>
                <c:pt idx="7">
                  <c:v>90.193492734527368</c:v>
                </c:pt>
                <c:pt idx="8">
                  <c:v>104.87503830985833</c:v>
                </c:pt>
                <c:pt idx="9">
                  <c:v>126.17812034826423</c:v>
                </c:pt>
                <c:pt idx="10">
                  <c:v>145.15665508316354</c:v>
                </c:pt>
                <c:pt idx="11">
                  <c:v>168.78481851572135</c:v>
                </c:pt>
                <c:pt idx="12">
                  <c:v>185.73522678490755</c:v>
                </c:pt>
              </c:numCache>
            </c:numRef>
          </c:val>
          <c:extLst>
            <c:ext xmlns:c16="http://schemas.microsoft.com/office/drawing/2014/chart" uri="{C3380CC4-5D6E-409C-BE32-E72D297353CC}">
              <c16:uniqueId val="{00000000-772A-482B-BD3F-37F47062A3EF}"/>
            </c:ext>
          </c:extLst>
        </c:ser>
        <c:ser>
          <c:idx val="0"/>
          <c:order val="1"/>
          <c:tx>
            <c:strRef>
              <c:f>Sheet1!$B$51</c:f>
              <c:strCache>
                <c:ptCount val="1"/>
                <c:pt idx="0">
                  <c:v>地方自治体</c:v>
                </c:pt>
              </c:strCache>
            </c:strRef>
          </c:tx>
          <c:spPr>
            <a:solidFill>
              <a:srgbClr val="0070C0"/>
            </a:solidFill>
            <a:ln>
              <a:noFill/>
            </a:ln>
            <a:effectLst/>
            <a:sp3d/>
          </c:spPr>
          <c:invertIfNegative val="0"/>
          <c:cat>
            <c:strRef>
              <c:f>Sheet1!$A$52:$A$65</c:f>
              <c:strCache>
                <c:ptCount val="13"/>
                <c:pt idx="0">
                  <c:v>H18</c:v>
                </c:pt>
                <c:pt idx="1">
                  <c:v>H19</c:v>
                </c:pt>
                <c:pt idx="2">
                  <c:v>H20</c:v>
                </c:pt>
                <c:pt idx="3">
                  <c:v>H21</c:v>
                </c:pt>
                <c:pt idx="4">
                  <c:v>H22</c:v>
                </c:pt>
                <c:pt idx="5">
                  <c:v>H23</c:v>
                </c:pt>
                <c:pt idx="6">
                  <c:v>H24</c:v>
                </c:pt>
                <c:pt idx="7">
                  <c:v>H25</c:v>
                </c:pt>
                <c:pt idx="8">
                  <c:v>H26</c:v>
                </c:pt>
                <c:pt idx="9">
                  <c:v>H27</c:v>
                </c:pt>
                <c:pt idx="10">
                  <c:v>H28</c:v>
                </c:pt>
                <c:pt idx="11">
                  <c:v>H29</c:v>
                </c:pt>
                <c:pt idx="12">
                  <c:v>H30</c:v>
                </c:pt>
              </c:strCache>
            </c:strRef>
          </c:cat>
          <c:val>
            <c:numRef>
              <c:f>Sheet1!$B$52:$B$65</c:f>
              <c:numCache>
                <c:formatCode>#,##0"億円"</c:formatCode>
                <c:ptCount val="13"/>
                <c:pt idx="0">
                  <c:v>2731.0900650200001</c:v>
                </c:pt>
                <c:pt idx="1">
                  <c:v>4540.0614755799998</c:v>
                </c:pt>
                <c:pt idx="2">
                  <c:v>4985.6424607700001</c:v>
                </c:pt>
                <c:pt idx="3">
                  <c:v>5634.0262938599999</c:v>
                </c:pt>
                <c:pt idx="4">
                  <c:v>6283.5982915200002</c:v>
                </c:pt>
                <c:pt idx="5">
                  <c:v>6858.29532758</c:v>
                </c:pt>
                <c:pt idx="6">
                  <c:v>7874.8784475700004</c:v>
                </c:pt>
                <c:pt idx="7">
                  <c:v>8627.7201735300005</c:v>
                </c:pt>
                <c:pt idx="8">
                  <c:v>9319.9235924599998</c:v>
                </c:pt>
                <c:pt idx="9">
                  <c:v>10269.58709241</c:v>
                </c:pt>
                <c:pt idx="10">
                  <c:v>11076.76189211</c:v>
                </c:pt>
                <c:pt idx="11">
                  <c:v>12065.748020909999</c:v>
                </c:pt>
                <c:pt idx="12">
                  <c:v>13184.596939999999</c:v>
                </c:pt>
              </c:numCache>
            </c:numRef>
          </c:val>
          <c:extLst>
            <c:ext xmlns:c16="http://schemas.microsoft.com/office/drawing/2014/chart" uri="{C3380CC4-5D6E-409C-BE32-E72D297353CC}">
              <c16:uniqueId val="{00000001-772A-482B-BD3F-37F47062A3EF}"/>
            </c:ext>
          </c:extLst>
        </c:ser>
        <c:ser>
          <c:idx val="1"/>
          <c:order val="2"/>
          <c:tx>
            <c:strRef>
              <c:f>Sheet1!$C$51</c:f>
              <c:strCache>
                <c:ptCount val="1"/>
                <c:pt idx="0">
                  <c:v>国</c:v>
                </c:pt>
              </c:strCache>
            </c:strRef>
          </c:tx>
          <c:spPr>
            <a:solidFill>
              <a:srgbClr val="92D050"/>
            </a:solidFill>
            <a:ln>
              <a:noFill/>
            </a:ln>
            <a:effectLst/>
            <a:sp3d/>
          </c:spPr>
          <c:invertIfNegative val="0"/>
          <c:cat>
            <c:strRef>
              <c:f>Sheet1!$A$52:$A$65</c:f>
              <c:strCache>
                <c:ptCount val="13"/>
                <c:pt idx="0">
                  <c:v>H18</c:v>
                </c:pt>
                <c:pt idx="1">
                  <c:v>H19</c:v>
                </c:pt>
                <c:pt idx="2">
                  <c:v>H20</c:v>
                </c:pt>
                <c:pt idx="3">
                  <c:v>H21</c:v>
                </c:pt>
                <c:pt idx="4">
                  <c:v>H22</c:v>
                </c:pt>
                <c:pt idx="5">
                  <c:v>H23</c:v>
                </c:pt>
                <c:pt idx="6">
                  <c:v>H24</c:v>
                </c:pt>
                <c:pt idx="7">
                  <c:v>H25</c:v>
                </c:pt>
                <c:pt idx="8">
                  <c:v>H26</c:v>
                </c:pt>
                <c:pt idx="9">
                  <c:v>H27</c:v>
                </c:pt>
                <c:pt idx="10">
                  <c:v>H28</c:v>
                </c:pt>
                <c:pt idx="11">
                  <c:v>H29</c:v>
                </c:pt>
                <c:pt idx="12">
                  <c:v>H30</c:v>
                </c:pt>
              </c:strCache>
            </c:strRef>
          </c:cat>
          <c:val>
            <c:numRef>
              <c:f>Sheet1!$C$52:$C$65</c:f>
              <c:numCache>
                <c:formatCode>#,##0"億円"</c:formatCode>
                <c:ptCount val="13"/>
                <c:pt idx="0">
                  <c:v>2731.0900650200001</c:v>
                </c:pt>
                <c:pt idx="1">
                  <c:v>4540.0614755799998</c:v>
                </c:pt>
                <c:pt idx="2">
                  <c:v>4985.6424607700001</c:v>
                </c:pt>
                <c:pt idx="3">
                  <c:v>5634.0262938599999</c:v>
                </c:pt>
                <c:pt idx="4">
                  <c:v>6283.5982915200002</c:v>
                </c:pt>
                <c:pt idx="5">
                  <c:v>6858.29532758</c:v>
                </c:pt>
                <c:pt idx="6">
                  <c:v>7874.8784475700004</c:v>
                </c:pt>
                <c:pt idx="7">
                  <c:v>8627.7201735300005</c:v>
                </c:pt>
                <c:pt idx="8">
                  <c:v>9319.9235924599998</c:v>
                </c:pt>
                <c:pt idx="9">
                  <c:v>10269.58709241</c:v>
                </c:pt>
                <c:pt idx="10">
                  <c:v>11076.76189211</c:v>
                </c:pt>
                <c:pt idx="11">
                  <c:v>12065.748020909999</c:v>
                </c:pt>
                <c:pt idx="12">
                  <c:v>13184.596939999999</c:v>
                </c:pt>
              </c:numCache>
            </c:numRef>
          </c:val>
          <c:extLst>
            <c:ext xmlns:c16="http://schemas.microsoft.com/office/drawing/2014/chart" uri="{C3380CC4-5D6E-409C-BE32-E72D297353CC}">
              <c16:uniqueId val="{00000002-772A-482B-BD3F-37F47062A3EF}"/>
            </c:ext>
          </c:extLst>
        </c:ser>
        <c:dLbls>
          <c:showLegendKey val="0"/>
          <c:showVal val="0"/>
          <c:showCatName val="0"/>
          <c:showSerName val="0"/>
          <c:showPercent val="0"/>
          <c:showBubbleSize val="0"/>
        </c:dLbls>
        <c:gapWidth val="150"/>
        <c:shape val="box"/>
        <c:axId val="260016063"/>
        <c:axId val="260016479"/>
        <c:axId val="0"/>
      </c:bar3DChart>
      <c:catAx>
        <c:axId val="2600160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0016479"/>
        <c:crosses val="autoZero"/>
        <c:auto val="1"/>
        <c:lblAlgn val="ctr"/>
        <c:lblOffset val="100"/>
        <c:noMultiLvlLbl val="0"/>
      </c:catAx>
      <c:valAx>
        <c:axId val="260016479"/>
        <c:scaling>
          <c:orientation val="minMax"/>
        </c:scaling>
        <c:delete val="0"/>
        <c:axPos val="l"/>
        <c:majorGridlines>
          <c:spPr>
            <a:ln w="9525" cap="flat" cmpd="sng" algn="ctr">
              <a:solidFill>
                <a:schemeClr val="tx1">
                  <a:lumMod val="15000"/>
                  <a:lumOff val="85000"/>
                </a:schemeClr>
              </a:solidFill>
              <a:round/>
            </a:ln>
            <a:effectLst/>
          </c:spPr>
        </c:majorGridlines>
        <c:numFmt formatCode="#,##0&quot;億円&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600160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0.11883</cdr:x>
      <cdr:y>0.60221</cdr:y>
    </cdr:from>
    <cdr:to>
      <cdr:x>0.19383</cdr:x>
      <cdr:y>0.6476</cdr:y>
    </cdr:to>
    <cdr:sp macro="" textlink="">
      <cdr:nvSpPr>
        <cdr:cNvPr id="2" name="正方形/長方形 1"/>
        <cdr:cNvSpPr/>
      </cdr:nvSpPr>
      <cdr:spPr>
        <a:xfrm xmlns:a="http://schemas.openxmlformats.org/drawingml/2006/main">
          <a:off x="1026821" y="2865999"/>
          <a:ext cx="648072" cy="21602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1050" dirty="0" smtClean="0"/>
            <a:t>0.6</a:t>
          </a:r>
          <a:r>
            <a:rPr lang="ja-JP" altLang="en-US" sz="1050" dirty="0" smtClean="0"/>
            <a:t>兆円</a:t>
          </a:r>
          <a:endParaRPr lang="ja-JP"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2019/5/27</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72CD365-7330-4753-A9E5-231B6B375EB4}" type="slidenum">
              <a:rPr lang="en-US" altLang="ja-JP" smtClean="0">
                <a:solidFill>
                  <a:prstClr val="black"/>
                </a:solidFill>
              </a:rPr>
              <a:pPr>
                <a:defRPr/>
              </a:pPr>
              <a:t>10</a:t>
            </a:fld>
            <a:endParaRPr lang="en-US" altLang="ja-JP" dirty="0">
              <a:solidFill>
                <a:prstClr val="black"/>
              </a:solidFill>
            </a:endParaRPr>
          </a:p>
        </p:txBody>
      </p:sp>
    </p:spTree>
    <p:extLst>
      <p:ext uri="{BB962C8B-B14F-4D97-AF65-F5344CB8AC3E}">
        <p14:creationId xmlns:p14="http://schemas.microsoft.com/office/powerpoint/2010/main" val="84503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2CD365-7330-4753-A9E5-231B6B375EB4}"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51296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13</a:t>
            </a:fld>
            <a:endParaRPr lang="en-US" altLang="ja-JP" dirty="0"/>
          </a:p>
        </p:txBody>
      </p:sp>
    </p:spTree>
    <p:extLst>
      <p:ext uri="{BB962C8B-B14F-4D97-AF65-F5344CB8AC3E}">
        <p14:creationId xmlns:p14="http://schemas.microsoft.com/office/powerpoint/2010/main" val="338533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14</a:t>
            </a:fld>
            <a:endParaRPr lang="en-US" altLang="ja-JP" dirty="0"/>
          </a:p>
        </p:txBody>
      </p:sp>
    </p:spTree>
    <p:extLst>
      <p:ext uri="{BB962C8B-B14F-4D97-AF65-F5344CB8AC3E}">
        <p14:creationId xmlns:p14="http://schemas.microsoft.com/office/powerpoint/2010/main" val="55004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世界人権宣言による基本的人権の保障（１９５０）</a:t>
            </a:r>
            <a:endParaRPr kumimoji="1" lang="en-US" altLang="ja-JP" dirty="0" smtClean="0"/>
          </a:p>
          <a:p>
            <a:r>
              <a:rPr kumimoji="1" lang="ja-JP" altLang="en-US" dirty="0" smtClean="0"/>
              <a:t>日本国憲法による基本的人権の保障（１９４６）</a:t>
            </a:r>
            <a:endParaRPr kumimoji="1" lang="en-US" altLang="ja-JP" dirty="0" smtClean="0"/>
          </a:p>
          <a:p>
            <a:r>
              <a:rPr kumimoji="1" lang="ja-JP" altLang="en-US" dirty="0" smtClean="0"/>
              <a:t>国際障害者年（１９８１年）　完全参加と平等</a:t>
            </a:r>
            <a:endParaRPr kumimoji="1" lang="en-US" altLang="ja-JP" dirty="0" smtClean="0"/>
          </a:p>
          <a:p>
            <a:r>
              <a:rPr kumimoji="1" lang="ja-JP" altLang="en-US" dirty="0" smtClean="0"/>
              <a:t>障害者権利条約による強調（２００７）</a:t>
            </a:r>
            <a:endParaRPr kumimoji="1" lang="en-US" altLang="ja-JP" dirty="0" smtClean="0"/>
          </a:p>
          <a:p>
            <a:r>
              <a:rPr kumimoji="1" lang="ja-JP" altLang="en-US" dirty="0" smtClean="0"/>
              <a:t>障害者基本法による強調（２０１１）</a:t>
            </a:r>
            <a:endParaRPr kumimoji="1" lang="en-US" altLang="ja-JP" dirty="0" smtClean="0"/>
          </a:p>
          <a:p>
            <a:endParaRPr kumimoji="1" lang="en-US" altLang="ja-JP" dirty="0" smtClean="0"/>
          </a:p>
          <a:p>
            <a:r>
              <a:rPr kumimoji="1" lang="ja-JP" altLang="en-US" dirty="0" smtClean="0"/>
              <a:t>このあたりの詳しいところは、曽根専門官の話で確認をお願いします。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385829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a:t>
            </a:fld>
            <a:endParaRPr lang="en-US" altLang="ja-JP" dirty="0"/>
          </a:p>
        </p:txBody>
      </p:sp>
    </p:spTree>
    <p:extLst>
      <p:ext uri="{BB962C8B-B14F-4D97-AF65-F5344CB8AC3E}">
        <p14:creationId xmlns:p14="http://schemas.microsoft.com/office/powerpoint/2010/main" val="21933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17</a:t>
            </a:fld>
            <a:endParaRPr lang="en-US" altLang="ja-JP" dirty="0"/>
          </a:p>
        </p:txBody>
      </p:sp>
    </p:spTree>
    <p:extLst>
      <p:ext uri="{BB962C8B-B14F-4D97-AF65-F5344CB8AC3E}">
        <p14:creationId xmlns:p14="http://schemas.microsoft.com/office/powerpoint/2010/main" val="286712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18</a:t>
            </a:fld>
            <a:endParaRPr lang="en-US" altLang="ja-JP" dirty="0"/>
          </a:p>
        </p:txBody>
      </p:sp>
    </p:spTree>
    <p:extLst>
      <p:ext uri="{BB962C8B-B14F-4D97-AF65-F5344CB8AC3E}">
        <p14:creationId xmlns:p14="http://schemas.microsoft.com/office/powerpoint/2010/main" val="1813356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19</a:t>
            </a:fld>
            <a:endParaRPr lang="en-US" altLang="ja-JP" dirty="0"/>
          </a:p>
        </p:txBody>
      </p:sp>
    </p:spTree>
    <p:extLst>
      <p:ext uri="{BB962C8B-B14F-4D97-AF65-F5344CB8AC3E}">
        <p14:creationId xmlns:p14="http://schemas.microsoft.com/office/powerpoint/2010/main" val="963610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20</a:t>
            </a:fld>
            <a:endParaRPr lang="en-US" altLang="ja-JP" dirty="0"/>
          </a:p>
        </p:txBody>
      </p:sp>
    </p:spTree>
    <p:extLst>
      <p:ext uri="{BB962C8B-B14F-4D97-AF65-F5344CB8AC3E}">
        <p14:creationId xmlns:p14="http://schemas.microsoft.com/office/powerpoint/2010/main" val="20051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a:t>
            </a:fld>
            <a:endParaRPr lang="en-US" altLang="ja-JP" dirty="0"/>
          </a:p>
        </p:txBody>
      </p:sp>
    </p:spTree>
    <p:extLst>
      <p:ext uri="{BB962C8B-B14F-4D97-AF65-F5344CB8AC3E}">
        <p14:creationId xmlns:p14="http://schemas.microsoft.com/office/powerpoint/2010/main" val="30693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21</a:t>
            </a:fld>
            <a:endParaRPr lang="en-US" altLang="ja-JP" dirty="0"/>
          </a:p>
        </p:txBody>
      </p:sp>
    </p:spTree>
    <p:extLst>
      <p:ext uri="{BB962C8B-B14F-4D97-AF65-F5344CB8AC3E}">
        <p14:creationId xmlns:p14="http://schemas.microsoft.com/office/powerpoint/2010/main" val="278980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22</a:t>
            </a:fld>
            <a:endParaRPr lang="en-US" altLang="ja-JP" dirty="0"/>
          </a:p>
        </p:txBody>
      </p:sp>
    </p:spTree>
    <p:extLst>
      <p:ext uri="{BB962C8B-B14F-4D97-AF65-F5344CB8AC3E}">
        <p14:creationId xmlns:p14="http://schemas.microsoft.com/office/powerpoint/2010/main" val="133569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xfrm>
            <a:off x="714375" y="746125"/>
            <a:ext cx="5380038" cy="3725863"/>
          </a:xfrm>
          <a:ln/>
        </p:spPr>
      </p:sp>
      <p:sp>
        <p:nvSpPr>
          <p:cNvPr id="39940" name="Rectangle 3"/>
          <p:cNvSpPr>
            <a:spLocks noGrp="1" noChangeArrowheads="1"/>
          </p:cNvSpPr>
          <p:nvPr>
            <p:ph type="body" idx="1"/>
          </p:nvPr>
        </p:nvSpPr>
        <p:spPr>
          <a:xfrm>
            <a:off x="906682" y="4721226"/>
            <a:ext cx="4993851" cy="4471988"/>
          </a:xfrm>
          <a:noFill/>
          <a:ln/>
        </p:spPr>
        <p:txBody>
          <a:bodyPr lIns="91286" tIns="45645" rIns="91286" bIns="45645"/>
          <a:lstStyle/>
          <a:p>
            <a:pPr eaLnBrk="1" hangingPunct="1"/>
            <a:r>
              <a:rPr lang="ja-JP" altLang="en-US" dirty="0" smtClean="0"/>
              <a:t>障害者総合支援法による支援の全体像</a:t>
            </a:r>
            <a:endParaRPr lang="ja-JP" altLang="ja-JP"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　</a:t>
            </a:r>
            <a:r>
              <a:rPr lang="ja-JP" altLang="en-US" sz="1100" dirty="0"/>
              <a:t>２０１２（平成</a:t>
            </a:r>
            <a:r>
              <a:rPr lang="en-US" altLang="ja-JP" sz="1100" dirty="0"/>
              <a:t>24</a:t>
            </a:r>
            <a:r>
              <a:rPr lang="ja-JP" altLang="en-US" sz="1100" dirty="0"/>
              <a:t>）年に児童福祉法が改正され、それまで障害種別毎に細分化されていた障害児サービスを、障害児通所支援と障害児入所支援に再編された。また一部障害者総合支援法で提供されていたサービスについても、児童福祉法上のサービスに再編した。これは障害児を障害児であるまえに児童であるということを重んじ、その健やかな成長、発達のために支援が行われる必要があるという理念に則った再編でもある。</a:t>
            </a:r>
          </a:p>
        </p:txBody>
      </p:sp>
      <p:sp>
        <p:nvSpPr>
          <p:cNvPr id="4" name="スライド番号プレースホルダー 3"/>
          <p:cNvSpPr>
            <a:spLocks noGrp="1"/>
          </p:cNvSpPr>
          <p:nvPr>
            <p:ph type="sldNum" sz="quarter" idx="10"/>
          </p:nvPr>
        </p:nvSpPr>
        <p:spPr/>
        <p:txBody>
          <a:bodyPr/>
          <a:lstStyle/>
          <a:p>
            <a:fld id="{855F01DB-B1C0-44E8-9D69-584C56B00D39}" type="slidenum">
              <a:rPr kumimoji="1" lang="ja-JP" altLang="en-US" smtClean="0"/>
              <a:t>24</a:t>
            </a:fld>
            <a:endParaRPr kumimoji="1" lang="ja-JP" altLang="en-US"/>
          </a:p>
        </p:txBody>
      </p:sp>
    </p:spTree>
    <p:extLst>
      <p:ext uri="{BB962C8B-B14F-4D97-AF65-F5344CB8AC3E}">
        <p14:creationId xmlns:p14="http://schemas.microsoft.com/office/powerpoint/2010/main" val="106029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738153-D655-4834-B483-5FFFE1D7E07F}"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72263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27</a:t>
            </a:fld>
            <a:endParaRPr lang="en-US" altLang="ja-JP" dirty="0"/>
          </a:p>
        </p:txBody>
      </p:sp>
    </p:spTree>
    <p:extLst>
      <p:ext uri="{BB962C8B-B14F-4D97-AF65-F5344CB8AC3E}">
        <p14:creationId xmlns:p14="http://schemas.microsoft.com/office/powerpoint/2010/main" val="369993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28</a:t>
            </a:fld>
            <a:endParaRPr lang="en-US" altLang="ja-JP">
              <a:solidFill>
                <a:prstClr val="black"/>
              </a:solidFill>
            </a:endParaRPr>
          </a:p>
        </p:txBody>
      </p:sp>
    </p:spTree>
    <p:extLst>
      <p:ext uri="{BB962C8B-B14F-4D97-AF65-F5344CB8AC3E}">
        <p14:creationId xmlns:p14="http://schemas.microsoft.com/office/powerpoint/2010/main" val="3979992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29</a:t>
            </a:fld>
            <a:endParaRPr lang="en-US" altLang="ja-JP" dirty="0"/>
          </a:p>
        </p:txBody>
      </p:sp>
    </p:spTree>
    <p:extLst>
      <p:ext uri="{BB962C8B-B14F-4D97-AF65-F5344CB8AC3E}">
        <p14:creationId xmlns:p14="http://schemas.microsoft.com/office/powerpoint/2010/main" val="3537008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30</a:t>
            </a:fld>
            <a:endParaRPr lang="en-US" altLang="ja-JP" dirty="0"/>
          </a:p>
        </p:txBody>
      </p:sp>
    </p:spTree>
    <p:extLst>
      <p:ext uri="{BB962C8B-B14F-4D97-AF65-F5344CB8AC3E}">
        <p14:creationId xmlns:p14="http://schemas.microsoft.com/office/powerpoint/2010/main" val="2985553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578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3</a:t>
            </a:fld>
            <a:endParaRPr lang="en-US" altLang="ja-JP" dirty="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32</a:t>
            </a:fld>
            <a:endParaRPr lang="en-US" altLang="ja-JP" dirty="0"/>
          </a:p>
        </p:txBody>
      </p:sp>
    </p:spTree>
    <p:extLst>
      <p:ext uri="{BB962C8B-B14F-4D97-AF65-F5344CB8AC3E}">
        <p14:creationId xmlns:p14="http://schemas.microsoft.com/office/powerpoint/2010/main" val="1342237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33</a:t>
            </a:fld>
            <a:endParaRPr lang="en-US" altLang="ja-JP" dirty="0"/>
          </a:p>
        </p:txBody>
      </p:sp>
    </p:spTree>
    <p:extLst>
      <p:ext uri="{BB962C8B-B14F-4D97-AF65-F5344CB8AC3E}">
        <p14:creationId xmlns:p14="http://schemas.microsoft.com/office/powerpoint/2010/main" val="650492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198" y="4721225"/>
            <a:ext cx="5613276" cy="4471988"/>
          </a:xfrm>
        </p:spPr>
        <p:txBody>
          <a:bodyPr/>
          <a:lstStyle/>
          <a:p>
            <a:pPr marL="180975" indent="-180975"/>
            <a:r>
              <a:rPr kumimoji="1" lang="ja-JP" altLang="en-US" dirty="0" smtClean="0"/>
              <a:t>○　</a:t>
            </a:r>
            <a:r>
              <a:rPr kumimoji="1" lang="en-US" altLang="ja-JP" dirty="0" smtClean="0"/>
              <a:t>2017</a:t>
            </a:r>
            <a:r>
              <a:rPr kumimoji="1" lang="ja-JP" altLang="en-US" dirty="0" smtClean="0"/>
              <a:t>年（平成</a:t>
            </a:r>
            <a:r>
              <a:rPr kumimoji="1" lang="en-US" altLang="ja-JP" dirty="0" smtClean="0"/>
              <a:t>29</a:t>
            </a:r>
            <a:r>
              <a:rPr kumimoji="1" lang="ja-JP" altLang="en-US" dirty="0" smtClean="0"/>
              <a:t>年）</a:t>
            </a:r>
            <a:r>
              <a:rPr kumimoji="1" lang="en-US" altLang="ja-JP" dirty="0" smtClean="0"/>
              <a:t>12</a:t>
            </a:r>
            <a:r>
              <a:rPr kumimoji="1" lang="ja-JP" altLang="en-US" dirty="0" smtClean="0"/>
              <a:t>月８日に閣議決定された「新しい経済政策パッケージ」では</a:t>
            </a:r>
            <a:endParaRPr kumimoji="1" lang="en-US" altLang="ja-JP" dirty="0" smtClean="0"/>
          </a:p>
          <a:p>
            <a:pPr marL="180975" indent="-180975"/>
            <a:r>
              <a:rPr kumimoji="1" lang="ja-JP" altLang="en-US" dirty="0" smtClean="0"/>
              <a:t>　・　３～５歳までの全ての子供たちの幼稚園・保育園・認定こども園の費用を無償化する、０～２歳については、当面、住民税非課税世帯を対象として無償化を進める</a:t>
            </a:r>
            <a:endParaRPr kumimoji="1" lang="en-US" altLang="ja-JP" dirty="0" smtClean="0"/>
          </a:p>
          <a:p>
            <a:pPr marL="180975" indent="-180975"/>
            <a:r>
              <a:rPr kumimoji="1" lang="ja-JP" altLang="en-US" dirty="0" smtClean="0"/>
              <a:t>　・　待機児童解消が当面の最優先課題という認識のもと、「子育て安心プラン」を２年間前倒しし、</a:t>
            </a:r>
            <a:r>
              <a:rPr kumimoji="1" lang="en-US" altLang="ja-JP" dirty="0" smtClean="0"/>
              <a:t>2020</a:t>
            </a:r>
            <a:r>
              <a:rPr kumimoji="1" lang="ja-JP" altLang="en-US" dirty="0" smtClean="0"/>
              <a:t>年度までに</a:t>
            </a:r>
            <a:r>
              <a:rPr kumimoji="1" lang="en-US" altLang="ja-JP" dirty="0" smtClean="0"/>
              <a:t>32</a:t>
            </a:r>
            <a:r>
              <a:rPr kumimoji="1" lang="ja-JP" altLang="en-US" dirty="0" smtClean="0"/>
              <a:t>万人分の保育の受け皿整備を進める</a:t>
            </a:r>
            <a:endParaRPr lang="en-US" altLang="ja-JP" dirty="0"/>
          </a:p>
          <a:p>
            <a:pPr marL="180975" indent="-180975"/>
            <a:r>
              <a:rPr kumimoji="1" lang="ja-JP" altLang="en-US" dirty="0" smtClean="0"/>
              <a:t>　・　保育士の確保や他産業との賃金格差を踏まえた処遇改善に更に取り組むこととし、</a:t>
            </a:r>
            <a:r>
              <a:rPr kumimoji="1" lang="en-US" altLang="ja-JP" dirty="0" smtClean="0"/>
              <a:t>2019 </a:t>
            </a:r>
            <a:r>
              <a:rPr kumimoji="1" lang="ja-JP" altLang="en-US" dirty="0" smtClean="0"/>
              <a:t>年４月から更に１％（月</a:t>
            </a:r>
            <a:r>
              <a:rPr kumimoji="1" lang="en-US" altLang="ja-JP" dirty="0" smtClean="0"/>
              <a:t>3000 </a:t>
            </a:r>
            <a:r>
              <a:rPr kumimoji="1" lang="ja-JP" altLang="en-US" dirty="0" smtClean="0"/>
              <a:t>円相当）の賃金引上げを行う</a:t>
            </a:r>
            <a:endParaRPr kumimoji="1" lang="en-US" altLang="ja-JP" dirty="0" smtClean="0"/>
          </a:p>
          <a:p>
            <a:r>
              <a:rPr lang="ja-JP" altLang="en-US" dirty="0" smtClean="0"/>
              <a:t>　こと等が盛り込まれた。（</a:t>
            </a:r>
            <a:r>
              <a:rPr lang="en-US" altLang="ja-JP" dirty="0" smtClean="0"/>
              <a:t>P</a:t>
            </a:r>
            <a:r>
              <a:rPr lang="ja-JP" altLang="en-US" dirty="0" smtClean="0"/>
              <a:t>９も参照）</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077" rtl="0" eaLnBrk="1" fontAlgn="auto" latinLnBrk="0" hangingPunct="1">
              <a:lnSpc>
                <a:spcPct val="100000"/>
              </a:lnSpc>
              <a:spcBef>
                <a:spcPts val="0"/>
              </a:spcBef>
              <a:spcAft>
                <a:spcPts val="0"/>
              </a:spcAft>
              <a:buClrTx/>
              <a:buSzTx/>
              <a:buFontTx/>
              <a:buNone/>
              <a:tabLst/>
              <a:defRPr/>
            </a:pPr>
            <a:fld id="{284C97A7-1F3F-4E66-8E80-4C266C1D86E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077" rtl="0" eaLnBrk="1" fontAlgn="auto" latinLnBrk="0" hangingPunct="1">
                <a:lnSpc>
                  <a:spcPct val="100000"/>
                </a:lnSpc>
                <a:spcBef>
                  <a:spcPts val="0"/>
                </a:spcBef>
                <a:spcAft>
                  <a:spcPts val="0"/>
                </a:spcAft>
                <a:buClrTx/>
                <a:buSzTx/>
                <a:buFontTx/>
                <a:buNone/>
                <a:tabLst/>
                <a:defRPr/>
              </a:pPr>
              <a:t>34</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519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738153-D655-4834-B483-5FFFE1D7E07F}"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981433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38</a:t>
            </a:fld>
            <a:endParaRPr lang="en-US" altLang="ja-JP" dirty="0"/>
          </a:p>
        </p:txBody>
      </p:sp>
    </p:spTree>
    <p:extLst>
      <p:ext uri="{BB962C8B-B14F-4D97-AF65-F5344CB8AC3E}">
        <p14:creationId xmlns:p14="http://schemas.microsoft.com/office/powerpoint/2010/main" val="1723408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39</a:t>
            </a:fld>
            <a:endParaRPr lang="en-US" altLang="ja-JP" dirty="0"/>
          </a:p>
        </p:txBody>
      </p:sp>
    </p:spTree>
    <p:extLst>
      <p:ext uri="{BB962C8B-B14F-4D97-AF65-F5344CB8AC3E}">
        <p14:creationId xmlns:p14="http://schemas.microsoft.com/office/powerpoint/2010/main" val="1803353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40</a:t>
            </a:fld>
            <a:endParaRPr lang="en-US" altLang="ja-JP">
              <a:solidFill>
                <a:prstClr val="black"/>
              </a:solidFill>
            </a:endParaRPr>
          </a:p>
        </p:txBody>
      </p:sp>
    </p:spTree>
    <p:extLst>
      <p:ext uri="{BB962C8B-B14F-4D97-AF65-F5344CB8AC3E}">
        <p14:creationId xmlns:p14="http://schemas.microsoft.com/office/powerpoint/2010/main" val="460408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41</a:t>
            </a:fld>
            <a:endParaRPr lang="en-US" altLang="ja-JP">
              <a:solidFill>
                <a:prstClr val="black"/>
              </a:solidFill>
            </a:endParaRPr>
          </a:p>
        </p:txBody>
      </p:sp>
    </p:spTree>
    <p:extLst>
      <p:ext uri="{BB962C8B-B14F-4D97-AF65-F5344CB8AC3E}">
        <p14:creationId xmlns:p14="http://schemas.microsoft.com/office/powerpoint/2010/main" val="145068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xfrm>
            <a:off x="711200" y="742950"/>
            <a:ext cx="5386388" cy="3729038"/>
          </a:xfrm>
          <a:ln/>
        </p:spPr>
      </p:sp>
      <p:sp>
        <p:nvSpPr>
          <p:cNvPr id="21507" name="ノート プレースホルダ 2"/>
          <p:cNvSpPr>
            <a:spLocks noGrp="1"/>
          </p:cNvSpPr>
          <p:nvPr>
            <p:ph type="body" idx="1"/>
          </p:nvPr>
        </p:nvSpPr>
        <p:spPr>
          <a:noFill/>
          <a:ln/>
        </p:spPr>
        <p:txBody>
          <a:bodyPr/>
          <a:lstStyle/>
          <a:p>
            <a:endParaRPr lang="ja-JP" altLang="en-US" dirty="0" smtClean="0">
              <a:latin typeface="ＭＳ Ｐゴシック" panose="020B0600070205080204" pitchFamily="50" charset="-128"/>
              <a:ea typeface="ＭＳ Ｐゴシック" panose="020B0600070205080204" pitchFamily="50" charset="-128"/>
            </a:endParaRPr>
          </a:p>
        </p:txBody>
      </p:sp>
      <p:sp>
        <p:nvSpPr>
          <p:cNvPr id="21508" name="スライド番号プレースホルダ 3"/>
          <p:cNvSpPr>
            <a:spLocks noGrp="1"/>
          </p:cNvSpPr>
          <p:nvPr>
            <p:ph type="sldNum" sz="quarter" idx="5"/>
          </p:nvPr>
        </p:nvSpPr>
        <p:spPr>
          <a:noFill/>
        </p:spPr>
        <p:txBody>
          <a:bodyPr/>
          <a:lstStyle/>
          <a:p>
            <a:fld id="{D1BAABD3-4856-4632-AA9B-290016227F67}" type="slidenum">
              <a:rPr lang="en-US" altLang="ja-JP" smtClean="0">
                <a:solidFill>
                  <a:prstClr val="black"/>
                </a:solidFill>
              </a:rPr>
              <a:pPr/>
              <a:t>42</a:t>
            </a:fld>
            <a:endParaRPr lang="en-US" altLang="ja-JP"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43</a:t>
            </a:fld>
            <a:endParaRPr lang="en-US" altLang="ja-JP" dirty="0"/>
          </a:p>
        </p:txBody>
      </p:sp>
    </p:spTree>
    <p:extLst>
      <p:ext uri="{BB962C8B-B14F-4D97-AF65-F5344CB8AC3E}">
        <p14:creationId xmlns:p14="http://schemas.microsoft.com/office/powerpoint/2010/main" val="348974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dirty="0"/>
          </a:p>
        </p:txBody>
      </p:sp>
    </p:spTree>
    <p:extLst>
      <p:ext uri="{BB962C8B-B14F-4D97-AF65-F5344CB8AC3E}">
        <p14:creationId xmlns:p14="http://schemas.microsoft.com/office/powerpoint/2010/main" val="2907211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48</a:t>
            </a:fld>
            <a:endParaRPr lang="en-US" altLang="ja-JP" dirty="0"/>
          </a:p>
        </p:txBody>
      </p:sp>
    </p:spTree>
    <p:extLst>
      <p:ext uri="{BB962C8B-B14F-4D97-AF65-F5344CB8AC3E}">
        <p14:creationId xmlns:p14="http://schemas.microsoft.com/office/powerpoint/2010/main" val="3043499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49</a:t>
            </a:fld>
            <a:endParaRPr lang="en-US" altLang="ja-JP" dirty="0"/>
          </a:p>
        </p:txBody>
      </p:sp>
    </p:spTree>
    <p:extLst>
      <p:ext uri="{BB962C8B-B14F-4D97-AF65-F5344CB8AC3E}">
        <p14:creationId xmlns:p14="http://schemas.microsoft.com/office/powerpoint/2010/main" val="1237999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50</a:t>
            </a:fld>
            <a:endParaRPr lang="en-US" altLang="ja-JP" dirty="0"/>
          </a:p>
        </p:txBody>
      </p:sp>
    </p:spTree>
    <p:extLst>
      <p:ext uri="{BB962C8B-B14F-4D97-AF65-F5344CB8AC3E}">
        <p14:creationId xmlns:p14="http://schemas.microsoft.com/office/powerpoint/2010/main" val="1223714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51</a:t>
            </a:fld>
            <a:endParaRPr lang="en-US" altLang="ja-JP" dirty="0"/>
          </a:p>
        </p:txBody>
      </p:sp>
    </p:spTree>
    <p:extLst>
      <p:ext uri="{BB962C8B-B14F-4D97-AF65-F5344CB8AC3E}">
        <p14:creationId xmlns:p14="http://schemas.microsoft.com/office/powerpoint/2010/main" val="2644208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52</a:t>
            </a:fld>
            <a:endParaRPr lang="en-US" altLang="ja-JP" dirty="0"/>
          </a:p>
        </p:txBody>
      </p:sp>
    </p:spTree>
    <p:extLst>
      <p:ext uri="{BB962C8B-B14F-4D97-AF65-F5344CB8AC3E}">
        <p14:creationId xmlns:p14="http://schemas.microsoft.com/office/powerpoint/2010/main" val="321717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53</a:t>
            </a:fld>
            <a:endParaRPr lang="en-US" altLang="ja-JP" dirty="0"/>
          </a:p>
        </p:txBody>
      </p:sp>
    </p:spTree>
    <p:extLst>
      <p:ext uri="{BB962C8B-B14F-4D97-AF65-F5344CB8AC3E}">
        <p14:creationId xmlns:p14="http://schemas.microsoft.com/office/powerpoint/2010/main" val="2788073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54</a:t>
            </a:fld>
            <a:endParaRPr lang="en-US" altLang="ja-JP" dirty="0"/>
          </a:p>
        </p:txBody>
      </p:sp>
    </p:spTree>
    <p:extLst>
      <p:ext uri="{BB962C8B-B14F-4D97-AF65-F5344CB8AC3E}">
        <p14:creationId xmlns:p14="http://schemas.microsoft.com/office/powerpoint/2010/main" val="3161867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55</a:t>
            </a:fld>
            <a:endParaRPr lang="en-US" altLang="ja-JP" dirty="0"/>
          </a:p>
        </p:txBody>
      </p:sp>
    </p:spTree>
    <p:extLst>
      <p:ext uri="{BB962C8B-B14F-4D97-AF65-F5344CB8AC3E}">
        <p14:creationId xmlns:p14="http://schemas.microsoft.com/office/powerpoint/2010/main" val="913238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56</a:t>
            </a:fld>
            <a:endParaRPr lang="en-US" altLang="ja-JP" dirty="0"/>
          </a:p>
        </p:txBody>
      </p:sp>
    </p:spTree>
    <p:extLst>
      <p:ext uri="{BB962C8B-B14F-4D97-AF65-F5344CB8AC3E}">
        <p14:creationId xmlns:p14="http://schemas.microsoft.com/office/powerpoint/2010/main" val="3792936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57</a:t>
            </a:fld>
            <a:endParaRPr lang="en-US" altLang="ja-JP" dirty="0"/>
          </a:p>
        </p:txBody>
      </p:sp>
    </p:spTree>
    <p:extLst>
      <p:ext uri="{BB962C8B-B14F-4D97-AF65-F5344CB8AC3E}">
        <p14:creationId xmlns:p14="http://schemas.microsoft.com/office/powerpoint/2010/main" val="331857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xfrm>
            <a:off x="457200" y="812800"/>
            <a:ext cx="5845175" cy="4048125"/>
          </a:xfrm>
          <a:ln/>
        </p:spPr>
      </p:sp>
      <p:sp>
        <p:nvSpPr>
          <p:cNvPr id="37892" name="Rectangle 3"/>
          <p:cNvSpPr>
            <a:spLocks noGrp="1" noChangeArrowheads="1"/>
          </p:cNvSpPr>
          <p:nvPr>
            <p:ph type="body" idx="1"/>
          </p:nvPr>
        </p:nvSpPr>
        <p:spPr>
          <a:xfrm>
            <a:off x="676159" y="5131873"/>
            <a:ext cx="5404474" cy="4859232"/>
          </a:xfrm>
          <a:noFill/>
          <a:ln/>
        </p:spPr>
        <p:txBody>
          <a:bodyPr/>
          <a:lstStyle/>
          <a:p>
            <a:pPr eaLnBrk="1" hangingPunct="1"/>
            <a:endParaRPr lang="ja-JP" altLang="ja-JP"/>
          </a:p>
        </p:txBody>
      </p:sp>
      <p:sp>
        <p:nvSpPr>
          <p:cNvPr id="6" name="スライド番号プレースホルダ 5"/>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EC20383E-FBA8-4BC3-9BA5-27668B12A746}"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6229167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58</a:t>
            </a:fld>
            <a:endParaRPr lang="en-US" altLang="ja-JP">
              <a:solidFill>
                <a:prstClr val="black"/>
              </a:solidFill>
            </a:endParaRPr>
          </a:p>
        </p:txBody>
      </p:sp>
    </p:spTree>
    <p:extLst>
      <p:ext uri="{BB962C8B-B14F-4D97-AF65-F5344CB8AC3E}">
        <p14:creationId xmlns:p14="http://schemas.microsoft.com/office/powerpoint/2010/main" val="2214728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59</a:t>
            </a:fld>
            <a:endParaRPr lang="en-US" altLang="ja-JP" dirty="0"/>
          </a:p>
        </p:txBody>
      </p:sp>
    </p:spTree>
    <p:extLst>
      <p:ext uri="{BB962C8B-B14F-4D97-AF65-F5344CB8AC3E}">
        <p14:creationId xmlns:p14="http://schemas.microsoft.com/office/powerpoint/2010/main" val="38152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60</a:t>
            </a:fld>
            <a:endParaRPr lang="en-US" altLang="ja-JP" dirty="0"/>
          </a:p>
        </p:txBody>
      </p:sp>
    </p:spTree>
    <p:extLst>
      <p:ext uri="{BB962C8B-B14F-4D97-AF65-F5344CB8AC3E}">
        <p14:creationId xmlns:p14="http://schemas.microsoft.com/office/powerpoint/2010/main" val="1841088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1625"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61</a:t>
            </a:fld>
            <a:endParaRPr lang="en-US" altLang="ja-JP" dirty="0" smtClean="0">
              <a:ea typeface="ＭＳ Ｐゴシック" charset="-128"/>
            </a:endParaRPr>
          </a:p>
        </p:txBody>
      </p:sp>
    </p:spTree>
    <p:extLst>
      <p:ext uri="{BB962C8B-B14F-4D97-AF65-F5344CB8AC3E}">
        <p14:creationId xmlns:p14="http://schemas.microsoft.com/office/powerpoint/2010/main" val="3729431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2950"/>
            <a:ext cx="5386388" cy="3729038"/>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pPr>
                <a:defRPr/>
              </a:pPr>
              <a:t>62</a:t>
            </a:fld>
            <a:endParaRPr lang="en-US" altLang="ja-JP"/>
          </a:p>
        </p:txBody>
      </p:sp>
    </p:spTree>
    <p:extLst>
      <p:ext uri="{BB962C8B-B14F-4D97-AF65-F5344CB8AC3E}">
        <p14:creationId xmlns:p14="http://schemas.microsoft.com/office/powerpoint/2010/main" val="2677657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63</a:t>
            </a:fld>
            <a:endParaRPr lang="en-US" altLang="ja-JP" dirty="0"/>
          </a:p>
        </p:txBody>
      </p:sp>
    </p:spTree>
    <p:extLst>
      <p:ext uri="{BB962C8B-B14F-4D97-AF65-F5344CB8AC3E}">
        <p14:creationId xmlns:p14="http://schemas.microsoft.com/office/powerpoint/2010/main" val="4127345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64</a:t>
            </a:fld>
            <a:endParaRPr lang="en-US" altLang="ja-JP" dirty="0"/>
          </a:p>
        </p:txBody>
      </p:sp>
    </p:spTree>
    <p:extLst>
      <p:ext uri="{BB962C8B-B14F-4D97-AF65-F5344CB8AC3E}">
        <p14:creationId xmlns:p14="http://schemas.microsoft.com/office/powerpoint/2010/main" val="1912984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65</a:t>
            </a:fld>
            <a:endParaRPr lang="en-US" altLang="ja-JP" dirty="0"/>
          </a:p>
        </p:txBody>
      </p:sp>
    </p:spTree>
    <p:extLst>
      <p:ext uri="{BB962C8B-B14F-4D97-AF65-F5344CB8AC3E}">
        <p14:creationId xmlns:p14="http://schemas.microsoft.com/office/powerpoint/2010/main" val="698192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67</a:t>
            </a:fld>
            <a:endParaRPr lang="en-US" altLang="ja-JP" dirty="0"/>
          </a:p>
        </p:txBody>
      </p:sp>
    </p:spTree>
    <p:extLst>
      <p:ext uri="{BB962C8B-B14F-4D97-AF65-F5344CB8AC3E}">
        <p14:creationId xmlns:p14="http://schemas.microsoft.com/office/powerpoint/2010/main" val="4208696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68</a:t>
            </a:fld>
            <a:endParaRPr lang="en-US" altLang="ja-JP" dirty="0"/>
          </a:p>
        </p:txBody>
      </p:sp>
    </p:spTree>
    <p:extLst>
      <p:ext uri="{BB962C8B-B14F-4D97-AF65-F5344CB8AC3E}">
        <p14:creationId xmlns:p14="http://schemas.microsoft.com/office/powerpoint/2010/main" val="391612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fontScale="47500" lnSpcReduction="20000"/>
          </a:bodyPr>
          <a:lstStyle/>
          <a:p>
            <a:r>
              <a:rPr kumimoji="1" lang="ja-JP" altLang="en-US" sz="1200" dirty="0" smtClean="0"/>
              <a:t>２．戦後の障害福祉関係法の成立</a:t>
            </a:r>
            <a:endParaRPr kumimoji="1" lang="en-US" altLang="ja-JP" sz="1200" dirty="0" smtClean="0"/>
          </a:p>
          <a:p>
            <a:r>
              <a:rPr kumimoji="1" lang="ja-JP" altLang="en-US" sz="1200" dirty="0" smtClean="0"/>
              <a:t>（１）障害福祉関係法の成立　</a:t>
            </a:r>
            <a:endParaRPr kumimoji="1" lang="en-US" altLang="ja-JP" sz="1200" dirty="0" smtClean="0"/>
          </a:p>
          <a:p>
            <a:r>
              <a:rPr kumimoji="1" lang="ja-JP" altLang="en-US" sz="1200" dirty="0" smtClean="0"/>
              <a:t>　</a:t>
            </a:r>
            <a:r>
              <a:rPr kumimoji="1" lang="en-US" altLang="ja-JP" sz="1200" dirty="0" smtClean="0"/>
              <a:t>1946</a:t>
            </a:r>
            <a:r>
              <a:rPr kumimoji="1" lang="ja-JP" altLang="en-US" sz="1200" dirty="0" smtClean="0"/>
              <a:t>年に制定された日本国憲法によりすべての国民には基本的人権が享有され、尊重されるものであるということが示されました。それを基盤に、戦後の障害者対策の出発として身体障害者福祉法（</a:t>
            </a:r>
            <a:r>
              <a:rPr kumimoji="1" lang="en-US" altLang="ja-JP" sz="1200" dirty="0" smtClean="0"/>
              <a:t>1949</a:t>
            </a:r>
            <a:r>
              <a:rPr kumimoji="1" lang="ja-JP" altLang="en-US" sz="1200" dirty="0" smtClean="0"/>
              <a:t>年）が制定されました。この法律は戦傷者への社会保障にとどまらず、広く国民全般に対する福祉的な制度として整備されました。その後、精神衛生法（現精神保健福祉法）が</a:t>
            </a:r>
            <a:r>
              <a:rPr kumimoji="1" lang="en-US" altLang="ja-JP" sz="1200" dirty="0" smtClean="0"/>
              <a:t>1950</a:t>
            </a:r>
            <a:r>
              <a:rPr kumimoji="1" lang="ja-JP" altLang="en-US" sz="1200" dirty="0" smtClean="0"/>
              <a:t>年に制定され、精神薄弱者福祉法（現知的障害者福祉法）が</a:t>
            </a:r>
            <a:r>
              <a:rPr kumimoji="1" lang="en-US" altLang="ja-JP" sz="1200" dirty="0" smtClean="0"/>
              <a:t>1960</a:t>
            </a:r>
            <a:r>
              <a:rPr kumimoji="1" lang="ja-JP" altLang="en-US" sz="1200" dirty="0" smtClean="0"/>
              <a:t>年に整備されました。同年には身体障害者雇用促進法（現障害者雇用促進法）なども制定され</a:t>
            </a:r>
            <a:r>
              <a:rPr kumimoji="1" lang="en-US" altLang="ja-JP" sz="1200" dirty="0" smtClean="0"/>
              <a:t>1960</a:t>
            </a:r>
            <a:r>
              <a:rPr kumimoji="1" lang="ja-JP" altLang="en-US" sz="1200" dirty="0" smtClean="0"/>
              <a:t>年代までに医療・教育・所得保障・雇用等の分野で障害者関連施策が次々と生まれました。さらに、障害者対策のあり方を明確化するために心身障害者対策基本法（現障害者基本法）が</a:t>
            </a:r>
            <a:r>
              <a:rPr kumimoji="1" lang="en-US" altLang="ja-JP" sz="1200" dirty="0" smtClean="0"/>
              <a:t>1970</a:t>
            </a:r>
            <a:r>
              <a:rPr kumimoji="1" lang="ja-JP" altLang="en-US" sz="1200" dirty="0" smtClean="0"/>
              <a:t>年に制定されました。</a:t>
            </a:r>
            <a:endParaRPr kumimoji="1" lang="en-US" altLang="ja-JP" sz="1200" dirty="0" smtClean="0"/>
          </a:p>
          <a:p>
            <a:r>
              <a:rPr kumimoji="1" lang="ja-JP" altLang="en-US" sz="1200" dirty="0" smtClean="0"/>
              <a:t>　心身障害者対策基本法は初めての総合的障害者政策法として、総則と福祉に関する基本施策等からなっています。法の目的では、障害者対策に関して、国と地方公共団体の責任を明示し、障害の予防と福祉に関する基本となるものを定めて、対策の総合的推進を図ることを示しました。また、心身障害者の定義を明示したり、個人の尊厳とふさわしい処遇を保障される権利や重度障害者の終生にわたる保護を明示したりしました。</a:t>
            </a:r>
            <a:endParaRPr kumimoji="1" lang="en-US" altLang="ja-JP" sz="1200" dirty="0" smtClean="0"/>
          </a:p>
          <a:p>
            <a:endParaRPr kumimoji="1" lang="en-US" altLang="ja-JP" sz="1200" dirty="0" smtClean="0"/>
          </a:p>
          <a:p>
            <a:r>
              <a:rPr kumimoji="1" lang="ja-JP" altLang="en-US" sz="1200" dirty="0" smtClean="0"/>
              <a:t>（２）障害者の権利宣言から国連障害者の十年</a:t>
            </a:r>
            <a:endParaRPr kumimoji="1" lang="en-US" altLang="ja-JP" sz="1200" dirty="0" smtClean="0"/>
          </a:p>
          <a:p>
            <a:r>
              <a:rPr kumimoji="1" lang="ja-JP" altLang="en-US" sz="1200" dirty="0" smtClean="0"/>
              <a:t>　日本の施策動向には国連による障害者関係の取り組みも大きく影響を及ぼしました。</a:t>
            </a:r>
            <a:endParaRPr kumimoji="1" lang="en-US" altLang="ja-JP" sz="1200" dirty="0" smtClean="0"/>
          </a:p>
          <a:p>
            <a:r>
              <a:rPr kumimoji="1" lang="ja-JP" altLang="en-US" sz="1200" dirty="0" smtClean="0"/>
              <a:t>　国際連合（</a:t>
            </a:r>
            <a:r>
              <a:rPr kumimoji="1" lang="en-US" altLang="ja-JP" sz="1200" dirty="0" smtClean="0"/>
              <a:t>1945</a:t>
            </a:r>
            <a:r>
              <a:rPr kumimoji="1" lang="ja-JP" altLang="en-US" sz="1200" dirty="0" smtClean="0"/>
              <a:t>年設立）は、設立当初から障害者問題に大きな関心を持ち、種々の決議や宣言を行ってきました。</a:t>
            </a:r>
            <a:r>
              <a:rPr kumimoji="1" lang="en-US" altLang="ja-JP" sz="1200" dirty="0" smtClean="0"/>
              <a:t>1975</a:t>
            </a:r>
            <a:r>
              <a:rPr kumimoji="1" lang="ja-JP" altLang="en-US" sz="1200" dirty="0" smtClean="0"/>
              <a:t>（昭和</a:t>
            </a:r>
            <a:r>
              <a:rPr kumimoji="1" lang="en-US" altLang="ja-JP" sz="1200" dirty="0" smtClean="0"/>
              <a:t>50</a:t>
            </a:r>
            <a:r>
              <a:rPr kumimoji="1" lang="ja-JP" altLang="en-US" sz="1200" dirty="0" smtClean="0"/>
              <a:t>）年には、これらの集大成ともいうべき「障害者の権利宣言」を採択し、障害者の基本的人権と障害者問題に関する指針を示しました。その後、</a:t>
            </a:r>
            <a:r>
              <a:rPr kumimoji="1" lang="en-US" altLang="ja-JP" sz="1200" dirty="0" smtClean="0"/>
              <a:t>1981</a:t>
            </a:r>
            <a:r>
              <a:rPr kumimoji="1" lang="ja-JP" altLang="en-US" sz="1200" dirty="0" smtClean="0"/>
              <a:t>（昭和</a:t>
            </a:r>
            <a:r>
              <a:rPr kumimoji="1" lang="en-US" altLang="ja-JP" sz="1200" dirty="0" smtClean="0"/>
              <a:t>56</a:t>
            </a:r>
            <a:r>
              <a:rPr kumimoji="1" lang="ja-JP" altLang="en-US" sz="1200" dirty="0" smtClean="0"/>
              <a:t>）年を「国際障害者年」とし、障害者の「完全参加」をテーマに、各国での障害者の社会的な適応、参加のために必要な支援のための施策かを目的として、国際的な取り組みを行うことが決議されました。その後議論が重ねられ、テーマを「完全参加と平等」へ拡大し、国際障害者年の理念と主な原則、各国のとるべき措置、国際連合の事業等についての指針が示されました。各国のとるべき措置として、国際障害者年のための諸活動の調整機関の設置、</a:t>
            </a:r>
            <a:r>
              <a:rPr kumimoji="1" lang="en-US" altLang="ja-JP" sz="1200" dirty="0" smtClean="0"/>
              <a:t>1991</a:t>
            </a:r>
            <a:r>
              <a:rPr kumimoji="1" lang="ja-JP" altLang="en-US" sz="1200" dirty="0" smtClean="0"/>
              <a:t>年までの長期計画の策定、社会的差別解消のための措置等、</a:t>
            </a:r>
            <a:r>
              <a:rPr kumimoji="1" lang="en-US" altLang="ja-JP" sz="1200" dirty="0" smtClean="0"/>
              <a:t>15</a:t>
            </a:r>
            <a:r>
              <a:rPr kumimoji="1" lang="ja-JP" altLang="en-US" sz="1200" dirty="0" smtClean="0"/>
              <a:t>項目が掲げられました。</a:t>
            </a:r>
            <a:endParaRPr kumimoji="1" lang="en-US" altLang="ja-JP" sz="1200" dirty="0" smtClean="0"/>
          </a:p>
          <a:p>
            <a:r>
              <a:rPr kumimoji="1" lang="ja-JP" altLang="en-US" sz="1200" dirty="0" smtClean="0"/>
              <a:t>　これらの実現のために「国際・障害者の十年（</a:t>
            </a:r>
            <a:r>
              <a:rPr kumimoji="1" lang="en-US" altLang="ja-JP" sz="1200" dirty="0" smtClean="0"/>
              <a:t>1983</a:t>
            </a:r>
            <a:r>
              <a:rPr kumimoji="1" lang="ja-JP" altLang="en-US" sz="1200" dirty="0" smtClean="0"/>
              <a:t>年～</a:t>
            </a:r>
            <a:r>
              <a:rPr kumimoji="1" lang="en-US" altLang="ja-JP" sz="1200" dirty="0" smtClean="0"/>
              <a:t>1992</a:t>
            </a:r>
            <a:r>
              <a:rPr kumimoji="1" lang="ja-JP" altLang="en-US" sz="1200" dirty="0" smtClean="0"/>
              <a:t>年）」が定められました。さらにつづく取り組みとしてアジア太平洋地域における障害者への認識を高め、障害者施策の質の向上を目指すために、国連アジア太平洋経済社会委員会において「アジア太平洋障害者の十年（</a:t>
            </a:r>
            <a:r>
              <a:rPr kumimoji="1" lang="en-US" altLang="ja-JP" sz="1200" dirty="0" smtClean="0"/>
              <a:t>1993</a:t>
            </a:r>
            <a:r>
              <a:rPr kumimoji="1" lang="ja-JP" altLang="en-US" sz="1200" dirty="0" smtClean="0"/>
              <a:t>年～</a:t>
            </a:r>
            <a:r>
              <a:rPr kumimoji="1" lang="en-US" altLang="ja-JP" sz="1200" dirty="0" smtClean="0"/>
              <a:t>2002</a:t>
            </a:r>
            <a:r>
              <a:rPr kumimoji="1" lang="ja-JP" altLang="en-US" sz="1200" dirty="0" smtClean="0"/>
              <a:t>年）」の決議が採択されました。</a:t>
            </a:r>
            <a:endParaRPr kumimoji="1" lang="en-US" altLang="ja-JP" sz="1200" dirty="0" smtClean="0"/>
          </a:p>
          <a:p>
            <a:endParaRPr kumimoji="1" lang="en-US" altLang="ja-JP" sz="1200" dirty="0" smtClean="0"/>
          </a:p>
          <a:p>
            <a:r>
              <a:rPr kumimoji="1" lang="ja-JP" altLang="en-US" sz="1200" dirty="0" smtClean="0"/>
              <a:t>（３）障害者基本法への改正</a:t>
            </a:r>
            <a:endParaRPr kumimoji="1" lang="en-US" altLang="ja-JP" sz="1200" dirty="0" smtClean="0"/>
          </a:p>
          <a:p>
            <a:r>
              <a:rPr kumimoji="1" lang="ja-JP" altLang="en-US" sz="1200" dirty="0" smtClean="0"/>
              <a:t>　国連障害者の十年の取り組みなどにより「ノーマライゼーション」の理論が広く認知されることとなり、日本の施策にも大きな影響を与え、</a:t>
            </a:r>
            <a:r>
              <a:rPr kumimoji="1" lang="en-US" altLang="ja-JP" sz="1200" dirty="0" smtClean="0"/>
              <a:t>1993</a:t>
            </a:r>
            <a:r>
              <a:rPr kumimoji="1" lang="ja-JP" altLang="en-US" sz="1200" dirty="0" smtClean="0"/>
              <a:t>（平成</a:t>
            </a:r>
            <a:r>
              <a:rPr kumimoji="1" lang="en-US" altLang="ja-JP" sz="1200" dirty="0" smtClean="0"/>
              <a:t>5</a:t>
            </a:r>
            <a:r>
              <a:rPr kumimoji="1" lang="ja-JP" altLang="en-US" sz="1200" dirty="0" smtClean="0"/>
              <a:t>）年、心身障害者対策基本法は「障害者基本法」へと改正が行われました。この改正では障害者への支援に関する基本的な考え方をより明確化するための強調が図られました。その目的・基本理念では障害者施策の計画的推進、障害者の自立と社会、経済、文化その他あらゆる分野の活動への参加の促進を規定して、国連国際障害者年のテーマである「完全参加と平等」が法文化されました。</a:t>
            </a:r>
            <a:endParaRPr kumimoji="1" lang="en-US" altLang="ja-JP" sz="1200" dirty="0" smtClean="0"/>
          </a:p>
          <a:p>
            <a:r>
              <a:rPr kumimoji="1" lang="ja-JP" altLang="en-US" sz="1200" dirty="0" smtClean="0"/>
              <a:t>　障害者の定義についてもそれまでの身体障害、知的障害に精神障害も加え、「それらの障害のために長期にわたり日常生活、社会生活に相当な制限を受けている者」とされました。そして毎年</a:t>
            </a:r>
            <a:r>
              <a:rPr kumimoji="1" lang="en-US" altLang="ja-JP" sz="1200" dirty="0" smtClean="0"/>
              <a:t>12</a:t>
            </a:r>
            <a:r>
              <a:rPr kumimoji="1" lang="ja-JP" altLang="en-US" sz="1200" dirty="0" smtClean="0"/>
              <a:t>月</a:t>
            </a:r>
            <a:r>
              <a:rPr kumimoji="1" lang="en-US" altLang="ja-JP" sz="1200" dirty="0" smtClean="0"/>
              <a:t>9</a:t>
            </a:r>
            <a:r>
              <a:rPr kumimoji="1" lang="ja-JP" altLang="en-US" sz="1200" dirty="0" smtClean="0"/>
              <a:t>日を「障害者の日」とし、障害者基本計画の策定が国に義務化され、障害者施策の進行や成果を国会に報告することとしました。また、都道府県・市町村には基本計画を踏まえて障害者計画を作成することが努力義務とされました。</a:t>
            </a:r>
            <a:endParaRPr kumimoji="1" lang="en-US" altLang="ja-JP" sz="1200" dirty="0" smtClean="0"/>
          </a:p>
          <a:p>
            <a:r>
              <a:rPr kumimoji="1" lang="ja-JP" altLang="en-US" sz="1200" dirty="0" smtClean="0"/>
              <a:t>　ノーマライゼーションの提唱者であるデンマークの社会運動家のバンクーミケルセンはその理論について「障害のある人たちに、障害のない人たちと同じ生活条件をつくりだすこと。障害がある人を障害のない人と同じ（ノーマル）にすることではなく、人々が普通に生活している条件が障害者に対しノーマルであるようにすること。自分が障害者になったときにしてほしいことをすること」と述べています。</a:t>
            </a:r>
            <a:endParaRPr kumimoji="1" lang="en-US" altLang="ja-JP" sz="1200" dirty="0" smtClean="0"/>
          </a:p>
          <a:p>
            <a:endParaRPr kumimoji="1" lang="en-US" altLang="ja-JP" sz="1200" dirty="0" smtClean="0"/>
          </a:p>
          <a:p>
            <a:r>
              <a:rPr kumimoji="1" lang="ja-JP" altLang="en-US" sz="1200" dirty="0" smtClean="0"/>
              <a:t>（４）障害者プラン</a:t>
            </a:r>
            <a:endParaRPr kumimoji="1" lang="en-US" altLang="ja-JP" sz="1200" dirty="0" smtClean="0"/>
          </a:p>
          <a:p>
            <a:r>
              <a:rPr kumimoji="1" lang="ja-JP" altLang="en-US" sz="1200" dirty="0" smtClean="0"/>
              <a:t>　「障害者プラン～ノーマライゼーション推進</a:t>
            </a:r>
            <a:r>
              <a:rPr kumimoji="1" lang="en-US" altLang="ja-JP" sz="1200" dirty="0" smtClean="0"/>
              <a:t>7</a:t>
            </a:r>
            <a:r>
              <a:rPr kumimoji="1" lang="ja-JP" altLang="en-US" sz="1200" dirty="0" smtClean="0"/>
              <a:t>カ年戦略～」は</a:t>
            </a:r>
            <a:r>
              <a:rPr kumimoji="1" lang="en-US" altLang="ja-JP" sz="1200" dirty="0" smtClean="0"/>
              <a:t>1993</a:t>
            </a:r>
            <a:r>
              <a:rPr kumimoji="1" lang="ja-JP" altLang="en-US" sz="1200" dirty="0" smtClean="0"/>
              <a:t>（平成</a:t>
            </a:r>
            <a:r>
              <a:rPr kumimoji="1" lang="en-US" altLang="ja-JP" sz="1200" dirty="0" smtClean="0"/>
              <a:t>5</a:t>
            </a:r>
            <a:r>
              <a:rPr kumimoji="1" lang="ja-JP" altLang="en-US" sz="1200" dirty="0" smtClean="0"/>
              <a:t>）年に改正された障害者基本法に基づいて</a:t>
            </a:r>
            <a:r>
              <a:rPr kumimoji="1" lang="en-US" altLang="ja-JP" sz="1200" dirty="0" smtClean="0"/>
              <a:t>1995</a:t>
            </a:r>
            <a:r>
              <a:rPr kumimoji="1" lang="ja-JP" altLang="en-US" sz="1200" dirty="0" smtClean="0"/>
              <a:t>（平成</a:t>
            </a:r>
            <a:r>
              <a:rPr kumimoji="1" lang="en-US" altLang="ja-JP" sz="1200" dirty="0" smtClean="0"/>
              <a:t>7</a:t>
            </a:r>
            <a:r>
              <a:rPr kumimoji="1" lang="ja-JP" altLang="en-US" sz="1200" dirty="0" smtClean="0"/>
              <a:t>）年に制定された国の障害者基本計画となります。日本の障害者施策史上初めて数値目標が定められました。この計画では障害種別を越えた施策の統合化・横断化を示し、入所施設中心の施策から「地域で働き暮らすこと」を今後の障害者施策の重点として示されました。具体的には以下のような項目が示されました。</a:t>
            </a:r>
            <a:endParaRPr kumimoji="1" lang="en-US" altLang="ja-JP" sz="1200" dirty="0" smtClean="0"/>
          </a:p>
          <a:p>
            <a:r>
              <a:rPr kumimoji="1" lang="ja-JP" altLang="en-US" sz="1200" dirty="0" smtClean="0"/>
              <a:t>　① 地域でともに生活するために（住まい、介護サービス等の確保）</a:t>
            </a:r>
            <a:endParaRPr kumimoji="1" lang="en-US" altLang="ja-JP" sz="1200" dirty="0" smtClean="0"/>
          </a:p>
          <a:p>
            <a:r>
              <a:rPr kumimoji="1" lang="ja-JP" altLang="en-US" sz="1200" dirty="0" smtClean="0"/>
              <a:t>　② 社会的自立促進するために（教育の充実と雇用の促進）</a:t>
            </a:r>
            <a:endParaRPr kumimoji="1" lang="en-US" altLang="ja-JP" sz="1200" dirty="0" smtClean="0"/>
          </a:p>
          <a:p>
            <a:r>
              <a:rPr kumimoji="1" lang="ja-JP" altLang="en-US" sz="1200" dirty="0" smtClean="0"/>
              <a:t>　③ バリアフリー化を促進するために（公共施設のバリアフリー化）</a:t>
            </a:r>
            <a:endParaRPr kumimoji="1" lang="en-US" altLang="ja-JP" sz="1200" dirty="0" smtClean="0"/>
          </a:p>
          <a:p>
            <a:r>
              <a:rPr kumimoji="1" lang="ja-JP" altLang="en-US" sz="1200" dirty="0" smtClean="0"/>
              <a:t>　④ 生活の質（</a:t>
            </a:r>
            <a:r>
              <a:rPr kumimoji="1" lang="en-US" altLang="ja-JP" sz="1200" dirty="0" smtClean="0"/>
              <a:t>QOL</a:t>
            </a:r>
            <a:r>
              <a:rPr kumimoji="1" lang="ja-JP" altLang="en-US" sz="1200" dirty="0" smtClean="0"/>
              <a:t>）の向上を目指して（コミュニケーション、文化、スポーツ活動の促進）</a:t>
            </a:r>
            <a:endParaRPr kumimoji="1" lang="en-US" altLang="ja-JP" sz="1200" dirty="0" smtClean="0"/>
          </a:p>
          <a:p>
            <a:r>
              <a:rPr kumimoji="1" lang="ja-JP" altLang="en-US" sz="1200" dirty="0" smtClean="0"/>
              <a:t>　⑤ 安全な暮らしを確保するために（手話交番、ファックス</a:t>
            </a:r>
            <a:r>
              <a:rPr kumimoji="1" lang="en-US" altLang="ja-JP" sz="1200" dirty="0" smtClean="0"/>
              <a:t>110</a:t>
            </a:r>
            <a:r>
              <a:rPr kumimoji="1" lang="ja-JP" altLang="en-US" sz="1200" dirty="0" smtClean="0"/>
              <a:t>番）</a:t>
            </a:r>
            <a:endParaRPr kumimoji="1" lang="en-US" altLang="ja-JP" sz="1200" dirty="0" smtClean="0"/>
          </a:p>
          <a:p>
            <a:r>
              <a:rPr kumimoji="1" lang="ja-JP" altLang="en-US" sz="1200" dirty="0" smtClean="0"/>
              <a:t>　⑥ 心のバリアを取り除くために（交流教育、障害者週間による啓発）</a:t>
            </a:r>
            <a:endParaRPr kumimoji="1" lang="en-US" altLang="ja-JP" sz="1200" dirty="0" smtClean="0"/>
          </a:p>
          <a:p>
            <a:r>
              <a:rPr kumimoji="1" lang="ja-JP" altLang="en-US" sz="1200" dirty="0" smtClean="0"/>
              <a:t>　⑦ 我が国にふさわしい国際協力・国際交流を（</a:t>
            </a:r>
            <a:r>
              <a:rPr kumimoji="1" lang="en-US" altLang="ja-JP" sz="1200" dirty="0" smtClean="0"/>
              <a:t>ODA</a:t>
            </a:r>
            <a:r>
              <a:rPr kumimoji="1" lang="ja-JP" altLang="en-US" sz="1200" dirty="0" err="1" smtClean="0"/>
              <a:t>への</a:t>
            </a:r>
            <a:r>
              <a:rPr kumimoji="1" lang="ja-JP" altLang="en-US" sz="1200" dirty="0" smtClean="0"/>
              <a:t>配慮）</a:t>
            </a:r>
            <a:endParaRPr kumimoji="1" lang="en-US" altLang="ja-JP" sz="1200" dirty="0" smtClean="0"/>
          </a:p>
          <a:p>
            <a:r>
              <a:rPr kumimoji="1" lang="ja-JP" altLang="en-US" dirty="0" smtClean="0"/>
              <a:t>　</a:t>
            </a:r>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6</a:t>
            </a:fld>
            <a:endParaRPr lang="en-US" altLang="ja-JP">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D3AC2C75-DCFA-489E-991D-D0A3F555C8AA}" type="slidenum">
              <a:rPr lang="en-US" altLang="ja-JP" smtClean="0">
                <a:solidFill>
                  <a:srgbClr val="000000"/>
                </a:solidFill>
                <a:latin typeface="Times New Roman" pitchFamily="18" charset="0"/>
              </a:rPr>
              <a:pPr eaLnBrk="1" hangingPunct="1">
                <a:spcBef>
                  <a:spcPct val="0"/>
                </a:spcBef>
              </a:pPr>
              <a:t>69</a:t>
            </a:fld>
            <a:endParaRPr lang="en-US" altLang="ja-JP" smtClean="0">
              <a:solidFill>
                <a:srgbClr val="000000"/>
              </a:solidFill>
              <a:latin typeface="Times New Roman" pitchFamily="18" charset="0"/>
            </a:endParaRPr>
          </a:p>
        </p:txBody>
      </p:sp>
      <p:sp>
        <p:nvSpPr>
          <p:cNvPr id="80899" name="Rectangle 2"/>
          <p:cNvSpPr>
            <a:spLocks noGrp="1" noRot="1" noChangeAspect="1" noChangeArrowheads="1" noTextEdit="1"/>
          </p:cNvSpPr>
          <p:nvPr>
            <p:ph type="sldImg"/>
          </p:nvPr>
        </p:nvSpPr>
        <p:spPr bwMode="auto">
          <a:xfrm>
            <a:off x="715963" y="746125"/>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endParaRPr lang="en-US"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70</a:t>
            </a:fld>
            <a:endParaRPr lang="en-US" altLang="ja-JP" dirty="0"/>
          </a:p>
        </p:txBody>
      </p:sp>
    </p:spTree>
    <p:extLst>
      <p:ext uri="{BB962C8B-B14F-4D97-AF65-F5344CB8AC3E}">
        <p14:creationId xmlns:p14="http://schemas.microsoft.com/office/powerpoint/2010/main" val="2553931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71</a:t>
            </a:fld>
            <a:endParaRPr lang="en-US" altLang="ja-JP" dirty="0"/>
          </a:p>
        </p:txBody>
      </p:sp>
    </p:spTree>
    <p:extLst>
      <p:ext uri="{BB962C8B-B14F-4D97-AF65-F5344CB8AC3E}">
        <p14:creationId xmlns:p14="http://schemas.microsoft.com/office/powerpoint/2010/main" val="3050445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72</a:t>
            </a:fld>
            <a:endParaRPr lang="en-US" altLang="ja-JP" dirty="0"/>
          </a:p>
        </p:txBody>
      </p:sp>
    </p:spTree>
    <p:extLst>
      <p:ext uri="{BB962C8B-B14F-4D97-AF65-F5344CB8AC3E}">
        <p14:creationId xmlns:p14="http://schemas.microsoft.com/office/powerpoint/2010/main" val="1514573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73</a:t>
            </a:fld>
            <a:endParaRPr lang="en-US" altLang="ja-JP" dirty="0"/>
          </a:p>
        </p:txBody>
      </p:sp>
    </p:spTree>
    <p:extLst>
      <p:ext uri="{BB962C8B-B14F-4D97-AF65-F5344CB8AC3E}">
        <p14:creationId xmlns:p14="http://schemas.microsoft.com/office/powerpoint/2010/main" val="589950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74</a:t>
            </a:fld>
            <a:endParaRPr lang="en-US" altLang="ja-JP" dirty="0"/>
          </a:p>
        </p:txBody>
      </p:sp>
    </p:spTree>
    <p:extLst>
      <p:ext uri="{BB962C8B-B14F-4D97-AF65-F5344CB8AC3E}">
        <p14:creationId xmlns:p14="http://schemas.microsoft.com/office/powerpoint/2010/main" val="34049902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75</a:t>
            </a:fld>
            <a:endParaRPr lang="en-US" altLang="ja-JP" dirty="0"/>
          </a:p>
        </p:txBody>
      </p:sp>
    </p:spTree>
    <p:extLst>
      <p:ext uri="{BB962C8B-B14F-4D97-AF65-F5344CB8AC3E}">
        <p14:creationId xmlns:p14="http://schemas.microsoft.com/office/powerpoint/2010/main" val="2169990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76</a:t>
            </a:fld>
            <a:endParaRPr lang="en-US" altLang="ja-JP" dirty="0"/>
          </a:p>
        </p:txBody>
      </p:sp>
    </p:spTree>
    <p:extLst>
      <p:ext uri="{BB962C8B-B14F-4D97-AF65-F5344CB8AC3E}">
        <p14:creationId xmlns:p14="http://schemas.microsoft.com/office/powerpoint/2010/main" val="4222353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77</a:t>
            </a:fld>
            <a:endParaRPr lang="en-US" altLang="ja-JP" dirty="0"/>
          </a:p>
        </p:txBody>
      </p:sp>
    </p:spTree>
    <p:extLst>
      <p:ext uri="{BB962C8B-B14F-4D97-AF65-F5344CB8AC3E}">
        <p14:creationId xmlns:p14="http://schemas.microsoft.com/office/powerpoint/2010/main" val="1242488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1388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（５）社会福祉基礎構造改革と障害者支援費支給方式</a:t>
            </a:r>
            <a:endParaRPr kumimoji="1" lang="en-US" altLang="ja-JP" dirty="0" smtClean="0"/>
          </a:p>
          <a:p>
            <a:r>
              <a:rPr kumimoji="1" lang="ja-JP" altLang="en-US" dirty="0" smtClean="0"/>
              <a:t>　戦後、障害福祉に限らず社会保障の充実のための施策が進められてきましたが、高齢化社会という現実も迫ってくる中、社会福祉の構造を抜本的に改革する必要があるとの議論が行われることになりました。</a:t>
            </a:r>
            <a:endParaRPr kumimoji="1" lang="en-US" altLang="ja-JP" dirty="0" smtClean="0"/>
          </a:p>
          <a:p>
            <a:r>
              <a:rPr kumimoji="1" lang="ja-JP" altLang="en-US" dirty="0" smtClean="0"/>
              <a:t>　これまでの社会福祉制度は</a:t>
            </a:r>
            <a:r>
              <a:rPr kumimoji="1" lang="en-US" altLang="ja-JP" dirty="0" smtClean="0"/>
              <a:t>1960</a:t>
            </a:r>
            <a:r>
              <a:rPr kumimoji="1" lang="ja-JP" altLang="en-US" dirty="0" smtClean="0"/>
              <a:t>年代頃までに整備された者が基盤となっていました。しかし年を追うごとに福祉の対象者は増加・多様化し、それに伴って様々な問題が生じてきました。さらに高度経済成長を得た日本社会では子組の生活スタイルは大きく変化しており、制度の基盤となる考え方も変える必要が出てきました。そこで、社会福祉制度そのものを見直し、再構成するために基礎構造改革が行われることになりました。</a:t>
            </a:r>
            <a:r>
              <a:rPr kumimoji="1" lang="en-US" altLang="ja-JP" dirty="0" smtClean="0"/>
              <a:t>2000</a:t>
            </a:r>
            <a:r>
              <a:rPr kumimoji="1" lang="ja-JP" altLang="en-US" dirty="0" smtClean="0"/>
              <a:t>（平成</a:t>
            </a:r>
            <a:r>
              <a:rPr kumimoji="1" lang="en-US" altLang="ja-JP" dirty="0" smtClean="0"/>
              <a:t>12</a:t>
            </a:r>
            <a:r>
              <a:rPr kumimoji="1" lang="ja-JP" altLang="en-US" dirty="0" smtClean="0"/>
              <a:t>）年に社会福祉事業に関する基本事項を定めた「社会福祉事業法」が「社会福祉法」に改正されたのを皮切りに、老人福祉法や各障害福祉法などが改正されました。</a:t>
            </a:r>
            <a:endParaRPr kumimoji="1" lang="en-US" altLang="ja-JP" dirty="0" smtClean="0"/>
          </a:p>
          <a:p>
            <a:r>
              <a:rPr kumimoji="1" lang="ja-JP" altLang="en-US" dirty="0" smtClean="0"/>
              <a:t>　社会福祉基礎構造改革のポイントは以下の３つの項目についての改革となります。</a:t>
            </a:r>
            <a:endParaRPr kumimoji="1" lang="en-US" altLang="ja-JP" dirty="0" smtClean="0"/>
          </a:p>
          <a:p>
            <a:r>
              <a:rPr kumimoji="1" lang="ja-JP" altLang="en-US" dirty="0" smtClean="0"/>
              <a:t>① 社会福祉サービスの供給と利用の構造</a:t>
            </a:r>
            <a:endParaRPr kumimoji="1" lang="en-US" altLang="ja-JP" dirty="0" smtClean="0"/>
          </a:p>
          <a:p>
            <a:r>
              <a:rPr kumimoji="1" lang="ja-JP" altLang="en-US" dirty="0" smtClean="0"/>
              <a:t>　これまで、障害や高齢化などに起因する日常生活上の生活課題に対して、行政からの措置命令により指定された福祉的支援の提供を受けるという仕組みが、支援を要する人がよりよい支援を得るために自ら福祉サービス提供事業者を選べることになりました。それに伴って、サービス利用者と提供事業者による契約制度も導入されました。</a:t>
            </a:r>
            <a:endParaRPr kumimoji="1" lang="en-US" altLang="ja-JP" dirty="0" smtClean="0"/>
          </a:p>
          <a:p>
            <a:r>
              <a:rPr kumimoji="1" lang="ja-JP" altLang="en-US" dirty="0" smtClean="0"/>
              <a:t>② 社会福祉サービス供給の主体</a:t>
            </a:r>
            <a:endParaRPr kumimoji="1" lang="en-US" altLang="ja-JP" dirty="0" smtClean="0"/>
          </a:p>
          <a:p>
            <a:r>
              <a:rPr kumimoji="1" lang="ja-JP" altLang="en-US" dirty="0" smtClean="0"/>
              <a:t>　サービス提供事業者を選べるようになったものの、当時は事業者が不足しており、「選べる」状況にはありませんでした。それに伴って、福祉サービスの供給主体について社会福祉法人などの一部の公益的な法人に限定されていた規制が緩和され、会社法人や特定非営利活動法人（</a:t>
            </a:r>
            <a:r>
              <a:rPr kumimoji="1" lang="en-US" altLang="ja-JP" dirty="0" smtClean="0"/>
              <a:t>NPO</a:t>
            </a:r>
            <a:r>
              <a:rPr kumimoji="1" lang="ja-JP" altLang="en-US" dirty="0" smtClean="0"/>
              <a:t>法人）などにも拡大されました。これにより社会福祉サービスを利用する者と事業として提供する者という市場原理に基づく関係性が導入されました。サービス利用者は自らのニーズに合ったより良いサービスを選択し、提供する事業者は選ばれるためにより良いサービスを提供することで、支援の質が高まることを期待した改革となります。</a:t>
            </a:r>
            <a:endParaRPr kumimoji="1" lang="en-US" altLang="ja-JP" dirty="0" smtClean="0"/>
          </a:p>
          <a:p>
            <a:r>
              <a:rPr kumimoji="1" lang="ja-JP" altLang="en-US" dirty="0" smtClean="0"/>
              <a:t>③ 費用負担の体系</a:t>
            </a:r>
            <a:endParaRPr kumimoji="1" lang="en-US" altLang="ja-JP" dirty="0" smtClean="0"/>
          </a:p>
          <a:p>
            <a:r>
              <a:rPr kumimoji="1" lang="ja-JP" altLang="en-US" dirty="0" smtClean="0"/>
              <a:t>　社会福祉サービスを利用にかかる自己負担についての新たな考え方も提示されました。それまで、利用者及び扶養家族の収入等により定められていたサービス利用に伴う自己負担額を、原則、サービス利用料の１割を一律に課する応益負担となりました。</a:t>
            </a:r>
            <a:endParaRPr kumimoji="1" lang="en-US" altLang="ja-JP" dirty="0" smtClean="0"/>
          </a:p>
          <a:p>
            <a:r>
              <a:rPr kumimoji="1" lang="ja-JP" altLang="en-US" dirty="0" smtClean="0"/>
              <a:t>　この改革に基づき、高齢福祉サービスは、</a:t>
            </a:r>
            <a:r>
              <a:rPr kumimoji="1" lang="en-US" altLang="ja-JP" dirty="0" smtClean="0"/>
              <a:t>2000</a:t>
            </a:r>
            <a:r>
              <a:rPr kumimoji="1" lang="ja-JP" altLang="en-US" dirty="0" smtClean="0"/>
              <a:t>（平成</a:t>
            </a:r>
            <a:r>
              <a:rPr kumimoji="1" lang="en-US" altLang="ja-JP" dirty="0" smtClean="0"/>
              <a:t>12</a:t>
            </a:r>
            <a:r>
              <a:rPr kumimoji="1" lang="ja-JP" altLang="en-US" dirty="0" smtClean="0"/>
              <a:t>）年</a:t>
            </a:r>
            <a:r>
              <a:rPr kumimoji="1" lang="en-US" altLang="ja-JP" dirty="0" smtClean="0"/>
              <a:t>4</a:t>
            </a:r>
            <a:r>
              <a:rPr kumimoji="1" lang="ja-JP" altLang="en-US" dirty="0" smtClean="0"/>
              <a:t>月に介護保険法を導入し、障害福祉サービスは</a:t>
            </a:r>
            <a:r>
              <a:rPr kumimoji="1" lang="en-US" altLang="ja-JP" dirty="0" smtClean="0"/>
              <a:t>2003</a:t>
            </a:r>
            <a:r>
              <a:rPr kumimoji="1" lang="ja-JP" altLang="en-US" dirty="0" smtClean="0"/>
              <a:t>（平成</a:t>
            </a:r>
            <a:r>
              <a:rPr kumimoji="1" lang="en-US" altLang="ja-JP" dirty="0" smtClean="0"/>
              <a:t>15</a:t>
            </a:r>
            <a:r>
              <a:rPr kumimoji="1" lang="ja-JP" altLang="en-US" dirty="0" smtClean="0"/>
              <a:t>）年</a:t>
            </a:r>
            <a:r>
              <a:rPr kumimoji="1" lang="en-US" altLang="ja-JP" dirty="0" smtClean="0"/>
              <a:t>4</a:t>
            </a:r>
            <a:r>
              <a:rPr kumimoji="1" lang="ja-JP" altLang="en-US" dirty="0" smtClean="0"/>
              <a:t>月に支援費支給制度を導入しました。支援費支給制度に基づく福祉サービス利用のシステムは、必要な支援を誰から受けるかを選ぶことができるという大きなメリットはありましたが、規制が緩和されたとはいえ社会資源が十分にあるわけではありませんでした。また、「選ぶ」という行為は誰でも簡単にできることではなく、特に知的障害や精神障害のある人には難しい行為となります。そのため、自分にとって必要な支援がどのようなものであるの</a:t>
            </a:r>
            <a:r>
              <a:rPr kumimoji="1" lang="ja-JP" altLang="en-US" dirty="0" err="1" smtClean="0"/>
              <a:t>か</a:t>
            </a:r>
            <a:r>
              <a:rPr kumimoji="1" lang="ja-JP" altLang="en-US" dirty="0" smtClean="0"/>
              <a:t>、それに対応する障害福祉サービスの種類は何か、そのサービスを適切に提供してくれる事業者はどこにあるのかなどを一緒に考えたり提案してくれる支援の必要性がより明確となりました。これは、介護保険制度における介護支援専門員の配置とともに、障害分野においても相談支援に関する制度の整備が進む背景にもなっています。支援費制度の仕組みについては図を参照してください。</a:t>
            </a:r>
            <a:endParaRPr kumimoji="1" lang="en-US" altLang="ja-JP" dirty="0" smtClean="0"/>
          </a:p>
          <a:p>
            <a:r>
              <a:rPr kumimoji="1" lang="ja-JP" altLang="en-US" dirty="0" smtClean="0"/>
              <a:t>　さらに、契約という行為を適切に行うためにという観点から、成年後見制度も</a:t>
            </a:r>
            <a:r>
              <a:rPr kumimoji="1" lang="en-US" altLang="ja-JP" dirty="0" smtClean="0"/>
              <a:t>2000</a:t>
            </a:r>
            <a:r>
              <a:rPr kumimoji="1" lang="ja-JP" altLang="en-US" dirty="0" smtClean="0"/>
              <a:t>（平成</a:t>
            </a:r>
            <a:r>
              <a:rPr kumimoji="1" lang="en-US" altLang="ja-JP" dirty="0" smtClean="0"/>
              <a:t>12</a:t>
            </a:r>
            <a:r>
              <a:rPr kumimoji="1" lang="ja-JP" altLang="en-US" dirty="0" smtClean="0"/>
              <a:t>）年に禁治産制度から改正されました。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7</a:t>
            </a:fld>
            <a:endParaRPr lang="en-US" altLang="ja-JP" dirty="0"/>
          </a:p>
        </p:txBody>
      </p:sp>
    </p:spTree>
    <p:extLst>
      <p:ext uri="{BB962C8B-B14F-4D97-AF65-F5344CB8AC3E}">
        <p14:creationId xmlns:p14="http://schemas.microsoft.com/office/powerpoint/2010/main" val="6707643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スライド イメージ プレースホルダー 1"/>
          <p:cNvSpPr>
            <a:spLocks noGrp="1" noRot="1" noChangeAspect="1" noTextEdit="1"/>
          </p:cNvSpPr>
          <p:nvPr>
            <p:ph type="sldImg"/>
          </p:nvPr>
        </p:nvSpPr>
        <p:spPr>
          <a:xfrm>
            <a:off x="709613" y="742950"/>
            <a:ext cx="5387975" cy="3732213"/>
          </a:xfrm>
          <a:ln/>
        </p:spPr>
      </p:sp>
      <p:sp>
        <p:nvSpPr>
          <p:cNvPr id="244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ea typeface="ＭＳ Ｐ明朝" charset="-128"/>
            </a:endParaRPr>
          </a:p>
        </p:txBody>
      </p:sp>
      <p:sp>
        <p:nvSpPr>
          <p:cNvPr id="244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9236" indent="-287313" eaLnBrk="0" hangingPunct="0">
              <a:spcBef>
                <a:spcPct val="30000"/>
              </a:spcBef>
              <a:defRPr kumimoji="1" sz="1200">
                <a:solidFill>
                  <a:schemeClr val="tx1"/>
                </a:solidFill>
                <a:latin typeface="Arial" charset="0"/>
                <a:ea typeface="ＭＳ Ｐ明朝" charset="-128"/>
              </a:defRPr>
            </a:lvl2pPr>
            <a:lvl3pPr marL="1152425" indent="-230168" eaLnBrk="0" hangingPunct="0">
              <a:spcBef>
                <a:spcPct val="30000"/>
              </a:spcBef>
              <a:defRPr kumimoji="1" sz="1200">
                <a:solidFill>
                  <a:schemeClr val="tx1"/>
                </a:solidFill>
                <a:latin typeface="Arial" charset="0"/>
                <a:ea typeface="ＭＳ Ｐ明朝" charset="-128"/>
              </a:defRPr>
            </a:lvl3pPr>
            <a:lvl4pPr marL="1612761" indent="-230168" eaLnBrk="0" hangingPunct="0">
              <a:spcBef>
                <a:spcPct val="30000"/>
              </a:spcBef>
              <a:defRPr kumimoji="1" sz="1200">
                <a:solidFill>
                  <a:schemeClr val="tx1"/>
                </a:solidFill>
                <a:latin typeface="Arial" charset="0"/>
                <a:ea typeface="ＭＳ Ｐ明朝" charset="-128"/>
              </a:defRPr>
            </a:lvl4pPr>
            <a:lvl5pPr marL="2074683" indent="-230168" eaLnBrk="0" hangingPunct="0">
              <a:spcBef>
                <a:spcPct val="30000"/>
              </a:spcBef>
              <a:defRPr kumimoji="1" sz="1200">
                <a:solidFill>
                  <a:schemeClr val="tx1"/>
                </a:solidFill>
                <a:latin typeface="Arial" charset="0"/>
                <a:ea typeface="ＭＳ Ｐ明朝" charset="-128"/>
              </a:defRPr>
            </a:lvl5pPr>
            <a:lvl6pPr marL="2531844" indent="-230168" eaLnBrk="0" fontAlgn="base" hangingPunct="0">
              <a:spcBef>
                <a:spcPct val="30000"/>
              </a:spcBef>
              <a:spcAft>
                <a:spcPct val="0"/>
              </a:spcAft>
              <a:defRPr kumimoji="1" sz="1200">
                <a:solidFill>
                  <a:schemeClr val="tx1"/>
                </a:solidFill>
                <a:latin typeface="Arial" charset="0"/>
                <a:ea typeface="ＭＳ Ｐ明朝" charset="-128"/>
              </a:defRPr>
            </a:lvl6pPr>
            <a:lvl7pPr marL="2989004" indent="-230168" eaLnBrk="0" fontAlgn="base" hangingPunct="0">
              <a:spcBef>
                <a:spcPct val="30000"/>
              </a:spcBef>
              <a:spcAft>
                <a:spcPct val="0"/>
              </a:spcAft>
              <a:defRPr kumimoji="1" sz="1200">
                <a:solidFill>
                  <a:schemeClr val="tx1"/>
                </a:solidFill>
                <a:latin typeface="Arial" charset="0"/>
                <a:ea typeface="ＭＳ Ｐ明朝" charset="-128"/>
              </a:defRPr>
            </a:lvl7pPr>
            <a:lvl8pPr marL="3446165" indent="-230168" eaLnBrk="0" fontAlgn="base" hangingPunct="0">
              <a:spcBef>
                <a:spcPct val="30000"/>
              </a:spcBef>
              <a:spcAft>
                <a:spcPct val="0"/>
              </a:spcAft>
              <a:defRPr kumimoji="1" sz="1200">
                <a:solidFill>
                  <a:schemeClr val="tx1"/>
                </a:solidFill>
                <a:latin typeface="Arial" charset="0"/>
                <a:ea typeface="ＭＳ Ｐ明朝" charset="-128"/>
              </a:defRPr>
            </a:lvl8pPr>
            <a:lvl9pPr marL="3903325" indent="-230168"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E414BBCA-949D-4D20-9694-028B062953D5}" type="slidenum">
              <a:rPr lang="ja-JP" altLang="en-US" smtClean="0">
                <a:solidFill>
                  <a:srgbClr val="000000"/>
                </a:solidFill>
                <a:latin typeface="Calibri" pitchFamily="34" charset="0"/>
                <a:ea typeface="ＭＳ Ｐゴシック" charset="-128"/>
              </a:rPr>
              <a:pPr eaLnBrk="1" hangingPunct="1">
                <a:spcBef>
                  <a:spcPct val="0"/>
                </a:spcBef>
              </a:pPr>
              <a:t>79</a:t>
            </a:fld>
            <a:endParaRPr lang="ja-JP" altLang="en-US" smtClean="0">
              <a:solidFill>
                <a:srgbClr val="000000"/>
              </a:solidFill>
              <a:latin typeface="Calibri" pitchFamily="34" charset="0"/>
              <a:ea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80</a:t>
            </a:fld>
            <a:endParaRPr lang="en-US" altLang="ja-JP" dirty="0"/>
          </a:p>
        </p:txBody>
      </p:sp>
    </p:spTree>
    <p:extLst>
      <p:ext uri="{BB962C8B-B14F-4D97-AF65-F5344CB8AC3E}">
        <p14:creationId xmlns:p14="http://schemas.microsoft.com/office/powerpoint/2010/main" val="3192869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81</a:t>
            </a:fld>
            <a:endParaRPr lang="en-US" altLang="ja-JP" dirty="0"/>
          </a:p>
        </p:txBody>
      </p:sp>
    </p:spTree>
    <p:extLst>
      <p:ext uri="{BB962C8B-B14F-4D97-AF65-F5344CB8AC3E}">
        <p14:creationId xmlns:p14="http://schemas.microsoft.com/office/powerpoint/2010/main" val="31476915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a:xfrm>
            <a:off x="714375" y="746125"/>
            <a:ext cx="5380038" cy="3725863"/>
          </a:xfrm>
          <a:ln/>
        </p:spPr>
      </p:sp>
      <p:sp>
        <p:nvSpPr>
          <p:cNvPr id="151555" name="ノート プレースホルダ 2"/>
          <p:cNvSpPr>
            <a:spLocks noGrp="1"/>
          </p:cNvSpPr>
          <p:nvPr>
            <p:ph type="body" idx="1"/>
          </p:nvPr>
        </p:nvSpPr>
        <p:spPr>
          <a:noFill/>
          <a:ln/>
        </p:spPr>
        <p:txBody>
          <a:bodyPr/>
          <a:lstStyle/>
          <a:p>
            <a:endParaRPr lang="ja-JP" altLang="en-US" dirty="0" smtClean="0"/>
          </a:p>
        </p:txBody>
      </p:sp>
      <p:sp>
        <p:nvSpPr>
          <p:cNvPr id="151556" name="スライド番号プレースホルダ 3"/>
          <p:cNvSpPr>
            <a:spLocks noGrp="1"/>
          </p:cNvSpPr>
          <p:nvPr>
            <p:ph type="sldNum" sz="quarter" idx="5"/>
          </p:nvPr>
        </p:nvSpPr>
        <p:spPr>
          <a:noFill/>
        </p:spPr>
        <p:txBody>
          <a:bodyPr/>
          <a:lstStyle/>
          <a:p>
            <a:fld id="{80CCEDA1-398C-4C5B-8664-8B3B5FC14961}" type="slidenum">
              <a:rPr lang="en-US" altLang="ja-JP" smtClean="0">
                <a:solidFill>
                  <a:srgbClr val="000000"/>
                </a:solidFill>
                <a:ea typeface="ＭＳ Ｐゴシック" charset="-128"/>
              </a:rPr>
              <a:pPr/>
              <a:t>82</a:t>
            </a:fld>
            <a:endParaRPr lang="en-US" altLang="ja-JP" dirty="0" smtClean="0">
              <a:solidFill>
                <a:srgbClr val="000000"/>
              </a:solidFill>
              <a:ea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83</a:t>
            </a:fld>
            <a:endParaRPr lang="en-US" altLang="ja-JP" dirty="0"/>
          </a:p>
        </p:txBody>
      </p:sp>
    </p:spTree>
    <p:extLst>
      <p:ext uri="{BB962C8B-B14F-4D97-AF65-F5344CB8AC3E}">
        <p14:creationId xmlns:p14="http://schemas.microsoft.com/office/powerpoint/2010/main" val="3841845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84</a:t>
            </a:fld>
            <a:endParaRPr lang="en-US" altLang="ja-JP" dirty="0"/>
          </a:p>
        </p:txBody>
      </p:sp>
    </p:spTree>
    <p:extLst>
      <p:ext uri="{BB962C8B-B14F-4D97-AF65-F5344CB8AC3E}">
        <p14:creationId xmlns:p14="http://schemas.microsoft.com/office/powerpoint/2010/main" val="27884797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85</a:t>
            </a:fld>
            <a:endParaRPr lang="en-US" altLang="ja-JP" dirty="0"/>
          </a:p>
        </p:txBody>
      </p:sp>
    </p:spTree>
    <p:extLst>
      <p:ext uri="{BB962C8B-B14F-4D97-AF65-F5344CB8AC3E}">
        <p14:creationId xmlns:p14="http://schemas.microsoft.com/office/powerpoint/2010/main" val="27913073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r>
              <a:rPr kumimoji="1" lang="ja-JP" altLang="en-US" dirty="0" smtClean="0"/>
              <a:t>３－３　日常生活自立支援事業について　</a:t>
            </a:r>
            <a:r>
              <a:rPr kumimoji="1" lang="en-US" altLang="ja-JP" dirty="0" smtClean="0"/>
              <a:t>※</a:t>
            </a:r>
            <a:r>
              <a:rPr kumimoji="1" lang="ja-JP" altLang="en-US" dirty="0" smtClean="0"/>
              <a:t>スライドどおり</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48C4E4-6A08-48BC-94FA-AA20EF1416BC}" type="slidenum">
              <a:rPr lang="ja-JP" altLang="en-US" smtClean="0">
                <a:solidFill>
                  <a:prstClr val="black"/>
                </a:solidFill>
              </a:rPr>
              <a:pPr>
                <a:defRPr/>
              </a:pPr>
              <a:t>86</a:t>
            </a:fld>
            <a:endParaRPr lang="ja-JP" altLang="en-US">
              <a:solidFill>
                <a:prstClr val="black"/>
              </a:solidFill>
            </a:endParaRPr>
          </a:p>
        </p:txBody>
      </p:sp>
    </p:spTree>
    <p:extLst>
      <p:ext uri="{BB962C8B-B14F-4D97-AF65-F5344CB8AC3E}">
        <p14:creationId xmlns:p14="http://schemas.microsoft.com/office/powerpoint/2010/main" val="42207123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17D3D49-090A-4C6B-833D-1B24D84063F6}" type="slidenum">
              <a:rPr kumimoji="1" lang="ja-JP" altLang="en-US" smtClean="0"/>
              <a:t>87</a:t>
            </a:fld>
            <a:endParaRPr kumimoji="1" lang="ja-JP" altLang="en-US"/>
          </a:p>
        </p:txBody>
      </p:sp>
    </p:spTree>
    <p:extLst>
      <p:ext uri="{BB962C8B-B14F-4D97-AF65-F5344CB8AC3E}">
        <p14:creationId xmlns:p14="http://schemas.microsoft.com/office/powerpoint/2010/main" val="20753392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88</a:t>
            </a:fld>
            <a:endParaRPr lang="en-US" altLang="ja-JP" dirty="0"/>
          </a:p>
        </p:txBody>
      </p:sp>
    </p:spTree>
    <p:extLst>
      <p:ext uri="{BB962C8B-B14F-4D97-AF65-F5344CB8AC3E}">
        <p14:creationId xmlns:p14="http://schemas.microsoft.com/office/powerpoint/2010/main" val="172726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r>
              <a:rPr kumimoji="1" lang="ja-JP" altLang="en-US" dirty="0" smtClean="0"/>
              <a:t>（３）障害者自立支援法の施行</a:t>
            </a:r>
            <a:endParaRPr kumimoji="1" lang="en-US" altLang="ja-JP" dirty="0" smtClean="0"/>
          </a:p>
          <a:p>
            <a:r>
              <a:rPr kumimoji="1" lang="ja-JP" altLang="en-US" dirty="0" smtClean="0"/>
              <a:t>　障害者自立支援法は</a:t>
            </a:r>
            <a:r>
              <a:rPr kumimoji="1" lang="en-US" altLang="ja-JP" dirty="0" smtClean="0"/>
              <a:t>2005</a:t>
            </a:r>
            <a:r>
              <a:rPr kumimoji="1" lang="ja-JP" altLang="en-US" dirty="0" smtClean="0"/>
              <a:t>（平成</a:t>
            </a:r>
            <a:r>
              <a:rPr kumimoji="1" lang="en-US" altLang="ja-JP" dirty="0" smtClean="0"/>
              <a:t>17</a:t>
            </a:r>
            <a:r>
              <a:rPr kumimoji="1" lang="ja-JP" altLang="en-US" dirty="0" smtClean="0"/>
              <a:t>）年に成立し、</a:t>
            </a:r>
            <a:r>
              <a:rPr kumimoji="1" lang="en-US" altLang="ja-JP" dirty="0" smtClean="0"/>
              <a:t>2006</a:t>
            </a:r>
            <a:r>
              <a:rPr kumimoji="1" lang="ja-JP" altLang="en-US" dirty="0" smtClean="0"/>
              <a:t>（平成</a:t>
            </a:r>
            <a:r>
              <a:rPr kumimoji="1" lang="en-US" altLang="ja-JP" dirty="0" smtClean="0"/>
              <a:t>18</a:t>
            </a:r>
            <a:r>
              <a:rPr kumimoji="1" lang="ja-JP" altLang="en-US" dirty="0" smtClean="0"/>
              <a:t>年）４月と</a:t>
            </a:r>
            <a:r>
              <a:rPr kumimoji="1" lang="en-US" altLang="ja-JP" dirty="0" smtClean="0"/>
              <a:t>10</a:t>
            </a:r>
            <a:r>
              <a:rPr kumimoji="1" lang="ja-JP" altLang="en-US" dirty="0" smtClean="0"/>
              <a:t>月に段階的に施行された。障害者自立支援法のポイントは①障害者施策を３障害一元化、②利用者本位のサービス体系に再編、③就労支援の抜本的強化、④支給決定の透明化、明確化、⑤安定的な財源の確保の５つです。</a:t>
            </a:r>
            <a:endParaRPr kumimoji="1" lang="en-US" altLang="ja-JP" dirty="0" smtClean="0"/>
          </a:p>
          <a:p>
            <a:r>
              <a:rPr kumimoji="1" lang="ja-JP" altLang="en-US" dirty="0" smtClean="0"/>
              <a:t>　障害種別による各サービスの対象者の区切りを解消し、既存のサービス内容を有効に利用することにしました。また、支援の目的に応じてサービス内容を明確に区分することで、支援の充実を図りました。さらに当事者のニーズに応じて日ごとに異なるサービスを組み合わせて利用できるようにもなりました。就労移行支援や自律訓練等についてはサービスの目的に応じて利用期限を設けより効果的・効率的な支援が提供されることが目指されました。支給決定の方法についても全国共通のルールを作りました。各ポイントの具体的内容は図に示すとおりです。</a:t>
            </a:r>
            <a:endParaRPr kumimoji="1" lang="en-US" altLang="ja-JP" dirty="0" smtClean="0"/>
          </a:p>
          <a:p>
            <a:r>
              <a:rPr kumimoji="1" lang="ja-JP" altLang="en-US" dirty="0" smtClean="0"/>
              <a:t>　一方で、平成２年から８年頃に始まった障害者への相談支援に関わる事業は補助金事業として創設され、障害者支援費支給制度の施行とともに一般財源化されていましたが、障害福祉関係法には含まれない事業として位置づけられていました。障害者自立支援法の施行によって、サービスの多様化、木</a:t>
            </a:r>
            <a:r>
              <a:rPr kumimoji="1" lang="en-US" altLang="ja-JP" dirty="0" smtClean="0"/>
              <a:t>t</a:t>
            </a:r>
            <a:r>
              <a:rPr kumimoji="1" lang="ja-JP" altLang="en-US" dirty="0" smtClean="0"/>
              <a:t>機の明確化がなされることで、当事者ニーズを適切に整理し、必要な支援へとつなげる仕組みの必要性がこれまで以上に求められることになることにともない、相談支援をより一般的な事業とするため、障害者自立支援法における地域生活支援事業の必須事業として相談支援事業が位置づけられました。</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EC20383E-FBA8-4BC3-9BA5-27668B12A746}" type="slidenum">
              <a:rPr lang="en-US" altLang="ja-JP" smtClean="0">
                <a:solidFill>
                  <a:prstClr val="black"/>
                </a:solidFill>
              </a:rPr>
              <a:pPr>
                <a:defRPr/>
              </a:pPr>
              <a:t>8</a:t>
            </a:fld>
            <a:endParaRPr lang="en-US" altLang="ja-JP">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89</a:t>
            </a:fld>
            <a:endParaRPr lang="en-US" altLang="ja-JP" dirty="0"/>
          </a:p>
        </p:txBody>
      </p:sp>
    </p:spTree>
    <p:extLst>
      <p:ext uri="{BB962C8B-B14F-4D97-AF65-F5344CB8AC3E}">
        <p14:creationId xmlns:p14="http://schemas.microsoft.com/office/powerpoint/2010/main" val="16512969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90</a:t>
            </a:fld>
            <a:endParaRPr lang="en-US" altLang="ja-JP" dirty="0"/>
          </a:p>
        </p:txBody>
      </p:sp>
    </p:spTree>
    <p:extLst>
      <p:ext uri="{BB962C8B-B14F-4D97-AF65-F5344CB8AC3E}">
        <p14:creationId xmlns:p14="http://schemas.microsoft.com/office/powerpoint/2010/main" val="26513182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91</a:t>
            </a:fld>
            <a:endParaRPr lang="en-US" altLang="ja-JP" dirty="0"/>
          </a:p>
        </p:txBody>
      </p:sp>
    </p:spTree>
    <p:extLst>
      <p:ext uri="{BB962C8B-B14F-4D97-AF65-F5344CB8AC3E}">
        <p14:creationId xmlns:p14="http://schemas.microsoft.com/office/powerpoint/2010/main" val="41976924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92</a:t>
            </a:fld>
            <a:endParaRPr lang="en-US" altLang="ja-JP" dirty="0"/>
          </a:p>
        </p:txBody>
      </p:sp>
    </p:spTree>
    <p:extLst>
      <p:ext uri="{BB962C8B-B14F-4D97-AF65-F5344CB8AC3E}">
        <p14:creationId xmlns:p14="http://schemas.microsoft.com/office/powerpoint/2010/main" val="36847085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93</a:t>
            </a:fld>
            <a:endParaRPr lang="en-US" altLang="ja-JP" dirty="0"/>
          </a:p>
        </p:txBody>
      </p:sp>
    </p:spTree>
    <p:extLst>
      <p:ext uri="{BB962C8B-B14F-4D97-AF65-F5344CB8AC3E}">
        <p14:creationId xmlns:p14="http://schemas.microsoft.com/office/powerpoint/2010/main" val="40209570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94</a:t>
            </a:fld>
            <a:endParaRPr lang="en-US" altLang="ja-JP" dirty="0"/>
          </a:p>
        </p:txBody>
      </p:sp>
    </p:spTree>
    <p:extLst>
      <p:ext uri="{BB962C8B-B14F-4D97-AF65-F5344CB8AC3E}">
        <p14:creationId xmlns:p14="http://schemas.microsoft.com/office/powerpoint/2010/main" val="22387555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95</a:t>
            </a:fld>
            <a:endParaRPr lang="en-US" altLang="ja-JP" dirty="0"/>
          </a:p>
        </p:txBody>
      </p:sp>
    </p:spTree>
    <p:extLst>
      <p:ext uri="{BB962C8B-B14F-4D97-AF65-F5344CB8AC3E}">
        <p14:creationId xmlns:p14="http://schemas.microsoft.com/office/powerpoint/2010/main" val="6739380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96</a:t>
            </a:fld>
            <a:endParaRPr lang="en-US" altLang="ja-JP" dirty="0"/>
          </a:p>
        </p:txBody>
      </p:sp>
    </p:spTree>
    <p:extLst>
      <p:ext uri="{BB962C8B-B14F-4D97-AF65-F5344CB8AC3E}">
        <p14:creationId xmlns:p14="http://schemas.microsoft.com/office/powerpoint/2010/main" val="13653636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97</a:t>
            </a:fld>
            <a:endParaRPr lang="en-US" altLang="ja-JP" dirty="0"/>
          </a:p>
        </p:txBody>
      </p:sp>
    </p:spTree>
    <p:extLst>
      <p:ext uri="{BB962C8B-B14F-4D97-AF65-F5344CB8AC3E}">
        <p14:creationId xmlns:p14="http://schemas.microsoft.com/office/powerpoint/2010/main" val="8043290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98</a:t>
            </a:fld>
            <a:endParaRPr lang="en-US" altLang="ja-JP" dirty="0"/>
          </a:p>
        </p:txBody>
      </p:sp>
    </p:spTree>
    <p:extLst>
      <p:ext uri="{BB962C8B-B14F-4D97-AF65-F5344CB8AC3E}">
        <p14:creationId xmlns:p14="http://schemas.microsoft.com/office/powerpoint/2010/main" val="196451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基本理念に共生社会の実現を明記</a:t>
            </a:r>
          </a:p>
        </p:txBody>
      </p:sp>
      <p:sp>
        <p:nvSpPr>
          <p:cNvPr id="41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603FFB-232E-4F37-9469-10D25BA7261C}" type="slidenum">
              <a:rPr lang="ja-JP" altLang="en-US" smtClean="0">
                <a:solidFill>
                  <a:prstClr val="black"/>
                </a:solidFill>
              </a:rPr>
              <a:pPr/>
              <a:t>9</a:t>
            </a:fld>
            <a:endParaRPr lang="ja-JP" altLang="en-US" smtClean="0">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99</a:t>
            </a:fld>
            <a:endParaRPr lang="en-US" altLang="ja-JP" dirty="0"/>
          </a:p>
        </p:txBody>
      </p:sp>
    </p:spTree>
    <p:extLst>
      <p:ext uri="{BB962C8B-B14F-4D97-AF65-F5344CB8AC3E}">
        <p14:creationId xmlns:p14="http://schemas.microsoft.com/office/powerpoint/2010/main" val="31876148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100</a:t>
            </a:fld>
            <a:endParaRPr lang="en-US" altLang="ja-JP" dirty="0"/>
          </a:p>
        </p:txBody>
      </p:sp>
    </p:spTree>
    <p:extLst>
      <p:ext uri="{BB962C8B-B14F-4D97-AF65-F5344CB8AC3E}">
        <p14:creationId xmlns:p14="http://schemas.microsoft.com/office/powerpoint/2010/main" val="15358497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101</a:t>
            </a:fld>
            <a:endParaRPr lang="en-US" altLang="ja-JP" dirty="0"/>
          </a:p>
        </p:txBody>
      </p:sp>
    </p:spTree>
    <p:extLst>
      <p:ext uri="{BB962C8B-B14F-4D97-AF65-F5344CB8AC3E}">
        <p14:creationId xmlns:p14="http://schemas.microsoft.com/office/powerpoint/2010/main" val="157306590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102</a:t>
            </a:fld>
            <a:endParaRPr lang="en-US" altLang="ja-JP" dirty="0"/>
          </a:p>
        </p:txBody>
      </p:sp>
    </p:spTree>
    <p:extLst>
      <p:ext uri="{BB962C8B-B14F-4D97-AF65-F5344CB8AC3E}">
        <p14:creationId xmlns:p14="http://schemas.microsoft.com/office/powerpoint/2010/main" val="33631032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103</a:t>
            </a:fld>
            <a:endParaRPr lang="en-US" altLang="ja-JP" dirty="0"/>
          </a:p>
        </p:txBody>
      </p:sp>
    </p:spTree>
    <p:extLst>
      <p:ext uri="{BB962C8B-B14F-4D97-AF65-F5344CB8AC3E}">
        <p14:creationId xmlns:p14="http://schemas.microsoft.com/office/powerpoint/2010/main" val="36645459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104</a:t>
            </a:fld>
            <a:endParaRPr lang="en-US" altLang="ja-JP" dirty="0"/>
          </a:p>
        </p:txBody>
      </p:sp>
    </p:spTree>
    <p:extLst>
      <p:ext uri="{BB962C8B-B14F-4D97-AF65-F5344CB8AC3E}">
        <p14:creationId xmlns:p14="http://schemas.microsoft.com/office/powerpoint/2010/main" val="16733706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105</a:t>
            </a:fld>
            <a:endParaRPr lang="en-US" altLang="ja-JP" dirty="0"/>
          </a:p>
        </p:txBody>
      </p:sp>
    </p:spTree>
    <p:extLst>
      <p:ext uri="{BB962C8B-B14F-4D97-AF65-F5344CB8AC3E}">
        <p14:creationId xmlns:p14="http://schemas.microsoft.com/office/powerpoint/2010/main" val="39959794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106</a:t>
            </a:fld>
            <a:endParaRPr lang="en-US" altLang="ja-JP" dirty="0"/>
          </a:p>
        </p:txBody>
      </p:sp>
    </p:spTree>
    <p:extLst>
      <p:ext uri="{BB962C8B-B14F-4D97-AF65-F5344CB8AC3E}">
        <p14:creationId xmlns:p14="http://schemas.microsoft.com/office/powerpoint/2010/main" val="4920946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107</a:t>
            </a:fld>
            <a:endParaRPr lang="en-US" altLang="ja-JP" dirty="0"/>
          </a:p>
        </p:txBody>
      </p:sp>
    </p:spTree>
    <p:extLst>
      <p:ext uri="{BB962C8B-B14F-4D97-AF65-F5344CB8AC3E}">
        <p14:creationId xmlns:p14="http://schemas.microsoft.com/office/powerpoint/2010/main" val="175344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2"/>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7"/>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solidFill>
                  <a:srgbClr val="000000"/>
                </a:solidFill>
              </a:rPr>
              <a:pPr>
                <a:defRPr/>
              </a:pPr>
              <a:t>‹#›</a:t>
            </a:fld>
            <a:endParaRPr lang="en-US" altLang="ja-JP"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98582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30841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4696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089111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51382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958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1126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349471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5464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07638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838234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53603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5830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C9BDF-3DAB-4F39-8074-B0CF74399C1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50910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111373-AF96-435E-B421-EF15E0FA587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14682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6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EE9BEE-295D-4308-9E56-782ACE3A79B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22584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5B6F1E-B9DF-4196-ACEC-16AAA5895139}"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333958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52A923-8549-4046-B314-2E41CA9C49D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23821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BE0065-5178-4AB2-8CC4-07902E3F039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899289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2F2BD6-A3CF-46F2-99E4-EF223DD9C4D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68108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49E2B-BFDC-43A0-A3BE-4CEB2398952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67166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959786-4FAC-4027-AD1B-1FF62043121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26016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CE429-CF6A-4095-91F8-020E60CBCBE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9910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8" y="274643"/>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57AE07-023F-417E-8568-3F885A45674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61740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95300"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6CBC2C-FEE6-479C-9BF9-78CFBFF169E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054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81C63-A0E2-43AD-9010-E10DD17E328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8563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solidFill>
                  <a:srgbClr val="000000"/>
                </a:solidFill>
              </a:rPr>
              <a:pPr>
                <a:defRPr/>
              </a:pPr>
              <a:t>‹#›</a:t>
            </a:fld>
            <a:endParaRPr lang="en-US" altLang="ja-JP"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52278034"/>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 id="214748488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solidFill>
                <a:prstClr val="black"/>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latin typeface="Arial" charset="0"/>
                <a:ea typeface="ＭＳ Ｐゴシック" pitchFamily="50" charset="-128"/>
              </a:defRPr>
            </a:lvl1pPr>
          </a:lstStyle>
          <a:p>
            <a:pPr>
              <a:defRPr/>
            </a:pPr>
            <a:fld id="{A83601D4-F0BA-48A0-AB6C-72E3F37738D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81337342"/>
      </p:ext>
    </p:extLst>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 id="2147484894" r:id="rId12"/>
    <p:sldLayoutId id="2147484895"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57.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e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notesSlide" Target="../notesSlides/notesSlide64.xml"/><Relationship Id="rId1" Type="http://schemas.openxmlformats.org/officeDocument/2006/relationships/slideLayout" Target="../slideLayouts/slideLayout49.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png"/><Relationship Id="rId9" Type="http://schemas.openxmlformats.org/officeDocument/2006/relationships/image" Target="../media/image14.w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46.xml"/><Relationship Id="rId6" Type="http://schemas.openxmlformats.org/officeDocument/2006/relationships/image" Target="../media/image18.wmf"/><Relationship Id="rId5" Type="http://schemas.openxmlformats.org/officeDocument/2006/relationships/image" Target="../media/image17.png"/><Relationship Id="rId4" Type="http://schemas.openxmlformats.org/officeDocument/2006/relationships/image" Target="../media/image16.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7.xml"/><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0" y="5157187"/>
            <a:ext cx="9906000" cy="1296293"/>
          </a:xfrm>
        </p:spPr>
        <p:txBody>
          <a:bodyPr/>
          <a:lstStyle/>
          <a:p>
            <a:pPr eaLnBrk="1" hangingPunct="1">
              <a:lnSpc>
                <a:spcPct val="80000"/>
              </a:lnSpc>
            </a:pPr>
            <a:r>
              <a:rPr lang="ja-JP" altLang="en-US" sz="2800" dirty="0" smtClean="0"/>
              <a:t>厚生労働省 社会・援護局</a:t>
            </a:r>
          </a:p>
          <a:p>
            <a:pPr eaLnBrk="1" hangingPunct="1">
              <a:lnSpc>
                <a:spcPct val="80000"/>
              </a:lnSpc>
            </a:pPr>
            <a:r>
              <a:rPr lang="ja-JP" altLang="en-US" sz="2800" dirty="0" smtClean="0"/>
              <a:t>障害保健福祉部 障害福祉課 地域生活支援推進室</a:t>
            </a:r>
          </a:p>
          <a:p>
            <a:pPr eaLnBrk="1" hangingPunct="1">
              <a:lnSpc>
                <a:spcPct val="80000"/>
              </a:lnSpc>
            </a:pPr>
            <a:r>
              <a:rPr lang="ja-JP" altLang="en-US" sz="2800" dirty="0" smtClean="0"/>
              <a:t>相談支援専門官　藤川雄一</a:t>
            </a:r>
            <a:endParaRPr lang="en-US" altLang="ja-JP" sz="2800" dirty="0" smtClean="0"/>
          </a:p>
        </p:txBody>
      </p:sp>
      <p:sp>
        <p:nvSpPr>
          <p:cNvPr id="6" name="正方形/長方形 5"/>
          <p:cNvSpPr/>
          <p:nvPr/>
        </p:nvSpPr>
        <p:spPr>
          <a:xfrm>
            <a:off x="416496" y="2507682"/>
            <a:ext cx="9073008" cy="1569390"/>
          </a:xfrm>
          <a:prstGeom prst="rect">
            <a:avLst/>
          </a:prstGeom>
          <a:noFill/>
        </p:spPr>
        <p:txBody>
          <a:bodyPr wrap="square" lIns="91173" tIns="45586" rIns="91173" bIns="45586">
            <a:spAutoFit/>
          </a:bodyPr>
          <a:lstStyle/>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障害者総合支援法・児童福祉法の</a:t>
            </a:r>
            <a:r>
              <a:rPr lang="ja-JP" altLang="en-US" sz="3200" b="1" dirty="0">
                <a:ln w="1905"/>
                <a:solidFill>
                  <a:schemeClr val="accent1">
                    <a:lumMod val="50000"/>
                  </a:schemeClr>
                </a:solidFill>
                <a:latin typeface="Arial" pitchFamily="34" charset="0"/>
                <a:ea typeface="ＭＳ Ｐゴシック" pitchFamily="50" charset="-128"/>
              </a:rPr>
              <a:t>理念・現状</a:t>
            </a:r>
            <a:r>
              <a:rPr lang="ja-JP" altLang="en-US" sz="3200" b="1" dirty="0" smtClean="0">
                <a:ln w="1905"/>
                <a:solidFill>
                  <a:schemeClr val="accent1">
                    <a:lumMod val="50000"/>
                  </a:schemeClr>
                </a:solidFill>
                <a:latin typeface="Arial" pitchFamily="34" charset="0"/>
                <a:ea typeface="ＭＳ Ｐゴシック" pitchFamily="50" charset="-128"/>
              </a:rPr>
              <a:t>と</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サービス提供のプロセス</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及び</a:t>
            </a:r>
            <a:r>
              <a:rPr lang="ja-JP" altLang="en-US" sz="3200" b="1" dirty="0">
                <a:ln w="1905"/>
                <a:solidFill>
                  <a:schemeClr val="accent1">
                    <a:lumMod val="50000"/>
                  </a:schemeClr>
                </a:solidFill>
                <a:latin typeface="Arial" pitchFamily="34" charset="0"/>
                <a:ea typeface="ＭＳ Ｐゴシック" pitchFamily="50" charset="-128"/>
              </a:rPr>
              <a:t>その他関連する法律等に関する理解</a:t>
            </a:r>
            <a:endParaRPr lang="ja-JP" altLang="en-US" sz="4400" b="1" dirty="0">
              <a:ln w="1905"/>
              <a:solidFill>
                <a:schemeClr val="accent1">
                  <a:lumMod val="50000"/>
                </a:schemeClr>
              </a:solidFill>
              <a:latin typeface="Arial" pitchFamily="34"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190383E8-C7BB-4AD7-9E52-D64A9EDED09B}" type="slidenum">
              <a:rPr lang="en-US" altLang="ja-JP" smtClean="0"/>
              <a:pPr>
                <a:defRPr/>
              </a:pPr>
              <a:t>1</a:t>
            </a:fld>
            <a:endParaRPr lang="en-US" altLang="ja-JP" dirty="0"/>
          </a:p>
        </p:txBody>
      </p:sp>
      <p:sp>
        <p:nvSpPr>
          <p:cNvPr id="2" name="テキスト ボックス 1"/>
          <p:cNvSpPr txBox="1"/>
          <p:nvPr/>
        </p:nvSpPr>
        <p:spPr>
          <a:xfrm>
            <a:off x="7831089" y="107340"/>
            <a:ext cx="2016224" cy="369332"/>
          </a:xfrm>
          <a:prstGeom prst="rect">
            <a:avLst/>
          </a:prstGeom>
          <a:noFill/>
        </p:spPr>
        <p:txBody>
          <a:bodyPr wrap="square" rtlCol="0">
            <a:spAutoFit/>
          </a:bodyPr>
          <a:lstStyle/>
          <a:p>
            <a:pPr algn="r"/>
            <a:r>
              <a:rPr kumimoji="1" lang="ja-JP" altLang="en-US" dirty="0" smtClean="0"/>
              <a:t>令和元年度版</a:t>
            </a:r>
            <a:endParaRPr kumimoji="1" lang="ja-JP" altLang="en-US" dirty="0"/>
          </a:p>
        </p:txBody>
      </p:sp>
    </p:spTree>
    <p:extLst>
      <p:ext uri="{BB962C8B-B14F-4D97-AF65-F5344CB8AC3E}">
        <p14:creationId xmlns:p14="http://schemas.microsoft.com/office/powerpoint/2010/main" val="157182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24231" y="6421079"/>
            <a:ext cx="2311400" cy="365125"/>
          </a:xfrm>
        </p:spPr>
        <p:txBody>
          <a:bodyPr/>
          <a:lstStyle/>
          <a:p>
            <a:pPr>
              <a:defRPr/>
            </a:pPr>
            <a:fld id="{E6EF40BC-E0AD-45D8-BA5D-F4901C8EA8CA}" type="slidenum">
              <a:rPr lang="en-US" altLang="ja-JP" smtClean="0">
                <a:solidFill>
                  <a:prstClr val="black"/>
                </a:solidFill>
              </a:rPr>
              <a:pPr>
                <a:defRPr/>
              </a:pPr>
              <a:t>10</a:t>
            </a:fld>
            <a:endParaRPr lang="en-US" altLang="ja-JP" dirty="0">
              <a:solidFill>
                <a:prstClr val="black"/>
              </a:solidFill>
            </a:endParaRPr>
          </a:p>
        </p:txBody>
      </p:sp>
      <p:sp>
        <p:nvSpPr>
          <p:cNvPr id="3" name="Rectangle 7"/>
          <p:cNvSpPr>
            <a:spLocks noChangeArrowheads="1"/>
          </p:cNvSpPr>
          <p:nvPr/>
        </p:nvSpPr>
        <p:spPr bwMode="auto">
          <a:xfrm>
            <a:off x="272480" y="120696"/>
            <a:ext cx="9517057" cy="470753"/>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ja-JP" altLang="en-US" dirty="0" smtClean="0">
                <a:solidFill>
                  <a:prstClr val="black"/>
                </a:solidFill>
                <a:latin typeface="Calibri"/>
                <a:ea typeface="ＭＳ Ｐゴシック"/>
              </a:rPr>
              <a:t>利用者数の推移（各年４月時点の利用者数推移）（障害福祉サービスと障害児サービス）</a:t>
            </a:r>
            <a:endParaRPr lang="ja-JP" altLang="en-US" dirty="0">
              <a:solidFill>
                <a:prstClr val="black"/>
              </a:solidFill>
              <a:latin typeface="Calibri"/>
              <a:ea typeface="ＭＳ Ｐゴシック"/>
            </a:endParaRPr>
          </a:p>
        </p:txBody>
      </p:sp>
      <p:sp>
        <p:nvSpPr>
          <p:cNvPr id="5" name="AutoShape 6"/>
          <p:cNvSpPr>
            <a:spLocks noChangeArrowheads="1"/>
          </p:cNvSpPr>
          <p:nvPr/>
        </p:nvSpPr>
        <p:spPr bwMode="auto">
          <a:xfrm>
            <a:off x="292634" y="4162700"/>
            <a:ext cx="9517056" cy="404813"/>
          </a:xfrm>
          <a:prstGeom prst="roundRect">
            <a:avLst>
              <a:gd name="adj" fmla="val 16667"/>
            </a:avLst>
          </a:prstGeom>
          <a:noFill/>
          <a:ln w="9525" algn="ctr">
            <a:solidFill>
              <a:schemeClr val="tx1"/>
            </a:solidFill>
            <a:round/>
            <a:headEnd/>
            <a:tailEnd/>
          </a:ln>
        </p:spPr>
        <p:txBody>
          <a:bodyPr wrap="none"/>
          <a:lstStyle/>
          <a:p>
            <a:pPr fontAlgn="auto">
              <a:spcBef>
                <a:spcPts val="0"/>
              </a:spcBef>
              <a:spcAft>
                <a:spcPts val="0"/>
              </a:spcAft>
            </a:pPr>
            <a:r>
              <a:rPr lang="ja-JP" altLang="en-US" sz="2000" dirty="0" smtClean="0">
                <a:solidFill>
                  <a:prstClr val="black"/>
                </a:solidFill>
                <a:latin typeface="Calibri"/>
                <a:ea typeface="ＭＳ Ｐゴシック"/>
              </a:rPr>
              <a:t>　 </a:t>
            </a:r>
            <a:r>
              <a:rPr lang="en-US" altLang="ja-JP" sz="2000" dirty="0" smtClean="0">
                <a:solidFill>
                  <a:prstClr val="black"/>
                </a:solidFill>
                <a:latin typeface="Calibri"/>
                <a:ea typeface="ＭＳ Ｐゴシック"/>
              </a:rPr>
              <a:t>○</a:t>
            </a:r>
            <a:r>
              <a:rPr lang="ja-JP" altLang="en-US" sz="2000" dirty="0">
                <a:solidFill>
                  <a:prstClr val="black"/>
                </a:solidFill>
                <a:latin typeface="Calibri"/>
                <a:ea typeface="ＭＳ Ｐゴシック"/>
              </a:rPr>
              <a:t>平成</a:t>
            </a:r>
            <a:r>
              <a:rPr lang="ja-JP" altLang="en-US" sz="2000" dirty="0" smtClean="0">
                <a:solidFill>
                  <a:prstClr val="black"/>
                </a:solidFill>
                <a:latin typeface="Calibri"/>
                <a:ea typeface="ＭＳ Ｐゴシック"/>
              </a:rPr>
              <a:t>２８年４月　→　平成２９年４月の伸び率（年率）・・・・・　７．３％</a:t>
            </a:r>
            <a:endParaRPr lang="ja-JP" altLang="en-US" sz="2000" dirty="0">
              <a:solidFill>
                <a:prstClr val="black"/>
              </a:solidFill>
              <a:latin typeface="Calibri"/>
              <a:ea typeface="ＭＳ Ｐゴシック"/>
            </a:endParaRPr>
          </a:p>
        </p:txBody>
      </p:sp>
      <p:sp>
        <p:nvSpPr>
          <p:cNvPr id="4" name="テキスト ボックス 3"/>
          <p:cNvSpPr txBox="1"/>
          <p:nvPr/>
        </p:nvSpPr>
        <p:spPr>
          <a:xfrm>
            <a:off x="8474617" y="591451"/>
            <a:ext cx="1158903"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Calibri"/>
                <a:ea typeface="ＭＳ Ｐゴシック"/>
              </a:rPr>
              <a:t>（単位：万人）</a:t>
            </a:r>
            <a:endParaRPr lang="ja-JP" altLang="en-US" sz="1200" b="1" dirty="0">
              <a:solidFill>
                <a:prstClr val="black"/>
              </a:solidFill>
              <a:latin typeface="Calibri"/>
              <a:ea typeface="ＭＳ Ｐゴシック"/>
            </a:endParaRPr>
          </a:p>
        </p:txBody>
      </p:sp>
      <p:sp>
        <p:nvSpPr>
          <p:cNvPr id="7" name="テキスト ボックス 6"/>
          <p:cNvSpPr txBox="1"/>
          <p:nvPr/>
        </p:nvSpPr>
        <p:spPr>
          <a:xfrm>
            <a:off x="292632" y="4666753"/>
            <a:ext cx="9476753" cy="1754326"/>
          </a:xfrm>
          <a:prstGeom prst="rect">
            <a:avLst/>
          </a:prstGeom>
          <a:noFill/>
        </p:spPr>
        <p:txBody>
          <a:bodyPr wrap="square" rtlCol="0">
            <a:spAutoFit/>
          </a:bodyPr>
          <a:lstStyle/>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２９年４月</a:t>
            </a:r>
            <a:r>
              <a:rPr lang="ja-JP" altLang="en-US" sz="1200" dirty="0">
                <a:solidFill>
                  <a:prstClr val="black"/>
                </a:solidFill>
                <a:latin typeface="ＭＳ ゴシック" pitchFamily="49" charset="-128"/>
                <a:ea typeface="ＭＳ ゴシック" pitchFamily="49" charset="-128"/>
              </a:rPr>
              <a:t>の利用者数</a:t>
            </a:r>
            <a:r>
              <a:rPr lang="en-US" altLang="ja-JP" sz="1200" dirty="0">
                <a:solidFill>
                  <a:prstClr val="black"/>
                </a:solidFill>
                <a:latin typeface="ＭＳ ゴシック" pitchFamily="49" charset="-128"/>
                <a:ea typeface="ＭＳ ゴシック" pitchFamily="49" charset="-128"/>
              </a:rPr>
              <a:t>)</a:t>
            </a:r>
          </a:p>
          <a:p>
            <a:pPr fontAlgn="auto">
              <a:spcBef>
                <a:spcPts val="0"/>
              </a:spcBef>
              <a:spcAft>
                <a:spcPts val="0"/>
              </a:spcAft>
            </a:pPr>
            <a:r>
              <a:rPr lang="ja-JP" altLang="en-US" sz="1200" dirty="0" smtClean="0">
                <a:solidFill>
                  <a:prstClr val="black"/>
                </a:solidFill>
                <a:latin typeface="ＭＳ ゴシック" pitchFamily="49" charset="-128"/>
                <a:ea typeface="ＭＳ ゴシック" pitchFamily="49" charset="-128"/>
              </a:rPr>
              <a:t>　この</a:t>
            </a:r>
            <a:r>
              <a:rPr lang="ja-JP" altLang="en-US" sz="1200" dirty="0">
                <a:solidFill>
                  <a:prstClr val="black"/>
                </a:solidFill>
                <a:latin typeface="ＭＳ ゴシック" pitchFamily="49" charset="-128"/>
                <a:ea typeface="ＭＳ ゴシック" pitchFamily="49" charset="-128"/>
              </a:rPr>
              <a:t>うち　身体障害者の伸び率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１</a:t>
            </a:r>
            <a:r>
              <a:rPr lang="en-US" altLang="ja-JP"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５</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身体障害者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２１．</a:t>
            </a:r>
            <a:r>
              <a:rPr lang="ja-JP" altLang="en-US" sz="1200" dirty="0">
                <a:solidFill>
                  <a:prstClr val="black"/>
                </a:solidFill>
                <a:latin typeface="ＭＳ ゴシック" pitchFamily="49" charset="-128"/>
                <a:ea typeface="ＭＳ ゴシック" pitchFamily="49" charset="-128"/>
              </a:rPr>
              <a:t>４</a:t>
            </a:r>
            <a:r>
              <a:rPr lang="ja-JP" altLang="en-US" sz="1200" dirty="0" smtClean="0">
                <a:solidFill>
                  <a:prstClr val="black"/>
                </a:solidFill>
                <a:latin typeface="ＭＳ ゴシック" pitchFamily="49" charset="-128"/>
                <a:ea typeface="ＭＳ ゴシック" pitchFamily="49" charset="-128"/>
              </a:rPr>
              <a:t>万人</a:t>
            </a:r>
            <a:r>
              <a:rPr lang="ja-JP" altLang="en-US" sz="1200" dirty="0">
                <a:solidFill>
                  <a:prstClr val="black"/>
                </a:solidFill>
                <a:latin typeface="ＭＳ ゴシック" pitchFamily="49" charset="-128"/>
                <a:ea typeface="ＭＳ ゴシック" pitchFamily="49" charset="-128"/>
              </a:rPr>
              <a:t>　　</a:t>
            </a: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知的障害者の伸び率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３</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７</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知的障害者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３８．３万人</a:t>
            </a:r>
            <a:endParaRPr lang="ja-JP" altLang="en-US"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精神障害者の伸び率</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８</a:t>
            </a:r>
            <a:r>
              <a:rPr lang="en-US" altLang="ja-JP"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７</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精神障害者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１９．７万人</a:t>
            </a:r>
            <a:endParaRPr lang="en-US" altLang="ja-JP"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障害児の伸び率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　１７．９％</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難病</a:t>
            </a:r>
            <a:r>
              <a:rPr lang="ja-JP" altLang="en-US" sz="1200" dirty="0">
                <a:solidFill>
                  <a:prstClr val="black"/>
                </a:solidFill>
                <a:latin typeface="ＭＳ ゴシック" pitchFamily="49" charset="-128"/>
                <a:ea typeface="ＭＳ ゴシック" pitchFamily="49" charset="-128"/>
              </a:rPr>
              <a:t>等対象者</a:t>
            </a:r>
            <a:r>
              <a:rPr lang="en-US" altLang="ja-JP" sz="1200" dirty="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０．２万人（</a:t>
            </a:r>
            <a:r>
              <a:rPr lang="en-US" altLang="ja-JP" sz="1200" dirty="0" smtClean="0">
                <a:solidFill>
                  <a:prstClr val="black"/>
                </a:solidFill>
                <a:latin typeface="ＭＳ ゴシック" pitchFamily="49" charset="-128"/>
                <a:ea typeface="ＭＳ ゴシック" pitchFamily="49" charset="-128"/>
              </a:rPr>
              <a:t>2,201</a:t>
            </a:r>
            <a:r>
              <a:rPr lang="ja-JP" altLang="en-US" sz="1200" dirty="0" smtClean="0">
                <a:solidFill>
                  <a:prstClr val="black"/>
                </a:solidFill>
                <a:latin typeface="ＭＳ ゴシック" pitchFamily="49" charset="-128"/>
                <a:ea typeface="ＭＳ ゴシック" pitchFamily="49" charset="-128"/>
              </a:rPr>
              <a:t> 人</a:t>
            </a:r>
            <a:r>
              <a:rPr lang="ja-JP" altLang="en-US" sz="1200" dirty="0">
                <a:solidFill>
                  <a:prstClr val="black"/>
                </a:solidFill>
                <a:latin typeface="ＭＳ ゴシック" pitchFamily="49" charset="-128"/>
                <a:ea typeface="ＭＳ ゴシック" pitchFamily="49" charset="-128"/>
              </a:rPr>
              <a:t>）</a:t>
            </a:r>
            <a:endParaRPr lang="en-US" altLang="ja-JP" sz="1200" dirty="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障害児　　</a:t>
            </a:r>
            <a:r>
              <a:rPr lang="en-US" altLang="ja-JP"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２５．６万人（</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a:t>
            </a:r>
            <a:r>
              <a:rPr lang="ja-JP" altLang="en-US" sz="1200" dirty="0">
                <a:solidFill>
                  <a:prstClr val="black"/>
                </a:solidFill>
                <a:latin typeface="ＭＳ ゴシック" pitchFamily="49" charset="-128"/>
                <a:ea typeface="ＭＳ ゴシック" pitchFamily="49" charset="-128"/>
              </a:rPr>
              <a:t>　</a:t>
            </a: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200" dirty="0">
                <a:solidFill>
                  <a:prstClr val="black"/>
                </a:solidFill>
                <a:latin typeface="ＭＳ ゴシック" pitchFamily="49" charset="-128"/>
                <a:ea typeface="ＭＳ ゴシック" pitchFamily="49" charset="-128"/>
              </a:rPr>
              <a:t>　</a:t>
            </a:r>
            <a:r>
              <a:rPr lang="ja-JP" altLang="en-US" sz="1200" dirty="0" smtClean="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ゴシック" pitchFamily="49" charset="-128"/>
                <a:ea typeface="ＭＳ ゴシック" pitchFamily="49" charset="-128"/>
              </a:rPr>
              <a:t>※</a:t>
            </a:r>
            <a:r>
              <a:rPr lang="ja-JP" altLang="en-US" sz="1200" dirty="0" smtClean="0">
                <a:solidFill>
                  <a:prstClr val="black"/>
                </a:solidFill>
                <a:latin typeface="ＭＳ ゴシック" pitchFamily="49" charset="-128"/>
                <a:ea typeface="ＭＳ ゴシック" pitchFamily="49" charset="-128"/>
              </a:rPr>
              <a:t>障害福祉サービスを利用する障害児を含む）</a:t>
            </a: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endParaRPr lang="en-US" altLang="ja-JP" sz="1200" dirty="0" smtClean="0">
              <a:solidFill>
                <a:prstClr val="black"/>
              </a:solidFill>
              <a:latin typeface="ＭＳ ゴシック" pitchFamily="49" charset="-128"/>
              <a:ea typeface="ＭＳ ゴシック" pitchFamily="49" charset="-128"/>
            </a:endParaRPr>
          </a:p>
          <a:p>
            <a:pPr fontAlgn="auto">
              <a:spcBef>
                <a:spcPts val="0"/>
              </a:spcBef>
              <a:spcAft>
                <a:spcPts val="0"/>
              </a:spcAft>
            </a:pPr>
            <a:r>
              <a:rPr lang="ja-JP" altLang="en-US" sz="1100" dirty="0" smtClean="0">
                <a:solidFill>
                  <a:prstClr val="black"/>
                </a:solidFill>
                <a:latin typeface="ＭＳ ゴシック" pitchFamily="49" charset="-128"/>
                <a:ea typeface="ＭＳ ゴシック" pitchFamily="49" charset="-128"/>
              </a:rPr>
              <a:t>　　注：本統計処理は平成</a:t>
            </a:r>
            <a:r>
              <a:rPr lang="en-US" altLang="ja-JP" sz="1100" dirty="0" smtClean="0">
                <a:solidFill>
                  <a:prstClr val="black"/>
                </a:solidFill>
                <a:latin typeface="ＭＳ ゴシック" pitchFamily="49" charset="-128"/>
                <a:ea typeface="ＭＳ ゴシック" pitchFamily="49" charset="-128"/>
              </a:rPr>
              <a:t>19</a:t>
            </a:r>
            <a:r>
              <a:rPr lang="ja-JP" altLang="en-US" sz="1100" dirty="0" smtClean="0">
                <a:solidFill>
                  <a:prstClr val="black"/>
                </a:solidFill>
                <a:latin typeface="ＭＳ ゴシック" pitchFamily="49" charset="-128"/>
                <a:ea typeface="ＭＳ ゴシック" pitchFamily="49" charset="-128"/>
              </a:rPr>
              <a:t>年</a:t>
            </a:r>
            <a:r>
              <a:rPr lang="en-US" altLang="ja-JP" sz="1100" dirty="0" smtClean="0">
                <a:solidFill>
                  <a:prstClr val="black"/>
                </a:solidFill>
                <a:latin typeface="ＭＳ ゴシック" pitchFamily="49" charset="-128"/>
                <a:ea typeface="ＭＳ ゴシック" pitchFamily="49" charset="-128"/>
              </a:rPr>
              <a:t>11</a:t>
            </a:r>
            <a:r>
              <a:rPr lang="ja-JP" altLang="en-US" sz="1100" dirty="0" smtClean="0">
                <a:solidFill>
                  <a:prstClr val="black"/>
                </a:solidFill>
                <a:latin typeface="ＭＳ ゴシック" pitchFamily="49" charset="-128"/>
                <a:ea typeface="ＭＳ ゴシック" pitchFamily="49" charset="-128"/>
              </a:rPr>
              <a:t>月から開始しており、障害児の集計は平成</a:t>
            </a:r>
            <a:r>
              <a:rPr lang="en-US" altLang="ja-JP" sz="1100" dirty="0">
                <a:solidFill>
                  <a:prstClr val="black"/>
                </a:solidFill>
                <a:latin typeface="ＭＳ ゴシック" pitchFamily="49" charset="-128"/>
                <a:ea typeface="ＭＳ ゴシック" pitchFamily="49" charset="-128"/>
              </a:rPr>
              <a:t>22</a:t>
            </a:r>
            <a:r>
              <a:rPr lang="ja-JP" altLang="en-US" sz="1100" dirty="0">
                <a:solidFill>
                  <a:prstClr val="black"/>
                </a:solidFill>
                <a:latin typeface="ＭＳ ゴシック" pitchFamily="49" charset="-128"/>
                <a:ea typeface="ＭＳ ゴシック" pitchFamily="49" charset="-128"/>
              </a:rPr>
              <a:t>年</a:t>
            </a:r>
            <a:r>
              <a:rPr lang="en-US" altLang="ja-JP" sz="1100" dirty="0">
                <a:solidFill>
                  <a:prstClr val="black"/>
                </a:solidFill>
                <a:latin typeface="ＭＳ ゴシック" pitchFamily="49" charset="-128"/>
                <a:ea typeface="ＭＳ ゴシック" pitchFamily="49" charset="-128"/>
              </a:rPr>
              <a:t>4</a:t>
            </a:r>
            <a:r>
              <a:rPr lang="ja-JP" altLang="en-US" sz="1100" dirty="0">
                <a:solidFill>
                  <a:prstClr val="black"/>
                </a:solidFill>
                <a:latin typeface="ＭＳ ゴシック" pitchFamily="49" charset="-128"/>
                <a:ea typeface="ＭＳ ゴシック" pitchFamily="49" charset="-128"/>
              </a:rPr>
              <a:t>月から</a:t>
            </a:r>
            <a:r>
              <a:rPr lang="ja-JP" altLang="en-US" sz="1100" dirty="0" smtClean="0">
                <a:solidFill>
                  <a:prstClr val="black"/>
                </a:solidFill>
                <a:latin typeface="ＭＳ ゴシック" pitchFamily="49" charset="-128"/>
                <a:ea typeface="ＭＳ ゴシック" pitchFamily="49" charset="-128"/>
              </a:rPr>
              <a:t>開始。</a:t>
            </a:r>
            <a:r>
              <a:rPr lang="ja-JP" altLang="en-US" sz="1200" dirty="0">
                <a:solidFill>
                  <a:prstClr val="black"/>
                </a:solidFill>
                <a:latin typeface="ＭＳ ゴシック" pitchFamily="49" charset="-128"/>
                <a:ea typeface="ＭＳ ゴシック" pitchFamily="49" charset="-128"/>
              </a:rPr>
              <a:t>　　　　　　</a:t>
            </a:r>
            <a:endParaRPr lang="ja-JP" altLang="en-US" sz="1200" dirty="0">
              <a:solidFill>
                <a:prstClr val="black"/>
              </a:solidFill>
              <a:latin typeface="Calibri"/>
              <a:ea typeface="ＭＳ Ｐゴシック"/>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868447"/>
            <a:ext cx="9517057" cy="284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272480" y="591450"/>
            <a:ext cx="1638182"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Calibri"/>
                <a:ea typeface="ＭＳ Ｐゴシック"/>
              </a:rPr>
              <a:t>（平成２０年４月～）</a:t>
            </a:r>
            <a:endParaRPr lang="ja-JP" altLang="en-US" sz="1200" b="1" dirty="0">
              <a:solidFill>
                <a:prstClr val="black"/>
              </a:solidFill>
              <a:latin typeface="Calibri"/>
              <a:ea typeface="ＭＳ Ｐゴシック"/>
            </a:endParaRPr>
          </a:p>
        </p:txBody>
      </p:sp>
    </p:spTree>
    <p:extLst>
      <p:ext uri="{BB962C8B-B14F-4D97-AF65-F5344CB8AC3E}">
        <p14:creationId xmlns:p14="http://schemas.microsoft.com/office/powerpoint/2010/main" val="31775781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81279723"/>
              </p:ext>
            </p:extLst>
          </p:nvPr>
        </p:nvGraphicFramePr>
        <p:xfrm>
          <a:off x="72008" y="365351"/>
          <a:ext cx="9777536" cy="4423165"/>
        </p:xfrm>
        <a:graphic>
          <a:graphicData uri="http://schemas.openxmlformats.org/drawingml/2006/table">
            <a:tbl>
              <a:tblPr>
                <a:tableStyleId>{5940675A-B579-460E-94D1-54222C63F5DA}</a:tableStyleId>
              </a:tblPr>
              <a:tblGrid>
                <a:gridCol w="203246">
                  <a:extLst>
                    <a:ext uri="{9D8B030D-6E8A-4147-A177-3AD203B41FA5}">
                      <a16:colId xmlns:a16="http://schemas.microsoft.com/office/drawing/2014/main" val="20000"/>
                    </a:ext>
                  </a:extLst>
                </a:gridCol>
                <a:gridCol w="2085458">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79633">
                <a:tc gridSpan="2">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546" marR="4546" marT="4546" marB="0" anchor="ct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実施主体</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0"/>
                  </a:ext>
                </a:extLst>
              </a:tr>
              <a:tr h="364888">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a:effectLst/>
                        </a:rPr>
                        <a:t>　</a:t>
                      </a:r>
                      <a:r>
                        <a:rPr lang="ja-JP" altLang="en-US" sz="1000" u="none" strike="noStrike" dirty="0" smtClean="0">
                          <a:effectLst/>
                        </a:rPr>
                        <a:t>　「</a:t>
                      </a:r>
                      <a:r>
                        <a:rPr lang="ja-JP" altLang="en-US" sz="1000" u="none" strike="noStrike" dirty="0">
                          <a:effectLst/>
                        </a:rPr>
                        <a:t>心のバリアフリー」推進事業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管内市町村の理解促進研修・啓発事業や自発的活動支援事業との調整や連携を行うとともに、心のバリアフリーを広めるための取組を実施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1"/>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身体障害者補助犬育成促進事業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身体障害者補助犬を使用することにより社会参加が見込まれる者に対し、その育成に対する支援及び地域における補助犬に対する理解促進を図ることや育成計画に対する支援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2"/>
                  </a:ext>
                </a:extLst>
              </a:tr>
              <a:tr h="35406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発達障害児者及び家族等支援事業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発達障害児者の家族同士の支援を推進する観点から、同じ悩みを持つ本人同士や発達障害児者の家族に対するピアサポート等の支援を拡充</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3"/>
                  </a:ext>
                </a:extLst>
              </a:tr>
              <a:tr h="354064">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発達障害診断待機解消事業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発達障害の診断待機解消のための発達障害の専門的医療機関を中心としたネットワークの構築、医療機関や外部機関（発達障害者支援センター等）でのアセスメント等対応職員の配置</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txBody>
                  <a:tcPr marL="4546" marR="4546" marT="4546" marB="0" anchor="ctr"/>
                </a:tc>
                <a:extLst>
                  <a:ext uri="{0D108BD9-81ED-4DB2-BD59-A6C34878D82A}">
                    <a16:rowId xmlns:a16="http://schemas.microsoft.com/office/drawing/2014/main" val="3860870726"/>
                  </a:ext>
                </a:extLst>
              </a:tr>
              <a:tr h="37084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精神障害にも対応した地域包括ケアシステムの構築推進事業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保健福祉圏域ごとの保健・医療・福祉関係者による協議の場を通じて精神科病院等の医療機関、市町村等との重層的な連携による支援体制を構築し、地域の課題を共有した上で行う地域包括ケアシステムの構築に資する取組を推進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p>
                    <a:p>
                      <a:pPr algn="ctr" fontAlgn="ctr"/>
                      <a:r>
                        <a:rPr lang="ja-JP" altLang="en-US" sz="1000" b="0" i="0" u="none" strike="noStrike" dirty="0" smtClean="0">
                          <a:effectLst/>
                          <a:latin typeface="ＭＳ Ｐゴシック"/>
                        </a:rPr>
                        <a:t>市区町村</a:t>
                      </a:r>
                      <a:r>
                        <a:rPr lang="en-US" altLang="ja-JP" sz="1000" b="0" i="0" u="none" strike="noStrike" dirty="0" smtClean="0">
                          <a:effectLst/>
                          <a:latin typeface="ＭＳ Ｐゴシック"/>
                        </a:rPr>
                        <a:t>※</a:t>
                      </a:r>
                    </a:p>
                    <a:p>
                      <a:pPr algn="ctr" fontAlgn="ctr"/>
                      <a:r>
                        <a:rPr lang="en-US" altLang="ja-JP" sz="900" b="0" i="0" u="none" strike="noStrike" dirty="0" smtClean="0">
                          <a:effectLst/>
                          <a:latin typeface="ＭＳ Ｐゴシック"/>
                        </a:rPr>
                        <a:t>※</a:t>
                      </a:r>
                      <a:r>
                        <a:rPr lang="ja-JP" altLang="en-US" sz="900" b="0" i="0" u="none" strike="noStrike" dirty="0" smtClean="0">
                          <a:effectLst/>
                          <a:latin typeface="ＭＳ Ｐゴシック"/>
                        </a:rPr>
                        <a:t>保健所を設置しているものに限る</a:t>
                      </a:r>
                    </a:p>
                  </a:txBody>
                  <a:tcPr marL="4546" marR="4546" marT="4546" marB="0" anchor="ctr"/>
                </a:tc>
                <a:extLst>
                  <a:ext uri="{0D108BD9-81ED-4DB2-BD59-A6C34878D82A}">
                    <a16:rowId xmlns:a16="http://schemas.microsoft.com/office/drawing/2014/main" val="10004"/>
                  </a:ext>
                </a:extLst>
              </a:tr>
              <a:tr h="37084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地域のニーズに基づく効果的な地域生活支援事業実施のための実態把握事業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より効果的かつ計画的な地域生活支援事業の実施のための地域の関係機関により構築されるプラットフォームを構築、管内のニーズ</a:t>
                      </a:r>
                      <a:r>
                        <a:rPr lang="ja-JP" altLang="en-US" sz="1000" b="0" i="0" u="none" strike="noStrike" smtClean="0">
                          <a:effectLst/>
                          <a:latin typeface="ＭＳ Ｐゴシック"/>
                        </a:rPr>
                        <a:t>や事業実態状況</a:t>
                      </a:r>
                      <a:r>
                        <a:rPr lang="ja-JP" altLang="en-US" sz="1000" b="0" i="0" u="none" strike="noStrike" dirty="0" smtClean="0">
                          <a:effectLst/>
                          <a:latin typeface="ＭＳ Ｐゴシック"/>
                        </a:rPr>
                        <a:t>の把握</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274647127"/>
                  </a:ext>
                </a:extLst>
              </a:tr>
              <a:tr h="37084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障害者ＩＣＴサポート総合推進事業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障害のある方に対するＩＣＴ機器の利用等にかかる相談を行う事業、パソコンボランティアを派遣する事業、地域の情報を音声や点字などに加工しサピエにアップする事業を総合的に実施する拠点を整備</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2985053094"/>
                  </a:ext>
                </a:extLst>
              </a:tr>
              <a:tr h="370840">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意思疎通支援従事者キャリアパス構築支援事業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現任の手話通訳者、要約筆記者、盲</a:t>
                      </a:r>
                      <a:r>
                        <a:rPr lang="ja-JP" altLang="en-US" sz="1000" b="0" i="0" u="none" strike="noStrike" dirty="0" err="1" smtClean="0">
                          <a:effectLst/>
                          <a:latin typeface="ＭＳ Ｐゴシック"/>
                        </a:rPr>
                        <a:t>ろう</a:t>
                      </a:r>
                      <a:r>
                        <a:rPr lang="ja-JP" altLang="en-US" sz="1000" b="0" i="0" u="none" strike="noStrike" dirty="0" smtClean="0">
                          <a:effectLst/>
                          <a:latin typeface="ＭＳ Ｐゴシック"/>
                        </a:rPr>
                        <a:t>者向け通訳・介助員の資質向上のための研修、手話通訳士確保のための研修等</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指定都市</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中核市</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804225883"/>
                  </a:ext>
                </a:extLst>
              </a:tr>
              <a:tr h="37084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重度訪問介護利用者の大学修学支援事業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重度訪問介護の利用者が大学等に修学するに当たって必要な身体介護等を、大学等における支援体制が構築されるまでの間において提供する。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3394500842"/>
                  </a:ext>
                </a:extLst>
              </a:tr>
              <a:tr h="430454">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特別</a:t>
                      </a:r>
                      <a:r>
                        <a:rPr lang="zh-TW" altLang="en-US" sz="1000" u="none" strike="noStrike" dirty="0">
                          <a:effectLst/>
                          <a:latin typeface="ＭＳ Ｐゴシック" panose="020B0600070205080204" pitchFamily="50" charset="-128"/>
                          <a:ea typeface="ＭＳ Ｐゴシック" panose="020B0600070205080204" pitchFamily="50" charset="-128"/>
                        </a:rPr>
                        <a:t>促進事業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1000" u="none" strike="noStrike" dirty="0">
                          <a:effectLst/>
                        </a:rPr>
                        <a:t>　</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上記以外の事業であって、地域の特性等に応じて都道府県又は市町村の判断で実施する重要な事業について支援（厚生労働省に協議のうえ実施）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smtClean="0">
                          <a:effectLst/>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5"/>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100</a:t>
            </a:fld>
            <a:endParaRPr lang="en-US" altLang="ja-JP" dirty="0"/>
          </a:p>
        </p:txBody>
      </p:sp>
      <p:sp>
        <p:nvSpPr>
          <p:cNvPr id="7" name="テキスト ボックス 6"/>
          <p:cNvSpPr txBox="1"/>
          <p:nvPr/>
        </p:nvSpPr>
        <p:spPr>
          <a:xfrm>
            <a:off x="72008" y="6305612"/>
            <a:ext cx="9489504" cy="233397"/>
          </a:xfrm>
          <a:prstGeom prst="rect">
            <a:avLst/>
          </a:prstGeom>
          <a:noFill/>
        </p:spPr>
        <p:txBody>
          <a:bodyPr wrap="square" rtlCol="0">
            <a:spAutoFit/>
          </a:bodyPr>
          <a:lstStyle/>
          <a:p>
            <a:pPr>
              <a:lnSpc>
                <a:spcPts val="1100"/>
              </a:lnSpc>
            </a:pPr>
            <a:r>
              <a:rPr lang="ja-JP" altLang="en-US" sz="1050" dirty="0"/>
              <a:t>注）◎・・・地域生活支援事業からの移行</a:t>
            </a:r>
            <a:r>
              <a:rPr lang="ja-JP" altLang="en-US" sz="1050" dirty="0" smtClean="0"/>
              <a:t>、★</a:t>
            </a:r>
            <a:r>
              <a:rPr lang="ja-JP" altLang="en-US" sz="1050" dirty="0"/>
              <a:t>・・・新規</a:t>
            </a:r>
            <a:r>
              <a:rPr lang="ja-JP" altLang="en-US" sz="1050" dirty="0" smtClean="0"/>
              <a:t>事業</a:t>
            </a:r>
          </a:p>
        </p:txBody>
      </p:sp>
    </p:spTree>
    <p:extLst>
      <p:ext uri="{BB962C8B-B14F-4D97-AF65-F5344CB8AC3E}">
        <p14:creationId xmlns:p14="http://schemas.microsoft.com/office/powerpoint/2010/main" val="29077131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9599" y="188640"/>
            <a:ext cx="9323921" cy="6408712"/>
          </a:xfrm>
        </p:spPr>
        <p:txBody>
          <a:bodyPr/>
          <a:lstStyle/>
          <a:p>
            <a:pPr algn="l" eaLnBrk="1" hangingPunct="1"/>
            <a:r>
              <a:rPr lang="ja-JP" altLang="en-US" sz="4000" b="1" dirty="0" smtClean="0"/>
              <a:t>（参考資料２）</a:t>
            </a:r>
            <a:br>
              <a:rPr lang="ja-JP" altLang="en-US" sz="4000" b="1" dirty="0" smtClean="0"/>
            </a:br>
            <a:r>
              <a:rPr lang="ja-JP" altLang="en-US" sz="4000" b="1" dirty="0" smtClean="0"/>
              <a:t>　</a:t>
            </a:r>
            <a:r>
              <a:rPr lang="ja-JP" altLang="en-US" sz="3600" b="1" dirty="0" smtClean="0"/>
              <a:t>地域生活支援拠点等の整備促進について（通知）</a:t>
            </a:r>
            <a:r>
              <a:rPr lang="en-US" altLang="ja-JP" sz="3600" b="1" dirty="0" smtClean="0"/>
              <a:t>【</a:t>
            </a:r>
            <a:r>
              <a:rPr lang="ja-JP" altLang="en-US" sz="3600" b="1" dirty="0" smtClean="0"/>
              <a:t>概要</a:t>
            </a:r>
            <a:r>
              <a:rPr lang="en-US" altLang="ja-JP" sz="3600" b="1" dirty="0" smtClean="0"/>
              <a:t>】</a:t>
            </a:r>
            <a:br>
              <a:rPr lang="en-US" altLang="ja-JP" sz="3600" b="1" dirty="0" smtClean="0"/>
            </a:br>
            <a:r>
              <a:rPr lang="ja-JP" altLang="en-US" sz="4000" b="1" dirty="0"/>
              <a:t>　</a:t>
            </a:r>
            <a:r>
              <a:rPr lang="ja-JP" altLang="en-US" sz="4000" b="1" dirty="0" smtClean="0"/>
              <a:t>　</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101</a:t>
            </a:fld>
            <a:endParaRPr lang="en-US" altLang="ja-JP" dirty="0"/>
          </a:p>
        </p:txBody>
      </p:sp>
    </p:spTree>
    <p:extLst>
      <p:ext uri="{BB962C8B-B14F-4D97-AF65-F5344CB8AC3E}">
        <p14:creationId xmlns:p14="http://schemas.microsoft.com/office/powerpoint/2010/main" val="18262508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16492" y="1852088"/>
            <a:ext cx="9653919" cy="229699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拠点等は、</a:t>
            </a:r>
            <a:r>
              <a:rPr lang="ja-JP" altLang="ja-JP" sz="1400" kern="0" dirty="0">
                <a:solidFill>
                  <a:prstClr val="black"/>
                </a:solidFill>
                <a:latin typeface="ＭＳ Ｐゴシック" panose="020B0600070205080204" pitchFamily="50" charset="-128"/>
                <a:cs typeface="ＭＳ 明朝"/>
              </a:rPr>
              <a:t>障害者等の重度化・高齢化や「親亡き後」に備える</a:t>
            </a:r>
            <a:r>
              <a:rPr lang="ja-JP" altLang="en-US" sz="1400" kern="0" dirty="0">
                <a:solidFill>
                  <a:prstClr val="black"/>
                </a:solidFill>
                <a:latin typeface="ＭＳ Ｐゴシック" panose="020B0600070205080204" pitchFamily="50" charset="-128"/>
                <a:cs typeface="ＭＳ 明朝"/>
              </a:rPr>
              <a:t>とともに、地域移行を進めるため、重度障害にも対</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応できる専門性を有し、地域生活において、障害者等やその家族の緊急事態に対応を図るもので、具体的に２つの</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目的を持つ。</a:t>
            </a:r>
            <a:endParaRPr lang="ja-JP" altLang="en-US" sz="1400" dirty="0">
              <a:solidFill>
                <a:prstClr val="black"/>
              </a:solidFill>
              <a:latin typeface="ＭＳ Ｐゴシック" panose="020B0600070205080204" pitchFamily="50" charset="-128"/>
            </a:endParaRPr>
          </a:p>
        </p:txBody>
      </p:sp>
      <p:sp>
        <p:nvSpPr>
          <p:cNvPr id="3" name="角丸四角形 2"/>
          <p:cNvSpPr/>
          <p:nvPr/>
        </p:nvSpPr>
        <p:spPr>
          <a:xfrm>
            <a:off x="116508" y="940956"/>
            <a:ext cx="9673075" cy="61588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272504" y="2852936"/>
            <a:ext cx="9356117" cy="115212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r>
              <a:rPr lang="ja-JP" altLang="en-US" sz="1400" b="1" u="sng" dirty="0">
                <a:solidFill>
                  <a:srgbClr val="1F497D"/>
                </a:solidFill>
                <a:latin typeface="ＭＳ Ｐゴシック" panose="020B0600070205080204" pitchFamily="50" charset="-128"/>
              </a:rPr>
              <a:t>（１）</a:t>
            </a:r>
            <a:r>
              <a:rPr lang="ja-JP" altLang="ja-JP" sz="1400" b="1" u="sng" kern="0" dirty="0">
                <a:solidFill>
                  <a:srgbClr val="1F497D"/>
                </a:solidFill>
                <a:latin typeface="ＭＳ Ｐゴシック" panose="020B0600070205080204" pitchFamily="50" charset="-128"/>
                <a:cs typeface="ＭＳ 明朝"/>
              </a:rPr>
              <a:t>緊急時の迅速・確実な相談支援の実施</a:t>
            </a:r>
            <a:r>
              <a:rPr lang="ja-JP" altLang="en-US" sz="1400" b="1" u="sng" kern="0" dirty="0">
                <a:solidFill>
                  <a:srgbClr val="1F497D"/>
                </a:solidFill>
                <a:latin typeface="ＭＳ Ｐゴシック" panose="020B0600070205080204" pitchFamily="50" charset="-128"/>
                <a:cs typeface="ＭＳ 明朝"/>
              </a:rPr>
              <a:t>・</a:t>
            </a:r>
            <a:r>
              <a:rPr lang="ja-JP" altLang="ja-JP" sz="1400" b="1" u="sng" kern="0" dirty="0">
                <a:solidFill>
                  <a:srgbClr val="1F497D"/>
                </a:solidFill>
                <a:latin typeface="ＭＳ Ｐゴシック" panose="020B0600070205080204" pitchFamily="50" charset="-128"/>
                <a:cs typeface="ＭＳ 明朝"/>
              </a:rPr>
              <a:t>短期入所等の活用</a:t>
            </a:r>
            <a:endParaRPr lang="en-US" altLang="ja-JP" sz="1400" b="1" u="sng" kern="0" dirty="0">
              <a:solidFill>
                <a:srgbClr val="1F497D"/>
              </a:solidFill>
              <a:latin typeface="ＭＳ Ｐゴシック" panose="020B0600070205080204" pitchFamily="50" charset="-128"/>
              <a:cs typeface="ＭＳ 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 明朝"/>
              </a:rPr>
              <a:t>　⇒　</a:t>
            </a:r>
            <a:r>
              <a:rPr lang="ja-JP" altLang="ja-JP" sz="1400" kern="0" dirty="0">
                <a:solidFill>
                  <a:prstClr val="black"/>
                </a:solidFill>
                <a:latin typeface="ＭＳ Ｐゴシック" panose="020B0600070205080204" pitchFamily="50" charset="-128"/>
                <a:cs typeface="ＭＳ 明朝"/>
              </a:rPr>
              <a:t>地域における生活の安心感を担保する機能を備える</a:t>
            </a:r>
            <a:r>
              <a:rPr lang="ja-JP" altLang="en-US" sz="1400" kern="0" dirty="0">
                <a:solidFill>
                  <a:prstClr val="black"/>
                </a:solidFill>
                <a:latin typeface="ＭＳ Ｐゴシック" panose="020B0600070205080204" pitchFamily="50" charset="-128"/>
                <a:cs typeface="ＭＳ 明朝"/>
              </a:rPr>
              <a:t>。</a:t>
            </a:r>
            <a:endParaRPr lang="en-US" altLang="ja-JP" sz="14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cs typeface="ＭＳ 明朝"/>
              </a:rPr>
              <a:t>（２）</a:t>
            </a:r>
            <a:r>
              <a:rPr lang="ja-JP" altLang="ja-JP" sz="1400" b="1" u="sng" kern="0" dirty="0">
                <a:solidFill>
                  <a:srgbClr val="1F497D"/>
                </a:solidFill>
                <a:latin typeface="ＭＳ Ｐゴシック" panose="020B0600070205080204" pitchFamily="50" charset="-128"/>
                <a:cs typeface="ＭＳ 明朝"/>
              </a:rPr>
              <a:t>体験の機会の提供を通じて、</a:t>
            </a:r>
            <a:r>
              <a:rPr lang="ja-JP" altLang="en-US" sz="1400" b="1" u="sng" kern="0" dirty="0">
                <a:solidFill>
                  <a:srgbClr val="1F497D"/>
                </a:solidFill>
                <a:latin typeface="ＭＳ Ｐゴシック" panose="020B0600070205080204" pitchFamily="50" charset="-128"/>
                <a:cs typeface="ＭＳ 明朝"/>
              </a:rPr>
              <a:t>施設や親元</a:t>
            </a:r>
            <a:r>
              <a:rPr lang="ja-JP" altLang="ja-JP" sz="1400" b="1" u="sng" kern="0" dirty="0">
                <a:solidFill>
                  <a:srgbClr val="1F497D"/>
                </a:solidFill>
                <a:latin typeface="ＭＳ Ｐゴシック" panose="020B0600070205080204" pitchFamily="50" charset="-128"/>
                <a:cs typeface="ＭＳ 明朝"/>
              </a:rPr>
              <a:t>から</a:t>
            </a:r>
            <a:r>
              <a:rPr lang="ja-JP" altLang="en-US" sz="1400" b="1" u="sng" kern="0" dirty="0">
                <a:solidFill>
                  <a:srgbClr val="1F497D"/>
                </a:solidFill>
                <a:latin typeface="ＭＳ Ｐゴシック" panose="020B0600070205080204" pitchFamily="50" charset="-128"/>
                <a:cs typeface="ＭＳ 明朝"/>
              </a:rPr>
              <a:t>ＧＨ</a:t>
            </a:r>
            <a:r>
              <a:rPr lang="ja-JP" altLang="ja-JP" sz="1400" b="1" u="sng" kern="0" dirty="0">
                <a:solidFill>
                  <a:srgbClr val="1F497D"/>
                </a:solidFill>
                <a:latin typeface="ＭＳ Ｐゴシック" panose="020B0600070205080204" pitchFamily="50" charset="-128"/>
                <a:cs typeface="ＭＳ 明朝"/>
              </a:rPr>
              <a:t>、一人暮らし等への生活の場の移行をしやすくする支援を</a:t>
            </a:r>
            <a:endParaRPr lang="en-US" altLang="ja-JP" sz="1400" b="1" u="sng" kern="0" dirty="0">
              <a:solidFill>
                <a:srgbClr val="1F497D"/>
              </a:solidFill>
              <a:latin typeface="ＭＳ Ｐゴシック" panose="020B0600070205080204" pitchFamily="50" charset="-128"/>
              <a:cs typeface="ＭＳ 明朝"/>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cs typeface="ＭＳ 明朝"/>
              </a:rPr>
              <a:t>　</a:t>
            </a:r>
            <a:r>
              <a:rPr lang="ja-JP" altLang="ja-JP" sz="1400" b="1" u="sng" kern="0" dirty="0">
                <a:solidFill>
                  <a:srgbClr val="1F497D"/>
                </a:solidFill>
                <a:latin typeface="ＭＳ Ｐゴシック" panose="020B0600070205080204" pitchFamily="50" charset="-128"/>
                <a:cs typeface="ＭＳ 明朝"/>
              </a:rPr>
              <a:t>提供する</a:t>
            </a:r>
            <a:r>
              <a:rPr lang="ja-JP" altLang="ja-JP" sz="1400" b="1" u="sng" kern="100" dirty="0">
                <a:solidFill>
                  <a:srgbClr val="1F497D"/>
                </a:solidFill>
                <a:latin typeface="ＭＳ Ｐゴシック" panose="020B0600070205080204" pitchFamily="50" charset="-128"/>
                <a:cs typeface="Times New Roman"/>
              </a:rPr>
              <a:t>体制を整備</a:t>
            </a:r>
            <a:endParaRPr lang="en-US" altLang="ja-JP" sz="1400" b="1" u="sng" kern="100" dirty="0">
              <a:solidFill>
                <a:srgbClr val="1F497D"/>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srgbClr val="000000"/>
                </a:solidFill>
                <a:latin typeface="ＭＳ Ｐゴシック" panose="020B0600070205080204" pitchFamily="50" charset="-128"/>
                <a:cs typeface="Times New Roman"/>
              </a:rPr>
              <a:t>　⇒　</a:t>
            </a:r>
            <a:r>
              <a:rPr lang="ja-JP" altLang="ja-JP" sz="1400" kern="100" dirty="0">
                <a:solidFill>
                  <a:srgbClr val="000000"/>
                </a:solidFill>
                <a:latin typeface="ＭＳ Ｐゴシック" panose="020B0600070205080204" pitchFamily="50" charset="-128"/>
                <a:cs typeface="Times New Roman"/>
              </a:rPr>
              <a:t>障害者等の地域での生活を支援</a:t>
            </a:r>
            <a:r>
              <a:rPr lang="ja-JP" altLang="en-US" sz="1400" kern="100" dirty="0">
                <a:solidFill>
                  <a:srgbClr val="000000"/>
                </a:solidFill>
                <a:latin typeface="ＭＳ Ｐゴシック" panose="020B0600070205080204" pitchFamily="50" charset="-128"/>
                <a:cs typeface="Times New Roman"/>
              </a:rPr>
              <a:t>する。</a:t>
            </a:r>
            <a:endParaRPr lang="en-US" altLang="ja-JP" sz="1400" u="sng" kern="100" dirty="0">
              <a:solidFill>
                <a:srgbClr val="000000"/>
              </a:solidFill>
              <a:latin typeface="ＭＳ Ｐゴシック" panose="020B0600070205080204" pitchFamily="50" charset="-128"/>
              <a:cs typeface="Times New Roman"/>
            </a:endParaRPr>
          </a:p>
        </p:txBody>
      </p:sp>
      <p:sp>
        <p:nvSpPr>
          <p:cNvPr id="25" name="正方形/長方形 24"/>
          <p:cNvSpPr/>
          <p:nvPr/>
        </p:nvSpPr>
        <p:spPr>
          <a:xfrm>
            <a:off x="126040" y="693673"/>
            <a:ext cx="1404156" cy="309105"/>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趣旨</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7371298" y="528773"/>
            <a:ext cx="2399113" cy="412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平成２９年７月７日</a:t>
            </a:r>
          </a:p>
        </p:txBody>
      </p:sp>
      <p:sp>
        <p:nvSpPr>
          <p:cNvPr id="9" name="正方形/長方形 8"/>
          <p:cNvSpPr/>
          <p:nvPr/>
        </p:nvSpPr>
        <p:spPr>
          <a:xfrm>
            <a:off x="126040" y="1693154"/>
            <a:ext cx="1404156"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１　目的</a:t>
            </a:r>
          </a:p>
        </p:txBody>
      </p:sp>
      <p:sp>
        <p:nvSpPr>
          <p:cNvPr id="11" name="正方形/長方形 10"/>
          <p:cNvSpPr/>
          <p:nvPr/>
        </p:nvSpPr>
        <p:spPr>
          <a:xfrm>
            <a:off x="126086" y="4452216"/>
            <a:ext cx="9653919" cy="23310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6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拠点等の機能強化を図るため、５つの機能を集約し、ＧＨや障害者支援等に付加した「多機能拠点整備型」、また、</a:t>
            </a: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dirty="0">
                <a:solidFill>
                  <a:prstClr val="black"/>
                </a:solidFill>
                <a:latin typeface="ＭＳ Ｐゴシック" panose="020B0600070205080204" pitchFamily="50" charset="-128"/>
              </a:rPr>
              <a:t>　地域における複数の機関が分担して機能を担う体制の「面的</a:t>
            </a:r>
            <a:r>
              <a:rPr lang="ja-JP" altLang="en-US" sz="1400" kern="0" dirty="0">
                <a:solidFill>
                  <a:prstClr val="black"/>
                </a:solidFill>
                <a:latin typeface="ＭＳ Ｐゴシック" panose="020B0600070205080204" pitchFamily="50" charset="-128"/>
              </a:rPr>
              <a:t>整備型」等、地域の実情に応じた整備を行う。（例：「多</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機能拠点整備型」＋「面的整備型」）</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（１）必要な機能</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　</a:t>
            </a:r>
            <a:r>
              <a:rPr lang="ja-JP" altLang="en-US" sz="1400" b="1" u="sng" kern="0" dirty="0">
                <a:solidFill>
                  <a:srgbClr val="1F497D"/>
                </a:solidFill>
                <a:latin typeface="ＭＳ Ｐゴシック" panose="020B0600070205080204" pitchFamily="50" charset="-128"/>
              </a:rPr>
              <a:t>①相談　②緊急時の受け入れ・対応　③体験の機会・場　④専門的人材の確保・養成　⑤地域の体制づくり</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endParaRPr lang="en-US" altLang="ja-JP" sz="1400" u="sng" kern="0" dirty="0">
              <a:solidFill>
                <a:prstClr val="black"/>
              </a:solidFill>
              <a:latin typeface="ＭＳ Ｐゴシック" panose="020B0600070205080204" pitchFamily="50" charset="-128"/>
            </a:endParaRPr>
          </a:p>
          <a:p>
            <a:pPr fontAlgn="auto">
              <a:spcBef>
                <a:spcPts val="0"/>
              </a:spcBef>
              <a:spcAft>
                <a:spcPts val="0"/>
              </a:spcAft>
            </a:pPr>
            <a:r>
              <a:rPr lang="en-US" altLang="ja-JP" sz="1400" kern="0" dirty="0">
                <a:solidFill>
                  <a:prstClr val="black"/>
                </a:solidFill>
                <a:latin typeface="ＭＳ Ｐゴシック" panose="020B0600070205080204" pitchFamily="50" charset="-128"/>
              </a:rPr>
              <a:t>※</a:t>
            </a:r>
            <a:r>
              <a:rPr lang="ja-JP" altLang="en-US" sz="1400" kern="0" dirty="0">
                <a:solidFill>
                  <a:prstClr val="black"/>
                </a:solidFill>
                <a:latin typeface="ＭＳ Ｐゴシック" panose="020B0600070205080204" pitchFamily="50" charset="-128"/>
              </a:rPr>
              <a:t>　原則、５つの機能全てを備えることとするが、地域の実情を踏まえ、必要な機能やその機能の内容の充足の程度</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　については、市町村が判断する。</a:t>
            </a:r>
            <a:endParaRPr lang="en-US" altLang="ja-JP" sz="1400" kern="0" dirty="0">
              <a:solidFill>
                <a:prstClr val="black"/>
              </a:solidFill>
              <a:latin typeface="ＭＳ Ｐゴシック" panose="020B0600070205080204" pitchFamily="50" charset="-128"/>
            </a:endParaRPr>
          </a:p>
        </p:txBody>
      </p:sp>
      <p:sp>
        <p:nvSpPr>
          <p:cNvPr id="13" name="正方形/長方形 12"/>
          <p:cNvSpPr/>
          <p:nvPr/>
        </p:nvSpPr>
        <p:spPr>
          <a:xfrm>
            <a:off x="126047" y="4293275"/>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12"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102</a:t>
            </a:fld>
            <a:endParaRPr lang="en-US" altLang="ja-JP" dirty="0">
              <a:solidFill>
                <a:srgbClr val="000000"/>
              </a:solidFill>
            </a:endParaRPr>
          </a:p>
        </p:txBody>
      </p:sp>
    </p:spTree>
    <p:extLst>
      <p:ext uri="{BB962C8B-B14F-4D97-AF65-F5344CB8AC3E}">
        <p14:creationId xmlns:p14="http://schemas.microsoft.com/office/powerpoint/2010/main" val="13278422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8"/>
            <a:ext cx="9653919" cy="5959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rPr>
              <a:t>（１）必要な機能（具体的な内容）</a:t>
            </a:r>
            <a:endParaRPr lang="en-US" altLang="ja-JP" sz="1400" kern="0" dirty="0">
              <a:solidFill>
                <a:prstClr val="black"/>
              </a:solidFill>
              <a:latin typeface="ＭＳ Ｐゴシック" panose="020B0600070205080204" pitchFamily="50" charset="-128"/>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①　相談</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基幹相談支援センター、委託相談支援事業、特定相談支援事業とともに地域定着支援を活用してコーディネー</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ターを配置し、緊急時の支援が見込めない世帯を事前に把握・登録した上で、常時の連絡体制を確保し、障害の特</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性に起因して生じた緊急の事態等に必要なサービスのコーディネートや相談その他必要な支援を行う機能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②　緊急時の受け入れ・対応</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短期入所を活用した常時の緊急受入体制等を確保した上で、介護者の急病や障害者の状態変化等の緊急時の</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受け入れや医療機関への連絡等の必要な対応を行う機能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③　体験の機会・場</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地域移行支援や親元からの自立等に当たって、共同生活援助等の障害福祉サービスの利用や一人暮らしの体験</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の機会・場を提供する機能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④　専門的人材の確保・養成</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医療的ケアが必要な者や行動障害を有する者、高齢化に伴い重度化した障害者に対して、専門的な対応を行う</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ことができる体制の確保や、専門的な対応ができる人材の養成を行う機能</a:t>
            </a:r>
            <a:endParaRPr lang="ja-JP"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b="1" u="sng" kern="0" dirty="0">
                <a:solidFill>
                  <a:srgbClr val="1F497D"/>
                </a:solidFill>
                <a:latin typeface="ＭＳ Ｐゴシック" panose="020B0600070205080204" pitchFamily="50" charset="-128"/>
              </a:rPr>
              <a:t>⑤　地域の体制づくり</a:t>
            </a:r>
            <a:endParaRPr lang="en-US" altLang="ja-JP" sz="1400" b="1" u="sng" kern="0" dirty="0">
              <a:solidFill>
                <a:srgbClr val="1F497D"/>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基幹相談支援センター、委託相談支援事業、特定相談支援、一般相談支援等を活用してコーディネーターを配置</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し、地域の様々なニーズに対応できるサービス提供体制の確保や、地域の社会資源の連携体制の構築等を行う機</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ＭＳ明朝"/>
              </a:rPr>
              <a:t>　</a:t>
            </a:r>
            <a:r>
              <a:rPr lang="ja-JP" altLang="ja-JP" sz="1400" kern="0" dirty="0">
                <a:solidFill>
                  <a:prstClr val="black"/>
                </a:solidFill>
                <a:latin typeface="ＭＳ Ｐゴシック" panose="020B0600070205080204" pitchFamily="50" charset="-128"/>
                <a:cs typeface="ＭＳ明朝"/>
              </a:rPr>
              <a:t>能</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医療的ケアが必要な障害者等への対応が十分に図られるよう、多職種連携の強化、緊急時の対応等について、</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医療機関との連携も含め、各機能を有機的に組み合わせる。</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５つの機能以外に、地域の実情に応じた機能を創意工夫し、付加することも可能。</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（例：</a:t>
            </a:r>
            <a:r>
              <a:rPr lang="ja-JP" altLang="ja-JP" sz="1400" kern="0" dirty="0">
                <a:solidFill>
                  <a:prstClr val="black"/>
                </a:solidFill>
                <a:latin typeface="ＭＳ Ｐゴシック" panose="020B0600070205080204" pitchFamily="50" charset="-128"/>
                <a:cs typeface="ＭＳ明朝"/>
              </a:rPr>
              <a:t>「障害の有無に関わらない相互交流を図る機能」</a:t>
            </a:r>
            <a:r>
              <a:rPr lang="ja-JP" altLang="en-US" sz="1400" kern="0" dirty="0">
                <a:solidFill>
                  <a:prstClr val="black"/>
                </a:solidFill>
                <a:latin typeface="ＭＳ Ｐゴシック" panose="020B0600070205080204" pitchFamily="50" charset="-128"/>
                <a:cs typeface="ＭＳ明朝"/>
              </a:rPr>
              <a:t>、</a:t>
            </a:r>
            <a:r>
              <a:rPr lang="ja-JP" altLang="ja-JP" sz="1400" kern="0" dirty="0">
                <a:solidFill>
                  <a:prstClr val="black"/>
                </a:solidFill>
                <a:latin typeface="ＭＳ Ｐゴシック" panose="020B0600070205080204" pitchFamily="50" charset="-128"/>
                <a:cs typeface="ＭＳ明朝"/>
              </a:rPr>
              <a:t>「障害者等の生活の維持を図る機能」</a:t>
            </a:r>
            <a:r>
              <a:rPr lang="ja-JP" altLang="en-US" sz="1400" kern="0" dirty="0">
                <a:solidFill>
                  <a:prstClr val="black"/>
                </a:solidFill>
                <a:latin typeface="ＭＳ Ｐゴシック" panose="020B0600070205080204" pitchFamily="50" charset="-128"/>
                <a:cs typeface="ＭＳ明朝"/>
              </a:rPr>
              <a:t>　等）</a:t>
            </a:r>
            <a:endParaRPr lang="en-US" altLang="ja-JP" sz="1400" kern="0" dirty="0">
              <a:solidFill>
                <a:prstClr val="black"/>
              </a:solidFill>
              <a:latin typeface="ＭＳ Ｐゴシック" panose="020B0600070205080204" pitchFamily="50" charset="-128"/>
              <a:cs typeface="ＭＳ明朝"/>
            </a:endParaRPr>
          </a:p>
          <a:p>
            <a:pPr fontAlgn="auto">
              <a:spcBef>
                <a:spcPts val="0"/>
              </a:spcBef>
              <a:spcAft>
                <a:spcPts val="0"/>
              </a:spcAft>
            </a:pPr>
            <a:endParaRPr lang="en-US" altLang="ja-JP" sz="7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①　拠点等において支援を担う者（支援者）の協力体制の確保・連携</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　　 </a:t>
            </a:r>
            <a:r>
              <a:rPr lang="ja-JP" altLang="ja-JP" sz="1400" kern="100" dirty="0">
                <a:solidFill>
                  <a:srgbClr val="000000"/>
                </a:solidFill>
                <a:latin typeface="ＭＳ Ｐゴシック" panose="020B0600070205080204" pitchFamily="50" charset="-128"/>
                <a:cs typeface="Times New Roman"/>
              </a:rPr>
              <a:t>支援者が拠点等における必要な機能を適切に実施するために、支援者全員が、地域の課題に対する共通認識を</a:t>
            </a:r>
            <a:endParaRPr lang="en-US" altLang="ja-JP" sz="14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srgbClr val="000000"/>
                </a:solidFill>
                <a:latin typeface="ＭＳ Ｐゴシック" panose="020B0600070205080204" pitchFamily="50" charset="-128"/>
                <a:cs typeface="Times New Roman"/>
              </a:rPr>
              <a:t>　</a:t>
            </a:r>
            <a:r>
              <a:rPr lang="ja-JP" altLang="ja-JP" sz="1400" kern="100" dirty="0">
                <a:solidFill>
                  <a:srgbClr val="000000"/>
                </a:solidFill>
                <a:latin typeface="ＭＳ Ｐゴシック" panose="020B0600070205080204" pitchFamily="50" charset="-128"/>
                <a:cs typeface="Times New Roman"/>
              </a:rPr>
              <a:t>持ち、目的を共有化し、協力及び連携して業務を実施しなければならない。</a:t>
            </a:r>
            <a:endParaRPr lang="en-US" altLang="ja-JP" sz="1400" kern="10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103</a:t>
            </a:fld>
            <a:endParaRPr lang="en-US" altLang="ja-JP" dirty="0">
              <a:solidFill>
                <a:srgbClr val="000000"/>
              </a:solidFill>
            </a:endParaRPr>
          </a:p>
        </p:txBody>
      </p:sp>
    </p:spTree>
    <p:extLst>
      <p:ext uri="{BB962C8B-B14F-4D97-AF65-F5344CB8AC3E}">
        <p14:creationId xmlns:p14="http://schemas.microsoft.com/office/powerpoint/2010/main" val="22873770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8"/>
            <a:ext cx="9653919" cy="59594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②　拠点等における課題等の活用について</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拠点等においては、個別事例の積み重ねから、地域に共通する課題を捉え、地域づくりのために活用することが重要である。そのため、例えば、</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支援者レベルの検討会を開催し、蓄積された事例を集約し、市町村が設置する協議会の部会等の場に報告することが必要である。</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③　拠点等に必要な機能の実施状況の把握</a:t>
            </a:r>
            <a:endParaRPr lang="en-US" altLang="ja-JP" sz="11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100" kern="0" dirty="0">
                <a:solidFill>
                  <a:prstClr val="black"/>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市町村は、拠点等に必要な機能が適切に実施されているかどうか、定期的に又は必要な時に、例えば、市町村が設置する協議会の</a:t>
            </a:r>
            <a:endParaRPr lang="en-US" altLang="ja-JP" sz="11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000000"/>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部会等の場を活用して、拠点等の運営に必要な機能の実施状況を把握しなければならない。</a:t>
            </a:r>
            <a:endParaRPr lang="en-US" altLang="ja-JP" sz="11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000000"/>
                </a:solidFill>
                <a:latin typeface="ＭＳ Ｐゴシック" panose="020B0600070205080204" pitchFamily="50" charset="-128"/>
                <a:cs typeface="Times New Roman"/>
              </a:rPr>
              <a:t>　　 </a:t>
            </a:r>
            <a:r>
              <a:rPr lang="ja-JP" altLang="ja-JP" sz="1100" kern="100" dirty="0">
                <a:solidFill>
                  <a:srgbClr val="000000"/>
                </a:solidFill>
                <a:latin typeface="ＭＳ Ｐゴシック" panose="020B0600070205080204" pitchFamily="50" charset="-128"/>
                <a:cs typeface="Times New Roman"/>
              </a:rPr>
              <a:t>具体的には、例えば</a:t>
            </a:r>
            <a:r>
              <a:rPr lang="ja-JP" altLang="ja-JP" sz="1100" u="sng" kern="100" dirty="0">
                <a:solidFill>
                  <a:srgbClr val="1F497D"/>
                </a:solidFill>
                <a:latin typeface="ＭＳ Ｐゴシック" panose="020B0600070205080204" pitchFamily="50" charset="-128"/>
                <a:cs typeface="Times New Roman"/>
              </a:rPr>
              <a:t>以下の（ア）から（サ）に掲げる内容を踏まえながら、拠点等に係る短期・中期・長期の運営方針を定めていくこととし、その実施</a:t>
            </a:r>
            <a:endParaRPr lang="en-US" altLang="ja-JP" sz="1100" u="sng" kern="100" dirty="0">
              <a:solidFill>
                <a:srgbClr val="1F497D"/>
              </a:solidFill>
              <a:latin typeface="ＭＳ Ｐゴシック" panose="020B0600070205080204" pitchFamily="50" charset="-128"/>
              <a:cs typeface="Times New Roman"/>
            </a:endParaRPr>
          </a:p>
          <a:p>
            <a:pPr fontAlgn="auto">
              <a:spcBef>
                <a:spcPts val="0"/>
              </a:spcBef>
              <a:spcAft>
                <a:spcPts val="0"/>
              </a:spcAft>
            </a:pPr>
            <a:r>
              <a:rPr lang="ja-JP" altLang="en-US" sz="1100" kern="100" dirty="0">
                <a:solidFill>
                  <a:srgbClr val="1F497D"/>
                </a:solidFill>
                <a:latin typeface="ＭＳ Ｐゴシック" panose="020B0600070205080204" pitchFamily="50" charset="-128"/>
                <a:cs typeface="Times New Roman"/>
              </a:rPr>
              <a:t>　</a:t>
            </a:r>
            <a:r>
              <a:rPr lang="ja-JP" altLang="ja-JP" sz="1100" u="sng" kern="100" dirty="0">
                <a:solidFill>
                  <a:srgbClr val="1F497D"/>
                </a:solidFill>
                <a:latin typeface="ＭＳ Ｐゴシック" panose="020B0600070205080204" pitchFamily="50" charset="-128"/>
                <a:cs typeface="Times New Roman"/>
              </a:rPr>
              <a:t>状況を把握</a:t>
            </a:r>
            <a:r>
              <a:rPr lang="ja-JP" altLang="ja-JP" sz="1100" kern="100" dirty="0">
                <a:solidFill>
                  <a:srgbClr val="000000"/>
                </a:solidFill>
                <a:latin typeface="ＭＳ Ｐゴシック" panose="020B0600070205080204" pitchFamily="50" charset="-128"/>
                <a:cs typeface="Times New Roman"/>
              </a:rPr>
              <a:t>する。</a:t>
            </a:r>
            <a:r>
              <a:rPr lang="ja-JP" altLang="en-US" sz="1100" kern="100" dirty="0">
                <a:solidFill>
                  <a:srgbClr val="000000"/>
                </a:solidFill>
                <a:latin typeface="ＭＳ Ｐゴシック" panose="020B0600070205080204" pitchFamily="50" charset="-128"/>
                <a:cs typeface="Times New Roman"/>
              </a:rPr>
              <a:t>（以下に掲げる内容は例示である。）</a:t>
            </a:r>
            <a:endParaRPr lang="ja-JP" altLang="ja-JP" sz="1100" kern="100" dirty="0">
              <a:solidFill>
                <a:prstClr val="white"/>
              </a:solidFill>
              <a:latin typeface="ＭＳ Ｐゴシック" panose="020B0600070205080204" pitchFamily="50" charset="-128"/>
              <a:cs typeface="Times New Roman"/>
            </a:endParaRPr>
          </a:p>
          <a:p>
            <a:pPr algn="just" hangingPunct="0">
              <a:spcBef>
                <a:spcPts val="0"/>
              </a:spcBef>
              <a:spcAft>
                <a:spcPts val="0"/>
              </a:spcAft>
            </a:pPr>
            <a:endParaRPr lang="en-US" altLang="ja-JP" sz="1100" kern="100" dirty="0">
              <a:solidFill>
                <a:prstClr val="white"/>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a:t>
            </a:r>
            <a:r>
              <a:rPr lang="ja-JP" altLang="ja-JP" sz="1000" kern="100" dirty="0">
                <a:solidFill>
                  <a:prstClr val="black"/>
                </a:solidFill>
                <a:latin typeface="ＭＳ Ｐゴシック" panose="020B0600070205080204" pitchFamily="50" charset="-128"/>
                <a:cs typeface="Times New Roman"/>
              </a:rPr>
              <a:t>運営全般に関するもの）</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（ア）</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拠点等の組織・運営体制・担当する区域におけるニーズの把握を行っているか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拠点等の整備方針の基本理念の検討、関係者間の共有化が図られているか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（イ）</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地域ごとのニーズに応じて重点的に行うべき業務の方針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重度、高齢化、独居世帯等の障害者等の生活状況の確認を行っているか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（ウ）</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障害</a:t>
            </a:r>
            <a:r>
              <a:rPr lang="ja-JP" altLang="ja-JP" sz="1000" kern="100">
                <a:solidFill>
                  <a:prstClr val="black"/>
                </a:solidFill>
                <a:latin typeface="ＭＳ Ｐゴシック" panose="020B0600070205080204" pitchFamily="50" charset="-128"/>
                <a:cs typeface="Times New Roman"/>
              </a:rPr>
              <a:t>福祉サービス</a:t>
            </a:r>
            <a:r>
              <a:rPr lang="ja-JP" altLang="en-US" sz="1000" kern="100">
                <a:solidFill>
                  <a:prstClr val="black"/>
                </a:solidFill>
                <a:latin typeface="ＭＳ Ｐゴシック" panose="020B0600070205080204" pitchFamily="50" charset="-128"/>
                <a:cs typeface="Times New Roman"/>
              </a:rPr>
              <a:t>等</a:t>
            </a:r>
            <a:r>
              <a:rPr lang="ja-JP" altLang="ja-JP" sz="1000" kern="100">
                <a:solidFill>
                  <a:prstClr val="black"/>
                </a:solidFill>
                <a:latin typeface="ＭＳ Ｐゴシック" panose="020B0600070205080204" pitchFamily="50" charset="-128"/>
                <a:cs typeface="Times New Roman"/>
              </a:rPr>
              <a:t>事業所・</a:t>
            </a:r>
            <a:r>
              <a:rPr lang="ja-JP" altLang="ja-JP" sz="1000" kern="100" dirty="0">
                <a:solidFill>
                  <a:prstClr val="black"/>
                </a:solidFill>
                <a:latin typeface="ＭＳ Ｐゴシック" panose="020B0600070205080204" pitchFamily="50" charset="-128"/>
                <a:cs typeface="Times New Roman"/>
              </a:rPr>
              <a:t>医療機関・民生委員・ボランティア等の関係者とのネットワーク（地域社会との連携及び専門職との連携）構築の方針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障害者等や地域住民を含め地域の関係者を集めて、協議会で把握した地域の課題を共有するための勉強会やワークショップ等を開催しているか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（エ）</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個人情報の保護</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支援者間において、市町村が定める個人情報保護の規定を踏まえた対応が図られているか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（オ）</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利用者満足の向上</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相談や苦情に適切に対応できる体制となっているか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（カ）</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公正、公平性・中立性の確保</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　・　公正、公平性・中立性の観点から、適切に障害者等の受け入れを行っているか</a:t>
            </a:r>
            <a:r>
              <a:rPr lang="en-US" altLang="ja-JP" sz="10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（個別機能に関するもの）</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100" dirty="0">
                <a:solidFill>
                  <a:prstClr val="black"/>
                </a:solidFill>
                <a:latin typeface="ＭＳ Ｐゴシック" panose="020B0600070205080204" pitchFamily="50" charset="-128"/>
                <a:cs typeface="Times New Roman"/>
              </a:rPr>
              <a:t>（キ）</a:t>
            </a: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相談</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100" dirty="0">
                <a:solidFill>
                  <a:prstClr val="black"/>
                </a:solidFill>
                <a:latin typeface="ＭＳ Ｐゴシック" panose="020B0600070205080204" pitchFamily="50" charset="-128"/>
                <a:cs typeface="Times New Roman"/>
              </a:rPr>
              <a:t>・　障害者等やその家族の相談には各制度とも十分に連携しながらワンストップで対応しているか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（ク）</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緊急時の受け入れ・対応</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「緊急時」の定義付けを行い、緊急時の対応（定義外の対応を含む。）について、具体的な方法を定めているか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（ケ）</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体験の機会・場</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空き家・公民館等を最大限活用しているか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（コ）</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専門的人材の確保・養成</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障害者等の重度化・高齢化に対応できる人材を確保・養成するため、専門的な研修等の機会を確保しているか</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ja-JP" sz="1000" kern="0" dirty="0">
                <a:solidFill>
                  <a:prstClr val="black"/>
                </a:solidFill>
                <a:latin typeface="ＭＳ Ｐゴシック" panose="020B0600070205080204" pitchFamily="50" charset="-128"/>
                <a:cs typeface="ＭＳ明朝"/>
              </a:rPr>
              <a:t>（サ）</a:t>
            </a:r>
            <a:r>
              <a:rPr lang="ja-JP" altLang="en-US" sz="1000" kern="0" dirty="0">
                <a:solidFill>
                  <a:prstClr val="black"/>
                </a:solidFill>
                <a:latin typeface="ＭＳ Ｐゴシック" panose="020B0600070205080204" pitchFamily="50" charset="-128"/>
                <a:cs typeface="ＭＳ明朝"/>
              </a:rPr>
              <a:t>　</a:t>
            </a:r>
            <a:r>
              <a:rPr lang="ja-JP" altLang="ja-JP" sz="1000" kern="0" dirty="0">
                <a:solidFill>
                  <a:prstClr val="black"/>
                </a:solidFill>
                <a:latin typeface="ＭＳ Ｐゴシック" panose="020B0600070205080204" pitchFamily="50" charset="-128"/>
                <a:cs typeface="ＭＳ明朝"/>
              </a:rPr>
              <a:t>地域の体制づくり</a:t>
            </a:r>
            <a:endParaRPr lang="en-US" altLang="ja-JP" sz="10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000" kern="100" dirty="0">
                <a:solidFill>
                  <a:prstClr val="black"/>
                </a:solidFill>
                <a:latin typeface="ＭＳ Ｐゴシック" panose="020B0600070205080204" pitchFamily="50" charset="-128"/>
                <a:cs typeface="Times New Roman"/>
              </a:rPr>
              <a:t>　</a:t>
            </a:r>
            <a:r>
              <a:rPr lang="ja-JP" altLang="ja-JP" sz="1000" kern="0" dirty="0">
                <a:solidFill>
                  <a:prstClr val="black"/>
                </a:solidFill>
                <a:latin typeface="ＭＳ Ｐゴシック" panose="020B0600070205080204" pitchFamily="50" charset="-128"/>
                <a:cs typeface="ＭＳ明朝"/>
              </a:rPr>
              <a:t>・　地域の多様な社会資源の開発や最大限の活用を視野に入れた必要な体制を構築しているか</a:t>
            </a:r>
            <a:endParaRPr lang="en-US" altLang="ja-JP" sz="1000" kern="10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104</a:t>
            </a:fld>
            <a:endParaRPr lang="en-US" altLang="ja-JP" dirty="0">
              <a:solidFill>
                <a:srgbClr val="000000"/>
              </a:solidFill>
            </a:endParaRPr>
          </a:p>
        </p:txBody>
      </p:sp>
    </p:spTree>
    <p:extLst>
      <p:ext uri="{BB962C8B-B14F-4D97-AF65-F5344CB8AC3E}">
        <p14:creationId xmlns:p14="http://schemas.microsoft.com/office/powerpoint/2010/main" val="22261055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126086" y="781969"/>
            <a:ext cx="9653919" cy="228699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（２）運営上の留意点</a:t>
            </a: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④　</a:t>
            </a:r>
            <a:r>
              <a:rPr lang="ja-JP" altLang="ja-JP" sz="1400" kern="100" dirty="0">
                <a:solidFill>
                  <a:prstClr val="black"/>
                </a:solidFill>
                <a:latin typeface="ＭＳ Ｐゴシック" panose="020B0600070205080204" pitchFamily="50" charset="-128"/>
                <a:cs typeface="Times New Roman"/>
              </a:rPr>
              <a:t>各制度との連携</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a:t>
            </a:r>
            <a:r>
              <a:rPr lang="ja-JP" altLang="ja-JP" sz="1400" kern="0" dirty="0">
                <a:solidFill>
                  <a:prstClr val="black"/>
                </a:solidFill>
                <a:latin typeface="ＭＳ Ｐゴシック" panose="020B0600070205080204" pitchFamily="50" charset="-128"/>
                <a:cs typeface="ＭＳ 明朝"/>
              </a:rPr>
              <a:t>障害者等の地域での生活を支援すること</a:t>
            </a:r>
            <a:r>
              <a:rPr lang="ja-JP" altLang="ja-JP" sz="1400" kern="100" dirty="0">
                <a:solidFill>
                  <a:prstClr val="black"/>
                </a:solidFill>
                <a:latin typeface="ＭＳ Ｐゴシック" panose="020B0600070205080204" pitchFamily="50" charset="-128"/>
                <a:cs typeface="Times New Roman"/>
              </a:rPr>
              <a:t>を目的としているため、地域における障害福祉以外の</a:t>
            </a:r>
            <a:r>
              <a:rPr lang="ja-JP" altLang="ja-JP" sz="1400" kern="100" dirty="0" smtClean="0">
                <a:solidFill>
                  <a:prstClr val="black"/>
                </a:solidFill>
                <a:latin typeface="ＭＳ Ｐゴシック" panose="020B0600070205080204" pitchFamily="50" charset="-128"/>
                <a:cs typeface="Times New Roman"/>
              </a:rPr>
              <a:t>サービス</a:t>
            </a:r>
            <a:r>
              <a:rPr lang="ja-JP" altLang="ja-JP" sz="1400" kern="100" dirty="0">
                <a:solidFill>
                  <a:prstClr val="black"/>
                </a:solidFill>
                <a:latin typeface="ＭＳ Ｐゴシック" panose="020B0600070205080204" pitchFamily="50" charset="-128"/>
                <a:cs typeface="Times New Roman"/>
              </a:rPr>
              <a:t>等との連携体制の構築が重要であるため、各制度とも十分に連携しながら、拠点等の運営に当たる必要がある。</a:t>
            </a:r>
          </a:p>
          <a:p>
            <a:pPr fontAlgn="auto">
              <a:spcBef>
                <a:spcPts val="0"/>
              </a:spcBef>
              <a:spcAft>
                <a:spcPts val="0"/>
              </a:spcAft>
            </a:pPr>
            <a:endParaRPr lang="en-US" altLang="ja-JP" sz="14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（３）拠点等の整備に係る区域（担当区域）の設定</a:t>
            </a:r>
            <a:endParaRPr lang="en-US" altLang="ja-JP" sz="1400" kern="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srgbClr val="000000"/>
                </a:solidFill>
                <a:latin typeface="ＭＳ Ｐゴシック" panose="020B0600070205080204" pitchFamily="50" charset="-128"/>
                <a:cs typeface="Times New Roman"/>
              </a:rPr>
              <a:t>　</a:t>
            </a:r>
            <a:r>
              <a:rPr lang="ja-JP" altLang="ja-JP" sz="1400" kern="100" dirty="0" smtClean="0">
                <a:solidFill>
                  <a:srgbClr val="000000"/>
                </a:solidFill>
                <a:latin typeface="ＭＳ Ｐゴシック" panose="020B0600070205080204" pitchFamily="50" charset="-128"/>
                <a:cs typeface="Times New Roman"/>
              </a:rPr>
              <a:t>拠点</a:t>
            </a:r>
            <a:r>
              <a:rPr lang="ja-JP" altLang="ja-JP" sz="1400" kern="100" dirty="0">
                <a:solidFill>
                  <a:srgbClr val="000000"/>
                </a:solidFill>
                <a:latin typeface="ＭＳ Ｐゴシック" panose="020B0600070205080204" pitchFamily="50" charset="-128"/>
                <a:cs typeface="Times New Roman"/>
              </a:rPr>
              <a:t>等の整備に係る区域（担当区域）については、市町村の人口規模、業務量、運営財源や専門職の人材</a:t>
            </a:r>
            <a:r>
              <a:rPr lang="ja-JP" altLang="ja-JP" sz="1400" kern="100" dirty="0" smtClean="0">
                <a:solidFill>
                  <a:srgbClr val="000000"/>
                </a:solidFill>
                <a:latin typeface="ＭＳ Ｐゴシック" panose="020B0600070205080204" pitchFamily="50" charset="-128"/>
                <a:cs typeface="Times New Roman"/>
              </a:rPr>
              <a:t>確保の</a:t>
            </a:r>
            <a:r>
              <a:rPr lang="ja-JP" altLang="ja-JP" sz="1400" kern="100" dirty="0">
                <a:solidFill>
                  <a:srgbClr val="000000"/>
                </a:solidFill>
                <a:latin typeface="ＭＳ Ｐゴシック" panose="020B0600070205080204" pitchFamily="50" charset="-128"/>
                <a:cs typeface="Times New Roman"/>
              </a:rPr>
              <a:t>状況、地域における日常生活圏域等との整合性に配慮し、効果的・効率的に業務が行えるよう、市町村の判</a:t>
            </a:r>
            <a:r>
              <a:rPr lang="ja-JP" altLang="ja-JP" sz="1400" dirty="0">
                <a:solidFill>
                  <a:srgbClr val="000000"/>
                </a:solidFill>
                <a:latin typeface="ＭＳ Ｐゴシック" panose="020B0600070205080204" pitchFamily="50" charset="-128"/>
                <a:cs typeface="Times New Roman"/>
              </a:rPr>
              <a:t>断</a:t>
            </a:r>
            <a:r>
              <a:rPr lang="ja-JP" altLang="ja-JP" sz="1400" dirty="0" smtClean="0">
                <a:solidFill>
                  <a:srgbClr val="000000"/>
                </a:solidFill>
                <a:latin typeface="ＭＳ Ｐゴシック" panose="020B0600070205080204" pitchFamily="50" charset="-128"/>
                <a:cs typeface="Times New Roman"/>
              </a:rPr>
              <a:t>により</a:t>
            </a:r>
            <a:r>
              <a:rPr lang="ja-JP" altLang="ja-JP" sz="1400" dirty="0">
                <a:solidFill>
                  <a:srgbClr val="000000"/>
                </a:solidFill>
                <a:latin typeface="ＭＳ Ｐゴシック" panose="020B0600070205080204" pitchFamily="50" charset="-128"/>
                <a:cs typeface="Times New Roman"/>
              </a:rPr>
              <a:t>担当区域を設定するものとする。</a:t>
            </a:r>
            <a:r>
              <a:rPr lang="ja-JP" altLang="en-US" sz="1400" kern="0" dirty="0">
                <a:solidFill>
                  <a:prstClr val="black"/>
                </a:solidFill>
                <a:latin typeface="ＭＳ Ｐゴシック" panose="020B0600070205080204" pitchFamily="50" charset="-128"/>
                <a:cs typeface="Times New Roman"/>
              </a:rPr>
              <a:t>　</a:t>
            </a:r>
            <a:endParaRPr lang="en-US" altLang="ja-JP" sz="1400" kern="0" dirty="0">
              <a:solidFill>
                <a:prstClr val="black"/>
              </a:solidFill>
              <a:latin typeface="ＭＳ Ｐゴシック" panose="020B0600070205080204" pitchFamily="50" charset="-128"/>
              <a:cs typeface="Times New Roman"/>
            </a:endParaRPr>
          </a:p>
        </p:txBody>
      </p:sp>
      <p:sp>
        <p:nvSpPr>
          <p:cNvPr id="13" name="正方形/長方形 12"/>
          <p:cNvSpPr/>
          <p:nvPr/>
        </p:nvSpPr>
        <p:spPr>
          <a:xfrm>
            <a:off x="126047" y="623179"/>
            <a:ext cx="2252674" cy="317893"/>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２　必要な機能等</a:t>
            </a:r>
          </a:p>
        </p:txBody>
      </p:sp>
      <p:sp>
        <p:nvSpPr>
          <p:cNvPr id="7" name="正方形/長方形 6"/>
          <p:cNvSpPr/>
          <p:nvPr/>
        </p:nvSpPr>
        <p:spPr>
          <a:xfrm>
            <a:off x="126086" y="3399952"/>
            <a:ext cx="9653919" cy="334143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（１）整備に向けた取組</a:t>
            </a:r>
            <a:endParaRPr lang="en-US" altLang="ja-JP" sz="1400" kern="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等は、「基本的な指針」において、平成</a:t>
            </a:r>
            <a:r>
              <a:rPr lang="en-US" altLang="ja-JP" sz="1400" kern="100" dirty="0">
                <a:solidFill>
                  <a:prstClr val="black"/>
                </a:solidFill>
                <a:latin typeface="ＭＳ Ｐゴシック" panose="020B0600070205080204" pitchFamily="50" charset="-128"/>
                <a:cs typeface="Times New Roman"/>
              </a:rPr>
              <a:t>29</a:t>
            </a:r>
            <a:r>
              <a:rPr lang="ja-JP" altLang="ja-JP" sz="1400" kern="100" dirty="0">
                <a:solidFill>
                  <a:prstClr val="black"/>
                </a:solidFill>
                <a:latin typeface="ＭＳ Ｐゴシック" panose="020B0600070205080204" pitchFamily="50" charset="-128"/>
                <a:cs typeface="Times New Roman"/>
              </a:rPr>
              <a:t>年度末までに市町村等に少なくとも一つ整備することとしているが</a:t>
            </a:r>
            <a:r>
              <a:rPr lang="ja-JP" altLang="ja-JP"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必ずしも整備に向けた取組が進んでいない状況である。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en-US" sz="1400" kern="100" dirty="0" smtClean="0">
                <a:solidFill>
                  <a:prstClr val="black"/>
                </a:solidFill>
                <a:latin typeface="ＭＳ Ｐゴシック" panose="020B0600070205080204" pitchFamily="50" charset="-128"/>
                <a:cs typeface="Times New Roman"/>
              </a:rPr>
              <a:t>この</a:t>
            </a:r>
            <a:r>
              <a:rPr lang="ja-JP" altLang="en-US" sz="1400" kern="100" dirty="0">
                <a:solidFill>
                  <a:prstClr val="black"/>
                </a:solidFill>
                <a:latin typeface="ＭＳ Ｐゴシック" panose="020B0600070205080204" pitchFamily="50" charset="-128"/>
                <a:cs typeface="Times New Roman"/>
              </a:rPr>
              <a:t>ため、</a:t>
            </a:r>
            <a:r>
              <a:rPr lang="ja-JP" altLang="ja-JP" sz="1400" kern="100" dirty="0">
                <a:solidFill>
                  <a:prstClr val="black"/>
                </a:solidFill>
                <a:latin typeface="ＭＳ Ｐゴシック" panose="020B0600070205080204" pitchFamily="50" charset="-128"/>
                <a:cs typeface="Times New Roman"/>
              </a:rPr>
              <a:t>第五期障害福祉計画においても引き続き同様の整備目標を掲げるが、第四期障害福祉計画の期間中</a:t>
            </a:r>
            <a:r>
              <a:rPr lang="ja-JP" altLang="ja-JP" sz="1400" kern="100" dirty="0" smtClean="0">
                <a:solidFill>
                  <a:prstClr val="black"/>
                </a:solidFill>
                <a:latin typeface="ＭＳ Ｐゴシック" panose="020B0600070205080204" pitchFamily="50" charset="-128"/>
                <a:cs typeface="Times New Roman"/>
              </a:rPr>
              <a:t>に</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拠点等の整備を行わなかった市町村等においては、既に整備が進んでいる地域の事例等も参考としながら、</a:t>
            </a:r>
            <a:r>
              <a:rPr lang="ja-JP" altLang="ja-JP" sz="1400" kern="100" dirty="0">
                <a:solidFill>
                  <a:prstClr val="black"/>
                </a:solidFill>
                <a:latin typeface="ＭＳ Ｐゴシック" panose="020B0600070205080204" pitchFamily="50" charset="-128"/>
                <a:cs typeface="ＭＳ 明朝"/>
              </a:rPr>
              <a:t>地域</a:t>
            </a:r>
            <a:r>
              <a:rPr lang="ja-JP" altLang="ja-JP" sz="1400" kern="100" dirty="0" smtClean="0">
                <a:solidFill>
                  <a:prstClr val="black"/>
                </a:solidFill>
                <a:latin typeface="ＭＳ Ｐゴシック" panose="020B0600070205080204" pitchFamily="50" charset="-128"/>
                <a:cs typeface="ＭＳ 明朝"/>
              </a:rPr>
              <a:t>に</a:t>
            </a:r>
            <a:r>
              <a:rPr lang="ja-JP" altLang="en-US" sz="1400" kern="100" dirty="0">
                <a:solidFill>
                  <a:prstClr val="black"/>
                </a:solidFill>
                <a:latin typeface="ＭＳ Ｐゴシック" panose="020B0600070205080204" pitchFamily="50" charset="-128"/>
                <a:cs typeface="ＭＳ 明朝"/>
              </a:rPr>
              <a:t>　</a:t>
            </a:r>
            <a:r>
              <a:rPr lang="ja-JP" altLang="ja-JP" sz="1400" kern="100" dirty="0">
                <a:solidFill>
                  <a:prstClr val="black"/>
                </a:solidFill>
                <a:latin typeface="ＭＳ Ｐゴシック" panose="020B0600070205080204" pitchFamily="50" charset="-128"/>
                <a:cs typeface="ＭＳ 明朝"/>
              </a:rPr>
              <a:t>おけるニーズの把握や課題の整理を早期に行い、積極的な整備を進める必要がある。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なお</a:t>
            </a:r>
            <a:r>
              <a:rPr lang="ja-JP" altLang="ja-JP" sz="1400" kern="100" dirty="0">
                <a:solidFill>
                  <a:prstClr val="black"/>
                </a:solidFill>
                <a:latin typeface="ＭＳ Ｐゴシック" panose="020B0600070205080204" pitchFamily="50" charset="-128"/>
                <a:cs typeface="Times New Roman"/>
              </a:rPr>
              <a:t>、</a:t>
            </a:r>
            <a:r>
              <a:rPr lang="ja-JP" altLang="ja-JP" sz="1400" u="sng" kern="100" dirty="0">
                <a:solidFill>
                  <a:srgbClr val="1F497D"/>
                </a:solidFill>
                <a:latin typeface="ＭＳ Ｐゴシック" panose="020B0600070205080204" pitchFamily="50" charset="-128"/>
                <a:cs typeface="Times New Roman"/>
              </a:rPr>
              <a:t>拠点等の整備がなされたか否かについては、市町村における必要な機能等を踏まえ、その実効性が担保</a:t>
            </a:r>
            <a:r>
              <a:rPr lang="ja-JP" altLang="ja-JP" sz="1400" u="sng" kern="100" dirty="0" smtClean="0">
                <a:solidFill>
                  <a:srgbClr val="1F497D"/>
                </a:solidFill>
                <a:latin typeface="ＭＳ Ｐゴシック" panose="020B0600070205080204" pitchFamily="50" charset="-128"/>
                <a:cs typeface="Times New Roman"/>
              </a:rPr>
              <a:t>された</a:t>
            </a:r>
            <a:r>
              <a:rPr lang="ja-JP" altLang="ja-JP" sz="1400" u="sng" kern="100" dirty="0">
                <a:solidFill>
                  <a:srgbClr val="1F497D"/>
                </a:solidFill>
                <a:latin typeface="ＭＳ Ｐゴシック" panose="020B0600070205080204" pitchFamily="50" charset="-128"/>
                <a:cs typeface="Times New Roman"/>
              </a:rPr>
              <a:t>かどうか等により総合的に判断</a:t>
            </a:r>
            <a:r>
              <a:rPr lang="ja-JP" altLang="ja-JP" sz="1400" kern="100" dirty="0">
                <a:solidFill>
                  <a:prstClr val="black"/>
                </a:solidFill>
                <a:latin typeface="ＭＳ Ｐゴシック" panose="020B0600070205080204" pitchFamily="50" charset="-128"/>
                <a:cs typeface="Times New Roman"/>
              </a:rPr>
              <a:t>されたい。</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その</a:t>
            </a:r>
            <a:r>
              <a:rPr lang="ja-JP" altLang="ja-JP" sz="1400" kern="100" dirty="0">
                <a:solidFill>
                  <a:prstClr val="black"/>
                </a:solidFill>
                <a:latin typeface="ＭＳ Ｐゴシック" panose="020B0600070205080204" pitchFamily="50" charset="-128"/>
                <a:cs typeface="Times New Roman"/>
              </a:rPr>
              <a:t>際、</a:t>
            </a:r>
            <a:r>
              <a:rPr lang="ja-JP" altLang="ja-JP" sz="1400" u="sng" kern="100" dirty="0">
                <a:solidFill>
                  <a:srgbClr val="1F497D"/>
                </a:solidFill>
                <a:latin typeface="ＭＳ Ｐゴシック" panose="020B0600070205080204" pitchFamily="50" charset="-128"/>
                <a:cs typeface="Times New Roman"/>
              </a:rPr>
              <a:t>拠点等の整備時期を明確にしておくことが必要</a:t>
            </a:r>
            <a:r>
              <a:rPr lang="ja-JP" altLang="ja-JP" sz="1400" kern="100" dirty="0">
                <a:solidFill>
                  <a:prstClr val="black"/>
                </a:solidFill>
                <a:latin typeface="ＭＳ Ｐゴシック" panose="020B0600070205080204" pitchFamily="50" charset="-128"/>
                <a:cs typeface="Times New Roman"/>
              </a:rPr>
              <a:t>である。例えば、協議会等の合意をもって、拠点等の</a:t>
            </a:r>
            <a:r>
              <a:rPr lang="ja-JP" altLang="ja-JP" sz="1400" kern="100" dirty="0" smtClean="0">
                <a:solidFill>
                  <a:prstClr val="black"/>
                </a:solidFill>
                <a:latin typeface="ＭＳ Ｐゴシック" panose="020B0600070205080204" pitchFamily="50" charset="-128"/>
                <a:cs typeface="Times New Roman"/>
              </a:rPr>
              <a:t>整備が</a:t>
            </a:r>
            <a:r>
              <a:rPr lang="ja-JP" altLang="ja-JP" sz="1400" kern="100" dirty="0">
                <a:solidFill>
                  <a:prstClr val="black"/>
                </a:solidFill>
                <a:latin typeface="ＭＳ Ｐゴシック" panose="020B0600070205080204" pitchFamily="50" charset="-128"/>
                <a:cs typeface="Times New Roman"/>
              </a:rPr>
              <a:t>なされたと判断することも考えられる。そのため、「多機能拠点整備型」、「面的整備型」等の整備においては、</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が、例えば、協議会等の必要な場を主体的に設ける必要がある。</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また</a:t>
            </a:r>
            <a:r>
              <a:rPr lang="ja-JP" altLang="ja-JP" sz="1400" kern="100" dirty="0">
                <a:solidFill>
                  <a:prstClr val="black"/>
                </a:solidFill>
                <a:latin typeface="ＭＳ Ｐゴシック" panose="020B0600070205080204" pitchFamily="50" charset="-128"/>
                <a:cs typeface="Times New Roman"/>
              </a:rPr>
              <a:t>、「面的整備型」を行うに当たって、短期入所事業所を整備することとなった場合等について、</a:t>
            </a:r>
            <a:r>
              <a:rPr lang="ja-JP" altLang="ja-JP" sz="1400" u="sng" kern="100" dirty="0">
                <a:solidFill>
                  <a:srgbClr val="1F497D"/>
                </a:solidFill>
                <a:latin typeface="ＭＳ Ｐゴシック" panose="020B0600070205080204" pitchFamily="50" charset="-128"/>
                <a:cs typeface="Times New Roman"/>
              </a:rPr>
              <a:t>社会福祉施設</a:t>
            </a:r>
            <a:r>
              <a:rPr lang="ja-JP" altLang="ja-JP" sz="1400" u="sng" kern="100" dirty="0" smtClean="0">
                <a:solidFill>
                  <a:srgbClr val="1F497D"/>
                </a:solidFill>
                <a:latin typeface="ＭＳ Ｐゴシック" panose="020B0600070205080204" pitchFamily="50" charset="-128"/>
                <a:cs typeface="Times New Roman"/>
              </a:rPr>
              <a:t>等施設</a:t>
            </a:r>
            <a:r>
              <a:rPr lang="ja-JP" altLang="ja-JP" sz="1400" u="sng" kern="100" dirty="0">
                <a:solidFill>
                  <a:srgbClr val="1F497D"/>
                </a:solidFill>
                <a:latin typeface="ＭＳ Ｐゴシック" panose="020B0600070205080204" pitchFamily="50" charset="-128"/>
                <a:cs typeface="Times New Roman"/>
              </a:rPr>
              <a:t>整備費の優先的な整備対象</a:t>
            </a:r>
            <a:r>
              <a:rPr lang="ja-JP" altLang="ja-JP" sz="1400" kern="100" dirty="0">
                <a:solidFill>
                  <a:prstClr val="black"/>
                </a:solidFill>
                <a:latin typeface="ＭＳ Ｐゴシック" panose="020B0600070205080204" pitchFamily="50" charset="-128"/>
                <a:cs typeface="Times New Roman"/>
              </a:rPr>
              <a:t>としてふさわしいものと考えられる</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355600" indent="-203200" fontAlgn="auto">
              <a:spcBef>
                <a:spcPts val="0"/>
              </a:spcBef>
              <a:spcAft>
                <a:spcPts val="0"/>
              </a:spcAft>
              <a:buFont typeface="Arial" panose="020B0604020202020204" pitchFamily="34" charset="0"/>
              <a:buChar char="•"/>
            </a:pPr>
            <a:r>
              <a:rPr lang="ja-JP" altLang="en-US" sz="1400" kern="100" dirty="0" smtClean="0">
                <a:solidFill>
                  <a:prstClr val="black"/>
                </a:solidFill>
                <a:latin typeface="ＭＳ Ｐゴシック" panose="020B0600070205080204" pitchFamily="50" charset="-128"/>
                <a:cs typeface="Times New Roman"/>
              </a:rPr>
              <a:t>さらに</a:t>
            </a:r>
            <a:r>
              <a:rPr lang="ja-JP" altLang="en-US" sz="1400" kern="100" dirty="0">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地域生活支援事業等</a:t>
            </a:r>
            <a:r>
              <a:rPr lang="ja-JP" altLang="en-US" sz="1400" kern="100" dirty="0">
                <a:solidFill>
                  <a:prstClr val="black"/>
                </a:solidFill>
                <a:latin typeface="ＭＳ Ｐゴシック" panose="020B0600070205080204" pitchFamily="50" charset="-128"/>
                <a:cs typeface="Times New Roman"/>
              </a:rPr>
              <a:t>の</a:t>
            </a:r>
            <a:r>
              <a:rPr lang="ja-JP" altLang="ja-JP" sz="1400" u="sng" kern="100" dirty="0">
                <a:solidFill>
                  <a:srgbClr val="1F497D"/>
                </a:solidFill>
                <a:latin typeface="ＭＳ Ｐゴシック" panose="020B0600070205080204" pitchFamily="50" charset="-128"/>
                <a:cs typeface="Times New Roman"/>
              </a:rPr>
              <a:t>「地域移行のための安心生活支援」の事業も活用</a:t>
            </a:r>
            <a:r>
              <a:rPr lang="ja-JP" altLang="ja-JP" sz="1400" kern="100" dirty="0">
                <a:solidFill>
                  <a:prstClr val="black"/>
                </a:solidFill>
                <a:latin typeface="ＭＳ Ｐゴシック" panose="020B0600070205080204" pitchFamily="50" charset="-128"/>
                <a:cs typeface="Times New Roman"/>
              </a:rPr>
              <a:t>いただきたい。</a:t>
            </a:r>
          </a:p>
        </p:txBody>
      </p:sp>
      <p:sp>
        <p:nvSpPr>
          <p:cNvPr id="8" name="正方形/長方形 7"/>
          <p:cNvSpPr/>
          <p:nvPr/>
        </p:nvSpPr>
        <p:spPr>
          <a:xfrm>
            <a:off x="126041" y="3241171"/>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9"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105</a:t>
            </a:fld>
            <a:endParaRPr lang="en-US" altLang="ja-JP" dirty="0">
              <a:solidFill>
                <a:srgbClr val="000000"/>
              </a:solidFill>
            </a:endParaRPr>
          </a:p>
        </p:txBody>
      </p:sp>
    </p:spTree>
    <p:extLst>
      <p:ext uri="{BB962C8B-B14F-4D97-AF65-F5344CB8AC3E}">
        <p14:creationId xmlns:p14="http://schemas.microsoft.com/office/powerpoint/2010/main" val="37875891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6086" y="908720"/>
            <a:ext cx="9653919" cy="55273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0" dirty="0">
                <a:solidFill>
                  <a:prstClr val="black"/>
                </a:solidFill>
                <a:latin typeface="ＭＳ Ｐゴシック" panose="020B0600070205080204" pitchFamily="50" charset="-128"/>
                <a:cs typeface="Times New Roman"/>
              </a:rPr>
              <a:t>（２）必要な機能の確保・発揮に向けた体制整備に向けての留意点</a:t>
            </a:r>
            <a:endParaRPr lang="en-US" altLang="ja-JP" sz="1400" kern="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は、</a:t>
            </a:r>
            <a:r>
              <a:rPr lang="ja-JP" altLang="en-US" sz="1400" kern="100" dirty="0">
                <a:solidFill>
                  <a:prstClr val="black"/>
                </a:solidFill>
                <a:latin typeface="ＭＳ Ｐゴシック" panose="020B0600070205080204" pitchFamily="50" charset="-128"/>
                <a:cs typeface="Times New Roman"/>
              </a:rPr>
              <a:t>拠点等の整備の</a:t>
            </a:r>
            <a:r>
              <a:rPr lang="ja-JP" altLang="ja-JP" sz="1400" kern="100" dirty="0">
                <a:solidFill>
                  <a:prstClr val="black"/>
                </a:solidFill>
                <a:latin typeface="ＭＳ Ｐゴシック" panose="020B0600070205080204" pitchFamily="50" charset="-128"/>
                <a:cs typeface="Times New Roman"/>
              </a:rPr>
              <a:t>目的を達成するため、必要な機能を発揮することができるよう、拠点等の運営に</a:t>
            </a:r>
            <a:r>
              <a:rPr lang="ja-JP" altLang="ja-JP" sz="1400" kern="100" dirty="0" smtClean="0">
                <a:solidFill>
                  <a:prstClr val="black"/>
                </a:solidFill>
                <a:latin typeface="ＭＳ Ｐゴシック" panose="020B0600070205080204" pitchFamily="50" charset="-128"/>
                <a:cs typeface="Times New Roman"/>
              </a:rPr>
              <a:t>ついて</a:t>
            </a:r>
            <a:r>
              <a:rPr lang="ja-JP" altLang="ja-JP" sz="1400" kern="100" dirty="0">
                <a:solidFill>
                  <a:prstClr val="black"/>
                </a:solidFill>
                <a:latin typeface="ＭＳ Ｐゴシック" panose="020B0600070205080204" pitchFamily="50" charset="-128"/>
                <a:cs typeface="Times New Roman"/>
              </a:rPr>
              <a:t>適切に関与し、体制の整備に努めるものとする。</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具体的</a:t>
            </a:r>
            <a:r>
              <a:rPr lang="ja-JP" altLang="ja-JP" sz="1400" kern="100" dirty="0">
                <a:solidFill>
                  <a:prstClr val="black"/>
                </a:solidFill>
                <a:latin typeface="ＭＳ Ｐゴシック" panose="020B0600070205080204" pitchFamily="50" charset="-128"/>
                <a:cs typeface="Times New Roman"/>
              </a:rPr>
              <a:t>には「地域生活支援拠点等の整備に際しての留意点等について」（平成</a:t>
            </a:r>
            <a:r>
              <a:rPr lang="en-US" altLang="ja-JP" sz="1400" kern="100" dirty="0">
                <a:solidFill>
                  <a:prstClr val="black"/>
                </a:solidFill>
                <a:latin typeface="ＭＳ Ｐゴシック" panose="020B0600070205080204" pitchFamily="50" charset="-128"/>
                <a:cs typeface="Times New Roman"/>
              </a:rPr>
              <a:t>28</a:t>
            </a:r>
            <a:r>
              <a:rPr lang="ja-JP" altLang="ja-JP" sz="1400" kern="100" dirty="0">
                <a:solidFill>
                  <a:prstClr val="black"/>
                </a:solidFill>
                <a:latin typeface="ＭＳ Ｐゴシック" panose="020B0600070205080204" pitchFamily="50" charset="-128"/>
                <a:cs typeface="Times New Roman"/>
              </a:rPr>
              <a:t>年８月</a:t>
            </a:r>
            <a:r>
              <a:rPr lang="en-US" altLang="ja-JP" sz="1400" kern="100" dirty="0">
                <a:solidFill>
                  <a:prstClr val="black"/>
                </a:solidFill>
                <a:latin typeface="ＭＳ Ｐゴシック" panose="020B0600070205080204" pitchFamily="50" charset="-128"/>
                <a:cs typeface="Times New Roman"/>
              </a:rPr>
              <a:t>26</a:t>
            </a:r>
            <a:r>
              <a:rPr lang="ja-JP" altLang="ja-JP" sz="1400" kern="100" dirty="0">
                <a:solidFill>
                  <a:prstClr val="black"/>
                </a:solidFill>
                <a:latin typeface="ＭＳ Ｐゴシック" panose="020B0600070205080204" pitchFamily="50" charset="-128"/>
                <a:cs typeface="Times New Roman"/>
              </a:rPr>
              <a:t>日事務連絡）に</a:t>
            </a:r>
            <a:r>
              <a:rPr lang="ja-JP" altLang="ja-JP" sz="1400" kern="100" dirty="0" smtClean="0">
                <a:solidFill>
                  <a:prstClr val="black"/>
                </a:solidFill>
                <a:latin typeface="ＭＳ Ｐゴシック" panose="020B0600070205080204" pitchFamily="50" charset="-128"/>
                <a:cs typeface="Times New Roman"/>
              </a:rPr>
              <a:t>おいて示して</a:t>
            </a:r>
            <a:r>
              <a:rPr lang="ja-JP" altLang="ja-JP" sz="1400" kern="100" dirty="0">
                <a:solidFill>
                  <a:prstClr val="black"/>
                </a:solidFill>
                <a:latin typeface="ＭＳ Ｐゴシック" panose="020B0600070205080204" pitchFamily="50" charset="-128"/>
                <a:cs typeface="Times New Roman"/>
              </a:rPr>
              <a:t>いる点に留意し行うこと。</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（３）拠点等の必要な機能の充実・強化</a:t>
            </a:r>
            <a:endParaRPr lang="en-US" altLang="ja-JP" sz="1400" kern="100" dirty="0">
              <a:solidFill>
                <a:prstClr val="black"/>
              </a:solidFill>
              <a:latin typeface="ＭＳ Ｐゴシック" panose="020B0600070205080204" pitchFamily="50" charset="-128"/>
              <a:cs typeface="Times New Roman"/>
            </a:endParaRPr>
          </a:p>
          <a:p>
            <a:pPr marL="177800"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は拠点等の必要な機能を確保・発揮することと併せて、拠点等において必要な機能を充実・強化すること</a:t>
            </a:r>
            <a:r>
              <a:rPr lang="ja-JP" altLang="ja-JP" sz="1400" kern="100" dirty="0" smtClean="0">
                <a:solidFill>
                  <a:prstClr val="black"/>
                </a:solidFill>
                <a:latin typeface="ＭＳ Ｐゴシック" panose="020B0600070205080204" pitchFamily="50" charset="-128"/>
                <a:cs typeface="Times New Roman"/>
              </a:rPr>
              <a:t>ができる</a:t>
            </a:r>
            <a:r>
              <a:rPr lang="ja-JP" altLang="ja-JP" sz="1400" kern="100" dirty="0">
                <a:solidFill>
                  <a:prstClr val="black"/>
                </a:solidFill>
                <a:latin typeface="ＭＳ Ｐゴシック" panose="020B0600070205080204" pitchFamily="50" charset="-128"/>
                <a:cs typeface="Times New Roman"/>
              </a:rPr>
              <a:t>よう、その関与に努めるものとするが、具体的には以下の内容に留意すること。</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①　</a:t>
            </a:r>
            <a:r>
              <a:rPr lang="ja-JP" altLang="ja-JP" sz="1400" kern="100" dirty="0">
                <a:solidFill>
                  <a:prstClr val="black"/>
                </a:solidFill>
                <a:latin typeface="ＭＳ Ｐゴシック" panose="020B0600070205080204" pitchFamily="50" charset="-128"/>
                <a:cs typeface="Times New Roman"/>
              </a:rPr>
              <a:t>拠点等における役割分担と連携の強化</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smtClean="0">
                <a:solidFill>
                  <a:prstClr val="black"/>
                </a:solidFill>
                <a:latin typeface="ＭＳ Ｐゴシック" panose="020B0600070205080204" pitchFamily="50" charset="-128"/>
                <a:cs typeface="Times New Roman"/>
              </a:rPr>
              <a:t>市町村</a:t>
            </a:r>
            <a:r>
              <a:rPr lang="ja-JP" altLang="ja-JP" sz="1400" kern="100" dirty="0">
                <a:solidFill>
                  <a:prstClr val="black"/>
                </a:solidFill>
                <a:latin typeface="ＭＳ Ｐゴシック" panose="020B0600070205080204" pitchFamily="50" charset="-128"/>
                <a:cs typeface="Times New Roman"/>
              </a:rPr>
              <a:t>等においては、地域の課題や目標を共有しながら、相互に連携する効果的な取組を推進していくことが</a:t>
            </a:r>
            <a:r>
              <a:rPr lang="ja-JP" altLang="ja-JP" sz="1400" kern="100" dirty="0" smtClean="0">
                <a:solidFill>
                  <a:prstClr val="black"/>
                </a:solidFill>
                <a:latin typeface="ＭＳ Ｐゴシック" panose="020B0600070205080204" pitchFamily="50" charset="-128"/>
                <a:cs typeface="Times New Roman"/>
              </a:rPr>
              <a:t>求められる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②</a:t>
            </a: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効果的な拠点等の運営の継続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smtClean="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smtClean="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ア）</a:t>
            </a:r>
            <a:r>
              <a:rPr lang="ja-JP" altLang="ja-JP" sz="1400" kern="100" dirty="0">
                <a:solidFill>
                  <a:prstClr val="black"/>
                </a:solidFill>
                <a:latin typeface="ＭＳ Ｐゴシック" panose="020B0600070205080204" pitchFamily="50" charset="-128"/>
                <a:cs typeface="Times New Roman"/>
              </a:rPr>
              <a:t>市町村の定期的な評価</a:t>
            </a:r>
            <a:r>
              <a:rPr lang="en-US" altLang="ja-JP" sz="1400" kern="100" dirty="0">
                <a:solidFill>
                  <a:prstClr val="black"/>
                </a:solidFill>
                <a:latin typeface="ＭＳ Ｐゴシック" panose="020B0600070205080204" pitchFamily="50" charset="-128"/>
                <a:cs typeface="Times New Roman"/>
              </a:rPr>
              <a:t> </a:t>
            </a:r>
          </a:p>
          <a:p>
            <a:pPr marL="444500" indent="-2032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地域</a:t>
            </a:r>
            <a:r>
              <a:rPr lang="ja-JP" altLang="ja-JP" sz="1400" kern="100" dirty="0">
                <a:solidFill>
                  <a:prstClr val="black"/>
                </a:solidFill>
                <a:latin typeface="ＭＳ Ｐゴシック" panose="020B0600070205080204" pitchFamily="50" charset="-128"/>
                <a:cs typeface="Times New Roman"/>
              </a:rPr>
              <a:t>全体で支える体制を構築していくに当たっては、障害者等にとってワンストップの相談窓口機能を果たす</a:t>
            </a:r>
            <a:r>
              <a:rPr lang="ja-JP" altLang="ja-JP" sz="1400" kern="100" dirty="0" smtClean="0">
                <a:solidFill>
                  <a:prstClr val="black"/>
                </a:solidFill>
                <a:latin typeface="ＭＳ Ｐゴシック" panose="020B0600070205080204" pitchFamily="50" charset="-128"/>
                <a:cs typeface="Times New Roman"/>
              </a:rPr>
              <a:t>拠点等</a:t>
            </a:r>
            <a:r>
              <a:rPr lang="ja-JP" altLang="ja-JP" sz="1400" kern="100" dirty="0">
                <a:solidFill>
                  <a:prstClr val="black"/>
                </a:solidFill>
                <a:latin typeface="ＭＳ Ｐゴシック" panose="020B0600070205080204" pitchFamily="50" charset="-128"/>
                <a:cs typeface="Times New Roman"/>
              </a:rPr>
              <a:t>の運営が安定的・継続的に行われていくことが重要となる。そのためには、まずは</a:t>
            </a:r>
            <a:r>
              <a:rPr lang="ja-JP" altLang="ja-JP" sz="1400" u="sng" kern="100" dirty="0">
                <a:solidFill>
                  <a:srgbClr val="1F497D"/>
                </a:solidFill>
                <a:latin typeface="ＭＳ Ｐゴシック" panose="020B0600070205080204" pitchFamily="50" charset="-128"/>
                <a:cs typeface="Times New Roman"/>
              </a:rPr>
              <a:t>拠点等の支援者自らがその</a:t>
            </a:r>
            <a:r>
              <a:rPr lang="ja-JP" altLang="ja-JP" sz="1400" u="sng" kern="100" dirty="0" smtClean="0">
                <a:solidFill>
                  <a:srgbClr val="1F497D"/>
                </a:solidFill>
                <a:latin typeface="ＭＳ Ｐゴシック" panose="020B0600070205080204" pitchFamily="50" charset="-128"/>
                <a:cs typeface="Times New Roman"/>
              </a:rPr>
              <a:t>取組</a:t>
            </a:r>
            <a:r>
              <a:rPr lang="ja-JP" altLang="ja-JP" sz="1400" u="sng" kern="100" dirty="0">
                <a:solidFill>
                  <a:srgbClr val="1F497D"/>
                </a:solidFill>
                <a:latin typeface="ＭＳ Ｐゴシック" panose="020B0600070205080204" pitchFamily="50" charset="-128"/>
                <a:cs typeface="Times New Roman"/>
              </a:rPr>
              <a:t>を振り返るとともに、整備主体たる市町村が拠点等の運営や活動に対する評価を定期的に行うことが重要</a:t>
            </a:r>
            <a:r>
              <a:rPr lang="ja-JP" altLang="ja-JP" sz="1400" kern="100" dirty="0">
                <a:solidFill>
                  <a:prstClr val="black"/>
                </a:solidFill>
                <a:latin typeface="ＭＳ Ｐゴシック" panose="020B0600070205080204" pitchFamily="50" charset="-128"/>
                <a:cs typeface="Times New Roman"/>
              </a:rPr>
              <a:t>で</a:t>
            </a:r>
            <a:r>
              <a:rPr lang="ja-JP" altLang="ja-JP" sz="1400" kern="100" dirty="0" smtClean="0">
                <a:solidFill>
                  <a:prstClr val="black"/>
                </a:solidFill>
                <a:latin typeface="ＭＳ Ｐゴシック" panose="020B0600070205080204" pitchFamily="50" charset="-128"/>
                <a:cs typeface="Times New Roman"/>
              </a:rPr>
              <a:t>ある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marL="355600" indent="-3556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具体的には、例えば、市町村が設置する協議会の部会等の場を活用し、利用者、家族等の関係者からの意見</a:t>
            </a:r>
            <a:r>
              <a:rPr lang="ja-JP" altLang="ja-JP" sz="1400" kern="100" dirty="0" smtClean="0">
                <a:solidFill>
                  <a:prstClr val="black"/>
                </a:solidFill>
                <a:latin typeface="ＭＳ Ｐゴシック" panose="020B0600070205080204" pitchFamily="50" charset="-128"/>
                <a:cs typeface="Times New Roman"/>
              </a:rPr>
              <a:t>等も</a:t>
            </a:r>
            <a:r>
              <a:rPr lang="ja-JP" altLang="ja-JP" sz="1400" kern="100" dirty="0">
                <a:solidFill>
                  <a:prstClr val="black"/>
                </a:solidFill>
                <a:latin typeface="ＭＳ Ｐゴシック" panose="020B0600070205080204" pitchFamily="50" charset="-128"/>
                <a:cs typeface="Times New Roman"/>
              </a:rPr>
              <a:t>踏まえ</a:t>
            </a:r>
            <a:r>
              <a:rPr lang="en-US" altLang="ja-JP" sz="1400" kern="100" dirty="0">
                <a:solidFill>
                  <a:prstClr val="black"/>
                </a:solidFill>
                <a:latin typeface="ＭＳ Ｐゴシック" panose="020B0600070205080204" pitchFamily="50" charset="-128"/>
                <a:cs typeface="Times New Roman"/>
              </a:rPr>
              <a:t> </a:t>
            </a:r>
            <a:r>
              <a:rPr lang="ja-JP" altLang="ja-JP" sz="1400" kern="100" dirty="0" err="1">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市町村が定めた運営方針を踏まえた効果的、効率的な運営がなされているか等について、評価を</a:t>
            </a:r>
            <a:r>
              <a:rPr lang="ja-JP" altLang="ja-JP" sz="1400" kern="100" dirty="0" smtClean="0">
                <a:solidFill>
                  <a:prstClr val="black"/>
                </a:solidFill>
                <a:latin typeface="ＭＳ Ｐゴシック" panose="020B0600070205080204" pitchFamily="50" charset="-128"/>
                <a:cs typeface="Times New Roman"/>
              </a:rPr>
              <a:t>適切に</a:t>
            </a:r>
            <a:r>
              <a:rPr lang="ja-JP" altLang="ja-JP" sz="1400" kern="100" dirty="0">
                <a:solidFill>
                  <a:prstClr val="black"/>
                </a:solidFill>
                <a:latin typeface="ＭＳ Ｐゴシック" panose="020B0600070205080204" pitchFamily="50" charset="-128"/>
                <a:cs typeface="Times New Roman"/>
              </a:rPr>
              <a:t>行い、公正、公平性・中立性の確保や効果的な取組の充実を図るとともに、不十分な点については改善に</a:t>
            </a:r>
            <a:r>
              <a:rPr lang="ja-JP" altLang="ja-JP" sz="1400" kern="100" dirty="0" smtClean="0">
                <a:solidFill>
                  <a:prstClr val="black"/>
                </a:solidFill>
                <a:latin typeface="ＭＳ Ｐゴシック" panose="020B0600070205080204" pitchFamily="50" charset="-128"/>
                <a:cs typeface="Times New Roman"/>
              </a:rPr>
              <a:t>向けた取組</a:t>
            </a:r>
            <a:r>
              <a:rPr lang="ja-JP" altLang="ja-JP" sz="1400" kern="100" dirty="0">
                <a:solidFill>
                  <a:prstClr val="black"/>
                </a:solidFill>
                <a:latin typeface="ＭＳ Ｐゴシック" panose="020B0600070205080204" pitchFamily="50" charset="-128"/>
                <a:cs typeface="Times New Roman"/>
              </a:rPr>
              <a:t>を行っていくことで中長期的な観点からも一定の運営水準を確保していくことが期待できる。</a:t>
            </a:r>
          </a:p>
        </p:txBody>
      </p:sp>
      <p:sp>
        <p:nvSpPr>
          <p:cNvPr id="8" name="正方形/長方形 7"/>
          <p:cNvSpPr/>
          <p:nvPr/>
        </p:nvSpPr>
        <p:spPr>
          <a:xfrm>
            <a:off x="126041" y="623194"/>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106</a:t>
            </a:fld>
            <a:endParaRPr lang="en-US" altLang="ja-JP" dirty="0">
              <a:solidFill>
                <a:srgbClr val="000000"/>
              </a:solidFill>
            </a:endParaRPr>
          </a:p>
        </p:txBody>
      </p:sp>
    </p:spTree>
    <p:extLst>
      <p:ext uri="{BB962C8B-B14F-4D97-AF65-F5344CB8AC3E}">
        <p14:creationId xmlns:p14="http://schemas.microsoft.com/office/powerpoint/2010/main" val="8447896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26086" y="781966"/>
            <a:ext cx="9653919" cy="55273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（３）拠点等の必要な機能の充実・強化</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②　</a:t>
            </a:r>
            <a:r>
              <a:rPr lang="ja-JP" altLang="ja-JP" sz="1400" kern="100" dirty="0">
                <a:solidFill>
                  <a:prstClr val="black"/>
                </a:solidFill>
                <a:latin typeface="ＭＳ Ｐゴシック" panose="020B0600070205080204" pitchFamily="50" charset="-128"/>
                <a:cs typeface="Times New Roman"/>
              </a:rPr>
              <a:t>効果的な拠点等の運営の継続</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（イ）</a:t>
            </a:r>
            <a:r>
              <a:rPr lang="ja-JP" altLang="ja-JP" sz="1400" kern="100" dirty="0">
                <a:solidFill>
                  <a:prstClr val="black"/>
                </a:solidFill>
                <a:latin typeface="ＭＳ Ｐゴシック" panose="020B0600070205080204" pitchFamily="50" charset="-128"/>
                <a:cs typeface="Times New Roman"/>
              </a:rPr>
              <a:t>拠点等の取組情報の公表（普及・啓発）</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拠点</a:t>
            </a:r>
            <a:r>
              <a:rPr lang="ja-JP" altLang="ja-JP" sz="1400" kern="100" dirty="0">
                <a:solidFill>
                  <a:prstClr val="black"/>
                </a:solidFill>
                <a:latin typeface="ＭＳ Ｐゴシック" panose="020B0600070205080204" pitchFamily="50" charset="-128"/>
                <a:cs typeface="Times New Roman"/>
              </a:rPr>
              <a:t>等は、地域で生活する障害者等やその家族の身近な相談機関として、その業務内容や運営状況等を</a:t>
            </a:r>
            <a:r>
              <a:rPr lang="ja-JP" altLang="ja-JP" sz="1400" kern="100" dirty="0" smtClean="0">
                <a:solidFill>
                  <a:prstClr val="black"/>
                </a:solidFill>
                <a:latin typeface="ＭＳ Ｐゴシック" panose="020B0600070205080204" pitchFamily="50" charset="-128"/>
                <a:cs typeface="Times New Roman"/>
              </a:rPr>
              <a:t>幅広く周知</a:t>
            </a:r>
            <a:r>
              <a:rPr lang="ja-JP" altLang="ja-JP" sz="1400" kern="100" dirty="0">
                <a:solidFill>
                  <a:prstClr val="black"/>
                </a:solidFill>
                <a:latin typeface="ＭＳ Ｐゴシック" panose="020B0600070205080204" pitchFamily="50" charset="-128"/>
                <a:cs typeface="Times New Roman"/>
              </a:rPr>
              <a:t>することにより、拠点等の円滑な利用やその取組に対する障害者等及び地域住民の理解が促進されること</a:t>
            </a:r>
            <a:r>
              <a:rPr lang="ja-JP" altLang="ja-JP" sz="1400" kern="100" dirty="0" smtClean="0">
                <a:solidFill>
                  <a:prstClr val="black"/>
                </a:solidFill>
                <a:latin typeface="ＭＳ Ｐゴシック" panose="020B0600070205080204" pitchFamily="50" charset="-128"/>
                <a:cs typeface="Times New Roman"/>
              </a:rPr>
              <a:t>から</a:t>
            </a:r>
            <a:r>
              <a:rPr lang="ja-JP" altLang="ja-JP" sz="1400" kern="100" dirty="0">
                <a:solidFill>
                  <a:prstClr val="black"/>
                </a:solidFill>
                <a:latin typeface="ＭＳ Ｐゴシック" panose="020B0600070205080204" pitchFamily="50" charset="-128"/>
                <a:cs typeface="Times New Roman"/>
              </a:rPr>
              <a:t>、</a:t>
            </a:r>
            <a:r>
              <a:rPr lang="ja-JP" altLang="ja-JP" sz="1400" u="sng" kern="100" dirty="0">
                <a:solidFill>
                  <a:srgbClr val="1F497D"/>
                </a:solidFill>
                <a:latin typeface="ＭＳ Ｐゴシック" panose="020B0600070205080204" pitchFamily="50" charset="-128"/>
                <a:cs typeface="Times New Roman"/>
              </a:rPr>
              <a:t>市町村は拠点等の取組内容や運営状況に関する情報を公表するよう努めることとする。その際、特に「面的</a:t>
            </a:r>
            <a:r>
              <a:rPr lang="ja-JP" altLang="ja-JP" sz="1400" u="sng" kern="100" dirty="0" smtClean="0">
                <a:solidFill>
                  <a:srgbClr val="1F497D"/>
                </a:solidFill>
                <a:latin typeface="ＭＳ Ｐゴシック" panose="020B0600070205080204" pitchFamily="50" charset="-128"/>
                <a:cs typeface="Times New Roman"/>
              </a:rPr>
              <a:t>整備型</a:t>
            </a:r>
            <a:r>
              <a:rPr lang="ja-JP" altLang="ja-JP" sz="1400" u="sng" kern="100" dirty="0">
                <a:solidFill>
                  <a:srgbClr val="1F497D"/>
                </a:solidFill>
                <a:latin typeface="ＭＳ Ｐゴシック" panose="020B0600070205080204" pitchFamily="50" charset="-128"/>
                <a:cs typeface="Times New Roman"/>
              </a:rPr>
              <a:t>」の場合については、必要な機能等を包括的に明示するなど、わかりやすく伝わるように</a:t>
            </a:r>
            <a:r>
              <a:rPr lang="ja-JP" altLang="ja-JP" sz="1400" kern="100" dirty="0">
                <a:solidFill>
                  <a:prstClr val="black"/>
                </a:solidFill>
                <a:latin typeface="ＭＳ Ｐゴシック" panose="020B0600070205080204" pitchFamily="50" charset="-128"/>
                <a:cs typeface="Times New Roman"/>
              </a:rPr>
              <a:t>工夫いただきたい。</a:t>
            </a:r>
            <a:endParaRPr lang="en-US" altLang="ja-JP" sz="1400" kern="100" dirty="0">
              <a:solidFill>
                <a:prstClr val="black"/>
              </a:solidFill>
              <a:latin typeface="ＭＳ Ｐゴシック" panose="020B0600070205080204" pitchFamily="50" charset="-128"/>
              <a:cs typeface="Times New Roman"/>
            </a:endParaRPr>
          </a:p>
          <a:p>
            <a:pPr marL="177800"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具体的には、名称及び所在地、法人名、営業日及び営業時間、担当区域、支援員体制、事業の内容、活動</a:t>
            </a:r>
            <a:r>
              <a:rPr lang="ja-JP" altLang="ja-JP" sz="1400" kern="100" dirty="0" smtClean="0">
                <a:solidFill>
                  <a:prstClr val="black"/>
                </a:solidFill>
                <a:latin typeface="ＭＳ Ｐゴシック" panose="020B0600070205080204" pitchFamily="50" charset="-128"/>
                <a:cs typeface="Times New Roman"/>
              </a:rPr>
              <a:t>実績及び</a:t>
            </a:r>
            <a:r>
              <a:rPr lang="ja-JP" altLang="ja-JP" sz="1400" kern="100" dirty="0">
                <a:solidFill>
                  <a:prstClr val="black"/>
                </a:solidFill>
                <a:latin typeface="ＭＳ Ｐゴシック" panose="020B0600070205080204" pitchFamily="50" charset="-128"/>
                <a:cs typeface="Times New Roman"/>
              </a:rPr>
              <a:t>市町村が必要と認める事項（拠点等の特色等）の公表を行うこととするが、この取組を通じて、拠点等が自ら</a:t>
            </a:r>
            <a:r>
              <a:rPr lang="ja-JP" altLang="ja-JP" sz="1400" kern="100" dirty="0" smtClean="0">
                <a:solidFill>
                  <a:prstClr val="black"/>
                </a:solidFill>
                <a:latin typeface="ＭＳ Ｐゴシック" panose="020B0600070205080204" pitchFamily="50" charset="-128"/>
                <a:cs typeface="Times New Roman"/>
              </a:rPr>
              <a:t>の取組</a:t>
            </a:r>
            <a:r>
              <a:rPr lang="ja-JP" altLang="ja-JP" sz="1400" kern="100" dirty="0">
                <a:solidFill>
                  <a:prstClr val="black"/>
                </a:solidFill>
                <a:latin typeface="ＭＳ Ｐゴシック" panose="020B0600070205080204" pitchFamily="50" charset="-128"/>
                <a:cs typeface="Times New Roman"/>
              </a:rPr>
              <a:t>と他の地域の拠点等の取組とを比較することも可能となり、自らの拠点等の運営の改善にもつながることが</a:t>
            </a:r>
            <a:r>
              <a:rPr lang="ja-JP" altLang="ja-JP" sz="1400" kern="100" dirty="0" smtClean="0">
                <a:solidFill>
                  <a:prstClr val="black"/>
                </a:solidFill>
                <a:latin typeface="ＭＳ Ｐゴシック" panose="020B0600070205080204" pitchFamily="50" charset="-128"/>
                <a:cs typeface="Times New Roman"/>
              </a:rPr>
              <a:t>期待</a:t>
            </a:r>
            <a:r>
              <a:rPr lang="ja-JP" altLang="ja-JP" sz="1400" kern="100" dirty="0">
                <a:solidFill>
                  <a:prstClr val="black"/>
                </a:solidFill>
                <a:latin typeface="ＭＳ Ｐゴシック" panose="020B0600070205080204" pitchFamily="50" charset="-128"/>
                <a:cs typeface="Times New Roman"/>
              </a:rPr>
              <a:t>できる。</a:t>
            </a: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（４）</a:t>
            </a:r>
            <a:r>
              <a:rPr lang="ja-JP" altLang="ja-JP" sz="1400" kern="100" dirty="0">
                <a:solidFill>
                  <a:prstClr val="black"/>
                </a:solidFill>
                <a:latin typeface="ＭＳ Ｐゴシック" panose="020B0600070205080204" pitchFamily="50" charset="-128"/>
                <a:cs typeface="Times New Roman"/>
              </a:rPr>
              <a:t>都道府県の役割</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都道府県</a:t>
            </a:r>
            <a:r>
              <a:rPr lang="ja-JP" altLang="ja-JP" sz="1400" kern="100" dirty="0">
                <a:solidFill>
                  <a:prstClr val="black"/>
                </a:solidFill>
                <a:latin typeface="ＭＳ Ｐゴシック" panose="020B0600070205080204" pitchFamily="50" charset="-128"/>
                <a:cs typeface="Times New Roman"/>
              </a:rPr>
              <a:t>は、管内の市町村を包括する広域的な見地から、市町村から拠点等の整備に関する検証及び検討</a:t>
            </a:r>
            <a:r>
              <a:rPr lang="ja-JP" altLang="ja-JP" sz="1400" kern="100" dirty="0" smtClean="0">
                <a:solidFill>
                  <a:prstClr val="black"/>
                </a:solidFill>
                <a:latin typeface="ＭＳ Ｐゴシック" panose="020B0600070205080204" pitchFamily="50" charset="-128"/>
                <a:cs typeface="Times New Roman"/>
              </a:rPr>
              <a:t>状況等</a:t>
            </a:r>
            <a:r>
              <a:rPr lang="ja-JP" altLang="ja-JP" sz="1400" kern="100" dirty="0">
                <a:solidFill>
                  <a:prstClr val="black"/>
                </a:solidFill>
                <a:latin typeface="ＭＳ Ｐゴシック" panose="020B0600070205080204" pitchFamily="50" charset="-128"/>
                <a:cs typeface="Times New Roman"/>
              </a:rPr>
              <a:t>の聞き取りを行い、市町村障害福祉計画との調整を図る。また、市町村等における拠点等の整備を進めるに</a:t>
            </a:r>
            <a:r>
              <a:rPr lang="ja-JP" altLang="ja-JP" sz="1400" kern="100" dirty="0" smtClean="0">
                <a:solidFill>
                  <a:prstClr val="black"/>
                </a:solidFill>
                <a:latin typeface="ＭＳ Ｐゴシック" panose="020B0600070205080204" pitchFamily="50" charset="-128"/>
                <a:cs typeface="Times New Roman"/>
              </a:rPr>
              <a:t>当たって</a:t>
            </a:r>
            <a:r>
              <a:rPr lang="ja-JP" altLang="ja-JP" sz="1400" kern="100" dirty="0">
                <a:solidFill>
                  <a:prstClr val="black"/>
                </a:solidFill>
                <a:latin typeface="ＭＳ Ｐゴシック" panose="020B0600070205080204" pitchFamily="50" charset="-128"/>
                <a:cs typeface="Times New Roman"/>
              </a:rPr>
              <a:t>必要な支援を行うとともに、第四期障害福祉計画の期間中に拠点等の整備が見込まれない市町村に対して</a:t>
            </a:r>
            <a:r>
              <a:rPr lang="ja-JP" altLang="ja-JP" sz="1400" kern="100" dirty="0" smtClean="0">
                <a:solidFill>
                  <a:prstClr val="black"/>
                </a:solidFill>
                <a:latin typeface="ＭＳ Ｐゴシック" panose="020B0600070205080204" pitchFamily="50" charset="-128"/>
                <a:cs typeface="Times New Roman"/>
              </a:rPr>
              <a:t>、整備</a:t>
            </a:r>
            <a:r>
              <a:rPr lang="ja-JP" altLang="ja-JP" sz="1400" kern="100" dirty="0">
                <a:solidFill>
                  <a:prstClr val="black"/>
                </a:solidFill>
                <a:latin typeface="ＭＳ Ｐゴシック" panose="020B0600070205080204" pitchFamily="50" charset="-128"/>
                <a:cs typeface="Times New Roman"/>
              </a:rPr>
              <a:t>に向けた検討を早期に行うよう促す必要がある。</a:t>
            </a:r>
            <a:r>
              <a:rPr lang="ja-JP" altLang="ja-JP" sz="1400" u="sng" kern="100" dirty="0">
                <a:solidFill>
                  <a:srgbClr val="1F497D"/>
                </a:solidFill>
                <a:latin typeface="ＭＳ Ｐゴシック" panose="020B0600070205080204" pitchFamily="50" charset="-128"/>
                <a:cs typeface="Times New Roman"/>
              </a:rPr>
              <a:t>必要な支援については、例えば、都道府県において拠点等</a:t>
            </a:r>
            <a:r>
              <a:rPr lang="ja-JP" altLang="ja-JP" sz="1400" u="sng" kern="100" dirty="0" smtClean="0">
                <a:solidFill>
                  <a:srgbClr val="1F497D"/>
                </a:solidFill>
                <a:latin typeface="ＭＳ Ｐゴシック" panose="020B0600070205080204" pitchFamily="50" charset="-128"/>
                <a:cs typeface="Times New Roman"/>
              </a:rPr>
              <a:t>の整備</a:t>
            </a:r>
            <a:r>
              <a:rPr lang="ja-JP" altLang="ja-JP" sz="1400" u="sng" kern="100" dirty="0">
                <a:solidFill>
                  <a:srgbClr val="1F497D"/>
                </a:solidFill>
                <a:latin typeface="ＭＳ Ｐゴシック" panose="020B0600070205080204" pitchFamily="50" charset="-128"/>
                <a:cs typeface="Times New Roman"/>
              </a:rPr>
              <a:t>、運営に関する研修会等を開催し、管内市町村における好事例（優良事例）の紹介、また、現状や課題等を</a:t>
            </a:r>
            <a:r>
              <a:rPr lang="ja-JP" altLang="ja-JP" sz="1400" u="sng" kern="100" dirty="0" smtClean="0">
                <a:solidFill>
                  <a:srgbClr val="1F497D"/>
                </a:solidFill>
                <a:latin typeface="ＭＳ Ｐゴシック" panose="020B0600070205080204" pitchFamily="50" charset="-128"/>
                <a:cs typeface="Times New Roman"/>
              </a:rPr>
              <a:t>把握</a:t>
            </a:r>
            <a:r>
              <a:rPr lang="ja-JP" altLang="ja-JP" sz="1400" u="sng" kern="100" dirty="0">
                <a:solidFill>
                  <a:srgbClr val="1F497D"/>
                </a:solidFill>
                <a:latin typeface="ＭＳ Ｐゴシック" panose="020B0600070205080204" pitchFamily="50" charset="-128"/>
                <a:cs typeface="Times New Roman"/>
              </a:rPr>
              <a:t>し、共有するなど後方的かつ継続的な支援を図るなどの対応</a:t>
            </a:r>
            <a:r>
              <a:rPr lang="ja-JP" altLang="ja-JP" sz="1400" kern="100" dirty="0">
                <a:solidFill>
                  <a:prstClr val="black"/>
                </a:solidFill>
                <a:latin typeface="ＭＳ Ｐゴシック" panose="020B0600070205080204" pitchFamily="50" charset="-128"/>
                <a:cs typeface="Times New Roman"/>
              </a:rPr>
              <a:t>が考えられる。</a:t>
            </a:r>
            <a:endParaRPr lang="en-US" altLang="ja-JP" sz="1400" kern="100" dirty="0">
              <a:solidFill>
                <a:prstClr val="black"/>
              </a:solidFill>
              <a:latin typeface="ＭＳ Ｐゴシック" panose="020B0600070205080204" pitchFamily="50" charset="-128"/>
              <a:cs typeface="Times New Roman"/>
            </a:endParaRPr>
          </a:p>
          <a:p>
            <a:pPr marL="355600" indent="-177800" algn="just" hangingPunct="0">
              <a:spcBef>
                <a:spcPts val="0"/>
              </a:spcBef>
              <a:spcAft>
                <a:spcPts val="0"/>
              </a:spcAft>
              <a:buFont typeface="Arial" panose="020B0604020202020204" pitchFamily="34" charset="0"/>
              <a:buChar char="•"/>
            </a:pPr>
            <a:r>
              <a:rPr lang="ja-JP" altLang="ja-JP" sz="1400" kern="100" dirty="0" smtClean="0">
                <a:solidFill>
                  <a:prstClr val="black"/>
                </a:solidFill>
                <a:latin typeface="ＭＳ Ｐゴシック" panose="020B0600070205080204" pitchFamily="50" charset="-128"/>
                <a:cs typeface="Times New Roman"/>
              </a:rPr>
              <a:t>なお</a:t>
            </a:r>
            <a:r>
              <a:rPr lang="ja-JP" altLang="ja-JP" sz="1400" kern="100" dirty="0">
                <a:solidFill>
                  <a:prstClr val="black"/>
                </a:solidFill>
                <a:latin typeface="ＭＳ Ｐゴシック" panose="020B0600070205080204" pitchFamily="50" charset="-128"/>
                <a:cs typeface="Times New Roman"/>
              </a:rPr>
              <a:t>、平成</a:t>
            </a:r>
            <a:r>
              <a:rPr lang="en-US" altLang="ja-JP" sz="1400" kern="100" dirty="0">
                <a:solidFill>
                  <a:prstClr val="black"/>
                </a:solidFill>
                <a:latin typeface="ＭＳ Ｐゴシック" panose="020B0600070205080204" pitchFamily="50" charset="-128"/>
                <a:cs typeface="Times New Roman"/>
              </a:rPr>
              <a:t>29</a:t>
            </a:r>
            <a:r>
              <a:rPr lang="ja-JP" altLang="ja-JP" sz="1400" kern="100" dirty="0">
                <a:solidFill>
                  <a:prstClr val="black"/>
                </a:solidFill>
                <a:latin typeface="ＭＳ Ｐゴシック" panose="020B0600070205080204" pitchFamily="50" charset="-128"/>
                <a:cs typeface="Times New Roman"/>
              </a:rPr>
              <a:t>年度から市町村協議会の活動状況について、都道府県が適切に把握する体制を構築するため</a:t>
            </a:r>
            <a:r>
              <a:rPr lang="ja-JP" altLang="ja-JP" sz="1400" kern="100" dirty="0" smtClean="0">
                <a:solidFill>
                  <a:prstClr val="black"/>
                </a:solidFill>
                <a:latin typeface="ＭＳ Ｐゴシック" panose="020B0600070205080204" pitchFamily="50" charset="-128"/>
                <a:cs typeface="Times New Roman"/>
              </a:rPr>
              <a:t>、地域</a:t>
            </a:r>
            <a:r>
              <a:rPr lang="ja-JP" altLang="ja-JP" sz="1400" kern="100" dirty="0">
                <a:solidFill>
                  <a:prstClr val="black"/>
                </a:solidFill>
                <a:latin typeface="ＭＳ Ｐゴシック" panose="020B0600070205080204" pitchFamily="50" charset="-128"/>
                <a:cs typeface="Times New Roman"/>
              </a:rPr>
              <a:t>生活支援事業等において、「障害者の地域生活の推進に向けた体制強化支援事業」を創設しているが、</a:t>
            </a:r>
            <a:r>
              <a:rPr lang="ja-JP" altLang="ja-JP" sz="1400" kern="100" dirty="0" smtClean="0">
                <a:solidFill>
                  <a:prstClr val="black"/>
                </a:solidFill>
                <a:latin typeface="ＭＳ Ｐゴシック" panose="020B0600070205080204" pitchFamily="50" charset="-128"/>
                <a:cs typeface="Times New Roman"/>
              </a:rPr>
              <a:t>当該事業</a:t>
            </a:r>
            <a:r>
              <a:rPr lang="ja-JP" altLang="ja-JP" sz="1400" kern="100" dirty="0">
                <a:solidFill>
                  <a:prstClr val="black"/>
                </a:solidFill>
                <a:latin typeface="ＭＳ Ｐゴシック" panose="020B0600070205080204" pitchFamily="50" charset="-128"/>
                <a:cs typeface="Times New Roman"/>
              </a:rPr>
              <a:t>については、都道府県協議会において管内市町村協議会の具体的な活動内容等についての報告を行う場</a:t>
            </a:r>
            <a:r>
              <a:rPr lang="ja-JP" altLang="ja-JP" sz="1400" kern="100" dirty="0" smtClean="0">
                <a:solidFill>
                  <a:prstClr val="black"/>
                </a:solidFill>
                <a:latin typeface="ＭＳ Ｐゴシック" panose="020B0600070205080204" pitchFamily="50" charset="-128"/>
                <a:cs typeface="Times New Roman"/>
              </a:rPr>
              <a:t>を設ける</a:t>
            </a:r>
            <a:r>
              <a:rPr lang="ja-JP" altLang="ja-JP" sz="1400" kern="100" dirty="0">
                <a:solidFill>
                  <a:prstClr val="black"/>
                </a:solidFill>
                <a:latin typeface="ＭＳ Ｐゴシック" panose="020B0600070205080204" pitchFamily="50" charset="-128"/>
                <a:cs typeface="Times New Roman"/>
              </a:rPr>
              <a:t>とともに、協議会活性化の参考となる事例等の収集や市町村間での情報交換等を行うことを推進すること</a:t>
            </a:r>
            <a:r>
              <a:rPr lang="ja-JP" altLang="ja-JP" sz="1400" kern="100" dirty="0" smtClean="0">
                <a:solidFill>
                  <a:prstClr val="black"/>
                </a:solidFill>
                <a:latin typeface="ＭＳ Ｐゴシック" panose="020B0600070205080204" pitchFamily="50" charset="-128"/>
                <a:cs typeface="Times New Roman"/>
              </a:rPr>
              <a:t>を目的</a:t>
            </a:r>
            <a:r>
              <a:rPr lang="ja-JP" altLang="ja-JP" sz="1400" kern="100" dirty="0">
                <a:solidFill>
                  <a:prstClr val="black"/>
                </a:solidFill>
                <a:latin typeface="ＭＳ Ｐゴシック" panose="020B0600070205080204" pitchFamily="50" charset="-128"/>
                <a:cs typeface="Times New Roman"/>
              </a:rPr>
              <a:t>としているため、必要に応じて適宜活用されたい。</a:t>
            </a:r>
          </a:p>
        </p:txBody>
      </p:sp>
      <p:sp>
        <p:nvSpPr>
          <p:cNvPr id="8" name="正方形/長方形 7"/>
          <p:cNvSpPr/>
          <p:nvPr/>
        </p:nvSpPr>
        <p:spPr>
          <a:xfrm>
            <a:off x="126041" y="623194"/>
            <a:ext cx="3968864" cy="337269"/>
          </a:xfrm>
          <a:prstGeom prst="rect">
            <a:avLst/>
          </a:prstGeom>
          <a:solidFill>
            <a:schemeClr val="tx2"/>
          </a:solidFill>
          <a:ln w="25400">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600" b="1" dirty="0">
                <a:solidFill>
                  <a:prstClr val="white"/>
                </a:solidFill>
                <a:latin typeface="ＭＳ ゴシック" panose="020B0609070205080204" pitchFamily="49" charset="-128"/>
                <a:ea typeface="ＭＳ ゴシック" panose="020B0609070205080204" pitchFamily="49" charset="-128"/>
              </a:rPr>
              <a:t>３　市町村・都道府県の責務と役割</a:t>
            </a:r>
          </a:p>
        </p:txBody>
      </p:sp>
      <p:sp>
        <p:nvSpPr>
          <p:cNvPr id="2" name="角丸四角形 1"/>
          <p:cNvSpPr/>
          <p:nvPr/>
        </p:nvSpPr>
        <p:spPr>
          <a:xfrm>
            <a:off x="116508" y="116654"/>
            <a:ext cx="9673075" cy="412139"/>
          </a:xfrm>
          <a:prstGeom prst="roundRect">
            <a:avLst/>
          </a:prstGeom>
          <a:solidFill>
            <a:schemeClr val="tx2"/>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white"/>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white"/>
                </a:solidFill>
                <a:latin typeface="ＭＳ ゴシック" panose="020B0609070205080204" pitchFamily="49" charset="-128"/>
                <a:ea typeface="ＭＳ ゴシック" panose="020B0609070205080204" pitchFamily="49" charset="-128"/>
              </a:rPr>
              <a:t>【</a:t>
            </a:r>
            <a:r>
              <a:rPr lang="ja-JP" altLang="en-US" sz="2000" b="1" dirty="0">
                <a:solidFill>
                  <a:prstClr val="white"/>
                </a:solidFill>
                <a:latin typeface="ＭＳ ゴシック" panose="020B0609070205080204" pitchFamily="49" charset="-128"/>
                <a:ea typeface="ＭＳ ゴシック" panose="020B0609070205080204" pitchFamily="49" charset="-128"/>
              </a:rPr>
              <a:t>概要</a:t>
            </a:r>
            <a:r>
              <a:rPr lang="en-US" altLang="ja-JP" sz="2000" b="1" dirty="0">
                <a:solidFill>
                  <a:prstClr val="white"/>
                </a:solidFill>
                <a:latin typeface="ＭＳ ゴシック" panose="020B0609070205080204" pitchFamily="49" charset="-128"/>
                <a:ea typeface="ＭＳ ゴシック" panose="020B0609070205080204" pitchFamily="49" charset="-128"/>
              </a:rPr>
              <a:t>】</a:t>
            </a:r>
            <a:endParaRPr lang="ja-JP" altLang="en-US" sz="1400" b="1" dirty="0">
              <a:solidFill>
                <a:prstClr val="white"/>
              </a:solidFill>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107</a:t>
            </a:fld>
            <a:endParaRPr lang="en-US" altLang="ja-JP" dirty="0">
              <a:solidFill>
                <a:srgbClr val="000000"/>
              </a:solidFill>
            </a:endParaRPr>
          </a:p>
        </p:txBody>
      </p:sp>
    </p:spTree>
    <p:extLst>
      <p:ext uri="{BB962C8B-B14F-4D97-AF65-F5344CB8AC3E}">
        <p14:creationId xmlns:p14="http://schemas.microsoft.com/office/powerpoint/2010/main" val="267139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509107" y="436607"/>
            <a:ext cx="8893869" cy="315913"/>
          </a:xfrm>
          <a:prstGeom prst="rect">
            <a:avLst/>
          </a:prstGeom>
          <a:solidFill>
            <a:schemeClr val="bg1">
              <a:lumMod val="85000"/>
            </a:schemeClr>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利用者数の推移（６ヶ月毎の利用者数推移）（障害福祉サービスと障害児サービス）</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 name="AutoShape 6"/>
          <p:cNvSpPr>
            <a:spLocks noChangeArrowheads="1"/>
          </p:cNvSpPr>
          <p:nvPr/>
        </p:nvSpPr>
        <p:spPr bwMode="auto">
          <a:xfrm>
            <a:off x="509108" y="4599362"/>
            <a:ext cx="8869022" cy="404813"/>
          </a:xfrm>
          <a:prstGeom prst="roundRect">
            <a:avLst>
              <a:gd name="adj" fmla="val 16667"/>
            </a:avLst>
          </a:prstGeom>
          <a:noFill/>
          <a:ln w="9525" algn="ctr">
            <a:solidFill>
              <a:schemeClr val="tx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　 </a:t>
            </a:r>
            <a:r>
              <a:rPr kumimoji="1" lang="en-US" altLang="ja-JP"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平成</a:t>
            </a: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２９年</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１０</a:t>
            </a: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月</a:t>
            </a:r>
            <a:r>
              <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平成３０年１０月の伸び率（年率）・・・・・　６．４％</a:t>
            </a:r>
            <a:endParaRPr kumimoji="1" lang="ja-JP" altLang="en-US" sz="2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4" name="テキスト ボックス 3"/>
          <p:cNvSpPr txBox="1"/>
          <p:nvPr/>
        </p:nvSpPr>
        <p:spPr>
          <a:xfrm>
            <a:off x="7970683" y="869675"/>
            <a:ext cx="14322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Arial" charset="0"/>
                <a:ea typeface="ＭＳ Ｐゴシック" charset="-128"/>
                <a:cs typeface="+mn-cs"/>
              </a:rPr>
              <a:t>（単位：万人）</a:t>
            </a:r>
            <a:endParaRPr kumimoji="1" lang="ja-JP" altLang="en-US" sz="120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 name="テキスト ボックス 6"/>
          <p:cNvSpPr txBox="1"/>
          <p:nvPr/>
        </p:nvSpPr>
        <p:spPr>
          <a:xfrm>
            <a:off x="509108" y="5229200"/>
            <a:ext cx="8810046"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３０年１０月</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の利用者数</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このうち　身体障害者の伸び率</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１</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３</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身体障害者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２１．９万人</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知的障害者の伸び率</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３</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１</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知的障害者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３９．７万人</a:t>
            </a:r>
            <a:endPar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精神障害者の伸び率</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７</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２</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精神障害者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２２．２万人</a:t>
            </a:r>
            <a:endPar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障害児の伸び率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１４．１％</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難病</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等対象者</a:t>
            </a:r>
            <a:r>
              <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０．３万人（</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2,941</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人</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障害児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３３．</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０</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万人（</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itchFamily="49" charset="-128"/>
                <a:ea typeface="ＭＳ ゴシック" pitchFamily="49" charset="-128"/>
                <a:cs typeface="+mn-cs"/>
              </a:rPr>
              <a:t>障害福祉サービスを利用する障害児を含む）</a:t>
            </a:r>
            <a:r>
              <a:rPr kumimoji="1" lang="ja-JP" altLang="en-US" sz="12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　　　　　　</a:t>
            </a:r>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pic>
        <p:nvPicPr>
          <p:cNvPr id="6" name="図 5"/>
          <p:cNvPicPr>
            <a:picLocks noChangeAspect="1"/>
          </p:cNvPicPr>
          <p:nvPr/>
        </p:nvPicPr>
        <p:blipFill>
          <a:blip r:embed="rId3"/>
          <a:stretch>
            <a:fillRect/>
          </a:stretch>
        </p:blipFill>
        <p:spPr>
          <a:xfrm>
            <a:off x="509106" y="1174388"/>
            <a:ext cx="8901593" cy="2889754"/>
          </a:xfrm>
          <a:prstGeom prst="rect">
            <a:avLst/>
          </a:prstGeom>
        </p:spPr>
      </p:pic>
      <p:sp>
        <p:nvSpPr>
          <p:cNvPr id="8" name="スライド番号プレースホルダー 8"/>
          <p:cNvSpPr>
            <a:spLocks noGrp="1"/>
          </p:cNvSpPr>
          <p:nvPr>
            <p:ph type="sldNum" sz="quarter" idx="12"/>
          </p:nvPr>
        </p:nvSpPr>
        <p:spPr>
          <a:xfrm>
            <a:off x="7545289" y="6525347"/>
            <a:ext cx="23114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Arial" charset="0"/>
                <a:ea typeface="ＭＳ ゴシック" panose="020B0609070205080204" pitchFamily="49" charset="-128"/>
                <a:cs typeface="+mn-cs"/>
              </a:rPr>
              <a:t>8</a:t>
            </a:r>
            <a:endParaRPr kumimoji="1" lang="en-US" altLang="ja-JP" sz="1400" b="0" i="0" u="none" strike="noStrike" kern="1200" cap="none" spc="0" normalizeH="0" baseline="0" noProof="0" dirty="0">
              <a:ln>
                <a:noFill/>
              </a:ln>
              <a:solidFill>
                <a:prstClr val="black"/>
              </a:solidFill>
              <a:effectLst/>
              <a:uLnTx/>
              <a:uFillTx/>
              <a:latin typeface="Arial" charset="0"/>
              <a:ea typeface="ＭＳ ゴシック" panose="020B0609070205080204" pitchFamily="49" charset="-128"/>
              <a:cs typeface="+mn-cs"/>
            </a:endParaRPr>
          </a:p>
        </p:txBody>
      </p:sp>
    </p:spTree>
    <p:extLst>
      <p:ext uri="{BB962C8B-B14F-4D97-AF65-F5344CB8AC3E}">
        <p14:creationId xmlns:p14="http://schemas.microsoft.com/office/powerpoint/2010/main" val="58862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44222" y="118824"/>
            <a:ext cx="86036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charset="-128"/>
                <a:cs typeface="+mn-cs"/>
              </a:rPr>
              <a:t>障害福祉サービス等に関する公費負担及び利用者負担</a:t>
            </a:r>
          </a:p>
        </p:txBody>
      </p:sp>
      <p:sp>
        <p:nvSpPr>
          <p:cNvPr id="7" name="テキスト ボックス 6"/>
          <p:cNvSpPr txBox="1"/>
          <p:nvPr/>
        </p:nvSpPr>
        <p:spPr>
          <a:xfrm>
            <a:off x="3224808" y="6061938"/>
            <a:ext cx="6120680" cy="654540"/>
          </a:xfrm>
          <a:prstGeom prst="rect">
            <a:avLst/>
          </a:prstGeom>
          <a:noFill/>
        </p:spPr>
        <p:txBody>
          <a:bodyPr wrap="square" lIns="99569" tIns="49785" rIns="99569" bIns="4978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国及び地方自治体の負担額：障害者自立支援給付費負担金（実績額。</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は当初予算</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額）</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負担割合は、国：都道府県：市町村＝２：１：１</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利用者負担額：国保連データ（</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H20-29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）及び障害者自立支援給付費負担金を元に障害福祉課推計。</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利用者負担率：国保連データ（</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H20-29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H18</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H19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H20</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の負担率、</a:t>
            </a:r>
            <a:r>
              <a:rPr kumimoji="1" lang="en-US" altLang="ja-JP"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の負担率で仮置き。</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920552" y="5485736"/>
            <a:ext cx="842493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利用者負担率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3.3%</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3.3%</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3.3%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2.3%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0.4%             0.4%            0.5%     </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0.5%            0.6%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0.6%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0.7%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0.7%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(0.7</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aphicFrame>
        <p:nvGraphicFramePr>
          <p:cNvPr id="18" name="グラフ 17"/>
          <p:cNvGraphicFramePr>
            <a:graphicFrameLocks/>
          </p:cNvGraphicFramePr>
          <p:nvPr>
            <p:extLst/>
          </p:nvPr>
        </p:nvGraphicFramePr>
        <p:xfrm>
          <a:off x="632520" y="726614"/>
          <a:ext cx="8640960" cy="4759123"/>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920551" y="5700116"/>
            <a:ext cx="82202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伸び率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66.2</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9.7%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11.9%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9.5%            9.2%     </a:t>
            </a:r>
            <a:r>
              <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14.9%           9.6%            8.1%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10.2%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7.9%          </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9.0</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 </a:t>
            </a:r>
            <a:r>
              <a:rPr kumimoji="1" lang="en-US" altLang="ja-JP" sz="900" b="0" i="0" u="none" strike="noStrike" kern="1200" cap="none" spc="0" normalizeH="0" baseline="0" noProof="0" dirty="0">
                <a:ln>
                  <a:noFill/>
                </a:ln>
                <a:solidFill>
                  <a:prstClr val="black"/>
                </a:solidFill>
                <a:effectLst/>
                <a:uLnTx/>
                <a:uFillTx/>
                <a:latin typeface="Calibri"/>
                <a:ea typeface="ＭＳ Ｐゴシック" charset="-128"/>
                <a:cs typeface="+mn-cs"/>
              </a:rPr>
              <a:t>9.3</a:t>
            </a: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charset="-128"/>
                <a:cs typeface="+mn-cs"/>
              </a:rPr>
              <a:t>%</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
        <p:nvSpPr>
          <p:cNvPr id="20" name="正方形/長方形 19"/>
          <p:cNvSpPr/>
          <p:nvPr/>
        </p:nvSpPr>
        <p:spPr>
          <a:xfrm>
            <a:off x="2715944" y="3087416"/>
            <a:ext cx="666623"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1" name="正方形/長方形 20"/>
          <p:cNvSpPr/>
          <p:nvPr/>
        </p:nvSpPr>
        <p:spPr>
          <a:xfrm>
            <a:off x="3368824" y="2972001"/>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2" name="正方形/長方形 21"/>
          <p:cNvSpPr/>
          <p:nvPr/>
        </p:nvSpPr>
        <p:spPr>
          <a:xfrm>
            <a:off x="6121981" y="2051377"/>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3" name="正方形/長方形 22"/>
          <p:cNvSpPr/>
          <p:nvPr/>
        </p:nvSpPr>
        <p:spPr>
          <a:xfrm>
            <a:off x="5469396" y="2193448"/>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4" name="正方形/長方形 23"/>
          <p:cNvSpPr/>
          <p:nvPr/>
        </p:nvSpPr>
        <p:spPr>
          <a:xfrm>
            <a:off x="4982625" y="2408014"/>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5" name="正方形/長方形 24"/>
          <p:cNvSpPr/>
          <p:nvPr/>
        </p:nvSpPr>
        <p:spPr>
          <a:xfrm>
            <a:off x="4520952" y="2647016"/>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6" name="正方形/長方形 25"/>
          <p:cNvSpPr/>
          <p:nvPr/>
        </p:nvSpPr>
        <p:spPr>
          <a:xfrm>
            <a:off x="3895648" y="2741170"/>
            <a:ext cx="625304"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7" name="正方形/長方形 26"/>
          <p:cNvSpPr/>
          <p:nvPr/>
        </p:nvSpPr>
        <p:spPr>
          <a:xfrm>
            <a:off x="2086403" y="3229464"/>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0.9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8" name="正方形/長方形 27"/>
          <p:cNvSpPr/>
          <p:nvPr/>
        </p:nvSpPr>
        <p:spPr>
          <a:xfrm>
            <a:off x="6761014" y="1801294"/>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29" name="正方形/長方形 28"/>
          <p:cNvSpPr/>
          <p:nvPr/>
        </p:nvSpPr>
        <p:spPr>
          <a:xfrm>
            <a:off x="7221252" y="1551211"/>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30" name="正方形/長方形 29"/>
          <p:cNvSpPr/>
          <p:nvPr/>
        </p:nvSpPr>
        <p:spPr>
          <a:xfrm>
            <a:off x="7844652" y="1312209"/>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31" name="正方形/長方形 30"/>
          <p:cNvSpPr/>
          <p:nvPr/>
        </p:nvSpPr>
        <p:spPr>
          <a:xfrm>
            <a:off x="8492724" y="1033442"/>
            <a:ext cx="648072" cy="21602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兆円</a:t>
            </a:r>
          </a:p>
        </p:txBody>
      </p:sp>
      <p:sp>
        <p:nvSpPr>
          <p:cNvPr id="33" name="スライド番号プレースホルダー 1"/>
          <p:cNvSpPr txBox="1">
            <a:spLocks/>
          </p:cNvSpPr>
          <p:nvPr/>
        </p:nvSpPr>
        <p:spPr bwMode="auto">
          <a:xfrm>
            <a:off x="7545288" y="6453336"/>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6656" algn="l" rtl="0" fontAlgn="base">
              <a:spcBef>
                <a:spcPct val="0"/>
              </a:spcBef>
              <a:spcAft>
                <a:spcPct val="0"/>
              </a:spcAft>
              <a:defRPr kumimoji="1" kern="1200">
                <a:solidFill>
                  <a:schemeClr val="tx1"/>
                </a:solidFill>
                <a:latin typeface="Arial" charset="0"/>
                <a:ea typeface="ＭＳ Ｐゴシック" charset="-128"/>
                <a:cs typeface="+mn-cs"/>
              </a:defRPr>
            </a:lvl2pPr>
            <a:lvl3pPr marL="913314" algn="l" rtl="0" fontAlgn="base">
              <a:spcBef>
                <a:spcPct val="0"/>
              </a:spcBef>
              <a:spcAft>
                <a:spcPct val="0"/>
              </a:spcAft>
              <a:defRPr kumimoji="1" kern="1200">
                <a:solidFill>
                  <a:schemeClr val="tx1"/>
                </a:solidFill>
                <a:latin typeface="Arial" charset="0"/>
                <a:ea typeface="ＭＳ Ｐゴシック" charset="-128"/>
                <a:cs typeface="+mn-cs"/>
              </a:defRPr>
            </a:lvl3pPr>
            <a:lvl4pPr marL="1369969" algn="l" rtl="0" fontAlgn="base">
              <a:spcBef>
                <a:spcPct val="0"/>
              </a:spcBef>
              <a:spcAft>
                <a:spcPct val="0"/>
              </a:spcAft>
              <a:defRPr kumimoji="1" kern="1200">
                <a:solidFill>
                  <a:schemeClr val="tx1"/>
                </a:solidFill>
                <a:latin typeface="Arial" charset="0"/>
                <a:ea typeface="ＭＳ Ｐゴシック" charset="-128"/>
                <a:cs typeface="+mn-cs"/>
              </a:defRPr>
            </a:lvl4pPr>
            <a:lvl5pPr marL="1826627" algn="l" rtl="0" fontAlgn="base">
              <a:spcBef>
                <a:spcPct val="0"/>
              </a:spcBef>
              <a:spcAft>
                <a:spcPct val="0"/>
              </a:spcAft>
              <a:defRPr kumimoji="1" kern="1200">
                <a:solidFill>
                  <a:schemeClr val="tx1"/>
                </a:solidFill>
                <a:latin typeface="Arial" charset="0"/>
                <a:ea typeface="ＭＳ Ｐゴシック" charset="-128"/>
                <a:cs typeface="+mn-cs"/>
              </a:defRPr>
            </a:lvl5pPr>
            <a:lvl6pPr marL="2283279" algn="l" defTabSz="913314" rtl="0" eaLnBrk="1" latinLnBrk="0" hangingPunct="1">
              <a:defRPr kumimoji="1" kern="1200">
                <a:solidFill>
                  <a:schemeClr val="tx1"/>
                </a:solidFill>
                <a:latin typeface="Arial" charset="0"/>
                <a:ea typeface="ＭＳ Ｐゴシック" charset="-128"/>
                <a:cs typeface="+mn-cs"/>
              </a:defRPr>
            </a:lvl6pPr>
            <a:lvl7pPr marL="2739937" algn="l" defTabSz="913314" rtl="0" eaLnBrk="1" latinLnBrk="0" hangingPunct="1">
              <a:defRPr kumimoji="1" kern="1200">
                <a:solidFill>
                  <a:schemeClr val="tx1"/>
                </a:solidFill>
                <a:latin typeface="Arial" charset="0"/>
                <a:ea typeface="ＭＳ Ｐゴシック" charset="-128"/>
                <a:cs typeface="+mn-cs"/>
              </a:defRPr>
            </a:lvl7pPr>
            <a:lvl8pPr marL="3196592" algn="l" defTabSz="913314" rtl="0" eaLnBrk="1" latinLnBrk="0" hangingPunct="1">
              <a:defRPr kumimoji="1" kern="1200">
                <a:solidFill>
                  <a:schemeClr val="tx1"/>
                </a:solidFill>
                <a:latin typeface="Arial" charset="0"/>
                <a:ea typeface="ＭＳ Ｐゴシック" charset="-128"/>
                <a:cs typeface="+mn-cs"/>
              </a:defRPr>
            </a:lvl8pPr>
            <a:lvl9pPr marL="3653254" algn="l" defTabSz="913314"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ja-JP" dirty="0">
                <a:solidFill>
                  <a:prstClr val="black"/>
                </a:solidFill>
              </a:rPr>
              <a:t>9</a:t>
            </a:r>
            <a:endParaRPr kumimoji="1" lang="en-US" altLang="ja-JP"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06582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solidFill>
                  <a:schemeClr val="tx1"/>
                </a:solidFill>
              </a:rPr>
              <a:t>Ⅱ</a:t>
            </a:r>
            <a:r>
              <a:rPr lang="ja-JP" altLang="en-US" sz="3600" dirty="0" smtClean="0">
                <a:solidFill>
                  <a:schemeClr val="tx1"/>
                </a:solidFill>
              </a:rPr>
              <a:t>　障害者総合支援法等の概要</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13</a:t>
            </a:fld>
            <a:endParaRPr lang="en-US" altLang="ja-JP">
              <a:solidFill>
                <a:prstClr val="black"/>
              </a:solidFill>
            </a:endParaRPr>
          </a:p>
        </p:txBody>
      </p:sp>
    </p:spTree>
    <p:extLst>
      <p:ext uri="{BB962C8B-B14F-4D97-AF65-F5344CB8AC3E}">
        <p14:creationId xmlns:p14="http://schemas.microsoft.com/office/powerpoint/2010/main" val="143398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１　目的及び基本理念等</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14</a:t>
            </a:fld>
            <a:endParaRPr lang="en-US" altLang="ja-JP">
              <a:solidFill>
                <a:prstClr val="black"/>
              </a:solidFill>
            </a:endParaRPr>
          </a:p>
        </p:txBody>
      </p:sp>
    </p:spTree>
    <p:extLst>
      <p:ext uri="{BB962C8B-B14F-4D97-AF65-F5344CB8AC3E}">
        <p14:creationId xmlns:p14="http://schemas.microsoft.com/office/powerpoint/2010/main" val="1984833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145D96E-32D2-4BBE-876A-32169566F5EB}"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413700" name="Text Box 4"/>
          <p:cNvSpPr txBox="1">
            <a:spLocks noChangeArrowheads="1"/>
          </p:cNvSpPr>
          <p:nvPr/>
        </p:nvSpPr>
        <p:spPr bwMode="auto">
          <a:xfrm>
            <a:off x="468202" y="3068960"/>
            <a:ext cx="8915400" cy="332397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spcBef>
                <a:spcPct val="20000"/>
              </a:spcBef>
              <a:buClr>
                <a:srgbClr val="00CC99"/>
              </a:buClr>
              <a:buSzPct val="75000"/>
              <a:defRPr/>
            </a:pPr>
            <a:r>
              <a:rPr lang="ja-JP" altLang="en-US" sz="1400" b="1" dirty="0" smtClean="0">
                <a:latin typeface="Arial Narrow" pitchFamily="34" charset="0"/>
                <a:ea typeface="ＭＳ Ｐゴシック" pitchFamily="50" charset="-128"/>
              </a:rPr>
              <a:t>第一条</a:t>
            </a:r>
            <a:r>
              <a:rPr lang="ja-JP" altLang="en-US" sz="1400" dirty="0">
                <a:latin typeface="Arial Narrow" pitchFamily="34" charset="0"/>
                <a:ea typeface="ＭＳ Ｐゴシック" pitchFamily="50" charset="-128"/>
              </a:rPr>
              <a:t>　</a:t>
            </a:r>
            <a:r>
              <a:rPr lang="ja-JP" altLang="en-US" sz="1400" b="1" dirty="0">
                <a:latin typeface="Arial Narrow" pitchFamily="34" charset="0"/>
                <a:ea typeface="ＭＳ Ｐゴシック" pitchFamily="50" charset="-128"/>
              </a:rPr>
              <a:t>（目的）</a:t>
            </a:r>
          </a:p>
          <a:p>
            <a:pPr>
              <a:spcBef>
                <a:spcPct val="20000"/>
              </a:spcBef>
              <a:buClr>
                <a:srgbClr val="00CC99"/>
              </a:buClr>
              <a:buSzPct val="75000"/>
              <a:defRPr/>
            </a:pPr>
            <a:r>
              <a:rPr lang="ja-JP" altLang="en-US" sz="1400" b="1" dirty="0" smtClean="0">
                <a:latin typeface="Arial Narrow" pitchFamily="34" charset="0"/>
                <a:ea typeface="ＭＳ Ｐゴシック" pitchFamily="50" charset="-128"/>
              </a:rPr>
              <a:t>　こ</a:t>
            </a:r>
            <a:r>
              <a:rPr lang="ja-JP" altLang="en-US" sz="1400" dirty="0" smtClean="0"/>
              <a:t>の</a:t>
            </a:r>
            <a:r>
              <a:rPr lang="ja-JP" altLang="en-US" sz="1400" dirty="0"/>
              <a:t>法律は、全ての国民が、</a:t>
            </a:r>
            <a:r>
              <a:rPr lang="ja-JP" altLang="en-US" sz="1400" b="1" u="sng" dirty="0"/>
              <a:t>障害の有無にかかわらず、等しく基本的人権を享有するかけがえのない個人として尊重されるものである</a:t>
            </a:r>
            <a:r>
              <a:rPr lang="ja-JP" altLang="en-US" sz="1400" dirty="0"/>
              <a:t>との理念に</a:t>
            </a:r>
            <a:r>
              <a:rPr lang="ja-JP" altLang="en-US" sz="1400" dirty="0" err="1"/>
              <a:t>のつ</a:t>
            </a:r>
            <a:r>
              <a:rPr lang="ja-JP" altLang="en-US" sz="1400" dirty="0"/>
              <a:t>とり、全ての国民が、障害の有無によつて分け隔てられることなく、相互に人格と個性を尊重し合いながら</a:t>
            </a:r>
            <a:r>
              <a:rPr lang="ja-JP" altLang="en-US" sz="1400" b="1" u="sng" dirty="0"/>
              <a:t>共生する社会を実現するため</a:t>
            </a:r>
            <a:r>
              <a:rPr lang="ja-JP" altLang="en-US" sz="1400" dirty="0"/>
              <a:t>、障害者の自立及び社会参加の支援等のための施策に関し、基本原則を定め、及び国、地方公共団体等の責務を明らかにするとともに、障害者の自立及び社会参加の支援等のための施策の基本となる事項を定めること等により</a:t>
            </a:r>
            <a:r>
              <a:rPr lang="ja-JP" altLang="en-US" sz="1400" b="1" dirty="0"/>
              <a:t>、</a:t>
            </a:r>
            <a:r>
              <a:rPr lang="ja-JP" altLang="en-US" sz="1400" b="1" u="sng" dirty="0"/>
              <a:t>障害者の自立及び社会参加の支援等のための施策を総合的かつ計画的に推進することを目的とする</a:t>
            </a:r>
            <a:r>
              <a:rPr lang="ja-JP" altLang="en-US" sz="1400" u="sng" dirty="0"/>
              <a:t>。 </a:t>
            </a:r>
            <a:endParaRPr lang="en-US" altLang="ja-JP" sz="1400" u="sng" dirty="0" smtClean="0"/>
          </a:p>
          <a:p>
            <a:pPr>
              <a:spcBef>
                <a:spcPct val="20000"/>
              </a:spcBef>
              <a:buClr>
                <a:srgbClr val="00CC99"/>
              </a:buClr>
              <a:buSzPct val="75000"/>
              <a:defRPr/>
            </a:pPr>
            <a:r>
              <a:rPr lang="ja-JP" altLang="en-US" sz="1400" b="1" dirty="0" smtClean="0">
                <a:latin typeface="Arial Narrow" pitchFamily="34" charset="0"/>
                <a:ea typeface="ＭＳ Ｐゴシック" pitchFamily="50" charset="-128"/>
              </a:rPr>
              <a:t>第四条　（差別の禁止）</a:t>
            </a:r>
            <a:endParaRPr lang="en-US" altLang="ja-JP" sz="1400" b="1"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a:latin typeface="Arial Narrow" pitchFamily="34" charset="0"/>
                <a:ea typeface="ＭＳ Ｐゴシック" pitchFamily="50" charset="-128"/>
              </a:rPr>
              <a:t>　</a:t>
            </a:r>
            <a:r>
              <a:rPr lang="ja-JP" altLang="en-US" sz="1400" dirty="0" smtClean="0">
                <a:latin typeface="Arial Narrow" pitchFamily="34" charset="0"/>
                <a:ea typeface="ＭＳ Ｐゴシック" pitchFamily="50" charset="-128"/>
              </a:rPr>
              <a:t>何人も、障害者に対して、障害を理由として、差別することその他の権利利益を侵害する行為をしてはならない。</a:t>
            </a:r>
            <a:endParaRPr lang="en-US" altLang="ja-JP" sz="1400"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smtClean="0">
                <a:latin typeface="Arial Narrow" pitchFamily="34" charset="0"/>
                <a:ea typeface="ＭＳ Ｐゴシック" pitchFamily="50" charset="-128"/>
              </a:rPr>
              <a:t>２　社会的障壁の除去は、それを必要としている障害者が現存し、かつ、その</a:t>
            </a:r>
            <a:r>
              <a:rPr lang="ja-JP" altLang="en-US" sz="1400" b="1" u="sng" dirty="0" smtClean="0">
                <a:latin typeface="Arial Narrow" pitchFamily="34" charset="0"/>
                <a:ea typeface="ＭＳ Ｐゴシック" pitchFamily="50" charset="-128"/>
              </a:rPr>
              <a:t>実施に伴う負担が過重でないときは</a:t>
            </a:r>
            <a:r>
              <a:rPr lang="ja-JP" altLang="en-US" sz="1400" dirty="0" smtClean="0">
                <a:latin typeface="Arial Narrow" pitchFamily="34" charset="0"/>
                <a:ea typeface="ＭＳ Ｐゴシック" pitchFamily="50" charset="-128"/>
              </a:rPr>
              <a:t>、それを怠ることによって前項の規定に違反することとならないよう、その実施について必要かつ</a:t>
            </a:r>
            <a:r>
              <a:rPr lang="ja-JP" altLang="en-US" sz="1400" b="1" u="sng" dirty="0" smtClean="0">
                <a:latin typeface="Arial Narrow" pitchFamily="34" charset="0"/>
                <a:ea typeface="ＭＳ Ｐゴシック" pitchFamily="50" charset="-128"/>
              </a:rPr>
              <a:t>合理的な配慮</a:t>
            </a:r>
            <a:r>
              <a:rPr lang="ja-JP" altLang="en-US" sz="1400" dirty="0" smtClean="0">
                <a:latin typeface="Arial Narrow" pitchFamily="34" charset="0"/>
                <a:ea typeface="ＭＳ Ｐゴシック" pitchFamily="50" charset="-128"/>
              </a:rPr>
              <a:t>がなされなければならない。</a:t>
            </a:r>
            <a:endParaRPr lang="en-US" altLang="ja-JP" sz="1400" dirty="0" smtClean="0">
              <a:latin typeface="Arial Narrow" pitchFamily="34" charset="0"/>
              <a:ea typeface="ＭＳ Ｐゴシック" pitchFamily="50" charset="-128"/>
            </a:endParaRPr>
          </a:p>
          <a:p>
            <a:pPr>
              <a:spcBef>
                <a:spcPct val="20000"/>
              </a:spcBef>
              <a:buClr>
                <a:srgbClr val="00CC99"/>
              </a:buClr>
              <a:buSzPct val="75000"/>
              <a:defRPr/>
            </a:pPr>
            <a:r>
              <a:rPr lang="ja-JP" altLang="en-US" sz="1400" dirty="0" smtClean="0">
                <a:latin typeface="Arial Narrow" pitchFamily="34" charset="0"/>
                <a:ea typeface="ＭＳ Ｐゴシック" pitchFamily="50" charset="-128"/>
              </a:rPr>
              <a:t>３　国は、第一項の規定に違反する行為の防止に関する啓発及び知識の普及を図るため、当該行為の防止を図るために必要となる情報の収集、整理及び提供を行うものとする。</a:t>
            </a:r>
            <a:endParaRPr lang="ja-JP" altLang="en-US" sz="1400" dirty="0">
              <a:latin typeface="Arial Narrow" pitchFamily="34" charset="0"/>
              <a:ea typeface="ＭＳ Ｐゴシック" pitchFamily="50" charset="-128"/>
            </a:endParaRPr>
          </a:p>
        </p:txBody>
      </p:sp>
      <p:sp>
        <p:nvSpPr>
          <p:cNvPr id="7" name="Rectangle 3"/>
          <p:cNvSpPr>
            <a:spLocks noChangeArrowheads="1"/>
          </p:cNvSpPr>
          <p:nvPr/>
        </p:nvSpPr>
        <p:spPr bwMode="auto">
          <a:xfrm>
            <a:off x="776536" y="332656"/>
            <a:ext cx="8280920" cy="576057"/>
          </a:xfrm>
          <a:prstGeom prst="rect">
            <a:avLst/>
          </a:prstGeom>
          <a:solidFill>
            <a:schemeClr val="accent2">
              <a:lumMod val="20000"/>
              <a:lumOff val="80000"/>
            </a:schemeClr>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chemeClr val="accent6">
                    <a:lumMod val="50000"/>
                  </a:schemeClr>
                </a:solidFill>
                <a:effectLst>
                  <a:outerShdw blurRad="38100" dist="38100" dir="2700000" algn="tl">
                    <a:srgbClr val="C0C0C0"/>
                  </a:outerShdw>
                </a:effectLst>
                <a:latin typeface="HG創英角ｺﾞｼｯｸUB" pitchFamily="49" charset="-128"/>
                <a:ea typeface="HG創英角ｺﾞｼｯｸUB" pitchFamily="49" charset="-128"/>
              </a:rPr>
              <a:t>障害者の権利に関する条約（国際連合）</a:t>
            </a:r>
            <a:endParaRPr lang="ja-JP" altLang="en-US" sz="3200" dirty="0">
              <a:solidFill>
                <a:schemeClr val="accent6">
                  <a:lumMod val="50000"/>
                </a:schemeClr>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8" name="Text Box 4"/>
          <p:cNvSpPr txBox="1">
            <a:spLocks noChangeArrowheads="1"/>
          </p:cNvSpPr>
          <p:nvPr/>
        </p:nvSpPr>
        <p:spPr bwMode="auto">
          <a:xfrm>
            <a:off x="442571" y="980721"/>
            <a:ext cx="8915400" cy="1169535"/>
          </a:xfrm>
          <a:prstGeom prst="rect">
            <a:avLst/>
          </a:prstGeom>
          <a:solidFill>
            <a:srgbClr val="FFFF99">
              <a:alpha val="50000"/>
            </a:srgbClr>
          </a:solidFill>
          <a:ln w="38100" cmpd="dbl">
            <a:solidFill>
              <a:schemeClr val="tx1"/>
            </a:solidFill>
            <a:miter lim="800000"/>
            <a:headEnd/>
            <a:tailEnd/>
          </a:ln>
          <a:effectLst/>
        </p:spPr>
        <p:txBody>
          <a:bodyPr wrap="square" lIns="91422" tIns="45712" rIns="91422" bIns="45712">
            <a:spAutoFit/>
          </a:bodyPr>
          <a:lstStyle/>
          <a:p>
            <a:r>
              <a:rPr lang="ja-JP" altLang="en-US" sz="1400" b="1" dirty="0" smtClean="0"/>
              <a:t>第一条（目的）</a:t>
            </a:r>
            <a:endParaRPr lang="ja-JP" altLang="en-US" sz="1400" b="1" dirty="0"/>
          </a:p>
          <a:p>
            <a:r>
              <a:rPr lang="ja-JP" altLang="en-US" sz="1400" dirty="0" smtClean="0"/>
              <a:t>　この</a:t>
            </a:r>
            <a:r>
              <a:rPr lang="ja-JP" altLang="en-US" sz="1400" dirty="0"/>
              <a:t>条約は、すべての障害者による</a:t>
            </a:r>
            <a:r>
              <a:rPr lang="ja-JP" altLang="en-US" sz="1400" b="1" u="sng" dirty="0"/>
              <a:t>あらゆる人権及び基本的自由の完全かつ平等な享有を促進</a:t>
            </a:r>
            <a:r>
              <a:rPr lang="ja-JP" altLang="en-US" sz="1400" dirty="0"/>
              <a:t>し、保護し、及び確保すること並びに障害者の固有の尊厳の尊重を促進することを目的とする。</a:t>
            </a:r>
            <a:br>
              <a:rPr lang="ja-JP" altLang="en-US" sz="1400" dirty="0"/>
            </a:br>
            <a:r>
              <a:rPr lang="ja-JP" altLang="en-US" sz="1400" dirty="0" smtClean="0"/>
              <a:t>　障害者</a:t>
            </a:r>
            <a:r>
              <a:rPr lang="ja-JP" altLang="en-US" sz="1400" dirty="0"/>
              <a:t>には、長期的な身体的、精神的、知的又は感覚的な障害を有する者であって、様々な障壁との相互作用により他の者と平等に社会に完全かつ効果的に参加することを妨げられることのあるものを含む。</a:t>
            </a:r>
          </a:p>
        </p:txBody>
      </p:sp>
      <p:sp>
        <p:nvSpPr>
          <p:cNvPr id="10" name="Rectangle 3"/>
          <p:cNvSpPr>
            <a:spLocks noChangeArrowheads="1"/>
          </p:cNvSpPr>
          <p:nvPr/>
        </p:nvSpPr>
        <p:spPr bwMode="auto">
          <a:xfrm>
            <a:off x="776536" y="2420895"/>
            <a:ext cx="8280920" cy="576057"/>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障害者基本法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35998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896049" y="836712"/>
            <a:ext cx="8242961" cy="647700"/>
          </a:xfrm>
        </p:spPr>
        <p:txBody>
          <a:bodyPr/>
          <a:lstStyle/>
          <a:p>
            <a:pPr eaLnBrk="1" hangingPunct="1"/>
            <a:r>
              <a:rPr lang="ja-JP" altLang="en-US" sz="2800" dirty="0" smtClean="0"/>
              <a:t>障害者総合支援法の目指すもの（目的規定）</a:t>
            </a:r>
          </a:p>
        </p:txBody>
      </p:sp>
      <p:sp>
        <p:nvSpPr>
          <p:cNvPr id="5124" name="Rectangle 3"/>
          <p:cNvSpPr>
            <a:spLocks noGrp="1" noChangeArrowheads="1"/>
          </p:cNvSpPr>
          <p:nvPr>
            <p:ph idx="1"/>
          </p:nvPr>
        </p:nvSpPr>
        <p:spPr>
          <a:xfrm>
            <a:off x="741257" y="1484784"/>
            <a:ext cx="8421819" cy="1944216"/>
          </a:xfrm>
          <a:solidFill>
            <a:schemeClr val="accent3">
              <a:lumMod val="20000"/>
              <a:lumOff val="80000"/>
              <a:alpha val="50195"/>
            </a:schemeClr>
          </a:solidFill>
        </p:spPr>
        <p:txBody>
          <a:bodyPr/>
          <a:lstStyle/>
          <a:p>
            <a:pPr eaLnBrk="1" hangingPunct="1"/>
            <a:r>
              <a:rPr lang="ja-JP" altLang="en-US" sz="2200" dirty="0" smtClean="0"/>
              <a:t>個人としての尊厳にふさわしい日常生活や社会生活を営むことを支援する</a:t>
            </a:r>
          </a:p>
          <a:p>
            <a:pPr eaLnBrk="1" hangingPunct="1"/>
            <a:r>
              <a:rPr lang="ja-JP" altLang="en-US" sz="2200" dirty="0" smtClean="0"/>
              <a:t>障害者や障害児の福祉の増進とともに、障害の有無にかかわらず国民が相互に人格と個性を尊重し安心して暮らすことのできる「地域社会づくり」を進める</a:t>
            </a:r>
          </a:p>
        </p:txBody>
      </p:sp>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16</a:t>
            </a:fld>
            <a:endParaRPr lang="en-US" altLang="ja-JP" dirty="0">
              <a:solidFill>
                <a:srgbClr val="000000"/>
              </a:solidFill>
            </a:endParaRPr>
          </a:p>
        </p:txBody>
      </p:sp>
      <p:sp>
        <p:nvSpPr>
          <p:cNvPr id="413700" name="Text Box 4"/>
          <p:cNvSpPr txBox="1">
            <a:spLocks noChangeArrowheads="1"/>
          </p:cNvSpPr>
          <p:nvPr/>
        </p:nvSpPr>
        <p:spPr bwMode="auto">
          <a:xfrm>
            <a:off x="507339" y="3501008"/>
            <a:ext cx="8915400" cy="309621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latin typeface="Arial Narrow" pitchFamily="34" charset="0"/>
                <a:ea typeface="ＭＳ Ｐゴシック" pitchFamily="50" charset="-128"/>
              </a:rPr>
              <a:t>　（目的）</a:t>
            </a:r>
          </a:p>
          <a:p>
            <a:pPr marL="187289" indent="-187289">
              <a:lnSpc>
                <a:spcPct val="150000"/>
              </a:lnSpc>
              <a:spcBef>
                <a:spcPct val="20000"/>
              </a:spcBef>
              <a:buClr>
                <a:srgbClr val="00CC99"/>
              </a:buClr>
              <a:buSzPct val="75000"/>
              <a:defRPr/>
            </a:pPr>
            <a:r>
              <a:rPr lang="ja-JP" altLang="en-US" sz="1600" dirty="0" smtClean="0">
                <a:latin typeface="Arial Narrow" pitchFamily="34" charset="0"/>
                <a:ea typeface="ＭＳ Ｐゴシック" pitchFamily="50" charset="-128"/>
              </a:rPr>
              <a:t>第一条</a:t>
            </a:r>
            <a:r>
              <a:rPr lang="ja-JP" altLang="en-US" sz="1600" dirty="0">
                <a:latin typeface="Arial Narrow" pitchFamily="34" charset="0"/>
                <a:ea typeface="ＭＳ Ｐゴシック" pitchFamily="50" charset="-128"/>
              </a:rPr>
              <a:t>　この法律は</a:t>
            </a:r>
            <a:r>
              <a:rPr lang="ja-JP" altLang="en-US" sz="1600" dirty="0" smtClean="0">
                <a:latin typeface="Arial Narrow" pitchFamily="34" charset="0"/>
                <a:ea typeface="ＭＳ Ｐゴシック" pitchFamily="50" charset="-128"/>
              </a:rPr>
              <a:t>、障害者基本法の基本的な理念にのっとり、身体</a:t>
            </a:r>
            <a:r>
              <a:rPr lang="ja-JP" altLang="en-US" sz="1600" dirty="0">
                <a:latin typeface="Arial Narrow" pitchFamily="34" charset="0"/>
                <a:ea typeface="ＭＳ Ｐゴシック" pitchFamily="50" charset="-128"/>
              </a:rPr>
              <a:t>障害者福祉法、知的障害者福祉法、精神保健及び精神障害者福祉に関する法律、児童福祉法その他障害者及び障害児の福祉に関する法律と相まって、</a:t>
            </a:r>
            <a:r>
              <a:rPr lang="ja-JP" altLang="en-US" sz="1600" b="1" u="sng" dirty="0">
                <a:effectLst>
                  <a:outerShdw blurRad="38100" dist="38100" dir="2700000" algn="tl">
                    <a:srgbClr val="FFFFFF"/>
                  </a:outerShdw>
                </a:effectLst>
                <a:latin typeface="Arial Narrow" pitchFamily="34" charset="0"/>
                <a:ea typeface="ＭＳ Ｐゴシック" pitchFamily="50" charset="-128"/>
              </a:rPr>
              <a:t>障害者及び障害児</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が基本的人権を享有する個人としての尊厳にふさわしい日常</a:t>
            </a:r>
            <a:r>
              <a:rPr lang="ja-JP" altLang="en-US" sz="1600" b="1" u="sng" dirty="0">
                <a:effectLst>
                  <a:outerShdw blurRad="38100" dist="38100" dir="2700000" algn="tl">
                    <a:srgbClr val="FFFFFF"/>
                  </a:outerShdw>
                </a:effectLst>
                <a:latin typeface="Arial Narrow" pitchFamily="34" charset="0"/>
                <a:ea typeface="ＭＳ Ｐゴシック" pitchFamily="50" charset="-128"/>
              </a:rPr>
              <a:t>生活又は社会生活を営むことができるよう、必要な障害福祉サービスに係る</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給付、地域生活支援事業その他</a:t>
            </a:r>
            <a:r>
              <a:rPr lang="ja-JP" altLang="en-US" sz="1600" b="1" u="sng" dirty="0">
                <a:effectLst>
                  <a:outerShdw blurRad="38100" dist="38100" dir="2700000" algn="tl">
                    <a:srgbClr val="FFFFFF"/>
                  </a:outerShdw>
                </a:effectLst>
                <a:latin typeface="Arial Narrow" pitchFamily="34" charset="0"/>
                <a:ea typeface="ＭＳ Ｐゴシック" pitchFamily="50" charset="-128"/>
              </a:rPr>
              <a:t>の支援</a:t>
            </a:r>
            <a:r>
              <a:rPr lang="ja-JP" altLang="en-US" sz="1600" b="1" u="sng" dirty="0" smtClean="0">
                <a:effectLst>
                  <a:outerShdw blurRad="38100" dist="38100" dir="2700000" algn="tl">
                    <a:srgbClr val="FFFFFF"/>
                  </a:outerShdw>
                </a:effectLst>
                <a:latin typeface="Arial Narrow" pitchFamily="34" charset="0"/>
                <a:ea typeface="ＭＳ Ｐゴシック" pitchFamily="50" charset="-128"/>
              </a:rPr>
              <a:t>を総合的に行い</a:t>
            </a:r>
            <a:r>
              <a:rPr lang="ja-JP" altLang="en-US" sz="1600" b="1" u="sng" dirty="0">
                <a:effectLst>
                  <a:outerShdw blurRad="38100" dist="38100" dir="2700000" algn="tl">
                    <a:srgbClr val="FFFFFF"/>
                  </a:outerShdw>
                </a:effectLst>
                <a:latin typeface="Arial Narrow" pitchFamily="34" charset="0"/>
                <a:ea typeface="ＭＳ Ｐゴシック" pitchFamily="50" charset="-128"/>
              </a:rPr>
              <a:t>、もって障害者及び障害児の福祉の増進を図るとともに、障害の有無にかかわらず国民が相互に人格と個性を尊重し安心して暮らすことのできる地域社会の実現に寄与</a:t>
            </a:r>
            <a:r>
              <a:rPr lang="ja-JP" altLang="en-US" sz="1600" dirty="0">
                <a:latin typeface="Arial Narrow" pitchFamily="34" charset="0"/>
                <a:ea typeface="ＭＳ Ｐゴシック" pitchFamily="50" charset="-128"/>
              </a:rPr>
              <a:t>することを目的とする。</a:t>
            </a: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障害者総合支援法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1656538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17</a:t>
            </a:fld>
            <a:endParaRPr lang="en-US" altLang="ja-JP">
              <a:solidFill>
                <a:prstClr val="black"/>
              </a:solidFill>
            </a:endParaRPr>
          </a:p>
        </p:txBody>
      </p:sp>
      <p:sp>
        <p:nvSpPr>
          <p:cNvPr id="6" name="Text Box 4"/>
          <p:cNvSpPr txBox="1">
            <a:spLocks noChangeArrowheads="1"/>
          </p:cNvSpPr>
          <p:nvPr/>
        </p:nvSpPr>
        <p:spPr bwMode="auto">
          <a:xfrm>
            <a:off x="560512" y="734278"/>
            <a:ext cx="8915400" cy="378563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（基本理念）</a:t>
            </a:r>
            <a:endParaRPr lang="ja-JP" altLang="en-US" sz="1600" dirty="0">
              <a:solidFill>
                <a:srgbClr val="000000"/>
              </a:solidFill>
              <a:latin typeface="Arial Narrow" pitchFamily="34" charset="0"/>
              <a:ea typeface="ＭＳ Ｐゴシック" pitchFamily="50" charset="-128"/>
            </a:endParaRPr>
          </a:p>
          <a:p>
            <a:pPr marL="0" indent="0">
              <a:lnSpc>
                <a:spcPct val="150000"/>
              </a:lnSpc>
              <a:buNone/>
            </a:pPr>
            <a:r>
              <a:rPr lang="ja-JP" altLang="en-US" sz="1600" dirty="0" smtClean="0">
                <a:solidFill>
                  <a:srgbClr val="000000"/>
                </a:solidFill>
                <a:latin typeface="Arial Narrow" pitchFamily="34" charset="0"/>
                <a:ea typeface="ＭＳ Ｐゴシック" pitchFamily="50" charset="-128"/>
              </a:rPr>
              <a:t>第一条の二</a:t>
            </a:r>
            <a:r>
              <a:rPr lang="ja-JP" altLang="en-US" sz="1600" dirty="0">
                <a:solidFill>
                  <a:srgbClr val="000000"/>
                </a:solidFill>
                <a:latin typeface="Arial Narrow" pitchFamily="34" charset="0"/>
                <a:ea typeface="ＭＳ Ｐゴシック" pitchFamily="50" charset="-128"/>
              </a:rPr>
              <a:t>　</a:t>
            </a:r>
            <a:r>
              <a:rPr lang="ja-JP" altLang="en-US" sz="1600" dirty="0"/>
              <a:t>障害者及び障害児が日常生活又は社会生活を営むための支援は、全ての国民が、障害の有無にかかわらず、等しく基本的人権を享有するかけがえのない個人として尊重されるものであるとの理念にのっとり、全ての国民が</a:t>
            </a:r>
            <a:r>
              <a:rPr lang="ja-JP" altLang="en-US" sz="1600" u="sng" dirty="0"/>
              <a:t>、</a:t>
            </a:r>
            <a:r>
              <a:rPr lang="ja-JP" altLang="en-US" sz="1600" b="1" u="sng" dirty="0"/>
              <a:t>障害の有無によって分け隔てられることなく、相互に人格と個性を尊重し合いながら共生する社会を実現するため</a:t>
            </a:r>
            <a:r>
              <a:rPr lang="ja-JP" altLang="en-US" sz="1600" b="1" dirty="0"/>
              <a:t>、</a:t>
            </a:r>
            <a:r>
              <a:rPr lang="ja-JP" altLang="en-US" sz="1600" dirty="0"/>
              <a:t>全ての障害者及び障害児が可能な限りその身近な場所に</a:t>
            </a:r>
            <a:r>
              <a:rPr lang="ja-JP" altLang="en-US" sz="1600" dirty="0" smtClean="0"/>
              <a:t>おいて</a:t>
            </a:r>
            <a:r>
              <a:rPr lang="ja-JP" altLang="en-US" sz="1600" dirty="0"/>
              <a:t>必要</a:t>
            </a:r>
            <a:r>
              <a:rPr lang="ja-JP" altLang="en-US" sz="1600" dirty="0" smtClean="0"/>
              <a:t>な</a:t>
            </a:r>
            <a:r>
              <a:rPr lang="ja-JP" altLang="en-US" sz="1600" dirty="0"/>
              <a:t>日常生活又は社会生活を営むための支援を受けられることにより社会参加の機会が確保されること及び</a:t>
            </a:r>
            <a:r>
              <a:rPr lang="ja-JP" altLang="en-US" sz="1600" b="1" u="sng" dirty="0"/>
              <a:t>どこで誰と生活するかについての選択の機会が確保</a:t>
            </a:r>
            <a:r>
              <a:rPr lang="ja-JP" altLang="en-US" sz="1600" dirty="0"/>
              <a:t>され、地域社会において他の人々</a:t>
            </a:r>
            <a:r>
              <a:rPr lang="ja-JP" altLang="en-US" sz="1600" dirty="0" smtClean="0"/>
              <a:t>と共生する</a:t>
            </a:r>
            <a:r>
              <a:rPr lang="ja-JP" altLang="en-US" sz="1600" dirty="0"/>
              <a:t>ことを妨げられないこと並びに障害者及び障害児にとって日常生活又は社会生活を営む上で障壁となるような社会における事物、制度、慣行、観念その他の一切のものの除去に資することを旨として、総合的かつ計画的に行われなければならない。</a:t>
            </a:r>
          </a:p>
        </p:txBody>
      </p:sp>
    </p:spTree>
    <p:extLst>
      <p:ext uri="{BB962C8B-B14F-4D97-AF65-F5344CB8AC3E}">
        <p14:creationId xmlns:p14="http://schemas.microsoft.com/office/powerpoint/2010/main" val="29392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18</a:t>
            </a:fld>
            <a:endParaRPr lang="en-US" altLang="ja-JP" dirty="0">
              <a:solidFill>
                <a:srgbClr val="000000"/>
              </a:solidFill>
            </a:endParaRPr>
          </a:p>
        </p:txBody>
      </p:sp>
      <p:sp>
        <p:nvSpPr>
          <p:cNvPr id="413700" name="Text Box 4"/>
          <p:cNvSpPr txBox="1">
            <a:spLocks noChangeArrowheads="1"/>
          </p:cNvSpPr>
          <p:nvPr/>
        </p:nvSpPr>
        <p:spPr bwMode="auto">
          <a:xfrm>
            <a:off x="513316" y="1268760"/>
            <a:ext cx="8915400" cy="523834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a:t>
            </a:r>
            <a:r>
              <a:rPr lang="ja-JP" altLang="en-US" sz="1600" dirty="0">
                <a:solidFill>
                  <a:srgbClr val="000000"/>
                </a:solidFill>
                <a:latin typeface="Arial Narrow" pitchFamily="34" charset="0"/>
                <a:ea typeface="ＭＳ Ｐゴシック" pitchFamily="50" charset="-128"/>
              </a:rPr>
              <a:t>児童</a:t>
            </a:r>
            <a:r>
              <a:rPr lang="ja-JP" altLang="en-US" sz="1600" dirty="0" smtClean="0">
                <a:solidFill>
                  <a:srgbClr val="000000"/>
                </a:solidFill>
                <a:latin typeface="Arial Narrow" pitchFamily="34" charset="0"/>
                <a:ea typeface="ＭＳ Ｐゴシック" pitchFamily="50" charset="-128"/>
              </a:rPr>
              <a:t>の福祉を保障するための原理）</a:t>
            </a:r>
            <a:endParaRPr lang="ja-JP" altLang="en-US" sz="1600" dirty="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第一条</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全て児童は、児童の権利に関する条約の精神に</a:t>
            </a:r>
            <a:r>
              <a:rPr lang="ja-JP" altLang="en-US" sz="1600" dirty="0" err="1" smtClean="0">
                <a:solidFill>
                  <a:srgbClr val="000000"/>
                </a:solidFill>
                <a:latin typeface="Arial Narrow" pitchFamily="34" charset="0"/>
                <a:ea typeface="ＭＳ Ｐゴシック" pitchFamily="50" charset="-128"/>
              </a:rPr>
              <a:t>のつ</a:t>
            </a:r>
            <a:r>
              <a:rPr lang="ja-JP" altLang="en-US" sz="1600" dirty="0" smtClean="0">
                <a:solidFill>
                  <a:srgbClr val="000000"/>
                </a:solidFill>
                <a:latin typeface="Arial Narrow" pitchFamily="34" charset="0"/>
                <a:ea typeface="ＭＳ Ｐゴシック" pitchFamily="50" charset="-128"/>
              </a:rPr>
              <a:t>とり、</a:t>
            </a:r>
            <a:r>
              <a:rPr lang="ja-JP" altLang="en-US" sz="1600" b="1" u="sng" dirty="0" smtClean="0">
                <a:solidFill>
                  <a:srgbClr val="000000"/>
                </a:solidFill>
                <a:latin typeface="Arial Narrow" pitchFamily="34" charset="0"/>
                <a:ea typeface="ＭＳ Ｐゴシック" pitchFamily="50" charset="-128"/>
              </a:rPr>
              <a:t>適切に養育されること、その生活を保障されること、愛され、保護されること、その心身の健やかな成長及び発達並びにその自立が図られることその他の福祉を等しく保障される</a:t>
            </a:r>
            <a:r>
              <a:rPr lang="ja-JP" altLang="en-US" sz="1600" dirty="0" smtClean="0">
                <a:solidFill>
                  <a:srgbClr val="000000"/>
                </a:solidFill>
                <a:latin typeface="Arial Narrow" pitchFamily="34" charset="0"/>
                <a:ea typeface="ＭＳ Ｐゴシック" pitchFamily="50" charset="-128"/>
              </a:rPr>
              <a:t>権利を有する。</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（児童育成の責任）</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第二条　全て国民は、児童が良好な環境において生まれ、かつ、社会のあらゆる分野において、児童の年齢及び発達の程度に応じて、その</a:t>
            </a:r>
            <a:r>
              <a:rPr lang="ja-JP" altLang="en-US" sz="1600" b="1" u="sng" dirty="0" smtClean="0">
                <a:solidFill>
                  <a:srgbClr val="000000"/>
                </a:solidFill>
                <a:latin typeface="Arial Narrow" pitchFamily="34" charset="0"/>
                <a:ea typeface="ＭＳ Ｐゴシック" pitchFamily="50" charset="-128"/>
              </a:rPr>
              <a:t>意見が尊重され、その最善の利益が優先して考慮され、心身ともに健やかに育成される</a:t>
            </a:r>
            <a:r>
              <a:rPr lang="ja-JP" altLang="en-US" sz="1600" dirty="0" smtClean="0">
                <a:solidFill>
                  <a:srgbClr val="000000"/>
                </a:solidFill>
                <a:latin typeface="Arial Narrow" pitchFamily="34" charset="0"/>
                <a:ea typeface="ＭＳ Ｐゴシック" pitchFamily="50" charset="-128"/>
              </a:rPr>
              <a:t>よう努めなければならない。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②児童の保護者は、児童を心身ともに健やかに育成することについて第一義的責任を負う。</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③国及び地方公共団体は、児童の保護者とともに、児童を心身ともに健やかに育成する責任を負う。</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（原理の尊重）</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第三条　前二条に規定するところは、児童の福祉を保障するための原理であり、この原理は、すべて</a:t>
            </a:r>
            <a:r>
              <a:rPr lang="ja-JP" altLang="en-US" sz="1600" dirty="0">
                <a:solidFill>
                  <a:srgbClr val="000000"/>
                </a:solidFill>
                <a:latin typeface="Arial Narrow" pitchFamily="34" charset="0"/>
                <a:ea typeface="ＭＳ Ｐゴシック" pitchFamily="50" charset="-128"/>
              </a:rPr>
              <a:t>児童に</a:t>
            </a:r>
            <a:r>
              <a:rPr lang="ja-JP" altLang="en-US" sz="1600" dirty="0" smtClean="0">
                <a:solidFill>
                  <a:srgbClr val="000000"/>
                </a:solidFill>
                <a:latin typeface="Arial Narrow" pitchFamily="34" charset="0"/>
                <a:ea typeface="ＭＳ Ｐゴシック" pitchFamily="50" charset="-128"/>
              </a:rPr>
              <a:t>関する法令の施行に</a:t>
            </a:r>
            <a:r>
              <a:rPr lang="ja-JP" altLang="en-US" sz="1600" dirty="0" err="1" smtClean="0">
                <a:solidFill>
                  <a:srgbClr val="000000"/>
                </a:solidFill>
                <a:latin typeface="Arial Narrow" pitchFamily="34" charset="0"/>
                <a:ea typeface="ＭＳ Ｐゴシック" pitchFamily="50" charset="-128"/>
              </a:rPr>
              <a:t>あたつて</a:t>
            </a:r>
            <a:r>
              <a:rPr lang="ja-JP" altLang="en-US" sz="1600" dirty="0" smtClean="0">
                <a:solidFill>
                  <a:srgbClr val="000000"/>
                </a:solidFill>
                <a:latin typeface="Arial Narrow" pitchFamily="34" charset="0"/>
                <a:ea typeface="ＭＳ Ｐゴシック" pitchFamily="50" charset="-128"/>
              </a:rPr>
              <a:t>、常に尊重されなければならない。</a:t>
            </a:r>
            <a:endParaRPr lang="en-US" altLang="ja-JP" sz="1600" dirty="0" smtClean="0">
              <a:solidFill>
                <a:srgbClr val="000000"/>
              </a:solidFill>
              <a:latin typeface="Arial Narrow" pitchFamily="34" charset="0"/>
              <a:ea typeface="ＭＳ Ｐゴシック" pitchFamily="50" charset="-128"/>
            </a:endParaRP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児童福祉法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642525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7E148A3-2F01-468B-97F2-DB9D07A916CF}" type="slidenum">
              <a:rPr lang="en-US" altLang="ja-JP" smtClean="0">
                <a:solidFill>
                  <a:srgbClr val="000000"/>
                </a:solidFill>
              </a:rPr>
              <a:pPr>
                <a:defRPr/>
              </a:pPr>
              <a:t>19</a:t>
            </a:fld>
            <a:endParaRPr lang="en-US" altLang="ja-JP" dirty="0">
              <a:solidFill>
                <a:srgbClr val="000000"/>
              </a:solidFill>
            </a:endParaRPr>
          </a:p>
        </p:txBody>
      </p:sp>
      <p:sp>
        <p:nvSpPr>
          <p:cNvPr id="413700" name="Text Box 4"/>
          <p:cNvSpPr txBox="1">
            <a:spLocks noChangeArrowheads="1"/>
          </p:cNvSpPr>
          <p:nvPr/>
        </p:nvSpPr>
        <p:spPr bwMode="auto">
          <a:xfrm>
            <a:off x="495310" y="1196752"/>
            <a:ext cx="8915400" cy="4253456"/>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（目的）</a:t>
            </a: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第一条</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この法律は、</a:t>
            </a:r>
            <a:r>
              <a:rPr lang="ja-JP" altLang="en-US" sz="1600" b="1" u="sng" dirty="0" smtClean="0">
                <a:solidFill>
                  <a:srgbClr val="000000"/>
                </a:solidFill>
                <a:latin typeface="Arial Narrow" pitchFamily="34" charset="0"/>
                <a:ea typeface="ＭＳ Ｐゴシック" pitchFamily="50" charset="-128"/>
              </a:rPr>
              <a:t>発達障害者の心理機能の適正な発達及び円滑な社会生活の促進のために発達障害の症状の発現後できるだけ早期に発達支援を行う</a:t>
            </a:r>
            <a:r>
              <a:rPr lang="ja-JP" altLang="en-US" sz="1600" dirty="0" smtClean="0">
                <a:solidFill>
                  <a:srgbClr val="000000"/>
                </a:solidFill>
                <a:latin typeface="Arial Narrow" pitchFamily="34" charset="0"/>
                <a:ea typeface="ＭＳ Ｐゴシック" pitchFamily="50" charset="-128"/>
              </a:rPr>
              <a:t>とともに、切れ目なく発達障害者の支援の行うことが特に重要であることに鑑み、障害者基本法の基本的な理念にのっとり、発達障害者が基本的人権を享有する個人としての尊厳にふさわしい日常生活又は社会生活を営むことができるよう、発達障害を早期に発見し、発達支援を行うことに関する国及び地方公共団体の責務を明らかにするとともに、学校教育における発達障害者への支援、発達障害の就労の支援、発達障害者支援センターの指定等について定めることにより、</a:t>
            </a:r>
            <a:r>
              <a:rPr lang="ja-JP" altLang="en-US" sz="1600" b="1" u="sng" dirty="0" smtClean="0">
                <a:solidFill>
                  <a:srgbClr val="000000"/>
                </a:solidFill>
                <a:latin typeface="Arial Narrow" pitchFamily="34" charset="0"/>
                <a:ea typeface="ＭＳ Ｐゴシック" pitchFamily="50" charset="-128"/>
              </a:rPr>
              <a:t>発達障害者の自立及び社会参加のためのその生活全般にわたる支援の図り、もって全ての国民が、障がいの有無によって分け隔てられることなく、相互に人格と個性を尊重し合いながら共生する社会の実現に資すること</a:t>
            </a:r>
            <a:r>
              <a:rPr lang="ja-JP" altLang="en-US" sz="1600" dirty="0" smtClean="0">
                <a:solidFill>
                  <a:srgbClr val="000000"/>
                </a:solidFill>
                <a:latin typeface="Arial Narrow" pitchFamily="34" charset="0"/>
                <a:ea typeface="ＭＳ Ｐゴシック" pitchFamily="50" charset="-128"/>
              </a:rPr>
              <a:t>を目的とする。</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endParaRPr lang="ja-JP" altLang="en-US" sz="1600" dirty="0">
              <a:solidFill>
                <a:srgbClr val="000000"/>
              </a:solidFill>
              <a:latin typeface="Arial Narrow" pitchFamily="34" charset="0"/>
              <a:ea typeface="ＭＳ Ｐゴシック" pitchFamily="50" charset="-128"/>
            </a:endParaRPr>
          </a:p>
        </p:txBody>
      </p:sp>
      <p:sp>
        <p:nvSpPr>
          <p:cNvPr id="7" name="Rectangle 3"/>
          <p:cNvSpPr>
            <a:spLocks noChangeArrowheads="1"/>
          </p:cNvSpPr>
          <p:nvPr/>
        </p:nvSpPr>
        <p:spPr bwMode="auto">
          <a:xfrm>
            <a:off x="1280602" y="116639"/>
            <a:ext cx="7344817" cy="720073"/>
          </a:xfrm>
          <a:prstGeom prst="rect">
            <a:avLst/>
          </a:prstGeom>
          <a:solidFill>
            <a:srgbClr val="D6ECEE"/>
          </a:solidFill>
          <a:ln w="25400" algn="ctr">
            <a:solidFill>
              <a:schemeClr val="tx1"/>
            </a:solidFill>
            <a:miter lim="800000"/>
            <a:headEnd/>
            <a:tailEnd/>
          </a:ln>
          <a:effectLst/>
        </p:spPr>
        <p:txBody>
          <a:bodyPr wrap="square" lIns="91414" tIns="45707" rIns="91414" bIns="45707">
            <a:noAutofit/>
          </a:bodyPr>
          <a:lstStyle/>
          <a:p>
            <a:pPr algn="ctr">
              <a:spcBef>
                <a:spcPct val="50000"/>
              </a:spcBef>
              <a:defRPr/>
            </a:pPr>
            <a:r>
              <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発達障害者</a:t>
            </a:r>
            <a:r>
              <a:rPr lang="ja-JP" altLang="en-US" sz="3200" dirty="0" smtClean="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rPr>
              <a:t>支援法</a:t>
            </a:r>
            <a:endParaRPr lang="ja-JP" altLang="en-US" sz="3200" dirty="0">
              <a:solidFill>
                <a:srgbClr val="0000FF"/>
              </a:solidFill>
              <a:effectLst>
                <a:outerShdw blurRad="38100" dist="38100" dir="2700000" algn="tl">
                  <a:srgbClr val="C0C0C0"/>
                </a:outerShdw>
              </a:effectLst>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1787619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274639"/>
            <a:ext cx="9649072" cy="1143000"/>
          </a:xfrm>
        </p:spPr>
        <p:txBody>
          <a:bodyPr/>
          <a:lstStyle/>
          <a:p>
            <a:r>
              <a:rPr kumimoji="1" lang="ja-JP" altLang="en-US" sz="4000" dirty="0" smtClean="0"/>
              <a:t>本講義の</a:t>
            </a:r>
            <a:r>
              <a:rPr kumimoji="1" lang="ja-JP" altLang="en-US" sz="4000" smtClean="0"/>
              <a:t>獲得目標</a:t>
            </a:r>
            <a:endParaRPr kumimoji="1" lang="ja-JP" altLang="en-US" sz="40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u"/>
            </a:pPr>
            <a:r>
              <a:rPr lang="ja-JP" altLang="ja-JP" sz="2800" dirty="0"/>
              <a:t>障害者総合支援法等の目的、基本理念や障害福祉サービス等の基本的な内容を理解する</a:t>
            </a:r>
            <a:r>
              <a:rPr lang="ja-JP" altLang="ja-JP" sz="2800" dirty="0" smtClean="0"/>
              <a:t>。</a:t>
            </a:r>
            <a:endParaRPr lang="en-US" altLang="ja-JP" sz="2800" dirty="0" smtClean="0"/>
          </a:p>
          <a:p>
            <a:pPr>
              <a:buFont typeface="Wingdings" panose="05000000000000000000" pitchFamily="2" charset="2"/>
              <a:buChar char="u"/>
            </a:pPr>
            <a:endParaRPr lang="en-US" altLang="ja-JP" sz="2800" dirty="0" smtClean="0"/>
          </a:p>
          <a:p>
            <a:pPr>
              <a:buFont typeface="Wingdings" panose="05000000000000000000" pitchFamily="2" charset="2"/>
              <a:buChar char="u"/>
            </a:pPr>
            <a:r>
              <a:rPr lang="ja-JP" altLang="ja-JP" sz="2800" dirty="0" smtClean="0"/>
              <a:t>障害者</a:t>
            </a:r>
            <a:r>
              <a:rPr lang="ja-JP" altLang="ja-JP" sz="2800" dirty="0"/>
              <a:t>総合支援法等における自立支援給付等の仕組みを理解する</a:t>
            </a:r>
            <a:r>
              <a:rPr lang="ja-JP" altLang="ja-JP" sz="2800" dirty="0" smtClean="0"/>
              <a:t>。</a:t>
            </a:r>
            <a:endParaRPr lang="en-US" altLang="ja-JP" sz="2800" dirty="0" smtClean="0"/>
          </a:p>
          <a:p>
            <a:pPr marL="0" indent="0">
              <a:buNone/>
            </a:pPr>
            <a:endParaRPr lang="ja-JP" altLang="ja-JP" sz="2800" dirty="0"/>
          </a:p>
          <a:p>
            <a:pPr>
              <a:buFont typeface="Wingdings" panose="05000000000000000000" pitchFamily="2" charset="2"/>
              <a:buChar char="u"/>
            </a:pPr>
            <a:r>
              <a:rPr lang="ja-JP" altLang="ja-JP" sz="2800" dirty="0"/>
              <a:t>障害者支援における権利擁護と虐待防止に関わる法律を理解する。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2</a:t>
            </a:fld>
            <a:endParaRPr lang="en-US" altLang="ja-JP" dirty="0"/>
          </a:p>
        </p:txBody>
      </p:sp>
    </p:spTree>
    <p:extLst>
      <p:ext uri="{BB962C8B-B14F-4D97-AF65-F5344CB8AC3E}">
        <p14:creationId xmlns:p14="http://schemas.microsoft.com/office/powerpoint/2010/main" val="356662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20</a:t>
            </a:fld>
            <a:endParaRPr lang="en-US" altLang="ja-JP">
              <a:solidFill>
                <a:prstClr val="black"/>
              </a:solidFill>
            </a:endParaRPr>
          </a:p>
        </p:txBody>
      </p:sp>
      <p:sp>
        <p:nvSpPr>
          <p:cNvPr id="6" name="Text Box 4"/>
          <p:cNvSpPr txBox="1">
            <a:spLocks noChangeArrowheads="1"/>
          </p:cNvSpPr>
          <p:nvPr/>
        </p:nvSpPr>
        <p:spPr bwMode="auto">
          <a:xfrm>
            <a:off x="560512" y="734278"/>
            <a:ext cx="8915400" cy="3613281"/>
          </a:xfrm>
          <a:prstGeom prst="rect">
            <a:avLst/>
          </a:prstGeom>
          <a:solidFill>
            <a:schemeClr val="accent3">
              <a:lumMod val="20000"/>
              <a:lumOff val="80000"/>
              <a:alpha val="50000"/>
            </a:schemeClr>
          </a:solidFill>
          <a:ln w="38100" cmpd="dbl">
            <a:solidFill>
              <a:schemeClr val="tx1"/>
            </a:solidFill>
            <a:miter lim="800000"/>
            <a:headEnd/>
            <a:tailEnd/>
          </a:ln>
          <a:effectLst/>
        </p:spPr>
        <p:txBody>
          <a:bodyPr wrap="square" lIns="91422" tIns="45712" rIns="91422" bIns="45712">
            <a:spAutoFit/>
          </a:bodyPr>
          <a:lstStyle/>
          <a:p>
            <a:pPr marL="187289" indent="-187289">
              <a:lnSpc>
                <a:spcPct val="150000"/>
              </a:lnSpc>
              <a:spcBef>
                <a:spcPct val="20000"/>
              </a:spcBef>
              <a:buClr>
                <a:srgbClr val="00CC99"/>
              </a:buClr>
              <a:buSzPct val="75000"/>
              <a:defRPr/>
            </a:pP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（基本理念）</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第二条の二</a:t>
            </a:r>
            <a:r>
              <a:rPr lang="ja-JP" altLang="en-US" sz="1600" dirty="0">
                <a:solidFill>
                  <a:srgbClr val="000000"/>
                </a:solidFill>
                <a:latin typeface="Arial Narrow" pitchFamily="34" charset="0"/>
                <a:ea typeface="ＭＳ Ｐゴシック" pitchFamily="50" charset="-128"/>
              </a:rPr>
              <a:t>　</a:t>
            </a:r>
            <a:r>
              <a:rPr lang="ja-JP" altLang="en-US" sz="1600" dirty="0" smtClean="0">
                <a:solidFill>
                  <a:srgbClr val="000000"/>
                </a:solidFill>
                <a:latin typeface="Arial Narrow" pitchFamily="34" charset="0"/>
                <a:ea typeface="ＭＳ Ｐゴシック" pitchFamily="50" charset="-128"/>
              </a:rPr>
              <a:t>発達障害者の支援は、全ての発達障害者が</a:t>
            </a:r>
            <a:r>
              <a:rPr lang="ja-JP" altLang="en-US" sz="1600" b="1" u="sng" dirty="0" smtClean="0">
                <a:solidFill>
                  <a:srgbClr val="000000"/>
                </a:solidFill>
                <a:latin typeface="Arial Narrow" pitchFamily="34" charset="0"/>
                <a:ea typeface="ＭＳ Ｐゴシック" pitchFamily="50" charset="-128"/>
              </a:rPr>
              <a:t>社会参加の機会が確保されること及びどこで誰と生活するかについての選択の機会が確保され、地域社会において他の人々と共生することを妨げられないこと</a:t>
            </a:r>
            <a:r>
              <a:rPr lang="ja-JP" altLang="en-US" sz="1600" dirty="0" smtClean="0">
                <a:solidFill>
                  <a:srgbClr val="000000"/>
                </a:solidFill>
                <a:latin typeface="Arial Narrow" pitchFamily="34" charset="0"/>
                <a:ea typeface="ＭＳ Ｐゴシック" pitchFamily="50" charset="-128"/>
              </a:rPr>
              <a:t>を旨として、行われなければならない。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２　発達障害者の支援は、</a:t>
            </a:r>
            <a:r>
              <a:rPr lang="ja-JP" altLang="en-US" sz="1600" b="1" u="sng" dirty="0" smtClean="0">
                <a:solidFill>
                  <a:srgbClr val="000000"/>
                </a:solidFill>
                <a:latin typeface="Arial Narrow" pitchFamily="34" charset="0"/>
                <a:ea typeface="ＭＳ Ｐゴシック" pitchFamily="50" charset="-128"/>
              </a:rPr>
              <a:t>社会的障壁の除去に資すること</a:t>
            </a:r>
            <a:r>
              <a:rPr lang="ja-JP" altLang="en-US" sz="1600" dirty="0" smtClean="0">
                <a:solidFill>
                  <a:srgbClr val="000000"/>
                </a:solidFill>
                <a:latin typeface="Arial Narrow" pitchFamily="34" charset="0"/>
                <a:ea typeface="ＭＳ Ｐゴシック" pitchFamily="50" charset="-128"/>
              </a:rPr>
              <a:t>を旨として、行われなければならない。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r>
              <a:rPr lang="ja-JP" altLang="en-US" sz="1600" dirty="0" smtClean="0">
                <a:solidFill>
                  <a:srgbClr val="000000"/>
                </a:solidFill>
                <a:latin typeface="Arial Narrow" pitchFamily="34" charset="0"/>
                <a:ea typeface="ＭＳ Ｐゴシック" pitchFamily="50" charset="-128"/>
              </a:rPr>
              <a:t>３　発達障害者の支援は、個々の発達障害者の性別、年齢、障害の状態及び生活の実態に応じて、かつ、医療、保健、福祉、教育、労働等に関する業務を行う関係機関及び民間団体相互の緊密な連携の下に、その意思決定の支援配慮しつつ、切れ目なく行われなければならない。</a:t>
            </a:r>
            <a:endParaRPr lang="en-US" altLang="ja-JP" sz="1600" dirty="0" smtClean="0">
              <a:solidFill>
                <a:srgbClr val="000000"/>
              </a:solidFill>
              <a:latin typeface="Arial Narrow" pitchFamily="34" charset="0"/>
              <a:ea typeface="ＭＳ Ｐゴシック" pitchFamily="50" charset="-128"/>
            </a:endParaRPr>
          </a:p>
          <a:p>
            <a:pPr marL="187289" indent="-187289">
              <a:lnSpc>
                <a:spcPct val="150000"/>
              </a:lnSpc>
              <a:spcBef>
                <a:spcPct val="20000"/>
              </a:spcBef>
              <a:buClr>
                <a:srgbClr val="00CC99"/>
              </a:buClr>
              <a:buSzPct val="75000"/>
              <a:defRPr/>
            </a:pPr>
            <a:endParaRPr lang="en-US" altLang="ja-JP" sz="1600" dirty="0" smtClean="0">
              <a:solidFill>
                <a:srgbClr val="000000"/>
              </a:solidFill>
              <a:latin typeface="Arial Narrow" pitchFamily="34" charset="0"/>
              <a:ea typeface="ＭＳ Ｐゴシック" pitchFamily="50" charset="-128"/>
            </a:endParaRPr>
          </a:p>
        </p:txBody>
      </p:sp>
    </p:spTree>
    <p:extLst>
      <p:ext uri="{BB962C8B-B14F-4D97-AF65-F5344CB8AC3E}">
        <p14:creationId xmlns:p14="http://schemas.microsoft.com/office/powerpoint/2010/main" val="489820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77931" y="620689"/>
            <a:ext cx="8997864" cy="5735248"/>
          </a:xfrm>
          <a:prstGeom prst="rect">
            <a:avLst/>
          </a:prstGeom>
          <a:solidFill>
            <a:schemeClr val="accent3">
              <a:lumMod val="20000"/>
              <a:lumOff val="80000"/>
            </a:schemeClr>
          </a:solidFill>
        </p:spPr>
        <p:txBody>
          <a:bodyPr vert="horz" lIns="117712" tIns="58855" rIns="117712" bIns="58855" rtlCol="0" anchor="b">
            <a:noAutofit/>
          </a:bodyPr>
          <a:lstStyle>
            <a:lvl1pPr algn="l" defTabSz="1008102" rtl="0" eaLnBrk="1" latinLnBrk="0" hangingPunct="1">
              <a:lnSpc>
                <a:spcPct val="90000"/>
              </a:lnSpc>
              <a:spcBef>
                <a:spcPct val="0"/>
              </a:spcBef>
              <a:buNone/>
              <a:tabLst/>
              <a:defRPr kumimoji="1" lang="ja-JP" sz="4466" kern="1200" cap="none"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Aft>
                <a:spcPts val="0"/>
              </a:spcAft>
              <a:defRPr/>
            </a:pPr>
            <a:r>
              <a:rPr lang="ja-JP" altLang="en-US" sz="2358" dirty="0" smtClean="0">
                <a:solidFill>
                  <a:srgbClr val="000000"/>
                </a:solidFill>
                <a:latin typeface="+mn-ea"/>
                <a:ea typeface="+mn-ea"/>
              </a:rPr>
              <a:t>＜</a:t>
            </a:r>
            <a:r>
              <a:rPr altLang="en-US" sz="2358" dirty="0" smtClean="0">
                <a:solidFill>
                  <a:srgbClr val="000000"/>
                </a:solidFill>
                <a:latin typeface="+mn-ea"/>
                <a:ea typeface="+mn-ea"/>
              </a:rPr>
              <a:t>法の対象となる</a:t>
            </a:r>
            <a:r>
              <a:rPr altLang="en-US" sz="2358" dirty="0">
                <a:solidFill>
                  <a:srgbClr val="000000"/>
                </a:solidFill>
                <a:latin typeface="+mn-ea"/>
                <a:ea typeface="+mn-ea"/>
              </a:rPr>
              <a:t>「障害者</a:t>
            </a:r>
            <a:r>
              <a:rPr altLang="en-US" sz="2358" dirty="0" smtClean="0">
                <a:solidFill>
                  <a:srgbClr val="000000"/>
                </a:solidFill>
                <a:latin typeface="+mn-ea"/>
                <a:ea typeface="+mn-ea"/>
              </a:rPr>
              <a:t>」</a:t>
            </a:r>
            <a:r>
              <a:rPr lang="ja-JP" altLang="en-US" sz="2358" dirty="0" smtClean="0">
                <a:solidFill>
                  <a:srgbClr val="000000"/>
                </a:solidFill>
                <a:latin typeface="+mn-ea"/>
                <a:ea typeface="+mn-ea"/>
              </a:rPr>
              <a:t>＞</a:t>
            </a:r>
            <a:endParaRPr lang="en-US" altLang="ja-JP" sz="2358"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①</a:t>
            </a:r>
            <a:r>
              <a:rPr altLang="en-US" sz="1965" dirty="0">
                <a:solidFill>
                  <a:srgbClr val="000000"/>
                </a:solidFill>
                <a:latin typeface="+mn-ea"/>
                <a:ea typeface="+mn-ea"/>
              </a:rPr>
              <a:t>身体障害者福祉法第</a:t>
            </a:r>
            <a:r>
              <a:rPr lang="en-US" altLang="ja-JP" sz="1965" dirty="0">
                <a:solidFill>
                  <a:srgbClr val="000000"/>
                </a:solidFill>
                <a:latin typeface="+mn-ea"/>
                <a:ea typeface="+mn-ea"/>
              </a:rPr>
              <a:t>4</a:t>
            </a:r>
            <a:r>
              <a:rPr altLang="en-US" sz="1965" dirty="0">
                <a:solidFill>
                  <a:srgbClr val="000000"/>
                </a:solidFill>
                <a:latin typeface="+mn-ea"/>
                <a:ea typeface="+mn-ea"/>
              </a:rPr>
              <a:t>条に規定する身体障害者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②</a:t>
            </a:r>
            <a:r>
              <a:rPr altLang="en-US" sz="1965" dirty="0">
                <a:solidFill>
                  <a:srgbClr val="000000"/>
                </a:solidFill>
                <a:latin typeface="+mn-ea"/>
                <a:ea typeface="+mn-ea"/>
              </a:rPr>
              <a:t>知的障害者福祉法にいう知的障害者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③</a:t>
            </a:r>
            <a:r>
              <a:rPr altLang="en-US" sz="1965" dirty="0">
                <a:solidFill>
                  <a:srgbClr val="000000"/>
                </a:solidFill>
                <a:latin typeface="+mn-ea"/>
                <a:ea typeface="+mn-ea"/>
              </a:rPr>
              <a:t>精神障害者福祉法第</a:t>
            </a:r>
            <a:r>
              <a:rPr lang="en-US" altLang="ja-JP" sz="1965" dirty="0">
                <a:solidFill>
                  <a:srgbClr val="000000"/>
                </a:solidFill>
                <a:latin typeface="+mn-ea"/>
                <a:ea typeface="+mn-ea"/>
              </a:rPr>
              <a:t>5</a:t>
            </a:r>
            <a:r>
              <a:rPr altLang="en-US" sz="1965" dirty="0">
                <a:solidFill>
                  <a:srgbClr val="000000"/>
                </a:solidFill>
                <a:latin typeface="+mn-ea"/>
                <a:ea typeface="+mn-ea"/>
              </a:rPr>
              <a:t>条に規定する精神障害者</a:t>
            </a: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（発達障害者支援法第</a:t>
            </a:r>
            <a:r>
              <a:rPr lang="en-US" altLang="ja-JP" sz="1965" dirty="0">
                <a:solidFill>
                  <a:srgbClr val="000000"/>
                </a:solidFill>
                <a:latin typeface="+mn-ea"/>
                <a:ea typeface="+mn-ea"/>
              </a:rPr>
              <a:t>2</a:t>
            </a:r>
            <a:r>
              <a:rPr altLang="en-US" sz="1965" dirty="0">
                <a:solidFill>
                  <a:srgbClr val="000000"/>
                </a:solidFill>
                <a:latin typeface="+mn-ea"/>
                <a:ea typeface="+mn-ea"/>
              </a:rPr>
              <a:t>条第</a:t>
            </a:r>
            <a:r>
              <a:rPr lang="en-US" altLang="ja-JP" sz="1965" dirty="0">
                <a:solidFill>
                  <a:srgbClr val="000000"/>
                </a:solidFill>
                <a:latin typeface="+mn-ea"/>
                <a:ea typeface="+mn-ea"/>
              </a:rPr>
              <a:t>2</a:t>
            </a:r>
            <a:r>
              <a:rPr altLang="en-US" sz="1965" dirty="0">
                <a:solidFill>
                  <a:srgbClr val="000000"/>
                </a:solidFill>
                <a:latin typeface="+mn-ea"/>
                <a:ea typeface="+mn-ea"/>
              </a:rPr>
              <a:t>項に規定する発達障害者を含む）</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a:t>
            </a:r>
            <a:r>
              <a:rPr altLang="en-US" sz="1965" dirty="0" smtClean="0">
                <a:solidFill>
                  <a:srgbClr val="000000"/>
                </a:solidFill>
                <a:latin typeface="+mn-ea"/>
                <a:ea typeface="+mn-ea"/>
              </a:rPr>
              <a:t>④治療法が確定していない疾病その他の厚生労働大臣が定める特殊の疾病</a:t>
            </a:r>
            <a:endParaRPr lang="en-US" altLang="en-US" sz="1965" dirty="0" smtClean="0">
              <a:solidFill>
                <a:srgbClr val="000000"/>
              </a:solidFill>
              <a:latin typeface="+mn-ea"/>
              <a:ea typeface="+mn-ea"/>
            </a:endParaRPr>
          </a:p>
          <a:p>
            <a:pPr fontAlgn="auto">
              <a:spcAft>
                <a:spcPts val="0"/>
              </a:spcAft>
              <a:defRPr/>
            </a:pPr>
            <a:r>
              <a:rPr lang="ja-JP" altLang="en-US" sz="1965" dirty="0">
                <a:solidFill>
                  <a:srgbClr val="000000"/>
                </a:solidFill>
                <a:latin typeface="+mn-ea"/>
                <a:ea typeface="+mn-ea"/>
              </a:rPr>
              <a:t>　</a:t>
            </a:r>
            <a:r>
              <a:rPr lang="ja-JP" altLang="en-US" sz="1965" dirty="0" smtClean="0">
                <a:solidFill>
                  <a:srgbClr val="000000"/>
                </a:solidFill>
                <a:latin typeface="+mn-ea"/>
                <a:ea typeface="+mn-ea"/>
              </a:rPr>
              <a:t>　　</a:t>
            </a:r>
            <a:r>
              <a:rPr altLang="en-US" sz="1965" dirty="0" smtClean="0">
                <a:solidFill>
                  <a:srgbClr val="000000"/>
                </a:solidFill>
                <a:latin typeface="+mn-ea"/>
                <a:ea typeface="+mn-ea"/>
              </a:rPr>
              <a:t>により継続的に日常生活または社会生活に相当な制限を受ける者</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なお、これらに該当する</a:t>
            </a:r>
            <a:r>
              <a:rPr lang="en-US" altLang="ja-JP" sz="1965" dirty="0">
                <a:solidFill>
                  <a:srgbClr val="000000"/>
                </a:solidFill>
                <a:latin typeface="+mn-ea"/>
                <a:ea typeface="+mn-ea"/>
              </a:rPr>
              <a:t>18</a:t>
            </a:r>
            <a:r>
              <a:rPr altLang="en-US" sz="1965" dirty="0">
                <a:solidFill>
                  <a:srgbClr val="000000"/>
                </a:solidFill>
                <a:latin typeface="+mn-ea"/>
                <a:ea typeface="+mn-ea"/>
              </a:rPr>
              <a:t>歳未満の者は「障害児」として区分される。</a:t>
            </a: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④は、難病患者等が該当し、平成</a:t>
            </a:r>
            <a:r>
              <a:rPr lang="en-US" altLang="ja-JP" sz="1965" dirty="0">
                <a:solidFill>
                  <a:srgbClr val="000000"/>
                </a:solidFill>
                <a:latin typeface="+mn-ea"/>
                <a:ea typeface="+mn-ea"/>
              </a:rPr>
              <a:t>25</a:t>
            </a:r>
            <a:r>
              <a:rPr altLang="en-US" sz="1965" dirty="0">
                <a:solidFill>
                  <a:srgbClr val="000000"/>
                </a:solidFill>
                <a:latin typeface="+mn-ea"/>
                <a:ea typeface="+mn-ea"/>
              </a:rPr>
              <a:t>年度から障害福祉サービスの対象となった。</a:t>
            </a:r>
            <a:endParaRPr lang="en-US" altLang="ja-JP" sz="1965"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endParaRPr lang="en-US" altLang="en-US" sz="2358" dirty="0" smtClean="0">
              <a:solidFill>
                <a:srgbClr val="000000"/>
              </a:solidFill>
              <a:latin typeface="+mn-ea"/>
              <a:ea typeface="+mn-ea"/>
            </a:endParaRPr>
          </a:p>
          <a:p>
            <a:pPr fontAlgn="auto">
              <a:spcAft>
                <a:spcPts val="0"/>
              </a:spcAft>
              <a:defRPr/>
            </a:pPr>
            <a:r>
              <a:rPr lang="ja-JP" altLang="en-US" sz="2358" dirty="0" smtClean="0">
                <a:solidFill>
                  <a:srgbClr val="000000"/>
                </a:solidFill>
                <a:latin typeface="+mn-ea"/>
                <a:ea typeface="+mn-ea"/>
              </a:rPr>
              <a:t>＜</a:t>
            </a:r>
            <a:r>
              <a:rPr altLang="en-US" sz="2358" dirty="0" smtClean="0">
                <a:solidFill>
                  <a:srgbClr val="000000"/>
                </a:solidFill>
                <a:latin typeface="+mn-ea"/>
                <a:ea typeface="+mn-ea"/>
              </a:rPr>
              <a:t>障害児の範囲</a:t>
            </a:r>
            <a:r>
              <a:rPr lang="ja-JP" altLang="en-US" sz="2358" dirty="0" smtClean="0">
                <a:solidFill>
                  <a:srgbClr val="000000"/>
                </a:solidFill>
                <a:latin typeface="+mn-ea"/>
                <a:ea typeface="+mn-ea"/>
              </a:rPr>
              <a:t>＞</a:t>
            </a:r>
            <a:endParaRPr lang="en-US" altLang="ja-JP" sz="2358" dirty="0">
              <a:solidFill>
                <a:srgbClr val="000000"/>
              </a:solidFill>
              <a:latin typeface="+mn-ea"/>
              <a:ea typeface="+mn-ea"/>
            </a:endParaRPr>
          </a:p>
          <a:p>
            <a:pPr fontAlgn="auto">
              <a:spcAft>
                <a:spcPts val="0"/>
              </a:spcAft>
              <a:defRPr/>
            </a:pPr>
            <a:endParaRPr lang="en-US" altLang="ja-JP" sz="1965" dirty="0">
              <a:solidFill>
                <a:srgbClr val="000000"/>
              </a:solidFill>
              <a:latin typeface="+mn-ea"/>
              <a:ea typeface="+mn-ea"/>
            </a:endParaRPr>
          </a:p>
          <a:p>
            <a:pPr fontAlgn="auto">
              <a:spcAft>
                <a:spcPts val="0"/>
              </a:spcAft>
              <a:defRPr/>
            </a:pPr>
            <a:r>
              <a:rPr altLang="en-US" sz="1965" dirty="0">
                <a:solidFill>
                  <a:srgbClr val="000000"/>
                </a:solidFill>
                <a:latin typeface="+mn-ea"/>
                <a:ea typeface="+mn-ea"/>
              </a:rPr>
              <a:t>　法の対象となる「障害児」は、児童福祉法第</a:t>
            </a:r>
            <a:r>
              <a:rPr lang="en-US" altLang="ja-JP" sz="1965" dirty="0">
                <a:solidFill>
                  <a:srgbClr val="000000"/>
                </a:solidFill>
                <a:latin typeface="+mn-ea"/>
                <a:ea typeface="+mn-ea"/>
              </a:rPr>
              <a:t>4</a:t>
            </a:r>
            <a:r>
              <a:rPr altLang="en-US" sz="1965" dirty="0">
                <a:solidFill>
                  <a:srgbClr val="000000"/>
                </a:solidFill>
                <a:latin typeface="+mn-ea"/>
                <a:ea typeface="+mn-ea"/>
              </a:rPr>
              <a:t>条第</a:t>
            </a:r>
            <a:r>
              <a:rPr lang="en-US" altLang="ja-JP" sz="1965" dirty="0">
                <a:solidFill>
                  <a:srgbClr val="000000"/>
                </a:solidFill>
                <a:latin typeface="+mn-ea"/>
                <a:ea typeface="+mn-ea"/>
              </a:rPr>
              <a:t>2</a:t>
            </a:r>
            <a:r>
              <a:rPr altLang="en-US" sz="1965" dirty="0">
                <a:solidFill>
                  <a:srgbClr val="000000"/>
                </a:solidFill>
                <a:latin typeface="+mn-ea"/>
                <a:ea typeface="+mn-ea"/>
              </a:rPr>
              <a:t>項に規定する障害児をいう。その範囲は、</a:t>
            </a:r>
            <a:r>
              <a:rPr lang="en-US" altLang="ja-JP" sz="1965" dirty="0">
                <a:solidFill>
                  <a:srgbClr val="000000"/>
                </a:solidFill>
                <a:latin typeface="+mn-ea"/>
                <a:ea typeface="+mn-ea"/>
              </a:rPr>
              <a:t>18</a:t>
            </a:r>
            <a:r>
              <a:rPr altLang="en-US" sz="1965" dirty="0">
                <a:solidFill>
                  <a:srgbClr val="000000"/>
                </a:solidFill>
                <a:latin typeface="+mn-ea"/>
                <a:ea typeface="+mn-ea"/>
              </a:rPr>
              <a:t>歳未満の者であって上記の①～④と同様。</a:t>
            </a:r>
            <a:endParaRPr lang="en-US" altLang="ja-JP" sz="1965" dirty="0">
              <a:solidFill>
                <a:srgbClr val="374C81"/>
              </a:solidFill>
              <a:latin typeface="+mn-ea"/>
              <a:ea typeface="+mn-ea"/>
              <a:cs typeface="+mn-cs"/>
            </a:endParaRPr>
          </a:p>
        </p:txBody>
      </p:sp>
      <p:sp>
        <p:nvSpPr>
          <p:cNvPr id="6" name="額縁 1"/>
          <p:cNvSpPr/>
          <p:nvPr/>
        </p:nvSpPr>
        <p:spPr>
          <a:xfrm>
            <a:off x="577931" y="57821"/>
            <a:ext cx="8986598" cy="562867"/>
          </a:xfrm>
          <a:prstGeom prst="bevel">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latin typeface="+mn-ea"/>
              </a:rPr>
              <a:t>障害者・</a:t>
            </a:r>
            <a:r>
              <a:rPr lang="ja-JP" altLang="en-US" sz="2800" b="1" dirty="0" smtClean="0">
                <a:solidFill>
                  <a:schemeClr val="tx2"/>
                </a:solidFill>
                <a:latin typeface="+mn-ea"/>
              </a:rPr>
              <a:t>障害児の定義（第四条第１項第２項）</a:t>
            </a:r>
            <a:endParaRPr lang="ja-JP" altLang="en-US" sz="2800" b="1" dirty="0">
              <a:solidFill>
                <a:schemeClr val="tx2"/>
              </a:solidFill>
              <a:latin typeface="+mn-ea"/>
            </a:endParaRPr>
          </a:p>
        </p:txBody>
      </p:sp>
      <p:sp>
        <p:nvSpPr>
          <p:cNvPr id="2" name="スライド番号プレースホルダー 1"/>
          <p:cNvSpPr>
            <a:spLocks noGrp="1"/>
          </p:cNvSpPr>
          <p:nvPr>
            <p:ph type="sldNum" sz="quarter" idx="12"/>
          </p:nvPr>
        </p:nvSpPr>
        <p:spPr/>
        <p:txBody>
          <a:bodyPr/>
          <a:lstStyle/>
          <a:p>
            <a:fld id="{59897FF7-1A05-409C-AFEB-3392D057F397}"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211629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２　障害福祉サービス等の概要</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22</a:t>
            </a:fld>
            <a:endParaRPr lang="en-US" altLang="ja-JP">
              <a:solidFill>
                <a:prstClr val="black"/>
              </a:solidFill>
            </a:endParaRPr>
          </a:p>
        </p:txBody>
      </p:sp>
    </p:spTree>
    <p:extLst>
      <p:ext uri="{BB962C8B-B14F-4D97-AF65-F5344CB8AC3E}">
        <p14:creationId xmlns:p14="http://schemas.microsoft.com/office/powerpoint/2010/main" val="3558607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777" y="620688"/>
            <a:ext cx="9793770" cy="4789437"/>
            <a:chOff x="156" y="1039"/>
            <a:chExt cx="5571" cy="2241"/>
          </a:xfrm>
        </p:grpSpPr>
        <p:sp>
          <p:nvSpPr>
            <p:cNvPr id="11328" name="Freeform 3"/>
            <p:cNvSpPr>
              <a:spLocks/>
            </p:cNvSpPr>
            <p:nvPr/>
          </p:nvSpPr>
          <p:spPr bwMode="auto">
            <a:xfrm>
              <a:off x="156" y="1039"/>
              <a:ext cx="5535" cy="2241"/>
            </a:xfrm>
            <a:custGeom>
              <a:avLst/>
              <a:gdLst>
                <a:gd name="T0" fmla="*/ 442 w 5535"/>
                <a:gd name="T1" fmla="*/ 1 h 4482"/>
                <a:gd name="T2" fmla="*/ 394 w 5535"/>
                <a:gd name="T3" fmla="*/ 1 h 4482"/>
                <a:gd name="T4" fmla="*/ 349 w 5535"/>
                <a:gd name="T5" fmla="*/ 1 h 4482"/>
                <a:gd name="T6" fmla="*/ 306 w 5535"/>
                <a:gd name="T7" fmla="*/ 1 h 4482"/>
                <a:gd name="T8" fmla="*/ 244 w 5535"/>
                <a:gd name="T9" fmla="*/ 1 h 4482"/>
                <a:gd name="T10" fmla="*/ 169 w 5535"/>
                <a:gd name="T11" fmla="*/ 1 h 4482"/>
                <a:gd name="T12" fmla="*/ 107 w 5535"/>
                <a:gd name="T13" fmla="*/ 1 h 4482"/>
                <a:gd name="T14" fmla="*/ 56 w 5535"/>
                <a:gd name="T15" fmla="*/ 1 h 4482"/>
                <a:gd name="T16" fmla="*/ 28 w 5535"/>
                <a:gd name="T17" fmla="*/ 1 h 4482"/>
                <a:gd name="T18" fmla="*/ 15 w 5535"/>
                <a:gd name="T19" fmla="*/ 1 h 4482"/>
                <a:gd name="T20" fmla="*/ 6 w 5535"/>
                <a:gd name="T21" fmla="*/ 1 h 4482"/>
                <a:gd name="T22" fmla="*/ 1 w 5535"/>
                <a:gd name="T23" fmla="*/ 1 h 4482"/>
                <a:gd name="T24" fmla="*/ 0 w 5535"/>
                <a:gd name="T25" fmla="*/ 1 h 4482"/>
                <a:gd name="T26" fmla="*/ 2 w 5535"/>
                <a:gd name="T27" fmla="*/ 1 h 4482"/>
                <a:gd name="T28" fmla="*/ 10 w 5535"/>
                <a:gd name="T29" fmla="*/ 1 h 4482"/>
                <a:gd name="T30" fmla="*/ 21 w 5535"/>
                <a:gd name="T31" fmla="*/ 1 h 4482"/>
                <a:gd name="T32" fmla="*/ 36 w 5535"/>
                <a:gd name="T33" fmla="*/ 1 h 4482"/>
                <a:gd name="T34" fmla="*/ 80 w 5535"/>
                <a:gd name="T35" fmla="*/ 1 h 4482"/>
                <a:gd name="T36" fmla="*/ 136 w 5535"/>
                <a:gd name="T37" fmla="*/ 1 h 4482"/>
                <a:gd name="T38" fmla="*/ 206 w 5535"/>
                <a:gd name="T39" fmla="*/ 1 h 4482"/>
                <a:gd name="T40" fmla="*/ 285 w 5535"/>
                <a:gd name="T41" fmla="*/ 1 h 4482"/>
                <a:gd name="T42" fmla="*/ 327 w 5535"/>
                <a:gd name="T43" fmla="*/ 1 h 4482"/>
                <a:gd name="T44" fmla="*/ 372 w 5535"/>
                <a:gd name="T45" fmla="*/ 1 h 4482"/>
                <a:gd name="T46" fmla="*/ 418 w 5535"/>
                <a:gd name="T47" fmla="*/ 1 h 4482"/>
                <a:gd name="T48" fmla="*/ 465 w 5535"/>
                <a:gd name="T49" fmla="*/ 1 h 4482"/>
                <a:gd name="T50" fmla="*/ 5094 w 5535"/>
                <a:gd name="T51" fmla="*/ 1 h 4482"/>
                <a:gd name="T52" fmla="*/ 5141 w 5535"/>
                <a:gd name="T53" fmla="*/ 1 h 4482"/>
                <a:gd name="T54" fmla="*/ 5187 w 5535"/>
                <a:gd name="T55" fmla="*/ 1 h 4482"/>
                <a:gd name="T56" fmla="*/ 5230 w 5535"/>
                <a:gd name="T57" fmla="*/ 1 h 4482"/>
                <a:gd name="T58" fmla="*/ 5292 w 5535"/>
                <a:gd name="T59" fmla="*/ 1 h 4482"/>
                <a:gd name="T60" fmla="*/ 5366 w 5535"/>
                <a:gd name="T61" fmla="*/ 1 h 4482"/>
                <a:gd name="T62" fmla="*/ 5429 w 5535"/>
                <a:gd name="T63" fmla="*/ 1 h 4482"/>
                <a:gd name="T64" fmla="*/ 5480 w 5535"/>
                <a:gd name="T65" fmla="*/ 1 h 4482"/>
                <a:gd name="T66" fmla="*/ 5508 w 5535"/>
                <a:gd name="T67" fmla="*/ 1 h 4482"/>
                <a:gd name="T68" fmla="*/ 5521 w 5535"/>
                <a:gd name="T69" fmla="*/ 1 h 4482"/>
                <a:gd name="T70" fmla="*/ 5530 w 5535"/>
                <a:gd name="T71" fmla="*/ 1 h 4482"/>
                <a:gd name="T72" fmla="*/ 5534 w 5535"/>
                <a:gd name="T73" fmla="*/ 1 h 4482"/>
                <a:gd name="T74" fmla="*/ 5535 w 5535"/>
                <a:gd name="T75" fmla="*/ 1 h 4482"/>
                <a:gd name="T76" fmla="*/ 5533 w 5535"/>
                <a:gd name="T77" fmla="*/ 1 h 4482"/>
                <a:gd name="T78" fmla="*/ 5526 w 5535"/>
                <a:gd name="T79" fmla="*/ 1 h 4482"/>
                <a:gd name="T80" fmla="*/ 5515 w 5535"/>
                <a:gd name="T81" fmla="*/ 1 h 4482"/>
                <a:gd name="T82" fmla="*/ 5499 w 5535"/>
                <a:gd name="T83" fmla="*/ 1 h 4482"/>
                <a:gd name="T84" fmla="*/ 5456 w 5535"/>
                <a:gd name="T85" fmla="*/ 1 h 4482"/>
                <a:gd name="T86" fmla="*/ 5399 w 5535"/>
                <a:gd name="T87" fmla="*/ 1 h 4482"/>
                <a:gd name="T88" fmla="*/ 5330 w 5535"/>
                <a:gd name="T89" fmla="*/ 1 h 4482"/>
                <a:gd name="T90" fmla="*/ 5252 w 5535"/>
                <a:gd name="T91" fmla="*/ 1 h 4482"/>
                <a:gd name="T92" fmla="*/ 5209 w 5535"/>
                <a:gd name="T93" fmla="*/ 1 h 4482"/>
                <a:gd name="T94" fmla="*/ 5164 w 5535"/>
                <a:gd name="T95" fmla="*/ 1 h 4482"/>
                <a:gd name="T96" fmla="*/ 5118 w 5535"/>
                <a:gd name="T97" fmla="*/ 1 h 4482"/>
                <a:gd name="T98" fmla="*/ 5070 w 5535"/>
                <a:gd name="T99" fmla="*/ 0 h 44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5"/>
                <a:gd name="T151" fmla="*/ 0 h 4482"/>
                <a:gd name="T152" fmla="*/ 5535 w 5535"/>
                <a:gd name="T153" fmla="*/ 4482 h 44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5" h="4482">
                  <a:moveTo>
                    <a:pt x="465" y="0"/>
                  </a:moveTo>
                  <a:lnTo>
                    <a:pt x="442" y="2"/>
                  </a:lnTo>
                  <a:lnTo>
                    <a:pt x="418" y="3"/>
                  </a:lnTo>
                  <a:lnTo>
                    <a:pt x="394" y="8"/>
                  </a:lnTo>
                  <a:lnTo>
                    <a:pt x="372" y="15"/>
                  </a:lnTo>
                  <a:lnTo>
                    <a:pt x="349" y="23"/>
                  </a:lnTo>
                  <a:lnTo>
                    <a:pt x="327" y="33"/>
                  </a:lnTo>
                  <a:lnTo>
                    <a:pt x="306" y="45"/>
                  </a:lnTo>
                  <a:lnTo>
                    <a:pt x="285" y="58"/>
                  </a:lnTo>
                  <a:lnTo>
                    <a:pt x="244" y="89"/>
                  </a:lnTo>
                  <a:lnTo>
                    <a:pt x="206" y="128"/>
                  </a:lnTo>
                  <a:lnTo>
                    <a:pt x="169" y="171"/>
                  </a:lnTo>
                  <a:lnTo>
                    <a:pt x="136" y="219"/>
                  </a:lnTo>
                  <a:lnTo>
                    <a:pt x="107" y="272"/>
                  </a:lnTo>
                  <a:lnTo>
                    <a:pt x="80" y="330"/>
                  </a:lnTo>
                  <a:lnTo>
                    <a:pt x="56" y="391"/>
                  </a:lnTo>
                  <a:lnTo>
                    <a:pt x="36" y="457"/>
                  </a:lnTo>
                  <a:lnTo>
                    <a:pt x="28" y="490"/>
                  </a:lnTo>
                  <a:lnTo>
                    <a:pt x="21" y="525"/>
                  </a:lnTo>
                  <a:lnTo>
                    <a:pt x="15" y="560"/>
                  </a:lnTo>
                  <a:lnTo>
                    <a:pt x="10" y="596"/>
                  </a:lnTo>
                  <a:lnTo>
                    <a:pt x="6" y="633"/>
                  </a:lnTo>
                  <a:lnTo>
                    <a:pt x="2" y="671"/>
                  </a:lnTo>
                  <a:lnTo>
                    <a:pt x="1" y="709"/>
                  </a:lnTo>
                  <a:lnTo>
                    <a:pt x="0" y="747"/>
                  </a:lnTo>
                  <a:lnTo>
                    <a:pt x="0" y="3735"/>
                  </a:lnTo>
                  <a:lnTo>
                    <a:pt x="1" y="3773"/>
                  </a:lnTo>
                  <a:lnTo>
                    <a:pt x="2" y="3811"/>
                  </a:lnTo>
                  <a:lnTo>
                    <a:pt x="6" y="3849"/>
                  </a:lnTo>
                  <a:lnTo>
                    <a:pt x="10" y="3886"/>
                  </a:lnTo>
                  <a:lnTo>
                    <a:pt x="15" y="3922"/>
                  </a:lnTo>
                  <a:lnTo>
                    <a:pt x="21" y="3957"/>
                  </a:lnTo>
                  <a:lnTo>
                    <a:pt x="28" y="3992"/>
                  </a:lnTo>
                  <a:lnTo>
                    <a:pt x="36" y="4026"/>
                  </a:lnTo>
                  <a:lnTo>
                    <a:pt x="56" y="4091"/>
                  </a:lnTo>
                  <a:lnTo>
                    <a:pt x="80" y="4152"/>
                  </a:lnTo>
                  <a:lnTo>
                    <a:pt x="107" y="4210"/>
                  </a:lnTo>
                  <a:lnTo>
                    <a:pt x="136" y="4263"/>
                  </a:lnTo>
                  <a:lnTo>
                    <a:pt x="169" y="4311"/>
                  </a:lnTo>
                  <a:lnTo>
                    <a:pt x="206" y="4354"/>
                  </a:lnTo>
                  <a:lnTo>
                    <a:pt x="244" y="4393"/>
                  </a:lnTo>
                  <a:lnTo>
                    <a:pt x="285" y="4424"/>
                  </a:lnTo>
                  <a:lnTo>
                    <a:pt x="306" y="4437"/>
                  </a:lnTo>
                  <a:lnTo>
                    <a:pt x="327" y="4449"/>
                  </a:lnTo>
                  <a:lnTo>
                    <a:pt x="349" y="4459"/>
                  </a:lnTo>
                  <a:lnTo>
                    <a:pt x="372" y="4467"/>
                  </a:lnTo>
                  <a:lnTo>
                    <a:pt x="394" y="4474"/>
                  </a:lnTo>
                  <a:lnTo>
                    <a:pt x="418" y="4479"/>
                  </a:lnTo>
                  <a:lnTo>
                    <a:pt x="442" y="4480"/>
                  </a:lnTo>
                  <a:lnTo>
                    <a:pt x="465" y="4482"/>
                  </a:lnTo>
                  <a:lnTo>
                    <a:pt x="5070" y="4482"/>
                  </a:lnTo>
                  <a:lnTo>
                    <a:pt x="5094" y="4480"/>
                  </a:lnTo>
                  <a:lnTo>
                    <a:pt x="5118" y="4479"/>
                  </a:lnTo>
                  <a:lnTo>
                    <a:pt x="5141" y="4474"/>
                  </a:lnTo>
                  <a:lnTo>
                    <a:pt x="5164" y="4467"/>
                  </a:lnTo>
                  <a:lnTo>
                    <a:pt x="5187" y="4459"/>
                  </a:lnTo>
                  <a:lnTo>
                    <a:pt x="5209" y="4449"/>
                  </a:lnTo>
                  <a:lnTo>
                    <a:pt x="5230" y="4437"/>
                  </a:lnTo>
                  <a:lnTo>
                    <a:pt x="5252" y="4424"/>
                  </a:lnTo>
                  <a:lnTo>
                    <a:pt x="5292" y="4393"/>
                  </a:lnTo>
                  <a:lnTo>
                    <a:pt x="5330" y="4354"/>
                  </a:lnTo>
                  <a:lnTo>
                    <a:pt x="5366" y="4311"/>
                  </a:lnTo>
                  <a:lnTo>
                    <a:pt x="5399" y="4263"/>
                  </a:lnTo>
                  <a:lnTo>
                    <a:pt x="5429" y="4210"/>
                  </a:lnTo>
                  <a:lnTo>
                    <a:pt x="5456" y="4152"/>
                  </a:lnTo>
                  <a:lnTo>
                    <a:pt x="5480" y="4091"/>
                  </a:lnTo>
                  <a:lnTo>
                    <a:pt x="5499" y="4026"/>
                  </a:lnTo>
                  <a:lnTo>
                    <a:pt x="5508" y="3992"/>
                  </a:lnTo>
                  <a:lnTo>
                    <a:pt x="5515" y="3957"/>
                  </a:lnTo>
                  <a:lnTo>
                    <a:pt x="5521" y="3922"/>
                  </a:lnTo>
                  <a:lnTo>
                    <a:pt x="5526" y="3886"/>
                  </a:lnTo>
                  <a:lnTo>
                    <a:pt x="5530" y="3849"/>
                  </a:lnTo>
                  <a:lnTo>
                    <a:pt x="5533" y="3811"/>
                  </a:lnTo>
                  <a:lnTo>
                    <a:pt x="5534" y="3773"/>
                  </a:lnTo>
                  <a:lnTo>
                    <a:pt x="5535" y="3735"/>
                  </a:lnTo>
                  <a:lnTo>
                    <a:pt x="5535" y="747"/>
                  </a:lnTo>
                  <a:lnTo>
                    <a:pt x="5534" y="709"/>
                  </a:lnTo>
                  <a:lnTo>
                    <a:pt x="5533" y="671"/>
                  </a:lnTo>
                  <a:lnTo>
                    <a:pt x="5530" y="633"/>
                  </a:lnTo>
                  <a:lnTo>
                    <a:pt x="5526" y="596"/>
                  </a:lnTo>
                  <a:lnTo>
                    <a:pt x="5521" y="560"/>
                  </a:lnTo>
                  <a:lnTo>
                    <a:pt x="5515" y="525"/>
                  </a:lnTo>
                  <a:lnTo>
                    <a:pt x="5508" y="490"/>
                  </a:lnTo>
                  <a:lnTo>
                    <a:pt x="5499" y="457"/>
                  </a:lnTo>
                  <a:lnTo>
                    <a:pt x="5480" y="391"/>
                  </a:lnTo>
                  <a:lnTo>
                    <a:pt x="5456" y="330"/>
                  </a:lnTo>
                  <a:lnTo>
                    <a:pt x="5429" y="272"/>
                  </a:lnTo>
                  <a:lnTo>
                    <a:pt x="5399" y="219"/>
                  </a:lnTo>
                  <a:lnTo>
                    <a:pt x="5366" y="171"/>
                  </a:lnTo>
                  <a:lnTo>
                    <a:pt x="5330" y="128"/>
                  </a:lnTo>
                  <a:lnTo>
                    <a:pt x="5292" y="89"/>
                  </a:lnTo>
                  <a:lnTo>
                    <a:pt x="5252" y="58"/>
                  </a:lnTo>
                  <a:lnTo>
                    <a:pt x="5230" y="45"/>
                  </a:lnTo>
                  <a:lnTo>
                    <a:pt x="5209" y="33"/>
                  </a:lnTo>
                  <a:lnTo>
                    <a:pt x="5187" y="23"/>
                  </a:lnTo>
                  <a:lnTo>
                    <a:pt x="5164" y="15"/>
                  </a:lnTo>
                  <a:lnTo>
                    <a:pt x="5141" y="8"/>
                  </a:lnTo>
                  <a:lnTo>
                    <a:pt x="5118" y="3"/>
                  </a:lnTo>
                  <a:lnTo>
                    <a:pt x="5094" y="2"/>
                  </a:lnTo>
                  <a:lnTo>
                    <a:pt x="5070" y="0"/>
                  </a:lnTo>
                  <a:lnTo>
                    <a:pt x="465" y="0"/>
                  </a:lnTo>
                  <a:close/>
                </a:path>
              </a:pathLst>
            </a:custGeom>
            <a:solidFill>
              <a:srgbClr val="FFFF99">
                <a:alpha val="50195"/>
              </a:srgbClr>
            </a:solidFill>
            <a:ln w="12700">
              <a:solidFill>
                <a:srgbClr val="000000"/>
              </a:solidFill>
              <a:round/>
              <a:headEnd/>
              <a:tailEnd/>
            </a:ln>
          </p:spPr>
          <p:txBody>
            <a:bodyPr/>
            <a:lstStyle/>
            <a:p>
              <a:endParaRPr lang="ja-JP" altLang="en-US" sz="1200">
                <a:solidFill>
                  <a:prstClr val="black"/>
                </a:solidFill>
              </a:endParaRPr>
            </a:p>
          </p:txBody>
        </p:sp>
        <p:sp>
          <p:nvSpPr>
            <p:cNvPr id="11329" name="Freeform 4"/>
            <p:cNvSpPr>
              <a:spLocks/>
            </p:cNvSpPr>
            <p:nvPr/>
          </p:nvSpPr>
          <p:spPr bwMode="auto">
            <a:xfrm>
              <a:off x="173" y="1052"/>
              <a:ext cx="5554" cy="2215"/>
            </a:xfrm>
            <a:custGeom>
              <a:avLst/>
              <a:gdLst>
                <a:gd name="T0" fmla="*/ 5053 w 5502"/>
                <a:gd name="T1" fmla="*/ 0 h 4428"/>
                <a:gd name="T2" fmla="*/ 5101 w 5502"/>
                <a:gd name="T3" fmla="*/ 1 h 4428"/>
                <a:gd name="T4" fmla="*/ 5141 w 5502"/>
                <a:gd name="T5" fmla="*/ 1 h 4428"/>
                <a:gd name="T6" fmla="*/ 5185 w 5502"/>
                <a:gd name="T7" fmla="*/ 1 h 4428"/>
                <a:gd name="T8" fmla="*/ 5228 w 5502"/>
                <a:gd name="T9" fmla="*/ 1 h 4428"/>
                <a:gd name="T10" fmla="*/ 5305 w 5502"/>
                <a:gd name="T11" fmla="*/ 1 h 4428"/>
                <a:gd name="T12" fmla="*/ 5371 w 5502"/>
                <a:gd name="T13" fmla="*/ 1 h 4428"/>
                <a:gd name="T14" fmla="*/ 5427 w 5502"/>
                <a:gd name="T15" fmla="*/ 1 h 4428"/>
                <a:gd name="T16" fmla="*/ 5467 w 5502"/>
                <a:gd name="T17" fmla="*/ 1 h 4428"/>
                <a:gd name="T18" fmla="*/ 5482 w 5502"/>
                <a:gd name="T19" fmla="*/ 1 h 4428"/>
                <a:gd name="T20" fmla="*/ 5494 w 5502"/>
                <a:gd name="T21" fmla="*/ 1 h 4428"/>
                <a:gd name="T22" fmla="*/ 5500 w 5502"/>
                <a:gd name="T23" fmla="*/ 1 h 4428"/>
                <a:gd name="T24" fmla="*/ 5502 w 5502"/>
                <a:gd name="T25" fmla="*/ 1 h 4428"/>
                <a:gd name="T26" fmla="*/ 5502 w 5502"/>
                <a:gd name="T27" fmla="*/ 1 h 4428"/>
                <a:gd name="T28" fmla="*/ 5497 w 5502"/>
                <a:gd name="T29" fmla="*/ 1 h 4428"/>
                <a:gd name="T30" fmla="*/ 5488 w 5502"/>
                <a:gd name="T31" fmla="*/ 1 h 4428"/>
                <a:gd name="T32" fmla="*/ 5475 w 5502"/>
                <a:gd name="T33" fmla="*/ 1 h 4428"/>
                <a:gd name="T34" fmla="*/ 5447 w 5502"/>
                <a:gd name="T35" fmla="*/ 1 h 4428"/>
                <a:gd name="T36" fmla="*/ 5401 w 5502"/>
                <a:gd name="T37" fmla="*/ 1 h 4428"/>
                <a:gd name="T38" fmla="*/ 5338 w 5502"/>
                <a:gd name="T39" fmla="*/ 1 h 4428"/>
                <a:gd name="T40" fmla="*/ 5269 w 5502"/>
                <a:gd name="T41" fmla="*/ 1 h 4428"/>
                <a:gd name="T42" fmla="*/ 5207 w 5502"/>
                <a:gd name="T43" fmla="*/ 1 h 4428"/>
                <a:gd name="T44" fmla="*/ 5163 w 5502"/>
                <a:gd name="T45" fmla="*/ 1 h 4428"/>
                <a:gd name="T46" fmla="*/ 5124 w 5502"/>
                <a:gd name="T47" fmla="*/ 1 h 4428"/>
                <a:gd name="T48" fmla="*/ 5077 w 5502"/>
                <a:gd name="T49" fmla="*/ 1 h 4428"/>
                <a:gd name="T50" fmla="*/ 448 w 5502"/>
                <a:gd name="T51" fmla="*/ 1 h 4428"/>
                <a:gd name="T52" fmla="*/ 401 w 5502"/>
                <a:gd name="T53" fmla="*/ 1 h 4428"/>
                <a:gd name="T54" fmla="*/ 362 w 5502"/>
                <a:gd name="T55" fmla="*/ 1 h 4428"/>
                <a:gd name="T56" fmla="*/ 317 w 5502"/>
                <a:gd name="T57" fmla="*/ 1 h 4428"/>
                <a:gd name="T58" fmla="*/ 274 w 5502"/>
                <a:gd name="T59" fmla="*/ 1 h 4428"/>
                <a:gd name="T60" fmla="*/ 197 w 5502"/>
                <a:gd name="T61" fmla="*/ 1 h 4428"/>
                <a:gd name="T62" fmla="*/ 132 w 5502"/>
                <a:gd name="T63" fmla="*/ 1 h 4428"/>
                <a:gd name="T64" fmla="*/ 76 w 5502"/>
                <a:gd name="T65" fmla="*/ 1 h 4428"/>
                <a:gd name="T66" fmla="*/ 36 w 5502"/>
                <a:gd name="T67" fmla="*/ 1 h 4428"/>
                <a:gd name="T68" fmla="*/ 20 w 5502"/>
                <a:gd name="T69" fmla="*/ 1 h 4428"/>
                <a:gd name="T70" fmla="*/ 8 w 5502"/>
                <a:gd name="T71" fmla="*/ 1 h 4428"/>
                <a:gd name="T72" fmla="*/ 3 w 5502"/>
                <a:gd name="T73" fmla="*/ 1 h 4428"/>
                <a:gd name="T74" fmla="*/ 0 w 5502"/>
                <a:gd name="T75" fmla="*/ 1 h 4428"/>
                <a:gd name="T76" fmla="*/ 1 w 5502"/>
                <a:gd name="T77" fmla="*/ 1 h 4428"/>
                <a:gd name="T78" fmla="*/ 5 w 5502"/>
                <a:gd name="T79" fmla="*/ 1 h 4428"/>
                <a:gd name="T80" fmla="*/ 13 w 5502"/>
                <a:gd name="T81" fmla="*/ 1 h 4428"/>
                <a:gd name="T82" fmla="*/ 28 w 5502"/>
                <a:gd name="T83" fmla="*/ 1 h 4428"/>
                <a:gd name="T84" fmla="*/ 56 w 5502"/>
                <a:gd name="T85" fmla="*/ 1 h 4428"/>
                <a:gd name="T86" fmla="*/ 102 w 5502"/>
                <a:gd name="T87" fmla="*/ 1 h 4428"/>
                <a:gd name="T88" fmla="*/ 165 w 5502"/>
                <a:gd name="T89" fmla="*/ 1 h 4428"/>
                <a:gd name="T90" fmla="*/ 234 w 5502"/>
                <a:gd name="T91" fmla="*/ 1 h 4428"/>
                <a:gd name="T92" fmla="*/ 296 w 5502"/>
                <a:gd name="T93" fmla="*/ 1 h 4428"/>
                <a:gd name="T94" fmla="*/ 339 w 5502"/>
                <a:gd name="T95" fmla="*/ 1 h 4428"/>
                <a:gd name="T96" fmla="*/ 378 w 5502"/>
                <a:gd name="T97" fmla="*/ 1 h 4428"/>
                <a:gd name="T98" fmla="*/ 425 w 5502"/>
                <a:gd name="T99" fmla="*/ 1 h 4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02"/>
                <a:gd name="T151" fmla="*/ 0 h 4428"/>
                <a:gd name="T152" fmla="*/ 5502 w 5502"/>
                <a:gd name="T153" fmla="*/ 4428 h 44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02" h="4428">
                  <a:moveTo>
                    <a:pt x="448" y="0"/>
                  </a:moveTo>
                  <a:lnTo>
                    <a:pt x="5053" y="0"/>
                  </a:lnTo>
                  <a:lnTo>
                    <a:pt x="5077" y="1"/>
                  </a:lnTo>
                  <a:lnTo>
                    <a:pt x="5101" y="4"/>
                  </a:lnTo>
                  <a:lnTo>
                    <a:pt x="5124" y="8"/>
                  </a:lnTo>
                  <a:lnTo>
                    <a:pt x="5141" y="13"/>
                  </a:lnTo>
                  <a:lnTo>
                    <a:pt x="5163" y="21"/>
                  </a:lnTo>
                  <a:lnTo>
                    <a:pt x="5185" y="33"/>
                  </a:lnTo>
                  <a:lnTo>
                    <a:pt x="5207" y="44"/>
                  </a:lnTo>
                  <a:lnTo>
                    <a:pt x="5228" y="57"/>
                  </a:lnTo>
                  <a:lnTo>
                    <a:pt x="5269" y="89"/>
                  </a:lnTo>
                  <a:lnTo>
                    <a:pt x="5305" y="124"/>
                  </a:lnTo>
                  <a:lnTo>
                    <a:pt x="5338" y="163"/>
                  </a:lnTo>
                  <a:lnTo>
                    <a:pt x="5371" y="212"/>
                  </a:lnTo>
                  <a:lnTo>
                    <a:pt x="5401" y="265"/>
                  </a:lnTo>
                  <a:lnTo>
                    <a:pt x="5427" y="321"/>
                  </a:lnTo>
                  <a:lnTo>
                    <a:pt x="5447" y="374"/>
                  </a:lnTo>
                  <a:lnTo>
                    <a:pt x="5467" y="440"/>
                  </a:lnTo>
                  <a:lnTo>
                    <a:pt x="5475" y="473"/>
                  </a:lnTo>
                  <a:lnTo>
                    <a:pt x="5482" y="508"/>
                  </a:lnTo>
                  <a:lnTo>
                    <a:pt x="5488" y="544"/>
                  </a:lnTo>
                  <a:lnTo>
                    <a:pt x="5494" y="579"/>
                  </a:lnTo>
                  <a:lnTo>
                    <a:pt x="5497" y="607"/>
                  </a:lnTo>
                  <a:lnTo>
                    <a:pt x="5500" y="644"/>
                  </a:lnTo>
                  <a:lnTo>
                    <a:pt x="5502" y="682"/>
                  </a:lnTo>
                  <a:lnTo>
                    <a:pt x="5502" y="720"/>
                  </a:lnTo>
                  <a:lnTo>
                    <a:pt x="5502" y="3708"/>
                  </a:lnTo>
                  <a:lnTo>
                    <a:pt x="5502" y="3746"/>
                  </a:lnTo>
                  <a:lnTo>
                    <a:pt x="5500" y="3784"/>
                  </a:lnTo>
                  <a:lnTo>
                    <a:pt x="5497" y="3822"/>
                  </a:lnTo>
                  <a:lnTo>
                    <a:pt x="5494" y="3849"/>
                  </a:lnTo>
                  <a:lnTo>
                    <a:pt x="5488" y="3885"/>
                  </a:lnTo>
                  <a:lnTo>
                    <a:pt x="5482" y="3920"/>
                  </a:lnTo>
                  <a:lnTo>
                    <a:pt x="5475" y="3955"/>
                  </a:lnTo>
                  <a:lnTo>
                    <a:pt x="5467" y="3990"/>
                  </a:lnTo>
                  <a:lnTo>
                    <a:pt x="5447" y="4054"/>
                  </a:lnTo>
                  <a:lnTo>
                    <a:pt x="5427" y="4109"/>
                  </a:lnTo>
                  <a:lnTo>
                    <a:pt x="5401" y="4165"/>
                  </a:lnTo>
                  <a:lnTo>
                    <a:pt x="5371" y="4218"/>
                  </a:lnTo>
                  <a:lnTo>
                    <a:pt x="5338" y="4266"/>
                  </a:lnTo>
                  <a:lnTo>
                    <a:pt x="5305" y="4304"/>
                  </a:lnTo>
                  <a:lnTo>
                    <a:pt x="5269" y="4341"/>
                  </a:lnTo>
                  <a:lnTo>
                    <a:pt x="5228" y="4372"/>
                  </a:lnTo>
                  <a:lnTo>
                    <a:pt x="5207" y="4385"/>
                  </a:lnTo>
                  <a:lnTo>
                    <a:pt x="5185" y="4397"/>
                  </a:lnTo>
                  <a:lnTo>
                    <a:pt x="5163" y="4407"/>
                  </a:lnTo>
                  <a:lnTo>
                    <a:pt x="5141" y="4415"/>
                  </a:lnTo>
                  <a:lnTo>
                    <a:pt x="5124" y="4420"/>
                  </a:lnTo>
                  <a:lnTo>
                    <a:pt x="5101" y="4425"/>
                  </a:lnTo>
                  <a:lnTo>
                    <a:pt x="5077" y="4428"/>
                  </a:lnTo>
                  <a:lnTo>
                    <a:pt x="5053" y="4428"/>
                  </a:lnTo>
                  <a:lnTo>
                    <a:pt x="448" y="4428"/>
                  </a:lnTo>
                  <a:lnTo>
                    <a:pt x="425" y="4428"/>
                  </a:lnTo>
                  <a:lnTo>
                    <a:pt x="401" y="4425"/>
                  </a:lnTo>
                  <a:lnTo>
                    <a:pt x="378" y="4420"/>
                  </a:lnTo>
                  <a:lnTo>
                    <a:pt x="362" y="4415"/>
                  </a:lnTo>
                  <a:lnTo>
                    <a:pt x="339" y="4407"/>
                  </a:lnTo>
                  <a:lnTo>
                    <a:pt x="317" y="4397"/>
                  </a:lnTo>
                  <a:lnTo>
                    <a:pt x="296" y="4385"/>
                  </a:lnTo>
                  <a:lnTo>
                    <a:pt x="274" y="4372"/>
                  </a:lnTo>
                  <a:lnTo>
                    <a:pt x="234" y="4341"/>
                  </a:lnTo>
                  <a:lnTo>
                    <a:pt x="197" y="4304"/>
                  </a:lnTo>
                  <a:lnTo>
                    <a:pt x="165" y="4266"/>
                  </a:lnTo>
                  <a:lnTo>
                    <a:pt x="132" y="4218"/>
                  </a:lnTo>
                  <a:lnTo>
                    <a:pt x="102" y="4165"/>
                  </a:lnTo>
                  <a:lnTo>
                    <a:pt x="76" y="4109"/>
                  </a:lnTo>
                  <a:lnTo>
                    <a:pt x="56" y="4054"/>
                  </a:lnTo>
                  <a:lnTo>
                    <a:pt x="36" y="3990"/>
                  </a:lnTo>
                  <a:lnTo>
                    <a:pt x="28" y="3955"/>
                  </a:lnTo>
                  <a:lnTo>
                    <a:pt x="20" y="3920"/>
                  </a:lnTo>
                  <a:lnTo>
                    <a:pt x="13" y="3885"/>
                  </a:lnTo>
                  <a:lnTo>
                    <a:pt x="8" y="3849"/>
                  </a:lnTo>
                  <a:lnTo>
                    <a:pt x="5" y="3822"/>
                  </a:lnTo>
                  <a:lnTo>
                    <a:pt x="3" y="3784"/>
                  </a:lnTo>
                  <a:lnTo>
                    <a:pt x="1" y="3746"/>
                  </a:lnTo>
                  <a:lnTo>
                    <a:pt x="0" y="3708"/>
                  </a:lnTo>
                  <a:lnTo>
                    <a:pt x="0" y="720"/>
                  </a:lnTo>
                  <a:lnTo>
                    <a:pt x="1" y="682"/>
                  </a:lnTo>
                  <a:lnTo>
                    <a:pt x="3" y="644"/>
                  </a:lnTo>
                  <a:lnTo>
                    <a:pt x="5" y="607"/>
                  </a:lnTo>
                  <a:lnTo>
                    <a:pt x="8" y="579"/>
                  </a:lnTo>
                  <a:lnTo>
                    <a:pt x="13" y="544"/>
                  </a:lnTo>
                  <a:lnTo>
                    <a:pt x="20" y="508"/>
                  </a:lnTo>
                  <a:lnTo>
                    <a:pt x="28" y="473"/>
                  </a:lnTo>
                  <a:lnTo>
                    <a:pt x="36" y="440"/>
                  </a:lnTo>
                  <a:lnTo>
                    <a:pt x="56" y="374"/>
                  </a:lnTo>
                  <a:lnTo>
                    <a:pt x="76" y="321"/>
                  </a:lnTo>
                  <a:lnTo>
                    <a:pt x="102" y="265"/>
                  </a:lnTo>
                  <a:lnTo>
                    <a:pt x="132" y="212"/>
                  </a:lnTo>
                  <a:lnTo>
                    <a:pt x="165" y="163"/>
                  </a:lnTo>
                  <a:lnTo>
                    <a:pt x="197" y="124"/>
                  </a:lnTo>
                  <a:lnTo>
                    <a:pt x="234" y="89"/>
                  </a:lnTo>
                  <a:lnTo>
                    <a:pt x="274" y="57"/>
                  </a:lnTo>
                  <a:lnTo>
                    <a:pt x="296" y="44"/>
                  </a:lnTo>
                  <a:lnTo>
                    <a:pt x="317" y="33"/>
                  </a:lnTo>
                  <a:lnTo>
                    <a:pt x="339" y="21"/>
                  </a:lnTo>
                  <a:lnTo>
                    <a:pt x="362" y="13"/>
                  </a:lnTo>
                  <a:lnTo>
                    <a:pt x="378" y="8"/>
                  </a:lnTo>
                  <a:lnTo>
                    <a:pt x="401" y="4"/>
                  </a:lnTo>
                  <a:lnTo>
                    <a:pt x="425" y="1"/>
                  </a:lnTo>
                  <a:lnTo>
                    <a:pt x="448" y="0"/>
                  </a:lnTo>
                  <a:close/>
                </a:path>
              </a:pathLst>
            </a:custGeom>
            <a:solidFill>
              <a:srgbClr val="FFFFC5">
                <a:alpha val="49804"/>
              </a:srgbClr>
            </a:solidFill>
            <a:ln w="12700">
              <a:solidFill>
                <a:srgbClr val="000000"/>
              </a:solidFill>
              <a:round/>
              <a:headEnd/>
              <a:tailEnd/>
            </a:ln>
          </p:spPr>
          <p:txBody>
            <a:bodyPr/>
            <a:lstStyle/>
            <a:p>
              <a:endParaRPr lang="ja-JP" altLang="en-US" sz="1200" dirty="0">
                <a:solidFill>
                  <a:prstClr val="black"/>
                </a:solidFill>
              </a:endParaRPr>
            </a:p>
          </p:txBody>
        </p:sp>
      </p:grpSp>
      <p:sp>
        <p:nvSpPr>
          <p:cNvPr id="11267" name="Freeform 5"/>
          <p:cNvSpPr>
            <a:spLocks/>
          </p:cNvSpPr>
          <p:nvPr/>
        </p:nvSpPr>
        <p:spPr bwMode="auto">
          <a:xfrm>
            <a:off x="1676400" y="4373040"/>
            <a:ext cx="6236494" cy="2398711"/>
          </a:xfrm>
          <a:custGeom>
            <a:avLst/>
            <a:gdLst>
              <a:gd name="T0" fmla="*/ 2147483647 w 4009"/>
              <a:gd name="T1" fmla="*/ 2147483647 h 3750"/>
              <a:gd name="T2" fmla="*/ 2147483647 w 4009"/>
              <a:gd name="T3" fmla="*/ 2147483647 h 3750"/>
              <a:gd name="T4" fmla="*/ 2147483647 w 4009"/>
              <a:gd name="T5" fmla="*/ 2147483647 h 3750"/>
              <a:gd name="T6" fmla="*/ 2147483647 w 4009"/>
              <a:gd name="T7" fmla="*/ 2147483647 h 3750"/>
              <a:gd name="T8" fmla="*/ 2147483647 w 4009"/>
              <a:gd name="T9" fmla="*/ 2147483647 h 3750"/>
              <a:gd name="T10" fmla="*/ 2147483647 w 4009"/>
              <a:gd name="T11" fmla="*/ 2147483647 h 3750"/>
              <a:gd name="T12" fmla="*/ 2147483647 w 4009"/>
              <a:gd name="T13" fmla="*/ 2147483647 h 3750"/>
              <a:gd name="T14" fmla="*/ 2147483647 w 4009"/>
              <a:gd name="T15" fmla="*/ 2147483647 h 3750"/>
              <a:gd name="T16" fmla="*/ 0 w 4009"/>
              <a:gd name="T17" fmla="*/ 2147483647 h 3750"/>
              <a:gd name="T18" fmla="*/ 2147483647 w 4009"/>
              <a:gd name="T19" fmla="*/ 2147483647 h 3750"/>
              <a:gd name="T20" fmla="*/ 2147483647 w 4009"/>
              <a:gd name="T21" fmla="*/ 2147483647 h 3750"/>
              <a:gd name="T22" fmla="*/ 2147483647 w 4009"/>
              <a:gd name="T23" fmla="*/ 2147483647 h 3750"/>
              <a:gd name="T24" fmla="*/ 2147483647 w 4009"/>
              <a:gd name="T25" fmla="*/ 2147483647 h 3750"/>
              <a:gd name="T26" fmla="*/ 2147483647 w 4009"/>
              <a:gd name="T27" fmla="*/ 2147483647 h 3750"/>
              <a:gd name="T28" fmla="*/ 2147483647 w 4009"/>
              <a:gd name="T29" fmla="*/ 2147483647 h 3750"/>
              <a:gd name="T30" fmla="*/ 2147483647 w 4009"/>
              <a:gd name="T31" fmla="*/ 2147483647 h 3750"/>
              <a:gd name="T32" fmla="*/ 2147483647 w 4009"/>
              <a:gd name="T33" fmla="*/ 2147483647 h 3750"/>
              <a:gd name="T34" fmla="*/ 2147483647 w 4009"/>
              <a:gd name="T35" fmla="*/ 2147483647 h 3750"/>
              <a:gd name="T36" fmla="*/ 2147483647 w 4009"/>
              <a:gd name="T37" fmla="*/ 2147483647 h 3750"/>
              <a:gd name="T38" fmla="*/ 2147483647 w 4009"/>
              <a:gd name="T39" fmla="*/ 2147483647 h 3750"/>
              <a:gd name="T40" fmla="*/ 2147483647 w 4009"/>
              <a:gd name="T41" fmla="*/ 2147483647 h 3750"/>
              <a:gd name="T42" fmla="*/ 2147483647 w 4009"/>
              <a:gd name="T43" fmla="*/ 2147483647 h 3750"/>
              <a:gd name="T44" fmla="*/ 2147483647 w 4009"/>
              <a:gd name="T45" fmla="*/ 2147483647 h 3750"/>
              <a:gd name="T46" fmla="*/ 2147483647 w 4009"/>
              <a:gd name="T47" fmla="*/ 2147483647 h 3750"/>
              <a:gd name="T48" fmla="*/ 2147483647 w 4009"/>
              <a:gd name="T49" fmla="*/ 2147483647 h 3750"/>
              <a:gd name="T50" fmla="*/ 2147483647 w 4009"/>
              <a:gd name="T51" fmla="*/ 2147483647 h 3750"/>
              <a:gd name="T52" fmla="*/ 2147483647 w 4009"/>
              <a:gd name="T53" fmla="*/ 2147483647 h 3750"/>
              <a:gd name="T54" fmla="*/ 2147483647 w 4009"/>
              <a:gd name="T55" fmla="*/ 2147483647 h 3750"/>
              <a:gd name="T56" fmla="*/ 2147483647 w 4009"/>
              <a:gd name="T57" fmla="*/ 2147483647 h 3750"/>
              <a:gd name="T58" fmla="*/ 2147483647 w 4009"/>
              <a:gd name="T59" fmla="*/ 2147483647 h 3750"/>
              <a:gd name="T60" fmla="*/ 2147483647 w 4009"/>
              <a:gd name="T61" fmla="*/ 2147483647 h 3750"/>
              <a:gd name="T62" fmla="*/ 2147483647 w 4009"/>
              <a:gd name="T63" fmla="*/ 2147483647 h 3750"/>
              <a:gd name="T64" fmla="*/ 2147483647 w 4009"/>
              <a:gd name="T65" fmla="*/ 2147483647 h 3750"/>
              <a:gd name="T66" fmla="*/ 2147483647 w 4009"/>
              <a:gd name="T67" fmla="*/ 0 h 37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09"/>
              <a:gd name="T103" fmla="*/ 0 h 3750"/>
              <a:gd name="T104" fmla="*/ 4009 w 4009"/>
              <a:gd name="T105" fmla="*/ 3750 h 37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09" h="3750">
                <a:moveTo>
                  <a:pt x="389" y="0"/>
                </a:moveTo>
                <a:lnTo>
                  <a:pt x="350" y="3"/>
                </a:lnTo>
                <a:lnTo>
                  <a:pt x="311" y="13"/>
                </a:lnTo>
                <a:lnTo>
                  <a:pt x="274" y="28"/>
                </a:lnTo>
                <a:lnTo>
                  <a:pt x="237" y="50"/>
                </a:lnTo>
                <a:lnTo>
                  <a:pt x="203" y="76"/>
                </a:lnTo>
                <a:lnTo>
                  <a:pt x="171" y="106"/>
                </a:lnTo>
                <a:lnTo>
                  <a:pt x="142" y="143"/>
                </a:lnTo>
                <a:lnTo>
                  <a:pt x="115" y="184"/>
                </a:lnTo>
                <a:lnTo>
                  <a:pt x="89" y="227"/>
                </a:lnTo>
                <a:lnTo>
                  <a:pt x="66" y="275"/>
                </a:lnTo>
                <a:lnTo>
                  <a:pt x="48" y="326"/>
                </a:lnTo>
                <a:lnTo>
                  <a:pt x="31" y="381"/>
                </a:lnTo>
                <a:lnTo>
                  <a:pt x="18" y="439"/>
                </a:lnTo>
                <a:lnTo>
                  <a:pt x="9" y="499"/>
                </a:lnTo>
                <a:lnTo>
                  <a:pt x="2" y="562"/>
                </a:lnTo>
                <a:lnTo>
                  <a:pt x="0" y="625"/>
                </a:lnTo>
                <a:lnTo>
                  <a:pt x="0" y="3126"/>
                </a:lnTo>
                <a:lnTo>
                  <a:pt x="2" y="3190"/>
                </a:lnTo>
                <a:lnTo>
                  <a:pt x="9" y="3251"/>
                </a:lnTo>
                <a:lnTo>
                  <a:pt x="18" y="3311"/>
                </a:lnTo>
                <a:lnTo>
                  <a:pt x="31" y="3369"/>
                </a:lnTo>
                <a:lnTo>
                  <a:pt x="48" y="3424"/>
                </a:lnTo>
                <a:lnTo>
                  <a:pt x="66" y="3475"/>
                </a:lnTo>
                <a:lnTo>
                  <a:pt x="89" y="3523"/>
                </a:lnTo>
                <a:lnTo>
                  <a:pt x="115" y="3568"/>
                </a:lnTo>
                <a:lnTo>
                  <a:pt x="142" y="3607"/>
                </a:lnTo>
                <a:lnTo>
                  <a:pt x="171" y="3644"/>
                </a:lnTo>
                <a:lnTo>
                  <a:pt x="203" y="3674"/>
                </a:lnTo>
                <a:lnTo>
                  <a:pt x="237" y="3700"/>
                </a:lnTo>
                <a:lnTo>
                  <a:pt x="274" y="3722"/>
                </a:lnTo>
                <a:lnTo>
                  <a:pt x="311" y="3737"/>
                </a:lnTo>
                <a:lnTo>
                  <a:pt x="350" y="3747"/>
                </a:lnTo>
                <a:lnTo>
                  <a:pt x="389" y="3750"/>
                </a:lnTo>
                <a:lnTo>
                  <a:pt x="3620" y="3750"/>
                </a:lnTo>
                <a:lnTo>
                  <a:pt x="3661" y="3747"/>
                </a:lnTo>
                <a:lnTo>
                  <a:pt x="3699" y="3737"/>
                </a:lnTo>
                <a:lnTo>
                  <a:pt x="3736" y="3722"/>
                </a:lnTo>
                <a:lnTo>
                  <a:pt x="3772" y="3700"/>
                </a:lnTo>
                <a:lnTo>
                  <a:pt x="3806" y="3674"/>
                </a:lnTo>
                <a:lnTo>
                  <a:pt x="3838" y="3644"/>
                </a:lnTo>
                <a:lnTo>
                  <a:pt x="3868" y="3607"/>
                </a:lnTo>
                <a:lnTo>
                  <a:pt x="3896" y="3568"/>
                </a:lnTo>
                <a:lnTo>
                  <a:pt x="3921" y="3523"/>
                </a:lnTo>
                <a:lnTo>
                  <a:pt x="3943" y="3475"/>
                </a:lnTo>
                <a:lnTo>
                  <a:pt x="3962" y="3424"/>
                </a:lnTo>
                <a:lnTo>
                  <a:pt x="3978" y="3369"/>
                </a:lnTo>
                <a:lnTo>
                  <a:pt x="3992" y="3311"/>
                </a:lnTo>
                <a:lnTo>
                  <a:pt x="4001" y="3251"/>
                </a:lnTo>
                <a:lnTo>
                  <a:pt x="4007" y="3190"/>
                </a:lnTo>
                <a:lnTo>
                  <a:pt x="4009" y="3126"/>
                </a:lnTo>
                <a:lnTo>
                  <a:pt x="4009" y="625"/>
                </a:lnTo>
                <a:lnTo>
                  <a:pt x="4007" y="562"/>
                </a:lnTo>
                <a:lnTo>
                  <a:pt x="4001" y="499"/>
                </a:lnTo>
                <a:lnTo>
                  <a:pt x="3992" y="439"/>
                </a:lnTo>
                <a:lnTo>
                  <a:pt x="3978" y="381"/>
                </a:lnTo>
                <a:lnTo>
                  <a:pt x="3962" y="326"/>
                </a:lnTo>
                <a:lnTo>
                  <a:pt x="3943" y="275"/>
                </a:lnTo>
                <a:lnTo>
                  <a:pt x="3921" y="227"/>
                </a:lnTo>
                <a:lnTo>
                  <a:pt x="3896" y="184"/>
                </a:lnTo>
                <a:lnTo>
                  <a:pt x="3868" y="143"/>
                </a:lnTo>
                <a:lnTo>
                  <a:pt x="3838" y="106"/>
                </a:lnTo>
                <a:lnTo>
                  <a:pt x="3806" y="76"/>
                </a:lnTo>
                <a:lnTo>
                  <a:pt x="3772" y="50"/>
                </a:lnTo>
                <a:lnTo>
                  <a:pt x="3736" y="28"/>
                </a:lnTo>
                <a:lnTo>
                  <a:pt x="3699" y="13"/>
                </a:lnTo>
                <a:lnTo>
                  <a:pt x="3661" y="3"/>
                </a:lnTo>
                <a:lnTo>
                  <a:pt x="3620" y="0"/>
                </a:lnTo>
                <a:lnTo>
                  <a:pt x="389" y="0"/>
                </a:lnTo>
                <a:close/>
              </a:path>
            </a:pathLst>
          </a:custGeom>
          <a:solidFill>
            <a:srgbClr val="FFFFFF">
              <a:alpha val="50195"/>
            </a:srgbClr>
          </a:solidFill>
          <a:ln w="58801">
            <a:solidFill>
              <a:srgbClr val="66CCFF"/>
            </a:solidFill>
            <a:round/>
            <a:headEnd/>
            <a:tailEnd/>
          </a:ln>
        </p:spPr>
        <p:txBody>
          <a:bodyPr/>
          <a:lstStyle/>
          <a:p>
            <a:endParaRPr lang="ja-JP" altLang="en-US" sz="1200">
              <a:solidFill>
                <a:prstClr val="black"/>
              </a:solidFill>
            </a:endParaRPr>
          </a:p>
        </p:txBody>
      </p:sp>
      <p:grpSp>
        <p:nvGrpSpPr>
          <p:cNvPr id="3" name="Group 6"/>
          <p:cNvGrpSpPr>
            <a:grpSpLocks/>
          </p:cNvGrpSpPr>
          <p:nvPr/>
        </p:nvGrpSpPr>
        <p:grpSpPr bwMode="auto">
          <a:xfrm>
            <a:off x="2222500" y="5679554"/>
            <a:ext cx="5365750" cy="915987"/>
            <a:chOff x="1343" y="3311"/>
            <a:chExt cx="3250" cy="625"/>
          </a:xfrm>
        </p:grpSpPr>
        <p:sp>
          <p:nvSpPr>
            <p:cNvPr id="11326" name="Freeform 7"/>
            <p:cNvSpPr>
              <a:spLocks/>
            </p:cNvSpPr>
            <p:nvPr/>
          </p:nvSpPr>
          <p:spPr bwMode="auto">
            <a:xfrm>
              <a:off x="1343" y="3311"/>
              <a:ext cx="3250" cy="625"/>
            </a:xfrm>
            <a:custGeom>
              <a:avLst/>
              <a:gdLst>
                <a:gd name="T0" fmla="*/ 130 w 3250"/>
                <a:gd name="T1" fmla="*/ 0 h 1249"/>
                <a:gd name="T2" fmla="*/ 117 w 3250"/>
                <a:gd name="T3" fmla="*/ 1 h 1249"/>
                <a:gd name="T4" fmla="*/ 104 w 3250"/>
                <a:gd name="T5" fmla="*/ 1 h 1249"/>
                <a:gd name="T6" fmla="*/ 91 w 3250"/>
                <a:gd name="T7" fmla="*/ 1 h 1249"/>
                <a:gd name="T8" fmla="*/ 80 w 3250"/>
                <a:gd name="T9" fmla="*/ 1 h 1249"/>
                <a:gd name="T10" fmla="*/ 68 w 3250"/>
                <a:gd name="T11" fmla="*/ 1 h 1249"/>
                <a:gd name="T12" fmla="*/ 57 w 3250"/>
                <a:gd name="T13" fmla="*/ 1 h 1249"/>
                <a:gd name="T14" fmla="*/ 38 w 3250"/>
                <a:gd name="T15" fmla="*/ 1 h 1249"/>
                <a:gd name="T16" fmla="*/ 22 w 3250"/>
                <a:gd name="T17" fmla="*/ 1 h 1249"/>
                <a:gd name="T18" fmla="*/ 16 w 3250"/>
                <a:gd name="T19" fmla="*/ 1 h 1249"/>
                <a:gd name="T20" fmla="*/ 10 w 3250"/>
                <a:gd name="T21" fmla="*/ 1 h 1249"/>
                <a:gd name="T22" fmla="*/ 6 w 3250"/>
                <a:gd name="T23" fmla="*/ 1 h 1249"/>
                <a:gd name="T24" fmla="*/ 3 w 3250"/>
                <a:gd name="T25" fmla="*/ 1 h 1249"/>
                <a:gd name="T26" fmla="*/ 1 w 3250"/>
                <a:gd name="T27" fmla="*/ 1 h 1249"/>
                <a:gd name="T28" fmla="*/ 0 w 3250"/>
                <a:gd name="T29" fmla="*/ 1 h 1249"/>
                <a:gd name="T30" fmla="*/ 0 w 3250"/>
                <a:gd name="T31" fmla="*/ 1 h 1249"/>
                <a:gd name="T32" fmla="*/ 1 w 3250"/>
                <a:gd name="T33" fmla="*/ 1 h 1249"/>
                <a:gd name="T34" fmla="*/ 3 w 3250"/>
                <a:gd name="T35" fmla="*/ 1 h 1249"/>
                <a:gd name="T36" fmla="*/ 6 w 3250"/>
                <a:gd name="T37" fmla="*/ 1 h 1249"/>
                <a:gd name="T38" fmla="*/ 10 w 3250"/>
                <a:gd name="T39" fmla="*/ 1 h 1249"/>
                <a:gd name="T40" fmla="*/ 16 w 3250"/>
                <a:gd name="T41" fmla="*/ 1 h 1249"/>
                <a:gd name="T42" fmla="*/ 22 w 3250"/>
                <a:gd name="T43" fmla="*/ 1 h 1249"/>
                <a:gd name="T44" fmla="*/ 38 w 3250"/>
                <a:gd name="T45" fmla="*/ 1 h 1249"/>
                <a:gd name="T46" fmla="*/ 57 w 3250"/>
                <a:gd name="T47" fmla="*/ 1 h 1249"/>
                <a:gd name="T48" fmla="*/ 68 w 3250"/>
                <a:gd name="T49" fmla="*/ 1 h 1249"/>
                <a:gd name="T50" fmla="*/ 80 w 3250"/>
                <a:gd name="T51" fmla="*/ 1 h 1249"/>
                <a:gd name="T52" fmla="*/ 91 w 3250"/>
                <a:gd name="T53" fmla="*/ 1 h 1249"/>
                <a:gd name="T54" fmla="*/ 104 w 3250"/>
                <a:gd name="T55" fmla="*/ 1 h 1249"/>
                <a:gd name="T56" fmla="*/ 117 w 3250"/>
                <a:gd name="T57" fmla="*/ 1 h 1249"/>
                <a:gd name="T58" fmla="*/ 130 w 3250"/>
                <a:gd name="T59" fmla="*/ 1 h 1249"/>
                <a:gd name="T60" fmla="*/ 3120 w 3250"/>
                <a:gd name="T61" fmla="*/ 1 h 1249"/>
                <a:gd name="T62" fmla="*/ 3134 w 3250"/>
                <a:gd name="T63" fmla="*/ 1 h 1249"/>
                <a:gd name="T64" fmla="*/ 3147 w 3250"/>
                <a:gd name="T65" fmla="*/ 1 h 1249"/>
                <a:gd name="T66" fmla="*/ 3160 w 3250"/>
                <a:gd name="T67" fmla="*/ 1 h 1249"/>
                <a:gd name="T68" fmla="*/ 3171 w 3250"/>
                <a:gd name="T69" fmla="*/ 1 h 1249"/>
                <a:gd name="T70" fmla="*/ 3182 w 3250"/>
                <a:gd name="T71" fmla="*/ 1 h 1249"/>
                <a:gd name="T72" fmla="*/ 3194 w 3250"/>
                <a:gd name="T73" fmla="*/ 1 h 1249"/>
                <a:gd name="T74" fmla="*/ 3212 w 3250"/>
                <a:gd name="T75" fmla="*/ 1 h 1249"/>
                <a:gd name="T76" fmla="*/ 3229 w 3250"/>
                <a:gd name="T77" fmla="*/ 1 h 1249"/>
                <a:gd name="T78" fmla="*/ 3235 w 3250"/>
                <a:gd name="T79" fmla="*/ 1 h 1249"/>
                <a:gd name="T80" fmla="*/ 3240 w 3250"/>
                <a:gd name="T81" fmla="*/ 1 h 1249"/>
                <a:gd name="T82" fmla="*/ 3244 w 3250"/>
                <a:gd name="T83" fmla="*/ 1 h 1249"/>
                <a:gd name="T84" fmla="*/ 3247 w 3250"/>
                <a:gd name="T85" fmla="*/ 1 h 1249"/>
                <a:gd name="T86" fmla="*/ 3249 w 3250"/>
                <a:gd name="T87" fmla="*/ 1 h 1249"/>
                <a:gd name="T88" fmla="*/ 3250 w 3250"/>
                <a:gd name="T89" fmla="*/ 1 h 1249"/>
                <a:gd name="T90" fmla="*/ 3250 w 3250"/>
                <a:gd name="T91" fmla="*/ 1 h 1249"/>
                <a:gd name="T92" fmla="*/ 3249 w 3250"/>
                <a:gd name="T93" fmla="*/ 1 h 1249"/>
                <a:gd name="T94" fmla="*/ 3247 w 3250"/>
                <a:gd name="T95" fmla="*/ 1 h 1249"/>
                <a:gd name="T96" fmla="*/ 3244 w 3250"/>
                <a:gd name="T97" fmla="*/ 1 h 1249"/>
                <a:gd name="T98" fmla="*/ 3240 w 3250"/>
                <a:gd name="T99" fmla="*/ 1 h 1249"/>
                <a:gd name="T100" fmla="*/ 3235 w 3250"/>
                <a:gd name="T101" fmla="*/ 1 h 1249"/>
                <a:gd name="T102" fmla="*/ 3229 w 3250"/>
                <a:gd name="T103" fmla="*/ 1 h 1249"/>
                <a:gd name="T104" fmla="*/ 3212 w 3250"/>
                <a:gd name="T105" fmla="*/ 1 h 1249"/>
                <a:gd name="T106" fmla="*/ 3194 w 3250"/>
                <a:gd name="T107" fmla="*/ 1 h 1249"/>
                <a:gd name="T108" fmla="*/ 3182 w 3250"/>
                <a:gd name="T109" fmla="*/ 1 h 1249"/>
                <a:gd name="T110" fmla="*/ 3171 w 3250"/>
                <a:gd name="T111" fmla="*/ 1 h 1249"/>
                <a:gd name="T112" fmla="*/ 3160 w 3250"/>
                <a:gd name="T113" fmla="*/ 1 h 1249"/>
                <a:gd name="T114" fmla="*/ 3147 w 3250"/>
                <a:gd name="T115" fmla="*/ 1 h 1249"/>
                <a:gd name="T116" fmla="*/ 3134 w 3250"/>
                <a:gd name="T117" fmla="*/ 1 h 1249"/>
                <a:gd name="T118" fmla="*/ 3120 w 3250"/>
                <a:gd name="T119" fmla="*/ 0 h 1249"/>
                <a:gd name="T120" fmla="*/ 130 w 3250"/>
                <a:gd name="T121" fmla="*/ 0 h 12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0"/>
                <a:gd name="T184" fmla="*/ 0 h 1249"/>
                <a:gd name="T185" fmla="*/ 3250 w 3250"/>
                <a:gd name="T186" fmla="*/ 1249 h 12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0" h="1249">
                  <a:moveTo>
                    <a:pt x="130" y="0"/>
                  </a:moveTo>
                  <a:lnTo>
                    <a:pt x="117" y="2"/>
                  </a:lnTo>
                  <a:lnTo>
                    <a:pt x="104" y="5"/>
                  </a:lnTo>
                  <a:lnTo>
                    <a:pt x="91" y="10"/>
                  </a:lnTo>
                  <a:lnTo>
                    <a:pt x="80" y="16"/>
                  </a:lnTo>
                  <a:lnTo>
                    <a:pt x="68" y="25"/>
                  </a:lnTo>
                  <a:lnTo>
                    <a:pt x="57" y="35"/>
                  </a:lnTo>
                  <a:lnTo>
                    <a:pt x="38" y="61"/>
                  </a:lnTo>
                  <a:lnTo>
                    <a:pt x="22" y="91"/>
                  </a:lnTo>
                  <a:lnTo>
                    <a:pt x="16" y="109"/>
                  </a:lnTo>
                  <a:lnTo>
                    <a:pt x="10" y="127"/>
                  </a:lnTo>
                  <a:lnTo>
                    <a:pt x="6" y="146"/>
                  </a:lnTo>
                  <a:lnTo>
                    <a:pt x="3" y="167"/>
                  </a:lnTo>
                  <a:lnTo>
                    <a:pt x="1" y="187"/>
                  </a:lnTo>
                  <a:lnTo>
                    <a:pt x="0" y="209"/>
                  </a:lnTo>
                  <a:lnTo>
                    <a:pt x="0" y="1040"/>
                  </a:lnTo>
                  <a:lnTo>
                    <a:pt x="1" y="1062"/>
                  </a:lnTo>
                  <a:lnTo>
                    <a:pt x="3" y="1083"/>
                  </a:lnTo>
                  <a:lnTo>
                    <a:pt x="6" y="1103"/>
                  </a:lnTo>
                  <a:lnTo>
                    <a:pt x="10" y="1121"/>
                  </a:lnTo>
                  <a:lnTo>
                    <a:pt x="16" y="1139"/>
                  </a:lnTo>
                  <a:lnTo>
                    <a:pt x="22" y="1158"/>
                  </a:lnTo>
                  <a:lnTo>
                    <a:pt x="38" y="1187"/>
                  </a:lnTo>
                  <a:lnTo>
                    <a:pt x="57" y="1214"/>
                  </a:lnTo>
                  <a:lnTo>
                    <a:pt x="68" y="1224"/>
                  </a:lnTo>
                  <a:lnTo>
                    <a:pt x="80" y="1232"/>
                  </a:lnTo>
                  <a:lnTo>
                    <a:pt x="91" y="1239"/>
                  </a:lnTo>
                  <a:lnTo>
                    <a:pt x="104" y="1244"/>
                  </a:lnTo>
                  <a:lnTo>
                    <a:pt x="117" y="1247"/>
                  </a:lnTo>
                  <a:lnTo>
                    <a:pt x="130" y="1249"/>
                  </a:lnTo>
                  <a:lnTo>
                    <a:pt x="3120" y="1249"/>
                  </a:lnTo>
                  <a:lnTo>
                    <a:pt x="3134" y="1247"/>
                  </a:lnTo>
                  <a:lnTo>
                    <a:pt x="3147" y="1244"/>
                  </a:lnTo>
                  <a:lnTo>
                    <a:pt x="3160" y="1239"/>
                  </a:lnTo>
                  <a:lnTo>
                    <a:pt x="3171" y="1232"/>
                  </a:lnTo>
                  <a:lnTo>
                    <a:pt x="3182" y="1224"/>
                  </a:lnTo>
                  <a:lnTo>
                    <a:pt x="3194" y="1214"/>
                  </a:lnTo>
                  <a:lnTo>
                    <a:pt x="3212" y="1187"/>
                  </a:lnTo>
                  <a:lnTo>
                    <a:pt x="3229" y="1158"/>
                  </a:lnTo>
                  <a:lnTo>
                    <a:pt x="3235" y="1139"/>
                  </a:lnTo>
                  <a:lnTo>
                    <a:pt x="3240" y="1121"/>
                  </a:lnTo>
                  <a:lnTo>
                    <a:pt x="3244" y="1103"/>
                  </a:lnTo>
                  <a:lnTo>
                    <a:pt x="3247" y="1083"/>
                  </a:lnTo>
                  <a:lnTo>
                    <a:pt x="3249" y="1062"/>
                  </a:lnTo>
                  <a:lnTo>
                    <a:pt x="3250" y="1040"/>
                  </a:lnTo>
                  <a:lnTo>
                    <a:pt x="3250" y="209"/>
                  </a:lnTo>
                  <a:lnTo>
                    <a:pt x="3249" y="187"/>
                  </a:lnTo>
                  <a:lnTo>
                    <a:pt x="3247" y="167"/>
                  </a:lnTo>
                  <a:lnTo>
                    <a:pt x="3244" y="146"/>
                  </a:lnTo>
                  <a:lnTo>
                    <a:pt x="3240" y="127"/>
                  </a:lnTo>
                  <a:lnTo>
                    <a:pt x="3235" y="109"/>
                  </a:lnTo>
                  <a:lnTo>
                    <a:pt x="3229" y="91"/>
                  </a:lnTo>
                  <a:lnTo>
                    <a:pt x="3212" y="61"/>
                  </a:lnTo>
                  <a:lnTo>
                    <a:pt x="3194" y="35"/>
                  </a:lnTo>
                  <a:lnTo>
                    <a:pt x="3182" y="25"/>
                  </a:lnTo>
                  <a:lnTo>
                    <a:pt x="3171" y="16"/>
                  </a:lnTo>
                  <a:lnTo>
                    <a:pt x="3160" y="10"/>
                  </a:lnTo>
                  <a:lnTo>
                    <a:pt x="3147" y="5"/>
                  </a:lnTo>
                  <a:lnTo>
                    <a:pt x="3134" y="2"/>
                  </a:lnTo>
                  <a:lnTo>
                    <a:pt x="3120" y="0"/>
                  </a:lnTo>
                  <a:lnTo>
                    <a:pt x="130" y="0"/>
                  </a:lnTo>
                  <a:close/>
                </a:path>
              </a:pathLst>
            </a:custGeom>
            <a:noFill/>
            <a:ln w="12700">
              <a:solidFill>
                <a:srgbClr val="000000"/>
              </a:solidFill>
              <a:round/>
              <a:headEnd/>
              <a:tailEnd/>
            </a:ln>
          </p:spPr>
          <p:txBody>
            <a:bodyPr/>
            <a:lstStyle/>
            <a:p>
              <a:endParaRPr lang="ja-JP" altLang="en-US" sz="1200">
                <a:solidFill>
                  <a:prstClr val="black"/>
                </a:solidFill>
              </a:endParaRPr>
            </a:p>
          </p:txBody>
        </p:sp>
        <p:sp>
          <p:nvSpPr>
            <p:cNvPr id="11327" name="Freeform 8"/>
            <p:cNvSpPr>
              <a:spLocks/>
            </p:cNvSpPr>
            <p:nvPr/>
          </p:nvSpPr>
          <p:spPr bwMode="auto">
            <a:xfrm>
              <a:off x="1360" y="3325"/>
              <a:ext cx="3217" cy="598"/>
            </a:xfrm>
            <a:custGeom>
              <a:avLst/>
              <a:gdLst>
                <a:gd name="T0" fmla="*/ 113 w 3217"/>
                <a:gd name="T1" fmla="*/ 0 h 1196"/>
                <a:gd name="T2" fmla="*/ 3103 w 3217"/>
                <a:gd name="T3" fmla="*/ 0 h 1196"/>
                <a:gd name="T4" fmla="*/ 3117 w 3217"/>
                <a:gd name="T5" fmla="*/ 1 h 1196"/>
                <a:gd name="T6" fmla="*/ 3123 w 3217"/>
                <a:gd name="T7" fmla="*/ 1 h 1196"/>
                <a:gd name="T8" fmla="*/ 3135 w 3217"/>
                <a:gd name="T9" fmla="*/ 1 h 1196"/>
                <a:gd name="T10" fmla="*/ 3148 w 3217"/>
                <a:gd name="T11" fmla="*/ 1 h 1196"/>
                <a:gd name="T12" fmla="*/ 3159 w 3217"/>
                <a:gd name="T13" fmla="*/ 1 h 1196"/>
                <a:gd name="T14" fmla="*/ 3167 w 3217"/>
                <a:gd name="T15" fmla="*/ 1 h 1196"/>
                <a:gd name="T16" fmla="*/ 3184 w 3217"/>
                <a:gd name="T17" fmla="*/ 1 h 1196"/>
                <a:gd name="T18" fmla="*/ 3199 w 3217"/>
                <a:gd name="T19" fmla="*/ 1 h 1196"/>
                <a:gd name="T20" fmla="*/ 3202 w 3217"/>
                <a:gd name="T21" fmla="*/ 1 h 1196"/>
                <a:gd name="T22" fmla="*/ 3207 w 3217"/>
                <a:gd name="T23" fmla="*/ 1 h 1196"/>
                <a:gd name="T24" fmla="*/ 3213 w 3217"/>
                <a:gd name="T25" fmla="*/ 1 h 1196"/>
                <a:gd name="T26" fmla="*/ 3215 w 3217"/>
                <a:gd name="T27" fmla="*/ 1 h 1196"/>
                <a:gd name="T28" fmla="*/ 3217 w 3217"/>
                <a:gd name="T29" fmla="*/ 1 h 1196"/>
                <a:gd name="T30" fmla="*/ 3217 w 3217"/>
                <a:gd name="T31" fmla="*/ 1 h 1196"/>
                <a:gd name="T32" fmla="*/ 3217 w 3217"/>
                <a:gd name="T33" fmla="*/ 1 h 1196"/>
                <a:gd name="T34" fmla="*/ 3217 w 3217"/>
                <a:gd name="T35" fmla="*/ 1 h 1196"/>
                <a:gd name="T36" fmla="*/ 3215 w 3217"/>
                <a:gd name="T37" fmla="*/ 1 h 1196"/>
                <a:gd name="T38" fmla="*/ 3213 w 3217"/>
                <a:gd name="T39" fmla="*/ 1 h 1196"/>
                <a:gd name="T40" fmla="*/ 3207 w 3217"/>
                <a:gd name="T41" fmla="*/ 1 h 1196"/>
                <a:gd name="T42" fmla="*/ 3202 w 3217"/>
                <a:gd name="T43" fmla="*/ 1 h 1196"/>
                <a:gd name="T44" fmla="*/ 3199 w 3217"/>
                <a:gd name="T45" fmla="*/ 1 h 1196"/>
                <a:gd name="T46" fmla="*/ 3184 w 3217"/>
                <a:gd name="T47" fmla="*/ 1 h 1196"/>
                <a:gd name="T48" fmla="*/ 3167 w 3217"/>
                <a:gd name="T49" fmla="*/ 1 h 1196"/>
                <a:gd name="T50" fmla="*/ 3159 w 3217"/>
                <a:gd name="T51" fmla="*/ 1 h 1196"/>
                <a:gd name="T52" fmla="*/ 3148 w 3217"/>
                <a:gd name="T53" fmla="*/ 1 h 1196"/>
                <a:gd name="T54" fmla="*/ 3135 w 3217"/>
                <a:gd name="T55" fmla="*/ 1 h 1196"/>
                <a:gd name="T56" fmla="*/ 3123 w 3217"/>
                <a:gd name="T57" fmla="*/ 1 h 1196"/>
                <a:gd name="T58" fmla="*/ 3117 w 3217"/>
                <a:gd name="T59" fmla="*/ 1 h 1196"/>
                <a:gd name="T60" fmla="*/ 3103 w 3217"/>
                <a:gd name="T61" fmla="*/ 1 h 1196"/>
                <a:gd name="T62" fmla="*/ 113 w 3217"/>
                <a:gd name="T63" fmla="*/ 1 h 1196"/>
                <a:gd name="T64" fmla="*/ 100 w 3217"/>
                <a:gd name="T65" fmla="*/ 1 h 1196"/>
                <a:gd name="T66" fmla="*/ 94 w 3217"/>
                <a:gd name="T67" fmla="*/ 1 h 1196"/>
                <a:gd name="T68" fmla="*/ 81 w 3217"/>
                <a:gd name="T69" fmla="*/ 1 h 1196"/>
                <a:gd name="T70" fmla="*/ 70 w 3217"/>
                <a:gd name="T71" fmla="*/ 1 h 1196"/>
                <a:gd name="T72" fmla="*/ 58 w 3217"/>
                <a:gd name="T73" fmla="*/ 1 h 1196"/>
                <a:gd name="T74" fmla="*/ 50 w 3217"/>
                <a:gd name="T75" fmla="*/ 1 h 1196"/>
                <a:gd name="T76" fmla="*/ 34 w 3217"/>
                <a:gd name="T77" fmla="*/ 1 h 1196"/>
                <a:gd name="T78" fmla="*/ 18 w 3217"/>
                <a:gd name="T79" fmla="*/ 1 h 1196"/>
                <a:gd name="T80" fmla="*/ 14 w 3217"/>
                <a:gd name="T81" fmla="*/ 1 h 1196"/>
                <a:gd name="T82" fmla="*/ 9 w 3217"/>
                <a:gd name="T83" fmla="*/ 1 h 1196"/>
                <a:gd name="T84" fmla="*/ 5 w 3217"/>
                <a:gd name="T85" fmla="*/ 1 h 1196"/>
                <a:gd name="T86" fmla="*/ 2 w 3217"/>
                <a:gd name="T87" fmla="*/ 1 h 1196"/>
                <a:gd name="T88" fmla="*/ 1 w 3217"/>
                <a:gd name="T89" fmla="*/ 1 h 1196"/>
                <a:gd name="T90" fmla="*/ 0 w 3217"/>
                <a:gd name="T91" fmla="*/ 1 h 1196"/>
                <a:gd name="T92" fmla="*/ 0 w 3217"/>
                <a:gd name="T93" fmla="*/ 1 h 1196"/>
                <a:gd name="T94" fmla="*/ 1 w 3217"/>
                <a:gd name="T95" fmla="*/ 1 h 1196"/>
                <a:gd name="T96" fmla="*/ 2 w 3217"/>
                <a:gd name="T97" fmla="*/ 1 h 1196"/>
                <a:gd name="T98" fmla="*/ 5 w 3217"/>
                <a:gd name="T99" fmla="*/ 1 h 1196"/>
                <a:gd name="T100" fmla="*/ 9 w 3217"/>
                <a:gd name="T101" fmla="*/ 1 h 1196"/>
                <a:gd name="T102" fmla="*/ 14 w 3217"/>
                <a:gd name="T103" fmla="*/ 1 h 1196"/>
                <a:gd name="T104" fmla="*/ 18 w 3217"/>
                <a:gd name="T105" fmla="*/ 1 h 1196"/>
                <a:gd name="T106" fmla="*/ 34 w 3217"/>
                <a:gd name="T107" fmla="*/ 1 h 1196"/>
                <a:gd name="T108" fmla="*/ 50 w 3217"/>
                <a:gd name="T109" fmla="*/ 1 h 1196"/>
                <a:gd name="T110" fmla="*/ 58 w 3217"/>
                <a:gd name="T111" fmla="*/ 1 h 1196"/>
                <a:gd name="T112" fmla="*/ 70 w 3217"/>
                <a:gd name="T113" fmla="*/ 1 h 1196"/>
                <a:gd name="T114" fmla="*/ 81 w 3217"/>
                <a:gd name="T115" fmla="*/ 1 h 1196"/>
                <a:gd name="T116" fmla="*/ 94 w 3217"/>
                <a:gd name="T117" fmla="*/ 1 h 1196"/>
                <a:gd name="T118" fmla="*/ 100 w 3217"/>
                <a:gd name="T119" fmla="*/ 1 h 1196"/>
                <a:gd name="T120" fmla="*/ 113 w 3217"/>
                <a:gd name="T121" fmla="*/ 0 h 1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7"/>
                <a:gd name="T184" fmla="*/ 0 h 1196"/>
                <a:gd name="T185" fmla="*/ 3217 w 3217"/>
                <a:gd name="T186" fmla="*/ 1196 h 11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7" h="1196">
                  <a:moveTo>
                    <a:pt x="113" y="0"/>
                  </a:moveTo>
                  <a:lnTo>
                    <a:pt x="3103" y="0"/>
                  </a:lnTo>
                  <a:lnTo>
                    <a:pt x="3117" y="2"/>
                  </a:lnTo>
                  <a:lnTo>
                    <a:pt x="3123" y="4"/>
                  </a:lnTo>
                  <a:lnTo>
                    <a:pt x="3135" y="9"/>
                  </a:lnTo>
                  <a:lnTo>
                    <a:pt x="3148" y="15"/>
                  </a:lnTo>
                  <a:lnTo>
                    <a:pt x="3159" y="24"/>
                  </a:lnTo>
                  <a:lnTo>
                    <a:pt x="3167" y="32"/>
                  </a:lnTo>
                  <a:lnTo>
                    <a:pt x="3184" y="55"/>
                  </a:lnTo>
                  <a:lnTo>
                    <a:pt x="3199" y="83"/>
                  </a:lnTo>
                  <a:lnTo>
                    <a:pt x="3202" y="93"/>
                  </a:lnTo>
                  <a:lnTo>
                    <a:pt x="3207" y="111"/>
                  </a:lnTo>
                  <a:lnTo>
                    <a:pt x="3213" y="131"/>
                  </a:lnTo>
                  <a:lnTo>
                    <a:pt x="3215" y="149"/>
                  </a:lnTo>
                  <a:lnTo>
                    <a:pt x="3217" y="161"/>
                  </a:lnTo>
                  <a:lnTo>
                    <a:pt x="3217" y="183"/>
                  </a:lnTo>
                  <a:lnTo>
                    <a:pt x="3217" y="1014"/>
                  </a:lnTo>
                  <a:lnTo>
                    <a:pt x="3217" y="1036"/>
                  </a:lnTo>
                  <a:lnTo>
                    <a:pt x="3215" y="1049"/>
                  </a:lnTo>
                  <a:lnTo>
                    <a:pt x="3213" y="1067"/>
                  </a:lnTo>
                  <a:lnTo>
                    <a:pt x="3207" y="1087"/>
                  </a:lnTo>
                  <a:lnTo>
                    <a:pt x="3202" y="1105"/>
                  </a:lnTo>
                  <a:lnTo>
                    <a:pt x="3199" y="1113"/>
                  </a:lnTo>
                  <a:lnTo>
                    <a:pt x="3184" y="1143"/>
                  </a:lnTo>
                  <a:lnTo>
                    <a:pt x="3167" y="1166"/>
                  </a:lnTo>
                  <a:lnTo>
                    <a:pt x="3159" y="1173"/>
                  </a:lnTo>
                  <a:lnTo>
                    <a:pt x="3148" y="1181"/>
                  </a:lnTo>
                  <a:lnTo>
                    <a:pt x="3135" y="1190"/>
                  </a:lnTo>
                  <a:lnTo>
                    <a:pt x="3123" y="1195"/>
                  </a:lnTo>
                  <a:lnTo>
                    <a:pt x="3117" y="1196"/>
                  </a:lnTo>
                  <a:lnTo>
                    <a:pt x="3103" y="1196"/>
                  </a:lnTo>
                  <a:lnTo>
                    <a:pt x="113" y="1196"/>
                  </a:lnTo>
                  <a:lnTo>
                    <a:pt x="100" y="1196"/>
                  </a:lnTo>
                  <a:lnTo>
                    <a:pt x="94" y="1195"/>
                  </a:lnTo>
                  <a:lnTo>
                    <a:pt x="81" y="1190"/>
                  </a:lnTo>
                  <a:lnTo>
                    <a:pt x="70" y="1181"/>
                  </a:lnTo>
                  <a:lnTo>
                    <a:pt x="58" y="1173"/>
                  </a:lnTo>
                  <a:lnTo>
                    <a:pt x="50" y="1166"/>
                  </a:lnTo>
                  <a:lnTo>
                    <a:pt x="34" y="1143"/>
                  </a:lnTo>
                  <a:lnTo>
                    <a:pt x="18" y="1113"/>
                  </a:lnTo>
                  <a:lnTo>
                    <a:pt x="14" y="1105"/>
                  </a:lnTo>
                  <a:lnTo>
                    <a:pt x="9" y="1087"/>
                  </a:lnTo>
                  <a:lnTo>
                    <a:pt x="5" y="1067"/>
                  </a:lnTo>
                  <a:lnTo>
                    <a:pt x="2" y="1049"/>
                  </a:lnTo>
                  <a:lnTo>
                    <a:pt x="1" y="1036"/>
                  </a:lnTo>
                  <a:lnTo>
                    <a:pt x="0" y="1014"/>
                  </a:lnTo>
                  <a:lnTo>
                    <a:pt x="0" y="183"/>
                  </a:lnTo>
                  <a:lnTo>
                    <a:pt x="1" y="161"/>
                  </a:lnTo>
                  <a:lnTo>
                    <a:pt x="2" y="149"/>
                  </a:lnTo>
                  <a:lnTo>
                    <a:pt x="5" y="131"/>
                  </a:lnTo>
                  <a:lnTo>
                    <a:pt x="9" y="111"/>
                  </a:lnTo>
                  <a:lnTo>
                    <a:pt x="14" y="93"/>
                  </a:lnTo>
                  <a:lnTo>
                    <a:pt x="18" y="83"/>
                  </a:lnTo>
                  <a:lnTo>
                    <a:pt x="34" y="55"/>
                  </a:lnTo>
                  <a:lnTo>
                    <a:pt x="50" y="32"/>
                  </a:lnTo>
                  <a:lnTo>
                    <a:pt x="58" y="24"/>
                  </a:lnTo>
                  <a:lnTo>
                    <a:pt x="70" y="15"/>
                  </a:lnTo>
                  <a:lnTo>
                    <a:pt x="81" y="9"/>
                  </a:lnTo>
                  <a:lnTo>
                    <a:pt x="94" y="4"/>
                  </a:lnTo>
                  <a:lnTo>
                    <a:pt x="100" y="2"/>
                  </a:lnTo>
                  <a:lnTo>
                    <a:pt x="113" y="0"/>
                  </a:lnTo>
                  <a:close/>
                </a:path>
              </a:pathLst>
            </a:custGeom>
            <a:noFill/>
            <a:ln w="12700">
              <a:solidFill>
                <a:srgbClr val="000000"/>
              </a:solidFill>
              <a:round/>
              <a:headEnd/>
              <a:tailEnd/>
            </a:ln>
          </p:spPr>
          <p:txBody>
            <a:bodyPr/>
            <a:lstStyle/>
            <a:p>
              <a:endParaRPr lang="ja-JP" altLang="en-US" sz="1200">
                <a:solidFill>
                  <a:prstClr val="black"/>
                </a:solidFill>
              </a:endParaRPr>
            </a:p>
          </p:txBody>
        </p:sp>
      </p:grpSp>
      <p:grpSp>
        <p:nvGrpSpPr>
          <p:cNvPr id="8" name="グループ化 7"/>
          <p:cNvGrpSpPr/>
          <p:nvPr/>
        </p:nvGrpSpPr>
        <p:grpSpPr>
          <a:xfrm>
            <a:off x="3944888" y="2306116"/>
            <a:ext cx="1557337" cy="703263"/>
            <a:chOff x="4007731" y="2306056"/>
            <a:chExt cx="1557337" cy="703263"/>
          </a:xfrm>
        </p:grpSpPr>
        <p:sp>
          <p:nvSpPr>
            <p:cNvPr id="11269" name="Freeform 9"/>
            <p:cNvSpPr>
              <a:spLocks/>
            </p:cNvSpPr>
            <p:nvPr/>
          </p:nvSpPr>
          <p:spPr bwMode="auto">
            <a:xfrm>
              <a:off x="4007731" y="2306056"/>
              <a:ext cx="1557337" cy="703263"/>
            </a:xfrm>
            <a:custGeom>
              <a:avLst/>
              <a:gdLst>
                <a:gd name="T0" fmla="*/ 2147483647 w 905"/>
                <a:gd name="T1" fmla="*/ 0 h 402"/>
                <a:gd name="T2" fmla="*/ 2147483647 w 905"/>
                <a:gd name="T3" fmla="*/ 2147483647 h 402"/>
                <a:gd name="T4" fmla="*/ 2147483647 w 905"/>
                <a:gd name="T5" fmla="*/ 2147483647 h 402"/>
                <a:gd name="T6" fmla="*/ 2147483647 w 905"/>
                <a:gd name="T7" fmla="*/ 2147483647 h 402"/>
                <a:gd name="T8" fmla="*/ 2147483647 w 905"/>
                <a:gd name="T9" fmla="*/ 2147483647 h 402"/>
                <a:gd name="T10" fmla="*/ 2147483647 w 905"/>
                <a:gd name="T11" fmla="*/ 2147483647 h 402"/>
                <a:gd name="T12" fmla="*/ 2147483647 w 905"/>
                <a:gd name="T13" fmla="*/ 2147483647 h 402"/>
                <a:gd name="T14" fmla="*/ 2147483647 w 905"/>
                <a:gd name="T15" fmla="*/ 2147483647 h 402"/>
                <a:gd name="T16" fmla="*/ 0 w 905"/>
                <a:gd name="T17" fmla="*/ 2147483647 h 402"/>
                <a:gd name="T18" fmla="*/ 0 w 905"/>
                <a:gd name="T19" fmla="*/ 2147483647 h 402"/>
                <a:gd name="T20" fmla="*/ 2147483647 w 905"/>
                <a:gd name="T21" fmla="*/ 2147483647 h 402"/>
                <a:gd name="T22" fmla="*/ 2147483647 w 905"/>
                <a:gd name="T23" fmla="*/ 2147483647 h 402"/>
                <a:gd name="T24" fmla="*/ 2147483647 w 905"/>
                <a:gd name="T25" fmla="*/ 2147483647 h 402"/>
                <a:gd name="T26" fmla="*/ 2147483647 w 905"/>
                <a:gd name="T27" fmla="*/ 2147483647 h 402"/>
                <a:gd name="T28" fmla="*/ 2147483647 w 905"/>
                <a:gd name="T29" fmla="*/ 2147483647 h 402"/>
                <a:gd name="T30" fmla="*/ 2147483647 w 905"/>
                <a:gd name="T31" fmla="*/ 2147483647 h 402"/>
                <a:gd name="T32" fmla="*/ 2147483647 w 905"/>
                <a:gd name="T33" fmla="*/ 2147483647 h 402"/>
                <a:gd name="T34" fmla="*/ 2147483647 w 905"/>
                <a:gd name="T35" fmla="*/ 2147483647 h 402"/>
                <a:gd name="T36" fmla="*/ 2147483647 w 905"/>
                <a:gd name="T37" fmla="*/ 2147483647 h 402"/>
                <a:gd name="T38" fmla="*/ 2147483647 w 905"/>
                <a:gd name="T39" fmla="*/ 2147483647 h 402"/>
                <a:gd name="T40" fmla="*/ 2147483647 w 905"/>
                <a:gd name="T41" fmla="*/ 2147483647 h 402"/>
                <a:gd name="T42" fmla="*/ 2147483647 w 905"/>
                <a:gd name="T43" fmla="*/ 2147483647 h 402"/>
                <a:gd name="T44" fmla="*/ 2147483647 w 905"/>
                <a:gd name="T45" fmla="*/ 2147483647 h 402"/>
                <a:gd name="T46" fmla="*/ 2147483647 w 905"/>
                <a:gd name="T47" fmla="*/ 2147483647 h 402"/>
                <a:gd name="T48" fmla="*/ 2147483647 w 905"/>
                <a:gd name="T49" fmla="*/ 2147483647 h 402"/>
                <a:gd name="T50" fmla="*/ 2147483647 w 905"/>
                <a:gd name="T51" fmla="*/ 2147483647 h 402"/>
                <a:gd name="T52" fmla="*/ 2147483647 w 905"/>
                <a:gd name="T53" fmla="*/ 2147483647 h 402"/>
                <a:gd name="T54" fmla="*/ 2147483647 w 905"/>
                <a:gd name="T55" fmla="*/ 2147483647 h 402"/>
                <a:gd name="T56" fmla="*/ 2147483647 w 905"/>
                <a:gd name="T57" fmla="*/ 2147483647 h 402"/>
                <a:gd name="T58" fmla="*/ 2147483647 w 905"/>
                <a:gd name="T59" fmla="*/ 2147483647 h 402"/>
                <a:gd name="T60" fmla="*/ 2147483647 w 905"/>
                <a:gd name="T61" fmla="*/ 2147483647 h 402"/>
                <a:gd name="T62" fmla="*/ 2147483647 w 905"/>
                <a:gd name="T63" fmla="*/ 2147483647 h 402"/>
                <a:gd name="T64" fmla="*/ 2147483647 w 905"/>
                <a:gd name="T65" fmla="*/ 2147483647 h 402"/>
                <a:gd name="T66" fmla="*/ 2147483647 w 905"/>
                <a:gd name="T67" fmla="*/ 2147483647 h 402"/>
                <a:gd name="T68" fmla="*/ 2147483647 w 905"/>
                <a:gd name="T69" fmla="*/ 2147483647 h 402"/>
                <a:gd name="T70" fmla="*/ 2147483647 w 905"/>
                <a:gd name="T71" fmla="*/ 0 h 402"/>
                <a:gd name="T72" fmla="*/ 2147483647 w 905"/>
                <a:gd name="T73" fmla="*/ 0 h 4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5"/>
                <a:gd name="T112" fmla="*/ 0 h 402"/>
                <a:gd name="T113" fmla="*/ 905 w 905"/>
                <a:gd name="T114" fmla="*/ 402 h 4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5" h="402">
                  <a:moveTo>
                    <a:pt x="42" y="0"/>
                  </a:moveTo>
                  <a:lnTo>
                    <a:pt x="34" y="2"/>
                  </a:lnTo>
                  <a:lnTo>
                    <a:pt x="26" y="5"/>
                  </a:lnTo>
                  <a:lnTo>
                    <a:pt x="18" y="11"/>
                  </a:lnTo>
                  <a:lnTo>
                    <a:pt x="12" y="20"/>
                  </a:lnTo>
                  <a:lnTo>
                    <a:pt x="7" y="30"/>
                  </a:lnTo>
                  <a:lnTo>
                    <a:pt x="3" y="41"/>
                  </a:lnTo>
                  <a:lnTo>
                    <a:pt x="1" y="53"/>
                  </a:lnTo>
                  <a:lnTo>
                    <a:pt x="0" y="66"/>
                  </a:lnTo>
                  <a:lnTo>
                    <a:pt x="0" y="334"/>
                  </a:lnTo>
                  <a:lnTo>
                    <a:pt x="1" y="348"/>
                  </a:lnTo>
                  <a:lnTo>
                    <a:pt x="3" y="361"/>
                  </a:lnTo>
                  <a:lnTo>
                    <a:pt x="7" y="373"/>
                  </a:lnTo>
                  <a:lnTo>
                    <a:pt x="12" y="382"/>
                  </a:lnTo>
                  <a:lnTo>
                    <a:pt x="18" y="391"/>
                  </a:lnTo>
                  <a:lnTo>
                    <a:pt x="26" y="397"/>
                  </a:lnTo>
                  <a:lnTo>
                    <a:pt x="34" y="401"/>
                  </a:lnTo>
                  <a:lnTo>
                    <a:pt x="42" y="402"/>
                  </a:lnTo>
                  <a:lnTo>
                    <a:pt x="863" y="402"/>
                  </a:lnTo>
                  <a:lnTo>
                    <a:pt x="871" y="401"/>
                  </a:lnTo>
                  <a:lnTo>
                    <a:pt x="879" y="397"/>
                  </a:lnTo>
                  <a:lnTo>
                    <a:pt x="887" y="391"/>
                  </a:lnTo>
                  <a:lnTo>
                    <a:pt x="893" y="382"/>
                  </a:lnTo>
                  <a:lnTo>
                    <a:pt x="898" y="373"/>
                  </a:lnTo>
                  <a:lnTo>
                    <a:pt x="902" y="361"/>
                  </a:lnTo>
                  <a:lnTo>
                    <a:pt x="904" y="348"/>
                  </a:lnTo>
                  <a:lnTo>
                    <a:pt x="905" y="334"/>
                  </a:lnTo>
                  <a:lnTo>
                    <a:pt x="905" y="66"/>
                  </a:lnTo>
                  <a:lnTo>
                    <a:pt x="904" y="53"/>
                  </a:lnTo>
                  <a:lnTo>
                    <a:pt x="902" y="41"/>
                  </a:lnTo>
                  <a:lnTo>
                    <a:pt x="898" y="30"/>
                  </a:lnTo>
                  <a:lnTo>
                    <a:pt x="893" y="20"/>
                  </a:lnTo>
                  <a:lnTo>
                    <a:pt x="887" y="11"/>
                  </a:lnTo>
                  <a:lnTo>
                    <a:pt x="879" y="5"/>
                  </a:lnTo>
                  <a:lnTo>
                    <a:pt x="871" y="2"/>
                  </a:lnTo>
                  <a:lnTo>
                    <a:pt x="863" y="0"/>
                  </a:lnTo>
                  <a:lnTo>
                    <a:pt x="42" y="0"/>
                  </a:lnTo>
                  <a:close/>
                </a:path>
              </a:pathLst>
            </a:custGeom>
            <a:solidFill>
              <a:srgbClr val="FFFF99"/>
            </a:solidFill>
            <a:ln w="17463">
              <a:solidFill>
                <a:srgbClr val="000000"/>
              </a:solidFill>
              <a:round/>
              <a:headEnd/>
              <a:tailEnd/>
            </a:ln>
          </p:spPr>
          <p:txBody>
            <a:bodyPr/>
            <a:lstStyle/>
            <a:p>
              <a:endParaRPr lang="ja-JP" altLang="en-US" sz="1200">
                <a:solidFill>
                  <a:prstClr val="black"/>
                </a:solidFill>
              </a:endParaRPr>
            </a:p>
          </p:txBody>
        </p:sp>
        <p:sp>
          <p:nvSpPr>
            <p:cNvPr id="11270" name="Freeform 10"/>
            <p:cNvSpPr>
              <a:spLocks/>
            </p:cNvSpPr>
            <p:nvPr/>
          </p:nvSpPr>
          <p:spPr bwMode="auto">
            <a:xfrm>
              <a:off x="4052900" y="2367969"/>
              <a:ext cx="1482725" cy="577850"/>
            </a:xfrm>
            <a:custGeom>
              <a:avLst/>
              <a:gdLst>
                <a:gd name="T0" fmla="*/ 2147483647 w 862"/>
                <a:gd name="T1" fmla="*/ 0 h 333"/>
                <a:gd name="T2" fmla="*/ 2147483647 w 862"/>
                <a:gd name="T3" fmla="*/ 0 h 333"/>
                <a:gd name="T4" fmla="*/ 2147483647 w 862"/>
                <a:gd name="T5" fmla="*/ 2147483647 h 333"/>
                <a:gd name="T6" fmla="*/ 2147483647 w 862"/>
                <a:gd name="T7" fmla="*/ 2147483647 h 333"/>
                <a:gd name="T8" fmla="*/ 2147483647 w 862"/>
                <a:gd name="T9" fmla="*/ 2147483647 h 333"/>
                <a:gd name="T10" fmla="*/ 2147483647 w 862"/>
                <a:gd name="T11" fmla="*/ 2147483647 h 333"/>
                <a:gd name="T12" fmla="*/ 2147483647 w 862"/>
                <a:gd name="T13" fmla="*/ 2147483647 h 333"/>
                <a:gd name="T14" fmla="*/ 2147483647 w 862"/>
                <a:gd name="T15" fmla="*/ 2147483647 h 333"/>
                <a:gd name="T16" fmla="*/ 2147483647 w 862"/>
                <a:gd name="T17" fmla="*/ 2147483647 h 333"/>
                <a:gd name="T18" fmla="*/ 2147483647 w 862"/>
                <a:gd name="T19" fmla="*/ 2147483647 h 333"/>
                <a:gd name="T20" fmla="*/ 2147483647 w 862"/>
                <a:gd name="T21" fmla="*/ 2147483647 h 333"/>
                <a:gd name="T22" fmla="*/ 2147483647 w 862"/>
                <a:gd name="T23" fmla="*/ 2147483647 h 333"/>
                <a:gd name="T24" fmla="*/ 2147483647 w 862"/>
                <a:gd name="T25" fmla="*/ 2147483647 h 333"/>
                <a:gd name="T26" fmla="*/ 2147483647 w 862"/>
                <a:gd name="T27" fmla="*/ 2147483647 h 333"/>
                <a:gd name="T28" fmla="*/ 2147483647 w 862"/>
                <a:gd name="T29" fmla="*/ 2147483647 h 333"/>
                <a:gd name="T30" fmla="*/ 2147483647 w 862"/>
                <a:gd name="T31" fmla="*/ 2147483647 h 333"/>
                <a:gd name="T32" fmla="*/ 2147483647 w 862"/>
                <a:gd name="T33" fmla="*/ 2147483647 h 333"/>
                <a:gd name="T34" fmla="*/ 2147483647 w 862"/>
                <a:gd name="T35" fmla="*/ 2147483647 h 333"/>
                <a:gd name="T36" fmla="*/ 2147483647 w 862"/>
                <a:gd name="T37" fmla="*/ 2147483647 h 333"/>
                <a:gd name="T38" fmla="*/ 2147483647 w 862"/>
                <a:gd name="T39" fmla="*/ 2147483647 h 333"/>
                <a:gd name="T40" fmla="*/ 2147483647 w 862"/>
                <a:gd name="T41" fmla="*/ 2147483647 h 333"/>
                <a:gd name="T42" fmla="*/ 2147483647 w 862"/>
                <a:gd name="T43" fmla="*/ 2147483647 h 333"/>
                <a:gd name="T44" fmla="*/ 2147483647 w 862"/>
                <a:gd name="T45" fmla="*/ 2147483647 h 333"/>
                <a:gd name="T46" fmla="*/ 2147483647 w 862"/>
                <a:gd name="T47" fmla="*/ 2147483647 h 333"/>
                <a:gd name="T48" fmla="*/ 2147483647 w 862"/>
                <a:gd name="T49" fmla="*/ 2147483647 h 333"/>
                <a:gd name="T50" fmla="*/ 2147483647 w 862"/>
                <a:gd name="T51" fmla="*/ 2147483647 h 333"/>
                <a:gd name="T52" fmla="*/ 2147483647 w 862"/>
                <a:gd name="T53" fmla="*/ 2147483647 h 333"/>
                <a:gd name="T54" fmla="*/ 0 w 862"/>
                <a:gd name="T55" fmla="*/ 2147483647 h 333"/>
                <a:gd name="T56" fmla="*/ 0 w 862"/>
                <a:gd name="T57" fmla="*/ 2147483647 h 333"/>
                <a:gd name="T58" fmla="*/ 2147483647 w 862"/>
                <a:gd name="T59" fmla="*/ 2147483647 h 333"/>
                <a:gd name="T60" fmla="*/ 2147483647 w 862"/>
                <a:gd name="T61" fmla="*/ 2147483647 h 333"/>
                <a:gd name="T62" fmla="*/ 2147483647 w 862"/>
                <a:gd name="T63" fmla="*/ 2147483647 h 333"/>
                <a:gd name="T64" fmla="*/ 2147483647 w 862"/>
                <a:gd name="T65" fmla="*/ 2147483647 h 333"/>
                <a:gd name="T66" fmla="*/ 2147483647 w 862"/>
                <a:gd name="T67" fmla="*/ 2147483647 h 333"/>
                <a:gd name="T68" fmla="*/ 2147483647 w 862"/>
                <a:gd name="T69" fmla="*/ 2147483647 h 333"/>
                <a:gd name="T70" fmla="*/ 2147483647 w 862"/>
                <a:gd name="T71" fmla="*/ 2147483647 h 333"/>
                <a:gd name="T72" fmla="*/ 2147483647 w 862"/>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2"/>
                <a:gd name="T112" fmla="*/ 0 h 333"/>
                <a:gd name="T113" fmla="*/ 862 w 862"/>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2" h="333">
                  <a:moveTo>
                    <a:pt x="21" y="0"/>
                  </a:moveTo>
                  <a:lnTo>
                    <a:pt x="842" y="0"/>
                  </a:lnTo>
                  <a:lnTo>
                    <a:pt x="846" y="1"/>
                  </a:lnTo>
                  <a:lnTo>
                    <a:pt x="850" y="3"/>
                  </a:lnTo>
                  <a:lnTo>
                    <a:pt x="853" y="5"/>
                  </a:lnTo>
                  <a:lnTo>
                    <a:pt x="856" y="10"/>
                  </a:lnTo>
                  <a:lnTo>
                    <a:pt x="859" y="16"/>
                  </a:lnTo>
                  <a:lnTo>
                    <a:pt x="861" y="20"/>
                  </a:lnTo>
                  <a:lnTo>
                    <a:pt x="862" y="26"/>
                  </a:lnTo>
                  <a:lnTo>
                    <a:pt x="862" y="31"/>
                  </a:lnTo>
                  <a:lnTo>
                    <a:pt x="862" y="299"/>
                  </a:lnTo>
                  <a:lnTo>
                    <a:pt x="862" y="306"/>
                  </a:lnTo>
                  <a:lnTo>
                    <a:pt x="861" y="313"/>
                  </a:lnTo>
                  <a:lnTo>
                    <a:pt x="859" y="318"/>
                  </a:lnTo>
                  <a:lnTo>
                    <a:pt x="856" y="323"/>
                  </a:lnTo>
                  <a:lnTo>
                    <a:pt x="853" y="328"/>
                  </a:lnTo>
                  <a:lnTo>
                    <a:pt x="850" y="331"/>
                  </a:lnTo>
                  <a:lnTo>
                    <a:pt x="846" y="333"/>
                  </a:lnTo>
                  <a:lnTo>
                    <a:pt x="842" y="333"/>
                  </a:lnTo>
                  <a:lnTo>
                    <a:pt x="21" y="333"/>
                  </a:lnTo>
                  <a:lnTo>
                    <a:pt x="17" y="333"/>
                  </a:lnTo>
                  <a:lnTo>
                    <a:pt x="13" y="331"/>
                  </a:lnTo>
                  <a:lnTo>
                    <a:pt x="11" y="328"/>
                  </a:lnTo>
                  <a:lnTo>
                    <a:pt x="7" y="323"/>
                  </a:lnTo>
                  <a:lnTo>
                    <a:pt x="4" y="318"/>
                  </a:lnTo>
                  <a:lnTo>
                    <a:pt x="3" y="313"/>
                  </a:lnTo>
                  <a:lnTo>
                    <a:pt x="2" y="306"/>
                  </a:lnTo>
                  <a:lnTo>
                    <a:pt x="0" y="299"/>
                  </a:lnTo>
                  <a:lnTo>
                    <a:pt x="0" y="31"/>
                  </a:lnTo>
                  <a:lnTo>
                    <a:pt x="2" y="26"/>
                  </a:lnTo>
                  <a:lnTo>
                    <a:pt x="3" y="20"/>
                  </a:lnTo>
                  <a:lnTo>
                    <a:pt x="4" y="16"/>
                  </a:lnTo>
                  <a:lnTo>
                    <a:pt x="7" y="10"/>
                  </a:lnTo>
                  <a:lnTo>
                    <a:pt x="10" y="5"/>
                  </a:lnTo>
                  <a:lnTo>
                    <a:pt x="13" y="3"/>
                  </a:lnTo>
                  <a:lnTo>
                    <a:pt x="17" y="1"/>
                  </a:lnTo>
                  <a:lnTo>
                    <a:pt x="21" y="0"/>
                  </a:lnTo>
                  <a:close/>
                </a:path>
              </a:pathLst>
            </a:custGeom>
            <a:noFill/>
            <a:ln w="17463">
              <a:solidFill>
                <a:srgbClr val="000000"/>
              </a:solidFill>
              <a:round/>
              <a:headEnd/>
              <a:tailEnd/>
            </a:ln>
          </p:spPr>
          <p:txBody>
            <a:bodyPr/>
            <a:lstStyle/>
            <a:p>
              <a:endParaRPr lang="ja-JP" altLang="en-US" sz="1200">
                <a:solidFill>
                  <a:prstClr val="black"/>
                </a:solidFill>
              </a:endParaRPr>
            </a:p>
          </p:txBody>
        </p:sp>
      </p:grpSp>
      <p:sp>
        <p:nvSpPr>
          <p:cNvPr id="11271" name="Rectangle 11"/>
          <p:cNvSpPr>
            <a:spLocks noChangeArrowheads="1"/>
          </p:cNvSpPr>
          <p:nvPr/>
        </p:nvSpPr>
        <p:spPr bwMode="auto">
          <a:xfrm>
            <a:off x="3973899" y="2534716"/>
            <a:ext cx="1447512"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　障害者・児　</a:t>
            </a:r>
            <a:endParaRPr lang="ja-JP" altLang="en-US" sz="1600" dirty="0">
              <a:solidFill>
                <a:prstClr val="black"/>
              </a:solidFill>
              <a:latin typeface="Times New Roman" pitchFamily="18" charset="0"/>
            </a:endParaRPr>
          </a:p>
        </p:txBody>
      </p:sp>
      <p:sp>
        <p:nvSpPr>
          <p:cNvPr id="11272" name="Freeform 12"/>
          <p:cNvSpPr>
            <a:spLocks/>
          </p:cNvSpPr>
          <p:nvPr/>
        </p:nvSpPr>
        <p:spPr bwMode="auto">
          <a:xfrm>
            <a:off x="6177135" y="908723"/>
            <a:ext cx="3401872" cy="11161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273" name="Freeform 13"/>
          <p:cNvSpPr>
            <a:spLocks/>
          </p:cNvSpPr>
          <p:nvPr/>
        </p:nvSpPr>
        <p:spPr bwMode="auto">
          <a:xfrm>
            <a:off x="197346" y="908726"/>
            <a:ext cx="2898775" cy="1560787"/>
          </a:xfrm>
          <a:custGeom>
            <a:avLst/>
            <a:gdLst>
              <a:gd name="T0" fmla="*/ 2147483647 w 1778"/>
              <a:gd name="T1" fmla="*/ 2147483647 h 1771"/>
              <a:gd name="T2" fmla="*/ 2147483647 w 1778"/>
              <a:gd name="T3" fmla="*/ 2147483647 h 1771"/>
              <a:gd name="T4" fmla="*/ 2147483647 w 1778"/>
              <a:gd name="T5" fmla="*/ 2147483647 h 1771"/>
              <a:gd name="T6" fmla="*/ 2147483647 w 1778"/>
              <a:gd name="T7" fmla="*/ 2147483647 h 1771"/>
              <a:gd name="T8" fmla="*/ 2147483647 w 1778"/>
              <a:gd name="T9" fmla="*/ 2147483647 h 1771"/>
              <a:gd name="T10" fmla="*/ 2147483647 w 1778"/>
              <a:gd name="T11" fmla="*/ 2147483647 h 1771"/>
              <a:gd name="T12" fmla="*/ 2147483647 w 1778"/>
              <a:gd name="T13" fmla="*/ 2147483647 h 1771"/>
              <a:gd name="T14" fmla="*/ 2147483647 w 1778"/>
              <a:gd name="T15" fmla="*/ 2147483647 h 1771"/>
              <a:gd name="T16" fmla="*/ 0 w 1778"/>
              <a:gd name="T17" fmla="*/ 2147483647 h 1771"/>
              <a:gd name="T18" fmla="*/ 2147483647 w 1778"/>
              <a:gd name="T19" fmla="*/ 2147483647 h 1771"/>
              <a:gd name="T20" fmla="*/ 2147483647 w 1778"/>
              <a:gd name="T21" fmla="*/ 2147483647 h 1771"/>
              <a:gd name="T22" fmla="*/ 2147483647 w 1778"/>
              <a:gd name="T23" fmla="*/ 2147483647 h 1771"/>
              <a:gd name="T24" fmla="*/ 2147483647 w 1778"/>
              <a:gd name="T25" fmla="*/ 2147483647 h 1771"/>
              <a:gd name="T26" fmla="*/ 2147483647 w 1778"/>
              <a:gd name="T27" fmla="*/ 2147483647 h 1771"/>
              <a:gd name="T28" fmla="*/ 2147483647 w 1778"/>
              <a:gd name="T29" fmla="*/ 2147483647 h 1771"/>
              <a:gd name="T30" fmla="*/ 2147483647 w 1778"/>
              <a:gd name="T31" fmla="*/ 2147483647 h 1771"/>
              <a:gd name="T32" fmla="*/ 2147483647 w 1778"/>
              <a:gd name="T33" fmla="*/ 2147483647 h 1771"/>
              <a:gd name="T34" fmla="*/ 2147483647 w 1778"/>
              <a:gd name="T35" fmla="*/ 2147483647 h 1771"/>
              <a:gd name="T36" fmla="*/ 2147483647 w 1778"/>
              <a:gd name="T37" fmla="*/ 2147483647 h 1771"/>
              <a:gd name="T38" fmla="*/ 2147483647 w 1778"/>
              <a:gd name="T39" fmla="*/ 2147483647 h 1771"/>
              <a:gd name="T40" fmla="*/ 2147483647 w 1778"/>
              <a:gd name="T41" fmla="*/ 2147483647 h 1771"/>
              <a:gd name="T42" fmla="*/ 2147483647 w 1778"/>
              <a:gd name="T43" fmla="*/ 2147483647 h 1771"/>
              <a:gd name="T44" fmla="*/ 2147483647 w 1778"/>
              <a:gd name="T45" fmla="*/ 2147483647 h 1771"/>
              <a:gd name="T46" fmla="*/ 2147483647 w 1778"/>
              <a:gd name="T47" fmla="*/ 2147483647 h 1771"/>
              <a:gd name="T48" fmla="*/ 2147483647 w 1778"/>
              <a:gd name="T49" fmla="*/ 2147483647 h 1771"/>
              <a:gd name="T50" fmla="*/ 2147483647 w 1778"/>
              <a:gd name="T51" fmla="*/ 2147483647 h 1771"/>
              <a:gd name="T52" fmla="*/ 2147483647 w 1778"/>
              <a:gd name="T53" fmla="*/ 2147483647 h 1771"/>
              <a:gd name="T54" fmla="*/ 2147483647 w 1778"/>
              <a:gd name="T55" fmla="*/ 2147483647 h 1771"/>
              <a:gd name="T56" fmla="*/ 2147483647 w 1778"/>
              <a:gd name="T57" fmla="*/ 2147483647 h 1771"/>
              <a:gd name="T58" fmla="*/ 2147483647 w 1778"/>
              <a:gd name="T59" fmla="*/ 2147483647 h 1771"/>
              <a:gd name="T60" fmla="*/ 2147483647 w 1778"/>
              <a:gd name="T61" fmla="*/ 2147483647 h 1771"/>
              <a:gd name="T62" fmla="*/ 2147483647 w 1778"/>
              <a:gd name="T63" fmla="*/ 2147483647 h 1771"/>
              <a:gd name="T64" fmla="*/ 2147483647 w 1778"/>
              <a:gd name="T65" fmla="*/ 2147483647 h 1771"/>
              <a:gd name="T66" fmla="*/ 2147483647 w 1778"/>
              <a:gd name="T67" fmla="*/ 0 h 17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8"/>
              <a:gd name="T103" fmla="*/ 0 h 1771"/>
              <a:gd name="T104" fmla="*/ 1778 w 1778"/>
              <a:gd name="T105" fmla="*/ 1771 h 17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8" h="1771">
                <a:moveTo>
                  <a:pt x="184" y="0"/>
                </a:moveTo>
                <a:lnTo>
                  <a:pt x="165" y="2"/>
                </a:lnTo>
                <a:lnTo>
                  <a:pt x="147" y="7"/>
                </a:lnTo>
                <a:lnTo>
                  <a:pt x="129" y="13"/>
                </a:lnTo>
                <a:lnTo>
                  <a:pt x="113" y="23"/>
                </a:lnTo>
                <a:lnTo>
                  <a:pt x="96" y="37"/>
                </a:lnTo>
                <a:lnTo>
                  <a:pt x="82" y="51"/>
                </a:lnTo>
                <a:lnTo>
                  <a:pt x="67" y="68"/>
                </a:lnTo>
                <a:lnTo>
                  <a:pt x="54" y="86"/>
                </a:lnTo>
                <a:lnTo>
                  <a:pt x="43" y="108"/>
                </a:lnTo>
                <a:lnTo>
                  <a:pt x="32" y="131"/>
                </a:lnTo>
                <a:lnTo>
                  <a:pt x="23" y="154"/>
                </a:lnTo>
                <a:lnTo>
                  <a:pt x="15" y="181"/>
                </a:lnTo>
                <a:lnTo>
                  <a:pt x="8" y="207"/>
                </a:lnTo>
                <a:lnTo>
                  <a:pt x="4" y="235"/>
                </a:lnTo>
                <a:lnTo>
                  <a:pt x="1" y="265"/>
                </a:lnTo>
                <a:lnTo>
                  <a:pt x="0" y="295"/>
                </a:lnTo>
                <a:lnTo>
                  <a:pt x="0" y="1476"/>
                </a:lnTo>
                <a:lnTo>
                  <a:pt x="1" y="1506"/>
                </a:lnTo>
                <a:lnTo>
                  <a:pt x="4" y="1536"/>
                </a:lnTo>
                <a:lnTo>
                  <a:pt x="8" y="1564"/>
                </a:lnTo>
                <a:lnTo>
                  <a:pt x="15" y="1590"/>
                </a:lnTo>
                <a:lnTo>
                  <a:pt x="23" y="1617"/>
                </a:lnTo>
                <a:lnTo>
                  <a:pt x="32" y="1640"/>
                </a:lnTo>
                <a:lnTo>
                  <a:pt x="43" y="1663"/>
                </a:lnTo>
                <a:lnTo>
                  <a:pt x="54" y="1685"/>
                </a:lnTo>
                <a:lnTo>
                  <a:pt x="67" y="1703"/>
                </a:lnTo>
                <a:lnTo>
                  <a:pt x="82" y="1721"/>
                </a:lnTo>
                <a:lnTo>
                  <a:pt x="96" y="1734"/>
                </a:lnTo>
                <a:lnTo>
                  <a:pt x="113" y="1748"/>
                </a:lnTo>
                <a:lnTo>
                  <a:pt x="129" y="1757"/>
                </a:lnTo>
                <a:lnTo>
                  <a:pt x="147" y="1764"/>
                </a:lnTo>
                <a:lnTo>
                  <a:pt x="165" y="1769"/>
                </a:lnTo>
                <a:lnTo>
                  <a:pt x="184" y="1771"/>
                </a:lnTo>
                <a:lnTo>
                  <a:pt x="1594" y="1771"/>
                </a:lnTo>
                <a:lnTo>
                  <a:pt x="1613" y="1769"/>
                </a:lnTo>
                <a:lnTo>
                  <a:pt x="1631" y="1764"/>
                </a:lnTo>
                <a:lnTo>
                  <a:pt x="1649" y="1757"/>
                </a:lnTo>
                <a:lnTo>
                  <a:pt x="1665" y="1748"/>
                </a:lnTo>
                <a:lnTo>
                  <a:pt x="1682" y="1734"/>
                </a:lnTo>
                <a:lnTo>
                  <a:pt x="1696" y="1721"/>
                </a:lnTo>
                <a:lnTo>
                  <a:pt x="1711" y="1703"/>
                </a:lnTo>
                <a:lnTo>
                  <a:pt x="1724" y="1685"/>
                </a:lnTo>
                <a:lnTo>
                  <a:pt x="1736" y="1663"/>
                </a:lnTo>
                <a:lnTo>
                  <a:pt x="1747" y="1640"/>
                </a:lnTo>
                <a:lnTo>
                  <a:pt x="1755" y="1617"/>
                </a:lnTo>
                <a:lnTo>
                  <a:pt x="1763" y="1590"/>
                </a:lnTo>
                <a:lnTo>
                  <a:pt x="1770" y="1564"/>
                </a:lnTo>
                <a:lnTo>
                  <a:pt x="1774" y="1536"/>
                </a:lnTo>
                <a:lnTo>
                  <a:pt x="1777" y="1506"/>
                </a:lnTo>
                <a:lnTo>
                  <a:pt x="1778" y="1476"/>
                </a:lnTo>
                <a:lnTo>
                  <a:pt x="1778" y="295"/>
                </a:lnTo>
                <a:lnTo>
                  <a:pt x="1777" y="265"/>
                </a:lnTo>
                <a:lnTo>
                  <a:pt x="1774" y="235"/>
                </a:lnTo>
                <a:lnTo>
                  <a:pt x="1770" y="207"/>
                </a:lnTo>
                <a:lnTo>
                  <a:pt x="1763" y="181"/>
                </a:lnTo>
                <a:lnTo>
                  <a:pt x="1755" y="154"/>
                </a:lnTo>
                <a:lnTo>
                  <a:pt x="1747" y="131"/>
                </a:lnTo>
                <a:lnTo>
                  <a:pt x="1736" y="108"/>
                </a:lnTo>
                <a:lnTo>
                  <a:pt x="1724" y="86"/>
                </a:lnTo>
                <a:lnTo>
                  <a:pt x="1711" y="68"/>
                </a:lnTo>
                <a:lnTo>
                  <a:pt x="1696" y="51"/>
                </a:lnTo>
                <a:lnTo>
                  <a:pt x="1682" y="37"/>
                </a:lnTo>
                <a:lnTo>
                  <a:pt x="1665" y="23"/>
                </a:lnTo>
                <a:lnTo>
                  <a:pt x="1649" y="13"/>
                </a:lnTo>
                <a:lnTo>
                  <a:pt x="1631" y="7"/>
                </a:lnTo>
                <a:lnTo>
                  <a:pt x="1613" y="2"/>
                </a:lnTo>
                <a:lnTo>
                  <a:pt x="1594" y="0"/>
                </a:lnTo>
                <a:lnTo>
                  <a:pt x="184" y="0"/>
                </a:lnTo>
                <a:close/>
              </a:path>
            </a:pathLst>
          </a:custGeom>
          <a:solidFill>
            <a:srgbClr val="CCFFCC"/>
          </a:solidFill>
          <a:ln w="25400">
            <a:solidFill>
              <a:srgbClr val="000000"/>
            </a:solidFill>
            <a:round/>
            <a:headEnd/>
            <a:tailEnd/>
          </a:ln>
        </p:spPr>
        <p:txBody>
          <a:bodyPr/>
          <a:lstStyle/>
          <a:p>
            <a:endParaRPr lang="ja-JP" altLang="en-US" sz="1200">
              <a:solidFill>
                <a:prstClr val="black"/>
              </a:solidFill>
            </a:endParaRPr>
          </a:p>
        </p:txBody>
      </p:sp>
      <p:sp>
        <p:nvSpPr>
          <p:cNvPr id="655374" name="Rectangle 14"/>
          <p:cNvSpPr>
            <a:spLocks noChangeArrowheads="1"/>
          </p:cNvSpPr>
          <p:nvPr/>
        </p:nvSpPr>
        <p:spPr bwMode="auto">
          <a:xfrm>
            <a:off x="3783046" y="6333544"/>
            <a:ext cx="2306637" cy="355600"/>
          </a:xfrm>
          <a:prstGeom prst="rect">
            <a:avLst/>
          </a:prstGeom>
          <a:solidFill>
            <a:schemeClr val="bg1"/>
          </a:solidFill>
          <a:ln w="30226">
            <a:solidFill>
              <a:srgbClr val="000000"/>
            </a:solidFill>
            <a:miter lim="800000"/>
            <a:headEnd/>
            <a:tailEnd/>
          </a:ln>
          <a:effectLst/>
        </p:spPr>
        <p:txBody>
          <a:bodyPr/>
          <a:lstStyle/>
          <a:p>
            <a:pPr>
              <a:defRPr/>
            </a:pPr>
            <a:endParaRPr lang="ja-JP" altLang="en-US" sz="1200">
              <a:solidFill>
                <a:prstClr val="black"/>
              </a:solidFill>
            </a:endParaRPr>
          </a:p>
        </p:txBody>
      </p:sp>
      <p:sp>
        <p:nvSpPr>
          <p:cNvPr id="11275" name="Rectangle 15"/>
          <p:cNvSpPr>
            <a:spLocks noChangeArrowheads="1"/>
          </p:cNvSpPr>
          <p:nvPr/>
        </p:nvSpPr>
        <p:spPr bwMode="auto">
          <a:xfrm>
            <a:off x="4443215" y="6333603"/>
            <a:ext cx="1025922" cy="307777"/>
          </a:xfrm>
          <a:prstGeom prst="rect">
            <a:avLst/>
          </a:prstGeom>
          <a:noFill/>
          <a:ln w="9525">
            <a:noFill/>
            <a:miter lim="800000"/>
            <a:headEnd/>
            <a:tailEnd/>
          </a:ln>
        </p:spPr>
        <p:txBody>
          <a:bodyPr wrap="none" lIns="0" tIns="0" rIns="0" bIns="0">
            <a:spAutoFit/>
          </a:bodyPr>
          <a:lstStyle/>
          <a:p>
            <a:pPr algn="ctr"/>
            <a:r>
              <a:rPr lang="ja-JP" altLang="en-US" sz="2000">
                <a:solidFill>
                  <a:srgbClr val="000000"/>
                </a:solidFill>
                <a:latin typeface="ＭＳ ゴシック" pitchFamily="49" charset="-128"/>
                <a:ea typeface="ＭＳ ゴシック" pitchFamily="49" charset="-128"/>
              </a:rPr>
              <a:t>都道府県</a:t>
            </a:r>
            <a:endParaRPr lang="ja-JP" altLang="en-US" sz="2000">
              <a:solidFill>
                <a:prstClr val="black"/>
              </a:solidFill>
              <a:latin typeface="Times New Roman" pitchFamily="18" charset="0"/>
            </a:endParaRPr>
          </a:p>
        </p:txBody>
      </p:sp>
      <p:sp>
        <p:nvSpPr>
          <p:cNvPr id="11276" name="Rectangle 16"/>
          <p:cNvSpPr>
            <a:spLocks noChangeArrowheads="1"/>
          </p:cNvSpPr>
          <p:nvPr/>
        </p:nvSpPr>
        <p:spPr bwMode="auto">
          <a:xfrm>
            <a:off x="3440832" y="542516"/>
            <a:ext cx="2668588" cy="330200"/>
          </a:xfrm>
          <a:prstGeom prst="rect">
            <a:avLst/>
          </a:prstGeom>
          <a:solidFill>
            <a:schemeClr val="bg1"/>
          </a:solidFill>
          <a:ln w="19050">
            <a:solidFill>
              <a:srgbClr val="000000"/>
            </a:solidFill>
            <a:miter lim="800000"/>
            <a:headEnd/>
            <a:tailEnd/>
          </a:ln>
        </p:spPr>
        <p:txBody>
          <a:bodyPr/>
          <a:lstStyle/>
          <a:p>
            <a:endParaRPr lang="ja-JP" altLang="en-US" sz="1200">
              <a:solidFill>
                <a:prstClr val="black"/>
              </a:solidFill>
            </a:endParaRPr>
          </a:p>
        </p:txBody>
      </p:sp>
      <p:sp>
        <p:nvSpPr>
          <p:cNvPr id="11277" name="Rectangle 17"/>
          <p:cNvSpPr>
            <a:spLocks noChangeArrowheads="1"/>
          </p:cNvSpPr>
          <p:nvPr/>
        </p:nvSpPr>
        <p:spPr bwMode="auto">
          <a:xfrm>
            <a:off x="2738446" y="5673144"/>
            <a:ext cx="2101850" cy="277812"/>
          </a:xfrm>
          <a:prstGeom prst="rect">
            <a:avLst/>
          </a:prstGeom>
          <a:noFill/>
          <a:ln w="9525">
            <a:noFill/>
            <a:miter lim="800000"/>
            <a:headEnd/>
            <a:tailEnd/>
          </a:ln>
        </p:spPr>
        <p:txBody>
          <a:bodyPr/>
          <a:lstStyle/>
          <a:p>
            <a:endParaRPr lang="ja-JP" altLang="en-US" sz="1200">
              <a:solidFill>
                <a:prstClr val="black"/>
              </a:solidFill>
            </a:endParaRPr>
          </a:p>
        </p:txBody>
      </p:sp>
      <p:sp>
        <p:nvSpPr>
          <p:cNvPr id="11278" name="Freeform 18"/>
          <p:cNvSpPr>
            <a:spLocks/>
          </p:cNvSpPr>
          <p:nvPr/>
        </p:nvSpPr>
        <p:spPr bwMode="auto">
          <a:xfrm>
            <a:off x="2535243" y="5811316"/>
            <a:ext cx="4743450" cy="473075"/>
          </a:xfrm>
          <a:custGeom>
            <a:avLst/>
            <a:gdLst>
              <a:gd name="T0" fmla="*/ 2147483647 w 1540"/>
              <a:gd name="T1" fmla="*/ 0 h 774"/>
              <a:gd name="T2" fmla="*/ 2147483647 w 1540"/>
              <a:gd name="T3" fmla="*/ 2147483647 h 774"/>
              <a:gd name="T4" fmla="*/ 2147483647 w 1540"/>
              <a:gd name="T5" fmla="*/ 2147483647 h 774"/>
              <a:gd name="T6" fmla="*/ 2147483647 w 1540"/>
              <a:gd name="T7" fmla="*/ 2147483647 h 774"/>
              <a:gd name="T8" fmla="*/ 2147483647 w 1540"/>
              <a:gd name="T9" fmla="*/ 2147483647 h 774"/>
              <a:gd name="T10" fmla="*/ 2147483647 w 1540"/>
              <a:gd name="T11" fmla="*/ 2147483647 h 774"/>
              <a:gd name="T12" fmla="*/ 2147483647 w 1540"/>
              <a:gd name="T13" fmla="*/ 2147483647 h 774"/>
              <a:gd name="T14" fmla="*/ 2147483647 w 1540"/>
              <a:gd name="T15" fmla="*/ 2147483647 h 774"/>
              <a:gd name="T16" fmla="*/ 0 w 1540"/>
              <a:gd name="T17" fmla="*/ 2147483647 h 774"/>
              <a:gd name="T18" fmla="*/ 0 w 1540"/>
              <a:gd name="T19" fmla="*/ 2147483647 h 774"/>
              <a:gd name="T20" fmla="*/ 2147483647 w 1540"/>
              <a:gd name="T21" fmla="*/ 2147483647 h 774"/>
              <a:gd name="T22" fmla="*/ 2147483647 w 1540"/>
              <a:gd name="T23" fmla="*/ 2147483647 h 774"/>
              <a:gd name="T24" fmla="*/ 2147483647 w 1540"/>
              <a:gd name="T25" fmla="*/ 2147483647 h 774"/>
              <a:gd name="T26" fmla="*/ 2147483647 w 1540"/>
              <a:gd name="T27" fmla="*/ 2147483647 h 774"/>
              <a:gd name="T28" fmla="*/ 2147483647 w 1540"/>
              <a:gd name="T29" fmla="*/ 2147483647 h 774"/>
              <a:gd name="T30" fmla="*/ 2147483647 w 1540"/>
              <a:gd name="T31" fmla="*/ 2147483647 h 774"/>
              <a:gd name="T32" fmla="*/ 2147483647 w 1540"/>
              <a:gd name="T33" fmla="*/ 2147483647 h 774"/>
              <a:gd name="T34" fmla="*/ 2147483647 w 1540"/>
              <a:gd name="T35" fmla="*/ 2147483647 h 774"/>
              <a:gd name="T36" fmla="*/ 2147483647 w 1540"/>
              <a:gd name="T37" fmla="*/ 2147483647 h 774"/>
              <a:gd name="T38" fmla="*/ 2147483647 w 1540"/>
              <a:gd name="T39" fmla="*/ 2147483647 h 774"/>
              <a:gd name="T40" fmla="*/ 2147483647 w 1540"/>
              <a:gd name="T41" fmla="*/ 2147483647 h 774"/>
              <a:gd name="T42" fmla="*/ 2147483647 w 1540"/>
              <a:gd name="T43" fmla="*/ 2147483647 h 774"/>
              <a:gd name="T44" fmla="*/ 2147483647 w 1540"/>
              <a:gd name="T45" fmla="*/ 2147483647 h 774"/>
              <a:gd name="T46" fmla="*/ 2147483647 w 1540"/>
              <a:gd name="T47" fmla="*/ 2147483647 h 774"/>
              <a:gd name="T48" fmla="*/ 2147483647 w 1540"/>
              <a:gd name="T49" fmla="*/ 2147483647 h 774"/>
              <a:gd name="T50" fmla="*/ 2147483647 w 1540"/>
              <a:gd name="T51" fmla="*/ 2147483647 h 774"/>
              <a:gd name="T52" fmla="*/ 2147483647 w 1540"/>
              <a:gd name="T53" fmla="*/ 2147483647 h 774"/>
              <a:gd name="T54" fmla="*/ 2147483647 w 1540"/>
              <a:gd name="T55" fmla="*/ 2147483647 h 774"/>
              <a:gd name="T56" fmla="*/ 2147483647 w 1540"/>
              <a:gd name="T57" fmla="*/ 2147483647 h 774"/>
              <a:gd name="T58" fmla="*/ 2147483647 w 1540"/>
              <a:gd name="T59" fmla="*/ 2147483647 h 774"/>
              <a:gd name="T60" fmla="*/ 2147483647 w 1540"/>
              <a:gd name="T61" fmla="*/ 2147483647 h 774"/>
              <a:gd name="T62" fmla="*/ 2147483647 w 1540"/>
              <a:gd name="T63" fmla="*/ 2147483647 h 774"/>
              <a:gd name="T64" fmla="*/ 2147483647 w 1540"/>
              <a:gd name="T65" fmla="*/ 2147483647 h 774"/>
              <a:gd name="T66" fmla="*/ 2147483647 w 1540"/>
              <a:gd name="T67" fmla="*/ 2147483647 h 774"/>
              <a:gd name="T68" fmla="*/ 2147483647 w 1540"/>
              <a:gd name="T69" fmla="*/ 2147483647 h 774"/>
              <a:gd name="T70" fmla="*/ 2147483647 w 1540"/>
              <a:gd name="T71" fmla="*/ 0 h 774"/>
              <a:gd name="T72" fmla="*/ 2147483647 w 1540"/>
              <a:gd name="T73" fmla="*/ 0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0"/>
              <a:gd name="T112" fmla="*/ 0 h 774"/>
              <a:gd name="T113" fmla="*/ 1540 w 1540"/>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0" h="774">
                <a:moveTo>
                  <a:pt x="80" y="0"/>
                </a:moveTo>
                <a:lnTo>
                  <a:pt x="64" y="4"/>
                </a:lnTo>
                <a:lnTo>
                  <a:pt x="49" y="10"/>
                </a:lnTo>
                <a:lnTo>
                  <a:pt x="35" y="22"/>
                </a:lnTo>
                <a:lnTo>
                  <a:pt x="23" y="38"/>
                </a:lnTo>
                <a:lnTo>
                  <a:pt x="13" y="57"/>
                </a:lnTo>
                <a:lnTo>
                  <a:pt x="6" y="80"/>
                </a:lnTo>
                <a:lnTo>
                  <a:pt x="2" y="103"/>
                </a:lnTo>
                <a:lnTo>
                  <a:pt x="0" y="130"/>
                </a:lnTo>
                <a:lnTo>
                  <a:pt x="0" y="645"/>
                </a:lnTo>
                <a:lnTo>
                  <a:pt x="2" y="671"/>
                </a:lnTo>
                <a:lnTo>
                  <a:pt x="6" y="694"/>
                </a:lnTo>
                <a:lnTo>
                  <a:pt x="13" y="718"/>
                </a:lnTo>
                <a:lnTo>
                  <a:pt x="23" y="736"/>
                </a:lnTo>
                <a:lnTo>
                  <a:pt x="35" y="752"/>
                </a:lnTo>
                <a:lnTo>
                  <a:pt x="49" y="764"/>
                </a:lnTo>
                <a:lnTo>
                  <a:pt x="64" y="771"/>
                </a:lnTo>
                <a:lnTo>
                  <a:pt x="80" y="774"/>
                </a:lnTo>
                <a:lnTo>
                  <a:pt x="1460" y="774"/>
                </a:lnTo>
                <a:lnTo>
                  <a:pt x="1476" y="771"/>
                </a:lnTo>
                <a:lnTo>
                  <a:pt x="1491" y="764"/>
                </a:lnTo>
                <a:lnTo>
                  <a:pt x="1505" y="752"/>
                </a:lnTo>
                <a:lnTo>
                  <a:pt x="1517" y="736"/>
                </a:lnTo>
                <a:lnTo>
                  <a:pt x="1527" y="718"/>
                </a:lnTo>
                <a:lnTo>
                  <a:pt x="1534" y="694"/>
                </a:lnTo>
                <a:lnTo>
                  <a:pt x="1538" y="671"/>
                </a:lnTo>
                <a:lnTo>
                  <a:pt x="1540" y="645"/>
                </a:lnTo>
                <a:lnTo>
                  <a:pt x="1540" y="130"/>
                </a:lnTo>
                <a:lnTo>
                  <a:pt x="1538" y="103"/>
                </a:lnTo>
                <a:lnTo>
                  <a:pt x="1534" y="80"/>
                </a:lnTo>
                <a:lnTo>
                  <a:pt x="1527" y="57"/>
                </a:lnTo>
                <a:lnTo>
                  <a:pt x="1517" y="38"/>
                </a:lnTo>
                <a:lnTo>
                  <a:pt x="1505" y="22"/>
                </a:lnTo>
                <a:lnTo>
                  <a:pt x="1491" y="10"/>
                </a:lnTo>
                <a:lnTo>
                  <a:pt x="1476" y="4"/>
                </a:lnTo>
                <a:lnTo>
                  <a:pt x="1460" y="0"/>
                </a:lnTo>
                <a:lnTo>
                  <a:pt x="80" y="0"/>
                </a:lnTo>
                <a:close/>
              </a:path>
            </a:pathLst>
          </a:custGeom>
          <a:solidFill>
            <a:srgbClr val="B9DCFF"/>
          </a:solidFill>
          <a:ln w="22225">
            <a:solidFill>
              <a:srgbClr val="000000"/>
            </a:solidFill>
            <a:round/>
            <a:headEnd/>
            <a:tailEnd/>
          </a:ln>
        </p:spPr>
        <p:txBody>
          <a:bodyPr/>
          <a:lstStyle/>
          <a:p>
            <a:endParaRPr lang="ja-JP" altLang="en-US" sz="1200">
              <a:solidFill>
                <a:prstClr val="black"/>
              </a:solidFill>
            </a:endParaRPr>
          </a:p>
        </p:txBody>
      </p:sp>
      <p:sp>
        <p:nvSpPr>
          <p:cNvPr id="11279" name="Rectangle 19"/>
          <p:cNvSpPr>
            <a:spLocks noChangeArrowheads="1"/>
          </p:cNvSpPr>
          <p:nvPr/>
        </p:nvSpPr>
        <p:spPr bwMode="auto">
          <a:xfrm>
            <a:off x="2613025" y="5941491"/>
            <a:ext cx="4583113" cy="244475"/>
          </a:xfrm>
          <a:prstGeom prst="rect">
            <a:avLst/>
          </a:prstGeom>
          <a:noFill/>
          <a:ln w="9525">
            <a:noFill/>
            <a:miter lim="800000"/>
            <a:headEnd/>
            <a:tailEnd/>
          </a:ln>
        </p:spPr>
        <p:txBody>
          <a:bodyPr lIns="0" tIns="0" rIns="0" bIns="0">
            <a:spAutoFit/>
          </a:bodyPr>
          <a:lstStyle/>
          <a:p>
            <a:r>
              <a:rPr lang="ja-JP" altLang="en-US" sz="1600" b="1">
                <a:solidFill>
                  <a:srgbClr val="000000"/>
                </a:solidFill>
                <a:latin typeface="ＭＳ ゴシック" pitchFamily="49" charset="-128"/>
                <a:ea typeface="ＭＳ ゴシック" pitchFamily="49" charset="-128"/>
              </a:rPr>
              <a:t>・広域支援　　　　・人材育成　　　等　</a:t>
            </a:r>
            <a:endParaRPr lang="ja-JP" altLang="en-US" sz="1600" b="1">
              <a:solidFill>
                <a:prstClr val="black"/>
              </a:solidFill>
              <a:latin typeface="Times New Roman" pitchFamily="18" charset="0"/>
            </a:endParaRPr>
          </a:p>
        </p:txBody>
      </p:sp>
      <p:grpSp>
        <p:nvGrpSpPr>
          <p:cNvPr id="4" name="Group 20"/>
          <p:cNvGrpSpPr>
            <a:grpSpLocks/>
          </p:cNvGrpSpPr>
          <p:nvPr/>
        </p:nvGrpSpPr>
        <p:grpSpPr bwMode="auto">
          <a:xfrm>
            <a:off x="3080815" y="2312936"/>
            <a:ext cx="611187" cy="676275"/>
            <a:chOff x="2070" y="1446"/>
            <a:chExt cx="355" cy="88"/>
          </a:xfrm>
        </p:grpSpPr>
        <p:sp>
          <p:nvSpPr>
            <p:cNvPr id="11324" name="Rectangle 21"/>
            <p:cNvSpPr>
              <a:spLocks noChangeArrowheads="1"/>
            </p:cNvSpPr>
            <p:nvPr/>
          </p:nvSpPr>
          <p:spPr bwMode="auto">
            <a:xfrm>
              <a:off x="2070" y="1480"/>
              <a:ext cx="247"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5" name="Freeform 22"/>
            <p:cNvSpPr>
              <a:spLocks/>
            </p:cNvSpPr>
            <p:nvPr/>
          </p:nvSpPr>
          <p:spPr bwMode="auto">
            <a:xfrm>
              <a:off x="2314" y="1446"/>
              <a:ext cx="111" cy="88"/>
            </a:xfrm>
            <a:custGeom>
              <a:avLst/>
              <a:gdLst>
                <a:gd name="T0" fmla="*/ 0 w 111"/>
                <a:gd name="T1" fmla="*/ 0 h 177"/>
                <a:gd name="T2" fmla="*/ 111 w 111"/>
                <a:gd name="T3" fmla="*/ 0 h 177"/>
                <a:gd name="T4" fmla="*/ 0 w 111"/>
                <a:gd name="T5" fmla="*/ 0 h 177"/>
                <a:gd name="T6" fmla="*/ 0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0" y="177"/>
                  </a:moveTo>
                  <a:lnTo>
                    <a:pt x="111" y="88"/>
                  </a:lnTo>
                  <a:lnTo>
                    <a:pt x="0" y="0"/>
                  </a:lnTo>
                  <a:lnTo>
                    <a:pt x="0" y="177"/>
                  </a:lnTo>
                  <a:close/>
                </a:path>
              </a:pathLst>
            </a:custGeom>
            <a:solidFill>
              <a:srgbClr val="000000"/>
            </a:solidFill>
            <a:ln w="9525">
              <a:noFill/>
              <a:round/>
              <a:headEnd/>
              <a:tailEnd/>
            </a:ln>
          </p:spPr>
          <p:txBody>
            <a:bodyPr/>
            <a:lstStyle/>
            <a:p>
              <a:endParaRPr lang="ja-JP" altLang="en-US" sz="1200">
                <a:solidFill>
                  <a:prstClr val="black"/>
                </a:solidFill>
              </a:endParaRPr>
            </a:p>
          </p:txBody>
        </p:sp>
      </p:grpSp>
      <p:grpSp>
        <p:nvGrpSpPr>
          <p:cNvPr id="5" name="Group 23"/>
          <p:cNvGrpSpPr>
            <a:grpSpLocks/>
          </p:cNvGrpSpPr>
          <p:nvPr/>
        </p:nvGrpSpPr>
        <p:grpSpPr bwMode="auto">
          <a:xfrm>
            <a:off x="5601104" y="2276932"/>
            <a:ext cx="648073" cy="676275"/>
            <a:chOff x="3324" y="1446"/>
            <a:chExt cx="388" cy="88"/>
          </a:xfrm>
        </p:grpSpPr>
        <p:sp>
          <p:nvSpPr>
            <p:cNvPr id="11322" name="Rectangle 24"/>
            <p:cNvSpPr>
              <a:spLocks noChangeArrowheads="1"/>
            </p:cNvSpPr>
            <p:nvPr/>
          </p:nvSpPr>
          <p:spPr bwMode="auto">
            <a:xfrm>
              <a:off x="3432" y="1480"/>
              <a:ext cx="280" cy="19"/>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3" name="Freeform 25"/>
            <p:cNvSpPr>
              <a:spLocks/>
            </p:cNvSpPr>
            <p:nvPr/>
          </p:nvSpPr>
          <p:spPr bwMode="auto">
            <a:xfrm>
              <a:off x="3324" y="1446"/>
              <a:ext cx="111" cy="88"/>
            </a:xfrm>
            <a:custGeom>
              <a:avLst/>
              <a:gdLst>
                <a:gd name="T0" fmla="*/ 111 w 111"/>
                <a:gd name="T1" fmla="*/ 0 h 177"/>
                <a:gd name="T2" fmla="*/ 0 w 111"/>
                <a:gd name="T3" fmla="*/ 0 h 177"/>
                <a:gd name="T4" fmla="*/ 111 w 111"/>
                <a:gd name="T5" fmla="*/ 0 h 177"/>
                <a:gd name="T6" fmla="*/ 111 w 111"/>
                <a:gd name="T7" fmla="*/ 0 h 177"/>
                <a:gd name="T8" fmla="*/ 0 60000 65536"/>
                <a:gd name="T9" fmla="*/ 0 60000 65536"/>
                <a:gd name="T10" fmla="*/ 0 60000 65536"/>
                <a:gd name="T11" fmla="*/ 0 60000 65536"/>
                <a:gd name="T12" fmla="*/ 0 w 111"/>
                <a:gd name="T13" fmla="*/ 0 h 177"/>
                <a:gd name="T14" fmla="*/ 111 w 111"/>
                <a:gd name="T15" fmla="*/ 177 h 177"/>
              </a:gdLst>
              <a:ahLst/>
              <a:cxnLst>
                <a:cxn ang="T8">
                  <a:pos x="T0" y="T1"/>
                </a:cxn>
                <a:cxn ang="T9">
                  <a:pos x="T2" y="T3"/>
                </a:cxn>
                <a:cxn ang="T10">
                  <a:pos x="T4" y="T5"/>
                </a:cxn>
                <a:cxn ang="T11">
                  <a:pos x="T6" y="T7"/>
                </a:cxn>
              </a:cxnLst>
              <a:rect l="T12" t="T13" r="T14" b="T15"/>
              <a:pathLst>
                <a:path w="111" h="177">
                  <a:moveTo>
                    <a:pt x="111" y="0"/>
                  </a:moveTo>
                  <a:lnTo>
                    <a:pt x="0" y="88"/>
                  </a:lnTo>
                  <a:lnTo>
                    <a:pt x="111" y="177"/>
                  </a:lnTo>
                  <a:lnTo>
                    <a:pt x="111" y="0"/>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2" name="Rectangle 26"/>
          <p:cNvSpPr>
            <a:spLocks noChangeArrowheads="1"/>
          </p:cNvSpPr>
          <p:nvPr/>
        </p:nvSpPr>
        <p:spPr bwMode="auto">
          <a:xfrm>
            <a:off x="616445" y="728732"/>
            <a:ext cx="2052000" cy="2880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283" name="Rectangle 27"/>
          <p:cNvSpPr>
            <a:spLocks noChangeArrowheads="1"/>
          </p:cNvSpPr>
          <p:nvPr/>
        </p:nvSpPr>
        <p:spPr bwMode="auto">
          <a:xfrm>
            <a:off x="681534" y="772260"/>
            <a:ext cx="1858962" cy="244475"/>
          </a:xfrm>
          <a:prstGeom prst="rect">
            <a:avLst/>
          </a:prstGeom>
          <a:noFill/>
          <a:ln w="9525">
            <a:noFill/>
            <a:miter lim="800000"/>
            <a:headEnd/>
            <a:tailEnd/>
          </a:ln>
        </p:spPr>
        <p:txBody>
          <a:bodyPr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介護給付</a:t>
            </a:r>
            <a:endParaRPr lang="ja-JP" altLang="en-US" sz="1600" dirty="0">
              <a:solidFill>
                <a:prstClr val="black"/>
              </a:solidFill>
              <a:latin typeface="Times New Roman" pitchFamily="18" charset="0"/>
            </a:endParaRPr>
          </a:p>
        </p:txBody>
      </p:sp>
      <p:sp>
        <p:nvSpPr>
          <p:cNvPr id="11284" name="Rectangle 28"/>
          <p:cNvSpPr>
            <a:spLocks noChangeArrowheads="1"/>
          </p:cNvSpPr>
          <p:nvPr/>
        </p:nvSpPr>
        <p:spPr bwMode="auto">
          <a:xfrm>
            <a:off x="6769103" y="728700"/>
            <a:ext cx="2412001" cy="31115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11286" name="Rectangle 30"/>
          <p:cNvSpPr>
            <a:spLocks noChangeArrowheads="1"/>
          </p:cNvSpPr>
          <p:nvPr/>
        </p:nvSpPr>
        <p:spPr bwMode="auto">
          <a:xfrm>
            <a:off x="719138" y="2410891"/>
            <a:ext cx="2732087" cy="1089025"/>
          </a:xfrm>
          <a:prstGeom prst="rect">
            <a:avLst/>
          </a:prstGeom>
          <a:noFill/>
          <a:ln w="9525">
            <a:noFill/>
            <a:miter lim="800000"/>
            <a:headEnd/>
            <a:tailEnd/>
          </a:ln>
        </p:spPr>
        <p:txBody>
          <a:bodyPr/>
          <a:lstStyle/>
          <a:p>
            <a:endParaRPr lang="ja-JP" altLang="en-US" sz="1200">
              <a:solidFill>
                <a:prstClr val="black"/>
              </a:solidFill>
            </a:endParaRPr>
          </a:p>
        </p:txBody>
      </p:sp>
      <p:sp>
        <p:nvSpPr>
          <p:cNvPr id="11287" name="Rectangle 31"/>
          <p:cNvSpPr>
            <a:spLocks noChangeArrowheads="1"/>
          </p:cNvSpPr>
          <p:nvPr/>
        </p:nvSpPr>
        <p:spPr bwMode="auto">
          <a:xfrm>
            <a:off x="6635750" y="2336219"/>
            <a:ext cx="2776538" cy="1090612"/>
          </a:xfrm>
          <a:prstGeom prst="rect">
            <a:avLst/>
          </a:prstGeom>
          <a:noFill/>
          <a:ln w="9525">
            <a:noFill/>
            <a:miter lim="800000"/>
            <a:headEnd/>
            <a:tailEnd/>
          </a:ln>
        </p:spPr>
        <p:txBody>
          <a:bodyPr/>
          <a:lstStyle/>
          <a:p>
            <a:endParaRPr lang="ja-JP" altLang="en-US" sz="1200">
              <a:solidFill>
                <a:prstClr val="black"/>
              </a:solidFill>
            </a:endParaRPr>
          </a:p>
        </p:txBody>
      </p:sp>
      <p:grpSp>
        <p:nvGrpSpPr>
          <p:cNvPr id="6" name="Group 32"/>
          <p:cNvGrpSpPr>
            <a:grpSpLocks/>
          </p:cNvGrpSpPr>
          <p:nvPr/>
        </p:nvGrpSpPr>
        <p:grpSpPr bwMode="auto">
          <a:xfrm>
            <a:off x="4426074" y="3218869"/>
            <a:ext cx="742950" cy="779462"/>
            <a:chOff x="2816" y="1629"/>
            <a:chExt cx="110" cy="490"/>
          </a:xfrm>
        </p:grpSpPr>
        <p:sp>
          <p:nvSpPr>
            <p:cNvPr id="11320" name="Rectangle 33"/>
            <p:cNvSpPr>
              <a:spLocks noChangeArrowheads="1"/>
            </p:cNvSpPr>
            <p:nvPr/>
          </p:nvSpPr>
          <p:spPr bwMode="auto">
            <a:xfrm>
              <a:off x="2858" y="1716"/>
              <a:ext cx="25" cy="403"/>
            </a:xfrm>
            <a:prstGeom prst="rect">
              <a:avLst/>
            </a:prstGeom>
            <a:solidFill>
              <a:srgbClr val="000000"/>
            </a:solidFill>
            <a:ln w="9525">
              <a:noFill/>
              <a:miter lim="800000"/>
              <a:headEnd/>
              <a:tailEnd/>
            </a:ln>
          </p:spPr>
          <p:txBody>
            <a:bodyPr/>
            <a:lstStyle/>
            <a:p>
              <a:endParaRPr lang="ja-JP" altLang="en-US" sz="1200">
                <a:solidFill>
                  <a:prstClr val="black"/>
                </a:solidFill>
              </a:endParaRPr>
            </a:p>
          </p:txBody>
        </p:sp>
        <p:sp>
          <p:nvSpPr>
            <p:cNvPr id="11321" name="Freeform 34"/>
            <p:cNvSpPr>
              <a:spLocks/>
            </p:cNvSpPr>
            <p:nvPr/>
          </p:nvSpPr>
          <p:spPr bwMode="auto">
            <a:xfrm>
              <a:off x="2816" y="1629"/>
              <a:ext cx="110" cy="89"/>
            </a:xfrm>
            <a:custGeom>
              <a:avLst/>
              <a:gdLst>
                <a:gd name="T0" fmla="*/ 110 w 110"/>
                <a:gd name="T1" fmla="*/ 0 h 179"/>
                <a:gd name="T2" fmla="*/ 54 w 110"/>
                <a:gd name="T3" fmla="*/ 0 h 179"/>
                <a:gd name="T4" fmla="*/ 0 w 110"/>
                <a:gd name="T5" fmla="*/ 0 h 179"/>
                <a:gd name="T6" fmla="*/ 110 w 110"/>
                <a:gd name="T7" fmla="*/ 0 h 179"/>
                <a:gd name="T8" fmla="*/ 0 60000 65536"/>
                <a:gd name="T9" fmla="*/ 0 60000 65536"/>
                <a:gd name="T10" fmla="*/ 0 60000 65536"/>
                <a:gd name="T11" fmla="*/ 0 60000 65536"/>
                <a:gd name="T12" fmla="*/ 0 w 110"/>
                <a:gd name="T13" fmla="*/ 0 h 179"/>
                <a:gd name="T14" fmla="*/ 110 w 110"/>
                <a:gd name="T15" fmla="*/ 179 h 179"/>
              </a:gdLst>
              <a:ahLst/>
              <a:cxnLst>
                <a:cxn ang="T8">
                  <a:pos x="T0" y="T1"/>
                </a:cxn>
                <a:cxn ang="T9">
                  <a:pos x="T2" y="T3"/>
                </a:cxn>
                <a:cxn ang="T10">
                  <a:pos x="T4" y="T5"/>
                </a:cxn>
                <a:cxn ang="T11">
                  <a:pos x="T6" y="T7"/>
                </a:cxn>
              </a:cxnLst>
              <a:rect l="T12" t="T13" r="T14" b="T15"/>
              <a:pathLst>
                <a:path w="110" h="179">
                  <a:moveTo>
                    <a:pt x="110" y="179"/>
                  </a:moveTo>
                  <a:lnTo>
                    <a:pt x="54" y="0"/>
                  </a:lnTo>
                  <a:lnTo>
                    <a:pt x="0" y="179"/>
                  </a:lnTo>
                  <a:lnTo>
                    <a:pt x="110" y="179"/>
                  </a:lnTo>
                  <a:close/>
                </a:path>
              </a:pathLst>
            </a:custGeom>
            <a:solidFill>
              <a:srgbClr val="000000"/>
            </a:solidFill>
            <a:ln w="9525">
              <a:noFill/>
              <a:round/>
              <a:headEnd/>
              <a:tailEnd/>
            </a:ln>
          </p:spPr>
          <p:txBody>
            <a:bodyPr/>
            <a:lstStyle/>
            <a:p>
              <a:endParaRPr lang="ja-JP" altLang="en-US" sz="1200">
                <a:solidFill>
                  <a:prstClr val="black"/>
                </a:solidFill>
              </a:endParaRPr>
            </a:p>
          </p:txBody>
        </p:sp>
      </p:grpSp>
      <p:sp>
        <p:nvSpPr>
          <p:cNvPr id="11289" name="Freeform 35"/>
          <p:cNvSpPr>
            <a:spLocks/>
          </p:cNvSpPr>
          <p:nvPr/>
        </p:nvSpPr>
        <p:spPr bwMode="auto">
          <a:xfrm>
            <a:off x="2144713" y="4509180"/>
            <a:ext cx="5511800" cy="790575"/>
          </a:xfrm>
          <a:custGeom>
            <a:avLst/>
            <a:gdLst>
              <a:gd name="T0" fmla="*/ 2147483647 w 3205"/>
              <a:gd name="T1" fmla="*/ 2147483647 h 1823"/>
              <a:gd name="T2" fmla="*/ 2147483647 w 3205"/>
              <a:gd name="T3" fmla="*/ 2147483647 h 1823"/>
              <a:gd name="T4" fmla="*/ 2147483647 w 3205"/>
              <a:gd name="T5" fmla="*/ 2147483647 h 1823"/>
              <a:gd name="T6" fmla="*/ 2147483647 w 3205"/>
              <a:gd name="T7" fmla="*/ 2147483647 h 1823"/>
              <a:gd name="T8" fmla="*/ 2147483647 w 3205"/>
              <a:gd name="T9" fmla="*/ 2147483647 h 1823"/>
              <a:gd name="T10" fmla="*/ 2147483647 w 3205"/>
              <a:gd name="T11" fmla="*/ 2147483647 h 1823"/>
              <a:gd name="T12" fmla="*/ 2147483647 w 3205"/>
              <a:gd name="T13" fmla="*/ 2147483647 h 1823"/>
              <a:gd name="T14" fmla="*/ 2147483647 w 3205"/>
              <a:gd name="T15" fmla="*/ 2147483647 h 1823"/>
              <a:gd name="T16" fmla="*/ 0 w 3205"/>
              <a:gd name="T17" fmla="*/ 2147483647 h 1823"/>
              <a:gd name="T18" fmla="*/ 2147483647 w 3205"/>
              <a:gd name="T19" fmla="*/ 2147483647 h 1823"/>
              <a:gd name="T20" fmla="*/ 2147483647 w 3205"/>
              <a:gd name="T21" fmla="*/ 2147483647 h 1823"/>
              <a:gd name="T22" fmla="*/ 2147483647 w 3205"/>
              <a:gd name="T23" fmla="*/ 2147483647 h 1823"/>
              <a:gd name="T24" fmla="*/ 2147483647 w 3205"/>
              <a:gd name="T25" fmla="*/ 2147483647 h 1823"/>
              <a:gd name="T26" fmla="*/ 2147483647 w 3205"/>
              <a:gd name="T27" fmla="*/ 2147483647 h 1823"/>
              <a:gd name="T28" fmla="*/ 2147483647 w 3205"/>
              <a:gd name="T29" fmla="*/ 2147483647 h 1823"/>
              <a:gd name="T30" fmla="*/ 2147483647 w 3205"/>
              <a:gd name="T31" fmla="*/ 2147483647 h 1823"/>
              <a:gd name="T32" fmla="*/ 2147483647 w 3205"/>
              <a:gd name="T33" fmla="*/ 2147483647 h 1823"/>
              <a:gd name="T34" fmla="*/ 2147483647 w 3205"/>
              <a:gd name="T35" fmla="*/ 2147483647 h 1823"/>
              <a:gd name="T36" fmla="*/ 2147483647 w 3205"/>
              <a:gd name="T37" fmla="*/ 2147483647 h 1823"/>
              <a:gd name="T38" fmla="*/ 2147483647 w 3205"/>
              <a:gd name="T39" fmla="*/ 2147483647 h 1823"/>
              <a:gd name="T40" fmla="*/ 2147483647 w 3205"/>
              <a:gd name="T41" fmla="*/ 2147483647 h 1823"/>
              <a:gd name="T42" fmla="*/ 2147483647 w 3205"/>
              <a:gd name="T43" fmla="*/ 2147483647 h 1823"/>
              <a:gd name="T44" fmla="*/ 2147483647 w 3205"/>
              <a:gd name="T45" fmla="*/ 2147483647 h 1823"/>
              <a:gd name="T46" fmla="*/ 2147483647 w 3205"/>
              <a:gd name="T47" fmla="*/ 2147483647 h 1823"/>
              <a:gd name="T48" fmla="*/ 2147483647 w 3205"/>
              <a:gd name="T49" fmla="*/ 2147483647 h 1823"/>
              <a:gd name="T50" fmla="*/ 2147483647 w 3205"/>
              <a:gd name="T51" fmla="*/ 2147483647 h 1823"/>
              <a:gd name="T52" fmla="*/ 2147483647 w 3205"/>
              <a:gd name="T53" fmla="*/ 2147483647 h 1823"/>
              <a:gd name="T54" fmla="*/ 2147483647 w 3205"/>
              <a:gd name="T55" fmla="*/ 2147483647 h 1823"/>
              <a:gd name="T56" fmla="*/ 2147483647 w 3205"/>
              <a:gd name="T57" fmla="*/ 2147483647 h 1823"/>
              <a:gd name="T58" fmla="*/ 2147483647 w 3205"/>
              <a:gd name="T59" fmla="*/ 2147483647 h 1823"/>
              <a:gd name="T60" fmla="*/ 2147483647 w 3205"/>
              <a:gd name="T61" fmla="*/ 2147483647 h 1823"/>
              <a:gd name="T62" fmla="*/ 2147483647 w 3205"/>
              <a:gd name="T63" fmla="*/ 2147483647 h 1823"/>
              <a:gd name="T64" fmla="*/ 2147483647 w 3205"/>
              <a:gd name="T65" fmla="*/ 2147483647 h 1823"/>
              <a:gd name="T66" fmla="*/ 2147483647 w 3205"/>
              <a:gd name="T67" fmla="*/ 0 h 1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5"/>
              <a:gd name="T103" fmla="*/ 0 h 1823"/>
              <a:gd name="T104" fmla="*/ 3205 w 3205"/>
              <a:gd name="T105" fmla="*/ 1823 h 1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5" h="1823">
                <a:moveTo>
                  <a:pt x="190" y="0"/>
                </a:moveTo>
                <a:lnTo>
                  <a:pt x="170" y="1"/>
                </a:lnTo>
                <a:lnTo>
                  <a:pt x="152" y="6"/>
                </a:lnTo>
                <a:lnTo>
                  <a:pt x="133" y="13"/>
                </a:lnTo>
                <a:lnTo>
                  <a:pt x="116" y="23"/>
                </a:lnTo>
                <a:lnTo>
                  <a:pt x="99" y="36"/>
                </a:lnTo>
                <a:lnTo>
                  <a:pt x="84" y="51"/>
                </a:lnTo>
                <a:lnTo>
                  <a:pt x="69" y="69"/>
                </a:lnTo>
                <a:lnTo>
                  <a:pt x="56" y="89"/>
                </a:lnTo>
                <a:lnTo>
                  <a:pt x="44" y="111"/>
                </a:lnTo>
                <a:lnTo>
                  <a:pt x="32" y="134"/>
                </a:lnTo>
                <a:lnTo>
                  <a:pt x="23" y="159"/>
                </a:lnTo>
                <a:lnTo>
                  <a:pt x="15" y="185"/>
                </a:lnTo>
                <a:lnTo>
                  <a:pt x="9" y="213"/>
                </a:lnTo>
                <a:lnTo>
                  <a:pt x="4" y="242"/>
                </a:lnTo>
                <a:lnTo>
                  <a:pt x="1" y="271"/>
                </a:lnTo>
                <a:lnTo>
                  <a:pt x="0" y="303"/>
                </a:lnTo>
                <a:lnTo>
                  <a:pt x="0" y="1519"/>
                </a:lnTo>
                <a:lnTo>
                  <a:pt x="1" y="1550"/>
                </a:lnTo>
                <a:lnTo>
                  <a:pt x="4" y="1580"/>
                </a:lnTo>
                <a:lnTo>
                  <a:pt x="9" y="1610"/>
                </a:lnTo>
                <a:lnTo>
                  <a:pt x="15" y="1638"/>
                </a:lnTo>
                <a:lnTo>
                  <a:pt x="23" y="1664"/>
                </a:lnTo>
                <a:lnTo>
                  <a:pt x="32" y="1689"/>
                </a:lnTo>
                <a:lnTo>
                  <a:pt x="44" y="1712"/>
                </a:lnTo>
                <a:lnTo>
                  <a:pt x="56" y="1734"/>
                </a:lnTo>
                <a:lnTo>
                  <a:pt x="69" y="1754"/>
                </a:lnTo>
                <a:lnTo>
                  <a:pt x="84" y="1772"/>
                </a:lnTo>
                <a:lnTo>
                  <a:pt x="99" y="1787"/>
                </a:lnTo>
                <a:lnTo>
                  <a:pt x="116" y="1800"/>
                </a:lnTo>
                <a:lnTo>
                  <a:pt x="133" y="1810"/>
                </a:lnTo>
                <a:lnTo>
                  <a:pt x="152" y="1817"/>
                </a:lnTo>
                <a:lnTo>
                  <a:pt x="170" y="1822"/>
                </a:lnTo>
                <a:lnTo>
                  <a:pt x="190" y="1823"/>
                </a:lnTo>
                <a:lnTo>
                  <a:pt x="3015" y="1823"/>
                </a:lnTo>
                <a:lnTo>
                  <a:pt x="3035" y="1822"/>
                </a:lnTo>
                <a:lnTo>
                  <a:pt x="3053" y="1817"/>
                </a:lnTo>
                <a:lnTo>
                  <a:pt x="3072" y="1810"/>
                </a:lnTo>
                <a:lnTo>
                  <a:pt x="3090" y="1800"/>
                </a:lnTo>
                <a:lnTo>
                  <a:pt x="3106" y="1787"/>
                </a:lnTo>
                <a:lnTo>
                  <a:pt x="3122" y="1772"/>
                </a:lnTo>
                <a:lnTo>
                  <a:pt x="3136" y="1754"/>
                </a:lnTo>
                <a:lnTo>
                  <a:pt x="3149" y="1734"/>
                </a:lnTo>
                <a:lnTo>
                  <a:pt x="3162" y="1712"/>
                </a:lnTo>
                <a:lnTo>
                  <a:pt x="3173" y="1689"/>
                </a:lnTo>
                <a:lnTo>
                  <a:pt x="3182" y="1664"/>
                </a:lnTo>
                <a:lnTo>
                  <a:pt x="3191" y="1638"/>
                </a:lnTo>
                <a:lnTo>
                  <a:pt x="3197" y="1610"/>
                </a:lnTo>
                <a:lnTo>
                  <a:pt x="3201" y="1580"/>
                </a:lnTo>
                <a:lnTo>
                  <a:pt x="3204" y="1550"/>
                </a:lnTo>
                <a:lnTo>
                  <a:pt x="3205" y="1519"/>
                </a:lnTo>
                <a:lnTo>
                  <a:pt x="3205" y="303"/>
                </a:lnTo>
                <a:lnTo>
                  <a:pt x="3204" y="271"/>
                </a:lnTo>
                <a:lnTo>
                  <a:pt x="3201" y="242"/>
                </a:lnTo>
                <a:lnTo>
                  <a:pt x="3197" y="213"/>
                </a:lnTo>
                <a:lnTo>
                  <a:pt x="3191" y="185"/>
                </a:lnTo>
                <a:lnTo>
                  <a:pt x="3182" y="159"/>
                </a:lnTo>
                <a:lnTo>
                  <a:pt x="3173" y="134"/>
                </a:lnTo>
                <a:lnTo>
                  <a:pt x="3162" y="111"/>
                </a:lnTo>
                <a:lnTo>
                  <a:pt x="3149" y="89"/>
                </a:lnTo>
                <a:lnTo>
                  <a:pt x="3136" y="69"/>
                </a:lnTo>
                <a:lnTo>
                  <a:pt x="3122" y="51"/>
                </a:lnTo>
                <a:lnTo>
                  <a:pt x="3106" y="36"/>
                </a:lnTo>
                <a:lnTo>
                  <a:pt x="3090" y="23"/>
                </a:lnTo>
                <a:lnTo>
                  <a:pt x="3072" y="13"/>
                </a:lnTo>
                <a:lnTo>
                  <a:pt x="3053" y="6"/>
                </a:lnTo>
                <a:lnTo>
                  <a:pt x="3035" y="1"/>
                </a:lnTo>
                <a:lnTo>
                  <a:pt x="3015" y="0"/>
                </a:lnTo>
                <a:lnTo>
                  <a:pt x="190" y="0"/>
                </a:lnTo>
                <a:close/>
              </a:path>
            </a:pathLst>
          </a:custGeom>
          <a:solidFill>
            <a:srgbClr val="B9DCFF"/>
          </a:solidFill>
          <a:ln w="25400">
            <a:solidFill>
              <a:srgbClr val="000000"/>
            </a:solidFill>
            <a:round/>
            <a:headEnd/>
            <a:tailEnd/>
          </a:ln>
        </p:spPr>
        <p:txBody>
          <a:bodyPr/>
          <a:lstStyle/>
          <a:p>
            <a:endParaRPr lang="ja-JP" altLang="en-US" sz="1200">
              <a:solidFill>
                <a:prstClr val="black"/>
              </a:solidFill>
            </a:endParaRPr>
          </a:p>
        </p:txBody>
      </p:sp>
      <p:sp>
        <p:nvSpPr>
          <p:cNvPr id="11290" name="Rectangle 36"/>
          <p:cNvSpPr>
            <a:spLocks noChangeArrowheads="1"/>
          </p:cNvSpPr>
          <p:nvPr/>
        </p:nvSpPr>
        <p:spPr bwMode="auto">
          <a:xfrm>
            <a:off x="2606675" y="3745919"/>
            <a:ext cx="2703513" cy="1293812"/>
          </a:xfrm>
          <a:prstGeom prst="rect">
            <a:avLst/>
          </a:prstGeom>
          <a:noFill/>
          <a:ln w="9525">
            <a:noFill/>
            <a:miter lim="800000"/>
            <a:headEnd/>
            <a:tailEnd/>
          </a:ln>
        </p:spPr>
        <p:txBody>
          <a:bodyPr/>
          <a:lstStyle/>
          <a:p>
            <a:endParaRPr lang="ja-JP" altLang="en-US" sz="1200">
              <a:solidFill>
                <a:prstClr val="black"/>
              </a:solidFill>
            </a:endParaRPr>
          </a:p>
        </p:txBody>
      </p:sp>
      <p:sp>
        <p:nvSpPr>
          <p:cNvPr id="11291" name="Rectangle 37"/>
          <p:cNvSpPr>
            <a:spLocks noChangeArrowheads="1"/>
          </p:cNvSpPr>
          <p:nvPr/>
        </p:nvSpPr>
        <p:spPr bwMode="auto">
          <a:xfrm>
            <a:off x="5302250" y="3723697"/>
            <a:ext cx="2476500" cy="1292225"/>
          </a:xfrm>
          <a:prstGeom prst="rect">
            <a:avLst/>
          </a:prstGeom>
          <a:noFill/>
          <a:ln w="9525">
            <a:noFill/>
            <a:miter lim="800000"/>
            <a:headEnd/>
            <a:tailEnd/>
          </a:ln>
        </p:spPr>
        <p:txBody>
          <a:bodyPr/>
          <a:lstStyle/>
          <a:p>
            <a:endParaRPr lang="ja-JP" altLang="en-US" sz="1200">
              <a:solidFill>
                <a:prstClr val="black"/>
              </a:solidFill>
            </a:endParaRPr>
          </a:p>
        </p:txBody>
      </p:sp>
      <p:grpSp>
        <p:nvGrpSpPr>
          <p:cNvPr id="7" name="Group 38"/>
          <p:cNvGrpSpPr>
            <a:grpSpLocks/>
          </p:cNvGrpSpPr>
          <p:nvPr/>
        </p:nvGrpSpPr>
        <p:grpSpPr bwMode="auto">
          <a:xfrm>
            <a:off x="3836876" y="5289029"/>
            <a:ext cx="1806575" cy="357187"/>
            <a:chOff x="2372" y="3171"/>
            <a:chExt cx="1051" cy="227"/>
          </a:xfrm>
        </p:grpSpPr>
        <p:sp>
          <p:nvSpPr>
            <p:cNvPr id="11318" name="Freeform 39"/>
            <p:cNvSpPr>
              <a:spLocks/>
            </p:cNvSpPr>
            <p:nvPr/>
          </p:nvSpPr>
          <p:spPr bwMode="auto">
            <a:xfrm>
              <a:off x="2372" y="3179"/>
              <a:ext cx="1047" cy="212"/>
            </a:xfrm>
            <a:custGeom>
              <a:avLst/>
              <a:gdLst>
                <a:gd name="T0" fmla="*/ 0 w 1047"/>
                <a:gd name="T1" fmla="*/ 1 h 424"/>
                <a:gd name="T2" fmla="*/ 262 w 1047"/>
                <a:gd name="T3" fmla="*/ 1 h 424"/>
                <a:gd name="T4" fmla="*/ 262 w 1047"/>
                <a:gd name="T5" fmla="*/ 1 h 424"/>
                <a:gd name="T6" fmla="*/ 786 w 1047"/>
                <a:gd name="T7" fmla="*/ 1 h 424"/>
                <a:gd name="T8" fmla="*/ 786 w 1047"/>
                <a:gd name="T9" fmla="*/ 1 h 424"/>
                <a:gd name="T10" fmla="*/ 1047 w 1047"/>
                <a:gd name="T11" fmla="*/ 1 h 424"/>
                <a:gd name="T12" fmla="*/ 524 w 1047"/>
                <a:gd name="T13" fmla="*/ 0 h 424"/>
                <a:gd name="T14" fmla="*/ 0 w 1047"/>
                <a:gd name="T15" fmla="*/ 1 h 424"/>
                <a:gd name="T16" fmla="*/ 0 60000 65536"/>
                <a:gd name="T17" fmla="*/ 0 60000 65536"/>
                <a:gd name="T18" fmla="*/ 0 60000 65536"/>
                <a:gd name="T19" fmla="*/ 0 60000 65536"/>
                <a:gd name="T20" fmla="*/ 0 60000 65536"/>
                <a:gd name="T21" fmla="*/ 0 60000 65536"/>
                <a:gd name="T22" fmla="*/ 0 60000 65536"/>
                <a:gd name="T23" fmla="*/ 0 60000 65536"/>
                <a:gd name="T24" fmla="*/ 0 w 1047"/>
                <a:gd name="T25" fmla="*/ 0 h 424"/>
                <a:gd name="T26" fmla="*/ 1047 w 1047"/>
                <a:gd name="T27" fmla="*/ 424 h 4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7" h="424">
                  <a:moveTo>
                    <a:pt x="0" y="200"/>
                  </a:moveTo>
                  <a:lnTo>
                    <a:pt x="262" y="200"/>
                  </a:lnTo>
                  <a:lnTo>
                    <a:pt x="262" y="424"/>
                  </a:lnTo>
                  <a:lnTo>
                    <a:pt x="786" y="424"/>
                  </a:lnTo>
                  <a:lnTo>
                    <a:pt x="786" y="200"/>
                  </a:lnTo>
                  <a:lnTo>
                    <a:pt x="1047" y="200"/>
                  </a:lnTo>
                  <a:lnTo>
                    <a:pt x="524" y="0"/>
                  </a:lnTo>
                  <a:lnTo>
                    <a:pt x="0" y="200"/>
                  </a:lnTo>
                  <a:close/>
                </a:path>
              </a:pathLst>
            </a:custGeom>
            <a:solidFill>
              <a:srgbClr val="FF99CC"/>
            </a:solidFill>
            <a:ln w="9525">
              <a:noFill/>
              <a:round/>
              <a:headEnd/>
              <a:tailEnd/>
            </a:ln>
          </p:spPr>
          <p:txBody>
            <a:bodyPr/>
            <a:lstStyle/>
            <a:p>
              <a:endParaRPr lang="ja-JP" altLang="en-US" sz="1200">
                <a:solidFill>
                  <a:prstClr val="black"/>
                </a:solidFill>
              </a:endParaRPr>
            </a:p>
          </p:txBody>
        </p:sp>
        <p:sp>
          <p:nvSpPr>
            <p:cNvPr id="11319" name="Freeform 40"/>
            <p:cNvSpPr>
              <a:spLocks noEditPoints="1"/>
            </p:cNvSpPr>
            <p:nvPr/>
          </p:nvSpPr>
          <p:spPr bwMode="auto">
            <a:xfrm>
              <a:off x="2372" y="3171"/>
              <a:ext cx="1051" cy="227"/>
            </a:xfrm>
            <a:custGeom>
              <a:avLst/>
              <a:gdLst>
                <a:gd name="T0" fmla="*/ 264 w 1051"/>
                <a:gd name="T1" fmla="*/ 1 h 454"/>
                <a:gd name="T2" fmla="*/ 264 w 1051"/>
                <a:gd name="T3" fmla="*/ 1 h 454"/>
                <a:gd name="T4" fmla="*/ 254 w 1051"/>
                <a:gd name="T5" fmla="*/ 1 h 454"/>
                <a:gd name="T6" fmla="*/ 254 w 1051"/>
                <a:gd name="T7" fmla="*/ 1 h 454"/>
                <a:gd name="T8" fmla="*/ 254 w 1051"/>
                <a:gd name="T9" fmla="*/ 1 h 454"/>
                <a:gd name="T10" fmla="*/ 264 w 1051"/>
                <a:gd name="T11" fmla="*/ 1 h 454"/>
                <a:gd name="T12" fmla="*/ 788 w 1051"/>
                <a:gd name="T13" fmla="*/ 1 h 454"/>
                <a:gd name="T14" fmla="*/ 797 w 1051"/>
                <a:gd name="T15" fmla="*/ 1 h 454"/>
                <a:gd name="T16" fmla="*/ 797 w 1051"/>
                <a:gd name="T17" fmla="*/ 1 h 454"/>
                <a:gd name="T18" fmla="*/ 797 w 1051"/>
                <a:gd name="T19" fmla="*/ 1 h 454"/>
                <a:gd name="T20" fmla="*/ 788 w 1051"/>
                <a:gd name="T21" fmla="*/ 1 h 454"/>
                <a:gd name="T22" fmla="*/ 788 w 1051"/>
                <a:gd name="T23" fmla="*/ 1 h 454"/>
                <a:gd name="T24" fmla="*/ 1049 w 1051"/>
                <a:gd name="T25" fmla="*/ 1 h 454"/>
                <a:gd name="T26" fmla="*/ 1051 w 1051"/>
                <a:gd name="T27" fmla="*/ 1 h 454"/>
                <a:gd name="T28" fmla="*/ 528 w 1051"/>
                <a:gd name="T29" fmla="*/ 1 h 454"/>
                <a:gd name="T30" fmla="*/ 526 w 1051"/>
                <a:gd name="T31" fmla="*/ 0 h 454"/>
                <a:gd name="T32" fmla="*/ 524 w 1051"/>
                <a:gd name="T33" fmla="*/ 1 h 454"/>
                <a:gd name="T34" fmla="*/ 0 w 1051"/>
                <a:gd name="T35" fmla="*/ 1 h 454"/>
                <a:gd name="T36" fmla="*/ 2 w 1051"/>
                <a:gd name="T37" fmla="*/ 1 h 454"/>
                <a:gd name="T38" fmla="*/ 264 w 1051"/>
                <a:gd name="T39" fmla="*/ 1 h 454"/>
                <a:gd name="T40" fmla="*/ 2 w 1051"/>
                <a:gd name="T41" fmla="*/ 1 h 454"/>
                <a:gd name="T42" fmla="*/ 2 w 1051"/>
                <a:gd name="T43" fmla="*/ 1 h 454"/>
                <a:gd name="T44" fmla="*/ 4 w 1051"/>
                <a:gd name="T45" fmla="*/ 1 h 454"/>
                <a:gd name="T46" fmla="*/ 528 w 1051"/>
                <a:gd name="T47" fmla="*/ 1 h 454"/>
                <a:gd name="T48" fmla="*/ 526 w 1051"/>
                <a:gd name="T49" fmla="*/ 1 h 454"/>
                <a:gd name="T50" fmla="*/ 524 w 1051"/>
                <a:gd name="T51" fmla="*/ 1 h 454"/>
                <a:gd name="T52" fmla="*/ 1047 w 1051"/>
                <a:gd name="T53" fmla="*/ 1 h 454"/>
                <a:gd name="T54" fmla="*/ 1049 w 1051"/>
                <a:gd name="T55" fmla="*/ 1 h 454"/>
                <a:gd name="T56" fmla="*/ 1049 w 1051"/>
                <a:gd name="T57" fmla="*/ 1 h 454"/>
                <a:gd name="T58" fmla="*/ 788 w 1051"/>
                <a:gd name="T59" fmla="*/ 1 h 454"/>
                <a:gd name="T60" fmla="*/ 778 w 1051"/>
                <a:gd name="T61" fmla="*/ 1 h 454"/>
                <a:gd name="T62" fmla="*/ 778 w 1051"/>
                <a:gd name="T63" fmla="*/ 1 h 454"/>
                <a:gd name="T64" fmla="*/ 778 w 1051"/>
                <a:gd name="T65" fmla="*/ 1 h 454"/>
                <a:gd name="T66" fmla="*/ 788 w 1051"/>
                <a:gd name="T67" fmla="*/ 1 h 454"/>
                <a:gd name="T68" fmla="*/ 788 w 1051"/>
                <a:gd name="T69" fmla="*/ 1 h 454"/>
                <a:gd name="T70" fmla="*/ 264 w 1051"/>
                <a:gd name="T71" fmla="*/ 1 h 454"/>
                <a:gd name="T72" fmla="*/ 264 w 1051"/>
                <a:gd name="T73" fmla="*/ 1 h 454"/>
                <a:gd name="T74" fmla="*/ 273 w 1051"/>
                <a:gd name="T75" fmla="*/ 1 h 454"/>
                <a:gd name="T76" fmla="*/ 273 w 1051"/>
                <a:gd name="T77" fmla="*/ 1 h 454"/>
                <a:gd name="T78" fmla="*/ 273 w 1051"/>
                <a:gd name="T79" fmla="*/ 1 h 454"/>
                <a:gd name="T80" fmla="*/ 264 w 1051"/>
                <a:gd name="T81" fmla="*/ 1 h 454"/>
                <a:gd name="T82" fmla="*/ 2 w 1051"/>
                <a:gd name="T83" fmla="*/ 1 h 4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1"/>
                <a:gd name="T127" fmla="*/ 0 h 454"/>
                <a:gd name="T128" fmla="*/ 1051 w 1051"/>
                <a:gd name="T129" fmla="*/ 454 h 4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1" h="454">
                  <a:moveTo>
                    <a:pt x="264" y="230"/>
                  </a:moveTo>
                  <a:lnTo>
                    <a:pt x="264" y="215"/>
                  </a:lnTo>
                  <a:lnTo>
                    <a:pt x="254" y="215"/>
                  </a:lnTo>
                  <a:lnTo>
                    <a:pt x="254" y="439"/>
                  </a:lnTo>
                  <a:lnTo>
                    <a:pt x="254" y="454"/>
                  </a:lnTo>
                  <a:lnTo>
                    <a:pt x="264" y="454"/>
                  </a:lnTo>
                  <a:lnTo>
                    <a:pt x="788" y="454"/>
                  </a:lnTo>
                  <a:lnTo>
                    <a:pt x="797" y="454"/>
                  </a:lnTo>
                  <a:lnTo>
                    <a:pt x="797" y="439"/>
                  </a:lnTo>
                  <a:lnTo>
                    <a:pt x="797" y="215"/>
                  </a:lnTo>
                  <a:lnTo>
                    <a:pt x="788" y="215"/>
                  </a:lnTo>
                  <a:lnTo>
                    <a:pt x="788" y="230"/>
                  </a:lnTo>
                  <a:lnTo>
                    <a:pt x="1049" y="230"/>
                  </a:lnTo>
                  <a:lnTo>
                    <a:pt x="1051" y="202"/>
                  </a:lnTo>
                  <a:lnTo>
                    <a:pt x="528" y="2"/>
                  </a:lnTo>
                  <a:lnTo>
                    <a:pt x="526" y="0"/>
                  </a:lnTo>
                  <a:lnTo>
                    <a:pt x="524" y="2"/>
                  </a:lnTo>
                  <a:lnTo>
                    <a:pt x="0" y="202"/>
                  </a:lnTo>
                  <a:lnTo>
                    <a:pt x="2" y="230"/>
                  </a:lnTo>
                  <a:lnTo>
                    <a:pt x="264" y="230"/>
                  </a:lnTo>
                  <a:close/>
                  <a:moveTo>
                    <a:pt x="2" y="200"/>
                  </a:moveTo>
                  <a:lnTo>
                    <a:pt x="2" y="215"/>
                  </a:lnTo>
                  <a:lnTo>
                    <a:pt x="4" y="230"/>
                  </a:lnTo>
                  <a:lnTo>
                    <a:pt x="528" y="30"/>
                  </a:lnTo>
                  <a:lnTo>
                    <a:pt x="526" y="15"/>
                  </a:lnTo>
                  <a:lnTo>
                    <a:pt x="524" y="30"/>
                  </a:lnTo>
                  <a:lnTo>
                    <a:pt x="1047" y="230"/>
                  </a:lnTo>
                  <a:lnTo>
                    <a:pt x="1049" y="215"/>
                  </a:lnTo>
                  <a:lnTo>
                    <a:pt x="1049" y="200"/>
                  </a:lnTo>
                  <a:lnTo>
                    <a:pt x="788" y="200"/>
                  </a:lnTo>
                  <a:lnTo>
                    <a:pt x="778" y="200"/>
                  </a:lnTo>
                  <a:lnTo>
                    <a:pt x="778" y="215"/>
                  </a:lnTo>
                  <a:lnTo>
                    <a:pt x="778" y="439"/>
                  </a:lnTo>
                  <a:lnTo>
                    <a:pt x="788" y="439"/>
                  </a:lnTo>
                  <a:lnTo>
                    <a:pt x="788" y="424"/>
                  </a:lnTo>
                  <a:lnTo>
                    <a:pt x="264" y="424"/>
                  </a:lnTo>
                  <a:lnTo>
                    <a:pt x="264" y="439"/>
                  </a:lnTo>
                  <a:lnTo>
                    <a:pt x="273" y="439"/>
                  </a:lnTo>
                  <a:lnTo>
                    <a:pt x="273" y="215"/>
                  </a:lnTo>
                  <a:lnTo>
                    <a:pt x="273" y="200"/>
                  </a:lnTo>
                  <a:lnTo>
                    <a:pt x="264" y="200"/>
                  </a:lnTo>
                  <a:lnTo>
                    <a:pt x="2" y="200"/>
                  </a:lnTo>
                  <a:close/>
                </a:path>
              </a:pathLst>
            </a:custGeom>
            <a:solidFill>
              <a:srgbClr val="FF99CC"/>
            </a:solidFill>
            <a:ln w="9525">
              <a:noFill/>
              <a:round/>
              <a:headEnd/>
              <a:tailEnd/>
            </a:ln>
          </p:spPr>
          <p:txBody>
            <a:bodyPr/>
            <a:lstStyle/>
            <a:p>
              <a:endParaRPr lang="ja-JP" altLang="en-US" sz="1200">
                <a:solidFill>
                  <a:prstClr val="black"/>
                </a:solidFill>
              </a:endParaRPr>
            </a:p>
          </p:txBody>
        </p:sp>
      </p:grpSp>
      <p:sp>
        <p:nvSpPr>
          <p:cNvPr id="11293" name="Rectangle 41"/>
          <p:cNvSpPr>
            <a:spLocks noChangeArrowheads="1"/>
          </p:cNvSpPr>
          <p:nvPr/>
        </p:nvSpPr>
        <p:spPr bwMode="auto">
          <a:xfrm>
            <a:off x="4556990" y="5419204"/>
            <a:ext cx="333425" cy="200055"/>
          </a:xfrm>
          <a:prstGeom prst="rect">
            <a:avLst/>
          </a:prstGeom>
          <a:noFill/>
          <a:ln w="9525">
            <a:noFill/>
            <a:miter lim="800000"/>
            <a:headEnd/>
            <a:tailEnd/>
          </a:ln>
        </p:spPr>
        <p:txBody>
          <a:bodyPr wrap="none" lIns="0" tIns="0" rIns="0" bIns="0">
            <a:spAutoFit/>
          </a:bodyPr>
          <a:lstStyle/>
          <a:p>
            <a:r>
              <a:rPr lang="ja-JP" altLang="en-US" sz="1300" dirty="0">
                <a:solidFill>
                  <a:srgbClr val="000000"/>
                </a:solidFill>
                <a:latin typeface="ＭＳ ゴシック" pitchFamily="49" charset="-128"/>
                <a:ea typeface="ＭＳ ゴシック" pitchFamily="49" charset="-128"/>
              </a:rPr>
              <a:t>支援</a:t>
            </a:r>
            <a:endParaRPr lang="ja-JP" altLang="en-US" sz="2400" dirty="0">
              <a:solidFill>
                <a:prstClr val="black"/>
              </a:solidFill>
              <a:latin typeface="Times New Roman" pitchFamily="18" charset="0"/>
            </a:endParaRPr>
          </a:p>
        </p:txBody>
      </p:sp>
      <p:sp>
        <p:nvSpPr>
          <p:cNvPr id="11294" name="Rectangle 42"/>
          <p:cNvSpPr>
            <a:spLocks noChangeArrowheads="1"/>
          </p:cNvSpPr>
          <p:nvPr/>
        </p:nvSpPr>
        <p:spPr bwMode="auto">
          <a:xfrm>
            <a:off x="3440835" y="4122793"/>
            <a:ext cx="2736304" cy="314325"/>
          </a:xfrm>
          <a:prstGeom prst="rect">
            <a:avLst/>
          </a:prstGeom>
          <a:solidFill>
            <a:schemeClr val="bg1"/>
          </a:solidFill>
          <a:ln w="9525">
            <a:solidFill>
              <a:srgbClr val="000000"/>
            </a:solidFill>
            <a:miter lim="800000"/>
            <a:headEnd/>
            <a:tailEnd/>
          </a:ln>
        </p:spPr>
        <p:txBody>
          <a:bodyPr/>
          <a:lstStyle/>
          <a:p>
            <a:endParaRPr lang="ja-JP" altLang="en-US" sz="1200">
              <a:solidFill>
                <a:prstClr val="black"/>
              </a:solidFill>
            </a:endParaRPr>
          </a:p>
        </p:txBody>
      </p:sp>
      <p:sp>
        <p:nvSpPr>
          <p:cNvPr id="11295" name="Rectangle 43"/>
          <p:cNvSpPr>
            <a:spLocks noChangeArrowheads="1"/>
          </p:cNvSpPr>
          <p:nvPr/>
        </p:nvSpPr>
        <p:spPr bwMode="auto">
          <a:xfrm>
            <a:off x="3989988" y="4149082"/>
            <a:ext cx="1654299" cy="246221"/>
          </a:xfrm>
          <a:prstGeom prst="rect">
            <a:avLst/>
          </a:prstGeom>
          <a:noFill/>
          <a:ln w="9525">
            <a:noFill/>
            <a:miter lim="800000"/>
            <a:headEnd/>
            <a:tailEnd/>
          </a:ln>
        </p:spPr>
        <p:txBody>
          <a:bodyPr wrap="none" lIns="0" tIns="0" rIns="0" bIns="0">
            <a:spAutoFit/>
          </a:bodyPr>
          <a:lstStyle/>
          <a:p>
            <a:pPr algn="ctr"/>
            <a:r>
              <a:rPr lang="ja-JP" altLang="en-US" sz="1600" b="1" dirty="0">
                <a:solidFill>
                  <a:srgbClr val="000000"/>
                </a:solidFill>
                <a:latin typeface="ＭＳ ゴシック" pitchFamily="49" charset="-128"/>
                <a:ea typeface="ＭＳ ゴシック" pitchFamily="49" charset="-128"/>
              </a:rPr>
              <a:t>地域生活支援事業</a:t>
            </a:r>
            <a:endParaRPr lang="ja-JP" altLang="en-US" sz="1600" dirty="0">
              <a:solidFill>
                <a:prstClr val="black"/>
              </a:solidFill>
              <a:latin typeface="Times New Roman" pitchFamily="18" charset="0"/>
            </a:endParaRPr>
          </a:p>
        </p:txBody>
      </p:sp>
      <p:sp>
        <p:nvSpPr>
          <p:cNvPr id="11296" name="Text Box 44"/>
          <p:cNvSpPr txBox="1">
            <a:spLocks noChangeArrowheads="1"/>
          </p:cNvSpPr>
          <p:nvPr/>
        </p:nvSpPr>
        <p:spPr bwMode="auto">
          <a:xfrm>
            <a:off x="3440832" y="476675"/>
            <a:ext cx="26416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dirty="0">
                <a:solidFill>
                  <a:prstClr val="black"/>
                </a:solidFill>
                <a:latin typeface="Times New Roman" pitchFamily="18" charset="0"/>
              </a:rPr>
              <a:t>市　町　村</a:t>
            </a:r>
          </a:p>
        </p:txBody>
      </p:sp>
      <p:sp>
        <p:nvSpPr>
          <p:cNvPr id="11297" name="Text Box 45"/>
          <p:cNvSpPr txBox="1">
            <a:spLocks noChangeArrowheads="1"/>
          </p:cNvSpPr>
          <p:nvPr/>
        </p:nvSpPr>
        <p:spPr bwMode="auto">
          <a:xfrm>
            <a:off x="368796" y="1016734"/>
            <a:ext cx="2559050" cy="1406297"/>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latin typeface="Times New Roman" pitchFamily="18" charset="0"/>
              </a:rPr>
              <a:t>・居宅</a:t>
            </a:r>
            <a:r>
              <a:rPr lang="ja-JP" altLang="en-US" sz="1400" dirty="0" smtClean="0">
                <a:latin typeface="Times New Roman" pitchFamily="18" charset="0"/>
              </a:rPr>
              <a:t>介護　　・重度訪問介護</a:t>
            </a:r>
          </a:p>
          <a:p>
            <a:pPr>
              <a:lnSpc>
                <a:spcPct val="60000"/>
              </a:lnSpc>
              <a:spcBef>
                <a:spcPct val="50000"/>
              </a:spcBef>
            </a:pPr>
            <a:r>
              <a:rPr lang="ja-JP" altLang="en-US" sz="1400" dirty="0" smtClean="0">
                <a:latin typeface="Times New Roman" pitchFamily="18" charset="0"/>
              </a:rPr>
              <a:t>・同行援護　　・</a:t>
            </a:r>
            <a:r>
              <a:rPr lang="ja-JP" altLang="en-US" sz="1400" dirty="0">
                <a:latin typeface="Times New Roman" pitchFamily="18" charset="0"/>
              </a:rPr>
              <a:t>行動援護</a:t>
            </a:r>
          </a:p>
          <a:p>
            <a:pPr>
              <a:lnSpc>
                <a:spcPct val="50000"/>
              </a:lnSpc>
              <a:spcBef>
                <a:spcPct val="50000"/>
              </a:spcBef>
            </a:pPr>
            <a:r>
              <a:rPr lang="ja-JP" altLang="en-US" sz="1400" dirty="0">
                <a:latin typeface="Times New Roman" pitchFamily="18" charset="0"/>
              </a:rPr>
              <a:t>・療養</a:t>
            </a:r>
            <a:r>
              <a:rPr lang="ja-JP" altLang="en-US" sz="1400" dirty="0" smtClean="0">
                <a:latin typeface="Times New Roman" pitchFamily="18" charset="0"/>
              </a:rPr>
              <a:t>介護　　・</a:t>
            </a:r>
            <a:r>
              <a:rPr lang="ja-JP" altLang="en-US" sz="1400" dirty="0">
                <a:latin typeface="Times New Roman" pitchFamily="18" charset="0"/>
              </a:rPr>
              <a:t>生活介護</a:t>
            </a:r>
          </a:p>
          <a:p>
            <a:pPr>
              <a:lnSpc>
                <a:spcPct val="50000"/>
              </a:lnSpc>
              <a:spcBef>
                <a:spcPct val="50000"/>
              </a:spcBef>
            </a:pPr>
            <a:r>
              <a:rPr lang="ja-JP" altLang="en-US" sz="1400" dirty="0" smtClean="0">
                <a:latin typeface="Times New Roman" pitchFamily="18" charset="0"/>
              </a:rPr>
              <a:t>・</a:t>
            </a:r>
            <a:r>
              <a:rPr lang="ja-JP" altLang="en-US" sz="1400" dirty="0">
                <a:latin typeface="Times New Roman" pitchFamily="18" charset="0"/>
              </a:rPr>
              <a:t>短期入所</a:t>
            </a:r>
          </a:p>
          <a:p>
            <a:pPr>
              <a:lnSpc>
                <a:spcPct val="50000"/>
              </a:lnSpc>
              <a:spcBef>
                <a:spcPct val="50000"/>
              </a:spcBef>
            </a:pPr>
            <a:r>
              <a:rPr lang="ja-JP" altLang="en-US" sz="1400" dirty="0">
                <a:latin typeface="Times New Roman" pitchFamily="18" charset="0"/>
              </a:rPr>
              <a:t>・重度障害者等包括支援</a:t>
            </a:r>
          </a:p>
          <a:p>
            <a:pPr>
              <a:lnSpc>
                <a:spcPct val="50000"/>
              </a:lnSpc>
              <a:spcBef>
                <a:spcPct val="50000"/>
              </a:spcBef>
            </a:pPr>
            <a:r>
              <a:rPr lang="ja-JP" altLang="en-US" sz="1400" dirty="0" smtClean="0">
                <a:latin typeface="Times New Roman" pitchFamily="18" charset="0"/>
              </a:rPr>
              <a:t>・</a:t>
            </a:r>
            <a:r>
              <a:rPr lang="ja-JP" altLang="en-US" sz="1400" dirty="0">
                <a:latin typeface="Times New Roman" pitchFamily="18" charset="0"/>
              </a:rPr>
              <a:t>施設入所支援　　　　　　</a:t>
            </a:r>
          </a:p>
        </p:txBody>
      </p:sp>
      <p:sp>
        <p:nvSpPr>
          <p:cNvPr id="11298" name="Text Box 46"/>
          <p:cNvSpPr txBox="1">
            <a:spLocks noChangeArrowheads="1"/>
          </p:cNvSpPr>
          <p:nvPr/>
        </p:nvSpPr>
        <p:spPr bwMode="auto">
          <a:xfrm>
            <a:off x="6141135" y="1106463"/>
            <a:ext cx="3672409" cy="738421"/>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400" dirty="0" smtClean="0">
                <a:solidFill>
                  <a:prstClr val="black"/>
                </a:solidFill>
                <a:latin typeface="Times New Roman" pitchFamily="18" charset="0"/>
              </a:rPr>
              <a:t>・基本相談支援</a:t>
            </a:r>
          </a:p>
          <a:p>
            <a:pPr>
              <a:lnSpc>
                <a:spcPct val="50000"/>
              </a:lnSpc>
              <a:spcBef>
                <a:spcPct val="50000"/>
              </a:spcBef>
            </a:pPr>
            <a:r>
              <a:rPr lang="ja-JP" altLang="en-US" sz="1400" dirty="0" smtClean="0">
                <a:solidFill>
                  <a:prstClr val="black"/>
                </a:solidFill>
                <a:latin typeface="Times New Roman" pitchFamily="18" charset="0"/>
              </a:rPr>
              <a:t>・地域相談支援</a:t>
            </a:r>
            <a:r>
              <a:rPr lang="ja-JP" altLang="en-US" sz="1300" dirty="0" smtClean="0">
                <a:solidFill>
                  <a:prstClr val="black"/>
                </a:solidFill>
                <a:latin typeface="Times New Roman" pitchFamily="18" charset="0"/>
              </a:rPr>
              <a:t>（地域移行支援</a:t>
            </a:r>
            <a:r>
              <a:rPr lang="ja-JP" altLang="en-US" sz="1300" dirty="0">
                <a:solidFill>
                  <a:prstClr val="black"/>
                </a:solidFill>
                <a:latin typeface="Times New Roman" pitchFamily="18" charset="0"/>
              </a:rPr>
              <a:t>・</a:t>
            </a:r>
            <a:r>
              <a:rPr lang="ja-JP" altLang="en-US" sz="1300" dirty="0" smtClean="0">
                <a:solidFill>
                  <a:prstClr val="black"/>
                </a:solidFill>
                <a:latin typeface="Times New Roman" pitchFamily="18" charset="0"/>
              </a:rPr>
              <a:t>地域定着支援）</a:t>
            </a:r>
          </a:p>
          <a:p>
            <a:pPr>
              <a:lnSpc>
                <a:spcPct val="50000"/>
              </a:lnSpc>
              <a:spcBef>
                <a:spcPct val="50000"/>
              </a:spcBef>
            </a:pPr>
            <a:r>
              <a:rPr lang="ja-JP" altLang="en-US" sz="1400" dirty="0" smtClean="0">
                <a:solidFill>
                  <a:prstClr val="black"/>
                </a:solidFill>
                <a:latin typeface="Times New Roman" pitchFamily="18" charset="0"/>
              </a:rPr>
              <a:t>・計画相談支援</a:t>
            </a:r>
            <a:r>
              <a:rPr lang="ja-JP" altLang="en-US" sz="1400" dirty="0">
                <a:solidFill>
                  <a:prstClr val="black"/>
                </a:solidFill>
                <a:latin typeface="Times New Roman" pitchFamily="18" charset="0"/>
              </a:rPr>
              <a:t>　　　　　　</a:t>
            </a:r>
          </a:p>
        </p:txBody>
      </p:sp>
      <p:sp>
        <p:nvSpPr>
          <p:cNvPr id="11299" name="Freeform 47"/>
          <p:cNvSpPr>
            <a:spLocks/>
          </p:cNvSpPr>
          <p:nvPr/>
        </p:nvSpPr>
        <p:spPr bwMode="auto">
          <a:xfrm>
            <a:off x="6346857" y="2452166"/>
            <a:ext cx="3222625" cy="949325"/>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0" name="Rectangle 48"/>
          <p:cNvSpPr>
            <a:spLocks noChangeArrowheads="1"/>
          </p:cNvSpPr>
          <p:nvPr/>
        </p:nvSpPr>
        <p:spPr bwMode="auto">
          <a:xfrm>
            <a:off x="6717195" y="2299706"/>
            <a:ext cx="2412001" cy="312738"/>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1" name="Rectangle 49"/>
          <p:cNvSpPr>
            <a:spLocks noChangeArrowheads="1"/>
          </p:cNvSpPr>
          <p:nvPr/>
        </p:nvSpPr>
        <p:spPr bwMode="auto">
          <a:xfrm>
            <a:off x="7077241" y="2333104"/>
            <a:ext cx="1716087" cy="244475"/>
          </a:xfrm>
          <a:prstGeom prst="rect">
            <a:avLst/>
          </a:prstGeom>
          <a:noFill/>
          <a:ln w="9525">
            <a:noFill/>
            <a:miter lim="800000"/>
            <a:headEnd/>
            <a:tailEnd/>
          </a:ln>
        </p:spPr>
        <p:txBody>
          <a:bodyPr lIns="0" tIns="0" rIns="0" bIns="0">
            <a:spAutoFit/>
          </a:bodyPr>
          <a:lstStyle/>
          <a:p>
            <a:pPr algn="ctr"/>
            <a:r>
              <a:rPr lang="ja-JP" altLang="en-US" sz="1600" b="1" dirty="0">
                <a:solidFill>
                  <a:prstClr val="black"/>
                </a:solidFill>
                <a:latin typeface="Times New Roman" pitchFamily="18" charset="0"/>
              </a:rPr>
              <a:t>自立支援医療</a:t>
            </a:r>
          </a:p>
        </p:txBody>
      </p:sp>
      <p:sp>
        <p:nvSpPr>
          <p:cNvPr id="11302" name="Text Box 50"/>
          <p:cNvSpPr txBox="1">
            <a:spLocks noChangeArrowheads="1"/>
          </p:cNvSpPr>
          <p:nvPr/>
        </p:nvSpPr>
        <p:spPr bwMode="auto">
          <a:xfrm>
            <a:off x="6686550" y="2604565"/>
            <a:ext cx="2559050" cy="738421"/>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・更生医療</a:t>
            </a:r>
          </a:p>
          <a:p>
            <a:pPr>
              <a:lnSpc>
                <a:spcPct val="50000"/>
              </a:lnSpc>
              <a:spcBef>
                <a:spcPct val="50000"/>
              </a:spcBef>
            </a:pPr>
            <a:r>
              <a:rPr lang="ja-JP" altLang="en-US" sz="1400" dirty="0">
                <a:solidFill>
                  <a:prstClr val="black"/>
                </a:solidFill>
                <a:latin typeface="Times New Roman" pitchFamily="18" charset="0"/>
              </a:rPr>
              <a:t>・育成医療</a:t>
            </a:r>
          </a:p>
          <a:p>
            <a:pPr>
              <a:lnSpc>
                <a:spcPct val="50000"/>
              </a:lnSpc>
              <a:spcBef>
                <a:spcPct val="50000"/>
              </a:spcBef>
            </a:pPr>
            <a:r>
              <a:rPr lang="ja-JP" altLang="en-US" sz="1400" dirty="0">
                <a:solidFill>
                  <a:prstClr val="black"/>
                </a:solidFill>
                <a:latin typeface="Times New Roman" pitchFamily="18" charset="0"/>
              </a:rPr>
              <a:t>・精神通院医療　　　　</a:t>
            </a:r>
          </a:p>
        </p:txBody>
      </p:sp>
      <p:sp>
        <p:nvSpPr>
          <p:cNvPr id="11303" name="Text Box 51"/>
          <p:cNvSpPr txBox="1">
            <a:spLocks noChangeArrowheads="1"/>
          </p:cNvSpPr>
          <p:nvPr/>
        </p:nvSpPr>
        <p:spPr bwMode="auto">
          <a:xfrm>
            <a:off x="2222499" y="4506458"/>
            <a:ext cx="5530850" cy="830754"/>
          </a:xfrm>
          <a:prstGeom prst="rect">
            <a:avLst/>
          </a:prstGeom>
          <a:noFill/>
          <a:ln w="9525">
            <a:noFill/>
            <a:miter lim="800000"/>
            <a:headEnd/>
            <a:tailEnd/>
          </a:ln>
        </p:spPr>
        <p:txBody>
          <a:bodyPr lIns="91176" tIns="45600" rIns="91176" bIns="45600">
            <a:spAutoFit/>
          </a:bodyPr>
          <a:lstStyle/>
          <a:p>
            <a:pPr>
              <a:spcBef>
                <a:spcPct val="50000"/>
              </a:spcBef>
            </a:pPr>
            <a:r>
              <a:rPr lang="ja-JP" altLang="en-US" sz="1600" b="1" dirty="0">
                <a:solidFill>
                  <a:prstClr val="black"/>
                </a:solidFill>
                <a:latin typeface="Times New Roman" pitchFamily="18" charset="0"/>
              </a:rPr>
              <a:t>・相談</a:t>
            </a:r>
            <a:r>
              <a:rPr lang="ja-JP" altLang="en-US" sz="1600" b="1" dirty="0" smtClean="0">
                <a:solidFill>
                  <a:prstClr val="black"/>
                </a:solidFill>
                <a:latin typeface="Times New Roman" pitchFamily="18" charset="0"/>
              </a:rPr>
              <a:t>支援　　　・意思疎通支援　　　・日常</a:t>
            </a:r>
            <a:r>
              <a:rPr lang="ja-JP" altLang="en-US" sz="1600" b="1" dirty="0">
                <a:solidFill>
                  <a:prstClr val="black"/>
                </a:solidFill>
                <a:latin typeface="Times New Roman" pitchFamily="18" charset="0"/>
              </a:rPr>
              <a:t>生活用具</a:t>
            </a:r>
          </a:p>
          <a:p>
            <a:pPr>
              <a:lnSpc>
                <a:spcPct val="50000"/>
              </a:lnSpc>
              <a:spcBef>
                <a:spcPct val="50000"/>
              </a:spcBef>
            </a:pPr>
            <a:r>
              <a:rPr lang="ja-JP" altLang="en-US" sz="1600" b="1" dirty="0">
                <a:solidFill>
                  <a:prstClr val="black"/>
                </a:solidFill>
                <a:latin typeface="Times New Roman" pitchFamily="18" charset="0"/>
              </a:rPr>
              <a:t>・移動支援　　　</a:t>
            </a:r>
            <a:r>
              <a:rPr lang="ja-JP" altLang="en-US" sz="1600" b="1" dirty="0" smtClean="0">
                <a:solidFill>
                  <a:prstClr val="black"/>
                </a:solidFill>
                <a:latin typeface="Times New Roman" pitchFamily="18" charset="0"/>
              </a:rPr>
              <a:t>・</a:t>
            </a:r>
            <a:r>
              <a:rPr lang="ja-JP" altLang="en-US" sz="1600" b="1" dirty="0">
                <a:solidFill>
                  <a:prstClr val="black"/>
                </a:solidFill>
                <a:latin typeface="Times New Roman" pitchFamily="18" charset="0"/>
              </a:rPr>
              <a:t>地域活動支援センター</a:t>
            </a:r>
          </a:p>
          <a:p>
            <a:pPr>
              <a:lnSpc>
                <a:spcPct val="50000"/>
              </a:lnSpc>
              <a:spcBef>
                <a:spcPct val="50000"/>
              </a:spcBef>
            </a:pPr>
            <a:r>
              <a:rPr lang="ja-JP" altLang="en-US" sz="1600" b="1" dirty="0">
                <a:solidFill>
                  <a:prstClr val="black"/>
                </a:solidFill>
                <a:latin typeface="Times New Roman" pitchFamily="18" charset="0"/>
              </a:rPr>
              <a:t>・福祉ホーム　　　　　　　　　　　　　　　　　　　　　　　　　等</a:t>
            </a:r>
          </a:p>
        </p:txBody>
      </p:sp>
      <p:sp>
        <p:nvSpPr>
          <p:cNvPr id="11304" name="Freeform 52"/>
          <p:cNvSpPr>
            <a:spLocks/>
          </p:cNvSpPr>
          <p:nvPr/>
        </p:nvSpPr>
        <p:spPr bwMode="auto">
          <a:xfrm>
            <a:off x="6356382" y="3657019"/>
            <a:ext cx="3222625" cy="292100"/>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11305" name="Rectangle 53"/>
          <p:cNvSpPr>
            <a:spLocks noChangeArrowheads="1"/>
          </p:cNvSpPr>
          <p:nvPr/>
        </p:nvSpPr>
        <p:spPr bwMode="auto">
          <a:xfrm>
            <a:off x="6780218" y="3504619"/>
            <a:ext cx="2412001" cy="304800"/>
          </a:xfrm>
          <a:prstGeom prst="rect">
            <a:avLst/>
          </a:prstGeom>
          <a:solidFill>
            <a:srgbClr val="FFFFFF"/>
          </a:solidFill>
          <a:ln w="9525">
            <a:solidFill>
              <a:srgbClr val="000000"/>
            </a:solidFill>
            <a:miter lim="800000"/>
            <a:headEnd/>
            <a:tailEnd/>
          </a:ln>
        </p:spPr>
        <p:txBody>
          <a:bodyPr/>
          <a:lstStyle/>
          <a:p>
            <a:endParaRPr lang="ja-JP" altLang="en-US" sz="1200">
              <a:solidFill>
                <a:prstClr val="black"/>
              </a:solidFill>
            </a:endParaRPr>
          </a:p>
        </p:txBody>
      </p:sp>
      <p:sp>
        <p:nvSpPr>
          <p:cNvPr id="11306" name="Rectangle 54"/>
          <p:cNvSpPr>
            <a:spLocks noChangeArrowheads="1"/>
          </p:cNvSpPr>
          <p:nvPr/>
        </p:nvSpPr>
        <p:spPr bwMode="auto">
          <a:xfrm>
            <a:off x="7605714" y="3544567"/>
            <a:ext cx="620363" cy="246221"/>
          </a:xfrm>
          <a:prstGeom prst="rect">
            <a:avLst/>
          </a:prstGeom>
          <a:noFill/>
          <a:ln w="9525">
            <a:noFill/>
            <a:miter lim="800000"/>
            <a:headEnd/>
            <a:tailEnd/>
          </a:ln>
        </p:spPr>
        <p:txBody>
          <a:bodyPr wrap="none" lIns="0" tIns="0" rIns="0" bIns="0">
            <a:spAutoFit/>
          </a:bodyPr>
          <a:lstStyle/>
          <a:p>
            <a:r>
              <a:rPr lang="ja-JP" altLang="en-US" sz="1600" b="1" dirty="0">
                <a:solidFill>
                  <a:prstClr val="black"/>
                </a:solidFill>
                <a:latin typeface="Times New Roman" pitchFamily="18" charset="0"/>
              </a:rPr>
              <a:t>補装具</a:t>
            </a:r>
          </a:p>
        </p:txBody>
      </p:sp>
      <p:sp>
        <p:nvSpPr>
          <p:cNvPr id="11307" name="Text Box 55"/>
          <p:cNvSpPr txBox="1">
            <a:spLocks noChangeArrowheads="1"/>
          </p:cNvSpPr>
          <p:nvPr/>
        </p:nvSpPr>
        <p:spPr bwMode="auto">
          <a:xfrm>
            <a:off x="3656856" y="1313929"/>
            <a:ext cx="2146300" cy="396875"/>
          </a:xfrm>
          <a:prstGeom prst="rect">
            <a:avLst/>
          </a:prstGeom>
          <a:noFill/>
          <a:ln w="9525">
            <a:noFill/>
            <a:miter lim="800000"/>
            <a:headEnd/>
            <a:tailEnd/>
          </a:ln>
        </p:spPr>
        <p:txBody>
          <a:bodyPr lIns="91176" tIns="45600" rIns="91176" bIns="45600">
            <a:spAutoFit/>
          </a:bodyPr>
          <a:lstStyle/>
          <a:p>
            <a:pPr algn="ctr">
              <a:spcBef>
                <a:spcPct val="50000"/>
              </a:spcBef>
            </a:pPr>
            <a:r>
              <a:rPr lang="ja-JP" altLang="en-US" sz="2000" u="sng" dirty="0">
                <a:solidFill>
                  <a:prstClr val="black"/>
                </a:solidFill>
                <a:latin typeface="Times New Roman" pitchFamily="18" charset="0"/>
              </a:rPr>
              <a:t>自立支援給付</a:t>
            </a:r>
          </a:p>
        </p:txBody>
      </p:sp>
      <p:sp>
        <p:nvSpPr>
          <p:cNvPr id="11309" name="Text Box 57"/>
          <p:cNvSpPr txBox="1">
            <a:spLocks noChangeArrowheads="1"/>
          </p:cNvSpPr>
          <p:nvPr/>
        </p:nvSpPr>
        <p:spPr bwMode="auto">
          <a:xfrm>
            <a:off x="2072680" y="2204924"/>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第１項</a:t>
            </a:r>
            <a:endParaRPr lang="ja-JP" altLang="ja-JP" sz="2400" dirty="0">
              <a:solidFill>
                <a:prstClr val="black"/>
              </a:solidFill>
              <a:latin typeface="ＭＳ Ｐゴシック" charset="-128"/>
            </a:endParaRPr>
          </a:p>
        </p:txBody>
      </p:sp>
      <p:sp>
        <p:nvSpPr>
          <p:cNvPr id="11310" name="Text Box 58"/>
          <p:cNvSpPr txBox="1">
            <a:spLocks noChangeArrowheads="1"/>
          </p:cNvSpPr>
          <p:nvPr/>
        </p:nvSpPr>
        <p:spPr bwMode="auto">
          <a:xfrm>
            <a:off x="8621836" y="1664805"/>
            <a:ext cx="1155700" cy="244475"/>
          </a:xfrm>
          <a:prstGeom prst="rect">
            <a:avLst/>
          </a:prstGeom>
          <a:noFill/>
          <a:ln w="9525">
            <a:noFill/>
            <a:miter lim="800000"/>
            <a:headEnd/>
            <a:tailEnd/>
          </a:ln>
        </p:spPr>
        <p:txBody>
          <a:bodyPr lIns="91176" tIns="45600" rIns="91176" bIns="45600">
            <a:spAutoFit/>
          </a:bodyPr>
          <a:lstStyle/>
          <a:p>
            <a:r>
              <a:rPr lang="ja-JP" altLang="en-US" sz="1000" dirty="0" smtClean="0">
                <a:solidFill>
                  <a:prstClr val="black"/>
                </a:solidFill>
                <a:latin typeface="ＭＳ Ｐゴシック" charset="-128"/>
              </a:rPr>
              <a:t>第５条第</a:t>
            </a:r>
            <a:r>
              <a:rPr lang="en-US" altLang="ja-JP" sz="1000" dirty="0" smtClean="0">
                <a:solidFill>
                  <a:prstClr val="black"/>
                </a:solidFill>
                <a:latin typeface="ＭＳ Ｐゴシック" charset="-128"/>
              </a:rPr>
              <a:t>16</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1" name="Text Box 59"/>
          <p:cNvSpPr txBox="1">
            <a:spLocks noChangeArrowheads="1"/>
          </p:cNvSpPr>
          <p:nvPr/>
        </p:nvSpPr>
        <p:spPr bwMode="auto">
          <a:xfrm>
            <a:off x="5421052" y="1456393"/>
            <a:ext cx="648072" cy="244475"/>
          </a:xfrm>
          <a:prstGeom prst="rect">
            <a:avLst/>
          </a:prstGeom>
          <a:noFill/>
          <a:ln w="9525">
            <a:noFill/>
            <a:miter lim="800000"/>
            <a:headEnd/>
            <a:tailEnd/>
          </a:ln>
        </p:spPr>
        <p:txBody>
          <a:bodyPr wrap="square" lIns="91176" tIns="45600" rIns="91176" bIns="45600">
            <a:spAutoFit/>
          </a:bodyPr>
          <a:lstStyle/>
          <a:p>
            <a:r>
              <a:rPr lang="ja-JP" altLang="en-US" sz="1000" dirty="0">
                <a:solidFill>
                  <a:prstClr val="black"/>
                </a:solidFill>
                <a:latin typeface="ＭＳ Ｐゴシック" charset="-128"/>
              </a:rPr>
              <a:t>第６条</a:t>
            </a:r>
            <a:endParaRPr lang="ja-JP" altLang="ja-JP" sz="2400" dirty="0">
              <a:solidFill>
                <a:prstClr val="black"/>
              </a:solidFill>
              <a:latin typeface="ＭＳ Ｐゴシック" charset="-128"/>
            </a:endParaRPr>
          </a:p>
        </p:txBody>
      </p:sp>
      <p:sp>
        <p:nvSpPr>
          <p:cNvPr id="11312" name="Text Box 60"/>
          <p:cNvSpPr txBox="1">
            <a:spLocks noChangeArrowheads="1"/>
          </p:cNvSpPr>
          <p:nvPr/>
        </p:nvSpPr>
        <p:spPr bwMode="auto">
          <a:xfrm>
            <a:off x="8693844" y="304056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a:t>
            </a:r>
            <a:r>
              <a:rPr lang="en-US" sz="1000" dirty="0">
                <a:solidFill>
                  <a:prstClr val="black"/>
                </a:solidFill>
                <a:latin typeface="ＭＳ Ｐゴシック" charset="-128"/>
              </a:rPr>
              <a:t>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22</a:t>
            </a:r>
            <a:r>
              <a:rPr lang="ja-JP" alt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3" name="Text Box 61"/>
          <p:cNvSpPr txBox="1">
            <a:spLocks noChangeArrowheads="1"/>
          </p:cNvSpPr>
          <p:nvPr/>
        </p:nvSpPr>
        <p:spPr bwMode="auto">
          <a:xfrm>
            <a:off x="8337550" y="3557012"/>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第５条</a:t>
            </a:r>
            <a:r>
              <a:rPr lang="ja-JP" altLang="en-US" sz="1000" dirty="0" smtClean="0">
                <a:solidFill>
                  <a:prstClr val="black"/>
                </a:solidFill>
                <a:latin typeface="ＭＳ Ｐゴシック" charset="-128"/>
              </a:rPr>
              <a:t>第</a:t>
            </a:r>
            <a:r>
              <a:rPr lang="en-US" altLang="ja-JP" sz="1000" dirty="0">
                <a:solidFill>
                  <a:prstClr val="black"/>
                </a:solidFill>
                <a:latin typeface="ＭＳ Ｐゴシック" charset="-128"/>
              </a:rPr>
              <a:t>23</a:t>
            </a:r>
            <a:r>
              <a:rPr lang="en-US" sz="1000" dirty="0" smtClean="0">
                <a:solidFill>
                  <a:prstClr val="black"/>
                </a:solidFill>
                <a:latin typeface="ＭＳ Ｐゴシック" charset="-128"/>
              </a:rPr>
              <a:t>項</a:t>
            </a:r>
            <a:endParaRPr lang="ja-JP" altLang="ja-JP" sz="2400" dirty="0">
              <a:solidFill>
                <a:prstClr val="black"/>
              </a:solidFill>
              <a:latin typeface="ＭＳ Ｐゴシック" charset="-128"/>
            </a:endParaRPr>
          </a:p>
        </p:txBody>
      </p:sp>
      <p:sp>
        <p:nvSpPr>
          <p:cNvPr id="11314" name="Text Box 62"/>
          <p:cNvSpPr txBox="1">
            <a:spLocks noChangeArrowheads="1"/>
          </p:cNvSpPr>
          <p:nvPr/>
        </p:nvSpPr>
        <p:spPr bwMode="auto">
          <a:xfrm>
            <a:off x="6501172" y="4804765"/>
            <a:ext cx="1155700" cy="244475"/>
          </a:xfrm>
          <a:prstGeom prst="rect">
            <a:avLst/>
          </a:prstGeom>
          <a:noFill/>
          <a:ln w="9525">
            <a:noFill/>
            <a:miter lim="800000"/>
            <a:headEnd/>
            <a:tailEnd/>
          </a:ln>
        </p:spPr>
        <p:txBody>
          <a:bodyPr lIns="91176" tIns="45600" rIns="91176" bIns="45600">
            <a:spAutoFit/>
          </a:bodyPr>
          <a:lstStyle/>
          <a:p>
            <a:r>
              <a:rPr lang="ja-JP" altLang="en-US" sz="1000">
                <a:solidFill>
                  <a:prstClr val="black"/>
                </a:solidFill>
                <a:latin typeface="ＭＳ Ｐゴシック" charset="-128"/>
              </a:rPr>
              <a:t>第７７条第１項</a:t>
            </a:r>
            <a:endParaRPr lang="ja-JP" altLang="ja-JP" sz="2400">
              <a:solidFill>
                <a:prstClr val="black"/>
              </a:solidFill>
              <a:latin typeface="ＭＳ Ｐゴシック" charset="-128"/>
            </a:endParaRPr>
          </a:p>
        </p:txBody>
      </p:sp>
      <p:sp>
        <p:nvSpPr>
          <p:cNvPr id="11315" name="Text Box 63"/>
          <p:cNvSpPr txBox="1">
            <a:spLocks noChangeArrowheads="1"/>
          </p:cNvSpPr>
          <p:nvPr/>
        </p:nvSpPr>
        <p:spPr bwMode="auto">
          <a:xfrm>
            <a:off x="6589713" y="5992897"/>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第７８</a:t>
            </a:r>
            <a:r>
              <a:rPr lang="en-US" sz="1000" dirty="0">
                <a:solidFill>
                  <a:prstClr val="black"/>
                </a:solidFill>
                <a:latin typeface="ＭＳ Ｐゴシック" charset="-128"/>
              </a:rPr>
              <a:t>条</a:t>
            </a:r>
            <a:endParaRPr lang="ja-JP" altLang="ja-JP" sz="2400" dirty="0">
              <a:solidFill>
                <a:prstClr val="black"/>
              </a:solidFill>
              <a:latin typeface="ＭＳ Ｐゴシック" charset="-128"/>
            </a:endParaRPr>
          </a:p>
        </p:txBody>
      </p:sp>
      <p:sp>
        <p:nvSpPr>
          <p:cNvPr id="11316" name="Text Box 64"/>
          <p:cNvSpPr txBox="1">
            <a:spLocks noChangeArrowheads="1"/>
          </p:cNvSpPr>
          <p:nvPr/>
        </p:nvSpPr>
        <p:spPr bwMode="auto">
          <a:xfrm>
            <a:off x="7926934" y="5505169"/>
            <a:ext cx="1867685" cy="576839"/>
          </a:xfrm>
          <a:prstGeom prst="rect">
            <a:avLst/>
          </a:prstGeom>
          <a:noFill/>
          <a:ln w="9525">
            <a:noFill/>
            <a:miter lim="800000"/>
            <a:headEnd/>
            <a:tailEnd/>
          </a:ln>
        </p:spPr>
        <p:txBody>
          <a:bodyPr wrap="square" lIns="91176" tIns="45600" rIns="91176" bIns="45600">
            <a:spAutoFit/>
          </a:bodyPr>
          <a:lstStyle/>
          <a:p>
            <a:pPr>
              <a:spcBef>
                <a:spcPct val="50000"/>
              </a:spcBef>
            </a:pPr>
            <a:r>
              <a:rPr lang="ja-JP" altLang="en-US" sz="1050" dirty="0">
                <a:solidFill>
                  <a:prstClr val="black"/>
                </a:solidFill>
                <a:latin typeface="Times New Roman" pitchFamily="18" charset="0"/>
              </a:rPr>
              <a:t>★</a:t>
            </a:r>
            <a:r>
              <a:rPr lang="ja-JP" altLang="en-US" sz="1050" dirty="0" smtClean="0">
                <a:solidFill>
                  <a:prstClr val="black"/>
                </a:solidFill>
                <a:latin typeface="Times New Roman" pitchFamily="18" charset="0"/>
              </a:rPr>
              <a:t>自立</a:t>
            </a:r>
            <a:r>
              <a:rPr lang="ja-JP" altLang="en-US" sz="1050" dirty="0">
                <a:solidFill>
                  <a:prstClr val="black"/>
                </a:solidFill>
                <a:latin typeface="Times New Roman" pitchFamily="18" charset="0"/>
              </a:rPr>
              <a:t>支援医療の</a:t>
            </a:r>
            <a:r>
              <a:rPr lang="ja-JP" altLang="en-US" sz="1050" dirty="0" smtClean="0">
                <a:solidFill>
                  <a:prstClr val="black"/>
                </a:solidFill>
                <a:latin typeface="Times New Roman" pitchFamily="18" charset="0"/>
              </a:rPr>
              <a:t>うち、</a:t>
            </a:r>
            <a:r>
              <a:rPr lang="ja-JP" altLang="en-US" sz="1050" dirty="0">
                <a:solidFill>
                  <a:prstClr val="black"/>
                </a:solidFill>
                <a:latin typeface="Times New Roman" pitchFamily="18" charset="0"/>
              </a:rPr>
              <a:t>精神通院医療の実施主体は</a:t>
            </a:r>
            <a:r>
              <a:rPr lang="ja-JP" altLang="en-US" sz="1050" dirty="0" smtClean="0">
                <a:solidFill>
                  <a:prstClr val="black"/>
                </a:solidFill>
                <a:latin typeface="Times New Roman" pitchFamily="18" charset="0"/>
              </a:rPr>
              <a:t>都道府県及び指定都市</a:t>
            </a:r>
            <a:endParaRPr lang="ja-JP" altLang="en-US" sz="1050" dirty="0">
              <a:solidFill>
                <a:prstClr val="black"/>
              </a:solidFill>
              <a:latin typeface="Times New Roman" pitchFamily="18" charset="0"/>
            </a:endParaRPr>
          </a:p>
        </p:txBody>
      </p:sp>
      <p:sp>
        <p:nvSpPr>
          <p:cNvPr id="66" name="テキスト ボックス 65"/>
          <p:cNvSpPr txBox="1"/>
          <p:nvPr/>
        </p:nvSpPr>
        <p:spPr>
          <a:xfrm>
            <a:off x="3620852" y="1664808"/>
            <a:ext cx="2307042" cy="307777"/>
          </a:xfrm>
          <a:prstGeom prst="rect">
            <a:avLst/>
          </a:prstGeom>
          <a:noFill/>
        </p:spPr>
        <p:txBody>
          <a:bodyPr wrap="none" rtlCol="0">
            <a:spAutoFit/>
          </a:bodyPr>
          <a:lstStyle/>
          <a:p>
            <a:r>
              <a:rPr lang="ja-JP" altLang="en-US" sz="1400" b="1" dirty="0" smtClean="0">
                <a:solidFill>
                  <a:prstClr val="black"/>
                </a:solidFill>
              </a:rPr>
              <a:t>★原則として国が１／２負担</a:t>
            </a:r>
            <a:endParaRPr lang="ja-JP" altLang="en-US" sz="1400" b="1" dirty="0">
              <a:solidFill>
                <a:prstClr val="black"/>
              </a:solidFill>
            </a:endParaRPr>
          </a:p>
        </p:txBody>
      </p:sp>
      <p:sp>
        <p:nvSpPr>
          <p:cNvPr id="67" name="テキスト ボックス 66"/>
          <p:cNvSpPr txBox="1"/>
          <p:nvPr/>
        </p:nvSpPr>
        <p:spPr>
          <a:xfrm>
            <a:off x="6249180" y="4057329"/>
            <a:ext cx="2031325" cy="307777"/>
          </a:xfrm>
          <a:prstGeom prst="rect">
            <a:avLst/>
          </a:prstGeom>
          <a:noFill/>
        </p:spPr>
        <p:txBody>
          <a:bodyPr wrap="none" rtlCol="0">
            <a:spAutoFit/>
          </a:bodyPr>
          <a:lstStyle/>
          <a:p>
            <a:r>
              <a:rPr lang="ja-JP" altLang="en-US" sz="1400" b="1" dirty="0" smtClean="0">
                <a:solidFill>
                  <a:prstClr val="black"/>
                </a:solidFill>
              </a:rPr>
              <a:t>★国が１／２以内で補助</a:t>
            </a:r>
            <a:endParaRPr lang="ja-JP" altLang="en-US" sz="1400" b="1" dirty="0">
              <a:solidFill>
                <a:prstClr val="black"/>
              </a:solidFill>
            </a:endParaRPr>
          </a:p>
        </p:txBody>
      </p:sp>
      <p:sp>
        <p:nvSpPr>
          <p:cNvPr id="73" name="Freeform 12"/>
          <p:cNvSpPr>
            <a:spLocks/>
          </p:cNvSpPr>
          <p:nvPr/>
        </p:nvSpPr>
        <p:spPr bwMode="auto">
          <a:xfrm>
            <a:off x="196904" y="2652011"/>
            <a:ext cx="2880320" cy="1627938"/>
          </a:xfrm>
          <a:custGeom>
            <a:avLst/>
            <a:gdLst>
              <a:gd name="T0" fmla="*/ 2147483647 w 1874"/>
              <a:gd name="T1" fmla="*/ 2147483647 h 1871"/>
              <a:gd name="T2" fmla="*/ 2147483647 w 1874"/>
              <a:gd name="T3" fmla="*/ 2147483647 h 1871"/>
              <a:gd name="T4" fmla="*/ 2147483647 w 1874"/>
              <a:gd name="T5" fmla="*/ 2147483647 h 1871"/>
              <a:gd name="T6" fmla="*/ 2147483647 w 1874"/>
              <a:gd name="T7" fmla="*/ 2147483647 h 1871"/>
              <a:gd name="T8" fmla="*/ 2147483647 w 1874"/>
              <a:gd name="T9" fmla="*/ 2147483647 h 1871"/>
              <a:gd name="T10" fmla="*/ 2147483647 w 1874"/>
              <a:gd name="T11" fmla="*/ 2147483647 h 1871"/>
              <a:gd name="T12" fmla="*/ 2147483647 w 1874"/>
              <a:gd name="T13" fmla="*/ 2147483647 h 1871"/>
              <a:gd name="T14" fmla="*/ 2147483647 w 1874"/>
              <a:gd name="T15" fmla="*/ 2147483647 h 1871"/>
              <a:gd name="T16" fmla="*/ 0 w 1874"/>
              <a:gd name="T17" fmla="*/ 2147483647 h 1871"/>
              <a:gd name="T18" fmla="*/ 2147483647 w 1874"/>
              <a:gd name="T19" fmla="*/ 2147483647 h 1871"/>
              <a:gd name="T20" fmla="*/ 2147483647 w 1874"/>
              <a:gd name="T21" fmla="*/ 2147483647 h 1871"/>
              <a:gd name="T22" fmla="*/ 2147483647 w 1874"/>
              <a:gd name="T23" fmla="*/ 2147483647 h 1871"/>
              <a:gd name="T24" fmla="*/ 2147483647 w 1874"/>
              <a:gd name="T25" fmla="*/ 2147483647 h 1871"/>
              <a:gd name="T26" fmla="*/ 2147483647 w 1874"/>
              <a:gd name="T27" fmla="*/ 2147483647 h 1871"/>
              <a:gd name="T28" fmla="*/ 2147483647 w 1874"/>
              <a:gd name="T29" fmla="*/ 2147483647 h 1871"/>
              <a:gd name="T30" fmla="*/ 2147483647 w 1874"/>
              <a:gd name="T31" fmla="*/ 2147483647 h 1871"/>
              <a:gd name="T32" fmla="*/ 2147483647 w 1874"/>
              <a:gd name="T33" fmla="*/ 2147483647 h 1871"/>
              <a:gd name="T34" fmla="*/ 2147483647 w 1874"/>
              <a:gd name="T35" fmla="*/ 2147483647 h 1871"/>
              <a:gd name="T36" fmla="*/ 2147483647 w 1874"/>
              <a:gd name="T37" fmla="*/ 2147483647 h 1871"/>
              <a:gd name="T38" fmla="*/ 2147483647 w 1874"/>
              <a:gd name="T39" fmla="*/ 2147483647 h 1871"/>
              <a:gd name="T40" fmla="*/ 2147483647 w 1874"/>
              <a:gd name="T41" fmla="*/ 2147483647 h 1871"/>
              <a:gd name="T42" fmla="*/ 2147483647 w 1874"/>
              <a:gd name="T43" fmla="*/ 2147483647 h 1871"/>
              <a:gd name="T44" fmla="*/ 2147483647 w 1874"/>
              <a:gd name="T45" fmla="*/ 2147483647 h 1871"/>
              <a:gd name="T46" fmla="*/ 2147483647 w 1874"/>
              <a:gd name="T47" fmla="*/ 2147483647 h 1871"/>
              <a:gd name="T48" fmla="*/ 2147483647 w 1874"/>
              <a:gd name="T49" fmla="*/ 2147483647 h 1871"/>
              <a:gd name="T50" fmla="*/ 2147483647 w 1874"/>
              <a:gd name="T51" fmla="*/ 2147483647 h 1871"/>
              <a:gd name="T52" fmla="*/ 2147483647 w 1874"/>
              <a:gd name="T53" fmla="*/ 2147483647 h 1871"/>
              <a:gd name="T54" fmla="*/ 2147483647 w 1874"/>
              <a:gd name="T55" fmla="*/ 2147483647 h 1871"/>
              <a:gd name="T56" fmla="*/ 2147483647 w 1874"/>
              <a:gd name="T57" fmla="*/ 2147483647 h 1871"/>
              <a:gd name="T58" fmla="*/ 2147483647 w 1874"/>
              <a:gd name="T59" fmla="*/ 2147483647 h 1871"/>
              <a:gd name="T60" fmla="*/ 2147483647 w 1874"/>
              <a:gd name="T61" fmla="*/ 2147483647 h 1871"/>
              <a:gd name="T62" fmla="*/ 2147483647 w 1874"/>
              <a:gd name="T63" fmla="*/ 2147483647 h 1871"/>
              <a:gd name="T64" fmla="*/ 2147483647 w 1874"/>
              <a:gd name="T65" fmla="*/ 2147483647 h 1871"/>
              <a:gd name="T66" fmla="*/ 2147483647 w 1874"/>
              <a:gd name="T67" fmla="*/ 0 h 18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4"/>
              <a:gd name="T103" fmla="*/ 0 h 1871"/>
              <a:gd name="T104" fmla="*/ 1874 w 1874"/>
              <a:gd name="T105" fmla="*/ 1871 h 18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4" h="1871">
                <a:moveTo>
                  <a:pt x="194" y="0"/>
                </a:moveTo>
                <a:lnTo>
                  <a:pt x="174" y="1"/>
                </a:lnTo>
                <a:lnTo>
                  <a:pt x="155" y="6"/>
                </a:lnTo>
                <a:lnTo>
                  <a:pt x="136" y="13"/>
                </a:lnTo>
                <a:lnTo>
                  <a:pt x="119" y="25"/>
                </a:lnTo>
                <a:lnTo>
                  <a:pt x="101" y="38"/>
                </a:lnTo>
                <a:lnTo>
                  <a:pt x="86" y="53"/>
                </a:lnTo>
                <a:lnTo>
                  <a:pt x="70" y="71"/>
                </a:lnTo>
                <a:lnTo>
                  <a:pt x="57" y="91"/>
                </a:lnTo>
                <a:lnTo>
                  <a:pt x="44" y="112"/>
                </a:lnTo>
                <a:lnTo>
                  <a:pt x="33" y="137"/>
                </a:lnTo>
                <a:lnTo>
                  <a:pt x="24" y="162"/>
                </a:lnTo>
                <a:lnTo>
                  <a:pt x="15" y="190"/>
                </a:lnTo>
                <a:lnTo>
                  <a:pt x="8" y="218"/>
                </a:lnTo>
                <a:lnTo>
                  <a:pt x="4" y="248"/>
                </a:lnTo>
                <a:lnTo>
                  <a:pt x="1" y="280"/>
                </a:lnTo>
                <a:lnTo>
                  <a:pt x="0" y="311"/>
                </a:lnTo>
                <a:lnTo>
                  <a:pt x="0" y="1560"/>
                </a:lnTo>
                <a:lnTo>
                  <a:pt x="1" y="1592"/>
                </a:lnTo>
                <a:lnTo>
                  <a:pt x="4" y="1623"/>
                </a:lnTo>
                <a:lnTo>
                  <a:pt x="8" y="1653"/>
                </a:lnTo>
                <a:lnTo>
                  <a:pt x="15" y="1681"/>
                </a:lnTo>
                <a:lnTo>
                  <a:pt x="24" y="1709"/>
                </a:lnTo>
                <a:lnTo>
                  <a:pt x="33" y="1734"/>
                </a:lnTo>
                <a:lnTo>
                  <a:pt x="44" y="1759"/>
                </a:lnTo>
                <a:lnTo>
                  <a:pt x="57" y="1780"/>
                </a:lnTo>
                <a:lnTo>
                  <a:pt x="70" y="1800"/>
                </a:lnTo>
                <a:lnTo>
                  <a:pt x="86" y="1818"/>
                </a:lnTo>
                <a:lnTo>
                  <a:pt x="101" y="1833"/>
                </a:lnTo>
                <a:lnTo>
                  <a:pt x="119" y="1847"/>
                </a:lnTo>
                <a:lnTo>
                  <a:pt x="136" y="1858"/>
                </a:lnTo>
                <a:lnTo>
                  <a:pt x="155" y="1865"/>
                </a:lnTo>
                <a:lnTo>
                  <a:pt x="174" y="1870"/>
                </a:lnTo>
                <a:lnTo>
                  <a:pt x="194" y="1871"/>
                </a:lnTo>
                <a:lnTo>
                  <a:pt x="1680" y="1871"/>
                </a:lnTo>
                <a:lnTo>
                  <a:pt x="1699" y="1870"/>
                </a:lnTo>
                <a:lnTo>
                  <a:pt x="1719" y="1865"/>
                </a:lnTo>
                <a:lnTo>
                  <a:pt x="1737" y="1858"/>
                </a:lnTo>
                <a:lnTo>
                  <a:pt x="1755" y="1847"/>
                </a:lnTo>
                <a:lnTo>
                  <a:pt x="1772" y="1833"/>
                </a:lnTo>
                <a:lnTo>
                  <a:pt x="1788" y="1818"/>
                </a:lnTo>
                <a:lnTo>
                  <a:pt x="1803" y="1800"/>
                </a:lnTo>
                <a:lnTo>
                  <a:pt x="1817" y="1780"/>
                </a:lnTo>
                <a:lnTo>
                  <a:pt x="1829" y="1759"/>
                </a:lnTo>
                <a:lnTo>
                  <a:pt x="1841" y="1734"/>
                </a:lnTo>
                <a:lnTo>
                  <a:pt x="1850" y="1709"/>
                </a:lnTo>
                <a:lnTo>
                  <a:pt x="1858" y="1681"/>
                </a:lnTo>
                <a:lnTo>
                  <a:pt x="1865" y="1653"/>
                </a:lnTo>
                <a:lnTo>
                  <a:pt x="1869" y="1623"/>
                </a:lnTo>
                <a:lnTo>
                  <a:pt x="1872" y="1592"/>
                </a:lnTo>
                <a:lnTo>
                  <a:pt x="1874" y="1560"/>
                </a:lnTo>
                <a:lnTo>
                  <a:pt x="1874" y="311"/>
                </a:lnTo>
                <a:lnTo>
                  <a:pt x="1872" y="280"/>
                </a:lnTo>
                <a:lnTo>
                  <a:pt x="1869" y="248"/>
                </a:lnTo>
                <a:lnTo>
                  <a:pt x="1865" y="218"/>
                </a:lnTo>
                <a:lnTo>
                  <a:pt x="1858" y="190"/>
                </a:lnTo>
                <a:lnTo>
                  <a:pt x="1850" y="162"/>
                </a:lnTo>
                <a:lnTo>
                  <a:pt x="1841" y="137"/>
                </a:lnTo>
                <a:lnTo>
                  <a:pt x="1829" y="112"/>
                </a:lnTo>
                <a:lnTo>
                  <a:pt x="1817" y="91"/>
                </a:lnTo>
                <a:lnTo>
                  <a:pt x="1803" y="71"/>
                </a:lnTo>
                <a:lnTo>
                  <a:pt x="1788" y="53"/>
                </a:lnTo>
                <a:lnTo>
                  <a:pt x="1772" y="38"/>
                </a:lnTo>
                <a:lnTo>
                  <a:pt x="1755" y="25"/>
                </a:lnTo>
                <a:lnTo>
                  <a:pt x="1737" y="13"/>
                </a:lnTo>
                <a:lnTo>
                  <a:pt x="1719" y="6"/>
                </a:lnTo>
                <a:lnTo>
                  <a:pt x="1699" y="1"/>
                </a:lnTo>
                <a:lnTo>
                  <a:pt x="1680" y="0"/>
                </a:lnTo>
                <a:lnTo>
                  <a:pt x="194" y="0"/>
                </a:lnTo>
                <a:close/>
              </a:path>
            </a:pathLst>
          </a:custGeom>
          <a:solidFill>
            <a:srgbClr val="D5FFD5"/>
          </a:solidFill>
          <a:ln w="25400">
            <a:solidFill>
              <a:srgbClr val="000000"/>
            </a:solidFill>
            <a:round/>
            <a:headEnd/>
            <a:tailEnd/>
          </a:ln>
        </p:spPr>
        <p:txBody>
          <a:bodyPr/>
          <a:lstStyle/>
          <a:p>
            <a:endParaRPr lang="ja-JP" altLang="en-US" sz="1200">
              <a:solidFill>
                <a:prstClr val="black"/>
              </a:solidFill>
            </a:endParaRPr>
          </a:p>
        </p:txBody>
      </p:sp>
      <p:sp>
        <p:nvSpPr>
          <p:cNvPr id="76" name="Rectangle 26"/>
          <p:cNvSpPr>
            <a:spLocks noChangeArrowheads="1"/>
          </p:cNvSpPr>
          <p:nvPr/>
        </p:nvSpPr>
        <p:spPr bwMode="auto">
          <a:xfrm>
            <a:off x="560512" y="2528932"/>
            <a:ext cx="2052000" cy="288000"/>
          </a:xfrm>
          <a:prstGeom prst="rect">
            <a:avLst/>
          </a:prstGeom>
          <a:solidFill>
            <a:srgbClr val="FFFFFF"/>
          </a:solidFill>
          <a:ln w="9525">
            <a:solidFill>
              <a:srgbClr val="000000"/>
            </a:solidFill>
            <a:miter lim="800000"/>
            <a:headEnd/>
            <a:tailEnd/>
          </a:ln>
        </p:spPr>
        <p:txBody>
          <a:bodyPr/>
          <a:lstStyle/>
          <a:p>
            <a:pPr algn="ctr"/>
            <a:endParaRPr lang="ja-JP" altLang="en-US" sz="1600" b="1" dirty="0">
              <a:solidFill>
                <a:prstClr val="black"/>
              </a:solidFill>
              <a:latin typeface="ＭＳ ゴシック" pitchFamily="49" charset="-128"/>
              <a:ea typeface="ＭＳ ゴシック" pitchFamily="49" charset="-128"/>
            </a:endParaRPr>
          </a:p>
        </p:txBody>
      </p:sp>
      <p:sp>
        <p:nvSpPr>
          <p:cNvPr id="77" name="Text Box 46"/>
          <p:cNvSpPr txBox="1">
            <a:spLocks noChangeArrowheads="1"/>
          </p:cNvSpPr>
          <p:nvPr/>
        </p:nvSpPr>
        <p:spPr bwMode="auto">
          <a:xfrm>
            <a:off x="200480" y="2800332"/>
            <a:ext cx="3041650" cy="1384752"/>
          </a:xfrm>
          <a:prstGeom prst="rect">
            <a:avLst/>
          </a:prstGeom>
          <a:noFill/>
          <a:ln w="9525">
            <a:noFill/>
            <a:miter lim="800000"/>
            <a:headEnd/>
            <a:tailEnd/>
          </a:ln>
        </p:spPr>
        <p:txBody>
          <a:bodyPr lIns="91176" tIns="45600" rIns="91176" bIns="45600">
            <a:spAutoFit/>
          </a:bodyPr>
          <a:lstStyle/>
          <a:p>
            <a:pPr>
              <a:spcBef>
                <a:spcPct val="50000"/>
              </a:spcBef>
            </a:pPr>
            <a:r>
              <a:rPr lang="ja-JP" altLang="en-US" sz="1400" dirty="0">
                <a:solidFill>
                  <a:prstClr val="black"/>
                </a:solidFill>
                <a:latin typeface="Times New Roman" pitchFamily="18" charset="0"/>
              </a:rPr>
              <a:t>・自立訓練（機能訓練・生活訓練）</a:t>
            </a:r>
          </a:p>
          <a:p>
            <a:pPr>
              <a:lnSpc>
                <a:spcPct val="50000"/>
              </a:lnSpc>
              <a:spcBef>
                <a:spcPct val="50000"/>
              </a:spcBef>
            </a:pPr>
            <a:r>
              <a:rPr lang="ja-JP" altLang="en-US" sz="1400" dirty="0">
                <a:solidFill>
                  <a:prstClr val="black"/>
                </a:solidFill>
                <a:latin typeface="Times New Roman" pitchFamily="18" charset="0"/>
              </a:rPr>
              <a:t>・就労移行支援</a:t>
            </a:r>
          </a:p>
          <a:p>
            <a:pPr>
              <a:lnSpc>
                <a:spcPct val="50000"/>
              </a:lnSpc>
              <a:spcBef>
                <a:spcPct val="50000"/>
              </a:spcBef>
            </a:pPr>
            <a:r>
              <a:rPr lang="ja-JP" altLang="en-US" sz="1400" dirty="0">
                <a:solidFill>
                  <a:prstClr val="black"/>
                </a:solidFill>
                <a:latin typeface="Times New Roman" pitchFamily="18" charset="0"/>
              </a:rPr>
              <a:t>・就労継続</a:t>
            </a:r>
            <a:r>
              <a:rPr lang="ja-JP" altLang="en-US" sz="1400" dirty="0" smtClean="0">
                <a:solidFill>
                  <a:prstClr val="black"/>
                </a:solidFill>
                <a:latin typeface="Times New Roman" pitchFamily="18" charset="0"/>
              </a:rPr>
              <a:t>支援（Ａ型・Ｂ型）</a:t>
            </a:r>
            <a:endParaRPr lang="en-US" altLang="ja-JP" sz="1400" dirty="0" smtClean="0">
              <a:solidFill>
                <a:prstClr val="black"/>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・就労定着支援（新規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en-US" altLang="ja-JP" sz="1400" b="1" u="sng" dirty="0" smtClean="0">
              <a:solidFill>
                <a:srgbClr val="FF0000"/>
              </a:solidFill>
              <a:latin typeface="Times New Roman" pitchFamily="18" charset="0"/>
            </a:endParaRPr>
          </a:p>
          <a:p>
            <a:pPr>
              <a:lnSpc>
                <a:spcPct val="50000"/>
              </a:lnSpc>
              <a:spcBef>
                <a:spcPct val="50000"/>
              </a:spcBef>
            </a:pPr>
            <a:r>
              <a:rPr lang="ja-JP" altLang="en-US" sz="1400" b="1" u="sng" dirty="0" smtClean="0">
                <a:solidFill>
                  <a:srgbClr val="FF0000"/>
                </a:solidFill>
                <a:latin typeface="Times New Roman" pitchFamily="18" charset="0"/>
              </a:rPr>
              <a:t>・自立生活援助（新規</a:t>
            </a:r>
            <a:r>
              <a:rPr lang="en-US" altLang="ja-JP" sz="1400" b="1" u="sng" dirty="0" smtClean="0">
                <a:solidFill>
                  <a:srgbClr val="FF0000"/>
                </a:solidFill>
                <a:latin typeface="Times New Roman" pitchFamily="18" charset="0"/>
              </a:rPr>
              <a:t>※</a:t>
            </a:r>
            <a:r>
              <a:rPr lang="ja-JP" altLang="en-US" sz="1400" b="1" u="sng" dirty="0" smtClean="0">
                <a:solidFill>
                  <a:srgbClr val="FF0000"/>
                </a:solidFill>
                <a:latin typeface="Times New Roman" pitchFamily="18" charset="0"/>
              </a:rPr>
              <a:t>）</a:t>
            </a:r>
            <a:endParaRPr lang="ja-JP" altLang="en-US" sz="1400" b="1" u="sng" dirty="0">
              <a:solidFill>
                <a:srgbClr val="FF0000"/>
              </a:solidFill>
              <a:latin typeface="Times New Roman" pitchFamily="18" charset="0"/>
            </a:endParaRPr>
          </a:p>
          <a:p>
            <a:pPr>
              <a:lnSpc>
                <a:spcPct val="50000"/>
              </a:lnSpc>
              <a:spcBef>
                <a:spcPct val="50000"/>
              </a:spcBef>
            </a:pPr>
            <a:r>
              <a:rPr lang="ja-JP" altLang="en-US" sz="1400" dirty="0">
                <a:solidFill>
                  <a:prstClr val="black"/>
                </a:solidFill>
                <a:latin typeface="Times New Roman" pitchFamily="18" charset="0"/>
              </a:rPr>
              <a:t>・共同生活援助　　　　　　</a:t>
            </a:r>
          </a:p>
        </p:txBody>
      </p:sp>
      <p:sp>
        <p:nvSpPr>
          <p:cNvPr id="78" name="Text Box 58"/>
          <p:cNvSpPr txBox="1">
            <a:spLocks noChangeArrowheads="1"/>
          </p:cNvSpPr>
          <p:nvPr/>
        </p:nvSpPr>
        <p:spPr bwMode="auto">
          <a:xfrm>
            <a:off x="2105112" y="3904609"/>
            <a:ext cx="1155700" cy="244475"/>
          </a:xfrm>
          <a:prstGeom prst="rect">
            <a:avLst/>
          </a:prstGeom>
          <a:noFill/>
          <a:ln w="9525">
            <a:noFill/>
            <a:miter lim="800000"/>
            <a:headEnd/>
            <a:tailEnd/>
          </a:ln>
        </p:spPr>
        <p:txBody>
          <a:bodyPr lIns="91176" tIns="45600" rIns="91176" bIns="45600">
            <a:spAutoFit/>
          </a:bodyPr>
          <a:lstStyle/>
          <a:p>
            <a:r>
              <a:rPr lang="ja-JP" altLang="en-US" sz="1000" dirty="0">
                <a:solidFill>
                  <a:prstClr val="black"/>
                </a:solidFill>
                <a:latin typeface="ＭＳ Ｐゴシック" charset="-128"/>
              </a:rPr>
              <a:t>第２８条</a:t>
            </a:r>
            <a:r>
              <a:rPr lang="ja-JP" altLang="en-US" sz="1000" dirty="0" smtClean="0">
                <a:solidFill>
                  <a:prstClr val="black"/>
                </a:solidFill>
                <a:latin typeface="ＭＳ Ｐゴシック" charset="-128"/>
              </a:rPr>
              <a:t>第２項</a:t>
            </a:r>
            <a:endParaRPr lang="ja-JP" altLang="ja-JP" sz="2400" dirty="0">
              <a:solidFill>
                <a:prstClr val="black"/>
              </a:solidFill>
              <a:latin typeface="ＭＳ Ｐゴシック" charset="-128"/>
            </a:endParaRPr>
          </a:p>
        </p:txBody>
      </p:sp>
      <p:sp>
        <p:nvSpPr>
          <p:cNvPr id="74" name="Rectangle 27"/>
          <p:cNvSpPr>
            <a:spLocks noChangeArrowheads="1"/>
          </p:cNvSpPr>
          <p:nvPr/>
        </p:nvSpPr>
        <p:spPr bwMode="auto">
          <a:xfrm>
            <a:off x="524508" y="2528960"/>
            <a:ext cx="2016224"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訓練等給付</a:t>
            </a:r>
            <a:endParaRPr lang="ja-JP" altLang="en-US" sz="1600" dirty="0">
              <a:solidFill>
                <a:prstClr val="black"/>
              </a:solidFill>
              <a:latin typeface="Times New Roman" pitchFamily="18" charset="0"/>
            </a:endParaRPr>
          </a:p>
        </p:txBody>
      </p:sp>
      <p:sp>
        <p:nvSpPr>
          <p:cNvPr id="75" name="Rectangle 27"/>
          <p:cNvSpPr>
            <a:spLocks noChangeArrowheads="1"/>
          </p:cNvSpPr>
          <p:nvPr/>
        </p:nvSpPr>
        <p:spPr bwMode="auto">
          <a:xfrm>
            <a:off x="6753200" y="764706"/>
            <a:ext cx="2448272" cy="246221"/>
          </a:xfrm>
          <a:prstGeom prst="rect">
            <a:avLst/>
          </a:prstGeom>
          <a:noFill/>
          <a:ln w="9525">
            <a:noFill/>
            <a:miter lim="800000"/>
            <a:headEnd/>
            <a:tailEnd/>
          </a:ln>
        </p:spPr>
        <p:txBody>
          <a:bodyPr wrap="square" lIns="0" tIns="0" rIns="0" bIns="0">
            <a:spAutoFit/>
          </a:bodyPr>
          <a:lstStyle/>
          <a:p>
            <a:pPr algn="ctr"/>
            <a:r>
              <a:rPr lang="ja-JP" altLang="en-US" sz="1600" b="1" dirty="0" smtClean="0">
                <a:solidFill>
                  <a:srgbClr val="000000"/>
                </a:solidFill>
                <a:latin typeface="ＭＳ ゴシック" pitchFamily="49" charset="-128"/>
                <a:ea typeface="ＭＳ ゴシック" pitchFamily="49" charset="-128"/>
              </a:rPr>
              <a:t>相談支援</a:t>
            </a:r>
            <a:endParaRPr lang="ja-JP" altLang="en-US" sz="1600" dirty="0">
              <a:solidFill>
                <a:prstClr val="black"/>
              </a:solidFill>
              <a:latin typeface="Times New Roman" pitchFamily="18" charset="0"/>
            </a:endParaRPr>
          </a:p>
        </p:txBody>
      </p:sp>
      <p:sp>
        <p:nvSpPr>
          <p:cNvPr id="80" name="正方形/長方形 79"/>
          <p:cNvSpPr/>
          <p:nvPr/>
        </p:nvSpPr>
        <p:spPr>
          <a:xfrm>
            <a:off x="1568624" y="-41898"/>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prstClr val="black"/>
                </a:solidFill>
              </a:rPr>
              <a:t>障害者総合支援法の給付・事業</a:t>
            </a:r>
          </a:p>
        </p:txBody>
      </p:sp>
      <p:cxnSp>
        <p:nvCxnSpPr>
          <p:cNvPr id="81" name="直線コネクタ 80"/>
          <p:cNvCxnSpPr/>
          <p:nvPr/>
        </p:nvCxnSpPr>
        <p:spPr>
          <a:xfrm>
            <a:off x="0" y="461596"/>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79" name="Text Box 64"/>
          <p:cNvSpPr txBox="1">
            <a:spLocks noChangeArrowheads="1"/>
          </p:cNvSpPr>
          <p:nvPr/>
        </p:nvSpPr>
        <p:spPr bwMode="auto">
          <a:xfrm>
            <a:off x="2120755" y="4054488"/>
            <a:ext cx="986242" cy="245979"/>
          </a:xfrm>
          <a:prstGeom prst="rect">
            <a:avLst/>
          </a:prstGeom>
          <a:noFill/>
          <a:ln w="9525">
            <a:noFill/>
            <a:miter lim="800000"/>
            <a:headEnd/>
            <a:tailEnd/>
          </a:ln>
        </p:spPr>
        <p:txBody>
          <a:bodyPr wrap="square" lIns="91176" tIns="45600" rIns="91176" bIns="45600">
            <a:spAutoFit/>
          </a:bodyPr>
          <a:lstStyle/>
          <a:p>
            <a:pPr>
              <a:spcBef>
                <a:spcPct val="50000"/>
              </a:spcBef>
            </a:pPr>
            <a:r>
              <a:rPr lang="en-US" altLang="ja-JP" sz="1000" dirty="0" smtClean="0">
                <a:solidFill>
                  <a:srgbClr val="FF0000"/>
                </a:solidFill>
                <a:latin typeface="Times New Roman" pitchFamily="18" charset="0"/>
              </a:rPr>
              <a:t>※H30.4.1</a:t>
            </a:r>
            <a:r>
              <a:rPr lang="ja-JP" altLang="en-US" sz="1000" dirty="0">
                <a:solidFill>
                  <a:srgbClr val="FF0000"/>
                </a:solidFill>
                <a:latin typeface="Times New Roman" pitchFamily="18" charset="0"/>
              </a:rPr>
              <a:t>～</a:t>
            </a:r>
          </a:p>
        </p:txBody>
      </p:sp>
      <p:sp>
        <p:nvSpPr>
          <p:cNvPr id="9" name="スライド番号プレースホルダー 8"/>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23</a:t>
            </a:fld>
            <a:endParaRPr lang="en-US" altLang="ja-JP">
              <a:solidFill>
                <a:prstClr val="black"/>
              </a:solidFill>
            </a:endParaRPr>
          </a:p>
        </p:txBody>
      </p:sp>
    </p:spTree>
    <p:extLst>
      <p:ext uri="{BB962C8B-B14F-4D97-AF65-F5344CB8AC3E}">
        <p14:creationId xmlns:p14="http://schemas.microsoft.com/office/powerpoint/2010/main" val="3927326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819157" y="188640"/>
            <a:ext cx="8189913" cy="215900"/>
          </a:xfrm>
          <a:prstGeom prst="roundRect">
            <a:avLst/>
          </a:prstGeom>
          <a:noFill/>
          <a:ln w="38100" cmpd="dbl">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lgn="ctr">
              <a:defRPr/>
            </a:pPr>
            <a:r>
              <a:rPr lang="ja-JP" altLang="en-US" sz="2800" dirty="0">
                <a:solidFill>
                  <a:prstClr val="black"/>
                </a:solidFill>
              </a:rPr>
              <a:t>　</a:t>
            </a:r>
            <a:r>
              <a:rPr lang="ja-JP" altLang="en-US" sz="2000" dirty="0" smtClean="0">
                <a:solidFill>
                  <a:prstClr val="black"/>
                </a:solidFill>
              </a:rPr>
              <a:t>平成</a:t>
            </a:r>
            <a:r>
              <a:rPr lang="en-US" altLang="ja-JP" sz="2000" dirty="0" smtClean="0">
                <a:solidFill>
                  <a:prstClr val="black"/>
                </a:solidFill>
              </a:rPr>
              <a:t>24</a:t>
            </a:r>
            <a:r>
              <a:rPr lang="ja-JP" altLang="en-US" sz="2000" dirty="0" smtClean="0">
                <a:solidFill>
                  <a:prstClr val="black"/>
                </a:solidFill>
              </a:rPr>
              <a:t>年度の児童福祉法改正による障害児</a:t>
            </a:r>
            <a:r>
              <a:rPr lang="ja-JP" altLang="en-US" sz="2000" dirty="0">
                <a:solidFill>
                  <a:prstClr val="black"/>
                </a:solidFill>
              </a:rPr>
              <a:t>施設・事業の一元化</a:t>
            </a:r>
            <a:r>
              <a:rPr lang="ja-JP" altLang="en-US" sz="2800" dirty="0">
                <a:solidFill>
                  <a:prstClr val="black"/>
                </a:solidFill>
              </a:rPr>
              <a:t>　</a:t>
            </a:r>
          </a:p>
        </p:txBody>
      </p:sp>
      <p:sp>
        <p:nvSpPr>
          <p:cNvPr id="6147" name="AutoShape 3"/>
          <p:cNvSpPr>
            <a:spLocks noChangeArrowheads="1"/>
          </p:cNvSpPr>
          <p:nvPr/>
        </p:nvSpPr>
        <p:spPr bwMode="auto">
          <a:xfrm>
            <a:off x="193680" y="1700214"/>
            <a:ext cx="3511550" cy="360362"/>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児童デイサービス</a:t>
            </a:r>
          </a:p>
        </p:txBody>
      </p:sp>
      <p:sp>
        <p:nvSpPr>
          <p:cNvPr id="6148" name="AutoShape 4"/>
          <p:cNvSpPr>
            <a:spLocks noChangeArrowheads="1"/>
          </p:cNvSpPr>
          <p:nvPr/>
        </p:nvSpPr>
        <p:spPr bwMode="auto">
          <a:xfrm>
            <a:off x="193680" y="3644908"/>
            <a:ext cx="3511550" cy="360363"/>
          </a:xfrm>
          <a:prstGeom prst="roundRect">
            <a:avLst>
              <a:gd name="adj" fmla="val 16667"/>
            </a:avLst>
          </a:prstGeom>
          <a:noFill/>
          <a:ln w="9525">
            <a:solidFill>
              <a:schemeClr val="tx1"/>
            </a:solidFill>
            <a:prstDash val="dash"/>
            <a:round/>
            <a:headEnd/>
            <a:tailEnd/>
          </a:ln>
        </p:spPr>
        <p:txBody>
          <a:bodyPr wrap="none" lIns="91430" tIns="45714" rIns="91430" bIns="45714" anchor="ctr"/>
          <a:lstStyle/>
          <a:p>
            <a:pPr algn="ctr"/>
            <a:r>
              <a:rPr lang="ja-JP" altLang="en-US" sz="1300" dirty="0">
                <a:solidFill>
                  <a:srgbClr val="000000"/>
                </a:solidFill>
              </a:rPr>
              <a:t>重症心身障害児（者）通園事業（補助事業</a:t>
            </a:r>
            <a:r>
              <a:rPr lang="ja-JP" altLang="en-US" sz="1400" dirty="0">
                <a:solidFill>
                  <a:srgbClr val="000000"/>
                </a:solidFill>
              </a:rPr>
              <a:t>）</a:t>
            </a:r>
          </a:p>
        </p:txBody>
      </p:sp>
      <p:sp>
        <p:nvSpPr>
          <p:cNvPr id="6149" name="AutoShape 5"/>
          <p:cNvSpPr>
            <a:spLocks noChangeArrowheads="1"/>
          </p:cNvSpPr>
          <p:nvPr/>
        </p:nvSpPr>
        <p:spPr bwMode="auto">
          <a:xfrm>
            <a:off x="6591326" y="1773258"/>
            <a:ext cx="3121025" cy="223202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dirty="0">
                <a:solidFill>
                  <a:srgbClr val="000000"/>
                </a:solidFill>
              </a:rPr>
              <a:t>障害児通所支援</a:t>
            </a:r>
          </a:p>
          <a:p>
            <a:endParaRPr lang="ja-JP" altLang="en-US" dirty="0">
              <a:solidFill>
                <a:srgbClr val="000000"/>
              </a:solidFill>
            </a:endParaRPr>
          </a:p>
          <a:p>
            <a:r>
              <a:rPr lang="ja-JP" altLang="en-US" sz="1600" dirty="0" smtClean="0">
                <a:solidFill>
                  <a:srgbClr val="000000"/>
                </a:solidFill>
              </a:rPr>
              <a:t>・</a:t>
            </a:r>
            <a:r>
              <a:rPr lang="ja-JP" altLang="en-US" sz="1600" dirty="0">
                <a:solidFill>
                  <a:srgbClr val="000000"/>
                </a:solidFill>
              </a:rPr>
              <a:t>児童発達支援</a:t>
            </a:r>
          </a:p>
          <a:p>
            <a:r>
              <a:rPr lang="ja-JP" altLang="en-US" sz="1600" dirty="0" smtClean="0">
                <a:solidFill>
                  <a:srgbClr val="000000"/>
                </a:solidFill>
              </a:rPr>
              <a:t>・</a:t>
            </a:r>
            <a:r>
              <a:rPr lang="ja-JP" altLang="en-US" sz="1600" dirty="0">
                <a:solidFill>
                  <a:srgbClr val="000000"/>
                </a:solidFill>
              </a:rPr>
              <a:t>医療型児童発達支援</a:t>
            </a:r>
          </a:p>
          <a:p>
            <a:r>
              <a:rPr lang="ja-JP" altLang="en-US" sz="1600" dirty="0" smtClean="0">
                <a:solidFill>
                  <a:srgbClr val="000000"/>
                </a:solidFill>
              </a:rPr>
              <a:t>・</a:t>
            </a:r>
            <a:r>
              <a:rPr lang="ja-JP" altLang="en-US" sz="1600" dirty="0">
                <a:solidFill>
                  <a:srgbClr val="000000"/>
                </a:solidFill>
              </a:rPr>
              <a:t>放課後等デイサービス</a:t>
            </a:r>
          </a:p>
          <a:p>
            <a:r>
              <a:rPr lang="ja-JP" altLang="en-US" sz="1600" b="1" dirty="0" smtClean="0">
                <a:solidFill>
                  <a:srgbClr val="FF0000"/>
                </a:solidFill>
              </a:rPr>
              <a:t>・</a:t>
            </a:r>
            <a:r>
              <a:rPr lang="ja-JP" altLang="en-US" sz="1600" b="1" dirty="0">
                <a:solidFill>
                  <a:srgbClr val="FF0000"/>
                </a:solidFill>
              </a:rPr>
              <a:t>保育所等訪問</a:t>
            </a:r>
            <a:r>
              <a:rPr lang="ja-JP" altLang="en-US" sz="1600" b="1" dirty="0" smtClean="0">
                <a:solidFill>
                  <a:srgbClr val="FF0000"/>
                </a:solidFill>
              </a:rPr>
              <a:t>支援</a:t>
            </a:r>
            <a:endParaRPr lang="en-US" altLang="ja-JP" sz="1600" b="1" dirty="0" smtClean="0">
              <a:solidFill>
                <a:srgbClr val="FF0000"/>
              </a:solidFill>
            </a:endParaRPr>
          </a:p>
          <a:p>
            <a:r>
              <a:rPr lang="ja-JP" altLang="en-US" sz="1600" b="1" dirty="0" smtClean="0">
                <a:solidFill>
                  <a:srgbClr val="FF0000"/>
                </a:solidFill>
              </a:rPr>
              <a:t>・</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居宅</a:t>
            </a:r>
            <a:r>
              <a:rPr lang="ja-JP" altLang="en-US" sz="1600" b="1" dirty="0">
                <a:solidFill>
                  <a:srgbClr val="FF0000"/>
                </a:solidFill>
                <a:latin typeface="HGPｺﾞｼｯｸM" panose="020B0600000000000000" pitchFamily="50" charset="-128"/>
                <a:ea typeface="HGPｺﾞｼｯｸM" panose="020B0600000000000000" pitchFamily="50" charset="-128"/>
              </a:rPr>
              <a:t>訪問型児童発達</a:t>
            </a:r>
            <a:r>
              <a:rPr lang="ja-JP" altLang="en-US" sz="1600" b="1" dirty="0" smtClean="0">
                <a:solidFill>
                  <a:srgbClr val="FF0000"/>
                </a:solidFill>
                <a:latin typeface="HGPｺﾞｼｯｸM" panose="020B0600000000000000" pitchFamily="50" charset="-128"/>
                <a:ea typeface="HGPｺﾞｼｯｸM" panose="020B0600000000000000" pitchFamily="50" charset="-128"/>
              </a:rPr>
              <a:t>支援</a:t>
            </a:r>
            <a:r>
              <a:rPr lang="ja-JP" altLang="en-US" sz="1600" dirty="0" smtClean="0">
                <a:solidFill>
                  <a:srgbClr val="FF0000"/>
                </a:solidFill>
                <a:latin typeface="HGPｺﾞｼｯｸM" panose="020B0600000000000000" pitchFamily="50" charset="-128"/>
                <a:ea typeface="HGPｺﾞｼｯｸM" panose="020B0600000000000000" pitchFamily="50" charset="-128"/>
              </a:rPr>
              <a:t>（新規）</a:t>
            </a:r>
            <a:endParaRPr lang="en-US" altLang="ja-JP" sz="1600" dirty="0" smtClean="0">
              <a:solidFill>
                <a:srgbClr val="FF0000"/>
              </a:solidFill>
              <a:latin typeface="HGPｺﾞｼｯｸM" panose="020B0600000000000000" pitchFamily="50" charset="-128"/>
              <a:ea typeface="HGPｺﾞｼｯｸM" panose="020B0600000000000000" pitchFamily="50" charset="-128"/>
            </a:endParaRPr>
          </a:p>
        </p:txBody>
      </p:sp>
      <p:sp>
        <p:nvSpPr>
          <p:cNvPr id="6150" name="AutoShape 6"/>
          <p:cNvSpPr>
            <a:spLocks noChangeArrowheads="1"/>
          </p:cNvSpPr>
          <p:nvPr/>
        </p:nvSpPr>
        <p:spPr bwMode="auto">
          <a:xfrm>
            <a:off x="6435857" y="4797708"/>
            <a:ext cx="3268663" cy="14398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dirty="0">
                <a:solidFill>
                  <a:srgbClr val="000000"/>
                </a:solidFill>
              </a:rPr>
              <a:t>　障害児入所支援</a:t>
            </a:r>
          </a:p>
          <a:p>
            <a:endParaRPr lang="ja-JP" altLang="en-US" dirty="0">
              <a:solidFill>
                <a:srgbClr val="000000"/>
              </a:solidFill>
            </a:endParaRPr>
          </a:p>
          <a:p>
            <a:r>
              <a:rPr lang="ja-JP" altLang="en-US" dirty="0">
                <a:solidFill>
                  <a:srgbClr val="000000"/>
                </a:solidFill>
              </a:rPr>
              <a:t>　</a:t>
            </a:r>
            <a:r>
              <a:rPr lang="ja-JP" altLang="en-US" dirty="0" smtClean="0">
                <a:solidFill>
                  <a:srgbClr val="000000"/>
                </a:solidFill>
              </a:rPr>
              <a:t> </a:t>
            </a:r>
            <a:r>
              <a:rPr lang="ja-JP" altLang="en-US" sz="1600" dirty="0">
                <a:solidFill>
                  <a:srgbClr val="000000"/>
                </a:solidFill>
              </a:rPr>
              <a:t>・福祉型障害児入所施設</a:t>
            </a:r>
          </a:p>
          <a:p>
            <a:r>
              <a:rPr lang="ja-JP" altLang="en-US" sz="1600" dirty="0">
                <a:solidFill>
                  <a:srgbClr val="000000"/>
                </a:solidFill>
              </a:rPr>
              <a:t>　</a:t>
            </a:r>
            <a:r>
              <a:rPr lang="ja-JP" altLang="en-US" sz="1600" dirty="0" smtClean="0">
                <a:solidFill>
                  <a:srgbClr val="000000"/>
                </a:solidFill>
              </a:rPr>
              <a:t>  </a:t>
            </a:r>
            <a:r>
              <a:rPr lang="ja-JP" altLang="en-US" sz="1600" dirty="0">
                <a:solidFill>
                  <a:srgbClr val="000000"/>
                </a:solidFill>
              </a:rPr>
              <a:t>・医療型障害児入所施設</a:t>
            </a:r>
          </a:p>
        </p:txBody>
      </p:sp>
      <p:sp>
        <p:nvSpPr>
          <p:cNvPr id="6151" name="AutoShape 7"/>
          <p:cNvSpPr>
            <a:spLocks/>
          </p:cNvSpPr>
          <p:nvPr/>
        </p:nvSpPr>
        <p:spPr bwMode="auto">
          <a:xfrm>
            <a:off x="3783020" y="2349783"/>
            <a:ext cx="234950" cy="1655763"/>
          </a:xfrm>
          <a:prstGeom prst="rightBrace">
            <a:avLst>
              <a:gd name="adj1" fmla="val 99249"/>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6152" name="Text Box 9"/>
          <p:cNvSpPr txBox="1">
            <a:spLocks noChangeArrowheads="1"/>
          </p:cNvSpPr>
          <p:nvPr/>
        </p:nvSpPr>
        <p:spPr bwMode="auto">
          <a:xfrm>
            <a:off x="4051424" y="2276758"/>
            <a:ext cx="400089" cy="1800225"/>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通所サービス</a:t>
            </a:r>
          </a:p>
        </p:txBody>
      </p:sp>
      <p:sp>
        <p:nvSpPr>
          <p:cNvPr id="6153" name="Text Box 10"/>
          <p:cNvSpPr txBox="1">
            <a:spLocks noChangeArrowheads="1"/>
          </p:cNvSpPr>
          <p:nvPr/>
        </p:nvSpPr>
        <p:spPr bwMode="auto">
          <a:xfrm>
            <a:off x="4049836" y="4579938"/>
            <a:ext cx="400089" cy="1871662"/>
          </a:xfrm>
          <a:prstGeom prst="rect">
            <a:avLst/>
          </a:prstGeom>
          <a:noFill/>
          <a:ln w="9525">
            <a:noFill/>
            <a:miter lim="800000"/>
            <a:headEnd/>
            <a:tailEnd/>
          </a:ln>
        </p:spPr>
        <p:txBody>
          <a:bodyPr vert="eaVert" lIns="91430" tIns="45714" rIns="91430" bIns="45714">
            <a:spAutoFit/>
          </a:bodyPr>
          <a:lstStyle/>
          <a:p>
            <a:pPr algn="ctr">
              <a:spcBef>
                <a:spcPct val="50000"/>
              </a:spcBef>
            </a:pPr>
            <a:r>
              <a:rPr lang="ja-JP" altLang="en-US" sz="1400" dirty="0">
                <a:solidFill>
                  <a:srgbClr val="000000"/>
                </a:solidFill>
              </a:rPr>
              <a:t>入所サービス</a:t>
            </a:r>
          </a:p>
        </p:txBody>
      </p:sp>
      <p:sp>
        <p:nvSpPr>
          <p:cNvPr id="6154" name="AutoShape 11"/>
          <p:cNvSpPr>
            <a:spLocks noChangeArrowheads="1"/>
          </p:cNvSpPr>
          <p:nvPr/>
        </p:nvSpPr>
        <p:spPr bwMode="auto">
          <a:xfrm>
            <a:off x="193680" y="2348196"/>
            <a:ext cx="3511550" cy="358775"/>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知的障害児通園施設</a:t>
            </a:r>
          </a:p>
        </p:txBody>
      </p:sp>
      <p:sp>
        <p:nvSpPr>
          <p:cNvPr id="6155" name="AutoShape 12"/>
          <p:cNvSpPr>
            <a:spLocks noChangeArrowheads="1"/>
          </p:cNvSpPr>
          <p:nvPr/>
        </p:nvSpPr>
        <p:spPr bwMode="auto">
          <a:xfrm>
            <a:off x="193680" y="2779713"/>
            <a:ext cx="3511550" cy="361950"/>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難聴幼児通園施設</a:t>
            </a:r>
          </a:p>
        </p:txBody>
      </p:sp>
      <p:sp>
        <p:nvSpPr>
          <p:cNvPr id="6156" name="AutoShape 13"/>
          <p:cNvSpPr>
            <a:spLocks noChangeArrowheads="1"/>
          </p:cNvSpPr>
          <p:nvPr/>
        </p:nvSpPr>
        <p:spPr bwMode="auto">
          <a:xfrm>
            <a:off x="193680" y="3213383"/>
            <a:ext cx="3511550" cy="360363"/>
          </a:xfrm>
          <a:prstGeom prst="roundRect">
            <a:avLst>
              <a:gd name="adj" fmla="val 16667"/>
            </a:avLst>
          </a:prstGeom>
          <a:no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肢体不自由児通園施設（医）</a:t>
            </a:r>
          </a:p>
        </p:txBody>
      </p:sp>
      <p:sp>
        <p:nvSpPr>
          <p:cNvPr id="6157" name="AutoShape 14"/>
          <p:cNvSpPr>
            <a:spLocks noChangeArrowheads="1"/>
          </p:cNvSpPr>
          <p:nvPr/>
        </p:nvSpPr>
        <p:spPr bwMode="auto">
          <a:xfrm>
            <a:off x="193680" y="4149753"/>
            <a:ext cx="3511550" cy="79057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知的障害児施設</a:t>
            </a:r>
          </a:p>
          <a:p>
            <a:r>
              <a:rPr lang="ja-JP" altLang="en-US" sz="1400" dirty="0">
                <a:solidFill>
                  <a:srgbClr val="000000"/>
                </a:solidFill>
              </a:rPr>
              <a:t>　　　第一種自閉症児施設（医）</a:t>
            </a:r>
          </a:p>
          <a:p>
            <a:r>
              <a:rPr lang="ja-JP" altLang="en-US" sz="1400" dirty="0">
                <a:solidFill>
                  <a:srgbClr val="000000"/>
                </a:solidFill>
              </a:rPr>
              <a:t>　　　第二種自閉症児施設</a:t>
            </a:r>
          </a:p>
        </p:txBody>
      </p:sp>
      <p:sp>
        <p:nvSpPr>
          <p:cNvPr id="6158" name="AutoShape 15"/>
          <p:cNvSpPr>
            <a:spLocks noChangeArrowheads="1"/>
          </p:cNvSpPr>
          <p:nvPr/>
        </p:nvSpPr>
        <p:spPr bwMode="auto">
          <a:xfrm>
            <a:off x="193680" y="5012020"/>
            <a:ext cx="3511550" cy="504825"/>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盲児施設</a:t>
            </a:r>
          </a:p>
          <a:p>
            <a:r>
              <a:rPr lang="ja-JP" altLang="en-US" sz="1400" dirty="0">
                <a:solidFill>
                  <a:srgbClr val="000000"/>
                </a:solidFill>
              </a:rPr>
              <a:t>　　　ろうあ児施設</a:t>
            </a:r>
          </a:p>
        </p:txBody>
      </p:sp>
      <p:sp>
        <p:nvSpPr>
          <p:cNvPr id="6159" name="AutoShape 16"/>
          <p:cNvSpPr>
            <a:spLocks noChangeArrowheads="1"/>
          </p:cNvSpPr>
          <p:nvPr/>
        </p:nvSpPr>
        <p:spPr bwMode="auto">
          <a:xfrm>
            <a:off x="193680" y="5588283"/>
            <a:ext cx="3511550" cy="576263"/>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肢体不自由児施設（医）</a:t>
            </a:r>
          </a:p>
          <a:p>
            <a:r>
              <a:rPr lang="ja-JP" altLang="en-US" sz="1400" dirty="0">
                <a:solidFill>
                  <a:srgbClr val="000000"/>
                </a:solidFill>
              </a:rPr>
              <a:t>　　　肢体不自由児療護施設</a:t>
            </a:r>
          </a:p>
        </p:txBody>
      </p:sp>
      <p:sp>
        <p:nvSpPr>
          <p:cNvPr id="6160" name="AutoShape 17"/>
          <p:cNvSpPr>
            <a:spLocks noChangeArrowheads="1"/>
          </p:cNvSpPr>
          <p:nvPr/>
        </p:nvSpPr>
        <p:spPr bwMode="auto">
          <a:xfrm>
            <a:off x="193680" y="6237289"/>
            <a:ext cx="3511550" cy="360362"/>
          </a:xfrm>
          <a:prstGeom prst="roundRect">
            <a:avLst>
              <a:gd name="adj" fmla="val 16667"/>
            </a:avLst>
          </a:prstGeom>
          <a:solidFill>
            <a:srgbClr val="C0C0C0">
              <a:alpha val="70195"/>
            </a:srgbClr>
          </a:solidFill>
          <a:ln w="9525">
            <a:solidFill>
              <a:schemeClr val="tx1"/>
            </a:solidFill>
            <a:round/>
            <a:headEnd/>
            <a:tailEnd/>
          </a:ln>
        </p:spPr>
        <p:txBody>
          <a:bodyPr wrap="none" lIns="91430" tIns="45714" rIns="91430" bIns="45714" anchor="ctr"/>
          <a:lstStyle/>
          <a:p>
            <a:r>
              <a:rPr lang="ja-JP" altLang="en-US" sz="1400" dirty="0">
                <a:solidFill>
                  <a:srgbClr val="000000"/>
                </a:solidFill>
              </a:rPr>
              <a:t>　　　重症心身障害児施設（医）</a:t>
            </a:r>
          </a:p>
        </p:txBody>
      </p:sp>
      <p:sp>
        <p:nvSpPr>
          <p:cNvPr id="6161" name="Line 18"/>
          <p:cNvSpPr>
            <a:spLocks noChangeShapeType="1"/>
          </p:cNvSpPr>
          <p:nvPr/>
        </p:nvSpPr>
        <p:spPr bwMode="auto">
          <a:xfrm>
            <a:off x="5110163" y="2781300"/>
            <a:ext cx="1433512"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2" name="Line 21"/>
          <p:cNvSpPr>
            <a:spLocks noChangeShapeType="1"/>
          </p:cNvSpPr>
          <p:nvPr/>
        </p:nvSpPr>
        <p:spPr bwMode="auto">
          <a:xfrm>
            <a:off x="4329145" y="5518150"/>
            <a:ext cx="2073275" cy="0"/>
          </a:xfrm>
          <a:prstGeom prst="line">
            <a:avLst/>
          </a:prstGeom>
          <a:noFill/>
          <a:ln w="38100">
            <a:solidFill>
              <a:schemeClr val="tx1"/>
            </a:solidFill>
            <a:round/>
            <a:headEnd/>
            <a:tailEnd type="triangle" w="lg" len="lg"/>
          </a:ln>
        </p:spPr>
        <p:txBody>
          <a:bodyPr lIns="91430" tIns="45714" rIns="91430" bIns="45714"/>
          <a:lstStyle/>
          <a:p>
            <a:endParaRPr lang="ja-JP" altLang="en-US">
              <a:solidFill>
                <a:srgbClr val="000000"/>
              </a:solidFill>
            </a:endParaRPr>
          </a:p>
        </p:txBody>
      </p:sp>
      <p:sp>
        <p:nvSpPr>
          <p:cNvPr id="6163" name="Line 22"/>
          <p:cNvSpPr>
            <a:spLocks noChangeShapeType="1"/>
          </p:cNvSpPr>
          <p:nvPr/>
        </p:nvSpPr>
        <p:spPr bwMode="auto">
          <a:xfrm flipH="1">
            <a:off x="4484839" y="3284538"/>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sp>
        <p:nvSpPr>
          <p:cNvPr id="6164" name="Text Box 24"/>
          <p:cNvSpPr txBox="1">
            <a:spLocks noChangeArrowheads="1"/>
          </p:cNvSpPr>
          <p:nvPr/>
        </p:nvSpPr>
        <p:spPr bwMode="auto">
          <a:xfrm>
            <a:off x="0" y="1413158"/>
            <a:ext cx="2751138" cy="276225"/>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障害者自立支援法 ＞＞</a:t>
            </a:r>
          </a:p>
        </p:txBody>
      </p:sp>
      <p:sp>
        <p:nvSpPr>
          <p:cNvPr id="6165" name="Text Box 25"/>
          <p:cNvSpPr txBox="1">
            <a:spLocks noChangeArrowheads="1"/>
          </p:cNvSpPr>
          <p:nvPr/>
        </p:nvSpPr>
        <p:spPr bwMode="auto">
          <a:xfrm>
            <a:off x="68" y="2060596"/>
            <a:ext cx="2112963" cy="277813"/>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6" name="Text Box 26"/>
          <p:cNvSpPr txBox="1">
            <a:spLocks noChangeArrowheads="1"/>
          </p:cNvSpPr>
          <p:nvPr/>
        </p:nvSpPr>
        <p:spPr bwMode="auto">
          <a:xfrm>
            <a:off x="3860799" y="6308725"/>
            <a:ext cx="2575057" cy="461653"/>
          </a:xfrm>
          <a:prstGeom prst="rect">
            <a:avLst/>
          </a:prstGeom>
          <a:noFill/>
          <a:ln w="9525">
            <a:noFill/>
            <a:miter lim="800000"/>
            <a:headEnd/>
            <a:tailEnd/>
          </a:ln>
        </p:spPr>
        <p:txBody>
          <a:bodyPr wrap="square" lIns="91430" tIns="45714" rIns="91430" bIns="45714">
            <a:spAutoFit/>
          </a:bodyPr>
          <a:lstStyle/>
          <a:p>
            <a:pPr>
              <a:spcBef>
                <a:spcPct val="50000"/>
              </a:spcBef>
            </a:pPr>
            <a:r>
              <a:rPr lang="ja-JP" altLang="en-US" sz="1200" dirty="0">
                <a:solidFill>
                  <a:srgbClr val="000000"/>
                </a:solidFill>
              </a:rPr>
              <a:t>（医）とあるのは医療の提供を行っているもの</a:t>
            </a:r>
          </a:p>
        </p:txBody>
      </p:sp>
      <p:sp>
        <p:nvSpPr>
          <p:cNvPr id="6167" name="Text Box 27"/>
          <p:cNvSpPr txBox="1">
            <a:spLocks noChangeArrowheads="1"/>
          </p:cNvSpPr>
          <p:nvPr/>
        </p:nvSpPr>
        <p:spPr bwMode="auto">
          <a:xfrm>
            <a:off x="6202363" y="1484313"/>
            <a:ext cx="2114550" cy="277812"/>
          </a:xfrm>
          <a:prstGeom prst="rect">
            <a:avLst/>
          </a:prstGeom>
          <a:noFill/>
          <a:ln w="9525">
            <a:noFill/>
            <a:miter lim="800000"/>
            <a:headEnd/>
            <a:tailEnd/>
          </a:ln>
        </p:spPr>
        <p:txBody>
          <a:bodyPr lIns="91430" tIns="45714" rIns="91430" bIns="45714">
            <a:spAutoFit/>
          </a:bodyPr>
          <a:lstStyle/>
          <a:p>
            <a:pPr algn="ctr"/>
            <a:r>
              <a:rPr lang="ja-JP" altLang="en-US" sz="1200" dirty="0">
                <a:solidFill>
                  <a:srgbClr val="000000"/>
                </a:solidFill>
              </a:rPr>
              <a:t>＜＜ 児童福祉法 ＞＞</a:t>
            </a:r>
          </a:p>
        </p:txBody>
      </p:sp>
      <p:sp>
        <p:nvSpPr>
          <p:cNvPr id="6168" name="Line 22"/>
          <p:cNvSpPr>
            <a:spLocks noChangeShapeType="1"/>
          </p:cNvSpPr>
          <p:nvPr/>
        </p:nvSpPr>
        <p:spPr bwMode="auto">
          <a:xfrm flipH="1">
            <a:off x="4484839" y="1844675"/>
            <a:ext cx="638175" cy="0"/>
          </a:xfrm>
          <a:prstGeom prst="line">
            <a:avLst/>
          </a:prstGeom>
          <a:noFill/>
          <a:ln w="38100">
            <a:solidFill>
              <a:schemeClr val="tx1"/>
            </a:solidFill>
            <a:round/>
            <a:headEnd/>
            <a:tailEnd/>
          </a:ln>
        </p:spPr>
        <p:txBody>
          <a:bodyPr lIns="91430" tIns="45714" rIns="91430" bIns="45714"/>
          <a:lstStyle/>
          <a:p>
            <a:endParaRPr lang="ja-JP" altLang="en-US">
              <a:solidFill>
                <a:srgbClr val="000000"/>
              </a:solidFill>
            </a:endParaRPr>
          </a:p>
        </p:txBody>
      </p:sp>
      <p:cxnSp>
        <p:nvCxnSpPr>
          <p:cNvPr id="35" name="直線コネクタ 34"/>
          <p:cNvCxnSpPr>
            <a:endCxn id="6163" idx="0"/>
          </p:cNvCxnSpPr>
          <p:nvPr/>
        </p:nvCxnSpPr>
        <p:spPr>
          <a:xfrm rot="16200000" flipH="1">
            <a:off x="4396714" y="2558378"/>
            <a:ext cx="1439863" cy="1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70" name="AutoShape 7"/>
          <p:cNvSpPr>
            <a:spLocks/>
          </p:cNvSpPr>
          <p:nvPr/>
        </p:nvSpPr>
        <p:spPr bwMode="auto">
          <a:xfrm>
            <a:off x="3781425" y="4221163"/>
            <a:ext cx="234950" cy="2374900"/>
          </a:xfrm>
          <a:prstGeom prst="rightBrace">
            <a:avLst>
              <a:gd name="adj1" fmla="val 99256"/>
              <a:gd name="adj2" fmla="val 50000"/>
            </a:avLst>
          </a:prstGeom>
          <a:noFill/>
          <a:ln w="9525">
            <a:solidFill>
              <a:schemeClr val="tx1"/>
            </a:solidFill>
            <a:round/>
            <a:headEnd/>
            <a:tailEnd/>
          </a:ln>
        </p:spPr>
        <p:txBody>
          <a:bodyPr wrap="none" lIns="91430" tIns="45714" rIns="91430" bIns="45714" anchor="ctr"/>
          <a:lstStyle/>
          <a:p>
            <a:endParaRPr lang="ja-JP" altLang="en-US">
              <a:solidFill>
                <a:srgbClr val="000000"/>
              </a:solidFill>
            </a:endParaRPr>
          </a:p>
        </p:txBody>
      </p:sp>
      <p:sp>
        <p:nvSpPr>
          <p:cNvPr id="33" name="角丸四角形 32"/>
          <p:cNvSpPr/>
          <p:nvPr/>
        </p:nvSpPr>
        <p:spPr>
          <a:xfrm>
            <a:off x="193675" y="620688"/>
            <a:ext cx="9518650" cy="576262"/>
          </a:xfrm>
          <a:prstGeom prst="roundRect">
            <a:avLst/>
          </a:prstGeom>
          <a:solidFill>
            <a:schemeClr val="bg1"/>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ja-JP" altLang="en-US" sz="1600" dirty="0">
                <a:solidFill>
                  <a:prstClr val="black"/>
                </a:solidFill>
              </a:rPr>
              <a:t>○　 障害児支援の強化を図るため</a:t>
            </a:r>
            <a:r>
              <a:rPr lang="ja-JP" altLang="en-US" sz="1600" dirty="0" smtClean="0">
                <a:solidFill>
                  <a:prstClr val="black"/>
                </a:solidFill>
              </a:rPr>
              <a:t>、従来の</a:t>
            </a:r>
            <a:r>
              <a:rPr lang="ja-JP" altLang="en-US" sz="1600" dirty="0">
                <a:solidFill>
                  <a:prstClr val="black"/>
                </a:solidFill>
              </a:rPr>
              <a:t>障害</a:t>
            </a:r>
            <a:r>
              <a:rPr lang="ja-JP" altLang="en-US" sz="1600" dirty="0" smtClean="0">
                <a:solidFill>
                  <a:prstClr val="black"/>
                </a:solidFill>
              </a:rPr>
              <a:t>種別で分かれていた</a:t>
            </a:r>
            <a:r>
              <a:rPr lang="ja-JP" altLang="en-US" sz="1600" dirty="0">
                <a:solidFill>
                  <a:prstClr val="black"/>
                </a:solidFill>
              </a:rPr>
              <a:t>施設体系について、通所・入所</a:t>
            </a:r>
            <a:r>
              <a:rPr lang="ja-JP" altLang="en-US" sz="1600" dirty="0" smtClean="0">
                <a:solidFill>
                  <a:prstClr val="black"/>
                </a:solidFill>
              </a:rPr>
              <a:t>の利用形態</a:t>
            </a:r>
            <a:r>
              <a:rPr lang="ja-JP" altLang="en-US" sz="1600" dirty="0">
                <a:solidFill>
                  <a:prstClr val="black"/>
                </a:solidFill>
              </a:rPr>
              <a:t>の別により一元化。</a:t>
            </a:r>
          </a:p>
        </p:txBody>
      </p:sp>
      <p:sp>
        <p:nvSpPr>
          <p:cNvPr id="6172" name="Text Box 26"/>
          <p:cNvSpPr txBox="1">
            <a:spLocks noChangeArrowheads="1"/>
          </p:cNvSpPr>
          <p:nvPr/>
        </p:nvSpPr>
        <p:spPr bwMode="auto">
          <a:xfrm>
            <a:off x="2792544" y="1412877"/>
            <a:ext cx="1225538"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3" name="Text Box 26"/>
          <p:cNvSpPr txBox="1">
            <a:spLocks noChangeArrowheads="1"/>
          </p:cNvSpPr>
          <p:nvPr/>
        </p:nvSpPr>
        <p:spPr bwMode="auto">
          <a:xfrm>
            <a:off x="8316913" y="1412877"/>
            <a:ext cx="1316177" cy="307764"/>
          </a:xfrm>
          <a:prstGeom prst="rect">
            <a:avLst/>
          </a:prstGeom>
          <a:noFill/>
          <a:ln w="9525">
            <a:noFill/>
            <a:miter lim="800000"/>
            <a:headEnd/>
            <a:tailEnd/>
          </a:ln>
        </p:spPr>
        <p:txBody>
          <a:bodyPr wrap="square" lIns="91430" tIns="45714" rIns="91430" bIns="45714">
            <a:spAutoFit/>
          </a:bodyPr>
          <a:lstStyle/>
          <a:p>
            <a:pPr>
              <a:spcBef>
                <a:spcPct val="50000"/>
              </a:spcBef>
            </a:pPr>
            <a:r>
              <a:rPr lang="en-US" altLang="ja-JP" sz="1400" dirty="0">
                <a:solidFill>
                  <a:srgbClr val="000000"/>
                </a:solidFill>
              </a:rPr>
              <a:t>【</a:t>
            </a:r>
            <a:r>
              <a:rPr lang="ja-JP" altLang="en-US" sz="1400" dirty="0">
                <a:solidFill>
                  <a:srgbClr val="000000"/>
                </a:solidFill>
              </a:rPr>
              <a:t>市町村</a:t>
            </a:r>
            <a:r>
              <a:rPr lang="en-US" altLang="ja-JP" sz="1400" dirty="0">
                <a:solidFill>
                  <a:srgbClr val="000000"/>
                </a:solidFill>
              </a:rPr>
              <a:t>】</a:t>
            </a:r>
          </a:p>
        </p:txBody>
      </p:sp>
      <p:sp>
        <p:nvSpPr>
          <p:cNvPr id="6174" name="Text Box 26"/>
          <p:cNvSpPr txBox="1">
            <a:spLocks noChangeArrowheads="1"/>
          </p:cNvSpPr>
          <p:nvPr/>
        </p:nvSpPr>
        <p:spPr bwMode="auto">
          <a:xfrm>
            <a:off x="2576666" y="2060594"/>
            <a:ext cx="1296987"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6175" name="Text Box 26"/>
          <p:cNvSpPr txBox="1">
            <a:spLocks noChangeArrowheads="1"/>
          </p:cNvSpPr>
          <p:nvPr/>
        </p:nvSpPr>
        <p:spPr bwMode="auto">
          <a:xfrm>
            <a:off x="8482013" y="4437345"/>
            <a:ext cx="1295400" cy="307975"/>
          </a:xfrm>
          <a:prstGeom prst="rect">
            <a:avLst/>
          </a:prstGeom>
          <a:noFill/>
          <a:ln w="9525">
            <a:noFill/>
            <a:miter lim="800000"/>
            <a:headEnd/>
            <a:tailEnd/>
          </a:ln>
        </p:spPr>
        <p:txBody>
          <a:bodyPr lIns="91430" tIns="45714" rIns="91430" bIns="45714">
            <a:spAutoFit/>
          </a:bodyPr>
          <a:lstStyle/>
          <a:p>
            <a:pPr>
              <a:spcBef>
                <a:spcPct val="50000"/>
              </a:spcBef>
            </a:pPr>
            <a:r>
              <a:rPr lang="ja-JP" altLang="en-US" sz="1400" dirty="0">
                <a:solidFill>
                  <a:srgbClr val="000000"/>
                </a:solidFill>
              </a:rPr>
              <a:t>　</a:t>
            </a:r>
            <a:r>
              <a:rPr lang="en-US" altLang="ja-JP" sz="1400" dirty="0">
                <a:solidFill>
                  <a:srgbClr val="000000"/>
                </a:solidFill>
              </a:rPr>
              <a:t>【</a:t>
            </a:r>
            <a:r>
              <a:rPr lang="ja-JP" altLang="en-US" sz="1400" dirty="0">
                <a:solidFill>
                  <a:srgbClr val="000000"/>
                </a:solidFill>
              </a:rPr>
              <a:t>都道府県</a:t>
            </a:r>
            <a:r>
              <a:rPr lang="en-US" altLang="ja-JP" sz="1400" dirty="0">
                <a:solidFill>
                  <a:srgbClr val="000000"/>
                </a:solidFill>
              </a:rPr>
              <a:t>】</a:t>
            </a:r>
          </a:p>
        </p:txBody>
      </p:sp>
      <p:sp>
        <p:nvSpPr>
          <p:cNvPr id="3" name="テキスト ボックス 2"/>
          <p:cNvSpPr txBox="1"/>
          <p:nvPr/>
        </p:nvSpPr>
        <p:spPr>
          <a:xfrm>
            <a:off x="8512886" y="3284984"/>
            <a:ext cx="1552682"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～対象拡大</a:t>
            </a:r>
          </a:p>
        </p:txBody>
      </p:sp>
      <p:sp>
        <p:nvSpPr>
          <p:cNvPr id="34" name="テキスト ボックス 33"/>
          <p:cNvSpPr txBox="1"/>
          <p:nvPr/>
        </p:nvSpPr>
        <p:spPr>
          <a:xfrm>
            <a:off x="8856749" y="3743661"/>
            <a:ext cx="776341" cy="261610"/>
          </a:xfrm>
          <a:prstGeom prst="rect">
            <a:avLst/>
          </a:prstGeom>
          <a:noFill/>
        </p:spPr>
        <p:txBody>
          <a:bodyPr wrap="square" rtlCol="0">
            <a:spAutoFit/>
          </a:bodyPr>
          <a:lstStyle/>
          <a:p>
            <a:r>
              <a:rPr kumimoji="1" lang="en-US" altLang="ja-JP" sz="1100" dirty="0" smtClean="0">
                <a:solidFill>
                  <a:srgbClr val="FF0000"/>
                </a:solidFill>
              </a:rPr>
              <a:t>H30.4</a:t>
            </a:r>
            <a:r>
              <a:rPr kumimoji="1" lang="ja-JP" altLang="en-US" sz="1100" dirty="0" smtClean="0">
                <a:solidFill>
                  <a:srgbClr val="FF0000"/>
                </a:solidFill>
              </a:rPr>
              <a:t>～</a:t>
            </a:r>
          </a:p>
        </p:txBody>
      </p:sp>
      <p:sp>
        <p:nvSpPr>
          <p:cNvPr id="4" name="スライド番号プレースホルダー 3"/>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24</a:t>
            </a:fld>
            <a:endParaRPr lang="en-US" altLang="ja-JP">
              <a:solidFill>
                <a:prstClr val="black"/>
              </a:solidFill>
            </a:endParaRPr>
          </a:p>
        </p:txBody>
      </p:sp>
    </p:spTree>
    <p:extLst>
      <p:ext uri="{BB962C8B-B14F-4D97-AF65-F5344CB8AC3E}">
        <p14:creationId xmlns:p14="http://schemas.microsoft.com/office/powerpoint/2010/main" val="4226253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表 159"/>
          <p:cNvGraphicFramePr>
            <a:graphicFrameLocks noGrp="1"/>
          </p:cNvGraphicFramePr>
          <p:nvPr>
            <p:extLst/>
          </p:nvPr>
        </p:nvGraphicFramePr>
        <p:xfrm>
          <a:off x="722949" y="6337038"/>
          <a:ext cx="7200000" cy="296298"/>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96298">
                <a:tc>
                  <a:txBody>
                    <a:bodyPr/>
                    <a:lstStyle/>
                    <a:p>
                      <a:pPr algn="l"/>
                      <a:r>
                        <a:rPr lang="zh-CN" altLang="en-US" sz="1050" b="1" dirty="0" smtClean="0">
                          <a:latin typeface="Meiryo UI" panose="020B0604030504040204" pitchFamily="50" charset="-128"/>
                          <a:ea typeface="Meiryo UI" panose="020B0604030504040204" pitchFamily="50" charset="-128"/>
                        </a:rPr>
                        <a:t>就労定着支援</a:t>
                      </a:r>
                    </a:p>
                  </a:txBody>
                  <a:tcPr anchor="b">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一般就労に移行した人に、就労に伴う生活面の課題に対応するための支援を行う</a:t>
                      </a:r>
                    </a:p>
                  </a:txBody>
                  <a:tcPr anchor="b">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bl>
          </a:graphicData>
        </a:graphic>
      </p:graphicFrame>
      <p:graphicFrame>
        <p:nvGraphicFramePr>
          <p:cNvPr id="158" name="表 157"/>
          <p:cNvGraphicFramePr>
            <a:graphicFrameLocks noGrp="1"/>
          </p:cNvGraphicFramePr>
          <p:nvPr>
            <p:extLst/>
          </p:nvPr>
        </p:nvGraphicFramePr>
        <p:xfrm>
          <a:off x="705030" y="3845742"/>
          <a:ext cx="7200000" cy="64800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80193">
                <a:tc>
                  <a:txBody>
                    <a:bodyPr/>
                    <a:lstStyle/>
                    <a:p>
                      <a:pPr algn="l"/>
                      <a:r>
                        <a:rPr lang="zh-TW" altLang="en-US" sz="1050" b="1" dirty="0" smtClean="0">
                          <a:latin typeface="Meiryo UI" panose="020B0604030504040204" pitchFamily="50" charset="-128"/>
                          <a:ea typeface="Meiryo UI" panose="020B0604030504040204" pitchFamily="50" charset="-128"/>
                        </a:rPr>
                        <a:t>自立生活援助</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一人暮らしに必要な理解力・生活力等を補うため、定期的な居宅訪問や随時の対応により日常生活における課題を把握し、必要な支援を行う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r h="267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共同生活援助</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夜間や休日、共同生活を行う住居で、相談、入浴、排せつ、食事の介護、日常生活上の援助を行う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050582988"/>
                  </a:ext>
                </a:extLst>
              </a:tr>
            </a:tbl>
          </a:graphicData>
        </a:graphic>
      </p:graphicFrame>
      <p:graphicFrame>
        <p:nvGraphicFramePr>
          <p:cNvPr id="153" name="表 152"/>
          <p:cNvGraphicFramePr>
            <a:graphicFrameLocks noGrp="1"/>
          </p:cNvGraphicFramePr>
          <p:nvPr>
            <p:extLst/>
          </p:nvPr>
        </p:nvGraphicFramePr>
        <p:xfrm>
          <a:off x="709067" y="4567499"/>
          <a:ext cx="7200000" cy="171450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48160">
                <a:tc>
                  <a:txBody>
                    <a:bodyPr/>
                    <a:lstStyle/>
                    <a:p>
                      <a:pPr algn="l"/>
                      <a:r>
                        <a:rPr lang="zh-TW" altLang="en-US" sz="1050" b="1" dirty="0" smtClean="0">
                          <a:latin typeface="Meiryo UI" panose="020B0604030504040204" pitchFamily="50" charset="-128"/>
                          <a:ea typeface="Meiryo UI" panose="020B0604030504040204" pitchFamily="50" charset="-128"/>
                        </a:rPr>
                        <a:t>自立訓練（機能訓練）</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自立した日常生活又は社会生活ができるよう、一定期間、身体機能の維持、向上のために必要な訓練を行う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18789020"/>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dirty="0" smtClean="0">
                          <a:solidFill>
                            <a:srgbClr val="000000"/>
                          </a:solidFill>
                          <a:latin typeface="Meiryo UI" panose="020B0604030504040204" pitchFamily="50" charset="-128"/>
                          <a:ea typeface="Meiryo UI" panose="020B0604030504040204" pitchFamily="50" charset="-128"/>
                        </a:rPr>
                        <a:t>自立訓練（生活訓練）</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自立した日常生活又は社会生活ができるよう、一定期間、生活能力の維持、向上のために必要な支援、訓練を行う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050582988"/>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就労移行支援</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一般企業等への就労を希望する人に、一定期間、就労に必要な知識及び能力の向上のために必要な訓練を行う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1525890002"/>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就労継続支援（</a:t>
                      </a:r>
                      <a:r>
                        <a:rPr lang="en-US" altLang="ja-JP" sz="1050" b="1" dirty="0" smtClean="0">
                          <a:solidFill>
                            <a:srgbClr val="000000"/>
                          </a:solidFill>
                          <a:latin typeface="Meiryo UI" panose="020B0604030504040204" pitchFamily="50" charset="-128"/>
                          <a:ea typeface="Meiryo UI" panose="020B0604030504040204" pitchFamily="50" charset="-128"/>
                        </a:rPr>
                        <a:t>A</a:t>
                      </a:r>
                      <a:r>
                        <a:rPr lang="ja-JP" altLang="en-US" sz="1050" b="1" dirty="0" smtClean="0">
                          <a:solidFill>
                            <a:srgbClr val="000000"/>
                          </a:solidFill>
                          <a:latin typeface="Meiryo UI" panose="020B0604030504040204" pitchFamily="50" charset="-128"/>
                          <a:ea typeface="Meiryo UI" panose="020B0604030504040204" pitchFamily="50" charset="-128"/>
                        </a:rPr>
                        <a:t>型）</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一般企業等での就労が困難な人に、雇用して就労の機会を提供するとともに、能力等の向上のために必要な訓練を行う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2126197283"/>
                  </a:ext>
                </a:extLst>
              </a:tr>
              <a:tr h="360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就労継続支援（</a:t>
                      </a:r>
                      <a:r>
                        <a:rPr lang="en-US" altLang="ja-JP" sz="1050" b="1" dirty="0" smtClean="0">
                          <a:solidFill>
                            <a:srgbClr val="000000"/>
                          </a:solidFill>
                          <a:latin typeface="Meiryo UI" panose="020B0604030504040204" pitchFamily="50" charset="-128"/>
                          <a:ea typeface="Meiryo UI" panose="020B0604030504040204" pitchFamily="50" charset="-128"/>
                        </a:rPr>
                        <a:t>B</a:t>
                      </a:r>
                      <a:r>
                        <a:rPr lang="ja-JP" altLang="en-US" sz="1050" b="1" dirty="0" smtClean="0">
                          <a:solidFill>
                            <a:srgbClr val="000000"/>
                          </a:solidFill>
                          <a:latin typeface="Meiryo UI" panose="020B0604030504040204" pitchFamily="50" charset="-128"/>
                          <a:ea typeface="Meiryo UI" panose="020B0604030504040204" pitchFamily="50" charset="-128"/>
                        </a:rPr>
                        <a:t>型）</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一般企業等での就労が困難な人に、就労する機会を提供するとともに、能力等の向上のために必要な訓練を行う</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D9"/>
                    </a:solidFill>
                  </a:tcPr>
                </a:tc>
                <a:extLst>
                  <a:ext uri="{0D108BD9-81ED-4DB2-BD59-A6C34878D82A}">
                    <a16:rowId xmlns:a16="http://schemas.microsoft.com/office/drawing/2014/main" val="3970669178"/>
                  </a:ext>
                </a:extLst>
              </a:tr>
            </a:tbl>
          </a:graphicData>
        </a:graphic>
      </p:graphicFrame>
      <p:graphicFrame>
        <p:nvGraphicFramePr>
          <p:cNvPr id="149" name="表 148"/>
          <p:cNvGraphicFramePr>
            <a:graphicFrameLocks noGrp="1"/>
          </p:cNvGraphicFramePr>
          <p:nvPr>
            <p:extLst/>
          </p:nvPr>
        </p:nvGraphicFramePr>
        <p:xfrm>
          <a:off x="699909" y="3454286"/>
          <a:ext cx="7200000" cy="25146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16000">
                <a:tc>
                  <a:txBody>
                    <a:bodyPr/>
                    <a:lstStyle/>
                    <a:p>
                      <a:pPr algn="l"/>
                      <a:r>
                        <a:rPr lang="zh-TW" altLang="en-US" sz="1050" b="1" dirty="0" smtClean="0">
                          <a:latin typeface="Meiryo UI" panose="020B0604030504040204" pitchFamily="50" charset="-128"/>
                          <a:ea typeface="Meiryo UI" panose="020B0604030504040204" pitchFamily="50" charset="-128"/>
                        </a:rPr>
                        <a:t>施設入所支援</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施設に入所する人に、夜間や休日、入浴、排せつ、食事の介護等を行う</a:t>
                      </a:r>
                    </a:p>
                  </a:txBody>
                  <a:tcPr anchor="ctr">
                    <a:solidFill>
                      <a:srgbClr val="FFEFF0"/>
                    </a:solidFill>
                  </a:tcPr>
                </a:tc>
                <a:extLst>
                  <a:ext uri="{0D108BD9-81ED-4DB2-BD59-A6C34878D82A}">
                    <a16:rowId xmlns:a16="http://schemas.microsoft.com/office/drawing/2014/main" val="118789020"/>
                  </a:ext>
                </a:extLst>
              </a:tr>
            </a:tbl>
          </a:graphicData>
        </a:graphic>
      </p:graphicFrame>
      <p:graphicFrame>
        <p:nvGraphicFramePr>
          <p:cNvPr id="134" name="表 133"/>
          <p:cNvGraphicFramePr>
            <a:graphicFrameLocks noGrp="1"/>
          </p:cNvGraphicFramePr>
          <p:nvPr>
            <p:extLst/>
          </p:nvPr>
        </p:nvGraphicFramePr>
        <p:xfrm>
          <a:off x="704447" y="2391230"/>
          <a:ext cx="7200000" cy="982980"/>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48651">
                <a:tc>
                  <a:txBody>
                    <a:bodyPr/>
                    <a:lstStyle/>
                    <a:p>
                      <a:pPr algn="l"/>
                      <a:r>
                        <a:rPr lang="ja-JP" altLang="en-US" sz="1050" b="1" dirty="0" smtClean="0">
                          <a:latin typeface="Meiryo UI" panose="020B0604030504040204" pitchFamily="50" charset="-128"/>
                          <a:ea typeface="Meiryo UI" panose="020B0604030504040204" pitchFamily="50" charset="-128"/>
                        </a:rPr>
                        <a:t>短期入所</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自宅で介護する人が病気の場合などに、短期間、夜間も含めた施設で、入浴、排せつ、食事の介護等を行う</a:t>
                      </a:r>
                    </a:p>
                  </a:txBody>
                  <a:tcPr anchor="ctr">
                    <a:solidFill>
                      <a:srgbClr val="FFEFF0"/>
                    </a:solidFill>
                  </a:tcPr>
                </a:tc>
                <a:extLst>
                  <a:ext uri="{0D108BD9-81ED-4DB2-BD59-A6C34878D82A}">
                    <a16:rowId xmlns:a16="http://schemas.microsoft.com/office/drawing/2014/main" val="118789020"/>
                  </a:ext>
                </a:extLst>
              </a:tr>
              <a:tr h="361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療養介護</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医療と常時介護を必要とする人に、医療機関で機能訓練、療養上の管理、看護、介護及び日常生活の世話を行う</a:t>
                      </a:r>
                    </a:p>
                  </a:txBody>
                  <a:tcPr anchor="ctr">
                    <a:solidFill>
                      <a:srgbClr val="FFEFF0"/>
                    </a:solidFill>
                  </a:tcPr>
                </a:tc>
                <a:extLst>
                  <a:ext uri="{0D108BD9-81ED-4DB2-BD59-A6C34878D82A}">
                    <a16:rowId xmlns:a16="http://schemas.microsoft.com/office/drawing/2014/main" val="3050582988"/>
                  </a:ext>
                </a:extLst>
              </a:tr>
              <a:tr h="361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生活介護</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常に介護を必要とする人に、昼間、入浴、排せつ、食事の介護等を行うとともに、創作的活動又は生産活動の機会を提供する</a:t>
                      </a:r>
                    </a:p>
                  </a:txBody>
                  <a:tcPr anchor="ctr">
                    <a:solidFill>
                      <a:srgbClr val="FFEFF0"/>
                    </a:solidFill>
                  </a:tcPr>
                </a:tc>
                <a:extLst>
                  <a:ext uri="{0D108BD9-81ED-4DB2-BD59-A6C34878D82A}">
                    <a16:rowId xmlns:a16="http://schemas.microsoft.com/office/drawing/2014/main" val="1525890002"/>
                  </a:ext>
                </a:extLst>
              </a:tr>
            </a:tbl>
          </a:graphicData>
        </a:graphic>
      </p:graphicFrame>
      <p:graphicFrame>
        <p:nvGraphicFramePr>
          <p:cNvPr id="3" name="表 2"/>
          <p:cNvGraphicFramePr>
            <a:graphicFrameLocks noGrp="1"/>
          </p:cNvGraphicFramePr>
          <p:nvPr>
            <p:extLst/>
          </p:nvPr>
        </p:nvGraphicFramePr>
        <p:xfrm>
          <a:off x="709067" y="673789"/>
          <a:ext cx="7200000" cy="1666914"/>
        </p:xfrm>
        <a:graphic>
          <a:graphicData uri="http://schemas.openxmlformats.org/drawingml/2006/table">
            <a:tbl>
              <a:tblPr firstRow="1" bandRow="1">
                <a:tableStyleId>{8A107856-5554-42FB-B03E-39F5DBC370BA}</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264999">
                <a:tc>
                  <a:txBody>
                    <a:bodyPr/>
                    <a:lstStyle/>
                    <a:p>
                      <a:pPr algn="l"/>
                      <a:r>
                        <a:rPr lang="ja-JP" altLang="en-US" sz="1050" b="1" dirty="0" smtClean="0">
                          <a:latin typeface="Meiryo UI" panose="020B0604030504040204" pitchFamily="50" charset="-128"/>
                          <a:ea typeface="Meiryo UI" panose="020B0604030504040204" pitchFamily="50" charset="-128"/>
                        </a:rPr>
                        <a:t>居宅介護</a:t>
                      </a: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自宅で、入浴、排せつ、食事の介護等を行う</a:t>
                      </a:r>
                      <a:endParaRPr lang="en-US" altLang="ja-JP" sz="900" b="0" u="sng" dirty="0" smtClean="0">
                        <a:solidFill>
                          <a:srgbClr val="FF0000"/>
                        </a:solidFill>
                        <a:latin typeface="Meiryo UI" panose="020B0604030504040204" pitchFamily="50" charset="-128"/>
                        <a:ea typeface="Meiryo UI" panose="020B0604030504040204" pitchFamily="50" charset="-128"/>
                      </a:endParaRPr>
                    </a:p>
                  </a:txBody>
                  <a:tcPr anchor="ctr">
                    <a:solidFill>
                      <a:srgbClr val="FFEFF0"/>
                    </a:solidFill>
                  </a:tcPr>
                </a:tc>
                <a:extLst>
                  <a:ext uri="{0D108BD9-81ED-4DB2-BD59-A6C34878D82A}">
                    <a16:rowId xmlns:a16="http://schemas.microsoft.com/office/drawing/2014/main" val="118789020"/>
                  </a:ext>
                </a:extLst>
              </a:tr>
              <a:tr h="492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重度訪問介護</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重度の肢体不自由者又は重度の知的障害若しくは精神障害により行動上著しい困難を有する者であって常に介護を必要と</a:t>
                      </a:r>
                      <a:r>
                        <a:rPr lang="ja-JP" altLang="en-US" sz="900" b="0" dirty="0" smtClean="0">
                          <a:solidFill>
                            <a:schemeClr val="tx1"/>
                          </a:solidFill>
                          <a:latin typeface="Meiryo UI" panose="020B0604030504040204" pitchFamily="50" charset="-128"/>
                          <a:ea typeface="Meiryo UI" panose="020B0604030504040204" pitchFamily="50" charset="-128"/>
                        </a:rPr>
                        <a:t>する人に、自宅で、入浴、排せつ、食事の介護、外出時における移動支援、入院時の支援等</a:t>
                      </a:r>
                      <a:r>
                        <a:rPr lang="ja-JP" altLang="en-US" sz="900" b="0" dirty="0" smtClean="0">
                          <a:solidFill>
                            <a:srgbClr val="000000"/>
                          </a:solidFill>
                          <a:latin typeface="Meiryo UI" panose="020B0604030504040204" pitchFamily="50" charset="-128"/>
                          <a:ea typeface="Meiryo UI" panose="020B0604030504040204" pitchFamily="50" charset="-128"/>
                        </a:rPr>
                        <a:t>を総合的に行う</a:t>
                      </a:r>
                      <a:endParaRPr lang="ja-JP" altLang="en-US" sz="900" b="0" u="sng" dirty="0" smtClean="0">
                        <a:solidFill>
                          <a:srgbClr val="FF0000"/>
                        </a:solidFill>
                        <a:latin typeface="Meiryo UI" panose="020B0604030504040204" pitchFamily="50" charset="-128"/>
                        <a:ea typeface="Meiryo UI" panose="020B0604030504040204" pitchFamily="50" charset="-128"/>
                      </a:endParaRPr>
                    </a:p>
                  </a:txBody>
                  <a:tcPr anchor="ctr">
                    <a:solidFill>
                      <a:srgbClr val="FFEFF0"/>
                    </a:solidFill>
                  </a:tcPr>
                </a:tc>
                <a:extLst>
                  <a:ext uri="{0D108BD9-81ED-4DB2-BD59-A6C34878D82A}">
                    <a16:rowId xmlns:a16="http://schemas.microsoft.com/office/drawing/2014/main" val="3050582988"/>
                  </a:ext>
                </a:extLst>
              </a:tr>
              <a:tr h="29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同行援護</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rPr>
                        <a:t>視覚障害により、移動に著しい困難を有する人が外出する時、必要な情報提供や介護を行う</a:t>
                      </a:r>
                    </a:p>
                  </a:txBody>
                  <a:tcPr anchor="ctr">
                    <a:solidFill>
                      <a:srgbClr val="FFEFF0"/>
                    </a:solidFill>
                  </a:tcPr>
                </a:tc>
                <a:extLst>
                  <a:ext uri="{0D108BD9-81ED-4DB2-BD59-A6C34878D82A}">
                    <a16:rowId xmlns:a16="http://schemas.microsoft.com/office/drawing/2014/main" val="1525890002"/>
                  </a:ext>
                </a:extLst>
              </a:tr>
              <a:tr h="29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行動援護</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自己判断能力が制限されている人が行動するときに、危険を回避するために必要な支援、外出支援を行う</a:t>
                      </a:r>
                    </a:p>
                  </a:txBody>
                  <a:tcPr anchor="ctr">
                    <a:solidFill>
                      <a:srgbClr val="FFEFF0"/>
                    </a:solidFill>
                  </a:tcPr>
                </a:tc>
                <a:extLst>
                  <a:ext uri="{0D108BD9-81ED-4DB2-BD59-A6C34878D82A}">
                    <a16:rowId xmlns:a16="http://schemas.microsoft.com/office/drawing/2014/main" val="2126197283"/>
                  </a:ext>
                </a:extLst>
              </a:tr>
              <a:tr h="299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solidFill>
                            <a:srgbClr val="000000"/>
                          </a:solidFill>
                          <a:latin typeface="Meiryo UI" panose="020B0604030504040204" pitchFamily="50" charset="-128"/>
                          <a:ea typeface="Meiryo UI" panose="020B0604030504040204" pitchFamily="50" charset="-128"/>
                        </a:rPr>
                        <a:t>重度障害者等包括支援</a:t>
                      </a:r>
                      <a:endParaRPr lang="en-US" altLang="ja-JP"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FFE7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rgbClr val="000000"/>
                          </a:solidFill>
                          <a:latin typeface="Meiryo UI" panose="020B0604030504040204" pitchFamily="50" charset="-128"/>
                          <a:ea typeface="Meiryo UI" panose="020B0604030504040204" pitchFamily="50" charset="-128"/>
                          <a:cs typeface="Times New Roman" pitchFamily="18" charset="0"/>
                        </a:rPr>
                        <a:t>介護の必要性がとても高い人に、居宅介護等複数のサービスを包括的に行う</a:t>
                      </a:r>
                    </a:p>
                  </a:txBody>
                  <a:tcPr anchor="ctr">
                    <a:solidFill>
                      <a:srgbClr val="FFEFF0"/>
                    </a:solidFill>
                  </a:tcPr>
                </a:tc>
                <a:extLst>
                  <a:ext uri="{0D108BD9-81ED-4DB2-BD59-A6C34878D82A}">
                    <a16:rowId xmlns:a16="http://schemas.microsoft.com/office/drawing/2014/main" val="3970669178"/>
                  </a:ext>
                </a:extLst>
              </a:tr>
            </a:tbl>
          </a:graphicData>
        </a:graphic>
      </p:graphicFrame>
      <p:sp>
        <p:nvSpPr>
          <p:cNvPr id="43" name="テキスト ボックス 42"/>
          <p:cNvSpPr txBox="1"/>
          <p:nvPr/>
        </p:nvSpPr>
        <p:spPr>
          <a:xfrm>
            <a:off x="338750" y="6669940"/>
            <a:ext cx="9051895" cy="215444"/>
          </a:xfrm>
          <a:prstGeom prst="rect">
            <a:avLst/>
          </a:prstGeom>
          <a:noFill/>
        </p:spPr>
        <p:txBody>
          <a:bodyPr wrap="square" rtlCol="0">
            <a:spAutoFit/>
          </a:bodyPr>
          <a:lstStyle/>
          <a:p>
            <a:pPr fontAlgn="base">
              <a:spcBef>
                <a:spcPct val="0"/>
              </a:spcBef>
              <a:spcAft>
                <a:spcPct val="0"/>
              </a:spcAft>
            </a:pPr>
            <a:r>
              <a:rPr lang="ja-JP" altLang="en-US" sz="800" dirty="0" smtClean="0">
                <a:solidFill>
                  <a:srgbClr val="000000"/>
                </a:solidFill>
                <a:latin typeface="Meiryo UI" panose="020B0604030504040204" pitchFamily="50" charset="-128"/>
                <a:ea typeface="Meiryo UI" panose="020B0604030504040204" pitchFamily="50" charset="-128"/>
              </a:rPr>
              <a:t>（注）１</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表中の「　　　  」は「障害者」、「  　　  」は「障害児」であり、利用できるサービスにマークを付している。　２</a:t>
            </a:r>
            <a:r>
              <a:rPr lang="en-US" altLang="ja-JP" sz="800" dirty="0" smtClean="0">
                <a:solidFill>
                  <a:srgbClr val="000000"/>
                </a:solidFill>
                <a:latin typeface="Meiryo UI" panose="020B0604030504040204" pitchFamily="50" charset="-128"/>
                <a:ea typeface="Meiryo UI" panose="020B0604030504040204" pitchFamily="50" charset="-128"/>
              </a:rPr>
              <a:t>.</a:t>
            </a:r>
            <a:r>
              <a:rPr lang="ja-JP" altLang="en-US" sz="800" dirty="0" smtClean="0">
                <a:solidFill>
                  <a:srgbClr val="000000"/>
                </a:solidFill>
                <a:latin typeface="Meiryo UI" panose="020B0604030504040204" pitchFamily="50" charset="-128"/>
                <a:ea typeface="Meiryo UI" panose="020B0604030504040204" pitchFamily="50" charset="-128"/>
              </a:rPr>
              <a:t>利用者数及び施設・事業所数は、平成</a:t>
            </a:r>
            <a:r>
              <a:rPr lang="en-US" altLang="ja-JP" sz="800" dirty="0" smtClean="0">
                <a:solidFill>
                  <a:srgbClr val="000000"/>
                </a:solidFill>
                <a:latin typeface="Meiryo UI" panose="020B0604030504040204" pitchFamily="50" charset="-128"/>
                <a:ea typeface="Meiryo UI" panose="020B0604030504040204" pitchFamily="50" charset="-128"/>
              </a:rPr>
              <a:t>31</a:t>
            </a:r>
            <a:r>
              <a:rPr lang="ja-JP" altLang="en-US" sz="800" dirty="0" smtClean="0">
                <a:solidFill>
                  <a:srgbClr val="000000"/>
                </a:solidFill>
                <a:latin typeface="Meiryo UI" panose="020B0604030504040204" pitchFamily="50" charset="-128"/>
                <a:ea typeface="Meiryo UI" panose="020B0604030504040204" pitchFamily="50" charset="-128"/>
              </a:rPr>
              <a:t>年</a:t>
            </a:r>
            <a:r>
              <a:rPr lang="en-US" altLang="ja-JP" sz="800" dirty="0" smtClean="0">
                <a:solidFill>
                  <a:srgbClr val="000000"/>
                </a:solidFill>
                <a:latin typeface="Meiryo UI" panose="020B0604030504040204" pitchFamily="50" charset="-128"/>
                <a:ea typeface="Meiryo UI" panose="020B0604030504040204" pitchFamily="50" charset="-128"/>
              </a:rPr>
              <a:t>1</a:t>
            </a:r>
            <a:r>
              <a:rPr lang="ja-JP" altLang="en-US" sz="800" dirty="0" smtClean="0">
                <a:solidFill>
                  <a:srgbClr val="000000"/>
                </a:solidFill>
                <a:latin typeface="Meiryo UI" panose="020B0604030504040204" pitchFamily="50" charset="-128"/>
                <a:ea typeface="Meiryo UI" panose="020B0604030504040204" pitchFamily="50" charset="-128"/>
              </a:rPr>
              <a:t>月サービス提供分（国保連データ）</a:t>
            </a:r>
            <a:endParaRPr lang="ja-JP" altLang="en-US" sz="800" dirty="0">
              <a:solidFill>
                <a:srgbClr val="000000"/>
              </a:solidFill>
              <a:latin typeface="Meiryo UI" panose="020B0604030504040204" pitchFamily="50" charset="-128"/>
              <a:ea typeface="Meiryo UI" panose="020B0604030504040204" pitchFamily="50" charset="-128"/>
            </a:endParaRPr>
          </a:p>
        </p:txBody>
      </p:sp>
      <p:sp>
        <p:nvSpPr>
          <p:cNvPr id="93" name="円/楕円 92"/>
          <p:cNvSpPr/>
          <p:nvPr/>
        </p:nvSpPr>
        <p:spPr>
          <a:xfrm>
            <a:off x="1274871" y="6707395"/>
            <a:ext cx="144015" cy="144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者</a:t>
            </a:r>
          </a:p>
        </p:txBody>
      </p:sp>
      <p:sp>
        <p:nvSpPr>
          <p:cNvPr id="94" name="円/楕円 93"/>
          <p:cNvSpPr/>
          <p:nvPr/>
        </p:nvSpPr>
        <p:spPr>
          <a:xfrm flipH="1">
            <a:off x="2216712" y="6707395"/>
            <a:ext cx="144000" cy="144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児</a:t>
            </a:r>
          </a:p>
        </p:txBody>
      </p:sp>
      <p:sp>
        <p:nvSpPr>
          <p:cNvPr id="126" name="角丸四角形 125"/>
          <p:cNvSpPr/>
          <p:nvPr/>
        </p:nvSpPr>
        <p:spPr bwMode="auto">
          <a:xfrm>
            <a:off x="711068" y="2398443"/>
            <a:ext cx="2052000" cy="972000"/>
          </a:xfrm>
          <a:prstGeom prst="roundRect">
            <a:avLst>
              <a:gd name="adj" fmla="val 3439"/>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55" name="角丸四角形 154"/>
          <p:cNvSpPr/>
          <p:nvPr/>
        </p:nvSpPr>
        <p:spPr bwMode="auto">
          <a:xfrm>
            <a:off x="707581" y="3449874"/>
            <a:ext cx="2052000" cy="270000"/>
          </a:xfrm>
          <a:prstGeom prst="roundRect">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64" name="縦巻き 163"/>
          <p:cNvSpPr/>
          <p:nvPr/>
        </p:nvSpPr>
        <p:spPr bwMode="auto">
          <a:xfrm>
            <a:off x="30262" y="3808551"/>
            <a:ext cx="364000" cy="715875"/>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居</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住</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支</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援</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系</a:t>
            </a:r>
            <a:endParaRPr lang="en-US" altLang="ja-JP" sz="1000" b="1" dirty="0" smtClean="0">
              <a:solidFill>
                <a:srgbClr val="000000"/>
              </a:solidFill>
              <a:latin typeface="Meiryo UI" panose="020B0604030504040204" pitchFamily="50" charset="-128"/>
              <a:ea typeface="Meiryo UI" panose="020B0604030504040204" pitchFamily="50" charset="-128"/>
            </a:endParaRPr>
          </a:p>
        </p:txBody>
      </p:sp>
      <p:sp>
        <p:nvSpPr>
          <p:cNvPr id="166" name="縦巻き 165"/>
          <p:cNvSpPr/>
          <p:nvPr/>
        </p:nvSpPr>
        <p:spPr bwMode="auto">
          <a:xfrm>
            <a:off x="30262" y="661565"/>
            <a:ext cx="364000" cy="167660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0"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訪</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問</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系</a:t>
            </a:r>
          </a:p>
        </p:txBody>
      </p:sp>
      <p:sp>
        <p:nvSpPr>
          <p:cNvPr id="167" name="縦巻き 166"/>
          <p:cNvSpPr/>
          <p:nvPr/>
        </p:nvSpPr>
        <p:spPr bwMode="auto">
          <a:xfrm>
            <a:off x="31380" y="2415856"/>
            <a:ext cx="364000" cy="79712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日</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中</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活</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動</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系</a:t>
            </a:r>
          </a:p>
        </p:txBody>
      </p:sp>
      <p:sp>
        <p:nvSpPr>
          <p:cNvPr id="168" name="縦巻き 167"/>
          <p:cNvSpPr/>
          <p:nvPr/>
        </p:nvSpPr>
        <p:spPr bwMode="auto">
          <a:xfrm>
            <a:off x="31380" y="3284984"/>
            <a:ext cx="364000" cy="39600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施</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設</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系</a:t>
            </a:r>
          </a:p>
        </p:txBody>
      </p:sp>
      <p:sp>
        <p:nvSpPr>
          <p:cNvPr id="156" name="縦巻き 155"/>
          <p:cNvSpPr/>
          <p:nvPr/>
        </p:nvSpPr>
        <p:spPr bwMode="auto">
          <a:xfrm>
            <a:off x="30262" y="4570811"/>
            <a:ext cx="364000" cy="2024507"/>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訓</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練</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系</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就</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労</a:t>
            </a:r>
            <a:endParaRPr lang="en-US" altLang="ja-JP" sz="11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100" b="1" dirty="0" smtClean="0">
                <a:solidFill>
                  <a:srgbClr val="000000"/>
                </a:solidFill>
                <a:latin typeface="Meiryo UI" panose="020B0604030504040204" pitchFamily="50" charset="-128"/>
                <a:ea typeface="Meiryo UI" panose="020B0604030504040204" pitchFamily="50" charset="-128"/>
              </a:rPr>
              <a:t>系</a:t>
            </a:r>
          </a:p>
        </p:txBody>
      </p:sp>
      <p:sp>
        <p:nvSpPr>
          <p:cNvPr id="108" name="テキスト ボックス 107"/>
          <p:cNvSpPr txBox="1"/>
          <p:nvPr/>
        </p:nvSpPr>
        <p:spPr>
          <a:xfrm>
            <a:off x="-1" y="-8413"/>
            <a:ext cx="9906001" cy="360000"/>
          </a:xfrm>
          <a:prstGeom prst="rect">
            <a:avLst/>
          </a:prstGeom>
          <a:solidFill>
            <a:srgbClr val="FFFFCC"/>
          </a:solidFill>
        </p:spPr>
        <p:txBody>
          <a:bodyPr wrap="square" rtlCol="0" anchor="ctr">
            <a:spAutoFit/>
          </a:bodyPr>
          <a:lstStyle/>
          <a:p>
            <a:pPr algn="ctr"/>
            <a:r>
              <a:rPr lang="ja-JP" altLang="en-US" sz="2000" b="1" dirty="0" smtClean="0">
                <a:solidFill>
                  <a:prstClr val="black"/>
                </a:solidFill>
                <a:latin typeface="Meiryo UI" panose="020B0604030504040204" pitchFamily="50" charset="-128"/>
                <a:ea typeface="Meiryo UI" panose="020B0604030504040204" pitchFamily="50" charset="-128"/>
                <a:cs typeface="メイリオ" pitchFamily="50" charset="-128"/>
              </a:rPr>
              <a:t>障害福祉サービス等の体系</a:t>
            </a:r>
            <a:r>
              <a:rPr lang="ja-JP" altLang="en-US" b="1" dirty="0" smtClean="0">
                <a:solidFill>
                  <a:prstClr val="black"/>
                </a:solidFill>
                <a:latin typeface="Meiryo UI" panose="020B0604030504040204" pitchFamily="50" charset="-128"/>
                <a:ea typeface="Meiryo UI" panose="020B0604030504040204" pitchFamily="50" charset="-128"/>
                <a:cs typeface="メイリオ" pitchFamily="50" charset="-128"/>
              </a:rPr>
              <a:t>（介護給付・訓練等給付）</a:t>
            </a:r>
            <a:endParaRPr lang="ja-JP" altLang="en-US" b="1"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154" name="角丸四角形 153"/>
          <p:cNvSpPr/>
          <p:nvPr/>
        </p:nvSpPr>
        <p:spPr bwMode="auto">
          <a:xfrm>
            <a:off x="704448" y="3864278"/>
            <a:ext cx="2052000" cy="626362"/>
          </a:xfrm>
          <a:prstGeom prst="roundRect">
            <a:avLst>
              <a:gd name="adj" fmla="val 4874"/>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59" name="角丸四角形 158"/>
          <p:cNvSpPr/>
          <p:nvPr/>
        </p:nvSpPr>
        <p:spPr bwMode="auto">
          <a:xfrm>
            <a:off x="704447" y="4550484"/>
            <a:ext cx="2052000" cy="2116354"/>
          </a:xfrm>
          <a:prstGeom prst="roundRect">
            <a:avLst>
              <a:gd name="adj" fmla="val 480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25" name="角丸四角形 124"/>
          <p:cNvSpPr/>
          <p:nvPr/>
        </p:nvSpPr>
        <p:spPr bwMode="auto">
          <a:xfrm>
            <a:off x="709068" y="675904"/>
            <a:ext cx="2052000" cy="1662261"/>
          </a:xfrm>
          <a:prstGeom prst="roundRect">
            <a:avLst>
              <a:gd name="adj" fmla="val 283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410758" y="661566"/>
            <a:ext cx="260000" cy="3058308"/>
          </a:xfrm>
          <a:prstGeom prst="rect">
            <a:avLst/>
          </a:prstGeom>
          <a:solidFill>
            <a:srgbClr val="FFCDCE"/>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介護給付</a:t>
            </a:r>
          </a:p>
        </p:txBody>
      </p:sp>
      <p:sp>
        <p:nvSpPr>
          <p:cNvPr id="127" name="正方形/長方形 126"/>
          <p:cNvSpPr/>
          <p:nvPr/>
        </p:nvSpPr>
        <p:spPr>
          <a:xfrm>
            <a:off x="410758" y="3808551"/>
            <a:ext cx="260000" cy="2844431"/>
          </a:xfrm>
          <a:prstGeom prst="rect">
            <a:avLst/>
          </a:prstGeom>
          <a:solidFill>
            <a:srgbClr val="FFEE89"/>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訓練等給付</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62" name="楕円 161"/>
          <p:cNvSpPr/>
          <p:nvPr/>
        </p:nvSpPr>
        <p:spPr>
          <a:xfrm>
            <a:off x="2500909" y="722676"/>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63" name="楕円 162"/>
          <p:cNvSpPr/>
          <p:nvPr/>
        </p:nvSpPr>
        <p:spPr>
          <a:xfrm>
            <a:off x="2199841" y="727014"/>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65" name="楕円 164"/>
          <p:cNvSpPr/>
          <p:nvPr/>
        </p:nvSpPr>
        <p:spPr>
          <a:xfrm>
            <a:off x="2199841" y="1139638"/>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0" name="楕円 169"/>
          <p:cNvSpPr/>
          <p:nvPr/>
        </p:nvSpPr>
        <p:spPr>
          <a:xfrm>
            <a:off x="2199841" y="150996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1" name="楕円 170"/>
          <p:cNvSpPr/>
          <p:nvPr/>
        </p:nvSpPr>
        <p:spPr>
          <a:xfrm>
            <a:off x="2199841" y="182318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2" name="楕円 171"/>
          <p:cNvSpPr/>
          <p:nvPr/>
        </p:nvSpPr>
        <p:spPr>
          <a:xfrm>
            <a:off x="2199841" y="2147750"/>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3" name="楕円 172"/>
          <p:cNvSpPr/>
          <p:nvPr/>
        </p:nvSpPr>
        <p:spPr>
          <a:xfrm>
            <a:off x="2199841" y="2453804"/>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5" name="楕円 174"/>
          <p:cNvSpPr/>
          <p:nvPr/>
        </p:nvSpPr>
        <p:spPr>
          <a:xfrm>
            <a:off x="2200959" y="275870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6" name="楕円 175"/>
          <p:cNvSpPr/>
          <p:nvPr/>
        </p:nvSpPr>
        <p:spPr>
          <a:xfrm>
            <a:off x="2200959" y="309137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7" name="楕円 176"/>
          <p:cNvSpPr/>
          <p:nvPr/>
        </p:nvSpPr>
        <p:spPr>
          <a:xfrm>
            <a:off x="2200959" y="348085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8" name="楕円 177"/>
          <p:cNvSpPr/>
          <p:nvPr/>
        </p:nvSpPr>
        <p:spPr>
          <a:xfrm>
            <a:off x="2199841" y="394173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79" name="楕円 178"/>
          <p:cNvSpPr/>
          <p:nvPr/>
        </p:nvSpPr>
        <p:spPr>
          <a:xfrm>
            <a:off x="2199841" y="4301772"/>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0" name="楕円 179"/>
          <p:cNvSpPr/>
          <p:nvPr/>
        </p:nvSpPr>
        <p:spPr>
          <a:xfrm>
            <a:off x="2199841" y="4615283"/>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1" name="楕円 180"/>
          <p:cNvSpPr/>
          <p:nvPr/>
        </p:nvSpPr>
        <p:spPr>
          <a:xfrm>
            <a:off x="2199841" y="494949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3" name="楕円 182"/>
          <p:cNvSpPr/>
          <p:nvPr/>
        </p:nvSpPr>
        <p:spPr>
          <a:xfrm>
            <a:off x="2199841" y="529765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4" name="楕円 183"/>
          <p:cNvSpPr/>
          <p:nvPr/>
        </p:nvSpPr>
        <p:spPr>
          <a:xfrm>
            <a:off x="2199841" y="5673469"/>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5" name="楕円 184"/>
          <p:cNvSpPr/>
          <p:nvPr/>
        </p:nvSpPr>
        <p:spPr>
          <a:xfrm>
            <a:off x="2199841" y="604583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86" name="楕円 185"/>
          <p:cNvSpPr/>
          <p:nvPr/>
        </p:nvSpPr>
        <p:spPr>
          <a:xfrm>
            <a:off x="2199841" y="643315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202" name="楕円 201"/>
          <p:cNvSpPr/>
          <p:nvPr/>
        </p:nvSpPr>
        <p:spPr>
          <a:xfrm>
            <a:off x="2494379" y="1506308"/>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203" name="楕円 202"/>
          <p:cNvSpPr/>
          <p:nvPr/>
        </p:nvSpPr>
        <p:spPr>
          <a:xfrm>
            <a:off x="2494379" y="1819673"/>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204" name="楕円 203"/>
          <p:cNvSpPr/>
          <p:nvPr/>
        </p:nvSpPr>
        <p:spPr>
          <a:xfrm>
            <a:off x="2494379" y="2138638"/>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217" name="楕円 216"/>
          <p:cNvSpPr/>
          <p:nvPr/>
        </p:nvSpPr>
        <p:spPr>
          <a:xfrm>
            <a:off x="2494414" y="2453804"/>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53" name="角丸四角形 52"/>
          <p:cNvSpPr/>
          <p:nvPr/>
        </p:nvSpPr>
        <p:spPr>
          <a:xfrm>
            <a:off x="697133" y="404688"/>
            <a:ext cx="720453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サービス内容</a:t>
            </a:r>
          </a:p>
        </p:txBody>
      </p:sp>
      <p:sp>
        <p:nvSpPr>
          <p:cNvPr id="54" name="角丸四角形 53"/>
          <p:cNvSpPr/>
          <p:nvPr/>
        </p:nvSpPr>
        <p:spPr>
          <a:xfrm>
            <a:off x="7969941" y="404688"/>
            <a:ext cx="900000"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1200" b="1" dirty="0" smtClean="0">
                <a:solidFill>
                  <a:srgbClr val="000000"/>
                </a:solidFill>
                <a:latin typeface="Meiryo UI" panose="020B0604030504040204" pitchFamily="50" charset="-128"/>
                <a:ea typeface="Meiryo UI" panose="020B0604030504040204" pitchFamily="50" charset="-128"/>
              </a:rPr>
              <a:t>利用者数</a:t>
            </a:r>
          </a:p>
        </p:txBody>
      </p:sp>
      <p:sp>
        <p:nvSpPr>
          <p:cNvPr id="55" name="角丸四角形 54"/>
          <p:cNvSpPr/>
          <p:nvPr/>
        </p:nvSpPr>
        <p:spPr>
          <a:xfrm>
            <a:off x="8906045" y="404688"/>
            <a:ext cx="94349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900" b="1" dirty="0" smtClean="0">
                <a:solidFill>
                  <a:srgbClr val="000000"/>
                </a:solidFill>
                <a:latin typeface="Meiryo UI" panose="020B0604030504040204" pitchFamily="50" charset="-128"/>
                <a:ea typeface="Meiryo UI" panose="020B0604030504040204" pitchFamily="50" charset="-128"/>
              </a:rPr>
              <a:t>施設・事業所数</a:t>
            </a:r>
          </a:p>
        </p:txBody>
      </p:sp>
      <p:graphicFrame>
        <p:nvGraphicFramePr>
          <p:cNvPr id="4" name="表 3"/>
          <p:cNvGraphicFramePr>
            <a:graphicFrameLocks noGrp="1"/>
          </p:cNvGraphicFramePr>
          <p:nvPr>
            <p:extLst/>
          </p:nvPr>
        </p:nvGraphicFramePr>
        <p:xfrm>
          <a:off x="8934129" y="658958"/>
          <a:ext cx="910599" cy="1681813"/>
        </p:xfrm>
        <a:graphic>
          <a:graphicData uri="http://schemas.openxmlformats.org/drawingml/2006/table">
            <a:tbl>
              <a:tblPr firstRow="1" bandRow="1">
                <a:tableStyleId>{0505E3EF-67EA-436B-97B2-0124C06EBD24}</a:tableStyleId>
              </a:tblPr>
              <a:tblGrid>
                <a:gridCol w="910599">
                  <a:extLst>
                    <a:ext uri="{9D8B030D-6E8A-4147-A177-3AD203B41FA5}">
                      <a16:colId xmlns:a16="http://schemas.microsoft.com/office/drawing/2014/main" val="2615792337"/>
                    </a:ext>
                  </a:extLst>
                </a:gridCol>
              </a:tblGrid>
              <a:tr h="280903">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19,998</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504183">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7,464</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718950542"/>
                  </a:ext>
                </a:extLst>
              </a:tr>
              <a:tr h="298909">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5,822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1856982952"/>
                  </a:ext>
                </a:extLst>
              </a:tr>
              <a:tr h="298909">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1,692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563621579"/>
                  </a:ext>
                </a:extLst>
              </a:tr>
              <a:tr h="298909">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91" name="表 90"/>
          <p:cNvGraphicFramePr>
            <a:graphicFrameLocks noGrp="1"/>
          </p:cNvGraphicFramePr>
          <p:nvPr>
            <p:extLst/>
          </p:nvPr>
        </p:nvGraphicFramePr>
        <p:xfrm>
          <a:off x="7971598" y="667844"/>
          <a:ext cx="900000" cy="1680255"/>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79855">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178,490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r h="504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11,112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718950542"/>
                  </a:ext>
                </a:extLst>
              </a:tr>
              <a:tr h="2988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24,958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1856982952"/>
                  </a:ext>
                </a:extLst>
              </a:tr>
              <a:tr h="2988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10,830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563621579"/>
                  </a:ext>
                </a:extLst>
              </a:tr>
              <a:tr h="2988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167861341"/>
                  </a:ext>
                </a:extLst>
              </a:tr>
            </a:tbl>
          </a:graphicData>
        </a:graphic>
      </p:graphicFrame>
      <p:graphicFrame>
        <p:nvGraphicFramePr>
          <p:cNvPr id="92" name="表 91"/>
          <p:cNvGraphicFramePr>
            <a:graphicFrameLocks noGrp="1"/>
          </p:cNvGraphicFramePr>
          <p:nvPr>
            <p:extLst/>
          </p:nvPr>
        </p:nvGraphicFramePr>
        <p:xfrm>
          <a:off x="7971598" y="2398443"/>
          <a:ext cx="900000" cy="9864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50,423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20,590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563621579"/>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281,239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167861341"/>
                  </a:ext>
                </a:extLst>
              </a:tr>
            </a:tbl>
          </a:graphicData>
        </a:graphic>
      </p:graphicFrame>
      <p:graphicFrame>
        <p:nvGraphicFramePr>
          <p:cNvPr id="95" name="表 94"/>
          <p:cNvGraphicFramePr>
            <a:graphicFrameLocks noGrp="1"/>
          </p:cNvGraphicFramePr>
          <p:nvPr>
            <p:extLst/>
          </p:nvPr>
        </p:nvGraphicFramePr>
        <p:xfrm>
          <a:off x="8943537" y="2393803"/>
          <a:ext cx="905761" cy="986400"/>
        </p:xfrm>
        <a:graphic>
          <a:graphicData uri="http://schemas.openxmlformats.org/drawingml/2006/table">
            <a:tbl>
              <a:tblPr firstRow="1" bandRow="1">
                <a:tableStyleId>{0505E3EF-67EA-436B-97B2-0124C06EBD24}</a:tableStyleId>
              </a:tblPr>
              <a:tblGrid>
                <a:gridCol w="905761">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4,762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252</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563621579"/>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10,426</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5" name="表 4"/>
          <p:cNvGraphicFramePr>
            <a:graphicFrameLocks noGrp="1"/>
          </p:cNvGraphicFramePr>
          <p:nvPr>
            <p:extLst/>
          </p:nvPr>
        </p:nvGraphicFramePr>
        <p:xfrm>
          <a:off x="7982716" y="4567499"/>
          <a:ext cx="900000" cy="17208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265518324"/>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2,409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131183175"/>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12,183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63832997"/>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33,401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632122862"/>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69,598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784526462"/>
                  </a:ext>
                </a:extLst>
              </a:tr>
              <a:tr h="3672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252,561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807325878"/>
                  </a:ext>
                </a:extLst>
              </a:tr>
            </a:tbl>
          </a:graphicData>
        </a:graphic>
      </p:graphicFrame>
      <p:graphicFrame>
        <p:nvGraphicFramePr>
          <p:cNvPr id="96" name="表 95"/>
          <p:cNvGraphicFramePr>
            <a:graphicFrameLocks noGrp="1"/>
          </p:cNvGraphicFramePr>
          <p:nvPr>
            <p:extLst/>
          </p:nvPr>
        </p:nvGraphicFramePr>
        <p:xfrm>
          <a:off x="8946444" y="4581128"/>
          <a:ext cx="910802" cy="1720800"/>
        </p:xfrm>
        <a:graphic>
          <a:graphicData uri="http://schemas.openxmlformats.org/drawingml/2006/table">
            <a:tbl>
              <a:tblPr firstRow="1" bandRow="1">
                <a:tableStyleId>{0505E3EF-67EA-436B-97B2-0124C06EBD24}</a:tableStyleId>
              </a:tblPr>
              <a:tblGrid>
                <a:gridCol w="910802">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186</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1,170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718950542"/>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3,284</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1856982952"/>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3,800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2563621579"/>
                  </a:ext>
                </a:extLst>
              </a:tr>
              <a:tr h="36720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12,331</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167861341"/>
                  </a:ext>
                </a:extLst>
              </a:tr>
            </a:tbl>
          </a:graphicData>
        </a:graphic>
      </p:graphicFrame>
      <p:graphicFrame>
        <p:nvGraphicFramePr>
          <p:cNvPr id="97" name="表 96"/>
          <p:cNvGraphicFramePr>
            <a:graphicFrameLocks noGrp="1"/>
          </p:cNvGraphicFramePr>
          <p:nvPr>
            <p:extLst/>
          </p:nvPr>
        </p:nvGraphicFramePr>
        <p:xfrm>
          <a:off x="7978679" y="3853459"/>
          <a:ext cx="900000" cy="6480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3816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488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r h="2664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121,061</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2563621579"/>
                  </a:ext>
                </a:extLst>
              </a:tr>
            </a:tbl>
          </a:graphicData>
        </a:graphic>
      </p:graphicFrame>
      <p:graphicFrame>
        <p:nvGraphicFramePr>
          <p:cNvPr id="98" name="表 97"/>
          <p:cNvGraphicFramePr>
            <a:graphicFrameLocks noGrp="1"/>
          </p:cNvGraphicFramePr>
          <p:nvPr>
            <p:extLst/>
          </p:nvPr>
        </p:nvGraphicFramePr>
        <p:xfrm>
          <a:off x="8938682" y="3862515"/>
          <a:ext cx="900000" cy="651853"/>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358573">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120</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r h="293280">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8,261</a:t>
                      </a:r>
                    </a:p>
                  </a:txBody>
                  <a:tcPr marL="9525" marR="9525" marT="9525" marB="0" anchor="ctr">
                    <a:solidFill>
                      <a:srgbClr val="EFF4E4"/>
                    </a:solidFill>
                  </a:tcPr>
                </a:tc>
                <a:extLst>
                  <a:ext uri="{0D108BD9-81ED-4DB2-BD59-A6C34878D82A}">
                    <a16:rowId xmlns:a16="http://schemas.microsoft.com/office/drawing/2014/main" val="1914035431"/>
                  </a:ext>
                </a:extLst>
              </a:tr>
            </a:tbl>
          </a:graphicData>
        </a:graphic>
      </p:graphicFrame>
      <p:graphicFrame>
        <p:nvGraphicFramePr>
          <p:cNvPr id="99" name="表 98"/>
          <p:cNvGraphicFramePr>
            <a:graphicFrameLocks noGrp="1"/>
          </p:cNvGraphicFramePr>
          <p:nvPr>
            <p:extLst/>
          </p:nvPr>
        </p:nvGraphicFramePr>
        <p:xfrm>
          <a:off x="7978679" y="3454016"/>
          <a:ext cx="900000" cy="2520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128,725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bl>
          </a:graphicData>
        </a:graphic>
      </p:graphicFrame>
      <p:graphicFrame>
        <p:nvGraphicFramePr>
          <p:cNvPr id="101" name="表 100"/>
          <p:cNvGraphicFramePr>
            <a:graphicFrameLocks noGrp="1"/>
          </p:cNvGraphicFramePr>
          <p:nvPr>
            <p:extLst/>
          </p:nvPr>
        </p:nvGraphicFramePr>
        <p:xfrm>
          <a:off x="7989295" y="6363206"/>
          <a:ext cx="900000" cy="2520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252000">
                <a:tc>
                  <a:txBody>
                    <a:bodyPr/>
                    <a:lstStyle/>
                    <a:p>
                      <a:pPr algn="r" fontAlgn="ct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6,209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rgbClr val="EDF6F9"/>
                    </a:solidFill>
                  </a:tcPr>
                </a:tc>
                <a:extLst>
                  <a:ext uri="{0D108BD9-81ED-4DB2-BD59-A6C34878D82A}">
                    <a16:rowId xmlns:a16="http://schemas.microsoft.com/office/drawing/2014/main" val="328380298"/>
                  </a:ext>
                </a:extLst>
              </a:tr>
            </a:tbl>
          </a:graphicData>
        </a:graphic>
      </p:graphicFrame>
      <p:graphicFrame>
        <p:nvGraphicFramePr>
          <p:cNvPr id="102" name="表 101"/>
          <p:cNvGraphicFramePr>
            <a:graphicFrameLocks noGrp="1"/>
          </p:cNvGraphicFramePr>
          <p:nvPr>
            <p:extLst/>
          </p:nvPr>
        </p:nvGraphicFramePr>
        <p:xfrm>
          <a:off x="8949298" y="6356662"/>
          <a:ext cx="900000" cy="258544"/>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258544">
                <a:tc>
                  <a:txBody>
                    <a:bodyPr/>
                    <a:lstStyle/>
                    <a:p>
                      <a:pPr algn="r" fontAlgn="ctr"/>
                      <a:r>
                        <a:rPr lang="en-US" altLang="ja-JP" sz="1200" b="0" i="0" u="none" strike="noStrike" dirty="0" smtClean="0">
                          <a:effectLst/>
                          <a:latin typeface="Meiryo UI" panose="020B0604030504040204" pitchFamily="50" charset="-128"/>
                          <a:ea typeface="Meiryo UI" panose="020B0604030504040204" pitchFamily="50" charset="-128"/>
                        </a:rPr>
                        <a:t>807</a:t>
                      </a:r>
                      <a:endParaRPr lang="en-US" altLang="ja-JP" sz="1200" b="0" i="0" u="none" strike="noStrike" dirty="0">
                        <a:effectLst/>
                        <a:latin typeface="Meiryo UI" panose="020B0604030504040204" pitchFamily="50" charset="-128"/>
                        <a:ea typeface="Meiryo UI" panose="020B0604030504040204" pitchFamily="50" charset="-128"/>
                      </a:endParaRPr>
                    </a:p>
                  </a:txBody>
                  <a:tcPr marL="9525" marR="9525" marT="9525" marB="0" anchor="ctr">
                    <a:solidFill>
                      <a:srgbClr val="EFF4E4"/>
                    </a:solidFill>
                  </a:tcPr>
                </a:tc>
                <a:extLst>
                  <a:ext uri="{0D108BD9-81ED-4DB2-BD59-A6C34878D82A}">
                    <a16:rowId xmlns:a16="http://schemas.microsoft.com/office/drawing/2014/main" val="328380298"/>
                  </a:ext>
                </a:extLst>
              </a:tr>
            </a:tbl>
          </a:graphicData>
        </a:graphic>
      </p:graphicFrame>
      <p:graphicFrame>
        <p:nvGraphicFramePr>
          <p:cNvPr id="66" name="表 65"/>
          <p:cNvGraphicFramePr>
            <a:graphicFrameLocks noGrp="1"/>
          </p:cNvGraphicFramePr>
          <p:nvPr>
            <p:extLst/>
          </p:nvPr>
        </p:nvGraphicFramePr>
        <p:xfrm>
          <a:off x="8943537" y="3454016"/>
          <a:ext cx="900000" cy="252000"/>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252000">
                <a:tc>
                  <a:txBody>
                    <a:bodyPr/>
                    <a:lstStyle/>
                    <a:p>
                      <a:pPr algn="r"/>
                      <a:r>
                        <a:rPr kumimoji="1" lang="en-US" altLang="ja-JP" sz="1200" b="0" dirty="0" smtClean="0">
                          <a:latin typeface="Meiryo UI" panose="020B0604030504040204" pitchFamily="50" charset="-128"/>
                          <a:ea typeface="Meiryo UI" panose="020B0604030504040204" pitchFamily="50" charset="-128"/>
                        </a:rPr>
                        <a:t>2,581</a:t>
                      </a:r>
                    </a:p>
                  </a:txBody>
                  <a:tcPr marL="9525" marR="9525" marT="9525" marB="0" anchor="ctr"/>
                </a:tc>
                <a:extLst>
                  <a:ext uri="{0D108BD9-81ED-4DB2-BD59-A6C34878D82A}">
                    <a16:rowId xmlns:a16="http://schemas.microsoft.com/office/drawing/2014/main" val="328380298"/>
                  </a:ext>
                </a:extLst>
              </a:tr>
            </a:tbl>
          </a:graphicData>
        </a:graphic>
      </p:graphicFrame>
    </p:spTree>
    <p:extLst>
      <p:ext uri="{BB962C8B-B14F-4D97-AF65-F5344CB8AC3E}">
        <p14:creationId xmlns:p14="http://schemas.microsoft.com/office/powerpoint/2010/main" val="274009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表 122"/>
          <p:cNvGraphicFramePr>
            <a:graphicFrameLocks noGrp="1"/>
          </p:cNvGraphicFramePr>
          <p:nvPr>
            <p:extLst/>
          </p:nvPr>
        </p:nvGraphicFramePr>
        <p:xfrm>
          <a:off x="721173" y="3815148"/>
          <a:ext cx="7200000" cy="2660443"/>
        </p:xfrm>
        <a:graphic>
          <a:graphicData uri="http://schemas.openxmlformats.org/drawingml/2006/table">
            <a:tbl>
              <a:tblPr firstRow="1" bandRow="1">
                <a:tableStyleId>{0505E3EF-67EA-436B-97B2-0124C06EBD24}</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fontAlgn="base">
                        <a:spcBef>
                          <a:spcPct val="0"/>
                        </a:spcBef>
                        <a:spcAft>
                          <a:spcPct val="0"/>
                        </a:spcAft>
                      </a:pPr>
                      <a:r>
                        <a:rPr lang="ja-JP" altLang="en-US" sz="1050" b="1" dirty="0" smtClean="0">
                          <a:latin typeface="Meiryo UI" panose="020B0604030504040204" pitchFamily="50" charset="-128"/>
                          <a:ea typeface="Meiryo UI" panose="020B0604030504040204" pitchFamily="50" charset="-128"/>
                        </a:rPr>
                        <a:t>計画相談支援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algn="just"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サービス利用支援</a:t>
                      </a:r>
                      <a:r>
                        <a:rPr lang="en-US" altLang="ja-JP" sz="1050" b="0" dirty="0" smtClean="0">
                          <a:latin typeface="Meiryo UI" panose="020B0604030504040204" pitchFamily="50" charset="-128"/>
                          <a:ea typeface="Meiryo UI" panose="020B0604030504040204" pitchFamily="50" charset="-128"/>
                        </a:rPr>
                        <a:t>】</a:t>
                      </a: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サービス申請に係る支給決定前にサービス等利用計画案を作成</a:t>
                      </a:r>
                      <a:endParaRPr lang="en-US" altLang="ja-JP" sz="105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支給決定後、事業者等と連絡調整等を行い、サービス等利用計画を作成</a:t>
                      </a:r>
                      <a:endParaRPr lang="en-US" altLang="ja-JP" sz="105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継続利用支援</a:t>
                      </a:r>
                      <a:r>
                        <a:rPr lang="en-US" altLang="ja-JP" sz="1050" b="0" dirty="0" smtClean="0">
                          <a:latin typeface="Meiryo UI" panose="020B0604030504040204" pitchFamily="50" charset="-128"/>
                          <a:ea typeface="Meiryo UI" panose="020B0604030504040204" pitchFamily="50" charset="-128"/>
                        </a:rPr>
                        <a:t>】</a:t>
                      </a: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サービス等の利用状況等の検証（モニタリング）</a:t>
                      </a:r>
                      <a:endParaRPr lang="en-US" altLang="ja-JP" sz="1050" b="0" dirty="0" smtClean="0">
                        <a:latin typeface="Meiryo UI" panose="020B0604030504040204" pitchFamily="50" charset="-128"/>
                        <a:ea typeface="Meiryo UI" panose="020B0604030504040204" pitchFamily="50" charset="-128"/>
                      </a:endParaRPr>
                    </a:p>
                    <a:p>
                      <a:pPr marL="85725" indent="-85725" algn="just"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事業所等と連絡調整、必要に応じて新たな支給決定等に係る申請の勧奨</a:t>
                      </a:r>
                      <a:endParaRPr lang="en-US" altLang="ja-JP" sz="1050" b="0" dirty="0" smtClean="0">
                        <a:solidFill>
                          <a:srgbClr val="000000"/>
                        </a:solidFill>
                        <a:latin typeface="Meiryo UI" panose="020B0604030504040204" pitchFamily="50" charset="-128"/>
                        <a:ea typeface="Meiryo UI" panose="020B0604030504040204" pitchFamily="50" charset="-128"/>
                        <a:cs typeface="Times New Roman" pitchFamily="18" charset="0"/>
                      </a:endParaRPr>
                    </a:p>
                  </a:txBody>
                  <a:tcPr anchor="ctr">
                    <a:solidFill>
                      <a:srgbClr val="DDFFDD"/>
                    </a:solidFill>
                  </a:tcPr>
                </a:tc>
                <a:extLst>
                  <a:ext uri="{0D108BD9-81ED-4DB2-BD59-A6C34878D82A}">
                    <a16:rowId xmlns:a16="http://schemas.microsoft.com/office/drawing/2014/main" val="118789020"/>
                  </a:ext>
                </a:extLst>
              </a:tr>
              <a:tr h="465883">
                <a:tc>
                  <a:txBody>
                    <a:bodyPr/>
                    <a:lstStyle/>
                    <a:p>
                      <a:pPr fontAlgn="base">
                        <a:spcBef>
                          <a:spcPct val="0"/>
                        </a:spcBef>
                        <a:spcAft>
                          <a:spcPct val="0"/>
                        </a:spcAft>
                      </a:pPr>
                      <a:r>
                        <a:rPr lang="ja-JP" altLang="en-US" sz="1050" b="1" dirty="0" smtClean="0">
                          <a:latin typeface="Meiryo UI" panose="020B0604030504040204" pitchFamily="50" charset="-128"/>
                          <a:ea typeface="Meiryo UI" panose="020B0604030504040204" pitchFamily="50" charset="-128"/>
                        </a:rPr>
                        <a:t>障害児相談支援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障害児利用援助</a:t>
                      </a:r>
                      <a:r>
                        <a:rPr lang="en-US" altLang="ja-JP" sz="1050" b="0" dirty="0" smtClean="0">
                          <a:latin typeface="Meiryo UI" panose="020B0604030504040204" pitchFamily="50" charset="-128"/>
                          <a:ea typeface="Meiryo UI" panose="020B0604030504040204" pitchFamily="50" charset="-128"/>
                        </a:rPr>
                        <a:t>】</a:t>
                      </a:r>
                    </a:p>
                    <a:p>
                      <a:pPr marL="85725" indent="-85725"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障害児通所支援の申請に係る給付決定の前に利用計画案を作成</a:t>
                      </a:r>
                      <a:endParaRPr lang="en-US" altLang="ja-JP" sz="1050" b="0" dirty="0" smtClean="0">
                        <a:latin typeface="Meiryo UI" panose="020B0604030504040204" pitchFamily="50" charset="-128"/>
                        <a:ea typeface="Meiryo UI" panose="020B0604030504040204" pitchFamily="50" charset="-128"/>
                      </a:endParaRPr>
                    </a:p>
                    <a:p>
                      <a:pPr marL="85725" indent="-85725" fontAlgn="base">
                        <a:spcBef>
                          <a:spcPct val="0"/>
                        </a:spcBef>
                        <a:spcAft>
                          <a:spcPct val="0"/>
                        </a:spcAft>
                      </a:pPr>
                      <a:r>
                        <a:rPr lang="ja-JP" altLang="en-US" sz="1050" b="0" dirty="0" smtClean="0">
                          <a:latin typeface="Meiryo UI" panose="020B0604030504040204" pitchFamily="50" charset="-128"/>
                          <a:ea typeface="Meiryo UI" panose="020B0604030504040204" pitchFamily="50" charset="-128"/>
                        </a:rPr>
                        <a:t>　・　給付決定後、事業者等と連絡調整等を行うとともに利用計画を作成</a:t>
                      </a:r>
                      <a:endParaRPr lang="en-US" altLang="ja-JP" sz="1050" b="0" dirty="0" smtClean="0">
                        <a:latin typeface="Meiryo UI" panose="020B0604030504040204" pitchFamily="50" charset="-128"/>
                        <a:ea typeface="Meiryo UI" panose="020B0604030504040204" pitchFamily="50" charset="-128"/>
                      </a:endParaRPr>
                    </a:p>
                    <a:p>
                      <a:pPr fontAlgn="base">
                        <a:spcBef>
                          <a:spcPct val="0"/>
                        </a:spcBef>
                        <a:spcAft>
                          <a:spcPct val="0"/>
                        </a:spcAft>
                      </a:pPr>
                      <a:r>
                        <a:rPr lang="en-US" altLang="ja-JP" sz="1050" b="0" dirty="0" smtClean="0">
                          <a:latin typeface="Meiryo UI" panose="020B0604030504040204" pitchFamily="50" charset="-128"/>
                          <a:ea typeface="Meiryo UI" panose="020B0604030504040204" pitchFamily="50" charset="-128"/>
                        </a:rPr>
                        <a:t>【</a:t>
                      </a:r>
                      <a:r>
                        <a:rPr lang="ja-JP" altLang="en-US" sz="1050" b="0" dirty="0" smtClean="0">
                          <a:latin typeface="Meiryo UI" panose="020B0604030504040204" pitchFamily="50" charset="-128"/>
                          <a:ea typeface="Meiryo UI" panose="020B0604030504040204" pitchFamily="50" charset="-128"/>
                        </a:rPr>
                        <a:t>継続障害児支援利用援助</a:t>
                      </a:r>
                      <a:r>
                        <a:rPr lang="en-US" altLang="ja-JP" sz="1050" b="0" dirty="0" smtClean="0">
                          <a:latin typeface="Meiryo UI" panose="020B0604030504040204" pitchFamily="50" charset="-128"/>
                          <a:ea typeface="Meiryo UI" panose="020B0604030504040204" pitchFamily="50" charset="-128"/>
                        </a:rPr>
                        <a:t>】</a:t>
                      </a:r>
                      <a:endParaRPr lang="ja-JP" altLang="en-US" sz="1050" b="0" dirty="0" smtClean="0">
                        <a:solidFill>
                          <a:srgbClr val="000000"/>
                        </a:solidFill>
                        <a:latin typeface="Meiryo UI" panose="020B0604030504040204" pitchFamily="50" charset="-128"/>
                        <a:ea typeface="Meiryo UI" panose="020B0604030504040204" pitchFamily="50" charset="-128"/>
                        <a:cs typeface="Times New Roman" pitchFamily="18" charset="0"/>
                      </a:endParaRPr>
                    </a:p>
                  </a:txBody>
                  <a:tcPr anchor="ctr">
                    <a:solidFill>
                      <a:srgbClr val="DDFFDD"/>
                    </a:solidFill>
                  </a:tcPr>
                </a:tc>
                <a:extLst>
                  <a:ext uri="{0D108BD9-81ED-4DB2-BD59-A6C34878D82A}">
                    <a16:rowId xmlns:a16="http://schemas.microsoft.com/office/drawing/2014/main" val="3050582988"/>
                  </a:ext>
                </a:extLst>
              </a:tr>
              <a:tr h="465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地域移行支援</a:t>
                      </a:r>
                      <a:endParaRPr lang="ja-JP" altLang="en-US"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住居の確保等、地域での生活に移行するための活動に関する相談、各障害福祉サービス事業所への同行支援等を行う</a:t>
                      </a:r>
                      <a:endParaRPr lang="ja-JP" altLang="en-US" sz="1050" b="0" u="none" dirty="0" smtClean="0">
                        <a:solidFill>
                          <a:schemeClr val="tx1"/>
                        </a:solidFill>
                        <a:latin typeface="Meiryo UI" panose="020B0604030504040204" pitchFamily="50" charset="-128"/>
                        <a:ea typeface="Meiryo UI" panose="020B0604030504040204" pitchFamily="50" charset="-128"/>
                      </a:endParaRPr>
                    </a:p>
                  </a:txBody>
                  <a:tcPr anchor="ctr">
                    <a:solidFill>
                      <a:srgbClr val="DDFFDD"/>
                    </a:solidFill>
                  </a:tcPr>
                </a:tc>
                <a:extLst>
                  <a:ext uri="{0D108BD9-81ED-4DB2-BD59-A6C34878D82A}">
                    <a16:rowId xmlns:a16="http://schemas.microsoft.com/office/drawing/2014/main" val="939583303"/>
                  </a:ext>
                </a:extLst>
              </a:tr>
              <a:tr h="313441">
                <a:tc>
                  <a:txBody>
                    <a:bodyPr/>
                    <a:lstStyle/>
                    <a:p>
                      <a:pPr fontAlgn="base">
                        <a:spcBef>
                          <a:spcPct val="0"/>
                        </a:spcBef>
                        <a:spcAft>
                          <a:spcPct val="0"/>
                        </a:spcAft>
                      </a:pPr>
                      <a:r>
                        <a:rPr lang="ja-JP" altLang="en-US" sz="1050" b="1" dirty="0" smtClean="0">
                          <a:latin typeface="Meiryo UI" panose="020B0604030504040204" pitchFamily="50" charset="-128"/>
                          <a:ea typeface="Meiryo UI" panose="020B0604030504040204" pitchFamily="50" charset="-128"/>
                        </a:rPr>
                        <a:t>地域定着支援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81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eiryo UI" panose="020B0604030504040204" pitchFamily="50" charset="-128"/>
                          <a:ea typeface="Meiryo UI" panose="020B0604030504040204" pitchFamily="50" charset="-128"/>
                        </a:rPr>
                        <a:t>常時、連絡体制を確保し障害の特性に起因して生じた緊急事態等における相談、障害福祉サービス事業所等と連絡調整など、緊急時の各種支援を行う</a:t>
                      </a:r>
                      <a:endParaRPr lang="ja-JP" altLang="en-US" sz="1050" b="0" dirty="0" smtClean="0">
                        <a:solidFill>
                          <a:srgbClr val="000000"/>
                        </a:solidFill>
                        <a:latin typeface="Meiryo UI" panose="020B0604030504040204" pitchFamily="50" charset="-128"/>
                        <a:ea typeface="Meiryo UI" panose="020B0604030504040204" pitchFamily="50" charset="-128"/>
                      </a:endParaRPr>
                    </a:p>
                  </a:txBody>
                  <a:tcPr anchor="ctr">
                    <a:solidFill>
                      <a:srgbClr val="DDFFDD"/>
                    </a:solidFill>
                  </a:tcPr>
                </a:tc>
                <a:extLst>
                  <a:ext uri="{0D108BD9-81ED-4DB2-BD59-A6C34878D82A}">
                    <a16:rowId xmlns:a16="http://schemas.microsoft.com/office/drawing/2014/main" val="1525890002"/>
                  </a:ext>
                </a:extLst>
              </a:tr>
            </a:tbl>
          </a:graphicData>
        </a:graphic>
      </p:graphicFrame>
      <p:graphicFrame>
        <p:nvGraphicFramePr>
          <p:cNvPr id="122" name="表 121"/>
          <p:cNvGraphicFramePr>
            <a:graphicFrameLocks noGrp="1"/>
          </p:cNvGraphicFramePr>
          <p:nvPr>
            <p:extLst/>
          </p:nvPr>
        </p:nvGraphicFramePr>
        <p:xfrm>
          <a:off x="736501" y="2970282"/>
          <a:ext cx="7200000" cy="779324"/>
        </p:xfrm>
        <a:graphic>
          <a:graphicData uri="http://schemas.openxmlformats.org/drawingml/2006/table">
            <a:tbl>
              <a:tblPr firstRow="1" bandRow="1">
                <a:tableStyleId>{22838BEF-8BB2-4498-84A7-C5851F593DF1}</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福祉型障害児入所施設</a:t>
                      </a:r>
                      <a:endParaRPr lang="en-US" altLang="ja-JP" sz="80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algn="just" fontAlgn="base">
                        <a:lnSpc>
                          <a:spcPts val="1200"/>
                        </a:lnSpc>
                        <a:spcBef>
                          <a:spcPct val="0"/>
                        </a:spcBef>
                        <a:spcAft>
                          <a:spcPct val="0"/>
                        </a:spcAft>
                      </a:pPr>
                      <a:r>
                        <a:rPr lang="ja-JP" altLang="en-US" sz="1050" b="0" dirty="0" smtClean="0">
                          <a:solidFill>
                            <a:srgbClr val="000000"/>
                          </a:solidFill>
                          <a:latin typeface="Meiryo UI" panose="020B0604030504040204" pitchFamily="50" charset="-128"/>
                          <a:ea typeface="Meiryo UI" panose="020B0604030504040204" pitchFamily="50" charset="-128"/>
                          <a:cs typeface="Times New Roman" pitchFamily="18" charset="0"/>
                        </a:rPr>
                        <a:t>施設に入所している障害児に対して、保護、日常生活の指導及び知識技能の付与を行う</a:t>
                      </a:r>
                    </a:p>
                  </a:txBody>
                  <a:tcPr anchor="ctr">
                    <a:solidFill>
                      <a:srgbClr val="F3FFFF"/>
                    </a:solidFill>
                  </a:tcPr>
                </a:tc>
                <a:extLst>
                  <a:ext uri="{0D108BD9-81ED-4DB2-BD59-A6C34878D82A}">
                    <a16:rowId xmlns:a16="http://schemas.microsoft.com/office/drawing/2014/main" val="118789020"/>
                  </a:ext>
                </a:extLst>
              </a:tr>
              <a:tr h="465883">
                <a:tc>
                  <a:txBody>
                    <a:bodyPr/>
                    <a:lstStyle/>
                    <a:p>
                      <a:pPr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医療型障害児入所施設</a:t>
                      </a:r>
                      <a:endParaRPr lang="en-US" altLang="ja-JP" sz="80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施設に入所又は指定医療機関に入院している障害児に対して、保護、日常生活の指導及び知識技能の付与並びに治療を行う</a:t>
                      </a:r>
                    </a:p>
                  </a:txBody>
                  <a:tcPr anchor="ctr">
                    <a:solidFill>
                      <a:srgbClr val="F3FFFF"/>
                    </a:solidFill>
                  </a:tcPr>
                </a:tc>
                <a:extLst>
                  <a:ext uri="{0D108BD9-81ED-4DB2-BD59-A6C34878D82A}">
                    <a16:rowId xmlns:a16="http://schemas.microsoft.com/office/drawing/2014/main" val="3050582988"/>
                  </a:ext>
                </a:extLst>
              </a:tr>
            </a:tbl>
          </a:graphicData>
        </a:graphic>
      </p:graphicFrame>
      <p:graphicFrame>
        <p:nvGraphicFramePr>
          <p:cNvPr id="120" name="表 119"/>
          <p:cNvGraphicFramePr>
            <a:graphicFrameLocks noGrp="1"/>
          </p:cNvGraphicFramePr>
          <p:nvPr>
            <p:extLst/>
          </p:nvPr>
        </p:nvGraphicFramePr>
        <p:xfrm>
          <a:off x="744668" y="2112209"/>
          <a:ext cx="7200000" cy="779324"/>
        </p:xfrm>
        <a:graphic>
          <a:graphicData uri="http://schemas.openxmlformats.org/drawingml/2006/table">
            <a:tbl>
              <a:tblPr firstRow="1" bandRow="1">
                <a:tableStyleId>{22838BEF-8BB2-4498-84A7-C5851F593DF1}</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fontAlgn="base">
                        <a:spcBef>
                          <a:spcPct val="0"/>
                        </a:spcBef>
                        <a:spcAft>
                          <a:spcPct val="0"/>
                        </a:spcAft>
                      </a:pPr>
                      <a:r>
                        <a:rPr lang="ja-JP" altLang="en-US" sz="1050" b="1" dirty="0" smtClean="0">
                          <a:solidFill>
                            <a:schemeClr val="tx1"/>
                          </a:solidFill>
                          <a:latin typeface="Meiryo UI" panose="020B0604030504040204" pitchFamily="50" charset="-128"/>
                          <a:ea typeface="Meiryo UI" panose="020B0604030504040204" pitchFamily="50" charset="-128"/>
                        </a:rPr>
                        <a:t>居宅訪問型児童発達支援</a:t>
                      </a:r>
                      <a:endParaRPr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algn="just" fontAlgn="base">
                        <a:lnSpc>
                          <a:spcPts val="1200"/>
                        </a:lnSpc>
                        <a:spcBef>
                          <a:spcPct val="0"/>
                        </a:spcBef>
                        <a:spcAft>
                          <a:spcPct val="0"/>
                        </a:spcAft>
                      </a:pPr>
                      <a:r>
                        <a:rPr lang="ja-JP" altLang="en-US" sz="1050" b="0" dirty="0" smtClean="0">
                          <a:solidFill>
                            <a:schemeClr val="tx1"/>
                          </a:solidFill>
                          <a:latin typeface="Meiryo UI" panose="020B0604030504040204" pitchFamily="50" charset="-128"/>
                          <a:ea typeface="Meiryo UI" panose="020B0604030504040204" pitchFamily="50" charset="-128"/>
                          <a:cs typeface="Times New Roman" pitchFamily="18" charset="0"/>
                        </a:rPr>
                        <a:t>重度の障害等により外出が著しく困難な障害児の居宅を訪問して発達支援を行う</a:t>
                      </a:r>
                    </a:p>
                  </a:txBody>
                  <a:tcPr anchor="ctr">
                    <a:solidFill>
                      <a:srgbClr val="F3FFFF"/>
                    </a:solidFill>
                  </a:tcPr>
                </a:tc>
                <a:extLst>
                  <a:ext uri="{0D108BD9-81ED-4DB2-BD59-A6C34878D82A}">
                    <a16:rowId xmlns:a16="http://schemas.microsoft.com/office/drawing/2014/main" val="118789020"/>
                  </a:ext>
                </a:extLst>
              </a:tr>
              <a:tr h="465883">
                <a:tc>
                  <a:txBody>
                    <a:bodyPr/>
                    <a:lstStyle/>
                    <a:p>
                      <a:pPr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保育所等訪問支援</a:t>
                      </a:r>
                      <a:endParaRPr lang="ja-JP" altLang="en-US" sz="1050" b="1" dirty="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保育所、乳児院・児童養護施設等を訪問し、障害児に対して、障害児以外の児童との集団生活への適応のための専門的な支援などを行う</a:t>
                      </a:r>
                    </a:p>
                  </a:txBody>
                  <a:tcPr anchor="ctr">
                    <a:solidFill>
                      <a:srgbClr val="F3FFFF"/>
                    </a:solidFill>
                  </a:tcPr>
                </a:tc>
                <a:extLst>
                  <a:ext uri="{0D108BD9-81ED-4DB2-BD59-A6C34878D82A}">
                    <a16:rowId xmlns:a16="http://schemas.microsoft.com/office/drawing/2014/main" val="3050582988"/>
                  </a:ext>
                </a:extLst>
              </a:tr>
            </a:tbl>
          </a:graphicData>
        </a:graphic>
      </p:graphicFrame>
      <p:graphicFrame>
        <p:nvGraphicFramePr>
          <p:cNvPr id="90" name="表 89"/>
          <p:cNvGraphicFramePr>
            <a:graphicFrameLocks noGrp="1"/>
          </p:cNvGraphicFramePr>
          <p:nvPr>
            <p:extLst/>
          </p:nvPr>
        </p:nvGraphicFramePr>
        <p:xfrm>
          <a:off x="744668" y="681161"/>
          <a:ext cx="7200000" cy="1288843"/>
        </p:xfrm>
        <a:graphic>
          <a:graphicData uri="http://schemas.openxmlformats.org/drawingml/2006/table">
            <a:tbl>
              <a:tblPr firstRow="1" bandRow="1">
                <a:tableStyleId>{22838BEF-8BB2-4498-84A7-C5851F593DF1}</a:tableStyleId>
              </a:tblPr>
              <a:tblGrid>
                <a:gridCol w="2052000">
                  <a:extLst>
                    <a:ext uri="{9D8B030D-6E8A-4147-A177-3AD203B41FA5}">
                      <a16:colId xmlns:a16="http://schemas.microsoft.com/office/drawing/2014/main" val="4000948609"/>
                    </a:ext>
                  </a:extLst>
                </a:gridCol>
                <a:gridCol w="5148000">
                  <a:extLst>
                    <a:ext uri="{9D8B030D-6E8A-4147-A177-3AD203B41FA5}">
                      <a16:colId xmlns:a16="http://schemas.microsoft.com/office/drawing/2014/main" val="2687539927"/>
                    </a:ext>
                  </a:extLst>
                </a:gridCol>
              </a:tblGrid>
              <a:tr h="313441">
                <a:tc>
                  <a:txBody>
                    <a:bodyPr/>
                    <a:lstStyle/>
                    <a:p>
                      <a:pPr algn="l"/>
                      <a:r>
                        <a:rPr lang="zh-TW" altLang="en-US" sz="1050" b="1" dirty="0" smtClean="0">
                          <a:latin typeface="Meiryo UI" panose="020B0604030504040204" pitchFamily="50" charset="-128"/>
                          <a:ea typeface="Meiryo UI" panose="020B0604030504040204" pitchFamily="50" charset="-128"/>
                        </a:rPr>
                        <a:t>児童発達支援</a:t>
                      </a: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日常生活における基本的な動作の指導、知識技能の付与、集団生活への適応訓練などの支援を行う</a:t>
                      </a:r>
                      <a:endParaRPr lang="ja-JP" altLang="en-US" sz="1050" b="0" u="none" dirty="0" smtClean="0">
                        <a:solidFill>
                          <a:schemeClr val="tx1"/>
                        </a:solidFill>
                        <a:latin typeface="Meiryo UI" panose="020B0604030504040204" pitchFamily="50" charset="-128"/>
                        <a:ea typeface="Meiryo UI" panose="020B0604030504040204" pitchFamily="50" charset="-128"/>
                      </a:endParaRPr>
                    </a:p>
                  </a:txBody>
                  <a:tcPr anchor="ctr">
                    <a:solidFill>
                      <a:srgbClr val="F3FFFF"/>
                    </a:solidFill>
                  </a:tcPr>
                </a:tc>
                <a:extLst>
                  <a:ext uri="{0D108BD9-81ED-4DB2-BD59-A6C34878D82A}">
                    <a16:rowId xmlns:a16="http://schemas.microsoft.com/office/drawing/2014/main" val="118789020"/>
                  </a:ext>
                </a:extLst>
              </a:tr>
              <a:tr h="465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50" b="1" dirty="0" smtClean="0">
                          <a:latin typeface="Meiryo UI" panose="020B0604030504040204" pitchFamily="50" charset="-128"/>
                          <a:ea typeface="Meiryo UI" panose="020B0604030504040204" pitchFamily="50" charset="-128"/>
                        </a:rPr>
                        <a:t>医療型児童発達支援</a:t>
                      </a:r>
                      <a:endParaRPr lang="zh-TW" altLang="en-US"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u="none" dirty="0" smtClean="0">
                          <a:latin typeface="Meiryo UI" panose="020B0604030504040204" pitchFamily="50" charset="-128"/>
                          <a:ea typeface="Meiryo UI" panose="020B0604030504040204" pitchFamily="50" charset="-128"/>
                        </a:rPr>
                        <a:t>日常生活における基本的な動作の指導、知識技能の付与、　集団生活への適応訓練などの支援及び治療を行う</a:t>
                      </a:r>
                      <a:endParaRPr lang="ja-JP" altLang="en-US" sz="1050" b="0" u="none" dirty="0" smtClean="0">
                        <a:solidFill>
                          <a:schemeClr val="tx1"/>
                        </a:solidFill>
                        <a:latin typeface="Meiryo UI" panose="020B0604030504040204" pitchFamily="50" charset="-128"/>
                        <a:ea typeface="Meiryo UI" panose="020B0604030504040204" pitchFamily="50" charset="-128"/>
                      </a:endParaRPr>
                    </a:p>
                  </a:txBody>
                  <a:tcPr anchor="ctr">
                    <a:solidFill>
                      <a:srgbClr val="F3FFFF"/>
                    </a:solidFill>
                  </a:tcPr>
                </a:tc>
                <a:extLst>
                  <a:ext uri="{0D108BD9-81ED-4DB2-BD59-A6C34878D82A}">
                    <a16:rowId xmlns:a16="http://schemas.microsoft.com/office/drawing/2014/main" val="3050582988"/>
                  </a:ext>
                </a:extLst>
              </a:tr>
              <a:tr h="31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1" dirty="0" smtClean="0">
                          <a:latin typeface="Meiryo UI" panose="020B0604030504040204" pitchFamily="50" charset="-128"/>
                          <a:ea typeface="Meiryo UI" panose="020B0604030504040204" pitchFamily="50" charset="-128"/>
                        </a:rPr>
                        <a:t>放課後等デイサービス</a:t>
                      </a:r>
                      <a:endParaRPr lang="ja-JP" altLang="en-US" sz="1050" b="1" dirty="0" smtClean="0">
                        <a:solidFill>
                          <a:srgbClr val="000000"/>
                        </a:solidFill>
                        <a:latin typeface="Meiryo UI" panose="020B0604030504040204" pitchFamily="50" charset="-128"/>
                        <a:ea typeface="Meiryo UI" panose="020B0604030504040204" pitchFamily="50" charset="-128"/>
                      </a:endParaRPr>
                    </a:p>
                  </a:txBody>
                  <a:tcPr anchor="ctr">
                    <a:solidFill>
                      <a:srgbClr val="97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latin typeface="Meiryo UI" panose="020B0604030504040204" pitchFamily="50" charset="-128"/>
                          <a:ea typeface="Meiryo UI" panose="020B0604030504040204" pitchFamily="50" charset="-128"/>
                        </a:rPr>
                        <a:t>授業の終了後又は休校日に、児童発達支援センター等の施設に通わせ、生活能力向上のための必要な訓練、社会との交流促進などの支援を行う</a:t>
                      </a:r>
                      <a:endParaRPr lang="ja-JP" altLang="en-US" sz="1050" b="0" dirty="0" smtClean="0">
                        <a:solidFill>
                          <a:srgbClr val="000000"/>
                        </a:solidFill>
                        <a:latin typeface="Meiryo UI" panose="020B0604030504040204" pitchFamily="50" charset="-128"/>
                        <a:ea typeface="Meiryo UI" panose="020B0604030504040204" pitchFamily="50" charset="-128"/>
                      </a:endParaRPr>
                    </a:p>
                  </a:txBody>
                  <a:tcPr anchor="ctr">
                    <a:solidFill>
                      <a:srgbClr val="F3FFFF"/>
                    </a:solidFill>
                  </a:tcPr>
                </a:tc>
                <a:extLst>
                  <a:ext uri="{0D108BD9-81ED-4DB2-BD59-A6C34878D82A}">
                    <a16:rowId xmlns:a16="http://schemas.microsoft.com/office/drawing/2014/main" val="1525890002"/>
                  </a:ext>
                </a:extLst>
              </a:tr>
            </a:tbl>
          </a:graphicData>
        </a:graphic>
      </p:graphicFrame>
      <p:sp>
        <p:nvSpPr>
          <p:cNvPr id="43" name="テキスト ボックス 42"/>
          <p:cNvSpPr txBox="1"/>
          <p:nvPr/>
        </p:nvSpPr>
        <p:spPr>
          <a:xfrm>
            <a:off x="344488" y="6654552"/>
            <a:ext cx="9361040" cy="230832"/>
          </a:xfrm>
          <a:prstGeom prst="rect">
            <a:avLst/>
          </a:prstGeom>
          <a:noFill/>
        </p:spPr>
        <p:txBody>
          <a:bodyPr wrap="square" rtlCol="0">
            <a:spAutoFit/>
          </a:bodyPr>
          <a:lstStyle/>
          <a:p>
            <a:r>
              <a:rPr lang="ja-JP" altLang="en-US" sz="900" dirty="0" smtClean="0">
                <a:solidFill>
                  <a:srgbClr val="000000"/>
                </a:solidFill>
                <a:latin typeface="Meiryo UI" panose="020B0604030504040204" pitchFamily="50" charset="-128"/>
                <a:ea typeface="Meiryo UI" panose="020B0604030504040204" pitchFamily="50" charset="-128"/>
              </a:rPr>
              <a:t>（注）１</a:t>
            </a:r>
            <a:r>
              <a:rPr lang="en-US" altLang="ja-JP" sz="900" dirty="0" smtClean="0">
                <a:solidFill>
                  <a:srgbClr val="000000"/>
                </a:solidFill>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表中の「　　　」は「障害者」、「　　   」は「障害児」であり、利用できるサービスにマークを付している。 </a:t>
            </a:r>
            <a:r>
              <a:rPr lang="ja-JP" altLang="en-US" sz="900" dirty="0">
                <a:solidFill>
                  <a:srgbClr val="000000"/>
                </a:solidFill>
                <a:latin typeface="Meiryo UI" panose="020B0604030504040204" pitchFamily="50" charset="-128"/>
                <a:ea typeface="Meiryo UI" panose="020B0604030504040204" pitchFamily="50" charset="-128"/>
              </a:rPr>
              <a:t>２</a:t>
            </a: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利用者数及び施設・事業所数は、平成</a:t>
            </a:r>
            <a:r>
              <a:rPr lang="en-US" altLang="ja-JP" sz="900" dirty="0" smtClean="0">
                <a:solidFill>
                  <a:srgbClr val="000000"/>
                </a:solidFill>
                <a:latin typeface="Meiryo UI" panose="020B0604030504040204" pitchFamily="50" charset="-128"/>
                <a:ea typeface="Meiryo UI" panose="020B0604030504040204" pitchFamily="50" charset="-128"/>
              </a:rPr>
              <a:t>31</a:t>
            </a:r>
            <a:r>
              <a:rPr lang="ja-JP" altLang="en-US" sz="900" dirty="0" smtClean="0">
                <a:solidFill>
                  <a:srgbClr val="000000"/>
                </a:solidFill>
                <a:latin typeface="Meiryo UI" panose="020B0604030504040204" pitchFamily="50" charset="-128"/>
                <a:ea typeface="Meiryo UI" panose="020B0604030504040204" pitchFamily="50" charset="-128"/>
              </a:rPr>
              <a:t>年</a:t>
            </a:r>
            <a:r>
              <a:rPr lang="en-US" altLang="ja-JP" sz="900" dirty="0" smtClean="0">
                <a:solidFill>
                  <a:srgbClr val="000000"/>
                </a:solidFill>
                <a:latin typeface="Meiryo UI" panose="020B0604030504040204" pitchFamily="50" charset="-128"/>
                <a:ea typeface="Meiryo UI" panose="020B0604030504040204" pitchFamily="50" charset="-128"/>
              </a:rPr>
              <a:t>1</a:t>
            </a:r>
            <a:r>
              <a:rPr lang="ja-JP" altLang="en-US" sz="900" dirty="0" smtClean="0">
                <a:solidFill>
                  <a:srgbClr val="000000"/>
                </a:solidFill>
                <a:latin typeface="Meiryo UI" panose="020B0604030504040204" pitchFamily="50" charset="-128"/>
                <a:ea typeface="Meiryo UI" panose="020B0604030504040204" pitchFamily="50" charset="-128"/>
              </a:rPr>
              <a:t>月</a:t>
            </a:r>
            <a:r>
              <a:rPr lang="ja-JP" altLang="en-US" sz="900" dirty="0">
                <a:solidFill>
                  <a:srgbClr val="000000"/>
                </a:solidFill>
                <a:latin typeface="Meiryo UI" panose="020B0604030504040204" pitchFamily="50" charset="-128"/>
                <a:ea typeface="Meiryo UI" panose="020B0604030504040204" pitchFamily="50" charset="-128"/>
              </a:rPr>
              <a:t>サービス提供分（国保連データ</a:t>
            </a:r>
            <a:r>
              <a:rPr lang="ja-JP" altLang="en-US" sz="900" dirty="0" smtClean="0">
                <a:solidFill>
                  <a:srgbClr val="000000"/>
                </a:solidFill>
                <a:latin typeface="Meiryo UI" panose="020B0604030504040204" pitchFamily="50" charset="-128"/>
                <a:ea typeface="Meiryo UI" panose="020B0604030504040204" pitchFamily="50" charset="-128"/>
              </a:rPr>
              <a:t>）</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93" name="円/楕円 92"/>
          <p:cNvSpPr/>
          <p:nvPr/>
        </p:nvSpPr>
        <p:spPr>
          <a:xfrm>
            <a:off x="1366500" y="6699618"/>
            <a:ext cx="144015" cy="1418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者</a:t>
            </a:r>
          </a:p>
        </p:txBody>
      </p:sp>
      <p:sp>
        <p:nvSpPr>
          <p:cNvPr id="94" name="円/楕円 93"/>
          <p:cNvSpPr/>
          <p:nvPr/>
        </p:nvSpPr>
        <p:spPr>
          <a:xfrm flipH="1">
            <a:off x="2354483" y="6697429"/>
            <a:ext cx="144015" cy="14401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base">
              <a:spcBef>
                <a:spcPct val="0"/>
              </a:spcBef>
              <a:spcAft>
                <a:spcPct val="0"/>
              </a:spcAft>
            </a:pPr>
            <a:r>
              <a:rPr lang="ja-JP" altLang="en-US" sz="700" b="1" dirty="0" smtClean="0">
                <a:solidFill>
                  <a:srgbClr val="FFFFFF"/>
                </a:solidFill>
                <a:latin typeface="Meiryo UI" panose="020B0604030504040204" pitchFamily="50" charset="-128"/>
                <a:ea typeface="Meiryo UI" panose="020B0604030504040204" pitchFamily="50" charset="-128"/>
              </a:rPr>
              <a:t>児</a:t>
            </a:r>
          </a:p>
        </p:txBody>
      </p:sp>
      <p:sp>
        <p:nvSpPr>
          <p:cNvPr id="166" name="縦巻き 165"/>
          <p:cNvSpPr/>
          <p:nvPr/>
        </p:nvSpPr>
        <p:spPr bwMode="auto">
          <a:xfrm>
            <a:off x="-15551" y="667992"/>
            <a:ext cx="416496" cy="1286840"/>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50" b="1" dirty="0" smtClean="0">
                <a:solidFill>
                  <a:srgbClr val="000000"/>
                </a:solidFill>
                <a:latin typeface="Meiryo UI" panose="020B0604030504040204" pitchFamily="50" charset="-128"/>
                <a:ea typeface="Meiryo UI" panose="020B0604030504040204" pitchFamily="50" charset="-128"/>
              </a:rPr>
              <a:t>障害児通所</a:t>
            </a:r>
            <a:r>
              <a:rPr lang="ja-JP" altLang="en-US" sz="1100" b="1" dirty="0" smtClean="0">
                <a:solidFill>
                  <a:srgbClr val="000000"/>
                </a:solidFill>
                <a:latin typeface="Meiryo UI" panose="020B0604030504040204" pitchFamily="50" charset="-128"/>
                <a:ea typeface="Meiryo UI" panose="020B0604030504040204" pitchFamily="50" charset="-128"/>
              </a:rPr>
              <a:t>系</a:t>
            </a:r>
            <a:endParaRPr lang="en-US" altLang="ja-JP" sz="1100" b="1" dirty="0" smtClean="0">
              <a:solidFill>
                <a:srgbClr val="000000"/>
              </a:solidFill>
              <a:latin typeface="Meiryo UI" panose="020B0604030504040204" pitchFamily="50" charset="-128"/>
              <a:ea typeface="Meiryo UI" panose="020B0604030504040204" pitchFamily="50" charset="-128"/>
            </a:endParaRPr>
          </a:p>
        </p:txBody>
      </p:sp>
      <p:sp>
        <p:nvSpPr>
          <p:cNvPr id="167" name="縦巻き 166"/>
          <p:cNvSpPr/>
          <p:nvPr/>
        </p:nvSpPr>
        <p:spPr bwMode="auto">
          <a:xfrm>
            <a:off x="-15551" y="2924944"/>
            <a:ext cx="416496" cy="799403"/>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障害児</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入所系</a:t>
            </a:r>
            <a:endParaRPr lang="en-US" altLang="ja-JP" sz="1000" b="1" dirty="0" smtClean="0">
              <a:solidFill>
                <a:srgbClr val="000000"/>
              </a:solidFill>
              <a:latin typeface="Meiryo UI" panose="020B0604030504040204" pitchFamily="50" charset="-128"/>
              <a:ea typeface="Meiryo UI" panose="020B0604030504040204" pitchFamily="50" charset="-128"/>
            </a:endParaRPr>
          </a:p>
        </p:txBody>
      </p:sp>
      <p:sp>
        <p:nvSpPr>
          <p:cNvPr id="168" name="縦巻き 167"/>
          <p:cNvSpPr/>
          <p:nvPr/>
        </p:nvSpPr>
        <p:spPr bwMode="auto">
          <a:xfrm>
            <a:off x="-15551" y="3810701"/>
            <a:ext cx="384330" cy="2636491"/>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200" b="1" dirty="0">
                <a:solidFill>
                  <a:srgbClr val="000000"/>
                </a:solidFill>
                <a:latin typeface="Meiryo UI" panose="020B0604030504040204" pitchFamily="50" charset="-128"/>
                <a:ea typeface="Meiryo UI" panose="020B0604030504040204" pitchFamily="50" charset="-128"/>
              </a:rPr>
              <a:t>相談支援系</a:t>
            </a:r>
            <a:endParaRPr lang="en-US" altLang="ja-JP" sz="1200" b="1" dirty="0" smtClean="0">
              <a:solidFill>
                <a:srgbClr val="000000"/>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416496" y="667991"/>
            <a:ext cx="260002" cy="3056356"/>
          </a:xfrm>
          <a:prstGeom prst="rect">
            <a:avLst/>
          </a:prstGeom>
          <a:solidFill>
            <a:srgbClr val="97FFFF"/>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障害児支援に係る給付</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04" name="角丸四角形 103"/>
          <p:cNvSpPr/>
          <p:nvPr/>
        </p:nvSpPr>
        <p:spPr bwMode="auto">
          <a:xfrm>
            <a:off x="727495" y="3810701"/>
            <a:ext cx="2052000" cy="2646692"/>
          </a:xfrm>
          <a:prstGeom prst="roundRect">
            <a:avLst>
              <a:gd name="adj" fmla="val 417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1" y="4921"/>
            <a:ext cx="9906001" cy="360000"/>
          </a:xfrm>
          <a:prstGeom prst="rect">
            <a:avLst/>
          </a:prstGeom>
          <a:solidFill>
            <a:srgbClr val="FFFFCC"/>
          </a:solidFill>
        </p:spPr>
        <p:txBody>
          <a:bodyPr wrap="square" rtlCol="0" anchor="ctr">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メイリオ" pitchFamily="50" charset="-128"/>
              </a:rPr>
              <a:t>障害福祉</a:t>
            </a:r>
            <a:r>
              <a:rPr lang="ja-JP" altLang="en-US" sz="2000" b="1" dirty="0" smtClean="0">
                <a:solidFill>
                  <a:prstClr val="black"/>
                </a:solidFill>
                <a:latin typeface="Meiryo UI" panose="020B0604030504040204" pitchFamily="50" charset="-128"/>
                <a:ea typeface="Meiryo UI" panose="020B0604030504040204" pitchFamily="50" charset="-128"/>
                <a:cs typeface="メイリオ" pitchFamily="50" charset="-128"/>
              </a:rPr>
              <a:t>サービス等の体系</a:t>
            </a:r>
            <a:r>
              <a:rPr lang="ja-JP" altLang="en-US" b="1" dirty="0" smtClean="0">
                <a:solidFill>
                  <a:prstClr val="black"/>
                </a:solidFill>
                <a:latin typeface="Meiryo UI" panose="020B0604030504040204" pitchFamily="50" charset="-128"/>
                <a:ea typeface="Meiryo UI" panose="020B0604030504040204" pitchFamily="50" charset="-128"/>
                <a:cs typeface="メイリオ"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メイリオ" pitchFamily="50" charset="-128"/>
              </a:rPr>
              <a:t>障害児</a:t>
            </a:r>
            <a:r>
              <a:rPr lang="ja-JP" altLang="en-US" b="1" dirty="0" smtClean="0">
                <a:solidFill>
                  <a:prstClr val="black"/>
                </a:solidFill>
                <a:latin typeface="Meiryo UI" panose="020B0604030504040204" pitchFamily="50" charset="-128"/>
                <a:ea typeface="Meiryo UI" panose="020B0604030504040204" pitchFamily="50" charset="-128"/>
                <a:cs typeface="メイリオ" pitchFamily="50" charset="-128"/>
              </a:rPr>
              <a:t>支援、相談支援に係る給付）</a:t>
            </a:r>
            <a:endParaRPr lang="ja-JP" altLang="en-US" b="1" dirty="0">
              <a:solidFill>
                <a:prstClr val="black"/>
              </a:solidFill>
              <a:latin typeface="Meiryo UI" panose="020B0604030504040204" pitchFamily="50" charset="-128"/>
              <a:ea typeface="Meiryo UI" panose="020B0604030504040204" pitchFamily="50" charset="-128"/>
              <a:cs typeface="メイリオ" pitchFamily="50" charset="-128"/>
            </a:endParaRPr>
          </a:p>
        </p:txBody>
      </p:sp>
      <p:sp>
        <p:nvSpPr>
          <p:cNvPr id="103" name="角丸四角形 102"/>
          <p:cNvSpPr/>
          <p:nvPr/>
        </p:nvSpPr>
        <p:spPr bwMode="auto">
          <a:xfrm>
            <a:off x="732210" y="2968677"/>
            <a:ext cx="2052000" cy="782894"/>
          </a:xfrm>
          <a:prstGeom prst="roundRect">
            <a:avLst>
              <a:gd name="adj" fmla="val 6042"/>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102" name="角丸四角形 101"/>
          <p:cNvSpPr/>
          <p:nvPr/>
        </p:nvSpPr>
        <p:spPr bwMode="auto">
          <a:xfrm>
            <a:off x="732164" y="667991"/>
            <a:ext cx="2071976" cy="1286841"/>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84" name="角丸四角形 83"/>
          <p:cNvSpPr/>
          <p:nvPr/>
        </p:nvSpPr>
        <p:spPr bwMode="auto">
          <a:xfrm>
            <a:off x="732210" y="2091416"/>
            <a:ext cx="2071930" cy="786947"/>
          </a:xfrm>
          <a:prstGeom prst="roundRect">
            <a:avLst>
              <a:gd name="adj" fmla="val 3926"/>
            </a:avLst>
          </a:prstGeom>
          <a:noFill/>
          <a:ln w="25400" cap="flat" cmpd="sng" algn="ctr">
            <a:solidFill>
              <a:srgbClr val="FF66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smtClean="0">
              <a:solidFill>
                <a:srgbClr val="000000"/>
              </a:solidFill>
              <a:latin typeface="Meiryo UI" panose="020B0604030504040204" pitchFamily="50" charset="-128"/>
              <a:ea typeface="Meiryo UI" panose="020B0604030504040204" pitchFamily="50" charset="-128"/>
            </a:endParaRPr>
          </a:p>
        </p:txBody>
      </p:sp>
      <p:sp>
        <p:nvSpPr>
          <p:cNvPr id="85" name="縦巻き 84"/>
          <p:cNvSpPr/>
          <p:nvPr/>
        </p:nvSpPr>
        <p:spPr bwMode="auto">
          <a:xfrm>
            <a:off x="-15551" y="2060848"/>
            <a:ext cx="416496" cy="786947"/>
          </a:xfrm>
          <a:prstGeom prst="verticalScroll">
            <a:avLst/>
          </a:prstGeom>
          <a:solidFill>
            <a:srgbClr val="FFCCFF"/>
          </a:solidFill>
          <a:ln w="9525" cap="flat" cmpd="sng" algn="ctr">
            <a:solidFill>
              <a:srgbClr val="FF66FF"/>
            </a:solidFill>
            <a:prstDash val="solid"/>
            <a:round/>
            <a:headEnd type="none" w="med" len="med"/>
            <a:tailEnd type="none" w="med" len="med"/>
          </a:ln>
          <a:effectLst/>
        </p:spPr>
        <p:txBody>
          <a:bodyPr vert="eaVert"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障害児</a:t>
            </a:r>
            <a:endParaRPr lang="en-US" altLang="ja-JP" sz="1000" b="1" dirty="0" smtClean="0">
              <a:solidFill>
                <a:srgbClr val="000000"/>
              </a:solidFill>
              <a:latin typeface="Meiryo UI" panose="020B0604030504040204" pitchFamily="50" charset="-128"/>
              <a:ea typeface="Meiryo UI" panose="020B0604030504040204" pitchFamily="50" charset="-128"/>
            </a:endParaRPr>
          </a:p>
          <a:p>
            <a:pPr marL="119063" indent="-119063" algn="ctr" defTabSz="873125" fontAlgn="base">
              <a:spcBef>
                <a:spcPct val="0"/>
              </a:spcBef>
              <a:spcAft>
                <a:spcPct val="0"/>
              </a:spcAft>
            </a:pPr>
            <a:r>
              <a:rPr lang="ja-JP" altLang="en-US" sz="1000" b="1" dirty="0" smtClean="0">
                <a:solidFill>
                  <a:srgbClr val="000000"/>
                </a:solidFill>
                <a:latin typeface="Meiryo UI" panose="020B0604030504040204" pitchFamily="50" charset="-128"/>
                <a:ea typeface="Meiryo UI" panose="020B0604030504040204" pitchFamily="50" charset="-128"/>
              </a:rPr>
              <a:t>訪問系</a:t>
            </a:r>
            <a:endParaRPr lang="en-US" altLang="ja-JP" sz="1000" b="1" dirty="0" smtClean="0">
              <a:solidFill>
                <a:srgbClr val="000000"/>
              </a:solidFill>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416496" y="6478106"/>
            <a:ext cx="9651477" cy="230832"/>
          </a:xfrm>
          <a:prstGeom prst="rect">
            <a:avLst/>
          </a:prstGeom>
          <a:noFill/>
          <a:ln w="12700">
            <a:noFill/>
            <a:prstDash val="solid"/>
          </a:ln>
        </p:spPr>
        <p:txBody>
          <a:bodyPr wrap="square" rtlCol="0">
            <a:spAutoFit/>
          </a:bodyPr>
          <a:lstStyle/>
          <a:p>
            <a:r>
              <a:rPr lang="en-US" altLang="ja-JP" sz="900" dirty="0" smtClean="0">
                <a:solidFill>
                  <a:prstClr val="black"/>
                </a:solidFill>
                <a:effectLst>
                  <a:glow>
                    <a:prstClr val="white"/>
                  </a:glow>
                </a:effectLst>
                <a:latin typeface="Meiryo UI" panose="020B0604030504040204" pitchFamily="50" charset="-128"/>
                <a:ea typeface="Meiryo UI" panose="020B0604030504040204" pitchFamily="50" charset="-128"/>
              </a:rPr>
              <a:t>※</a:t>
            </a:r>
            <a:r>
              <a:rPr lang="ja-JP" altLang="en-US" sz="900" dirty="0" smtClean="0">
                <a:solidFill>
                  <a:prstClr val="black"/>
                </a:solidFill>
                <a:effectLst>
                  <a:glow>
                    <a:prstClr val="white"/>
                  </a:glow>
                </a:effectLst>
                <a:latin typeface="Meiryo UI" panose="020B0604030504040204" pitchFamily="50" charset="-128"/>
                <a:ea typeface="Meiryo UI" panose="020B0604030504040204" pitchFamily="50" charset="-128"/>
              </a:rPr>
              <a:t>　障害児支援は、個別に利用の要否を判断</a:t>
            </a:r>
            <a:r>
              <a:rPr lang="ja-JP" altLang="en-US" sz="700" dirty="0" smtClean="0">
                <a:solidFill>
                  <a:prstClr val="black"/>
                </a:solidFill>
                <a:effectLst>
                  <a:glow>
                    <a:prstClr val="white"/>
                  </a:glow>
                </a:effectLst>
                <a:latin typeface="Meiryo UI" panose="020B0604030504040204" pitchFamily="50" charset="-128"/>
                <a:ea typeface="Meiryo UI" panose="020B0604030504040204" pitchFamily="50" charset="-128"/>
              </a:rPr>
              <a:t>（支援区分を認定する仕組みとなっていない）</a:t>
            </a:r>
            <a:r>
              <a:rPr lang="en-US" altLang="ja-JP" sz="900" dirty="0" smtClean="0">
                <a:solidFill>
                  <a:prstClr val="black"/>
                </a:solidFill>
                <a:effectLst>
                  <a:glow>
                    <a:prstClr val="white"/>
                  </a:glow>
                </a:effectLst>
                <a:latin typeface="Meiryo UI" panose="020B0604030504040204" pitchFamily="50" charset="-128"/>
                <a:ea typeface="Meiryo UI" panose="020B0604030504040204" pitchFamily="50" charset="-128"/>
              </a:rPr>
              <a:t>※</a:t>
            </a:r>
            <a:r>
              <a:rPr lang="ja-JP" altLang="en-US" sz="900" dirty="0" smtClean="0">
                <a:solidFill>
                  <a:prstClr val="black"/>
                </a:solidFill>
                <a:effectLst>
                  <a:glow>
                    <a:prstClr val="white"/>
                  </a:glow>
                </a:effectLst>
                <a:latin typeface="Meiryo UI" panose="020B0604030504040204" pitchFamily="50" charset="-128"/>
                <a:ea typeface="Meiryo UI" panose="020B0604030504040204" pitchFamily="50" charset="-128"/>
              </a:rPr>
              <a:t>　相談支援は、支援区分によらず利用の要否を判断</a:t>
            </a:r>
            <a:r>
              <a:rPr lang="ja-JP" altLang="en-US" sz="700" dirty="0" smtClean="0">
                <a:solidFill>
                  <a:prstClr val="black"/>
                </a:solidFill>
                <a:effectLst>
                  <a:glow>
                    <a:prstClr val="white"/>
                  </a:glow>
                </a:effectLst>
                <a:latin typeface="Meiryo UI" panose="020B0604030504040204" pitchFamily="50" charset="-128"/>
                <a:ea typeface="Meiryo UI" panose="020B0604030504040204" pitchFamily="50" charset="-128"/>
              </a:rPr>
              <a:t>（支援区分を利用要件としていない）</a:t>
            </a:r>
            <a:endParaRPr lang="en-US" altLang="ja-JP" sz="700" dirty="0" smtClean="0">
              <a:solidFill>
                <a:prstClr val="black"/>
              </a:solidFill>
              <a:effectLst>
                <a:glow>
                  <a:prstClr val="white"/>
                </a:glow>
              </a:effectLst>
              <a:latin typeface="Meiryo UI" panose="020B0604030504040204" pitchFamily="50" charset="-128"/>
              <a:ea typeface="Meiryo UI" panose="020B0604030504040204" pitchFamily="50" charset="-128"/>
            </a:endParaRPr>
          </a:p>
        </p:txBody>
      </p:sp>
      <p:sp>
        <p:nvSpPr>
          <p:cNvPr id="86" name="正方形/長方形 85"/>
          <p:cNvSpPr/>
          <p:nvPr/>
        </p:nvSpPr>
        <p:spPr>
          <a:xfrm>
            <a:off x="416500" y="3810701"/>
            <a:ext cx="260002" cy="2674193"/>
          </a:xfrm>
          <a:prstGeom prst="rect">
            <a:avLst/>
          </a:prstGeom>
          <a:solidFill>
            <a:srgbClr val="81FF81"/>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Rtl" lIns="36000" rtlCol="0" anchor="ctr"/>
          <a:lstStyle/>
          <a:p>
            <a:pPr algn="ctr" fontAlgn="base">
              <a:spcBef>
                <a:spcPct val="0"/>
              </a:spcBef>
              <a:spcAft>
                <a:spcPct val="0"/>
              </a:spcAft>
            </a:pPr>
            <a:r>
              <a:rPr lang="ja-JP" altLang="en-US" sz="1200" b="1" dirty="0">
                <a:solidFill>
                  <a:srgbClr val="000000"/>
                </a:solidFill>
                <a:latin typeface="Meiryo UI" panose="020B0604030504040204" pitchFamily="50" charset="-128"/>
                <a:ea typeface="Meiryo UI" panose="020B0604030504040204" pitchFamily="50" charset="-128"/>
              </a:rPr>
              <a:t>相談</a:t>
            </a:r>
            <a:r>
              <a:rPr lang="ja-JP" altLang="en-US" sz="1200" b="1" dirty="0" smtClean="0">
                <a:solidFill>
                  <a:srgbClr val="000000"/>
                </a:solidFill>
                <a:latin typeface="Meiryo UI" panose="020B0604030504040204" pitchFamily="50" charset="-128"/>
                <a:ea typeface="Meiryo UI" panose="020B0604030504040204" pitchFamily="50" charset="-128"/>
              </a:rPr>
              <a:t>支援に係る給付</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125" name="楕円 124"/>
          <p:cNvSpPr/>
          <p:nvPr/>
        </p:nvSpPr>
        <p:spPr>
          <a:xfrm>
            <a:off x="2588132" y="827588"/>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26" name="楕円 125"/>
          <p:cNvSpPr/>
          <p:nvPr/>
        </p:nvSpPr>
        <p:spPr>
          <a:xfrm>
            <a:off x="2287065" y="430382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27" name="楕円 126"/>
          <p:cNvSpPr/>
          <p:nvPr/>
        </p:nvSpPr>
        <p:spPr>
          <a:xfrm>
            <a:off x="2287065" y="577738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30" name="楕円 129"/>
          <p:cNvSpPr/>
          <p:nvPr/>
        </p:nvSpPr>
        <p:spPr>
          <a:xfrm>
            <a:off x="2282491" y="6199807"/>
            <a:ext cx="144000"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900" b="1" dirty="0" smtClean="0">
                <a:latin typeface="Meiryo UI" panose="020B0604030504040204" pitchFamily="50" charset="-128"/>
                <a:ea typeface="Meiryo UI" panose="020B0604030504040204" pitchFamily="50" charset="-128"/>
              </a:rPr>
              <a:t>者</a:t>
            </a:r>
            <a:endParaRPr kumimoji="1" lang="ja-JP" altLang="en-US" sz="900" b="1" dirty="0">
              <a:latin typeface="Meiryo UI" panose="020B0604030504040204" pitchFamily="50" charset="-128"/>
              <a:ea typeface="Meiryo UI" panose="020B0604030504040204" pitchFamily="50" charset="-128"/>
            </a:endParaRPr>
          </a:p>
        </p:txBody>
      </p:sp>
      <p:sp>
        <p:nvSpPr>
          <p:cNvPr id="138" name="楕円 137"/>
          <p:cNvSpPr/>
          <p:nvPr/>
        </p:nvSpPr>
        <p:spPr>
          <a:xfrm>
            <a:off x="2581602" y="1662837"/>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0" name="楕円 139"/>
          <p:cNvSpPr/>
          <p:nvPr/>
        </p:nvSpPr>
        <p:spPr>
          <a:xfrm>
            <a:off x="2581602" y="2581474"/>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1" name="楕円 140"/>
          <p:cNvSpPr/>
          <p:nvPr/>
        </p:nvSpPr>
        <p:spPr>
          <a:xfrm>
            <a:off x="2581602" y="3431966"/>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2" name="楕円 141"/>
          <p:cNvSpPr/>
          <p:nvPr/>
        </p:nvSpPr>
        <p:spPr>
          <a:xfrm>
            <a:off x="2588132" y="1219779"/>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3" name="楕円 142"/>
          <p:cNvSpPr/>
          <p:nvPr/>
        </p:nvSpPr>
        <p:spPr>
          <a:xfrm>
            <a:off x="2581602" y="2195535"/>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4" name="楕円 143"/>
          <p:cNvSpPr/>
          <p:nvPr/>
        </p:nvSpPr>
        <p:spPr>
          <a:xfrm>
            <a:off x="2581602" y="3070400"/>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5" name="楕円 144"/>
          <p:cNvSpPr/>
          <p:nvPr/>
        </p:nvSpPr>
        <p:spPr>
          <a:xfrm>
            <a:off x="2581603" y="5160519"/>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sp>
        <p:nvSpPr>
          <p:cNvPr id="146" name="楕円 145"/>
          <p:cNvSpPr/>
          <p:nvPr/>
        </p:nvSpPr>
        <p:spPr>
          <a:xfrm>
            <a:off x="2581603" y="4304739"/>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900" b="1" dirty="0" smtClean="0">
                <a:latin typeface="Meiryo UI" panose="020B0604030504040204" pitchFamily="50" charset="-128"/>
                <a:ea typeface="Meiryo UI" panose="020B0604030504040204" pitchFamily="50" charset="-128"/>
              </a:rPr>
              <a:t>児</a:t>
            </a:r>
            <a:endParaRPr kumimoji="1" lang="ja-JP" altLang="en-US" sz="900" b="1"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nvPr>
        </p:nvGraphicFramePr>
        <p:xfrm>
          <a:off x="8961340" y="681106"/>
          <a:ext cx="900000" cy="1285200"/>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6,365</a:t>
                      </a:r>
                    </a:p>
                  </a:txBody>
                  <a:tcPr anchor="ctr">
                    <a:solidFill>
                      <a:srgbClr val="EFF4E4"/>
                    </a:solidFill>
                  </a:tcPr>
                </a:tc>
                <a:extLst>
                  <a:ext uri="{0D108BD9-81ED-4DB2-BD59-A6C34878D82A}">
                    <a16:rowId xmlns:a16="http://schemas.microsoft.com/office/drawing/2014/main" val="328380298"/>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96</a:t>
                      </a:r>
                    </a:p>
                  </a:txBody>
                  <a:tcPr anchor="ctr">
                    <a:solidFill>
                      <a:srgbClr val="EFF4E4"/>
                    </a:solidFill>
                  </a:tcPr>
                </a:tc>
                <a:extLst>
                  <a:ext uri="{0D108BD9-81ED-4DB2-BD59-A6C34878D82A}">
                    <a16:rowId xmlns:a16="http://schemas.microsoft.com/office/drawing/2014/main" val="2718950542"/>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13,052</a:t>
                      </a:r>
                    </a:p>
                  </a:txBody>
                  <a:tcPr anchor="ctr">
                    <a:solidFill>
                      <a:srgbClr val="EFF4E4"/>
                    </a:solidFill>
                  </a:tcPr>
                </a:tc>
                <a:extLst>
                  <a:ext uri="{0D108BD9-81ED-4DB2-BD59-A6C34878D82A}">
                    <a16:rowId xmlns:a16="http://schemas.microsoft.com/office/drawing/2014/main" val="1856982952"/>
                  </a:ext>
                </a:extLst>
              </a:tr>
            </a:tbl>
          </a:graphicData>
        </a:graphic>
      </p:graphicFrame>
      <p:graphicFrame>
        <p:nvGraphicFramePr>
          <p:cNvPr id="36" name="表 35"/>
          <p:cNvGraphicFramePr>
            <a:graphicFrameLocks noGrp="1"/>
          </p:cNvGraphicFramePr>
          <p:nvPr>
            <p:extLst/>
          </p:nvPr>
        </p:nvGraphicFramePr>
        <p:xfrm>
          <a:off x="7993391" y="678451"/>
          <a:ext cx="900000" cy="12852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113,110</a:t>
                      </a:r>
                    </a:p>
                  </a:txBody>
                  <a:tcPr anchor="ctr">
                    <a:solidFill>
                      <a:srgbClr val="EDF6F9"/>
                    </a:solidFill>
                  </a:tcPr>
                </a:tc>
                <a:extLst>
                  <a:ext uri="{0D108BD9-81ED-4DB2-BD59-A6C34878D82A}">
                    <a16:rowId xmlns:a16="http://schemas.microsoft.com/office/drawing/2014/main" val="328380298"/>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2,311</a:t>
                      </a:r>
                    </a:p>
                  </a:txBody>
                  <a:tcPr anchor="ctr">
                    <a:solidFill>
                      <a:srgbClr val="EDF6F9"/>
                    </a:solidFill>
                  </a:tcPr>
                </a:tc>
                <a:extLst>
                  <a:ext uri="{0D108BD9-81ED-4DB2-BD59-A6C34878D82A}">
                    <a16:rowId xmlns:a16="http://schemas.microsoft.com/office/drawing/2014/main" val="2718950542"/>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205,183</a:t>
                      </a:r>
                    </a:p>
                  </a:txBody>
                  <a:tcPr anchor="ctr">
                    <a:solidFill>
                      <a:srgbClr val="EDF6F9"/>
                    </a:solidFill>
                  </a:tcPr>
                </a:tc>
                <a:extLst>
                  <a:ext uri="{0D108BD9-81ED-4DB2-BD59-A6C34878D82A}">
                    <a16:rowId xmlns:a16="http://schemas.microsoft.com/office/drawing/2014/main" val="1856982952"/>
                  </a:ext>
                </a:extLst>
              </a:tr>
            </a:tbl>
          </a:graphicData>
        </a:graphic>
      </p:graphicFrame>
      <p:graphicFrame>
        <p:nvGraphicFramePr>
          <p:cNvPr id="37" name="表 36"/>
          <p:cNvGraphicFramePr>
            <a:graphicFrameLocks noGrp="1"/>
          </p:cNvGraphicFramePr>
          <p:nvPr>
            <p:extLst/>
          </p:nvPr>
        </p:nvGraphicFramePr>
        <p:xfrm>
          <a:off x="7997650" y="2091857"/>
          <a:ext cx="900000" cy="7776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313200">
                <a:tc>
                  <a:txBody>
                    <a:bodyPr/>
                    <a:lstStyle/>
                    <a:p>
                      <a:pPr algn="r"/>
                      <a:r>
                        <a:rPr kumimoji="1" lang="en-US" altLang="ja-JP" sz="1200" b="0" dirty="0" smtClean="0">
                          <a:latin typeface="Meiryo UI" panose="020B0604030504040204" pitchFamily="50" charset="-128"/>
                          <a:ea typeface="Meiryo UI" panose="020B0604030504040204" pitchFamily="50" charset="-128"/>
                        </a:rPr>
                        <a:t>47</a:t>
                      </a:r>
                    </a:p>
                  </a:txBody>
                  <a:tcPr anchor="ctr">
                    <a:solidFill>
                      <a:srgbClr val="EDF6F9"/>
                    </a:solidFill>
                  </a:tcPr>
                </a:tc>
                <a:extLst>
                  <a:ext uri="{0D108BD9-81ED-4DB2-BD59-A6C34878D82A}">
                    <a16:rowId xmlns:a16="http://schemas.microsoft.com/office/drawing/2014/main" val="328380298"/>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4,927</a:t>
                      </a:r>
                    </a:p>
                  </a:txBody>
                  <a:tcPr anchor="ctr">
                    <a:solidFill>
                      <a:srgbClr val="EDF6F9"/>
                    </a:solidFill>
                  </a:tcPr>
                </a:tc>
                <a:extLst>
                  <a:ext uri="{0D108BD9-81ED-4DB2-BD59-A6C34878D82A}">
                    <a16:rowId xmlns:a16="http://schemas.microsoft.com/office/drawing/2014/main" val="2563621579"/>
                  </a:ext>
                </a:extLst>
              </a:tr>
            </a:tbl>
          </a:graphicData>
        </a:graphic>
      </p:graphicFrame>
      <p:graphicFrame>
        <p:nvGraphicFramePr>
          <p:cNvPr id="38" name="表 37"/>
          <p:cNvGraphicFramePr>
            <a:graphicFrameLocks noGrp="1"/>
          </p:cNvGraphicFramePr>
          <p:nvPr>
            <p:extLst/>
          </p:nvPr>
        </p:nvGraphicFramePr>
        <p:xfrm>
          <a:off x="8965599" y="2091857"/>
          <a:ext cx="900000" cy="774343"/>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313200">
                <a:tc>
                  <a:txBody>
                    <a:bodyPr/>
                    <a:lstStyle/>
                    <a:p>
                      <a:pPr algn="r"/>
                      <a:r>
                        <a:rPr kumimoji="1" lang="en-US" altLang="ja-JP" sz="1200" b="0" dirty="0" smtClean="0">
                          <a:latin typeface="Meiryo UI" panose="020B0604030504040204" pitchFamily="50" charset="-128"/>
                          <a:ea typeface="Meiryo UI" panose="020B0604030504040204" pitchFamily="50" charset="-128"/>
                        </a:rPr>
                        <a:t>25</a:t>
                      </a:r>
                    </a:p>
                  </a:txBody>
                  <a:tcPr anchor="ctr">
                    <a:solidFill>
                      <a:srgbClr val="EFF4E4"/>
                    </a:solidFill>
                  </a:tcPr>
                </a:tc>
                <a:extLst>
                  <a:ext uri="{0D108BD9-81ED-4DB2-BD59-A6C34878D82A}">
                    <a16:rowId xmlns:a16="http://schemas.microsoft.com/office/drawing/2014/main" val="328380298"/>
                  </a:ext>
                </a:extLst>
              </a:tr>
              <a:tr h="461143">
                <a:tc>
                  <a:txBody>
                    <a:bodyPr/>
                    <a:lstStyle/>
                    <a:p>
                      <a:pPr algn="r"/>
                      <a:r>
                        <a:rPr kumimoji="1" lang="en-US" altLang="ja-JP" sz="1200" b="0" dirty="0" smtClean="0">
                          <a:latin typeface="Meiryo UI" panose="020B0604030504040204" pitchFamily="50" charset="-128"/>
                          <a:ea typeface="Meiryo UI" panose="020B0604030504040204" pitchFamily="50" charset="-128"/>
                        </a:rPr>
                        <a:t>689</a:t>
                      </a:r>
                    </a:p>
                  </a:txBody>
                  <a:tcPr anchor="ctr">
                    <a:solidFill>
                      <a:srgbClr val="EFF4E4"/>
                    </a:solidFill>
                  </a:tcPr>
                </a:tc>
                <a:extLst>
                  <a:ext uri="{0D108BD9-81ED-4DB2-BD59-A6C34878D82A}">
                    <a16:rowId xmlns:a16="http://schemas.microsoft.com/office/drawing/2014/main" val="2563621579"/>
                  </a:ext>
                </a:extLst>
              </a:tr>
            </a:tbl>
          </a:graphicData>
        </a:graphic>
      </p:graphicFrame>
      <p:graphicFrame>
        <p:nvGraphicFramePr>
          <p:cNvPr id="41" name="表 40"/>
          <p:cNvGraphicFramePr>
            <a:graphicFrameLocks noGrp="1"/>
          </p:cNvGraphicFramePr>
          <p:nvPr>
            <p:extLst/>
          </p:nvPr>
        </p:nvGraphicFramePr>
        <p:xfrm>
          <a:off x="7993391" y="2956062"/>
          <a:ext cx="900000" cy="2631082"/>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325362">
                <a:tc>
                  <a:txBody>
                    <a:bodyPr/>
                    <a:lstStyle/>
                    <a:p>
                      <a:pPr algn="r"/>
                      <a:r>
                        <a:rPr kumimoji="1" lang="en-US" altLang="ja-JP" sz="1200" b="0" dirty="0" smtClean="0">
                          <a:latin typeface="Meiryo UI" panose="020B0604030504040204" pitchFamily="50" charset="-128"/>
                          <a:ea typeface="Meiryo UI" panose="020B0604030504040204" pitchFamily="50" charset="-128"/>
                        </a:rPr>
                        <a:t>1,579</a:t>
                      </a:r>
                    </a:p>
                  </a:txBody>
                  <a:tcPr anchor="ctr">
                    <a:solidFill>
                      <a:srgbClr val="EDF6F9"/>
                    </a:solidFill>
                  </a:tcPr>
                </a:tc>
                <a:extLst>
                  <a:ext uri="{0D108BD9-81ED-4DB2-BD59-A6C34878D82A}">
                    <a16:rowId xmlns:a16="http://schemas.microsoft.com/office/drawing/2014/main" val="328380298"/>
                  </a:ext>
                </a:extLst>
              </a:tr>
              <a:tr h="461144">
                <a:tc>
                  <a:txBody>
                    <a:bodyPr/>
                    <a:lstStyle/>
                    <a:p>
                      <a:pPr algn="r"/>
                      <a:r>
                        <a:rPr kumimoji="1" lang="en-US" altLang="ja-JP" sz="1200" b="0" dirty="0" smtClean="0">
                          <a:latin typeface="Meiryo UI" panose="020B0604030504040204" pitchFamily="50" charset="-128"/>
                          <a:ea typeface="Meiryo UI" panose="020B0604030504040204" pitchFamily="50" charset="-128"/>
                        </a:rPr>
                        <a:t>1,992</a:t>
                      </a:r>
                    </a:p>
                  </a:txBody>
                  <a:tcPr anchor="ctr">
                    <a:solidFill>
                      <a:srgbClr val="EDF6F9"/>
                    </a:solidFill>
                  </a:tcPr>
                </a:tc>
                <a:extLst>
                  <a:ext uri="{0D108BD9-81ED-4DB2-BD59-A6C34878D82A}">
                    <a16:rowId xmlns:a16="http://schemas.microsoft.com/office/drawing/2014/main" val="2563621579"/>
                  </a:ext>
                </a:extLst>
              </a:tr>
              <a:tr h="461144">
                <a:tc>
                  <a:txBody>
                    <a:bodyPr/>
                    <a:lstStyle/>
                    <a:p>
                      <a:pPr algn="r"/>
                      <a:endParaRPr kumimoji="1" lang="en-US" altLang="ja-JP" sz="1200" b="0" dirty="0" smtClean="0">
                        <a:latin typeface="Meiryo UI" panose="020B0604030504040204" pitchFamily="50" charset="-128"/>
                        <a:ea typeface="Meiryo UI" panose="020B0604030504040204" pitchFamily="50" charset="-128"/>
                      </a:endParaRPr>
                    </a:p>
                  </a:txBody>
                  <a:tcPr anchor="ctr">
                    <a:solidFill>
                      <a:srgbClr val="EDF6F9"/>
                    </a:solidFill>
                  </a:tcPr>
                </a:tc>
                <a:extLst>
                  <a:ext uri="{0D108BD9-81ED-4DB2-BD59-A6C34878D82A}">
                    <a16:rowId xmlns:a16="http://schemas.microsoft.com/office/drawing/2014/main" val="1163915569"/>
                  </a:ext>
                </a:extLst>
              </a:tr>
              <a:tr h="461144">
                <a:tc>
                  <a:txBody>
                    <a:bodyPr/>
                    <a:lstStyle/>
                    <a:p>
                      <a:pPr algn="r"/>
                      <a:endParaRPr kumimoji="1" lang="en-US" altLang="ja-JP" sz="1200" b="0" dirty="0" smtClean="0">
                        <a:latin typeface="Meiryo UI" panose="020B0604030504040204" pitchFamily="50" charset="-128"/>
                        <a:ea typeface="Meiryo UI" panose="020B0604030504040204" pitchFamily="50" charset="-128"/>
                      </a:endParaRPr>
                    </a:p>
                  </a:txBody>
                  <a:tcPr anchor="ctr">
                    <a:solidFill>
                      <a:srgbClr val="EDF6F9"/>
                    </a:solidFill>
                  </a:tcPr>
                </a:tc>
                <a:extLst>
                  <a:ext uri="{0D108BD9-81ED-4DB2-BD59-A6C34878D82A}">
                    <a16:rowId xmlns:a16="http://schemas.microsoft.com/office/drawing/2014/main" val="1187848860"/>
                  </a:ext>
                </a:extLst>
              </a:tr>
              <a:tr h="461144">
                <a:tc>
                  <a:txBody>
                    <a:bodyPr/>
                    <a:lstStyle/>
                    <a:p>
                      <a:pPr algn="r"/>
                      <a:endParaRPr kumimoji="1" lang="en-US" altLang="ja-JP" sz="1200" b="0" dirty="0" smtClean="0">
                        <a:latin typeface="Meiryo UI" panose="020B0604030504040204" pitchFamily="50" charset="-128"/>
                        <a:ea typeface="Meiryo UI" panose="020B0604030504040204" pitchFamily="50" charset="-128"/>
                      </a:endParaRPr>
                    </a:p>
                  </a:txBody>
                  <a:tcPr anchor="ctr">
                    <a:solidFill>
                      <a:srgbClr val="EDF6F9"/>
                    </a:solidFill>
                  </a:tcPr>
                </a:tc>
                <a:extLst>
                  <a:ext uri="{0D108BD9-81ED-4DB2-BD59-A6C34878D82A}">
                    <a16:rowId xmlns:a16="http://schemas.microsoft.com/office/drawing/2014/main" val="4293855453"/>
                  </a:ext>
                </a:extLst>
              </a:tr>
              <a:tr h="461144">
                <a:tc>
                  <a:txBody>
                    <a:bodyPr/>
                    <a:lstStyle/>
                    <a:p>
                      <a:pPr algn="r"/>
                      <a:r>
                        <a:rPr kumimoji="1" lang="en-US" altLang="ja-JP" sz="1200" b="0" dirty="0" smtClean="0">
                          <a:latin typeface="Meiryo UI" panose="020B0604030504040204" pitchFamily="50" charset="-128"/>
                          <a:ea typeface="Meiryo UI" panose="020B0604030504040204" pitchFamily="50" charset="-128"/>
                        </a:rPr>
                        <a:t>41,028</a:t>
                      </a:r>
                    </a:p>
                  </a:txBody>
                  <a:tcPr anchor="ctr">
                    <a:solidFill>
                      <a:srgbClr val="EDF6F9"/>
                    </a:solidFill>
                  </a:tcPr>
                </a:tc>
                <a:extLst>
                  <a:ext uri="{0D108BD9-81ED-4DB2-BD59-A6C34878D82A}">
                    <a16:rowId xmlns:a16="http://schemas.microsoft.com/office/drawing/2014/main" val="2238134201"/>
                  </a:ext>
                </a:extLst>
              </a:tr>
            </a:tbl>
          </a:graphicData>
        </a:graphic>
      </p:graphicFrame>
      <p:graphicFrame>
        <p:nvGraphicFramePr>
          <p:cNvPr id="42" name="表 41"/>
          <p:cNvGraphicFramePr>
            <a:graphicFrameLocks noGrp="1"/>
          </p:cNvGraphicFramePr>
          <p:nvPr>
            <p:extLst/>
          </p:nvPr>
        </p:nvGraphicFramePr>
        <p:xfrm>
          <a:off x="8961340" y="2956062"/>
          <a:ext cx="900000" cy="786506"/>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325363">
                <a:tc>
                  <a:txBody>
                    <a:bodyPr/>
                    <a:lstStyle/>
                    <a:p>
                      <a:pPr algn="r"/>
                      <a:r>
                        <a:rPr kumimoji="1" lang="en-US" altLang="ja-JP" sz="1200" b="0" dirty="0" smtClean="0">
                          <a:latin typeface="Meiryo UI" panose="020B0604030504040204" pitchFamily="50" charset="-128"/>
                          <a:ea typeface="Meiryo UI" panose="020B0604030504040204" pitchFamily="50" charset="-128"/>
                        </a:rPr>
                        <a:t>186</a:t>
                      </a:r>
                    </a:p>
                  </a:txBody>
                  <a:tcPr anchor="ctr">
                    <a:solidFill>
                      <a:srgbClr val="EFF4E4"/>
                    </a:solidFill>
                  </a:tcPr>
                </a:tc>
                <a:extLst>
                  <a:ext uri="{0D108BD9-81ED-4DB2-BD59-A6C34878D82A}">
                    <a16:rowId xmlns:a16="http://schemas.microsoft.com/office/drawing/2014/main" val="328380298"/>
                  </a:ext>
                </a:extLst>
              </a:tr>
              <a:tr h="461143">
                <a:tc>
                  <a:txBody>
                    <a:bodyPr/>
                    <a:lstStyle/>
                    <a:p>
                      <a:pPr algn="r"/>
                      <a:r>
                        <a:rPr kumimoji="1" lang="en-US" altLang="ja-JP" sz="1200" b="0" dirty="0" smtClean="0">
                          <a:latin typeface="Meiryo UI" panose="020B0604030504040204" pitchFamily="50" charset="-128"/>
                          <a:ea typeface="Meiryo UI" panose="020B0604030504040204" pitchFamily="50" charset="-128"/>
                        </a:rPr>
                        <a:t>189</a:t>
                      </a:r>
                    </a:p>
                  </a:txBody>
                  <a:tcPr anchor="ctr">
                    <a:solidFill>
                      <a:srgbClr val="EFF4E4"/>
                    </a:solidFill>
                  </a:tcPr>
                </a:tc>
                <a:extLst>
                  <a:ext uri="{0D108BD9-81ED-4DB2-BD59-A6C34878D82A}">
                    <a16:rowId xmlns:a16="http://schemas.microsoft.com/office/drawing/2014/main" val="2563621579"/>
                  </a:ext>
                </a:extLst>
              </a:tr>
            </a:tbl>
          </a:graphicData>
        </a:graphic>
      </p:graphicFrame>
      <p:graphicFrame>
        <p:nvGraphicFramePr>
          <p:cNvPr id="44" name="表 43"/>
          <p:cNvGraphicFramePr>
            <a:graphicFrameLocks noGrp="1"/>
          </p:cNvGraphicFramePr>
          <p:nvPr>
            <p:extLst/>
          </p:nvPr>
        </p:nvGraphicFramePr>
        <p:xfrm>
          <a:off x="7993392" y="3817518"/>
          <a:ext cx="900000" cy="2656800"/>
        </p:xfrm>
        <a:graphic>
          <a:graphicData uri="http://schemas.openxmlformats.org/drawingml/2006/table">
            <a:tbl>
              <a:tblPr firstRow="1" bandRow="1">
                <a:tableStyleId>{69CF1AB2-1976-4502-BF36-3FF5EA218861}</a:tableStyleId>
              </a:tblPr>
              <a:tblGrid>
                <a:gridCol w="900000">
                  <a:extLst>
                    <a:ext uri="{9D8B030D-6E8A-4147-A177-3AD203B41FA5}">
                      <a16:colId xmlns:a16="http://schemas.microsoft.com/office/drawing/2014/main" val="2615792337"/>
                    </a:ext>
                  </a:extLst>
                </a:gridCol>
              </a:tblGrid>
              <a:tr h="1051200">
                <a:tc>
                  <a:txBody>
                    <a:bodyPr/>
                    <a:lstStyle/>
                    <a:p>
                      <a:pPr algn="r"/>
                      <a:r>
                        <a:rPr kumimoji="1" lang="en-US" altLang="ja-JP" sz="1200" b="0" dirty="0" smtClean="0">
                          <a:latin typeface="Meiryo UI" panose="020B0604030504040204" pitchFamily="50" charset="-128"/>
                          <a:ea typeface="Meiryo UI" panose="020B0604030504040204" pitchFamily="50" charset="-128"/>
                        </a:rPr>
                        <a:t>140,314 </a:t>
                      </a:r>
                    </a:p>
                  </a:txBody>
                  <a:tcPr anchor="ctr">
                    <a:solidFill>
                      <a:srgbClr val="EDF6F9"/>
                    </a:solidFill>
                  </a:tcPr>
                </a:tc>
                <a:extLst>
                  <a:ext uri="{0D108BD9-81ED-4DB2-BD59-A6C34878D82A}">
                    <a16:rowId xmlns:a16="http://schemas.microsoft.com/office/drawing/2014/main" val="328380298"/>
                  </a:ext>
                </a:extLst>
              </a:tr>
              <a:tr h="730800">
                <a:tc>
                  <a:txBody>
                    <a:bodyPr/>
                    <a:lstStyle/>
                    <a:p>
                      <a:pPr algn="r"/>
                      <a:r>
                        <a:rPr kumimoji="1" lang="en-US" altLang="ja-JP" sz="1200" b="0" dirty="0" smtClean="0">
                          <a:latin typeface="Meiryo UI" panose="020B0604030504040204" pitchFamily="50" charset="-128"/>
                          <a:ea typeface="Meiryo UI" panose="020B0604030504040204" pitchFamily="50" charset="-128"/>
                        </a:rPr>
                        <a:t>41,028</a:t>
                      </a:r>
                    </a:p>
                  </a:txBody>
                  <a:tcPr anchor="ctr">
                    <a:solidFill>
                      <a:srgbClr val="EDF6F9"/>
                    </a:solidFill>
                  </a:tcPr>
                </a:tc>
                <a:extLst>
                  <a:ext uri="{0D108BD9-81ED-4DB2-BD59-A6C34878D82A}">
                    <a16:rowId xmlns:a16="http://schemas.microsoft.com/office/drawing/2014/main" val="2563621579"/>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680 </a:t>
                      </a:r>
                    </a:p>
                  </a:txBody>
                  <a:tcPr anchor="ctr">
                    <a:solidFill>
                      <a:srgbClr val="EDF6F9"/>
                    </a:solidFill>
                  </a:tcPr>
                </a:tc>
                <a:extLst>
                  <a:ext uri="{0D108BD9-81ED-4DB2-BD59-A6C34878D82A}">
                    <a16:rowId xmlns:a16="http://schemas.microsoft.com/office/drawing/2014/main" val="376596195"/>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3,255</a:t>
                      </a:r>
                    </a:p>
                  </a:txBody>
                  <a:tcPr anchor="ctr">
                    <a:solidFill>
                      <a:srgbClr val="EDF6F9"/>
                    </a:solidFill>
                  </a:tcPr>
                </a:tc>
                <a:extLst>
                  <a:ext uri="{0D108BD9-81ED-4DB2-BD59-A6C34878D82A}">
                    <a16:rowId xmlns:a16="http://schemas.microsoft.com/office/drawing/2014/main" val="153297662"/>
                  </a:ext>
                </a:extLst>
              </a:tr>
            </a:tbl>
          </a:graphicData>
        </a:graphic>
      </p:graphicFrame>
      <p:graphicFrame>
        <p:nvGraphicFramePr>
          <p:cNvPr id="45" name="表 44"/>
          <p:cNvGraphicFramePr>
            <a:graphicFrameLocks noGrp="1"/>
          </p:cNvGraphicFramePr>
          <p:nvPr>
            <p:extLst/>
          </p:nvPr>
        </p:nvGraphicFramePr>
        <p:xfrm>
          <a:off x="8961341" y="3817520"/>
          <a:ext cx="900000" cy="2656800"/>
        </p:xfrm>
        <a:graphic>
          <a:graphicData uri="http://schemas.openxmlformats.org/drawingml/2006/table">
            <a:tbl>
              <a:tblPr firstRow="1" bandRow="1">
                <a:tableStyleId>{0505E3EF-67EA-436B-97B2-0124C06EBD24}</a:tableStyleId>
              </a:tblPr>
              <a:tblGrid>
                <a:gridCol w="900000">
                  <a:extLst>
                    <a:ext uri="{9D8B030D-6E8A-4147-A177-3AD203B41FA5}">
                      <a16:colId xmlns:a16="http://schemas.microsoft.com/office/drawing/2014/main" val="2615792337"/>
                    </a:ext>
                  </a:extLst>
                </a:gridCol>
              </a:tblGrid>
              <a:tr h="1051200">
                <a:tc>
                  <a:txBody>
                    <a:bodyPr/>
                    <a:lstStyle/>
                    <a:p>
                      <a:pPr algn="r"/>
                      <a:r>
                        <a:rPr kumimoji="1" lang="en-US" altLang="ja-JP" sz="1200" b="0" dirty="0" smtClean="0">
                          <a:latin typeface="Meiryo UI" panose="020B0604030504040204" pitchFamily="50" charset="-128"/>
                          <a:ea typeface="Meiryo UI" panose="020B0604030504040204" pitchFamily="50" charset="-128"/>
                        </a:rPr>
                        <a:t>8,144</a:t>
                      </a:r>
                    </a:p>
                  </a:txBody>
                  <a:tcPr anchor="ctr">
                    <a:solidFill>
                      <a:srgbClr val="EFF4E4"/>
                    </a:solidFill>
                  </a:tcPr>
                </a:tc>
                <a:extLst>
                  <a:ext uri="{0D108BD9-81ED-4DB2-BD59-A6C34878D82A}">
                    <a16:rowId xmlns:a16="http://schemas.microsoft.com/office/drawing/2014/main" val="328380298"/>
                  </a:ext>
                </a:extLst>
              </a:tr>
              <a:tr h="730800">
                <a:tc>
                  <a:txBody>
                    <a:bodyPr/>
                    <a:lstStyle/>
                    <a:p>
                      <a:pPr algn="r"/>
                      <a:r>
                        <a:rPr kumimoji="1" lang="en-US" altLang="ja-JP" sz="1200" b="0" dirty="0" smtClean="0">
                          <a:latin typeface="Meiryo UI" panose="020B0604030504040204" pitchFamily="50" charset="-128"/>
                          <a:ea typeface="Meiryo UI" panose="020B0604030504040204" pitchFamily="50" charset="-128"/>
                        </a:rPr>
                        <a:t>4,429</a:t>
                      </a:r>
                    </a:p>
                  </a:txBody>
                  <a:tcPr anchor="ctr">
                    <a:solidFill>
                      <a:srgbClr val="EFF4E4"/>
                    </a:solidFill>
                  </a:tcPr>
                </a:tc>
                <a:extLst>
                  <a:ext uri="{0D108BD9-81ED-4DB2-BD59-A6C34878D82A}">
                    <a16:rowId xmlns:a16="http://schemas.microsoft.com/office/drawing/2014/main" val="2563621579"/>
                  </a:ext>
                </a:extLst>
              </a:tr>
              <a:tr h="464400">
                <a:tc>
                  <a:txBody>
                    <a:bodyPr/>
                    <a:lstStyle/>
                    <a:p>
                      <a:pPr algn="r"/>
                      <a:r>
                        <a:rPr kumimoji="1" lang="en-US" altLang="ja-JP" sz="1200" b="0" dirty="0" smtClean="0">
                          <a:latin typeface="Meiryo UI" panose="020B0604030504040204" pitchFamily="50" charset="-128"/>
                          <a:ea typeface="Meiryo UI" panose="020B0604030504040204" pitchFamily="50" charset="-128"/>
                        </a:rPr>
                        <a:t>367</a:t>
                      </a:r>
                    </a:p>
                  </a:txBody>
                  <a:tcPr anchor="ctr">
                    <a:solidFill>
                      <a:srgbClr val="EFF4E4"/>
                    </a:solidFill>
                  </a:tcPr>
                </a:tc>
                <a:extLst>
                  <a:ext uri="{0D108BD9-81ED-4DB2-BD59-A6C34878D82A}">
                    <a16:rowId xmlns:a16="http://schemas.microsoft.com/office/drawing/2014/main" val="2066656323"/>
                  </a:ext>
                </a:extLst>
              </a:tr>
              <a:tr h="410400">
                <a:tc>
                  <a:txBody>
                    <a:bodyPr/>
                    <a:lstStyle/>
                    <a:p>
                      <a:pPr algn="r"/>
                      <a:r>
                        <a:rPr kumimoji="1" lang="en-US" altLang="ja-JP" sz="1200" b="0" dirty="0" smtClean="0">
                          <a:latin typeface="Meiryo UI" panose="020B0604030504040204" pitchFamily="50" charset="-128"/>
                          <a:ea typeface="Meiryo UI" panose="020B0604030504040204" pitchFamily="50" charset="-128"/>
                        </a:rPr>
                        <a:t>546</a:t>
                      </a:r>
                    </a:p>
                  </a:txBody>
                  <a:tcPr anchor="ctr">
                    <a:solidFill>
                      <a:srgbClr val="EFF4E4"/>
                    </a:solidFill>
                  </a:tcPr>
                </a:tc>
                <a:extLst>
                  <a:ext uri="{0D108BD9-81ED-4DB2-BD59-A6C34878D82A}">
                    <a16:rowId xmlns:a16="http://schemas.microsoft.com/office/drawing/2014/main" val="958947957"/>
                  </a:ext>
                </a:extLst>
              </a:tr>
            </a:tbl>
          </a:graphicData>
        </a:graphic>
      </p:graphicFrame>
      <p:sp>
        <p:nvSpPr>
          <p:cNvPr id="46" name="角丸四角形 45"/>
          <p:cNvSpPr/>
          <p:nvPr/>
        </p:nvSpPr>
        <p:spPr>
          <a:xfrm>
            <a:off x="697133" y="404688"/>
            <a:ext cx="720453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ctr" fontAlgn="base">
              <a:spcBef>
                <a:spcPct val="0"/>
              </a:spcBef>
              <a:spcAft>
                <a:spcPct val="0"/>
              </a:spcAft>
            </a:pPr>
            <a:r>
              <a:rPr lang="ja-JP" altLang="en-US" sz="1200" b="1" dirty="0" smtClean="0">
                <a:solidFill>
                  <a:srgbClr val="000000"/>
                </a:solidFill>
                <a:latin typeface="Meiryo UI" panose="020B0604030504040204" pitchFamily="50" charset="-128"/>
                <a:ea typeface="Meiryo UI" panose="020B0604030504040204" pitchFamily="50" charset="-128"/>
              </a:rPr>
              <a:t>サービス内容</a:t>
            </a:r>
          </a:p>
        </p:txBody>
      </p:sp>
      <p:sp>
        <p:nvSpPr>
          <p:cNvPr id="47" name="角丸四角形 46"/>
          <p:cNvSpPr/>
          <p:nvPr/>
        </p:nvSpPr>
        <p:spPr>
          <a:xfrm>
            <a:off x="7969941" y="404688"/>
            <a:ext cx="900000"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1200" b="1" dirty="0" smtClean="0">
                <a:solidFill>
                  <a:srgbClr val="000000"/>
                </a:solidFill>
                <a:latin typeface="Meiryo UI" panose="020B0604030504040204" pitchFamily="50" charset="-128"/>
                <a:ea typeface="Meiryo UI" panose="020B0604030504040204" pitchFamily="50" charset="-128"/>
              </a:rPr>
              <a:t>利用者数</a:t>
            </a:r>
          </a:p>
        </p:txBody>
      </p:sp>
      <p:sp>
        <p:nvSpPr>
          <p:cNvPr id="48" name="角丸四角形 47"/>
          <p:cNvSpPr/>
          <p:nvPr/>
        </p:nvSpPr>
        <p:spPr>
          <a:xfrm>
            <a:off x="8906045" y="404688"/>
            <a:ext cx="943499" cy="216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Ins="108000" rtlCol="0" anchor="ctr"/>
          <a:lstStyle/>
          <a:p>
            <a:pPr algn="ctr"/>
            <a:r>
              <a:rPr lang="ja-JP" altLang="en-US" sz="900" b="1" dirty="0" smtClean="0">
                <a:solidFill>
                  <a:srgbClr val="000000"/>
                </a:solidFill>
                <a:latin typeface="Meiryo UI" panose="020B0604030504040204" pitchFamily="50" charset="-128"/>
                <a:ea typeface="Meiryo UI" panose="020B0604030504040204" pitchFamily="50" charset="-128"/>
              </a:rPr>
              <a:t>施設・事業所数</a:t>
            </a:r>
          </a:p>
        </p:txBody>
      </p:sp>
    </p:spTree>
    <p:extLst>
      <p:ext uri="{BB962C8B-B14F-4D97-AF65-F5344CB8AC3E}">
        <p14:creationId xmlns:p14="http://schemas.microsoft.com/office/powerpoint/2010/main" val="1116876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３　自立支援給付について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27</a:t>
            </a:fld>
            <a:endParaRPr lang="en-US" altLang="ja-JP">
              <a:solidFill>
                <a:prstClr val="black"/>
              </a:solidFill>
            </a:endParaRPr>
          </a:p>
        </p:txBody>
      </p:sp>
    </p:spTree>
    <p:extLst>
      <p:ext uri="{BB962C8B-B14F-4D97-AF65-F5344CB8AC3E}">
        <p14:creationId xmlns:p14="http://schemas.microsoft.com/office/powerpoint/2010/main" val="1776528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8464" y="620688"/>
            <a:ext cx="9649072" cy="3312368"/>
          </a:xfrm>
          <a:prstGeom prst="rect">
            <a:avLst/>
          </a:prstGeom>
          <a:noFill/>
          <a:ln w="9525">
            <a:solidFill>
              <a:schemeClr val="tx1"/>
            </a:solidFill>
            <a:miter lim="800000"/>
            <a:headEnd/>
            <a:tailEnd/>
          </a:ln>
        </p:spPr>
        <p:txBody>
          <a:bodyPr anchor="ctr"/>
          <a:lstStyle/>
          <a:p>
            <a:pPr marL="179388" indent="-179388" fontAlgn="base">
              <a:lnSpc>
                <a:spcPts val="2000"/>
              </a:lnSpc>
              <a:spcBef>
                <a:spcPct val="50000"/>
              </a:spcBef>
              <a:spcAft>
                <a:spcPct val="0"/>
              </a:spcAft>
              <a:defRPr/>
            </a:pPr>
            <a:r>
              <a:rPr lang="ja-JP" altLang="en-US" sz="1600" dirty="0">
                <a:solidFill>
                  <a:srgbClr val="000000"/>
                </a:solidFill>
              </a:rPr>
              <a:t>　 　 市町村は、必要と認められる場合として省令で</a:t>
            </a:r>
            <a:r>
              <a:rPr lang="ja-JP" altLang="en-US" sz="1600" dirty="0" smtClean="0">
                <a:solidFill>
                  <a:srgbClr val="000000"/>
                </a:solidFill>
              </a:rPr>
              <a:t>定める</a:t>
            </a:r>
            <a:r>
              <a:rPr lang="ja-JP" altLang="en-US" sz="1600" dirty="0">
                <a:solidFill>
                  <a:srgbClr val="000000"/>
                </a:solidFill>
              </a:rPr>
              <a:t>場合</a:t>
            </a:r>
            <a:r>
              <a:rPr lang="ja-JP" altLang="en-US" sz="1600" dirty="0" smtClean="0">
                <a:solidFill>
                  <a:srgbClr val="000000"/>
                </a:solidFill>
              </a:rPr>
              <a:t>（申請・支給決定の変更）に</a:t>
            </a:r>
            <a:r>
              <a:rPr lang="ja-JP" altLang="en-US" sz="1600" dirty="0">
                <a:solidFill>
                  <a:srgbClr val="000000"/>
                </a:solidFill>
              </a:rPr>
              <a:t>は、指定を受けた特定相談支援事業者が</a:t>
            </a:r>
            <a:r>
              <a:rPr lang="ja-JP" altLang="en-US" sz="1600" dirty="0" smtClean="0">
                <a:solidFill>
                  <a:srgbClr val="000000"/>
                </a:solidFill>
              </a:rPr>
              <a:t>作成する</a:t>
            </a:r>
            <a:r>
              <a:rPr lang="ja-JP" altLang="en-US" sz="1600" dirty="0">
                <a:solidFill>
                  <a:srgbClr val="000000"/>
                </a:solidFill>
              </a:rPr>
              <a:t>サービス等利用計画案の提出を求め、</a:t>
            </a:r>
            <a:r>
              <a:rPr lang="ja-JP" altLang="en-US" sz="1600" dirty="0">
                <a:solidFill>
                  <a:prstClr val="black"/>
                </a:solidFill>
              </a:rPr>
              <a:t>これを勘案して支給決定を行う。</a:t>
            </a:r>
          </a:p>
          <a:p>
            <a:pPr marL="355600" indent="-177800" fontAlgn="base">
              <a:lnSpc>
                <a:spcPts val="2000"/>
              </a:lnSpc>
              <a:spcBef>
                <a:spcPts val="600"/>
              </a:spcBef>
              <a:spcAft>
                <a:spcPct val="0"/>
              </a:spcAft>
              <a:defRPr/>
            </a:pPr>
            <a:r>
              <a:rPr lang="ja-JP" altLang="en-US" sz="1400" dirty="0">
                <a:solidFill>
                  <a:prstClr val="black"/>
                </a:solidFill>
              </a:rPr>
              <a:t>＊　上記の計画案に代えて、指定特定相談支援事業者以外の者が作成する計画案（セルフプラン）を提出可</a:t>
            </a:r>
            <a:r>
              <a:rPr lang="ja-JP" altLang="en-US" sz="1400" dirty="0" smtClean="0">
                <a:solidFill>
                  <a:prstClr val="black"/>
                </a:solidFill>
              </a:rPr>
              <a:t>。</a:t>
            </a:r>
            <a:endParaRPr lang="en-US" altLang="ja-JP" sz="1400" dirty="0" smtClean="0">
              <a:solidFill>
                <a:prstClr val="black"/>
              </a:solidFill>
            </a:endParaRPr>
          </a:p>
          <a:p>
            <a:pPr marL="177800" indent="179388" fontAlgn="base">
              <a:lnSpc>
                <a:spcPts val="2000"/>
              </a:lnSpc>
              <a:spcBef>
                <a:spcPts val="600"/>
              </a:spcBef>
              <a:spcAft>
                <a:spcPct val="0"/>
              </a:spcAft>
              <a:defRPr/>
            </a:pPr>
            <a:r>
              <a:rPr lang="ja-JP" altLang="en-US" sz="1600" dirty="0" smtClean="0">
                <a:solidFill>
                  <a:prstClr val="black"/>
                </a:solidFill>
              </a:rPr>
              <a:t>支給</a:t>
            </a:r>
            <a:r>
              <a:rPr lang="ja-JP" altLang="en-US" sz="1600" dirty="0">
                <a:solidFill>
                  <a:prstClr val="black"/>
                </a:solidFill>
              </a:rPr>
              <a:t>決定時のサービス等利用計画の作成、及び支給決定後のサービス等利用計画の見直し（モニタリング）について、計画相談支援給付費を支給する。</a:t>
            </a:r>
          </a:p>
          <a:p>
            <a:pPr marL="179388" indent="-179388" fontAlgn="base">
              <a:lnSpc>
                <a:spcPts val="2000"/>
              </a:lnSpc>
              <a:spcBef>
                <a:spcPts val="1200"/>
              </a:spcBef>
              <a:spcAft>
                <a:spcPct val="0"/>
              </a:spcAft>
              <a:defRPr/>
            </a:pPr>
            <a:r>
              <a:rPr lang="ja-JP" altLang="en-US" sz="1600" dirty="0" smtClean="0">
                <a:solidFill>
                  <a:prstClr val="black"/>
                </a:solidFill>
              </a:rPr>
              <a:t>    </a:t>
            </a:r>
            <a:r>
              <a:rPr lang="ja-JP" altLang="en-US" sz="1600" dirty="0">
                <a:solidFill>
                  <a:prstClr val="black"/>
                </a:solidFill>
              </a:rPr>
              <a:t>　障害児についても</a:t>
            </a:r>
            <a:r>
              <a:rPr lang="ja-JP" altLang="en-US" sz="1600" dirty="0" smtClean="0">
                <a:solidFill>
                  <a:prstClr val="black"/>
                </a:solidFill>
              </a:rPr>
              <a:t>、児童</a:t>
            </a:r>
            <a:r>
              <a:rPr lang="ja-JP" altLang="en-US" sz="1600" dirty="0">
                <a:solidFill>
                  <a:prstClr val="black"/>
                </a:solidFill>
              </a:rPr>
              <a:t>福祉法に基づき、市町村が指定する指定障害児相談支援事業者が、通所サービスの利用に係る障害児支援利用計画（障害者のサービス等利用計画に相当）を作成する。</a:t>
            </a:r>
            <a:endParaRPr lang="en-US" altLang="ja-JP" sz="1600" dirty="0">
              <a:solidFill>
                <a:prstClr val="black"/>
              </a:solidFill>
            </a:endParaRPr>
          </a:p>
          <a:p>
            <a:pPr marL="355600" indent="-177800" fontAlgn="base">
              <a:lnSpc>
                <a:spcPts val="2000"/>
              </a:lnSpc>
              <a:spcBef>
                <a:spcPts val="600"/>
              </a:spcBef>
              <a:spcAft>
                <a:spcPct val="0"/>
              </a:spcAft>
              <a:defRPr/>
            </a:pPr>
            <a:r>
              <a:rPr lang="ja-JP" altLang="en-US" sz="1400" dirty="0">
                <a:solidFill>
                  <a:prstClr val="black"/>
                </a:solidFill>
              </a:rPr>
              <a:t>＊ 　障害児の居宅介護等の居宅サービスについては、障害者自立支援法に基づき、「指定特定相談支援事業者」がサービス等利用計画を作成。（障害児に係る計画は、同一事業者が一体的（通所・居宅）に作成）</a:t>
            </a:r>
          </a:p>
        </p:txBody>
      </p:sp>
      <p:sp>
        <p:nvSpPr>
          <p:cNvPr id="37892" name="Rectangle 3"/>
          <p:cNvSpPr>
            <a:spLocks noGrp="1" noChangeArrowheads="1"/>
          </p:cNvSpPr>
          <p:nvPr>
            <p:ph idx="1"/>
          </p:nvPr>
        </p:nvSpPr>
        <p:spPr>
          <a:xfrm>
            <a:off x="3238" y="61764"/>
            <a:ext cx="9902824" cy="342900"/>
          </a:xfrm>
        </p:spPr>
        <p:txBody>
          <a:bodyPr lIns="91367" tIns="45684" rIns="91367" bIns="45684"/>
          <a:lstStyle/>
          <a:p>
            <a:pPr algn="ctr" eaLnBrk="1" hangingPunct="1">
              <a:lnSpc>
                <a:spcPct val="80000"/>
              </a:lnSpc>
              <a:buFontTx/>
              <a:buNone/>
            </a:pPr>
            <a:r>
              <a:rPr lang="ja-JP" altLang="en-US" sz="2000" b="1" dirty="0" smtClean="0"/>
              <a:t>介護給付・訓練等給付・地域相談支援給付の支給決定プロセスについて</a:t>
            </a:r>
          </a:p>
        </p:txBody>
      </p:sp>
      <p:sp>
        <p:nvSpPr>
          <p:cNvPr id="37893" name="Rectangle 4"/>
          <p:cNvSpPr>
            <a:spLocks noChangeArrowheads="1"/>
          </p:cNvSpPr>
          <p:nvPr/>
        </p:nvSpPr>
        <p:spPr bwMode="auto">
          <a:xfrm>
            <a:off x="452439" y="4222340"/>
            <a:ext cx="468312" cy="2447925"/>
          </a:xfrm>
          <a:prstGeom prst="rect">
            <a:avLst/>
          </a:prstGeom>
          <a:no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a:solidFill>
                  <a:srgbClr val="000000"/>
                </a:solidFill>
              </a:rPr>
              <a:t>受付・申請</a:t>
            </a:r>
          </a:p>
        </p:txBody>
      </p:sp>
      <p:sp>
        <p:nvSpPr>
          <p:cNvPr id="37894" name="Rectangle 5"/>
          <p:cNvSpPr>
            <a:spLocks noChangeArrowheads="1"/>
          </p:cNvSpPr>
          <p:nvPr/>
        </p:nvSpPr>
        <p:spPr bwMode="auto">
          <a:xfrm>
            <a:off x="1678109" y="4222340"/>
            <a:ext cx="466724" cy="2447925"/>
          </a:xfrm>
          <a:prstGeom prst="rect">
            <a:avLst/>
          </a:prstGeom>
          <a:solidFill>
            <a:srgbClr val="FF0000">
              <a:alpha val="39999"/>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smtClean="0">
                <a:solidFill>
                  <a:srgbClr val="CC0000"/>
                </a:solidFill>
              </a:rPr>
              <a:t>障害支援区分</a:t>
            </a:r>
            <a:r>
              <a:rPr lang="ja-JP" altLang="en-US" sz="2000" b="1" dirty="0">
                <a:solidFill>
                  <a:srgbClr val="CC0000"/>
                </a:solidFill>
              </a:rPr>
              <a:t>の認定</a:t>
            </a:r>
          </a:p>
        </p:txBody>
      </p:sp>
      <p:sp>
        <p:nvSpPr>
          <p:cNvPr id="37895" name="Rectangle 6"/>
          <p:cNvSpPr>
            <a:spLocks noChangeArrowheads="1"/>
          </p:cNvSpPr>
          <p:nvPr/>
        </p:nvSpPr>
        <p:spPr bwMode="auto">
          <a:xfrm>
            <a:off x="2865560" y="4222340"/>
            <a:ext cx="719137" cy="1800225"/>
          </a:xfrm>
          <a:prstGeom prst="rect">
            <a:avLst/>
          </a:prstGeom>
          <a:noFill/>
          <a:ln w="9525">
            <a:solidFill>
              <a:srgbClr val="000000"/>
            </a:solidFill>
            <a:miter lim="800000"/>
            <a:headEnd/>
            <a:tailEnd/>
          </a:ln>
        </p:spPr>
        <p:txBody>
          <a:bodyPr vert="eaVert" wrap="none" anchor="ctr"/>
          <a:lstStyle/>
          <a:p>
            <a:pPr fontAlgn="base">
              <a:spcBef>
                <a:spcPct val="0"/>
              </a:spcBef>
              <a:spcAft>
                <a:spcPct val="0"/>
              </a:spcAft>
            </a:pPr>
            <a:endParaRPr lang="en-US" altLang="ja-JP" dirty="0">
              <a:solidFill>
                <a:srgbClr val="000000"/>
              </a:solidFill>
            </a:endParaRPr>
          </a:p>
          <a:p>
            <a:pPr fontAlgn="base">
              <a:spcBef>
                <a:spcPct val="0"/>
              </a:spcBef>
              <a:spcAft>
                <a:spcPct val="0"/>
              </a:spcAft>
            </a:pPr>
            <a:r>
              <a:rPr lang="ja-JP" altLang="en-US" dirty="0">
                <a:solidFill>
                  <a:srgbClr val="000000"/>
                </a:solidFill>
              </a:rPr>
              <a:t>　　計画案の作成</a:t>
            </a:r>
          </a:p>
          <a:p>
            <a:pPr fontAlgn="base">
              <a:spcBef>
                <a:spcPct val="0"/>
              </a:spcBef>
              <a:spcAft>
                <a:spcPct val="0"/>
              </a:spcAft>
            </a:pPr>
            <a:r>
              <a:rPr lang="ja-JP" altLang="en-US" dirty="0">
                <a:solidFill>
                  <a:srgbClr val="000000"/>
                </a:solidFill>
              </a:rPr>
              <a:t>　サービス等利用</a:t>
            </a:r>
          </a:p>
          <a:p>
            <a:pPr fontAlgn="base">
              <a:spcBef>
                <a:spcPct val="0"/>
              </a:spcBef>
              <a:spcAft>
                <a:spcPct val="0"/>
              </a:spcAft>
            </a:pPr>
            <a:endParaRPr lang="en-US" altLang="ja-JP" dirty="0">
              <a:solidFill>
                <a:srgbClr val="000000"/>
              </a:solidFill>
            </a:endParaRPr>
          </a:p>
        </p:txBody>
      </p:sp>
      <p:sp>
        <p:nvSpPr>
          <p:cNvPr id="37896" name="Rectangle 7"/>
          <p:cNvSpPr>
            <a:spLocks noChangeArrowheads="1"/>
          </p:cNvSpPr>
          <p:nvPr/>
        </p:nvSpPr>
        <p:spPr bwMode="auto">
          <a:xfrm>
            <a:off x="4016654" y="4222340"/>
            <a:ext cx="755650" cy="2447925"/>
          </a:xfrm>
          <a:prstGeom prst="rect">
            <a:avLst/>
          </a:prstGeom>
          <a:solidFill>
            <a:srgbClr val="FF0000">
              <a:alpha val="39999"/>
            </a:srgbClr>
          </a:solidFill>
          <a:ln w="9525">
            <a:solidFill>
              <a:srgbClr val="000000"/>
            </a:solidFill>
            <a:prstDash val="dash"/>
            <a:miter lim="800000"/>
            <a:headEnd/>
            <a:tailEnd/>
          </a:ln>
        </p:spPr>
        <p:txBody>
          <a:bodyPr vert="eaVert" wrap="none" anchor="ctr"/>
          <a:lstStyle/>
          <a:p>
            <a:pPr algn="ctr" fontAlgn="base">
              <a:spcBef>
                <a:spcPct val="0"/>
              </a:spcBef>
              <a:spcAft>
                <a:spcPct val="0"/>
              </a:spcAft>
            </a:pPr>
            <a:r>
              <a:rPr lang="ja-JP" altLang="en-US" sz="2000" b="1">
                <a:solidFill>
                  <a:srgbClr val="CC0000"/>
                </a:solidFill>
              </a:rPr>
              <a:t>支給決定</a:t>
            </a:r>
          </a:p>
        </p:txBody>
      </p:sp>
      <p:sp>
        <p:nvSpPr>
          <p:cNvPr id="37897" name="Rectangle 8"/>
          <p:cNvSpPr>
            <a:spLocks noChangeArrowheads="1"/>
          </p:cNvSpPr>
          <p:nvPr/>
        </p:nvSpPr>
        <p:spPr bwMode="auto">
          <a:xfrm>
            <a:off x="2720995" y="4149725"/>
            <a:ext cx="3600451" cy="1943100"/>
          </a:xfrm>
          <a:prstGeom prst="rect">
            <a:avLst/>
          </a:prstGeom>
          <a:noFill/>
          <a:ln w="19050">
            <a:solidFill>
              <a:srgbClr val="000000"/>
            </a:solidFill>
            <a:prstDash val="dash"/>
            <a:miter lim="800000"/>
            <a:headEnd/>
            <a:tailEnd/>
          </a:ln>
        </p:spPr>
        <p:txBody>
          <a:bodyPr wrap="none" anchor="ctr"/>
          <a:lstStyle/>
          <a:p>
            <a:pPr algn="ctr" fontAlgn="base">
              <a:spcBef>
                <a:spcPct val="0"/>
              </a:spcBef>
              <a:spcAft>
                <a:spcPct val="0"/>
              </a:spcAft>
            </a:pPr>
            <a:r>
              <a:rPr lang="ja-JP" altLang="en-US">
                <a:solidFill>
                  <a:srgbClr val="000000"/>
                </a:solidFill>
                <a:ea typeface="HG丸ｺﾞｼｯｸM-PRO" pitchFamily="50" charset="-128"/>
              </a:rPr>
              <a:t>　</a:t>
            </a:r>
          </a:p>
        </p:txBody>
      </p:sp>
      <p:sp>
        <p:nvSpPr>
          <p:cNvPr id="37898" name="Rectangle 9"/>
          <p:cNvSpPr>
            <a:spLocks noChangeArrowheads="1"/>
          </p:cNvSpPr>
          <p:nvPr/>
        </p:nvSpPr>
        <p:spPr bwMode="auto">
          <a:xfrm>
            <a:off x="5673876" y="4221163"/>
            <a:ext cx="576264"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支給決定時の</a:t>
            </a:r>
          </a:p>
        </p:txBody>
      </p:sp>
      <p:sp>
        <p:nvSpPr>
          <p:cNvPr id="37899" name="Line 11"/>
          <p:cNvSpPr>
            <a:spLocks noChangeShapeType="1"/>
          </p:cNvSpPr>
          <p:nvPr/>
        </p:nvSpPr>
        <p:spPr bwMode="auto">
          <a:xfrm>
            <a:off x="992450" y="5157788"/>
            <a:ext cx="649287"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0" name="Line 12"/>
          <p:cNvSpPr>
            <a:spLocks noChangeShapeType="1"/>
          </p:cNvSpPr>
          <p:nvPr/>
        </p:nvSpPr>
        <p:spPr bwMode="auto">
          <a:xfrm>
            <a:off x="2217756" y="5157788"/>
            <a:ext cx="646112"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1" name="Line 13"/>
          <p:cNvSpPr>
            <a:spLocks noChangeShapeType="1"/>
          </p:cNvSpPr>
          <p:nvPr/>
        </p:nvSpPr>
        <p:spPr bwMode="auto">
          <a:xfrm>
            <a:off x="3584588" y="5229225"/>
            <a:ext cx="431800"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2" name="Line 14"/>
          <p:cNvSpPr>
            <a:spLocks noChangeShapeType="1"/>
          </p:cNvSpPr>
          <p:nvPr/>
        </p:nvSpPr>
        <p:spPr bwMode="auto">
          <a:xfrm flipV="1">
            <a:off x="480856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3" name="AutoShape 15"/>
          <p:cNvSpPr>
            <a:spLocks noChangeArrowheads="1"/>
          </p:cNvSpPr>
          <p:nvPr/>
        </p:nvSpPr>
        <p:spPr bwMode="auto">
          <a:xfrm>
            <a:off x="2362200" y="6021388"/>
            <a:ext cx="1295400" cy="764058"/>
          </a:xfrm>
          <a:prstGeom prst="upArrowCallout">
            <a:avLst>
              <a:gd name="adj1" fmla="val 38710"/>
              <a:gd name="adj2" fmla="val 38710"/>
              <a:gd name="adj3" fmla="val 16667"/>
              <a:gd name="adj4" fmla="val 77755"/>
            </a:avLst>
          </a:prstGeom>
          <a:solidFill>
            <a:srgbClr val="CCFFCC"/>
          </a:solidFill>
          <a:ln w="9525">
            <a:solidFill>
              <a:schemeClr val="tx1"/>
            </a:solidFill>
            <a:miter lim="800000"/>
            <a:headEnd/>
            <a:tailEnd/>
          </a:ln>
        </p:spPr>
        <p:txBody>
          <a:bodyPr/>
          <a:lstStyle/>
          <a:p>
            <a:pPr fontAlgn="base">
              <a:spcBef>
                <a:spcPct val="50000"/>
              </a:spcBef>
              <a:spcAft>
                <a:spcPct val="0"/>
              </a:spcAft>
            </a:pPr>
            <a:r>
              <a:rPr lang="ja-JP" altLang="en-US" sz="1200" dirty="0">
                <a:solidFill>
                  <a:srgbClr val="000000"/>
                </a:solidFill>
                <a:ea typeface="HGS創英角ﾎﾟｯﾌﾟ体" pitchFamily="50" charset="-128"/>
              </a:rPr>
              <a:t>支給決定時からケアマネジメントを実施</a:t>
            </a:r>
          </a:p>
        </p:txBody>
      </p:sp>
      <p:sp>
        <p:nvSpPr>
          <p:cNvPr id="37904" name="Rectangle 16"/>
          <p:cNvSpPr>
            <a:spLocks noChangeArrowheads="1"/>
          </p:cNvSpPr>
          <p:nvPr/>
        </p:nvSpPr>
        <p:spPr bwMode="auto">
          <a:xfrm>
            <a:off x="6681788" y="4222340"/>
            <a:ext cx="468312" cy="2376487"/>
          </a:xfrm>
          <a:prstGeom prst="rect">
            <a:avLst/>
          </a:prstGeom>
          <a:solidFill>
            <a:srgbClr val="FF9900">
              <a:alpha val="70195"/>
            </a:srgbClr>
          </a:solidFill>
          <a:ln w="9525">
            <a:solidFill>
              <a:srgbClr val="000000"/>
            </a:solidFill>
            <a:miter lim="800000"/>
            <a:headEnd/>
            <a:tailEnd/>
          </a:ln>
        </p:spPr>
        <p:txBody>
          <a:bodyPr vert="eaVert" wrap="none" anchor="ctr"/>
          <a:lstStyle/>
          <a:p>
            <a:pPr algn="ctr" fontAlgn="base">
              <a:spcBef>
                <a:spcPct val="0"/>
              </a:spcBef>
              <a:spcAft>
                <a:spcPct val="0"/>
              </a:spcAft>
            </a:pPr>
            <a:r>
              <a:rPr lang="ja-JP" altLang="en-US" sz="2000" b="1" dirty="0">
                <a:solidFill>
                  <a:srgbClr val="000000"/>
                </a:solidFill>
              </a:rPr>
              <a:t>サービス利用</a:t>
            </a:r>
          </a:p>
        </p:txBody>
      </p:sp>
      <p:sp>
        <p:nvSpPr>
          <p:cNvPr id="37905" name="Line 17"/>
          <p:cNvSpPr>
            <a:spLocks noChangeShapeType="1"/>
          </p:cNvSpPr>
          <p:nvPr/>
        </p:nvSpPr>
        <p:spPr bwMode="auto">
          <a:xfrm>
            <a:off x="6248521" y="5229225"/>
            <a:ext cx="360363"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6" name="Line 18"/>
          <p:cNvSpPr>
            <a:spLocks noChangeShapeType="1"/>
          </p:cNvSpPr>
          <p:nvPr/>
        </p:nvSpPr>
        <p:spPr bwMode="auto">
          <a:xfrm>
            <a:off x="7185246" y="5229225"/>
            <a:ext cx="1225551"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7907" name="AutoShape 19"/>
          <p:cNvSpPr>
            <a:spLocks noChangeArrowheads="1"/>
          </p:cNvSpPr>
          <p:nvPr/>
        </p:nvSpPr>
        <p:spPr bwMode="auto">
          <a:xfrm>
            <a:off x="7977336" y="6093296"/>
            <a:ext cx="1584325" cy="692150"/>
          </a:xfrm>
          <a:prstGeom prst="upArrowCallout">
            <a:avLst>
              <a:gd name="adj1" fmla="val 57225"/>
              <a:gd name="adj2" fmla="val 57225"/>
              <a:gd name="adj3" fmla="val 16667"/>
              <a:gd name="adj4" fmla="val 77755"/>
            </a:avLst>
          </a:prstGeom>
          <a:solidFill>
            <a:srgbClr val="CCFFCC"/>
          </a:solidFill>
          <a:ln w="9525">
            <a:solidFill>
              <a:schemeClr val="tx1"/>
            </a:solidFill>
            <a:miter lim="800000"/>
            <a:headEnd/>
            <a:tailEnd/>
          </a:ln>
        </p:spPr>
        <p:txBody>
          <a:bodyPr/>
          <a:lstStyle/>
          <a:p>
            <a:pPr algn="ctr" fontAlgn="base">
              <a:spcBef>
                <a:spcPct val="50000"/>
              </a:spcBef>
              <a:spcAft>
                <a:spcPct val="0"/>
              </a:spcAft>
            </a:pPr>
            <a:r>
              <a:rPr lang="ja-JP" altLang="en-US" sz="1300" dirty="0">
                <a:solidFill>
                  <a:srgbClr val="000000"/>
                </a:solidFill>
                <a:ea typeface="HGS創英角ﾎﾟｯﾌﾟ体" pitchFamily="50" charset="-128"/>
              </a:rPr>
              <a:t>一定期間ごと</a:t>
            </a:r>
            <a:r>
              <a:rPr lang="ja-JP" altLang="en-US" sz="1300" dirty="0" smtClean="0">
                <a:solidFill>
                  <a:srgbClr val="000000"/>
                </a:solidFill>
                <a:ea typeface="HGS創英角ﾎﾟｯﾌﾟ体" pitchFamily="50" charset="-128"/>
              </a:rPr>
              <a:t>の</a:t>
            </a:r>
            <a:endParaRPr lang="en-US" altLang="ja-JP" sz="1300" dirty="0" smtClean="0">
              <a:solidFill>
                <a:srgbClr val="000000"/>
              </a:solidFill>
              <a:ea typeface="HGS創英角ﾎﾟｯﾌﾟ体" pitchFamily="50" charset="-128"/>
            </a:endParaRPr>
          </a:p>
          <a:p>
            <a:pPr algn="ctr" fontAlgn="base">
              <a:spcBef>
                <a:spcPct val="50000"/>
              </a:spcBef>
              <a:spcAft>
                <a:spcPct val="0"/>
              </a:spcAft>
            </a:pPr>
            <a:r>
              <a:rPr lang="ja-JP" altLang="en-US" sz="1300" dirty="0" smtClean="0">
                <a:solidFill>
                  <a:srgbClr val="000000"/>
                </a:solidFill>
                <a:ea typeface="HGS創英角ﾎﾟｯﾌﾟ体" pitchFamily="50" charset="-128"/>
              </a:rPr>
              <a:t>モニタリング</a:t>
            </a:r>
            <a:endParaRPr lang="ja-JP" altLang="en-US" sz="1300" dirty="0">
              <a:solidFill>
                <a:srgbClr val="000000"/>
              </a:solidFill>
              <a:ea typeface="HGS創英角ﾎﾟｯﾌﾟ体" pitchFamily="50" charset="-128"/>
            </a:endParaRPr>
          </a:p>
        </p:txBody>
      </p:sp>
      <p:sp>
        <p:nvSpPr>
          <p:cNvPr id="37908" name="Rectangle 9"/>
          <p:cNvSpPr>
            <a:spLocks noChangeArrowheads="1"/>
          </p:cNvSpPr>
          <p:nvPr/>
        </p:nvSpPr>
        <p:spPr bwMode="auto">
          <a:xfrm>
            <a:off x="8482485" y="4221163"/>
            <a:ext cx="576263" cy="1871662"/>
          </a:xfrm>
          <a:prstGeom prst="rect">
            <a:avLst/>
          </a:prstGeom>
          <a:solidFill>
            <a:schemeClr val="accent1">
              <a:alpha val="70195"/>
            </a:schemeClr>
          </a:solidFill>
          <a:ln w="9525">
            <a:solidFill>
              <a:srgbClr val="000000"/>
            </a:solidFill>
            <a:miter lim="800000"/>
            <a:headEnd/>
            <a:tailEnd/>
          </a:ln>
        </p:spPr>
        <p:txBody>
          <a:bodyPr vert="eaVert" wrap="none" anchor="ctr"/>
          <a:lstStyle/>
          <a:p>
            <a:pPr fontAlgn="base">
              <a:spcBef>
                <a:spcPct val="0"/>
              </a:spcBef>
              <a:spcAft>
                <a:spcPct val="0"/>
              </a:spcAft>
            </a:pPr>
            <a:r>
              <a:rPr lang="ja-JP" altLang="en-US" sz="1600">
                <a:solidFill>
                  <a:srgbClr val="000000"/>
                </a:solidFill>
              </a:rPr>
              <a:t>サービス等利用計画</a:t>
            </a:r>
          </a:p>
          <a:p>
            <a:pPr fontAlgn="base">
              <a:spcBef>
                <a:spcPct val="0"/>
              </a:spcBef>
              <a:spcAft>
                <a:spcPct val="0"/>
              </a:spcAft>
            </a:pPr>
            <a:r>
              <a:rPr lang="ja-JP" altLang="en-US" sz="1600">
                <a:solidFill>
                  <a:srgbClr val="000000"/>
                </a:solidFill>
              </a:rPr>
              <a:t>支給決定後の</a:t>
            </a:r>
          </a:p>
        </p:txBody>
      </p:sp>
      <p:sp>
        <p:nvSpPr>
          <p:cNvPr id="37913" name="Rectangle 52"/>
          <p:cNvSpPr>
            <a:spLocks noChangeArrowheads="1"/>
          </p:cNvSpPr>
          <p:nvPr/>
        </p:nvSpPr>
        <p:spPr bwMode="auto">
          <a:xfrm>
            <a:off x="5097480" y="4149725"/>
            <a:ext cx="287337" cy="1943100"/>
          </a:xfrm>
          <a:prstGeom prst="roundRect">
            <a:avLst>
              <a:gd name="adj" fmla="val 50000"/>
            </a:avLst>
          </a:prstGeom>
          <a:solidFill>
            <a:srgbClr val="FFFF00"/>
          </a:solidFill>
          <a:ln w="9525" algn="ctr">
            <a:solidFill>
              <a:schemeClr val="tx1"/>
            </a:solidFill>
            <a:miter lim="800000"/>
            <a:headEnd/>
            <a:tailEnd/>
          </a:ln>
        </p:spPr>
        <p:txBody>
          <a:bodyPr vert="eaVert" wrap="none" lIns="36000" rIns="36000" anchor="ctr"/>
          <a:lstStyle/>
          <a:p>
            <a:pPr algn="ctr" fontAlgn="base">
              <a:lnSpc>
                <a:spcPts val="1700"/>
              </a:lnSpc>
              <a:spcBef>
                <a:spcPct val="0"/>
              </a:spcBef>
              <a:spcAft>
                <a:spcPct val="0"/>
              </a:spcAft>
            </a:pPr>
            <a:r>
              <a:rPr lang="ja-JP" altLang="en-US" sz="1000" b="1">
                <a:solidFill>
                  <a:srgbClr val="000000"/>
                </a:solidFill>
                <a:latin typeface="ＭＳ Ｐゴシック" charset="-128"/>
              </a:rPr>
              <a:t>サ　ー　ビ　ス　担　当　者　会　議</a:t>
            </a:r>
            <a:endParaRPr lang="en-US" altLang="ja-JP" sz="1000" b="1">
              <a:solidFill>
                <a:srgbClr val="000000"/>
              </a:solidFill>
              <a:latin typeface="ＭＳ Ｐゴシック" charset="-128"/>
            </a:endParaRPr>
          </a:p>
        </p:txBody>
      </p:sp>
      <p:sp>
        <p:nvSpPr>
          <p:cNvPr id="37914" name="Line 14"/>
          <p:cNvSpPr>
            <a:spLocks noChangeShapeType="1"/>
          </p:cNvSpPr>
          <p:nvPr/>
        </p:nvSpPr>
        <p:spPr bwMode="auto">
          <a:xfrm flipV="1">
            <a:off x="5384816" y="5229225"/>
            <a:ext cx="288925" cy="0"/>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ja-JP" altLang="en-US">
              <a:solidFill>
                <a:prstClr val="black"/>
              </a:solidFill>
            </a:endParaRP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28</a:t>
            </a:fld>
            <a:endParaRPr lang="en-US" altLang="ja-JP">
              <a:solidFill>
                <a:prstClr val="black"/>
              </a:solidFill>
            </a:endParaRPr>
          </a:p>
        </p:txBody>
      </p:sp>
      <p:cxnSp>
        <p:nvCxnSpPr>
          <p:cNvPr id="23" name="直線コネクタ 22"/>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4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72480" y="188640"/>
            <a:ext cx="9361040" cy="36004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smtClean="0">
                <a:latin typeface="HGS創英角ｺﾞｼｯｸUB" pitchFamily="50" charset="-128"/>
                <a:ea typeface="HGS創英角ｺﾞｼｯｸUB" pitchFamily="50" charset="-128"/>
              </a:rPr>
              <a:t>障害者総合支援法における「障害支援区分」の概要</a:t>
            </a:r>
            <a:endParaRPr kumimoji="1" lang="ja-JP" altLang="en-US" dirty="0">
              <a:latin typeface="HGS創英角ｺﾞｼｯｸUB" pitchFamily="50" charset="-128"/>
              <a:ea typeface="HGS創英角ｺﾞｼｯｸUB" pitchFamily="50" charset="-128"/>
            </a:endParaRPr>
          </a:p>
        </p:txBody>
      </p:sp>
      <p:sp>
        <p:nvSpPr>
          <p:cNvPr id="22" name="正方形/長方形 21"/>
          <p:cNvSpPr/>
          <p:nvPr/>
        </p:nvSpPr>
        <p:spPr>
          <a:xfrm>
            <a:off x="506508" y="1412776"/>
            <a:ext cx="8892987" cy="792088"/>
          </a:xfrm>
          <a:prstGeom prst="rect">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18542"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a:solidFill>
                  <a:schemeClr val="bg1"/>
                </a:solidFill>
                <a:latin typeface="HGS創英角ｺﾞｼｯｸUB" pitchFamily="50" charset="-128"/>
                <a:ea typeface="HGS創英角ｺﾞｼｯｸUB" pitchFamily="50" charset="-128"/>
                <a:cs typeface="メイリオ" pitchFamily="50" charset="-128"/>
              </a:rPr>
              <a:t>非該当</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4" name="正方形/長方形 23"/>
          <p:cNvSpPr/>
          <p:nvPr/>
        </p:nvSpPr>
        <p:spPr>
          <a:xfrm>
            <a:off x="2086373"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区分１</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5" name="正方形/長方形 24"/>
          <p:cNvSpPr/>
          <p:nvPr/>
        </p:nvSpPr>
        <p:spPr>
          <a:xfrm>
            <a:off x="3334511"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区分２</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6" name="正方形/長方形 25"/>
          <p:cNvSpPr/>
          <p:nvPr/>
        </p:nvSpPr>
        <p:spPr>
          <a:xfrm>
            <a:off x="4582650"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区分３</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7" name="正方形/長方形 26"/>
          <p:cNvSpPr/>
          <p:nvPr/>
        </p:nvSpPr>
        <p:spPr>
          <a:xfrm>
            <a:off x="5830789"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区分４</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8" name="正方形/長方形 27"/>
          <p:cNvSpPr/>
          <p:nvPr/>
        </p:nvSpPr>
        <p:spPr>
          <a:xfrm>
            <a:off x="7078927"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区分５</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29" name="正方形/長方形 28"/>
          <p:cNvSpPr/>
          <p:nvPr/>
        </p:nvSpPr>
        <p:spPr>
          <a:xfrm>
            <a:off x="8327066" y="1894846"/>
            <a:ext cx="760395" cy="238011"/>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区分６</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cxnSp>
        <p:nvCxnSpPr>
          <p:cNvPr id="30" name="直線矢印コネクタ 29"/>
          <p:cNvCxnSpPr/>
          <p:nvPr/>
        </p:nvCxnSpPr>
        <p:spPr>
          <a:xfrm>
            <a:off x="818542" y="1722795"/>
            <a:ext cx="8268918" cy="0"/>
          </a:xfrm>
          <a:prstGeom prst="straightConnector1">
            <a:avLst/>
          </a:prstGeom>
          <a:ln>
            <a:solidFill>
              <a:srgbClr val="002060"/>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31" name="正方形/長方形 30"/>
          <p:cNvSpPr/>
          <p:nvPr/>
        </p:nvSpPr>
        <p:spPr>
          <a:xfrm>
            <a:off x="3451523" y="1484787"/>
            <a:ext cx="294463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100" b="1" dirty="0" smtClean="0">
                <a:solidFill>
                  <a:schemeClr val="tx1"/>
                </a:solidFill>
                <a:latin typeface="メイリオ" pitchFamily="50" charset="-128"/>
                <a:ea typeface="メイリオ" pitchFamily="50" charset="-128"/>
                <a:cs typeface="メイリオ" pitchFamily="50" charset="-128"/>
              </a:rPr>
              <a:t>必要</a:t>
            </a:r>
            <a:r>
              <a:rPr lang="ja-JP" altLang="en-US" sz="1100" b="1" dirty="0">
                <a:solidFill>
                  <a:schemeClr val="tx1"/>
                </a:solidFill>
                <a:latin typeface="メイリオ" pitchFamily="50" charset="-128"/>
                <a:ea typeface="メイリオ" pitchFamily="50" charset="-128"/>
                <a:cs typeface="メイリオ" pitchFamily="50" charset="-128"/>
              </a:rPr>
              <a:t>と</a:t>
            </a:r>
            <a:r>
              <a:rPr lang="ja-JP" altLang="en-US" sz="1100" b="1" dirty="0" smtClean="0">
                <a:solidFill>
                  <a:schemeClr val="tx1"/>
                </a:solidFill>
                <a:latin typeface="メイリオ" pitchFamily="50" charset="-128"/>
                <a:ea typeface="メイリオ" pitchFamily="50" charset="-128"/>
                <a:cs typeface="メイリオ" pitchFamily="50" charset="-128"/>
              </a:rPr>
              <a:t>される支援の度合い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2" name="正方形/長方形 31"/>
          <p:cNvSpPr/>
          <p:nvPr/>
        </p:nvSpPr>
        <p:spPr>
          <a:xfrm>
            <a:off x="974558" y="1484787"/>
            <a:ext cx="97510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dirty="0" smtClean="0">
                <a:solidFill>
                  <a:schemeClr val="tx1"/>
                </a:solidFill>
                <a:latin typeface="メイリオ" pitchFamily="50" charset="-128"/>
                <a:ea typeface="メイリオ" pitchFamily="50" charset="-128"/>
                <a:cs typeface="メイリオ" pitchFamily="50" charset="-128"/>
              </a:rPr>
              <a:t>（低い）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3" name="正方形/長方形 32"/>
          <p:cNvSpPr/>
          <p:nvPr/>
        </p:nvSpPr>
        <p:spPr>
          <a:xfrm>
            <a:off x="8151356" y="1484787"/>
            <a:ext cx="975108" cy="238011"/>
          </a:xfrm>
          <a:prstGeom prst="rect">
            <a:avLst/>
          </a:prstGeom>
          <a:noFill/>
          <a:ln w="31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dirty="0" smtClean="0">
                <a:solidFill>
                  <a:schemeClr val="tx1"/>
                </a:solidFill>
                <a:latin typeface="メイリオ" pitchFamily="50" charset="-128"/>
                <a:ea typeface="メイリオ" pitchFamily="50" charset="-128"/>
                <a:cs typeface="メイリオ" pitchFamily="50" charset="-128"/>
              </a:rPr>
              <a:t>（高い）</a:t>
            </a:r>
            <a:endParaRPr kumimoji="1" lang="ja-JP" altLang="en-US" sz="1100" b="1" dirty="0">
              <a:solidFill>
                <a:schemeClr val="tx1"/>
              </a:solidFill>
              <a:latin typeface="メイリオ" pitchFamily="50" charset="-128"/>
              <a:ea typeface="メイリオ" pitchFamily="50" charset="-128"/>
              <a:cs typeface="メイリオ" pitchFamily="50" charset="-128"/>
            </a:endParaRPr>
          </a:p>
        </p:txBody>
      </p:sp>
      <p:sp>
        <p:nvSpPr>
          <p:cNvPr id="34" name="正方形/長方形 33"/>
          <p:cNvSpPr/>
          <p:nvPr/>
        </p:nvSpPr>
        <p:spPr>
          <a:xfrm>
            <a:off x="272480" y="908720"/>
            <a:ext cx="9361040" cy="1368152"/>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smtClean="0">
              <a:latin typeface="メイリオ" pitchFamily="50" charset="-128"/>
              <a:ea typeface="メイリオ" pitchFamily="50" charset="-128"/>
              <a:cs typeface="メイリオ" pitchFamily="50" charset="-128"/>
            </a:endParaRPr>
          </a:p>
          <a:p>
            <a:r>
              <a:rPr lang="ja-JP" altLang="en-US" sz="1100" dirty="0" smtClean="0">
                <a:latin typeface="メイリオ" pitchFamily="50" charset="-128"/>
                <a:ea typeface="メイリオ" pitchFamily="50" charset="-128"/>
                <a:cs typeface="メイリオ" pitchFamily="50" charset="-128"/>
              </a:rPr>
              <a:t>○ 障害の多様な特性その他の心身の状態に応じて必要とされる標準的な支援の度合を総合的に示すもの。</a:t>
            </a:r>
            <a:endParaRPr kumimoji="1" lang="ja-JP" altLang="en-US" sz="1100" dirty="0">
              <a:latin typeface="メイリオ" pitchFamily="50" charset="-128"/>
              <a:ea typeface="メイリオ" pitchFamily="50" charset="-128"/>
              <a:cs typeface="メイリオ" pitchFamily="50" charset="-128"/>
            </a:endParaRPr>
          </a:p>
        </p:txBody>
      </p:sp>
      <p:sp>
        <p:nvSpPr>
          <p:cNvPr id="81" name="正方形/長方形 80"/>
          <p:cNvSpPr/>
          <p:nvPr/>
        </p:nvSpPr>
        <p:spPr>
          <a:xfrm>
            <a:off x="266719" y="764866"/>
            <a:ext cx="493999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latin typeface="HGS創英角ｺﾞｼｯｸUB" pitchFamily="50" charset="-128"/>
                <a:ea typeface="HGS創英角ｺﾞｼｯｸUB" pitchFamily="50" charset="-128"/>
              </a:rPr>
              <a:t>① 障害</a:t>
            </a:r>
            <a:r>
              <a:rPr lang="ja-JP" altLang="en-US" sz="1200" dirty="0">
                <a:latin typeface="HGS創英角ｺﾞｼｯｸUB" pitchFamily="50" charset="-128"/>
                <a:ea typeface="HGS創英角ｺﾞｼｯｸUB" pitchFamily="50" charset="-128"/>
              </a:rPr>
              <a:t>支援</a:t>
            </a:r>
            <a:r>
              <a:rPr lang="ja-JP" altLang="en-US" sz="1200" dirty="0" smtClean="0">
                <a:latin typeface="HGS創英角ｺﾞｼｯｸUB" pitchFamily="50" charset="-128"/>
                <a:ea typeface="HGS創英角ｺﾞｼｯｸUB" pitchFamily="50" charset="-128"/>
              </a:rPr>
              <a:t>区分の定義（法第４条第４項）</a:t>
            </a:r>
            <a:endParaRPr kumimoji="1" lang="ja-JP" altLang="en-US" sz="1200" dirty="0">
              <a:latin typeface="HGS創英角ｺﾞｼｯｸUB" pitchFamily="50" charset="-128"/>
              <a:ea typeface="HGS創英角ｺﾞｼｯｸUB" pitchFamily="50" charset="-128"/>
            </a:endParaRPr>
          </a:p>
        </p:txBody>
      </p:sp>
      <p:sp>
        <p:nvSpPr>
          <p:cNvPr id="37" name="正方形/長方形 36"/>
          <p:cNvSpPr/>
          <p:nvPr/>
        </p:nvSpPr>
        <p:spPr>
          <a:xfrm>
            <a:off x="272480" y="2564904"/>
            <a:ext cx="9361040" cy="2592288"/>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pPr>
              <a:lnSpc>
                <a:spcPts val="1600"/>
              </a:lnSpc>
            </a:pPr>
            <a:endParaRPr kumimoji="1" lang="en-US" altLang="ja-JP" sz="1400" dirty="0" smtClean="0">
              <a:latin typeface="メイリオ" pitchFamily="50" charset="-128"/>
              <a:ea typeface="メイリオ" pitchFamily="50" charset="-128"/>
              <a:cs typeface="メイリオ" pitchFamily="50" charset="-128"/>
            </a:endParaRPr>
          </a:p>
          <a:p>
            <a:pPr>
              <a:lnSpc>
                <a:spcPts val="1600"/>
              </a:lnSpc>
            </a:pPr>
            <a:r>
              <a:rPr lang="ja-JP" altLang="en-US" sz="1100" dirty="0" smtClean="0">
                <a:latin typeface="メイリオ" pitchFamily="50" charset="-128"/>
                <a:ea typeface="メイリオ" pitchFamily="50" charset="-128"/>
                <a:cs typeface="メイリオ" pitchFamily="50" charset="-128"/>
              </a:rPr>
              <a:t>○ 市町村は、障害者等から介護給付費等</a:t>
            </a:r>
            <a:r>
              <a:rPr lang="ja-JP" altLang="en-US" sz="1100" dirty="0">
                <a:latin typeface="メイリオ" pitchFamily="50" charset="-128"/>
                <a:ea typeface="メイリオ" pitchFamily="50" charset="-128"/>
                <a:cs typeface="メイリオ" pitchFamily="50" charset="-128"/>
              </a:rPr>
              <a:t>の</a:t>
            </a:r>
            <a:r>
              <a:rPr lang="ja-JP" altLang="en-US" sz="1100" dirty="0" smtClean="0">
                <a:latin typeface="メイリオ" pitchFamily="50" charset="-128"/>
                <a:ea typeface="メイリオ" pitchFamily="50" charset="-128"/>
                <a:cs typeface="メイリオ" pitchFamily="50" charset="-128"/>
              </a:rPr>
              <a:t>支給に係る申請を受理した場合、以下の手続きによる「障害</a:t>
            </a:r>
            <a:r>
              <a:rPr lang="ja-JP" altLang="en-US" sz="1100" dirty="0">
                <a:latin typeface="メイリオ" pitchFamily="50" charset="-128"/>
                <a:ea typeface="メイリオ" pitchFamily="50" charset="-128"/>
                <a:cs typeface="メイリオ" pitchFamily="50" charset="-128"/>
              </a:rPr>
              <a:t>支援</a:t>
            </a:r>
            <a:r>
              <a:rPr lang="ja-JP" altLang="en-US" sz="1100" dirty="0" smtClean="0">
                <a:latin typeface="メイリオ" pitchFamily="50" charset="-128"/>
                <a:ea typeface="メイリオ" pitchFamily="50" charset="-128"/>
                <a:cs typeface="メイリオ" pitchFamily="50" charset="-128"/>
              </a:rPr>
              <a:t>区分の認定」を行う。</a:t>
            </a:r>
            <a:endParaRPr kumimoji="1" lang="en-US" altLang="ja-JP" sz="1100" dirty="0" smtClean="0">
              <a:latin typeface="メイリオ" pitchFamily="50" charset="-128"/>
              <a:ea typeface="メイリオ" pitchFamily="50" charset="-128"/>
              <a:cs typeface="メイリオ" pitchFamily="50" charset="-128"/>
            </a:endParaRPr>
          </a:p>
        </p:txBody>
      </p:sp>
      <p:sp>
        <p:nvSpPr>
          <p:cNvPr id="36" name="正方形/長方形 35"/>
          <p:cNvSpPr/>
          <p:nvPr/>
        </p:nvSpPr>
        <p:spPr>
          <a:xfrm>
            <a:off x="272479" y="2420888"/>
            <a:ext cx="493423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a:latin typeface="HGS創英角ｺﾞｼｯｸUB" pitchFamily="50" charset="-128"/>
                <a:ea typeface="HGS創英角ｺﾞｼｯｸUB" pitchFamily="50" charset="-128"/>
              </a:rPr>
              <a:t>②</a:t>
            </a:r>
            <a:r>
              <a:rPr lang="ja-JP" altLang="en-US" sz="1200" dirty="0" smtClean="0">
                <a:latin typeface="HGS創英角ｺﾞｼｯｸUB" pitchFamily="50" charset="-128"/>
                <a:ea typeface="HGS創英角ｺﾞｼｯｸUB" pitchFamily="50" charset="-128"/>
              </a:rPr>
              <a:t> 障害</a:t>
            </a:r>
            <a:r>
              <a:rPr lang="ja-JP" altLang="en-US" sz="1200" dirty="0">
                <a:latin typeface="HGS創英角ｺﾞｼｯｸUB" pitchFamily="50" charset="-128"/>
                <a:ea typeface="HGS創英角ｺﾞｼｯｸUB" pitchFamily="50" charset="-128"/>
              </a:rPr>
              <a:t>支援</a:t>
            </a:r>
            <a:r>
              <a:rPr lang="ja-JP" altLang="en-US" sz="1200" dirty="0" smtClean="0">
                <a:latin typeface="HGS創英角ｺﾞｼｯｸUB" pitchFamily="50" charset="-128"/>
                <a:ea typeface="HGS創英角ｺﾞｼｯｸUB" pitchFamily="50" charset="-128"/>
              </a:rPr>
              <a:t>区分の認定手続き</a:t>
            </a:r>
            <a:endParaRPr kumimoji="1" lang="ja-JP" altLang="en-US" sz="1200" dirty="0">
              <a:latin typeface="HGS創英角ｺﾞｼｯｸUB" pitchFamily="50" charset="-128"/>
              <a:ea typeface="HGS創英角ｺﾞｼｯｸUB" pitchFamily="50" charset="-128"/>
            </a:endParaRPr>
          </a:p>
        </p:txBody>
      </p:sp>
      <p:sp>
        <p:nvSpPr>
          <p:cNvPr id="35" name="正方形/長方形 34"/>
          <p:cNvSpPr/>
          <p:nvPr/>
        </p:nvSpPr>
        <p:spPr>
          <a:xfrm>
            <a:off x="506508" y="3068960"/>
            <a:ext cx="8892987" cy="1944216"/>
          </a:xfrm>
          <a:prstGeom prst="rect">
            <a:avLst/>
          </a:prstGeom>
          <a:solidFill>
            <a:srgbClr val="D9E6FF"/>
          </a:solidFill>
          <a:ln w="3175">
            <a:solidFill>
              <a:srgbClr val="D9E6FF"/>
            </a:solidFill>
          </a:ln>
        </p:spPr>
        <p:style>
          <a:lnRef idx="2">
            <a:schemeClr val="accent6"/>
          </a:lnRef>
          <a:fillRef idx="1">
            <a:schemeClr val="lt1"/>
          </a:fillRef>
          <a:effectRef idx="0">
            <a:schemeClr val="accent6"/>
          </a:effectRef>
          <a:fontRef idx="minor">
            <a:schemeClr val="dk1"/>
          </a:fontRef>
        </p:style>
        <p:txBody>
          <a:bodyPr rtlCol="0" anchor="ctr" anchorCtr="0"/>
          <a:lstStyle/>
          <a:p>
            <a:pPr>
              <a:lnSpc>
                <a:spcPts val="1600"/>
              </a:lnSpc>
            </a:pP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818542" y="3263000"/>
            <a:ext cx="624068" cy="1606163"/>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市町村への申請</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371270" y="3263000"/>
            <a:ext cx="624068" cy="1606163"/>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二次判定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（市町村審査会）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sp>
        <p:nvSpPr>
          <p:cNvPr id="52" name="正方形/長方形 51"/>
          <p:cNvSpPr/>
          <p:nvPr/>
        </p:nvSpPr>
        <p:spPr>
          <a:xfrm>
            <a:off x="8463393" y="3263000"/>
            <a:ext cx="624068" cy="1606163"/>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vert="eaVert" rtlCol="0" anchor="ctr"/>
          <a:lstStyle/>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市町村による認定</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（申請者への通知）</a:t>
            </a:r>
            <a:endParaRPr lang="en-US" altLang="ja-JP" sz="12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4094906" y="3284986"/>
            <a:ext cx="624069" cy="1606163"/>
          </a:xfrm>
          <a:prstGeom prst="rect">
            <a:avLst/>
          </a:prstGeom>
          <a:solidFill>
            <a:srgbClr val="002060"/>
          </a:solidFill>
          <a:ln/>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200" dirty="0">
                <a:solidFill>
                  <a:schemeClr val="bg1"/>
                </a:solidFill>
                <a:latin typeface="HGS創英角ｺﾞｼｯｸUB" pitchFamily="50" charset="-128"/>
                <a:ea typeface="HGS創英角ｺﾞｼｯｸUB" pitchFamily="50" charset="-128"/>
                <a:cs typeface="メイリオ" pitchFamily="50" charset="-128"/>
              </a:rPr>
              <a:t>一次</a:t>
            </a: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判定</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a:p>
            <a:pPr algn="ct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a:t>
            </a:r>
            <a:r>
              <a:rPr lang="ja-JP" altLang="en-US" sz="1100" dirty="0" smtClean="0">
                <a:solidFill>
                  <a:schemeClr val="bg1"/>
                </a:solidFill>
                <a:latin typeface="HGS創英角ｺﾞｼｯｸUB" pitchFamily="50" charset="-128"/>
                <a:ea typeface="HGS創英角ｺﾞｼｯｸUB" pitchFamily="50" charset="-128"/>
                <a:cs typeface="メイリオ" pitchFamily="50" charset="-128"/>
              </a:rPr>
              <a:t>コンピュータ</a:t>
            </a:r>
            <a:r>
              <a:rPr lang="ja-JP" altLang="en-US" sz="1100" dirty="0">
                <a:solidFill>
                  <a:schemeClr val="bg1"/>
                </a:solidFill>
                <a:latin typeface="HGS創英角ｺﾞｼｯｸUB" pitchFamily="50" charset="-128"/>
                <a:ea typeface="HGS創英角ｺﾞｼｯｸUB" pitchFamily="50" charset="-128"/>
                <a:cs typeface="メイリオ" pitchFamily="50" charset="-128"/>
              </a:rPr>
              <a:t>判定</a:t>
            </a:r>
            <a:r>
              <a:rPr lang="ja-JP" altLang="en-US" sz="1200" dirty="0" smtClean="0">
                <a:solidFill>
                  <a:schemeClr val="bg1"/>
                </a:solidFill>
                <a:latin typeface="HGS創英角ｺﾞｼｯｸUB" pitchFamily="50" charset="-128"/>
                <a:ea typeface="HGS創英角ｺﾞｼｯｸUB" pitchFamily="50" charset="-128"/>
                <a:cs typeface="メイリオ" pitchFamily="50" charset="-128"/>
              </a:rPr>
              <a:t>）</a:t>
            </a:r>
            <a:endParaRPr lang="en-US" altLang="ja-JP" sz="1200" dirty="0" smtClean="0">
              <a:solidFill>
                <a:schemeClr val="bg1"/>
              </a:solidFill>
              <a:latin typeface="HGS創英角ｺﾞｼｯｸUB" pitchFamily="50" charset="-128"/>
              <a:ea typeface="HGS創英角ｺﾞｼｯｸUB" pitchFamily="50" charset="-128"/>
              <a:cs typeface="メイリオ" pitchFamily="50" charset="-128"/>
            </a:endParaRPr>
          </a:p>
        </p:txBody>
      </p:sp>
      <p:cxnSp>
        <p:nvCxnSpPr>
          <p:cNvPr id="62" name="直線矢印コネクタ 61"/>
          <p:cNvCxnSpPr/>
          <p:nvPr/>
        </p:nvCxnSpPr>
        <p:spPr>
          <a:xfrm>
            <a:off x="1462113" y="4509120"/>
            <a:ext cx="2632793"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68" name="直線矢印コネクタ 67"/>
          <p:cNvCxnSpPr/>
          <p:nvPr/>
        </p:nvCxnSpPr>
        <p:spPr>
          <a:xfrm>
            <a:off x="1462113" y="3634030"/>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75" name="直線矢印コネクタ 74"/>
          <p:cNvCxnSpPr/>
          <p:nvPr/>
        </p:nvCxnSpPr>
        <p:spPr>
          <a:xfrm>
            <a:off x="7995338" y="4077072"/>
            <a:ext cx="468431" cy="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48" name="正方形/長方形 47"/>
          <p:cNvSpPr/>
          <p:nvPr/>
        </p:nvSpPr>
        <p:spPr>
          <a:xfrm>
            <a:off x="1930354" y="3284985"/>
            <a:ext cx="1696499" cy="742067"/>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認定調査員による</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訪問調査の結果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（認定調査の結果）</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1930353" y="4149080"/>
            <a:ext cx="1696500" cy="720080"/>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主治医の意見書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6" name="直線矢印コネクタ 75"/>
          <p:cNvCxnSpPr/>
          <p:nvPr/>
        </p:nvCxnSpPr>
        <p:spPr>
          <a:xfrm>
            <a:off x="4738477" y="3645024"/>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77" name="直線矢印コネクタ 76"/>
          <p:cNvCxnSpPr/>
          <p:nvPr/>
        </p:nvCxnSpPr>
        <p:spPr>
          <a:xfrm>
            <a:off x="4738477" y="4509120"/>
            <a:ext cx="2632793" cy="16490"/>
          </a:xfrm>
          <a:prstGeom prst="straightConnector1">
            <a:avLst/>
          </a:prstGeom>
          <a:ln w="50800" cmpd="dbl">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47" name="正方形/長方形 46"/>
          <p:cNvSpPr/>
          <p:nvPr/>
        </p:nvSpPr>
        <p:spPr>
          <a:xfrm>
            <a:off x="5206718" y="3263000"/>
            <a:ext cx="1696499" cy="742067"/>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認定調査員による</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特記事項</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5206717" y="4149084"/>
            <a:ext cx="1696500" cy="720079"/>
          </a:xfrm>
          <a:prstGeom prst="rect">
            <a:avLst/>
          </a:prstGeom>
          <a:solidFill>
            <a:schemeClr val="bg1"/>
          </a:solidFill>
          <a:ln>
            <a:solidFill>
              <a:srgbClr val="B3CCFF"/>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主治医の意見書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（医師意見書）</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72480" y="5445224"/>
            <a:ext cx="9361040" cy="1224136"/>
          </a:xfrm>
          <a:prstGeom prst="rect">
            <a:avLst/>
          </a:prstGeom>
          <a:noFill/>
          <a:ln w="19050">
            <a:solidFill>
              <a:srgbClr val="B3CCFF"/>
            </a:solidFill>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1400" dirty="0" smtClean="0">
              <a:latin typeface="メイリオ" pitchFamily="50" charset="-128"/>
              <a:ea typeface="メイリオ" pitchFamily="50" charset="-128"/>
              <a:cs typeface="メイリオ" pitchFamily="50" charset="-128"/>
            </a:endParaRPr>
          </a:p>
        </p:txBody>
      </p:sp>
      <p:sp>
        <p:nvSpPr>
          <p:cNvPr id="40" name="正方形/長方形 39"/>
          <p:cNvSpPr/>
          <p:nvPr/>
        </p:nvSpPr>
        <p:spPr>
          <a:xfrm>
            <a:off x="272480" y="5297396"/>
            <a:ext cx="5558308" cy="29184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1200" dirty="0" smtClean="0">
                <a:latin typeface="HGS創英角ｺﾞｼｯｸUB" pitchFamily="50" charset="-128"/>
                <a:ea typeface="HGS創英角ｺﾞｼｯｸUB" pitchFamily="50" charset="-128"/>
              </a:rPr>
              <a:t>③ 市町村審査会</a:t>
            </a:r>
            <a:r>
              <a:rPr lang="ja-JP" altLang="en-US" sz="1200" dirty="0">
                <a:latin typeface="HGS創英角ｺﾞｼｯｸUB" pitchFamily="50" charset="-128"/>
                <a:ea typeface="HGS創英角ｺﾞｼｯｸUB" pitchFamily="50" charset="-128"/>
              </a:rPr>
              <a:t>による</a:t>
            </a:r>
            <a:r>
              <a:rPr lang="ja-JP" altLang="en-US" sz="1200" dirty="0" smtClean="0">
                <a:latin typeface="HGS創英角ｺﾞｼｯｸUB" pitchFamily="50" charset="-128"/>
                <a:ea typeface="HGS創英角ｺﾞｼｯｸUB" pitchFamily="50" charset="-128"/>
              </a:rPr>
              <a:t>二次判定結果（平成</a:t>
            </a:r>
            <a:r>
              <a:rPr lang="en-US" altLang="ja-JP" sz="1200" dirty="0" smtClean="0">
                <a:latin typeface="HGS創英角ｺﾞｼｯｸUB" pitchFamily="50" charset="-128"/>
                <a:ea typeface="HGS創英角ｺﾞｼｯｸUB" pitchFamily="50" charset="-128"/>
              </a:rPr>
              <a:t>27</a:t>
            </a:r>
            <a:r>
              <a:rPr lang="ja-JP" altLang="en-US" sz="1200" dirty="0" smtClean="0">
                <a:latin typeface="HGS創英角ｺﾞｼｯｸUB" pitchFamily="50" charset="-128"/>
                <a:ea typeface="HGS創英角ｺﾞｼｯｸUB" pitchFamily="50" charset="-128"/>
              </a:rPr>
              <a:t>年</a:t>
            </a:r>
            <a:r>
              <a:rPr lang="en-US" altLang="ja-JP" sz="1200" dirty="0">
                <a:latin typeface="HGS創英角ｺﾞｼｯｸUB" pitchFamily="50" charset="-128"/>
                <a:ea typeface="HGS創英角ｺﾞｼｯｸUB" pitchFamily="50" charset="-128"/>
              </a:rPr>
              <a:t>10</a:t>
            </a:r>
            <a:r>
              <a:rPr lang="ja-JP" altLang="en-US" sz="1200" dirty="0" smtClean="0">
                <a:latin typeface="HGS創英角ｺﾞｼｯｸUB" pitchFamily="50" charset="-128"/>
                <a:ea typeface="HGS創英角ｺﾞｼｯｸUB" pitchFamily="50" charset="-128"/>
              </a:rPr>
              <a:t>月～平成</a:t>
            </a:r>
            <a:r>
              <a:rPr lang="en-US" altLang="ja-JP" sz="1200" dirty="0" smtClean="0">
                <a:latin typeface="HGS創英角ｺﾞｼｯｸUB" pitchFamily="50" charset="-128"/>
                <a:ea typeface="HGS創英角ｺﾞｼｯｸUB" pitchFamily="50" charset="-128"/>
              </a:rPr>
              <a:t>28</a:t>
            </a:r>
            <a:r>
              <a:rPr lang="ja-JP" altLang="en-US" sz="1200" dirty="0" smtClean="0">
                <a:latin typeface="HGS創英角ｺﾞｼｯｸUB" pitchFamily="50" charset="-128"/>
                <a:ea typeface="HGS創英角ｺﾞｼｯｸUB" pitchFamily="50" charset="-128"/>
              </a:rPr>
              <a:t>年９月）</a:t>
            </a:r>
            <a:endParaRPr kumimoji="1" lang="ja-JP" altLang="en-US" sz="1200" dirty="0">
              <a:latin typeface="HGS創英角ｺﾞｼｯｸUB" pitchFamily="50" charset="-128"/>
              <a:ea typeface="HGS創英角ｺﾞｼｯｸUB"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4169258790"/>
              </p:ext>
            </p:extLst>
          </p:nvPr>
        </p:nvGraphicFramePr>
        <p:xfrm>
          <a:off x="474927" y="5748104"/>
          <a:ext cx="8924568" cy="777240"/>
        </p:xfrm>
        <a:graphic>
          <a:graphicData uri="http://schemas.openxmlformats.org/drawingml/2006/table">
            <a:tbl>
              <a:tblPr firstRow="1" bandRow="1">
                <a:tableStyleId>{5940675A-B579-460E-94D1-54222C63F5DA}</a:tableStyleId>
              </a:tblPr>
              <a:tblGrid>
                <a:gridCol w="1115571">
                  <a:extLst>
                    <a:ext uri="{9D8B030D-6E8A-4147-A177-3AD203B41FA5}">
                      <a16:colId xmlns:a16="http://schemas.microsoft.com/office/drawing/2014/main" val="20000"/>
                    </a:ext>
                  </a:extLst>
                </a:gridCol>
                <a:gridCol w="1115571">
                  <a:extLst>
                    <a:ext uri="{9D8B030D-6E8A-4147-A177-3AD203B41FA5}">
                      <a16:colId xmlns:a16="http://schemas.microsoft.com/office/drawing/2014/main" val="20001"/>
                    </a:ext>
                  </a:extLst>
                </a:gridCol>
                <a:gridCol w="1115571">
                  <a:extLst>
                    <a:ext uri="{9D8B030D-6E8A-4147-A177-3AD203B41FA5}">
                      <a16:colId xmlns:a16="http://schemas.microsoft.com/office/drawing/2014/main" val="20002"/>
                    </a:ext>
                  </a:extLst>
                </a:gridCol>
                <a:gridCol w="1115571">
                  <a:extLst>
                    <a:ext uri="{9D8B030D-6E8A-4147-A177-3AD203B41FA5}">
                      <a16:colId xmlns:a16="http://schemas.microsoft.com/office/drawing/2014/main" val="20003"/>
                    </a:ext>
                  </a:extLst>
                </a:gridCol>
                <a:gridCol w="1115571">
                  <a:extLst>
                    <a:ext uri="{9D8B030D-6E8A-4147-A177-3AD203B41FA5}">
                      <a16:colId xmlns:a16="http://schemas.microsoft.com/office/drawing/2014/main" val="20004"/>
                    </a:ext>
                  </a:extLst>
                </a:gridCol>
                <a:gridCol w="1115571">
                  <a:extLst>
                    <a:ext uri="{9D8B030D-6E8A-4147-A177-3AD203B41FA5}">
                      <a16:colId xmlns:a16="http://schemas.microsoft.com/office/drawing/2014/main" val="20005"/>
                    </a:ext>
                  </a:extLst>
                </a:gridCol>
                <a:gridCol w="1115571">
                  <a:extLst>
                    <a:ext uri="{9D8B030D-6E8A-4147-A177-3AD203B41FA5}">
                      <a16:colId xmlns:a16="http://schemas.microsoft.com/office/drawing/2014/main" val="20006"/>
                    </a:ext>
                  </a:extLst>
                </a:gridCol>
                <a:gridCol w="1115571">
                  <a:extLst>
                    <a:ext uri="{9D8B030D-6E8A-4147-A177-3AD203B41FA5}">
                      <a16:colId xmlns:a16="http://schemas.microsoft.com/office/drawing/2014/main" val="20007"/>
                    </a:ext>
                  </a:extLst>
                </a:gridCol>
              </a:tblGrid>
              <a:tr h="267186">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非該当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区分１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区分２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区分３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区分４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区分５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a:solidFill>
                            <a:srgbClr val="000000"/>
                          </a:solidFill>
                          <a:latin typeface="HG創英角ｺﾞｼｯｸUB" pitchFamily="49" charset="-128"/>
                          <a:ea typeface="HG創英角ｺﾞｼｯｸUB" pitchFamily="49" charset="-128"/>
                        </a:rPr>
                        <a:t>区分６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gn="ctr" rtl="0" fontAlgn="ctr"/>
                      <a:r>
                        <a:rPr lang="ja-JP" altLang="en-US" sz="1100" b="0" i="0" u="none" strike="noStrike" dirty="0">
                          <a:solidFill>
                            <a:srgbClr val="000000"/>
                          </a:solidFill>
                          <a:latin typeface="HG創英角ｺﾞｼｯｸUB" pitchFamily="49" charset="-128"/>
                          <a:ea typeface="HG創英角ｺﾞｼｯｸUB" pitchFamily="49" charset="-128"/>
                        </a:rPr>
                        <a:t>合計 </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extLst>
                  <a:ext uri="{0D108BD9-81ED-4DB2-BD59-A6C34878D82A}">
                    <a16:rowId xmlns:a16="http://schemas.microsoft.com/office/drawing/2014/main" val="10000"/>
                  </a:ext>
                </a:extLst>
              </a:tr>
              <a:tr h="255027">
                <a:tc>
                  <a:txBody>
                    <a:bodyPr/>
                    <a:lstStyle/>
                    <a:p>
                      <a:pPr algn="ctr" rtl="0" fontAlgn="ctr"/>
                      <a:r>
                        <a:rPr lang="en-US" altLang="ja-JP" sz="1100" b="0" i="0" u="none" strike="noStrike" dirty="0">
                          <a:solidFill>
                            <a:srgbClr val="000000"/>
                          </a:solidFill>
                          <a:latin typeface="メイリオ"/>
                        </a:rPr>
                        <a:t>71</a:t>
                      </a:r>
                      <a:r>
                        <a:rPr lang="ja-JP" altLang="en-US" sz="1100" b="0" i="0" u="none" strike="noStrike" dirty="0">
                          <a:solidFill>
                            <a:srgbClr val="000000"/>
                          </a:solidFill>
                          <a:latin typeface="メイリオ"/>
                        </a:rPr>
                        <a:t>件</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6,163</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46,914</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53,224</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46,478</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37,538</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59,479</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smtClean="0">
                          <a:solidFill>
                            <a:srgbClr val="000000"/>
                          </a:solidFill>
                          <a:latin typeface="メイリオ"/>
                        </a:rPr>
                        <a:t>249,867</a:t>
                      </a:r>
                      <a:r>
                        <a:rPr lang="ja-JP" altLang="en-US" sz="1100" b="0" i="0" u="none" strike="noStrike" dirty="0" smtClean="0">
                          <a:solidFill>
                            <a:srgbClr val="000000"/>
                          </a:solidFill>
                          <a:latin typeface="メイリオ"/>
                        </a:rPr>
                        <a:t>件</a:t>
                      </a:r>
                      <a:endParaRPr lang="ja-JP" altLang="en-US" sz="1100" b="0" i="0" u="none" strike="noStrike" dirty="0">
                        <a:solidFill>
                          <a:srgbClr val="000000"/>
                        </a:solidFill>
                        <a:latin typeface="メイリオ"/>
                      </a:endParaRP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027">
                <a:tc>
                  <a:txBody>
                    <a:bodyPr/>
                    <a:lstStyle/>
                    <a:p>
                      <a:pPr algn="ctr" rtl="0" fontAlgn="ctr"/>
                      <a:r>
                        <a:rPr lang="en-US" altLang="ja-JP" sz="1100" b="0" i="0" u="none" strike="noStrike" dirty="0">
                          <a:solidFill>
                            <a:srgbClr val="000000"/>
                          </a:solidFill>
                          <a:latin typeface="メイリオ"/>
                        </a:rPr>
                        <a:t>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2.5%</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18.8%</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21.3%</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18.6%</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15.0%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23.8%</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latin typeface="メイリオ"/>
                        </a:rPr>
                        <a:t>100.0%</a:t>
                      </a:r>
                    </a:p>
                  </a:txBody>
                  <a:tcPr marL="10319" marR="10319"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29</a:t>
            </a:fld>
            <a:endParaRPr lang="en-US" altLang="ja-JP">
              <a:solidFill>
                <a:prstClr val="black"/>
              </a:solidFill>
            </a:endParaRPr>
          </a:p>
        </p:txBody>
      </p:sp>
    </p:spTree>
    <p:extLst>
      <p:ext uri="{BB962C8B-B14F-4D97-AF65-F5344CB8AC3E}">
        <p14:creationId xmlns:p14="http://schemas.microsoft.com/office/powerpoint/2010/main" val="81920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1412776"/>
            <a:ext cx="8136905" cy="3093130"/>
          </a:xfrm>
        </p:spPr>
        <p:txBody>
          <a:bodyPr wrap="square">
            <a:spAutoFit/>
          </a:bodyPr>
          <a:lstStyle/>
          <a:p>
            <a:pPr algn="l" eaLnBrk="1" hangingPunct="1">
              <a:lnSpc>
                <a:spcPts val="2600"/>
              </a:lnSpc>
              <a:spcBef>
                <a:spcPct val="0"/>
              </a:spcBef>
            </a:pPr>
            <a:r>
              <a:rPr lang="en-US" altLang="ja-JP" sz="2000" dirty="0">
                <a:latin typeface="ＭＳ ゴシック" pitchFamily="49" charset="-128"/>
                <a:ea typeface="ＭＳ ゴシック" pitchFamily="49" charset="-128"/>
              </a:rPr>
              <a:t>Ⅰ</a:t>
            </a: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障害福祉施策の経緯と動向・・・・・・</a:t>
            </a:r>
            <a:r>
              <a:rPr lang="ja-JP" altLang="en-US" sz="2000" dirty="0">
                <a:latin typeface="ＭＳ ゴシック" pitchFamily="49" charset="-128"/>
                <a:ea typeface="ＭＳ ゴシック" pitchFamily="49" charset="-128"/>
              </a:rPr>
              <a:t>・・・・・・・・・・・ </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latin typeface="ＭＳ ゴシック" pitchFamily="49" charset="-128"/>
                <a:ea typeface="ＭＳ ゴシック" pitchFamily="49" charset="-128"/>
              </a:rPr>
              <a:t>Ⅱ</a:t>
            </a:r>
            <a:r>
              <a:rPr lang="ja-JP" altLang="en-US" sz="2000" dirty="0">
                <a:latin typeface="ＭＳ ゴシック" pitchFamily="49" charset="-128"/>
                <a:ea typeface="ＭＳ ゴシック" pitchFamily="49" charset="-128"/>
              </a:rPr>
              <a:t>　</a:t>
            </a:r>
            <a:r>
              <a:rPr lang="ja-JP" altLang="en-US" sz="2000" dirty="0" smtClean="0">
                <a:latin typeface="ＭＳ ゴシック" pitchFamily="49" charset="-128"/>
                <a:ea typeface="ＭＳ ゴシック" pitchFamily="49" charset="-128"/>
              </a:rPr>
              <a:t>障害者総合支援法等の概要・</a:t>
            </a:r>
            <a:r>
              <a:rPr lang="ja-JP" altLang="en-US" sz="2000" dirty="0">
                <a:latin typeface="ＭＳ ゴシック" pitchFamily="49" charset="-128"/>
                <a:ea typeface="ＭＳ ゴシック" pitchFamily="49" charset="-128"/>
              </a:rPr>
              <a:t>・・・</a:t>
            </a:r>
            <a:r>
              <a:rPr lang="ja-JP" altLang="en-US" sz="2000" dirty="0" smtClean="0">
                <a:latin typeface="ＭＳ ゴシック" pitchFamily="49" charset="-128"/>
                <a:ea typeface="ＭＳ ゴシック" pitchFamily="49" charset="-128"/>
              </a:rPr>
              <a:t>・・・・・・・・・・・・・</a:t>
            </a: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en-US" altLang="ja-JP" sz="2000" dirty="0">
                <a:latin typeface="ＭＳ ゴシック" pitchFamily="49" charset="-128"/>
                <a:ea typeface="ＭＳ ゴシック" pitchFamily="49" charset="-128"/>
              </a:rPr>
              <a:t>Ⅲ</a:t>
            </a:r>
            <a:r>
              <a:rPr lang="ja-JP" altLang="en-US" sz="2000" dirty="0">
                <a:latin typeface="ＭＳ ゴシック" pitchFamily="49" charset="-128"/>
                <a:ea typeface="ＭＳ ゴシック" pitchFamily="49" charset="-128"/>
              </a:rPr>
              <a:t>　</a:t>
            </a:r>
            <a:r>
              <a:rPr lang="ja-JP" altLang="ja-JP" sz="2000" dirty="0">
                <a:latin typeface="ＭＳ ゴシック" panose="020B0609070205080204" pitchFamily="49" charset="-128"/>
                <a:ea typeface="ＭＳ ゴシック" panose="020B0609070205080204" pitchFamily="49" charset="-128"/>
              </a:rPr>
              <a:t>障害者支援における権利</a:t>
            </a:r>
            <a:r>
              <a:rPr lang="ja-JP" altLang="ja-JP" sz="2000" dirty="0" smtClean="0">
                <a:latin typeface="ＭＳ ゴシック" panose="020B0609070205080204" pitchFamily="49" charset="-128"/>
                <a:ea typeface="ＭＳ ゴシック" panose="020B0609070205080204" pitchFamily="49" charset="-128"/>
              </a:rPr>
              <a:t>擁護と</a:t>
            </a:r>
            <a:r>
              <a:rPr lang="ja-JP" altLang="ja-JP" sz="2000" dirty="0">
                <a:latin typeface="ＭＳ ゴシック" panose="020B0609070205080204" pitchFamily="49" charset="-128"/>
                <a:ea typeface="ＭＳ ゴシック" panose="020B0609070205080204" pitchFamily="49" charset="-128"/>
              </a:rPr>
              <a:t>虐待防止に関わる</a:t>
            </a:r>
            <a:r>
              <a:rPr lang="ja-JP" altLang="ja-JP" sz="2000" dirty="0" smtClean="0">
                <a:latin typeface="ＭＳ ゴシック" panose="020B0609070205080204" pitchFamily="49" charset="-128"/>
                <a:ea typeface="ＭＳ ゴシック" panose="020B0609070205080204" pitchFamily="49" charset="-128"/>
              </a:rPr>
              <a:t>法律</a:t>
            </a:r>
            <a:r>
              <a:rPr lang="ja-JP" altLang="en-US" sz="2000" dirty="0" smtClean="0">
                <a:latin typeface="ＭＳ ゴシック" pitchFamily="49" charset="-128"/>
                <a:ea typeface="ＭＳ ゴシック" pitchFamily="49" charset="-128"/>
              </a:rPr>
              <a:t>・・・・・</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（参考資料１）・・・・・・・・・・・・・・・・・・・・・・・・</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（参考資料２）・・・・・・・・・・・・・・・・・・・・・・・・</a:t>
            </a:r>
            <a:endParaRPr lang="en-US" altLang="ja-JP" sz="2000" dirty="0" smtClean="0">
              <a:latin typeface="ＭＳ ゴシック" pitchFamily="49" charset="-128"/>
              <a:ea typeface="ＭＳ ゴシック" pitchFamily="49" charset="-128"/>
            </a:endParaRPr>
          </a:p>
          <a:p>
            <a:pPr algn="l" eaLnBrk="1" hangingPunct="1">
              <a:lnSpc>
                <a:spcPts val="2600"/>
              </a:lnSpc>
              <a:spcBef>
                <a:spcPct val="0"/>
              </a:spcBef>
            </a:pPr>
            <a:r>
              <a:rPr lang="ja-JP" altLang="en-US" sz="2000" dirty="0" smtClean="0">
                <a:latin typeface="ＭＳ ゴシック" pitchFamily="49" charset="-128"/>
                <a:ea typeface="ＭＳ ゴシック" pitchFamily="49" charset="-128"/>
              </a:rPr>
              <a:t>　　</a:t>
            </a:r>
            <a:endParaRPr lang="en-US" altLang="ja-JP" sz="2000" dirty="0">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8" y="1412776"/>
            <a:ext cx="1152129" cy="2759706"/>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r>
              <a:rPr lang="ja-JP" altLang="en-US" sz="2000" kern="0" dirty="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１３</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７５</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９３</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１０１</a:t>
            </a:r>
            <a:endParaRPr lang="en-US" altLang="ja-JP" sz="2000" kern="0" dirty="0">
              <a:latin typeface="ＭＳ ゴシック" pitchFamily="49" charset="-128"/>
              <a:ea typeface="ＭＳ ゴシック" pitchFamily="49" charset="-128"/>
            </a:endParaRPr>
          </a:p>
        </p:txBody>
      </p:sp>
      <p:sp>
        <p:nvSpPr>
          <p:cNvPr id="3" name="スライド番号プレースホルダー 2"/>
          <p:cNvSpPr>
            <a:spLocks noGrp="1"/>
          </p:cNvSpPr>
          <p:nvPr>
            <p:ph type="sldNum" sz="quarter" idx="12"/>
          </p:nvPr>
        </p:nvSpPr>
        <p:spPr/>
        <p:txBody>
          <a:bodyPr/>
          <a:lstStyle/>
          <a:p>
            <a:pPr>
              <a:defRPr/>
            </a:pPr>
            <a:fld id="{190383E8-C7BB-4AD7-9E52-D64A9EDED09B}" type="slidenum">
              <a:rPr lang="en-US" altLang="ja-JP" smtClean="0">
                <a:solidFill>
                  <a:srgbClr val="000000"/>
                </a:solidFill>
              </a:rPr>
              <a:pPr>
                <a:defRPr/>
              </a:pPr>
              <a:t>3</a:t>
            </a:fld>
            <a:endParaRPr lang="en-US" altLang="ja-JP" dirty="0">
              <a:solidFill>
                <a:srgbClr val="000000"/>
              </a:solidFill>
            </a:endParaRPr>
          </a:p>
        </p:txBody>
      </p:sp>
    </p:spTree>
    <p:extLst>
      <p:ext uri="{BB962C8B-B14F-4D97-AF65-F5344CB8AC3E}">
        <p14:creationId xmlns:p14="http://schemas.microsoft.com/office/powerpoint/2010/main" val="406006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272480" y="188640"/>
            <a:ext cx="9361040" cy="360040"/>
          </a:xfrm>
          <a:prstGeom prst="rect">
            <a:avLst/>
          </a:prstGeom>
          <a:solidFill>
            <a:srgbClr val="D9E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chemeClr val="tx1"/>
                </a:solidFill>
                <a:latin typeface="HGS創英角ｺﾞｼｯｸUB" pitchFamily="50" charset="-128"/>
                <a:ea typeface="HGS創英角ｺﾞｼｯｸUB" pitchFamily="50" charset="-128"/>
              </a:rPr>
              <a:t>障害支援区分の認定調査項目（</a:t>
            </a:r>
            <a:r>
              <a:rPr lang="en-US" altLang="ja-JP" dirty="0">
                <a:solidFill>
                  <a:schemeClr val="tx1"/>
                </a:solidFill>
                <a:latin typeface="HGS創英角ｺﾞｼｯｸUB" pitchFamily="50" charset="-128"/>
                <a:ea typeface="HGS創英角ｺﾞｼｯｸUB" pitchFamily="50" charset="-128"/>
              </a:rPr>
              <a:t>80</a:t>
            </a:r>
            <a:r>
              <a:rPr lang="ja-JP" altLang="en-US" dirty="0" smtClean="0">
                <a:solidFill>
                  <a:schemeClr val="tx1"/>
                </a:solidFill>
                <a:latin typeface="HGS創英角ｺﾞｼｯｸUB" pitchFamily="50" charset="-128"/>
                <a:ea typeface="HGS創英角ｺﾞｼｯｸUB" pitchFamily="50" charset="-128"/>
              </a:rPr>
              <a:t>項目）</a:t>
            </a:r>
            <a:endParaRPr kumimoji="1" lang="ja-JP" altLang="en-US" dirty="0">
              <a:solidFill>
                <a:schemeClr val="tx1"/>
              </a:solidFill>
              <a:latin typeface="HGS創英角ｺﾞｼｯｸUB" pitchFamily="50" charset="-128"/>
              <a:ea typeface="HGS創英角ｺﾞｼｯｸUB" pitchFamily="50" charset="-128"/>
            </a:endParaRPr>
          </a:p>
        </p:txBody>
      </p:sp>
      <p:cxnSp>
        <p:nvCxnSpPr>
          <p:cNvPr id="41" name="直線コネクタ 40"/>
          <p:cNvCxnSpPr/>
          <p:nvPr/>
        </p:nvCxnSpPr>
        <p:spPr>
          <a:xfrm>
            <a:off x="272480" y="548680"/>
            <a:ext cx="9361040" cy="0"/>
          </a:xfrm>
          <a:prstGeom prst="line">
            <a:avLst/>
          </a:prstGeom>
          <a:ln w="50800" cmpd="dbl">
            <a:solidFill>
              <a:schemeClr val="tx2">
                <a:lumMod val="50000"/>
              </a:schemeClr>
            </a:solidFill>
          </a:ln>
        </p:spPr>
        <p:style>
          <a:lnRef idx="3">
            <a:schemeClr val="dk1"/>
          </a:lnRef>
          <a:fillRef idx="0">
            <a:schemeClr val="dk1"/>
          </a:fillRef>
          <a:effectRef idx="2">
            <a:schemeClr val="dk1"/>
          </a:effectRef>
          <a:fontRef idx="minor">
            <a:schemeClr val="tx1"/>
          </a:fontRef>
        </p:style>
      </p:cxnSp>
      <p:graphicFrame>
        <p:nvGraphicFramePr>
          <p:cNvPr id="42" name="表 41"/>
          <p:cNvGraphicFramePr>
            <a:graphicFrameLocks noGrp="1"/>
          </p:cNvGraphicFramePr>
          <p:nvPr>
            <p:extLst>
              <p:ext uri="{D42A27DB-BD31-4B8C-83A1-F6EECF244321}">
                <p14:modId xmlns:p14="http://schemas.microsoft.com/office/powerpoint/2010/main" val="1710321513"/>
              </p:ext>
            </p:extLst>
          </p:nvPr>
        </p:nvGraphicFramePr>
        <p:xfrm>
          <a:off x="272479" y="694968"/>
          <a:ext cx="9361040" cy="100584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215456">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１．移動や動作等に関連する項目（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12</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１－１　寝返り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１－２　起き上がり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１－３　座位保持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１－４　移乗</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１－５　立ち上がり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１－６　両足での立位保持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１－７　片足での立位保持</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１－８　歩行</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215456">
                <a:tc>
                  <a:txBody>
                    <a:bodyPr/>
                    <a:lstStyle/>
                    <a:p>
                      <a:r>
                        <a:rPr kumimoji="1" lang="ja-JP" altLang="en-US" sz="1050" dirty="0" smtClean="0">
                          <a:latin typeface="メイリオ" pitchFamily="50" charset="-128"/>
                          <a:ea typeface="メイリオ" pitchFamily="50" charset="-128"/>
                          <a:cs typeface="メイリオ" pitchFamily="50" charset="-128"/>
                        </a:rPr>
                        <a:t>１－９　移動</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baseline="0" dirty="0" smtClean="0">
                          <a:latin typeface="メイリオ" pitchFamily="50" charset="-128"/>
                          <a:ea typeface="メイリオ" pitchFamily="50" charset="-128"/>
                          <a:cs typeface="メイリオ" pitchFamily="50" charset="-128"/>
                        </a:rPr>
                        <a:t>　</a:t>
                      </a:r>
                      <a:r>
                        <a:rPr kumimoji="1" lang="ja-JP" altLang="en-US" sz="1050" dirty="0" smtClean="0">
                          <a:latin typeface="メイリオ" pitchFamily="50" charset="-128"/>
                          <a:ea typeface="メイリオ" pitchFamily="50" charset="-128"/>
                          <a:cs typeface="メイリオ" pitchFamily="50" charset="-128"/>
                        </a:rPr>
                        <a:t>衣服の着脱</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1050" dirty="0" err="1" smtClean="0">
                          <a:latin typeface="メイリオ" pitchFamily="50" charset="-128"/>
                          <a:ea typeface="メイリオ" pitchFamily="50" charset="-128"/>
                          <a:cs typeface="メイリオ" pitchFamily="50" charset="-128"/>
                        </a:rPr>
                        <a:t>じょく</a:t>
                      </a:r>
                      <a:r>
                        <a:rPr kumimoji="1" lang="ja-JP" altLang="en-US" sz="1050" dirty="0" smtClean="0">
                          <a:latin typeface="メイリオ" pitchFamily="50" charset="-128"/>
                          <a:ea typeface="メイリオ" pitchFamily="50" charset="-128"/>
                          <a:cs typeface="メイリオ" pitchFamily="50" charset="-128"/>
                        </a:rPr>
                        <a:t>そう</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１－</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えん下</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4154911477"/>
              </p:ext>
            </p:extLst>
          </p:nvPr>
        </p:nvGraphicFramePr>
        <p:xfrm>
          <a:off x="272479" y="1700808"/>
          <a:ext cx="9361040" cy="125730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44016">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２．身の回りの世話や日常生活等に関連する項目（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16</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２－１　食事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２－２　口腔清潔</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２－３　入浴</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２－４　排尿</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5152">
                <a:tc>
                  <a:txBody>
                    <a:bodyPr/>
                    <a:lstStyle/>
                    <a:p>
                      <a:r>
                        <a:rPr kumimoji="1" lang="ja-JP" altLang="en-US" sz="1050" dirty="0" smtClean="0">
                          <a:latin typeface="メイリオ" pitchFamily="50" charset="-128"/>
                          <a:ea typeface="メイリオ" pitchFamily="50" charset="-128"/>
                          <a:cs typeface="メイリオ" pitchFamily="50" charset="-128"/>
                        </a:rPr>
                        <a:t>２－５　排便</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２－６　健康・栄養管理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２－７　薬の管理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２－８　金銭の管理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２－９　電話等の利用</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日常の意思決定</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危険の認識</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調理</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r h="146288">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13</a:t>
                      </a:r>
                      <a:r>
                        <a:rPr kumimoji="1" lang="ja-JP" altLang="en-US" sz="1050" dirty="0" smtClean="0">
                          <a:latin typeface="メイリオ" pitchFamily="50" charset="-128"/>
                          <a:ea typeface="メイリオ" pitchFamily="50" charset="-128"/>
                          <a:cs typeface="メイリオ" pitchFamily="50" charset="-128"/>
                        </a:rPr>
                        <a:t>　掃除</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14</a:t>
                      </a:r>
                      <a:r>
                        <a:rPr kumimoji="1" lang="ja-JP" altLang="en-US" sz="1050" dirty="0" smtClean="0">
                          <a:latin typeface="メイリオ" pitchFamily="50" charset="-128"/>
                          <a:ea typeface="メイリオ" pitchFamily="50" charset="-128"/>
                          <a:cs typeface="メイリオ" pitchFamily="50" charset="-128"/>
                        </a:rPr>
                        <a:t>　洗濯</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15</a:t>
                      </a:r>
                      <a:r>
                        <a:rPr kumimoji="1" lang="ja-JP" altLang="en-US" sz="1050" dirty="0" smtClean="0">
                          <a:latin typeface="メイリオ" pitchFamily="50" charset="-128"/>
                          <a:ea typeface="メイリオ" pitchFamily="50" charset="-128"/>
                          <a:cs typeface="メイリオ" pitchFamily="50" charset="-128"/>
                        </a:rPr>
                        <a:t>　買い物</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２－</a:t>
                      </a:r>
                      <a:r>
                        <a:rPr kumimoji="1" lang="en-US" altLang="ja-JP" sz="1050" dirty="0" smtClean="0">
                          <a:latin typeface="メイリオ" pitchFamily="50" charset="-128"/>
                          <a:ea typeface="メイリオ" pitchFamily="50" charset="-128"/>
                          <a:cs typeface="メイリオ" pitchFamily="50" charset="-128"/>
                        </a:rPr>
                        <a:t>16</a:t>
                      </a:r>
                      <a:r>
                        <a:rPr kumimoji="1" lang="ja-JP" altLang="en-US" sz="1050" dirty="0" smtClean="0">
                          <a:latin typeface="メイリオ" pitchFamily="50" charset="-128"/>
                          <a:ea typeface="メイリオ" pitchFamily="50" charset="-128"/>
                          <a:cs typeface="メイリオ" pitchFamily="50" charset="-128"/>
                        </a:rPr>
                        <a:t>　交通手段の利用</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4"/>
                  </a:ext>
                </a:extLst>
              </a:tr>
            </a:tbl>
          </a:graphicData>
        </a:graphic>
      </p:graphicFrame>
      <p:graphicFrame>
        <p:nvGraphicFramePr>
          <p:cNvPr id="44" name="表 43"/>
          <p:cNvGraphicFramePr>
            <a:graphicFrameLocks noGrp="1"/>
          </p:cNvGraphicFramePr>
          <p:nvPr>
            <p:extLst>
              <p:ext uri="{D42A27DB-BD31-4B8C-83A1-F6EECF244321}">
                <p14:modId xmlns:p14="http://schemas.microsoft.com/office/powerpoint/2010/main" val="3720005594"/>
              </p:ext>
            </p:extLst>
          </p:nvPr>
        </p:nvGraphicFramePr>
        <p:xfrm>
          <a:off x="272480" y="2962652"/>
          <a:ext cx="9361040" cy="75438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2001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３．意思疎通等に関連する項目（６項目）</a:t>
                      </a: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120013">
                <a:tc>
                  <a:txBody>
                    <a:bodyPr/>
                    <a:lstStyle/>
                    <a:p>
                      <a:r>
                        <a:rPr kumimoji="1" lang="ja-JP" altLang="en-US" sz="1050" dirty="0" smtClean="0">
                          <a:latin typeface="メイリオ" pitchFamily="50" charset="-128"/>
                          <a:ea typeface="メイリオ" pitchFamily="50" charset="-128"/>
                          <a:cs typeface="メイリオ" pitchFamily="50" charset="-128"/>
                        </a:rPr>
                        <a:t>３－１　視力</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３－２　聴力</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３－３　コミュニケーション</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３－４　説明の理解</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20013">
                <a:tc>
                  <a:txBody>
                    <a:bodyPr/>
                    <a:lstStyle/>
                    <a:p>
                      <a:r>
                        <a:rPr kumimoji="1" lang="ja-JP" altLang="en-US" sz="1050" dirty="0" smtClean="0">
                          <a:latin typeface="メイリオ" pitchFamily="50" charset="-128"/>
                          <a:ea typeface="メイリオ" pitchFamily="50" charset="-128"/>
                          <a:cs typeface="メイリオ" pitchFamily="50" charset="-128"/>
                        </a:rPr>
                        <a:t>３－５　読み書き</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３－６　感覚過敏・感覚鈍麻</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bl>
          </a:graphicData>
        </a:graphic>
      </p:graphicFrame>
      <p:graphicFrame>
        <p:nvGraphicFramePr>
          <p:cNvPr id="45" name="表 44"/>
          <p:cNvGraphicFramePr>
            <a:graphicFrameLocks noGrp="1"/>
          </p:cNvGraphicFramePr>
          <p:nvPr>
            <p:extLst>
              <p:ext uri="{D42A27DB-BD31-4B8C-83A1-F6EECF244321}">
                <p14:modId xmlns:p14="http://schemas.microsoft.com/office/powerpoint/2010/main" val="1224961568"/>
              </p:ext>
            </p:extLst>
          </p:nvPr>
        </p:nvGraphicFramePr>
        <p:xfrm>
          <a:off x="272480" y="3717032"/>
          <a:ext cx="9361040" cy="201168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139472">
                <a:tc gridSpan="5">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４．行動障害に関連する項目（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34</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200" dirty="0">
                        <a:solidFill>
                          <a:schemeClr val="bg1"/>
                        </a:solidFill>
                        <a:latin typeface="HGS創英角ｺﾞｼｯｸUB" pitchFamily="50" charset="-128"/>
                        <a:ea typeface="HGS創英角ｺﾞｼｯｸUB" pitchFamily="50" charset="-128"/>
                      </a:endParaRPr>
                    </a:p>
                  </a:txBody>
                  <a:tcPr anchor="ctr">
                    <a:solidFill>
                      <a:schemeClr val="bg1">
                        <a:lumMod val="95000"/>
                      </a:schemeClr>
                    </a:solidFill>
                  </a:tcPr>
                </a:tc>
                <a:tc hMerge="1">
                  <a:txBody>
                    <a:bodyPr/>
                    <a:lstStyle/>
                    <a:p>
                      <a:endParaRPr kumimoji="1" lang="ja-JP" altLang="en-US" sz="1050" dirty="0">
                        <a:solidFill>
                          <a:schemeClr val="bg1"/>
                        </a:solidFill>
                        <a:latin typeface="HGS創英角ｺﾞｼｯｸUB" pitchFamily="50" charset="-128"/>
                        <a:ea typeface="HGS創英角ｺﾞｼｯｸUB" pitchFamily="50" charset="-128"/>
                      </a:endParaRPr>
                    </a:p>
                  </a:txBody>
                  <a:tcPr anchor="ctr">
                    <a:solidFill>
                      <a:schemeClr val="tx2"/>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４－１　被害的・拒否的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４－２　作話</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４－３　感情が不安定</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４－４　昼夜逆転</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４－５　暴言暴行</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0608">
                <a:tc>
                  <a:txBody>
                    <a:bodyPr/>
                    <a:lstStyle/>
                    <a:p>
                      <a:r>
                        <a:rPr kumimoji="1" lang="ja-JP" altLang="en-US" sz="1050" dirty="0" smtClean="0">
                          <a:latin typeface="メイリオ" pitchFamily="50" charset="-128"/>
                          <a:ea typeface="メイリオ" pitchFamily="50" charset="-128"/>
                          <a:cs typeface="メイリオ" pitchFamily="50" charset="-128"/>
                        </a:rPr>
                        <a:t>４－６　同じ話をする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４－７　</a:t>
                      </a:r>
                      <a:r>
                        <a:rPr kumimoji="1" lang="ja-JP" altLang="en-US" sz="900" dirty="0" smtClean="0">
                          <a:latin typeface="メイリオ" pitchFamily="50" charset="-128"/>
                          <a:ea typeface="メイリオ" pitchFamily="50" charset="-128"/>
                          <a:cs typeface="メイリオ" pitchFamily="50" charset="-128"/>
                        </a:rPr>
                        <a:t>大声・奇声を出す</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４－８　支援の拒否</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４－９　徘徊</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落ち着きがない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外出して戻れない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１人で出たがる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13</a:t>
                      </a:r>
                      <a:r>
                        <a:rPr kumimoji="1" lang="ja-JP" altLang="en-US" sz="1050" dirty="0" smtClean="0">
                          <a:latin typeface="メイリオ" pitchFamily="50" charset="-128"/>
                          <a:ea typeface="メイリオ" pitchFamily="50" charset="-128"/>
                          <a:cs typeface="メイリオ" pitchFamily="50" charset="-128"/>
                        </a:rPr>
                        <a:t>　収集癖</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14</a:t>
                      </a:r>
                      <a:r>
                        <a:rPr kumimoji="1" lang="ja-JP" altLang="en-US" sz="1050" dirty="0" smtClean="0">
                          <a:latin typeface="メイリオ" pitchFamily="50" charset="-128"/>
                          <a:ea typeface="メイリオ" pitchFamily="50" charset="-128"/>
                          <a:cs typeface="メイリオ" pitchFamily="50" charset="-128"/>
                        </a:rPr>
                        <a:t>　物や衣類を壊す</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15</a:t>
                      </a:r>
                      <a:r>
                        <a:rPr kumimoji="1" lang="ja-JP" altLang="en-US" sz="1050" dirty="0" smtClean="0">
                          <a:latin typeface="メイリオ" pitchFamily="50" charset="-128"/>
                          <a:ea typeface="メイリオ" pitchFamily="50" charset="-128"/>
                          <a:cs typeface="メイリオ" pitchFamily="50" charset="-128"/>
                        </a:rPr>
                        <a:t>　不潔行為</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r h="141744">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16</a:t>
                      </a:r>
                      <a:r>
                        <a:rPr kumimoji="1" lang="ja-JP" altLang="en-US" sz="1050" dirty="0" smtClean="0">
                          <a:latin typeface="メイリオ" pitchFamily="50" charset="-128"/>
                          <a:ea typeface="メイリオ" pitchFamily="50" charset="-128"/>
                          <a:cs typeface="メイリオ" pitchFamily="50" charset="-128"/>
                        </a:rPr>
                        <a:t>　異食行動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17</a:t>
                      </a:r>
                      <a:r>
                        <a:rPr kumimoji="1" lang="ja-JP" altLang="en-US" sz="1050" dirty="0" smtClean="0">
                          <a:latin typeface="メイリオ" pitchFamily="50" charset="-128"/>
                          <a:ea typeface="メイリオ" pitchFamily="50" charset="-128"/>
                          <a:cs typeface="メイリオ" pitchFamily="50" charset="-128"/>
                        </a:rPr>
                        <a:t>　ひどい物忘れ</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18</a:t>
                      </a:r>
                      <a:r>
                        <a:rPr kumimoji="1" lang="ja-JP" altLang="en-US" sz="1050" dirty="0" smtClean="0">
                          <a:latin typeface="メイリオ" pitchFamily="50" charset="-128"/>
                          <a:ea typeface="メイリオ" pitchFamily="50" charset="-128"/>
                          <a:cs typeface="メイリオ" pitchFamily="50" charset="-128"/>
                        </a:rPr>
                        <a:t>　こだわり</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19</a:t>
                      </a:r>
                      <a:r>
                        <a:rPr kumimoji="1" lang="ja-JP" altLang="en-US" sz="1050" dirty="0" smtClean="0">
                          <a:latin typeface="メイリオ" pitchFamily="50" charset="-128"/>
                          <a:ea typeface="メイリオ" pitchFamily="50" charset="-128"/>
                          <a:cs typeface="メイリオ" pitchFamily="50" charset="-128"/>
                        </a:rPr>
                        <a:t>　多動・行動停止</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20</a:t>
                      </a:r>
                      <a:r>
                        <a:rPr kumimoji="1" lang="ja-JP" altLang="en-US" sz="1050" dirty="0" smtClean="0">
                          <a:latin typeface="メイリオ" pitchFamily="50" charset="-128"/>
                          <a:ea typeface="メイリオ" pitchFamily="50" charset="-128"/>
                          <a:cs typeface="メイリオ" pitchFamily="50" charset="-128"/>
                        </a:rPr>
                        <a:t>　不安定な行動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4"/>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21</a:t>
                      </a:r>
                      <a:r>
                        <a:rPr kumimoji="1" lang="ja-JP" altLang="en-US" sz="1050" dirty="0" smtClean="0">
                          <a:latin typeface="メイリオ" pitchFamily="50" charset="-128"/>
                          <a:ea typeface="メイリオ" pitchFamily="50" charset="-128"/>
                          <a:cs typeface="メイリオ" pitchFamily="50" charset="-128"/>
                        </a:rPr>
                        <a:t>　</a:t>
                      </a:r>
                      <a:r>
                        <a:rPr kumimoji="1" lang="ja-JP" altLang="en-US" sz="800" dirty="0" smtClean="0">
                          <a:latin typeface="メイリオ" pitchFamily="50" charset="-128"/>
                          <a:ea typeface="メイリオ" pitchFamily="50" charset="-128"/>
                          <a:cs typeface="メイリオ" pitchFamily="50" charset="-128"/>
                        </a:rPr>
                        <a:t>自らを傷つける行為</a:t>
                      </a:r>
                      <a:endParaRPr kumimoji="1" lang="ja-JP" altLang="en-US" sz="8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22</a:t>
                      </a:r>
                      <a:r>
                        <a:rPr kumimoji="1" lang="ja-JP" altLang="en-US" sz="1050" dirty="0" smtClean="0">
                          <a:latin typeface="メイリオ" pitchFamily="50" charset="-128"/>
                          <a:ea typeface="メイリオ" pitchFamily="50" charset="-128"/>
                          <a:cs typeface="メイリオ" pitchFamily="50" charset="-128"/>
                        </a:rPr>
                        <a:t>　</a:t>
                      </a:r>
                      <a:r>
                        <a:rPr kumimoji="1" lang="ja-JP" altLang="en-US" sz="800" dirty="0" smtClean="0">
                          <a:latin typeface="メイリオ" pitchFamily="50" charset="-128"/>
                          <a:ea typeface="メイリオ" pitchFamily="50" charset="-128"/>
                          <a:cs typeface="メイリオ" pitchFamily="50" charset="-128"/>
                        </a:rPr>
                        <a:t>他人を傷つける行為</a:t>
                      </a:r>
                      <a:endParaRPr kumimoji="1" lang="ja-JP" altLang="en-US" sz="8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23</a:t>
                      </a:r>
                      <a:r>
                        <a:rPr kumimoji="1" lang="ja-JP" altLang="en-US" sz="1050" dirty="0" smtClean="0">
                          <a:latin typeface="メイリオ" pitchFamily="50" charset="-128"/>
                          <a:ea typeface="メイリオ" pitchFamily="50" charset="-128"/>
                          <a:cs typeface="メイリオ" pitchFamily="50" charset="-128"/>
                        </a:rPr>
                        <a:t>　不適切な行為</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24</a:t>
                      </a:r>
                      <a:r>
                        <a:rPr kumimoji="1" lang="ja-JP" altLang="en-US" sz="1050" dirty="0" smtClean="0">
                          <a:latin typeface="メイリオ" pitchFamily="50" charset="-128"/>
                          <a:ea typeface="メイリオ" pitchFamily="50" charset="-128"/>
                          <a:cs typeface="メイリオ" pitchFamily="50" charset="-128"/>
                        </a:rPr>
                        <a:t>　突発的な行動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25</a:t>
                      </a:r>
                      <a:r>
                        <a:rPr kumimoji="1" lang="ja-JP" altLang="en-US" sz="1050" dirty="0" smtClean="0">
                          <a:latin typeface="メイリオ" pitchFamily="50" charset="-128"/>
                          <a:ea typeface="メイリオ" pitchFamily="50" charset="-128"/>
                          <a:cs typeface="メイリオ" pitchFamily="50" charset="-128"/>
                        </a:rPr>
                        <a:t>　過食・反すう等</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5"/>
                  </a:ext>
                </a:extLst>
              </a:tr>
              <a:tr h="14288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26</a:t>
                      </a:r>
                      <a:r>
                        <a:rPr kumimoji="1" lang="ja-JP" altLang="en-US" sz="1050" dirty="0" smtClean="0">
                          <a:latin typeface="メイリオ" pitchFamily="50" charset="-128"/>
                          <a:ea typeface="メイリオ" pitchFamily="50" charset="-128"/>
                          <a:cs typeface="メイリオ" pitchFamily="50" charset="-128"/>
                        </a:rPr>
                        <a:t>　そう鬱状態</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27</a:t>
                      </a:r>
                      <a:r>
                        <a:rPr kumimoji="1" lang="ja-JP" altLang="en-US" sz="1050" dirty="0" smtClean="0">
                          <a:latin typeface="メイリオ" pitchFamily="50" charset="-128"/>
                          <a:ea typeface="メイリオ" pitchFamily="50" charset="-128"/>
                          <a:cs typeface="メイリオ" pitchFamily="50" charset="-128"/>
                        </a:rPr>
                        <a:t>　反復的行動</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28</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対人面の不安緊張</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29</a:t>
                      </a:r>
                      <a:r>
                        <a:rPr kumimoji="1" lang="ja-JP" altLang="en-US" sz="1050" dirty="0" smtClean="0">
                          <a:latin typeface="メイリオ" pitchFamily="50" charset="-128"/>
                          <a:ea typeface="メイリオ" pitchFamily="50" charset="-128"/>
                          <a:cs typeface="メイリオ" pitchFamily="50" charset="-128"/>
                        </a:rPr>
                        <a:t>　意欲が乏しい</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30</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話がまとまらない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6"/>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31</a:t>
                      </a:r>
                      <a:r>
                        <a:rPr kumimoji="1" lang="ja-JP" altLang="en-US" sz="1050" dirty="0" smtClean="0">
                          <a:latin typeface="メイリオ" pitchFamily="50" charset="-128"/>
                          <a:ea typeface="メイリオ" pitchFamily="50" charset="-128"/>
                          <a:cs typeface="メイリオ" pitchFamily="50" charset="-128"/>
                        </a:rPr>
                        <a:t>　</a:t>
                      </a:r>
                      <a:r>
                        <a:rPr kumimoji="1" lang="ja-JP" altLang="en-US" sz="900" dirty="0" smtClean="0">
                          <a:latin typeface="メイリオ" pitchFamily="50" charset="-128"/>
                          <a:ea typeface="メイリオ" pitchFamily="50" charset="-128"/>
                          <a:cs typeface="メイリオ" pitchFamily="50" charset="-128"/>
                        </a:rPr>
                        <a:t>集中力が続かない</a:t>
                      </a:r>
                      <a:endParaRPr kumimoji="1" lang="ja-JP" altLang="en-US" sz="90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32</a:t>
                      </a:r>
                      <a:r>
                        <a:rPr kumimoji="1" lang="ja-JP" altLang="en-US" sz="1050" dirty="0" smtClean="0">
                          <a:latin typeface="メイリオ" pitchFamily="50" charset="-128"/>
                          <a:ea typeface="メイリオ" pitchFamily="50" charset="-128"/>
                          <a:cs typeface="メイリオ" pitchFamily="50" charset="-128"/>
                        </a:rPr>
                        <a:t>　自己の過大評価</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33</a:t>
                      </a:r>
                      <a:r>
                        <a:rPr kumimoji="1" lang="ja-JP" altLang="en-US" sz="1050" dirty="0" smtClean="0">
                          <a:latin typeface="メイリオ" pitchFamily="50" charset="-128"/>
                          <a:ea typeface="メイリオ" pitchFamily="50" charset="-128"/>
                          <a:cs typeface="メイリオ" pitchFamily="50" charset="-128"/>
                        </a:rPr>
                        <a:t>　集団への不適応</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４－</a:t>
                      </a:r>
                      <a:r>
                        <a:rPr kumimoji="1" lang="en-US" altLang="ja-JP" sz="1050" dirty="0" smtClean="0">
                          <a:latin typeface="メイリオ" pitchFamily="50" charset="-128"/>
                          <a:ea typeface="メイリオ" pitchFamily="50" charset="-128"/>
                          <a:cs typeface="メイリオ" pitchFamily="50" charset="-128"/>
                        </a:rPr>
                        <a:t>34</a:t>
                      </a:r>
                      <a:r>
                        <a:rPr kumimoji="1" lang="ja-JP" altLang="en-US" sz="1050" dirty="0" smtClean="0">
                          <a:latin typeface="メイリオ" pitchFamily="50" charset="-128"/>
                          <a:ea typeface="メイリオ" pitchFamily="50" charset="-128"/>
                          <a:cs typeface="メイリオ" pitchFamily="50" charset="-128"/>
                        </a:rPr>
                        <a:t>　多飲水・過飲水</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tc>
                  <a:txBody>
                    <a:bodyPr/>
                    <a:lstStyle/>
                    <a:p>
                      <a:pPr algn="ctr"/>
                      <a:r>
                        <a:rPr kumimoji="1" lang="ja-JP" altLang="en-US" sz="1050" dirty="0" smtClean="0">
                          <a:latin typeface="メイリオ" pitchFamily="50" charset="-128"/>
                          <a:ea typeface="メイリオ" pitchFamily="50" charset="-128"/>
                          <a:cs typeface="メイリオ" pitchFamily="50" charset="-128"/>
                        </a:rPr>
                        <a:t>－</a:t>
                      </a:r>
                      <a:endParaRPr kumimoji="1" lang="ja-JP" altLang="en-US" sz="1050" dirty="0">
                        <a:solidFill>
                          <a:schemeClr val="tx1"/>
                        </a:solidFill>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7"/>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2523209121"/>
              </p:ext>
            </p:extLst>
          </p:nvPr>
        </p:nvGraphicFramePr>
        <p:xfrm>
          <a:off x="272480" y="5733256"/>
          <a:ext cx="9361040" cy="1005840"/>
        </p:xfrm>
        <a:graphic>
          <a:graphicData uri="http://schemas.openxmlformats.org/drawingml/2006/table">
            <a:tbl>
              <a:tblPr firstRow="1" bandRow="1">
                <a:tableStyleId>{5940675A-B579-460E-94D1-54222C63F5DA}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gridCol w="2340260">
                  <a:extLst>
                    <a:ext uri="{9D8B030D-6E8A-4147-A177-3AD203B41FA5}">
                      <a16:colId xmlns:a16="http://schemas.microsoft.com/office/drawing/2014/main" val="20002"/>
                    </a:ext>
                  </a:extLst>
                </a:gridCol>
                <a:gridCol w="2340260">
                  <a:extLst>
                    <a:ext uri="{9D8B030D-6E8A-4147-A177-3AD203B41FA5}">
                      <a16:colId xmlns:a16="http://schemas.microsoft.com/office/drawing/2014/main" val="20003"/>
                    </a:ext>
                  </a:extLst>
                </a:gridCol>
              </a:tblGrid>
              <a:tr h="141744">
                <a:tc gridSpan="4">
                  <a:txBody>
                    <a:bodyPr/>
                    <a:lstStyle/>
                    <a:p>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５．特別な医療に関連する項目（</a:t>
                      </a:r>
                      <a:r>
                        <a:rPr kumimoji="1" lang="en-US" altLang="ja-JP" sz="1050" b="0" dirty="0" smtClean="0">
                          <a:solidFill>
                            <a:schemeClr val="bg1"/>
                          </a:solidFill>
                          <a:latin typeface="HGS創英角ｺﾞｼｯｸUB" pitchFamily="50" charset="-128"/>
                          <a:ea typeface="HGS創英角ｺﾞｼｯｸUB" pitchFamily="50" charset="-128"/>
                          <a:cs typeface="メイリオ" pitchFamily="50" charset="-128"/>
                        </a:rPr>
                        <a:t>12</a:t>
                      </a:r>
                      <a:r>
                        <a:rPr kumimoji="1" lang="ja-JP" altLang="en-US" sz="1050" b="0" dirty="0" smtClean="0">
                          <a:solidFill>
                            <a:schemeClr val="bg1"/>
                          </a:solidFill>
                          <a:latin typeface="HGS創英角ｺﾞｼｯｸUB" pitchFamily="50" charset="-128"/>
                          <a:ea typeface="HGS創英角ｺﾞｼｯｸUB" pitchFamily="50" charset="-128"/>
                          <a:cs typeface="メイリオ" pitchFamily="50" charset="-128"/>
                        </a:rPr>
                        <a:t>項目）</a:t>
                      </a:r>
                      <a:endParaRPr kumimoji="1" lang="ja-JP" altLang="en-US" sz="1050" b="0" dirty="0">
                        <a:solidFill>
                          <a:schemeClr val="bg1"/>
                        </a:solidFill>
                        <a:latin typeface="HGS創英角ｺﾞｼｯｸUB" pitchFamily="50" charset="-128"/>
                        <a:ea typeface="HGS創英角ｺﾞｼｯｸUB" pitchFamily="50" charset="-128"/>
                        <a:cs typeface="メイリオ" pitchFamily="50" charset="-128"/>
                      </a:endParaRPr>
                    </a:p>
                  </a:txBody>
                  <a:tcPr marL="99060" marR="99060" anchor="ctr">
                    <a:solidFill>
                      <a:srgbClr val="002060"/>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tc hMerge="1">
                  <a:txBody>
                    <a:bodyPr/>
                    <a:lstStyle/>
                    <a:p>
                      <a:endParaRPr kumimoji="1" lang="ja-JP" altLang="en-US" sz="1100" dirty="0">
                        <a:latin typeface="ＭＳ ゴシック" pitchFamily="49" charset="-128"/>
                        <a:ea typeface="ＭＳ ゴシック" pitchFamily="49" charset="-128"/>
                      </a:endParaRPr>
                    </a:p>
                  </a:txBody>
                  <a:tcPr anchor="ctr">
                    <a:solidFill>
                      <a:schemeClr val="bg1">
                        <a:lumMod val="95000"/>
                      </a:schemeClr>
                    </a:solidFill>
                  </a:tcPr>
                </a:tc>
                <a:extLst>
                  <a:ext uri="{0D108BD9-81ED-4DB2-BD59-A6C34878D82A}">
                    <a16:rowId xmlns:a16="http://schemas.microsoft.com/office/drawing/2014/main" val="10000"/>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５－１　点滴の管理</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５－２　中心静脈栄養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５－３　透析</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５－４　ストーマの処置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1"/>
                  </a:ext>
                </a:extLst>
              </a:tr>
              <a:tr h="142880">
                <a:tc>
                  <a:txBody>
                    <a:bodyPr/>
                    <a:lstStyle/>
                    <a:p>
                      <a:r>
                        <a:rPr kumimoji="1" lang="ja-JP" altLang="en-US" sz="1050" dirty="0" smtClean="0">
                          <a:latin typeface="メイリオ" pitchFamily="50" charset="-128"/>
                          <a:ea typeface="メイリオ" pitchFamily="50" charset="-128"/>
                          <a:cs typeface="メイリオ" pitchFamily="50" charset="-128"/>
                        </a:rPr>
                        <a:t>５－５　酸素療法</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５－６　レスピレーター</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５－７　気管切開の処置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５－８　疼痛の看護</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2"/>
                  </a:ext>
                </a:extLst>
              </a:tr>
              <a:tr h="0">
                <a:tc>
                  <a:txBody>
                    <a:bodyPr/>
                    <a:lstStyle/>
                    <a:p>
                      <a:r>
                        <a:rPr kumimoji="1" lang="ja-JP" altLang="en-US" sz="1050" dirty="0" smtClean="0">
                          <a:latin typeface="メイリオ" pitchFamily="50" charset="-128"/>
                          <a:ea typeface="メイリオ" pitchFamily="50" charset="-128"/>
                          <a:cs typeface="メイリオ" pitchFamily="50" charset="-128"/>
                        </a:rPr>
                        <a:t>５－９　経管栄養</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10</a:t>
                      </a:r>
                      <a:r>
                        <a:rPr kumimoji="1" lang="ja-JP" altLang="en-US" sz="1050" dirty="0" smtClean="0">
                          <a:latin typeface="メイリオ" pitchFamily="50" charset="-128"/>
                          <a:ea typeface="メイリオ" pitchFamily="50" charset="-128"/>
                          <a:cs typeface="メイリオ" pitchFamily="50" charset="-128"/>
                        </a:rPr>
                        <a:t>　モニター測定</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11</a:t>
                      </a:r>
                      <a:r>
                        <a:rPr kumimoji="1" lang="ja-JP" altLang="en-US" sz="1050" dirty="0" smtClean="0">
                          <a:latin typeface="メイリオ" pitchFamily="50" charset="-128"/>
                          <a:ea typeface="メイリオ" pitchFamily="50" charset="-128"/>
                          <a:cs typeface="メイリオ" pitchFamily="50" charset="-128"/>
                        </a:rPr>
                        <a:t>　</a:t>
                      </a:r>
                      <a:r>
                        <a:rPr kumimoji="1" lang="ja-JP" altLang="en-US" sz="1050" dirty="0" err="1" smtClean="0">
                          <a:latin typeface="メイリオ" pitchFamily="50" charset="-128"/>
                          <a:ea typeface="メイリオ" pitchFamily="50" charset="-128"/>
                          <a:cs typeface="メイリオ" pitchFamily="50" charset="-128"/>
                        </a:rPr>
                        <a:t>じょく</a:t>
                      </a:r>
                      <a:r>
                        <a:rPr kumimoji="1" lang="ja-JP" altLang="en-US" sz="1050" dirty="0" smtClean="0">
                          <a:latin typeface="メイリオ" pitchFamily="50" charset="-128"/>
                          <a:ea typeface="メイリオ" pitchFamily="50" charset="-128"/>
                          <a:cs typeface="メイリオ" pitchFamily="50" charset="-128"/>
                        </a:rPr>
                        <a:t>そうの処置</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tc>
                  <a:txBody>
                    <a:bodyPr/>
                    <a:lstStyle/>
                    <a:p>
                      <a:r>
                        <a:rPr kumimoji="1" lang="ja-JP" altLang="en-US" sz="1050" dirty="0" smtClean="0">
                          <a:latin typeface="メイリオ" pitchFamily="50" charset="-128"/>
                          <a:ea typeface="メイリオ" pitchFamily="50" charset="-128"/>
                          <a:cs typeface="メイリオ" pitchFamily="50" charset="-128"/>
                        </a:rPr>
                        <a:t>５－</a:t>
                      </a:r>
                      <a:r>
                        <a:rPr kumimoji="1" lang="en-US" altLang="ja-JP" sz="1050" dirty="0" smtClean="0">
                          <a:latin typeface="メイリオ" pitchFamily="50" charset="-128"/>
                          <a:ea typeface="メイリオ" pitchFamily="50" charset="-128"/>
                          <a:cs typeface="メイリオ" pitchFamily="50" charset="-128"/>
                        </a:rPr>
                        <a:t>12</a:t>
                      </a:r>
                      <a:r>
                        <a:rPr kumimoji="1" lang="ja-JP" altLang="en-US" sz="1050" dirty="0" smtClean="0">
                          <a:latin typeface="メイリオ" pitchFamily="50" charset="-128"/>
                          <a:ea typeface="メイリオ" pitchFamily="50" charset="-128"/>
                          <a:cs typeface="メイリオ" pitchFamily="50" charset="-128"/>
                        </a:rPr>
                        <a:t>　カテーテル</a:t>
                      </a:r>
                      <a:endParaRPr kumimoji="1" lang="ja-JP" altLang="en-US" sz="1050" dirty="0">
                        <a:latin typeface="メイリオ" pitchFamily="50" charset="-128"/>
                        <a:ea typeface="メイリオ" pitchFamily="50" charset="-128"/>
                        <a:cs typeface="メイリオ" pitchFamily="50" charset="-128"/>
                      </a:endParaRPr>
                    </a:p>
                  </a:txBody>
                  <a:tcPr marL="99060" marR="99060" anchor="ctr">
                    <a:noFill/>
                  </a:tcPr>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30</a:t>
            </a:fld>
            <a:endParaRPr lang="en-US" altLang="ja-JP">
              <a:solidFill>
                <a:prstClr val="black"/>
              </a:solidFill>
            </a:endParaRPr>
          </a:p>
        </p:txBody>
      </p:sp>
    </p:spTree>
    <p:extLst>
      <p:ext uri="{BB962C8B-B14F-4D97-AF65-F5344CB8AC3E}">
        <p14:creationId xmlns:p14="http://schemas.microsoft.com/office/powerpoint/2010/main" val="348194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463" y="44624"/>
            <a:ext cx="9595066" cy="404663"/>
          </a:xfrm>
          <a:noFill/>
          <a:ln>
            <a:noFill/>
          </a:ln>
        </p:spPr>
        <p:txBody>
          <a:bodyPr>
            <a:noAutofit/>
          </a:bodyPr>
          <a:lstStyle/>
          <a:p>
            <a:r>
              <a:rPr kumimoji="1" lang="ja-JP" altLang="en-US" sz="2400" b="1" dirty="0" smtClean="0"/>
              <a:t>計画相談支援・障害児相談支援のしくみ</a:t>
            </a:r>
            <a:endParaRPr kumimoji="1" lang="ja-JP" altLang="en-US" sz="2400" b="1" dirty="0"/>
          </a:p>
        </p:txBody>
      </p:sp>
      <p:sp>
        <p:nvSpPr>
          <p:cNvPr id="3" name="サブタイトル 2"/>
          <p:cNvSpPr>
            <a:spLocks noGrp="1"/>
          </p:cNvSpPr>
          <p:nvPr>
            <p:ph type="subTitle" idx="1"/>
          </p:nvPr>
        </p:nvSpPr>
        <p:spPr>
          <a:xfrm>
            <a:off x="77693" y="836729"/>
            <a:ext cx="9712080" cy="1944216"/>
          </a:xfrm>
          <a:ln w="12700">
            <a:solidFill>
              <a:schemeClr val="tx1"/>
            </a:solidFill>
          </a:ln>
        </p:spPr>
        <p:txBody>
          <a:bodyPr anchor="ctr">
            <a:noAutofit/>
          </a:bodyPr>
          <a:lstStyle/>
          <a:p>
            <a:pPr marL="182563" indent="-182563" algn="l"/>
            <a:r>
              <a:rPr lang="ja-JP" altLang="en-US" sz="1600" dirty="0" smtClean="0">
                <a:solidFill>
                  <a:schemeClr val="tx1"/>
                </a:solidFill>
                <a:latin typeface="ＭＳ ゴシック" pitchFamily="49" charset="-128"/>
                <a:ea typeface="ＭＳ ゴシック" pitchFamily="49" charset="-128"/>
              </a:rPr>
              <a:t>○</a:t>
            </a:r>
            <a:r>
              <a:rPr lang="ja-JP" altLang="en-US" sz="1600" dirty="0">
                <a:solidFill>
                  <a:schemeClr val="tx1"/>
                </a:solidFill>
                <a:latin typeface="ＭＳ ゴシック" pitchFamily="49" charset="-128"/>
                <a:ea typeface="ＭＳ ゴシック" pitchFamily="49" charset="-128"/>
              </a:rPr>
              <a:t>　</a:t>
            </a:r>
            <a:r>
              <a:rPr lang="ja-JP" altLang="en-US" sz="1600" dirty="0" smtClean="0">
                <a:solidFill>
                  <a:schemeClr val="tx1"/>
                </a:solidFill>
                <a:latin typeface="ＭＳ ゴシック" pitchFamily="49" charset="-128"/>
                <a:ea typeface="ＭＳ ゴシック" pitchFamily="49" charset="-128"/>
              </a:rPr>
              <a:t>障害者総合支援法に</a:t>
            </a:r>
            <a:r>
              <a:rPr lang="ja-JP" altLang="en-US" sz="1600" dirty="0">
                <a:solidFill>
                  <a:schemeClr val="tx1"/>
                </a:solidFill>
                <a:latin typeface="ＭＳ ゴシック" pitchFamily="49" charset="-128"/>
                <a:ea typeface="ＭＳ ゴシック" pitchFamily="49" charset="-128"/>
              </a:rPr>
              <a:t>基づく</a:t>
            </a:r>
            <a:r>
              <a:rPr lang="ja-JP" altLang="en-US" sz="1600" dirty="0" smtClean="0">
                <a:solidFill>
                  <a:schemeClr val="tx1"/>
                </a:solidFill>
                <a:latin typeface="ＭＳ ゴシック" pitchFamily="49" charset="-128"/>
                <a:ea typeface="ＭＳ ゴシック" pitchFamily="49" charset="-128"/>
              </a:rPr>
              <a:t>サービスの利用に当たっては、相談支援事業者が作成する「サービス</a:t>
            </a:r>
            <a:r>
              <a:rPr lang="ja-JP" altLang="en-US" sz="1600" dirty="0">
                <a:solidFill>
                  <a:schemeClr val="tx1"/>
                </a:solidFill>
                <a:latin typeface="ＭＳ ゴシック" pitchFamily="49" charset="-128"/>
                <a:ea typeface="ＭＳ ゴシック" pitchFamily="49" charset="-128"/>
              </a:rPr>
              <a:t>等</a:t>
            </a:r>
            <a:r>
              <a:rPr lang="ja-JP" altLang="en-US" sz="1600" dirty="0" smtClean="0">
                <a:solidFill>
                  <a:schemeClr val="tx1"/>
                </a:solidFill>
                <a:latin typeface="ＭＳ ゴシック" pitchFamily="49" charset="-128"/>
                <a:ea typeface="ＭＳ ゴシック" pitchFamily="49" charset="-128"/>
              </a:rPr>
              <a:t>利用</a:t>
            </a:r>
            <a:r>
              <a:rPr lang="ja-JP" altLang="en-US" sz="1600" dirty="0">
                <a:solidFill>
                  <a:schemeClr val="tx1"/>
                </a:solidFill>
                <a:latin typeface="ＭＳ ゴシック" pitchFamily="49" charset="-128"/>
                <a:ea typeface="ＭＳ ゴシック" pitchFamily="49" charset="-128"/>
              </a:rPr>
              <a:t>計画」が</a:t>
            </a:r>
            <a:r>
              <a:rPr lang="ja-JP" altLang="en-US" sz="1600" dirty="0" smtClean="0">
                <a:solidFill>
                  <a:schemeClr val="tx1"/>
                </a:solidFill>
                <a:latin typeface="ＭＳ ゴシック" pitchFamily="49" charset="-128"/>
                <a:ea typeface="ＭＳ ゴシック" pitchFamily="49" charset="-128"/>
              </a:rPr>
              <a:t>必要。</a:t>
            </a:r>
            <a:r>
              <a:rPr lang="ja-JP" altLang="en-US" sz="1400" dirty="0" smtClean="0">
                <a:solidFill>
                  <a:schemeClr val="tx1"/>
                </a:solidFill>
                <a:latin typeface="ＭＳ ゴシック" pitchFamily="49" charset="-128"/>
                <a:ea typeface="ＭＳ ゴシック" pitchFamily="49" charset="-128"/>
              </a:rPr>
              <a:t>（</a:t>
            </a:r>
            <a:r>
              <a:rPr lang="en-US" altLang="ja-JP" sz="1400" dirty="0" smtClean="0">
                <a:solidFill>
                  <a:schemeClr val="tx1"/>
                </a:solidFill>
                <a:latin typeface="ＭＳ ゴシック" pitchFamily="49" charset="-128"/>
                <a:ea typeface="ＭＳ ゴシック" pitchFamily="49" charset="-128"/>
              </a:rPr>
              <a:t>※</a:t>
            </a:r>
            <a:r>
              <a:rPr lang="ja-JP" altLang="en-US" sz="1400" dirty="0" smtClean="0">
                <a:solidFill>
                  <a:schemeClr val="tx1"/>
                </a:solidFill>
                <a:latin typeface="ＭＳ ゴシック" pitchFamily="49" charset="-128"/>
                <a:ea typeface="ＭＳ ゴシック" pitchFamily="49" charset="-128"/>
              </a:rPr>
              <a:t>児童福祉法に基づく障害児支援については、「障害児支援利用計画」）</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　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22</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12</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月成立の「つなぎ法」による関係法令改正の施行（平成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24</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月）により、平成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3</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月までは経過措置として、市町村が必要と認めた場合に計画を作成することとされていたが、平成</a:t>
            </a:r>
            <a:r>
              <a:rPr lang="en-US" altLang="ja-JP" sz="1200" dirty="0" smtClean="0">
                <a:solidFill>
                  <a:schemeClr val="tx1"/>
                </a:solidFill>
                <a:latin typeface="ＭＳ ゴシック" panose="020B0609070205080204" pitchFamily="49" charset="-128"/>
                <a:ea typeface="ＭＳ ゴシック" panose="020B0609070205080204" pitchFamily="49" charset="-128"/>
              </a:rPr>
              <a:t>27</a:t>
            </a:r>
            <a:r>
              <a:rPr lang="ja-JP" altLang="en-US" sz="1200" dirty="0" smtClean="0">
                <a:solidFill>
                  <a:schemeClr val="tx1"/>
                </a:solidFill>
                <a:latin typeface="ＭＳ ゴシック" panose="020B0609070205080204" pitchFamily="49" charset="-128"/>
                <a:ea typeface="ＭＳ ゴシック" panose="020B0609070205080204" pitchFamily="49" charset="-128"/>
              </a:rPr>
              <a:t>年</a:t>
            </a: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r>
              <a:rPr lang="ja-JP" altLang="en-US" sz="1200" dirty="0" smtClean="0">
                <a:solidFill>
                  <a:schemeClr val="tx1"/>
                </a:solidFill>
                <a:latin typeface="ＭＳ ゴシック" panose="020B0609070205080204" pitchFamily="49" charset="-128"/>
                <a:ea typeface="ＭＳ ゴシック" panose="020B0609070205080204" pitchFamily="49" charset="-128"/>
              </a:rPr>
              <a:t>月より、全例について計画が必要となった。</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gn="l"/>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pPr marL="266700" indent="-266700" algn="l"/>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　各事業所で計画を作成する相談支援専門員には、高い能力が求められるため、一定の実務経験に加えて都道府県が主催する研修の修了を義務づけている。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11799" y="2852936"/>
            <a:ext cx="3666408" cy="400110"/>
          </a:xfrm>
          <a:prstGeom prst="rect">
            <a:avLst/>
          </a:prstGeom>
          <a:noFill/>
        </p:spPr>
        <p:txBody>
          <a:bodyPr wrap="square" rtlCol="0">
            <a:spAutoFit/>
          </a:bodyPr>
          <a:lstStyle/>
          <a:p>
            <a:r>
              <a:rPr lang="ja-JP" altLang="en-US" sz="2000" b="1" dirty="0" smtClean="0">
                <a:solidFill>
                  <a:prstClr val="black"/>
                </a:solidFill>
              </a:rPr>
              <a:t>（利用プロセスのイメージ）</a:t>
            </a:r>
            <a:endParaRPr lang="ja-JP" altLang="en-US" sz="2000" b="1" dirty="0">
              <a:solidFill>
                <a:prstClr val="black"/>
              </a:solidFill>
            </a:endParaRPr>
          </a:p>
        </p:txBody>
      </p:sp>
      <p:sp>
        <p:nvSpPr>
          <p:cNvPr id="8" name="角丸四角形 7"/>
          <p:cNvSpPr/>
          <p:nvPr/>
        </p:nvSpPr>
        <p:spPr>
          <a:xfrm>
            <a:off x="3722168" y="4446986"/>
            <a:ext cx="2322954"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相談支援</a:t>
            </a:r>
            <a:r>
              <a:rPr lang="ja-JP" altLang="en-US" sz="1600" dirty="0">
                <a:solidFill>
                  <a:prstClr val="black"/>
                </a:solidFill>
              </a:rPr>
              <a:t>事業者</a:t>
            </a:r>
          </a:p>
        </p:txBody>
      </p:sp>
      <p:sp>
        <p:nvSpPr>
          <p:cNvPr id="9" name="角丸四角形 8"/>
          <p:cNvSpPr/>
          <p:nvPr/>
        </p:nvSpPr>
        <p:spPr>
          <a:xfrm>
            <a:off x="7449095" y="5705093"/>
            <a:ext cx="2340718" cy="56012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都道府県</a:t>
            </a:r>
          </a:p>
        </p:txBody>
      </p:sp>
      <p:cxnSp>
        <p:nvCxnSpPr>
          <p:cNvPr id="20" name="直線コネクタ 19"/>
          <p:cNvCxnSpPr>
            <a:endCxn id="60" idx="0"/>
          </p:cNvCxnSpPr>
          <p:nvPr/>
        </p:nvCxnSpPr>
        <p:spPr>
          <a:xfrm flipH="1">
            <a:off x="3911643" y="5157192"/>
            <a:ext cx="56194"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 idx="2"/>
            <a:endCxn id="58" idx="0"/>
          </p:cNvCxnSpPr>
          <p:nvPr/>
        </p:nvCxnSpPr>
        <p:spPr>
          <a:xfrm flipH="1">
            <a:off x="4867763" y="5157192"/>
            <a:ext cx="15956" cy="216024"/>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738270" y="5157192"/>
            <a:ext cx="16120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6045512" y="4092827"/>
            <a:ext cx="2184243" cy="34428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782876" y="5930739"/>
            <a:ext cx="2215959" cy="307777"/>
          </a:xfrm>
          <a:prstGeom prst="rect">
            <a:avLst/>
          </a:prstGeom>
          <a:noFill/>
        </p:spPr>
        <p:txBody>
          <a:bodyPr wrap="square" rtlCol="0">
            <a:spAutoFit/>
          </a:bodyPr>
          <a:lstStyle/>
          <a:p>
            <a:pPr algn="ctr"/>
            <a:r>
              <a:rPr lang="ja-JP" altLang="en-US" sz="1400" dirty="0" smtClean="0">
                <a:solidFill>
                  <a:prstClr val="black"/>
                </a:solidFill>
              </a:rPr>
              <a:t>相談支援専門員</a:t>
            </a:r>
            <a:endParaRPr lang="ja-JP" altLang="en-US" sz="1400" dirty="0">
              <a:solidFill>
                <a:prstClr val="black"/>
              </a:solidFill>
            </a:endParaRPr>
          </a:p>
        </p:txBody>
      </p:sp>
      <p:sp>
        <p:nvSpPr>
          <p:cNvPr id="37" name="テキスト ボックス 36"/>
          <p:cNvSpPr txBox="1"/>
          <p:nvPr/>
        </p:nvSpPr>
        <p:spPr>
          <a:xfrm rot="960000">
            <a:off x="1350779" y="4365741"/>
            <a:ext cx="2381561" cy="738664"/>
          </a:xfrm>
          <a:prstGeom prst="rect">
            <a:avLst/>
          </a:prstGeom>
          <a:noFill/>
        </p:spPr>
        <p:txBody>
          <a:bodyPr wrap="square" rtlCol="0">
            <a:spAutoFit/>
          </a:bodyPr>
          <a:lstStyle/>
          <a:p>
            <a:r>
              <a:rPr lang="ja-JP" altLang="en-US" sz="1400" dirty="0">
                <a:solidFill>
                  <a:prstClr val="black"/>
                </a:solidFill>
                <a:latin typeface="ＭＳ Ｐゴシック"/>
              </a:rPr>
              <a:t>③</a:t>
            </a:r>
            <a:r>
              <a:rPr lang="ja-JP" altLang="en-US" sz="1400" dirty="0" smtClean="0">
                <a:solidFill>
                  <a:prstClr val="black"/>
                </a:solidFill>
                <a:latin typeface="ＭＳ Ｐゴシック"/>
              </a:rPr>
              <a:t>　計画案・計画の作成</a:t>
            </a:r>
            <a:endParaRPr lang="en-US" altLang="ja-JP" sz="1400" dirty="0" smtClean="0">
              <a:solidFill>
                <a:prstClr val="black"/>
              </a:solidFill>
              <a:latin typeface="ＭＳ Ｐゴシック"/>
            </a:endParaRPr>
          </a:p>
          <a:p>
            <a:endParaRPr lang="en-US" altLang="ja-JP" sz="400" dirty="0" smtClean="0">
              <a:solidFill>
                <a:prstClr val="black"/>
              </a:solidFill>
              <a:latin typeface="ＭＳ Ｐゴシック"/>
            </a:endParaRPr>
          </a:p>
          <a:p>
            <a:r>
              <a:rPr lang="en-US" altLang="ja-JP" sz="1200" dirty="0" smtClean="0">
                <a:solidFill>
                  <a:prstClr val="black"/>
                </a:solidFill>
              </a:rPr>
              <a:t>※</a:t>
            </a:r>
            <a:r>
              <a:rPr lang="ja-JP" altLang="en-US" sz="1200" dirty="0">
                <a:solidFill>
                  <a:prstClr val="black"/>
                </a:solidFill>
              </a:rPr>
              <a:t>　</a:t>
            </a:r>
            <a:r>
              <a:rPr lang="ja-JP" altLang="en-US" sz="1200" dirty="0" smtClean="0">
                <a:solidFill>
                  <a:prstClr val="black"/>
                </a:solidFill>
              </a:rPr>
              <a:t>支給決定後、定期的に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利用状況のモニタリング</a:t>
            </a:r>
            <a:endParaRPr lang="en-US" altLang="ja-JP" sz="1200" dirty="0">
              <a:solidFill>
                <a:prstClr val="black"/>
              </a:solidFill>
            </a:endParaRPr>
          </a:p>
        </p:txBody>
      </p:sp>
      <p:sp>
        <p:nvSpPr>
          <p:cNvPr id="38" name="テキスト ボックス 37"/>
          <p:cNvSpPr txBox="1"/>
          <p:nvPr/>
        </p:nvSpPr>
        <p:spPr>
          <a:xfrm rot="21000000">
            <a:off x="6055906" y="4209125"/>
            <a:ext cx="2335573" cy="307777"/>
          </a:xfrm>
          <a:prstGeom prst="rect">
            <a:avLst/>
          </a:prstGeom>
          <a:noFill/>
        </p:spPr>
        <p:txBody>
          <a:bodyPr wrap="square" rtlCol="0">
            <a:spAutoFit/>
          </a:bodyPr>
          <a:lstStyle/>
          <a:p>
            <a:r>
              <a:rPr lang="ja-JP" altLang="en-US" sz="1400" dirty="0">
                <a:solidFill>
                  <a:prstClr val="black"/>
                </a:solidFill>
              </a:rPr>
              <a:t>　</a:t>
            </a:r>
            <a:r>
              <a:rPr lang="ja-JP" altLang="en-US" sz="1400" dirty="0" smtClean="0">
                <a:solidFill>
                  <a:prstClr val="black"/>
                </a:solidFill>
              </a:rPr>
              <a:t>　計画の写しの提出</a:t>
            </a:r>
            <a:endParaRPr lang="en-US" altLang="ja-JP" sz="1400" dirty="0" smtClean="0">
              <a:solidFill>
                <a:prstClr val="black"/>
              </a:solidFill>
            </a:endParaRPr>
          </a:p>
        </p:txBody>
      </p:sp>
      <p:sp>
        <p:nvSpPr>
          <p:cNvPr id="40" name="テキスト ボックス 39"/>
          <p:cNvSpPr txBox="1"/>
          <p:nvPr/>
        </p:nvSpPr>
        <p:spPr>
          <a:xfrm>
            <a:off x="4953426" y="6310524"/>
            <a:ext cx="3822423" cy="307777"/>
          </a:xfrm>
          <a:prstGeom prst="rect">
            <a:avLst/>
          </a:prstGeom>
          <a:noFill/>
        </p:spPr>
        <p:txBody>
          <a:bodyPr wrap="square" rtlCol="0">
            <a:spAutoFit/>
          </a:bodyPr>
          <a:lstStyle/>
          <a:p>
            <a:pPr algn="ctr"/>
            <a:r>
              <a:rPr lang="ja-JP" altLang="en-US" sz="1400" dirty="0" smtClean="0">
                <a:solidFill>
                  <a:prstClr val="black"/>
                </a:solidFill>
              </a:rPr>
              <a:t>養成研修</a:t>
            </a:r>
            <a:endParaRPr lang="ja-JP" altLang="en-US" sz="1400" dirty="0">
              <a:solidFill>
                <a:prstClr val="black"/>
              </a:solidFill>
            </a:endParaRPr>
          </a:p>
        </p:txBody>
      </p:sp>
      <p:sp>
        <p:nvSpPr>
          <p:cNvPr id="41" name="左大かっこ 40"/>
          <p:cNvSpPr/>
          <p:nvPr/>
        </p:nvSpPr>
        <p:spPr>
          <a:xfrm rot="16200000">
            <a:off x="4734513" y="4454521"/>
            <a:ext cx="362319" cy="3352222"/>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cxnSp>
        <p:nvCxnSpPr>
          <p:cNvPr id="43" name="カギ線コネクタ 42"/>
          <p:cNvCxnSpPr/>
          <p:nvPr/>
        </p:nvCxnSpPr>
        <p:spPr>
          <a:xfrm rot="5400000">
            <a:off x="-112011" y="4128915"/>
            <a:ext cx="1405390" cy="1157797"/>
          </a:xfrm>
          <a:prstGeom prst="bentConnector3">
            <a:avLst>
              <a:gd name="adj1" fmla="val 9902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16866" y="5661250"/>
            <a:ext cx="2964329" cy="1077218"/>
          </a:xfrm>
          <a:prstGeom prst="rect">
            <a:avLst/>
          </a:prstGeom>
          <a:noFill/>
        </p:spPr>
        <p:txBody>
          <a:bodyPr wrap="square" rtlCol="0">
            <a:spAutoFit/>
          </a:bodyPr>
          <a:lstStyle/>
          <a:p>
            <a:r>
              <a:rPr lang="ja-JP" altLang="en-US" sz="1600" dirty="0" smtClean="0">
                <a:solidFill>
                  <a:prstClr val="black"/>
                </a:solidFill>
              </a:rPr>
              <a:t>＊　２６年度までは、②は市区町村が必要と認めた場合のみであるが、２７年度からは全例について求めることとなった。</a:t>
            </a:r>
            <a:endParaRPr lang="ja-JP" altLang="en-US" sz="1600" dirty="0">
              <a:solidFill>
                <a:prstClr val="black"/>
              </a:solidFill>
            </a:endParaRPr>
          </a:p>
        </p:txBody>
      </p:sp>
      <p:grpSp>
        <p:nvGrpSpPr>
          <p:cNvPr id="11" name="グループ化 10"/>
          <p:cNvGrpSpPr/>
          <p:nvPr/>
        </p:nvGrpSpPr>
        <p:grpSpPr>
          <a:xfrm>
            <a:off x="116491" y="3285001"/>
            <a:ext cx="9673075" cy="720080"/>
            <a:chOff x="107504" y="3501008"/>
            <a:chExt cx="8928992" cy="720080"/>
          </a:xfrm>
        </p:grpSpPr>
        <p:sp>
          <p:nvSpPr>
            <p:cNvPr id="6" name="角丸四角形 5"/>
            <p:cNvSpPr/>
            <p:nvPr/>
          </p:nvSpPr>
          <p:spPr>
            <a:xfrm>
              <a:off x="107504" y="3510882"/>
              <a:ext cx="2160240" cy="7102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利用者（保護者）</a:t>
              </a:r>
              <a:endParaRPr lang="ja-JP" altLang="en-US" sz="1600" dirty="0">
                <a:solidFill>
                  <a:prstClr val="black"/>
                </a:solidFill>
              </a:endParaRPr>
            </a:p>
          </p:txBody>
        </p:sp>
        <p:sp>
          <p:nvSpPr>
            <p:cNvPr id="7" name="角丸四角形 6"/>
            <p:cNvSpPr/>
            <p:nvPr/>
          </p:nvSpPr>
          <p:spPr>
            <a:xfrm>
              <a:off x="6876256" y="3501008"/>
              <a:ext cx="2160240" cy="7102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市町村</a:t>
              </a:r>
              <a:endParaRPr lang="en-US" altLang="ja-JP" sz="1600" dirty="0" smtClean="0">
                <a:solidFill>
                  <a:prstClr val="black"/>
                </a:solidFill>
              </a:endParaRPr>
            </a:p>
            <a:p>
              <a:pPr algn="ctr"/>
              <a:r>
                <a:rPr lang="ja-JP" altLang="en-US" sz="1100" dirty="0" smtClean="0">
                  <a:solidFill>
                    <a:prstClr val="black"/>
                  </a:solidFill>
                </a:rPr>
                <a:t>（計画案の受領後、支給決定）</a:t>
              </a:r>
              <a:endParaRPr lang="ja-JP" altLang="en-US" sz="1100" dirty="0">
                <a:solidFill>
                  <a:prstClr val="black"/>
                </a:solidFill>
              </a:endParaRPr>
            </a:p>
          </p:txBody>
        </p:sp>
        <p:sp>
          <p:nvSpPr>
            <p:cNvPr id="35" name="テキスト ボックス 34"/>
            <p:cNvSpPr txBox="1"/>
            <p:nvPr/>
          </p:nvSpPr>
          <p:spPr>
            <a:xfrm>
              <a:off x="2699791" y="3501008"/>
              <a:ext cx="3960441" cy="307777"/>
            </a:xfrm>
            <a:prstGeom prst="rect">
              <a:avLst/>
            </a:prstGeom>
            <a:noFill/>
          </p:spPr>
          <p:txBody>
            <a:bodyPr wrap="square" rtlCol="0">
              <a:spAutoFit/>
            </a:bodyPr>
            <a:lstStyle/>
            <a:p>
              <a:pPr algn="ctr"/>
              <a:r>
                <a:rPr lang="ja-JP" altLang="en-US" sz="1400" dirty="0" smtClean="0">
                  <a:solidFill>
                    <a:prstClr val="black"/>
                  </a:solidFill>
                </a:rPr>
                <a:t>①　支給申請</a:t>
              </a:r>
              <a:endParaRPr lang="en-US" altLang="ja-JP" sz="1400" dirty="0">
                <a:solidFill>
                  <a:prstClr val="black"/>
                </a:solidFill>
              </a:endParaRPr>
            </a:p>
          </p:txBody>
        </p:sp>
        <p:sp>
          <p:nvSpPr>
            <p:cNvPr id="36" name="テキスト ボックス 35"/>
            <p:cNvSpPr txBox="1"/>
            <p:nvPr/>
          </p:nvSpPr>
          <p:spPr>
            <a:xfrm>
              <a:off x="2627784" y="3789040"/>
              <a:ext cx="4034465" cy="307777"/>
            </a:xfrm>
            <a:prstGeom prst="rect">
              <a:avLst/>
            </a:prstGeom>
            <a:noFill/>
          </p:spPr>
          <p:txBody>
            <a:bodyPr wrap="square" rtlCol="0">
              <a:spAutoFit/>
            </a:bodyPr>
            <a:lstStyle/>
            <a:p>
              <a:pPr algn="ctr"/>
              <a:r>
                <a:rPr lang="ja-JP" altLang="en-US" sz="1400" dirty="0">
                  <a:solidFill>
                    <a:prstClr val="black"/>
                  </a:solidFill>
                </a:rPr>
                <a:t>②</a:t>
              </a:r>
              <a:r>
                <a:rPr lang="ja-JP" altLang="en-US" sz="1400" dirty="0" smtClean="0">
                  <a:solidFill>
                    <a:prstClr val="black"/>
                  </a:solidFill>
                </a:rPr>
                <a:t>　ｻｰﾋﾞｽ等利用計画案の求め</a:t>
              </a:r>
              <a:endParaRPr lang="ja-JP" altLang="en-US" sz="1400" dirty="0">
                <a:solidFill>
                  <a:prstClr val="black"/>
                </a:solidFill>
              </a:endParaRPr>
            </a:p>
          </p:txBody>
        </p:sp>
        <p:cxnSp>
          <p:nvCxnSpPr>
            <p:cNvPr id="34" name="直線矢印コネクタ 33"/>
            <p:cNvCxnSpPr/>
            <p:nvPr/>
          </p:nvCxnSpPr>
          <p:spPr>
            <a:xfrm>
              <a:off x="2311735" y="3789040"/>
              <a:ext cx="4487686"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311736" y="4077072"/>
              <a:ext cx="43845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58" name="図 116" descr="MC900432625.PNG"/>
          <p:cNvPicPr>
            <a:picLocks noChangeAspect="1"/>
          </p:cNvPicPr>
          <p:nvPr/>
        </p:nvPicPr>
        <p:blipFill>
          <a:blip r:embed="rId3" cstate="print"/>
          <a:srcRect/>
          <a:stretch>
            <a:fillRect/>
          </a:stretch>
        </p:blipFill>
        <p:spPr bwMode="auto">
          <a:xfrm>
            <a:off x="4548373" y="5373232"/>
            <a:ext cx="638675" cy="558774"/>
          </a:xfrm>
          <a:prstGeom prst="rect">
            <a:avLst/>
          </a:prstGeom>
          <a:noFill/>
          <a:ln w="9525">
            <a:noFill/>
            <a:miter lim="800000"/>
            <a:headEnd/>
            <a:tailEnd/>
          </a:ln>
        </p:spPr>
      </p:pic>
      <p:pic>
        <p:nvPicPr>
          <p:cNvPr id="59" name="Picture 4" descr="j0433954[1]"/>
          <p:cNvPicPr preferRelativeResize="0">
            <a:picLocks noChangeArrowheads="1"/>
          </p:cNvPicPr>
          <p:nvPr/>
        </p:nvPicPr>
        <p:blipFill>
          <a:blip r:embed="rId4" cstate="print"/>
          <a:srcRect/>
          <a:stretch>
            <a:fillRect/>
          </a:stretch>
        </p:blipFill>
        <p:spPr bwMode="auto">
          <a:xfrm>
            <a:off x="5576276" y="5374420"/>
            <a:ext cx="646387" cy="565521"/>
          </a:xfrm>
          <a:prstGeom prst="rect">
            <a:avLst/>
          </a:prstGeom>
          <a:noFill/>
          <a:ln w="9525">
            <a:noFill/>
            <a:miter lim="800000"/>
            <a:headEnd/>
            <a:tailEnd/>
          </a:ln>
        </p:spPr>
      </p:pic>
      <p:pic>
        <p:nvPicPr>
          <p:cNvPr id="60" name="Picture 4" descr="C:\Users\STNJP\AppData\Local\Microsoft\Windows\Temporary Internet Files\Content.IE5\XKGTVJGM\MC90043488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6774" y="5374386"/>
            <a:ext cx="809772" cy="506525"/>
          </a:xfrm>
          <a:prstGeom prst="rect">
            <a:avLst/>
          </a:prstGeom>
          <a:noFill/>
          <a:extLst>
            <a:ext uri="{909E8E84-426E-40DD-AFC4-6F175D3DCCD1}">
              <a14:hiddenFill xmlns:a14="http://schemas.microsoft.com/office/drawing/2010/main">
                <a:solidFill>
                  <a:srgbClr val="FFFFFF"/>
                </a:solidFill>
              </a14:hiddenFill>
            </a:ext>
          </a:extLst>
        </p:spPr>
      </p:pic>
      <p:sp>
        <p:nvSpPr>
          <p:cNvPr id="67" name="U ターン矢印 66"/>
          <p:cNvSpPr/>
          <p:nvPr/>
        </p:nvSpPr>
        <p:spPr>
          <a:xfrm rot="10800000">
            <a:off x="4718979" y="6264015"/>
            <a:ext cx="4056456" cy="54936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496433" y="4149080"/>
            <a:ext cx="400110" cy="1368152"/>
          </a:xfrm>
          <a:prstGeom prst="rect">
            <a:avLst/>
          </a:prstGeom>
          <a:noFill/>
        </p:spPr>
        <p:txBody>
          <a:bodyPr vert="eaVert" wrap="square" rtlCol="0">
            <a:spAutoFit/>
          </a:bodyPr>
          <a:lstStyle/>
          <a:p>
            <a:r>
              <a:rPr lang="ja-JP" altLang="en-US" sz="1400" dirty="0" smtClean="0">
                <a:solidFill>
                  <a:prstClr val="black"/>
                </a:solidFill>
              </a:rPr>
              <a:t>サービス利用</a:t>
            </a:r>
            <a:endParaRPr lang="ja-JP" altLang="en-US" sz="1400" dirty="0">
              <a:solidFill>
                <a:prstClr val="black"/>
              </a:solidFill>
            </a:endParaRPr>
          </a:p>
        </p:txBody>
      </p:sp>
      <p:cxnSp>
        <p:nvCxnSpPr>
          <p:cNvPr id="33" name="直線矢印コネクタ 32"/>
          <p:cNvCxnSpPr/>
          <p:nvPr/>
        </p:nvCxnSpPr>
        <p:spPr>
          <a:xfrm rot="60000" flipH="1">
            <a:off x="6045121" y="4033291"/>
            <a:ext cx="3510390" cy="6480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rot="21022275">
            <a:off x="5677970" y="4429448"/>
            <a:ext cx="3142816" cy="323165"/>
          </a:xfrm>
          <a:prstGeom prst="rect">
            <a:avLst/>
          </a:prstGeom>
          <a:noFill/>
        </p:spPr>
        <p:txBody>
          <a:bodyPr wrap="square" rtlCol="0">
            <a:spAutoFit/>
          </a:bodyPr>
          <a:lstStyle/>
          <a:p>
            <a:r>
              <a:rPr lang="ja-JP" altLang="en-US" sz="1500" dirty="0">
                <a:solidFill>
                  <a:prstClr val="black"/>
                </a:solidFill>
              </a:rPr>
              <a:t>　</a:t>
            </a:r>
            <a:r>
              <a:rPr lang="ja-JP" altLang="en-US" sz="1500" dirty="0" smtClean="0">
                <a:solidFill>
                  <a:prstClr val="black"/>
                </a:solidFill>
              </a:rPr>
              <a:t>　　　　　報酬の支払い</a:t>
            </a:r>
            <a:endParaRPr lang="en-US" altLang="ja-JP" sz="1500" dirty="0" smtClean="0">
              <a:solidFill>
                <a:prstClr val="black"/>
              </a:solidFill>
            </a:endParaRPr>
          </a:p>
        </p:txBody>
      </p:sp>
      <p:cxnSp>
        <p:nvCxnSpPr>
          <p:cNvPr id="17" name="直線矢印コネクタ 16"/>
          <p:cNvCxnSpPr/>
          <p:nvPr/>
        </p:nvCxnSpPr>
        <p:spPr>
          <a:xfrm>
            <a:off x="1286694" y="4005064"/>
            <a:ext cx="2435574" cy="644298"/>
          </a:xfrm>
          <a:prstGeom prst="straightConnector1">
            <a:avLst/>
          </a:prstGeom>
          <a:ln w="25400">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V="1">
            <a:off x="2612770" y="4129224"/>
            <a:ext cx="626219" cy="232587"/>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3238980" y="4129226"/>
            <a:ext cx="3352222" cy="19858"/>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V="1">
            <a:off x="6591775" y="3861052"/>
            <a:ext cx="1092123" cy="288032"/>
          </a:xfrm>
          <a:prstGeom prst="straightConnector1">
            <a:avLst/>
          </a:prstGeom>
          <a:ln w="19050">
            <a:prstDash val="dash"/>
            <a:tailEnd type="triangle" w="lg" len="lg"/>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6222663" y="4804410"/>
            <a:ext cx="3554873" cy="784830"/>
          </a:xfrm>
          <a:prstGeom prst="rect">
            <a:avLst/>
          </a:prstGeom>
          <a:ln>
            <a:solidFill>
              <a:schemeClr val="tx1"/>
            </a:solidFill>
            <a:prstDash val="dash"/>
          </a:ln>
        </p:spPr>
        <p:txBody>
          <a:bodyPr wrap="square">
            <a:spAutoFit/>
          </a:bodyPr>
          <a:lstStyle/>
          <a:p>
            <a:pPr marL="273050" indent="-273050">
              <a:lnSpc>
                <a:spcPts val="1200"/>
              </a:lnSpc>
              <a:spcBef>
                <a:spcPts val="600"/>
              </a:spcBef>
              <a:defRPr/>
            </a:pPr>
            <a:r>
              <a:rPr lang="ja-JP" altLang="en-US" sz="1100" dirty="0" smtClean="0">
                <a:solidFill>
                  <a:prstClr val="black"/>
                </a:solidFill>
              </a:rPr>
              <a:t>＜報酬単価＞</a:t>
            </a:r>
            <a:r>
              <a:rPr lang="ja-JP" altLang="en-US" sz="1100" dirty="0">
                <a:solidFill>
                  <a:prstClr val="black"/>
                </a:solidFill>
              </a:rPr>
              <a:t>　</a:t>
            </a:r>
            <a:endParaRPr lang="en-US" altLang="ja-JP" sz="1100" dirty="0" smtClean="0">
              <a:solidFill>
                <a:prstClr val="black"/>
              </a:solidFill>
            </a:endParaRPr>
          </a:p>
          <a:p>
            <a:pPr marL="273050" indent="-273050">
              <a:lnSpc>
                <a:spcPts val="1200"/>
              </a:lnSpc>
              <a:spcBef>
                <a:spcPts val="600"/>
              </a:spcBef>
              <a:defRPr/>
            </a:pPr>
            <a:r>
              <a:rPr lang="ja-JP" altLang="en-US" sz="1100" dirty="0" smtClean="0">
                <a:solidFill>
                  <a:prstClr val="black"/>
                </a:solidFill>
              </a:rPr>
              <a:t>・</a:t>
            </a:r>
            <a:r>
              <a:rPr lang="ja-JP" altLang="en-US" sz="1100" dirty="0">
                <a:solidFill>
                  <a:prstClr val="black"/>
                </a:solidFill>
              </a:rPr>
              <a:t>　</a:t>
            </a:r>
            <a:r>
              <a:rPr lang="ja-JP" altLang="en-US" sz="1100" dirty="0" smtClean="0">
                <a:solidFill>
                  <a:prstClr val="black"/>
                </a:solidFill>
              </a:rPr>
              <a:t>計画作成</a:t>
            </a:r>
            <a:r>
              <a:rPr lang="ja-JP" altLang="en-US" sz="1100" dirty="0">
                <a:solidFill>
                  <a:prstClr val="black"/>
                </a:solidFill>
              </a:rPr>
              <a:t>　 </a:t>
            </a:r>
            <a:r>
              <a:rPr lang="ja-JP" altLang="en-US" sz="1100" dirty="0" smtClean="0">
                <a:solidFill>
                  <a:prstClr val="black"/>
                </a:solidFill>
              </a:rPr>
              <a:t> 　者：</a:t>
            </a:r>
            <a:r>
              <a:rPr lang="en-US" altLang="ja-JP" sz="1100" dirty="0" smtClean="0">
                <a:solidFill>
                  <a:prstClr val="black"/>
                </a:solidFill>
              </a:rPr>
              <a:t>1,458</a:t>
            </a:r>
            <a:r>
              <a:rPr lang="ja-JP" altLang="en-US" sz="1100" dirty="0" smtClean="0">
                <a:solidFill>
                  <a:prstClr val="black"/>
                </a:solidFill>
              </a:rPr>
              <a:t>単位</a:t>
            </a:r>
            <a:r>
              <a:rPr lang="ja-JP" altLang="en-US" sz="1100" dirty="0">
                <a:solidFill>
                  <a:prstClr val="black"/>
                </a:solidFill>
              </a:rPr>
              <a:t>／</a:t>
            </a:r>
            <a:r>
              <a:rPr lang="ja-JP" altLang="en-US" sz="1100" dirty="0" smtClean="0">
                <a:solidFill>
                  <a:prstClr val="black"/>
                </a:solidFill>
              </a:rPr>
              <a:t>月　児：</a:t>
            </a:r>
            <a:r>
              <a:rPr lang="en-US" altLang="ja-JP" sz="1100" dirty="0" smtClean="0">
                <a:solidFill>
                  <a:prstClr val="black"/>
                </a:solidFill>
              </a:rPr>
              <a:t>1,620</a:t>
            </a:r>
            <a:r>
              <a:rPr lang="ja-JP" altLang="en-US" sz="1100" dirty="0" smtClean="0">
                <a:solidFill>
                  <a:prstClr val="black"/>
                </a:solidFill>
              </a:rPr>
              <a:t>単位／月</a:t>
            </a:r>
            <a:endParaRPr lang="en-US" altLang="ja-JP" sz="1100" dirty="0">
              <a:solidFill>
                <a:prstClr val="black"/>
              </a:solidFill>
            </a:endParaRPr>
          </a:p>
          <a:p>
            <a:pPr>
              <a:lnSpc>
                <a:spcPts val="1200"/>
              </a:lnSpc>
              <a:defRPr/>
            </a:pPr>
            <a:r>
              <a:rPr lang="ja-JP" altLang="en-US" sz="1100" dirty="0" smtClean="0">
                <a:solidFill>
                  <a:prstClr val="black"/>
                </a:solidFill>
              </a:rPr>
              <a:t>・</a:t>
            </a:r>
            <a:r>
              <a:rPr lang="ja-JP" altLang="en-US" sz="1100" dirty="0">
                <a:solidFill>
                  <a:prstClr val="black"/>
                </a:solidFill>
              </a:rPr>
              <a:t>　</a:t>
            </a:r>
            <a:r>
              <a:rPr lang="ja-JP" altLang="en-US" sz="1100" dirty="0" smtClean="0">
                <a:solidFill>
                  <a:prstClr val="black"/>
                </a:solidFill>
              </a:rPr>
              <a:t>モニタリング　者：</a:t>
            </a:r>
            <a:r>
              <a:rPr lang="en-US" altLang="ja-JP" sz="1100" dirty="0" smtClean="0">
                <a:solidFill>
                  <a:prstClr val="black"/>
                </a:solidFill>
              </a:rPr>
              <a:t>1,207</a:t>
            </a:r>
            <a:r>
              <a:rPr lang="ja-JP" altLang="en-US" sz="1100" dirty="0" smtClean="0">
                <a:solidFill>
                  <a:prstClr val="black"/>
                </a:solidFill>
              </a:rPr>
              <a:t>単位</a:t>
            </a:r>
            <a:r>
              <a:rPr lang="ja-JP" altLang="en-US" sz="1100" dirty="0">
                <a:solidFill>
                  <a:prstClr val="black"/>
                </a:solidFill>
              </a:rPr>
              <a:t>／</a:t>
            </a:r>
            <a:r>
              <a:rPr lang="ja-JP" altLang="en-US" sz="1100" dirty="0" smtClean="0">
                <a:solidFill>
                  <a:prstClr val="black"/>
                </a:solidFill>
              </a:rPr>
              <a:t>月　児：</a:t>
            </a:r>
            <a:r>
              <a:rPr lang="en-US" altLang="ja-JP" sz="1100" dirty="0" smtClean="0">
                <a:solidFill>
                  <a:prstClr val="black"/>
                </a:solidFill>
              </a:rPr>
              <a:t>1,318</a:t>
            </a:r>
            <a:r>
              <a:rPr lang="ja-JP" altLang="en-US" sz="1100" dirty="0" smtClean="0">
                <a:solidFill>
                  <a:prstClr val="black"/>
                </a:solidFill>
              </a:rPr>
              <a:t>単位／月</a:t>
            </a:r>
            <a:endParaRPr lang="en-US" altLang="ja-JP" sz="1100" dirty="0" smtClean="0">
              <a:solidFill>
                <a:prstClr val="black"/>
              </a:solidFill>
            </a:endParaRPr>
          </a:p>
          <a:p>
            <a:pPr algn="r">
              <a:lnSpc>
                <a:spcPts val="1200"/>
              </a:lnSpc>
              <a:defRPr/>
            </a:pPr>
            <a:r>
              <a:rPr lang="en-US" altLang="ja-JP" sz="1100" dirty="0" smtClean="0">
                <a:solidFill>
                  <a:prstClr val="black"/>
                </a:solidFill>
              </a:rPr>
              <a:t>※</a:t>
            </a:r>
            <a:r>
              <a:rPr lang="ja-JP" altLang="en-US" sz="1100" dirty="0" smtClean="0">
                <a:solidFill>
                  <a:prstClr val="black"/>
                </a:solidFill>
              </a:rPr>
              <a:t>者については平成３０年度の経過措置あり</a:t>
            </a:r>
            <a:endParaRPr lang="en-US" altLang="ja-JP" sz="1100" dirty="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31</a:t>
            </a:fld>
            <a:endParaRPr lang="en-US" altLang="ja-JP">
              <a:solidFill>
                <a:prstClr val="black"/>
              </a:solidFill>
            </a:endParaRPr>
          </a:p>
        </p:txBody>
      </p:sp>
      <p:cxnSp>
        <p:nvCxnSpPr>
          <p:cNvPr id="45" name="直線コネクタ 44"/>
          <p:cNvCxnSpPr/>
          <p:nvPr/>
        </p:nvCxnSpPr>
        <p:spPr>
          <a:xfrm>
            <a:off x="0"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31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512" y="-27384"/>
            <a:ext cx="8915400" cy="432048"/>
          </a:xfrm>
        </p:spPr>
        <p:txBody>
          <a:bodyPr/>
          <a:lstStyle/>
          <a:p>
            <a:r>
              <a:rPr lang="ja-JP" altLang="en-US" sz="2400" b="1" dirty="0" smtClean="0"/>
              <a:t>利用者負担について</a:t>
            </a:r>
            <a:endParaRPr kumimoji="1" lang="ja-JP" altLang="en-US" sz="24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6103185"/>
              </p:ext>
            </p:extLst>
          </p:nvPr>
        </p:nvGraphicFramePr>
        <p:xfrm>
          <a:off x="89114" y="768412"/>
          <a:ext cx="7024125" cy="2230283"/>
        </p:xfrm>
        <a:graphic>
          <a:graphicData uri="http://schemas.openxmlformats.org/drawingml/2006/table">
            <a:tbl>
              <a:tblPr>
                <a:tableStyleId>{5940675A-B579-460E-94D1-54222C63F5DA}</a:tableStyleId>
              </a:tblPr>
              <a:tblGrid>
                <a:gridCol w="1143483">
                  <a:extLst>
                    <a:ext uri="{9D8B030D-6E8A-4147-A177-3AD203B41FA5}">
                      <a16:colId xmlns:a16="http://schemas.microsoft.com/office/drawing/2014/main" val="20000"/>
                    </a:ext>
                  </a:extLst>
                </a:gridCol>
                <a:gridCol w="4440483">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345537">
                <a:tc>
                  <a:txBody>
                    <a:bodyPr/>
                    <a:lstStyle/>
                    <a:p>
                      <a:r>
                        <a:rPr lang="ja-JP" altLang="en-US" sz="1600" dirty="0"/>
                        <a:t>区分</a:t>
                      </a:r>
                    </a:p>
                  </a:txBody>
                  <a:tcPr anchor="ctr"/>
                </a:tc>
                <a:tc>
                  <a:txBody>
                    <a:bodyPr/>
                    <a:lstStyle/>
                    <a:p>
                      <a:r>
                        <a:rPr lang="ja-JP" altLang="en-US" sz="1600"/>
                        <a:t>世帯の収入状況</a:t>
                      </a:r>
                    </a:p>
                  </a:txBody>
                  <a:tcPr anchor="ctr"/>
                </a:tc>
                <a:tc>
                  <a:txBody>
                    <a:bodyPr/>
                    <a:lstStyle/>
                    <a:p>
                      <a:r>
                        <a:rPr lang="zh-TW" altLang="en-US" sz="1600" dirty="0"/>
                        <a:t>負担上限月額</a:t>
                      </a:r>
                    </a:p>
                  </a:txBody>
                  <a:tcPr anchor="ctr"/>
                </a:tc>
                <a:extLst>
                  <a:ext uri="{0D108BD9-81ED-4DB2-BD59-A6C34878D82A}">
                    <a16:rowId xmlns:a16="http://schemas.microsoft.com/office/drawing/2014/main" val="10000"/>
                  </a:ext>
                </a:extLst>
              </a:tr>
              <a:tr h="345537">
                <a:tc>
                  <a:txBody>
                    <a:bodyPr/>
                    <a:lstStyle/>
                    <a:p>
                      <a:r>
                        <a:rPr lang="ja-JP" altLang="en-US" sz="1600"/>
                        <a:t>生活保護</a:t>
                      </a:r>
                    </a:p>
                  </a:txBody>
                  <a:tcPr/>
                </a:tc>
                <a:tc>
                  <a:txBody>
                    <a:bodyPr/>
                    <a:lstStyle/>
                    <a:p>
                      <a:r>
                        <a:rPr lang="zh-TW" altLang="en-US" sz="1600"/>
                        <a:t>生活保護受給世帯</a:t>
                      </a:r>
                    </a:p>
                  </a:txBody>
                  <a:tcPr anchor="ctr"/>
                </a:tc>
                <a:tc>
                  <a:txBody>
                    <a:bodyPr/>
                    <a:lstStyle/>
                    <a:p>
                      <a:pPr algn="r"/>
                      <a:r>
                        <a:rPr lang="ja-JP" altLang="en-US" sz="1600" dirty="0"/>
                        <a:t>０円</a:t>
                      </a:r>
                    </a:p>
                  </a:txBody>
                  <a:tcPr anchor="ctr"/>
                </a:tc>
                <a:extLst>
                  <a:ext uri="{0D108BD9-81ED-4DB2-BD59-A6C34878D82A}">
                    <a16:rowId xmlns:a16="http://schemas.microsoft.com/office/drawing/2014/main" val="10001"/>
                  </a:ext>
                </a:extLst>
              </a:tr>
              <a:tr h="345537">
                <a:tc>
                  <a:txBody>
                    <a:bodyPr/>
                    <a:lstStyle/>
                    <a:p>
                      <a:r>
                        <a:rPr lang="ja-JP" altLang="en-US" sz="1600"/>
                        <a:t>低所得</a:t>
                      </a:r>
                    </a:p>
                  </a:txBody>
                  <a:tcPr/>
                </a:tc>
                <a:tc>
                  <a:txBody>
                    <a:bodyPr/>
                    <a:lstStyle/>
                    <a:p>
                      <a:r>
                        <a:rPr lang="zh-CN" altLang="en-US" sz="1600"/>
                        <a:t>市町村民税非課税世帯</a:t>
                      </a:r>
                      <a:r>
                        <a:rPr lang="en-US" altLang="zh-CN" sz="1600" baseline="30000"/>
                        <a:t>(</a:t>
                      </a:r>
                      <a:r>
                        <a:rPr lang="zh-CN" altLang="en-US" sz="1600" baseline="30000"/>
                        <a:t>注</a:t>
                      </a:r>
                      <a:r>
                        <a:rPr lang="en-US" altLang="zh-CN" sz="1600" baseline="30000"/>
                        <a:t>1)</a:t>
                      </a:r>
                      <a:endParaRPr lang="zh-CN" altLang="en-US" sz="1600"/>
                    </a:p>
                  </a:txBody>
                  <a:tcPr anchor="ctr"/>
                </a:tc>
                <a:tc>
                  <a:txBody>
                    <a:bodyPr/>
                    <a:lstStyle/>
                    <a:p>
                      <a:pPr algn="r"/>
                      <a:r>
                        <a:rPr lang="ja-JP" altLang="en-US" sz="1600" dirty="0"/>
                        <a:t>０円</a:t>
                      </a:r>
                    </a:p>
                  </a:txBody>
                  <a:tcPr anchor="ctr"/>
                </a:tc>
                <a:extLst>
                  <a:ext uri="{0D108BD9-81ED-4DB2-BD59-A6C34878D82A}">
                    <a16:rowId xmlns:a16="http://schemas.microsoft.com/office/drawing/2014/main" val="10002"/>
                  </a:ext>
                </a:extLst>
              </a:tr>
              <a:tr h="848135">
                <a:tc>
                  <a:txBody>
                    <a:bodyPr/>
                    <a:lstStyle/>
                    <a:p>
                      <a:r>
                        <a:rPr lang="ja-JP" altLang="en-US" sz="1600"/>
                        <a:t>一般１</a:t>
                      </a:r>
                    </a:p>
                  </a:txBody>
                  <a:tcPr/>
                </a:tc>
                <a:tc>
                  <a:txBody>
                    <a:bodyPr/>
                    <a:lstStyle/>
                    <a:p>
                      <a:r>
                        <a:rPr lang="ja-JP" altLang="en-US" sz="1600" dirty="0"/>
                        <a:t>市町村民税課税世帯（所得割１６万円</a:t>
                      </a:r>
                      <a:r>
                        <a:rPr lang="en-US" altLang="ja-JP" sz="1600" baseline="30000" dirty="0"/>
                        <a:t>(</a:t>
                      </a:r>
                      <a:r>
                        <a:rPr lang="ja-JP" altLang="en-US" sz="1600" baseline="30000" dirty="0"/>
                        <a:t>注</a:t>
                      </a:r>
                      <a:r>
                        <a:rPr lang="en-US" altLang="ja-JP" sz="1600" baseline="30000" dirty="0"/>
                        <a:t>2)</a:t>
                      </a:r>
                      <a:r>
                        <a:rPr lang="ja-JP" altLang="en-US" sz="1600" dirty="0"/>
                        <a:t>未満）</a:t>
                      </a:r>
                      <a:br>
                        <a:rPr lang="ja-JP" altLang="en-US" sz="1600" dirty="0"/>
                      </a:br>
                      <a:r>
                        <a:rPr lang="en-US" altLang="ja-JP" sz="1600" dirty="0"/>
                        <a:t>※</a:t>
                      </a:r>
                      <a:r>
                        <a:rPr lang="ja-JP" altLang="en-US" sz="1600" dirty="0"/>
                        <a:t>入所施設利用者（２０歳以上）、グループホーム・ケアホーム利用者を</a:t>
                      </a:r>
                      <a:r>
                        <a:rPr lang="ja-JP" altLang="en-US" sz="1600" dirty="0" smtClean="0"/>
                        <a:t>除く。</a:t>
                      </a:r>
                      <a:r>
                        <a:rPr lang="en-US" altLang="ja-JP" sz="1600" baseline="30000" dirty="0" smtClean="0"/>
                        <a:t>(</a:t>
                      </a:r>
                      <a:r>
                        <a:rPr lang="ja-JP" altLang="en-US" sz="1600" baseline="30000" dirty="0"/>
                        <a:t>注</a:t>
                      </a:r>
                      <a:r>
                        <a:rPr lang="en-US" altLang="ja-JP" sz="1600" baseline="30000" dirty="0"/>
                        <a:t>3</a:t>
                      </a:r>
                      <a:r>
                        <a:rPr lang="en-US" altLang="ja-JP" sz="1600" baseline="30000" dirty="0" smtClean="0"/>
                        <a:t>)</a:t>
                      </a:r>
                      <a:endParaRPr lang="ja-JP" altLang="en-US" sz="1600" dirty="0"/>
                    </a:p>
                  </a:txBody>
                  <a:tcPr anchor="ctr"/>
                </a:tc>
                <a:tc>
                  <a:txBody>
                    <a:bodyPr/>
                    <a:lstStyle/>
                    <a:p>
                      <a:pPr algn="r"/>
                      <a:r>
                        <a:rPr lang="ja-JP" altLang="en-US" sz="1600" dirty="0"/>
                        <a:t>９，３００円</a:t>
                      </a:r>
                    </a:p>
                  </a:txBody>
                  <a:tcPr anchor="ctr"/>
                </a:tc>
                <a:extLst>
                  <a:ext uri="{0D108BD9-81ED-4DB2-BD59-A6C34878D82A}">
                    <a16:rowId xmlns:a16="http://schemas.microsoft.com/office/drawing/2014/main" val="10003"/>
                  </a:ext>
                </a:extLst>
              </a:tr>
              <a:tr h="345537">
                <a:tc>
                  <a:txBody>
                    <a:bodyPr/>
                    <a:lstStyle/>
                    <a:p>
                      <a:r>
                        <a:rPr lang="ja-JP" altLang="en-US" sz="1600"/>
                        <a:t>一般２</a:t>
                      </a:r>
                    </a:p>
                  </a:txBody>
                  <a:tcPr/>
                </a:tc>
                <a:tc>
                  <a:txBody>
                    <a:bodyPr/>
                    <a:lstStyle/>
                    <a:p>
                      <a:r>
                        <a:rPr lang="ja-JP" altLang="en-US" sz="1600" dirty="0"/>
                        <a:t>上記以外</a:t>
                      </a:r>
                    </a:p>
                  </a:txBody>
                  <a:tcPr anchor="ctr"/>
                </a:tc>
                <a:tc>
                  <a:txBody>
                    <a:bodyPr/>
                    <a:lstStyle/>
                    <a:p>
                      <a:pPr algn="r"/>
                      <a:r>
                        <a:rPr lang="ja-JP" altLang="en-US" sz="1600" dirty="0"/>
                        <a:t>３７，２００円</a:t>
                      </a:r>
                    </a:p>
                  </a:txBody>
                  <a:tcPr anchor="ctr"/>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32</a:t>
            </a:fld>
            <a:endParaRPr lang="en-US" altLang="ja-JP">
              <a:solidFill>
                <a:prstClr val="black"/>
              </a:solidFill>
            </a:endParaRPr>
          </a:p>
        </p:txBody>
      </p:sp>
      <p:sp>
        <p:nvSpPr>
          <p:cNvPr id="6" name="テキスト ボックス 5"/>
          <p:cNvSpPr txBox="1"/>
          <p:nvPr/>
        </p:nvSpPr>
        <p:spPr>
          <a:xfrm>
            <a:off x="78093" y="404664"/>
            <a:ext cx="3312368" cy="369332"/>
          </a:xfrm>
          <a:prstGeom prst="rect">
            <a:avLst/>
          </a:prstGeom>
          <a:noFill/>
        </p:spPr>
        <p:txBody>
          <a:bodyPr wrap="square" rtlCol="0">
            <a:spAutoFit/>
          </a:bodyPr>
          <a:lstStyle/>
          <a:p>
            <a:r>
              <a:rPr lang="ja-JP" altLang="en-US" b="1" dirty="0"/>
              <a:t>＜</a:t>
            </a:r>
            <a:r>
              <a:rPr kumimoji="1" lang="ja-JP" altLang="en-US" b="1" dirty="0" smtClean="0"/>
              <a:t>障害者の場合＞</a:t>
            </a:r>
          </a:p>
        </p:txBody>
      </p:sp>
      <p:sp>
        <p:nvSpPr>
          <p:cNvPr id="7" name="テキスト ボックス 6"/>
          <p:cNvSpPr txBox="1"/>
          <p:nvPr/>
        </p:nvSpPr>
        <p:spPr>
          <a:xfrm>
            <a:off x="78093" y="2998693"/>
            <a:ext cx="7107155" cy="830997"/>
          </a:xfrm>
          <a:prstGeom prst="rect">
            <a:avLst/>
          </a:prstGeom>
          <a:noFill/>
        </p:spPr>
        <p:txBody>
          <a:bodyPr wrap="square" rtlCol="0">
            <a:spAutoFit/>
          </a:bodyPr>
          <a:lstStyle/>
          <a:p>
            <a:r>
              <a:rPr lang="ja-JP" altLang="en-US" sz="1200" dirty="0"/>
              <a:t>（注１）３人世帯で障害者基礎年金１級受給の場合、収入が概ね３００万円以下の世帯が対象となります。</a:t>
            </a:r>
          </a:p>
          <a:p>
            <a:r>
              <a:rPr lang="ja-JP" altLang="en-US" sz="1200" dirty="0"/>
              <a:t>（注２）収入が概ね６００万円以下の世帯が対象になります。</a:t>
            </a:r>
          </a:p>
          <a:p>
            <a:r>
              <a:rPr lang="ja-JP" altLang="en-US" sz="1200" dirty="0"/>
              <a:t>（注３）入所施設利用者（２０歳以上）、グループホーム、ケアホーム利用者は、市町村民税課税世帯の</a:t>
            </a:r>
            <a:r>
              <a:rPr lang="ja-JP" altLang="en-US" sz="1200" dirty="0" smtClean="0"/>
              <a:t>場合は「</a:t>
            </a:r>
            <a:r>
              <a:rPr lang="ja-JP" altLang="en-US" sz="1200" dirty="0"/>
              <a:t>一般２</a:t>
            </a:r>
            <a:r>
              <a:rPr lang="ja-JP" altLang="en-US" sz="1200" dirty="0" smtClean="0"/>
              <a:t>」。</a:t>
            </a:r>
            <a:endParaRPr lang="ja-JP" altLang="en-US" sz="1200" dirty="0">
              <a:effectLst/>
            </a:endParaRPr>
          </a:p>
        </p:txBody>
      </p:sp>
      <p:sp>
        <p:nvSpPr>
          <p:cNvPr id="8" name="テキスト ボックス 7"/>
          <p:cNvSpPr txBox="1"/>
          <p:nvPr/>
        </p:nvSpPr>
        <p:spPr>
          <a:xfrm>
            <a:off x="56456" y="3820100"/>
            <a:ext cx="3312368" cy="369332"/>
          </a:xfrm>
          <a:prstGeom prst="rect">
            <a:avLst/>
          </a:prstGeom>
          <a:noFill/>
        </p:spPr>
        <p:txBody>
          <a:bodyPr wrap="square" rtlCol="0">
            <a:spAutoFit/>
          </a:bodyPr>
          <a:lstStyle/>
          <a:p>
            <a:r>
              <a:rPr lang="ja-JP" altLang="en-US" b="1" dirty="0"/>
              <a:t>＜</a:t>
            </a:r>
            <a:r>
              <a:rPr kumimoji="1" lang="ja-JP" altLang="en-US" b="1" dirty="0" smtClean="0"/>
              <a:t>障害児の場合＞</a:t>
            </a:r>
          </a:p>
        </p:txBody>
      </p:sp>
      <p:graphicFrame>
        <p:nvGraphicFramePr>
          <p:cNvPr id="9" name="表 8"/>
          <p:cNvGraphicFramePr>
            <a:graphicFrameLocks noGrp="1"/>
          </p:cNvGraphicFramePr>
          <p:nvPr>
            <p:extLst>
              <p:ext uri="{D42A27DB-BD31-4B8C-83A1-F6EECF244321}">
                <p14:modId xmlns:p14="http://schemas.microsoft.com/office/powerpoint/2010/main" val="3660188574"/>
              </p:ext>
            </p:extLst>
          </p:nvPr>
        </p:nvGraphicFramePr>
        <p:xfrm>
          <a:off x="74915" y="4189432"/>
          <a:ext cx="7038324" cy="2407920"/>
        </p:xfrm>
        <a:graphic>
          <a:graphicData uri="http://schemas.openxmlformats.org/drawingml/2006/table">
            <a:tbl>
              <a:tblPr>
                <a:tableStyleId>{5940675A-B579-460E-94D1-54222C63F5DA}</a:tableStyleId>
              </a:tblPr>
              <a:tblGrid>
                <a:gridCol w="1141433">
                  <a:extLst>
                    <a:ext uri="{9D8B030D-6E8A-4147-A177-3AD203B41FA5}">
                      <a16:colId xmlns:a16="http://schemas.microsoft.com/office/drawing/2014/main" val="20000"/>
                    </a:ext>
                  </a:extLst>
                </a:gridCol>
                <a:gridCol w="1942109">
                  <a:extLst>
                    <a:ext uri="{9D8B030D-6E8A-4147-A177-3AD203B41FA5}">
                      <a16:colId xmlns:a16="http://schemas.microsoft.com/office/drawing/2014/main" val="20001"/>
                    </a:ext>
                  </a:extLst>
                </a:gridCol>
                <a:gridCol w="2514623">
                  <a:extLst>
                    <a:ext uri="{9D8B030D-6E8A-4147-A177-3AD203B41FA5}">
                      <a16:colId xmlns:a16="http://schemas.microsoft.com/office/drawing/2014/main" val="20002"/>
                    </a:ext>
                  </a:extLst>
                </a:gridCol>
                <a:gridCol w="1440159">
                  <a:extLst>
                    <a:ext uri="{9D8B030D-6E8A-4147-A177-3AD203B41FA5}">
                      <a16:colId xmlns:a16="http://schemas.microsoft.com/office/drawing/2014/main" val="20003"/>
                    </a:ext>
                  </a:extLst>
                </a:gridCol>
              </a:tblGrid>
              <a:tr h="0">
                <a:tc>
                  <a:txBody>
                    <a:bodyPr/>
                    <a:lstStyle/>
                    <a:p>
                      <a:r>
                        <a:rPr lang="ja-JP" altLang="en-US" sz="1600" dirty="0"/>
                        <a:t>区分</a:t>
                      </a:r>
                    </a:p>
                  </a:txBody>
                  <a:tcPr anchor="ctr"/>
                </a:tc>
                <a:tc gridSpan="2">
                  <a:txBody>
                    <a:bodyPr/>
                    <a:lstStyle/>
                    <a:p>
                      <a:r>
                        <a:rPr lang="ja-JP" altLang="en-US" sz="1600"/>
                        <a:t>世帯の収入状況</a:t>
                      </a:r>
                    </a:p>
                  </a:txBody>
                  <a:tcPr anchor="ctr"/>
                </a:tc>
                <a:tc hMerge="1">
                  <a:txBody>
                    <a:bodyPr/>
                    <a:lstStyle/>
                    <a:p>
                      <a:endParaRPr kumimoji="1" lang="ja-JP" altLang="en-US"/>
                    </a:p>
                  </a:txBody>
                  <a:tcPr/>
                </a:tc>
                <a:tc>
                  <a:txBody>
                    <a:bodyPr/>
                    <a:lstStyle/>
                    <a:p>
                      <a:r>
                        <a:rPr lang="zh-TW" altLang="en-US" sz="1600"/>
                        <a:t>負担上限月額</a:t>
                      </a:r>
                    </a:p>
                  </a:txBody>
                  <a:tcPr anchor="ctr"/>
                </a:tc>
                <a:extLst>
                  <a:ext uri="{0D108BD9-81ED-4DB2-BD59-A6C34878D82A}">
                    <a16:rowId xmlns:a16="http://schemas.microsoft.com/office/drawing/2014/main" val="10000"/>
                  </a:ext>
                </a:extLst>
              </a:tr>
              <a:tr h="0">
                <a:tc>
                  <a:txBody>
                    <a:bodyPr/>
                    <a:lstStyle/>
                    <a:p>
                      <a:r>
                        <a:rPr lang="ja-JP" altLang="en-US" sz="1600"/>
                        <a:t>生活保護</a:t>
                      </a:r>
                    </a:p>
                  </a:txBody>
                  <a:tcPr anchor="ctr"/>
                </a:tc>
                <a:tc gridSpan="2">
                  <a:txBody>
                    <a:bodyPr/>
                    <a:lstStyle/>
                    <a:p>
                      <a:r>
                        <a:rPr lang="zh-TW" altLang="en-US" sz="1600"/>
                        <a:t>生活保護受給世帯</a:t>
                      </a:r>
                    </a:p>
                  </a:txBody>
                  <a:tcPr anchor="ctr"/>
                </a:tc>
                <a:tc hMerge="1">
                  <a:txBody>
                    <a:bodyPr/>
                    <a:lstStyle/>
                    <a:p>
                      <a:endParaRPr kumimoji="1" lang="ja-JP" altLang="en-US"/>
                    </a:p>
                  </a:txBody>
                  <a:tcPr/>
                </a:tc>
                <a:tc>
                  <a:txBody>
                    <a:bodyPr/>
                    <a:lstStyle/>
                    <a:p>
                      <a:pPr algn="r"/>
                      <a:r>
                        <a:rPr lang="ja-JP" altLang="en-US" sz="1600"/>
                        <a:t>０円</a:t>
                      </a:r>
                    </a:p>
                  </a:txBody>
                  <a:tcPr anchor="ctr"/>
                </a:tc>
                <a:extLst>
                  <a:ext uri="{0D108BD9-81ED-4DB2-BD59-A6C34878D82A}">
                    <a16:rowId xmlns:a16="http://schemas.microsoft.com/office/drawing/2014/main" val="10001"/>
                  </a:ext>
                </a:extLst>
              </a:tr>
              <a:tr h="0">
                <a:tc>
                  <a:txBody>
                    <a:bodyPr/>
                    <a:lstStyle/>
                    <a:p>
                      <a:r>
                        <a:rPr lang="ja-JP" altLang="en-US" sz="1600"/>
                        <a:t>低所得</a:t>
                      </a:r>
                    </a:p>
                  </a:txBody>
                  <a:tcPr anchor="ctr"/>
                </a:tc>
                <a:tc gridSpan="2">
                  <a:txBody>
                    <a:bodyPr/>
                    <a:lstStyle/>
                    <a:p>
                      <a:r>
                        <a:rPr lang="zh-CN" altLang="en-US" sz="1600"/>
                        <a:t>市町村民税非課税世帯</a:t>
                      </a:r>
                    </a:p>
                  </a:txBody>
                  <a:tcPr anchor="ctr"/>
                </a:tc>
                <a:tc hMerge="1">
                  <a:txBody>
                    <a:bodyPr/>
                    <a:lstStyle/>
                    <a:p>
                      <a:endParaRPr kumimoji="1" lang="ja-JP" altLang="en-US"/>
                    </a:p>
                  </a:txBody>
                  <a:tcPr/>
                </a:tc>
                <a:tc>
                  <a:txBody>
                    <a:bodyPr/>
                    <a:lstStyle/>
                    <a:p>
                      <a:pPr algn="r"/>
                      <a:r>
                        <a:rPr lang="ja-JP" altLang="en-US" sz="1600"/>
                        <a:t>０円</a:t>
                      </a:r>
                    </a:p>
                  </a:txBody>
                  <a:tcPr anchor="ctr"/>
                </a:tc>
                <a:extLst>
                  <a:ext uri="{0D108BD9-81ED-4DB2-BD59-A6C34878D82A}">
                    <a16:rowId xmlns:a16="http://schemas.microsoft.com/office/drawing/2014/main" val="10002"/>
                  </a:ext>
                </a:extLst>
              </a:tr>
              <a:tr h="0">
                <a:tc rowSpan="2">
                  <a:txBody>
                    <a:bodyPr/>
                    <a:lstStyle/>
                    <a:p>
                      <a:r>
                        <a:rPr lang="ja-JP" altLang="en-US" sz="1600"/>
                        <a:t>一般１</a:t>
                      </a:r>
                    </a:p>
                  </a:txBody>
                  <a:tcPr anchor="ctr"/>
                </a:tc>
                <a:tc rowSpan="2">
                  <a:txBody>
                    <a:bodyPr/>
                    <a:lstStyle/>
                    <a:p>
                      <a:r>
                        <a:rPr lang="zh-CN" altLang="en-US" sz="1600"/>
                        <a:t>市町村民税課税世帯</a:t>
                      </a:r>
                      <a:br>
                        <a:rPr lang="zh-CN" altLang="en-US" sz="1600"/>
                      </a:br>
                      <a:r>
                        <a:rPr lang="zh-CN" altLang="en-US" sz="1600"/>
                        <a:t>（所得割２８万円</a:t>
                      </a:r>
                      <a:r>
                        <a:rPr lang="en-US" altLang="zh-CN" sz="1600" baseline="30000"/>
                        <a:t>(</a:t>
                      </a:r>
                      <a:r>
                        <a:rPr lang="zh-CN" altLang="en-US" sz="1600" baseline="30000"/>
                        <a:t>注</a:t>
                      </a:r>
                      <a:r>
                        <a:rPr lang="en-US" altLang="zh-CN" sz="1600" baseline="30000"/>
                        <a:t>)</a:t>
                      </a:r>
                      <a:r>
                        <a:rPr lang="zh-CN" altLang="en-US" sz="1600"/>
                        <a:t>未満）</a:t>
                      </a:r>
                    </a:p>
                  </a:txBody>
                  <a:tcPr anchor="ctr"/>
                </a:tc>
                <a:tc>
                  <a:txBody>
                    <a:bodyPr/>
                    <a:lstStyle/>
                    <a:p>
                      <a:r>
                        <a:rPr lang="ja-JP" altLang="en-US" sz="1600"/>
                        <a:t>通所施設、ホームヘルプ利用の場合</a:t>
                      </a:r>
                    </a:p>
                  </a:txBody>
                  <a:tcPr anchor="ctr"/>
                </a:tc>
                <a:tc>
                  <a:txBody>
                    <a:bodyPr/>
                    <a:lstStyle/>
                    <a:p>
                      <a:pPr algn="r"/>
                      <a:r>
                        <a:rPr lang="ja-JP" altLang="en-US" sz="1600"/>
                        <a:t>４，６００円</a:t>
                      </a:r>
                    </a:p>
                  </a:txBody>
                  <a:tcPr anchor="ctr"/>
                </a:tc>
                <a:extLst>
                  <a:ext uri="{0D108BD9-81ED-4DB2-BD59-A6C34878D82A}">
                    <a16:rowId xmlns:a16="http://schemas.microsoft.com/office/drawing/2014/main" val="10003"/>
                  </a:ext>
                </a:extLst>
              </a:tr>
              <a:tr h="0">
                <a:tc vMerge="1">
                  <a:txBody>
                    <a:bodyPr/>
                    <a:lstStyle/>
                    <a:p>
                      <a:endParaRPr kumimoji="1" lang="ja-JP" altLang="en-US"/>
                    </a:p>
                  </a:txBody>
                  <a:tcPr/>
                </a:tc>
                <a:tc vMerge="1">
                  <a:txBody>
                    <a:bodyPr/>
                    <a:lstStyle/>
                    <a:p>
                      <a:endParaRPr kumimoji="1" lang="ja-JP" altLang="en-US"/>
                    </a:p>
                  </a:txBody>
                  <a:tcPr/>
                </a:tc>
                <a:tc>
                  <a:txBody>
                    <a:bodyPr/>
                    <a:lstStyle/>
                    <a:p>
                      <a:r>
                        <a:rPr lang="ja-JP" altLang="en-US" sz="1600"/>
                        <a:t>入所施設利用の場合</a:t>
                      </a:r>
                    </a:p>
                  </a:txBody>
                  <a:tcPr anchor="ctr"/>
                </a:tc>
                <a:tc>
                  <a:txBody>
                    <a:bodyPr/>
                    <a:lstStyle/>
                    <a:p>
                      <a:pPr algn="r"/>
                      <a:r>
                        <a:rPr lang="ja-JP" altLang="en-US" sz="1600"/>
                        <a:t>９，３００円</a:t>
                      </a:r>
                    </a:p>
                  </a:txBody>
                  <a:tcPr anchor="ctr"/>
                </a:tc>
                <a:extLst>
                  <a:ext uri="{0D108BD9-81ED-4DB2-BD59-A6C34878D82A}">
                    <a16:rowId xmlns:a16="http://schemas.microsoft.com/office/drawing/2014/main" val="10004"/>
                  </a:ext>
                </a:extLst>
              </a:tr>
              <a:tr h="0">
                <a:tc>
                  <a:txBody>
                    <a:bodyPr/>
                    <a:lstStyle/>
                    <a:p>
                      <a:r>
                        <a:rPr lang="ja-JP" altLang="en-US" sz="1600" dirty="0"/>
                        <a:t>一般２</a:t>
                      </a:r>
                    </a:p>
                  </a:txBody>
                  <a:tcPr anchor="ctr"/>
                </a:tc>
                <a:tc gridSpan="2">
                  <a:txBody>
                    <a:bodyPr/>
                    <a:lstStyle/>
                    <a:p>
                      <a:r>
                        <a:rPr lang="ja-JP" altLang="en-US" sz="1600" dirty="0"/>
                        <a:t>上記以外</a:t>
                      </a:r>
                    </a:p>
                  </a:txBody>
                  <a:tcPr anchor="ctr"/>
                </a:tc>
                <a:tc hMerge="1">
                  <a:txBody>
                    <a:bodyPr/>
                    <a:lstStyle/>
                    <a:p>
                      <a:endParaRPr kumimoji="1" lang="ja-JP" altLang="en-US"/>
                    </a:p>
                  </a:txBody>
                  <a:tcPr/>
                </a:tc>
                <a:tc>
                  <a:txBody>
                    <a:bodyPr/>
                    <a:lstStyle/>
                    <a:p>
                      <a:pPr algn="r"/>
                      <a:r>
                        <a:rPr lang="ja-JP" altLang="en-US" sz="1600" dirty="0"/>
                        <a:t>３７，２００円</a:t>
                      </a:r>
                    </a:p>
                  </a:txBody>
                  <a:tcPr anchor="ctr"/>
                </a:tc>
                <a:extLst>
                  <a:ext uri="{0D108BD9-81ED-4DB2-BD59-A6C34878D82A}">
                    <a16:rowId xmlns:a16="http://schemas.microsoft.com/office/drawing/2014/main" val="1000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738319486"/>
              </p:ext>
            </p:extLst>
          </p:nvPr>
        </p:nvGraphicFramePr>
        <p:xfrm>
          <a:off x="7291942" y="743173"/>
          <a:ext cx="2520280" cy="2255520"/>
        </p:xfrm>
        <a:graphic>
          <a:graphicData uri="http://schemas.openxmlformats.org/drawingml/2006/table">
            <a:tbl>
              <a:tblPr>
                <a:tableStyleId>{5940675A-B579-460E-94D1-54222C63F5DA}</a:tableStyleId>
              </a:tblPr>
              <a:tblGrid>
                <a:gridCol w="1162531">
                  <a:extLst>
                    <a:ext uri="{9D8B030D-6E8A-4147-A177-3AD203B41FA5}">
                      <a16:colId xmlns:a16="http://schemas.microsoft.com/office/drawing/2014/main" val="20000"/>
                    </a:ext>
                  </a:extLst>
                </a:gridCol>
                <a:gridCol w="1357749">
                  <a:extLst>
                    <a:ext uri="{9D8B030D-6E8A-4147-A177-3AD203B41FA5}">
                      <a16:colId xmlns:a16="http://schemas.microsoft.com/office/drawing/2014/main" val="20001"/>
                    </a:ext>
                  </a:extLst>
                </a:gridCol>
              </a:tblGrid>
              <a:tr h="285603">
                <a:tc>
                  <a:txBody>
                    <a:bodyPr/>
                    <a:lstStyle/>
                    <a:p>
                      <a:r>
                        <a:rPr lang="ja-JP" altLang="en-US" sz="1300" dirty="0"/>
                        <a:t>種別</a:t>
                      </a:r>
                    </a:p>
                  </a:txBody>
                  <a:tcPr anchor="ctr"/>
                </a:tc>
                <a:tc>
                  <a:txBody>
                    <a:bodyPr/>
                    <a:lstStyle/>
                    <a:p>
                      <a:r>
                        <a:rPr lang="ja-JP" altLang="en-US" sz="1300" dirty="0"/>
                        <a:t>世帯の範囲</a:t>
                      </a:r>
                    </a:p>
                  </a:txBody>
                  <a:tcPr anchor="ctr"/>
                </a:tc>
                <a:extLst>
                  <a:ext uri="{0D108BD9-81ED-4DB2-BD59-A6C34878D82A}">
                    <a16:rowId xmlns:a16="http://schemas.microsoft.com/office/drawing/2014/main" val="10000"/>
                  </a:ext>
                </a:extLst>
              </a:tr>
              <a:tr h="1067253">
                <a:tc>
                  <a:txBody>
                    <a:bodyPr/>
                    <a:lstStyle/>
                    <a:p>
                      <a:r>
                        <a:rPr lang="ja-JP" altLang="en-US" sz="1300"/>
                        <a:t>１８歳以上の障害者</a:t>
                      </a:r>
                      <a:br>
                        <a:rPr lang="ja-JP" altLang="en-US" sz="1300"/>
                      </a:br>
                      <a:r>
                        <a:rPr lang="en-US" altLang="ja-JP" sz="1300"/>
                        <a:t>(</a:t>
                      </a:r>
                      <a:r>
                        <a:rPr lang="ja-JP" altLang="en-US" sz="1300"/>
                        <a:t>施設に入所する１８、１９歳を除く</a:t>
                      </a:r>
                      <a:r>
                        <a:rPr lang="en-US" altLang="ja-JP" sz="1300"/>
                        <a:t>)</a:t>
                      </a:r>
                    </a:p>
                  </a:txBody>
                  <a:tcPr anchor="ctr"/>
                </a:tc>
                <a:tc>
                  <a:txBody>
                    <a:bodyPr/>
                    <a:lstStyle/>
                    <a:p>
                      <a:r>
                        <a:rPr lang="ja-JP" altLang="en-US" sz="1300" dirty="0"/>
                        <a:t>障害のある方とその配偶者</a:t>
                      </a:r>
                    </a:p>
                  </a:txBody>
                  <a:tcPr anchor="ctr"/>
                </a:tc>
                <a:extLst>
                  <a:ext uri="{0D108BD9-81ED-4DB2-BD59-A6C34878D82A}">
                    <a16:rowId xmlns:a16="http://schemas.microsoft.com/office/drawing/2014/main" val="10001"/>
                  </a:ext>
                </a:extLst>
              </a:tr>
              <a:tr h="871841">
                <a:tc>
                  <a:txBody>
                    <a:bodyPr/>
                    <a:lstStyle/>
                    <a:p>
                      <a:r>
                        <a:rPr lang="ja-JP" altLang="en-US" sz="1300" dirty="0"/>
                        <a:t>障害児</a:t>
                      </a:r>
                      <a:br>
                        <a:rPr lang="ja-JP" altLang="en-US" sz="1300" dirty="0"/>
                      </a:br>
                      <a:r>
                        <a:rPr lang="en-US" altLang="ja-JP" sz="1300" dirty="0"/>
                        <a:t>(</a:t>
                      </a:r>
                      <a:r>
                        <a:rPr lang="ja-JP" altLang="en-US" sz="1300" dirty="0"/>
                        <a:t>施設に入所する１８，１９歳を含む</a:t>
                      </a:r>
                      <a:r>
                        <a:rPr lang="en-US" altLang="ja-JP" sz="1300" dirty="0"/>
                        <a:t>)</a:t>
                      </a:r>
                    </a:p>
                  </a:txBody>
                  <a:tcPr anchor="ctr"/>
                </a:tc>
                <a:tc>
                  <a:txBody>
                    <a:bodyPr/>
                    <a:lstStyle/>
                    <a:p>
                      <a:r>
                        <a:rPr lang="ja-JP" altLang="en-US" sz="1300" dirty="0"/>
                        <a:t>保護者の属する住民基本台帳での世帯</a:t>
                      </a:r>
                    </a:p>
                  </a:txBody>
                  <a:tcPr anchor="ct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78093" y="6608385"/>
            <a:ext cx="9627435" cy="276999"/>
          </a:xfrm>
          <a:prstGeom prst="rect">
            <a:avLst/>
          </a:prstGeom>
          <a:noFill/>
        </p:spPr>
        <p:txBody>
          <a:bodyPr wrap="square" rtlCol="0">
            <a:spAutoFit/>
          </a:bodyPr>
          <a:lstStyle/>
          <a:p>
            <a:r>
              <a:rPr lang="ja-JP" altLang="en-US" sz="1200" dirty="0"/>
              <a:t>（注）収入が概ね８９０万円以下の世帯が</a:t>
            </a:r>
            <a:r>
              <a:rPr lang="ja-JP" altLang="en-US" sz="1200" dirty="0" smtClean="0"/>
              <a:t>対象。　</a:t>
            </a:r>
            <a:r>
              <a:rPr lang="en-US" altLang="ja-JP" sz="1200" dirty="0" smtClean="0"/>
              <a:t>※R1.10.1 </a:t>
            </a:r>
            <a:r>
              <a:rPr lang="ja-JP" altLang="en-US" sz="1200" dirty="0" smtClean="0"/>
              <a:t>～ 幼児教育の無償化について、就学前の障害児の児童発達支援について実施予定。</a:t>
            </a:r>
            <a:endParaRPr lang="ja-JP" altLang="en-US" sz="1200" dirty="0">
              <a:effectLst/>
            </a:endParaRPr>
          </a:p>
        </p:txBody>
      </p:sp>
      <p:sp>
        <p:nvSpPr>
          <p:cNvPr id="12" name="テキスト ボックス 11"/>
          <p:cNvSpPr txBox="1"/>
          <p:nvPr/>
        </p:nvSpPr>
        <p:spPr>
          <a:xfrm>
            <a:off x="7291942" y="385433"/>
            <a:ext cx="2144688" cy="369332"/>
          </a:xfrm>
          <a:prstGeom prst="rect">
            <a:avLst/>
          </a:prstGeom>
          <a:noFill/>
        </p:spPr>
        <p:txBody>
          <a:bodyPr wrap="square" rtlCol="0">
            <a:spAutoFit/>
          </a:bodyPr>
          <a:lstStyle/>
          <a:p>
            <a:r>
              <a:rPr lang="ja-JP" altLang="en-US" b="1" dirty="0" smtClean="0"/>
              <a:t>＜</a:t>
            </a:r>
            <a:r>
              <a:rPr lang="ja-JP" altLang="en-US" b="1" dirty="0"/>
              <a:t>世帯の範囲</a:t>
            </a:r>
            <a:r>
              <a:rPr kumimoji="1" lang="ja-JP" altLang="en-US" b="1" dirty="0" smtClean="0"/>
              <a:t>＞</a:t>
            </a:r>
          </a:p>
        </p:txBody>
      </p:sp>
      <p:cxnSp>
        <p:nvCxnSpPr>
          <p:cNvPr id="15" name="直線コネクタ 14"/>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363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84"/>
            <a:ext cx="8915400" cy="418058"/>
          </a:xfrm>
        </p:spPr>
        <p:txBody>
          <a:bodyPr/>
          <a:lstStyle/>
          <a:p>
            <a:r>
              <a:rPr kumimoji="1" lang="ja-JP" altLang="en-US" sz="2400" b="1" dirty="0" smtClean="0"/>
              <a:t>利用者負担に</a:t>
            </a:r>
            <a:r>
              <a:rPr lang="ja-JP" altLang="en-US" sz="2400" b="1" dirty="0" smtClean="0"/>
              <a:t>関する配慮措置</a:t>
            </a:r>
            <a:endParaRPr kumimoji="1" lang="ja-JP" altLang="en-US" sz="2400" b="1" dirty="0"/>
          </a:p>
        </p:txBody>
      </p:sp>
      <p:sp>
        <p:nvSpPr>
          <p:cNvPr id="4" name="スライド番号プレースホルダー 3"/>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33</a:t>
            </a:fld>
            <a:endParaRPr lang="en-US" altLang="ja-JP">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4077770471"/>
              </p:ext>
            </p:extLst>
          </p:nvPr>
        </p:nvGraphicFramePr>
        <p:xfrm>
          <a:off x="200472" y="620686"/>
          <a:ext cx="9505056" cy="6120682"/>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gridCol w="1512168">
                  <a:extLst>
                    <a:ext uri="{9D8B030D-6E8A-4147-A177-3AD203B41FA5}">
                      <a16:colId xmlns:a16="http://schemas.microsoft.com/office/drawing/2014/main" val="20006"/>
                    </a:ext>
                  </a:extLst>
                </a:gridCol>
              </a:tblGrid>
              <a:tr h="648074">
                <a:tc>
                  <a:txBody>
                    <a:bodyPr/>
                    <a:lstStyle/>
                    <a:p>
                      <a:pPr algn="ctr"/>
                      <a:endParaRPr kumimoji="1" lang="ja-JP" altLang="en-US" sz="1200" dirty="0"/>
                    </a:p>
                  </a:txBody>
                  <a:tcPr/>
                </a:tc>
                <a:tc>
                  <a:txBody>
                    <a:bodyPr/>
                    <a:lstStyle/>
                    <a:p>
                      <a:pPr algn="ctr"/>
                      <a:r>
                        <a:rPr kumimoji="1" lang="ja-JP" altLang="en-US" sz="1200" dirty="0" smtClean="0"/>
                        <a:t>入所施設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（２０歳以上）</a:t>
                      </a:r>
                      <a:endParaRPr kumimoji="1" lang="en-US" altLang="ja-JP" sz="1200" dirty="0" smtClean="0"/>
                    </a:p>
                  </a:txBody>
                  <a:tcPr/>
                </a:tc>
                <a:tc>
                  <a:txBody>
                    <a:bodyPr/>
                    <a:lstStyle/>
                    <a:p>
                      <a:pPr algn="ctr"/>
                      <a:r>
                        <a:rPr kumimoji="1" lang="ja-JP" altLang="en-US" sz="1200" dirty="0" smtClean="0"/>
                        <a:t>グループホーム・</a:t>
                      </a:r>
                      <a:endParaRPr kumimoji="1" lang="en-US" altLang="ja-JP" sz="1200" dirty="0" smtClean="0"/>
                    </a:p>
                    <a:p>
                      <a:pPr algn="ctr"/>
                      <a:r>
                        <a:rPr kumimoji="1" lang="ja-JP" altLang="en-US" sz="1200" dirty="0" smtClean="0"/>
                        <a:t>ケアホーム利用者</a:t>
                      </a:r>
                      <a:endParaRPr kumimoji="1" lang="ja-JP" altLang="en-US" sz="1200" dirty="0"/>
                    </a:p>
                  </a:txBody>
                  <a:tcPr/>
                </a:tc>
                <a:tc>
                  <a:txBody>
                    <a:bodyPr/>
                    <a:lstStyle/>
                    <a:p>
                      <a:pPr algn="ctr"/>
                      <a:r>
                        <a:rPr kumimoji="1" lang="ja-JP" altLang="en-US" sz="1200" dirty="0" smtClean="0"/>
                        <a:t>通所施設（事業）</a:t>
                      </a:r>
                      <a:endParaRPr kumimoji="1" lang="en-US" altLang="ja-JP" sz="1200" dirty="0" smtClean="0"/>
                    </a:p>
                    <a:p>
                      <a:pPr algn="ctr"/>
                      <a:r>
                        <a:rPr kumimoji="1" lang="ja-JP" altLang="en-US" sz="1200" dirty="0" smtClean="0"/>
                        <a:t>利用者</a:t>
                      </a:r>
                      <a:endParaRPr kumimoji="1" lang="ja-JP" altLang="en-US" sz="1200" dirty="0"/>
                    </a:p>
                  </a:txBody>
                  <a:tcPr/>
                </a:tc>
                <a:tc>
                  <a:txBody>
                    <a:bodyPr/>
                    <a:lstStyle/>
                    <a:p>
                      <a:pPr algn="ctr"/>
                      <a:r>
                        <a:rPr kumimoji="1" lang="ja-JP" altLang="en-US" sz="1200" dirty="0" smtClean="0"/>
                        <a:t>ホームヘルプ</a:t>
                      </a:r>
                      <a:endParaRPr kumimoji="1" lang="en-US" altLang="ja-JP" sz="1200" dirty="0" smtClean="0"/>
                    </a:p>
                    <a:p>
                      <a:pPr algn="ctr"/>
                      <a:r>
                        <a:rPr kumimoji="1" lang="ja-JP" altLang="en-US" sz="1200" dirty="0" smtClean="0"/>
                        <a:t>利用者</a:t>
                      </a:r>
                      <a:endParaRPr kumimoji="1" lang="ja-JP" altLang="en-US" sz="1200" dirty="0"/>
                    </a:p>
                  </a:txBody>
                  <a:tcPr/>
                </a:tc>
                <a:tc>
                  <a:txBody>
                    <a:bodyPr/>
                    <a:lstStyle/>
                    <a:p>
                      <a:pPr algn="ctr"/>
                      <a:r>
                        <a:rPr kumimoji="1" lang="ja-JP" altLang="en-US" sz="1200" dirty="0" smtClean="0"/>
                        <a:t>入所施設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（２０歳未満）</a:t>
                      </a:r>
                      <a:endParaRPr kumimoji="1" lang="en-US" altLang="ja-JP" sz="1200" dirty="0" smtClean="0"/>
                    </a:p>
                  </a:txBody>
                  <a:tcPr/>
                </a:tc>
                <a:tc>
                  <a:txBody>
                    <a:bodyPr/>
                    <a:lstStyle/>
                    <a:p>
                      <a:pPr algn="ctr"/>
                      <a:r>
                        <a:rPr kumimoji="1" lang="ja-JP" altLang="en-US" sz="1200" dirty="0" smtClean="0"/>
                        <a:t>医療型施設</a:t>
                      </a:r>
                      <a:endParaRPr kumimoji="1" lang="en-US" altLang="ja-JP" sz="1200" dirty="0" smtClean="0"/>
                    </a:p>
                    <a:p>
                      <a:pPr algn="ctr"/>
                      <a:r>
                        <a:rPr kumimoji="1" lang="ja-JP" altLang="en-US" sz="1200" dirty="0" smtClean="0"/>
                        <a:t>利用者</a:t>
                      </a:r>
                      <a:endParaRPr kumimoji="1" lang="en-US" altLang="ja-JP" sz="1200" dirty="0" smtClean="0"/>
                    </a:p>
                    <a:p>
                      <a:pPr algn="ctr"/>
                      <a:r>
                        <a:rPr kumimoji="1" lang="ja-JP" altLang="en-US" sz="1200" dirty="0" smtClean="0"/>
                        <a:t>（入所）</a:t>
                      </a:r>
                      <a:endParaRPr kumimoji="1" lang="en-US" altLang="ja-JP" sz="1200" dirty="0" smtClean="0"/>
                    </a:p>
                  </a:txBody>
                  <a:tcPr/>
                </a:tc>
                <a:extLst>
                  <a:ext uri="{0D108BD9-81ED-4DB2-BD59-A6C34878D82A}">
                    <a16:rowId xmlns:a16="http://schemas.microsoft.com/office/drawing/2014/main" val="10000"/>
                  </a:ext>
                </a:extLst>
              </a:tr>
              <a:tr h="2827690">
                <a:tc>
                  <a:txBody>
                    <a:bodyPr/>
                    <a:lstStyle/>
                    <a:p>
                      <a:pPr algn="ctr"/>
                      <a:r>
                        <a:rPr kumimoji="1" lang="ja-JP" altLang="en-US" sz="1400" dirty="0" smtClean="0"/>
                        <a:t>自己負担</a:t>
                      </a:r>
                      <a:endParaRPr kumimoji="1" lang="ja-JP" altLang="en-US" sz="1400" dirty="0"/>
                    </a:p>
                  </a:txBody>
                  <a:tcPr vert="eaVert"/>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1"/>
                  </a:ext>
                </a:extLst>
              </a:tr>
              <a:tr h="2644918">
                <a:tc>
                  <a:txBody>
                    <a:bodyPr/>
                    <a:lstStyle/>
                    <a:p>
                      <a:pPr algn="ctr"/>
                      <a:r>
                        <a:rPr kumimoji="1" lang="ja-JP" altLang="en-US" sz="1400" dirty="0" smtClean="0"/>
                        <a:t>食費・光熱水費</a:t>
                      </a:r>
                      <a:endParaRPr kumimoji="1" lang="ja-JP" altLang="en-US" sz="1400" dirty="0"/>
                    </a:p>
                  </a:txBody>
                  <a:tcPr vert="eaVert"/>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bl>
          </a:graphicData>
        </a:graphic>
      </p:graphicFrame>
      <p:sp>
        <p:nvSpPr>
          <p:cNvPr id="5" name="角丸四角形 4"/>
          <p:cNvSpPr/>
          <p:nvPr/>
        </p:nvSpPr>
        <p:spPr bwMode="auto">
          <a:xfrm>
            <a:off x="776536" y="1412776"/>
            <a:ext cx="8856984"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利用者負担の負担上限月額設定（所得段階別）</a:t>
            </a:r>
          </a:p>
        </p:txBody>
      </p:sp>
      <p:sp>
        <p:nvSpPr>
          <p:cNvPr id="7" name="角丸四角形 6"/>
          <p:cNvSpPr/>
          <p:nvPr/>
        </p:nvSpPr>
        <p:spPr bwMode="auto">
          <a:xfrm>
            <a:off x="776536" y="2060848"/>
            <a:ext cx="7200800"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高額障害福祉サービス等給付費（世帯での所得団塊別負担上限）</a:t>
            </a:r>
            <a:endParaRPr lang="en-US" altLang="ja-JP" sz="1200" dirty="0" smtClean="0">
              <a:solidFill>
                <a:schemeClr val="tx1"/>
              </a:solidFill>
              <a:latin typeface="Arial" charset="0"/>
              <a:ea typeface="ＭＳ Ｐゴシック" pitchFamily="50" charset="-128"/>
            </a:endParaRPr>
          </a:p>
        </p:txBody>
      </p:sp>
      <p:sp>
        <p:nvSpPr>
          <p:cNvPr id="8" name="角丸四角形 7"/>
          <p:cNvSpPr/>
          <p:nvPr/>
        </p:nvSpPr>
        <p:spPr bwMode="auto">
          <a:xfrm>
            <a:off x="797124" y="3573016"/>
            <a:ext cx="8764388"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生活保護への移行防止（負担上限額を下げる）</a:t>
            </a:r>
            <a:endParaRPr lang="en-US" altLang="ja-JP" sz="1200" dirty="0" smtClean="0">
              <a:solidFill>
                <a:schemeClr val="tx1"/>
              </a:solidFill>
              <a:latin typeface="Arial" charset="0"/>
              <a:ea typeface="ＭＳ Ｐゴシック" pitchFamily="50" charset="-128"/>
            </a:endParaRPr>
          </a:p>
        </p:txBody>
      </p:sp>
      <p:sp>
        <p:nvSpPr>
          <p:cNvPr id="6" name="角丸四角形 5"/>
          <p:cNvSpPr/>
          <p:nvPr/>
        </p:nvSpPr>
        <p:spPr bwMode="auto">
          <a:xfrm>
            <a:off x="3728864" y="2564904"/>
            <a:ext cx="1368152" cy="9361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R="0"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事業主の負担による就労継続Ａ型事業（雇用型）の減免措置</a:t>
            </a:r>
          </a:p>
        </p:txBody>
      </p:sp>
      <p:sp>
        <p:nvSpPr>
          <p:cNvPr id="10" name="角丸四角形 9"/>
          <p:cNvSpPr/>
          <p:nvPr/>
        </p:nvSpPr>
        <p:spPr bwMode="auto">
          <a:xfrm>
            <a:off x="8265368" y="2024844"/>
            <a:ext cx="1368152" cy="1188132"/>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R="0"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医療型個別減免（医療、食事療養費と合わせ、上限額を設定）</a:t>
            </a:r>
          </a:p>
        </p:txBody>
      </p:sp>
      <p:sp>
        <p:nvSpPr>
          <p:cNvPr id="11" name="角丸四角形 10"/>
          <p:cNvSpPr/>
          <p:nvPr/>
        </p:nvSpPr>
        <p:spPr bwMode="auto">
          <a:xfrm>
            <a:off x="704528"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（食費・光熱水費を減免）</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2216696" y="4221088"/>
            <a:ext cx="1368152" cy="1512168"/>
          </a:xfrm>
          <a:prstGeom prst="rect">
            <a:avLst/>
          </a:prstGeom>
          <a:ln>
            <a:prstDash val="sysDash"/>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l"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食費については実費負担ですが、通所施設（事業）を利用した場合には、食費の人件費支給による軽減措置が受けられます。</a:t>
            </a:r>
          </a:p>
        </p:txBody>
      </p:sp>
      <p:sp>
        <p:nvSpPr>
          <p:cNvPr id="13" name="角丸四角形 12"/>
          <p:cNvSpPr/>
          <p:nvPr/>
        </p:nvSpPr>
        <p:spPr bwMode="auto">
          <a:xfrm>
            <a:off x="2225080" y="5877272"/>
            <a:ext cx="1368152" cy="792088"/>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（家賃負担を軽減）</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4" name="角丸四角形 13"/>
          <p:cNvSpPr/>
          <p:nvPr/>
        </p:nvSpPr>
        <p:spPr bwMode="auto">
          <a:xfrm>
            <a:off x="3739704"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食費の人件費支給による軽減措置</a:t>
            </a:r>
          </a:p>
        </p:txBody>
      </p:sp>
      <p:sp>
        <p:nvSpPr>
          <p:cNvPr id="15" name="角丸四角形 14"/>
          <p:cNvSpPr/>
          <p:nvPr/>
        </p:nvSpPr>
        <p:spPr bwMode="auto">
          <a:xfrm>
            <a:off x="6753200" y="4221088"/>
            <a:ext cx="1368152" cy="936104"/>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R="0" algn="ctr"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補足給付</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R="0" algn="ctr" defTabSz="873125" rtl="0" eaLnBrk="1" fontAlgn="base" latinLnBrk="0" hangingPunct="1">
              <a:lnSpc>
                <a:spcPct val="100000"/>
              </a:lnSpc>
              <a:spcBef>
                <a:spcPct val="0"/>
              </a:spcBef>
              <a:spcAft>
                <a:spcPct val="0"/>
              </a:spcAft>
              <a:buClrTx/>
              <a:buSzTx/>
              <a:buFontTx/>
              <a:buNone/>
              <a:tabLst/>
            </a:pPr>
            <a:r>
              <a:rPr lang="ja-JP" altLang="en-US" sz="1200" dirty="0" smtClean="0">
                <a:solidFill>
                  <a:schemeClr val="tx1"/>
                </a:solidFill>
                <a:latin typeface="Arial" charset="0"/>
                <a:ea typeface="ＭＳ Ｐゴシック" pitchFamily="50" charset="-128"/>
              </a:rPr>
              <a:t>（食費・光熱水費を減免）</a:t>
            </a:r>
            <a:endParaRPr kumimoji="1" lang="ja-JP" altLang="en-US" sz="1200" b="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16" name="直線コネクタ 15"/>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9139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7560" y="512676"/>
            <a:ext cx="5516921" cy="323165"/>
          </a:xfrm>
          <a:prstGeom prst="rect">
            <a:avLst/>
          </a:prstGeom>
          <a:noFill/>
        </p:spPr>
        <p:txBody>
          <a:bodyPr wrap="square" rtlCol="0">
            <a:spAutoFit/>
          </a:bodyP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新しい経済政策パッケージ</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29</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12</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月８日）（抄）</a:t>
            </a:r>
            <a:r>
              <a:rPr kumimoji="1" lang="ja-JP"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740469" y="46056"/>
            <a:ext cx="8440615" cy="506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障害児の発達支援に係る閣議決定</a:t>
            </a:r>
            <a:r>
              <a:rPr kumimoji="1" lang="ja-JP" altLang="en-US" sz="2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事項等</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p:cNvSpPr/>
          <p:nvPr/>
        </p:nvSpPr>
        <p:spPr>
          <a:xfrm>
            <a:off x="144018" y="800708"/>
            <a:ext cx="9633518" cy="16201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１．幼児教育の無償化</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（具体的内容）</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子育て世帯を応援し、社会保障を全世代型へ抜本的に変えるため、幼児教育の無償化を一気に加速する。広く国民が利用している３歳から５歳までの全ての子供達の幼稚園、保育所、認定こども園の費用を無償化する。なお、子ども・子育て支援新制度の対象とならない幼稚園については、公平性の観点から、同制度における利用者負担額を上限として無償化する。（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（実施時期）</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こうした幼児教育の無償化については、消費税率引上げの時期との関係で増収額に合わせて、</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年４月から一部をスタートし、</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年４月から全面的に実施する。</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また、</a:t>
            </a:r>
            <a:r>
              <a:rPr kumimoji="1" lang="ja-JP" altLang="en-US"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就学前の障害児の発達支援（いわゆる障害児通園施設）についても、併せて無償化を進めていく。</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144018" y="2432203"/>
            <a:ext cx="6641533" cy="323165"/>
          </a:xfrm>
          <a:prstGeom prst="rect">
            <a:avLst/>
          </a:prstGeom>
          <a:noFill/>
        </p:spPr>
        <p:txBody>
          <a:bodyPr wrap="square" rtlCol="0">
            <a:spAutoFit/>
          </a:bodyPr>
          <a:lstStyle/>
          <a:p>
            <a:pPr marL="0" marR="0" lvl="0" indent="0" algn="l" defTabSz="779173"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○経済財政運営と改革の基本方針</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2018</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30</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年６月</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15</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日）（抄）</a:t>
            </a:r>
            <a:r>
              <a:rPr kumimoji="1" lang="ja-JP"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44018" y="2720147"/>
            <a:ext cx="9633518" cy="19838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779173" rtl="0" eaLnBrk="1" fontAlgn="base" latinLnBrk="0" hangingPunct="1">
              <a:lnSpc>
                <a:spcPct val="12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．人づくり革命の実現と拡大</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（１）人材への投資</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 幼児教育の無償化</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このほか、</a:t>
            </a:r>
            <a:r>
              <a:rPr kumimoji="1" lang="ja-JP" altLang="en-US"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前の障害児の発達支援（いわゆる「障害児通園施設」）については、幼児教育の無償化と併せて無償化することが決定されているが、幼稚園、保育所及び認定こども園と障害児通園施設の両方を利用する場合は、両方とも無償化の対象とする</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（実施時期）</a:t>
            </a:r>
          </a:p>
          <a:p>
            <a:pPr marL="0" marR="0" lvl="0" indent="0" algn="l" defTabSz="779173" rtl="0" eaLnBrk="1" fontAlgn="base" latinLnBrk="0" hangingPunct="1">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無償化措置の対象を認可外保育施設にも広げることにより、地方自治体において、幼稚園の預かり保育や認可外保育施設の利用者に対する保育の必要性の認定に関する事務などが新たに生じることになることを踏まえ、無償化措置の実施時期については、</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年４月と</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年４月の段階的な実施ではなく、認可、認可外を問わず、３歳から５歳までの全ての子供及び０歳から２歳までの住民税非課税世帯の子供について、</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 </a:t>
            </a: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月からの全面的な無償化措置の実施を目指す。</a:t>
            </a: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79173" rtl="0" eaLnBrk="1" fontAlgn="base" latinLnBrk="0" hangingPunct="1">
              <a:lnSpc>
                <a:spcPct val="12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160957" y="4703980"/>
            <a:ext cx="8949444"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1" lang="ja-JP" altLang="ja-JP" sz="1500" b="0" i="0" u="none" strike="noStrike" kern="1200" cap="none" spc="0" normalizeH="0" baseline="0" noProof="0" dirty="0">
                <a:ln>
                  <a:noFill/>
                </a:ln>
                <a:solidFill>
                  <a:prstClr val="black"/>
                </a:solidFill>
                <a:effectLst/>
                <a:uLnTx/>
                <a:uFillTx/>
                <a:latin typeface="Arial" charset="0"/>
                <a:ea typeface="ＭＳ Ｐゴシック" charset="-128"/>
                <a:cs typeface="+mn-cs"/>
              </a:rPr>
              <a:t>幼児教育・高等教育無償化の制度の具体化に</a:t>
            </a:r>
            <a:r>
              <a:rPr kumimoji="1" lang="ja-JP" altLang="ja-JP" sz="15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向けた方針</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（平成</a:t>
            </a:r>
            <a:r>
              <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30</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12</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月</a:t>
            </a:r>
            <a:r>
              <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28</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日</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）（抄）</a:t>
            </a:r>
            <a:r>
              <a:rPr kumimoji="1" lang="ja-JP"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58872" y="4991924"/>
            <a:ext cx="9633518" cy="16958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４</a:t>
            </a: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．就学前の障害児の発達</a:t>
            </a: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支援</a:t>
            </a:r>
            <a:endPar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就学前の障害児の発達支援についても、併せて無償化を進める。</a:t>
            </a:r>
            <a:r>
              <a:rPr kumimoji="1" lang="ja-JP" altLang="ja-JP"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具体的には、満３歳になった後の最初の４月から小学校入学までの３年間を対象に、児童発達支援</a:t>
            </a:r>
            <a:r>
              <a:rPr kumimoji="1" lang="ja-JP" altLang="ja-JP"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05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医療型</a:t>
            </a:r>
            <a:r>
              <a:rPr kumimoji="1" lang="ja-JP" altLang="ja-JP" sz="105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児童発達支援、居宅訪問型児童発達支援及び保育所等訪問支援を行う事業並びに福祉型障害児入所施設及び医療型障害児入所施設の利用料を無償化</a:t>
            </a: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また</a:t>
            </a:r>
            <a:r>
              <a:rPr kumimoji="1" lang="ja-JP" altLang="ja-JP"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、幼稚園、保育所又は認定こども園とこれらの発達支援の両方を利用する場合は、ともに無償化の対象とする</a:t>
            </a:r>
            <a:r>
              <a:rPr kumimoji="1" lang="ja-JP"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19</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就学前の障害児の発達支援の無償化に係る財源については、現行の障害児福祉サービスの制度と同様、一般財源とする。また、初年度に要する周知費用やシステム改修費</a:t>
            </a:r>
            <a:r>
              <a:rPr kumimoji="1" lang="ja-JP" altLang="ja-JP"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について全額</a:t>
            </a:r>
            <a:r>
              <a:rPr kumimoji="1" lang="ja-JP"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国費</a:t>
            </a:r>
            <a:endParaRPr kumimoji="1" lang="en-US"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sng"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で</a:t>
            </a:r>
            <a:r>
              <a:rPr kumimoji="1" lang="ja-JP" altLang="ja-JP" sz="9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負担する。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障害児</a:t>
            </a:r>
            <a:r>
              <a:rPr kumimoji="1" lang="ja-JP"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入所施設は、入所している障害児に対し、日常生活の指導や知識技能の付与など、通所型の児童発達支援と同様の支援を行っていることから対象に含める</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また</a:t>
            </a:r>
            <a:r>
              <a:rPr kumimoji="1" lang="ja-JP"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、基準該当児童発達支援事業所及び共生型の特例により指定を受けた児童発達支援事業所も対象とする。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21</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認可外</a:t>
            </a:r>
            <a:r>
              <a:rPr kumimoji="1" lang="ja-JP"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保育施設等と併用した場合も同様（認可外保育施設等については上限額あり）</a:t>
            </a:r>
            <a:r>
              <a:rPr kumimoji="1" lang="ja-JP"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en-US" altLang="ja-JP" sz="9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cxnSp>
        <p:nvCxnSpPr>
          <p:cNvPr id="5" name="直線コネクタ 4"/>
          <p:cNvCxnSpPr/>
          <p:nvPr/>
        </p:nvCxnSpPr>
        <p:spPr>
          <a:xfrm>
            <a:off x="632520" y="5825739"/>
            <a:ext cx="5334188" cy="1623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テキスト ボックス 10"/>
          <p:cNvSpPr txBox="1"/>
          <p:nvPr/>
        </p:nvSpPr>
        <p:spPr>
          <a:xfrm>
            <a:off x="3980892" y="5196918"/>
            <a:ext cx="336088"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19</a:t>
            </a:r>
            <a:endPar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3" name="テキスト ボックス 12"/>
          <p:cNvSpPr txBox="1"/>
          <p:nvPr/>
        </p:nvSpPr>
        <p:spPr>
          <a:xfrm>
            <a:off x="8193360" y="5598374"/>
            <a:ext cx="336088"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20</a:t>
            </a:r>
            <a:endPar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4" name="テキスト ボックス 13"/>
          <p:cNvSpPr txBox="1"/>
          <p:nvPr/>
        </p:nvSpPr>
        <p:spPr>
          <a:xfrm>
            <a:off x="8361404" y="5598374"/>
            <a:ext cx="336088"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Arial" charset="0"/>
                <a:ea typeface="ＭＳ Ｐゴシック" charset="-128"/>
                <a:cs typeface="+mn-cs"/>
              </a:rPr>
              <a:t>21</a:t>
            </a:r>
            <a:endParaRPr kumimoji="1" lang="ja-JP" altLang="en-US" sz="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5"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81</a:t>
            </a:r>
            <a:endParaRPr lang="en-US" altLang="ja-JP" dirty="0">
              <a:solidFill>
                <a:prstClr val="black"/>
              </a:solidFill>
            </a:endParaRPr>
          </a:p>
        </p:txBody>
      </p:sp>
    </p:spTree>
    <p:extLst>
      <p:ext uri="{BB962C8B-B14F-4D97-AF65-F5344CB8AC3E}">
        <p14:creationId xmlns:p14="http://schemas.microsoft.com/office/powerpoint/2010/main" val="210980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03947" y="6465979"/>
            <a:ext cx="9380000" cy="283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203947" y="5219699"/>
            <a:ext cx="9380000" cy="2667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p:cNvSpPr/>
          <p:nvPr/>
        </p:nvSpPr>
        <p:spPr>
          <a:xfrm>
            <a:off x="203947" y="3826691"/>
            <a:ext cx="9380000" cy="65532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p:cNvSpPr/>
          <p:nvPr/>
        </p:nvSpPr>
        <p:spPr>
          <a:xfrm>
            <a:off x="203947" y="3112015"/>
            <a:ext cx="9380000" cy="2667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203948" y="1604513"/>
            <a:ext cx="9380000" cy="22657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211661" y="5438774"/>
            <a:ext cx="3693590" cy="26670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92746" y="1046179"/>
            <a:ext cx="9833028" cy="57554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１．幼稚園、保育所、認定こども園等</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３～５歳：幼稚園、保育所、認定こども園、地域型保育、企業主導型保育（標準的な利用料）の利用料を無償化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新制度の対象とならない幼稚園については、月額上限</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2.57</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万円（注：国立大学附属幼稚園</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0.87</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万円、国立特別支援学校幼稚部</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0.04</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万円）まで無償化</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8163" marR="0" lvl="0" indent="-538163"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8163" marR="0" lvl="0" indent="-538163"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保護者から実費で徴収している費用（通園送迎費、食材料費、行事費など）は、無償化の対象外。食材料費については、保護者が負担する考え方を維持</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538163" marR="0" lvl="0" indent="-538163"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３～５歳は施設による実費徴収を基本。低所得者世帯等の副食費の免除を継続し、免除対象者を拡充（</a:t>
            </a:r>
            <a:r>
              <a:rPr kumimoji="1" lang="zh-CN"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年収</a:t>
            </a:r>
            <a:r>
              <a:rPr kumimoji="1" lang="en-US" altLang="zh-CN"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360</a:t>
            </a:r>
            <a:r>
              <a:rPr kumimoji="1" lang="zh-CN"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万円未満相当世帯</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０～２歳：上記の施設を利用する住民税非課税世帯を対象として無償化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２．幼稚園の預かり保育</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保育の必要性の認定を受けた場合、幼稚園に加え、利用実態に応じて、月額</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1.13</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万円までの範囲で無償化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３．認可外保育施設等</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３～５歳：保育の必要性の認定を受けた場合、認可保育所における保育料の全国平均額（月額</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万円）までの利用料を無償化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０～２歳：保育の必要性があると認定された住民税非課税世帯の子供たちを対象として、月額</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万円までの利用料を無償化</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r>
              <a:rPr kumimoji="1" lang="zh-TW"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認可外保育施設</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における質の確保・向上を図るため、指導監督の充実に向けた取組や認可施設への移行支援など様々な取組を実施</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４．負担割合</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国</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ただし、公立施設（幼稚園、保育所及び認定こども園）は市町村等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10/10</a:t>
            </a:r>
          </a:p>
          <a:p>
            <a:pPr marL="544513" marR="0" lvl="0" indent="-280988" algn="l" defTabSz="914400" rtl="0" eaLnBrk="1" fontAlgn="base" latinLnBrk="0" hangingPunct="1">
              <a:lnSpc>
                <a:spcPct val="100000"/>
              </a:lnSpc>
              <a:spcBef>
                <a:spcPct val="0"/>
              </a:spcBef>
              <a:spcAft>
                <a:spcPct val="0"/>
              </a:spcAft>
              <a:buClrTx/>
              <a:buSzTx/>
              <a:buFontTx/>
              <a:buNone/>
              <a:tabLst>
                <a:tab pos="174625" algn="l"/>
                <a:tab pos="268288" algn="l"/>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初年度（</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2019</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年度）に要する経費を全額国費で負担。また、事務費やシステム改修費についても一定の配慮措置。</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9BBB59">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５．その他</a:t>
            </a:r>
            <a:endParaRPr kumimoji="1" lang="en-US" altLang="ja-JP" sz="1500" b="1" i="0" u="none" strike="noStrike" kern="1200" cap="none" spc="0" normalizeH="0" baseline="0" noProof="0" dirty="0">
              <a:ln>
                <a:noFill/>
              </a:ln>
              <a:solidFill>
                <a:srgbClr val="9BBB59">
                  <a:lumMod val="50000"/>
                </a:srgbClr>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就学前の障害児の発達支援を利用する３～５歳の子供たちについても、利用料を無償化。幼稚園や保育所等を併用する場合も含む</a:t>
            </a:r>
            <a:endPar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実施時期：</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月１日</a:t>
            </a: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110645"/>
            <a:ext cx="99060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幼児教育の無償化について</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（「幼児教育無償化の制度の具体化に向けた方針」（</a:t>
            </a:r>
            <a:r>
              <a:rPr kumimoji="1" lang="en-US" altLang="ja-JP"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12</a:t>
            </a: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月</a:t>
            </a:r>
            <a:r>
              <a:rPr kumimoji="1" lang="en-US" altLang="ja-JP"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28</a:t>
            </a: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メイリオ" panose="020B0604030504040204" pitchFamily="50" charset="-128"/>
              </a:rPr>
              <a:t>日関係閣僚合意）のポイント）</a:t>
            </a:r>
          </a:p>
        </p:txBody>
      </p:sp>
      <p:sp>
        <p:nvSpPr>
          <p:cNvPr id="4" name="正方形/長方形 3"/>
          <p:cNvSpPr/>
          <p:nvPr/>
        </p:nvSpPr>
        <p:spPr>
          <a:xfrm>
            <a:off x="203947" y="566199"/>
            <a:ext cx="9473453"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幼児教育の無償化の趣旨　→　幼児教育の負担軽減を図る少子化対策、生涯にわたる人格形成の基礎を培う幼児教育の重要性</a:t>
            </a: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03947" y="539331"/>
            <a:ext cx="9473453" cy="361539"/>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82</a:t>
            </a:r>
            <a:endParaRPr lang="en-US" altLang="ja-JP" dirty="0">
              <a:solidFill>
                <a:prstClr val="black"/>
              </a:solidFill>
            </a:endParaRPr>
          </a:p>
        </p:txBody>
      </p:sp>
    </p:spTree>
    <p:extLst>
      <p:ext uri="{BB962C8B-B14F-4D97-AF65-F5344CB8AC3E}">
        <p14:creationId xmlns:p14="http://schemas.microsoft.com/office/powerpoint/2010/main" val="627994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テキスト ボックス 93"/>
          <p:cNvSpPr txBox="1"/>
          <p:nvPr/>
        </p:nvSpPr>
        <p:spPr>
          <a:xfrm>
            <a:off x="87559" y="5229200"/>
            <a:ext cx="9780388" cy="122341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１．児童</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福祉法第</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条の５の４における特例障害児通所給付費に係る利用者負担についても対象</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とし、通所</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特定費用（児童</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福祉法第</a:t>
            </a:r>
            <a:r>
              <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条の５の３）</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入所</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特定費用（児童福祉法第</a:t>
            </a:r>
            <a:r>
              <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条の２</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）及び医療にかかる利用者負担を</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含めない</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。また、放課後</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等デイサービスについては、就学後の児童を対象とした</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もの</a:t>
            </a:r>
            <a:endPar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で</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ある</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ため無償化</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の対象と</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はならない</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２．利用者数及び施設・事業所数は平成</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3</a:t>
            </a:r>
            <a:r>
              <a:rPr kumimoji="1" lang="en-US" altLang="ja-JP"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0</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年</a:t>
            </a:r>
            <a:r>
              <a:rPr kumimoji="1" lang="en-US" altLang="ja-JP"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8</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月サービス提供分の国保連データ。</a:t>
            </a:r>
            <a:endPar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３．医療型</a:t>
            </a: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障害児入所施設には、指定発達支援医療機関を含む</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４</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就学前の障害児の発達支援の無償化に係る財源については、現行の障害児福祉サービスの制度と同様に、一般財源とする。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無償化</a:t>
            </a:r>
            <a:r>
              <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に必要な地方財源を確保するとともに、初年度に要する周知費用やシステム改修費について全額国費で負担する</a:t>
            </a:r>
            <a:r>
              <a:rPr kumimoji="1" lang="ja-JP" altLang="en-US" sz="105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95" name="角丸四角形 94"/>
          <p:cNvSpPr/>
          <p:nvPr/>
        </p:nvSpPr>
        <p:spPr>
          <a:xfrm>
            <a:off x="311737" y="841750"/>
            <a:ext cx="7047696" cy="29947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サービス</a:t>
            </a: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内容</a:t>
            </a:r>
          </a:p>
        </p:txBody>
      </p:sp>
      <p:sp>
        <p:nvSpPr>
          <p:cNvPr id="96" name="テキスト ボックス 95"/>
          <p:cNvSpPr txBox="1"/>
          <p:nvPr/>
        </p:nvSpPr>
        <p:spPr>
          <a:xfrm>
            <a:off x="87559" y="124941"/>
            <a:ext cx="990600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itchFamily="50" charset="-128"/>
                <a:ea typeface="メイリオ" pitchFamily="50" charset="-128"/>
                <a:cs typeface="メイリオ" pitchFamily="50" charset="-128"/>
              </a:rPr>
              <a:t>障害児の発達支援の無償化の対象となるサービス</a:t>
            </a:r>
            <a:r>
              <a:rPr kumimoji="1" lang="ja-JP" altLang="en-US" sz="2000" b="1" i="0" u="none" strike="noStrike" kern="1200" cap="none" spc="0" normalizeH="0" baseline="0" noProof="0" smtClean="0">
                <a:ln>
                  <a:noFill/>
                </a:ln>
                <a:solidFill>
                  <a:prstClr val="black"/>
                </a:solidFill>
                <a:effectLst/>
                <a:uLnTx/>
                <a:uFillTx/>
                <a:latin typeface="メイリオ" pitchFamily="50" charset="-128"/>
                <a:ea typeface="メイリオ" pitchFamily="50" charset="-128"/>
                <a:cs typeface="メイリオ" pitchFamily="50" charset="-128"/>
              </a:rPr>
              <a:t>について</a:t>
            </a: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7" name="正方形/長方形 96"/>
          <p:cNvSpPr/>
          <p:nvPr/>
        </p:nvSpPr>
        <p:spPr>
          <a:xfrm>
            <a:off x="340167" y="1242635"/>
            <a:ext cx="1363412" cy="548158"/>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児童発達</a:t>
            </a: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endPar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98" name="正方形/長方形 97"/>
          <p:cNvSpPr/>
          <p:nvPr/>
        </p:nvSpPr>
        <p:spPr>
          <a:xfrm>
            <a:off x="2011285" y="1244888"/>
            <a:ext cx="5364720" cy="545906"/>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未就学児に日常生活における基本的な動作の指導、知識技能の付与、集団生活への適応訓練などの支援を行う</a:t>
            </a:r>
            <a:endPar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99" name="正方形/長方形 98"/>
          <p:cNvSpPr/>
          <p:nvPr/>
        </p:nvSpPr>
        <p:spPr>
          <a:xfrm>
            <a:off x="2011285" y="1844857"/>
            <a:ext cx="5364720" cy="59964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児童発達支援に加え、治療を行う</a:t>
            </a:r>
            <a:endPar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1" name="正方形/長方形 100"/>
          <p:cNvSpPr/>
          <p:nvPr/>
        </p:nvSpPr>
        <p:spPr>
          <a:xfrm>
            <a:off x="2011285" y="3140968"/>
            <a:ext cx="5364720" cy="57959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保育所</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a:t>
            </a:r>
            <a:r>
              <a:rPr kumimoji="1" lang="ja-JP" altLang="en-US"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乳児院・児童養護施設</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等を訪問し、障害児に対して、障害児</a:t>
            </a:r>
            <a:endParaRPr kumimoji="1" lang="en-US" altLang="ja-JP"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以外の児童との集団生活への適応のための専門的な支援などを行う</a:t>
            </a:r>
          </a:p>
        </p:txBody>
      </p:sp>
      <p:sp>
        <p:nvSpPr>
          <p:cNvPr id="102" name="正方形/長方形 101"/>
          <p:cNvSpPr/>
          <p:nvPr/>
        </p:nvSpPr>
        <p:spPr>
          <a:xfrm>
            <a:off x="2011285" y="3789041"/>
            <a:ext cx="5364720" cy="62800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施設に入所</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して</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いる障害児に対して、保護、日常生活の指導及び知識</a:t>
            </a:r>
            <a:endParaRPr kumimoji="1" lang="en-US" altLang="ja-JP"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技能の付与を行う</a:t>
            </a:r>
          </a:p>
        </p:txBody>
      </p:sp>
      <p:sp>
        <p:nvSpPr>
          <p:cNvPr id="103" name="正方形/長方形 102"/>
          <p:cNvSpPr/>
          <p:nvPr/>
        </p:nvSpPr>
        <p:spPr>
          <a:xfrm>
            <a:off x="1994837" y="4477715"/>
            <a:ext cx="5364720" cy="751485"/>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施設に入所又は指定医療機関に入院している障害児に対して、保護、</a:t>
            </a:r>
            <a:endParaRPr kumimoji="1" lang="en-US" altLang="ja-JP"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日常</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生活の指導及び知識技能の</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付与</a:t>
            </a:r>
            <a:r>
              <a:rPr kumimoji="1" lang="ja-JP" altLang="en-US" sz="14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並び</a:t>
            </a: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Times New Roman" pitchFamily="18" charset="0"/>
              </a:rPr>
              <a:t>に治療を行う</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4" name="正方形/長方形 103"/>
          <p:cNvSpPr/>
          <p:nvPr/>
        </p:nvSpPr>
        <p:spPr>
          <a:xfrm>
            <a:off x="7607828" y="1242636"/>
            <a:ext cx="764852" cy="548158"/>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98,206</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5" name="正方形/長方形 104"/>
          <p:cNvSpPr/>
          <p:nvPr/>
        </p:nvSpPr>
        <p:spPr>
          <a:xfrm>
            <a:off x="7609103" y="1844857"/>
            <a:ext cx="763577" cy="599649"/>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2,161</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6" name="正方形/長方形 105"/>
          <p:cNvSpPr/>
          <p:nvPr/>
        </p:nvSpPr>
        <p:spPr>
          <a:xfrm>
            <a:off x="8605778" y="1844824"/>
            <a:ext cx="967240" cy="606289"/>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96</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07" name="正方形/長方形 106"/>
          <p:cNvSpPr/>
          <p:nvPr/>
        </p:nvSpPr>
        <p:spPr>
          <a:xfrm>
            <a:off x="7609103" y="3140968"/>
            <a:ext cx="763577" cy="57959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2,568</a:t>
            </a:r>
          </a:p>
        </p:txBody>
      </p:sp>
      <p:sp>
        <p:nvSpPr>
          <p:cNvPr id="108" name="正方形/長方形 107"/>
          <p:cNvSpPr/>
          <p:nvPr/>
        </p:nvSpPr>
        <p:spPr>
          <a:xfrm>
            <a:off x="7609103" y="3789040"/>
            <a:ext cx="763577" cy="628002"/>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1,526</a:t>
            </a:r>
          </a:p>
        </p:txBody>
      </p:sp>
      <p:sp>
        <p:nvSpPr>
          <p:cNvPr id="109" name="正方形/長方形 108"/>
          <p:cNvSpPr/>
          <p:nvPr/>
        </p:nvSpPr>
        <p:spPr>
          <a:xfrm>
            <a:off x="7607827" y="4474972"/>
            <a:ext cx="763577" cy="751485"/>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1,997</a:t>
            </a:r>
          </a:p>
        </p:txBody>
      </p:sp>
      <p:sp>
        <p:nvSpPr>
          <p:cNvPr id="110" name="正方形/長方形 109"/>
          <p:cNvSpPr/>
          <p:nvPr/>
        </p:nvSpPr>
        <p:spPr>
          <a:xfrm>
            <a:off x="8605778" y="3142657"/>
            <a:ext cx="967240" cy="577777"/>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49</a:t>
            </a: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8</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1" name="正方形/長方形 110"/>
          <p:cNvSpPr/>
          <p:nvPr/>
        </p:nvSpPr>
        <p:spPr>
          <a:xfrm>
            <a:off x="8600316" y="3792680"/>
            <a:ext cx="968517" cy="624362"/>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186</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2" name="正方形/長方形 111"/>
          <p:cNvSpPr/>
          <p:nvPr/>
        </p:nvSpPr>
        <p:spPr>
          <a:xfrm>
            <a:off x="8616113" y="4481479"/>
            <a:ext cx="956905" cy="733005"/>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187</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3" name="正方形/長方形 112"/>
          <p:cNvSpPr/>
          <p:nvPr/>
        </p:nvSpPr>
        <p:spPr>
          <a:xfrm>
            <a:off x="347859" y="3793879"/>
            <a:ext cx="1375084" cy="623163"/>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福祉型障害児</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入所施設</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a:t>
            </a:r>
            <a:r>
              <a:rPr kumimoji="1" lang="en-US" altLang="zh-CN"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42</a:t>
            </a:r>
            <a:r>
              <a:rPr kumimoji="1" lang="zh-CN"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a:t>
            </a:r>
          </a:p>
        </p:txBody>
      </p:sp>
      <p:sp>
        <p:nvSpPr>
          <p:cNvPr id="114" name="正方形/長方形 113"/>
          <p:cNvSpPr/>
          <p:nvPr/>
        </p:nvSpPr>
        <p:spPr>
          <a:xfrm>
            <a:off x="2011285" y="2495813"/>
            <a:ext cx="5364720" cy="582777"/>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重度</a:t>
            </a:r>
            <a:r>
              <a:rPr kumimoji="1" lang="ja-JP" altLang="en-US"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の障害等により外出が著しく困難な障害児の居宅を訪問して発達</a:t>
            </a:r>
            <a:endParaRPr kumimoji="1" lang="en-US" altLang="ja-JP"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endParaRPr>
          </a:p>
          <a:p>
            <a:pPr marL="0" marR="0" lvl="0" indent="0" algn="just" defTabSz="914400" rtl="0" eaLnBrk="1" fontAlgn="base" latinLnBrk="0" hangingPunct="1">
              <a:lnSpc>
                <a:spcPts val="12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Times New Roman" pitchFamily="18" charset="0"/>
              </a:rPr>
              <a:t>支援を行う</a:t>
            </a:r>
          </a:p>
        </p:txBody>
      </p:sp>
      <p:sp>
        <p:nvSpPr>
          <p:cNvPr id="115" name="正方形/長方形 114"/>
          <p:cNvSpPr/>
          <p:nvPr/>
        </p:nvSpPr>
        <p:spPr>
          <a:xfrm>
            <a:off x="7609103" y="2492896"/>
            <a:ext cx="763577" cy="601741"/>
          </a:xfrm>
          <a:prstGeom prst="rect">
            <a:avLst/>
          </a:prstGeom>
          <a:solidFill>
            <a:srgbClr val="90F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1</a:t>
            </a: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4</a:t>
            </a:r>
            <a:endPar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6" name="正方形/長方形 115"/>
          <p:cNvSpPr/>
          <p:nvPr/>
        </p:nvSpPr>
        <p:spPr>
          <a:xfrm>
            <a:off x="8604501" y="2495730"/>
            <a:ext cx="968517" cy="598487"/>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8</a:t>
            </a:r>
            <a:endParaRPr kumimoji="1" lang="ja-JP" altLang="en-US" sz="105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17" name="正方形/長方形 116"/>
          <p:cNvSpPr/>
          <p:nvPr/>
        </p:nvSpPr>
        <p:spPr>
          <a:xfrm>
            <a:off x="311737" y="483355"/>
            <a:ext cx="9278921" cy="286832"/>
          </a:xfrm>
          <a:prstGeom prst="rect">
            <a:avLst/>
          </a:prstGeom>
          <a:ln w="12700">
            <a:solidFill>
              <a:srgbClr val="00B050"/>
            </a:solidFill>
          </a:ln>
        </p:spPr>
        <p:style>
          <a:lnRef idx="2">
            <a:schemeClr val="accent3"/>
          </a:lnRef>
          <a:fillRef idx="1">
            <a:schemeClr val="lt1"/>
          </a:fillRef>
          <a:effectRef idx="0">
            <a:schemeClr val="accent3"/>
          </a:effectRef>
          <a:fontRef idx="minor">
            <a:schemeClr val="dk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無償化の対象となる就学前の障害児の発達支援の範囲については以下のとおり。</a:t>
            </a:r>
          </a:p>
        </p:txBody>
      </p:sp>
      <p:sp>
        <p:nvSpPr>
          <p:cNvPr id="118" name="正方形/長方形 117"/>
          <p:cNvSpPr/>
          <p:nvPr/>
        </p:nvSpPr>
        <p:spPr>
          <a:xfrm>
            <a:off x="338653" y="1844857"/>
            <a:ext cx="1364925" cy="599649"/>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医療型</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a:t>
            </a:r>
            <a:r>
              <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発達</a:t>
            </a: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19" name="正方形/長方形 118"/>
          <p:cNvSpPr/>
          <p:nvPr/>
        </p:nvSpPr>
        <p:spPr>
          <a:xfrm>
            <a:off x="347859" y="2500651"/>
            <a:ext cx="1363412" cy="577939"/>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居宅訪問型</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児童発達支援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20" name="正方形/長方形 119"/>
          <p:cNvSpPr/>
          <p:nvPr/>
        </p:nvSpPr>
        <p:spPr>
          <a:xfrm>
            <a:off x="342620" y="3145807"/>
            <a:ext cx="1380323" cy="574752"/>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保育所等</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訪問支援</a:t>
            </a:r>
            <a:endParaRPr kumimoji="1" lang="en-US" altLang="ja-JP"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（児童福祉法第６条の２の２</a:t>
            </a:r>
            <a:r>
              <a:rPr kumimoji="1" lang="ja-JP" altLang="en-US" sz="7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21" name="正方形/長方形 120"/>
          <p:cNvSpPr/>
          <p:nvPr/>
        </p:nvSpPr>
        <p:spPr>
          <a:xfrm>
            <a:off x="345827" y="4483264"/>
            <a:ext cx="1377116" cy="745936"/>
          </a:xfrm>
          <a:prstGeom prst="rect">
            <a:avLst/>
          </a:prstGeom>
          <a:solidFill>
            <a:srgbClr val="37F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医療型障害児</a:t>
            </a:r>
            <a:endPar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入所施設</a:t>
            </a:r>
            <a:endParaRPr kumimoji="1" lang="en-US" altLang="ja-JP" sz="800" b="1" i="0" u="none" strike="noStrike" kern="1200" cap="none" spc="0" normalizeH="0" baseline="-2500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（児童福祉</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法第</a:t>
            </a:r>
            <a:r>
              <a:rPr kumimoji="1" lang="en-US" altLang="ja-JP"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42</a:t>
            </a:r>
            <a:r>
              <a:rPr kumimoji="1" lang="ja-JP" altLang="en-US"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条）</a:t>
            </a:r>
            <a:endParaRPr kumimoji="1" lang="en-US" altLang="ja-JP" sz="8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sp>
        <p:nvSpPr>
          <p:cNvPr id="122" name="角丸四角形 121"/>
          <p:cNvSpPr/>
          <p:nvPr/>
        </p:nvSpPr>
        <p:spPr>
          <a:xfrm>
            <a:off x="7571869" y="829619"/>
            <a:ext cx="764853" cy="29913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利用者数</a:t>
            </a:r>
            <a:endParaRPr kumimoji="1" lang="en-US" altLang="ja-JP"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23" name="角丸四角形 122"/>
          <p:cNvSpPr/>
          <p:nvPr/>
        </p:nvSpPr>
        <p:spPr>
          <a:xfrm>
            <a:off x="8568543" y="832927"/>
            <a:ext cx="1004475" cy="295828"/>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施設事業所数</a:t>
            </a:r>
            <a:endParaRPr kumimoji="1" lang="en-US" altLang="ja-JP" sz="10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124" name="正方形/長方形 123"/>
          <p:cNvSpPr/>
          <p:nvPr/>
        </p:nvSpPr>
        <p:spPr>
          <a:xfrm>
            <a:off x="8586520" y="1242635"/>
            <a:ext cx="986497" cy="522943"/>
          </a:xfrm>
          <a:prstGeom prst="rect">
            <a:avLst/>
          </a:prstGeom>
          <a:solidFill>
            <a:srgbClr val="D7E4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5,973</a:t>
            </a:r>
            <a:endPar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p:txBody>
      </p:sp>
      <p:sp>
        <p:nvSpPr>
          <p:cNvPr id="32"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83</a:t>
            </a:r>
            <a:endParaRPr lang="en-US" altLang="ja-JP" dirty="0">
              <a:solidFill>
                <a:prstClr val="black"/>
              </a:solidFill>
            </a:endParaRPr>
          </a:p>
        </p:txBody>
      </p:sp>
    </p:spTree>
    <p:extLst>
      <p:ext uri="{BB962C8B-B14F-4D97-AF65-F5344CB8AC3E}">
        <p14:creationId xmlns:p14="http://schemas.microsoft.com/office/powerpoint/2010/main" val="228811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97424" y="1180041"/>
            <a:ext cx="8893246" cy="4991196"/>
          </a:xfrm>
          <a:prstGeom prst="roundRect">
            <a:avLst>
              <a:gd name="adj" fmla="val 2288"/>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61"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381000" y="27789"/>
            <a:ext cx="9144000" cy="34755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子ども・子育て支援法の一部を改正する法律案の概要</a:t>
            </a:r>
            <a:endParaRPr kumimoji="1" lang="ja-JP" altLang="en-US" sz="1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706821" y="6554603"/>
            <a:ext cx="892141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平成３１年１０月１日　（一部の規定については、公布の日から施行）</a:t>
            </a:r>
          </a:p>
        </p:txBody>
      </p:sp>
      <p:sp>
        <p:nvSpPr>
          <p:cNvPr id="6" name="角丸四角形 5"/>
          <p:cNvSpPr/>
          <p:nvPr/>
        </p:nvSpPr>
        <p:spPr>
          <a:xfrm>
            <a:off x="497424" y="6444668"/>
            <a:ext cx="8893246" cy="371927"/>
          </a:xfrm>
          <a:prstGeom prst="roundRect">
            <a:avLst>
              <a:gd name="adj" fmla="val 13775"/>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61"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角丸四角形 6"/>
          <p:cNvSpPr/>
          <p:nvPr/>
        </p:nvSpPr>
        <p:spPr>
          <a:xfrm>
            <a:off x="497424" y="6312127"/>
            <a:ext cx="1008000" cy="216000"/>
          </a:xfrm>
          <a:prstGeom prst="round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施行期日</a:t>
            </a:r>
          </a:p>
        </p:txBody>
      </p:sp>
      <p:sp>
        <p:nvSpPr>
          <p:cNvPr id="8" name="角丸四角形 7"/>
          <p:cNvSpPr/>
          <p:nvPr/>
        </p:nvSpPr>
        <p:spPr>
          <a:xfrm>
            <a:off x="497424" y="1063758"/>
            <a:ext cx="1008000" cy="216000"/>
          </a:xfrm>
          <a:prstGeom prst="round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概要</a:t>
            </a:r>
          </a:p>
        </p:txBody>
      </p:sp>
      <p:sp>
        <p:nvSpPr>
          <p:cNvPr id="10" name="テキスト ボックス 9"/>
          <p:cNvSpPr txBox="1"/>
          <p:nvPr/>
        </p:nvSpPr>
        <p:spPr>
          <a:xfrm>
            <a:off x="524144" y="1311651"/>
            <a:ext cx="8866526" cy="490614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１．基本理念における「経済的負担の軽減」の追加</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子ども・子育て支援の内容及び水準について、子供の保護者の経済的負担の軽減に適切に配慮されたものとする旨を基本理念に追加する。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marR="0" lvl="0" indent="-93663"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既に現行法に基づく個人給付の対象となっている認定こども園、幼稚園、保育所等については、子ども・子育て支援法施行令（平成</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26</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年政令第</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213</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号）を改正し、利用者負担を無償化する措置を講じる。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就学前の障害児の発達支援についても、児童福祉法施行令（昭和</a:t>
            </a:r>
            <a:r>
              <a:rPr kumimoji="1" lang="en-US" altLang="ja-JP"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23</a:t>
            </a:r>
            <a:r>
              <a:rPr kumimoji="1" lang="ja-JP" altLang="en-US"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年政令第</a:t>
            </a:r>
            <a:r>
              <a:rPr kumimoji="1" lang="en-US" altLang="ja-JP"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74</a:t>
            </a:r>
            <a:r>
              <a:rPr kumimoji="1" lang="ja-JP" altLang="en-US" sz="100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号</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）を改正し、利用者負担を無償化する措置を講じる。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２．子育てのための施設等利用</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給付の</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創設</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（１）対象施設等を利用した際に要する費用の支給</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市町村は、 ①の対象施設等を②の支給要件を満たした子供が利用した際に要する費用を支給する。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①対象施設等</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子どものための教育・保育給付の対象外である幼稚園、特別支援学校の幼稚部、認可外保育施設</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、預かり保育事業、一時預かり事業、病児保育事業、子育て援助活動支援事業であって、市町村の確認を受けたものを対象とする。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68000" marR="0" lvl="0" indent="-54000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認可外保育施設については、児童福祉法（昭和</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22</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年法律第</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164</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号）に基づく届出がされ、国が定める基準を満たすものに限るが、５年間は届出のみで足りる経過措置を設ける（経過措置期間内において、市町村が条例により基準を定める場合、対象施設をその基準を満たす施設にできることとす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468000" marR="0" lvl="0" indent="-540000" algn="l" defTabSz="914400" rtl="0" eaLnBrk="1" fontAlgn="base" latinLnBrk="0" hangingPunct="1">
              <a:lnSpc>
                <a:spcPct val="100000"/>
              </a:lnSpc>
              <a:spcBef>
                <a:spcPct val="0"/>
              </a:spcBef>
              <a:spcAft>
                <a:spcPct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②支給要件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以下のいずれかに該当する子供であって市町村の認定を受けたものを対象とする。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３歳から５歳まで</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（小学校就学前まで）</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の子供</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０歳から２歳までの住民税非課税世帯の子供であって、保育の必要性がある子供</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（２）費用負担</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本給付に要する費用は、原則、国が２分</a:t>
            </a:r>
            <a:r>
              <a:rPr kumimoji="1" lang="ja-JP" altLang="en-US" sz="1200" b="0" i="0" u="none" strike="noStrike" kern="1200" cap="none" spc="-2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の１、</a:t>
            </a: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a:t>
            </a:r>
            <a:r>
              <a:rPr kumimoji="1" lang="ja-JP" altLang="en-US" sz="1200" b="0" i="0" u="none" strike="noStrike" kern="1200" cap="none" spc="-2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が４分の１、</a:t>
            </a: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1200" b="0" i="0" u="none" strike="noStrike" kern="1200" cap="none" spc="-2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が４分の１を</a:t>
            </a:r>
            <a:r>
              <a:rPr kumimoji="1" lang="ja-JP" altLang="en-US" sz="1200" b="0" i="0" u="none" strike="noStrike" kern="1200" cap="none" spc="-2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負担する。</a:t>
            </a: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rPr>
              <a:t>　平成３１年度に限り、地方負担部分について全額国費により補填するため、必要な規定を設ける。</a:t>
            </a:r>
            <a:endParaRPr kumimoji="1" lang="en-US" altLang="ja-JP" sz="10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（３）その他</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市町村が適正な給付を行うため、対象施設等を確認し、必要に応じ報告等を求めることができる規定を設ける。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差押え、公租公課の禁止、給付を受ける権利に係る時効等の規定を設ける。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96000" marR="0" lvl="0" indent="-57600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特別会計に関する法律（平成</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年法律第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号）等の関係法律について、所要の改正を行うとともに、経過措置について定める。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4400" rtl="0" eaLnBrk="1" fontAlgn="base" latinLnBrk="0" hangingPunct="1">
              <a:lnSpc>
                <a:spcPct val="100000"/>
              </a:lnSpc>
              <a:spcBef>
                <a:spcPct val="0"/>
              </a:spcBef>
              <a:spcAft>
                <a:spcPct val="0"/>
              </a:spcAft>
              <a:buClrTx/>
              <a:buSzTx/>
              <a:buFontTx/>
              <a:buNone/>
              <a:tabLst/>
              <a:defRPr/>
            </a:pPr>
            <a:endParaRPr kumimoji="1" lang="ja-JP" altLang="en-US" sz="3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11" name="正方形/長方形 10"/>
          <p:cNvSpPr/>
          <p:nvPr/>
        </p:nvSpPr>
        <p:spPr>
          <a:xfrm>
            <a:off x="497424" y="309445"/>
            <a:ext cx="8893246" cy="65297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我が国における急速な少子化の進行並びに幼児期の教育及び保育の重要性に鑑み、総合的な少子化対策を推進する一環として、子育てを行う家庭の経済的負担の軽減を図るため、市町村の確認を受けた幼児期の教育及び保育等を行う施設等の利用に関する給付制度を創設する等の措置を講ず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スライド番号プレースホルダー 1"/>
          <p:cNvSpPr>
            <a:spLocks noGrp="1"/>
          </p:cNvSpPr>
          <p:nvPr>
            <p:ph type="sldNum" sz="quarter" idx="12"/>
          </p:nvPr>
        </p:nvSpPr>
        <p:spPr>
          <a:xfrm>
            <a:off x="7538149" y="6448625"/>
            <a:ext cx="2311400" cy="365125"/>
          </a:xfrm>
        </p:spPr>
        <p:txBody>
          <a:bodyPr/>
          <a:lstStyle/>
          <a:p>
            <a:pPr>
              <a:defRPr/>
            </a:pPr>
            <a:r>
              <a:rPr lang="en-US" altLang="ja-JP" dirty="0" smtClean="0">
                <a:solidFill>
                  <a:prstClr val="black"/>
                </a:solidFill>
              </a:rPr>
              <a:t>84</a:t>
            </a:r>
            <a:endParaRPr lang="en-US" altLang="ja-JP" dirty="0">
              <a:solidFill>
                <a:prstClr val="black"/>
              </a:solidFill>
            </a:endParaRPr>
          </a:p>
        </p:txBody>
      </p:sp>
    </p:spTree>
    <p:extLst>
      <p:ext uri="{BB962C8B-B14F-4D97-AF65-F5344CB8AC3E}">
        <p14:creationId xmlns:p14="http://schemas.microsoft.com/office/powerpoint/2010/main" val="3643871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ctrTitle"/>
          </p:nvPr>
        </p:nvSpPr>
        <p:spPr>
          <a:xfrm>
            <a:off x="0" y="-26988"/>
            <a:ext cx="9906000" cy="477838"/>
          </a:xfrm>
        </p:spPr>
        <p:txBody>
          <a:bodyPr lIns="72000" rIns="72000" rtlCol="0" anchor="t">
            <a:normAutofit/>
          </a:bodyPr>
          <a:lstStyle/>
          <a:p>
            <a:pPr fontAlgn="auto">
              <a:spcAft>
                <a:spcPts val="0"/>
              </a:spcAft>
              <a:defRPr/>
            </a:pPr>
            <a:r>
              <a:rPr lang="ja-JP" altLang="en-US" sz="2400" b="1" dirty="0" smtClean="0"/>
              <a:t>自立支援医療制度の概要</a:t>
            </a:r>
          </a:p>
        </p:txBody>
      </p:sp>
      <p:sp>
        <p:nvSpPr>
          <p:cNvPr id="2051" name="テキスト ボックス 9"/>
          <p:cNvSpPr txBox="1">
            <a:spLocks noChangeArrowheads="1"/>
          </p:cNvSpPr>
          <p:nvPr/>
        </p:nvSpPr>
        <p:spPr bwMode="auto">
          <a:xfrm>
            <a:off x="200025" y="669925"/>
            <a:ext cx="97917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300" dirty="0" smtClean="0">
                <a:latin typeface="Arial" charset="0"/>
              </a:rPr>
              <a:t>根     拠    法 　：　障害者総合支援法</a:t>
            </a:r>
            <a:endParaRPr lang="en-US" altLang="ja-JP" sz="1300" dirty="0" smtClean="0">
              <a:latin typeface="Arial" charset="0"/>
            </a:endParaRPr>
          </a:p>
          <a:p>
            <a:pPr eaLnBrk="1" hangingPunct="1">
              <a:spcBef>
                <a:spcPts val="400"/>
              </a:spcBef>
              <a:buFontTx/>
              <a:buNone/>
              <a:defRPr/>
            </a:pPr>
            <a:r>
              <a:rPr lang="ja-JP" altLang="en-US" sz="1300" dirty="0" smtClean="0">
                <a:latin typeface="Arial" charset="0"/>
              </a:rPr>
              <a:t>概　        　要 　：　障害者（児）が自立した日常生活又は社会生活を営むために必要な心身の障害の状態を軽減するための医療（保険</a:t>
            </a:r>
            <a:endParaRPr lang="en-US" altLang="ja-JP" sz="1300" dirty="0" smtClean="0">
              <a:latin typeface="Arial" charset="0"/>
            </a:endParaRPr>
          </a:p>
          <a:p>
            <a:pPr eaLnBrk="1" hangingPunct="1">
              <a:spcBef>
                <a:spcPts val="0"/>
              </a:spcBef>
              <a:buFontTx/>
              <a:buNone/>
              <a:defRPr/>
            </a:pPr>
            <a:r>
              <a:rPr lang="ja-JP" altLang="en-US" sz="1300" dirty="0">
                <a:latin typeface="Arial" charset="0"/>
              </a:rPr>
              <a:t>　</a:t>
            </a:r>
            <a:r>
              <a:rPr lang="ja-JP" altLang="en-US" sz="1300" dirty="0" smtClean="0">
                <a:latin typeface="Arial" charset="0"/>
              </a:rPr>
              <a:t>　　　　　　　　　　 診療に限る。）について、当該医療費の自己負担額を軽減するための公費負担医療制度</a:t>
            </a:r>
            <a:endParaRPr lang="en-US" altLang="ja-JP" sz="1300" dirty="0" smtClean="0">
              <a:latin typeface="Arial" charset="0"/>
            </a:endParaRPr>
          </a:p>
          <a:p>
            <a:pPr eaLnBrk="1" hangingPunct="1">
              <a:spcBef>
                <a:spcPct val="0"/>
              </a:spcBef>
              <a:buFontTx/>
              <a:buNone/>
              <a:defRPr/>
            </a:pPr>
            <a:endParaRPr lang="ja-JP" altLang="en-US" sz="300" dirty="0" smtClean="0">
              <a:latin typeface="Arial" charset="0"/>
            </a:endParaRPr>
          </a:p>
          <a:p>
            <a:pPr eaLnBrk="1" hangingPunct="1">
              <a:spcBef>
                <a:spcPct val="0"/>
              </a:spcBef>
              <a:buFontTx/>
              <a:buNone/>
              <a:defRPr/>
            </a:pPr>
            <a:r>
              <a:rPr lang="ja-JP" altLang="en-US" sz="1200" dirty="0" smtClean="0">
                <a:latin typeface="Arial" charset="0"/>
              </a:rPr>
              <a:t>　　　　　　　　　　　　　　　</a:t>
            </a:r>
            <a:r>
              <a:rPr lang="en-US" altLang="ja-JP" sz="1200" dirty="0" smtClean="0">
                <a:latin typeface="+mj-ea"/>
                <a:ea typeface="+mj-ea"/>
              </a:rPr>
              <a:t>※</a:t>
            </a:r>
            <a:r>
              <a:rPr lang="ja-JP" altLang="en-US" sz="1200" dirty="0" smtClean="0">
                <a:latin typeface="+mj-ea"/>
                <a:ea typeface="+mj-ea"/>
              </a:rPr>
              <a:t>　所得に応じ１月あたりの自己負担上限額を設定（月額総医療費の１割がこれに満たない場合は１割）</a:t>
            </a:r>
            <a:endParaRPr lang="en-US" altLang="ja-JP" sz="1200" dirty="0" smtClean="0">
              <a:latin typeface="+mj-ea"/>
              <a:ea typeface="+mj-ea"/>
            </a:endParaRPr>
          </a:p>
          <a:p>
            <a:pPr eaLnBrk="1" hangingPunct="1">
              <a:spcBef>
                <a:spcPct val="0"/>
              </a:spcBef>
              <a:buFontTx/>
              <a:buNone/>
              <a:defRPr/>
            </a:pPr>
            <a:r>
              <a:rPr lang="ja-JP" altLang="en-US" sz="1200" dirty="0" smtClean="0">
                <a:latin typeface="+mj-ea"/>
                <a:ea typeface="+mj-ea"/>
              </a:rPr>
              <a:t>　　　　　　　　　　　　　　　</a:t>
            </a:r>
            <a:r>
              <a:rPr lang="en-US" altLang="ja-JP" sz="1200" dirty="0" smtClean="0">
                <a:latin typeface="+mj-ea"/>
                <a:ea typeface="+mj-ea"/>
              </a:rPr>
              <a:t>※</a:t>
            </a:r>
            <a:r>
              <a:rPr lang="ja-JP" altLang="en-US" sz="1200" dirty="0" smtClean="0">
                <a:latin typeface="+mj-ea"/>
                <a:ea typeface="+mj-ea"/>
              </a:rPr>
              <a:t>　保険優先のため、通常、医療保険の自己負担分（３割）と上記の自己負担上限額の差額分を自立支援医療費により支給</a:t>
            </a:r>
            <a:endParaRPr lang="en-US" altLang="ja-JP" sz="200" dirty="0" smtClean="0">
              <a:latin typeface="Arial" charset="0"/>
            </a:endParaRPr>
          </a:p>
          <a:p>
            <a:pPr eaLnBrk="1" hangingPunct="1">
              <a:spcBef>
                <a:spcPts val="400"/>
              </a:spcBef>
              <a:buFontTx/>
              <a:buNone/>
              <a:defRPr/>
            </a:pPr>
            <a:r>
              <a:rPr lang="ja-JP" altLang="en-US" sz="1300" dirty="0" smtClean="0">
                <a:latin typeface="Arial" charset="0"/>
              </a:rPr>
              <a:t>実  施  主  体　：　</a:t>
            </a:r>
            <a:r>
              <a:rPr lang="en-US" altLang="ja-JP" sz="1300" dirty="0" smtClean="0">
                <a:latin typeface="Arial" charset="0"/>
              </a:rPr>
              <a:t>【</a:t>
            </a:r>
            <a:r>
              <a:rPr lang="ja-JP" altLang="en-US" sz="1300" dirty="0" smtClean="0">
                <a:latin typeface="Arial" charset="0"/>
              </a:rPr>
              <a:t>更生医療・育成医療</a:t>
            </a:r>
            <a:r>
              <a:rPr lang="en-US" altLang="ja-JP" sz="1300" dirty="0" smtClean="0">
                <a:latin typeface="Arial" charset="0"/>
              </a:rPr>
              <a:t>】</a:t>
            </a:r>
            <a:r>
              <a:rPr lang="ja-JP" altLang="en-US" sz="1300" dirty="0" smtClean="0">
                <a:latin typeface="Arial" charset="0"/>
              </a:rPr>
              <a:t>　市町村　　</a:t>
            </a:r>
            <a:r>
              <a:rPr lang="en-US" altLang="ja-JP" sz="1300" dirty="0" smtClean="0">
                <a:latin typeface="Arial" charset="0"/>
              </a:rPr>
              <a:t>【</a:t>
            </a:r>
            <a:r>
              <a:rPr lang="ja-JP" altLang="en-US" sz="1300" dirty="0" smtClean="0">
                <a:latin typeface="Arial" charset="0"/>
              </a:rPr>
              <a:t>精神通院医療</a:t>
            </a:r>
            <a:r>
              <a:rPr lang="en-US" altLang="ja-JP" sz="1300" dirty="0" smtClean="0">
                <a:latin typeface="Arial" charset="0"/>
              </a:rPr>
              <a:t>】</a:t>
            </a:r>
            <a:r>
              <a:rPr lang="ja-JP" altLang="en-US" sz="1300" dirty="0" smtClean="0">
                <a:latin typeface="Arial" charset="0"/>
              </a:rPr>
              <a:t>　都道府県・指定都市</a:t>
            </a:r>
            <a:endParaRPr lang="en-US" altLang="ja-JP" sz="1300" dirty="0" smtClean="0">
              <a:latin typeface="Arial" charset="0"/>
            </a:endParaRPr>
          </a:p>
          <a:p>
            <a:pPr eaLnBrk="1" hangingPunct="1">
              <a:spcBef>
                <a:spcPts val="400"/>
              </a:spcBef>
              <a:buFontTx/>
              <a:buNone/>
              <a:defRPr/>
            </a:pPr>
            <a:r>
              <a:rPr lang="ja-JP" altLang="en-US" sz="1300" dirty="0" smtClean="0">
                <a:latin typeface="Arial" charset="0"/>
              </a:rPr>
              <a:t>負  担  割</a:t>
            </a:r>
            <a:r>
              <a:rPr lang="ja-JP" altLang="en-US" sz="1300" dirty="0">
                <a:latin typeface="Arial" charset="0"/>
              </a:rPr>
              <a:t> </a:t>
            </a:r>
            <a:r>
              <a:rPr lang="ja-JP" altLang="en-US" sz="1300" dirty="0" smtClean="0">
                <a:latin typeface="Arial" charset="0"/>
              </a:rPr>
              <a:t> 合　：　</a:t>
            </a:r>
            <a:r>
              <a:rPr lang="en-US" altLang="ja-JP" sz="1300" dirty="0" smtClean="0">
                <a:latin typeface="Arial" charset="0"/>
              </a:rPr>
              <a:t>【</a:t>
            </a:r>
            <a:r>
              <a:rPr lang="ja-JP" altLang="en-US" sz="1300" dirty="0" smtClean="0">
                <a:latin typeface="Arial" charset="0"/>
              </a:rPr>
              <a:t>更生医療・育成医療</a:t>
            </a:r>
            <a:r>
              <a:rPr lang="en-US" altLang="ja-JP" sz="1300" dirty="0" smtClean="0">
                <a:latin typeface="Arial" charset="0"/>
              </a:rPr>
              <a:t>】</a:t>
            </a:r>
            <a:r>
              <a:rPr lang="ja-JP" altLang="en-US" sz="1300" dirty="0" smtClean="0">
                <a:latin typeface="Arial" charset="0"/>
              </a:rPr>
              <a:t>　</a:t>
            </a:r>
            <a:r>
              <a:rPr lang="zh-CN" altLang="en-US" sz="1300" dirty="0" smtClean="0">
                <a:latin typeface="ＭＳ Ｐゴシック" panose="020B0600070205080204" pitchFamily="50" charset="-128"/>
                <a:ea typeface="ＭＳ Ｐゴシック" panose="020B0600070205080204" pitchFamily="50" charset="-128"/>
              </a:rPr>
              <a:t>国</a:t>
            </a:r>
            <a:r>
              <a:rPr lang="zh-CN" altLang="en-US" sz="1300" dirty="0">
                <a:latin typeface="ＭＳ Ｐゴシック" panose="020B0600070205080204" pitchFamily="50" charset="-128"/>
                <a:ea typeface="ＭＳ Ｐゴシック" panose="020B0600070205080204" pitchFamily="50" charset="-128"/>
              </a:rPr>
              <a:t> </a:t>
            </a:r>
            <a:r>
              <a:rPr lang="en-US" altLang="ja-JP" sz="1300" dirty="0" smtClean="0">
                <a:latin typeface="ＭＳ Ｐゴシック" panose="020B0600070205080204" pitchFamily="50" charset="-128"/>
                <a:ea typeface="ＭＳ Ｐゴシック" panose="020B0600070205080204" pitchFamily="50" charset="-128"/>
              </a:rPr>
              <a:t>1/2</a:t>
            </a:r>
            <a:r>
              <a:rPr lang="zh-CN" altLang="en-US" sz="1300" dirty="0" smtClean="0">
                <a:latin typeface="ＭＳ Ｐゴシック" panose="020B0600070205080204" pitchFamily="50" charset="-128"/>
                <a:ea typeface="ＭＳ Ｐゴシック" panose="020B0600070205080204" pitchFamily="50" charset="-128"/>
              </a:rPr>
              <a:t>，都道府県</a:t>
            </a:r>
            <a:r>
              <a:rPr lang="en-US" altLang="zh-CN" sz="1300" dirty="0" smtClean="0">
                <a:latin typeface="ＭＳ Ｐゴシック" panose="020B0600070205080204" pitchFamily="50" charset="-128"/>
                <a:ea typeface="ＭＳ Ｐゴシック" panose="020B0600070205080204" pitchFamily="50" charset="-128"/>
              </a:rPr>
              <a:t>1/4</a:t>
            </a:r>
            <a:r>
              <a:rPr lang="zh-CN" altLang="en-US" sz="1300" dirty="0" smtClean="0">
                <a:latin typeface="ＭＳ Ｐゴシック" panose="020B0600070205080204" pitchFamily="50" charset="-128"/>
                <a:ea typeface="ＭＳ Ｐゴシック" panose="020B0600070205080204" pitchFamily="50" charset="-128"/>
              </a:rPr>
              <a:t>，市町村</a:t>
            </a:r>
            <a:r>
              <a:rPr lang="en-US" altLang="zh-CN" sz="1300" dirty="0" smtClean="0">
                <a:latin typeface="ＭＳ Ｐゴシック" panose="020B0600070205080204" pitchFamily="50" charset="-128"/>
                <a:ea typeface="ＭＳ Ｐゴシック" panose="020B0600070205080204" pitchFamily="50" charset="-128"/>
              </a:rPr>
              <a:t>1/4</a:t>
            </a:r>
            <a:r>
              <a:rPr lang="ja-JP" altLang="en-US" sz="1300" dirty="0" smtClean="0">
                <a:latin typeface="ＭＳ Ｐゴシック" panose="020B0600070205080204" pitchFamily="50" charset="-128"/>
                <a:ea typeface="ＭＳ Ｐゴシック" panose="020B0600070205080204" pitchFamily="50" charset="-128"/>
              </a:rPr>
              <a:t>　　 </a:t>
            </a:r>
            <a:r>
              <a:rPr lang="en-US" altLang="ja-JP" sz="1300" dirty="0" smtClean="0">
                <a:latin typeface="ＭＳ Ｐゴシック" panose="020B0600070205080204" pitchFamily="50" charset="-128"/>
                <a:ea typeface="ＭＳ Ｐゴシック" panose="020B0600070205080204" pitchFamily="50" charset="-128"/>
              </a:rPr>
              <a:t>【</a:t>
            </a:r>
            <a:r>
              <a:rPr lang="ja-JP" altLang="en-US" sz="1300" dirty="0" smtClean="0">
                <a:latin typeface="ＭＳ Ｐゴシック" panose="020B0600070205080204" pitchFamily="50" charset="-128"/>
                <a:ea typeface="ＭＳ Ｐゴシック" panose="020B0600070205080204" pitchFamily="50" charset="-128"/>
              </a:rPr>
              <a:t>精神通院医療</a:t>
            </a:r>
            <a:r>
              <a:rPr lang="en-US" altLang="ja-JP" sz="1300" dirty="0" smtClean="0">
                <a:latin typeface="ＭＳ Ｐゴシック" panose="020B0600070205080204" pitchFamily="50" charset="-128"/>
                <a:ea typeface="ＭＳ Ｐゴシック" panose="020B0600070205080204" pitchFamily="50" charset="-128"/>
              </a:rPr>
              <a:t>】</a:t>
            </a:r>
            <a:r>
              <a:rPr lang="ja-JP" altLang="en-US" sz="1300" dirty="0" smtClean="0">
                <a:latin typeface="ＭＳ Ｐゴシック" panose="020B0600070205080204" pitchFamily="50" charset="-128"/>
                <a:ea typeface="ＭＳ Ｐゴシック" panose="020B0600070205080204" pitchFamily="50" charset="-128"/>
              </a:rPr>
              <a:t>　</a:t>
            </a:r>
            <a:r>
              <a:rPr lang="zh-CN" altLang="en-US" sz="1300" dirty="0" smtClean="0">
                <a:latin typeface="ＭＳ Ｐゴシック" panose="020B0600070205080204" pitchFamily="50" charset="-128"/>
                <a:ea typeface="ＭＳ Ｐゴシック" panose="020B0600070205080204" pitchFamily="50" charset="-128"/>
              </a:rPr>
              <a:t>国</a:t>
            </a:r>
            <a:r>
              <a:rPr lang="en-US" altLang="zh-CN" sz="1300" dirty="0" smtClean="0">
                <a:latin typeface="ＭＳ Ｐゴシック" panose="020B0600070205080204" pitchFamily="50" charset="-128"/>
                <a:ea typeface="ＭＳ Ｐゴシック" panose="020B0600070205080204" pitchFamily="50" charset="-128"/>
              </a:rPr>
              <a:t>1/2</a:t>
            </a:r>
            <a:r>
              <a:rPr lang="zh-CN" altLang="en-US" sz="1300" dirty="0" smtClean="0">
                <a:latin typeface="ＭＳ Ｐゴシック" panose="020B0600070205080204" pitchFamily="50" charset="-128"/>
                <a:ea typeface="ＭＳ Ｐゴシック" panose="020B0600070205080204" pitchFamily="50" charset="-128"/>
              </a:rPr>
              <a:t>，都道府県</a:t>
            </a:r>
            <a:r>
              <a:rPr lang="ja-JP" altLang="en-US" sz="1300" dirty="0" smtClean="0">
                <a:latin typeface="ＭＳ Ｐゴシック" panose="020B0600070205080204" pitchFamily="50" charset="-128"/>
                <a:ea typeface="ＭＳ Ｐゴシック" panose="020B0600070205080204" pitchFamily="50" charset="-128"/>
              </a:rPr>
              <a:t>・指定都市</a:t>
            </a:r>
            <a:r>
              <a:rPr lang="en-US" altLang="ja-JP" sz="1300" dirty="0" smtClean="0">
                <a:latin typeface="ＭＳ Ｐゴシック" panose="020B0600070205080204" pitchFamily="50" charset="-128"/>
                <a:ea typeface="ＭＳ Ｐゴシック" panose="020B0600070205080204" pitchFamily="50" charset="-128"/>
              </a:rPr>
              <a:t>1/2</a:t>
            </a:r>
            <a:endParaRPr lang="en-US" altLang="zh-CN" sz="1300" dirty="0" smtClean="0">
              <a:latin typeface="ＭＳ Ｐゴシック" panose="020B0600070205080204" pitchFamily="50" charset="-128"/>
              <a:ea typeface="ＭＳ Ｐゴシック" panose="020B0600070205080204" pitchFamily="50" charset="-128"/>
            </a:endParaRPr>
          </a:p>
          <a:p>
            <a:pPr eaLnBrk="1" hangingPunct="1">
              <a:spcBef>
                <a:spcPts val="400"/>
              </a:spcBef>
              <a:buFontTx/>
              <a:buNone/>
              <a:defRPr/>
            </a:pPr>
            <a:r>
              <a:rPr lang="ja-JP" altLang="en-US" sz="1300" dirty="0">
                <a:latin typeface="Arial" charset="0"/>
              </a:rPr>
              <a:t>支給決定</a:t>
            </a:r>
            <a:r>
              <a:rPr lang="ja-JP" altLang="en-US" sz="1300" dirty="0" smtClean="0">
                <a:latin typeface="Arial" charset="0"/>
              </a:rPr>
              <a:t>件数 ：　</a:t>
            </a:r>
            <a:r>
              <a:rPr lang="en-US" altLang="ja-JP" sz="1300" dirty="0" smtClean="0">
                <a:latin typeface="Arial" charset="0"/>
              </a:rPr>
              <a:t>【</a:t>
            </a:r>
            <a:r>
              <a:rPr lang="ja-JP" altLang="en-US" sz="1300" dirty="0" smtClean="0">
                <a:latin typeface="Arial" charset="0"/>
              </a:rPr>
              <a:t>更生医療</a:t>
            </a:r>
            <a:r>
              <a:rPr lang="en-US" altLang="ja-JP" sz="1300" dirty="0" smtClean="0">
                <a:latin typeface="Arial" charset="0"/>
              </a:rPr>
              <a:t>】 251,789</a:t>
            </a:r>
            <a:r>
              <a:rPr lang="ja-JP" altLang="en-US" sz="1300" dirty="0" smtClean="0">
                <a:latin typeface="Arial" charset="0"/>
              </a:rPr>
              <a:t>件　　</a:t>
            </a:r>
            <a:r>
              <a:rPr lang="en-US" altLang="ja-JP" sz="1300" dirty="0" smtClean="0">
                <a:latin typeface="Arial" charset="0"/>
              </a:rPr>
              <a:t>【</a:t>
            </a:r>
            <a:r>
              <a:rPr lang="ja-JP" altLang="en-US" sz="1300" dirty="0" smtClean="0">
                <a:latin typeface="Arial" charset="0"/>
              </a:rPr>
              <a:t>育成医療</a:t>
            </a:r>
            <a:r>
              <a:rPr lang="en-US" altLang="ja-JP" sz="1300" dirty="0" smtClean="0">
                <a:latin typeface="Arial" charset="0"/>
              </a:rPr>
              <a:t>】 32,100</a:t>
            </a:r>
            <a:r>
              <a:rPr lang="ja-JP" altLang="en-US" sz="1300" dirty="0" smtClean="0">
                <a:latin typeface="Arial" charset="0"/>
              </a:rPr>
              <a:t>件　　</a:t>
            </a:r>
            <a:r>
              <a:rPr lang="en-US" altLang="ja-JP" sz="1300" dirty="0" smtClean="0">
                <a:latin typeface="Arial" charset="0"/>
              </a:rPr>
              <a:t>【</a:t>
            </a:r>
            <a:r>
              <a:rPr lang="ja-JP" altLang="en-US" sz="1300" dirty="0" smtClean="0">
                <a:latin typeface="Arial" charset="0"/>
              </a:rPr>
              <a:t>精神通院医療</a:t>
            </a:r>
            <a:r>
              <a:rPr lang="en-US" altLang="ja-JP" sz="1300" dirty="0" smtClean="0">
                <a:latin typeface="Arial" charset="0"/>
              </a:rPr>
              <a:t>】 1,817,829</a:t>
            </a:r>
            <a:r>
              <a:rPr lang="ja-JP" altLang="en-US" sz="1300" dirty="0" smtClean="0">
                <a:latin typeface="Arial" charset="0"/>
              </a:rPr>
              <a:t>件</a:t>
            </a:r>
            <a:r>
              <a:rPr lang="ja-JP" altLang="en-US" sz="1400" dirty="0" smtClean="0">
                <a:latin typeface="Arial" charset="0"/>
              </a:rPr>
              <a:t>　 </a:t>
            </a:r>
            <a:r>
              <a:rPr lang="en-US" altLang="ja-JP" sz="1100" dirty="0" smtClean="0">
                <a:latin typeface="Arial" charset="0"/>
              </a:rPr>
              <a:t>※</a:t>
            </a:r>
            <a:r>
              <a:rPr lang="ja-JP" altLang="en-US" sz="1100" dirty="0" smtClean="0">
                <a:latin typeface="Arial" charset="0"/>
              </a:rPr>
              <a:t>平成</a:t>
            </a:r>
            <a:r>
              <a:rPr lang="en-US" altLang="ja-JP" sz="1100" dirty="0" smtClean="0">
                <a:latin typeface="Arial" charset="0"/>
              </a:rPr>
              <a:t>27</a:t>
            </a:r>
            <a:r>
              <a:rPr lang="ja-JP" altLang="en-US" sz="1100" dirty="0" smtClean="0">
                <a:latin typeface="Arial" charset="0"/>
              </a:rPr>
              <a:t>年度</a:t>
            </a:r>
          </a:p>
        </p:txBody>
      </p:sp>
      <p:sp>
        <p:nvSpPr>
          <p:cNvPr id="2052" name="Rectangle 1"/>
          <p:cNvSpPr>
            <a:spLocks noChangeArrowheads="1"/>
          </p:cNvSpPr>
          <p:nvPr/>
        </p:nvSpPr>
        <p:spPr bwMode="auto">
          <a:xfrm>
            <a:off x="200025" y="3065463"/>
            <a:ext cx="96329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300">
                <a:latin typeface="ＭＳ ゴシック" pitchFamily="49" charset="-128"/>
                <a:ea typeface="ＭＳ ゴシック" pitchFamily="49" charset="-128"/>
                <a:cs typeface="Times New Roman" pitchFamily="18" charset="0"/>
              </a:rPr>
              <a:t>更 生 医 療　： </a:t>
            </a:r>
            <a:r>
              <a:rPr lang="ja-JP" altLang="ja-JP" sz="1300">
                <a:latin typeface="ＭＳ ゴシック" pitchFamily="49" charset="-128"/>
                <a:ea typeface="ＭＳ ゴシック" pitchFamily="49" charset="-128"/>
                <a:cs typeface="Times New Roman" pitchFamily="18" charset="0"/>
              </a:rPr>
              <a:t>身体障害者福祉法第４条に規定する身体障害者で、その障害</a:t>
            </a:r>
            <a:r>
              <a:rPr lang="ja-JP" altLang="en-US" sz="1300">
                <a:latin typeface="ＭＳ ゴシック" pitchFamily="49" charset="-128"/>
                <a:ea typeface="ＭＳ ゴシック" pitchFamily="49" charset="-128"/>
                <a:cs typeface="Times New Roman" pitchFamily="18" charset="0"/>
              </a:rPr>
              <a:t>の状態</a:t>
            </a:r>
            <a:r>
              <a:rPr lang="ja-JP" altLang="ja-JP" sz="1300">
                <a:latin typeface="ＭＳ ゴシック" pitchFamily="49" charset="-128"/>
                <a:ea typeface="ＭＳ ゴシック" pitchFamily="49" charset="-128"/>
                <a:cs typeface="Times New Roman" pitchFamily="18" charset="0"/>
              </a:rPr>
              <a:t>を軽減する手術等の治療により確実に効果</a:t>
            </a:r>
            <a:endParaRPr lang="en-US" altLang="ja-JP" sz="1300">
              <a:latin typeface="ＭＳ ゴシック" pitchFamily="49" charset="-128"/>
              <a:ea typeface="ＭＳ ゴシック" pitchFamily="49" charset="-128"/>
              <a:cs typeface="Times New Roman" pitchFamily="18" charset="0"/>
            </a:endParaRPr>
          </a:p>
          <a:p>
            <a:pPr eaLnBrk="1" hangingPunct="1">
              <a:spcBef>
                <a:spcPct val="0"/>
              </a:spcBef>
              <a:buFontTx/>
              <a:buNone/>
            </a:pPr>
            <a:r>
              <a:rPr lang="ja-JP" altLang="en-US" sz="1300">
                <a:latin typeface="ＭＳ ゴシック" pitchFamily="49" charset="-128"/>
                <a:ea typeface="ＭＳ ゴシック" pitchFamily="49" charset="-128"/>
                <a:cs typeface="Times New Roman" pitchFamily="18" charset="0"/>
              </a:rPr>
              <a:t>　　　　　　　　</a:t>
            </a:r>
            <a:r>
              <a:rPr lang="ja-JP" altLang="ja-JP" sz="1300">
                <a:latin typeface="ＭＳ ゴシック" pitchFamily="49" charset="-128"/>
                <a:ea typeface="ＭＳ ゴシック" pitchFamily="49" charset="-128"/>
                <a:cs typeface="Times New Roman" pitchFamily="18" charset="0"/>
              </a:rPr>
              <a:t>が期待できる</a:t>
            </a:r>
            <a:r>
              <a:rPr lang="ja-JP" altLang="en-US" sz="1300">
                <a:latin typeface="ＭＳ ゴシック" pitchFamily="49" charset="-128"/>
                <a:ea typeface="ＭＳ ゴシック" pitchFamily="49" charset="-128"/>
                <a:cs typeface="Times New Roman" pitchFamily="18" charset="0"/>
              </a:rPr>
              <a:t>者</a:t>
            </a:r>
            <a:r>
              <a:rPr lang="ja-JP" altLang="ja-JP" sz="1300">
                <a:latin typeface="ＭＳ ゴシック" pitchFamily="49" charset="-128"/>
                <a:ea typeface="ＭＳ ゴシック" pitchFamily="49" charset="-128"/>
                <a:cs typeface="Times New Roman" pitchFamily="18" charset="0"/>
              </a:rPr>
              <a:t>（</a:t>
            </a:r>
            <a:r>
              <a:rPr lang="en-US" altLang="ja-JP" sz="1300">
                <a:latin typeface="ＭＳ ゴシック" pitchFamily="49" charset="-128"/>
                <a:ea typeface="ＭＳ ゴシック" pitchFamily="49" charset="-128"/>
                <a:cs typeface="Times New Roman" pitchFamily="18" charset="0"/>
              </a:rPr>
              <a:t>18</a:t>
            </a:r>
            <a:r>
              <a:rPr lang="ja-JP" altLang="en-US" sz="1300">
                <a:latin typeface="ＭＳ ゴシック" pitchFamily="49" charset="-128"/>
                <a:ea typeface="ＭＳ ゴシック" pitchFamily="49" charset="-128"/>
                <a:cs typeface="Times New Roman" pitchFamily="18" charset="0"/>
              </a:rPr>
              <a:t>歳以上）</a:t>
            </a:r>
            <a:endParaRPr lang="en-US" altLang="ja-JP" sz="1300">
              <a:latin typeface="ＭＳ ゴシック" pitchFamily="49" charset="-128"/>
              <a:ea typeface="ＭＳ ゴシック" pitchFamily="49" charset="-128"/>
              <a:cs typeface="Times New Roman" pitchFamily="18" charset="0"/>
            </a:endParaRPr>
          </a:p>
          <a:p>
            <a:pPr>
              <a:spcBef>
                <a:spcPts val="600"/>
              </a:spcBef>
              <a:buFontTx/>
              <a:buNone/>
            </a:pPr>
            <a:r>
              <a:rPr lang="ja-JP" altLang="en-US" sz="1300">
                <a:latin typeface="ＭＳ ゴシック" pitchFamily="49" charset="-128"/>
                <a:ea typeface="ＭＳ ゴシック" pitchFamily="49" charset="-128"/>
                <a:cs typeface="Times New Roman" pitchFamily="18" charset="0"/>
              </a:rPr>
              <a:t>育 成 医 療  ： 児童福祉法第４条第２項に規定する障害児のうち、障害に係る医療を行わないときは将来において身体障害者　　　</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福祉法別表に掲げる障害と同程度の障害を残すと認められ、手術等により確実な治療の効果が期待できる者</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a:t>
            </a:r>
            <a:r>
              <a:rPr lang="en-US" altLang="ja-JP" sz="1300">
                <a:latin typeface="ＭＳ ゴシック" pitchFamily="49" charset="-128"/>
                <a:ea typeface="ＭＳ ゴシック" pitchFamily="49" charset="-128"/>
                <a:cs typeface="Times New Roman" pitchFamily="18" charset="0"/>
              </a:rPr>
              <a:t>18</a:t>
            </a:r>
            <a:r>
              <a:rPr lang="ja-JP" altLang="en-US" sz="1300">
                <a:latin typeface="ＭＳ ゴシック" pitchFamily="49" charset="-128"/>
                <a:ea typeface="ＭＳ ゴシック" pitchFamily="49" charset="-128"/>
                <a:cs typeface="Times New Roman" pitchFamily="18" charset="0"/>
              </a:rPr>
              <a:t>歳未満）</a:t>
            </a:r>
          </a:p>
          <a:p>
            <a:pPr>
              <a:spcBef>
                <a:spcPts val="600"/>
              </a:spcBef>
              <a:buFontTx/>
              <a:buNone/>
            </a:pPr>
            <a:r>
              <a:rPr lang="ja-JP" altLang="en-US" sz="1300">
                <a:latin typeface="ＭＳ ゴシック" pitchFamily="49" charset="-128"/>
                <a:ea typeface="ＭＳ ゴシック" pitchFamily="49" charset="-128"/>
                <a:cs typeface="Times New Roman" pitchFamily="18" charset="0"/>
              </a:rPr>
              <a:t>精神通院医療 ： 精神保健福祉法第５条に規定する精神疾患（てんかんを含む。）を有する者で、通院による精神医療を継続的</a:t>
            </a:r>
            <a:endParaRPr lang="en-US" altLang="ja-JP" sz="1300">
              <a:latin typeface="ＭＳ ゴシック" pitchFamily="49" charset="-128"/>
              <a:ea typeface="ＭＳ ゴシック" pitchFamily="49" charset="-128"/>
              <a:cs typeface="Times New Roman" pitchFamily="18" charset="0"/>
            </a:endParaRPr>
          </a:p>
          <a:p>
            <a:pPr>
              <a:spcBef>
                <a:spcPct val="0"/>
              </a:spcBef>
              <a:buFontTx/>
              <a:buNone/>
            </a:pPr>
            <a:r>
              <a:rPr lang="ja-JP" altLang="en-US" sz="1300">
                <a:latin typeface="ＭＳ ゴシック" pitchFamily="49" charset="-128"/>
                <a:ea typeface="ＭＳ ゴシック" pitchFamily="49" charset="-128"/>
                <a:cs typeface="Times New Roman" pitchFamily="18" charset="0"/>
              </a:rPr>
              <a:t>　　　　　　　　に要する者</a:t>
            </a:r>
            <a:endParaRPr lang="ja-JP" altLang="en-US" sz="1300">
              <a:latin typeface="Arial" charset="0"/>
              <a:ea typeface="ＭＳ ゴシック" pitchFamily="49" charset="-128"/>
              <a:cs typeface="Times New Roman" pitchFamily="18" charset="0"/>
            </a:endParaRPr>
          </a:p>
        </p:txBody>
      </p:sp>
      <p:sp>
        <p:nvSpPr>
          <p:cNvPr id="28" name="角丸四角形 27"/>
          <p:cNvSpPr/>
          <p:nvPr/>
        </p:nvSpPr>
        <p:spPr>
          <a:xfrm>
            <a:off x="128588" y="565150"/>
            <a:ext cx="9683750" cy="2087563"/>
          </a:xfrm>
          <a:prstGeom prst="roundRect">
            <a:avLst>
              <a:gd name="adj" fmla="val 120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 12"/>
          <p:cNvSpPr/>
          <p:nvPr/>
        </p:nvSpPr>
        <p:spPr bwMode="auto">
          <a:xfrm>
            <a:off x="85725" y="405359"/>
            <a:ext cx="1620838" cy="287337"/>
          </a:xfrm>
          <a:prstGeom prst="roundRect">
            <a:avLst/>
          </a:prstGeom>
          <a:solidFill>
            <a:schemeClr val="bg1"/>
          </a:solidFill>
          <a:ln w="12700">
            <a:solidFill>
              <a:schemeClr val="tx1">
                <a:lumMod val="95000"/>
                <a:lumOff val="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角丸四角形 4"/>
          <p:cNvSpPr/>
          <p:nvPr/>
        </p:nvSpPr>
        <p:spPr bwMode="auto">
          <a:xfrm>
            <a:off x="-41275" y="412750"/>
            <a:ext cx="1908175" cy="257175"/>
          </a:xfrm>
          <a:prstGeom prst="rect">
            <a:avLst/>
          </a:prstGeom>
        </p:spPr>
        <p:style>
          <a:lnRef idx="0">
            <a:scrgbClr r="0" g="0" b="0"/>
          </a:lnRef>
          <a:fillRef idx="0">
            <a:scrgbClr r="0" g="0" b="0"/>
          </a:fillRef>
          <a:effectRef idx="0">
            <a:scrgbClr r="0" g="0" b="0"/>
          </a:effectRef>
          <a:fontRef idx="minor">
            <a:schemeClr val="lt1"/>
          </a:fontRef>
        </p:style>
        <p:txBody>
          <a:bodyPr lIns="238156" tIns="0" rIns="238156" bIns="0" spcCol="1270" anchor="ctr"/>
          <a:lstStyle/>
          <a:p>
            <a:pPr defTabSz="800100">
              <a:lnSpc>
                <a:spcPct val="90000"/>
              </a:lnSpc>
              <a:spcAft>
                <a:spcPct val="35000"/>
              </a:spcAft>
              <a:defRPr/>
            </a:pPr>
            <a:r>
              <a:rPr lang="ja-JP" altLang="en-US" sz="1600" dirty="0">
                <a:solidFill>
                  <a:schemeClr val="tx1"/>
                </a:solidFill>
              </a:rPr>
              <a:t>根拠法及び概要</a:t>
            </a:r>
          </a:p>
        </p:txBody>
      </p:sp>
      <p:sp>
        <p:nvSpPr>
          <p:cNvPr id="29" name="角丸四角形 28"/>
          <p:cNvSpPr/>
          <p:nvPr/>
        </p:nvSpPr>
        <p:spPr>
          <a:xfrm>
            <a:off x="128588" y="2862263"/>
            <a:ext cx="9683750" cy="1908175"/>
          </a:xfrm>
          <a:prstGeom prst="roundRect">
            <a:avLst>
              <a:gd name="adj" fmla="val 122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角丸四角形 16"/>
          <p:cNvSpPr/>
          <p:nvPr/>
        </p:nvSpPr>
        <p:spPr bwMode="auto">
          <a:xfrm>
            <a:off x="96838" y="2717800"/>
            <a:ext cx="1079500" cy="287338"/>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角丸四角形 4"/>
          <p:cNvSpPr/>
          <p:nvPr/>
        </p:nvSpPr>
        <p:spPr bwMode="auto">
          <a:xfrm>
            <a:off x="57150" y="2747963"/>
            <a:ext cx="1295450" cy="257175"/>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defTabSz="800100">
              <a:lnSpc>
                <a:spcPct val="90000"/>
              </a:lnSpc>
              <a:spcAft>
                <a:spcPct val="35000"/>
              </a:spcAft>
              <a:defRPr/>
            </a:pPr>
            <a:r>
              <a:rPr lang="ja-JP" altLang="en-US" sz="1600" dirty="0">
                <a:solidFill>
                  <a:schemeClr val="tx1"/>
                </a:solidFill>
              </a:rPr>
              <a:t>対  象  者</a:t>
            </a:r>
          </a:p>
        </p:txBody>
      </p:sp>
      <p:sp>
        <p:nvSpPr>
          <p:cNvPr id="30" name="角丸四角形 29"/>
          <p:cNvSpPr/>
          <p:nvPr/>
        </p:nvSpPr>
        <p:spPr>
          <a:xfrm>
            <a:off x="128588" y="4989513"/>
            <a:ext cx="9683750" cy="182403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060" name="グループ化 30"/>
          <p:cNvGrpSpPr>
            <a:grpSpLocks/>
          </p:cNvGrpSpPr>
          <p:nvPr/>
        </p:nvGrpSpPr>
        <p:grpSpPr bwMode="auto">
          <a:xfrm>
            <a:off x="7616825" y="5162550"/>
            <a:ext cx="1998663" cy="1579563"/>
            <a:chOff x="387958" y="137979"/>
            <a:chExt cx="1325059" cy="563356"/>
          </a:xfrm>
        </p:grpSpPr>
        <p:sp>
          <p:nvSpPr>
            <p:cNvPr id="32" name="角丸四角形 31"/>
            <p:cNvSpPr/>
            <p:nvPr/>
          </p:nvSpPr>
          <p:spPr>
            <a:xfrm>
              <a:off x="435319" y="137979"/>
              <a:ext cx="1277698" cy="563356"/>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角丸四角形 4"/>
            <p:cNvSpPr/>
            <p:nvPr/>
          </p:nvSpPr>
          <p:spPr>
            <a:xfrm>
              <a:off x="387958" y="137979"/>
              <a:ext cx="1312429" cy="280829"/>
            </a:xfrm>
            <a:prstGeom prst="rect">
              <a:avLst/>
            </a:prstGeom>
            <a:ln w="3175"/>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marL="0" lvl="1">
                <a:defRPr/>
              </a:pPr>
              <a:endParaRPr lang="en-US" altLang="ja-JP" sz="14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（精神通院医療）</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　　精神科専門療法　　</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r>
                <a:rPr lang="ja-JP" altLang="en-US" sz="1300" dirty="0">
                  <a:solidFill>
                    <a:schemeClr val="tx1"/>
                  </a:solidFill>
                  <a:latin typeface="ＭＳ ゴシック" pitchFamily="49" charset="-128"/>
                  <a:ea typeface="ＭＳ ゴシック" pitchFamily="49" charset="-128"/>
                  <a:cs typeface="Times New Roman" pitchFamily="18" charset="0"/>
                </a:rPr>
                <a:t>　　訪問看護</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marL="0" lvl="1">
                <a:defRPr/>
              </a:pPr>
              <a:endParaRPr lang="ja-JP" altLang="en-US" sz="1300" dirty="0">
                <a:solidFill>
                  <a:schemeClr val="tx1"/>
                </a:solidFill>
              </a:endParaRPr>
            </a:p>
          </p:txBody>
        </p:sp>
      </p:grpSp>
      <p:sp>
        <p:nvSpPr>
          <p:cNvPr id="35" name="角丸四角形 34"/>
          <p:cNvSpPr/>
          <p:nvPr/>
        </p:nvSpPr>
        <p:spPr bwMode="auto">
          <a:xfrm>
            <a:off x="273050" y="5157788"/>
            <a:ext cx="7272338" cy="1582737"/>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角丸四角形 4"/>
          <p:cNvSpPr/>
          <p:nvPr/>
        </p:nvSpPr>
        <p:spPr bwMode="auto">
          <a:xfrm>
            <a:off x="344488" y="5267325"/>
            <a:ext cx="7308850" cy="1474788"/>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a:lstStyle/>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（更生医療・育成医療）</a:t>
            </a:r>
            <a:endParaRPr lang="en-US" altLang="ja-JP" sz="1300" dirty="0">
              <a:solidFill>
                <a:schemeClr val="tx1"/>
              </a:solidFill>
              <a:latin typeface="ＭＳ ゴシック" pitchFamily="49" charset="-128"/>
              <a:ea typeface="ＭＳ ゴシック" pitchFamily="49" charset="-128"/>
              <a:cs typeface="Times New Roman" pitchFamily="18"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　　肢体</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不自由</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関節拘縮</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人工関節置換術　　　言語障害 ･･･ 口蓋裂 → 形成術</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　　　　</a:t>
            </a:r>
            <a:endParaRPr lang="ja-JP" altLang="en-US" sz="1300" dirty="0">
              <a:solidFill>
                <a:schemeClr val="tx1"/>
              </a:solidFill>
              <a:latin typeface="Arial" charset="0"/>
              <a:ea typeface="ＭＳ ゴシック" pitchFamily="49" charset="-128"/>
              <a:cs typeface="Times New Roman" pitchFamily="18"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cs typeface="Times New Roman" pitchFamily="18" charset="0"/>
              </a:rPr>
              <a:t>　　視</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覚</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障</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害</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白内障　 →</a:t>
            </a:r>
            <a:r>
              <a:rPr lang="en-US" altLang="ja-JP" sz="1300" dirty="0">
                <a:solidFill>
                  <a:schemeClr val="tx1"/>
                </a:solidFill>
                <a:latin typeface="ＭＳ ゴシック" pitchFamily="49" charset="-128"/>
                <a:ea typeface="ＭＳ ゴシック" pitchFamily="49" charset="-128"/>
                <a:cs typeface="Times New Roman" pitchFamily="18" charset="0"/>
              </a:rPr>
              <a:t> </a:t>
            </a:r>
            <a:r>
              <a:rPr lang="ja-JP" altLang="en-US" sz="1300" dirty="0">
                <a:solidFill>
                  <a:schemeClr val="tx1"/>
                </a:solidFill>
                <a:latin typeface="ＭＳ ゴシック" pitchFamily="49" charset="-128"/>
                <a:ea typeface="ＭＳ ゴシック" pitchFamily="49" charset="-128"/>
                <a:cs typeface="Times New Roman" pitchFamily="18" charset="0"/>
              </a:rPr>
              <a:t>水晶体摘出術　　　　免疫機能障害 ･･･ 抗</a:t>
            </a:r>
            <a:r>
              <a:rPr lang="en-US" altLang="ja-JP" sz="1300" dirty="0">
                <a:solidFill>
                  <a:schemeClr val="tx1"/>
                </a:solidFill>
                <a:latin typeface="ＭＳ ゴシック" pitchFamily="49" charset="-128"/>
                <a:ea typeface="ＭＳ ゴシック" pitchFamily="49" charset="-128"/>
                <a:cs typeface="Times New Roman" pitchFamily="18" charset="0"/>
              </a:rPr>
              <a:t>HIV</a:t>
            </a:r>
            <a:r>
              <a:rPr lang="ja-JP" altLang="en-US" sz="1300" dirty="0">
                <a:solidFill>
                  <a:schemeClr val="tx1"/>
                </a:solidFill>
                <a:latin typeface="ＭＳ ゴシック" pitchFamily="49" charset="-128"/>
                <a:ea typeface="ＭＳ ゴシック" pitchFamily="49" charset="-128"/>
                <a:cs typeface="Times New Roman" pitchFamily="18" charset="0"/>
              </a:rPr>
              <a:t>療法 </a:t>
            </a:r>
            <a:endParaRPr lang="ja-JP" altLang="en-US" sz="1300" dirty="0">
              <a:solidFill>
                <a:schemeClr val="tx1"/>
              </a:solidFill>
              <a:latin typeface="Arial"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聴 覚 障 害 ･･･ 高度難聴 → 人工内耳埋込術</a:t>
            </a:r>
            <a:endParaRPr lang="en-US" altLang="ja-JP" sz="1300" dirty="0">
              <a:solidFill>
                <a:schemeClr val="tx1"/>
              </a:solidFill>
              <a:latin typeface="ＭＳ ゴシック" pitchFamily="49" charset="-128"/>
              <a:ea typeface="ＭＳ ゴシック" pitchFamily="49" charset="-128"/>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内</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臓</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障</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心臓機能障害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ペースメーカー埋込手術</a:t>
            </a:r>
            <a:endParaRPr lang="ja-JP" altLang="en-US" sz="1300" dirty="0">
              <a:solidFill>
                <a:schemeClr val="tx1"/>
              </a:solidFill>
              <a:latin typeface="Arial" charset="0"/>
            </a:endParaRPr>
          </a:p>
          <a:p>
            <a:pPr eaLnBrk="0" hangingPunct="0">
              <a:tabLst>
                <a:tab pos="533400" algn="l"/>
              </a:tabLst>
              <a:defRPr/>
            </a:pPr>
            <a:r>
              <a:rPr lang="ja-JP" altLang="en-US" sz="1300" dirty="0">
                <a:solidFill>
                  <a:schemeClr val="tx1"/>
                </a:solidFill>
                <a:latin typeface="ＭＳ ゴシック" pitchFamily="49" charset="-128"/>
                <a:ea typeface="ＭＳ ゴシック" pitchFamily="49" charset="-128"/>
              </a:rPr>
              <a:t>　　　　　　　      腎臓機能障害</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a:t>
            </a:r>
            <a:r>
              <a:rPr lang="en-US" altLang="ja-JP" sz="1300" dirty="0">
                <a:solidFill>
                  <a:schemeClr val="tx1"/>
                </a:solidFill>
                <a:latin typeface="ＭＳ ゴシック" pitchFamily="49" charset="-128"/>
                <a:ea typeface="ＭＳ ゴシック" pitchFamily="49" charset="-128"/>
              </a:rPr>
              <a:t> </a:t>
            </a:r>
            <a:r>
              <a:rPr lang="ja-JP" altLang="en-US" sz="1300" dirty="0">
                <a:solidFill>
                  <a:schemeClr val="tx1"/>
                </a:solidFill>
                <a:latin typeface="ＭＳ ゴシック" pitchFamily="49" charset="-128"/>
                <a:ea typeface="ＭＳ ゴシック" pitchFamily="49" charset="-128"/>
              </a:rPr>
              <a:t>腎移植、人工透析　　肝臓機能障害 → 肝移植</a:t>
            </a:r>
            <a:endParaRPr lang="en-US" altLang="ja-JP" sz="1300" dirty="0">
              <a:solidFill>
                <a:schemeClr val="tx1"/>
              </a:solidFill>
              <a:latin typeface="ＭＳ ゴシック" pitchFamily="49" charset="-128"/>
              <a:ea typeface="ＭＳ ゴシック" pitchFamily="49" charset="-128"/>
            </a:endParaRPr>
          </a:p>
          <a:p>
            <a:pPr eaLnBrk="0" hangingPunct="0">
              <a:spcBef>
                <a:spcPts val="600"/>
              </a:spcBef>
              <a:tabLst>
                <a:tab pos="533400" algn="l"/>
              </a:tabLst>
              <a:defRPr/>
            </a:pPr>
            <a:r>
              <a:rPr lang="ja-JP" altLang="en-US" sz="1300" dirty="0">
                <a:solidFill>
                  <a:schemeClr val="tx1"/>
                </a:solidFill>
                <a:latin typeface="ＭＳ ゴシック" pitchFamily="49" charset="-128"/>
                <a:ea typeface="ＭＳ ゴシック" pitchFamily="49" charset="-128"/>
              </a:rPr>
              <a:t>　</a:t>
            </a:r>
            <a:r>
              <a:rPr lang="ja-JP" altLang="en-US" sz="1300" dirty="0">
                <a:solidFill>
                  <a:srgbClr val="000000"/>
                </a:solidFill>
                <a:latin typeface="Arial" charset="0"/>
                <a:ea typeface="ＭＳ ゴシック" pitchFamily="49" charset="-128"/>
              </a:rPr>
              <a:t>＜先天性内臓障害＞</a:t>
            </a:r>
            <a:r>
              <a:rPr lang="ja-JP" altLang="en-US" sz="1300" dirty="0">
                <a:solidFill>
                  <a:srgbClr val="FFFFFF"/>
                </a:solidFill>
                <a:latin typeface="Arial" charset="0"/>
              </a:rPr>
              <a:t>  </a:t>
            </a:r>
            <a:r>
              <a:rPr lang="ja-JP" altLang="en-US" sz="1300" dirty="0">
                <a:solidFill>
                  <a:srgbClr val="000000"/>
                </a:solidFill>
                <a:latin typeface="Arial" charset="0"/>
                <a:ea typeface="ＭＳ ゴシック" pitchFamily="49" charset="-128"/>
              </a:rPr>
              <a:t>鎖肛  →  人工肛門の造設　</a:t>
            </a:r>
            <a:r>
              <a:rPr lang="en-US" altLang="ja-JP" sz="1300" dirty="0">
                <a:solidFill>
                  <a:srgbClr val="000000"/>
                </a:solidFill>
                <a:latin typeface="Arial" charset="0"/>
                <a:ea typeface="ＭＳ ゴシック" pitchFamily="49" charset="-128"/>
              </a:rPr>
              <a:t>※ </a:t>
            </a:r>
            <a:r>
              <a:rPr lang="ja-JP" altLang="en-US" sz="1300" dirty="0">
                <a:solidFill>
                  <a:srgbClr val="000000"/>
                </a:solidFill>
                <a:latin typeface="Arial" charset="0"/>
                <a:ea typeface="ＭＳ ゴシック" pitchFamily="49" charset="-128"/>
              </a:rPr>
              <a:t>育成医療のみ</a:t>
            </a:r>
            <a:endParaRPr lang="ja-JP" altLang="en-US" sz="1300" dirty="0">
              <a:solidFill>
                <a:schemeClr val="tx1"/>
              </a:solidFill>
            </a:endParaRPr>
          </a:p>
        </p:txBody>
      </p:sp>
      <p:sp>
        <p:nvSpPr>
          <p:cNvPr id="22" name="角丸四角形 21"/>
          <p:cNvSpPr/>
          <p:nvPr/>
        </p:nvSpPr>
        <p:spPr bwMode="auto">
          <a:xfrm>
            <a:off x="128588" y="4846638"/>
            <a:ext cx="1979612" cy="287337"/>
          </a:xfrm>
          <a:prstGeom prst="roundRect">
            <a:avLst/>
          </a:prstGeom>
          <a:solidFill>
            <a:schemeClr val="bg1"/>
          </a:solidFill>
          <a:ln w="127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角丸四角形 4"/>
          <p:cNvSpPr/>
          <p:nvPr/>
        </p:nvSpPr>
        <p:spPr bwMode="auto">
          <a:xfrm>
            <a:off x="57150" y="4903788"/>
            <a:ext cx="2101850" cy="201612"/>
          </a:xfrm>
          <a:prstGeom prst="rect">
            <a:avLst/>
          </a:prstGeom>
        </p:spPr>
        <p:style>
          <a:lnRef idx="0">
            <a:scrgbClr r="0" g="0" b="0"/>
          </a:lnRef>
          <a:fillRef idx="0">
            <a:scrgbClr r="0" g="0" b="0"/>
          </a:fillRef>
          <a:effectRef idx="0">
            <a:scrgbClr r="0" g="0" b="0"/>
          </a:effectRef>
          <a:fontRef idx="minor">
            <a:schemeClr val="lt1"/>
          </a:fontRef>
        </p:style>
        <p:txBody>
          <a:bodyPr lIns="180000" tIns="0" rIns="180000" bIns="0" spcCol="1270" anchor="ctr"/>
          <a:lstStyle/>
          <a:p>
            <a:pPr defTabSz="800100">
              <a:lnSpc>
                <a:spcPct val="90000"/>
              </a:lnSpc>
              <a:spcAft>
                <a:spcPct val="35000"/>
              </a:spcAft>
              <a:defRPr/>
            </a:pPr>
            <a:r>
              <a:rPr lang="ja-JP" altLang="en-US" sz="1600" dirty="0">
                <a:solidFill>
                  <a:schemeClr val="tx1"/>
                </a:solidFill>
              </a:rPr>
              <a:t>対象となる医療の例</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38</a:t>
            </a:fld>
            <a:endParaRPr lang="en-US" altLang="ja-JP">
              <a:solidFill>
                <a:prstClr val="black"/>
              </a:solidFill>
            </a:endParaRPr>
          </a:p>
        </p:txBody>
      </p:sp>
      <p:cxnSp>
        <p:nvCxnSpPr>
          <p:cNvPr id="20" name="直線コネクタ 19"/>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93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角丸四角形 145"/>
          <p:cNvSpPr/>
          <p:nvPr/>
        </p:nvSpPr>
        <p:spPr bwMode="auto">
          <a:xfrm>
            <a:off x="106363" y="1593602"/>
            <a:ext cx="5507037" cy="2592388"/>
          </a:xfrm>
          <a:prstGeom prst="roundRect">
            <a:avLst>
              <a:gd name="adj" fmla="val 258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テキスト ボックス 52"/>
          <p:cNvSpPr txBox="1">
            <a:spLocks noChangeArrowheads="1"/>
          </p:cNvSpPr>
          <p:nvPr/>
        </p:nvSpPr>
        <p:spPr bwMode="auto">
          <a:xfrm>
            <a:off x="93663" y="5300663"/>
            <a:ext cx="9683750" cy="1512887"/>
          </a:xfrm>
          <a:prstGeom prst="rect">
            <a:avLst/>
          </a:prstGeom>
          <a:noFill/>
          <a:ln w="9525">
            <a:solidFill>
              <a:srgbClr val="000000"/>
            </a:solidFill>
            <a:prstDash val="sysDot"/>
            <a:miter lim="800000"/>
            <a:headEnd/>
            <a:tailEnd/>
          </a:ln>
        </p:spPr>
        <p:txBody>
          <a:bodyPr>
            <a:spAutoFit/>
          </a:bodyPr>
          <a:lstStyle/>
          <a:p>
            <a:pPr algn="just">
              <a:defRPr/>
            </a:pPr>
            <a:r>
              <a:rPr lang="ja-JP" altLang="en-US" sz="1100" b="1" u="sng" spc="150" dirty="0">
                <a:latin typeface="ＭＳ Ｐゴシック" pitchFamily="50" charset="-128"/>
                <a:ea typeface="ＭＳ Ｐゴシック" pitchFamily="50" charset="-128"/>
              </a:rPr>
              <a:t>「重度かつ継続」の範囲</a:t>
            </a:r>
            <a:endParaRPr lang="en-US" altLang="ja-JP" sz="1100" b="1" u="sng" spc="150" dirty="0">
              <a:latin typeface="ＭＳ Ｐゴシック" pitchFamily="50" charset="-128"/>
              <a:ea typeface="ＭＳ Ｐゴシック" pitchFamily="50" charset="-128"/>
            </a:endParaRPr>
          </a:p>
          <a:p>
            <a:pPr algn="just">
              <a:defRPr/>
            </a:pPr>
            <a:r>
              <a:rPr lang="ja-JP" altLang="en-US" sz="1100" b="1" spc="150" dirty="0">
                <a:latin typeface="ＭＳ Ｐゴシック" pitchFamily="50" charset="-128"/>
                <a:ea typeface="ＭＳ Ｐゴシック" pitchFamily="50" charset="-128"/>
              </a:rPr>
              <a:t>　</a:t>
            </a:r>
            <a:r>
              <a:rPr lang="ja-JP" altLang="en-US" sz="1000" spc="150" dirty="0">
                <a:latin typeface="ＭＳ Ｐゴシック" pitchFamily="50" charset="-128"/>
                <a:ea typeface="ＭＳ Ｐゴシック" pitchFamily="50" charset="-128"/>
              </a:rPr>
              <a:t>○疾病、症状等から対象となる者</a:t>
            </a:r>
          </a:p>
          <a:p>
            <a:pPr>
              <a:defRPr/>
            </a:pP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更生・育成</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腎臓機能・小腸機能・免疫機能・心臓機能障害</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心臓移植後の抗免疫療法に限る</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・肝臓の機能障害</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肝臓移植後の抗免疫療法に限る</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の者</a:t>
            </a:r>
            <a:endParaRPr lang="en-US" altLang="ja-JP" sz="900" spc="150" dirty="0">
              <a:latin typeface="ＭＳ Ｐゴシック" pitchFamily="50" charset="-128"/>
              <a:ea typeface="ＭＳ Ｐゴシック" pitchFamily="50" charset="-128"/>
            </a:endParaRPr>
          </a:p>
          <a:p>
            <a:pPr>
              <a:defRPr/>
            </a:pP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a:t>
            </a:r>
            <a:r>
              <a:rPr lang="ja-JP" altLang="en-US" sz="900" spc="150" dirty="0">
                <a:latin typeface="ＭＳ Ｐゴシック" pitchFamily="50" charset="-128"/>
                <a:ea typeface="ＭＳ Ｐゴシック" pitchFamily="50" charset="-128"/>
              </a:rPr>
              <a:t>精神通院</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①統合失調症、躁うつ病・うつ病、てんかん、認知症等の脳機能障害、薬物関連障害（依存症等）の者</a:t>
            </a:r>
          </a:p>
          <a:p>
            <a:pPr algn="just">
              <a:defRPr/>
            </a:pPr>
            <a:r>
              <a:rPr lang="ja-JP" altLang="en-US" sz="900" spc="150" dirty="0">
                <a:latin typeface="ＭＳ Ｐゴシック" pitchFamily="50" charset="-128"/>
                <a:ea typeface="ＭＳ Ｐゴシック" pitchFamily="50" charset="-128"/>
              </a:rPr>
              <a:t> 　 　    　   　　　 ②精神医療に一定以上の経験を有する医師が判断した者</a:t>
            </a:r>
          </a:p>
          <a:p>
            <a:pPr algn="just">
              <a:defRPr/>
            </a:pPr>
            <a:r>
              <a:rPr lang="ja-JP" altLang="en-US" sz="1000" spc="150" dirty="0">
                <a:latin typeface="ＭＳ Ｐゴシック" pitchFamily="50" charset="-128"/>
                <a:ea typeface="ＭＳ Ｐゴシック" pitchFamily="50" charset="-128"/>
              </a:rPr>
              <a:t>  ○疾病等に関わらず、高額な費用負担が継続することから対象となる者</a:t>
            </a:r>
            <a:endParaRPr lang="en-US" altLang="ja-JP" sz="1000" spc="150" dirty="0">
              <a:latin typeface="ＭＳ Ｐゴシック" pitchFamily="50" charset="-128"/>
              <a:ea typeface="ＭＳ Ｐゴシック" pitchFamily="50" charset="-128"/>
            </a:endParaRPr>
          </a:p>
          <a:p>
            <a:pPr algn="just">
              <a:defRPr/>
            </a:pP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　</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更生・育成・精神通院</a:t>
            </a:r>
            <a:r>
              <a:rPr lang="en-US" altLang="ja-JP" sz="90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　 医療保険の多数回該当の者</a:t>
            </a:r>
            <a:endParaRPr lang="en-US" altLang="ja-JP" sz="900" spc="150" dirty="0">
              <a:latin typeface="ＭＳ Ｐゴシック" pitchFamily="50" charset="-128"/>
              <a:ea typeface="ＭＳ Ｐゴシック" pitchFamily="50" charset="-128"/>
            </a:endParaRPr>
          </a:p>
          <a:p>
            <a:pPr algn="just">
              <a:defRPr/>
            </a:pPr>
            <a:endParaRPr lang="en-US" altLang="ja-JP" sz="600" spc="150" dirty="0">
              <a:latin typeface="ＭＳ Ｐゴシック" pitchFamily="50" charset="-128"/>
              <a:ea typeface="ＭＳ Ｐゴシック" pitchFamily="50" charset="-128"/>
            </a:endParaRPr>
          </a:p>
          <a:p>
            <a:pPr algn="just">
              <a:defRPr/>
            </a:pPr>
            <a:r>
              <a:rPr lang="ja-JP" altLang="en-US" sz="1100" b="1" u="sng" spc="150" dirty="0">
                <a:latin typeface="ＭＳ Ｐゴシック" pitchFamily="50" charset="-128"/>
                <a:ea typeface="ＭＳ Ｐゴシック" pitchFamily="50" charset="-128"/>
              </a:rPr>
              <a:t>負担上限月額の経過的特例措置</a:t>
            </a:r>
            <a:r>
              <a:rPr lang="ja-JP" altLang="en-US" sz="1100" spc="150" dirty="0">
                <a:latin typeface="ＭＳ Ｐゴシック" pitchFamily="50" charset="-128"/>
                <a:ea typeface="ＭＳ Ｐゴシック" pitchFamily="50" charset="-128"/>
              </a:rPr>
              <a:t>　</a:t>
            </a:r>
            <a:r>
              <a:rPr lang="en-US" altLang="ja-JP" sz="1000" spc="150" dirty="0">
                <a:latin typeface="ＭＳ Ｐゴシック" pitchFamily="50" charset="-128"/>
                <a:ea typeface="ＭＳ Ｐゴシック" pitchFamily="50" charset="-128"/>
              </a:rPr>
              <a:t>※</a:t>
            </a:r>
            <a:r>
              <a:rPr lang="ja-JP" altLang="en-US" sz="1000" spc="150" dirty="0">
                <a:latin typeface="ＭＳ Ｐゴシック" pitchFamily="50" charset="-128"/>
                <a:ea typeface="ＭＳ Ｐゴシック" pitchFamily="50" charset="-128"/>
              </a:rPr>
              <a:t>上記の太枠部分</a:t>
            </a:r>
          </a:p>
          <a:p>
            <a:pPr algn="just">
              <a:defRPr/>
            </a:pPr>
            <a:r>
              <a:rPr lang="ja-JP" altLang="en-US" sz="1050" spc="150" dirty="0">
                <a:latin typeface="ＭＳ Ｐゴシック" pitchFamily="50" charset="-128"/>
                <a:ea typeface="ＭＳ Ｐゴシック" pitchFamily="50" charset="-128"/>
              </a:rPr>
              <a:t>　　</a:t>
            </a:r>
            <a:r>
              <a:rPr lang="ja-JP" altLang="en-US" sz="900" spc="150" dirty="0">
                <a:latin typeface="ＭＳ Ｐゴシック" pitchFamily="50" charset="-128"/>
                <a:ea typeface="ＭＳ Ｐゴシック" pitchFamily="50" charset="-128"/>
              </a:rPr>
              <a:t>育成医療の中間所得１，２及び「重度かつ継続」の一定所得以上の負担上限月額については、平成３０年３月３１日までの経過的特例措置　</a:t>
            </a:r>
            <a:endParaRPr lang="en-US" altLang="ja-JP" sz="900" spc="150" dirty="0">
              <a:latin typeface="ＭＳ Ｐゴシック" pitchFamily="50" charset="-128"/>
              <a:ea typeface="ＭＳ Ｐゴシック" pitchFamily="50" charset="-128"/>
            </a:endParaRPr>
          </a:p>
        </p:txBody>
      </p:sp>
      <p:sp>
        <p:nvSpPr>
          <p:cNvPr id="73" name="Text Box 5"/>
          <p:cNvSpPr txBox="1">
            <a:spLocks noChangeArrowheads="1"/>
          </p:cNvSpPr>
          <p:nvPr/>
        </p:nvSpPr>
        <p:spPr bwMode="auto">
          <a:xfrm>
            <a:off x="195263" y="4763"/>
            <a:ext cx="9558337" cy="400050"/>
          </a:xfrm>
          <a:prstGeom prst="rect">
            <a:avLst/>
          </a:prstGeom>
          <a:noFill/>
          <a:ln w="9525">
            <a:noFill/>
            <a:miter lim="800000"/>
            <a:headEnd/>
            <a:tailEnd/>
          </a:ln>
          <a:effectLst/>
        </p:spPr>
        <p:txBody>
          <a:bodyPr>
            <a:spAutoFit/>
          </a:bodyPr>
          <a:lstStyle/>
          <a:p>
            <a:pPr algn="ctr">
              <a:spcBef>
                <a:spcPct val="50000"/>
              </a:spcBef>
              <a:defRPr/>
            </a:pPr>
            <a:r>
              <a:rPr lang="ja-JP" altLang="en-US" sz="2000" b="1" dirty="0">
                <a:solidFill>
                  <a:schemeClr val="tx2"/>
                </a:solidFill>
                <a:latin typeface="Times New Roman" pitchFamily="18" charset="0"/>
              </a:rPr>
              <a:t>自立支援医療の患者負担の基本的な枠組み</a:t>
            </a:r>
          </a:p>
        </p:txBody>
      </p:sp>
      <p:sp>
        <p:nvSpPr>
          <p:cNvPr id="4" name="角丸四角形 3"/>
          <p:cNvSpPr/>
          <p:nvPr/>
        </p:nvSpPr>
        <p:spPr bwMode="auto">
          <a:xfrm>
            <a:off x="177800" y="1687265"/>
            <a:ext cx="1116013" cy="288925"/>
          </a:xfrm>
          <a:prstGeom prst="roundRect">
            <a:avLst>
              <a:gd name="adj" fmla="val 5379"/>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latin typeface="+mj-ea"/>
              <a:ea typeface="+mj-ea"/>
            </a:endParaRPr>
          </a:p>
          <a:p>
            <a:pPr algn="ctr">
              <a:defRPr/>
            </a:pPr>
            <a:r>
              <a:rPr lang="ja-JP" altLang="en-US" sz="1100" dirty="0">
                <a:solidFill>
                  <a:schemeClr val="tx1"/>
                </a:solidFill>
                <a:latin typeface="+mj-ea"/>
                <a:ea typeface="+mj-ea"/>
              </a:rPr>
              <a:t>一定所得以上</a:t>
            </a: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　　</a:t>
            </a:r>
          </a:p>
        </p:txBody>
      </p:sp>
      <p:sp>
        <p:nvSpPr>
          <p:cNvPr id="5" name="角丸四角形 4"/>
          <p:cNvSpPr/>
          <p:nvPr/>
        </p:nvSpPr>
        <p:spPr bwMode="auto">
          <a:xfrm>
            <a:off x="177800" y="2098427"/>
            <a:ext cx="1116013" cy="288925"/>
          </a:xfrm>
          <a:prstGeom prst="roundRect">
            <a:avLst>
              <a:gd name="adj" fmla="val 8201"/>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中 間 所 得 ２　　</a:t>
            </a:r>
          </a:p>
        </p:txBody>
      </p:sp>
      <p:sp>
        <p:nvSpPr>
          <p:cNvPr id="6" name="角丸四角形 5"/>
          <p:cNvSpPr/>
          <p:nvPr/>
        </p:nvSpPr>
        <p:spPr bwMode="auto">
          <a:xfrm>
            <a:off x="177800" y="2525465"/>
            <a:ext cx="1116013" cy="288925"/>
          </a:xfrm>
          <a:prstGeom prst="roundRect">
            <a:avLst>
              <a:gd name="adj" fmla="val 11023"/>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latin typeface="+mj-ea"/>
              <a:ea typeface="+mj-ea"/>
            </a:endParaRPr>
          </a:p>
          <a:p>
            <a:pPr algn="ctr">
              <a:defRPr/>
            </a:pPr>
            <a:r>
              <a:rPr lang="ja-JP" altLang="en-US" sz="1100" dirty="0">
                <a:solidFill>
                  <a:schemeClr val="tx1"/>
                </a:solidFill>
                <a:latin typeface="+mj-ea"/>
                <a:ea typeface="+mj-ea"/>
              </a:rPr>
              <a:t>中 間 所 得 １</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8" name="角丸四角形 7"/>
          <p:cNvSpPr/>
          <p:nvPr/>
        </p:nvSpPr>
        <p:spPr bwMode="auto">
          <a:xfrm>
            <a:off x="177800" y="2963615"/>
            <a:ext cx="1116013" cy="287337"/>
          </a:xfrm>
          <a:prstGeom prst="roundRect">
            <a:avLst>
              <a:gd name="adj" fmla="val 8201"/>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latin typeface="+mj-ea"/>
              <a:ea typeface="+mj-ea"/>
            </a:endParaRPr>
          </a:p>
          <a:p>
            <a:pPr algn="ctr">
              <a:defRPr/>
            </a:pPr>
            <a:r>
              <a:rPr lang="ja-JP" altLang="en-US" sz="1100" dirty="0">
                <a:solidFill>
                  <a:schemeClr val="tx1"/>
                </a:solidFill>
                <a:latin typeface="+mj-ea"/>
                <a:ea typeface="+mj-ea"/>
              </a:rPr>
              <a:t>低　所　得　２</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9" name="角丸四角形 8"/>
          <p:cNvSpPr/>
          <p:nvPr/>
        </p:nvSpPr>
        <p:spPr bwMode="auto">
          <a:xfrm>
            <a:off x="177800" y="3376365"/>
            <a:ext cx="1116013" cy="287337"/>
          </a:xfrm>
          <a:prstGeom prst="roundRect">
            <a:avLst>
              <a:gd name="adj" fmla="val 5379"/>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低　所　得　１　　</a:t>
            </a:r>
          </a:p>
        </p:txBody>
      </p:sp>
      <p:sp>
        <p:nvSpPr>
          <p:cNvPr id="10" name="角丸四角形 9"/>
          <p:cNvSpPr/>
          <p:nvPr/>
        </p:nvSpPr>
        <p:spPr bwMode="auto">
          <a:xfrm>
            <a:off x="177800" y="3827215"/>
            <a:ext cx="1116013" cy="287337"/>
          </a:xfrm>
          <a:prstGeom prst="roundRect">
            <a:avLst>
              <a:gd name="adj" fmla="val 5379"/>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latin typeface="+mj-ea"/>
                <a:ea typeface="+mj-ea"/>
              </a:rPr>
              <a:t>生　活　保　護　　</a:t>
            </a:r>
          </a:p>
        </p:txBody>
      </p:sp>
      <p:sp>
        <p:nvSpPr>
          <p:cNvPr id="3083" name="AutoShape 6"/>
          <p:cNvSpPr>
            <a:spLocks noChangeArrowheads="1"/>
          </p:cNvSpPr>
          <p:nvPr/>
        </p:nvSpPr>
        <p:spPr bwMode="auto">
          <a:xfrm>
            <a:off x="238125" y="436563"/>
            <a:ext cx="9467850" cy="471487"/>
          </a:xfrm>
          <a:prstGeom prst="foldedCorner">
            <a:avLst>
              <a:gd name="adj" fmla="val 6505"/>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rIns="18000" bIns="1080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Times New Roman" pitchFamily="18" charset="0"/>
              </a:rPr>
              <a:t>①　患者の負担が過大なものとならないよう、所得に応じて１月当たりの負担上限額を設定。（月額総医療費の１割がこれに満たない場合は１割）</a:t>
            </a:r>
          </a:p>
          <a:p>
            <a:pPr eaLnBrk="1" hangingPunct="1">
              <a:spcBef>
                <a:spcPct val="0"/>
              </a:spcBef>
              <a:buFontTx/>
              <a:buNone/>
            </a:pPr>
            <a:r>
              <a:rPr lang="ja-JP" altLang="en-US" sz="1200">
                <a:latin typeface="Times New Roman" pitchFamily="18" charset="0"/>
              </a:rPr>
              <a:t>②　費用が高額な治療を長期にわたり継続しなければならない（重度かつ継続）者、育成医療の中間所得層については、更に軽減措置を実施。</a:t>
            </a:r>
            <a:endParaRPr lang="en-US" altLang="ja-JP" sz="1200">
              <a:latin typeface="Times New Roman" pitchFamily="18" charset="0"/>
            </a:endParaRPr>
          </a:p>
        </p:txBody>
      </p:sp>
      <p:sp>
        <p:nvSpPr>
          <p:cNvPr id="15" name="角丸四角形 14"/>
          <p:cNvSpPr/>
          <p:nvPr/>
        </p:nvSpPr>
        <p:spPr bwMode="auto">
          <a:xfrm>
            <a:off x="1358900" y="2963615"/>
            <a:ext cx="4175125" cy="287337"/>
          </a:xfrm>
          <a:prstGeom prst="roundRect">
            <a:avLst>
              <a:gd name="adj" fmla="val 11023"/>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市町村民税非課税（低所得１を除く）</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16" name="角丸四角形 15"/>
          <p:cNvSpPr/>
          <p:nvPr/>
        </p:nvSpPr>
        <p:spPr bwMode="auto">
          <a:xfrm>
            <a:off x="1357313" y="3374777"/>
            <a:ext cx="4176712" cy="287338"/>
          </a:xfrm>
          <a:prstGeom prst="roundRect">
            <a:avLst>
              <a:gd name="adj" fmla="val 11023"/>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j-ea"/>
                <a:ea typeface="+mj-ea"/>
              </a:rPr>
              <a:t>市町村民税非課税</a:t>
            </a:r>
            <a:r>
              <a:rPr lang="ja-JP" altLang="en-US" sz="1000" dirty="0">
                <a:solidFill>
                  <a:schemeClr val="tx1"/>
                </a:solidFill>
                <a:latin typeface="+mj-ea"/>
                <a:ea typeface="+mj-ea"/>
              </a:rPr>
              <a:t>（本人又は障害児の保護者の年収</a:t>
            </a:r>
            <a:r>
              <a:rPr lang="en-US" altLang="ja-JP" sz="1000" dirty="0">
                <a:solidFill>
                  <a:schemeClr val="tx1"/>
                </a:solidFill>
                <a:latin typeface="+mj-ea"/>
                <a:ea typeface="+mj-ea"/>
              </a:rPr>
              <a:t>80</a:t>
            </a:r>
            <a:r>
              <a:rPr lang="ja-JP" altLang="en-US" sz="1000" dirty="0">
                <a:solidFill>
                  <a:schemeClr val="tx1"/>
                </a:solidFill>
                <a:latin typeface="+mj-ea"/>
                <a:ea typeface="+mj-ea"/>
              </a:rPr>
              <a:t>万円以下</a:t>
            </a:r>
            <a:r>
              <a:rPr lang="en-US" altLang="ja-JP" sz="1000" dirty="0">
                <a:solidFill>
                  <a:schemeClr val="tx1"/>
                </a:solidFill>
                <a:latin typeface="+mj-ea"/>
                <a:ea typeface="+mj-ea"/>
              </a:rPr>
              <a:t>)</a:t>
            </a:r>
          </a:p>
        </p:txBody>
      </p:sp>
      <p:sp>
        <p:nvSpPr>
          <p:cNvPr id="17" name="角丸四角形 16"/>
          <p:cNvSpPr/>
          <p:nvPr/>
        </p:nvSpPr>
        <p:spPr bwMode="auto">
          <a:xfrm>
            <a:off x="1350963" y="3827215"/>
            <a:ext cx="4175125" cy="287337"/>
          </a:xfrm>
          <a:prstGeom prst="roundRect">
            <a:avLst>
              <a:gd name="adj" fmla="val 11023"/>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生活保護世帯</a:t>
            </a:r>
            <a:endParaRPr lang="en-US" altLang="ja-JP" sz="1100" dirty="0">
              <a:solidFill>
                <a:schemeClr val="tx1"/>
              </a:solidFill>
              <a:latin typeface="+mj-ea"/>
              <a:ea typeface="+mj-ea"/>
            </a:endParaRPr>
          </a:p>
          <a:p>
            <a:pPr algn="ctr">
              <a:defRPr/>
            </a:pPr>
            <a:r>
              <a:rPr lang="ja-JP" altLang="en-US" sz="1100" dirty="0">
                <a:solidFill>
                  <a:schemeClr val="tx1"/>
                </a:solidFill>
                <a:latin typeface="+mj-ea"/>
                <a:ea typeface="+mj-ea"/>
              </a:rPr>
              <a:t>　</a:t>
            </a:r>
          </a:p>
        </p:txBody>
      </p:sp>
      <p:sp>
        <p:nvSpPr>
          <p:cNvPr id="18" name="角丸四角形 17"/>
          <p:cNvSpPr/>
          <p:nvPr/>
        </p:nvSpPr>
        <p:spPr bwMode="auto">
          <a:xfrm>
            <a:off x="1357313" y="2527052"/>
            <a:ext cx="4176712" cy="288925"/>
          </a:xfrm>
          <a:prstGeom prst="roundRect">
            <a:avLst>
              <a:gd name="adj" fmla="val 11023"/>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solidFill>
                <a:schemeClr val="tx1"/>
              </a:solidFill>
              <a:latin typeface="+mj-ea"/>
              <a:ea typeface="+mj-ea"/>
            </a:endParaRPr>
          </a:p>
          <a:p>
            <a:pPr>
              <a:defRPr/>
            </a:pPr>
            <a:r>
              <a:rPr lang="ja-JP" altLang="en-US" sz="1100" dirty="0">
                <a:solidFill>
                  <a:schemeClr val="tx1"/>
                </a:solidFill>
                <a:latin typeface="+mj-ea"/>
                <a:ea typeface="+mj-ea"/>
              </a:rPr>
              <a:t>市町村民税　</a:t>
            </a:r>
            <a:r>
              <a:rPr lang="en-US" altLang="ja-JP" sz="1100" dirty="0">
                <a:solidFill>
                  <a:schemeClr val="tx1"/>
                </a:solidFill>
                <a:latin typeface="+mj-ea"/>
                <a:ea typeface="+mj-ea"/>
              </a:rPr>
              <a:t>33,000</a:t>
            </a:r>
            <a:r>
              <a:rPr lang="ja-JP" altLang="en-US" sz="1100" dirty="0">
                <a:solidFill>
                  <a:schemeClr val="tx1"/>
                </a:solidFill>
                <a:latin typeface="+mj-ea"/>
                <a:ea typeface="+mj-ea"/>
              </a:rPr>
              <a:t>円未満</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290</a:t>
            </a:r>
            <a:r>
              <a:rPr lang="zh-TW" altLang="en-US" sz="1000" dirty="0">
                <a:solidFill>
                  <a:schemeClr val="tx1"/>
                </a:solidFill>
                <a:latin typeface="ＭＳ Ｐゴシック" panose="020B0600070205080204" pitchFamily="50" charset="-128"/>
                <a:ea typeface="ＭＳ Ｐゴシック" panose="020B0600070205080204" pitchFamily="50" charset="-128"/>
              </a:rPr>
              <a:t>～</a:t>
            </a:r>
            <a:r>
              <a:rPr lang="en-US" altLang="zh-TW" sz="1000" dirty="0">
                <a:solidFill>
                  <a:schemeClr val="tx1"/>
                </a:solidFill>
                <a:latin typeface="ＭＳ Ｐゴシック" panose="020B0600070205080204" pitchFamily="50" charset="-128"/>
                <a:ea typeface="ＭＳ Ｐゴシック" panose="020B0600070205080204" pitchFamily="50" charset="-128"/>
              </a:rPr>
              <a:t>400</a:t>
            </a:r>
            <a:r>
              <a:rPr lang="zh-TW" altLang="en-US" sz="1000" dirty="0">
                <a:solidFill>
                  <a:schemeClr val="tx1"/>
                </a:solidFill>
                <a:latin typeface="ＭＳ Ｐゴシック" panose="020B0600070205080204" pitchFamily="50" charset="-128"/>
                <a:ea typeface="ＭＳ Ｐゴシック" panose="020B0600070205080204" pitchFamily="50" charset="-128"/>
              </a:rPr>
              <a:t>万円未満）</a:t>
            </a:r>
            <a:endParaRPr lang="en-US" altLang="ja-JP" sz="1000" dirty="0">
              <a:solidFill>
                <a:schemeClr val="tx1"/>
              </a:solidFill>
              <a:latin typeface="ＭＳ Ｐゴシック" panose="020B0600070205080204" pitchFamily="50" charset="-128"/>
            </a:endParaRPr>
          </a:p>
          <a:p>
            <a:pPr algn="ctr">
              <a:defRPr/>
            </a:pPr>
            <a:r>
              <a:rPr lang="ja-JP" altLang="en-US" sz="1100" dirty="0">
                <a:solidFill>
                  <a:schemeClr val="tx1"/>
                </a:solidFill>
                <a:latin typeface="+mj-ea"/>
                <a:ea typeface="+mj-ea"/>
              </a:rPr>
              <a:t>　</a:t>
            </a:r>
          </a:p>
        </p:txBody>
      </p:sp>
      <p:sp>
        <p:nvSpPr>
          <p:cNvPr id="19" name="角丸四角形 18"/>
          <p:cNvSpPr/>
          <p:nvPr/>
        </p:nvSpPr>
        <p:spPr bwMode="auto">
          <a:xfrm>
            <a:off x="1365250" y="2098427"/>
            <a:ext cx="4175125" cy="288925"/>
          </a:xfrm>
          <a:prstGeom prst="roundRect">
            <a:avLst>
              <a:gd name="adj" fmla="val 8201"/>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j-ea"/>
                <a:ea typeface="+mj-ea"/>
              </a:rPr>
              <a:t>市町村民税　</a:t>
            </a:r>
            <a:r>
              <a:rPr lang="en-US" altLang="ja-JP" sz="1100" dirty="0">
                <a:solidFill>
                  <a:schemeClr val="tx1"/>
                </a:solidFill>
                <a:latin typeface="+mj-ea"/>
                <a:ea typeface="+mj-ea"/>
              </a:rPr>
              <a:t>33,000</a:t>
            </a:r>
            <a:r>
              <a:rPr lang="ja-JP" altLang="en-US" sz="1100" dirty="0">
                <a:solidFill>
                  <a:schemeClr val="tx1"/>
                </a:solidFill>
                <a:latin typeface="+mj-ea"/>
                <a:ea typeface="+mj-ea"/>
              </a:rPr>
              <a:t>円以上</a:t>
            </a:r>
            <a:r>
              <a:rPr lang="en-US" altLang="ja-JP" sz="1100" dirty="0">
                <a:solidFill>
                  <a:schemeClr val="tx1"/>
                </a:solidFill>
                <a:latin typeface="+mj-ea"/>
                <a:ea typeface="+mj-ea"/>
              </a:rPr>
              <a:t>235,000</a:t>
            </a:r>
            <a:r>
              <a:rPr lang="ja-JP" altLang="en-US" sz="1100" dirty="0">
                <a:solidFill>
                  <a:schemeClr val="tx1"/>
                </a:solidFill>
                <a:latin typeface="+mj-ea"/>
                <a:ea typeface="+mj-ea"/>
              </a:rPr>
              <a:t>円未満</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400</a:t>
            </a:r>
            <a:r>
              <a:rPr lang="zh-TW" altLang="en-US" sz="1000" dirty="0">
                <a:solidFill>
                  <a:schemeClr val="tx1"/>
                </a:solidFill>
                <a:latin typeface="ＭＳ Ｐゴシック" panose="020B0600070205080204" pitchFamily="50" charset="-128"/>
                <a:ea typeface="ＭＳ Ｐゴシック" panose="020B0600070205080204" pitchFamily="50" charset="-128"/>
              </a:rPr>
              <a:t>～</a:t>
            </a:r>
            <a:r>
              <a:rPr lang="en-US" altLang="zh-TW" sz="1000" dirty="0">
                <a:solidFill>
                  <a:schemeClr val="tx1"/>
                </a:solidFill>
                <a:latin typeface="ＭＳ Ｐゴシック" panose="020B0600070205080204" pitchFamily="50" charset="-128"/>
                <a:ea typeface="ＭＳ Ｐゴシック" panose="020B0600070205080204" pitchFamily="50" charset="-128"/>
              </a:rPr>
              <a:t>833</a:t>
            </a:r>
            <a:r>
              <a:rPr lang="zh-TW" altLang="en-US" sz="1000" dirty="0">
                <a:solidFill>
                  <a:schemeClr val="tx1"/>
                </a:solidFill>
                <a:latin typeface="ＭＳ Ｐゴシック" panose="020B0600070205080204" pitchFamily="50" charset="-128"/>
                <a:ea typeface="ＭＳ Ｐゴシック" panose="020B0600070205080204" pitchFamily="50" charset="-128"/>
              </a:rPr>
              <a:t>万円未満）　</a:t>
            </a:r>
            <a:r>
              <a:rPr lang="ja-JP" altLang="en-US" sz="1000" dirty="0">
                <a:solidFill>
                  <a:schemeClr val="tx1"/>
                </a:solidFill>
                <a:latin typeface="ＭＳ Ｐゴシック" panose="020B0600070205080204" pitchFamily="50" charset="-128"/>
              </a:rPr>
              <a:t>　</a:t>
            </a:r>
          </a:p>
        </p:txBody>
      </p:sp>
      <p:sp>
        <p:nvSpPr>
          <p:cNvPr id="21" name="角丸四角形 20"/>
          <p:cNvSpPr/>
          <p:nvPr/>
        </p:nvSpPr>
        <p:spPr bwMode="auto">
          <a:xfrm>
            <a:off x="1365250" y="1687265"/>
            <a:ext cx="4175125" cy="288925"/>
          </a:xfrm>
          <a:prstGeom prst="roundRect">
            <a:avLst>
              <a:gd name="adj" fmla="val 5379"/>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chemeClr val="tx1"/>
                </a:solidFill>
                <a:latin typeface="+mn-ea"/>
              </a:rPr>
              <a:t>市町村民税　</a:t>
            </a:r>
            <a:r>
              <a:rPr lang="en-US" altLang="ja-JP" sz="1100" dirty="0">
                <a:solidFill>
                  <a:schemeClr val="tx1"/>
                </a:solidFill>
                <a:latin typeface="+mn-ea"/>
              </a:rPr>
              <a:t>235,000</a:t>
            </a:r>
            <a:r>
              <a:rPr lang="ja-JP" altLang="en-US" sz="1100" dirty="0">
                <a:solidFill>
                  <a:schemeClr val="tx1"/>
                </a:solidFill>
                <a:latin typeface="+mn-ea"/>
              </a:rPr>
              <a:t>円以上</a:t>
            </a:r>
            <a:r>
              <a:rPr lang="zh-TW" altLang="en-US" sz="1000" dirty="0">
                <a:solidFill>
                  <a:schemeClr val="tx1"/>
                </a:solidFill>
                <a:latin typeface="ＭＳ Ｐゴシック" panose="020B0600070205080204" pitchFamily="50" charset="-128"/>
                <a:ea typeface="ＭＳ Ｐゴシック" panose="020B0600070205080204" pitchFamily="50" charset="-128"/>
              </a:rPr>
              <a:t>（年収約</a:t>
            </a:r>
            <a:r>
              <a:rPr lang="en-US" altLang="zh-TW" sz="1000" dirty="0">
                <a:solidFill>
                  <a:schemeClr val="tx1"/>
                </a:solidFill>
                <a:latin typeface="ＭＳ Ｐゴシック" panose="020B0600070205080204" pitchFamily="50" charset="-128"/>
                <a:ea typeface="ＭＳ Ｐゴシック" panose="020B0600070205080204" pitchFamily="50" charset="-128"/>
              </a:rPr>
              <a:t>833</a:t>
            </a:r>
            <a:r>
              <a:rPr lang="zh-TW" altLang="en-US" sz="1000" dirty="0">
                <a:solidFill>
                  <a:schemeClr val="tx1"/>
                </a:solidFill>
                <a:latin typeface="ＭＳ Ｐゴシック" panose="020B0600070205080204" pitchFamily="50" charset="-128"/>
                <a:ea typeface="ＭＳ Ｐゴシック" panose="020B0600070205080204" pitchFamily="50" charset="-128"/>
              </a:rPr>
              <a:t>万円以上）</a:t>
            </a:r>
            <a:endParaRPr lang="ja-JP" altLang="en-US" sz="1000" dirty="0">
              <a:solidFill>
                <a:schemeClr val="tx1"/>
              </a:solidFill>
              <a:latin typeface="ＭＳ Ｐゴシック" panose="020B0600070205080204" pitchFamily="50" charset="-128"/>
            </a:endParaRPr>
          </a:p>
        </p:txBody>
      </p:sp>
      <p:sp>
        <p:nvSpPr>
          <p:cNvPr id="145" name="角丸四角形 144"/>
          <p:cNvSpPr/>
          <p:nvPr/>
        </p:nvSpPr>
        <p:spPr bwMode="auto">
          <a:xfrm>
            <a:off x="8421688"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角丸四角形 106"/>
          <p:cNvSpPr/>
          <p:nvPr/>
        </p:nvSpPr>
        <p:spPr bwMode="auto">
          <a:xfrm>
            <a:off x="7040563"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角丸四角形 104"/>
          <p:cNvSpPr/>
          <p:nvPr/>
        </p:nvSpPr>
        <p:spPr bwMode="auto">
          <a:xfrm>
            <a:off x="5659438" y="1593602"/>
            <a:ext cx="1331912" cy="2592388"/>
          </a:xfrm>
          <a:prstGeom prst="roundRect">
            <a:avLst>
              <a:gd name="adj" fmla="val 770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角丸四角形 21"/>
          <p:cNvSpPr/>
          <p:nvPr/>
        </p:nvSpPr>
        <p:spPr bwMode="auto">
          <a:xfrm>
            <a:off x="5749925" y="3827215"/>
            <a:ext cx="3924300" cy="287337"/>
          </a:xfrm>
          <a:prstGeom prst="roundRect">
            <a:avLst>
              <a:gd name="adj" fmla="val 5379"/>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０円　　</a:t>
            </a:r>
          </a:p>
        </p:txBody>
      </p:sp>
      <p:sp>
        <p:nvSpPr>
          <p:cNvPr id="26" name="角丸四角形 25"/>
          <p:cNvSpPr/>
          <p:nvPr/>
        </p:nvSpPr>
        <p:spPr bwMode="auto">
          <a:xfrm>
            <a:off x="5749925" y="3376365"/>
            <a:ext cx="3924300" cy="287337"/>
          </a:xfrm>
          <a:prstGeom prst="roundRect">
            <a:avLst>
              <a:gd name="adj" fmla="val 5379"/>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２，５００円　　</a:t>
            </a:r>
          </a:p>
        </p:txBody>
      </p:sp>
      <p:sp>
        <p:nvSpPr>
          <p:cNvPr id="29" name="角丸四角形 28"/>
          <p:cNvSpPr/>
          <p:nvPr/>
        </p:nvSpPr>
        <p:spPr bwMode="auto">
          <a:xfrm>
            <a:off x="5749925" y="2963615"/>
            <a:ext cx="3924300" cy="287337"/>
          </a:xfrm>
          <a:prstGeom prst="roundRect">
            <a:avLst>
              <a:gd name="adj" fmla="val 5379"/>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2" name="角丸四角形 31"/>
          <p:cNvSpPr/>
          <p:nvPr/>
        </p:nvSpPr>
        <p:spPr bwMode="auto">
          <a:xfrm>
            <a:off x="7129463" y="2514352"/>
            <a:ext cx="1152525" cy="288925"/>
          </a:xfrm>
          <a:prstGeom prst="roundRect">
            <a:avLst>
              <a:gd name="adj" fmla="val 537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3" name="角丸四角形 32"/>
          <p:cNvSpPr/>
          <p:nvPr/>
        </p:nvSpPr>
        <p:spPr bwMode="auto">
          <a:xfrm>
            <a:off x="8505825" y="2514352"/>
            <a:ext cx="1152525" cy="288925"/>
          </a:xfrm>
          <a:prstGeom prst="roundRect">
            <a:avLst>
              <a:gd name="adj" fmla="val 5379"/>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５，０００円　　</a:t>
            </a:r>
          </a:p>
        </p:txBody>
      </p:sp>
      <p:sp>
        <p:nvSpPr>
          <p:cNvPr id="34" name="角丸四角形 33"/>
          <p:cNvSpPr/>
          <p:nvPr/>
        </p:nvSpPr>
        <p:spPr bwMode="auto">
          <a:xfrm>
            <a:off x="7118350" y="2098427"/>
            <a:ext cx="1152525" cy="288925"/>
          </a:xfrm>
          <a:prstGeom prst="roundRect">
            <a:avLst>
              <a:gd name="adj" fmla="val 537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１０，０００円　　</a:t>
            </a:r>
          </a:p>
        </p:txBody>
      </p:sp>
      <p:sp>
        <p:nvSpPr>
          <p:cNvPr id="35" name="角丸四角形 34"/>
          <p:cNvSpPr/>
          <p:nvPr/>
        </p:nvSpPr>
        <p:spPr bwMode="auto">
          <a:xfrm>
            <a:off x="8497888" y="2098427"/>
            <a:ext cx="1152525" cy="288925"/>
          </a:xfrm>
          <a:prstGeom prst="roundRect">
            <a:avLst>
              <a:gd name="adj" fmla="val 5379"/>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１０，０００円　　</a:t>
            </a:r>
          </a:p>
        </p:txBody>
      </p:sp>
      <p:sp>
        <p:nvSpPr>
          <p:cNvPr id="59" name="角丸四角形 58"/>
          <p:cNvSpPr/>
          <p:nvPr/>
        </p:nvSpPr>
        <p:spPr bwMode="auto">
          <a:xfrm>
            <a:off x="8516938" y="1687265"/>
            <a:ext cx="1116012" cy="288925"/>
          </a:xfrm>
          <a:prstGeom prst="roundRect">
            <a:avLst>
              <a:gd name="adj" fmla="val 5379"/>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２０，０００円　　</a:t>
            </a:r>
          </a:p>
        </p:txBody>
      </p:sp>
      <p:sp>
        <p:nvSpPr>
          <p:cNvPr id="60" name="角丸四角形 59"/>
          <p:cNvSpPr/>
          <p:nvPr/>
        </p:nvSpPr>
        <p:spPr bwMode="auto">
          <a:xfrm>
            <a:off x="5749925" y="1687265"/>
            <a:ext cx="1152525" cy="288925"/>
          </a:xfrm>
          <a:prstGeom prst="roundRect">
            <a:avLst>
              <a:gd name="adj" fmla="val 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対　象　外</a:t>
            </a:r>
          </a:p>
        </p:txBody>
      </p:sp>
      <p:sp>
        <p:nvSpPr>
          <p:cNvPr id="106" name="角丸四角形 105"/>
          <p:cNvSpPr/>
          <p:nvPr/>
        </p:nvSpPr>
        <p:spPr bwMode="auto">
          <a:xfrm>
            <a:off x="7118350" y="1684090"/>
            <a:ext cx="1152525" cy="287337"/>
          </a:xfrm>
          <a:prstGeom prst="roundRect">
            <a:avLst>
              <a:gd name="adj" fmla="val 1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対　象　外</a:t>
            </a:r>
          </a:p>
        </p:txBody>
      </p:sp>
      <p:sp>
        <p:nvSpPr>
          <p:cNvPr id="141" name="角丸四角形 140"/>
          <p:cNvSpPr/>
          <p:nvPr/>
        </p:nvSpPr>
        <p:spPr bwMode="auto">
          <a:xfrm>
            <a:off x="5732463" y="1161802"/>
            <a:ext cx="1116012" cy="360363"/>
          </a:xfrm>
          <a:prstGeom prst="roundRect">
            <a:avLst>
              <a:gd name="adj" fmla="val 1553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p>
          <a:p>
            <a:pPr algn="ctr">
              <a:defRPr/>
            </a:pPr>
            <a:r>
              <a:rPr lang="ja-JP" altLang="en-US" sz="1100" dirty="0">
                <a:solidFill>
                  <a:schemeClr val="tx1"/>
                </a:solidFill>
              </a:rPr>
              <a:t>更生医療・</a:t>
            </a:r>
            <a:endParaRPr lang="en-US" altLang="ja-JP" sz="1100" dirty="0">
              <a:solidFill>
                <a:schemeClr val="tx1"/>
              </a:solidFill>
            </a:endParaRPr>
          </a:p>
          <a:p>
            <a:pPr algn="ctr">
              <a:defRPr/>
            </a:pPr>
            <a:r>
              <a:rPr lang="ja-JP" altLang="en-US" sz="1100" dirty="0">
                <a:solidFill>
                  <a:schemeClr val="tx1"/>
                </a:solidFill>
              </a:rPr>
              <a:t>精神通院医療</a:t>
            </a:r>
            <a:endParaRPr lang="en-US" altLang="ja-JP" sz="1100" dirty="0">
              <a:solidFill>
                <a:schemeClr val="tx1"/>
              </a:solidFill>
            </a:endParaRPr>
          </a:p>
          <a:p>
            <a:pPr>
              <a:defRPr/>
            </a:pPr>
            <a:r>
              <a:rPr lang="ja-JP" altLang="en-US" sz="1100" dirty="0">
                <a:solidFill>
                  <a:schemeClr val="tx1"/>
                </a:solidFill>
              </a:rPr>
              <a:t>　　</a:t>
            </a:r>
          </a:p>
        </p:txBody>
      </p:sp>
      <p:sp>
        <p:nvSpPr>
          <p:cNvPr id="142" name="角丸四角形 141"/>
          <p:cNvSpPr/>
          <p:nvPr/>
        </p:nvSpPr>
        <p:spPr bwMode="auto">
          <a:xfrm>
            <a:off x="7148513" y="1161802"/>
            <a:ext cx="1116012" cy="360363"/>
          </a:xfrm>
          <a:prstGeom prst="roundRect">
            <a:avLst>
              <a:gd name="adj" fmla="val 16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00" dirty="0"/>
          </a:p>
          <a:p>
            <a:pPr algn="ctr">
              <a:defRPr/>
            </a:pPr>
            <a:r>
              <a:rPr lang="ja-JP" altLang="en-US" sz="1100" dirty="0">
                <a:solidFill>
                  <a:schemeClr val="tx1"/>
                </a:solidFill>
              </a:rPr>
              <a:t>育成医療</a:t>
            </a:r>
            <a:endParaRPr lang="en-US" altLang="ja-JP" sz="1100" dirty="0">
              <a:solidFill>
                <a:schemeClr val="tx1"/>
              </a:solidFill>
            </a:endParaRPr>
          </a:p>
          <a:p>
            <a:pPr>
              <a:defRPr/>
            </a:pPr>
            <a:r>
              <a:rPr lang="ja-JP" altLang="en-US" sz="1100" dirty="0">
                <a:solidFill>
                  <a:schemeClr val="tx1"/>
                </a:solidFill>
              </a:rPr>
              <a:t>　　</a:t>
            </a:r>
          </a:p>
        </p:txBody>
      </p:sp>
      <p:sp>
        <p:nvSpPr>
          <p:cNvPr id="144" name="角丸四角形 143"/>
          <p:cNvSpPr/>
          <p:nvPr/>
        </p:nvSpPr>
        <p:spPr bwMode="auto">
          <a:xfrm>
            <a:off x="8523288" y="1161802"/>
            <a:ext cx="1116012" cy="360363"/>
          </a:xfrm>
          <a:prstGeom prst="roundRect">
            <a:avLst>
              <a:gd name="adj" fmla="val 1673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重度かつ継続</a:t>
            </a:r>
          </a:p>
        </p:txBody>
      </p:sp>
      <p:cxnSp>
        <p:nvCxnSpPr>
          <p:cNvPr id="39" name="直線コネクタ 38"/>
          <p:cNvCxnSpPr/>
          <p:nvPr/>
        </p:nvCxnSpPr>
        <p:spPr bwMode="auto">
          <a:xfrm>
            <a:off x="120650" y="2030165"/>
            <a:ext cx="9610725"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bwMode="auto">
          <a:xfrm>
            <a:off x="106363" y="2890590"/>
            <a:ext cx="9647237"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bwMode="auto">
          <a:xfrm flipV="1">
            <a:off x="115888" y="3322390"/>
            <a:ext cx="9610725"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bwMode="auto">
          <a:xfrm flipV="1">
            <a:off x="84138" y="3743077"/>
            <a:ext cx="9647237"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bwMode="auto">
          <a:xfrm>
            <a:off x="128588" y="2455615"/>
            <a:ext cx="9612312" cy="0"/>
          </a:xfrm>
          <a:prstGeom prst="line">
            <a:avLst/>
          </a:prstGeom>
          <a:ln w="6350">
            <a:prstDash val="sysDash"/>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5732463" y="2096840"/>
            <a:ext cx="1187450" cy="719137"/>
          </a:xfrm>
          <a:prstGeom prst="roundRect">
            <a:avLst>
              <a:gd name="adj" fmla="val 169"/>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schemeClr val="tx1"/>
              </a:solidFill>
            </a:endParaRPr>
          </a:p>
          <a:p>
            <a:pPr algn="ctr">
              <a:defRPr/>
            </a:pPr>
            <a:r>
              <a:rPr lang="ja-JP" altLang="en-US" sz="1100" dirty="0">
                <a:solidFill>
                  <a:schemeClr val="tx1"/>
                </a:solidFill>
              </a:rPr>
              <a:t>総医療費の１割</a:t>
            </a:r>
            <a:endParaRPr lang="en-US" altLang="ja-JP" sz="1100" dirty="0">
              <a:solidFill>
                <a:schemeClr val="tx1"/>
              </a:solidFill>
            </a:endParaRPr>
          </a:p>
          <a:p>
            <a:pPr algn="ctr">
              <a:defRPr/>
            </a:pPr>
            <a:r>
              <a:rPr lang="ja-JP" altLang="en-US" sz="1100" dirty="0">
                <a:solidFill>
                  <a:schemeClr val="tx1"/>
                </a:solidFill>
              </a:rPr>
              <a:t>又は高額療養費 （医療保険）の</a:t>
            </a:r>
            <a:endParaRPr lang="en-US" altLang="ja-JP" sz="1100" dirty="0">
              <a:solidFill>
                <a:schemeClr val="tx1"/>
              </a:solidFill>
            </a:endParaRPr>
          </a:p>
          <a:p>
            <a:pPr algn="ctr">
              <a:defRPr/>
            </a:pPr>
            <a:r>
              <a:rPr lang="ja-JP" altLang="en-US" sz="1100" dirty="0">
                <a:solidFill>
                  <a:schemeClr val="tx1"/>
                </a:solidFill>
              </a:rPr>
              <a:t>自己負担限度額</a:t>
            </a:r>
          </a:p>
          <a:p>
            <a:pPr algn="ctr">
              <a:defRPr/>
            </a:pPr>
            <a:r>
              <a:rPr lang="ja-JP" altLang="en-US" sz="1100" dirty="0">
                <a:solidFill>
                  <a:schemeClr val="tx1"/>
                </a:solidFill>
              </a:rPr>
              <a:t>　</a:t>
            </a:r>
          </a:p>
        </p:txBody>
      </p:sp>
      <p:sp>
        <p:nvSpPr>
          <p:cNvPr id="40" name="ホームベース 39"/>
          <p:cNvSpPr/>
          <p:nvPr/>
        </p:nvSpPr>
        <p:spPr>
          <a:xfrm>
            <a:off x="1462088" y="1269752"/>
            <a:ext cx="2698750" cy="252413"/>
          </a:xfrm>
          <a:prstGeom prst="homePlate">
            <a:avLst/>
          </a:prstGeom>
          <a:ln w="1905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200" dirty="0">
                <a:solidFill>
                  <a:schemeClr val="tx1"/>
                </a:solidFill>
              </a:rPr>
              <a:t>所得区分（医療保険の世帯単位）</a:t>
            </a:r>
          </a:p>
        </p:txBody>
      </p:sp>
      <p:sp>
        <p:nvSpPr>
          <p:cNvPr id="47" name="正方形/長方形 46"/>
          <p:cNvSpPr/>
          <p:nvPr/>
        </p:nvSpPr>
        <p:spPr>
          <a:xfrm>
            <a:off x="8477250" y="1642815"/>
            <a:ext cx="1204913" cy="377825"/>
          </a:xfrm>
          <a:prstGeom prst="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7085013" y="2038102"/>
            <a:ext cx="1243012" cy="828675"/>
          </a:xfrm>
          <a:prstGeom prst="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92074" y="908720"/>
            <a:ext cx="2484661" cy="3429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en-US" altLang="ja-JP" sz="1200" dirty="0"/>
              <a:t>【</a:t>
            </a:r>
            <a:r>
              <a:rPr lang="ja-JP" altLang="en-US" sz="1200" dirty="0"/>
              <a:t>自己負担上限月額</a:t>
            </a:r>
            <a:r>
              <a:rPr lang="en-US" altLang="ja-JP" sz="1200" dirty="0"/>
              <a:t>】</a:t>
            </a:r>
            <a:endParaRPr lang="ja-JP" altLang="en-US" sz="1200" dirty="0"/>
          </a:p>
        </p:txBody>
      </p:sp>
      <p:grpSp>
        <p:nvGrpSpPr>
          <p:cNvPr id="3116" name="グループ化 1"/>
          <p:cNvGrpSpPr>
            <a:grpSpLocks/>
          </p:cNvGrpSpPr>
          <p:nvPr/>
        </p:nvGrpSpPr>
        <p:grpSpPr bwMode="auto">
          <a:xfrm>
            <a:off x="344488" y="4797425"/>
            <a:ext cx="8339137" cy="360363"/>
            <a:chOff x="343991" y="4437435"/>
            <a:chExt cx="8338983" cy="360933"/>
          </a:xfrm>
        </p:grpSpPr>
        <p:sp>
          <p:nvSpPr>
            <p:cNvPr id="50" name="正方形/長方形 49"/>
            <p:cNvSpPr/>
            <p:nvPr/>
          </p:nvSpPr>
          <p:spPr>
            <a:xfrm>
              <a:off x="343991" y="4437435"/>
              <a:ext cx="4716375" cy="360933"/>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t>医療保険（７割）</a:t>
              </a:r>
            </a:p>
          </p:txBody>
        </p:sp>
        <p:sp>
          <p:nvSpPr>
            <p:cNvPr id="51" name="正方形/長方形 50"/>
            <p:cNvSpPr/>
            <p:nvPr/>
          </p:nvSpPr>
          <p:spPr>
            <a:xfrm>
              <a:off x="5046079" y="4437435"/>
              <a:ext cx="2339932" cy="360933"/>
            </a:xfrm>
            <a:prstGeom prst="rect">
              <a:avLst/>
            </a:prstGeom>
            <a:ln>
              <a:solidFill>
                <a:schemeClr val="tx1"/>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ja-JP" altLang="en-US" dirty="0"/>
                <a:t>自立支援医療費</a:t>
              </a:r>
              <a:endParaRPr lang="en-US" altLang="ja-JP" dirty="0"/>
            </a:p>
            <a:p>
              <a:pPr algn="ctr">
                <a:defRPr/>
              </a:pPr>
              <a:r>
                <a:rPr lang="ja-JP" altLang="en-US" sz="1000" dirty="0"/>
                <a:t>（月額医療費－医療保険－患者負担）</a:t>
              </a:r>
              <a:endParaRPr lang="ja-JP" altLang="en-US" sz="1100" dirty="0"/>
            </a:p>
          </p:txBody>
        </p:sp>
        <p:sp>
          <p:nvSpPr>
            <p:cNvPr id="53" name="正方形/長方形 52"/>
            <p:cNvSpPr/>
            <p:nvPr/>
          </p:nvSpPr>
          <p:spPr>
            <a:xfrm>
              <a:off x="7386011" y="4437435"/>
              <a:ext cx="1296963" cy="36093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患者負担</a:t>
              </a:r>
              <a:endParaRPr lang="en-US" altLang="ja-JP" dirty="0"/>
            </a:p>
            <a:p>
              <a:pPr algn="ctr">
                <a:defRPr/>
              </a:pPr>
              <a:r>
                <a:rPr lang="ja-JP" altLang="en-US" sz="900" dirty="0"/>
                <a:t>（１割又は負担上限額）</a:t>
              </a:r>
            </a:p>
          </p:txBody>
        </p:sp>
      </p:grpSp>
      <p:sp>
        <p:nvSpPr>
          <p:cNvPr id="56" name="正方形/長方形 55"/>
          <p:cNvSpPr/>
          <p:nvPr/>
        </p:nvSpPr>
        <p:spPr>
          <a:xfrm>
            <a:off x="274637" y="4437112"/>
            <a:ext cx="5475287" cy="36036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en-US" altLang="ja-JP" dirty="0"/>
              <a:t>【</a:t>
            </a:r>
            <a:r>
              <a:rPr lang="ja-JP" altLang="en-US" dirty="0"/>
              <a:t>月額医療費の負担イメージ</a:t>
            </a:r>
            <a:r>
              <a:rPr lang="en-US" altLang="ja-JP" dirty="0"/>
              <a:t>】</a:t>
            </a:r>
            <a:r>
              <a:rPr lang="ja-JP" altLang="en-US" sz="1100" dirty="0"/>
              <a:t>　</a:t>
            </a:r>
            <a:r>
              <a:rPr lang="ja-JP" altLang="en-US" sz="1000" dirty="0"/>
              <a:t>＊医療保険加入者（生活保護世帯を除く）</a:t>
            </a:r>
          </a:p>
        </p:txBody>
      </p:sp>
      <p:cxnSp>
        <p:nvCxnSpPr>
          <p:cNvPr id="57" name="直線コネクタ 56"/>
          <p:cNvCxnSpPr/>
          <p:nvPr/>
        </p:nvCxnSpPr>
        <p:spPr>
          <a:xfrm>
            <a:off x="57150" y="4403477"/>
            <a:ext cx="979170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42863" y="1071315"/>
            <a:ext cx="0" cy="3348037"/>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9834563" y="1050677"/>
            <a:ext cx="0" cy="3348038"/>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568450" y="1071315"/>
            <a:ext cx="828040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4925" y="1071315"/>
            <a:ext cx="107950" cy="0"/>
          </a:xfrm>
          <a:prstGeom prst="line">
            <a:avLst/>
          </a:prstGeom>
          <a:ln w="31750">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165100" y="4200277"/>
            <a:ext cx="3851275" cy="18097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＊年収については、夫婦＋障害者である子の３人世帯の粗い試算</a:t>
            </a:r>
          </a:p>
        </p:txBody>
      </p:sp>
      <p:sp>
        <p:nvSpPr>
          <p:cNvPr id="3" name="スライド番号プレースホルダー 2"/>
          <p:cNvSpPr>
            <a:spLocks noGrp="1"/>
          </p:cNvSpPr>
          <p:nvPr>
            <p:ph type="sldNum" sz="quarter" idx="12"/>
          </p:nvPr>
        </p:nvSpPr>
        <p:spPr/>
        <p:txBody>
          <a:bodyPr/>
          <a:lstStyle/>
          <a:p>
            <a:pPr>
              <a:defRPr/>
            </a:pPr>
            <a:fld id="{132C9BDF-3DAB-4F39-8074-B0CF74399C12}" type="slidenum">
              <a:rPr lang="en-US" altLang="ja-JP" smtClean="0">
                <a:solidFill>
                  <a:prstClr val="black"/>
                </a:solidFill>
              </a:rPr>
              <a:pPr>
                <a:defRPr/>
              </a:pPr>
              <a:t>39</a:t>
            </a:fld>
            <a:endParaRPr lang="en-US" altLang="ja-JP">
              <a:solidFill>
                <a:prstClr val="black"/>
              </a:solidFill>
            </a:endParaRPr>
          </a:p>
        </p:txBody>
      </p:sp>
      <p:cxnSp>
        <p:nvCxnSpPr>
          <p:cNvPr id="66" name="直線コネクタ 65"/>
          <p:cNvCxnSpPr/>
          <p:nvPr/>
        </p:nvCxnSpPr>
        <p:spPr>
          <a:xfrm>
            <a:off x="0" y="332656"/>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14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t>Ⅰ</a:t>
            </a:r>
            <a:r>
              <a:rPr lang="ja-JP" altLang="en-US" sz="3600" dirty="0" smtClean="0"/>
              <a:t>　障害福祉施策の経緯と動向</a:t>
            </a: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solidFill>
                  <a:srgbClr val="000000"/>
                </a:solidFill>
              </a:rPr>
              <a:pPr>
                <a:defRPr/>
              </a:pPr>
              <a:t>4</a:t>
            </a:fld>
            <a:endParaRPr lang="en-US" altLang="ja-JP"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3864" y="980728"/>
            <a:ext cx="957706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732338" algn="l"/>
              </a:tabLs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１．制度の概要</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endParaRPr lang="ja-JP" altLang="ja-JP" sz="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eaLnBrk="0" hangingPunct="0"/>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が日常生活を送る上で必要な移動等の確保や、就労場面における効率の向上を図ること及び障害児が将来、社会人として独立自活するための素地を育成助長することを目的として、身体機能を補完又は代替し、かつ、長期間にわたり継続して使用される用具（別紙「補装具種目一覧」を参照）について、同一の月に購入又は修理に要した費用の額（基準額）を合計した額から、当該補装具費支給対象者等の家計の負担能力その他の事情をしん酌して政令で定める額（政令で定める額が基準額を合計した額の百分の十を超えるときは、基準額に百分の十を乗じた額）を控除して得た額（補装具費）を支給する。</a:t>
            </a:r>
          </a:p>
          <a:p>
            <a:pPr marL="266700" eaLnBrk="0" hangingPunct="0"/>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※政令で定める額…市町村民税世帯非課税者以外の者：</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37,200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円、市町村民税世帯非課税者：</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p>
          <a:p>
            <a:pPr marL="266700"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２．対象者</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補装具を必要とする障害者、障害児、難病患者等</a:t>
            </a:r>
          </a:p>
          <a:p>
            <a:pPr marL="723900" eaLnBrk="0" hangingPunct="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難病患者等については、特殊の疾病告示に定める疾病に限る</a:t>
            </a:r>
          </a:p>
          <a:p>
            <a:pPr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３．実施主体</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市町村</a:t>
            </a:r>
          </a:p>
          <a:p>
            <a:pPr eaLnBrk="0" hangingPunct="0"/>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４．申請方法等</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endParaRPr lang="ja-JP" altLang="en-US" sz="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eaLnBrk="0" hangingPunct="0"/>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障害者（障害児の場合は扶養義務者）が市町村長に申請し、身体障害者更生相談所等の判定又は意見に基づく市町村長の決定により、補装具費の支給を受ける。</a:t>
            </a:r>
          </a:p>
          <a:p>
            <a:pPr eaLnBrk="0" hangingPunct="0"/>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402714" y="-27384"/>
            <a:ext cx="5083269"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tabLst>
                <a:tab pos="4732338" algn="l"/>
              </a:tabLst>
            </a:pPr>
            <a:r>
              <a:rPr lang="ja-JP" altLang="ja-JP" sz="2000" b="1" dirty="0">
                <a:solidFill>
                  <a:schemeClr val="tx2"/>
                </a:solidFill>
                <a:latin typeface="ＭＳ ゴシック" panose="020B0609070205080204" pitchFamily="49" charset="-128"/>
                <a:ea typeface="ＭＳ ゴシック" panose="020B0609070205080204" pitchFamily="49" charset="-128"/>
                <a:cs typeface="メイリオ" panose="020B0604030504040204" pitchFamily="50" charset="-128"/>
              </a:rPr>
              <a:t>補装具費支給制度の概要</a:t>
            </a:r>
          </a:p>
        </p:txBody>
      </p:sp>
      <p:sp>
        <p:nvSpPr>
          <p:cNvPr id="6" name="角丸四角形 5"/>
          <p:cNvSpPr/>
          <p:nvPr/>
        </p:nvSpPr>
        <p:spPr>
          <a:xfrm>
            <a:off x="153864" y="980728"/>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57492" y="3554301"/>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171450" y="4344022"/>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72009" y="4926780"/>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スライド番号プレースホルダー 2"/>
          <p:cNvSpPr>
            <a:spLocks noGrp="1"/>
          </p:cNvSpPr>
          <p:nvPr>
            <p:ph type="sldNum" sz="quarter" idx="12"/>
          </p:nvPr>
        </p:nvSpPr>
        <p:spPr>
          <a:xfrm>
            <a:off x="7683501" y="6408614"/>
            <a:ext cx="2311400" cy="476250"/>
          </a:xfrm>
        </p:spPr>
        <p:txBody>
          <a:bodyPr/>
          <a:lstStyle/>
          <a:p>
            <a:pPr>
              <a:defRPr/>
            </a:pPr>
            <a:fld id="{062F2BD6-A3CF-46F2-99E4-EF223DD9C4D6}" type="slidenum">
              <a:rPr lang="en-US" altLang="ja-JP" smtClean="0">
                <a:solidFill>
                  <a:prstClr val="black"/>
                </a:solidFill>
              </a:rPr>
              <a:pPr>
                <a:defRPr/>
              </a:pPr>
              <a:t>40</a:t>
            </a:fld>
            <a:endParaRPr lang="en-US" altLang="ja-JP">
              <a:solidFill>
                <a:prstClr val="black"/>
              </a:solidFill>
            </a:endParaRPr>
          </a:p>
        </p:txBody>
      </p:sp>
      <p:cxnSp>
        <p:nvCxnSpPr>
          <p:cNvPr id="11" name="直線コネクタ 10"/>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43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72480" y="144541"/>
            <a:ext cx="9505056" cy="6987297"/>
          </a:xfrm>
          <a:prstGeom prst="rect">
            <a:avLst/>
          </a:prstGeom>
        </p:spPr>
        <p:txBody>
          <a:bodyPr wrap="square">
            <a:spAutoFit/>
          </a:bodyPr>
          <a:lstStyle/>
          <a:p>
            <a:pPr eaLnBrk="0" fontAlgn="base" hangingPunct="0">
              <a:lnSpc>
                <a:spcPct val="87000"/>
              </a:lnSpc>
              <a:spcBef>
                <a:spcPct val="0"/>
              </a:spcBef>
              <a:spcAft>
                <a:spcPct val="0"/>
              </a:spcAft>
              <a:tabLst>
                <a:tab pos="4732338" algn="l"/>
              </a:tabLs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５．費用負担</a:t>
            </a:r>
          </a:p>
          <a:p>
            <a:pPr eaLnBrk="0" fontAlgn="base" hangingPunct="0">
              <a:lnSpc>
                <a:spcPct val="87000"/>
              </a:lnSpc>
              <a:spcBef>
                <a:spcPct val="0"/>
              </a:spcBef>
              <a:spcAft>
                <a:spcPct val="0"/>
              </a:spcAft>
              <a:tabLst>
                <a:tab pos="4732338" algn="l"/>
              </a:tabLst>
            </a:pP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⑴公費負担</a:t>
            </a:r>
          </a:p>
          <a:p>
            <a:pPr marL="450850" indent="-450850"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補装具の購入又は修理に要した費用の額（基準額）から利用者負担額（原則１割）を除した額を補装具費とし、この補装具費について以下の割合により負担。</a:t>
            </a: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負担割合　（国：５０／１００、　都道府県：２５／１００、　市町村：２５／１００）</a:t>
            </a:r>
          </a:p>
          <a:p>
            <a:pPr eaLnBrk="0" fontAlgn="base" hangingPunct="0">
              <a:lnSpc>
                <a:spcPct val="87000"/>
              </a:lnSpc>
              <a:spcBef>
                <a:spcPct val="0"/>
              </a:spcBef>
              <a:spcAft>
                <a:spcPct val="0"/>
              </a:spcAft>
              <a:tabLst>
                <a:tab pos="4732338" algn="l"/>
              </a:tabLs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⑵利用者負担</a:t>
            </a: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所得に応じ、以下の負担上限月額を設定。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lnSpc>
                <a:spcPct val="87000"/>
              </a:lnSpc>
              <a:spcBef>
                <a:spcPct val="0"/>
              </a:spcBef>
              <a:spcAft>
                <a:spcPct val="0"/>
              </a:spcAft>
              <a:tabLst>
                <a:tab pos="4732338" algn="l"/>
              </a:tabLst>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所得区分及び負担上限月額</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spcBef>
                <a:spcPct val="0"/>
              </a:spcBef>
              <a:spcAft>
                <a:spcPct val="0"/>
              </a:spcAft>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73150" indent="-171450" eaLnBrk="0" fontAlgn="base" hangingPunct="0">
              <a:lnSpc>
                <a:spcPct val="87000"/>
              </a:lnSpc>
              <a:spcBef>
                <a:spcPct val="0"/>
              </a:spcBef>
              <a:spcAft>
                <a:spcPct val="0"/>
              </a:spcAft>
              <a:buFontTx/>
              <a:buChar char="•"/>
              <a:tabLst>
                <a:tab pos="4732338" algn="l"/>
              </a:tabLst>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ただし、障害者本人又は世帯員のいずれかが一定所得以上の場合（本人又は世帯員のうち市町村民税所得割の最多納税者の納税額が４６万円以上の場合）には補装具費の支給対象外とする。</a:t>
            </a:r>
          </a:p>
          <a:p>
            <a:pPr marL="901700" eaLnBrk="0" fontAlgn="base" hangingPunct="0">
              <a:lnSpc>
                <a:spcPct val="87000"/>
              </a:lnSpc>
              <a:spcBef>
                <a:spcPct val="0"/>
              </a:spcBef>
              <a:spcAft>
                <a:spcPct val="0"/>
              </a:spcAft>
              <a:buFontTx/>
              <a:buChar char="•"/>
              <a:tabLst>
                <a:tab pos="4732338" algn="l"/>
              </a:tabLst>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生活保護への移行防止措置あり</a:t>
            </a:r>
          </a:p>
          <a:p>
            <a:pPr fontAlgn="base">
              <a:lnSpc>
                <a:spcPct val="87000"/>
              </a:lnSpc>
              <a:spcBef>
                <a:spcPct val="0"/>
              </a:spcBef>
              <a:spcAft>
                <a:spcPct val="0"/>
              </a:spcAft>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考</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endParaRPr lang="en-US" altLang="ja-JP" sz="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endParaRPr lang="en-US" altLang="ja-JP" sz="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補装具の種目</a:t>
            </a:r>
          </a:p>
          <a:p>
            <a:pPr marL="809625" indent="-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［身体障害者・身体障害児共通］</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義肢</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装具</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座位保持装置</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盲人安全</a:t>
            </a:r>
            <a:r>
              <a:rPr lang="ja-JP" altLang="ja-JP"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義眼眼鏡</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補聴器</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車椅子</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電動車椅子</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歩行器　歩行補助</a:t>
            </a:r>
            <a:r>
              <a:rPr lang="ja-JP" altLang="ja-JP"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（Ｔ字状・棒状のものを除く）重度障害者用意思伝達装置</a:t>
            </a: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［身体障害児のみ］</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座位保持椅子　起立保持具　頭部保持具　排便補助具</a:t>
            </a:r>
          </a:p>
          <a:p>
            <a:pPr fontAlgn="base">
              <a:lnSpc>
                <a:spcPct val="87000"/>
              </a:lnSpc>
            </a:pPr>
            <a:endParaRPr lang="ja-JP"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lnSpc>
                <a:spcPct val="87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創設年度　平成１８年１０月施行</a:t>
            </a:r>
          </a:p>
          <a:p>
            <a:pPr marL="809625" indent="-809625"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障害者自立支援法施行に伴い、身体障害者福祉法及び児童福祉法に基づく補装具給付制度を一元化し、補装具費支給制度としたもの。</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身体障害者福祉法</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昭和２５年度</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児童福祉法</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昭和２６年度</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支給根拠　　　</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障害者総合支援法　第７６条第１項</a:t>
            </a:r>
          </a:p>
          <a:p>
            <a:pPr fontAlgn="base">
              <a:lnSpc>
                <a:spcPct val="87000"/>
              </a:lnSpc>
            </a:pP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国の負担根拠　　障害者総合支援法　第９５条第１項第２号</a:t>
            </a:r>
          </a:p>
        </p:txBody>
      </p:sp>
      <p:graphicFrame>
        <p:nvGraphicFramePr>
          <p:cNvPr id="3" name="表 2"/>
          <p:cNvGraphicFramePr>
            <a:graphicFrameLocks noGrp="1"/>
          </p:cNvGraphicFramePr>
          <p:nvPr>
            <p:extLst>
              <p:ext uri="{D42A27DB-BD31-4B8C-83A1-F6EECF244321}">
                <p14:modId xmlns:p14="http://schemas.microsoft.com/office/powerpoint/2010/main" val="3039671816"/>
              </p:ext>
            </p:extLst>
          </p:nvPr>
        </p:nvGraphicFramePr>
        <p:xfrm>
          <a:off x="2576739" y="2132873"/>
          <a:ext cx="5400600" cy="870957"/>
        </p:xfrm>
        <a:graphic>
          <a:graphicData uri="http://schemas.openxmlformats.org/drawingml/2006/table">
            <a:tbl>
              <a:tblPr firstRow="1" firstCol="1" lastRow="1" lastCol="1" bandRow="1" bandCol="1">
                <a:tableStyleId>{5940675A-B579-460E-94D1-54222C63F5DA}</a:tableStyleId>
              </a:tblPr>
              <a:tblGrid>
                <a:gridCol w="1224136">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288032">
                <a:tc>
                  <a:txBody>
                    <a:bodyPr/>
                    <a:lstStyle/>
                    <a:p>
                      <a:pPr algn="ctr"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生活保護</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生活保護世帯に属する者</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０円</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0"/>
                  </a:ext>
                </a:extLst>
              </a:tr>
              <a:tr h="288032">
                <a:tc>
                  <a:txBody>
                    <a:bodyPr/>
                    <a:lstStyle/>
                    <a:p>
                      <a:pPr algn="ctr" fontAlgn="base">
                        <a:lnSpc>
                          <a:spcPts val="1700"/>
                        </a:lnSpc>
                        <a:spcAft>
                          <a:spcPts val="0"/>
                        </a:spcAft>
                      </a:pPr>
                      <a:r>
                        <a:rPr lang="ja-JP" sz="1600" kern="0" dirty="0" smtClean="0">
                          <a:effectLst/>
                          <a:latin typeface="メイリオ" panose="020B0604030504040204" pitchFamily="50" charset="-128"/>
                          <a:ea typeface="メイリオ" panose="020B0604030504040204" pitchFamily="50" charset="-128"/>
                          <a:cs typeface="メイリオ" panose="020B0604030504040204" pitchFamily="50" charset="-128"/>
                        </a:rPr>
                        <a:t>低所得</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市町村民税非課税世帯</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０円</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1"/>
                  </a:ext>
                </a:extLst>
              </a:tr>
              <a:tr h="294893">
                <a:tc>
                  <a:txBody>
                    <a:bodyPr/>
                    <a:lstStyle/>
                    <a:p>
                      <a:pPr algn="ctr" fontAlgn="base">
                        <a:lnSpc>
                          <a:spcPts val="1700"/>
                        </a:lnSpc>
                        <a:spcAft>
                          <a:spcPts val="0"/>
                        </a:spcAft>
                      </a:pPr>
                      <a:r>
                        <a:rPr lang="ja-JP" sz="1600" kern="0">
                          <a:effectLst/>
                          <a:latin typeface="メイリオ" panose="020B0604030504040204" pitchFamily="50" charset="-128"/>
                          <a:ea typeface="メイリオ" panose="020B0604030504040204" pitchFamily="50" charset="-128"/>
                          <a:cs typeface="メイリオ" panose="020B0604030504040204" pitchFamily="50" charset="-128"/>
                        </a:rPr>
                        <a:t>一　　般</a:t>
                      </a:r>
                      <a:endParaRPr lang="ja-JP" sz="1600" kern="10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just"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市町村民税課税世帯</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tc>
                  <a:txBody>
                    <a:bodyPr/>
                    <a:lstStyle/>
                    <a:p>
                      <a:pPr algn="ctr" fontAlgn="base">
                        <a:lnSpc>
                          <a:spcPts val="1700"/>
                        </a:lnSpc>
                        <a:spcAft>
                          <a:spcPts val="0"/>
                        </a:spcAft>
                      </a:pPr>
                      <a:r>
                        <a:rPr lang="ja-JP" sz="1600" kern="0" dirty="0">
                          <a:effectLst/>
                          <a:latin typeface="メイリオ" panose="020B0604030504040204" pitchFamily="50" charset="-128"/>
                          <a:ea typeface="メイリオ" panose="020B0604030504040204" pitchFamily="50" charset="-128"/>
                          <a:cs typeface="メイリオ" panose="020B0604030504040204" pitchFamily="50" charset="-128"/>
                        </a:rPr>
                        <a:t>３７，２００円</a:t>
                      </a:r>
                      <a:endParaRPr lang="ja-JP" sz="16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b"/>
                </a:tc>
                <a:extLst>
                  <a:ext uri="{0D108BD9-81ED-4DB2-BD59-A6C34878D82A}">
                    <a16:rowId xmlns:a16="http://schemas.microsoft.com/office/drawing/2014/main" val="10002"/>
                  </a:ext>
                </a:extLst>
              </a:tr>
            </a:tbl>
          </a:graphicData>
        </a:graphic>
      </p:graphicFrame>
      <p:sp>
        <p:nvSpPr>
          <p:cNvPr id="6" name="角丸四角形 5"/>
          <p:cNvSpPr/>
          <p:nvPr/>
        </p:nvSpPr>
        <p:spPr>
          <a:xfrm>
            <a:off x="171450" y="3675764"/>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71450" y="101576"/>
            <a:ext cx="1918816" cy="342239"/>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スライド番号プレースホルダー 3"/>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41</a:t>
            </a:fld>
            <a:endParaRPr lang="en-US" altLang="ja-JP">
              <a:solidFill>
                <a:prstClr val="black"/>
              </a:solidFill>
            </a:endParaRPr>
          </a:p>
        </p:txBody>
      </p:sp>
    </p:spTree>
    <p:extLst>
      <p:ext uri="{BB962C8B-B14F-4D97-AF65-F5344CB8AC3E}">
        <p14:creationId xmlns:p14="http://schemas.microsoft.com/office/powerpoint/2010/main" val="1289279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3446138" y="-27384"/>
            <a:ext cx="4603205" cy="431800"/>
          </a:xfrm>
        </p:spPr>
        <p:txBody>
          <a:bodyPr lIns="91176" tIns="45600" rIns="91176" bIns="45600">
            <a:noAutofit/>
          </a:bodyPr>
          <a:lstStyle/>
          <a:p>
            <a:pPr algn="l"/>
            <a:r>
              <a:rPr lang="ja-JP" altLang="en-US" sz="2000" b="1" dirty="0" smtClean="0">
                <a:latin typeface="ＭＳ ゴシック" panose="020B0609070205080204" pitchFamily="49" charset="-128"/>
                <a:ea typeface="ＭＳ ゴシック" panose="020B0609070205080204" pitchFamily="49" charset="-128"/>
              </a:rPr>
              <a:t>補装具費の支給の仕組み</a:t>
            </a:r>
          </a:p>
        </p:txBody>
      </p:sp>
      <p:sp>
        <p:nvSpPr>
          <p:cNvPr id="6147" name="Rectangle 3"/>
          <p:cNvSpPr txBox="1">
            <a:spLocks noChangeArrowheads="1"/>
          </p:cNvSpPr>
          <p:nvPr/>
        </p:nvSpPr>
        <p:spPr bwMode="auto">
          <a:xfrm>
            <a:off x="100013" y="476249"/>
            <a:ext cx="9705976" cy="1983642"/>
          </a:xfrm>
          <a:prstGeom prst="rect">
            <a:avLst/>
          </a:prstGeom>
          <a:solidFill>
            <a:schemeClr val="accent5">
              <a:lumMod val="20000"/>
              <a:lumOff val="80000"/>
            </a:schemeClr>
          </a:solid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20000"/>
              </a:spcBef>
            </a:pPr>
            <a:r>
              <a:rPr lang="ja-JP" altLang="en-US" sz="1050" dirty="0">
                <a:solidFill>
                  <a:prstClr val="black"/>
                </a:solidFill>
                <a:latin typeface="メイリオ" pitchFamily="50" charset="-128"/>
                <a:ea typeface="メイリオ" pitchFamily="50" charset="-128"/>
              </a:rPr>
              <a:t>○補装具の購入（修理）を希望する者は、市町村に補装具費支給の申請を行う。</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○申請を受けた市町村は、更生相談所等の意見を基に補装具費の支給を行うことが適切であると認めるときは、補装具費の支給の決定を行う。</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○補装具費の支給の決定を受けた障害者等は、事業者との契約により、当該事業者から補装具の購入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のサービス提供を受ける。</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○障害者等が事業者から補装具の購入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のサービスを受けた時は、</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smtClean="0">
                <a:solidFill>
                  <a:prstClr val="black"/>
                </a:solidFill>
                <a:latin typeface="メイリオ" pitchFamily="50" charset="-128"/>
                <a:ea typeface="メイリオ" pitchFamily="50" charset="-128"/>
              </a:rPr>
              <a:t>（償還払方式の場合）</a:t>
            </a:r>
            <a:endParaRPr lang="en-US" altLang="ja-JP" sz="1050" dirty="0" smtClean="0">
              <a:solidFill>
                <a:prstClr val="black"/>
              </a:solidFill>
              <a:latin typeface="メイリオ" pitchFamily="50" charset="-128"/>
              <a:ea typeface="メイリオ" pitchFamily="50" charset="-128"/>
            </a:endParaRPr>
          </a:p>
          <a:p>
            <a:pPr eaLnBrk="0" hangingPunct="0">
              <a:spcBef>
                <a:spcPct val="20000"/>
              </a:spcBef>
            </a:pPr>
            <a:r>
              <a:rPr lang="en-US" altLang="ja-JP" sz="1050" dirty="0" smtClean="0">
                <a:solidFill>
                  <a:prstClr val="black"/>
                </a:solidFill>
                <a:latin typeface="メイリオ" pitchFamily="50" charset="-128"/>
                <a:ea typeface="メイリオ" pitchFamily="50" charset="-128"/>
              </a:rPr>
              <a:t>   </a:t>
            </a:r>
            <a:r>
              <a:rPr lang="ja-JP" altLang="en-US" sz="1050" dirty="0" smtClean="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事業者に対し、補装具の購入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に要した費用を支払うとともに、</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　・市町村に対し、補装具の購入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に通常要する費用（補装具費＝基準額－利用者負担額）に相当する額を請求する。</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smtClean="0">
                <a:solidFill>
                  <a:prstClr val="black"/>
                </a:solidFill>
                <a:latin typeface="メイリオ" pitchFamily="50" charset="-128"/>
                <a:ea typeface="メイリオ" pitchFamily="50" charset="-128"/>
              </a:rPr>
              <a:t>（代理受領の場合）</a:t>
            </a:r>
            <a:r>
              <a:rPr lang="ja-JP" altLang="en-US" sz="1050" dirty="0">
                <a:solidFill>
                  <a:prstClr val="black"/>
                </a:solidFill>
                <a:latin typeface="メイリオ" pitchFamily="50" charset="-128"/>
                <a:ea typeface="メイリオ" pitchFamily="50" charset="-128"/>
              </a:rPr>
              <a:t>　</a:t>
            </a:r>
            <a:endParaRPr lang="en-US" altLang="ja-JP" sz="1050" dirty="0" smtClean="0">
              <a:solidFill>
                <a:prstClr val="black"/>
              </a:solidFill>
              <a:latin typeface="メイリオ" pitchFamily="50" charset="-128"/>
              <a:ea typeface="メイリオ" pitchFamily="50" charset="-128"/>
            </a:endParaRPr>
          </a:p>
          <a:p>
            <a:pPr eaLnBrk="0" fontAlgn="base" hangingPunct="0">
              <a:spcBef>
                <a:spcPct val="20000"/>
              </a:spcBef>
              <a:spcAft>
                <a:spcPct val="0"/>
              </a:spcAft>
            </a:pPr>
            <a:r>
              <a:rPr lang="ja-JP" altLang="en-US" sz="1050" dirty="0" smtClean="0">
                <a:solidFill>
                  <a:prstClr val="black"/>
                </a:solidFill>
                <a:latin typeface="メイリオ" pitchFamily="50" charset="-128"/>
                <a:ea typeface="メイリオ" pitchFamily="50" charset="-128"/>
              </a:rPr>
              <a:t>　・</a:t>
            </a:r>
            <a:r>
              <a:rPr lang="ja-JP" altLang="en-US" sz="1050" dirty="0">
                <a:solidFill>
                  <a:prstClr val="black"/>
                </a:solidFill>
                <a:latin typeface="メイリオ" pitchFamily="50" charset="-128"/>
                <a:ea typeface="メイリオ" pitchFamily="50" charset="-128"/>
              </a:rPr>
              <a:t>障害者等は、事業者に対し、補装具の購入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に要した費用のうち利用者負担額を支払うとともに、</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　・事業者は、市町村に対し、補装具の購入</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修理</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に通常要する費用から利用者負担額を差し引いた額を請求する。</a:t>
            </a:r>
            <a:r>
              <a:rPr lang="en-US" altLang="ja-JP" sz="1050" dirty="0">
                <a:solidFill>
                  <a:prstClr val="black"/>
                </a:solidFill>
                <a:latin typeface="メイリオ" pitchFamily="50" charset="-128"/>
                <a:ea typeface="メイリオ" pitchFamily="50" charset="-128"/>
              </a:rPr>
              <a:t/>
            </a:r>
            <a:br>
              <a:rPr lang="en-US" altLang="ja-JP" sz="1050" dirty="0">
                <a:solidFill>
                  <a:prstClr val="black"/>
                </a:solidFill>
                <a:latin typeface="メイリオ" pitchFamily="50" charset="-128"/>
                <a:ea typeface="メイリオ" pitchFamily="50" charset="-128"/>
              </a:rPr>
            </a:br>
            <a:r>
              <a:rPr lang="ja-JP" altLang="en-US" sz="1050" dirty="0">
                <a:solidFill>
                  <a:prstClr val="black"/>
                </a:solidFill>
                <a:latin typeface="メイリオ" pitchFamily="50" charset="-128"/>
                <a:ea typeface="メイリオ" pitchFamily="50" charset="-128"/>
              </a:rPr>
              <a:t>○市町村は、事業者から補装具費の請求があった時は、補装具費の支給を行う。　</a:t>
            </a:r>
          </a:p>
        </p:txBody>
      </p:sp>
      <p:grpSp>
        <p:nvGrpSpPr>
          <p:cNvPr id="3" name="グループ化 2"/>
          <p:cNvGrpSpPr/>
          <p:nvPr/>
        </p:nvGrpSpPr>
        <p:grpSpPr>
          <a:xfrm>
            <a:off x="100013" y="2492896"/>
            <a:ext cx="4809432" cy="4349424"/>
            <a:chOff x="632520" y="2270416"/>
            <a:chExt cx="8748346" cy="4349424"/>
          </a:xfrm>
        </p:grpSpPr>
        <p:grpSp>
          <p:nvGrpSpPr>
            <p:cNvPr id="44" name="グループ化 51"/>
            <p:cNvGrpSpPr>
              <a:grpSpLocks/>
            </p:cNvGrpSpPr>
            <p:nvPr/>
          </p:nvGrpSpPr>
          <p:grpSpPr bwMode="auto">
            <a:xfrm>
              <a:off x="632520" y="2270416"/>
              <a:ext cx="8748346" cy="4349424"/>
              <a:chOff x="214313" y="1911760"/>
              <a:chExt cx="9477375" cy="4348099"/>
            </a:xfrm>
          </p:grpSpPr>
          <p:sp>
            <p:nvSpPr>
              <p:cNvPr id="49" name="Rectangle 2"/>
              <p:cNvSpPr>
                <a:spLocks noChangeArrowheads="1"/>
              </p:cNvSpPr>
              <p:nvPr/>
            </p:nvSpPr>
            <p:spPr bwMode="auto">
              <a:xfrm>
                <a:off x="214313" y="1911760"/>
                <a:ext cx="9477375" cy="4325618"/>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ja-JP" altLang="en-US" sz="800">
                  <a:solidFill>
                    <a:prstClr val="black"/>
                  </a:solidFill>
                  <a:latin typeface="Arial" charset="0"/>
                </a:endParaRPr>
              </a:p>
            </p:txBody>
          </p:sp>
          <p:sp>
            <p:nvSpPr>
              <p:cNvPr id="51" name="Text Box 4"/>
              <p:cNvSpPr txBox="1">
                <a:spLocks noChangeArrowheads="1"/>
              </p:cNvSpPr>
              <p:nvPr/>
            </p:nvSpPr>
            <p:spPr bwMode="auto">
              <a:xfrm>
                <a:off x="8385175" y="4004691"/>
                <a:ext cx="1169988" cy="576262"/>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a:solidFill>
                      <a:prstClr val="black"/>
                    </a:solidFill>
                    <a:latin typeface="HG丸ｺﾞｼｯｸM-PRO" pitchFamily="50" charset="-128"/>
                    <a:ea typeface="HG丸ｺﾞｼｯｸM-PRO" pitchFamily="50" charset="-128"/>
                  </a:rPr>
                  <a:t>市町村</a:t>
                </a:r>
                <a:endParaRPr lang="ja-JP" altLang="en-US" sz="900" b="1">
                  <a:solidFill>
                    <a:prstClr val="black"/>
                  </a:solidFill>
                </a:endParaRPr>
              </a:p>
            </p:txBody>
          </p:sp>
          <p:sp>
            <p:nvSpPr>
              <p:cNvPr id="53" name="Text Box 5"/>
              <p:cNvSpPr txBox="1">
                <a:spLocks noChangeArrowheads="1"/>
              </p:cNvSpPr>
              <p:nvPr/>
            </p:nvSpPr>
            <p:spPr bwMode="auto">
              <a:xfrm>
                <a:off x="508000" y="3961631"/>
                <a:ext cx="1716088" cy="619322"/>
              </a:xfrm>
              <a:prstGeom prst="rect">
                <a:avLst/>
              </a:prstGeom>
              <a:solidFill>
                <a:schemeClr val="bg1"/>
              </a:solidFill>
              <a:ln w="38100" cmpd="dbl" algn="ctr">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dirty="0">
                    <a:solidFill>
                      <a:prstClr val="black"/>
                    </a:solidFill>
                    <a:latin typeface="HG丸ｺﾞｼｯｸM-PRO" pitchFamily="50" charset="-128"/>
                    <a:ea typeface="HG丸ｺﾞｼｯｸM-PRO" pitchFamily="50" charset="-128"/>
                  </a:rPr>
                  <a:t>補</a:t>
                </a:r>
                <a:r>
                  <a:rPr lang="ja-JP" altLang="en-US" sz="900" b="1" dirty="0" smtClean="0">
                    <a:solidFill>
                      <a:prstClr val="black"/>
                    </a:solidFill>
                    <a:latin typeface="HG丸ｺﾞｼｯｸM-PRO" pitchFamily="50" charset="-128"/>
                    <a:ea typeface="HG丸ｺﾞｼｯｸM-PRO" pitchFamily="50" charset="-128"/>
                  </a:rPr>
                  <a:t>装具</a:t>
                </a:r>
                <a:endParaRPr lang="en-US" altLang="ja-JP" sz="900" b="1" dirty="0" smtClean="0">
                  <a:solidFill>
                    <a:prstClr val="black"/>
                  </a:solidFill>
                  <a:latin typeface="HG丸ｺﾞｼｯｸM-PRO" pitchFamily="50" charset="-128"/>
                  <a:ea typeface="HG丸ｺﾞｼｯｸM-PRO" pitchFamily="50" charset="-128"/>
                </a:endParaRPr>
              </a:p>
              <a:p>
                <a:pPr algn="ctr" fontAlgn="base">
                  <a:spcBef>
                    <a:spcPct val="0"/>
                  </a:spcBef>
                  <a:spcAft>
                    <a:spcPct val="0"/>
                  </a:spcAft>
                </a:pPr>
                <a:r>
                  <a:rPr lang="ja-JP" altLang="en-US" sz="900" b="1" dirty="0" smtClean="0">
                    <a:solidFill>
                      <a:prstClr val="black"/>
                    </a:solidFill>
                    <a:latin typeface="HG丸ｺﾞｼｯｸM-PRO" pitchFamily="50" charset="-128"/>
                    <a:ea typeface="HG丸ｺﾞｼｯｸM-PRO" pitchFamily="50" charset="-128"/>
                  </a:rPr>
                  <a:t>製作</a:t>
                </a:r>
                <a:r>
                  <a:rPr lang="ja-JP" altLang="en-US" sz="900" b="1" dirty="0">
                    <a:solidFill>
                      <a:prstClr val="black"/>
                    </a:solidFill>
                    <a:latin typeface="HG丸ｺﾞｼｯｸM-PRO" pitchFamily="50" charset="-128"/>
                    <a:ea typeface="HG丸ｺﾞｼｯｸM-PRO" pitchFamily="50" charset="-128"/>
                  </a:rPr>
                  <a:t>業者</a:t>
                </a:r>
              </a:p>
            </p:txBody>
          </p:sp>
          <p:sp>
            <p:nvSpPr>
              <p:cNvPr id="57" name="Text Box 6"/>
              <p:cNvSpPr txBox="1">
                <a:spLocks noChangeArrowheads="1"/>
              </p:cNvSpPr>
              <p:nvPr/>
            </p:nvSpPr>
            <p:spPr bwMode="auto">
              <a:xfrm>
                <a:off x="5880890" y="1931680"/>
                <a:ext cx="3667574" cy="345715"/>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en-US" altLang="ja-JP" sz="900" dirty="0">
                    <a:solidFill>
                      <a:prstClr val="black"/>
                    </a:solidFill>
                    <a:latin typeface="HG丸ｺﾞｼｯｸM-PRO" pitchFamily="50" charset="-128"/>
                    <a:ea typeface="HG丸ｺﾞｼｯｸM-PRO" pitchFamily="50" charset="-128"/>
                  </a:rPr>
                  <a:t>①</a:t>
                </a:r>
                <a:r>
                  <a:rPr lang="ja-JP" altLang="en-US" sz="900" dirty="0">
                    <a:solidFill>
                      <a:prstClr val="black"/>
                    </a:solidFill>
                    <a:latin typeface="HG丸ｺﾞｼｯｸM-PRO" pitchFamily="50" charset="-128"/>
                    <a:ea typeface="HG丸ｺﾞｼｯｸM-PRO" pitchFamily="50" charset="-128"/>
                  </a:rPr>
                  <a:t>補装具費支給</a:t>
                </a:r>
                <a:r>
                  <a:rPr lang="ja-JP" altLang="en-US" sz="900" dirty="0" smtClean="0">
                    <a:solidFill>
                      <a:prstClr val="black"/>
                    </a:solidFill>
                    <a:latin typeface="HG丸ｺﾞｼｯｸM-PRO" pitchFamily="50" charset="-128"/>
                    <a:ea typeface="HG丸ｺﾞｼｯｸM-PRO" pitchFamily="50" charset="-128"/>
                  </a:rPr>
                  <a:t>申請</a:t>
                </a:r>
                <a:endParaRPr lang="en-US" altLang="ja-JP" sz="900" dirty="0" smtClean="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rPr>
                  <a:t>⑨費用支払いの請求　</a:t>
                </a:r>
                <a:r>
                  <a:rPr lang="ja-JP" altLang="en-US" sz="900" dirty="0" smtClean="0">
                    <a:solidFill>
                      <a:prstClr val="black"/>
                    </a:solidFill>
                    <a:latin typeface="+mj-ea"/>
                    <a:ea typeface="+mj-ea"/>
                  </a:rPr>
                  <a:t>（</a:t>
                </a:r>
                <a:r>
                  <a:rPr lang="en-US" altLang="ja-JP" sz="900" dirty="0" smtClean="0">
                    <a:solidFill>
                      <a:prstClr val="black"/>
                    </a:solidFill>
                    <a:latin typeface="+mj-ea"/>
                    <a:ea typeface="+mj-ea"/>
                  </a:rPr>
                  <a:t>90/100</a:t>
                </a:r>
                <a:r>
                  <a:rPr lang="ja-JP" altLang="en-US" sz="900" dirty="0" smtClean="0">
                    <a:solidFill>
                      <a:prstClr val="black"/>
                    </a:solidFill>
                    <a:latin typeface="+mj-ea"/>
                    <a:ea typeface="+mj-ea"/>
                  </a:rPr>
                  <a:t>）</a:t>
                </a:r>
                <a:endParaRPr lang="en-US" altLang="ja-JP" sz="900" dirty="0" smtClean="0">
                  <a:solidFill>
                    <a:prstClr val="black"/>
                  </a:solidFill>
                  <a:latin typeface="+mj-ea"/>
                  <a:ea typeface="+mj-ea"/>
                </a:endParaRPr>
              </a:p>
            </p:txBody>
          </p:sp>
          <p:sp>
            <p:nvSpPr>
              <p:cNvPr id="58" name="Text Box 7"/>
              <p:cNvSpPr txBox="1">
                <a:spLocks noChangeArrowheads="1"/>
              </p:cNvSpPr>
              <p:nvPr/>
            </p:nvSpPr>
            <p:spPr bwMode="auto">
              <a:xfrm>
                <a:off x="4889983" y="3063315"/>
                <a:ext cx="3929323" cy="720083"/>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④補装具費支給決定</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種目・金額</a:t>
                </a:r>
                <a:r>
                  <a:rPr lang="en-US" altLang="ja-JP" sz="900" dirty="0">
                    <a:solidFill>
                      <a:prstClr val="black"/>
                    </a:solidFill>
                    <a:latin typeface="HG丸ｺﾞｼｯｸM-PRO" pitchFamily="50" charset="-128"/>
                    <a:ea typeface="HG丸ｺﾞｼｯｸM-PRO" pitchFamily="50" charset="-128"/>
                  </a:rPr>
                  <a:t>)</a:t>
                </a:r>
                <a:endParaRPr lang="ja-JP" altLang="en-US" sz="9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a:t>
                </a:r>
                <a:r>
                  <a:rPr lang="en-US" altLang="ja-JP" sz="800" dirty="0">
                    <a:solidFill>
                      <a:prstClr val="black"/>
                    </a:solidFill>
                    <a:latin typeface="HG丸ｺﾞｼｯｸM-PRO" pitchFamily="50" charset="-128"/>
                    <a:ea typeface="HG丸ｺﾞｼｯｸM-PRO" pitchFamily="50" charset="-128"/>
                  </a:rPr>
                  <a:t>※</a:t>
                </a:r>
                <a:r>
                  <a:rPr lang="ja-JP" altLang="en-US" sz="800" dirty="0">
                    <a:solidFill>
                      <a:prstClr val="black"/>
                    </a:solidFill>
                    <a:latin typeface="HG丸ｺﾞｼｯｸM-PRO" pitchFamily="50" charset="-128"/>
                    <a:ea typeface="HG丸ｺﾞｼｯｸM-PRO" pitchFamily="50" charset="-128"/>
                  </a:rPr>
                  <a:t>申請者が適切な業者の選定に必要となる情報の</a:t>
                </a:r>
                <a:r>
                  <a:rPr lang="ja-JP" altLang="en-US" sz="800" dirty="0" smtClean="0">
                    <a:solidFill>
                      <a:prstClr val="black"/>
                    </a:solidFill>
                    <a:latin typeface="HG丸ｺﾞｼｯｸM-PRO" pitchFamily="50" charset="-128"/>
                    <a:ea typeface="HG丸ｺﾞｼｯｸM-PRO" pitchFamily="50" charset="-128"/>
                  </a:rPr>
                  <a:t>提供</a:t>
                </a:r>
                <a:endParaRPr lang="en-US" altLang="ja-JP" sz="800" dirty="0" smtClean="0">
                  <a:solidFill>
                    <a:prstClr val="black"/>
                  </a:solidFill>
                  <a:latin typeface="HG丸ｺﾞｼｯｸM-PRO" pitchFamily="50" charset="-128"/>
                  <a:ea typeface="HG丸ｺﾞｼｯｸM-PRO" pitchFamily="50" charset="-128"/>
                </a:endParaRPr>
              </a:p>
              <a:p>
                <a:pPr algn="just"/>
                <a:r>
                  <a:rPr lang="ja-JP" altLang="en-US" sz="900" dirty="0">
                    <a:solidFill>
                      <a:prstClr val="black"/>
                    </a:solidFill>
                    <a:latin typeface="HG丸ｺﾞｼｯｸM-PRO" pitchFamily="50" charset="-128"/>
                    <a:ea typeface="HG丸ｺﾞｼｯｸM-PRO" pitchFamily="50" charset="-128"/>
                  </a:rPr>
                  <a:t>⑩費用の支払い（補装具費の支給）</a:t>
                </a:r>
                <a:endParaRPr lang="en-US" altLang="ja-JP" sz="900" dirty="0">
                  <a:solidFill>
                    <a:prstClr val="black"/>
                  </a:solidFill>
                </a:endParaRPr>
              </a:p>
              <a:p>
                <a:pPr algn="just" fontAlgn="base">
                  <a:spcBef>
                    <a:spcPct val="0"/>
                  </a:spcBef>
                  <a:spcAft>
                    <a:spcPct val="0"/>
                  </a:spcAft>
                </a:pPr>
                <a:endParaRPr lang="ja-JP" altLang="en-US" sz="800" dirty="0">
                  <a:solidFill>
                    <a:prstClr val="black"/>
                  </a:solidFill>
                  <a:latin typeface="HG丸ｺﾞｼｯｸM-PRO" pitchFamily="50" charset="-128"/>
                  <a:ea typeface="HG丸ｺﾞｼｯｸM-PRO" pitchFamily="50" charset="-128"/>
                </a:endParaRPr>
              </a:p>
            </p:txBody>
          </p:sp>
          <p:sp>
            <p:nvSpPr>
              <p:cNvPr id="59" name="Line 8"/>
              <p:cNvSpPr>
                <a:spLocks noChangeShapeType="1"/>
              </p:cNvSpPr>
              <p:nvPr/>
            </p:nvSpPr>
            <p:spPr bwMode="auto">
              <a:xfrm flipH="1">
                <a:off x="5500688" y="2375719"/>
                <a:ext cx="3587750"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0" name="Line 10"/>
              <p:cNvSpPr>
                <a:spLocks noChangeShapeType="1"/>
              </p:cNvSpPr>
              <p:nvPr/>
            </p:nvSpPr>
            <p:spPr bwMode="auto">
              <a:xfrm flipH="1" flipV="1">
                <a:off x="5576888" y="2637656"/>
                <a:ext cx="3198812" cy="31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1" name="Line 12"/>
              <p:cNvSpPr>
                <a:spLocks noChangeShapeType="1"/>
              </p:cNvSpPr>
              <p:nvPr/>
            </p:nvSpPr>
            <p:spPr bwMode="auto">
              <a:xfrm flipH="1" flipV="1">
                <a:off x="1209675" y="2553519"/>
                <a:ext cx="2808288" cy="11112"/>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2" name="Line 13"/>
              <p:cNvSpPr>
                <a:spLocks noChangeShapeType="1"/>
              </p:cNvSpPr>
              <p:nvPr/>
            </p:nvSpPr>
            <p:spPr bwMode="auto">
              <a:xfrm flipH="1">
                <a:off x="1209675" y="2553519"/>
                <a:ext cx="0" cy="1408112"/>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3" name="Text Box 14"/>
              <p:cNvSpPr txBox="1">
                <a:spLocks noChangeArrowheads="1"/>
              </p:cNvSpPr>
              <p:nvPr/>
            </p:nvSpPr>
            <p:spPr bwMode="auto">
              <a:xfrm>
                <a:off x="819147" y="1976115"/>
                <a:ext cx="3105153" cy="223589"/>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⑤重要事項の説明、契約</a:t>
                </a:r>
                <a:endParaRPr lang="ja-JP" altLang="en-US" sz="900" dirty="0">
                  <a:solidFill>
                    <a:prstClr val="black"/>
                  </a:solidFill>
                </a:endParaRPr>
              </a:p>
            </p:txBody>
          </p:sp>
          <p:sp>
            <p:nvSpPr>
              <p:cNvPr id="64" name="Line 15"/>
              <p:cNvSpPr>
                <a:spLocks noChangeShapeType="1"/>
              </p:cNvSpPr>
              <p:nvPr/>
            </p:nvSpPr>
            <p:spPr bwMode="auto">
              <a:xfrm>
                <a:off x="820738" y="2201094"/>
                <a:ext cx="0" cy="1760537"/>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5" name="Line 16"/>
              <p:cNvSpPr>
                <a:spLocks noChangeShapeType="1"/>
              </p:cNvSpPr>
              <p:nvPr/>
            </p:nvSpPr>
            <p:spPr bwMode="auto">
              <a:xfrm flipH="1">
                <a:off x="819150" y="2204269"/>
                <a:ext cx="3198813" cy="0"/>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6" name="Text Box 17"/>
              <p:cNvSpPr txBox="1">
                <a:spLocks noChangeArrowheads="1"/>
              </p:cNvSpPr>
              <p:nvPr/>
            </p:nvSpPr>
            <p:spPr bwMode="auto">
              <a:xfrm>
                <a:off x="1209675" y="2277395"/>
                <a:ext cx="2500313" cy="33496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⑦補装具の引渡し</a:t>
                </a:r>
                <a:endParaRPr lang="ja-JP" altLang="en-US" sz="900" dirty="0">
                  <a:solidFill>
                    <a:prstClr val="black"/>
                  </a:solidFill>
                </a:endParaRPr>
              </a:p>
            </p:txBody>
          </p:sp>
          <p:sp>
            <p:nvSpPr>
              <p:cNvPr id="67" name="Text Box 18"/>
              <p:cNvSpPr txBox="1">
                <a:spLocks noChangeArrowheads="1"/>
              </p:cNvSpPr>
              <p:nvPr/>
            </p:nvSpPr>
            <p:spPr bwMode="auto">
              <a:xfrm>
                <a:off x="1571919" y="3044784"/>
                <a:ext cx="3289782" cy="631200"/>
              </a:xfrm>
              <a:prstGeom prst="rect">
                <a:avLst/>
              </a:prstGeom>
              <a:noFill/>
              <a:ln w="9525">
                <a:noFill/>
                <a:miter lim="800000"/>
                <a:headEnd/>
                <a:tailEnd/>
              </a:ln>
            </p:spPr>
            <p:txBody>
              <a:bodyPr lIns="74295" tIns="41400" rIns="74295" bIns="8890"/>
              <a:lstStyle/>
              <a:p>
                <a:pPr marL="177800" lvl="1" indent="-176213"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⑧補装具の購入</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修理</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費のうち自己負担額の支払い</a:t>
                </a:r>
                <a:endParaRPr lang="en-US" altLang="ja-JP" sz="900" dirty="0">
                  <a:solidFill>
                    <a:prstClr val="black"/>
                  </a:solidFill>
                  <a:latin typeface="HG丸ｺﾞｼｯｸM-PRO" pitchFamily="50" charset="-128"/>
                  <a:ea typeface="HG丸ｺﾞｼｯｸM-PRO" pitchFamily="50" charset="-128"/>
                </a:endParaRPr>
              </a:p>
              <a:p>
                <a:pPr marL="177800" lvl="1" indent="-176213" algn="r" fontAlgn="base">
                  <a:spcBef>
                    <a:spcPct val="0"/>
                  </a:spcBef>
                  <a:spcAft>
                    <a:spcPct val="0"/>
                  </a:spcAft>
                </a:pPr>
                <a:r>
                  <a:rPr lang="ja-JP" altLang="en-US" sz="900" dirty="0" smtClean="0">
                    <a:solidFill>
                      <a:prstClr val="black"/>
                    </a:solidFill>
                    <a:latin typeface="+mj-ea"/>
                    <a:ea typeface="+mj-ea"/>
                  </a:rPr>
                  <a:t>（</a:t>
                </a:r>
                <a:r>
                  <a:rPr lang="en-US" altLang="ja-JP" sz="900" dirty="0" smtClean="0">
                    <a:solidFill>
                      <a:prstClr val="black"/>
                    </a:solidFill>
                    <a:latin typeface="+mj-ea"/>
                    <a:ea typeface="+mj-ea"/>
                  </a:rPr>
                  <a:t>100</a:t>
                </a:r>
                <a:r>
                  <a:rPr lang="ja-JP" altLang="en-US" sz="900" dirty="0" smtClean="0">
                    <a:solidFill>
                      <a:prstClr val="black"/>
                    </a:solidFill>
                    <a:latin typeface="+mj-ea"/>
                    <a:ea typeface="+mj-ea"/>
                  </a:rPr>
                  <a:t>／</a:t>
                </a:r>
                <a:r>
                  <a:rPr lang="en-US" altLang="ja-JP" sz="900" dirty="0" smtClean="0">
                    <a:solidFill>
                      <a:prstClr val="black"/>
                    </a:solidFill>
                    <a:latin typeface="+mj-ea"/>
                    <a:ea typeface="+mj-ea"/>
                  </a:rPr>
                  <a:t>100</a:t>
                </a:r>
                <a:r>
                  <a:rPr lang="ja-JP" altLang="en-US" sz="900" dirty="0" smtClean="0">
                    <a:solidFill>
                      <a:prstClr val="black"/>
                    </a:solidFill>
                    <a:latin typeface="+mj-ea"/>
                    <a:ea typeface="+mj-ea"/>
                  </a:rPr>
                  <a:t>）</a:t>
                </a:r>
                <a:endParaRPr lang="en-US" altLang="ja-JP" sz="900" dirty="0">
                  <a:solidFill>
                    <a:prstClr val="black"/>
                  </a:solidFill>
                  <a:latin typeface="+mj-ea"/>
                  <a:ea typeface="+mj-ea"/>
                </a:endParaRPr>
              </a:p>
            </p:txBody>
          </p:sp>
          <p:sp>
            <p:nvSpPr>
              <p:cNvPr id="68" name="Line 19"/>
              <p:cNvSpPr>
                <a:spLocks noChangeShapeType="1"/>
              </p:cNvSpPr>
              <p:nvPr/>
            </p:nvSpPr>
            <p:spPr bwMode="auto">
              <a:xfrm flipH="1" flipV="1">
                <a:off x="1611313" y="2853556"/>
                <a:ext cx="2338387"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69" name="Line 20"/>
              <p:cNvSpPr>
                <a:spLocks noChangeShapeType="1"/>
              </p:cNvSpPr>
              <p:nvPr/>
            </p:nvSpPr>
            <p:spPr bwMode="auto">
              <a:xfrm flipH="1">
                <a:off x="1600200" y="2853556"/>
                <a:ext cx="11113" cy="11080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0" name="Text Box 21"/>
              <p:cNvSpPr txBox="1">
                <a:spLocks noChangeArrowheads="1"/>
              </p:cNvSpPr>
              <p:nvPr/>
            </p:nvSpPr>
            <p:spPr bwMode="auto">
              <a:xfrm>
                <a:off x="4005261" y="2132857"/>
                <a:ext cx="1589088" cy="877887"/>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利用者</a:t>
                </a:r>
              </a:p>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（申請者）</a:t>
                </a:r>
                <a:endParaRPr lang="ja-JP" altLang="en-US" sz="1000" b="1" dirty="0">
                  <a:solidFill>
                    <a:prstClr val="black"/>
                  </a:solidFill>
                </a:endParaRPr>
              </a:p>
            </p:txBody>
          </p:sp>
          <p:sp>
            <p:nvSpPr>
              <p:cNvPr id="71" name="Line 22"/>
              <p:cNvSpPr>
                <a:spLocks noChangeShapeType="1"/>
              </p:cNvSpPr>
              <p:nvPr/>
            </p:nvSpPr>
            <p:spPr bwMode="auto">
              <a:xfrm flipH="1">
                <a:off x="5967413" y="5589240"/>
                <a:ext cx="2808287" cy="0"/>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2" name="Line 23"/>
              <p:cNvSpPr>
                <a:spLocks noChangeShapeType="1"/>
              </p:cNvSpPr>
              <p:nvPr/>
            </p:nvSpPr>
            <p:spPr bwMode="auto">
              <a:xfrm flipH="1" flipV="1">
                <a:off x="5967413" y="5877272"/>
                <a:ext cx="31210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3" name="Line 25"/>
              <p:cNvSpPr>
                <a:spLocks noChangeShapeType="1"/>
              </p:cNvSpPr>
              <p:nvPr/>
            </p:nvSpPr>
            <p:spPr bwMode="auto">
              <a:xfrm flipV="1">
                <a:off x="1209675" y="5877272"/>
                <a:ext cx="27146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74" name="Text Box 27"/>
              <p:cNvSpPr txBox="1">
                <a:spLocks noChangeArrowheads="1"/>
              </p:cNvSpPr>
              <p:nvPr/>
            </p:nvSpPr>
            <p:spPr bwMode="auto">
              <a:xfrm>
                <a:off x="6587672" y="5168576"/>
                <a:ext cx="1951037"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②意見照会</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判定依頼</a:t>
                </a:r>
                <a:endParaRPr lang="ja-JP" altLang="en-US" sz="900" dirty="0">
                  <a:solidFill>
                    <a:prstClr val="black"/>
                  </a:solidFill>
                </a:endParaRPr>
              </a:p>
            </p:txBody>
          </p:sp>
          <p:sp>
            <p:nvSpPr>
              <p:cNvPr id="75" name="Text Box 29"/>
              <p:cNvSpPr txBox="1">
                <a:spLocks noChangeArrowheads="1"/>
              </p:cNvSpPr>
              <p:nvPr/>
            </p:nvSpPr>
            <p:spPr bwMode="auto">
              <a:xfrm rot="10800000" flipV="1">
                <a:off x="6590505" y="5877272"/>
                <a:ext cx="2370312" cy="38258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③見書の交付</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判定書の交付</a:t>
                </a:r>
                <a:endParaRPr lang="ja-JP" altLang="en-US" sz="900" dirty="0">
                  <a:solidFill>
                    <a:prstClr val="black"/>
                  </a:solidFill>
                </a:endParaRPr>
              </a:p>
            </p:txBody>
          </p:sp>
          <p:sp>
            <p:nvSpPr>
              <p:cNvPr id="76" name="Text Box 30"/>
              <p:cNvSpPr txBox="1">
                <a:spLocks noChangeArrowheads="1"/>
              </p:cNvSpPr>
              <p:nvPr/>
            </p:nvSpPr>
            <p:spPr bwMode="auto">
              <a:xfrm>
                <a:off x="1522413" y="5378771"/>
                <a:ext cx="1870075" cy="56991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⑥製作指導</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適合判定</a:t>
                </a:r>
                <a:endParaRPr lang="ja-JP" altLang="en-US" sz="900" dirty="0">
                  <a:solidFill>
                    <a:prstClr val="black"/>
                  </a:solidFill>
                </a:endParaRPr>
              </a:p>
            </p:txBody>
          </p:sp>
          <p:sp>
            <p:nvSpPr>
              <p:cNvPr id="77" name="Text Box 31"/>
              <p:cNvSpPr txBox="1">
                <a:spLocks noChangeArrowheads="1"/>
              </p:cNvSpPr>
              <p:nvPr/>
            </p:nvSpPr>
            <p:spPr bwMode="auto">
              <a:xfrm>
                <a:off x="3190256" y="5311782"/>
                <a:ext cx="2794620" cy="770656"/>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dirty="0">
                    <a:solidFill>
                      <a:prstClr val="black"/>
                    </a:solidFill>
                    <a:latin typeface="HG丸ｺﾞｼｯｸM-PRO" pitchFamily="50" charset="-128"/>
                    <a:ea typeface="HG丸ｺﾞｼｯｸM-PRO" pitchFamily="50" charset="-128"/>
                  </a:rPr>
                  <a:t>更生相談所等</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指定自立支援医療機関</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保　健　所</a:t>
                </a:r>
                <a:endParaRPr lang="ja-JP" altLang="en-US" sz="900" dirty="0">
                  <a:solidFill>
                    <a:prstClr val="black"/>
                  </a:solidFill>
                </a:endParaRPr>
              </a:p>
            </p:txBody>
          </p:sp>
          <p:sp>
            <p:nvSpPr>
              <p:cNvPr id="78" name="AutoShape 32"/>
              <p:cNvSpPr>
                <a:spLocks noChangeArrowheads="1"/>
              </p:cNvSpPr>
              <p:nvPr/>
            </p:nvSpPr>
            <p:spPr bwMode="auto">
              <a:xfrm>
                <a:off x="3356372" y="5498989"/>
                <a:ext cx="2480298" cy="479425"/>
              </a:xfrm>
              <a:prstGeom prst="bracketPair">
                <a:avLst>
                  <a:gd name="adj" fmla="val 16667"/>
                </a:avLst>
              </a:prstGeom>
              <a:noFill/>
              <a:ln w="12700">
                <a:solidFill>
                  <a:srgbClr val="000000"/>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cxnSp>
            <p:nvCxnSpPr>
              <p:cNvPr id="79" name="直線コネクタ 78"/>
              <p:cNvCxnSpPr>
                <a:endCxn id="71" idx="0"/>
              </p:cNvCxnSpPr>
              <p:nvPr/>
            </p:nvCxnSpPr>
            <p:spPr>
              <a:xfrm rot="5400000">
                <a:off x="8289716" y="5103255"/>
                <a:ext cx="97196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endCxn id="73" idx="0"/>
              </p:cNvCxnSpPr>
              <p:nvPr/>
            </p:nvCxnSpPr>
            <p:spPr>
              <a:xfrm rot="5400000">
                <a:off x="598674" y="5264660"/>
                <a:ext cx="1223589"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rot="5400000">
                <a:off x="8460434" y="5247657"/>
                <a:ext cx="1260770" cy="1588"/>
              </a:xfrm>
              <a:prstGeom prst="straightConnector1">
                <a:avLst/>
              </a:prstGeom>
              <a:ln w="381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cxnSp>
          <p:nvCxnSpPr>
            <p:cNvPr id="83" name="直線コネクタ 82"/>
            <p:cNvCxnSpPr/>
            <p:nvPr/>
          </p:nvCxnSpPr>
          <p:spPr bwMode="auto">
            <a:xfrm rot="5400000">
              <a:off x="7854541" y="3680304"/>
              <a:ext cx="1367454" cy="1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bwMode="auto">
            <a:xfrm rot="5400000">
              <a:off x="8021802" y="3556987"/>
              <a:ext cx="1613243" cy="1466"/>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grpSp>
      <p:sp>
        <p:nvSpPr>
          <p:cNvPr id="2" name="スライド番号プレースホルダー 1"/>
          <p:cNvSpPr>
            <a:spLocks noGrp="1"/>
          </p:cNvSpPr>
          <p:nvPr>
            <p:ph type="sldNum" sz="quarter" idx="12"/>
          </p:nvPr>
        </p:nvSpPr>
        <p:spPr>
          <a:xfrm>
            <a:off x="7683501" y="6577837"/>
            <a:ext cx="2311400" cy="476250"/>
          </a:xfrm>
        </p:spPr>
        <p:txBody>
          <a:bodyPr/>
          <a:lstStyle/>
          <a:p>
            <a:pPr>
              <a:defRPr/>
            </a:pPr>
            <a:fld id="{28111373-AF96-435E-B421-EF15E0FA5871}" type="slidenum">
              <a:rPr lang="en-US" altLang="ja-JP" smtClean="0">
                <a:solidFill>
                  <a:prstClr val="black"/>
                </a:solidFill>
              </a:rPr>
              <a:pPr>
                <a:defRPr/>
              </a:pPr>
              <a:t>42</a:t>
            </a:fld>
            <a:endParaRPr lang="en-US" altLang="ja-JP">
              <a:solidFill>
                <a:prstClr val="black"/>
              </a:solidFill>
            </a:endParaRPr>
          </a:p>
        </p:txBody>
      </p:sp>
      <p:cxnSp>
        <p:nvCxnSpPr>
          <p:cNvPr id="40" name="直線コネクタ 39"/>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3" name="グループ化 112"/>
          <p:cNvGrpSpPr/>
          <p:nvPr/>
        </p:nvGrpSpPr>
        <p:grpSpPr>
          <a:xfrm>
            <a:off x="4992246" y="2483761"/>
            <a:ext cx="4809432" cy="4349424"/>
            <a:chOff x="632520" y="2270416"/>
            <a:chExt cx="8748346" cy="4349424"/>
          </a:xfrm>
        </p:grpSpPr>
        <p:grpSp>
          <p:nvGrpSpPr>
            <p:cNvPr id="114" name="グループ化 51"/>
            <p:cNvGrpSpPr>
              <a:grpSpLocks/>
            </p:cNvGrpSpPr>
            <p:nvPr/>
          </p:nvGrpSpPr>
          <p:grpSpPr bwMode="auto">
            <a:xfrm>
              <a:off x="632520" y="2270416"/>
              <a:ext cx="8748346" cy="4349424"/>
              <a:chOff x="214313" y="1911760"/>
              <a:chExt cx="9477375" cy="4348099"/>
            </a:xfrm>
          </p:grpSpPr>
          <p:sp>
            <p:nvSpPr>
              <p:cNvPr id="121" name="Rectangle 2"/>
              <p:cNvSpPr>
                <a:spLocks noChangeArrowheads="1"/>
              </p:cNvSpPr>
              <p:nvPr/>
            </p:nvSpPr>
            <p:spPr bwMode="auto">
              <a:xfrm>
                <a:off x="214313" y="1911760"/>
                <a:ext cx="9477375" cy="4325618"/>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ja-JP" altLang="en-US" sz="800">
                  <a:solidFill>
                    <a:prstClr val="black"/>
                  </a:solidFill>
                  <a:latin typeface="Arial" charset="0"/>
                </a:endParaRPr>
              </a:p>
            </p:txBody>
          </p:sp>
          <p:sp>
            <p:nvSpPr>
              <p:cNvPr id="122" name="Text Box 4"/>
              <p:cNvSpPr txBox="1">
                <a:spLocks noChangeArrowheads="1"/>
              </p:cNvSpPr>
              <p:nvPr/>
            </p:nvSpPr>
            <p:spPr bwMode="auto">
              <a:xfrm>
                <a:off x="8385175" y="4004691"/>
                <a:ext cx="1169988" cy="576262"/>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a:solidFill>
                      <a:prstClr val="black"/>
                    </a:solidFill>
                    <a:latin typeface="HG丸ｺﾞｼｯｸM-PRO" pitchFamily="50" charset="-128"/>
                    <a:ea typeface="HG丸ｺﾞｼｯｸM-PRO" pitchFamily="50" charset="-128"/>
                  </a:rPr>
                  <a:t>市町村</a:t>
                </a:r>
                <a:endParaRPr lang="ja-JP" altLang="en-US" sz="900" b="1">
                  <a:solidFill>
                    <a:prstClr val="black"/>
                  </a:solidFill>
                </a:endParaRPr>
              </a:p>
            </p:txBody>
          </p:sp>
          <p:sp>
            <p:nvSpPr>
              <p:cNvPr id="123" name="Text Box 5"/>
              <p:cNvSpPr txBox="1">
                <a:spLocks noChangeArrowheads="1"/>
              </p:cNvSpPr>
              <p:nvPr/>
            </p:nvSpPr>
            <p:spPr bwMode="auto">
              <a:xfrm>
                <a:off x="508000" y="3961631"/>
                <a:ext cx="1716088" cy="619322"/>
              </a:xfrm>
              <a:prstGeom prst="rect">
                <a:avLst/>
              </a:prstGeom>
              <a:solidFill>
                <a:schemeClr val="bg1"/>
              </a:solidFill>
              <a:ln w="38100" cmpd="dbl" algn="ctr">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900" b="1" dirty="0">
                    <a:solidFill>
                      <a:prstClr val="black"/>
                    </a:solidFill>
                    <a:latin typeface="HG丸ｺﾞｼｯｸM-PRO" pitchFamily="50" charset="-128"/>
                    <a:ea typeface="HG丸ｺﾞｼｯｸM-PRO" pitchFamily="50" charset="-128"/>
                  </a:rPr>
                  <a:t>補</a:t>
                </a:r>
                <a:r>
                  <a:rPr lang="ja-JP" altLang="en-US" sz="900" b="1" dirty="0" smtClean="0">
                    <a:solidFill>
                      <a:prstClr val="black"/>
                    </a:solidFill>
                    <a:latin typeface="HG丸ｺﾞｼｯｸM-PRO" pitchFamily="50" charset="-128"/>
                    <a:ea typeface="HG丸ｺﾞｼｯｸM-PRO" pitchFamily="50" charset="-128"/>
                  </a:rPr>
                  <a:t>装具</a:t>
                </a:r>
                <a:endParaRPr lang="en-US" altLang="ja-JP" sz="900" b="1" dirty="0" smtClean="0">
                  <a:solidFill>
                    <a:prstClr val="black"/>
                  </a:solidFill>
                  <a:latin typeface="HG丸ｺﾞｼｯｸM-PRO" pitchFamily="50" charset="-128"/>
                  <a:ea typeface="HG丸ｺﾞｼｯｸM-PRO" pitchFamily="50" charset="-128"/>
                </a:endParaRPr>
              </a:p>
              <a:p>
                <a:pPr algn="ctr" fontAlgn="base">
                  <a:spcBef>
                    <a:spcPct val="0"/>
                  </a:spcBef>
                  <a:spcAft>
                    <a:spcPct val="0"/>
                  </a:spcAft>
                </a:pPr>
                <a:r>
                  <a:rPr lang="ja-JP" altLang="en-US" sz="900" b="1" dirty="0" smtClean="0">
                    <a:solidFill>
                      <a:prstClr val="black"/>
                    </a:solidFill>
                    <a:latin typeface="HG丸ｺﾞｼｯｸM-PRO" pitchFamily="50" charset="-128"/>
                    <a:ea typeface="HG丸ｺﾞｼｯｸM-PRO" pitchFamily="50" charset="-128"/>
                  </a:rPr>
                  <a:t>製作</a:t>
                </a:r>
                <a:r>
                  <a:rPr lang="ja-JP" altLang="en-US" sz="900" b="1" dirty="0">
                    <a:solidFill>
                      <a:prstClr val="black"/>
                    </a:solidFill>
                    <a:latin typeface="HG丸ｺﾞｼｯｸM-PRO" pitchFamily="50" charset="-128"/>
                    <a:ea typeface="HG丸ｺﾞｼｯｸM-PRO" pitchFamily="50" charset="-128"/>
                  </a:rPr>
                  <a:t>業者</a:t>
                </a:r>
              </a:p>
            </p:txBody>
          </p:sp>
          <p:sp>
            <p:nvSpPr>
              <p:cNvPr id="124" name="Text Box 6"/>
              <p:cNvSpPr txBox="1">
                <a:spLocks noChangeArrowheads="1"/>
              </p:cNvSpPr>
              <p:nvPr/>
            </p:nvSpPr>
            <p:spPr bwMode="auto">
              <a:xfrm>
                <a:off x="5500688" y="2061441"/>
                <a:ext cx="2568079" cy="31201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en-US" altLang="ja-JP" sz="900" dirty="0">
                    <a:solidFill>
                      <a:prstClr val="black"/>
                    </a:solidFill>
                    <a:latin typeface="HG丸ｺﾞｼｯｸM-PRO" pitchFamily="50" charset="-128"/>
                    <a:ea typeface="HG丸ｺﾞｼｯｸM-PRO" pitchFamily="50" charset="-128"/>
                  </a:rPr>
                  <a:t>①</a:t>
                </a:r>
                <a:r>
                  <a:rPr lang="ja-JP" altLang="en-US" sz="900" dirty="0">
                    <a:solidFill>
                      <a:prstClr val="black"/>
                    </a:solidFill>
                    <a:latin typeface="HG丸ｺﾞｼｯｸM-PRO" pitchFamily="50" charset="-128"/>
                    <a:ea typeface="HG丸ｺﾞｼｯｸM-PRO" pitchFamily="50" charset="-128"/>
                  </a:rPr>
                  <a:t>補装具費支給申請</a:t>
                </a:r>
              </a:p>
            </p:txBody>
          </p:sp>
          <p:sp>
            <p:nvSpPr>
              <p:cNvPr id="125" name="Text Box 7"/>
              <p:cNvSpPr txBox="1">
                <a:spLocks noChangeArrowheads="1"/>
              </p:cNvSpPr>
              <p:nvPr/>
            </p:nvSpPr>
            <p:spPr bwMode="auto">
              <a:xfrm>
                <a:off x="5141378" y="3063315"/>
                <a:ext cx="3677928" cy="720083"/>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④補装具費支給決定</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種目・金額</a:t>
                </a:r>
                <a:r>
                  <a:rPr lang="en-US" altLang="ja-JP" sz="900" dirty="0">
                    <a:solidFill>
                      <a:prstClr val="black"/>
                    </a:solidFill>
                    <a:latin typeface="HG丸ｺﾞｼｯｸM-PRO" pitchFamily="50" charset="-128"/>
                    <a:ea typeface="HG丸ｺﾞｼｯｸM-PRO" pitchFamily="50" charset="-128"/>
                  </a:rPr>
                  <a:t>)</a:t>
                </a:r>
                <a:endParaRPr lang="ja-JP" altLang="en-US" sz="900" dirty="0">
                  <a:solidFill>
                    <a:prstClr val="black"/>
                  </a:solidFill>
                  <a:latin typeface="HG丸ｺﾞｼｯｸM-PRO" pitchFamily="50" charset="-128"/>
                  <a:ea typeface="HG丸ｺﾞｼｯｸM-PRO" pitchFamily="50" charset="-128"/>
                </a:endParaRP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申請者が適切な業者の選定に必要となる情報の提供</a:t>
                </a:r>
              </a:p>
            </p:txBody>
          </p:sp>
          <p:sp>
            <p:nvSpPr>
              <p:cNvPr id="126" name="Line 8"/>
              <p:cNvSpPr>
                <a:spLocks noChangeShapeType="1"/>
              </p:cNvSpPr>
              <p:nvPr/>
            </p:nvSpPr>
            <p:spPr bwMode="auto">
              <a:xfrm flipH="1">
                <a:off x="5500688" y="2375719"/>
                <a:ext cx="3587750"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27" name="Line 10"/>
              <p:cNvSpPr>
                <a:spLocks noChangeShapeType="1"/>
              </p:cNvSpPr>
              <p:nvPr/>
            </p:nvSpPr>
            <p:spPr bwMode="auto">
              <a:xfrm flipH="1" flipV="1">
                <a:off x="5576888" y="2637656"/>
                <a:ext cx="3198812" cy="31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28" name="Line 12"/>
              <p:cNvSpPr>
                <a:spLocks noChangeShapeType="1"/>
              </p:cNvSpPr>
              <p:nvPr/>
            </p:nvSpPr>
            <p:spPr bwMode="auto">
              <a:xfrm flipH="1" flipV="1">
                <a:off x="1209675" y="2553519"/>
                <a:ext cx="2808288" cy="11112"/>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29" name="Line 13"/>
              <p:cNvSpPr>
                <a:spLocks noChangeShapeType="1"/>
              </p:cNvSpPr>
              <p:nvPr/>
            </p:nvSpPr>
            <p:spPr bwMode="auto">
              <a:xfrm flipH="1">
                <a:off x="1209675" y="2553519"/>
                <a:ext cx="0" cy="1408112"/>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0" name="Text Box 14"/>
              <p:cNvSpPr txBox="1">
                <a:spLocks noChangeArrowheads="1"/>
              </p:cNvSpPr>
              <p:nvPr/>
            </p:nvSpPr>
            <p:spPr bwMode="auto">
              <a:xfrm>
                <a:off x="819147" y="1929780"/>
                <a:ext cx="3105153"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⑤重要事項の説明、契約</a:t>
                </a:r>
                <a:endParaRPr lang="ja-JP" altLang="en-US" sz="900" dirty="0">
                  <a:solidFill>
                    <a:prstClr val="black"/>
                  </a:solidFill>
                </a:endParaRPr>
              </a:p>
            </p:txBody>
          </p:sp>
          <p:sp>
            <p:nvSpPr>
              <p:cNvPr id="131" name="Line 15"/>
              <p:cNvSpPr>
                <a:spLocks noChangeShapeType="1"/>
              </p:cNvSpPr>
              <p:nvPr/>
            </p:nvSpPr>
            <p:spPr bwMode="auto">
              <a:xfrm>
                <a:off x="820738" y="2201094"/>
                <a:ext cx="0" cy="1760537"/>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2" name="Line 16"/>
              <p:cNvSpPr>
                <a:spLocks noChangeShapeType="1"/>
              </p:cNvSpPr>
              <p:nvPr/>
            </p:nvSpPr>
            <p:spPr bwMode="auto">
              <a:xfrm flipH="1">
                <a:off x="819150" y="2204269"/>
                <a:ext cx="3198813" cy="0"/>
              </a:xfrm>
              <a:prstGeom prst="line">
                <a:avLst/>
              </a:prstGeom>
              <a:noFill/>
              <a:ln w="38100">
                <a:solidFill>
                  <a:schemeClr val="tx1"/>
                </a:solidFill>
                <a:round/>
                <a:headEnd type="triangle" w="med" len="me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3" name="Text Box 17"/>
              <p:cNvSpPr txBox="1">
                <a:spLocks noChangeArrowheads="1"/>
              </p:cNvSpPr>
              <p:nvPr/>
            </p:nvSpPr>
            <p:spPr bwMode="auto">
              <a:xfrm>
                <a:off x="1209675" y="2277395"/>
                <a:ext cx="2500313" cy="33496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⑦補装具の引渡し</a:t>
                </a:r>
                <a:endParaRPr lang="ja-JP" altLang="en-US" sz="900" dirty="0">
                  <a:solidFill>
                    <a:prstClr val="black"/>
                  </a:solidFill>
                </a:endParaRPr>
              </a:p>
            </p:txBody>
          </p:sp>
          <p:sp>
            <p:nvSpPr>
              <p:cNvPr id="134" name="Text Box 18"/>
              <p:cNvSpPr txBox="1">
                <a:spLocks noChangeArrowheads="1"/>
              </p:cNvSpPr>
              <p:nvPr/>
            </p:nvSpPr>
            <p:spPr bwMode="auto">
              <a:xfrm>
                <a:off x="1571919" y="3044784"/>
                <a:ext cx="3289782" cy="631200"/>
              </a:xfrm>
              <a:prstGeom prst="rect">
                <a:avLst/>
              </a:prstGeom>
              <a:noFill/>
              <a:ln w="9525">
                <a:noFill/>
                <a:miter lim="800000"/>
                <a:headEnd/>
                <a:tailEnd/>
              </a:ln>
            </p:spPr>
            <p:txBody>
              <a:bodyPr lIns="74295" tIns="41400" rIns="74295" bIns="8890"/>
              <a:lstStyle/>
              <a:p>
                <a:pPr marL="177800" lvl="1" indent="-176213"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⑧補装具の購入</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修理</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費のうち自己負担額の支払い</a:t>
                </a:r>
                <a:endParaRPr lang="en-US" altLang="ja-JP" sz="900" dirty="0">
                  <a:solidFill>
                    <a:prstClr val="black"/>
                  </a:solidFill>
                  <a:latin typeface="HG丸ｺﾞｼｯｸM-PRO" pitchFamily="50" charset="-128"/>
                  <a:ea typeface="HG丸ｺﾞｼｯｸM-PRO" pitchFamily="50" charset="-128"/>
                </a:endParaRPr>
              </a:p>
              <a:p>
                <a:pPr marL="177800" lvl="1" indent="-176213"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⑨代理受領に係る補装具費支払請求書を提出</a:t>
                </a:r>
              </a:p>
              <a:p>
                <a:pPr marL="179388" lvl="1" fontAlgn="base">
                  <a:spcBef>
                    <a:spcPct val="0"/>
                  </a:spcBef>
                  <a:spcAft>
                    <a:spcPct val="0"/>
                  </a:spcAft>
                </a:pPr>
                <a:endParaRPr lang="en-US" altLang="ja-JP" sz="900" dirty="0">
                  <a:solidFill>
                    <a:prstClr val="black"/>
                  </a:solidFill>
                </a:endParaRPr>
              </a:p>
            </p:txBody>
          </p:sp>
          <p:sp>
            <p:nvSpPr>
              <p:cNvPr id="135" name="Line 19"/>
              <p:cNvSpPr>
                <a:spLocks noChangeShapeType="1"/>
              </p:cNvSpPr>
              <p:nvPr/>
            </p:nvSpPr>
            <p:spPr bwMode="auto">
              <a:xfrm flipH="1" flipV="1">
                <a:off x="1611313" y="2853556"/>
                <a:ext cx="2338387"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6" name="Line 20"/>
              <p:cNvSpPr>
                <a:spLocks noChangeShapeType="1"/>
              </p:cNvSpPr>
              <p:nvPr/>
            </p:nvSpPr>
            <p:spPr bwMode="auto">
              <a:xfrm flipH="1">
                <a:off x="1600200" y="2853556"/>
                <a:ext cx="11113" cy="1108075"/>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7" name="Text Box 21"/>
              <p:cNvSpPr txBox="1">
                <a:spLocks noChangeArrowheads="1"/>
              </p:cNvSpPr>
              <p:nvPr/>
            </p:nvSpPr>
            <p:spPr bwMode="auto">
              <a:xfrm>
                <a:off x="4005261" y="2132857"/>
                <a:ext cx="1589088" cy="877887"/>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利用者</a:t>
                </a:r>
              </a:p>
              <a:p>
                <a:pPr algn="ctr" fontAlgn="base">
                  <a:spcBef>
                    <a:spcPct val="0"/>
                  </a:spcBef>
                  <a:spcAft>
                    <a:spcPct val="0"/>
                  </a:spcAft>
                </a:pPr>
                <a:r>
                  <a:rPr lang="ja-JP" altLang="en-US" sz="1000" b="1" dirty="0">
                    <a:solidFill>
                      <a:prstClr val="black"/>
                    </a:solidFill>
                    <a:latin typeface="HG丸ｺﾞｼｯｸM-PRO" pitchFamily="50" charset="-128"/>
                    <a:ea typeface="HG丸ｺﾞｼｯｸM-PRO" pitchFamily="50" charset="-128"/>
                  </a:rPr>
                  <a:t>（申請者）</a:t>
                </a:r>
                <a:endParaRPr lang="ja-JP" altLang="en-US" sz="1000" b="1" dirty="0">
                  <a:solidFill>
                    <a:prstClr val="black"/>
                  </a:solidFill>
                </a:endParaRPr>
              </a:p>
            </p:txBody>
          </p:sp>
          <p:sp>
            <p:nvSpPr>
              <p:cNvPr id="138" name="Line 22"/>
              <p:cNvSpPr>
                <a:spLocks noChangeShapeType="1"/>
              </p:cNvSpPr>
              <p:nvPr/>
            </p:nvSpPr>
            <p:spPr bwMode="auto">
              <a:xfrm flipH="1">
                <a:off x="5967413" y="5589240"/>
                <a:ext cx="2808287" cy="0"/>
              </a:xfrm>
              <a:prstGeom prst="line">
                <a:avLst/>
              </a:prstGeom>
              <a:noFill/>
              <a:ln w="38100">
                <a:solidFill>
                  <a:schemeClr val="tx1"/>
                </a:solidFill>
                <a:round/>
                <a:headEnd/>
                <a:tailEnd type="triangle" w="med" len="me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39" name="Line 23"/>
              <p:cNvSpPr>
                <a:spLocks noChangeShapeType="1"/>
              </p:cNvSpPr>
              <p:nvPr/>
            </p:nvSpPr>
            <p:spPr bwMode="auto">
              <a:xfrm flipH="1" flipV="1">
                <a:off x="5967413" y="5877272"/>
                <a:ext cx="31210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40" name="Line 25"/>
              <p:cNvSpPr>
                <a:spLocks noChangeShapeType="1"/>
              </p:cNvSpPr>
              <p:nvPr/>
            </p:nvSpPr>
            <p:spPr bwMode="auto">
              <a:xfrm flipV="1">
                <a:off x="1209675" y="5877272"/>
                <a:ext cx="2714625" cy="0"/>
              </a:xfrm>
              <a:prstGeom prst="line">
                <a:avLst/>
              </a:prstGeom>
              <a:noFill/>
              <a:ln w="38100">
                <a:solidFill>
                  <a:schemeClr val="tx1"/>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sp>
            <p:nvSpPr>
              <p:cNvPr id="141" name="Text Box 27"/>
              <p:cNvSpPr txBox="1">
                <a:spLocks noChangeArrowheads="1"/>
              </p:cNvSpPr>
              <p:nvPr/>
            </p:nvSpPr>
            <p:spPr bwMode="auto">
              <a:xfrm>
                <a:off x="6587672" y="5168576"/>
                <a:ext cx="1951037" cy="419100"/>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②意見照会</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判定依頼</a:t>
                </a:r>
                <a:endParaRPr lang="ja-JP" altLang="en-US" sz="900" dirty="0">
                  <a:solidFill>
                    <a:prstClr val="black"/>
                  </a:solidFill>
                </a:endParaRPr>
              </a:p>
            </p:txBody>
          </p:sp>
          <p:sp>
            <p:nvSpPr>
              <p:cNvPr id="142" name="Text Box 29"/>
              <p:cNvSpPr txBox="1">
                <a:spLocks noChangeArrowheads="1"/>
              </p:cNvSpPr>
              <p:nvPr/>
            </p:nvSpPr>
            <p:spPr bwMode="auto">
              <a:xfrm rot="10800000" flipV="1">
                <a:off x="6590505" y="5877272"/>
                <a:ext cx="2370312" cy="382587"/>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③見書の交付</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判定書の交付</a:t>
                </a:r>
                <a:endParaRPr lang="ja-JP" altLang="en-US" sz="900" dirty="0">
                  <a:solidFill>
                    <a:prstClr val="black"/>
                  </a:solidFill>
                </a:endParaRPr>
              </a:p>
            </p:txBody>
          </p:sp>
          <p:sp>
            <p:nvSpPr>
              <p:cNvPr id="143" name="Text Box 30"/>
              <p:cNvSpPr txBox="1">
                <a:spLocks noChangeArrowheads="1"/>
              </p:cNvSpPr>
              <p:nvPr/>
            </p:nvSpPr>
            <p:spPr bwMode="auto">
              <a:xfrm>
                <a:off x="1522413" y="5378771"/>
                <a:ext cx="1870075" cy="569912"/>
              </a:xfrm>
              <a:prstGeom prst="rect">
                <a:avLst/>
              </a:prstGeom>
              <a:noFill/>
              <a:ln w="9525">
                <a:noFill/>
                <a:miter lim="800000"/>
                <a:headEnd/>
                <a:tailEnd/>
              </a:ln>
            </p:spPr>
            <p:txBody>
              <a:bodyPr lIns="74295" tIns="41400" rIns="74295" bIns="8890"/>
              <a:lstStyle/>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⑥製作指導</a:t>
                </a:r>
              </a:p>
              <a:p>
                <a:pPr algn="just"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　適合判定</a:t>
                </a:r>
                <a:endParaRPr lang="ja-JP" altLang="en-US" sz="900" dirty="0">
                  <a:solidFill>
                    <a:prstClr val="black"/>
                  </a:solidFill>
                </a:endParaRPr>
              </a:p>
            </p:txBody>
          </p:sp>
          <p:sp>
            <p:nvSpPr>
              <p:cNvPr id="144" name="Text Box 31"/>
              <p:cNvSpPr txBox="1">
                <a:spLocks noChangeArrowheads="1"/>
              </p:cNvSpPr>
              <p:nvPr/>
            </p:nvSpPr>
            <p:spPr bwMode="auto">
              <a:xfrm>
                <a:off x="3190256" y="5311782"/>
                <a:ext cx="2794620" cy="770656"/>
              </a:xfrm>
              <a:prstGeom prst="rect">
                <a:avLst/>
              </a:prstGeom>
              <a:solidFill>
                <a:schemeClr val="bg1"/>
              </a:solidFill>
              <a:ln w="38100" cmpd="dbl">
                <a:solidFill>
                  <a:srgbClr val="000000"/>
                </a:solidFill>
                <a:miter lim="800000"/>
                <a:headEnd/>
                <a:tailEnd/>
              </a:ln>
            </p:spPr>
            <p:txBody>
              <a:bodyPr lIns="74295" tIns="41400" rIns="74295" bIns="8890" anchor="ctr"/>
              <a:lstStyle/>
              <a:p>
                <a:pPr algn="ctr" fontAlgn="base">
                  <a:spcBef>
                    <a:spcPct val="0"/>
                  </a:spcBef>
                  <a:spcAft>
                    <a:spcPct val="0"/>
                  </a:spcAft>
                </a:pPr>
                <a:r>
                  <a:rPr lang="ja-JP" altLang="en-US" sz="1000" dirty="0">
                    <a:solidFill>
                      <a:prstClr val="black"/>
                    </a:solidFill>
                    <a:latin typeface="HG丸ｺﾞｼｯｸM-PRO" pitchFamily="50" charset="-128"/>
                    <a:ea typeface="HG丸ｺﾞｼｯｸM-PRO" pitchFamily="50" charset="-128"/>
                  </a:rPr>
                  <a:t>更生相談所等</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指定自立支援医療機関</a:t>
                </a:r>
              </a:p>
              <a:p>
                <a:pPr algn="ctr"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保　健　所</a:t>
                </a:r>
                <a:endParaRPr lang="ja-JP" altLang="en-US" sz="900" dirty="0">
                  <a:solidFill>
                    <a:prstClr val="black"/>
                  </a:solidFill>
                </a:endParaRPr>
              </a:p>
            </p:txBody>
          </p:sp>
          <p:sp>
            <p:nvSpPr>
              <p:cNvPr id="145" name="AutoShape 32"/>
              <p:cNvSpPr>
                <a:spLocks noChangeArrowheads="1"/>
              </p:cNvSpPr>
              <p:nvPr/>
            </p:nvSpPr>
            <p:spPr bwMode="auto">
              <a:xfrm>
                <a:off x="3356372" y="5498989"/>
                <a:ext cx="2480298" cy="479425"/>
              </a:xfrm>
              <a:prstGeom prst="bracketPair">
                <a:avLst>
                  <a:gd name="adj" fmla="val 16667"/>
                </a:avLst>
              </a:prstGeom>
              <a:noFill/>
              <a:ln w="12700">
                <a:solidFill>
                  <a:srgbClr val="000000"/>
                </a:solidFill>
                <a:round/>
                <a:headEnd/>
                <a:tailEnd/>
              </a:ln>
            </p:spPr>
            <p:txBody>
              <a:bodyPr lIns="74295" tIns="8890" rIns="74295" bIns="8890"/>
              <a:lstStyle/>
              <a:p>
                <a:pPr fontAlgn="base">
                  <a:spcBef>
                    <a:spcPct val="0"/>
                  </a:spcBef>
                  <a:spcAft>
                    <a:spcPct val="0"/>
                  </a:spcAft>
                </a:pPr>
                <a:endParaRPr lang="ja-JP" altLang="en-US" sz="800">
                  <a:solidFill>
                    <a:prstClr val="black"/>
                  </a:solidFill>
                  <a:latin typeface="Arial" charset="0"/>
                </a:endParaRPr>
              </a:p>
            </p:txBody>
          </p:sp>
          <p:cxnSp>
            <p:nvCxnSpPr>
              <p:cNvPr id="146" name="直線コネクタ 145"/>
              <p:cNvCxnSpPr>
                <a:endCxn id="138" idx="0"/>
              </p:cNvCxnSpPr>
              <p:nvPr/>
            </p:nvCxnSpPr>
            <p:spPr>
              <a:xfrm rot="5400000">
                <a:off x="8289716" y="5103255"/>
                <a:ext cx="971969"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矢印コネクタ 146"/>
              <p:cNvCxnSpPr>
                <a:endCxn id="140" idx="0"/>
              </p:cNvCxnSpPr>
              <p:nvPr/>
            </p:nvCxnSpPr>
            <p:spPr>
              <a:xfrm rot="5400000">
                <a:off x="598674" y="5264660"/>
                <a:ext cx="1223589"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rot="5400000">
                <a:off x="8460434" y="5247657"/>
                <a:ext cx="1260770" cy="1588"/>
              </a:xfrm>
              <a:prstGeom prst="straightConnector1">
                <a:avLst/>
              </a:prstGeom>
              <a:ln w="38100">
                <a:solidFill>
                  <a:schemeClr val="tx1"/>
                </a:solidFill>
                <a:headEnd type="triangle"/>
                <a:tailEnd type="none"/>
              </a:ln>
            </p:spPr>
            <p:style>
              <a:lnRef idx="1">
                <a:schemeClr val="dk1"/>
              </a:lnRef>
              <a:fillRef idx="0">
                <a:schemeClr val="dk1"/>
              </a:fillRef>
              <a:effectRef idx="0">
                <a:schemeClr val="dk1"/>
              </a:effectRef>
              <a:fontRef idx="minor">
                <a:schemeClr val="tx1"/>
              </a:fontRef>
            </p:style>
          </p:cxnSp>
        </p:grpSp>
        <p:cxnSp>
          <p:nvCxnSpPr>
            <p:cNvPr id="115" name="直線矢印コネクタ 114"/>
            <p:cNvCxnSpPr/>
            <p:nvPr/>
          </p:nvCxnSpPr>
          <p:spPr>
            <a:xfrm>
              <a:off x="2487705" y="4506768"/>
              <a:ext cx="5687157"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bwMode="auto">
            <a:xfrm rot="5400000">
              <a:off x="7854541" y="3680304"/>
              <a:ext cx="1367454" cy="14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rot="5400000">
              <a:off x="8021802" y="3556987"/>
              <a:ext cx="1613243" cy="1466"/>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8" name="直線矢印コネクタ 117"/>
            <p:cNvCxnSpPr/>
            <p:nvPr/>
          </p:nvCxnSpPr>
          <p:spPr>
            <a:xfrm>
              <a:off x="2480882" y="4794800"/>
              <a:ext cx="5687157" cy="15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9" name="Text Box 18"/>
            <p:cNvSpPr txBox="1">
              <a:spLocks noChangeArrowheads="1"/>
            </p:cNvSpPr>
            <p:nvPr/>
          </p:nvSpPr>
          <p:spPr bwMode="auto">
            <a:xfrm>
              <a:off x="3135398" y="4220855"/>
              <a:ext cx="4463581" cy="244018"/>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⑩代理受領に係る補装具費支払請求書を提出</a:t>
              </a:r>
              <a:endParaRPr lang="ja-JP" altLang="en-US" sz="800" dirty="0">
                <a:solidFill>
                  <a:prstClr val="black"/>
                </a:solidFill>
                <a:latin typeface="HG丸ｺﾞｼｯｸM-PRO" pitchFamily="50" charset="-128"/>
                <a:ea typeface="HG丸ｺﾞｼｯｸM-PRO" pitchFamily="50" charset="-128"/>
              </a:endParaRPr>
            </a:p>
            <a:p>
              <a:pPr marL="179388" lvl="1" fontAlgn="base">
                <a:spcBef>
                  <a:spcPct val="0"/>
                </a:spcBef>
                <a:spcAft>
                  <a:spcPct val="0"/>
                </a:spcAft>
              </a:pPr>
              <a:endParaRPr lang="en-US" altLang="ja-JP" sz="900" dirty="0">
                <a:solidFill>
                  <a:prstClr val="black"/>
                </a:solidFill>
                <a:latin typeface="Arial" charset="0"/>
              </a:endParaRPr>
            </a:p>
          </p:txBody>
        </p:sp>
        <p:sp>
          <p:nvSpPr>
            <p:cNvPr id="120" name="Text Box 18"/>
            <p:cNvSpPr txBox="1">
              <a:spLocks noChangeArrowheads="1"/>
            </p:cNvSpPr>
            <p:nvPr/>
          </p:nvSpPr>
          <p:spPr bwMode="auto">
            <a:xfrm>
              <a:off x="3711867" y="4805054"/>
              <a:ext cx="2291862" cy="495409"/>
            </a:xfrm>
            <a:prstGeom prst="rect">
              <a:avLst/>
            </a:prstGeom>
            <a:noFill/>
            <a:ln w="9525">
              <a:noFill/>
              <a:miter lim="800000"/>
              <a:headEnd/>
              <a:tailEnd/>
            </a:ln>
          </p:spPr>
          <p:txBody>
            <a:bodyPr lIns="74295" tIns="41400" rIns="74295" bIns="8890"/>
            <a:lstStyle/>
            <a:p>
              <a:pPr marL="1588" lvl="1" fontAlgn="base">
                <a:spcBef>
                  <a:spcPct val="0"/>
                </a:spcBef>
                <a:spcAft>
                  <a:spcPct val="0"/>
                </a:spcAft>
              </a:pPr>
              <a:r>
                <a:rPr lang="ja-JP" altLang="en-US" sz="900" dirty="0">
                  <a:solidFill>
                    <a:prstClr val="black"/>
                  </a:solidFill>
                  <a:latin typeface="HG丸ｺﾞｼｯｸM-PRO" pitchFamily="50" charset="-128"/>
                  <a:ea typeface="HG丸ｺﾞｼｯｸM-PRO" pitchFamily="50" charset="-128"/>
                </a:rPr>
                <a:t>⑪補装具費の支払い</a:t>
              </a:r>
              <a:endParaRPr lang="en-US" altLang="ja-JP" sz="900" dirty="0">
                <a:solidFill>
                  <a:prstClr val="black"/>
                </a:solidFill>
              </a:endParaRPr>
            </a:p>
          </p:txBody>
        </p:sp>
      </p:grpSp>
      <p:sp>
        <p:nvSpPr>
          <p:cNvPr id="5" name="角丸四角形 4"/>
          <p:cNvSpPr/>
          <p:nvPr/>
        </p:nvSpPr>
        <p:spPr bwMode="auto">
          <a:xfrm>
            <a:off x="1379131" y="5311781"/>
            <a:ext cx="2021530" cy="39463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償還払方式の場合</a:t>
            </a:r>
          </a:p>
        </p:txBody>
      </p:sp>
      <p:sp>
        <p:nvSpPr>
          <p:cNvPr id="149" name="角丸四角形 148"/>
          <p:cNvSpPr/>
          <p:nvPr/>
        </p:nvSpPr>
        <p:spPr bwMode="auto">
          <a:xfrm>
            <a:off x="6339866" y="5338621"/>
            <a:ext cx="2021530" cy="394635"/>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代理受領の場合</a:t>
            </a:r>
          </a:p>
        </p:txBody>
      </p:sp>
    </p:spTree>
    <p:extLst>
      <p:ext uri="{BB962C8B-B14F-4D97-AF65-F5344CB8AC3E}">
        <p14:creationId xmlns:p14="http://schemas.microsoft.com/office/powerpoint/2010/main" val="1420054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４</a:t>
            </a:r>
            <a:r>
              <a:rPr lang="ja-JP" altLang="en-US" sz="3600" dirty="0" smtClean="0">
                <a:solidFill>
                  <a:schemeClr val="tx1"/>
                </a:solidFill>
              </a:rPr>
              <a:t>　地域生活支援事業について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43</a:t>
            </a:fld>
            <a:endParaRPr lang="en-US" altLang="ja-JP">
              <a:solidFill>
                <a:prstClr val="black"/>
              </a:solidFill>
            </a:endParaRPr>
          </a:p>
        </p:txBody>
      </p:sp>
    </p:spTree>
    <p:extLst>
      <p:ext uri="{BB962C8B-B14F-4D97-AF65-F5344CB8AC3E}">
        <p14:creationId xmlns:p14="http://schemas.microsoft.com/office/powerpoint/2010/main" val="1374397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bwMode="auto">
          <a:xfrm>
            <a:off x="244410" y="2136836"/>
            <a:ext cx="9317204" cy="713061"/>
          </a:xfrm>
          <a:prstGeom prst="roundRect">
            <a:avLst>
              <a:gd name="adj" fmla="val 16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34" tIns="7205" rIns="36034" bIns="7205" numCol="1" rtlCol="0" anchor="t" anchorCtr="0" compatLnSpc="1">
            <a:prstTxWarp prst="textNoShape">
              <a:avLst/>
            </a:prstTxWarp>
          </a:bodyPr>
          <a:lstStyle/>
          <a:p>
            <a:pPr marL="174077" indent="-174077">
              <a:defRPr/>
            </a:pPr>
            <a:endParaRPr lang="en-US" altLang="ja-JP" sz="588" kern="0" dirty="0">
              <a:solidFill>
                <a:srgbClr val="000000"/>
              </a:solidFill>
              <a:latin typeface="Meiryo UI" panose="020B0604030504040204" pitchFamily="50" charset="-128"/>
              <a:ea typeface="Meiryo UI" panose="020B0604030504040204" pitchFamily="50" charset="-128"/>
            </a:endParaRPr>
          </a:p>
          <a:p>
            <a:pPr marL="174077" indent="-174077">
              <a:defRPr/>
            </a:pPr>
            <a:endParaRPr lang="en-US" altLang="ja-JP" sz="588" kern="0" dirty="0">
              <a:solidFill>
                <a:srgbClr val="000000"/>
              </a:solidFill>
              <a:latin typeface="Meiryo UI" panose="020B0604030504040204" pitchFamily="50" charset="-128"/>
              <a:ea typeface="Meiryo UI" panose="020B0604030504040204" pitchFamily="50" charset="-128"/>
            </a:endParaRPr>
          </a:p>
          <a:p>
            <a:pPr marL="174077" indent="-174077">
              <a:defRPr/>
            </a:pPr>
            <a:r>
              <a:rPr lang="ja-JP" altLang="en-US" sz="1370" b="1" kern="0" dirty="0">
                <a:solidFill>
                  <a:srgbClr val="000000"/>
                </a:solidFill>
                <a:latin typeface="Meiryo UI" panose="020B0604030504040204" pitchFamily="50" charset="-128"/>
                <a:ea typeface="Meiryo UI" panose="020B0604030504040204" pitchFamily="50" charset="-128"/>
              </a:rPr>
              <a:t>　 </a:t>
            </a:r>
            <a:r>
              <a:rPr lang="ja-JP" altLang="en-US" sz="1426" b="1" kern="0" dirty="0">
                <a:solidFill>
                  <a:srgbClr val="000000"/>
                </a:solidFill>
                <a:latin typeface="Meiryo UI" panose="020B0604030504040204" pitchFamily="50" charset="-128"/>
                <a:ea typeface="Meiryo UI" panose="020B0604030504040204" pitchFamily="50" charset="-128"/>
              </a:rPr>
              <a:t>地域生活支援事業費等補助金　４９５億円</a:t>
            </a:r>
            <a:r>
              <a:rPr lang="ja-JP" altLang="en-US" sz="1370" kern="0" dirty="0">
                <a:solidFill>
                  <a:srgbClr val="000000"/>
                </a:solidFill>
                <a:latin typeface="Meiryo UI" panose="020B0604030504040204" pitchFamily="50" charset="-128"/>
                <a:ea typeface="Meiryo UI" panose="020B0604030504040204" pitchFamily="50" charset="-128"/>
              </a:rPr>
              <a:t>　　</a:t>
            </a:r>
            <a:r>
              <a:rPr lang="ja-JP" altLang="en-US" sz="1175" kern="0" dirty="0">
                <a:solidFill>
                  <a:srgbClr val="000000"/>
                </a:solidFill>
                <a:latin typeface="Meiryo UI" panose="020B0604030504040204" pitchFamily="50" charset="-128"/>
                <a:ea typeface="Meiryo UI" panose="020B0604030504040204" pitchFamily="50" charset="-128"/>
              </a:rPr>
              <a:t>○地域生活支援事業　４４１億円　  ○地域生活支援促進事業　５４億円</a:t>
            </a:r>
            <a:endParaRPr lang="en-US" altLang="ja-JP" sz="1175" kern="0" dirty="0">
              <a:solidFill>
                <a:srgbClr val="000000"/>
              </a:solidFill>
              <a:latin typeface="Meiryo UI" panose="020B0604030504040204" pitchFamily="50" charset="-128"/>
              <a:ea typeface="Meiryo UI" panose="020B0604030504040204" pitchFamily="50" charset="-128"/>
            </a:endParaRPr>
          </a:p>
          <a:p>
            <a:pPr marL="174077" indent="-174077">
              <a:defRPr/>
            </a:pPr>
            <a:r>
              <a:rPr lang="en-US" altLang="ja-JP" sz="1175" kern="0" dirty="0">
                <a:solidFill>
                  <a:srgbClr val="000000"/>
                </a:solidFill>
                <a:latin typeface="Meiryo UI" panose="020B0604030504040204" pitchFamily="50" charset="-128"/>
                <a:ea typeface="Meiryo UI" panose="020B0604030504040204" pitchFamily="50" charset="-128"/>
              </a:rPr>
              <a:t>               </a:t>
            </a:r>
            <a:r>
              <a:rPr lang="ja-JP" altLang="en-US" sz="1077" kern="0" dirty="0">
                <a:solidFill>
                  <a:srgbClr val="000000"/>
                </a:solidFill>
                <a:latin typeface="Meiryo UI" panose="020B0604030504040204" pitchFamily="50" charset="-128"/>
                <a:ea typeface="Meiryo UI" panose="020B0604030504040204" pitchFamily="50" charset="-128"/>
              </a:rPr>
              <a:t>（平成３０年度予算額） </a:t>
            </a:r>
            <a:r>
              <a:rPr lang="en-US" altLang="ja-JP" sz="1175" kern="0" dirty="0">
                <a:solidFill>
                  <a:srgbClr val="000000"/>
                </a:solidFill>
                <a:latin typeface="Meiryo UI" panose="020B0604030504040204" pitchFamily="50" charset="-128"/>
                <a:ea typeface="Meiryo UI" panose="020B0604030504040204" pitchFamily="50" charset="-128"/>
              </a:rPr>
              <a:t>      </a:t>
            </a:r>
            <a:r>
              <a:rPr lang="ja-JP" altLang="en-US" sz="1175" kern="0" dirty="0">
                <a:solidFill>
                  <a:srgbClr val="000000"/>
                </a:solidFill>
                <a:latin typeface="Meiryo UI" panose="020B0604030504040204" pitchFamily="50" charset="-128"/>
                <a:ea typeface="Meiryo UI" panose="020B0604030504040204" pitchFamily="50" charset="-128"/>
              </a:rPr>
              <a:t> （４９３億円）　  　　 　　　　　　　 　   </a:t>
            </a:r>
            <a:r>
              <a:rPr lang="ja-JP" altLang="en-US" sz="1077" kern="0" dirty="0">
                <a:solidFill>
                  <a:srgbClr val="000000"/>
                </a:solidFill>
                <a:latin typeface="Meiryo UI" panose="020B0604030504040204" pitchFamily="50" charset="-128"/>
                <a:ea typeface="Meiryo UI" panose="020B0604030504040204" pitchFamily="50" charset="-128"/>
              </a:rPr>
              <a:t>（４５１億円）</a:t>
            </a:r>
            <a:r>
              <a:rPr lang="ja-JP" altLang="en-US" sz="1175" kern="0" dirty="0">
                <a:solidFill>
                  <a:srgbClr val="000000"/>
                </a:solidFill>
                <a:latin typeface="Meiryo UI" panose="020B0604030504040204" pitchFamily="50" charset="-128"/>
                <a:ea typeface="Meiryo UI" panose="020B0604030504040204" pitchFamily="50" charset="-128"/>
              </a:rPr>
              <a:t>　　　　  　      　　 　　　      </a:t>
            </a:r>
            <a:r>
              <a:rPr lang="ja-JP" altLang="en-US" sz="1077" kern="0" dirty="0">
                <a:solidFill>
                  <a:srgbClr val="000000"/>
                </a:solidFill>
                <a:latin typeface="Meiryo UI" panose="020B0604030504040204" pitchFamily="50" charset="-128"/>
                <a:ea typeface="Meiryo UI" panose="020B0604030504040204" pitchFamily="50" charset="-128"/>
              </a:rPr>
              <a:t>（４２億円）</a:t>
            </a:r>
            <a:endParaRPr lang="en-US" altLang="ja-JP" sz="1077" kern="0" dirty="0">
              <a:solidFill>
                <a:srgbClr val="000000"/>
              </a:solidFill>
              <a:latin typeface="Meiryo UI" panose="020B0604030504040204" pitchFamily="50" charset="-128"/>
              <a:ea typeface="Meiryo UI" panose="020B0604030504040204" pitchFamily="50" charset="-128"/>
            </a:endParaRPr>
          </a:p>
          <a:p>
            <a:pPr marL="174077" indent="-174077">
              <a:defRPr/>
            </a:pPr>
            <a:r>
              <a:rPr lang="ja-JP" altLang="en-US" sz="1370" b="1" kern="0" dirty="0">
                <a:solidFill>
                  <a:srgbClr val="000000"/>
                </a:solidFill>
                <a:latin typeface="Meiryo UI" panose="020B0604030504040204" pitchFamily="50" charset="-128"/>
                <a:ea typeface="Meiryo UI" panose="020B0604030504040204" pitchFamily="50" charset="-128"/>
              </a:rPr>
              <a:t>　</a:t>
            </a:r>
            <a:endParaRPr lang="ja-JP" altLang="en-US" sz="1077" kern="0" dirty="0">
              <a:solidFill>
                <a:srgbClr val="000000"/>
              </a:solidFill>
              <a:latin typeface="Meiryo UI" panose="020B0604030504040204" pitchFamily="50" charset="-128"/>
              <a:ea typeface="Meiryo UI" panose="020B0604030504040204" pitchFamily="50" charset="-128"/>
            </a:endParaRPr>
          </a:p>
        </p:txBody>
      </p:sp>
      <p:sp>
        <p:nvSpPr>
          <p:cNvPr id="9" name="AutoShape 2"/>
          <p:cNvSpPr txBox="1">
            <a:spLocks noChangeArrowheads="1"/>
          </p:cNvSpPr>
          <p:nvPr/>
        </p:nvSpPr>
        <p:spPr bwMode="auto">
          <a:xfrm>
            <a:off x="244410" y="3086026"/>
            <a:ext cx="9317204" cy="3581551"/>
          </a:xfrm>
          <a:prstGeom prst="roundRect">
            <a:avLst>
              <a:gd name="adj" fmla="val 3338"/>
            </a:avLst>
          </a:prstGeom>
          <a:noFill/>
          <a:ln w="9525">
            <a:solidFill>
              <a:schemeClr val="tx1"/>
            </a:solidFill>
            <a:miter lim="800000"/>
            <a:headEnd/>
            <a:tailEnd/>
          </a:ln>
        </p:spPr>
        <p:txBody>
          <a:bodyPr lIns="35247" tIns="35247" rIns="35247" bIns="35247" anchor="ctr"/>
          <a:lstStyle/>
          <a:p>
            <a:pPr marL="334167" indent="-334167">
              <a:defRPr/>
            </a:pP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247128">
              <a:spcBef>
                <a:spcPts val="1223"/>
              </a:spcBef>
              <a:defRPr/>
            </a:pPr>
            <a:r>
              <a:rPr lang="ja-JP" altLang="en-US" sz="1426" b="1" kern="0" dirty="0">
                <a:solidFill>
                  <a:srgbClr val="000000"/>
                </a:solidFill>
                <a:latin typeface="Meiryo UI" panose="020B0604030504040204" pitchFamily="50" charset="-128"/>
                <a:ea typeface="Meiryo UI" panose="020B0604030504040204" pitchFamily="50" charset="-128"/>
              </a:rPr>
              <a:t>○ </a:t>
            </a:r>
            <a:r>
              <a:rPr lang="ja-JP" altLang="en-US" sz="1426" b="1" u="sng" kern="0" dirty="0">
                <a:solidFill>
                  <a:srgbClr val="000000"/>
                </a:solidFill>
                <a:latin typeface="Meiryo UI" panose="020B0604030504040204" pitchFamily="50" charset="-128"/>
                <a:ea typeface="Meiryo UI" panose="020B0604030504040204" pitchFamily="50" charset="-128"/>
              </a:rPr>
              <a:t>地域生活支援事業 　</a:t>
            </a:r>
            <a:r>
              <a:rPr lang="ja-JP" altLang="en-US" sz="1426" u="sng" kern="0" dirty="0">
                <a:solidFill>
                  <a:srgbClr val="000000"/>
                </a:solidFill>
                <a:latin typeface="Meiryo UI" panose="020B0604030504040204" pitchFamily="50" charset="-128"/>
                <a:ea typeface="Meiryo UI" panose="020B0604030504040204" pitchFamily="50" charset="-128"/>
              </a:rPr>
              <a:t>（障害者総合支援法第</a:t>
            </a:r>
            <a:r>
              <a:rPr lang="en-US" altLang="ja-JP" sz="1426" u="sng" kern="0" dirty="0">
                <a:solidFill>
                  <a:srgbClr val="000000"/>
                </a:solidFill>
                <a:latin typeface="Meiryo UI" panose="020B0604030504040204" pitchFamily="50" charset="-128"/>
                <a:ea typeface="Meiryo UI" panose="020B0604030504040204" pitchFamily="50" charset="-128"/>
              </a:rPr>
              <a:t>77</a:t>
            </a:r>
            <a:r>
              <a:rPr lang="ja-JP" altLang="en-US" sz="1426" u="sng" kern="0" dirty="0">
                <a:solidFill>
                  <a:srgbClr val="000000"/>
                </a:solidFill>
                <a:latin typeface="Meiryo UI" panose="020B0604030504040204" pitchFamily="50" charset="-128"/>
                <a:ea typeface="Meiryo UI" panose="020B0604030504040204" pitchFamily="50" charset="-128"/>
              </a:rPr>
              <a:t>条・第</a:t>
            </a:r>
            <a:r>
              <a:rPr lang="en-US" altLang="ja-JP" sz="1426" u="sng" kern="0" dirty="0">
                <a:solidFill>
                  <a:srgbClr val="000000"/>
                </a:solidFill>
                <a:latin typeface="Meiryo UI" panose="020B0604030504040204" pitchFamily="50" charset="-128"/>
                <a:ea typeface="Meiryo UI" panose="020B0604030504040204" pitchFamily="50" charset="-128"/>
              </a:rPr>
              <a:t>77</a:t>
            </a:r>
            <a:r>
              <a:rPr lang="ja-JP" altLang="en-US" sz="1426" u="sng" kern="0" dirty="0">
                <a:solidFill>
                  <a:srgbClr val="000000"/>
                </a:solidFill>
                <a:latin typeface="Meiryo UI" panose="020B0604030504040204" pitchFamily="50" charset="-128"/>
                <a:ea typeface="Meiryo UI" panose="020B0604030504040204" pitchFamily="50" charset="-128"/>
              </a:rPr>
              <a:t>条の</a:t>
            </a:r>
            <a:r>
              <a:rPr lang="en-US" altLang="ja-JP" sz="1426" u="sng" kern="0" dirty="0">
                <a:solidFill>
                  <a:srgbClr val="000000"/>
                </a:solidFill>
                <a:latin typeface="Meiryo UI" panose="020B0604030504040204" pitchFamily="50" charset="-128"/>
                <a:ea typeface="Meiryo UI" panose="020B0604030504040204" pitchFamily="50" charset="-128"/>
              </a:rPr>
              <a:t>2</a:t>
            </a:r>
            <a:r>
              <a:rPr lang="ja-JP" altLang="en-US" sz="1426" u="sng" kern="0" dirty="0">
                <a:solidFill>
                  <a:srgbClr val="000000"/>
                </a:solidFill>
                <a:latin typeface="Meiryo UI" panose="020B0604030504040204" pitchFamily="50" charset="-128"/>
                <a:ea typeface="Meiryo UI" panose="020B0604030504040204" pitchFamily="50" charset="-128"/>
              </a:rPr>
              <a:t>・第</a:t>
            </a:r>
            <a:r>
              <a:rPr lang="en-US" altLang="ja-JP" sz="1426" u="sng" kern="0" dirty="0">
                <a:solidFill>
                  <a:srgbClr val="000000"/>
                </a:solidFill>
                <a:latin typeface="Meiryo UI" panose="020B0604030504040204" pitchFamily="50" charset="-128"/>
                <a:ea typeface="Meiryo UI" panose="020B0604030504040204" pitchFamily="50" charset="-128"/>
              </a:rPr>
              <a:t>78</a:t>
            </a:r>
            <a:r>
              <a:rPr lang="ja-JP" altLang="en-US" sz="1426" u="sng" kern="0" dirty="0">
                <a:solidFill>
                  <a:srgbClr val="000000"/>
                </a:solidFill>
                <a:latin typeface="Meiryo UI" panose="020B0604030504040204" pitchFamily="50" charset="-128"/>
                <a:ea typeface="Meiryo UI" panose="020B0604030504040204" pitchFamily="50" charset="-128"/>
              </a:rPr>
              <a:t>条）</a:t>
            </a:r>
            <a:endParaRPr lang="en-US" altLang="ja-JP" sz="1426" u="sng" kern="0" dirty="0">
              <a:solidFill>
                <a:srgbClr val="000000"/>
              </a:solidFill>
              <a:latin typeface="Meiryo UI" panose="020B0604030504040204" pitchFamily="50" charset="-128"/>
              <a:ea typeface="Meiryo UI" panose="020B0604030504040204" pitchFamily="50" charset="-128"/>
            </a:endParaRPr>
          </a:p>
          <a:p>
            <a:pPr marL="456136" indent="-456136">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en-US" altLang="ja-JP" sz="1426" kern="0" dirty="0">
                <a:solidFill>
                  <a:srgbClr val="000000"/>
                </a:solidFill>
                <a:latin typeface="Meiryo UI" panose="020B0604030504040204" pitchFamily="50" charset="-128"/>
                <a:ea typeface="Meiryo UI" panose="020B0604030504040204" pitchFamily="50" charset="-128"/>
              </a:rPr>
              <a:t>(1)</a:t>
            </a:r>
            <a:r>
              <a:rPr lang="ja-JP" altLang="en-US" sz="1426" kern="0" dirty="0">
                <a:solidFill>
                  <a:srgbClr val="000000"/>
                </a:solidFill>
                <a:latin typeface="Meiryo UI" panose="020B0604030504040204" pitchFamily="50" charset="-128"/>
                <a:ea typeface="Meiryo UI" panose="020B0604030504040204" pitchFamily="50" charset="-128"/>
              </a:rPr>
              <a:t> 事業の実施主体である市町村等が、地域の特性や利用者の状況に応じて柔軟に実施することにより、効果的・効率的な事業実施が可能である事業</a:t>
            </a:r>
          </a:p>
          <a:p>
            <a:pPr marL="334167" indent="104136">
              <a:defRPr/>
            </a:pPr>
            <a:r>
              <a:rPr lang="ja-JP" altLang="en-US" sz="1426" kern="0" dirty="0">
                <a:solidFill>
                  <a:srgbClr val="000000"/>
                </a:solidFill>
                <a:latin typeface="Meiryo UI" panose="020B0604030504040204" pitchFamily="50" charset="-128"/>
                <a:ea typeface="Meiryo UI" panose="020B0604030504040204" pitchFamily="50" charset="-128"/>
              </a:rPr>
              <a:t>［地域の特性］</a:t>
            </a:r>
            <a:r>
              <a:rPr lang="en-US" altLang="ja-JP" sz="1426" kern="0" dirty="0">
                <a:solidFill>
                  <a:srgbClr val="000000"/>
                </a:solidFill>
                <a:latin typeface="Meiryo UI" panose="020B0604030504040204" pitchFamily="50" charset="-128"/>
                <a:ea typeface="Meiryo UI" panose="020B0604030504040204" pitchFamily="50" charset="-128"/>
              </a:rPr>
              <a:t>	</a:t>
            </a:r>
            <a:r>
              <a:rPr lang="ja-JP" altLang="en-US" sz="1426" kern="0" dirty="0">
                <a:solidFill>
                  <a:srgbClr val="000000"/>
                </a:solidFill>
                <a:latin typeface="Meiryo UI" panose="020B0604030504040204" pitchFamily="50" charset="-128"/>
                <a:ea typeface="Meiryo UI" panose="020B0604030504040204" pitchFamily="50" charset="-128"/>
              </a:rPr>
              <a:t>地理的条件や社会資源の状況</a:t>
            </a:r>
          </a:p>
          <a:p>
            <a:pPr marL="334167" indent="104136">
              <a:defRPr/>
            </a:pPr>
            <a:r>
              <a:rPr lang="ja-JP" altLang="en-US" sz="1426" kern="0" dirty="0">
                <a:solidFill>
                  <a:srgbClr val="000000"/>
                </a:solidFill>
                <a:latin typeface="Meiryo UI" panose="020B0604030504040204" pitchFamily="50" charset="-128"/>
                <a:ea typeface="Meiryo UI" panose="020B0604030504040204" pitchFamily="50" charset="-128"/>
              </a:rPr>
              <a:t>［柔軟な形態］　</a:t>
            </a:r>
            <a:r>
              <a:rPr lang="en-US" altLang="ja-JP" sz="1426" kern="0" dirty="0">
                <a:solidFill>
                  <a:srgbClr val="000000"/>
                </a:solidFill>
                <a:latin typeface="Meiryo UI" panose="020B0604030504040204" pitchFamily="50" charset="-128"/>
                <a:ea typeface="Meiryo UI" panose="020B0604030504040204" pitchFamily="50" charset="-128"/>
              </a:rPr>
              <a:t>	</a:t>
            </a:r>
            <a:r>
              <a:rPr lang="ja-JP" altLang="en-US" sz="1426" kern="0" dirty="0">
                <a:solidFill>
                  <a:srgbClr val="000000"/>
                </a:solidFill>
                <a:latin typeface="Meiryo UI" panose="020B0604030504040204" pitchFamily="50" charset="-128"/>
                <a:ea typeface="Meiryo UI" panose="020B0604030504040204" pitchFamily="50" charset="-128"/>
              </a:rPr>
              <a:t>① 委託契約･広域連合等の活用　② 突発的なニーズに臨機応変に対応可能</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104136">
              <a:defRPr/>
            </a:pPr>
            <a:r>
              <a:rPr lang="en-US" altLang="ja-JP" sz="1426" kern="0" dirty="0">
                <a:solidFill>
                  <a:srgbClr val="000000"/>
                </a:solidFill>
                <a:latin typeface="Meiryo UI" panose="020B0604030504040204" pitchFamily="50" charset="-128"/>
                <a:ea typeface="Meiryo UI" panose="020B0604030504040204" pitchFamily="50" charset="-128"/>
              </a:rPr>
              <a:t>		</a:t>
            </a:r>
            <a:r>
              <a:rPr lang="ja-JP" altLang="en-US" sz="1426" kern="0" dirty="0">
                <a:solidFill>
                  <a:srgbClr val="000000"/>
                </a:solidFill>
                <a:latin typeface="Meiryo UI" panose="020B0604030504040204" pitchFamily="50" charset="-128"/>
                <a:ea typeface="Meiryo UI" panose="020B0604030504040204" pitchFamily="50" charset="-128"/>
              </a:rPr>
              <a:t>③ 個別給付では対応できない複数の利用者に対応可能</a:t>
            </a:r>
          </a:p>
          <a:p>
            <a:pPr marL="334167" indent="-334167">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en-US" altLang="ja-JP" sz="1426" kern="0" dirty="0">
                <a:solidFill>
                  <a:srgbClr val="000000"/>
                </a:solidFill>
                <a:latin typeface="Meiryo UI" panose="020B0604030504040204" pitchFamily="50" charset="-128"/>
                <a:ea typeface="Meiryo UI" panose="020B0604030504040204" pitchFamily="50" charset="-128"/>
              </a:rPr>
              <a:t>(2) </a:t>
            </a:r>
            <a:r>
              <a:rPr lang="ja-JP" altLang="en-US" sz="1426" kern="0" dirty="0">
                <a:solidFill>
                  <a:srgbClr val="000000"/>
                </a:solidFill>
                <a:latin typeface="Meiryo UI" panose="020B0604030504040204" pitchFamily="50" charset="-128"/>
                <a:ea typeface="Meiryo UI" panose="020B0604030504040204" pitchFamily="50" charset="-128"/>
              </a:rPr>
              <a:t>地方分権の観点から、地方が自主的に取り組む事業（事業の実施内容は地方が決定）</a:t>
            </a:r>
          </a:p>
          <a:p>
            <a:pPr marL="334167" indent="-334167">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en-US" altLang="ja-JP" sz="1426" kern="0" dirty="0">
                <a:solidFill>
                  <a:srgbClr val="000000"/>
                </a:solidFill>
                <a:latin typeface="Meiryo UI" panose="020B0604030504040204" pitchFamily="50" charset="-128"/>
                <a:ea typeface="Meiryo UI" panose="020B0604030504040204" pitchFamily="50" charset="-128"/>
              </a:rPr>
              <a:t>(3) </a:t>
            </a:r>
            <a:r>
              <a:rPr lang="ja-JP" altLang="en-US" sz="1426" kern="0" dirty="0">
                <a:solidFill>
                  <a:srgbClr val="000000"/>
                </a:solidFill>
                <a:latin typeface="Meiryo UI" panose="020B0604030504040204" pitchFamily="50" charset="-128"/>
                <a:ea typeface="Meiryo UI" panose="020B0604030504040204" pitchFamily="50" charset="-128"/>
              </a:rPr>
              <a:t>生活ニーズに応じて個別給付と組み合わせて利用することも可能。</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3206" indent="210275">
              <a:defRPr/>
            </a:pPr>
            <a:r>
              <a:rPr lang="ja-JP" altLang="en-US" sz="1426" kern="0" dirty="0">
                <a:solidFill>
                  <a:srgbClr val="000000"/>
                </a:solidFill>
                <a:latin typeface="Meiryo UI" panose="020B0604030504040204" pitchFamily="50" charset="-128"/>
                <a:ea typeface="Meiryo UI" panose="020B0604030504040204" pitchFamily="50" charset="-128"/>
              </a:rPr>
              <a:t>・ 補助率　</a:t>
            </a:r>
            <a:r>
              <a:rPr lang="en-US" altLang="ja-JP" sz="1426" b="1" kern="0" dirty="0">
                <a:solidFill>
                  <a:srgbClr val="000000"/>
                </a:solidFill>
                <a:latin typeface="Meiryo UI" panose="020B0604030504040204" pitchFamily="50" charset="-128"/>
                <a:ea typeface="Meiryo UI" panose="020B0604030504040204" pitchFamily="50" charset="-128"/>
              </a:rPr>
              <a:t>※</a:t>
            </a:r>
            <a:r>
              <a:rPr lang="ja-JP" altLang="en-US" sz="1426" b="1" kern="0" dirty="0">
                <a:solidFill>
                  <a:srgbClr val="000000"/>
                </a:solidFill>
                <a:latin typeface="Meiryo UI" panose="020B0604030504040204" pitchFamily="50" charset="-128"/>
                <a:ea typeface="Meiryo UI" panose="020B0604030504040204" pitchFamily="50" charset="-128"/>
              </a:rPr>
              <a:t>統合補助金</a:t>
            </a:r>
            <a:endParaRPr lang="en-US" altLang="ja-JP" sz="1426" b="1" kern="0" dirty="0">
              <a:solidFill>
                <a:srgbClr val="000000"/>
              </a:solidFill>
              <a:latin typeface="Meiryo UI" panose="020B0604030504040204" pitchFamily="50" charset="-128"/>
              <a:ea typeface="Meiryo UI" panose="020B0604030504040204" pitchFamily="50" charset="-128"/>
            </a:endParaRPr>
          </a:p>
          <a:p>
            <a:pPr marL="333206" indent="396289">
              <a:defRPr/>
            </a:pPr>
            <a:r>
              <a:rPr lang="ja-JP" altLang="en-US" sz="1426" kern="0" dirty="0">
                <a:solidFill>
                  <a:srgbClr val="000000"/>
                </a:solidFill>
                <a:latin typeface="Meiryo UI" panose="020B0604030504040204" pitchFamily="50" charset="-128"/>
                <a:ea typeface="Meiryo UI" panose="020B0604030504040204" pitchFamily="50" charset="-128"/>
              </a:rPr>
              <a:t> </a:t>
            </a:r>
            <a:r>
              <a:rPr lang="ja-JP" altLang="en-US" sz="1426" b="1" kern="0" dirty="0">
                <a:solidFill>
                  <a:srgbClr val="000000"/>
                </a:solidFill>
                <a:latin typeface="Meiryo UI" panose="020B0604030504040204" pitchFamily="50" charset="-128"/>
                <a:ea typeface="Meiryo UI" panose="020B0604030504040204" pitchFamily="50" charset="-128"/>
              </a:rPr>
              <a:t>市町村事業：国１／２以内･都道府県１／４以内で補助</a:t>
            </a:r>
            <a:r>
              <a:rPr lang="ja-JP" altLang="en-US" sz="1426" kern="0" dirty="0">
                <a:solidFill>
                  <a:srgbClr val="000000"/>
                </a:solidFill>
                <a:latin typeface="Meiryo UI" panose="020B0604030504040204" pitchFamily="50" charset="-128"/>
                <a:ea typeface="Meiryo UI" panose="020B0604030504040204" pitchFamily="50" charset="-128"/>
              </a:rPr>
              <a:t>、 都道府県事業：国１／２以内で補助</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334167">
              <a:defRPr/>
            </a:pP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247128">
              <a:defRPr/>
            </a:pPr>
            <a:r>
              <a:rPr lang="ja-JP" altLang="en-US" sz="1426" kern="0" dirty="0">
                <a:solidFill>
                  <a:srgbClr val="000000"/>
                </a:solidFill>
                <a:latin typeface="Meiryo UI" panose="020B0604030504040204" pitchFamily="50" charset="-128"/>
                <a:ea typeface="Meiryo UI" panose="020B0604030504040204" pitchFamily="50" charset="-128"/>
              </a:rPr>
              <a:t>○ 地域生活支援促進事業 （平成</a:t>
            </a:r>
            <a:r>
              <a:rPr lang="en-US" altLang="ja-JP" sz="1426" kern="0" dirty="0">
                <a:solidFill>
                  <a:srgbClr val="000000"/>
                </a:solidFill>
                <a:latin typeface="Meiryo UI" panose="020B0604030504040204" pitchFamily="50" charset="-128"/>
                <a:ea typeface="Meiryo UI" panose="020B0604030504040204" pitchFamily="50" charset="-128"/>
              </a:rPr>
              <a:t>29</a:t>
            </a:r>
            <a:r>
              <a:rPr lang="ja-JP" altLang="en-US" sz="1426" kern="0" dirty="0">
                <a:solidFill>
                  <a:srgbClr val="000000"/>
                </a:solidFill>
                <a:latin typeface="Meiryo UI" panose="020B0604030504040204" pitchFamily="50" charset="-128"/>
                <a:ea typeface="Meiryo UI" panose="020B0604030504040204" pitchFamily="50" charset="-128"/>
              </a:rPr>
              <a:t>年度に創設）</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334167">
              <a:defRPr/>
            </a:pPr>
            <a:r>
              <a:rPr lang="ja-JP" altLang="en-US" sz="1426" kern="0" dirty="0">
                <a:solidFill>
                  <a:srgbClr val="000000"/>
                </a:solidFill>
                <a:latin typeface="Meiryo UI" panose="020B0604030504040204" pitchFamily="50" charset="-128"/>
                <a:ea typeface="Meiryo UI" panose="020B0604030504040204" pitchFamily="50" charset="-128"/>
              </a:rPr>
              <a:t>　　　発達障害者支援、障害者虐待防止対策、障害者就労支援、障害者の芸術文化活動の促進等、国として促進すべき事業について、特別枠に位置づけ、５割又は定額の補助を確保し、質の高い事業実施を図る。</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17097">
              <a:defRPr/>
            </a:pPr>
            <a:r>
              <a:rPr lang="ja-JP" altLang="en-US" sz="1426" kern="0" dirty="0">
                <a:solidFill>
                  <a:srgbClr val="000000"/>
                </a:solidFill>
                <a:latin typeface="Meiryo UI" panose="020B0604030504040204" pitchFamily="50" charset="-128"/>
                <a:ea typeface="Meiryo UI" panose="020B0604030504040204" pitchFamily="50" charset="-128"/>
              </a:rPr>
              <a:t>・ 補助率　国１／２又は定額（</a:t>
            </a:r>
            <a:r>
              <a:rPr lang="en-US" altLang="ja-JP" sz="1426" kern="0" dirty="0">
                <a:solidFill>
                  <a:srgbClr val="000000"/>
                </a:solidFill>
                <a:latin typeface="Meiryo UI" panose="020B0604030504040204" pitchFamily="50" charset="-128"/>
                <a:ea typeface="Meiryo UI" panose="020B0604030504040204" pitchFamily="50" charset="-128"/>
              </a:rPr>
              <a:t>10</a:t>
            </a:r>
            <a:r>
              <a:rPr lang="ja-JP" altLang="en-US" sz="1426" kern="0" dirty="0">
                <a:solidFill>
                  <a:srgbClr val="000000"/>
                </a:solidFill>
                <a:latin typeface="Meiryo UI" panose="020B0604030504040204" pitchFamily="50" charset="-128"/>
                <a:ea typeface="Meiryo UI" panose="020B0604030504040204" pitchFamily="50" charset="-128"/>
              </a:rPr>
              <a:t>／</a:t>
            </a:r>
            <a:r>
              <a:rPr lang="en-US" altLang="ja-JP" sz="1426" kern="0" dirty="0">
                <a:solidFill>
                  <a:srgbClr val="000000"/>
                </a:solidFill>
                <a:latin typeface="Meiryo UI" panose="020B0604030504040204" pitchFamily="50" charset="-128"/>
                <a:ea typeface="Meiryo UI" panose="020B0604030504040204" pitchFamily="50" charset="-128"/>
              </a:rPr>
              <a:t>10</a:t>
            </a:r>
            <a:r>
              <a:rPr lang="ja-JP" altLang="en-US" sz="1426" kern="0" dirty="0">
                <a:solidFill>
                  <a:srgbClr val="000000"/>
                </a:solidFill>
                <a:latin typeface="Meiryo UI" panose="020B0604030504040204" pitchFamily="50" charset="-128"/>
                <a:ea typeface="Meiryo UI" panose="020B0604030504040204" pitchFamily="50" charset="-128"/>
              </a:rPr>
              <a:t>相当）</a:t>
            </a:r>
            <a:endParaRPr lang="en-US" altLang="ja-JP" sz="1426" kern="0" dirty="0">
              <a:solidFill>
                <a:srgbClr val="000000"/>
              </a:solidFill>
              <a:latin typeface="Meiryo UI" panose="020B0604030504040204" pitchFamily="50" charset="-128"/>
              <a:ea typeface="Meiryo UI" panose="020B0604030504040204" pitchFamily="50" charset="-128"/>
            </a:endParaRPr>
          </a:p>
          <a:p>
            <a:pPr marL="334167" indent="-334167">
              <a:defRPr/>
            </a:pPr>
            <a:endParaRPr lang="ja-JP" altLang="en-US" sz="1426" kern="0" dirty="0">
              <a:solidFill>
                <a:srgbClr val="000000"/>
              </a:solidFill>
              <a:latin typeface="Meiryo UI" panose="020B0604030504040204" pitchFamily="50" charset="-128"/>
              <a:ea typeface="Meiryo UI" panose="020B0604030504040204" pitchFamily="50" charset="-128"/>
            </a:endParaRPr>
          </a:p>
        </p:txBody>
      </p:sp>
      <p:sp>
        <p:nvSpPr>
          <p:cNvPr id="11" name="角丸四角形 10"/>
          <p:cNvSpPr/>
          <p:nvPr/>
        </p:nvSpPr>
        <p:spPr bwMode="auto">
          <a:xfrm>
            <a:off x="244410" y="1165851"/>
            <a:ext cx="9317204" cy="684135"/>
          </a:xfrm>
          <a:prstGeom prst="roundRect">
            <a:avLst>
              <a:gd name="adj" fmla="val 1645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034" tIns="7205" rIns="36034" bIns="7205" numCol="1" rtlCol="0" anchor="ctr" anchorCtr="0" compatLnSpc="1">
            <a:prstTxWarp prst="textNoShape">
              <a:avLst/>
            </a:prstTxWarp>
          </a:bodyPr>
          <a:lstStyle/>
          <a:p>
            <a:pPr marL="175632" defTabSz="854843">
              <a:spcBef>
                <a:spcPts val="611"/>
              </a:spcBef>
              <a:defRPr/>
            </a:pPr>
            <a:r>
              <a:rPr lang="ja-JP" altLang="en-US" sz="1426" kern="0" dirty="0">
                <a:solidFill>
                  <a:srgbClr val="000000"/>
                </a:solidFill>
                <a:latin typeface="Meiryo UI" panose="020B0604030504040204" pitchFamily="50" charset="-128"/>
                <a:ea typeface="Meiryo UI" panose="020B0604030504040204" pitchFamily="50" charset="-128"/>
              </a:rPr>
              <a:t>障害者及び障害児が基本的人権を享有する個人としての尊厳にふさわしい日常生活又は社会生活を営むことができるよう、</a:t>
            </a:r>
            <a:endParaRPr lang="en-US" altLang="ja-JP" sz="1426" kern="0" dirty="0">
              <a:solidFill>
                <a:srgbClr val="000000"/>
              </a:solidFill>
              <a:latin typeface="Meiryo UI" panose="020B0604030504040204" pitchFamily="50" charset="-128"/>
              <a:ea typeface="Meiryo UI" panose="020B0604030504040204" pitchFamily="50" charset="-128"/>
            </a:endParaRPr>
          </a:p>
          <a:p>
            <a:pPr marL="175632" defTabSz="854843">
              <a:defRPr/>
            </a:pPr>
            <a:r>
              <a:rPr lang="ja-JP" altLang="en-US" sz="1426" b="1" u="sng" kern="0" dirty="0">
                <a:solidFill>
                  <a:srgbClr val="000000"/>
                </a:solidFill>
                <a:latin typeface="Meiryo UI" panose="020B0604030504040204" pitchFamily="50" charset="-128"/>
                <a:ea typeface="Meiryo UI" panose="020B0604030504040204" pitchFamily="50" charset="-128"/>
              </a:rPr>
              <a:t>地域の特性や利用者の状況に応じ、実施主体である市町村等が柔軟な形態により事業を計画的に実施</a:t>
            </a:r>
            <a:r>
              <a:rPr lang="ja-JP" altLang="en-US" sz="1426" b="1" kern="0" dirty="0">
                <a:solidFill>
                  <a:srgbClr val="000000"/>
                </a:solidFill>
                <a:latin typeface="Meiryo UI" panose="020B0604030504040204" pitchFamily="50" charset="-128"/>
                <a:ea typeface="Meiryo UI" panose="020B0604030504040204" pitchFamily="50" charset="-128"/>
              </a:rPr>
              <a:t>。</a:t>
            </a:r>
            <a:endParaRPr lang="en-US" altLang="ja-JP" sz="1426" b="1" kern="0" dirty="0">
              <a:solidFill>
                <a:srgbClr val="000000"/>
              </a:solidFill>
              <a:latin typeface="Meiryo UI" panose="020B0604030504040204" pitchFamily="50" charset="-128"/>
              <a:ea typeface="Meiryo UI" panose="020B0604030504040204" pitchFamily="50" charset="-128"/>
            </a:endParaRPr>
          </a:p>
        </p:txBody>
      </p:sp>
      <p:sp>
        <p:nvSpPr>
          <p:cNvPr id="16" name="角丸四角形 15"/>
          <p:cNvSpPr/>
          <p:nvPr/>
        </p:nvSpPr>
        <p:spPr bwMode="auto">
          <a:xfrm>
            <a:off x="263231" y="981020"/>
            <a:ext cx="1510750" cy="293455"/>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34" tIns="7205" rIns="36034" bIns="7205" numCol="1" rtlCol="0" anchor="t" anchorCtr="0" compatLnSpc="1">
            <a:prstTxWarp prst="textNoShape">
              <a:avLst/>
            </a:prstTxWarp>
          </a:bodyPr>
          <a:lstStyle/>
          <a:p>
            <a:pPr marL="116570" indent="-116570" algn="ctr" defTabSz="854843"/>
            <a:r>
              <a:rPr lang="ja-JP" altLang="en-US" sz="1630" b="1" dirty="0">
                <a:solidFill>
                  <a:schemeClr val="tx1"/>
                </a:solidFill>
                <a:latin typeface="Meiryo UI" panose="020B0604030504040204" pitchFamily="50" charset="-128"/>
                <a:ea typeface="Meiryo UI" panose="020B0604030504040204" pitchFamily="50" charset="-128"/>
              </a:rPr>
              <a:t>概要</a:t>
            </a:r>
          </a:p>
        </p:txBody>
      </p:sp>
      <p:sp>
        <p:nvSpPr>
          <p:cNvPr id="24" name="角丸四角形 23"/>
          <p:cNvSpPr/>
          <p:nvPr/>
        </p:nvSpPr>
        <p:spPr bwMode="auto">
          <a:xfrm>
            <a:off x="263232" y="1990789"/>
            <a:ext cx="1870777" cy="306064"/>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34" tIns="7205" rIns="36034" bIns="7205" numCol="1" rtlCol="0" anchor="t" anchorCtr="0" compatLnSpc="1">
            <a:prstTxWarp prst="textNoShape">
              <a:avLst/>
            </a:prstTxWarp>
          </a:bodyPr>
          <a:lstStyle/>
          <a:p>
            <a:pPr marL="116570" indent="-116570" algn="ctr" defTabSz="854843"/>
            <a:r>
              <a:rPr lang="ja-JP" altLang="en-US" sz="1630" b="1" dirty="0">
                <a:solidFill>
                  <a:schemeClr val="tx1"/>
                </a:solidFill>
                <a:latin typeface="Meiryo UI" panose="020B0604030504040204" pitchFamily="50" charset="-128"/>
                <a:ea typeface="Meiryo UI" panose="020B0604030504040204" pitchFamily="50" charset="-128"/>
              </a:rPr>
              <a:t>令和元年度予算額</a:t>
            </a:r>
          </a:p>
        </p:txBody>
      </p:sp>
      <p:sp>
        <p:nvSpPr>
          <p:cNvPr id="25" name="角丸四角形 24"/>
          <p:cNvSpPr/>
          <p:nvPr/>
        </p:nvSpPr>
        <p:spPr bwMode="auto">
          <a:xfrm>
            <a:off x="263231" y="2945991"/>
            <a:ext cx="1510750" cy="293455"/>
          </a:xfrm>
          <a:prstGeom prst="roundRect">
            <a:avLst/>
          </a:prstGeom>
          <a:solidFill>
            <a:schemeClr val="accent1">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034" tIns="7205" rIns="36034" bIns="7205" numCol="1" rtlCol="0" anchor="t" anchorCtr="0" compatLnSpc="1">
            <a:prstTxWarp prst="textNoShape">
              <a:avLst/>
            </a:prstTxWarp>
          </a:bodyPr>
          <a:lstStyle/>
          <a:p>
            <a:pPr marL="116570" indent="-116570" algn="ctr" defTabSz="854843"/>
            <a:r>
              <a:rPr lang="ja-JP" altLang="en-US" sz="1630" b="1" dirty="0">
                <a:solidFill>
                  <a:schemeClr val="tx1"/>
                </a:solidFill>
                <a:latin typeface="Meiryo UI" panose="020B0604030504040204" pitchFamily="50" charset="-128"/>
                <a:ea typeface="Meiryo UI" panose="020B0604030504040204" pitchFamily="50" charset="-128"/>
              </a:rPr>
              <a:t>事業内容</a:t>
            </a:r>
          </a:p>
        </p:txBody>
      </p:sp>
      <p:sp>
        <p:nvSpPr>
          <p:cNvPr id="22" name="角丸四角形 19"/>
          <p:cNvSpPr>
            <a:spLocks noChangeArrowheads="1"/>
          </p:cNvSpPr>
          <p:nvPr/>
        </p:nvSpPr>
        <p:spPr bwMode="auto">
          <a:xfrm>
            <a:off x="7742121" y="567856"/>
            <a:ext cx="2093167" cy="534675"/>
          </a:xfrm>
          <a:prstGeom prst="roundRect">
            <a:avLst>
              <a:gd name="adj" fmla="val 16667"/>
            </a:avLst>
          </a:prstGeom>
          <a:noFill/>
          <a:ln w="9525" algn="ctr">
            <a:noFill/>
            <a:round/>
            <a:headEnd/>
            <a:tailEnd/>
          </a:ln>
        </p:spPr>
        <p:txBody>
          <a:bodyPr lIns="36034" tIns="7205" rIns="36034" bIns="7205"/>
          <a:lstStyle>
            <a:lvl1pPr marL="119063" indent="-119063" defTabSz="873125"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令和元年度予算額</a:t>
            </a:r>
            <a:endParaRPr lang="en-US" altLang="ja-JP" sz="1426" b="1" dirty="0">
              <a:latin typeface="Meiryo UI" panose="020B0604030504040204" pitchFamily="50" charset="-128"/>
              <a:ea typeface="Meiryo UI" panose="020B0604030504040204" pitchFamily="50" charset="-128"/>
            </a:endParaRPr>
          </a:p>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４９５億円</a:t>
            </a:r>
          </a:p>
        </p:txBody>
      </p:sp>
      <p:sp>
        <p:nvSpPr>
          <p:cNvPr id="2" name="テキスト ボックス 1"/>
          <p:cNvSpPr txBox="1"/>
          <p:nvPr/>
        </p:nvSpPr>
        <p:spPr>
          <a:xfrm>
            <a:off x="0" y="160168"/>
            <a:ext cx="9906000" cy="413634"/>
          </a:xfrm>
          <a:prstGeom prst="rect">
            <a:avLst/>
          </a:prstGeom>
          <a:noFill/>
        </p:spPr>
        <p:txBody>
          <a:bodyPr wrap="square" rtlCol="0">
            <a:spAutoFit/>
          </a:bodyPr>
          <a:lstStyle/>
          <a:p>
            <a:pPr algn="ctr"/>
            <a:r>
              <a:rPr lang="ja-JP" altLang="en-US" sz="2038" b="1" dirty="0"/>
              <a:t>地域生活支援事業等について</a:t>
            </a:r>
          </a:p>
        </p:txBody>
      </p:sp>
      <p:sp>
        <p:nvSpPr>
          <p:cNvPr id="12" name="角丸四角形 19"/>
          <p:cNvSpPr>
            <a:spLocks noChangeArrowheads="1"/>
          </p:cNvSpPr>
          <p:nvPr/>
        </p:nvSpPr>
        <p:spPr bwMode="auto">
          <a:xfrm>
            <a:off x="5584251" y="567856"/>
            <a:ext cx="2093167" cy="534675"/>
          </a:xfrm>
          <a:prstGeom prst="roundRect">
            <a:avLst>
              <a:gd name="adj" fmla="val 16667"/>
            </a:avLst>
          </a:prstGeom>
          <a:noFill/>
          <a:ln w="9525" algn="ctr">
            <a:noFill/>
            <a:round/>
            <a:headEnd/>
            <a:tailEnd/>
          </a:ln>
        </p:spPr>
        <p:txBody>
          <a:bodyPr lIns="36034" tIns="7205" rIns="36034" bIns="7205"/>
          <a:lstStyle>
            <a:lvl1pPr marL="119063" indent="-119063" defTabSz="873125"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73125"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73125"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73125"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平成３０年度予算額</a:t>
            </a:r>
            <a:endParaRPr lang="en-US" altLang="ja-JP" sz="1426" b="1" dirty="0">
              <a:latin typeface="Meiryo UI" panose="020B0604030504040204" pitchFamily="50" charset="-128"/>
              <a:ea typeface="Meiryo UI" panose="020B0604030504040204" pitchFamily="50" charset="-128"/>
            </a:endParaRPr>
          </a:p>
          <a:p>
            <a:pPr algn="ctr" eaLnBrk="1" hangingPunct="1">
              <a:lnSpc>
                <a:spcPts val="1732"/>
              </a:lnSpc>
              <a:spcBef>
                <a:spcPct val="0"/>
              </a:spcBef>
              <a:buNone/>
            </a:pPr>
            <a:r>
              <a:rPr lang="ja-JP" altLang="en-US" sz="1426" b="1" dirty="0">
                <a:latin typeface="Meiryo UI" panose="020B0604030504040204" pitchFamily="50" charset="-128"/>
                <a:ea typeface="Meiryo UI" panose="020B0604030504040204" pitchFamily="50" charset="-128"/>
              </a:rPr>
              <a:t>４９３億円</a:t>
            </a:r>
          </a:p>
        </p:txBody>
      </p:sp>
      <p:sp>
        <p:nvSpPr>
          <p:cNvPr id="3" name="右矢印 2"/>
          <p:cNvSpPr/>
          <p:nvPr/>
        </p:nvSpPr>
        <p:spPr>
          <a:xfrm>
            <a:off x="7557288" y="731702"/>
            <a:ext cx="310573" cy="249318"/>
          </a:xfrm>
          <a:prstGeom prst="rightArrow">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3172" tIns="46586" rIns="93172" bIns="46586" numCol="1" spcCol="0" rtlCol="0" fromWordArt="0" anchor="ctr" anchorCtr="0" forceAA="0" compatLnSpc="1">
            <a:prstTxWarp prst="textNoShape">
              <a:avLst/>
            </a:prstTxWarp>
            <a:noAutofit/>
          </a:bodyPr>
          <a:lstStyle/>
          <a:p>
            <a:pPr algn="ctr"/>
            <a:endParaRPr lang="ja-JP" altLang="en-US" sz="16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7708778" y="172223"/>
            <a:ext cx="2094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参考資料１を参照</a:t>
            </a:r>
          </a:p>
        </p:txBody>
      </p:sp>
    </p:spTree>
    <p:extLst>
      <p:ext uri="{BB962C8B-B14F-4D97-AF65-F5344CB8AC3E}">
        <p14:creationId xmlns:p14="http://schemas.microsoft.com/office/powerpoint/2010/main" val="1846061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67608"/>
            <a:ext cx="9906000" cy="3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15" tIns="44757" rIns="89515" bIns="44757">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936" b="1" dirty="0">
                <a:solidFill>
                  <a:srgbClr val="000000"/>
                </a:solidFill>
                <a:latin typeface="+mn-ea"/>
                <a:ea typeface="+mn-ea"/>
              </a:rPr>
              <a:t>令和元年度地域生活支援事業（市町村事業）</a:t>
            </a:r>
          </a:p>
        </p:txBody>
      </p:sp>
      <p:graphicFrame>
        <p:nvGraphicFramePr>
          <p:cNvPr id="5" name="表 4"/>
          <p:cNvGraphicFramePr>
            <a:graphicFrameLocks noGrp="1"/>
          </p:cNvGraphicFramePr>
          <p:nvPr>
            <p:extLst/>
          </p:nvPr>
        </p:nvGraphicFramePr>
        <p:xfrm>
          <a:off x="216755" y="545400"/>
          <a:ext cx="4648896" cy="3996069"/>
        </p:xfrm>
        <a:graphic>
          <a:graphicData uri="http://schemas.openxmlformats.org/drawingml/2006/table">
            <a:tbl>
              <a:tblPr firstRow="1" bandRow="1">
                <a:tableStyleId>{69012ECD-51FC-41F1-AA8D-1B2483CD663E}</a:tableStyleId>
              </a:tblPr>
              <a:tblGrid>
                <a:gridCol w="418266">
                  <a:extLst>
                    <a:ext uri="{9D8B030D-6E8A-4147-A177-3AD203B41FA5}">
                      <a16:colId xmlns:a16="http://schemas.microsoft.com/office/drawing/2014/main" val="1846877155"/>
                    </a:ext>
                  </a:extLst>
                </a:gridCol>
                <a:gridCol w="4230630">
                  <a:extLst>
                    <a:ext uri="{9D8B030D-6E8A-4147-A177-3AD203B41FA5}">
                      <a16:colId xmlns:a16="http://schemas.microsoft.com/office/drawing/2014/main" val="3996903023"/>
                    </a:ext>
                  </a:extLst>
                </a:gridCol>
              </a:tblGrid>
              <a:tr h="308395">
                <a:tc gridSpan="2">
                  <a:txBody>
                    <a:bodyPr/>
                    <a:lstStyle/>
                    <a:p>
                      <a:pPr algn="ctr">
                        <a:lnSpc>
                          <a:spcPts val="1300"/>
                        </a:lnSpc>
                      </a:pPr>
                      <a:r>
                        <a:rPr kumimoji="1" lang="ja-JP" altLang="en-US" sz="1200" dirty="0" smtClean="0">
                          <a:latin typeface="+mn-ea"/>
                          <a:ea typeface="+mn-ea"/>
                        </a:rPr>
                        <a:t>必須事業</a:t>
                      </a:r>
                      <a:endParaRPr kumimoji="1" lang="ja-JP" altLang="en-US" sz="12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308395">
                <a:tc>
                  <a:txBody>
                    <a:bodyPr/>
                    <a:lstStyle/>
                    <a:p>
                      <a:pPr algn="r">
                        <a:lnSpc>
                          <a:spcPts val="1300"/>
                        </a:lnSpc>
                      </a:pPr>
                      <a:r>
                        <a:rPr kumimoji="1" lang="en-US" altLang="ja-JP" sz="1200" b="0" dirty="0" smtClean="0">
                          <a:solidFill>
                            <a:schemeClr val="tx1"/>
                          </a:solidFill>
                          <a:latin typeface="+mn-ea"/>
                          <a:ea typeface="+mn-ea"/>
                        </a:rPr>
                        <a:t>1</a:t>
                      </a:r>
                      <a:endParaRPr kumimoji="1" lang="ja-JP" altLang="en-US" sz="1200" b="0" dirty="0">
                        <a:solidFill>
                          <a:schemeClr val="tx1"/>
                        </a:solidFill>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b="0" dirty="0" smtClean="0">
                          <a:solidFill>
                            <a:schemeClr val="tx1"/>
                          </a:solidFill>
                          <a:latin typeface="+mn-ea"/>
                          <a:ea typeface="+mn-ea"/>
                        </a:rPr>
                        <a:t>理解促進研修・啓発事業</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172" marR="93172" marT="46586" marB="46586" anchor="ctr">
                    <a:solidFill>
                      <a:schemeClr val="bg1"/>
                    </a:solidFill>
                  </a:tcPr>
                </a:tc>
                <a:extLst>
                  <a:ext uri="{0D108BD9-81ED-4DB2-BD59-A6C34878D82A}">
                    <a16:rowId xmlns:a16="http://schemas.microsoft.com/office/drawing/2014/main" val="3278552597"/>
                  </a:ext>
                </a:extLst>
              </a:tr>
              <a:tr h="308395">
                <a:tc>
                  <a:txBody>
                    <a:bodyPr/>
                    <a:lstStyle/>
                    <a:p>
                      <a:pPr algn="r">
                        <a:lnSpc>
                          <a:spcPts val="1300"/>
                        </a:lnSpc>
                      </a:pPr>
                      <a:r>
                        <a:rPr kumimoji="1" lang="en-US" altLang="ja-JP" sz="1200" b="0" dirty="0" smtClean="0">
                          <a:solidFill>
                            <a:schemeClr val="tx1"/>
                          </a:solidFill>
                          <a:latin typeface="+mn-ea"/>
                          <a:ea typeface="+mn-ea"/>
                        </a:rPr>
                        <a:t>2</a:t>
                      </a:r>
                      <a:endParaRPr kumimoji="1" lang="ja-JP" altLang="en-US" sz="1200" b="0" dirty="0">
                        <a:solidFill>
                          <a:schemeClr val="tx1"/>
                        </a:solidFill>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b="0" dirty="0" smtClean="0">
                          <a:solidFill>
                            <a:schemeClr val="tx1"/>
                          </a:solidFill>
                          <a:latin typeface="+mn-ea"/>
                          <a:ea typeface="+mn-ea"/>
                        </a:rPr>
                        <a:t>自発的活動支援事業</a:t>
                      </a:r>
                      <a:endParaRPr kumimoji="1" lang="ja-JP" altLang="en-US" sz="1200" b="0" dirty="0">
                        <a:solidFill>
                          <a:schemeClr val="tx1"/>
                        </a:solidFill>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2641097580"/>
                  </a:ext>
                </a:extLst>
              </a:tr>
              <a:tr h="308395">
                <a:tc>
                  <a:txBody>
                    <a:bodyPr/>
                    <a:lstStyle/>
                    <a:p>
                      <a:pPr algn="r">
                        <a:lnSpc>
                          <a:spcPts val="1300"/>
                        </a:lnSpc>
                      </a:pPr>
                      <a:r>
                        <a:rPr kumimoji="1" lang="en-US" altLang="ja-JP" sz="1200" dirty="0" smtClean="0">
                          <a:latin typeface="+mn-ea"/>
                          <a:ea typeface="+mn-ea"/>
                        </a:rPr>
                        <a:t>3</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相談支援事業</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31007289"/>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en-US" altLang="ja-JP" sz="1200" dirty="0" smtClean="0">
                          <a:latin typeface="+mn-ea"/>
                          <a:ea typeface="+mn-ea"/>
                        </a:rPr>
                        <a:t>(1)</a:t>
                      </a:r>
                      <a:r>
                        <a:rPr kumimoji="1" lang="ja-JP" altLang="en-US" sz="1200" dirty="0" smtClean="0">
                          <a:latin typeface="+mn-ea"/>
                          <a:ea typeface="+mn-ea"/>
                        </a:rPr>
                        <a:t>　基幹相談支援センター等機能強化事業</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4487135"/>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kumimoji="1" lang="en-US" altLang="ja-JP" sz="1200" dirty="0" smtClean="0">
                          <a:solidFill>
                            <a:schemeClr val="tx1"/>
                          </a:solidFill>
                          <a:latin typeface="+mn-ea"/>
                          <a:ea typeface="+mn-ea"/>
                        </a:rPr>
                        <a:t>(2)</a:t>
                      </a:r>
                      <a:r>
                        <a:rPr kumimoji="1" lang="ja-JP" altLang="en-US" sz="1200" dirty="0" smtClean="0">
                          <a:solidFill>
                            <a:schemeClr val="tx1"/>
                          </a:solidFill>
                          <a:latin typeface="+mn-ea"/>
                          <a:ea typeface="+mn-ea"/>
                        </a:rPr>
                        <a:t>　住宅入居等支援事業（居住サポート事業）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146352763"/>
                  </a:ext>
                </a:extLst>
              </a:tr>
              <a:tr h="295329">
                <a:tc>
                  <a:txBody>
                    <a:bodyPr/>
                    <a:lstStyle/>
                    <a:p>
                      <a:pPr algn="r">
                        <a:lnSpc>
                          <a:spcPts val="1300"/>
                        </a:lnSpc>
                      </a:pPr>
                      <a:r>
                        <a:rPr kumimoji="1" lang="en-US" altLang="ja-JP" sz="1200" dirty="0" smtClean="0">
                          <a:latin typeface="+mn-ea"/>
                          <a:ea typeface="+mn-ea"/>
                        </a:rPr>
                        <a:t>4</a:t>
                      </a:r>
                    </a:p>
                  </a:txBody>
                  <a:tcPr marL="93172" marR="93172" marT="46586" marB="46586" anchor="ctr">
                    <a:solidFill>
                      <a:schemeClr val="bg1"/>
                    </a:solidFill>
                  </a:tcPr>
                </a:tc>
                <a:tc>
                  <a:txBody>
                    <a:bodyPr/>
                    <a:lstStyle/>
                    <a:p>
                      <a:pPr algn="l">
                        <a:lnSpc>
                          <a:spcPts val="1300"/>
                        </a:lnSpc>
                      </a:pPr>
                      <a:r>
                        <a:rPr kumimoji="1" lang="ja-JP" altLang="en-US" sz="1200" dirty="0" smtClean="0">
                          <a:solidFill>
                            <a:schemeClr val="tx1"/>
                          </a:solidFill>
                          <a:latin typeface="+mn-ea"/>
                          <a:ea typeface="+mn-ea"/>
                        </a:rPr>
                        <a:t>成年後見制度利用支援事業</a:t>
                      </a:r>
                      <a:endParaRPr kumimoji="1" lang="en-US" altLang="ja-JP" sz="1200" dirty="0" smtClean="0">
                        <a:solidFill>
                          <a:schemeClr val="tx1"/>
                        </a:solidFill>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2845585833"/>
                  </a:ext>
                </a:extLst>
              </a:tr>
              <a:tr h="308395">
                <a:tc>
                  <a:txBody>
                    <a:bodyPr/>
                    <a:lstStyle/>
                    <a:p>
                      <a:pPr algn="r">
                        <a:lnSpc>
                          <a:spcPts val="1300"/>
                        </a:lnSpc>
                      </a:pPr>
                      <a:r>
                        <a:rPr kumimoji="1" lang="en-US" altLang="ja-JP" sz="1200" dirty="0" smtClean="0">
                          <a:latin typeface="+mn-ea"/>
                          <a:ea typeface="+mn-ea"/>
                        </a:rPr>
                        <a:t>5</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成年後見制度法人後見支援事業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598872362"/>
                  </a:ext>
                </a:extLst>
              </a:tr>
              <a:tr h="308395">
                <a:tc>
                  <a:txBody>
                    <a:bodyPr/>
                    <a:lstStyle/>
                    <a:p>
                      <a:pPr algn="r">
                        <a:lnSpc>
                          <a:spcPts val="1300"/>
                        </a:lnSpc>
                      </a:pPr>
                      <a:r>
                        <a:rPr kumimoji="1" lang="en-US" altLang="ja-JP" sz="1200" dirty="0" smtClean="0">
                          <a:latin typeface="+mn-ea"/>
                          <a:ea typeface="+mn-ea"/>
                        </a:rPr>
                        <a:t>6</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意思疎通支援事業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2360496108"/>
                  </a:ext>
                </a:extLst>
              </a:tr>
              <a:tr h="308395">
                <a:tc>
                  <a:txBody>
                    <a:bodyPr/>
                    <a:lstStyle/>
                    <a:p>
                      <a:pPr algn="r">
                        <a:lnSpc>
                          <a:spcPts val="1300"/>
                        </a:lnSpc>
                      </a:pPr>
                      <a:r>
                        <a:rPr kumimoji="1" lang="en-US" altLang="ja-JP" sz="1200" dirty="0" smtClean="0">
                          <a:latin typeface="+mn-ea"/>
                          <a:ea typeface="+mn-ea"/>
                        </a:rPr>
                        <a:t>7</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日常生活用具給付等事業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3798332421"/>
                  </a:ext>
                </a:extLst>
              </a:tr>
              <a:tr h="308395">
                <a:tc>
                  <a:txBody>
                    <a:bodyPr/>
                    <a:lstStyle/>
                    <a:p>
                      <a:pPr algn="r">
                        <a:lnSpc>
                          <a:spcPts val="1300"/>
                        </a:lnSpc>
                      </a:pPr>
                      <a:r>
                        <a:rPr kumimoji="1" lang="en-US" altLang="ja-JP" sz="1200" dirty="0" smtClean="0">
                          <a:latin typeface="+mn-ea"/>
                          <a:ea typeface="+mn-ea"/>
                        </a:rPr>
                        <a:t>8</a:t>
                      </a: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手話奉仕員養成研修事業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393331039"/>
                  </a:ext>
                </a:extLst>
              </a:tr>
              <a:tr h="308395">
                <a:tc>
                  <a:txBody>
                    <a:bodyPr/>
                    <a:lstStyle/>
                    <a:p>
                      <a:pPr algn="r">
                        <a:lnSpc>
                          <a:spcPts val="1300"/>
                        </a:lnSpc>
                      </a:pPr>
                      <a:r>
                        <a:rPr kumimoji="1" lang="en-US" altLang="ja-JP" sz="1200" dirty="0" smtClean="0">
                          <a:latin typeface="+mn-ea"/>
                          <a:ea typeface="+mn-ea"/>
                        </a:rPr>
                        <a:t>9</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移動支援事業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1003409677"/>
                  </a:ext>
                </a:extLst>
              </a:tr>
              <a:tr h="308395">
                <a:tc>
                  <a:txBody>
                    <a:bodyPr/>
                    <a:lstStyle/>
                    <a:p>
                      <a:pPr algn="r">
                        <a:lnSpc>
                          <a:spcPts val="1300"/>
                        </a:lnSpc>
                      </a:pPr>
                      <a:r>
                        <a:rPr kumimoji="1" lang="en-US" altLang="ja-JP" sz="1200" dirty="0" smtClean="0">
                          <a:latin typeface="+mn-ea"/>
                          <a:ea typeface="+mn-ea"/>
                        </a:rPr>
                        <a:t>10</a:t>
                      </a:r>
                      <a:endParaRPr kumimoji="1" lang="ja-JP" altLang="en-US" sz="1200" dirty="0">
                        <a:latin typeface="+mn-ea"/>
                        <a:ea typeface="+mn-ea"/>
                      </a:endParaRPr>
                    </a:p>
                  </a:txBody>
                  <a:tcPr marL="93172" marR="93172" marT="46586" marB="46586" anchor="ctr">
                    <a:solidFill>
                      <a:schemeClr val="bg1"/>
                    </a:solidFill>
                  </a:tcPr>
                </a:tc>
                <a:tc>
                  <a:txBody>
                    <a:bodyPr/>
                    <a:lstStyle/>
                    <a:p>
                      <a:pPr algn="l">
                        <a:lnSpc>
                          <a:spcPts val="1300"/>
                        </a:lnSpc>
                      </a:pPr>
                      <a:r>
                        <a:rPr kumimoji="1" lang="ja-JP" altLang="en-US" sz="1200" dirty="0" smtClean="0">
                          <a:latin typeface="+mn-ea"/>
                          <a:ea typeface="+mn-ea"/>
                        </a:rPr>
                        <a:t>地域活動支援センター機能強化事業</a:t>
                      </a:r>
                      <a:endParaRPr kumimoji="1" lang="ja-JP" altLang="en-US" sz="1200" dirty="0">
                        <a:latin typeface="+mn-ea"/>
                        <a:ea typeface="+mn-ea"/>
                      </a:endParaRPr>
                    </a:p>
                  </a:txBody>
                  <a:tcPr marL="93172" marR="93172" marT="46586" marB="46586" anchor="ctr">
                    <a:solidFill>
                      <a:schemeClr val="bg1"/>
                    </a:solidFill>
                  </a:tcPr>
                </a:tc>
                <a:extLst>
                  <a:ext uri="{0D108BD9-81ED-4DB2-BD59-A6C34878D82A}">
                    <a16:rowId xmlns:a16="http://schemas.microsoft.com/office/drawing/2014/main" val="464686937"/>
                  </a:ext>
                </a:extLst>
              </a:tr>
            </a:tbl>
          </a:graphicData>
        </a:graphic>
      </p:graphicFrame>
      <p:graphicFrame>
        <p:nvGraphicFramePr>
          <p:cNvPr id="8" name="表 7"/>
          <p:cNvGraphicFramePr>
            <a:graphicFrameLocks noGrp="1"/>
          </p:cNvGraphicFramePr>
          <p:nvPr>
            <p:extLst/>
          </p:nvPr>
        </p:nvGraphicFramePr>
        <p:xfrm>
          <a:off x="4921848" y="545399"/>
          <a:ext cx="4726540" cy="6167900"/>
        </p:xfrm>
        <a:graphic>
          <a:graphicData uri="http://schemas.openxmlformats.org/drawingml/2006/table">
            <a:tbl>
              <a:tblPr firstRow="1" bandRow="1">
                <a:tableStyleId>{69012ECD-51FC-41F1-AA8D-1B2483CD663E}</a:tableStyleId>
              </a:tblPr>
              <a:tblGrid>
                <a:gridCol w="317047">
                  <a:extLst>
                    <a:ext uri="{9D8B030D-6E8A-4147-A177-3AD203B41FA5}">
                      <a16:colId xmlns:a16="http://schemas.microsoft.com/office/drawing/2014/main" val="1846877155"/>
                    </a:ext>
                  </a:extLst>
                </a:gridCol>
                <a:gridCol w="4409493">
                  <a:extLst>
                    <a:ext uri="{9D8B030D-6E8A-4147-A177-3AD203B41FA5}">
                      <a16:colId xmlns:a16="http://schemas.microsoft.com/office/drawing/2014/main" val="3996903023"/>
                    </a:ext>
                  </a:extLst>
                </a:gridCol>
              </a:tblGrid>
              <a:tr h="308395">
                <a:tc gridSpan="2">
                  <a:txBody>
                    <a:bodyPr/>
                    <a:lstStyle/>
                    <a:p>
                      <a:pPr algn="ctr">
                        <a:lnSpc>
                          <a:spcPts val="1300"/>
                        </a:lnSpc>
                      </a:pPr>
                      <a:r>
                        <a:rPr kumimoji="1" lang="ja-JP" altLang="en-US" sz="1200" dirty="0" smtClean="0">
                          <a:latin typeface="+mn-ea"/>
                          <a:ea typeface="+mn-ea"/>
                        </a:rPr>
                        <a:t>任意事業</a:t>
                      </a:r>
                      <a:endParaRPr kumimoji="1" lang="ja-JP" altLang="en-US" sz="12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308395">
                <a:tc>
                  <a:txBody>
                    <a:bodyPr/>
                    <a:lstStyle/>
                    <a:p>
                      <a:pPr algn="r">
                        <a:lnSpc>
                          <a:spcPts val="1300"/>
                        </a:lnSpc>
                      </a:pPr>
                      <a:r>
                        <a:rPr kumimoji="1" lang="en-US" altLang="ja-JP" sz="1200" dirty="0" smtClean="0">
                          <a:latin typeface="+mn-ea"/>
                          <a:ea typeface="+mn-ea"/>
                        </a:rPr>
                        <a:t>1</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日常生活支援</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27855259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(1)</a:t>
                      </a:r>
                      <a:r>
                        <a:rPr lang="ja-JP" altLang="en-US" sz="1200" baseline="0" dirty="0" smtClean="0">
                          <a:latin typeface="+mn-ea"/>
                          <a:ea typeface="+mn-ea"/>
                        </a:rPr>
                        <a:t> </a:t>
                      </a:r>
                      <a:r>
                        <a:rPr lang="ja-JP" altLang="en-US" sz="1200" dirty="0" smtClean="0">
                          <a:latin typeface="+mn-ea"/>
                          <a:ea typeface="+mn-ea"/>
                        </a:rPr>
                        <a:t>福祉ホームの運営</a:t>
                      </a:r>
                      <a:endParaRPr lang="ja-JP" altLang="en-US"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41097580"/>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(2) </a:t>
                      </a:r>
                      <a:r>
                        <a:rPr lang="ja-JP" altLang="en-US" sz="1200" dirty="0" smtClean="0">
                          <a:latin typeface="+mn-ea"/>
                          <a:ea typeface="+mn-ea"/>
                        </a:rPr>
                        <a:t>訪問入浴サービス</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31007289"/>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(3)</a:t>
                      </a:r>
                      <a:r>
                        <a:rPr lang="ja-JP" altLang="en-US" sz="1200" baseline="0" dirty="0" smtClean="0">
                          <a:latin typeface="+mn-ea"/>
                          <a:ea typeface="+mn-ea"/>
                        </a:rPr>
                        <a:t> </a:t>
                      </a:r>
                      <a:r>
                        <a:rPr lang="ja-JP" altLang="en-US" sz="1200" dirty="0" smtClean="0">
                          <a:latin typeface="+mn-ea"/>
                          <a:ea typeface="+mn-ea"/>
                        </a:rPr>
                        <a:t>生活訓練等</a:t>
                      </a:r>
                      <a:endParaRPr lang="en-US" altLang="ja-JP"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84487135"/>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(4) </a:t>
                      </a:r>
                      <a:r>
                        <a:rPr kumimoji="1" lang="ja-JP" altLang="en-US" sz="1200" dirty="0" smtClean="0">
                          <a:latin typeface="+mn-ea"/>
                          <a:ea typeface="+mn-ea"/>
                        </a:rPr>
                        <a:t>日中一時支援</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4635276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(5) </a:t>
                      </a:r>
                      <a:r>
                        <a:rPr kumimoji="1" lang="ja-JP" altLang="en-US" sz="1200" dirty="0" smtClean="0">
                          <a:latin typeface="+mn-ea"/>
                          <a:ea typeface="+mn-ea"/>
                        </a:rPr>
                        <a:t>地域移行のための安心生活支援</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4558583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(6) </a:t>
                      </a:r>
                      <a:r>
                        <a:rPr kumimoji="1" lang="ja-JP" altLang="en-US" sz="1200" dirty="0" smtClean="0">
                          <a:latin typeface="+mn-ea"/>
                          <a:ea typeface="+mn-ea"/>
                        </a:rPr>
                        <a:t>巡回支援専門員整備</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98872362"/>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latin typeface="+mn-ea"/>
                          <a:ea typeface="+mn-ea"/>
                        </a:rPr>
                        <a:t>(7) </a:t>
                      </a:r>
                      <a:r>
                        <a:rPr kumimoji="1" lang="ja-JP" altLang="en-US" sz="1100" dirty="0" smtClean="0">
                          <a:latin typeface="+mn-ea"/>
                          <a:ea typeface="+mn-ea"/>
                        </a:rPr>
                        <a:t>相談支援事業者等（地域援助事業者）における退院支援体制確保</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360496108"/>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lang="en-US" altLang="ja-JP" sz="1200" dirty="0" smtClean="0">
                          <a:latin typeface="+mn-ea"/>
                          <a:ea typeface="+mn-ea"/>
                        </a:rPr>
                        <a:t>(8) </a:t>
                      </a:r>
                      <a:r>
                        <a:rPr kumimoji="1" lang="ja-JP" altLang="en-US" sz="1200" dirty="0" smtClean="0">
                          <a:latin typeface="+mn-ea"/>
                          <a:ea typeface="+mn-ea"/>
                        </a:rPr>
                        <a:t>協議会における地域資源の開発･利用促進等の支援</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798332421"/>
                  </a:ext>
                </a:extLst>
              </a:tr>
              <a:tr h="308395">
                <a:tc>
                  <a:txBody>
                    <a:bodyPr/>
                    <a:lstStyle/>
                    <a:p>
                      <a:pPr algn="r">
                        <a:lnSpc>
                          <a:spcPts val="1300"/>
                        </a:lnSpc>
                      </a:pPr>
                      <a:r>
                        <a:rPr kumimoji="1" lang="en-US" altLang="ja-JP" sz="1200" dirty="0" smtClean="0">
                          <a:latin typeface="+mn-ea"/>
                          <a:ea typeface="+mn-ea"/>
                        </a:rPr>
                        <a:t>2</a:t>
                      </a: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社会参加支援</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3331039"/>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(1)</a:t>
                      </a:r>
                      <a:r>
                        <a:rPr lang="ja-JP" altLang="en-US" sz="1200" baseline="0" dirty="0" smtClean="0">
                          <a:latin typeface="+mn-ea"/>
                          <a:ea typeface="+mn-ea"/>
                        </a:rPr>
                        <a:t> </a:t>
                      </a:r>
                      <a:r>
                        <a:rPr lang="ja-JP" altLang="en-US" sz="1200" dirty="0" smtClean="0">
                          <a:latin typeface="+mn-ea"/>
                          <a:ea typeface="+mn-ea"/>
                        </a:rPr>
                        <a:t>レクリエーション活動支援</a:t>
                      </a:r>
                      <a:endParaRPr lang="ja-JP" altLang="en-US"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340967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solidFill>
                            <a:schemeClr val="tx1"/>
                          </a:solidFill>
                          <a:latin typeface="+mn-ea"/>
                          <a:ea typeface="+mn-ea"/>
                        </a:rPr>
                        <a:t>(2) </a:t>
                      </a:r>
                      <a:r>
                        <a:rPr lang="ja-JP" altLang="en-US" sz="1200" dirty="0" smtClean="0">
                          <a:solidFill>
                            <a:schemeClr val="tx1"/>
                          </a:solidFill>
                          <a:latin typeface="+mn-ea"/>
                          <a:ea typeface="+mn-ea"/>
                        </a:rPr>
                        <a:t>芸術文化活動振興</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6468693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solidFill>
                            <a:schemeClr val="tx1"/>
                          </a:solidFill>
                          <a:latin typeface="+mn-ea"/>
                          <a:ea typeface="+mn-ea"/>
                        </a:rPr>
                        <a:t>(3)</a:t>
                      </a:r>
                      <a:r>
                        <a:rPr lang="ja-JP" altLang="en-US" sz="1200" baseline="0" dirty="0" smtClean="0">
                          <a:solidFill>
                            <a:schemeClr val="tx1"/>
                          </a:solidFill>
                          <a:latin typeface="+mn-ea"/>
                          <a:ea typeface="+mn-ea"/>
                        </a:rPr>
                        <a:t> 点字・声の広報等発行</a:t>
                      </a:r>
                      <a:endParaRPr lang="en-US" altLang="ja-JP"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0919081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lnSpc>
                          <a:spcPts val="1300"/>
                        </a:lnSpc>
                      </a:pPr>
                      <a:r>
                        <a:rPr lang="en-US" altLang="ja-JP" sz="1200" dirty="0" smtClean="0">
                          <a:solidFill>
                            <a:schemeClr val="tx1"/>
                          </a:solidFill>
                          <a:latin typeface="+mn-ea"/>
                          <a:ea typeface="+mn-ea"/>
                        </a:rPr>
                        <a:t>(4) </a:t>
                      </a:r>
                      <a:r>
                        <a:rPr lang="ja-JP" altLang="en-US" sz="1200" dirty="0" smtClean="0">
                          <a:solidFill>
                            <a:schemeClr val="tx1"/>
                          </a:solidFill>
                          <a:latin typeface="+mn-ea"/>
                          <a:ea typeface="+mn-ea"/>
                        </a:rPr>
                        <a:t>奉仕員養成研修</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9458343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solidFill>
                      <a:schemeClr val="bg1"/>
                    </a:solidFill>
                  </a:tcPr>
                </a:tc>
                <a:tc>
                  <a:txBody>
                    <a:bodyPr/>
                    <a:lstStyle/>
                    <a:p>
                      <a:pPr algn="l">
                        <a:lnSpc>
                          <a:spcPts val="1300"/>
                        </a:lnSpc>
                      </a:pPr>
                      <a:r>
                        <a:rPr kumimoji="1" lang="en-US" altLang="ja-JP" sz="1200" dirty="0" smtClean="0">
                          <a:solidFill>
                            <a:schemeClr val="tx1"/>
                          </a:solidFill>
                          <a:latin typeface="+mn-ea"/>
                          <a:ea typeface="+mn-ea"/>
                        </a:rPr>
                        <a:t>(5) </a:t>
                      </a:r>
                      <a:r>
                        <a:rPr kumimoji="1" lang="ja-JP" altLang="en-US" sz="1200" dirty="0" smtClean="0">
                          <a:solidFill>
                            <a:schemeClr val="tx1"/>
                          </a:solidFill>
                          <a:latin typeface="+mn-ea"/>
                          <a:ea typeface="+mn-ea"/>
                        </a:rPr>
                        <a:t>複数市町村における意思疎通支援の共同実施促進</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solidFill>
                      <a:schemeClr val="bg1"/>
                    </a:solidFill>
                  </a:tcPr>
                </a:tc>
                <a:extLst>
                  <a:ext uri="{0D108BD9-81ED-4DB2-BD59-A6C34878D82A}">
                    <a16:rowId xmlns:a16="http://schemas.microsoft.com/office/drawing/2014/main" val="3682383607"/>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kumimoji="1" lang="en-US" altLang="ja-JP" sz="1200" dirty="0" smtClean="0">
                          <a:solidFill>
                            <a:schemeClr val="tx1"/>
                          </a:solidFill>
                          <a:latin typeface="+mn-ea"/>
                          <a:ea typeface="+mn-ea"/>
                        </a:rPr>
                        <a:t>(6) </a:t>
                      </a:r>
                      <a:r>
                        <a:rPr kumimoji="1" lang="ja-JP" altLang="en-US" sz="1200" dirty="0" smtClean="0">
                          <a:solidFill>
                            <a:schemeClr val="tx1"/>
                          </a:solidFill>
                          <a:latin typeface="+mn-ea"/>
                          <a:ea typeface="+mn-ea"/>
                        </a:rPr>
                        <a:t>家庭・教育・福祉連携推進事業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64747658"/>
                  </a:ext>
                </a:extLst>
              </a:tr>
              <a:tr h="308395">
                <a:tc>
                  <a:txBody>
                    <a:bodyPr/>
                    <a:lstStyle/>
                    <a:p>
                      <a:pPr algn="r">
                        <a:lnSpc>
                          <a:spcPts val="1300"/>
                        </a:lnSpc>
                      </a:pPr>
                      <a:r>
                        <a:rPr kumimoji="1" lang="en-US" altLang="ja-JP" sz="1200" dirty="0" smtClean="0">
                          <a:latin typeface="+mn-ea"/>
                          <a:ea typeface="+mn-ea"/>
                        </a:rPr>
                        <a:t>3</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tc>
                  <a:txBody>
                    <a:bodyPr/>
                    <a:lstStyle/>
                    <a:p>
                      <a:pPr algn="l">
                        <a:lnSpc>
                          <a:spcPts val="1300"/>
                        </a:lnSpc>
                      </a:pPr>
                      <a:r>
                        <a:rPr kumimoji="1" lang="ja-JP" altLang="en-US" sz="1200" dirty="0" smtClean="0">
                          <a:latin typeface="+mn-ea"/>
                          <a:ea typeface="+mn-ea"/>
                        </a:rPr>
                        <a:t>就業・就労支援</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355761463"/>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just" eaLnBrk="1" hangingPunct="1">
                        <a:lnSpc>
                          <a:spcPts val="1300"/>
                        </a:lnSpc>
                        <a:defRPr/>
                      </a:pPr>
                      <a:r>
                        <a:rPr lang="en-US" altLang="ja-JP" sz="1200" dirty="0" smtClean="0">
                          <a:latin typeface="+mn-ea"/>
                          <a:ea typeface="+mn-ea"/>
                        </a:rPr>
                        <a:t>(1)</a:t>
                      </a:r>
                      <a:r>
                        <a:rPr lang="ja-JP" altLang="en-US" sz="1200" baseline="0" dirty="0" smtClean="0">
                          <a:latin typeface="+mn-ea"/>
                          <a:ea typeface="+mn-ea"/>
                        </a:rPr>
                        <a:t> 盲人</a:t>
                      </a:r>
                      <a:r>
                        <a:rPr lang="ja-JP" altLang="en-US" sz="1200" dirty="0" smtClean="0">
                          <a:latin typeface="+mn-ea"/>
                          <a:ea typeface="+mn-ea"/>
                        </a:rPr>
                        <a:t>ホームの運営</a:t>
                      </a:r>
                      <a:endParaRPr lang="ja-JP" altLang="en-US" sz="1200" dirty="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803542561"/>
                  </a:ext>
                </a:extLst>
              </a:tr>
              <a:tr h="308395">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tc>
                  <a:txBody>
                    <a:bodyPr/>
                    <a:lstStyle/>
                    <a:p>
                      <a:pPr algn="l">
                        <a:lnSpc>
                          <a:spcPts val="1300"/>
                        </a:lnSpc>
                      </a:pPr>
                      <a:r>
                        <a:rPr lang="en-US" altLang="ja-JP" sz="1200" dirty="0" smtClean="0">
                          <a:latin typeface="+mn-ea"/>
                          <a:ea typeface="+mn-ea"/>
                        </a:rPr>
                        <a:t>(2) </a:t>
                      </a:r>
                      <a:r>
                        <a:rPr lang="ja-JP" altLang="en-US" sz="1200" dirty="0" smtClean="0">
                          <a:latin typeface="+mn-ea"/>
                          <a:ea typeface="+mn-ea"/>
                        </a:rPr>
                        <a:t>知的障害者職親委託</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2663874850"/>
                  </a:ext>
                </a:extLst>
              </a:tr>
            </a:tbl>
          </a:graphicData>
        </a:graphic>
      </p:graphicFrame>
      <p:sp>
        <p:nvSpPr>
          <p:cNvPr id="7" name="テキスト ボックス 6"/>
          <p:cNvSpPr txBox="1"/>
          <p:nvPr/>
        </p:nvSpPr>
        <p:spPr>
          <a:xfrm>
            <a:off x="102780" y="6132689"/>
            <a:ext cx="4762872" cy="525488"/>
          </a:xfrm>
          <a:prstGeom prst="rect">
            <a:avLst/>
          </a:prstGeom>
          <a:noFill/>
        </p:spPr>
        <p:txBody>
          <a:bodyPr wrap="square" rtlCol="0">
            <a:spAutoFit/>
          </a:bodyPr>
          <a:lstStyle/>
          <a:p>
            <a:r>
              <a:rPr lang="ja-JP" altLang="en-US" sz="917" dirty="0"/>
              <a:t>（参考） 交付税を財源として実施する事業</a:t>
            </a:r>
            <a:endParaRPr lang="en-US" altLang="ja-JP" sz="917" dirty="0"/>
          </a:p>
          <a:p>
            <a:pPr indent="87345">
              <a:tabLst>
                <a:tab pos="87345" algn="l"/>
              </a:tabLst>
            </a:pPr>
            <a:r>
              <a:rPr lang="ja-JP" altLang="en-US" sz="917" dirty="0"/>
              <a:t>・  相談支援事業のうち障害者相談支援事業    ・ 地域活動支援センター基礎的事業</a:t>
            </a:r>
            <a:endParaRPr lang="en-US" altLang="ja-JP" sz="917" dirty="0"/>
          </a:p>
          <a:p>
            <a:pPr indent="87345">
              <a:tabLst>
                <a:tab pos="87345" algn="l"/>
              </a:tabLst>
            </a:pPr>
            <a:r>
              <a:rPr lang="ja-JP" altLang="en-US" sz="917" dirty="0"/>
              <a:t>・  障害支援区分認定等事務    ・ 自動車運転免許取得・改造助成    ・ 更生訓練費給付</a:t>
            </a:r>
          </a:p>
        </p:txBody>
      </p:sp>
    </p:spTree>
    <p:extLst>
      <p:ext uri="{BB962C8B-B14F-4D97-AF65-F5344CB8AC3E}">
        <p14:creationId xmlns:p14="http://schemas.microsoft.com/office/powerpoint/2010/main" val="431332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nvPr>
        </p:nvGraphicFramePr>
        <p:xfrm>
          <a:off x="216755" y="466305"/>
          <a:ext cx="4659249" cy="6044658"/>
        </p:xfrm>
        <a:graphic>
          <a:graphicData uri="http://schemas.openxmlformats.org/drawingml/2006/table">
            <a:tbl>
              <a:tblPr firstRow="1" bandRow="1">
                <a:tableStyleId>{69012ECD-51FC-41F1-AA8D-1B2483CD663E}</a:tableStyleId>
              </a:tblPr>
              <a:tblGrid>
                <a:gridCol w="385739">
                  <a:extLst>
                    <a:ext uri="{9D8B030D-6E8A-4147-A177-3AD203B41FA5}">
                      <a16:colId xmlns:a16="http://schemas.microsoft.com/office/drawing/2014/main" val="1846877155"/>
                    </a:ext>
                  </a:extLst>
                </a:gridCol>
                <a:gridCol w="4273510">
                  <a:extLst>
                    <a:ext uri="{9D8B030D-6E8A-4147-A177-3AD203B41FA5}">
                      <a16:colId xmlns:a16="http://schemas.microsoft.com/office/drawing/2014/main" val="3996903023"/>
                    </a:ext>
                  </a:extLst>
                </a:gridCol>
              </a:tblGrid>
              <a:tr h="209637">
                <a:tc gridSpan="2">
                  <a:txBody>
                    <a:bodyPr/>
                    <a:lstStyle/>
                    <a:p>
                      <a:pPr algn="ctr">
                        <a:lnSpc>
                          <a:spcPts val="900"/>
                        </a:lnSpc>
                      </a:pPr>
                      <a:r>
                        <a:rPr kumimoji="1" lang="ja-JP" altLang="en-US" sz="1100" dirty="0" smtClean="0">
                          <a:latin typeface="+mn-ea"/>
                          <a:ea typeface="+mn-ea"/>
                        </a:rPr>
                        <a:t>必須事業</a:t>
                      </a:r>
                      <a:endParaRPr kumimoji="1" lang="ja-JP" altLang="en-US" sz="11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209637">
                <a:tc>
                  <a:txBody>
                    <a:bodyPr/>
                    <a:lstStyle/>
                    <a:p>
                      <a:pPr algn="r">
                        <a:lnSpc>
                          <a:spcPts val="900"/>
                        </a:lnSpc>
                      </a:pPr>
                      <a:r>
                        <a:rPr kumimoji="1" lang="en-US" altLang="ja-JP" sz="1100" dirty="0" smtClean="0">
                          <a:latin typeface="+mn-ea"/>
                          <a:ea typeface="+mn-ea"/>
                        </a:rPr>
                        <a:t>1</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専門性の高い相談支援事業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278552597"/>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latin typeface="+mn-ea"/>
                          <a:ea typeface="+mn-ea"/>
                        </a:rPr>
                        <a:t>(1)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発達障害者支援センター運営事業</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1097580"/>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lang="en-US" altLang="ja-JP" sz="1100" dirty="0" smtClean="0">
                          <a:latin typeface="+mn-ea"/>
                          <a:ea typeface="+mn-ea"/>
                        </a:rPr>
                        <a:t>(2) </a:t>
                      </a:r>
                      <a:r>
                        <a:rPr lang="ja-JP" altLang="en-US" sz="1100" dirty="0" smtClean="0">
                          <a:latin typeface="+mn-ea"/>
                          <a:ea typeface="+mn-ea"/>
                        </a:rPr>
                        <a:t>高次脳機障害及びその関連障害に対する支援普及事業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598872362"/>
                  </a:ext>
                </a:extLst>
              </a:tr>
              <a:tr h="209637">
                <a:tc>
                  <a:txBody>
                    <a:bodyPr/>
                    <a:lstStyle/>
                    <a:p>
                      <a:pPr algn="r">
                        <a:lnSpc>
                          <a:spcPts val="900"/>
                        </a:lnSpc>
                      </a:pPr>
                      <a:r>
                        <a:rPr kumimoji="1" lang="en-US" altLang="ja-JP" sz="1100" dirty="0" smtClean="0">
                          <a:latin typeface="+mn-ea"/>
                          <a:ea typeface="+mn-ea"/>
                        </a:rPr>
                        <a:t>2</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専門性の高い意思疎通支援を行う者の養成研修事業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2360496108"/>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solidFill>
                            <a:schemeClr val="tx1"/>
                          </a:solidFill>
                          <a:latin typeface="+mn-ea"/>
                          <a:ea typeface="+mn-ea"/>
                        </a:rPr>
                        <a:t>(1) </a:t>
                      </a:r>
                      <a:r>
                        <a:rPr kumimoji="1" lang="ja-JP" altLang="en-US" sz="1100" dirty="0" smtClean="0">
                          <a:solidFill>
                            <a:schemeClr val="tx1"/>
                          </a:solidFill>
                          <a:latin typeface="+mn-ea"/>
                          <a:ea typeface="+mn-ea"/>
                        </a:rPr>
                        <a:t>手話通訳者・要約筆記者養成研修事業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98332421"/>
                  </a:ext>
                </a:extLst>
              </a:tr>
              <a:tr h="209637">
                <a:tc>
                  <a:txBody>
                    <a:bodyPr/>
                    <a:lstStyle/>
                    <a:p>
                      <a:pPr algn="r">
                        <a:lnSpc>
                          <a:spcPts val="900"/>
                        </a:lnSpc>
                      </a:pPr>
                      <a:endParaRPr kumimoji="1" lang="en-US" altLang="ja-JP" sz="1100" dirty="0" smtClean="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solidFill>
                            <a:schemeClr val="tx1"/>
                          </a:solidFill>
                          <a:latin typeface="+mn-ea"/>
                          <a:ea typeface="+mn-ea"/>
                        </a:rPr>
                        <a:t>(2) </a:t>
                      </a:r>
                      <a:r>
                        <a:rPr kumimoji="1" lang="ja-JP" altLang="en-US" sz="1100" dirty="0" smtClean="0">
                          <a:solidFill>
                            <a:schemeClr val="tx1"/>
                          </a:solidFill>
                          <a:latin typeface="+mn-ea"/>
                          <a:ea typeface="+mn-ea"/>
                        </a:rPr>
                        <a:t>盲</a:t>
                      </a:r>
                      <a:r>
                        <a:rPr kumimoji="1" lang="ja-JP" altLang="en-US" sz="1100" dirty="0" err="1" smtClean="0">
                          <a:solidFill>
                            <a:schemeClr val="tx1"/>
                          </a:solidFill>
                          <a:latin typeface="+mn-ea"/>
                          <a:ea typeface="+mn-ea"/>
                        </a:rPr>
                        <a:t>ろう</a:t>
                      </a:r>
                      <a:r>
                        <a:rPr kumimoji="1" lang="ja-JP" altLang="en-US" sz="1100" dirty="0" smtClean="0">
                          <a:solidFill>
                            <a:schemeClr val="tx1"/>
                          </a:solidFill>
                          <a:latin typeface="+mn-ea"/>
                          <a:ea typeface="+mn-ea"/>
                        </a:rPr>
                        <a:t>者向け通訳・介助員養成研修事業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3331039"/>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solidFill>
                            <a:schemeClr val="tx1"/>
                          </a:solidFill>
                          <a:latin typeface="+mn-ea"/>
                          <a:ea typeface="+mn-ea"/>
                        </a:rPr>
                        <a:t>(3) </a:t>
                      </a:r>
                      <a:r>
                        <a:rPr kumimoji="1" lang="ja-JP" altLang="en-US" sz="1100" dirty="0" smtClean="0">
                          <a:solidFill>
                            <a:schemeClr val="tx1"/>
                          </a:solidFill>
                          <a:latin typeface="+mn-ea"/>
                          <a:ea typeface="+mn-ea"/>
                        </a:rPr>
                        <a:t>失語症者向け意思疎通支援者養成研修事業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1003409677"/>
                  </a:ext>
                </a:extLst>
              </a:tr>
              <a:tr h="209637">
                <a:tc>
                  <a:txBody>
                    <a:bodyPr/>
                    <a:lstStyle/>
                    <a:p>
                      <a:pPr algn="r">
                        <a:lnSpc>
                          <a:spcPts val="900"/>
                        </a:lnSpc>
                      </a:pPr>
                      <a:r>
                        <a:rPr kumimoji="1" lang="en-US" altLang="ja-JP" sz="1100" dirty="0" smtClean="0">
                          <a:latin typeface="+mn-ea"/>
                          <a:ea typeface="+mn-ea"/>
                        </a:rPr>
                        <a:t>3</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solidFill>
                            <a:schemeClr val="tx1"/>
                          </a:solidFill>
                          <a:latin typeface="+mn-ea"/>
                          <a:ea typeface="+mn-ea"/>
                        </a:rPr>
                        <a:t>専門性の高い意思疎通支援を行う者の派遣事業</a:t>
                      </a:r>
                      <a:endParaRPr kumimoji="1" lang="ja-JP" altLang="en-US" sz="11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464686937"/>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solidFill>
                            <a:schemeClr val="tx1"/>
                          </a:solidFill>
                          <a:latin typeface="+mn-ea"/>
                          <a:ea typeface="+mn-ea"/>
                        </a:rPr>
                        <a:t>(1) </a:t>
                      </a:r>
                      <a:r>
                        <a:rPr kumimoji="1" lang="ja-JP" altLang="en-US" sz="1100" dirty="0" smtClean="0">
                          <a:solidFill>
                            <a:schemeClr val="tx1"/>
                          </a:solidFill>
                          <a:latin typeface="+mn-ea"/>
                          <a:ea typeface="+mn-ea"/>
                        </a:rPr>
                        <a:t>手話通訳者・要約筆記者派遣事業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055459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l">
                        <a:lnSpc>
                          <a:spcPts val="900"/>
                        </a:lnSpc>
                      </a:pPr>
                      <a:r>
                        <a:rPr kumimoji="1" lang="en-US" altLang="ja-JP" sz="1100" dirty="0" smtClean="0">
                          <a:solidFill>
                            <a:schemeClr val="tx1"/>
                          </a:solidFill>
                          <a:latin typeface="+mn-ea"/>
                          <a:ea typeface="+mn-ea"/>
                        </a:rPr>
                        <a:t>(2) </a:t>
                      </a:r>
                      <a:r>
                        <a:rPr kumimoji="1" lang="ja-JP" altLang="en-US" sz="1100" dirty="0" smtClean="0">
                          <a:solidFill>
                            <a:schemeClr val="tx1"/>
                          </a:solidFill>
                          <a:latin typeface="+mn-ea"/>
                          <a:ea typeface="+mn-ea"/>
                        </a:rPr>
                        <a:t>盲</a:t>
                      </a:r>
                      <a:r>
                        <a:rPr kumimoji="1" lang="ja-JP" altLang="en-US" sz="1100" dirty="0" err="1" smtClean="0">
                          <a:solidFill>
                            <a:schemeClr val="tx1"/>
                          </a:solidFill>
                          <a:latin typeface="+mn-ea"/>
                          <a:ea typeface="+mn-ea"/>
                        </a:rPr>
                        <a:t>ろう</a:t>
                      </a:r>
                      <a:r>
                        <a:rPr kumimoji="1" lang="ja-JP" altLang="en-US" sz="1100" dirty="0" smtClean="0">
                          <a:solidFill>
                            <a:schemeClr val="tx1"/>
                          </a:solidFill>
                          <a:latin typeface="+mn-ea"/>
                          <a:ea typeface="+mn-ea"/>
                        </a:rPr>
                        <a:t>者向け通訳・介助員派遣事業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156923333"/>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solidFill>
                            <a:schemeClr val="tx1"/>
                          </a:solidFill>
                          <a:latin typeface="+mn-ea"/>
                          <a:ea typeface="+mn-ea"/>
                        </a:rPr>
                        <a:t>(3) </a:t>
                      </a:r>
                      <a:r>
                        <a:rPr kumimoji="1" lang="ja-JP" altLang="en-US" sz="1100" dirty="0" smtClean="0">
                          <a:solidFill>
                            <a:schemeClr val="tx1"/>
                          </a:solidFill>
                          <a:latin typeface="+mn-ea"/>
                          <a:ea typeface="+mn-ea"/>
                        </a:rPr>
                        <a:t>失語症者向け意思疎通支援者派遣事業</a:t>
                      </a:r>
                      <a:endParaRPr kumimoji="1" lang="ja-JP" altLang="en-US" sz="11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411831602"/>
                  </a:ext>
                </a:extLst>
              </a:tr>
              <a:tr h="209637">
                <a:tc>
                  <a:txBody>
                    <a:bodyPr/>
                    <a:lstStyle/>
                    <a:p>
                      <a:pPr algn="r">
                        <a:lnSpc>
                          <a:spcPts val="900"/>
                        </a:lnSpc>
                      </a:pPr>
                      <a:r>
                        <a:rPr kumimoji="1" lang="en-US" altLang="ja-JP" sz="1100" dirty="0" smtClean="0">
                          <a:latin typeface="+mn-ea"/>
                          <a:ea typeface="+mn-ea"/>
                        </a:rPr>
                        <a:t>4</a:t>
                      </a:r>
                      <a:endParaRPr kumimoji="1" lang="ja-JP" altLang="en-US" sz="1100" dirty="0">
                        <a:latin typeface="+mn-ea"/>
                        <a:ea typeface="+mn-ea"/>
                      </a:endParaRPr>
                    </a:p>
                  </a:txBody>
                  <a:tcPr marL="93172" marR="93172" marT="46586" marB="46586" anchor="ct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lang="ja-JP" altLang="en-US" sz="1100" u="none" dirty="0" smtClean="0">
                          <a:solidFill>
                            <a:srgbClr val="000000"/>
                          </a:solidFill>
                          <a:latin typeface="ＭＳ ゴシック" panose="020B0609070205080204" pitchFamily="49" charset="-128"/>
                          <a:ea typeface="ＭＳ ゴシック" panose="020B0609070205080204" pitchFamily="49" charset="-128"/>
                        </a:rPr>
                        <a:t>意思疎通支援を行う者の派遣に係る市町村相互間の連絡調整事業</a:t>
                      </a:r>
                      <a:endParaRPr lang="en-US" altLang="ja-JP" sz="1100" u="none"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tc>
                <a:extLst>
                  <a:ext uri="{0D108BD9-81ED-4DB2-BD59-A6C34878D82A}">
                    <a16:rowId xmlns:a16="http://schemas.microsoft.com/office/drawing/2014/main" val="3681775500"/>
                  </a:ext>
                </a:extLst>
              </a:tr>
              <a:tr h="209637">
                <a:tc>
                  <a:txBody>
                    <a:bodyPr/>
                    <a:lstStyle/>
                    <a:p>
                      <a:pPr algn="r">
                        <a:lnSpc>
                          <a:spcPts val="900"/>
                        </a:lnSpc>
                      </a:pPr>
                      <a:r>
                        <a:rPr kumimoji="1" lang="en-US" altLang="ja-JP" sz="1100" dirty="0" smtClean="0">
                          <a:latin typeface="+mn-ea"/>
                          <a:ea typeface="+mn-ea"/>
                        </a:rPr>
                        <a:t>5</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広域的な支援事業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2788507853"/>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(1) </a:t>
                      </a:r>
                      <a:r>
                        <a:rPr kumimoji="1" lang="ja-JP" altLang="en-US" sz="1100" dirty="0" smtClean="0">
                          <a:latin typeface="+mn-ea"/>
                          <a:ea typeface="+mn-ea"/>
                        </a:rPr>
                        <a:t>都道府県相談支援体制整備事業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15856411"/>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(2) </a:t>
                      </a:r>
                      <a:r>
                        <a:rPr kumimoji="1" lang="ja-JP" altLang="en-US" sz="1100" dirty="0" smtClean="0">
                          <a:latin typeface="+mn-ea"/>
                          <a:ea typeface="+mn-ea"/>
                        </a:rPr>
                        <a:t>精神障害者地域生活支援広域調整等事業</a:t>
                      </a:r>
                      <a:endParaRPr kumimoji="1" lang="ja-JP" altLang="en-US" sz="1100" dirty="0">
                        <a:solidFill>
                          <a:srgbClr val="FF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138280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latin typeface="+mn-ea"/>
                          <a:ea typeface="+mn-ea"/>
                        </a:rPr>
                        <a:t>(3) </a:t>
                      </a:r>
                      <a:r>
                        <a:rPr kumimoji="1" lang="ja-JP" altLang="en-US" sz="1100" dirty="0" smtClean="0">
                          <a:latin typeface="+mn-ea"/>
                          <a:ea typeface="+mn-ea"/>
                        </a:rPr>
                        <a:t>発達障害者支援地域協議会による体制整備事業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3635395209"/>
                  </a:ext>
                </a:extLst>
              </a:tr>
              <a:tr h="119053">
                <a:tc>
                  <a:txBody>
                    <a:bodyPr/>
                    <a:lstStyle/>
                    <a:p>
                      <a:pPr algn="r">
                        <a:lnSpc>
                          <a:spcPts val="100"/>
                        </a:lnSpc>
                      </a:pPr>
                      <a:endParaRPr kumimoji="1" lang="ja-JP" altLang="en-US" sz="1100" dirty="0">
                        <a:latin typeface="+mn-ea"/>
                        <a:ea typeface="+mn-ea"/>
                      </a:endParaRPr>
                    </a:p>
                  </a:txBody>
                  <a:tcPr marL="93172" marR="93172" marT="46586" marB="46586" anchor="ctr">
                    <a:lnL w="12700" cap="flat" cmpd="sng" algn="ctr">
                      <a:noFill/>
                      <a:prstDash val="solid"/>
                      <a:round/>
                      <a:headEnd type="none" w="med" len="med"/>
                      <a:tailEnd type="none" w="med" len="med"/>
                    </a:lnL>
                  </a:tcPr>
                </a:tc>
                <a:tc>
                  <a:txBody>
                    <a:bodyPr/>
                    <a:lstStyle/>
                    <a:p>
                      <a:pPr algn="l">
                        <a:lnSpc>
                          <a:spcPts val="100"/>
                        </a:lnSpc>
                      </a:pPr>
                      <a:endParaRPr kumimoji="1" lang="ja-JP" altLang="en-US" sz="1100" dirty="0">
                        <a:latin typeface="+mn-ea"/>
                        <a:ea typeface="+mn-ea"/>
                      </a:endParaRPr>
                    </a:p>
                  </a:txBody>
                  <a:tcPr marL="93172" marR="93172" marT="46586" marB="46586" anchor="ctr">
                    <a:lnR w="12700" cap="flat" cmpd="sng" algn="ctr">
                      <a:noFill/>
                      <a:prstDash val="solid"/>
                      <a:round/>
                      <a:headEnd type="none" w="med" len="med"/>
                      <a:tailEnd type="none" w="med" len="med"/>
                    </a:lnR>
                  </a:tcPr>
                </a:tc>
                <a:extLst>
                  <a:ext uri="{0D108BD9-81ED-4DB2-BD59-A6C34878D82A}">
                    <a16:rowId xmlns:a16="http://schemas.microsoft.com/office/drawing/2014/main" val="3843488346"/>
                  </a:ext>
                </a:extLst>
              </a:tr>
              <a:tr h="209637">
                <a:tc gridSpan="2">
                  <a:txBody>
                    <a:bodyPr/>
                    <a:lstStyle/>
                    <a:p>
                      <a:pPr algn="ctr">
                        <a:lnSpc>
                          <a:spcPts val="900"/>
                        </a:lnSpc>
                      </a:pPr>
                      <a:r>
                        <a:rPr kumimoji="1" lang="ja-JP" altLang="en-US" sz="1100" b="1" dirty="0" smtClean="0">
                          <a:solidFill>
                            <a:schemeClr val="bg1"/>
                          </a:solidFill>
                          <a:latin typeface="+mn-ea"/>
                          <a:ea typeface="+mn-ea"/>
                        </a:rPr>
                        <a:t>任意事業</a:t>
                      </a:r>
                      <a:endParaRPr kumimoji="1" lang="ja-JP" altLang="en-US" sz="1100" b="1" dirty="0">
                        <a:solidFill>
                          <a:schemeClr val="bg1"/>
                        </a:solidFill>
                        <a:latin typeface="+mn-ea"/>
                        <a:ea typeface="+mn-ea"/>
                      </a:endParaRPr>
                    </a:p>
                  </a:txBody>
                  <a:tcPr marL="93172" marR="93172" marT="46586" marB="46586" anchor="ctr">
                    <a:solidFill>
                      <a:schemeClr val="accent1"/>
                    </a:solidFill>
                  </a:tcPr>
                </a:tc>
                <a:tc hMerge="1">
                  <a:txBody>
                    <a:bodyPr/>
                    <a:lstStyle/>
                    <a:p>
                      <a:pPr algn="l">
                        <a:lnSpc>
                          <a:spcPts val="1200"/>
                        </a:lnSpc>
                      </a:pPr>
                      <a:endParaRPr kumimoji="1" lang="ja-JP" altLang="en-US" sz="1100" dirty="0">
                        <a:latin typeface="+mn-ea"/>
                        <a:ea typeface="+mn-ea"/>
                      </a:endParaRPr>
                    </a:p>
                  </a:txBody>
                  <a:tcPr anchor="ctr"/>
                </a:tc>
                <a:extLst>
                  <a:ext uri="{0D108BD9-81ED-4DB2-BD59-A6C34878D82A}">
                    <a16:rowId xmlns:a16="http://schemas.microsoft.com/office/drawing/2014/main" val="733399307"/>
                  </a:ext>
                </a:extLst>
              </a:tr>
              <a:tr h="209637">
                <a:tc>
                  <a:txBody>
                    <a:bodyPr/>
                    <a:lstStyle/>
                    <a:p>
                      <a:pPr algn="r">
                        <a:lnSpc>
                          <a:spcPts val="900"/>
                        </a:lnSpc>
                      </a:pPr>
                      <a:r>
                        <a:rPr kumimoji="1" lang="ja-JP" altLang="en-US" sz="1100" dirty="0" smtClean="0">
                          <a:latin typeface="+mn-ea"/>
                          <a:ea typeface="+mn-ea"/>
                        </a:rPr>
                        <a:t>１</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サービス・相談支援者、指導者育成事業</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1630347252"/>
                  </a:ext>
                </a:extLst>
              </a:tr>
              <a:tr h="265406">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(1) </a:t>
                      </a:r>
                      <a:r>
                        <a:rPr kumimoji="1" lang="ja-JP" altLang="en-US" sz="1100" dirty="0" smtClean="0">
                          <a:latin typeface="+mn-ea"/>
                          <a:ea typeface="+mn-ea"/>
                        </a:rPr>
                        <a:t>障害支援区分認定調査員等研修事業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8400801"/>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(2) </a:t>
                      </a:r>
                      <a:r>
                        <a:rPr kumimoji="1" lang="ja-JP" altLang="en-US" sz="1100" dirty="0" smtClean="0">
                          <a:latin typeface="+mn-ea"/>
                          <a:ea typeface="+mn-ea"/>
                        </a:rPr>
                        <a:t>相談支援従事者</a:t>
                      </a:r>
                      <a:r>
                        <a:rPr kumimoji="1" lang="ja-JP" altLang="en-US" sz="1100" dirty="0" smtClean="0">
                          <a:solidFill>
                            <a:schemeClr val="tx1"/>
                          </a:solidFill>
                          <a:latin typeface="+mn-ea"/>
                          <a:ea typeface="+mn-ea"/>
                        </a:rPr>
                        <a:t>等</a:t>
                      </a:r>
                      <a:r>
                        <a:rPr kumimoji="1" lang="ja-JP" altLang="en-US" sz="1100" dirty="0" smtClean="0">
                          <a:latin typeface="+mn-ea"/>
                          <a:ea typeface="+mn-ea"/>
                        </a:rPr>
                        <a:t>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6529349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(3) </a:t>
                      </a:r>
                      <a:r>
                        <a:rPr kumimoji="1" lang="ja-JP" altLang="en-US" sz="1100" dirty="0" smtClean="0">
                          <a:latin typeface="+mn-ea"/>
                          <a:ea typeface="+mn-ea"/>
                        </a:rPr>
                        <a:t>サービス管理責任者研修事業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79600550"/>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(4) </a:t>
                      </a:r>
                      <a:r>
                        <a:rPr kumimoji="1" lang="ja-JP" altLang="en-US" sz="1100" dirty="0" smtClean="0">
                          <a:latin typeface="+mn-ea"/>
                          <a:ea typeface="+mn-ea"/>
                        </a:rPr>
                        <a:t>居宅介護従業者等養成研修事業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89347806"/>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(5) </a:t>
                      </a:r>
                      <a:r>
                        <a:rPr kumimoji="1" lang="ja-JP" altLang="en-US" sz="1100" dirty="0" smtClean="0">
                          <a:latin typeface="+mn-ea"/>
                          <a:ea typeface="+mn-ea"/>
                        </a:rPr>
                        <a:t>身体障害者・知的障害者相談員活動強化事業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28716524"/>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(6) </a:t>
                      </a:r>
                      <a:r>
                        <a:rPr kumimoji="1" lang="ja-JP" altLang="en-US" sz="1100" dirty="0" smtClean="0">
                          <a:latin typeface="+mn-ea"/>
                          <a:ea typeface="+mn-ea"/>
                        </a:rPr>
                        <a:t>音声機能障害者発声訓練指導者養成事業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8035590"/>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(7) </a:t>
                      </a:r>
                      <a:r>
                        <a:rPr kumimoji="1" lang="ja-JP" altLang="en-US" sz="1100" dirty="0" smtClean="0">
                          <a:latin typeface="+mn-ea"/>
                          <a:ea typeface="+mn-ea"/>
                        </a:rPr>
                        <a:t>精神障害関係従事者養成研修事業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83049067"/>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kumimoji="1" lang="en-US" altLang="ja-JP" sz="1100" dirty="0" smtClean="0">
                          <a:latin typeface="+mn-ea"/>
                          <a:ea typeface="+mn-ea"/>
                        </a:rPr>
                        <a:t>(8) </a:t>
                      </a:r>
                      <a:r>
                        <a:rPr kumimoji="1" lang="ja-JP" altLang="en-US" sz="1100" dirty="0" smtClean="0">
                          <a:latin typeface="+mn-ea"/>
                          <a:ea typeface="+mn-ea"/>
                        </a:rPr>
                        <a:t>精神障害支援の障害特性と支援技法を学ぶ研修事業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29718492"/>
                  </a:ext>
                </a:extLst>
              </a:tr>
              <a:tr h="209637">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kumimoji="1" lang="en-US" altLang="ja-JP" sz="1100" dirty="0" smtClean="0">
                          <a:latin typeface="+mn-ea"/>
                          <a:ea typeface="+mn-ea"/>
                        </a:rPr>
                        <a:t>(9) </a:t>
                      </a:r>
                      <a:r>
                        <a:rPr kumimoji="1" lang="ja-JP" altLang="en-US" sz="1100" dirty="0" smtClean="0">
                          <a:latin typeface="+mn-ea"/>
                          <a:ea typeface="+mn-ea"/>
                        </a:rPr>
                        <a:t>その他サービス・相談支援者、指導者育成事業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3303869620"/>
                  </a:ext>
                </a:extLst>
              </a:tr>
            </a:tbl>
          </a:graphicData>
        </a:graphic>
      </p:graphicFrame>
      <p:sp>
        <p:nvSpPr>
          <p:cNvPr id="38" name="Text Box 11"/>
          <p:cNvSpPr txBox="1">
            <a:spLocks noChangeArrowheads="1"/>
          </p:cNvSpPr>
          <p:nvPr/>
        </p:nvSpPr>
        <p:spPr bwMode="auto">
          <a:xfrm>
            <a:off x="0" y="41239"/>
            <a:ext cx="9906000" cy="3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15" tIns="44757" rIns="89515" bIns="44757">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936" b="1" dirty="0">
                <a:solidFill>
                  <a:srgbClr val="000000"/>
                </a:solidFill>
                <a:latin typeface="+mn-ea"/>
                <a:ea typeface="+mn-ea"/>
              </a:rPr>
              <a:t>令和元年度地域生活支援事業（都道府県事業）</a:t>
            </a:r>
          </a:p>
        </p:txBody>
      </p:sp>
      <p:graphicFrame>
        <p:nvGraphicFramePr>
          <p:cNvPr id="48" name="表 47"/>
          <p:cNvGraphicFramePr>
            <a:graphicFrameLocks noGrp="1"/>
          </p:cNvGraphicFramePr>
          <p:nvPr>
            <p:extLst/>
          </p:nvPr>
        </p:nvGraphicFramePr>
        <p:xfrm>
          <a:off x="4950081" y="466295"/>
          <a:ext cx="4726541" cy="5995620"/>
        </p:xfrm>
        <a:graphic>
          <a:graphicData uri="http://schemas.openxmlformats.org/drawingml/2006/table">
            <a:tbl>
              <a:tblPr firstRow="1" bandRow="1">
                <a:tableStyleId>{69012ECD-51FC-41F1-AA8D-1B2483CD663E}</a:tableStyleId>
              </a:tblPr>
              <a:tblGrid>
                <a:gridCol w="307467">
                  <a:extLst>
                    <a:ext uri="{9D8B030D-6E8A-4147-A177-3AD203B41FA5}">
                      <a16:colId xmlns:a16="http://schemas.microsoft.com/office/drawing/2014/main" val="1846877155"/>
                    </a:ext>
                  </a:extLst>
                </a:gridCol>
                <a:gridCol w="4419074">
                  <a:extLst>
                    <a:ext uri="{9D8B030D-6E8A-4147-A177-3AD203B41FA5}">
                      <a16:colId xmlns:a16="http://schemas.microsoft.com/office/drawing/2014/main" val="3996903023"/>
                    </a:ext>
                  </a:extLst>
                </a:gridCol>
              </a:tblGrid>
              <a:tr h="222060">
                <a:tc gridSpan="2">
                  <a:txBody>
                    <a:bodyPr/>
                    <a:lstStyle/>
                    <a:p>
                      <a:pPr algn="ctr">
                        <a:lnSpc>
                          <a:spcPts val="900"/>
                        </a:lnSpc>
                      </a:pPr>
                      <a:r>
                        <a:rPr kumimoji="1" lang="ja-JP" altLang="en-US" sz="1100" dirty="0" smtClean="0">
                          <a:latin typeface="+mn-ea"/>
                          <a:ea typeface="+mn-ea"/>
                        </a:rPr>
                        <a:t>任意事業</a:t>
                      </a:r>
                      <a:endParaRPr kumimoji="1" lang="ja-JP" altLang="en-US" sz="1100" dirty="0">
                        <a:latin typeface="+mn-ea"/>
                        <a:ea typeface="+mn-ea"/>
                      </a:endParaRPr>
                    </a:p>
                  </a:txBody>
                  <a:tcPr marL="93172" marR="93172" marT="46586" marB="46586" anchor="ctr"/>
                </a:tc>
                <a:tc hMerge="1">
                  <a:txBody>
                    <a:bodyPr/>
                    <a:lstStyle/>
                    <a:p>
                      <a:endParaRPr kumimoji="1" lang="ja-JP" altLang="en-US" sz="1200" dirty="0"/>
                    </a:p>
                  </a:txBody>
                  <a:tcPr/>
                </a:tc>
                <a:extLst>
                  <a:ext uri="{0D108BD9-81ED-4DB2-BD59-A6C34878D82A}">
                    <a16:rowId xmlns:a16="http://schemas.microsoft.com/office/drawing/2014/main" val="1882344985"/>
                  </a:ext>
                </a:extLst>
              </a:tr>
              <a:tr h="222060">
                <a:tc>
                  <a:txBody>
                    <a:bodyPr/>
                    <a:lstStyle/>
                    <a:p>
                      <a:pPr algn="r">
                        <a:lnSpc>
                          <a:spcPts val="900"/>
                        </a:lnSpc>
                      </a:pPr>
                      <a:r>
                        <a:rPr kumimoji="1" lang="en-US" altLang="ja-JP" sz="1100" dirty="0" smtClean="0">
                          <a:latin typeface="+mn-ea"/>
                          <a:ea typeface="+mn-ea"/>
                        </a:rPr>
                        <a:t>2</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日常生活支援</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278552597"/>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latin typeface="+mn-ea"/>
                          <a:ea typeface="+mn-ea"/>
                        </a:rPr>
                        <a:t> (1)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福祉ホームの運営</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1097580"/>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(2) </a:t>
                      </a:r>
                      <a:r>
                        <a:rPr lang="ja-JP" altLang="en-US" sz="1100" dirty="0" smtClean="0">
                          <a:solidFill>
                            <a:srgbClr val="000000"/>
                          </a:solidFill>
                          <a:latin typeface="ＭＳ ゴシック" panose="020B0609070205080204" pitchFamily="49" charset="-128"/>
                          <a:ea typeface="ＭＳ ゴシック" panose="020B0609070205080204" pitchFamily="49" charset="-128"/>
                        </a:rPr>
                        <a:t>オストメイト（人工肛門、人工膀胱造設者）社会適応訓練</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5754591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(3)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音声機能障害者発声訓練</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7691275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(4) </a:t>
                      </a:r>
                      <a:r>
                        <a:rPr lang="ja-JP" altLang="en-US" sz="1100" dirty="0" smtClean="0">
                          <a:solidFill>
                            <a:srgbClr val="000000"/>
                          </a:solidFill>
                          <a:latin typeface="ＭＳ ゴシック" panose="020B0609070205080204" pitchFamily="49" charset="-128"/>
                          <a:ea typeface="ＭＳ ゴシック" panose="020B0609070205080204" pitchFamily="49" charset="-128"/>
                        </a:rPr>
                        <a:t>児童発達支援センター等の機能強化等</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32973823"/>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(5)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矯正施設等を退所した障害者の地域生活への移行促進</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4722591"/>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(6) </a:t>
                      </a:r>
                      <a:r>
                        <a:rPr lang="ja-JP" altLang="en-US" sz="1100" dirty="0" smtClean="0">
                          <a:solidFill>
                            <a:srgbClr val="000000"/>
                          </a:solidFill>
                          <a:latin typeface="ＭＳ ゴシック" panose="020B0609070205080204" pitchFamily="49" charset="-128"/>
                          <a:ea typeface="ＭＳ ゴシック" panose="020B0609070205080204" pitchFamily="49" charset="-128"/>
                        </a:rPr>
                        <a:t>医療型短期入所事業所開設支援</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876165"/>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l">
                        <a:lnSpc>
                          <a:spcPts val="900"/>
                        </a:lnSpc>
                      </a:pPr>
                      <a:r>
                        <a:rPr lang="en-US" altLang="ja-JP" sz="1100" dirty="0" smtClean="0">
                          <a:latin typeface="+mn-ea"/>
                          <a:ea typeface="+mn-ea"/>
                        </a:rPr>
                        <a:t> (7)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障害者の地域生活の推進に向けた体制強化支援事業</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598872362"/>
                  </a:ext>
                </a:extLst>
              </a:tr>
              <a:tr h="222060">
                <a:tc>
                  <a:txBody>
                    <a:bodyPr/>
                    <a:lstStyle/>
                    <a:p>
                      <a:pPr algn="r">
                        <a:lnSpc>
                          <a:spcPts val="900"/>
                        </a:lnSpc>
                      </a:pPr>
                      <a:r>
                        <a:rPr kumimoji="1" lang="en-US" altLang="ja-JP" sz="1100" dirty="0" smtClean="0">
                          <a:latin typeface="+mn-ea"/>
                          <a:ea typeface="+mn-ea"/>
                        </a:rPr>
                        <a:t>3</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社会参加支援</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2360496108"/>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(1) </a:t>
                      </a:r>
                      <a:r>
                        <a:rPr kumimoji="1" lang="ja-JP" altLang="en-US" sz="1100" dirty="0" smtClean="0">
                          <a:latin typeface="+mn-ea"/>
                          <a:ea typeface="+mn-ea"/>
                        </a:rPr>
                        <a:t>手話通訳者の設置</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98332421"/>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(2) </a:t>
                      </a:r>
                      <a:r>
                        <a:rPr lang="ja-JP" altLang="en-US" sz="1100" dirty="0" smtClean="0">
                          <a:solidFill>
                            <a:srgbClr val="000000"/>
                          </a:solidFill>
                          <a:latin typeface="ＭＳ ゴシック" panose="020B0609070205080204" pitchFamily="49" charset="-128"/>
                          <a:ea typeface="ＭＳ ゴシック" panose="020B0609070205080204" pitchFamily="49" charset="-128"/>
                        </a:rPr>
                        <a:t>字幕入り映像ライブラリーの提供</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3331039"/>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(3)</a:t>
                      </a:r>
                      <a:r>
                        <a:rPr lang="ja-JP" altLang="en-US" sz="1100" baseline="0" dirty="0" smtClean="0">
                          <a:solidFill>
                            <a:srgbClr val="000000"/>
                          </a:solidFill>
                          <a:latin typeface="+mn-ea"/>
                          <a:ea typeface="+mn-ea"/>
                        </a:rPr>
                        <a:t> </a:t>
                      </a:r>
                      <a:r>
                        <a:rPr lang="ja-JP" altLang="en-US" sz="1100" dirty="0" smtClean="0">
                          <a:solidFill>
                            <a:srgbClr val="000000"/>
                          </a:solidFill>
                          <a:latin typeface="+mn-ea"/>
                          <a:ea typeface="+mn-ea"/>
                        </a:rPr>
                        <a:t>点字・声の広報等発行</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368263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(4) </a:t>
                      </a:r>
                      <a:r>
                        <a:rPr lang="ja-JP" altLang="en-US" sz="1100" dirty="0" smtClean="0">
                          <a:solidFill>
                            <a:srgbClr val="000000"/>
                          </a:solidFill>
                          <a:latin typeface="ＭＳ ゴシック" panose="020B0609070205080204" pitchFamily="49" charset="-128"/>
                          <a:ea typeface="ＭＳ ゴシック" panose="020B0609070205080204" pitchFamily="49" charset="-128"/>
                        </a:rPr>
                        <a:t>点字による即時情報ネットワーク</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4646429"/>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 (5)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都道府県障害者社会参加推進センター運営</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3409677"/>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lang="en-US" altLang="ja-JP" sz="1100" dirty="0" smtClean="0">
                          <a:latin typeface="+mn-ea"/>
                          <a:ea typeface="+mn-ea"/>
                        </a:rPr>
                        <a:t> (6) </a:t>
                      </a:r>
                      <a:r>
                        <a:rPr lang="zh-TW" altLang="en-US" sz="1100" dirty="0" smtClean="0">
                          <a:solidFill>
                            <a:srgbClr val="000000"/>
                          </a:solidFill>
                          <a:latin typeface="ＭＳ ゴシック" panose="020B0609070205080204" pitchFamily="49" charset="-128"/>
                          <a:ea typeface="ＭＳ ゴシック" panose="020B0609070205080204" pitchFamily="49" charset="-128"/>
                        </a:rPr>
                        <a:t>奉仕員養成研修</a:t>
                      </a:r>
                      <a:endParaRPr lang="en-US" altLang="zh-TW"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64686937"/>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kumimoji="1" lang="en-US" altLang="ja-JP" sz="1100" dirty="0" smtClean="0">
                          <a:latin typeface="+mn-ea"/>
                          <a:ea typeface="+mn-ea"/>
                        </a:rPr>
                        <a:t> (7) </a:t>
                      </a:r>
                      <a:r>
                        <a:rPr lang="ja-JP" altLang="en-US" sz="1100" dirty="0" smtClean="0">
                          <a:solidFill>
                            <a:srgbClr val="000000"/>
                          </a:solidFill>
                          <a:latin typeface="ＭＳ ゴシック" panose="020B0609070205080204" pitchFamily="49" charset="-128"/>
                          <a:ea typeface="ＭＳ ゴシック" panose="020B0609070205080204" pitchFamily="49" charset="-128"/>
                        </a:rPr>
                        <a:t>レクリエーション活動等支援</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3055459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ja-JP" altLang="en-US" sz="1100" baseline="0" dirty="0" smtClean="0">
                          <a:solidFill>
                            <a:srgbClr val="000000"/>
                          </a:solidFill>
                          <a:latin typeface="+mn-ea"/>
                          <a:ea typeface="+mn-ea"/>
                        </a:rPr>
                        <a:t> </a:t>
                      </a:r>
                      <a:r>
                        <a:rPr lang="en-US" altLang="ja-JP" sz="1100" dirty="0" smtClean="0">
                          <a:solidFill>
                            <a:srgbClr val="000000"/>
                          </a:solidFill>
                          <a:latin typeface="+mn-ea"/>
                          <a:ea typeface="+mn-ea"/>
                        </a:rPr>
                        <a:t>(8) </a:t>
                      </a:r>
                      <a:r>
                        <a:rPr lang="ja-JP" altLang="en-US" sz="1100" dirty="0" smtClean="0">
                          <a:solidFill>
                            <a:srgbClr val="000000"/>
                          </a:solidFill>
                          <a:latin typeface="+mn-ea"/>
                          <a:ea typeface="+mn-ea"/>
                        </a:rPr>
                        <a:t>芸術文化活動振興</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183160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chemeClr val="tx1"/>
                          </a:solidFill>
                          <a:latin typeface="+mn-ea"/>
                          <a:ea typeface="+mn-ea"/>
                        </a:rPr>
                        <a:t> (9) </a:t>
                      </a:r>
                      <a:r>
                        <a:rPr lang="ja-JP" altLang="en-US" sz="1100" dirty="0" smtClean="0">
                          <a:solidFill>
                            <a:schemeClr val="tx1"/>
                          </a:solidFill>
                          <a:latin typeface="+mn-ea"/>
                          <a:ea typeface="+mn-ea"/>
                        </a:rPr>
                        <a:t>サービス提供者情報提供等</a:t>
                      </a:r>
                      <a:endParaRPr lang="en-US" altLang="ja-JP" sz="11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33067386"/>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chemeClr val="tx1"/>
                          </a:solidFill>
                          <a:latin typeface="+mn-ea"/>
                          <a:ea typeface="+mn-ea"/>
                        </a:rPr>
                        <a:t>(10)</a:t>
                      </a:r>
                      <a:r>
                        <a:rPr lang="ja-JP" altLang="en-US" sz="1100" baseline="0" dirty="0" smtClean="0">
                          <a:solidFill>
                            <a:schemeClr val="tx1"/>
                          </a:solidFill>
                          <a:latin typeface="+mn-ea"/>
                          <a:ea typeface="+mn-ea"/>
                        </a:rPr>
                        <a:t> 障害者自立（いきいき）支援機器普及アンテナ事業</a:t>
                      </a:r>
                      <a:endParaRPr lang="en-US" altLang="ja-JP" sz="11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6155006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just" defTabSz="941183" rtl="0" eaLnBrk="1" fontAlgn="auto" latinLnBrk="0" hangingPunct="1">
                        <a:lnSpc>
                          <a:spcPts val="900"/>
                        </a:lnSpc>
                        <a:spcBef>
                          <a:spcPts val="0"/>
                        </a:spcBef>
                        <a:spcAft>
                          <a:spcPts val="0"/>
                        </a:spcAft>
                        <a:buClrTx/>
                        <a:buSzTx/>
                        <a:buFontTx/>
                        <a:buNone/>
                        <a:tabLst/>
                        <a:defRPr/>
                      </a:pPr>
                      <a:r>
                        <a:rPr lang="en-US" altLang="ja-JP" sz="1100" dirty="0" smtClean="0">
                          <a:solidFill>
                            <a:srgbClr val="000000"/>
                          </a:solidFill>
                          <a:latin typeface="+mn-ea"/>
                          <a:ea typeface="+mn-ea"/>
                        </a:rPr>
                        <a:t>(11) </a:t>
                      </a:r>
                      <a:r>
                        <a:rPr lang="ja-JP" altLang="en-US" sz="1100" dirty="0" smtClean="0">
                          <a:solidFill>
                            <a:srgbClr val="000000"/>
                          </a:solidFill>
                          <a:latin typeface="+mn-ea"/>
                          <a:ea typeface="+mn-ea"/>
                        </a:rPr>
                        <a:t>企業ＣＳＲ連携促進</a:t>
                      </a:r>
                      <a:endParaRPr lang="en-US" altLang="ja-JP" sz="1100" dirty="0" smtClean="0">
                        <a:solidFill>
                          <a:srgbClr val="000000"/>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2922466500"/>
                  </a:ext>
                </a:extLst>
              </a:tr>
              <a:tr h="222060">
                <a:tc>
                  <a:txBody>
                    <a:bodyPr/>
                    <a:lstStyle/>
                    <a:p>
                      <a:pPr algn="r">
                        <a:lnSpc>
                          <a:spcPts val="900"/>
                        </a:lnSpc>
                      </a:pPr>
                      <a:r>
                        <a:rPr kumimoji="1" lang="en-US" altLang="ja-JP" sz="1100" dirty="0" smtClean="0">
                          <a:latin typeface="+mn-ea"/>
                          <a:ea typeface="+mn-ea"/>
                        </a:rPr>
                        <a:t>4</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l">
                        <a:lnSpc>
                          <a:spcPts val="900"/>
                        </a:lnSpc>
                      </a:pPr>
                      <a:r>
                        <a:rPr kumimoji="1" lang="ja-JP" altLang="en-US" sz="1100" dirty="0" smtClean="0">
                          <a:latin typeface="+mn-ea"/>
                          <a:ea typeface="+mn-ea"/>
                        </a:rPr>
                        <a:t>就業・就労支援</a:t>
                      </a:r>
                      <a:endParaRPr kumimoji="1" lang="ja-JP" altLang="en-US" sz="11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681775500"/>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(1)</a:t>
                      </a:r>
                      <a:r>
                        <a:rPr kumimoji="1" lang="en-US" altLang="ja-JP" sz="1100" baseline="0" dirty="0" smtClean="0">
                          <a:latin typeface="+mn-ea"/>
                          <a:ea typeface="+mn-ea"/>
                        </a:rPr>
                        <a:t> </a:t>
                      </a:r>
                      <a:r>
                        <a:rPr kumimoji="1" lang="ja-JP" altLang="en-US" sz="1100" baseline="0" dirty="0" smtClean="0">
                          <a:latin typeface="+mn-ea"/>
                          <a:ea typeface="+mn-ea"/>
                        </a:rPr>
                        <a:t>盲人ホームの運営</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04837550"/>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(2)</a:t>
                      </a:r>
                      <a:r>
                        <a:rPr kumimoji="1" lang="ja-JP" altLang="en-US" sz="1100" baseline="0" dirty="0" smtClean="0">
                          <a:latin typeface="+mn-ea"/>
                          <a:ea typeface="+mn-ea"/>
                        </a:rPr>
                        <a:t> 重度障害者在宅就労促進（バーチャル工房支援）</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22307582"/>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ts val="900"/>
                        </a:lnSpc>
                      </a:pPr>
                      <a:r>
                        <a:rPr kumimoji="1" lang="en-US" altLang="ja-JP" sz="1100" dirty="0" smtClean="0">
                          <a:latin typeface="+mn-ea"/>
                          <a:ea typeface="+mn-ea"/>
                        </a:rPr>
                        <a:t> (3) </a:t>
                      </a:r>
                      <a:r>
                        <a:rPr kumimoji="1" lang="ja-JP" altLang="en-US" sz="1100" dirty="0" smtClean="0">
                          <a:latin typeface="+mn-ea"/>
                          <a:ea typeface="+mn-ea"/>
                        </a:rPr>
                        <a:t>一般就労移行促進</a:t>
                      </a: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75791519"/>
                  </a:ext>
                </a:extLst>
              </a:tr>
              <a:tr h="222060">
                <a:tc>
                  <a:txBody>
                    <a:bodyPr/>
                    <a:lstStyle/>
                    <a:p>
                      <a:pPr algn="r">
                        <a:lnSpc>
                          <a:spcPts val="900"/>
                        </a:lnSpc>
                      </a:pPr>
                      <a:endParaRPr kumimoji="1" lang="ja-JP" altLang="en-US" sz="11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l" defTabSz="941183" rtl="0" eaLnBrk="1" fontAlgn="auto" latinLnBrk="0" hangingPunct="1">
                        <a:lnSpc>
                          <a:spcPts val="900"/>
                        </a:lnSpc>
                        <a:spcBef>
                          <a:spcPts val="0"/>
                        </a:spcBef>
                        <a:spcAft>
                          <a:spcPts val="0"/>
                        </a:spcAft>
                        <a:buClrTx/>
                        <a:buSzTx/>
                        <a:buFontTx/>
                        <a:buNone/>
                        <a:tabLst/>
                        <a:defRPr/>
                      </a:pPr>
                      <a:r>
                        <a:rPr kumimoji="1" lang="en-US" altLang="ja-JP" sz="1100" dirty="0" smtClean="0">
                          <a:latin typeface="+mn-ea"/>
                          <a:ea typeface="+mn-ea"/>
                        </a:rPr>
                        <a:t> (4) </a:t>
                      </a:r>
                      <a:r>
                        <a:rPr lang="ja-JP" altLang="en-US" sz="1100" dirty="0" smtClean="0">
                          <a:solidFill>
                            <a:srgbClr val="000000"/>
                          </a:solidFill>
                          <a:latin typeface="ＭＳ ゴシック" panose="020B0609070205080204" pitchFamily="49" charset="-128"/>
                          <a:ea typeface="ＭＳ ゴシック" panose="020B0609070205080204" pitchFamily="49" charset="-128"/>
                        </a:rPr>
                        <a:t>障害者就業・生活支援センター体制強化等</a:t>
                      </a:r>
                      <a:endParaRPr lang="en-US" altLang="ja-JP" sz="1100" dirty="0" smtClean="0">
                        <a:solidFill>
                          <a:srgbClr val="000000"/>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1662703928"/>
                  </a:ext>
                </a:extLst>
              </a:tr>
              <a:tr h="222060">
                <a:tc>
                  <a:txBody>
                    <a:bodyPr/>
                    <a:lstStyle/>
                    <a:p>
                      <a:pPr algn="r">
                        <a:lnSpc>
                          <a:spcPts val="900"/>
                        </a:lnSpc>
                      </a:pPr>
                      <a:r>
                        <a:rPr kumimoji="1" lang="en-US" altLang="ja-JP" sz="1100" dirty="0" smtClean="0">
                          <a:latin typeface="+mn-ea"/>
                          <a:ea typeface="+mn-ea"/>
                        </a:rPr>
                        <a:t>5</a:t>
                      </a:r>
                      <a:endParaRPr kumimoji="1" lang="ja-JP" altLang="en-US" sz="1100" dirty="0">
                        <a:latin typeface="+mn-ea"/>
                        <a:ea typeface="+mn-ea"/>
                      </a:endParaRPr>
                    </a:p>
                  </a:txBody>
                  <a:tcPr marL="93172" marR="93172" marT="46586" marB="46586" anchor="ctr"/>
                </a:tc>
                <a:tc>
                  <a:txBody>
                    <a:bodyPr/>
                    <a:lstStyle/>
                    <a:p>
                      <a:pPr algn="l">
                        <a:lnSpc>
                          <a:spcPts val="900"/>
                        </a:lnSpc>
                      </a:pPr>
                      <a:r>
                        <a:rPr lang="ja-JP" altLang="en-US" sz="1100" dirty="0" smtClean="0">
                          <a:solidFill>
                            <a:srgbClr val="000000"/>
                          </a:solidFill>
                          <a:latin typeface="ＭＳ ゴシック" panose="020B0609070205080204" pitchFamily="49" charset="-128"/>
                          <a:ea typeface="ＭＳ ゴシック" panose="020B0609070205080204" pitchFamily="49" charset="-128"/>
                        </a:rPr>
                        <a:t>重度障害者に係る市町村特別支援</a:t>
                      </a:r>
                      <a:endParaRPr kumimoji="1" lang="ja-JP" altLang="en-US" sz="1100" dirty="0">
                        <a:latin typeface="+mn-ea"/>
                        <a:ea typeface="+mn-ea"/>
                      </a:endParaRPr>
                    </a:p>
                  </a:txBody>
                  <a:tcPr marL="93172" marR="93172" marT="46586" marB="46586" anchor="ctr"/>
                </a:tc>
                <a:extLst>
                  <a:ext uri="{0D108BD9-81ED-4DB2-BD59-A6C34878D82A}">
                    <a16:rowId xmlns:a16="http://schemas.microsoft.com/office/drawing/2014/main" val="271806028"/>
                  </a:ext>
                </a:extLst>
              </a:tr>
            </a:tbl>
          </a:graphicData>
        </a:graphic>
      </p:graphicFrame>
      <p:sp>
        <p:nvSpPr>
          <p:cNvPr id="51" name="テキスト ボックス 50"/>
          <p:cNvSpPr txBox="1"/>
          <p:nvPr/>
        </p:nvSpPr>
        <p:spPr>
          <a:xfrm>
            <a:off x="230417" y="6513259"/>
            <a:ext cx="4071477" cy="237884"/>
          </a:xfrm>
          <a:prstGeom prst="rect">
            <a:avLst/>
          </a:prstGeom>
          <a:noFill/>
        </p:spPr>
        <p:txBody>
          <a:bodyPr wrap="square" rtlCol="0">
            <a:spAutoFit/>
          </a:bodyPr>
          <a:lstStyle/>
          <a:p>
            <a:r>
              <a:rPr lang="ja-JP" altLang="en-US" sz="917" dirty="0"/>
              <a:t>（参考） 交付税を財源として実施する事業     ・　</a:t>
            </a:r>
            <a:r>
              <a:rPr lang="zh-TW" altLang="en-US" sz="917" dirty="0"/>
              <a:t>障害児等療育支援事業</a:t>
            </a:r>
            <a:endParaRPr lang="en-US" altLang="ja-JP" sz="917" dirty="0"/>
          </a:p>
        </p:txBody>
      </p:sp>
    </p:spTree>
    <p:extLst>
      <p:ext uri="{BB962C8B-B14F-4D97-AF65-F5344CB8AC3E}">
        <p14:creationId xmlns:p14="http://schemas.microsoft.com/office/powerpoint/2010/main" val="3942595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0" y="67608"/>
            <a:ext cx="9757387" cy="39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15" tIns="44757" rIns="89515" bIns="44757">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936" b="1" dirty="0">
                <a:solidFill>
                  <a:srgbClr val="000000"/>
                </a:solidFill>
                <a:latin typeface="+mn-ea"/>
                <a:ea typeface="+mn-ea"/>
              </a:rPr>
              <a:t>令和元年度地域生活支援促進事業</a:t>
            </a:r>
          </a:p>
        </p:txBody>
      </p:sp>
      <p:sp>
        <p:nvSpPr>
          <p:cNvPr id="2" name="正方形/長方形 1"/>
          <p:cNvSpPr/>
          <p:nvPr/>
        </p:nvSpPr>
        <p:spPr>
          <a:xfrm>
            <a:off x="247378" y="517523"/>
            <a:ext cx="9390568" cy="541232"/>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r>
              <a:rPr lang="ja-JP" altLang="en-US" sz="1426" dirty="0">
                <a:latin typeface="+mj-ea"/>
              </a:rPr>
              <a:t>○ </a:t>
            </a:r>
            <a:r>
              <a:rPr lang="ja-JP" altLang="ja-JP" sz="1426" dirty="0">
                <a:latin typeface="+mj-ea"/>
              </a:rPr>
              <a:t>発達障害者支援、障害者虐待防止対策、障害者就労支援、障害者の芸術文化活動の促進等、国として促進すべき</a:t>
            </a:r>
            <a:endParaRPr lang="en-US" altLang="ja-JP" sz="1426" dirty="0">
              <a:latin typeface="+mj-ea"/>
            </a:endParaRPr>
          </a:p>
          <a:p>
            <a:r>
              <a:rPr lang="ja-JP" altLang="en-US" sz="1426" dirty="0">
                <a:latin typeface="+mj-ea"/>
              </a:rPr>
              <a:t>　　</a:t>
            </a:r>
            <a:r>
              <a:rPr lang="ja-JP" altLang="ja-JP" sz="1426" dirty="0">
                <a:latin typeface="+mj-ea"/>
              </a:rPr>
              <a:t>事業</a:t>
            </a:r>
            <a:r>
              <a:rPr lang="ja-JP" altLang="en-US" sz="1223" dirty="0">
                <a:latin typeface="+mj-ea"/>
              </a:rPr>
              <a:t>（補助率）　市町村事業：国１／２　　都道府県事業：国１／２ 又は 定額（</a:t>
            </a:r>
            <a:r>
              <a:rPr lang="en-US" altLang="ja-JP" sz="1223" dirty="0">
                <a:latin typeface="+mj-ea"/>
              </a:rPr>
              <a:t>10/10</a:t>
            </a:r>
            <a:r>
              <a:rPr lang="ja-JP" altLang="en-US" sz="1223" dirty="0">
                <a:latin typeface="+mj-ea"/>
              </a:rPr>
              <a:t>相当）</a:t>
            </a:r>
            <a:endParaRPr lang="ja-JP" altLang="en-US" sz="1223" dirty="0"/>
          </a:p>
        </p:txBody>
      </p:sp>
      <p:graphicFrame>
        <p:nvGraphicFramePr>
          <p:cNvPr id="7" name="表 6"/>
          <p:cNvGraphicFramePr>
            <a:graphicFrameLocks noGrp="1"/>
          </p:cNvGraphicFramePr>
          <p:nvPr>
            <p:extLst/>
          </p:nvPr>
        </p:nvGraphicFramePr>
        <p:xfrm>
          <a:off x="247378" y="5229956"/>
          <a:ext cx="9390568" cy="1475223"/>
        </p:xfrm>
        <a:graphic>
          <a:graphicData uri="http://schemas.openxmlformats.org/drawingml/2006/table">
            <a:tbl>
              <a:tblPr firstRow="1" bandRow="1">
                <a:tableStyleId>{69012ECD-51FC-41F1-AA8D-1B2483CD663E}</a:tableStyleId>
              </a:tblPr>
              <a:tblGrid>
                <a:gridCol w="408779">
                  <a:extLst>
                    <a:ext uri="{9D8B030D-6E8A-4147-A177-3AD203B41FA5}">
                      <a16:colId xmlns:a16="http://schemas.microsoft.com/office/drawing/2014/main" val="1273886785"/>
                    </a:ext>
                  </a:extLst>
                </a:gridCol>
                <a:gridCol w="4286505">
                  <a:extLst>
                    <a:ext uri="{9D8B030D-6E8A-4147-A177-3AD203B41FA5}">
                      <a16:colId xmlns:a16="http://schemas.microsoft.com/office/drawing/2014/main" val="4129066607"/>
                    </a:ext>
                  </a:extLst>
                </a:gridCol>
                <a:gridCol w="434525">
                  <a:extLst>
                    <a:ext uri="{9D8B030D-6E8A-4147-A177-3AD203B41FA5}">
                      <a16:colId xmlns:a16="http://schemas.microsoft.com/office/drawing/2014/main" val="1197649277"/>
                    </a:ext>
                  </a:extLst>
                </a:gridCol>
                <a:gridCol w="4260759">
                  <a:extLst>
                    <a:ext uri="{9D8B030D-6E8A-4147-A177-3AD203B41FA5}">
                      <a16:colId xmlns:a16="http://schemas.microsoft.com/office/drawing/2014/main" val="1353435257"/>
                    </a:ext>
                  </a:extLst>
                </a:gridCol>
              </a:tblGrid>
              <a:tr h="261399">
                <a:tc gridSpan="4">
                  <a:txBody>
                    <a:bodyPr/>
                    <a:lstStyle/>
                    <a:p>
                      <a:pPr algn="ctr">
                        <a:lnSpc>
                          <a:spcPts val="1300"/>
                        </a:lnSpc>
                      </a:pPr>
                      <a:r>
                        <a:rPr kumimoji="1" lang="ja-JP" altLang="en-US" sz="1200" dirty="0" smtClean="0">
                          <a:latin typeface="+mn-ea"/>
                          <a:ea typeface="+mn-ea"/>
                        </a:rPr>
                        <a:t>市町村事業</a:t>
                      </a:r>
                      <a:endParaRPr kumimoji="1" lang="ja-JP" altLang="en-US" sz="1200" dirty="0">
                        <a:latin typeface="+mn-ea"/>
                        <a:ea typeface="+mn-ea"/>
                      </a:endParaRPr>
                    </a:p>
                  </a:txBody>
                  <a:tcPr marL="93172" marR="93172" marT="46586" marB="46586"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extLst>
                  <a:ext uri="{0D108BD9-81ED-4DB2-BD59-A6C34878D82A}">
                    <a16:rowId xmlns:a16="http://schemas.microsoft.com/office/drawing/2014/main" val="843895504"/>
                  </a:ext>
                </a:extLst>
              </a:tr>
              <a:tr h="261399">
                <a:tc>
                  <a:txBody>
                    <a:bodyPr/>
                    <a:lstStyle/>
                    <a:p>
                      <a:pPr algn="r">
                        <a:lnSpc>
                          <a:spcPts val="1300"/>
                        </a:lnSpc>
                      </a:pPr>
                      <a:r>
                        <a:rPr kumimoji="1" lang="en-US" altLang="ja-JP" sz="1200" dirty="0" smtClean="0">
                          <a:latin typeface="+mn-ea"/>
                          <a:ea typeface="+mn-ea"/>
                        </a:rPr>
                        <a:t>1</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発達障害児者地域生活支援モデル事業</a:t>
                      </a:r>
                      <a:endParaRPr kumimoji="1" lang="ja-JP" altLang="en-US" sz="12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19</a:t>
                      </a:r>
                      <a:endParaRPr kumimoji="1" lang="ja-JP" altLang="en-US" sz="12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発達障害児者及び家族等支援事業</a:t>
                      </a:r>
                      <a:endParaRPr kumimoji="1" lang="ja-JP" altLang="en-US" sz="1200" dirty="0">
                        <a:solidFill>
                          <a:schemeClr val="tx1"/>
                        </a:solidFill>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99730217"/>
                  </a:ext>
                </a:extLst>
              </a:tr>
              <a:tr h="429627">
                <a:tc>
                  <a:txBody>
                    <a:bodyPr/>
                    <a:lstStyle/>
                    <a:p>
                      <a:pPr algn="r">
                        <a:lnSpc>
                          <a:spcPts val="1300"/>
                        </a:lnSpc>
                      </a:pPr>
                      <a:r>
                        <a:rPr kumimoji="1" lang="en-US" altLang="ja-JP" sz="1200" dirty="0" smtClean="0">
                          <a:latin typeface="+mn-ea"/>
                          <a:ea typeface="+mn-ea"/>
                        </a:rPr>
                        <a:t>4</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障害者虐待防止対策支援事業</a:t>
                      </a:r>
                      <a:endParaRPr kumimoji="1" lang="ja-JP" altLang="en-US" sz="12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22</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kumimoji="1" lang="ja-JP" altLang="en-US" sz="1200" dirty="0" smtClean="0">
                          <a:solidFill>
                            <a:schemeClr val="tx1"/>
                          </a:solidFill>
                          <a:latin typeface="+mn-ea"/>
                          <a:ea typeface="+mn-ea"/>
                        </a:rPr>
                        <a:t>地域のニーズに基づく効果的な地域生活支援事業実施のための実態把握事業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6385578"/>
                  </a:ext>
                </a:extLst>
              </a:tr>
              <a:tr h="261399">
                <a:tc>
                  <a:txBody>
                    <a:bodyPr/>
                    <a:lstStyle/>
                    <a:p>
                      <a:pPr algn="r">
                        <a:lnSpc>
                          <a:spcPts val="1300"/>
                        </a:lnSpc>
                      </a:pPr>
                      <a:r>
                        <a:rPr kumimoji="1" lang="en-US" altLang="ja-JP" sz="1200" dirty="0" smtClean="0">
                          <a:latin typeface="+mn-ea"/>
                          <a:ea typeface="+mn-ea"/>
                        </a:rPr>
                        <a:t>10</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rPr>
                        <a:t>医療的ケア児等総合支援事業</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r">
                        <a:lnSpc>
                          <a:spcPts val="1300"/>
                        </a:lnSpc>
                      </a:pPr>
                      <a:r>
                        <a:rPr kumimoji="1" lang="en-US" altLang="ja-JP" sz="1200" dirty="0" smtClean="0">
                          <a:solidFill>
                            <a:schemeClr val="tx1"/>
                          </a:solidFill>
                          <a:latin typeface="+mn-ea"/>
                          <a:ea typeface="+mn-ea"/>
                        </a:rPr>
                        <a:t>25</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重度訪問介護利用者の大学修学支援事業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2640978309"/>
                  </a:ext>
                </a:extLst>
              </a:tr>
              <a:tr h="261399">
                <a:tc>
                  <a:txBody>
                    <a:bodyPr/>
                    <a:lstStyle/>
                    <a:p>
                      <a:pPr algn="r">
                        <a:lnSpc>
                          <a:spcPts val="1300"/>
                        </a:lnSpc>
                      </a:pPr>
                      <a:r>
                        <a:rPr kumimoji="1" lang="en-US" altLang="ja-JP" sz="1200" dirty="0" smtClean="0">
                          <a:latin typeface="+mn-ea"/>
                          <a:ea typeface="+mn-ea"/>
                        </a:rPr>
                        <a:t>13</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成年後見制度普及啓発事業</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tcPr>
                </a:tc>
                <a:tc>
                  <a:txBody>
                    <a:bodyPr/>
                    <a:lstStyle/>
                    <a:p>
                      <a:pPr algn="r">
                        <a:lnSpc>
                          <a:spcPts val="1300"/>
                        </a:lnSpc>
                      </a:pP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algn="r">
                        <a:lnSpc>
                          <a:spcPts val="1300"/>
                        </a:lnSpc>
                      </a:pPr>
                      <a:r>
                        <a:rPr kumimoji="1" lang="ja-JP" altLang="en-US" sz="1000" dirty="0" smtClean="0">
                          <a:solidFill>
                            <a:schemeClr val="tx1"/>
                          </a:solidFill>
                          <a:latin typeface="+mn-ea"/>
                          <a:ea typeface="+mn-ea"/>
                        </a:rPr>
                        <a:t>注）（</a:t>
                      </a:r>
                      <a:r>
                        <a:rPr kumimoji="1" lang="en-US" altLang="ja-JP" sz="1000" dirty="0" smtClean="0">
                          <a:solidFill>
                            <a:schemeClr val="tx1"/>
                          </a:solidFill>
                          <a:latin typeface="+mn-ea"/>
                          <a:ea typeface="+mn-ea"/>
                        </a:rPr>
                        <a:t>※</a:t>
                      </a:r>
                      <a:r>
                        <a:rPr kumimoji="1" lang="ja-JP" altLang="en-US" sz="1000" dirty="0" smtClean="0">
                          <a:solidFill>
                            <a:schemeClr val="tx1"/>
                          </a:solidFill>
                          <a:latin typeface="+mn-ea"/>
                          <a:ea typeface="+mn-ea"/>
                        </a:rPr>
                        <a:t>）の事業は定額（</a:t>
                      </a:r>
                      <a:r>
                        <a:rPr kumimoji="1" lang="en-US" altLang="ja-JP" sz="1000" dirty="0" smtClean="0">
                          <a:solidFill>
                            <a:schemeClr val="tx1"/>
                          </a:solidFill>
                          <a:latin typeface="+mn-ea"/>
                          <a:ea typeface="+mn-ea"/>
                        </a:rPr>
                        <a:t>10/10</a:t>
                      </a:r>
                      <a:r>
                        <a:rPr kumimoji="1" lang="ja-JP" altLang="en-US" sz="1000" dirty="0" smtClean="0">
                          <a:solidFill>
                            <a:schemeClr val="tx1"/>
                          </a:solidFill>
                          <a:latin typeface="+mn-ea"/>
                          <a:ea typeface="+mn-ea"/>
                        </a:rPr>
                        <a:t>相当）補助を含む。</a:t>
                      </a: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1531934867"/>
                  </a:ext>
                </a:extLst>
              </a:tr>
            </a:tbl>
          </a:graphicData>
        </a:graphic>
      </p:graphicFrame>
      <p:graphicFrame>
        <p:nvGraphicFramePr>
          <p:cNvPr id="9" name="表 8"/>
          <p:cNvGraphicFramePr>
            <a:graphicFrameLocks noGrp="1"/>
          </p:cNvGraphicFramePr>
          <p:nvPr>
            <p:extLst/>
          </p:nvPr>
        </p:nvGraphicFramePr>
        <p:xfrm>
          <a:off x="247378" y="1149443"/>
          <a:ext cx="9390568" cy="4170999"/>
        </p:xfrm>
        <a:graphic>
          <a:graphicData uri="http://schemas.openxmlformats.org/drawingml/2006/table">
            <a:tbl>
              <a:tblPr firstRow="1" bandRow="1">
                <a:tableStyleId>{69012ECD-51FC-41F1-AA8D-1B2483CD663E}</a:tableStyleId>
              </a:tblPr>
              <a:tblGrid>
                <a:gridCol w="408779">
                  <a:extLst>
                    <a:ext uri="{9D8B030D-6E8A-4147-A177-3AD203B41FA5}">
                      <a16:colId xmlns:a16="http://schemas.microsoft.com/office/drawing/2014/main" val="1273886785"/>
                    </a:ext>
                  </a:extLst>
                </a:gridCol>
                <a:gridCol w="4286505">
                  <a:extLst>
                    <a:ext uri="{9D8B030D-6E8A-4147-A177-3AD203B41FA5}">
                      <a16:colId xmlns:a16="http://schemas.microsoft.com/office/drawing/2014/main" val="4129066607"/>
                    </a:ext>
                  </a:extLst>
                </a:gridCol>
                <a:gridCol w="434525">
                  <a:extLst>
                    <a:ext uri="{9D8B030D-6E8A-4147-A177-3AD203B41FA5}">
                      <a16:colId xmlns:a16="http://schemas.microsoft.com/office/drawing/2014/main" val="1197649277"/>
                    </a:ext>
                  </a:extLst>
                </a:gridCol>
                <a:gridCol w="4260759">
                  <a:extLst>
                    <a:ext uri="{9D8B030D-6E8A-4147-A177-3AD203B41FA5}">
                      <a16:colId xmlns:a16="http://schemas.microsoft.com/office/drawing/2014/main" val="1353435257"/>
                    </a:ext>
                  </a:extLst>
                </a:gridCol>
              </a:tblGrid>
              <a:tr h="276500">
                <a:tc gridSpan="4">
                  <a:txBody>
                    <a:bodyPr/>
                    <a:lstStyle/>
                    <a:p>
                      <a:pPr algn="ctr">
                        <a:lnSpc>
                          <a:spcPts val="1300"/>
                        </a:lnSpc>
                      </a:pPr>
                      <a:r>
                        <a:rPr kumimoji="1" lang="ja-JP" altLang="en-US" sz="1200" dirty="0" smtClean="0">
                          <a:latin typeface="+mn-ea"/>
                          <a:ea typeface="+mn-ea"/>
                        </a:rPr>
                        <a:t>都道府県事業</a:t>
                      </a:r>
                      <a:endParaRPr kumimoji="1" lang="ja-JP" altLang="en-US" sz="1200" dirty="0">
                        <a:latin typeface="+mn-ea"/>
                        <a:ea typeface="+mn-ea"/>
                      </a:endParaRPr>
                    </a:p>
                  </a:txBody>
                  <a:tcPr marL="93172" marR="93172" marT="46586" marB="46586"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tc hMerge="1">
                  <a:txBody>
                    <a:bodyPr/>
                    <a:lstStyle/>
                    <a:p>
                      <a:pPr>
                        <a:lnSpc>
                          <a:spcPts val="1300"/>
                        </a:lnSpc>
                      </a:pPr>
                      <a:endParaRPr kumimoji="1" lang="ja-JP" altLang="en-US" sz="1200" dirty="0">
                        <a:latin typeface="+mn-ea"/>
                        <a:ea typeface="+mn-ea"/>
                      </a:endParaRPr>
                    </a:p>
                  </a:txBody>
                  <a:tcPr anchor="ctr"/>
                </a:tc>
                <a:extLst>
                  <a:ext uri="{0D108BD9-81ED-4DB2-BD59-A6C34878D82A}">
                    <a16:rowId xmlns:a16="http://schemas.microsoft.com/office/drawing/2014/main" val="843895504"/>
                  </a:ext>
                </a:extLst>
              </a:tr>
              <a:tr h="276500">
                <a:tc>
                  <a:txBody>
                    <a:bodyPr/>
                    <a:lstStyle/>
                    <a:p>
                      <a:pPr algn="r">
                        <a:lnSpc>
                          <a:spcPts val="1300"/>
                        </a:lnSpc>
                      </a:pPr>
                      <a:r>
                        <a:rPr kumimoji="1" lang="en-US" altLang="ja-JP" sz="1200" dirty="0" smtClean="0">
                          <a:latin typeface="+mn-ea"/>
                          <a:ea typeface="+mn-ea"/>
                        </a:rPr>
                        <a:t>1</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rgbClr val="000000"/>
                          </a:solidFill>
                          <a:latin typeface="ＭＳ ゴシック" panose="020B0609070205080204" pitchFamily="49" charset="-128"/>
                          <a:ea typeface="ＭＳ ゴシック" panose="020B0609070205080204" pitchFamily="49" charset="-128"/>
                        </a:rPr>
                        <a:t>発達障害児者地域生活支援モデル事業</a:t>
                      </a:r>
                    </a:p>
                  </a:txBody>
                  <a:tcPr marL="93172" marR="93172" marT="46586" marB="46586" anchor="ctr">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latin typeface="+mn-ea"/>
                          <a:ea typeface="+mn-ea"/>
                        </a:rPr>
                        <a:t>13</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rgbClr val="000000"/>
                          </a:solidFill>
                          <a:latin typeface="ＭＳ ゴシック" pitchFamily="49" charset="-128"/>
                          <a:ea typeface="ＭＳ ゴシック" pitchFamily="49" charset="-128"/>
                        </a:rPr>
                        <a:t>成年後見制度普及啓発事業</a:t>
                      </a:r>
                      <a:endParaRPr kumimoji="1" lang="ja-JP" altLang="en-US" sz="1200" dirty="0">
                        <a:latin typeface="+mn-ea"/>
                        <a:ea typeface="+mn-ea"/>
                      </a:endParaRPr>
                    </a:p>
                  </a:txBody>
                  <a:tcPr marL="93172" marR="93172" marT="46586" marB="46586" anchor="ctr">
                    <a:lnB w="12700" cap="flat" cmpd="sng" algn="ctr">
                      <a:noFill/>
                      <a:prstDash val="solid"/>
                      <a:round/>
                      <a:headEnd type="none" w="med" len="med"/>
                      <a:tailEnd type="none" w="med" len="med"/>
                    </a:lnB>
                  </a:tcPr>
                </a:tc>
                <a:extLst>
                  <a:ext uri="{0D108BD9-81ED-4DB2-BD59-A6C34878D82A}">
                    <a16:rowId xmlns:a16="http://schemas.microsoft.com/office/drawing/2014/main" val="399730217"/>
                  </a:ext>
                </a:extLst>
              </a:tr>
              <a:tr h="276500">
                <a:tc>
                  <a:txBody>
                    <a:bodyPr/>
                    <a:lstStyle/>
                    <a:p>
                      <a:pPr algn="r">
                        <a:lnSpc>
                          <a:spcPts val="1300"/>
                        </a:lnSpc>
                      </a:pPr>
                      <a:r>
                        <a:rPr kumimoji="1" lang="en-US" altLang="ja-JP" sz="1200" dirty="0" smtClean="0">
                          <a:latin typeface="+mn-ea"/>
                          <a:ea typeface="+mn-ea"/>
                        </a:rPr>
                        <a:t>2</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rgbClr val="000000"/>
                          </a:solidFill>
                          <a:latin typeface="ＭＳ ゴシック" panose="020B0609070205080204" pitchFamily="49" charset="-128"/>
                          <a:ea typeface="ＭＳ ゴシック" panose="020B0609070205080204" pitchFamily="49" charset="-128"/>
                        </a:rPr>
                        <a:t>かかりつけ医等発達障害対応力向上研修事業</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latin typeface="+mn-ea"/>
                          <a:ea typeface="+mn-ea"/>
                        </a:rPr>
                        <a:t>14</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rgbClr val="000000"/>
                          </a:solidFill>
                          <a:latin typeface="ＭＳ ゴシック" pitchFamily="49" charset="-128"/>
                          <a:ea typeface="ＭＳ ゴシック" pitchFamily="49" charset="-128"/>
                        </a:rPr>
                        <a:t>アルコール関連問題に取り組む民間団体支援事業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6385578"/>
                  </a:ext>
                </a:extLst>
              </a:tr>
              <a:tr h="276500">
                <a:tc>
                  <a:txBody>
                    <a:bodyPr/>
                    <a:lstStyle/>
                    <a:p>
                      <a:pPr algn="r">
                        <a:lnSpc>
                          <a:spcPts val="1300"/>
                        </a:lnSpc>
                      </a:pPr>
                      <a:r>
                        <a:rPr kumimoji="1" lang="en-US" altLang="ja-JP" sz="1200" dirty="0" smtClean="0">
                          <a:latin typeface="+mn-ea"/>
                          <a:ea typeface="+mn-ea"/>
                        </a:rPr>
                        <a:t>3</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rgbClr val="000000"/>
                          </a:solidFill>
                          <a:latin typeface="ＭＳ ゴシック" panose="020B0609070205080204" pitchFamily="49" charset="-128"/>
                          <a:ea typeface="ＭＳ ゴシック" panose="020B0609070205080204" pitchFamily="49" charset="-128"/>
                        </a:rPr>
                        <a:t>発達障害者支援体制整備事業</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latin typeface="+mn-ea"/>
                          <a:ea typeface="+mn-ea"/>
                        </a:rPr>
                        <a:t>15</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eaLnBrk="1" hangingPunct="1">
                        <a:lnSpc>
                          <a:spcPts val="1300"/>
                        </a:lnSpc>
                        <a:spcBef>
                          <a:spcPct val="0"/>
                        </a:spcBef>
                        <a:buNone/>
                        <a:defRPr/>
                      </a:pPr>
                      <a:r>
                        <a:rPr lang="ja-JP" altLang="en-US" sz="1200" dirty="0" smtClean="0">
                          <a:solidFill>
                            <a:srgbClr val="000000"/>
                          </a:solidFill>
                          <a:latin typeface="ＭＳ ゴシック" pitchFamily="49" charset="-128"/>
                          <a:ea typeface="ＭＳ ゴシック" pitchFamily="49" charset="-128"/>
                        </a:rPr>
                        <a:t>薬物依存症に関する問題に取り組む民間団体支援事業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40978309"/>
                  </a:ext>
                </a:extLst>
              </a:tr>
              <a:tr h="276500">
                <a:tc>
                  <a:txBody>
                    <a:bodyPr/>
                    <a:lstStyle/>
                    <a:p>
                      <a:pPr algn="r">
                        <a:lnSpc>
                          <a:spcPts val="1300"/>
                        </a:lnSpc>
                      </a:pPr>
                      <a:r>
                        <a:rPr kumimoji="1" lang="en-US" altLang="ja-JP" sz="1200" dirty="0" smtClean="0">
                          <a:latin typeface="+mn-ea"/>
                          <a:ea typeface="+mn-ea"/>
                        </a:rPr>
                        <a:t>4</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障害者虐待防止対策支援事業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16</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eaLnBrk="1" hangingPunct="1">
                        <a:lnSpc>
                          <a:spcPts val="1300"/>
                        </a:lnSpc>
                        <a:spcBef>
                          <a:spcPct val="0"/>
                        </a:spcBef>
                        <a:buNone/>
                        <a:defRPr/>
                      </a:pPr>
                      <a:r>
                        <a:rPr lang="ja-JP" altLang="en-US" sz="1100" dirty="0" smtClean="0">
                          <a:solidFill>
                            <a:schemeClr val="tx1"/>
                          </a:solidFill>
                          <a:latin typeface="ＭＳ ゴシック" pitchFamily="49" charset="-128"/>
                          <a:ea typeface="ＭＳ ゴシック" pitchFamily="49" charset="-128"/>
                        </a:rPr>
                        <a:t>ギャンブル等依存症に関する問題に取り組む民間団体支援事業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32738818"/>
                  </a:ext>
                </a:extLst>
              </a:tr>
              <a:tr h="276500">
                <a:tc>
                  <a:txBody>
                    <a:bodyPr/>
                    <a:lstStyle/>
                    <a:p>
                      <a:pPr algn="r">
                        <a:lnSpc>
                          <a:spcPts val="1300"/>
                        </a:lnSpc>
                      </a:pPr>
                      <a:r>
                        <a:rPr kumimoji="1" lang="en-US" altLang="ja-JP" sz="1200" dirty="0" smtClean="0">
                          <a:latin typeface="+mn-ea"/>
                          <a:ea typeface="+mn-ea"/>
                        </a:rPr>
                        <a:t>5</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b="0" dirty="0" smtClean="0">
                          <a:solidFill>
                            <a:schemeClr val="tx1"/>
                          </a:solidFill>
                          <a:latin typeface="ＭＳ ゴシック" panose="020B0609070205080204" pitchFamily="49" charset="-128"/>
                          <a:ea typeface="ＭＳ ゴシック" panose="020B0609070205080204" pitchFamily="49" charset="-128"/>
                        </a:rPr>
                        <a:t>障害者就業・生活支援センター事業</a:t>
                      </a:r>
                      <a:endParaRPr kumimoji="1" lang="ja-JP" altLang="en-US" sz="1200" b="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b="0" dirty="0" smtClean="0">
                          <a:solidFill>
                            <a:schemeClr val="tx1"/>
                          </a:solidFill>
                          <a:latin typeface="+mn-ea"/>
                          <a:ea typeface="+mn-ea"/>
                        </a:rPr>
                        <a:t>17</a:t>
                      </a:r>
                      <a:endParaRPr kumimoji="1" lang="ja-JP" altLang="en-US" sz="1200" b="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ja-JP" altLang="en-US" sz="1200" b="0" dirty="0" smtClean="0">
                          <a:solidFill>
                            <a:schemeClr val="tx1"/>
                          </a:solidFill>
                          <a:latin typeface="ＭＳ ゴシック" pitchFamily="49" charset="-128"/>
                          <a:ea typeface="ＭＳ ゴシック" pitchFamily="49" charset="-128"/>
                        </a:rPr>
                        <a:t>「心のバリアフリー」推進事業</a:t>
                      </a:r>
                      <a:endParaRPr kumimoji="1" lang="ja-JP" altLang="en-US" sz="1200" b="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1098567"/>
                  </a:ext>
                </a:extLst>
              </a:tr>
              <a:tr h="276500">
                <a:tc>
                  <a:txBody>
                    <a:bodyPr/>
                    <a:lstStyle/>
                    <a:p>
                      <a:pPr algn="r">
                        <a:lnSpc>
                          <a:spcPts val="1300"/>
                        </a:lnSpc>
                      </a:pPr>
                      <a:r>
                        <a:rPr kumimoji="1" lang="en-US" altLang="ja-JP" sz="1200" dirty="0" smtClean="0">
                          <a:latin typeface="+mn-ea"/>
                          <a:ea typeface="+mn-ea"/>
                        </a:rPr>
                        <a:t>6</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工賃向上計画支援等事業（</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18</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itchFamily="49" charset="-128"/>
                          <a:ea typeface="ＭＳ ゴシック" pitchFamily="49" charset="-128"/>
                        </a:rPr>
                        <a:t>身体障害者補助犬育成促進事業</a:t>
                      </a:r>
                      <a:endParaRPr lang="en-US" altLang="ja-JP" sz="1200" dirty="0" smtClean="0">
                        <a:solidFill>
                          <a:schemeClr val="tx1"/>
                        </a:solidFill>
                        <a:latin typeface="ＭＳ ゴシック" pitchFamily="49" charset="-128"/>
                        <a:ea typeface="ＭＳ ゴシック"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70456"/>
                  </a:ext>
                </a:extLst>
              </a:tr>
              <a:tr h="276500">
                <a:tc>
                  <a:txBody>
                    <a:bodyPr/>
                    <a:lstStyle/>
                    <a:p>
                      <a:pPr algn="r">
                        <a:lnSpc>
                          <a:spcPts val="1300"/>
                        </a:lnSpc>
                      </a:pPr>
                      <a:r>
                        <a:rPr kumimoji="1" lang="en-US" altLang="ja-JP" sz="1200" dirty="0" smtClean="0">
                          <a:latin typeface="+mn-ea"/>
                          <a:ea typeface="+mn-ea"/>
                        </a:rPr>
                        <a:t>7</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就労移行等連携調整事業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19</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itchFamily="49" charset="-128"/>
                          <a:ea typeface="ＭＳ ゴシック" pitchFamily="49" charset="-128"/>
                        </a:rPr>
                        <a:t>発達障害児者及び家族等支援事業</a:t>
                      </a:r>
                      <a:endParaRPr lang="en-US" altLang="ja-JP" sz="1200" dirty="0" smtClean="0">
                        <a:solidFill>
                          <a:schemeClr val="tx1"/>
                        </a:solidFill>
                        <a:latin typeface="ＭＳ ゴシック" pitchFamily="49" charset="-128"/>
                        <a:ea typeface="ＭＳ ゴシック"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20463976"/>
                  </a:ext>
                </a:extLst>
              </a:tr>
              <a:tr h="276500">
                <a:tc>
                  <a:txBody>
                    <a:bodyPr/>
                    <a:lstStyle/>
                    <a:p>
                      <a:pPr algn="r">
                        <a:lnSpc>
                          <a:spcPts val="1300"/>
                        </a:lnSpc>
                      </a:pPr>
                      <a:r>
                        <a:rPr kumimoji="1" lang="en-US" altLang="ja-JP" sz="1200" dirty="0" smtClean="0">
                          <a:latin typeface="+mn-ea"/>
                          <a:ea typeface="+mn-ea"/>
                        </a:rPr>
                        <a:t>8</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障害者芸術・文化祭開催事業（</a:t>
                      </a: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20</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lang="zh-TW" altLang="en-US" sz="1200" dirty="0" smtClean="0">
                          <a:solidFill>
                            <a:schemeClr val="tx1"/>
                          </a:solidFill>
                          <a:latin typeface="ＭＳ ゴシック" pitchFamily="49" charset="-128"/>
                          <a:ea typeface="ＭＳ ゴシック" pitchFamily="49" charset="-128"/>
                        </a:rPr>
                        <a:t>発達障害</a:t>
                      </a:r>
                      <a:r>
                        <a:rPr lang="ja-JP" altLang="en-US" sz="1200" strike="noStrike" baseline="0" dirty="0" smtClean="0">
                          <a:solidFill>
                            <a:schemeClr val="tx1"/>
                          </a:solidFill>
                          <a:latin typeface="ＭＳ ゴシック" pitchFamily="49" charset="-128"/>
                          <a:ea typeface="ＭＳ ゴシック" pitchFamily="49" charset="-128"/>
                        </a:rPr>
                        <a:t>診断</a:t>
                      </a:r>
                      <a:r>
                        <a:rPr lang="zh-TW" altLang="en-US" sz="1200" dirty="0" smtClean="0">
                          <a:solidFill>
                            <a:schemeClr val="tx1"/>
                          </a:solidFill>
                          <a:latin typeface="ＭＳ ゴシック" pitchFamily="49" charset="-128"/>
                          <a:ea typeface="ＭＳ ゴシック" pitchFamily="49" charset="-128"/>
                        </a:rPr>
                        <a:t>待機解消事業</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56012818"/>
                  </a:ext>
                </a:extLst>
              </a:tr>
              <a:tr h="276500">
                <a:tc>
                  <a:txBody>
                    <a:bodyPr/>
                    <a:lstStyle/>
                    <a:p>
                      <a:pPr algn="r">
                        <a:lnSpc>
                          <a:spcPts val="1300"/>
                        </a:lnSpc>
                      </a:pPr>
                      <a:r>
                        <a:rPr kumimoji="1" lang="en-US" altLang="ja-JP" sz="1200" dirty="0" smtClean="0">
                          <a:latin typeface="+mn-ea"/>
                          <a:ea typeface="+mn-ea"/>
                        </a:rPr>
                        <a:t>9</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障害者芸術・文化祭のサテライト開催事業</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21</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itchFamily="49" charset="-128"/>
                          <a:ea typeface="ＭＳ ゴシック" pitchFamily="49" charset="-128"/>
                        </a:rPr>
                        <a:t>精神障害にも対応した地域包括ケアシステムの構築推進事業</a:t>
                      </a:r>
                      <a:endParaRPr lang="en-US" altLang="ja-JP" sz="1200" dirty="0" smtClean="0">
                        <a:solidFill>
                          <a:schemeClr val="tx1"/>
                        </a:solidFill>
                        <a:latin typeface="ＭＳ ゴシック" pitchFamily="49" charset="-128"/>
                        <a:ea typeface="ＭＳ ゴシック"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7179358"/>
                  </a:ext>
                </a:extLst>
              </a:tr>
              <a:tr h="429627">
                <a:tc>
                  <a:txBody>
                    <a:bodyPr/>
                    <a:lstStyle/>
                    <a:p>
                      <a:pPr algn="r">
                        <a:lnSpc>
                          <a:spcPts val="1300"/>
                        </a:lnSpc>
                      </a:pPr>
                      <a:r>
                        <a:rPr kumimoji="1" lang="en-US" altLang="ja-JP" sz="1200" dirty="0" smtClean="0">
                          <a:latin typeface="+mn-ea"/>
                          <a:ea typeface="+mn-ea"/>
                        </a:rPr>
                        <a:t>10</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医療的ケア児等総合支援事業</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ts val="1300"/>
                        </a:lnSpc>
                      </a:pPr>
                      <a:r>
                        <a:rPr kumimoji="1" lang="en-US" altLang="ja-JP" sz="1200" dirty="0" smtClean="0">
                          <a:solidFill>
                            <a:schemeClr val="tx1"/>
                          </a:solidFill>
                          <a:latin typeface="+mn-ea"/>
                          <a:ea typeface="+mn-ea"/>
                        </a:rPr>
                        <a:t>22</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ts val="1300"/>
                        </a:lnSpc>
                      </a:pPr>
                      <a:r>
                        <a:rPr kumimoji="1" lang="ja-JP" altLang="en-US" sz="1200" dirty="0" smtClean="0">
                          <a:solidFill>
                            <a:schemeClr val="tx1"/>
                          </a:solidFill>
                          <a:latin typeface="+mn-ea"/>
                          <a:ea typeface="+mn-ea"/>
                        </a:rPr>
                        <a:t>地域のニーズに基づく効果的な地域生活支援事業実施のための実態把握事業 （</a:t>
                      </a:r>
                      <a:r>
                        <a:rPr kumimoji="1" lang="en-US" altLang="ja-JP" sz="1200" dirty="0" smtClean="0">
                          <a:solidFill>
                            <a:schemeClr val="tx1"/>
                          </a:solidFill>
                          <a:latin typeface="+mn-ea"/>
                          <a:ea typeface="+mn-ea"/>
                        </a:rPr>
                        <a:t>※</a:t>
                      </a:r>
                      <a:r>
                        <a:rPr kumimoji="1" lang="ja-JP" altLang="en-US" sz="1200" dirty="0" smtClean="0">
                          <a:solidFill>
                            <a:schemeClr val="tx1"/>
                          </a:solidFill>
                          <a:latin typeface="+mn-ea"/>
                          <a:ea typeface="+mn-ea"/>
                        </a:rPr>
                        <a:t>）</a:t>
                      </a:r>
                    </a:p>
                  </a:txBody>
                  <a:tcPr marL="93172" marR="93172" marT="46586" marB="46586"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61503193"/>
                  </a:ext>
                </a:extLst>
              </a:tr>
              <a:tr h="276500">
                <a:tc>
                  <a:txBody>
                    <a:bodyPr/>
                    <a:lstStyle/>
                    <a:p>
                      <a:pPr algn="r">
                        <a:lnSpc>
                          <a:spcPts val="1300"/>
                        </a:lnSpc>
                      </a:pPr>
                      <a:r>
                        <a:rPr kumimoji="1" lang="en-US" altLang="ja-JP" sz="1200" dirty="0" smtClean="0">
                          <a:latin typeface="+mn-ea"/>
                          <a:ea typeface="+mn-ea"/>
                        </a:rPr>
                        <a:t>11</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強度行動障害支援者養成研修事業（基礎研修、実践研修）</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r">
                        <a:lnSpc>
                          <a:spcPts val="1300"/>
                        </a:lnSpc>
                      </a:pPr>
                      <a:r>
                        <a:rPr kumimoji="1" lang="en-US" altLang="ja-JP" sz="1200" dirty="0" smtClean="0">
                          <a:solidFill>
                            <a:schemeClr val="tx1"/>
                          </a:solidFill>
                          <a:latin typeface="+mn-ea"/>
                          <a:ea typeface="+mn-ea"/>
                        </a:rPr>
                        <a:t>23</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nSpc>
                          <a:spcPts val="1300"/>
                        </a:lnSpc>
                      </a:pPr>
                      <a:r>
                        <a:rPr kumimoji="1" lang="ja-JP" altLang="en-US" sz="1200" dirty="0" smtClean="0">
                          <a:solidFill>
                            <a:schemeClr val="tx1"/>
                          </a:solidFill>
                          <a:latin typeface="+mn-ea"/>
                          <a:ea typeface="+mn-ea"/>
                        </a:rPr>
                        <a:t>障害者</a:t>
                      </a:r>
                      <a:r>
                        <a:rPr kumimoji="1" lang="en-US" altLang="ja-JP" sz="1200" dirty="0" smtClean="0">
                          <a:solidFill>
                            <a:schemeClr val="tx1"/>
                          </a:solidFill>
                          <a:latin typeface="+mn-ea"/>
                          <a:ea typeface="+mn-ea"/>
                        </a:rPr>
                        <a:t>ICT</a:t>
                      </a:r>
                      <a:r>
                        <a:rPr kumimoji="1" lang="ja-JP" altLang="en-US" sz="1200" dirty="0" smtClean="0">
                          <a:solidFill>
                            <a:schemeClr val="tx1"/>
                          </a:solidFill>
                          <a:latin typeface="+mn-ea"/>
                          <a:ea typeface="+mn-ea"/>
                        </a:rPr>
                        <a:t>サポート総合推進事業</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716724587"/>
                  </a:ext>
                </a:extLst>
              </a:tr>
              <a:tr h="276500">
                <a:tc>
                  <a:txBody>
                    <a:bodyPr/>
                    <a:lstStyle/>
                    <a:p>
                      <a:pPr algn="r">
                        <a:lnSpc>
                          <a:spcPts val="1300"/>
                        </a:lnSpc>
                      </a:pPr>
                      <a:r>
                        <a:rPr kumimoji="1" lang="en-US" altLang="ja-JP" sz="1200" dirty="0" smtClean="0">
                          <a:latin typeface="+mn-ea"/>
                          <a:ea typeface="+mn-ea"/>
                        </a:rPr>
                        <a:t>12</a:t>
                      </a: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r>
                        <a:rPr lang="ja-JP" altLang="en-US" sz="1200" dirty="0" smtClean="0">
                          <a:solidFill>
                            <a:schemeClr val="tx1"/>
                          </a:solidFill>
                          <a:latin typeface="ＭＳ ゴシック" panose="020B0609070205080204" pitchFamily="49" charset="-128"/>
                          <a:ea typeface="ＭＳ ゴシック" panose="020B0609070205080204" pitchFamily="49" charset="-128"/>
                        </a:rPr>
                        <a:t>障害福祉従事者の専門性向上のための研修受講促進事業</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gn="r">
                        <a:lnSpc>
                          <a:spcPts val="1300"/>
                        </a:lnSpc>
                      </a:pPr>
                      <a:r>
                        <a:rPr kumimoji="1" lang="en-US" altLang="ja-JP" sz="1200" dirty="0" smtClean="0">
                          <a:solidFill>
                            <a:schemeClr val="tx1"/>
                          </a:solidFill>
                          <a:latin typeface="+mn-ea"/>
                          <a:ea typeface="+mn-ea"/>
                        </a:rPr>
                        <a:t>24</a:t>
                      </a: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tc>
                  <a:txBody>
                    <a:bodyPr/>
                    <a:lstStyle/>
                    <a:p>
                      <a:pPr>
                        <a:lnSpc>
                          <a:spcPts val="1300"/>
                        </a:lnSpc>
                      </a:pPr>
                      <a:r>
                        <a:rPr kumimoji="1" lang="ja-JP" altLang="en-US" sz="1200" dirty="0" smtClean="0">
                          <a:solidFill>
                            <a:schemeClr val="tx1"/>
                          </a:solidFill>
                          <a:latin typeface="+mn-ea"/>
                          <a:ea typeface="+mn-ea"/>
                        </a:rPr>
                        <a:t>意思疎通支援従事者キャリアパス構築支援事業</a:t>
                      </a:r>
                    </a:p>
                  </a:txBody>
                  <a:tcPr marL="93172" marR="93172" marT="46586" marB="46586" anchor="ctr">
                    <a:lnT w="12700" cap="flat" cmpd="sng" algn="ctr">
                      <a:noFill/>
                      <a:prstDash val="solid"/>
                      <a:round/>
                      <a:headEnd type="none" w="med" len="med"/>
                      <a:tailEnd type="none" w="med" len="med"/>
                    </a:lnT>
                    <a:lnB w="9525" cap="flat" cmpd="sng" algn="ctr">
                      <a:noFill/>
                      <a:prstDash val="solid"/>
                    </a:lnB>
                  </a:tcPr>
                </a:tc>
                <a:extLst>
                  <a:ext uri="{0D108BD9-81ED-4DB2-BD59-A6C34878D82A}">
                    <a16:rowId xmlns:a16="http://schemas.microsoft.com/office/drawing/2014/main" val="3558065645"/>
                  </a:ext>
                </a:extLst>
              </a:tr>
              <a:tr h="276500">
                <a:tc>
                  <a:txBody>
                    <a:bodyPr/>
                    <a:lstStyle/>
                    <a:p>
                      <a:pPr algn="r">
                        <a:lnSpc>
                          <a:spcPts val="1300"/>
                        </a:lnSpc>
                      </a:pPr>
                      <a:endParaRPr kumimoji="1" lang="ja-JP" altLang="en-US" sz="1200" dirty="0">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l" defTabSz="941183" rtl="0" eaLnBrk="1" fontAlgn="auto" latinLnBrk="0" hangingPunct="1">
                        <a:lnSpc>
                          <a:spcPts val="1300"/>
                        </a:lnSpc>
                        <a:spcBef>
                          <a:spcPts val="0"/>
                        </a:spcBef>
                        <a:spcAft>
                          <a:spcPts val="0"/>
                        </a:spcAft>
                        <a:buClrTx/>
                        <a:buSzTx/>
                        <a:buFontTx/>
                        <a:buNone/>
                        <a:tabLst/>
                        <a:defRPr/>
                      </a:pPr>
                      <a:endParaRPr lang="ja-JP" altLang="en-US" sz="1200" dirty="0" smtClean="0">
                        <a:solidFill>
                          <a:schemeClr val="tx1"/>
                        </a:solidFill>
                        <a:latin typeface="ＭＳ ゴシック" panose="020B0609070205080204" pitchFamily="49" charset="-128"/>
                        <a:ea typeface="ＭＳ ゴシック" panose="020B0609070205080204" pitchFamily="49" charset="-128"/>
                      </a:endParaRPr>
                    </a:p>
                  </a:txBody>
                  <a:tcPr marL="93172" marR="93172" marT="46586" marB="46586" anchor="ctr">
                    <a:lnT w="12700" cap="flat" cmpd="sng" algn="ctr">
                      <a:noFill/>
                      <a:prstDash val="solid"/>
                      <a:round/>
                      <a:headEnd type="none" w="med" len="med"/>
                      <a:tailEnd type="none" w="med" len="med"/>
                    </a:lnT>
                  </a:tcPr>
                </a:tc>
                <a:tc>
                  <a:txBody>
                    <a:bodyPr/>
                    <a:lstStyle/>
                    <a:p>
                      <a:pPr algn="r">
                        <a:lnSpc>
                          <a:spcPts val="1300"/>
                        </a:lnSpc>
                      </a:pPr>
                      <a:endParaRPr kumimoji="1" lang="ja-JP" altLang="en-US" sz="1200" dirty="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tc>
                  <a:txBody>
                    <a:bodyPr/>
                    <a:lstStyle/>
                    <a:p>
                      <a:pPr marL="0" marR="0" lvl="0" indent="0" algn="r" defTabSz="941183" rtl="0" eaLnBrk="1" fontAlgn="auto" latinLnBrk="0" hangingPunct="1">
                        <a:lnSpc>
                          <a:spcPts val="1300"/>
                        </a:lnSpc>
                        <a:spcBef>
                          <a:spcPts val="0"/>
                        </a:spcBef>
                        <a:spcAft>
                          <a:spcPts val="0"/>
                        </a:spcAft>
                        <a:buClrTx/>
                        <a:buSzTx/>
                        <a:buFontTx/>
                        <a:buNone/>
                        <a:tabLst/>
                        <a:defRPr/>
                      </a:pPr>
                      <a:r>
                        <a:rPr kumimoji="1" lang="ja-JP" altLang="en-US" sz="1000" dirty="0" smtClean="0">
                          <a:solidFill>
                            <a:schemeClr val="tx1"/>
                          </a:solidFill>
                          <a:latin typeface="+mn-ea"/>
                          <a:ea typeface="+mn-ea"/>
                        </a:rPr>
                        <a:t>注）（</a:t>
                      </a:r>
                      <a:r>
                        <a:rPr kumimoji="1" lang="en-US" altLang="ja-JP" sz="1000" dirty="0" smtClean="0">
                          <a:solidFill>
                            <a:schemeClr val="tx1"/>
                          </a:solidFill>
                          <a:latin typeface="+mn-ea"/>
                          <a:ea typeface="+mn-ea"/>
                        </a:rPr>
                        <a:t>※</a:t>
                      </a:r>
                      <a:r>
                        <a:rPr kumimoji="1" lang="ja-JP" altLang="en-US" sz="1000" dirty="0" smtClean="0">
                          <a:solidFill>
                            <a:schemeClr val="tx1"/>
                          </a:solidFill>
                          <a:latin typeface="+mn-ea"/>
                          <a:ea typeface="+mn-ea"/>
                        </a:rPr>
                        <a:t>）の事業は定額（</a:t>
                      </a:r>
                      <a:r>
                        <a:rPr kumimoji="1" lang="en-US" altLang="ja-JP" sz="1000" dirty="0" smtClean="0">
                          <a:solidFill>
                            <a:schemeClr val="tx1"/>
                          </a:solidFill>
                          <a:latin typeface="+mn-ea"/>
                          <a:ea typeface="+mn-ea"/>
                        </a:rPr>
                        <a:t>10/10</a:t>
                      </a:r>
                      <a:r>
                        <a:rPr kumimoji="1" lang="ja-JP" altLang="en-US" sz="1000" dirty="0" smtClean="0">
                          <a:solidFill>
                            <a:schemeClr val="tx1"/>
                          </a:solidFill>
                          <a:latin typeface="+mn-ea"/>
                          <a:ea typeface="+mn-ea"/>
                        </a:rPr>
                        <a:t>相当）補助を含む。</a:t>
                      </a:r>
                      <a:endParaRPr kumimoji="1" lang="en-US" altLang="ja-JP" sz="1000" dirty="0" smtClean="0">
                        <a:solidFill>
                          <a:schemeClr val="tx1"/>
                        </a:solidFill>
                        <a:latin typeface="+mn-ea"/>
                        <a:ea typeface="+mn-ea"/>
                      </a:endParaRPr>
                    </a:p>
                  </a:txBody>
                  <a:tcPr marL="93172" marR="93172" marT="46586" marB="46586" anchor="ctr">
                    <a:lnT w="12700" cap="flat" cmpd="sng" algn="ctr">
                      <a:noFill/>
                      <a:prstDash val="solid"/>
                      <a:round/>
                      <a:headEnd type="none" w="med" len="med"/>
                      <a:tailEnd type="none" w="med" len="med"/>
                    </a:lnT>
                  </a:tcPr>
                </a:tc>
                <a:extLst>
                  <a:ext uri="{0D108BD9-81ED-4DB2-BD59-A6C34878D82A}">
                    <a16:rowId xmlns:a16="http://schemas.microsoft.com/office/drawing/2014/main" val="3357477821"/>
                  </a:ext>
                </a:extLst>
              </a:tr>
            </a:tbl>
          </a:graphicData>
        </a:graphic>
      </p:graphicFrame>
    </p:spTree>
    <p:extLst>
      <p:ext uri="{BB962C8B-B14F-4D97-AF65-F5344CB8AC3E}">
        <p14:creationId xmlns:p14="http://schemas.microsoft.com/office/powerpoint/2010/main" val="1963735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５</a:t>
            </a:r>
            <a:r>
              <a:rPr lang="ja-JP" altLang="en-US" sz="3600" dirty="0" smtClean="0">
                <a:solidFill>
                  <a:schemeClr val="tx1"/>
                </a:solidFill>
              </a:rPr>
              <a:t>　苦情解決制度について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48</a:t>
            </a:fld>
            <a:endParaRPr lang="en-US" altLang="ja-JP">
              <a:solidFill>
                <a:prstClr val="black"/>
              </a:solidFill>
            </a:endParaRPr>
          </a:p>
        </p:txBody>
      </p:sp>
    </p:spTree>
    <p:extLst>
      <p:ext uri="{BB962C8B-B14F-4D97-AF65-F5344CB8AC3E}">
        <p14:creationId xmlns:p14="http://schemas.microsoft.com/office/powerpoint/2010/main" val="1203560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6632"/>
            <a:ext cx="8915400" cy="346050"/>
          </a:xfrm>
        </p:spPr>
        <p:txBody>
          <a:bodyPr/>
          <a:lstStyle/>
          <a:p>
            <a:r>
              <a:rPr kumimoji="1" lang="ja-JP" altLang="en-US" sz="2400" b="1" dirty="0" smtClean="0">
                <a:latin typeface="ＭＳ ゴシック" panose="020B0609070205080204" pitchFamily="49" charset="-128"/>
                <a:ea typeface="ＭＳ ゴシック" panose="020B0609070205080204" pitchFamily="49" charset="-128"/>
              </a:rPr>
              <a:t>苦情解決事業</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49</a:t>
            </a:fld>
            <a:endParaRPr lang="en-US" altLang="ja-JP">
              <a:solidFill>
                <a:prstClr val="black"/>
              </a:solidFill>
            </a:endParaRPr>
          </a:p>
        </p:txBody>
      </p:sp>
      <p:sp>
        <p:nvSpPr>
          <p:cNvPr id="4" name="テキスト ボックス 3"/>
          <p:cNvSpPr txBox="1"/>
          <p:nvPr/>
        </p:nvSpPr>
        <p:spPr>
          <a:xfrm>
            <a:off x="200472" y="1056793"/>
            <a:ext cx="9505056" cy="5324535"/>
          </a:xfrm>
          <a:prstGeom prst="rect">
            <a:avLst/>
          </a:prstGeom>
          <a:noFill/>
        </p:spPr>
        <p:txBody>
          <a:bodyPr wrap="square" rtlCol="0">
            <a:spAutoFit/>
          </a:bodyPr>
          <a:lstStyle/>
          <a:p>
            <a:r>
              <a:rPr lang="ja-JP" altLang="en-US" sz="1700" dirty="0" smtClean="0"/>
              <a:t>　平成</a:t>
            </a:r>
            <a:r>
              <a:rPr lang="ja-JP" altLang="en-US" sz="1700" dirty="0"/>
              <a:t>１２年の社会福祉事業法改正により、福祉サービスは、これまでの行政による措置制度から、利用者が自らの意思でサービスを選択し、事業者と対等な立場で契約を結ぶことにより利用する制度へ変更されることとなった。</a:t>
            </a:r>
          </a:p>
          <a:p>
            <a:r>
              <a:rPr lang="ja-JP" altLang="en-US" sz="1700" dirty="0"/>
              <a:t> 　福祉サービスにおいて、苦情を適切に解決することは、利用者にとっては、福祉サービスに対する満足感を高めることや早急な虐待防止対策が講ぜられること等の効果が期待でき、事業者にとっては、利用者ニーズの把握や提供サービスの妥当性の検証が可能となる。</a:t>
            </a:r>
          </a:p>
          <a:p>
            <a:r>
              <a:rPr lang="ja-JP" altLang="en-US" sz="1700" dirty="0"/>
              <a:t> 　福祉サービスに関する苦情は、本来、当事者である利用者と事業者との間で自主的に解決されるべきものである。しかしながら、苦情を密室化せず、苦情解決に社会性や客観性を確保し、利用者の立場や特性に配慮した適切な対応を推進するため、事業者段階及び都道府県段階それぞれに苦情解決の仕組みを整備することとした。</a:t>
            </a:r>
          </a:p>
          <a:p>
            <a:r>
              <a:rPr lang="ja-JP" altLang="en-US" sz="1700" dirty="0"/>
              <a:t> 　それぞれの苦情解決の仕組みは下記の通りである。</a:t>
            </a:r>
          </a:p>
          <a:p>
            <a:endParaRPr lang="ja-JP" altLang="en-US" sz="1700" dirty="0"/>
          </a:p>
          <a:p>
            <a:r>
              <a:rPr lang="ja-JP" altLang="en-US" sz="1700" dirty="0" smtClean="0"/>
              <a:t>ア </a:t>
            </a:r>
            <a:r>
              <a:rPr lang="ja-JP" altLang="en-US" sz="1700" dirty="0"/>
              <a:t>　事業者段階の仕組み</a:t>
            </a:r>
          </a:p>
          <a:p>
            <a:r>
              <a:rPr lang="ja-JP" altLang="en-US" sz="1700" dirty="0"/>
              <a:t>　社会福祉法第８２条において、すべての社会福祉事業の経営者についての苦情解決の責務を明確化するとともに第三者委員の設置など苦情解決の仕組みを設けることとしている。</a:t>
            </a:r>
          </a:p>
          <a:p>
            <a:r>
              <a:rPr lang="ja-JP" altLang="en-US" sz="1700" dirty="0" smtClean="0"/>
              <a:t> </a:t>
            </a:r>
            <a:endParaRPr lang="ja-JP" altLang="en-US" sz="1700" dirty="0"/>
          </a:p>
          <a:p>
            <a:r>
              <a:rPr lang="ja-JP" altLang="en-US" sz="1700" dirty="0"/>
              <a:t>イ 　都道府県段階の仕組み</a:t>
            </a:r>
          </a:p>
          <a:p>
            <a:r>
              <a:rPr lang="ja-JP" altLang="en-US" sz="1700" dirty="0"/>
              <a:t>　社会福祉法第８３条の規定により、福祉サービス利用援助事業の適正な運営を確保するとともに、福祉サービスに関する利用者からの苦情を適切に解決するため、都道府県社会福祉協議会に、公正・中立な第三者機関として「運営適正化委員会」を設置している。 </a:t>
            </a:r>
          </a:p>
        </p:txBody>
      </p:sp>
      <p:cxnSp>
        <p:nvCxnSpPr>
          <p:cNvPr id="5" name="直線コネクタ 4"/>
          <p:cNvCxnSpPr/>
          <p:nvPr/>
        </p:nvCxnSpPr>
        <p:spPr>
          <a:xfrm>
            <a:off x="0" y="548680"/>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0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30742" y="1377338"/>
            <a:ext cx="3116713" cy="722732"/>
          </a:xfrm>
        </p:spPr>
        <p:txBody>
          <a:bodyPr/>
          <a:lstStyle/>
          <a:p>
            <a:pPr eaLnBrk="1" hangingPunct="1"/>
            <a:r>
              <a:rPr lang="ja-JP" altLang="en-US" sz="2215" dirty="0">
                <a:solidFill>
                  <a:schemeClr val="tx1"/>
                </a:solidFill>
              </a:rPr>
              <a:t>（在宅・施設別）</a:t>
            </a:r>
          </a:p>
        </p:txBody>
      </p:sp>
      <p:sp>
        <p:nvSpPr>
          <p:cNvPr id="1028" name="Rectangle 3"/>
          <p:cNvSpPr>
            <a:spLocks noGrp="1" noChangeArrowheads="1"/>
          </p:cNvSpPr>
          <p:nvPr>
            <p:ph type="body" idx="1"/>
          </p:nvPr>
        </p:nvSpPr>
        <p:spPr>
          <a:xfrm>
            <a:off x="1677969" y="1934393"/>
            <a:ext cx="2669485" cy="509954"/>
          </a:xfrm>
        </p:spPr>
        <p:txBody>
          <a:bodyPr>
            <a:normAutofit lnSpcReduction="10000"/>
          </a:bodyPr>
          <a:lstStyle/>
          <a:p>
            <a:pPr algn="just" eaLnBrk="1" hangingPunct="1">
              <a:buFontTx/>
              <a:buNone/>
            </a:pPr>
            <a:r>
              <a:rPr lang="ja-JP" altLang="en-US" sz="831" dirty="0">
                <a:latin typeface="Century" pitchFamily="18" charset="0"/>
                <a:ea typeface="HGPｺﾞｼｯｸM" pitchFamily="50" charset="-128"/>
              </a:rPr>
              <a:t>障害者総数　９６３．５万人（人口の約７．６％）</a:t>
            </a:r>
            <a:endParaRPr lang="en-US" altLang="ja-JP" sz="831" dirty="0">
              <a:latin typeface="Century" pitchFamily="18" charset="0"/>
              <a:ea typeface="HGPｺﾞｼｯｸM" pitchFamily="50" charset="-128"/>
            </a:endParaRPr>
          </a:p>
          <a:p>
            <a:pPr algn="just" eaLnBrk="1" hangingPunct="1">
              <a:buFontTx/>
              <a:buNone/>
            </a:pPr>
            <a:r>
              <a:rPr lang="ja-JP" altLang="en-US" sz="831" dirty="0">
                <a:latin typeface="Century" pitchFamily="18" charset="0"/>
                <a:ea typeface="HGPｺﾞｼｯｸM" pitchFamily="50" charset="-128"/>
              </a:rPr>
              <a:t>　　　うち在宅　　　　　９１４．０万人（９４．９％）</a:t>
            </a:r>
          </a:p>
          <a:p>
            <a:pPr algn="just" eaLnBrk="1" hangingPunct="1">
              <a:buFontTx/>
              <a:buNone/>
            </a:pPr>
            <a:r>
              <a:rPr lang="ja-JP" altLang="en-US" sz="831" dirty="0">
                <a:latin typeface="Century" pitchFamily="18" charset="0"/>
                <a:ea typeface="HGPｺﾞｼｯｸM" pitchFamily="50" charset="-128"/>
              </a:rPr>
              <a:t>　　　うち施設入所　　　４９．５万人（　５．１％）</a:t>
            </a:r>
            <a:endParaRPr lang="ja-JP" altLang="en-US" sz="831" dirty="0"/>
          </a:p>
        </p:txBody>
      </p:sp>
      <p:graphicFrame>
        <p:nvGraphicFramePr>
          <p:cNvPr id="1026" name="Object 4"/>
          <p:cNvGraphicFramePr>
            <a:graphicFrameLocks noChangeAspect="1"/>
          </p:cNvGraphicFramePr>
          <p:nvPr>
            <p:extLst/>
          </p:nvPr>
        </p:nvGraphicFramePr>
        <p:xfrm>
          <a:off x="732165" y="2521882"/>
          <a:ext cx="4057650" cy="3321821"/>
        </p:xfrm>
        <a:graphic>
          <a:graphicData uri="http://schemas.openxmlformats.org/presentationml/2006/ole">
            <mc:AlternateContent xmlns:mc="http://schemas.openxmlformats.org/markup-compatibility/2006">
              <mc:Choice xmlns:v="urn:schemas-microsoft-com:vml" Requires="v">
                <p:oleObj spid="_x0000_s14340" name="Document" r:id="rId4" imgW="8676434" imgH="6991350" progId="Word.Document.8">
                  <p:embed/>
                </p:oleObj>
              </mc:Choice>
              <mc:Fallback>
                <p:oleObj name="Document" r:id="rId4" imgW="8676434" imgH="6991350" progId="Word.Document.8">
                  <p:embed/>
                  <p:pic>
                    <p:nvPicPr>
                      <p:cNvPr id="1026" name="Object 4"/>
                      <p:cNvPicPr>
                        <a:picLocks noChangeAspect="1" noChangeArrowheads="1"/>
                      </p:cNvPicPr>
                      <p:nvPr/>
                    </p:nvPicPr>
                    <p:blipFill>
                      <a:blip r:embed="rId5"/>
                      <a:srcRect/>
                      <a:stretch>
                        <a:fillRect/>
                      </a:stretch>
                    </p:blipFill>
                    <p:spPr bwMode="auto">
                      <a:xfrm>
                        <a:off x="732165" y="2521882"/>
                        <a:ext cx="4057650" cy="3321821"/>
                      </a:xfrm>
                      <a:prstGeom prst="rect">
                        <a:avLst/>
                      </a:prstGeom>
                      <a:noFill/>
                      <a:extLst/>
                    </p:spPr>
                  </p:pic>
                </p:oleObj>
              </mc:Fallback>
            </mc:AlternateContent>
          </a:graphicData>
        </a:graphic>
      </p:graphicFrame>
      <p:sp>
        <p:nvSpPr>
          <p:cNvPr id="6" name="Rectangle 2"/>
          <p:cNvSpPr txBox="1">
            <a:spLocks noChangeArrowheads="1"/>
          </p:cNvSpPr>
          <p:nvPr/>
        </p:nvSpPr>
        <p:spPr bwMode="auto">
          <a:xfrm>
            <a:off x="5994680" y="1460452"/>
            <a:ext cx="2004010" cy="556504"/>
          </a:xfrm>
          <a:prstGeom prst="rect">
            <a:avLst/>
          </a:prstGeom>
          <a:noFill/>
          <a:ln w="9525">
            <a:noFill/>
            <a:miter lim="800000"/>
            <a:headEnd/>
            <a:tailEnd/>
          </a:ln>
        </p:spPr>
        <p:txBody>
          <a:bodyPr vert="horz" wrap="square" lIns="84368" tIns="42186" rIns="84368" bIns="42186" numCol="1" anchor="ctr" anchorCtr="0" compatLnSpc="1">
            <a:prstTxWarp prst="textNoShape">
              <a:avLst/>
            </a:prstTxWarp>
          </a:bodyPr>
          <a:lstStyle/>
          <a:p>
            <a:pPr algn="ctr" defTabSz="844083">
              <a:defRPr/>
            </a:pPr>
            <a:r>
              <a:rPr lang="ja-JP" altLang="en-US" sz="2215" b="1" kern="0" dirty="0">
                <a:solidFill>
                  <a:prstClr val="black"/>
                </a:solidFill>
                <a:latin typeface="Arial"/>
                <a:ea typeface="ＭＳ Ｐゴシック"/>
              </a:rPr>
              <a:t>（年齢別）</a:t>
            </a:r>
          </a:p>
        </p:txBody>
      </p:sp>
      <p:sp>
        <p:nvSpPr>
          <p:cNvPr id="9" name="Rectangle 4"/>
          <p:cNvSpPr txBox="1">
            <a:spLocks noChangeArrowheads="1"/>
          </p:cNvSpPr>
          <p:nvPr/>
        </p:nvSpPr>
        <p:spPr bwMode="auto">
          <a:xfrm>
            <a:off x="5759932" y="1958386"/>
            <a:ext cx="2473507" cy="461969"/>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障害者総数　９６３．５万人（人口の約７．６％）</a:t>
            </a:r>
            <a:endParaRPr lang="en-US" altLang="ja-JP" sz="831" kern="0" dirty="0">
              <a:solidFill>
                <a:prstClr val="black"/>
              </a:solidFill>
              <a:latin typeface="Century" pitchFamily="18" charset="0"/>
              <a:ea typeface="HGPｺﾞｼｯｸM" pitchFamily="50"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うち６５歳未満　　　４８％</a:t>
            </a:r>
            <a:endParaRPr lang="ja-JP" altLang="en-US" sz="831" kern="0" dirty="0">
              <a:solidFill>
                <a:prstClr val="black"/>
              </a:solidFill>
              <a:latin typeface="Century" pitchFamily="18" charset="0"/>
              <a:ea typeface="ＭＳ ゴシック" pitchFamily="49" charset="-128"/>
            </a:endParaRPr>
          </a:p>
          <a:p>
            <a:pPr marL="316531" indent="-316531" algn="just" defTabSz="844083">
              <a:spcBef>
                <a:spcPct val="20000"/>
              </a:spcBef>
              <a:defRPr/>
            </a:pPr>
            <a:r>
              <a:rPr lang="ja-JP" altLang="en-US" sz="831" kern="0" dirty="0">
                <a:solidFill>
                  <a:prstClr val="black"/>
                </a:solidFill>
                <a:latin typeface="Century" pitchFamily="18" charset="0"/>
                <a:ea typeface="HGPｺﾞｼｯｸM" pitchFamily="50" charset="-128"/>
              </a:rPr>
              <a:t>   　　  　　うち６５歳以上　　　５２％</a:t>
            </a:r>
          </a:p>
        </p:txBody>
      </p:sp>
      <p:sp>
        <p:nvSpPr>
          <p:cNvPr id="10" name="テキスト ボックス 9"/>
          <p:cNvSpPr txBox="1"/>
          <p:nvPr/>
        </p:nvSpPr>
        <p:spPr>
          <a:xfrm>
            <a:off x="945987" y="750884"/>
            <a:ext cx="7843333" cy="774251"/>
          </a:xfrm>
          <a:prstGeom prst="rect">
            <a:avLst/>
          </a:prstGeom>
          <a:solidFill>
            <a:srgbClr val="F9F9F9"/>
          </a:solidFill>
          <a:ln w="38100">
            <a:solidFill>
              <a:schemeClr val="bg1">
                <a:lumMod val="65000"/>
              </a:schemeClr>
            </a:solidFill>
          </a:ln>
        </p:spPr>
        <p:txBody>
          <a:bodyPr wrap="square" rtlCol="0">
            <a:spAutoFit/>
          </a:bodyPr>
          <a:lstStyle/>
          <a:p>
            <a:pPr defTabSz="844083">
              <a:defRPr/>
            </a:pPr>
            <a:r>
              <a:rPr lang="ja-JP" altLang="en-US" sz="1477" dirty="0">
                <a:solidFill>
                  <a:prstClr val="black"/>
                </a:solidFill>
              </a:rPr>
              <a:t>○ 障害者の総数は９６３．５万人であり、人口の約７．６％に相当。</a:t>
            </a:r>
            <a:endParaRPr lang="en-US" altLang="ja-JP" sz="1477" dirty="0">
              <a:solidFill>
                <a:prstClr val="black"/>
              </a:solidFill>
            </a:endParaRPr>
          </a:p>
          <a:p>
            <a:pPr defTabSz="844083">
              <a:defRPr/>
            </a:pPr>
            <a:r>
              <a:rPr lang="ja-JP" altLang="en-US" sz="1477" dirty="0">
                <a:solidFill>
                  <a:prstClr val="black"/>
                </a:solidFill>
              </a:rPr>
              <a:t>○ そのうち身体障害者は４３６．０万人、知的障害者は１０８．２万人、精神障害者は４１９．３万人。</a:t>
            </a:r>
            <a:endParaRPr lang="en-US" altLang="ja-JP" sz="1477" dirty="0">
              <a:solidFill>
                <a:prstClr val="black"/>
              </a:solidFill>
            </a:endParaRPr>
          </a:p>
          <a:p>
            <a:pPr defTabSz="844083">
              <a:defRPr/>
            </a:pPr>
            <a:r>
              <a:rPr lang="ja-JP" altLang="en-US" sz="1477" dirty="0">
                <a:solidFill>
                  <a:prstClr val="black"/>
                </a:solidFill>
              </a:rPr>
              <a:t>○ 障害者数全体は増加傾向にあり、また、在宅・通所の障害者は増加傾向となっている。</a:t>
            </a:r>
            <a:endParaRPr lang="en-US" altLang="ja-JP" sz="1477" dirty="0">
              <a:solidFill>
                <a:prstClr val="black"/>
              </a:solidFill>
            </a:endParaRPr>
          </a:p>
        </p:txBody>
      </p:sp>
      <p:sp>
        <p:nvSpPr>
          <p:cNvPr id="12" name="正方形/長方形 11"/>
          <p:cNvSpPr/>
          <p:nvPr/>
        </p:nvSpPr>
        <p:spPr>
          <a:xfrm>
            <a:off x="2640943" y="206727"/>
            <a:ext cx="4453418" cy="440005"/>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a:defRPr/>
            </a:pPr>
            <a:r>
              <a:rPr lang="ja-JP" altLang="en-US" sz="2585" dirty="0">
                <a:solidFill>
                  <a:prstClr val="black"/>
                </a:solidFill>
                <a:latin typeface="Arial"/>
                <a:ea typeface="ＭＳ Ｐゴシック"/>
              </a:rPr>
              <a:t>障害者の数</a:t>
            </a:r>
          </a:p>
        </p:txBody>
      </p:sp>
      <p:cxnSp>
        <p:nvCxnSpPr>
          <p:cNvPr id="14" name="直線コネクタ 13"/>
          <p:cNvCxnSpPr/>
          <p:nvPr/>
        </p:nvCxnSpPr>
        <p:spPr>
          <a:xfrm>
            <a:off x="395356" y="646731"/>
            <a:ext cx="9144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518155" y="5755413"/>
            <a:ext cx="9039774" cy="1126743"/>
          </a:xfrm>
          <a:prstGeom prst="rect">
            <a:avLst/>
          </a:prstGeom>
          <a:noFill/>
          <a:ln w="9525">
            <a:noFill/>
            <a:miter lim="800000"/>
            <a:headEnd/>
            <a:tailEnd/>
          </a:ln>
        </p:spPr>
        <p:txBody>
          <a:bodyPr vert="horz" wrap="square" lIns="84368" tIns="42186" rIns="84368" bIns="42186"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defTabSz="844083">
              <a:buNone/>
              <a:defRPr/>
            </a:pPr>
            <a:r>
              <a:rPr lang="en-US" altLang="ja-JP" sz="738" dirty="0">
                <a:solidFill>
                  <a:prstClr val="black"/>
                </a:solidFill>
                <a:latin typeface="HGPｺﾞｼｯｸM" pitchFamily="50" charset="-128"/>
                <a:ea typeface="HGPｺﾞｼｯｸM" pitchFamily="50" charset="-128"/>
              </a:rPr>
              <a:t>※</a:t>
            </a:r>
            <a:r>
              <a:rPr lang="ja-JP" altLang="ja-JP" sz="738" dirty="0">
                <a:solidFill>
                  <a:prstClr val="black"/>
                </a:solidFill>
                <a:latin typeface="HGPｺﾞｼｯｸM" pitchFamily="50" charset="-128"/>
                <a:ea typeface="HGPｺﾞｼｯｸM" pitchFamily="50" charset="-128"/>
              </a:rPr>
              <a:t>身体障害者（児） </a:t>
            </a:r>
            <a:r>
              <a:rPr lang="ja-JP" altLang="en-US" sz="738" dirty="0">
                <a:solidFill>
                  <a:prstClr val="black"/>
                </a:solidFill>
                <a:latin typeface="HGPｺﾞｼｯｸM" pitchFamily="50" charset="-128"/>
                <a:ea typeface="HGPｺﾞｼｯｸM" pitchFamily="50" charset="-128"/>
              </a:rPr>
              <a:t>及び知的</a:t>
            </a:r>
            <a:r>
              <a:rPr lang="ja-JP" altLang="ja-JP" sz="738" dirty="0">
                <a:solidFill>
                  <a:prstClr val="black"/>
                </a:solidFill>
                <a:latin typeface="HGPｺﾞｼｯｸM" pitchFamily="50" charset="-128"/>
                <a:ea typeface="HGPｺﾞｼｯｸM" pitchFamily="50" charset="-128"/>
              </a:rPr>
              <a:t>障害者（児）数は平成</a:t>
            </a:r>
            <a:r>
              <a:rPr lang="en-US" altLang="ja-JP" sz="738" dirty="0">
                <a:solidFill>
                  <a:prstClr val="black"/>
                </a:solidFill>
                <a:latin typeface="HGPｺﾞｼｯｸM" pitchFamily="50" charset="-128"/>
                <a:ea typeface="HGPｺﾞｼｯｸM" pitchFamily="50" charset="-128"/>
              </a:rPr>
              <a:t>28</a:t>
            </a:r>
            <a:r>
              <a:rPr lang="ja-JP" altLang="ja-JP" sz="738" dirty="0">
                <a:solidFill>
                  <a:prstClr val="black"/>
                </a:solidFill>
                <a:latin typeface="HGPｺﾞｼｯｸM" pitchFamily="50" charset="-128"/>
                <a:ea typeface="HGPｺﾞｼｯｸM" pitchFamily="50" charset="-128"/>
              </a:rPr>
              <a:t>年（在宅）、平成</a:t>
            </a:r>
            <a:r>
              <a:rPr lang="en-US" altLang="ja-JP" sz="738" dirty="0">
                <a:solidFill>
                  <a:prstClr val="black"/>
                </a:solidFill>
                <a:latin typeface="HGPｺﾞｼｯｸM" pitchFamily="50" charset="-128"/>
                <a:ea typeface="HGPｺﾞｼｯｸM" pitchFamily="50" charset="-128"/>
              </a:rPr>
              <a:t>27</a:t>
            </a:r>
            <a:r>
              <a:rPr lang="ja-JP" altLang="ja-JP" sz="738" dirty="0">
                <a:solidFill>
                  <a:prstClr val="black"/>
                </a:solidFill>
                <a:latin typeface="HGPｺﾞｼｯｸM" pitchFamily="50" charset="-128"/>
                <a:ea typeface="HGPｺﾞｼｯｸM" pitchFamily="50" charset="-128"/>
              </a:rPr>
              <a:t>年（施設）の調査等、精神障害者数は平成</a:t>
            </a:r>
            <a:r>
              <a:rPr lang="en-US" altLang="ja-JP" sz="738" dirty="0">
                <a:solidFill>
                  <a:prstClr val="black"/>
                </a:solidFill>
                <a:latin typeface="HGPｺﾞｼｯｸM" pitchFamily="50" charset="-128"/>
                <a:ea typeface="HGPｺﾞｼｯｸM" pitchFamily="50" charset="-128"/>
              </a:rPr>
              <a:t>29</a:t>
            </a:r>
            <a:r>
              <a:rPr lang="ja-JP" altLang="ja-JP" sz="738" dirty="0">
                <a:solidFill>
                  <a:prstClr val="black"/>
                </a:solidFill>
                <a:latin typeface="HGPｺﾞｼｯｸM" pitchFamily="50" charset="-128"/>
                <a:ea typeface="HGPｺﾞｼｯｸM" pitchFamily="50" charset="-128"/>
              </a:rPr>
              <a:t>年の調査による推計。なお、身体障害者（児）には高齢者施設に入所している身体障害者は含まれていない。</a:t>
            </a:r>
          </a:p>
          <a:p>
            <a:pPr marL="0" indent="0" defTabSz="844083">
              <a:buNone/>
              <a:defRPr/>
            </a:pPr>
            <a:r>
              <a:rPr lang="ja-JP" altLang="ja-JP" sz="738" dirty="0">
                <a:solidFill>
                  <a:prstClr val="black"/>
                </a:solidFill>
                <a:latin typeface="HGPｺﾞｼｯｸM" pitchFamily="50" charset="-128"/>
                <a:ea typeface="HGPｺﾞｼｯｸM" pitchFamily="50" charset="-128"/>
              </a:rPr>
              <a:t>※平成</a:t>
            </a:r>
            <a:r>
              <a:rPr lang="en-US" altLang="ja-JP" sz="738" dirty="0">
                <a:solidFill>
                  <a:prstClr val="black"/>
                </a:solidFill>
                <a:latin typeface="HGPｺﾞｼｯｸM" pitchFamily="50" charset="-128"/>
                <a:ea typeface="HGPｺﾞｼｯｸM" pitchFamily="50" charset="-128"/>
              </a:rPr>
              <a:t>2</a:t>
            </a:r>
            <a:r>
              <a:rPr lang="ja-JP" altLang="en-US" sz="738" dirty="0">
                <a:solidFill>
                  <a:prstClr val="black"/>
                </a:solidFill>
                <a:latin typeface="HGPｺﾞｼｯｸM" pitchFamily="50" charset="-128"/>
                <a:ea typeface="HGPｺﾞｼｯｸM" pitchFamily="50" charset="-128"/>
              </a:rPr>
              <a:t>８</a:t>
            </a:r>
            <a:r>
              <a:rPr lang="ja-JP" altLang="ja-JP" sz="738" dirty="0">
                <a:solidFill>
                  <a:prstClr val="black"/>
                </a:solidFill>
                <a:latin typeface="HGPｺﾞｼｯｸM" pitchFamily="50" charset="-128"/>
                <a:ea typeface="HGPｺﾞｼｯｸM" pitchFamily="50" charset="-128"/>
              </a:rPr>
              <a:t>年の調査における在宅身体障害者（児）</a:t>
            </a:r>
            <a:r>
              <a:rPr lang="ja-JP" altLang="en-US" sz="738" dirty="0">
                <a:solidFill>
                  <a:prstClr val="black"/>
                </a:solidFill>
                <a:latin typeface="HGPｺﾞｼｯｸM" pitchFamily="50" charset="-128"/>
                <a:ea typeface="HGPｺﾞｼｯｸM" pitchFamily="50" charset="-128"/>
              </a:rPr>
              <a:t>及び</a:t>
            </a:r>
            <a:r>
              <a:rPr lang="ja-JP" altLang="ja-JP" sz="738" dirty="0">
                <a:solidFill>
                  <a:prstClr val="black"/>
                </a:solidFill>
                <a:latin typeface="HGPｺﾞｼｯｸM" pitchFamily="50" charset="-128"/>
                <a:ea typeface="HGPｺﾞｼｯｸM" pitchFamily="50" charset="-128"/>
              </a:rPr>
              <a:t>在宅知的障害者（児）は</a:t>
            </a:r>
            <a:r>
              <a:rPr lang="ja-JP" altLang="en-US" sz="738" dirty="0">
                <a:solidFill>
                  <a:prstClr val="black"/>
                </a:solidFill>
                <a:latin typeface="HGPｺﾞｼｯｸM" pitchFamily="50" charset="-128"/>
                <a:ea typeface="HGPｺﾞｼｯｸM" pitchFamily="50" charset="-128"/>
              </a:rPr>
              <a:t>鳥取県倉吉市</a:t>
            </a:r>
            <a:r>
              <a:rPr lang="ja-JP" altLang="ja-JP" sz="738" dirty="0">
                <a:solidFill>
                  <a:prstClr val="black"/>
                </a:solidFill>
                <a:latin typeface="HGPｺﾞｼｯｸM" pitchFamily="50" charset="-128"/>
                <a:ea typeface="HGPｺﾞｼｯｸM" pitchFamily="50" charset="-128"/>
              </a:rPr>
              <a:t>を除いた数値である。</a:t>
            </a:r>
            <a:endParaRPr lang="en-US" altLang="ja-JP" sz="738" dirty="0">
              <a:solidFill>
                <a:prstClr val="black"/>
              </a:solidFill>
              <a:latin typeface="HGPｺﾞｼｯｸM" pitchFamily="50" charset="-128"/>
              <a:ea typeface="HGPｺﾞｼｯｸM" pitchFamily="50" charset="-128"/>
            </a:endParaRPr>
          </a:p>
          <a:p>
            <a:pPr marL="0" indent="0" defTabSz="844083">
              <a:buNone/>
              <a:defRPr/>
            </a:pPr>
            <a:r>
              <a:rPr lang="ja-JP" altLang="ja-JP" sz="738" dirty="0">
                <a:solidFill>
                  <a:prstClr val="black"/>
                </a:solidFill>
                <a:latin typeface="HGPｺﾞｼｯｸM" pitchFamily="50" charset="-128"/>
                <a:ea typeface="HGPｺﾞｼｯｸM" pitchFamily="50" charset="-128"/>
              </a:rPr>
              <a:t>※在宅身体障害者（児）</a:t>
            </a:r>
            <a:r>
              <a:rPr lang="ja-JP" altLang="en-US" sz="738" dirty="0">
                <a:solidFill>
                  <a:prstClr val="black"/>
                </a:solidFill>
                <a:latin typeface="HGPｺﾞｼｯｸM" pitchFamily="50" charset="-128"/>
                <a:ea typeface="HGPｺﾞｼｯｸM" pitchFamily="50" charset="-128"/>
              </a:rPr>
              <a:t>及び</a:t>
            </a:r>
            <a:r>
              <a:rPr lang="ja-JP" altLang="ja-JP" sz="738" dirty="0">
                <a:solidFill>
                  <a:prstClr val="black"/>
                </a:solidFill>
                <a:latin typeface="HGPｺﾞｼｯｸM" pitchFamily="50" charset="-128"/>
                <a:ea typeface="HGPｺﾞｼｯｸM" pitchFamily="50" charset="-128"/>
              </a:rPr>
              <a:t>在宅知的障害者（児）は、障害者手帳所持者数</a:t>
            </a:r>
            <a:r>
              <a:rPr lang="ja-JP" altLang="en-US" sz="738" dirty="0">
                <a:solidFill>
                  <a:prstClr val="black"/>
                </a:solidFill>
                <a:latin typeface="HGPｺﾞｼｯｸM" pitchFamily="50" charset="-128"/>
                <a:ea typeface="HGPｺﾞｼｯｸM" pitchFamily="50" charset="-128"/>
              </a:rPr>
              <a:t>の推計</a:t>
            </a:r>
            <a:r>
              <a:rPr lang="ja-JP" altLang="ja-JP" sz="738" dirty="0">
                <a:solidFill>
                  <a:prstClr val="black"/>
                </a:solidFill>
                <a:latin typeface="HGPｺﾞｼｯｸM" pitchFamily="50" charset="-128"/>
                <a:ea typeface="HGPｺﾞｼｯｸM" pitchFamily="50" charset="-128"/>
              </a:rPr>
              <a:t>。障害者手帳非所持で、自立支援給付等（精神通院医療を除く。）を受けている者は</a:t>
            </a:r>
            <a:r>
              <a:rPr lang="en-US" altLang="ja-JP" sz="738" dirty="0">
                <a:solidFill>
                  <a:prstClr val="black"/>
                </a:solidFill>
                <a:latin typeface="HGPｺﾞｼｯｸM" pitchFamily="50" charset="-128"/>
                <a:ea typeface="HGPｺﾞｼｯｸM" pitchFamily="50" charset="-128"/>
              </a:rPr>
              <a:t>19.4</a:t>
            </a:r>
            <a:r>
              <a:rPr lang="ja-JP" altLang="ja-JP" sz="738" dirty="0">
                <a:solidFill>
                  <a:prstClr val="black"/>
                </a:solidFill>
                <a:latin typeface="HGPｺﾞｼｯｸM" pitchFamily="50" charset="-128"/>
                <a:ea typeface="HGPｺﾞｼｯｸM" pitchFamily="50" charset="-128"/>
              </a:rPr>
              <a:t>万人</a:t>
            </a:r>
            <a:r>
              <a:rPr lang="ja-JP" altLang="en-US" sz="738" dirty="0">
                <a:solidFill>
                  <a:prstClr val="black"/>
                </a:solidFill>
                <a:latin typeface="HGPｺﾞｼｯｸM" pitchFamily="50" charset="-128"/>
                <a:ea typeface="HGPｺﾞｼｯｸM" pitchFamily="50" charset="-128"/>
              </a:rPr>
              <a:t>と推計される</a:t>
            </a:r>
            <a:r>
              <a:rPr lang="ja-JP" altLang="ja-JP" sz="738" dirty="0">
                <a:solidFill>
                  <a:prstClr val="black"/>
                </a:solidFill>
                <a:latin typeface="HGPｺﾞｼｯｸM" pitchFamily="50" charset="-128"/>
                <a:ea typeface="HGPｺﾞｼｯｸM" pitchFamily="50" charset="-128"/>
              </a:rPr>
              <a:t>が、障害種別が不明のため、上記には</a:t>
            </a:r>
            <a:endParaRPr lang="en-US" altLang="ja-JP" sz="738" dirty="0">
              <a:solidFill>
                <a:prstClr val="black"/>
              </a:solidFill>
              <a:latin typeface="HGPｺﾞｼｯｸM" pitchFamily="50" charset="-128"/>
              <a:ea typeface="HGPｺﾞｼｯｸM" pitchFamily="50" charset="-128"/>
            </a:endParaRPr>
          </a:p>
          <a:p>
            <a:pPr marL="0" indent="0" defTabSz="844083">
              <a:buNone/>
              <a:defRPr/>
            </a:pPr>
            <a:r>
              <a:rPr lang="ja-JP" altLang="en-US" sz="738" dirty="0">
                <a:solidFill>
                  <a:prstClr val="black"/>
                </a:solidFill>
                <a:latin typeface="HGPｺﾞｼｯｸM" pitchFamily="50" charset="-128"/>
                <a:ea typeface="HGPｺﾞｼｯｸM" pitchFamily="50" charset="-128"/>
              </a:rPr>
              <a:t>　</a:t>
            </a:r>
            <a:r>
              <a:rPr lang="ja-JP" altLang="ja-JP" sz="738" dirty="0">
                <a:solidFill>
                  <a:prstClr val="black"/>
                </a:solidFill>
                <a:latin typeface="HGPｺﾞｼｯｸM" pitchFamily="50" charset="-128"/>
                <a:ea typeface="HGPｺﾞｼｯｸM" pitchFamily="50" charset="-128"/>
              </a:rPr>
              <a:t>含まれていない。</a:t>
            </a:r>
          </a:p>
          <a:p>
            <a:pPr marL="0" indent="0" defTabSz="844083">
              <a:buNone/>
              <a:defRPr/>
            </a:pPr>
            <a:r>
              <a:rPr lang="ja-JP" altLang="ja-JP" sz="738" dirty="0">
                <a:solidFill>
                  <a:prstClr val="black"/>
                </a:solidFill>
                <a:latin typeface="HGPｺﾞｼｯｸM" pitchFamily="50" charset="-128"/>
                <a:ea typeface="HGPｺﾞｼｯｸM" pitchFamily="50" charset="-128"/>
              </a:rPr>
              <a:t>※複数の障害種別に該当する者</a:t>
            </a:r>
            <a:r>
              <a:rPr lang="ja-JP" altLang="en-US" sz="738" dirty="0">
                <a:solidFill>
                  <a:prstClr val="black"/>
                </a:solidFill>
                <a:latin typeface="HGPｺﾞｼｯｸM" pitchFamily="50" charset="-128"/>
                <a:ea typeface="HGPｺﾞｼｯｸM" pitchFamily="50" charset="-128"/>
              </a:rPr>
              <a:t>の</a:t>
            </a:r>
            <a:r>
              <a:rPr lang="ja-JP" altLang="ja-JP" sz="738" dirty="0">
                <a:solidFill>
                  <a:prstClr val="black"/>
                </a:solidFill>
                <a:latin typeface="HGPｺﾞｼｯｸM" pitchFamily="50" charset="-128"/>
                <a:ea typeface="HGPｺﾞｼｯｸM" pitchFamily="50" charset="-128"/>
              </a:rPr>
              <a:t>重複があることから、障害者の総数は粗い推計である。</a:t>
            </a:r>
          </a:p>
        </p:txBody>
      </p:sp>
      <p:graphicFrame>
        <p:nvGraphicFramePr>
          <p:cNvPr id="2" name="オブジェクト 1"/>
          <p:cNvGraphicFramePr>
            <a:graphicFrameLocks/>
          </p:cNvGraphicFramePr>
          <p:nvPr>
            <p:extLst/>
          </p:nvPr>
        </p:nvGraphicFramePr>
        <p:xfrm>
          <a:off x="4886531" y="2498435"/>
          <a:ext cx="4220308" cy="3411736"/>
        </p:xfrm>
        <a:graphic>
          <a:graphicData uri="http://schemas.openxmlformats.org/presentationml/2006/ole">
            <mc:AlternateContent xmlns:mc="http://schemas.openxmlformats.org/markup-compatibility/2006">
              <mc:Choice xmlns:v="urn:schemas-microsoft-com:vml" Requires="v">
                <p:oleObj spid="_x0000_s14341" name="Document" r:id="rId6" imgW="8411308" imgH="6873712" progId="Word.Document.8">
                  <p:embed/>
                </p:oleObj>
              </mc:Choice>
              <mc:Fallback>
                <p:oleObj name="Document" r:id="rId6" imgW="8411308" imgH="6873712" progId="Word.Document.8">
                  <p:embed/>
                  <p:pic>
                    <p:nvPicPr>
                      <p:cNvPr id="2" name="オブジェクト 1"/>
                      <p:cNvPicPr>
                        <a:picLocks noChangeArrowheads="1"/>
                      </p:cNvPicPr>
                      <p:nvPr/>
                    </p:nvPicPr>
                    <p:blipFill>
                      <a:blip r:embed="rId7"/>
                      <a:srcRect/>
                      <a:stretch>
                        <a:fillRect/>
                      </a:stretch>
                    </p:blipFill>
                    <p:spPr bwMode="auto">
                      <a:xfrm>
                        <a:off x="4886531" y="2498435"/>
                        <a:ext cx="4220308" cy="3411736"/>
                      </a:xfrm>
                      <a:prstGeom prst="rect">
                        <a:avLst/>
                      </a:prstGeom>
                      <a:noFill/>
                      <a:ln>
                        <a:noFill/>
                      </a:ln>
                    </p:spPr>
                  </p:pic>
                </p:oleObj>
              </mc:Fallback>
            </mc:AlternateContent>
          </a:graphicData>
        </a:graphic>
      </p:graphicFrame>
      <p:sp>
        <p:nvSpPr>
          <p:cNvPr id="3" name="スライド番号プレースホルダー 2"/>
          <p:cNvSpPr>
            <a:spLocks noGrp="1"/>
          </p:cNvSpPr>
          <p:nvPr>
            <p:ph type="sldNum" sz="quarter" idx="4294967295"/>
          </p:nvPr>
        </p:nvSpPr>
        <p:spPr/>
        <p:txBody>
          <a:bodyPr/>
          <a:lstStyle/>
          <a:p>
            <a:pPr rtl="0"/>
            <a:endParaRPr lang="ja-JP" altLang="en-US" noProof="0" dirty="0"/>
          </a:p>
        </p:txBody>
      </p:sp>
      <p:sp>
        <p:nvSpPr>
          <p:cNvPr id="13" name="スライド番号プレースホルダー 1"/>
          <p:cNvSpPr>
            <a:spLocks noGrp="1"/>
          </p:cNvSpPr>
          <p:nvPr>
            <p:ph type="sldNum" sz="quarter" idx="12"/>
          </p:nvPr>
        </p:nvSpPr>
        <p:spPr>
          <a:xfrm>
            <a:off x="7545307" y="6524645"/>
            <a:ext cx="2311400" cy="476250"/>
          </a:xfrm>
        </p:spPr>
        <p:txBody>
          <a:bodyPr/>
          <a:lstStyle/>
          <a:p>
            <a:pPr>
              <a:defRPr/>
            </a:pPr>
            <a:r>
              <a:rPr lang="ja-JP" altLang="en-US" dirty="0" smtClean="0">
                <a:solidFill>
                  <a:srgbClr val="000000"/>
                </a:solidFill>
              </a:rPr>
              <a:t>５</a:t>
            </a:r>
            <a:endParaRPr lang="en-US" altLang="ja-JP" dirty="0">
              <a:solidFill>
                <a:srgbClr val="000000"/>
              </a:solidFill>
            </a:endParaRPr>
          </a:p>
        </p:txBody>
      </p:sp>
    </p:spTree>
    <p:extLst>
      <p:ext uri="{BB962C8B-B14F-4D97-AF65-F5344CB8AC3E}">
        <p14:creationId xmlns:p14="http://schemas.microsoft.com/office/powerpoint/2010/main" val="32711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16632"/>
            <a:ext cx="8915400" cy="274042"/>
          </a:xfrm>
        </p:spPr>
        <p:txBody>
          <a:bodyPr/>
          <a:lstStyle/>
          <a:p>
            <a:r>
              <a:rPr kumimoji="1" lang="ja-JP" altLang="en-US" sz="2000" b="1" dirty="0" smtClean="0"/>
              <a:t>福祉サービスに関する苦情解決の仕組みの概要図</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50</a:t>
            </a:fld>
            <a:endParaRPr lang="en-US" altLang="ja-JP">
              <a:solidFill>
                <a:prstClr val="black"/>
              </a:solidFill>
            </a:endParaRPr>
          </a:p>
        </p:txBody>
      </p:sp>
      <p:sp>
        <p:nvSpPr>
          <p:cNvPr id="4" name="正方形/長方形 3"/>
          <p:cNvSpPr/>
          <p:nvPr/>
        </p:nvSpPr>
        <p:spPr bwMode="auto">
          <a:xfrm>
            <a:off x="1136576" y="476672"/>
            <a:ext cx="7632848" cy="43204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福　祉　サ　ー　ビ　ス　利　用　者</a:t>
            </a:r>
          </a:p>
        </p:txBody>
      </p:sp>
      <p:sp>
        <p:nvSpPr>
          <p:cNvPr id="6" name="正方形/長方形 5"/>
          <p:cNvSpPr/>
          <p:nvPr/>
        </p:nvSpPr>
        <p:spPr bwMode="auto">
          <a:xfrm>
            <a:off x="2576736" y="1263575"/>
            <a:ext cx="4752528" cy="208823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defTabSz="873125"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事業者</a:t>
            </a:r>
          </a:p>
        </p:txBody>
      </p:sp>
      <p:sp>
        <p:nvSpPr>
          <p:cNvPr id="7" name="正方形/長方形 6"/>
          <p:cNvSpPr/>
          <p:nvPr/>
        </p:nvSpPr>
        <p:spPr bwMode="auto">
          <a:xfrm>
            <a:off x="3332820" y="1407591"/>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苦情（意見）の受付</a:t>
            </a:r>
          </a:p>
        </p:txBody>
      </p:sp>
      <p:sp>
        <p:nvSpPr>
          <p:cNvPr id="8" name="正方形/長方形 7"/>
          <p:cNvSpPr/>
          <p:nvPr/>
        </p:nvSpPr>
        <p:spPr bwMode="auto">
          <a:xfrm>
            <a:off x="3332820" y="1911647"/>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苦情内容の確認</a:t>
            </a:r>
          </a:p>
        </p:txBody>
      </p:sp>
      <p:sp>
        <p:nvSpPr>
          <p:cNvPr id="9" name="正方形/長方形 8"/>
          <p:cNvSpPr/>
          <p:nvPr/>
        </p:nvSpPr>
        <p:spPr bwMode="auto">
          <a:xfrm>
            <a:off x="3332820" y="2559719"/>
            <a:ext cx="3240360" cy="2880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話し合い</a:t>
            </a:r>
          </a:p>
        </p:txBody>
      </p:sp>
      <p:sp>
        <p:nvSpPr>
          <p:cNvPr id="10" name="テキスト ボックス 9"/>
          <p:cNvSpPr txBox="1"/>
          <p:nvPr/>
        </p:nvSpPr>
        <p:spPr>
          <a:xfrm>
            <a:off x="5097016" y="2282720"/>
            <a:ext cx="2088232" cy="276999"/>
          </a:xfrm>
          <a:prstGeom prst="rect">
            <a:avLst/>
          </a:prstGeom>
          <a:noFill/>
        </p:spPr>
        <p:txBody>
          <a:bodyPr wrap="square" rtlCol="0">
            <a:spAutoFit/>
          </a:bodyPr>
          <a:lstStyle/>
          <a:p>
            <a:r>
              <a:rPr lang="ja-JP" altLang="en-US" sz="1200" dirty="0" smtClean="0"/>
              <a:t>＊事業者が選任した第三者</a:t>
            </a:r>
            <a:endParaRPr kumimoji="1" lang="ja-JP" altLang="en-US" sz="1200" dirty="0" smtClean="0"/>
          </a:p>
        </p:txBody>
      </p:sp>
      <p:sp>
        <p:nvSpPr>
          <p:cNvPr id="11" name="テキスト ボックス 10"/>
          <p:cNvSpPr txBox="1"/>
          <p:nvPr/>
        </p:nvSpPr>
        <p:spPr>
          <a:xfrm>
            <a:off x="5097016" y="2847751"/>
            <a:ext cx="1944216" cy="276999"/>
          </a:xfrm>
          <a:prstGeom prst="rect">
            <a:avLst/>
          </a:prstGeom>
          <a:noFill/>
        </p:spPr>
        <p:txBody>
          <a:bodyPr wrap="square" rtlCol="0">
            <a:spAutoFit/>
          </a:bodyPr>
          <a:lstStyle/>
          <a:p>
            <a:r>
              <a:rPr lang="ja-JP" altLang="en-US" sz="1200" dirty="0" smtClean="0"/>
              <a:t>＊利用者・事業者・第三者</a:t>
            </a:r>
            <a:endParaRPr kumimoji="1" lang="ja-JP" altLang="en-US" sz="1200" dirty="0" smtClean="0"/>
          </a:p>
        </p:txBody>
      </p:sp>
      <p:sp>
        <p:nvSpPr>
          <p:cNvPr id="12" name="テキスト ボックス 11"/>
          <p:cNvSpPr txBox="1"/>
          <p:nvPr/>
        </p:nvSpPr>
        <p:spPr>
          <a:xfrm>
            <a:off x="2864768" y="3063775"/>
            <a:ext cx="3204356" cy="276999"/>
          </a:xfrm>
          <a:prstGeom prst="rect">
            <a:avLst/>
          </a:prstGeom>
          <a:noFill/>
        </p:spPr>
        <p:txBody>
          <a:bodyPr wrap="square" rtlCol="0">
            <a:spAutoFit/>
          </a:bodyPr>
          <a:lstStyle/>
          <a:p>
            <a:r>
              <a:rPr kumimoji="1" lang="en-US" altLang="ja-JP" sz="1200" dirty="0" smtClean="0"/>
              <a:t>※</a:t>
            </a:r>
            <a:r>
              <a:rPr kumimoji="1" lang="ja-JP" altLang="en-US" sz="1200" dirty="0" smtClean="0"/>
              <a:t>事業者の苦情解決の責務を明確化</a:t>
            </a:r>
          </a:p>
        </p:txBody>
      </p:sp>
      <p:cxnSp>
        <p:nvCxnSpPr>
          <p:cNvPr id="14" name="直線矢印コネクタ 13"/>
          <p:cNvCxnSpPr>
            <a:stCxn id="7" idx="2"/>
          </p:cNvCxnSpPr>
          <p:nvPr/>
        </p:nvCxnSpPr>
        <p:spPr bwMode="auto">
          <a:xfrm>
            <a:off x="4953000" y="1695623"/>
            <a:ext cx="0" cy="216024"/>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15" name="直線矢印コネクタ 14"/>
          <p:cNvCxnSpPr>
            <a:stCxn id="4" idx="2"/>
            <a:endCxn id="7" idx="0"/>
          </p:cNvCxnSpPr>
          <p:nvPr/>
        </p:nvCxnSpPr>
        <p:spPr bwMode="auto">
          <a:xfrm>
            <a:off x="4953000" y="908720"/>
            <a:ext cx="0" cy="498871"/>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19" name="直線矢印コネクタ 18"/>
          <p:cNvCxnSpPr>
            <a:stCxn id="8" idx="2"/>
            <a:endCxn id="9" idx="0"/>
          </p:cNvCxnSpPr>
          <p:nvPr/>
        </p:nvCxnSpPr>
        <p:spPr bwMode="auto">
          <a:xfrm>
            <a:off x="4953000" y="2199679"/>
            <a:ext cx="0" cy="360040"/>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22" name="正方形/長方形 21"/>
          <p:cNvSpPr/>
          <p:nvPr/>
        </p:nvSpPr>
        <p:spPr bwMode="auto">
          <a:xfrm>
            <a:off x="2576736" y="4077072"/>
            <a:ext cx="4752528" cy="14401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charset="0"/>
                <a:ea typeface="ＭＳ Ｐゴシック" pitchFamily="50" charset="-128"/>
              </a:rPr>
              <a:t>運営適正化委員会</a:t>
            </a:r>
            <a:endParaRPr kumimoji="1" lang="en-US" altLang="ja-JP" sz="13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23" name="テキスト ボックス 22"/>
          <p:cNvSpPr txBox="1"/>
          <p:nvPr/>
        </p:nvSpPr>
        <p:spPr>
          <a:xfrm>
            <a:off x="2864768" y="4294837"/>
            <a:ext cx="4176464" cy="646331"/>
          </a:xfrm>
          <a:prstGeom prst="rect">
            <a:avLst/>
          </a:prstGeom>
          <a:noFill/>
        </p:spPr>
        <p:txBody>
          <a:bodyPr wrap="square" rtlCol="0">
            <a:spAutoFit/>
          </a:bodyPr>
          <a:lstStyle/>
          <a:p>
            <a:pPr marL="119063" indent="-119063" defTabSz="873125"/>
            <a:r>
              <a:rPr lang="ja-JP" altLang="en-US" sz="1200" dirty="0">
                <a:ea typeface="ＭＳ Ｐゴシック" pitchFamily="50" charset="-128"/>
              </a:rPr>
              <a:t>都道府県社会福祉協議会に設置</a:t>
            </a:r>
            <a:endParaRPr lang="en-US" altLang="ja-JP" sz="1200" dirty="0">
              <a:ea typeface="ＭＳ Ｐゴシック" pitchFamily="50" charset="-128"/>
            </a:endParaRPr>
          </a:p>
          <a:p>
            <a:pPr marL="119063" indent="-119063" defTabSz="873125"/>
            <a:r>
              <a:rPr lang="ja-JP" altLang="en-US" sz="1200" dirty="0">
                <a:ea typeface="ＭＳ Ｐゴシック" pitchFamily="50" charset="-128"/>
              </a:rPr>
              <a:t>人格が高潔であり、社会福祉に関する識見を有し、かつ、社会福祉、法律又は医療に関し学識経験の有する者で構成</a:t>
            </a:r>
          </a:p>
        </p:txBody>
      </p:sp>
      <p:sp>
        <p:nvSpPr>
          <p:cNvPr id="24" name="大かっこ 23"/>
          <p:cNvSpPr/>
          <p:nvPr/>
        </p:nvSpPr>
        <p:spPr bwMode="auto">
          <a:xfrm>
            <a:off x="2864768" y="4311969"/>
            <a:ext cx="4176464" cy="629199"/>
          </a:xfrm>
          <a:prstGeom prst="bracketPair">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5" name="正方形/長方形 24"/>
          <p:cNvSpPr/>
          <p:nvPr/>
        </p:nvSpPr>
        <p:spPr bwMode="auto">
          <a:xfrm>
            <a:off x="3800872" y="5013176"/>
            <a:ext cx="2340260" cy="3966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ea typeface="ＭＳ Ｐゴシック" pitchFamily="50" charset="-128"/>
              </a:rPr>
              <a:t>　　②苦情の解決についての相談</a:t>
            </a:r>
            <a:endParaRPr kumimoji="1" lang="en-US" altLang="ja-JP" sz="1200" b="0" i="0" u="none" strike="noStrike" cap="none" normalizeH="0" baseline="0" dirty="0" smtClean="0">
              <a:ln>
                <a:noFill/>
              </a:ln>
              <a:solidFill>
                <a:schemeClr val="tx1"/>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200" dirty="0" smtClean="0">
                <a:ea typeface="ＭＳ Ｐゴシック" pitchFamily="50" charset="-128"/>
              </a:rPr>
              <a:t>　　⑥解決のあっせん</a:t>
            </a:r>
            <a:endParaRPr kumimoji="1" lang="ja-JP" altLang="en-US" sz="1200" b="0" i="0" u="none" strike="noStrike" cap="none" normalizeH="0" baseline="0" dirty="0" smtClean="0">
              <a:ln>
                <a:noFill/>
              </a:ln>
              <a:solidFill>
                <a:schemeClr val="tx1"/>
              </a:solidFill>
              <a:effectLst/>
              <a:ea typeface="ＭＳ Ｐゴシック" pitchFamily="50" charset="-128"/>
            </a:endParaRPr>
          </a:p>
        </p:txBody>
      </p:sp>
      <p:sp>
        <p:nvSpPr>
          <p:cNvPr id="26" name="正方形/長方形 25"/>
          <p:cNvSpPr/>
          <p:nvPr/>
        </p:nvSpPr>
        <p:spPr bwMode="auto">
          <a:xfrm>
            <a:off x="5889104" y="3429000"/>
            <a:ext cx="1728192" cy="720080"/>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⑧苦情に対する解決（処理）状況の報告</a:t>
            </a:r>
          </a:p>
        </p:txBody>
      </p:sp>
      <p:sp>
        <p:nvSpPr>
          <p:cNvPr id="27" name="正方形/長方形 26"/>
          <p:cNvSpPr/>
          <p:nvPr/>
        </p:nvSpPr>
        <p:spPr bwMode="auto">
          <a:xfrm>
            <a:off x="4021832" y="3429000"/>
            <a:ext cx="1579240"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④</a:t>
            </a:r>
            <a:r>
              <a:rPr kumimoji="1" lang="ja-JP" altLang="en-US" sz="1300" b="0" i="0" u="none" strike="noStrike" cap="none" normalizeH="0" baseline="0" dirty="0" smtClean="0">
                <a:ln>
                  <a:noFill/>
                </a:ln>
                <a:solidFill>
                  <a:schemeClr val="tx1"/>
                </a:solidFill>
                <a:effectLst/>
                <a:ea typeface="ＭＳ Ｐゴシック" pitchFamily="50" charset="-128"/>
              </a:rPr>
              <a:t>処理内容の調査</a:t>
            </a:r>
            <a:endParaRPr kumimoji="1" lang="en-US" altLang="ja-JP" sz="1300" b="0" i="0" u="none" strike="noStrike" cap="none" normalizeH="0" baseline="0" dirty="0" smtClean="0">
              <a:ln>
                <a:noFill/>
              </a:ln>
              <a:solidFill>
                <a:schemeClr val="tx1"/>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⑤事情調査</a:t>
            </a:r>
            <a:endParaRPr lang="en-US" altLang="ja-JP" sz="1300" dirty="0" smtClean="0">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300" dirty="0" smtClean="0">
                <a:ea typeface="ＭＳ Ｐゴシック" pitchFamily="50" charset="-128"/>
              </a:rPr>
              <a:t>⑦結果の伝達</a:t>
            </a:r>
            <a:endParaRPr kumimoji="1" lang="ja-JP" altLang="en-US" sz="1300" b="0" i="0" u="none" strike="noStrike" cap="none" normalizeH="0" baseline="0" dirty="0" smtClean="0">
              <a:ln>
                <a:noFill/>
              </a:ln>
              <a:solidFill>
                <a:schemeClr val="tx1"/>
              </a:solidFill>
              <a:effectLst/>
              <a:ea typeface="ＭＳ Ｐゴシック" pitchFamily="50" charset="-128"/>
            </a:endParaRPr>
          </a:p>
        </p:txBody>
      </p:sp>
      <p:cxnSp>
        <p:nvCxnSpPr>
          <p:cNvPr id="28" name="直線矢印コネクタ 27"/>
          <p:cNvCxnSpPr/>
          <p:nvPr/>
        </p:nvCxnSpPr>
        <p:spPr bwMode="auto">
          <a:xfrm>
            <a:off x="5961112" y="3340774"/>
            <a:ext cx="0" cy="736298"/>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30" name="直線矢印コネクタ 29"/>
          <p:cNvCxnSpPr/>
          <p:nvPr/>
        </p:nvCxnSpPr>
        <p:spPr bwMode="auto">
          <a:xfrm flipV="1">
            <a:off x="3944888" y="3354234"/>
            <a:ext cx="0" cy="722839"/>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34" name="正方形/長方形 33"/>
          <p:cNvSpPr/>
          <p:nvPr/>
        </p:nvSpPr>
        <p:spPr bwMode="auto">
          <a:xfrm>
            <a:off x="2576736" y="5962188"/>
            <a:ext cx="4752528" cy="77236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Arial" charset="0"/>
                <a:ea typeface="ＭＳ Ｐゴシック" pitchFamily="50" charset="-128"/>
              </a:rPr>
              <a:t>都道府県</a:t>
            </a:r>
            <a:endParaRPr kumimoji="1" lang="en-US" altLang="ja-JP" sz="1300" b="1" i="0" u="none" strike="noStrike" cap="none" normalizeH="0" baseline="0" dirty="0" smtClean="0">
              <a:ln>
                <a:noFill/>
              </a:ln>
              <a:solidFill>
                <a:schemeClr val="tx1"/>
              </a:solidFill>
              <a:effectLst/>
              <a:latin typeface="Arial" charset="0"/>
              <a:ea typeface="ＭＳ Ｐゴシック" pitchFamily="50" charset="-128"/>
            </a:endParaRPr>
          </a:p>
        </p:txBody>
      </p:sp>
      <p:sp>
        <p:nvSpPr>
          <p:cNvPr id="35" name="テキスト ボックス 34"/>
          <p:cNvSpPr txBox="1"/>
          <p:nvPr/>
        </p:nvSpPr>
        <p:spPr>
          <a:xfrm>
            <a:off x="3063407" y="6165304"/>
            <a:ext cx="3815190" cy="461665"/>
          </a:xfrm>
          <a:prstGeom prst="rect">
            <a:avLst/>
          </a:prstGeom>
          <a:noFill/>
        </p:spPr>
        <p:txBody>
          <a:bodyPr wrap="square" rtlCol="0">
            <a:spAutoFit/>
          </a:bodyPr>
          <a:lstStyle/>
          <a:p>
            <a:pPr defTabSz="873125"/>
            <a:r>
              <a:rPr lang="ja-JP" altLang="en-US" sz="1200" dirty="0">
                <a:ea typeface="ＭＳ Ｐゴシック" pitchFamily="50" charset="-128"/>
              </a:rPr>
              <a:t>申出の内容により、①事業者段階、②運営適正化委員会、③直接監査のいずれかを選択して解決を図ること</a:t>
            </a:r>
            <a:endParaRPr lang="en-US" altLang="ja-JP" sz="1200" dirty="0">
              <a:ea typeface="ＭＳ Ｐゴシック" pitchFamily="50" charset="-128"/>
            </a:endParaRPr>
          </a:p>
        </p:txBody>
      </p:sp>
      <p:cxnSp>
        <p:nvCxnSpPr>
          <p:cNvPr id="36" name="直線矢印コネクタ 35"/>
          <p:cNvCxnSpPr/>
          <p:nvPr/>
        </p:nvCxnSpPr>
        <p:spPr bwMode="auto">
          <a:xfrm>
            <a:off x="5961112" y="5517232"/>
            <a:ext cx="0" cy="432048"/>
          </a:xfrm>
          <a:prstGeom prst="straightConnector1">
            <a:avLst/>
          </a:prstGeom>
          <a:solidFill>
            <a:schemeClr val="bg1"/>
          </a:solidFill>
          <a:ln w="25400" cap="flat" cmpd="sng" algn="ctr">
            <a:solidFill>
              <a:schemeClr val="tx1"/>
            </a:solidFill>
            <a:prstDash val="solid"/>
            <a:round/>
            <a:headEnd type="none" w="med" len="med"/>
            <a:tailEnd type="triangle"/>
          </a:ln>
          <a:effectLst/>
        </p:spPr>
      </p:cxnSp>
      <p:cxnSp>
        <p:nvCxnSpPr>
          <p:cNvPr id="38" name="直線矢印コネクタ 37"/>
          <p:cNvCxnSpPr/>
          <p:nvPr/>
        </p:nvCxnSpPr>
        <p:spPr bwMode="auto">
          <a:xfrm flipV="1">
            <a:off x="3901976" y="5517234"/>
            <a:ext cx="0" cy="432046"/>
          </a:xfrm>
          <a:prstGeom prst="straightConnector1">
            <a:avLst/>
          </a:prstGeom>
          <a:solidFill>
            <a:schemeClr val="bg1"/>
          </a:solidFill>
          <a:ln w="25400" cap="flat" cmpd="sng" algn="ctr">
            <a:solidFill>
              <a:schemeClr val="tx1"/>
            </a:solidFill>
            <a:prstDash val="solid"/>
            <a:round/>
            <a:headEnd type="none" w="med" len="med"/>
            <a:tailEnd type="triangle"/>
          </a:ln>
          <a:effectLst/>
        </p:spPr>
      </p:cxnSp>
      <p:sp>
        <p:nvSpPr>
          <p:cNvPr id="40" name="正方形/長方形 39"/>
          <p:cNvSpPr/>
          <p:nvPr/>
        </p:nvSpPr>
        <p:spPr bwMode="auto">
          <a:xfrm>
            <a:off x="6021164" y="5594425"/>
            <a:ext cx="109207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⑨情報提供</a:t>
            </a:r>
          </a:p>
        </p:txBody>
      </p:sp>
      <p:sp>
        <p:nvSpPr>
          <p:cNvPr id="41" name="正方形/長方形 40"/>
          <p:cNvSpPr/>
          <p:nvPr/>
        </p:nvSpPr>
        <p:spPr bwMode="auto">
          <a:xfrm>
            <a:off x="2576736" y="5594425"/>
            <a:ext cx="122413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緊急時の通知</a:t>
            </a:r>
          </a:p>
        </p:txBody>
      </p:sp>
      <p:sp>
        <p:nvSpPr>
          <p:cNvPr id="42" name="正方形/長方形 41"/>
          <p:cNvSpPr/>
          <p:nvPr/>
        </p:nvSpPr>
        <p:spPr bwMode="auto">
          <a:xfrm>
            <a:off x="4925144" y="980728"/>
            <a:ext cx="1092076" cy="282847"/>
          </a:xfrm>
          <a:prstGeom prst="rect">
            <a:avLst/>
          </a:prstGeom>
          <a:no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ea typeface="ＭＳ Ｐゴシック" pitchFamily="50" charset="-128"/>
              </a:rPr>
              <a:t>　苦情申出</a:t>
            </a:r>
          </a:p>
        </p:txBody>
      </p:sp>
      <p:cxnSp>
        <p:nvCxnSpPr>
          <p:cNvPr id="44" name="カギ線コネクタ 43"/>
          <p:cNvCxnSpPr>
            <a:endCxn id="22" idx="1"/>
          </p:cNvCxnSpPr>
          <p:nvPr/>
        </p:nvCxnSpPr>
        <p:spPr bwMode="auto">
          <a:xfrm rot="16200000" flipH="1">
            <a:off x="128463" y="2348880"/>
            <a:ext cx="3888434" cy="1008111"/>
          </a:xfrm>
          <a:prstGeom prst="bentConnector2">
            <a:avLst/>
          </a:prstGeom>
          <a:solidFill>
            <a:schemeClr val="bg1"/>
          </a:solidFill>
          <a:ln w="19050" cap="flat" cmpd="sng" algn="ctr">
            <a:solidFill>
              <a:schemeClr val="tx1"/>
            </a:solidFill>
            <a:prstDash val="solid"/>
            <a:round/>
            <a:headEnd type="none" w="med" len="med"/>
            <a:tailEnd type="triangle"/>
          </a:ln>
          <a:effectLst/>
        </p:spPr>
      </p:cxnSp>
      <p:cxnSp>
        <p:nvCxnSpPr>
          <p:cNvPr id="45" name="カギ線コネクタ 44"/>
          <p:cNvCxnSpPr>
            <a:stCxn id="22" idx="3"/>
          </p:cNvCxnSpPr>
          <p:nvPr/>
        </p:nvCxnSpPr>
        <p:spPr bwMode="auto">
          <a:xfrm flipV="1">
            <a:off x="7329264" y="908721"/>
            <a:ext cx="864096" cy="3888432"/>
          </a:xfrm>
          <a:prstGeom prst="bentConnector2">
            <a:avLst/>
          </a:prstGeom>
          <a:solidFill>
            <a:schemeClr val="bg1"/>
          </a:solidFill>
          <a:ln w="19050" cap="flat" cmpd="sng" algn="ctr">
            <a:solidFill>
              <a:schemeClr val="tx1"/>
            </a:solidFill>
            <a:prstDash val="solid"/>
            <a:round/>
            <a:headEnd type="none" w="med" len="med"/>
            <a:tailEnd type="triangle"/>
          </a:ln>
          <a:effectLst/>
        </p:spPr>
      </p:cxnSp>
      <p:cxnSp>
        <p:nvCxnSpPr>
          <p:cNvPr id="48" name="カギ線コネクタ 47"/>
          <p:cNvCxnSpPr>
            <a:stCxn id="4" idx="1"/>
            <a:endCxn id="34" idx="1"/>
          </p:cNvCxnSpPr>
          <p:nvPr/>
        </p:nvCxnSpPr>
        <p:spPr bwMode="auto">
          <a:xfrm rot="10800000" flipH="1" flipV="1">
            <a:off x="1136576" y="692696"/>
            <a:ext cx="1440160" cy="5655676"/>
          </a:xfrm>
          <a:prstGeom prst="bentConnector3">
            <a:avLst>
              <a:gd name="adj1" fmla="val -22046"/>
            </a:avLst>
          </a:prstGeom>
          <a:solidFill>
            <a:schemeClr val="bg1"/>
          </a:solidFill>
          <a:ln w="19050" cap="flat" cmpd="sng" algn="ctr">
            <a:solidFill>
              <a:schemeClr val="tx1"/>
            </a:solidFill>
            <a:prstDash val="solid"/>
            <a:round/>
            <a:headEnd type="none" w="med" len="med"/>
            <a:tailEnd type="triangle"/>
          </a:ln>
          <a:effectLst/>
        </p:spPr>
      </p:cxnSp>
      <p:cxnSp>
        <p:nvCxnSpPr>
          <p:cNvPr id="52" name="カギ線コネクタ 51"/>
          <p:cNvCxnSpPr>
            <a:stCxn id="34" idx="3"/>
            <a:endCxn id="6" idx="3"/>
          </p:cNvCxnSpPr>
          <p:nvPr/>
        </p:nvCxnSpPr>
        <p:spPr bwMode="auto">
          <a:xfrm flipV="1">
            <a:off x="7329264" y="2307691"/>
            <a:ext cx="12700" cy="4040681"/>
          </a:xfrm>
          <a:prstGeom prst="bentConnector3">
            <a:avLst>
              <a:gd name="adj1" fmla="val 14200000"/>
            </a:avLst>
          </a:prstGeom>
          <a:solidFill>
            <a:schemeClr val="bg1"/>
          </a:solidFill>
          <a:ln w="19050" cap="flat" cmpd="sng" algn="ctr">
            <a:solidFill>
              <a:schemeClr val="tx1"/>
            </a:solidFill>
            <a:prstDash val="solid"/>
            <a:round/>
            <a:headEnd type="none" w="med" len="med"/>
            <a:tailEnd type="triangle"/>
          </a:ln>
          <a:effectLst/>
        </p:spPr>
      </p:cxnSp>
      <p:sp>
        <p:nvSpPr>
          <p:cNvPr id="56" name="テキスト ボックス 55"/>
          <p:cNvSpPr txBox="1"/>
          <p:nvPr/>
        </p:nvSpPr>
        <p:spPr>
          <a:xfrm>
            <a:off x="7808639" y="2492896"/>
            <a:ext cx="384721" cy="1722676"/>
          </a:xfrm>
          <a:prstGeom prst="rect">
            <a:avLst/>
          </a:prstGeom>
          <a:noFill/>
        </p:spPr>
        <p:txBody>
          <a:bodyPr vert="eaVert" wrap="square" rtlCol="0">
            <a:spAutoFit/>
          </a:bodyPr>
          <a:lstStyle/>
          <a:p>
            <a:r>
              <a:rPr kumimoji="1" lang="ja-JP" altLang="en-US" sz="1300" dirty="0" smtClean="0"/>
              <a:t>③助言　⑤事情調査</a:t>
            </a:r>
          </a:p>
        </p:txBody>
      </p:sp>
      <p:sp>
        <p:nvSpPr>
          <p:cNvPr id="57" name="大かっこ 56"/>
          <p:cNvSpPr/>
          <p:nvPr/>
        </p:nvSpPr>
        <p:spPr bwMode="auto">
          <a:xfrm>
            <a:off x="7473280" y="6426769"/>
            <a:ext cx="1296144" cy="246947"/>
          </a:xfrm>
          <a:prstGeom prst="bracketPair">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charset="0"/>
                <a:ea typeface="ＭＳ Ｐゴシック" pitchFamily="50" charset="-128"/>
              </a:rPr>
              <a:t>監査の際の確認</a:t>
            </a:r>
          </a:p>
        </p:txBody>
      </p:sp>
      <p:sp>
        <p:nvSpPr>
          <p:cNvPr id="58" name="テキスト ボックス 57"/>
          <p:cNvSpPr txBox="1"/>
          <p:nvPr/>
        </p:nvSpPr>
        <p:spPr>
          <a:xfrm>
            <a:off x="920552" y="6381328"/>
            <a:ext cx="1656184" cy="292388"/>
          </a:xfrm>
          <a:prstGeom prst="rect">
            <a:avLst/>
          </a:prstGeom>
          <a:noFill/>
        </p:spPr>
        <p:txBody>
          <a:bodyPr wrap="square" rtlCol="0">
            <a:spAutoFit/>
          </a:bodyPr>
          <a:lstStyle/>
          <a:p>
            <a:r>
              <a:rPr kumimoji="1" lang="ja-JP" altLang="en-US" sz="1300" dirty="0" smtClean="0"/>
              <a:t>（苦情申出）</a:t>
            </a:r>
          </a:p>
        </p:txBody>
      </p:sp>
      <p:sp>
        <p:nvSpPr>
          <p:cNvPr id="59" name="テキスト ボックス 58"/>
          <p:cNvSpPr txBox="1"/>
          <p:nvPr/>
        </p:nvSpPr>
        <p:spPr>
          <a:xfrm>
            <a:off x="1568624" y="3573016"/>
            <a:ext cx="384721" cy="966592"/>
          </a:xfrm>
          <a:prstGeom prst="rect">
            <a:avLst/>
          </a:prstGeom>
          <a:noFill/>
        </p:spPr>
        <p:txBody>
          <a:bodyPr vert="eaVert" wrap="square" rtlCol="0">
            <a:spAutoFit/>
          </a:bodyPr>
          <a:lstStyle/>
          <a:p>
            <a:r>
              <a:rPr kumimoji="1" lang="ja-JP" altLang="en-US" sz="1300" dirty="0" smtClean="0"/>
              <a:t>①苦情申出</a:t>
            </a:r>
          </a:p>
        </p:txBody>
      </p:sp>
    </p:spTree>
    <p:extLst>
      <p:ext uri="{BB962C8B-B14F-4D97-AF65-F5344CB8AC3E}">
        <p14:creationId xmlns:p14="http://schemas.microsoft.com/office/powerpoint/2010/main" val="12254145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solidFill>
                  <a:schemeClr val="tx1"/>
                </a:solidFill>
              </a:rPr>
              <a:t>６</a:t>
            </a:r>
            <a:r>
              <a:rPr lang="ja-JP" altLang="en-US" sz="3600" dirty="0" smtClean="0">
                <a:solidFill>
                  <a:schemeClr val="tx1"/>
                </a:solidFill>
              </a:rPr>
              <a:t>　</a:t>
            </a:r>
            <a:r>
              <a:rPr lang="ja-JP" altLang="en-US" sz="3600" dirty="0">
                <a:solidFill>
                  <a:schemeClr val="tx1"/>
                </a:solidFill>
              </a:rPr>
              <a:t>介護給付費等に係る処分に関する</a:t>
            </a:r>
            <a:br>
              <a:rPr lang="ja-JP" altLang="en-US" sz="3600" dirty="0">
                <a:solidFill>
                  <a:schemeClr val="tx1"/>
                </a:solidFill>
              </a:rPr>
            </a:br>
            <a:r>
              <a:rPr lang="ja-JP" altLang="en-US" sz="3600" dirty="0">
                <a:solidFill>
                  <a:schemeClr val="tx1"/>
                </a:solidFill>
              </a:rPr>
              <a:t>都道府県の不服審査について</a:t>
            </a:r>
            <a:endParaRPr lang="ja-JP" altLang="en-US" sz="36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51</a:t>
            </a:fld>
            <a:endParaRPr lang="en-US" altLang="ja-JP">
              <a:solidFill>
                <a:prstClr val="black"/>
              </a:solidFill>
            </a:endParaRPr>
          </a:p>
        </p:txBody>
      </p:sp>
    </p:spTree>
    <p:extLst>
      <p:ext uri="{BB962C8B-B14F-4D97-AF65-F5344CB8AC3E}">
        <p14:creationId xmlns:p14="http://schemas.microsoft.com/office/powerpoint/2010/main" val="1298481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90066"/>
          </a:xfrm>
        </p:spPr>
        <p:txBody>
          <a:bodyPr/>
          <a:lstStyle/>
          <a:p>
            <a:r>
              <a:rPr lang="ja-JP" altLang="en-US" sz="2000" b="1" dirty="0"/>
              <a:t>介護給付費等に係る処分に</a:t>
            </a:r>
            <a:r>
              <a:rPr lang="ja-JP" altLang="en-US" sz="2000" b="1" dirty="0" smtClean="0"/>
              <a:t>関する都道府県</a:t>
            </a:r>
            <a:r>
              <a:rPr lang="ja-JP" altLang="en-US" sz="2000" b="1" dirty="0"/>
              <a:t>の不服審査</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52</a:t>
            </a:fld>
            <a:endParaRPr lang="en-US" altLang="ja-JP">
              <a:solidFill>
                <a:prstClr val="black"/>
              </a:solidFill>
            </a:endParaRPr>
          </a:p>
        </p:txBody>
      </p:sp>
      <p:sp>
        <p:nvSpPr>
          <p:cNvPr id="4" name="正方形/長方形 3"/>
          <p:cNvSpPr/>
          <p:nvPr/>
        </p:nvSpPr>
        <p:spPr bwMode="auto">
          <a:xfrm>
            <a:off x="200472" y="764704"/>
            <a:ext cx="792088" cy="43204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目的</a:t>
            </a:r>
          </a:p>
        </p:txBody>
      </p:sp>
      <p:sp>
        <p:nvSpPr>
          <p:cNvPr id="7" name="テキスト ボックス 6"/>
          <p:cNvSpPr txBox="1"/>
          <p:nvPr/>
        </p:nvSpPr>
        <p:spPr>
          <a:xfrm>
            <a:off x="416496" y="1196752"/>
            <a:ext cx="9145016" cy="1200329"/>
          </a:xfrm>
          <a:prstGeom prst="rect">
            <a:avLst/>
          </a:prstGeom>
          <a:noFill/>
        </p:spPr>
        <p:txBody>
          <a:bodyPr wrap="square" rtlCol="0">
            <a:spAutoFit/>
          </a:bodyPr>
          <a:lstStyle/>
          <a:p>
            <a:r>
              <a:rPr lang="ja-JP" altLang="en-US" dirty="0" smtClean="0"/>
              <a:t>障害者総合支援法</a:t>
            </a:r>
            <a:r>
              <a:rPr lang="ja-JP" altLang="en-US" dirty="0"/>
              <a:t>では、障害者（児）の障害福祉サービスの利用が適正に確保されるよう、障害者又は障害児の保護者（以下「障害者等」という。）が市町村の行った介護給付費等に係る処分に不服がある場合は、その請求により都道府県が客観的な立場から当該処分の適否について迅速に審査を行うこととしている</a:t>
            </a:r>
            <a:r>
              <a:rPr lang="ja-JP" altLang="en-US" dirty="0" smtClean="0"/>
              <a:t>。（法第九七条第一項） </a:t>
            </a:r>
            <a:endParaRPr lang="ja-JP" altLang="en-US" dirty="0"/>
          </a:p>
        </p:txBody>
      </p:sp>
      <p:sp>
        <p:nvSpPr>
          <p:cNvPr id="8" name="正方形/長方形 7"/>
          <p:cNvSpPr/>
          <p:nvPr/>
        </p:nvSpPr>
        <p:spPr bwMode="auto">
          <a:xfrm>
            <a:off x="265580" y="2491467"/>
            <a:ext cx="1951116"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審査の実施主体</a:t>
            </a:r>
          </a:p>
        </p:txBody>
      </p:sp>
      <p:sp>
        <p:nvSpPr>
          <p:cNvPr id="9" name="テキスト ボックス 8"/>
          <p:cNvSpPr txBox="1"/>
          <p:nvPr/>
        </p:nvSpPr>
        <p:spPr>
          <a:xfrm>
            <a:off x="561406" y="2987660"/>
            <a:ext cx="9145016" cy="369332"/>
          </a:xfrm>
          <a:prstGeom prst="rect">
            <a:avLst/>
          </a:prstGeom>
          <a:noFill/>
        </p:spPr>
        <p:txBody>
          <a:bodyPr wrap="square" rtlCol="0">
            <a:spAutoFit/>
          </a:bodyPr>
          <a:lstStyle/>
          <a:p>
            <a:r>
              <a:rPr lang="ja-JP" altLang="en-US" dirty="0"/>
              <a:t>都道府県</a:t>
            </a:r>
            <a:r>
              <a:rPr lang="ja-JP" altLang="en-US" dirty="0" smtClean="0"/>
              <a:t>知事</a:t>
            </a:r>
            <a:endParaRPr lang="ja-JP" altLang="en-US" dirty="0"/>
          </a:p>
        </p:txBody>
      </p:sp>
      <p:sp>
        <p:nvSpPr>
          <p:cNvPr id="10" name="正方形/長方形 9"/>
          <p:cNvSpPr/>
          <p:nvPr/>
        </p:nvSpPr>
        <p:spPr bwMode="auto">
          <a:xfrm>
            <a:off x="272480" y="3429000"/>
            <a:ext cx="1512168"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charset="0"/>
                <a:ea typeface="ＭＳ Ｐゴシック" pitchFamily="50" charset="-128"/>
              </a:rPr>
              <a:t>審査体制</a:t>
            </a:r>
          </a:p>
        </p:txBody>
      </p:sp>
      <p:sp>
        <p:nvSpPr>
          <p:cNvPr id="11" name="テキスト ボックス 10"/>
          <p:cNvSpPr txBox="1"/>
          <p:nvPr/>
        </p:nvSpPr>
        <p:spPr>
          <a:xfrm>
            <a:off x="416496" y="3934797"/>
            <a:ext cx="9145016" cy="923330"/>
          </a:xfrm>
          <a:prstGeom prst="rect">
            <a:avLst/>
          </a:prstGeom>
          <a:noFill/>
        </p:spPr>
        <p:txBody>
          <a:bodyPr wrap="square" rtlCol="0">
            <a:spAutoFit/>
          </a:bodyPr>
          <a:lstStyle/>
          <a:p>
            <a:r>
              <a:rPr lang="ja-JP" altLang="en-US" dirty="0"/>
              <a:t>都道府県知事は、条例で定めるところにより、審査請求の事件を取り扱わせるため、障害者介護給付費等不服審査会（以下「不服審査会」という。）を置くことができる</a:t>
            </a:r>
            <a:r>
              <a:rPr lang="ja-JP" altLang="en-US" dirty="0" smtClean="0"/>
              <a:t>。（法第九十八条第一項）</a:t>
            </a:r>
            <a:endParaRPr kumimoji="1" lang="ja-JP" altLang="en-US" dirty="0" smtClean="0"/>
          </a:p>
        </p:txBody>
      </p:sp>
      <p:sp>
        <p:nvSpPr>
          <p:cNvPr id="14" name="正方形/長方形 13"/>
          <p:cNvSpPr/>
          <p:nvPr/>
        </p:nvSpPr>
        <p:spPr bwMode="auto">
          <a:xfrm>
            <a:off x="272480" y="4858127"/>
            <a:ext cx="2592288" cy="43347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ctr" defTabSz="873125" rtl="0" eaLnBrk="1" fontAlgn="base" latinLnBrk="0" hangingPunct="1">
              <a:lnSpc>
                <a:spcPct val="100000"/>
              </a:lnSpc>
              <a:spcBef>
                <a:spcPct val="0"/>
              </a:spcBef>
              <a:spcAft>
                <a:spcPct val="0"/>
              </a:spcAft>
              <a:buClrTx/>
              <a:buSzTx/>
              <a:buFontTx/>
              <a:buNone/>
              <a:tabLst/>
            </a:pPr>
            <a:r>
              <a:rPr lang="ja-JP" altLang="en-US" sz="1600" dirty="0">
                <a:ea typeface="ＭＳ Ｐゴシック" pitchFamily="50" charset="-128"/>
              </a:rPr>
              <a:t>審査</a:t>
            </a:r>
            <a:r>
              <a:rPr lang="ja-JP" altLang="en-US" sz="1600" dirty="0" smtClean="0">
                <a:ea typeface="ＭＳ Ｐゴシック" pitchFamily="50" charset="-128"/>
              </a:rPr>
              <a:t>請求の対象となる処分</a:t>
            </a:r>
            <a:endParaRPr kumimoji="1" lang="ja-JP" altLang="en-US" sz="16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5" name="テキスト ボックス 14"/>
          <p:cNvSpPr txBox="1"/>
          <p:nvPr/>
        </p:nvSpPr>
        <p:spPr>
          <a:xfrm>
            <a:off x="534996" y="5517232"/>
            <a:ext cx="9145016" cy="923330"/>
          </a:xfrm>
          <a:prstGeom prst="rect">
            <a:avLst/>
          </a:prstGeom>
          <a:noFill/>
        </p:spPr>
        <p:txBody>
          <a:bodyPr wrap="square" rtlCol="0">
            <a:spAutoFit/>
          </a:bodyPr>
          <a:lstStyle/>
          <a:p>
            <a:r>
              <a:rPr lang="ja-JP" altLang="en-US" dirty="0"/>
              <a:t>市町村が行う障害福祉サービスの個別給付に係る処分が審査請求の対象となる。（法第９７条第１項</a:t>
            </a:r>
            <a:r>
              <a:rPr lang="ja-JP" altLang="en-US" dirty="0" smtClean="0"/>
              <a:t>）</a:t>
            </a:r>
            <a:endParaRPr lang="en-US" altLang="ja-JP" dirty="0" smtClean="0"/>
          </a:p>
          <a:p>
            <a:r>
              <a:rPr kumimoji="1" lang="en-US" altLang="ja-JP" dirty="0" smtClean="0"/>
              <a:t>※</a:t>
            </a:r>
            <a:r>
              <a:rPr kumimoji="1" lang="ja-JP" altLang="en-US" dirty="0" smtClean="0"/>
              <a:t>具体的には事項に掲げるものが対象となる。</a:t>
            </a:r>
          </a:p>
        </p:txBody>
      </p:sp>
      <p:cxnSp>
        <p:nvCxnSpPr>
          <p:cNvPr id="12" name="直線コネクタ 11"/>
          <p:cNvCxnSpPr/>
          <p:nvPr/>
        </p:nvCxnSpPr>
        <p:spPr>
          <a:xfrm>
            <a:off x="0"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203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53</a:t>
            </a:fld>
            <a:endParaRPr lang="en-US" altLang="ja-JP">
              <a:solidFill>
                <a:prstClr val="black"/>
              </a:solidFill>
            </a:endParaRPr>
          </a:p>
        </p:txBody>
      </p:sp>
      <p:sp>
        <p:nvSpPr>
          <p:cNvPr id="4" name="テキスト ボックス 3"/>
          <p:cNvSpPr txBox="1"/>
          <p:nvPr/>
        </p:nvSpPr>
        <p:spPr>
          <a:xfrm>
            <a:off x="128464" y="260648"/>
            <a:ext cx="9577064" cy="6124754"/>
          </a:xfrm>
          <a:prstGeom prst="rect">
            <a:avLst/>
          </a:prstGeom>
          <a:noFill/>
        </p:spPr>
        <p:txBody>
          <a:bodyPr wrap="square" rtlCol="0">
            <a:spAutoFit/>
          </a:bodyPr>
          <a:lstStyle/>
          <a:p>
            <a:r>
              <a:rPr kumimoji="1" lang="ja-JP" altLang="en-US" sz="1400" dirty="0" smtClean="0"/>
              <a:t>（１）障害支援区分に関する処分</a:t>
            </a:r>
            <a:endParaRPr kumimoji="1" lang="en-US" altLang="ja-JP" sz="1400" dirty="0" smtClean="0"/>
          </a:p>
          <a:p>
            <a:pPr marL="88900"/>
            <a:r>
              <a:rPr lang="ja-JP" altLang="en-US" sz="1400" dirty="0"/>
              <a:t>　障害程度区分の認定は、それ自体独立した行政処分であり、支給決定の勘案事項の一つとして介護給付費等に係る処分に当たるので、都道府県知事への審査請求の対象となる。 </a:t>
            </a:r>
            <a:endParaRPr kumimoji="1" lang="en-US" altLang="ja-JP" sz="1400" dirty="0" smtClean="0"/>
          </a:p>
          <a:p>
            <a:pPr marL="447675" indent="-179388">
              <a:buFont typeface="Arial" panose="020B0604020202020204" pitchFamily="34" charset="0"/>
              <a:buChar char="•"/>
            </a:pPr>
            <a:r>
              <a:rPr lang="ja-JP" altLang="en-US" sz="1400" dirty="0" smtClean="0"/>
              <a:t>障害支援区分の認定（法第二一条第</a:t>
            </a:r>
            <a:r>
              <a:rPr lang="ja-JP" altLang="en-US" sz="1400" dirty="0"/>
              <a:t>１</a:t>
            </a:r>
            <a:r>
              <a:rPr lang="ja-JP" altLang="en-US" sz="1400" dirty="0" smtClean="0"/>
              <a:t>項）</a:t>
            </a:r>
            <a:endParaRPr lang="en-US" altLang="ja-JP" sz="1400" dirty="0" smtClean="0"/>
          </a:p>
          <a:p>
            <a:pPr marL="447675" indent="-179388">
              <a:buFont typeface="Arial" panose="020B0604020202020204" pitchFamily="34" charset="0"/>
              <a:buChar char="•"/>
            </a:pPr>
            <a:r>
              <a:rPr kumimoji="1" lang="ja-JP" altLang="en-US" sz="1400" dirty="0"/>
              <a:t>障害支援区分</a:t>
            </a:r>
            <a:r>
              <a:rPr kumimoji="1" lang="ja-JP" altLang="en-US" sz="1400" dirty="0" smtClean="0"/>
              <a:t>の再認定（法第二四条第</a:t>
            </a:r>
            <a:r>
              <a:rPr lang="ja-JP" altLang="en-US" sz="1400" dirty="0"/>
              <a:t>４</a:t>
            </a:r>
            <a:r>
              <a:rPr kumimoji="1" lang="ja-JP" altLang="en-US" sz="1400" dirty="0" smtClean="0"/>
              <a:t>項）</a:t>
            </a:r>
            <a:endParaRPr kumimoji="1" lang="en-US" altLang="ja-JP" sz="1400" dirty="0" smtClean="0"/>
          </a:p>
          <a:p>
            <a:pPr marL="268287"/>
            <a:endParaRPr lang="en-US" altLang="ja-JP" sz="1400" dirty="0"/>
          </a:p>
          <a:p>
            <a:r>
              <a:rPr kumimoji="1" lang="ja-JP" altLang="en-US" sz="1400" dirty="0" smtClean="0"/>
              <a:t>（２）支給決定又は地域相談支援給付決定に</a:t>
            </a:r>
            <a:r>
              <a:rPr lang="ja-JP" altLang="en-US" sz="1400" dirty="0" smtClean="0"/>
              <a:t>係る処分</a:t>
            </a:r>
            <a:endParaRPr lang="en-US" altLang="ja-JP" sz="1400" dirty="0" smtClean="0"/>
          </a:p>
          <a:p>
            <a:pPr marL="88900"/>
            <a:r>
              <a:rPr lang="ja-JP" altLang="en-US" sz="1400" dirty="0" smtClean="0"/>
              <a:t>　介護</a:t>
            </a:r>
            <a:r>
              <a:rPr lang="ja-JP" altLang="en-US" sz="1400" dirty="0"/>
              <a:t>給付費等の支給決定に係る処分には、支給決定</a:t>
            </a:r>
            <a:r>
              <a:rPr lang="en-US" altLang="ja-JP" sz="1400" dirty="0"/>
              <a:t>(</a:t>
            </a:r>
            <a:r>
              <a:rPr lang="ja-JP" altLang="en-US" sz="1400" dirty="0"/>
              <a:t>支給量等の決定）に関する処分と支払決定（サービス利用後の具体的な請求に対する支出決定）に関する処分のいずれもが含まれる</a:t>
            </a:r>
            <a:r>
              <a:rPr lang="ja-JP" altLang="en-US" sz="1400" dirty="0" smtClean="0"/>
              <a:t>。</a:t>
            </a:r>
            <a:endParaRPr lang="en-US" altLang="ja-JP" sz="1400" dirty="0" smtClean="0"/>
          </a:p>
          <a:p>
            <a:pPr marL="374650" indent="-285750">
              <a:buFont typeface="Wingdings" panose="05000000000000000000" pitchFamily="2" charset="2"/>
              <a:buChar char="u"/>
            </a:pPr>
            <a:r>
              <a:rPr lang="ja-JP" altLang="en-US" sz="1400" dirty="0" smtClean="0"/>
              <a:t>支給要否決定に関する処分</a:t>
            </a:r>
            <a:endParaRPr lang="en-US" altLang="ja-JP" sz="1400" dirty="0" smtClean="0"/>
          </a:p>
          <a:p>
            <a:pPr marL="447675" indent="-179388">
              <a:buFont typeface="Arial" panose="020B0604020202020204" pitchFamily="34" charset="0"/>
              <a:buChar char="•"/>
            </a:pPr>
            <a:r>
              <a:rPr lang="ja-JP" altLang="en-US" sz="1400" dirty="0"/>
              <a:t>介護給付費等</a:t>
            </a:r>
            <a:r>
              <a:rPr lang="ja-JP" altLang="en-US" sz="1400" dirty="0" smtClean="0"/>
              <a:t>の支給要否決定</a:t>
            </a:r>
            <a:endParaRPr lang="en-US" altLang="ja-JP" sz="1400" dirty="0" smtClean="0"/>
          </a:p>
          <a:p>
            <a:pPr marL="447675" indent="-179388">
              <a:buFont typeface="Arial" panose="020B0604020202020204" pitchFamily="34" charset="0"/>
              <a:buChar char="•"/>
            </a:pPr>
            <a:r>
              <a:rPr lang="ja-JP" altLang="en-US" sz="1400" dirty="0"/>
              <a:t>地域相談支援給付費と</a:t>
            </a:r>
            <a:r>
              <a:rPr lang="ja-JP" altLang="en-US" sz="1400" dirty="0" smtClean="0"/>
              <a:t>の給付要否決定</a:t>
            </a:r>
            <a:endParaRPr lang="en-US" altLang="ja-JP" sz="1400" dirty="0"/>
          </a:p>
          <a:p>
            <a:pPr marL="374650" indent="-285750">
              <a:buFont typeface="Wingdings" panose="05000000000000000000" pitchFamily="2" charset="2"/>
              <a:buChar char="u"/>
            </a:pPr>
            <a:r>
              <a:rPr lang="ja-JP" altLang="en-US" sz="1400" dirty="0" smtClean="0"/>
              <a:t>支給決定（支給量等の決定）に関する処分</a:t>
            </a:r>
            <a:endParaRPr lang="en-US" altLang="ja-JP" sz="1400" dirty="0" smtClean="0"/>
          </a:p>
          <a:p>
            <a:pPr marL="447675" indent="-179388">
              <a:buFont typeface="Arial" panose="020B0604020202020204" pitchFamily="34" charset="0"/>
              <a:buChar char="•"/>
            </a:pPr>
            <a:r>
              <a:rPr lang="ja-JP" altLang="en-US" sz="1400" dirty="0"/>
              <a:t>支給</a:t>
            </a:r>
            <a:r>
              <a:rPr lang="ja-JP" altLang="en-US" sz="1400" dirty="0" smtClean="0"/>
              <a:t>決定（障害福祉サービスの種類、支給量、有効期間の決定）</a:t>
            </a:r>
            <a:endParaRPr lang="en-US" altLang="ja-JP" sz="1400" dirty="0" smtClean="0"/>
          </a:p>
          <a:p>
            <a:pPr marL="447675" indent="-179388">
              <a:buFont typeface="Arial" panose="020B0604020202020204" pitchFamily="34" charset="0"/>
              <a:buChar char="•"/>
            </a:pPr>
            <a:r>
              <a:rPr lang="ja-JP" altLang="en-US" sz="1400" dirty="0"/>
              <a:t>支給決定</a:t>
            </a:r>
            <a:r>
              <a:rPr lang="ja-JP" altLang="en-US" sz="1400" dirty="0" smtClean="0"/>
              <a:t>の変更の決定</a:t>
            </a:r>
            <a:endParaRPr lang="en-US" altLang="ja-JP" sz="1400" dirty="0" smtClean="0"/>
          </a:p>
          <a:p>
            <a:pPr marL="447675" indent="-179388">
              <a:buFont typeface="Arial" panose="020B0604020202020204" pitchFamily="34" charset="0"/>
              <a:buChar char="•"/>
            </a:pPr>
            <a:r>
              <a:rPr lang="ja-JP" altLang="en-US" sz="1400" dirty="0"/>
              <a:t>支給決定</a:t>
            </a:r>
            <a:r>
              <a:rPr lang="ja-JP" altLang="en-US" sz="1400" dirty="0" smtClean="0"/>
              <a:t>の取り消しの決定</a:t>
            </a:r>
            <a:endParaRPr lang="en-US" altLang="ja-JP" sz="1400" dirty="0" smtClean="0"/>
          </a:p>
          <a:p>
            <a:pPr marL="447675" indent="-179388">
              <a:buFont typeface="Arial" panose="020B0604020202020204" pitchFamily="34" charset="0"/>
              <a:buChar char="•"/>
            </a:pPr>
            <a:r>
              <a:rPr lang="ja-JP" altLang="en-US" sz="1400" dirty="0"/>
              <a:t>地域相談支援給付</a:t>
            </a:r>
            <a:r>
              <a:rPr lang="ja-JP" altLang="en-US" sz="1400" dirty="0" smtClean="0"/>
              <a:t>決定（地域相談支援の種類、地域相談支援給付量、有効期間の設定</a:t>
            </a:r>
            <a:endParaRPr lang="en-US" altLang="ja-JP" sz="1400" dirty="0" smtClean="0"/>
          </a:p>
          <a:p>
            <a:pPr marL="447675" indent="-179388">
              <a:buFont typeface="Arial" panose="020B0604020202020204" pitchFamily="34" charset="0"/>
              <a:buChar char="•"/>
            </a:pPr>
            <a:r>
              <a:rPr lang="ja-JP" altLang="en-US" sz="1400" dirty="0"/>
              <a:t>地域相談</a:t>
            </a:r>
            <a:r>
              <a:rPr lang="ja-JP" altLang="en-US" sz="1400" dirty="0" smtClean="0"/>
              <a:t>支援給付決定の取り消し決定</a:t>
            </a:r>
            <a:endParaRPr lang="en-US" altLang="ja-JP" sz="1400" dirty="0"/>
          </a:p>
          <a:p>
            <a:pPr marL="358775" indent="-269875">
              <a:buFont typeface="Wingdings" panose="05000000000000000000" pitchFamily="2" charset="2"/>
              <a:buChar char="u"/>
            </a:pPr>
            <a:r>
              <a:rPr lang="ja-JP" altLang="en-US" sz="1400" dirty="0"/>
              <a:t>支給</a:t>
            </a:r>
            <a:r>
              <a:rPr lang="ja-JP" altLang="en-US" sz="1400" dirty="0" smtClean="0"/>
              <a:t>決定に関する処分</a:t>
            </a:r>
            <a:endParaRPr lang="en-US" altLang="ja-JP" sz="1400" dirty="0" smtClean="0"/>
          </a:p>
          <a:p>
            <a:pPr marL="447675" indent="-179388">
              <a:buFont typeface="Arial" panose="020B0604020202020204" pitchFamily="34" charset="0"/>
              <a:buChar char="•"/>
            </a:pPr>
            <a:r>
              <a:rPr kumimoji="1" lang="ja-JP" altLang="en-US" sz="1400" dirty="0" smtClean="0"/>
              <a:t>介護給付費</a:t>
            </a:r>
            <a:r>
              <a:rPr lang="ja-JP" altLang="en-US" sz="1400" dirty="0" smtClean="0"/>
              <a:t>、特例介護給付費、訓練等給付費、特例訓練等給付費、地域相談支援給付費、特例地域相談支援給付費</a:t>
            </a:r>
            <a:endParaRPr lang="en-US" altLang="ja-JP" sz="1400" dirty="0" smtClean="0"/>
          </a:p>
          <a:p>
            <a:pPr marL="447675" indent="-179388">
              <a:buFont typeface="Arial" panose="020B0604020202020204" pitchFamily="34" charset="0"/>
              <a:buChar char="•"/>
            </a:pPr>
            <a:endParaRPr kumimoji="1" lang="en-US" altLang="ja-JP" sz="1400" dirty="0"/>
          </a:p>
          <a:p>
            <a:r>
              <a:rPr lang="ja-JP" altLang="en-US" sz="1400" dirty="0" smtClean="0"/>
              <a:t>（３）利用者負担に係る処分</a:t>
            </a:r>
            <a:endParaRPr lang="en-US" altLang="ja-JP" sz="1400" dirty="0" smtClean="0"/>
          </a:p>
          <a:p>
            <a:r>
              <a:rPr lang="ja-JP" altLang="en-US" sz="1400" dirty="0" smtClean="0"/>
              <a:t>　利用者</a:t>
            </a:r>
            <a:r>
              <a:rPr lang="ja-JP" altLang="en-US" sz="1400" dirty="0"/>
              <a:t>負担は、給付と表裏の関係にあることから、利用者負担に係る決定は、「介護給付費等に係る処分」として審査請求の対象となる</a:t>
            </a:r>
            <a:r>
              <a:rPr lang="ja-JP" altLang="en-US" sz="1400" dirty="0" smtClean="0"/>
              <a:t>。</a:t>
            </a:r>
            <a:endParaRPr lang="en-US" altLang="ja-JP" sz="1400" dirty="0" smtClean="0"/>
          </a:p>
          <a:p>
            <a:pPr marL="447675" indent="-179388">
              <a:buFont typeface="Arial" panose="020B0604020202020204" pitchFamily="34" charset="0"/>
              <a:buChar char="•"/>
            </a:pPr>
            <a:r>
              <a:rPr lang="ja-JP" altLang="en-US" sz="1400" dirty="0" smtClean="0"/>
              <a:t>利用者負担の月額上限に関する決定</a:t>
            </a:r>
            <a:endParaRPr lang="en-US" altLang="ja-JP" sz="1400" dirty="0" smtClean="0"/>
          </a:p>
          <a:p>
            <a:pPr marL="447675" indent="-179388">
              <a:buFont typeface="Arial" panose="020B0604020202020204" pitchFamily="34" charset="0"/>
              <a:buChar char="•"/>
            </a:pPr>
            <a:r>
              <a:rPr kumimoji="1" lang="ja-JP" altLang="en-US" sz="1400" dirty="0" smtClean="0"/>
              <a:t>利用者負担の災害減免等の決定</a:t>
            </a:r>
            <a:endParaRPr kumimoji="1" lang="en-US" altLang="ja-JP" sz="1400" dirty="0" smtClean="0"/>
          </a:p>
          <a:p>
            <a:pPr marL="447675" indent="-179388">
              <a:buFont typeface="Arial" panose="020B0604020202020204" pitchFamily="34" charset="0"/>
              <a:buChar char="•"/>
            </a:pPr>
            <a:r>
              <a:rPr lang="ja-JP" altLang="en-US" sz="1400" dirty="0" smtClean="0"/>
              <a:t>高額障害福祉サービス費の給付決定</a:t>
            </a:r>
            <a:endParaRPr lang="en-US" altLang="ja-JP" sz="1400" dirty="0" smtClean="0"/>
          </a:p>
          <a:p>
            <a:pPr marL="447675" indent="-179388">
              <a:buFont typeface="Arial" panose="020B0604020202020204" pitchFamily="34" charset="0"/>
              <a:buChar char="•"/>
            </a:pPr>
            <a:r>
              <a:rPr kumimoji="1" lang="ja-JP" altLang="en-US" sz="1400" dirty="0"/>
              <a:t>補足給付</a:t>
            </a:r>
            <a:r>
              <a:rPr kumimoji="1" lang="ja-JP" altLang="en-US" sz="1400" dirty="0" smtClean="0"/>
              <a:t>の決定（特定障害者特別給付費、特例特定障害者特別給付費）</a:t>
            </a:r>
            <a:endParaRPr kumimoji="1" lang="en-US" altLang="ja-JP" sz="1400" dirty="0" smtClean="0"/>
          </a:p>
        </p:txBody>
      </p:sp>
    </p:spTree>
    <p:extLst>
      <p:ext uri="{BB962C8B-B14F-4D97-AF65-F5344CB8AC3E}">
        <p14:creationId xmlns:p14="http://schemas.microsoft.com/office/powerpoint/2010/main" val="4062980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７　介護保険制度との関係について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54</a:t>
            </a:fld>
            <a:endParaRPr lang="en-US" altLang="ja-JP">
              <a:solidFill>
                <a:prstClr val="black"/>
              </a:solidFill>
            </a:endParaRPr>
          </a:p>
        </p:txBody>
      </p:sp>
    </p:spTree>
    <p:extLst>
      <p:ext uri="{BB962C8B-B14F-4D97-AF65-F5344CB8AC3E}">
        <p14:creationId xmlns:p14="http://schemas.microsoft.com/office/powerpoint/2010/main" val="2169182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56723" y="40110"/>
            <a:ext cx="4680518" cy="400110"/>
          </a:xfrm>
          <a:prstGeom prst="rect">
            <a:avLst/>
          </a:prstGeom>
          <a:noFill/>
        </p:spPr>
        <p:txBody>
          <a:bodyPr wrap="square" rtlCol="0">
            <a:spAutoFit/>
          </a:bodyPr>
          <a:lstStyle/>
          <a:p>
            <a:pPr algn="ctr"/>
            <a:r>
              <a:rPr lang="ja-JP" altLang="en-US" sz="2000" b="1" dirty="0">
                <a:solidFill>
                  <a:schemeClr val="tx2"/>
                </a:solidFill>
                <a:latin typeface="+mj-ea"/>
                <a:ea typeface="+mj-ea"/>
              </a:rPr>
              <a:t>介護保険と障害福祉</a:t>
            </a:r>
            <a:r>
              <a:rPr lang="ja-JP" altLang="en-US" sz="2000" b="1" dirty="0" smtClean="0">
                <a:solidFill>
                  <a:schemeClr val="tx2"/>
                </a:solidFill>
                <a:latin typeface="+mj-ea"/>
                <a:ea typeface="+mj-ea"/>
              </a:rPr>
              <a:t>の適用関係</a:t>
            </a:r>
            <a:endParaRPr kumimoji="1" lang="ja-JP" altLang="en-US" sz="2000" b="1" dirty="0">
              <a:solidFill>
                <a:schemeClr val="tx2"/>
              </a:solidFill>
              <a:latin typeface="+mj-ea"/>
              <a:ea typeface="+mj-ea"/>
            </a:endParaRPr>
          </a:p>
        </p:txBody>
      </p:sp>
      <p:sp>
        <p:nvSpPr>
          <p:cNvPr id="7" name="テキスト ボックス 6"/>
          <p:cNvSpPr txBox="1"/>
          <p:nvPr/>
        </p:nvSpPr>
        <p:spPr>
          <a:xfrm>
            <a:off x="386305" y="617745"/>
            <a:ext cx="9091197"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t>社会保障</a:t>
            </a:r>
            <a:r>
              <a:rPr lang="ja-JP" altLang="en-US" dirty="0" smtClean="0"/>
              <a:t>制度の原則である保険優先の考え方の下</a:t>
            </a:r>
            <a:r>
              <a:rPr lang="ja-JP" altLang="en-US" u="sng" dirty="0" smtClean="0"/>
              <a:t>、</a:t>
            </a:r>
            <a:r>
              <a:rPr kumimoji="1" lang="ja-JP" altLang="en-US" u="sng" dirty="0" smtClean="0"/>
              <a:t>サービス内容や機能から、障害福祉サービスに相当する介護保険サービスがある場合は、原則介護保険サービス</a:t>
            </a:r>
            <a:r>
              <a:rPr kumimoji="1" lang="ja-JP" altLang="en-US" dirty="0" smtClean="0"/>
              <a:t>に係る保険給付</a:t>
            </a:r>
            <a:r>
              <a:rPr kumimoji="1" lang="ja-JP" altLang="en-US" u="sng" dirty="0" smtClean="0"/>
              <a:t>を優先して受けることになる。</a:t>
            </a:r>
            <a:endParaRPr kumimoji="1" lang="ja-JP" altLang="en-US" sz="1400" u="sng" dirty="0"/>
          </a:p>
        </p:txBody>
      </p:sp>
      <p:sp>
        <p:nvSpPr>
          <p:cNvPr id="8" name="テキスト ボックス 7"/>
          <p:cNvSpPr txBox="1"/>
          <p:nvPr/>
        </p:nvSpPr>
        <p:spPr>
          <a:xfrm>
            <a:off x="386304" y="2636912"/>
            <a:ext cx="9091198" cy="4185761"/>
          </a:xfrm>
          <a:prstGeom prst="rect">
            <a:avLst/>
          </a:prstGeom>
          <a:solidFill>
            <a:schemeClr val="bg1"/>
          </a:solidFill>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ja-JP" sz="1400" dirty="0"/>
              <a:t>（２）介護給付費等と介護保険制度との適用関係</a:t>
            </a:r>
          </a:p>
          <a:p>
            <a:endParaRPr lang="en-US" altLang="ja-JP" sz="1400" dirty="0" smtClean="0"/>
          </a:p>
          <a:p>
            <a:r>
              <a:rPr lang="ja-JP" altLang="en-US" sz="1400" dirty="0" smtClean="0"/>
              <a:t>　</a:t>
            </a:r>
            <a:r>
              <a:rPr lang="ja-JP" altLang="ja-JP" sz="1400" dirty="0" smtClean="0"/>
              <a:t>市町村</a:t>
            </a:r>
            <a:r>
              <a:rPr lang="ja-JP" altLang="ja-JP" sz="1400" dirty="0"/>
              <a:t>は、介護保険の被保険者（受給者）である障害者から障害福祉サービスの利用に係る支給申請があった場合は、個別のケースに応じて、申請に係る障害福祉サービスに相当する介護保険サービスにより適切な支援を受けることが可能か否か、当該介護保険サービスに係る保険給付を受けることが可能か否か等について、介護保険担当課や当該受給者の居宅介護支援を行う居宅介護支援事業者等とも必要に応じて連携した上で把握し、適切に支給決定すること。</a:t>
            </a:r>
          </a:p>
          <a:p>
            <a:endParaRPr lang="en-US" altLang="ja-JP" sz="1400" dirty="0" smtClean="0"/>
          </a:p>
          <a:p>
            <a:r>
              <a:rPr lang="ja-JP" altLang="ja-JP" sz="1400" dirty="0" smtClean="0"/>
              <a:t>②</a:t>
            </a:r>
            <a:r>
              <a:rPr lang="ja-JP" altLang="ja-JP" sz="1400" dirty="0"/>
              <a:t>　介護保険サービス優先の捉え方</a:t>
            </a:r>
          </a:p>
          <a:p>
            <a:pPr marL="269875" indent="-90488"/>
            <a:r>
              <a:rPr lang="ja-JP" altLang="ja-JP" sz="1400" dirty="0" smtClean="0"/>
              <a:t>ア</a:t>
            </a:r>
            <a:r>
              <a:rPr lang="ja-JP" altLang="ja-JP" sz="1400" dirty="0"/>
              <a:t>　サービス内容や機能から、障害福祉サービスに相当する介護保険サービスがある場合は、基本的</a:t>
            </a:r>
            <a:r>
              <a:rPr lang="ja-JP" altLang="ja-JP" sz="1400" dirty="0" smtClean="0"/>
              <a:t>には</a:t>
            </a:r>
            <a:r>
              <a:rPr lang="ja-JP" altLang="ja-JP" sz="1400" dirty="0"/>
              <a:t>、この介護保険</a:t>
            </a:r>
            <a:r>
              <a:rPr lang="ja-JP" altLang="ja-JP" sz="1400" dirty="0" smtClean="0"/>
              <a:t>サービ</a:t>
            </a:r>
            <a:r>
              <a:rPr lang="ja-JP" altLang="en-US" sz="1400" dirty="0" smtClean="0"/>
              <a:t>　</a:t>
            </a:r>
            <a:r>
              <a:rPr lang="ja-JP" altLang="ja-JP" sz="1400" dirty="0" smtClean="0"/>
              <a:t>ス</a:t>
            </a:r>
            <a:r>
              <a:rPr lang="ja-JP" altLang="ja-JP" sz="1400" dirty="0"/>
              <a:t>に係る保険給付を優先して受けることとなる。しかしながら、障害者が同様のサービスを希望する場合でも、その心身の状況やサービス利用を必要とする理由は多様であり、介護保険サービスを一律に優先させ、これにより必要な支援を受けることができるか否かを一概に判断することは困難であることから、</a:t>
            </a:r>
            <a:r>
              <a:rPr lang="ja-JP" altLang="ja-JP" sz="1400" u="sng" dirty="0"/>
              <a:t>障害福祉サービスの種類や利用者の状況に応じて当該サービスに相当する介護保険サービスを特定し、一律に当該介護保険サービスを優先的に利用するものとはしないこととする。</a:t>
            </a:r>
          </a:p>
          <a:p>
            <a:pPr marL="269875" indent="179388"/>
            <a:r>
              <a:rPr lang="ja-JP" altLang="ja-JP" sz="1400" dirty="0"/>
              <a:t>したがって、市町村において、申請に係る障害福祉サービスの利用に関する具体的な内容（利用意向）を聴き取りにより把握した上で、申請者が必要としている支援内容を介護保険サービスにより受けることが可能か否かを適切に判断すること</a:t>
            </a:r>
            <a:r>
              <a:rPr lang="ja-JP" altLang="ja-JP" sz="1400" dirty="0" smtClean="0"/>
              <a:t>。</a:t>
            </a:r>
            <a:endParaRPr lang="en-US" altLang="ja-JP" sz="1400" dirty="0" smtClean="0"/>
          </a:p>
          <a:p>
            <a:endParaRPr lang="en-US" altLang="ja-JP" sz="1400" dirty="0" smtClean="0"/>
          </a:p>
          <a:p>
            <a:pPr algn="r"/>
            <a:r>
              <a:rPr lang="ja-JP" altLang="en-US" sz="1400" dirty="0" smtClean="0"/>
              <a:t>「</a:t>
            </a:r>
            <a:r>
              <a:rPr lang="ja-JP" altLang="en-US" sz="1400" dirty="0"/>
              <a:t>障害者総合支援法に基づく自立支援給付と介護保険制度との適用関係等について（平成</a:t>
            </a:r>
            <a:r>
              <a:rPr lang="en-US" altLang="ja-JP" sz="1400" dirty="0"/>
              <a:t>19</a:t>
            </a:r>
            <a:r>
              <a:rPr lang="ja-JP" altLang="en-US" sz="1400" dirty="0"/>
              <a:t>年通知）</a:t>
            </a:r>
            <a:r>
              <a:rPr lang="ja-JP" altLang="en-US" sz="1400" dirty="0" smtClean="0"/>
              <a:t>」</a:t>
            </a:r>
            <a:endParaRPr lang="ja-JP" altLang="ja-JP" sz="1400" dirty="0"/>
          </a:p>
        </p:txBody>
      </p:sp>
      <p:sp>
        <p:nvSpPr>
          <p:cNvPr id="2" name="テキスト ボックス 1"/>
          <p:cNvSpPr txBox="1"/>
          <p:nvPr/>
        </p:nvSpPr>
        <p:spPr>
          <a:xfrm>
            <a:off x="460227" y="1916832"/>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smtClean="0"/>
              <a:t>一律に介護保険サービスを優先的に利用するものではなく、申請者の個別の状況に応じ、申請者が必要としている支援内容を介護保険サービスにより受けることが可能かを判断</a:t>
            </a:r>
            <a:endParaRPr kumimoji="1" lang="ja-JP" altLang="en-US" dirty="0"/>
          </a:p>
        </p:txBody>
      </p:sp>
      <p:sp>
        <p:nvSpPr>
          <p:cNvPr id="3" name="フローチャート : 組合せ 2"/>
          <p:cNvSpPr/>
          <p:nvPr/>
        </p:nvSpPr>
        <p:spPr>
          <a:xfrm>
            <a:off x="4016895" y="1613084"/>
            <a:ext cx="1560173" cy="223882"/>
          </a:xfrm>
          <a:prstGeom prst="flowChartMerg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9" name="直線コネクタ 8"/>
          <p:cNvCxnSpPr/>
          <p:nvPr/>
        </p:nvCxnSpPr>
        <p:spPr>
          <a:xfrm>
            <a:off x="0" y="449487"/>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55</a:t>
            </a:fld>
            <a:endParaRPr lang="en-US" altLang="ja-JP">
              <a:solidFill>
                <a:prstClr val="black"/>
              </a:solidFill>
            </a:endParaRPr>
          </a:p>
        </p:txBody>
      </p:sp>
    </p:spTree>
    <p:extLst>
      <p:ext uri="{BB962C8B-B14F-4D97-AF65-F5344CB8AC3E}">
        <p14:creationId xmlns:p14="http://schemas.microsoft.com/office/powerpoint/2010/main" val="32753315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9070" y="836712"/>
            <a:ext cx="9039092" cy="4093428"/>
          </a:xfrm>
          <a:prstGeom prst="rect">
            <a:avLst/>
          </a:prstGeom>
          <a:noFill/>
          <a:ln>
            <a:solidFill>
              <a:schemeClr val="tx1"/>
            </a:solidFill>
            <a:prstDash val="dash"/>
          </a:ln>
        </p:spPr>
        <p:txBody>
          <a:bodyPr wrap="square" rtlCol="0">
            <a:spAutoFit/>
          </a:bodyPr>
          <a:lstStyle/>
          <a:p>
            <a:r>
              <a:rPr lang="ja-JP" altLang="ja-JP" sz="1300" dirty="0" smtClean="0"/>
              <a:t>③</a:t>
            </a:r>
            <a:r>
              <a:rPr lang="ja-JP" altLang="ja-JP" sz="1300" dirty="0"/>
              <a:t>　具体的な運用</a:t>
            </a:r>
          </a:p>
          <a:p>
            <a:endParaRPr lang="en-US" altLang="ja-JP" sz="1300" dirty="0"/>
          </a:p>
          <a:p>
            <a:r>
              <a:rPr lang="ja-JP" altLang="en-US" sz="1300" dirty="0" smtClean="0"/>
              <a:t>　</a:t>
            </a:r>
            <a:r>
              <a:rPr lang="ja-JP" altLang="ja-JP" sz="1300" dirty="0" smtClean="0"/>
              <a:t>申請</a:t>
            </a:r>
            <a:r>
              <a:rPr lang="ja-JP" altLang="ja-JP" sz="1300" dirty="0"/>
              <a:t>に係る障害福祉サービスに相当する介護保険サービスにより必要な支援を受けることが可能と判断される場合には、基本的には介護給付費等を支給することはできないが、以下のとおり、当該サービスの利用について介護保険法の規定による保険給付が受けられない場合には、その限りにおいて、介護給付費等を支給することが可能である</a:t>
            </a:r>
            <a:r>
              <a:rPr lang="ja-JP" altLang="ja-JP" sz="1300" dirty="0" smtClean="0"/>
              <a:t>。</a:t>
            </a:r>
            <a:endParaRPr lang="en-US" altLang="ja-JP" sz="1300" dirty="0" smtClean="0"/>
          </a:p>
          <a:p>
            <a:pPr indent="179388"/>
            <a:endParaRPr lang="en-US" altLang="ja-JP" sz="1300" dirty="0"/>
          </a:p>
          <a:p>
            <a:pPr marL="360363" indent="-269875">
              <a:tabLst>
                <a:tab pos="360363" algn="l"/>
              </a:tabLst>
            </a:pPr>
            <a:r>
              <a:rPr lang="ja-JP" altLang="en-US" sz="1300" dirty="0" smtClean="0"/>
              <a:t>　</a:t>
            </a:r>
            <a:r>
              <a:rPr lang="ja-JP" altLang="ja-JP" sz="1300" dirty="0" smtClean="0"/>
              <a:t>ア</a:t>
            </a:r>
            <a:r>
              <a:rPr lang="ja-JP" altLang="ja-JP" sz="1300" dirty="0"/>
              <a:t>　在宅の障害者で、申請に係る障害福祉サービスについて当該市町村において適当と認める支給量が、</a:t>
            </a:r>
            <a:r>
              <a:rPr lang="ja-JP" altLang="ja-JP" sz="1300" u="sng" dirty="0"/>
              <a:t>当該障害福祉サービスに相当する介護保険サービスに係る保険給付の居宅介護サービス費等区分支給限度基準額の制約から、介護保険のケアプラン上において介護保険サービスのみによって確保することができないものと認められる場合</a:t>
            </a:r>
            <a:r>
              <a:rPr lang="ja-JP" altLang="ja-JP" sz="1300" dirty="0" smtClean="0"/>
              <a:t>。</a:t>
            </a:r>
            <a:endParaRPr lang="en-US" altLang="ja-JP" sz="1300" dirty="0" smtClean="0"/>
          </a:p>
          <a:p>
            <a:pPr marL="360363" indent="-269875">
              <a:tabLst>
                <a:tab pos="360363" algn="l"/>
              </a:tabLst>
            </a:pPr>
            <a:endParaRPr lang="en-US" altLang="ja-JP" sz="1300" dirty="0"/>
          </a:p>
          <a:p>
            <a:pPr marL="360363" indent="-180975">
              <a:tabLst>
                <a:tab pos="360363" algn="l"/>
              </a:tabLst>
            </a:pPr>
            <a:r>
              <a:rPr lang="ja-JP" altLang="ja-JP" sz="1300" dirty="0"/>
              <a:t>イ　</a:t>
            </a:r>
            <a:r>
              <a:rPr lang="ja-JP" altLang="en-US" sz="1300" dirty="0" smtClean="0"/>
              <a:t>　　</a:t>
            </a:r>
            <a:r>
              <a:rPr lang="ja-JP" altLang="ja-JP" sz="1300" u="sng" dirty="0" smtClean="0"/>
              <a:t>利用</a:t>
            </a:r>
            <a:r>
              <a:rPr lang="ja-JP" altLang="ja-JP" sz="1300" u="sng" dirty="0"/>
              <a:t>可能な介護保険サービスに係る事業所又は施設が身近にない、あっても利用定員に空きがないなど、当該障害者が実際に申請に係る障害福祉サービスに相当する介護保険サービスを利用することが困難と市町村が認める場合</a:t>
            </a:r>
            <a:r>
              <a:rPr lang="ja-JP" altLang="ja-JP" sz="1300" dirty="0"/>
              <a:t>（当該事情が解消するまでの間に限る。）。</a:t>
            </a:r>
          </a:p>
          <a:p>
            <a:pPr marL="360363" indent="-180975"/>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smtClean="0"/>
          </a:p>
          <a:p>
            <a:pPr algn="r"/>
            <a:endParaRPr lang="en-US" altLang="ja-JP" sz="1300" dirty="0"/>
          </a:p>
          <a:p>
            <a:r>
              <a:rPr lang="ja-JP" altLang="en-US" sz="1300" dirty="0" smtClean="0"/>
              <a:t>　状態</a:t>
            </a:r>
            <a:r>
              <a:rPr lang="ja-JP" altLang="en-US" sz="1300" dirty="0"/>
              <a:t>の変化によりサービスの必要量が増減する場合があるが、介護保険利用前に必要とされていたサービスが、介護保険利用開始前後で大きく変化することは一般的には考えにくいことから、個々の実態に即した適切な運用をお願いしたい</a:t>
            </a:r>
            <a:r>
              <a:rPr lang="ja-JP" altLang="en-US" sz="1300" dirty="0" smtClean="0"/>
              <a:t>。</a:t>
            </a:r>
            <a:endParaRPr lang="en-US" altLang="ja-JP" sz="1300" dirty="0" smtClean="0"/>
          </a:p>
          <a:p>
            <a:endParaRPr lang="en-US" altLang="ja-JP" sz="1300" dirty="0"/>
          </a:p>
          <a:p>
            <a:pPr algn="r"/>
            <a:r>
              <a:rPr lang="ja-JP" altLang="en-US" sz="1300" dirty="0"/>
              <a:t>「平成</a:t>
            </a:r>
            <a:r>
              <a:rPr lang="en-US" altLang="ja-JP" sz="1300" dirty="0"/>
              <a:t>26</a:t>
            </a:r>
            <a:r>
              <a:rPr lang="ja-JP" altLang="en-US" sz="1300" dirty="0"/>
              <a:t>年</a:t>
            </a:r>
            <a:r>
              <a:rPr lang="en-US" altLang="ja-JP" sz="1300" dirty="0"/>
              <a:t>3</a:t>
            </a:r>
            <a:r>
              <a:rPr lang="ja-JP" altLang="en-US" sz="1300" dirty="0"/>
              <a:t>月障害保健福祉</a:t>
            </a:r>
            <a:r>
              <a:rPr lang="ja-JP" altLang="en-US" sz="1300" dirty="0" smtClean="0"/>
              <a:t>関係主管課長</a:t>
            </a:r>
            <a:r>
              <a:rPr lang="ja-JP" altLang="en-US" sz="1300" dirty="0"/>
              <a:t>会議</a:t>
            </a:r>
            <a:r>
              <a:rPr lang="ja-JP" altLang="en-US" sz="1300" dirty="0" smtClean="0"/>
              <a:t>」</a:t>
            </a:r>
            <a:endParaRPr lang="ja-JP" altLang="en-US" sz="1300" dirty="0"/>
          </a:p>
        </p:txBody>
      </p:sp>
      <p:sp>
        <p:nvSpPr>
          <p:cNvPr id="6" name="テキスト ボックス 5"/>
          <p:cNvSpPr txBox="1"/>
          <p:nvPr/>
        </p:nvSpPr>
        <p:spPr>
          <a:xfrm>
            <a:off x="429070" y="5709162"/>
            <a:ext cx="9039091" cy="1092607"/>
          </a:xfrm>
          <a:prstGeom prst="rect">
            <a:avLst/>
          </a:prstGeom>
          <a:noFill/>
          <a:ln>
            <a:solidFill>
              <a:schemeClr val="tx1"/>
            </a:solidFill>
            <a:prstDash val="dash"/>
          </a:ln>
        </p:spPr>
        <p:txBody>
          <a:bodyPr wrap="square" rtlCol="0">
            <a:spAutoFit/>
          </a:bodyPr>
          <a:lstStyle/>
          <a:p>
            <a:pPr marL="360363" indent="-180975"/>
            <a:r>
              <a:rPr lang="ja-JP" altLang="ja-JP" sz="1300" dirty="0"/>
              <a:t>イ　サービス内容や機能から</a:t>
            </a:r>
            <a:r>
              <a:rPr lang="ja-JP" altLang="ja-JP" sz="1300" u="sng" dirty="0"/>
              <a:t>、介護保険サービスには相当するものがない障害福祉サービス固有のものと認められるもの（同行援護、行動援護、自立訓練（生活訓練）、就労移行支援、就労継続支援等）については、当該障害福祉サービスに係る介護給付費等を支給する</a:t>
            </a:r>
            <a:r>
              <a:rPr lang="ja-JP" altLang="ja-JP" sz="1300" u="sng" dirty="0" smtClean="0"/>
              <a:t>。</a:t>
            </a:r>
            <a:endParaRPr lang="en-US" altLang="ja-JP" sz="1300" u="sng" dirty="0" smtClean="0"/>
          </a:p>
          <a:p>
            <a:endParaRPr lang="en-US" altLang="ja-JP" sz="1300" dirty="0" smtClean="0"/>
          </a:p>
          <a:p>
            <a:pPr algn="r"/>
            <a:r>
              <a:rPr lang="ja-JP" altLang="en-US" sz="1300" dirty="0"/>
              <a:t>「障害者総合支援法に基づく自立支援給付と介護保険制度との適用関係等について（平成</a:t>
            </a:r>
            <a:r>
              <a:rPr lang="en-US" altLang="ja-JP" sz="1300" dirty="0"/>
              <a:t>19</a:t>
            </a:r>
            <a:r>
              <a:rPr lang="ja-JP" altLang="en-US" sz="1300" dirty="0"/>
              <a:t>年通知）</a:t>
            </a:r>
            <a:r>
              <a:rPr lang="ja-JP" altLang="en-US" sz="1300" dirty="0" smtClean="0"/>
              <a:t>」</a:t>
            </a:r>
            <a:endParaRPr lang="en-US" altLang="ja-JP" sz="1300" dirty="0"/>
          </a:p>
        </p:txBody>
      </p:sp>
      <p:sp>
        <p:nvSpPr>
          <p:cNvPr id="7" name="テキスト ボックス 6"/>
          <p:cNvSpPr txBox="1"/>
          <p:nvPr/>
        </p:nvSpPr>
        <p:spPr>
          <a:xfrm>
            <a:off x="450887" y="98699"/>
            <a:ext cx="9017275"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a:t>市町村が適当と認める支給量が介護保険サービスのみによって確保することができないと認められる</a:t>
            </a:r>
            <a:r>
              <a:rPr lang="ja-JP" altLang="ja-JP" dirty="0" smtClean="0"/>
              <a:t>場合等</a:t>
            </a:r>
            <a:r>
              <a:rPr lang="ja-JP" altLang="ja-JP" dirty="0"/>
              <a:t>には、障害者総合支援法に基づくサービスを受ける</a:t>
            </a:r>
            <a:r>
              <a:rPr lang="ja-JP" altLang="ja-JP" dirty="0" smtClean="0"/>
              <a:t>こと</a:t>
            </a:r>
            <a:r>
              <a:rPr lang="ja-JP" altLang="en-US" dirty="0" smtClean="0"/>
              <a:t>が</a:t>
            </a:r>
            <a:r>
              <a:rPr lang="ja-JP" altLang="ja-JP" dirty="0" smtClean="0"/>
              <a:t>可能</a:t>
            </a:r>
            <a:endParaRPr kumimoji="1" lang="ja-JP" altLang="en-US" dirty="0"/>
          </a:p>
        </p:txBody>
      </p:sp>
      <p:sp>
        <p:nvSpPr>
          <p:cNvPr id="8" name="テキスト ボックス 7"/>
          <p:cNvSpPr txBox="1"/>
          <p:nvPr/>
        </p:nvSpPr>
        <p:spPr>
          <a:xfrm>
            <a:off x="486454" y="5014917"/>
            <a:ext cx="8981707" cy="646331"/>
          </a:xfrm>
          <a:prstGeom prst="rect">
            <a:avLst/>
          </a:prstGeom>
          <a:solidFill>
            <a:schemeClr val="accent5">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hangingPunct="0"/>
            <a:r>
              <a:rPr lang="ja-JP" altLang="ja-JP" dirty="0" smtClean="0"/>
              <a:t>障害</a:t>
            </a:r>
            <a:r>
              <a:rPr lang="ja-JP" altLang="ja-JP" dirty="0"/>
              <a:t>福祉サービス固有のサービスと認められるものを利用する場合について</a:t>
            </a:r>
            <a:r>
              <a:rPr lang="ja-JP" altLang="ja-JP" dirty="0" smtClean="0"/>
              <a:t>は </a:t>
            </a:r>
            <a:r>
              <a:rPr lang="ja-JP" altLang="ja-JP" dirty="0"/>
              <a:t>、障害者総合支援法に基づくサービスを受けること</a:t>
            </a:r>
            <a:r>
              <a:rPr lang="ja-JP" altLang="en-US" dirty="0"/>
              <a:t>が</a:t>
            </a:r>
            <a:r>
              <a:rPr lang="ja-JP" altLang="ja-JP" dirty="0" smtClean="0"/>
              <a:t>可能</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56</a:t>
            </a:fld>
            <a:endParaRPr lang="en-US" altLang="ja-JP">
              <a:solidFill>
                <a:prstClr val="black"/>
              </a:solidFill>
            </a:endParaRPr>
          </a:p>
        </p:txBody>
      </p:sp>
    </p:spTree>
    <p:extLst>
      <p:ext uri="{BB962C8B-B14F-4D97-AF65-F5344CB8AC3E}">
        <p14:creationId xmlns:p14="http://schemas.microsoft.com/office/powerpoint/2010/main" val="42019039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ja-JP" altLang="en-US" sz="3600" dirty="0"/>
              <a:t>８</a:t>
            </a:r>
            <a:r>
              <a:rPr lang="ja-JP" altLang="en-US" sz="3600" dirty="0" smtClean="0">
                <a:solidFill>
                  <a:schemeClr val="tx1"/>
                </a:solidFill>
              </a:rPr>
              <a:t>　</a:t>
            </a:r>
            <a:r>
              <a:rPr lang="ja-JP" altLang="en-US" sz="3600" dirty="0" smtClean="0">
                <a:latin typeface="ＭＳ ゴシック" pitchFamily="49" charset="-128"/>
                <a:ea typeface="ＭＳ ゴシック" pitchFamily="49" charset="-128"/>
              </a:rPr>
              <a:t>障害福祉計画について</a:t>
            </a:r>
            <a:endParaRPr lang="ja-JP" altLang="en-US" sz="2400"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57</a:t>
            </a:fld>
            <a:endParaRPr lang="ja-JP" altLang="en-US">
              <a:solidFill>
                <a:prstClr val="black">
                  <a:tint val="75000"/>
                </a:prstClr>
              </a:solidFill>
            </a:endParaRPr>
          </a:p>
        </p:txBody>
      </p:sp>
    </p:spTree>
    <p:extLst>
      <p:ext uri="{BB962C8B-B14F-4D97-AF65-F5344CB8AC3E}">
        <p14:creationId xmlns:p14="http://schemas.microsoft.com/office/powerpoint/2010/main" val="1190752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600765088"/>
              </p:ext>
            </p:extLst>
          </p:nvPr>
        </p:nvGraphicFramePr>
        <p:xfrm>
          <a:off x="220182" y="1920048"/>
          <a:ext cx="9527945" cy="3245847"/>
        </p:xfrm>
        <a:graphic>
          <a:graphicData uri="http://schemas.openxmlformats.org/drawingml/2006/table">
            <a:tbl>
              <a:tblPr firstRow="1" firstCol="1" bandRow="1"/>
              <a:tblGrid>
                <a:gridCol w="1905589">
                  <a:extLst>
                    <a:ext uri="{9D8B030D-6E8A-4147-A177-3AD203B41FA5}">
                      <a16:colId xmlns:a16="http://schemas.microsoft.com/office/drawing/2014/main" val="20000"/>
                    </a:ext>
                  </a:extLst>
                </a:gridCol>
                <a:gridCol w="1905589">
                  <a:extLst>
                    <a:ext uri="{9D8B030D-6E8A-4147-A177-3AD203B41FA5}">
                      <a16:colId xmlns:a16="http://schemas.microsoft.com/office/drawing/2014/main" val="20001"/>
                    </a:ext>
                  </a:extLst>
                </a:gridCol>
                <a:gridCol w="1905589">
                  <a:extLst>
                    <a:ext uri="{9D8B030D-6E8A-4147-A177-3AD203B41FA5}">
                      <a16:colId xmlns:a16="http://schemas.microsoft.com/office/drawing/2014/main" val="20002"/>
                    </a:ext>
                  </a:extLst>
                </a:gridCol>
                <a:gridCol w="1905589">
                  <a:extLst>
                    <a:ext uri="{9D8B030D-6E8A-4147-A177-3AD203B41FA5}">
                      <a16:colId xmlns:a16="http://schemas.microsoft.com/office/drawing/2014/main" val="20003"/>
                    </a:ext>
                  </a:extLst>
                </a:gridCol>
                <a:gridCol w="1905589">
                  <a:extLst>
                    <a:ext uri="{9D8B030D-6E8A-4147-A177-3AD203B41FA5}">
                      <a16:colId xmlns:a16="http://schemas.microsoft.com/office/drawing/2014/main" val="20004"/>
                    </a:ext>
                  </a:extLst>
                </a:gridCol>
              </a:tblGrid>
              <a:tr h="1206500">
                <a:tc>
                  <a:txBody>
                    <a:bodyPr/>
                    <a:lstStyle/>
                    <a:p>
                      <a:pPr algn="ctr">
                        <a:lnSpc>
                          <a:spcPts val="2200"/>
                        </a:lnSpc>
                        <a:spcAft>
                          <a:spcPts val="0"/>
                        </a:spcAft>
                      </a:pPr>
                      <a:r>
                        <a:rPr lang="ja-JP" sz="1800" b="1" kern="100" dirty="0" smtClean="0">
                          <a:solidFill>
                            <a:srgbClr val="FFFFFF"/>
                          </a:solidFill>
                          <a:effectLst/>
                          <a:latin typeface="+mn-ea"/>
                          <a:ea typeface="+mn-ea"/>
                          <a:cs typeface="Times New Roman"/>
                        </a:rPr>
                        <a:t>第１期</a:t>
                      </a:r>
                      <a:endParaRPr lang="en-US" altLang="ja-JP" sz="1800" b="1" kern="100" dirty="0" smtClean="0">
                        <a:solidFill>
                          <a:srgbClr val="FFFFFF"/>
                        </a:solidFill>
                        <a:effectLst/>
                        <a:latin typeface="+mn-ea"/>
                        <a:ea typeface="+mn-ea"/>
                        <a:cs typeface="Times New Roman"/>
                      </a:endParaRPr>
                    </a:p>
                    <a:p>
                      <a:pPr algn="ctr">
                        <a:lnSpc>
                          <a:spcPts val="2200"/>
                        </a:lnSpc>
                        <a:spcAft>
                          <a:spcPts val="0"/>
                        </a:spcAft>
                      </a:pPr>
                      <a:r>
                        <a:rPr lang="ja-JP" altLang="en-US" sz="1800" b="1" kern="100" dirty="0" smtClean="0">
                          <a:solidFill>
                            <a:srgbClr val="FFFFFF"/>
                          </a:solidFill>
                          <a:effectLst/>
                          <a:latin typeface="+mn-ea"/>
                          <a:ea typeface="+mn-ea"/>
                          <a:cs typeface="Times New Roman"/>
                        </a:rPr>
                        <a:t>障害福祉</a:t>
                      </a:r>
                      <a:r>
                        <a:rPr lang="ja-JP" sz="1800" b="1" kern="100" dirty="0" smtClean="0">
                          <a:solidFill>
                            <a:srgbClr val="FFFFFF"/>
                          </a:solidFill>
                          <a:effectLst/>
                          <a:latin typeface="+mn-ea"/>
                          <a:ea typeface="+mn-ea"/>
                          <a:cs typeface="Times New Roman"/>
                        </a:rPr>
                        <a:t>計画</a:t>
                      </a:r>
                      <a:endParaRPr lang="ja-JP" sz="1800" kern="100" dirty="0">
                        <a:effectLst/>
                        <a:latin typeface="+mn-ea"/>
                        <a:ea typeface="+mn-ea"/>
                        <a:cs typeface="Times New Roman"/>
                      </a:endParaRPr>
                    </a:p>
                    <a:p>
                      <a:pPr algn="ctr">
                        <a:lnSpc>
                          <a:spcPts val="2200"/>
                        </a:lnSpc>
                        <a:spcAft>
                          <a:spcPts val="0"/>
                        </a:spcAft>
                      </a:pPr>
                      <a:r>
                        <a:rPr lang="en-US" sz="1800" b="1" kern="100" dirty="0" smtClean="0">
                          <a:solidFill>
                            <a:srgbClr val="FFFFFF"/>
                          </a:solidFill>
                          <a:effectLst/>
                          <a:latin typeface="+mn-ea"/>
                          <a:ea typeface="+mn-ea"/>
                          <a:cs typeface="Times New Roman"/>
                        </a:rPr>
                        <a:t>18</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20</a:t>
                      </a:r>
                      <a:r>
                        <a:rPr lang="ja-JP" sz="1800" b="1" kern="100" dirty="0" smtClean="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smtClean="0">
                          <a:solidFill>
                            <a:srgbClr val="FFFFFF"/>
                          </a:solidFill>
                          <a:effectLst/>
                          <a:latin typeface="+mn-ea"/>
                          <a:ea typeface="+mn-ea"/>
                          <a:cs typeface="Times New Roman"/>
                        </a:rPr>
                        <a:t>第２期</a:t>
                      </a:r>
                      <a:endParaRPr lang="en-US" altLang="ja-JP" sz="1800" b="1" kern="100" dirty="0" smtClean="0">
                        <a:solidFill>
                          <a:srgbClr val="FFFFFF"/>
                        </a:solidFill>
                        <a:effectLst/>
                        <a:latin typeface="+mn-ea"/>
                        <a:ea typeface="+mn-ea"/>
                        <a:cs typeface="Times New Roman"/>
                      </a:endParaRPr>
                    </a:p>
                    <a:p>
                      <a:pPr algn="ctr">
                        <a:lnSpc>
                          <a:spcPts val="2200"/>
                        </a:lnSpc>
                        <a:spcAft>
                          <a:spcPts val="0"/>
                        </a:spcAft>
                      </a:pPr>
                      <a:r>
                        <a:rPr lang="ja-JP" altLang="en-US" sz="1800" b="1" kern="100" dirty="0" smtClean="0">
                          <a:solidFill>
                            <a:srgbClr val="FFFFFF"/>
                          </a:solidFill>
                          <a:effectLst/>
                          <a:latin typeface="+mn-ea"/>
                          <a:ea typeface="+mn-ea"/>
                          <a:cs typeface="Times New Roman"/>
                        </a:rPr>
                        <a:t>障害福祉</a:t>
                      </a:r>
                      <a:r>
                        <a:rPr lang="ja-JP" sz="1800" b="1" kern="100" dirty="0" smtClean="0">
                          <a:solidFill>
                            <a:srgbClr val="FFFFFF"/>
                          </a:solidFill>
                          <a:effectLst/>
                          <a:latin typeface="+mn-ea"/>
                          <a:ea typeface="+mn-ea"/>
                          <a:cs typeface="Times New Roman"/>
                        </a:rPr>
                        <a:t>計画</a:t>
                      </a:r>
                      <a:endParaRPr lang="ja-JP" sz="1800" kern="100" dirty="0">
                        <a:effectLst/>
                        <a:latin typeface="+mn-ea"/>
                        <a:ea typeface="+mn-ea"/>
                        <a:cs typeface="Times New Roman"/>
                      </a:endParaRPr>
                    </a:p>
                    <a:p>
                      <a:pPr algn="ctr">
                        <a:lnSpc>
                          <a:spcPts val="2200"/>
                        </a:lnSpc>
                        <a:spcAft>
                          <a:spcPts val="0"/>
                        </a:spcAft>
                      </a:pPr>
                      <a:r>
                        <a:rPr lang="en-US" sz="1800" b="1" kern="100" dirty="0" smtClean="0">
                          <a:solidFill>
                            <a:srgbClr val="FFFFFF"/>
                          </a:solidFill>
                          <a:effectLst/>
                          <a:latin typeface="+mn-ea"/>
                          <a:ea typeface="+mn-ea"/>
                          <a:cs typeface="Times New Roman"/>
                        </a:rPr>
                        <a:t>21</a:t>
                      </a:r>
                      <a:r>
                        <a:rPr lang="ja-JP" sz="1800" b="1" kern="100" dirty="0">
                          <a:solidFill>
                            <a:srgbClr val="FFFFFF"/>
                          </a:solidFill>
                          <a:effectLst/>
                          <a:latin typeface="+mn-ea"/>
                          <a:ea typeface="+mn-ea"/>
                          <a:cs typeface="Times New Roman"/>
                        </a:rPr>
                        <a:t>年度～</a:t>
                      </a:r>
                      <a:r>
                        <a:rPr lang="en-US" sz="1800" b="1" kern="100" dirty="0">
                          <a:solidFill>
                            <a:srgbClr val="FFFFFF"/>
                          </a:solidFill>
                          <a:effectLst/>
                          <a:latin typeface="+mn-ea"/>
                          <a:ea typeface="+mn-ea"/>
                          <a:cs typeface="Times New Roman"/>
                        </a:rPr>
                        <a:t>23</a:t>
                      </a:r>
                      <a:r>
                        <a:rPr lang="ja-JP" sz="1800" b="1" kern="100" dirty="0" smtClean="0">
                          <a:solidFill>
                            <a:srgbClr val="FFFFFF"/>
                          </a:solidFill>
                          <a:effectLst/>
                          <a:latin typeface="+mn-ea"/>
                          <a:ea typeface="+mn-ea"/>
                          <a:cs typeface="Times New Roman"/>
                        </a:rPr>
                        <a:t>年度</a:t>
                      </a:r>
                      <a:endParaRPr lang="ja-JP" sz="1800" kern="100" dirty="0">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sz="1800" b="1" kern="100" dirty="0" smtClean="0">
                          <a:solidFill>
                            <a:schemeClr val="bg1"/>
                          </a:solidFill>
                          <a:effectLst/>
                          <a:latin typeface="+mn-ea"/>
                          <a:ea typeface="+mn-ea"/>
                          <a:cs typeface="Times New Roman"/>
                        </a:rPr>
                        <a:t>第３期</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ja-JP" altLang="en-US" sz="1800" b="1" kern="100" dirty="0" smtClean="0">
                          <a:solidFill>
                            <a:schemeClr val="bg1"/>
                          </a:solidFill>
                          <a:effectLst/>
                          <a:latin typeface="+mn-ea"/>
                          <a:ea typeface="+mn-ea"/>
                          <a:cs typeface="Times New Roman"/>
                        </a:rPr>
                        <a:t>障害福祉計画</a:t>
                      </a:r>
                      <a:endParaRPr lang="ja-JP" sz="1800" b="1" kern="100" dirty="0">
                        <a:solidFill>
                          <a:schemeClr val="bg1"/>
                        </a:solidFill>
                        <a:effectLst/>
                        <a:latin typeface="+mn-ea"/>
                        <a:ea typeface="+mn-ea"/>
                        <a:cs typeface="Times New Roman"/>
                      </a:endParaRPr>
                    </a:p>
                    <a:p>
                      <a:pPr algn="ctr">
                        <a:lnSpc>
                          <a:spcPts val="2200"/>
                        </a:lnSpc>
                        <a:spcAft>
                          <a:spcPts val="0"/>
                        </a:spcAft>
                      </a:pPr>
                      <a:r>
                        <a:rPr lang="en-US" sz="1800" b="1" kern="100" dirty="0">
                          <a:solidFill>
                            <a:schemeClr val="bg1"/>
                          </a:solidFill>
                          <a:effectLst/>
                          <a:latin typeface="+mn-ea"/>
                          <a:ea typeface="+mn-ea"/>
                          <a:cs typeface="Times New Roman"/>
                        </a:rPr>
                        <a:t>24</a:t>
                      </a:r>
                      <a:r>
                        <a:rPr lang="ja-JP" sz="1800" b="1" kern="100" dirty="0">
                          <a:solidFill>
                            <a:schemeClr val="bg1"/>
                          </a:solidFill>
                          <a:effectLst/>
                          <a:latin typeface="+mn-ea"/>
                          <a:ea typeface="+mn-ea"/>
                          <a:cs typeface="Times New Roman"/>
                        </a:rPr>
                        <a:t>年度～</a:t>
                      </a:r>
                      <a:r>
                        <a:rPr lang="en-US" sz="1800" b="1" kern="100" dirty="0">
                          <a:solidFill>
                            <a:schemeClr val="bg1"/>
                          </a:solidFill>
                          <a:effectLst/>
                          <a:latin typeface="+mn-ea"/>
                          <a:ea typeface="+mn-ea"/>
                          <a:cs typeface="Times New Roman"/>
                        </a:rPr>
                        <a:t>26</a:t>
                      </a:r>
                      <a:r>
                        <a:rPr lang="ja-JP" sz="1800" b="1" kern="100" dirty="0">
                          <a:solidFill>
                            <a:schemeClr val="bg1"/>
                          </a:solidFill>
                          <a:effectLst/>
                          <a:latin typeface="+mn-ea"/>
                          <a:ea typeface="+mn-ea"/>
                          <a:cs typeface="Times New Roman"/>
                        </a:rPr>
                        <a:t>年度</a:t>
                      </a: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2200"/>
                        </a:lnSpc>
                        <a:spcAft>
                          <a:spcPts val="0"/>
                        </a:spcAft>
                      </a:pPr>
                      <a:r>
                        <a:rPr lang="ja-JP" altLang="en-US" sz="1800" b="1" kern="100" dirty="0" smtClean="0">
                          <a:solidFill>
                            <a:schemeClr val="bg1"/>
                          </a:solidFill>
                          <a:effectLst/>
                          <a:latin typeface="+mn-ea"/>
                          <a:ea typeface="+mn-ea"/>
                          <a:cs typeface="Times New Roman"/>
                        </a:rPr>
                        <a:t>第４期</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ja-JP" altLang="en-US" sz="1800" b="1" kern="100" dirty="0" smtClean="0">
                          <a:solidFill>
                            <a:schemeClr val="bg1"/>
                          </a:solidFill>
                          <a:effectLst/>
                          <a:latin typeface="+mn-ea"/>
                          <a:ea typeface="+mn-ea"/>
                          <a:cs typeface="Times New Roman"/>
                        </a:rPr>
                        <a:t>障害福祉計画</a:t>
                      </a:r>
                      <a:endParaRPr lang="en-US" altLang="ja-JP" sz="1800" b="1" kern="100" dirty="0" smtClean="0">
                        <a:solidFill>
                          <a:schemeClr val="bg1"/>
                        </a:solidFill>
                        <a:effectLst/>
                        <a:latin typeface="+mn-ea"/>
                        <a:ea typeface="+mn-ea"/>
                        <a:cs typeface="Times New Roman"/>
                      </a:endParaRPr>
                    </a:p>
                    <a:p>
                      <a:pPr algn="ctr">
                        <a:lnSpc>
                          <a:spcPts val="2200"/>
                        </a:lnSpc>
                        <a:spcAft>
                          <a:spcPts val="0"/>
                        </a:spcAft>
                      </a:pPr>
                      <a:r>
                        <a:rPr lang="en-US" altLang="ja-JP" sz="1800" b="1" kern="100" dirty="0" smtClean="0">
                          <a:solidFill>
                            <a:schemeClr val="bg1"/>
                          </a:solidFill>
                          <a:effectLst/>
                          <a:latin typeface="+mn-ea"/>
                          <a:ea typeface="+mn-ea"/>
                          <a:cs typeface="Times New Roman"/>
                        </a:rPr>
                        <a:t>27</a:t>
                      </a:r>
                      <a:r>
                        <a:rPr lang="ja-JP" altLang="en-US" sz="1800" b="1" kern="100" dirty="0" smtClean="0">
                          <a:solidFill>
                            <a:schemeClr val="bg1"/>
                          </a:solidFill>
                          <a:effectLst/>
                          <a:latin typeface="+mn-ea"/>
                          <a:ea typeface="+mn-ea"/>
                          <a:cs typeface="Times New Roman"/>
                        </a:rPr>
                        <a:t>年度～</a:t>
                      </a:r>
                      <a:r>
                        <a:rPr lang="en-US" altLang="ja-JP" sz="1800" b="1" kern="100" dirty="0" smtClean="0">
                          <a:solidFill>
                            <a:schemeClr val="bg1"/>
                          </a:solidFill>
                          <a:effectLst/>
                          <a:latin typeface="+mn-ea"/>
                          <a:ea typeface="+mn-ea"/>
                          <a:cs typeface="Times New Roman"/>
                        </a:rPr>
                        <a:t>29</a:t>
                      </a:r>
                      <a:r>
                        <a:rPr lang="ja-JP" altLang="en-US" sz="1800" b="1" kern="100" dirty="0" smtClean="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1900"/>
                        </a:lnSpc>
                        <a:spcAft>
                          <a:spcPts val="0"/>
                        </a:spcAft>
                      </a:pPr>
                      <a:r>
                        <a:rPr lang="ja-JP" altLang="en-US" sz="1800" b="1" kern="100" dirty="0" smtClean="0">
                          <a:solidFill>
                            <a:schemeClr val="bg1"/>
                          </a:solidFill>
                          <a:effectLst/>
                          <a:latin typeface="+mn-ea"/>
                          <a:ea typeface="+mn-ea"/>
                          <a:cs typeface="Times New Roman"/>
                        </a:rPr>
                        <a:t>第５期</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障害福祉計画</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第１期</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ja-JP" altLang="en-US" sz="1800" b="1" kern="100" dirty="0" smtClean="0">
                          <a:solidFill>
                            <a:schemeClr val="bg1"/>
                          </a:solidFill>
                          <a:effectLst/>
                          <a:latin typeface="+mn-ea"/>
                          <a:ea typeface="+mn-ea"/>
                          <a:cs typeface="Times New Roman"/>
                        </a:rPr>
                        <a:t>障害児福祉計画</a:t>
                      </a:r>
                      <a:endParaRPr lang="en-US" altLang="ja-JP" sz="1800" b="1" kern="100" dirty="0" smtClean="0">
                        <a:solidFill>
                          <a:schemeClr val="bg1"/>
                        </a:solidFill>
                        <a:effectLst/>
                        <a:latin typeface="+mn-ea"/>
                        <a:ea typeface="+mn-ea"/>
                        <a:cs typeface="Times New Roman"/>
                      </a:endParaRPr>
                    </a:p>
                    <a:p>
                      <a:pPr algn="ctr">
                        <a:lnSpc>
                          <a:spcPts val="1900"/>
                        </a:lnSpc>
                        <a:spcAft>
                          <a:spcPts val="0"/>
                        </a:spcAft>
                      </a:pPr>
                      <a:r>
                        <a:rPr lang="en-US" altLang="ja-JP" sz="1800" b="1" kern="100" dirty="0" smtClean="0">
                          <a:solidFill>
                            <a:schemeClr val="bg1"/>
                          </a:solidFill>
                          <a:effectLst/>
                          <a:latin typeface="+mn-ea"/>
                          <a:ea typeface="+mn-ea"/>
                          <a:cs typeface="Times New Roman"/>
                        </a:rPr>
                        <a:t>30</a:t>
                      </a:r>
                      <a:r>
                        <a:rPr lang="ja-JP" altLang="en-US" sz="1800" b="1" kern="100" dirty="0" smtClean="0">
                          <a:solidFill>
                            <a:schemeClr val="bg1"/>
                          </a:solidFill>
                          <a:effectLst/>
                          <a:latin typeface="+mn-ea"/>
                          <a:ea typeface="+mn-ea"/>
                          <a:cs typeface="Times New Roman"/>
                        </a:rPr>
                        <a:t>年度～</a:t>
                      </a:r>
                      <a:r>
                        <a:rPr lang="en-US" altLang="ja-JP" sz="1800" b="1" kern="100" dirty="0" smtClean="0">
                          <a:solidFill>
                            <a:schemeClr val="bg1"/>
                          </a:solidFill>
                          <a:effectLst/>
                          <a:latin typeface="+mn-ea"/>
                          <a:ea typeface="+mn-ea"/>
                          <a:cs typeface="Times New Roman"/>
                        </a:rPr>
                        <a:t>32</a:t>
                      </a:r>
                      <a:r>
                        <a:rPr lang="ja-JP" altLang="en-US" sz="1800" b="1" kern="100" dirty="0" smtClean="0">
                          <a:solidFill>
                            <a:schemeClr val="bg1"/>
                          </a:solidFill>
                          <a:effectLst/>
                          <a:latin typeface="+mn-ea"/>
                          <a:ea typeface="+mn-ea"/>
                          <a:cs typeface="Times New Roman"/>
                        </a:rPr>
                        <a:t>年度</a:t>
                      </a:r>
                      <a:endParaRPr lang="ja-JP" sz="1800" b="1" kern="100" dirty="0">
                        <a:solidFill>
                          <a:schemeClr val="bg1"/>
                        </a:solidFill>
                        <a:effectLst/>
                        <a:latin typeface="+mn-ea"/>
                        <a:ea typeface="+mn-ea"/>
                        <a:cs typeface="Times New Roman"/>
                      </a:endParaRPr>
                    </a:p>
                  </a:txBody>
                  <a:tcPr marL="68580" marR="68580" marT="0" marB="0" anchor="ctr">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39347">
                <a:tc>
                  <a:txBody>
                    <a:bodyPr/>
                    <a:lstStyle/>
                    <a:p>
                      <a:pPr indent="127000" algn="l">
                        <a:lnSpc>
                          <a:spcPts val="2200"/>
                        </a:lnSpc>
                        <a:spcAft>
                          <a:spcPts val="0"/>
                        </a:spcAft>
                      </a:pPr>
                      <a:r>
                        <a:rPr lang="ja-JP" sz="1800" kern="100" dirty="0">
                          <a:effectLst/>
                          <a:latin typeface="+mn-ea"/>
                          <a:ea typeface="+mn-ea"/>
                          <a:cs typeface="Times New Roman"/>
                        </a:rPr>
                        <a:t>平成</a:t>
                      </a:r>
                      <a:r>
                        <a:rPr lang="en-US" sz="1800" kern="100" dirty="0">
                          <a:effectLst/>
                          <a:latin typeface="+mn-ea"/>
                          <a:ea typeface="+mn-ea"/>
                          <a:cs typeface="Times New Roman"/>
                        </a:rPr>
                        <a:t>23</a:t>
                      </a:r>
                      <a:r>
                        <a:rPr lang="ja-JP" sz="1800" kern="100" dirty="0">
                          <a:effectLst/>
                          <a:latin typeface="+mn-ea"/>
                          <a:ea typeface="+mn-ea"/>
                          <a:cs typeface="Times New Roman"/>
                        </a:rPr>
                        <a:t>年度を目標として、地域の実情に応じた数値目標及び障害福祉サービスの見込量を設定</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sz="1800" kern="100" dirty="0">
                          <a:effectLst/>
                          <a:latin typeface="+mn-ea"/>
                          <a:ea typeface="+mn-ea"/>
                          <a:cs typeface="Times New Roman"/>
                        </a:rPr>
                        <a:t>第１期の実績を踏まえ、第２期障害福祉計画を作成</a:t>
                      </a:r>
                    </a:p>
                  </a:txBody>
                  <a:tcPr marL="68580" marR="68580"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smtClean="0">
                          <a:effectLst/>
                          <a:latin typeface="+mn-ea"/>
                          <a:ea typeface="+mn-ea"/>
                          <a:cs typeface="Times New Roman"/>
                        </a:rPr>
                        <a:t>つなぎ</a:t>
                      </a:r>
                      <a:r>
                        <a:rPr lang="ja-JP" sz="1800" kern="100" dirty="0" smtClean="0">
                          <a:effectLst/>
                          <a:latin typeface="+mn-ea"/>
                          <a:ea typeface="+mn-ea"/>
                          <a:cs typeface="Times New Roman"/>
                        </a:rPr>
                        <a:t>法</a:t>
                      </a:r>
                      <a:r>
                        <a:rPr lang="ja-JP" sz="1800" kern="100" dirty="0">
                          <a:effectLst/>
                          <a:latin typeface="+mn-ea"/>
                          <a:ea typeface="+mn-ea"/>
                          <a:cs typeface="Times New Roman"/>
                        </a:rPr>
                        <a:t>による障害者自立支援法の改正等を踏まえ、平成</a:t>
                      </a:r>
                      <a:r>
                        <a:rPr lang="en-US" sz="1800" kern="100" dirty="0">
                          <a:effectLst/>
                          <a:latin typeface="+mn-ea"/>
                          <a:ea typeface="+mn-ea"/>
                          <a:cs typeface="Times New Roman"/>
                        </a:rPr>
                        <a:t>26</a:t>
                      </a:r>
                      <a:r>
                        <a:rPr lang="ja-JP" sz="1800" kern="100" dirty="0">
                          <a:effectLst/>
                          <a:latin typeface="+mn-ea"/>
                          <a:ea typeface="+mn-ea"/>
                          <a:cs typeface="Times New Roman"/>
                        </a:rPr>
                        <a:t>年度を目標として、第３期障害福祉計画を作成</a:t>
                      </a:r>
                    </a:p>
                  </a:txBody>
                  <a:tcPr marL="68580" marR="68580" marT="0" marB="0">
                    <a:lnL w="12700" cap="flat" cmpd="sng" algn="ctr">
                      <a:solidFill>
                        <a:schemeClr val="tx1"/>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indent="127635" algn="l">
                        <a:lnSpc>
                          <a:spcPts val="2200"/>
                        </a:lnSpc>
                        <a:spcAft>
                          <a:spcPts val="0"/>
                        </a:spcAft>
                      </a:pPr>
                      <a:r>
                        <a:rPr lang="ja-JP" altLang="en-US" sz="1800" kern="100" dirty="0" smtClean="0">
                          <a:effectLst/>
                          <a:latin typeface="+mn-ea"/>
                          <a:ea typeface="+mn-ea"/>
                          <a:cs typeface="Times New Roman"/>
                        </a:rPr>
                        <a:t>障害者総合支援法の施行等を踏まえ、平成</a:t>
                      </a:r>
                      <a:r>
                        <a:rPr lang="en-US" altLang="ja-JP" sz="1800" kern="100" dirty="0" smtClean="0">
                          <a:effectLst/>
                          <a:latin typeface="+mn-ea"/>
                          <a:ea typeface="+mn-ea"/>
                          <a:cs typeface="Times New Roman"/>
                        </a:rPr>
                        <a:t>29</a:t>
                      </a:r>
                      <a:r>
                        <a:rPr lang="ja-JP" altLang="en-US" sz="1800" kern="100" dirty="0" smtClean="0">
                          <a:effectLst/>
                          <a:latin typeface="+mn-ea"/>
                          <a:ea typeface="+mn-ea"/>
                          <a:cs typeface="Times New Roman"/>
                        </a:rPr>
                        <a:t>年度を目標として、第４期障害福祉計画を作成</a:t>
                      </a:r>
                      <a:endParaRPr lang="ja-JP" sz="1800" kern="100" dirty="0">
                        <a:effectLst/>
                        <a:latin typeface="+mn-ea"/>
                        <a:ea typeface="+mn-ea"/>
                        <a:cs typeface="Times New Roman"/>
                      </a:endParaRPr>
                    </a:p>
                  </a:txBody>
                  <a:tcPr marL="68580" marR="68580" marT="0" marB="0">
                    <a:lnL w="12700" cap="flat" cmpd="sng" algn="ctr">
                      <a:solidFill>
                        <a:srgbClr val="000000"/>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127635" algn="l" defTabSz="914400" rtl="0" eaLnBrk="1" fontAlgn="auto" latinLnBrk="0" hangingPunct="1">
                        <a:lnSpc>
                          <a:spcPts val="2200"/>
                        </a:lnSpc>
                        <a:spcBef>
                          <a:spcPts val="0"/>
                        </a:spcBef>
                        <a:spcAft>
                          <a:spcPts val="0"/>
                        </a:spcAft>
                        <a:buClrTx/>
                        <a:buSzTx/>
                        <a:buFontTx/>
                        <a:buNone/>
                        <a:tabLst/>
                        <a:defRPr/>
                      </a:pPr>
                      <a:r>
                        <a:rPr lang="ja-JP" altLang="en-US" sz="1800" kern="100" dirty="0" smtClean="0">
                          <a:effectLst/>
                          <a:latin typeface="+mn-ea"/>
                          <a:ea typeface="+mn-ea"/>
                          <a:cs typeface="Times New Roman"/>
                        </a:rPr>
                        <a:t>障害者総合支援法・児童福祉法の改正等を踏まえ、平成</a:t>
                      </a:r>
                      <a:r>
                        <a:rPr lang="en-US" altLang="ja-JP" sz="1800" kern="100" dirty="0" smtClean="0">
                          <a:effectLst/>
                          <a:latin typeface="+mn-ea"/>
                          <a:ea typeface="+mn-ea"/>
                          <a:cs typeface="Times New Roman"/>
                        </a:rPr>
                        <a:t>32</a:t>
                      </a:r>
                      <a:r>
                        <a:rPr lang="ja-JP" altLang="en-US" sz="1800" kern="100" dirty="0" smtClean="0">
                          <a:effectLst/>
                          <a:latin typeface="+mn-ea"/>
                          <a:ea typeface="+mn-ea"/>
                          <a:cs typeface="Times New Roman"/>
                        </a:rPr>
                        <a:t>年度を目標として、第５期障害福祉計画等を作成</a:t>
                      </a:r>
                      <a:endParaRPr lang="ja-JP" sz="1800" kern="100" dirty="0">
                        <a:effectLst/>
                        <a:latin typeface="+mn-ea"/>
                        <a:ea typeface="+mn-ea"/>
                        <a:cs typeface="Times New Roman"/>
                      </a:endParaRPr>
                    </a:p>
                  </a:txBody>
                  <a:tcPr marL="68580" marR="68580" marT="0" marB="0">
                    <a:lnL w="12700" cap="flat" cmpd="sng" algn="ctr">
                      <a:solidFill>
                        <a:schemeClr val="tx1"/>
                      </a:solidFill>
                      <a:prstDash val="dot"/>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1006" y="6475"/>
            <a:ext cx="9905008" cy="400015"/>
          </a:xfrm>
          <a:prstGeom prst="rect">
            <a:avLst/>
          </a:prstGeom>
          <a:noFill/>
        </p:spPr>
        <p:txBody>
          <a:bodyPr wrap="square" lIns="91341" tIns="45673" rIns="91341" bIns="45673" rtlCol="0">
            <a:spAutoFit/>
          </a:bodyPr>
          <a:lstStyle/>
          <a:p>
            <a:pPr algn="ctr"/>
            <a:r>
              <a:rPr lang="ja-JP" altLang="en-US" sz="2000" b="1" dirty="0">
                <a:solidFill>
                  <a:schemeClr val="tx2"/>
                </a:solidFill>
                <a:latin typeface="ＭＳ Ｐゴシック"/>
                <a:ea typeface="ＭＳ Ｐゴシック"/>
              </a:rPr>
              <a:t>障害福祉計画等と基本指針</a:t>
            </a:r>
          </a:p>
        </p:txBody>
      </p:sp>
      <p:sp>
        <p:nvSpPr>
          <p:cNvPr id="10" name="テキスト ボックス 9"/>
          <p:cNvSpPr txBox="1"/>
          <p:nvPr/>
        </p:nvSpPr>
        <p:spPr>
          <a:xfrm>
            <a:off x="3943368" y="1622595"/>
            <a:ext cx="5991439" cy="338459"/>
          </a:xfrm>
          <a:prstGeom prst="rect">
            <a:avLst/>
          </a:prstGeom>
          <a:noFill/>
        </p:spPr>
        <p:txBody>
          <a:bodyPr wrap="square" lIns="91341" tIns="45673" rIns="91341" bIns="45673" rtlCol="0">
            <a:spAutoFit/>
          </a:bodyPr>
          <a:lstStyle/>
          <a:p>
            <a:r>
              <a:rPr lang="en-US" altLang="ja-JP" sz="1600" b="1" dirty="0">
                <a:solidFill>
                  <a:prstClr val="black"/>
                </a:solidFill>
                <a:latin typeface="ＭＳ Ｐゴシック"/>
                <a:ea typeface="ＭＳ Ｐゴシック"/>
              </a:rPr>
              <a:t>H24</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H25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H26</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 H27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H28   </a:t>
            </a:r>
            <a:r>
              <a:rPr lang="ja-JP" altLang="en-US" sz="1600" b="1" dirty="0">
                <a:solidFill>
                  <a:prstClr val="black"/>
                </a:solidFill>
                <a:latin typeface="ＭＳ Ｐゴシック"/>
                <a:ea typeface="ＭＳ Ｐゴシック"/>
              </a:rPr>
              <a:t>    </a:t>
            </a:r>
            <a:r>
              <a:rPr lang="en-US" altLang="ja-JP" sz="1600" b="1" dirty="0">
                <a:solidFill>
                  <a:prstClr val="black"/>
                </a:solidFill>
                <a:latin typeface="ＭＳ Ｐゴシック"/>
                <a:ea typeface="ＭＳ Ｐゴシック"/>
              </a:rPr>
              <a:t>H29   H30       H31     H32</a:t>
            </a:r>
          </a:p>
        </p:txBody>
      </p:sp>
      <p:sp>
        <p:nvSpPr>
          <p:cNvPr id="11" name="角丸四角形 10"/>
          <p:cNvSpPr/>
          <p:nvPr/>
        </p:nvSpPr>
        <p:spPr bwMode="auto">
          <a:xfrm>
            <a:off x="4447685" y="5196814"/>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sp>
        <p:nvSpPr>
          <p:cNvPr id="13" name="角丸四角形 12"/>
          <p:cNvSpPr/>
          <p:nvPr/>
        </p:nvSpPr>
        <p:spPr bwMode="auto">
          <a:xfrm>
            <a:off x="5311886" y="5945557"/>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sp>
        <p:nvSpPr>
          <p:cNvPr id="20" name="角丸四角形 19"/>
          <p:cNvSpPr/>
          <p:nvPr/>
        </p:nvSpPr>
        <p:spPr bwMode="auto">
          <a:xfrm>
            <a:off x="8951043" y="5950974"/>
            <a:ext cx="648073" cy="882608"/>
          </a:xfrm>
          <a:prstGeom prst="roundRect">
            <a:avLst/>
          </a:prstGeom>
          <a:solidFill>
            <a:schemeClr val="accent6">
              <a:lumMod val="60000"/>
              <a:lumOff val="40000"/>
            </a:schemeClr>
          </a:solidFill>
          <a:ln w="9525" cap="flat" cmpd="sng" algn="ctr">
            <a:solidFill>
              <a:schemeClr val="tx1"/>
            </a:solidFill>
            <a:prstDash val="sysDash"/>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cxnSp>
        <p:nvCxnSpPr>
          <p:cNvPr id="22" name="直線矢印コネクタ 21"/>
          <p:cNvCxnSpPr/>
          <p:nvPr/>
        </p:nvCxnSpPr>
        <p:spPr bwMode="auto">
          <a:xfrm>
            <a:off x="5311790" y="5547923"/>
            <a:ext cx="892821"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5" name="直線矢印コネクタ 24"/>
          <p:cNvCxnSpPr/>
          <p:nvPr/>
        </p:nvCxnSpPr>
        <p:spPr bwMode="auto">
          <a:xfrm>
            <a:off x="8827811" y="5570150"/>
            <a:ext cx="877728" cy="11012"/>
          </a:xfrm>
          <a:prstGeom prst="straightConnector1">
            <a:avLst/>
          </a:prstGeom>
          <a:solidFill>
            <a:schemeClr val="bg1"/>
          </a:solidFill>
          <a:ln w="38100" cap="flat" cmpd="sng" algn="ctr">
            <a:solidFill>
              <a:schemeClr val="tx2">
                <a:lumMod val="60000"/>
                <a:lumOff val="40000"/>
              </a:schemeClr>
            </a:solidFill>
            <a:prstDash val="solid"/>
            <a:round/>
            <a:headEnd type="none" w="med" len="med"/>
            <a:tailEnd type="arrow"/>
          </a:ln>
          <a:effectLst/>
        </p:spPr>
      </p:cxnSp>
      <p:cxnSp>
        <p:nvCxnSpPr>
          <p:cNvPr id="31" name="直線矢印コネクタ 30"/>
          <p:cNvCxnSpPr/>
          <p:nvPr/>
        </p:nvCxnSpPr>
        <p:spPr bwMode="auto">
          <a:xfrm flipV="1">
            <a:off x="3914561" y="5557906"/>
            <a:ext cx="526810" cy="1853"/>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2" name="直線矢印コネクタ 31"/>
          <p:cNvCxnSpPr/>
          <p:nvPr/>
        </p:nvCxnSpPr>
        <p:spPr bwMode="auto">
          <a:xfrm flipV="1">
            <a:off x="3916307" y="6328520"/>
            <a:ext cx="1395442"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34" name="角丸四角形 33"/>
          <p:cNvSpPr/>
          <p:nvPr/>
        </p:nvSpPr>
        <p:spPr bwMode="auto">
          <a:xfrm>
            <a:off x="186546" y="5203652"/>
            <a:ext cx="3728020" cy="688562"/>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2700"/>
              </a:lnSpc>
            </a:pPr>
            <a:r>
              <a:rPr lang="ja-JP" altLang="en-US" sz="1600" b="1" dirty="0">
                <a:solidFill>
                  <a:prstClr val="white"/>
                </a:solidFill>
                <a:ea typeface="ＭＳ Ｐゴシック" pitchFamily="50" charset="-128"/>
              </a:rPr>
              <a:t>厚生労働大臣</a:t>
            </a:r>
          </a:p>
          <a:p>
            <a:pPr marL="118935" indent="-118935" defTabSz="872188">
              <a:lnSpc>
                <a:spcPts val="2700"/>
              </a:lnSpc>
            </a:pPr>
            <a:r>
              <a:rPr lang="ja-JP" altLang="en-US" sz="1600" b="1" dirty="0">
                <a:solidFill>
                  <a:prstClr val="white"/>
                </a:solidFill>
                <a:ea typeface="ＭＳ Ｐゴシック" pitchFamily="50" charset="-128"/>
              </a:rPr>
              <a:t>　・・・３年に１回、基本指針の見直し</a:t>
            </a:r>
          </a:p>
        </p:txBody>
      </p:sp>
      <p:sp>
        <p:nvSpPr>
          <p:cNvPr id="35" name="角丸四角形 34"/>
          <p:cNvSpPr/>
          <p:nvPr/>
        </p:nvSpPr>
        <p:spPr bwMode="auto">
          <a:xfrm>
            <a:off x="170145" y="5945777"/>
            <a:ext cx="3744416" cy="723803"/>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2700"/>
              </a:lnSpc>
            </a:pPr>
            <a:r>
              <a:rPr lang="ja-JP" altLang="en-US" sz="1600" b="1" dirty="0">
                <a:solidFill>
                  <a:prstClr val="white"/>
                </a:solidFill>
                <a:latin typeface="ＭＳ Ｐゴシック"/>
                <a:ea typeface="ＭＳ Ｐゴシック"/>
              </a:rPr>
              <a:t>都道府県・市町村</a:t>
            </a:r>
          </a:p>
          <a:p>
            <a:pPr marL="118935" indent="-118935" defTabSz="872188">
              <a:lnSpc>
                <a:spcPts val="2700"/>
              </a:lnSpc>
            </a:pPr>
            <a:r>
              <a:rPr lang="ja-JP" altLang="en-US" sz="1600" b="1" dirty="0">
                <a:solidFill>
                  <a:prstClr val="white"/>
                </a:solidFill>
                <a:latin typeface="ＭＳ Ｐゴシック"/>
                <a:ea typeface="ＭＳ Ｐゴシック"/>
              </a:rPr>
              <a:t>　・・・３年ごとに障害福祉計画等の作成</a:t>
            </a:r>
          </a:p>
        </p:txBody>
      </p:sp>
      <p:cxnSp>
        <p:nvCxnSpPr>
          <p:cNvPr id="37" name="直線矢印コネクタ 36"/>
          <p:cNvCxnSpPr/>
          <p:nvPr/>
        </p:nvCxnSpPr>
        <p:spPr bwMode="auto">
          <a:xfrm>
            <a:off x="5311751" y="5709073"/>
            <a:ext cx="288032" cy="23672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39" name="直線矢印コネクタ 38"/>
          <p:cNvCxnSpPr/>
          <p:nvPr/>
        </p:nvCxnSpPr>
        <p:spPr bwMode="auto">
          <a:xfrm>
            <a:off x="8851618" y="5773843"/>
            <a:ext cx="277846" cy="171712"/>
          </a:xfrm>
          <a:prstGeom prst="straightConnector1">
            <a:avLst/>
          </a:prstGeom>
          <a:solidFill>
            <a:schemeClr val="bg1"/>
          </a:solidFill>
          <a:ln w="38100" cap="flat" cmpd="sng" algn="ctr">
            <a:solidFill>
              <a:schemeClr val="tx2">
                <a:lumMod val="40000"/>
                <a:lumOff val="60000"/>
              </a:schemeClr>
            </a:solidFill>
            <a:prstDash val="sysDash"/>
            <a:round/>
            <a:headEnd type="none" w="med" len="med"/>
            <a:tailEnd type="arrow"/>
          </a:ln>
          <a:effectLst/>
        </p:spPr>
      </p:cxnSp>
      <p:sp>
        <p:nvSpPr>
          <p:cNvPr id="40" name="正方形/長方形 39"/>
          <p:cNvSpPr/>
          <p:nvPr/>
        </p:nvSpPr>
        <p:spPr bwMode="auto">
          <a:xfrm>
            <a:off x="200482" y="516271"/>
            <a:ext cx="9505056" cy="11063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767" tIns="7357" rIns="36767" bIns="7357" numCol="1" rtlCol="0" anchor="t" anchorCtr="0" compatLnSpc="1">
            <a:prstTxWarp prst="textNoShape">
              <a:avLst/>
            </a:prstTxWarp>
          </a:bodyPr>
          <a:lstStyle/>
          <a:p>
            <a:pPr marL="118935" indent="-118935" defTabSz="872188">
              <a:lnSpc>
                <a:spcPts val="3000"/>
              </a:lnSpc>
            </a:pPr>
            <a:r>
              <a:rPr lang="ja-JP" altLang="en-US" sz="2000" dirty="0">
                <a:solidFill>
                  <a:prstClr val="black"/>
                </a:solidFill>
                <a:ea typeface="ＭＳ Ｐゴシック" pitchFamily="50" charset="-128"/>
              </a:rPr>
              <a:t>○　基本指針（厚生労働大臣）では、障害福祉計画の計画期間を３年としており、これに</a:t>
            </a:r>
            <a:endParaRPr lang="en-US" altLang="ja-JP" sz="2000" dirty="0">
              <a:solidFill>
                <a:prstClr val="black"/>
              </a:solidFill>
              <a:ea typeface="ＭＳ Ｐゴシック" pitchFamily="50" charset="-128"/>
            </a:endParaRPr>
          </a:p>
          <a:p>
            <a:pPr marL="118935" indent="-118935" defTabSz="872188">
              <a:lnSpc>
                <a:spcPts val="3000"/>
              </a:lnSpc>
            </a:pPr>
            <a:r>
              <a:rPr lang="ja-JP" altLang="en-US" sz="2000" dirty="0">
                <a:solidFill>
                  <a:prstClr val="black"/>
                </a:solidFill>
                <a:ea typeface="ＭＳ Ｐゴシック" pitchFamily="50" charset="-128"/>
              </a:rPr>
              <a:t>　　即して、都道府県・市町村は３年ごとに障害福祉計画を作成している。平成３０年度か</a:t>
            </a:r>
            <a:endParaRPr lang="en-US" altLang="ja-JP" sz="2000" dirty="0">
              <a:solidFill>
                <a:prstClr val="black"/>
              </a:solidFill>
              <a:ea typeface="ＭＳ Ｐゴシック" pitchFamily="50" charset="-128"/>
            </a:endParaRPr>
          </a:p>
          <a:p>
            <a:pPr marL="118935" indent="-118935" defTabSz="872188">
              <a:lnSpc>
                <a:spcPts val="3000"/>
              </a:lnSpc>
            </a:pPr>
            <a:r>
              <a:rPr lang="ja-JP" altLang="en-US" sz="2000" dirty="0">
                <a:solidFill>
                  <a:prstClr val="black"/>
                </a:solidFill>
                <a:ea typeface="ＭＳ Ｐゴシック" pitchFamily="50" charset="-128"/>
              </a:rPr>
              <a:t>　</a:t>
            </a:r>
            <a:r>
              <a:rPr lang="ja-JP" altLang="en-US" sz="2000">
                <a:solidFill>
                  <a:prstClr val="black"/>
                </a:solidFill>
                <a:ea typeface="ＭＳ Ｐゴシック" pitchFamily="50" charset="-128"/>
              </a:rPr>
              <a:t>　ら</a:t>
            </a:r>
            <a:r>
              <a:rPr lang="ja-JP" altLang="en-US" sz="2000" dirty="0">
                <a:solidFill>
                  <a:prstClr val="black"/>
                </a:solidFill>
                <a:ea typeface="ＭＳ Ｐゴシック" pitchFamily="50" charset="-128"/>
              </a:rPr>
              <a:t>は、障害児</a:t>
            </a:r>
            <a:r>
              <a:rPr lang="ja-JP" altLang="en-US" sz="2000">
                <a:solidFill>
                  <a:prstClr val="black"/>
                </a:solidFill>
                <a:ea typeface="ＭＳ Ｐゴシック" pitchFamily="50" charset="-128"/>
              </a:rPr>
              <a:t>福祉計画についても同様に作成することになっている。</a:t>
            </a:r>
            <a:endParaRPr lang="ja-JP" altLang="en-US" sz="2000" dirty="0">
              <a:solidFill>
                <a:prstClr val="black"/>
              </a:solidFill>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solidFill>
                  <a:prstClr val="black"/>
                </a:solidFill>
              </a:rPr>
              <a:pPr>
                <a:defRPr/>
              </a:pPr>
              <a:t>58</a:t>
            </a:fld>
            <a:endParaRPr lang="en-US" altLang="ja-JP" dirty="0">
              <a:solidFill>
                <a:prstClr val="black"/>
              </a:solidFill>
            </a:endParaRPr>
          </a:p>
        </p:txBody>
      </p:sp>
      <p:sp>
        <p:nvSpPr>
          <p:cNvPr id="33" name="角丸四角形 32"/>
          <p:cNvSpPr/>
          <p:nvPr/>
        </p:nvSpPr>
        <p:spPr bwMode="auto">
          <a:xfrm>
            <a:off x="7129006" y="5950974"/>
            <a:ext cx="648073" cy="882608"/>
          </a:xfrm>
          <a:prstGeom prst="round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algn="ctr" defTabSz="872188"/>
            <a:r>
              <a:rPr lang="ja-JP" altLang="en-US" sz="1600" b="1" dirty="0">
                <a:solidFill>
                  <a:prstClr val="white"/>
                </a:solidFill>
                <a:latin typeface="ＭＳ Ｐゴシック"/>
                <a:ea typeface="ＭＳ Ｐゴシック"/>
              </a:rPr>
              <a:t>計画</a:t>
            </a:r>
            <a:endParaRPr lang="en-US" altLang="ja-JP" sz="1600" b="1" dirty="0">
              <a:solidFill>
                <a:prstClr val="white"/>
              </a:solidFill>
              <a:latin typeface="ＭＳ Ｐゴシック"/>
              <a:ea typeface="ＭＳ Ｐゴシック"/>
            </a:endParaRPr>
          </a:p>
          <a:p>
            <a:pPr marL="118935" indent="-118935" algn="ctr" defTabSz="872188"/>
            <a:r>
              <a:rPr lang="ja-JP" altLang="en-US" sz="1600" b="1" dirty="0">
                <a:solidFill>
                  <a:prstClr val="white"/>
                </a:solidFill>
                <a:latin typeface="ＭＳ Ｐゴシック"/>
                <a:ea typeface="ＭＳ Ｐゴシック"/>
              </a:rPr>
              <a:t>　作成</a:t>
            </a:r>
          </a:p>
        </p:txBody>
      </p:sp>
      <p:sp>
        <p:nvSpPr>
          <p:cNvPr id="36" name="角丸四角形 35"/>
          <p:cNvSpPr/>
          <p:nvPr/>
        </p:nvSpPr>
        <p:spPr bwMode="auto">
          <a:xfrm>
            <a:off x="6204583" y="5217901"/>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cxnSp>
        <p:nvCxnSpPr>
          <p:cNvPr id="41" name="直線矢印コネクタ 40"/>
          <p:cNvCxnSpPr/>
          <p:nvPr/>
        </p:nvCxnSpPr>
        <p:spPr bwMode="auto">
          <a:xfrm>
            <a:off x="7068666" y="5684939"/>
            <a:ext cx="288032" cy="281714"/>
          </a:xfrm>
          <a:prstGeom prst="straightConnector1">
            <a:avLst/>
          </a:prstGeom>
          <a:solidFill>
            <a:schemeClr val="bg1"/>
          </a:solidFill>
          <a:ln w="38100" cap="flat" cmpd="sng" algn="ctr">
            <a:solidFill>
              <a:schemeClr val="tx2"/>
            </a:solidFill>
            <a:prstDash val="solid"/>
            <a:round/>
            <a:headEnd type="none" w="med" len="med"/>
            <a:tailEnd type="arrow"/>
          </a:ln>
          <a:effectLst/>
        </p:spPr>
      </p:cxnSp>
      <p:sp>
        <p:nvSpPr>
          <p:cNvPr id="50" name="角丸四角形 49"/>
          <p:cNvSpPr/>
          <p:nvPr/>
        </p:nvSpPr>
        <p:spPr bwMode="auto">
          <a:xfrm>
            <a:off x="7961520" y="5213148"/>
            <a:ext cx="864096" cy="748983"/>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eaVert" wrap="square" lIns="36767" tIns="7357" rIns="36767" bIns="7357" numCol="1" rtlCol="0" anchor="t" anchorCtr="0" compatLnSpc="1">
            <a:prstTxWarp prst="textNoShape">
              <a:avLst/>
            </a:prstTxWarp>
          </a:bodyPr>
          <a:lstStyle/>
          <a:p>
            <a:pPr marL="118935" indent="-118935" defTabSz="872188"/>
            <a:r>
              <a:rPr lang="ja-JP" altLang="en-US" sz="1600" b="1" dirty="0">
                <a:solidFill>
                  <a:prstClr val="white"/>
                </a:solidFill>
                <a:ea typeface="ＭＳ Ｐゴシック" pitchFamily="50" charset="-128"/>
              </a:rPr>
              <a:t>基本指針見直し</a:t>
            </a:r>
          </a:p>
        </p:txBody>
      </p:sp>
      <p:cxnSp>
        <p:nvCxnSpPr>
          <p:cNvPr id="65" name="直線矢印コネクタ 64"/>
          <p:cNvCxnSpPr/>
          <p:nvPr/>
        </p:nvCxnSpPr>
        <p:spPr bwMode="auto">
          <a:xfrm>
            <a:off x="7068688" y="5547923"/>
            <a:ext cx="892821" cy="0"/>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6" name="直線矢印コネクタ 65"/>
          <p:cNvCxnSpPr/>
          <p:nvPr/>
        </p:nvCxnSpPr>
        <p:spPr bwMode="auto">
          <a:xfrm flipV="1">
            <a:off x="5977699" y="6347699"/>
            <a:ext cx="1189981"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69" name="直線矢印コネクタ 68"/>
          <p:cNvCxnSpPr/>
          <p:nvPr/>
        </p:nvCxnSpPr>
        <p:spPr bwMode="auto">
          <a:xfrm flipV="1">
            <a:off x="7776990" y="6347700"/>
            <a:ext cx="1189981" cy="1"/>
          </a:xfrm>
          <a:prstGeom prst="straightConnector1">
            <a:avLst/>
          </a:prstGeom>
          <a:solidFill>
            <a:schemeClr val="bg1"/>
          </a:solidFill>
          <a:ln w="38100" cap="flat" cmpd="sng" algn="ctr">
            <a:solidFill>
              <a:schemeClr val="tx2"/>
            </a:solidFill>
            <a:prstDash val="solid"/>
            <a:round/>
            <a:headEnd type="none" w="med" len="med"/>
            <a:tailEnd type="arrow"/>
          </a:ln>
          <a:effectLst/>
        </p:spPr>
      </p:cxnSp>
      <p:cxnSp>
        <p:nvCxnSpPr>
          <p:cNvPr id="26" name="直線コネクタ 25"/>
          <p:cNvCxnSpPr/>
          <p:nvPr/>
        </p:nvCxnSpPr>
        <p:spPr>
          <a:xfrm>
            <a:off x="0"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300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97352"/>
            <a:ext cx="2311400" cy="476250"/>
          </a:xfrm>
        </p:spPr>
        <p:txBody>
          <a:bodyPr/>
          <a:lstStyle/>
          <a:p>
            <a:pPr>
              <a:defRPr/>
            </a:pPr>
            <a:fld id="{132C9BDF-3DAB-4F39-8074-B0CF74399C12}" type="slidenum">
              <a:rPr lang="en-US" altLang="ja-JP" sz="1600" b="1" smtClean="0"/>
              <a:pPr>
                <a:defRPr/>
              </a:pPr>
              <a:t>59</a:t>
            </a:fld>
            <a:endParaRPr lang="en-US" altLang="ja-JP" sz="1600" b="1"/>
          </a:p>
        </p:txBody>
      </p:sp>
      <p:sp>
        <p:nvSpPr>
          <p:cNvPr id="40" name="正方形/長方形 39"/>
          <p:cNvSpPr/>
          <p:nvPr/>
        </p:nvSpPr>
        <p:spPr bwMode="auto">
          <a:xfrm>
            <a:off x="92320" y="2582784"/>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角丸四角形 40"/>
          <p:cNvSpPr/>
          <p:nvPr/>
        </p:nvSpPr>
        <p:spPr>
          <a:xfrm>
            <a:off x="-15552" y="2276871"/>
            <a:ext cx="4572779" cy="3170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市町村障害福祉計画（障害者総合支援法第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88</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218456" y="3025587"/>
            <a:ext cx="1260000" cy="1505916"/>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385352"/>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47" name="角丸四角形 46"/>
          <p:cNvSpPr/>
          <p:nvPr/>
        </p:nvSpPr>
        <p:spPr>
          <a:xfrm>
            <a:off x="4953544" y="2294752"/>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schemeClr val="bg1"/>
                </a:solidFill>
                <a:latin typeface="ＭＳ ゴシック" panose="020B0609070205080204" pitchFamily="49" charset="-128"/>
                <a:ea typeface="ＭＳ ゴシック" panose="020B0609070205080204" pitchFamily="49" charset="-128"/>
              </a:rPr>
              <a:t>都道府県障害福祉計画（障害者総合支援法第</a:t>
            </a:r>
            <a:r>
              <a:rPr lang="en-US" altLang="ja-JP" sz="1400" dirty="0" smtClean="0">
                <a:solidFill>
                  <a:schemeClr val="bg1"/>
                </a:solidFill>
                <a:latin typeface="ＭＳ ゴシック" panose="020B0609070205080204" pitchFamily="49" charset="-128"/>
                <a:ea typeface="ＭＳ ゴシック" panose="020B0609070205080204" pitchFamily="49" charset="-128"/>
              </a:rPr>
              <a:t>89</a:t>
            </a:r>
            <a:r>
              <a:rPr lang="ja-JP" altLang="en-US" sz="1400" dirty="0" smtClean="0">
                <a:solidFill>
                  <a:schemeClr val="bg1"/>
                </a:solidFill>
                <a:latin typeface="ＭＳ ゴシック" panose="020B0609070205080204" pitchFamily="49" charset="-128"/>
                <a:ea typeface="ＭＳ ゴシック" panose="020B0609070205080204" pitchFamily="49" charset="-128"/>
              </a:rPr>
              <a:t>条関係）</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1604628" y="3025587"/>
            <a:ext cx="1332288" cy="1506566"/>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各年度における指定障害福祉サービス、指定地域相談支援又は指定計画相談支援の種類ごとの必要な量の見込み</a:t>
            </a:r>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488504"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障害福祉サービス等の見込量の確保方策</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360712" y="4932222"/>
            <a:ext cx="1656000" cy="44099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機関等の関係　機関との連携</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92320"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38664" y="4610874"/>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56456" y="5610798"/>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200472" y="5860865"/>
            <a:ext cx="4032000"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lang="ja-JP" altLang="en-US" sz="1200" dirty="0">
                <a:latin typeface="ＭＳ ゴシック" pitchFamily="49" charset="-128"/>
                <a:ea typeface="ＭＳ ゴシック" pitchFamily="49" charset="-128"/>
                <a:cs typeface="Times New Roman" pitchFamily="18" charset="0"/>
              </a:rPr>
              <a:t>計画</a:t>
            </a:r>
            <a:r>
              <a:rPr lang="ja-JP" altLang="en-US" sz="1200" dirty="0" smtClean="0">
                <a:latin typeface="ＭＳ ゴシック" pitchFamily="49" charset="-128"/>
                <a:ea typeface="ＭＳ ゴシック" pitchFamily="49" charset="-128"/>
                <a:cs typeface="Times New Roman" pitchFamily="18" charset="0"/>
              </a:rPr>
              <a:t>は</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障害者等の数、その障害の状況を勘案する</a:t>
            </a:r>
            <a:r>
              <a:rPr kumimoji="1" lang="ja-JP" altLang="en-US" sz="1200" b="0" i="0" u="none" strike="noStrike" cap="none" normalizeH="0" baseline="0" dirty="0" err="1" smtClean="0">
                <a:ln>
                  <a:noFill/>
                </a:ln>
                <a:solidFill>
                  <a:schemeClr val="tx1"/>
                </a:solidFill>
                <a:effectLst/>
                <a:latin typeface="ＭＳ ゴシック" pitchFamily="49" charset="-128"/>
                <a:ea typeface="ＭＳ ゴシック" pitchFamily="49" charset="-128"/>
                <a:cs typeface="Times New Roman" pitchFamily="18" charset="0"/>
              </a:rPr>
              <a:t>こ</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と（義務）</a:t>
            </a:r>
            <a:endPar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・計画を作成する場合、障害者等の心身の状況等を把握</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latin typeface="ＭＳ ゴシック" pitchFamily="49" charset="-128"/>
              <a:ea typeface="ＭＳ ゴシック" pitchFamily="49" charset="-128"/>
              <a:cs typeface="Times New Roman" pitchFamily="18" charset="0"/>
            </a:endParaRPr>
          </a:p>
          <a:p>
            <a:pPr marL="0" marR="0" lvl="0" indent="0" algn="l" defTabSz="914400" rtl="0" eaLnBrk="0" fontAlgn="base" latinLnBrk="0" hangingPunct="0">
              <a:lnSpc>
                <a:spcPts val="1300"/>
              </a:lnSpc>
              <a:spcBef>
                <a:spcPct val="0"/>
              </a:spcBef>
              <a:spcAft>
                <a:spcPct val="0"/>
              </a:spcAft>
              <a:buClrTx/>
              <a:buSzTx/>
              <a:buFontTx/>
              <a:buNone/>
              <a:tabLst/>
            </a:pPr>
            <a:r>
              <a:rPr lang="ja-JP" altLang="en-US" sz="12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200" dirty="0">
                <a:latin typeface="ＭＳ ゴシック" pitchFamily="49" charset="-128"/>
                <a:ea typeface="ＭＳ ゴシック" pitchFamily="49" charset="-128"/>
                <a:cs typeface="Times New Roman" pitchFamily="18" charset="0"/>
              </a:rPr>
              <a:t>　</a:t>
            </a:r>
            <a:r>
              <a:rPr lang="ja-JP" altLang="en-US" sz="1200" dirty="0" smtClean="0">
                <a:latin typeface="ＭＳ ゴシック" pitchFamily="49" charset="-128"/>
                <a:ea typeface="ＭＳ ゴシック" pitchFamily="49" charset="-128"/>
                <a:cs typeface="Times New Roman" pitchFamily="18" charset="0"/>
              </a:rPr>
              <a:t>など</a:t>
            </a:r>
            <a:endParaRPr lang="en-US" altLang="ja-JP" sz="1200" dirty="0" smtClean="0">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17136" y="2636912"/>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834912" y="4581128"/>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761312"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施設障害福祉サービスの質の向上</a:t>
            </a:r>
            <a:endParaRPr lang="en-US" altLang="ja-JP" sz="11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769424" y="4869160"/>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区域ごとの医療機関等の関係者との連携</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764704"/>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角丸四角形 77"/>
          <p:cNvSpPr/>
          <p:nvPr/>
        </p:nvSpPr>
        <p:spPr>
          <a:xfrm>
            <a:off x="560512" y="764704"/>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国の基本指針（障害者総合支援法第</a:t>
            </a:r>
            <a:r>
              <a:rPr kumimoji="1" lang="en-US" altLang="ja-JP" sz="1400" dirty="0" smtClean="0">
                <a:solidFill>
                  <a:schemeClr val="bg1"/>
                </a:solidFill>
                <a:latin typeface="ＭＳ ゴシック" panose="020B0609070205080204" pitchFamily="49" charset="-128"/>
                <a:ea typeface="ＭＳ ゴシック" panose="020B0609070205080204" pitchFamily="49" charset="-128"/>
              </a:rPr>
              <a:t>87</a:t>
            </a:r>
            <a:r>
              <a:rPr kumimoji="1" lang="ja-JP" altLang="en-US" sz="1400" dirty="0" smtClean="0">
                <a:solidFill>
                  <a:schemeClr val="bg1"/>
                </a:solidFill>
                <a:latin typeface="ＭＳ ゴシック" panose="020B0609070205080204" pitchFamily="49" charset="-128"/>
                <a:ea typeface="ＭＳ ゴシック" panose="020B0609070205080204" pitchFamily="49" charset="-128"/>
              </a:rPr>
              <a:t>条）</a:t>
            </a:r>
            <a:endParaRPr kumimoji="1" lang="ja-JP" altLang="en-US" sz="1400" dirty="0">
              <a:solidFill>
                <a:schemeClr val="bg1"/>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805264"/>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6021288"/>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ja-JP" altLang="en-US" sz="1400" dirty="0" smtClean="0">
                <a:latin typeface="ＭＳ ゴシック" pitchFamily="49" charset="-128"/>
                <a:ea typeface="ＭＳ ゴシック" pitchFamily="49" charset="-128"/>
                <a:cs typeface="Times New Roman" pitchFamily="18" charset="0"/>
              </a:rPr>
              <a:t>・他の計画と調和が保たれること（義務）</a:t>
            </a:r>
            <a:r>
              <a:rPr lang="ja-JP" altLang="en-US" sz="1400" dirty="0">
                <a:latin typeface="ＭＳ ゴシック" pitchFamily="49" charset="-128"/>
                <a:ea typeface="ＭＳ ゴシック" pitchFamily="49" charset="-128"/>
                <a:cs typeface="Times New Roman" pitchFamily="18" charset="0"/>
              </a:rPr>
              <a:t>　</a:t>
            </a:r>
            <a:r>
              <a:rPr lang="ja-JP" altLang="en-US" sz="1400" dirty="0" smtClean="0">
                <a:latin typeface="ＭＳ ゴシック" pitchFamily="49" charset="-128"/>
                <a:ea typeface="ＭＳ ゴシック" pitchFamily="49" charset="-128"/>
                <a:cs typeface="Times New Roman" pitchFamily="18" charset="0"/>
              </a:rPr>
              <a:t>など</a:t>
            </a:r>
            <a:endParaRPr lang="en-US" altLang="ja-JP" sz="1400" dirty="0" smtClean="0">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270838" y="1952704"/>
            <a:ext cx="2592190" cy="324167"/>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952704"/>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412320" y="5301208"/>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301208"/>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2019889"/>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304927" y="3019098"/>
            <a:ext cx="648616" cy="6489"/>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183288" y="2636912"/>
            <a:ext cx="4104000" cy="1980000"/>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100" name="1 つの角を切り取った四角形 99"/>
          <p:cNvSpPr/>
          <p:nvPr/>
        </p:nvSpPr>
        <p:spPr bwMode="auto">
          <a:xfrm>
            <a:off x="4389485" y="3085496"/>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3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2720752" y="1196744"/>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障害福祉サービス、相談支援並びに市町村及び都道府県の地域生活支援事業の提供体制の確保に係る目標に関する事項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1196744"/>
            <a:ext cx="187192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障害福祉サービス及び相談支援の提供体制の確保に関する基本的事項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5745632" y="1196744"/>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市町村及び都道府県の障害福祉計画に関する事項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581448" y="1196744"/>
            <a:ext cx="1404000"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lvl="0" algn="ctr"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algn="ctr" eaLnBrk="0" hangingPunct="0"/>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465168" y="2593891"/>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300"/>
              </a:lnSpc>
              <a:spcBef>
                <a:spcPct val="0"/>
              </a:spcBef>
              <a:spcAft>
                <a:spcPct val="0"/>
              </a:spcAft>
              <a:buClrTx/>
              <a:buSzTx/>
              <a:buFontTx/>
              <a:buNone/>
              <a:tabLst/>
            </a:pPr>
            <a:r>
              <a:rPr lang="en-US" altLang="ja-JP" sz="1200" dirty="0" smtClean="0">
                <a:latin typeface="ＭＳ ゴシック" pitchFamily="49" charset="-128"/>
                <a:ea typeface="ＭＳ ゴシック" pitchFamily="49" charset="-128"/>
                <a:cs typeface="Times New Roman" pitchFamily="18" charset="0"/>
              </a:rPr>
              <a:t>※</a:t>
            </a:r>
            <a:r>
              <a:rPr lang="ja-JP" altLang="en-US" sz="1200" dirty="0" smtClean="0">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6" y="2996952"/>
            <a:ext cx="1116376" cy="1506566"/>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障害福祉サービス、相談支援及び地域生活支援事業の提供体制の確保に係る目標に関する事項</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7858720" y="2984252"/>
            <a:ext cx="864016" cy="147097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2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の指定障害者支援施設の必要入所定員総数</a:t>
            </a:r>
            <a:endParaRPr lang="en-US" altLang="ja-JP" sz="8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86916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区域ごとの障害</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福祉サービス等の見込量の確保方策</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65168" y="486916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lvl="0" algn="ctr" eaLnBrk="0" hangingPunct="0"/>
            <a:r>
              <a:rPr lang="ja-JP" altLang="en-US" sz="1100" dirty="0">
                <a:solidFill>
                  <a:schemeClr val="tx1"/>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の障害福祉サービス等に従事する者の確保又は資質の向上</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0224" y="116805"/>
            <a:ext cx="7176797" cy="400110"/>
          </a:xfrm>
          <a:prstGeom prst="rect">
            <a:avLst/>
          </a:prstGeom>
          <a:noFill/>
        </p:spPr>
        <p:txBody>
          <a:bodyPr wrap="square" rtlCol="0">
            <a:spAutoFit/>
          </a:bodyPr>
          <a:lstStyle/>
          <a:p>
            <a:r>
              <a:rPr kumimoji="1" lang="ja-JP" altLang="en-US" sz="2000" dirty="0" smtClean="0">
                <a:latin typeface="+mj-ea"/>
                <a:ea typeface="+mj-ea"/>
              </a:rPr>
              <a:t>（参考１）障害福祉計画と基本指針の</a:t>
            </a:r>
            <a:r>
              <a:rPr lang="ja-JP" altLang="en-US" sz="2000" dirty="0" smtClean="0">
                <a:latin typeface="+mj-ea"/>
                <a:ea typeface="+mj-ea"/>
              </a:rPr>
              <a:t>基本的な構造　</a:t>
            </a:r>
            <a:endParaRPr kumimoji="1" lang="ja-JP" altLang="en-US" sz="2000" dirty="0">
              <a:latin typeface="+mj-ea"/>
              <a:ea typeface="+mj-ea"/>
            </a:endParaRPr>
          </a:p>
        </p:txBody>
      </p:sp>
      <p:cxnSp>
        <p:nvCxnSpPr>
          <p:cNvPr id="145" name="直線矢印コネクタ 144"/>
          <p:cNvCxnSpPr/>
          <p:nvPr/>
        </p:nvCxnSpPr>
        <p:spPr bwMode="auto">
          <a:xfrm flipV="1">
            <a:off x="8481392" y="2019889"/>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7351964" y="4293096"/>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3" name="1 つの角を切り取った四角形 62"/>
          <p:cNvSpPr/>
          <p:nvPr/>
        </p:nvSpPr>
        <p:spPr bwMode="auto">
          <a:xfrm>
            <a:off x="4808984" y="6237312"/>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（注）都道府県は、定員や見込量が超えることになる等の場合には、施設・事業所</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の指定を行わないことができる。（障害者支援施設、生活介護、就労継続支</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105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援</a:t>
            </a:r>
            <a:r>
              <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B</a:t>
            </a:r>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型）</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4" name="1 つの角を切り取った四角形 63"/>
          <p:cNvSpPr/>
          <p:nvPr/>
        </p:nvSpPr>
        <p:spPr bwMode="auto">
          <a:xfrm>
            <a:off x="8146156" y="4005064"/>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2019889"/>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lvl="0" eaLnBrk="0" hangingPunct="0"/>
            <a:r>
              <a:rPr lang="ja-JP" altLang="en-US"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9" name="1 つの角を切り取った四角形 68"/>
          <p:cNvSpPr/>
          <p:nvPr/>
        </p:nvSpPr>
        <p:spPr bwMode="auto">
          <a:xfrm>
            <a:off x="3029996" y="3019098"/>
            <a:ext cx="1202476" cy="1513055"/>
          </a:xfrm>
          <a:prstGeom prst="snip1Rect">
            <a:avLst>
              <a:gd name="adj" fmla="val 12165"/>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各年度における市町村の地域生活支援事業の種類ごとの実施に関する考え方及び量の見込み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0" name="1 つの角を切り取った四角形 69"/>
          <p:cNvSpPr/>
          <p:nvPr/>
        </p:nvSpPr>
        <p:spPr bwMode="auto">
          <a:xfrm>
            <a:off x="6344612" y="2996952"/>
            <a:ext cx="1404000" cy="1511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lvl="0" eaLnBrk="0" hangingPunct="0"/>
            <a:r>
              <a:rPr lang="ja-JP" altLang="en-US"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各年度における区域ごとの指定障害福祉サービス、指定地域相談支援又は指定計画相談支援の種類ごとの必要な量の見込み</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a:p>
            <a:pPr lvl="0" eaLnBrk="0" hangingPunct="0"/>
            <a:r>
              <a:rPr lang="ja-JP" altLang="en-US" sz="600" dirty="0">
                <a:solidFill>
                  <a:schemeClr val="tx1"/>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2" name="1 つの角を切り取った四角形 71"/>
          <p:cNvSpPr/>
          <p:nvPr/>
        </p:nvSpPr>
        <p:spPr bwMode="auto">
          <a:xfrm>
            <a:off x="8857605" y="2996952"/>
            <a:ext cx="972000" cy="1491551"/>
          </a:xfrm>
          <a:prstGeom prst="snip1Rect">
            <a:avLst>
              <a:gd name="adj" fmla="val 11441"/>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lvl="0" eaLnBrk="0" hangingPunct="0"/>
            <a:r>
              <a:rPr lang="ja-JP" altLang="en-US"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rPr>
              <a:t>各年度における都道府県の地域生活支援事業の種類ごとの実施に関する考え方及び量の見込み</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121063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1676636" y="1997967"/>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000702" y="1988839"/>
            <a:ext cx="782880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3" name="右矢印 92"/>
          <p:cNvSpPr/>
          <p:nvPr/>
        </p:nvSpPr>
        <p:spPr>
          <a:xfrm>
            <a:off x="3621526" y="476672"/>
            <a:ext cx="4859909" cy="1085636"/>
          </a:xfrm>
          <a:prstGeom prst="rightArrow">
            <a:avLst>
              <a:gd name="adj1" fmla="val 50000"/>
              <a:gd name="adj2" fmla="val 48688"/>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b"/>
          <a:lstStyle/>
          <a:p>
            <a:pPr algn="ctr">
              <a:defRPr/>
            </a:pPr>
            <a:r>
              <a:rPr lang="ja-JP" altLang="en-US" sz="1600" b="1" dirty="0">
                <a:solidFill>
                  <a:srgbClr val="1F497D">
                    <a:lumMod val="75000"/>
                  </a:srgbClr>
                </a:solidFill>
                <a:latin typeface="ＭＳ Ｐゴシック"/>
              </a:rPr>
              <a:t>「ノーマライゼーション」理念の浸透</a:t>
            </a:r>
            <a:endParaRPr lang="en-US" altLang="ja-JP" sz="1100" dirty="0">
              <a:solidFill>
                <a:srgbClr val="1F497D">
                  <a:lumMod val="75000"/>
                </a:srgbClr>
              </a:solidFill>
            </a:endParaRPr>
          </a:p>
          <a:p>
            <a:pPr algn="ctr">
              <a:defRPr/>
            </a:pPr>
            <a:endParaRPr lang="en-US" altLang="ja-JP" sz="1000" b="1" dirty="0">
              <a:solidFill>
                <a:srgbClr val="1F497D">
                  <a:lumMod val="75000"/>
                </a:srgbClr>
              </a:solidFill>
              <a:latin typeface="ＭＳ Ｐゴシック"/>
            </a:endParaRPr>
          </a:p>
        </p:txBody>
      </p:sp>
      <p:cxnSp>
        <p:nvCxnSpPr>
          <p:cNvPr id="59" name="直線コネクタ 58"/>
          <p:cNvCxnSpPr/>
          <p:nvPr/>
        </p:nvCxnSpPr>
        <p:spPr>
          <a:xfrm flipV="1">
            <a:off x="77463" y="2420888"/>
            <a:ext cx="9752012" cy="5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115991" y="2853339"/>
            <a:ext cx="773113"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【H15】</a:t>
            </a:r>
            <a:endParaRPr lang="ja-JP" altLang="en-US" sz="1200" dirty="0">
              <a:solidFill>
                <a:prstClr val="black"/>
              </a:solidFill>
              <a:latin typeface="ＭＳ Ｐゴシック"/>
              <a:ea typeface="ＭＳ Ｐゴシック"/>
            </a:endParaRPr>
          </a:p>
        </p:txBody>
      </p:sp>
      <p:sp>
        <p:nvSpPr>
          <p:cNvPr id="91" name="正方形/長方形 90"/>
          <p:cNvSpPr/>
          <p:nvPr/>
        </p:nvSpPr>
        <p:spPr>
          <a:xfrm>
            <a:off x="2613376" y="770735"/>
            <a:ext cx="233412"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endParaRPr lang="ja-JP" altLang="en-US" sz="1200">
              <a:solidFill>
                <a:prstClr val="white"/>
              </a:solidFill>
            </a:endParaRPr>
          </a:p>
        </p:txBody>
      </p:sp>
      <p:sp>
        <p:nvSpPr>
          <p:cNvPr id="92" name="正方形/長方形 91"/>
          <p:cNvSpPr/>
          <p:nvPr/>
        </p:nvSpPr>
        <p:spPr>
          <a:xfrm>
            <a:off x="2924799" y="770735"/>
            <a:ext cx="579437" cy="534030"/>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endParaRPr lang="ja-JP" altLang="en-US" sz="1200">
              <a:solidFill>
                <a:prstClr val="white"/>
              </a:solidFill>
            </a:endParaRPr>
          </a:p>
        </p:txBody>
      </p:sp>
      <p:sp>
        <p:nvSpPr>
          <p:cNvPr id="44" name="テキスト ボックス 43"/>
          <p:cNvSpPr txBox="1"/>
          <p:nvPr/>
        </p:nvSpPr>
        <p:spPr>
          <a:xfrm>
            <a:off x="1964750" y="1485089"/>
            <a:ext cx="585217" cy="276904"/>
          </a:xfrm>
          <a:prstGeom prst="rect">
            <a:avLst/>
          </a:prstGeom>
          <a:noFill/>
        </p:spPr>
        <p:txBody>
          <a:bodyPr wrap="none" lIns="91341" tIns="45673" rIns="91341" bIns="45673">
            <a:spAutoFit/>
          </a:bodyPr>
          <a:lstStyle/>
          <a:p>
            <a:pPr>
              <a:defRPr/>
            </a:pPr>
            <a:r>
              <a:rPr lang="en-US" altLang="ja-JP" sz="1200" dirty="0">
                <a:solidFill>
                  <a:prstClr val="black"/>
                </a:solidFill>
                <a:latin typeface="ＭＳ Ｐゴシック"/>
                <a:ea typeface="ＭＳ Ｐゴシック"/>
              </a:rPr>
              <a:t>【S56】</a:t>
            </a:r>
            <a:endParaRPr lang="ja-JP" altLang="en-US" sz="1200" dirty="0">
              <a:solidFill>
                <a:prstClr val="black"/>
              </a:solidFill>
              <a:latin typeface="ＭＳ Ｐゴシック"/>
              <a:ea typeface="ＭＳ Ｐゴシック"/>
            </a:endParaRPr>
          </a:p>
        </p:txBody>
      </p:sp>
      <p:sp>
        <p:nvSpPr>
          <p:cNvPr id="52" name="正方形/長方形 51"/>
          <p:cNvSpPr/>
          <p:nvPr/>
        </p:nvSpPr>
        <p:spPr>
          <a:xfrm>
            <a:off x="93478" y="1612052"/>
            <a:ext cx="1656183" cy="654918"/>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障害者基本法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（心身障害者対策基本法</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として昭和</a:t>
            </a:r>
            <a:r>
              <a:rPr lang="en-US" altLang="ja-JP" sz="1100" dirty="0">
                <a:solidFill>
                  <a:prstClr val="black"/>
                </a:solidFill>
                <a:latin typeface="ＭＳ Ｐゴシック"/>
              </a:rPr>
              <a:t>45</a:t>
            </a:r>
            <a:r>
              <a:rPr lang="ja-JP" altLang="en-US" sz="1100" dirty="0">
                <a:solidFill>
                  <a:prstClr val="black"/>
                </a:solidFill>
                <a:latin typeface="ＭＳ Ｐゴシック"/>
              </a:rPr>
              <a:t>年制定）</a:t>
            </a:r>
          </a:p>
        </p:txBody>
      </p:sp>
      <p:sp>
        <p:nvSpPr>
          <p:cNvPr id="7181" name="Text Box 23" descr="セーム皮"/>
          <p:cNvSpPr txBox="1">
            <a:spLocks noChangeArrowheads="1"/>
          </p:cNvSpPr>
          <p:nvPr/>
        </p:nvSpPr>
        <p:spPr bwMode="auto">
          <a:xfrm rot="-5400000">
            <a:off x="1643956" y="1884170"/>
            <a:ext cx="482600"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cxnSp>
        <p:nvCxnSpPr>
          <p:cNvPr id="51" name="直線コネクタ 50"/>
          <p:cNvCxnSpPr/>
          <p:nvPr/>
        </p:nvCxnSpPr>
        <p:spPr>
          <a:xfrm flipV="1">
            <a:off x="2010764" y="5782050"/>
            <a:ext cx="7828803"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010716" y="4541323"/>
            <a:ext cx="7828798"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1700450" y="3248596"/>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88" name="Text Box 23" descr="セーム皮"/>
          <p:cNvSpPr txBox="1">
            <a:spLocks noChangeArrowheads="1"/>
          </p:cNvSpPr>
          <p:nvPr/>
        </p:nvSpPr>
        <p:spPr bwMode="auto">
          <a:xfrm rot="-5400000">
            <a:off x="1487037" y="3131599"/>
            <a:ext cx="796925"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sp>
        <p:nvSpPr>
          <p:cNvPr id="7189" name="Text Box 23" descr="セーム皮"/>
          <p:cNvSpPr txBox="1">
            <a:spLocks noChangeArrowheads="1"/>
          </p:cNvSpPr>
          <p:nvPr/>
        </p:nvSpPr>
        <p:spPr bwMode="auto">
          <a:xfrm rot="-5400000">
            <a:off x="1487598" y="4415097"/>
            <a:ext cx="795338"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sp>
        <p:nvSpPr>
          <p:cNvPr id="7190" name="Text Box 23" descr="セーム皮"/>
          <p:cNvSpPr txBox="1">
            <a:spLocks noChangeArrowheads="1"/>
          </p:cNvSpPr>
          <p:nvPr/>
        </p:nvSpPr>
        <p:spPr bwMode="auto">
          <a:xfrm rot="-5400000">
            <a:off x="1563515" y="5670005"/>
            <a:ext cx="673100" cy="230832"/>
          </a:xfrm>
          <a:prstGeom prst="rect">
            <a:avLst/>
          </a:prstGeom>
          <a:noFill/>
          <a:ln w="9525">
            <a:noFill/>
            <a:miter lim="800000"/>
            <a:headEnd/>
            <a:tailEnd/>
          </a:ln>
        </p:spPr>
        <p:txBody>
          <a:bodyPr lIns="96530" tIns="0" rIns="96530" bIns="0">
            <a:spAutoFit/>
          </a:bodyPr>
          <a:lstStyle/>
          <a:p>
            <a:pPr algn="ctr" defTabSz="965751">
              <a:spcBef>
                <a:spcPct val="50000"/>
              </a:spcBef>
            </a:pPr>
            <a:r>
              <a:rPr lang="en-US" altLang="ja-JP" sz="1500" b="1" dirty="0">
                <a:solidFill>
                  <a:prstClr val="black"/>
                </a:solidFill>
                <a:latin typeface="JustUnitMarkG" pitchFamily="2" charset="2"/>
              </a:rPr>
              <a:t></a:t>
            </a:r>
          </a:p>
        </p:txBody>
      </p:sp>
      <p:cxnSp>
        <p:nvCxnSpPr>
          <p:cNvPr id="30" name="直線コネクタ 29"/>
          <p:cNvCxnSpPr/>
          <p:nvPr/>
        </p:nvCxnSpPr>
        <p:spPr>
          <a:xfrm flipV="1">
            <a:off x="1700450" y="4532883"/>
            <a:ext cx="146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700450" y="5769654"/>
            <a:ext cx="14605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2000776" y="3248596"/>
            <a:ext cx="7828720" cy="0"/>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109718" y="3141028"/>
            <a:ext cx="355452" cy="226819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障害者自立支援法施行</a:t>
            </a:r>
          </a:p>
        </p:txBody>
      </p:sp>
      <p:sp>
        <p:nvSpPr>
          <p:cNvPr id="49" name="テキスト ボックス 48"/>
          <p:cNvSpPr txBox="1"/>
          <p:nvPr/>
        </p:nvSpPr>
        <p:spPr>
          <a:xfrm>
            <a:off x="5925108" y="2853339"/>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【H18】</a:t>
            </a:r>
            <a:endParaRPr lang="ja-JP" altLang="en-US" sz="1200" dirty="0">
              <a:solidFill>
                <a:prstClr val="black"/>
              </a:solidFill>
              <a:latin typeface="ＭＳ Ｐゴシック"/>
              <a:ea typeface="ＭＳ Ｐゴシック"/>
            </a:endParaRPr>
          </a:p>
        </p:txBody>
      </p:sp>
      <p:sp>
        <p:nvSpPr>
          <p:cNvPr id="68" name="角丸四角形 67"/>
          <p:cNvSpPr/>
          <p:nvPr/>
        </p:nvSpPr>
        <p:spPr>
          <a:xfrm>
            <a:off x="7689304" y="3104968"/>
            <a:ext cx="504056"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障害者総合支援法施行</a:t>
            </a:r>
          </a:p>
        </p:txBody>
      </p:sp>
      <p:sp>
        <p:nvSpPr>
          <p:cNvPr id="70" name="正方形/長方形 69"/>
          <p:cNvSpPr/>
          <p:nvPr/>
        </p:nvSpPr>
        <p:spPr>
          <a:xfrm>
            <a:off x="5312815" y="3141008"/>
            <a:ext cx="360040" cy="2231297"/>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支援費制度の施行</a:t>
            </a:r>
          </a:p>
        </p:txBody>
      </p:sp>
      <p:sp>
        <p:nvSpPr>
          <p:cNvPr id="74" name="円/楕円 73"/>
          <p:cNvSpPr/>
          <p:nvPr/>
        </p:nvSpPr>
        <p:spPr>
          <a:xfrm>
            <a:off x="2396746" y="5419652"/>
            <a:ext cx="1071289"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精神衛生法から精神保健法へ</a:t>
            </a:r>
          </a:p>
        </p:txBody>
      </p:sp>
      <p:sp>
        <p:nvSpPr>
          <p:cNvPr id="75" name="テキスト ボックス 74"/>
          <p:cNvSpPr txBox="1"/>
          <p:nvPr/>
        </p:nvSpPr>
        <p:spPr>
          <a:xfrm>
            <a:off x="2252767" y="5204636"/>
            <a:ext cx="773113"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【S62】</a:t>
            </a:r>
            <a:endParaRPr lang="ja-JP" altLang="en-US" sz="1200" dirty="0">
              <a:solidFill>
                <a:prstClr val="black"/>
              </a:solidFill>
              <a:latin typeface="ＭＳ Ｐゴシック"/>
              <a:ea typeface="ＭＳ Ｐゴシック"/>
            </a:endParaRPr>
          </a:p>
        </p:txBody>
      </p:sp>
      <p:sp>
        <p:nvSpPr>
          <p:cNvPr id="76" name="円/楕円 75"/>
          <p:cNvSpPr/>
          <p:nvPr/>
        </p:nvSpPr>
        <p:spPr>
          <a:xfrm>
            <a:off x="3656857" y="4144075"/>
            <a:ext cx="1475329" cy="7250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精神薄弱者福祉法から知的障害者福祉法へ</a:t>
            </a:r>
          </a:p>
        </p:txBody>
      </p:sp>
      <p:sp>
        <p:nvSpPr>
          <p:cNvPr id="77" name="テキスト ボックス 76"/>
          <p:cNvSpPr txBox="1"/>
          <p:nvPr/>
        </p:nvSpPr>
        <p:spPr>
          <a:xfrm>
            <a:off x="3476792" y="3944117"/>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【H10】</a:t>
            </a:r>
            <a:endParaRPr lang="ja-JP" altLang="en-US" sz="1200" dirty="0">
              <a:solidFill>
                <a:prstClr val="black"/>
              </a:solidFill>
              <a:latin typeface="ＭＳ Ｐゴシック"/>
              <a:ea typeface="ＭＳ Ｐゴシック"/>
            </a:endParaRPr>
          </a:p>
        </p:txBody>
      </p:sp>
      <p:sp>
        <p:nvSpPr>
          <p:cNvPr id="78" name="円/楕円 77"/>
          <p:cNvSpPr/>
          <p:nvPr/>
        </p:nvSpPr>
        <p:spPr>
          <a:xfrm>
            <a:off x="3548851" y="5409223"/>
            <a:ext cx="1439530" cy="7456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latin typeface="ＭＳ Ｐゴシック"/>
              </a:rPr>
              <a:t>精神保健法から精神保健福祉法へ</a:t>
            </a:r>
          </a:p>
        </p:txBody>
      </p:sp>
      <p:sp>
        <p:nvSpPr>
          <p:cNvPr id="89" name="テキスト ボックス 88"/>
          <p:cNvSpPr txBox="1"/>
          <p:nvPr/>
        </p:nvSpPr>
        <p:spPr>
          <a:xfrm>
            <a:off x="3296816" y="5204636"/>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【H7】</a:t>
            </a:r>
            <a:endParaRPr lang="ja-JP" altLang="en-US" sz="1200" dirty="0">
              <a:solidFill>
                <a:prstClr val="black"/>
              </a:solidFill>
              <a:latin typeface="ＭＳ Ｐゴシック"/>
              <a:ea typeface="ＭＳ Ｐゴシック"/>
            </a:endParaRPr>
          </a:p>
        </p:txBody>
      </p:sp>
      <p:sp>
        <p:nvSpPr>
          <p:cNvPr id="60" name="円形吹き出し 59"/>
          <p:cNvSpPr/>
          <p:nvPr/>
        </p:nvSpPr>
        <p:spPr>
          <a:xfrm>
            <a:off x="3008784" y="2829921"/>
            <a:ext cx="1806025" cy="648072"/>
          </a:xfrm>
          <a:prstGeom prst="wedgeEllipseCallout">
            <a:avLst>
              <a:gd name="adj1" fmla="val 78730"/>
              <a:gd name="adj2" fmla="val 38413"/>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100" b="1" dirty="0">
                <a:solidFill>
                  <a:prstClr val="black"/>
                </a:solidFill>
                <a:latin typeface="ＭＳ Ｐゴシック"/>
              </a:rPr>
              <a:t>利用者が</a:t>
            </a:r>
            <a:endParaRPr lang="en-US" altLang="ja-JP" sz="1100" b="1" dirty="0">
              <a:solidFill>
                <a:prstClr val="black"/>
              </a:solidFill>
              <a:latin typeface="ＭＳ Ｐゴシック"/>
            </a:endParaRPr>
          </a:p>
          <a:p>
            <a:pPr algn="ctr">
              <a:defRPr/>
            </a:pPr>
            <a:r>
              <a:rPr lang="ja-JP" altLang="en-US" sz="1100" b="1" dirty="0">
                <a:solidFill>
                  <a:prstClr val="black"/>
                </a:solidFill>
                <a:latin typeface="ＭＳ Ｐゴシック"/>
              </a:rPr>
              <a:t>サービスを選択</a:t>
            </a:r>
            <a:endParaRPr lang="en-US" altLang="ja-JP" sz="1100" b="1" dirty="0">
              <a:solidFill>
                <a:prstClr val="black"/>
              </a:solidFill>
              <a:latin typeface="ＭＳ Ｐゴシック"/>
            </a:endParaRPr>
          </a:p>
          <a:p>
            <a:pPr algn="ctr">
              <a:defRPr/>
            </a:pPr>
            <a:r>
              <a:rPr lang="ja-JP" altLang="en-US" sz="1100" b="1" dirty="0">
                <a:solidFill>
                  <a:prstClr val="black"/>
                </a:solidFill>
                <a:latin typeface="ＭＳ Ｐゴシック"/>
              </a:rPr>
              <a:t>できる仕組み</a:t>
            </a:r>
            <a:endParaRPr lang="ja-JP" altLang="en-US" sz="1100" dirty="0">
              <a:solidFill>
                <a:prstClr val="black"/>
              </a:solidFill>
              <a:latin typeface="ＭＳ Ｐゴシック"/>
            </a:endParaRPr>
          </a:p>
        </p:txBody>
      </p:sp>
      <p:sp>
        <p:nvSpPr>
          <p:cNvPr id="61" name="円形吹き出し 60"/>
          <p:cNvSpPr/>
          <p:nvPr/>
        </p:nvSpPr>
        <p:spPr>
          <a:xfrm>
            <a:off x="5276548" y="2045693"/>
            <a:ext cx="1260140" cy="432047"/>
          </a:xfrm>
          <a:prstGeom prst="wedgeEllipseCallout">
            <a:avLst>
              <a:gd name="adj1" fmla="val 14762"/>
              <a:gd name="adj2" fmla="val 21433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000" b="1" dirty="0">
                <a:solidFill>
                  <a:prstClr val="black"/>
                </a:solidFill>
              </a:rPr>
              <a:t>３障害</a:t>
            </a:r>
            <a:endParaRPr lang="en-US" altLang="ja-JP" sz="1000" b="1" dirty="0">
              <a:solidFill>
                <a:prstClr val="black"/>
              </a:solidFill>
            </a:endParaRPr>
          </a:p>
          <a:p>
            <a:pPr algn="ctr">
              <a:defRPr/>
            </a:pPr>
            <a:r>
              <a:rPr lang="ja-JP" altLang="en-US" sz="1000" b="1" dirty="0">
                <a:solidFill>
                  <a:prstClr val="black"/>
                </a:solidFill>
              </a:rPr>
              <a:t>共通の制度</a:t>
            </a:r>
          </a:p>
        </p:txBody>
      </p:sp>
      <p:sp>
        <p:nvSpPr>
          <p:cNvPr id="43" name="円/楕円 42"/>
          <p:cNvSpPr/>
          <p:nvPr/>
        </p:nvSpPr>
        <p:spPr>
          <a:xfrm>
            <a:off x="2036679" y="1808820"/>
            <a:ext cx="396044" cy="4284476"/>
          </a:xfrm>
          <a:prstGeom prst="ellipse">
            <a:avLst/>
          </a:prstGeom>
          <a:solidFill>
            <a:schemeClr val="accent4">
              <a:lumMod val="20000"/>
              <a:lumOff val="80000"/>
            </a:schemeClr>
          </a:solid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t"/>
          <a:lstStyle/>
          <a:p>
            <a:pPr algn="ctr">
              <a:defRPr/>
            </a:pPr>
            <a:r>
              <a:rPr lang="ja-JP" altLang="en-US" sz="1200" b="1" dirty="0">
                <a:solidFill>
                  <a:prstClr val="black">
                    <a:lumMod val="95000"/>
                    <a:lumOff val="5000"/>
                  </a:prstClr>
                </a:solidFill>
              </a:rPr>
              <a:t>国際障害者年</a:t>
            </a:r>
            <a:endParaRPr lang="en-US" altLang="ja-JP" sz="1200" b="1" dirty="0">
              <a:solidFill>
                <a:prstClr val="black">
                  <a:lumMod val="95000"/>
                  <a:lumOff val="5000"/>
                </a:prstClr>
              </a:solidFill>
            </a:endParaRPr>
          </a:p>
          <a:p>
            <a:pPr algn="ctr">
              <a:defRPr/>
            </a:pPr>
            <a:endParaRPr lang="en-US" altLang="ja-JP" sz="1200" dirty="0">
              <a:solidFill>
                <a:prstClr val="black">
                  <a:lumMod val="95000"/>
                  <a:lumOff val="5000"/>
                </a:prstClr>
              </a:solidFill>
            </a:endParaRPr>
          </a:p>
          <a:p>
            <a:pPr algn="ctr">
              <a:defRPr/>
            </a:pPr>
            <a:r>
              <a:rPr lang="ja-JP" altLang="en-US" sz="1200" dirty="0">
                <a:solidFill>
                  <a:prstClr val="black">
                    <a:lumMod val="95000"/>
                    <a:lumOff val="5000"/>
                  </a:prstClr>
                </a:solidFill>
              </a:rPr>
              <a:t>完全参加と平等</a:t>
            </a:r>
          </a:p>
        </p:txBody>
      </p:sp>
      <p:sp>
        <p:nvSpPr>
          <p:cNvPr id="54" name="円形吹き出し 53"/>
          <p:cNvSpPr/>
          <p:nvPr/>
        </p:nvSpPr>
        <p:spPr>
          <a:xfrm>
            <a:off x="5133039" y="5501502"/>
            <a:ext cx="792088" cy="620470"/>
          </a:xfrm>
          <a:prstGeom prst="wedgeEllipseCallout">
            <a:avLst>
              <a:gd name="adj1" fmla="val 71674"/>
              <a:gd name="adj2" fmla="val -3161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anchor="ctr"/>
          <a:lstStyle/>
          <a:p>
            <a:pPr algn="ctr">
              <a:defRPr/>
            </a:pPr>
            <a:r>
              <a:rPr lang="ja-JP" altLang="en-US" sz="1000" b="1" dirty="0">
                <a:solidFill>
                  <a:prstClr val="black"/>
                </a:solidFill>
              </a:rPr>
              <a:t>地域生活を支援</a:t>
            </a:r>
          </a:p>
        </p:txBody>
      </p:sp>
      <p:sp>
        <p:nvSpPr>
          <p:cNvPr id="56" name="円/楕円 55"/>
          <p:cNvSpPr/>
          <p:nvPr/>
        </p:nvSpPr>
        <p:spPr>
          <a:xfrm>
            <a:off x="2972781" y="1624029"/>
            <a:ext cx="2189322"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心身障害者対策基本法から障害者基本法へ</a:t>
            </a:r>
          </a:p>
        </p:txBody>
      </p:sp>
      <p:sp>
        <p:nvSpPr>
          <p:cNvPr id="58" name="テキスト ボックス 57"/>
          <p:cNvSpPr txBox="1"/>
          <p:nvPr/>
        </p:nvSpPr>
        <p:spPr>
          <a:xfrm>
            <a:off x="2834983" y="1485177"/>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【H5】</a:t>
            </a:r>
            <a:endParaRPr lang="ja-JP" altLang="en-US" sz="1200" dirty="0">
              <a:solidFill>
                <a:prstClr val="black"/>
              </a:solidFill>
              <a:latin typeface="ＭＳ Ｐゴシック"/>
              <a:ea typeface="ＭＳ Ｐゴシック"/>
            </a:endParaRPr>
          </a:p>
        </p:txBody>
      </p:sp>
      <p:sp>
        <p:nvSpPr>
          <p:cNvPr id="48" name="テキスト ボックス 47"/>
          <p:cNvSpPr txBox="1"/>
          <p:nvPr/>
        </p:nvSpPr>
        <p:spPr>
          <a:xfrm>
            <a:off x="2033530" y="4977241"/>
            <a:ext cx="254998" cy="261515"/>
          </a:xfrm>
          <a:prstGeom prst="rect">
            <a:avLst/>
          </a:prstGeom>
          <a:noFill/>
        </p:spPr>
        <p:txBody>
          <a:bodyPr wrap="none" lIns="91341" tIns="45673" rIns="91341" bIns="45673" rtlCol="0">
            <a:spAutoFit/>
          </a:bodyPr>
          <a:lstStyle/>
          <a:p>
            <a:r>
              <a:rPr lang="ja-JP" altLang="en-US" sz="1100" dirty="0">
                <a:solidFill>
                  <a:prstClr val="black"/>
                </a:solidFill>
              </a:rPr>
              <a:t>“</a:t>
            </a:r>
          </a:p>
        </p:txBody>
      </p:sp>
      <p:sp>
        <p:nvSpPr>
          <p:cNvPr id="53" name="テキスト ボックス 52"/>
          <p:cNvSpPr txBox="1"/>
          <p:nvPr/>
        </p:nvSpPr>
        <p:spPr>
          <a:xfrm>
            <a:off x="2252702" y="3656077"/>
            <a:ext cx="117594" cy="276999"/>
          </a:xfrm>
          <a:prstGeom prst="rect">
            <a:avLst/>
          </a:prstGeom>
          <a:noFill/>
        </p:spPr>
        <p:txBody>
          <a:bodyPr wrap="square" lIns="91341" tIns="45673" rIns="91341" bIns="45673" rtlCol="0">
            <a:spAutoFit/>
          </a:bodyPr>
          <a:lstStyle/>
          <a:p>
            <a:r>
              <a:rPr lang="ja-JP" altLang="en-US" sz="1200" dirty="0">
                <a:solidFill>
                  <a:prstClr val="black"/>
                </a:solidFill>
              </a:rPr>
              <a:t>”</a:t>
            </a:r>
          </a:p>
        </p:txBody>
      </p:sp>
      <p:sp>
        <p:nvSpPr>
          <p:cNvPr id="85" name="円/楕円 84"/>
          <p:cNvSpPr/>
          <p:nvPr/>
        </p:nvSpPr>
        <p:spPr>
          <a:xfrm>
            <a:off x="6357156" y="1628841"/>
            <a:ext cx="1319858" cy="724917"/>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dirty="0">
                <a:solidFill>
                  <a:prstClr val="black"/>
                </a:solidFill>
              </a:rPr>
              <a:t>障害者基本法の一部改正</a:t>
            </a:r>
          </a:p>
        </p:txBody>
      </p:sp>
      <p:sp>
        <p:nvSpPr>
          <p:cNvPr id="86" name="テキスト ボックス 85"/>
          <p:cNvSpPr txBox="1"/>
          <p:nvPr/>
        </p:nvSpPr>
        <p:spPr>
          <a:xfrm>
            <a:off x="6177138" y="1424219"/>
            <a:ext cx="677862"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【H23】</a:t>
            </a:r>
            <a:endParaRPr lang="ja-JP" altLang="en-US" sz="1200" dirty="0">
              <a:solidFill>
                <a:prstClr val="black"/>
              </a:solidFill>
              <a:latin typeface="ＭＳ Ｐゴシック"/>
              <a:ea typeface="ＭＳ Ｐゴシック"/>
            </a:endParaRPr>
          </a:p>
        </p:txBody>
      </p:sp>
      <p:sp>
        <p:nvSpPr>
          <p:cNvPr id="87" name="円形吹き出し 86"/>
          <p:cNvSpPr/>
          <p:nvPr/>
        </p:nvSpPr>
        <p:spPr>
          <a:xfrm>
            <a:off x="7920620" y="1412784"/>
            <a:ext cx="1532880" cy="540060"/>
          </a:xfrm>
          <a:prstGeom prst="wedgeEllipseCallout">
            <a:avLst>
              <a:gd name="adj1" fmla="val -60427"/>
              <a:gd name="adj2" fmla="val 50149"/>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rPr>
              <a:t>共生社会の実現</a:t>
            </a:r>
          </a:p>
        </p:txBody>
      </p:sp>
      <p:sp>
        <p:nvSpPr>
          <p:cNvPr id="73" name="テキスト ボックス 72"/>
          <p:cNvSpPr txBox="1"/>
          <p:nvPr/>
        </p:nvSpPr>
        <p:spPr>
          <a:xfrm>
            <a:off x="7509289" y="2853339"/>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【H25.4】</a:t>
            </a:r>
            <a:endParaRPr lang="ja-JP" altLang="en-US" sz="1200" dirty="0">
              <a:solidFill>
                <a:prstClr val="black"/>
              </a:solidFill>
              <a:latin typeface="ＭＳ Ｐゴシック"/>
              <a:ea typeface="ＭＳ Ｐゴシック"/>
            </a:endParaRPr>
          </a:p>
        </p:txBody>
      </p:sp>
      <p:sp>
        <p:nvSpPr>
          <p:cNvPr id="62" name="正方形/長方形 61"/>
          <p:cNvSpPr/>
          <p:nvPr/>
        </p:nvSpPr>
        <p:spPr>
          <a:xfrm>
            <a:off x="6753253" y="3141028"/>
            <a:ext cx="585065" cy="2788915"/>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defRPr/>
            </a:pPr>
            <a:r>
              <a:rPr lang="ja-JP" altLang="en-US" sz="1600" b="1" dirty="0">
                <a:solidFill>
                  <a:prstClr val="black"/>
                </a:solidFill>
              </a:rPr>
              <a:t>障害者自立支援法・</a:t>
            </a:r>
            <a:endParaRPr lang="en-US" altLang="ja-JP" sz="1600" b="1" dirty="0">
              <a:solidFill>
                <a:prstClr val="black"/>
              </a:solidFill>
            </a:endParaRPr>
          </a:p>
          <a:p>
            <a:pPr>
              <a:defRPr/>
            </a:pPr>
            <a:r>
              <a:rPr lang="ja-JP" altLang="en-US" sz="1600" b="1" dirty="0">
                <a:solidFill>
                  <a:prstClr val="black"/>
                </a:solidFill>
              </a:rPr>
              <a:t>児童福祉法の一部改正法施行　</a:t>
            </a:r>
          </a:p>
        </p:txBody>
      </p:sp>
      <p:sp>
        <p:nvSpPr>
          <p:cNvPr id="66" name="テキスト ボックス 65"/>
          <p:cNvSpPr txBox="1"/>
          <p:nvPr/>
        </p:nvSpPr>
        <p:spPr>
          <a:xfrm>
            <a:off x="6662576" y="2853339"/>
            <a:ext cx="774700" cy="276999"/>
          </a:xfrm>
          <a:prstGeom prst="rect">
            <a:avLst/>
          </a:prstGeom>
          <a:noFill/>
        </p:spPr>
        <p:txBody>
          <a:bodyPr lIns="91341" tIns="45673" rIns="91341" bIns="45673">
            <a:spAutoFit/>
          </a:bodyPr>
          <a:lstStyle/>
          <a:p>
            <a:pPr algn="ctr">
              <a:defRPr/>
            </a:pPr>
            <a:r>
              <a:rPr lang="en-US" altLang="ja-JP" sz="1200" dirty="0">
                <a:solidFill>
                  <a:prstClr val="black"/>
                </a:solidFill>
                <a:latin typeface="ＭＳ Ｐゴシック"/>
                <a:ea typeface="ＭＳ Ｐゴシック"/>
              </a:rPr>
              <a:t>【H24.4】</a:t>
            </a:r>
            <a:endParaRPr lang="ja-JP" altLang="en-US" sz="1200" dirty="0">
              <a:solidFill>
                <a:prstClr val="black"/>
              </a:solidFill>
              <a:latin typeface="ＭＳ Ｐゴシック"/>
              <a:ea typeface="ＭＳ Ｐゴシック"/>
            </a:endParaRPr>
          </a:p>
        </p:txBody>
      </p:sp>
      <p:sp>
        <p:nvSpPr>
          <p:cNvPr id="67" name="上矢印吹き出し 66"/>
          <p:cNvSpPr/>
          <p:nvPr/>
        </p:nvSpPr>
        <p:spPr bwMode="auto">
          <a:xfrm>
            <a:off x="6051442" y="5959370"/>
            <a:ext cx="1803156" cy="807912"/>
          </a:xfrm>
          <a:prstGeom prst="upArrowCallout">
            <a:avLst>
              <a:gd name="adj1" fmla="val 25000"/>
              <a:gd name="adj2" fmla="val 21472"/>
              <a:gd name="adj3" fmla="val 2500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767" tIns="7357" rIns="36767" bIns="7357" numCol="1" rtlCol="0" anchor="ctr" anchorCtr="0" compatLnSpc="1">
            <a:prstTxWarp prst="textNoShape">
              <a:avLst/>
            </a:prstTxWarp>
          </a:bodyPr>
          <a:lstStyle/>
          <a:p>
            <a:pPr marL="118935" indent="-118935" defTabSz="872188"/>
            <a:r>
              <a:rPr lang="ja-JP" altLang="en-US" sz="1200" b="1" dirty="0">
                <a:solidFill>
                  <a:prstClr val="black"/>
                </a:solidFill>
                <a:latin typeface="ＭＳ Ｐゴシック"/>
                <a:ea typeface="ＭＳ Ｐゴシック"/>
              </a:rPr>
              <a:t> 相談支援の充実、障害児</a:t>
            </a:r>
            <a:endParaRPr lang="en-US" altLang="ja-JP" sz="1200" b="1" dirty="0">
              <a:solidFill>
                <a:prstClr val="black"/>
              </a:solidFill>
              <a:latin typeface="ＭＳ Ｐゴシック"/>
              <a:ea typeface="ＭＳ Ｐゴシック"/>
            </a:endParaRPr>
          </a:p>
          <a:p>
            <a:pPr marL="118935" indent="-118935" defTabSz="872188"/>
            <a:r>
              <a:rPr lang="ja-JP" altLang="en-US" sz="1200" b="1" dirty="0">
                <a:solidFill>
                  <a:prstClr val="black"/>
                </a:solidFill>
                <a:latin typeface="ＭＳ Ｐゴシック"/>
                <a:ea typeface="ＭＳ Ｐゴシック"/>
              </a:rPr>
              <a:t>　支援の強化など</a:t>
            </a:r>
          </a:p>
        </p:txBody>
      </p:sp>
      <p:sp>
        <p:nvSpPr>
          <p:cNvPr id="63" name="円形吹き出し 62"/>
          <p:cNvSpPr/>
          <p:nvPr/>
        </p:nvSpPr>
        <p:spPr>
          <a:xfrm>
            <a:off x="6537177" y="2384884"/>
            <a:ext cx="1440160" cy="432048"/>
          </a:xfrm>
          <a:prstGeom prst="wedgeEllipseCallout">
            <a:avLst>
              <a:gd name="adj1" fmla="val 37817"/>
              <a:gd name="adj2" fmla="val 14697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5962" rIns="0" bIns="35962" anchor="ctr"/>
          <a:lstStyle/>
          <a:p>
            <a:pPr algn="ctr">
              <a:defRPr/>
            </a:pPr>
            <a:r>
              <a:rPr lang="ja-JP" altLang="en-US" sz="1000" b="1" dirty="0">
                <a:solidFill>
                  <a:prstClr val="black"/>
                </a:solidFill>
              </a:rPr>
              <a:t>地域社会に</a:t>
            </a:r>
            <a:endParaRPr lang="en-US" altLang="ja-JP" sz="1000" b="1" dirty="0">
              <a:solidFill>
                <a:prstClr val="black"/>
              </a:solidFill>
            </a:endParaRPr>
          </a:p>
          <a:p>
            <a:pPr algn="ctr">
              <a:defRPr/>
            </a:pPr>
            <a:r>
              <a:rPr lang="ja-JP" altLang="en-US" sz="1000" b="1" dirty="0">
                <a:solidFill>
                  <a:prstClr val="black"/>
                </a:solidFill>
              </a:rPr>
              <a:t>おける共生の実現</a:t>
            </a:r>
          </a:p>
        </p:txBody>
      </p:sp>
      <p:sp>
        <p:nvSpPr>
          <p:cNvPr id="55" name="円形吹き出し 54"/>
          <p:cNvSpPr/>
          <p:nvPr/>
        </p:nvSpPr>
        <p:spPr>
          <a:xfrm>
            <a:off x="7242542" y="5841521"/>
            <a:ext cx="950208" cy="467802"/>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a:solidFill>
                  <a:prstClr val="black"/>
                </a:solidFill>
              </a:rPr>
              <a:t>難病等を対象に</a:t>
            </a:r>
          </a:p>
        </p:txBody>
      </p:sp>
      <p:sp>
        <p:nvSpPr>
          <p:cNvPr id="57" name="正方形/長方形 56"/>
          <p:cNvSpPr/>
          <p:nvPr/>
        </p:nvSpPr>
        <p:spPr>
          <a:xfrm>
            <a:off x="2504751" y="-27380"/>
            <a:ext cx="4824536"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2800" dirty="0">
                <a:solidFill>
                  <a:prstClr val="black"/>
                </a:solidFill>
              </a:rPr>
              <a:t>障害保健福祉施策の歴史</a:t>
            </a:r>
          </a:p>
        </p:txBody>
      </p:sp>
      <p:cxnSp>
        <p:nvCxnSpPr>
          <p:cNvPr id="64" name="直線コネクタ 63"/>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8402508" y="3104968"/>
            <a:ext cx="576064"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defRPr/>
            </a:pPr>
            <a:r>
              <a:rPr lang="ja-JP" altLang="en-US" sz="1600" b="1" dirty="0">
                <a:solidFill>
                  <a:prstClr val="black"/>
                </a:solidFill>
              </a:rPr>
              <a:t>障害者総合支援法・</a:t>
            </a:r>
            <a:endParaRPr lang="en-US" altLang="ja-JP" sz="1600" b="1" dirty="0">
              <a:solidFill>
                <a:prstClr val="black"/>
              </a:solidFill>
            </a:endParaRPr>
          </a:p>
          <a:p>
            <a:pPr algn="ctr">
              <a:defRPr/>
            </a:pPr>
            <a:r>
              <a:rPr lang="ja-JP" altLang="en-US" sz="1600" b="1" dirty="0">
                <a:solidFill>
                  <a:prstClr val="black"/>
                </a:solidFill>
              </a:rPr>
              <a:t>児童福祉法の一部改正法成立</a:t>
            </a:r>
          </a:p>
        </p:txBody>
      </p:sp>
      <p:sp>
        <p:nvSpPr>
          <p:cNvPr id="69" name="テキスト ボックス 68"/>
          <p:cNvSpPr txBox="1"/>
          <p:nvPr/>
        </p:nvSpPr>
        <p:spPr>
          <a:xfrm>
            <a:off x="8239218" y="2828358"/>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【H28.5】</a:t>
            </a:r>
            <a:endParaRPr lang="ja-JP" altLang="en-US" sz="1200" dirty="0">
              <a:solidFill>
                <a:prstClr val="black"/>
              </a:solidFill>
              <a:latin typeface="ＭＳ Ｐゴシック"/>
              <a:ea typeface="ＭＳ Ｐゴシック"/>
            </a:endParaRPr>
          </a:p>
        </p:txBody>
      </p:sp>
      <p:sp>
        <p:nvSpPr>
          <p:cNvPr id="72" name="上矢印吹き出し 71"/>
          <p:cNvSpPr/>
          <p:nvPr/>
        </p:nvSpPr>
        <p:spPr bwMode="auto">
          <a:xfrm>
            <a:off x="7926616" y="5949298"/>
            <a:ext cx="1656184" cy="807912"/>
          </a:xfrm>
          <a:prstGeom prst="upArrowCallout">
            <a:avLst>
              <a:gd name="adj1" fmla="val 22061"/>
              <a:gd name="adj2" fmla="val 25947"/>
              <a:gd name="adj3" fmla="val 27940"/>
              <a:gd name="adj4" fmla="val 50764"/>
            </a:avLst>
          </a:prstGeom>
          <a:solidFill>
            <a:schemeClr val="accent6">
              <a:lumMod val="20000"/>
              <a:lumOff val="80000"/>
            </a:schemeClr>
          </a:solidFill>
          <a:ln w="15875" cap="flat" cmpd="sng" algn="ctr">
            <a:solidFill>
              <a:schemeClr val="accent6">
                <a:lumMod val="50000"/>
              </a:schemeClr>
            </a:solidFill>
            <a:prstDash val="solid"/>
            <a:round/>
            <a:headEnd type="none" w="med" len="med"/>
            <a:tailEnd type="none" w="med" len="med"/>
          </a:ln>
          <a:effectLst/>
        </p:spPr>
        <p:txBody>
          <a:bodyPr vert="horz" wrap="square" lIns="36767" tIns="7357" rIns="36767" bIns="7357" numCol="1" rtlCol="0" anchor="ctr" anchorCtr="0" compatLnSpc="1">
            <a:prstTxWarp prst="textNoShape">
              <a:avLst/>
            </a:prstTxWarp>
          </a:bodyPr>
          <a:lstStyle/>
          <a:p>
            <a:pPr marL="118935" indent="-118935" defTabSz="872188"/>
            <a:r>
              <a:rPr lang="ja-JP" altLang="en-US" sz="1200" b="1" dirty="0">
                <a:solidFill>
                  <a:prstClr val="black"/>
                </a:solidFill>
                <a:latin typeface="ＭＳ Ｐゴシック"/>
                <a:ea typeface="ＭＳ Ｐゴシック"/>
              </a:rPr>
              <a:t> 「生活」と「就労」に</a:t>
            </a:r>
            <a:endParaRPr lang="en-US" altLang="ja-JP" sz="1200" b="1" dirty="0">
              <a:solidFill>
                <a:prstClr val="black"/>
              </a:solidFill>
              <a:latin typeface="ＭＳ Ｐゴシック"/>
              <a:ea typeface="ＭＳ Ｐゴシック"/>
            </a:endParaRPr>
          </a:p>
          <a:p>
            <a:pPr marL="118935" indent="-118935" defTabSz="872188"/>
            <a:r>
              <a:rPr lang="ja-JP" altLang="en-US" sz="1200" b="1" dirty="0">
                <a:solidFill>
                  <a:prstClr val="black"/>
                </a:solidFill>
                <a:latin typeface="ＭＳ Ｐゴシック"/>
                <a:ea typeface="ＭＳ Ｐゴシック"/>
              </a:rPr>
              <a:t>関する支援の充実など</a:t>
            </a:r>
          </a:p>
        </p:txBody>
      </p:sp>
      <p:sp>
        <p:nvSpPr>
          <p:cNvPr id="79" name="角丸四角形 78"/>
          <p:cNvSpPr/>
          <p:nvPr/>
        </p:nvSpPr>
        <p:spPr>
          <a:xfrm>
            <a:off x="9170892" y="3119010"/>
            <a:ext cx="460233" cy="2822066"/>
          </a:xfrm>
          <a:prstGeom prst="roundRect">
            <a:avLst/>
          </a:prstGeom>
          <a:solidFill>
            <a:srgbClr val="FF8029"/>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91341" tIns="45673" rIns="91341" bIns="45673" anchor="ctr"/>
          <a:lstStyle/>
          <a:p>
            <a:pPr algn="ctr">
              <a:defRPr/>
            </a:pPr>
            <a:r>
              <a:rPr lang="ja-JP" altLang="en-US" sz="1600" b="1" dirty="0">
                <a:solidFill>
                  <a:prstClr val="black"/>
                </a:solidFill>
              </a:rPr>
              <a:t>改正法の施行・報酬改定</a:t>
            </a:r>
          </a:p>
        </p:txBody>
      </p:sp>
      <p:sp>
        <p:nvSpPr>
          <p:cNvPr id="80" name="テキスト ボックス 79"/>
          <p:cNvSpPr txBox="1"/>
          <p:nvPr/>
        </p:nvSpPr>
        <p:spPr>
          <a:xfrm>
            <a:off x="8959298" y="2842400"/>
            <a:ext cx="883344" cy="276999"/>
          </a:xfrm>
          <a:prstGeom prst="rect">
            <a:avLst/>
          </a:prstGeom>
          <a:noFill/>
        </p:spPr>
        <p:txBody>
          <a:bodyPr wrap="square" lIns="91341" tIns="45673" rIns="91341" bIns="45673">
            <a:spAutoFit/>
          </a:bodyPr>
          <a:lstStyle/>
          <a:p>
            <a:pPr algn="ctr">
              <a:defRPr/>
            </a:pPr>
            <a:r>
              <a:rPr lang="en-US" altLang="ja-JP" sz="1200" dirty="0">
                <a:solidFill>
                  <a:prstClr val="black"/>
                </a:solidFill>
                <a:latin typeface="ＭＳ Ｐゴシック"/>
                <a:ea typeface="ＭＳ Ｐゴシック"/>
              </a:rPr>
              <a:t>【H30.4】</a:t>
            </a:r>
            <a:endParaRPr lang="ja-JP" altLang="en-US" sz="1200" dirty="0">
              <a:solidFill>
                <a:prstClr val="black"/>
              </a:solidFill>
              <a:latin typeface="ＭＳ Ｐゴシック"/>
              <a:ea typeface="ＭＳ Ｐゴシック"/>
            </a:endParaRPr>
          </a:p>
        </p:txBody>
      </p:sp>
      <p:sp>
        <p:nvSpPr>
          <p:cNvPr id="82" name="スライド番号プレースホルダー 1"/>
          <p:cNvSpPr>
            <a:spLocks noGrp="1"/>
          </p:cNvSpPr>
          <p:nvPr>
            <p:ph type="sldNum" sz="quarter" idx="12"/>
          </p:nvPr>
        </p:nvSpPr>
        <p:spPr>
          <a:xfrm>
            <a:off x="7545307" y="6524645"/>
            <a:ext cx="2311400" cy="476250"/>
          </a:xfrm>
        </p:spPr>
        <p:txBody>
          <a:bodyPr/>
          <a:lstStyle/>
          <a:p>
            <a:pPr>
              <a:defRPr/>
            </a:pPr>
            <a:fld id="{F2A1C1E8-9361-4557-9EFC-000E05CD7A25}" type="slidenum">
              <a:rPr lang="en-US" altLang="ja-JP" smtClean="0">
                <a:solidFill>
                  <a:srgbClr val="000000"/>
                </a:solidFill>
              </a:rPr>
              <a:pPr>
                <a:defRPr/>
              </a:pPr>
              <a:t>6</a:t>
            </a:fld>
            <a:endParaRPr lang="en-US" altLang="ja-JP" dirty="0">
              <a:solidFill>
                <a:srgbClr val="000000"/>
              </a:solidFill>
            </a:endParaRPr>
          </a:p>
        </p:txBody>
      </p:sp>
      <p:sp>
        <p:nvSpPr>
          <p:cNvPr id="16" name="正方形/長方形 15"/>
          <p:cNvSpPr/>
          <p:nvPr/>
        </p:nvSpPr>
        <p:spPr>
          <a:xfrm>
            <a:off x="92460" y="2951736"/>
            <a:ext cx="1692188" cy="661988"/>
          </a:xfrm>
          <a:prstGeom prst="rect">
            <a:avLst/>
          </a:prstGeom>
          <a:solidFill>
            <a:schemeClr val="accent1">
              <a:lumMod val="20000"/>
              <a:lumOff val="80000"/>
            </a:schemeClr>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身体障害者福祉法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（昭和</a:t>
            </a:r>
            <a:r>
              <a:rPr lang="en-US" altLang="ja-JP" sz="1100" dirty="0">
                <a:solidFill>
                  <a:prstClr val="black"/>
                </a:solidFill>
                <a:latin typeface="ＭＳ Ｐゴシック"/>
              </a:rPr>
              <a:t>24</a:t>
            </a:r>
            <a:r>
              <a:rPr lang="ja-JP" altLang="en-US" sz="1100" dirty="0">
                <a:solidFill>
                  <a:prstClr val="black"/>
                </a:solidFill>
                <a:latin typeface="ＭＳ Ｐゴシック"/>
              </a:rPr>
              <a:t>年制定）</a:t>
            </a:r>
          </a:p>
        </p:txBody>
      </p:sp>
      <p:sp>
        <p:nvSpPr>
          <p:cNvPr id="17" name="正方形/長方形 16"/>
          <p:cNvSpPr/>
          <p:nvPr/>
        </p:nvSpPr>
        <p:spPr>
          <a:xfrm>
            <a:off x="92460" y="4143973"/>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知的障害者福祉法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（精神薄弱者福祉法</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として昭和</a:t>
            </a:r>
            <a:r>
              <a:rPr lang="en-US" altLang="ja-JP" sz="1100" dirty="0">
                <a:solidFill>
                  <a:prstClr val="black"/>
                </a:solidFill>
                <a:latin typeface="ＭＳ Ｐゴシック"/>
              </a:rPr>
              <a:t>35</a:t>
            </a:r>
            <a:r>
              <a:rPr lang="ja-JP" altLang="en-US" sz="1100" dirty="0">
                <a:solidFill>
                  <a:prstClr val="black"/>
                </a:solidFill>
                <a:latin typeface="ＭＳ Ｐゴシック"/>
              </a:rPr>
              <a:t>年制定）</a:t>
            </a:r>
          </a:p>
        </p:txBody>
      </p:sp>
      <p:sp>
        <p:nvSpPr>
          <p:cNvPr id="18" name="正方形/長方形 17"/>
          <p:cNvSpPr/>
          <p:nvPr/>
        </p:nvSpPr>
        <p:spPr>
          <a:xfrm>
            <a:off x="92460" y="5409559"/>
            <a:ext cx="1692188" cy="663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1200" b="1" dirty="0">
                <a:solidFill>
                  <a:prstClr val="black"/>
                </a:solidFill>
                <a:latin typeface="ＭＳ Ｐゴシック"/>
              </a:rPr>
              <a:t>精神保健福祉法</a:t>
            </a:r>
            <a:endParaRPr lang="en-US" altLang="ja-JP" sz="1200" b="1" dirty="0">
              <a:solidFill>
                <a:prstClr val="black"/>
              </a:solidFill>
              <a:latin typeface="ＭＳ Ｐゴシック"/>
            </a:endParaRPr>
          </a:p>
          <a:p>
            <a:pPr algn="ctr">
              <a:defRPr/>
            </a:pPr>
            <a:r>
              <a:rPr lang="ja-JP" altLang="en-US" sz="1100" dirty="0">
                <a:solidFill>
                  <a:prstClr val="black"/>
                </a:solidFill>
                <a:latin typeface="ＭＳ Ｐゴシック"/>
              </a:rPr>
              <a:t>（精神衛生法として</a:t>
            </a:r>
            <a:endParaRPr lang="en-US" altLang="ja-JP" sz="1100" dirty="0">
              <a:solidFill>
                <a:prstClr val="black"/>
              </a:solidFill>
              <a:latin typeface="ＭＳ Ｐゴシック"/>
            </a:endParaRPr>
          </a:p>
          <a:p>
            <a:pPr algn="ctr">
              <a:defRPr/>
            </a:pPr>
            <a:r>
              <a:rPr lang="ja-JP" altLang="en-US" sz="1100" dirty="0">
                <a:solidFill>
                  <a:prstClr val="black"/>
                </a:solidFill>
                <a:latin typeface="ＭＳ Ｐゴシック"/>
              </a:rPr>
              <a:t>昭和</a:t>
            </a:r>
            <a:r>
              <a:rPr lang="en-US" altLang="ja-JP" sz="1100" dirty="0">
                <a:solidFill>
                  <a:prstClr val="black"/>
                </a:solidFill>
                <a:latin typeface="ＭＳ Ｐゴシック"/>
              </a:rPr>
              <a:t>25</a:t>
            </a:r>
            <a:r>
              <a:rPr lang="ja-JP" altLang="en-US" sz="1100" dirty="0">
                <a:solidFill>
                  <a:prstClr val="black"/>
                </a:solidFill>
                <a:latin typeface="ＭＳ Ｐゴシック"/>
              </a:rPr>
              <a:t>年制定）</a:t>
            </a:r>
          </a:p>
        </p:txBody>
      </p:sp>
      <p:sp>
        <p:nvSpPr>
          <p:cNvPr id="83" name="円形吹き出し 82"/>
          <p:cNvSpPr/>
          <p:nvPr/>
        </p:nvSpPr>
        <p:spPr>
          <a:xfrm>
            <a:off x="7243152" y="5839233"/>
            <a:ext cx="950208" cy="467802"/>
          </a:xfrm>
          <a:prstGeom prst="wedgeEllipseCallout">
            <a:avLst>
              <a:gd name="adj1" fmla="val 21638"/>
              <a:gd name="adj2" fmla="val -89394"/>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a:solidFill>
                  <a:prstClr val="black"/>
                </a:solidFill>
              </a:rPr>
              <a:t>難病等を対象に</a:t>
            </a:r>
          </a:p>
        </p:txBody>
      </p:sp>
      <p:sp>
        <p:nvSpPr>
          <p:cNvPr id="88" name="円形吹き出し 87"/>
          <p:cNvSpPr/>
          <p:nvPr/>
        </p:nvSpPr>
        <p:spPr>
          <a:xfrm>
            <a:off x="5839925" y="5864719"/>
            <a:ext cx="1025386" cy="467802"/>
          </a:xfrm>
          <a:prstGeom prst="wedgeEllipseCallout">
            <a:avLst>
              <a:gd name="adj1" fmla="val 54357"/>
              <a:gd name="adj2" fmla="val -7962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anchor="ctr"/>
          <a:lstStyle/>
          <a:p>
            <a:pPr algn="ctr">
              <a:defRPr/>
            </a:pPr>
            <a:r>
              <a:rPr lang="ja-JP" altLang="en-US" sz="900" b="1" dirty="0" smtClean="0">
                <a:solidFill>
                  <a:prstClr val="black"/>
                </a:solidFill>
              </a:rPr>
              <a:t>発達障害を対象に</a:t>
            </a:r>
            <a:endParaRPr lang="en-US" altLang="ja-JP" sz="900" b="1" dirty="0" smtClean="0">
              <a:solidFill>
                <a:prstClr val="black"/>
              </a:solidFill>
            </a:endParaRPr>
          </a:p>
          <a:p>
            <a:pPr algn="ctr">
              <a:defRPr/>
            </a:pPr>
            <a:r>
              <a:rPr lang="ja-JP" altLang="en-US" sz="900" b="1" dirty="0" smtClean="0">
                <a:solidFill>
                  <a:prstClr val="black"/>
                </a:solidFill>
              </a:rPr>
              <a:t>（</a:t>
            </a:r>
            <a:r>
              <a:rPr lang="en-US" altLang="ja-JP" sz="900" b="1" dirty="0" smtClean="0">
                <a:solidFill>
                  <a:prstClr val="black"/>
                </a:solidFill>
              </a:rPr>
              <a:t>H22</a:t>
            </a:r>
            <a:r>
              <a:rPr lang="ja-JP" altLang="en-US" sz="900" b="1" dirty="0" smtClean="0">
                <a:solidFill>
                  <a:prstClr val="black"/>
                </a:solidFill>
              </a:rPr>
              <a:t>・</a:t>
            </a:r>
            <a:r>
              <a:rPr lang="en-US" altLang="ja-JP" sz="900" b="1" dirty="0" smtClean="0">
                <a:solidFill>
                  <a:prstClr val="black"/>
                </a:solidFill>
              </a:rPr>
              <a:t>12</a:t>
            </a:r>
            <a:r>
              <a:rPr lang="ja-JP" altLang="en-US" sz="900" b="1" dirty="0" smtClean="0">
                <a:solidFill>
                  <a:prstClr val="black"/>
                </a:solidFill>
              </a:rPr>
              <a:t>）</a:t>
            </a:r>
            <a:r>
              <a:rPr lang="en-US" altLang="ja-JP" sz="900" b="1" dirty="0" smtClean="0">
                <a:solidFill>
                  <a:prstClr val="black"/>
                </a:solidFill>
              </a:rPr>
              <a:t> </a:t>
            </a:r>
            <a:endParaRPr lang="ja-JP" altLang="en-US" sz="900" b="1" dirty="0">
              <a:solidFill>
                <a:prstClr val="black"/>
              </a:solidFill>
            </a:endParaRPr>
          </a:p>
        </p:txBody>
      </p:sp>
    </p:spTree>
    <p:extLst>
      <p:ext uri="{BB962C8B-B14F-4D97-AF65-F5344CB8AC3E}">
        <p14:creationId xmlns:p14="http://schemas.microsoft.com/office/powerpoint/2010/main" val="303315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スライド番号プレースホルダ 64"/>
          <p:cNvSpPr>
            <a:spLocks noGrp="1"/>
          </p:cNvSpPr>
          <p:nvPr>
            <p:ph type="sldNum" sz="quarter" idx="12"/>
          </p:nvPr>
        </p:nvSpPr>
        <p:spPr>
          <a:xfrm>
            <a:off x="7617296" y="6553150"/>
            <a:ext cx="2311400" cy="476250"/>
          </a:xfrm>
        </p:spPr>
        <p:txBody>
          <a:bodyPr/>
          <a:lstStyle/>
          <a:p>
            <a:pPr>
              <a:defRPr/>
            </a:pPr>
            <a:fld id="{132C9BDF-3DAB-4F39-8074-B0CF74399C12}" type="slidenum">
              <a:rPr lang="en-US" altLang="ja-JP" sz="1600" b="1" smtClean="0">
                <a:solidFill>
                  <a:prstClr val="black"/>
                </a:solidFill>
              </a:rPr>
              <a:pPr>
                <a:defRPr/>
              </a:pPr>
              <a:t>60</a:t>
            </a:fld>
            <a:endParaRPr lang="en-US" altLang="ja-JP" sz="1600" b="1" dirty="0">
              <a:solidFill>
                <a:prstClr val="black"/>
              </a:solidFill>
            </a:endParaRPr>
          </a:p>
        </p:txBody>
      </p:sp>
      <p:sp>
        <p:nvSpPr>
          <p:cNvPr id="40" name="正方形/長方形 39"/>
          <p:cNvSpPr/>
          <p:nvPr/>
        </p:nvSpPr>
        <p:spPr bwMode="auto">
          <a:xfrm>
            <a:off x="200710" y="2345929"/>
            <a:ext cx="4320000" cy="4212712"/>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1" name="角丸四角形 40"/>
          <p:cNvSpPr/>
          <p:nvPr/>
        </p:nvSpPr>
        <p:spPr>
          <a:xfrm>
            <a:off x="92319" y="2028910"/>
            <a:ext cx="4590611" cy="3059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市町村障害児福祉計画（児童福祉法第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20</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45" name="1 つの角を切り取った四角形 44"/>
          <p:cNvSpPr/>
          <p:nvPr/>
        </p:nvSpPr>
        <p:spPr bwMode="auto">
          <a:xfrm>
            <a:off x="434480" y="2773989"/>
            <a:ext cx="1710208" cy="1090693"/>
          </a:xfrm>
          <a:prstGeom prst="snip1Rect">
            <a:avLst>
              <a:gd name="adj" fmla="val 9611"/>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障害児通所支援及び障害児相談支援</a:t>
            </a:r>
            <a:r>
              <a:rPr lang="ja-JP" altLang="en-US" sz="1200" dirty="0" smtClean="0">
                <a:solidFill>
                  <a:prstClr val="black"/>
                </a:solidFill>
              </a:rPr>
              <a:t>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46" name="正方形/長方形 45"/>
          <p:cNvSpPr/>
          <p:nvPr/>
        </p:nvSpPr>
        <p:spPr bwMode="auto">
          <a:xfrm>
            <a:off x="4953544" y="2137390"/>
            <a:ext cx="4896000" cy="4428000"/>
          </a:xfrm>
          <a:prstGeom prst="rect">
            <a:avLst/>
          </a:prstGeom>
          <a:noFill/>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47" name="角丸四角形 46"/>
          <p:cNvSpPr/>
          <p:nvPr/>
        </p:nvSpPr>
        <p:spPr>
          <a:xfrm>
            <a:off x="4953544" y="2046790"/>
            <a:ext cx="4896000" cy="28803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都道府県障害児福祉計画（児童福祉法第</a:t>
            </a:r>
            <a:r>
              <a:rPr lang="en-US" altLang="ja-JP" sz="1400" dirty="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22</a:t>
            </a:r>
            <a:r>
              <a:rPr lang="ja-JP" altLang="en-US" sz="1400" dirty="0" smtClean="0">
                <a:solidFill>
                  <a:prstClr val="white"/>
                </a:solidFill>
                <a:latin typeface="ＭＳ ゴシック" panose="020B0609070205080204" pitchFamily="49" charset="-128"/>
                <a:ea typeface="ＭＳ ゴシック" panose="020B0609070205080204" pitchFamily="49" charset="-128"/>
              </a:rPr>
              <a:t>関係）</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51" name="1 つの角を切り取った四角形 50"/>
          <p:cNvSpPr/>
          <p:nvPr/>
        </p:nvSpPr>
        <p:spPr bwMode="auto">
          <a:xfrm>
            <a:off x="2346580" y="2777625"/>
            <a:ext cx="1886340" cy="1087058"/>
          </a:xfrm>
          <a:prstGeom prst="snip1Rect">
            <a:avLst>
              <a:gd name="adj" fmla="val 8877"/>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t" anchorCtr="0" compatLnSpc="1">
            <a:prstTxWarp prst="textNoShape">
              <a:avLst/>
            </a:prstTxWarp>
            <a:noAutofit/>
          </a:bodyPr>
          <a:lstStyle/>
          <a:p>
            <a:pPr algn="ctr" eaLnBrk="0" hangingPunct="0">
              <a:lnSpc>
                <a:spcPts val="1800"/>
              </a:lnSpc>
            </a:pPr>
            <a:r>
              <a:rPr lang="ja-JP" altLang="en-US" sz="1200" dirty="0">
                <a:solidFill>
                  <a:prstClr val="black"/>
                </a:solidFill>
              </a:rPr>
              <a:t>各年度に</a:t>
            </a:r>
            <a:r>
              <a:rPr lang="ja-JP" altLang="en-US" sz="1200" dirty="0" smtClean="0">
                <a:solidFill>
                  <a:prstClr val="black"/>
                </a:solidFill>
              </a:rPr>
              <a:t>おける指定通所</a:t>
            </a:r>
            <a:r>
              <a:rPr lang="ja-JP" altLang="en-US" sz="1200" dirty="0">
                <a:solidFill>
                  <a:prstClr val="black"/>
                </a:solidFill>
              </a:rPr>
              <a:t>支援又</a:t>
            </a:r>
            <a:r>
              <a:rPr lang="ja-JP" altLang="en-US" sz="1200" dirty="0" smtClean="0">
                <a:solidFill>
                  <a:prstClr val="black"/>
                </a:solidFill>
              </a:rPr>
              <a:t>は指定障害児</a:t>
            </a:r>
            <a:r>
              <a:rPr lang="ja-JP" altLang="en-US" sz="1200" dirty="0">
                <a:solidFill>
                  <a:prstClr val="black"/>
                </a:solidFill>
              </a:rPr>
              <a:t>相談支援の種類ごとの必要</a:t>
            </a:r>
            <a:r>
              <a:rPr lang="ja-JP" altLang="en-US" sz="1200" dirty="0" smtClean="0">
                <a:solidFill>
                  <a:prstClr val="black"/>
                </a:solidFill>
              </a:rPr>
              <a:t>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3" name="1 つの角を切り取った四角形 52"/>
          <p:cNvSpPr/>
          <p:nvPr/>
        </p:nvSpPr>
        <p:spPr bwMode="auto">
          <a:xfrm>
            <a:off x="632520"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指定通所</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支援又は指定障害児相談支援の見込量の確保方策</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5" name="1 つの角を切り取った四角形 54"/>
          <p:cNvSpPr/>
          <p:nvPr/>
        </p:nvSpPr>
        <p:spPr bwMode="auto">
          <a:xfrm>
            <a:off x="2543808" y="4509119"/>
            <a:ext cx="1656000" cy="6417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医療</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機関、教育機関等の関係機関との　連携</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59" name="1 つの角を切り取った四角形 58"/>
          <p:cNvSpPr/>
          <p:nvPr/>
        </p:nvSpPr>
        <p:spPr bwMode="auto">
          <a:xfrm>
            <a:off x="164608" y="2451937"/>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0" name="1 つの角を切り取った四角形 59"/>
          <p:cNvSpPr/>
          <p:nvPr/>
        </p:nvSpPr>
        <p:spPr bwMode="auto">
          <a:xfrm>
            <a:off x="164608" y="4149080"/>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1" name="1 つの角を切り取った四角形 60"/>
          <p:cNvSpPr/>
          <p:nvPr/>
        </p:nvSpPr>
        <p:spPr bwMode="auto">
          <a:xfrm>
            <a:off x="39812" y="5260249"/>
            <a:ext cx="1584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2" name="Rectangle 6"/>
          <p:cNvSpPr>
            <a:spLocks noChangeArrowheads="1"/>
          </p:cNvSpPr>
          <p:nvPr/>
        </p:nvSpPr>
        <p:spPr bwMode="auto">
          <a:xfrm>
            <a:off x="416497" y="5517231"/>
            <a:ext cx="3888431" cy="925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a:solidFill>
                  <a:prstClr val="black"/>
                </a:solidFill>
                <a:latin typeface="ＭＳ ゴシック" pitchFamily="49" charset="-128"/>
                <a:ea typeface="ＭＳ ゴシック" pitchFamily="49" charset="-128"/>
                <a:cs typeface="Times New Roman" pitchFamily="18" charset="0"/>
              </a:rPr>
              <a:t>計画</a:t>
            </a:r>
            <a:r>
              <a:rPr lang="ja-JP" altLang="en-US" sz="1200" dirty="0" smtClean="0">
                <a:solidFill>
                  <a:prstClr val="black"/>
                </a:solidFill>
                <a:latin typeface="ＭＳ ゴシック" pitchFamily="49" charset="-128"/>
                <a:ea typeface="ＭＳ ゴシック" pitchFamily="49" charset="-128"/>
                <a:cs typeface="Times New Roman" pitchFamily="18" charset="0"/>
              </a:rPr>
              <a:t>は障害児の数、その障害の状況を勘案する</a:t>
            </a:r>
            <a:r>
              <a:rPr lang="ja-JP" altLang="en-US" sz="1200" dirty="0" err="1" smtClean="0">
                <a:solidFill>
                  <a:prstClr val="black"/>
                </a:solidFill>
                <a:latin typeface="ＭＳ ゴシック" pitchFamily="49" charset="-128"/>
                <a:ea typeface="ＭＳ ゴシック" pitchFamily="49" charset="-128"/>
                <a:cs typeface="Times New Roman" pitchFamily="18" charset="0"/>
              </a:rPr>
              <a:t>こ</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と（義務）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・計画を作成する場合、障害児の心身の状況等を把握</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した上で作成すること（努力義務）</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68" name="1 つの角を切り取った四角形 67"/>
          <p:cNvSpPr/>
          <p:nvPr/>
        </p:nvSpPr>
        <p:spPr bwMode="auto">
          <a:xfrm>
            <a:off x="4953543" y="2420888"/>
            <a:ext cx="1260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1" name="1 つの角を切り取った四角形 70"/>
          <p:cNvSpPr/>
          <p:nvPr/>
        </p:nvSpPr>
        <p:spPr bwMode="auto">
          <a:xfrm>
            <a:off x="4906920" y="4149080"/>
            <a:ext cx="1414232"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（努力義務）</a:t>
            </a:r>
            <a:endParaRPr lang="en-US" altLang="ja-JP" sz="1300" u="sng"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5" name="1 つの角を切り取った四角形 74"/>
          <p:cNvSpPr/>
          <p:nvPr/>
        </p:nvSpPr>
        <p:spPr bwMode="auto">
          <a:xfrm>
            <a:off x="7689304" y="4517657"/>
            <a:ext cx="828000" cy="951034"/>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障害児入所支援の質の向上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6" name="1 つの角を切り取った四角形 75"/>
          <p:cNvSpPr/>
          <p:nvPr/>
        </p:nvSpPr>
        <p:spPr bwMode="auto">
          <a:xfrm>
            <a:off x="8697416" y="4509120"/>
            <a:ext cx="1008112"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区域ごとの医療機関、教育等の関係者との　連携</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77" name="正方形/長方形 76"/>
          <p:cNvSpPr/>
          <p:nvPr/>
        </p:nvSpPr>
        <p:spPr bwMode="auto">
          <a:xfrm>
            <a:off x="560512" y="516742"/>
            <a:ext cx="8605032" cy="1188000"/>
          </a:xfrm>
          <a:prstGeom prst="rect">
            <a:avLst/>
          </a:prstGeom>
          <a:no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78" name="角丸四角形 77"/>
          <p:cNvSpPr/>
          <p:nvPr/>
        </p:nvSpPr>
        <p:spPr>
          <a:xfrm>
            <a:off x="560512" y="516742"/>
            <a:ext cx="8640000" cy="3066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dirty="0" smtClean="0">
                <a:solidFill>
                  <a:prstClr val="white"/>
                </a:solidFill>
                <a:latin typeface="ＭＳ ゴシック" panose="020B0609070205080204" pitchFamily="49" charset="-128"/>
                <a:ea typeface="ＭＳ ゴシック" panose="020B0609070205080204" pitchFamily="49" charset="-128"/>
              </a:rPr>
              <a:t>国の基本指針（児童福祉法第</a:t>
            </a:r>
            <a:r>
              <a:rPr lang="en-US" altLang="ja-JP" sz="1400" dirty="0" smtClean="0">
                <a:solidFill>
                  <a:prstClr val="white"/>
                </a:solidFill>
                <a:latin typeface="ＭＳ ゴシック" panose="020B0609070205080204" pitchFamily="49" charset="-128"/>
                <a:ea typeface="ＭＳ ゴシック" panose="020B0609070205080204" pitchFamily="49" charset="-128"/>
              </a:rPr>
              <a:t>33</a:t>
            </a:r>
            <a:r>
              <a:rPr lang="ja-JP" altLang="en-US" sz="1400" dirty="0" smtClean="0">
                <a:solidFill>
                  <a:prstClr val="white"/>
                </a:solidFill>
                <a:latin typeface="ＭＳ ゴシック" panose="020B0609070205080204" pitchFamily="49" charset="-128"/>
                <a:ea typeface="ＭＳ ゴシック" panose="020B0609070205080204" pitchFamily="49" charset="-128"/>
              </a:rPr>
              <a:t>条の</a:t>
            </a:r>
            <a:r>
              <a:rPr lang="en-US" altLang="ja-JP" sz="1400" dirty="0" smtClean="0">
                <a:solidFill>
                  <a:prstClr val="white"/>
                </a:solidFill>
                <a:latin typeface="ＭＳ ゴシック" panose="020B0609070205080204" pitchFamily="49" charset="-128"/>
                <a:ea typeface="ＭＳ ゴシック" panose="020B0609070205080204" pitchFamily="49" charset="-128"/>
              </a:rPr>
              <a:t>19</a:t>
            </a:r>
            <a:r>
              <a:rPr lang="ja-JP" altLang="en-US" sz="1400" dirty="0" smtClean="0">
                <a:solidFill>
                  <a:prstClr val="white"/>
                </a:solidFill>
                <a:latin typeface="ＭＳ ゴシック" panose="020B0609070205080204" pitchFamily="49" charset="-128"/>
                <a:ea typeface="ＭＳ ゴシック" panose="020B0609070205080204" pitchFamily="49" charset="-128"/>
              </a:rPr>
              <a:t>）</a:t>
            </a:r>
            <a:endParaRPr lang="ja-JP" altLang="en-US" sz="1400" dirty="0">
              <a:solidFill>
                <a:prstClr val="white"/>
              </a:solidFill>
              <a:latin typeface="ＭＳ ゴシック" panose="020B0609070205080204" pitchFamily="49" charset="-128"/>
              <a:ea typeface="ＭＳ ゴシック" panose="020B0609070205080204" pitchFamily="49" charset="-128"/>
            </a:endParaRPr>
          </a:p>
        </p:txBody>
      </p:sp>
      <p:sp>
        <p:nvSpPr>
          <p:cNvPr id="79" name="1 つの角を切り取った四角形 78"/>
          <p:cNvSpPr/>
          <p:nvPr/>
        </p:nvSpPr>
        <p:spPr bwMode="auto">
          <a:xfrm>
            <a:off x="4808984" y="5557302"/>
            <a:ext cx="1824595"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の事項）</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0" name="Rectangle 6"/>
          <p:cNvSpPr>
            <a:spLocks noChangeArrowheads="1"/>
          </p:cNvSpPr>
          <p:nvPr/>
        </p:nvSpPr>
        <p:spPr bwMode="auto">
          <a:xfrm>
            <a:off x="5029752" y="5773326"/>
            <a:ext cx="4644424"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ja-JP" altLang="en-US" sz="1200" dirty="0" smtClean="0">
                <a:solidFill>
                  <a:prstClr val="black"/>
                </a:solidFill>
                <a:latin typeface="ＭＳ ゴシック" pitchFamily="49" charset="-128"/>
                <a:ea typeface="ＭＳ ゴシック" pitchFamily="49" charset="-128"/>
                <a:cs typeface="Times New Roman" pitchFamily="18" charset="0"/>
              </a:rPr>
              <a:t>・他の計画と調和が保たれること（義務）</a:t>
            </a:r>
            <a:r>
              <a:rPr lang="ja-JP" altLang="en-US" sz="1200" dirty="0">
                <a:solidFill>
                  <a:prstClr val="black"/>
                </a:solidFill>
                <a:latin typeface="ＭＳ ゴシック" pitchFamily="49" charset="-128"/>
                <a:ea typeface="ＭＳ ゴシック" pitchFamily="49" charset="-128"/>
                <a:cs typeface="Times New Roman" pitchFamily="18" charset="0"/>
              </a:rPr>
              <a:t>　</a:t>
            </a:r>
            <a:r>
              <a:rPr lang="ja-JP" altLang="en-US" sz="1200" dirty="0" smtClean="0">
                <a:solidFill>
                  <a:prstClr val="black"/>
                </a:solidFill>
                <a:latin typeface="ＭＳ ゴシック" pitchFamily="49" charset="-128"/>
                <a:ea typeface="ＭＳ ゴシック" pitchFamily="49" charset="-128"/>
                <a:cs typeface="Times New Roman" pitchFamily="18" charset="0"/>
              </a:rPr>
              <a:t>など</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cxnSp>
        <p:nvCxnSpPr>
          <p:cNvPr id="81" name="直線矢印コネクタ 80"/>
          <p:cNvCxnSpPr>
            <a:stCxn id="41" idx="0"/>
            <a:endCxn id="77" idx="2"/>
          </p:cNvCxnSpPr>
          <p:nvPr/>
        </p:nvCxnSpPr>
        <p:spPr bwMode="auto">
          <a:xfrm flipV="1">
            <a:off x="2387625" y="1704742"/>
            <a:ext cx="2475403" cy="324168"/>
          </a:xfrm>
          <a:prstGeom prst="straightConnector1">
            <a:avLst/>
          </a:prstGeom>
          <a:solidFill>
            <a:schemeClr val="bg1"/>
          </a:solidFill>
          <a:ln w="34925" cap="flat" cmpd="sng" algn="ctr">
            <a:solidFill>
              <a:schemeClr val="accent1"/>
            </a:solidFill>
            <a:prstDash val="solid"/>
            <a:round/>
            <a:headEnd type="arrow" w="med" len="med"/>
            <a:tailEnd type="arrow"/>
          </a:ln>
          <a:effectLst/>
        </p:spPr>
      </p:cxnSp>
      <p:cxnSp>
        <p:nvCxnSpPr>
          <p:cNvPr id="83" name="直線矢印コネクタ 82"/>
          <p:cNvCxnSpPr>
            <a:stCxn id="47" idx="0"/>
            <a:endCxn id="77" idx="2"/>
          </p:cNvCxnSpPr>
          <p:nvPr/>
        </p:nvCxnSpPr>
        <p:spPr bwMode="auto">
          <a:xfrm flipH="1" flipV="1">
            <a:off x="4863028" y="1704742"/>
            <a:ext cx="2538516" cy="342048"/>
          </a:xfrm>
          <a:prstGeom prst="straightConnector1">
            <a:avLst/>
          </a:prstGeom>
          <a:solidFill>
            <a:schemeClr val="bg1"/>
          </a:solidFill>
          <a:ln w="34925" cap="flat" cmpd="sng" algn="ctr">
            <a:solidFill>
              <a:schemeClr val="accent6">
                <a:lumMod val="75000"/>
              </a:schemeClr>
            </a:solidFill>
            <a:prstDash val="solid"/>
            <a:round/>
            <a:headEnd type="arrow" w="med" len="med"/>
            <a:tailEnd type="arrow"/>
          </a:ln>
          <a:effectLst/>
        </p:spPr>
      </p:cxnSp>
      <p:cxnSp>
        <p:nvCxnSpPr>
          <p:cNvPr id="85" name="直線矢印コネクタ 84"/>
          <p:cNvCxnSpPr/>
          <p:nvPr/>
        </p:nvCxnSpPr>
        <p:spPr bwMode="auto">
          <a:xfrm>
            <a:off x="4503328" y="5053246"/>
            <a:ext cx="450215"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88" name="1 つの角を切り取った四角形 87"/>
          <p:cNvSpPr/>
          <p:nvPr/>
        </p:nvSpPr>
        <p:spPr bwMode="auto">
          <a:xfrm>
            <a:off x="4498218" y="5121336"/>
            <a:ext cx="418207" cy="1332000"/>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91" name="1 つの角を切り取った四角形 90"/>
          <p:cNvSpPr/>
          <p:nvPr/>
        </p:nvSpPr>
        <p:spPr bwMode="auto">
          <a:xfrm>
            <a:off x="8516512" y="1771927"/>
            <a:ext cx="1368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（計画の提出）</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cxnSp>
        <p:nvCxnSpPr>
          <p:cNvPr id="92" name="直線矢印コネクタ 91"/>
          <p:cNvCxnSpPr/>
          <p:nvPr/>
        </p:nvCxnSpPr>
        <p:spPr bwMode="auto">
          <a:xfrm>
            <a:off x="4412320" y="2777625"/>
            <a:ext cx="541223" cy="0"/>
          </a:xfrm>
          <a:prstGeom prst="straightConnector1">
            <a:avLst/>
          </a:prstGeom>
          <a:solidFill>
            <a:schemeClr val="bg1"/>
          </a:solidFill>
          <a:ln w="22225" cap="flat" cmpd="sng" algn="ctr">
            <a:solidFill>
              <a:schemeClr val="tx2"/>
            </a:solidFill>
            <a:prstDash val="solid"/>
            <a:round/>
            <a:headEnd type="none" w="med" len="med"/>
            <a:tailEnd type="arrow"/>
          </a:ln>
          <a:effectLst/>
        </p:spPr>
      </p:cxnSp>
      <p:sp>
        <p:nvSpPr>
          <p:cNvPr id="94" name="正方形/長方形 93"/>
          <p:cNvSpPr/>
          <p:nvPr/>
        </p:nvSpPr>
        <p:spPr bwMode="auto">
          <a:xfrm>
            <a:off x="272480" y="2460958"/>
            <a:ext cx="4104000" cy="1688122"/>
          </a:xfrm>
          <a:prstGeom prst="rect">
            <a:avLst/>
          </a:prstGeom>
          <a:noFill/>
          <a:ln>
            <a:solidFill>
              <a:schemeClr val="tx1"/>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a:endParaRPr lang="ja-JP" altLang="en-US" smtClean="0">
              <a:solidFill>
                <a:prstClr val="black"/>
              </a:solidFill>
            </a:endParaRPr>
          </a:p>
        </p:txBody>
      </p:sp>
      <p:sp>
        <p:nvSpPr>
          <p:cNvPr id="100" name="1 つの角を切り取った四角形 99"/>
          <p:cNvSpPr/>
          <p:nvPr/>
        </p:nvSpPr>
        <p:spPr bwMode="auto">
          <a:xfrm>
            <a:off x="4461341" y="2837534"/>
            <a:ext cx="635675" cy="1855672"/>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eaVert"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（都道府県の</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3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意見を聴く）</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1" name="1 つの角を切り取った四角形 100"/>
          <p:cNvSpPr/>
          <p:nvPr/>
        </p:nvSpPr>
        <p:spPr bwMode="auto">
          <a:xfrm>
            <a:off x="3045544" y="948782"/>
            <a:ext cx="2915568" cy="681249"/>
          </a:xfrm>
          <a:prstGeom prst="snip1Rect">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2" name="1 つの角を切り取った四角形 101"/>
          <p:cNvSpPr/>
          <p:nvPr/>
        </p:nvSpPr>
        <p:spPr bwMode="auto">
          <a:xfrm>
            <a:off x="668664" y="948782"/>
            <a:ext cx="2268252"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rPr>
              <a:t>障害児通所支援、障害児入所支援及び障害児相談支援の</a:t>
            </a:r>
            <a:r>
              <a:rPr lang="ja-JP" altLang="en-US" sz="1200" dirty="0">
                <a:solidFill>
                  <a:prstClr val="black"/>
                </a:solidFill>
              </a:rPr>
              <a:t>提供体制の確保に関する基本的事項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4" name="1 つの角を切り取った四角形 103"/>
          <p:cNvSpPr/>
          <p:nvPr/>
        </p:nvSpPr>
        <p:spPr bwMode="auto">
          <a:xfrm>
            <a:off x="6069744" y="948782"/>
            <a:ext cx="1691568"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市町村及び都道府県の障害児福祉計画に関する事項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5" name="1 つの角を切り取った四角形 104"/>
          <p:cNvSpPr/>
          <p:nvPr/>
        </p:nvSpPr>
        <p:spPr bwMode="auto">
          <a:xfrm>
            <a:off x="7833320" y="948782"/>
            <a:ext cx="1259984" cy="681249"/>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sp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その他の事項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06" name="Rectangle 6"/>
          <p:cNvSpPr>
            <a:spLocks noChangeArrowheads="1"/>
          </p:cNvSpPr>
          <p:nvPr/>
        </p:nvSpPr>
        <p:spPr bwMode="auto">
          <a:xfrm>
            <a:off x="6573552" y="2377867"/>
            <a:ext cx="3348000" cy="259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lnSpc>
                <a:spcPts val="1300"/>
              </a:lnSpc>
            </a:pPr>
            <a:r>
              <a:rPr lang="en-US" altLang="ja-JP" sz="1200" dirty="0" smtClean="0">
                <a:solidFill>
                  <a:prstClr val="black"/>
                </a:solidFill>
                <a:latin typeface="ＭＳ ゴシック" pitchFamily="49" charset="-128"/>
                <a:ea typeface="ＭＳ ゴシック" pitchFamily="49" charset="-128"/>
                <a:cs typeface="Times New Roman" pitchFamily="18" charset="0"/>
              </a:rPr>
              <a:t>※</a:t>
            </a:r>
            <a:r>
              <a:rPr lang="ja-JP" altLang="en-US" sz="1200" dirty="0" smtClean="0">
                <a:solidFill>
                  <a:prstClr val="black"/>
                </a:solidFill>
                <a:latin typeface="ＭＳ ゴシック" pitchFamily="49" charset="-128"/>
                <a:ea typeface="ＭＳ ゴシック" pitchFamily="49" charset="-128"/>
                <a:cs typeface="Times New Roman" pitchFamily="18" charset="0"/>
              </a:rPr>
              <a:t>各市町村を包括する広域的な見地から作成</a:t>
            </a:r>
            <a:endParaRPr lang="en-US" altLang="ja-JP" sz="1200" dirty="0" smtClean="0">
              <a:solidFill>
                <a:prstClr val="black"/>
              </a:solidFill>
              <a:latin typeface="ＭＳ ゴシック" pitchFamily="49" charset="-128"/>
              <a:ea typeface="ＭＳ ゴシック" pitchFamily="49" charset="-128"/>
              <a:cs typeface="Times New Roman" pitchFamily="18" charset="0"/>
            </a:endParaRPr>
          </a:p>
        </p:txBody>
      </p:sp>
      <p:sp>
        <p:nvSpPr>
          <p:cNvPr id="121" name="1 つの角を切り取った四角形 120"/>
          <p:cNvSpPr/>
          <p:nvPr/>
        </p:nvSpPr>
        <p:spPr bwMode="auto">
          <a:xfrm>
            <a:off x="5080915" y="2748990"/>
            <a:ext cx="1552663" cy="1223275"/>
          </a:xfrm>
          <a:prstGeom prst="snip1Rect">
            <a:avLst>
              <a:gd name="adj" fmla="val 12954"/>
            </a:avLst>
          </a:prstGeom>
          <a:solidFill>
            <a:schemeClr val="accent5">
              <a:lumMod val="60000"/>
              <a:lumOff val="4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rPr>
              <a:t>障害児通所</a:t>
            </a:r>
            <a:r>
              <a:rPr lang="ja-JP" altLang="en-US" sz="1200" dirty="0" smtClean="0">
                <a:solidFill>
                  <a:prstClr val="black"/>
                </a:solidFill>
              </a:rPr>
              <a:t>支援、  障害児入所支援及び障害児相談支援の 提供</a:t>
            </a:r>
            <a:r>
              <a:rPr lang="ja-JP" altLang="en-US" sz="1200" dirty="0">
                <a:solidFill>
                  <a:prstClr val="black"/>
                </a:solidFill>
              </a:rPr>
              <a:t>体制の確保に係る目標に関する事項</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2" name="1 つの角を切り取った四角形 121"/>
          <p:cNvSpPr/>
          <p:nvPr/>
        </p:nvSpPr>
        <p:spPr bwMode="auto">
          <a:xfrm>
            <a:off x="6753200" y="2742080"/>
            <a:ext cx="1763312"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noAutofit/>
          </a:bodyPr>
          <a:lstStyle/>
          <a:p>
            <a:pPr algn="ctr" eaLnBrk="0" hangingPunct="0"/>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各年度における区域ごとの指定通所支援又は指定障害児相談支援の種類ごとの  必要な量の見込み</a:t>
            </a:r>
            <a:endParaRPr lang="en-US" altLang="ja-JP"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60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a:t>
            </a:r>
            <a:endParaRPr lang="en-US" altLang="ja-JP" sz="6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3" name="1 つの角を切り取った四角形 122"/>
          <p:cNvSpPr/>
          <p:nvPr/>
        </p:nvSpPr>
        <p:spPr bwMode="auto">
          <a:xfrm>
            <a:off x="8664552" y="2742080"/>
            <a:ext cx="1066556" cy="1230185"/>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t" anchorCtr="0" compatLnSpc="1">
            <a:prstTxWarp prst="textNoShape">
              <a:avLst/>
            </a:prstTxWarp>
            <a:noAutofit/>
          </a:bodyPr>
          <a:lstStyle/>
          <a:p>
            <a:pPr algn="ctr" eaLnBrk="0" hangingPunct="0"/>
            <a:r>
              <a:rPr lang="ja-JP" altLang="en-US" sz="12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各年度</a:t>
            </a:r>
            <a:r>
              <a:rPr lang="ja-JP" altLang="en-US" sz="12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  指定障害児入所施設等の必要入所定員総数</a:t>
            </a:r>
            <a:endParaRPr lang="en-US" altLang="ja-JP" sz="8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5" name="1 つの角を切り取った四角形 124"/>
          <p:cNvSpPr/>
          <p:nvPr/>
        </p:nvSpPr>
        <p:spPr bwMode="auto">
          <a:xfrm>
            <a:off x="5313040" y="4509120"/>
            <a:ext cx="97200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ごとの指定通所</a:t>
            </a:r>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支援</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の見込量の確保方策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algn="ctr" eaLnBrk="0" hangingPunct="0"/>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26" name="1 つの角を切り取った四角形 125"/>
          <p:cNvSpPr/>
          <p:nvPr/>
        </p:nvSpPr>
        <p:spPr bwMode="auto">
          <a:xfrm>
            <a:off x="6412818" y="4509120"/>
            <a:ext cx="1132470" cy="959571"/>
          </a:xfrm>
          <a:prstGeom prst="snip1Rect">
            <a:avLst/>
          </a:prstGeom>
          <a:solidFill>
            <a:schemeClr val="accent5">
              <a:lumMod val="20000"/>
              <a:lumOff val="80000"/>
            </a:schemeClr>
          </a:solidFill>
          <a:ln>
            <a:solidFill>
              <a:schemeClr val="tx1"/>
            </a:solid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ctr" anchorCtr="0" compatLnSpc="1">
            <a:prstTxWarp prst="textNoShape">
              <a:avLst/>
            </a:prstTxWarp>
            <a:spAutoFit/>
          </a:bodyPr>
          <a:lstStyle/>
          <a:p>
            <a:pPr algn="ctr" eaLnBrk="0" hangingPunct="0"/>
            <a:r>
              <a:rPr lang="ja-JP" altLang="en-US" sz="1100" dirty="0">
                <a:solidFill>
                  <a:prstClr val="black"/>
                </a:solidFill>
                <a:latin typeface="ＭＳ ゴシック" panose="020B0609070205080204" pitchFamily="49" charset="-128"/>
                <a:ea typeface="ＭＳ ゴシック" panose="020B0609070205080204" pitchFamily="49" charset="-128"/>
                <a:cs typeface="Times New Roman" pitchFamily="18" charset="0"/>
              </a:rPr>
              <a:t>区域ごと</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の指定</a:t>
            </a:r>
            <a:r>
              <a:rPr lang="ja-JP" altLang="en-US" sz="1100" dirty="0" smtClean="0">
                <a:solidFill>
                  <a:prstClr val="black"/>
                </a:solidFill>
              </a:rPr>
              <a:t>通所</a:t>
            </a:r>
            <a:r>
              <a:rPr lang="ja-JP" altLang="en-US" sz="1100" dirty="0">
                <a:solidFill>
                  <a:prstClr val="black"/>
                </a:solidFill>
              </a:rPr>
              <a:t>支援又</a:t>
            </a:r>
            <a:r>
              <a:rPr lang="ja-JP" altLang="en-US" sz="1100" dirty="0" smtClean="0">
                <a:solidFill>
                  <a:prstClr val="black"/>
                </a:solidFill>
              </a:rPr>
              <a:t>は指定障害児</a:t>
            </a:r>
            <a:r>
              <a:rPr lang="ja-JP" altLang="en-US" sz="1100" dirty="0">
                <a:solidFill>
                  <a:prstClr val="black"/>
                </a:solidFill>
              </a:rPr>
              <a:t>相談支援の</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質の向上</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135" name="テキスト ボックス 134"/>
          <p:cNvSpPr txBox="1"/>
          <p:nvPr/>
        </p:nvSpPr>
        <p:spPr>
          <a:xfrm>
            <a:off x="-32336" y="44624"/>
            <a:ext cx="7176797" cy="400110"/>
          </a:xfrm>
          <a:prstGeom prst="rect">
            <a:avLst/>
          </a:prstGeom>
          <a:noFill/>
        </p:spPr>
        <p:txBody>
          <a:bodyPr wrap="square" rtlCol="0">
            <a:spAutoFit/>
          </a:bodyPr>
          <a:lstStyle/>
          <a:p>
            <a:r>
              <a:rPr lang="ja-JP" altLang="en-US" sz="2000" dirty="0" smtClean="0">
                <a:solidFill>
                  <a:prstClr val="black"/>
                </a:solidFill>
                <a:latin typeface="ＭＳ Ｐゴシック"/>
                <a:ea typeface="ＭＳ Ｐゴシック"/>
              </a:rPr>
              <a:t>（参考２）障害児福祉計画と基本指針の基本的な構造　</a:t>
            </a:r>
            <a:endParaRPr lang="ja-JP" altLang="en-US" sz="2000" dirty="0">
              <a:solidFill>
                <a:prstClr val="black"/>
              </a:solidFill>
              <a:latin typeface="ＭＳ Ｐゴシック"/>
              <a:ea typeface="ＭＳ Ｐゴシック"/>
            </a:endParaRPr>
          </a:p>
        </p:txBody>
      </p:sp>
      <p:cxnSp>
        <p:nvCxnSpPr>
          <p:cNvPr id="145" name="直線矢印コネクタ 144"/>
          <p:cNvCxnSpPr/>
          <p:nvPr/>
        </p:nvCxnSpPr>
        <p:spPr bwMode="auto">
          <a:xfrm flipV="1">
            <a:off x="8481392" y="1771927"/>
            <a:ext cx="0" cy="256983"/>
          </a:xfrm>
          <a:prstGeom prst="straightConnector1">
            <a:avLst/>
          </a:prstGeom>
          <a:solidFill>
            <a:schemeClr val="bg1"/>
          </a:solidFill>
          <a:ln w="34925" cap="flat" cmpd="sng" algn="ctr">
            <a:solidFill>
              <a:schemeClr val="accent6">
                <a:lumMod val="75000"/>
              </a:schemeClr>
            </a:solidFill>
            <a:prstDash val="solid"/>
            <a:round/>
            <a:headEnd type="none" w="med" len="med"/>
            <a:tailEnd type="arrow" w="med" len="med"/>
          </a:ln>
          <a:effectLst/>
        </p:spPr>
      </p:cxnSp>
      <p:sp>
        <p:nvSpPr>
          <p:cNvPr id="107" name="1 つの角を切り取った四角形 106"/>
          <p:cNvSpPr/>
          <p:nvPr/>
        </p:nvSpPr>
        <p:spPr bwMode="auto">
          <a:xfrm>
            <a:off x="8055624"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63" name="1 つの角を切り取った四角形 62"/>
          <p:cNvSpPr/>
          <p:nvPr/>
        </p:nvSpPr>
        <p:spPr bwMode="auto">
          <a:xfrm>
            <a:off x="4808984" y="5989350"/>
            <a:ext cx="5184576" cy="566456"/>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（注）都道府県は、定員や見込量が超えることになる等の場合には、施設・事業</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所の指定を行わないことができる。</a:t>
            </a:r>
            <a:r>
              <a:rPr lang="en-US" altLang="ja-JP"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障害児入所施設、放課後等デイサービ　　　</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a:p>
            <a:pPr eaLnBrk="0" hangingPunct="0"/>
            <a:r>
              <a:rPr lang="ja-JP" altLang="en-US" sz="1050" dirty="0">
                <a:solidFill>
                  <a:prstClr val="black"/>
                </a:solidFill>
                <a:latin typeface="ＭＳ ゴシック" panose="020B0609070205080204" pitchFamily="49" charset="-128"/>
                <a:ea typeface="ＭＳ ゴシック" panose="020B0609070205080204" pitchFamily="49" charset="-128"/>
                <a:cs typeface="Times New Roman" pitchFamily="18" charset="0"/>
              </a:rPr>
              <a:t>　</a:t>
            </a:r>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　　ス等</a:t>
            </a:r>
            <a:r>
              <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a:t>
            </a:r>
          </a:p>
        </p:txBody>
      </p:sp>
      <p:sp>
        <p:nvSpPr>
          <p:cNvPr id="64" name="1 つの角を切り取った四角形 63"/>
          <p:cNvSpPr/>
          <p:nvPr/>
        </p:nvSpPr>
        <p:spPr bwMode="auto">
          <a:xfrm>
            <a:off x="9273480" y="3717893"/>
            <a:ext cx="641792" cy="215163"/>
          </a:xfrm>
          <a:prstGeom prst="snip1Rect">
            <a:avLst/>
          </a:prstGeom>
          <a:noFill/>
          <a:ln>
            <a:noFill/>
            <a:headEnd/>
            <a:tailEnd/>
          </a:ln>
          <a:effectLst/>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（注）</a:t>
            </a:r>
            <a:endParaRPr lang="en-US" altLang="ja-JP" sz="105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
        <p:nvSpPr>
          <p:cNvPr id="89" name="1 つの角を切り取った四角形 88"/>
          <p:cNvSpPr/>
          <p:nvPr/>
        </p:nvSpPr>
        <p:spPr bwMode="auto">
          <a:xfrm>
            <a:off x="3657160" y="1771927"/>
            <a:ext cx="2736000" cy="256983"/>
          </a:xfrm>
          <a:prstGeom prst="snip1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vert="horz" wrap="square" lIns="91440" tIns="18000" rIns="91440" bIns="18000" numCol="1" rtlCol="0" anchor="b" anchorCtr="0" compatLnSpc="1">
            <a:prstTxWarp prst="textNoShape">
              <a:avLst/>
            </a:prstTxWarp>
            <a:spAutoFit/>
          </a:bodyPr>
          <a:lstStyle/>
          <a:p>
            <a:pPr eaLnBrk="0" hangingPunct="0"/>
            <a:r>
              <a:rPr lang="ja-JP" altLang="en-US"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rPr>
              <a:t>（基本指針に即して計画を作成）</a:t>
            </a:r>
            <a:endParaRPr lang="en-US" altLang="ja-JP" sz="1300" dirty="0" smtClean="0">
              <a:solidFill>
                <a:prstClr val="black"/>
              </a:solidFill>
              <a:latin typeface="ＭＳ ゴシック" panose="020B0609070205080204" pitchFamily="49" charset="-128"/>
              <a:ea typeface="ＭＳ ゴシック" panose="020B0609070205080204" pitchFamily="49" charset="-128"/>
              <a:cs typeface="Times New Roman" pitchFamily="18" charset="0"/>
            </a:endParaRPr>
          </a:p>
        </p:txBody>
      </p:sp>
    </p:spTree>
    <p:extLst>
      <p:ext uri="{BB962C8B-B14F-4D97-AF65-F5344CB8AC3E}">
        <p14:creationId xmlns:p14="http://schemas.microsoft.com/office/powerpoint/2010/main" val="6573650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2"/>
          <p:cNvSpPr txBox="1">
            <a:spLocks noChangeArrowheads="1"/>
          </p:cNvSpPr>
          <p:nvPr/>
        </p:nvSpPr>
        <p:spPr bwMode="auto">
          <a:xfrm>
            <a:off x="108000" y="396000"/>
            <a:ext cx="2052000" cy="64807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Century" panose="02040604050505020304" pitchFamily="18" charset="0"/>
                <a:ea typeface="HG丸ｺﾞｼｯｸM-PRO" panose="020F0600000000000000" pitchFamily="50" charset="-128"/>
                <a:cs typeface="Times New Roman" panose="02020603050405020304" pitchFamily="18" charset="0"/>
              </a:rPr>
              <a:t>第一　</a:t>
            </a:r>
            <a:r>
              <a:rPr lang="ja-JP" altLang="en-US" sz="1200" b="1" kern="100" dirty="0" smtClean="0">
                <a:latin typeface="Century" panose="02040604050505020304" pitchFamily="18" charset="0"/>
                <a:ea typeface="HG丸ｺﾞｼｯｸM-PRO" panose="020F0600000000000000" pitchFamily="50" charset="-128"/>
                <a:cs typeface="Times New Roman" panose="02020603050405020304" pitchFamily="18" charset="0"/>
              </a:rPr>
              <a:t>障害福祉サービス及び相談支援の提供体制の確保に関する基本的事項</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2"/>
          <p:cNvSpPr txBox="1">
            <a:spLocks noChangeArrowheads="1"/>
          </p:cNvSpPr>
          <p:nvPr/>
        </p:nvSpPr>
        <p:spPr bwMode="auto">
          <a:xfrm>
            <a:off x="2304000" y="396000"/>
            <a:ext cx="3276000" cy="432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障害福祉サービス等の提供体制の確保に係る目標</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（成果</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7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テキスト ボックス 2"/>
          <p:cNvSpPr txBox="1">
            <a:spLocks noChangeArrowheads="1"/>
          </p:cNvSpPr>
          <p:nvPr/>
        </p:nvSpPr>
        <p:spPr bwMode="auto">
          <a:xfrm>
            <a:off x="5652000" y="396000"/>
            <a:ext cx="4176000" cy="335032"/>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障害福祉計画等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事項</a:t>
            </a:r>
            <a:r>
              <a:rPr lang="en-US" sz="1200" b="1"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7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72000" y="1116000"/>
            <a:ext cx="1044000" cy="565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第一の一</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基本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的</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理念</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自己</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決定</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の尊重と意思決定の支援</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②市町村を基本とした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身近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な実施</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主体</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種別に</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よらない</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一元的な障害福祉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の実施等</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③入所等から地域生活への移行、地域生活の継続の支援、就労支援等の課題に対応したサービス提供体制の整備</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地域共生社会の実現に向けた取組</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⑤障害児の健やかな育成のための発達支援</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テキスト ボックス 2"/>
          <p:cNvSpPr txBox="1">
            <a:spLocks noChangeArrowheads="1"/>
          </p:cNvSpPr>
          <p:nvPr/>
        </p:nvSpPr>
        <p:spPr bwMode="auto">
          <a:xfrm>
            <a:off x="1152000" y="1137347"/>
            <a:ext cx="1025526" cy="3443781"/>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第一の二</a:t>
            </a:r>
          </a:p>
          <a:p>
            <a:pPr algn="just">
              <a:spcAft>
                <a:spcPts val="0"/>
              </a:spcAft>
            </a:pP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障害福祉ｻｰﾋﾞｽの提供体制の確保に関する基本的考え方</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訪問系サービス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日中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活動系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の保障</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ＧＨ等の充実及び地域生活支援拠点等の整備</a:t>
            </a:r>
            <a:endParaRPr lang="en-US" altLang="ja-JP" sz="1100" u="sng"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等の推進</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en-US"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テキスト ボックス 2"/>
          <p:cNvSpPr txBox="1">
            <a:spLocks noChangeArrowheads="1"/>
          </p:cNvSpPr>
          <p:nvPr/>
        </p:nvSpPr>
        <p:spPr bwMode="auto">
          <a:xfrm>
            <a:off x="1152000" y="4680883"/>
            <a:ext cx="1025525" cy="936104"/>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第一の三</a:t>
            </a:r>
          </a:p>
          <a:p>
            <a:pPr algn="just">
              <a:spcAft>
                <a:spcPts val="0"/>
              </a:spcAft>
            </a:pP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相談</a:t>
            </a:r>
            <a:r>
              <a:rPr lang="ja-JP" altLang="en-US"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支援の提供体制確保に関する基本的考え方</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6" name="テキスト ボックス 2"/>
          <p:cNvSpPr txBox="1">
            <a:spLocks noChangeArrowheads="1"/>
          </p:cNvSpPr>
          <p:nvPr/>
        </p:nvSpPr>
        <p:spPr bwMode="auto">
          <a:xfrm>
            <a:off x="1152000" y="5716742"/>
            <a:ext cx="1018631" cy="1060538"/>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165100" indent="-165100" algn="just">
              <a:spcAft>
                <a:spcPts val="0"/>
              </a:spcAft>
            </a:pPr>
            <a:r>
              <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第一の</a:t>
            </a:r>
            <a:r>
              <a:rPr lang="ja-JP" sz="11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障害児支援の提供体制の確保に関する基本的考え方</a:t>
            </a:r>
            <a:r>
              <a:rPr lang="en-US"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11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2"/>
          <p:cNvSpPr txBox="1">
            <a:spLocks noChangeArrowheads="1"/>
          </p:cNvSpPr>
          <p:nvPr/>
        </p:nvSpPr>
        <p:spPr bwMode="auto">
          <a:xfrm>
            <a:off x="2303999" y="900000"/>
            <a:ext cx="3276000" cy="75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177800" indent="-1778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福祉施設の入所者の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生活への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者増</a:t>
            </a: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者減</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2303999" y="1725752"/>
            <a:ext cx="3276000" cy="1664992"/>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精神障害者にも対応した地域包括ケアシステムの構築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・障害保健福祉圏域、市町村ごとの保健・医療・福祉関係者による協議の</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場の設置状況</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・精神病床における１年以上長期入院患者数（</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歳以上、</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65</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歳未満）</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・精神病床における早期退院率（</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入院３ヶ月時点</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か月時点、１年時点</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2"/>
          <p:cNvSpPr txBox="1">
            <a:spLocks noChangeArrowheads="1"/>
          </p:cNvSpPr>
          <p:nvPr/>
        </p:nvSpPr>
        <p:spPr bwMode="auto">
          <a:xfrm>
            <a:off x="2303999" y="3460496"/>
            <a:ext cx="3276000" cy="756000"/>
          </a:xfrm>
          <a:prstGeom prst="rect">
            <a:avLst/>
          </a:prstGeom>
          <a:solidFill>
            <a:srgbClr val="FFFFFF"/>
          </a:solidFill>
          <a:ln w="25400">
            <a:solidFill>
              <a:srgbClr val="000000"/>
            </a:solidFill>
            <a:miter lim="800000"/>
            <a:headEnd/>
            <a:tailEnd/>
          </a:ln>
        </p:spPr>
        <p:txBody>
          <a:bodyPr rot="0" vert="horz" wrap="square" lIns="91440" tIns="36000" rIns="91440" bIns="36000" anchor="t" anchorCtr="0">
            <a:noAutofit/>
          </a:bodyPr>
          <a:lstStyle/>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三</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65100" indent="-1651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拠点等の整備</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5725" indent="-85725" algn="l">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生活</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を市町村</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又は圏域</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ごとに</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少なくとも１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拠点</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整備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テキスト ボックス 2"/>
          <p:cNvSpPr txBox="1">
            <a:spLocks noChangeArrowheads="1"/>
          </p:cNvSpPr>
          <p:nvPr/>
        </p:nvSpPr>
        <p:spPr bwMode="auto">
          <a:xfrm>
            <a:off x="2304000" y="4286248"/>
            <a:ext cx="3276000" cy="1080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福祉施設</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就労への移行</a:t>
            </a: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福祉</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一般</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者数</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支援事業利用者数</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増</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支援事業所ごとの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就労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移行率</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上昇</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・就労定着支援による職場定着率</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99415" indent="-399415" algn="just">
              <a:spcAft>
                <a:spcPts val="0"/>
              </a:spcAft>
            </a:pPr>
            <a:r>
              <a:rPr lang="ja-JP" sz="1100" kern="100" dirty="0">
                <a:solidFill>
                  <a:srgbClr val="FF0000"/>
                </a:solidFill>
                <a:effectLst/>
                <a:latin typeface="Century" panose="02040604050505020304" pitchFamily="18" charset="0"/>
                <a:ea typeface="HG丸ｺﾞｼｯｸM-PRO" panose="020F0600000000000000" pitchFamily="50" charset="-128"/>
                <a:cs typeface="Times New Roman" panose="02020603050405020304" pitchFamily="18" charset="0"/>
              </a:rPr>
              <a:t>　</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
          <p:cNvSpPr txBox="1">
            <a:spLocks noChangeArrowheads="1"/>
          </p:cNvSpPr>
          <p:nvPr/>
        </p:nvSpPr>
        <p:spPr bwMode="auto">
          <a:xfrm>
            <a:off x="5652000" y="828000"/>
            <a:ext cx="1872000" cy="327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第三の一</a:t>
            </a: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作成に関する基本的事項</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・障害者等の参加</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社会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理解促進</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・総合的な取組</a:t>
            </a: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作成委員会</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等の開催</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部局</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相互間の連携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市町村・都道府県の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ニーズ等</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把握</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・障害児の子ども・子育て支援等の利用ニーズの把握等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・区域設定（</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都道府県</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意見</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反映</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・他計画との関係</a:t>
            </a:r>
          </a:p>
          <a:p>
            <a:pPr marL="88900" indent="-88900" algn="just">
              <a:spcAft>
                <a:spcPts val="0"/>
              </a:spcAft>
            </a:pP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・定期的な調査、分析、評価及び必要な</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措置</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3" name="テキスト ボックス 2"/>
          <p:cNvSpPr txBox="1">
            <a:spLocks noChangeArrowheads="1"/>
          </p:cNvSpPr>
          <p:nvPr/>
        </p:nvSpPr>
        <p:spPr bwMode="auto">
          <a:xfrm>
            <a:off x="7560000" y="828000"/>
            <a:ext cx="2268000" cy="1800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marL="990600" indent="-990600"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二</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990600" indent="-9906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・障害福祉サービス等の種類ごとの必要な量の</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み、確保方策、地域生活支援拠点等の整備、</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圏域単位</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100" u="sng"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機関の連携</a:t>
            </a:r>
          </a:p>
        </p:txBody>
      </p:sp>
      <p:sp>
        <p:nvSpPr>
          <p:cNvPr id="27" name="テキスト ボックス 2"/>
          <p:cNvSpPr txBox="1">
            <a:spLocks noChangeArrowheads="1"/>
          </p:cNvSpPr>
          <p:nvPr/>
        </p:nvSpPr>
        <p:spPr bwMode="auto">
          <a:xfrm>
            <a:off x="7560000" y="2664000"/>
            <a:ext cx="2268000" cy="2592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第三の三</a:t>
            </a:r>
          </a:p>
          <a:p>
            <a:pPr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都道</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府県障害福祉</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障害福祉サービス等の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提供体制</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に係る</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目標</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・障害</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福祉サービス等の種類ごとの必要な量の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見込</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み、確保方策、・地域生活支援拠点の整備、市町村の支援</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r>
              <a:rPr lang="ja-JP"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圏域</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単位</a:t>
            </a:r>
            <a:r>
              <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での</a:t>
            </a:r>
            <a:r>
              <a:rPr lang="ja-JP" altLang="ja-JP"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見通し</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障害者</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支援</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施設</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等の必要入所</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定員</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総数</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lvl="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質</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の向上</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方策</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（研修、第三者評価）</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地域</a:t>
            </a:r>
            <a:r>
              <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生活支援事業</a:t>
            </a:r>
          </a:p>
          <a:p>
            <a:pPr lvl="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関係機関の連携</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9" name="テキスト ボックス 2"/>
          <p:cNvSpPr txBox="1">
            <a:spLocks noChangeArrowheads="1"/>
          </p:cNvSpPr>
          <p:nvPr/>
        </p:nvSpPr>
        <p:spPr bwMode="auto">
          <a:xfrm>
            <a:off x="5652000" y="4140000"/>
            <a:ext cx="1872000" cy="1116000"/>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gn="just">
              <a:spcAft>
                <a:spcPts val="0"/>
              </a:spcAft>
            </a:pPr>
            <a:r>
              <a:rPr 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第三の</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四</a:t>
            </a:r>
            <a:endParaRPr lang="en-US" altLang="ja-JP"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a:t>
            </a:r>
            <a:endParaRPr lang="ja-JP"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計画作成時期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計画期間等</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計画の公表</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60" name="直線コネクタ 59"/>
          <p:cNvCxnSpPr/>
          <p:nvPr/>
        </p:nvCxnSpPr>
        <p:spPr>
          <a:xfrm>
            <a:off x="2449278" y="6685686"/>
            <a:ext cx="199706" cy="9159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640716" y="6777280"/>
            <a:ext cx="2520000"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38073" y="-72000"/>
            <a:ext cx="9906001" cy="400110"/>
          </a:xfrm>
          <a:prstGeom prst="rect">
            <a:avLst/>
          </a:prstGeom>
          <a:noFill/>
        </p:spPr>
        <p:txBody>
          <a:bodyPr wrap="square" rtlCol="0">
            <a:spAutoFit/>
          </a:bodyPr>
          <a:lstStyle/>
          <a:p>
            <a:pPr marL="901700" indent="-901700" fontAlgn="auto">
              <a:spcBef>
                <a:spcPts val="0"/>
              </a:spcBef>
              <a:spcAft>
                <a:spcPts val="0"/>
              </a:spcAft>
            </a:pP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dirty="0" smtClean="0">
                <a:latin typeface="+mj-ea"/>
              </a:rPr>
              <a:t>参考</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３）　基本指針案の全体像と主なポイント</a:t>
            </a:r>
            <a:endParaRPr lang="en-US" altLang="ja-JP" sz="20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2" name="スライド番号プレースホルダー 1"/>
          <p:cNvSpPr>
            <a:spLocks noGrp="1"/>
          </p:cNvSpPr>
          <p:nvPr>
            <p:ph type="sldNum" sz="quarter" idx="12"/>
          </p:nvPr>
        </p:nvSpPr>
        <p:spPr>
          <a:xfrm>
            <a:off x="7419560" y="6420568"/>
            <a:ext cx="2311400" cy="365125"/>
          </a:xfrm>
        </p:spPr>
        <p:txBody>
          <a:bodyPr/>
          <a:lstStyle/>
          <a:p>
            <a:fld id="{8440684E-F53A-4539-9688-3036CC7082EF}" type="slidenum">
              <a:rPr lang="ja-JP" altLang="en-US" b="1" smtClean="0">
                <a:solidFill>
                  <a:schemeClr val="tx1"/>
                </a:solidFill>
              </a:rPr>
              <a:pPr/>
              <a:t>61</a:t>
            </a:fld>
            <a:endParaRPr lang="ja-JP" altLang="en-US" b="1" dirty="0">
              <a:solidFill>
                <a:schemeClr val="tx1"/>
              </a:solidFill>
            </a:endParaRPr>
          </a:p>
        </p:txBody>
      </p:sp>
      <p:sp>
        <p:nvSpPr>
          <p:cNvPr id="52" name="テキスト ボックス 2"/>
          <p:cNvSpPr txBox="1">
            <a:spLocks noChangeArrowheads="1"/>
          </p:cNvSpPr>
          <p:nvPr/>
        </p:nvSpPr>
        <p:spPr bwMode="auto">
          <a:xfrm>
            <a:off x="5652000" y="5328000"/>
            <a:ext cx="4176000" cy="468000"/>
          </a:xfrm>
          <a:prstGeom prst="rect">
            <a:avLst/>
          </a:prstGeom>
          <a:solidFill>
            <a:srgbClr val="FFFFFF"/>
          </a:solidFill>
          <a:ln w="38100" cmpd="dbl">
            <a:solidFill>
              <a:srgbClr val="000000"/>
            </a:solidFill>
            <a:miter lim="800000"/>
            <a:headEnd/>
            <a:tailEnd/>
          </a:ln>
        </p:spPr>
        <p:txBody>
          <a:bodyPr rot="0" vert="horz" wrap="square" lIns="91440" tIns="45720" rIns="91440" bIns="45720" anchor="ctr"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その他自立支援給付及び地域生活支援事業の円滑な実施を確保するために必要な事項</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0" name="テキスト ボックス 2"/>
          <p:cNvSpPr txBox="1">
            <a:spLocks noChangeArrowheads="1"/>
          </p:cNvSpPr>
          <p:nvPr/>
        </p:nvSpPr>
        <p:spPr bwMode="auto">
          <a:xfrm>
            <a:off x="2304000" y="5436000"/>
            <a:ext cx="3276000" cy="1368000"/>
          </a:xfrm>
          <a:prstGeom prst="rect">
            <a:avLst/>
          </a:prstGeom>
          <a:solidFill>
            <a:srgbClr val="FFFFFF"/>
          </a:solidFill>
          <a:ln w="25400">
            <a:solidFill>
              <a:srgbClr val="000000"/>
            </a:solidFill>
            <a:miter lim="800000"/>
            <a:headEnd/>
            <a:tailEnd/>
          </a:ln>
        </p:spPr>
        <p:txBody>
          <a:bodyPr rot="0" vert="horz" wrap="square" lIns="91440" tIns="0" rIns="91440" bIns="0" anchor="t" anchorCtr="0">
            <a:noAutofit/>
          </a:bodyPr>
          <a:lstStyle/>
          <a:p>
            <a:pPr marL="177800" indent="-177800"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第二の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五</a:t>
            </a:r>
            <a:endParaRPr lang="en-US" alt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障害児支援の提供体制の整備等</a:t>
            </a:r>
            <a:endParaRPr lang="ja-JP" sz="12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児童発達支援センターの設置及び保育所等訪問支援の充実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・主に重症心身障害児を支援する児童発達支援事業所及び放課後等デイサービス事業所の確保</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・医療的ケア児支援のための保健・医療・障害福祉・保育・教育等の関係機関の協議の場の設置</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1" name="テキスト ボックス 2"/>
          <p:cNvSpPr txBox="1">
            <a:spLocks noChangeArrowheads="1"/>
          </p:cNvSpPr>
          <p:nvPr/>
        </p:nvSpPr>
        <p:spPr bwMode="auto">
          <a:xfrm>
            <a:off x="5652000" y="5868000"/>
            <a:ext cx="4176000" cy="936000"/>
          </a:xfrm>
          <a:prstGeom prst="rect">
            <a:avLst/>
          </a:prstGeom>
          <a:solidFill>
            <a:srgbClr val="FFFFFF"/>
          </a:solidFill>
          <a:ln w="25400">
            <a:solidFill>
              <a:schemeClr val="tx1"/>
            </a:solidFill>
            <a:miter lim="800000"/>
            <a:headEnd/>
            <a:tailEnd/>
          </a:ln>
        </p:spPr>
        <p:txBody>
          <a:bodyPr rot="0" vert="horz" wrap="square" lIns="91440" tIns="45720" rIns="91440" bIns="45720" anchor="t" anchorCtr="0">
            <a:noAutofit/>
          </a:bodyPr>
          <a:lstStyle/>
          <a:p>
            <a:pPr marL="92075" indent="-92075" algn="just">
              <a:spcAft>
                <a:spcPts val="0"/>
              </a:spcAft>
            </a:pP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四</a:t>
            </a:r>
            <a:r>
              <a:rPr lang="ja-JP"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一</a:t>
            </a:r>
            <a:r>
              <a:rPr lang="ja-JP" altLang="en-US" sz="1200" b="1"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その他自立支援給付及び地域生活支援事業の円滑な実施を確保するために必要な事項</a:t>
            </a:r>
            <a:endParaRPr lang="en-US" altLang="ja-JP" sz="12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・虐待の防止</a:t>
            </a:r>
            <a:endParaRPr lang="en-US" altLang="ja-JP"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・差別の解消</a:t>
            </a:r>
            <a:endParaRPr lang="en-US" altLang="ja-JP" sz="11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8900" indent="-88900" algn="just">
              <a:spcAft>
                <a:spcPts val="0"/>
              </a:spcAft>
            </a:pPr>
            <a:r>
              <a:rPr lang="ja-JP" altLang="en-US" sz="11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・利用者の安全確保、研修等の充実</a:t>
            </a:r>
            <a:endParaRPr 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94233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2506553"/>
              </p:ext>
            </p:extLst>
          </p:nvPr>
        </p:nvGraphicFramePr>
        <p:xfrm>
          <a:off x="916980" y="3455441"/>
          <a:ext cx="4140000" cy="137922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福祉施設から一般就労への移行等</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34290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福祉施設利用者の一般就労への移行者の増加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1"/>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就労移行支援事業の利用者の増加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就労移行支援事業所の就労移行率の増加</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3"/>
                  </a:ext>
                </a:extLst>
              </a:tr>
              <a:tr h="217170">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a:t>
                      </a:r>
                      <a:r>
                        <a:rPr lang="ja-JP" altLang="en-US" sz="1000" b="0" i="0" u="none" strike="noStrike" kern="1200" cap="none" spc="0" baseline="0" dirty="0" smtClean="0">
                          <a:solidFill>
                            <a:schemeClr val="tx1"/>
                          </a:solidFill>
                          <a:uFillTx/>
                          <a:latin typeface="+mn-ea"/>
                          <a:ea typeface="+mn-ea"/>
                        </a:rPr>
                        <a:t>一定の就労定着率の達成</a:t>
                      </a:r>
                      <a:endParaRPr lang="ja-JP" altLang="ja-JP" sz="1000" b="0" i="0" u="none" strike="sngStrike" kern="1200" cap="none" spc="0" baseline="0" dirty="0" smtClean="0">
                        <a:solidFill>
                          <a:schemeClr val="tx1"/>
                        </a:solidFill>
                        <a:uFillTx/>
                        <a:latin typeface="+mn-ea"/>
                        <a:ea typeface="+mn-ea"/>
                      </a:endParaRPr>
                    </a:p>
                  </a:txBody>
                  <a:tcPr marL="91441" marR="91441" anchor="ctr"/>
                </a:tc>
                <a:extLst>
                  <a:ext uri="{0D108BD9-81ED-4DB2-BD59-A6C34878D82A}">
                    <a16:rowId xmlns:a16="http://schemas.microsoft.com/office/drawing/2014/main" val="1000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96263824"/>
              </p:ext>
            </p:extLst>
          </p:nvPr>
        </p:nvGraphicFramePr>
        <p:xfrm>
          <a:off x="916979" y="566682"/>
          <a:ext cx="4140000" cy="79248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35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施設入所者の地域生活への移行</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地域生活移行者の増加</a:t>
                      </a:r>
                      <a:endParaRPr lang="en-US" altLang="ja-JP" sz="1000" b="0" u="none" dirty="0" smtClean="0">
                        <a:solidFill>
                          <a:srgbClr val="000000"/>
                        </a:solidFill>
                        <a:latin typeface="+mn-ea"/>
                        <a:ea typeface="+mn-ea"/>
                      </a:endParaRPr>
                    </a:p>
                  </a:txBody>
                  <a:tcPr marL="91441" marR="91441" anchor="ctr"/>
                </a:tc>
                <a:extLst>
                  <a:ext uri="{0D108BD9-81ED-4DB2-BD59-A6C34878D82A}">
                    <a16:rowId xmlns:a16="http://schemas.microsoft.com/office/drawing/2014/main" val="10001"/>
                  </a:ext>
                </a:extLst>
              </a:tr>
              <a:tr h="18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施設入所者の削減</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830245616"/>
              </p:ext>
            </p:extLst>
          </p:nvPr>
        </p:nvGraphicFramePr>
        <p:xfrm>
          <a:off x="916980" y="1445487"/>
          <a:ext cx="4140032" cy="1288664"/>
        </p:xfrm>
        <a:graphic>
          <a:graphicData uri="http://schemas.openxmlformats.org/drawingml/2006/table">
            <a:tbl>
              <a:tblPr firstRow="1" bandRow="1">
                <a:tableStyleId>{5C22544A-7EE6-4342-B048-85BDC9FD1C3A}</a:tableStyleId>
              </a:tblPr>
              <a:tblGrid>
                <a:gridCol w="4140032">
                  <a:extLst>
                    <a:ext uri="{9D8B030D-6E8A-4147-A177-3AD203B41FA5}">
                      <a16:colId xmlns:a16="http://schemas.microsoft.com/office/drawing/2014/main" val="20000"/>
                    </a:ext>
                  </a:extLst>
                </a:gridCol>
              </a:tblGrid>
              <a:tr h="295159">
                <a:tc>
                  <a:txBody>
                    <a:bodyPr/>
                    <a:lstStyle/>
                    <a:p>
                      <a:pPr marL="0" indent="0" algn="l"/>
                      <a:r>
                        <a:rPr kumimoji="1" lang="ja-JP" altLang="en-US" sz="1400" dirty="0" smtClean="0">
                          <a:latin typeface="+mn-ea"/>
                          <a:ea typeface="+mn-ea"/>
                        </a:rPr>
                        <a:t>精神障害にも対応した地域包括ケアシステムの構築</a:t>
                      </a:r>
                      <a:endParaRPr kumimoji="1" lang="en-US" altLang="ja-JP" sz="1400" dirty="0" smtClean="0">
                        <a:latin typeface="+mn-ea"/>
                        <a:ea typeface="+mn-ea"/>
                      </a:endParaRPr>
                    </a:p>
                  </a:txBody>
                  <a:tcPr marL="36000" marR="36000" anchor="ctr"/>
                </a:tc>
                <a:extLst>
                  <a:ext uri="{0D108BD9-81ED-4DB2-BD59-A6C34878D82A}">
                    <a16:rowId xmlns:a16="http://schemas.microsoft.com/office/drawing/2014/main" val="10000"/>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障害保健福祉圏域ごとの保健・医療・福祉関係者による協議の場の設置</a:t>
                      </a:r>
                    </a:p>
                  </a:txBody>
                  <a:tcPr marL="36000" marR="36000" anchor="ctr"/>
                </a:tc>
                <a:extLst>
                  <a:ext uri="{0D108BD9-81ED-4DB2-BD59-A6C34878D82A}">
                    <a16:rowId xmlns:a16="http://schemas.microsoft.com/office/drawing/2014/main" val="10001"/>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市町村ごとの保健・医療・福祉関係者による協議の場の設置</a:t>
                      </a:r>
                    </a:p>
                  </a:txBody>
                  <a:tcPr marL="36000" marR="36000" anchor="ctr"/>
                </a:tc>
                <a:extLst>
                  <a:ext uri="{0D108BD9-81ED-4DB2-BD59-A6C34878D82A}">
                    <a16:rowId xmlns:a16="http://schemas.microsoft.com/office/drawing/2014/main" val="10002"/>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精神病床における１年以上長期入院患者数（６５歳以上、６５歳未満）</a:t>
                      </a:r>
                    </a:p>
                  </a:txBody>
                  <a:tcPr marL="36000" marR="36000" anchor="ctr"/>
                </a:tc>
                <a:extLst>
                  <a:ext uri="{0D108BD9-81ED-4DB2-BD59-A6C34878D82A}">
                    <a16:rowId xmlns:a16="http://schemas.microsoft.com/office/drawing/2014/main" val="10003"/>
                  </a:ext>
                </a:extLst>
              </a:tr>
              <a:tr h="245966">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精神病床における早期退院率（入院後３か月・６か月・１年の退院率）</a:t>
                      </a:r>
                    </a:p>
                  </a:txBody>
                  <a:tcPr marL="36000" marR="36000" anchor="ct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56302093"/>
              </p:ext>
            </p:extLst>
          </p:nvPr>
        </p:nvGraphicFramePr>
        <p:xfrm>
          <a:off x="5221057" y="404664"/>
          <a:ext cx="4620486" cy="1580760"/>
        </p:xfrm>
        <a:graphic>
          <a:graphicData uri="http://schemas.openxmlformats.org/drawingml/2006/table">
            <a:tbl>
              <a:tblPr firstRow="1" bandRow="1">
                <a:tableStyleId>{F5AB1C69-6EDB-4FF4-983F-18BD219EF322}</a:tableStyleId>
              </a:tblPr>
              <a:tblGrid>
                <a:gridCol w="4620486">
                  <a:extLst>
                    <a:ext uri="{9D8B030D-6E8A-4147-A177-3AD203B41FA5}">
                      <a16:colId xmlns:a16="http://schemas.microsoft.com/office/drawing/2014/main" val="20000"/>
                    </a:ext>
                  </a:extLst>
                </a:gridCol>
              </a:tblGrid>
              <a:tr h="127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〇</a:t>
                      </a:r>
                      <a:r>
                        <a:rPr lang="ja-JP" altLang="en-US" sz="900" b="0" i="0" u="none" baseline="0" dirty="0" smtClean="0">
                          <a:solidFill>
                            <a:schemeClr val="tx1"/>
                          </a:solidFill>
                          <a:latin typeface="+mn-ea"/>
                          <a:ea typeface="+mn-ea"/>
                        </a:rPr>
                        <a:t> 居宅介護等の訪問系サービスの利用者数、利用時間数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 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自立訓練（機能訓練・生活訓練）の利用者数、利用日数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〇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地域相談支援（地域移行支援、地域定着支援）の利用者数</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a:t>
                      </a:r>
                      <a:r>
                        <a:rPr lang="ja-JP" altLang="en-US" sz="900" b="0" i="0" baseline="0" dirty="0" smtClean="0">
                          <a:solidFill>
                            <a:schemeClr val="tx1"/>
                          </a:solidFill>
                          <a:latin typeface="+mn-ea"/>
                          <a:ea typeface="+mn-ea"/>
                        </a:rPr>
                        <a:t> </a:t>
                      </a:r>
                      <a:r>
                        <a:rPr kumimoji="1" lang="ja-JP" altLang="en-US" sz="900" b="0" i="0" dirty="0" smtClean="0">
                          <a:solidFill>
                            <a:schemeClr val="tx1"/>
                          </a:solidFill>
                          <a:latin typeface="+mn-ea"/>
                          <a:ea typeface="+mn-ea"/>
                        </a:rPr>
                        <a:t>施設入所支援の利用者数　</a:t>
                      </a:r>
                      <a:r>
                        <a:rPr kumimoji="1" lang="en-US" altLang="ja-JP" sz="900" b="0" i="0" dirty="0" smtClean="0">
                          <a:solidFill>
                            <a:schemeClr val="tx1"/>
                          </a:solidFill>
                          <a:latin typeface="+mn-ea"/>
                          <a:ea typeface="+mn-ea"/>
                        </a:rPr>
                        <a:t>※</a:t>
                      </a:r>
                      <a:r>
                        <a:rPr kumimoji="1" lang="ja-JP" altLang="en-US" sz="900" b="0" i="0" dirty="0" smtClean="0">
                          <a:solidFill>
                            <a:schemeClr val="tx1"/>
                          </a:solidFill>
                          <a:latin typeface="+mn-ea"/>
                          <a:ea typeface="+mn-ea"/>
                        </a:rPr>
                        <a:t>施設入所者の削減</a:t>
                      </a:r>
                      <a:endParaRPr kumimoji="1"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AutoShape 3"/>
          <p:cNvSpPr>
            <a:spLocks noChangeArrowheads="1"/>
          </p:cNvSpPr>
          <p:nvPr/>
        </p:nvSpPr>
        <p:spPr bwMode="auto">
          <a:xfrm>
            <a:off x="56457" y="566646"/>
            <a:ext cx="756162" cy="6138173"/>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endParaRPr lang="ja-JP" altLang="en-US" sz="1400"/>
          </a:p>
        </p:txBody>
      </p:sp>
      <p:sp>
        <p:nvSpPr>
          <p:cNvPr id="24" name="AutoShape 21"/>
          <p:cNvSpPr>
            <a:spLocks noChangeArrowheads="1"/>
          </p:cNvSpPr>
          <p:nvPr/>
        </p:nvSpPr>
        <p:spPr bwMode="auto">
          <a:xfrm>
            <a:off x="168469" y="286655"/>
            <a:ext cx="431801" cy="6598731"/>
          </a:xfrm>
          <a:prstGeom prst="roundRect">
            <a:avLst>
              <a:gd name="adj" fmla="val 7995"/>
            </a:avLst>
          </a:prstGeom>
          <a:noFill/>
          <a:ln w="19050">
            <a:noFill/>
            <a:round/>
            <a:headEnd/>
            <a:tailEnd/>
          </a:ln>
        </p:spPr>
        <p:txBody>
          <a:bodyPr vert="eaVert" wrap="none" lIns="91414" tIns="45707" rIns="91414" bIns="45707" anchor="ctr"/>
          <a:lstStyle/>
          <a:p>
            <a:pPr algn="ctr"/>
            <a:r>
              <a:rPr lang="ja-JP" altLang="en-US" sz="1600" b="1" dirty="0" smtClean="0">
                <a:solidFill>
                  <a:srgbClr val="000080"/>
                </a:solidFill>
              </a:rPr>
              <a:t>（基本指針の理念）自立</a:t>
            </a:r>
            <a:r>
              <a:rPr lang="ja-JP" altLang="en-US" sz="1600" b="1" dirty="0">
                <a:solidFill>
                  <a:srgbClr val="000080"/>
                </a:solidFill>
              </a:rPr>
              <a:t>と共生の社会</a:t>
            </a:r>
            <a:r>
              <a:rPr lang="ja-JP" altLang="en-US" sz="1600" b="1" dirty="0" smtClean="0">
                <a:solidFill>
                  <a:srgbClr val="000080"/>
                </a:solidFill>
              </a:rPr>
              <a:t>を実現</a:t>
            </a:r>
            <a:endParaRPr lang="ja-JP" altLang="en-US" sz="1600" b="1" dirty="0">
              <a:solidFill>
                <a:srgbClr val="000080"/>
              </a:solidFill>
            </a:endParaRPr>
          </a:p>
          <a:p>
            <a:pPr algn="ctr">
              <a:spcBef>
                <a:spcPct val="30000"/>
              </a:spcBef>
            </a:pPr>
            <a:r>
              <a:rPr lang="ja-JP" altLang="en-US" sz="1600" b="1" dirty="0">
                <a:solidFill>
                  <a:srgbClr val="000080"/>
                </a:solidFill>
              </a:rPr>
              <a:t>障害者が地域で暮らせる</a:t>
            </a:r>
            <a:r>
              <a:rPr lang="ja-JP" altLang="en-US" sz="1600" b="1" dirty="0" smtClean="0">
                <a:solidFill>
                  <a:srgbClr val="000080"/>
                </a:solidFill>
              </a:rPr>
              <a:t>社会</a:t>
            </a:r>
            <a:endParaRPr lang="ja-JP" altLang="en-US" sz="1600" b="1" dirty="0">
              <a:solidFill>
                <a:srgbClr val="000080"/>
              </a:solidFill>
            </a:endParaRPr>
          </a:p>
        </p:txBody>
      </p:sp>
      <p:graphicFrame>
        <p:nvGraphicFramePr>
          <p:cNvPr id="25" name="表 24"/>
          <p:cNvGraphicFramePr>
            <a:graphicFrameLocks noGrp="1"/>
          </p:cNvGraphicFramePr>
          <p:nvPr>
            <p:extLst>
              <p:ext uri="{D42A27DB-BD31-4B8C-83A1-F6EECF244321}">
                <p14:modId xmlns:p14="http://schemas.microsoft.com/office/powerpoint/2010/main" val="3853241863"/>
              </p:ext>
            </p:extLst>
          </p:nvPr>
        </p:nvGraphicFramePr>
        <p:xfrm>
          <a:off x="5221057" y="3652116"/>
          <a:ext cx="4608512" cy="1425600"/>
        </p:xfrm>
        <a:graphic>
          <a:graphicData uri="http://schemas.openxmlformats.org/drawingml/2006/table">
            <a:tbl>
              <a:tblPr firstRow="1" bandRow="1">
                <a:tableStyleId>{F5AB1C69-6EDB-4FF4-983F-18BD219EF322}</a:tableStyleId>
              </a:tblPr>
              <a:tblGrid>
                <a:gridCol w="4608512">
                  <a:extLst>
                    <a:ext uri="{9D8B030D-6E8A-4147-A177-3AD203B41FA5}">
                      <a16:colId xmlns:a16="http://schemas.microsoft.com/office/drawing/2014/main" val="20000"/>
                    </a:ext>
                  </a:extLst>
                </a:gridCol>
              </a:tblGrid>
              <a:tr h="1366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就労移行支援の利用者数、利用日数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 就労移行支援事業等（就労移行支援、就労継続支援Ａ型、就労継続支援Ｂ型）から一般就労への移行者数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〇 就労定着支援の利用者数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福祉施設から公共職業安定所に誘導した福祉施設利用者数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福祉施設から障害者就業・生活支援センターに誘導した福祉施設利用者数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福祉施設利用者のうち公共職業安定所の支援を受けて就職した者の数</a:t>
                      </a:r>
                      <a:endParaRPr kumimoji="1" lang="ja-JP" altLang="en-US" sz="900" b="0" i="0" dirty="0" smtClean="0">
                        <a:solidFill>
                          <a:schemeClr val="tx1"/>
                        </a:solidFill>
                        <a:latin typeface="+mn-ea"/>
                        <a:ea typeface="+mn-ea"/>
                      </a:endParaRPr>
                    </a:p>
                    <a:p>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障害者に対する職業訓練の受講者数</a:t>
                      </a:r>
                    </a:p>
                  </a:txBody>
                  <a:tcPr marL="52000" marR="52000" marT="27000" marB="27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5" name="AutoShape 8"/>
          <p:cNvSpPr>
            <a:spLocks noChangeArrowheads="1"/>
          </p:cNvSpPr>
          <p:nvPr/>
        </p:nvSpPr>
        <p:spPr bwMode="auto">
          <a:xfrm>
            <a:off x="1208586" y="242646"/>
            <a:ext cx="4284001"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70C0"/>
                </a:solidFill>
                <a:latin typeface="ＭＳ Ｐゴシック" charset="-128"/>
              </a:rPr>
              <a:t>（成果目標）</a:t>
            </a:r>
            <a:endParaRPr lang="ja-JP" altLang="en-US" sz="1600" b="1" dirty="0">
              <a:solidFill>
                <a:srgbClr val="0070C0"/>
              </a:solidFill>
              <a:latin typeface="ＭＳ Ｐゴシック" charset="-128"/>
            </a:endParaRPr>
          </a:p>
        </p:txBody>
      </p:sp>
      <p:sp>
        <p:nvSpPr>
          <p:cNvPr id="76" name="AutoShape 8"/>
          <p:cNvSpPr>
            <a:spLocks noChangeArrowheads="1"/>
          </p:cNvSpPr>
          <p:nvPr/>
        </p:nvSpPr>
        <p:spPr bwMode="auto">
          <a:xfrm>
            <a:off x="5709572" y="116632"/>
            <a:ext cx="4067967" cy="324000"/>
          </a:xfrm>
          <a:prstGeom prst="roundRect">
            <a:avLst>
              <a:gd name="adj" fmla="val 0"/>
            </a:avLst>
          </a:prstGeom>
          <a:noFill/>
          <a:ln w="19050">
            <a:noFill/>
            <a:round/>
            <a:headEnd/>
            <a:tailEnd/>
          </a:ln>
        </p:spPr>
        <p:txBody>
          <a:bodyPr lIns="17995" tIns="45707" rIns="17995" bIns="45707" anchor="ctr"/>
          <a:lstStyle/>
          <a:p>
            <a:pPr marL="355600" indent="-355600" algn="ctr">
              <a:lnSpc>
                <a:spcPct val="90000"/>
              </a:lnSpc>
            </a:pPr>
            <a:r>
              <a:rPr lang="ja-JP" altLang="en-US" sz="1600" b="1" dirty="0" smtClean="0">
                <a:solidFill>
                  <a:srgbClr val="006600"/>
                </a:solidFill>
                <a:latin typeface="ＭＳ Ｐゴシック" charset="-128"/>
              </a:rPr>
              <a:t>（活動指標）</a:t>
            </a:r>
            <a:endParaRPr lang="ja-JP" altLang="en-US" sz="1600" b="1" dirty="0">
              <a:solidFill>
                <a:srgbClr val="006600"/>
              </a:solidFill>
              <a:latin typeface="ＭＳ Ｐゴシック" charset="-128"/>
            </a:endParaRPr>
          </a:p>
        </p:txBody>
      </p:sp>
      <p:sp>
        <p:nvSpPr>
          <p:cNvPr id="36" name="等号 35"/>
          <p:cNvSpPr/>
          <p:nvPr/>
        </p:nvSpPr>
        <p:spPr bwMode="auto">
          <a:xfrm>
            <a:off x="4848989" y="890718"/>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等号 36"/>
          <p:cNvSpPr/>
          <p:nvPr/>
        </p:nvSpPr>
        <p:spPr bwMode="auto">
          <a:xfrm>
            <a:off x="4824000" y="4185085"/>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767806267"/>
              </p:ext>
            </p:extLst>
          </p:nvPr>
        </p:nvGraphicFramePr>
        <p:xfrm>
          <a:off x="916980" y="2820476"/>
          <a:ext cx="4140000" cy="54864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5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bg1"/>
                          </a:solidFill>
                          <a:latin typeface="+mn-ea"/>
                          <a:ea typeface="+mn-ea"/>
                        </a:rPr>
                        <a:t> </a:t>
                      </a:r>
                      <a:r>
                        <a:rPr lang="ja-JP" altLang="en-US" sz="1400" b="1" u="none" dirty="0" smtClean="0">
                          <a:solidFill>
                            <a:schemeClr val="bg1"/>
                          </a:solidFill>
                          <a:latin typeface="+mn-ea"/>
                          <a:ea typeface="+mn-ea"/>
                        </a:rPr>
                        <a:t>障害者の地域生活の支援</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222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rgbClr val="000000"/>
                          </a:solidFill>
                          <a:latin typeface="+mn-ea"/>
                          <a:ea typeface="+mn-ea"/>
                        </a:rPr>
                        <a:t>○ 地域生活支援拠点の整備</a:t>
                      </a:r>
                      <a:endParaRPr lang="en-US" altLang="ja-JP" sz="1000" b="0" u="none" dirty="0" smtClean="0">
                        <a:solidFill>
                          <a:srgbClr val="000000"/>
                        </a:solidFill>
                        <a:latin typeface="+mn-ea"/>
                        <a:ea typeface="+mn-ea"/>
                      </a:endParaRPr>
                    </a:p>
                  </a:txBody>
                  <a:tcPr marL="91441" marR="91441" anchor="ctr"/>
                </a:tc>
                <a:extLst>
                  <a:ext uri="{0D108BD9-81ED-4DB2-BD59-A6C34878D82A}">
                    <a16:rowId xmlns:a16="http://schemas.microsoft.com/office/drawing/2014/main" val="10001"/>
                  </a:ext>
                </a:extLst>
              </a:tr>
            </a:tbl>
          </a:graphicData>
        </a:graphic>
      </p:graphicFrame>
      <p:sp>
        <p:nvSpPr>
          <p:cNvPr id="3" name="スライド番号プレースホルダー 2"/>
          <p:cNvSpPr>
            <a:spLocks noGrp="1"/>
          </p:cNvSpPr>
          <p:nvPr>
            <p:ph type="sldNum" sz="quarter" idx="12"/>
          </p:nvPr>
        </p:nvSpPr>
        <p:spPr>
          <a:xfrm>
            <a:off x="7466138" y="6492877"/>
            <a:ext cx="2311400" cy="365125"/>
          </a:xfrm>
        </p:spPr>
        <p:txBody>
          <a:bodyPr/>
          <a:lstStyle/>
          <a:p>
            <a:fld id="{8440684E-F53A-4539-9688-3036CC7082EF}" type="slidenum">
              <a:rPr lang="ja-JP" altLang="en-US" smtClean="0">
                <a:solidFill>
                  <a:schemeClr val="tx1"/>
                </a:solidFill>
              </a:rPr>
              <a:pPr/>
              <a:t>62</a:t>
            </a:fld>
            <a:endParaRPr lang="ja-JP" altLang="en-US"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3324828346"/>
              </p:ext>
            </p:extLst>
          </p:nvPr>
        </p:nvGraphicFramePr>
        <p:xfrm>
          <a:off x="916980" y="4920984"/>
          <a:ext cx="4140000" cy="150019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tblGrid>
              <a:tr h="284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u="none" dirty="0" smtClean="0">
                          <a:solidFill>
                            <a:schemeClr val="bg1"/>
                          </a:solidFill>
                          <a:latin typeface="+mn-ea"/>
                          <a:ea typeface="+mn-ea"/>
                        </a:rPr>
                        <a:t>障害児支援の提供体制の整備等</a:t>
                      </a:r>
                      <a:endParaRPr lang="en-US" altLang="ja-JP" sz="1400" b="1" u="none" dirty="0" smtClean="0">
                        <a:solidFill>
                          <a:schemeClr val="bg1"/>
                        </a:solidFill>
                        <a:latin typeface="+mn-ea"/>
                        <a:ea typeface="+mn-ea"/>
                      </a:endParaRPr>
                    </a:p>
                  </a:txBody>
                  <a:tcPr marL="91441" marR="91441" anchor="ctr"/>
                </a:tc>
                <a:extLst>
                  <a:ext uri="{0D108BD9-81ED-4DB2-BD59-A6C34878D82A}">
                    <a16:rowId xmlns:a16="http://schemas.microsoft.com/office/drawing/2014/main" val="10000"/>
                  </a:ext>
                </a:extLst>
              </a:tr>
              <a:tr h="320194">
                <a:tc>
                  <a:txBody>
                    <a:bodyPr/>
                    <a:lstStyle/>
                    <a:p>
                      <a:pPr marL="82550" marR="0" lvl="0" indent="-82550"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児童発達支援センターの設置及び保育所等訪問支援の充実</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1"/>
                  </a:ext>
                </a:extLst>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主に重症心身障害児を支援する児童発達支援事業所及び放課後等デイサービス事業所の確保</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2"/>
                  </a:ext>
                </a:extLst>
              </a:tr>
              <a:tr h="437598">
                <a:tc>
                  <a:txBody>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000" b="0" i="0" u="none" strike="noStrike" kern="1200" cap="none" spc="0" baseline="0" dirty="0" smtClean="0">
                          <a:solidFill>
                            <a:srgbClr val="000000"/>
                          </a:solidFill>
                          <a:uFillTx/>
                          <a:latin typeface="+mn-ea"/>
                          <a:ea typeface="+mn-ea"/>
                        </a:rPr>
                        <a:t>○ 医療的ケア児支援のための保健・医療・障害福祉・保育・教育等の関係機関の協議の場の設置</a:t>
                      </a:r>
                      <a:endParaRPr lang="ja-JP" altLang="ja-JP" sz="1000" b="0" i="0" u="none" strike="noStrike" kern="1200" cap="none" spc="0" baseline="0" dirty="0" smtClean="0">
                        <a:solidFill>
                          <a:srgbClr val="000000"/>
                        </a:solidFill>
                        <a:uFillTx/>
                        <a:latin typeface="+mn-ea"/>
                        <a:ea typeface="+mn-ea"/>
                      </a:endParaRPr>
                    </a:p>
                  </a:txBody>
                  <a:tcPr marL="91441" marR="91441" anchor="ctr"/>
                </a:tc>
                <a:extLst>
                  <a:ext uri="{0D108BD9-81ED-4DB2-BD59-A6C34878D82A}">
                    <a16:rowId xmlns:a16="http://schemas.microsoft.com/office/drawing/2014/main" val="10003"/>
                  </a:ext>
                </a:extLst>
              </a:tr>
            </a:tbl>
          </a:graphicData>
        </a:graphic>
      </p:graphicFrame>
      <p:graphicFrame>
        <p:nvGraphicFramePr>
          <p:cNvPr id="31" name="表 30"/>
          <p:cNvGraphicFramePr>
            <a:graphicFrameLocks noGrp="1"/>
          </p:cNvGraphicFramePr>
          <p:nvPr>
            <p:extLst>
              <p:ext uri="{D42A27DB-BD31-4B8C-83A1-F6EECF244321}">
                <p14:modId xmlns:p14="http://schemas.microsoft.com/office/powerpoint/2010/main" val="1393698993"/>
              </p:ext>
            </p:extLst>
          </p:nvPr>
        </p:nvGraphicFramePr>
        <p:xfrm>
          <a:off x="5221057" y="5136976"/>
          <a:ext cx="4620495" cy="1524360"/>
        </p:xfrm>
        <a:graphic>
          <a:graphicData uri="http://schemas.openxmlformats.org/drawingml/2006/table">
            <a:tbl>
              <a:tblPr firstRow="1" bandRow="1">
                <a:tableStyleId>{F5AB1C69-6EDB-4FF4-983F-18BD219EF322}</a:tableStyleId>
              </a:tblPr>
              <a:tblGrid>
                <a:gridCol w="4620495">
                  <a:extLst>
                    <a:ext uri="{9D8B030D-6E8A-4147-A177-3AD203B41FA5}">
                      <a16:colId xmlns:a16="http://schemas.microsoft.com/office/drawing/2014/main" val="20000"/>
                    </a:ext>
                  </a:extLst>
                </a:gridCol>
              </a:tblGrid>
              <a:tr h="1524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dirty="0" smtClean="0">
                        <a:solidFill>
                          <a:schemeClr val="tx1"/>
                        </a:solidFill>
                        <a:latin typeface="+mn-ea"/>
                        <a:ea typeface="+mn-ea"/>
                      </a:endParaRPr>
                    </a:p>
                    <a:p>
                      <a:r>
                        <a:rPr lang="ja-JP" altLang="en-US" sz="900" b="0" i="0" dirty="0" smtClean="0">
                          <a:solidFill>
                            <a:schemeClr val="tx1"/>
                          </a:solidFill>
                          <a:latin typeface="+mn-ea"/>
                          <a:ea typeface="+mn-ea"/>
                        </a:rPr>
                        <a:t>○ 児童発達支援の利用児童数、利用日数</a:t>
                      </a:r>
                      <a:endParaRPr kumimoji="1" lang="en-US" altLang="ja-JP" sz="900" b="0" i="0" dirty="0" smtClean="0">
                        <a:solidFill>
                          <a:schemeClr val="tx1"/>
                        </a:solidFill>
                        <a:latin typeface="+mn-ea"/>
                        <a:ea typeface="+mn-ea"/>
                      </a:endParaRPr>
                    </a:p>
                    <a:p>
                      <a:pPr marL="88900" indent="-88900"/>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医療型児童発達支援の利用児童日数、利用日数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放課後等デイサービスの利用児童数、利用日数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保育所等訪問支援の利用児童数、利用日数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居宅訪問型児童発達支援の利用児童数、利用日数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障害児相談支援の利用児童数</a:t>
                      </a:r>
                      <a:endParaRPr kumimoji="1" lang="en-US" altLang="ja-JP" sz="900" b="0" i="0" baseline="0" dirty="0" smtClean="0">
                        <a:solidFill>
                          <a:schemeClr val="tx1"/>
                        </a:solidFill>
                        <a:latin typeface="+mn-ea"/>
                        <a:ea typeface="+mn-ea"/>
                      </a:endParaRPr>
                    </a:p>
                    <a:p>
                      <a:pPr marL="88900" indent="-88900"/>
                      <a:r>
                        <a:rPr kumimoji="1" lang="ja-JP" altLang="en-US" sz="900" b="0" i="0" baseline="0" dirty="0" smtClean="0">
                          <a:solidFill>
                            <a:schemeClr val="tx1"/>
                          </a:solidFill>
                          <a:latin typeface="+mn-ea"/>
                          <a:ea typeface="+mn-ea"/>
                        </a:rPr>
                        <a:t>○ 医療的ケア児に対する関連分野の支援を調整するコーディネーターの配置人数</a:t>
                      </a:r>
                      <a:endParaRPr kumimoji="1" lang="en-US" altLang="ja-JP" sz="900" b="0" i="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a:t>
                      </a:r>
                      <a:endParaRPr kumimoji="1" lang="en-US" altLang="ja-JP" sz="900" b="1" i="0" u="sng" dirty="0" smtClean="0">
                        <a:solidFill>
                          <a:srgbClr val="FF0000"/>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福祉型障害児入所施設の利用児童数</a:t>
                      </a:r>
                      <a:endParaRPr kumimoji="1" lang="ja-JP" altLang="en-US"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医療型障害児入所施設の利用児童数</a:t>
                      </a:r>
                      <a:endParaRPr kumimoji="1" lang="en-US" altLang="ja-JP" sz="900" b="0" i="0" dirty="0" smtClean="0">
                        <a:solidFill>
                          <a:schemeClr val="tx1"/>
                        </a:solidFill>
                        <a:latin typeface="+mn-ea"/>
                        <a:ea typeface="+mn-ea"/>
                      </a:endParaRPr>
                    </a:p>
                  </a:txBody>
                  <a:tcPr marL="52000" marR="91441"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2" name="等号 31"/>
          <p:cNvSpPr/>
          <p:nvPr/>
        </p:nvSpPr>
        <p:spPr bwMode="auto">
          <a:xfrm>
            <a:off x="4889499" y="5787262"/>
            <a:ext cx="450501" cy="308738"/>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297405776"/>
              </p:ext>
            </p:extLst>
          </p:nvPr>
        </p:nvGraphicFramePr>
        <p:xfrm>
          <a:off x="5221057" y="2044683"/>
          <a:ext cx="4620486" cy="1548174"/>
        </p:xfrm>
        <a:graphic>
          <a:graphicData uri="http://schemas.openxmlformats.org/drawingml/2006/table">
            <a:tbl>
              <a:tblPr firstRow="1" bandRow="1">
                <a:tableStyleId>{F5AB1C69-6EDB-4FF4-983F-18BD219EF322}</a:tableStyleId>
              </a:tblPr>
              <a:tblGrid>
                <a:gridCol w="4620486">
                  <a:extLst>
                    <a:ext uri="{9D8B030D-6E8A-4147-A177-3AD203B41FA5}">
                      <a16:colId xmlns:a16="http://schemas.microsoft.com/office/drawing/2014/main" val="20000"/>
                    </a:ext>
                  </a:extLst>
                </a:gridCol>
              </a:tblGrid>
              <a:tr h="1548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（都道府県・市町村）</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居宅介護等の訪問系サービスの利用者数、利用日数</a:t>
                      </a:r>
                      <a:endParaRPr lang="en-US" altLang="ja-JP" sz="900" b="0" i="0" u="none"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0" i="0" u="none" dirty="0" smtClean="0">
                          <a:solidFill>
                            <a:schemeClr val="tx1"/>
                          </a:solidFill>
                          <a:latin typeface="+mn-ea"/>
                          <a:ea typeface="+mn-ea"/>
                        </a:rPr>
                        <a:t>○</a:t>
                      </a:r>
                      <a:r>
                        <a:rPr lang="ja-JP" altLang="en-US" sz="900" b="0" i="0" u="none" baseline="0" dirty="0" smtClean="0">
                          <a:solidFill>
                            <a:schemeClr val="tx1"/>
                          </a:solidFill>
                          <a:latin typeface="+mn-ea"/>
                          <a:ea typeface="+mn-ea"/>
                        </a:rPr>
                        <a:t> </a:t>
                      </a:r>
                      <a:r>
                        <a:rPr lang="ja-JP" altLang="en-US" sz="900" b="0" i="0" u="none" dirty="0" smtClean="0">
                          <a:solidFill>
                            <a:schemeClr val="tx1"/>
                          </a:solidFill>
                          <a:latin typeface="+mn-ea"/>
                          <a:ea typeface="+mn-ea"/>
                        </a:rPr>
                        <a:t>生活介護の利用者数、利用日数</a:t>
                      </a:r>
                      <a:endParaRPr lang="en-US" altLang="ja-JP" sz="900" b="0" i="0" dirty="0" smtClean="0">
                        <a:solidFill>
                          <a:schemeClr val="tx1"/>
                        </a:solidFill>
                        <a:latin typeface="+mn-ea"/>
                        <a:ea typeface="+mn-ea"/>
                      </a:endParaRPr>
                    </a:p>
                    <a:p>
                      <a:pPr marL="88900" indent="-88900"/>
                      <a:r>
                        <a:rPr lang="ja-JP" altLang="en-US" sz="900" b="0" i="0" dirty="0" smtClean="0">
                          <a:solidFill>
                            <a:schemeClr val="tx1"/>
                          </a:solidFill>
                          <a:latin typeface="+mn-ea"/>
                          <a:ea typeface="+mn-ea"/>
                        </a:rPr>
                        <a:t>○ 自立訓練（生活訓練）の利用者数、利用日数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就労移行支援</a:t>
                      </a:r>
                      <a:r>
                        <a:rPr lang="ja-JP" altLang="en-US" sz="900" b="0" i="0" dirty="0" smtClean="0">
                          <a:solidFill>
                            <a:schemeClr val="tx1"/>
                          </a:solidFill>
                          <a:latin typeface="+mn-ea"/>
                          <a:ea typeface="+mn-ea"/>
                        </a:rPr>
                        <a:t>の利用者数、利用日数</a:t>
                      </a:r>
                      <a:endParaRPr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就労継続支援（Ａ型・Ｂ型）の利用者数、利用日数</a:t>
                      </a:r>
                      <a:endParaRPr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 短期入所（福祉型、医療型）の利用者数、利用日数</a:t>
                      </a:r>
                      <a:endParaRPr kumimoji="1" lang="en-US" altLang="ja-JP" sz="900" b="0" i="0" dirty="0" smtClean="0">
                        <a:solidFill>
                          <a:schemeClr val="tx1"/>
                        </a:solidFill>
                        <a:latin typeface="+mn-ea"/>
                        <a:ea typeface="+mn-ea"/>
                      </a:endParaRPr>
                    </a:p>
                    <a:p>
                      <a:pPr marL="88900" marR="0" indent="-88900" algn="l" defTabSz="914400" rtl="0" eaLnBrk="1" fontAlgn="auto" latinLnBrk="0" hangingPunct="1">
                        <a:lnSpc>
                          <a:spcPct val="100000"/>
                        </a:lnSpc>
                        <a:spcBef>
                          <a:spcPts val="0"/>
                        </a:spcBef>
                        <a:spcAft>
                          <a:spcPts val="0"/>
                        </a:spcAft>
                        <a:buClrTx/>
                        <a:buSzTx/>
                        <a:buFontTx/>
                        <a:buNone/>
                        <a:tabLst/>
                        <a:defRPr/>
                      </a:pPr>
                      <a:r>
                        <a:rPr kumimoji="1" lang="ja-JP" altLang="en-US" sz="900" b="0" i="0" dirty="0" smtClean="0">
                          <a:solidFill>
                            <a:schemeClr val="tx1"/>
                          </a:solidFill>
                          <a:latin typeface="+mn-ea"/>
                          <a:ea typeface="+mn-ea"/>
                        </a:rPr>
                        <a:t>○</a:t>
                      </a:r>
                      <a:r>
                        <a:rPr kumimoji="1" lang="ja-JP" altLang="en-US" sz="900" b="0" i="0" baseline="0" dirty="0" smtClean="0">
                          <a:solidFill>
                            <a:schemeClr val="tx1"/>
                          </a:solidFill>
                          <a:latin typeface="+mn-ea"/>
                          <a:ea typeface="+mn-ea"/>
                        </a:rPr>
                        <a:t> 自立生活援助の利用者数</a:t>
                      </a:r>
                      <a:endParaRPr kumimoji="1" lang="en-US" altLang="ja-JP" sz="900" b="0" i="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i="0" dirty="0" smtClean="0">
                          <a:solidFill>
                            <a:schemeClr val="tx1"/>
                          </a:solidFill>
                          <a:latin typeface="+mn-ea"/>
                          <a:ea typeface="+mn-ea"/>
                        </a:rPr>
                        <a:t>○ </a:t>
                      </a:r>
                      <a:r>
                        <a:rPr kumimoji="1" lang="ja-JP" altLang="en-US" sz="900" b="0" i="0" dirty="0" smtClean="0">
                          <a:solidFill>
                            <a:schemeClr val="tx1"/>
                          </a:solidFill>
                          <a:latin typeface="+mn-ea"/>
                          <a:ea typeface="+mn-ea"/>
                        </a:rPr>
                        <a:t>共同生活援助の利用者数</a:t>
                      </a:r>
                    </a:p>
                    <a:p>
                      <a:pPr marL="88900" indent="-88900"/>
                      <a:r>
                        <a:rPr lang="ja-JP" altLang="en-US" sz="900" b="0" i="0" dirty="0" smtClean="0">
                          <a:solidFill>
                            <a:schemeClr val="tx1"/>
                          </a:solidFill>
                          <a:latin typeface="+mn-ea"/>
                          <a:ea typeface="+mn-ea"/>
                        </a:rPr>
                        <a:t>○ 地域相談支援（計画相談支援、地域移行支援、地域定着支援）の利用者数</a:t>
                      </a:r>
                      <a:endParaRPr lang="en-US" altLang="ja-JP" sz="900" b="0" i="0" dirty="0" smtClean="0">
                        <a:solidFill>
                          <a:schemeClr val="tx1"/>
                        </a:solidFill>
                        <a:latin typeface="+mn-ea"/>
                        <a:ea typeface="+mn-ea"/>
                      </a:endParaRPr>
                    </a:p>
                  </a:txBody>
                  <a:tcPr marL="91441" marR="91441" marT="36000" marB="3600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7" name="等号 26"/>
          <p:cNvSpPr/>
          <p:nvPr/>
        </p:nvSpPr>
        <p:spPr bwMode="auto">
          <a:xfrm>
            <a:off x="4848989" y="2348880"/>
            <a:ext cx="504000" cy="288032"/>
          </a:xfrm>
          <a:prstGeom prst="mathEqua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テキスト ボックス 25"/>
          <p:cNvSpPr txBox="1"/>
          <p:nvPr/>
        </p:nvSpPr>
        <p:spPr>
          <a:xfrm>
            <a:off x="375591" y="-36000"/>
            <a:ext cx="9906001" cy="338554"/>
          </a:xfrm>
          <a:prstGeom prst="rect">
            <a:avLst/>
          </a:prstGeom>
          <a:noFill/>
        </p:spPr>
        <p:txBody>
          <a:bodyPr wrap="square" rtlCol="0">
            <a:spAutoFit/>
          </a:bodyPr>
          <a:lstStyle/>
          <a:p>
            <a:pPr marL="901700" indent="-901700" fontAlgn="auto">
              <a:spcBef>
                <a:spcPts val="0"/>
              </a:spcBef>
              <a:spcAft>
                <a:spcPts val="0"/>
              </a:spcAft>
            </a:pP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1600" dirty="0" smtClean="0">
                <a:latin typeface="+mj-ea"/>
              </a:rPr>
              <a:t>参考</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４）　</a:t>
            </a:r>
            <a:r>
              <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成果目標と障害福祉サービスの見込量（活動指標）との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cs typeface="メイリオ" pitchFamily="50" charset="-128"/>
              </a:rPr>
              <a:t>関係</a:t>
            </a:r>
            <a:endParaRPr lang="ja-JP" altLang="en-US" sz="1600"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3906902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pPr algn="l"/>
            <a:r>
              <a:rPr lang="ja-JP" altLang="en-US" sz="3600" dirty="0" smtClean="0">
                <a:solidFill>
                  <a:schemeClr val="tx1"/>
                </a:solidFill>
              </a:rPr>
              <a:t>９　（自立支援）協議会について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63</a:t>
            </a:fld>
            <a:endParaRPr lang="en-US" altLang="ja-JP">
              <a:solidFill>
                <a:prstClr val="black"/>
              </a:solidFill>
            </a:endParaRPr>
          </a:p>
        </p:txBody>
      </p:sp>
    </p:spTree>
    <p:extLst>
      <p:ext uri="{BB962C8B-B14F-4D97-AF65-F5344CB8AC3E}">
        <p14:creationId xmlns:p14="http://schemas.microsoft.com/office/powerpoint/2010/main" val="15917679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199680" y="764413"/>
            <a:ext cx="9506640" cy="2736687"/>
          </a:xfrm>
          <a:prstGeom prst="rect">
            <a:avLst/>
          </a:prstGeom>
          <a:noFill/>
          <a:ln w="9525">
            <a:solidFill>
              <a:schemeClr val="tx1"/>
            </a:solidFill>
            <a:miter lim="800000"/>
            <a:headEnd/>
            <a:tailEnd/>
          </a:ln>
        </p:spPr>
        <p:txBody>
          <a:bodyPr lIns="89629" tIns="44815" rIns="89629" bIns="44815" anchor="ctr"/>
          <a:lstStyle/>
          <a:p>
            <a:pPr marL="174280" indent="-174280">
              <a:spcBef>
                <a:spcPts val="1764"/>
              </a:spcBef>
              <a:defRPr/>
            </a:pPr>
            <a:endParaRPr lang="en-US" altLang="ja-JP" sz="2000" dirty="0">
              <a:solidFill>
                <a:srgbClr val="000000"/>
              </a:solidFill>
            </a:endParaRPr>
          </a:p>
          <a:p>
            <a:pPr marL="174280" indent="-174280">
              <a:spcBef>
                <a:spcPts val="588"/>
              </a:spcBef>
              <a:defRPr/>
            </a:pPr>
            <a:endParaRPr lang="en-US" altLang="ja-JP" sz="1600" dirty="0">
              <a:solidFill>
                <a:srgbClr val="000000"/>
              </a:solidFill>
            </a:endParaRPr>
          </a:p>
          <a:p>
            <a:pPr marL="0" indent="0" eaLnBrk="1" hangingPunct="1">
              <a:buNone/>
              <a:defRPr/>
            </a:pPr>
            <a:r>
              <a:rPr lang="ja-JP" altLang="en-US" sz="1600" b="1" dirty="0"/>
              <a:t>（協議会の設置）</a:t>
            </a:r>
            <a:endParaRPr lang="en-US" altLang="ja-JP" sz="1600" b="1" dirty="0"/>
          </a:p>
          <a:p>
            <a:pPr marL="0" indent="0" eaLnBrk="1" hangingPunct="1">
              <a:buNone/>
              <a:defRPr/>
            </a:pPr>
            <a:r>
              <a:rPr lang="ja-JP" altLang="en-US" sz="1600" b="1" dirty="0"/>
              <a:t>法第八九条の三</a:t>
            </a:r>
            <a:r>
              <a:rPr lang="ja-JP" altLang="en-US" sz="1600" dirty="0"/>
              <a:t>　</a:t>
            </a:r>
            <a:r>
              <a:rPr lang="ja-JP" altLang="en-US" sz="1600" u="sng" dirty="0"/>
              <a:t>地方公共団体は、単独で又は共同して</a:t>
            </a:r>
            <a:r>
              <a:rPr lang="ja-JP" altLang="en-US" sz="1600" dirty="0"/>
              <a:t>、障害者等への支援の体制の整備を図るため、関係機関、関係団体並びに障害者等及びその家族並びに障害者等の福祉、医療、教育又は雇用に関連する職務に従事する者その他の関係者により構成される</a:t>
            </a:r>
            <a:r>
              <a:rPr lang="ja-JP" altLang="en-US" sz="1600" u="sng" dirty="0"/>
              <a:t>協議会を置くように努めなければならない。</a:t>
            </a:r>
            <a:endParaRPr lang="en-US" altLang="ja-JP" sz="1600" u="sng" dirty="0"/>
          </a:p>
          <a:p>
            <a:pPr marL="0" indent="0" eaLnBrk="1" hangingPunct="1">
              <a:buNone/>
              <a:defRPr/>
            </a:pPr>
            <a:endParaRPr lang="en-US" altLang="ja-JP" sz="1600" u="sng" dirty="0"/>
          </a:p>
          <a:p>
            <a:pPr marL="0" indent="0" eaLnBrk="1" hangingPunct="1">
              <a:buNone/>
              <a:defRPr/>
            </a:pPr>
            <a:endParaRPr lang="en-US" altLang="ja-JP" sz="1600" u="sng" dirty="0"/>
          </a:p>
          <a:p>
            <a:pPr marL="0" indent="0" eaLnBrk="1" hangingPunct="1">
              <a:buNone/>
              <a:defRPr/>
            </a:pPr>
            <a:r>
              <a:rPr lang="ja-JP" altLang="en-US" sz="1600" dirty="0"/>
              <a:t>２　前項の協議会は、</a:t>
            </a:r>
            <a:r>
              <a:rPr lang="ja-JP" altLang="en-US" sz="1600" u="sng" dirty="0"/>
              <a:t>関係機関等が相互の連携をはかることにより、地域における障害者等への支援体制に関する課題について、情報を共有し、関係期間等の連携の緊密かを図るとともに、地域の実情に応じた体制の整備について協議を行う</a:t>
            </a:r>
            <a:r>
              <a:rPr lang="ja-JP" altLang="en-US" sz="1600" dirty="0"/>
              <a:t>ものとする。</a:t>
            </a:r>
            <a:endParaRPr lang="en-US" altLang="ja-JP" sz="1600" dirty="0"/>
          </a:p>
          <a:p>
            <a:pPr marL="174280" indent="-174280">
              <a:spcBef>
                <a:spcPts val="1176"/>
              </a:spcBef>
              <a:defRPr/>
            </a:pPr>
            <a:endParaRPr lang="en-US" altLang="ja-JP" sz="2000" u="sng" dirty="0">
              <a:solidFill>
                <a:srgbClr val="000000"/>
              </a:solidFill>
              <a:latin typeface="ＭＳ Ｐゴシック"/>
            </a:endParaRPr>
          </a:p>
          <a:p>
            <a:pPr marL="348559" indent="-348559">
              <a:spcBef>
                <a:spcPts val="588"/>
              </a:spcBef>
              <a:defRPr/>
            </a:pPr>
            <a:r>
              <a:rPr lang="ja-JP" altLang="en-US" dirty="0">
                <a:solidFill>
                  <a:srgbClr val="000000"/>
                </a:solidFill>
                <a:latin typeface="ＭＳ Ｐゴシック"/>
                <a:ea typeface="ＭＳ Ｐゴシック" charset="-128"/>
              </a:rPr>
              <a:t>　</a:t>
            </a:r>
            <a:endParaRPr lang="en-US" altLang="ja-JP" u="sng" dirty="0">
              <a:solidFill>
                <a:srgbClr val="000000"/>
              </a:solidFill>
              <a:latin typeface="ＭＳ Ｐゴシック"/>
              <a:ea typeface="ＭＳ Ｐゴシック" charset="-128"/>
            </a:endParaRPr>
          </a:p>
        </p:txBody>
      </p:sp>
      <p:sp>
        <p:nvSpPr>
          <p:cNvPr id="39" name="Rectangle 3"/>
          <p:cNvSpPr txBox="1">
            <a:spLocks noChangeArrowheads="1"/>
          </p:cNvSpPr>
          <p:nvPr/>
        </p:nvSpPr>
        <p:spPr>
          <a:xfrm>
            <a:off x="0" y="162807"/>
            <a:ext cx="9902880" cy="344218"/>
          </a:xfrm>
          <a:prstGeom prst="rect">
            <a:avLst/>
          </a:prstGeom>
          <a:noFill/>
        </p:spPr>
        <p:txBody>
          <a:bodyPr lIns="89558" tIns="44779" rIns="89558" bIns="44779"/>
          <a:lstStyle/>
          <a:p>
            <a:pPr marL="336111" indent="-336111" algn="ctr">
              <a:lnSpc>
                <a:spcPct val="80000"/>
              </a:lnSpc>
              <a:spcBef>
                <a:spcPct val="20000"/>
              </a:spcBef>
              <a:defRPr/>
            </a:pPr>
            <a:r>
              <a:rPr lang="ja-JP" altLang="en-US" sz="2700" b="1" kern="0" dirty="0">
                <a:solidFill>
                  <a:srgbClr val="000000"/>
                </a:solidFill>
              </a:rPr>
              <a:t>（自立支援）協議会</a:t>
            </a:r>
            <a:r>
              <a:rPr lang="ja-JP" altLang="en-US" sz="2700" b="1" kern="0" dirty="0" smtClean="0">
                <a:solidFill>
                  <a:srgbClr val="000000"/>
                </a:solidFill>
              </a:rPr>
              <a:t>の法的位置づけ</a:t>
            </a:r>
            <a:endParaRPr lang="ja-JP" altLang="en-US" sz="2700" b="1" kern="0" dirty="0">
              <a:solidFill>
                <a:srgbClr val="000000"/>
              </a:solidFill>
            </a:endParaRPr>
          </a:p>
        </p:txBody>
      </p:sp>
      <p:grpSp>
        <p:nvGrpSpPr>
          <p:cNvPr id="27652" name="グループ化 21"/>
          <p:cNvGrpSpPr>
            <a:grpSpLocks/>
          </p:cNvGrpSpPr>
          <p:nvPr/>
        </p:nvGrpSpPr>
        <p:grpSpPr bwMode="auto">
          <a:xfrm>
            <a:off x="201240" y="3860823"/>
            <a:ext cx="9433320" cy="2736688"/>
            <a:chOff x="2024063" y="4214813"/>
            <a:chExt cx="6286500" cy="2357437"/>
          </a:xfrm>
        </p:grpSpPr>
        <p:sp>
          <p:nvSpPr>
            <p:cNvPr id="27656" name="Rectangle 6" descr="50%"/>
            <p:cNvSpPr>
              <a:spLocks noChangeArrowheads="1"/>
            </p:cNvSpPr>
            <p:nvPr/>
          </p:nvSpPr>
          <p:spPr bwMode="auto">
            <a:xfrm flipH="1">
              <a:off x="2024063" y="4214813"/>
              <a:ext cx="6286500" cy="2357437"/>
            </a:xfrm>
            <a:prstGeom prst="rect">
              <a:avLst/>
            </a:prstGeom>
            <a:pattFill prst="pct50">
              <a:fgClr>
                <a:srgbClr val="FFFF99"/>
              </a:fgClr>
              <a:bgClr>
                <a:srgbClr val="FFFFFF"/>
              </a:bgClr>
            </a:pattFill>
            <a:ln w="31750">
              <a:solidFill>
                <a:schemeClr val="tx1"/>
              </a:solidFill>
              <a:miter lim="800000"/>
              <a:headEnd/>
              <a:tailEnd/>
            </a:ln>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300">
                <a:solidFill>
                  <a:srgbClr val="000000"/>
                </a:solidFill>
                <a:latin typeface="Arial" pitchFamily="34" charset="0"/>
              </a:endParaRPr>
            </a:p>
          </p:txBody>
        </p:sp>
        <p:sp>
          <p:nvSpPr>
            <p:cNvPr id="27657" name="Oval 7"/>
            <p:cNvSpPr>
              <a:spLocks noChangeArrowheads="1"/>
            </p:cNvSpPr>
            <p:nvPr/>
          </p:nvSpPr>
          <p:spPr bwMode="auto">
            <a:xfrm>
              <a:off x="3178175" y="4645025"/>
              <a:ext cx="4105275" cy="15382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300">
                <a:solidFill>
                  <a:srgbClr val="000000"/>
                </a:solidFill>
                <a:latin typeface="Arial" pitchFamily="34" charset="0"/>
              </a:endParaRPr>
            </a:p>
          </p:txBody>
        </p:sp>
        <p:sp>
          <p:nvSpPr>
            <p:cNvPr id="27658" name="AutoShape 8" descr="25%"/>
            <p:cNvSpPr>
              <a:spLocks noChangeArrowheads="1"/>
            </p:cNvSpPr>
            <p:nvPr/>
          </p:nvSpPr>
          <p:spPr bwMode="auto">
            <a:xfrm>
              <a:off x="2667000" y="4857750"/>
              <a:ext cx="10144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保健・医療</a:t>
              </a:r>
            </a:p>
          </p:txBody>
        </p:sp>
        <p:sp>
          <p:nvSpPr>
            <p:cNvPr id="27659" name="AutoShape 9" descr="25%"/>
            <p:cNvSpPr>
              <a:spLocks noChangeArrowheads="1"/>
            </p:cNvSpPr>
            <p:nvPr/>
          </p:nvSpPr>
          <p:spPr bwMode="auto">
            <a:xfrm>
              <a:off x="5810250" y="4500563"/>
              <a:ext cx="857250"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当事者</a:t>
              </a:r>
            </a:p>
          </p:txBody>
        </p:sp>
        <p:sp>
          <p:nvSpPr>
            <p:cNvPr id="27660" name="AutoShape 10" descr="25%"/>
            <p:cNvSpPr>
              <a:spLocks noChangeArrowheads="1"/>
            </p:cNvSpPr>
            <p:nvPr/>
          </p:nvSpPr>
          <p:spPr bwMode="auto">
            <a:xfrm>
              <a:off x="3395663" y="4500563"/>
              <a:ext cx="1271587"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34358" tIns="34358" rIns="34358" bIns="34358"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サービス事業者</a:t>
              </a:r>
            </a:p>
          </p:txBody>
        </p:sp>
        <p:sp>
          <p:nvSpPr>
            <p:cNvPr id="27661" name="AutoShape 11" descr="25%"/>
            <p:cNvSpPr>
              <a:spLocks noChangeArrowheads="1"/>
            </p:cNvSpPr>
            <p:nvPr/>
          </p:nvSpPr>
          <p:spPr bwMode="auto">
            <a:xfrm>
              <a:off x="2381250" y="5241925"/>
              <a:ext cx="9683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0" tIns="0" rIns="0" bIns="0"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子育て支援</a:t>
              </a:r>
            </a:p>
          </p:txBody>
        </p:sp>
        <p:sp>
          <p:nvSpPr>
            <p:cNvPr id="27662" name="AutoShape 12" descr="25%"/>
            <p:cNvSpPr>
              <a:spLocks noChangeArrowheads="1"/>
            </p:cNvSpPr>
            <p:nvPr/>
          </p:nvSpPr>
          <p:spPr bwMode="auto">
            <a:xfrm>
              <a:off x="4624388" y="6072188"/>
              <a:ext cx="1328737"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58408" tIns="34358" rIns="58408" bIns="34358"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相談支援事業者</a:t>
              </a:r>
            </a:p>
          </p:txBody>
        </p:sp>
        <p:sp>
          <p:nvSpPr>
            <p:cNvPr id="27663" name="AutoShape 13"/>
            <p:cNvSpPr>
              <a:spLocks noChangeArrowheads="1"/>
            </p:cNvSpPr>
            <p:nvPr/>
          </p:nvSpPr>
          <p:spPr bwMode="auto">
            <a:xfrm>
              <a:off x="4043363" y="5076825"/>
              <a:ext cx="2254250" cy="685800"/>
            </a:xfrm>
            <a:prstGeom prst="roundRect">
              <a:avLst>
                <a:gd name="adj" fmla="val 16667"/>
              </a:avLst>
            </a:prstGeom>
            <a:gradFill rotWithShape="0">
              <a:gsLst>
                <a:gs pos="0">
                  <a:srgbClr val="FFFFFF"/>
                </a:gs>
                <a:gs pos="100000">
                  <a:srgbClr val="FF99CC"/>
                </a:gs>
              </a:gsLst>
              <a:path path="shape">
                <a:fillToRect l="50000" t="50000" r="50000" b="50000"/>
              </a:path>
            </a:gradFill>
            <a:ln w="9525">
              <a:solidFill>
                <a:schemeClr val="tx1"/>
              </a:solidFill>
              <a:round/>
              <a:headEnd/>
              <a:tailEnd/>
            </a:ln>
          </p:spPr>
          <p:txBody>
            <a:bodyPr lIns="58408" tIns="46749" rIns="58408"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40000"/>
                </a:spcBef>
                <a:buFontTx/>
                <a:buNone/>
              </a:pPr>
              <a:r>
                <a:rPr lang="ja-JP" altLang="en-US" sz="1500">
                  <a:solidFill>
                    <a:srgbClr val="000000"/>
                  </a:solidFill>
                  <a:latin typeface="Times New Roman" pitchFamily="18" charset="0"/>
                </a:rPr>
                <a:t>（自立支援）協議会</a:t>
              </a:r>
            </a:p>
          </p:txBody>
        </p:sp>
        <p:sp>
          <p:nvSpPr>
            <p:cNvPr id="27664" name="AutoShape 14" descr="25%"/>
            <p:cNvSpPr>
              <a:spLocks noChangeArrowheads="1"/>
            </p:cNvSpPr>
            <p:nvPr/>
          </p:nvSpPr>
          <p:spPr bwMode="auto">
            <a:xfrm>
              <a:off x="6453188" y="4857750"/>
              <a:ext cx="124777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企業・就労支援</a:t>
              </a:r>
            </a:p>
          </p:txBody>
        </p:sp>
        <p:sp>
          <p:nvSpPr>
            <p:cNvPr id="27665" name="AutoShape 15" descr="25%"/>
            <p:cNvSpPr>
              <a:spLocks noChangeArrowheads="1"/>
            </p:cNvSpPr>
            <p:nvPr/>
          </p:nvSpPr>
          <p:spPr bwMode="auto">
            <a:xfrm>
              <a:off x="3452813" y="6000750"/>
              <a:ext cx="1014412"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高齢者介護</a:t>
              </a:r>
            </a:p>
          </p:txBody>
        </p:sp>
        <p:sp>
          <p:nvSpPr>
            <p:cNvPr id="27666" name="AutoShape 16" descr="25%"/>
            <p:cNvSpPr>
              <a:spLocks noChangeArrowheads="1"/>
            </p:cNvSpPr>
            <p:nvPr/>
          </p:nvSpPr>
          <p:spPr bwMode="auto">
            <a:xfrm>
              <a:off x="4818063" y="4427538"/>
              <a:ext cx="849312" cy="2873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行政機関</a:t>
              </a:r>
            </a:p>
          </p:txBody>
        </p:sp>
        <p:sp>
          <p:nvSpPr>
            <p:cNvPr id="27667" name="AutoShape 17" descr="25%"/>
            <p:cNvSpPr>
              <a:spLocks noChangeArrowheads="1"/>
            </p:cNvSpPr>
            <p:nvPr/>
          </p:nvSpPr>
          <p:spPr bwMode="auto">
            <a:xfrm>
              <a:off x="6738938" y="5643563"/>
              <a:ext cx="1168400" cy="274637"/>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障害者相談員</a:t>
              </a:r>
            </a:p>
          </p:txBody>
        </p:sp>
        <p:sp>
          <p:nvSpPr>
            <p:cNvPr id="27668" name="AutoShape 18" descr="25%"/>
            <p:cNvSpPr>
              <a:spLocks noChangeArrowheads="1"/>
            </p:cNvSpPr>
            <p:nvPr/>
          </p:nvSpPr>
          <p:spPr bwMode="auto">
            <a:xfrm>
              <a:off x="6996113" y="5286375"/>
              <a:ext cx="1171575" cy="277813"/>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民生委員</a:t>
              </a:r>
            </a:p>
          </p:txBody>
        </p:sp>
        <p:sp>
          <p:nvSpPr>
            <p:cNvPr id="27669" name="AutoShape 15" descr="25%"/>
            <p:cNvSpPr>
              <a:spLocks noChangeArrowheads="1"/>
            </p:cNvSpPr>
            <p:nvPr/>
          </p:nvSpPr>
          <p:spPr bwMode="auto">
            <a:xfrm>
              <a:off x="2809875" y="5643563"/>
              <a:ext cx="785813"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学校</a:t>
              </a:r>
            </a:p>
          </p:txBody>
        </p:sp>
        <p:sp>
          <p:nvSpPr>
            <p:cNvPr id="27670" name="AutoShape 14" descr="25%"/>
            <p:cNvSpPr>
              <a:spLocks noChangeArrowheads="1"/>
            </p:cNvSpPr>
            <p:nvPr/>
          </p:nvSpPr>
          <p:spPr bwMode="auto">
            <a:xfrm>
              <a:off x="6096000" y="6000750"/>
              <a:ext cx="1000125" cy="285750"/>
            </a:xfrm>
            <a:prstGeom prst="roundRect">
              <a:avLst>
                <a:gd name="adj" fmla="val 16667"/>
              </a:avLst>
            </a:prstGeom>
            <a:pattFill prst="pct25">
              <a:fgClr>
                <a:srgbClr val="FF99CC"/>
              </a:fgClr>
              <a:bgClr>
                <a:srgbClr val="FFFFFF"/>
              </a:bgClr>
            </a:pattFill>
            <a:ln w="9525">
              <a:solidFill>
                <a:schemeClr val="tx1"/>
              </a:solidFill>
              <a:round/>
              <a:headEnd/>
              <a:tailEnd/>
            </a:ln>
          </p:spPr>
          <p:txBody>
            <a:bodyPr lIns="93499" tIns="46749" rIns="93499" bIns="46749" anchor="ctr"/>
            <a:lstStyle>
              <a:lvl1pPr defTabSz="933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9334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9334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9334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9334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300">
                  <a:solidFill>
                    <a:srgbClr val="000000"/>
                  </a:solidFill>
                  <a:latin typeface="Times New Roman" pitchFamily="18" charset="0"/>
                </a:rPr>
                <a:t>宅建業者</a:t>
              </a:r>
            </a:p>
          </p:txBody>
        </p:sp>
      </p:grpSp>
      <p:sp>
        <p:nvSpPr>
          <p:cNvPr id="27653" name="テキスト ボックス 20"/>
          <p:cNvSpPr txBox="1">
            <a:spLocks noChangeArrowheads="1"/>
          </p:cNvSpPr>
          <p:nvPr/>
        </p:nvSpPr>
        <p:spPr bwMode="auto">
          <a:xfrm>
            <a:off x="3152760" y="3501100"/>
            <a:ext cx="4387288" cy="3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629" tIns="44815" rIns="89629" bIns="44815">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600" b="1" dirty="0">
                <a:solidFill>
                  <a:srgbClr val="000000"/>
                </a:solidFill>
                <a:latin typeface="Arial" pitchFamily="34" charset="0"/>
              </a:rPr>
              <a:t>【</a:t>
            </a:r>
            <a:r>
              <a:rPr lang="ja-JP" altLang="en-US" sz="1600" b="1" dirty="0">
                <a:solidFill>
                  <a:srgbClr val="000000"/>
                </a:solidFill>
                <a:latin typeface="Arial" pitchFamily="34" charset="0"/>
              </a:rPr>
              <a:t>（自立支援）協議会を構成する</a:t>
            </a:r>
            <a:r>
              <a:rPr lang="ja-JP" altLang="en-US" sz="1600" b="1" dirty="0" smtClean="0">
                <a:solidFill>
                  <a:srgbClr val="000000"/>
                </a:solidFill>
                <a:latin typeface="Arial" pitchFamily="34" charset="0"/>
              </a:rPr>
              <a:t>関係者イメージ</a:t>
            </a:r>
            <a:r>
              <a:rPr lang="en-US" altLang="ja-JP" sz="1600" b="1" dirty="0" smtClean="0">
                <a:solidFill>
                  <a:srgbClr val="000000"/>
                </a:solidFill>
                <a:latin typeface="Arial" pitchFamily="34" charset="0"/>
              </a:rPr>
              <a:t>】</a:t>
            </a:r>
            <a:endParaRPr lang="ja-JP" altLang="en-US" sz="1600" b="1" dirty="0">
              <a:solidFill>
                <a:srgbClr val="000000"/>
              </a:solidFill>
              <a:latin typeface="Arial" pitchFamily="34" charset="0"/>
            </a:endParaRPr>
          </a:p>
        </p:txBody>
      </p:sp>
      <p:sp>
        <p:nvSpPr>
          <p:cNvPr id="2765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100">
                <a:solidFill>
                  <a:schemeClr val="tx1"/>
                </a:solidFill>
                <a:latin typeface="Calibri" pitchFamily="34" charset="0"/>
                <a:ea typeface="ＭＳ Ｐゴシック" pitchFamily="50" charset="-128"/>
              </a:defRPr>
            </a:lvl1pPr>
            <a:lvl2pPr marL="728240" indent="-280092" eaLnBrk="0" hangingPunct="0">
              <a:spcBef>
                <a:spcPct val="20000"/>
              </a:spcBef>
              <a:buFont typeface="Arial" pitchFamily="34" charset="0"/>
              <a:buChar char="–"/>
              <a:defRPr kumimoji="1" sz="2700">
                <a:solidFill>
                  <a:schemeClr val="tx1"/>
                </a:solidFill>
                <a:latin typeface="Calibri" pitchFamily="34" charset="0"/>
                <a:ea typeface="ＭＳ Ｐゴシック" pitchFamily="50" charset="-128"/>
              </a:defRPr>
            </a:lvl2pPr>
            <a:lvl3pPr marL="1120369" indent="-224074"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568516" indent="-224074"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16663" indent="-224074"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464811"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12958"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361106"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09253" indent="-224074"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98F17A79-1D14-4DB2-992E-B11DCA47ACAF}" type="slidenum">
              <a:rPr lang="en-US" altLang="ja-JP" sz="1200">
                <a:solidFill>
                  <a:srgbClr val="000000"/>
                </a:solidFill>
                <a:latin typeface="Arial" pitchFamily="34" charset="0"/>
              </a:rPr>
              <a:pPr eaLnBrk="1" hangingPunct="1">
                <a:spcBef>
                  <a:spcPct val="0"/>
                </a:spcBef>
                <a:buFontTx/>
                <a:buNone/>
              </a:pPr>
              <a:t>64</a:t>
            </a:fld>
            <a:endParaRPr lang="en-US" altLang="ja-JP" sz="1200">
              <a:solidFill>
                <a:srgbClr val="000000"/>
              </a:solidFill>
              <a:latin typeface="Arial" pitchFamily="34" charset="0"/>
            </a:endParaRPr>
          </a:p>
        </p:txBody>
      </p:sp>
      <p:cxnSp>
        <p:nvCxnSpPr>
          <p:cNvPr id="3" name="直線コネクタ 2"/>
          <p:cNvCxnSpPr/>
          <p:nvPr/>
        </p:nvCxnSpPr>
        <p:spPr>
          <a:xfrm>
            <a:off x="0" y="507024"/>
            <a:ext cx="99028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875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141960" y="0"/>
            <a:ext cx="9672000" cy="634168"/>
          </a:xfrm>
        </p:spPr>
        <p:txBody>
          <a:bodyPr/>
          <a:lstStyle/>
          <a:p>
            <a:pPr eaLnBrk="1" hangingPunct="1"/>
            <a:r>
              <a:rPr lang="ja-JP" altLang="en-US" sz="3100" dirty="0" smtClean="0"/>
              <a:t>市町村</a:t>
            </a:r>
            <a:r>
              <a:rPr lang="ja-JP" altLang="en-US" sz="3100" dirty="0"/>
              <a:t>（自立支援）協議会の機能</a:t>
            </a:r>
          </a:p>
        </p:txBody>
      </p:sp>
      <p:graphicFrame>
        <p:nvGraphicFramePr>
          <p:cNvPr id="7" name="表 6"/>
          <p:cNvGraphicFramePr>
            <a:graphicFrameLocks noGrp="1"/>
          </p:cNvGraphicFramePr>
          <p:nvPr>
            <p:extLst>
              <p:ext uri="{D42A27DB-BD31-4B8C-83A1-F6EECF244321}">
                <p14:modId xmlns:p14="http://schemas.microsoft.com/office/powerpoint/2010/main" val="905468648"/>
              </p:ext>
            </p:extLst>
          </p:nvPr>
        </p:nvGraphicFramePr>
        <p:xfrm>
          <a:off x="117000" y="692696"/>
          <a:ext cx="9672000" cy="5746268"/>
        </p:xfrm>
        <a:graphic>
          <a:graphicData uri="http://schemas.openxmlformats.org/drawingml/2006/table">
            <a:tbl>
              <a:tblPr firstRow="1" bandRow="1">
                <a:tableStyleId>{5940675A-B579-460E-94D1-54222C63F5DA}</a:tableStyleId>
              </a:tblPr>
              <a:tblGrid>
                <a:gridCol w="2106000">
                  <a:extLst>
                    <a:ext uri="{9D8B030D-6E8A-4147-A177-3AD203B41FA5}">
                      <a16:colId xmlns:a16="http://schemas.microsoft.com/office/drawing/2014/main" val="20000"/>
                    </a:ext>
                  </a:extLst>
                </a:gridCol>
                <a:gridCol w="7566000">
                  <a:extLst>
                    <a:ext uri="{9D8B030D-6E8A-4147-A177-3AD203B41FA5}">
                      <a16:colId xmlns:a16="http://schemas.microsoft.com/office/drawing/2014/main" val="20001"/>
                    </a:ext>
                  </a:extLst>
                </a:gridCol>
              </a:tblGrid>
              <a:tr h="896374">
                <a:tc>
                  <a:txBody>
                    <a:bodyPr/>
                    <a:lstStyle/>
                    <a:p>
                      <a:pPr algn="ctr"/>
                      <a:r>
                        <a:rPr kumimoji="1" lang="ja-JP" altLang="en-US" sz="2000" dirty="0" smtClean="0"/>
                        <a:t>情報機能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困難事例や地域の現状・課題等の情報共有と情報発信</a:t>
                      </a:r>
                      <a:endParaRPr kumimoji="1" lang="ja-JP" altLang="en-US" sz="1900" dirty="0"/>
                    </a:p>
                  </a:txBody>
                  <a:tcPr marL="99049" marR="99049" marT="45717" marB="45717" anchor="ctr"/>
                </a:tc>
                <a:extLst>
                  <a:ext uri="{0D108BD9-81ED-4DB2-BD59-A6C34878D82A}">
                    <a16:rowId xmlns:a16="http://schemas.microsoft.com/office/drawing/2014/main" val="10000"/>
                  </a:ext>
                </a:extLst>
              </a:tr>
              <a:tr h="896374">
                <a:tc>
                  <a:txBody>
                    <a:bodyPr/>
                    <a:lstStyle/>
                    <a:p>
                      <a:pPr algn="ctr"/>
                      <a:r>
                        <a:rPr kumimoji="1" lang="ja-JP" altLang="en-US" sz="2000" dirty="0" smtClean="0"/>
                        <a:t>調整機能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地域の関係機関によるネットワーク構築</a:t>
                      </a:r>
                      <a:endParaRPr kumimoji="1" lang="en-US" altLang="ja-JP" sz="1900" dirty="0" smtClean="0"/>
                    </a:p>
                    <a:p>
                      <a:pPr marL="285750" indent="-285750">
                        <a:buFont typeface="Arial" panose="020B0604020202020204" pitchFamily="34" charset="0"/>
                        <a:buChar char="•"/>
                      </a:pPr>
                      <a:r>
                        <a:rPr kumimoji="1" lang="ja-JP" altLang="en-US" sz="1900" dirty="0" smtClean="0"/>
                        <a:t>困難事例への対応のあり方に対する協議、調整</a:t>
                      </a:r>
                      <a:endParaRPr kumimoji="1" lang="ja-JP" altLang="en-US" sz="1900" dirty="0"/>
                    </a:p>
                  </a:txBody>
                  <a:tcPr marL="99049" marR="99049" marT="45717" marB="45717" anchor="ctr"/>
                </a:tc>
                <a:extLst>
                  <a:ext uri="{0D108BD9-81ED-4DB2-BD59-A6C34878D82A}">
                    <a16:rowId xmlns:a16="http://schemas.microsoft.com/office/drawing/2014/main" val="10001"/>
                  </a:ext>
                </a:extLst>
              </a:tr>
              <a:tr h="896374">
                <a:tc>
                  <a:txBody>
                    <a:bodyPr/>
                    <a:lstStyle/>
                    <a:p>
                      <a:pPr algn="ctr"/>
                      <a:r>
                        <a:rPr kumimoji="1" lang="ja-JP" altLang="en-US" sz="2000" dirty="0" smtClean="0"/>
                        <a:t>開発機能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地域の社会資源の開発、改善</a:t>
                      </a:r>
                      <a:endParaRPr kumimoji="1" lang="ja-JP" altLang="en-US" sz="1900" dirty="0"/>
                    </a:p>
                  </a:txBody>
                  <a:tcPr marL="99049" marR="99049" marT="45717" marB="45717" anchor="ctr"/>
                </a:tc>
                <a:extLst>
                  <a:ext uri="{0D108BD9-81ED-4DB2-BD59-A6C34878D82A}">
                    <a16:rowId xmlns:a16="http://schemas.microsoft.com/office/drawing/2014/main" val="10002"/>
                  </a:ext>
                </a:extLst>
              </a:tr>
              <a:tr h="896374">
                <a:tc>
                  <a:txBody>
                    <a:bodyPr/>
                    <a:lstStyle/>
                    <a:p>
                      <a:pPr algn="ctr"/>
                      <a:r>
                        <a:rPr kumimoji="1" lang="ja-JP" altLang="en-US" sz="2000" dirty="0" smtClean="0"/>
                        <a:t>教育機能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構成員の資質向上の場としての活用</a:t>
                      </a:r>
                      <a:endParaRPr kumimoji="1" lang="ja-JP" altLang="en-US" sz="1900" dirty="0"/>
                    </a:p>
                  </a:txBody>
                  <a:tcPr marL="99049" marR="99049" marT="45717" marB="45717" anchor="ctr"/>
                </a:tc>
                <a:extLst>
                  <a:ext uri="{0D108BD9-81ED-4DB2-BD59-A6C34878D82A}">
                    <a16:rowId xmlns:a16="http://schemas.microsoft.com/office/drawing/2014/main" val="10003"/>
                  </a:ext>
                </a:extLst>
              </a:tr>
              <a:tr h="896374">
                <a:tc>
                  <a:txBody>
                    <a:bodyPr/>
                    <a:lstStyle/>
                    <a:p>
                      <a:pPr algn="ctr"/>
                      <a:r>
                        <a:rPr kumimoji="1" lang="ja-JP" altLang="en-US" sz="2000" dirty="0" smtClean="0"/>
                        <a:t>権利擁護機能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権利擁護に関する取り組みを展開する</a:t>
                      </a:r>
                      <a:endParaRPr kumimoji="1" lang="ja-JP" altLang="en-US" sz="1900" dirty="0"/>
                    </a:p>
                  </a:txBody>
                  <a:tcPr marL="99049" marR="99049" marT="45717" marB="45717" anchor="ctr"/>
                </a:tc>
                <a:extLst>
                  <a:ext uri="{0D108BD9-81ED-4DB2-BD59-A6C34878D82A}">
                    <a16:rowId xmlns:a16="http://schemas.microsoft.com/office/drawing/2014/main" val="10004"/>
                  </a:ext>
                </a:extLst>
              </a:tr>
              <a:tr h="1264398">
                <a:tc>
                  <a:txBody>
                    <a:bodyPr/>
                    <a:lstStyle/>
                    <a:p>
                      <a:pPr algn="ctr"/>
                      <a:r>
                        <a:rPr kumimoji="1" lang="ja-JP" altLang="en-US" sz="2000" dirty="0" smtClean="0"/>
                        <a:t>評価機能</a:t>
                      </a:r>
                      <a:endParaRPr kumimoji="1" lang="ja-JP" altLang="en-US" sz="2000" dirty="0"/>
                    </a:p>
                  </a:txBody>
                  <a:tcPr marL="99049" marR="99049" marT="45717" marB="45717" anchor="ctr">
                    <a:solidFill>
                      <a:schemeClr val="accent1">
                        <a:lumMod val="20000"/>
                        <a:lumOff val="80000"/>
                      </a:schemeClr>
                    </a:solidFill>
                  </a:tcPr>
                </a:tc>
                <a:tc>
                  <a:txBody>
                    <a:bodyPr/>
                    <a:lstStyle/>
                    <a:p>
                      <a:pPr marL="285750" indent="-285750">
                        <a:buFont typeface="Arial" panose="020B0604020202020204" pitchFamily="34" charset="0"/>
                        <a:buChar char="•"/>
                      </a:pPr>
                      <a:r>
                        <a:rPr kumimoji="1" lang="ja-JP" altLang="en-US" sz="1900" dirty="0" smtClean="0"/>
                        <a:t>中立公平性を確保する観点から、委託相談支援事業者、基幹相談支援センター等の運営評価</a:t>
                      </a:r>
                      <a:endParaRPr kumimoji="1" lang="en-US" altLang="ja-JP" sz="1900" dirty="0" smtClean="0"/>
                    </a:p>
                    <a:p>
                      <a:pPr marL="285750" indent="-285750">
                        <a:buFont typeface="Arial" panose="020B0604020202020204" pitchFamily="34" charset="0"/>
                        <a:buChar char="•"/>
                      </a:pPr>
                      <a:r>
                        <a:rPr kumimoji="1" lang="ja-JP" altLang="en-US" sz="1900" dirty="0" smtClean="0"/>
                        <a:t>指定特定相談支援事業、重度包括支援事業等の評価</a:t>
                      </a:r>
                      <a:endParaRPr kumimoji="1" lang="en-US" altLang="ja-JP" sz="1900" dirty="0" smtClean="0"/>
                    </a:p>
                    <a:p>
                      <a:pPr marL="285750" indent="-285750">
                        <a:buFont typeface="Arial" panose="020B0604020202020204" pitchFamily="34" charset="0"/>
                        <a:buChar char="•"/>
                      </a:pPr>
                      <a:r>
                        <a:rPr kumimoji="1" lang="ja-JP" altLang="en-US" sz="1900" dirty="0" smtClean="0"/>
                        <a:t>都道府県相談支援体制整備事業の活用</a:t>
                      </a:r>
                      <a:endParaRPr kumimoji="1" lang="ja-JP" altLang="en-US" sz="1900" dirty="0"/>
                    </a:p>
                  </a:txBody>
                  <a:tcPr marL="99049" marR="99049" marT="45717" marB="45717" anchor="ctr"/>
                </a:tc>
                <a:extLst>
                  <a:ext uri="{0D108BD9-81ED-4DB2-BD59-A6C34878D82A}">
                    <a16:rowId xmlns:a16="http://schemas.microsoft.com/office/drawing/2014/main" val="10005"/>
                  </a:ext>
                </a:extLst>
              </a:tr>
            </a:tbl>
          </a:graphicData>
        </a:graphic>
      </p:graphicFrame>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24629" y="6518388"/>
            <a:ext cx="9466103" cy="307777"/>
          </a:xfrm>
          <a:prstGeom prst="rect">
            <a:avLst/>
          </a:prstGeom>
          <a:noFill/>
        </p:spPr>
        <p:txBody>
          <a:bodyPr wrap="square" rtlCol="0">
            <a:spAutoFit/>
          </a:bodyPr>
          <a:lstStyle/>
          <a:p>
            <a:r>
              <a:rPr kumimoji="1" lang="ja-JP" altLang="en-US" sz="1400" dirty="0" smtClean="0"/>
              <a:t>出典：自立支援協議会の運営マニュアル　（財団法人日本障害者リハビリテーション協会（平成</a:t>
            </a:r>
            <a:r>
              <a:rPr kumimoji="1" lang="en-US" altLang="ja-JP" sz="1400" dirty="0" smtClean="0"/>
              <a:t>20</a:t>
            </a:r>
            <a:r>
              <a:rPr kumimoji="1" lang="ja-JP" altLang="en-US" sz="1400" dirty="0" smtClean="0"/>
              <a:t>年</a:t>
            </a:r>
            <a:r>
              <a:rPr kumimoji="1" lang="en-US" altLang="ja-JP" sz="1400" dirty="0" smtClean="0"/>
              <a:t>3</a:t>
            </a:r>
            <a:r>
              <a:rPr kumimoji="1" lang="ja-JP" altLang="en-US" sz="1400" dirty="0" smtClean="0"/>
              <a:t>月発行）</a:t>
            </a:r>
            <a:endParaRPr kumimoji="1" lang="ja-JP" altLang="en-US" sz="1400" dirty="0"/>
          </a:p>
        </p:txBody>
      </p:sp>
    </p:spTree>
    <p:extLst>
      <p:ext uri="{BB962C8B-B14F-4D97-AF65-F5344CB8AC3E}">
        <p14:creationId xmlns:p14="http://schemas.microsoft.com/office/powerpoint/2010/main" val="37898554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37220" y="1018527"/>
            <a:ext cx="5103812" cy="5544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594600" y="6539841"/>
            <a:ext cx="2311400" cy="365125"/>
          </a:xfrm>
        </p:spPr>
        <p:txBody>
          <a:bodyPr/>
          <a:lstStyle/>
          <a:p>
            <a:pPr>
              <a:defRPr/>
            </a:pPr>
            <a:fld id="{C19DF512-2E2F-4F8D-98F2-8ED0EFA968D2}" type="slidenum">
              <a:rPr lang="ja-JP" altLang="en-US" smtClean="0">
                <a:solidFill>
                  <a:prstClr val="black">
                    <a:tint val="75000"/>
                  </a:prstClr>
                </a:solidFill>
              </a:rPr>
              <a:pPr>
                <a:defRPr/>
              </a:pPr>
              <a:t>66</a:t>
            </a:fld>
            <a:endParaRPr lang="ja-JP" altLang="en-US">
              <a:solidFill>
                <a:prstClr val="black">
                  <a:tint val="75000"/>
                </a:prstClr>
              </a:solidFill>
            </a:endParaRPr>
          </a:p>
        </p:txBody>
      </p:sp>
      <p:sp>
        <p:nvSpPr>
          <p:cNvPr id="3" name="テキスト ボックス 1"/>
          <p:cNvSpPr txBox="1">
            <a:spLocks noChangeArrowheads="1"/>
          </p:cNvSpPr>
          <p:nvPr/>
        </p:nvSpPr>
        <p:spPr bwMode="auto">
          <a:xfrm>
            <a:off x="23400" y="-44720"/>
            <a:ext cx="9882600" cy="52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800" dirty="0" smtClean="0">
                <a:latin typeface="Arial" pitchFamily="34" charset="0"/>
              </a:rPr>
              <a:t>各会議の標準的なシステムとポイント</a:t>
            </a:r>
            <a:endParaRPr lang="ja-JP" altLang="en-US" sz="2800" dirty="0">
              <a:latin typeface="Arial" pitchFamily="34" charset="0"/>
            </a:endParaRPr>
          </a:p>
        </p:txBody>
      </p:sp>
      <p:cxnSp>
        <p:nvCxnSpPr>
          <p:cNvPr id="4" name="直線コネクタ 3"/>
          <p:cNvCxnSpPr/>
          <p:nvPr/>
        </p:nvCxnSpPr>
        <p:spPr>
          <a:xfrm>
            <a:off x="0" y="404664"/>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32520" y="404664"/>
            <a:ext cx="8778180" cy="461665"/>
          </a:xfrm>
          <a:prstGeom prst="rect">
            <a:avLst/>
          </a:prstGeom>
          <a:noFill/>
        </p:spPr>
        <p:txBody>
          <a:bodyPr wrap="square" rtlCol="0">
            <a:spAutoFit/>
          </a:bodyPr>
          <a:lstStyle/>
          <a:p>
            <a:pPr algn="ctr"/>
            <a:r>
              <a:rPr lang="ja-JP" altLang="en-US" sz="2400" dirty="0">
                <a:solidFill>
                  <a:srgbClr val="00B050"/>
                </a:solidFill>
              </a:rPr>
              <a:t>（地域自立支援）協</a:t>
            </a:r>
            <a:r>
              <a:rPr kumimoji="1" lang="ja-JP" altLang="en-US" sz="2400" dirty="0" smtClean="0">
                <a:solidFill>
                  <a:srgbClr val="00B050"/>
                </a:solidFill>
              </a:rPr>
              <a:t>議会はプロセス（個別課題の普遍化）</a:t>
            </a:r>
            <a:endParaRPr kumimoji="1" lang="ja-JP" altLang="en-US" sz="2400" dirty="0">
              <a:solidFill>
                <a:srgbClr val="00B050"/>
              </a:solidFill>
            </a:endParaRPr>
          </a:p>
        </p:txBody>
      </p:sp>
      <p:sp>
        <p:nvSpPr>
          <p:cNvPr id="6" name="テキスト ボックス 5"/>
          <p:cNvSpPr txBox="1"/>
          <p:nvPr/>
        </p:nvSpPr>
        <p:spPr>
          <a:xfrm>
            <a:off x="1088256" y="807510"/>
            <a:ext cx="3240360" cy="369332"/>
          </a:xfrm>
          <a:prstGeom prst="rect">
            <a:avLst/>
          </a:prstGeom>
          <a:solidFill>
            <a:schemeClr val="bg1"/>
          </a:solidFill>
        </p:spPr>
        <p:txBody>
          <a:bodyPr wrap="square" rtlCol="0">
            <a:spAutoFit/>
          </a:bodyPr>
          <a:lstStyle/>
          <a:p>
            <a:pPr algn="ctr"/>
            <a:r>
              <a:rPr kumimoji="1" lang="ja-JP" altLang="en-US" dirty="0" smtClean="0">
                <a:solidFill>
                  <a:srgbClr val="FF0000"/>
                </a:solidFill>
              </a:rPr>
              <a:t>機能する協議会のイメージ</a:t>
            </a:r>
            <a:endParaRPr kumimoji="1" lang="ja-JP" altLang="en-US" dirty="0">
              <a:solidFill>
                <a:srgbClr val="FF0000"/>
              </a:solidFill>
            </a:endParaRPr>
          </a:p>
        </p:txBody>
      </p:sp>
      <p:sp>
        <p:nvSpPr>
          <p:cNvPr id="8" name="角丸四角形 7"/>
          <p:cNvSpPr/>
          <p:nvPr/>
        </p:nvSpPr>
        <p:spPr>
          <a:xfrm>
            <a:off x="272480" y="1257452"/>
            <a:ext cx="2160240" cy="7382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全体会　</a:t>
            </a:r>
            <a:r>
              <a:rPr kumimoji="1" lang="ja-JP" altLang="en-US" sz="1200" dirty="0" smtClean="0"/>
              <a:t>年２～３回</a:t>
            </a:r>
            <a:endParaRPr kumimoji="1" lang="en-US" altLang="ja-JP" sz="1600" dirty="0" smtClean="0"/>
          </a:p>
        </p:txBody>
      </p:sp>
      <p:sp>
        <p:nvSpPr>
          <p:cNvPr id="9" name="角丸四角形 8"/>
          <p:cNvSpPr/>
          <p:nvPr/>
        </p:nvSpPr>
        <p:spPr>
          <a:xfrm>
            <a:off x="304904" y="2708920"/>
            <a:ext cx="2160240" cy="7406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定例会　</a:t>
            </a:r>
            <a:r>
              <a:rPr kumimoji="1" lang="ja-JP" altLang="en-US" sz="1200" dirty="0" smtClean="0"/>
              <a:t>毎月開催</a:t>
            </a:r>
            <a:endParaRPr kumimoji="1" lang="en-US" altLang="ja-JP" sz="1600" dirty="0" smtClean="0"/>
          </a:p>
        </p:txBody>
      </p:sp>
      <p:sp>
        <p:nvSpPr>
          <p:cNvPr id="10" name="角丸四角形 9"/>
          <p:cNvSpPr/>
          <p:nvPr/>
        </p:nvSpPr>
        <p:spPr>
          <a:xfrm>
            <a:off x="560512" y="3861048"/>
            <a:ext cx="3816424" cy="5681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運営会議（事務局会議）　</a:t>
            </a:r>
            <a:r>
              <a:rPr kumimoji="1" lang="ja-JP" altLang="en-US" sz="1200" dirty="0" smtClean="0"/>
              <a:t>毎月開催・随時</a:t>
            </a:r>
            <a:endParaRPr kumimoji="1" lang="en-US" altLang="ja-JP" dirty="0" smtClean="0"/>
          </a:p>
        </p:txBody>
      </p:sp>
      <p:grpSp>
        <p:nvGrpSpPr>
          <p:cNvPr id="16" name="グループ化 15"/>
          <p:cNvGrpSpPr/>
          <p:nvPr/>
        </p:nvGrpSpPr>
        <p:grpSpPr>
          <a:xfrm>
            <a:off x="2964024" y="1844824"/>
            <a:ext cx="2060984" cy="963069"/>
            <a:chOff x="3080792" y="2054483"/>
            <a:chExt cx="2060984" cy="963069"/>
          </a:xfrm>
        </p:grpSpPr>
        <p:sp>
          <p:nvSpPr>
            <p:cNvPr id="15" name="角丸四角形 14"/>
            <p:cNvSpPr/>
            <p:nvPr/>
          </p:nvSpPr>
          <p:spPr>
            <a:xfrm>
              <a:off x="3296816" y="2276872"/>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sp>
          <p:nvSpPr>
            <p:cNvPr id="14" name="角丸四角形 13"/>
            <p:cNvSpPr/>
            <p:nvPr/>
          </p:nvSpPr>
          <p:spPr>
            <a:xfrm>
              <a:off x="3224808" y="2204864"/>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sp>
          <p:nvSpPr>
            <p:cNvPr id="13" name="角丸四角形 12"/>
            <p:cNvSpPr/>
            <p:nvPr/>
          </p:nvSpPr>
          <p:spPr>
            <a:xfrm>
              <a:off x="3152800" y="2132856"/>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sp>
          <p:nvSpPr>
            <p:cNvPr id="12" name="角丸四角形 11"/>
            <p:cNvSpPr/>
            <p:nvPr/>
          </p:nvSpPr>
          <p:spPr>
            <a:xfrm>
              <a:off x="3080792" y="2054483"/>
              <a:ext cx="1844960" cy="740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t>専門部会</a:t>
              </a:r>
              <a:endParaRPr kumimoji="1" lang="en-US" altLang="ja-JP" dirty="0" smtClean="0"/>
            </a:p>
            <a:p>
              <a:pPr algn="ctr"/>
              <a:r>
                <a:rPr kumimoji="1" lang="ja-JP" altLang="en-US" sz="1200" dirty="0" smtClean="0"/>
                <a:t>　　　　　　　　　随時開催</a:t>
              </a:r>
              <a:endParaRPr kumimoji="1" lang="en-US" altLang="ja-JP" sz="1600" dirty="0" smtClean="0"/>
            </a:p>
          </p:txBody>
        </p:sp>
      </p:grpSp>
      <p:sp>
        <p:nvSpPr>
          <p:cNvPr id="17" name="右矢印 16"/>
          <p:cNvSpPr/>
          <p:nvPr/>
        </p:nvSpPr>
        <p:spPr>
          <a:xfrm>
            <a:off x="1404344" y="2168561"/>
            <a:ext cx="1595684" cy="252327"/>
          </a:xfrm>
          <a:prstGeom prst="rightArrow">
            <a:avLst>
              <a:gd name="adj1" fmla="val 50000"/>
              <a:gd name="adj2" fmla="val 826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上下矢印 10"/>
          <p:cNvSpPr/>
          <p:nvPr/>
        </p:nvSpPr>
        <p:spPr>
          <a:xfrm>
            <a:off x="776536" y="1995723"/>
            <a:ext cx="1080120" cy="693224"/>
          </a:xfrm>
          <a:prstGeom prst="upDownArrow">
            <a:avLst>
              <a:gd name="adj1" fmla="val 39841"/>
              <a:gd name="adj2" fmla="val 157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9" name="上下矢印 18"/>
          <p:cNvSpPr/>
          <p:nvPr/>
        </p:nvSpPr>
        <p:spPr>
          <a:xfrm>
            <a:off x="848544" y="3449600"/>
            <a:ext cx="868240" cy="440822"/>
          </a:xfrm>
          <a:prstGeom prst="upDownArrow">
            <a:avLst>
              <a:gd name="adj1" fmla="val 50000"/>
              <a:gd name="adj2" fmla="val 157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0" name="上下矢印 19"/>
          <p:cNvSpPr/>
          <p:nvPr/>
        </p:nvSpPr>
        <p:spPr>
          <a:xfrm>
            <a:off x="3487408" y="2801528"/>
            <a:ext cx="868240" cy="1088930"/>
          </a:xfrm>
          <a:prstGeom prst="upDownArrow">
            <a:avLst>
              <a:gd name="adj1" fmla="val 50000"/>
              <a:gd name="adj2" fmla="val 1571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2" name="上矢印 21"/>
          <p:cNvSpPr/>
          <p:nvPr/>
        </p:nvSpPr>
        <p:spPr>
          <a:xfrm>
            <a:off x="1208584" y="4498143"/>
            <a:ext cx="2739624" cy="1235113"/>
          </a:xfrm>
          <a:prstGeom prst="upArrow">
            <a:avLst>
              <a:gd name="adj1" fmla="val 65629"/>
              <a:gd name="adj2" fmla="val 19349"/>
            </a:avLst>
          </a:prstGeom>
        </p:spPr>
        <p:style>
          <a:lnRef idx="1">
            <a:schemeClr val="accent4"/>
          </a:lnRef>
          <a:fillRef idx="2">
            <a:schemeClr val="accent4"/>
          </a:fillRef>
          <a:effectRef idx="1">
            <a:schemeClr val="accent4"/>
          </a:effectRef>
          <a:fontRef idx="minor">
            <a:schemeClr val="dk1"/>
          </a:fontRef>
        </p:style>
        <p:txBody>
          <a:bodyPr rtlCol="0" anchor="b"/>
          <a:lstStyle/>
          <a:p>
            <a:pPr algn="ctr"/>
            <a:endParaRPr kumimoji="1" lang="en-US" altLang="ja-JP" sz="1600" dirty="0" smtClean="0">
              <a:solidFill>
                <a:srgbClr val="FF0000"/>
              </a:solidFill>
            </a:endParaRPr>
          </a:p>
          <a:p>
            <a:pPr algn="ctr"/>
            <a:r>
              <a:rPr kumimoji="1" lang="ja-JP" altLang="en-US" sz="1600" dirty="0" smtClean="0">
                <a:solidFill>
                  <a:srgbClr val="FF0000"/>
                </a:solidFill>
              </a:rPr>
              <a:t>ニーズ・課題</a:t>
            </a:r>
            <a:endParaRPr kumimoji="1" lang="en-US" altLang="ja-JP" sz="1600" dirty="0" smtClean="0">
              <a:solidFill>
                <a:srgbClr val="FF0000"/>
              </a:solidFill>
            </a:endParaRPr>
          </a:p>
          <a:p>
            <a:pPr algn="ctr"/>
            <a:r>
              <a:rPr kumimoji="1" lang="ja-JP" altLang="en-US" sz="1600" dirty="0" smtClean="0">
                <a:solidFill>
                  <a:srgbClr val="FF0000"/>
                </a:solidFill>
              </a:rPr>
              <a:t>・個別ケース等</a:t>
            </a:r>
            <a:endParaRPr kumimoji="1" lang="ja-JP" altLang="en-US" sz="1600" dirty="0">
              <a:solidFill>
                <a:srgbClr val="FF0000"/>
              </a:solidFill>
            </a:endParaRPr>
          </a:p>
        </p:txBody>
      </p:sp>
      <p:sp>
        <p:nvSpPr>
          <p:cNvPr id="21" name="正方形/長方形 20"/>
          <p:cNvSpPr/>
          <p:nvPr/>
        </p:nvSpPr>
        <p:spPr>
          <a:xfrm>
            <a:off x="200472" y="1206045"/>
            <a:ext cx="4968552" cy="38071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36576" y="4810004"/>
            <a:ext cx="2835714" cy="369332"/>
          </a:xfrm>
          <a:prstGeom prst="rect">
            <a:avLst/>
          </a:prstGeom>
          <a:solidFill>
            <a:schemeClr val="bg1"/>
          </a:solidFill>
        </p:spPr>
        <p:txBody>
          <a:bodyPr wrap="square" rtlCol="0">
            <a:spAutoFit/>
          </a:bodyPr>
          <a:lstStyle/>
          <a:p>
            <a:r>
              <a:rPr kumimoji="1" lang="ja-JP" altLang="en-US" dirty="0" smtClean="0"/>
              <a:t>一般的な協議会のイメージ</a:t>
            </a:r>
            <a:endParaRPr kumimoji="1" lang="ja-JP" altLang="en-US" dirty="0"/>
          </a:p>
        </p:txBody>
      </p:sp>
      <p:sp>
        <p:nvSpPr>
          <p:cNvPr id="24" name="角丸四角形 23"/>
          <p:cNvSpPr/>
          <p:nvPr/>
        </p:nvSpPr>
        <p:spPr>
          <a:xfrm>
            <a:off x="252216" y="5933326"/>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5" name="角丸四角形 24"/>
          <p:cNvSpPr/>
          <p:nvPr/>
        </p:nvSpPr>
        <p:spPr>
          <a:xfrm>
            <a:off x="1493296" y="5940188"/>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6" name="角丸四角形 25"/>
          <p:cNvSpPr/>
          <p:nvPr/>
        </p:nvSpPr>
        <p:spPr>
          <a:xfrm>
            <a:off x="2734376" y="5941371"/>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7" name="角丸四角形 26"/>
          <p:cNvSpPr/>
          <p:nvPr/>
        </p:nvSpPr>
        <p:spPr>
          <a:xfrm>
            <a:off x="3981818" y="5940988"/>
            <a:ext cx="1152128" cy="51196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600" dirty="0" smtClean="0"/>
              <a:t>個別の</a:t>
            </a:r>
            <a:endParaRPr kumimoji="1" lang="en-US" altLang="ja-JP" sz="1600" dirty="0" smtClean="0"/>
          </a:p>
          <a:p>
            <a:pPr algn="ctr"/>
            <a:r>
              <a:rPr kumimoji="1" lang="ja-JP" altLang="en-US" sz="1600" dirty="0" smtClean="0"/>
              <a:t>支援会議</a:t>
            </a:r>
            <a:endParaRPr kumimoji="1" lang="ja-JP" altLang="en-US" sz="1600" dirty="0"/>
          </a:p>
        </p:txBody>
      </p:sp>
      <p:sp>
        <p:nvSpPr>
          <p:cNvPr id="29" name="テキスト ボックス 28"/>
          <p:cNvSpPr txBox="1"/>
          <p:nvPr/>
        </p:nvSpPr>
        <p:spPr>
          <a:xfrm>
            <a:off x="252216" y="5695501"/>
            <a:ext cx="592748" cy="276999"/>
          </a:xfrm>
          <a:prstGeom prst="rect">
            <a:avLst/>
          </a:prstGeom>
          <a:noFill/>
        </p:spPr>
        <p:txBody>
          <a:bodyPr wrap="square" rtlCol="0">
            <a:spAutoFit/>
          </a:bodyPr>
          <a:lstStyle/>
          <a:p>
            <a:r>
              <a:rPr kumimoji="1" lang="en-US" altLang="ja-JP" sz="1200" dirty="0" smtClean="0"/>
              <a:t>A</a:t>
            </a:r>
            <a:r>
              <a:rPr kumimoji="1" lang="ja-JP" altLang="en-US" sz="1200" dirty="0" smtClean="0"/>
              <a:t>さん</a:t>
            </a:r>
            <a:endParaRPr kumimoji="1" lang="ja-JP" altLang="en-US" sz="1200" dirty="0"/>
          </a:p>
        </p:txBody>
      </p:sp>
      <p:sp>
        <p:nvSpPr>
          <p:cNvPr id="30" name="テキスト ボックス 29"/>
          <p:cNvSpPr txBox="1"/>
          <p:nvPr/>
        </p:nvSpPr>
        <p:spPr>
          <a:xfrm>
            <a:off x="1493296" y="5711469"/>
            <a:ext cx="592748" cy="276999"/>
          </a:xfrm>
          <a:prstGeom prst="rect">
            <a:avLst/>
          </a:prstGeom>
          <a:noFill/>
        </p:spPr>
        <p:txBody>
          <a:bodyPr wrap="square" rtlCol="0">
            <a:spAutoFit/>
          </a:bodyPr>
          <a:lstStyle/>
          <a:p>
            <a:r>
              <a:rPr kumimoji="1" lang="en-US" altLang="ja-JP" sz="1200" dirty="0" smtClean="0"/>
              <a:t>B</a:t>
            </a:r>
            <a:r>
              <a:rPr kumimoji="1" lang="ja-JP" altLang="en-US" sz="1200" dirty="0" smtClean="0"/>
              <a:t>さん</a:t>
            </a:r>
            <a:endParaRPr kumimoji="1" lang="ja-JP" altLang="en-US" sz="1200" dirty="0"/>
          </a:p>
        </p:txBody>
      </p:sp>
      <p:sp>
        <p:nvSpPr>
          <p:cNvPr id="31" name="テキスト ボックス 30"/>
          <p:cNvSpPr txBox="1"/>
          <p:nvPr/>
        </p:nvSpPr>
        <p:spPr>
          <a:xfrm>
            <a:off x="2673216" y="5723851"/>
            <a:ext cx="592748" cy="276999"/>
          </a:xfrm>
          <a:prstGeom prst="rect">
            <a:avLst/>
          </a:prstGeom>
          <a:noFill/>
        </p:spPr>
        <p:txBody>
          <a:bodyPr wrap="square" rtlCol="0">
            <a:spAutoFit/>
          </a:bodyPr>
          <a:lstStyle/>
          <a:p>
            <a:r>
              <a:rPr kumimoji="1" lang="en-US" altLang="ja-JP" sz="1200" dirty="0" smtClean="0"/>
              <a:t>C</a:t>
            </a:r>
            <a:r>
              <a:rPr kumimoji="1" lang="ja-JP" altLang="en-US" sz="1200" dirty="0" smtClean="0"/>
              <a:t>さん</a:t>
            </a:r>
            <a:endParaRPr kumimoji="1" lang="ja-JP" altLang="en-US" sz="1200" dirty="0"/>
          </a:p>
        </p:txBody>
      </p:sp>
      <p:sp>
        <p:nvSpPr>
          <p:cNvPr id="32" name="テキスト ボックス 31"/>
          <p:cNvSpPr txBox="1"/>
          <p:nvPr/>
        </p:nvSpPr>
        <p:spPr>
          <a:xfrm>
            <a:off x="3954084" y="5703258"/>
            <a:ext cx="592748" cy="276999"/>
          </a:xfrm>
          <a:prstGeom prst="rect">
            <a:avLst/>
          </a:prstGeom>
          <a:noFill/>
        </p:spPr>
        <p:txBody>
          <a:bodyPr wrap="square" rtlCol="0">
            <a:spAutoFit/>
          </a:bodyPr>
          <a:lstStyle/>
          <a:p>
            <a:r>
              <a:rPr kumimoji="1" lang="en-US" altLang="ja-JP" sz="1200" dirty="0" smtClean="0"/>
              <a:t>D</a:t>
            </a:r>
            <a:r>
              <a:rPr kumimoji="1" lang="ja-JP" altLang="en-US" sz="1200" dirty="0" smtClean="0"/>
              <a:t>さん</a:t>
            </a:r>
            <a:endParaRPr kumimoji="1" lang="ja-JP" altLang="en-US" sz="1200" dirty="0"/>
          </a:p>
        </p:txBody>
      </p:sp>
      <p:sp>
        <p:nvSpPr>
          <p:cNvPr id="33" name="角丸四角形吹き出し 32"/>
          <p:cNvSpPr/>
          <p:nvPr/>
        </p:nvSpPr>
        <p:spPr>
          <a:xfrm>
            <a:off x="5385048" y="1113431"/>
            <a:ext cx="4392488" cy="522108"/>
          </a:xfrm>
          <a:prstGeom prst="wedgeRoundRectCallout">
            <a:avLst>
              <a:gd name="adj1" fmla="val -116933"/>
              <a:gd name="adj2" fmla="val 2791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＊全体会において地域全体で確認</a:t>
            </a:r>
            <a:endParaRPr kumimoji="1" lang="ja-JP" altLang="en-US" sz="1600" dirty="0">
              <a:solidFill>
                <a:schemeClr val="tx1"/>
              </a:solidFill>
            </a:endParaRPr>
          </a:p>
        </p:txBody>
      </p:sp>
      <p:sp>
        <p:nvSpPr>
          <p:cNvPr id="34" name="楕円 33"/>
          <p:cNvSpPr/>
          <p:nvPr/>
        </p:nvSpPr>
        <p:spPr>
          <a:xfrm>
            <a:off x="5385048" y="836712"/>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ポイント５</a:t>
            </a:r>
            <a:endParaRPr kumimoji="1" lang="ja-JP" altLang="en-US" dirty="0"/>
          </a:p>
        </p:txBody>
      </p:sp>
      <p:sp>
        <p:nvSpPr>
          <p:cNvPr id="35" name="角丸四角形吹き出し 34"/>
          <p:cNvSpPr/>
          <p:nvPr/>
        </p:nvSpPr>
        <p:spPr>
          <a:xfrm>
            <a:off x="5385048" y="1948402"/>
            <a:ext cx="4392488" cy="688510"/>
          </a:xfrm>
          <a:prstGeom prst="wedgeRoundRectCallout">
            <a:avLst>
              <a:gd name="adj1" fmla="val -57604"/>
              <a:gd name="adj2" fmla="val 11518"/>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＊課題別に具体的議論を深める。社会資源の改善・開発を全体会に提案</a:t>
            </a:r>
            <a:endParaRPr kumimoji="1" lang="en-US" altLang="ja-JP" sz="1600" dirty="0" smtClean="0">
              <a:solidFill>
                <a:schemeClr val="tx1"/>
              </a:solidFill>
            </a:endParaRPr>
          </a:p>
        </p:txBody>
      </p:sp>
      <p:sp>
        <p:nvSpPr>
          <p:cNvPr id="36" name="楕円 35"/>
          <p:cNvSpPr/>
          <p:nvPr/>
        </p:nvSpPr>
        <p:spPr>
          <a:xfrm>
            <a:off x="5385048" y="1671683"/>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ポイント４</a:t>
            </a:r>
            <a:endParaRPr kumimoji="1" lang="ja-JP" altLang="en-US" dirty="0"/>
          </a:p>
        </p:txBody>
      </p:sp>
      <p:sp>
        <p:nvSpPr>
          <p:cNvPr id="37" name="角丸四角形吹き出し 36"/>
          <p:cNvSpPr/>
          <p:nvPr/>
        </p:nvSpPr>
        <p:spPr>
          <a:xfrm>
            <a:off x="5385048" y="2956514"/>
            <a:ext cx="4392488" cy="688510"/>
          </a:xfrm>
          <a:prstGeom prst="wedgeRoundRectCallout">
            <a:avLst>
              <a:gd name="adj1" fmla="val -116100"/>
              <a:gd name="adj2" fmla="val -24984"/>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＊定例会で地域の情報を共有し、具体的に協議する場（参加者は現場レベル）</a:t>
            </a:r>
            <a:endParaRPr kumimoji="1" lang="en-US" altLang="ja-JP" sz="1600" dirty="0" smtClean="0">
              <a:solidFill>
                <a:schemeClr val="tx1"/>
              </a:solidFill>
            </a:endParaRPr>
          </a:p>
        </p:txBody>
      </p:sp>
      <p:sp>
        <p:nvSpPr>
          <p:cNvPr id="38" name="楕円 37"/>
          <p:cNvSpPr/>
          <p:nvPr/>
        </p:nvSpPr>
        <p:spPr>
          <a:xfrm>
            <a:off x="5385048" y="2679795"/>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ポイント３</a:t>
            </a:r>
            <a:endParaRPr kumimoji="1" lang="ja-JP" altLang="en-US" dirty="0"/>
          </a:p>
        </p:txBody>
      </p:sp>
      <p:sp>
        <p:nvSpPr>
          <p:cNvPr id="39" name="角丸四角形吹き出し 38"/>
          <p:cNvSpPr/>
          <p:nvPr/>
        </p:nvSpPr>
        <p:spPr>
          <a:xfrm>
            <a:off x="5385048" y="3962434"/>
            <a:ext cx="4392488" cy="906726"/>
          </a:xfrm>
          <a:prstGeom prst="wedgeRoundRectCallout">
            <a:avLst>
              <a:gd name="adj1" fmla="val -72801"/>
              <a:gd name="adj2" fmla="val -5173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＊個別の支援会議で確認した課題の取扱について運営会議で協議・調整</a:t>
            </a:r>
            <a:endParaRPr kumimoji="1" lang="en-US" altLang="ja-JP" sz="1600" dirty="0" smtClean="0">
              <a:solidFill>
                <a:schemeClr val="tx1"/>
              </a:solidFill>
            </a:endParaRPr>
          </a:p>
          <a:p>
            <a:r>
              <a:rPr kumimoji="1" lang="ja-JP" altLang="en-US" sz="1600" dirty="0" smtClean="0">
                <a:solidFill>
                  <a:schemeClr val="tx1"/>
                </a:solidFill>
              </a:rPr>
              <a:t>（交通整理役、協議会のエンジン）</a:t>
            </a:r>
            <a:endParaRPr kumimoji="1" lang="en-US" altLang="ja-JP" sz="1600" dirty="0" smtClean="0">
              <a:solidFill>
                <a:schemeClr val="tx1"/>
              </a:solidFill>
            </a:endParaRPr>
          </a:p>
        </p:txBody>
      </p:sp>
      <p:sp>
        <p:nvSpPr>
          <p:cNvPr id="40" name="楕円 39"/>
          <p:cNvSpPr/>
          <p:nvPr/>
        </p:nvSpPr>
        <p:spPr>
          <a:xfrm>
            <a:off x="5385048" y="3685715"/>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ポイント２</a:t>
            </a:r>
            <a:endParaRPr kumimoji="1" lang="ja-JP" altLang="en-US" dirty="0"/>
          </a:p>
        </p:txBody>
      </p:sp>
      <p:sp>
        <p:nvSpPr>
          <p:cNvPr id="41" name="角丸四角形吹き出し 40"/>
          <p:cNvSpPr/>
          <p:nvPr/>
        </p:nvSpPr>
        <p:spPr>
          <a:xfrm>
            <a:off x="5385048" y="5217887"/>
            <a:ext cx="4392488" cy="1379465"/>
          </a:xfrm>
          <a:prstGeom prst="wedgeRoundRectCallout">
            <a:avLst>
              <a:gd name="adj1" fmla="val -56980"/>
              <a:gd name="adj2" fmla="val 15921"/>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＊個別支援会議は協議会の命綱</a:t>
            </a:r>
            <a:endParaRPr kumimoji="1" lang="en-US" altLang="ja-JP" sz="1600" dirty="0" smtClean="0">
              <a:solidFill>
                <a:schemeClr val="tx1"/>
              </a:solidFill>
            </a:endParaRPr>
          </a:p>
          <a:p>
            <a:r>
              <a:rPr kumimoji="1" lang="ja-JP" altLang="en-US" sz="1600" dirty="0" smtClean="0">
                <a:solidFill>
                  <a:schemeClr val="tx1"/>
                </a:solidFill>
              </a:rPr>
              <a:t>これが開催されないと、協議会の議論が空回りする場合が多い。</a:t>
            </a:r>
            <a:endParaRPr kumimoji="1" lang="en-US" altLang="ja-JP" sz="1600" dirty="0" smtClean="0">
              <a:solidFill>
                <a:schemeClr val="tx1"/>
              </a:solidFill>
            </a:endParaRPr>
          </a:p>
          <a:p>
            <a:r>
              <a:rPr kumimoji="1" lang="ja-JP" altLang="en-US" sz="1600" dirty="0" smtClean="0">
                <a:solidFill>
                  <a:schemeClr val="tx1"/>
                </a:solidFill>
              </a:rPr>
              <a:t>＊本人を中心に関係者が支援する支援を行う上での課題を確認する場</a:t>
            </a:r>
            <a:endParaRPr kumimoji="1" lang="en-US" altLang="ja-JP" sz="1600" dirty="0" smtClean="0">
              <a:solidFill>
                <a:schemeClr val="tx1"/>
              </a:solidFill>
            </a:endParaRPr>
          </a:p>
        </p:txBody>
      </p:sp>
      <p:sp>
        <p:nvSpPr>
          <p:cNvPr id="42" name="楕円 41"/>
          <p:cNvSpPr/>
          <p:nvPr/>
        </p:nvSpPr>
        <p:spPr>
          <a:xfrm>
            <a:off x="5385048" y="4869160"/>
            <a:ext cx="1642244" cy="402431"/>
          </a:xfrm>
          <a:prstGeom prst="ellipse">
            <a:avLst/>
          </a:prstGeom>
          <a:solidFill>
            <a:srgbClr val="FF0000"/>
          </a:solidFill>
          <a:ln>
            <a:solidFill>
              <a:schemeClr val="tx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dirty="0" smtClean="0"/>
              <a:t>ポイント１</a:t>
            </a:r>
            <a:endParaRPr kumimoji="1" lang="ja-JP" altLang="en-US" dirty="0"/>
          </a:p>
        </p:txBody>
      </p:sp>
      <p:sp>
        <p:nvSpPr>
          <p:cNvPr id="43" name="テキスト ボックス 42"/>
          <p:cNvSpPr txBox="1"/>
          <p:nvPr/>
        </p:nvSpPr>
        <p:spPr>
          <a:xfrm>
            <a:off x="224629" y="6577607"/>
            <a:ext cx="9466103" cy="307777"/>
          </a:xfrm>
          <a:prstGeom prst="rect">
            <a:avLst/>
          </a:prstGeom>
          <a:noFill/>
        </p:spPr>
        <p:txBody>
          <a:bodyPr wrap="square" rtlCol="0">
            <a:spAutoFit/>
          </a:bodyPr>
          <a:lstStyle/>
          <a:p>
            <a:r>
              <a:rPr kumimoji="1" lang="ja-JP" altLang="en-US" sz="1400" dirty="0" smtClean="0"/>
              <a:t>出典：自立支援協議会の運営マニュアル　（財団法人日本障害者リハビリテーション協会（平成</a:t>
            </a:r>
            <a:r>
              <a:rPr kumimoji="1" lang="en-US" altLang="ja-JP" sz="1400" dirty="0" smtClean="0"/>
              <a:t>20</a:t>
            </a:r>
            <a:r>
              <a:rPr kumimoji="1" lang="ja-JP" altLang="en-US" sz="1400" dirty="0" smtClean="0"/>
              <a:t>年</a:t>
            </a:r>
            <a:r>
              <a:rPr kumimoji="1" lang="en-US" altLang="ja-JP" sz="1400" dirty="0" smtClean="0"/>
              <a:t>3</a:t>
            </a:r>
            <a:r>
              <a:rPr kumimoji="1" lang="ja-JP" altLang="en-US" sz="1400" dirty="0" smtClean="0"/>
              <a:t>月発行） 一部改変</a:t>
            </a:r>
            <a:endParaRPr kumimoji="1" lang="ja-JP" altLang="en-US" sz="1400" dirty="0"/>
          </a:p>
        </p:txBody>
      </p:sp>
    </p:spTree>
    <p:extLst>
      <p:ext uri="{BB962C8B-B14F-4D97-AF65-F5344CB8AC3E}">
        <p14:creationId xmlns:p14="http://schemas.microsoft.com/office/powerpoint/2010/main" val="3400376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74815122"/>
              </p:ext>
            </p:extLst>
          </p:nvPr>
        </p:nvGraphicFramePr>
        <p:xfrm>
          <a:off x="141960" y="474463"/>
          <a:ext cx="9622080" cy="6073933"/>
        </p:xfrm>
        <a:graphic>
          <a:graphicData uri="http://schemas.openxmlformats.org/drawingml/2006/table">
            <a:tbl>
              <a:tblPr firstRow="1" bandRow="1">
                <a:tableStyleId>{5940675A-B579-460E-94D1-54222C63F5DA}</a:tableStyleId>
              </a:tblPr>
              <a:tblGrid>
                <a:gridCol w="1768332">
                  <a:extLst>
                    <a:ext uri="{9D8B030D-6E8A-4147-A177-3AD203B41FA5}">
                      <a16:colId xmlns:a16="http://schemas.microsoft.com/office/drawing/2014/main" val="20000"/>
                    </a:ext>
                  </a:extLst>
                </a:gridCol>
                <a:gridCol w="4107748">
                  <a:extLst>
                    <a:ext uri="{9D8B030D-6E8A-4147-A177-3AD203B41FA5}">
                      <a16:colId xmlns:a16="http://schemas.microsoft.com/office/drawing/2014/main" val="20001"/>
                    </a:ext>
                  </a:extLst>
                </a:gridCol>
                <a:gridCol w="3746000">
                  <a:extLst>
                    <a:ext uri="{9D8B030D-6E8A-4147-A177-3AD203B41FA5}">
                      <a16:colId xmlns:a16="http://schemas.microsoft.com/office/drawing/2014/main" val="20002"/>
                    </a:ext>
                  </a:extLst>
                </a:gridCol>
              </a:tblGrid>
              <a:tr h="357299">
                <a:tc>
                  <a:txBody>
                    <a:bodyPr/>
                    <a:lstStyle/>
                    <a:p>
                      <a:pPr algn="ctr"/>
                      <a:r>
                        <a:rPr kumimoji="1" lang="ja-JP" altLang="en-US" sz="1800" dirty="0" smtClean="0"/>
                        <a:t>会議</a:t>
                      </a:r>
                      <a:endParaRPr kumimoji="1" lang="ja-JP" altLang="en-US" sz="1800" dirty="0"/>
                    </a:p>
                  </a:txBody>
                  <a:tcPr marL="89843" marR="89843" marT="44654" marB="44654">
                    <a:solidFill>
                      <a:schemeClr val="accent5">
                        <a:lumMod val="60000"/>
                        <a:lumOff val="40000"/>
                      </a:schemeClr>
                    </a:solidFill>
                  </a:tcPr>
                </a:tc>
                <a:tc>
                  <a:txBody>
                    <a:bodyPr/>
                    <a:lstStyle/>
                    <a:p>
                      <a:pPr algn="ctr"/>
                      <a:r>
                        <a:rPr kumimoji="1" lang="ja-JP" altLang="en-US" sz="1800" dirty="0" smtClean="0"/>
                        <a:t>機能</a:t>
                      </a:r>
                      <a:endParaRPr kumimoji="1" lang="ja-JP" altLang="en-US" sz="1800" dirty="0"/>
                    </a:p>
                  </a:txBody>
                  <a:tcPr marL="89843" marR="89843" marT="44654" marB="44654">
                    <a:solidFill>
                      <a:schemeClr val="accent5">
                        <a:lumMod val="60000"/>
                        <a:lumOff val="40000"/>
                      </a:schemeClr>
                    </a:solidFill>
                  </a:tcPr>
                </a:tc>
                <a:tc>
                  <a:txBody>
                    <a:bodyPr/>
                    <a:lstStyle/>
                    <a:p>
                      <a:pPr algn="ctr"/>
                      <a:r>
                        <a:rPr kumimoji="1" lang="ja-JP" altLang="en-US" sz="1800" dirty="0" smtClean="0"/>
                        <a:t>参加メンバー例</a:t>
                      </a:r>
                      <a:endParaRPr kumimoji="1" lang="ja-JP" altLang="en-US" sz="1800" dirty="0"/>
                    </a:p>
                  </a:txBody>
                  <a:tcPr marL="89843" marR="89843" marT="44654" marB="44654">
                    <a:solidFill>
                      <a:schemeClr val="accent5">
                        <a:lumMod val="60000"/>
                        <a:lumOff val="40000"/>
                      </a:schemeClr>
                    </a:solidFill>
                  </a:tcPr>
                </a:tc>
                <a:extLst>
                  <a:ext uri="{0D108BD9-81ED-4DB2-BD59-A6C34878D82A}">
                    <a16:rowId xmlns:a16="http://schemas.microsoft.com/office/drawing/2014/main" val="10000"/>
                  </a:ext>
                </a:extLst>
              </a:tr>
              <a:tr h="1131493">
                <a:tc>
                  <a:txBody>
                    <a:bodyPr/>
                    <a:lstStyle/>
                    <a:p>
                      <a:pPr algn="ctr"/>
                      <a:r>
                        <a:rPr kumimoji="1" lang="ja-JP" altLang="en-US" sz="1600" b="1" dirty="0" smtClean="0"/>
                        <a:t>個別の支援会議</a:t>
                      </a:r>
                      <a:r>
                        <a:rPr kumimoji="1" lang="en-US" altLang="ja-JP" sz="1800" b="1" dirty="0" smtClean="0"/>
                        <a:t/>
                      </a:r>
                      <a:br>
                        <a:rPr kumimoji="1" lang="en-US" altLang="ja-JP" sz="1800" b="1" dirty="0" smtClean="0"/>
                      </a:br>
                      <a:r>
                        <a:rPr kumimoji="1" lang="ja-JP" altLang="en-US" sz="1200" b="1" dirty="0" smtClean="0"/>
                        <a:t>（サービス担当者会議）</a:t>
                      </a:r>
                      <a:endParaRPr kumimoji="1" lang="ja-JP" altLang="en-US" sz="1200" b="1" dirty="0"/>
                    </a:p>
                  </a:txBody>
                  <a:tcPr marL="89843" marR="89843" marT="44654" marB="44654" anchor="ctr"/>
                </a:tc>
                <a:tc>
                  <a:txBody>
                    <a:bodyPr/>
                    <a:lstStyle/>
                    <a:p>
                      <a:pPr>
                        <a:lnSpc>
                          <a:spcPct val="100000"/>
                        </a:lnSpc>
                      </a:pPr>
                      <a:r>
                        <a:rPr kumimoji="1" lang="ja-JP" altLang="ja-JP" sz="1400" kern="1200" dirty="0" smtClean="0">
                          <a:solidFill>
                            <a:schemeClr val="tx1"/>
                          </a:solidFill>
                          <a:effectLst/>
                          <a:latin typeface="+mn-lt"/>
                          <a:ea typeface="+mn-ea"/>
                          <a:cs typeface="+mn-cs"/>
                        </a:rPr>
                        <a:t>地域の障害のある</a:t>
                      </a:r>
                      <a:r>
                        <a:rPr kumimoji="1" lang="ja-JP" altLang="en-US" sz="1400" kern="1200" dirty="0" smtClean="0">
                          <a:solidFill>
                            <a:schemeClr val="tx1"/>
                          </a:solidFill>
                          <a:effectLst/>
                          <a:latin typeface="+mn-lt"/>
                          <a:ea typeface="+mn-ea"/>
                          <a:cs typeface="+mn-cs"/>
                        </a:rPr>
                        <a:t>当事者が</a:t>
                      </a:r>
                      <a:r>
                        <a:rPr kumimoji="1" lang="ja-JP" altLang="ja-JP" sz="1400" kern="1200" dirty="0" smtClean="0">
                          <a:solidFill>
                            <a:schemeClr val="tx1"/>
                          </a:solidFill>
                          <a:effectLst/>
                          <a:latin typeface="+mn-lt"/>
                          <a:ea typeface="+mn-ea"/>
                          <a:cs typeface="+mn-cs"/>
                        </a:rPr>
                        <a:t>直面している生活課題を解決するために</a:t>
                      </a:r>
                      <a:r>
                        <a:rPr kumimoji="1" lang="ja-JP" altLang="en-US" sz="1400" kern="1200" dirty="0" smtClean="0">
                          <a:solidFill>
                            <a:schemeClr val="tx1"/>
                          </a:solidFill>
                          <a:effectLst/>
                          <a:latin typeface="+mn-lt"/>
                          <a:ea typeface="+mn-ea"/>
                          <a:cs typeface="+mn-cs"/>
                        </a:rPr>
                        <a:t>実施</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当事者の生活課題についての共有、解決策の検討、支援の調整や役割分担等を行う。</a:t>
                      </a:r>
                      <a:endParaRPr kumimoji="1" lang="ja-JP" altLang="en-US" sz="1400" dirty="0"/>
                    </a:p>
                  </a:txBody>
                  <a:tcPr marL="89843" marR="89843" marT="44654" marB="44654"/>
                </a:tc>
                <a:tc>
                  <a:txBody>
                    <a:bodyPr/>
                    <a:lstStyle/>
                    <a:p>
                      <a:pPr>
                        <a:lnSpc>
                          <a:spcPts val="2100"/>
                        </a:lnSpc>
                      </a:pPr>
                      <a:r>
                        <a:rPr kumimoji="1" lang="ja-JP" altLang="en-US" sz="1400" dirty="0" smtClean="0"/>
                        <a:t>当事者（本人、家族）、相談支援事業者、市町村担当者、児童相談所、サービス提供事業者、教育機関、訪問看護事業者、主治医、民生委員・児童委員　</a:t>
                      </a:r>
                      <a:r>
                        <a:rPr kumimoji="1" lang="en-US" altLang="ja-JP" sz="1400" dirty="0" err="1" smtClean="0"/>
                        <a:t>etc</a:t>
                      </a:r>
                      <a:endParaRPr kumimoji="1" lang="ja-JP" altLang="en-US" sz="1400" dirty="0"/>
                    </a:p>
                  </a:txBody>
                  <a:tcPr marL="89843" marR="89843" marT="44654" marB="44654"/>
                </a:tc>
                <a:extLst>
                  <a:ext uri="{0D108BD9-81ED-4DB2-BD59-A6C34878D82A}">
                    <a16:rowId xmlns:a16="http://schemas.microsoft.com/office/drawing/2014/main" val="10001"/>
                  </a:ext>
                </a:extLst>
              </a:tr>
              <a:tr h="858737">
                <a:tc>
                  <a:txBody>
                    <a:bodyPr/>
                    <a:lstStyle/>
                    <a:p>
                      <a:pPr algn="ctr"/>
                      <a:r>
                        <a:rPr kumimoji="1" lang="ja-JP" altLang="en-US" sz="1800" b="1" dirty="0" smtClean="0"/>
                        <a:t>運営会議</a:t>
                      </a:r>
                      <a:endParaRPr kumimoji="1" lang="ja-JP" altLang="en-US" sz="1800" b="1" dirty="0"/>
                    </a:p>
                  </a:txBody>
                  <a:tcPr marL="89843" marR="89843" marT="44654" marB="44654" anchor="ctr"/>
                </a:tc>
                <a:tc>
                  <a:txBody>
                    <a:bodyPr/>
                    <a:lstStyle/>
                    <a:p>
                      <a:r>
                        <a:rPr kumimoji="1" lang="ja-JP" altLang="en-US" sz="1400" dirty="0" smtClean="0"/>
                        <a:t>協議会を円滑に運営していくための協議を行う。</a:t>
                      </a:r>
                      <a:endParaRPr kumimoji="1" lang="en-US" altLang="ja-JP" sz="1400" dirty="0" smtClean="0"/>
                    </a:p>
                    <a:p>
                      <a:r>
                        <a:rPr kumimoji="1" lang="ja-JP" altLang="en-US" sz="1400" dirty="0" smtClean="0"/>
                        <a:t>個別の支援会議から見える地域課題整理、定例会の議題調整、専門部会の進捗管理等を行う。</a:t>
                      </a:r>
                      <a:endParaRPr kumimoji="1" lang="ja-JP" altLang="en-US" sz="1400" dirty="0"/>
                    </a:p>
                  </a:txBody>
                  <a:tcPr marL="89843" marR="89843" marT="44654" marB="44654"/>
                </a:tc>
                <a:tc>
                  <a:txBody>
                    <a:bodyPr/>
                    <a:lstStyle/>
                    <a:p>
                      <a:r>
                        <a:rPr kumimoji="1" lang="ja-JP" altLang="en-US" sz="1400" dirty="0" smtClean="0"/>
                        <a:t>事務局（基幹相談支援センター）、市町村担当者、委託相談支援事業者、部会代表　</a:t>
                      </a:r>
                      <a:r>
                        <a:rPr kumimoji="1" lang="en-US" altLang="ja-JP" sz="1400" dirty="0" err="1" smtClean="0"/>
                        <a:t>etc</a:t>
                      </a:r>
                      <a:endParaRPr kumimoji="1" lang="ja-JP" altLang="en-US" sz="1400" dirty="0"/>
                    </a:p>
                  </a:txBody>
                  <a:tcPr marL="89843" marR="89843" marT="44654" marB="44654"/>
                </a:tc>
                <a:extLst>
                  <a:ext uri="{0D108BD9-81ED-4DB2-BD59-A6C34878D82A}">
                    <a16:rowId xmlns:a16="http://schemas.microsoft.com/office/drawing/2014/main" val="10002"/>
                  </a:ext>
                </a:extLst>
              </a:tr>
              <a:tr h="1392039">
                <a:tc>
                  <a:txBody>
                    <a:bodyPr/>
                    <a:lstStyle/>
                    <a:p>
                      <a:pPr algn="ctr"/>
                      <a:r>
                        <a:rPr kumimoji="1" lang="ja-JP" altLang="en-US" sz="1800" b="1" dirty="0" smtClean="0"/>
                        <a:t>定例会</a:t>
                      </a:r>
                      <a:endParaRPr kumimoji="1" lang="ja-JP" altLang="en-US" sz="1800" b="1" dirty="0"/>
                    </a:p>
                  </a:txBody>
                  <a:tcPr marL="89843" marR="89843" marT="44654" marB="44654" anchor="ctr"/>
                </a:tc>
                <a:tc>
                  <a:txBody>
                    <a:bodyPr/>
                    <a:lstStyle/>
                    <a:p>
                      <a:pPr>
                        <a:lnSpc>
                          <a:spcPts val="2100"/>
                        </a:lnSpc>
                      </a:pPr>
                      <a:r>
                        <a:rPr kumimoji="1" lang="ja-JP" altLang="en-US" sz="1400" kern="1200" dirty="0" smtClean="0">
                          <a:solidFill>
                            <a:schemeClr val="tx1"/>
                          </a:solidFill>
                          <a:effectLst/>
                          <a:latin typeface="+mn-lt"/>
                          <a:ea typeface="+mn-ea"/>
                          <a:cs typeface="+mn-cs"/>
                        </a:rPr>
                        <a:t>相談支援事業者による相談支援活動、専門部会等で</a:t>
                      </a:r>
                      <a:r>
                        <a:rPr kumimoji="1" lang="ja-JP" altLang="ja-JP" sz="1400" kern="1200" dirty="0" smtClean="0">
                          <a:solidFill>
                            <a:schemeClr val="tx1"/>
                          </a:solidFill>
                          <a:effectLst/>
                          <a:latin typeface="+mn-lt"/>
                          <a:ea typeface="+mn-ea"/>
                          <a:cs typeface="+mn-cs"/>
                        </a:rPr>
                        <a:t>集約された地域の福祉・保健・医療等に関わる諸課題を、事業所・関係機関で共有する。課題について意見交換を行い、</a:t>
                      </a:r>
                      <a:r>
                        <a:rPr kumimoji="1" lang="ja-JP" altLang="en-US" sz="1400" kern="1200" dirty="0" smtClean="0">
                          <a:solidFill>
                            <a:schemeClr val="tx1"/>
                          </a:solidFill>
                          <a:effectLst/>
                          <a:latin typeface="+mn-lt"/>
                          <a:ea typeface="+mn-ea"/>
                          <a:cs typeface="+mn-cs"/>
                        </a:rPr>
                        <a:t>再び専門部会等</a:t>
                      </a:r>
                      <a:r>
                        <a:rPr kumimoji="1" lang="ja-JP" altLang="ja-JP" sz="1400" kern="1200" dirty="0" smtClean="0">
                          <a:solidFill>
                            <a:schemeClr val="tx1"/>
                          </a:solidFill>
                          <a:effectLst/>
                          <a:latin typeface="+mn-lt"/>
                          <a:ea typeface="+mn-ea"/>
                          <a:cs typeface="+mn-cs"/>
                        </a:rPr>
                        <a:t>での詳細な協議</a:t>
                      </a:r>
                      <a:r>
                        <a:rPr kumimoji="1" lang="ja-JP" altLang="en-US" sz="1400" kern="1200" dirty="0" smtClean="0">
                          <a:solidFill>
                            <a:schemeClr val="tx1"/>
                          </a:solidFill>
                          <a:effectLst/>
                          <a:latin typeface="+mn-lt"/>
                          <a:ea typeface="+mn-ea"/>
                          <a:cs typeface="+mn-cs"/>
                        </a:rPr>
                        <a:t>を支援する</a:t>
                      </a:r>
                      <a:r>
                        <a:rPr kumimoji="1" lang="ja-JP" altLang="ja-JP" sz="1400" kern="1200" dirty="0" smtClean="0">
                          <a:solidFill>
                            <a:schemeClr val="tx1"/>
                          </a:solidFill>
                          <a:effectLst/>
                          <a:latin typeface="+mn-lt"/>
                          <a:ea typeface="+mn-ea"/>
                          <a:cs typeface="+mn-cs"/>
                        </a:rPr>
                        <a:t>。</a:t>
                      </a:r>
                    </a:p>
                  </a:txBody>
                  <a:tcPr marL="89843" marR="89843" marT="44654" marB="44654"/>
                </a:tc>
                <a:tc>
                  <a:txBody>
                    <a:bodyPr/>
                    <a:lstStyle/>
                    <a:p>
                      <a:pPr>
                        <a:lnSpc>
                          <a:spcPts val="2100"/>
                        </a:lnSpc>
                      </a:pPr>
                      <a:r>
                        <a:rPr kumimoji="1" lang="ja-JP" altLang="en-US" sz="1400" dirty="0" smtClean="0"/>
                        <a:t>協議会事務局、市町村担当者、当事者代表、サービス提供事業者、教育関係機関、医療関係機関、ハローワーク、市町村社会福祉協議会、民生・児童委員代表　</a:t>
                      </a:r>
                      <a:r>
                        <a:rPr kumimoji="1" lang="en-US" altLang="ja-JP" sz="1400" dirty="0" err="1" smtClean="0"/>
                        <a:t>etc</a:t>
                      </a:r>
                      <a:endParaRPr kumimoji="1" lang="en-US" altLang="ja-JP" sz="1400" dirty="0" smtClean="0"/>
                    </a:p>
                    <a:p>
                      <a:pPr>
                        <a:lnSpc>
                          <a:spcPts val="2100"/>
                        </a:lnSpc>
                      </a:pPr>
                      <a:r>
                        <a:rPr kumimoji="1" lang="ja-JP" altLang="en-US" sz="1400" u="sng" dirty="0" smtClean="0"/>
                        <a:t>→主に現場を統括する者</a:t>
                      </a:r>
                      <a:endParaRPr kumimoji="1" lang="ja-JP" altLang="en-US" sz="1400" u="sng" dirty="0"/>
                    </a:p>
                  </a:txBody>
                  <a:tcPr marL="89843" marR="89843" marT="44654" marB="44654"/>
                </a:tc>
                <a:extLst>
                  <a:ext uri="{0D108BD9-81ED-4DB2-BD59-A6C34878D82A}">
                    <a16:rowId xmlns:a16="http://schemas.microsoft.com/office/drawing/2014/main" val="10003"/>
                  </a:ext>
                </a:extLst>
              </a:tr>
              <a:tr h="951509">
                <a:tc>
                  <a:txBody>
                    <a:bodyPr/>
                    <a:lstStyle/>
                    <a:p>
                      <a:pPr algn="ctr"/>
                      <a:r>
                        <a:rPr kumimoji="1" lang="ja-JP" altLang="en-US" sz="1800" b="1" dirty="0" smtClean="0"/>
                        <a:t>専門部会</a:t>
                      </a:r>
                      <a:endParaRPr kumimoji="1" lang="en-US" altLang="ja-JP" sz="1800" b="1" dirty="0" smtClean="0"/>
                    </a:p>
                    <a:p>
                      <a:pPr algn="ctr"/>
                      <a:r>
                        <a:rPr kumimoji="1" lang="ja-JP" altLang="en-US" sz="1400" b="1" dirty="0" smtClean="0"/>
                        <a:t>（プロジェクト会議）</a:t>
                      </a:r>
                      <a:endParaRPr kumimoji="1" lang="ja-JP" altLang="en-US" sz="1400" b="1" dirty="0"/>
                    </a:p>
                  </a:txBody>
                  <a:tcPr marL="89843" marR="89843" marT="44654" marB="44654" anchor="ctr"/>
                </a:tc>
                <a:tc>
                  <a:txBody>
                    <a:bodyPr/>
                    <a:lstStyle/>
                    <a:p>
                      <a:pPr marL="0" marR="0" indent="0" algn="l" defTabSz="914400" rtl="0" eaLnBrk="1" fontAlgn="auto" latinLnBrk="0" hangingPunct="1">
                        <a:lnSpc>
                          <a:spcPts val="2100"/>
                        </a:lnSpc>
                        <a:spcBef>
                          <a:spcPts val="0"/>
                        </a:spcBef>
                        <a:spcAft>
                          <a:spcPts val="0"/>
                        </a:spcAft>
                        <a:buClrTx/>
                        <a:buSzTx/>
                        <a:buFontTx/>
                        <a:buNone/>
                        <a:tabLst/>
                        <a:defRPr/>
                      </a:pPr>
                      <a:r>
                        <a:rPr kumimoji="1" lang="ja-JP" altLang="en-US" sz="1400" kern="1200" dirty="0" smtClean="0">
                          <a:solidFill>
                            <a:schemeClr val="tx1"/>
                          </a:solidFill>
                          <a:effectLst/>
                          <a:latin typeface="+mn-lt"/>
                          <a:ea typeface="+mn-ea"/>
                          <a:cs typeface="+mn-cs"/>
                        </a:rPr>
                        <a:t>地域課題の整理および解決策の検討を定期的な協議で行ったり、</a:t>
                      </a:r>
                      <a:r>
                        <a:rPr kumimoji="1" lang="ja-JP" altLang="ja-JP" sz="1400" kern="1200" dirty="0" smtClean="0">
                          <a:solidFill>
                            <a:schemeClr val="tx1"/>
                          </a:solidFill>
                          <a:effectLst/>
                          <a:latin typeface="+mn-lt"/>
                          <a:ea typeface="+mn-ea"/>
                          <a:cs typeface="+mn-cs"/>
                        </a:rPr>
                        <a:t>緊急性の高い課題の解決のために期間を定めて集中的に協議</a:t>
                      </a:r>
                      <a:r>
                        <a:rPr kumimoji="1" lang="ja-JP" altLang="en-US" sz="1400" kern="1200" dirty="0" smtClean="0">
                          <a:solidFill>
                            <a:schemeClr val="tx1"/>
                          </a:solidFill>
                          <a:effectLst/>
                          <a:latin typeface="+mn-lt"/>
                          <a:ea typeface="+mn-ea"/>
                          <a:cs typeface="+mn-cs"/>
                        </a:rPr>
                        <a:t>を行う場合もある。</a:t>
                      </a:r>
                      <a:endParaRPr kumimoji="1" lang="ja-JP" altLang="ja-JP" sz="1400" kern="1200" dirty="0" smtClean="0">
                        <a:solidFill>
                          <a:schemeClr val="tx1"/>
                        </a:solidFill>
                        <a:effectLst/>
                        <a:latin typeface="+mn-lt"/>
                        <a:ea typeface="+mn-ea"/>
                        <a:cs typeface="+mn-cs"/>
                      </a:endParaRPr>
                    </a:p>
                  </a:txBody>
                  <a:tcPr marL="89843" marR="89843" marT="44654" marB="44654"/>
                </a:tc>
                <a:tc>
                  <a:txBody>
                    <a:bodyPr/>
                    <a:lstStyle/>
                    <a:p>
                      <a:pPr>
                        <a:lnSpc>
                          <a:spcPts val="2100"/>
                        </a:lnSpc>
                      </a:pPr>
                      <a:r>
                        <a:rPr kumimoji="1" lang="ja-JP" altLang="ja-JP" sz="1400" kern="1200" dirty="0" smtClean="0">
                          <a:solidFill>
                            <a:schemeClr val="tx1"/>
                          </a:solidFill>
                          <a:effectLst/>
                          <a:latin typeface="+mn-lt"/>
                          <a:ea typeface="+mn-ea"/>
                          <a:cs typeface="+mn-cs"/>
                        </a:rPr>
                        <a:t>協議メンバーは</a:t>
                      </a:r>
                      <a:r>
                        <a:rPr kumimoji="1" lang="ja-JP" altLang="en-US" sz="1400" kern="1200" dirty="0" smtClean="0">
                          <a:solidFill>
                            <a:schemeClr val="tx1"/>
                          </a:solidFill>
                          <a:effectLst/>
                          <a:latin typeface="+mn-lt"/>
                          <a:ea typeface="+mn-ea"/>
                          <a:cs typeface="+mn-cs"/>
                        </a:rPr>
                        <a:t>同事業種でメンバーを組織、</a:t>
                      </a:r>
                      <a:endParaRPr kumimoji="1" lang="en-US" altLang="ja-JP" sz="1400" kern="1200" dirty="0" smtClean="0">
                        <a:solidFill>
                          <a:schemeClr val="tx1"/>
                        </a:solidFill>
                        <a:effectLst/>
                        <a:latin typeface="+mn-lt"/>
                        <a:ea typeface="+mn-ea"/>
                        <a:cs typeface="+mn-cs"/>
                      </a:endParaRPr>
                    </a:p>
                    <a:p>
                      <a:pPr>
                        <a:lnSpc>
                          <a:spcPts val="2100"/>
                        </a:lnSpc>
                      </a:pPr>
                      <a:r>
                        <a:rPr kumimoji="1" lang="ja-JP" altLang="en-US" sz="1400" kern="1200" dirty="0" smtClean="0">
                          <a:solidFill>
                            <a:schemeClr val="tx1"/>
                          </a:solidFill>
                          <a:effectLst/>
                          <a:latin typeface="+mn-lt"/>
                          <a:ea typeface="+mn-ea"/>
                          <a:cs typeface="+mn-cs"/>
                        </a:rPr>
                        <a:t>あるいは協議会内外</a:t>
                      </a:r>
                      <a:r>
                        <a:rPr kumimoji="1" lang="ja-JP" altLang="ja-JP" sz="1400" kern="1200" dirty="0" smtClean="0">
                          <a:solidFill>
                            <a:schemeClr val="tx1"/>
                          </a:solidFill>
                          <a:effectLst/>
                          <a:latin typeface="+mn-lt"/>
                          <a:ea typeface="+mn-ea"/>
                          <a:cs typeface="+mn-cs"/>
                        </a:rPr>
                        <a:t>から適当な人材を選出</a:t>
                      </a:r>
                      <a:endParaRPr kumimoji="1" lang="ja-JP" altLang="en-US" sz="1400" dirty="0"/>
                    </a:p>
                  </a:txBody>
                  <a:tcPr marL="89843" marR="89843" marT="44654" marB="44654"/>
                </a:tc>
                <a:extLst>
                  <a:ext uri="{0D108BD9-81ED-4DB2-BD59-A6C34878D82A}">
                    <a16:rowId xmlns:a16="http://schemas.microsoft.com/office/drawing/2014/main" val="10004"/>
                  </a:ext>
                </a:extLst>
              </a:tr>
              <a:tr h="1367497">
                <a:tc>
                  <a:txBody>
                    <a:bodyPr/>
                    <a:lstStyle/>
                    <a:p>
                      <a:pPr algn="ctr"/>
                      <a:r>
                        <a:rPr kumimoji="1" lang="ja-JP" altLang="en-US" sz="1800" b="1" dirty="0" smtClean="0"/>
                        <a:t>全体会議</a:t>
                      </a:r>
                      <a:endParaRPr kumimoji="1" lang="ja-JP" altLang="en-US" sz="1800" b="1" dirty="0"/>
                    </a:p>
                  </a:txBody>
                  <a:tcPr marL="89843" marR="89843" marT="44654" marB="44654" anchor="ctr"/>
                </a:tc>
                <a:tc>
                  <a:txBody>
                    <a:bodyPr/>
                    <a:lstStyle/>
                    <a:p>
                      <a:pPr>
                        <a:lnSpc>
                          <a:spcPts val="2300"/>
                        </a:lnSpc>
                      </a:pPr>
                      <a:r>
                        <a:rPr kumimoji="1" lang="ja-JP" altLang="ja-JP" sz="1400" kern="1200" dirty="0" smtClean="0">
                          <a:solidFill>
                            <a:schemeClr val="tx1"/>
                          </a:solidFill>
                          <a:effectLst/>
                          <a:latin typeface="+mn-lt"/>
                          <a:ea typeface="+mn-ea"/>
                          <a:cs typeface="+mn-cs"/>
                        </a:rPr>
                        <a:t>年に１回</a:t>
                      </a:r>
                      <a:r>
                        <a:rPr kumimoji="1" lang="ja-JP" altLang="en-US" sz="1400" kern="1200" dirty="0" smtClean="0">
                          <a:solidFill>
                            <a:schemeClr val="tx1"/>
                          </a:solidFill>
                          <a:effectLst/>
                          <a:latin typeface="+mn-lt"/>
                          <a:ea typeface="+mn-ea"/>
                          <a:cs typeface="+mn-cs"/>
                        </a:rPr>
                        <a:t>、地域</a:t>
                      </a:r>
                      <a:r>
                        <a:rPr kumimoji="1" lang="ja-JP" altLang="ja-JP" sz="1400" kern="1200" dirty="0" smtClean="0">
                          <a:solidFill>
                            <a:schemeClr val="tx1"/>
                          </a:solidFill>
                          <a:effectLst/>
                          <a:latin typeface="+mn-lt"/>
                          <a:ea typeface="+mn-ea"/>
                          <a:cs typeface="+mn-cs"/>
                        </a:rPr>
                        <a:t>の障害福祉関係機関、周辺機関に声を掛けて集まっていただき、自立支援協議会の活動報告</a:t>
                      </a:r>
                      <a:r>
                        <a:rPr kumimoji="1" lang="ja-JP" altLang="en-US" sz="1400" kern="1200" dirty="0" smtClean="0">
                          <a:solidFill>
                            <a:schemeClr val="tx1"/>
                          </a:solidFill>
                          <a:effectLst/>
                          <a:latin typeface="+mn-lt"/>
                          <a:ea typeface="+mn-ea"/>
                          <a:cs typeface="+mn-cs"/>
                        </a:rPr>
                        <a:t>を行う。</a:t>
                      </a:r>
                      <a:endParaRPr kumimoji="1" lang="en-US" altLang="ja-JP" sz="1400" kern="1200" dirty="0" smtClean="0">
                        <a:solidFill>
                          <a:schemeClr val="tx1"/>
                        </a:solidFill>
                        <a:effectLst/>
                        <a:latin typeface="+mn-lt"/>
                        <a:ea typeface="+mn-ea"/>
                        <a:cs typeface="+mn-cs"/>
                      </a:endParaRPr>
                    </a:p>
                    <a:p>
                      <a:pPr>
                        <a:lnSpc>
                          <a:spcPts val="2300"/>
                        </a:lnSpc>
                      </a:pPr>
                      <a:r>
                        <a:rPr kumimoji="1" lang="ja-JP" altLang="en-US" sz="1400" dirty="0" smtClean="0"/>
                        <a:t>協議</a:t>
                      </a:r>
                      <a:r>
                        <a:rPr kumimoji="1" lang="ja-JP" altLang="en-US" sz="1400" smtClean="0"/>
                        <a:t>内容についてコンセンサスを図る。</a:t>
                      </a:r>
                      <a:endParaRPr kumimoji="1" lang="ja-JP" altLang="en-US" sz="1400" dirty="0"/>
                    </a:p>
                  </a:txBody>
                  <a:tcPr marL="89843" marR="89843" marT="44654" marB="44654"/>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dirty="0" smtClean="0"/>
                        <a:t>協議会事務局、市町村担当者、当事者代表、サービス提供事業者、教育関係機関、医療関係機関、ハローワーク、市町村社会福祉協議会、民生・児童委員代表　</a:t>
                      </a:r>
                      <a:r>
                        <a:rPr kumimoji="1" lang="en-US" altLang="ja-JP" sz="1400" dirty="0" err="1" smtClean="0"/>
                        <a:t>etc</a:t>
                      </a:r>
                      <a:endParaRPr kumimoji="1" lang="en-US" altLang="ja-JP" sz="1400" dirty="0" smtClean="0"/>
                    </a:p>
                    <a:p>
                      <a:pPr marL="0" marR="0" indent="0" algn="l" defTabSz="914400" rtl="0" eaLnBrk="1" fontAlgn="auto" latinLnBrk="0" hangingPunct="1">
                        <a:lnSpc>
                          <a:spcPts val="2000"/>
                        </a:lnSpc>
                        <a:spcBef>
                          <a:spcPts val="0"/>
                        </a:spcBef>
                        <a:spcAft>
                          <a:spcPts val="0"/>
                        </a:spcAft>
                        <a:buClrTx/>
                        <a:buSzTx/>
                        <a:buFontTx/>
                        <a:buNone/>
                        <a:tabLst/>
                        <a:defRPr/>
                      </a:pPr>
                      <a:r>
                        <a:rPr kumimoji="1" lang="ja-JP" altLang="en-US" sz="1400" u="sng" dirty="0" smtClean="0"/>
                        <a:t>→主に施設・機関を統括する者</a:t>
                      </a:r>
                      <a:r>
                        <a:rPr kumimoji="1" lang="ja-JP" altLang="en-US" sz="1400" dirty="0" smtClean="0"/>
                        <a:t>　（市民）</a:t>
                      </a:r>
                    </a:p>
                  </a:txBody>
                  <a:tcPr marL="89843" marR="89843" marT="44654" marB="44654"/>
                </a:tc>
                <a:extLst>
                  <a:ext uri="{0D108BD9-81ED-4DB2-BD59-A6C34878D82A}">
                    <a16:rowId xmlns:a16="http://schemas.microsoft.com/office/drawing/2014/main" val="10005"/>
                  </a:ext>
                </a:extLst>
              </a:tr>
            </a:tbl>
          </a:graphicData>
        </a:graphic>
      </p:graphicFrame>
      <p:sp>
        <p:nvSpPr>
          <p:cNvPr id="33824" name="テキスト ボックス 2"/>
          <p:cNvSpPr txBox="1">
            <a:spLocks noChangeArrowheads="1"/>
          </p:cNvSpPr>
          <p:nvPr/>
        </p:nvSpPr>
        <p:spPr bwMode="auto">
          <a:xfrm>
            <a:off x="282361" y="-37212"/>
            <a:ext cx="9269520" cy="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spAutoFit/>
          </a:bodyPr>
          <a:lstStyle>
            <a:lvl1pPr marL="457200" indent="-4572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lgn="ctr" eaLnBrk="1" hangingPunct="1">
              <a:spcBef>
                <a:spcPct val="0"/>
              </a:spcBef>
              <a:buNone/>
            </a:pPr>
            <a:r>
              <a:rPr lang="ja-JP" altLang="en-US" sz="2700" dirty="0" smtClean="0">
                <a:latin typeface="Arial" pitchFamily="34" charset="0"/>
              </a:rPr>
              <a:t>（参考）各会議</a:t>
            </a:r>
            <a:r>
              <a:rPr lang="ja-JP" altLang="en-US" sz="2700" dirty="0">
                <a:latin typeface="Arial" pitchFamily="34" charset="0"/>
              </a:rPr>
              <a:t>の機能と参加メンバー例</a:t>
            </a:r>
          </a:p>
        </p:txBody>
      </p:sp>
      <p:cxnSp>
        <p:nvCxnSpPr>
          <p:cNvPr id="5" name="直線コネクタ 4"/>
          <p:cNvCxnSpPr/>
          <p:nvPr/>
        </p:nvCxnSpPr>
        <p:spPr>
          <a:xfrm>
            <a:off x="0" y="404689"/>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1151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4520" y="52718"/>
            <a:ext cx="8915400" cy="634168"/>
          </a:xfrm>
        </p:spPr>
        <p:txBody>
          <a:bodyPr/>
          <a:lstStyle/>
          <a:p>
            <a:pPr eaLnBrk="1" hangingPunct="1"/>
            <a:r>
              <a:rPr lang="ja-JP" altLang="en-US" sz="3100" dirty="0" smtClean="0"/>
              <a:t>（参考）専門</a:t>
            </a:r>
            <a:r>
              <a:rPr lang="ja-JP" altLang="en-US" sz="3100" dirty="0"/>
              <a:t>部会（プロジェクト会議）の例</a:t>
            </a:r>
          </a:p>
        </p:txBody>
      </p:sp>
      <p:graphicFrame>
        <p:nvGraphicFramePr>
          <p:cNvPr id="4" name="表 3"/>
          <p:cNvGraphicFramePr>
            <a:graphicFrameLocks noGrp="1"/>
          </p:cNvGraphicFramePr>
          <p:nvPr>
            <p:extLst>
              <p:ext uri="{D42A27DB-BD31-4B8C-83A1-F6EECF244321}">
                <p14:modId xmlns:p14="http://schemas.microsoft.com/office/powerpoint/2010/main" val="532292361"/>
              </p:ext>
            </p:extLst>
          </p:nvPr>
        </p:nvGraphicFramePr>
        <p:xfrm>
          <a:off x="195000" y="1124744"/>
          <a:ext cx="9516000" cy="5127606"/>
        </p:xfrm>
        <a:graphic>
          <a:graphicData uri="http://schemas.openxmlformats.org/drawingml/2006/table">
            <a:tbl>
              <a:tblPr firstRow="1" bandRow="1">
                <a:tableStyleId>{5940675A-B579-460E-94D1-54222C63F5DA}</a:tableStyleId>
              </a:tblPr>
              <a:tblGrid>
                <a:gridCol w="2461033">
                  <a:extLst>
                    <a:ext uri="{9D8B030D-6E8A-4147-A177-3AD203B41FA5}">
                      <a16:colId xmlns:a16="http://schemas.microsoft.com/office/drawing/2014/main" val="20000"/>
                    </a:ext>
                  </a:extLst>
                </a:gridCol>
                <a:gridCol w="7054967">
                  <a:extLst>
                    <a:ext uri="{9D8B030D-6E8A-4147-A177-3AD203B41FA5}">
                      <a16:colId xmlns:a16="http://schemas.microsoft.com/office/drawing/2014/main" val="20001"/>
                    </a:ext>
                  </a:extLst>
                </a:gridCol>
              </a:tblGrid>
              <a:tr h="1709202">
                <a:tc>
                  <a:txBody>
                    <a:bodyPr/>
                    <a:lstStyle/>
                    <a:p>
                      <a:pPr algn="ctr"/>
                      <a:r>
                        <a:rPr kumimoji="1" lang="ja-JP" altLang="en-US" sz="3200" dirty="0" smtClean="0"/>
                        <a:t>障害別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身体障害者部会、知的障害者部会、</a:t>
                      </a:r>
                      <a:endParaRPr kumimoji="1" lang="en-US" altLang="ja-JP" sz="2800" dirty="0" smtClean="0"/>
                    </a:p>
                    <a:p>
                      <a:r>
                        <a:rPr kumimoji="1" lang="ja-JP" altLang="en-US" sz="2800" dirty="0" smtClean="0"/>
                        <a:t>精神障害者部会、発達障害者部会、</a:t>
                      </a:r>
                      <a:endParaRPr kumimoji="1" lang="en-US" altLang="ja-JP" sz="2800" dirty="0" smtClean="0"/>
                    </a:p>
                    <a:p>
                      <a:r>
                        <a:rPr kumimoji="1" lang="ja-JP" altLang="en-US" sz="2800" dirty="0" smtClean="0"/>
                        <a:t>障害児部会</a:t>
                      </a:r>
                      <a:endParaRPr kumimoji="1" lang="ja-JP" altLang="en-US" sz="2800" dirty="0"/>
                    </a:p>
                  </a:txBody>
                  <a:tcPr marL="99050" marR="99050" marT="45715" marB="45715" anchor="ctr"/>
                </a:tc>
                <a:extLst>
                  <a:ext uri="{0D108BD9-81ED-4DB2-BD59-A6C34878D82A}">
                    <a16:rowId xmlns:a16="http://schemas.microsoft.com/office/drawing/2014/main" val="10000"/>
                  </a:ext>
                </a:extLst>
              </a:tr>
              <a:tr h="1709202">
                <a:tc>
                  <a:txBody>
                    <a:bodyPr/>
                    <a:lstStyle/>
                    <a:p>
                      <a:pPr algn="ctr"/>
                      <a:r>
                        <a:rPr kumimoji="1" lang="ja-JP" altLang="en-US" sz="3200" dirty="0" smtClean="0"/>
                        <a:t>課題別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地域移行支援部会、権利擁護部会、</a:t>
                      </a:r>
                      <a:endParaRPr kumimoji="1" lang="en-US" altLang="ja-JP" sz="2800" dirty="0" smtClean="0"/>
                    </a:p>
                    <a:p>
                      <a:r>
                        <a:rPr kumimoji="1" lang="ja-JP" altLang="en-US" sz="2800" dirty="0" smtClean="0"/>
                        <a:t>就労支援部会、進路部会</a:t>
                      </a:r>
                      <a:endParaRPr kumimoji="1" lang="ja-JP" altLang="en-US" sz="2800" dirty="0"/>
                    </a:p>
                  </a:txBody>
                  <a:tcPr marL="99050" marR="99050" marT="45715" marB="45715" anchor="ctr"/>
                </a:tc>
                <a:extLst>
                  <a:ext uri="{0D108BD9-81ED-4DB2-BD59-A6C34878D82A}">
                    <a16:rowId xmlns:a16="http://schemas.microsoft.com/office/drawing/2014/main" val="10001"/>
                  </a:ext>
                </a:extLst>
              </a:tr>
              <a:tr h="1709202">
                <a:tc>
                  <a:txBody>
                    <a:bodyPr/>
                    <a:lstStyle/>
                    <a:p>
                      <a:pPr algn="ctr"/>
                      <a:r>
                        <a:rPr kumimoji="1" lang="ja-JP" altLang="en-US" sz="3200" dirty="0" smtClean="0"/>
                        <a:t>事業種別</a:t>
                      </a:r>
                      <a:endParaRPr kumimoji="1" lang="ja-JP" altLang="en-US" sz="3200" dirty="0"/>
                    </a:p>
                  </a:txBody>
                  <a:tcPr marL="99050" marR="99050" marT="45715" marB="45715" anchor="ctr">
                    <a:solidFill>
                      <a:schemeClr val="tx2">
                        <a:lumMod val="20000"/>
                        <a:lumOff val="80000"/>
                      </a:schemeClr>
                    </a:solidFill>
                  </a:tcPr>
                </a:tc>
                <a:tc>
                  <a:txBody>
                    <a:bodyPr/>
                    <a:lstStyle/>
                    <a:p>
                      <a:r>
                        <a:rPr kumimoji="1" lang="ja-JP" altLang="en-US" sz="2800" dirty="0" smtClean="0"/>
                        <a:t>居宅介護事業所、日中支援事業所、</a:t>
                      </a:r>
                      <a:endParaRPr kumimoji="1" lang="en-US" altLang="ja-JP" sz="2800" dirty="0" smtClean="0"/>
                    </a:p>
                    <a:p>
                      <a:r>
                        <a:rPr kumimoji="1" lang="ja-JP" altLang="en-US" sz="2800" dirty="0" smtClean="0"/>
                        <a:t>就労支援事業所、障害者支援施設、</a:t>
                      </a:r>
                      <a:endParaRPr kumimoji="1" lang="en-US" altLang="ja-JP" sz="2800" dirty="0" smtClean="0"/>
                    </a:p>
                    <a:p>
                      <a:r>
                        <a:rPr kumimoji="1" lang="ja-JP" altLang="en-US" sz="2800" dirty="0" smtClean="0"/>
                        <a:t>短期入所部会</a:t>
                      </a:r>
                      <a:endParaRPr kumimoji="1" lang="en-US" altLang="ja-JP" sz="2800" dirty="0" smtClean="0"/>
                    </a:p>
                  </a:txBody>
                  <a:tcPr marL="99050" marR="99050" marT="45715" marB="45715" anchor="ctr"/>
                </a:tc>
                <a:extLst>
                  <a:ext uri="{0D108BD9-81ED-4DB2-BD59-A6C34878D82A}">
                    <a16:rowId xmlns:a16="http://schemas.microsoft.com/office/drawing/2014/main" val="10002"/>
                  </a:ext>
                </a:extLst>
              </a:tr>
            </a:tbl>
          </a:graphicData>
        </a:graphic>
      </p:graphicFrame>
      <p:cxnSp>
        <p:nvCxnSpPr>
          <p:cNvPr id="5" name="直線コネクタ 4"/>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9940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483601" y="1384625"/>
            <a:ext cx="8915400" cy="1828076"/>
          </a:xfrm>
          <a:ln>
            <a:solidFill>
              <a:schemeClr val="tx1"/>
            </a:solidFill>
            <a:miter lim="800000"/>
            <a:headEnd/>
            <a:tailEnd/>
          </a:ln>
        </p:spPr>
        <p:txBody>
          <a:bodyPr/>
          <a:lstStyle/>
          <a:p>
            <a:pPr eaLnBrk="1" hangingPunct="1"/>
            <a:r>
              <a:rPr lang="ja-JP" altLang="en-US" sz="2400"/>
              <a:t>自己完結に陥らない（ネットワークで取り組む基盤をつくる）</a:t>
            </a:r>
          </a:p>
          <a:p>
            <a:pPr eaLnBrk="1" hangingPunct="1"/>
            <a:r>
              <a:rPr lang="ja-JP" altLang="en-US" sz="2400"/>
              <a:t>他人事にとらえない（地域の課題を的確に把握する）</a:t>
            </a:r>
          </a:p>
          <a:p>
            <a:pPr eaLnBrk="1" hangingPunct="1"/>
            <a:r>
              <a:rPr lang="ja-JP" altLang="en-US" sz="2400"/>
              <a:t>出来ることから進める（成功体験を積み重ねる）</a:t>
            </a:r>
          </a:p>
          <a:p>
            <a:pPr eaLnBrk="1" hangingPunct="1"/>
            <a:r>
              <a:rPr lang="ja-JP" altLang="en-US" sz="2400"/>
              <a:t>取り組みの成果を確認する（相互に評価する）</a:t>
            </a:r>
          </a:p>
        </p:txBody>
      </p:sp>
      <p:sp>
        <p:nvSpPr>
          <p:cNvPr id="48131" name="AutoShape 8"/>
          <p:cNvSpPr>
            <a:spLocks noChangeArrowheads="1"/>
          </p:cNvSpPr>
          <p:nvPr/>
        </p:nvSpPr>
        <p:spPr bwMode="auto">
          <a:xfrm>
            <a:off x="895440" y="189165"/>
            <a:ext cx="8269560" cy="863646"/>
          </a:xfrm>
          <a:prstGeom prst="rtTriangle">
            <a:avLst/>
          </a:prstGeom>
          <a:gradFill rotWithShape="1">
            <a:gsLst>
              <a:gs pos="0">
                <a:srgbClr val="FFFFE9"/>
              </a:gs>
              <a:gs pos="100000">
                <a:srgbClr val="FFFFB9"/>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824" tIns="8714" rIns="72824" bIns="8714"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2" name="Rectangle 3"/>
          <p:cNvSpPr>
            <a:spLocks noChangeArrowheads="1"/>
          </p:cNvSpPr>
          <p:nvPr/>
        </p:nvSpPr>
        <p:spPr bwMode="auto">
          <a:xfrm>
            <a:off x="351000" y="477564"/>
            <a:ext cx="9283560" cy="6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a:solidFill>
                  <a:srgbClr val="000000"/>
                </a:solidFill>
                <a:latin typeface="Times New Roman" pitchFamily="18" charset="0"/>
              </a:rPr>
              <a:t>市町村（自立支援）協議会は地域づくりの中核</a:t>
            </a:r>
          </a:p>
        </p:txBody>
      </p:sp>
      <p:sp>
        <p:nvSpPr>
          <p:cNvPr id="48133" name="AutoShape 4"/>
          <p:cNvSpPr>
            <a:spLocks noChangeArrowheads="1"/>
          </p:cNvSpPr>
          <p:nvPr/>
        </p:nvSpPr>
        <p:spPr bwMode="auto">
          <a:xfrm>
            <a:off x="895440" y="4076347"/>
            <a:ext cx="8269560" cy="576798"/>
          </a:xfrm>
          <a:prstGeom prst="roundRect">
            <a:avLst>
              <a:gd name="adj" fmla="val 16667"/>
            </a:avLst>
          </a:prstGeom>
          <a:solidFill>
            <a:schemeClr val="accent1">
              <a:alpha val="59999"/>
            </a:schemeClr>
          </a:solidFill>
          <a:ln w="9525">
            <a:solidFill>
              <a:schemeClr val="tx1"/>
            </a:solidFill>
            <a:round/>
            <a:headEnd/>
            <a:tailEnd/>
          </a:ln>
        </p:spPr>
        <p:txBody>
          <a:bodyPr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700">
                <a:solidFill>
                  <a:srgbClr val="000000"/>
                </a:solidFill>
                <a:latin typeface="Arial" pitchFamily="34" charset="0"/>
              </a:rPr>
              <a:t>市町村（自立支援）協議会は地域が協働する場</a:t>
            </a:r>
          </a:p>
        </p:txBody>
      </p:sp>
      <p:sp>
        <p:nvSpPr>
          <p:cNvPr id="48134" name="AutoShape 5"/>
          <p:cNvSpPr>
            <a:spLocks noChangeArrowheads="1"/>
          </p:cNvSpPr>
          <p:nvPr/>
        </p:nvSpPr>
        <p:spPr bwMode="auto">
          <a:xfrm>
            <a:off x="4251000" y="3284025"/>
            <a:ext cx="1404000" cy="720997"/>
          </a:xfrm>
          <a:prstGeom prst="upArrow">
            <a:avLst>
              <a:gd name="adj1" fmla="val 50000"/>
              <a:gd name="adj2" fmla="val 25000"/>
            </a:avLst>
          </a:prstGeom>
          <a:solidFill>
            <a:srgbClr val="FFFF99"/>
          </a:solidFill>
          <a:ln w="9525">
            <a:solidFill>
              <a:schemeClr val="tx1"/>
            </a:solidFill>
            <a:miter lim="800000"/>
            <a:headEnd/>
            <a:tailEnd/>
          </a:ln>
        </p:spPr>
        <p:txBody>
          <a:bodyPr vert="eaVert"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5" name="AutoShape 6"/>
          <p:cNvSpPr>
            <a:spLocks noChangeArrowheads="1"/>
          </p:cNvSpPr>
          <p:nvPr/>
        </p:nvSpPr>
        <p:spPr bwMode="auto">
          <a:xfrm rot="10800000">
            <a:off x="4251000" y="4724469"/>
            <a:ext cx="1404000" cy="720997"/>
          </a:xfrm>
          <a:prstGeom prst="upArrow">
            <a:avLst>
              <a:gd name="adj1" fmla="val 50000"/>
              <a:gd name="adj2" fmla="val 25000"/>
            </a:avLst>
          </a:prstGeom>
          <a:solidFill>
            <a:srgbClr val="FFFF99"/>
          </a:solidFill>
          <a:ln w="9525">
            <a:solidFill>
              <a:schemeClr val="tx1"/>
            </a:solidFill>
            <a:miter lim="800000"/>
            <a:headEnd/>
            <a:tailEnd/>
          </a:ln>
        </p:spPr>
        <p:txBody>
          <a:bodyPr vert="eaVert"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2400">
              <a:solidFill>
                <a:srgbClr val="000000"/>
              </a:solidFill>
              <a:latin typeface="Times New Roman" pitchFamily="18" charset="0"/>
            </a:endParaRPr>
          </a:p>
        </p:txBody>
      </p:sp>
      <p:sp>
        <p:nvSpPr>
          <p:cNvPr id="48136" name="AutoShape 7"/>
          <p:cNvSpPr>
            <a:spLocks noChangeArrowheads="1"/>
          </p:cNvSpPr>
          <p:nvPr/>
        </p:nvSpPr>
        <p:spPr bwMode="auto">
          <a:xfrm>
            <a:off x="1756560" y="5543150"/>
            <a:ext cx="6396000" cy="981486"/>
          </a:xfrm>
          <a:prstGeom prst="bevel">
            <a:avLst>
              <a:gd name="adj" fmla="val 12500"/>
            </a:avLst>
          </a:prstGeom>
          <a:solidFill>
            <a:srgbClr val="FFFF66">
              <a:alpha val="52156"/>
            </a:srgbClr>
          </a:solidFill>
          <a:ln w="9525">
            <a:solidFill>
              <a:schemeClr val="tx1"/>
            </a:solidFill>
            <a:miter lim="800000"/>
            <a:headEnd/>
            <a:tailEnd/>
          </a:ln>
        </p:spPr>
        <p:txBody>
          <a:bodyPr wrap="none" lIns="89629" tIns="44815" rIns="89629" bIns="44815"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900">
                <a:solidFill>
                  <a:srgbClr val="000000"/>
                </a:solidFill>
                <a:latin typeface="Arial" pitchFamily="34" charset="0"/>
              </a:rPr>
              <a:t>地域で障害者を支える</a:t>
            </a:r>
          </a:p>
        </p:txBody>
      </p:sp>
      <p:sp>
        <p:nvSpPr>
          <p:cNvPr id="2" name="スライド番号プレースホルダー 1"/>
          <p:cNvSpPr>
            <a:spLocks noGrp="1"/>
          </p:cNvSpPr>
          <p:nvPr>
            <p:ph type="sldNum" sz="quarter" idx="12"/>
          </p:nvPr>
        </p:nvSpPr>
        <p:spPr/>
        <p:txBody>
          <a:bodyPr/>
          <a:lstStyle/>
          <a:p>
            <a:pPr>
              <a:defRPr/>
            </a:pPr>
            <a:fld id="{195D9B42-EE64-4402-A0B6-B6560A50425B}" type="slidenum">
              <a:rPr lang="ja-JP" altLang="en-US"/>
              <a:pPr>
                <a:defRPr/>
              </a:pPr>
              <a:t>69</a:t>
            </a:fld>
            <a:endParaRPr lang="ja-JP" altLang="en-US"/>
          </a:p>
        </p:txBody>
      </p:sp>
    </p:spTree>
    <p:extLst>
      <p:ext uri="{BB962C8B-B14F-4D97-AF65-F5344CB8AC3E}">
        <p14:creationId xmlns:p14="http://schemas.microsoft.com/office/powerpoint/2010/main" val="64284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654706" y="4724972"/>
            <a:ext cx="3611563" cy="1704975"/>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5" name="AutoShape 3"/>
          <p:cNvSpPr>
            <a:spLocks noChangeArrowheads="1"/>
          </p:cNvSpPr>
          <p:nvPr/>
        </p:nvSpPr>
        <p:spPr bwMode="auto">
          <a:xfrm>
            <a:off x="5654706" y="2492380"/>
            <a:ext cx="3611563" cy="1600200"/>
          </a:xfrm>
          <a:prstGeom prst="roundRect">
            <a:avLst>
              <a:gd name="adj" fmla="val 8931"/>
            </a:avLst>
          </a:prstGeom>
          <a:solidFill>
            <a:srgbClr val="CCFFFF"/>
          </a:solidFill>
          <a:ln w="9525">
            <a:solidFill>
              <a:schemeClr val="tx1"/>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6" name="Rectangle 4"/>
          <p:cNvSpPr>
            <a:spLocks noChangeArrowheads="1"/>
          </p:cNvSpPr>
          <p:nvPr/>
        </p:nvSpPr>
        <p:spPr bwMode="auto">
          <a:xfrm>
            <a:off x="428625" y="4508500"/>
            <a:ext cx="4367214" cy="213518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197" name="Rectangle 5"/>
          <p:cNvSpPr>
            <a:spLocks noChangeArrowheads="1"/>
          </p:cNvSpPr>
          <p:nvPr/>
        </p:nvSpPr>
        <p:spPr bwMode="auto">
          <a:xfrm>
            <a:off x="392384" y="2371725"/>
            <a:ext cx="4403725" cy="206533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63494" name="AutoShape 6"/>
          <p:cNvSpPr>
            <a:spLocks noChangeArrowheads="1"/>
          </p:cNvSpPr>
          <p:nvPr/>
        </p:nvSpPr>
        <p:spPr bwMode="auto">
          <a:xfrm>
            <a:off x="584217" y="785813"/>
            <a:ext cx="8069263" cy="1447800"/>
          </a:xfrm>
          <a:prstGeom prst="foldedCorner">
            <a:avLst>
              <a:gd name="adj" fmla="val 12500"/>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199" name="Rectangle 7"/>
          <p:cNvSpPr>
            <a:spLocks noChangeArrowheads="1"/>
          </p:cNvSpPr>
          <p:nvPr/>
        </p:nvSpPr>
        <p:spPr bwMode="auto">
          <a:xfrm>
            <a:off x="3024214" y="1000136"/>
            <a:ext cx="3000375" cy="428625"/>
          </a:xfrm>
          <a:prstGeom prst="rect">
            <a:avLst/>
          </a:prstGeom>
          <a:solidFill>
            <a:srgbClr val="FFFF66"/>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00" name="Rectangle 8"/>
          <p:cNvSpPr>
            <a:spLocks noGrp="1" noChangeArrowheads="1"/>
          </p:cNvSpPr>
          <p:nvPr>
            <p:ph type="title"/>
          </p:nvPr>
        </p:nvSpPr>
        <p:spPr>
          <a:xfrm>
            <a:off x="584217" y="-38695"/>
            <a:ext cx="8634433" cy="587375"/>
          </a:xfrm>
        </p:spPr>
        <p:txBody>
          <a:bodyPr/>
          <a:lstStyle/>
          <a:p>
            <a:pPr eaLnBrk="1" hangingPunct="1"/>
            <a:r>
              <a:rPr lang="ja-JP" altLang="en-US" sz="2400" b="1" dirty="0" smtClean="0">
                <a:solidFill>
                  <a:schemeClr val="tx1"/>
                </a:solidFill>
              </a:rPr>
              <a:t>措置制度から支援費制度へ　（</a:t>
            </a:r>
            <a:r>
              <a:rPr lang="en-US" altLang="ja-JP" sz="2400" b="1" dirty="0" smtClean="0">
                <a:solidFill>
                  <a:schemeClr val="tx1"/>
                </a:solidFill>
              </a:rPr>
              <a:t>2003</a:t>
            </a:r>
            <a:r>
              <a:rPr lang="ja-JP" altLang="en-US" sz="2400" b="1" dirty="0" smtClean="0">
                <a:solidFill>
                  <a:schemeClr val="tx1"/>
                </a:solidFill>
              </a:rPr>
              <a:t>（平成</a:t>
            </a:r>
            <a:r>
              <a:rPr lang="en-US" altLang="ja-JP" sz="2400" b="1" dirty="0" smtClean="0">
                <a:solidFill>
                  <a:schemeClr val="tx1"/>
                </a:solidFill>
              </a:rPr>
              <a:t>15</a:t>
            </a:r>
            <a:r>
              <a:rPr lang="ja-JP" altLang="en-US" sz="2400" b="1" dirty="0" smtClean="0">
                <a:solidFill>
                  <a:schemeClr val="tx1"/>
                </a:solidFill>
              </a:rPr>
              <a:t>）年）</a:t>
            </a:r>
          </a:p>
        </p:txBody>
      </p:sp>
      <p:sp>
        <p:nvSpPr>
          <p:cNvPr id="8201" name="Text Box 9"/>
          <p:cNvSpPr txBox="1">
            <a:spLocks noChangeArrowheads="1"/>
          </p:cNvSpPr>
          <p:nvPr/>
        </p:nvSpPr>
        <p:spPr bwMode="auto">
          <a:xfrm>
            <a:off x="3167063" y="1000135"/>
            <a:ext cx="4214812" cy="461963"/>
          </a:xfrm>
          <a:prstGeom prst="rect">
            <a:avLst/>
          </a:prstGeom>
          <a:noFill/>
          <a:ln w="9525">
            <a:noFill/>
            <a:miter lim="800000"/>
            <a:headEnd/>
            <a:tailEnd/>
          </a:ln>
        </p:spPr>
        <p:txBody>
          <a:bodyPr>
            <a:spAutoFit/>
          </a:bodyPr>
          <a:lstStyle/>
          <a:p>
            <a:pPr fontAlgn="base">
              <a:spcBef>
                <a:spcPct val="0"/>
              </a:spcBef>
              <a:spcAft>
                <a:spcPct val="0"/>
              </a:spcAft>
            </a:pPr>
            <a:r>
              <a:rPr lang="ja-JP" altLang="en-US" sz="2400" b="1">
                <a:solidFill>
                  <a:prstClr val="black"/>
                </a:solidFill>
              </a:rPr>
              <a:t>支援費制度の意義</a:t>
            </a:r>
          </a:p>
        </p:txBody>
      </p:sp>
      <p:sp>
        <p:nvSpPr>
          <p:cNvPr id="8202" name="Text Box 10"/>
          <p:cNvSpPr txBox="1">
            <a:spLocks noChangeArrowheads="1"/>
          </p:cNvSpPr>
          <p:nvPr/>
        </p:nvSpPr>
        <p:spPr bwMode="auto">
          <a:xfrm>
            <a:off x="1878033" y="1435107"/>
            <a:ext cx="5832046" cy="769441"/>
          </a:xfrm>
          <a:prstGeom prst="rect">
            <a:avLst/>
          </a:prstGeom>
          <a:noFill/>
          <a:ln w="9525">
            <a:noFill/>
            <a:miter lim="800000"/>
            <a:headEnd/>
            <a:tailEnd/>
          </a:ln>
        </p:spPr>
        <p:txBody>
          <a:bodyPr wrap="none">
            <a:spAutoFit/>
          </a:bodyPr>
          <a:lstStyle/>
          <a:p>
            <a:pPr fontAlgn="base">
              <a:spcBef>
                <a:spcPct val="0"/>
              </a:spcBef>
              <a:spcAft>
                <a:spcPct val="0"/>
              </a:spcAft>
              <a:buClr>
                <a:srgbClr val="000066"/>
              </a:buClr>
              <a:buFont typeface="Wingdings" pitchFamily="2" charset="2"/>
              <a:buChar char="n"/>
            </a:pPr>
            <a:r>
              <a:rPr lang="ja-JP" altLang="en-US" sz="2200" b="1">
                <a:solidFill>
                  <a:prstClr val="black"/>
                </a:solidFill>
              </a:rPr>
              <a:t>多様化・増大化する障害福祉ニーズへの対応</a:t>
            </a:r>
          </a:p>
          <a:p>
            <a:pPr fontAlgn="base">
              <a:spcBef>
                <a:spcPct val="0"/>
              </a:spcBef>
              <a:spcAft>
                <a:spcPct val="0"/>
              </a:spcAft>
              <a:buClr>
                <a:srgbClr val="000066"/>
              </a:buClr>
              <a:buFont typeface="Wingdings" pitchFamily="2" charset="2"/>
              <a:buChar char="n"/>
            </a:pPr>
            <a:r>
              <a:rPr lang="ja-JP" altLang="en-US" sz="2200" b="1">
                <a:solidFill>
                  <a:prstClr val="black"/>
                </a:solidFill>
              </a:rPr>
              <a:t>利用者の立場に立った制度構築</a:t>
            </a:r>
          </a:p>
        </p:txBody>
      </p:sp>
      <p:grpSp>
        <p:nvGrpSpPr>
          <p:cNvPr id="2" name="Group 11"/>
          <p:cNvGrpSpPr>
            <a:grpSpLocks/>
          </p:cNvGrpSpPr>
          <p:nvPr/>
        </p:nvGrpSpPr>
        <p:grpSpPr bwMode="auto">
          <a:xfrm>
            <a:off x="434982" y="2416752"/>
            <a:ext cx="2232025" cy="392113"/>
            <a:chOff x="324" y="1457"/>
            <a:chExt cx="1254" cy="247"/>
          </a:xfrm>
        </p:grpSpPr>
        <p:sp>
          <p:nvSpPr>
            <p:cNvPr id="8247" name="Rectangle 12"/>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48" name="Text Box 13"/>
            <p:cNvSpPr txBox="1">
              <a:spLocks noChangeArrowheads="1"/>
            </p:cNvSpPr>
            <p:nvPr/>
          </p:nvSpPr>
          <p:spPr bwMode="auto">
            <a:xfrm>
              <a:off x="331" y="1457"/>
              <a:ext cx="1166" cy="233"/>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b="1">
                  <a:solidFill>
                    <a:prstClr val="black"/>
                  </a:solidFill>
                </a:rPr>
                <a:t>措置制度（～Ｈ１５）</a:t>
              </a:r>
            </a:p>
          </p:txBody>
        </p:sp>
      </p:grpSp>
      <p:grpSp>
        <p:nvGrpSpPr>
          <p:cNvPr id="3" name="Group 14"/>
          <p:cNvGrpSpPr>
            <a:grpSpLocks/>
          </p:cNvGrpSpPr>
          <p:nvPr/>
        </p:nvGrpSpPr>
        <p:grpSpPr bwMode="auto">
          <a:xfrm>
            <a:off x="741494" y="2852747"/>
            <a:ext cx="4140199" cy="1608137"/>
            <a:chOff x="428" y="1764"/>
            <a:chExt cx="2406" cy="1013"/>
          </a:xfrm>
        </p:grpSpPr>
        <p:grpSp>
          <p:nvGrpSpPr>
            <p:cNvPr id="4" name="Group 15"/>
            <p:cNvGrpSpPr>
              <a:grpSpLocks/>
            </p:cNvGrpSpPr>
            <p:nvPr/>
          </p:nvGrpSpPr>
          <p:grpSpPr bwMode="auto">
            <a:xfrm>
              <a:off x="1326" y="1764"/>
              <a:ext cx="601" cy="260"/>
              <a:chOff x="420" y="1836"/>
              <a:chExt cx="601" cy="260"/>
            </a:xfrm>
          </p:grpSpPr>
          <p:sp>
            <p:nvSpPr>
              <p:cNvPr id="63504" name="AutoShape 16"/>
              <p:cNvSpPr>
                <a:spLocks noChangeArrowheads="1"/>
              </p:cNvSpPr>
              <p:nvPr/>
            </p:nvSpPr>
            <p:spPr bwMode="auto">
              <a:xfrm>
                <a:off x="420" y="1836"/>
                <a:ext cx="601"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6" name="Text Box 17"/>
              <p:cNvSpPr txBox="1">
                <a:spLocks noChangeArrowheads="1"/>
              </p:cNvSpPr>
              <p:nvPr/>
            </p:nvSpPr>
            <p:spPr bwMode="auto">
              <a:xfrm>
                <a:off x="524" y="1844"/>
                <a:ext cx="40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5" name="Group 18"/>
            <p:cNvGrpSpPr>
              <a:grpSpLocks/>
            </p:cNvGrpSpPr>
            <p:nvPr/>
          </p:nvGrpSpPr>
          <p:grpSpPr bwMode="auto">
            <a:xfrm>
              <a:off x="514" y="2192"/>
              <a:ext cx="601" cy="252"/>
              <a:chOff x="628" y="2582"/>
              <a:chExt cx="601" cy="252"/>
            </a:xfrm>
          </p:grpSpPr>
          <p:sp>
            <p:nvSpPr>
              <p:cNvPr id="63507" name="AutoShape 19"/>
              <p:cNvSpPr>
                <a:spLocks noChangeArrowheads="1"/>
              </p:cNvSpPr>
              <p:nvPr/>
            </p:nvSpPr>
            <p:spPr bwMode="auto">
              <a:xfrm>
                <a:off x="628" y="2590"/>
                <a:ext cx="601"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4" name="Text Box 20"/>
              <p:cNvSpPr txBox="1">
                <a:spLocks noChangeArrowheads="1"/>
              </p:cNvSpPr>
              <p:nvPr/>
            </p:nvSpPr>
            <p:spPr bwMode="auto">
              <a:xfrm>
                <a:off x="662" y="258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6" name="Group 21"/>
            <p:cNvGrpSpPr>
              <a:grpSpLocks/>
            </p:cNvGrpSpPr>
            <p:nvPr/>
          </p:nvGrpSpPr>
          <p:grpSpPr bwMode="auto">
            <a:xfrm>
              <a:off x="2086" y="2344"/>
              <a:ext cx="601" cy="256"/>
              <a:chOff x="1618" y="2518"/>
              <a:chExt cx="601" cy="256"/>
            </a:xfrm>
          </p:grpSpPr>
          <p:sp>
            <p:nvSpPr>
              <p:cNvPr id="63510" name="AutoShape 22"/>
              <p:cNvSpPr>
                <a:spLocks noChangeArrowheads="1"/>
              </p:cNvSpPr>
              <p:nvPr/>
            </p:nvSpPr>
            <p:spPr bwMode="auto">
              <a:xfrm>
                <a:off x="1618" y="2518"/>
                <a:ext cx="601"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42" name="Text Box 23"/>
              <p:cNvSpPr txBox="1">
                <a:spLocks noChangeArrowheads="1"/>
              </p:cNvSpPr>
              <p:nvPr/>
            </p:nvSpPr>
            <p:spPr bwMode="auto">
              <a:xfrm>
                <a:off x="1658" y="2522"/>
                <a:ext cx="554"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35" name="Line 24"/>
            <p:cNvSpPr>
              <a:spLocks noChangeShapeType="1"/>
            </p:cNvSpPr>
            <p:nvPr/>
          </p:nvSpPr>
          <p:spPr bwMode="auto">
            <a:xfrm flipH="1">
              <a:off x="816" y="1950"/>
              <a:ext cx="504" cy="23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6" name="Text Box 25"/>
            <p:cNvSpPr txBox="1">
              <a:spLocks noChangeArrowheads="1"/>
            </p:cNvSpPr>
            <p:nvPr/>
          </p:nvSpPr>
          <p:spPr bwMode="auto">
            <a:xfrm>
              <a:off x="428" y="1888"/>
              <a:ext cx="718"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事業者を特定</a:t>
              </a:r>
            </a:p>
          </p:txBody>
        </p:sp>
        <p:sp>
          <p:nvSpPr>
            <p:cNvPr id="8237" name="Line 26"/>
            <p:cNvSpPr>
              <a:spLocks noChangeShapeType="1"/>
            </p:cNvSpPr>
            <p:nvPr/>
          </p:nvSpPr>
          <p:spPr bwMode="auto">
            <a:xfrm>
              <a:off x="1934" y="1896"/>
              <a:ext cx="444" cy="45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38" name="Text Box 27"/>
            <p:cNvSpPr txBox="1">
              <a:spLocks noChangeArrowheads="1"/>
            </p:cNvSpPr>
            <p:nvPr/>
          </p:nvSpPr>
          <p:spPr bwMode="auto">
            <a:xfrm>
              <a:off x="2129" y="1853"/>
              <a:ext cx="705"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サービス内容</a:t>
              </a:r>
            </a:p>
            <a:p>
              <a:pPr fontAlgn="base">
                <a:spcBef>
                  <a:spcPct val="0"/>
                </a:spcBef>
                <a:spcAft>
                  <a:spcPct val="0"/>
                </a:spcAft>
              </a:pPr>
              <a:r>
                <a:rPr lang="ja-JP" altLang="en-US" sz="1400">
                  <a:solidFill>
                    <a:prstClr val="black"/>
                  </a:solidFill>
                </a:rPr>
                <a:t>を決定</a:t>
              </a:r>
            </a:p>
          </p:txBody>
        </p:sp>
        <p:sp>
          <p:nvSpPr>
            <p:cNvPr id="8239" name="Line 28"/>
            <p:cNvSpPr>
              <a:spLocks noChangeShapeType="1"/>
            </p:cNvSpPr>
            <p:nvPr/>
          </p:nvSpPr>
          <p:spPr bwMode="auto">
            <a:xfrm>
              <a:off x="1110" y="2316"/>
              <a:ext cx="966" cy="12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40" name="Text Box 29"/>
            <p:cNvSpPr txBox="1">
              <a:spLocks noChangeArrowheads="1"/>
            </p:cNvSpPr>
            <p:nvPr/>
          </p:nvSpPr>
          <p:spPr bwMode="auto">
            <a:xfrm>
              <a:off x="1082" y="2447"/>
              <a:ext cx="1002" cy="33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行政からの受託者と</a:t>
              </a:r>
            </a:p>
            <a:p>
              <a:pPr fontAlgn="base">
                <a:spcBef>
                  <a:spcPct val="0"/>
                </a:spcBef>
                <a:spcAft>
                  <a:spcPct val="0"/>
                </a:spcAft>
              </a:pPr>
              <a:r>
                <a:rPr lang="ja-JP" altLang="en-US" sz="1400">
                  <a:solidFill>
                    <a:prstClr val="black"/>
                  </a:solidFill>
                </a:rPr>
                <a:t>してのサービス提供</a:t>
              </a:r>
            </a:p>
          </p:txBody>
        </p:sp>
      </p:grpSp>
      <p:grpSp>
        <p:nvGrpSpPr>
          <p:cNvPr id="7" name="Group 30"/>
          <p:cNvGrpSpPr>
            <a:grpSpLocks/>
          </p:cNvGrpSpPr>
          <p:nvPr/>
        </p:nvGrpSpPr>
        <p:grpSpPr bwMode="auto">
          <a:xfrm>
            <a:off x="895413" y="4868863"/>
            <a:ext cx="3684588" cy="1763712"/>
            <a:chOff x="530" y="3017"/>
            <a:chExt cx="2142" cy="1111"/>
          </a:xfrm>
        </p:grpSpPr>
        <p:grpSp>
          <p:nvGrpSpPr>
            <p:cNvPr id="8" name="Group 31"/>
            <p:cNvGrpSpPr>
              <a:grpSpLocks/>
            </p:cNvGrpSpPr>
            <p:nvPr/>
          </p:nvGrpSpPr>
          <p:grpSpPr bwMode="auto">
            <a:xfrm>
              <a:off x="1288" y="3868"/>
              <a:ext cx="600" cy="260"/>
              <a:chOff x="420" y="1836"/>
              <a:chExt cx="600" cy="260"/>
            </a:xfrm>
          </p:grpSpPr>
          <p:sp>
            <p:nvSpPr>
              <p:cNvPr id="63520" name="AutoShape 32"/>
              <p:cNvSpPr>
                <a:spLocks noChangeArrowheads="1"/>
              </p:cNvSpPr>
              <p:nvPr/>
            </p:nvSpPr>
            <p:spPr bwMode="auto">
              <a:xfrm>
                <a:off x="420" y="1836"/>
                <a:ext cx="600" cy="234"/>
              </a:xfrm>
              <a:prstGeom prst="roundRect">
                <a:avLst>
                  <a:gd name="adj" fmla="val 16667"/>
                </a:avLst>
              </a:prstGeom>
              <a:solidFill>
                <a:srgbClr val="FFFFCC"/>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31" name="Text Box 33"/>
              <p:cNvSpPr txBox="1">
                <a:spLocks noChangeArrowheads="1"/>
              </p:cNvSpPr>
              <p:nvPr/>
            </p:nvSpPr>
            <p:spPr bwMode="auto">
              <a:xfrm>
                <a:off x="524" y="1844"/>
                <a:ext cx="406"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行政</a:t>
                </a:r>
              </a:p>
            </p:txBody>
          </p:sp>
        </p:grpSp>
        <p:grpSp>
          <p:nvGrpSpPr>
            <p:cNvPr id="9" name="Group 34"/>
            <p:cNvGrpSpPr>
              <a:grpSpLocks/>
            </p:cNvGrpSpPr>
            <p:nvPr/>
          </p:nvGrpSpPr>
          <p:grpSpPr bwMode="auto">
            <a:xfrm>
              <a:off x="530" y="3138"/>
              <a:ext cx="600" cy="252"/>
              <a:chOff x="628" y="2582"/>
              <a:chExt cx="600" cy="252"/>
            </a:xfrm>
          </p:grpSpPr>
          <p:sp>
            <p:nvSpPr>
              <p:cNvPr id="63523" name="AutoShape 35"/>
              <p:cNvSpPr>
                <a:spLocks noChangeArrowheads="1"/>
              </p:cNvSpPr>
              <p:nvPr/>
            </p:nvSpPr>
            <p:spPr bwMode="auto">
              <a:xfrm>
                <a:off x="628" y="2590"/>
                <a:ext cx="600" cy="234"/>
              </a:xfrm>
              <a:prstGeom prst="roundRect">
                <a:avLst>
                  <a:gd name="adj" fmla="val 16667"/>
                </a:avLst>
              </a:prstGeom>
              <a:solidFill>
                <a:srgbClr val="CCFFFF"/>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9" name="Text Box 36"/>
              <p:cNvSpPr txBox="1">
                <a:spLocks noChangeArrowheads="1"/>
              </p:cNvSpPr>
              <p:nvPr/>
            </p:nvSpPr>
            <p:spPr bwMode="auto">
              <a:xfrm>
                <a:off x="662" y="258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事業者</a:t>
                </a:r>
              </a:p>
            </p:txBody>
          </p:sp>
        </p:grpSp>
        <p:grpSp>
          <p:nvGrpSpPr>
            <p:cNvPr id="10" name="Group 37"/>
            <p:cNvGrpSpPr>
              <a:grpSpLocks/>
            </p:cNvGrpSpPr>
            <p:nvPr/>
          </p:nvGrpSpPr>
          <p:grpSpPr bwMode="auto">
            <a:xfrm>
              <a:off x="2072" y="3134"/>
              <a:ext cx="600" cy="256"/>
              <a:chOff x="1618" y="2518"/>
              <a:chExt cx="600" cy="256"/>
            </a:xfrm>
          </p:grpSpPr>
          <p:sp>
            <p:nvSpPr>
              <p:cNvPr id="63526" name="AutoShape 38"/>
              <p:cNvSpPr>
                <a:spLocks noChangeArrowheads="1"/>
              </p:cNvSpPr>
              <p:nvPr/>
            </p:nvSpPr>
            <p:spPr bwMode="auto">
              <a:xfrm>
                <a:off x="1618" y="2518"/>
                <a:ext cx="600" cy="234"/>
              </a:xfrm>
              <a:prstGeom prst="roundRect">
                <a:avLst>
                  <a:gd name="adj" fmla="val 16667"/>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base">
                  <a:spcBef>
                    <a:spcPct val="0"/>
                  </a:spcBef>
                  <a:spcAft>
                    <a:spcPct val="0"/>
                  </a:spcAft>
                  <a:defRPr/>
                </a:pPr>
                <a:endParaRPr lang="ja-JP" altLang="en-US" sz="1200">
                  <a:solidFill>
                    <a:prstClr val="black"/>
                  </a:solidFill>
                </a:endParaRPr>
              </a:p>
            </p:txBody>
          </p:sp>
          <p:sp>
            <p:nvSpPr>
              <p:cNvPr id="8227" name="Text Box 39"/>
              <p:cNvSpPr txBox="1">
                <a:spLocks noChangeArrowheads="1"/>
              </p:cNvSpPr>
              <p:nvPr/>
            </p:nvSpPr>
            <p:spPr bwMode="auto">
              <a:xfrm>
                <a:off x="1658" y="2522"/>
                <a:ext cx="555" cy="252"/>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a:solidFill>
                      <a:prstClr val="black"/>
                    </a:solidFill>
                  </a:rPr>
                  <a:t>障害者</a:t>
                </a:r>
              </a:p>
            </p:txBody>
          </p:sp>
        </p:grpSp>
        <p:sp>
          <p:nvSpPr>
            <p:cNvPr id="8217" name="Line 40"/>
            <p:cNvSpPr>
              <a:spLocks noChangeShapeType="1"/>
            </p:cNvSpPr>
            <p:nvPr/>
          </p:nvSpPr>
          <p:spPr bwMode="auto">
            <a:xfrm flipH="1">
              <a:off x="1140" y="3198"/>
              <a:ext cx="936" cy="6"/>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18" name="Text Box 41"/>
            <p:cNvSpPr txBox="1">
              <a:spLocks noChangeArrowheads="1"/>
            </p:cNvSpPr>
            <p:nvPr/>
          </p:nvSpPr>
          <p:spPr bwMode="auto">
            <a:xfrm>
              <a:off x="1280" y="3017"/>
              <a:ext cx="719"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事業者を選択</a:t>
              </a:r>
            </a:p>
          </p:txBody>
        </p:sp>
        <p:sp>
          <p:nvSpPr>
            <p:cNvPr id="8219" name="Line 42"/>
            <p:cNvSpPr>
              <a:spLocks noChangeShapeType="1"/>
            </p:cNvSpPr>
            <p:nvPr/>
          </p:nvSpPr>
          <p:spPr bwMode="auto">
            <a:xfrm>
              <a:off x="1134" y="3294"/>
              <a:ext cx="948" cy="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0" name="Text Box 43"/>
            <p:cNvSpPr txBox="1">
              <a:spLocks noChangeArrowheads="1"/>
            </p:cNvSpPr>
            <p:nvPr/>
          </p:nvSpPr>
          <p:spPr bwMode="auto">
            <a:xfrm>
              <a:off x="1245" y="3281"/>
              <a:ext cx="706" cy="330"/>
            </a:xfrm>
            <a:prstGeom prst="rect">
              <a:avLst/>
            </a:prstGeom>
            <a:noFill/>
            <a:ln w="9525">
              <a:noFill/>
              <a:miter lim="800000"/>
              <a:headEnd/>
              <a:tailEnd/>
            </a:ln>
          </p:spPr>
          <p:txBody>
            <a:bodyPr wrap="none">
              <a:spAutoFit/>
            </a:bodyPr>
            <a:lstStyle/>
            <a:p>
              <a:pPr algn="ctr" fontAlgn="base">
                <a:spcBef>
                  <a:spcPct val="0"/>
                </a:spcBef>
                <a:spcAft>
                  <a:spcPct val="0"/>
                </a:spcAft>
              </a:pPr>
              <a:r>
                <a:rPr lang="ja-JP" altLang="en-US" sz="1400">
                  <a:solidFill>
                    <a:prstClr val="black"/>
                  </a:solidFill>
                </a:rPr>
                <a:t>契約による</a:t>
              </a:r>
            </a:p>
            <a:p>
              <a:pPr algn="ctr" fontAlgn="base">
                <a:spcBef>
                  <a:spcPct val="0"/>
                </a:spcBef>
                <a:spcAft>
                  <a:spcPct val="0"/>
                </a:spcAft>
              </a:pPr>
              <a:r>
                <a:rPr lang="ja-JP" altLang="en-US" sz="1400">
                  <a:solidFill>
                    <a:prstClr val="black"/>
                  </a:solidFill>
                </a:rPr>
                <a:t>サービス提供</a:t>
              </a:r>
            </a:p>
          </p:txBody>
        </p:sp>
        <p:sp>
          <p:nvSpPr>
            <p:cNvPr id="8221" name="Line 44"/>
            <p:cNvSpPr>
              <a:spLocks noChangeShapeType="1"/>
            </p:cNvSpPr>
            <p:nvPr/>
          </p:nvSpPr>
          <p:spPr bwMode="auto">
            <a:xfrm flipH="1">
              <a:off x="1884" y="3378"/>
              <a:ext cx="498" cy="570"/>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2" name="Line 45"/>
            <p:cNvSpPr>
              <a:spLocks noChangeShapeType="1"/>
            </p:cNvSpPr>
            <p:nvPr/>
          </p:nvSpPr>
          <p:spPr bwMode="auto">
            <a:xfrm flipV="1">
              <a:off x="1896" y="3378"/>
              <a:ext cx="582" cy="672"/>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sp>
          <p:nvSpPr>
            <p:cNvPr id="8223" name="Text Box 46"/>
            <p:cNvSpPr txBox="1">
              <a:spLocks noChangeArrowheads="1"/>
            </p:cNvSpPr>
            <p:nvPr/>
          </p:nvSpPr>
          <p:spPr bwMode="auto">
            <a:xfrm>
              <a:off x="1560" y="361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支給申請</a:t>
              </a:r>
            </a:p>
          </p:txBody>
        </p:sp>
        <p:sp>
          <p:nvSpPr>
            <p:cNvPr id="8224" name="Text Box 47"/>
            <p:cNvSpPr txBox="1">
              <a:spLocks noChangeArrowheads="1"/>
            </p:cNvSpPr>
            <p:nvPr/>
          </p:nvSpPr>
          <p:spPr bwMode="auto">
            <a:xfrm>
              <a:off x="2102" y="3737"/>
              <a:ext cx="525" cy="194"/>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支給決定</a:t>
              </a:r>
            </a:p>
          </p:txBody>
        </p:sp>
        <p:sp>
          <p:nvSpPr>
            <p:cNvPr id="8225" name="Line 48"/>
            <p:cNvSpPr>
              <a:spLocks noChangeShapeType="1"/>
            </p:cNvSpPr>
            <p:nvPr/>
          </p:nvSpPr>
          <p:spPr bwMode="auto">
            <a:xfrm flipH="1" flipV="1">
              <a:off x="822" y="3384"/>
              <a:ext cx="462" cy="594"/>
            </a:xfrm>
            <a:prstGeom prst="line">
              <a:avLst/>
            </a:prstGeom>
            <a:noFill/>
            <a:ln w="19050">
              <a:solidFill>
                <a:schemeClr val="tx1"/>
              </a:solidFill>
              <a:round/>
              <a:headEnd/>
              <a:tailEnd type="triangle" w="med" len="med"/>
            </a:ln>
          </p:spPr>
          <p:txBody>
            <a:bodyPr/>
            <a:lstStyle/>
            <a:p>
              <a:pPr fontAlgn="base">
                <a:spcBef>
                  <a:spcPct val="0"/>
                </a:spcBef>
                <a:spcAft>
                  <a:spcPct val="0"/>
                </a:spcAft>
              </a:pPr>
              <a:endParaRPr lang="ja-JP" altLang="en-US" sz="1200">
                <a:solidFill>
                  <a:prstClr val="black"/>
                </a:solidFill>
              </a:endParaRPr>
            </a:p>
          </p:txBody>
        </p:sp>
      </p:grpSp>
      <p:grpSp>
        <p:nvGrpSpPr>
          <p:cNvPr id="11" name="Group 49"/>
          <p:cNvGrpSpPr>
            <a:grpSpLocks/>
          </p:cNvGrpSpPr>
          <p:nvPr/>
        </p:nvGrpSpPr>
        <p:grpSpPr bwMode="auto">
          <a:xfrm>
            <a:off x="428813" y="4509072"/>
            <a:ext cx="3876303" cy="390525"/>
            <a:chOff x="320" y="1464"/>
            <a:chExt cx="1732" cy="246"/>
          </a:xfrm>
        </p:grpSpPr>
        <p:sp>
          <p:nvSpPr>
            <p:cNvPr id="8212" name="Rectangle 50"/>
            <p:cNvSpPr>
              <a:spLocks noChangeArrowheads="1"/>
            </p:cNvSpPr>
            <p:nvPr/>
          </p:nvSpPr>
          <p:spPr bwMode="auto">
            <a:xfrm>
              <a:off x="324" y="1464"/>
              <a:ext cx="1254" cy="240"/>
            </a:xfrm>
            <a:prstGeom prst="rect">
              <a:avLst/>
            </a:prstGeom>
            <a:solidFill>
              <a:srgbClr val="FFCCCC"/>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8213" name="Text Box 51"/>
            <p:cNvSpPr txBox="1">
              <a:spLocks noChangeArrowheads="1"/>
            </p:cNvSpPr>
            <p:nvPr/>
          </p:nvSpPr>
          <p:spPr bwMode="auto">
            <a:xfrm>
              <a:off x="320" y="1477"/>
              <a:ext cx="1732" cy="233"/>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b="1" dirty="0">
                  <a:solidFill>
                    <a:prstClr val="black"/>
                  </a:solidFill>
                </a:rPr>
                <a:t>支援費制度（</a:t>
              </a:r>
              <a:r>
                <a:rPr lang="ja-JP" altLang="en-US" b="1" dirty="0" smtClean="0">
                  <a:solidFill>
                    <a:prstClr val="black"/>
                  </a:solidFill>
                </a:rPr>
                <a:t>Ｈ１５～Ｈ１８）</a:t>
              </a:r>
              <a:endParaRPr lang="ja-JP" altLang="en-US" b="1" dirty="0">
                <a:solidFill>
                  <a:prstClr val="black"/>
                </a:solidFill>
              </a:endParaRPr>
            </a:p>
          </p:txBody>
        </p:sp>
      </p:grpSp>
      <p:sp>
        <p:nvSpPr>
          <p:cNvPr id="8207" name="Text Box 52"/>
          <p:cNvSpPr txBox="1">
            <a:spLocks noChangeArrowheads="1"/>
          </p:cNvSpPr>
          <p:nvPr/>
        </p:nvSpPr>
        <p:spPr bwMode="auto">
          <a:xfrm>
            <a:off x="5797521" y="2486665"/>
            <a:ext cx="3421129" cy="1631216"/>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b="1" dirty="0">
                <a:solidFill>
                  <a:prstClr val="black"/>
                </a:solidFill>
              </a:rPr>
              <a:t>＜措置制度＞</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行政がサービス内容を決定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行政が事業者を特定</a:t>
            </a:r>
          </a:p>
          <a:p>
            <a:pPr fontAlgn="base">
              <a:spcBef>
                <a:spcPct val="0"/>
              </a:spcBef>
              <a:spcAft>
                <a:spcPct val="0"/>
              </a:spcAft>
              <a:buClr>
                <a:srgbClr val="000099"/>
              </a:buClr>
              <a:buFont typeface="Wingdings" pitchFamily="2" charset="2"/>
              <a:buChar char="l"/>
            </a:pPr>
            <a:r>
              <a:rPr lang="ja-JP" altLang="en-US" sz="2000" b="1" dirty="0">
                <a:solidFill>
                  <a:prstClr val="black"/>
                </a:solidFill>
              </a:rPr>
              <a:t>事</a:t>
            </a:r>
            <a:r>
              <a:rPr lang="ja-JP" altLang="en-US" sz="2000" b="1" dirty="0" smtClean="0">
                <a:solidFill>
                  <a:prstClr val="black"/>
                </a:solidFill>
              </a:rPr>
              <a:t>業者が行政</a:t>
            </a:r>
            <a:r>
              <a:rPr lang="ja-JP" altLang="en-US" sz="2000" b="1" dirty="0">
                <a:solidFill>
                  <a:prstClr val="black"/>
                </a:solidFill>
              </a:rPr>
              <a:t>からの</a:t>
            </a:r>
            <a:r>
              <a:rPr lang="ja-JP" altLang="en-US" sz="2000" b="1" dirty="0" smtClean="0">
                <a:solidFill>
                  <a:prstClr val="black"/>
                </a:solidFill>
              </a:rPr>
              <a:t>受託者</a:t>
            </a:r>
            <a:endParaRPr lang="en-US" altLang="ja-JP" sz="2000" b="1" dirty="0" smtClean="0">
              <a:solidFill>
                <a:prstClr val="black"/>
              </a:solidFill>
            </a:endParaRPr>
          </a:p>
          <a:p>
            <a:pPr fontAlgn="base">
              <a:spcBef>
                <a:spcPct val="0"/>
              </a:spcBef>
              <a:spcAft>
                <a:spcPct val="0"/>
              </a:spcAft>
              <a:buClr>
                <a:srgbClr val="000099"/>
              </a:buClr>
            </a:pPr>
            <a:r>
              <a:rPr lang="ja-JP" altLang="en-US" sz="2000" b="1" dirty="0">
                <a:solidFill>
                  <a:prstClr val="black"/>
                </a:solidFill>
              </a:rPr>
              <a:t>　 </a:t>
            </a:r>
            <a:r>
              <a:rPr lang="ja-JP" altLang="en-US" sz="2000" b="1" dirty="0" smtClean="0">
                <a:solidFill>
                  <a:prstClr val="black"/>
                </a:solidFill>
              </a:rPr>
              <a:t>と </a:t>
            </a:r>
            <a:r>
              <a:rPr lang="ja-JP" altLang="en-US" sz="2000" b="1" dirty="0">
                <a:solidFill>
                  <a:prstClr val="black"/>
                </a:solidFill>
              </a:rPr>
              <a:t>してサービス提供</a:t>
            </a:r>
          </a:p>
        </p:txBody>
      </p:sp>
      <p:sp>
        <p:nvSpPr>
          <p:cNvPr id="8208" name="Text Box 53"/>
          <p:cNvSpPr txBox="1">
            <a:spLocks noChangeArrowheads="1"/>
          </p:cNvSpPr>
          <p:nvPr/>
        </p:nvSpPr>
        <p:spPr bwMode="auto">
          <a:xfrm>
            <a:off x="5786356" y="4783782"/>
            <a:ext cx="3343275" cy="1631216"/>
          </a:xfrm>
          <a:prstGeom prst="rect">
            <a:avLst/>
          </a:prstGeom>
          <a:noFill/>
          <a:ln w="9525">
            <a:noFill/>
            <a:miter lim="800000"/>
            <a:headEnd/>
            <a:tailEnd/>
          </a:ln>
        </p:spPr>
        <p:txBody>
          <a:bodyPr>
            <a:spAutoFit/>
          </a:bodyPr>
          <a:lstStyle/>
          <a:p>
            <a:pPr fontAlgn="base">
              <a:spcBef>
                <a:spcPct val="0"/>
              </a:spcBef>
              <a:spcAft>
                <a:spcPct val="0"/>
              </a:spcAft>
            </a:pPr>
            <a:r>
              <a:rPr lang="ja-JP" altLang="en-US" sz="2000" b="1">
                <a:solidFill>
                  <a:prstClr val="black"/>
                </a:solidFill>
              </a:rPr>
              <a:t>＜支援費制度＞</a:t>
            </a:r>
          </a:p>
          <a:p>
            <a:pPr fontAlgn="base">
              <a:spcBef>
                <a:spcPct val="0"/>
              </a:spcBef>
              <a:spcAft>
                <a:spcPct val="0"/>
              </a:spcAft>
              <a:buClr>
                <a:srgbClr val="000099"/>
              </a:buClr>
              <a:buFont typeface="Wingdings" pitchFamily="2" charset="2"/>
              <a:buChar char="l"/>
            </a:pPr>
            <a:r>
              <a:rPr lang="ja-JP" altLang="en-US" sz="2000" b="1">
                <a:solidFill>
                  <a:prstClr val="black"/>
                </a:solidFill>
              </a:rPr>
              <a:t>障害者の自己決定を尊重</a:t>
            </a:r>
          </a:p>
          <a:p>
            <a:pPr fontAlgn="base">
              <a:spcBef>
                <a:spcPct val="0"/>
              </a:spcBef>
              <a:spcAft>
                <a:spcPct val="0"/>
              </a:spcAft>
              <a:buClr>
                <a:srgbClr val="000099"/>
              </a:buClr>
              <a:buFont typeface="Wingdings" pitchFamily="2" charset="2"/>
              <a:buNone/>
            </a:pPr>
            <a:r>
              <a:rPr lang="ja-JP" altLang="en-US" sz="2000" b="1">
                <a:solidFill>
                  <a:prstClr val="black"/>
                </a:solidFill>
              </a:rPr>
              <a:t>　（サービス利用意向）</a:t>
            </a:r>
          </a:p>
          <a:p>
            <a:pPr fontAlgn="base">
              <a:spcBef>
                <a:spcPct val="0"/>
              </a:spcBef>
              <a:spcAft>
                <a:spcPct val="0"/>
              </a:spcAft>
              <a:buClr>
                <a:srgbClr val="000099"/>
              </a:buClr>
              <a:buFont typeface="Wingdings" pitchFamily="2" charset="2"/>
              <a:buChar char="l"/>
            </a:pPr>
            <a:r>
              <a:rPr lang="ja-JP" altLang="en-US" sz="2000" b="1">
                <a:solidFill>
                  <a:prstClr val="black"/>
                </a:solidFill>
              </a:rPr>
              <a:t>事業者と利用者が対等</a:t>
            </a:r>
          </a:p>
          <a:p>
            <a:pPr fontAlgn="base">
              <a:spcBef>
                <a:spcPct val="0"/>
              </a:spcBef>
              <a:spcAft>
                <a:spcPct val="0"/>
              </a:spcAft>
              <a:buClr>
                <a:srgbClr val="000099"/>
              </a:buClr>
              <a:buFont typeface="Wingdings" pitchFamily="2" charset="2"/>
              <a:buChar char="l"/>
            </a:pPr>
            <a:r>
              <a:rPr lang="ja-JP" altLang="en-US" sz="2000" b="1">
                <a:solidFill>
                  <a:prstClr val="black"/>
                </a:solidFill>
              </a:rPr>
              <a:t>契約によるサービス利用</a:t>
            </a:r>
          </a:p>
        </p:txBody>
      </p:sp>
      <p:sp>
        <p:nvSpPr>
          <p:cNvPr id="8209" name="Text Box 54"/>
          <p:cNvSpPr txBox="1">
            <a:spLocks noChangeArrowheads="1"/>
          </p:cNvSpPr>
          <p:nvPr/>
        </p:nvSpPr>
        <p:spPr bwMode="auto">
          <a:xfrm>
            <a:off x="1024071" y="5929890"/>
            <a:ext cx="902811" cy="307777"/>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1400">
                <a:solidFill>
                  <a:prstClr val="black"/>
                </a:solidFill>
              </a:rPr>
              <a:t>報酬支払</a:t>
            </a:r>
          </a:p>
        </p:txBody>
      </p:sp>
      <p:sp>
        <p:nvSpPr>
          <p:cNvPr id="8210" name="AutoShape 55"/>
          <p:cNvSpPr>
            <a:spLocks noChangeArrowheads="1"/>
          </p:cNvSpPr>
          <p:nvPr/>
        </p:nvSpPr>
        <p:spPr bwMode="auto">
          <a:xfrm>
            <a:off x="6904271" y="4149080"/>
            <a:ext cx="1031875" cy="54994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1200">
              <a:solidFill>
                <a:prstClr val="black"/>
              </a:solidFill>
            </a:endParaRPr>
          </a:p>
        </p:txBody>
      </p:sp>
      <p:sp>
        <p:nvSpPr>
          <p:cNvPr id="12" name="スライド番号プレースホルダー 1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7</a:t>
            </a:fld>
            <a:endParaRPr lang="en-US" altLang="ja-JP">
              <a:solidFill>
                <a:prstClr val="black"/>
              </a:solidFill>
            </a:endParaRPr>
          </a:p>
        </p:txBody>
      </p:sp>
      <p:cxnSp>
        <p:nvCxnSpPr>
          <p:cNvPr id="57" name="直線コネクタ 56"/>
          <p:cNvCxnSpPr/>
          <p:nvPr/>
        </p:nvCxnSpPr>
        <p:spPr>
          <a:xfrm>
            <a:off x="0" y="476672"/>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8608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494520" y="124042"/>
            <a:ext cx="8915400" cy="489968"/>
          </a:xfrm>
        </p:spPr>
        <p:txBody>
          <a:bodyPr/>
          <a:lstStyle/>
          <a:p>
            <a:pPr eaLnBrk="1" hangingPunct="1"/>
            <a:r>
              <a:rPr lang="ja-JP" altLang="en-US" sz="3100" dirty="0" smtClean="0"/>
              <a:t>都道府県</a:t>
            </a:r>
            <a:r>
              <a:rPr lang="ja-JP" altLang="en-US" sz="3100" dirty="0"/>
              <a:t>（自立支援）協議会</a:t>
            </a:r>
          </a:p>
        </p:txBody>
      </p:sp>
      <p:sp>
        <p:nvSpPr>
          <p:cNvPr id="3" name="コンテンツ プレースホルダー 2"/>
          <p:cNvSpPr>
            <a:spLocks noGrp="1"/>
          </p:cNvSpPr>
          <p:nvPr>
            <p:ph idx="1"/>
          </p:nvPr>
        </p:nvSpPr>
        <p:spPr>
          <a:xfrm>
            <a:off x="195000" y="908612"/>
            <a:ext cx="9516000" cy="5833098"/>
          </a:xfrm>
          <a:ln>
            <a:solidFill>
              <a:schemeClr val="tx1">
                <a:lumMod val="85000"/>
                <a:lumOff val="15000"/>
              </a:schemeClr>
            </a:solidFill>
          </a:ln>
        </p:spPr>
        <p:txBody>
          <a:bodyPr/>
          <a:lstStyle/>
          <a:p>
            <a:pPr marL="0" indent="0" eaLnBrk="1" hangingPunct="1">
              <a:buNone/>
              <a:defRPr/>
            </a:pPr>
            <a:r>
              <a:rPr lang="ja-JP" altLang="en-US" sz="1900" dirty="0"/>
              <a:t>①法的根拠</a:t>
            </a:r>
            <a:endParaRPr lang="en-US" altLang="ja-JP" sz="1900" dirty="0"/>
          </a:p>
          <a:p>
            <a:pPr marL="0" indent="0" eaLnBrk="1" hangingPunct="1">
              <a:buNone/>
              <a:defRPr/>
            </a:pPr>
            <a:r>
              <a:rPr lang="ja-JP" altLang="en-US" sz="1900" b="1" dirty="0"/>
              <a:t>（障害者総合支援法施行規則）</a:t>
            </a:r>
            <a:endParaRPr lang="en-US" altLang="ja-JP" sz="1900" b="1" dirty="0"/>
          </a:p>
          <a:p>
            <a:pPr marL="0" indent="0" eaLnBrk="1" hangingPunct="1">
              <a:buNone/>
              <a:defRPr/>
            </a:pPr>
            <a:r>
              <a:rPr lang="ja-JP" altLang="en-US" sz="1900" b="1" dirty="0"/>
              <a:t>第六五の一五</a:t>
            </a:r>
            <a:r>
              <a:rPr lang="ja-JP" altLang="en-US" sz="1900" dirty="0"/>
              <a:t>　法第七十八条第一項に規定する厚生労働省令で定める事業は、（略）、都道府県の区域内における相談支援の体制に関する協議を行うための会議の設置、（略）その他障害者等が自立した日常生活及び社会生活を営むために必要な事業であって広域的な対応が必要なものとする。</a:t>
            </a:r>
            <a:endParaRPr lang="en-US" altLang="ja-JP" sz="1900" dirty="0"/>
          </a:p>
          <a:p>
            <a:pPr marL="0" indent="0" eaLnBrk="1" hangingPunct="1">
              <a:buNone/>
              <a:defRPr/>
            </a:pPr>
            <a:endParaRPr lang="en-US" altLang="ja-JP" sz="1900" dirty="0"/>
          </a:p>
          <a:p>
            <a:pPr marL="0" indent="0" eaLnBrk="1" hangingPunct="1">
              <a:buNone/>
              <a:defRPr/>
            </a:pPr>
            <a:r>
              <a:rPr lang="ja-JP" altLang="en-US" sz="1900" dirty="0"/>
              <a:t>②役割</a:t>
            </a:r>
            <a:endParaRPr lang="en-US" altLang="ja-JP" sz="1900" dirty="0"/>
          </a:p>
          <a:p>
            <a:pPr eaLnBrk="1" hangingPunct="1">
              <a:defRPr/>
            </a:pPr>
            <a:r>
              <a:rPr lang="ja-JP" altLang="en-US" sz="1900" dirty="0"/>
              <a:t>都道府県内の圏域事の相談支援体制の状況を把握・評価し整備方策を助言</a:t>
            </a:r>
            <a:endParaRPr lang="en-US" altLang="ja-JP" sz="1900" dirty="0"/>
          </a:p>
          <a:p>
            <a:pPr eaLnBrk="1" hangingPunct="1">
              <a:defRPr/>
            </a:pPr>
            <a:r>
              <a:rPr lang="ja-JP" altLang="en-US" sz="1900" dirty="0"/>
              <a:t>相談支援従事者の研修のあり方を協議</a:t>
            </a:r>
            <a:endParaRPr lang="en-US" altLang="ja-JP" sz="1900" dirty="0"/>
          </a:p>
          <a:p>
            <a:pPr eaLnBrk="1" hangingPunct="1">
              <a:defRPr/>
            </a:pPr>
            <a:r>
              <a:rPr lang="ja-JP" altLang="en-US" sz="1900" dirty="0"/>
              <a:t>専門的分野における支援方策について情報や知見を共有、普及</a:t>
            </a:r>
            <a:endParaRPr lang="en-US" altLang="ja-JP" sz="1900" dirty="0"/>
          </a:p>
          <a:p>
            <a:pPr eaLnBrk="1" hangingPunct="1">
              <a:defRPr/>
            </a:pPr>
            <a:r>
              <a:rPr lang="ja-JP" altLang="en-US" sz="1900" dirty="0"/>
              <a:t>その他（都道府県障害福祉計画の作成・具体化に向けた協議、権利擁護の普及に関すること等）</a:t>
            </a:r>
            <a:endParaRPr lang="en-US" altLang="ja-JP" sz="1900" dirty="0"/>
          </a:p>
          <a:p>
            <a:pPr eaLnBrk="1" hangingPunct="1">
              <a:defRPr/>
            </a:pPr>
            <a:endParaRPr lang="en-US" altLang="ja-JP" sz="1900" dirty="0"/>
          </a:p>
          <a:p>
            <a:pPr marL="0" indent="0" eaLnBrk="1" hangingPunct="1">
              <a:buNone/>
              <a:defRPr/>
            </a:pPr>
            <a:r>
              <a:rPr lang="ja-JP" altLang="en-US" sz="1900" dirty="0"/>
              <a:t>③構成メンバー等</a:t>
            </a:r>
            <a:endParaRPr lang="en-US" altLang="ja-JP" sz="1900" dirty="0"/>
          </a:p>
          <a:p>
            <a:pPr marL="0" indent="0" eaLnBrk="1" hangingPunct="1">
              <a:buNone/>
              <a:defRPr/>
            </a:pPr>
            <a:r>
              <a:rPr lang="ja-JP" altLang="en-US" sz="1900" dirty="0"/>
              <a:t>相談支援従事者、専門相談機関、更生相談所、児童相談所、教育委員会、学識経験者、市町村（協議会）代表、当事者・家族会代表、その他都道府県関係行政機関　等</a:t>
            </a:r>
            <a:endParaRPr lang="en-US" altLang="ja-JP" sz="1900" dirty="0"/>
          </a:p>
        </p:txBody>
      </p:sp>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21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0" y="52718"/>
            <a:ext cx="9711000" cy="632617"/>
          </a:xfrm>
        </p:spPr>
        <p:txBody>
          <a:bodyPr/>
          <a:lstStyle/>
          <a:p>
            <a:pPr eaLnBrk="1" hangingPunct="1"/>
            <a:r>
              <a:rPr lang="ja-JP" altLang="en-US" sz="3100" dirty="0" smtClean="0"/>
              <a:t>（</a:t>
            </a:r>
            <a:r>
              <a:rPr lang="ja-JP" altLang="en-US" sz="3100" dirty="0"/>
              <a:t>自立支援）協議会と障害福祉計画</a:t>
            </a:r>
          </a:p>
        </p:txBody>
      </p:sp>
      <p:sp>
        <p:nvSpPr>
          <p:cNvPr id="3" name="コンテンツ プレースホルダー 2"/>
          <p:cNvSpPr>
            <a:spLocks noGrp="1"/>
          </p:cNvSpPr>
          <p:nvPr>
            <p:ph idx="1"/>
          </p:nvPr>
        </p:nvSpPr>
        <p:spPr>
          <a:xfrm>
            <a:off x="496081" y="1052812"/>
            <a:ext cx="8915400" cy="5471824"/>
          </a:xfrm>
          <a:ln>
            <a:solidFill>
              <a:schemeClr val="tx1">
                <a:lumMod val="85000"/>
                <a:lumOff val="15000"/>
              </a:schemeClr>
            </a:solidFill>
          </a:ln>
        </p:spPr>
        <p:txBody>
          <a:bodyPr/>
          <a:lstStyle/>
          <a:p>
            <a:pPr marL="0" indent="0" eaLnBrk="1" hangingPunct="1">
              <a:buNone/>
              <a:defRPr/>
            </a:pPr>
            <a:r>
              <a:rPr lang="ja-JP" altLang="en-US" sz="2000" b="1" dirty="0"/>
              <a:t>（市町村障害福祉計画）</a:t>
            </a:r>
            <a:endParaRPr lang="en-US" altLang="ja-JP" sz="2000" b="1" dirty="0"/>
          </a:p>
          <a:p>
            <a:pPr marL="0" indent="0" eaLnBrk="1" hangingPunct="1">
              <a:buNone/>
              <a:defRPr/>
            </a:pPr>
            <a:r>
              <a:rPr lang="ja-JP" altLang="en-US" sz="2000" b="1" dirty="0"/>
              <a:t>法第八八条</a:t>
            </a:r>
            <a:r>
              <a:rPr lang="ja-JP" altLang="en-US" sz="2000" dirty="0"/>
              <a:t>　市町村は、基本指針に即して、障害福祉サービスの提供体制の確保その他この法律に基づく業務の円滑な実施に関する計画（以下「市町村障害福祉計画」という。）を定めるものとする。</a:t>
            </a:r>
            <a:endParaRPr lang="en-US" altLang="ja-JP" sz="2000" dirty="0"/>
          </a:p>
          <a:p>
            <a:pPr marL="0" indent="0" eaLnBrk="1" hangingPunct="1">
              <a:buNone/>
              <a:defRPr/>
            </a:pPr>
            <a:r>
              <a:rPr lang="ja-JP" altLang="en-US" sz="2000" dirty="0"/>
              <a:t>８　市町村は、第八十九条の三第一項に規定する協議会を設置したときは、市町村障害福祉計画を定め、又は変更しようとする場合において、あらかじめ、</a:t>
            </a:r>
            <a:r>
              <a:rPr lang="ja-JP" altLang="en-US" sz="2000" u="sng" dirty="0"/>
              <a:t>協議会の意見を聴くよう努めなければならない</a:t>
            </a:r>
            <a:r>
              <a:rPr lang="ja-JP" altLang="en-US" sz="2000" dirty="0"/>
              <a:t>。</a:t>
            </a:r>
            <a:endParaRPr lang="en-US" altLang="ja-JP" sz="2000" dirty="0"/>
          </a:p>
          <a:p>
            <a:pPr marL="0" indent="0" eaLnBrk="1" hangingPunct="1">
              <a:buNone/>
              <a:defRPr/>
            </a:pPr>
            <a:endParaRPr lang="en-US" altLang="ja-JP" sz="2000" b="1" dirty="0"/>
          </a:p>
          <a:p>
            <a:pPr marL="0" indent="0" eaLnBrk="1" hangingPunct="1">
              <a:buNone/>
              <a:defRPr/>
            </a:pPr>
            <a:r>
              <a:rPr lang="ja-JP" altLang="en-US" sz="2000" b="1" dirty="0"/>
              <a:t>（都道府県障害福祉計画）</a:t>
            </a:r>
            <a:endParaRPr lang="en-US" altLang="ja-JP" sz="2000" b="1" dirty="0"/>
          </a:p>
          <a:p>
            <a:pPr marL="0" indent="0" eaLnBrk="1" hangingPunct="1">
              <a:buNone/>
              <a:defRPr/>
            </a:pPr>
            <a:r>
              <a:rPr lang="ja-JP" altLang="en-US" sz="2000" b="1" dirty="0"/>
              <a:t>法第八九条　</a:t>
            </a:r>
            <a:r>
              <a:rPr lang="ja-JP" altLang="en-US" sz="2000" dirty="0"/>
              <a:t>都道府県は基本指針に即して、市町村障害福祉計画の達成に資するため、各市町村を通ずる広域的な見地から、障害福祉サービスの提供体制の確保その他のこの法律に基づく業務の円滑な実施に関する計画を定めるものとする。</a:t>
            </a:r>
            <a:endParaRPr lang="en-US" altLang="ja-JP" sz="2000" dirty="0"/>
          </a:p>
          <a:p>
            <a:pPr marL="0" indent="0" eaLnBrk="1" hangingPunct="1">
              <a:buNone/>
              <a:defRPr/>
            </a:pPr>
            <a:r>
              <a:rPr lang="ja-JP" altLang="en-US" sz="2000" dirty="0"/>
              <a:t>６　都道府県は、協議会を設置したときは、都道府県障害福祉計画を定め、又は変更しようとする場合において、あらかじめ、</a:t>
            </a:r>
            <a:r>
              <a:rPr lang="ja-JP" altLang="en-US" sz="2000" u="sng" dirty="0"/>
              <a:t>協議会の意見を聴くよう努めなければならない。</a:t>
            </a:r>
            <a:endParaRPr lang="en-US" altLang="ja-JP" sz="2000" u="sng" dirty="0"/>
          </a:p>
        </p:txBody>
      </p:sp>
      <p:cxnSp>
        <p:nvCxnSpPr>
          <p:cNvPr id="4" name="直線コネクタ 3"/>
          <p:cNvCxnSpPr/>
          <p:nvPr/>
        </p:nvCxnSpPr>
        <p:spPr>
          <a:xfrm>
            <a:off x="0" y="615561"/>
            <a:ext cx="9906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506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１０</a:t>
            </a:r>
            <a:r>
              <a:rPr lang="ja-JP" altLang="en-US" sz="3600" dirty="0" smtClean="0">
                <a:solidFill>
                  <a:schemeClr val="tx1"/>
                </a:solidFill>
              </a:rPr>
              <a:t>　地域生活支援拠点等の整備について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72</a:t>
            </a:fld>
            <a:endParaRPr lang="en-US" altLang="ja-JP">
              <a:solidFill>
                <a:prstClr val="black"/>
              </a:solidFill>
            </a:endParaRPr>
          </a:p>
        </p:txBody>
      </p:sp>
    </p:spTree>
    <p:extLst>
      <p:ext uri="{BB962C8B-B14F-4D97-AF65-F5344CB8AC3E}">
        <p14:creationId xmlns:p14="http://schemas.microsoft.com/office/powerpoint/2010/main" val="26910957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136076" y="2797901"/>
            <a:ext cx="4776824"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01" name="角丸四角形 100"/>
          <p:cNvSpPr/>
          <p:nvPr/>
        </p:nvSpPr>
        <p:spPr>
          <a:xfrm>
            <a:off x="5034295" y="2797901"/>
            <a:ext cx="4773096" cy="3947658"/>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13" name="フローチャート : 判断 12"/>
          <p:cNvSpPr/>
          <p:nvPr/>
        </p:nvSpPr>
        <p:spPr>
          <a:xfrm>
            <a:off x="5524983" y="3591853"/>
            <a:ext cx="3728592" cy="2526274"/>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endParaRPr lang="ja-JP" altLang="en-US" sz="1200">
              <a:solidFill>
                <a:prstClr val="white"/>
              </a:solidFill>
            </a:endParaRPr>
          </a:p>
        </p:txBody>
      </p:sp>
      <p:sp>
        <p:nvSpPr>
          <p:cNvPr id="56" name="角丸四角形 55"/>
          <p:cNvSpPr/>
          <p:nvPr/>
        </p:nvSpPr>
        <p:spPr>
          <a:xfrm>
            <a:off x="56479" y="692696"/>
            <a:ext cx="9750921" cy="1008112"/>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91341" tIns="45673" rIns="91341" bIns="45673" anchor="t"/>
          <a:lstStyle/>
          <a:p>
            <a:pPr indent="164919" eaLnBrk="0" fontAlgn="auto" hangingPunct="0">
              <a:spcBef>
                <a:spcPts val="0"/>
              </a:spcBef>
              <a:spcAft>
                <a:spcPts val="0"/>
              </a:spcAft>
              <a:defRPr/>
            </a:pPr>
            <a:r>
              <a:rPr kumimoji="0" lang="ja-JP" altLang="en-US" kern="0" dirty="0" smtClean="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smtClean="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smtClean="0">
                <a:solidFill>
                  <a:srgbClr val="333399">
                    <a:lumMod val="50000"/>
                  </a:srgbClr>
                </a:solidFill>
                <a:latin typeface="HGPｺﾞｼｯｸM" pitchFamily="50" charset="-128"/>
                <a:ea typeface="HGPｺﾞｼｯｸM" pitchFamily="50" charset="-128"/>
              </a:rPr>
              <a:t>を、</a:t>
            </a:r>
            <a:r>
              <a:rPr kumimoji="0" lang="ja-JP" altLang="en-US" kern="0" dirty="0">
                <a:solidFill>
                  <a:srgbClr val="333399">
                    <a:lumMod val="50000"/>
                  </a:srgbClr>
                </a:solidFill>
                <a:latin typeface="HGPｺﾞｼｯｸM" pitchFamily="50" charset="-128"/>
                <a:ea typeface="HGPｺﾞｼｯｸM" pitchFamily="50" charset="-128"/>
              </a:rPr>
              <a:t>地域の実情に応じた創意工夫に</a:t>
            </a:r>
            <a:r>
              <a:rPr kumimoji="0" lang="ja-JP" altLang="en-US" kern="0" dirty="0" smtClean="0">
                <a:solidFill>
                  <a:srgbClr val="333399">
                    <a:lumMod val="50000"/>
                  </a:srgbClr>
                </a:solidFill>
                <a:latin typeface="HGPｺﾞｼｯｸM" pitchFamily="50" charset="-128"/>
                <a:ea typeface="HGPｺﾞｼｯｸM" pitchFamily="50" charset="-128"/>
              </a:rPr>
              <a:t>より整備</a:t>
            </a:r>
            <a:r>
              <a:rPr kumimoji="0" lang="ja-JP" altLang="en-US" kern="0" dirty="0">
                <a:solidFill>
                  <a:srgbClr val="333399">
                    <a:lumMod val="50000"/>
                  </a:srgbClr>
                </a:solidFill>
                <a:latin typeface="HGPｺﾞｼｯｸM" pitchFamily="50" charset="-128"/>
                <a:ea typeface="HGPｺﾞｼｯｸM" pitchFamily="50" charset="-128"/>
              </a:rPr>
              <a:t>し、障害者の生活を地域全体で支えるサービス提供体制を</a:t>
            </a:r>
            <a:r>
              <a:rPr kumimoji="0" lang="ja-JP" altLang="en-US" kern="0" dirty="0" smtClean="0">
                <a:solidFill>
                  <a:srgbClr val="333399">
                    <a:lumMod val="50000"/>
                  </a:srgbClr>
                </a:solidFill>
                <a:latin typeface="HGPｺﾞｼｯｸM" pitchFamily="50" charset="-128"/>
                <a:ea typeface="HGPｺﾞｼｯｸM" pitchFamily="50" charset="-128"/>
              </a:rPr>
              <a:t>構築。</a:t>
            </a:r>
            <a:endParaRPr kumimoji="0" lang="en-US" altLang="ja-JP" sz="2000" kern="0" dirty="0">
              <a:solidFill>
                <a:srgbClr val="333399">
                  <a:lumMod val="50000"/>
                </a:srgbClr>
              </a:solidFill>
              <a:latin typeface="HGPｺﾞｼｯｸM" pitchFamily="50" charset="-128"/>
              <a:ea typeface="HGPｺﾞｼｯｸM" pitchFamily="50" charset="-128"/>
            </a:endParaRPr>
          </a:p>
        </p:txBody>
      </p:sp>
      <p:sp>
        <p:nvSpPr>
          <p:cNvPr id="108" name="角丸四角形 107"/>
          <p:cNvSpPr/>
          <p:nvPr/>
        </p:nvSpPr>
        <p:spPr>
          <a:xfrm>
            <a:off x="6897267" y="4054815"/>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6897428" y="3029758"/>
            <a:ext cx="1143381" cy="1055430"/>
          </a:xfrm>
          <a:prstGeom prst="rect">
            <a:avLst/>
          </a:prstGeom>
          <a:noFill/>
        </p:spPr>
      </p:pic>
      <p:sp>
        <p:nvSpPr>
          <p:cNvPr id="63" name="テキスト ボックス 221"/>
          <p:cNvSpPr>
            <a:spLocks noChangeArrowheads="1"/>
          </p:cNvSpPr>
          <p:nvPr/>
        </p:nvSpPr>
        <p:spPr bwMode="auto">
          <a:xfrm>
            <a:off x="74302" y="1750702"/>
            <a:ext cx="9775248" cy="310150"/>
          </a:xfrm>
          <a:prstGeom prst="bevel">
            <a:avLst>
              <a:gd name="adj" fmla="val 12500"/>
            </a:avLst>
          </a:prstGeom>
          <a:noFill/>
          <a:ln w="9525">
            <a:noFill/>
            <a:miter lim="800000"/>
            <a:headEnd/>
            <a:tailEnd/>
          </a:ln>
        </p:spPr>
        <p:txBody>
          <a:bodyPr wrap="none" lIns="0" tIns="0" rIns="0" bIns="0" anchor="ctr"/>
          <a:lstStyle/>
          <a:p>
            <a:pPr defTabSz="1346653" fontAlgn="auto">
              <a:spcBef>
                <a:spcPts val="0"/>
              </a:spcBef>
              <a:spcAft>
                <a:spcPts val="0"/>
              </a:spcAft>
              <a:defRPr/>
            </a:pPr>
            <a:r>
              <a:rPr kumimoji="0" lang="ja-JP" altLang="en-US" sz="1600" kern="0" dirty="0">
                <a:solidFill>
                  <a:srgbClr val="333399">
                    <a:lumMod val="50000"/>
                  </a:srgbClr>
                </a:solidFill>
                <a:ea typeface="ＤＨＰ特太ゴシック体" pitchFamily="2" charset="-128"/>
              </a:rPr>
              <a:t>●地域生活支援拠点等の整備手法（イメージ）</a:t>
            </a:r>
            <a:r>
              <a:rPr kumimoji="0" lang="en-US" altLang="ja-JP" sz="1200" u="sng" kern="0" dirty="0">
                <a:solidFill>
                  <a:srgbClr val="FF0000"/>
                </a:solidFill>
                <a:latin typeface="ＭＳ Ｐゴシック"/>
                <a:ea typeface="ＭＳ Ｐゴシック"/>
              </a:rPr>
              <a:t>※</a:t>
            </a:r>
            <a:r>
              <a:rPr kumimoji="0" lang="ja-JP" altLang="en-US" sz="1200"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74304" y="2133306"/>
            <a:ext cx="9677208" cy="412251"/>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600"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6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064604" y="2658272"/>
            <a:ext cx="2941519" cy="338684"/>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400" dirty="0">
                <a:solidFill>
                  <a:prstClr val="white"/>
                </a:solidFill>
                <a:latin typeface="メイリオ" pitchFamily="50" charset="-128"/>
                <a:ea typeface="メイリオ" pitchFamily="50" charset="-128"/>
              </a:rPr>
              <a:t>多機能拠点整備型</a:t>
            </a:r>
            <a:endParaRPr lang="en-US" altLang="ja-JP" sz="1400" dirty="0">
              <a:solidFill>
                <a:prstClr val="white"/>
              </a:solidFill>
              <a:latin typeface="メイリオ" pitchFamily="50" charset="-128"/>
              <a:ea typeface="メイリオ" pitchFamily="50" charset="-128"/>
            </a:endParaRPr>
          </a:p>
        </p:txBody>
      </p:sp>
      <p:sp>
        <p:nvSpPr>
          <p:cNvPr id="52" name="コンテンツ プレースホルダ 2"/>
          <p:cNvSpPr txBox="1">
            <a:spLocks/>
          </p:cNvSpPr>
          <p:nvPr/>
        </p:nvSpPr>
        <p:spPr bwMode="auto">
          <a:xfrm>
            <a:off x="6609192" y="2637389"/>
            <a:ext cx="1560174" cy="367197"/>
          </a:xfrm>
          <a:prstGeom prst="rect">
            <a:avLst/>
          </a:prstGeom>
          <a:solidFill>
            <a:schemeClr val="tx2">
              <a:lumMod val="60000"/>
              <a:lumOff val="40000"/>
            </a:schemeClr>
          </a:solidFill>
          <a:ln cmpd="dbl">
            <a:headEnd/>
            <a:tailEnd/>
          </a:ln>
        </p:spPr>
        <p:style>
          <a:lnRef idx="2">
            <a:schemeClr val="accent1"/>
          </a:lnRef>
          <a:fillRef idx="1">
            <a:schemeClr val="lt1"/>
          </a:fillRef>
          <a:effectRef idx="0">
            <a:schemeClr val="accent1"/>
          </a:effectRef>
          <a:fontRef idx="minor">
            <a:schemeClr val="dk1"/>
          </a:fontRef>
        </p:style>
        <p:txBody>
          <a:bodyPr lIns="91341" tIns="45673" rIns="91341" bIns="45673" anchor="ctr"/>
          <a:lstStyle/>
          <a:p>
            <a:pPr algn="ctr" fontAlgn="auto">
              <a:spcBef>
                <a:spcPts val="0"/>
              </a:spcBef>
              <a:spcAft>
                <a:spcPts val="0"/>
              </a:spcAft>
              <a:defRPr/>
            </a:pPr>
            <a:r>
              <a:rPr lang="ja-JP" altLang="en-US" sz="1400" dirty="0">
                <a:solidFill>
                  <a:prstClr val="white"/>
                </a:solidFill>
                <a:latin typeface="メイリオ" pitchFamily="50" charset="-128"/>
                <a:ea typeface="メイリオ" pitchFamily="50" charset="-128"/>
              </a:rPr>
              <a:t>面的整備型</a:t>
            </a:r>
            <a:endParaRPr lang="en-US" altLang="ja-JP" sz="1400" dirty="0">
              <a:solidFill>
                <a:prstClr val="white"/>
              </a:solidFill>
              <a:latin typeface="メイリオ" pitchFamily="50" charset="-128"/>
              <a:ea typeface="メイリオ" pitchFamily="50" charset="-128"/>
            </a:endParaRPr>
          </a:p>
        </p:txBody>
      </p:sp>
      <p:sp>
        <p:nvSpPr>
          <p:cNvPr id="40" name="円/楕円 39"/>
          <p:cNvSpPr/>
          <p:nvPr/>
        </p:nvSpPr>
        <p:spPr>
          <a:xfrm rot="16200000">
            <a:off x="1500970" y="2409836"/>
            <a:ext cx="2151536" cy="4032451"/>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94" name="角丸四角形 93"/>
          <p:cNvSpPr/>
          <p:nvPr/>
        </p:nvSpPr>
        <p:spPr>
          <a:xfrm>
            <a:off x="190507" y="3647776"/>
            <a:ext cx="1306167"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体験の機会・場</a:t>
            </a:r>
          </a:p>
        </p:txBody>
      </p:sp>
      <p:sp>
        <p:nvSpPr>
          <p:cNvPr id="95" name="角丸四角形 94"/>
          <p:cNvSpPr/>
          <p:nvPr/>
        </p:nvSpPr>
        <p:spPr>
          <a:xfrm>
            <a:off x="1701294" y="3129171"/>
            <a:ext cx="1546221" cy="40701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96" name="角丸四角形 95"/>
          <p:cNvSpPr/>
          <p:nvPr/>
        </p:nvSpPr>
        <p:spPr>
          <a:xfrm>
            <a:off x="3760419" y="3600085"/>
            <a:ext cx="976599"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sp>
        <p:nvSpPr>
          <p:cNvPr id="66" name="テキスト ボックス 65"/>
          <p:cNvSpPr txBox="1"/>
          <p:nvPr/>
        </p:nvSpPr>
        <p:spPr>
          <a:xfrm>
            <a:off x="136084" y="116636"/>
            <a:ext cx="9597588" cy="432048"/>
          </a:xfrm>
          <a:prstGeom prst="rect">
            <a:avLst/>
          </a:prstGeom>
          <a:ln>
            <a:solidFill>
              <a:srgbClr val="31849B"/>
            </a:solidFill>
          </a:ln>
        </p:spPr>
        <p:style>
          <a:lnRef idx="1">
            <a:schemeClr val="accent5"/>
          </a:lnRef>
          <a:fillRef idx="2">
            <a:schemeClr val="accent5"/>
          </a:fillRef>
          <a:effectRef idx="1">
            <a:schemeClr val="accent5"/>
          </a:effectRef>
          <a:fontRef idx="minor">
            <a:schemeClr val="dk1"/>
          </a:fontRef>
        </p:style>
        <p:txBody>
          <a:bodyPr wrap="square" lIns="91341" tIns="45673" rIns="91341" bIns="45673" rtlCol="0" anchor="ctr" anchorCtr="0">
            <a:noAutofit/>
          </a:bodyPr>
          <a:lstStyle/>
          <a:p>
            <a:pPr algn="ctr" defTabSz="913294" fontAlgn="auto">
              <a:spcBef>
                <a:spcPts val="0"/>
              </a:spcBef>
              <a:spcAft>
                <a:spcPts val="0"/>
              </a:spcAft>
            </a:pPr>
            <a:r>
              <a:rPr lang="ja-JP" altLang="en-US" sz="2400" b="1" dirty="0">
                <a:solidFill>
                  <a:srgbClr val="1F497D"/>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778" y="3796333"/>
            <a:ext cx="1411638" cy="102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1666507" y="4618831"/>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84" name="正方形/長方形 83"/>
          <p:cNvSpPr/>
          <p:nvPr/>
        </p:nvSpPr>
        <p:spPr>
          <a:xfrm>
            <a:off x="3224811" y="4864001"/>
            <a:ext cx="288032" cy="332711"/>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rtlCol="0" anchor="ctr"/>
          <a:lstStyle/>
          <a:p>
            <a:pPr algn="ctr"/>
            <a:r>
              <a:rPr lang="ja-JP" altLang="en-US" sz="1000" dirty="0">
                <a:solidFill>
                  <a:srgbClr val="1F497D">
                    <a:lumMod val="50000"/>
                  </a:srgbClr>
                </a:solidFill>
                <a:latin typeface="HGPｺﾞｼｯｸM" pitchFamily="50" charset="-128"/>
                <a:ea typeface="HGPｺﾞｼｯｸM" pitchFamily="50" charset="-128"/>
              </a:rPr>
              <a:t>等</a:t>
            </a:r>
          </a:p>
        </p:txBody>
      </p:sp>
      <p:sp>
        <p:nvSpPr>
          <p:cNvPr id="85" name="角丸四角形 84"/>
          <p:cNvSpPr/>
          <p:nvPr/>
        </p:nvSpPr>
        <p:spPr>
          <a:xfrm>
            <a:off x="430196" y="5155609"/>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sp>
        <p:nvSpPr>
          <p:cNvPr id="86" name="角丸四角形 85"/>
          <p:cNvSpPr/>
          <p:nvPr/>
        </p:nvSpPr>
        <p:spPr>
          <a:xfrm>
            <a:off x="3190250" y="5251033"/>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4777" y="3068960"/>
            <a:ext cx="365053" cy="38107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3760379" y="3832691"/>
            <a:ext cx="334650" cy="548610"/>
          </a:xfrm>
          <a:prstGeom prst="rect">
            <a:avLst/>
          </a:prstGeom>
          <a:noFill/>
        </p:spPr>
      </p:pic>
      <p:grpSp>
        <p:nvGrpSpPr>
          <p:cNvPr id="126" name="グループ化 125"/>
          <p:cNvGrpSpPr/>
          <p:nvPr/>
        </p:nvGrpSpPr>
        <p:grpSpPr>
          <a:xfrm>
            <a:off x="920660" y="6118148"/>
            <a:ext cx="3405191" cy="453770"/>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196906"/>
            </a:xfrm>
            <a:prstGeom prst="rect">
              <a:avLst/>
            </a:prstGeom>
            <a:noFill/>
          </p:spPr>
          <p:txBody>
            <a:bodyPr wrap="square" rtlCol="0">
              <a:spAutoFit/>
            </a:bodyPr>
            <a:lstStyle/>
            <a:p>
              <a:pPr algn="ctr"/>
              <a:r>
                <a:rPr lang="ja-JP" altLang="en-US" sz="1400"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400"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275189" y="5332394"/>
            <a:ext cx="397944" cy="873071"/>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91341" tIns="0" rIns="91341" bIns="0" rtlCol="0" anchor="ctr"/>
          <a:lstStyle/>
          <a:p>
            <a:pPr algn="ctr">
              <a:lnSpc>
                <a:spcPts val="1399"/>
              </a:lnSpc>
            </a:pPr>
            <a:endParaRPr lang="ja-JP" altLang="en-US" sz="1200" dirty="0">
              <a:solidFill>
                <a:srgbClr val="0070C0"/>
              </a:solidFill>
              <a:latin typeface="ＤＨＰ平成明朝体W7" panose="02020700000000000000" pitchFamily="18" charset="-128"/>
              <a:ea typeface="ＤＨＰ平成明朝体W7" panose="02020700000000000000" pitchFamily="18" charset="-128"/>
              <a:cs typeface="メイリオ" panose="020B0604030504040204" pitchFamily="50" charset="-128"/>
            </a:endParaRPr>
          </a:p>
        </p:txBody>
      </p:sp>
      <p:sp>
        <p:nvSpPr>
          <p:cNvPr id="129" name="正方形/長方形 128"/>
          <p:cNvSpPr/>
          <p:nvPr/>
        </p:nvSpPr>
        <p:spPr>
          <a:xfrm>
            <a:off x="2494606" y="5673435"/>
            <a:ext cx="1463942" cy="275866"/>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673" rIns="0" bIns="45673" rtlCol="0" anchor="ctr"/>
          <a:lstStyle/>
          <a:p>
            <a:pPr algn="ctr"/>
            <a:r>
              <a:rPr lang="ja-JP" altLang="en-US" sz="1200"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047" y="4347973"/>
            <a:ext cx="1161763" cy="92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a:srcRect/>
          <a:stretch>
            <a:fillRect/>
          </a:stretch>
        </p:blipFill>
        <p:spPr bwMode="auto">
          <a:xfrm>
            <a:off x="920578" y="3937729"/>
            <a:ext cx="400748" cy="536507"/>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a:srcRect/>
          <a:stretch>
            <a:fillRect/>
          </a:stretch>
        </p:blipFill>
        <p:spPr bwMode="auto">
          <a:xfrm>
            <a:off x="8769729" y="3933078"/>
            <a:ext cx="660197" cy="1082298"/>
          </a:xfrm>
          <a:prstGeom prst="rect">
            <a:avLst/>
          </a:prstGeom>
          <a:noFill/>
        </p:spPr>
      </p:pic>
      <p:sp>
        <p:nvSpPr>
          <p:cNvPr id="109" name="角丸四角形 108"/>
          <p:cNvSpPr/>
          <p:nvPr/>
        </p:nvSpPr>
        <p:spPr>
          <a:xfrm>
            <a:off x="8652579" y="4885400"/>
            <a:ext cx="893900" cy="355906"/>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相談</a:t>
            </a:r>
          </a:p>
        </p:txBody>
      </p:sp>
      <p:pic>
        <p:nvPicPr>
          <p:cNvPr id="1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4835" y="5377885"/>
            <a:ext cx="108367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6836934" y="6027966"/>
            <a:ext cx="1230515" cy="354997"/>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000" b="1" kern="0" spc="-10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緊急時の受け入れ</a:t>
            </a:r>
          </a:p>
        </p:txBody>
      </p:sp>
      <p:sp>
        <p:nvSpPr>
          <p:cNvPr id="143" name="正方形/長方形 142"/>
          <p:cNvSpPr/>
          <p:nvPr/>
        </p:nvSpPr>
        <p:spPr>
          <a:xfrm>
            <a:off x="5034285" y="5131356"/>
            <a:ext cx="1656184" cy="577394"/>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7978677" y="5698580"/>
            <a:ext cx="82809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短期入所　</a:t>
            </a:r>
          </a:p>
        </p:txBody>
      </p:sp>
      <p:sp>
        <p:nvSpPr>
          <p:cNvPr id="145" name="正方形/長方形 144"/>
          <p:cNvSpPr/>
          <p:nvPr/>
        </p:nvSpPr>
        <p:spPr>
          <a:xfrm>
            <a:off x="8290251" y="3707129"/>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相談支援事業所　</a:t>
            </a:r>
          </a:p>
        </p:txBody>
      </p:sp>
      <p:sp>
        <p:nvSpPr>
          <p:cNvPr id="146" name="正方形/長方形 145"/>
          <p:cNvSpPr/>
          <p:nvPr/>
        </p:nvSpPr>
        <p:spPr>
          <a:xfrm>
            <a:off x="5572146" y="3474476"/>
            <a:ext cx="1499042" cy="25119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10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6610485" y="4623890"/>
            <a:ext cx="1546221"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地域の体制づくり</a:t>
            </a:r>
          </a:p>
        </p:txBody>
      </p:sp>
      <p:sp>
        <p:nvSpPr>
          <p:cNvPr id="148" name="角丸四角形 147"/>
          <p:cNvSpPr/>
          <p:nvPr/>
        </p:nvSpPr>
        <p:spPr>
          <a:xfrm>
            <a:off x="5105368" y="3971858"/>
            <a:ext cx="1270840" cy="391935"/>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91335" tIns="45667" rIns="91335" bIns="45667" rtlCol="0" anchor="ctr"/>
          <a:lstStyle/>
          <a:p>
            <a:pPr algn="ctr" fontAlgn="auto">
              <a:spcBef>
                <a:spcPts val="0"/>
              </a:spcBef>
              <a:spcAft>
                <a:spcPts val="0"/>
              </a:spcAft>
              <a:defRPr/>
            </a:pPr>
            <a:r>
              <a:rPr kumimoji="0" lang="ja-JP" altLang="en-US" sz="1100" b="1" kern="0" dirty="0">
                <a:solidFill>
                  <a:prstClr val="white"/>
                </a:solidFill>
                <a:effectLst>
                  <a:outerShdw blurRad="38100" dist="38100" dir="2700000" algn="tl">
                    <a:srgbClr val="000000">
                      <a:alpha val="43137"/>
                    </a:srgbClr>
                  </a:outerShdw>
                </a:effectLst>
                <a:latin typeface="メイリオ" pitchFamily="50" charset="-128"/>
                <a:ea typeface="メイリオ" pitchFamily="50" charset="-128"/>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5386" y="4497569"/>
            <a:ext cx="589833" cy="548310"/>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7331128" y="5015829"/>
            <a:ext cx="1321553" cy="242941"/>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a:r>
              <a:rPr lang="ja-JP" altLang="en-US" sz="1100" dirty="0">
                <a:solidFill>
                  <a:srgbClr val="EEECE1">
                    <a:lumMod val="10000"/>
                  </a:srgbClr>
                </a:solidFill>
                <a:latin typeface="メイリオ" pitchFamily="50" charset="-128"/>
                <a:ea typeface="メイリオ" pitchFamily="50" charset="-128"/>
                <a:cs typeface="メイリオ" pitchFamily="50" charset="-128"/>
              </a:rPr>
              <a:t>コーディネーター　</a:t>
            </a:r>
          </a:p>
        </p:txBody>
      </p:sp>
      <p:sp>
        <p:nvSpPr>
          <p:cNvPr id="43"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73</a:t>
            </a:fld>
            <a:endParaRPr lang="en-US" altLang="ja-JP" dirty="0">
              <a:solidFill>
                <a:srgbClr val="000000"/>
              </a:solidFill>
            </a:endParaRPr>
          </a:p>
        </p:txBody>
      </p:sp>
      <p:sp>
        <p:nvSpPr>
          <p:cNvPr id="44" name="テキスト ボックス 43"/>
          <p:cNvSpPr txBox="1"/>
          <p:nvPr/>
        </p:nvSpPr>
        <p:spPr>
          <a:xfrm>
            <a:off x="7710148" y="164572"/>
            <a:ext cx="2094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参考資料３を参照</a:t>
            </a:r>
          </a:p>
        </p:txBody>
      </p:sp>
    </p:spTree>
    <p:extLst>
      <p:ext uri="{BB962C8B-B14F-4D97-AF65-F5344CB8AC3E}">
        <p14:creationId xmlns:p14="http://schemas.microsoft.com/office/powerpoint/2010/main" val="779541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508" y="137258"/>
            <a:ext cx="9673075" cy="504056"/>
          </a:xfrm>
          <a:prstGeom prst="roundRect">
            <a:avLst/>
          </a:prstGeom>
          <a:solidFill>
            <a:srgbClr val="FFCCFF"/>
          </a:solidFill>
          <a:ln>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2000" b="1" dirty="0">
                <a:solidFill>
                  <a:prstClr val="black"/>
                </a:solidFill>
                <a:latin typeface="ＭＳ ゴシック" panose="020B0609070205080204" pitchFamily="49" charset="-128"/>
                <a:ea typeface="ＭＳ ゴシック" panose="020B0609070205080204" pitchFamily="49" charset="-128"/>
              </a:rPr>
              <a:t>地域生活支援拠点等の整備促進について（通知）</a:t>
            </a:r>
            <a:r>
              <a:rPr lang="en-US" altLang="ja-JP" sz="2000" b="1" dirty="0">
                <a:solidFill>
                  <a:prstClr val="black"/>
                </a:solidFill>
                <a:latin typeface="ＭＳ ゴシック" panose="020B0609070205080204" pitchFamily="49" charset="-128"/>
                <a:ea typeface="ＭＳ ゴシック" panose="020B0609070205080204" pitchFamily="49" charset="-128"/>
              </a:rPr>
              <a:t>【</a:t>
            </a:r>
            <a:r>
              <a:rPr lang="ja-JP" altLang="en-US" sz="2000" b="1" dirty="0">
                <a:solidFill>
                  <a:prstClr val="black"/>
                </a:solidFill>
                <a:latin typeface="ＭＳ ゴシック" panose="020B0609070205080204" pitchFamily="49" charset="-128"/>
                <a:ea typeface="ＭＳ ゴシック" panose="020B0609070205080204" pitchFamily="49" charset="-128"/>
              </a:rPr>
              <a:t>骨子</a:t>
            </a:r>
            <a:r>
              <a:rPr lang="en-US" altLang="ja-JP" sz="2000" b="1" dirty="0">
                <a:solidFill>
                  <a:prstClr val="black"/>
                </a:solidFill>
                <a:latin typeface="ＭＳ ゴシック" panose="020B0609070205080204" pitchFamily="49" charset="-128"/>
                <a:ea typeface="ＭＳ ゴシック" panose="020B0609070205080204" pitchFamily="49" charset="-128"/>
              </a:rPr>
              <a:t>】</a:t>
            </a:r>
            <a:endParaRPr lang="ja-JP" altLang="en-US" sz="1400" b="1"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7371298" y="660291"/>
            <a:ext cx="2399113" cy="34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400" dirty="0">
                <a:solidFill>
                  <a:prstClr val="black"/>
                </a:solidFill>
              </a:rPr>
              <a:t>平成</a:t>
            </a:r>
            <a:r>
              <a:rPr lang="ja-JP" altLang="en-US" sz="1400">
                <a:solidFill>
                  <a:prstClr val="black"/>
                </a:solidFill>
              </a:rPr>
              <a:t>２９年７月７日</a:t>
            </a:r>
            <a:endParaRPr lang="ja-JP" altLang="en-US" sz="1400" dirty="0">
              <a:solidFill>
                <a:prstClr val="black"/>
              </a:solidFill>
            </a:endParaRPr>
          </a:p>
        </p:txBody>
      </p:sp>
      <p:sp>
        <p:nvSpPr>
          <p:cNvPr id="6" name="角丸四角形 5"/>
          <p:cNvSpPr/>
          <p:nvPr/>
        </p:nvSpPr>
        <p:spPr>
          <a:xfrm>
            <a:off x="116508" y="1004194"/>
            <a:ext cx="9673075" cy="615881"/>
          </a:xfrm>
          <a:prstGeom prst="round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地域生活支援拠点等の整備促進を図るため、目的、必要な機能等、市町村・都道府県の責務と役割を</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auto">
              <a:spcBef>
                <a:spcPts val="0"/>
              </a:spcBef>
              <a:spcAft>
                <a:spcPts val="0"/>
              </a:spcAft>
            </a:pPr>
            <a:r>
              <a:rPr lang="ja-JP" altLang="en-US" sz="1400" dirty="0">
                <a:solidFill>
                  <a:prstClr val="black"/>
                </a:solidFill>
                <a:latin typeface="ＭＳ ゴシック" panose="020B0609070205080204" pitchFamily="49" charset="-128"/>
                <a:ea typeface="ＭＳ ゴシック" panose="020B0609070205080204" pitchFamily="49" charset="-128"/>
              </a:rPr>
              <a:t>　周知・徹底する。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126040" y="756763"/>
            <a:ext cx="1404156" cy="309105"/>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趣旨</a:t>
            </a:r>
          </a:p>
        </p:txBody>
      </p:sp>
      <p:sp>
        <p:nvSpPr>
          <p:cNvPr id="8" name="正方形/長方形 7"/>
          <p:cNvSpPr/>
          <p:nvPr/>
        </p:nvSpPr>
        <p:spPr>
          <a:xfrm>
            <a:off x="116463" y="1909203"/>
            <a:ext cx="4680520" cy="87176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a:t>
            </a:r>
            <a:r>
              <a:rPr lang="ja-JP" altLang="ja-JP" sz="1200" kern="0" dirty="0">
                <a:solidFill>
                  <a:prstClr val="black"/>
                </a:solidFill>
                <a:latin typeface="ＭＳ Ｐゴシック" panose="020B0600070205080204" pitchFamily="50" charset="-128"/>
                <a:cs typeface="ＭＳ 明朝"/>
              </a:rPr>
              <a:t>障害者等の重度化・高齢化や「親亡き後」に備える</a:t>
            </a:r>
            <a:r>
              <a:rPr lang="ja-JP" altLang="en-US" sz="1200" kern="0" dirty="0">
                <a:solidFill>
                  <a:prstClr val="black"/>
                </a:solidFill>
                <a:latin typeface="ＭＳ Ｐゴシック" panose="020B0600070205080204" pitchFamily="50" charset="-128"/>
                <a:cs typeface="ＭＳ 明朝"/>
              </a:rPr>
              <a:t>とともに、</a:t>
            </a:r>
            <a:endParaRPr lang="en-US" altLang="ja-JP" sz="12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重度障害にも対応できる専門性を有し、障害者等やその家族</a:t>
            </a:r>
            <a:endParaRPr lang="en-US" altLang="ja-JP" sz="1200" kern="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ＭＳ 明朝"/>
              </a:rPr>
              <a:t>　の緊急事態に対応を図る。</a:t>
            </a:r>
            <a:endParaRPr lang="en-US" altLang="ja-JP" sz="1200" kern="0" dirty="0">
              <a:solidFill>
                <a:prstClr val="black"/>
              </a:solidFill>
              <a:latin typeface="ＭＳ Ｐゴシック" panose="020B0600070205080204" pitchFamily="50" charset="-128"/>
              <a:cs typeface="ＭＳ 明朝"/>
            </a:endParaRPr>
          </a:p>
        </p:txBody>
      </p:sp>
      <p:sp>
        <p:nvSpPr>
          <p:cNvPr id="9" name="正方形/長方形 8"/>
          <p:cNvSpPr/>
          <p:nvPr/>
        </p:nvSpPr>
        <p:spPr>
          <a:xfrm>
            <a:off x="114724" y="1750238"/>
            <a:ext cx="1940641"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整備の目的</a:t>
            </a:r>
          </a:p>
        </p:txBody>
      </p:sp>
      <p:sp>
        <p:nvSpPr>
          <p:cNvPr id="10" name="正方形/長方形 9"/>
          <p:cNvSpPr/>
          <p:nvPr/>
        </p:nvSpPr>
        <p:spPr>
          <a:xfrm>
            <a:off x="126041" y="3069000"/>
            <a:ext cx="4670942" cy="2145581"/>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dirty="0">
                <a:solidFill>
                  <a:prstClr val="black"/>
                </a:solidFill>
                <a:latin typeface="ＭＳ Ｐゴシック" panose="020B0600070205080204" pitchFamily="50" charset="-128"/>
              </a:rPr>
              <a:t>○　５つの機能を集約して、「多機能拠点整備型」、「面的整備</a:t>
            </a: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dirty="0">
                <a:solidFill>
                  <a:prstClr val="black"/>
                </a:solidFill>
                <a:latin typeface="ＭＳ Ｐゴシック" panose="020B0600070205080204" pitchFamily="50" charset="-128"/>
              </a:rPr>
              <a:t>　型」等、地域の実情に応じた整備を行う。</a:t>
            </a:r>
            <a:endParaRPr lang="en-US" altLang="ja-JP" sz="120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srgbClr val="1F497D"/>
                </a:solidFill>
                <a:latin typeface="ＭＳ Ｐゴシック" panose="020B0600070205080204" pitchFamily="50" charset="-128"/>
              </a:rPr>
              <a:t>　　</a:t>
            </a:r>
            <a:r>
              <a:rPr lang="ja-JP" altLang="en-US" sz="1200" kern="0" dirty="0">
                <a:solidFill>
                  <a:prstClr val="black"/>
                </a:solidFill>
                <a:latin typeface="ＭＳ Ｐゴシック" panose="020B0600070205080204" pitchFamily="50" charset="-128"/>
              </a:rPr>
              <a:t>① 相談　② 緊急時の受け入れ・対応</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③ 体験の機会・場　④ 専門的人材の確保・養成</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⑤ 地域の体制づくり</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en-US" altLang="ja-JP" sz="1200" kern="0" dirty="0">
                <a:solidFill>
                  <a:prstClr val="black"/>
                </a:solidFill>
                <a:latin typeface="ＭＳ Ｐゴシック" panose="020B0600070205080204" pitchFamily="50" charset="-128"/>
              </a:rPr>
              <a:t>※</a:t>
            </a:r>
            <a:r>
              <a:rPr lang="ja-JP" altLang="en-US" sz="1200" kern="0" dirty="0">
                <a:solidFill>
                  <a:prstClr val="black"/>
                </a:solidFill>
                <a:latin typeface="ＭＳ Ｐゴシック" panose="020B0600070205080204" pitchFamily="50" charset="-128"/>
              </a:rPr>
              <a:t>　地域の実情を踏まえ、必要な機能やその機能の内容の充足</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rPr>
              <a:t>　の程度については、市町村が判断する。</a:t>
            </a:r>
            <a:endParaRPr lang="en-US" altLang="ja-JP" sz="1200" kern="0" dirty="0">
              <a:solidFill>
                <a:prstClr val="black"/>
              </a:solidFill>
              <a:latin typeface="ＭＳ Ｐゴシック" panose="020B0600070205080204" pitchFamily="50" charset="-128"/>
            </a:endParaRPr>
          </a:p>
          <a:p>
            <a:pPr fontAlgn="auto">
              <a:spcBef>
                <a:spcPts val="0"/>
              </a:spcBef>
              <a:spcAft>
                <a:spcPts val="0"/>
              </a:spcAft>
            </a:pPr>
            <a:r>
              <a:rPr lang="en-US" altLang="ja-JP" sz="1200" kern="100" dirty="0">
                <a:solidFill>
                  <a:prstClr val="black"/>
                </a:solidFill>
                <a:latin typeface="ＭＳ Ｐゴシック" panose="020B0600070205080204" pitchFamily="50" charset="-128"/>
                <a:cs typeface="Times New Roman"/>
              </a:rPr>
              <a:t>※</a:t>
            </a:r>
            <a:r>
              <a:rPr lang="ja-JP" altLang="en-US" sz="1200" kern="100" dirty="0">
                <a:solidFill>
                  <a:prstClr val="black"/>
                </a:solidFill>
                <a:latin typeface="ＭＳ Ｐゴシック" panose="020B0600070205080204" pitchFamily="50" charset="-128"/>
                <a:cs typeface="Times New Roman"/>
              </a:rPr>
              <a:t>　緊急時の対応等について、医療機関との連携も含め、各機</a:t>
            </a:r>
            <a:endParaRPr lang="en-US" altLang="ja-JP" sz="12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prstClr val="black"/>
                </a:solidFill>
                <a:latin typeface="ＭＳ Ｐゴシック" panose="020B0600070205080204" pitchFamily="50" charset="-128"/>
                <a:cs typeface="Times New Roman"/>
              </a:rPr>
              <a:t>　能を有機的に組み合わせる。</a:t>
            </a:r>
            <a:endParaRPr lang="en-US" altLang="ja-JP" sz="12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en-US" altLang="ja-JP" sz="1200" kern="100" dirty="0">
                <a:solidFill>
                  <a:prstClr val="black"/>
                </a:solidFill>
                <a:latin typeface="ＭＳ Ｐゴシック" panose="020B0600070205080204" pitchFamily="50" charset="-128"/>
                <a:cs typeface="Times New Roman"/>
              </a:rPr>
              <a:t>※</a:t>
            </a:r>
            <a:r>
              <a:rPr lang="ja-JP" altLang="en-US" sz="1200" kern="100" dirty="0">
                <a:solidFill>
                  <a:prstClr val="black"/>
                </a:solidFill>
                <a:latin typeface="ＭＳ Ｐゴシック" panose="020B0600070205080204" pitchFamily="50" charset="-128"/>
                <a:cs typeface="Times New Roman"/>
              </a:rPr>
              <a:t>　地域の実情に応じた機能の付加も可能。</a:t>
            </a:r>
            <a:endParaRPr lang="en-US" altLang="ja-JP" sz="1200" kern="0" dirty="0">
              <a:solidFill>
                <a:prstClr val="black"/>
              </a:solidFill>
              <a:latin typeface="ＭＳ Ｐゴシック" panose="020B0600070205080204" pitchFamily="50" charset="-128"/>
              <a:cs typeface="ＭＳ明朝"/>
            </a:endParaRPr>
          </a:p>
        </p:txBody>
      </p:sp>
      <p:sp>
        <p:nvSpPr>
          <p:cNvPr id="11" name="正方形/長方形 10"/>
          <p:cNvSpPr/>
          <p:nvPr/>
        </p:nvSpPr>
        <p:spPr>
          <a:xfrm>
            <a:off x="126134" y="2910209"/>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必要な機能等</a:t>
            </a:r>
          </a:p>
        </p:txBody>
      </p:sp>
      <p:sp>
        <p:nvSpPr>
          <p:cNvPr id="14" name="正方形/長方形 13"/>
          <p:cNvSpPr/>
          <p:nvPr/>
        </p:nvSpPr>
        <p:spPr>
          <a:xfrm>
            <a:off x="126041" y="5495896"/>
            <a:ext cx="4670942" cy="1245472"/>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個別事例を積み重ね、地域の共通課題を捉え、地域づくりの</a:t>
            </a: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ために活用することが重要である。　</a:t>
            </a:r>
            <a:endParaRPr lang="en-US" altLang="ja-JP" sz="1200" kern="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200" kern="0" dirty="0">
                <a:solidFill>
                  <a:prstClr val="black"/>
                </a:solidFill>
                <a:latin typeface="ＭＳ Ｐゴシック" panose="020B0600070205080204" pitchFamily="50" charset="-128"/>
                <a:cs typeface="Times New Roman"/>
              </a:rPr>
              <a:t>○　</a:t>
            </a:r>
            <a:r>
              <a:rPr lang="ja-JP" altLang="ja-JP" sz="1200" kern="100" dirty="0">
                <a:solidFill>
                  <a:srgbClr val="000000"/>
                </a:solidFill>
                <a:latin typeface="ＭＳ Ｐゴシック" panose="020B0600070205080204" pitchFamily="50" charset="-128"/>
                <a:cs typeface="Times New Roman"/>
              </a:rPr>
              <a:t>必要な機能が適切に実施されているかどうか、定期的に又</a:t>
            </a:r>
            <a:endParaRPr lang="en-US" altLang="ja-JP" sz="12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srgbClr val="000000"/>
                </a:solidFill>
                <a:latin typeface="ＭＳ Ｐゴシック" panose="020B0600070205080204" pitchFamily="50" charset="-128"/>
                <a:cs typeface="Times New Roman"/>
              </a:rPr>
              <a:t>　</a:t>
            </a:r>
            <a:r>
              <a:rPr lang="ja-JP" altLang="ja-JP" sz="1200" kern="100" dirty="0">
                <a:solidFill>
                  <a:srgbClr val="000000"/>
                </a:solidFill>
                <a:latin typeface="ＭＳ Ｐゴシック" panose="020B0600070205080204" pitchFamily="50" charset="-128"/>
                <a:cs typeface="Times New Roman"/>
              </a:rPr>
              <a:t>は必要な時に、</a:t>
            </a:r>
            <a:r>
              <a:rPr lang="ja-JP" altLang="en-US" sz="1200" kern="100" dirty="0">
                <a:solidFill>
                  <a:srgbClr val="000000"/>
                </a:solidFill>
                <a:latin typeface="ＭＳ Ｐゴシック" panose="020B0600070205080204" pitchFamily="50" charset="-128"/>
                <a:cs typeface="Times New Roman"/>
              </a:rPr>
              <a:t>運営に</a:t>
            </a:r>
            <a:r>
              <a:rPr lang="ja-JP" altLang="ja-JP" sz="1200" kern="100" dirty="0">
                <a:solidFill>
                  <a:srgbClr val="000000"/>
                </a:solidFill>
                <a:latin typeface="ＭＳ Ｐゴシック" panose="020B0600070205080204" pitchFamily="50" charset="-128"/>
                <a:cs typeface="Times New Roman"/>
              </a:rPr>
              <a:t>必要な機能の実施状況を把握し</a:t>
            </a:r>
            <a:r>
              <a:rPr lang="ja-JP" altLang="ja-JP" sz="1200" kern="100" dirty="0" err="1">
                <a:solidFill>
                  <a:srgbClr val="000000"/>
                </a:solidFill>
                <a:latin typeface="ＭＳ Ｐゴシック" panose="020B0600070205080204" pitchFamily="50" charset="-128"/>
                <a:cs typeface="Times New Roman"/>
              </a:rPr>
              <a:t>な</a:t>
            </a:r>
            <a:r>
              <a:rPr lang="ja-JP" altLang="ja-JP" sz="1200" kern="100" dirty="0">
                <a:solidFill>
                  <a:srgbClr val="000000"/>
                </a:solidFill>
                <a:latin typeface="ＭＳ Ｐゴシック" panose="020B0600070205080204" pitchFamily="50" charset="-128"/>
                <a:cs typeface="Times New Roman"/>
              </a:rPr>
              <a:t>けれ</a:t>
            </a:r>
            <a:endParaRPr lang="en-US" altLang="ja-JP" sz="1200" kern="100" dirty="0">
              <a:solidFill>
                <a:srgbClr val="000000"/>
              </a:solidFill>
              <a:latin typeface="ＭＳ Ｐゴシック" panose="020B0600070205080204" pitchFamily="50" charset="-128"/>
              <a:cs typeface="Times New Roman"/>
            </a:endParaRPr>
          </a:p>
          <a:p>
            <a:pPr fontAlgn="auto">
              <a:spcBef>
                <a:spcPts val="0"/>
              </a:spcBef>
              <a:spcAft>
                <a:spcPts val="0"/>
              </a:spcAft>
            </a:pPr>
            <a:r>
              <a:rPr lang="ja-JP" altLang="en-US" sz="1200" kern="100" dirty="0">
                <a:solidFill>
                  <a:srgbClr val="000000"/>
                </a:solidFill>
                <a:latin typeface="ＭＳ Ｐゴシック" panose="020B0600070205080204" pitchFamily="50" charset="-128"/>
                <a:cs typeface="Times New Roman"/>
              </a:rPr>
              <a:t>　</a:t>
            </a:r>
            <a:r>
              <a:rPr lang="ja-JP" altLang="ja-JP" sz="1200" kern="100" dirty="0" err="1">
                <a:solidFill>
                  <a:srgbClr val="000000"/>
                </a:solidFill>
                <a:latin typeface="ＭＳ Ｐゴシック" panose="020B0600070205080204" pitchFamily="50" charset="-128"/>
                <a:cs typeface="Times New Roman"/>
              </a:rPr>
              <a:t>ば</a:t>
            </a:r>
            <a:r>
              <a:rPr lang="ja-JP" altLang="ja-JP" sz="1200" kern="100" dirty="0">
                <a:solidFill>
                  <a:srgbClr val="000000"/>
                </a:solidFill>
                <a:latin typeface="ＭＳ Ｐゴシック" panose="020B0600070205080204" pitchFamily="50" charset="-128"/>
                <a:cs typeface="Times New Roman"/>
              </a:rPr>
              <a:t>ならない。</a:t>
            </a:r>
            <a:endParaRPr lang="en-US" altLang="ja-JP" sz="1200" kern="100" dirty="0">
              <a:solidFill>
                <a:srgbClr val="000000"/>
              </a:solidFill>
              <a:latin typeface="ＭＳ Ｐゴシック" panose="020B0600070205080204" pitchFamily="50" charset="-128"/>
              <a:cs typeface="Times New Roman"/>
            </a:endParaRPr>
          </a:p>
        </p:txBody>
      </p:sp>
      <p:sp>
        <p:nvSpPr>
          <p:cNvPr id="15" name="正方形/長方形 14"/>
          <p:cNvSpPr/>
          <p:nvPr/>
        </p:nvSpPr>
        <p:spPr>
          <a:xfrm>
            <a:off x="126134" y="5337161"/>
            <a:ext cx="1940639" cy="317893"/>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運営上の留意点</a:t>
            </a:r>
          </a:p>
        </p:txBody>
      </p:sp>
      <p:sp>
        <p:nvSpPr>
          <p:cNvPr id="16" name="正方形/長方形 15"/>
          <p:cNvSpPr/>
          <p:nvPr/>
        </p:nvSpPr>
        <p:spPr>
          <a:xfrm>
            <a:off x="5109130" y="1909172"/>
            <a:ext cx="4680519" cy="4832205"/>
          </a:xfrm>
          <a:prstGeom prst="rect">
            <a:avLst/>
          </a:prstGeom>
          <a:solidFill>
            <a:srgbClr val="FFFF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t" anchorCtr="0"/>
          <a:lstStyle/>
          <a:p>
            <a:pPr fontAlgn="auto">
              <a:spcBef>
                <a:spcPts val="0"/>
              </a:spcBef>
              <a:spcAft>
                <a:spcPts val="0"/>
              </a:spcAft>
            </a:pPr>
            <a:endParaRPr lang="en-US" altLang="ja-JP" sz="1400" dirty="0">
              <a:solidFill>
                <a:prstClr val="black"/>
              </a:solidFill>
              <a:latin typeface="ＭＳ Ｐゴシック" panose="020B0600070205080204" pitchFamily="50" charset="-128"/>
            </a:endParaRPr>
          </a:p>
          <a:p>
            <a:pPr fontAlgn="auto">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整備に向けた取組</a:t>
            </a:r>
            <a:r>
              <a:rPr lang="en-US" altLang="ja-JP" sz="1400" kern="100" dirty="0">
                <a:solidFill>
                  <a:prstClr val="black"/>
                </a:solidFill>
                <a:latin typeface="ＭＳ Ｐゴシック" panose="020B0600070205080204" pitchFamily="50" charset="-128"/>
                <a:cs typeface="Times New Roman"/>
              </a:rPr>
              <a:t>】</a:t>
            </a: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地域における</a:t>
            </a:r>
            <a:r>
              <a:rPr lang="ja-JP" altLang="ja-JP" sz="1400" kern="100" dirty="0">
                <a:solidFill>
                  <a:prstClr val="black"/>
                </a:solidFill>
                <a:latin typeface="ＭＳ Ｐゴシック" panose="020B0600070205080204" pitchFamily="50" charset="-128"/>
                <a:cs typeface="ＭＳ 明朝"/>
              </a:rPr>
              <a:t>ニーズの把握や課題の整理を早期</a:t>
            </a:r>
            <a:endParaRPr lang="en-US" altLang="ja-JP" sz="1400" kern="100" dirty="0">
              <a:solidFill>
                <a:prstClr val="black"/>
              </a:solidFill>
              <a:latin typeface="ＭＳ Ｐゴシック" panose="020B0600070205080204" pitchFamily="50" charset="-128"/>
              <a:cs typeface="ＭＳ 明朝"/>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ＭＳ 明朝"/>
              </a:rPr>
              <a:t>　</a:t>
            </a:r>
            <a:r>
              <a:rPr lang="ja-JP" altLang="ja-JP" sz="1400" kern="100" dirty="0">
                <a:solidFill>
                  <a:prstClr val="black"/>
                </a:solidFill>
                <a:latin typeface="ＭＳ Ｐゴシック" panose="020B0600070205080204" pitchFamily="50" charset="-128"/>
                <a:cs typeface="ＭＳ 明朝"/>
              </a:rPr>
              <a:t>に行い、積極的な整備を進める必要がある。</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拠点等の整備については、必要な機能等の実効</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性</a:t>
            </a:r>
            <a:r>
              <a:rPr lang="ja-JP" altLang="en-US" sz="1400" kern="100" dirty="0">
                <a:solidFill>
                  <a:prstClr val="black"/>
                </a:solidFill>
                <a:latin typeface="ＭＳ Ｐゴシック" panose="020B0600070205080204" pitchFamily="50" charset="-128"/>
                <a:cs typeface="Times New Roman"/>
              </a:rPr>
              <a:t>の</a:t>
            </a:r>
            <a:r>
              <a:rPr lang="ja-JP" altLang="ja-JP" sz="1400" kern="100" dirty="0">
                <a:solidFill>
                  <a:prstClr val="black"/>
                </a:solidFill>
                <a:latin typeface="ＭＳ Ｐゴシック" panose="020B0600070205080204" pitchFamily="50" charset="-128"/>
                <a:cs typeface="Times New Roman"/>
              </a:rPr>
              <a:t>担保等により</a:t>
            </a:r>
            <a:r>
              <a:rPr lang="ja-JP" altLang="en-US" sz="1400" kern="100" dirty="0">
                <a:solidFill>
                  <a:prstClr val="black"/>
                </a:solidFill>
                <a:latin typeface="ＭＳ Ｐゴシック" panose="020B0600070205080204" pitchFamily="50" charset="-128"/>
                <a:cs typeface="Times New Roman"/>
              </a:rPr>
              <a:t>市町村が</a:t>
            </a:r>
            <a:r>
              <a:rPr lang="ja-JP" altLang="ja-JP" sz="1400" kern="100" dirty="0">
                <a:solidFill>
                  <a:prstClr val="black"/>
                </a:solidFill>
                <a:latin typeface="ＭＳ Ｐゴシック" panose="020B0600070205080204" pitchFamily="50" charset="-128"/>
                <a:cs typeface="Times New Roman"/>
              </a:rPr>
              <a:t>総合的に判断</a:t>
            </a:r>
            <a:r>
              <a:rPr lang="ja-JP" altLang="en-US" sz="1400" kern="100" dirty="0">
                <a:solidFill>
                  <a:prstClr val="black"/>
                </a:solidFill>
                <a:latin typeface="ＭＳ Ｐゴシック" panose="020B0600070205080204" pitchFamily="50" charset="-128"/>
                <a:cs typeface="Times New Roman"/>
              </a:rPr>
              <a:t>する</a:t>
            </a:r>
            <a:r>
              <a:rPr lang="ja-JP" altLang="ja-JP"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fontAlgn="auto">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拠点等の整備時期を明確にしておくことが必要</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en-US" sz="1400" kern="100" dirty="0">
                <a:solidFill>
                  <a:prstClr val="black"/>
                </a:solidFill>
                <a:latin typeface="ＭＳ Ｐゴシック" panose="020B0600070205080204" pitchFamily="50" charset="-128"/>
                <a:cs typeface="Times New Roman"/>
              </a:rPr>
              <a:t>必要な機能の充実・強化</a:t>
            </a:r>
            <a:r>
              <a:rPr lang="en-US" altLang="ja-JP" sz="1400"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地域の課題や目標を共有しながら、相互に</a:t>
            </a:r>
            <a:r>
              <a:rPr lang="ja-JP" altLang="en-US" sz="1400" kern="100" dirty="0" err="1">
                <a:solidFill>
                  <a:prstClr val="black"/>
                </a:solidFill>
                <a:latin typeface="ＭＳ Ｐゴシック" panose="020B0600070205080204" pitchFamily="50" charset="-128"/>
                <a:cs typeface="Times New Roman"/>
              </a:rPr>
              <a:t>連携す</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en-US" sz="1400" kern="100" dirty="0" err="1">
                <a:solidFill>
                  <a:prstClr val="black"/>
                </a:solidFill>
                <a:latin typeface="ＭＳ Ｐゴシック" panose="020B0600070205080204" pitchFamily="50" charset="-128"/>
                <a:cs typeface="Times New Roman"/>
              </a:rPr>
              <a:t>る</a:t>
            </a:r>
            <a:r>
              <a:rPr lang="ja-JP" altLang="en-US" sz="1400" kern="100" dirty="0">
                <a:solidFill>
                  <a:prstClr val="black"/>
                </a:solidFill>
                <a:latin typeface="ＭＳ Ｐゴシック" panose="020B0600070205080204" pitchFamily="50" charset="-128"/>
                <a:cs typeface="Times New Roman"/>
              </a:rPr>
              <a:t>効果的な取組を推進していくこと。</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効果的な運営の継続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市町村の定期的な評価</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　</a:t>
            </a:r>
            <a:r>
              <a:rPr lang="ja-JP" altLang="ja-JP" sz="1400" kern="100" dirty="0">
                <a:solidFill>
                  <a:prstClr val="black"/>
                </a:solidFill>
                <a:latin typeface="ＭＳ Ｐゴシック" panose="020B0600070205080204" pitchFamily="50" charset="-128"/>
                <a:cs typeface="Times New Roman"/>
              </a:rPr>
              <a:t>拠点等の取組情報の公表（普及・啓発）</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 </a:t>
            </a:r>
          </a:p>
          <a:p>
            <a:pPr algn="just" hangingPunct="0">
              <a:spcBef>
                <a:spcPts val="0"/>
              </a:spcBef>
              <a:spcAft>
                <a:spcPts val="0"/>
              </a:spcAft>
            </a:pPr>
            <a:r>
              <a:rPr lang="en-US" altLang="ja-JP" sz="1400" kern="100" dirty="0">
                <a:solidFill>
                  <a:prstClr val="black"/>
                </a:solidFill>
                <a:latin typeface="ＭＳ Ｐゴシック" panose="020B0600070205080204" pitchFamily="50" charset="-128"/>
                <a:cs typeface="Times New Roman"/>
              </a:rPr>
              <a:t>【</a:t>
            </a:r>
            <a:r>
              <a:rPr lang="ja-JP" altLang="ja-JP" sz="1400" kern="100" dirty="0">
                <a:solidFill>
                  <a:prstClr val="black"/>
                </a:solidFill>
                <a:latin typeface="ＭＳ Ｐゴシック" panose="020B0600070205080204" pitchFamily="50" charset="-128"/>
                <a:cs typeface="Times New Roman"/>
              </a:rPr>
              <a:t>都道府県の役割</a:t>
            </a:r>
            <a:r>
              <a:rPr lang="en-US" altLang="ja-JP" sz="1400" kern="100" dirty="0">
                <a:solidFill>
                  <a:prstClr val="black"/>
                </a:solidFill>
                <a:latin typeface="ＭＳ Ｐゴシック" panose="020B0600070205080204" pitchFamily="50" charset="-128"/>
                <a:cs typeface="Times New Roman"/>
              </a:rPr>
              <a:t>】</a:t>
            </a: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都道府県は、拠点等の整備、運営に関する研修会</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等を開催し、管内市町村における好事例（優良事例）</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の紹介、また、現状や課題等を把握し、共有するなど</a:t>
            </a:r>
            <a:endParaRPr lang="en-US" altLang="ja-JP" sz="1400" kern="100" dirty="0">
              <a:solidFill>
                <a:prstClr val="black"/>
              </a:solidFill>
              <a:latin typeface="ＭＳ Ｐゴシック" panose="020B0600070205080204" pitchFamily="50" charset="-128"/>
              <a:cs typeface="Times New Roman"/>
            </a:endParaRPr>
          </a:p>
          <a:p>
            <a:pPr algn="just" hangingPunct="0">
              <a:spcBef>
                <a:spcPts val="0"/>
              </a:spcBef>
              <a:spcAft>
                <a:spcPts val="0"/>
              </a:spcAft>
            </a:pPr>
            <a:r>
              <a:rPr lang="ja-JP" altLang="en-US" sz="1400" kern="100" dirty="0">
                <a:solidFill>
                  <a:prstClr val="black"/>
                </a:solidFill>
                <a:latin typeface="ＭＳ Ｐゴシック" panose="020B0600070205080204" pitchFamily="50" charset="-128"/>
                <a:cs typeface="Times New Roman"/>
              </a:rPr>
              <a:t>　</a:t>
            </a:r>
            <a:r>
              <a:rPr lang="ja-JP" altLang="ja-JP" sz="1400" kern="100" dirty="0">
                <a:solidFill>
                  <a:prstClr val="black"/>
                </a:solidFill>
                <a:latin typeface="ＭＳ Ｐゴシック" panose="020B0600070205080204" pitchFamily="50" charset="-128"/>
                <a:cs typeface="Times New Roman"/>
              </a:rPr>
              <a:t>後方的かつ継続的な支援を図る</a:t>
            </a:r>
            <a:r>
              <a:rPr lang="ja-JP" altLang="en-US" sz="1400" kern="100" dirty="0">
                <a:solidFill>
                  <a:prstClr val="black"/>
                </a:solidFill>
                <a:latin typeface="ＭＳ Ｐゴシック" panose="020B0600070205080204" pitchFamily="50" charset="-128"/>
                <a:cs typeface="Times New Roman"/>
              </a:rPr>
              <a:t>。</a:t>
            </a:r>
            <a:endParaRPr lang="en-US" altLang="ja-JP" sz="1400" kern="100" dirty="0">
              <a:solidFill>
                <a:prstClr val="black"/>
              </a:solidFill>
              <a:latin typeface="ＭＳ Ｐゴシック" panose="020B0600070205080204" pitchFamily="50" charset="-128"/>
              <a:cs typeface="Times New Roman"/>
            </a:endParaRPr>
          </a:p>
        </p:txBody>
      </p:sp>
      <p:sp>
        <p:nvSpPr>
          <p:cNvPr id="17" name="正方形/長方形 16"/>
          <p:cNvSpPr/>
          <p:nvPr/>
        </p:nvSpPr>
        <p:spPr>
          <a:xfrm>
            <a:off x="5109019" y="1750237"/>
            <a:ext cx="3968864" cy="337269"/>
          </a:xfrm>
          <a:prstGeom prst="rect">
            <a:avLst/>
          </a:prstGeom>
          <a:solidFill>
            <a:srgbClr val="FFCCFF"/>
          </a:solidFill>
          <a:ln w="25400">
            <a:solidFill>
              <a:srgbClr val="FF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ja-JP" altLang="en-US" sz="1600" b="1" dirty="0">
                <a:solidFill>
                  <a:prstClr val="black"/>
                </a:solidFill>
                <a:latin typeface="ＭＳ ゴシック" panose="020B0609070205080204" pitchFamily="49" charset="-128"/>
                <a:ea typeface="ＭＳ ゴシック" panose="020B0609070205080204" pitchFamily="49" charset="-128"/>
              </a:rPr>
              <a:t>市町村・都道府県の責務と役割</a:t>
            </a:r>
          </a:p>
        </p:txBody>
      </p:sp>
      <p:sp>
        <p:nvSpPr>
          <p:cNvPr id="18" name="スライド番号プレースホルダー 1"/>
          <p:cNvSpPr>
            <a:spLocks noGrp="1"/>
          </p:cNvSpPr>
          <p:nvPr>
            <p:ph type="sldNum" sz="quarter" idx="12"/>
          </p:nvPr>
        </p:nvSpPr>
        <p:spPr>
          <a:xfrm>
            <a:off x="7683505" y="6524645"/>
            <a:ext cx="2311400" cy="476250"/>
          </a:xfrm>
        </p:spPr>
        <p:txBody>
          <a:bodyPr/>
          <a:lstStyle/>
          <a:p>
            <a:pPr>
              <a:defRPr/>
            </a:pPr>
            <a:fld id="{F2A1C1E8-9361-4557-9EFC-000E05CD7A25}" type="slidenum">
              <a:rPr lang="en-US" altLang="ja-JP" smtClean="0">
                <a:solidFill>
                  <a:srgbClr val="000000"/>
                </a:solidFill>
              </a:rPr>
              <a:pPr>
                <a:defRPr/>
              </a:pPr>
              <a:t>74</a:t>
            </a:fld>
            <a:endParaRPr lang="en-US" altLang="ja-JP" dirty="0">
              <a:solidFill>
                <a:srgbClr val="000000"/>
              </a:solidFill>
            </a:endParaRPr>
          </a:p>
        </p:txBody>
      </p:sp>
    </p:spTree>
    <p:extLst>
      <p:ext uri="{BB962C8B-B14F-4D97-AF65-F5344CB8AC3E}">
        <p14:creationId xmlns:p14="http://schemas.microsoft.com/office/powerpoint/2010/main" val="2657247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193685" y="274639"/>
            <a:ext cx="9518650" cy="6323012"/>
          </a:xfrm>
        </p:spPr>
        <p:txBody>
          <a:bodyPr/>
          <a:lstStyle/>
          <a:p>
            <a:r>
              <a:rPr lang="en-US" altLang="ja-JP" sz="3600" dirty="0" smtClean="0"/>
              <a:t>Ⅲ</a:t>
            </a:r>
            <a:r>
              <a:rPr lang="ja-JP" altLang="en-US" sz="3600" dirty="0" smtClean="0"/>
              <a:t>　</a:t>
            </a:r>
            <a:r>
              <a:rPr lang="ja-JP" altLang="ja-JP" sz="3600" dirty="0"/>
              <a:t>障害者支援に</a:t>
            </a:r>
            <a:r>
              <a:rPr lang="ja-JP" altLang="ja-JP" sz="3600" dirty="0" smtClean="0"/>
              <a:t>おける権利擁護</a:t>
            </a:r>
            <a:r>
              <a:rPr lang="en-US" altLang="ja-JP" sz="3600" dirty="0" smtClean="0"/>
              <a:t/>
            </a:r>
            <a:br>
              <a:rPr lang="en-US" altLang="ja-JP" sz="3600" dirty="0" smtClean="0"/>
            </a:br>
            <a:r>
              <a:rPr lang="ja-JP" altLang="ja-JP" sz="3600" dirty="0" smtClean="0"/>
              <a:t>と</a:t>
            </a:r>
            <a:r>
              <a:rPr lang="ja-JP" altLang="ja-JP" sz="3600" dirty="0"/>
              <a:t>虐待防止に関わる法律</a:t>
            </a:r>
            <a:r>
              <a:rPr lang="ja-JP" altLang="en-US" sz="3600" dirty="0" smtClean="0">
                <a:solidFill>
                  <a:schemeClr val="tx1"/>
                </a:solidFill>
              </a:rPr>
              <a:t>　</a:t>
            </a:r>
          </a:p>
        </p:txBody>
      </p:sp>
      <p:sp>
        <p:nvSpPr>
          <p:cNvPr id="3" name="スライド番号プレースホルダー 2"/>
          <p:cNvSpPr>
            <a:spLocks noGrp="1"/>
          </p:cNvSpPr>
          <p:nvPr>
            <p:ph type="sldNum" sz="quarter" idx="12"/>
          </p:nvPr>
        </p:nvSpPr>
        <p:spPr/>
        <p:txBody>
          <a:bodyPr/>
          <a:lstStyle/>
          <a:p>
            <a:pPr>
              <a:defRPr/>
            </a:pPr>
            <a:fld id="{28111373-AF96-435E-B421-EF15E0FA5871}" type="slidenum">
              <a:rPr lang="en-US" altLang="ja-JP" smtClean="0">
                <a:solidFill>
                  <a:prstClr val="black"/>
                </a:solidFill>
              </a:rPr>
              <a:pPr>
                <a:defRPr/>
              </a:pPr>
              <a:t>75</a:t>
            </a:fld>
            <a:endParaRPr lang="en-US" altLang="ja-JP">
              <a:solidFill>
                <a:prstClr val="black"/>
              </a:solidFill>
            </a:endParaRPr>
          </a:p>
        </p:txBody>
      </p:sp>
    </p:spTree>
    <p:extLst>
      <p:ext uri="{BB962C8B-B14F-4D97-AF65-F5344CB8AC3E}">
        <p14:creationId xmlns:p14="http://schemas.microsoft.com/office/powerpoint/2010/main" val="15208973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１</a:t>
            </a:r>
            <a:r>
              <a:rPr lang="ja-JP" altLang="en-US" sz="3600" dirty="0" smtClean="0">
                <a:solidFill>
                  <a:schemeClr val="tx1"/>
                </a:solidFill>
              </a:rPr>
              <a:t>　障害者の権利に関する条約及び</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障害者差別解消法について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76</a:t>
            </a:fld>
            <a:endParaRPr lang="en-US" altLang="ja-JP">
              <a:solidFill>
                <a:prstClr val="black"/>
              </a:solidFill>
            </a:endParaRPr>
          </a:p>
        </p:txBody>
      </p:sp>
    </p:spTree>
    <p:extLst>
      <p:ext uri="{BB962C8B-B14F-4D97-AF65-F5344CB8AC3E}">
        <p14:creationId xmlns:p14="http://schemas.microsoft.com/office/powerpoint/2010/main" val="39152819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テキスト ボックス 4"/>
          <p:cNvSpPr txBox="1">
            <a:spLocks noChangeArrowheads="1"/>
          </p:cNvSpPr>
          <p:nvPr/>
        </p:nvSpPr>
        <p:spPr bwMode="auto">
          <a:xfrm>
            <a:off x="117475" y="611069"/>
            <a:ext cx="9671050" cy="541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2000">
            <a:spAutoFit/>
          </a:bodyPr>
          <a:lstStyle>
            <a:lvl1pPr eaLnBrk="0" hangingPunct="0">
              <a:spcBef>
                <a:spcPct val="20000"/>
              </a:spcBef>
              <a:buFont typeface="Arial" charset="0"/>
              <a:buChar char="•"/>
              <a:tabLst>
                <a:tab pos="1793875" algn="r"/>
                <a:tab pos="2505075" algn="r"/>
                <a:tab pos="2873375" algn="l"/>
              </a:tabLst>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tabLst>
                <a:tab pos="1793875" algn="r"/>
                <a:tab pos="2505075" algn="r"/>
                <a:tab pos="2873375" algn="l"/>
              </a:tabLst>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tabLst>
                <a:tab pos="1793875" algn="r"/>
                <a:tab pos="2505075" algn="r"/>
                <a:tab pos="2873375" algn="l"/>
              </a:tabLst>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tabLst>
                <a:tab pos="1793875" algn="r"/>
                <a:tab pos="2505075" algn="r"/>
                <a:tab pos="2873375" algn="l"/>
              </a:tabLst>
              <a:defRPr kumimoji="1" sz="2000">
                <a:solidFill>
                  <a:schemeClr val="tx1"/>
                </a:solidFill>
                <a:latin typeface="Calibri" pitchFamily="34" charset="0"/>
                <a:ea typeface="ＭＳ Ｐゴシック" charset="-128"/>
              </a:defRPr>
            </a:lvl9pPr>
          </a:lstStyle>
          <a:p>
            <a:pPr eaLnBrk="1" hangingPunct="1">
              <a:lnSpc>
                <a:spcPts val="1700"/>
              </a:lnSpc>
              <a:spcBef>
                <a:spcPct val="0"/>
              </a:spcBef>
              <a:spcAft>
                <a:spcPts val="6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平成１６年　　６月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４日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障害者基本法改正（議員立法）</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　　　　　　　　　　</a:t>
            </a:r>
            <a:r>
              <a:rPr lang="en-US" altLang="ja-JP" sz="1600" dirty="0">
                <a:solidFill>
                  <a:srgbClr val="000000"/>
                </a:solidFill>
                <a:latin typeface="メイリオ" pitchFamily="50" charset="-128"/>
                <a:ea typeface="メイリオ" pitchFamily="50" charset="-128"/>
                <a:cs typeface="メイリオ" pitchFamily="50" charset="-128"/>
              </a:rPr>
              <a:t>		※ </a:t>
            </a:r>
            <a:r>
              <a:rPr lang="ja-JP" altLang="en-US" sz="1600" dirty="0">
                <a:solidFill>
                  <a:srgbClr val="000000"/>
                </a:solidFill>
                <a:latin typeface="メイリオ" pitchFamily="50" charset="-128"/>
                <a:ea typeface="メイリオ" pitchFamily="50" charset="-128"/>
                <a:cs typeface="メイリオ" pitchFamily="50" charset="-128"/>
              </a:rPr>
              <a:t>施策の基本的理念として差別の禁止を規定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平成１８年　１２月 １３日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第</a:t>
            </a:r>
            <a:r>
              <a:rPr lang="en-US" altLang="ja-JP" sz="1600" dirty="0">
                <a:solidFill>
                  <a:srgbClr val="000000"/>
                </a:solidFill>
                <a:latin typeface="メイリオ" pitchFamily="50" charset="-128"/>
                <a:ea typeface="メイリオ" pitchFamily="50" charset="-128"/>
                <a:cs typeface="メイリオ" pitchFamily="50" charset="-128"/>
              </a:rPr>
              <a:t>61</a:t>
            </a:r>
            <a:r>
              <a:rPr lang="ja-JP" altLang="en-US" sz="1600" dirty="0">
                <a:solidFill>
                  <a:srgbClr val="000000"/>
                </a:solidFill>
                <a:latin typeface="メイリオ" pitchFamily="50" charset="-128"/>
                <a:ea typeface="メイリオ" pitchFamily="50" charset="-128"/>
                <a:cs typeface="メイリオ" pitchFamily="50" charset="-128"/>
              </a:rPr>
              <a:t>回国連総会において障害者権利条約を採択</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平成１９年　　９月</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２８日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日本による障害者権利条約への署名</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6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平成２３年　　８月    ５日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障害者基本法改正</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　　　　　　　　　　　　</a:t>
            </a:r>
            <a:r>
              <a:rPr lang="en-US" altLang="ja-JP" sz="1600" dirty="0">
                <a:solidFill>
                  <a:srgbClr val="000000"/>
                </a:solidFill>
                <a:latin typeface="メイリオ" pitchFamily="50" charset="-128"/>
                <a:ea typeface="メイリオ" pitchFamily="50" charset="-128"/>
                <a:cs typeface="メイリオ" pitchFamily="50" charset="-128"/>
              </a:rPr>
              <a:t>	      ※ </a:t>
            </a:r>
            <a:r>
              <a:rPr lang="ja-JP" altLang="en-US" sz="1600" dirty="0">
                <a:solidFill>
                  <a:srgbClr val="000000"/>
                </a:solidFill>
                <a:latin typeface="メイリオ" pitchFamily="50" charset="-128"/>
                <a:ea typeface="メイリオ" pitchFamily="50" charset="-128"/>
                <a:cs typeface="メイリオ" pitchFamily="50" charset="-128"/>
              </a:rPr>
              <a:t>障害者権利条約の考え方を踏まえ、合理的配慮の概念を規定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平成２５年　　</a:t>
            </a:r>
            <a:r>
              <a:rPr lang="ja-JP" altLang="en-US" sz="1600" dirty="0" smtClean="0">
                <a:solidFill>
                  <a:srgbClr val="000000"/>
                </a:solidFill>
                <a:latin typeface="メイリオ" pitchFamily="50" charset="-128"/>
                <a:ea typeface="メイリオ" pitchFamily="50" charset="-128"/>
                <a:cs typeface="メイリオ" pitchFamily="50" charset="-128"/>
              </a:rPr>
              <a:t>６月</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２６日　</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障害者差別解消法　公布・一部施行</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平成２６年</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　　１月 ２０日</a:t>
            </a:r>
            <a:r>
              <a:rPr lang="en-US" altLang="ja-JP" sz="1600" dirty="0">
                <a:solidFill>
                  <a:srgbClr val="000000"/>
                </a:solidFill>
                <a:latin typeface="メイリオ" pitchFamily="50" charset="-128"/>
                <a:ea typeface="メイリオ" pitchFamily="50" charset="-128"/>
                <a:cs typeface="メイリオ" pitchFamily="50" charset="-128"/>
              </a:rPr>
              <a:t>	</a:t>
            </a:r>
            <a:r>
              <a:rPr lang="ja-JP" altLang="en-US" sz="1600" dirty="0">
                <a:solidFill>
                  <a:srgbClr val="000000"/>
                </a:solidFill>
                <a:latin typeface="メイリオ" pitchFamily="50" charset="-128"/>
                <a:ea typeface="メイリオ" pitchFamily="50" charset="-128"/>
                <a:cs typeface="メイリオ" pitchFamily="50" charset="-128"/>
              </a:rPr>
              <a:t>障害者の権利に関する条約</a:t>
            </a:r>
            <a:r>
              <a:rPr lang="ja-JP" altLang="en-US" sz="1600" dirty="0" smtClean="0">
                <a:solidFill>
                  <a:srgbClr val="000000"/>
                </a:solidFill>
                <a:latin typeface="メイリオ" pitchFamily="50" charset="-128"/>
                <a:ea typeface="メイリオ" pitchFamily="50" charset="-128"/>
                <a:cs typeface="メイリオ" pitchFamily="50" charset="-128"/>
              </a:rPr>
              <a:t>締結</a:t>
            </a:r>
            <a:endParaRPr lang="en-US" altLang="ja-JP" sz="1600" dirty="0" smtClean="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smtClean="0">
                <a:solidFill>
                  <a:srgbClr val="000000"/>
                </a:solidFill>
                <a:latin typeface="メイリオ" pitchFamily="50" charset="-128"/>
                <a:ea typeface="メイリオ" pitchFamily="50" charset="-128"/>
                <a:cs typeface="メイリオ" pitchFamily="50" charset="-128"/>
              </a:rPr>
              <a:t>平成２７年　　２月２４日　　障害者差別解消法「基本方針」閣議決定</a:t>
            </a: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endParaRPr lang="en-US" altLang="ja-JP" sz="1600" dirty="0">
              <a:solidFill>
                <a:srgbClr val="000000"/>
              </a:solidFill>
              <a:latin typeface="メイリオ" pitchFamily="50" charset="-128"/>
              <a:ea typeface="メイリオ" pitchFamily="50" charset="-128"/>
              <a:cs typeface="メイリオ" pitchFamily="50" charset="-128"/>
            </a:endParaRPr>
          </a:p>
          <a:p>
            <a:pPr eaLnBrk="1" hangingPunct="1">
              <a:lnSpc>
                <a:spcPts val="1700"/>
              </a:lnSpc>
              <a:spcBef>
                <a:spcPct val="0"/>
              </a:spcBef>
              <a:spcAft>
                <a:spcPts val="800"/>
              </a:spcAft>
              <a:buFontTx/>
              <a:buNone/>
            </a:pPr>
            <a:r>
              <a:rPr lang="ja-JP" altLang="en-US" sz="1600" dirty="0">
                <a:solidFill>
                  <a:srgbClr val="000000"/>
                </a:solidFill>
                <a:latin typeface="メイリオ" pitchFamily="50" charset="-128"/>
                <a:ea typeface="メイリオ" pitchFamily="50" charset="-128"/>
                <a:cs typeface="メイリオ" pitchFamily="50" charset="-128"/>
              </a:rPr>
              <a:t>平成２８年　　４月　 １日　  障害者差別解消法</a:t>
            </a:r>
            <a:r>
              <a:rPr lang="ja-JP" altLang="en-US" sz="1600" dirty="0" smtClean="0">
                <a:solidFill>
                  <a:srgbClr val="000000"/>
                </a:solidFill>
                <a:latin typeface="メイリオ" pitchFamily="50" charset="-128"/>
                <a:ea typeface="メイリオ" pitchFamily="50" charset="-128"/>
                <a:cs typeface="メイリオ" pitchFamily="50" charset="-128"/>
              </a:rPr>
              <a:t>施行</a:t>
            </a:r>
            <a:r>
              <a:rPr lang="ja-JP" altLang="en-US" sz="1600" dirty="0">
                <a:solidFill>
                  <a:srgbClr val="000000"/>
                </a:solidFill>
                <a:latin typeface="メイリオ" pitchFamily="50" charset="-128"/>
                <a:ea typeface="メイリオ" pitchFamily="50" charset="-128"/>
                <a:cs typeface="メイリオ" pitchFamily="50" charset="-128"/>
              </a:rPr>
              <a:t>　　　　</a:t>
            </a:r>
            <a:r>
              <a:rPr lang="ja-JP" altLang="en-US" sz="1700" dirty="0">
                <a:solidFill>
                  <a:srgbClr val="000000"/>
                </a:solidFill>
                <a:latin typeface="メイリオ" pitchFamily="50" charset="-128"/>
                <a:ea typeface="メイリオ" pitchFamily="50" charset="-128"/>
                <a:cs typeface="メイリオ" pitchFamily="50" charset="-128"/>
              </a:rPr>
              <a:t>　</a:t>
            </a:r>
            <a:endParaRPr lang="en-US" altLang="ja-JP" sz="1700" dirty="0">
              <a:solidFill>
                <a:srgbClr val="000000"/>
              </a:solidFill>
              <a:latin typeface="メイリオ" pitchFamily="50" charset="-128"/>
              <a:ea typeface="メイリオ" pitchFamily="50" charset="-128"/>
              <a:cs typeface="メイリオ" pitchFamily="50" charset="-128"/>
            </a:endParaRPr>
          </a:p>
        </p:txBody>
      </p:sp>
      <p:sp>
        <p:nvSpPr>
          <p:cNvPr id="221187" name="テキスト ボックス 8"/>
          <p:cNvSpPr txBox="1">
            <a:spLocks noChangeArrowheads="1"/>
          </p:cNvSpPr>
          <p:nvPr/>
        </p:nvSpPr>
        <p:spPr bwMode="auto">
          <a:xfrm>
            <a:off x="0" y="122659"/>
            <a:ext cx="4016896"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700" b="1" dirty="0" smtClean="0">
                <a:solidFill>
                  <a:srgbClr val="000000"/>
                </a:solidFill>
                <a:latin typeface="メイリオ" pitchFamily="50" charset="-128"/>
                <a:ea typeface="メイリオ" pitchFamily="50" charset="-128"/>
                <a:cs typeface="メイリオ" pitchFamily="50" charset="-128"/>
              </a:rPr>
              <a:t>■　障害者</a:t>
            </a:r>
            <a:r>
              <a:rPr lang="ja-JP" altLang="en-US" sz="1700" b="1" dirty="0">
                <a:solidFill>
                  <a:srgbClr val="000000"/>
                </a:solidFill>
                <a:latin typeface="メイリオ" pitchFamily="50" charset="-128"/>
                <a:ea typeface="メイリオ" pitchFamily="50" charset="-128"/>
                <a:cs typeface="メイリオ" pitchFamily="50" charset="-128"/>
              </a:rPr>
              <a:t>差別</a:t>
            </a:r>
            <a:r>
              <a:rPr lang="ja-JP" altLang="en-US" sz="1700" b="1" dirty="0" smtClean="0">
                <a:solidFill>
                  <a:srgbClr val="000000"/>
                </a:solidFill>
                <a:latin typeface="メイリオ" pitchFamily="50" charset="-128"/>
                <a:ea typeface="メイリオ" pitchFamily="50" charset="-128"/>
                <a:cs typeface="メイリオ" pitchFamily="50" charset="-128"/>
              </a:rPr>
              <a:t>解消法関係の経緯</a:t>
            </a:r>
            <a:endParaRPr lang="ja-JP" altLang="en-US" sz="1700" b="1" dirty="0">
              <a:solidFill>
                <a:srgbClr val="000000"/>
              </a:solidFill>
              <a:latin typeface="メイリオ" pitchFamily="50" charset="-128"/>
              <a:ea typeface="メイリオ" pitchFamily="50" charset="-128"/>
              <a:cs typeface="メイリオ" pitchFamily="50" charset="-128"/>
            </a:endParaRPr>
          </a:p>
        </p:txBody>
      </p:sp>
      <p:sp>
        <p:nvSpPr>
          <p:cNvPr id="2" name="正方形/長方形 1"/>
          <p:cNvSpPr/>
          <p:nvPr/>
        </p:nvSpPr>
        <p:spPr>
          <a:xfrm>
            <a:off x="117476" y="476672"/>
            <a:ext cx="9671050" cy="5976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 name="スライド番号プレースホルダー 2"/>
          <p:cNvSpPr>
            <a:spLocks noGrp="1"/>
          </p:cNvSpPr>
          <p:nvPr>
            <p:ph type="sldNum" sz="quarter" idx="12"/>
          </p:nvPr>
        </p:nvSpPr>
        <p:spPr>
          <a:xfrm>
            <a:off x="7371269" y="6453337"/>
            <a:ext cx="2311400" cy="365125"/>
          </a:xfrm>
        </p:spPr>
        <p:txBody>
          <a:bodyPr/>
          <a:lstStyle/>
          <a:p>
            <a:r>
              <a:rPr lang="ja-JP" altLang="en-US" b="1" dirty="0">
                <a:solidFill>
                  <a:schemeClr val="tx1"/>
                </a:solidFill>
              </a:rPr>
              <a:t>１</a:t>
            </a:r>
            <a:endParaRPr kumimoji="1" lang="ja-JP" altLang="en-US" b="1" dirty="0">
              <a:solidFill>
                <a:schemeClr val="tx1"/>
              </a:solidFill>
            </a:endParaRPr>
          </a:p>
        </p:txBody>
      </p:sp>
    </p:spTree>
    <p:extLst>
      <p:ext uri="{BB962C8B-B14F-4D97-AF65-F5344CB8AC3E}">
        <p14:creationId xmlns:p14="http://schemas.microsoft.com/office/powerpoint/2010/main" val="17160766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094224" y="761234"/>
            <a:ext cx="1695316" cy="1201358"/>
          </a:xfrm>
          <a:prstGeom prst="rect">
            <a:avLst/>
          </a:prstGeom>
          <a:noFill/>
          <a:ln w="9525">
            <a:noFill/>
            <a:miter lim="800000"/>
            <a:headEnd/>
            <a:tailEnd/>
          </a:ln>
        </p:spPr>
      </p:pic>
      <p:sp>
        <p:nvSpPr>
          <p:cNvPr id="4" name="テキスト ボックス 3"/>
          <p:cNvSpPr txBox="1"/>
          <p:nvPr/>
        </p:nvSpPr>
        <p:spPr>
          <a:xfrm>
            <a:off x="194479" y="-47339"/>
            <a:ext cx="9595066" cy="461471"/>
          </a:xfrm>
          <a:prstGeom prst="rect">
            <a:avLst/>
          </a:prstGeom>
          <a:noFill/>
        </p:spPr>
        <p:txBody>
          <a:bodyPr wrap="square" lIns="91242" tIns="45624" rIns="91242" bIns="45624" rtlCol="0">
            <a:spAutoFit/>
          </a:bodyPr>
          <a:lstStyle/>
          <a:p>
            <a:r>
              <a:rPr lang="ja-JP" altLang="en-US" sz="2400" b="1" dirty="0">
                <a:solidFill>
                  <a:srgbClr val="000000"/>
                </a:solidFill>
                <a:latin typeface="HGP創英角ﾎﾟｯﾌﾟ体" pitchFamily="50" charset="-128"/>
                <a:ea typeface="HGP創英角ﾎﾟｯﾌﾟ体" pitchFamily="50" charset="-128"/>
              </a:rPr>
              <a:t>我が国は「障害者の権利に関する条約」を批准しました！</a:t>
            </a:r>
            <a:endParaRPr lang="en-US" altLang="ja-JP" sz="2400" b="1" dirty="0">
              <a:solidFill>
                <a:srgbClr val="000000"/>
              </a:solidFill>
              <a:latin typeface="HGP創英角ﾎﾟｯﾌﾟ体" pitchFamily="50" charset="-128"/>
              <a:ea typeface="HGP創英角ﾎﾟｯﾌﾟ体" pitchFamily="50" charset="-128"/>
            </a:endParaRPr>
          </a:p>
        </p:txBody>
      </p:sp>
      <p:sp>
        <p:nvSpPr>
          <p:cNvPr id="5" name="角丸四角形 4"/>
          <p:cNvSpPr/>
          <p:nvPr/>
        </p:nvSpPr>
        <p:spPr>
          <a:xfrm>
            <a:off x="58233" y="537962"/>
            <a:ext cx="9789536" cy="1512168"/>
          </a:xfrm>
          <a:prstGeom prst="roundRect">
            <a:avLst>
              <a:gd name="adj" fmla="val 5845"/>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endParaRPr lang="en-US" altLang="ja-JP" dirty="0" smtClean="0">
              <a:solidFill>
                <a:srgbClr val="FFFFFF"/>
              </a:solidFill>
            </a:endParaRPr>
          </a:p>
        </p:txBody>
      </p:sp>
      <p:sp>
        <p:nvSpPr>
          <p:cNvPr id="7" name="角丸四角形 6"/>
          <p:cNvSpPr/>
          <p:nvPr/>
        </p:nvSpPr>
        <p:spPr>
          <a:xfrm>
            <a:off x="58255" y="2127016"/>
            <a:ext cx="9789537" cy="2124055"/>
          </a:xfrm>
          <a:prstGeom prst="roundRect">
            <a:avLst>
              <a:gd name="adj" fmla="val 3969"/>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9" name="正方形/長方形 8"/>
          <p:cNvSpPr/>
          <p:nvPr/>
        </p:nvSpPr>
        <p:spPr>
          <a:xfrm>
            <a:off x="128464" y="404664"/>
            <a:ext cx="2964329"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障害者権利条約とは？</a:t>
            </a:r>
          </a:p>
        </p:txBody>
      </p:sp>
      <p:sp>
        <p:nvSpPr>
          <p:cNvPr id="12" name="角丸四角形 11"/>
          <p:cNvSpPr/>
          <p:nvPr/>
        </p:nvSpPr>
        <p:spPr>
          <a:xfrm>
            <a:off x="58233" y="5222076"/>
            <a:ext cx="9789536" cy="1313949"/>
          </a:xfrm>
          <a:prstGeom prst="roundRect">
            <a:avLst>
              <a:gd name="adj" fmla="val 7597"/>
            </a:avLst>
          </a:prstGeom>
          <a:solidFill>
            <a:srgbClr val="FFFF66"/>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15" name="正方形/長方形 14"/>
          <p:cNvSpPr/>
          <p:nvPr/>
        </p:nvSpPr>
        <p:spPr>
          <a:xfrm>
            <a:off x="137337" y="4998482"/>
            <a:ext cx="351039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条約を締結するとどうなるの？</a:t>
            </a:r>
          </a:p>
        </p:txBody>
      </p:sp>
      <p:sp>
        <p:nvSpPr>
          <p:cNvPr id="16" name="テキスト ボックス 15"/>
          <p:cNvSpPr txBox="1"/>
          <p:nvPr/>
        </p:nvSpPr>
        <p:spPr>
          <a:xfrm>
            <a:off x="116470" y="620688"/>
            <a:ext cx="9406748" cy="1615633"/>
          </a:xfrm>
          <a:prstGeom prst="rect">
            <a:avLst/>
          </a:prstGeom>
          <a:noFill/>
          <a:ln>
            <a:noFill/>
          </a:ln>
        </p:spPr>
        <p:txBody>
          <a:bodyPr wrap="square" lIns="91242" tIns="45624" rIns="91242" bIns="45624" rtlCol="0">
            <a:spAutoFit/>
          </a:bodyPr>
          <a:lstStyle/>
          <a:p>
            <a:pPr marL="0" lvl="1"/>
            <a:r>
              <a:rPr lang="ja-JP" altLang="en-US" dirty="0" smtClean="0">
                <a:solidFill>
                  <a:srgbClr val="663300"/>
                </a:solidFill>
              </a:rPr>
              <a:t>　</a:t>
            </a:r>
            <a:r>
              <a:rPr lang="ja-JP" altLang="en-US" sz="1500" b="1" dirty="0">
                <a:solidFill>
                  <a:srgbClr val="663300"/>
                </a:solidFill>
                <a:latin typeface="HGP創英角ﾎﾟｯﾌﾟ体" pitchFamily="50" charset="-128"/>
                <a:ea typeface="HGP創英角ﾎﾟｯﾌﾟ体" pitchFamily="50" charset="-128"/>
              </a:rPr>
              <a:t>■　「障害者権利条約」は，障害者の人権や基本的自由の享有を確保し，障害者の固有の尊厳の</a:t>
            </a:r>
            <a:endParaRPr lang="en-US" altLang="ja-JP" sz="1500" b="1" dirty="0">
              <a:solidFill>
                <a:srgbClr val="663300"/>
              </a:solidFill>
              <a:latin typeface="HGP創英角ﾎﾟｯﾌﾟ体" pitchFamily="50" charset="-128"/>
              <a:ea typeface="HGP創英角ﾎﾟｯﾌﾟ体" pitchFamily="50" charset="-128"/>
            </a:endParaRPr>
          </a:p>
          <a:p>
            <a:pPr marL="0" lvl="1"/>
            <a:r>
              <a:rPr lang="ja-JP" altLang="en-US" sz="1500" b="1" dirty="0">
                <a:solidFill>
                  <a:srgbClr val="663300"/>
                </a:solidFill>
                <a:latin typeface="HGP創英角ﾎﾟｯﾌﾟ体" pitchFamily="50" charset="-128"/>
                <a:ea typeface="HGP創英角ﾎﾟｯﾌﾟ体" pitchFamily="50" charset="-128"/>
              </a:rPr>
              <a:t>　　　　尊重を促進するため，障害者の権利を実現するための措置等を規定しています。</a:t>
            </a:r>
            <a:endParaRPr lang="en-US" altLang="ja-JP" sz="1500" dirty="0">
              <a:solidFill>
                <a:srgbClr val="663300"/>
              </a:solidFill>
              <a:latin typeface="HGP創英角ﾎﾟｯﾌﾟ体" pitchFamily="50" charset="-128"/>
              <a:ea typeface="HGP創英角ﾎﾟｯﾌﾟ体" pitchFamily="50" charset="-128"/>
            </a:endParaRPr>
          </a:p>
          <a:p>
            <a:r>
              <a:rPr lang="ja-JP" altLang="en-US" sz="1600" b="1" dirty="0">
                <a:solidFill>
                  <a:srgbClr val="000000"/>
                </a:solidFill>
                <a:latin typeface="HGP創英角ﾎﾟｯﾌﾟ体" pitchFamily="50" charset="-128"/>
                <a:ea typeface="HGP創英角ﾎﾟｯﾌﾟ体" pitchFamily="50" charset="-128"/>
              </a:rPr>
              <a:t>　　　　</a:t>
            </a:r>
            <a:r>
              <a:rPr lang="ja-JP" altLang="en-US" sz="1300" b="1" dirty="0">
                <a:solidFill>
                  <a:srgbClr val="000000"/>
                </a:solidFill>
                <a:latin typeface="HGP創英角ﾎﾟｯﾌﾟ体" pitchFamily="50" charset="-128"/>
                <a:ea typeface="HGP創英角ﾎﾟｯﾌﾟ体" pitchFamily="50" charset="-128"/>
              </a:rPr>
              <a:t>例えば  ◆障害に基づくあらゆる差別（合理的配慮の否定</a:t>
            </a:r>
            <a:r>
              <a:rPr lang="en-US" altLang="ja-JP" sz="1300" b="1" dirty="0">
                <a:solidFill>
                  <a:srgbClr val="000000"/>
                </a:solidFill>
                <a:latin typeface="HGP創英角ﾎﾟｯﾌﾟ体" pitchFamily="50" charset="-128"/>
                <a:ea typeface="HGP創英角ﾎﾟｯﾌﾟ体" pitchFamily="50" charset="-128"/>
              </a:rPr>
              <a:t>※</a:t>
            </a:r>
            <a:r>
              <a:rPr lang="ja-JP" altLang="en-US" sz="1300" b="1" dirty="0">
                <a:solidFill>
                  <a:srgbClr val="000000"/>
                </a:solidFill>
                <a:latin typeface="HGP創英角ﾎﾟｯﾌﾟ体" pitchFamily="50" charset="-128"/>
                <a:ea typeface="HGP創英角ﾎﾟｯﾌﾟ体" pitchFamily="50" charset="-128"/>
              </a:rPr>
              <a:t>を含む。）を禁止</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300" b="1" dirty="0">
                <a:solidFill>
                  <a:srgbClr val="000000"/>
                </a:solidFill>
                <a:latin typeface="HGP創英角ﾎﾟｯﾌﾟ体" pitchFamily="50" charset="-128"/>
                <a:ea typeface="HGP創英角ﾎﾟｯﾌﾟ体" pitchFamily="50" charset="-128"/>
              </a:rPr>
              <a:t>　　　　　　　　　　◆障害者が社会に参加し、包容されることを促進</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300" b="1" dirty="0">
                <a:solidFill>
                  <a:srgbClr val="000000"/>
                </a:solidFill>
                <a:latin typeface="HGP創英角ﾎﾟｯﾌﾟ体" pitchFamily="50" charset="-128"/>
                <a:ea typeface="HGP創英角ﾎﾟｯﾌﾟ体" pitchFamily="50" charset="-128"/>
              </a:rPr>
              <a:t>　　　　　　　　　　◆条約の実施を監視する枠組みを設置，等　</a:t>
            </a:r>
            <a:endParaRPr lang="en-US" altLang="ja-JP" sz="1300" b="1" dirty="0">
              <a:solidFill>
                <a:srgbClr val="000000"/>
              </a:solidFill>
              <a:latin typeface="HGP創英角ﾎﾟｯﾌﾟ体" pitchFamily="50" charset="-128"/>
              <a:ea typeface="HGP創英角ﾎﾟｯﾌﾟ体" pitchFamily="50" charset="-128"/>
            </a:endParaRPr>
          </a:p>
          <a:p>
            <a:r>
              <a:rPr lang="ja-JP" altLang="en-US" sz="1600" dirty="0">
                <a:solidFill>
                  <a:srgbClr val="808080">
                    <a:lumMod val="10000"/>
                  </a:srgbClr>
                </a:solidFill>
                <a:latin typeface="HGP創英角ﾎﾟｯﾌﾟ体" pitchFamily="50" charset="-128"/>
                <a:ea typeface="HGP創英角ﾎﾟｯﾌﾟ体" pitchFamily="50" charset="-128"/>
              </a:rPr>
              <a:t>　　　</a:t>
            </a:r>
            <a:r>
              <a:rPr lang="ja-JP" altLang="en-US" sz="1600" dirty="0">
                <a:solidFill>
                  <a:srgbClr val="000000">
                    <a:lumMod val="85000"/>
                    <a:lumOff val="15000"/>
                  </a:srgbClr>
                </a:solidFill>
                <a:latin typeface="HGP創英角ﾎﾟｯﾌﾟ体" pitchFamily="50" charset="-128"/>
                <a:ea typeface="HGP創英角ﾎﾟｯﾌﾟ体" pitchFamily="50" charset="-128"/>
              </a:rPr>
              <a:t>　　　　　</a:t>
            </a:r>
            <a:r>
              <a:rPr lang="en-US" altLang="ja-JP" sz="1100" dirty="0">
                <a:solidFill>
                  <a:srgbClr val="000000">
                    <a:lumMod val="85000"/>
                    <a:lumOff val="15000"/>
                  </a:srgbClr>
                </a:solidFill>
                <a:latin typeface="HGP創英角ﾎﾟｯﾌﾟ体" pitchFamily="50" charset="-128"/>
                <a:ea typeface="HGP創英角ﾎﾟｯﾌﾟ体" pitchFamily="50" charset="-128"/>
              </a:rPr>
              <a:t>※</a:t>
            </a:r>
            <a:r>
              <a:rPr lang="ja-JP" altLang="en-US" sz="1100" dirty="0">
                <a:solidFill>
                  <a:srgbClr val="000000">
                    <a:lumMod val="85000"/>
                    <a:lumOff val="15000"/>
                  </a:srgbClr>
                </a:solidFill>
                <a:latin typeface="HGP創英角ﾎﾟｯﾌﾟ体" pitchFamily="50" charset="-128"/>
                <a:ea typeface="HGP創英角ﾎﾟｯﾌﾟ体" pitchFamily="50" charset="-128"/>
              </a:rPr>
              <a:t>過度の負担ではないにもかかわらず，障害者の権利の確保のために必要・適当な調整等（例：スロープの設置）を行わないことを指します。</a:t>
            </a:r>
            <a:endParaRPr lang="en-US" altLang="ja-JP" sz="1100" dirty="0">
              <a:solidFill>
                <a:srgbClr val="000000">
                  <a:lumMod val="85000"/>
                  <a:lumOff val="15000"/>
                </a:srgbClr>
              </a:solidFill>
              <a:latin typeface="HGP創英角ﾎﾟｯﾌﾟ体" pitchFamily="50" charset="-128"/>
              <a:ea typeface="HGP創英角ﾎﾟｯﾌﾟ体" pitchFamily="50" charset="-128"/>
            </a:endParaRPr>
          </a:p>
        </p:txBody>
      </p:sp>
      <p:sp>
        <p:nvSpPr>
          <p:cNvPr id="21" name="テキスト ボックス 20"/>
          <p:cNvSpPr txBox="1"/>
          <p:nvPr/>
        </p:nvSpPr>
        <p:spPr>
          <a:xfrm>
            <a:off x="-32301" y="5268986"/>
            <a:ext cx="9821838" cy="1369596"/>
          </a:xfrm>
          <a:prstGeom prst="rect">
            <a:avLst/>
          </a:prstGeom>
          <a:noFill/>
        </p:spPr>
        <p:txBody>
          <a:bodyPr wrap="square" lIns="91242" tIns="45624" rIns="91242" bIns="45624" rtlCol="0">
            <a:spAutoFit/>
          </a:bodyPr>
          <a:lstStyle/>
          <a:p>
            <a:r>
              <a:rPr lang="ja-JP" altLang="en-US" sz="1600" b="1" dirty="0">
                <a:solidFill>
                  <a:srgbClr val="000000"/>
                </a:solidFill>
              </a:rPr>
              <a:t>　</a:t>
            </a:r>
            <a:r>
              <a:rPr lang="ja-JP" altLang="en-US" sz="1600" b="1" dirty="0">
                <a:solidFill>
                  <a:srgbClr val="000000"/>
                </a:solidFill>
                <a:latin typeface="HGP創英角ﾎﾟｯﾌﾟ体" pitchFamily="50" charset="-128"/>
                <a:ea typeface="HGP創英角ﾎﾟｯﾌﾟ体" pitchFamily="50" charset="-128"/>
              </a:rPr>
              <a:t>■　我が国において，障害者の権利の実現に向けた取組が一層強化されます。</a:t>
            </a:r>
            <a:endParaRPr lang="en-US" altLang="ja-JP" sz="1600" b="1" dirty="0">
              <a:solidFill>
                <a:srgbClr val="000000"/>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（障害者の身体の自由や表現の自由等の権利，教育や労働等の権利が促進されます。）</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（我が国による条約の実施を，国内において監視する枠組み（障害者政策委員会）や，国連の障害者権利委員会への　　</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sz="1400" dirty="0">
                <a:solidFill>
                  <a:srgbClr val="000000">
                    <a:lumMod val="75000"/>
                    <a:lumOff val="25000"/>
                  </a:srgbClr>
                </a:solidFill>
                <a:latin typeface="HGP創英角ﾎﾟｯﾌﾟ体" pitchFamily="50" charset="-128"/>
                <a:ea typeface="HGP創英角ﾎﾟｯﾌﾟ体" pitchFamily="50" charset="-128"/>
              </a:rPr>
              <a:t>　報告を通じて，継続的に説明していきます。また，障害者権利委員会委員への立候補について検討していきます。）</a:t>
            </a:r>
            <a:endParaRPr lang="en-US" altLang="ja-JP" sz="1400" dirty="0">
              <a:solidFill>
                <a:srgbClr val="000000">
                  <a:lumMod val="75000"/>
                  <a:lumOff val="25000"/>
                </a:srgbClr>
              </a:solidFill>
              <a:latin typeface="HGP創英角ﾎﾟｯﾌﾟ体" pitchFamily="50" charset="-128"/>
              <a:ea typeface="HGP創英角ﾎﾟｯﾌﾟ体" pitchFamily="50" charset="-128"/>
            </a:endParaRPr>
          </a:p>
          <a:p>
            <a:r>
              <a:rPr lang="ja-JP" altLang="en-US" b="1" dirty="0" smtClean="0">
                <a:solidFill>
                  <a:srgbClr val="000000"/>
                </a:solidFill>
                <a:latin typeface="HGP創英角ﾎﾟｯﾌﾟ体" pitchFamily="50" charset="-128"/>
                <a:ea typeface="HGP創英角ﾎﾟｯﾌﾟ体" pitchFamily="50" charset="-128"/>
              </a:rPr>
              <a:t>　</a:t>
            </a:r>
            <a:r>
              <a:rPr lang="ja-JP" altLang="en-US" sz="1600" b="1" dirty="0">
                <a:solidFill>
                  <a:srgbClr val="000000"/>
                </a:solidFill>
                <a:latin typeface="HGP創英角ﾎﾟｯﾌﾟ体" pitchFamily="50" charset="-128"/>
                <a:ea typeface="HGP創英角ﾎﾟｯﾌﾟ体" pitchFamily="50" charset="-128"/>
              </a:rPr>
              <a:t>■　人権尊重についての国際協力が一層推進されます。</a:t>
            </a:r>
            <a:endParaRPr lang="en-US" altLang="ja-JP" sz="200" dirty="0">
              <a:solidFill>
                <a:srgbClr val="FF0000"/>
              </a:solidFill>
            </a:endParaRPr>
          </a:p>
          <a:p>
            <a:r>
              <a:rPr lang="ja-JP" altLang="en-US" sz="900" dirty="0">
                <a:solidFill>
                  <a:srgbClr val="FF0000"/>
                </a:solidFill>
              </a:rPr>
              <a:t>　　　　　　　　　　</a:t>
            </a:r>
            <a:endParaRPr lang="ja-JP" altLang="en-US" sz="1600" b="1" dirty="0">
              <a:solidFill>
                <a:srgbClr val="FF0000"/>
              </a:solidFill>
            </a:endParaRPr>
          </a:p>
        </p:txBody>
      </p:sp>
      <p:sp>
        <p:nvSpPr>
          <p:cNvPr id="19" name="テキスト ボックス 18"/>
          <p:cNvSpPr txBox="1"/>
          <p:nvPr/>
        </p:nvSpPr>
        <p:spPr>
          <a:xfrm>
            <a:off x="1226173" y="2276872"/>
            <a:ext cx="8385381" cy="2015743"/>
          </a:xfrm>
          <a:prstGeom prst="rect">
            <a:avLst/>
          </a:prstGeom>
          <a:noFill/>
        </p:spPr>
        <p:txBody>
          <a:bodyPr wrap="square" lIns="91242" tIns="45624" rIns="91242" bIns="45624" rtlCol="0">
            <a:spAutoFit/>
          </a:bodyPr>
          <a:lstStyle/>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12</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国連総会で条約が採択されました。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2007</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9</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我が国が条約に署名しました。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2008</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5</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条約が発効しました。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endParaRPr lang="en-US" altLang="ja-JP" sz="200" dirty="0">
              <a:solidFill>
                <a:srgbClr val="000000">
                  <a:lumMod val="75000"/>
                  <a:lumOff val="25000"/>
                </a:srgbClr>
              </a:solidFill>
            </a:endParaRPr>
          </a:p>
          <a:p>
            <a:r>
              <a:rPr lang="ja-JP" altLang="en-US" sz="1100" b="1" u="sng" dirty="0">
                <a:solidFill>
                  <a:srgbClr val="000000"/>
                </a:solidFill>
                <a:latin typeface="HGP創英角ﾎﾟｯﾌﾟ体" pitchFamily="50" charset="-128"/>
                <a:ea typeface="HGP創英角ﾎﾟｯﾌﾟ体" pitchFamily="50" charset="-128"/>
              </a:rPr>
              <a:t>条約締結に先立ち，障害当事者の意見も聴きながら，国内法令の整備を推進してきました。</a:t>
            </a:r>
            <a:endParaRPr lang="en-US" altLang="ja-JP" sz="1100" b="1" u="sng" dirty="0">
              <a:solidFill>
                <a:srgbClr val="000000"/>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2011</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8</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障害者基本法が改正されました。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  2012</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障害者総合支援法が成立しました。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2013</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年  </a:t>
            </a:r>
            <a:r>
              <a:rPr lang="en-US" altLang="ja-JP" sz="1400" b="1" dirty="0" smtClean="0">
                <a:solidFill>
                  <a:srgbClr val="000000">
                    <a:lumMod val="75000"/>
                    <a:lumOff val="25000"/>
                  </a:srgbClr>
                </a:solidFill>
                <a:latin typeface="HGP創英角ﾎﾟｯﾌﾟ体" pitchFamily="50" charset="-128"/>
                <a:ea typeface="HGP創英角ﾎﾟｯﾌﾟ体" pitchFamily="50" charset="-128"/>
              </a:rPr>
              <a:t>6</a:t>
            </a:r>
            <a:r>
              <a:rPr lang="ja-JP" altLang="en-US" sz="1400" b="1" dirty="0" smtClean="0">
                <a:solidFill>
                  <a:srgbClr val="000000">
                    <a:lumMod val="75000"/>
                    <a:lumOff val="25000"/>
                  </a:srgbClr>
                </a:solidFill>
                <a:latin typeface="HGP創英角ﾎﾟｯﾌﾟ体" pitchFamily="50" charset="-128"/>
                <a:ea typeface="HGP創英角ﾎﾟｯﾌﾟ体" pitchFamily="50" charset="-128"/>
              </a:rPr>
              <a:t>月  障害者差別解消法が成立し，障害者雇用促進法が改正されました。</a:t>
            </a:r>
            <a:endParaRPr lang="en-US" altLang="ja-JP" sz="1400" b="1" dirty="0" smtClean="0">
              <a:solidFill>
                <a:srgbClr val="000000">
                  <a:lumMod val="75000"/>
                  <a:lumOff val="25000"/>
                </a:srgbClr>
              </a:solidFill>
              <a:latin typeface="HGP創英角ﾎﾟｯﾌﾟ体" pitchFamily="50" charset="-128"/>
              <a:ea typeface="HGP創英角ﾎﾟｯﾌﾟ体" pitchFamily="50" charset="-128"/>
            </a:endParaRPr>
          </a:p>
          <a:p>
            <a:r>
              <a:rPr lang="ja-JP" altLang="en-US" sz="1100" b="1" dirty="0">
                <a:solidFill>
                  <a:srgbClr val="008000"/>
                </a:solidFill>
                <a:latin typeface="HGP創英角ﾎﾟｯﾌﾟ体" pitchFamily="50" charset="-128"/>
                <a:ea typeface="HGP創英角ﾎﾟｯﾌﾟ体" pitchFamily="50" charset="-128"/>
              </a:rPr>
              <a:t>これらの法整備をうけて，国会において議論され，</a:t>
            </a:r>
            <a:r>
              <a:rPr lang="en-US" altLang="ja-JP" sz="1100" b="1" dirty="0">
                <a:solidFill>
                  <a:srgbClr val="008000"/>
                </a:solidFill>
                <a:latin typeface="HGP創英角ﾎﾟｯﾌﾟ体" pitchFamily="50" charset="-128"/>
                <a:ea typeface="HGP創英角ﾎﾟｯﾌﾟ体" pitchFamily="50" charset="-128"/>
              </a:rPr>
              <a:t>2013</a:t>
            </a:r>
            <a:r>
              <a:rPr lang="ja-JP" altLang="en-US" sz="1100" b="1" dirty="0">
                <a:solidFill>
                  <a:srgbClr val="008000"/>
                </a:solidFill>
                <a:latin typeface="HGP創英角ﾎﾟｯﾌﾟ体" pitchFamily="50" charset="-128"/>
                <a:ea typeface="HGP創英角ﾎﾟｯﾌﾟ体" pitchFamily="50" charset="-128"/>
              </a:rPr>
              <a:t>年</a:t>
            </a:r>
            <a:r>
              <a:rPr lang="en-US" altLang="ja-JP" sz="1100" b="1" dirty="0">
                <a:solidFill>
                  <a:srgbClr val="008000"/>
                </a:solidFill>
                <a:latin typeface="HGP創英角ﾎﾟｯﾌﾟ体" pitchFamily="50" charset="-128"/>
                <a:ea typeface="HGP創英角ﾎﾟｯﾌﾟ体" pitchFamily="50" charset="-128"/>
              </a:rPr>
              <a:t>11</a:t>
            </a:r>
            <a:r>
              <a:rPr lang="ja-JP" altLang="en-US" sz="1100" b="1" dirty="0">
                <a:solidFill>
                  <a:srgbClr val="008000"/>
                </a:solidFill>
                <a:latin typeface="HGP創英角ﾎﾟｯﾌﾟ体" pitchFamily="50" charset="-128"/>
                <a:ea typeface="HGP創英角ﾎﾟｯﾌﾟ体" pitchFamily="50" charset="-128"/>
              </a:rPr>
              <a:t>月</a:t>
            </a:r>
            <a:r>
              <a:rPr lang="en-US" altLang="ja-JP" sz="1100" b="1" dirty="0">
                <a:solidFill>
                  <a:srgbClr val="008000"/>
                </a:solidFill>
                <a:latin typeface="HGP創英角ﾎﾟｯﾌﾟ体" pitchFamily="50" charset="-128"/>
                <a:ea typeface="HGP創英角ﾎﾟｯﾌﾟ体" pitchFamily="50" charset="-128"/>
              </a:rPr>
              <a:t>19</a:t>
            </a:r>
            <a:r>
              <a:rPr lang="ja-JP" altLang="en-US" sz="1100" b="1" dirty="0">
                <a:solidFill>
                  <a:srgbClr val="008000"/>
                </a:solidFill>
                <a:latin typeface="HGP創英角ﾎﾟｯﾌﾟ体" pitchFamily="50" charset="-128"/>
                <a:ea typeface="HGP創英角ﾎﾟｯﾌﾟ体" pitchFamily="50" charset="-128"/>
              </a:rPr>
              <a:t>日の衆議院本会議，</a:t>
            </a:r>
            <a:r>
              <a:rPr lang="en-US" altLang="ja-JP" sz="1100" b="1" dirty="0">
                <a:solidFill>
                  <a:srgbClr val="008000"/>
                </a:solidFill>
                <a:latin typeface="HGP創英角ﾎﾟｯﾌﾟ体" pitchFamily="50" charset="-128"/>
                <a:ea typeface="HGP創英角ﾎﾟｯﾌﾟ体" pitchFamily="50" charset="-128"/>
              </a:rPr>
              <a:t>12</a:t>
            </a:r>
            <a:r>
              <a:rPr lang="ja-JP" altLang="en-US" sz="1100" b="1" dirty="0">
                <a:solidFill>
                  <a:srgbClr val="008000"/>
                </a:solidFill>
                <a:latin typeface="HGP創英角ﾎﾟｯﾌﾟ体" pitchFamily="50" charset="-128"/>
                <a:ea typeface="HGP創英角ﾎﾟｯﾌﾟ体" pitchFamily="50" charset="-128"/>
              </a:rPr>
              <a:t>月</a:t>
            </a:r>
            <a:r>
              <a:rPr lang="en-US" altLang="ja-JP" sz="1100" b="1" dirty="0">
                <a:solidFill>
                  <a:srgbClr val="008000"/>
                </a:solidFill>
                <a:latin typeface="HGP創英角ﾎﾟｯﾌﾟ体" pitchFamily="50" charset="-128"/>
                <a:ea typeface="HGP創英角ﾎﾟｯﾌﾟ体" pitchFamily="50" charset="-128"/>
              </a:rPr>
              <a:t>4</a:t>
            </a:r>
            <a:r>
              <a:rPr lang="ja-JP" altLang="en-US" sz="1100" b="1" dirty="0">
                <a:solidFill>
                  <a:srgbClr val="008000"/>
                </a:solidFill>
                <a:latin typeface="HGP創英角ﾎﾟｯﾌﾟ体" pitchFamily="50" charset="-128"/>
                <a:ea typeface="HGP創英角ﾎﾟｯﾌﾟ体" pitchFamily="50" charset="-128"/>
              </a:rPr>
              <a:t>日の参議院本会議において全会一致で締結が承認されました。</a:t>
            </a:r>
            <a:r>
              <a:rPr lang="ja-JP" altLang="en-US" sz="1400" b="1" dirty="0" smtClean="0">
                <a:solidFill>
                  <a:srgbClr val="000000">
                    <a:lumMod val="75000"/>
                    <a:lumOff val="25000"/>
                  </a:srgbClr>
                </a:solidFill>
              </a:rPr>
              <a:t>　　　　　　　　　　</a:t>
            </a:r>
            <a:endParaRPr lang="en-US" altLang="ja-JP" sz="1400" b="1" dirty="0" smtClean="0">
              <a:solidFill>
                <a:srgbClr val="000000">
                  <a:lumMod val="75000"/>
                  <a:lumOff val="25000"/>
                </a:srgbClr>
              </a:solidFill>
            </a:endParaRPr>
          </a:p>
        </p:txBody>
      </p:sp>
      <p:sp>
        <p:nvSpPr>
          <p:cNvPr id="31" name="角丸四角形吹き出し 30"/>
          <p:cNvSpPr/>
          <p:nvPr/>
        </p:nvSpPr>
        <p:spPr>
          <a:xfrm>
            <a:off x="5797055" y="2459446"/>
            <a:ext cx="3822425" cy="468615"/>
          </a:xfrm>
          <a:prstGeom prst="wedgeRoundRectCallout">
            <a:avLst>
              <a:gd name="adj1" fmla="val -81848"/>
              <a:gd name="adj2" fmla="val 49837"/>
              <a:gd name="adj3" fmla="val 16667"/>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a:solidFill>
                <a:srgbClr val="FFFFFF"/>
              </a:solidFill>
            </a:endParaRPr>
          </a:p>
        </p:txBody>
      </p:sp>
      <p:sp>
        <p:nvSpPr>
          <p:cNvPr id="20" name="テキスト ボックス 19"/>
          <p:cNvSpPr txBox="1"/>
          <p:nvPr/>
        </p:nvSpPr>
        <p:spPr>
          <a:xfrm>
            <a:off x="5967141" y="2435628"/>
            <a:ext cx="3666407" cy="492443"/>
          </a:xfrm>
          <a:prstGeom prst="rect">
            <a:avLst/>
          </a:prstGeom>
          <a:noFill/>
        </p:spPr>
        <p:txBody>
          <a:bodyPr wrap="square" lIns="91242" tIns="45624" rIns="91242" bIns="45624" rtlCol="0">
            <a:spAutoFit/>
          </a:bodyPr>
          <a:lstStyle/>
          <a:p>
            <a:r>
              <a:rPr lang="en-US" altLang="ja-JP" sz="1100" dirty="0">
                <a:solidFill>
                  <a:srgbClr val="000000">
                    <a:lumMod val="85000"/>
                    <a:lumOff val="15000"/>
                  </a:srgbClr>
                </a:solidFill>
                <a:latin typeface="HGP創英角ﾎﾟｯﾌﾟ体" pitchFamily="50" charset="-128"/>
                <a:ea typeface="HGP創英角ﾎﾟｯﾌﾟ体" pitchFamily="50" charset="-128"/>
              </a:rPr>
              <a:t>2014</a:t>
            </a:r>
            <a:r>
              <a:rPr lang="ja-JP" altLang="en-US" sz="1100" dirty="0">
                <a:solidFill>
                  <a:srgbClr val="000000">
                    <a:lumMod val="85000"/>
                    <a:lumOff val="15000"/>
                  </a:srgbClr>
                </a:solidFill>
                <a:latin typeface="HGP創英角ﾎﾟｯﾌﾟ体" pitchFamily="50" charset="-128"/>
                <a:ea typeface="HGP創英角ﾎﾟｯﾌﾟ体" pitchFamily="50" charset="-128"/>
              </a:rPr>
              <a:t>年</a:t>
            </a:r>
            <a:r>
              <a:rPr lang="en-US" altLang="ja-JP" sz="1100" dirty="0">
                <a:solidFill>
                  <a:srgbClr val="000000">
                    <a:lumMod val="85000"/>
                    <a:lumOff val="15000"/>
                  </a:srgbClr>
                </a:solidFill>
                <a:latin typeface="HGP創英角ﾎﾟｯﾌﾟ体" pitchFamily="50" charset="-128"/>
                <a:ea typeface="HGP創英角ﾎﾟｯﾌﾟ体" pitchFamily="50" charset="-128"/>
              </a:rPr>
              <a:t>3</a:t>
            </a:r>
            <a:r>
              <a:rPr lang="ja-JP" altLang="en-US" sz="1100" dirty="0">
                <a:solidFill>
                  <a:srgbClr val="000000">
                    <a:lumMod val="85000"/>
                    <a:lumOff val="15000"/>
                  </a:srgbClr>
                </a:solidFill>
                <a:latin typeface="HGP創英角ﾎﾟｯﾌﾟ体" pitchFamily="50" charset="-128"/>
                <a:ea typeface="HGP創英角ﾎﾟｯﾌﾟ体" pitchFamily="50" charset="-128"/>
              </a:rPr>
              <a:t>月現在　（我が国を含め）</a:t>
            </a:r>
            <a:endParaRPr lang="en-US" altLang="ja-JP" sz="1100" dirty="0">
              <a:solidFill>
                <a:srgbClr val="000000">
                  <a:lumMod val="85000"/>
                  <a:lumOff val="15000"/>
                </a:srgbClr>
              </a:solidFill>
              <a:latin typeface="HGP創英角ﾎﾟｯﾌﾟ体" pitchFamily="50" charset="-128"/>
              <a:ea typeface="HGP創英角ﾎﾟｯﾌﾟ体" pitchFamily="50" charset="-128"/>
            </a:endParaRPr>
          </a:p>
          <a:p>
            <a:r>
              <a:rPr lang="en-US" altLang="ja-JP" sz="1500" b="1" u="sng" dirty="0">
                <a:solidFill>
                  <a:srgbClr val="663300"/>
                </a:solidFill>
                <a:latin typeface="HGP創英角ﾎﾟｯﾌﾟ体" pitchFamily="50" charset="-128"/>
                <a:ea typeface="HGP創英角ﾎﾟｯﾌﾟ体" pitchFamily="50" charset="-128"/>
              </a:rPr>
              <a:t>142</a:t>
            </a:r>
            <a:r>
              <a:rPr lang="ja-JP" altLang="en-US" sz="1500" b="1" u="sng" dirty="0">
                <a:solidFill>
                  <a:srgbClr val="663300"/>
                </a:solidFill>
                <a:latin typeface="HGP創英角ﾎﾟｯﾌﾟ体" pitchFamily="50" charset="-128"/>
                <a:ea typeface="HGP創英角ﾎﾟｯﾌﾟ体" pitchFamily="50" charset="-128"/>
              </a:rPr>
              <a:t>か国・</a:t>
            </a:r>
            <a:r>
              <a:rPr lang="en-US" altLang="ja-JP" sz="1500" b="1" u="sng" dirty="0">
                <a:solidFill>
                  <a:srgbClr val="663300"/>
                </a:solidFill>
                <a:latin typeface="HGP創英角ﾎﾟｯﾌﾟ体" pitchFamily="50" charset="-128"/>
                <a:ea typeface="HGP創英角ﾎﾟｯﾌﾟ体" pitchFamily="50" charset="-128"/>
              </a:rPr>
              <a:t>1</a:t>
            </a:r>
            <a:r>
              <a:rPr lang="ja-JP" altLang="en-US" sz="1500" b="1" u="sng" dirty="0">
                <a:solidFill>
                  <a:srgbClr val="663300"/>
                </a:solidFill>
                <a:latin typeface="HGP創英角ﾎﾟｯﾌﾟ体" pitchFamily="50" charset="-128"/>
                <a:ea typeface="HGP創英角ﾎﾟｯﾌﾟ体" pitchFamily="50" charset="-128"/>
              </a:rPr>
              <a:t>地域機関が締結済みです。</a:t>
            </a:r>
          </a:p>
        </p:txBody>
      </p:sp>
      <p:sp>
        <p:nvSpPr>
          <p:cNvPr id="11" name="正方形/長方形 10"/>
          <p:cNvSpPr/>
          <p:nvPr/>
        </p:nvSpPr>
        <p:spPr>
          <a:xfrm>
            <a:off x="137337" y="2060860"/>
            <a:ext cx="7956884"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r>
              <a:rPr lang="ja-JP" altLang="en-US" sz="1500" dirty="0">
                <a:solidFill>
                  <a:srgbClr val="FFFFFF"/>
                </a:solidFill>
                <a:latin typeface="HGP創英角ﾎﾟｯﾌﾟ体" pitchFamily="50" charset="-128"/>
                <a:ea typeface="HGP創英角ﾎﾟｯﾌﾟ体" pitchFamily="50" charset="-128"/>
              </a:rPr>
              <a:t>条約成立まで－締結に向けて我が国ではどのような取組が行われたの？</a:t>
            </a:r>
          </a:p>
        </p:txBody>
      </p:sp>
      <p:pic>
        <p:nvPicPr>
          <p:cNvPr id="32" name="Picture 7"/>
          <p:cNvPicPr>
            <a:picLocks noChangeAspect="1" noChangeArrowheads="1"/>
          </p:cNvPicPr>
          <p:nvPr/>
        </p:nvPicPr>
        <p:blipFill>
          <a:blip r:embed="rId4" cstate="print"/>
          <a:srcRect/>
          <a:stretch>
            <a:fillRect/>
          </a:stretch>
        </p:blipFill>
        <p:spPr bwMode="auto">
          <a:xfrm>
            <a:off x="102842" y="2389887"/>
            <a:ext cx="1163943" cy="1790683"/>
          </a:xfrm>
          <a:prstGeom prst="rect">
            <a:avLst/>
          </a:prstGeom>
          <a:noFill/>
          <a:ln w="9525">
            <a:noFill/>
            <a:miter lim="800000"/>
            <a:headEnd/>
            <a:tailEnd/>
          </a:ln>
        </p:spPr>
      </p:pic>
      <p:pic>
        <p:nvPicPr>
          <p:cNvPr id="33" name="Picture 9"/>
          <p:cNvPicPr>
            <a:picLocks noChangeAspect="1" noChangeArrowheads="1"/>
          </p:cNvPicPr>
          <p:nvPr/>
        </p:nvPicPr>
        <p:blipFill>
          <a:blip r:embed="rId5" cstate="print"/>
          <a:srcRect/>
          <a:stretch>
            <a:fillRect/>
          </a:stretch>
        </p:blipFill>
        <p:spPr bwMode="auto">
          <a:xfrm>
            <a:off x="9035013" y="5286597"/>
            <a:ext cx="621413" cy="592473"/>
          </a:xfrm>
          <a:prstGeom prst="rect">
            <a:avLst/>
          </a:prstGeom>
          <a:noFill/>
          <a:ln w="9525">
            <a:noFill/>
            <a:miter lim="800000"/>
            <a:headEnd/>
            <a:tailEnd/>
          </a:ln>
        </p:spPr>
      </p:pic>
      <p:pic>
        <p:nvPicPr>
          <p:cNvPr id="34" name="Picture 5" descr="C:\Documents and Settings\a16604\Local Settings\Temporary Internet Files\Content.IE5\HVF0M425\MC900089108[1].wmf"/>
          <p:cNvPicPr>
            <a:picLocks noChangeAspect="1" noChangeArrowheads="1"/>
          </p:cNvPicPr>
          <p:nvPr/>
        </p:nvPicPr>
        <p:blipFill>
          <a:blip r:embed="rId6" cstate="print"/>
          <a:srcRect/>
          <a:stretch>
            <a:fillRect/>
          </a:stretch>
        </p:blipFill>
        <p:spPr bwMode="auto">
          <a:xfrm>
            <a:off x="9227212" y="5879070"/>
            <a:ext cx="669994" cy="790373"/>
          </a:xfrm>
          <a:prstGeom prst="rect">
            <a:avLst/>
          </a:prstGeom>
          <a:noFill/>
        </p:spPr>
      </p:pic>
      <p:sp>
        <p:nvSpPr>
          <p:cNvPr id="27" name="右矢印 26"/>
          <p:cNvSpPr/>
          <p:nvPr/>
        </p:nvSpPr>
        <p:spPr>
          <a:xfrm>
            <a:off x="740547" y="1448881"/>
            <a:ext cx="390043" cy="144016"/>
          </a:xfrm>
          <a:prstGeom prst="rightArrow">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endParaRPr lang="ja-JP" altLang="en-US" dirty="0">
              <a:solidFill>
                <a:srgbClr val="663300"/>
              </a:solidFill>
            </a:endParaRPr>
          </a:p>
        </p:txBody>
      </p:sp>
      <p:sp>
        <p:nvSpPr>
          <p:cNvPr id="28" name="テキスト ボックス 27"/>
          <p:cNvSpPr txBox="1"/>
          <p:nvPr/>
        </p:nvSpPr>
        <p:spPr>
          <a:xfrm>
            <a:off x="935568" y="6538627"/>
            <a:ext cx="8330214" cy="369138"/>
          </a:xfrm>
          <a:prstGeom prst="rect">
            <a:avLst/>
          </a:prstGeom>
          <a:noFill/>
        </p:spPr>
        <p:txBody>
          <a:bodyPr wrap="square" lIns="91242" tIns="45624" rIns="91242" bIns="45624" rtlCol="0">
            <a:spAutoFit/>
          </a:bodyPr>
          <a:lstStyle/>
          <a:p>
            <a:r>
              <a:rPr lang="en-US" altLang="ja-JP" b="1" dirty="0" smtClean="0">
                <a:solidFill>
                  <a:srgbClr val="000000"/>
                </a:solidFill>
              </a:rPr>
              <a:t>2014</a:t>
            </a:r>
            <a:r>
              <a:rPr lang="ja-JP" altLang="en-US" b="1" dirty="0" smtClean="0">
                <a:solidFill>
                  <a:srgbClr val="000000"/>
                </a:solidFill>
              </a:rPr>
              <a:t>年</a:t>
            </a:r>
            <a:r>
              <a:rPr lang="en-US" altLang="ja-JP" b="1" dirty="0" smtClean="0">
                <a:solidFill>
                  <a:srgbClr val="000000"/>
                </a:solidFill>
              </a:rPr>
              <a:t>3</a:t>
            </a:r>
            <a:r>
              <a:rPr lang="ja-JP" altLang="en-US" b="1" dirty="0" smtClean="0">
                <a:solidFill>
                  <a:srgbClr val="000000"/>
                </a:solidFill>
              </a:rPr>
              <a:t>月　外務省人権人道課　（お問い合わせは</a:t>
            </a:r>
            <a:r>
              <a:rPr lang="en-US" altLang="ja-JP" b="1" dirty="0" smtClean="0">
                <a:solidFill>
                  <a:srgbClr val="000000"/>
                </a:solidFill>
              </a:rPr>
              <a:t>03-5501-8240</a:t>
            </a:r>
            <a:r>
              <a:rPr lang="ja-JP" altLang="en-US" b="1" dirty="0" smtClean="0">
                <a:solidFill>
                  <a:srgbClr val="000000"/>
                </a:solidFill>
              </a:rPr>
              <a:t>まで）</a:t>
            </a:r>
            <a:endParaRPr lang="ja-JP" altLang="en-US" b="1" dirty="0">
              <a:solidFill>
                <a:srgbClr val="000000"/>
              </a:solidFill>
            </a:endParaRPr>
          </a:p>
        </p:txBody>
      </p:sp>
      <p:sp>
        <p:nvSpPr>
          <p:cNvPr id="22" name="角丸四角形 21"/>
          <p:cNvSpPr/>
          <p:nvPr/>
        </p:nvSpPr>
        <p:spPr>
          <a:xfrm>
            <a:off x="56456" y="4292614"/>
            <a:ext cx="9789536" cy="673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42" tIns="45624" rIns="91242" bIns="45624" rtlCol="0" anchor="ctr"/>
          <a:lstStyle/>
          <a:p>
            <a:pPr algn="ctr"/>
            <a:r>
              <a:rPr lang="en-US" altLang="ja-JP" sz="2000" dirty="0">
                <a:solidFill>
                  <a:srgbClr val="FFFFFF"/>
                </a:solidFill>
                <a:latin typeface="HGP創英角ﾎﾟｯﾌﾟ体" pitchFamily="50" charset="-128"/>
                <a:ea typeface="HGP創英角ﾎﾟｯﾌﾟ体" pitchFamily="50" charset="-128"/>
              </a:rPr>
              <a:t>2014</a:t>
            </a:r>
            <a:r>
              <a:rPr lang="ja-JP" altLang="en-US" sz="2000" dirty="0">
                <a:solidFill>
                  <a:srgbClr val="FFFFFF"/>
                </a:solidFill>
                <a:latin typeface="HGP創英角ﾎﾟｯﾌﾟ体" pitchFamily="50" charset="-128"/>
                <a:ea typeface="HGP創英角ﾎﾟｯﾌﾟ体" pitchFamily="50" charset="-128"/>
              </a:rPr>
              <a:t>年</a:t>
            </a:r>
            <a:r>
              <a:rPr lang="en-US" altLang="ja-JP" sz="2000" dirty="0">
                <a:solidFill>
                  <a:srgbClr val="FFFFFF"/>
                </a:solidFill>
                <a:latin typeface="HGP創英角ﾎﾟｯﾌﾟ体" pitchFamily="50" charset="-128"/>
                <a:ea typeface="HGP創英角ﾎﾟｯﾌﾟ体" pitchFamily="50" charset="-128"/>
              </a:rPr>
              <a:t>1</a:t>
            </a:r>
            <a:r>
              <a:rPr lang="ja-JP" altLang="en-US" sz="2000" dirty="0">
                <a:solidFill>
                  <a:srgbClr val="FFFFFF"/>
                </a:solidFill>
                <a:latin typeface="HGP創英角ﾎﾟｯﾌﾟ体" pitchFamily="50" charset="-128"/>
                <a:ea typeface="HGP創英角ﾎﾟｯﾌﾟ体" pitchFamily="50" charset="-128"/>
              </a:rPr>
              <a:t>月</a:t>
            </a:r>
            <a:r>
              <a:rPr lang="en-US" altLang="ja-JP" sz="2000" dirty="0">
                <a:solidFill>
                  <a:srgbClr val="FFFFFF"/>
                </a:solidFill>
                <a:latin typeface="HGP創英角ﾎﾟｯﾌﾟ体" pitchFamily="50" charset="-128"/>
                <a:ea typeface="HGP創英角ﾎﾟｯﾌﾟ体" pitchFamily="50" charset="-128"/>
              </a:rPr>
              <a:t>20</a:t>
            </a:r>
            <a:r>
              <a:rPr lang="ja-JP" altLang="en-US" sz="2000" dirty="0">
                <a:solidFill>
                  <a:srgbClr val="FFFFFF"/>
                </a:solidFill>
                <a:latin typeface="HGP創英角ﾎﾟｯﾌﾟ体" pitchFamily="50" charset="-128"/>
                <a:ea typeface="HGP創英角ﾎﾟｯﾌﾟ体" pitchFamily="50" charset="-128"/>
              </a:rPr>
              <a:t>日に我が国は「障害者権利条約」の締約国になりました。</a:t>
            </a:r>
            <a:endParaRPr lang="en-US" altLang="ja-JP" sz="2000" dirty="0">
              <a:solidFill>
                <a:srgbClr val="FFFFFF"/>
              </a:solidFill>
              <a:latin typeface="HGP創英角ﾎﾟｯﾌﾟ体" pitchFamily="50" charset="-128"/>
              <a:ea typeface="HGP創英角ﾎﾟｯﾌﾟ体" pitchFamily="50" charset="-128"/>
            </a:endParaRPr>
          </a:p>
          <a:p>
            <a:pPr algn="ctr"/>
            <a:r>
              <a:rPr lang="ja-JP" altLang="en-US" sz="2000" dirty="0">
                <a:solidFill>
                  <a:srgbClr val="FFFFFF"/>
                </a:solidFill>
                <a:latin typeface="HGP創英角ﾎﾟｯﾌﾟ体" pitchFamily="50" charset="-128"/>
                <a:ea typeface="HGP創英角ﾎﾟｯﾌﾟ体" pitchFamily="50" charset="-128"/>
              </a:rPr>
              <a:t>また，</a:t>
            </a:r>
            <a:r>
              <a:rPr lang="en-US" altLang="ja-JP" sz="2000" dirty="0">
                <a:solidFill>
                  <a:srgbClr val="FFFFFF"/>
                </a:solidFill>
                <a:latin typeface="HGP創英角ﾎﾟｯﾌﾟ体" pitchFamily="50" charset="-128"/>
                <a:ea typeface="HGP創英角ﾎﾟｯﾌﾟ体" pitchFamily="50" charset="-128"/>
              </a:rPr>
              <a:t>2</a:t>
            </a:r>
            <a:r>
              <a:rPr lang="ja-JP" altLang="en-US" sz="2000" dirty="0">
                <a:solidFill>
                  <a:srgbClr val="FFFFFF"/>
                </a:solidFill>
                <a:latin typeface="HGP創英角ﾎﾟｯﾌﾟ体" pitchFamily="50" charset="-128"/>
                <a:ea typeface="HGP創英角ﾎﾟｯﾌﾟ体" pitchFamily="50" charset="-128"/>
              </a:rPr>
              <a:t>月</a:t>
            </a:r>
            <a:r>
              <a:rPr lang="en-US" altLang="ja-JP" sz="2000" dirty="0">
                <a:solidFill>
                  <a:srgbClr val="FFFFFF"/>
                </a:solidFill>
                <a:latin typeface="HGP創英角ﾎﾟｯﾌﾟ体" pitchFamily="50" charset="-128"/>
                <a:ea typeface="HGP創英角ﾎﾟｯﾌﾟ体" pitchFamily="50" charset="-128"/>
              </a:rPr>
              <a:t>19</a:t>
            </a:r>
            <a:r>
              <a:rPr lang="ja-JP" altLang="en-US" sz="2000" dirty="0">
                <a:solidFill>
                  <a:srgbClr val="FFFFFF"/>
                </a:solidFill>
                <a:latin typeface="HGP創英角ﾎﾟｯﾌﾟ体" pitchFamily="50" charset="-128"/>
                <a:ea typeface="HGP創英角ﾎﾟｯﾌﾟ体" pitchFamily="50" charset="-128"/>
              </a:rPr>
              <a:t>日に，我が国について障害者権利条約が発効しました。</a:t>
            </a:r>
          </a:p>
        </p:txBody>
      </p:sp>
      <p:sp>
        <p:nvSpPr>
          <p:cNvPr id="23" name="スライド番号プレースホルダー 1"/>
          <p:cNvSpPr>
            <a:spLocks noGrp="1"/>
          </p:cNvSpPr>
          <p:nvPr>
            <p:ph type="sldNum" sz="quarter" idx="12"/>
          </p:nvPr>
        </p:nvSpPr>
        <p:spPr>
          <a:xfrm>
            <a:off x="7516936" y="6555666"/>
            <a:ext cx="2311400" cy="331814"/>
          </a:xfrm>
        </p:spPr>
        <p:txBody>
          <a:bodyPr/>
          <a:lstStyle/>
          <a:p>
            <a:pPr>
              <a:defRPr/>
            </a:pPr>
            <a:fld id="{028E30FF-6DFA-4E32-896A-0181B2B83A32}" type="slidenum">
              <a:rPr lang="en-US" altLang="ja-JP" smtClean="0"/>
              <a:pPr>
                <a:defRPr/>
              </a:pPr>
              <a:t>78</a:t>
            </a:fld>
            <a:endParaRPr lang="en-US" altLang="ja-JP" dirty="0"/>
          </a:p>
        </p:txBody>
      </p:sp>
    </p:spTree>
    <p:extLst>
      <p:ext uri="{BB962C8B-B14F-4D97-AF65-F5344CB8AC3E}">
        <p14:creationId xmlns:p14="http://schemas.microsoft.com/office/powerpoint/2010/main" val="2473749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165697" y="210075"/>
            <a:ext cx="10418369" cy="353943"/>
          </a:xfrm>
          <a:prstGeom prst="rect">
            <a:avLst/>
          </a:prstGeom>
          <a:noFill/>
        </p:spPr>
        <p:txBody>
          <a:bodyPr wrap="square">
            <a:spAutoFit/>
          </a:bodyPr>
          <a:lstStyle/>
          <a:p>
            <a:pPr algn="ctr" fontAlgn="auto">
              <a:spcBef>
                <a:spcPts val="0"/>
              </a:spcBef>
              <a:spcAft>
                <a:spcPts val="0"/>
              </a:spcAft>
              <a:defRPr/>
            </a:pPr>
            <a:r>
              <a:rPr lang="ja-JP" altLang="en-US" sz="1700" b="1" dirty="0">
                <a:solidFill>
                  <a:prstClr val="black"/>
                </a:solidFill>
                <a:latin typeface="メイリオ" pitchFamily="50" charset="-128"/>
                <a:ea typeface="メイリオ" pitchFamily="50" charset="-128"/>
                <a:cs typeface="メイリオ" pitchFamily="50" charset="-128"/>
              </a:rPr>
              <a:t>障害を理由とする差別の解消の推進に関する法律（</a:t>
            </a:r>
            <a:r>
              <a:rPr lang="ja-JP" altLang="en-US" sz="1300" b="1" dirty="0">
                <a:solidFill>
                  <a:prstClr val="black"/>
                </a:solidFill>
                <a:latin typeface="メイリオ" pitchFamily="50" charset="-128"/>
                <a:ea typeface="メイリオ" pitchFamily="50" charset="-128"/>
                <a:cs typeface="メイリオ" pitchFamily="50" charset="-128"/>
              </a:rPr>
              <a:t>障害者差別解消法</a:t>
            </a:r>
            <a:r>
              <a:rPr lang="ja-JP" altLang="en-US" sz="1050" b="1" dirty="0">
                <a:solidFill>
                  <a:prstClr val="black"/>
                </a:solidFill>
                <a:latin typeface="メイリオ" pitchFamily="50" charset="-128"/>
                <a:ea typeface="メイリオ" pitchFamily="50" charset="-128"/>
                <a:cs typeface="メイリオ" pitchFamily="50" charset="-128"/>
              </a:rPr>
              <a:t>＜平成２５年法律第６５号＞</a:t>
            </a:r>
            <a:r>
              <a:rPr lang="ja-JP" altLang="en-US" sz="1700" b="1" dirty="0">
                <a:solidFill>
                  <a:prstClr val="black"/>
                </a:solidFill>
                <a:latin typeface="メイリオ" pitchFamily="50" charset="-128"/>
                <a:ea typeface="メイリオ" pitchFamily="50" charset="-128"/>
                <a:cs typeface="メイリオ" pitchFamily="50" charset="-128"/>
              </a:rPr>
              <a:t>）の概要</a:t>
            </a:r>
          </a:p>
        </p:txBody>
      </p:sp>
      <p:sp>
        <p:nvSpPr>
          <p:cNvPr id="222223" name="テキスト ボックス 108"/>
          <p:cNvSpPr txBox="1">
            <a:spLocks noChangeArrowheads="1"/>
          </p:cNvSpPr>
          <p:nvPr/>
        </p:nvSpPr>
        <p:spPr bwMode="auto">
          <a:xfrm>
            <a:off x="4386264" y="543322"/>
            <a:ext cx="5322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ja-JP" altLang="en-US" sz="1200" dirty="0">
                <a:solidFill>
                  <a:srgbClr val="000000"/>
                </a:solidFill>
              </a:rPr>
              <a:t>施行日：平成２８年４月１日（施行後３年を目途に必要な見直し検討）</a:t>
            </a:r>
          </a:p>
        </p:txBody>
      </p:sp>
      <p:sp>
        <p:nvSpPr>
          <p:cNvPr id="87" name="角丸四角形 86"/>
          <p:cNvSpPr/>
          <p:nvPr/>
        </p:nvSpPr>
        <p:spPr>
          <a:xfrm>
            <a:off x="292412" y="4856582"/>
            <a:ext cx="9460877" cy="1884787"/>
          </a:xfrm>
          <a:prstGeom prst="roundRect">
            <a:avLst>
              <a:gd name="adj" fmla="val 7931"/>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88" name="角丸四角形 87"/>
          <p:cNvSpPr/>
          <p:nvPr/>
        </p:nvSpPr>
        <p:spPr>
          <a:xfrm>
            <a:off x="247651" y="4688208"/>
            <a:ext cx="4359275" cy="323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28" name="テキスト ボックス 120"/>
          <p:cNvSpPr txBox="1">
            <a:spLocks noChangeArrowheads="1"/>
          </p:cNvSpPr>
          <p:nvPr/>
        </p:nvSpPr>
        <p:spPr bwMode="auto">
          <a:xfrm>
            <a:off x="254001" y="4661222"/>
            <a:ext cx="413226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700" b="1" dirty="0">
                <a:solidFill>
                  <a:srgbClr val="000000"/>
                </a:solidFill>
              </a:rPr>
              <a:t>Ⅱ</a:t>
            </a:r>
            <a:r>
              <a:rPr lang="ja-JP" altLang="en-US" sz="1700" b="1" dirty="0" err="1">
                <a:solidFill>
                  <a:srgbClr val="000000"/>
                </a:solidFill>
              </a:rPr>
              <a:t>．</a:t>
            </a:r>
            <a:r>
              <a:rPr lang="ja-JP" altLang="en-US" sz="1700" b="1" dirty="0">
                <a:solidFill>
                  <a:srgbClr val="000000"/>
                </a:solidFill>
              </a:rPr>
              <a:t>差別を解消するための支援措置</a:t>
            </a:r>
          </a:p>
        </p:txBody>
      </p:sp>
      <p:sp>
        <p:nvSpPr>
          <p:cNvPr id="94" name="角丸四角形 93"/>
          <p:cNvSpPr/>
          <p:nvPr/>
        </p:nvSpPr>
        <p:spPr bwMode="auto">
          <a:xfrm>
            <a:off x="934641" y="5053230"/>
            <a:ext cx="8712993" cy="1577340"/>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endParaRPr lang="en-US" altLang="ja-JP" sz="12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200" dirty="0">
              <a:solidFill>
                <a:prstClr val="black"/>
              </a:solidFill>
              <a:latin typeface="メイリオ" pitchFamily="50" charset="-128"/>
              <a:ea typeface="メイリオ" pitchFamily="50" charset="-128"/>
              <a:cs typeface="メイリオ" pitchFamily="50" charset="-128"/>
            </a:endParaRPr>
          </a:p>
        </p:txBody>
      </p:sp>
      <p:sp>
        <p:nvSpPr>
          <p:cNvPr id="222234" name="AutoShape 6"/>
          <p:cNvSpPr>
            <a:spLocks noChangeArrowheads="1"/>
          </p:cNvSpPr>
          <p:nvPr/>
        </p:nvSpPr>
        <p:spPr bwMode="auto">
          <a:xfrm>
            <a:off x="1192213" y="5098306"/>
            <a:ext cx="1451000"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5" name="テキスト ボックス 152"/>
          <p:cNvSpPr txBox="1">
            <a:spLocks noChangeArrowheads="1"/>
          </p:cNvSpPr>
          <p:nvPr/>
        </p:nvSpPr>
        <p:spPr bwMode="auto">
          <a:xfrm>
            <a:off x="2600325" y="5127774"/>
            <a:ext cx="62467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相談・紛争解決の体制整備　⇒　既存の相談、紛争解決の制度の活用・充実</a:t>
            </a:r>
          </a:p>
        </p:txBody>
      </p:sp>
      <p:sp>
        <p:nvSpPr>
          <p:cNvPr id="222236" name="テキスト ボックス 153"/>
          <p:cNvSpPr txBox="1">
            <a:spLocks noChangeArrowheads="1"/>
          </p:cNvSpPr>
          <p:nvPr/>
        </p:nvSpPr>
        <p:spPr bwMode="auto">
          <a:xfrm>
            <a:off x="1165213" y="5127774"/>
            <a:ext cx="14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紛争解決・相談</a:t>
            </a:r>
          </a:p>
        </p:txBody>
      </p:sp>
      <p:sp>
        <p:nvSpPr>
          <p:cNvPr id="222238" name="AutoShape 6"/>
          <p:cNvSpPr>
            <a:spLocks noChangeArrowheads="1"/>
          </p:cNvSpPr>
          <p:nvPr/>
        </p:nvSpPr>
        <p:spPr bwMode="auto">
          <a:xfrm>
            <a:off x="1179515" y="5437110"/>
            <a:ext cx="146369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9" name="テキスト ボックス 157"/>
          <p:cNvSpPr txBox="1">
            <a:spLocks noChangeArrowheads="1"/>
          </p:cNvSpPr>
          <p:nvPr/>
        </p:nvSpPr>
        <p:spPr bwMode="auto">
          <a:xfrm>
            <a:off x="2606592" y="5429584"/>
            <a:ext cx="57848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障害者差別解消支援地域協議会における関係機関等の連携</a:t>
            </a:r>
            <a:endParaRPr lang="en-US" altLang="ja-JP" sz="1200" dirty="0">
              <a:solidFill>
                <a:srgbClr val="000000"/>
              </a:solidFill>
              <a:latin typeface="メイリオ" pitchFamily="50" charset="-128"/>
              <a:ea typeface="メイリオ" pitchFamily="50" charset="-128"/>
              <a:cs typeface="メイリオ" pitchFamily="50" charset="-128"/>
            </a:endParaRPr>
          </a:p>
        </p:txBody>
      </p:sp>
      <p:sp>
        <p:nvSpPr>
          <p:cNvPr id="222240" name="テキスト ボックス 158"/>
          <p:cNvSpPr txBox="1">
            <a:spLocks noChangeArrowheads="1"/>
          </p:cNvSpPr>
          <p:nvPr/>
        </p:nvSpPr>
        <p:spPr bwMode="auto">
          <a:xfrm>
            <a:off x="1135115" y="5466578"/>
            <a:ext cx="1679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地域における連携</a:t>
            </a:r>
          </a:p>
        </p:txBody>
      </p:sp>
      <p:sp>
        <p:nvSpPr>
          <p:cNvPr id="222242" name="AutoShape 6"/>
          <p:cNvSpPr>
            <a:spLocks noChangeArrowheads="1"/>
          </p:cNvSpPr>
          <p:nvPr/>
        </p:nvSpPr>
        <p:spPr bwMode="auto">
          <a:xfrm>
            <a:off x="1171576" y="5780803"/>
            <a:ext cx="148433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43" name="テキスト ボックス 162"/>
          <p:cNvSpPr txBox="1">
            <a:spLocks noChangeArrowheads="1"/>
          </p:cNvSpPr>
          <p:nvPr/>
        </p:nvSpPr>
        <p:spPr bwMode="auto">
          <a:xfrm>
            <a:off x="2601913" y="5762172"/>
            <a:ext cx="578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普及・啓発活動の実施</a:t>
            </a:r>
          </a:p>
        </p:txBody>
      </p:sp>
      <p:sp>
        <p:nvSpPr>
          <p:cNvPr id="222244" name="テキスト ボックス 163"/>
          <p:cNvSpPr txBox="1">
            <a:spLocks noChangeArrowheads="1"/>
          </p:cNvSpPr>
          <p:nvPr/>
        </p:nvSpPr>
        <p:spPr bwMode="auto">
          <a:xfrm>
            <a:off x="1192212" y="5821364"/>
            <a:ext cx="140970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啓発活動</a:t>
            </a:r>
          </a:p>
        </p:txBody>
      </p:sp>
      <p:sp>
        <p:nvSpPr>
          <p:cNvPr id="106" name="下矢印 105"/>
          <p:cNvSpPr/>
          <p:nvPr/>
        </p:nvSpPr>
        <p:spPr>
          <a:xfrm>
            <a:off x="4606925" y="4300538"/>
            <a:ext cx="873126" cy="2032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7" name="角丸四角形 106"/>
          <p:cNvSpPr/>
          <p:nvPr/>
        </p:nvSpPr>
        <p:spPr>
          <a:xfrm>
            <a:off x="284789" y="858407"/>
            <a:ext cx="9468500" cy="3730693"/>
          </a:xfrm>
          <a:prstGeom prst="roundRect">
            <a:avLst>
              <a:gd name="adj" fmla="val 4405"/>
            </a:avLst>
          </a:prstGeom>
          <a:solidFill>
            <a:schemeClr val="accent1">
              <a:lumMod val="40000"/>
              <a:lumOff val="6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108" name="角丸四角形 107"/>
          <p:cNvSpPr/>
          <p:nvPr/>
        </p:nvSpPr>
        <p:spPr>
          <a:xfrm>
            <a:off x="390526" y="2910223"/>
            <a:ext cx="9264650" cy="1133713"/>
          </a:xfrm>
          <a:prstGeom prst="roundRect">
            <a:avLst>
              <a:gd name="adj" fmla="val 11902"/>
            </a:avLst>
          </a:prstGeom>
          <a:solidFill>
            <a:schemeClr val="bg1">
              <a:lumMod val="95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lnSpc>
                <a:spcPct val="150000"/>
              </a:lnSpc>
              <a:spcBef>
                <a:spcPts val="0"/>
              </a:spcBef>
              <a:spcAft>
                <a:spcPts val="0"/>
              </a:spcAft>
              <a:defRPr/>
            </a:pPr>
            <a:endParaRPr lang="en-US" altLang="ja-JP" sz="1400"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109" name="AutoShape 6"/>
          <p:cNvSpPr>
            <a:spLocks noChangeArrowheads="1"/>
          </p:cNvSpPr>
          <p:nvPr/>
        </p:nvSpPr>
        <p:spPr bwMode="auto">
          <a:xfrm>
            <a:off x="4257225" y="2728413"/>
            <a:ext cx="1368426" cy="374571"/>
          </a:xfrm>
          <a:prstGeom prst="roundRect">
            <a:avLst>
              <a:gd name="adj" fmla="val 16667"/>
            </a:avLst>
          </a:prstGeom>
          <a:solidFill>
            <a:schemeClr val="accent6">
              <a:lumMod val="40000"/>
              <a:lumOff val="60000"/>
            </a:schemeClr>
          </a:solidFill>
          <a:ln w="12700">
            <a:solidFill>
              <a:schemeClr val="tx1"/>
            </a:solidFill>
            <a:round/>
            <a:headEnd/>
            <a:tailEnd/>
          </a:ln>
          <a:effectLst/>
        </p:spPr>
        <p:txBody>
          <a:bodyPr anchor="ctr">
            <a:spAutoFit/>
          </a:bodyPr>
          <a:lstStyle/>
          <a:p>
            <a:pPr algn="ctr" fontAlgn="auto">
              <a:spcBef>
                <a:spcPts val="0"/>
              </a:spcBef>
              <a:spcAft>
                <a:spcPts val="0"/>
              </a:spcAft>
              <a:defRPr/>
            </a:pPr>
            <a:endParaRPr lang="ja-JP" altLang="en-US" sz="1600" b="1" dirty="0">
              <a:solidFill>
                <a:prstClr val="black"/>
              </a:solidFill>
              <a:latin typeface="メイリオ" pitchFamily="50" charset="-128"/>
              <a:ea typeface="メイリオ" pitchFamily="50" charset="-128"/>
              <a:cs typeface="メイリオ" pitchFamily="50" charset="-128"/>
            </a:endParaRPr>
          </a:p>
        </p:txBody>
      </p:sp>
      <p:sp>
        <p:nvSpPr>
          <p:cNvPr id="110" name="角丸四角形 109"/>
          <p:cNvSpPr/>
          <p:nvPr/>
        </p:nvSpPr>
        <p:spPr>
          <a:xfrm>
            <a:off x="343694" y="696481"/>
            <a:ext cx="3262313" cy="3238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22250" name="テキスト ボックス 118"/>
          <p:cNvSpPr txBox="1">
            <a:spLocks noChangeArrowheads="1"/>
          </p:cNvSpPr>
          <p:nvPr/>
        </p:nvSpPr>
        <p:spPr bwMode="auto">
          <a:xfrm>
            <a:off x="284788" y="681435"/>
            <a:ext cx="356084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700" b="1" dirty="0">
                <a:solidFill>
                  <a:srgbClr val="000000"/>
                </a:solidFill>
              </a:rPr>
              <a:t>Ⅰ</a:t>
            </a:r>
            <a:r>
              <a:rPr lang="ja-JP" altLang="en-US" sz="1700" b="1" dirty="0" err="1">
                <a:solidFill>
                  <a:srgbClr val="000000"/>
                </a:solidFill>
              </a:rPr>
              <a:t>．</a:t>
            </a:r>
            <a:r>
              <a:rPr lang="ja-JP" altLang="en-US" sz="1700" b="1" dirty="0">
                <a:solidFill>
                  <a:srgbClr val="000000"/>
                </a:solidFill>
              </a:rPr>
              <a:t>差別を解消するための措置</a:t>
            </a:r>
          </a:p>
        </p:txBody>
      </p:sp>
      <p:sp>
        <p:nvSpPr>
          <p:cNvPr id="112" name="角丸四角形 111"/>
          <p:cNvSpPr/>
          <p:nvPr/>
        </p:nvSpPr>
        <p:spPr>
          <a:xfrm>
            <a:off x="390526" y="1273386"/>
            <a:ext cx="4559300" cy="130629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algn="ctr" fontAlgn="auto">
              <a:spcBef>
                <a:spcPts val="0"/>
              </a:spcBef>
              <a:spcAft>
                <a:spcPts val="0"/>
              </a:spcAft>
              <a:defRPr/>
            </a:pPr>
            <a:r>
              <a:rPr lang="ja-JP" altLang="en-US" sz="1400" b="1" dirty="0">
                <a:solidFill>
                  <a:prstClr val="black"/>
                </a:solidFill>
                <a:latin typeface="メイリオ" pitchFamily="50" charset="-128"/>
                <a:ea typeface="メイリオ" pitchFamily="50" charset="-128"/>
                <a:cs typeface="メイリオ" pitchFamily="50" charset="-128"/>
              </a:rPr>
              <a:t>差別的取扱いの禁止</a:t>
            </a: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113" name="AutoShape 10"/>
          <p:cNvSpPr>
            <a:spLocks noChangeArrowheads="1"/>
          </p:cNvSpPr>
          <p:nvPr/>
        </p:nvSpPr>
        <p:spPr bwMode="auto">
          <a:xfrm flipH="1">
            <a:off x="582510" y="1700908"/>
            <a:ext cx="2952750" cy="503238"/>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en-US" altLang="ja-JP" sz="1400" dirty="0">
              <a:solidFill>
                <a:prstClr val="black"/>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4" name="AutoShape 6"/>
          <p:cNvSpPr>
            <a:spLocks noChangeArrowheads="1"/>
          </p:cNvSpPr>
          <p:nvPr/>
        </p:nvSpPr>
        <p:spPr bwMode="auto">
          <a:xfrm>
            <a:off x="3651146" y="1756274"/>
            <a:ext cx="989910"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wrap="square"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5" name="角丸四角形 114"/>
          <p:cNvSpPr/>
          <p:nvPr/>
        </p:nvSpPr>
        <p:spPr>
          <a:xfrm>
            <a:off x="5043488" y="1273385"/>
            <a:ext cx="4559300" cy="1306294"/>
          </a:xfrm>
          <a:prstGeom prst="roundRect">
            <a:avLst>
              <a:gd name="adj" fmla="val 6890"/>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spAutoFit/>
          </a:bodyPr>
          <a:lstStyle/>
          <a:p>
            <a:pPr algn="ctr" fontAlgn="auto">
              <a:spcBef>
                <a:spcPts val="0"/>
              </a:spcBef>
              <a:spcAft>
                <a:spcPts val="0"/>
              </a:spcAft>
              <a:defRPr/>
            </a:pPr>
            <a:r>
              <a:rPr lang="ja-JP" altLang="en-US" sz="1400" b="1" dirty="0">
                <a:solidFill>
                  <a:prstClr val="black"/>
                </a:solidFill>
                <a:latin typeface="メイリオ" pitchFamily="50" charset="-128"/>
                <a:ea typeface="メイリオ" pitchFamily="50" charset="-128"/>
                <a:cs typeface="メイリオ" pitchFamily="50" charset="-128"/>
              </a:rPr>
              <a:t>合理的配慮の不提供の禁止</a:t>
            </a: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smtClean="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a:p>
            <a:pPr algn="ctr" fontAlgn="auto">
              <a:lnSpc>
                <a:spcPct val="150000"/>
              </a:lnSpc>
              <a:spcBef>
                <a:spcPts val="0"/>
              </a:spcBef>
              <a:spcAft>
                <a:spcPts val="0"/>
              </a:spcAft>
              <a:defRPr/>
            </a:pPr>
            <a:endParaRPr lang="en-US" altLang="ja-JP" sz="1400" b="1" dirty="0">
              <a:solidFill>
                <a:prstClr val="black"/>
              </a:solidFill>
              <a:latin typeface="メイリオ" pitchFamily="50" charset="-128"/>
              <a:ea typeface="メイリオ" pitchFamily="50" charset="-128"/>
              <a:cs typeface="メイリオ" pitchFamily="50" charset="-128"/>
            </a:endParaRPr>
          </a:p>
        </p:txBody>
      </p:sp>
      <p:sp>
        <p:nvSpPr>
          <p:cNvPr id="222255" name="テキスト ボックス 125"/>
          <p:cNvSpPr txBox="1">
            <a:spLocks noChangeArrowheads="1"/>
          </p:cNvSpPr>
          <p:nvPr/>
        </p:nvSpPr>
        <p:spPr bwMode="auto">
          <a:xfrm>
            <a:off x="596797" y="1726308"/>
            <a:ext cx="2266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a:solidFill>
                  <a:srgbClr val="000000"/>
                </a:solidFill>
                <a:latin typeface="メイリオ" pitchFamily="50" charset="-128"/>
                <a:ea typeface="メイリオ" pitchFamily="50" charset="-128"/>
                <a:cs typeface="メイリオ" pitchFamily="50" charset="-128"/>
              </a:rPr>
              <a:t>国・地方公共団体等</a:t>
            </a:r>
            <a:endParaRPr lang="en-US" altLang="ja-JP" sz="1400" b="1">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400" b="1">
                <a:solidFill>
                  <a:srgbClr val="000000"/>
                </a:solidFill>
                <a:latin typeface="メイリオ" pitchFamily="50" charset="-128"/>
                <a:ea typeface="メイリオ" pitchFamily="50" charset="-128"/>
                <a:cs typeface="メイリオ" pitchFamily="50" charset="-128"/>
              </a:rPr>
              <a:t>民間事業者</a:t>
            </a:r>
          </a:p>
        </p:txBody>
      </p:sp>
      <p:sp>
        <p:nvSpPr>
          <p:cNvPr id="117" name="AutoShape 10"/>
          <p:cNvSpPr>
            <a:spLocks noChangeArrowheads="1"/>
          </p:cNvSpPr>
          <p:nvPr/>
        </p:nvSpPr>
        <p:spPr bwMode="auto">
          <a:xfrm flipH="1">
            <a:off x="5230939" y="2159886"/>
            <a:ext cx="2952750" cy="288147"/>
          </a:xfrm>
          <a:prstGeom prst="leftArrowCallout">
            <a:avLst>
              <a:gd name="adj1" fmla="val 18216"/>
              <a:gd name="adj2" fmla="val 25615"/>
              <a:gd name="adj3" fmla="val 43138"/>
              <a:gd name="adj4" fmla="val 79949"/>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18" name="AutoShape 10"/>
          <p:cNvSpPr>
            <a:spLocks noChangeArrowheads="1"/>
          </p:cNvSpPr>
          <p:nvPr/>
        </p:nvSpPr>
        <p:spPr bwMode="auto">
          <a:xfrm flipH="1">
            <a:off x="5207836" y="1718017"/>
            <a:ext cx="2952750" cy="288147"/>
          </a:xfrm>
          <a:prstGeom prst="leftArrowCallout">
            <a:avLst>
              <a:gd name="adj1" fmla="val 18216"/>
              <a:gd name="adj2" fmla="val 25615"/>
              <a:gd name="adj3" fmla="val 43138"/>
              <a:gd name="adj4" fmla="val 80831"/>
            </a:avLst>
          </a:prstGeom>
          <a:solidFill>
            <a:srgbClr val="FFFF99">
              <a:alpha val="54902"/>
            </a:srgbClr>
          </a:solidFill>
          <a:ln w="19050">
            <a:solidFill>
              <a:schemeClr val="tx1">
                <a:lumMod val="50000"/>
                <a:lumOff val="50000"/>
              </a:schemeClr>
            </a:solidFill>
            <a:miter lim="800000"/>
            <a:headEnd/>
            <a:tailEnd/>
          </a:ln>
          <a:effectLst/>
        </p:spPr>
        <p:txBody>
          <a:bodyPr tIns="36000" bIns="36000" anchor="ctr">
            <a:spAutoFit/>
          </a:bodyPr>
          <a:lstStyle/>
          <a:p>
            <a:pP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22258" name="テキスト ボックス 128"/>
          <p:cNvSpPr txBox="1">
            <a:spLocks noChangeArrowheads="1"/>
          </p:cNvSpPr>
          <p:nvPr/>
        </p:nvSpPr>
        <p:spPr bwMode="auto">
          <a:xfrm>
            <a:off x="5303964" y="2182454"/>
            <a:ext cx="1860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民間事業者</a:t>
            </a:r>
          </a:p>
        </p:txBody>
      </p:sp>
      <p:sp>
        <p:nvSpPr>
          <p:cNvPr id="222259" name="テキスト ボックス 129"/>
          <p:cNvSpPr txBox="1">
            <a:spLocks noChangeArrowheads="1"/>
          </p:cNvSpPr>
          <p:nvPr/>
        </p:nvSpPr>
        <p:spPr bwMode="auto">
          <a:xfrm>
            <a:off x="5291137" y="1729462"/>
            <a:ext cx="2373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国・地方公共団体等</a:t>
            </a:r>
          </a:p>
        </p:txBody>
      </p:sp>
      <p:sp>
        <p:nvSpPr>
          <p:cNvPr id="222260" name="テキスト ボックス 130"/>
          <p:cNvSpPr txBox="1">
            <a:spLocks noChangeArrowheads="1"/>
          </p:cNvSpPr>
          <p:nvPr/>
        </p:nvSpPr>
        <p:spPr bwMode="auto">
          <a:xfrm>
            <a:off x="3647721" y="1815010"/>
            <a:ext cx="1096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法的義務</a:t>
            </a:r>
          </a:p>
        </p:txBody>
      </p:sp>
      <p:sp>
        <p:nvSpPr>
          <p:cNvPr id="122" name="AutoShape 6"/>
          <p:cNvSpPr>
            <a:spLocks noChangeArrowheads="1"/>
          </p:cNvSpPr>
          <p:nvPr/>
        </p:nvSpPr>
        <p:spPr bwMode="auto">
          <a:xfrm>
            <a:off x="8334399" y="1643486"/>
            <a:ext cx="898525" cy="340519"/>
          </a:xfrm>
          <a:prstGeom prst="roundRect">
            <a:avLst>
              <a:gd name="adj" fmla="val 16667"/>
            </a:avLst>
          </a:prstGeom>
          <a:solidFill>
            <a:schemeClr val="accent6">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123" name="AutoShape 6"/>
          <p:cNvSpPr>
            <a:spLocks noChangeArrowheads="1"/>
          </p:cNvSpPr>
          <p:nvPr/>
        </p:nvSpPr>
        <p:spPr bwMode="auto">
          <a:xfrm>
            <a:off x="8334399" y="2096793"/>
            <a:ext cx="898525" cy="340519"/>
          </a:xfrm>
          <a:prstGeom prst="roundRect">
            <a:avLst>
              <a:gd name="adj" fmla="val 16667"/>
            </a:avLst>
          </a:prstGeom>
          <a:solidFill>
            <a:schemeClr val="accent1">
              <a:lumMod val="20000"/>
              <a:lumOff val="80000"/>
            </a:schemeClr>
          </a:solidFill>
          <a:ln w="15875">
            <a:solidFill>
              <a:schemeClr val="tx1"/>
            </a:solidFill>
            <a:round/>
            <a:headEnd/>
            <a:tailEnd/>
          </a:ln>
          <a:effectLst/>
        </p:spPr>
        <p:txBody>
          <a:bodyPr anchor="ctr">
            <a:spAutoFit/>
          </a:bodyPr>
          <a:lstStyle/>
          <a:p>
            <a:pPr algn="ctr" fontAlgn="auto">
              <a:spcBef>
                <a:spcPts val="0"/>
              </a:spcBef>
              <a:spcAft>
                <a:spcPts val="0"/>
              </a:spcAft>
              <a:defRPr/>
            </a:pP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22263" name="テキスト ボックス 133"/>
          <p:cNvSpPr txBox="1">
            <a:spLocks noChangeArrowheads="1"/>
          </p:cNvSpPr>
          <p:nvPr/>
        </p:nvSpPr>
        <p:spPr bwMode="auto">
          <a:xfrm>
            <a:off x="8261375" y="2136375"/>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努力義務</a:t>
            </a:r>
          </a:p>
        </p:txBody>
      </p:sp>
      <p:sp>
        <p:nvSpPr>
          <p:cNvPr id="222264" name="テキスト ボックス 134"/>
          <p:cNvSpPr txBox="1">
            <a:spLocks noChangeArrowheads="1"/>
          </p:cNvSpPr>
          <p:nvPr/>
        </p:nvSpPr>
        <p:spPr bwMode="auto">
          <a:xfrm>
            <a:off x="8297886" y="1698189"/>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法的義務</a:t>
            </a:r>
          </a:p>
        </p:txBody>
      </p:sp>
      <p:cxnSp>
        <p:nvCxnSpPr>
          <p:cNvPr id="126" name="直線矢印コネクタ 125"/>
          <p:cNvCxnSpPr/>
          <p:nvPr/>
        </p:nvCxnSpPr>
        <p:spPr>
          <a:xfrm>
            <a:off x="2023302" y="2531847"/>
            <a:ext cx="269875" cy="430212"/>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H="1">
            <a:off x="7469523" y="2579679"/>
            <a:ext cx="390525" cy="433388"/>
          </a:xfrm>
          <a:prstGeom prst="straightConnector1">
            <a:avLst/>
          </a:prstGeom>
          <a:ln w="95250">
            <a:solidFill>
              <a:schemeClr val="tx1">
                <a:lumMod val="65000"/>
                <a:lumOff val="35000"/>
                <a:alpha val="72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2267" name="テキスト ボックス 137"/>
          <p:cNvSpPr txBox="1">
            <a:spLocks noChangeArrowheads="1"/>
          </p:cNvSpPr>
          <p:nvPr/>
        </p:nvSpPr>
        <p:spPr bwMode="auto">
          <a:xfrm>
            <a:off x="344488" y="3121676"/>
            <a:ext cx="81845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dirty="0">
                <a:latin typeface="メイリオ" pitchFamily="50" charset="-128"/>
                <a:ea typeface="メイリオ" pitchFamily="50" charset="-128"/>
                <a:cs typeface="メイリオ" pitchFamily="50" charset="-128"/>
              </a:rPr>
              <a:t>（１）政府全体の方針として、差別の解消の推進に関する</a:t>
            </a:r>
            <a:r>
              <a:rPr lang="ja-JP" altLang="en-US" sz="1500" b="1" dirty="0">
                <a:latin typeface="メイリオ" pitchFamily="50" charset="-128"/>
                <a:ea typeface="メイリオ" pitchFamily="50" charset="-128"/>
                <a:cs typeface="メイリオ" pitchFamily="50" charset="-128"/>
              </a:rPr>
              <a:t>基本方針</a:t>
            </a:r>
            <a:r>
              <a:rPr lang="ja-JP" altLang="en-US" sz="1500" dirty="0">
                <a:latin typeface="メイリオ" pitchFamily="50" charset="-128"/>
                <a:ea typeface="メイリオ" pitchFamily="50" charset="-128"/>
                <a:cs typeface="メイリオ" pitchFamily="50" charset="-128"/>
              </a:rPr>
              <a:t>を策定（閣議決定）</a:t>
            </a:r>
            <a:endParaRPr lang="en-US" altLang="ja-JP" sz="1500" dirty="0">
              <a:latin typeface="メイリオ" pitchFamily="50" charset="-128"/>
              <a:ea typeface="メイリオ" pitchFamily="50" charset="-128"/>
              <a:cs typeface="メイリオ" pitchFamily="50" charset="-128"/>
            </a:endParaRPr>
          </a:p>
        </p:txBody>
      </p:sp>
      <p:sp>
        <p:nvSpPr>
          <p:cNvPr id="222268" name="テキスト ボックス 138"/>
          <p:cNvSpPr txBox="1">
            <a:spLocks noChangeArrowheads="1"/>
          </p:cNvSpPr>
          <p:nvPr/>
        </p:nvSpPr>
        <p:spPr bwMode="auto">
          <a:xfrm>
            <a:off x="4146100" y="2797428"/>
            <a:ext cx="15843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1" dirty="0">
                <a:solidFill>
                  <a:srgbClr val="000000"/>
                </a:solidFill>
                <a:latin typeface="メイリオ" pitchFamily="50" charset="-128"/>
                <a:ea typeface="メイリオ" pitchFamily="50" charset="-128"/>
                <a:cs typeface="メイリオ" pitchFamily="50" charset="-128"/>
              </a:rPr>
              <a:t>具体的な対応</a:t>
            </a:r>
          </a:p>
        </p:txBody>
      </p:sp>
      <p:sp>
        <p:nvSpPr>
          <p:cNvPr id="130" name="角丸四角形 129"/>
          <p:cNvSpPr/>
          <p:nvPr/>
        </p:nvSpPr>
        <p:spPr bwMode="auto">
          <a:xfrm>
            <a:off x="973138" y="4078725"/>
            <a:ext cx="8674496" cy="443627"/>
          </a:xfrm>
          <a:prstGeom prst="roundRect">
            <a:avLst>
              <a:gd name="adj" fmla="val 11902"/>
            </a:avLst>
          </a:prstGeom>
          <a:solidFill>
            <a:schemeClr val="bg1">
              <a:lumMod val="95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fontAlgn="auto">
              <a:lnSpc>
                <a:spcPct val="150000"/>
              </a:lnSpc>
              <a:spcBef>
                <a:spcPts val="0"/>
              </a:spcBef>
              <a:spcAft>
                <a:spcPts val="0"/>
              </a:spcAft>
              <a:defRPr/>
            </a:pPr>
            <a:r>
              <a:rPr lang="ja-JP" altLang="en-US" sz="1400" dirty="0">
                <a:solidFill>
                  <a:prstClr val="black"/>
                </a:solidFill>
                <a:latin typeface="メイリオ" pitchFamily="50" charset="-128"/>
                <a:ea typeface="メイリオ" pitchFamily="50" charset="-128"/>
                <a:cs typeface="メイリオ" pitchFamily="50" charset="-128"/>
              </a:rPr>
              <a:t>　　　　　</a:t>
            </a:r>
            <a:endParaRPr lang="en-US" altLang="ja-JP" sz="1400" dirty="0">
              <a:solidFill>
                <a:prstClr val="black"/>
              </a:solidFill>
              <a:latin typeface="メイリオ" pitchFamily="50" charset="-128"/>
              <a:ea typeface="メイリオ" pitchFamily="50" charset="-128"/>
              <a:cs typeface="メイリオ" pitchFamily="50" charset="-128"/>
            </a:endParaRPr>
          </a:p>
        </p:txBody>
      </p:sp>
      <p:sp>
        <p:nvSpPr>
          <p:cNvPr id="222270" name="AutoShape 6"/>
          <p:cNvSpPr>
            <a:spLocks noChangeArrowheads="1"/>
          </p:cNvSpPr>
          <p:nvPr/>
        </p:nvSpPr>
        <p:spPr bwMode="auto">
          <a:xfrm>
            <a:off x="1192214" y="4147305"/>
            <a:ext cx="1387475" cy="306467"/>
          </a:xfrm>
          <a:prstGeom prst="roundRect">
            <a:avLst>
              <a:gd name="adj" fmla="val 16667"/>
            </a:avLst>
          </a:prstGeom>
          <a:solidFill>
            <a:schemeClr val="bg1"/>
          </a:solidFill>
          <a:ln w="12700">
            <a:solidFill>
              <a:srgbClr val="FF0000"/>
            </a:solidFill>
            <a:round/>
            <a:headEnd/>
            <a:tailEnd/>
          </a:ln>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71" name="テキスト ボックス 142"/>
          <p:cNvSpPr txBox="1">
            <a:spLocks noChangeArrowheads="1"/>
          </p:cNvSpPr>
          <p:nvPr/>
        </p:nvSpPr>
        <p:spPr bwMode="auto">
          <a:xfrm>
            <a:off x="2643213" y="4162426"/>
            <a:ext cx="570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主務大臣による民間事業者に対する報告徴収、助言・指導、勧告</a:t>
            </a:r>
          </a:p>
        </p:txBody>
      </p:sp>
      <p:sp>
        <p:nvSpPr>
          <p:cNvPr id="222272" name="テキスト ボックス 143"/>
          <p:cNvSpPr txBox="1">
            <a:spLocks noChangeArrowheads="1"/>
          </p:cNvSpPr>
          <p:nvPr/>
        </p:nvSpPr>
        <p:spPr bwMode="auto">
          <a:xfrm>
            <a:off x="1171576" y="4177547"/>
            <a:ext cx="1408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実効性の確保</a:t>
            </a:r>
          </a:p>
        </p:txBody>
      </p:sp>
      <p:sp>
        <p:nvSpPr>
          <p:cNvPr id="222273" name="テキスト ボックス 164"/>
          <p:cNvSpPr txBox="1">
            <a:spLocks noChangeArrowheads="1"/>
          </p:cNvSpPr>
          <p:nvPr/>
        </p:nvSpPr>
        <p:spPr bwMode="auto">
          <a:xfrm>
            <a:off x="8048987" y="3502424"/>
            <a:ext cx="16216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dirty="0">
                <a:solidFill>
                  <a:srgbClr val="000000"/>
                </a:solidFill>
                <a:latin typeface="メイリオ" pitchFamily="50" charset="-128"/>
                <a:ea typeface="メイリオ" pitchFamily="50" charset="-128"/>
                <a:cs typeface="メイリオ" pitchFamily="50" charset="-128"/>
              </a:rPr>
              <a:t>※ </a:t>
            </a:r>
            <a:r>
              <a:rPr lang="ja-JP" altLang="en-US" sz="900" dirty="0">
                <a:solidFill>
                  <a:srgbClr val="000000"/>
                </a:solidFill>
                <a:latin typeface="メイリオ" pitchFamily="50" charset="-128"/>
                <a:ea typeface="メイリオ" pitchFamily="50" charset="-128"/>
                <a:cs typeface="メイリオ" pitchFamily="50" charset="-128"/>
              </a:rPr>
              <a:t>地方の策定は努力義務</a:t>
            </a:r>
          </a:p>
        </p:txBody>
      </p:sp>
      <p:sp>
        <p:nvSpPr>
          <p:cNvPr id="222274" name="テキスト ボックス 166"/>
          <p:cNvSpPr txBox="1">
            <a:spLocks noChangeArrowheads="1"/>
          </p:cNvSpPr>
          <p:nvPr/>
        </p:nvSpPr>
        <p:spPr bwMode="auto">
          <a:xfrm>
            <a:off x="488639" y="3471319"/>
            <a:ext cx="9264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500" dirty="0" smtClean="0">
                <a:solidFill>
                  <a:srgbClr val="000000"/>
                </a:solidFill>
                <a:latin typeface="メイリオ" pitchFamily="50" charset="-128"/>
                <a:ea typeface="メイリオ" pitchFamily="50" charset="-128"/>
                <a:cs typeface="メイリオ" pitchFamily="50" charset="-128"/>
              </a:rPr>
              <a:t>　　 国</a:t>
            </a:r>
            <a:r>
              <a:rPr lang="ja-JP" altLang="en-US" sz="1500" dirty="0">
                <a:solidFill>
                  <a:srgbClr val="000000"/>
                </a:solidFill>
                <a:latin typeface="メイリオ" pitchFamily="50" charset="-128"/>
                <a:ea typeface="メイリオ" pitchFamily="50" charset="-128"/>
                <a:cs typeface="メイリオ" pitchFamily="50" charset="-128"/>
              </a:rPr>
              <a:t>・地方公共団体等　　⇒　</a:t>
            </a:r>
            <a:r>
              <a:rPr lang="ja-JP" altLang="en-US" sz="1500" dirty="0" smtClean="0">
                <a:solidFill>
                  <a:srgbClr val="000000"/>
                </a:solidFill>
                <a:latin typeface="メイリオ" pitchFamily="50" charset="-128"/>
                <a:ea typeface="メイリオ" pitchFamily="50" charset="-128"/>
                <a:cs typeface="メイリオ" pitchFamily="50" charset="-128"/>
              </a:rPr>
              <a:t>当該</a:t>
            </a:r>
            <a:r>
              <a:rPr lang="ja-JP" altLang="en-US" sz="1500" dirty="0">
                <a:solidFill>
                  <a:srgbClr val="000000"/>
                </a:solidFill>
                <a:latin typeface="メイリオ" pitchFamily="50" charset="-128"/>
                <a:ea typeface="メイリオ" pitchFamily="50" charset="-128"/>
                <a:cs typeface="メイリオ" pitchFamily="50" charset="-128"/>
              </a:rPr>
              <a:t>機関における取組に</a:t>
            </a:r>
            <a:r>
              <a:rPr lang="ja-JP" altLang="en-US" sz="1500" dirty="0" smtClean="0">
                <a:solidFill>
                  <a:srgbClr val="000000"/>
                </a:solidFill>
                <a:latin typeface="メイリオ" pitchFamily="50" charset="-128"/>
                <a:ea typeface="メイリオ" pitchFamily="50" charset="-128"/>
                <a:cs typeface="メイリオ" pitchFamily="50" charset="-128"/>
              </a:rPr>
              <a:t>関する</a:t>
            </a:r>
            <a:r>
              <a:rPr lang="ja-JP" altLang="en-US" sz="1500" b="1" dirty="0" smtClean="0">
                <a:solidFill>
                  <a:srgbClr val="000000"/>
                </a:solidFill>
                <a:latin typeface="メイリオ" pitchFamily="50" charset="-128"/>
                <a:ea typeface="メイリオ" pitchFamily="50" charset="-128"/>
                <a:cs typeface="メイリオ" pitchFamily="50" charset="-128"/>
              </a:rPr>
              <a:t>対応要領</a:t>
            </a:r>
            <a:r>
              <a:rPr lang="ja-JP" altLang="en-US" sz="1500" dirty="0">
                <a:solidFill>
                  <a:srgbClr val="000000"/>
                </a:solidFill>
                <a:latin typeface="メイリオ" pitchFamily="50" charset="-128"/>
                <a:ea typeface="メイリオ" pitchFamily="50" charset="-128"/>
                <a:cs typeface="メイリオ" pitchFamily="50" charset="-128"/>
              </a:rPr>
              <a:t>を</a:t>
            </a:r>
            <a:r>
              <a:rPr lang="ja-JP" altLang="en-US" sz="1500" dirty="0" smtClean="0">
                <a:solidFill>
                  <a:srgbClr val="000000"/>
                </a:solidFill>
                <a:latin typeface="メイリオ" pitchFamily="50" charset="-128"/>
                <a:ea typeface="メイリオ" pitchFamily="50" charset="-128"/>
                <a:cs typeface="メイリオ" pitchFamily="50" charset="-128"/>
              </a:rPr>
              <a:t>策定</a:t>
            </a:r>
            <a:endParaRPr lang="en-US" altLang="ja-JP" sz="1500" dirty="0">
              <a:solidFill>
                <a:srgbClr val="000000"/>
              </a:solidFill>
              <a:latin typeface="メイリオ" pitchFamily="50" charset="-128"/>
              <a:ea typeface="メイリオ" pitchFamily="50" charset="-128"/>
              <a:cs typeface="メイリオ" pitchFamily="50" charset="-128"/>
            </a:endParaRPr>
          </a:p>
          <a:p>
            <a:pPr eaLnBrk="1" hangingPunct="1">
              <a:spcBef>
                <a:spcPct val="0"/>
              </a:spcBef>
              <a:buFontTx/>
              <a:buNone/>
            </a:pPr>
            <a:r>
              <a:rPr lang="ja-JP" altLang="en-US" sz="1500" dirty="0" smtClean="0">
                <a:solidFill>
                  <a:srgbClr val="000000"/>
                </a:solidFill>
                <a:latin typeface="メイリオ" pitchFamily="50" charset="-128"/>
                <a:ea typeface="メイリオ" pitchFamily="50" charset="-128"/>
                <a:cs typeface="メイリオ" pitchFamily="50" charset="-128"/>
              </a:rPr>
              <a:t>       事業者</a:t>
            </a:r>
            <a:r>
              <a:rPr lang="ja-JP" altLang="en-US" sz="1500" dirty="0">
                <a:solidFill>
                  <a:srgbClr val="000000"/>
                </a:solidFill>
                <a:latin typeface="メイリオ" pitchFamily="50" charset="-128"/>
                <a:ea typeface="メイリオ" pitchFamily="50" charset="-128"/>
                <a:cs typeface="メイリオ" pitchFamily="50" charset="-128"/>
              </a:rPr>
              <a:t>　　 　　　  　　⇒　</a:t>
            </a:r>
            <a:r>
              <a:rPr lang="ja-JP" altLang="en-US" sz="1500" dirty="0" smtClean="0">
                <a:solidFill>
                  <a:srgbClr val="000000"/>
                </a:solidFill>
                <a:latin typeface="メイリオ" pitchFamily="50" charset="-128"/>
                <a:ea typeface="メイリオ" pitchFamily="50" charset="-128"/>
                <a:cs typeface="メイリオ" pitchFamily="50" charset="-128"/>
              </a:rPr>
              <a:t>事業分</a:t>
            </a:r>
            <a:r>
              <a:rPr lang="ja-JP" altLang="en-US" sz="1500" dirty="0">
                <a:solidFill>
                  <a:srgbClr val="000000"/>
                </a:solidFill>
                <a:latin typeface="メイリオ" pitchFamily="50" charset="-128"/>
                <a:ea typeface="メイリオ" pitchFamily="50" charset="-128"/>
                <a:cs typeface="メイリオ" pitchFamily="50" charset="-128"/>
              </a:rPr>
              <a:t>野別</a:t>
            </a:r>
            <a:r>
              <a:rPr lang="ja-JP" altLang="en-US" sz="1500" dirty="0" smtClean="0">
                <a:solidFill>
                  <a:srgbClr val="000000"/>
                </a:solidFill>
                <a:latin typeface="メイリオ" pitchFamily="50" charset="-128"/>
                <a:ea typeface="メイリオ" pitchFamily="50" charset="-128"/>
                <a:cs typeface="メイリオ" pitchFamily="50" charset="-128"/>
              </a:rPr>
              <a:t>の</a:t>
            </a:r>
            <a:r>
              <a:rPr lang="ja-JP" altLang="en-US" sz="1500" b="1" dirty="0" smtClean="0">
                <a:solidFill>
                  <a:srgbClr val="000000"/>
                </a:solidFill>
                <a:latin typeface="メイリオ" pitchFamily="50" charset="-128"/>
                <a:ea typeface="メイリオ" pitchFamily="50" charset="-128"/>
                <a:cs typeface="メイリオ" pitchFamily="50" charset="-128"/>
              </a:rPr>
              <a:t>対応指針</a:t>
            </a:r>
            <a:r>
              <a:rPr lang="ja-JP" altLang="en-US" sz="1500" dirty="0">
                <a:solidFill>
                  <a:srgbClr val="000000"/>
                </a:solidFill>
                <a:latin typeface="メイリオ" pitchFamily="50" charset="-128"/>
                <a:ea typeface="メイリオ" pitchFamily="50" charset="-128"/>
                <a:cs typeface="メイリオ" pitchFamily="50" charset="-128"/>
              </a:rPr>
              <a:t>（ガイドライン）を策定</a:t>
            </a:r>
            <a:endParaRPr lang="en-US" altLang="ja-JP" sz="1500" dirty="0">
              <a:solidFill>
                <a:srgbClr val="000000"/>
              </a:solidFill>
              <a:latin typeface="メイリオ" pitchFamily="50" charset="-128"/>
              <a:ea typeface="メイリオ" pitchFamily="50" charset="-128"/>
              <a:cs typeface="メイリオ" pitchFamily="50" charset="-128"/>
            </a:endParaRPr>
          </a:p>
        </p:txBody>
      </p:sp>
      <p:sp>
        <p:nvSpPr>
          <p:cNvPr id="136" name="左中かっこ 135"/>
          <p:cNvSpPr/>
          <p:nvPr/>
        </p:nvSpPr>
        <p:spPr bwMode="auto">
          <a:xfrm>
            <a:off x="937013" y="3502425"/>
            <a:ext cx="85725" cy="36353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solidFill>
                <a:prstClr val="black"/>
              </a:solidFill>
            </a:endParaRPr>
          </a:p>
        </p:txBody>
      </p:sp>
      <p:sp>
        <p:nvSpPr>
          <p:cNvPr id="222276" name="テキスト ボックス 168"/>
          <p:cNvSpPr txBox="1">
            <a:spLocks noChangeArrowheads="1"/>
          </p:cNvSpPr>
          <p:nvPr/>
        </p:nvSpPr>
        <p:spPr bwMode="auto">
          <a:xfrm>
            <a:off x="322272" y="3524663"/>
            <a:ext cx="844550" cy="3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500" dirty="0">
                <a:solidFill>
                  <a:srgbClr val="000000"/>
                </a:solidFill>
                <a:latin typeface="メイリオ" pitchFamily="50" charset="-128"/>
                <a:ea typeface="メイリオ" pitchFamily="50" charset="-128"/>
                <a:cs typeface="メイリオ" pitchFamily="50" charset="-128"/>
              </a:rPr>
              <a:t>（２）</a:t>
            </a:r>
            <a:endParaRPr lang="en-US" altLang="ja-JP" sz="1500" dirty="0">
              <a:solidFill>
                <a:srgbClr val="000000"/>
              </a:solidFill>
              <a:latin typeface="メイリオ" pitchFamily="50" charset="-128"/>
              <a:ea typeface="メイリオ" pitchFamily="50" charset="-128"/>
              <a:cs typeface="メイリオ" pitchFamily="50" charset="-128"/>
            </a:endParaRPr>
          </a:p>
        </p:txBody>
      </p:sp>
      <p:sp>
        <p:nvSpPr>
          <p:cNvPr id="222230" name="AutoShape 6"/>
          <p:cNvSpPr>
            <a:spLocks noChangeArrowheads="1"/>
          </p:cNvSpPr>
          <p:nvPr/>
        </p:nvSpPr>
        <p:spPr bwMode="auto">
          <a:xfrm>
            <a:off x="1192693" y="6150780"/>
            <a:ext cx="1450519" cy="306467"/>
          </a:xfrm>
          <a:prstGeom prst="roundRect">
            <a:avLst>
              <a:gd name="adj" fmla="val 16667"/>
            </a:avLst>
          </a:prstGeom>
          <a:solidFill>
            <a:schemeClr val="bg1"/>
          </a:solidFill>
          <a:ln w="12700">
            <a:solidFill>
              <a:srgbClr val="FF0000"/>
            </a:solidFill>
            <a:round/>
            <a:headEnd/>
            <a:tailEnd/>
          </a:ln>
        </p:spPr>
        <p:txBody>
          <a:bodyPr wrap="squar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endParaRPr lang="ja-JP" altLang="en-US" sz="1200" b="1">
              <a:solidFill>
                <a:srgbClr val="000000"/>
              </a:solidFill>
              <a:latin typeface="メイリオ" pitchFamily="50" charset="-128"/>
              <a:ea typeface="メイリオ" pitchFamily="50" charset="-128"/>
              <a:cs typeface="メイリオ" pitchFamily="50" charset="-128"/>
            </a:endParaRPr>
          </a:p>
        </p:txBody>
      </p:sp>
      <p:sp>
        <p:nvSpPr>
          <p:cNvPr id="222232" name="テキスト ボックス 148"/>
          <p:cNvSpPr txBox="1">
            <a:spLocks noChangeArrowheads="1"/>
          </p:cNvSpPr>
          <p:nvPr/>
        </p:nvSpPr>
        <p:spPr bwMode="auto">
          <a:xfrm>
            <a:off x="1185054" y="6182520"/>
            <a:ext cx="14573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200" b="1" dirty="0">
                <a:solidFill>
                  <a:srgbClr val="000000"/>
                </a:solidFill>
                <a:latin typeface="メイリオ" pitchFamily="50" charset="-128"/>
                <a:ea typeface="メイリオ" pitchFamily="50" charset="-128"/>
                <a:cs typeface="メイリオ" pitchFamily="50" charset="-128"/>
              </a:rPr>
              <a:t>情報収集等</a:t>
            </a:r>
          </a:p>
        </p:txBody>
      </p:sp>
      <p:sp>
        <p:nvSpPr>
          <p:cNvPr id="222231" name="テキスト ボックス 147"/>
          <p:cNvSpPr txBox="1">
            <a:spLocks noChangeArrowheads="1"/>
          </p:cNvSpPr>
          <p:nvPr/>
        </p:nvSpPr>
        <p:spPr bwMode="auto">
          <a:xfrm>
            <a:off x="2601914" y="6138996"/>
            <a:ext cx="7151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メイリオ" pitchFamily="50" charset="-128"/>
                <a:ea typeface="メイリオ" pitchFamily="50" charset="-128"/>
                <a:cs typeface="メイリオ" pitchFamily="50" charset="-128"/>
              </a:rPr>
              <a:t>● 国内外における差別及び差別の解消に向けた取組に関わる情報の収集、整理及び提供</a:t>
            </a:r>
          </a:p>
        </p:txBody>
      </p:sp>
      <p:sp>
        <p:nvSpPr>
          <p:cNvPr id="2" name="スライド番号プレースホルダー 1"/>
          <p:cNvSpPr>
            <a:spLocks noGrp="1"/>
          </p:cNvSpPr>
          <p:nvPr>
            <p:ph type="sldNum" sz="quarter" idx="12"/>
          </p:nvPr>
        </p:nvSpPr>
        <p:spPr>
          <a:xfrm>
            <a:off x="7642250" y="6558806"/>
            <a:ext cx="2311400" cy="365125"/>
          </a:xfrm>
        </p:spPr>
        <p:txBody>
          <a:bodyPr/>
          <a:lstStyle/>
          <a:p>
            <a:r>
              <a:rPr kumimoji="1" lang="ja-JP" altLang="en-US" b="1" dirty="0" smtClean="0">
                <a:solidFill>
                  <a:schemeClr val="tx1"/>
                </a:solidFill>
              </a:rPr>
              <a:t>２</a:t>
            </a:r>
            <a:endParaRPr kumimoji="1" lang="ja-JP" altLang="en-US" b="1" dirty="0">
              <a:solidFill>
                <a:schemeClr val="tx1"/>
              </a:solidFill>
            </a:endParaRPr>
          </a:p>
        </p:txBody>
      </p:sp>
    </p:spTree>
    <p:extLst>
      <p:ext uri="{BB962C8B-B14F-4D97-AF65-F5344CB8AC3E}">
        <p14:creationId xmlns:p14="http://schemas.microsoft.com/office/powerpoint/2010/main" val="3904635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ChangeArrowheads="1"/>
          </p:cNvSpPr>
          <p:nvPr/>
        </p:nvSpPr>
        <p:spPr bwMode="auto">
          <a:xfrm>
            <a:off x="9115568" y="1048648"/>
            <a:ext cx="752476" cy="5711825"/>
          </a:xfrm>
          <a:prstGeom prst="roundRect">
            <a:avLst>
              <a:gd name="adj" fmla="val 48764"/>
            </a:avLst>
          </a:prstGeom>
          <a:solidFill>
            <a:srgbClr val="FFE2C5"/>
          </a:solidFill>
          <a:ln w="9525">
            <a:solidFill>
              <a:schemeClr val="accent6">
                <a:lumMod val="75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4" name="AutoShape 4"/>
          <p:cNvSpPr>
            <a:spLocks noChangeArrowheads="1"/>
          </p:cNvSpPr>
          <p:nvPr/>
        </p:nvSpPr>
        <p:spPr bwMode="auto">
          <a:xfrm>
            <a:off x="63563" y="3447370"/>
            <a:ext cx="8656638" cy="1004887"/>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5" name="AutoShape 5"/>
          <p:cNvSpPr>
            <a:spLocks noChangeArrowheads="1"/>
          </p:cNvSpPr>
          <p:nvPr/>
        </p:nvSpPr>
        <p:spPr bwMode="auto">
          <a:xfrm>
            <a:off x="63506" y="926408"/>
            <a:ext cx="8653463" cy="1065212"/>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46" name="AutoShape 6"/>
          <p:cNvSpPr>
            <a:spLocks noChangeArrowheads="1"/>
          </p:cNvSpPr>
          <p:nvPr/>
        </p:nvSpPr>
        <p:spPr bwMode="auto">
          <a:xfrm>
            <a:off x="69972" y="5952433"/>
            <a:ext cx="8691564" cy="80645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48" name="AutoShape 8"/>
          <p:cNvSpPr>
            <a:spLocks noChangeArrowheads="1"/>
          </p:cNvSpPr>
          <p:nvPr/>
        </p:nvSpPr>
        <p:spPr bwMode="auto">
          <a:xfrm>
            <a:off x="117477" y="723208"/>
            <a:ext cx="2592000" cy="288000"/>
          </a:xfrm>
          <a:prstGeom prst="roundRect">
            <a:avLst>
              <a:gd name="adj" fmla="val 0"/>
            </a:avLst>
          </a:prstGeom>
          <a:ln w="19050">
            <a:noFill/>
            <a:round/>
            <a:headEnd/>
            <a:tailEnd/>
          </a:ln>
        </p:spPr>
        <p:txBody>
          <a:bodyPr lIns="17995" tIns="45707" rIns="17995" bIns="45707" anchor="ctr"/>
          <a:lstStyle/>
          <a:p>
            <a:pPr marL="355600" indent="-355600" fontAlgn="base">
              <a:lnSpc>
                <a:spcPct val="90000"/>
              </a:lnSpc>
              <a:spcBef>
                <a:spcPct val="0"/>
              </a:spcBef>
              <a:spcAft>
                <a:spcPct val="0"/>
              </a:spcAft>
            </a:pPr>
            <a:r>
              <a:rPr lang="ja-JP" altLang="en-US" sz="1600" b="1">
                <a:solidFill>
                  <a:srgbClr val="006600"/>
                </a:solidFill>
                <a:latin typeface="ＭＳ Ｐゴシック" charset="-128"/>
              </a:rPr>
              <a:t>障害者施策を３障害一元化</a:t>
            </a:r>
          </a:p>
        </p:txBody>
      </p:sp>
      <p:sp>
        <p:nvSpPr>
          <p:cNvPr id="10249" name="AutoShape 9"/>
          <p:cNvSpPr>
            <a:spLocks noChangeArrowheads="1"/>
          </p:cNvSpPr>
          <p:nvPr/>
        </p:nvSpPr>
        <p:spPr bwMode="auto">
          <a:xfrm>
            <a:off x="98717" y="3317553"/>
            <a:ext cx="2104215"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就労支援の抜本的強化</a:t>
            </a:r>
          </a:p>
        </p:txBody>
      </p:sp>
      <p:sp>
        <p:nvSpPr>
          <p:cNvPr id="10250" name="AutoShape 10"/>
          <p:cNvSpPr>
            <a:spLocks noChangeArrowheads="1"/>
          </p:cNvSpPr>
          <p:nvPr/>
        </p:nvSpPr>
        <p:spPr bwMode="auto">
          <a:xfrm>
            <a:off x="104920" y="5721903"/>
            <a:ext cx="1876589"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安定的な財源の確保</a:t>
            </a:r>
          </a:p>
        </p:txBody>
      </p:sp>
      <p:sp>
        <p:nvSpPr>
          <p:cNvPr id="10251" name="AutoShape 11"/>
          <p:cNvSpPr>
            <a:spLocks noChangeArrowheads="1"/>
          </p:cNvSpPr>
          <p:nvPr/>
        </p:nvSpPr>
        <p:spPr bwMode="auto">
          <a:xfrm>
            <a:off x="3468868" y="3775982"/>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2" name="AutoShape 12"/>
          <p:cNvSpPr>
            <a:spLocks noChangeArrowheads="1"/>
          </p:cNvSpPr>
          <p:nvPr/>
        </p:nvSpPr>
        <p:spPr bwMode="auto">
          <a:xfrm>
            <a:off x="3473704" y="6195897"/>
            <a:ext cx="411163"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3" name="AutoShape 13"/>
          <p:cNvSpPr>
            <a:spLocks noChangeArrowheads="1"/>
          </p:cNvSpPr>
          <p:nvPr/>
        </p:nvSpPr>
        <p:spPr bwMode="auto">
          <a:xfrm>
            <a:off x="3491119" y="1279410"/>
            <a:ext cx="401637"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4" name="AutoShape 14"/>
          <p:cNvSpPr>
            <a:spLocks noChangeArrowheads="1"/>
          </p:cNvSpPr>
          <p:nvPr/>
        </p:nvSpPr>
        <p:spPr bwMode="auto">
          <a:xfrm>
            <a:off x="8720149" y="2842520"/>
            <a:ext cx="373062" cy="2044700"/>
          </a:xfrm>
          <a:prstGeom prst="rightArrow">
            <a:avLst>
              <a:gd name="adj1" fmla="val 53380"/>
              <a:gd name="adj2" fmla="val 64389"/>
            </a:avLst>
          </a:prstGeom>
          <a:solidFill>
            <a:srgbClr val="0000A2"/>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55" name="AutoShape 15"/>
          <p:cNvSpPr>
            <a:spLocks noChangeArrowheads="1"/>
          </p:cNvSpPr>
          <p:nvPr/>
        </p:nvSpPr>
        <p:spPr bwMode="auto">
          <a:xfrm>
            <a:off x="155576" y="3701358"/>
            <a:ext cx="3328988" cy="635000"/>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lnSpc>
                <a:spcPct val="120000"/>
              </a:lnSpc>
              <a:spcBef>
                <a:spcPct val="0"/>
              </a:spcBef>
              <a:spcAft>
                <a:spcPct val="0"/>
              </a:spcAft>
            </a:pPr>
            <a:r>
              <a:rPr lang="ja-JP" altLang="en-US" sz="1200">
                <a:solidFill>
                  <a:prstClr val="black"/>
                </a:solidFill>
              </a:rPr>
              <a:t>・養護学校卒業者の５５％は福祉施設に入所</a:t>
            </a:r>
          </a:p>
          <a:p>
            <a:pPr marL="268288" indent="-268288" fontAlgn="base">
              <a:lnSpc>
                <a:spcPct val="120000"/>
              </a:lnSpc>
              <a:spcBef>
                <a:spcPct val="0"/>
              </a:spcBef>
              <a:spcAft>
                <a:spcPct val="0"/>
              </a:spcAft>
            </a:pPr>
            <a:r>
              <a:rPr lang="ja-JP" altLang="en-US" sz="1200">
                <a:solidFill>
                  <a:prstClr val="black"/>
                </a:solidFill>
              </a:rPr>
              <a:t>・就労を理由とする施設退所者はわずか１％</a:t>
            </a:r>
          </a:p>
        </p:txBody>
      </p:sp>
      <p:sp>
        <p:nvSpPr>
          <p:cNvPr id="10256" name="AutoShape 16"/>
          <p:cNvSpPr>
            <a:spLocks noChangeArrowheads="1"/>
          </p:cNvSpPr>
          <p:nvPr/>
        </p:nvSpPr>
        <p:spPr bwMode="auto">
          <a:xfrm>
            <a:off x="139976" y="6130233"/>
            <a:ext cx="3324225" cy="614362"/>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268288" indent="-268288" fontAlgn="base">
              <a:spcBef>
                <a:spcPct val="20000"/>
              </a:spcBef>
              <a:spcAft>
                <a:spcPct val="0"/>
              </a:spcAft>
            </a:pPr>
            <a:r>
              <a:rPr lang="ja-JP" altLang="en-US" sz="1200">
                <a:solidFill>
                  <a:prstClr val="black"/>
                </a:solidFill>
                <a:latin typeface="ＭＳ Ｐゴシック" charset="-128"/>
              </a:rPr>
              <a:t>・新規利用者は急増する見込み</a:t>
            </a:r>
          </a:p>
          <a:p>
            <a:pPr marL="268288" indent="-268288" fontAlgn="base">
              <a:spcBef>
                <a:spcPct val="20000"/>
              </a:spcBef>
              <a:spcAft>
                <a:spcPct val="0"/>
              </a:spcAft>
            </a:pPr>
            <a:r>
              <a:rPr lang="ja-JP" altLang="en-US" sz="1200">
                <a:solidFill>
                  <a:prstClr val="black"/>
                </a:solidFill>
                <a:latin typeface="ＭＳ Ｐゴシック" charset="-128"/>
              </a:rPr>
              <a:t>・不確実な国の費用負担の仕組み</a:t>
            </a:r>
          </a:p>
        </p:txBody>
      </p:sp>
      <p:sp>
        <p:nvSpPr>
          <p:cNvPr id="10257" name="AutoShape 17"/>
          <p:cNvSpPr>
            <a:spLocks noChangeArrowheads="1"/>
          </p:cNvSpPr>
          <p:nvPr/>
        </p:nvSpPr>
        <p:spPr bwMode="auto">
          <a:xfrm>
            <a:off x="52416" y="2185295"/>
            <a:ext cx="8694737" cy="1168400"/>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useBgFill="1">
        <p:nvSpPr>
          <p:cNvPr id="10258" name="AutoShape 18"/>
          <p:cNvSpPr>
            <a:spLocks noChangeArrowheads="1"/>
          </p:cNvSpPr>
          <p:nvPr/>
        </p:nvSpPr>
        <p:spPr bwMode="auto">
          <a:xfrm>
            <a:off x="76336" y="2030977"/>
            <a:ext cx="3067621" cy="348350"/>
          </a:xfrm>
          <a:prstGeom prst="roundRect">
            <a:avLst>
              <a:gd name="adj" fmla="val 6356"/>
            </a:avLst>
          </a:prstGeom>
          <a:ln w="19050">
            <a:noFill/>
            <a:round/>
            <a:headEnd/>
            <a:tailEnd/>
          </a:ln>
        </p:spPr>
        <p:txBody>
          <a:bodyPr wrap="none" lIns="17995" tIns="45707" rIns="17995" bIns="45707">
            <a:spAutoFit/>
          </a:bodyPr>
          <a:lstStyle/>
          <a:p>
            <a:pPr fontAlgn="base">
              <a:spcBef>
                <a:spcPct val="0"/>
              </a:spcBef>
              <a:spcAft>
                <a:spcPct val="0"/>
              </a:spcAft>
            </a:pPr>
            <a:r>
              <a:rPr lang="ja-JP" altLang="en-US" sz="1600" b="1" dirty="0">
                <a:solidFill>
                  <a:srgbClr val="006600"/>
                </a:solidFill>
                <a:latin typeface="ＭＳ Ｐゴシック" charset="-128"/>
              </a:rPr>
              <a:t>利用者本位のサービス体系に再編</a:t>
            </a:r>
          </a:p>
        </p:txBody>
      </p:sp>
      <p:sp>
        <p:nvSpPr>
          <p:cNvPr id="10259" name="AutoShape 19"/>
          <p:cNvSpPr>
            <a:spLocks noChangeArrowheads="1"/>
          </p:cNvSpPr>
          <p:nvPr/>
        </p:nvSpPr>
        <p:spPr bwMode="auto">
          <a:xfrm>
            <a:off x="3487741" y="2543060"/>
            <a:ext cx="400050"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0" name="AutoShape 20"/>
          <p:cNvSpPr>
            <a:spLocks noChangeArrowheads="1"/>
          </p:cNvSpPr>
          <p:nvPr/>
        </p:nvSpPr>
        <p:spPr bwMode="auto">
          <a:xfrm>
            <a:off x="166927" y="2401195"/>
            <a:ext cx="3328987" cy="827088"/>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85725" indent="-85725" fontAlgn="base">
              <a:lnSpc>
                <a:spcPct val="120000"/>
              </a:lnSpc>
              <a:spcBef>
                <a:spcPct val="0"/>
              </a:spcBef>
              <a:spcAft>
                <a:spcPct val="0"/>
              </a:spcAft>
            </a:pPr>
            <a:r>
              <a:rPr lang="ja-JP" altLang="en-US" sz="1200">
                <a:solidFill>
                  <a:prstClr val="black"/>
                </a:solidFill>
                <a:latin typeface="ＭＳ Ｐゴシック" charset="-128"/>
              </a:rPr>
              <a:t>・ 障害種別ごとに複雑な施設・事業体系</a:t>
            </a:r>
          </a:p>
          <a:p>
            <a:pPr marL="85725" indent="-85725" fontAlgn="base">
              <a:spcBef>
                <a:spcPct val="20000"/>
              </a:spcBef>
              <a:spcAft>
                <a:spcPct val="0"/>
              </a:spcAft>
            </a:pPr>
            <a:r>
              <a:rPr lang="ja-JP" altLang="en-US" sz="1200">
                <a:solidFill>
                  <a:prstClr val="black"/>
                </a:solidFill>
                <a:latin typeface="ＭＳ Ｐゴシック" charset="-128"/>
              </a:rPr>
              <a:t>・ 入所期間の長期化などにより、本来の施設目的と利用者の実態とが乖離</a:t>
            </a:r>
          </a:p>
        </p:txBody>
      </p:sp>
      <p:sp>
        <p:nvSpPr>
          <p:cNvPr id="10261" name="AutoShape 21"/>
          <p:cNvSpPr>
            <a:spLocks noChangeArrowheads="1"/>
          </p:cNvSpPr>
          <p:nvPr/>
        </p:nvSpPr>
        <p:spPr bwMode="auto">
          <a:xfrm>
            <a:off x="9304341" y="1028008"/>
            <a:ext cx="431800" cy="5846762"/>
          </a:xfrm>
          <a:prstGeom prst="roundRect">
            <a:avLst>
              <a:gd name="adj" fmla="val 7995"/>
            </a:avLst>
          </a:prstGeom>
          <a:noFill/>
          <a:ln w="19050">
            <a:noFill/>
            <a:round/>
            <a:headEnd/>
            <a:tailEnd/>
          </a:ln>
        </p:spPr>
        <p:txBody>
          <a:bodyPr vert="eaVert" wrap="none" lIns="91414" tIns="45707" rIns="91414" bIns="45707" anchor="ctr"/>
          <a:lstStyle/>
          <a:p>
            <a:pPr algn="ctr" fontAlgn="base">
              <a:spcBef>
                <a:spcPct val="0"/>
              </a:spcBef>
              <a:spcAft>
                <a:spcPct val="0"/>
              </a:spcAft>
            </a:pPr>
            <a:r>
              <a:rPr lang="ja-JP" altLang="en-US" sz="2200">
                <a:solidFill>
                  <a:srgbClr val="000080"/>
                </a:solidFill>
              </a:rPr>
              <a:t>自立と共生の社会を実現</a:t>
            </a:r>
          </a:p>
          <a:p>
            <a:pPr algn="ctr" fontAlgn="base">
              <a:spcBef>
                <a:spcPct val="30000"/>
              </a:spcBef>
              <a:spcAft>
                <a:spcPct val="0"/>
              </a:spcAft>
            </a:pPr>
            <a:r>
              <a:rPr lang="ja-JP" altLang="en-US" sz="2200">
                <a:solidFill>
                  <a:srgbClr val="000080"/>
                </a:solidFill>
              </a:rPr>
              <a:t>障害者が地域で暮らせる社会に</a:t>
            </a:r>
          </a:p>
        </p:txBody>
      </p:sp>
      <p:sp>
        <p:nvSpPr>
          <p:cNvPr id="10262" name="AutoShape 22"/>
          <p:cNvSpPr>
            <a:spLocks noChangeArrowheads="1"/>
          </p:cNvSpPr>
          <p:nvPr/>
        </p:nvSpPr>
        <p:spPr bwMode="auto">
          <a:xfrm>
            <a:off x="61925" y="4600455"/>
            <a:ext cx="8699500" cy="1152525"/>
          </a:xfrm>
          <a:prstGeom prst="roundRect">
            <a:avLst>
              <a:gd name="adj" fmla="val 10037"/>
            </a:avLst>
          </a:prstGeom>
          <a:solidFill>
            <a:srgbClr val="D9FFB3">
              <a:alpha val="59608"/>
            </a:srgbClr>
          </a:solidFill>
          <a:ln w="19050">
            <a:solidFill>
              <a:schemeClr val="accent3">
                <a:lumMod val="50000"/>
              </a:schemeClr>
            </a:solidFill>
            <a:round/>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3" name="AutoShape 23"/>
          <p:cNvSpPr>
            <a:spLocks noChangeArrowheads="1"/>
          </p:cNvSpPr>
          <p:nvPr/>
        </p:nvSpPr>
        <p:spPr bwMode="auto">
          <a:xfrm>
            <a:off x="104916" y="4465321"/>
            <a:ext cx="2448861" cy="348350"/>
          </a:xfrm>
          <a:prstGeom prst="roundRect">
            <a:avLst>
              <a:gd name="adj" fmla="val 6356"/>
            </a:avLst>
          </a:prstGeom>
          <a:solidFill>
            <a:schemeClr val="bg1"/>
          </a:solidFill>
          <a:ln w="19050">
            <a:noFill/>
            <a:round/>
            <a:headEnd/>
            <a:tailEnd/>
          </a:ln>
        </p:spPr>
        <p:txBody>
          <a:bodyPr wrap="none" lIns="17995" tIns="45707" rIns="17995" bIns="45707" anchor="ctr">
            <a:spAutoFit/>
          </a:bodyPr>
          <a:lstStyle/>
          <a:p>
            <a:pPr fontAlgn="base">
              <a:spcBef>
                <a:spcPct val="0"/>
              </a:spcBef>
              <a:spcAft>
                <a:spcPct val="0"/>
              </a:spcAft>
            </a:pPr>
            <a:r>
              <a:rPr lang="ja-JP" altLang="en-US" sz="1600" b="1" dirty="0">
                <a:solidFill>
                  <a:srgbClr val="006600"/>
                </a:solidFill>
                <a:latin typeface="ＭＳ Ｐゴシック" charset="-128"/>
              </a:rPr>
              <a:t>支給決定の透明化、明確化</a:t>
            </a:r>
          </a:p>
        </p:txBody>
      </p:sp>
      <p:sp>
        <p:nvSpPr>
          <p:cNvPr id="10264" name="AutoShape 24"/>
          <p:cNvSpPr>
            <a:spLocks noChangeArrowheads="1"/>
          </p:cNvSpPr>
          <p:nvPr/>
        </p:nvSpPr>
        <p:spPr bwMode="auto">
          <a:xfrm>
            <a:off x="3495878" y="4963997"/>
            <a:ext cx="403225" cy="492125"/>
          </a:xfrm>
          <a:prstGeom prst="rightArrow">
            <a:avLst>
              <a:gd name="adj1" fmla="val 58713"/>
              <a:gd name="adj2" fmla="val 52097"/>
            </a:avLst>
          </a:prstGeom>
          <a:solidFill>
            <a:srgbClr val="99FF99"/>
          </a:solidFill>
          <a:ln w="9525">
            <a:solidFill>
              <a:schemeClr val="tx1"/>
            </a:solidFill>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5" name="AutoShape 25"/>
          <p:cNvSpPr>
            <a:spLocks noChangeArrowheads="1"/>
          </p:cNvSpPr>
          <p:nvPr/>
        </p:nvSpPr>
        <p:spPr bwMode="auto">
          <a:xfrm>
            <a:off x="149498" y="4822705"/>
            <a:ext cx="3332163" cy="8397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fontAlgn="base">
              <a:lnSpc>
                <a:spcPct val="120000"/>
              </a:lnSpc>
              <a:spcBef>
                <a:spcPct val="0"/>
              </a:spcBef>
              <a:spcAft>
                <a:spcPct val="0"/>
              </a:spcAft>
            </a:pPr>
            <a:r>
              <a:rPr lang="ja-JP" altLang="en-US" sz="1200" dirty="0">
                <a:solidFill>
                  <a:prstClr val="black"/>
                </a:solidFill>
              </a:rPr>
              <a:t>・全国共通の利用ルール（支援の必要度を</a:t>
            </a:r>
            <a:r>
              <a:rPr lang="ja-JP" altLang="en-US" sz="1200" dirty="0" smtClean="0">
                <a:solidFill>
                  <a:prstClr val="black"/>
                </a:solidFill>
              </a:rPr>
              <a:t>判定　　</a:t>
            </a:r>
            <a:endParaRPr lang="en-US" altLang="ja-JP" sz="1200" dirty="0" smtClean="0">
              <a:solidFill>
                <a:prstClr val="black"/>
              </a:solidFill>
            </a:endParaRPr>
          </a:p>
          <a:p>
            <a:pPr fontAlgn="base">
              <a:lnSpc>
                <a:spcPct val="120000"/>
              </a:lnSpc>
              <a:spcBef>
                <a:spcPct val="0"/>
              </a:spcBef>
              <a:spcAft>
                <a:spcPct val="0"/>
              </a:spcAft>
            </a:pPr>
            <a:r>
              <a:rPr lang="ja-JP" altLang="en-US" sz="1200" dirty="0" smtClean="0">
                <a:solidFill>
                  <a:prstClr val="black"/>
                </a:solidFill>
              </a:rPr>
              <a:t>　する</a:t>
            </a:r>
            <a:r>
              <a:rPr lang="ja-JP" altLang="en-US" sz="1200" dirty="0">
                <a:solidFill>
                  <a:prstClr val="black"/>
                </a:solidFill>
              </a:rPr>
              <a:t>客観的基準）がない</a:t>
            </a:r>
          </a:p>
          <a:p>
            <a:pPr fontAlgn="base">
              <a:lnSpc>
                <a:spcPct val="120000"/>
              </a:lnSpc>
              <a:spcBef>
                <a:spcPct val="0"/>
              </a:spcBef>
              <a:spcAft>
                <a:spcPct val="0"/>
              </a:spcAft>
            </a:pPr>
            <a:r>
              <a:rPr lang="ja-JP" altLang="en-US" sz="1200" dirty="0">
                <a:solidFill>
                  <a:prstClr val="black"/>
                </a:solidFill>
              </a:rPr>
              <a:t>・支給決定のプロセスが不透明</a:t>
            </a:r>
          </a:p>
        </p:txBody>
      </p:sp>
      <p:sp>
        <p:nvSpPr>
          <p:cNvPr id="10266" name="Rectangle 26"/>
          <p:cNvSpPr>
            <a:spLocks noChangeArrowheads="1"/>
          </p:cNvSpPr>
          <p:nvPr/>
        </p:nvSpPr>
        <p:spPr bwMode="auto">
          <a:xfrm>
            <a:off x="3853060" y="788298"/>
            <a:ext cx="4840287" cy="5970588"/>
          </a:xfrm>
          <a:prstGeom prst="rect">
            <a:avLst/>
          </a:prstGeom>
          <a:noFill/>
          <a:ln w="31750">
            <a:solidFill>
              <a:schemeClr val="accent2"/>
            </a:solidFill>
            <a:prstDash val="dash"/>
            <a:miter lim="800000"/>
            <a:headEnd/>
            <a:tailEnd/>
          </a:ln>
        </p:spPr>
        <p:txBody>
          <a:bodyPr wrap="none" anchor="ctr"/>
          <a:lstStyle/>
          <a:p>
            <a:pPr fontAlgn="base">
              <a:spcBef>
                <a:spcPct val="0"/>
              </a:spcBef>
              <a:spcAft>
                <a:spcPct val="0"/>
              </a:spcAft>
            </a:pPr>
            <a:endParaRPr lang="ja-JP" altLang="en-US" sz="1200">
              <a:solidFill>
                <a:prstClr val="black"/>
              </a:solidFill>
            </a:endParaRPr>
          </a:p>
        </p:txBody>
      </p:sp>
      <p:sp>
        <p:nvSpPr>
          <p:cNvPr id="10267" name="AutoShape 27"/>
          <p:cNvSpPr>
            <a:spLocks noChangeArrowheads="1"/>
          </p:cNvSpPr>
          <p:nvPr/>
        </p:nvSpPr>
        <p:spPr bwMode="auto">
          <a:xfrm>
            <a:off x="5387990" y="658695"/>
            <a:ext cx="1670050" cy="225425"/>
          </a:xfrm>
          <a:prstGeom prst="roundRect">
            <a:avLst>
              <a:gd name="adj" fmla="val 0"/>
            </a:avLst>
          </a:prstGeom>
          <a:solidFill>
            <a:schemeClr val="bg1"/>
          </a:solidFill>
          <a:ln w="19050">
            <a:solidFill>
              <a:schemeClr val="accent2"/>
            </a:solidFill>
            <a:round/>
            <a:headEnd/>
            <a:tailEnd/>
          </a:ln>
        </p:spPr>
        <p:txBody>
          <a:bodyPr wrap="none" lIns="91414" tIns="45707" rIns="91414" bIns="45707" anchor="ctr"/>
          <a:lstStyle/>
          <a:p>
            <a:pPr algn="ctr" fontAlgn="base">
              <a:spcBef>
                <a:spcPct val="0"/>
              </a:spcBef>
              <a:spcAft>
                <a:spcPct val="0"/>
              </a:spcAft>
            </a:pPr>
            <a:r>
              <a:rPr lang="ja-JP" altLang="en-US" sz="1400" b="1">
                <a:solidFill>
                  <a:prstClr val="black"/>
                </a:solidFill>
              </a:rPr>
              <a:t>法律による改革</a:t>
            </a:r>
          </a:p>
        </p:txBody>
      </p:sp>
      <p:sp>
        <p:nvSpPr>
          <p:cNvPr id="10268" name="Oval 28"/>
          <p:cNvSpPr>
            <a:spLocks noChangeArrowheads="1"/>
          </p:cNvSpPr>
          <p:nvPr/>
        </p:nvSpPr>
        <p:spPr bwMode="auto">
          <a:xfrm>
            <a:off x="101618" y="233668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69" name="Oval 29"/>
          <p:cNvSpPr>
            <a:spLocks noChangeArrowheads="1"/>
          </p:cNvSpPr>
          <p:nvPr/>
        </p:nvSpPr>
        <p:spPr bwMode="auto">
          <a:xfrm>
            <a:off x="111158" y="363152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0" name="Oval 30"/>
          <p:cNvSpPr>
            <a:spLocks noChangeArrowheads="1"/>
          </p:cNvSpPr>
          <p:nvPr/>
        </p:nvSpPr>
        <p:spPr bwMode="auto">
          <a:xfrm>
            <a:off x="119101" y="4781430"/>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1" name="Oval 31"/>
          <p:cNvSpPr>
            <a:spLocks noChangeArrowheads="1"/>
          </p:cNvSpPr>
          <p:nvPr/>
        </p:nvSpPr>
        <p:spPr bwMode="auto">
          <a:xfrm>
            <a:off x="136603" y="6054033"/>
            <a:ext cx="742950" cy="220662"/>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2" name="AutoShape 32"/>
          <p:cNvSpPr>
            <a:spLocks noChangeArrowheads="1"/>
          </p:cNvSpPr>
          <p:nvPr/>
        </p:nvSpPr>
        <p:spPr bwMode="auto">
          <a:xfrm>
            <a:off x="176306" y="1133355"/>
            <a:ext cx="3328987" cy="750887"/>
          </a:xfrm>
          <a:prstGeom prst="roundRect">
            <a:avLst>
              <a:gd name="adj" fmla="val 7782"/>
            </a:avLst>
          </a:prstGeom>
          <a:solidFill>
            <a:srgbClr val="FFE1F0"/>
          </a:solidFill>
          <a:ln w="9525">
            <a:solidFill>
              <a:srgbClr val="FF00FF"/>
            </a:solidFill>
            <a:round/>
            <a:headEnd/>
            <a:tailEnd/>
          </a:ln>
        </p:spPr>
        <p:txBody>
          <a:bodyPr lIns="0" tIns="107970" rIns="0" bIns="0" anchor="ctr"/>
          <a:lstStyle/>
          <a:p>
            <a:pPr marL="92075" indent="-92075" fontAlgn="base">
              <a:lnSpc>
                <a:spcPct val="120000"/>
              </a:lnSpc>
              <a:spcBef>
                <a:spcPct val="0"/>
              </a:spcBef>
              <a:spcAft>
                <a:spcPct val="0"/>
              </a:spcAft>
            </a:pPr>
            <a:r>
              <a:rPr lang="ja-JP" altLang="en-US" sz="1200">
                <a:solidFill>
                  <a:prstClr val="black"/>
                </a:solidFill>
                <a:latin typeface="ＭＳ Ｐゴシック" charset="-128"/>
              </a:rPr>
              <a:t>　</a:t>
            </a:r>
          </a:p>
          <a:p>
            <a:pPr marL="92075" indent="-92075" fontAlgn="base">
              <a:lnSpc>
                <a:spcPct val="120000"/>
              </a:lnSpc>
              <a:spcBef>
                <a:spcPct val="0"/>
              </a:spcBef>
              <a:spcAft>
                <a:spcPct val="0"/>
              </a:spcAft>
            </a:pPr>
            <a:r>
              <a:rPr lang="ja-JP" altLang="en-US" sz="1200">
                <a:solidFill>
                  <a:prstClr val="black"/>
                </a:solidFill>
                <a:latin typeface="ＭＳ Ｐゴシック" charset="-128"/>
              </a:rPr>
              <a:t>・ ３障害ばらばらの制度体系</a:t>
            </a:r>
            <a:endParaRPr lang="en-US" altLang="ja-JP" sz="1200">
              <a:solidFill>
                <a:prstClr val="black"/>
              </a:solidFill>
              <a:latin typeface="ＭＳ Ｐゴシック" charset="-128"/>
            </a:endParaRPr>
          </a:p>
          <a:p>
            <a:pPr marL="92075" indent="-92075" fontAlgn="base">
              <a:lnSpc>
                <a:spcPct val="120000"/>
              </a:lnSpc>
              <a:spcBef>
                <a:spcPct val="0"/>
              </a:spcBef>
              <a:spcAft>
                <a:spcPct val="0"/>
              </a:spcAft>
            </a:pPr>
            <a:r>
              <a:rPr lang="ja-JP" altLang="en-US" sz="1200">
                <a:solidFill>
                  <a:prstClr val="black"/>
                </a:solidFill>
                <a:latin typeface="ＭＳ Ｐゴシック" charset="-128"/>
              </a:rPr>
              <a:t>　（精神障害者は支援費制度の対象外）</a:t>
            </a:r>
          </a:p>
          <a:p>
            <a:pPr marL="92075" indent="-92075" fontAlgn="base">
              <a:lnSpc>
                <a:spcPct val="120000"/>
              </a:lnSpc>
              <a:spcBef>
                <a:spcPct val="0"/>
              </a:spcBef>
              <a:spcAft>
                <a:spcPct val="0"/>
              </a:spcAft>
            </a:pPr>
            <a:r>
              <a:rPr lang="ja-JP" altLang="en-US" sz="1200">
                <a:solidFill>
                  <a:prstClr val="black"/>
                </a:solidFill>
                <a:latin typeface="ＭＳ Ｐゴシック" charset="-128"/>
              </a:rPr>
              <a:t>・実施主体は都道府県、市町村に二分化</a:t>
            </a:r>
          </a:p>
          <a:p>
            <a:pPr marL="92075" indent="-92075" fontAlgn="base">
              <a:lnSpc>
                <a:spcPct val="120000"/>
              </a:lnSpc>
              <a:spcBef>
                <a:spcPct val="0"/>
              </a:spcBef>
              <a:spcAft>
                <a:spcPct val="0"/>
              </a:spcAft>
            </a:pPr>
            <a:endParaRPr lang="en-US" altLang="ja-JP" sz="1200">
              <a:solidFill>
                <a:prstClr val="black"/>
              </a:solidFill>
              <a:latin typeface="ＭＳ Ｐゴシック" charset="-128"/>
            </a:endParaRPr>
          </a:p>
        </p:txBody>
      </p:sp>
      <p:sp>
        <p:nvSpPr>
          <p:cNvPr id="10273" name="Oval 33"/>
          <p:cNvSpPr>
            <a:spLocks noChangeArrowheads="1"/>
          </p:cNvSpPr>
          <p:nvPr/>
        </p:nvSpPr>
        <p:spPr bwMode="auto">
          <a:xfrm>
            <a:off x="95266" y="1034367"/>
            <a:ext cx="742950" cy="217487"/>
          </a:xfrm>
          <a:prstGeom prst="ellipse">
            <a:avLst/>
          </a:prstGeom>
          <a:solidFill>
            <a:srgbClr val="FFFFCC"/>
          </a:solidFill>
          <a:ln w="9525">
            <a:solidFill>
              <a:schemeClr val="accent6">
                <a:lumMod val="50000"/>
              </a:schemeClr>
            </a:solidFill>
            <a:round/>
            <a:headEnd/>
            <a:tailEnd/>
          </a:ln>
        </p:spPr>
        <p:txBody>
          <a:bodyPr wrap="none" lIns="91414" tIns="45707" rIns="91414" bIns="45707" anchor="ctr"/>
          <a:lstStyle/>
          <a:p>
            <a:pPr algn="ctr" fontAlgn="base">
              <a:spcBef>
                <a:spcPct val="0"/>
              </a:spcBef>
              <a:spcAft>
                <a:spcPct val="0"/>
              </a:spcAft>
            </a:pPr>
            <a:r>
              <a:rPr lang="ja-JP" altLang="en-US" sz="1000">
                <a:solidFill>
                  <a:prstClr val="black"/>
                </a:solidFill>
              </a:rPr>
              <a:t>制定前</a:t>
            </a:r>
          </a:p>
        </p:txBody>
      </p:sp>
      <p:sp>
        <p:nvSpPr>
          <p:cNvPr id="10274" name="AutoShape 34"/>
          <p:cNvSpPr>
            <a:spLocks noChangeArrowheads="1"/>
          </p:cNvSpPr>
          <p:nvPr/>
        </p:nvSpPr>
        <p:spPr bwMode="auto">
          <a:xfrm>
            <a:off x="3968638" y="1099445"/>
            <a:ext cx="4536000" cy="827088"/>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92075" indent="-92075"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３障害の制度格差を解消</a:t>
            </a:r>
            <a:r>
              <a:rPr lang="ja-JP" altLang="en-US" sz="1400" dirty="0">
                <a:solidFill>
                  <a:prstClr val="black"/>
                </a:solidFill>
                <a:latin typeface="ＭＳ Ｐゴシック" charset="-128"/>
              </a:rPr>
              <a:t>し、精神障害者を対象に</a:t>
            </a:r>
          </a:p>
          <a:p>
            <a:pPr marL="92075" indent="-92075" fontAlgn="base">
              <a:spcBef>
                <a:spcPct val="40000"/>
              </a:spcBef>
              <a:spcAft>
                <a:spcPct val="0"/>
              </a:spcAft>
            </a:pPr>
            <a:r>
              <a:rPr lang="ja-JP" altLang="en-US" sz="1400" dirty="0">
                <a:solidFill>
                  <a:prstClr val="black"/>
                </a:solidFill>
                <a:latin typeface="ＭＳ Ｐゴシック" charset="-128"/>
              </a:rPr>
              <a:t>○</a:t>
            </a:r>
            <a:r>
              <a:rPr lang="ja-JP" altLang="en-US" sz="1400" b="1" dirty="0">
                <a:solidFill>
                  <a:srgbClr val="CC0000"/>
                </a:solidFill>
                <a:latin typeface="ＭＳ Ｐゴシック" charset="-128"/>
              </a:rPr>
              <a:t>市町村に実施主体を一元化</a:t>
            </a:r>
            <a:r>
              <a:rPr lang="ja-JP" altLang="en-US" sz="1400" dirty="0">
                <a:solidFill>
                  <a:prstClr val="black"/>
                </a:solidFill>
                <a:latin typeface="ＭＳ Ｐゴシック" charset="-128"/>
              </a:rPr>
              <a:t>し、都道府県はこれを</a:t>
            </a:r>
            <a:r>
              <a:rPr lang="ja-JP" altLang="en-US" sz="1400" dirty="0" smtClean="0">
                <a:solidFill>
                  <a:prstClr val="black"/>
                </a:solidFill>
                <a:latin typeface="ＭＳ Ｐゴシック" charset="-128"/>
              </a:rPr>
              <a:t>バック</a:t>
            </a:r>
            <a:r>
              <a:rPr lang="en-US" altLang="ja-JP" sz="1400" dirty="0" smtClean="0">
                <a:solidFill>
                  <a:prstClr val="black"/>
                </a:solidFill>
                <a:latin typeface="ＭＳ Ｐゴシック" charset="-128"/>
              </a:rPr>
              <a:t/>
            </a:r>
            <a:br>
              <a:rPr lang="en-US" altLang="ja-JP" sz="1400" dirty="0" smtClean="0">
                <a:solidFill>
                  <a:prstClr val="black"/>
                </a:solidFill>
                <a:latin typeface="ＭＳ Ｐゴシック" charset="-128"/>
              </a:rPr>
            </a:br>
            <a:r>
              <a:rPr lang="ja-JP" altLang="en-US" sz="1400" dirty="0" smtClean="0">
                <a:solidFill>
                  <a:prstClr val="black"/>
                </a:solidFill>
                <a:latin typeface="ＭＳ Ｐゴシック" charset="-128"/>
              </a:rPr>
              <a:t>　アップ</a:t>
            </a:r>
            <a:endParaRPr lang="ja-JP" altLang="en-US" sz="1400" dirty="0">
              <a:solidFill>
                <a:prstClr val="black"/>
              </a:solidFill>
              <a:latin typeface="ＭＳ Ｐゴシック" charset="-128"/>
            </a:endParaRPr>
          </a:p>
        </p:txBody>
      </p:sp>
      <p:sp>
        <p:nvSpPr>
          <p:cNvPr id="10275" name="AutoShape 35"/>
          <p:cNvSpPr>
            <a:spLocks noChangeArrowheads="1"/>
          </p:cNvSpPr>
          <p:nvPr/>
        </p:nvSpPr>
        <p:spPr bwMode="auto">
          <a:xfrm>
            <a:off x="3969145" y="2220797"/>
            <a:ext cx="4536000" cy="1090613"/>
          </a:xfrm>
          <a:prstGeom prst="roundRect">
            <a:avLst>
              <a:gd name="adj" fmla="val 7856"/>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３３種類に分かれた施設体系を</a:t>
            </a:r>
            <a:r>
              <a:rPr lang="ja-JP" altLang="en-US" sz="1400" b="1" dirty="0">
                <a:solidFill>
                  <a:srgbClr val="CC0000"/>
                </a:solidFill>
                <a:latin typeface="ＭＳ Ｐゴシック" charset="-128"/>
              </a:rPr>
              <a:t>再編し、日中活動支援</a:t>
            </a:r>
            <a:r>
              <a:rPr lang="ja-JP" altLang="en-US" sz="1400" b="1" dirty="0" smtClean="0">
                <a:solidFill>
                  <a:srgbClr val="CC0000"/>
                </a:solidFill>
                <a:latin typeface="ＭＳ Ｐゴシック" charset="-128"/>
              </a:rPr>
              <a:t>と</a:t>
            </a:r>
            <a:endParaRPr lang="en-US" altLang="ja-JP" sz="1400" b="1" dirty="0" smtClean="0">
              <a:solidFill>
                <a:srgbClr val="CC0000"/>
              </a:solidFill>
              <a:latin typeface="ＭＳ Ｐゴシック" charset="-128"/>
            </a:endParaRPr>
          </a:p>
          <a:p>
            <a:pPr marL="88900" indent="-88900" fontAlgn="base">
              <a:spcBef>
                <a:spcPct val="0"/>
              </a:spcBef>
              <a:spcAft>
                <a:spcPct val="0"/>
              </a:spcAft>
            </a:pPr>
            <a:r>
              <a:rPr lang="ja-JP" altLang="en-US" sz="1400" b="1" dirty="0" smtClean="0">
                <a:solidFill>
                  <a:srgbClr val="CC0000"/>
                </a:solidFill>
                <a:latin typeface="ＭＳ Ｐゴシック" charset="-128"/>
              </a:rPr>
              <a:t>　夜間</a:t>
            </a:r>
            <a:r>
              <a:rPr lang="ja-JP" altLang="en-US" sz="1400" b="1" dirty="0">
                <a:solidFill>
                  <a:srgbClr val="CC0000"/>
                </a:solidFill>
                <a:latin typeface="ＭＳ Ｐゴシック" charset="-128"/>
              </a:rPr>
              <a:t>の居住支援を分離</a:t>
            </a:r>
            <a:endParaRPr lang="en-US" altLang="ja-JP" sz="1400" dirty="0">
              <a:solidFill>
                <a:prstClr val="black"/>
              </a:solidFill>
              <a:latin typeface="ＭＳ Ｐゴシック" charset="-128"/>
            </a:endParaRPr>
          </a:p>
          <a:p>
            <a:pPr marL="88900" indent="-88900" fontAlgn="base">
              <a:spcBef>
                <a:spcPct val="0"/>
              </a:spcBef>
              <a:spcAft>
                <a:spcPct val="0"/>
              </a:spcAft>
            </a:pPr>
            <a:r>
              <a:rPr lang="ja-JP" altLang="en-US" sz="1400" dirty="0">
                <a:solidFill>
                  <a:prstClr val="black"/>
                </a:solidFill>
                <a:latin typeface="ＭＳ Ｐゴシック" charset="-128"/>
              </a:rPr>
              <a:t>　</a:t>
            </a:r>
            <a:r>
              <a:rPr lang="ja-JP" altLang="en-US" sz="1400" dirty="0" smtClean="0">
                <a:solidFill>
                  <a:prstClr val="black"/>
                </a:solidFill>
                <a:latin typeface="ＭＳ Ｐゴシック" charset="-128"/>
              </a:rPr>
              <a:t> あわせて</a:t>
            </a:r>
            <a:r>
              <a:rPr lang="ja-JP" altLang="en-US" sz="1400" dirty="0">
                <a:solidFill>
                  <a:prstClr val="black"/>
                </a:solidFill>
                <a:latin typeface="ＭＳ Ｐゴシック" charset="-128"/>
              </a:rPr>
              <a:t>、</a:t>
            </a:r>
            <a:r>
              <a:rPr lang="ja-JP" altLang="en-US" sz="1400" b="1" dirty="0">
                <a:solidFill>
                  <a:srgbClr val="FF0000"/>
                </a:solidFill>
                <a:latin typeface="ＭＳ Ｐゴシック" charset="-128"/>
              </a:rPr>
              <a:t>「地域生活支援」「就労支援」</a:t>
            </a:r>
            <a:r>
              <a:rPr lang="ja-JP" altLang="en-US" sz="1400" dirty="0">
                <a:solidFill>
                  <a:prstClr val="black"/>
                </a:solidFill>
                <a:latin typeface="ＭＳ Ｐゴシック" charset="-128"/>
              </a:rPr>
              <a:t>のための事業</a:t>
            </a:r>
            <a:r>
              <a:rPr lang="ja-JP" altLang="en-US" sz="1400" dirty="0" smtClean="0">
                <a:solidFill>
                  <a:prstClr val="black"/>
                </a:solidFill>
                <a:latin typeface="ＭＳ Ｐゴシック" charset="-128"/>
              </a:rPr>
              <a:t>や</a:t>
            </a:r>
            <a:endParaRPr lang="en-US" altLang="ja-JP" sz="1400" dirty="0" smtClean="0">
              <a:solidFill>
                <a:prstClr val="black"/>
              </a:solidFill>
              <a:latin typeface="ＭＳ Ｐゴシック" charset="-128"/>
            </a:endParaRPr>
          </a:p>
          <a:p>
            <a:pPr marL="88900" indent="-88900" fontAlgn="base">
              <a:spcBef>
                <a:spcPct val="0"/>
              </a:spcBef>
              <a:spcAft>
                <a:spcPct val="0"/>
              </a:spcAft>
            </a:pPr>
            <a:r>
              <a:rPr lang="ja-JP" altLang="en-US" sz="1400" b="1" dirty="0" smtClean="0">
                <a:solidFill>
                  <a:srgbClr val="FF0000"/>
                </a:solidFill>
                <a:latin typeface="ＭＳ Ｐゴシック" charset="-128"/>
              </a:rPr>
              <a:t>　重度</a:t>
            </a:r>
            <a:r>
              <a:rPr lang="ja-JP" altLang="en-US" sz="1400" b="1" dirty="0">
                <a:solidFill>
                  <a:srgbClr val="FF0000"/>
                </a:solidFill>
                <a:latin typeface="ＭＳ Ｐゴシック" charset="-128"/>
              </a:rPr>
              <a:t>の障害者</a:t>
            </a:r>
            <a:r>
              <a:rPr lang="ja-JP" altLang="en-US" sz="1400" dirty="0">
                <a:solidFill>
                  <a:prstClr val="black"/>
                </a:solidFill>
                <a:latin typeface="ＭＳ Ｐゴシック" charset="-128"/>
              </a:rPr>
              <a:t>を対象としたサービスを創設</a:t>
            </a:r>
            <a:endParaRPr lang="en-US" altLang="ja-JP" sz="1400" dirty="0">
              <a:solidFill>
                <a:prstClr val="black"/>
              </a:solidFill>
              <a:latin typeface="ＭＳ Ｐゴシック" charset="-128"/>
            </a:endParaRPr>
          </a:p>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b="1" dirty="0">
                <a:solidFill>
                  <a:srgbClr val="CC0000"/>
                </a:solidFill>
                <a:latin typeface="ＭＳ Ｐゴシック" charset="-128"/>
              </a:rPr>
              <a:t>規制緩和</a:t>
            </a:r>
            <a:r>
              <a:rPr lang="ja-JP" altLang="en-US" sz="1400" dirty="0">
                <a:solidFill>
                  <a:prstClr val="black"/>
                </a:solidFill>
                <a:latin typeface="ＭＳ Ｐゴシック" charset="-128"/>
              </a:rPr>
              <a:t>を進め既存の社会資源を活用</a:t>
            </a:r>
          </a:p>
        </p:txBody>
      </p:sp>
      <p:sp>
        <p:nvSpPr>
          <p:cNvPr id="10276" name="AutoShape 36"/>
          <p:cNvSpPr>
            <a:spLocks noChangeArrowheads="1"/>
          </p:cNvSpPr>
          <p:nvPr/>
        </p:nvSpPr>
        <p:spPr bwMode="auto">
          <a:xfrm>
            <a:off x="3961457" y="3702957"/>
            <a:ext cx="4536000" cy="638175"/>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268288" indent="-268288"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新たな就労支援事業を創設</a:t>
            </a:r>
          </a:p>
          <a:p>
            <a:pPr marL="268288" indent="-268288" fontAlgn="base">
              <a:spcBef>
                <a:spcPct val="0"/>
              </a:spcBef>
              <a:spcAft>
                <a:spcPct val="0"/>
              </a:spcAft>
            </a:pPr>
            <a:r>
              <a:rPr lang="ja-JP" altLang="en-US" sz="1400">
                <a:solidFill>
                  <a:prstClr val="black"/>
                </a:solidFill>
                <a:latin typeface="ＭＳ Ｐゴシック" charset="-128"/>
              </a:rPr>
              <a:t>○</a:t>
            </a:r>
            <a:r>
              <a:rPr lang="ja-JP" altLang="en-US" sz="1400" b="1">
                <a:solidFill>
                  <a:srgbClr val="CC0000"/>
                </a:solidFill>
                <a:latin typeface="ＭＳ Ｐゴシック" charset="-128"/>
              </a:rPr>
              <a:t>雇用施策との連携</a:t>
            </a:r>
            <a:r>
              <a:rPr lang="ja-JP" altLang="en-US" sz="1400">
                <a:solidFill>
                  <a:prstClr val="black"/>
                </a:solidFill>
                <a:latin typeface="ＭＳ Ｐゴシック" charset="-128"/>
              </a:rPr>
              <a:t>を強化</a:t>
            </a:r>
          </a:p>
        </p:txBody>
      </p:sp>
      <p:sp>
        <p:nvSpPr>
          <p:cNvPr id="10277" name="AutoShape 37"/>
          <p:cNvSpPr>
            <a:spLocks noChangeArrowheads="1"/>
          </p:cNvSpPr>
          <p:nvPr/>
        </p:nvSpPr>
        <p:spPr bwMode="auto">
          <a:xfrm>
            <a:off x="3954338" y="4782445"/>
            <a:ext cx="4536000" cy="901700"/>
          </a:xfrm>
          <a:prstGeom prst="roundRect">
            <a:avLst>
              <a:gd name="adj" fmla="val 6551"/>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dirty="0">
                <a:solidFill>
                  <a:prstClr val="black"/>
                </a:solidFill>
                <a:latin typeface="ＭＳ Ｐゴシック" charset="-128"/>
              </a:rPr>
              <a:t>○</a:t>
            </a:r>
            <a:r>
              <a:rPr lang="ja-JP" altLang="en-US" sz="1400" dirty="0">
                <a:solidFill>
                  <a:prstClr val="black"/>
                </a:solidFill>
                <a:latin typeface="ＭＳ Ｐゴシック" charset="-128"/>
              </a:rPr>
              <a:t>支援の必要度に関する</a:t>
            </a:r>
            <a:r>
              <a:rPr lang="ja-JP" altLang="en-US" sz="1400" b="1" dirty="0">
                <a:solidFill>
                  <a:srgbClr val="CC0000"/>
                </a:solidFill>
                <a:latin typeface="ＭＳ Ｐゴシック" charset="-128"/>
              </a:rPr>
              <a:t>客観的な尺度（障害程度区分）</a:t>
            </a:r>
            <a:r>
              <a:rPr lang="ja-JP" altLang="en-US" sz="1400" b="1" dirty="0" smtClean="0">
                <a:solidFill>
                  <a:srgbClr val="CC0000"/>
                </a:solidFill>
                <a:latin typeface="ＭＳ Ｐゴシック" charset="-128"/>
              </a:rPr>
              <a:t>を</a:t>
            </a:r>
            <a:r>
              <a:rPr lang="en-US" altLang="ja-JP" sz="1400" b="1" dirty="0" smtClean="0">
                <a:solidFill>
                  <a:srgbClr val="CC0000"/>
                </a:solidFill>
                <a:latin typeface="ＭＳ Ｐゴシック" charset="-128"/>
              </a:rPr>
              <a:t/>
            </a:r>
            <a:br>
              <a:rPr lang="en-US" altLang="ja-JP" sz="1400" b="1" dirty="0" smtClean="0">
                <a:solidFill>
                  <a:srgbClr val="CC0000"/>
                </a:solidFill>
                <a:latin typeface="ＭＳ Ｐゴシック" charset="-128"/>
              </a:rPr>
            </a:br>
            <a:r>
              <a:rPr lang="en-US" altLang="ja-JP" sz="1400" b="1" dirty="0" smtClean="0">
                <a:solidFill>
                  <a:srgbClr val="CC0000"/>
                </a:solidFill>
                <a:latin typeface="ＭＳ Ｐゴシック" charset="-128"/>
              </a:rPr>
              <a:t> </a:t>
            </a:r>
            <a:r>
              <a:rPr lang="ja-JP" altLang="en-US" sz="1400" b="1" dirty="0" smtClean="0">
                <a:solidFill>
                  <a:srgbClr val="CC0000"/>
                </a:solidFill>
                <a:latin typeface="ＭＳ Ｐゴシック" charset="-128"/>
              </a:rPr>
              <a:t>導入</a:t>
            </a:r>
            <a:endParaRPr lang="ja-JP" altLang="en-US" sz="1400" b="1" dirty="0">
              <a:solidFill>
                <a:srgbClr val="CC0000"/>
              </a:solidFill>
              <a:latin typeface="ＭＳ Ｐゴシック" charset="-128"/>
            </a:endParaRPr>
          </a:p>
          <a:p>
            <a:pPr marL="88900" indent="-88900" fontAlgn="base">
              <a:spcBef>
                <a:spcPct val="40000"/>
              </a:spcBef>
              <a:spcAft>
                <a:spcPct val="0"/>
              </a:spcAft>
            </a:pPr>
            <a:r>
              <a:rPr lang="ja-JP" altLang="en-US" sz="1400" dirty="0">
                <a:solidFill>
                  <a:prstClr val="black"/>
                </a:solidFill>
                <a:latin typeface="ＭＳ Ｐゴシック" charset="-128"/>
              </a:rPr>
              <a:t>○審査会の意見聴取など</a:t>
            </a:r>
            <a:r>
              <a:rPr lang="ja-JP" altLang="en-US" sz="1400" b="1" dirty="0">
                <a:solidFill>
                  <a:srgbClr val="CC0000"/>
                </a:solidFill>
                <a:latin typeface="ＭＳ Ｐゴシック" charset="-128"/>
              </a:rPr>
              <a:t>支給決定プロセスを透明化</a:t>
            </a:r>
          </a:p>
        </p:txBody>
      </p:sp>
      <p:sp>
        <p:nvSpPr>
          <p:cNvPr id="10278" name="AutoShape 38"/>
          <p:cNvSpPr>
            <a:spLocks noChangeArrowheads="1"/>
          </p:cNvSpPr>
          <p:nvPr/>
        </p:nvSpPr>
        <p:spPr bwMode="auto">
          <a:xfrm>
            <a:off x="3950468" y="6041333"/>
            <a:ext cx="4536000" cy="646112"/>
          </a:xfrm>
          <a:prstGeom prst="roundRect">
            <a:avLst>
              <a:gd name="adj" fmla="val 7060"/>
            </a:avLst>
          </a:prstGeom>
          <a:solidFill>
            <a:srgbClr val="FFFFC9"/>
          </a:solidFill>
          <a:ln w="9525">
            <a:solidFill>
              <a:srgbClr val="FF6600"/>
            </a:solidFill>
            <a:round/>
            <a:headEnd/>
            <a:tailEnd/>
          </a:ln>
        </p:spPr>
        <p:txBody>
          <a:bodyPr lIns="17995" tIns="45707" rIns="17995" bIns="10798" anchor="ctr"/>
          <a:lstStyle/>
          <a:p>
            <a:pPr marL="88900" indent="-88900" fontAlgn="base">
              <a:spcBef>
                <a:spcPct val="0"/>
              </a:spcBef>
              <a:spcAft>
                <a:spcPct val="0"/>
              </a:spcAft>
            </a:pPr>
            <a:r>
              <a:rPr lang="en-US" altLang="ja-JP" sz="1400">
                <a:solidFill>
                  <a:prstClr val="black"/>
                </a:solidFill>
                <a:latin typeface="ＭＳ Ｐゴシック" charset="-128"/>
              </a:rPr>
              <a:t>○</a:t>
            </a:r>
            <a:r>
              <a:rPr lang="ja-JP" altLang="en-US" sz="1400" b="1">
                <a:solidFill>
                  <a:srgbClr val="CC0000"/>
                </a:solidFill>
                <a:latin typeface="ＭＳ Ｐゴシック" charset="-128"/>
              </a:rPr>
              <a:t>国の費用負担の責任を強化</a:t>
            </a:r>
            <a:r>
              <a:rPr lang="ja-JP" altLang="en-US" sz="1400">
                <a:solidFill>
                  <a:prstClr val="black"/>
                </a:solidFill>
                <a:latin typeface="ＭＳ Ｐゴシック" charset="-128"/>
              </a:rPr>
              <a:t>（費用の１／２を負担）</a:t>
            </a:r>
          </a:p>
          <a:p>
            <a:pPr marL="88900" indent="-88900" fontAlgn="base">
              <a:spcBef>
                <a:spcPct val="0"/>
              </a:spcBef>
              <a:spcAft>
                <a:spcPct val="0"/>
              </a:spcAft>
            </a:pPr>
            <a:r>
              <a:rPr lang="ja-JP" altLang="en-US" sz="1400">
                <a:solidFill>
                  <a:prstClr val="black"/>
                </a:solidFill>
                <a:latin typeface="ＭＳ Ｐゴシック" charset="-128"/>
              </a:rPr>
              <a:t>○</a:t>
            </a:r>
            <a:r>
              <a:rPr lang="ja-JP" altLang="en-US" sz="1400">
                <a:solidFill>
                  <a:prstClr val="black"/>
                </a:solidFill>
              </a:rPr>
              <a:t>利用者も応分の費用を負担し、</a:t>
            </a:r>
            <a:r>
              <a:rPr lang="ja-JP" altLang="en-US" sz="1400" b="1">
                <a:solidFill>
                  <a:srgbClr val="CC0000"/>
                </a:solidFill>
              </a:rPr>
              <a:t>皆で支える仕組み</a:t>
            </a:r>
            <a:r>
              <a:rPr lang="ja-JP" altLang="en-US" sz="1400">
                <a:solidFill>
                  <a:prstClr val="black"/>
                </a:solidFill>
              </a:rPr>
              <a:t>に</a:t>
            </a:r>
          </a:p>
        </p:txBody>
      </p:sp>
      <p:sp>
        <p:nvSpPr>
          <p:cNvPr id="42" name="正方形/長方形 41"/>
          <p:cNvSpPr/>
          <p:nvPr/>
        </p:nvSpPr>
        <p:spPr>
          <a:xfrm>
            <a:off x="1568624" y="-27384"/>
            <a:ext cx="6644281" cy="571500"/>
          </a:xfrm>
          <a:prstGeom prst="rect">
            <a:avLst/>
          </a:prstGeom>
          <a:no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black"/>
                </a:solidFill>
              </a:rPr>
              <a:t>「平成１８年障害者自立支援法」のポイント</a:t>
            </a:r>
            <a:endParaRPr lang="ja-JP" altLang="en-US" sz="2800" dirty="0">
              <a:solidFill>
                <a:prstClr val="black"/>
              </a:solidFill>
            </a:endParaRPr>
          </a:p>
        </p:txBody>
      </p:sp>
      <p:cxnSp>
        <p:nvCxnSpPr>
          <p:cNvPr id="43" name="直線コネクタ 42"/>
          <p:cNvCxnSpPr/>
          <p:nvPr/>
        </p:nvCxnSpPr>
        <p:spPr>
          <a:xfrm>
            <a:off x="14" y="548680"/>
            <a:ext cx="9906000" cy="0"/>
          </a:xfrm>
          <a:prstGeom prst="line">
            <a:avLst/>
          </a:prstGeom>
          <a:ln w="38100">
            <a:solidFill>
              <a:srgbClr val="333399"/>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8</a:t>
            </a:fld>
            <a:endParaRPr lang="en-US" altLang="ja-JP">
              <a:solidFill>
                <a:prstClr val="black"/>
              </a:solidFill>
            </a:endParaRPr>
          </a:p>
        </p:txBody>
      </p:sp>
    </p:spTree>
    <p:extLst>
      <p:ext uri="{BB962C8B-B14F-4D97-AF65-F5344CB8AC3E}">
        <p14:creationId xmlns:p14="http://schemas.microsoft.com/office/powerpoint/2010/main" val="9064131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２　障害者虐待防止法について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80</a:t>
            </a:fld>
            <a:endParaRPr lang="en-US" altLang="ja-JP">
              <a:solidFill>
                <a:prstClr val="black"/>
              </a:solidFill>
            </a:endParaRPr>
          </a:p>
        </p:txBody>
      </p:sp>
    </p:spTree>
    <p:extLst>
      <p:ext uri="{BB962C8B-B14F-4D97-AF65-F5344CB8AC3E}">
        <p14:creationId xmlns:p14="http://schemas.microsoft.com/office/powerpoint/2010/main" val="219585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52409" y="152400"/>
            <a:ext cx="3124200"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1600" b="1" dirty="0" smtClean="0">
                <a:solidFill>
                  <a:prstClr val="white"/>
                </a:solidFill>
              </a:rPr>
              <a:t>障害者虐待防止法の概要</a:t>
            </a:r>
            <a:endParaRPr lang="en-US" altLang="ja-JP" sz="1600" b="1" dirty="0" smtClean="0">
              <a:solidFill>
                <a:prstClr val="white"/>
              </a:solidFill>
            </a:endParaRPr>
          </a:p>
        </p:txBody>
      </p:sp>
      <p:sp>
        <p:nvSpPr>
          <p:cNvPr id="5" name="AutoShape 3"/>
          <p:cNvSpPr>
            <a:spLocks noChangeArrowheads="1"/>
          </p:cNvSpPr>
          <p:nvPr/>
        </p:nvSpPr>
        <p:spPr bwMode="auto">
          <a:xfrm>
            <a:off x="152416" y="838200"/>
            <a:ext cx="1143000" cy="3048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目　的</a:t>
            </a:r>
            <a:endParaRPr lang="ja-JP" altLang="en-US" sz="2000" dirty="0">
              <a:solidFill>
                <a:prstClr val="black"/>
              </a:solidFill>
              <a:latin typeface="Arial"/>
            </a:endParaRPr>
          </a:p>
        </p:txBody>
      </p:sp>
      <p:sp>
        <p:nvSpPr>
          <p:cNvPr id="6" name="正方形/長方形 5"/>
          <p:cNvSpPr/>
          <p:nvPr/>
        </p:nvSpPr>
        <p:spPr>
          <a:xfrm>
            <a:off x="228600" y="1219200"/>
            <a:ext cx="9372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b"/>
          <a:lstStyle/>
          <a:p>
            <a:pPr marL="88900" fontAlgn="base">
              <a:spcBef>
                <a:spcPct val="0"/>
              </a:spcBef>
              <a:spcAft>
                <a:spcPct val="0"/>
              </a:spcAft>
              <a:defRPr/>
            </a:pPr>
            <a:r>
              <a:rPr lang="ja-JP" altLang="en-US" sz="1600" spc="-20" dirty="0" smtClean="0">
                <a:solidFill>
                  <a:prstClr val="black"/>
                </a:solidFill>
                <a:latin typeface="HGSｺﾞｼｯｸM" pitchFamily="50" charset="-128"/>
              </a:rPr>
              <a:t>　　</a:t>
            </a:r>
            <a:r>
              <a:rPr lang="ja-JP" altLang="en-US" sz="1600" u="sng" spc="-20" dirty="0" smtClean="0">
                <a:solidFill>
                  <a:srgbClr val="FF0000"/>
                </a:solidFill>
                <a:latin typeface="HGSｺﾞｼｯｸM" pitchFamily="50" charset="-128"/>
              </a:rPr>
              <a:t>障害者</a:t>
            </a:r>
            <a:r>
              <a:rPr lang="ja-JP" altLang="en-US" sz="1600" u="sng" spc="-20" dirty="0">
                <a:solidFill>
                  <a:srgbClr val="FF0000"/>
                </a:solidFill>
                <a:latin typeface="HGSｺﾞｼｯｸM" pitchFamily="50" charset="-128"/>
              </a:rPr>
              <a:t>に対する虐待が障害者の尊厳を害するものであり、障害者の自立及び</a:t>
            </a:r>
            <a:r>
              <a:rPr lang="ja-JP" altLang="en-US" sz="1600" u="sng" spc="-20" dirty="0" smtClean="0">
                <a:solidFill>
                  <a:srgbClr val="FF0000"/>
                </a:solidFill>
                <a:latin typeface="HGSｺﾞｼｯｸM" pitchFamily="50" charset="-128"/>
              </a:rPr>
              <a:t>社会</a:t>
            </a:r>
            <a:r>
              <a:rPr lang="ja-JP" altLang="en-US" sz="1600" u="sng" spc="-20" dirty="0">
                <a:solidFill>
                  <a:srgbClr val="FF0000"/>
                </a:solidFill>
                <a:latin typeface="HGSｺﾞｼｯｸM" pitchFamily="50" charset="-128"/>
              </a:rPr>
              <a:t>参加にと</a:t>
            </a:r>
            <a:r>
              <a:rPr lang="ja-JP" altLang="en-US" sz="1600" u="sng" spc="-20" dirty="0" err="1" smtClean="0">
                <a:solidFill>
                  <a:srgbClr val="FF0000"/>
                </a:solidFill>
                <a:latin typeface="HGSｺﾞｼｯｸM" pitchFamily="50" charset="-128"/>
              </a:rPr>
              <a:t>っ</a:t>
            </a:r>
            <a:r>
              <a:rPr lang="en-US" altLang="ja-JP" sz="1600" spc="-20" dirty="0" smtClean="0">
                <a:solidFill>
                  <a:srgbClr val="FF0000"/>
                </a:solidFill>
                <a:latin typeface="HGSｺﾞｼｯｸM" pitchFamily="50" charset="-128"/>
              </a:rPr>
              <a:t> </a:t>
            </a:r>
            <a:r>
              <a:rPr lang="ja-JP" altLang="en-US" sz="1600" u="sng" spc="-20" dirty="0" smtClean="0">
                <a:solidFill>
                  <a:srgbClr val="FF0000"/>
                </a:solidFill>
                <a:latin typeface="HGSｺﾞｼｯｸM" pitchFamily="50" charset="-128"/>
              </a:rPr>
              <a:t>て</a:t>
            </a:r>
            <a:r>
              <a:rPr lang="ja-JP" altLang="en-US" sz="1600" u="sng" spc="-20" dirty="0">
                <a:solidFill>
                  <a:srgbClr val="FF0000"/>
                </a:solidFill>
                <a:latin typeface="HGSｺﾞｼｯｸM" pitchFamily="50" charset="-128"/>
              </a:rPr>
              <a:t>障害者に対する虐待を防止することが極めて重要であること</a:t>
            </a:r>
            <a:r>
              <a:rPr lang="ja-JP" altLang="en-US" sz="1600" spc="-20" dirty="0">
                <a:solidFill>
                  <a:prstClr val="black"/>
                </a:solidFill>
                <a:latin typeface="HGSｺﾞｼｯｸM" pitchFamily="50" charset="-128"/>
              </a:rPr>
              <a:t>等</a:t>
            </a:r>
            <a:r>
              <a:rPr lang="ja-JP" altLang="en-US" sz="1600" spc="-20" dirty="0" smtClean="0">
                <a:solidFill>
                  <a:prstClr val="black"/>
                </a:solidFill>
                <a:latin typeface="HGSｺﾞｼｯｸM" pitchFamily="50" charset="-128"/>
              </a:rPr>
              <a:t>に鑑み</a:t>
            </a:r>
            <a:r>
              <a:rPr lang="ja-JP" altLang="en-US" sz="1600" spc="-20" dirty="0">
                <a:solidFill>
                  <a:prstClr val="black"/>
                </a:solidFill>
                <a:latin typeface="HGSｺﾞｼｯｸM" pitchFamily="50" charset="-128"/>
              </a:rPr>
              <a:t>、障害者に対する虐待</a:t>
            </a:r>
            <a:r>
              <a:rPr lang="ja-JP" altLang="en-US" sz="1600" spc="-20" dirty="0" smtClean="0">
                <a:solidFill>
                  <a:prstClr val="black"/>
                </a:solidFill>
                <a:latin typeface="HGSｺﾞｼｯｸM" pitchFamily="50" charset="-128"/>
              </a:rPr>
              <a:t>の</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禁止</a:t>
            </a:r>
            <a:r>
              <a:rPr lang="ja-JP" altLang="en-US" sz="1600" spc="-20" dirty="0">
                <a:solidFill>
                  <a:prstClr val="black"/>
                </a:solidFill>
                <a:latin typeface="HGSｺﾞｼｯｸM" pitchFamily="50" charset="-128"/>
              </a:rPr>
              <a:t>、国等の責務、障害者虐待を受けた障害者</a:t>
            </a:r>
            <a:r>
              <a:rPr lang="ja-JP" altLang="en-US" sz="1600" spc="-20" dirty="0" smtClean="0">
                <a:solidFill>
                  <a:prstClr val="black"/>
                </a:solidFill>
                <a:latin typeface="HGSｺﾞｼｯｸM" pitchFamily="50" charset="-128"/>
              </a:rPr>
              <a:t>に対する</a:t>
            </a:r>
            <a:r>
              <a:rPr lang="ja-JP" altLang="en-US" sz="1600" spc="-20" dirty="0">
                <a:solidFill>
                  <a:prstClr val="black"/>
                </a:solidFill>
                <a:latin typeface="HGSｺﾞｼｯｸM" pitchFamily="50" charset="-128"/>
              </a:rPr>
              <a:t>保護及び自立の支援のための措置</a:t>
            </a:r>
            <a:r>
              <a:rPr lang="ja-JP" altLang="en-US" sz="1600" spc="-20" dirty="0" smtClean="0">
                <a:solidFill>
                  <a:prstClr val="black"/>
                </a:solidFill>
                <a:latin typeface="HGSｺﾞｼｯｸM" pitchFamily="50" charset="-128"/>
              </a:rPr>
              <a:t>、</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養護者</a:t>
            </a:r>
            <a:r>
              <a:rPr lang="ja-JP" altLang="en-US" sz="1600" spc="-20" dirty="0">
                <a:solidFill>
                  <a:prstClr val="black"/>
                </a:solidFill>
                <a:latin typeface="HGSｺﾞｼｯｸM" pitchFamily="50" charset="-128"/>
              </a:rPr>
              <a:t>に対する支援のための措置</a:t>
            </a:r>
            <a:r>
              <a:rPr lang="ja-JP" altLang="en-US" sz="1600" spc="-20" dirty="0" smtClean="0">
                <a:solidFill>
                  <a:prstClr val="black"/>
                </a:solidFill>
                <a:latin typeface="HGSｺﾞｼｯｸM" pitchFamily="50" charset="-128"/>
              </a:rPr>
              <a:t>等を</a:t>
            </a:r>
            <a:r>
              <a:rPr lang="ja-JP" altLang="en-US" sz="1600" spc="-20" dirty="0">
                <a:solidFill>
                  <a:prstClr val="black"/>
                </a:solidFill>
                <a:latin typeface="HGSｺﾞｼｯｸM" pitchFamily="50" charset="-128"/>
              </a:rPr>
              <a:t>定めることにより、障害者虐待の防止、養護者に</a:t>
            </a:r>
            <a:r>
              <a:rPr lang="ja-JP" altLang="en-US" sz="1600" spc="-20" dirty="0" smtClean="0">
                <a:solidFill>
                  <a:prstClr val="black"/>
                </a:solidFill>
                <a:latin typeface="HGSｺﾞｼｯｸM" pitchFamily="50" charset="-128"/>
              </a:rPr>
              <a:t>対する</a:t>
            </a:r>
            <a:r>
              <a:rPr lang="en-US" altLang="ja-JP" sz="1600" spc="-20" dirty="0" smtClean="0">
                <a:solidFill>
                  <a:prstClr val="black"/>
                </a:solidFill>
                <a:latin typeface="HGSｺﾞｼｯｸM" pitchFamily="50" charset="-128"/>
              </a:rPr>
              <a:t> </a:t>
            </a:r>
            <a:r>
              <a:rPr lang="ja-JP" altLang="en-US" sz="1600" spc="-20" dirty="0" smtClean="0">
                <a:solidFill>
                  <a:prstClr val="black"/>
                </a:solidFill>
                <a:latin typeface="HGSｺﾞｼｯｸM" pitchFamily="50" charset="-128"/>
              </a:rPr>
              <a:t>支援</a:t>
            </a:r>
            <a:r>
              <a:rPr lang="ja-JP" altLang="en-US" sz="1600" spc="-20" dirty="0">
                <a:solidFill>
                  <a:prstClr val="black"/>
                </a:solidFill>
                <a:latin typeface="HGSｺﾞｼｯｸM" pitchFamily="50" charset="-128"/>
              </a:rPr>
              <a:t>等に関する施策</a:t>
            </a:r>
            <a:r>
              <a:rPr lang="ja-JP" altLang="en-US" sz="1600" spc="-20" dirty="0" smtClean="0">
                <a:solidFill>
                  <a:prstClr val="black"/>
                </a:solidFill>
                <a:latin typeface="HGSｺﾞｼｯｸM" pitchFamily="50" charset="-128"/>
              </a:rPr>
              <a:t>を促進</a:t>
            </a:r>
            <a:r>
              <a:rPr lang="ja-JP" altLang="en-US" sz="1600" spc="-20" dirty="0">
                <a:solidFill>
                  <a:prstClr val="black"/>
                </a:solidFill>
                <a:latin typeface="HGSｺﾞｼｯｸM" pitchFamily="50" charset="-128"/>
              </a:rPr>
              <a:t>し、もって障害者の権利利益の擁護に資することを目的とする。</a:t>
            </a:r>
            <a:endParaRPr lang="ja-JP" altLang="en-US" sz="1600" spc="-20" dirty="0">
              <a:solidFill>
                <a:prstClr val="white"/>
              </a:solidFill>
            </a:endParaRPr>
          </a:p>
        </p:txBody>
      </p:sp>
      <p:sp>
        <p:nvSpPr>
          <p:cNvPr id="7" name="Rectangle 71"/>
          <p:cNvSpPr>
            <a:spLocks noChangeArrowheads="1"/>
          </p:cNvSpPr>
          <p:nvPr/>
        </p:nvSpPr>
        <p:spPr bwMode="auto">
          <a:xfrm>
            <a:off x="5638803" y="152400"/>
            <a:ext cx="4082687" cy="16527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fontAlgn="base">
              <a:spcBef>
                <a:spcPct val="0"/>
              </a:spcBef>
              <a:spcAft>
                <a:spcPct val="0"/>
              </a:spcAft>
            </a:pPr>
            <a:r>
              <a:rPr lang="ja-JP" altLang="en-US" sz="1200" dirty="0">
                <a:solidFill>
                  <a:srgbClr val="000000"/>
                </a:solidFill>
                <a:latin typeface="HGｺﾞｼｯｸM" pitchFamily="49" charset="-128"/>
              </a:rPr>
              <a:t>（平成２３年６月１７日成立、同６月２４日公</a:t>
            </a:r>
            <a:r>
              <a:rPr lang="ja-JP" altLang="en-US" sz="1200" dirty="0" smtClean="0">
                <a:solidFill>
                  <a:srgbClr val="000000"/>
                </a:solidFill>
                <a:latin typeface="HGｺﾞｼｯｸM" pitchFamily="49" charset="-128"/>
              </a:rPr>
              <a:t>布、</a:t>
            </a:r>
            <a:endParaRPr lang="en-US" altLang="ja-JP" sz="1200" dirty="0" smtClean="0">
              <a:solidFill>
                <a:srgbClr val="000000"/>
              </a:solidFill>
              <a:latin typeface="HGｺﾞｼｯｸM" pitchFamily="49" charset="-128"/>
            </a:endParaRPr>
          </a:p>
          <a:p>
            <a:pPr marL="273050" lvl="1" algn="r" defTabSz="873125" fontAlgn="base">
              <a:spcBef>
                <a:spcPct val="0"/>
              </a:spcBef>
              <a:spcAft>
                <a:spcPct val="0"/>
              </a:spcAft>
            </a:pPr>
            <a:r>
              <a:rPr lang="ja-JP" altLang="en-US" sz="1200" dirty="0" smtClean="0">
                <a:solidFill>
                  <a:prstClr val="black"/>
                </a:solidFill>
                <a:latin typeface="HGｺﾞｼｯｸM" pitchFamily="49" charset="-128"/>
              </a:rPr>
              <a:t>平成２４年１０月１日施行）</a:t>
            </a:r>
            <a:endParaRPr lang="ja-JP" altLang="en-US" sz="1200" dirty="0">
              <a:solidFill>
                <a:prstClr val="black"/>
              </a:solidFill>
              <a:latin typeface="Arial"/>
            </a:endParaRPr>
          </a:p>
        </p:txBody>
      </p:sp>
      <p:sp>
        <p:nvSpPr>
          <p:cNvPr id="8" name="AutoShape 5"/>
          <p:cNvSpPr>
            <a:spLocks noChangeArrowheads="1"/>
          </p:cNvSpPr>
          <p:nvPr/>
        </p:nvSpPr>
        <p:spPr bwMode="auto">
          <a:xfrm>
            <a:off x="152416" y="2819400"/>
            <a:ext cx="1143000" cy="2921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fontAlgn="base">
              <a:spcBef>
                <a:spcPct val="0"/>
              </a:spcBef>
              <a:spcAft>
                <a:spcPct val="0"/>
              </a:spcAft>
              <a:defRPr/>
            </a:pPr>
            <a:r>
              <a:rPr lang="ja-JP" altLang="en-US" sz="2000" dirty="0">
                <a:solidFill>
                  <a:prstClr val="black"/>
                </a:solidFill>
                <a:latin typeface="HGPｺﾞｼｯｸE" pitchFamily="50" charset="-128"/>
              </a:rPr>
              <a:t>定　義</a:t>
            </a:r>
            <a:endParaRPr lang="ja-JP" altLang="en-US" sz="2000" dirty="0">
              <a:solidFill>
                <a:prstClr val="black"/>
              </a:solidFill>
              <a:latin typeface="Arial"/>
            </a:endParaRPr>
          </a:p>
        </p:txBody>
      </p:sp>
      <p:sp>
        <p:nvSpPr>
          <p:cNvPr id="9" name="正方形/長方形 8"/>
          <p:cNvSpPr/>
          <p:nvPr/>
        </p:nvSpPr>
        <p:spPr>
          <a:xfrm>
            <a:off x="228600" y="3200400"/>
            <a:ext cx="93726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85725" indent="-85725" fontAlgn="base">
              <a:spcBef>
                <a:spcPct val="0"/>
              </a:spcBef>
              <a:spcAft>
                <a:spcPct val="0"/>
              </a:spcAft>
              <a:defRPr/>
            </a:pPr>
            <a:r>
              <a:rPr lang="ja-JP" altLang="ja-JP" sz="16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a:t>
            </a:r>
            <a:r>
              <a:rPr lang="ja-JP" altLang="ja-JP" sz="1600" dirty="0" smtClean="0">
                <a:solidFill>
                  <a:prstClr val="black"/>
                </a:solidFill>
              </a:rPr>
              <a:t>いう。</a:t>
            </a:r>
            <a:endParaRPr lang="ja-JP" altLang="ja-JP" sz="1600" dirty="0">
              <a:solidFill>
                <a:prstClr val="black"/>
              </a:solidFill>
            </a:endParaRPr>
          </a:p>
          <a:p>
            <a:pPr marL="85725" indent="-85725" fontAlgn="base">
              <a:spcBef>
                <a:spcPct val="0"/>
              </a:spcBef>
              <a:spcAft>
                <a:spcPct val="0"/>
              </a:spcAft>
              <a:defRPr/>
            </a:pPr>
            <a:r>
              <a:rPr lang="ja-JP" altLang="ja-JP" sz="1600" dirty="0">
                <a:solidFill>
                  <a:prstClr val="black"/>
                </a:solidFill>
              </a:rPr>
              <a:t>２　｢障害者虐待｣とは</a:t>
            </a:r>
            <a:r>
              <a:rPr lang="ja-JP" altLang="ja-JP" sz="1600" dirty="0" smtClean="0">
                <a:solidFill>
                  <a:prstClr val="black"/>
                </a:solidFill>
              </a:rPr>
              <a:t>、</a:t>
            </a:r>
            <a:r>
              <a:rPr lang="ja-JP" altLang="en-US" sz="1600" dirty="0" smtClean="0">
                <a:solidFill>
                  <a:prstClr val="black"/>
                </a:solidFill>
              </a:rPr>
              <a:t>次の３つをいう。</a:t>
            </a:r>
            <a:endParaRPr lang="en-US"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en-US" altLang="ja-JP" sz="1600" dirty="0" smtClean="0">
                <a:solidFill>
                  <a:prstClr val="black"/>
                </a:solidFill>
              </a:rPr>
              <a:t>   </a:t>
            </a:r>
            <a:r>
              <a:rPr lang="ja-JP" altLang="ja-JP" sz="1600" dirty="0" smtClean="0">
                <a:solidFill>
                  <a:srgbClr val="FF0000"/>
                </a:solidFill>
              </a:rPr>
              <a:t>①養護者による障害者虐待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②障害者福祉施設従事者等による障害者虐待</a:t>
            </a:r>
            <a:endParaRPr lang="en-US" altLang="ja-JP" sz="1600" dirty="0" smtClean="0">
              <a:solidFill>
                <a:srgbClr val="FF0000"/>
              </a:solidFill>
            </a:endParaRPr>
          </a:p>
          <a:p>
            <a:pPr marL="85725" indent="-85725" fontAlgn="base">
              <a:spcBef>
                <a:spcPct val="0"/>
              </a:spcBef>
              <a:spcAft>
                <a:spcPct val="0"/>
              </a:spcAft>
              <a:defRPr/>
            </a:pPr>
            <a:r>
              <a:rPr lang="en-US" altLang="ja-JP" sz="1600" dirty="0" smtClean="0">
                <a:solidFill>
                  <a:srgbClr val="FF0000"/>
                </a:solidFill>
              </a:rPr>
              <a:t>   </a:t>
            </a:r>
            <a:r>
              <a:rPr lang="ja-JP" altLang="ja-JP" sz="1600" dirty="0" smtClean="0">
                <a:solidFill>
                  <a:srgbClr val="FF0000"/>
                </a:solidFill>
              </a:rPr>
              <a:t>③使用者による障害者虐待</a:t>
            </a:r>
            <a:r>
              <a:rPr lang="en-US" altLang="ja-JP" sz="1600" dirty="0" smtClean="0">
                <a:solidFill>
                  <a:srgbClr val="FF0000"/>
                </a:solidFill>
              </a:rPr>
              <a:t>   </a:t>
            </a:r>
            <a:endParaRPr lang="ja-JP" altLang="ja-JP" sz="1600" dirty="0" smtClean="0">
              <a:solidFill>
                <a:prstClr val="black"/>
              </a:solidFill>
            </a:endParaRPr>
          </a:p>
          <a:p>
            <a:pPr marL="85725" indent="-85725" fontAlgn="base">
              <a:spcBef>
                <a:spcPct val="0"/>
              </a:spcBef>
              <a:spcAft>
                <a:spcPct val="0"/>
              </a:spcAft>
              <a:defRPr/>
            </a:pPr>
            <a:endParaRPr lang="en-US" altLang="ja-JP" sz="1600" dirty="0" smtClean="0">
              <a:solidFill>
                <a:prstClr val="black"/>
              </a:solidFill>
            </a:endParaRPr>
          </a:p>
          <a:p>
            <a:pPr marL="85725" indent="-85725" fontAlgn="base">
              <a:spcBef>
                <a:spcPct val="0"/>
              </a:spcBef>
              <a:spcAft>
                <a:spcPct val="0"/>
              </a:spcAft>
              <a:defRPr/>
            </a:pPr>
            <a:r>
              <a:rPr lang="ja-JP" altLang="ja-JP" sz="1600" dirty="0" smtClean="0">
                <a:solidFill>
                  <a:prstClr val="black"/>
                </a:solidFill>
              </a:rPr>
              <a:t>３</a:t>
            </a:r>
            <a:r>
              <a:rPr lang="ja-JP" altLang="ja-JP" sz="1600" dirty="0">
                <a:solidFill>
                  <a:prstClr val="black"/>
                </a:solidFill>
              </a:rPr>
              <a:t>　障害者虐待の類型は</a:t>
            </a:r>
            <a:r>
              <a:rPr lang="ja-JP" altLang="ja-JP" sz="1600" dirty="0" smtClean="0">
                <a:solidFill>
                  <a:prstClr val="black"/>
                </a:solidFill>
              </a:rPr>
              <a:t>、</a:t>
            </a:r>
            <a:r>
              <a:rPr lang="ja-JP" altLang="en-US" sz="1600" dirty="0" smtClean="0">
                <a:solidFill>
                  <a:prstClr val="black"/>
                </a:solidFill>
              </a:rPr>
              <a:t>次の５つ。（具体的要件は、虐待を行う主体ごとに微妙に異なる。）</a:t>
            </a:r>
            <a:endParaRPr lang="en-US" altLang="ja-JP" sz="1600" dirty="0" smtClean="0">
              <a:solidFill>
                <a:prstClr val="black"/>
              </a:solidFill>
            </a:endParaRPr>
          </a:p>
          <a:p>
            <a:pPr marL="85725" indent="-85725" fontAlgn="base">
              <a:spcBef>
                <a:spcPct val="0"/>
              </a:spcBef>
              <a:spcAft>
                <a:spcPct val="0"/>
              </a:spcAft>
              <a:defRPr/>
            </a:pPr>
            <a:r>
              <a:rPr lang="ja-JP" altLang="en-US" sz="1600" dirty="0" smtClean="0">
                <a:solidFill>
                  <a:prstClr val="black"/>
                </a:solidFill>
              </a:rPr>
              <a:t>　</a:t>
            </a:r>
            <a:r>
              <a:rPr lang="ja-JP" altLang="ja-JP" sz="1600" dirty="0" smtClean="0">
                <a:solidFill>
                  <a:srgbClr val="FF0000"/>
                </a:solidFill>
              </a:rPr>
              <a:t>①</a:t>
            </a:r>
            <a:r>
              <a:rPr lang="ja-JP" altLang="ja-JP" sz="1600" dirty="0">
                <a:solidFill>
                  <a:srgbClr val="FF0000"/>
                </a:solidFill>
              </a:rPr>
              <a:t>身体的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a:t>
            </a:r>
            <a:r>
              <a:rPr lang="ja-JP" altLang="en-US" sz="1050" dirty="0" smtClean="0">
                <a:solidFill>
                  <a:prstClr val="black"/>
                </a:solidFill>
              </a:rPr>
              <a:t>障害者の身体に外傷が生じ、若しくは生じるおそれのある暴行を加え、又は正当な理由なく障害者の身体を拘束すること）</a:t>
            </a:r>
            <a:endParaRPr lang="en-US" altLang="ja-JP" sz="1050" dirty="0" smtClean="0">
              <a:solidFill>
                <a:prstClr val="black"/>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②</a:t>
            </a:r>
            <a:r>
              <a:rPr lang="ja-JP" altLang="en-US" sz="1600" dirty="0" smtClean="0">
                <a:solidFill>
                  <a:srgbClr val="FF0000"/>
                </a:solidFill>
              </a:rPr>
              <a:t>放棄・放置　　</a:t>
            </a:r>
            <a:r>
              <a:rPr lang="ja-JP" altLang="en-US" sz="1050" dirty="0" smtClean="0">
                <a:solidFill>
                  <a:srgbClr val="000000"/>
                </a:solidFill>
              </a:rPr>
              <a:t>（障害者を衰弱させるような著しい減食又は長時間の放置等による</a:t>
            </a:r>
            <a:r>
              <a:rPr lang="en-US" altLang="ja-JP" sz="1050" dirty="0" smtClean="0">
                <a:solidFill>
                  <a:srgbClr val="000000"/>
                </a:solidFill>
              </a:rPr>
              <a:t>①③④</a:t>
            </a:r>
            <a:r>
              <a:rPr lang="ja-JP" altLang="en-US" sz="1050" dirty="0" smtClean="0">
                <a:solidFill>
                  <a:srgbClr val="000000"/>
                </a:solidFill>
              </a:rPr>
              <a:t>の行為と同様の行為の放置等）</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③</a:t>
            </a:r>
            <a:r>
              <a:rPr lang="ja-JP" altLang="ja-JP" sz="1600" dirty="0">
                <a:solidFill>
                  <a:srgbClr val="FF0000"/>
                </a:solidFill>
              </a:rPr>
              <a:t>心理的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（障害者に対する著しい暴言又は著しく拒絶的な対応その他の障害者に著しい心理的外傷を与える言動を行うこと）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④</a:t>
            </a:r>
            <a:r>
              <a:rPr lang="ja-JP" altLang="ja-JP" sz="1600" dirty="0">
                <a:solidFill>
                  <a:srgbClr val="FF0000"/>
                </a:solidFill>
              </a:rPr>
              <a:t>性的</a:t>
            </a:r>
            <a:r>
              <a:rPr lang="ja-JP" altLang="ja-JP" sz="1600" dirty="0" smtClean="0">
                <a:solidFill>
                  <a:srgbClr val="FF0000"/>
                </a:solidFill>
              </a:rPr>
              <a:t>虐待</a:t>
            </a:r>
            <a:r>
              <a:rPr lang="ja-JP" altLang="en-US" sz="1600" dirty="0" smtClean="0">
                <a:solidFill>
                  <a:srgbClr val="FF0000"/>
                </a:solidFill>
              </a:rPr>
              <a:t>　　</a:t>
            </a:r>
            <a:r>
              <a:rPr lang="ja-JP" altLang="en-US" sz="1600" dirty="0">
                <a:solidFill>
                  <a:srgbClr val="FF0000"/>
                </a:solidFill>
              </a:rPr>
              <a:t>　</a:t>
            </a:r>
            <a:r>
              <a:rPr lang="ja-JP" altLang="en-US" sz="1050" dirty="0" smtClean="0">
                <a:solidFill>
                  <a:srgbClr val="000000"/>
                </a:solidFill>
              </a:rPr>
              <a:t>（障害者にわいせつな行為をすること又は障害者をしてわいせつな行為をさせること）</a:t>
            </a:r>
            <a:endParaRPr lang="en-US" altLang="ja-JP" sz="1050" dirty="0" smtClean="0">
              <a:solidFill>
                <a:srgbClr val="000000"/>
              </a:solidFill>
            </a:endParaRPr>
          </a:p>
          <a:p>
            <a:pPr marL="85725" indent="-85725" fontAlgn="base">
              <a:spcBef>
                <a:spcPct val="0"/>
              </a:spcBef>
              <a:spcAft>
                <a:spcPct val="0"/>
              </a:spcAft>
              <a:defRPr/>
            </a:pPr>
            <a:r>
              <a:rPr lang="ja-JP" altLang="en-US" sz="1600" dirty="0" smtClean="0">
                <a:solidFill>
                  <a:srgbClr val="FF0000"/>
                </a:solidFill>
              </a:rPr>
              <a:t>　</a:t>
            </a:r>
            <a:r>
              <a:rPr lang="ja-JP" altLang="ja-JP" sz="1600" dirty="0" smtClean="0">
                <a:solidFill>
                  <a:srgbClr val="FF0000"/>
                </a:solidFill>
              </a:rPr>
              <a:t>⑤</a:t>
            </a:r>
            <a:r>
              <a:rPr lang="ja-JP" altLang="ja-JP" sz="1600" dirty="0">
                <a:solidFill>
                  <a:srgbClr val="FF0000"/>
                </a:solidFill>
              </a:rPr>
              <a:t>経済的</a:t>
            </a:r>
            <a:r>
              <a:rPr lang="ja-JP" altLang="ja-JP" sz="1600" dirty="0" smtClean="0">
                <a:solidFill>
                  <a:srgbClr val="FF0000"/>
                </a:solidFill>
              </a:rPr>
              <a:t>虐待</a:t>
            </a:r>
            <a:r>
              <a:rPr lang="ja-JP" altLang="en-US" sz="1600" dirty="0" smtClean="0">
                <a:solidFill>
                  <a:srgbClr val="FF0000"/>
                </a:solidFill>
              </a:rPr>
              <a:t>　</a:t>
            </a:r>
            <a:r>
              <a:rPr lang="ja-JP" altLang="en-US" sz="1050" dirty="0" smtClean="0">
                <a:solidFill>
                  <a:srgbClr val="000000"/>
                </a:solidFill>
              </a:rPr>
              <a:t>（障害者から不当に財産上の利益を得ること）</a:t>
            </a:r>
            <a:endParaRPr lang="ja-JP" altLang="ja-JP" sz="1050" dirty="0">
              <a:solidFill>
                <a:srgbClr val="000000"/>
              </a:solidFill>
            </a:endParaRPr>
          </a:p>
        </p:txBody>
      </p:sp>
      <p:sp>
        <p:nvSpPr>
          <p:cNvPr id="10" name="スライド番号プレースホルダ 5"/>
          <p:cNvSpPr>
            <a:spLocks noGrp="1"/>
          </p:cNvSpPr>
          <p:nvPr>
            <p:ph type="sldNum" sz="quarter" idx="12"/>
          </p:nvPr>
        </p:nvSpPr>
        <p:spPr>
          <a:xfrm>
            <a:off x="7616825" y="6597651"/>
            <a:ext cx="2311400" cy="260350"/>
          </a:xfrm>
          <a:noFill/>
        </p:spPr>
        <p:txBody>
          <a:bodyPr/>
          <a:lstStyle/>
          <a:p>
            <a:fld id="{0CF6D272-2EC7-4B93-9ED6-324B48E2B84A}" type="slidenum">
              <a:rPr lang="en-US" altLang="ja-JP" smtClean="0">
                <a:solidFill>
                  <a:srgbClr val="000000"/>
                </a:solidFill>
              </a:rPr>
              <a:pPr/>
              <a:t>81</a:t>
            </a:fld>
            <a:endParaRPr lang="en-US" altLang="ja-JP" dirty="0" smtClean="0">
              <a:solidFill>
                <a:srgbClr val="000000"/>
              </a:solidFill>
            </a:endParaRPr>
          </a:p>
        </p:txBody>
      </p:sp>
    </p:spTree>
    <p:extLst>
      <p:ext uri="{BB962C8B-B14F-4D97-AF65-F5344CB8AC3E}">
        <p14:creationId xmlns:p14="http://schemas.microsoft.com/office/powerpoint/2010/main" val="17804059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5903" y="44450"/>
            <a:ext cx="9590087" cy="431800"/>
          </a:xfrm>
          <a:prstGeom prst="rect">
            <a:avLst/>
          </a:prstGeom>
          <a:gradFill rotWithShape="1">
            <a:gsLst>
              <a:gs pos="0">
                <a:srgbClr val="5E765E"/>
              </a:gs>
              <a:gs pos="50000">
                <a:srgbClr val="CCFFCC"/>
              </a:gs>
              <a:gs pos="100000">
                <a:srgbClr val="5E765E"/>
              </a:gs>
            </a:gsLst>
            <a:lin ang="5400000" scaled="1"/>
          </a:gradFill>
          <a:ln w="9525">
            <a:noFill/>
            <a:miter lim="800000"/>
            <a:headEnd/>
            <a:tailEnd/>
          </a:ln>
        </p:spPr>
        <p:txBody>
          <a:bodyPr lIns="74295" tIns="8890" rIns="74295" bIns="8890" anchor="ctr" anchorCtr="1"/>
          <a:lstStyle/>
          <a:p>
            <a:pPr marL="119063" indent="-119063" algn="ctr" defTabSz="873125"/>
            <a:r>
              <a:rPr lang="ja-JP" altLang="en-US" sz="1600" dirty="0">
                <a:solidFill>
                  <a:srgbClr val="000000"/>
                </a:solidFill>
                <a:latin typeface="HGPｺﾞｼｯｸE" pitchFamily="50" charset="-128"/>
              </a:rPr>
              <a:t>障害者虐待の防止、障害者の養護者に対する支援等に関する法律の概要</a:t>
            </a:r>
            <a:endParaRPr lang="ja-JP" altLang="en-US" sz="1200" dirty="0">
              <a:solidFill>
                <a:srgbClr val="000000"/>
              </a:solidFill>
            </a:endParaRPr>
          </a:p>
        </p:txBody>
      </p:sp>
      <p:sp>
        <p:nvSpPr>
          <p:cNvPr id="8" name="正方形/長方形 7"/>
          <p:cNvSpPr/>
          <p:nvPr/>
        </p:nvSpPr>
        <p:spPr>
          <a:xfrm>
            <a:off x="128604" y="1772741"/>
            <a:ext cx="9648824"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marL="85725" indent="-85725">
              <a:defRPr/>
            </a:pPr>
            <a:r>
              <a:rPr lang="ja-JP" altLang="ja-JP" sz="1200" dirty="0">
                <a:solidFill>
                  <a:prstClr val="black"/>
                </a:solidFill>
              </a:rPr>
              <a:t>１　｢障害者｣とは、身体・知的・精神障害その他の心身の機能の障害がある者であって、障害及び社会的障壁により継続的に日常生活・社会生活に相当な制限を受ける状態にあるものをいう。</a:t>
            </a:r>
          </a:p>
          <a:p>
            <a:pPr marL="85725" indent="-85725">
              <a:defRPr/>
            </a:pPr>
            <a:r>
              <a:rPr lang="ja-JP" altLang="ja-JP" sz="1200" dirty="0">
                <a:solidFill>
                  <a:prstClr val="black"/>
                </a:solidFill>
              </a:rPr>
              <a:t>２　｢障害者虐待｣とは、</a:t>
            </a:r>
            <a:r>
              <a:rPr lang="ja-JP" altLang="ja-JP" sz="1200" dirty="0">
                <a:solidFill>
                  <a:srgbClr val="FF0000"/>
                </a:solidFill>
              </a:rPr>
              <a:t>①養護者による障害者虐待、②障害者福祉施設従事者等による障害者虐待、③使用者による障害者虐待</a:t>
            </a:r>
            <a:r>
              <a:rPr lang="ja-JP" altLang="ja-JP" sz="1200" dirty="0">
                <a:solidFill>
                  <a:prstClr val="black"/>
                </a:solidFill>
              </a:rPr>
              <a:t>をいう。</a:t>
            </a:r>
          </a:p>
          <a:p>
            <a:pPr marL="85725" indent="-85725">
              <a:defRPr/>
            </a:pPr>
            <a:r>
              <a:rPr lang="ja-JP" altLang="ja-JP" sz="1200" dirty="0">
                <a:solidFill>
                  <a:prstClr val="black"/>
                </a:solidFill>
              </a:rPr>
              <a:t>３　障害者虐待の類型は、</a:t>
            </a:r>
            <a:r>
              <a:rPr lang="ja-JP" altLang="ja-JP" sz="1200" dirty="0">
                <a:solidFill>
                  <a:srgbClr val="FF0000"/>
                </a:solidFill>
              </a:rPr>
              <a:t>①身体的虐待、②</a:t>
            </a:r>
            <a:r>
              <a:rPr lang="ja-JP" altLang="en-US" sz="1200" dirty="0">
                <a:solidFill>
                  <a:srgbClr val="FF0000"/>
                </a:solidFill>
              </a:rPr>
              <a:t>放棄・放置</a:t>
            </a:r>
            <a:r>
              <a:rPr lang="ja-JP" altLang="ja-JP" sz="1200" dirty="0">
                <a:solidFill>
                  <a:srgbClr val="FF0000"/>
                </a:solidFill>
              </a:rPr>
              <a:t>、③心理的虐待、④性的虐待、⑤経済的虐待</a:t>
            </a:r>
            <a:r>
              <a:rPr lang="ja-JP" altLang="ja-JP" sz="1200" dirty="0">
                <a:solidFill>
                  <a:prstClr val="black"/>
                </a:solidFill>
              </a:rPr>
              <a:t>の５つ。</a:t>
            </a:r>
          </a:p>
        </p:txBody>
      </p:sp>
      <p:sp>
        <p:nvSpPr>
          <p:cNvPr id="174085" name="AutoShape 5"/>
          <p:cNvSpPr>
            <a:spLocks noChangeArrowheads="1"/>
          </p:cNvSpPr>
          <p:nvPr/>
        </p:nvSpPr>
        <p:spPr bwMode="auto">
          <a:xfrm>
            <a:off x="128464" y="1536254"/>
            <a:ext cx="685800" cy="215900"/>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定　義</a:t>
            </a:r>
            <a:endParaRPr lang="ja-JP" altLang="en-US" sz="1050" dirty="0">
              <a:solidFill>
                <a:prstClr val="black"/>
              </a:solidFill>
              <a:latin typeface="Arial"/>
              <a:ea typeface="ＭＳ Ｐゴシック"/>
            </a:endParaRPr>
          </a:p>
        </p:txBody>
      </p:sp>
      <p:sp>
        <p:nvSpPr>
          <p:cNvPr id="10" name="正方形/長方形 9"/>
          <p:cNvSpPr/>
          <p:nvPr/>
        </p:nvSpPr>
        <p:spPr>
          <a:xfrm>
            <a:off x="128604" y="2780928"/>
            <a:ext cx="9648824" cy="25202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ja-JP" sz="1200" dirty="0">
                <a:solidFill>
                  <a:prstClr val="black"/>
                </a:solidFill>
              </a:rPr>
              <a:t>１　何人も障害者を虐待してはならない旨の規定、障害者の虐待の防止に係る国等の責務規定、障害者虐待の早期発見の努力義務規定を置く。</a:t>
            </a:r>
          </a:p>
          <a:p>
            <a:pPr>
              <a:defRPr/>
            </a:pPr>
            <a:r>
              <a:rPr lang="ja-JP" altLang="ja-JP" sz="1200" dirty="0">
                <a:solidFill>
                  <a:prstClr val="black"/>
                </a:solidFill>
              </a:rPr>
              <a:t>２　</a:t>
            </a:r>
            <a:r>
              <a:rPr lang="ja-JP" altLang="en-US" sz="1200" dirty="0">
                <a:solidFill>
                  <a:srgbClr val="FF0000"/>
                </a:solidFill>
              </a:rPr>
              <a:t>「</a:t>
            </a:r>
            <a:r>
              <a:rPr lang="ja-JP" altLang="ja-JP" sz="1200" dirty="0">
                <a:solidFill>
                  <a:srgbClr val="FF0000"/>
                </a:solidFill>
              </a:rPr>
              <a:t>障害者虐待</a:t>
            </a:r>
            <a:r>
              <a:rPr lang="ja-JP" altLang="en-US" sz="1200" dirty="0">
                <a:solidFill>
                  <a:srgbClr val="FF0000"/>
                </a:solidFill>
              </a:rPr>
              <a:t>」を受けたと思われる障害者を発見した者に速やかな通報を義務付ける</a:t>
            </a:r>
            <a:r>
              <a:rPr lang="ja-JP" altLang="en-US" sz="1200" dirty="0">
                <a:solidFill>
                  <a:prstClr val="black"/>
                </a:solidFill>
              </a:rPr>
              <a:t>とともに、障害者虐待</a:t>
            </a:r>
            <a:r>
              <a:rPr lang="ja-JP" altLang="ja-JP" sz="1200" dirty="0">
                <a:solidFill>
                  <a:prstClr val="black"/>
                </a:solidFill>
              </a:rPr>
              <a:t>防止等に係る具体的スキームを定める。</a:t>
            </a: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a:defRPr/>
            </a:pPr>
            <a:endParaRPr lang="en-US" altLang="ja-JP" sz="1200" dirty="0">
              <a:solidFill>
                <a:prstClr val="black"/>
              </a:solidFill>
            </a:endParaRPr>
          </a:p>
          <a:p>
            <a:pPr marL="85725" indent="-85725">
              <a:defRPr/>
            </a:pPr>
            <a:r>
              <a:rPr lang="ja-JP" altLang="ja-JP" sz="1200" dirty="0" smtClean="0">
                <a:solidFill>
                  <a:prstClr val="black"/>
                </a:solidFill>
              </a:rPr>
              <a:t>３</a:t>
            </a:r>
            <a:r>
              <a:rPr lang="ja-JP" altLang="en-US" sz="1200" dirty="0">
                <a:solidFill>
                  <a:prstClr val="black"/>
                </a:solidFill>
              </a:rPr>
              <a:t>　</a:t>
            </a:r>
            <a:r>
              <a:rPr lang="ja-JP" altLang="ja-JP" sz="1200" dirty="0">
                <a:solidFill>
                  <a:prstClr val="black"/>
                </a:solidFill>
              </a:rPr>
              <a:t>就学する障害者、保育所等に通う障害者及び医療機関を利用する障害者に対する虐待への対応について、その防止等のための措置の実施を学校の長、保育所等の長及び医療機関の管理者に義務付ける。</a:t>
            </a:r>
          </a:p>
          <a:p>
            <a:pPr>
              <a:defRPr/>
            </a:pPr>
            <a:r>
              <a:rPr lang="en-US" altLang="ja-JP" sz="1200" dirty="0">
                <a:solidFill>
                  <a:prstClr val="black"/>
                </a:solidFill>
              </a:rPr>
              <a:t> </a:t>
            </a:r>
            <a:endParaRPr lang="ja-JP" altLang="ja-JP" sz="1200" dirty="0">
              <a:solidFill>
                <a:prstClr val="black"/>
              </a:solidFill>
            </a:endParaRPr>
          </a:p>
        </p:txBody>
      </p:sp>
      <p:sp>
        <p:nvSpPr>
          <p:cNvPr id="174086" name="AutoShape 6"/>
          <p:cNvSpPr>
            <a:spLocks noChangeArrowheads="1"/>
          </p:cNvSpPr>
          <p:nvPr/>
        </p:nvSpPr>
        <p:spPr bwMode="auto">
          <a:xfrm>
            <a:off x="128464" y="2564904"/>
            <a:ext cx="1136650" cy="23018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虐待防止施策</a:t>
            </a:r>
            <a:endParaRPr lang="ja-JP" altLang="en-US" sz="1050" dirty="0">
              <a:solidFill>
                <a:prstClr val="black"/>
              </a:solidFill>
              <a:latin typeface="Arial"/>
              <a:ea typeface="ＭＳ Ｐゴシック"/>
            </a:endParaRPr>
          </a:p>
        </p:txBody>
      </p:sp>
      <p:graphicFrame>
        <p:nvGraphicFramePr>
          <p:cNvPr id="11" name="表 10"/>
          <p:cNvGraphicFramePr>
            <a:graphicFrameLocks noGrp="1"/>
          </p:cNvGraphicFramePr>
          <p:nvPr>
            <p:extLst>
              <p:ext uri="{D42A27DB-BD31-4B8C-83A1-F6EECF244321}">
                <p14:modId xmlns:p14="http://schemas.microsoft.com/office/powerpoint/2010/main" val="2845446975"/>
              </p:ext>
            </p:extLst>
          </p:nvPr>
        </p:nvGraphicFramePr>
        <p:xfrm>
          <a:off x="273052" y="3303712"/>
          <a:ext cx="9289602" cy="1496607"/>
        </p:xfrm>
        <a:graphic>
          <a:graphicData uri="http://schemas.openxmlformats.org/drawingml/2006/table">
            <a:tbl>
              <a:tblPr/>
              <a:tblGrid>
                <a:gridCol w="3022826">
                  <a:extLst>
                    <a:ext uri="{9D8B030D-6E8A-4147-A177-3AD203B41FA5}">
                      <a16:colId xmlns:a16="http://schemas.microsoft.com/office/drawing/2014/main" val="20000"/>
                    </a:ext>
                  </a:extLst>
                </a:gridCol>
                <a:gridCol w="3097814">
                  <a:extLst>
                    <a:ext uri="{9D8B030D-6E8A-4147-A177-3AD203B41FA5}">
                      <a16:colId xmlns:a16="http://schemas.microsoft.com/office/drawing/2014/main" val="20001"/>
                    </a:ext>
                  </a:extLst>
                </a:gridCol>
                <a:gridCol w="3168962">
                  <a:extLst>
                    <a:ext uri="{9D8B030D-6E8A-4147-A177-3AD203B41FA5}">
                      <a16:colId xmlns:a16="http://schemas.microsoft.com/office/drawing/2014/main" val="20002"/>
                    </a:ext>
                  </a:extLst>
                </a:gridCol>
              </a:tblGrid>
              <a:tr h="216022">
                <a:tc>
                  <a:txBody>
                    <a:bodyPr/>
                    <a:lstStyle/>
                    <a:p>
                      <a:pPr algn="ctr">
                        <a:spcAft>
                          <a:spcPts val="0"/>
                        </a:spcAft>
                      </a:pPr>
                      <a:r>
                        <a:rPr lang="ja-JP" sz="1050" b="1" kern="100" dirty="0">
                          <a:latin typeface="Century"/>
                          <a:ea typeface="HGPｺﾞｼｯｸE"/>
                          <a:cs typeface="Times New Roman"/>
                        </a:rPr>
                        <a:t>養護者による障害者虐待</a:t>
                      </a:r>
                      <a:endParaRPr lang="ja-JP" sz="1050" kern="100" dirty="0">
                        <a:latin typeface="Century"/>
                        <a:ea typeface="ＭＳ 明朝"/>
                        <a:cs typeface="Times New Roman"/>
                      </a:endParaRPr>
                    </a:p>
                  </a:txBody>
                  <a:tcPr marL="48345" marR="4834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障害者福祉施設従事者等による障害者虐待</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ja-JP" sz="1050" b="1" kern="100" dirty="0">
                          <a:latin typeface="Century"/>
                          <a:ea typeface="HGPｺﾞｼｯｸE"/>
                          <a:cs typeface="Times New Roman"/>
                        </a:rPr>
                        <a:t>使用者による障害者虐待</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9489">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市町村の責務</a:t>
                      </a:r>
                      <a:r>
                        <a:rPr lang="en-US" sz="1050" b="1" kern="100" dirty="0" smtClean="0">
                          <a:latin typeface="Century"/>
                          <a:ea typeface="HGSｺﾞｼｯｸM"/>
                          <a:cs typeface="Times New Roman"/>
                        </a:rPr>
                        <a:t>]</a:t>
                      </a:r>
                      <a:r>
                        <a:rPr lang="ja-JP" sz="1050" kern="100" dirty="0" smtClean="0">
                          <a:latin typeface="Century"/>
                          <a:ea typeface="HGSｺﾞｼｯｸM"/>
                          <a:cs typeface="Times New Roman"/>
                        </a:rPr>
                        <a:t>相談</a:t>
                      </a:r>
                      <a:r>
                        <a:rPr lang="ja-JP" sz="1050" kern="100" dirty="0">
                          <a:latin typeface="Century"/>
                          <a:ea typeface="HGSｺﾞｼｯｸM"/>
                          <a:cs typeface="Times New Roman"/>
                        </a:rPr>
                        <a:t>等、居室確保、連携確保</a:t>
                      </a:r>
                      <a:endParaRPr lang="ja-JP" sz="1050" kern="100" dirty="0">
                        <a:latin typeface="Century"/>
                        <a:ea typeface="ＭＳ 明朝"/>
                        <a:cs typeface="Times New Roman"/>
                      </a:endParaRPr>
                    </a:p>
                  </a:txBody>
                  <a:tcPr marL="48345" marR="4834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設置者等の責務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当該施設等における障害者に対する虐待防止等のための措置を実施</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事業主の責務</a:t>
                      </a:r>
                      <a:r>
                        <a:rPr lang="en-US" sz="1050" b="1" kern="100" dirty="0">
                          <a:latin typeface="Century"/>
                          <a:ea typeface="HGSｺﾞｼｯｸM"/>
                          <a:cs typeface="Times New Roman"/>
                        </a:rPr>
                        <a:t>]</a:t>
                      </a:r>
                      <a:r>
                        <a:rPr lang="ja-JP" sz="1050" kern="100" dirty="0">
                          <a:latin typeface="Century"/>
                          <a:ea typeface="HGSｺﾞｼｯｸM"/>
                          <a:cs typeface="Times New Roman"/>
                        </a:rPr>
                        <a:t>　当該事業所における障害者に対する虐待防止等のための措置を実施</a:t>
                      </a:r>
                      <a:endParaRPr lang="ja-JP" sz="1050" kern="100" dirty="0">
                        <a:latin typeface="Century"/>
                        <a:ea typeface="ＭＳ 明朝"/>
                        <a:cs typeface="Times New Roman"/>
                      </a:endParaRPr>
                    </a:p>
                  </a:txBody>
                  <a:tcPr marL="48345" marR="4834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960545">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1050" kern="100" dirty="0">
                        <a:latin typeface="Century"/>
                        <a:ea typeface="ＭＳ 明朝"/>
                        <a:cs typeface="Times New Roman"/>
                      </a:endParaRPr>
                    </a:p>
                  </a:txBody>
                  <a:tcPr marL="48345" marR="48345"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kern="100" dirty="0">
                          <a:latin typeface="HGSｺﾞｼｯｸM"/>
                          <a:ea typeface="ＭＳ 明朝"/>
                          <a:cs typeface="Times New Roman"/>
                        </a:rPr>
                        <a:t>[</a:t>
                      </a:r>
                      <a:r>
                        <a:rPr lang="ja-JP" sz="1050" b="1" kern="100" dirty="0">
                          <a:latin typeface="Century"/>
                          <a:ea typeface="HGSｺﾞｼｯｸM"/>
                          <a:cs typeface="Times New Roman"/>
                        </a:rPr>
                        <a:t>スキーム</a:t>
                      </a:r>
                      <a:r>
                        <a:rPr lang="en-US" sz="1050" b="1" kern="100" dirty="0">
                          <a:latin typeface="Century"/>
                          <a:ea typeface="HGSｺﾞｼｯｸM"/>
                          <a:cs typeface="Times New Roman"/>
                        </a:rPr>
                        <a:t>]</a:t>
                      </a:r>
                      <a:endParaRPr lang="ja-JP" sz="1050" kern="100" dirty="0">
                        <a:latin typeface="Century"/>
                        <a:ea typeface="ＭＳ 明朝"/>
                        <a:cs typeface="Times New Roman"/>
                      </a:endParaRPr>
                    </a:p>
                    <a:p>
                      <a:pPr algn="just">
                        <a:spcAft>
                          <a:spcPts val="0"/>
                        </a:spcAft>
                      </a:pPr>
                      <a:endParaRPr lang="ja-JP" sz="800" kern="100" dirty="0">
                        <a:latin typeface="Century"/>
                        <a:ea typeface="ＭＳ 明朝"/>
                        <a:cs typeface="Times New Roman"/>
                      </a:endParaRPr>
                    </a:p>
                  </a:txBody>
                  <a:tcPr marL="48345" marR="483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b="1" dirty="0" smtClean="0">
                          <a:latin typeface="HGSｺﾞｼｯｸM"/>
                        </a:rPr>
                        <a:t>[</a:t>
                      </a:r>
                      <a:r>
                        <a:rPr lang="ja-JP" sz="1050" b="1" dirty="0">
                          <a:latin typeface="Century"/>
                          <a:ea typeface="HGSｺﾞｼｯｸM"/>
                        </a:rPr>
                        <a:t>スキーム</a:t>
                      </a:r>
                      <a:r>
                        <a:rPr lang="en-US" sz="1050" b="1" dirty="0">
                          <a:latin typeface="Century"/>
                          <a:ea typeface="HGSｺﾞｼｯｸM"/>
                        </a:rPr>
                        <a:t>]</a:t>
                      </a:r>
                      <a:r>
                        <a:rPr lang="ja-JP" sz="1050" dirty="0">
                          <a:latin typeface="Century"/>
                        </a:rPr>
                        <a:t> </a:t>
                      </a:r>
                      <a:endParaRPr lang="en-US" altLang="ja-JP" sz="1050" kern="100" dirty="0" smtClean="0">
                        <a:latin typeface="Century"/>
                        <a:ea typeface="ＭＳ 明朝"/>
                        <a:cs typeface="Times New Roman"/>
                      </a:endParaRPr>
                    </a:p>
                    <a:p>
                      <a:pPr algn="just">
                        <a:spcAft>
                          <a:spcPts val="0"/>
                        </a:spcAft>
                      </a:pPr>
                      <a:r>
                        <a:rPr lang="en-US" sz="1050" dirty="0" smtClean="0">
                          <a:latin typeface="Century"/>
                          <a:ea typeface="HGSｺﾞｼｯｸM"/>
                        </a:rPr>
                        <a:t> </a:t>
                      </a:r>
                      <a:r>
                        <a:rPr lang="ja-JP" altLang="en-US" sz="1050" dirty="0" smtClean="0">
                          <a:latin typeface="Century"/>
                          <a:ea typeface="HGSｺﾞｼｯｸM"/>
                        </a:rPr>
                        <a:t>　　</a:t>
                      </a:r>
                      <a:r>
                        <a:rPr lang="en-US" sz="1050" dirty="0" smtClean="0">
                          <a:latin typeface="Century"/>
                          <a:ea typeface="HGSｺﾞｼｯｸM"/>
                        </a:rPr>
                        <a:t>     </a:t>
                      </a:r>
                      <a:r>
                        <a:rPr lang="ja-JP" altLang="en-US" sz="1050" dirty="0" smtClean="0">
                          <a:latin typeface="Century"/>
                          <a:ea typeface="HGSｺﾞｼｯｸM"/>
                        </a:rPr>
                        <a:t>　</a:t>
                      </a:r>
                      <a:endParaRPr lang="ja-JP" sz="1050" kern="100" dirty="0">
                        <a:latin typeface="Century"/>
                        <a:ea typeface="ＭＳ 明朝"/>
                        <a:cs typeface="Times New Roman"/>
                      </a:endParaRPr>
                    </a:p>
                  </a:txBody>
                  <a:tcPr marL="48345" marR="48345"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3451" name="Text Box 8"/>
          <p:cNvSpPr txBox="1">
            <a:spLocks noChangeArrowheads="1"/>
          </p:cNvSpPr>
          <p:nvPr/>
        </p:nvSpPr>
        <p:spPr bwMode="auto">
          <a:xfrm>
            <a:off x="998552" y="152400"/>
            <a:ext cx="533400" cy="209550"/>
          </a:xfrm>
          <a:prstGeom prst="rect">
            <a:avLst/>
          </a:prstGeom>
          <a:noFill/>
          <a:ln w="9525">
            <a:noFill/>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52" name="Line 27"/>
          <p:cNvSpPr>
            <a:spLocks noChangeShapeType="1"/>
          </p:cNvSpPr>
          <p:nvPr/>
        </p:nvSpPr>
        <p:spPr bwMode="auto">
          <a:xfrm flipV="1">
            <a:off x="6753225" y="4527674"/>
            <a:ext cx="387350" cy="7938"/>
          </a:xfrm>
          <a:prstGeom prst="line">
            <a:avLst/>
          </a:prstGeom>
          <a:noFill/>
          <a:ln w="9525">
            <a:solidFill>
              <a:srgbClr val="000000"/>
            </a:solidFill>
            <a:round/>
            <a:headEnd/>
            <a:tailEnd type="triangle" w="med" len="med"/>
          </a:ln>
        </p:spPr>
        <p:txBody>
          <a:bodyPr/>
          <a:lstStyle/>
          <a:p>
            <a:endParaRPr lang="ja-JP" altLang="en-US" dirty="0"/>
          </a:p>
        </p:txBody>
      </p:sp>
      <p:sp>
        <p:nvSpPr>
          <p:cNvPr id="103453" name="Line 23"/>
          <p:cNvSpPr>
            <a:spLocks noChangeShapeType="1"/>
          </p:cNvSpPr>
          <p:nvPr/>
        </p:nvSpPr>
        <p:spPr bwMode="auto">
          <a:xfrm>
            <a:off x="3584588" y="4095874"/>
            <a:ext cx="457200" cy="0"/>
          </a:xfrm>
          <a:prstGeom prst="line">
            <a:avLst/>
          </a:prstGeom>
          <a:noFill/>
          <a:ln w="9525">
            <a:solidFill>
              <a:srgbClr val="000000"/>
            </a:solidFill>
            <a:round/>
            <a:headEnd/>
            <a:tailEnd type="triangle" w="med" len="med"/>
          </a:ln>
        </p:spPr>
        <p:txBody>
          <a:bodyPr/>
          <a:lstStyle/>
          <a:p>
            <a:endParaRPr lang="ja-JP" altLang="en-US" dirty="0"/>
          </a:p>
        </p:txBody>
      </p:sp>
      <p:sp>
        <p:nvSpPr>
          <p:cNvPr id="103454" name="Line 11"/>
          <p:cNvSpPr>
            <a:spLocks noChangeShapeType="1"/>
          </p:cNvSpPr>
          <p:nvPr/>
        </p:nvSpPr>
        <p:spPr bwMode="auto">
          <a:xfrm>
            <a:off x="8024826" y="4064124"/>
            <a:ext cx="312737" cy="0"/>
          </a:xfrm>
          <a:prstGeom prst="line">
            <a:avLst/>
          </a:prstGeom>
          <a:noFill/>
          <a:ln w="9525">
            <a:solidFill>
              <a:srgbClr val="000000"/>
            </a:solidFill>
            <a:round/>
            <a:headEnd/>
            <a:tailEnd type="triangle" w="med" len="med"/>
          </a:ln>
        </p:spPr>
        <p:txBody>
          <a:bodyPr/>
          <a:lstStyle/>
          <a:p>
            <a:endParaRPr lang="ja-JP" altLang="en-US" dirty="0"/>
          </a:p>
        </p:txBody>
      </p:sp>
      <p:sp>
        <p:nvSpPr>
          <p:cNvPr id="174099" name="Text Box 19"/>
          <p:cNvSpPr txBox="1">
            <a:spLocks noChangeArrowheads="1"/>
          </p:cNvSpPr>
          <p:nvPr/>
        </p:nvSpPr>
        <p:spPr bwMode="auto">
          <a:xfrm>
            <a:off x="4016386" y="4024437"/>
            <a:ext cx="304800"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174096" name="Text Box 16"/>
          <p:cNvSpPr txBox="1">
            <a:spLocks noChangeArrowheads="1"/>
          </p:cNvSpPr>
          <p:nvPr/>
        </p:nvSpPr>
        <p:spPr bwMode="auto">
          <a:xfrm>
            <a:off x="7689864" y="3879974"/>
            <a:ext cx="315913" cy="62230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57" name="Line 13"/>
          <p:cNvSpPr>
            <a:spLocks noChangeShapeType="1"/>
          </p:cNvSpPr>
          <p:nvPr/>
        </p:nvSpPr>
        <p:spPr bwMode="auto">
          <a:xfrm>
            <a:off x="6770703" y="4056187"/>
            <a:ext cx="914401" cy="0"/>
          </a:xfrm>
          <a:prstGeom prst="line">
            <a:avLst/>
          </a:prstGeom>
          <a:noFill/>
          <a:ln w="9525">
            <a:solidFill>
              <a:srgbClr val="000000"/>
            </a:solidFill>
            <a:round/>
            <a:headEnd/>
            <a:tailEnd type="triangle" w="med" len="med"/>
          </a:ln>
        </p:spPr>
        <p:txBody>
          <a:bodyPr/>
          <a:lstStyle/>
          <a:p>
            <a:endParaRPr lang="ja-JP" altLang="en-US" dirty="0"/>
          </a:p>
        </p:txBody>
      </p:sp>
      <p:sp>
        <p:nvSpPr>
          <p:cNvPr id="174092" name="Text Box 12"/>
          <p:cNvSpPr txBox="1">
            <a:spLocks noChangeArrowheads="1"/>
          </p:cNvSpPr>
          <p:nvPr/>
        </p:nvSpPr>
        <p:spPr bwMode="auto">
          <a:xfrm>
            <a:off x="344499" y="4024437"/>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103459" name="Line 9"/>
          <p:cNvSpPr>
            <a:spLocks noChangeShapeType="1"/>
          </p:cNvSpPr>
          <p:nvPr/>
        </p:nvSpPr>
        <p:spPr bwMode="auto">
          <a:xfrm>
            <a:off x="665165" y="4138737"/>
            <a:ext cx="381000" cy="0"/>
          </a:xfrm>
          <a:prstGeom prst="line">
            <a:avLst/>
          </a:prstGeom>
          <a:noFill/>
          <a:ln w="9525">
            <a:solidFill>
              <a:srgbClr val="000000"/>
            </a:solidFill>
            <a:round/>
            <a:headEnd/>
            <a:tailEnd type="triangle" w="med" len="med"/>
          </a:ln>
        </p:spPr>
        <p:txBody>
          <a:bodyPr/>
          <a:lstStyle/>
          <a:p>
            <a:endParaRPr lang="ja-JP" altLang="en-US" dirty="0"/>
          </a:p>
        </p:txBody>
      </p:sp>
      <p:sp>
        <p:nvSpPr>
          <p:cNvPr id="103460" name="Line 7"/>
          <p:cNvSpPr>
            <a:spLocks noChangeShapeType="1"/>
          </p:cNvSpPr>
          <p:nvPr/>
        </p:nvSpPr>
        <p:spPr bwMode="auto">
          <a:xfrm>
            <a:off x="7461263" y="4521324"/>
            <a:ext cx="228601" cy="0"/>
          </a:xfrm>
          <a:prstGeom prst="line">
            <a:avLst/>
          </a:prstGeom>
          <a:noFill/>
          <a:ln w="9525">
            <a:solidFill>
              <a:srgbClr val="000000"/>
            </a:solidFill>
            <a:round/>
            <a:headEnd/>
            <a:tailEnd type="triangle" w="med" len="med"/>
          </a:ln>
        </p:spPr>
        <p:txBody>
          <a:bodyPr/>
          <a:lstStyle/>
          <a:p>
            <a:endParaRPr lang="ja-JP" altLang="en-US" dirty="0"/>
          </a:p>
        </p:txBody>
      </p:sp>
      <p:sp>
        <p:nvSpPr>
          <p:cNvPr id="103461" name="Rectangle 10"/>
          <p:cNvSpPr>
            <a:spLocks noChangeArrowheads="1"/>
          </p:cNvSpPr>
          <p:nvPr/>
        </p:nvSpPr>
        <p:spPr bwMode="auto">
          <a:xfrm>
            <a:off x="1963755" y="111125"/>
            <a:ext cx="1076325" cy="412750"/>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103462" name="Rectangle 18"/>
          <p:cNvSpPr>
            <a:spLocks noChangeArrowheads="1"/>
          </p:cNvSpPr>
          <p:nvPr/>
        </p:nvSpPr>
        <p:spPr bwMode="auto">
          <a:xfrm>
            <a:off x="1962167" y="114301"/>
            <a:ext cx="1076325" cy="631825"/>
          </a:xfrm>
          <a:prstGeom prst="rect">
            <a:avLst/>
          </a:prstGeom>
          <a:noFill/>
          <a:ln w="9525">
            <a:noFill/>
            <a:prstDash val="dash"/>
            <a:miter lim="800000"/>
            <a:headEnd/>
            <a:tailEnd/>
          </a:ln>
        </p:spPr>
        <p:txBody>
          <a:bodyPr lIns="74295" tIns="8890" rIns="74295" bIns="8890"/>
          <a:lstStyle/>
          <a:p>
            <a:pPr eaLnBrk="0" hangingPunct="0"/>
            <a:endParaRPr lang="ja-JP" altLang="ja-JP" sz="1200" dirty="0">
              <a:solidFill>
                <a:srgbClr val="000000"/>
              </a:solidFill>
            </a:endParaRPr>
          </a:p>
        </p:txBody>
      </p:sp>
      <p:sp>
        <p:nvSpPr>
          <p:cNvPr id="37" name="Text Box 12"/>
          <p:cNvSpPr txBox="1">
            <a:spLocks noChangeArrowheads="1"/>
          </p:cNvSpPr>
          <p:nvPr/>
        </p:nvSpPr>
        <p:spPr bwMode="auto">
          <a:xfrm>
            <a:off x="6448426" y="4035549"/>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8" name="Text Box 12"/>
          <p:cNvSpPr txBox="1">
            <a:spLocks noChangeArrowheads="1"/>
          </p:cNvSpPr>
          <p:nvPr/>
        </p:nvSpPr>
        <p:spPr bwMode="auto">
          <a:xfrm>
            <a:off x="3352811" y="4024437"/>
            <a:ext cx="304800" cy="622300"/>
          </a:xfrm>
          <a:prstGeom prst="rect">
            <a:avLst/>
          </a:prstGeom>
          <a:solidFill>
            <a:srgbClr val="FF99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000" dirty="0">
                <a:solidFill>
                  <a:prstClr val="black"/>
                </a:solidFill>
                <a:latin typeface="Arial"/>
                <a:ea typeface="ＭＳ Ｐゴシック"/>
              </a:rPr>
              <a:t>虐待発見</a:t>
            </a:r>
            <a:endParaRPr lang="ja-JP" altLang="ja-JP" sz="1000" dirty="0">
              <a:solidFill>
                <a:prstClr val="black"/>
              </a:solidFill>
              <a:latin typeface="Arial"/>
              <a:ea typeface="ＭＳ Ｐゴシック"/>
            </a:endParaRPr>
          </a:p>
        </p:txBody>
      </p:sp>
      <p:sp>
        <p:nvSpPr>
          <p:cNvPr id="36" name="Text Box 19"/>
          <p:cNvSpPr txBox="1">
            <a:spLocks noChangeArrowheads="1"/>
          </p:cNvSpPr>
          <p:nvPr/>
        </p:nvSpPr>
        <p:spPr bwMode="auto">
          <a:xfrm>
            <a:off x="7142174" y="4095874"/>
            <a:ext cx="304800" cy="622300"/>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vert="eaVert" lIns="74295" tIns="8890" rIns="74295" bIns="8890" anchor="ctr" anchorCtr="1"/>
          <a:lstStyle/>
          <a:p>
            <a:pP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p:txBody>
      </p:sp>
      <p:sp>
        <p:nvSpPr>
          <p:cNvPr id="39" name="正方形/長方形 38"/>
          <p:cNvSpPr/>
          <p:nvPr/>
        </p:nvSpPr>
        <p:spPr>
          <a:xfrm>
            <a:off x="116463" y="5517232"/>
            <a:ext cx="9648824" cy="1268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indent="-85725">
              <a:defRPr/>
            </a:pPr>
            <a:r>
              <a:rPr lang="ja-JP" altLang="en-US" sz="1200" dirty="0" smtClean="0">
                <a:solidFill>
                  <a:prstClr val="black"/>
                </a:solidFill>
              </a:rPr>
              <a:t>附則第２条</a:t>
            </a:r>
            <a:endParaRPr lang="en-US" altLang="ja-JP" sz="1200" dirty="0" smtClean="0">
              <a:solidFill>
                <a:prstClr val="black"/>
              </a:solidFill>
            </a:endParaRPr>
          </a:p>
          <a:p>
            <a:pPr marL="85725" indent="-85725">
              <a:defRPr/>
            </a:pPr>
            <a:r>
              <a:rPr lang="ja-JP" altLang="en-US" sz="1200" dirty="0" smtClean="0">
                <a:solidFill>
                  <a:prstClr val="black"/>
                </a:solidFill>
              </a:rPr>
              <a:t>　　政府</a:t>
            </a:r>
            <a:r>
              <a:rPr lang="ja-JP" altLang="en-US" sz="1200" dirty="0">
                <a:solidFill>
                  <a:prstClr val="black"/>
                </a:solidFill>
              </a:rPr>
              <a:t>は、学校、保育所等、医療機関、官公署等における障害者に対する虐待の防止等の体制の在り方並びに障害者の安全の確認又は安全の確保を実効的に行うための方策、障害者を訪問して相談等を行う体制の充実強化その他の障害者虐待の防止、障害者虐待を受けた障害者の保護及び自立の支援、養護者に対する支援等のための制度について、この法律の施行後三年を目途として、児童虐待、高齢者虐待、配偶者からの暴力等の防止等に関する法制度全般の見直しの状況を踏まえ、この法律の施行状況等を勘案して検討を加え、その結果に基づいて必要な措置を講ずるものとする。 </a:t>
            </a:r>
          </a:p>
        </p:txBody>
      </p:sp>
      <p:sp>
        <p:nvSpPr>
          <p:cNvPr id="40" name="AutoShape 3"/>
          <p:cNvSpPr>
            <a:spLocks noChangeArrowheads="1"/>
          </p:cNvSpPr>
          <p:nvPr/>
        </p:nvSpPr>
        <p:spPr bwMode="auto">
          <a:xfrm>
            <a:off x="128464" y="5301208"/>
            <a:ext cx="685800" cy="236537"/>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00" dirty="0" smtClean="0">
                <a:solidFill>
                  <a:prstClr val="black"/>
                </a:solidFill>
                <a:latin typeface="Arial"/>
                <a:ea typeface="ＭＳ Ｐゴシック"/>
              </a:rPr>
              <a:t>検討</a:t>
            </a:r>
            <a:endParaRPr lang="ja-JP" altLang="en-US" sz="1000" dirty="0">
              <a:solidFill>
                <a:prstClr val="black"/>
              </a:solidFill>
              <a:latin typeface="Arial"/>
              <a:ea typeface="ＭＳ Ｐゴシック"/>
            </a:endParaRPr>
          </a:p>
        </p:txBody>
      </p:sp>
      <p:sp>
        <p:nvSpPr>
          <p:cNvPr id="103468" name="Text Box 25"/>
          <p:cNvSpPr txBox="1">
            <a:spLocks noChangeArrowheads="1"/>
          </p:cNvSpPr>
          <p:nvPr/>
        </p:nvSpPr>
        <p:spPr bwMode="auto">
          <a:xfrm>
            <a:off x="611204" y="4167312"/>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42" name="Rectangle 26"/>
          <p:cNvSpPr>
            <a:spLocks noChangeArrowheads="1"/>
          </p:cNvSpPr>
          <p:nvPr/>
        </p:nvSpPr>
        <p:spPr bwMode="auto">
          <a:xfrm>
            <a:off x="992205" y="4240337"/>
            <a:ext cx="2232025" cy="431800"/>
          </a:xfrm>
          <a:prstGeom prst="rect">
            <a:avLst/>
          </a:prstGeom>
          <a:solidFill>
            <a:srgbClr val="FFFFFF"/>
          </a:solidFill>
          <a:ln w="9525">
            <a:solidFill>
              <a:srgbClr val="000000"/>
            </a:solidFill>
            <a:prstDash val="dash"/>
            <a:miter lim="800000"/>
            <a:headEnd/>
            <a:tailEnd/>
          </a:ln>
        </p:spPr>
        <p:txBody>
          <a:bodyPr lIns="36000" tIns="8890" rIns="36000" bIns="8890" anchor="ctr"/>
          <a:lstStyle/>
          <a:p>
            <a:pPr eaLnBrk="0" hangingPunct="0">
              <a:defRPr/>
            </a:pPr>
            <a:r>
              <a:rPr lang="ja-JP" altLang="ja-JP" sz="1050" kern="100" dirty="0">
                <a:solidFill>
                  <a:prstClr val="black"/>
                </a:solidFill>
                <a:latin typeface="Century"/>
                <a:ea typeface="HGｺﾞｼｯｸM"/>
                <a:cs typeface="Times New Roman"/>
              </a:rPr>
              <a:t>①</a:t>
            </a:r>
            <a:r>
              <a:rPr lang="ja-JP" altLang="en-US" sz="1050" kern="100" dirty="0">
                <a:solidFill>
                  <a:prstClr val="black"/>
                </a:solidFill>
                <a:latin typeface="Century"/>
                <a:ea typeface="HGｺﾞｼｯｸM"/>
                <a:cs typeface="Times New Roman"/>
              </a:rPr>
              <a:t>事実確認（立入調査等）</a:t>
            </a:r>
            <a:endParaRPr lang="en-US" altLang="ja-JP" sz="1050" kern="100" dirty="0">
              <a:solidFill>
                <a:prstClr val="black"/>
              </a:solidFill>
              <a:latin typeface="Century"/>
              <a:ea typeface="HGｺﾞｼｯｸM"/>
              <a:cs typeface="Times New Roman"/>
            </a:endParaRPr>
          </a:p>
          <a:p>
            <a:pPr marL="182563" indent="-182563" eaLnBrk="0" hangingPunct="0">
              <a:defRPr/>
            </a:pPr>
            <a:r>
              <a:rPr lang="ja-JP" altLang="ja-JP" sz="1050" kern="100" dirty="0">
                <a:solidFill>
                  <a:prstClr val="black"/>
                </a:solidFill>
                <a:latin typeface="Century"/>
                <a:ea typeface="HGｺﾞｼｯｸM"/>
                <a:cs typeface="Times New Roman"/>
              </a:rPr>
              <a:t>②措置</a:t>
            </a:r>
            <a:r>
              <a:rPr lang="en-US" altLang="ja-JP" sz="1050" kern="100" dirty="0">
                <a:solidFill>
                  <a:prstClr val="black"/>
                </a:solidFill>
                <a:latin typeface="Century"/>
                <a:ea typeface="HGｺﾞｼｯｸM"/>
                <a:cs typeface="Times New Roman"/>
              </a:rPr>
              <a:t>(</a:t>
            </a:r>
            <a:r>
              <a:rPr lang="ja-JP" altLang="en-US" sz="1050" kern="100" dirty="0">
                <a:solidFill>
                  <a:prstClr val="black"/>
                </a:solidFill>
                <a:latin typeface="Century"/>
                <a:ea typeface="HGｺﾞｼｯｸM"/>
                <a:cs typeface="Times New Roman"/>
              </a:rPr>
              <a:t>一時保護、後見審判請求</a:t>
            </a:r>
            <a:r>
              <a:rPr lang="en-US" altLang="ja-JP" sz="1050" kern="100" dirty="0">
                <a:solidFill>
                  <a:prstClr val="black"/>
                </a:solidFill>
                <a:latin typeface="Century"/>
                <a:ea typeface="HGｺﾞｼｯｸM"/>
                <a:cs typeface="Times New Roman"/>
              </a:rPr>
              <a:t>)</a:t>
            </a:r>
            <a:endParaRPr lang="ja-JP" altLang="ja-JP" sz="1050" dirty="0">
              <a:solidFill>
                <a:prstClr val="black"/>
              </a:solidFill>
              <a:latin typeface="Arial"/>
              <a:ea typeface="ＭＳ Ｐゴシック"/>
            </a:endParaRPr>
          </a:p>
        </p:txBody>
      </p:sp>
      <p:sp>
        <p:nvSpPr>
          <p:cNvPr id="103470" name="Line 23"/>
          <p:cNvSpPr>
            <a:spLocks noChangeShapeType="1"/>
          </p:cNvSpPr>
          <p:nvPr/>
        </p:nvSpPr>
        <p:spPr bwMode="auto">
          <a:xfrm>
            <a:off x="4305305" y="4095874"/>
            <a:ext cx="457200" cy="0"/>
          </a:xfrm>
          <a:prstGeom prst="line">
            <a:avLst/>
          </a:prstGeom>
          <a:noFill/>
          <a:ln w="9525">
            <a:solidFill>
              <a:srgbClr val="000000"/>
            </a:solidFill>
            <a:round/>
            <a:headEnd/>
            <a:tailEnd type="triangle" w="med" len="med"/>
          </a:ln>
        </p:spPr>
        <p:txBody>
          <a:bodyPr/>
          <a:lstStyle/>
          <a:p>
            <a:endParaRPr lang="ja-JP" altLang="en-US" dirty="0"/>
          </a:p>
        </p:txBody>
      </p:sp>
      <p:sp>
        <p:nvSpPr>
          <p:cNvPr id="44" name="Rectangle 26"/>
          <p:cNvSpPr>
            <a:spLocks noChangeArrowheads="1"/>
          </p:cNvSpPr>
          <p:nvPr/>
        </p:nvSpPr>
        <p:spPr bwMode="auto">
          <a:xfrm>
            <a:off x="4541850" y="4240341"/>
            <a:ext cx="1800225" cy="358775"/>
          </a:xfrm>
          <a:prstGeom prst="rect">
            <a:avLst/>
          </a:prstGeom>
          <a:solidFill>
            <a:srgbClr val="FFFFFF"/>
          </a:solidFill>
          <a:ln w="9525">
            <a:solidFill>
              <a:srgbClr val="000000"/>
            </a:solidFill>
            <a:prstDash val="dash"/>
            <a:miter lim="800000"/>
            <a:headEnd/>
            <a:tailEnd/>
          </a:ln>
        </p:spPr>
        <p:txBody>
          <a:bodyPr lIns="36000" tIns="8890" rIns="36000" bIns="8890" anchor="b"/>
          <a:lstStyle/>
          <a:p>
            <a:pPr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45" name="Rectangle 26"/>
          <p:cNvSpPr>
            <a:spLocks noChangeArrowheads="1"/>
          </p:cNvSpPr>
          <p:nvPr/>
        </p:nvSpPr>
        <p:spPr bwMode="auto">
          <a:xfrm>
            <a:off x="8369302" y="4135562"/>
            <a:ext cx="1120776" cy="576262"/>
          </a:xfrm>
          <a:prstGeom prst="rect">
            <a:avLst/>
          </a:prstGeom>
          <a:solidFill>
            <a:srgbClr val="FFFFFF"/>
          </a:solidFill>
          <a:ln w="9525">
            <a:solidFill>
              <a:srgbClr val="000000"/>
            </a:solidFill>
            <a:prstDash val="dash"/>
            <a:miter lim="800000"/>
            <a:headEnd/>
            <a:tailEnd/>
          </a:ln>
        </p:spPr>
        <p:txBody>
          <a:bodyPr lIns="36000" tIns="8890" rIns="36000" bIns="8890" anchor="b"/>
          <a:lstStyle/>
          <a:p>
            <a:pPr marL="85725" indent="-85725" eaLnBrk="0" hangingPunct="0">
              <a:defRPr/>
            </a:pPr>
            <a:r>
              <a:rPr lang="ja-JP" altLang="ja-JP" sz="1000" kern="100" dirty="0">
                <a:solidFill>
                  <a:prstClr val="black"/>
                </a:solidFill>
                <a:latin typeface="Century"/>
                <a:ea typeface="HGｺﾞｼｯｸM"/>
                <a:cs typeface="Times New Roman"/>
              </a:rPr>
              <a:t>①監督権限等の適切な行使</a:t>
            </a:r>
            <a:endParaRPr lang="en-US" altLang="ja-JP" sz="1000" kern="100" dirty="0">
              <a:solidFill>
                <a:prstClr val="black"/>
              </a:solidFill>
              <a:latin typeface="Century"/>
              <a:ea typeface="HGｺﾞｼｯｸM"/>
              <a:cs typeface="Times New Roman"/>
            </a:endParaRPr>
          </a:p>
          <a:p>
            <a:pPr eaLnBrk="0" hangingPunct="0">
              <a:defRPr/>
            </a:pPr>
            <a:r>
              <a:rPr lang="ja-JP" altLang="ja-JP" sz="1000" kern="100" dirty="0">
                <a:solidFill>
                  <a:prstClr val="black"/>
                </a:solidFill>
                <a:latin typeface="Century"/>
                <a:ea typeface="HGｺﾞｼｯｸM"/>
                <a:cs typeface="Times New Roman"/>
              </a:rPr>
              <a:t>②措置等の公表</a:t>
            </a:r>
            <a:endParaRPr lang="ja-JP" altLang="ja-JP" sz="1000" dirty="0">
              <a:solidFill>
                <a:prstClr val="black"/>
              </a:solidFill>
              <a:latin typeface="Arial"/>
              <a:ea typeface="ＭＳ Ｐゴシック"/>
            </a:endParaRPr>
          </a:p>
        </p:txBody>
      </p:sp>
      <p:sp>
        <p:nvSpPr>
          <p:cNvPr id="103473" name="Text Box 25"/>
          <p:cNvSpPr txBox="1">
            <a:spLocks noChangeArrowheads="1"/>
          </p:cNvSpPr>
          <p:nvPr/>
        </p:nvSpPr>
        <p:spPr bwMode="auto">
          <a:xfrm>
            <a:off x="3584590" y="4095874"/>
            <a:ext cx="46513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4" name="Text Box 25"/>
          <p:cNvSpPr txBox="1">
            <a:spLocks noChangeArrowheads="1"/>
          </p:cNvSpPr>
          <p:nvPr/>
        </p:nvSpPr>
        <p:spPr bwMode="auto">
          <a:xfrm>
            <a:off x="6719894" y="4167312"/>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通報</a:t>
            </a:r>
            <a:endParaRPr lang="ja-JP" altLang="ja-JP" sz="1200" dirty="0">
              <a:solidFill>
                <a:srgbClr val="000000"/>
              </a:solidFill>
            </a:endParaRPr>
          </a:p>
        </p:txBody>
      </p:sp>
      <p:sp>
        <p:nvSpPr>
          <p:cNvPr id="103475" name="Text Box 25"/>
          <p:cNvSpPr txBox="1">
            <a:spLocks noChangeArrowheads="1"/>
          </p:cNvSpPr>
          <p:nvPr/>
        </p:nvSpPr>
        <p:spPr bwMode="auto">
          <a:xfrm>
            <a:off x="7389828" y="4549899"/>
            <a:ext cx="466726"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通知</a:t>
            </a:r>
            <a:endParaRPr lang="ja-JP" altLang="ja-JP" sz="1200" dirty="0">
              <a:solidFill>
                <a:srgbClr val="000000"/>
              </a:solidFill>
            </a:endParaRPr>
          </a:p>
        </p:txBody>
      </p:sp>
      <p:sp>
        <p:nvSpPr>
          <p:cNvPr id="103476" name="Text Box 25"/>
          <p:cNvSpPr txBox="1">
            <a:spLocks noChangeArrowheads="1"/>
          </p:cNvSpPr>
          <p:nvPr/>
        </p:nvSpPr>
        <p:spPr bwMode="auto">
          <a:xfrm>
            <a:off x="7954969" y="4045074"/>
            <a:ext cx="465138"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03477" name="Text Box 25"/>
          <p:cNvSpPr txBox="1">
            <a:spLocks noChangeArrowheads="1"/>
          </p:cNvSpPr>
          <p:nvPr/>
        </p:nvSpPr>
        <p:spPr bwMode="auto">
          <a:xfrm>
            <a:off x="4283078" y="4084762"/>
            <a:ext cx="465139" cy="215900"/>
          </a:xfrm>
          <a:prstGeom prst="rect">
            <a:avLst/>
          </a:prstGeom>
          <a:noFill/>
          <a:ln w="9525">
            <a:noFill/>
            <a:miter lim="800000"/>
            <a:headEnd/>
            <a:tailEnd/>
          </a:ln>
        </p:spPr>
        <p:txBody>
          <a:bodyPr lIns="0" tIns="0" rIns="0" bIns="0" anchor="ctr" anchorCtr="1"/>
          <a:lstStyle/>
          <a:p>
            <a:pPr eaLnBrk="0" hangingPunct="0"/>
            <a:r>
              <a:rPr lang="ja-JP" altLang="en-US" sz="1000" dirty="0">
                <a:solidFill>
                  <a:srgbClr val="000000"/>
                </a:solidFill>
              </a:rPr>
              <a:t>報告</a:t>
            </a:r>
            <a:endParaRPr lang="ja-JP" altLang="ja-JP" sz="1000" dirty="0">
              <a:solidFill>
                <a:srgbClr val="000000"/>
              </a:solidFill>
            </a:endParaRPr>
          </a:p>
        </p:txBody>
      </p:sp>
      <p:sp>
        <p:nvSpPr>
          <p:cNvPr id="174097" name="Text Box 17"/>
          <p:cNvSpPr txBox="1">
            <a:spLocks noChangeArrowheads="1"/>
          </p:cNvSpPr>
          <p:nvPr/>
        </p:nvSpPr>
        <p:spPr bwMode="auto">
          <a:xfrm>
            <a:off x="8348668" y="3979987"/>
            <a:ext cx="762000" cy="209550"/>
          </a:xfrm>
          <a:prstGeom prst="rect">
            <a:avLst/>
          </a:prstGeom>
          <a:solidFill>
            <a:srgbClr val="CC99FF"/>
          </a:solidFill>
          <a:ln w="9525">
            <a:solidFill>
              <a:srgbClr val="000000"/>
            </a:solidFill>
            <a:miter lim="800000"/>
            <a:headEnd/>
            <a:tailEnd/>
          </a:ln>
          <a:effectLst>
            <a:outerShdw dist="35921" dir="2700000" algn="ctr" rotWithShape="0">
              <a:srgbClr val="808080"/>
            </a:outerShdw>
          </a:effectLst>
        </p:spPr>
        <p:txBody>
          <a:bodyPr lIns="74295" tIns="8890" rIns="74295" bIns="8890" anchor="ctr" anchorCtr="1"/>
          <a:lstStyle/>
          <a:p>
            <a:pPr eaLnBrk="0" hangingPunct="0">
              <a:defRPr/>
            </a:pPr>
            <a:r>
              <a:rPr lang="ja-JP" altLang="en-US" sz="1100" dirty="0">
                <a:solidFill>
                  <a:prstClr val="black"/>
                </a:solidFill>
                <a:latin typeface="Arial"/>
                <a:ea typeface="ＭＳ Ｐゴシック"/>
              </a:rPr>
              <a:t>労働局</a:t>
            </a:r>
            <a:endParaRPr lang="ja-JP" altLang="ja-JP" sz="1100" dirty="0">
              <a:solidFill>
                <a:prstClr val="black"/>
              </a:solidFill>
              <a:latin typeface="Arial"/>
              <a:ea typeface="ＭＳ Ｐゴシック"/>
            </a:endParaRPr>
          </a:p>
        </p:txBody>
      </p:sp>
      <p:sp>
        <p:nvSpPr>
          <p:cNvPr id="174101" name="Text Box 21"/>
          <p:cNvSpPr txBox="1">
            <a:spLocks noChangeArrowheads="1"/>
          </p:cNvSpPr>
          <p:nvPr/>
        </p:nvSpPr>
        <p:spPr bwMode="auto">
          <a:xfrm>
            <a:off x="4767265" y="4024437"/>
            <a:ext cx="762000" cy="209550"/>
          </a:xfrm>
          <a:prstGeom prst="rect">
            <a:avLst/>
          </a:prstGeom>
          <a:solidFill>
            <a:srgbClr val="99CCFF"/>
          </a:solidFill>
          <a:ln w="9525">
            <a:solidFill>
              <a:srgbClr val="000000"/>
            </a:solidFill>
            <a:miter lim="800000"/>
            <a:headEnd/>
            <a:tailEnd/>
          </a:ln>
          <a:effectLst>
            <a:outerShdw dist="35921" dir="2700000" algn="ctr" rotWithShape="0">
              <a:srgbClr val="808080"/>
            </a:outerShdw>
          </a:effectLst>
        </p:spPr>
        <p:txBody>
          <a:bodyPr lIns="36000" tIns="8890" rIns="36000" bIns="8890" anchor="ctr" anchorCtr="1"/>
          <a:lstStyle/>
          <a:p>
            <a:pPr eaLnBrk="0" hangingPunct="0">
              <a:defRPr/>
            </a:pPr>
            <a:r>
              <a:rPr lang="ja-JP" altLang="en-US" sz="1100" dirty="0">
                <a:solidFill>
                  <a:prstClr val="black"/>
                </a:solidFill>
                <a:latin typeface="Arial"/>
                <a:ea typeface="ＭＳ Ｐゴシック"/>
              </a:rPr>
              <a:t>都道府県</a:t>
            </a:r>
            <a:endParaRPr lang="ja-JP" altLang="ja-JP" sz="1100" dirty="0">
              <a:solidFill>
                <a:prstClr val="black"/>
              </a:solidFill>
              <a:latin typeface="Arial"/>
              <a:ea typeface="ＭＳ Ｐゴシック"/>
            </a:endParaRPr>
          </a:p>
        </p:txBody>
      </p:sp>
      <p:sp>
        <p:nvSpPr>
          <p:cNvPr id="103481" name="Rectangle 71"/>
          <p:cNvSpPr>
            <a:spLocks noChangeArrowheads="1"/>
          </p:cNvSpPr>
          <p:nvPr/>
        </p:nvSpPr>
        <p:spPr bwMode="auto">
          <a:xfrm>
            <a:off x="5441965" y="476672"/>
            <a:ext cx="4241787" cy="195710"/>
          </a:xfrm>
          <a:prstGeom prst="rect">
            <a:avLst/>
          </a:prstGeom>
          <a:solidFill>
            <a:srgbClr val="FFFFFF"/>
          </a:solidFill>
          <a:ln w="9525" cap="rnd">
            <a:noFill/>
            <a:prstDash val="sysDot"/>
            <a:miter lim="800000"/>
            <a:headEnd/>
            <a:tailEnd/>
          </a:ln>
        </p:spPr>
        <p:txBody>
          <a:bodyPr lIns="74295" tIns="8890" rIns="74295" bIns="8890"/>
          <a:lstStyle/>
          <a:p>
            <a:pPr marL="273050" lvl="1" algn="r" defTabSz="873125"/>
            <a:r>
              <a:rPr lang="ja-JP" altLang="en-US" sz="900" dirty="0">
                <a:solidFill>
                  <a:srgbClr val="000000"/>
                </a:solidFill>
                <a:latin typeface="HGｺﾞｼｯｸM" pitchFamily="49" charset="-128"/>
              </a:rPr>
              <a:t>（平成２３年６月１７日成立、同６月２４日公布、平成２４年１０月１日施行）</a:t>
            </a:r>
            <a:endParaRPr lang="ja-JP" altLang="en-US" sz="1200" dirty="0">
              <a:solidFill>
                <a:srgbClr val="000000"/>
              </a:solidFill>
            </a:endParaRPr>
          </a:p>
        </p:txBody>
      </p:sp>
      <p:sp>
        <p:nvSpPr>
          <p:cNvPr id="174105" name="Text Box 25"/>
          <p:cNvSpPr txBox="1">
            <a:spLocks noChangeArrowheads="1"/>
          </p:cNvSpPr>
          <p:nvPr/>
        </p:nvSpPr>
        <p:spPr bwMode="auto">
          <a:xfrm>
            <a:off x="1042988" y="4030787"/>
            <a:ext cx="919178" cy="230187"/>
          </a:xfrm>
          <a:prstGeom prst="rect">
            <a:avLst/>
          </a:prstGeom>
          <a:solidFill>
            <a:srgbClr val="CCFFCC"/>
          </a:solidFill>
          <a:ln w="9525">
            <a:solidFill>
              <a:srgbClr val="000000"/>
            </a:solidFill>
            <a:miter lim="800000"/>
            <a:headEnd/>
            <a:tailEnd/>
          </a:ln>
          <a:effectLst>
            <a:outerShdw dist="35921" dir="2700000" algn="ctr" rotWithShape="0">
              <a:srgbClr val="808080"/>
            </a:outerShdw>
          </a:effectLst>
        </p:spPr>
        <p:txBody>
          <a:bodyPr lIns="74295" tIns="8890" rIns="74295" bIns="8890"/>
          <a:lstStyle/>
          <a:p>
            <a:pPr algn="ctr" eaLnBrk="0" hangingPunct="0">
              <a:defRPr/>
            </a:pPr>
            <a:r>
              <a:rPr lang="ja-JP" altLang="en-US" sz="1100" dirty="0">
                <a:solidFill>
                  <a:prstClr val="black"/>
                </a:solidFill>
                <a:latin typeface="Arial"/>
                <a:ea typeface="ＭＳ Ｐゴシック"/>
              </a:rPr>
              <a:t>市町村</a:t>
            </a:r>
            <a:endParaRPr lang="en-US" altLang="ja-JP" sz="1100" dirty="0">
              <a:solidFill>
                <a:prstClr val="black"/>
              </a:solidFill>
              <a:latin typeface="Arial"/>
              <a:ea typeface="ＭＳ Ｐゴシック"/>
            </a:endParaRPr>
          </a:p>
          <a:p>
            <a:pPr eaLnBrk="0" hangingPunct="0">
              <a:defRPr/>
            </a:pPr>
            <a:endParaRPr lang="ja-JP" altLang="ja-JP" sz="1200" dirty="0">
              <a:solidFill>
                <a:prstClr val="black"/>
              </a:solidFill>
              <a:latin typeface="Arial"/>
              <a:ea typeface="ＭＳ Ｐゴシック"/>
            </a:endParaRPr>
          </a:p>
        </p:txBody>
      </p:sp>
      <p:sp>
        <p:nvSpPr>
          <p:cNvPr id="6" name="正方形/長方形 5"/>
          <p:cNvSpPr/>
          <p:nvPr/>
        </p:nvSpPr>
        <p:spPr>
          <a:xfrm>
            <a:off x="128604" y="746127"/>
            <a:ext cx="9648824" cy="790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defRPr/>
            </a:pPr>
            <a:r>
              <a:rPr lang="ja-JP" altLang="en-US" sz="1200" spc="-20" dirty="0">
                <a:solidFill>
                  <a:prstClr val="black"/>
                </a:solidFill>
                <a:latin typeface="HGSｺﾞｼｯｸM" pitchFamily="50" charset="-128"/>
              </a:rPr>
              <a:t>　障害者に対する虐待が障害者の尊厳を害するものであり、障害者の自立及び社会参加にとって障害者に対する虐待を防止することが極めて重要であること等に鑑み、障害者に対する虐待の禁止、国等の責務、障害者虐待を受けた障害者に対する保護及び自立の支援のための措置、養護者に対する支援のための措置等を定めることにより、障害者虐待の防止、養護者に対する支援等に関する施策を促進し、もって障害者の権利利益の擁護に資することを目的とする。</a:t>
            </a:r>
            <a:endParaRPr lang="ja-JP" altLang="en-US" sz="1200" spc="-20" dirty="0">
              <a:solidFill>
                <a:prstClr val="white"/>
              </a:solidFill>
            </a:endParaRPr>
          </a:p>
        </p:txBody>
      </p:sp>
      <p:sp>
        <p:nvSpPr>
          <p:cNvPr id="174083" name="AutoShape 3"/>
          <p:cNvSpPr>
            <a:spLocks noChangeArrowheads="1"/>
          </p:cNvSpPr>
          <p:nvPr/>
        </p:nvSpPr>
        <p:spPr bwMode="auto">
          <a:xfrm>
            <a:off x="128464" y="528166"/>
            <a:ext cx="685800" cy="236538"/>
          </a:xfrm>
          <a:prstGeom prst="foldedCorner">
            <a:avLst>
              <a:gd name="adj" fmla="val 12500"/>
            </a:avLst>
          </a:prstGeom>
          <a:solidFill>
            <a:srgbClr val="FFFF99"/>
          </a:solidFill>
          <a:ln w="9525">
            <a:solidFill>
              <a:srgbClr val="000000"/>
            </a:solidFill>
            <a:round/>
            <a:headEnd/>
            <a:tailEnd/>
          </a:ln>
          <a:effectLst>
            <a:outerShdw dist="35921" dir="2700000" algn="ctr" rotWithShape="0">
              <a:srgbClr val="808080"/>
            </a:outerShdw>
          </a:effectLst>
        </p:spPr>
        <p:txBody>
          <a:bodyPr lIns="74295" tIns="8890" rIns="74295" bIns="8890" anchor="ctr" anchorCtr="1"/>
          <a:lstStyle/>
          <a:p>
            <a:pPr marL="119063" indent="-119063" algn="ctr" defTabSz="873125">
              <a:defRPr/>
            </a:pPr>
            <a:r>
              <a:rPr lang="ja-JP" altLang="en-US" sz="1050" dirty="0">
                <a:solidFill>
                  <a:prstClr val="black"/>
                </a:solidFill>
                <a:latin typeface="HGPｺﾞｼｯｸE" pitchFamily="50" charset="-128"/>
                <a:ea typeface="ＭＳ Ｐゴシック"/>
              </a:rPr>
              <a:t>目　的</a:t>
            </a:r>
            <a:endParaRPr lang="ja-JP" altLang="en-US" sz="1050" dirty="0">
              <a:solidFill>
                <a:prstClr val="black"/>
              </a:solidFill>
              <a:latin typeface="Arial"/>
              <a:ea typeface="ＭＳ Ｐゴシック"/>
            </a:endParaRPr>
          </a:p>
        </p:txBody>
      </p:sp>
    </p:spTree>
    <p:extLst>
      <p:ext uri="{BB962C8B-B14F-4D97-AF65-F5344CB8AC3E}">
        <p14:creationId xmlns:p14="http://schemas.microsoft.com/office/powerpoint/2010/main" val="24880667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30514055"/>
              </p:ext>
            </p:extLst>
          </p:nvPr>
        </p:nvGraphicFramePr>
        <p:xfrm>
          <a:off x="55501" y="60360"/>
          <a:ext cx="9804778" cy="6610642"/>
        </p:xfrm>
        <a:graphic>
          <a:graphicData uri="http://schemas.openxmlformats.org/drawingml/2006/table">
            <a:tbl>
              <a:tblPr firstRow="1" bandRow="1">
                <a:tableStyleId>{5C22544A-7EE6-4342-B048-85BDC9FD1C3A}</a:tableStyleId>
              </a:tblPr>
              <a:tblGrid>
                <a:gridCol w="1215469">
                  <a:extLst>
                    <a:ext uri="{9D8B030D-6E8A-4147-A177-3AD203B41FA5}">
                      <a16:colId xmlns:a16="http://schemas.microsoft.com/office/drawing/2014/main" val="20000"/>
                    </a:ext>
                  </a:extLst>
                </a:gridCol>
                <a:gridCol w="8589309">
                  <a:extLst>
                    <a:ext uri="{9D8B030D-6E8A-4147-A177-3AD203B41FA5}">
                      <a16:colId xmlns:a16="http://schemas.microsoft.com/office/drawing/2014/main" val="20001"/>
                    </a:ext>
                  </a:extLst>
                </a:gridCol>
              </a:tblGrid>
              <a:tr h="312783">
                <a:tc>
                  <a:txBody>
                    <a:bodyPr/>
                    <a:lstStyle/>
                    <a:p>
                      <a:pPr algn="ctr">
                        <a:lnSpc>
                          <a:spcPts val="1500"/>
                        </a:lnSpc>
                      </a:pPr>
                      <a:r>
                        <a:rPr kumimoji="1" lang="ja-JP" altLang="en-US" sz="1600" dirty="0" smtClean="0"/>
                        <a:t>区　　分</a:t>
                      </a:r>
                      <a:endParaRPr kumimoji="1" lang="ja-JP" altLang="en-US" sz="16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500"/>
                        </a:lnSpc>
                      </a:pPr>
                      <a:r>
                        <a:rPr kumimoji="1" lang="ja-JP" altLang="en-US" sz="1600" spc="800" baseline="0" dirty="0" smtClean="0"/>
                        <a:t>内容と具体例</a:t>
                      </a:r>
                      <a:endParaRPr kumimoji="1" lang="ja-JP" altLang="en-US" sz="1600" spc="800" baseline="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55657">
                <a:tc>
                  <a:txBody>
                    <a:bodyPr/>
                    <a:lstStyle/>
                    <a:p>
                      <a:pPr algn="ctr">
                        <a:lnSpc>
                          <a:spcPts val="1500"/>
                        </a:lnSpc>
                      </a:pPr>
                      <a:r>
                        <a:rPr kumimoji="1" lang="ja-JP" altLang="en-US" sz="1400" dirty="0" smtClean="0"/>
                        <a:t>身体的虐待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暴力によって身体に傷やあざ、痛みを与える行為。身体を縛り付けたり、過剰な投薬によって動きを抑制する行為。</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・平手打ちする　・殴る　･蹴る　・壁に叩きつける　・つねる　・無理やりに食べ物や飲み物を口にいれる</a:t>
                      </a:r>
                      <a:endParaRPr kumimoji="1" lang="en-US" altLang="ja-JP" sz="1400" dirty="0" smtClean="0"/>
                    </a:p>
                    <a:p>
                      <a:pPr>
                        <a:lnSpc>
                          <a:spcPts val="1500"/>
                        </a:lnSpc>
                      </a:pPr>
                      <a:r>
                        <a:rPr kumimoji="1" lang="ja-JP" altLang="en-US" sz="1400" dirty="0" smtClean="0"/>
                        <a:t>・やけど　・打撲させる　・身体拘束（柱やベッドに縛り付ける、医療的必要性に基づかない投薬によって動きを抑制する、ミトンやつなぎ服を着せる、部屋に閉じ込める、施設側の管理の都合で睡眠薬等を服用させる等）</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70909">
                <a:tc>
                  <a:txBody>
                    <a:bodyPr/>
                    <a:lstStyle/>
                    <a:p>
                      <a:pPr algn="ctr">
                        <a:lnSpc>
                          <a:spcPts val="1500"/>
                        </a:lnSpc>
                      </a:pPr>
                      <a:r>
                        <a:rPr kumimoji="1" lang="ja-JP" altLang="en-US" sz="1400" dirty="0" smtClean="0"/>
                        <a:t>性的虐待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性的な行為やその強要（表面上は同意しているように見えても、本心からの同意かどうかを見極める必要がある）</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･性行　・性器への接触　・性的行為を強要する　・裸にする　・キスする</a:t>
                      </a:r>
                      <a:endParaRPr kumimoji="1" lang="en-US" altLang="ja-JP" sz="1400" dirty="0" smtClean="0"/>
                    </a:p>
                    <a:p>
                      <a:pPr>
                        <a:lnSpc>
                          <a:spcPts val="1500"/>
                        </a:lnSpc>
                      </a:pPr>
                      <a:r>
                        <a:rPr kumimoji="1" lang="ja-JP" altLang="en-US" sz="1400" dirty="0" smtClean="0"/>
                        <a:t>・本人の前でわいせつな言葉を発する、又は会話する　・わいせつな映像を見せる　・更衣やトイレ等の場面をのぞいたり映像や動画を撮影する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3347">
                <a:tc>
                  <a:txBody>
                    <a:bodyPr/>
                    <a:lstStyle/>
                    <a:p>
                      <a:pPr>
                        <a:lnSpc>
                          <a:spcPts val="1500"/>
                        </a:lnSpc>
                      </a:pPr>
                      <a:r>
                        <a:rPr kumimoji="1" lang="ja-JP" altLang="en-US" sz="1400" dirty="0" smtClean="0"/>
                        <a:t>心理的虐待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脅し、侮辱などの言葉や態度、無視、嫌がらせ等によって精神的苦痛を与えること。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・「バカ」「あほ」等障害者を侮辱する言葉を浴びせる　・怒鳴る　・ののしる　・悪口を言う　・仲間に入れない　･子ども扱いする　・人格をおとしめるような扱いをする　・話しているのに意図的に無視する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663165">
                <a:tc>
                  <a:txBody>
                    <a:bodyPr/>
                    <a:lstStyle/>
                    <a:p>
                      <a:pPr>
                        <a:lnSpc>
                          <a:spcPts val="1500"/>
                        </a:lnSpc>
                      </a:pPr>
                      <a:r>
                        <a:rPr kumimoji="1" lang="ja-JP" altLang="en-US" sz="1400" dirty="0" smtClean="0"/>
                        <a:t>放棄・放置</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食事や排泄、入浴、洗濯等身辺の世話や介助をしない、必要な福祉サービスや医療や教育を受けさせない等によって障害者の生活環境や身体・精神的状態を悪化、又は不当に保持しないこと。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・食事や水分を十分に与えない　・食事の著しい偏りによって栄養状態が悪化している　・あまり入浴させない　・汚れた服を着させ続ける　・排泄の介助をしない　・髪や爪が伸び放題　・室内の掃除をしない　</a:t>
                      </a:r>
                      <a:endParaRPr kumimoji="1" lang="en-US" altLang="ja-JP" sz="1400" dirty="0" smtClean="0"/>
                    </a:p>
                    <a:p>
                      <a:pPr>
                        <a:lnSpc>
                          <a:spcPts val="1500"/>
                        </a:lnSpc>
                      </a:pPr>
                      <a:r>
                        <a:rPr kumimoji="1" lang="ja-JP" altLang="en-US" sz="1400" dirty="0" smtClean="0"/>
                        <a:t>・ごみを放置したままにしてある等劣悪な住環境の中で生活させる　・病気やけがをしても受診させない　・学校に行かせない　・必要な福祉サービスを受けさせない　･制限する　・同居人による身体的虐待や性的虐待、心理的虐待を放置する</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74781">
                <a:tc>
                  <a:txBody>
                    <a:bodyPr/>
                    <a:lstStyle/>
                    <a:p>
                      <a:pPr>
                        <a:lnSpc>
                          <a:spcPts val="1500"/>
                        </a:lnSpc>
                      </a:pPr>
                      <a:r>
                        <a:rPr kumimoji="1" lang="ja-JP" altLang="en-US" sz="1400" dirty="0" smtClean="0"/>
                        <a:t>経済的虐待</a:t>
                      </a:r>
                      <a:endParaRPr kumimoji="1" lang="ja-JP" altLang="en-US" sz="14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500"/>
                        </a:lnSpc>
                      </a:pPr>
                      <a:r>
                        <a:rPr kumimoji="1" lang="ja-JP" altLang="en-US" sz="1400" dirty="0" smtClean="0"/>
                        <a:t>本人の同意なしに（あるいはだます等して）財産や年金、賃金を使ったり勝手に運用し、本人が希望する金銭の使用を理由なく制限すること。</a:t>
                      </a:r>
                      <a:endParaRPr kumimoji="1" lang="en-US" altLang="ja-JP" sz="1400" dirty="0" smtClean="0"/>
                    </a:p>
                    <a:p>
                      <a:pPr>
                        <a:lnSpc>
                          <a:spcPts val="1500"/>
                        </a:lnSpc>
                      </a:pPr>
                      <a:r>
                        <a:rPr kumimoji="1" lang="en-US" altLang="ja-JP" sz="1400" b="1" dirty="0" smtClean="0"/>
                        <a:t>【</a:t>
                      </a:r>
                      <a:r>
                        <a:rPr kumimoji="1" lang="ja-JP" altLang="en-US" sz="1400" b="1" dirty="0" smtClean="0"/>
                        <a:t>具体的な例</a:t>
                      </a:r>
                      <a:r>
                        <a:rPr kumimoji="1" lang="en-US" altLang="ja-JP" sz="1400" b="1" dirty="0" smtClean="0"/>
                        <a:t>】</a:t>
                      </a:r>
                    </a:p>
                    <a:p>
                      <a:pPr>
                        <a:lnSpc>
                          <a:spcPts val="1500"/>
                        </a:lnSpc>
                      </a:pPr>
                      <a:r>
                        <a:rPr kumimoji="1" lang="ja-JP" altLang="en-US" sz="1400" dirty="0" smtClean="0"/>
                        <a:t>・年金や賃金を渡さない　・本人の同意なしに財産や預貯金分を処分・運用する　・日常生活に必要な金銭を渡さない・使わせない　・本人の同意なしに年金等を管理して渡さない。</a:t>
                      </a:r>
                      <a:endParaRPr kumimoji="1" lang="en-US" altLang="ja-JP" sz="1400"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0628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62523" y="260648"/>
            <a:ext cx="8736971" cy="576064"/>
          </a:xfrm>
          <a:prstGeom prst="rect">
            <a:avLst/>
          </a:prstGeom>
          <a:gradFill flip="none" rotWithShape="1">
            <a:gsLst>
              <a:gs pos="0">
                <a:srgbClr val="5E9EFF"/>
              </a:gs>
              <a:gs pos="6000">
                <a:srgbClr val="85C2FF"/>
              </a:gs>
              <a:gs pos="13000">
                <a:srgbClr val="C4D6EB"/>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428497" y="260649"/>
            <a:ext cx="9127014" cy="5786199"/>
          </a:xfrm>
          <a:prstGeom prst="rect">
            <a:avLst/>
          </a:prstGeom>
          <a:noFill/>
        </p:spPr>
        <p:txBody>
          <a:bodyPr wrap="square" rtlCol="0">
            <a:spAutoFit/>
          </a:bodyPr>
          <a:lstStyle/>
          <a:p>
            <a:pPr algn="ctr"/>
            <a:r>
              <a:rPr lang="ja-JP" altLang="ja-JP" sz="2800" dirty="0" smtClean="0">
                <a:solidFill>
                  <a:prstClr val="black"/>
                </a:solidFill>
              </a:rPr>
              <a:t>虐待</a:t>
            </a:r>
            <a:r>
              <a:rPr lang="ja-JP" altLang="ja-JP" sz="2800" dirty="0">
                <a:solidFill>
                  <a:prstClr val="black"/>
                </a:solidFill>
              </a:rPr>
              <a:t>行為と刑法</a:t>
            </a:r>
          </a:p>
          <a:p>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虐待</a:t>
            </a:r>
            <a:r>
              <a:rPr lang="ja-JP" altLang="ja-JP" dirty="0">
                <a:solidFill>
                  <a:prstClr val="black"/>
                </a:solidFill>
              </a:rPr>
              <a:t>行為は、刑事罰の対象になる場合があります。</a:t>
            </a: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ja-JP" dirty="0" smtClean="0">
                <a:solidFill>
                  <a:prstClr val="black"/>
                </a:solidFill>
              </a:rPr>
              <a:t>等</a:t>
            </a:r>
            <a:r>
              <a:rPr lang="ja-JP" altLang="ja-JP" dirty="0">
                <a:solidFill>
                  <a:prstClr val="black"/>
                </a:solidFill>
              </a:rPr>
              <a:t>に該当することが考えられます</a:t>
            </a:r>
            <a:r>
              <a:rPr lang="ja-JP" altLang="ja-JP" dirty="0" smtClean="0">
                <a:solidFill>
                  <a:prstClr val="black"/>
                </a:solidFill>
              </a:rPr>
              <a:t>。</a:t>
            </a:r>
            <a:endParaRPr lang="en-US" altLang="ja-JP" dirty="0" smtClean="0">
              <a:solidFill>
                <a:prstClr val="black"/>
              </a:solidFill>
            </a:endParaRPr>
          </a:p>
          <a:p>
            <a:r>
              <a:rPr lang="ja-JP" altLang="en-US" dirty="0">
                <a:solidFill>
                  <a:prstClr val="black"/>
                </a:solidFill>
              </a:rPr>
              <a:t>　</a:t>
            </a:r>
            <a:r>
              <a:rPr lang="ja-JP" altLang="ja-JP" dirty="0" smtClean="0">
                <a:solidFill>
                  <a:prstClr val="black"/>
                </a:solidFill>
              </a:rPr>
              <a:t>これ</a:t>
            </a:r>
            <a:r>
              <a:rPr lang="ja-JP" altLang="ja-JP" dirty="0">
                <a:solidFill>
                  <a:prstClr val="black"/>
                </a:solidFill>
              </a:rPr>
              <a:t>までの虐待事案においても、虐待した障害者福祉施設等の職員が警察によって逮捕、送検された事案が複数起きています</a:t>
            </a:r>
            <a:r>
              <a:rPr lang="ja-JP" altLang="ja-JP" dirty="0" smtClean="0">
                <a:solidFill>
                  <a:prstClr val="black"/>
                </a:solidFill>
              </a:rPr>
              <a:t>。</a:t>
            </a:r>
            <a:endParaRPr lang="ja-JP" altLang="en-US"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208923980"/>
              </p:ext>
            </p:extLst>
          </p:nvPr>
        </p:nvGraphicFramePr>
        <p:xfrm>
          <a:off x="584515" y="1502747"/>
          <a:ext cx="8814979" cy="3302000"/>
        </p:xfrm>
        <a:graphic>
          <a:graphicData uri="http://schemas.openxmlformats.org/drawingml/2006/table">
            <a:tbl>
              <a:tblPr firstRow="1" bandRow="1">
                <a:tableStyleId>{5C22544A-7EE6-4342-B048-85BDC9FD1C3A}</a:tableStyleId>
              </a:tblPr>
              <a:tblGrid>
                <a:gridCol w="226225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70840">
                <a:tc>
                  <a:txBody>
                    <a:bodyPr/>
                    <a:lstStyle/>
                    <a:p>
                      <a:pPr algn="ctr"/>
                      <a:r>
                        <a:rPr kumimoji="1" lang="ja-JP" altLang="en-US" dirty="0" smtClean="0"/>
                        <a:t>虐待行為の類型</a:t>
                      </a:r>
                      <a:endParaRPr kumimoji="1" lang="ja-JP" altLang="en-US" dirty="0"/>
                    </a:p>
                  </a:txBody>
                  <a:tcPr marL="99060" marR="99060"/>
                </a:tc>
                <a:tc>
                  <a:txBody>
                    <a:bodyPr/>
                    <a:lstStyle/>
                    <a:p>
                      <a:pPr algn="ctr"/>
                      <a:r>
                        <a:rPr kumimoji="1" lang="ja-JP" altLang="en-US" dirty="0" smtClean="0"/>
                        <a:t>該当する刑法の例</a:t>
                      </a:r>
                      <a:endParaRPr kumimoji="1" lang="ja-JP" altLang="en-US" dirty="0"/>
                    </a:p>
                  </a:txBody>
                  <a:tcPr marL="99060" marR="99060"/>
                </a:tc>
                <a:extLst>
                  <a:ext uri="{0D108BD9-81ED-4DB2-BD59-A6C34878D82A}">
                    <a16:rowId xmlns:a16="http://schemas.microsoft.com/office/drawing/2014/main" val="10000"/>
                  </a:ext>
                </a:extLst>
              </a:tr>
              <a:tr h="370840">
                <a:tc>
                  <a:txBody>
                    <a:bodyPr/>
                    <a:lstStyle/>
                    <a:p>
                      <a:r>
                        <a:rPr lang="ja-JP" altLang="ja-JP" dirty="0" smtClean="0"/>
                        <a:t>①　身体的虐待</a:t>
                      </a:r>
                      <a:endParaRPr kumimoji="1" lang="ja-JP" altLang="en-US" dirty="0"/>
                    </a:p>
                  </a:txBody>
                  <a:tcPr marL="99060" marR="99060"/>
                </a:tc>
                <a:tc>
                  <a:txBody>
                    <a:bodyPr/>
                    <a:lstStyle/>
                    <a:p>
                      <a:r>
                        <a:rPr lang="ja-JP" altLang="ja-JP" dirty="0" smtClean="0"/>
                        <a:t>刑法第</a:t>
                      </a:r>
                      <a:r>
                        <a:rPr lang="en-US" altLang="ja-JP" dirty="0" smtClean="0"/>
                        <a:t>199</a:t>
                      </a:r>
                      <a:r>
                        <a:rPr lang="ja-JP" altLang="ja-JP" dirty="0" smtClean="0"/>
                        <a:t>条殺人罪、第</a:t>
                      </a:r>
                      <a:r>
                        <a:rPr lang="en-US" altLang="ja-JP" dirty="0" smtClean="0"/>
                        <a:t>204</a:t>
                      </a:r>
                      <a:r>
                        <a:rPr lang="ja-JP" altLang="ja-JP" dirty="0" smtClean="0"/>
                        <a:t>条傷害罪、第</a:t>
                      </a:r>
                      <a:r>
                        <a:rPr lang="en-US" altLang="ja-JP" dirty="0" smtClean="0"/>
                        <a:t>208</a:t>
                      </a:r>
                      <a:r>
                        <a:rPr lang="ja-JP" altLang="ja-JP" dirty="0" smtClean="0"/>
                        <a:t>条暴行罪、</a:t>
                      </a:r>
                      <a:r>
                        <a:rPr lang="ja-JP" altLang="en-US" dirty="0" smtClean="0"/>
                        <a:t>　　　　　　　　　　　</a:t>
                      </a:r>
                      <a:r>
                        <a:rPr lang="ja-JP" altLang="ja-JP" dirty="0" smtClean="0"/>
                        <a:t>第</a:t>
                      </a:r>
                      <a:r>
                        <a:rPr lang="en-US" altLang="ja-JP" dirty="0" smtClean="0"/>
                        <a:t>220</a:t>
                      </a:r>
                      <a:r>
                        <a:rPr lang="ja-JP" altLang="ja-JP" dirty="0" smtClean="0"/>
                        <a:t>条逮捕監禁罪</a:t>
                      </a:r>
                      <a:endParaRPr kumimoji="1" lang="ja-JP" altLang="en-US" dirty="0"/>
                    </a:p>
                  </a:txBody>
                  <a:tcPr marL="99060" marR="99060"/>
                </a:tc>
                <a:extLst>
                  <a:ext uri="{0D108BD9-81ED-4DB2-BD59-A6C34878D82A}">
                    <a16:rowId xmlns:a16="http://schemas.microsoft.com/office/drawing/2014/main" val="10001"/>
                  </a:ext>
                </a:extLst>
              </a:tr>
              <a:tr h="370840">
                <a:tc>
                  <a:txBody>
                    <a:bodyPr/>
                    <a:lstStyle/>
                    <a:p>
                      <a:r>
                        <a:rPr lang="ja-JP" altLang="ja-JP" dirty="0" smtClean="0"/>
                        <a:t>②　性的虐待</a:t>
                      </a:r>
                      <a:endParaRPr kumimoji="1" lang="ja-JP" altLang="en-US" dirty="0"/>
                    </a:p>
                  </a:txBody>
                  <a:tcPr marL="99060" marR="99060"/>
                </a:tc>
                <a:tc>
                  <a:txBody>
                    <a:bodyPr/>
                    <a:lstStyle/>
                    <a:p>
                      <a:r>
                        <a:rPr lang="ja-JP" altLang="ja-JP" dirty="0" smtClean="0"/>
                        <a:t>刑法第</a:t>
                      </a:r>
                      <a:r>
                        <a:rPr lang="en-US" altLang="ja-JP" dirty="0" smtClean="0"/>
                        <a:t>176</a:t>
                      </a:r>
                      <a:r>
                        <a:rPr lang="ja-JP" altLang="ja-JP" dirty="0" smtClean="0"/>
                        <a:t>条強制わいせつ罪、第</a:t>
                      </a:r>
                      <a:r>
                        <a:rPr lang="en-US" altLang="ja-JP" dirty="0" smtClean="0"/>
                        <a:t>177</a:t>
                      </a:r>
                      <a:r>
                        <a:rPr lang="ja-JP" altLang="ja-JP" dirty="0" smtClean="0"/>
                        <a:t>条強姦罪、</a:t>
                      </a:r>
                      <a:endParaRPr lang="en-US" altLang="ja-JP" dirty="0" smtClean="0"/>
                    </a:p>
                    <a:p>
                      <a:r>
                        <a:rPr lang="ja-JP" altLang="ja-JP" dirty="0" smtClean="0"/>
                        <a:t>第</a:t>
                      </a:r>
                      <a:r>
                        <a:rPr lang="en-US" altLang="ja-JP" dirty="0" smtClean="0"/>
                        <a:t>178</a:t>
                      </a:r>
                      <a:r>
                        <a:rPr lang="ja-JP" altLang="ja-JP" dirty="0" smtClean="0"/>
                        <a:t>条準強制わいせつ、準強姦罪</a:t>
                      </a:r>
                    </a:p>
                  </a:txBody>
                  <a:tcPr marL="99060" marR="9906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③　心理的虐待</a:t>
                      </a:r>
                      <a:endParaRPr kumimoji="1" lang="ja-JP" altLang="en-US" dirty="0" smtClean="0"/>
                    </a:p>
                  </a:txBody>
                  <a:tcPr marL="99060" marR="99060"/>
                </a:tc>
                <a:tc>
                  <a:txBody>
                    <a:bodyPr/>
                    <a:lstStyle/>
                    <a:p>
                      <a:r>
                        <a:rPr lang="ja-JP" altLang="ja-JP" dirty="0" smtClean="0"/>
                        <a:t>刑法第</a:t>
                      </a:r>
                      <a:r>
                        <a:rPr lang="en-US" altLang="ja-JP" dirty="0" smtClean="0"/>
                        <a:t>222</a:t>
                      </a:r>
                      <a:r>
                        <a:rPr lang="ja-JP" altLang="ja-JP" dirty="0" smtClean="0"/>
                        <a:t>条脅迫罪、第</a:t>
                      </a:r>
                      <a:r>
                        <a:rPr lang="en-US" altLang="ja-JP" dirty="0" smtClean="0"/>
                        <a:t>223</a:t>
                      </a:r>
                      <a:r>
                        <a:rPr lang="ja-JP" altLang="ja-JP" dirty="0" smtClean="0"/>
                        <a:t>条強要罪、第</a:t>
                      </a:r>
                      <a:r>
                        <a:rPr lang="en-US" altLang="ja-JP" dirty="0" smtClean="0"/>
                        <a:t>230</a:t>
                      </a:r>
                      <a:r>
                        <a:rPr lang="ja-JP" altLang="ja-JP" dirty="0" smtClean="0"/>
                        <a:t>条名誉毀損罪、</a:t>
                      </a:r>
                      <a:endParaRPr lang="en-US" altLang="ja-JP" dirty="0" smtClean="0"/>
                    </a:p>
                    <a:p>
                      <a:r>
                        <a:rPr lang="ja-JP" altLang="ja-JP" dirty="0" smtClean="0"/>
                        <a:t>第</a:t>
                      </a:r>
                      <a:r>
                        <a:rPr lang="en-US" altLang="ja-JP" dirty="0" smtClean="0"/>
                        <a:t>231</a:t>
                      </a:r>
                      <a:r>
                        <a:rPr lang="ja-JP" altLang="ja-JP" dirty="0" smtClean="0"/>
                        <a:t>条侮辱罪</a:t>
                      </a:r>
                      <a:endParaRPr kumimoji="1" lang="ja-JP" altLang="en-US" dirty="0"/>
                    </a:p>
                  </a:txBody>
                  <a:tcPr marL="99060" marR="99060"/>
                </a:tc>
                <a:extLst>
                  <a:ext uri="{0D108BD9-81ED-4DB2-BD59-A6C34878D82A}">
                    <a16:rowId xmlns:a16="http://schemas.microsoft.com/office/drawing/2014/main" val="10003"/>
                  </a:ext>
                </a:extLst>
              </a:tr>
              <a:tr h="370840">
                <a:tc>
                  <a:txBody>
                    <a:bodyPr/>
                    <a:lstStyle/>
                    <a:p>
                      <a:r>
                        <a:rPr lang="ja-JP" altLang="ja-JP" dirty="0" smtClean="0"/>
                        <a:t>④　放棄・放置</a:t>
                      </a:r>
                      <a:endParaRPr kumimoji="1" lang="ja-JP" altLang="en-US"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刑法第</a:t>
                      </a:r>
                      <a:r>
                        <a:rPr lang="en-US" altLang="ja-JP" dirty="0" smtClean="0"/>
                        <a:t>218</a:t>
                      </a:r>
                      <a:r>
                        <a:rPr lang="ja-JP" altLang="ja-JP" dirty="0" smtClean="0"/>
                        <a:t>条保護責任者遺棄罪</a:t>
                      </a:r>
                    </a:p>
                  </a:txBody>
                  <a:tcPr marL="99060" marR="99060"/>
                </a:tc>
                <a:extLst>
                  <a:ext uri="{0D108BD9-81ED-4DB2-BD59-A6C34878D82A}">
                    <a16:rowId xmlns:a16="http://schemas.microsoft.com/office/drawing/2014/main" val="10004"/>
                  </a:ext>
                </a:extLst>
              </a:tr>
              <a:tr h="370840">
                <a:tc>
                  <a:txBody>
                    <a:bodyPr/>
                    <a:lstStyle/>
                    <a:p>
                      <a:r>
                        <a:rPr lang="ja-JP" altLang="ja-JP" dirty="0" smtClean="0"/>
                        <a:t>⑤　経済的虐待</a:t>
                      </a:r>
                      <a:endParaRPr kumimoji="1" lang="ja-JP" altLang="en-US" dirty="0"/>
                    </a:p>
                  </a:txBody>
                  <a:tcPr marL="99060" marR="99060"/>
                </a:tc>
                <a:tc>
                  <a:txBody>
                    <a:bodyPr/>
                    <a:lstStyle/>
                    <a:p>
                      <a:r>
                        <a:rPr lang="ja-JP" altLang="ja-JP" dirty="0" smtClean="0"/>
                        <a:t>刑法第</a:t>
                      </a:r>
                      <a:r>
                        <a:rPr lang="en-US" altLang="ja-JP" dirty="0" smtClean="0"/>
                        <a:t>235</a:t>
                      </a:r>
                      <a:r>
                        <a:rPr lang="ja-JP" altLang="ja-JP" dirty="0" smtClean="0"/>
                        <a:t>条窃盗罪、第</a:t>
                      </a:r>
                      <a:r>
                        <a:rPr lang="en-US" altLang="ja-JP" dirty="0" smtClean="0"/>
                        <a:t>246</a:t>
                      </a:r>
                      <a:r>
                        <a:rPr lang="ja-JP" altLang="ja-JP" dirty="0" smtClean="0"/>
                        <a:t>条詐欺罪、第</a:t>
                      </a:r>
                      <a:r>
                        <a:rPr lang="en-US" altLang="ja-JP" dirty="0" smtClean="0"/>
                        <a:t>249</a:t>
                      </a:r>
                      <a:r>
                        <a:rPr lang="ja-JP" altLang="ja-JP" dirty="0" smtClean="0"/>
                        <a:t>条恐喝罪、</a:t>
                      </a:r>
                      <a:endParaRPr lang="en-US" altLang="ja-JP" dirty="0" smtClean="0"/>
                    </a:p>
                    <a:p>
                      <a:r>
                        <a:rPr lang="ja-JP" altLang="ja-JP" dirty="0" smtClean="0"/>
                        <a:t>第</a:t>
                      </a:r>
                      <a:r>
                        <a:rPr lang="en-US" altLang="ja-JP" dirty="0" smtClean="0"/>
                        <a:t>252</a:t>
                      </a:r>
                      <a:r>
                        <a:rPr lang="ja-JP" altLang="ja-JP" dirty="0" smtClean="0"/>
                        <a:t>条横領罪</a:t>
                      </a:r>
                      <a:endParaRPr kumimoji="1" lang="ja-JP" altLang="en-US" dirty="0"/>
                    </a:p>
                  </a:txBody>
                  <a:tcPr marL="99060" marR="99060"/>
                </a:tc>
                <a:extLst>
                  <a:ext uri="{0D108BD9-81ED-4DB2-BD59-A6C34878D82A}">
                    <a16:rowId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p:txBody>
          <a:bodyPr/>
          <a:lstStyle/>
          <a:p>
            <a:fld id="{78F950D4-1E1C-42F6-9A19-60E388C800D6}"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2860246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smtClean="0">
                <a:solidFill>
                  <a:schemeClr val="tx1"/>
                </a:solidFill>
              </a:rPr>
              <a:t>３　日常生活自立支援事業と</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成年後見制度について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85</a:t>
            </a:fld>
            <a:endParaRPr lang="en-US" altLang="ja-JP">
              <a:solidFill>
                <a:prstClr val="black"/>
              </a:solidFill>
            </a:endParaRPr>
          </a:p>
        </p:txBody>
      </p:sp>
    </p:spTree>
    <p:extLst>
      <p:ext uri="{BB962C8B-B14F-4D97-AF65-F5344CB8AC3E}">
        <p14:creationId xmlns:p14="http://schemas.microsoft.com/office/powerpoint/2010/main" val="20349191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4"/>
          <p:cNvSpPr>
            <a:spLocks noChangeArrowheads="1"/>
          </p:cNvSpPr>
          <p:nvPr/>
        </p:nvSpPr>
        <p:spPr bwMode="auto">
          <a:xfrm>
            <a:off x="98971" y="813036"/>
            <a:ext cx="9689975" cy="6000340"/>
          </a:xfrm>
          <a:prstGeom prst="rect">
            <a:avLst/>
          </a:prstGeom>
          <a:noFill/>
          <a:ln w="57150" cmpd="thinThick">
            <a:solidFill>
              <a:schemeClr val="accent1"/>
            </a:solidFill>
            <a:miter lim="800000"/>
            <a:headEnd/>
            <a:tailEnd/>
          </a:ln>
        </p:spPr>
        <p:txBody>
          <a:bodyPr wrap="none" lIns="85568" tIns="42789" rIns="85568" bIns="42789"/>
          <a:lstStyle/>
          <a:p>
            <a:endParaRPr lang="en-US" altLang="ja-JP" sz="800" dirty="0" smtClean="0">
              <a:solidFill>
                <a:prstClr val="black"/>
              </a:solidFill>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目的＞</a:t>
            </a:r>
          </a:p>
          <a:p>
            <a:r>
              <a:rPr lang="ja-JP" altLang="en-US" sz="1600" dirty="0">
                <a:solidFill>
                  <a:prstClr val="black"/>
                </a:solidFill>
              </a:rPr>
              <a:t>　　　認知症高齢者、知的障害者、精神障害者等のうち判断能力が不十分な者に対して、</a:t>
            </a:r>
            <a:r>
              <a:rPr lang="ja-JP" altLang="en-US" sz="1600" u="sng" dirty="0">
                <a:solidFill>
                  <a:prstClr val="black"/>
                </a:solidFill>
              </a:rPr>
              <a:t>福祉</a:t>
            </a:r>
            <a:r>
              <a:rPr lang="ja-JP" altLang="en-US" sz="1600" u="sng" dirty="0" smtClean="0">
                <a:solidFill>
                  <a:prstClr val="black"/>
                </a:solidFill>
              </a:rPr>
              <a:t>サービスの利用</a:t>
            </a:r>
            <a:endParaRPr lang="en-US" altLang="ja-JP" sz="1600" u="sng" dirty="0" smtClean="0">
              <a:solidFill>
                <a:prstClr val="black"/>
              </a:solidFill>
            </a:endParaRPr>
          </a:p>
          <a:p>
            <a:r>
              <a:rPr lang="ja-JP" altLang="en-US" sz="1600" dirty="0">
                <a:solidFill>
                  <a:prstClr val="black"/>
                </a:solidFill>
              </a:rPr>
              <a:t>　</a:t>
            </a:r>
            <a:r>
              <a:rPr lang="ja-JP" altLang="en-US" sz="1600" u="sng" dirty="0" smtClean="0">
                <a:solidFill>
                  <a:prstClr val="black"/>
                </a:solidFill>
              </a:rPr>
              <a:t>に</a:t>
            </a:r>
            <a:r>
              <a:rPr lang="ja-JP" altLang="en-US" sz="1600" u="sng" dirty="0">
                <a:solidFill>
                  <a:prstClr val="black"/>
                </a:solidFill>
              </a:rPr>
              <a:t>関する援助等を行うことにより、地域において自立した生活が送れるよう支援</a:t>
            </a:r>
            <a:r>
              <a:rPr lang="ja-JP" altLang="en-US" sz="1600" dirty="0">
                <a:solidFill>
                  <a:prstClr val="black"/>
                </a:solidFill>
              </a:rPr>
              <a:t>する。</a:t>
            </a:r>
          </a:p>
          <a:p>
            <a:endParaRPr lang="ja-JP" altLang="en-US" sz="1600" dirty="0">
              <a:solidFill>
                <a:prstClr val="black"/>
              </a:solidFill>
            </a:endParaRPr>
          </a:p>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＜実施主体＞</a:t>
            </a:r>
          </a:p>
          <a:p>
            <a:r>
              <a:rPr lang="ja-JP" altLang="en-US" sz="1600" dirty="0">
                <a:solidFill>
                  <a:prstClr val="black"/>
                </a:solidFill>
              </a:rPr>
              <a:t>　　　都道府県社会福祉協議会又は指定都市社会福祉協議会</a:t>
            </a:r>
            <a:r>
              <a:rPr lang="ja-JP" altLang="en-US" sz="1600" dirty="0" smtClean="0">
                <a:solidFill>
                  <a:prstClr val="black"/>
                </a:solidFill>
              </a:rPr>
              <a:t>。ただし</a:t>
            </a:r>
            <a:r>
              <a:rPr lang="ja-JP" altLang="en-US" sz="1600" dirty="0">
                <a:solidFill>
                  <a:prstClr val="black"/>
                </a:solidFill>
              </a:rPr>
              <a:t>、</a:t>
            </a:r>
            <a:r>
              <a:rPr lang="ja-JP" altLang="en-US" sz="1600" u="sng" dirty="0">
                <a:solidFill>
                  <a:prstClr val="black"/>
                </a:solidFill>
              </a:rPr>
              <a:t>事業の一部を、市区町村</a:t>
            </a:r>
            <a:r>
              <a:rPr lang="ja-JP" altLang="en-US" sz="1600" u="sng" dirty="0" smtClean="0">
                <a:solidFill>
                  <a:prstClr val="black"/>
                </a:solidFill>
              </a:rPr>
              <a:t>社会福祉</a:t>
            </a:r>
            <a:endParaRPr lang="en-US" altLang="ja-JP" sz="1600" u="sng"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en-US" sz="1600" u="sng" dirty="0" smtClean="0">
                <a:solidFill>
                  <a:prstClr val="black"/>
                </a:solidFill>
              </a:rPr>
              <a:t>協議会</a:t>
            </a:r>
            <a:r>
              <a:rPr lang="ja-JP" altLang="en-US" sz="1600" u="sng" dirty="0">
                <a:solidFill>
                  <a:prstClr val="black"/>
                </a:solidFill>
              </a:rPr>
              <a:t>等（基幹的社協等）に委託できる</a:t>
            </a:r>
            <a:r>
              <a:rPr lang="ja-JP" altLang="en-US" sz="1600" dirty="0" smtClean="0">
                <a:solidFill>
                  <a:prstClr val="black"/>
                </a:solidFill>
              </a:rPr>
              <a:t>。</a:t>
            </a:r>
            <a:r>
              <a:rPr lang="ja-JP" altLang="en-US" sz="1600" dirty="0">
                <a:solidFill>
                  <a:prstClr val="black"/>
                </a:solidFill>
              </a:rPr>
              <a:t>（</a:t>
            </a:r>
            <a:r>
              <a:rPr lang="ja-JP" altLang="en-US" sz="1600" dirty="0" smtClean="0">
                <a:solidFill>
                  <a:prstClr val="black"/>
                </a:solidFill>
              </a:rPr>
              <a:t>平成２９年３月現在</a:t>
            </a:r>
            <a:r>
              <a:rPr lang="ja-JP" altLang="en-US" sz="1600" dirty="0">
                <a:solidFill>
                  <a:prstClr val="black"/>
                </a:solidFill>
              </a:rPr>
              <a:t>の基幹的社協等</a:t>
            </a:r>
            <a:r>
              <a:rPr lang="ja-JP" altLang="en-US" sz="1600" dirty="0" smtClean="0">
                <a:solidFill>
                  <a:prstClr val="black"/>
                </a:solidFill>
              </a:rPr>
              <a:t>は１，２</a:t>
            </a:r>
            <a:r>
              <a:rPr lang="ja-JP" altLang="en-US" sz="1600" dirty="0">
                <a:solidFill>
                  <a:prstClr val="black"/>
                </a:solidFill>
              </a:rPr>
              <a:t>４</a:t>
            </a:r>
            <a:r>
              <a:rPr lang="ja-JP" altLang="en-US" sz="1600" dirty="0" smtClean="0">
                <a:solidFill>
                  <a:prstClr val="black"/>
                </a:solidFill>
              </a:rPr>
              <a:t>５ヵ所）</a:t>
            </a:r>
            <a:endParaRPr lang="ja-JP" altLang="en-US" sz="1600" dirty="0">
              <a:solidFill>
                <a:prstClr val="black"/>
              </a:solidFill>
            </a:endParaRPr>
          </a:p>
          <a:p>
            <a:r>
              <a:rPr lang="ja-JP" altLang="en-US" sz="1600" dirty="0" smtClean="0">
                <a:solidFill>
                  <a:prstClr val="black"/>
                </a:solidFill>
              </a:rPr>
              <a:t>　　（補助率）１／２</a:t>
            </a:r>
            <a:endParaRPr lang="en-US" altLang="ja-JP" sz="1600" dirty="0" smtClean="0">
              <a:solidFill>
                <a:prstClr val="black"/>
              </a:solidFill>
            </a:endParaRPr>
          </a:p>
          <a:p>
            <a:endParaRPr lang="ja-JP" altLang="en-US" sz="1600" dirty="0">
              <a:solidFill>
                <a:prstClr val="black"/>
              </a:solidFill>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＜事業の対象者</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a:t>
            </a:r>
          </a:p>
          <a:p>
            <a:r>
              <a:rPr lang="ja-JP" altLang="en-US" sz="1600" dirty="0">
                <a:solidFill>
                  <a:prstClr val="black"/>
                </a:solidFill>
              </a:rPr>
              <a:t>　　　</a:t>
            </a:r>
            <a:r>
              <a:rPr lang="ja-JP" altLang="en-US" sz="1600" u="sng" dirty="0">
                <a:solidFill>
                  <a:prstClr val="black"/>
                </a:solidFill>
              </a:rPr>
              <a:t>判断能力が不十分な者であり、かつ本事業の契約の内容について判断し得る能力を有して</a:t>
            </a:r>
            <a:r>
              <a:rPr lang="ja-JP" altLang="en-US" sz="1600" u="sng" dirty="0" smtClean="0">
                <a:solidFill>
                  <a:prstClr val="black"/>
                </a:solidFill>
              </a:rPr>
              <a:t>いる</a:t>
            </a:r>
            <a:endParaRPr lang="en-US" altLang="ja-JP" sz="1600" u="sng" dirty="0" smtClean="0">
              <a:solidFill>
                <a:prstClr val="black"/>
              </a:solidFill>
            </a:endParaRPr>
          </a:p>
          <a:p>
            <a:r>
              <a:rPr lang="ja-JP" altLang="en-US" sz="1600" dirty="0" smtClean="0">
                <a:solidFill>
                  <a:prstClr val="black"/>
                </a:solidFill>
              </a:rPr>
              <a:t>    </a:t>
            </a:r>
            <a:r>
              <a:rPr lang="ja-JP" altLang="en-US" sz="1600" u="sng" dirty="0" smtClean="0">
                <a:solidFill>
                  <a:prstClr val="black"/>
                </a:solidFill>
              </a:rPr>
              <a:t>と認められる</a:t>
            </a:r>
            <a:r>
              <a:rPr lang="ja-JP" altLang="en-US" sz="1600" u="sng" dirty="0">
                <a:solidFill>
                  <a:prstClr val="black"/>
                </a:solidFill>
              </a:rPr>
              <a:t>者</a:t>
            </a:r>
            <a:r>
              <a:rPr lang="ja-JP" altLang="en-US" sz="1600" dirty="0" smtClean="0">
                <a:solidFill>
                  <a:prstClr val="black"/>
                </a:solidFill>
              </a:rPr>
              <a:t>。（平成２９年３月</a:t>
            </a:r>
            <a:r>
              <a:rPr lang="ja-JP" altLang="en-US" sz="1600" dirty="0">
                <a:solidFill>
                  <a:prstClr val="black"/>
                </a:solidFill>
              </a:rPr>
              <a:t>末実利用者数</a:t>
            </a:r>
            <a:r>
              <a:rPr lang="ja-JP" altLang="en-US" sz="1600" dirty="0" smtClean="0">
                <a:solidFill>
                  <a:prstClr val="black"/>
                </a:solidFill>
              </a:rPr>
              <a:t>は５１，８３６人</a:t>
            </a:r>
            <a:r>
              <a:rPr lang="ja-JP" altLang="en-US" sz="1600" dirty="0">
                <a:solidFill>
                  <a:prstClr val="black"/>
                </a:solidFill>
              </a:rPr>
              <a:t>）</a:t>
            </a:r>
          </a:p>
          <a:p>
            <a:endParaRPr lang="ja-JP" altLang="en-US" sz="1600" dirty="0">
              <a:solidFill>
                <a:prstClr val="black"/>
              </a:solidFill>
            </a:endParaRPr>
          </a:p>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＜援助内容＞</a:t>
            </a:r>
          </a:p>
          <a:p>
            <a:r>
              <a:rPr lang="ja-JP" altLang="en-US" sz="1600" dirty="0">
                <a:solidFill>
                  <a:prstClr val="black"/>
                </a:solidFill>
              </a:rPr>
              <a:t>　　　</a:t>
            </a:r>
            <a:r>
              <a:rPr lang="ja-JP" altLang="en-US" sz="1600" dirty="0" smtClean="0">
                <a:solidFill>
                  <a:prstClr val="black"/>
                </a:solidFill>
              </a:rPr>
              <a:t>① 福祉</a:t>
            </a:r>
            <a:r>
              <a:rPr lang="ja-JP" altLang="en-US" sz="1600" dirty="0">
                <a:solidFill>
                  <a:prstClr val="black"/>
                </a:solidFill>
              </a:rPr>
              <a:t>サービスの利用援助</a:t>
            </a:r>
          </a:p>
          <a:p>
            <a:r>
              <a:rPr lang="ja-JP" altLang="en-US" sz="1600" dirty="0">
                <a:solidFill>
                  <a:prstClr val="black"/>
                </a:solidFill>
              </a:rPr>
              <a:t>　　　</a:t>
            </a:r>
            <a:r>
              <a:rPr lang="ja-JP" altLang="en-US" sz="1600" dirty="0" smtClean="0">
                <a:solidFill>
                  <a:prstClr val="black"/>
                </a:solidFill>
              </a:rPr>
              <a:t>② 苦情</a:t>
            </a:r>
            <a:r>
              <a:rPr lang="ja-JP" altLang="en-US" sz="1600" dirty="0">
                <a:solidFill>
                  <a:prstClr val="black"/>
                </a:solidFill>
              </a:rPr>
              <a:t>解決制度の利用援助</a:t>
            </a:r>
          </a:p>
          <a:p>
            <a:r>
              <a:rPr lang="ja-JP" altLang="en-US" sz="1600" dirty="0">
                <a:solidFill>
                  <a:prstClr val="black"/>
                </a:solidFill>
              </a:rPr>
              <a:t>　　　</a:t>
            </a:r>
            <a:r>
              <a:rPr lang="ja-JP" altLang="en-US" sz="1600" dirty="0" smtClean="0">
                <a:solidFill>
                  <a:prstClr val="black"/>
                </a:solidFill>
              </a:rPr>
              <a:t>③ 住宅</a:t>
            </a:r>
            <a:r>
              <a:rPr lang="ja-JP" altLang="en-US" sz="1600" dirty="0">
                <a:solidFill>
                  <a:prstClr val="black"/>
                </a:solidFill>
              </a:rPr>
              <a:t>改造、居住家屋の賃借</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　　　　　日常</a:t>
            </a:r>
            <a:r>
              <a:rPr lang="ja-JP" altLang="en-US" sz="1600" dirty="0">
                <a:solidFill>
                  <a:prstClr val="black"/>
                </a:solidFill>
              </a:rPr>
              <a:t>生活上の消費契約及び住民票の届出等の行政手続</a:t>
            </a:r>
            <a:r>
              <a:rPr lang="ja-JP" altLang="en-US" sz="1600" dirty="0" smtClean="0">
                <a:solidFill>
                  <a:prstClr val="black"/>
                </a:solidFill>
              </a:rPr>
              <a:t>に関する</a:t>
            </a:r>
            <a:r>
              <a:rPr lang="ja-JP" altLang="en-US" sz="1600" dirty="0">
                <a:solidFill>
                  <a:prstClr val="black"/>
                </a:solidFill>
              </a:rPr>
              <a:t>援助等</a:t>
            </a:r>
          </a:p>
          <a:p>
            <a:r>
              <a:rPr lang="ja-JP" altLang="en-US" sz="1600" dirty="0">
                <a:solidFill>
                  <a:prstClr val="black"/>
                </a:solidFill>
              </a:rPr>
              <a:t>　　　</a:t>
            </a:r>
            <a:r>
              <a:rPr lang="ja-JP" altLang="en-US" sz="1600" dirty="0" smtClean="0">
                <a:solidFill>
                  <a:prstClr val="black"/>
                </a:solidFill>
              </a:rPr>
              <a:t>④ ①</a:t>
            </a:r>
            <a:r>
              <a:rPr lang="ja-JP" altLang="en-US" sz="1600" dirty="0">
                <a:solidFill>
                  <a:prstClr val="black"/>
                </a:solidFill>
              </a:rPr>
              <a:t>～③に伴う援助として「預金の払い戻し、預金の解約、預金の預け入れの手続等利用者</a:t>
            </a:r>
            <a:r>
              <a:rPr lang="ja-JP" altLang="en-US" sz="1600" dirty="0" smtClean="0">
                <a:solidFill>
                  <a:prstClr val="black"/>
                </a:solidFill>
              </a:rPr>
              <a:t>の</a:t>
            </a:r>
            <a:endParaRPr lang="en-US" altLang="ja-JP" sz="1600" dirty="0" smtClean="0">
              <a:solidFill>
                <a:prstClr val="black"/>
              </a:solidFill>
            </a:endParaRPr>
          </a:p>
          <a:p>
            <a:r>
              <a:rPr lang="en-US" altLang="ja-JP" sz="1600" dirty="0" smtClean="0">
                <a:solidFill>
                  <a:prstClr val="black"/>
                </a:solidFill>
              </a:rPr>
              <a:t>            </a:t>
            </a:r>
            <a:r>
              <a:rPr lang="ja-JP" altLang="en-US" sz="1600" dirty="0" smtClean="0">
                <a:solidFill>
                  <a:prstClr val="black"/>
                </a:solidFill>
              </a:rPr>
              <a:t>日常生活費</a:t>
            </a:r>
            <a:r>
              <a:rPr lang="ja-JP" altLang="en-US" sz="1600" dirty="0">
                <a:solidFill>
                  <a:prstClr val="black"/>
                </a:solidFill>
              </a:rPr>
              <a:t>の管理（日常的金銭管理）」「定期的な訪問による生活変化の察知」</a:t>
            </a:r>
          </a:p>
        </p:txBody>
      </p:sp>
      <p:sp>
        <p:nvSpPr>
          <p:cNvPr id="312324" name="Rectangle 7"/>
          <p:cNvSpPr>
            <a:spLocks noChangeArrowheads="1"/>
          </p:cNvSpPr>
          <p:nvPr/>
        </p:nvSpPr>
        <p:spPr bwMode="auto">
          <a:xfrm>
            <a:off x="859951" y="5877272"/>
            <a:ext cx="6840760" cy="815769"/>
          </a:xfrm>
          <a:prstGeom prst="rect">
            <a:avLst/>
          </a:prstGeom>
          <a:noFill/>
          <a:ln w="9525">
            <a:solidFill>
              <a:schemeClr val="tx1"/>
            </a:solidFill>
            <a:miter lim="800000"/>
            <a:headEnd/>
            <a:tailEnd/>
          </a:ln>
        </p:spPr>
        <p:txBody>
          <a:bodyPr wrap="none" lIns="85568" tIns="42789" rIns="85568" bIns="42789" anchor="ctr"/>
          <a:lstStyle/>
          <a:p>
            <a:r>
              <a:rPr lang="ja-JP" altLang="en-US" dirty="0">
                <a:solidFill>
                  <a:prstClr val="black"/>
                </a:solidFill>
              </a:rPr>
              <a:t>　</a:t>
            </a:r>
            <a:r>
              <a:rPr lang="ja-JP" altLang="en-US" sz="1500" dirty="0">
                <a:solidFill>
                  <a:prstClr val="black"/>
                </a:solidFill>
              </a:rPr>
              <a:t>具体的には、利用者との契約に基づいて、福祉サービス申請の助言や</a:t>
            </a:r>
            <a:r>
              <a:rPr lang="ja-JP" altLang="en-US" sz="1500" dirty="0" smtClean="0">
                <a:solidFill>
                  <a:prstClr val="black"/>
                </a:solidFill>
              </a:rPr>
              <a:t>同行、</a:t>
            </a:r>
            <a:endParaRPr lang="en-US" altLang="ja-JP" sz="1500" dirty="0" smtClean="0">
              <a:solidFill>
                <a:prstClr val="black"/>
              </a:solidFill>
            </a:endParaRPr>
          </a:p>
          <a:p>
            <a:r>
              <a:rPr lang="ja-JP" altLang="en-US" sz="1500" dirty="0" smtClean="0">
                <a:solidFill>
                  <a:prstClr val="black"/>
                </a:solidFill>
              </a:rPr>
              <a:t>　サービス</a:t>
            </a:r>
            <a:r>
              <a:rPr lang="ja-JP" altLang="en-US" sz="1500" dirty="0">
                <a:solidFill>
                  <a:prstClr val="black"/>
                </a:solidFill>
              </a:rPr>
              <a:t>の利用料の支払い</a:t>
            </a:r>
            <a:r>
              <a:rPr lang="ja-JP" altLang="en-US" sz="1500" dirty="0" smtClean="0">
                <a:solidFill>
                  <a:prstClr val="black"/>
                </a:solidFill>
              </a:rPr>
              <a:t>、公共</a:t>
            </a:r>
            <a:r>
              <a:rPr lang="ja-JP" altLang="en-US" sz="1500" dirty="0">
                <a:solidFill>
                  <a:prstClr val="black"/>
                </a:solidFill>
              </a:rPr>
              <a:t>料金の支払い等の日常的金銭管理等を実施。</a:t>
            </a:r>
            <a:endParaRPr lang="en-US" altLang="ja-JP" sz="1500" dirty="0">
              <a:solidFill>
                <a:prstClr val="black"/>
              </a:solidFill>
            </a:endParaRPr>
          </a:p>
          <a:p>
            <a:r>
              <a:rPr lang="ja-JP" altLang="en-US" sz="1500" dirty="0" smtClean="0">
                <a:solidFill>
                  <a:prstClr val="black"/>
                </a:solidFill>
              </a:rPr>
              <a:t>　　　　　（</a:t>
            </a:r>
            <a:r>
              <a:rPr lang="en-US" altLang="ja-JP" sz="1500" dirty="0">
                <a:solidFill>
                  <a:prstClr val="black"/>
                </a:solidFill>
              </a:rPr>
              <a:t>1</a:t>
            </a:r>
            <a:r>
              <a:rPr lang="ja-JP" altLang="en-US" sz="1500" dirty="0">
                <a:solidFill>
                  <a:prstClr val="black"/>
                </a:solidFill>
              </a:rPr>
              <a:t>ヶ月の平均利用回数は約</a:t>
            </a:r>
            <a:r>
              <a:rPr lang="en-US" altLang="ja-JP" sz="1500" dirty="0">
                <a:solidFill>
                  <a:prstClr val="black"/>
                </a:solidFill>
              </a:rPr>
              <a:t>2</a:t>
            </a:r>
            <a:r>
              <a:rPr lang="ja-JP" altLang="en-US" sz="1500" dirty="0">
                <a:solidFill>
                  <a:prstClr val="black"/>
                </a:solidFill>
              </a:rPr>
              <a:t>回、利用料の平均</a:t>
            </a:r>
            <a:r>
              <a:rPr lang="en-US" altLang="ja-JP" sz="1500" dirty="0">
                <a:solidFill>
                  <a:prstClr val="black"/>
                </a:solidFill>
              </a:rPr>
              <a:t>1</a:t>
            </a:r>
            <a:r>
              <a:rPr lang="ja-JP" altLang="en-US" sz="1500" dirty="0">
                <a:solidFill>
                  <a:prstClr val="black"/>
                </a:solidFill>
              </a:rPr>
              <a:t>回</a:t>
            </a:r>
            <a:r>
              <a:rPr lang="en-US" altLang="ja-JP" sz="1500" dirty="0">
                <a:solidFill>
                  <a:prstClr val="black"/>
                </a:solidFill>
              </a:rPr>
              <a:t>1,200</a:t>
            </a:r>
            <a:r>
              <a:rPr lang="ja-JP" altLang="en-US" sz="1500" dirty="0">
                <a:solidFill>
                  <a:prstClr val="black"/>
                </a:solidFill>
              </a:rPr>
              <a:t>円）</a:t>
            </a:r>
          </a:p>
        </p:txBody>
      </p:sp>
      <p:sp>
        <p:nvSpPr>
          <p:cNvPr id="7" name="AutoShape 103"/>
          <p:cNvSpPr>
            <a:spLocks noChangeArrowheads="1"/>
          </p:cNvSpPr>
          <p:nvPr/>
        </p:nvSpPr>
        <p:spPr bwMode="auto">
          <a:xfrm>
            <a:off x="0" y="44624"/>
            <a:ext cx="9919476" cy="75405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2400" dirty="0">
                <a:solidFill>
                  <a:prstClr val="black"/>
                </a:solidFill>
                <a:latin typeface="ＤＦ特太ゴシック体" pitchFamily="49" charset="-128"/>
                <a:ea typeface="ＤＦ特太ゴシック体" pitchFamily="49" charset="-128"/>
              </a:rPr>
              <a:t>日常生活自立</a:t>
            </a:r>
            <a:r>
              <a:rPr lang="ja-JP" altLang="en-US" sz="2400" dirty="0" smtClean="0">
                <a:solidFill>
                  <a:prstClr val="black"/>
                </a:solidFill>
                <a:latin typeface="ＤＦ特太ゴシック体" pitchFamily="49" charset="-128"/>
                <a:ea typeface="ＤＦ特太ゴシック体" pitchFamily="49" charset="-128"/>
              </a:rPr>
              <a:t>支援事業</a:t>
            </a:r>
            <a:endParaRPr lang="en-US" altLang="ja-JP" sz="2400" dirty="0" smtClean="0">
              <a:solidFill>
                <a:prstClr val="black"/>
              </a:solidFill>
              <a:latin typeface="ＤＦ特太ゴシック体" pitchFamily="49" charset="-128"/>
              <a:ea typeface="ＤＦ特太ゴシック体" pitchFamily="49" charset="-128"/>
            </a:endParaRPr>
          </a:p>
          <a:p>
            <a:pPr algn="r"/>
            <a:endParaRPr lang="en-US" altLang="ja-JP" sz="500" dirty="0" smtClean="0">
              <a:solidFill>
                <a:prstClr val="black"/>
              </a:solidFill>
              <a:latin typeface="ＤＦ特太ゴシック体" pitchFamily="49" charset="-128"/>
              <a:ea typeface="ＤＦ特太ゴシック体" pitchFamily="49" charset="-128"/>
            </a:endParaRPr>
          </a:p>
          <a:p>
            <a:pPr algn="r"/>
            <a:r>
              <a:rPr lang="ja-JP" altLang="en-US" sz="1400" dirty="0" smtClean="0">
                <a:solidFill>
                  <a:prstClr val="black"/>
                </a:solidFill>
                <a:latin typeface="ＤＦ特太ゴシック体" pitchFamily="49" charset="-128"/>
                <a:ea typeface="ＤＦ特太ゴシック体" pitchFamily="49" charset="-128"/>
              </a:rPr>
              <a:t>平成３０年度予算案：</a:t>
            </a:r>
            <a:r>
              <a:rPr lang="ja-JP" altLang="en-US" sz="1400" dirty="0">
                <a:solidFill>
                  <a:prstClr val="black"/>
                </a:solidFill>
                <a:latin typeface="ＤＦ特太ゴシック体" pitchFamily="49" charset="-128"/>
                <a:ea typeface="ＤＦ特太ゴシック体" pitchFamily="49" charset="-128"/>
              </a:rPr>
              <a:t>生活</a:t>
            </a:r>
            <a:r>
              <a:rPr lang="ja-JP" altLang="en-US" sz="1400" dirty="0" smtClean="0">
                <a:solidFill>
                  <a:prstClr val="black"/>
                </a:solidFill>
                <a:latin typeface="ＤＦ特太ゴシック体" pitchFamily="49" charset="-128"/>
                <a:ea typeface="ＤＦ特太ゴシック体" pitchFamily="49" charset="-128"/>
              </a:rPr>
              <a:t>困窮者就労準備支援</a:t>
            </a:r>
            <a:r>
              <a:rPr lang="ja-JP" altLang="en-US" sz="1400" dirty="0">
                <a:solidFill>
                  <a:prstClr val="black"/>
                </a:solidFill>
                <a:latin typeface="ＤＦ特太ゴシック体" pitchFamily="49" charset="-128"/>
                <a:ea typeface="ＤＦ特太ゴシック体" pitchFamily="49" charset="-128"/>
              </a:rPr>
              <a:t>事業費等</a:t>
            </a:r>
            <a:r>
              <a:rPr lang="ja-JP" altLang="en-US" sz="1400" dirty="0" smtClean="0">
                <a:solidFill>
                  <a:prstClr val="black"/>
                </a:solidFill>
                <a:latin typeface="ＤＦ特太ゴシック体" pitchFamily="49" charset="-128"/>
                <a:ea typeface="ＤＦ特太ゴシック体" pitchFamily="49" charset="-128"/>
              </a:rPr>
              <a:t>補助金３８５億円</a:t>
            </a:r>
            <a:r>
              <a:rPr lang="ja-JP" altLang="en-US" sz="1400" dirty="0">
                <a:solidFill>
                  <a:prstClr val="black"/>
                </a:solidFill>
                <a:latin typeface="ＤＦ特太ゴシック体" pitchFamily="49" charset="-128"/>
                <a:ea typeface="ＤＦ特太ゴシック体" pitchFamily="49" charset="-128"/>
              </a:rPr>
              <a:t>の内数</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24" y="3933056"/>
            <a:ext cx="6336704" cy="930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629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6B44F31-C5EA-4F68-BA5C-6BB7DC596ED2}" type="slidenum">
              <a:rPr lang="ja-JP" altLang="en-US" smtClean="0">
                <a:solidFill>
                  <a:schemeClr val="tx1"/>
                </a:solidFill>
              </a:rPr>
              <a:pPr/>
              <a:t>87</a:t>
            </a:fld>
            <a:endParaRPr lang="ja-JP" altLang="en-US" dirty="0">
              <a:solidFill>
                <a:schemeClr val="tx1"/>
              </a:solidFill>
            </a:endParaRPr>
          </a:p>
        </p:txBody>
      </p:sp>
      <p:sp>
        <p:nvSpPr>
          <p:cNvPr id="2" name="テキスト ボックス 1"/>
          <p:cNvSpPr txBox="1"/>
          <p:nvPr/>
        </p:nvSpPr>
        <p:spPr>
          <a:xfrm>
            <a:off x="2504728" y="44624"/>
            <a:ext cx="4896544" cy="461665"/>
          </a:xfrm>
          <a:prstGeom prst="rect">
            <a:avLst/>
          </a:prstGeom>
          <a:noFill/>
        </p:spPr>
        <p:txBody>
          <a:bodyPr wrap="square" rtlCol="0">
            <a:spAutoFit/>
          </a:bodyPr>
          <a:lstStyle/>
          <a:p>
            <a:pPr algn="ctr"/>
            <a:r>
              <a:rPr kumimoji="1" lang="ja-JP" altLang="en-US" sz="2400" dirty="0" smtClean="0"/>
              <a:t>法定後見制度の概要</a:t>
            </a:r>
            <a:endParaRPr kumimoji="1" lang="ja-JP" altLang="en-US" sz="2400" dirty="0"/>
          </a:p>
        </p:txBody>
      </p:sp>
      <p:sp>
        <p:nvSpPr>
          <p:cNvPr id="3" name="正方形/長方形 2"/>
          <p:cNvSpPr/>
          <p:nvPr/>
        </p:nvSpPr>
        <p:spPr>
          <a:xfrm>
            <a:off x="128464" y="476672"/>
            <a:ext cx="964907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400" dirty="0" smtClean="0"/>
              <a:t>精神上の障害により判断能力が不十分であるため法律行為における意思決定が困難な方々について、その判断能力を補い、その方型の財産等の権利を擁護する制度</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3661294975"/>
              </p:ext>
            </p:extLst>
          </p:nvPr>
        </p:nvGraphicFramePr>
        <p:xfrm>
          <a:off x="128464" y="1196752"/>
          <a:ext cx="9649072" cy="3833943"/>
        </p:xfrm>
        <a:graphic>
          <a:graphicData uri="http://schemas.openxmlformats.org/drawingml/2006/table">
            <a:tbl>
              <a:tblPr firstRow="1" bandRow="1">
                <a:tableStyleId>{5940675A-B579-460E-94D1-54222C63F5DA}</a:tableStyleId>
              </a:tblPr>
              <a:tblGrid>
                <a:gridCol w="1944216">
                  <a:extLst>
                    <a:ext uri="{9D8B030D-6E8A-4147-A177-3AD203B41FA5}">
                      <a16:colId xmlns:a16="http://schemas.microsoft.com/office/drawing/2014/main" val="362257422"/>
                    </a:ext>
                  </a:extLst>
                </a:gridCol>
                <a:gridCol w="2520280">
                  <a:extLst>
                    <a:ext uri="{9D8B030D-6E8A-4147-A177-3AD203B41FA5}">
                      <a16:colId xmlns:a16="http://schemas.microsoft.com/office/drawing/2014/main" val="559050030"/>
                    </a:ext>
                  </a:extLst>
                </a:gridCol>
                <a:gridCol w="2592288">
                  <a:extLst>
                    <a:ext uri="{9D8B030D-6E8A-4147-A177-3AD203B41FA5}">
                      <a16:colId xmlns:a16="http://schemas.microsoft.com/office/drawing/2014/main" val="2801526689"/>
                    </a:ext>
                  </a:extLst>
                </a:gridCol>
                <a:gridCol w="2592288">
                  <a:extLst>
                    <a:ext uri="{9D8B030D-6E8A-4147-A177-3AD203B41FA5}">
                      <a16:colId xmlns:a16="http://schemas.microsoft.com/office/drawing/2014/main" val="2429410690"/>
                    </a:ext>
                  </a:extLst>
                </a:gridCol>
              </a:tblGrid>
              <a:tr h="360040">
                <a:tc>
                  <a:txBody>
                    <a:bodyPr/>
                    <a:lstStyle/>
                    <a:p>
                      <a:endParaRPr kumimoji="1" lang="ja-JP" altLang="en-US" sz="1600" dirty="0"/>
                    </a:p>
                  </a:txBody>
                  <a:tcPr/>
                </a:tc>
                <a:tc>
                  <a:txBody>
                    <a:bodyPr/>
                    <a:lstStyle/>
                    <a:p>
                      <a:pPr algn="ctr"/>
                      <a:r>
                        <a:rPr kumimoji="1" lang="ja-JP" altLang="en-US" sz="1600" dirty="0" smtClean="0"/>
                        <a:t>後　見</a:t>
                      </a:r>
                      <a:endParaRPr kumimoji="1" lang="ja-JP" altLang="en-US" sz="1600" dirty="0"/>
                    </a:p>
                  </a:txBody>
                  <a:tcPr anchor="ctr">
                    <a:solidFill>
                      <a:schemeClr val="accent2">
                        <a:lumMod val="20000"/>
                        <a:lumOff val="80000"/>
                      </a:schemeClr>
                    </a:solidFill>
                  </a:tcPr>
                </a:tc>
                <a:tc>
                  <a:txBody>
                    <a:bodyPr/>
                    <a:lstStyle/>
                    <a:p>
                      <a:pPr algn="ctr"/>
                      <a:r>
                        <a:rPr kumimoji="1" lang="ja-JP" altLang="en-US" sz="1600" dirty="0" smtClean="0"/>
                        <a:t>保　佐</a:t>
                      </a:r>
                      <a:endParaRPr kumimoji="1" lang="ja-JP" altLang="en-US" sz="1600" dirty="0"/>
                    </a:p>
                  </a:txBody>
                  <a:tcPr anchor="ctr">
                    <a:solidFill>
                      <a:srgbClr val="FCEE9C"/>
                    </a:solidFill>
                  </a:tcPr>
                </a:tc>
                <a:tc>
                  <a:txBody>
                    <a:bodyPr/>
                    <a:lstStyle/>
                    <a:p>
                      <a:pPr algn="ctr"/>
                      <a:r>
                        <a:rPr kumimoji="1" lang="ja-JP" altLang="en-US" sz="1600" dirty="0" smtClean="0"/>
                        <a:t>補　助</a:t>
                      </a:r>
                      <a:endParaRPr kumimoji="1" lang="ja-JP" altLang="en-US" sz="1600" dirty="0"/>
                    </a:p>
                  </a:txBody>
                  <a:tcPr anchor="ctr">
                    <a:solidFill>
                      <a:schemeClr val="accent3">
                        <a:lumMod val="40000"/>
                        <a:lumOff val="60000"/>
                      </a:schemeClr>
                    </a:solidFill>
                  </a:tcPr>
                </a:tc>
                <a:extLst>
                  <a:ext uri="{0D108BD9-81ED-4DB2-BD59-A6C34878D82A}">
                    <a16:rowId xmlns:a16="http://schemas.microsoft.com/office/drawing/2014/main" val="2709074028"/>
                  </a:ext>
                </a:extLst>
              </a:tr>
              <a:tr h="534917">
                <a:tc>
                  <a:txBody>
                    <a:bodyPr/>
                    <a:lstStyle/>
                    <a:p>
                      <a:r>
                        <a:rPr kumimoji="1" lang="ja-JP" altLang="en-US" sz="1400" dirty="0" smtClean="0"/>
                        <a:t>対象となる方</a:t>
                      </a:r>
                      <a:endParaRPr kumimoji="1" lang="ja-JP" altLang="en-US" sz="1400" dirty="0"/>
                    </a:p>
                  </a:txBody>
                  <a:tcPr anchor="ctr"/>
                </a:tc>
                <a:tc>
                  <a:txBody>
                    <a:bodyPr/>
                    <a:lstStyle/>
                    <a:p>
                      <a:r>
                        <a:rPr kumimoji="1" lang="ja-JP" altLang="en-US" sz="1200" dirty="0" smtClean="0"/>
                        <a:t>判断力が欠けているのが通常の状態の方</a:t>
                      </a:r>
                      <a:endParaRPr kumimoji="1" lang="ja-JP" altLang="en-US" sz="1200" dirty="0"/>
                    </a:p>
                  </a:txBody>
                  <a:tcPr>
                    <a:solidFill>
                      <a:schemeClr val="accent2">
                        <a:lumMod val="20000"/>
                        <a:lumOff val="80000"/>
                      </a:schemeClr>
                    </a:solidFill>
                  </a:tcPr>
                </a:tc>
                <a:tc>
                  <a:txBody>
                    <a:bodyPr/>
                    <a:lstStyle/>
                    <a:p>
                      <a:r>
                        <a:rPr kumimoji="1" lang="ja-JP" altLang="en-US" sz="1200" dirty="0" smtClean="0"/>
                        <a:t>判断力が著しく不十分な方</a:t>
                      </a:r>
                      <a:endParaRPr kumimoji="1" lang="en-US" altLang="ja-JP" sz="1200" dirty="0" smtClean="0"/>
                    </a:p>
                    <a:p>
                      <a:endParaRPr kumimoji="1" lang="ja-JP" altLang="en-US" sz="1200" dirty="0"/>
                    </a:p>
                  </a:txBody>
                  <a:tcPr>
                    <a:solidFill>
                      <a:srgbClr val="FCEE9C"/>
                    </a:solidFill>
                  </a:tcPr>
                </a:tc>
                <a:tc>
                  <a:txBody>
                    <a:bodyPr/>
                    <a:lstStyle/>
                    <a:p>
                      <a:r>
                        <a:rPr kumimoji="1" lang="ja-JP" altLang="en-US" sz="1200" dirty="0" smtClean="0"/>
                        <a:t>判断能力が不十分な方</a:t>
                      </a:r>
                      <a:endParaRPr kumimoji="1" lang="ja-JP" altLang="en-US" sz="1200" dirty="0"/>
                    </a:p>
                  </a:txBody>
                  <a:tcPr>
                    <a:solidFill>
                      <a:schemeClr val="accent3">
                        <a:lumMod val="40000"/>
                        <a:lumOff val="60000"/>
                      </a:schemeClr>
                    </a:solidFill>
                  </a:tcPr>
                </a:tc>
                <a:extLst>
                  <a:ext uri="{0D108BD9-81ED-4DB2-BD59-A6C34878D82A}">
                    <a16:rowId xmlns:a16="http://schemas.microsoft.com/office/drawing/2014/main" val="187845108"/>
                  </a:ext>
                </a:extLst>
              </a:tr>
              <a:tr h="534917">
                <a:tc>
                  <a:txBody>
                    <a:bodyPr/>
                    <a:lstStyle/>
                    <a:p>
                      <a:r>
                        <a:rPr kumimoji="1" lang="ja-JP" altLang="en-US" sz="1400" dirty="0" smtClean="0"/>
                        <a:t>申し立てをすることができる人</a:t>
                      </a:r>
                      <a:endParaRPr kumimoji="1" lang="ja-JP" altLang="en-US" sz="1400" dirty="0"/>
                    </a:p>
                  </a:txBody>
                  <a:tcPr anchor="ctr"/>
                </a:tc>
                <a:tc>
                  <a:txBody>
                    <a:bodyPr/>
                    <a:lstStyle/>
                    <a:p>
                      <a:endParaRPr kumimoji="1" lang="ja-JP" altLang="en-US" sz="1200" dirty="0"/>
                    </a:p>
                  </a:txBody>
                  <a:tcPr>
                    <a:lnR w="12700" cap="flat" cmpd="sng" algn="ctr">
                      <a:solidFill>
                        <a:srgbClr val="FFFF99"/>
                      </a:solidFill>
                      <a:prstDash val="solid"/>
                      <a:round/>
                      <a:headEnd type="none" w="med" len="med"/>
                      <a:tailEnd type="none" w="med" len="med"/>
                    </a:lnR>
                    <a:solidFill>
                      <a:schemeClr val="accent2">
                        <a:lumMod val="20000"/>
                        <a:lumOff val="80000"/>
                      </a:schemeClr>
                    </a:solidFill>
                  </a:tcPr>
                </a:tc>
                <a:tc>
                  <a:txBody>
                    <a:bodyPr/>
                    <a:lstStyle/>
                    <a:p>
                      <a:endParaRPr kumimoji="1" lang="ja-JP" altLang="en-US" sz="1200" dirty="0"/>
                    </a:p>
                  </a:txBody>
                  <a:tcPr>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solidFill>
                      <a:srgbClr val="FCEE9C"/>
                    </a:solidFill>
                  </a:tcPr>
                </a:tc>
                <a:tc>
                  <a:txBody>
                    <a:bodyPr/>
                    <a:lstStyle/>
                    <a:p>
                      <a:endParaRPr kumimoji="1" lang="ja-JP" altLang="en-US" sz="1200" dirty="0"/>
                    </a:p>
                  </a:txBody>
                  <a:tcPr>
                    <a:lnL w="12700" cap="flat" cmpd="sng" algn="ctr">
                      <a:solidFill>
                        <a:srgbClr val="FFFF99"/>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37944871"/>
                  </a:ext>
                </a:extLst>
              </a:tr>
              <a:tr h="799318">
                <a:tc>
                  <a:txBody>
                    <a:bodyPr/>
                    <a:lstStyle/>
                    <a:p>
                      <a:r>
                        <a:rPr kumimoji="1" lang="ja-JP" altLang="en-US" sz="1400" dirty="0" smtClean="0"/>
                        <a:t>成年後見人等（成年後見人・保佐人・補助人）の同意が必要な行為</a:t>
                      </a:r>
                      <a:endParaRPr kumimoji="1" lang="ja-JP" altLang="en-US" sz="1400" dirty="0"/>
                    </a:p>
                  </a:txBody>
                  <a:tcPr anchor="ctr"/>
                </a:tc>
                <a:tc>
                  <a:txBody>
                    <a:bodyPr/>
                    <a:lstStyle/>
                    <a:p>
                      <a:endParaRPr kumimoji="1" lang="ja-JP" altLang="en-US" sz="1200" dirty="0"/>
                    </a:p>
                  </a:txBody>
                  <a:tcPr>
                    <a:lnTlToBr w="12700" cap="flat" cmpd="sng" algn="ctr">
                      <a:solidFill>
                        <a:schemeClr val="tx1"/>
                      </a:solidFill>
                      <a:prstDash val="solid"/>
                      <a:round/>
                      <a:headEnd type="none" w="med" len="med"/>
                      <a:tailEnd type="none" w="med" len="med"/>
                    </a:lnTlToBr>
                    <a:solidFill>
                      <a:schemeClr val="accent2">
                        <a:lumMod val="20000"/>
                        <a:lumOff val="80000"/>
                      </a:schemeClr>
                    </a:solidFill>
                  </a:tcPr>
                </a:tc>
                <a:tc>
                  <a:txBody>
                    <a:bodyPr/>
                    <a:lstStyle/>
                    <a:p>
                      <a:r>
                        <a:rPr kumimoji="1" lang="ja-JP" altLang="en-US" sz="1200" dirty="0" smtClean="0"/>
                        <a:t>民法１３条１項所定の行為</a:t>
                      </a:r>
                      <a:endParaRPr kumimoji="1" lang="en-US" altLang="ja-JP" sz="1200" dirty="0" smtClean="0"/>
                    </a:p>
                    <a:p>
                      <a:r>
                        <a:rPr kumimoji="1" lang="ja-JP" altLang="en-US" sz="1200" dirty="0" smtClean="0"/>
                        <a:t>（注２）（注３）（注４）</a:t>
                      </a:r>
                      <a:endParaRPr kumimoji="1" lang="ja-JP" altLang="en-US" sz="1200" dirty="0"/>
                    </a:p>
                  </a:txBody>
                  <a:tcPr anchor="ctr">
                    <a:solidFill>
                      <a:srgbClr val="FCEE9C"/>
                    </a:solidFill>
                  </a:tcPr>
                </a:tc>
                <a:tc>
                  <a:txBody>
                    <a:bodyPr/>
                    <a:lstStyle/>
                    <a:p>
                      <a:r>
                        <a:rPr kumimoji="1" lang="ja-JP" altLang="en-US" sz="1200" dirty="0" smtClean="0"/>
                        <a:t>申し立ての範囲内での改定裁判所が審判で定める「特定の法律行為」（民法１３条１項所定の行為の一部）</a:t>
                      </a:r>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2914957409"/>
                  </a:ext>
                </a:extLst>
              </a:tr>
              <a:tr h="534917">
                <a:tc>
                  <a:txBody>
                    <a:bodyPr/>
                    <a:lstStyle/>
                    <a:p>
                      <a:r>
                        <a:rPr kumimoji="1" lang="ja-JP" altLang="en-US" sz="1400" dirty="0" smtClean="0"/>
                        <a:t>取り消しが可能な行為</a:t>
                      </a:r>
                      <a:endParaRPr kumimoji="1" lang="ja-JP" altLang="en-US" sz="1400" dirty="0"/>
                    </a:p>
                  </a:txBody>
                  <a:tcPr anchor="ctr"/>
                </a:tc>
                <a:tc>
                  <a:txBody>
                    <a:bodyPr/>
                    <a:lstStyle/>
                    <a:p>
                      <a:r>
                        <a:rPr kumimoji="1" lang="ja-JP" altLang="en-US" sz="1200" dirty="0" smtClean="0"/>
                        <a:t>日常生活に関する行為以外の行為</a:t>
                      </a:r>
                      <a:endParaRPr kumimoji="1" lang="ja-JP" altLang="en-US" sz="1200" dirty="0"/>
                    </a:p>
                  </a:txBody>
                  <a:tcPr anchor="ctr">
                    <a:solidFill>
                      <a:schemeClr val="accent2">
                        <a:lumMod val="20000"/>
                        <a:lumOff val="80000"/>
                      </a:schemeClr>
                    </a:solidFill>
                  </a:tcPr>
                </a:tc>
                <a:tc>
                  <a:txBody>
                    <a:bodyPr/>
                    <a:lstStyle/>
                    <a:p>
                      <a:r>
                        <a:rPr kumimoji="1" lang="ja-JP" altLang="en-US" sz="1200" dirty="0" smtClean="0"/>
                        <a:t>同上</a:t>
                      </a:r>
                      <a:endParaRPr kumimoji="1" lang="en-US" altLang="ja-JP" sz="1200" dirty="0" smtClean="0"/>
                    </a:p>
                    <a:p>
                      <a:r>
                        <a:rPr kumimoji="1" lang="ja-JP" altLang="en-US" sz="1200" dirty="0" smtClean="0"/>
                        <a:t>（注２）（注３）（注４）</a:t>
                      </a:r>
                      <a:endParaRPr kumimoji="1" lang="ja-JP" altLang="en-US" sz="1200" dirty="0"/>
                    </a:p>
                  </a:txBody>
                  <a:tcPr anchor="ctr">
                    <a:solidFill>
                      <a:srgbClr val="FCEE9C"/>
                    </a:solidFill>
                  </a:tcPr>
                </a:tc>
                <a:tc>
                  <a:txBody>
                    <a:bodyPr/>
                    <a:lstStyle/>
                    <a:p>
                      <a:r>
                        <a:rPr kumimoji="1" lang="ja-JP" altLang="en-US" sz="1200" dirty="0" smtClean="0"/>
                        <a:t>同上</a:t>
                      </a:r>
                      <a:endParaRPr kumimoji="1" lang="en-US" altLang="ja-JP" sz="1200" dirty="0" smtClean="0"/>
                    </a:p>
                    <a:p>
                      <a:r>
                        <a:rPr kumimoji="1" lang="ja-JP" altLang="en-US" sz="1200" dirty="0" smtClean="0"/>
                        <a:t>（注２）（注４）</a:t>
                      </a:r>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1629208830"/>
                  </a:ext>
                </a:extLst>
              </a:tr>
              <a:tr h="534917">
                <a:tc>
                  <a:txBody>
                    <a:bodyPr/>
                    <a:lstStyle/>
                    <a:p>
                      <a:r>
                        <a:rPr kumimoji="1" lang="ja-JP" altLang="en-US" sz="1400" dirty="0" smtClean="0"/>
                        <a:t>成年後見人等に与えられる代理権の範囲</a:t>
                      </a:r>
                      <a:endParaRPr kumimoji="1" lang="ja-JP" altLang="en-US" sz="1400" dirty="0"/>
                    </a:p>
                  </a:txBody>
                  <a:tcPr anchor="ctr"/>
                </a:tc>
                <a:tc>
                  <a:txBody>
                    <a:bodyPr/>
                    <a:lstStyle/>
                    <a:p>
                      <a:r>
                        <a:rPr kumimoji="1" lang="ja-JP" altLang="en-US" sz="1200" dirty="0" smtClean="0"/>
                        <a:t>制度に関するすべての法律行為</a:t>
                      </a:r>
                      <a:endParaRPr kumimoji="1" lang="ja-JP" altLang="en-US" sz="1200" dirty="0"/>
                    </a:p>
                  </a:txBody>
                  <a:tcPr anchor="ctr">
                    <a:solidFill>
                      <a:schemeClr val="accent2">
                        <a:lumMod val="20000"/>
                        <a:lumOff val="80000"/>
                      </a:schemeClr>
                    </a:solidFill>
                  </a:tcPr>
                </a:tc>
                <a:tc>
                  <a:txBody>
                    <a:bodyPr/>
                    <a:lstStyle/>
                    <a:p>
                      <a:r>
                        <a:rPr kumimoji="1" lang="ja-JP" altLang="en-US" sz="1200" dirty="0" smtClean="0"/>
                        <a:t>申し立ての範囲内で家庭裁判所が審判で定める「所定の法律行為」（注１）</a:t>
                      </a:r>
                      <a:endParaRPr kumimoji="1" lang="ja-JP" altLang="en-US" sz="1200" dirty="0"/>
                    </a:p>
                  </a:txBody>
                  <a:tcPr anchor="ctr">
                    <a:solidFill>
                      <a:srgbClr val="FCEE9C"/>
                    </a:solidFill>
                  </a:tcPr>
                </a:tc>
                <a:tc>
                  <a:txBody>
                    <a:bodyPr/>
                    <a:lstStyle/>
                    <a:p>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2467410340"/>
                  </a:ext>
                </a:extLst>
              </a:tr>
              <a:tr h="534917">
                <a:tc>
                  <a:txBody>
                    <a:bodyPr/>
                    <a:lstStyle/>
                    <a:p>
                      <a:r>
                        <a:rPr kumimoji="1" lang="ja-JP" altLang="en-US" sz="1400" dirty="0" smtClean="0"/>
                        <a:t>制度を利用した場合の資格などの制限</a:t>
                      </a:r>
                      <a:endParaRPr kumimoji="1" lang="ja-JP" altLang="en-US" sz="1400" dirty="0"/>
                    </a:p>
                  </a:txBody>
                  <a:tcPr anchor="ctr"/>
                </a:tc>
                <a:tc>
                  <a:txBody>
                    <a:bodyPr/>
                    <a:lstStyle/>
                    <a:p>
                      <a:r>
                        <a:rPr kumimoji="1" lang="ja-JP" altLang="en-US" sz="1200" dirty="0" smtClean="0"/>
                        <a:t>医師、税理士の資格や会社役員、公務員等の地位を失うなど（注５）</a:t>
                      </a:r>
                      <a:endParaRPr kumimoji="1" lang="ja-JP" altLang="en-US" sz="1200" dirty="0"/>
                    </a:p>
                  </a:txBody>
                  <a:tcPr anchor="ctr">
                    <a:solidFill>
                      <a:schemeClr val="accent2">
                        <a:lumMod val="20000"/>
                        <a:lumOff val="80000"/>
                      </a:schemeClr>
                    </a:solidFill>
                  </a:tcPr>
                </a:tc>
                <a:tc>
                  <a:txBody>
                    <a:bodyPr/>
                    <a:lstStyle/>
                    <a:p>
                      <a:r>
                        <a:rPr kumimoji="1" lang="ja-JP" altLang="en-US" sz="1200" dirty="0" smtClean="0"/>
                        <a:t>医師、税理士の資格や会社役員、公務員等の地位を失うなど</a:t>
                      </a:r>
                      <a:endParaRPr kumimoji="1" lang="ja-JP" altLang="en-US" sz="1200" dirty="0"/>
                    </a:p>
                  </a:txBody>
                  <a:tcPr anchor="ctr">
                    <a:solidFill>
                      <a:srgbClr val="FCEE9C"/>
                    </a:solidFill>
                  </a:tcPr>
                </a:tc>
                <a:tc>
                  <a:txBody>
                    <a:bodyPr/>
                    <a:lstStyle/>
                    <a:p>
                      <a:endParaRPr kumimoji="1" lang="ja-JP" altLang="en-US" sz="1200" dirty="0"/>
                    </a:p>
                  </a:txBody>
                  <a:tcPr anchor="ctr">
                    <a:solidFill>
                      <a:schemeClr val="accent3">
                        <a:lumMod val="40000"/>
                        <a:lumOff val="60000"/>
                      </a:schemeClr>
                    </a:solidFill>
                  </a:tcPr>
                </a:tc>
                <a:extLst>
                  <a:ext uri="{0D108BD9-81ED-4DB2-BD59-A6C34878D82A}">
                    <a16:rowId xmlns:a16="http://schemas.microsoft.com/office/drawing/2014/main" val="3637156966"/>
                  </a:ext>
                </a:extLst>
              </a:tr>
            </a:tbl>
          </a:graphicData>
        </a:graphic>
      </p:graphicFrame>
      <p:sp>
        <p:nvSpPr>
          <p:cNvPr id="7" name="テキスト ボックス 6"/>
          <p:cNvSpPr txBox="1"/>
          <p:nvPr/>
        </p:nvSpPr>
        <p:spPr>
          <a:xfrm>
            <a:off x="2871564" y="2204864"/>
            <a:ext cx="6617940" cy="307777"/>
          </a:xfrm>
          <a:prstGeom prst="rect">
            <a:avLst/>
          </a:prstGeom>
          <a:noFill/>
        </p:spPr>
        <p:txBody>
          <a:bodyPr wrap="square" rtlCol="0">
            <a:spAutoFit/>
          </a:bodyPr>
          <a:lstStyle/>
          <a:p>
            <a:r>
              <a:rPr kumimoji="1" lang="ja-JP" altLang="en-US" sz="1400" dirty="0" smtClean="0"/>
              <a:t>本人、配偶者、四親等以内の親族、検察官、市町村長など（注１）</a:t>
            </a:r>
            <a:endParaRPr kumimoji="1" lang="ja-JP" altLang="en-US" sz="1400" dirty="0"/>
          </a:p>
        </p:txBody>
      </p:sp>
      <p:sp>
        <p:nvSpPr>
          <p:cNvPr id="8" name="Rectangle 1"/>
          <p:cNvSpPr>
            <a:spLocks noChangeArrowheads="1"/>
          </p:cNvSpPr>
          <p:nvPr/>
        </p:nvSpPr>
        <p:spPr bwMode="auto">
          <a:xfrm>
            <a:off x="128464" y="5157650"/>
            <a:ext cx="9577064" cy="152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39750" marR="0" lvl="0" indent="-539750" algn="l" defTabSz="914400" rtl="0" eaLnBrk="0" fontAlgn="base" latinLnBrk="0" hangingPunct="0">
              <a:lnSpc>
                <a:spcPts val="16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（注１）本人以外の者の申立てにより、</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保</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ほ</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佐人</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さにん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に代理権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だいり</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を与える審判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をする場合、本人の同意が必要になります。補助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ほじょ</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開始</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かいし</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や補助人</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ほじょにん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に同意権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どういけん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・代理権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だいり</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を与える審判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をする場合も同じです。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（注２）民法</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13</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条</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項では、借金、訴訟</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そしょう</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行為</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こう</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い</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相続の承認・放棄、新築・改築・増築などの行為が挙げられています。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539750" marR="0" lvl="0" indent="-53975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（注３）家庭</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かてい</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裁判所</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さい</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ばんしょ</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の審判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しんぱん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により、民法</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13</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条</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1</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項の所定</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しょてい</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の行為以外についても、同意権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どういけん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・取消権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とりけし</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の範囲とすることができます。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（注４）日用品の購入</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こうにゅう</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など日常生活に関する行為は除</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のぞ</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かれます。</a:t>
            </a:r>
            <a:endParaRPr kumimoji="0" lang="ja-JP" altLang="en-US" sz="1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ts val="16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（注５）公職</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こうしょく</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選挙法</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せんきょほう</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の改正により、選挙権</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せん</a:t>
            </a:r>
            <a:r>
              <a:rPr kumimoji="0" lang="ja-JP" altLang="en-US"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きょけん</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mn-cs" charset="0"/>
              </a:rPr>
              <a:t>の制限はなくなりました。</a:t>
            </a:r>
            <a:endParaRPr kumimoji="0" lang="ja-JP" altLang="en-US" sz="1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58720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95301" y="116632"/>
            <a:ext cx="8915400" cy="6624736"/>
          </a:xfrm>
        </p:spPr>
        <p:txBody>
          <a:bodyPr/>
          <a:lstStyle/>
          <a:p>
            <a:r>
              <a:rPr lang="ja-JP" altLang="en-US" sz="3600" dirty="0"/>
              <a:t>４</a:t>
            </a:r>
            <a:r>
              <a:rPr lang="ja-JP" altLang="en-US" sz="3600" dirty="0" smtClean="0">
                <a:solidFill>
                  <a:schemeClr val="tx1"/>
                </a:solidFill>
              </a:rPr>
              <a:t>　「障害福祉サービス等の提供に係る意思決定ガイドライン」について</a:t>
            </a:r>
          </a:p>
        </p:txBody>
      </p:sp>
      <p:sp>
        <p:nvSpPr>
          <p:cNvPr id="2" name="スライド番号プレースホルダー 1"/>
          <p:cNvSpPr>
            <a:spLocks noGrp="1"/>
          </p:cNvSpPr>
          <p:nvPr>
            <p:ph type="sldNum" sz="quarter" idx="12"/>
          </p:nvPr>
        </p:nvSpPr>
        <p:spPr/>
        <p:txBody>
          <a:bodyPr/>
          <a:lstStyle/>
          <a:p>
            <a:pPr>
              <a:defRPr/>
            </a:pPr>
            <a:fld id="{11BE0065-5178-4AB2-8CC4-07902E3F039B}" type="slidenum">
              <a:rPr lang="en-US" altLang="ja-JP" smtClean="0">
                <a:solidFill>
                  <a:prstClr val="black"/>
                </a:solidFill>
              </a:rPr>
              <a:pPr>
                <a:defRPr/>
              </a:pPr>
              <a:t>88</a:t>
            </a:fld>
            <a:endParaRPr lang="en-US" altLang="ja-JP">
              <a:solidFill>
                <a:prstClr val="black"/>
              </a:solidFill>
            </a:endParaRPr>
          </a:p>
        </p:txBody>
      </p:sp>
    </p:spTree>
    <p:extLst>
      <p:ext uri="{BB962C8B-B14F-4D97-AF65-F5344CB8AC3E}">
        <p14:creationId xmlns:p14="http://schemas.microsoft.com/office/powerpoint/2010/main" val="4779500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0651" y="210127"/>
            <a:ext cx="7566841" cy="338554"/>
          </a:xfrm>
          <a:prstGeom prst="rect">
            <a:avLst/>
          </a:prstGeom>
          <a:solidFill>
            <a:schemeClr val="accent1">
              <a:lumMod val="20000"/>
              <a:lumOff val="80000"/>
            </a:schemeClr>
          </a:solidFill>
          <a:ln>
            <a:solidFill>
              <a:schemeClr val="tx1"/>
            </a:solidFill>
          </a:ln>
        </p:spPr>
        <p:txBody>
          <a:bodyPr wrap="square" lIns="91341" tIns="45673" rIns="91341" bIns="45673" rtlCol="0">
            <a:spAutoFit/>
          </a:bodyPr>
          <a:lstStyle/>
          <a:p>
            <a:pPr algn="ctr" fontAlgn="auto">
              <a:spcBef>
                <a:spcPts val="0"/>
              </a:spcBef>
              <a:spcAft>
                <a:spcPts val="0"/>
              </a:spcAft>
            </a:pPr>
            <a:r>
              <a:rPr lang="ja-JP" altLang="en-US" sz="1600" dirty="0">
                <a:solidFill>
                  <a:prstClr val="black"/>
                </a:solidFill>
                <a:latin typeface="Calibri"/>
                <a:ea typeface="ＭＳ Ｐゴシック"/>
              </a:rPr>
              <a:t>「障害福祉サービス等の提供に係る意思決定支援ガイドライン」の概要　</a:t>
            </a:r>
          </a:p>
        </p:txBody>
      </p:sp>
      <p:sp>
        <p:nvSpPr>
          <p:cNvPr id="5" name="テキスト ボックス 4"/>
          <p:cNvSpPr txBox="1"/>
          <p:nvPr/>
        </p:nvSpPr>
        <p:spPr>
          <a:xfrm>
            <a:off x="116469" y="2224561"/>
            <a:ext cx="9673074" cy="4444802"/>
          </a:xfrm>
          <a:prstGeom prst="rect">
            <a:avLst/>
          </a:prstGeom>
          <a:noFill/>
          <a:ln w="6350">
            <a:solidFill>
              <a:schemeClr val="tx1"/>
            </a:solidFill>
          </a:ln>
        </p:spPr>
        <p:txBody>
          <a:bodyPr wrap="square" lIns="91341" tIns="45673" rIns="91341" bIns="45673" rtlCol="0">
            <a:spAutoFit/>
          </a:bodyPr>
          <a:lstStyle/>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１．意思決定支援の定義</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意思決定支援とは、自ら意思を決定することに困難を抱える障害者が、日常生活や社会生活に関して自らの意思が反映された生活を</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送ることができるように、可能な限り本人が自ら意志決定できるよう支援し、本人の意思の確認や意思及び選好を推定し、支援を尽くして</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も本人の意思及び選好の推定が困難な場合には、最後の手段として本人の最善の利益を検討のために事業者の職員が行う支援の行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為及び仕組みをいう。</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6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２．意思決定を構成する要素</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（１）本人の判断能力</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障害による判断能力の程度は、意思決定に大きな影響を与える。意思決定を進める上で、本人の判断能力の程度について慎重な</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アセスメントが重要。</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6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（２）意思決定支援が必要な場面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（３）人的・物理的環境による影響</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意思決定支援は、本人に関わる職員や関係者による人的な影響や環境による影響、本人の経験の影響を受ける。</a:t>
            </a:r>
          </a:p>
        </p:txBody>
      </p:sp>
      <p:sp>
        <p:nvSpPr>
          <p:cNvPr id="11" name="テキスト ボックス 10"/>
          <p:cNvSpPr txBox="1"/>
          <p:nvPr/>
        </p:nvSpPr>
        <p:spPr>
          <a:xfrm>
            <a:off x="304620" y="4523388"/>
            <a:ext cx="4180328" cy="1426031"/>
          </a:xfrm>
          <a:prstGeom prst="rect">
            <a:avLst/>
          </a:prstGeom>
          <a:noFill/>
          <a:ln>
            <a:solidFill>
              <a:schemeClr val="tx1"/>
            </a:solidFill>
          </a:ln>
        </p:spPr>
        <p:txBody>
          <a:bodyPr wrap="square" lIns="91341" tIns="45673" rIns="91341" bIns="45673" rtlCol="0">
            <a:spAutoFit/>
          </a:bodyPr>
          <a:lstStyle/>
          <a:p>
            <a:pPr algn="just" fontAlgn="auto">
              <a:lnSpc>
                <a:spcPts val="1320"/>
              </a:lnSpc>
              <a:spcBef>
                <a:spcPts val="0"/>
              </a:spcBef>
              <a:spcAft>
                <a:spcPts val="0"/>
              </a:spcAft>
            </a:pPr>
            <a:r>
              <a:rPr lang="ja-JP" altLang="en-US" sz="1200" u="sng" dirty="0">
                <a:solidFill>
                  <a:prstClr val="black"/>
                </a:solidFill>
                <a:latin typeface="Calibri"/>
                <a:ea typeface="ＭＳ Ｐゴシック"/>
              </a:rPr>
              <a:t>①　日常生活における場面</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例えば食事・衣服の選択・外出・排せつ・整容・入浴等</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基本的生活習慣に関する場面の他、複数用意された余</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暇活動プログラムへの参加を選ぶ等の場面が考えられ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日頃から本人の生活に関わる事業者の職員が、場面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に応じて即応的に行う直接支援の全てに意思決定支援</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の要素が含まれている。</a:t>
            </a:r>
            <a:endParaRPr lang="en-US" altLang="ja-JP" sz="1200" dirty="0">
              <a:solidFill>
                <a:prstClr val="black"/>
              </a:solidFill>
              <a:latin typeface="Calibri"/>
              <a:ea typeface="ＭＳ Ｐゴシック"/>
            </a:endParaRPr>
          </a:p>
        </p:txBody>
      </p:sp>
      <p:sp>
        <p:nvSpPr>
          <p:cNvPr id="12" name="テキスト ボックス 11"/>
          <p:cNvSpPr txBox="1"/>
          <p:nvPr/>
        </p:nvSpPr>
        <p:spPr>
          <a:xfrm>
            <a:off x="4641015" y="4509259"/>
            <a:ext cx="4992555" cy="1426031"/>
          </a:xfrm>
          <a:prstGeom prst="rect">
            <a:avLst/>
          </a:prstGeom>
          <a:noFill/>
          <a:ln>
            <a:solidFill>
              <a:schemeClr val="tx1"/>
            </a:solidFill>
          </a:ln>
        </p:spPr>
        <p:txBody>
          <a:bodyPr wrap="square" lIns="91341" tIns="45673" rIns="91341" bIns="45673" rtlCol="0">
            <a:spAutoFit/>
          </a:bodyPr>
          <a:lstStyle/>
          <a:p>
            <a:pPr algn="just" fontAlgn="auto">
              <a:lnSpc>
                <a:spcPts val="1320"/>
              </a:lnSpc>
              <a:spcBef>
                <a:spcPts val="0"/>
              </a:spcBef>
              <a:spcAft>
                <a:spcPts val="0"/>
              </a:spcAft>
            </a:pPr>
            <a:r>
              <a:rPr lang="ja-JP" altLang="en-US" sz="1200" u="sng" dirty="0">
                <a:solidFill>
                  <a:prstClr val="black"/>
                </a:solidFill>
                <a:latin typeface="Calibri"/>
                <a:ea typeface="ＭＳ Ｐゴシック"/>
              </a:rPr>
              <a:t>②　社会生活における場面</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　　自宅からグループホームや入所施設等に住まいの場を移す場面</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や、入所施設から地域移行してグループホームや一人暮らしを選ぶ</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場面等が、意思決定支援の重要な場面として考えられる。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体験の機会の活用を含め、本人の意思確認を最大限の努力で行</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a:t>
            </a:r>
            <a:r>
              <a:rPr lang="ja-JP" altLang="en-US" sz="1200" dirty="0" err="1">
                <a:solidFill>
                  <a:prstClr val="black"/>
                </a:solidFill>
                <a:latin typeface="Calibri"/>
                <a:ea typeface="ＭＳ Ｐゴシック"/>
              </a:rPr>
              <a:t>う</a:t>
            </a:r>
            <a:r>
              <a:rPr lang="ja-JP" altLang="en-US" sz="1200" dirty="0">
                <a:solidFill>
                  <a:prstClr val="black"/>
                </a:solidFill>
                <a:latin typeface="Calibri"/>
                <a:ea typeface="ＭＳ Ｐゴシック"/>
              </a:rPr>
              <a:t>ことを前提に、事業者、家族や成年後見人等が集まり、判断の根</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拠を明確にしながら、より制限の少ない生活への移行を原則として、</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意思決定支援を進める必要がある。</a:t>
            </a:r>
          </a:p>
        </p:txBody>
      </p:sp>
      <p:sp>
        <p:nvSpPr>
          <p:cNvPr id="16" name="角丸四角形 15"/>
          <p:cNvSpPr/>
          <p:nvPr/>
        </p:nvSpPr>
        <p:spPr>
          <a:xfrm>
            <a:off x="116464" y="2081090"/>
            <a:ext cx="1560172"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Ⅱ</a:t>
            </a:r>
            <a:r>
              <a:rPr lang="ja-JP" altLang="en-US" sz="1400" dirty="0">
                <a:solidFill>
                  <a:prstClr val="black"/>
                </a:solidFill>
              </a:rPr>
              <a:t>　総　論</a:t>
            </a:r>
          </a:p>
        </p:txBody>
      </p:sp>
      <p:sp>
        <p:nvSpPr>
          <p:cNvPr id="8" name="テキスト ボックス 7"/>
          <p:cNvSpPr txBox="1"/>
          <p:nvPr/>
        </p:nvSpPr>
        <p:spPr>
          <a:xfrm>
            <a:off x="116469" y="932555"/>
            <a:ext cx="9673074" cy="1015663"/>
          </a:xfrm>
          <a:prstGeom prst="rect">
            <a:avLst/>
          </a:prstGeom>
          <a:noFill/>
          <a:ln w="6350">
            <a:solidFill>
              <a:schemeClr val="tx1"/>
            </a:solidFill>
          </a:ln>
        </p:spPr>
        <p:txBody>
          <a:bodyPr wrap="square" lIns="91341" tIns="45673" rIns="91341" bIns="45673" rtlCol="0">
            <a:spAutoFit/>
          </a:bodyPr>
          <a:lstStyle/>
          <a:p>
            <a:pPr fontAlgn="auto">
              <a:spcBef>
                <a:spcPts val="0"/>
              </a:spcBef>
              <a:spcAft>
                <a:spcPts val="0"/>
              </a:spcAft>
            </a:pPr>
            <a:endParaRPr lang="en-US" altLang="ja-JP" sz="600" dirty="0">
              <a:solidFill>
                <a:prstClr val="black"/>
              </a:solidFill>
              <a:latin typeface="Calibri"/>
              <a:ea typeface="ＭＳ Ｐゴシック"/>
            </a:endParaRPr>
          </a:p>
          <a:p>
            <a:pPr fontAlgn="auto">
              <a:spcBef>
                <a:spcPts val="0"/>
              </a:spcBef>
              <a:spcAft>
                <a:spcPts val="0"/>
              </a:spcAft>
            </a:pPr>
            <a:endParaRPr lang="en-US" altLang="ja-JP" sz="6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障害者総合支援法においては、障害者が「どこで誰と生活するかについての選択の機会が確保」される旨を規定し、指定事業者や指　</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定相談支援事業者に対し、「意思決定支援」を重要な取組として位置付けている。</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今般、意思決定支援の定義や意義、標準的なプロセスや留意点を取りまとめたガイドラインを作成し、事業者や成年後見の担い手を</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含めた関係者間で共有することを通じて、障害者の意思を尊重した質の高いサービスの提供に資することを目的とするもの。</a:t>
            </a:r>
          </a:p>
        </p:txBody>
      </p:sp>
      <p:sp>
        <p:nvSpPr>
          <p:cNvPr id="9" name="角丸四角形 8"/>
          <p:cNvSpPr/>
          <p:nvPr/>
        </p:nvSpPr>
        <p:spPr>
          <a:xfrm>
            <a:off x="116504" y="764712"/>
            <a:ext cx="1560173"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Ⅰ</a:t>
            </a:r>
            <a:r>
              <a:rPr lang="ja-JP" altLang="en-US" sz="1400" dirty="0">
                <a:solidFill>
                  <a:prstClr val="black"/>
                </a:solidFill>
              </a:rPr>
              <a:t>　趣　旨</a:t>
            </a:r>
          </a:p>
        </p:txBody>
      </p:sp>
      <p:sp>
        <p:nvSpPr>
          <p:cNvPr id="10"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89</a:t>
            </a:fld>
            <a:endParaRPr lang="en-US" altLang="ja-JP" dirty="0">
              <a:solidFill>
                <a:prstClr val="black"/>
              </a:solidFill>
            </a:endParaRPr>
          </a:p>
        </p:txBody>
      </p:sp>
    </p:spTree>
    <p:extLst>
      <p:ext uri="{BB962C8B-B14F-4D97-AF65-F5344CB8AC3E}">
        <p14:creationId xmlns:p14="http://schemas.microsoft.com/office/powerpoint/2010/main" val="403951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6460" y="4920442"/>
            <a:ext cx="9792394" cy="308758"/>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marL="85725" indent="-85725" fontAlgn="base">
              <a:spcBef>
                <a:spcPct val="0"/>
              </a:spcBef>
              <a:spcAft>
                <a:spcPct val="0"/>
              </a:spcAft>
              <a:defRPr/>
            </a:pPr>
            <a:r>
              <a:rPr lang="ja-JP" altLang="en-US" sz="1400" dirty="0">
                <a:solidFill>
                  <a:srgbClr val="1F497D">
                    <a:lumMod val="75000"/>
                  </a:srgbClr>
                </a:solidFill>
                <a:latin typeface="ＭＳ Ｐゴシック"/>
              </a:rPr>
              <a:t>　</a:t>
            </a:r>
            <a:endParaRPr lang="en-US" altLang="ja-JP" sz="1400" dirty="0">
              <a:solidFill>
                <a:srgbClr val="1F497D">
                  <a:lumMod val="75000"/>
                </a:srgbClr>
              </a:solidFill>
              <a:latin typeface="ＭＳ Ｐゴシック"/>
            </a:endParaRPr>
          </a:p>
          <a:p>
            <a:pPr marL="85725" indent="-85725" fontAlgn="base">
              <a:spcBef>
                <a:spcPct val="0"/>
              </a:spcBef>
              <a:spcAft>
                <a:spcPct val="0"/>
              </a:spcAft>
              <a:defRPr/>
            </a:pPr>
            <a:r>
              <a:rPr lang="ja-JP" altLang="en-US" sz="1300" dirty="0">
                <a:solidFill>
                  <a:prstClr val="black"/>
                </a:solidFill>
                <a:latin typeface="ＭＳ Ｐゴシック"/>
              </a:rPr>
              <a:t>平成２５年４月１日（ただし、４．及び５．①～③については、平成２６年４月１日）</a:t>
            </a:r>
            <a:endParaRPr lang="en-US" altLang="ja-JP" sz="1300" dirty="0">
              <a:solidFill>
                <a:prstClr val="black"/>
              </a:solidFill>
              <a:latin typeface="ＭＳ Ｐゴシック"/>
            </a:endParaRPr>
          </a:p>
        </p:txBody>
      </p:sp>
      <p:sp>
        <p:nvSpPr>
          <p:cNvPr id="27" name="角丸四角形 26"/>
          <p:cNvSpPr/>
          <p:nvPr/>
        </p:nvSpPr>
        <p:spPr>
          <a:xfrm>
            <a:off x="56460" y="688771"/>
            <a:ext cx="9788188" cy="507983"/>
          </a:xfrm>
          <a:prstGeom prst="roundRect">
            <a:avLst>
              <a:gd name="adj" fmla="val 521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anchor="b"/>
          <a:lstStyle/>
          <a:p>
            <a:pPr fontAlgn="base">
              <a:lnSpc>
                <a:spcPts val="1500"/>
              </a:lnSpc>
              <a:spcBef>
                <a:spcPct val="0"/>
              </a:spcBef>
              <a:spcAft>
                <a:spcPct val="0"/>
              </a:spcAft>
              <a:defRPr/>
            </a:pPr>
            <a:r>
              <a:rPr lang="ja-JP" altLang="en-US" sz="1400" dirty="0">
                <a:solidFill>
                  <a:prstClr val="black"/>
                </a:solidFill>
              </a:rPr>
              <a:t>　</a:t>
            </a:r>
            <a:r>
              <a:rPr lang="ja-JP" altLang="en-US" sz="1300" dirty="0" err="1">
                <a:solidFill>
                  <a:prstClr val="black"/>
                </a:solidFill>
              </a:rPr>
              <a:t>障がい</a:t>
            </a:r>
            <a:r>
              <a:rPr lang="ja-JP" altLang="en-US" sz="1300" dirty="0">
                <a:solidFill>
                  <a:prstClr val="black"/>
                </a:solidFill>
              </a:rPr>
              <a:t>者制度改革推進本部等における検討を踏まえて、地域社会における共生の実現に向けて、障害福祉サービスの充実等障害者の日常生活及び社会生活を総合的に支援するため、新たな障害保健福祉施策を講ずるものとする。</a:t>
            </a:r>
            <a:endParaRPr lang="en-US" altLang="ja-JP" sz="1300" dirty="0">
              <a:solidFill>
                <a:prstClr val="black"/>
              </a:solidFill>
            </a:endParaRPr>
          </a:p>
        </p:txBody>
      </p:sp>
      <p:sp>
        <p:nvSpPr>
          <p:cNvPr id="28" name="角丸四角形 27"/>
          <p:cNvSpPr/>
          <p:nvPr/>
        </p:nvSpPr>
        <p:spPr>
          <a:xfrm>
            <a:off x="62936" y="504371"/>
            <a:ext cx="936104" cy="234169"/>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１．趣旨</a:t>
            </a:r>
          </a:p>
        </p:txBody>
      </p:sp>
      <p:cxnSp>
        <p:nvCxnSpPr>
          <p:cNvPr id="29" name="直線コネクタ 28"/>
          <p:cNvCxnSpPr/>
          <p:nvPr/>
        </p:nvCxnSpPr>
        <p:spPr>
          <a:xfrm>
            <a:off x="92353" y="476672"/>
            <a:ext cx="9676305" cy="0"/>
          </a:xfrm>
          <a:prstGeom prst="line">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56645" y="1340769"/>
            <a:ext cx="4824537" cy="3312367"/>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r>
              <a:rPr lang="ja-JP" altLang="en-US" sz="1200" u="sng" dirty="0">
                <a:solidFill>
                  <a:prstClr val="black"/>
                </a:solidFill>
                <a:latin typeface="ＭＳ Ｐゴシック"/>
              </a:rPr>
              <a:t>１．題名</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「障害者自立支援法」を「障害者の日常生活及び社会生活を総合的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に支援するための法律（障害者総合支援法）」とする。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２．基本理念</a:t>
            </a:r>
            <a:endParaRPr lang="ja-JP"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法に基づく日常生活</a:t>
            </a:r>
            <a:r>
              <a:rPr lang="ja-JP" altLang="en-US" sz="1200" dirty="0">
                <a:solidFill>
                  <a:prstClr val="black"/>
                </a:solidFill>
                <a:latin typeface="ＭＳ Ｐゴシック"/>
              </a:rPr>
              <a:t>・</a:t>
            </a:r>
            <a:r>
              <a:rPr lang="ja-JP" altLang="ja-JP" sz="1200" dirty="0">
                <a:solidFill>
                  <a:prstClr val="black"/>
                </a:solidFill>
                <a:latin typeface="ＭＳ Ｐゴシック"/>
              </a:rPr>
              <a:t>社会生活の支援が</a:t>
            </a:r>
            <a:r>
              <a:rPr lang="ja-JP" altLang="en-US" sz="1200" dirty="0">
                <a:solidFill>
                  <a:prstClr val="black"/>
                </a:solidFill>
                <a:latin typeface="ＭＳ Ｐゴシック"/>
              </a:rPr>
              <a:t>、共生社会を実現するため、</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社会参加の機会の確保及び地域社会における共生</a:t>
            </a:r>
            <a:r>
              <a:rPr lang="ja-JP" altLang="ja-JP" sz="1200" dirty="0">
                <a:solidFill>
                  <a:prstClr val="black"/>
                </a:solidFill>
                <a:latin typeface="ＭＳ Ｐゴシック"/>
              </a:rPr>
              <a:t>、社会的障壁</a:t>
            </a:r>
            <a:r>
              <a:rPr lang="ja-JP" altLang="en-US" sz="1200" dirty="0">
                <a:solidFill>
                  <a:prstClr val="black"/>
                </a:solidFill>
                <a:latin typeface="ＭＳ Ｐゴシック"/>
              </a:rPr>
              <a:t>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除去に資する</a:t>
            </a:r>
            <a:r>
              <a:rPr lang="ja-JP" altLang="en-US" sz="1200" dirty="0">
                <a:solidFill>
                  <a:prstClr val="black"/>
                </a:solidFill>
                <a:latin typeface="ＭＳ Ｐゴシック"/>
              </a:rPr>
              <a:t>よう、総合的かつ計画的に行われることを</a:t>
            </a:r>
            <a:r>
              <a:rPr lang="ja-JP" altLang="ja-JP" sz="1200" dirty="0">
                <a:solidFill>
                  <a:prstClr val="black"/>
                </a:solidFill>
                <a:latin typeface="ＭＳ Ｐゴシック"/>
              </a:rPr>
              <a:t>法律の</a:t>
            </a:r>
            <a:r>
              <a:rPr lang="ja-JP" altLang="en-US" sz="1200" dirty="0">
                <a:solidFill>
                  <a:prstClr val="black"/>
                </a:solidFill>
                <a:latin typeface="ＭＳ Ｐゴシック"/>
              </a:rPr>
              <a:t>基本</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a:t>
            </a:r>
            <a:r>
              <a:rPr lang="ja-JP" altLang="ja-JP" sz="1200" dirty="0">
                <a:solidFill>
                  <a:prstClr val="black"/>
                </a:solidFill>
                <a:latin typeface="ＭＳ Ｐゴシック"/>
              </a:rPr>
              <a:t>理念</a:t>
            </a:r>
            <a:r>
              <a:rPr lang="ja-JP" altLang="en-US" sz="1200" dirty="0">
                <a:solidFill>
                  <a:prstClr val="black"/>
                </a:solidFill>
                <a:latin typeface="ＭＳ Ｐゴシック"/>
              </a:rPr>
              <a:t>として</a:t>
            </a:r>
            <a:r>
              <a:rPr lang="ja-JP" altLang="ja-JP" sz="1200" dirty="0">
                <a:solidFill>
                  <a:prstClr val="black"/>
                </a:solidFill>
                <a:latin typeface="ＭＳ Ｐゴシック"/>
              </a:rPr>
              <a:t>新たに掲げる。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３</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障害者の範囲</a:t>
            </a:r>
            <a:r>
              <a:rPr lang="ja-JP" altLang="en-US" sz="1200" dirty="0">
                <a:solidFill>
                  <a:prstClr val="black"/>
                </a:solidFill>
                <a:latin typeface="ＭＳ Ｐゴシック"/>
              </a:rPr>
              <a:t>（障害児の範囲も同様に対応。）</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制度の谷間」を埋めるべく、障害者の範囲に</a:t>
            </a:r>
            <a:r>
              <a:rPr lang="ja-JP" altLang="en-US" sz="1200" dirty="0">
                <a:solidFill>
                  <a:prstClr val="black"/>
                </a:solidFill>
                <a:latin typeface="ＭＳ Ｐゴシック"/>
              </a:rPr>
              <a:t>難病等</a:t>
            </a:r>
            <a:r>
              <a:rPr lang="ja-JP" altLang="ja-JP" sz="1200" dirty="0">
                <a:solidFill>
                  <a:prstClr val="black"/>
                </a:solidFill>
                <a:latin typeface="ＭＳ Ｐゴシック"/>
              </a:rPr>
              <a:t>を加える。</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４</a:t>
            </a:r>
            <a:r>
              <a:rPr lang="ja-JP" altLang="ja-JP" sz="1200" u="sng" dirty="0">
                <a:solidFill>
                  <a:prstClr val="black"/>
                </a:solidFill>
                <a:latin typeface="ＭＳ Ｐゴシック"/>
              </a:rPr>
              <a:t>．</a:t>
            </a:r>
            <a:r>
              <a:rPr lang="ja-JP" altLang="en-US" sz="1200" u="sng" dirty="0">
                <a:solidFill>
                  <a:prstClr val="black"/>
                </a:solidFill>
                <a:latin typeface="ＭＳ Ｐゴシック"/>
              </a:rPr>
              <a:t>障害支援区分の創設</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「障害程度区分」について、障害の多様な特性その他の心身の状態</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に応じて必要とされる標準的な支援の度合いを総合的に示す「障害</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支援区分」に改める。</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en-US" altLang="ja-JP" sz="1200" dirty="0">
                <a:solidFill>
                  <a:prstClr val="black"/>
                </a:solidFill>
                <a:latin typeface="ＭＳ Ｐゴシック"/>
              </a:rPr>
              <a:t>※</a:t>
            </a:r>
            <a:r>
              <a:rPr lang="ja-JP" altLang="en-US" sz="1200" dirty="0">
                <a:solidFill>
                  <a:prstClr val="black"/>
                </a:solidFill>
                <a:latin typeface="ＭＳ Ｐゴシック"/>
              </a:rPr>
              <a:t> 　障害支援区分の認定が知的障害者・精神障害者の特性に応じて</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行われるよう、区分の制定に当たっては適切な配慮等を行う。</a:t>
            </a:r>
            <a:endParaRPr lang="en-US" altLang="ja-JP" sz="1200" dirty="0">
              <a:solidFill>
                <a:prstClr val="black"/>
              </a:solidFill>
              <a:latin typeface="ＭＳ Ｐゴシック"/>
            </a:endParaRPr>
          </a:p>
        </p:txBody>
      </p:sp>
      <p:sp>
        <p:nvSpPr>
          <p:cNvPr id="31" name="角丸四角形 30"/>
          <p:cNvSpPr/>
          <p:nvPr/>
        </p:nvSpPr>
        <p:spPr>
          <a:xfrm>
            <a:off x="51873" y="1246890"/>
            <a:ext cx="918688" cy="237894"/>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２．概要</a:t>
            </a:r>
          </a:p>
        </p:txBody>
      </p:sp>
      <p:sp>
        <p:nvSpPr>
          <p:cNvPr id="32" name="角丸四角形 31"/>
          <p:cNvSpPr/>
          <p:nvPr/>
        </p:nvSpPr>
        <p:spPr>
          <a:xfrm>
            <a:off x="50200" y="4726914"/>
            <a:ext cx="1409096" cy="225632"/>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３．施行期日</a:t>
            </a:r>
          </a:p>
        </p:txBody>
      </p:sp>
      <p:sp>
        <p:nvSpPr>
          <p:cNvPr id="33" name="Rectangle 2"/>
          <p:cNvSpPr txBox="1">
            <a:spLocks noChangeArrowheads="1"/>
          </p:cNvSpPr>
          <p:nvPr/>
        </p:nvSpPr>
        <p:spPr>
          <a:xfrm>
            <a:off x="-87558" y="-40918"/>
            <a:ext cx="10088787" cy="504056"/>
          </a:xfrm>
          <a:prstGeom prst="rect">
            <a:avLst/>
          </a:prstGeom>
        </p:spPr>
        <p:txBody>
          <a:bodyPr/>
          <a:lstStyle/>
          <a:p>
            <a:pPr algn="ctr" fontAlgn="base">
              <a:lnSpc>
                <a:spcPts val="1800"/>
              </a:lnSpc>
              <a:spcBef>
                <a:spcPct val="0"/>
              </a:spcBef>
              <a:spcAft>
                <a:spcPct val="0"/>
              </a:spcAft>
              <a:defRPr/>
            </a:pPr>
            <a:r>
              <a:rPr lang="ja-JP" altLang="en-US" kern="0" dirty="0">
                <a:solidFill>
                  <a:srgbClr val="1F497D"/>
                </a:solidFill>
                <a:latin typeface="Arial"/>
                <a:ea typeface="ＤＦ特太ゴシック体" pitchFamily="1" charset="-128"/>
              </a:rPr>
              <a:t>地域社会における共生の実現に向けて</a:t>
            </a:r>
            <a:r>
              <a:rPr lang="en-US" altLang="ja-JP" kern="0" dirty="0">
                <a:solidFill>
                  <a:srgbClr val="1F497D"/>
                </a:solidFill>
                <a:latin typeface="Arial"/>
                <a:ea typeface="ＤＦ特太ゴシック体" pitchFamily="1" charset="-128"/>
              </a:rPr>
              <a:t/>
            </a:r>
            <a:br>
              <a:rPr lang="en-US" altLang="ja-JP" kern="0" dirty="0">
                <a:solidFill>
                  <a:srgbClr val="1F497D"/>
                </a:solidFill>
                <a:latin typeface="Arial"/>
                <a:ea typeface="ＤＦ特太ゴシック体" pitchFamily="1" charset="-128"/>
              </a:rPr>
            </a:br>
            <a:r>
              <a:rPr lang="ja-JP" altLang="en-US" kern="0" dirty="0">
                <a:solidFill>
                  <a:srgbClr val="1F497D"/>
                </a:solidFill>
                <a:latin typeface="Arial"/>
                <a:ea typeface="ＤＦ特太ゴシック体" pitchFamily="1" charset="-128"/>
              </a:rPr>
              <a:t>新たな障害保健福祉施策を講ずるための関係法律の整備に関する法律の概要</a:t>
            </a:r>
          </a:p>
        </p:txBody>
      </p:sp>
      <p:sp>
        <p:nvSpPr>
          <p:cNvPr id="34" name="角丸四角形 33"/>
          <p:cNvSpPr/>
          <p:nvPr/>
        </p:nvSpPr>
        <p:spPr>
          <a:xfrm>
            <a:off x="4928289" y="1340768"/>
            <a:ext cx="4901540" cy="3312369"/>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1400"/>
              </a:lnSpc>
              <a:spcBef>
                <a:spcPct val="0"/>
              </a:spcBef>
              <a:spcAft>
                <a:spcPct val="0"/>
              </a:spcAft>
            </a:pPr>
            <a:endParaRPr lang="en-US" altLang="ja-JP" sz="1200" u="sng" dirty="0">
              <a:solidFill>
                <a:prstClr val="black"/>
              </a:solidFill>
              <a:latin typeface="ＭＳ Ｐゴシック"/>
            </a:endParaRPr>
          </a:p>
          <a:p>
            <a:pPr fontAlgn="base">
              <a:lnSpc>
                <a:spcPts val="500"/>
              </a:lnSpc>
              <a:spcBef>
                <a:spcPct val="0"/>
              </a:spcBef>
              <a:spcAft>
                <a:spcPct val="0"/>
              </a:spcAft>
            </a:pPr>
            <a:endParaRPr lang="en-US" altLang="ja-JP" sz="1200" dirty="0">
              <a:solidFill>
                <a:srgbClr val="1F497D">
                  <a:lumMod val="75000"/>
                </a:srgbClr>
              </a:solidFill>
              <a:latin typeface="ＭＳ Ｐゴシック"/>
            </a:endParaRPr>
          </a:p>
        </p:txBody>
      </p:sp>
      <p:sp>
        <p:nvSpPr>
          <p:cNvPr id="35" name="角丸四角形 34"/>
          <p:cNvSpPr/>
          <p:nvPr/>
        </p:nvSpPr>
        <p:spPr>
          <a:xfrm>
            <a:off x="56636" y="5370960"/>
            <a:ext cx="9782869" cy="1458466"/>
          </a:xfrm>
          <a:prstGeom prst="roundRect">
            <a:avLst>
              <a:gd name="adj" fmla="val 2455"/>
            </a:avLst>
          </a:prstGeom>
          <a:ln w="19050">
            <a:solidFill>
              <a:srgbClr val="3E000C"/>
            </a:solidFill>
          </a:ln>
        </p:spPr>
        <p:style>
          <a:lnRef idx="2">
            <a:schemeClr val="accent2"/>
          </a:lnRef>
          <a:fillRef idx="1">
            <a:schemeClr val="lt1"/>
          </a:fillRef>
          <a:effectRef idx="0">
            <a:schemeClr val="accent2"/>
          </a:effectRef>
          <a:fontRef idx="minor">
            <a:schemeClr val="dk1"/>
          </a:fontRef>
        </p:style>
        <p:txBody>
          <a:bodyPr lIns="72000" rIns="72000" anchor="b"/>
          <a:lstStyle/>
          <a:p>
            <a:pPr indent="165100" eaLnBrk="0" fontAlgn="base" hangingPunct="0">
              <a:lnSpc>
                <a:spcPts val="1300"/>
              </a:lnSpc>
              <a:spcBef>
                <a:spcPct val="0"/>
              </a:spcBef>
              <a:spcAft>
                <a:spcPct val="0"/>
              </a:spcAft>
              <a:defRPr/>
            </a:pPr>
            <a:r>
              <a:rPr lang="ja-JP" altLang="ja-JP" sz="1200" dirty="0">
                <a:solidFill>
                  <a:prstClr val="black"/>
                </a:solidFill>
                <a:latin typeface="ＭＳ Ｐゴシック"/>
              </a:rPr>
              <a:t>①</a:t>
            </a:r>
            <a:r>
              <a:rPr lang="ja-JP" altLang="en-US" sz="1200" dirty="0">
                <a:solidFill>
                  <a:prstClr val="black"/>
                </a:solidFill>
                <a:latin typeface="ＭＳ Ｐゴシック"/>
              </a:rPr>
              <a:t>　常時介護を要する障害者等に対する支援、障害者等の移動の支援、障害者の就労の支援その他の障害福祉サービスの在り方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en-US" altLang="ja-JP" sz="1200" dirty="0">
                <a:solidFill>
                  <a:prstClr val="black"/>
                </a:solidFill>
                <a:latin typeface="ＭＳ Ｐゴシック"/>
              </a:rPr>
              <a:t>②</a:t>
            </a:r>
            <a:r>
              <a:rPr lang="ja-JP" altLang="en-US" sz="1200" dirty="0">
                <a:solidFill>
                  <a:prstClr val="black"/>
                </a:solidFill>
                <a:latin typeface="ＭＳ Ｐゴシック"/>
              </a:rPr>
              <a:t>　障害支援区分の認定を含めた支給決定の在り方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③　障害者の意思決定支援の在り方、障害福祉サービスの利用の観点からの成年後見制度の利用促進の在り方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④　手話通訳等を行う者の派遣その他の聴覚、言語機能、音声機能その他の障害のため意思疎通を図ることに支障がある障害者等に対する</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支援の在り方</a:t>
            </a:r>
            <a:endParaRPr lang="en-US" altLang="ja-JP" sz="1200" dirty="0">
              <a:solidFill>
                <a:prstClr val="black"/>
              </a:solidFill>
              <a:latin typeface="ＭＳ Ｐゴシック"/>
            </a:endParaRPr>
          </a:p>
          <a:p>
            <a:pPr indent="165100" eaLnBrk="0" fontAlgn="base" hangingPunct="0">
              <a:lnSpc>
                <a:spcPts val="1300"/>
              </a:lnSpc>
              <a:spcBef>
                <a:spcPct val="0"/>
              </a:spcBef>
              <a:spcAft>
                <a:spcPct val="0"/>
              </a:spcAft>
              <a:defRPr/>
            </a:pPr>
            <a:r>
              <a:rPr lang="ja-JP" altLang="en-US" sz="1200" dirty="0">
                <a:solidFill>
                  <a:prstClr val="black"/>
                </a:solidFill>
                <a:latin typeface="ＭＳ Ｐゴシック"/>
              </a:rPr>
              <a:t>⑤　精神障害者及び高齢の障害者に対する支援の</a:t>
            </a:r>
            <a:r>
              <a:rPr lang="ja-JP" altLang="en-US" sz="1200" dirty="0" smtClean="0">
                <a:solidFill>
                  <a:prstClr val="black"/>
                </a:solidFill>
                <a:latin typeface="ＭＳ Ｐゴシック"/>
              </a:rPr>
              <a:t>在り方</a:t>
            </a:r>
            <a:endParaRPr lang="en-US" altLang="ja-JP" sz="1200" dirty="0">
              <a:solidFill>
                <a:prstClr val="black"/>
              </a:solidFill>
              <a:latin typeface="ＭＳ Ｐゴシック"/>
            </a:endParaRPr>
          </a:p>
        </p:txBody>
      </p:sp>
      <p:sp>
        <p:nvSpPr>
          <p:cNvPr id="36" name="角丸四角形 35"/>
          <p:cNvSpPr/>
          <p:nvPr/>
        </p:nvSpPr>
        <p:spPr>
          <a:xfrm>
            <a:off x="50397" y="5270748"/>
            <a:ext cx="7710984" cy="266700"/>
          </a:xfrm>
          <a:prstGeom prst="roundRect">
            <a:avLst/>
          </a:prstGeom>
          <a:solidFill>
            <a:schemeClr val="tx2">
              <a:lumMod val="60000"/>
              <a:lumOff val="40000"/>
            </a:schemeClr>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pPr>
            <a:r>
              <a:rPr lang="ja-JP" altLang="en-US" sz="1400" b="1" dirty="0">
                <a:solidFill>
                  <a:prstClr val="white"/>
                </a:solidFill>
              </a:rPr>
              <a:t>４．検討規定</a:t>
            </a:r>
            <a:r>
              <a:rPr lang="ja-JP" altLang="en-US" sz="1400" u="sng" dirty="0">
                <a:solidFill>
                  <a:prstClr val="white"/>
                </a:solidFill>
                <a:latin typeface="ＭＳ Ｐゴシック"/>
              </a:rPr>
              <a:t>（障害者施策を段階的に講じるため、法の施行後３年を目途として、以下について検討）</a:t>
            </a:r>
            <a:endParaRPr lang="ja-JP" altLang="en-US" sz="1400" b="1" dirty="0">
              <a:solidFill>
                <a:prstClr val="white"/>
              </a:solidFill>
            </a:endParaRPr>
          </a:p>
        </p:txBody>
      </p:sp>
      <p:sp>
        <p:nvSpPr>
          <p:cNvPr id="37" name="テキスト ボックス 36"/>
          <p:cNvSpPr txBox="1"/>
          <p:nvPr/>
        </p:nvSpPr>
        <p:spPr>
          <a:xfrm>
            <a:off x="6937351" y="476672"/>
            <a:ext cx="3416275" cy="415498"/>
          </a:xfrm>
          <a:prstGeom prst="rect">
            <a:avLst/>
          </a:prstGeom>
          <a:noFill/>
        </p:spPr>
        <p:txBody>
          <a:bodyPr wrap="square" rtlCol="0">
            <a:spAutoFit/>
          </a:bodyPr>
          <a:lstStyle/>
          <a:p>
            <a:pPr fontAlgn="base">
              <a:spcBef>
                <a:spcPct val="0"/>
              </a:spcBef>
              <a:spcAft>
                <a:spcPct val="0"/>
              </a:spcAft>
            </a:pPr>
            <a:r>
              <a:rPr lang="ja-JP" altLang="en-US" sz="1050" dirty="0">
                <a:solidFill>
                  <a:prstClr val="black"/>
                </a:solidFill>
                <a:latin typeface="Arial" charset="0"/>
              </a:rPr>
              <a:t>（平成２４年６月２０日 成立・同年６月２７日 公布）</a:t>
            </a:r>
          </a:p>
          <a:p>
            <a:pPr fontAlgn="base">
              <a:spcBef>
                <a:spcPct val="0"/>
              </a:spcBef>
              <a:spcAft>
                <a:spcPct val="0"/>
              </a:spcAft>
            </a:pPr>
            <a:endParaRPr lang="ja-JP" altLang="en-US" sz="1050" dirty="0">
              <a:solidFill>
                <a:prstClr val="black"/>
              </a:solidFill>
              <a:latin typeface="Arial" charset="0"/>
            </a:endParaRPr>
          </a:p>
        </p:txBody>
      </p:sp>
      <p:sp>
        <p:nvSpPr>
          <p:cNvPr id="38" name="テキスト ボックス 37"/>
          <p:cNvSpPr txBox="1"/>
          <p:nvPr/>
        </p:nvSpPr>
        <p:spPr>
          <a:xfrm>
            <a:off x="4953000" y="1441530"/>
            <a:ext cx="5472608" cy="3029034"/>
          </a:xfrm>
          <a:prstGeom prst="rect">
            <a:avLst/>
          </a:prstGeom>
          <a:noFill/>
        </p:spPr>
        <p:txBody>
          <a:bodyPr wrap="square" rtlCol="0">
            <a:spAutoFit/>
          </a:bodyPr>
          <a:lstStyle/>
          <a:p>
            <a:pPr fontAlgn="base">
              <a:lnSpc>
                <a:spcPts val="1400"/>
              </a:lnSpc>
              <a:spcBef>
                <a:spcPct val="0"/>
              </a:spcBef>
              <a:spcAft>
                <a:spcPct val="0"/>
              </a:spcAft>
            </a:pPr>
            <a:r>
              <a:rPr lang="ja-JP" altLang="en-US" sz="1200" u="sng" dirty="0">
                <a:solidFill>
                  <a:prstClr val="black"/>
                </a:solidFill>
                <a:latin typeface="ＭＳ Ｐゴシック"/>
              </a:rPr>
              <a:t>５</a:t>
            </a:r>
            <a:r>
              <a:rPr lang="ja-JP" altLang="ja-JP" sz="1200" u="sng" dirty="0">
                <a:solidFill>
                  <a:prstClr val="black"/>
                </a:solidFill>
                <a:latin typeface="ＭＳ Ｐゴシック"/>
              </a:rPr>
              <a:t>．障害者に対する支援</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重度訪問介護の対象</a:t>
            </a:r>
            <a:r>
              <a:rPr lang="ja-JP" altLang="en-US" sz="1200" dirty="0" smtClean="0">
                <a:solidFill>
                  <a:prstClr val="black"/>
                </a:solidFill>
                <a:latin typeface="ＭＳ Ｐゴシック"/>
              </a:rPr>
              <a:t>拡大</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共同生活介護（</a:t>
            </a:r>
            <a:r>
              <a:rPr lang="ja-JP" altLang="ja-JP" sz="1200" dirty="0">
                <a:solidFill>
                  <a:prstClr val="black"/>
                </a:solidFill>
                <a:latin typeface="ＭＳ Ｐゴシック"/>
              </a:rPr>
              <a:t>ケアホーム</a:t>
            </a:r>
            <a:r>
              <a:rPr lang="ja-JP" altLang="en-US" sz="1200" dirty="0">
                <a:solidFill>
                  <a:prstClr val="black"/>
                </a:solidFill>
                <a:latin typeface="ＭＳ Ｐゴシック"/>
              </a:rPr>
              <a:t>）の共同生活援助（</a:t>
            </a:r>
            <a:r>
              <a:rPr lang="ja-JP" altLang="ja-JP" sz="1200" dirty="0">
                <a:solidFill>
                  <a:prstClr val="black"/>
                </a:solidFill>
                <a:latin typeface="ＭＳ Ｐゴシック"/>
              </a:rPr>
              <a:t>グループホーム</a:t>
            </a:r>
            <a:r>
              <a:rPr lang="ja-JP" altLang="en-US" sz="1200" dirty="0">
                <a:solidFill>
                  <a:prstClr val="black"/>
                </a:solidFill>
                <a:latin typeface="ＭＳ Ｐゴシック"/>
              </a:rPr>
              <a:t>）へ</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a:t>
            </a:r>
            <a:r>
              <a:rPr lang="ja-JP" altLang="ja-JP" sz="1200" dirty="0">
                <a:solidFill>
                  <a:prstClr val="black"/>
                </a:solidFill>
                <a:latin typeface="ＭＳ Ｐゴシック"/>
              </a:rPr>
              <a:t>の一元化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地域移行支援の対象</a:t>
            </a:r>
            <a:r>
              <a:rPr lang="ja-JP" altLang="en-US" sz="1200" dirty="0" smtClean="0">
                <a:solidFill>
                  <a:prstClr val="black"/>
                </a:solidFill>
                <a:latin typeface="ＭＳ Ｐゴシック"/>
              </a:rPr>
              <a:t>拡大</a:t>
            </a:r>
            <a:endParaRPr lang="ja-JP"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a:t>
            </a:r>
            <a:r>
              <a:rPr lang="ja-JP" altLang="ja-JP" sz="1200" dirty="0">
                <a:solidFill>
                  <a:prstClr val="black"/>
                </a:solidFill>
                <a:latin typeface="ＭＳ Ｐゴシック"/>
              </a:rPr>
              <a:t>　地域生活支援事業の</a:t>
            </a:r>
            <a:r>
              <a:rPr lang="ja-JP" altLang="en-US" sz="1200" dirty="0">
                <a:solidFill>
                  <a:prstClr val="black"/>
                </a:solidFill>
                <a:latin typeface="ＭＳ Ｐゴシック"/>
              </a:rPr>
              <a:t>追加（</a:t>
            </a:r>
            <a:r>
              <a:rPr lang="ja-JP" altLang="ja-JP" sz="1200" dirty="0">
                <a:solidFill>
                  <a:prstClr val="black"/>
                </a:solidFill>
                <a:latin typeface="ＭＳ Ｐゴシック"/>
              </a:rPr>
              <a:t>障害者に対する理解を深めるための</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研修や</a:t>
            </a:r>
            <a:r>
              <a:rPr lang="ja-JP" altLang="ja-JP" sz="1200" dirty="0">
                <a:solidFill>
                  <a:prstClr val="black"/>
                </a:solidFill>
                <a:latin typeface="ＭＳ Ｐゴシック"/>
              </a:rPr>
              <a:t>啓発</a:t>
            </a:r>
            <a:r>
              <a:rPr lang="ja-JP" altLang="en-US" sz="1200" dirty="0">
                <a:solidFill>
                  <a:prstClr val="black"/>
                </a:solidFill>
                <a:latin typeface="ＭＳ Ｐゴシック"/>
              </a:rPr>
              <a:t>を行う事業、意思疎通支援を行う者</a:t>
            </a:r>
            <a:r>
              <a:rPr lang="ja-JP" altLang="ja-JP" sz="1200" dirty="0">
                <a:solidFill>
                  <a:prstClr val="black"/>
                </a:solidFill>
                <a:latin typeface="ＭＳ Ｐゴシック"/>
              </a:rPr>
              <a:t>を養成する</a:t>
            </a:r>
            <a:r>
              <a:rPr lang="ja-JP" altLang="en-US" sz="1200" dirty="0">
                <a:solidFill>
                  <a:prstClr val="black"/>
                </a:solidFill>
                <a:latin typeface="ＭＳ Ｐゴシック"/>
              </a:rPr>
              <a:t>事業等）</a:t>
            </a:r>
            <a:endParaRPr lang="en-US" altLang="ja-JP" sz="1200" dirty="0">
              <a:solidFill>
                <a:prstClr val="black"/>
              </a:solidFill>
              <a:latin typeface="ＭＳ Ｐゴシック"/>
            </a:endParaRPr>
          </a:p>
          <a:p>
            <a:pPr fontAlgn="base">
              <a:lnSpc>
                <a:spcPts val="500"/>
              </a:lnSpc>
              <a:spcBef>
                <a:spcPct val="0"/>
              </a:spcBef>
              <a:spcAft>
                <a:spcPct val="0"/>
              </a:spcAft>
            </a:pP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u="sng" dirty="0">
                <a:solidFill>
                  <a:prstClr val="black"/>
                </a:solidFill>
                <a:latin typeface="ＭＳ Ｐゴシック"/>
              </a:rPr>
              <a:t>６．サービス基盤の計画的整備</a:t>
            </a:r>
            <a:endParaRPr lang="en-US" altLang="ja-JP" sz="1200" u="sng"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①　障害福祉サービス等の提供体制の確保に係る目標に関する事項　　</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及び地域生活支援事業の実施に関する事項についての障害福祉</a:t>
            </a:r>
            <a:r>
              <a:rPr lang="en-US" altLang="ja-JP" sz="1200" dirty="0">
                <a:solidFill>
                  <a:prstClr val="black"/>
                </a:solidFill>
                <a:latin typeface="ＭＳ Ｐゴシック"/>
              </a:rPr>
              <a:t/>
            </a:r>
            <a:br>
              <a:rPr lang="en-US" altLang="ja-JP" sz="1200" dirty="0">
                <a:solidFill>
                  <a:prstClr val="black"/>
                </a:solidFill>
                <a:latin typeface="ＭＳ Ｐゴシック"/>
              </a:rPr>
            </a:br>
            <a:r>
              <a:rPr lang="ja-JP" altLang="en-US" sz="1200" dirty="0">
                <a:solidFill>
                  <a:prstClr val="black"/>
                </a:solidFill>
                <a:latin typeface="ＭＳ Ｐゴシック"/>
              </a:rPr>
              <a:t>　　計画の策定</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②　基本指針・障害福祉計画に関する定期的な検証と見直しを法定化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③　市町村は障害福祉計画を作成するに当たって、障害者等のニーズ</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把握等を行うことを努力義務化</a:t>
            </a:r>
            <a:endParaRPr lang="en-US" altLang="ja-JP" sz="1200" dirty="0">
              <a:solidFill>
                <a:prstClr val="black"/>
              </a:solidFill>
              <a:latin typeface="ＭＳ Ｐゴシック"/>
            </a:endParaRPr>
          </a:p>
          <a:p>
            <a:pPr fontAlgn="base">
              <a:lnSpc>
                <a:spcPts val="1400"/>
              </a:lnSpc>
              <a:spcBef>
                <a:spcPct val="0"/>
              </a:spcBef>
              <a:spcAft>
                <a:spcPct val="0"/>
              </a:spcAft>
            </a:pPr>
            <a:r>
              <a:rPr lang="ja-JP" altLang="en-US" sz="1200" dirty="0">
                <a:solidFill>
                  <a:prstClr val="black"/>
                </a:solidFill>
                <a:latin typeface="ＭＳ Ｐゴシック"/>
              </a:rPr>
              <a:t>  ④　自立支援協議会の名称について、地域の実情に応じて定められる  </a:t>
            </a:r>
            <a:endParaRPr lang="en-US" altLang="ja-JP" sz="1200" dirty="0">
              <a:solidFill>
                <a:prstClr val="black"/>
              </a:solidFill>
              <a:latin typeface="ＭＳ Ｐゴシック"/>
            </a:endParaRPr>
          </a:p>
          <a:p>
            <a:pPr fontAlgn="base">
              <a:lnSpc>
                <a:spcPts val="1400"/>
              </a:lnSpc>
              <a:spcBef>
                <a:spcPct val="0"/>
              </a:spcBef>
              <a:spcAft>
                <a:spcPct val="0"/>
              </a:spcAft>
            </a:pPr>
            <a:r>
              <a:rPr lang="en-US" altLang="ja-JP" sz="1200" dirty="0">
                <a:solidFill>
                  <a:prstClr val="black"/>
                </a:solidFill>
                <a:latin typeface="ＭＳ Ｐゴシック"/>
              </a:rPr>
              <a:t>     </a:t>
            </a:r>
            <a:r>
              <a:rPr lang="ja-JP" altLang="en-US" sz="1200" dirty="0">
                <a:solidFill>
                  <a:prstClr val="black"/>
                </a:solidFill>
                <a:latin typeface="ＭＳ Ｐゴシック"/>
              </a:rPr>
              <a:t>よう弾力化するとともに、当事者や家族の参画を</a:t>
            </a:r>
            <a:r>
              <a:rPr lang="ja-JP" altLang="en-US" sz="1200" dirty="0" smtClean="0">
                <a:solidFill>
                  <a:prstClr val="black"/>
                </a:solidFill>
                <a:latin typeface="ＭＳ Ｐゴシック"/>
              </a:rPr>
              <a:t>明確化</a:t>
            </a:r>
            <a:endParaRPr lang="ja-JP" altLang="en-US" sz="1200" dirty="0">
              <a:solidFill>
                <a:prstClr val="black"/>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9</a:t>
            </a:fld>
            <a:endParaRPr lang="en-US" altLang="ja-JP">
              <a:solidFill>
                <a:prstClr val="black"/>
              </a:solidFill>
            </a:endParaRPr>
          </a:p>
        </p:txBody>
      </p:sp>
    </p:spTree>
    <p:extLst>
      <p:ext uri="{BB962C8B-B14F-4D97-AF65-F5344CB8AC3E}">
        <p14:creationId xmlns:p14="http://schemas.microsoft.com/office/powerpoint/2010/main" val="37226888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6463" y="341227"/>
            <a:ext cx="9595066" cy="5988815"/>
          </a:xfrm>
          <a:prstGeom prst="rect">
            <a:avLst/>
          </a:prstGeom>
          <a:noFill/>
          <a:ln>
            <a:noFill/>
          </a:ln>
        </p:spPr>
        <p:txBody>
          <a:bodyPr wrap="square" lIns="91341" tIns="45673" rIns="91341" bIns="45673" rtlCol="0">
            <a:spAutoFit/>
          </a:bodyPr>
          <a:lstStyle/>
          <a:p>
            <a:pPr algn="just" fontAlgn="auto">
              <a:lnSpc>
                <a:spcPts val="1320"/>
              </a:lnSpc>
              <a:spcBef>
                <a:spcPts val="0"/>
              </a:spcBef>
              <a:spcAft>
                <a:spcPts val="0"/>
              </a:spcAft>
            </a:pPr>
            <a:endParaRPr lang="en-US" altLang="ja-JP" sz="1200" u="sng"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u="sng" dirty="0">
                <a:solidFill>
                  <a:prstClr val="black"/>
                </a:solidFill>
                <a:latin typeface="Calibri"/>
                <a:ea typeface="ＭＳ Ｐゴシック"/>
              </a:rPr>
              <a:t>３．意思決定支援の基本的原則</a:t>
            </a:r>
          </a:p>
          <a:p>
            <a:pPr algn="just" fontAlgn="auto">
              <a:lnSpc>
                <a:spcPts val="1320"/>
              </a:lnSpc>
              <a:spcBef>
                <a:spcPts val="0"/>
              </a:spcBef>
              <a:spcAft>
                <a:spcPts val="0"/>
              </a:spcAft>
            </a:pPr>
            <a:r>
              <a:rPr lang="ja-JP" altLang="en-US" sz="1200" dirty="0">
                <a:solidFill>
                  <a:prstClr val="black"/>
                </a:solidFill>
                <a:latin typeface="Calibri"/>
                <a:ea typeface="ＭＳ Ｐゴシック"/>
              </a:rPr>
              <a:t>（１）本人への支援は、自己決定の尊重に基づき行うことが原則である。本人の自己決定にとって必要な情報の説明は、本人が理解でき</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a:t>
            </a:r>
            <a:r>
              <a:rPr lang="ja-JP" altLang="en-US" sz="1200" dirty="0" err="1">
                <a:solidFill>
                  <a:prstClr val="black"/>
                </a:solidFill>
                <a:latin typeface="Calibri"/>
                <a:ea typeface="ＭＳ Ｐゴシック"/>
              </a:rPr>
              <a:t>るよう</a:t>
            </a:r>
            <a:r>
              <a:rPr lang="ja-JP" altLang="en-US" sz="1200" dirty="0">
                <a:solidFill>
                  <a:prstClr val="black"/>
                </a:solidFill>
                <a:latin typeface="Calibri"/>
                <a:ea typeface="ＭＳ Ｐゴシック"/>
              </a:rPr>
              <a:t>工夫して行うことが重要である。</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endParaRPr lang="ja-JP" altLang="en-US"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（２）職員等の価値観においては不合理と思われる決定でも、他者への権利を侵害しないのであれば、その選択を尊重するよう努める姿</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勢が求められる。</a:t>
            </a:r>
          </a:p>
          <a:p>
            <a:pPr algn="just" fontAlgn="auto">
              <a:lnSpc>
                <a:spcPts val="1320"/>
              </a:lnSpc>
              <a:spcBef>
                <a:spcPts val="0"/>
              </a:spcBef>
              <a:spcAft>
                <a:spcPts val="0"/>
              </a:spcAft>
            </a:pP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（３）本人の自己決定や意思確認がどうしても困難な場合は、本人をよく知る関係者が集まって、本人の日常生活の場面や事業者のサー</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ビス提供場面における表情や感情、行動に関する記録などの情報に加え、これまでの生活史、人間関係等様々な情報を把握し、根</a:t>
            </a:r>
            <a:endParaRPr lang="en-US" altLang="ja-JP" sz="1200" dirty="0">
              <a:solidFill>
                <a:prstClr val="black"/>
              </a:solidFill>
              <a:latin typeface="Calibri"/>
              <a:ea typeface="ＭＳ Ｐゴシック"/>
            </a:endParaRPr>
          </a:p>
          <a:p>
            <a:pPr algn="just" fontAlgn="auto">
              <a:lnSpc>
                <a:spcPts val="1320"/>
              </a:lnSpc>
              <a:spcBef>
                <a:spcPts val="0"/>
              </a:spcBef>
              <a:spcAft>
                <a:spcPts val="0"/>
              </a:spcAft>
            </a:pPr>
            <a:r>
              <a:rPr lang="ja-JP" altLang="en-US" sz="1200" dirty="0">
                <a:solidFill>
                  <a:prstClr val="black"/>
                </a:solidFill>
                <a:latin typeface="Calibri"/>
                <a:ea typeface="ＭＳ Ｐゴシック"/>
              </a:rPr>
              <a:t>　　拠を明確にしながら障害者の意思及び選好を推定する。</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４．最善の利益の判断</a:t>
            </a:r>
          </a:p>
          <a:p>
            <a:pPr algn="just" fontAlgn="auto">
              <a:spcBef>
                <a:spcPts val="0"/>
              </a:spcBef>
              <a:spcAft>
                <a:spcPts val="0"/>
              </a:spcAft>
            </a:pPr>
            <a:r>
              <a:rPr lang="ja-JP" altLang="en-US" sz="1200" dirty="0">
                <a:solidFill>
                  <a:prstClr val="black"/>
                </a:solidFill>
                <a:latin typeface="Calibri"/>
                <a:ea typeface="ＭＳ Ｐゴシック"/>
              </a:rPr>
              <a:t>　　本人の意思を推定することがどうしても困難な場合は、関係者が協議し、本人にとっての最善の利益を判断せざるを得ない</a:t>
            </a:r>
            <a:r>
              <a:rPr lang="ja-JP" altLang="en-US" sz="1200" dirty="0" err="1">
                <a:solidFill>
                  <a:prstClr val="black"/>
                </a:solidFill>
                <a:latin typeface="Calibri"/>
                <a:ea typeface="ＭＳ Ｐゴシック"/>
              </a:rPr>
              <a:t>場合があ</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る。最善の利益の判断は最後の手段であり、次のような点に留意することが必要である。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（１）メリット・デメリットの検討</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複数の選択肢からメリットとデメリットを可能な限り挙げ、比較検討して本人の最善の利益を導く。</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（２）相反する選択肢の両立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二者択一の場合においても、相反する選択肢を両立させることを考え、本人の最善の利益を追求する。（例えば、食事制限が必要な</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人も、運動や食材等の工夫により、本人の好みの食事をしつつ、健康上リスクの少ない生活を送ることができないか考える場合等。）</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（３）自由の制限の最小化</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住まいの場を選択する場合、選択可能な中から、障害者にとって自由の制限がより少ない方を選択する。また、本人の生命・身体の</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安全を守るために、行動の自由を制限せざるを得ない場合でも、他にないか慎重に検討し、自由の制限を最小化する。</a:t>
            </a:r>
          </a:p>
          <a:p>
            <a:pPr algn="just" fontAlgn="auto">
              <a:spcBef>
                <a:spcPts val="0"/>
              </a:spcBef>
              <a:spcAft>
                <a:spcPts val="0"/>
              </a:spcAft>
            </a:pPr>
            <a:endParaRPr lang="ja-JP" altLang="en-US"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５．事業者以外の視点からの検討</a:t>
            </a:r>
          </a:p>
          <a:p>
            <a:pPr algn="just" fontAlgn="auto">
              <a:spcBef>
                <a:spcPts val="0"/>
              </a:spcBef>
              <a:spcAft>
                <a:spcPts val="0"/>
              </a:spcAft>
            </a:pPr>
            <a:r>
              <a:rPr lang="ja-JP" altLang="en-US" sz="1200" dirty="0">
                <a:solidFill>
                  <a:prstClr val="black"/>
                </a:solidFill>
                <a:latin typeface="Calibri"/>
                <a:ea typeface="ＭＳ Ｐゴシック"/>
              </a:rPr>
              <a:t>　　事業者以外の関係者も交えて意思決定支援を進めることが望ましい。本人の家族や知人、成年後見人、ピアサポーター等が、本人に</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直接サービス提供する立場とは別の第三者として意見を述べることにより、多様な視点から本人の意思決定支援を進めることができる。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６．成年後見人等の権限との関係</a:t>
            </a:r>
            <a:endParaRPr lang="en-US" altLang="ja-JP" sz="1200" u="sng"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意思決定支援の結果と成年後見人等の身上配慮義務に基づく方針が齟齬をきたさないよう、意思決定支援のプロセスに成年後見人</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等の参画を促し、検討を進めることが望ましい。</a:t>
            </a:r>
            <a:endParaRPr lang="en-US" altLang="ja-JP" sz="1200" dirty="0">
              <a:solidFill>
                <a:prstClr val="black"/>
              </a:solidFill>
              <a:latin typeface="Calibri"/>
              <a:ea typeface="ＭＳ Ｐゴシック"/>
            </a:endParaRPr>
          </a:p>
        </p:txBody>
      </p:sp>
      <p:sp>
        <p:nvSpPr>
          <p:cNvPr id="3" name="正方形/長方形 2"/>
          <p:cNvSpPr/>
          <p:nvPr/>
        </p:nvSpPr>
        <p:spPr>
          <a:xfrm>
            <a:off x="116463" y="341223"/>
            <a:ext cx="9595066" cy="61734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4"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90</a:t>
            </a:fld>
            <a:endParaRPr lang="en-US" altLang="ja-JP" dirty="0">
              <a:solidFill>
                <a:prstClr val="black"/>
              </a:solidFill>
            </a:endParaRPr>
          </a:p>
        </p:txBody>
      </p:sp>
    </p:spTree>
    <p:extLst>
      <p:ext uri="{BB962C8B-B14F-4D97-AF65-F5344CB8AC3E}">
        <p14:creationId xmlns:p14="http://schemas.microsoft.com/office/powerpoint/2010/main" val="13675700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939" y="404684"/>
            <a:ext cx="9673075" cy="6001639"/>
          </a:xfrm>
          <a:prstGeom prst="rect">
            <a:avLst/>
          </a:prstGeom>
          <a:noFill/>
          <a:ln>
            <a:noFill/>
          </a:ln>
        </p:spPr>
        <p:txBody>
          <a:bodyPr wrap="square" lIns="91341" tIns="45673" rIns="91341" bIns="45673" rtlCol="0">
            <a:spAutoFit/>
          </a:bodyPr>
          <a:lstStyle/>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１．意思決定支援の枠組み</a:t>
            </a:r>
          </a:p>
          <a:p>
            <a:pPr algn="just" fontAlgn="auto">
              <a:spcBef>
                <a:spcPts val="0"/>
              </a:spcBef>
              <a:spcAft>
                <a:spcPts val="0"/>
              </a:spcAft>
            </a:pPr>
            <a:r>
              <a:rPr lang="ja-JP" altLang="en-US" sz="1200" dirty="0">
                <a:solidFill>
                  <a:prstClr val="black"/>
                </a:solidFill>
                <a:latin typeface="Calibri"/>
                <a:ea typeface="ＭＳ Ｐゴシック"/>
              </a:rPr>
              <a:t>　　</a:t>
            </a:r>
            <a:r>
              <a:rPr lang="ja-JP" altLang="en-US" sz="1200" dirty="0">
                <a:solidFill>
                  <a:srgbClr val="FF0000"/>
                </a:solidFill>
                <a:latin typeface="Calibri"/>
                <a:ea typeface="ＭＳ Ｐゴシック"/>
              </a:rPr>
              <a:t>　</a:t>
            </a:r>
            <a:r>
              <a:rPr lang="ja-JP" altLang="en-US" sz="1200" dirty="0">
                <a:solidFill>
                  <a:prstClr val="black"/>
                </a:solidFill>
                <a:latin typeface="Calibri"/>
                <a:ea typeface="ＭＳ Ｐゴシック"/>
              </a:rPr>
              <a:t>意思決定支援の枠組みは、意思決定支援責任者の配置、意思決定支援会議の開催、意思決定の結果を反映したサービス等利用</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計画・個別支援計画（意思決定支援計画）の作成とサービスの提供、モニタリングと評価・見直しの５つの要素から構成される。</a:t>
            </a:r>
            <a:endParaRPr lang="en-US" altLang="ja-JP" sz="1200" dirty="0">
              <a:solidFill>
                <a:prstClr val="black"/>
              </a:solidFill>
              <a:latin typeface="Calibri"/>
              <a:ea typeface="ＭＳ Ｐゴシック"/>
            </a:endParaRPr>
          </a:p>
          <a:p>
            <a:pPr algn="just" fontAlgn="auto">
              <a:spcBef>
                <a:spcPts val="0"/>
              </a:spcBef>
              <a:spcAft>
                <a:spcPts val="0"/>
              </a:spcAft>
            </a:pPr>
            <a:endParaRPr lang="ja-JP" altLang="en-US"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（１）意思決定支援責任者の配置</a:t>
            </a:r>
          </a:p>
          <a:p>
            <a:pPr algn="just" fontAlgn="auto">
              <a:spcBef>
                <a:spcPts val="0"/>
              </a:spcBef>
              <a:spcAft>
                <a:spcPts val="0"/>
              </a:spcAft>
            </a:pPr>
            <a:r>
              <a:rPr lang="ja-JP" altLang="en-US" sz="1200" dirty="0">
                <a:solidFill>
                  <a:prstClr val="black"/>
                </a:solidFill>
                <a:latin typeface="Calibri"/>
                <a:ea typeface="ＭＳ Ｐゴシック"/>
              </a:rPr>
              <a:t>　　　意思決定支援責任者は、意思決定支援計画作成に中心的にかかわり、意思決定支援会議を企画・運営するなど、意思決定支援</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の仕組みを作る等の役割を担う。サービス管理責任者や相談支援専門員が兼務することが考えられる。</a:t>
            </a: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（２）意思決定支援会議の開催</a:t>
            </a:r>
          </a:p>
          <a:p>
            <a:pPr algn="just" fontAlgn="auto">
              <a:spcBef>
                <a:spcPts val="0"/>
              </a:spcBef>
              <a:spcAft>
                <a:spcPts val="0"/>
              </a:spcAft>
            </a:pPr>
            <a:r>
              <a:rPr lang="ja-JP" altLang="en-US" sz="1200" dirty="0">
                <a:solidFill>
                  <a:prstClr val="black"/>
                </a:solidFill>
                <a:latin typeface="Calibri"/>
                <a:ea typeface="ＭＳ Ｐゴシック"/>
              </a:rPr>
              <a:t>　　　意思決定支援会議は、本人参加の下で、意思決定が必要な事項に関する参加者の情報を持ち寄り、意思を確認したり、意思及び</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選好を推定したり、最善の利益を検討する仕組み。「サービス担当者会議」や「個別支援会議」と一体的に実施することが考えられる。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（３）意思決定が反映されたサービス等利用計画や個別支援計画（意志決定支援計画）の作成とサービスの提供</a:t>
            </a:r>
          </a:p>
          <a:p>
            <a:pPr algn="just" fontAlgn="auto">
              <a:spcBef>
                <a:spcPts val="0"/>
              </a:spcBef>
              <a:spcAft>
                <a:spcPts val="0"/>
              </a:spcAft>
            </a:pPr>
            <a:r>
              <a:rPr lang="ja-JP" altLang="en-US" sz="1200" dirty="0">
                <a:solidFill>
                  <a:prstClr val="black"/>
                </a:solidFill>
                <a:latin typeface="Calibri"/>
                <a:ea typeface="ＭＳ Ｐゴシック"/>
              </a:rPr>
              <a:t>　　　意思決定支援によって確認又は推定された本人の意思や、本人の最善の利益と判断された内容を反映したサービス等利用計画や</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個別支援計画（意思決定支援計画）を作成し、本人の意思決定に基づくサービスの提供を行うことが重要である。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（４）モニタリングと評価及び見直し</a:t>
            </a:r>
          </a:p>
          <a:p>
            <a:pPr algn="just" fontAlgn="auto">
              <a:spcBef>
                <a:spcPts val="0"/>
              </a:spcBef>
              <a:spcAft>
                <a:spcPts val="0"/>
              </a:spcAft>
            </a:pPr>
            <a:r>
              <a:rPr lang="ja-JP" altLang="en-US" sz="1200" dirty="0">
                <a:solidFill>
                  <a:prstClr val="black"/>
                </a:solidFill>
                <a:latin typeface="Calibri"/>
                <a:ea typeface="ＭＳ Ｐゴシック"/>
              </a:rPr>
              <a:t>　　　意思決定支援を反映したサービス提供の結果をモニタリングし、評価を適切に行い、次の支援でさらに意思決定が促進されるよう見</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直すことが重要である。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２．意思決定支援における意思疎通と合理的配慮</a:t>
            </a:r>
          </a:p>
          <a:p>
            <a:pPr algn="just" fontAlgn="auto">
              <a:spcBef>
                <a:spcPts val="0"/>
              </a:spcBef>
              <a:spcAft>
                <a:spcPts val="0"/>
              </a:spcAft>
            </a:pPr>
            <a:r>
              <a:rPr lang="ja-JP" altLang="en-US" sz="1200" dirty="0">
                <a:solidFill>
                  <a:prstClr val="black"/>
                </a:solidFill>
                <a:latin typeface="Calibri"/>
                <a:ea typeface="ＭＳ Ｐゴシック"/>
              </a:rPr>
              <a:t>　　意思決定に必要だと考えられる情報を本人が十分理解し、保持し、比較し、実際の決定に活用できるよう配慮をもって説明し、決定した</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ことの結果起こり得ること等を含めた情報を可能な限り本人が理解できるよう、意思疎通における合理的配慮を行うことが重要である。</a:t>
            </a:r>
            <a:endParaRPr lang="en-US" altLang="ja-JP" sz="1200" dirty="0">
              <a:solidFill>
                <a:prstClr val="black"/>
              </a:solidFill>
              <a:latin typeface="Calibri"/>
              <a:ea typeface="ＭＳ Ｐゴシック"/>
            </a:endParaRPr>
          </a:p>
          <a:p>
            <a:pPr algn="just" fontAlgn="auto">
              <a:spcBef>
                <a:spcPts val="0"/>
              </a:spcBef>
              <a:spcAft>
                <a:spcPts val="0"/>
              </a:spcAft>
            </a:pP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u="sng" dirty="0">
                <a:solidFill>
                  <a:prstClr val="black"/>
                </a:solidFill>
                <a:latin typeface="Calibri"/>
                <a:ea typeface="ＭＳ Ｐゴシック"/>
              </a:rPr>
              <a:t>３．意思決定支援の根拠となる記録の作成</a:t>
            </a:r>
          </a:p>
          <a:p>
            <a:pPr algn="just" fontAlgn="auto">
              <a:spcBef>
                <a:spcPts val="0"/>
              </a:spcBef>
              <a:spcAft>
                <a:spcPts val="0"/>
              </a:spcAft>
            </a:pPr>
            <a:r>
              <a:rPr lang="ja-JP" altLang="en-US" sz="1200" dirty="0">
                <a:solidFill>
                  <a:prstClr val="black"/>
                </a:solidFill>
                <a:latin typeface="Calibri"/>
                <a:ea typeface="ＭＳ Ｐゴシック"/>
              </a:rPr>
              <a:t>　　意思決定支援を進めるためには、本人のこれまでの生活環境や生活史、家族関係、人間関係、嗜好等の情報を把握しておくことが必</a:t>
            </a:r>
            <a:endParaRPr lang="en-US" altLang="ja-JP" sz="1200" dirty="0">
              <a:solidFill>
                <a:prstClr val="black"/>
              </a:solidFill>
              <a:latin typeface="Calibri"/>
              <a:ea typeface="ＭＳ Ｐゴシック"/>
            </a:endParaRPr>
          </a:p>
          <a:p>
            <a:pPr algn="just" fontAlgn="auto">
              <a:spcBef>
                <a:spcPts val="0"/>
              </a:spcBef>
              <a:spcAft>
                <a:spcPts val="0"/>
              </a:spcAft>
            </a:pPr>
            <a:r>
              <a:rPr lang="ja-JP" altLang="en-US" sz="1200" dirty="0">
                <a:solidFill>
                  <a:prstClr val="black"/>
                </a:solidFill>
                <a:latin typeface="Calibri"/>
                <a:ea typeface="ＭＳ Ｐゴシック"/>
              </a:rPr>
              <a:t>　要である。家族も含めた本人のこれまでの生活の全体像を理解することは、本人の意思を推定するための手がかりとなる。</a:t>
            </a:r>
          </a:p>
          <a:p>
            <a:pPr algn="just"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u="sng" dirty="0">
                <a:solidFill>
                  <a:prstClr val="black"/>
                </a:solidFill>
                <a:latin typeface="Calibri"/>
                <a:ea typeface="ＭＳ Ｐゴシック"/>
              </a:rPr>
              <a:t>４．職員の知識・技術の向上</a:t>
            </a:r>
          </a:p>
          <a:p>
            <a:pPr fontAlgn="auto">
              <a:spcBef>
                <a:spcPts val="0"/>
              </a:spcBef>
              <a:spcAft>
                <a:spcPts val="0"/>
              </a:spcAft>
            </a:pPr>
            <a:r>
              <a:rPr lang="ja-JP" altLang="en-US" sz="1200" dirty="0">
                <a:solidFill>
                  <a:prstClr val="black"/>
                </a:solidFill>
                <a:latin typeface="Calibri"/>
                <a:ea typeface="ＭＳ Ｐゴシック"/>
              </a:rPr>
              <a:t>　　職員の知識・技術等の向上は、意思決定支援の質の向上に直結するものであるため、意思決定支援の意義や知識の理解及び技術等</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の向上への取組みを促進させることが重要である。</a:t>
            </a:r>
          </a:p>
        </p:txBody>
      </p:sp>
      <p:sp>
        <p:nvSpPr>
          <p:cNvPr id="3" name="正方形/長方形 2"/>
          <p:cNvSpPr/>
          <p:nvPr/>
        </p:nvSpPr>
        <p:spPr>
          <a:xfrm>
            <a:off x="77826" y="356225"/>
            <a:ext cx="9673075" cy="624115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4" name="角丸四角形 3"/>
          <p:cNvSpPr/>
          <p:nvPr/>
        </p:nvSpPr>
        <p:spPr>
          <a:xfrm>
            <a:off x="53288" y="200681"/>
            <a:ext cx="1506747" cy="288032"/>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Ⅲ</a:t>
            </a:r>
            <a:r>
              <a:rPr lang="ja-JP" altLang="en-US" sz="1400" dirty="0">
                <a:solidFill>
                  <a:prstClr val="black"/>
                </a:solidFill>
              </a:rPr>
              <a:t>　各　論</a:t>
            </a:r>
          </a:p>
        </p:txBody>
      </p:sp>
      <p:sp>
        <p:nvSpPr>
          <p:cNvPr id="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91</a:t>
            </a:fld>
            <a:endParaRPr lang="en-US" altLang="ja-JP" dirty="0">
              <a:solidFill>
                <a:prstClr val="black"/>
              </a:solidFill>
            </a:endParaRPr>
          </a:p>
        </p:txBody>
      </p:sp>
    </p:spTree>
    <p:extLst>
      <p:ext uri="{BB962C8B-B14F-4D97-AF65-F5344CB8AC3E}">
        <p14:creationId xmlns:p14="http://schemas.microsoft.com/office/powerpoint/2010/main" val="3449323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下矢印 50"/>
          <p:cNvSpPr/>
          <p:nvPr/>
        </p:nvSpPr>
        <p:spPr>
          <a:xfrm>
            <a:off x="1046419" y="5787808"/>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50" name="下矢印 49"/>
          <p:cNvSpPr/>
          <p:nvPr/>
        </p:nvSpPr>
        <p:spPr>
          <a:xfrm>
            <a:off x="1046421" y="4936107"/>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9" name="下矢印 48"/>
          <p:cNvSpPr/>
          <p:nvPr/>
        </p:nvSpPr>
        <p:spPr>
          <a:xfrm>
            <a:off x="1046421" y="3905007"/>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8" name="下矢印 47"/>
          <p:cNvSpPr/>
          <p:nvPr/>
        </p:nvSpPr>
        <p:spPr>
          <a:xfrm>
            <a:off x="1036572" y="3364173"/>
            <a:ext cx="240243" cy="33337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5" name="正方形/長方形 44"/>
          <p:cNvSpPr/>
          <p:nvPr/>
        </p:nvSpPr>
        <p:spPr>
          <a:xfrm>
            <a:off x="8172128" y="6365908"/>
            <a:ext cx="1176338" cy="10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6" name="左矢印 45"/>
          <p:cNvSpPr/>
          <p:nvPr/>
        </p:nvSpPr>
        <p:spPr>
          <a:xfrm>
            <a:off x="8683652" y="4381318"/>
            <a:ext cx="641138" cy="200025"/>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47" name="正方形/長方形 46"/>
          <p:cNvSpPr/>
          <p:nvPr/>
        </p:nvSpPr>
        <p:spPr>
          <a:xfrm>
            <a:off x="9243552" y="4437114"/>
            <a:ext cx="104989" cy="2033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white"/>
              </a:solidFill>
            </a:endParaRPr>
          </a:p>
        </p:txBody>
      </p:sp>
      <p:sp>
        <p:nvSpPr>
          <p:cNvPr id="2" name="テキスト ボックス 1"/>
          <p:cNvSpPr txBox="1"/>
          <p:nvPr/>
        </p:nvSpPr>
        <p:spPr>
          <a:xfrm>
            <a:off x="98633" y="1722433"/>
            <a:ext cx="9673075" cy="830997"/>
          </a:xfrm>
          <a:prstGeom prst="rect">
            <a:avLst/>
          </a:prstGeom>
          <a:noFill/>
          <a:ln>
            <a:solidFill>
              <a:schemeClr val="tx1"/>
            </a:solidFill>
          </a:ln>
        </p:spPr>
        <p:txBody>
          <a:bodyPr wrap="square" lIns="91341" tIns="45673" rIns="91341" bIns="45673" rtlCol="0">
            <a:spAutoFit/>
          </a:bodyPr>
          <a:lstStyle/>
          <a:p>
            <a:pPr fontAlgn="auto">
              <a:spcBef>
                <a:spcPts val="0"/>
              </a:spcBef>
              <a:spcAft>
                <a:spcPts val="0"/>
              </a:spcAft>
            </a:pP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１．日中活動プログラムの選択に関する意思決定支援</a:t>
            </a:r>
          </a:p>
          <a:p>
            <a:pPr fontAlgn="auto">
              <a:spcBef>
                <a:spcPts val="0"/>
              </a:spcBef>
              <a:spcAft>
                <a:spcPts val="0"/>
              </a:spcAft>
            </a:pPr>
            <a:r>
              <a:rPr lang="ja-JP" altLang="en-US" sz="1200" dirty="0">
                <a:solidFill>
                  <a:prstClr val="black"/>
                </a:solidFill>
                <a:latin typeface="Calibri"/>
                <a:ea typeface="ＭＳ Ｐゴシック"/>
              </a:rPr>
              <a:t>２．施設での生活を継続するかどうかの意思決定支援</a:t>
            </a:r>
          </a:p>
          <a:p>
            <a:pPr fontAlgn="auto">
              <a:spcBef>
                <a:spcPts val="0"/>
              </a:spcBef>
              <a:spcAft>
                <a:spcPts val="0"/>
              </a:spcAft>
            </a:pPr>
            <a:r>
              <a:rPr lang="ja-JP" altLang="en-US" sz="1200" dirty="0">
                <a:solidFill>
                  <a:prstClr val="black"/>
                </a:solidFill>
                <a:latin typeface="Calibri"/>
                <a:ea typeface="ＭＳ Ｐゴシック"/>
              </a:rPr>
              <a:t>３．精神科病院からの退院に関する意思決定支援</a:t>
            </a:r>
          </a:p>
        </p:txBody>
      </p:sp>
      <p:sp>
        <p:nvSpPr>
          <p:cNvPr id="4" name="テキスト ボックス 3"/>
          <p:cNvSpPr txBox="1"/>
          <p:nvPr/>
        </p:nvSpPr>
        <p:spPr>
          <a:xfrm>
            <a:off x="115338" y="116671"/>
            <a:ext cx="9673075" cy="1384995"/>
          </a:xfrm>
          <a:prstGeom prst="rect">
            <a:avLst/>
          </a:prstGeom>
          <a:noFill/>
          <a:ln>
            <a:noFill/>
          </a:ln>
        </p:spPr>
        <p:txBody>
          <a:bodyPr wrap="square" lIns="91341" tIns="45673" rIns="91341" bIns="45673" rtlCol="0">
            <a:spAutoFit/>
          </a:bodyPr>
          <a:lstStyle/>
          <a:p>
            <a:pPr fontAlgn="auto">
              <a:spcBef>
                <a:spcPts val="0"/>
              </a:spcBef>
              <a:spcAft>
                <a:spcPts val="0"/>
              </a:spcAft>
            </a:pPr>
            <a:r>
              <a:rPr lang="ja-JP" altLang="en-US" sz="1200" u="sng" dirty="0">
                <a:solidFill>
                  <a:prstClr val="black"/>
                </a:solidFill>
                <a:latin typeface="Calibri"/>
                <a:ea typeface="ＭＳ Ｐゴシック"/>
              </a:rPr>
              <a:t>５．関係者、関係機関との連携</a:t>
            </a:r>
          </a:p>
          <a:p>
            <a:pPr fontAlgn="auto">
              <a:spcBef>
                <a:spcPts val="0"/>
              </a:spcBef>
              <a:spcAft>
                <a:spcPts val="0"/>
              </a:spcAft>
            </a:pPr>
            <a:r>
              <a:rPr lang="ja-JP" altLang="en-US" sz="1200" dirty="0">
                <a:solidFill>
                  <a:prstClr val="black"/>
                </a:solidFill>
                <a:latin typeface="Calibri"/>
                <a:ea typeface="ＭＳ Ｐゴシック"/>
              </a:rPr>
              <a:t>　　意思決定支援責任者は、事業者、家族や成年後見人等の他、関係者等と連携して意思決定支援を進めることが重要である。協議会</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を活用する等、意思決定支援会議に関係者等が参加するための体制整備を進めることが必要である。</a:t>
            </a:r>
          </a:p>
          <a:p>
            <a:pPr fontAlgn="auto">
              <a:spcBef>
                <a:spcPts val="0"/>
              </a:spcBef>
              <a:spcAft>
                <a:spcPts val="0"/>
              </a:spcAft>
            </a:pPr>
            <a:endParaRPr lang="ja-JP" altLang="en-US" sz="1200" dirty="0">
              <a:solidFill>
                <a:prstClr val="black"/>
              </a:solidFill>
              <a:latin typeface="Calibri"/>
              <a:ea typeface="ＭＳ Ｐゴシック"/>
            </a:endParaRPr>
          </a:p>
          <a:p>
            <a:pPr fontAlgn="auto">
              <a:spcBef>
                <a:spcPts val="0"/>
              </a:spcBef>
              <a:spcAft>
                <a:spcPts val="0"/>
              </a:spcAft>
            </a:pPr>
            <a:r>
              <a:rPr lang="ja-JP" altLang="en-US" sz="1200" u="sng" dirty="0">
                <a:solidFill>
                  <a:prstClr val="black"/>
                </a:solidFill>
                <a:latin typeface="Calibri"/>
                <a:ea typeface="ＭＳ Ｐゴシック"/>
              </a:rPr>
              <a:t>６．本人と家族等に対する説明責任等</a:t>
            </a:r>
          </a:p>
          <a:p>
            <a:pPr fontAlgn="auto">
              <a:spcBef>
                <a:spcPts val="0"/>
              </a:spcBef>
              <a:spcAft>
                <a:spcPts val="0"/>
              </a:spcAft>
            </a:pPr>
            <a:r>
              <a:rPr lang="ja-JP" altLang="en-US" sz="1200" dirty="0">
                <a:solidFill>
                  <a:prstClr val="black"/>
                </a:solidFill>
                <a:latin typeface="Calibri"/>
                <a:ea typeface="ＭＳ Ｐゴシック"/>
              </a:rPr>
              <a:t>　　障害者と家族等に対して、意思決定支援計画、意思決定支援会議の内容についての丁寧な説明を行う。また、苦情解決の手順等の　</a:t>
            </a:r>
            <a:endParaRPr lang="en-US" altLang="ja-JP" sz="1200" dirty="0">
              <a:solidFill>
                <a:prstClr val="black"/>
              </a:solidFill>
              <a:latin typeface="Calibri"/>
              <a:ea typeface="ＭＳ Ｐゴシック"/>
            </a:endParaRPr>
          </a:p>
          <a:p>
            <a:pPr fontAlgn="auto">
              <a:spcBef>
                <a:spcPts val="0"/>
              </a:spcBef>
              <a:spcAft>
                <a:spcPts val="0"/>
              </a:spcAft>
            </a:pPr>
            <a:r>
              <a:rPr lang="ja-JP" altLang="en-US" sz="1200" dirty="0">
                <a:solidFill>
                  <a:prstClr val="black"/>
                </a:solidFill>
                <a:latin typeface="Calibri"/>
                <a:ea typeface="ＭＳ Ｐゴシック"/>
              </a:rPr>
              <a:t>　重要事項についても説明する。意思決定支援に関わった関係者等は、業務上知り得た秘密を保持しなければならない。</a:t>
            </a:r>
          </a:p>
        </p:txBody>
      </p:sp>
      <p:sp>
        <p:nvSpPr>
          <p:cNvPr id="5" name="正方形/長方形 4"/>
          <p:cNvSpPr/>
          <p:nvPr/>
        </p:nvSpPr>
        <p:spPr>
          <a:xfrm>
            <a:off x="98633" y="125467"/>
            <a:ext cx="9673075" cy="134212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endParaRPr lang="ja-JP" altLang="en-US">
              <a:solidFill>
                <a:prstClr val="white"/>
              </a:solidFill>
            </a:endParaRPr>
          </a:p>
        </p:txBody>
      </p:sp>
      <p:sp>
        <p:nvSpPr>
          <p:cNvPr id="3" name="角丸四角形 2"/>
          <p:cNvSpPr/>
          <p:nvPr/>
        </p:nvSpPr>
        <p:spPr>
          <a:xfrm>
            <a:off x="63533" y="1588210"/>
            <a:ext cx="2652295" cy="268356"/>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41" tIns="45673" rIns="91341" bIns="45673" rtlCol="0" anchor="ctr"/>
          <a:lstStyle/>
          <a:p>
            <a:pPr algn="ctr" fontAlgn="auto">
              <a:spcBef>
                <a:spcPts val="0"/>
              </a:spcBef>
              <a:spcAft>
                <a:spcPts val="0"/>
              </a:spcAft>
            </a:pPr>
            <a:r>
              <a:rPr lang="en-US" altLang="ja-JP" sz="1400" dirty="0">
                <a:solidFill>
                  <a:prstClr val="black"/>
                </a:solidFill>
              </a:rPr>
              <a:t>Ⅳ</a:t>
            </a:r>
            <a:r>
              <a:rPr lang="ja-JP" altLang="en-US" sz="1400" dirty="0">
                <a:solidFill>
                  <a:prstClr val="black"/>
                </a:solidFill>
              </a:rPr>
              <a:t>　意思決定支援の具体例</a:t>
            </a:r>
          </a:p>
        </p:txBody>
      </p:sp>
      <p:sp>
        <p:nvSpPr>
          <p:cNvPr id="31" name="正方形/長方形 30"/>
          <p:cNvSpPr/>
          <p:nvPr/>
        </p:nvSpPr>
        <p:spPr>
          <a:xfrm>
            <a:off x="372136" y="3165666"/>
            <a:ext cx="4892931" cy="365293"/>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lnSpc>
                <a:spcPct val="150000"/>
              </a:lnSpc>
              <a:spcBef>
                <a:spcPts val="0"/>
              </a:spcBef>
              <a:spcAft>
                <a:spcPts val="0"/>
              </a:spcAft>
            </a:pPr>
            <a:r>
              <a:rPr lang="ja-JP" altLang="en-US" sz="1200" b="1" kern="100" dirty="0">
                <a:solidFill>
                  <a:srgbClr val="000000"/>
                </a:solidFill>
                <a:ea typeface="ＭＳ ゴシック"/>
                <a:cs typeface="Times New Roman"/>
              </a:rPr>
              <a:t>意思決定が必要な場面　</a:t>
            </a:r>
            <a:r>
              <a:rPr lang="ja-JP" altLang="en-US" sz="1000" kern="100" dirty="0">
                <a:solidFill>
                  <a:srgbClr val="000000"/>
                </a:solidFill>
                <a:ea typeface="ＭＳ 明朝"/>
                <a:cs typeface="Times New Roman"/>
              </a:rPr>
              <a:t>・サービスの選択　・居住の場の選択　等</a:t>
            </a:r>
            <a:endParaRPr lang="ja-JP" altLang="en-US" sz="1000" kern="100" dirty="0">
              <a:solidFill>
                <a:prstClr val="white"/>
              </a:solidFill>
              <a:ea typeface="ＭＳ 明朝"/>
              <a:cs typeface="Times New Roman"/>
            </a:endParaRPr>
          </a:p>
        </p:txBody>
      </p:sp>
      <p:sp>
        <p:nvSpPr>
          <p:cNvPr id="33" name="テキスト ボックス 2"/>
          <p:cNvSpPr txBox="1">
            <a:spLocks noChangeArrowheads="1"/>
          </p:cNvSpPr>
          <p:nvPr/>
        </p:nvSpPr>
        <p:spPr bwMode="auto">
          <a:xfrm>
            <a:off x="376266" y="3709349"/>
            <a:ext cx="2788095" cy="342900"/>
          </a:xfrm>
          <a:prstGeom prst="rect">
            <a:avLst/>
          </a:prstGeom>
          <a:solidFill>
            <a:srgbClr val="FFFF66"/>
          </a:solidFill>
          <a:ln w="9525">
            <a:solidFill>
              <a:srgbClr val="000000"/>
            </a:solidFill>
            <a:miter lim="800000"/>
            <a:headEnd/>
            <a:tailEnd/>
          </a:ln>
        </p:spPr>
        <p:txBody>
          <a:bodyPr rot="0" vert="horz" wrap="square" lIns="91341" tIns="45673" rIns="91341" bIns="45673" anchor="t" anchorCtr="0">
            <a:noAutofit/>
          </a:bodyPr>
          <a:lstStyle/>
          <a:p>
            <a:pPr fontAlgn="auto">
              <a:lnSpc>
                <a:spcPts val="2000"/>
              </a:lnSpc>
              <a:spcBef>
                <a:spcPts val="0"/>
              </a:spcBef>
              <a:spcAft>
                <a:spcPts val="0"/>
              </a:spcAft>
            </a:pPr>
            <a:r>
              <a:rPr lang="ja-JP" altLang="en-US" sz="1200" b="1" kern="100" dirty="0">
                <a:solidFill>
                  <a:prstClr val="black"/>
                </a:solidFill>
                <a:latin typeface="Century"/>
                <a:ea typeface="ＭＳ ゴシック"/>
                <a:cs typeface="Times New Roman"/>
              </a:rPr>
              <a:t>本人が自分で決定できるよう支援</a:t>
            </a:r>
            <a:endParaRPr lang="ja-JP" altLang="en-US" sz="1000" kern="100" dirty="0">
              <a:solidFill>
                <a:prstClr val="black"/>
              </a:solidFill>
              <a:latin typeface="Century"/>
              <a:ea typeface="ＭＳ 明朝"/>
              <a:cs typeface="Times New Roman"/>
            </a:endParaRPr>
          </a:p>
        </p:txBody>
      </p:sp>
      <p:sp>
        <p:nvSpPr>
          <p:cNvPr id="34" name="テキスト ボックス 2"/>
          <p:cNvSpPr txBox="1">
            <a:spLocks noChangeArrowheads="1"/>
          </p:cNvSpPr>
          <p:nvPr/>
        </p:nvSpPr>
        <p:spPr bwMode="auto">
          <a:xfrm>
            <a:off x="1500641" y="4026898"/>
            <a:ext cx="1661319" cy="246126"/>
          </a:xfrm>
          <a:prstGeom prst="rect">
            <a:avLst/>
          </a:prstGeom>
          <a:noFill/>
          <a:ln w="9525">
            <a:noFill/>
            <a:miter lim="800000"/>
            <a:headEnd/>
            <a:tailEnd/>
          </a:ln>
        </p:spPr>
        <p:txBody>
          <a:bodyPr rot="0" vert="horz" wrap="square" lIns="91341" tIns="45673" rIns="91341" bIns="45673" anchor="t" anchorCtr="0">
            <a:spAutoFit/>
          </a:bodyPr>
          <a:lstStyle/>
          <a:p>
            <a:pPr algn="just" fontAlgn="auto">
              <a:spcBef>
                <a:spcPts val="0"/>
              </a:spcBef>
              <a:spcAft>
                <a:spcPts val="0"/>
              </a:spcAft>
            </a:pPr>
            <a:r>
              <a:rPr lang="ja-JP" altLang="en-US" sz="1000" kern="100" dirty="0">
                <a:solidFill>
                  <a:prstClr val="black"/>
                </a:solidFill>
                <a:latin typeface="Century"/>
                <a:ea typeface="ＭＳ ゴシック"/>
                <a:cs typeface="Times New Roman"/>
              </a:rPr>
              <a:t>自己決定が困難な場合</a:t>
            </a:r>
            <a:endParaRPr lang="ja-JP" altLang="en-US" sz="1000" kern="100" dirty="0">
              <a:solidFill>
                <a:prstClr val="black"/>
              </a:solidFill>
              <a:latin typeface="Century"/>
              <a:ea typeface="ＭＳ 明朝"/>
              <a:cs typeface="Times New Roman"/>
            </a:endParaRPr>
          </a:p>
        </p:txBody>
      </p:sp>
      <p:sp>
        <p:nvSpPr>
          <p:cNvPr id="35" name="正方形/長方形 34"/>
          <p:cNvSpPr/>
          <p:nvPr/>
        </p:nvSpPr>
        <p:spPr>
          <a:xfrm>
            <a:off x="383011" y="4270545"/>
            <a:ext cx="8268919" cy="79208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t" anchorCtr="0" forceAA="0" compatLnSpc="1">
            <a:prstTxWarp prst="textNoShape">
              <a:avLst/>
            </a:prstTxWarp>
            <a:noAutofit/>
          </a:bodyPr>
          <a:lstStyle/>
          <a:p>
            <a:pPr indent="133207" fontAlgn="auto">
              <a:lnSpc>
                <a:spcPct val="150000"/>
              </a:lnSpc>
              <a:spcBef>
                <a:spcPts val="0"/>
              </a:spcBef>
              <a:spcAft>
                <a:spcPts val="0"/>
              </a:spcAft>
            </a:pPr>
            <a:r>
              <a:rPr lang="ja-JP" altLang="en-US" sz="1000" kern="100" dirty="0">
                <a:solidFill>
                  <a:prstClr val="white"/>
                </a:solidFill>
                <a:ea typeface="ＭＳ 明朝"/>
                <a:cs typeface="Times New Roman"/>
              </a:rPr>
              <a:t>　　　　　　　　　　　　　　　　</a:t>
            </a:r>
            <a:r>
              <a:rPr lang="ja-JP" altLang="en-US" sz="1000" kern="100" dirty="0">
                <a:solidFill>
                  <a:srgbClr val="000000"/>
                </a:solidFill>
                <a:ea typeface="ＭＳ 明朝"/>
                <a:cs typeface="Times New Roman"/>
              </a:rPr>
              <a:t>○ 本人の意思決定に関する情報の把握方法、意思決定支援会議の開催準備等</a:t>
            </a:r>
            <a:endParaRPr lang="ja-JP" altLang="en-US" sz="1000" kern="100" dirty="0">
              <a:solidFill>
                <a:prstClr val="white"/>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 アセスメント　・本人の意思確認　・日常生活の様子の観察　・関係者からの情報</a:t>
            </a:r>
            <a:endParaRPr lang="en-US" altLang="ja-JP" sz="1000" kern="100" dirty="0">
              <a:solidFill>
                <a:srgbClr val="000000"/>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収集・本人の判断能力、自己理解、心理的状況等の把握・本人の生活史等、</a:t>
            </a:r>
            <a:endParaRPr lang="en-US" altLang="ja-JP" sz="1000" kern="100" dirty="0">
              <a:solidFill>
                <a:srgbClr val="000000"/>
              </a:solidFill>
              <a:ea typeface="ＭＳ 明朝"/>
              <a:cs typeface="Times New Roman"/>
            </a:endParaRPr>
          </a:p>
          <a:p>
            <a:pPr indent="133207" fontAlgn="auto">
              <a:spcBef>
                <a:spcPts val="0"/>
              </a:spcBef>
              <a:spcAft>
                <a:spcPts val="0"/>
              </a:spcAft>
            </a:pPr>
            <a:r>
              <a:rPr lang="ja-JP" altLang="en-US" sz="1000" kern="100" dirty="0">
                <a:solidFill>
                  <a:srgbClr val="000000"/>
                </a:solidFill>
                <a:ea typeface="ＭＳ 明朝"/>
                <a:cs typeface="Times New Roman"/>
              </a:rPr>
              <a:t>　　　　　　　　　　　　　　　　　　人的・物理的環境等のアセスメント・体験を通じた選択の検討　等</a:t>
            </a:r>
            <a:endParaRPr lang="ja-JP" altLang="en-US" sz="1000" kern="100" dirty="0">
              <a:solidFill>
                <a:prstClr val="white"/>
              </a:solidFill>
              <a:ea typeface="ＭＳ 明朝"/>
              <a:cs typeface="Times New Roman"/>
            </a:endParaRPr>
          </a:p>
        </p:txBody>
      </p:sp>
      <p:sp>
        <p:nvSpPr>
          <p:cNvPr id="36" name="正方形/長方形 35"/>
          <p:cNvSpPr/>
          <p:nvPr/>
        </p:nvSpPr>
        <p:spPr>
          <a:xfrm>
            <a:off x="396981" y="4317926"/>
            <a:ext cx="2597553" cy="7136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lnSpc>
                <a:spcPts val="1200"/>
              </a:lnSpc>
              <a:spcBef>
                <a:spcPts val="0"/>
              </a:spcBef>
              <a:spcAft>
                <a:spcPts val="0"/>
              </a:spcAft>
            </a:pPr>
            <a:r>
              <a:rPr lang="ja-JP" altLang="en-US" sz="1200" b="1" kern="100" dirty="0">
                <a:solidFill>
                  <a:srgbClr val="000000"/>
                </a:solidFill>
                <a:ea typeface="ＭＳ ゴシック"/>
                <a:cs typeface="Times New Roman"/>
              </a:rPr>
              <a:t>意思決定支援責任者の選任</a:t>
            </a:r>
            <a:endParaRPr lang="en-US" altLang="ja-JP" sz="1200" b="1" kern="100" dirty="0">
              <a:solidFill>
                <a:srgbClr val="000000"/>
              </a:solidFill>
              <a:ea typeface="ＭＳ ゴシック"/>
              <a:cs typeface="Times New Roman"/>
            </a:endParaRPr>
          </a:p>
          <a:p>
            <a:pPr fontAlgn="auto">
              <a:lnSpc>
                <a:spcPts val="1200"/>
              </a:lnSpc>
              <a:spcBef>
                <a:spcPts val="0"/>
              </a:spcBef>
              <a:spcAft>
                <a:spcPts val="0"/>
              </a:spcAft>
            </a:pPr>
            <a:r>
              <a:rPr lang="ja-JP" altLang="en-US" sz="1200" b="1" kern="100" dirty="0">
                <a:solidFill>
                  <a:srgbClr val="000000"/>
                </a:solidFill>
                <a:ea typeface="ＭＳ ゴシック"/>
                <a:cs typeface="Times New Roman"/>
              </a:rPr>
              <a:t>とアセスメント</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相談支援専門員・サービス管理責任者</a:t>
            </a:r>
            <a:endParaRPr lang="en-US" altLang="ja-JP" sz="1000" kern="100" dirty="0">
              <a:solidFill>
                <a:srgbClr val="000000"/>
              </a:solidFill>
              <a:ea typeface="ＭＳ ゴシック"/>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兼務可</a:t>
            </a:r>
            <a:endParaRPr lang="ja-JP" altLang="en-US" sz="1000" kern="100" dirty="0">
              <a:solidFill>
                <a:prstClr val="white"/>
              </a:solidFill>
              <a:ea typeface="ＭＳ 明朝"/>
              <a:cs typeface="Times New Roman"/>
            </a:endParaRPr>
          </a:p>
        </p:txBody>
      </p:sp>
      <p:sp>
        <p:nvSpPr>
          <p:cNvPr id="37" name="正方形/長方形 36"/>
          <p:cNvSpPr/>
          <p:nvPr/>
        </p:nvSpPr>
        <p:spPr>
          <a:xfrm>
            <a:off x="383005" y="5269362"/>
            <a:ext cx="8258182" cy="648072"/>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t" anchorCtr="0" forceAA="0" compatLnSpc="1">
            <a:prstTxWarp prst="textNoShape">
              <a:avLst/>
            </a:prstTxWarp>
            <a:noAutofit/>
          </a:bodyPr>
          <a:lstStyle/>
          <a:p>
            <a:pPr fontAlgn="auto">
              <a:spcBef>
                <a:spcPts val="0"/>
              </a:spcBef>
              <a:spcAft>
                <a:spcPts val="0"/>
              </a:spcAft>
            </a:pPr>
            <a:r>
              <a:rPr lang="ja-JP" altLang="en-US" sz="1200" b="1" kern="100" dirty="0">
                <a:solidFill>
                  <a:srgbClr val="000000"/>
                </a:solidFill>
                <a:ea typeface="ＭＳ ゴシック"/>
                <a:cs typeface="Times New Roman"/>
              </a:rPr>
              <a:t>意思決定支援会議の開催</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サービス担当者会議・個別支援会議</a:t>
            </a:r>
            <a:endParaRPr lang="en-US" altLang="ja-JP" sz="1000" kern="100" dirty="0">
              <a:solidFill>
                <a:srgbClr val="000000"/>
              </a:solidFill>
              <a:ea typeface="ＭＳ ゴシック"/>
              <a:cs typeface="Times New Roman"/>
            </a:endParaRPr>
          </a:p>
          <a:p>
            <a:pPr fontAlgn="auto">
              <a:spcBef>
                <a:spcPts val="0"/>
              </a:spcBef>
              <a:spcAft>
                <a:spcPts val="0"/>
              </a:spcAft>
            </a:pPr>
            <a:r>
              <a:rPr lang="ja-JP" altLang="en-US" sz="1000" kern="100" dirty="0">
                <a:solidFill>
                  <a:srgbClr val="000000"/>
                </a:solidFill>
                <a:ea typeface="ＭＳ ゴシック"/>
                <a:cs typeface="Times New Roman"/>
              </a:rPr>
              <a:t>と兼ねて開催可</a:t>
            </a:r>
            <a:endParaRPr lang="ja-JP" altLang="en-US" sz="1000" kern="100" dirty="0">
              <a:solidFill>
                <a:prstClr val="white"/>
              </a:solidFill>
              <a:ea typeface="ＭＳ 明朝"/>
              <a:cs typeface="Times New Roman"/>
            </a:endParaRPr>
          </a:p>
          <a:p>
            <a:pPr algn="ctr" fontAlgn="auto">
              <a:lnSpc>
                <a:spcPts val="1200"/>
              </a:lnSpc>
              <a:spcBef>
                <a:spcPts val="0"/>
              </a:spcBef>
              <a:spcAft>
                <a:spcPts val="0"/>
              </a:spcAft>
            </a:pPr>
            <a:r>
              <a:rPr lang="ja-JP" altLang="en-US" sz="800" b="1" kern="100" dirty="0">
                <a:solidFill>
                  <a:srgbClr val="000000"/>
                </a:solidFill>
                <a:ea typeface="ＭＳ ゴシック"/>
                <a:cs typeface="Times New Roman"/>
              </a:rPr>
              <a:t>　</a:t>
            </a:r>
            <a:endParaRPr lang="ja-JP" altLang="en-US" sz="1000" kern="100" dirty="0">
              <a:solidFill>
                <a:prstClr val="white"/>
              </a:solidFill>
              <a:ea typeface="ＭＳ 明朝"/>
              <a:cs typeface="Times New Roman"/>
            </a:endParaRPr>
          </a:p>
        </p:txBody>
      </p:sp>
      <p:sp>
        <p:nvSpPr>
          <p:cNvPr id="40" name="テキスト ボックス 39"/>
          <p:cNvSpPr txBox="1"/>
          <p:nvPr/>
        </p:nvSpPr>
        <p:spPr>
          <a:xfrm>
            <a:off x="2994479" y="5306423"/>
            <a:ext cx="5501446" cy="430887"/>
          </a:xfrm>
          <a:prstGeom prst="rect">
            <a:avLst/>
          </a:prstGeom>
          <a:noFill/>
        </p:spPr>
        <p:txBody>
          <a:bodyPr wrap="square" lIns="91341" tIns="45673" rIns="91341" bIns="45673" rtlCol="0">
            <a:spAutoFit/>
          </a:bodyPr>
          <a:lstStyle/>
          <a:p>
            <a:pPr marL="133207" algn="just" fontAlgn="auto">
              <a:spcBef>
                <a:spcPts val="0"/>
              </a:spcBef>
              <a:spcAft>
                <a:spcPts val="0"/>
              </a:spcAft>
            </a:pPr>
            <a:r>
              <a:rPr lang="ja-JP" altLang="ja-JP" sz="1100" kern="100" dirty="0">
                <a:solidFill>
                  <a:srgbClr val="000000"/>
                </a:solidFill>
                <a:latin typeface="Calibri"/>
                <a:ea typeface="ＭＳ 明朝"/>
                <a:cs typeface="Times New Roman"/>
              </a:rPr>
              <a:t>本人・家族・成年後見人等・意思決定支援責任者・事業者・関係者等による情報交換や本人の意思の推定、最善の利益の判断</a:t>
            </a:r>
            <a:endParaRPr lang="ja-JP" altLang="en-US" sz="1100" dirty="0">
              <a:solidFill>
                <a:prstClr val="black"/>
              </a:solidFill>
              <a:latin typeface="Calibri"/>
              <a:ea typeface="ＭＳ Ｐゴシック"/>
            </a:endParaRPr>
          </a:p>
        </p:txBody>
      </p:sp>
      <p:sp>
        <p:nvSpPr>
          <p:cNvPr id="41" name="正方形/長方形 40"/>
          <p:cNvSpPr/>
          <p:nvPr/>
        </p:nvSpPr>
        <p:spPr>
          <a:xfrm>
            <a:off x="383047" y="6132407"/>
            <a:ext cx="8258181" cy="57150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b" anchorCtr="0" forceAA="0" compatLnSpc="1">
            <a:prstTxWarp prst="textNoShape">
              <a:avLst/>
            </a:prstTxWarp>
            <a:noAutofit/>
          </a:bodyPr>
          <a:lstStyle/>
          <a:p>
            <a:pPr algn="ctr" fontAlgn="auto">
              <a:lnSpc>
                <a:spcPts val="1200"/>
              </a:lnSpc>
              <a:spcBef>
                <a:spcPts val="0"/>
              </a:spcBef>
              <a:spcAft>
                <a:spcPts val="0"/>
              </a:spcAft>
            </a:pPr>
            <a:endParaRPr lang="ja-JP" altLang="en-US" sz="1000" kern="100" dirty="0">
              <a:solidFill>
                <a:prstClr val="white"/>
              </a:solidFill>
              <a:ea typeface="ＭＳ 明朝"/>
              <a:cs typeface="Times New Roman"/>
            </a:endParaRPr>
          </a:p>
        </p:txBody>
      </p:sp>
      <p:sp>
        <p:nvSpPr>
          <p:cNvPr id="42" name="正方形/長方形 41"/>
          <p:cNvSpPr/>
          <p:nvPr/>
        </p:nvSpPr>
        <p:spPr>
          <a:xfrm>
            <a:off x="403399" y="6121064"/>
            <a:ext cx="5252244" cy="5715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341" tIns="45673" rIns="91341" bIns="45673" numCol="1" spcCol="0" rtlCol="0" fromWordArt="0" anchor="ctr" anchorCtr="0" forceAA="0" compatLnSpc="1">
            <a:prstTxWarp prst="textNoShape">
              <a:avLst/>
            </a:prstTxWarp>
            <a:noAutofit/>
          </a:bodyPr>
          <a:lstStyle/>
          <a:p>
            <a:pPr fontAlgn="auto">
              <a:spcBef>
                <a:spcPts val="0"/>
              </a:spcBef>
              <a:spcAft>
                <a:spcPts val="0"/>
              </a:spcAft>
            </a:pPr>
            <a:r>
              <a:rPr lang="ja-JP" altLang="en-US" sz="1200" b="1" kern="100" dirty="0">
                <a:solidFill>
                  <a:srgbClr val="000000"/>
                </a:solidFill>
                <a:ea typeface="ＭＳ ゴシック"/>
                <a:cs typeface="Times New Roman"/>
              </a:rPr>
              <a:t>意思決定の結果を反映したサービス等利用計画・個別支援計画</a:t>
            </a:r>
            <a:endParaRPr lang="ja-JP" altLang="en-US" sz="1000" kern="100" dirty="0">
              <a:solidFill>
                <a:prstClr val="white"/>
              </a:solidFill>
              <a:ea typeface="ＭＳ 明朝"/>
              <a:cs typeface="Times New Roman"/>
            </a:endParaRPr>
          </a:p>
          <a:p>
            <a:pPr fontAlgn="auto">
              <a:spcBef>
                <a:spcPts val="0"/>
              </a:spcBef>
              <a:spcAft>
                <a:spcPts val="0"/>
              </a:spcAft>
            </a:pPr>
            <a:r>
              <a:rPr lang="ja-JP" altLang="en-US" sz="1200" b="1" kern="100" dirty="0">
                <a:solidFill>
                  <a:srgbClr val="000000"/>
                </a:solidFill>
                <a:ea typeface="ＭＳ ゴシック"/>
                <a:cs typeface="Times New Roman"/>
              </a:rPr>
              <a:t>（意思決定支援計画）の作成とサービスの提供、支援結果等の記録</a:t>
            </a:r>
            <a:r>
              <a:rPr lang="en-US" sz="1000" kern="100" dirty="0">
                <a:solidFill>
                  <a:prstClr val="white"/>
                </a:solidFill>
                <a:ea typeface="ＭＳ 明朝"/>
                <a:cs typeface="Times New Roman"/>
              </a:rPr>
              <a:t> </a:t>
            </a:r>
            <a:endParaRPr lang="ja-JP" altLang="en-US" sz="1000" kern="100" dirty="0">
              <a:solidFill>
                <a:prstClr val="white"/>
              </a:solidFill>
              <a:ea typeface="ＭＳ 明朝"/>
              <a:cs typeface="Times New Roman"/>
            </a:endParaRPr>
          </a:p>
        </p:txBody>
      </p:sp>
      <p:sp>
        <p:nvSpPr>
          <p:cNvPr id="43" name="テキスト ボックス 42"/>
          <p:cNvSpPr txBox="1"/>
          <p:nvPr/>
        </p:nvSpPr>
        <p:spPr>
          <a:xfrm>
            <a:off x="5755919" y="6202835"/>
            <a:ext cx="2885266" cy="430887"/>
          </a:xfrm>
          <a:prstGeom prst="rect">
            <a:avLst/>
          </a:prstGeom>
          <a:noFill/>
        </p:spPr>
        <p:txBody>
          <a:bodyPr wrap="square" lIns="91341" tIns="45673" rIns="91341" bIns="45673" rtlCol="0">
            <a:spAutoFit/>
          </a:bodyPr>
          <a:lstStyle/>
          <a:p>
            <a:pPr fontAlgn="auto">
              <a:spcBef>
                <a:spcPts val="0"/>
              </a:spcBef>
              <a:spcAft>
                <a:spcPts val="0"/>
              </a:spcAft>
            </a:pPr>
            <a:r>
              <a:rPr lang="ja-JP" altLang="ja-JP" sz="1100" kern="100" dirty="0">
                <a:solidFill>
                  <a:srgbClr val="000000"/>
                </a:solidFill>
                <a:latin typeface="Calibri"/>
                <a:ea typeface="ＭＳ 明朝"/>
                <a:cs typeface="Times New Roman"/>
              </a:rPr>
              <a:t>支援から把握される表情や感情、行動等から読み取れる意思と選好等の記録</a:t>
            </a:r>
            <a:endParaRPr lang="ja-JP" altLang="ja-JP" sz="1100" kern="100" dirty="0">
              <a:solidFill>
                <a:prstClr val="black"/>
              </a:solidFill>
              <a:latin typeface="Calibri"/>
              <a:ea typeface="ＭＳ 明朝"/>
              <a:cs typeface="Times New Roman"/>
            </a:endParaRPr>
          </a:p>
        </p:txBody>
      </p:sp>
      <p:sp>
        <p:nvSpPr>
          <p:cNvPr id="44" name="テキスト ボックス 48"/>
          <p:cNvSpPr txBox="1"/>
          <p:nvPr/>
        </p:nvSpPr>
        <p:spPr>
          <a:xfrm>
            <a:off x="9058689" y="4674719"/>
            <a:ext cx="474663" cy="1558469"/>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341" tIns="45673" rIns="91341" bIns="45673" numCol="1" spcCol="0" rtlCol="0" fromWordArt="0" anchor="t" anchorCtr="0" forceAA="0" compatLnSpc="1">
            <a:prstTxWarp prst="textNoShape">
              <a:avLst/>
            </a:prstTxWarp>
            <a:noAutofit/>
          </a:bodyPr>
          <a:lstStyle/>
          <a:p>
            <a:pPr fontAlgn="auto">
              <a:spcBef>
                <a:spcPts val="0"/>
              </a:spcBef>
              <a:spcAft>
                <a:spcPts val="0"/>
              </a:spcAft>
            </a:pPr>
            <a:r>
              <a:rPr lang="ja-JP" altLang="en-US" sz="1000" kern="100" dirty="0">
                <a:solidFill>
                  <a:prstClr val="black"/>
                </a:solidFill>
                <a:ea typeface="ＭＳ ゴシック"/>
                <a:cs typeface="Times New Roman"/>
              </a:rPr>
              <a:t>意思決定に関する記録の</a:t>
            </a:r>
            <a:endParaRPr lang="en-US" altLang="ja-JP" sz="1000" kern="100" dirty="0">
              <a:solidFill>
                <a:prstClr val="black"/>
              </a:solidFill>
              <a:ea typeface="ＭＳ ゴシック"/>
              <a:cs typeface="Times New Roman"/>
            </a:endParaRPr>
          </a:p>
          <a:p>
            <a:pPr fontAlgn="auto">
              <a:spcBef>
                <a:spcPts val="0"/>
              </a:spcBef>
              <a:spcAft>
                <a:spcPts val="0"/>
              </a:spcAft>
            </a:pPr>
            <a:r>
              <a:rPr lang="ja-JP" altLang="en-US" sz="1000" kern="100" dirty="0">
                <a:solidFill>
                  <a:prstClr val="black"/>
                </a:solidFill>
                <a:ea typeface="ＭＳ ゴシック"/>
                <a:cs typeface="Times New Roman"/>
              </a:rPr>
              <a:t>フィードバック</a:t>
            </a:r>
            <a:endParaRPr lang="ja-JP" altLang="en-US" sz="1000" kern="100" dirty="0">
              <a:solidFill>
                <a:prstClr val="black"/>
              </a:solidFill>
              <a:ea typeface="ＭＳ 明朝"/>
              <a:cs typeface="Times New Roman"/>
            </a:endParaRPr>
          </a:p>
        </p:txBody>
      </p:sp>
      <p:sp>
        <p:nvSpPr>
          <p:cNvPr id="52" name="テキスト ボックス 51"/>
          <p:cNvSpPr txBox="1"/>
          <p:nvPr/>
        </p:nvSpPr>
        <p:spPr>
          <a:xfrm>
            <a:off x="194476" y="2761305"/>
            <a:ext cx="2449860" cy="307777"/>
          </a:xfrm>
          <a:prstGeom prst="rect">
            <a:avLst/>
          </a:prstGeom>
          <a:solidFill>
            <a:srgbClr val="FF99FF"/>
          </a:solidFill>
          <a:ln>
            <a:solidFill>
              <a:schemeClr val="tx1"/>
            </a:solidFill>
          </a:ln>
        </p:spPr>
        <p:txBody>
          <a:bodyPr wrap="square" lIns="91341" tIns="45673" rIns="91341" bIns="45673" rtlCol="0">
            <a:spAutoFit/>
          </a:bodyPr>
          <a:lstStyle/>
          <a:p>
            <a:pPr fontAlgn="auto">
              <a:spcBef>
                <a:spcPts val="0"/>
              </a:spcBef>
              <a:spcAft>
                <a:spcPts val="0"/>
              </a:spcAft>
            </a:pPr>
            <a:r>
              <a:rPr lang="ja-JP" altLang="en-US" sz="1400" dirty="0">
                <a:solidFill>
                  <a:prstClr val="black"/>
                </a:solidFill>
                <a:latin typeface="Calibri"/>
                <a:ea typeface="ＭＳ Ｐゴシック"/>
              </a:rPr>
              <a:t>○　</a:t>
            </a:r>
            <a:r>
              <a:rPr lang="ja-JP" altLang="ja-JP" sz="1400" dirty="0">
                <a:solidFill>
                  <a:prstClr val="black"/>
                </a:solidFill>
                <a:latin typeface="Calibri"/>
                <a:ea typeface="ＭＳ Ｐゴシック"/>
              </a:rPr>
              <a:t>意思決定支援の流れ</a:t>
            </a:r>
            <a:endParaRPr lang="ja-JP" altLang="en-US" sz="1400" dirty="0">
              <a:solidFill>
                <a:prstClr val="black"/>
              </a:solidFill>
              <a:latin typeface="Calibri"/>
              <a:ea typeface="ＭＳ Ｐゴシック"/>
            </a:endParaRPr>
          </a:p>
        </p:txBody>
      </p:sp>
      <p:sp>
        <p:nvSpPr>
          <p:cNvPr id="25" name="スライド番号プレースホルダー 1"/>
          <p:cNvSpPr>
            <a:spLocks noGrp="1"/>
          </p:cNvSpPr>
          <p:nvPr>
            <p:ph type="sldNum" sz="quarter" idx="12"/>
          </p:nvPr>
        </p:nvSpPr>
        <p:spPr>
          <a:xfrm>
            <a:off x="7516938" y="6517566"/>
            <a:ext cx="2311400" cy="331814"/>
          </a:xfrm>
        </p:spPr>
        <p:txBody>
          <a:bodyPr/>
          <a:lstStyle/>
          <a:p>
            <a:pPr>
              <a:defRPr/>
            </a:pPr>
            <a:fld id="{028E30FF-6DFA-4E32-896A-0181B2B83A32}" type="slidenum">
              <a:rPr lang="en-US" altLang="ja-JP" smtClean="0">
                <a:solidFill>
                  <a:prstClr val="black"/>
                </a:solidFill>
              </a:rPr>
              <a:pPr>
                <a:defRPr/>
              </a:pPr>
              <a:t>92</a:t>
            </a:fld>
            <a:endParaRPr lang="en-US" altLang="ja-JP" dirty="0">
              <a:solidFill>
                <a:prstClr val="black"/>
              </a:solidFill>
            </a:endParaRPr>
          </a:p>
        </p:txBody>
      </p:sp>
    </p:spTree>
    <p:extLst>
      <p:ext uri="{BB962C8B-B14F-4D97-AF65-F5344CB8AC3E}">
        <p14:creationId xmlns:p14="http://schemas.microsoft.com/office/powerpoint/2010/main" val="19886780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9599" y="260648"/>
            <a:ext cx="9323921" cy="6408712"/>
          </a:xfrm>
        </p:spPr>
        <p:txBody>
          <a:bodyPr/>
          <a:lstStyle/>
          <a:p>
            <a:pPr algn="l" eaLnBrk="1" hangingPunct="1"/>
            <a:r>
              <a:rPr lang="ja-JP" altLang="en-US" sz="4000" b="1" dirty="0" smtClean="0"/>
              <a:t>（参考資料１）</a:t>
            </a:r>
            <a:br>
              <a:rPr lang="ja-JP" altLang="en-US" sz="4000" b="1" dirty="0" smtClean="0"/>
            </a:br>
            <a:r>
              <a:rPr lang="ja-JP" altLang="en-US" sz="4000" b="1" dirty="0" smtClean="0"/>
              <a:t>令和元年度　市町村　都道府県</a:t>
            </a:r>
            <a:r>
              <a:rPr lang="en-US" altLang="ja-JP" sz="4000" b="1" dirty="0" smtClean="0"/>
              <a:t/>
            </a:r>
            <a:br>
              <a:rPr lang="en-US" altLang="ja-JP" sz="4000" b="1" dirty="0" smtClean="0"/>
            </a:br>
            <a:r>
              <a:rPr lang="ja-JP" altLang="en-US" sz="4000" b="1" dirty="0" smtClean="0"/>
              <a:t>地域生活支援事業一覧</a:t>
            </a:r>
          </a:p>
        </p:txBody>
      </p:sp>
      <p:sp>
        <p:nvSpPr>
          <p:cNvPr id="2051" name="Rectangle 8"/>
          <p:cNvSpPr>
            <a:spLocks noChangeArrowheads="1"/>
          </p:cNvSpPr>
          <p:nvPr/>
        </p:nvSpPr>
        <p:spPr bwMode="auto">
          <a:xfrm>
            <a:off x="428265" y="4652963"/>
            <a:ext cx="9059863" cy="647700"/>
          </a:xfrm>
          <a:prstGeom prst="rect">
            <a:avLst/>
          </a:prstGeom>
          <a:noFill/>
          <a:ln w="9525">
            <a:noFill/>
            <a:miter lim="800000"/>
            <a:headEnd/>
            <a:tailEnd/>
          </a:ln>
        </p:spPr>
        <p:txBody>
          <a:bodyPr anchor="ctr"/>
          <a:lstStyle/>
          <a:p>
            <a:pPr algn="ctr"/>
            <a:endParaRPr lang="ja-JP" altLang="en-US" sz="3600" b="1"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93</a:t>
            </a:fld>
            <a:endParaRPr lang="en-US" altLang="ja-JP" dirty="0"/>
          </a:p>
        </p:txBody>
      </p:sp>
    </p:spTree>
    <p:extLst>
      <p:ext uri="{BB962C8B-B14F-4D97-AF65-F5344CB8AC3E}">
        <p14:creationId xmlns:p14="http://schemas.microsoft.com/office/powerpoint/2010/main" val="26979288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88640"/>
            <a:ext cx="8915400" cy="274041"/>
          </a:xfrm>
        </p:spPr>
        <p:txBody>
          <a:bodyPr/>
          <a:lstStyle/>
          <a:p>
            <a:r>
              <a:rPr lang="ja-JP" altLang="en-US" sz="2400" dirty="0" smtClean="0"/>
              <a:t>令和元年度　市町村　地域生活支援事業</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202239411"/>
              </p:ext>
            </p:extLst>
          </p:nvPr>
        </p:nvGraphicFramePr>
        <p:xfrm>
          <a:off x="200472" y="548680"/>
          <a:ext cx="9505056" cy="6120681"/>
        </p:xfrm>
        <a:graphic>
          <a:graphicData uri="http://schemas.openxmlformats.org/drawingml/2006/table">
            <a:tbl>
              <a:tblPr>
                <a:tableStyleId>{5940675A-B579-460E-94D1-54222C63F5DA}</a:tableStyleId>
              </a:tblPr>
              <a:tblGrid>
                <a:gridCol w="57606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5832648">
                  <a:extLst>
                    <a:ext uri="{9D8B030D-6E8A-4147-A177-3AD203B41FA5}">
                      <a16:colId xmlns:a16="http://schemas.microsoft.com/office/drawing/2014/main" val="20003"/>
                    </a:ext>
                  </a:extLst>
                </a:gridCol>
              </a:tblGrid>
              <a:tr h="291524">
                <a:tc gridSpan="3">
                  <a:txBody>
                    <a:bodyPr/>
                    <a:lstStyle/>
                    <a:p>
                      <a:pPr algn="ctr" fontAlgn="ctr"/>
                      <a:r>
                        <a:rPr lang="ja-JP" altLang="en-US" sz="1200" u="none" strike="noStrike" dirty="0">
                          <a:effectLst/>
                        </a:rPr>
                        <a:t>事業名</a:t>
                      </a:r>
                      <a:endParaRPr lang="ja-JP" altLang="en-US" sz="1200" b="0" i="0" u="none" strike="noStrike" dirty="0">
                        <a:effectLst/>
                        <a:latin typeface="ＭＳ Ｐゴシック"/>
                      </a:endParaRPr>
                    </a:p>
                  </a:txBody>
                  <a:tcPr marL="4899" marR="4899" marT="4899"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200" u="none" strike="noStrike" dirty="0">
                          <a:effectLst/>
                        </a:rPr>
                        <a:t>事業内容</a:t>
                      </a:r>
                      <a:endParaRPr lang="ja-JP" altLang="en-US" sz="12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0"/>
                  </a:ext>
                </a:extLst>
              </a:tr>
              <a:tr h="291524">
                <a:tc rowSpan="13">
                  <a:txBody>
                    <a:bodyPr/>
                    <a:lstStyle/>
                    <a:p>
                      <a:pPr algn="ctr" fontAlgn="ctr"/>
                      <a:r>
                        <a:rPr lang="ja-JP" altLang="en-US" sz="1100" u="none" strike="noStrike">
                          <a:effectLst/>
                        </a:rPr>
                        <a:t>必須事業</a:t>
                      </a:r>
                      <a:endParaRPr lang="ja-JP" altLang="en-US" sz="1100" b="0" i="0" u="none" strike="noStrike">
                        <a:effectLst/>
                        <a:latin typeface="ＭＳ Ｐゴシック"/>
                      </a:endParaRPr>
                    </a:p>
                  </a:txBody>
                  <a:tcPr marL="4899" marR="4899" marT="4899" marB="0" anchor="ctr"/>
                </a:tc>
                <a:tc gridSpan="2">
                  <a:txBody>
                    <a:bodyPr/>
                    <a:lstStyle/>
                    <a:p>
                      <a:pPr algn="l" fontAlgn="ctr"/>
                      <a:r>
                        <a:rPr lang="ja-JP" altLang="en-US" sz="1100" u="none" strike="noStrike" dirty="0" smtClean="0">
                          <a:effectLst/>
                        </a:rPr>
                        <a:t>　理解</a:t>
                      </a:r>
                      <a:r>
                        <a:rPr lang="ja-JP" altLang="en-US" sz="1100" u="none" strike="noStrike" dirty="0">
                          <a:effectLst/>
                        </a:rPr>
                        <a:t>促進研修・啓発事業</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地域社会の住民に対して障害者等に対する理解を深めるための研修・啓発</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1"/>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自発的</a:t>
                      </a:r>
                      <a:r>
                        <a:rPr lang="zh-TW" altLang="en-US" sz="1100" u="none" strike="noStrike" dirty="0">
                          <a:effectLst/>
                        </a:rPr>
                        <a:t>活動支援事業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障害者等やその家族、地域住民等が自発的に行う活動に対する支援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2"/>
                  </a:ext>
                </a:extLst>
              </a:tr>
              <a:tr h="769889">
                <a:tc vMerge="1">
                  <a:txBody>
                    <a:bodyPr/>
                    <a:lstStyle/>
                    <a:p>
                      <a:endParaRPr kumimoji="1" lang="ja-JP" altLang="en-US"/>
                    </a:p>
                  </a:txBody>
                  <a:tcPr/>
                </a:tc>
                <a:tc rowSpan="3">
                  <a:txBody>
                    <a:bodyPr/>
                    <a:lstStyle/>
                    <a:p>
                      <a:pPr algn="dist" fontAlgn="ctr"/>
                      <a:r>
                        <a:rPr lang="zh-TW" altLang="en-US" sz="1100" u="none" strike="noStrike" dirty="0">
                          <a:effectLst/>
                        </a:rPr>
                        <a:t>相談支援事業</a:t>
                      </a:r>
                      <a:endParaRPr lang="zh-TW"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smtClean="0">
                          <a:effectLst/>
                        </a:rPr>
                        <a:t>　</a:t>
                      </a:r>
                      <a:r>
                        <a:rPr lang="zh-TW" altLang="en-US" sz="1100" u="none" strike="noStrike" dirty="0" smtClean="0">
                          <a:effectLst/>
                        </a:rPr>
                        <a:t>障害者</a:t>
                      </a:r>
                      <a:r>
                        <a:rPr lang="zh-TW" altLang="en-US" sz="1100" u="none" strike="noStrike" dirty="0">
                          <a:effectLst/>
                        </a:rPr>
                        <a:t>相談支援事業≪交付税≫</a:t>
                      </a:r>
                      <a:endParaRPr lang="zh-TW"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障害者等の福祉に関する各般の問題につき、障害者等からの相談に応じ、必要な情報の提供及び助言その他の障害福祉サービスの利用支援等、必要な支援を行うとともに、虐待の防止及びその早期発見のための関係機関との連絡調整その他の障害者等の権利擁護のために必要な援助（相談支援事業）</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3"/>
                  </a:ext>
                </a:extLst>
              </a:tr>
              <a:tr h="76988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u="none" strike="noStrike" dirty="0" smtClean="0">
                          <a:effectLst/>
                        </a:rPr>
                        <a:t>　基幹</a:t>
                      </a:r>
                      <a:r>
                        <a:rPr lang="ja-JP" altLang="en-US" sz="1100" u="none" strike="noStrike" dirty="0">
                          <a:effectLst/>
                        </a:rPr>
                        <a:t>相談支援センター等機能強化事業</a:t>
                      </a:r>
                      <a:endParaRPr lang="ja-JP"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一般的な相談支援事業に加え、特に必要と認められる能力を有する専門的職員を基幹相談支援センター等に配置することや、基幹相談支援センターが地域における相談支援事業者に対する専門的な指導・助言、人材育成の支援、地域移行に向けた取組等を実施することにより、相談支援機能の強化</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4"/>
                  </a:ext>
                </a:extLst>
              </a:tr>
              <a:tr h="58304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100" u="none" strike="noStrike" dirty="0" smtClean="0">
                          <a:effectLst/>
                        </a:rPr>
                        <a:t>　住宅</a:t>
                      </a:r>
                      <a:r>
                        <a:rPr lang="ja-JP" altLang="en-US" sz="1100" u="none" strike="noStrike" dirty="0">
                          <a:effectLst/>
                        </a:rPr>
                        <a:t>入居等支援事業（居住サポート事業）</a:t>
                      </a:r>
                      <a:endParaRPr lang="ja-JP" altLang="en-US" sz="1100" b="0" i="0" u="none" strike="noStrike" dirty="0">
                        <a:effectLst/>
                        <a:latin typeface="ＭＳ Ｐゴシック"/>
                      </a:endParaRPr>
                    </a:p>
                  </a:txBody>
                  <a:tcPr marL="4899" marR="4899" marT="4899" marB="0" anchor="ctr"/>
                </a:tc>
                <a:tc>
                  <a:txBody>
                    <a:bodyPr/>
                    <a:lstStyle/>
                    <a:p>
                      <a:pPr algn="l" fontAlgn="ctr"/>
                      <a:r>
                        <a:rPr lang="ja-JP" altLang="en-US" sz="1100" u="none" strike="noStrike" dirty="0">
                          <a:effectLst/>
                        </a:rPr>
                        <a:t>賃貸契約による一般住宅への入居を希望しているが、保証人がいない等の理由により入居が困難な障害者に対し、入居に必要な調整等に係る支援を行うとともに、家主等への相談・助言を通じて障害者の地域生活を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5"/>
                  </a:ext>
                </a:extLst>
              </a:tr>
              <a:tr h="397533">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成年</a:t>
                      </a:r>
                      <a:r>
                        <a:rPr lang="zh-TW" altLang="en-US" sz="1100" u="none" strike="noStrike" dirty="0">
                          <a:effectLst/>
                        </a:rPr>
                        <a:t>後見制度利用支援事業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成年後見制度の利用が有用であると認められる知的障害者又は精神障害者に対し、成年後見制度の利用に要する費用の全部又は一部を補助</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6"/>
                  </a:ext>
                </a:extLst>
              </a:tr>
              <a:tr h="304775">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成年</a:t>
                      </a:r>
                      <a:r>
                        <a:rPr lang="zh-TW" altLang="en-US" sz="1100" u="none" strike="noStrike" dirty="0">
                          <a:effectLst/>
                        </a:rPr>
                        <a:t>後見制度法人後見支援事業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市民後見人を活用した法人後見を支援するための研修等を実施</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7"/>
                  </a:ext>
                </a:extLst>
              </a:tr>
              <a:tr h="769889">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意思</a:t>
                      </a:r>
                      <a:r>
                        <a:rPr lang="zh-TW" altLang="en-US" sz="1100" u="none" strike="noStrike" dirty="0">
                          <a:effectLst/>
                        </a:rPr>
                        <a:t>疎通支援事業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聴覚、言語機能、音声機能、視覚、失語、知的、発達、高次脳機能、重度の身体などの障害や難病のため、意思疎通を図ることに支障がある障害者等に、手話通訳、要約筆記等の方法により、障害者等とその他の者の意思疎通を支援する手話通訳者や要約筆記者等の派遣、又は遠隔手話通訳サービスの導入など</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8"/>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日常</a:t>
                      </a:r>
                      <a:r>
                        <a:rPr lang="zh-TW" altLang="en-US" sz="1100" u="none" strike="noStrike" dirty="0">
                          <a:effectLst/>
                        </a:rPr>
                        <a:t>生活用具給付等</a:t>
                      </a:r>
                      <a:r>
                        <a:rPr lang="zh-TW" altLang="en-US" sz="1100" u="none" strike="noStrike" dirty="0" smtClean="0">
                          <a:effectLst/>
                        </a:rPr>
                        <a:t>事業</a:t>
                      </a:r>
                      <a:r>
                        <a:rPr lang="ja-JP" altLang="en-US" sz="1100" u="none" strike="noStrike" dirty="0">
                          <a:effectLst/>
                        </a:rPr>
                        <a:t>　</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障害者等に対し、自立生活支援用具等の日常生活用具を給付又は貸与</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09"/>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手話</a:t>
                      </a:r>
                      <a:r>
                        <a:rPr lang="zh-TW" altLang="en-US" sz="1100" u="none" strike="noStrike" dirty="0">
                          <a:effectLst/>
                        </a:rPr>
                        <a:t>奉仕員養成研修事業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手話で日常会話を行うのに必要な手話語彙及び手話表現技術を習得した者を養成</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0"/>
                  </a:ext>
                </a:extLst>
              </a:tr>
              <a:tr h="291524">
                <a:tc vMerge="1">
                  <a:txBody>
                    <a:bodyPr/>
                    <a:lstStyle/>
                    <a:p>
                      <a:endParaRPr kumimoji="1" lang="ja-JP" altLang="en-US"/>
                    </a:p>
                  </a:txBody>
                  <a:tcPr/>
                </a:tc>
                <a:tc gridSpan="2">
                  <a:txBody>
                    <a:bodyPr/>
                    <a:lstStyle/>
                    <a:p>
                      <a:pPr algn="l" fontAlgn="ctr"/>
                      <a:r>
                        <a:rPr lang="ja-JP" altLang="en-US" sz="1100" u="none" strike="noStrike" dirty="0" smtClean="0">
                          <a:effectLst/>
                        </a:rPr>
                        <a:t>　</a:t>
                      </a:r>
                      <a:r>
                        <a:rPr lang="zh-TW" altLang="en-US" sz="1100" u="none" strike="noStrike" dirty="0" smtClean="0">
                          <a:effectLst/>
                        </a:rPr>
                        <a:t>移動</a:t>
                      </a:r>
                      <a:r>
                        <a:rPr lang="zh-TW" altLang="en-US" sz="1100" u="none" strike="noStrike" dirty="0">
                          <a:effectLst/>
                        </a:rPr>
                        <a:t>支援事業</a:t>
                      </a:r>
                      <a:endParaRPr lang="zh-TW"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屋外での移動が困難な障害者等に対し、外出時に介助などの支援</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1"/>
                  </a:ext>
                </a:extLst>
              </a:tr>
              <a:tr h="388257">
                <a:tc vMerge="1">
                  <a:txBody>
                    <a:bodyPr/>
                    <a:lstStyle/>
                    <a:p>
                      <a:endParaRPr kumimoji="1" lang="ja-JP" altLang="en-US"/>
                    </a:p>
                  </a:txBody>
                  <a:tcPr/>
                </a:tc>
                <a:tc gridSpan="2">
                  <a:txBody>
                    <a:bodyPr/>
                    <a:lstStyle/>
                    <a:p>
                      <a:pPr algn="l" fontAlgn="ctr"/>
                      <a:r>
                        <a:rPr lang="ja-JP" altLang="en-US" sz="1100" u="none" strike="noStrike" dirty="0" smtClean="0">
                          <a:effectLst/>
                        </a:rPr>
                        <a:t>　地域</a:t>
                      </a:r>
                      <a:r>
                        <a:rPr lang="ja-JP" altLang="en-US" sz="1100" u="none" strike="noStrike" dirty="0">
                          <a:effectLst/>
                        </a:rPr>
                        <a:t>活動支援センター基礎的事業</a:t>
                      </a:r>
                      <a:r>
                        <a:rPr lang="en-US" altLang="ja-JP" sz="1100" u="none" strike="noStrike" dirty="0">
                          <a:effectLst/>
                        </a:rPr>
                        <a:t>《</a:t>
                      </a:r>
                      <a:r>
                        <a:rPr lang="ja-JP" altLang="en-US" sz="1100" u="none" strike="noStrike" dirty="0">
                          <a:effectLst/>
                        </a:rPr>
                        <a:t>交付税</a:t>
                      </a:r>
                      <a:r>
                        <a:rPr lang="en-US" altLang="ja-JP" sz="1100" u="none" strike="noStrike" dirty="0" smtClean="0">
                          <a:effectLst/>
                        </a:rPr>
                        <a:t>》</a:t>
                      </a:r>
                      <a:r>
                        <a:rPr lang="ja-JP" altLang="en-US" sz="1100" u="none" strike="noStrike" dirty="0">
                          <a:effectLst/>
                        </a:rPr>
                        <a:t>　</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障害者等を通わせ、地域の実情に応じ、創作的活動又は生産活動の機会の提供、社会との交流の促進等の便宜を供与</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2"/>
                  </a:ext>
                </a:extLst>
              </a:tr>
              <a:tr h="388257">
                <a:tc vMerge="1">
                  <a:txBody>
                    <a:bodyPr/>
                    <a:lstStyle/>
                    <a:p>
                      <a:endParaRPr kumimoji="1" lang="ja-JP" altLang="en-US"/>
                    </a:p>
                  </a:txBody>
                  <a:tcPr/>
                </a:tc>
                <a:tc gridSpan="2">
                  <a:txBody>
                    <a:bodyPr/>
                    <a:lstStyle/>
                    <a:p>
                      <a:pPr algn="l" fontAlgn="ctr"/>
                      <a:r>
                        <a:rPr lang="ja-JP" altLang="en-US" sz="1100" u="none" strike="noStrike" dirty="0" smtClean="0">
                          <a:effectLst/>
                        </a:rPr>
                        <a:t>　地域</a:t>
                      </a:r>
                      <a:r>
                        <a:rPr lang="ja-JP" altLang="en-US" sz="1100" u="none" strike="noStrike" dirty="0">
                          <a:effectLst/>
                        </a:rPr>
                        <a:t>活動支援センター機能強化</a:t>
                      </a:r>
                      <a:r>
                        <a:rPr lang="ja-JP" altLang="en-US" sz="1100" u="none" strike="noStrike" dirty="0" smtClean="0">
                          <a:effectLst/>
                        </a:rPr>
                        <a:t>事業</a:t>
                      </a:r>
                      <a:endParaRPr lang="ja-JP" altLang="en-US" sz="1100" b="0" i="0" u="none" strike="noStrike" dirty="0">
                        <a:effectLst/>
                        <a:latin typeface="ＭＳ Ｐゴシック"/>
                      </a:endParaRPr>
                    </a:p>
                  </a:txBody>
                  <a:tcPr marL="4899" marR="4899" marT="4899" marB="0" anchor="ctr"/>
                </a:tc>
                <a:tc hMerge="1">
                  <a:txBody>
                    <a:bodyPr/>
                    <a:lstStyle/>
                    <a:p>
                      <a:endParaRPr kumimoji="1" lang="ja-JP" altLang="en-US"/>
                    </a:p>
                  </a:txBody>
                  <a:tcPr/>
                </a:tc>
                <a:tc>
                  <a:txBody>
                    <a:bodyPr/>
                    <a:lstStyle/>
                    <a:p>
                      <a:pPr algn="l" fontAlgn="ctr"/>
                      <a:r>
                        <a:rPr lang="ja-JP" altLang="en-US" sz="1100" u="none" strike="noStrike" dirty="0">
                          <a:effectLst/>
                        </a:rPr>
                        <a:t>地域の実情に応じて、創作的活動又は生産活動の機会の提供や社会との交流の促進等の便宜を供与する地域活動支援センター機能強化（職員加配等）</a:t>
                      </a:r>
                      <a:endParaRPr lang="ja-JP" altLang="en-US" sz="1100" b="0" i="0" u="none" strike="noStrike" dirty="0">
                        <a:effectLst/>
                        <a:latin typeface="ＭＳ Ｐゴシック"/>
                      </a:endParaRPr>
                    </a:p>
                  </a:txBody>
                  <a:tcPr marL="4899" marR="4899" marT="4899" marB="0" anchor="ctr"/>
                </a:tc>
                <a:extLst>
                  <a:ext uri="{0D108BD9-81ED-4DB2-BD59-A6C34878D82A}">
                    <a16:rowId xmlns:a16="http://schemas.microsoft.com/office/drawing/2014/main" val="10013"/>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94</a:t>
            </a:fld>
            <a:endParaRPr lang="en-US" altLang="ja-JP" dirty="0"/>
          </a:p>
        </p:txBody>
      </p:sp>
    </p:spTree>
    <p:extLst>
      <p:ext uri="{BB962C8B-B14F-4D97-AF65-F5344CB8AC3E}">
        <p14:creationId xmlns:p14="http://schemas.microsoft.com/office/powerpoint/2010/main" val="28605064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05836602"/>
              </p:ext>
            </p:extLst>
          </p:nvPr>
        </p:nvGraphicFramePr>
        <p:xfrm>
          <a:off x="344488" y="188640"/>
          <a:ext cx="9289032" cy="6138150"/>
        </p:xfrm>
        <a:graphic>
          <a:graphicData uri="http://schemas.openxmlformats.org/drawingml/2006/table">
            <a:tbl>
              <a:tblPr>
                <a:tableStyleId>{5940675A-B579-460E-94D1-54222C63F5DA}</a:tableStyleId>
              </a:tblPr>
              <a:tblGrid>
                <a:gridCol w="608951">
                  <a:extLst>
                    <a:ext uri="{9D8B030D-6E8A-4147-A177-3AD203B41FA5}">
                      <a16:colId xmlns:a16="http://schemas.microsoft.com/office/drawing/2014/main" val="20000"/>
                    </a:ext>
                  </a:extLst>
                </a:gridCol>
                <a:gridCol w="314623">
                  <a:extLst>
                    <a:ext uri="{9D8B030D-6E8A-4147-A177-3AD203B41FA5}">
                      <a16:colId xmlns:a16="http://schemas.microsoft.com/office/drawing/2014/main" val="20001"/>
                    </a:ext>
                  </a:extLst>
                </a:gridCol>
                <a:gridCol w="2676826">
                  <a:extLst>
                    <a:ext uri="{9D8B030D-6E8A-4147-A177-3AD203B41FA5}">
                      <a16:colId xmlns:a16="http://schemas.microsoft.com/office/drawing/2014/main" val="20002"/>
                    </a:ext>
                  </a:extLst>
                </a:gridCol>
                <a:gridCol w="5688632">
                  <a:extLst>
                    <a:ext uri="{9D8B030D-6E8A-4147-A177-3AD203B41FA5}">
                      <a16:colId xmlns:a16="http://schemas.microsoft.com/office/drawing/2014/main" val="20003"/>
                    </a:ext>
                  </a:extLst>
                </a:gridCol>
              </a:tblGrid>
              <a:tr h="216024">
                <a:tc rowSpan="21">
                  <a:txBody>
                    <a:bodyPr/>
                    <a:lstStyle/>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任意事業</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p>
                      <a:pPr algn="l"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日常</a:t>
                      </a:r>
                      <a:r>
                        <a:rPr lang="ja-JP" altLang="en-US" sz="1000" u="none" strike="noStrike" dirty="0">
                          <a:effectLst/>
                        </a:rPr>
                        <a:t>生活</a:t>
                      </a:r>
                      <a:r>
                        <a:rPr lang="ja-JP" altLang="en-US" sz="1000" u="none" strike="noStrike" dirty="0" smtClean="0">
                          <a:effectLst/>
                        </a:rPr>
                        <a:t>支援</a:t>
                      </a:r>
                      <a:endParaRPr lang="ja-JP"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0"/>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rowSpan="8">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福祉</a:t>
                      </a:r>
                      <a:r>
                        <a:rPr lang="ja-JP" altLang="en-US" sz="1000" u="none" strike="noStrike" dirty="0">
                          <a:effectLst/>
                        </a:rPr>
                        <a:t>ホームの運営</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家庭環境、住宅事情等の理由により、居宅において、生活することが困難な障害者に対して、低額な料金で、居室その他の設備利用や、日常生活に必要な便宜を供与</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1"/>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訪問</a:t>
                      </a:r>
                      <a:r>
                        <a:rPr lang="ja-JP" altLang="en-US" sz="1000" u="none" strike="noStrike" dirty="0">
                          <a:effectLst/>
                        </a:rPr>
                        <a:t>入浴サービス</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看護師、介護職員等により、訪問により居宅において入浴サービスを提供</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2"/>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生活</a:t>
                      </a:r>
                      <a:r>
                        <a:rPr lang="ja-JP" altLang="en-US" sz="1000" u="none" strike="noStrike" dirty="0">
                          <a:effectLst/>
                        </a:rPr>
                        <a:t>訓練等</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日常生活上必要な訓練・指導等</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3"/>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日中</a:t>
                      </a:r>
                      <a:r>
                        <a:rPr lang="zh-TW" altLang="en-US" sz="1000" u="none" strike="noStrike" dirty="0">
                          <a:effectLst/>
                        </a:rPr>
                        <a:t>一時支援</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障害者等の家族の就労支援及び障害者等を日常的に介護している家族の一時的な休息を目的とし、障害者等の日中における活動の場を確保</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4"/>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地域</a:t>
                      </a:r>
                      <a:r>
                        <a:rPr lang="ja-JP" altLang="en-US" sz="1000" u="none" strike="noStrike" dirty="0">
                          <a:effectLst/>
                        </a:rPr>
                        <a:t>移行のための安心生活支援</a:t>
                      </a:r>
                      <a:endParaRPr lang="ja-JP" altLang="en-US" sz="1000" b="0" i="0" u="none" strike="noStrike" dirty="0">
                        <a:effectLst/>
                        <a:latin typeface="ＭＳ Ｐゴシック"/>
                      </a:endParaRPr>
                    </a:p>
                  </a:txBody>
                  <a:tcPr marL="4181" marR="4181" marT="4181" marB="0" anchor="ctr"/>
                </a:tc>
                <a:tc>
                  <a:txBody>
                    <a:bodyPr/>
                    <a:lstStyle/>
                    <a:p>
                      <a:pPr algn="l" fontAlgn="ctr"/>
                      <a:r>
                        <a:rPr lang="en-US" altLang="ja-JP" sz="1000" u="none" strike="noStrike">
                          <a:effectLst/>
                        </a:rPr>
                        <a:t>24</a:t>
                      </a:r>
                      <a:r>
                        <a:rPr lang="ja-JP" altLang="en-US" sz="1000" u="none" strike="noStrike">
                          <a:effectLst/>
                        </a:rPr>
                        <a:t>時間の連絡体制の整備など、障害者が地域で安心して暮らすための支援体制を整備することにより、障害があっても自ら選んだ地域で暮らしていけるよう地域生活への移行や定着を支援</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5"/>
                  </a:ext>
                </a:extLst>
              </a:tr>
              <a:tr h="239276">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巡回</a:t>
                      </a:r>
                      <a:r>
                        <a:rPr lang="zh-TW" altLang="en-US" sz="1000" u="none" strike="noStrike" dirty="0">
                          <a:effectLst/>
                        </a:rPr>
                        <a:t>支援専門員整備</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保育所や放課後児童クラブ等の子どもやその親が集まる施設等における巡回支援</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6"/>
                  </a:ext>
                </a:extLst>
              </a:tr>
              <a:tr h="319771">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相談</a:t>
                      </a:r>
                      <a:r>
                        <a:rPr lang="ja-JP" altLang="en-US" sz="1000" u="none" strike="noStrike" dirty="0">
                          <a:effectLst/>
                        </a:rPr>
                        <a:t>支援事業所等（地域援助事業者</a:t>
                      </a:r>
                      <a:r>
                        <a:rPr lang="ja-JP" altLang="en-US" sz="1000" u="none" strike="noStrike" dirty="0" smtClean="0">
                          <a:effectLst/>
                        </a:rPr>
                        <a:t>）における　退院</a:t>
                      </a:r>
                      <a:r>
                        <a:rPr lang="ja-JP" altLang="en-US" sz="1000" u="none" strike="noStrike" dirty="0">
                          <a:effectLst/>
                        </a:rPr>
                        <a:t>支援体制確保</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相談支援事業所等における退院支援体制の確保に要する費用の一部を補助し、医療保護入院者の地域生活への移行を促進する。</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7"/>
                  </a:ext>
                </a:extLst>
              </a:tr>
              <a:tr h="319771">
                <a:tc vMerge="1">
                  <a:txBody>
                    <a:bodyPr/>
                    <a:lstStyle/>
                    <a:p>
                      <a:pPr algn="ctr"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協</a:t>
                      </a:r>
                      <a:r>
                        <a:rPr lang="ja-JP" altLang="en-US" sz="1000" u="none" strike="noStrike" dirty="0">
                          <a:effectLst/>
                        </a:rPr>
                        <a:t>議会における地域資源の開発・利用促進等の支援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市町村協議会において、先進的な地域資源の開発・利用促進等に向けた取組を行い、障害児者への総合的な地域生活支援の実現を目指す。</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8"/>
                  </a:ext>
                </a:extLst>
              </a:tr>
              <a:tr h="131589">
                <a:tc vMerge="1">
                  <a:txBody>
                    <a:bodyPr/>
                    <a:lstStyle/>
                    <a:p>
                      <a:pPr algn="l" fontAlgn="ctr"/>
                      <a:endParaRPr lang="ja-JP" altLang="en-US" sz="5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a:t>
                      </a:r>
                      <a:r>
                        <a:rPr lang="zh-CN" altLang="en-US" sz="1000" u="none" strike="noStrike" dirty="0" smtClean="0">
                          <a:effectLst/>
                          <a:latin typeface="ＭＳ Ｐゴシック" panose="020B0600070205080204" pitchFamily="50" charset="-128"/>
                          <a:ea typeface="ＭＳ Ｐゴシック" panose="020B0600070205080204" pitchFamily="50" charset="-128"/>
                        </a:rPr>
                        <a:t>社会</a:t>
                      </a:r>
                      <a:r>
                        <a:rPr lang="zh-CN" altLang="en-US" sz="1000" u="none" strike="noStrike" dirty="0">
                          <a:effectLst/>
                          <a:latin typeface="ＭＳ Ｐゴシック" panose="020B0600070205080204" pitchFamily="50" charset="-128"/>
                          <a:ea typeface="ＭＳ Ｐゴシック" panose="020B0600070205080204" pitchFamily="50" charset="-128"/>
                        </a:rPr>
                        <a:t>参加</a:t>
                      </a:r>
                      <a:r>
                        <a:rPr lang="zh-CN" altLang="en-US" sz="1000" u="none" strike="noStrike" dirty="0" smtClean="0">
                          <a:effectLst/>
                          <a:latin typeface="ＭＳ Ｐゴシック" panose="020B0600070205080204" pitchFamily="50" charset="-128"/>
                          <a:ea typeface="ＭＳ Ｐゴシック" panose="020B0600070205080204" pitchFamily="50" charset="-128"/>
                        </a:rPr>
                        <a:t>支援</a:t>
                      </a:r>
                      <a:endParaRPr lang="zh-CN" altLang="en-US" sz="1000" b="0" i="0" u="none" strike="noStrike" dirty="0">
                        <a:effectLst/>
                        <a:latin typeface="ＭＳ Ｐゴシック" panose="020B0600070205080204" pitchFamily="50" charset="-128"/>
                        <a:ea typeface="ＭＳ Ｐゴシック" panose="020B0600070205080204" pitchFamily="50" charset="-128"/>
                      </a:endParaRPr>
                    </a:p>
                  </a:txBody>
                  <a:tcPr marL="4181" marR="4181" marT="4181" marB="0" anchor="ctr">
                    <a:lnB w="12700" cmpd="sng">
                      <a:noFill/>
                    </a:lnB>
                  </a:tcPr>
                </a:tc>
                <a:tc hMerge="1">
                  <a:txBody>
                    <a:bodyPr/>
                    <a:lstStyle/>
                    <a:p>
                      <a:pPr algn="l"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09"/>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rowSpan="7">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レクリエーション</a:t>
                      </a:r>
                      <a:r>
                        <a:rPr lang="ja-JP" altLang="en-US" sz="1000" u="none" strike="noStrike" dirty="0">
                          <a:effectLst/>
                        </a:rPr>
                        <a:t>活動等支援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各種レクリエーション教室や運動会等を開催</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0"/>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芸術</a:t>
                      </a:r>
                      <a:r>
                        <a:rPr lang="zh-TW" altLang="en-US" sz="1000" u="none" strike="noStrike" dirty="0">
                          <a:effectLst/>
                        </a:rPr>
                        <a:t>文化活動振興 </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障害者の作品展、音楽会、映画祭など文化芸術活動の機会の提供等</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1"/>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点字</a:t>
                      </a:r>
                      <a:r>
                        <a:rPr lang="ja-JP" altLang="en-US" sz="1000" u="none" strike="noStrike" dirty="0">
                          <a:effectLst/>
                        </a:rPr>
                        <a:t>・声の広報等発行</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点訳、音声訳等により自治体広報、生活情報等を提供</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2"/>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奉仕員</a:t>
                      </a:r>
                      <a:r>
                        <a:rPr lang="zh-TW" altLang="en-US" sz="1000" u="none" strike="noStrike" dirty="0">
                          <a:effectLst/>
                        </a:rPr>
                        <a:t>養成研修</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点訳奉仕員、朗読奉仕員等を養成</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3"/>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複数</a:t>
                      </a:r>
                      <a:r>
                        <a:rPr lang="ja-JP" altLang="en-US" sz="1000" u="none" strike="noStrike" dirty="0">
                          <a:effectLst/>
                        </a:rPr>
                        <a:t>市町村における意思疎通支援の共同実施促進 </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a:effectLst/>
                        </a:rPr>
                        <a:t>意思疎通支援事業について、近隣市町村等との共同実施による効率的な事業実施の方法を検討する</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0014"/>
                  </a:ext>
                </a:extLst>
              </a:tr>
              <a:tr h="31977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effectLst/>
                          <a:latin typeface="ＭＳ Ｐゴシック"/>
                        </a:rPr>
                        <a:t>　★家庭・教育・福祉連携推進事業</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b="0" i="0" u="none" strike="noStrike" dirty="0" smtClean="0">
                          <a:effectLst/>
                          <a:latin typeface="ＭＳ Ｐゴシック"/>
                        </a:rPr>
                        <a:t>市町村内における家庭・教育・福祉の連携推進、地域支援対応力向上のための協議の場の設置や福祉機関と教育機関等との連携を担うコーディネーターを配置</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995975385"/>
                  </a:ext>
                </a:extLst>
              </a:tr>
              <a:tr h="239276">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dirty="0">
                        <a:effectLst/>
                        <a:latin typeface="ＭＳ Ｐゴシック"/>
                      </a:endParaRPr>
                    </a:p>
                  </a:txBody>
                  <a:tcPr marL="4181" marR="4181" marT="4181" marB="0" anchor="ctr"/>
                </a:tc>
                <a:tc>
                  <a:txBody>
                    <a:bodyPr/>
                    <a:lstStyle/>
                    <a:p>
                      <a:pPr algn="l" fontAlgn="ctr"/>
                      <a:r>
                        <a:rPr lang="ja-JP" altLang="en-US" sz="1000" u="none" strike="noStrike" dirty="0" smtClean="0">
                          <a:effectLst/>
                        </a:rPr>
                        <a:t>　自動車</a:t>
                      </a:r>
                      <a:r>
                        <a:rPr lang="ja-JP" altLang="en-US" sz="1000" u="none" strike="noStrike" dirty="0">
                          <a:effectLst/>
                        </a:rPr>
                        <a:t>運転免許取得・改造助成≪交付税≫</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運転免許の取得、自動車の改造に要する費用を助成</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5"/>
                  </a:ext>
                </a:extLst>
              </a:tr>
              <a:tr h="187049">
                <a:tc vMerge="1">
                  <a:txBody>
                    <a:bodyPr/>
                    <a:lstStyle/>
                    <a:p>
                      <a:pPr algn="l" fontAlgn="ctr"/>
                      <a:endParaRPr lang="ja-JP" altLang="en-US" sz="500" b="0" i="0" u="none" strike="noStrike" dirty="0">
                        <a:effectLst/>
                        <a:latin typeface="ＭＳ Ｐゴシック"/>
                      </a:endParaRPr>
                    </a:p>
                  </a:txBody>
                  <a:tcPr marL="4181" marR="4181" marT="4181" marB="0" anchor="ctr"/>
                </a:tc>
                <a:tc gridSpan="2">
                  <a:txBody>
                    <a:bodyPr/>
                    <a:lstStyle/>
                    <a:p>
                      <a:pPr algn="l" fontAlgn="ctr"/>
                      <a:r>
                        <a:rPr lang="ja-JP" altLang="en-US" sz="1000" u="none" strike="noStrike" dirty="0" smtClean="0">
                          <a:effectLst/>
                        </a:rPr>
                        <a:t>　就業</a:t>
                      </a:r>
                      <a:r>
                        <a:rPr lang="ja-JP" altLang="en-US" sz="1000" u="none" strike="noStrike" dirty="0">
                          <a:effectLst/>
                        </a:rPr>
                        <a:t>・就労</a:t>
                      </a:r>
                      <a:r>
                        <a:rPr lang="ja-JP" altLang="en-US" sz="1000" u="none" strike="noStrike" dirty="0" smtClean="0">
                          <a:effectLst/>
                        </a:rPr>
                        <a:t>支援</a:t>
                      </a: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B w="12700" cmpd="sng">
                      <a:noFill/>
                    </a:lnB>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a:effectLst/>
                        </a:rPr>
                        <a:t>　</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6"/>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rowSpan="3">
                  <a:txBody>
                    <a:bodyPr/>
                    <a:lstStyle/>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p>
                      <a:pPr algn="ctr" fontAlgn="ctr"/>
                      <a:r>
                        <a:rPr lang="ja-JP" altLang="en-US" sz="1000" u="none" strike="noStrike" dirty="0">
                          <a:effectLst/>
                        </a:rPr>
                        <a:t>　</a:t>
                      </a:r>
                      <a:endParaRPr lang="ja-JP" altLang="en-US" sz="1000" b="0" i="0" u="none" strike="noStrike" dirty="0">
                        <a:effectLst/>
                        <a:latin typeface="ＭＳ Ｐゴシック"/>
                      </a:endParaRPr>
                    </a:p>
                  </a:txBody>
                  <a:tcPr marL="4181" marR="4181" marT="4181" marB="0" anchor="ctr">
                    <a:lnT w="12700" cmpd="sng">
                      <a:noFill/>
                    </a:lnT>
                  </a:tcPr>
                </a:tc>
                <a:tc>
                  <a:txBody>
                    <a:bodyPr/>
                    <a:lstStyle/>
                    <a:p>
                      <a:pPr algn="l" fontAlgn="ctr"/>
                      <a:r>
                        <a:rPr lang="ja-JP" altLang="en-US" sz="1000" u="none" strike="noStrike" dirty="0" smtClean="0">
                          <a:effectLst/>
                        </a:rPr>
                        <a:t>　盲人</a:t>
                      </a:r>
                      <a:r>
                        <a:rPr lang="ja-JP" altLang="en-US" sz="1000" u="none" strike="noStrike" dirty="0">
                          <a:effectLst/>
                        </a:rPr>
                        <a:t>ホームの運営</a:t>
                      </a:r>
                      <a:endParaRPr lang="ja-JP"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あんまマッサージ指圧師、鍼師、灸師の資格を有する視覚障害者であって、就労困難な者に対し、就労に必要な技術指導等の便宜を供与</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7"/>
                  </a:ext>
                </a:extLst>
              </a:tr>
              <a:tr h="228400">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更生</a:t>
                      </a:r>
                      <a:r>
                        <a:rPr lang="zh-TW" altLang="en-US" sz="1000" u="none" strike="noStrike" dirty="0">
                          <a:effectLst/>
                        </a:rPr>
                        <a:t>訓練費給付≪交付税≫</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更生訓練費を支給することで社会復帰を促進</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8"/>
                  </a:ext>
                </a:extLst>
              </a:tr>
              <a:tr h="319771">
                <a:tc vMerge="1">
                  <a:txBody>
                    <a:bodyPr/>
                    <a:lstStyle/>
                    <a:p>
                      <a:pPr algn="l" fontAlgn="ctr"/>
                      <a:endParaRPr lang="ja-JP" altLang="en-US" sz="500" b="0" i="0" u="none" strike="noStrike" dirty="0">
                        <a:effectLst/>
                        <a:latin typeface="ＭＳ Ｐゴシック"/>
                      </a:endParaRPr>
                    </a:p>
                  </a:txBody>
                  <a:tcPr marL="4181" marR="4181" marT="4181" marB="0" anchor="ctr"/>
                </a:tc>
                <a:tc vMerge="1">
                  <a:txBody>
                    <a:bodyPr/>
                    <a:lstStyle/>
                    <a:p>
                      <a:pPr algn="ctr"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smtClean="0">
                          <a:effectLst/>
                        </a:rPr>
                        <a:t>　</a:t>
                      </a:r>
                      <a:r>
                        <a:rPr lang="zh-TW" altLang="en-US" sz="1000" u="none" strike="noStrike" dirty="0" smtClean="0">
                          <a:effectLst/>
                        </a:rPr>
                        <a:t>知的</a:t>
                      </a:r>
                      <a:r>
                        <a:rPr lang="zh-TW" altLang="en-US" sz="1000" u="none" strike="noStrike" dirty="0">
                          <a:effectLst/>
                        </a:rPr>
                        <a:t>障害者職親委託</a:t>
                      </a:r>
                      <a:endParaRPr lang="zh-TW" altLang="en-US" sz="1000" b="0" i="0" u="none" strike="noStrike" dirty="0">
                        <a:effectLst/>
                        <a:latin typeface="ＭＳ Ｐゴシック"/>
                      </a:endParaRPr>
                    </a:p>
                  </a:txBody>
                  <a:tcPr marL="4181" marR="4181" marT="4181" marB="0" anchor="ctr"/>
                </a:tc>
                <a:tc>
                  <a:txBody>
                    <a:bodyPr/>
                    <a:lstStyle/>
                    <a:p>
                      <a:pPr algn="l" fontAlgn="ctr"/>
                      <a:r>
                        <a:rPr lang="ja-JP" altLang="en-US" sz="1000" u="none" strike="noStrike">
                          <a:effectLst/>
                        </a:rPr>
                        <a:t>知的障害者を、知的障害者の更生援護に熱意を有する事業経営者等の私人（職親）が一定期間預かり、生活指導や技能習得訓練等を実施</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19"/>
                  </a:ext>
                </a:extLst>
              </a:tr>
              <a:tr h="318673">
                <a:tc gridSpan="3">
                  <a:txBody>
                    <a:bodyPr/>
                    <a:lstStyle/>
                    <a:p>
                      <a:pPr algn="l" fontAlgn="ctr"/>
                      <a:r>
                        <a:rPr lang="ja-JP" altLang="en-US" sz="1000" u="none" strike="noStrike" dirty="0" smtClean="0">
                          <a:effectLst/>
                        </a:rPr>
                        <a:t>　障害</a:t>
                      </a:r>
                      <a:r>
                        <a:rPr lang="ja-JP" altLang="en-US" sz="1000" u="none" strike="noStrike" dirty="0">
                          <a:effectLst/>
                        </a:rPr>
                        <a:t>支援区分認定等事務≪交付税</a:t>
                      </a:r>
                      <a:r>
                        <a:rPr lang="ja-JP" altLang="en-US" sz="1000" u="none" strike="noStrike" dirty="0" smtClean="0">
                          <a:effectLst/>
                        </a:rPr>
                        <a:t>≫</a:t>
                      </a:r>
                      <a:endParaRPr lang="ja-JP" altLang="en-US" sz="1000" b="0" i="0" u="none" strike="noStrike" dirty="0">
                        <a:effectLst/>
                        <a:latin typeface="ＭＳ Ｐゴシック"/>
                      </a:endParaRPr>
                    </a:p>
                  </a:txBody>
                  <a:tcPr marL="4181" marR="4181" marT="4181" marB="0" anchor="ctr"/>
                </a:tc>
                <a:tc hMerge="1">
                  <a:txBody>
                    <a:bodyPr/>
                    <a:lstStyle/>
                    <a:p>
                      <a:endParaRPr kumimoji="1" lang="ja-JP" altLang="en-US"/>
                    </a:p>
                  </a:txBody>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a:effectLst/>
                        </a:rPr>
                        <a:t>障害支援区分認定調査、医師意見書作成、市町村審査会運営に要する経費</a:t>
                      </a:r>
                      <a:endParaRPr lang="ja-JP" altLang="en-US" sz="1000" b="0" i="0" u="none" strike="noStrike">
                        <a:effectLst/>
                        <a:latin typeface="ＭＳ Ｐゴシック"/>
                      </a:endParaRPr>
                    </a:p>
                  </a:txBody>
                  <a:tcPr marL="4181" marR="4181" marT="4181" marB="0" anchor="ctr"/>
                </a:tc>
                <a:extLst>
                  <a:ext uri="{0D108BD9-81ED-4DB2-BD59-A6C34878D82A}">
                    <a16:rowId xmlns:a16="http://schemas.microsoft.com/office/drawing/2014/main" val="10020"/>
                  </a:ext>
                </a:extLst>
              </a:tr>
              <a:tr h="239276">
                <a:tc gridSpan="3">
                  <a:txBody>
                    <a:bodyPr/>
                    <a:lstStyle/>
                    <a:p>
                      <a:pPr algn="l" fontAlgn="ctr"/>
                      <a:r>
                        <a:rPr lang="ja-JP" altLang="en-US" sz="1000" u="none" strike="noStrike" dirty="0" smtClean="0">
                          <a:effectLst/>
                        </a:rPr>
                        <a:t>　</a:t>
                      </a:r>
                      <a:r>
                        <a:rPr lang="zh-TW" altLang="en-US" sz="1000" u="none" strike="noStrike" dirty="0" smtClean="0">
                          <a:effectLst/>
                        </a:rPr>
                        <a:t>特別</a:t>
                      </a:r>
                      <a:r>
                        <a:rPr lang="zh-TW" altLang="en-US" sz="1000" u="none" strike="noStrike" dirty="0">
                          <a:effectLst/>
                        </a:rPr>
                        <a:t>支援</a:t>
                      </a:r>
                      <a:r>
                        <a:rPr lang="zh-TW" altLang="en-US" sz="1000" u="none" strike="noStrike" dirty="0" smtClean="0">
                          <a:effectLst/>
                        </a:rPr>
                        <a:t>事業</a:t>
                      </a:r>
                      <a:endParaRPr lang="zh-TW" altLang="en-US" sz="1000" b="0" i="0" u="none" strike="noStrike" dirty="0">
                        <a:effectLst/>
                        <a:latin typeface="ＭＳ Ｐゴシック"/>
                      </a:endParaRPr>
                    </a:p>
                  </a:txBody>
                  <a:tcPr marL="4181" marR="4181" marT="4181" marB="0" anchor="ctr"/>
                </a:tc>
                <a:tc hMerge="1">
                  <a:txBody>
                    <a:bodyPr/>
                    <a:lstStyle/>
                    <a:p>
                      <a:endParaRPr kumimoji="1" lang="ja-JP" altLang="en-US"/>
                    </a:p>
                  </a:txBody>
                  <a:tcPr/>
                </a:tc>
                <a:tc hMerge="1">
                  <a:txBody>
                    <a:bodyPr/>
                    <a:lstStyle/>
                    <a:p>
                      <a:pPr algn="l" fontAlgn="ctr"/>
                      <a:endParaRPr lang="ja-JP" altLang="en-US" sz="500" b="0" i="0" u="none" strike="noStrike">
                        <a:effectLst/>
                        <a:latin typeface="ＭＳ Ｐゴシック"/>
                      </a:endParaRPr>
                    </a:p>
                  </a:txBody>
                  <a:tcPr marL="4181" marR="4181" marT="4181" marB="0" anchor="ctr"/>
                </a:tc>
                <a:tc>
                  <a:txBody>
                    <a:bodyPr/>
                    <a:lstStyle/>
                    <a:p>
                      <a:pPr algn="l" fontAlgn="ctr"/>
                      <a:r>
                        <a:rPr lang="ja-JP" altLang="en-US" sz="1000" u="none" strike="noStrike" dirty="0">
                          <a:effectLst/>
                        </a:rPr>
                        <a:t>必須事業の実施が遅れている地域の支援や実施水準に格差が見られる事業の充実</a:t>
                      </a:r>
                      <a:endParaRPr lang="ja-JP" altLang="en-US" sz="1000" b="0" i="0" u="none" strike="noStrike" dirty="0">
                        <a:effectLst/>
                        <a:latin typeface="ＭＳ Ｐゴシック"/>
                      </a:endParaRPr>
                    </a:p>
                  </a:txBody>
                  <a:tcPr marL="4181" marR="4181" marT="4181" marB="0" anchor="ctr"/>
                </a:tc>
                <a:extLst>
                  <a:ext uri="{0D108BD9-81ED-4DB2-BD59-A6C34878D82A}">
                    <a16:rowId xmlns:a16="http://schemas.microsoft.com/office/drawing/2014/main" val="10021"/>
                  </a:ext>
                </a:extLst>
              </a:tr>
            </a:tbl>
          </a:graphicData>
        </a:graphic>
      </p:graphicFrame>
      <p:sp>
        <p:nvSpPr>
          <p:cNvPr id="6" name="テキスト ボックス 5"/>
          <p:cNvSpPr txBox="1"/>
          <p:nvPr/>
        </p:nvSpPr>
        <p:spPr>
          <a:xfrm>
            <a:off x="272480" y="6381328"/>
            <a:ext cx="9361040" cy="261610"/>
          </a:xfrm>
          <a:prstGeom prst="rect">
            <a:avLst/>
          </a:prstGeom>
          <a:noFill/>
        </p:spPr>
        <p:txBody>
          <a:bodyPr wrap="square" rtlCol="0">
            <a:spAutoFit/>
          </a:bodyPr>
          <a:lstStyle/>
          <a:p>
            <a:r>
              <a:rPr lang="ja-JP" altLang="en-US" sz="1100" dirty="0"/>
              <a:t>注）★・・</a:t>
            </a:r>
            <a:r>
              <a:rPr lang="ja-JP" altLang="en-US" sz="1100" dirty="0" smtClean="0"/>
              <a:t>・令和元年度</a:t>
            </a:r>
            <a:r>
              <a:rPr lang="ja-JP" altLang="en-US" sz="1100" dirty="0"/>
              <a:t>追加</a:t>
            </a:r>
            <a:r>
              <a:rPr lang="ja-JP" altLang="en-US" sz="1100" dirty="0" smtClean="0"/>
              <a:t>事業</a:t>
            </a:r>
            <a:endParaRPr lang="en-US" altLang="ja-JP" sz="1100" dirty="0" smtClean="0"/>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95</a:t>
            </a:fld>
            <a:endParaRPr lang="en-US" altLang="ja-JP" dirty="0"/>
          </a:p>
        </p:txBody>
      </p:sp>
    </p:spTree>
    <p:extLst>
      <p:ext uri="{BB962C8B-B14F-4D97-AF65-F5344CB8AC3E}">
        <p14:creationId xmlns:p14="http://schemas.microsoft.com/office/powerpoint/2010/main" val="372198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116632"/>
            <a:ext cx="8915400" cy="418057"/>
          </a:xfrm>
        </p:spPr>
        <p:txBody>
          <a:bodyPr/>
          <a:lstStyle/>
          <a:p>
            <a:r>
              <a:rPr kumimoji="1" lang="ja-JP" altLang="en-US" sz="2400" dirty="0" smtClean="0"/>
              <a:t>令和元年度　都道府県　地域生活支援事業</a:t>
            </a:r>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1316639731"/>
              </p:ext>
            </p:extLst>
          </p:nvPr>
        </p:nvGraphicFramePr>
        <p:xfrm>
          <a:off x="200472" y="620690"/>
          <a:ext cx="9433048" cy="5443864"/>
        </p:xfrm>
        <a:graphic>
          <a:graphicData uri="http://schemas.openxmlformats.org/drawingml/2006/table">
            <a:tbl>
              <a:tblPr>
                <a:tableStyleId>{5940675A-B579-460E-94D1-54222C63F5DA}</a:tableStyleId>
              </a:tblPr>
              <a:tblGrid>
                <a:gridCol w="589359">
                  <a:extLst>
                    <a:ext uri="{9D8B030D-6E8A-4147-A177-3AD203B41FA5}">
                      <a16:colId xmlns:a16="http://schemas.microsoft.com/office/drawing/2014/main" val="20000"/>
                    </a:ext>
                  </a:extLst>
                </a:gridCol>
                <a:gridCol w="736697">
                  <a:extLst>
                    <a:ext uri="{9D8B030D-6E8A-4147-A177-3AD203B41FA5}">
                      <a16:colId xmlns:a16="http://schemas.microsoft.com/office/drawing/2014/main" val="20001"/>
                    </a:ext>
                  </a:extLst>
                </a:gridCol>
                <a:gridCol w="34556">
                  <a:extLst>
                    <a:ext uri="{9D8B030D-6E8A-4147-A177-3AD203B41FA5}">
                      <a16:colId xmlns:a16="http://schemas.microsoft.com/office/drawing/2014/main" val="20002"/>
                    </a:ext>
                  </a:extLst>
                </a:gridCol>
                <a:gridCol w="2470215">
                  <a:extLst>
                    <a:ext uri="{9D8B030D-6E8A-4147-A177-3AD203B41FA5}">
                      <a16:colId xmlns:a16="http://schemas.microsoft.com/office/drawing/2014/main" val="20003"/>
                    </a:ext>
                  </a:extLst>
                </a:gridCol>
                <a:gridCol w="5602221">
                  <a:extLst>
                    <a:ext uri="{9D8B030D-6E8A-4147-A177-3AD203B41FA5}">
                      <a16:colId xmlns:a16="http://schemas.microsoft.com/office/drawing/2014/main" val="20004"/>
                    </a:ext>
                  </a:extLst>
                </a:gridCol>
              </a:tblGrid>
              <a:tr h="338794">
                <a:tc gridSpan="4">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188" marR="4188" marT="4188"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0"/>
                  </a:ext>
                </a:extLst>
              </a:tr>
              <a:tr h="369592">
                <a:tc rowSpan="13">
                  <a:txBody>
                    <a:bodyPr/>
                    <a:lstStyle/>
                    <a:p>
                      <a:pPr algn="ctr" fontAlgn="ctr"/>
                      <a:r>
                        <a:rPr lang="ja-JP" altLang="en-US" sz="1000" u="none" strike="noStrike">
                          <a:effectLst/>
                        </a:rPr>
                        <a:t>必須事業</a:t>
                      </a:r>
                      <a:endParaRPr lang="ja-JP" altLang="en-US" sz="1000" b="0" i="0" u="none" strike="noStrike">
                        <a:effectLst/>
                        <a:latin typeface="ＭＳ Ｐゴシック"/>
                      </a:endParaRPr>
                    </a:p>
                  </a:txBody>
                  <a:tcPr marL="4188" marR="4188" marT="4188" marB="0" anchor="ctr"/>
                </a:tc>
                <a:tc rowSpan="3">
                  <a:txBody>
                    <a:bodyPr/>
                    <a:lstStyle/>
                    <a:p>
                      <a:pPr algn="dist" fontAlgn="ctr"/>
                      <a:r>
                        <a:rPr lang="ja-JP" altLang="en-US" sz="1000" u="none" strike="noStrike">
                          <a:effectLst/>
                        </a:rPr>
                        <a:t>専門性の</a:t>
                      </a:r>
                      <a:br>
                        <a:rPr lang="ja-JP" altLang="en-US" sz="1000" u="none" strike="noStrike">
                          <a:effectLst/>
                        </a:rPr>
                      </a:br>
                      <a:r>
                        <a:rPr lang="ja-JP" altLang="en-US" sz="1000" u="none" strike="noStrike">
                          <a:effectLst/>
                        </a:rPr>
                        <a:t>高い相談</a:t>
                      </a:r>
                      <a:br>
                        <a:rPr lang="ja-JP" altLang="en-US" sz="1000" u="none" strike="noStrike">
                          <a:effectLst/>
                        </a:rPr>
                      </a:br>
                      <a:r>
                        <a:rPr lang="ja-JP" altLang="en-US" sz="1000" u="none" strike="noStrike">
                          <a:effectLst/>
                        </a:rPr>
                        <a:t>支援事業</a:t>
                      </a:r>
                      <a:endParaRPr lang="ja-JP" altLang="en-US" sz="1000" b="0" i="0" u="none" strike="noStrike">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発達</a:t>
                      </a:r>
                      <a:r>
                        <a:rPr lang="ja-JP" altLang="en-US" sz="1000" u="none" strike="noStrike" dirty="0">
                          <a:effectLst/>
                        </a:rPr>
                        <a:t>障害者支援センター運営事業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自閉症等の発達障害を有する障害児者に対する支援を総合的に実施（指定都市も実施可）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1"/>
                  </a:ext>
                </a:extLst>
              </a:tr>
              <a:tr h="451210">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ja-JP" altLang="en-US" sz="1000" u="none" strike="noStrike" dirty="0" smtClean="0">
                          <a:effectLst/>
                        </a:rPr>
                        <a:t>高次</a:t>
                      </a:r>
                      <a:r>
                        <a:rPr lang="ja-JP" altLang="en-US" sz="1000" u="none" strike="noStrike" dirty="0">
                          <a:effectLst/>
                        </a:rPr>
                        <a:t>脳機能障害及びその関連障害</a:t>
                      </a:r>
                      <a:br>
                        <a:rPr lang="ja-JP" altLang="en-US" sz="1000" u="none" strike="noStrike" dirty="0">
                          <a:effectLst/>
                        </a:rPr>
                      </a:br>
                      <a:r>
                        <a:rPr lang="ja-JP" altLang="en-US" sz="1000" u="none" strike="noStrike" dirty="0">
                          <a:effectLst/>
                        </a:rPr>
                        <a:t>に対する支援普及事業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高次脳機能障害（その関連障害も含む）者に対する専門的な相談支援、関係機関とのネットワークの充実、支援手法等に関する研修等</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2"/>
                  </a:ext>
                </a:extLst>
              </a:tr>
              <a:tr h="451210">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zh-TW" altLang="en-US" sz="1000" u="none" strike="noStrike" dirty="0" smtClean="0">
                          <a:effectLst/>
                        </a:rPr>
                        <a:t>障害児</a:t>
                      </a:r>
                      <a:r>
                        <a:rPr lang="zh-TW" altLang="en-US" sz="1000" u="none" strike="noStrike" dirty="0">
                          <a:effectLst/>
                        </a:rPr>
                        <a:t>等療育支援事業≪交付税≫</a:t>
                      </a:r>
                      <a:endParaRPr lang="zh-TW" altLang="en-US" sz="1000" b="0" i="0" u="none" strike="noStrike" dirty="0">
                        <a:effectLst/>
                        <a:latin typeface="ＭＳ Ｐゴシック"/>
                      </a:endParaRPr>
                    </a:p>
                  </a:txBody>
                  <a:tcPr marL="4188" marR="4188" marT="4188" marB="0" anchor="ctr"/>
                </a:tc>
                <a:tc hMerge="1">
                  <a:txBody>
                    <a:bodyPr/>
                    <a:lstStyle/>
                    <a:p>
                      <a:pPr algn="l" fontAlgn="ctr"/>
                      <a:endParaRPr lang="zh-TW"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在宅の重症心身障害児（者）、知的障害児（者）、身体障害児の地域における生活支援（指定都市・中核市も実施可）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3"/>
                  </a:ext>
                </a:extLst>
              </a:tr>
              <a:tr h="303373">
                <a:tc vMerge="1">
                  <a:txBody>
                    <a:bodyPr/>
                    <a:lstStyle/>
                    <a:p>
                      <a:endParaRPr kumimoji="1" lang="ja-JP" altLang="en-US"/>
                    </a:p>
                  </a:txBody>
                  <a:tcPr/>
                </a:tc>
                <a:tc rowSpan="3">
                  <a:txBody>
                    <a:bodyPr/>
                    <a:lstStyle/>
                    <a:p>
                      <a:pPr algn="dist" fontAlgn="ctr"/>
                      <a:r>
                        <a:rPr lang="ja-JP" altLang="en-US" sz="900" u="none" strike="noStrike" dirty="0">
                          <a:effectLst/>
                        </a:rPr>
                        <a:t>専門性の高い</a:t>
                      </a:r>
                      <a:br>
                        <a:rPr lang="ja-JP" altLang="en-US" sz="900" u="none" strike="noStrike" dirty="0">
                          <a:effectLst/>
                        </a:rPr>
                      </a:br>
                      <a:r>
                        <a:rPr lang="ja-JP" altLang="en-US" sz="900" u="none" strike="noStrike" dirty="0">
                          <a:effectLst/>
                        </a:rPr>
                        <a:t>意思疎通支援を行う者の</a:t>
                      </a:r>
                      <a:r>
                        <a:rPr lang="ja-JP" altLang="en-US" sz="900" u="none" strike="noStrike" dirty="0" smtClean="0">
                          <a:effectLst/>
                        </a:rPr>
                        <a:t>養成研修</a:t>
                      </a:r>
                      <a:r>
                        <a:rPr lang="ja-JP" altLang="en-US" sz="900" u="none" strike="noStrike" dirty="0">
                          <a:effectLst/>
                        </a:rPr>
                        <a:t>事業</a:t>
                      </a:r>
                      <a:endParaRPr lang="ja-JP" altLang="en-US" sz="9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手話通</a:t>
                      </a:r>
                      <a:r>
                        <a:rPr lang="ja-JP" altLang="en-US" sz="1000" u="none" strike="noStrike" dirty="0">
                          <a:effectLst/>
                        </a:rPr>
                        <a:t>訳者・要約筆記者養成研修事業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手話通訳者・要約筆記者の養成研修（指定都市・中核市も実施可）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4"/>
                  </a:ext>
                </a:extLst>
              </a:tr>
              <a:tr h="306894">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u="none" strike="noStrike" dirty="0" smtClean="0">
                          <a:effectLst/>
                        </a:rPr>
                        <a:t>　盲</a:t>
                      </a:r>
                      <a:r>
                        <a:rPr lang="ja-JP" altLang="en-US" sz="1000" u="none" strike="noStrike" dirty="0" err="1">
                          <a:effectLst/>
                        </a:rPr>
                        <a:t>ろう</a:t>
                      </a:r>
                      <a:r>
                        <a:rPr lang="ja-JP" altLang="en-US" sz="1000" u="none" strike="noStrike" dirty="0">
                          <a:effectLst/>
                        </a:rPr>
                        <a:t>者向け通訳・介助員養成研修</a:t>
                      </a:r>
                      <a:r>
                        <a:rPr lang="ja-JP" altLang="en-US" sz="1000" u="none" strike="noStrike" dirty="0" smtClean="0">
                          <a:effectLst/>
                        </a:rPr>
                        <a:t>事業</a:t>
                      </a:r>
                      <a:endParaRPr lang="en-US" altLang="ja-JP" sz="1000" u="none" strike="noStrike" dirty="0" smtClean="0">
                        <a:effectLst/>
                      </a:endParaRPr>
                    </a:p>
                  </a:txBody>
                  <a:tcPr marL="4188" marR="4188" marT="4188" marB="0" anchor="ctr">
                    <a:lnB w="12700" cap="flat" cmpd="sng" algn="ctr">
                      <a:solidFill>
                        <a:schemeClr val="tx1"/>
                      </a:solidFill>
                      <a:prstDash val="solid"/>
                      <a:round/>
                      <a:headEnd type="none" w="med" len="med"/>
                      <a:tailEnd type="none" w="med" len="med"/>
                    </a:lnB>
                  </a:tcP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盲</a:t>
                      </a:r>
                      <a:r>
                        <a:rPr lang="ja-JP" altLang="en-US" sz="1000" u="none" strike="noStrike" dirty="0" err="1">
                          <a:effectLst/>
                        </a:rPr>
                        <a:t>ろう</a:t>
                      </a:r>
                      <a:r>
                        <a:rPr lang="ja-JP" altLang="en-US" sz="1000" u="none" strike="noStrike" dirty="0">
                          <a:effectLst/>
                        </a:rPr>
                        <a:t>者向け通訳・介助員の養成研修（指定都市・中核市も実施可</a:t>
                      </a:r>
                      <a:r>
                        <a:rPr lang="ja-JP" altLang="en-US" sz="1000" u="none" strike="noStrike" dirty="0" smtClean="0">
                          <a:effectLst/>
                        </a:rPr>
                        <a:t>）</a:t>
                      </a:r>
                      <a:endParaRPr lang="en-US" altLang="ja-JP" sz="1000" u="none" strike="noStrike" dirty="0" smtClean="0">
                        <a:effectLst/>
                      </a:endParaRPr>
                    </a:p>
                  </a:txBody>
                  <a:tcPr marL="4188" marR="4188" marT="418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6894">
                <a:tc vMerge="1">
                  <a:txBody>
                    <a:bodyPr/>
                    <a:lstStyle/>
                    <a:p>
                      <a:endParaRPr kumimoji="1" lang="ja-JP" altLang="en-US"/>
                    </a:p>
                  </a:txBody>
                  <a:tcPr/>
                </a:tc>
                <a:tc vMerge="1">
                  <a:txBody>
                    <a:bodyPr/>
                    <a:lstStyle/>
                    <a:p>
                      <a:endParaRPr kumimoji="1" lang="ja-JP" altLang="en-US"/>
                    </a:p>
                  </a:txBody>
                  <a:tcPr/>
                </a:tc>
                <a:tc gridSpan="2">
                  <a:txBody>
                    <a:bodyPr/>
                    <a:lstStyle/>
                    <a:p>
                      <a:pPr marL="88900" indent="0" algn="l" fontAlgn="ctr"/>
                      <a:r>
                        <a:rPr lang="ja-JP" altLang="en-US" sz="900" b="0" i="0" u="none" strike="noStrike" dirty="0" smtClean="0">
                          <a:effectLst/>
                          <a:latin typeface="ＭＳ Ｐゴシック"/>
                        </a:rPr>
                        <a:t>失語症者向け意思疎通支援者養成研修事業</a:t>
                      </a:r>
                      <a:endParaRPr lang="ja-JP" altLang="en-US" sz="900" b="0" i="0" u="none" strike="noStrike" dirty="0">
                        <a:effectLst/>
                        <a:latin typeface="ＭＳ Ｐゴシック"/>
                      </a:endParaRPr>
                    </a:p>
                  </a:txBody>
                  <a:tcPr marL="4188" marR="4188" marT="4188" marB="0"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88900" indent="0" algn="l" fontAlgn="ctr"/>
                      <a:r>
                        <a:rPr lang="ja-JP" altLang="en-US" sz="1000" b="0" i="0" u="none" strike="noStrike" dirty="0" smtClean="0">
                          <a:effectLst/>
                          <a:latin typeface="ＭＳ Ｐゴシック"/>
                        </a:rPr>
                        <a:t>失語症者向け意思疎通支援者の養成研修（指定都市・中核市も実施可）</a:t>
                      </a:r>
                      <a:endParaRPr lang="ja-JP" altLang="en-US" sz="1000" b="0" i="0" u="none" strike="noStrike" dirty="0">
                        <a:effectLst/>
                        <a:latin typeface="ＭＳ Ｐゴシック"/>
                      </a:endParaRPr>
                    </a:p>
                  </a:txBody>
                  <a:tcPr marL="4188" marR="4188" marT="418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306000">
                <a:tc vMerge="1">
                  <a:txBody>
                    <a:bodyPr/>
                    <a:lstStyle/>
                    <a:p>
                      <a:endParaRPr kumimoji="1" lang="ja-JP" altLang="en-US"/>
                    </a:p>
                  </a:txBody>
                  <a:tcPr/>
                </a:tc>
                <a:tc rowSpan="3">
                  <a:txBody>
                    <a:bodyPr/>
                    <a:lstStyle/>
                    <a:p>
                      <a:pPr algn="l" fontAlgn="ctr"/>
                      <a:r>
                        <a:rPr lang="ja-JP" altLang="en-US" sz="900" u="none" strike="noStrike" dirty="0" smtClean="0">
                          <a:effectLst/>
                        </a:rPr>
                        <a:t>専門性</a:t>
                      </a:r>
                      <a:r>
                        <a:rPr lang="ja-JP" altLang="en-US" sz="900" u="none" strike="noStrike" dirty="0">
                          <a:effectLst/>
                        </a:rPr>
                        <a:t>の高い意思疎通支援を行う者</a:t>
                      </a:r>
                      <a:r>
                        <a:rPr lang="ja-JP" altLang="en-US" sz="900" u="none" strike="noStrike" dirty="0" smtClean="0">
                          <a:effectLst/>
                        </a:rPr>
                        <a:t>の派遣事業</a:t>
                      </a:r>
                      <a:endParaRPr lang="ja-JP" altLang="en-US" sz="9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手話通</a:t>
                      </a:r>
                      <a:r>
                        <a:rPr lang="ja-JP" altLang="en-US" sz="1000" u="none" strike="noStrike" dirty="0">
                          <a:effectLst/>
                        </a:rPr>
                        <a:t>訳者・要約筆</a:t>
                      </a:r>
                      <a:r>
                        <a:rPr lang="ja-JP" altLang="en-US" sz="1000" u="none" strike="noStrike" dirty="0" smtClean="0">
                          <a:effectLst/>
                        </a:rPr>
                        <a:t>記者派遣事業</a:t>
                      </a:r>
                      <a:endParaRPr lang="ja-JP" altLang="en-US" sz="1000" b="0" i="0" u="none" strike="noStrike" dirty="0">
                        <a:effectLst/>
                        <a:latin typeface="ＭＳ Ｐゴシック"/>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smtClean="0">
                          <a:effectLst/>
                        </a:rPr>
                        <a:t>市町村での派遣が困難な場合などの手話通</a:t>
                      </a:r>
                      <a:r>
                        <a:rPr lang="ja-JP" altLang="en-US" sz="1000" u="none" strike="noStrike" dirty="0">
                          <a:effectLst/>
                        </a:rPr>
                        <a:t>訳者・要約筆記者</a:t>
                      </a:r>
                      <a:r>
                        <a:rPr lang="ja-JP" altLang="en-US" sz="1000" u="none" strike="noStrike" dirty="0" smtClean="0">
                          <a:effectLst/>
                        </a:rPr>
                        <a:t>の派遣（</a:t>
                      </a:r>
                      <a:r>
                        <a:rPr lang="ja-JP" altLang="en-US" sz="1000" u="none" strike="noStrike" dirty="0">
                          <a:effectLst/>
                        </a:rPr>
                        <a:t>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7"/>
                  </a:ext>
                </a:extLst>
              </a:tr>
              <a:tr h="306000">
                <a:tc vMerge="1">
                  <a:txBody>
                    <a:bodyPr/>
                    <a:lstStyle/>
                    <a:p>
                      <a:endParaRPr kumimoji="1" lang="ja-JP" altLang="en-US"/>
                    </a:p>
                  </a:txBody>
                  <a:tcPr/>
                </a:tc>
                <a:tc vMerge="1">
                  <a:txBody>
                    <a:bodyPr/>
                    <a:lstStyle/>
                    <a:p>
                      <a:pPr algn="l" fontAlgn="ctr"/>
                      <a:endParaRPr lang="ja-JP" altLang="en-US" sz="1000" b="0" i="0" u="none" strike="noStrike" dirty="0">
                        <a:effectLst/>
                        <a:latin typeface="ＭＳ Ｐゴシック"/>
                      </a:endParaRPr>
                    </a:p>
                  </a:txBody>
                  <a:tcPr marL="4188" marR="4188" marT="4188" marB="0" anchor="ctr"/>
                </a:tc>
                <a:tc gridSpan="2">
                  <a:txBody>
                    <a:bodyPr/>
                    <a:lstStyle/>
                    <a:p>
                      <a:pPr algn="l" fontAlgn="ctr"/>
                      <a:r>
                        <a:rPr lang="ja-JP" altLang="en-US" sz="1000" u="none" strike="noStrike" dirty="0" smtClean="0">
                          <a:effectLst/>
                        </a:rPr>
                        <a:t>　盲</a:t>
                      </a:r>
                      <a:r>
                        <a:rPr lang="ja-JP" altLang="en-US" sz="1000" u="none" strike="noStrike" dirty="0" err="1">
                          <a:effectLst/>
                        </a:rPr>
                        <a:t>ろう</a:t>
                      </a:r>
                      <a:r>
                        <a:rPr lang="ja-JP" altLang="en-US" sz="1000" u="none" strike="noStrike" dirty="0">
                          <a:effectLst/>
                        </a:rPr>
                        <a:t>者向け通訳・</a:t>
                      </a:r>
                      <a:r>
                        <a:rPr lang="ja-JP" altLang="en-US" sz="1000" u="none" strike="noStrike" dirty="0" smtClean="0">
                          <a:effectLst/>
                        </a:rPr>
                        <a:t>介助員派遣事業</a:t>
                      </a:r>
                      <a:endParaRPr lang="en-US" altLang="ja-JP" sz="1000" u="none" strike="noStrike" dirty="0" smtClean="0">
                        <a:effectLst/>
                      </a:endParaRPr>
                    </a:p>
                  </a:txBody>
                  <a:tcPr marL="4188" marR="4188" marT="4188" marB="0" anchor="ctr"/>
                </a:tc>
                <a:tc hMerge="1">
                  <a:txBody>
                    <a:bodyPr/>
                    <a:lstStyle/>
                    <a:p>
                      <a:pPr algn="l"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盲</a:t>
                      </a:r>
                      <a:r>
                        <a:rPr lang="ja-JP" altLang="en-US" sz="1000" u="none" strike="noStrike" dirty="0" err="1">
                          <a:effectLst/>
                        </a:rPr>
                        <a:t>ろう</a:t>
                      </a:r>
                      <a:r>
                        <a:rPr lang="ja-JP" altLang="en-US" sz="1000" u="none" strike="noStrike" dirty="0">
                          <a:effectLst/>
                        </a:rPr>
                        <a:t>者向け通訳・介助員</a:t>
                      </a:r>
                      <a:r>
                        <a:rPr lang="ja-JP" altLang="en-US" sz="1000" u="none" strike="noStrike" dirty="0" smtClean="0">
                          <a:effectLst/>
                        </a:rPr>
                        <a:t>の派遣（</a:t>
                      </a:r>
                      <a:r>
                        <a:rPr lang="ja-JP" altLang="en-US" sz="1000" u="none" strike="noStrike" dirty="0">
                          <a:effectLst/>
                        </a:rPr>
                        <a:t>指定都市・中核市も実施可</a:t>
                      </a:r>
                      <a:r>
                        <a:rPr lang="ja-JP" altLang="en-US" sz="1000" u="none" strike="noStrike" dirty="0" smtClean="0">
                          <a:effectLst/>
                        </a:rPr>
                        <a:t>）</a:t>
                      </a:r>
                      <a:endParaRPr lang="en-US" altLang="ja-JP" sz="1000" u="none" strike="noStrike" dirty="0" smtClean="0">
                        <a:effectLst/>
                      </a:endParaRPr>
                    </a:p>
                  </a:txBody>
                  <a:tcPr marL="4188" marR="4188" marT="4188" marB="0" anchor="ctr"/>
                </a:tc>
                <a:extLst>
                  <a:ext uri="{0D108BD9-81ED-4DB2-BD59-A6C34878D82A}">
                    <a16:rowId xmlns:a16="http://schemas.microsoft.com/office/drawing/2014/main" val="2227227710"/>
                  </a:ext>
                </a:extLst>
              </a:tr>
              <a:tr h="306000">
                <a:tc vMerge="1">
                  <a:txBody>
                    <a:bodyPr/>
                    <a:lstStyle/>
                    <a:p>
                      <a:endParaRPr kumimoji="1" lang="ja-JP" altLang="en-US"/>
                    </a:p>
                  </a:txBody>
                  <a:tcPr/>
                </a:tc>
                <a:tc vMerge="1">
                  <a:txBody>
                    <a:bodyPr/>
                    <a:lstStyle/>
                    <a:p>
                      <a:pPr algn="l" fontAlgn="ctr"/>
                      <a:endParaRPr lang="ja-JP" altLang="en-US" sz="1000" b="0" i="0" u="none" strike="noStrike" dirty="0">
                        <a:effectLst/>
                        <a:latin typeface="ＭＳ Ｐゴシック"/>
                      </a:endParaRPr>
                    </a:p>
                  </a:txBody>
                  <a:tcPr marL="4188" marR="4188" marT="4188" marB="0" anchor="ctr"/>
                </a:tc>
                <a:tc gridSpan="2">
                  <a:txBody>
                    <a:bodyPr/>
                    <a:lstStyle/>
                    <a:p>
                      <a:pPr marL="88900" indent="0" algn="l" fontAlgn="ctr"/>
                      <a:r>
                        <a:rPr lang="ja-JP" altLang="en-US" sz="1000" b="0" i="0" u="none" strike="noStrike" dirty="0" smtClean="0">
                          <a:effectLst/>
                          <a:latin typeface="ＭＳ Ｐゴシック"/>
                        </a:rPr>
                        <a:t>★</a:t>
                      </a:r>
                      <a:r>
                        <a:rPr lang="ja-JP" altLang="en-US" sz="900" b="0" i="0" u="none" strike="noStrike" dirty="0" smtClean="0">
                          <a:effectLst/>
                          <a:latin typeface="ＭＳ Ｐゴシック"/>
                        </a:rPr>
                        <a:t>失語症者向け意思疎通支援者派遣事業</a:t>
                      </a:r>
                      <a:endParaRPr lang="ja-JP" altLang="en-US" sz="900" b="0" i="0" u="none" strike="noStrike" dirty="0">
                        <a:effectLst/>
                        <a:latin typeface="ＭＳ Ｐゴシック"/>
                      </a:endParaRPr>
                    </a:p>
                  </a:txBody>
                  <a:tcPr marL="4188" marR="4188" marT="4188" marB="0" anchor="ctr"/>
                </a:tc>
                <a:tc hMerge="1">
                  <a:txBody>
                    <a:bodyPr/>
                    <a:lstStyle/>
                    <a:p>
                      <a:endParaRPr kumimoji="1" lang="ja-JP" altLang="en-US"/>
                    </a:p>
                  </a:txBody>
                  <a:tcPr/>
                </a:tc>
                <a:tc>
                  <a:txBody>
                    <a:bodyPr/>
                    <a:lstStyle/>
                    <a:p>
                      <a:pPr marL="88900" indent="0" algn="l" fontAlgn="ctr"/>
                      <a:r>
                        <a:rPr lang="ja-JP" altLang="en-US" sz="1000" b="0" i="0" u="none" strike="noStrike" dirty="0" smtClean="0">
                          <a:effectLst/>
                          <a:latin typeface="ＭＳ Ｐゴシック"/>
                        </a:rPr>
                        <a:t>失語症者向け意思疎通支援者の派遣（指定都市・中核市も実施可）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279192249"/>
                  </a:ext>
                </a:extLst>
              </a:tr>
              <a:tr h="430160">
                <a:tc vMerge="1">
                  <a:txBody>
                    <a:bodyPr/>
                    <a:lstStyle/>
                    <a:p>
                      <a:endParaRPr kumimoji="1" lang="ja-JP" altLang="en-US"/>
                    </a:p>
                  </a:txBody>
                  <a:tcPr/>
                </a:tc>
                <a:tc gridSpan="3">
                  <a:txBody>
                    <a:bodyPr/>
                    <a:lstStyle/>
                    <a:p>
                      <a:pPr marL="88900" indent="0" algn="l" fontAlgn="ctr"/>
                      <a:r>
                        <a:rPr lang="ja-JP" altLang="en-US" sz="1000" u="none" strike="noStrike" dirty="0" smtClean="0">
                          <a:effectLst/>
                        </a:rPr>
                        <a:t>意思</a:t>
                      </a:r>
                      <a:r>
                        <a:rPr lang="ja-JP" altLang="en-US" sz="1000" u="none" strike="noStrike" dirty="0">
                          <a:effectLst/>
                        </a:rPr>
                        <a:t>疎通支援を行う者の派遣に係る市町村相互間の</a:t>
                      </a:r>
                      <a:br>
                        <a:rPr lang="ja-JP" altLang="en-US" sz="1000" u="none" strike="noStrike" dirty="0">
                          <a:effectLst/>
                        </a:rPr>
                      </a:br>
                      <a:r>
                        <a:rPr lang="ja-JP" altLang="en-US" sz="1000" u="none" strike="noStrike" dirty="0">
                          <a:effectLst/>
                        </a:rPr>
                        <a:t>連絡調整事業</a:t>
                      </a:r>
                      <a:endParaRPr lang="ja-JP" altLang="en-US" sz="1000" b="0" i="0" u="none" strike="noStrike" dirty="0">
                        <a:effectLst/>
                        <a:latin typeface="ＭＳ Ｐゴシック"/>
                      </a:endParaRPr>
                    </a:p>
                  </a:txBody>
                  <a:tcPr marL="4188" marR="4188" marT="4188" marB="0" anchor="ctr"/>
                </a:tc>
                <a:tc hMerge="1">
                  <a:txBody>
                    <a:bodyPr/>
                    <a:lstStyle/>
                    <a:p>
                      <a:endParaRPr kumimoji="1" lang="ja-JP" altLang="en-US"/>
                    </a:p>
                  </a:txBody>
                  <a:tcPr/>
                </a:tc>
                <a:tc hMerge="1">
                  <a:txBody>
                    <a:bodyPr/>
                    <a:lstStyle/>
                    <a:p>
                      <a:endParaRPr kumimoji="1" lang="ja-JP" altLang="en-US"/>
                    </a:p>
                  </a:txBody>
                  <a:tcPr/>
                </a:tc>
                <a:tc>
                  <a:txBody>
                    <a:bodyPr/>
                    <a:lstStyle/>
                    <a:p>
                      <a:pPr marL="88900" indent="0" algn="l" fontAlgn="ctr"/>
                      <a:r>
                        <a:rPr lang="ja-JP" altLang="en-US" sz="1000" u="none" strike="noStrike" dirty="0">
                          <a:effectLst/>
                        </a:rPr>
                        <a:t>手話通訳者及び要約筆記者の派遣に係る市町村相互間の連絡調整</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8"/>
                  </a:ext>
                </a:extLst>
              </a:tr>
              <a:tr h="369592">
                <a:tc vMerge="1">
                  <a:txBody>
                    <a:bodyPr/>
                    <a:lstStyle/>
                    <a:p>
                      <a:endParaRPr kumimoji="1" lang="ja-JP" altLang="en-US"/>
                    </a:p>
                  </a:txBody>
                  <a:tcPr/>
                </a:tc>
                <a:tc rowSpan="3" gridSpan="2">
                  <a:txBody>
                    <a:bodyPr/>
                    <a:lstStyle/>
                    <a:p>
                      <a:pPr algn="ctr" fontAlgn="ctr"/>
                      <a:r>
                        <a:rPr lang="ja-JP" altLang="en-US" sz="1000" u="none" strike="noStrike" dirty="0">
                          <a:effectLst/>
                        </a:rPr>
                        <a:t>広域的な</a:t>
                      </a:r>
                      <a:br>
                        <a:rPr lang="ja-JP" altLang="en-US" sz="1000" u="none" strike="noStrike" dirty="0">
                          <a:effectLst/>
                        </a:rPr>
                      </a:br>
                      <a:r>
                        <a:rPr lang="ja-JP" altLang="en-US" sz="1000" u="none" strike="noStrike" dirty="0">
                          <a:effectLst/>
                        </a:rPr>
                        <a:t>支援事業</a:t>
                      </a:r>
                      <a:endParaRPr lang="ja-JP" altLang="en-US" sz="1000" b="0" i="0" u="none" strike="noStrike" dirty="0">
                        <a:effectLst/>
                        <a:latin typeface="ＭＳ Ｐゴシック"/>
                      </a:endParaRPr>
                    </a:p>
                  </a:txBody>
                  <a:tcPr marL="4188" marR="4188" marT="4188" marB="0" anchor="ctr"/>
                </a:tc>
                <a:tc rowSpan="3" hMerge="1">
                  <a:txBody>
                    <a:bodyPr/>
                    <a:lstStyle/>
                    <a:p>
                      <a:endParaRPr kumimoji="1" lang="ja-JP" altLang="en-US"/>
                    </a:p>
                  </a:txBody>
                  <a:tcP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都道府県相談支援体制整備事業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188" marR="4188" marT="4188" marB="0" anchor="ctr"/>
                </a:tc>
                <a:tc>
                  <a:txBody>
                    <a:bodyPr/>
                    <a:lstStyle/>
                    <a:p>
                      <a:pPr marL="88900" indent="0" algn="l" fontAlgn="ctr"/>
                      <a:r>
                        <a:rPr lang="ja-JP" altLang="en-US" sz="1000" u="none" strike="noStrike" dirty="0">
                          <a:effectLst/>
                        </a:rPr>
                        <a:t>地域のネットワーク構築に向けた指導・調整等の広域的な支援を行い、相談支援体制の整備</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09"/>
                  </a:ext>
                </a:extLst>
              </a:tr>
              <a:tr h="434799">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精神障害者地域生活支援広域調整等事業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188" marR="4188" marT="4188" marB="0" anchor="ctr"/>
                </a:tc>
                <a:tc>
                  <a:txBody>
                    <a:bodyPr/>
                    <a:lstStyle/>
                    <a:p>
                      <a:pPr marL="88900" indent="0" algn="l" fontAlgn="ctr"/>
                      <a:r>
                        <a:rPr lang="ja-JP" altLang="en-US" sz="1000" u="none" strike="noStrike" dirty="0">
                          <a:effectLst/>
                        </a:rPr>
                        <a:t>①精神障害者の自立した地域生活に係る広域調整、②アウトリーチ（多職種チームによる訪問支援）を円滑に実施するための</a:t>
                      </a:r>
                      <a:r>
                        <a:rPr lang="ja-JP" altLang="en-US" sz="1000" u="none" strike="noStrike" dirty="0" smtClean="0">
                          <a:effectLst/>
                        </a:rPr>
                        <a:t>支援（指定</a:t>
                      </a:r>
                      <a:r>
                        <a:rPr lang="ja-JP" altLang="en-US" sz="1000" u="none" strike="noStrike" dirty="0">
                          <a:effectLst/>
                        </a:rPr>
                        <a:t>都市、保健所設置市及び特別区</a:t>
                      </a:r>
                      <a:r>
                        <a:rPr lang="ja-JP" altLang="en-US" sz="1000" u="none" strike="noStrike" dirty="0" smtClean="0">
                          <a:effectLst/>
                        </a:rPr>
                        <a:t>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10"/>
                  </a:ext>
                </a:extLst>
              </a:tr>
              <a:tr h="763346">
                <a:tc vMerge="1">
                  <a:txBody>
                    <a:bodyPr/>
                    <a:lstStyle/>
                    <a:p>
                      <a:endParaRPr kumimoji="1" lang="ja-JP" altLang="en-US"/>
                    </a:p>
                  </a:txBody>
                  <a:tcPr/>
                </a:tc>
                <a:tc gridSpan="2" vMerge="1">
                  <a:txBody>
                    <a:bodyPr/>
                    <a:lstStyle/>
                    <a:p>
                      <a:pPr algn="ctr" fontAlgn="ctr"/>
                      <a:endParaRPr lang="ja-JP" altLang="en-US" sz="1000" b="0" i="0" u="none" strike="noStrike" dirty="0">
                        <a:effectLst/>
                        <a:latin typeface="ＭＳ Ｐゴシック"/>
                      </a:endParaRPr>
                    </a:p>
                  </a:txBody>
                  <a:tcPr marL="4188" marR="4188" marT="4188" marB="0" anchor="ctr"/>
                </a:tc>
                <a:tc hMerge="1" vMerge="1">
                  <a:txBody>
                    <a:bodyPr/>
                    <a:lstStyle/>
                    <a:p>
                      <a:pPr algn="ctr" fontAlgn="ctr"/>
                      <a:endParaRPr lang="ja-JP" altLang="en-US" sz="500" b="0" i="0" u="none" strike="noStrike">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発達障害者支援地域協議会に</a:t>
                      </a:r>
                      <a:r>
                        <a:rPr lang="ja-JP" altLang="en-US" sz="1000" u="none" strike="noStrike" dirty="0" smtClean="0">
                          <a:effectLst/>
                        </a:rPr>
                        <a:t>よる整備</a:t>
                      </a:r>
                      <a:r>
                        <a:rPr lang="ja-JP" altLang="en-US" sz="1000" u="none" strike="noStrike" dirty="0">
                          <a:effectLst/>
                        </a:rPr>
                        <a:t>事業</a:t>
                      </a:r>
                      <a:endParaRPr lang="ja-JP" altLang="en-US" sz="1000" b="0" i="0" u="none" strike="noStrike" dirty="0">
                        <a:effectLst/>
                        <a:latin typeface="ＭＳ Ｐゴシック"/>
                      </a:endParaRPr>
                    </a:p>
                  </a:txBody>
                  <a:tcPr marL="4188" marR="4188" marT="4188" marB="0" anchor="ctr"/>
                </a:tc>
                <a:tc>
                  <a:txBody>
                    <a:bodyPr/>
                    <a:lstStyle/>
                    <a:p>
                      <a:pPr marL="88900" indent="0" algn="l" fontAlgn="ctr"/>
                      <a:r>
                        <a:rPr lang="ja-JP" altLang="en-US" sz="1000" u="none" strike="noStrike" dirty="0">
                          <a:effectLst/>
                        </a:rPr>
                        <a:t>関係者等が相互の連絡を図ることにより、地域における発達障害者の支援体制に関する課題について情報を共有し、関係者等の連携の緊密化を図るとともに、地域の実情に応じた体制整備について協議し、地域生活支援の向上を図る（指定都市も実施可）</a:t>
                      </a:r>
                      <a:endParaRPr lang="ja-JP" altLang="en-US" sz="1000" b="0" i="0" u="none" strike="noStrike" dirty="0">
                        <a:effectLst/>
                        <a:latin typeface="ＭＳ Ｐゴシック"/>
                      </a:endParaRPr>
                    </a:p>
                  </a:txBody>
                  <a:tcPr marL="4188" marR="4188" marT="4188" marB="0" anchor="ctr"/>
                </a:tc>
                <a:extLst>
                  <a:ext uri="{0D108BD9-81ED-4DB2-BD59-A6C34878D82A}">
                    <a16:rowId xmlns:a16="http://schemas.microsoft.com/office/drawing/2014/main" val="10011"/>
                  </a:ext>
                </a:extLst>
              </a:tr>
            </a:tbl>
          </a:graphicData>
        </a:graphic>
      </p:graphicFrame>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96</a:t>
            </a:fld>
            <a:endParaRPr lang="en-US" altLang="ja-JP" dirty="0"/>
          </a:p>
        </p:txBody>
      </p:sp>
      <p:sp>
        <p:nvSpPr>
          <p:cNvPr id="5" name="テキスト ボックス 4"/>
          <p:cNvSpPr txBox="1"/>
          <p:nvPr/>
        </p:nvSpPr>
        <p:spPr>
          <a:xfrm>
            <a:off x="200472" y="6312694"/>
            <a:ext cx="9361040" cy="261610"/>
          </a:xfrm>
          <a:prstGeom prst="rect">
            <a:avLst/>
          </a:prstGeom>
          <a:noFill/>
        </p:spPr>
        <p:txBody>
          <a:bodyPr wrap="square" rtlCol="0">
            <a:spAutoFit/>
          </a:bodyPr>
          <a:lstStyle/>
          <a:p>
            <a:r>
              <a:rPr lang="ja-JP" altLang="en-US" sz="1100" dirty="0"/>
              <a:t>注）★・・</a:t>
            </a:r>
            <a:r>
              <a:rPr lang="ja-JP" altLang="en-US" sz="1100" dirty="0" smtClean="0"/>
              <a:t>・令和元年度</a:t>
            </a:r>
            <a:r>
              <a:rPr lang="ja-JP" altLang="en-US" sz="1100" dirty="0"/>
              <a:t>追加</a:t>
            </a:r>
            <a:r>
              <a:rPr lang="ja-JP" altLang="en-US" sz="1100" dirty="0" smtClean="0"/>
              <a:t>事業</a:t>
            </a:r>
            <a:endParaRPr lang="en-US" altLang="ja-JP" sz="1100" dirty="0" smtClean="0"/>
          </a:p>
        </p:txBody>
      </p:sp>
    </p:spTree>
    <p:extLst>
      <p:ext uri="{BB962C8B-B14F-4D97-AF65-F5344CB8AC3E}">
        <p14:creationId xmlns:p14="http://schemas.microsoft.com/office/powerpoint/2010/main" val="31395811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72229184"/>
              </p:ext>
            </p:extLst>
          </p:nvPr>
        </p:nvGraphicFramePr>
        <p:xfrm>
          <a:off x="200473" y="260651"/>
          <a:ext cx="9505055" cy="6224255"/>
        </p:xfrm>
        <a:graphic>
          <a:graphicData uri="http://schemas.openxmlformats.org/drawingml/2006/table">
            <a:tbl>
              <a:tblPr>
                <a:tableStyleId>{5940675A-B579-460E-94D1-54222C63F5DA}</a:tableStyleId>
              </a:tblPr>
              <a:tblGrid>
                <a:gridCol w="648071">
                  <a:extLst>
                    <a:ext uri="{9D8B030D-6E8A-4147-A177-3AD203B41FA5}">
                      <a16:colId xmlns:a16="http://schemas.microsoft.com/office/drawing/2014/main" val="20000"/>
                    </a:ext>
                  </a:extLst>
                </a:gridCol>
                <a:gridCol w="296981">
                  <a:extLst>
                    <a:ext uri="{9D8B030D-6E8A-4147-A177-3AD203B41FA5}">
                      <a16:colId xmlns:a16="http://schemas.microsoft.com/office/drawing/2014/main" val="20001"/>
                    </a:ext>
                  </a:extLst>
                </a:gridCol>
                <a:gridCol w="423099">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351881">
                <a:tc gridSpan="4">
                  <a:txBody>
                    <a:bodyPr/>
                    <a:lstStyle/>
                    <a:p>
                      <a:pPr algn="ctr" fontAlgn="ctr"/>
                      <a:r>
                        <a:rPr lang="ja-JP" altLang="en-US" sz="1100" u="none" strike="noStrike" dirty="0">
                          <a:effectLst/>
                          <a:latin typeface="+mj-ea"/>
                          <a:ea typeface="+mj-ea"/>
                        </a:rPr>
                        <a:t>事業名</a:t>
                      </a:r>
                      <a:endParaRPr lang="ja-JP" altLang="en-US" sz="1100" b="0" i="0" u="none" strike="noStrike" dirty="0">
                        <a:effectLst/>
                        <a:latin typeface="+mj-ea"/>
                        <a:ea typeface="+mj-ea"/>
                      </a:endParaRPr>
                    </a:p>
                  </a:txBody>
                  <a:tcPr marL="5826" marR="5826" marT="5826"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u="none" strike="noStrike" dirty="0">
                          <a:effectLst/>
                          <a:latin typeface="+mj-ea"/>
                          <a:ea typeface="+mj-ea"/>
                        </a:rPr>
                        <a:t>事業内容</a:t>
                      </a:r>
                      <a:endParaRPr lang="ja-JP" altLang="en-US" sz="1100" b="0" i="0" u="none" strike="noStrike" dirty="0">
                        <a:effectLst/>
                        <a:latin typeface="+mj-ea"/>
                        <a:ea typeface="+mj-ea"/>
                      </a:endParaRPr>
                    </a:p>
                  </a:txBody>
                  <a:tcPr marL="5826" marR="5826" marT="5826" marB="0" anchor="ctr"/>
                </a:tc>
                <a:extLst>
                  <a:ext uri="{0D108BD9-81ED-4DB2-BD59-A6C34878D82A}">
                    <a16:rowId xmlns:a16="http://schemas.microsoft.com/office/drawing/2014/main" val="10000"/>
                  </a:ext>
                </a:extLst>
              </a:tr>
              <a:tr h="303897">
                <a:tc rowSpan="16">
                  <a:txBody>
                    <a:bodyPr/>
                    <a:lstStyle/>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ctr" fontAlgn="ctr"/>
                      <a:r>
                        <a:rPr lang="ja-JP" altLang="en-US" sz="1100" u="none" strike="noStrike" dirty="0" smtClean="0">
                          <a:effectLst/>
                          <a:latin typeface="+mj-ea"/>
                          <a:ea typeface="+mj-ea"/>
                        </a:rPr>
                        <a:t>任意事業</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ctr" fontAlgn="ctr"/>
                      <a:r>
                        <a:rPr lang="ja-JP" altLang="en-US" sz="1050" u="none" strike="noStrike" dirty="0">
                          <a:effectLst/>
                          <a:latin typeface="+mj-ea"/>
                          <a:ea typeface="+mj-ea"/>
                        </a:rPr>
                        <a:t>　</a:t>
                      </a:r>
                      <a:endParaRPr lang="ja-JP" altLang="en-US" sz="105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p>
                      <a:pPr algn="l" fontAlgn="ctr"/>
                      <a:r>
                        <a:rPr lang="ja-JP" altLang="en-US" sz="1100" u="none" strike="noStrike" dirty="0">
                          <a:effectLst/>
                          <a:latin typeface="+mj-ea"/>
                          <a:ea typeface="+mj-ea"/>
                        </a:rPr>
                        <a:t>　</a:t>
                      </a:r>
                      <a:endParaRPr lang="ja-JP" altLang="en-US" sz="1100" b="0" i="0" u="none" strike="noStrike" dirty="0">
                        <a:effectLst/>
                        <a:latin typeface="+mj-ea"/>
                        <a:ea typeface="+mj-ea"/>
                      </a:endParaRPr>
                    </a:p>
                  </a:txBody>
                  <a:tcPr marL="5826" marR="5826" marT="5826" marB="0" anchor="ctr"/>
                </a:tc>
                <a:tc rowSpan="7" gridSpan="2">
                  <a:txBody>
                    <a:bodyPr/>
                    <a:lstStyle/>
                    <a:p>
                      <a:pPr algn="l" fontAlgn="ctr"/>
                      <a:r>
                        <a:rPr lang="ja-JP" altLang="en-US" sz="1100" u="none" strike="noStrike" dirty="0" smtClean="0">
                          <a:effectLst/>
                          <a:latin typeface="+mj-ea"/>
                          <a:ea typeface="+mj-ea"/>
                        </a:rPr>
                        <a:t>サービス・</a:t>
                      </a:r>
                      <a:r>
                        <a:rPr lang="ja-JP" altLang="en-US" sz="1100" u="none" strike="noStrike" dirty="0">
                          <a:effectLst/>
                          <a:latin typeface="+mj-ea"/>
                          <a:ea typeface="+mj-ea"/>
                        </a:rPr>
                        <a:t/>
                      </a:r>
                      <a:br>
                        <a:rPr lang="ja-JP" altLang="en-US" sz="1100" u="none" strike="noStrike" dirty="0">
                          <a:effectLst/>
                          <a:latin typeface="+mj-ea"/>
                          <a:ea typeface="+mj-ea"/>
                        </a:rPr>
                      </a:br>
                      <a:r>
                        <a:rPr lang="ja-JP" altLang="en-US" sz="1100" u="none" strike="noStrike" dirty="0">
                          <a:effectLst/>
                          <a:latin typeface="+mj-ea"/>
                          <a:ea typeface="+mj-ea"/>
                        </a:rPr>
                        <a:t>相談</a:t>
                      </a:r>
                      <a:r>
                        <a:rPr lang="ja-JP" altLang="en-US" sz="1100" u="none" strike="noStrike" dirty="0" smtClean="0">
                          <a:effectLst/>
                          <a:latin typeface="+mj-ea"/>
                          <a:ea typeface="+mj-ea"/>
                        </a:rPr>
                        <a:t>支援者、</a:t>
                      </a:r>
                      <a:endParaRPr lang="en-US" altLang="ja-JP" sz="1100" u="none" strike="noStrike" dirty="0" smtClean="0">
                        <a:effectLst/>
                        <a:latin typeface="+mj-ea"/>
                        <a:ea typeface="+mj-ea"/>
                      </a:endParaRPr>
                    </a:p>
                    <a:p>
                      <a:pPr algn="l" fontAlgn="ctr"/>
                      <a:r>
                        <a:rPr lang="ja-JP" altLang="en-US" sz="1100" u="none" strike="noStrike" dirty="0" smtClean="0">
                          <a:effectLst/>
                          <a:latin typeface="+mj-ea"/>
                          <a:ea typeface="+mj-ea"/>
                        </a:rPr>
                        <a:t>指導者育成</a:t>
                      </a:r>
                      <a:r>
                        <a:rPr lang="ja-JP" altLang="en-US" sz="1100" u="none" strike="noStrike" dirty="0">
                          <a:effectLst/>
                          <a:latin typeface="+mj-ea"/>
                          <a:ea typeface="+mj-ea"/>
                        </a:rPr>
                        <a:t>事業</a:t>
                      </a:r>
                      <a:endParaRPr lang="ja-JP" altLang="en-US" sz="1100" b="0" i="0" u="none" strike="noStrike" dirty="0">
                        <a:effectLst/>
                        <a:latin typeface="+mj-ea"/>
                        <a:ea typeface="+mj-ea"/>
                      </a:endParaRPr>
                    </a:p>
                  </a:txBody>
                  <a:tcPr marL="5826" marR="5826" marT="5826" marB="0" anchor="ctr">
                    <a:lnB w="12700" cap="flat" cmpd="sng" algn="ctr">
                      <a:solidFill>
                        <a:schemeClr val="bg1"/>
                      </a:solidFill>
                      <a:prstDash val="solid"/>
                      <a:round/>
                      <a:headEnd type="none" w="med" len="med"/>
                      <a:tailEnd type="none" w="med" len="med"/>
                    </a:lnB>
                  </a:tcPr>
                </a:tc>
                <a:tc rowSpan="7" h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障害</a:t>
                      </a:r>
                      <a:r>
                        <a:rPr lang="zh-TW" altLang="en-US" sz="1000" u="none" strike="noStrike" dirty="0">
                          <a:effectLst/>
                          <a:latin typeface="ＭＳ Ｐゴシック" panose="020B0600070205080204" pitchFamily="50" charset="-128"/>
                          <a:ea typeface="ＭＳ Ｐゴシック" panose="020B0600070205080204" pitchFamily="50" charset="-128"/>
                        </a:rPr>
                        <a:t>支援区分認定調査員等研修事業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zh-TW" altLang="en-US" sz="1000" u="none" strike="noStrike" dirty="0">
                          <a:effectLst/>
                          <a:latin typeface="ＭＳ Ｐゴシック" panose="020B0600070205080204" pitchFamily="50" charset="-128"/>
                          <a:ea typeface="ＭＳ Ｐゴシック" panose="020B0600070205080204" pitchFamily="50" charset="-128"/>
                        </a:rPr>
                        <a:t>障害支援区分認定調査員、市町村審査会、主治医研修</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extLst>
                  <a:ext uri="{0D108BD9-81ED-4DB2-BD59-A6C34878D82A}">
                    <a16:rowId xmlns:a16="http://schemas.microsoft.com/office/drawing/2014/main" val="10001"/>
                  </a:ext>
                </a:extLst>
              </a:tr>
              <a:tr h="303897">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相談</a:t>
                      </a:r>
                      <a:r>
                        <a:rPr lang="zh-TW" altLang="en-US" sz="1000" u="none" strike="noStrike" dirty="0">
                          <a:effectLst/>
                          <a:latin typeface="ＭＳ Ｐゴシック" panose="020B0600070205080204" pitchFamily="50" charset="-128"/>
                          <a:ea typeface="ＭＳ Ｐゴシック" panose="020B0600070205080204" pitchFamily="50" charset="-128"/>
                        </a:rPr>
                        <a:t>支援従事者研修事業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相談支援従事者の養成研修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2"/>
                  </a:ext>
                </a:extLst>
              </a:tr>
              <a:tr h="303897">
                <a:tc vMerge="1">
                  <a:txBody>
                    <a:bodyPr/>
                    <a:lstStyle/>
                    <a:p>
                      <a:pPr algn="l" fontAlgn="ctr"/>
                      <a:endParaRPr lang="ja-JP" altLang="en-US" sz="700" b="0" i="0" u="none" strike="noStrike" dirty="0">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サービス</a:t>
                      </a:r>
                      <a:r>
                        <a:rPr lang="ja-JP" altLang="en-US" sz="1000" u="none" strike="noStrike" dirty="0">
                          <a:effectLst/>
                          <a:latin typeface="+mn-ea"/>
                          <a:ea typeface="+mn-ea"/>
                        </a:rPr>
                        <a:t>管理責任者研修事業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サービス管理責任者の養成研修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3"/>
                  </a:ext>
                </a:extLst>
              </a:tr>
              <a:tr h="303897">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居宅</a:t>
                      </a:r>
                      <a:r>
                        <a:rPr lang="zh-TW" altLang="en-US" sz="1000" u="none" strike="noStrike" dirty="0">
                          <a:effectLst/>
                          <a:latin typeface="ＭＳ Ｐゴシック" panose="020B0600070205080204" pitchFamily="50" charset="-128"/>
                          <a:ea typeface="ＭＳ Ｐゴシック" panose="020B0600070205080204" pitchFamily="50" charset="-128"/>
                        </a:rPr>
                        <a:t>介護従業者等養成研修事業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ホームヘルパーの養成研修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4"/>
                  </a:ext>
                </a:extLst>
              </a:tr>
              <a:tr h="317825">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身体</a:t>
                      </a:r>
                      <a:r>
                        <a:rPr lang="ja-JP" altLang="en-US" sz="1000" u="none" strike="noStrike" dirty="0">
                          <a:effectLst/>
                          <a:latin typeface="+mn-ea"/>
                          <a:ea typeface="+mn-ea"/>
                        </a:rPr>
                        <a:t>障害者・知的障害者相談員活動強化事業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相談員の対応能力の向上と相談員間の連携を図るための研修を実施</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5"/>
                  </a:ext>
                </a:extLst>
              </a:tr>
              <a:tr h="303897">
                <a:tc vMerge="1">
                  <a:txBody>
                    <a:bodyPr/>
                    <a:lstStyle/>
                    <a:p>
                      <a:pPr algn="ctr" fontAlgn="ctr"/>
                      <a:endParaRPr lang="ja-JP" altLang="en-US" sz="6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音声</a:t>
                      </a:r>
                      <a:r>
                        <a:rPr lang="zh-TW" altLang="en-US" sz="1000" u="none" strike="noStrike" dirty="0">
                          <a:effectLst/>
                          <a:latin typeface="ＭＳ Ｐゴシック" panose="020B0600070205080204" pitchFamily="50" charset="-128"/>
                          <a:ea typeface="ＭＳ Ｐゴシック" panose="020B0600070205080204" pitchFamily="50" charset="-128"/>
                        </a:rPr>
                        <a:t>機能障害者発声訓練指導者養成事業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音声機能障害者発声訓練指導者養成の研修</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6"/>
                  </a:ext>
                </a:extLst>
              </a:tr>
              <a:tr h="567809">
                <a:tc vMerge="1">
                  <a:txBody>
                    <a:bodyPr/>
                    <a:lstStyle/>
                    <a:p>
                      <a:pPr algn="l" fontAlgn="ctr"/>
                      <a:endParaRPr lang="ja-JP" altLang="en-US" sz="700" b="0" i="0" u="none" strike="noStrike">
                        <a:effectLst/>
                        <a:latin typeface="ＭＳ Ｐゴシック"/>
                      </a:endParaRPr>
                    </a:p>
                  </a:txBody>
                  <a:tcPr marL="5826" marR="5826" marT="5826" marB="0" anchor="ctr"/>
                </a:tc>
                <a:tc gridSpan="2" vMerge="1">
                  <a:txBody>
                    <a:bodyPr/>
                    <a:lstStyle/>
                    <a:p>
                      <a:endParaRPr kumimoji="1" lang="ja-JP" altLang="en-US"/>
                    </a:p>
                  </a:txBody>
                  <a:tcPr/>
                </a:tc>
                <a:tc hMerge="1" vMerge="1">
                  <a:txBody>
                    <a:bodyPr/>
                    <a:lstStyle/>
                    <a:p>
                      <a:pPr algn="l" fontAlgn="ctr"/>
                      <a:endParaRPr lang="zh-TW"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精神</a:t>
                      </a:r>
                      <a:r>
                        <a:rPr lang="zh-TW" altLang="en-US" sz="1000" u="none" strike="noStrike" dirty="0">
                          <a:effectLst/>
                          <a:latin typeface="ＭＳ Ｐゴシック" panose="020B0600070205080204" pitchFamily="50" charset="-128"/>
                          <a:ea typeface="ＭＳ Ｐゴシック" panose="020B0600070205080204" pitchFamily="50" charset="-128"/>
                        </a:rPr>
                        <a:t>障害関係従事者養成研修事業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000" u="none" strike="noStrike" dirty="0">
                          <a:effectLst/>
                          <a:latin typeface="+mn-ea"/>
                          <a:ea typeface="+mn-ea"/>
                        </a:rPr>
                        <a:t>①精神科訪問看護従事者に対する研修、②アウトリーチ関係者に対する研修、③かかりつけ医等に対するうつ病に関する研修</a:t>
                      </a:r>
                      <a:br>
                        <a:rPr lang="ja-JP" altLang="en-US" sz="1000" u="none" strike="noStrike" dirty="0">
                          <a:effectLst/>
                          <a:latin typeface="+mn-ea"/>
                          <a:ea typeface="+mn-ea"/>
                        </a:rPr>
                      </a:br>
                      <a:r>
                        <a:rPr lang="en-US" altLang="ja-JP" sz="1000" u="none" strike="noStrike" dirty="0">
                          <a:effectLst/>
                          <a:latin typeface="+mn-ea"/>
                          <a:ea typeface="+mn-ea"/>
                        </a:rPr>
                        <a:t>※③</a:t>
                      </a:r>
                      <a:r>
                        <a:rPr lang="ja-JP" altLang="en-US" sz="1000" u="none" strike="noStrike" dirty="0">
                          <a:effectLst/>
                          <a:latin typeface="+mn-ea"/>
                          <a:ea typeface="+mn-ea"/>
                        </a:rPr>
                        <a:t>は指定都市も可能</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7"/>
                  </a:ext>
                </a:extLst>
              </a:tr>
              <a:tr h="567809">
                <a:tc vMerge="1">
                  <a:txBody>
                    <a:bodyPr/>
                    <a:lstStyle/>
                    <a:p>
                      <a:pPr algn="l" fontAlgn="ctr"/>
                      <a:endParaRPr lang="ja-JP" altLang="en-US" sz="700" b="0" i="0" u="none" strike="noStrike">
                        <a:effectLst/>
                        <a:latin typeface="ＭＳ Ｐゴシック"/>
                      </a:endParaRPr>
                    </a:p>
                  </a:txBody>
                  <a:tcPr marL="5826" marR="5826" marT="5826" marB="0" anchor="ctr"/>
                </a:tc>
                <a:tc gridSpan="2">
                  <a:txBody>
                    <a:bodyPr/>
                    <a:lstStyle/>
                    <a:p>
                      <a:pPr algn="dist" fontAlgn="ctr"/>
                      <a:endParaRPr lang="ja-JP" altLang="en-US" sz="1100" b="0" i="0" u="none" strike="noStrike" dirty="0">
                        <a:effectLst/>
                        <a:latin typeface="+mj-ea"/>
                        <a:ea typeface="+mj-ea"/>
                      </a:endParaRPr>
                    </a:p>
                  </a:txBody>
                  <a:tcPr marL="5826" marR="5826" marT="5826" marB="0" anchor="ctr">
                    <a:lnT w="12700" cap="flat" cmpd="sng" algn="ctr">
                      <a:solidFill>
                        <a:schemeClr val="bg1"/>
                      </a:solidFill>
                      <a:prstDash val="solid"/>
                      <a:round/>
                      <a:headEnd type="none" w="med" len="med"/>
                      <a:tailEnd type="none" w="med" len="med"/>
                    </a:lnT>
                  </a:tcPr>
                </a:tc>
                <a:tc hMerge="1">
                  <a:txBody>
                    <a:bodyPr/>
                    <a:lstStyle/>
                    <a:p>
                      <a:pPr algn="l" fontAlgn="ctr"/>
                      <a:endParaRPr lang="ja-JP" altLang="en-US" sz="1100" b="0" i="0" u="none" strike="noStrike" dirty="0">
                        <a:effectLst/>
                        <a:latin typeface="ＭＳ Ｐゴシック"/>
                      </a:endParaRPr>
                    </a:p>
                  </a:txBody>
                  <a:tcPr marL="5826" marR="5826" marT="5826" marB="0" anchor="ctr"/>
                </a:tc>
                <a:tc>
                  <a:txBody>
                    <a:bodyPr/>
                    <a:lstStyle/>
                    <a:p>
                      <a:pPr algn="l" fontAlgn="ctr"/>
                      <a:r>
                        <a:rPr lang="ja-JP" altLang="en-US" sz="1000" u="none" strike="noStrike" dirty="0" smtClean="0">
                          <a:effectLst/>
                          <a:latin typeface="+mn-ea"/>
                          <a:ea typeface="+mn-ea"/>
                        </a:rPr>
                        <a:t>　精神</a:t>
                      </a:r>
                      <a:r>
                        <a:rPr lang="ja-JP" altLang="en-US" sz="1000" u="none" strike="noStrike" dirty="0">
                          <a:effectLst/>
                          <a:latin typeface="+mn-ea"/>
                          <a:ea typeface="+mn-ea"/>
                        </a:rPr>
                        <a:t>障害者支援の障害特性と</a:t>
                      </a:r>
                      <a:br>
                        <a:rPr lang="ja-JP" altLang="en-US" sz="1000" u="none" strike="noStrike" dirty="0">
                          <a:effectLst/>
                          <a:latin typeface="+mn-ea"/>
                          <a:ea typeface="+mn-ea"/>
                        </a:rPr>
                      </a:br>
                      <a:r>
                        <a:rPr lang="ja-JP" altLang="en-US" sz="1000" u="none" strike="noStrike" dirty="0" smtClean="0">
                          <a:effectLst/>
                          <a:latin typeface="+mn-ea"/>
                          <a:ea typeface="+mn-ea"/>
                        </a:rPr>
                        <a:t>　支援</a:t>
                      </a:r>
                      <a:r>
                        <a:rPr lang="ja-JP" altLang="en-US" sz="1000" u="none" strike="noStrike" dirty="0">
                          <a:effectLst/>
                          <a:latin typeface="+mn-ea"/>
                          <a:ea typeface="+mn-ea"/>
                        </a:rPr>
                        <a:t>技法を学ぶ研修事業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000" u="none" strike="noStrike" dirty="0">
                          <a:effectLst/>
                          <a:latin typeface="+mn-ea"/>
                          <a:ea typeface="+mn-ea"/>
                        </a:rPr>
                        <a:t>障害・介護分野ともに精神障害者の特性に応じた支援を提供できる従事者を養成できるよう、平成</a:t>
                      </a:r>
                      <a:r>
                        <a:rPr lang="en-US" altLang="ja-JP" sz="1000" u="none" strike="noStrike" dirty="0">
                          <a:effectLst/>
                          <a:latin typeface="+mn-ea"/>
                          <a:ea typeface="+mn-ea"/>
                        </a:rPr>
                        <a:t>27</a:t>
                      </a:r>
                      <a:r>
                        <a:rPr lang="ja-JP" altLang="en-US" sz="1000" u="none" strike="noStrike" dirty="0">
                          <a:effectLst/>
                          <a:latin typeface="+mn-ea"/>
                          <a:ea typeface="+mn-ea"/>
                        </a:rPr>
                        <a:t>年度に開発されたモデル研修プログラム及びテキストを活用した研修を実施するための経費を補助（指定都市も実施可）</a:t>
                      </a:r>
                      <a:endParaRPr lang="ja-JP" altLang="en-US" sz="1000" b="0" i="0" u="none" strike="noStrike" dirty="0">
                        <a:effectLst/>
                        <a:latin typeface="+mn-ea"/>
                        <a:ea typeface="+mn-ea"/>
                      </a:endParaRPr>
                    </a:p>
                  </a:txBody>
                  <a:tcPr marL="5826" marR="5826" marT="5826" marB="0" anchor="ctr"/>
                </a:tc>
                <a:extLst>
                  <a:ext uri="{0D108BD9-81ED-4DB2-BD59-A6C34878D82A}">
                    <a16:rowId xmlns:a16="http://schemas.microsoft.com/office/drawing/2014/main" val="10008"/>
                  </a:ext>
                </a:extLst>
              </a:tr>
              <a:tr h="324315">
                <a:tc vMerge="1">
                  <a:txBody>
                    <a:bodyPr/>
                    <a:lstStyle/>
                    <a:p>
                      <a:pPr algn="l" fontAlgn="ctr"/>
                      <a:endParaRPr lang="ja-JP" altLang="en-US" sz="700" b="0" i="0" u="none" strike="noStrike">
                        <a:effectLst/>
                        <a:latin typeface="ＭＳ Ｐゴシック"/>
                      </a:endParaRPr>
                    </a:p>
                  </a:txBody>
                  <a:tcPr marL="5826" marR="5826" marT="5826" marB="0" anchor="ctr"/>
                </a:tc>
                <a:tc gridSpan="4">
                  <a:txBody>
                    <a:bodyPr/>
                    <a:lstStyle/>
                    <a:p>
                      <a:pPr algn="l" fontAlgn="ctr"/>
                      <a:r>
                        <a:rPr lang="ja-JP" altLang="en-US" sz="1100" u="none" strike="noStrike" dirty="0">
                          <a:effectLst/>
                          <a:latin typeface="+mn-ea"/>
                          <a:ea typeface="+mn-ea"/>
                        </a:rPr>
                        <a:t>日常生活</a:t>
                      </a:r>
                      <a:r>
                        <a:rPr lang="ja-JP" altLang="en-US" sz="1100" u="none" strike="noStrike" dirty="0" smtClean="0">
                          <a:effectLst/>
                          <a:latin typeface="+mn-ea"/>
                          <a:ea typeface="+mn-ea"/>
                        </a:rPr>
                        <a:t>支援</a:t>
                      </a:r>
                      <a:endParaRPr lang="ja-JP" altLang="en-US" sz="1100" b="0" i="0" u="none" strike="noStrike" dirty="0">
                        <a:effectLst/>
                        <a:latin typeface="+mn-ea"/>
                        <a:ea typeface="+mn-ea"/>
                      </a:endParaRPr>
                    </a:p>
                  </a:txBody>
                  <a:tcPr marL="5826" marR="5826" marT="5826" marB="0" anchor="ctr">
                    <a:lnB w="12700" cmpd="sng">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407863">
                <a:tc vMerge="1">
                  <a:txBody>
                    <a:bodyPr/>
                    <a:lstStyle/>
                    <a:p>
                      <a:pPr algn="l" fontAlgn="ctr"/>
                      <a:endParaRPr lang="ja-JP" altLang="en-US" sz="700" b="0" i="0" u="none" strike="noStrike">
                        <a:effectLst/>
                        <a:latin typeface="ＭＳ Ｐゴシック"/>
                      </a:endParaRPr>
                    </a:p>
                  </a:txBody>
                  <a:tcPr marL="5826" marR="5826" marT="5826" marB="0" anchor="ctr"/>
                </a:tc>
                <a:tc rowSpan="7">
                  <a:txBody>
                    <a:bodyPr/>
                    <a:lstStyle/>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en-US" altLang="ja-JP" sz="1100" b="0" i="0" u="none" strike="noStrike" dirty="0" smtClean="0">
                        <a:effectLst/>
                        <a:latin typeface="+mj-ea"/>
                        <a:ea typeface="+mj-ea"/>
                      </a:endParaRPr>
                    </a:p>
                    <a:p>
                      <a:pPr algn="ctr" fontAlgn="ctr"/>
                      <a:endParaRPr lang="ja-JP" altLang="en-US" sz="1100" b="0" i="0" u="none" strike="noStrike" dirty="0">
                        <a:effectLst/>
                        <a:latin typeface="+mj-ea"/>
                        <a:ea typeface="+mj-ea"/>
                      </a:endParaRPr>
                    </a:p>
                  </a:txBody>
                  <a:tcPr marL="5826" marR="5826" marT="5826" marB="0" anchor="ctr">
                    <a:lnR w="12700" cap="flat" cmpd="sng" algn="ctr">
                      <a:solidFill>
                        <a:schemeClr val="bg1"/>
                      </a:solidFill>
                      <a:prstDash val="solid"/>
                      <a:round/>
                      <a:headEnd type="none" w="med" len="med"/>
                      <a:tailEnd type="none" w="med" len="med"/>
                    </a:lnR>
                    <a:lnT w="12700" cmpd="sng">
                      <a:noFill/>
                    </a:lnT>
                  </a:tcPr>
                </a:tc>
                <a:tc>
                  <a:txBody>
                    <a:bodyPr/>
                    <a:lstStyle/>
                    <a:p>
                      <a:pPr algn="l" fontAlgn="ctr"/>
                      <a:r>
                        <a:rPr lang="ja-JP" altLang="en-US" sz="1100" u="none" strike="noStrike">
                          <a:effectLst/>
                          <a:latin typeface="+mj-ea"/>
                          <a:ea typeface="+mj-ea"/>
                        </a:rPr>
                        <a:t>　</a:t>
                      </a: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mpd="sng">
                      <a:noFill/>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福祉</a:t>
                      </a:r>
                      <a:r>
                        <a:rPr lang="ja-JP" altLang="en-US" sz="1000" u="none" strike="noStrike" dirty="0">
                          <a:effectLst/>
                          <a:latin typeface="+mn-ea"/>
                          <a:ea typeface="+mn-ea"/>
                        </a:rPr>
                        <a:t>ホームの運営</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家庭環境、住宅事情等の理由により、居宅において、生活することが困難な障害者に対して、低額な料金で、居室その他の設備利用や、日常生活に必要な便宜を供与</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0"/>
                  </a:ext>
                </a:extLst>
              </a:tr>
              <a:tr h="359878">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dirty="0">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8900" indent="0" algn="l" fontAlgn="ctr"/>
                      <a:r>
                        <a:rPr lang="ja-JP" altLang="en-US" sz="1000" u="none" strike="noStrike" dirty="0" smtClean="0">
                          <a:effectLst/>
                          <a:latin typeface="+mn-ea"/>
                          <a:ea typeface="+mn-ea"/>
                        </a:rPr>
                        <a:t>オストメイト</a:t>
                      </a:r>
                      <a:r>
                        <a:rPr lang="ja-JP" altLang="en-US" sz="1000" u="none" strike="noStrike" dirty="0">
                          <a:effectLst/>
                          <a:latin typeface="+mn-ea"/>
                          <a:ea typeface="+mn-ea"/>
                        </a:rPr>
                        <a:t>（人工肛門、人工膀胱造設者）社会適応訓練</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ストマ用装具等に関する講習</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1"/>
                  </a:ext>
                </a:extLst>
              </a:tr>
              <a:tr h="247916">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音声</a:t>
                      </a:r>
                      <a:r>
                        <a:rPr lang="zh-TW" altLang="en-US" sz="1000" u="none" strike="noStrike" dirty="0">
                          <a:effectLst/>
                          <a:latin typeface="ＭＳ Ｐゴシック" panose="020B0600070205080204" pitchFamily="50" charset="-128"/>
                          <a:ea typeface="ＭＳ Ｐゴシック" panose="020B0600070205080204" pitchFamily="50" charset="-128"/>
                        </a:rPr>
                        <a:t>機能障害者発声訓練</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100" u="none" strike="noStrike" dirty="0">
                          <a:effectLst/>
                          <a:latin typeface="+mn-ea"/>
                          <a:ea typeface="+mn-ea"/>
                        </a:rPr>
                        <a:t>喉頭を摘出し、音声機能を喪失した者に対し、発声訓練</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2"/>
                  </a:ext>
                </a:extLst>
              </a:tr>
              <a:tr h="343884">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児童</a:t>
                      </a:r>
                      <a:r>
                        <a:rPr lang="ja-JP" altLang="en-US" sz="1000" u="none" strike="noStrike" dirty="0">
                          <a:effectLst/>
                          <a:latin typeface="+mn-ea"/>
                          <a:ea typeface="+mn-ea"/>
                        </a:rPr>
                        <a:t>発達支援センター等の機能強化等</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多障害や早期専門的な対応など地域における障害児支援等の拠点としての機能強化等（指定都市・中核市も実施可）</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3"/>
                  </a:ext>
                </a:extLst>
              </a:tr>
              <a:tr h="343884">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88900" indent="0" algn="l" fontAlgn="ctr"/>
                      <a:r>
                        <a:rPr lang="ja-JP" altLang="en-US" sz="1000" u="none" strike="noStrike" dirty="0" smtClean="0">
                          <a:effectLst/>
                          <a:latin typeface="+mn-ea"/>
                          <a:ea typeface="+mn-ea"/>
                        </a:rPr>
                        <a:t>矯正</a:t>
                      </a:r>
                      <a:r>
                        <a:rPr lang="ja-JP" altLang="en-US" sz="1000" u="none" strike="noStrike" dirty="0">
                          <a:effectLst/>
                          <a:latin typeface="+mn-ea"/>
                          <a:ea typeface="+mn-ea"/>
                        </a:rPr>
                        <a:t>施設等を退所した障害者の地域生活への移行促進</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罪を犯した障害者等の特性や支援方法に関する研修の実施等</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4"/>
                  </a:ext>
                </a:extLst>
              </a:tr>
              <a:tr h="343884">
                <a:tc vMerge="1">
                  <a:txBody>
                    <a:bodyPr/>
                    <a:lstStyle/>
                    <a:p>
                      <a:pPr algn="l" fontAlgn="ctr"/>
                      <a:endParaRPr lang="ja-JP" altLang="en-US" sz="700" b="0" i="0" u="none" strike="noStrike" dirty="0">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100" b="0" i="0" u="none" strike="noStrike">
                        <a:effectLst/>
                        <a:latin typeface="+mj-ea"/>
                        <a:ea typeface="+mj-ea"/>
                      </a:endParaRPr>
                    </a:p>
                  </a:txBody>
                  <a:tcPr marL="5826" marR="5826" marT="5826"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000" u="none" strike="noStrike" dirty="0" smtClean="0">
                          <a:effectLst/>
                          <a:latin typeface="+mn-ea"/>
                          <a:ea typeface="+mn-ea"/>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医療型</a:t>
                      </a:r>
                      <a:r>
                        <a:rPr lang="zh-TW" altLang="en-US" sz="1000" u="none" strike="noStrike" dirty="0">
                          <a:effectLst/>
                          <a:latin typeface="ＭＳ Ｐゴシック" panose="020B0600070205080204" pitchFamily="50" charset="-128"/>
                          <a:ea typeface="ＭＳ Ｐゴシック" panose="020B0600070205080204" pitchFamily="50" charset="-128"/>
                        </a:rPr>
                        <a:t>短期入所事業所開設支援 </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5826" marR="5826" marT="5826" marB="0" anchor="ctr"/>
                </a:tc>
                <a:tc>
                  <a:txBody>
                    <a:bodyPr/>
                    <a:lstStyle/>
                    <a:p>
                      <a:pPr marL="88900" indent="0" algn="l" fontAlgn="ctr"/>
                      <a:r>
                        <a:rPr lang="ja-JP" altLang="en-US" sz="1100" u="none" strike="noStrike" dirty="0">
                          <a:effectLst/>
                          <a:latin typeface="+mn-ea"/>
                          <a:ea typeface="+mn-ea"/>
                        </a:rPr>
                        <a:t>医療型短期入所事業所の開拓や新規開設事業所の職員に対する実地研修等（指定都市、中核市も実施可）</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5"/>
                  </a:ext>
                </a:extLst>
              </a:tr>
              <a:tr h="527822">
                <a:tc vMerge="1">
                  <a:txBody>
                    <a:bodyPr/>
                    <a:lstStyle/>
                    <a:p>
                      <a:pPr algn="l" fontAlgn="ctr"/>
                      <a:endParaRPr lang="ja-JP" altLang="en-US" sz="700" b="0" i="0" u="none" strike="noStrike">
                        <a:effectLst/>
                        <a:latin typeface="ＭＳ Ｐゴシック"/>
                      </a:endParaRPr>
                    </a:p>
                  </a:txBody>
                  <a:tcPr marL="5826" marR="5826" marT="5826" marB="0" anchor="ctr"/>
                </a:tc>
                <a:tc vMerge="1">
                  <a:txBody>
                    <a:bodyPr/>
                    <a:lstStyle/>
                    <a:p>
                      <a:pPr algn="ctr" fontAlgn="ctr"/>
                      <a:endParaRPr lang="ja-JP" altLang="en-US" sz="1100" b="0" i="0" u="none" strike="noStrike" dirty="0">
                        <a:effectLst/>
                        <a:latin typeface="ＭＳ Ｐゴシック"/>
                      </a:endParaRPr>
                    </a:p>
                  </a:txBody>
                  <a:tcPr marL="5826" marR="5826" marT="5826"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ctr"/>
                      <a:endParaRPr lang="ja-JP" altLang="en-US" sz="1100" b="0" i="0" u="none" strike="noStrike" dirty="0">
                        <a:effectLst/>
                        <a:latin typeface="+mj-ea"/>
                        <a:ea typeface="+mj-ea"/>
                      </a:endParaRPr>
                    </a:p>
                  </a:txBody>
                  <a:tcPr marL="5826" marR="5826" marT="5826"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88900" indent="0" algn="l" fontAlgn="ctr"/>
                      <a:r>
                        <a:rPr lang="ja-JP" altLang="en-US" sz="1000" u="none" strike="noStrike" dirty="0" smtClean="0">
                          <a:effectLst/>
                          <a:latin typeface="+mn-ea"/>
                          <a:ea typeface="+mn-ea"/>
                        </a:rPr>
                        <a:t>障害者</a:t>
                      </a:r>
                      <a:r>
                        <a:rPr lang="ja-JP" altLang="en-US" sz="1000" u="none" strike="noStrike" dirty="0">
                          <a:effectLst/>
                          <a:latin typeface="+mn-ea"/>
                          <a:ea typeface="+mn-ea"/>
                        </a:rPr>
                        <a:t>の地域生活の推進に向けた</a:t>
                      </a:r>
                      <a:br>
                        <a:rPr lang="ja-JP" altLang="en-US" sz="1000" u="none" strike="noStrike" dirty="0">
                          <a:effectLst/>
                          <a:latin typeface="+mn-ea"/>
                          <a:ea typeface="+mn-ea"/>
                        </a:rPr>
                      </a:br>
                      <a:r>
                        <a:rPr lang="ja-JP" altLang="en-US" sz="1000" u="none" strike="noStrike" dirty="0">
                          <a:effectLst/>
                          <a:latin typeface="+mn-ea"/>
                          <a:ea typeface="+mn-ea"/>
                        </a:rPr>
                        <a:t>体制強化支援事業</a:t>
                      </a:r>
                      <a:endParaRPr lang="ja-JP" altLang="en-US" sz="1000" b="0" i="0" u="none" strike="noStrike" dirty="0">
                        <a:effectLst/>
                        <a:latin typeface="+mn-ea"/>
                        <a:ea typeface="+mn-ea"/>
                      </a:endParaRPr>
                    </a:p>
                  </a:txBody>
                  <a:tcPr marL="5826" marR="5826" marT="5826" marB="0" anchor="ctr"/>
                </a:tc>
                <a:tc>
                  <a:txBody>
                    <a:bodyPr/>
                    <a:lstStyle/>
                    <a:p>
                      <a:pPr marL="88900" indent="0" algn="l" fontAlgn="ctr"/>
                      <a:r>
                        <a:rPr lang="ja-JP" altLang="en-US" sz="1100" u="none" strike="noStrike" dirty="0">
                          <a:effectLst/>
                          <a:latin typeface="+mn-ea"/>
                          <a:ea typeface="+mn-ea"/>
                        </a:rPr>
                        <a:t>障害者のニーズを的確に把握し、地域で障害者を支える体制の構築を行うために、都道府県における広域的な観点での取組や、地域に密接に関係する市町村への助言や情報提供等を通じて、地域生活を支援するための体制強化に必要な事務費等を補助</a:t>
                      </a:r>
                      <a:endParaRPr lang="ja-JP" altLang="en-US" sz="1100" b="0" i="0" u="none" strike="noStrike" dirty="0">
                        <a:effectLst/>
                        <a:latin typeface="+mn-ea"/>
                        <a:ea typeface="+mn-ea"/>
                      </a:endParaRPr>
                    </a:p>
                  </a:txBody>
                  <a:tcPr marL="5826" marR="5826" marT="5826" marB="0" anchor="ctr"/>
                </a:tc>
                <a:extLst>
                  <a:ext uri="{0D108BD9-81ED-4DB2-BD59-A6C34878D82A}">
                    <a16:rowId xmlns:a16="http://schemas.microsoft.com/office/drawing/2014/main" val="10016"/>
                  </a:ext>
                </a:extLst>
              </a:tr>
            </a:tbl>
          </a:graphicData>
        </a:graphic>
      </p:graphicFrame>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97</a:t>
            </a:fld>
            <a:endParaRPr lang="en-US" altLang="ja-JP" dirty="0"/>
          </a:p>
        </p:txBody>
      </p:sp>
    </p:spTree>
    <p:extLst>
      <p:ext uri="{BB962C8B-B14F-4D97-AF65-F5344CB8AC3E}">
        <p14:creationId xmlns:p14="http://schemas.microsoft.com/office/powerpoint/2010/main" val="34039444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51926447"/>
              </p:ext>
            </p:extLst>
          </p:nvPr>
        </p:nvGraphicFramePr>
        <p:xfrm>
          <a:off x="128464" y="260648"/>
          <a:ext cx="9649069" cy="5226569"/>
        </p:xfrm>
        <a:graphic>
          <a:graphicData uri="http://schemas.openxmlformats.org/drawingml/2006/table">
            <a:tbl>
              <a:tblPr>
                <a:tableStyleId>{5940675A-B579-460E-94D1-54222C63F5DA}</a:tableStyleId>
              </a:tblPr>
              <a:tblGrid>
                <a:gridCol w="632726">
                  <a:extLst>
                    <a:ext uri="{9D8B030D-6E8A-4147-A177-3AD203B41FA5}">
                      <a16:colId xmlns:a16="http://schemas.microsoft.com/office/drawing/2014/main" val="20000"/>
                    </a:ext>
                  </a:extLst>
                </a:gridCol>
                <a:gridCol w="651179">
                  <a:extLst>
                    <a:ext uri="{9D8B030D-6E8A-4147-A177-3AD203B41FA5}">
                      <a16:colId xmlns:a16="http://schemas.microsoft.com/office/drawing/2014/main" val="20001"/>
                    </a:ext>
                  </a:extLst>
                </a:gridCol>
                <a:gridCol w="2604527">
                  <a:extLst>
                    <a:ext uri="{9D8B030D-6E8A-4147-A177-3AD203B41FA5}">
                      <a16:colId xmlns:a16="http://schemas.microsoft.com/office/drawing/2014/main" val="20002"/>
                    </a:ext>
                  </a:extLst>
                </a:gridCol>
                <a:gridCol w="5760637">
                  <a:extLst>
                    <a:ext uri="{9D8B030D-6E8A-4147-A177-3AD203B41FA5}">
                      <a16:colId xmlns:a16="http://schemas.microsoft.com/office/drawing/2014/main" val="20003"/>
                    </a:ext>
                  </a:extLst>
                </a:gridCol>
              </a:tblGrid>
              <a:tr h="203212">
                <a:tc rowSpan="18">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任意事業</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100" u="none" strike="noStrike" dirty="0" smtClean="0">
                          <a:effectLst/>
                        </a:rPr>
                        <a:t>　</a:t>
                      </a:r>
                      <a:r>
                        <a:rPr lang="zh-CN" altLang="en-US" sz="1100" u="none" strike="noStrike" dirty="0" smtClean="0">
                          <a:effectLst/>
                          <a:latin typeface="ＭＳ Ｐゴシック" panose="020B0600070205080204" pitchFamily="50" charset="-128"/>
                          <a:ea typeface="ＭＳ Ｐゴシック" panose="020B0600070205080204" pitchFamily="50" charset="-128"/>
                        </a:rPr>
                        <a:t>社会</a:t>
                      </a:r>
                      <a:r>
                        <a:rPr lang="zh-CN" altLang="en-US" sz="1100" u="none" strike="noStrike" dirty="0">
                          <a:effectLst/>
                          <a:latin typeface="ＭＳ Ｐゴシック" panose="020B0600070205080204" pitchFamily="50" charset="-128"/>
                          <a:ea typeface="ＭＳ Ｐゴシック" panose="020B0600070205080204" pitchFamily="50" charset="-128"/>
                        </a:rPr>
                        <a:t>参加支援</a:t>
                      </a:r>
                      <a:endParaRPr lang="zh-CN" altLang="en-US" sz="110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lnB w="12700" cmpd="sng">
                      <a:noFill/>
                    </a:lnB>
                  </a:tcPr>
                </a:tc>
                <a:tc hMerge="1">
                  <a:txBody>
                    <a:bodyPr/>
                    <a:lstStyle/>
                    <a:p>
                      <a:endParaRPr kumimoji="1" lang="ja-JP" altLang="en-US"/>
                    </a:p>
                  </a:txBody>
                  <a:tcPr/>
                </a:tc>
                <a:tc>
                  <a:txBody>
                    <a:bodyPr/>
                    <a:lstStyle/>
                    <a:p>
                      <a:pPr algn="l" fontAlgn="ctr"/>
                      <a:r>
                        <a:rPr lang="ja-JP" altLang="en-US" sz="1100" u="none" strike="noStrike">
                          <a:effectLst/>
                        </a:rPr>
                        <a:t>　</a:t>
                      </a:r>
                      <a:endParaRPr lang="ja-JP" altLang="en-US" sz="1100" b="0" i="0" u="none" strike="noStrike">
                        <a:effectLst/>
                        <a:latin typeface="ＭＳ Ｐゴシック"/>
                      </a:endParaRPr>
                    </a:p>
                  </a:txBody>
                  <a:tcPr marL="4688" marR="4688" marT="4688" marB="0" anchor="ctr"/>
                </a:tc>
                <a:extLst>
                  <a:ext uri="{0D108BD9-81ED-4DB2-BD59-A6C34878D82A}">
                    <a16:rowId xmlns:a16="http://schemas.microsoft.com/office/drawing/2014/main" val="10000"/>
                  </a:ext>
                </a:extLst>
              </a:tr>
              <a:tr h="228836">
                <a:tc vMerge="1">
                  <a:txBody>
                    <a:bodyPr/>
                    <a:lstStyle/>
                    <a:p>
                      <a:pPr algn="l" fontAlgn="ctr"/>
                      <a:endParaRPr lang="ja-JP" altLang="en-US" sz="1100" b="0" i="0" u="none" strike="noStrike" dirty="0">
                        <a:effectLst/>
                        <a:latin typeface="ＭＳ Ｐゴシック"/>
                      </a:endParaRPr>
                    </a:p>
                  </a:txBody>
                  <a:tcPr marL="4688" marR="4688" marT="4688" marB="0" anchor="ctr"/>
                </a:tc>
                <a:tc rowSpan="11">
                  <a:txBody>
                    <a:bodyPr/>
                    <a:lstStyle/>
                    <a:p>
                      <a:pPr algn="ctr" fontAlgn="ctr"/>
                      <a:endParaRPr lang="ja-JP" altLang="en-US" sz="1100" b="0" i="0" u="none" strike="noStrike" dirty="0">
                        <a:effectLst/>
                        <a:latin typeface="ＭＳ Ｐゴシック"/>
                      </a:endParaRPr>
                    </a:p>
                  </a:txBody>
                  <a:tcPr marL="4688" marR="4688" marT="4688" marB="0" anchor="ctr">
                    <a:lnT w="12700" cmpd="sng">
                      <a:noFill/>
                    </a:lnT>
                  </a:tcPr>
                </a:tc>
                <a:tc>
                  <a:txBody>
                    <a:bodyPr/>
                    <a:lstStyle/>
                    <a:p>
                      <a:pPr algn="l" fontAlgn="ctr"/>
                      <a:r>
                        <a:rPr lang="ja-JP" altLang="en-US" sz="1050" u="none" strike="noStrike" dirty="0" smtClean="0">
                          <a:effectLst/>
                        </a:rPr>
                        <a:t>　</a:t>
                      </a:r>
                      <a:r>
                        <a:rPr lang="zh-TW" altLang="en-US" sz="1050" u="none" strike="noStrike" dirty="0" smtClean="0">
                          <a:effectLst/>
                        </a:rPr>
                        <a:t>手話通</a:t>
                      </a:r>
                      <a:r>
                        <a:rPr lang="zh-TW" altLang="en-US" sz="1050" u="none" strike="noStrike" dirty="0">
                          <a:effectLst/>
                        </a:rPr>
                        <a:t>訳者設置</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公的機関における手話通訳者の設置</a:t>
                      </a:r>
                      <a:r>
                        <a:rPr lang="ja-JP" altLang="en-US" sz="1050" u="dbl" strike="noStrike" dirty="0">
                          <a:effectLst/>
                        </a:rPr>
                        <a:t>又は遠隔手話通訳サービスの導入</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1"/>
                  </a:ext>
                </a:extLst>
              </a:tr>
              <a:tr h="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50" u="none" strike="noStrike" dirty="0" smtClean="0">
                          <a:effectLst/>
                        </a:rPr>
                        <a:t>　字幕</a:t>
                      </a:r>
                      <a:r>
                        <a:rPr lang="ja-JP" altLang="en-US" sz="1050" u="none" strike="noStrike" dirty="0">
                          <a:effectLst/>
                        </a:rPr>
                        <a:t>入り映像ライブラリーの提供</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字幕や手話を挿入したビデオカセット等を製作し、聴覚障害者等への貸出</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2175218339"/>
                  </a:ext>
                </a:extLst>
              </a:tr>
              <a:tr h="290305">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点字</a:t>
                      </a:r>
                      <a:r>
                        <a:rPr lang="ja-JP" altLang="en-US" sz="1050" u="none" strike="noStrike" dirty="0">
                          <a:effectLst/>
                        </a:rPr>
                        <a:t>・声の広報等発行</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点訳、音声訳等により自治体広報、生活情報等を提供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3"/>
                  </a:ext>
                </a:extLst>
              </a:tr>
              <a:tr h="27578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点字</a:t>
                      </a:r>
                      <a:r>
                        <a:rPr lang="ja-JP" altLang="en-US" sz="1050" u="none" strike="noStrike" dirty="0">
                          <a:effectLst/>
                        </a:rPr>
                        <a:t>による即時情報ネットワーク</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日本盲人会連合が提供する情報を地方点字図書館等が受け取り、点字物や音声等により提供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4"/>
                  </a:ext>
                </a:extLst>
              </a:tr>
              <a:tr h="27578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都道府県</a:t>
                      </a:r>
                      <a:r>
                        <a:rPr lang="ja-JP" altLang="en-US" sz="1050" u="none" strike="noStrike" dirty="0">
                          <a:effectLst/>
                        </a:rPr>
                        <a:t>障害者社会参加推進センター運営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諸種の社会参加促進施策を実施、社会参加推進協議会の設置、障害者１１０番、相談窓口の設置等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7"/>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rPr>
                        <a:t>奉仕員</a:t>
                      </a:r>
                      <a:r>
                        <a:rPr lang="zh-TW" altLang="en-US" sz="1050" u="none" strike="noStrike" dirty="0">
                          <a:effectLst/>
                        </a:rPr>
                        <a:t>養成研修</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手話奉仕員、点訳奉仕員、朗読奉仕員等を養成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8"/>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レクリエーション</a:t>
                      </a:r>
                      <a:r>
                        <a:rPr lang="ja-JP" altLang="en-US" sz="1050" u="none" strike="noStrike" dirty="0">
                          <a:effectLst/>
                        </a:rPr>
                        <a:t>活動等支援 </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各種レクリエーション教室や運動会等を開催</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09"/>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芸術</a:t>
                      </a:r>
                      <a:r>
                        <a:rPr lang="zh-TW" altLang="en-US" sz="1050" u="none" strike="noStrike" dirty="0">
                          <a:effectLst/>
                          <a:latin typeface="ＭＳ Ｐゴシック" panose="020B0600070205080204" pitchFamily="50" charset="-128"/>
                          <a:ea typeface="ＭＳ Ｐゴシック" panose="020B0600070205080204" pitchFamily="50" charset="-128"/>
                        </a:rPr>
                        <a:t>文化活動振興</a:t>
                      </a:r>
                      <a:r>
                        <a:rPr lang="zh-TW" altLang="en-US" sz="1050" u="none" strike="noStrike" dirty="0">
                          <a:effectLst/>
                        </a:rPr>
                        <a:t> </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障害者の作品展、音楽会、映画祭など文化芸術活動の機会の提供等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0"/>
                  </a:ext>
                </a:extLst>
              </a:tr>
              <a:tr h="217727">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サービス</a:t>
                      </a:r>
                      <a:r>
                        <a:rPr lang="ja-JP" altLang="en-US" sz="1050" u="none" strike="noStrike" dirty="0">
                          <a:effectLst/>
                        </a:rPr>
                        <a:t>提供者情報提供等</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障害者が都道府県間を移動する際、目的地において適切なサービスが受けられるよう情報提供</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1"/>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marL="88900" indent="0" algn="l" fontAlgn="ctr"/>
                      <a:r>
                        <a:rPr lang="ja-JP" altLang="en-US" sz="1050" b="0" i="0" u="none" strike="noStrike" dirty="0" smtClean="0">
                          <a:effectLst/>
                          <a:latin typeface="ＭＳ Ｐゴシック"/>
                        </a:rPr>
                        <a:t>★障害者自立（いきいき）支援機器普及アンテナ事業</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b="0" i="0" u="none" strike="noStrike" dirty="0" smtClean="0">
                          <a:effectLst/>
                          <a:latin typeface="ＭＳ Ｐゴシック"/>
                        </a:rPr>
                        <a:t>障害者自立支援機器普及のため、都道府県と民間企業とが連携を図り、機器の体験機会の提供やニーズの把握や対策の検討等を実施</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2"/>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latin typeface="ＭＳ Ｐゴシック" panose="020B0600070205080204" pitchFamily="50" charset="-128"/>
                          <a:ea typeface="ＭＳ Ｐゴシック" panose="020B0600070205080204" pitchFamily="50" charset="-128"/>
                        </a:rPr>
                        <a:t>企業</a:t>
                      </a:r>
                      <a:r>
                        <a:rPr lang="zh-TW" altLang="en-US" sz="1050" u="none" strike="noStrike" dirty="0">
                          <a:effectLst/>
                          <a:latin typeface="ＭＳ Ｐゴシック" panose="020B0600070205080204" pitchFamily="50" charset="-128"/>
                          <a:ea typeface="ＭＳ Ｐゴシック" panose="020B0600070205080204" pitchFamily="50" charset="-128"/>
                        </a:rPr>
                        <a:t>ＣＳＲ連携促進 </a:t>
                      </a:r>
                      <a:endParaRPr lang="zh-TW" altLang="en-US" sz="1050" b="0" i="0" u="none" strike="noStrike" dirty="0">
                        <a:effectLst/>
                        <a:latin typeface="ＭＳ Ｐゴシック" panose="020B0600070205080204" pitchFamily="50" charset="-128"/>
                        <a:ea typeface="ＭＳ Ｐゴシック" panose="020B0600070205080204" pitchFamily="50" charset="-128"/>
                      </a:endParaRPr>
                    </a:p>
                  </a:txBody>
                  <a:tcPr marL="4688" marR="4688" marT="4688" marB="0" anchor="ctr"/>
                </a:tc>
                <a:tc>
                  <a:txBody>
                    <a:bodyPr/>
                    <a:lstStyle/>
                    <a:p>
                      <a:pPr marL="88900" indent="0" algn="l" fontAlgn="ctr"/>
                      <a:r>
                        <a:rPr lang="ja-JP" altLang="en-US" sz="1050" u="none" strike="noStrike" dirty="0">
                          <a:effectLst/>
                        </a:rPr>
                        <a:t>関係者により構成されるプラットフォームに専任のコーディネーターを配置し、障害福祉サービス事業所等のニーズと企業におけるＣＳＲ活動とのマッチング、関係情報の共有・発信等を実施</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4"/>
                  </a:ext>
                </a:extLst>
              </a:tr>
              <a:tr h="203212">
                <a:tc vMerge="1">
                  <a:txBody>
                    <a:bodyPr/>
                    <a:lstStyle/>
                    <a:p>
                      <a:pPr algn="l" fontAlgn="ct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100" u="none" strike="noStrike" dirty="0" smtClean="0">
                          <a:effectLst/>
                        </a:rPr>
                        <a:t>　就業</a:t>
                      </a:r>
                      <a:r>
                        <a:rPr lang="ja-JP" altLang="en-US" sz="1100" u="none" strike="noStrike" dirty="0">
                          <a:effectLst/>
                        </a:rPr>
                        <a:t>・就労支援</a:t>
                      </a:r>
                      <a:endParaRPr lang="ja-JP" altLang="en-US" sz="1100" b="0" i="0" u="none" strike="noStrike" dirty="0">
                        <a:effectLst/>
                        <a:latin typeface="ＭＳ Ｐゴシック"/>
                      </a:endParaRPr>
                    </a:p>
                  </a:txBody>
                  <a:tcPr marL="4688" marR="4688" marT="4688" marB="0" anchor="ctr">
                    <a:lnB w="12700" cmpd="sng">
                      <a:noFill/>
                    </a:lnB>
                  </a:tcPr>
                </a:tc>
                <a:tc hMerge="1">
                  <a:txBody>
                    <a:bodyPr/>
                    <a:lstStyle/>
                    <a:p>
                      <a:endParaRPr kumimoji="1" lang="ja-JP" altLang="en-US"/>
                    </a:p>
                  </a:txBody>
                  <a:tcPr/>
                </a:tc>
                <a:tc>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tc>
                <a:extLst>
                  <a:ext uri="{0D108BD9-81ED-4DB2-BD59-A6C34878D82A}">
                    <a16:rowId xmlns:a16="http://schemas.microsoft.com/office/drawing/2014/main" val="10015"/>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rowSpan="4">
                  <a:txBody>
                    <a:bodyPr/>
                    <a:lstStyle/>
                    <a:p>
                      <a:pPr algn="l" fontAlgn="ctr"/>
                      <a:r>
                        <a:rPr lang="ja-JP" altLang="en-US" sz="1100" u="none" strike="noStrike" dirty="0">
                          <a:effectLst/>
                        </a:rPr>
                        <a:t>　</a:t>
                      </a:r>
                      <a:endParaRPr lang="ja-JP" altLang="en-US" sz="1100" b="0" i="0" u="none" strike="noStrike" dirty="0">
                        <a:effectLst/>
                        <a:latin typeface="ＭＳ Ｐゴシック"/>
                      </a:endParaRPr>
                    </a:p>
                  </a:txBody>
                  <a:tcPr marL="4688" marR="4688" marT="4688" marB="0" anchor="ctr">
                    <a:lnT w="12700" cmpd="sng">
                      <a:noFill/>
                    </a:lnT>
                  </a:tcPr>
                </a:tc>
                <a:tc>
                  <a:txBody>
                    <a:bodyPr/>
                    <a:lstStyle/>
                    <a:p>
                      <a:pPr algn="l" fontAlgn="ctr"/>
                      <a:r>
                        <a:rPr lang="ja-JP" altLang="en-US" sz="1050" u="none" strike="noStrike" dirty="0" smtClean="0">
                          <a:effectLst/>
                        </a:rPr>
                        <a:t>　盲人</a:t>
                      </a:r>
                      <a:r>
                        <a:rPr lang="ja-JP" altLang="en-US" sz="1050" u="none" strike="noStrike" dirty="0">
                          <a:effectLst/>
                        </a:rPr>
                        <a:t>ホームの運営</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あんまマッサージ指圧師、鍼師、灸師の資格を有する視覚障害者であって、就労困難な者に対し、就労に必要な技術指導等の便宜を供与</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6"/>
                  </a:ext>
                </a:extLst>
              </a:tr>
              <a:tr h="348364">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重度</a:t>
                      </a:r>
                      <a:r>
                        <a:rPr lang="ja-JP" altLang="en-US" sz="1050" u="none" strike="noStrike" dirty="0">
                          <a:effectLst/>
                        </a:rPr>
                        <a:t>障害者在宅就労促進</a:t>
                      </a:r>
                      <a:br>
                        <a:rPr lang="ja-JP" altLang="en-US" sz="1050" u="none" strike="noStrike" dirty="0">
                          <a:effectLst/>
                        </a:rPr>
                      </a:br>
                      <a:r>
                        <a:rPr lang="ja-JP" altLang="en-US" sz="1050" u="none" strike="noStrike" dirty="0" smtClean="0">
                          <a:effectLst/>
                        </a:rPr>
                        <a:t>　（</a:t>
                      </a:r>
                      <a:r>
                        <a:rPr lang="ja-JP" altLang="en-US" sz="1050" u="none" strike="noStrike" dirty="0">
                          <a:effectLst/>
                        </a:rPr>
                        <a:t>バーチャル工房支援）</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身体機能の障害等により企業等への通勤が困難な在宅の障害者に対して、情報機器やインターネットを活用し、在宅等で就労するための訓練等の支援を行うことにより、障害者の就労を促進</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7"/>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ctr" fontAlgn="ctr"/>
                      <a:endParaRPr lang="ja-JP" altLang="en-US" sz="1100" b="0" i="0" u="none" strike="noStrike" dirty="0">
                        <a:effectLst/>
                        <a:latin typeface="ＭＳ Ｐゴシック"/>
                      </a:endParaRPr>
                    </a:p>
                  </a:txBody>
                  <a:tcPr marL="4688" marR="4688" marT="4688" marB="0" anchor="ctr"/>
                </a:tc>
                <a:tc>
                  <a:txBody>
                    <a:bodyPr/>
                    <a:lstStyle/>
                    <a:p>
                      <a:pPr algn="l" fontAlgn="ctr"/>
                      <a:r>
                        <a:rPr lang="ja-JP" altLang="en-US" sz="1050" u="none" strike="noStrike" dirty="0" smtClean="0">
                          <a:effectLst/>
                        </a:rPr>
                        <a:t>　</a:t>
                      </a:r>
                      <a:r>
                        <a:rPr lang="zh-TW" altLang="en-US" sz="1050" u="none" strike="noStrike" dirty="0" smtClean="0">
                          <a:effectLst/>
                        </a:rPr>
                        <a:t>一般</a:t>
                      </a:r>
                      <a:r>
                        <a:rPr lang="zh-TW" altLang="en-US" sz="1050" u="none" strike="noStrike" dirty="0">
                          <a:effectLst/>
                        </a:rPr>
                        <a:t>就労移行等促進</a:t>
                      </a:r>
                      <a:endParaRPr lang="zh-TW"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就労している障害者等に対して、勤務終了後に自主交流会の開催など、就労定着に資する支援の実施等</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8"/>
                  </a:ext>
                </a:extLst>
              </a:tr>
              <a:tr h="344739">
                <a:tc vMerge="1">
                  <a:txBody>
                    <a:bodyPr/>
                    <a:lstStyle/>
                    <a:p>
                      <a:pPr algn="l" fontAlgn="ctr"/>
                      <a:endParaRPr lang="ja-JP" altLang="en-US" sz="1100" b="0" i="0" u="none" strike="noStrike" dirty="0">
                        <a:effectLst/>
                        <a:latin typeface="ＭＳ Ｐゴシック"/>
                      </a:endParaRPr>
                    </a:p>
                  </a:txBody>
                  <a:tcPr marL="4688" marR="4688" marT="4688" marB="0" anchor="ctr"/>
                </a:tc>
                <a:tc v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smtClean="0">
                          <a:effectLst/>
                        </a:rPr>
                        <a:t>障害者</a:t>
                      </a:r>
                      <a:r>
                        <a:rPr lang="ja-JP" altLang="en-US" sz="1050" u="none" strike="noStrike" dirty="0">
                          <a:effectLst/>
                        </a:rPr>
                        <a:t>就業・生活支援センター体制強化等</a:t>
                      </a:r>
                      <a:endParaRPr lang="ja-JP" altLang="en-US" sz="1050" b="0" i="0" u="none" strike="noStrike" dirty="0">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障害者就業・生活支援センターの体制強化を図るため、必置職員を配置するための経費以外の経費について助成</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19"/>
                  </a:ext>
                </a:extLst>
              </a:tr>
              <a:tr h="351384">
                <a:tc vMerge="1">
                  <a:txBody>
                    <a:bodyPr/>
                    <a:lstStyle/>
                    <a:p>
                      <a:pPr algn="l" fontAlgn="ctr"/>
                      <a:endParaRPr lang="ja-JP" altLang="en-US" sz="1100" b="0" i="0" u="none" strike="noStrike" dirty="0">
                        <a:effectLst/>
                        <a:latin typeface="ＭＳ Ｐゴシック"/>
                      </a:endParaRPr>
                    </a:p>
                  </a:txBody>
                  <a:tcPr marL="4688" marR="4688" marT="4688" marB="0" anchor="ctr"/>
                </a:tc>
                <a:tc gridSpan="2">
                  <a:txBody>
                    <a:bodyPr/>
                    <a:lstStyle/>
                    <a:p>
                      <a:pPr algn="l" fontAlgn="ctr"/>
                      <a:r>
                        <a:rPr lang="ja-JP" altLang="en-US" sz="1050" u="none" strike="noStrike" dirty="0" smtClean="0">
                          <a:effectLst/>
                        </a:rPr>
                        <a:t>　重度</a:t>
                      </a:r>
                      <a:r>
                        <a:rPr lang="ja-JP" altLang="en-US" sz="1050" u="none" strike="noStrike" dirty="0">
                          <a:effectLst/>
                        </a:rPr>
                        <a:t>障害者に係る市町村特別</a:t>
                      </a:r>
                      <a:r>
                        <a:rPr lang="ja-JP" altLang="en-US" sz="1050" u="none" strike="noStrike" dirty="0" smtClean="0">
                          <a:effectLst/>
                        </a:rPr>
                        <a:t>支援</a:t>
                      </a:r>
                      <a:endParaRPr lang="ja-JP" altLang="en-US" sz="1050" b="0" i="0" u="none" strike="noStrike" dirty="0">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訪問系サービスの支給額が国庫負担基準を超えた市町村に対し、都道府県が一定の財政支援</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20"/>
                  </a:ext>
                </a:extLst>
              </a:tr>
              <a:tr h="290367">
                <a:tc gridSpan="3">
                  <a:txBody>
                    <a:bodyPr/>
                    <a:lstStyle/>
                    <a:p>
                      <a:pPr algn="l" fontAlgn="ctr"/>
                      <a:r>
                        <a:rPr lang="zh-TW" altLang="en-US" sz="1050" u="none" strike="noStrike" dirty="0">
                          <a:effectLst/>
                        </a:rPr>
                        <a:t>特別支援</a:t>
                      </a:r>
                      <a:r>
                        <a:rPr lang="zh-TW" altLang="en-US" sz="1050" u="none" strike="noStrike" dirty="0" smtClean="0">
                          <a:effectLst/>
                        </a:rPr>
                        <a:t>事業</a:t>
                      </a:r>
                      <a:r>
                        <a:rPr lang="ja-JP" altLang="en-US" sz="1050" u="none" strike="noStrike" dirty="0">
                          <a:effectLst/>
                        </a:rPr>
                        <a:t>　</a:t>
                      </a:r>
                      <a:endParaRPr lang="ja-JP" altLang="en-US" sz="1050" b="0" i="0" u="none" strike="noStrike" dirty="0">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hMerge="1">
                  <a:txBody>
                    <a:bodyPr/>
                    <a:lstStyle/>
                    <a:p>
                      <a:pPr algn="l" fontAlgn="ctr"/>
                      <a:endParaRPr lang="ja-JP" altLang="en-US" sz="1100" b="0" i="0" u="none" strike="noStrike">
                        <a:effectLst/>
                        <a:latin typeface="ＭＳ Ｐゴシック"/>
                      </a:endParaRPr>
                    </a:p>
                  </a:txBody>
                  <a:tcPr marL="4688" marR="4688" marT="4688" marB="0" anchor="ctr"/>
                </a:tc>
                <a:tc>
                  <a:txBody>
                    <a:bodyPr/>
                    <a:lstStyle/>
                    <a:p>
                      <a:pPr marL="88900" indent="0" algn="l" fontAlgn="ctr"/>
                      <a:r>
                        <a:rPr lang="ja-JP" altLang="en-US" sz="1050" u="none" strike="noStrike" dirty="0">
                          <a:effectLst/>
                        </a:rPr>
                        <a:t>必須事業の実施が遅れている地域の支援や実施水準に格差が見られる事業の充実</a:t>
                      </a:r>
                      <a:endParaRPr lang="ja-JP" altLang="en-US" sz="1050" b="0" i="0" u="none" strike="noStrike" dirty="0">
                        <a:effectLst/>
                        <a:latin typeface="ＭＳ Ｐゴシック"/>
                      </a:endParaRPr>
                    </a:p>
                  </a:txBody>
                  <a:tcPr marL="4688" marR="4688" marT="4688" marB="0" anchor="ctr"/>
                </a:tc>
                <a:extLst>
                  <a:ext uri="{0D108BD9-81ED-4DB2-BD59-A6C34878D82A}">
                    <a16:rowId xmlns:a16="http://schemas.microsoft.com/office/drawing/2014/main" val="10021"/>
                  </a:ext>
                </a:extLst>
              </a:tr>
            </a:tbl>
          </a:graphicData>
        </a:graphic>
      </p:graphicFrame>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98</a:t>
            </a:fld>
            <a:endParaRPr lang="en-US" altLang="ja-JP" dirty="0"/>
          </a:p>
        </p:txBody>
      </p:sp>
      <p:sp>
        <p:nvSpPr>
          <p:cNvPr id="4" name="テキスト ボックス 3"/>
          <p:cNvSpPr txBox="1"/>
          <p:nvPr/>
        </p:nvSpPr>
        <p:spPr>
          <a:xfrm>
            <a:off x="200472" y="6312694"/>
            <a:ext cx="9361040" cy="600164"/>
          </a:xfrm>
          <a:prstGeom prst="rect">
            <a:avLst/>
          </a:prstGeom>
          <a:noFill/>
        </p:spPr>
        <p:txBody>
          <a:bodyPr wrap="square" rtlCol="0">
            <a:spAutoFit/>
          </a:bodyPr>
          <a:lstStyle/>
          <a:p>
            <a:r>
              <a:rPr lang="ja-JP" altLang="en-US" sz="1100" dirty="0"/>
              <a:t>注）★・・</a:t>
            </a:r>
            <a:r>
              <a:rPr lang="ja-JP" altLang="en-US" sz="1100" dirty="0" smtClean="0"/>
              <a:t>・令和元年度</a:t>
            </a:r>
            <a:r>
              <a:rPr lang="ja-JP" altLang="en-US" sz="1100" dirty="0"/>
              <a:t>追加</a:t>
            </a:r>
            <a:r>
              <a:rPr lang="ja-JP" altLang="en-US" sz="1100" dirty="0" smtClean="0"/>
              <a:t>事業</a:t>
            </a:r>
            <a:endParaRPr lang="en-US" altLang="ja-JP" sz="1100" dirty="0" smtClean="0"/>
          </a:p>
          <a:p>
            <a:r>
              <a:rPr lang="en-US" altLang="ja-JP" sz="1100" dirty="0" smtClean="0"/>
              <a:t>※</a:t>
            </a:r>
            <a:r>
              <a:rPr lang="ja-JP" altLang="en-US" sz="1100" dirty="0" smtClean="0"/>
              <a:t>障害者ＩＴサポートセンターの運営、パソコンボランティア養成・派遣、視覚障害者用地域情報提供は統合の上、地域生活支援促進事業に移行</a:t>
            </a:r>
            <a:endParaRPr lang="en-US" altLang="ja-JP" sz="1100" dirty="0" smtClean="0"/>
          </a:p>
          <a:p>
            <a:r>
              <a:rPr lang="en-US" altLang="ja-JP" sz="1100" dirty="0" smtClean="0"/>
              <a:t>※</a:t>
            </a:r>
            <a:r>
              <a:rPr lang="ja-JP" altLang="en-US" sz="1100" dirty="0" smtClean="0"/>
              <a:t>地域における障害者自立支援機器の普及啓発は廃止し、事業内容を見直しの上、障害者自立（いきいき）支援機器普及アンテナ事業を新設</a:t>
            </a:r>
            <a:endParaRPr lang="en-US" altLang="ja-JP" sz="1100" dirty="0" smtClean="0"/>
          </a:p>
        </p:txBody>
      </p:sp>
    </p:spTree>
    <p:extLst>
      <p:ext uri="{BB962C8B-B14F-4D97-AF65-F5344CB8AC3E}">
        <p14:creationId xmlns:p14="http://schemas.microsoft.com/office/powerpoint/2010/main" val="21878364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44625"/>
            <a:ext cx="8915400" cy="288032"/>
          </a:xfrm>
        </p:spPr>
        <p:txBody>
          <a:bodyPr/>
          <a:lstStyle/>
          <a:p>
            <a:r>
              <a:rPr kumimoji="1" lang="ja-JP" altLang="en-US" sz="2400" dirty="0" smtClean="0"/>
              <a:t>令和元年度　地域生活支援促進事業</a:t>
            </a:r>
            <a:endParaRPr kumimoji="1" lang="ja-JP" altLang="en-US" sz="2400" dirty="0"/>
          </a:p>
        </p:txBody>
      </p:sp>
      <p:graphicFrame>
        <p:nvGraphicFramePr>
          <p:cNvPr id="5" name="表 4"/>
          <p:cNvGraphicFramePr>
            <a:graphicFrameLocks noGrp="1"/>
          </p:cNvGraphicFramePr>
          <p:nvPr>
            <p:extLst>
              <p:ext uri="{D42A27DB-BD31-4B8C-83A1-F6EECF244321}">
                <p14:modId xmlns:p14="http://schemas.microsoft.com/office/powerpoint/2010/main" val="764333711"/>
              </p:ext>
            </p:extLst>
          </p:nvPr>
        </p:nvGraphicFramePr>
        <p:xfrm>
          <a:off x="72008" y="365347"/>
          <a:ext cx="9777536" cy="5719633"/>
        </p:xfrm>
        <a:graphic>
          <a:graphicData uri="http://schemas.openxmlformats.org/drawingml/2006/table">
            <a:tbl>
              <a:tblPr>
                <a:tableStyleId>{5940675A-B579-460E-94D1-54222C63F5DA}</a:tableStyleId>
              </a:tblPr>
              <a:tblGrid>
                <a:gridCol w="203246">
                  <a:extLst>
                    <a:ext uri="{9D8B030D-6E8A-4147-A177-3AD203B41FA5}">
                      <a16:colId xmlns:a16="http://schemas.microsoft.com/office/drawing/2014/main" val="20000"/>
                    </a:ext>
                  </a:extLst>
                </a:gridCol>
                <a:gridCol w="2085458">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75878">
                <a:tc gridSpan="2">
                  <a:txBody>
                    <a:bodyPr/>
                    <a:lstStyle/>
                    <a:p>
                      <a:pPr algn="ctr" fontAlgn="ctr"/>
                      <a:r>
                        <a:rPr lang="ja-JP" altLang="en-US" sz="1000" u="none" strike="noStrike" dirty="0">
                          <a:effectLst/>
                        </a:rPr>
                        <a:t>事業名</a:t>
                      </a:r>
                      <a:endParaRPr lang="ja-JP" altLang="en-US" sz="1000" b="0" i="0" u="none" strike="noStrike" dirty="0">
                        <a:effectLst/>
                        <a:latin typeface="ＭＳ Ｐゴシック"/>
                      </a:endParaRPr>
                    </a:p>
                  </a:txBody>
                  <a:tcPr marL="4546" marR="4546" marT="4546" marB="0" anchor="ctr"/>
                </a:tc>
                <a:tc hMerge="1">
                  <a:txBody>
                    <a:bodyPr/>
                    <a:lstStyle/>
                    <a:p>
                      <a:endParaRPr kumimoji="1" lang="ja-JP" altLang="en-US"/>
                    </a:p>
                  </a:txBody>
                  <a:tcPr/>
                </a:tc>
                <a:tc>
                  <a:txBody>
                    <a:bodyPr/>
                    <a:lstStyle/>
                    <a:p>
                      <a:pPr algn="ctr" fontAlgn="ctr"/>
                      <a:r>
                        <a:rPr lang="ja-JP" altLang="en-US" sz="1000" u="none" strike="noStrike" dirty="0">
                          <a:effectLst/>
                        </a:rPr>
                        <a:t>事業内容</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実施主体</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0000"/>
                  </a:ext>
                </a:extLst>
              </a:tr>
              <a:tr h="346660">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発達</a:t>
                      </a:r>
                      <a:r>
                        <a:rPr lang="ja-JP" altLang="en-US" sz="1000" u="none" strike="noStrike" dirty="0">
                          <a:effectLst/>
                        </a:rPr>
                        <a:t>障害児者地域生活支援モデル事業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発達障害者の特性を踏まえた先進的な取り組みを行い、自治体の取り組みとして実施可能な条件等を整理するためのモデル事業を実施し、全国への普及につなげることを目的とする。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smtClean="0">
                          <a:effectLst/>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1"/>
                  </a:ext>
                </a:extLst>
              </a:tr>
              <a:tr h="561451">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かかりつけ</a:t>
                      </a:r>
                      <a:r>
                        <a:rPr lang="ja-JP" altLang="en-US" sz="1000" u="none" strike="noStrike" dirty="0">
                          <a:effectLst/>
                        </a:rPr>
                        <a:t>医等発達障害対応力向上研修事業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発達障害における早期発見・早期支援の重要性に鑑み、最初に相談を受け、又は診療することの</a:t>
                      </a:r>
                      <a:r>
                        <a:rPr lang="ja-JP" altLang="en-US" sz="1000" u="none" strike="noStrike" dirty="0" err="1">
                          <a:effectLst/>
                        </a:rPr>
                        <a:t>多いかかりつけ</a:t>
                      </a:r>
                      <a:r>
                        <a:rPr lang="ja-JP" altLang="en-US" sz="1000" u="none" strike="noStrike" dirty="0">
                          <a:effectLst/>
                        </a:rPr>
                        <a:t>医等の医療従事者に対して、発達障害に関する国の研修内容を踏まえた対応力向上研修を都道府県、政令市で実施し、どの地域においても一定水準の発達障害の診療、対応を可能とし、早期発見・早期支援の推進を</a:t>
                      </a:r>
                      <a:r>
                        <a:rPr lang="ja-JP" altLang="en-US" sz="1000" u="none" strike="noStrike" dirty="0" smtClean="0">
                          <a:effectLst/>
                        </a:rPr>
                        <a:t>図る。</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smtClean="0">
                          <a:effectLst/>
                        </a:rPr>
                        <a:t>都道府県</a:t>
                      </a:r>
                      <a:endParaRPr lang="en-US" altLang="ja-JP" sz="1000" u="none" strike="noStrike" dirty="0" smtClean="0">
                        <a:effectLst/>
                      </a:endParaRPr>
                    </a:p>
                    <a:p>
                      <a:pPr algn="ctr" fontAlgn="ctr"/>
                      <a:r>
                        <a:rPr lang="ja-JP" altLang="en-US" sz="1000" b="0" i="0" u="none" strike="noStrike" dirty="0" smtClean="0">
                          <a:effectLst/>
                          <a:latin typeface="ＭＳ Ｐゴシック"/>
                        </a:rPr>
                        <a:t>指定都市</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0002"/>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発達</a:t>
                      </a:r>
                      <a:r>
                        <a:rPr lang="zh-TW" altLang="en-US" sz="1000" u="none" strike="noStrike" dirty="0">
                          <a:effectLst/>
                          <a:latin typeface="ＭＳ Ｐゴシック" panose="020B0600070205080204" pitchFamily="50" charset="-128"/>
                          <a:ea typeface="ＭＳ Ｐゴシック" panose="020B0600070205080204" pitchFamily="50" charset="-128"/>
                        </a:rPr>
                        <a:t>障害者支援体制整備事業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都道府県等の支援体制の整備、家族支援体制の整備</a:t>
                      </a:r>
                      <a:r>
                        <a:rPr lang="ja-JP" altLang="en-US" sz="1000" u="none" strike="noStrike" dirty="0" smtClean="0">
                          <a:effectLst/>
                        </a:rPr>
                        <a:t>等</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smtClean="0">
                          <a:effectLst/>
                        </a:rPr>
                        <a:t>都道府県</a:t>
                      </a:r>
                    </a:p>
                    <a:p>
                      <a:pPr algn="ctr" fontAlgn="ctr"/>
                      <a:r>
                        <a:rPr lang="ja-JP" altLang="en-US" sz="1000" u="none" strike="noStrike" dirty="0" smtClean="0">
                          <a:effectLst/>
                        </a:rPr>
                        <a:t>指定都市</a:t>
                      </a:r>
                      <a:endParaRPr lang="ja-JP" altLang="en-US" sz="1000" u="none" strike="noStrike" dirty="0">
                        <a:effectLst/>
                      </a:endParaRPr>
                    </a:p>
                  </a:txBody>
                  <a:tcPr marL="4546" marR="4546" marT="4546" marB="0" anchor="ctr"/>
                </a:tc>
                <a:extLst>
                  <a:ext uri="{0D108BD9-81ED-4DB2-BD59-A6C34878D82A}">
                    <a16:rowId xmlns:a16="http://schemas.microsoft.com/office/drawing/2014/main" val="10003"/>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障害者</a:t>
                      </a:r>
                      <a:r>
                        <a:rPr lang="zh-TW" altLang="en-US" sz="1000" u="none" strike="noStrike" dirty="0">
                          <a:effectLst/>
                          <a:latin typeface="ＭＳ Ｐゴシック" panose="020B0600070205080204" pitchFamily="50" charset="-128"/>
                          <a:ea typeface="ＭＳ Ｐゴシック" panose="020B0600070205080204" pitchFamily="50" charset="-128"/>
                        </a:rPr>
                        <a:t>虐待防止対策支援事業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障害者虐待の未然防止や早期発見、迅速な対応、その後の適切な支援を行うため、地域における関係機関等の協力体制の整備や支援体制の強化を図る事業に要する費用</a:t>
                      </a:r>
                      <a:r>
                        <a:rPr lang="ja-JP" altLang="en-US" sz="1000" u="none" strike="noStrike" dirty="0" smtClean="0">
                          <a:effectLst/>
                        </a:rPr>
                        <a:t>を補助</a:t>
                      </a:r>
                      <a:endParaRPr lang="ja-JP" altLang="en-US" sz="1000" b="0" i="0" u="none" strike="noStrike" dirty="0">
                        <a:effectLst/>
                        <a:latin typeface="ＭＳ Ｐゴシック"/>
                      </a:endParaRPr>
                    </a:p>
                  </a:txBody>
                  <a:tcPr marL="4546" marR="4546" marT="4546" marB="0" anchor="ctr"/>
                </a:tc>
                <a:tc>
                  <a:txBody>
                    <a:bodyPr/>
                    <a:lstStyle/>
                    <a:p>
                      <a:pPr algn="ctr" fontAlgn="ctr"/>
                      <a:r>
                        <a:rPr lang="zh-CN" altLang="en-US" sz="1000" u="none" strike="noStrike" dirty="0" smtClean="0">
                          <a:effectLst/>
                          <a:latin typeface="ＭＳ Ｐゴシック" panose="020B0600070205080204" pitchFamily="50" charset="-128"/>
                          <a:ea typeface="ＭＳ Ｐゴシック" panose="020B0600070205080204" pitchFamily="50" charset="-128"/>
                        </a:rPr>
                        <a:t>都道府県</a:t>
                      </a:r>
                      <a:br>
                        <a:rPr lang="zh-CN" altLang="en-US" sz="1000" u="none" strike="noStrike" dirty="0" smtClean="0">
                          <a:effectLst/>
                          <a:latin typeface="ＭＳ Ｐゴシック" panose="020B0600070205080204" pitchFamily="50" charset="-128"/>
                          <a:ea typeface="ＭＳ Ｐゴシック" panose="020B0600070205080204" pitchFamily="50" charset="-128"/>
                        </a:rPr>
                      </a:br>
                      <a:r>
                        <a:rPr lang="zh-CN" altLang="en-US" sz="1000" u="none" strike="noStrike" dirty="0" smtClean="0">
                          <a:effectLst/>
                          <a:latin typeface="ＭＳ Ｐゴシック" panose="020B0600070205080204" pitchFamily="50" charset="-128"/>
                          <a:ea typeface="ＭＳ Ｐゴシック" panose="020B0600070205080204" pitchFamily="50" charset="-128"/>
                        </a:rPr>
                        <a:t>市区町村</a:t>
                      </a:r>
                      <a:endParaRPr lang="zh-CN" altLang="en-US" sz="100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extLst>
                  <a:ext uri="{0D108BD9-81ED-4DB2-BD59-A6C34878D82A}">
                    <a16:rowId xmlns:a16="http://schemas.microsoft.com/office/drawing/2014/main" val="1640869272"/>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障害者</a:t>
                      </a:r>
                      <a:r>
                        <a:rPr lang="ja-JP" altLang="en-US" sz="1000" u="none" strike="noStrike" dirty="0">
                          <a:effectLst/>
                        </a:rPr>
                        <a:t>就業・生活支援センター事業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就業及びそれに伴う日常生活上の支援を必要とする障害者に対し、障害者就業・生活支援センター窓口での相談や職場・家庭訪問等による生活面の指導、相談支援等を実施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823716208"/>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工賃</a:t>
                      </a:r>
                      <a:r>
                        <a:rPr lang="zh-TW" altLang="en-US" sz="1000" u="none" strike="noStrike" dirty="0">
                          <a:effectLst/>
                          <a:latin typeface="ＭＳ Ｐゴシック" panose="020B0600070205080204" pitchFamily="50" charset="-128"/>
                          <a:ea typeface="ＭＳ Ｐゴシック" panose="020B0600070205080204" pitchFamily="50" charset="-128"/>
                        </a:rPr>
                        <a:t>向上計画</a:t>
                      </a:r>
                      <a:r>
                        <a:rPr lang="zh-TW" altLang="en-US" sz="1000" u="none" strike="noStrike" dirty="0" smtClean="0">
                          <a:effectLst/>
                          <a:latin typeface="ＭＳ Ｐゴシック" panose="020B0600070205080204" pitchFamily="50" charset="-128"/>
                          <a:ea typeface="ＭＳ Ｐゴシック" panose="020B0600070205080204" pitchFamily="50" charset="-128"/>
                        </a:rPr>
                        <a:t>支援</a:t>
                      </a:r>
                      <a:r>
                        <a:rPr lang="ja-JP" altLang="en-US" sz="1000" u="none" strike="noStrike" dirty="0" smtClean="0">
                          <a:effectLst/>
                          <a:latin typeface="ＭＳ Ｐゴシック" panose="020B0600070205080204" pitchFamily="50" charset="-128"/>
                          <a:ea typeface="ＭＳ Ｐゴシック" panose="020B0600070205080204" pitchFamily="50" charset="-128"/>
                        </a:rPr>
                        <a:t>等</a:t>
                      </a:r>
                      <a:r>
                        <a:rPr lang="zh-TW" altLang="en-US" sz="1000" u="none" strike="noStrike" dirty="0" smtClean="0">
                          <a:effectLst/>
                          <a:latin typeface="ＭＳ Ｐゴシック" panose="020B0600070205080204" pitchFamily="50" charset="-128"/>
                          <a:ea typeface="ＭＳ Ｐゴシック" panose="020B0600070205080204" pitchFamily="50" charset="-128"/>
                        </a:rPr>
                        <a:t>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就労継続支援Ｂ型事業所等での工賃向上を図るため、事業所に対する経営改善や商品開発等に対する支援、共同受注窓口による情報提供体制の整備及び在宅障害者に対するＩＣＴを活用した就業支援体制を構築するためのモデル事業を実施</a:t>
                      </a:r>
                      <a:br>
                        <a:rPr lang="ja-JP" altLang="en-US" sz="1000" u="none" strike="noStrike" dirty="0">
                          <a:effectLst/>
                        </a:rPr>
                      </a:br>
                      <a:r>
                        <a:rPr lang="ja-JP" altLang="en-US" sz="1000" u="none" strike="noStrike" dirty="0">
                          <a:effectLst/>
                        </a:rPr>
                        <a:t>また、農福連携による障害者の就農促進のため、障害者就労施設へ農業の専門家の派遣やマルシェ開催等の支援を実施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628933463"/>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就労</a:t>
                      </a:r>
                      <a:r>
                        <a:rPr lang="zh-TW" altLang="en-US" sz="1000" u="none" strike="noStrike" dirty="0">
                          <a:effectLst/>
                          <a:latin typeface="ＭＳ Ｐゴシック" panose="020B0600070205080204" pitchFamily="50" charset="-128"/>
                          <a:ea typeface="ＭＳ Ｐゴシック" panose="020B0600070205080204" pitchFamily="50" charset="-128"/>
                        </a:rPr>
                        <a:t>移行等連携調整事業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特別支援学校の卒業生等について、適切なアセスメントを行うとともに、様々な支援機関の連携のためのコーディネートを行い、能力に応じた就労の場への移行の支援を実施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998099139"/>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障害者</a:t>
                      </a:r>
                      <a:r>
                        <a:rPr lang="ja-JP" altLang="en-US" sz="1000" u="none" strike="noStrike" dirty="0">
                          <a:effectLst/>
                        </a:rPr>
                        <a:t>芸術・文化祭開催事業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文芸、美術、音楽、演劇等の分野で構成する全国障害者芸術・文化祭の開催に要する経費に対する補助（各都道府県の持ち回りで開催）</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a:effectLst/>
                        </a:rPr>
                        <a:t>都道府県</a:t>
                      </a:r>
                      <a:endParaRPr lang="ja-JP" altLang="en-US" sz="1000" b="0" i="0" u="none" strike="noStrike">
                        <a:effectLst/>
                        <a:latin typeface="ＭＳ Ｐゴシック"/>
                      </a:endParaRPr>
                    </a:p>
                  </a:txBody>
                  <a:tcPr marL="4546" marR="4546" marT="4546" marB="0" anchor="ctr"/>
                </a:tc>
                <a:extLst>
                  <a:ext uri="{0D108BD9-81ED-4DB2-BD59-A6C34878D82A}">
                    <a16:rowId xmlns:a16="http://schemas.microsoft.com/office/drawing/2014/main" val="1242494303"/>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障害者</a:t>
                      </a:r>
                      <a:r>
                        <a:rPr lang="ja-JP" altLang="en-US" sz="1000" u="none" strike="noStrike" dirty="0">
                          <a:effectLst/>
                        </a:rPr>
                        <a:t>芸術・文化祭のサテライト開催事業 </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全国障害者芸術・文化祭と連携・連動して、各地域でサテライト開催する障害者の芸術・文化祭に対する支援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3458894964"/>
                  </a:ext>
                </a:extLst>
              </a:tr>
              <a:tr h="302296">
                <a:tc>
                  <a:txBody>
                    <a:bodyPr/>
                    <a:lstStyle/>
                    <a:p>
                      <a:pPr algn="ctr" fontAlgn="ctr"/>
                      <a:r>
                        <a:rPr lang="ja-JP" altLang="en-US" sz="1000" b="0" i="0" u="none" strike="noStrike" dirty="0" smtClean="0">
                          <a:effectLst/>
                          <a:latin typeface="ＭＳ Ｐゴシック"/>
                        </a:rPr>
                        <a:t>★</a:t>
                      </a: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b="0" i="0" u="none" strike="noStrike" dirty="0" smtClean="0">
                          <a:effectLst/>
                          <a:latin typeface="ＭＳ Ｐゴシック" panose="020B0600070205080204" pitchFamily="50" charset="-128"/>
                          <a:ea typeface="ＭＳ Ｐゴシック" panose="020B0600070205080204" pitchFamily="50" charset="-128"/>
                        </a:rPr>
                        <a:t>　医療的ケア児等総合支援事業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b="0" i="0" u="none" strike="noStrike" dirty="0" smtClean="0">
                          <a:effectLst/>
                          <a:latin typeface="ＭＳ Ｐゴシック"/>
                        </a:rPr>
                        <a:t>医療的ケア児とその家族へ適切な支援を届ける医療的ケア児コーディネーターの配置や地方自治体における協議の場の設置など地方自治体の支援体制の充実を図るとともに、医療的ケア児とその家族の日中の居場所作りや活動の支援を総合的に実施</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b="0" i="0" u="none" strike="noStrike" dirty="0" smtClean="0">
                          <a:effectLst/>
                          <a:latin typeface="ＭＳ Ｐゴシック"/>
                        </a:rPr>
                        <a:t>都道府県</a:t>
                      </a:r>
                      <a:endParaRPr lang="en-US" altLang="ja-JP" sz="1000" b="0" i="0" u="none" strike="noStrike" dirty="0" smtClean="0">
                        <a:effectLst/>
                        <a:latin typeface="ＭＳ Ｐゴシック"/>
                      </a:endParaRPr>
                    </a:p>
                    <a:p>
                      <a:pPr algn="ctr" fontAlgn="ctr"/>
                      <a:r>
                        <a:rPr lang="ja-JP" altLang="en-US" sz="1000" b="0" i="0" u="none" strike="noStrike" dirty="0" smtClean="0">
                          <a:effectLst/>
                          <a:latin typeface="ＭＳ Ｐゴシック"/>
                        </a:rPr>
                        <a:t>指定都市</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236599671"/>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zh-TW" altLang="en-US" sz="1000" u="none" strike="noStrike" dirty="0" smtClean="0">
                          <a:effectLst/>
                          <a:latin typeface="ＭＳ Ｐゴシック" panose="020B0600070205080204" pitchFamily="50" charset="-128"/>
                          <a:ea typeface="ＭＳ Ｐゴシック" panose="020B0600070205080204" pitchFamily="50" charset="-128"/>
                        </a:rPr>
                        <a:t>強度</a:t>
                      </a:r>
                      <a:r>
                        <a:rPr lang="zh-TW" altLang="en-US" sz="1000" u="none" strike="noStrike" dirty="0">
                          <a:effectLst/>
                          <a:latin typeface="ＭＳ Ｐゴシック" panose="020B0600070205080204" pitchFamily="50" charset="-128"/>
                          <a:ea typeface="ＭＳ Ｐゴシック" panose="020B0600070205080204" pitchFamily="50" charset="-128"/>
                        </a:rPr>
                        <a:t>行動障害支援者養成研修事業（基礎研修、実践研修）</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強度行動障害を有する者等に対する支援を行う者への研修</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768410927"/>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障害</a:t>
                      </a:r>
                      <a:r>
                        <a:rPr lang="ja-JP" altLang="en-US" sz="1000" u="none" strike="noStrike" dirty="0">
                          <a:effectLst/>
                        </a:rPr>
                        <a:t>福祉従事者の専門性向上のための研修受講促進事業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障害福祉従事者の確保や専門性の向上を図る観点から、障害福祉従事者が研修に参加することを促すため、研修受講期間中の代替要員確保のための支援</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4220052870"/>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algn="l" fontAlgn="ctr"/>
                      <a:r>
                        <a:rPr lang="ja-JP" altLang="en-US" sz="1000" u="none" strike="noStrike" dirty="0" smtClean="0">
                          <a:effectLst/>
                        </a:rPr>
                        <a:t>　</a:t>
                      </a:r>
                      <a:r>
                        <a:rPr lang="zh-TW" altLang="en-US" sz="1000" u="none" strike="noStrike" dirty="0" smtClean="0">
                          <a:effectLst/>
                          <a:latin typeface="ＭＳ Ｐゴシック" panose="020B0600070205080204" pitchFamily="50" charset="-128"/>
                          <a:ea typeface="ＭＳ Ｐゴシック" panose="020B0600070205080204" pitchFamily="50" charset="-128"/>
                        </a:rPr>
                        <a:t>成年</a:t>
                      </a:r>
                      <a:r>
                        <a:rPr lang="zh-TW" altLang="en-US" sz="1000" u="none" strike="noStrike" dirty="0">
                          <a:effectLst/>
                          <a:latin typeface="ＭＳ Ｐゴシック" panose="020B0600070205080204" pitchFamily="50" charset="-128"/>
                          <a:ea typeface="ＭＳ Ｐゴシック" panose="020B0600070205080204" pitchFamily="50" charset="-128"/>
                        </a:rPr>
                        <a:t>後見制度普及啓発事業</a:t>
                      </a:r>
                      <a:endParaRPr lang="zh-TW" altLang="en-US" sz="1000" b="0" i="0" u="none" strike="noStrike" dirty="0">
                        <a:effectLst/>
                        <a:latin typeface="ＭＳ Ｐゴシック" panose="020B0600070205080204" pitchFamily="50" charset="-128"/>
                        <a:ea typeface="ＭＳ Ｐゴシック" panose="020B0600070205080204" pitchFamily="50" charset="-128"/>
                      </a:endParaRPr>
                    </a:p>
                  </a:txBody>
                  <a:tcPr marL="4546" marR="4546" marT="4546" marB="0" anchor="ctr"/>
                </a:tc>
                <a:tc>
                  <a:txBody>
                    <a:bodyPr/>
                    <a:lstStyle/>
                    <a:p>
                      <a:pPr marL="88900" indent="0" algn="l" fontAlgn="ctr"/>
                      <a:r>
                        <a:rPr lang="ja-JP" altLang="en-US" sz="1000" u="none" strike="noStrike" dirty="0">
                          <a:effectLst/>
                        </a:rPr>
                        <a:t>成年後見制度利用促進のための普及啓発</a:t>
                      </a:r>
                      <a:endParaRPr lang="ja-JP" altLang="en-US" sz="1000" b="0" i="0" u="none" strike="noStrike" dirty="0">
                        <a:effectLst/>
                        <a:latin typeface="ＭＳ Ｐゴシック"/>
                      </a:endParaRPr>
                    </a:p>
                  </a:txBody>
                  <a:tcPr marL="4546" marR="4546" marT="4546" marB="0" anchor="ctr"/>
                </a:tc>
                <a:tc>
                  <a:txBody>
                    <a:bodyPr/>
                    <a:lstStyle/>
                    <a:p>
                      <a:pPr algn="ctr" fontAlgn="ctr"/>
                      <a:r>
                        <a:rPr lang="ja-JP" altLang="en-US" sz="1000" u="none" strike="noStrike" dirty="0">
                          <a:effectLst/>
                        </a:rPr>
                        <a:t>都道府県</a:t>
                      </a:r>
                      <a:br>
                        <a:rPr lang="ja-JP" altLang="en-US" sz="1000" u="none" strike="noStrike" dirty="0">
                          <a:effectLst/>
                        </a:rPr>
                      </a:br>
                      <a:r>
                        <a:rPr lang="ja-JP" altLang="en-US" sz="1000" u="none" strike="noStrike" dirty="0" smtClean="0">
                          <a:effectLst/>
                        </a:rPr>
                        <a:t>市区町村</a:t>
                      </a: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3377591099"/>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アルコール</a:t>
                      </a:r>
                      <a:r>
                        <a:rPr lang="ja-JP" altLang="en-US" sz="1000" u="none" strike="noStrike" dirty="0">
                          <a:effectLst/>
                        </a:rPr>
                        <a:t>関連問題に取り組む民間団体支援事業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a:effectLst/>
                        </a:rPr>
                        <a:t>アルコール依存症を含むアルコール関連問題の改善に取り組む民間団体の活動を</a:t>
                      </a:r>
                      <a:r>
                        <a:rPr lang="ja-JP" altLang="en-US" sz="1000" u="none" strike="noStrike" dirty="0" smtClean="0">
                          <a:effectLst/>
                        </a:rPr>
                        <a:t>支援</a:t>
                      </a:r>
                      <a:endParaRPr lang="ja-JP" altLang="en-US" sz="1000" b="0" i="0" u="none" strike="noStrike" dirty="0">
                        <a:effectLst/>
                        <a:latin typeface="ＭＳ Ｐゴシック"/>
                      </a:endParaRPr>
                    </a:p>
                  </a:txBody>
                  <a:tcPr marL="4546" marR="4546" marT="4546" marB="0" anchor="ctr"/>
                </a:tc>
                <a:tc rowSpan="3">
                  <a:txBody>
                    <a:bodyPr/>
                    <a:lstStyle/>
                    <a:p>
                      <a:pPr algn="ctr" fontAlgn="ctr"/>
                      <a:r>
                        <a:rPr lang="ja-JP" altLang="en-US" sz="1000" u="none" strike="noStrike" dirty="0" smtClean="0">
                          <a:effectLst/>
                        </a:rPr>
                        <a:t>都道府県</a:t>
                      </a:r>
                      <a:endParaRPr lang="en-US" altLang="ja-JP" sz="1000" u="none" strike="noStrike" dirty="0" smtClean="0">
                        <a:effectLst/>
                      </a:endParaRPr>
                    </a:p>
                    <a:p>
                      <a:pPr algn="ctr" fontAlgn="ctr"/>
                      <a:r>
                        <a:rPr lang="ja-JP" altLang="en-US" sz="1000" b="0" i="0" u="none" strike="noStrike" dirty="0" smtClean="0">
                          <a:effectLst/>
                          <a:latin typeface="ＭＳ Ｐゴシック"/>
                        </a:rPr>
                        <a:t>市区町村</a:t>
                      </a:r>
                      <a:r>
                        <a:rPr lang="en-US" altLang="ja-JP" sz="1000" b="0" i="0" u="none" strike="noStrike" dirty="0" smtClean="0">
                          <a:effectLst/>
                          <a:latin typeface="ＭＳ Ｐゴシック"/>
                        </a:rPr>
                        <a:t>※</a:t>
                      </a:r>
                    </a:p>
                    <a:p>
                      <a:pPr algn="ctr" fontAlgn="ctr"/>
                      <a:r>
                        <a:rPr lang="en-US" altLang="ja-JP" sz="900" b="0" i="0" u="none" strike="noStrike" dirty="0" smtClean="0">
                          <a:effectLst/>
                          <a:latin typeface="ＭＳ Ｐゴシック"/>
                        </a:rPr>
                        <a:t>※</a:t>
                      </a:r>
                      <a:r>
                        <a:rPr lang="ja-JP" altLang="en-US" sz="900" b="0" i="0" u="none" strike="noStrike" dirty="0" smtClean="0">
                          <a:effectLst/>
                          <a:latin typeface="ＭＳ Ｐゴシック"/>
                        </a:rPr>
                        <a:t>保健所を設置しているものに限る</a:t>
                      </a:r>
                      <a:endParaRPr lang="ja-JP" altLang="en-US" sz="900" b="0" i="0" u="none" strike="noStrike" dirty="0">
                        <a:effectLst/>
                        <a:latin typeface="ＭＳ Ｐゴシック"/>
                      </a:endParaRPr>
                    </a:p>
                  </a:txBody>
                  <a:tcPr marL="4546" marR="4546" marT="4546" marB="0" anchor="ctr"/>
                </a:tc>
                <a:extLst>
                  <a:ext uri="{0D108BD9-81ED-4DB2-BD59-A6C34878D82A}">
                    <a16:rowId xmlns:a16="http://schemas.microsoft.com/office/drawing/2014/main" val="1568344489"/>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薬物依存症問題</a:t>
                      </a:r>
                      <a:r>
                        <a:rPr lang="ja-JP" altLang="en-US" sz="1000" u="none" strike="noStrike" dirty="0">
                          <a:effectLst/>
                        </a:rPr>
                        <a:t>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薬物依存症に関する問題の改善に取り組む民間団体の活動を支援</a:t>
                      </a:r>
                      <a:endParaRPr lang="ja-JP" altLang="en-US" sz="1000" b="0" i="0" u="none" strike="noStrike" dirty="0">
                        <a:effectLst/>
                        <a:latin typeface="ＭＳ Ｐゴシック"/>
                      </a:endParaRPr>
                    </a:p>
                  </a:txBody>
                  <a:tcPr marL="4546" marR="4546" marT="4546" marB="0" anchor="ctr"/>
                </a:tc>
                <a:tc vMerge="1">
                  <a:txBody>
                    <a:bodyPr/>
                    <a:lstStyle/>
                    <a:p>
                      <a:pPr algn="ctr" fontAlgn="ct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365328881"/>
                  </a:ext>
                </a:extLst>
              </a:tr>
              <a:tr h="302296">
                <a:tc>
                  <a:txBody>
                    <a:bodyPr/>
                    <a:lstStyle/>
                    <a:p>
                      <a:pPr algn="ctr" fontAlgn="ct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ギャンブル</a:t>
                      </a:r>
                      <a:r>
                        <a:rPr lang="ja-JP" altLang="en-US" sz="1000" u="none" strike="noStrike" dirty="0">
                          <a:effectLst/>
                        </a:rPr>
                        <a:t>等</a:t>
                      </a:r>
                      <a:r>
                        <a:rPr lang="ja-JP" altLang="en-US" sz="1000" u="none" strike="noStrike" dirty="0" smtClean="0">
                          <a:effectLst/>
                        </a:rPr>
                        <a:t>依存症問題</a:t>
                      </a:r>
                      <a:r>
                        <a:rPr lang="ja-JP" altLang="en-US" sz="1000" u="none" strike="noStrike" dirty="0">
                          <a:effectLst/>
                        </a:rPr>
                        <a:t>に取り組む民間団体支援事業</a:t>
                      </a:r>
                      <a:endParaRPr lang="ja-JP" altLang="en-US" sz="1000" b="0" i="0" u="none" strike="noStrike" dirty="0">
                        <a:effectLst/>
                        <a:latin typeface="ＭＳ Ｐゴシック"/>
                      </a:endParaRPr>
                    </a:p>
                  </a:txBody>
                  <a:tcPr marL="4546" marR="4546" marT="4546" marB="0" anchor="ctr"/>
                </a:tc>
                <a:tc>
                  <a:txBody>
                    <a:bodyPr/>
                    <a:lstStyle/>
                    <a:p>
                      <a:pPr marL="88900" indent="0" algn="l" fontAlgn="ctr"/>
                      <a:r>
                        <a:rPr lang="ja-JP" altLang="en-US" sz="1000" u="none" strike="noStrike" dirty="0" smtClean="0">
                          <a:effectLst/>
                        </a:rPr>
                        <a:t>ギャンブル等依存症に関する問題の改善に取り組む民間団体の活動を支援</a:t>
                      </a:r>
                      <a:endParaRPr lang="ja-JP" altLang="en-US" sz="1000" b="0" i="0" u="none" strike="noStrike" dirty="0">
                        <a:effectLst/>
                        <a:latin typeface="ＭＳ Ｐゴシック"/>
                      </a:endParaRPr>
                    </a:p>
                  </a:txBody>
                  <a:tcPr marL="4546" marR="4546" marT="4546" marB="0" anchor="ctr"/>
                </a:tc>
                <a:tc vMerge="1">
                  <a:txBody>
                    <a:bodyPr/>
                    <a:lstStyle/>
                    <a:p>
                      <a:pPr algn="ctr" fontAlgn="ctr"/>
                      <a:endParaRPr lang="ja-JP" altLang="en-US" sz="1000" b="0" i="0" u="none" strike="noStrike" dirty="0">
                        <a:effectLst/>
                        <a:latin typeface="ＭＳ Ｐゴシック"/>
                      </a:endParaRPr>
                    </a:p>
                  </a:txBody>
                  <a:tcPr marL="4546" marR="4546" marT="4546" marB="0" anchor="ctr"/>
                </a:tc>
                <a:extLst>
                  <a:ext uri="{0D108BD9-81ED-4DB2-BD59-A6C34878D82A}">
                    <a16:rowId xmlns:a16="http://schemas.microsoft.com/office/drawing/2014/main" val="1496678662"/>
                  </a:ext>
                </a:extLst>
              </a:tr>
            </a:tbl>
          </a:graphicData>
        </a:graphic>
      </p:graphicFrame>
      <p:sp>
        <p:nvSpPr>
          <p:cNvPr id="6" name="テキスト ボックス 5"/>
          <p:cNvSpPr txBox="1"/>
          <p:nvPr/>
        </p:nvSpPr>
        <p:spPr>
          <a:xfrm>
            <a:off x="200472" y="6579979"/>
            <a:ext cx="9489504" cy="233397"/>
          </a:xfrm>
          <a:prstGeom prst="rect">
            <a:avLst/>
          </a:prstGeom>
          <a:noFill/>
        </p:spPr>
        <p:txBody>
          <a:bodyPr wrap="square" rtlCol="0">
            <a:spAutoFit/>
          </a:bodyPr>
          <a:lstStyle/>
          <a:p>
            <a:pPr>
              <a:lnSpc>
                <a:spcPts val="1100"/>
              </a:lnSpc>
            </a:pPr>
            <a:r>
              <a:rPr lang="ja-JP" altLang="en-US" sz="1050" dirty="0"/>
              <a:t>注）◎・・・地域生活支援事業からの移行</a:t>
            </a:r>
            <a:r>
              <a:rPr lang="ja-JP" altLang="en-US" sz="1050" dirty="0" smtClean="0"/>
              <a:t>、★</a:t>
            </a:r>
            <a:r>
              <a:rPr lang="ja-JP" altLang="en-US" sz="1050" dirty="0"/>
              <a:t>・・・新規</a:t>
            </a:r>
            <a:r>
              <a:rPr lang="ja-JP" altLang="en-US" sz="1050" dirty="0" smtClean="0"/>
              <a:t>事業</a:t>
            </a: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99</a:t>
            </a:fld>
            <a:endParaRPr lang="en-US" altLang="ja-JP" dirty="0"/>
          </a:p>
        </p:txBody>
      </p:sp>
    </p:spTree>
    <p:extLst>
      <p:ext uri="{BB962C8B-B14F-4D97-AF65-F5344CB8AC3E}">
        <p14:creationId xmlns:p14="http://schemas.microsoft.com/office/powerpoint/2010/main" val="1337373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36804" tIns="7359" rIns="36804" bIns="7359" numCol="1" rtlCol="0" anchor="t" anchorCtr="0" compatLnSpc="1">
        <a:prstTxWarp prst="textNoShape">
          <a:avLst/>
        </a:prstTxWarp>
      </a:bodyPr>
      <a:lstStyle>
        <a:defPPr marL="119063" marR="0" indent="-119063" defTabSz="873125" rtl="0" eaLnBrk="1" fontAlgn="base" latinLnBrk="0" hangingPunct="1">
          <a:lnSpc>
            <a:spcPct val="100000"/>
          </a:lnSpc>
          <a:spcBef>
            <a:spcPct val="0"/>
          </a:spcBef>
          <a:spcAft>
            <a:spcPct val="0"/>
          </a:spcAft>
          <a:buClrTx/>
          <a:buSzTx/>
          <a:buFontTx/>
          <a:buNone/>
          <a:tabLst/>
          <a:defRPr kumimoji="1" sz="1200" b="0" i="0" u="none" strike="noStrike" cap="none" normalizeH="0" baseline="0" dirty="0" smtClean="0">
            <a:ln>
              <a:noFill/>
            </a:ln>
            <a:solidFill>
              <a:schemeClr val="tx1"/>
            </a:solidFill>
            <a:effectLst/>
            <a:latin typeface="Arial" charset="0"/>
            <a:ea typeface="ＭＳ Ｐゴシック" pitchFamily="50" charset="-128"/>
          </a:defRPr>
        </a:defPPr>
      </a:lstStyle>
      <a:style>
        <a:lnRef idx="1">
          <a:schemeClr val="accent3"/>
        </a:lnRef>
        <a:fillRef idx="2">
          <a:schemeClr val="accent3"/>
        </a:fillRef>
        <a:effectRef idx="1">
          <a:schemeClr val="accent3"/>
        </a:effectRef>
        <a:fontRef idx="minor">
          <a:schemeClr val="dk1"/>
        </a:fontRef>
      </a: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27196</TotalTime>
  <Words>15698</Words>
  <Application>Microsoft Office PowerPoint</Application>
  <PresentationFormat>A4 210 x 297 mm</PresentationFormat>
  <Paragraphs>3298</Paragraphs>
  <Slides>107</Slides>
  <Notes>98</Notes>
  <HiddenSlides>0</HiddenSlides>
  <MMClips>0</MMClips>
  <ScaleCrop>false</ScaleCrop>
  <HeadingPairs>
    <vt:vector size="8" baseType="variant">
      <vt:variant>
        <vt:lpstr>使用されているフォント</vt:lpstr>
      </vt:variant>
      <vt:variant>
        <vt:i4>26</vt:i4>
      </vt:variant>
      <vt:variant>
        <vt:lpstr>テーマ</vt:lpstr>
      </vt:variant>
      <vt:variant>
        <vt:i4>7</vt:i4>
      </vt:variant>
      <vt:variant>
        <vt:lpstr>埋め込まれた OLE サーバー</vt:lpstr>
      </vt:variant>
      <vt:variant>
        <vt:i4>1</vt:i4>
      </vt:variant>
      <vt:variant>
        <vt:lpstr>スライド タイトル</vt:lpstr>
      </vt:variant>
      <vt:variant>
        <vt:i4>107</vt:i4>
      </vt:variant>
    </vt:vector>
  </HeadingPairs>
  <TitlesOfParts>
    <vt:vector size="141" baseType="lpstr">
      <vt:lpstr>ＤＦ特太ゴシック体</vt:lpstr>
      <vt:lpstr>ＤＨＰ特太ゴシック体</vt:lpstr>
      <vt:lpstr>ＤＨＰ平成明朝体W7</vt:lpstr>
      <vt:lpstr>HGPｺﾞｼｯｸE</vt:lpstr>
      <vt:lpstr>HGPｺﾞｼｯｸM</vt:lpstr>
      <vt:lpstr>HGP創英角ﾎﾟｯﾌﾟ体</vt:lpstr>
      <vt:lpstr>HGSｺﾞｼｯｸM</vt:lpstr>
      <vt:lpstr>HGS創英角ｺﾞｼｯｸUB</vt:lpstr>
      <vt:lpstr>HGS創英角ﾎﾟｯﾌﾟ体</vt:lpstr>
      <vt:lpstr>HGｺﾞｼｯｸM</vt:lpstr>
      <vt:lpstr>HG丸ｺﾞｼｯｸM-PRO</vt:lpstr>
      <vt:lpstr>HG創英角ｺﾞｼｯｸUB</vt:lpstr>
      <vt:lpstr>Meiryo UI</vt:lpstr>
      <vt:lpstr>ＭＳ Ｐゴシック</vt:lpstr>
      <vt:lpstr>ＭＳ Ｐ明朝</vt:lpstr>
      <vt:lpstr>ＭＳ ゴシック</vt:lpstr>
      <vt:lpstr>ＭＳ 明朝</vt:lpstr>
      <vt:lpstr>ＭＳ明朝</vt:lpstr>
      <vt:lpstr>メイリオ</vt:lpstr>
      <vt:lpstr>Arial</vt:lpstr>
      <vt:lpstr>Arial Narrow</vt:lpstr>
      <vt:lpstr>Calibri</vt:lpstr>
      <vt:lpstr>Century</vt:lpstr>
      <vt:lpstr>JustUnitMarkG</vt:lpstr>
      <vt:lpstr>Times New Roman</vt:lpstr>
      <vt:lpstr>Wingdings</vt:lpstr>
      <vt:lpstr>標準デザイン</vt:lpstr>
      <vt:lpstr>デザインの設定</vt:lpstr>
      <vt:lpstr>1_デザインの設定</vt:lpstr>
      <vt:lpstr>6_標準デザイン</vt:lpstr>
      <vt:lpstr>1_Office テーマ</vt:lpstr>
      <vt:lpstr>2_標準デザイン</vt:lpstr>
      <vt:lpstr>4_標準デザイン</vt:lpstr>
      <vt:lpstr>Document</vt:lpstr>
      <vt:lpstr>PowerPoint プレゼンテーション</vt:lpstr>
      <vt:lpstr>本講義の獲得目標</vt:lpstr>
      <vt:lpstr>PowerPoint プレゼンテーション</vt:lpstr>
      <vt:lpstr>Ⅰ　障害福祉施策の経緯と動向</vt:lpstr>
      <vt:lpstr>（在宅・施設別）</vt:lpstr>
      <vt:lpstr>PowerPoint プレゼンテーション</vt:lpstr>
      <vt:lpstr>措置制度から支援費制度へ　（2003（平成15）年）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障害者総合支援法等の概要</vt:lpstr>
      <vt:lpstr>１　目的及び基本理念等</vt:lpstr>
      <vt:lpstr>PowerPoint プレゼンテーション</vt:lpstr>
      <vt:lpstr>障害者総合支援法の目指すもの（目的規定）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障害福祉サービス等の概要</vt:lpstr>
      <vt:lpstr>PowerPoint プレゼンテーション</vt:lpstr>
      <vt:lpstr>PowerPoint プレゼンテーション</vt:lpstr>
      <vt:lpstr>PowerPoint プレゼンテーション</vt:lpstr>
      <vt:lpstr>PowerPoint プレゼンテーション</vt:lpstr>
      <vt:lpstr>３　自立支援給付について</vt:lpstr>
      <vt:lpstr>PowerPoint プレゼンテーション</vt:lpstr>
      <vt:lpstr>PowerPoint プレゼンテーション</vt:lpstr>
      <vt:lpstr>PowerPoint プレゼンテーション</vt:lpstr>
      <vt:lpstr>計画相談支援・障害児相談支援のしくみ</vt:lpstr>
      <vt:lpstr>利用者負担について</vt:lpstr>
      <vt:lpstr>利用者負担に関する配慮措置</vt:lpstr>
      <vt:lpstr>PowerPoint プレゼンテーション</vt:lpstr>
      <vt:lpstr>PowerPoint プレゼンテーション</vt:lpstr>
      <vt:lpstr>PowerPoint プレゼンテーション</vt:lpstr>
      <vt:lpstr>PowerPoint プレゼンテーション</vt:lpstr>
      <vt:lpstr>自立支援医療制度の概要</vt:lpstr>
      <vt:lpstr>PowerPoint プレゼンテーション</vt:lpstr>
      <vt:lpstr>PowerPoint プレゼンテーション</vt:lpstr>
      <vt:lpstr>PowerPoint プレゼンテーション</vt:lpstr>
      <vt:lpstr>補装具費の支給の仕組み</vt:lpstr>
      <vt:lpstr>４　地域生活支援事業について</vt:lpstr>
      <vt:lpstr>PowerPoint プレゼンテーション</vt:lpstr>
      <vt:lpstr>PowerPoint プレゼンテーション</vt:lpstr>
      <vt:lpstr>PowerPoint プレゼンテーション</vt:lpstr>
      <vt:lpstr>PowerPoint プレゼンテーション</vt:lpstr>
      <vt:lpstr>５　苦情解決制度について</vt:lpstr>
      <vt:lpstr>苦情解決事業</vt:lpstr>
      <vt:lpstr>福祉サービスに関する苦情解決の仕組みの概要図</vt:lpstr>
      <vt:lpstr>６　介護給付費等に係る処分に関する 都道府県の不服審査について</vt:lpstr>
      <vt:lpstr>介護給付費等に係る処分に関する都道府県の不服審査</vt:lpstr>
      <vt:lpstr>PowerPoint プレゼンテーション</vt:lpstr>
      <vt:lpstr>７　介護保険制度との関係について</vt:lpstr>
      <vt:lpstr>PowerPoint プレゼンテーション</vt:lpstr>
      <vt:lpstr>PowerPoint プレゼンテーション</vt:lpstr>
      <vt:lpstr>８　障害福祉計画について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９　（自立支援）協議会について</vt:lpstr>
      <vt:lpstr>PowerPoint プレゼンテーション</vt:lpstr>
      <vt:lpstr>市町村（自立支援）協議会の機能</vt:lpstr>
      <vt:lpstr>PowerPoint プレゼンテーション</vt:lpstr>
      <vt:lpstr>PowerPoint プレゼンテーション</vt:lpstr>
      <vt:lpstr>（参考）専門部会（プロジェクト会議）の例</vt:lpstr>
      <vt:lpstr>PowerPoint プレゼンテーション</vt:lpstr>
      <vt:lpstr>都道府県（自立支援）協議会</vt:lpstr>
      <vt:lpstr>（自立支援）協議会と障害福祉計画</vt:lpstr>
      <vt:lpstr>１０　地域生活支援拠点等の整備について</vt:lpstr>
      <vt:lpstr>PowerPoint プレゼンテーション</vt:lpstr>
      <vt:lpstr>PowerPoint プレゼンテーション</vt:lpstr>
      <vt:lpstr>Ⅲ　障害者支援における権利擁護 と虐待防止に関わる法律　</vt:lpstr>
      <vt:lpstr>１　障害者の権利に関する条約及び 障害者差別解消法について</vt:lpstr>
      <vt:lpstr>PowerPoint プレゼンテーション</vt:lpstr>
      <vt:lpstr>PowerPoint プレゼンテーション</vt:lpstr>
      <vt:lpstr>PowerPoint プレゼンテーション</vt:lpstr>
      <vt:lpstr>２　障害者虐待防止法について</vt:lpstr>
      <vt:lpstr>PowerPoint プレゼンテーション</vt:lpstr>
      <vt:lpstr>PowerPoint プレゼンテーション</vt:lpstr>
      <vt:lpstr>PowerPoint プレゼンテーション</vt:lpstr>
      <vt:lpstr>PowerPoint プレゼンテーション</vt:lpstr>
      <vt:lpstr>３　日常生活自立支援事業と 成年後見制度について</vt:lpstr>
      <vt:lpstr>PowerPoint プレゼンテーション</vt:lpstr>
      <vt:lpstr>PowerPoint プレゼンテーション</vt:lpstr>
      <vt:lpstr>４　「障害福祉サービス等の提供に係る意思決定ガイドライン」について</vt:lpstr>
      <vt:lpstr>PowerPoint プレゼンテーション</vt:lpstr>
      <vt:lpstr>PowerPoint プレゼンテーション</vt:lpstr>
      <vt:lpstr>PowerPoint プレゼンテーション</vt:lpstr>
      <vt:lpstr>PowerPoint プレゼンテーション</vt:lpstr>
      <vt:lpstr>（参考資料１） 令和元年度　市町村　都道府県 地域生活支援事業一覧</vt:lpstr>
      <vt:lpstr>令和元年度　市町村　地域生活支援事業</vt:lpstr>
      <vt:lpstr>PowerPoint プレゼンテーション</vt:lpstr>
      <vt:lpstr>令和元年度　都道府県　地域生活支援事業</vt:lpstr>
      <vt:lpstr>PowerPoint プレゼンテーション</vt:lpstr>
      <vt:lpstr>PowerPoint プレゼンテーション</vt:lpstr>
      <vt:lpstr>令和元年度　地域生活支援促進事業</vt:lpstr>
      <vt:lpstr>PowerPoint プレゼンテーション</vt:lpstr>
      <vt:lpstr>（参考資料２） 　地域生活支援拠点等の整備促進について（通知）【概要】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清水 敦(shimizu-atsushisa)</dc:creator>
  <cp:lastModifiedBy>江端 潤(ebata-jun01)</cp:lastModifiedBy>
  <cp:revision>1842</cp:revision>
  <cp:lastPrinted>2019-05-23T13:25:36Z</cp:lastPrinted>
  <dcterms:created xsi:type="dcterms:W3CDTF">2009-02-17T02:03:39Z</dcterms:created>
  <dcterms:modified xsi:type="dcterms:W3CDTF">2019-05-26T23:54:16Z</dcterms:modified>
</cp:coreProperties>
</file>