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handoutMasterIdLst>
    <p:handoutMasterId r:id="rId43"/>
  </p:handoutMasterIdLst>
  <p:sldIdLst>
    <p:sldId id="263" r:id="rId2"/>
    <p:sldId id="978" r:id="rId3"/>
    <p:sldId id="981" r:id="rId4"/>
    <p:sldId id="986" r:id="rId5"/>
    <p:sldId id="987" r:id="rId6"/>
    <p:sldId id="984" r:id="rId7"/>
    <p:sldId id="985" r:id="rId8"/>
    <p:sldId id="259" r:id="rId9"/>
    <p:sldId id="274" r:id="rId10"/>
    <p:sldId id="258" r:id="rId11"/>
    <p:sldId id="273" r:id="rId12"/>
    <p:sldId id="271" r:id="rId13"/>
    <p:sldId id="952" r:id="rId14"/>
    <p:sldId id="272" r:id="rId15"/>
    <p:sldId id="954" r:id="rId16"/>
    <p:sldId id="266" r:id="rId17"/>
    <p:sldId id="956" r:id="rId18"/>
    <p:sldId id="269" r:id="rId19"/>
    <p:sldId id="957" r:id="rId20"/>
    <p:sldId id="264" r:id="rId21"/>
    <p:sldId id="979" r:id="rId22"/>
    <p:sldId id="950" r:id="rId23"/>
    <p:sldId id="951" r:id="rId24"/>
    <p:sldId id="942" r:id="rId25"/>
    <p:sldId id="965" r:id="rId26"/>
    <p:sldId id="966" r:id="rId27"/>
    <p:sldId id="967" r:id="rId28"/>
    <p:sldId id="968" r:id="rId29"/>
    <p:sldId id="969" r:id="rId30"/>
    <p:sldId id="970" r:id="rId31"/>
    <p:sldId id="976" r:id="rId32"/>
    <p:sldId id="961" r:id="rId33"/>
    <p:sldId id="971" r:id="rId34"/>
    <p:sldId id="980" r:id="rId35"/>
    <p:sldId id="972" r:id="rId36"/>
    <p:sldId id="973" r:id="rId37"/>
    <p:sldId id="974" r:id="rId38"/>
    <p:sldId id="975" r:id="rId39"/>
    <p:sldId id="948" r:id="rId40"/>
    <p:sldId id="964" r:id="rId41"/>
  </p:sldIdLst>
  <p:sldSz cx="9144000" cy="6858000" type="screen4x3"/>
  <p:notesSz cx="6807200" cy="9939338"/>
  <p:defaultTextStyle>
    <a:defPPr rtl="0">
      <a:defRPr lang="ja-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C89EF96-8CEA-46FF-86C4-4CE0E7609802}">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67283" autoAdjust="0"/>
  </p:normalViewPr>
  <p:slideViewPr>
    <p:cSldViewPr snapToGrid="0">
      <p:cViewPr varScale="1">
        <p:scale>
          <a:sx n="120" d="100"/>
          <a:sy n="120" d="100"/>
        </p:scale>
        <p:origin x="1170" y="108"/>
      </p:cViewPr>
      <p:guideLst>
        <p:guide orient="horz" pos="2160"/>
        <p:guide pos="2880"/>
      </p:guideLst>
    </p:cSldViewPr>
  </p:slideViewPr>
  <p:notesTextViewPr>
    <p:cViewPr>
      <p:scale>
        <a:sx n="1" d="1"/>
        <a:sy n="1" d="1"/>
      </p:scale>
      <p:origin x="0" y="0"/>
    </p:cViewPr>
  </p:notesTextViewPr>
  <p:sorterViewPr>
    <p:cViewPr varScale="1">
      <p:scale>
        <a:sx n="1" d="1"/>
        <a:sy n="1" d="1"/>
      </p:scale>
      <p:origin x="0" y="-6782"/>
    </p:cViewPr>
  </p:sorterViewPr>
  <p:notesViewPr>
    <p:cSldViewPr snapToGrid="0" showGuides="1">
      <p:cViewPr varScale="1">
        <p:scale>
          <a:sx n="88" d="100"/>
          <a:sy n="88" d="100"/>
        </p:scale>
        <p:origin x="3798"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______.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______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______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606916150730727"/>
          <c:y val="7.4076976988563095E-2"/>
          <c:w val="0.84227377511068824"/>
          <c:h val="0.83059667329358422"/>
        </c:manualLayout>
      </c:layout>
      <c:lineChart>
        <c:grouping val="standard"/>
        <c:varyColors val="0"/>
        <c:ser>
          <c:idx val="0"/>
          <c:order val="0"/>
          <c:tx>
            <c:strRef>
              <c:f>Sheet1!$B$1</c:f>
              <c:strCache>
                <c:ptCount val="1"/>
                <c:pt idx="0">
                  <c:v>相談・通報件数(件)</c:v>
                </c:pt>
              </c:strCache>
            </c:strRef>
          </c:tx>
          <c:marker>
            <c:symbol val="square"/>
            <c:size val="5"/>
          </c:marker>
          <c:dPt>
            <c:idx val="1"/>
            <c:marker>
              <c:spPr>
                <a:ln>
                  <a:prstDash val="sysDot"/>
                </a:ln>
              </c:spPr>
            </c:marker>
            <c:bubble3D val="0"/>
            <c:spPr>
              <a:ln>
                <a:prstDash val="sysDot"/>
              </a:ln>
            </c:spPr>
            <c:extLst>
              <c:ext xmlns:c16="http://schemas.microsoft.com/office/drawing/2014/chart" uri="{C3380CC4-5D6E-409C-BE32-E72D297353CC}">
                <c16:uniqueId val="{00000001-0E93-4892-B420-E58946032B2B}"/>
              </c:ext>
            </c:extLst>
          </c:dPt>
          <c:dLbls>
            <c:dLbl>
              <c:idx val="0"/>
              <c:layout>
                <c:manualLayout>
                  <c:x val="-7.6159467129914851E-2"/>
                  <c:y val="-3.703848849428163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0E93-4892-B420-E58946032B2B}"/>
                </c:ext>
              </c:extLst>
            </c:dLbl>
            <c:dLbl>
              <c:idx val="1"/>
              <c:layout>
                <c:manualLayout>
                  <c:x val="-8.0590084839234091E-2"/>
                  <c:y val="-3.276064134202604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0E93-4892-B420-E58946032B2B}"/>
                </c:ext>
              </c:extLst>
            </c:dLbl>
            <c:dLbl>
              <c:idx val="2"/>
              <c:layout>
                <c:manualLayout>
                  <c:x val="-8.0027168941417537E-2"/>
                  <c:y val="-3.744073296231548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0E93-4892-B420-E58946032B2B}"/>
                </c:ext>
              </c:extLst>
            </c:dLbl>
            <c:dLbl>
              <c:idx val="3"/>
              <c:layout>
                <c:manualLayout>
                  <c:x val="-8.5021209808523651E-2"/>
                  <c:y val="-2.319932404056725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0E93-4892-B420-E58946032B2B}"/>
                </c:ext>
              </c:extLst>
            </c:dLbl>
            <c:dLbl>
              <c:idx val="4"/>
              <c:layout>
                <c:manualLayout>
                  <c:x val="-8.9310707359529118E-2"/>
                  <c:y val="-3.2710171591564509E-2"/>
                </c:manualLayout>
              </c:layout>
              <c:showLegendKey val="0"/>
              <c:showVal val="1"/>
              <c:showCatName val="0"/>
              <c:showSerName val="0"/>
              <c:showPercent val="0"/>
              <c:showBubbleSize val="0"/>
              <c:extLst>
                <c:ext xmlns:c15="http://schemas.microsoft.com/office/drawing/2012/chart" uri="{CE6537A1-D6FC-4f65-9D91-7224C49458BB}">
                  <c15:layout>
                    <c:manualLayout>
                      <c:w val="0.1608844999817044"/>
                      <c:h val="4.069314522084054E-2"/>
                    </c:manualLayout>
                  </c15:layout>
                </c:ext>
                <c:ext xmlns:c16="http://schemas.microsoft.com/office/drawing/2014/chart" uri="{C3380CC4-5D6E-409C-BE32-E72D297353CC}">
                  <c16:uniqueId val="{00000005-0E93-4892-B420-E58946032B2B}"/>
                </c:ext>
              </c:extLst>
            </c:dLbl>
            <c:dLbl>
              <c:idx val="5"/>
              <c:layout>
                <c:manualLayout>
                  <c:x val="-4.1491769601104005E-2"/>
                  <c:y val="-2.601706324530179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3132-4C94-BF24-55FB4F0A28FD}"/>
                </c:ext>
              </c:extLst>
            </c:dLbl>
            <c:spPr>
              <a:noFill/>
              <a:ln>
                <a:noFill/>
              </a:ln>
              <a:effectLst/>
            </c:spPr>
            <c:txPr>
              <a:bodyPr/>
              <a:lstStyle/>
              <a:p>
                <a:pPr>
                  <a:defRPr sz="10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H24</c:v>
                </c:pt>
                <c:pt idx="1">
                  <c:v>H25</c:v>
                </c:pt>
                <c:pt idx="2">
                  <c:v>H26</c:v>
                </c:pt>
                <c:pt idx="3">
                  <c:v>H27</c:v>
                </c:pt>
                <c:pt idx="4">
                  <c:v>H28</c:v>
                </c:pt>
                <c:pt idx="5">
                  <c:v>H29</c:v>
                </c:pt>
              </c:strCache>
            </c:strRef>
          </c:cat>
          <c:val>
            <c:numRef>
              <c:f>Sheet1!$B$2:$B$7</c:f>
              <c:numCache>
                <c:formatCode>#,##0_ </c:formatCode>
                <c:ptCount val="6"/>
                <c:pt idx="0">
                  <c:v>939</c:v>
                </c:pt>
                <c:pt idx="1">
                  <c:v>1860</c:v>
                </c:pt>
                <c:pt idx="2">
                  <c:v>1746</c:v>
                </c:pt>
                <c:pt idx="3">
                  <c:v>2160</c:v>
                </c:pt>
                <c:pt idx="4">
                  <c:v>2115</c:v>
                </c:pt>
                <c:pt idx="5">
                  <c:v>2374</c:v>
                </c:pt>
              </c:numCache>
            </c:numRef>
          </c:val>
          <c:smooth val="0"/>
          <c:extLst>
            <c:ext xmlns:c16="http://schemas.microsoft.com/office/drawing/2014/chart" uri="{C3380CC4-5D6E-409C-BE32-E72D297353CC}">
              <c16:uniqueId val="{00000006-0E93-4892-B420-E58946032B2B}"/>
            </c:ext>
          </c:extLst>
        </c:ser>
        <c:ser>
          <c:idx val="1"/>
          <c:order val="1"/>
          <c:tx>
            <c:strRef>
              <c:f>Sheet1!$C$1</c:f>
              <c:strCache>
                <c:ptCount val="1"/>
                <c:pt idx="0">
                  <c:v>虐待判断件数(件)</c:v>
                </c:pt>
              </c:strCache>
            </c:strRef>
          </c:tx>
          <c:spPr>
            <a:ln>
              <a:solidFill>
                <a:srgbClr val="FF0000"/>
              </a:solidFill>
            </a:ln>
          </c:spPr>
          <c:marker>
            <c:symbol val="square"/>
            <c:size val="5"/>
            <c:spPr>
              <a:ln>
                <a:solidFill>
                  <a:srgbClr val="FF0000"/>
                </a:solidFill>
              </a:ln>
            </c:spPr>
          </c:marker>
          <c:dPt>
            <c:idx val="1"/>
            <c:marker>
              <c:spPr>
                <a:ln>
                  <a:solidFill>
                    <a:srgbClr val="FF0000"/>
                  </a:solidFill>
                  <a:prstDash val="sysDot"/>
                </a:ln>
              </c:spPr>
            </c:marker>
            <c:bubble3D val="0"/>
            <c:spPr>
              <a:ln>
                <a:solidFill>
                  <a:srgbClr val="FF0000"/>
                </a:solidFill>
                <a:prstDash val="sysDot"/>
              </a:ln>
            </c:spPr>
            <c:extLst>
              <c:ext xmlns:c16="http://schemas.microsoft.com/office/drawing/2014/chart" uri="{C3380CC4-5D6E-409C-BE32-E72D297353CC}">
                <c16:uniqueId val="{00000008-0E93-4892-B420-E58946032B2B}"/>
              </c:ext>
            </c:extLst>
          </c:dPt>
          <c:dLbls>
            <c:dLbl>
              <c:idx val="0"/>
              <c:layout>
                <c:manualLayout>
                  <c:x val="-9.2756321124080623E-2"/>
                  <c:y val="4.2366655101458168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0E93-4892-B420-E58946032B2B}"/>
                </c:ext>
              </c:extLst>
            </c:dLbl>
            <c:dLbl>
              <c:idx val="1"/>
              <c:layout>
                <c:manualLayout>
                  <c:x val="-6.8142681116239612E-2"/>
                  <c:y val="2.31490553089260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0E93-4892-B420-E58946032B2B}"/>
                </c:ext>
              </c:extLst>
            </c:dLbl>
            <c:dLbl>
              <c:idx val="2"/>
              <c:layout>
                <c:manualLayout>
                  <c:x val="-5.513210718075514E-2"/>
                  <c:y val="1.620434553695210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0E93-4892-B420-E58946032B2B}"/>
                </c:ext>
              </c:extLst>
            </c:dLbl>
            <c:dLbl>
              <c:idx val="3"/>
              <c:layout>
                <c:manualLayout>
                  <c:x val="-6.0125895102564358E-2"/>
                  <c:y val="2.08341497780333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0E93-4892-B420-E58946032B2B}"/>
                </c:ext>
              </c:extLst>
            </c:dLbl>
            <c:dLbl>
              <c:idx val="4"/>
              <c:layout>
                <c:manualLayout>
                  <c:x val="-5.6117502095726739E-2"/>
                  <c:y val="1.851924424714077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0E93-4892-B420-E58946032B2B}"/>
                </c:ext>
              </c:extLst>
            </c:dLbl>
            <c:dLbl>
              <c:idx val="5"/>
              <c:layout>
                <c:manualLayout>
                  <c:x val="-4.564094656121441E-2"/>
                  <c:y val="1.419112540652825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3132-4C94-BF24-55FB4F0A28FD}"/>
                </c:ext>
              </c:extLst>
            </c:dLbl>
            <c:spPr>
              <a:noFill/>
              <a:ln>
                <a:noFill/>
              </a:ln>
              <a:effectLst/>
            </c:spPr>
            <c:txPr>
              <a:bodyPr/>
              <a:lstStyle/>
              <a:p>
                <a:pPr>
                  <a:defRPr sz="10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H24</c:v>
                </c:pt>
                <c:pt idx="1">
                  <c:v>H25</c:v>
                </c:pt>
                <c:pt idx="2">
                  <c:v>H26</c:v>
                </c:pt>
                <c:pt idx="3">
                  <c:v>H27</c:v>
                </c:pt>
                <c:pt idx="4">
                  <c:v>H28</c:v>
                </c:pt>
                <c:pt idx="5">
                  <c:v>H29</c:v>
                </c:pt>
              </c:strCache>
            </c:strRef>
          </c:cat>
          <c:val>
            <c:numRef>
              <c:f>Sheet1!$C$2:$C$7</c:f>
              <c:numCache>
                <c:formatCode>#,##0_ </c:formatCode>
                <c:ptCount val="6"/>
                <c:pt idx="0">
                  <c:v>80</c:v>
                </c:pt>
                <c:pt idx="1">
                  <c:v>263</c:v>
                </c:pt>
                <c:pt idx="2">
                  <c:v>311</c:v>
                </c:pt>
                <c:pt idx="3">
                  <c:v>339</c:v>
                </c:pt>
                <c:pt idx="4">
                  <c:v>401</c:v>
                </c:pt>
                <c:pt idx="5">
                  <c:v>464</c:v>
                </c:pt>
              </c:numCache>
            </c:numRef>
          </c:val>
          <c:smooth val="0"/>
          <c:extLst>
            <c:ext xmlns:c16="http://schemas.microsoft.com/office/drawing/2014/chart" uri="{C3380CC4-5D6E-409C-BE32-E72D297353CC}">
              <c16:uniqueId val="{0000000D-0E93-4892-B420-E58946032B2B}"/>
            </c:ext>
          </c:extLst>
        </c:ser>
        <c:ser>
          <c:idx val="2"/>
          <c:order val="2"/>
          <c:tx>
            <c:strRef>
              <c:f>Sheet1!$D$1</c:f>
              <c:strCache>
                <c:ptCount val="1"/>
                <c:pt idx="0">
                  <c:v>被虐待者数(人)</c:v>
                </c:pt>
              </c:strCache>
            </c:strRef>
          </c:tx>
          <c:spPr>
            <a:ln>
              <a:prstDash val="solid"/>
            </a:ln>
          </c:spPr>
          <c:marker>
            <c:symbol val="square"/>
            <c:size val="7"/>
            <c:spPr>
              <a:ln>
                <a:prstDash val="solid"/>
              </a:ln>
            </c:spPr>
          </c:marker>
          <c:dPt>
            <c:idx val="1"/>
            <c:marker>
              <c:spPr>
                <a:ln>
                  <a:prstDash val="sysDot"/>
                </a:ln>
              </c:spPr>
            </c:marker>
            <c:bubble3D val="0"/>
            <c:spPr>
              <a:ln>
                <a:prstDash val="sysDot"/>
              </a:ln>
            </c:spPr>
            <c:extLst>
              <c:ext xmlns:c16="http://schemas.microsoft.com/office/drawing/2014/chart" uri="{C3380CC4-5D6E-409C-BE32-E72D297353CC}">
                <c16:uniqueId val="{0000000F-0E93-4892-B420-E58946032B2B}"/>
              </c:ext>
            </c:extLst>
          </c:dPt>
          <c:dLbls>
            <c:dLbl>
              <c:idx val="0"/>
              <c:layout>
                <c:manualLayout>
                  <c:x val="-8.0167860136752478E-2"/>
                  <c:y val="-2.314905530892596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0E93-4892-B420-E58946032B2B}"/>
                </c:ext>
              </c:extLst>
            </c:dLbl>
            <c:dLbl>
              <c:idx val="1"/>
              <c:layout>
                <c:manualLayout>
                  <c:x val="-7.2151074123077238E-2"/>
                  <c:y val="-2.314905530892596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0E93-4892-B420-E58946032B2B}"/>
                </c:ext>
              </c:extLst>
            </c:dLbl>
            <c:dLbl>
              <c:idx val="2"/>
              <c:layout>
                <c:manualLayout>
                  <c:x val="-8.403553525036199E-2"/>
                  <c:y val="-2.557140231225951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1-0E93-4892-B420-E58946032B2B}"/>
                </c:ext>
              </c:extLst>
            </c:dLbl>
            <c:dLbl>
              <c:idx val="3"/>
              <c:layout>
                <c:manualLayout>
                  <c:x val="-6.4134288109401985E-2"/>
                  <c:y val="-2.546414311584461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2-0E93-4892-B420-E58946032B2B}"/>
                </c:ext>
              </c:extLst>
            </c:dLbl>
            <c:dLbl>
              <c:idx val="4"/>
              <c:layout>
                <c:manualLayout>
                  <c:x val="-5.5976644380903592E-2"/>
                  <c:y val="-2.803045244175818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3-0E93-4892-B420-E58946032B2B}"/>
                </c:ext>
              </c:extLst>
            </c:dLbl>
            <c:dLbl>
              <c:idx val="5"/>
              <c:layout>
                <c:manualLayout>
                  <c:x val="-2.0745884800551999E-2"/>
                  <c:y val="-1.8921500542037669E-2"/>
                </c:manualLayout>
              </c:layout>
              <c:showLegendKey val="0"/>
              <c:showVal val="1"/>
              <c:showCatName val="0"/>
              <c:showSerName val="0"/>
              <c:showPercent val="0"/>
              <c:showBubbleSize val="0"/>
              <c:extLst>
                <c:ext xmlns:c15="http://schemas.microsoft.com/office/drawing/2012/chart" uri="{CE6537A1-D6FC-4f65-9D91-7224C49458BB}">
                  <c15:layout>
                    <c:manualLayout>
                      <c:w val="0.12949581292504561"/>
                      <c:h val="4.069314522084054E-2"/>
                    </c:manualLayout>
                  </c15:layout>
                </c:ext>
                <c:ext xmlns:c16="http://schemas.microsoft.com/office/drawing/2014/chart" uri="{C3380CC4-5D6E-409C-BE32-E72D297353CC}">
                  <c16:uniqueId val="{00000007-3132-4C94-BF24-55FB4F0A28FD}"/>
                </c:ext>
              </c:extLst>
            </c:dLbl>
            <c:spPr>
              <a:noFill/>
              <a:ln>
                <a:noFill/>
              </a:ln>
              <a:effectLst/>
            </c:spPr>
            <c:txPr>
              <a:bodyPr/>
              <a:lstStyle/>
              <a:p>
                <a:pPr>
                  <a:defRPr sz="10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H24</c:v>
                </c:pt>
                <c:pt idx="1">
                  <c:v>H25</c:v>
                </c:pt>
                <c:pt idx="2">
                  <c:v>H26</c:v>
                </c:pt>
                <c:pt idx="3">
                  <c:v>H27</c:v>
                </c:pt>
                <c:pt idx="4">
                  <c:v>H28</c:v>
                </c:pt>
                <c:pt idx="5">
                  <c:v>H29</c:v>
                </c:pt>
              </c:strCache>
            </c:strRef>
          </c:cat>
          <c:val>
            <c:numRef>
              <c:f>Sheet1!$D$2:$D$7</c:f>
              <c:numCache>
                <c:formatCode>#,##0_ </c:formatCode>
                <c:ptCount val="6"/>
                <c:pt idx="0">
                  <c:v>176</c:v>
                </c:pt>
                <c:pt idx="1">
                  <c:v>455</c:v>
                </c:pt>
                <c:pt idx="2">
                  <c:v>525</c:v>
                </c:pt>
                <c:pt idx="3">
                  <c:v>569</c:v>
                </c:pt>
                <c:pt idx="4">
                  <c:v>672</c:v>
                </c:pt>
                <c:pt idx="5">
                  <c:v>666</c:v>
                </c:pt>
              </c:numCache>
            </c:numRef>
          </c:val>
          <c:smooth val="0"/>
          <c:extLst>
            <c:ext xmlns:c16="http://schemas.microsoft.com/office/drawing/2014/chart" uri="{C3380CC4-5D6E-409C-BE32-E72D297353CC}">
              <c16:uniqueId val="{00000014-0E93-4892-B420-E58946032B2B}"/>
            </c:ext>
          </c:extLst>
        </c:ser>
        <c:dLbls>
          <c:showLegendKey val="0"/>
          <c:showVal val="0"/>
          <c:showCatName val="0"/>
          <c:showSerName val="0"/>
          <c:showPercent val="0"/>
          <c:showBubbleSize val="0"/>
        </c:dLbls>
        <c:marker val="1"/>
        <c:smooth val="0"/>
        <c:axId val="105165184"/>
        <c:axId val="105167488"/>
      </c:lineChart>
      <c:catAx>
        <c:axId val="105165184"/>
        <c:scaling>
          <c:orientation val="minMax"/>
        </c:scaling>
        <c:delete val="0"/>
        <c:axPos val="b"/>
        <c:numFmt formatCode="General" sourceLinked="0"/>
        <c:majorTickMark val="out"/>
        <c:minorTickMark val="none"/>
        <c:tickLblPos val="nextTo"/>
        <c:txPr>
          <a:bodyPr/>
          <a:lstStyle/>
          <a:p>
            <a:pPr>
              <a:defRPr sz="1000"/>
            </a:pPr>
            <a:endParaRPr lang="ja-JP"/>
          </a:p>
        </c:txPr>
        <c:crossAx val="105167488"/>
        <c:crosses val="autoZero"/>
        <c:auto val="1"/>
        <c:lblAlgn val="ctr"/>
        <c:lblOffset val="100"/>
        <c:noMultiLvlLbl val="0"/>
      </c:catAx>
      <c:valAx>
        <c:axId val="105167488"/>
        <c:scaling>
          <c:orientation val="minMax"/>
          <c:max val="5000"/>
        </c:scaling>
        <c:delete val="0"/>
        <c:axPos val="l"/>
        <c:majorGridlines/>
        <c:numFmt formatCode="#,##0_ " sourceLinked="1"/>
        <c:majorTickMark val="out"/>
        <c:minorTickMark val="none"/>
        <c:tickLblPos val="nextTo"/>
        <c:txPr>
          <a:bodyPr/>
          <a:lstStyle/>
          <a:p>
            <a:pPr>
              <a:defRPr sz="800"/>
            </a:pPr>
            <a:endParaRPr lang="ja-JP"/>
          </a:p>
        </c:txPr>
        <c:crossAx val="105165184"/>
        <c:crosses val="autoZero"/>
        <c:crossBetween val="between"/>
        <c:majorUnit val="1000"/>
      </c:valAx>
      <c:spPr>
        <a:ln>
          <a:solidFill>
            <a:schemeClr val="tx1"/>
          </a:solidFill>
        </a:ln>
      </c:spPr>
    </c:plotArea>
    <c:legend>
      <c:legendPos val="r"/>
      <c:legendEntry>
        <c:idx val="1"/>
        <c:txPr>
          <a:bodyPr/>
          <a:lstStyle/>
          <a:p>
            <a:pPr>
              <a:defRPr sz="1000" baseline="0">
                <a:latin typeface="+mn-ea"/>
                <a:ea typeface="ＭＳ Ｐゴシック" panose="020B0600070205080204" pitchFamily="50" charset="-128"/>
              </a:defRPr>
            </a:pPr>
            <a:endParaRPr lang="ja-JP"/>
          </a:p>
        </c:txPr>
      </c:legendEntry>
      <c:legendEntry>
        <c:idx val="2"/>
        <c:txPr>
          <a:bodyPr/>
          <a:lstStyle/>
          <a:p>
            <a:pPr>
              <a:defRPr sz="1000" baseline="0">
                <a:latin typeface="+mn-ea"/>
                <a:ea typeface="ＭＳ Ｐゴシック" panose="020B0600070205080204" pitchFamily="50" charset="-128"/>
              </a:defRPr>
            </a:pPr>
            <a:endParaRPr lang="ja-JP"/>
          </a:p>
        </c:txPr>
      </c:legendEntry>
      <c:layout>
        <c:manualLayout>
          <c:xMode val="edge"/>
          <c:yMode val="edge"/>
          <c:x val="0.26646407974871478"/>
          <c:y val="0.11364600355255977"/>
          <c:w val="0.54514144892991689"/>
          <c:h val="0.18240708251726837"/>
        </c:manualLayout>
      </c:layout>
      <c:overlay val="0"/>
      <c:spPr>
        <a:ln>
          <a:solidFill>
            <a:schemeClr val="tx1"/>
          </a:solidFill>
        </a:ln>
      </c:spPr>
      <c:txPr>
        <a:bodyPr/>
        <a:lstStyle/>
        <a:p>
          <a:pPr>
            <a:defRPr sz="1000">
              <a:latin typeface="+mn-ea"/>
              <a:ea typeface="+mn-ea"/>
            </a:defRPr>
          </a:pPr>
          <a:endParaRPr lang="ja-JP"/>
        </a:p>
      </c:txPr>
    </c:legend>
    <c:plotVisOnly val="1"/>
    <c:dispBlanksAs val="gap"/>
    <c:showDLblsOverMax val="0"/>
  </c:chart>
  <c:spPr>
    <a:ln>
      <a:solidFill>
        <a:schemeClr val="tx1"/>
      </a:solidFill>
    </a:ln>
  </c:spPr>
  <c:txPr>
    <a:bodyPr/>
    <a:lstStyle/>
    <a:p>
      <a:pPr>
        <a:defRPr sz="1800"/>
      </a:pPr>
      <a:endParaRPr lang="ja-JP"/>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610122341427964"/>
          <c:y val="6.2284048690665332E-2"/>
          <c:w val="0.84227377511068824"/>
          <c:h val="0.83059667329358422"/>
        </c:manualLayout>
      </c:layout>
      <c:lineChart>
        <c:grouping val="standard"/>
        <c:varyColors val="0"/>
        <c:ser>
          <c:idx val="0"/>
          <c:order val="0"/>
          <c:tx>
            <c:strRef>
              <c:f>Sheet1!$B$1</c:f>
              <c:strCache>
                <c:ptCount val="1"/>
                <c:pt idx="0">
                  <c:v>相談・通報件数(件)</c:v>
                </c:pt>
              </c:strCache>
            </c:strRef>
          </c:tx>
          <c:marker>
            <c:symbol val="square"/>
            <c:size val="5"/>
          </c:marker>
          <c:dPt>
            <c:idx val="1"/>
            <c:marker>
              <c:spPr>
                <a:ln>
                  <a:prstDash val="sysDot"/>
                </a:ln>
              </c:spPr>
            </c:marker>
            <c:bubble3D val="0"/>
            <c:spPr>
              <a:ln>
                <a:prstDash val="sysDot"/>
              </a:ln>
            </c:spPr>
            <c:extLst>
              <c:ext xmlns:c16="http://schemas.microsoft.com/office/drawing/2014/chart" uri="{C3380CC4-5D6E-409C-BE32-E72D297353CC}">
                <c16:uniqueId val="{00000001-7A39-4CEB-AD05-1253CA7266F0}"/>
              </c:ext>
            </c:extLst>
          </c:dPt>
          <c:dLbls>
            <c:dLbl>
              <c:idx val="0"/>
              <c:layout>
                <c:manualLayout>
                  <c:x val="-0.12772311095517261"/>
                  <c:y val="-2.052852530501308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7A39-4CEB-AD05-1253CA7266F0}"/>
                </c:ext>
              </c:extLst>
            </c:dLbl>
            <c:dLbl>
              <c:idx val="1"/>
              <c:layout>
                <c:manualLayout>
                  <c:x val="-7.6736858167649608E-2"/>
                  <c:y val="-2.563864944596678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7A39-4CEB-AD05-1253CA7266F0}"/>
                </c:ext>
              </c:extLst>
            </c:dLbl>
            <c:dLbl>
              <c:idx val="2"/>
              <c:layout>
                <c:manualLayout>
                  <c:x val="-8.4176253143590105E-2"/>
                  <c:y val="-1.851924424714077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7A39-4CEB-AD05-1253CA7266F0}"/>
                </c:ext>
              </c:extLst>
            </c:dLbl>
            <c:dLbl>
              <c:idx val="3"/>
              <c:layout>
                <c:manualLayout>
                  <c:x val="-8.161068838918642E-2"/>
                  <c:y val="-1.847563563158300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7A39-4CEB-AD05-1253CA7266F0}"/>
                </c:ext>
              </c:extLst>
            </c:dLbl>
            <c:dLbl>
              <c:idx val="4"/>
              <c:layout>
                <c:manualLayout>
                  <c:x val="-8.6196250415738904E-2"/>
                  <c:y val="-2.559500650465540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7A39-4CEB-AD05-1253CA7266F0}"/>
                </c:ext>
              </c:extLst>
            </c:dLbl>
            <c:dLbl>
              <c:idx val="5"/>
              <c:layout>
                <c:manualLayout>
                  <c:x val="-2.5781732931697693E-2"/>
                  <c:y val="-1.886860781802936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FC32-4261-AB43-0227198ED05D}"/>
                </c:ext>
              </c:extLst>
            </c:dLbl>
            <c:spPr>
              <a:noFill/>
              <a:ln>
                <a:noFill/>
              </a:ln>
              <a:effectLst/>
            </c:spPr>
            <c:txPr>
              <a:bodyPr/>
              <a:lstStyle/>
              <a:p>
                <a:pPr>
                  <a:defRPr sz="800" baseline="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H24</c:v>
                </c:pt>
                <c:pt idx="1">
                  <c:v>H25</c:v>
                </c:pt>
                <c:pt idx="2">
                  <c:v>H26</c:v>
                </c:pt>
                <c:pt idx="3">
                  <c:v>H27</c:v>
                </c:pt>
                <c:pt idx="4">
                  <c:v>H28</c:v>
                </c:pt>
                <c:pt idx="5">
                  <c:v>H29</c:v>
                </c:pt>
              </c:strCache>
            </c:strRef>
          </c:cat>
          <c:val>
            <c:numRef>
              <c:f>Sheet1!$B$2:$B$7</c:f>
              <c:numCache>
                <c:formatCode>#,##0_ </c:formatCode>
                <c:ptCount val="6"/>
                <c:pt idx="0">
                  <c:v>3260</c:v>
                </c:pt>
                <c:pt idx="1">
                  <c:v>4635</c:v>
                </c:pt>
                <c:pt idx="2">
                  <c:v>4458</c:v>
                </c:pt>
                <c:pt idx="3">
                  <c:v>4450</c:v>
                </c:pt>
                <c:pt idx="4">
                  <c:v>4606</c:v>
                </c:pt>
                <c:pt idx="5">
                  <c:v>4649</c:v>
                </c:pt>
              </c:numCache>
            </c:numRef>
          </c:val>
          <c:smooth val="0"/>
          <c:extLst>
            <c:ext xmlns:c16="http://schemas.microsoft.com/office/drawing/2014/chart" uri="{C3380CC4-5D6E-409C-BE32-E72D297353CC}">
              <c16:uniqueId val="{00000006-7A39-4CEB-AD05-1253CA7266F0}"/>
            </c:ext>
          </c:extLst>
        </c:ser>
        <c:ser>
          <c:idx val="1"/>
          <c:order val="1"/>
          <c:tx>
            <c:strRef>
              <c:f>Sheet1!$C$1</c:f>
              <c:strCache>
                <c:ptCount val="1"/>
                <c:pt idx="0">
                  <c:v>虐待判断件数(件)</c:v>
                </c:pt>
              </c:strCache>
            </c:strRef>
          </c:tx>
          <c:spPr>
            <a:ln>
              <a:solidFill>
                <a:srgbClr val="FF0000"/>
              </a:solidFill>
            </a:ln>
          </c:spPr>
          <c:marker>
            <c:symbol val="square"/>
            <c:size val="5"/>
            <c:spPr>
              <a:ln>
                <a:solidFill>
                  <a:srgbClr val="FF0000"/>
                </a:solidFill>
              </a:ln>
            </c:spPr>
          </c:marker>
          <c:dPt>
            <c:idx val="1"/>
            <c:marker>
              <c:spPr>
                <a:ln>
                  <a:solidFill>
                    <a:srgbClr val="FF0000"/>
                  </a:solidFill>
                  <a:prstDash val="sysDot"/>
                </a:ln>
              </c:spPr>
            </c:marker>
            <c:bubble3D val="0"/>
            <c:spPr>
              <a:ln>
                <a:solidFill>
                  <a:srgbClr val="FF0000"/>
                </a:solidFill>
                <a:prstDash val="sysDot"/>
              </a:ln>
            </c:spPr>
            <c:extLst>
              <c:ext xmlns:c16="http://schemas.microsoft.com/office/drawing/2014/chart" uri="{C3380CC4-5D6E-409C-BE32-E72D297353CC}">
                <c16:uniqueId val="{00000008-7A39-4CEB-AD05-1253CA7266F0}"/>
              </c:ext>
            </c:extLst>
          </c:dPt>
          <c:dLbls>
            <c:dLbl>
              <c:idx val="0"/>
              <c:layout>
                <c:manualLayout>
                  <c:x val="-7.8819697379297005E-2"/>
                  <c:y val="2.782246794333103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7A39-4CEB-AD05-1253CA7266F0}"/>
                </c:ext>
              </c:extLst>
            </c:dLbl>
            <c:dLbl>
              <c:idx val="1"/>
              <c:layout>
                <c:manualLayout>
                  <c:x val="-6.8142681116239612E-2"/>
                  <c:y val="2.31490553089260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7A39-4CEB-AD05-1253CA7266F0}"/>
                </c:ext>
              </c:extLst>
            </c:dLbl>
            <c:dLbl>
              <c:idx val="2"/>
              <c:layout>
                <c:manualLayout>
                  <c:x val="-7.2319790931123187E-2"/>
                  <c:y val="1.8562735799561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7A39-4CEB-AD05-1253CA7266F0}"/>
                </c:ext>
              </c:extLst>
            </c:dLbl>
            <c:dLbl>
              <c:idx val="3"/>
              <c:layout>
                <c:manualLayout>
                  <c:x val="-8.161068838918642E-2"/>
                  <c:y val="2.555136356334401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7A39-4CEB-AD05-1253CA7266F0}"/>
                </c:ext>
              </c:extLst>
            </c:dLbl>
            <c:dLbl>
              <c:idx val="4"/>
              <c:layout>
                <c:manualLayout>
                  <c:x val="-6.4711472972657488E-2"/>
                  <c:y val="2.323643052740155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7A39-4CEB-AD05-1253CA7266F0}"/>
                </c:ext>
              </c:extLst>
            </c:dLbl>
            <c:dLbl>
              <c:idx val="5"/>
              <c:layout>
                <c:manualLayout>
                  <c:x val="-1.7187821954465127E-2"/>
                  <c:y val="2.358575977253670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FC32-4261-AB43-0227198ED05D}"/>
                </c:ext>
              </c:extLst>
            </c:dLbl>
            <c:spPr>
              <a:noFill/>
              <a:ln>
                <a:noFill/>
              </a:ln>
              <a:effectLst/>
            </c:spPr>
            <c:txPr>
              <a:bodyPr/>
              <a:lstStyle/>
              <a:p>
                <a:pPr>
                  <a:defRPr sz="800" baseline="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H24</c:v>
                </c:pt>
                <c:pt idx="1">
                  <c:v>H25</c:v>
                </c:pt>
                <c:pt idx="2">
                  <c:v>H26</c:v>
                </c:pt>
                <c:pt idx="3">
                  <c:v>H27</c:v>
                </c:pt>
                <c:pt idx="4">
                  <c:v>H28</c:v>
                </c:pt>
                <c:pt idx="5">
                  <c:v>H29</c:v>
                </c:pt>
              </c:strCache>
            </c:strRef>
          </c:cat>
          <c:val>
            <c:numRef>
              <c:f>Sheet1!$C$2:$C$7</c:f>
              <c:numCache>
                <c:formatCode>#,##0_ </c:formatCode>
                <c:ptCount val="6"/>
                <c:pt idx="0">
                  <c:v>1311</c:v>
                </c:pt>
                <c:pt idx="1">
                  <c:v>1764</c:v>
                </c:pt>
                <c:pt idx="2">
                  <c:v>1666</c:v>
                </c:pt>
                <c:pt idx="3">
                  <c:v>1593</c:v>
                </c:pt>
                <c:pt idx="4">
                  <c:v>1538</c:v>
                </c:pt>
                <c:pt idx="5">
                  <c:v>1557</c:v>
                </c:pt>
              </c:numCache>
            </c:numRef>
          </c:val>
          <c:smooth val="0"/>
          <c:extLst>
            <c:ext xmlns:c16="http://schemas.microsoft.com/office/drawing/2014/chart" uri="{C3380CC4-5D6E-409C-BE32-E72D297353CC}">
              <c16:uniqueId val="{0000000D-7A39-4CEB-AD05-1253CA7266F0}"/>
            </c:ext>
          </c:extLst>
        </c:ser>
        <c:ser>
          <c:idx val="2"/>
          <c:order val="2"/>
          <c:tx>
            <c:strRef>
              <c:f>Sheet1!$D$1</c:f>
              <c:strCache>
                <c:ptCount val="1"/>
                <c:pt idx="0">
                  <c:v>被虐待者数(人)</c:v>
                </c:pt>
              </c:strCache>
            </c:strRef>
          </c:tx>
          <c:spPr>
            <a:ln>
              <a:prstDash val="solid"/>
            </a:ln>
          </c:spPr>
          <c:marker>
            <c:symbol val="square"/>
            <c:size val="7"/>
            <c:spPr>
              <a:ln>
                <a:prstDash val="solid"/>
              </a:ln>
            </c:spPr>
          </c:marker>
          <c:dPt>
            <c:idx val="1"/>
            <c:marker>
              <c:spPr>
                <a:ln>
                  <a:prstDash val="sysDot"/>
                </a:ln>
              </c:spPr>
            </c:marker>
            <c:bubble3D val="0"/>
            <c:spPr>
              <a:ln>
                <a:prstDash val="sysDot"/>
              </a:ln>
            </c:spPr>
            <c:extLst>
              <c:ext xmlns:c16="http://schemas.microsoft.com/office/drawing/2014/chart" uri="{C3380CC4-5D6E-409C-BE32-E72D297353CC}">
                <c16:uniqueId val="{0000000F-7A39-4CEB-AD05-1253CA7266F0}"/>
              </c:ext>
            </c:extLst>
          </c:dPt>
          <c:dLbls>
            <c:dLbl>
              <c:idx val="0"/>
              <c:layout>
                <c:manualLayout>
                  <c:x val="-8.0167860136752478E-2"/>
                  <c:y val="-2.314905530892596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7A39-4CEB-AD05-1253CA7266F0}"/>
                </c:ext>
              </c:extLst>
            </c:dLbl>
            <c:dLbl>
              <c:idx val="1"/>
              <c:layout>
                <c:manualLayout>
                  <c:x val="-7.2151074123077238E-2"/>
                  <c:y val="-2.314905530892596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7A39-4CEB-AD05-1253CA7266F0}"/>
                </c:ext>
              </c:extLst>
            </c:dLbl>
            <c:dLbl>
              <c:idx val="2"/>
              <c:layout>
                <c:manualLayout>
                  <c:x val="-7.6180622354792504E-2"/>
                  <c:y val="-3.026851551785135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1-7A39-4CEB-AD05-1253CA7266F0}"/>
                </c:ext>
              </c:extLst>
            </c:dLbl>
            <c:dLbl>
              <c:idx val="3"/>
              <c:layout>
                <c:manualLayout>
                  <c:x val="-8.5619037339866436E-2"/>
                  <c:y val="-2.54642633953651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2-7A39-4CEB-AD05-1253CA7266F0}"/>
                </c:ext>
              </c:extLst>
            </c:dLbl>
            <c:dLbl>
              <c:idx val="4"/>
              <c:layout>
                <c:manualLayout>
                  <c:x val="-9.0204599366419141E-2"/>
                  <c:y val="-2.563864944596696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3-7A39-4CEB-AD05-1253CA7266F0}"/>
                </c:ext>
              </c:extLst>
            </c:dLbl>
            <c:dLbl>
              <c:idx val="5"/>
              <c:layout>
                <c:manualLayout>
                  <c:x val="-2.7930206738510589E-2"/>
                  <c:y val="-3.3020045650203556E-2"/>
                </c:manualLayout>
              </c:layout>
              <c:showLegendKey val="0"/>
              <c:showVal val="1"/>
              <c:showCatName val="0"/>
              <c:showSerName val="0"/>
              <c:showPercent val="0"/>
              <c:showBubbleSize val="0"/>
              <c:extLst>
                <c:ext xmlns:c15="http://schemas.microsoft.com/office/drawing/2012/chart" uri="{CE6537A1-D6FC-4f65-9D91-7224C49458BB}">
                  <c15:layout>
                    <c:manualLayout>
                      <c:w val="0.13653559147930644"/>
                      <c:h val="5.2372272432239693E-2"/>
                    </c:manualLayout>
                  </c15:layout>
                </c:ext>
                <c:ext xmlns:c16="http://schemas.microsoft.com/office/drawing/2014/chart" uri="{C3380CC4-5D6E-409C-BE32-E72D297353CC}">
                  <c16:uniqueId val="{00000007-FC32-4261-AB43-0227198ED05D}"/>
                </c:ext>
              </c:extLst>
            </c:dLbl>
            <c:spPr>
              <a:noFill/>
              <a:ln>
                <a:noFill/>
              </a:ln>
              <a:effectLst/>
            </c:spPr>
            <c:txPr>
              <a:bodyPr/>
              <a:lstStyle/>
              <a:p>
                <a:pPr>
                  <a:defRPr sz="800" baseline="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H24</c:v>
                </c:pt>
                <c:pt idx="1">
                  <c:v>H25</c:v>
                </c:pt>
                <c:pt idx="2">
                  <c:v>H26</c:v>
                </c:pt>
                <c:pt idx="3">
                  <c:v>H27</c:v>
                </c:pt>
                <c:pt idx="4">
                  <c:v>H28</c:v>
                </c:pt>
                <c:pt idx="5">
                  <c:v>H29</c:v>
                </c:pt>
              </c:strCache>
            </c:strRef>
          </c:cat>
          <c:val>
            <c:numRef>
              <c:f>Sheet1!$D$2:$D$7</c:f>
              <c:numCache>
                <c:formatCode>#,##0_ </c:formatCode>
                <c:ptCount val="6"/>
                <c:pt idx="0">
                  <c:v>1329</c:v>
                </c:pt>
                <c:pt idx="1">
                  <c:v>1811</c:v>
                </c:pt>
                <c:pt idx="2">
                  <c:v>1695</c:v>
                </c:pt>
                <c:pt idx="3">
                  <c:v>1615</c:v>
                </c:pt>
                <c:pt idx="4">
                  <c:v>1554</c:v>
                </c:pt>
                <c:pt idx="5">
                  <c:v>1570</c:v>
                </c:pt>
              </c:numCache>
            </c:numRef>
          </c:val>
          <c:smooth val="0"/>
          <c:extLst>
            <c:ext xmlns:c16="http://schemas.microsoft.com/office/drawing/2014/chart" uri="{C3380CC4-5D6E-409C-BE32-E72D297353CC}">
              <c16:uniqueId val="{00000014-7A39-4CEB-AD05-1253CA7266F0}"/>
            </c:ext>
          </c:extLst>
        </c:ser>
        <c:dLbls>
          <c:showLegendKey val="0"/>
          <c:showVal val="0"/>
          <c:showCatName val="0"/>
          <c:showSerName val="0"/>
          <c:showPercent val="0"/>
          <c:showBubbleSize val="0"/>
        </c:dLbls>
        <c:marker val="1"/>
        <c:smooth val="0"/>
        <c:axId val="53839744"/>
        <c:axId val="53920896"/>
      </c:lineChart>
      <c:catAx>
        <c:axId val="53839744"/>
        <c:scaling>
          <c:orientation val="minMax"/>
        </c:scaling>
        <c:delete val="0"/>
        <c:axPos val="b"/>
        <c:numFmt formatCode="General" sourceLinked="1"/>
        <c:majorTickMark val="out"/>
        <c:minorTickMark val="none"/>
        <c:tickLblPos val="nextTo"/>
        <c:txPr>
          <a:bodyPr/>
          <a:lstStyle/>
          <a:p>
            <a:pPr>
              <a:defRPr sz="1000"/>
            </a:pPr>
            <a:endParaRPr lang="ja-JP"/>
          </a:p>
        </c:txPr>
        <c:crossAx val="53920896"/>
        <c:crosses val="autoZero"/>
        <c:auto val="1"/>
        <c:lblAlgn val="ctr"/>
        <c:lblOffset val="100"/>
        <c:noMultiLvlLbl val="0"/>
      </c:catAx>
      <c:valAx>
        <c:axId val="53920896"/>
        <c:scaling>
          <c:orientation val="minMax"/>
          <c:max val="10000"/>
        </c:scaling>
        <c:delete val="0"/>
        <c:axPos val="l"/>
        <c:majorGridlines/>
        <c:numFmt formatCode="#,##0_ " sourceLinked="1"/>
        <c:majorTickMark val="out"/>
        <c:minorTickMark val="none"/>
        <c:tickLblPos val="nextTo"/>
        <c:txPr>
          <a:bodyPr/>
          <a:lstStyle/>
          <a:p>
            <a:pPr>
              <a:defRPr sz="800"/>
            </a:pPr>
            <a:endParaRPr lang="ja-JP"/>
          </a:p>
        </c:txPr>
        <c:crossAx val="53839744"/>
        <c:crosses val="autoZero"/>
        <c:crossBetween val="between"/>
        <c:majorUnit val="2000"/>
      </c:valAx>
      <c:spPr>
        <a:ln>
          <a:solidFill>
            <a:schemeClr val="tx1"/>
          </a:solidFill>
        </a:ln>
      </c:spPr>
    </c:plotArea>
    <c:legend>
      <c:legendPos val="r"/>
      <c:legendEntry>
        <c:idx val="1"/>
        <c:txPr>
          <a:bodyPr/>
          <a:lstStyle/>
          <a:p>
            <a:pPr>
              <a:defRPr sz="1000" baseline="0">
                <a:latin typeface="+mn-ea"/>
                <a:ea typeface="ＭＳ Ｐゴシック" panose="020B0600070205080204" pitchFamily="50" charset="-128"/>
              </a:defRPr>
            </a:pPr>
            <a:endParaRPr lang="ja-JP"/>
          </a:p>
        </c:txPr>
      </c:legendEntry>
      <c:legendEntry>
        <c:idx val="2"/>
        <c:txPr>
          <a:bodyPr/>
          <a:lstStyle/>
          <a:p>
            <a:pPr>
              <a:defRPr sz="1000" baseline="0">
                <a:latin typeface="+mn-ea"/>
                <a:ea typeface="ＭＳ Ｐゴシック" panose="020B0600070205080204" pitchFamily="50" charset="-128"/>
              </a:defRPr>
            </a:pPr>
            <a:endParaRPr lang="ja-JP"/>
          </a:p>
        </c:txPr>
      </c:legendEntry>
      <c:layout>
        <c:manualLayout>
          <c:xMode val="edge"/>
          <c:yMode val="edge"/>
          <c:x val="0.24497924435161816"/>
          <c:y val="0.11364603346020741"/>
          <c:w val="0.54514144892991689"/>
          <c:h val="0.17533133813900925"/>
        </c:manualLayout>
      </c:layout>
      <c:overlay val="0"/>
      <c:spPr>
        <a:ln>
          <a:solidFill>
            <a:schemeClr val="tx1"/>
          </a:solidFill>
        </a:ln>
      </c:spPr>
      <c:txPr>
        <a:bodyPr/>
        <a:lstStyle/>
        <a:p>
          <a:pPr>
            <a:defRPr sz="1000">
              <a:latin typeface="+mn-ea"/>
              <a:ea typeface="+mn-ea"/>
            </a:defRPr>
          </a:pPr>
          <a:endParaRPr lang="ja-JP"/>
        </a:p>
      </c:txPr>
    </c:legend>
    <c:plotVisOnly val="1"/>
    <c:dispBlanksAs val="gap"/>
    <c:showDLblsOverMax val="0"/>
  </c:chart>
  <c:spPr>
    <a:ln>
      <a:solidFill>
        <a:schemeClr val="tx1"/>
      </a:solidFill>
    </a:ln>
  </c:spPr>
  <c:txPr>
    <a:bodyPr/>
    <a:lstStyle/>
    <a:p>
      <a:pPr>
        <a:defRPr sz="1800"/>
      </a:pPr>
      <a:endParaRPr lang="ja-JP"/>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606916150730727"/>
          <c:y val="7.4076976988563095E-2"/>
          <c:w val="0.84227377511068824"/>
          <c:h val="0.83059667329358422"/>
        </c:manualLayout>
      </c:layout>
      <c:lineChart>
        <c:grouping val="standard"/>
        <c:varyColors val="0"/>
        <c:ser>
          <c:idx val="0"/>
          <c:order val="0"/>
          <c:tx>
            <c:strRef>
              <c:f>Sheet1!$B$1</c:f>
              <c:strCache>
                <c:ptCount val="1"/>
                <c:pt idx="0">
                  <c:v>通報・届出事業所数（件）</c:v>
                </c:pt>
              </c:strCache>
            </c:strRef>
          </c:tx>
          <c:marker>
            <c:symbol val="square"/>
            <c:size val="5"/>
          </c:marker>
          <c:dPt>
            <c:idx val="1"/>
            <c:marker>
              <c:spPr>
                <a:ln>
                  <a:prstDash val="sysDot"/>
                </a:ln>
              </c:spPr>
            </c:marker>
            <c:bubble3D val="0"/>
            <c:spPr>
              <a:ln>
                <a:prstDash val="sysDot"/>
              </a:ln>
            </c:spPr>
            <c:extLst>
              <c:ext xmlns:c16="http://schemas.microsoft.com/office/drawing/2014/chart" uri="{C3380CC4-5D6E-409C-BE32-E72D297353CC}">
                <c16:uniqueId val="{00000001-801C-4EE5-A614-79E2E1AA8A3C}"/>
              </c:ext>
            </c:extLst>
          </c:dPt>
          <c:dLbls>
            <c:dLbl>
              <c:idx val="0"/>
              <c:layout>
                <c:manualLayout>
                  <c:x val="-7.6159467129914851E-2"/>
                  <c:y val="-3.70384884942816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01C-4EE5-A614-79E2E1AA8A3C}"/>
                </c:ext>
              </c:extLst>
            </c:dLbl>
            <c:dLbl>
              <c:idx val="1"/>
              <c:layout>
                <c:manualLayout>
                  <c:x val="-6.8142681116239612E-2"/>
                  <c:y val="-1.620433871624817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801C-4EE5-A614-79E2E1AA8A3C}"/>
                </c:ext>
              </c:extLst>
            </c:dLbl>
            <c:dLbl>
              <c:idx val="2"/>
              <c:layout>
                <c:manualLayout>
                  <c:x val="-8.4176253143590105E-2"/>
                  <c:y val="-1.851924424714077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801C-4EE5-A614-79E2E1AA8A3C}"/>
                </c:ext>
              </c:extLst>
            </c:dLbl>
            <c:dLbl>
              <c:idx val="3"/>
              <c:layout>
                <c:manualLayout>
                  <c:x val="-9.0237602326028815E-2"/>
                  <c:y val="-2.083421160883676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801C-4EE5-A614-79E2E1AA8A3C}"/>
                </c:ext>
              </c:extLst>
            </c:dLbl>
            <c:dLbl>
              <c:idx val="4"/>
              <c:layout>
                <c:manualLayout>
                  <c:x val="-7.7625859999295471E-2"/>
                  <c:y val="-3.26707344364164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801C-4EE5-A614-79E2E1AA8A3C}"/>
                </c:ext>
              </c:extLst>
            </c:dLbl>
            <c:dLbl>
              <c:idx val="5"/>
              <c:layout>
                <c:manualLayout>
                  <c:x val="-2.1508450280592128E-2"/>
                  <c:y val="-3.066148770429771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DBD4-4A7B-8628-B3F181B626A0}"/>
                </c:ext>
              </c:extLst>
            </c:dLbl>
            <c:spPr>
              <a:noFill/>
              <a:ln>
                <a:noFill/>
              </a:ln>
              <a:effectLst/>
            </c:spPr>
            <c:txPr>
              <a:bodyPr/>
              <a:lstStyle/>
              <a:p>
                <a:pPr>
                  <a:defRPr sz="10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H24</c:v>
                </c:pt>
                <c:pt idx="1">
                  <c:v>H25</c:v>
                </c:pt>
                <c:pt idx="2">
                  <c:v>H26</c:v>
                </c:pt>
                <c:pt idx="3">
                  <c:v>H27</c:v>
                </c:pt>
                <c:pt idx="4">
                  <c:v>H28</c:v>
                </c:pt>
                <c:pt idx="5">
                  <c:v>H29</c:v>
                </c:pt>
              </c:strCache>
            </c:strRef>
          </c:cat>
          <c:val>
            <c:numRef>
              <c:f>Sheet1!$B$2:$B$7</c:f>
              <c:numCache>
                <c:formatCode>#,##0_ </c:formatCode>
                <c:ptCount val="6"/>
                <c:pt idx="1">
                  <c:v>775</c:v>
                </c:pt>
                <c:pt idx="2">
                  <c:v>985</c:v>
                </c:pt>
                <c:pt idx="3">
                  <c:v>1325</c:v>
                </c:pt>
                <c:pt idx="4">
                  <c:v>1316</c:v>
                </c:pt>
                <c:pt idx="5">
                  <c:v>1483</c:v>
                </c:pt>
              </c:numCache>
            </c:numRef>
          </c:val>
          <c:smooth val="0"/>
          <c:extLst>
            <c:ext xmlns:c16="http://schemas.microsoft.com/office/drawing/2014/chart" uri="{C3380CC4-5D6E-409C-BE32-E72D297353CC}">
              <c16:uniqueId val="{00000006-801C-4EE5-A614-79E2E1AA8A3C}"/>
            </c:ext>
          </c:extLst>
        </c:ser>
        <c:ser>
          <c:idx val="1"/>
          <c:order val="1"/>
          <c:tx>
            <c:strRef>
              <c:f>Sheet1!$C$1</c:f>
              <c:strCache>
                <c:ptCount val="1"/>
                <c:pt idx="0">
                  <c:v>虐待判断事業所数(件)</c:v>
                </c:pt>
              </c:strCache>
            </c:strRef>
          </c:tx>
          <c:spPr>
            <a:ln>
              <a:solidFill>
                <a:srgbClr val="FF0000"/>
              </a:solidFill>
            </a:ln>
          </c:spPr>
          <c:marker>
            <c:symbol val="square"/>
            <c:size val="5"/>
            <c:spPr>
              <a:ln>
                <a:solidFill>
                  <a:srgbClr val="FF0000"/>
                </a:solidFill>
              </a:ln>
            </c:spPr>
          </c:marker>
          <c:dPt>
            <c:idx val="1"/>
            <c:marker>
              <c:spPr>
                <a:ln>
                  <a:solidFill>
                    <a:srgbClr val="FF0000"/>
                  </a:solidFill>
                  <a:prstDash val="sysDot"/>
                </a:ln>
              </c:spPr>
            </c:marker>
            <c:bubble3D val="0"/>
            <c:spPr>
              <a:ln>
                <a:solidFill>
                  <a:srgbClr val="FF0000"/>
                </a:solidFill>
                <a:prstDash val="sysDot"/>
              </a:ln>
            </c:spPr>
            <c:extLst>
              <c:ext xmlns:c16="http://schemas.microsoft.com/office/drawing/2014/chart" uri="{C3380CC4-5D6E-409C-BE32-E72D297353CC}">
                <c16:uniqueId val="{00000008-801C-4EE5-A614-79E2E1AA8A3C}"/>
              </c:ext>
            </c:extLst>
          </c:dPt>
          <c:dLbls>
            <c:dLbl>
              <c:idx val="0"/>
              <c:layout>
                <c:manualLayout>
                  <c:x val="-7.030147056831082E-2"/>
                  <c:y val="1.602958805706268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801C-4EE5-A614-79E2E1AA8A3C}"/>
                </c:ext>
              </c:extLst>
            </c:dLbl>
            <c:dLbl>
              <c:idx val="1"/>
              <c:layout>
                <c:manualLayout>
                  <c:x val="-6.8142681116239612E-2"/>
                  <c:y val="2.31490553089260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801C-4EE5-A614-79E2E1AA8A3C}"/>
                </c:ext>
              </c:extLst>
            </c:dLbl>
            <c:dLbl>
              <c:idx val="2"/>
              <c:layout>
                <c:manualLayout>
                  <c:x val="-6.8037155763180784E-2"/>
                  <c:y val="2.092149749145944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801C-4EE5-A614-79E2E1AA8A3C}"/>
                </c:ext>
              </c:extLst>
            </c:dLbl>
            <c:dLbl>
              <c:idx val="3"/>
              <c:layout>
                <c:manualLayout>
                  <c:x val="-6.0125895102564358E-2"/>
                  <c:y val="2.08341497780333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801C-4EE5-A614-79E2E1AA8A3C}"/>
                </c:ext>
              </c:extLst>
            </c:dLbl>
            <c:dLbl>
              <c:idx val="4"/>
              <c:layout>
                <c:manualLayout>
                  <c:x val="-5.6117502095726739E-2"/>
                  <c:y val="1.851924424714077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801C-4EE5-A614-79E2E1AA8A3C}"/>
                </c:ext>
              </c:extLst>
            </c:dLbl>
            <c:dLbl>
              <c:idx val="5"/>
              <c:layout>
                <c:manualLayout>
                  <c:x val="-5.5921970729539694E-2"/>
                  <c:y val="1.886860781802936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DBD4-4A7B-8628-B3F181B626A0}"/>
                </c:ext>
              </c:extLst>
            </c:dLbl>
            <c:spPr>
              <a:noFill/>
              <a:ln>
                <a:noFill/>
              </a:ln>
              <a:effectLst/>
            </c:spPr>
            <c:txPr>
              <a:bodyPr/>
              <a:lstStyle/>
              <a:p>
                <a:pPr>
                  <a:defRPr sz="10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H24</c:v>
                </c:pt>
                <c:pt idx="1">
                  <c:v>H25</c:v>
                </c:pt>
                <c:pt idx="2">
                  <c:v>H26</c:v>
                </c:pt>
                <c:pt idx="3">
                  <c:v>H27</c:v>
                </c:pt>
                <c:pt idx="4">
                  <c:v>H28</c:v>
                </c:pt>
                <c:pt idx="5">
                  <c:v>H29</c:v>
                </c:pt>
              </c:strCache>
            </c:strRef>
          </c:cat>
          <c:val>
            <c:numRef>
              <c:f>Sheet1!$C$2:$C$7</c:f>
              <c:numCache>
                <c:formatCode>#,##0_ </c:formatCode>
                <c:ptCount val="6"/>
                <c:pt idx="0">
                  <c:v>133</c:v>
                </c:pt>
                <c:pt idx="1">
                  <c:v>265</c:v>
                </c:pt>
                <c:pt idx="2">
                  <c:v>364</c:v>
                </c:pt>
                <c:pt idx="3">
                  <c:v>591</c:v>
                </c:pt>
                <c:pt idx="4">
                  <c:v>581</c:v>
                </c:pt>
                <c:pt idx="5">
                  <c:v>597</c:v>
                </c:pt>
              </c:numCache>
            </c:numRef>
          </c:val>
          <c:smooth val="0"/>
          <c:extLst>
            <c:ext xmlns:c16="http://schemas.microsoft.com/office/drawing/2014/chart" uri="{C3380CC4-5D6E-409C-BE32-E72D297353CC}">
              <c16:uniqueId val="{0000000D-801C-4EE5-A614-79E2E1AA8A3C}"/>
            </c:ext>
          </c:extLst>
        </c:ser>
        <c:ser>
          <c:idx val="2"/>
          <c:order val="2"/>
          <c:tx>
            <c:strRef>
              <c:f>Sheet1!$D$1</c:f>
              <c:strCache>
                <c:ptCount val="1"/>
                <c:pt idx="0">
                  <c:v>被虐待者数(人)</c:v>
                </c:pt>
              </c:strCache>
            </c:strRef>
          </c:tx>
          <c:spPr>
            <a:ln>
              <a:prstDash val="solid"/>
            </a:ln>
          </c:spPr>
          <c:marker>
            <c:symbol val="square"/>
            <c:size val="7"/>
            <c:spPr>
              <a:ln>
                <a:prstDash val="solid"/>
              </a:ln>
            </c:spPr>
          </c:marker>
          <c:dPt>
            <c:idx val="1"/>
            <c:marker>
              <c:spPr>
                <a:ln>
                  <a:prstDash val="sysDot"/>
                </a:ln>
              </c:spPr>
            </c:marker>
            <c:bubble3D val="0"/>
            <c:spPr>
              <a:ln>
                <a:prstDash val="sysDot"/>
              </a:ln>
            </c:spPr>
            <c:extLst>
              <c:ext xmlns:c16="http://schemas.microsoft.com/office/drawing/2014/chart" uri="{C3380CC4-5D6E-409C-BE32-E72D297353CC}">
                <c16:uniqueId val="{0000000F-801C-4EE5-A614-79E2E1AA8A3C}"/>
              </c:ext>
            </c:extLst>
          </c:dPt>
          <c:dLbls>
            <c:dLbl>
              <c:idx val="0"/>
              <c:layout>
                <c:manualLayout>
                  <c:x val="-0.12318482228261901"/>
                  <c:y val="-1.371484073576427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801C-4EE5-A614-79E2E1AA8A3C}"/>
                </c:ext>
              </c:extLst>
            </c:dLbl>
            <c:dLbl>
              <c:idx val="1"/>
              <c:layout>
                <c:manualLayout>
                  <c:x val="-7.2151074123077238E-2"/>
                  <c:y val="-2.314905530892596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801C-4EE5-A614-79E2E1AA8A3C}"/>
                </c:ext>
              </c:extLst>
            </c:dLbl>
            <c:dLbl>
              <c:idx val="2"/>
              <c:layout>
                <c:manualLayout>
                  <c:x val="-9.7703236225785223E-2"/>
                  <c:y val="-3.1447803506478189E-2"/>
                </c:manualLayout>
              </c:layout>
              <c:tx>
                <c:rich>
                  <a:bodyPr/>
                  <a:lstStyle/>
                  <a:p>
                    <a:fld id="{99F6EA0A-14F1-4437-AB60-96F22C193C2E}" type="VALUE">
                      <a:rPr lang="en-US" altLang="ja-JP" smtClean="0"/>
                      <a:pPr/>
                      <a:t>[値]</a:t>
                    </a:fld>
                    <a:endParaRPr lang="ja-JP" altLang="en-US"/>
                  </a:p>
                </c:rich>
              </c:tx>
              <c:showLegendKey val="0"/>
              <c:showVal val="1"/>
              <c:showCatName val="0"/>
              <c:showSerName val="0"/>
              <c:showPercent val="0"/>
              <c:showBubbleSize val="0"/>
              <c:extLst>
                <c:ext xmlns:c15="http://schemas.microsoft.com/office/drawing/2012/chart" uri="{CE6537A1-D6FC-4f65-9D91-7224C49458BB}">
                  <c15:layout>
                    <c:manualLayout>
                      <c:w val="0.10844560631474549"/>
                      <c:h val="3.8220816568717668E-2"/>
                    </c:manualLayout>
                  </c15:layout>
                  <c15:dlblFieldTable/>
                  <c15:showDataLabelsRange val="0"/>
                </c:ext>
                <c:ext xmlns:c16="http://schemas.microsoft.com/office/drawing/2014/chart" uri="{C3380CC4-5D6E-409C-BE32-E72D297353CC}">
                  <c16:uniqueId val="{00000011-801C-4EE5-A614-79E2E1AA8A3C}"/>
                </c:ext>
              </c:extLst>
            </c:dLbl>
            <c:dLbl>
              <c:idx val="3"/>
              <c:layout>
                <c:manualLayout>
                  <c:x val="-6.8435824203814832E-2"/>
                  <c:y val="2.642459381885959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2-801C-4EE5-A614-79E2E1AA8A3C}"/>
                </c:ext>
              </c:extLst>
            </c:dLbl>
            <c:dLbl>
              <c:idx val="4"/>
              <c:layout>
                <c:manualLayout>
                  <c:x val="-6.4427461989318424E-2"/>
                  <c:y val="1.445714216734569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3-801C-4EE5-A614-79E2E1AA8A3C}"/>
                </c:ext>
              </c:extLst>
            </c:dLbl>
            <c:dLbl>
              <c:idx val="5"/>
              <c:layout>
                <c:manualLayout>
                  <c:x val="-1.7206760224473705E-2"/>
                  <c:y val="1.886860781802927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DBD4-4A7B-8628-B3F181B626A0}"/>
                </c:ext>
              </c:extLst>
            </c:dLbl>
            <c:spPr>
              <a:noFill/>
              <a:ln>
                <a:noFill/>
              </a:ln>
              <a:effectLst/>
            </c:spPr>
            <c:txPr>
              <a:bodyPr/>
              <a:lstStyle/>
              <a:p>
                <a:pPr>
                  <a:defRPr sz="10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H24</c:v>
                </c:pt>
                <c:pt idx="1">
                  <c:v>H25</c:v>
                </c:pt>
                <c:pt idx="2">
                  <c:v>H26</c:v>
                </c:pt>
                <c:pt idx="3">
                  <c:v>H27</c:v>
                </c:pt>
                <c:pt idx="4">
                  <c:v>H28</c:v>
                </c:pt>
                <c:pt idx="5">
                  <c:v>H29</c:v>
                </c:pt>
              </c:strCache>
            </c:strRef>
          </c:cat>
          <c:val>
            <c:numRef>
              <c:f>Sheet1!$D$2:$D$7</c:f>
              <c:numCache>
                <c:formatCode>#,##0_ </c:formatCode>
                <c:ptCount val="6"/>
                <c:pt idx="0">
                  <c:v>194</c:v>
                </c:pt>
                <c:pt idx="1">
                  <c:v>405</c:v>
                </c:pt>
                <c:pt idx="2">
                  <c:v>589</c:v>
                </c:pt>
                <c:pt idx="3">
                  <c:v>1123</c:v>
                </c:pt>
                <c:pt idx="4">
                  <c:v>972</c:v>
                </c:pt>
                <c:pt idx="5">
                  <c:v>1308</c:v>
                </c:pt>
              </c:numCache>
            </c:numRef>
          </c:val>
          <c:smooth val="0"/>
          <c:extLst>
            <c:ext xmlns:c16="http://schemas.microsoft.com/office/drawing/2014/chart" uri="{C3380CC4-5D6E-409C-BE32-E72D297353CC}">
              <c16:uniqueId val="{00000014-801C-4EE5-A614-79E2E1AA8A3C}"/>
            </c:ext>
          </c:extLst>
        </c:ser>
        <c:dLbls>
          <c:showLegendKey val="0"/>
          <c:showVal val="0"/>
          <c:showCatName val="0"/>
          <c:showSerName val="0"/>
          <c:showPercent val="0"/>
          <c:showBubbleSize val="0"/>
        </c:dLbls>
        <c:marker val="1"/>
        <c:smooth val="0"/>
        <c:axId val="87165568"/>
        <c:axId val="87289216"/>
      </c:lineChart>
      <c:catAx>
        <c:axId val="87165568"/>
        <c:scaling>
          <c:orientation val="minMax"/>
        </c:scaling>
        <c:delete val="0"/>
        <c:axPos val="b"/>
        <c:numFmt formatCode="General" sourceLinked="0"/>
        <c:majorTickMark val="out"/>
        <c:minorTickMark val="none"/>
        <c:tickLblPos val="nextTo"/>
        <c:txPr>
          <a:bodyPr/>
          <a:lstStyle/>
          <a:p>
            <a:pPr>
              <a:defRPr sz="1000"/>
            </a:pPr>
            <a:endParaRPr lang="ja-JP"/>
          </a:p>
        </c:txPr>
        <c:crossAx val="87289216"/>
        <c:crosses val="autoZero"/>
        <c:auto val="1"/>
        <c:lblAlgn val="ctr"/>
        <c:lblOffset val="100"/>
        <c:noMultiLvlLbl val="0"/>
      </c:catAx>
      <c:valAx>
        <c:axId val="87289216"/>
        <c:scaling>
          <c:orientation val="minMax"/>
          <c:max val="5000"/>
        </c:scaling>
        <c:delete val="0"/>
        <c:axPos val="l"/>
        <c:majorGridlines/>
        <c:numFmt formatCode="#,##0_ " sourceLinked="1"/>
        <c:majorTickMark val="out"/>
        <c:minorTickMark val="none"/>
        <c:tickLblPos val="nextTo"/>
        <c:txPr>
          <a:bodyPr/>
          <a:lstStyle/>
          <a:p>
            <a:pPr>
              <a:defRPr sz="800"/>
            </a:pPr>
            <a:endParaRPr lang="ja-JP"/>
          </a:p>
        </c:txPr>
        <c:crossAx val="87165568"/>
        <c:crosses val="autoZero"/>
        <c:crossBetween val="between"/>
        <c:majorUnit val="1000"/>
      </c:valAx>
      <c:spPr>
        <a:ln>
          <a:solidFill>
            <a:schemeClr val="tx1"/>
          </a:solidFill>
        </a:ln>
      </c:spPr>
    </c:plotArea>
    <c:legend>
      <c:legendPos val="r"/>
      <c:legendEntry>
        <c:idx val="1"/>
        <c:txPr>
          <a:bodyPr/>
          <a:lstStyle/>
          <a:p>
            <a:pPr>
              <a:defRPr sz="1000" baseline="0">
                <a:latin typeface="+mn-ea"/>
                <a:ea typeface="ＭＳ Ｐゴシック" panose="020B0600070205080204" pitchFamily="50" charset="-128"/>
              </a:defRPr>
            </a:pPr>
            <a:endParaRPr lang="ja-JP"/>
          </a:p>
        </c:txPr>
      </c:legendEntry>
      <c:legendEntry>
        <c:idx val="2"/>
        <c:txPr>
          <a:bodyPr/>
          <a:lstStyle/>
          <a:p>
            <a:pPr>
              <a:defRPr sz="1000" baseline="0">
                <a:latin typeface="+mn-ea"/>
                <a:ea typeface="ＭＳ Ｐゴシック" panose="020B0600070205080204" pitchFamily="50" charset="-128"/>
              </a:defRPr>
            </a:pPr>
            <a:endParaRPr lang="ja-JP"/>
          </a:p>
        </c:txPr>
      </c:legendEntry>
      <c:layout>
        <c:manualLayout>
          <c:xMode val="edge"/>
          <c:yMode val="edge"/>
          <c:x val="0.26646407974871478"/>
          <c:y val="0.11364600355255977"/>
          <c:w val="0.61083998796881644"/>
          <c:h val="0.17570796743679432"/>
        </c:manualLayout>
      </c:layout>
      <c:overlay val="0"/>
      <c:spPr>
        <a:ln>
          <a:solidFill>
            <a:schemeClr val="tx1"/>
          </a:solidFill>
        </a:ln>
      </c:spPr>
      <c:txPr>
        <a:bodyPr/>
        <a:lstStyle/>
        <a:p>
          <a:pPr>
            <a:defRPr sz="1000"/>
          </a:pPr>
          <a:endParaRPr lang="ja-JP"/>
        </a:p>
      </c:txPr>
    </c:legend>
    <c:plotVisOnly val="1"/>
    <c:dispBlanksAs val="gap"/>
    <c:showDLblsOverMax val="0"/>
  </c:chart>
  <c:spPr>
    <a:ln>
      <a:solidFill>
        <a:schemeClr val="tx1"/>
      </a:solidFill>
    </a:ln>
  </c:spPr>
  <c:txPr>
    <a:bodyPr/>
    <a:lstStyle/>
    <a:p>
      <a:pPr>
        <a:defRPr sz="1800"/>
      </a:pPr>
      <a:endParaRPr lang="ja-JP"/>
    </a:p>
  </c:txPr>
  <c:externalData r:id="rId1">
    <c:autoUpdate val="0"/>
  </c:externalData>
  <c:userShapes r:id="rId2"/>
</c:chartSpace>
</file>

<file path=ppt/drawings/_rels/vmlDrawing1.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2.emf"/></Relationships>
</file>

<file path=ppt/drawings/drawing1.xml><?xml version="1.0" encoding="utf-8"?>
<c:userShapes xmlns:c="http://schemas.openxmlformats.org/drawingml/2006/chart">
  <cdr:relSizeAnchor xmlns:cdr="http://schemas.openxmlformats.org/drawingml/2006/chartDrawing">
    <cdr:from>
      <cdr:x>0.08813</cdr:x>
      <cdr:y>0.94237</cdr:y>
    </cdr:from>
    <cdr:to>
      <cdr:x>0.37044</cdr:x>
      <cdr:y>0.98241</cdr:y>
    </cdr:to>
    <cdr:sp macro="" textlink="">
      <cdr:nvSpPr>
        <cdr:cNvPr id="2" name="正方形/長方形 1"/>
        <cdr:cNvSpPr/>
      </cdr:nvSpPr>
      <cdr:spPr>
        <a:xfrm xmlns:a="http://schemas.openxmlformats.org/drawingml/2006/main">
          <a:off x="269758" y="5060129"/>
          <a:ext cx="864108" cy="214972"/>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ja-JP" altLang="en-US" sz="700" dirty="0">
              <a:solidFill>
                <a:schemeClr val="tx1"/>
              </a:solidFill>
            </a:rPr>
            <a:t>（下半期のみ）</a:t>
          </a:r>
          <a:endParaRPr lang="ja-JP" sz="700" dirty="0">
            <a:solidFill>
              <a:schemeClr val="tx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0.09855</cdr:x>
      <cdr:y>0.94264</cdr:y>
    </cdr:from>
    <cdr:to>
      <cdr:x>0.39092</cdr:x>
      <cdr:y>0.99613</cdr:y>
    </cdr:to>
    <cdr:sp macro="" textlink="">
      <cdr:nvSpPr>
        <cdr:cNvPr id="2" name="正方形/長方形 1"/>
        <cdr:cNvSpPr/>
      </cdr:nvSpPr>
      <cdr:spPr>
        <a:xfrm xmlns:a="http://schemas.openxmlformats.org/drawingml/2006/main">
          <a:off x="291285" y="5075753"/>
          <a:ext cx="864123" cy="288023"/>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ja-JP" altLang="en-US" sz="700" dirty="0">
              <a:solidFill>
                <a:schemeClr val="tx1"/>
              </a:solidFill>
            </a:rPr>
            <a:t>（下半期のみ）</a:t>
          </a:r>
          <a:endParaRPr lang="ja-JP" sz="700" dirty="0">
            <a:solidFill>
              <a:schemeClr val="tx1"/>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0.08733</cdr:x>
      <cdr:y>0.94114</cdr:y>
    </cdr:from>
    <cdr:to>
      <cdr:x>0.38002</cdr:x>
      <cdr:y>0.97943</cdr:y>
    </cdr:to>
    <cdr:sp macro="" textlink="">
      <cdr:nvSpPr>
        <cdr:cNvPr id="2" name="正方形/長方形 1"/>
        <cdr:cNvSpPr/>
      </cdr:nvSpPr>
      <cdr:spPr>
        <a:xfrm xmlns:a="http://schemas.openxmlformats.org/drawingml/2006/main">
          <a:off x="257816" y="5067656"/>
          <a:ext cx="864117" cy="206214"/>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ja-JP" altLang="en-US" sz="700" dirty="0">
              <a:solidFill>
                <a:schemeClr val="tx1"/>
              </a:solidFill>
            </a:rPr>
            <a:t>（下半期のみ）</a:t>
          </a:r>
          <a:endParaRPr lang="ja-JP" sz="700" dirty="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pPr rtl="0"/>
            <a:endParaRPr lang="ja-JP" altLang="en-US">
              <a:latin typeface="Meiryo UI" panose="020B0604030504040204" pitchFamily="50" charset="-128"/>
              <a:ea typeface="Meiryo UI" panose="020B0604030504040204" pitchFamily="50" charset="-128"/>
            </a:endParaRPr>
          </a:p>
        </p:txBody>
      </p:sp>
      <p:sp>
        <p:nvSpPr>
          <p:cNvPr id="3" name="日付プレースホルダー 2"/>
          <p:cNvSpPr>
            <a:spLocks noGrp="1"/>
          </p:cNvSpPr>
          <p:nvPr>
            <p:ph type="dt" sz="quarter" idx="1"/>
          </p:nvPr>
        </p:nvSpPr>
        <p:spPr>
          <a:xfrm>
            <a:off x="3855838" y="0"/>
            <a:ext cx="2949787" cy="498693"/>
          </a:xfrm>
          <a:prstGeom prst="rect">
            <a:avLst/>
          </a:prstGeom>
        </p:spPr>
        <p:txBody>
          <a:bodyPr vert="horz" lIns="91440" tIns="45720" rIns="91440" bIns="45720" rtlCol="0"/>
          <a:lstStyle>
            <a:lvl1pPr algn="r">
              <a:defRPr sz="1200"/>
            </a:lvl1pPr>
          </a:lstStyle>
          <a:p>
            <a:pPr rtl="0"/>
            <a:fld id="{3C4B8CB7-50A5-481A-A2D4-7DEACCD8413F}" type="datetime1">
              <a:rPr lang="ja-JP" altLang="en-US" smtClean="0">
                <a:latin typeface="Meiryo UI" panose="020B0604030504040204" pitchFamily="50" charset="-128"/>
                <a:ea typeface="Meiryo UI" panose="020B0604030504040204" pitchFamily="50" charset="-128"/>
              </a:rPr>
              <a:pPr rtl="0"/>
              <a:t>2019/5/27</a:t>
            </a:fld>
            <a:endParaRPr lang="ja-JP" altLang="en-US">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pPr rtl="0"/>
            <a:endParaRPr lang="ja-JP" altLang="en-US">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pPr rtl="0"/>
            <a:fld id="{BF910782-FDC2-4F7C-A018-7A502E5089C7}" type="slidenum">
              <a:rPr lang="en-US" altLang="ja-JP" smtClean="0">
                <a:latin typeface="Meiryo UI" panose="020B0604030504040204" pitchFamily="50" charset="-128"/>
                <a:ea typeface="Meiryo UI" panose="020B0604030504040204" pitchFamily="50" charset="-128"/>
              </a:rPr>
              <a:pPr rtl="0"/>
              <a:t>‹#›</a:t>
            </a:fld>
            <a:endParaRPr lang="ja-JP" alt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44837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atin typeface="Meiryo UI" panose="020B0604030504040204" pitchFamily="50" charset="-128"/>
                <a:ea typeface="Meiryo UI" panose="020B0604030504040204" pitchFamily="50" charset="-128"/>
              </a:defRPr>
            </a:lvl1pPr>
          </a:lstStyle>
          <a:p>
            <a:endParaRPr lang="ja-JP" altLang="en-US" noProof="0"/>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atin typeface="Meiryo UI" panose="020B0604030504040204" pitchFamily="50" charset="-128"/>
                <a:ea typeface="Meiryo UI" panose="020B0604030504040204" pitchFamily="50" charset="-128"/>
              </a:defRPr>
            </a:lvl1pPr>
          </a:lstStyle>
          <a:p>
            <a:fld id="{58C4DB21-563C-4946-991B-524728335537}" type="datetime1">
              <a:rPr lang="ja-JP" altLang="en-US" noProof="0" smtClean="0"/>
              <a:pPr/>
              <a:t>2019/5/27</a:t>
            </a:fld>
            <a:endParaRPr lang="ja-JP" altLang="en-US" noProof="0"/>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pPr rtl="0"/>
            <a:endParaRPr lang="ja-JP" altLang="en-US" noProof="0"/>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atin typeface="Meiryo UI" panose="020B0604030504040204" pitchFamily="50" charset="-128"/>
                <a:ea typeface="Meiryo UI" panose="020B0604030504040204" pitchFamily="50" charset="-128"/>
              </a:defRPr>
            </a:lvl1pPr>
          </a:lstStyle>
          <a:p>
            <a:endParaRPr lang="ja-JP" altLang="en-US" noProof="0"/>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atin typeface="Meiryo UI" panose="020B0604030504040204" pitchFamily="50" charset="-128"/>
                <a:ea typeface="Meiryo UI" panose="020B0604030504040204" pitchFamily="50" charset="-128"/>
              </a:defRPr>
            </a:lvl1pPr>
          </a:lstStyle>
          <a:p>
            <a:fld id="{9C936D52-512B-47DE-BC94-6C88A56CE986}" type="slidenum">
              <a:rPr lang="en-US" altLang="ja-JP" noProof="0" smtClean="0"/>
              <a:pPr/>
              <a:t>‹#›</a:t>
            </a:fld>
            <a:endParaRPr lang="ja-JP" altLang="en-US" noProof="0"/>
          </a:p>
        </p:txBody>
      </p:sp>
    </p:spTree>
    <p:extLst>
      <p:ext uri="{BB962C8B-B14F-4D97-AF65-F5344CB8AC3E}">
        <p14:creationId xmlns:p14="http://schemas.microsoft.com/office/powerpoint/2010/main" val="13409969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lang="ja-JP" altLang="en-US"/>
          </a:p>
        </p:txBody>
      </p:sp>
      <p:sp>
        <p:nvSpPr>
          <p:cNvPr id="4" name="スライド番号プレースホルダー 3"/>
          <p:cNvSpPr>
            <a:spLocks noGrp="1"/>
          </p:cNvSpPr>
          <p:nvPr>
            <p:ph type="sldNum" sz="quarter" idx="10"/>
          </p:nvPr>
        </p:nvSpPr>
        <p:spPr/>
        <p:txBody>
          <a:bodyPr rtlCol="0"/>
          <a:lstStyle/>
          <a:p>
            <a:pPr rtl="0"/>
            <a:fld id="{9C936D52-512B-47DE-BC94-6C88A56CE986}" type="slidenum">
              <a:rPr lang="en-US" altLang="ja-JP" smtClean="0"/>
              <a:pPr rtl="0"/>
              <a:t>1</a:t>
            </a:fld>
            <a:endParaRPr lang="ja-JP" altLang="en-US"/>
          </a:p>
        </p:txBody>
      </p:sp>
    </p:spTree>
    <p:extLst>
      <p:ext uri="{BB962C8B-B14F-4D97-AF65-F5344CB8AC3E}">
        <p14:creationId xmlns:p14="http://schemas.microsoft.com/office/powerpoint/2010/main" val="4233922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ー 1"/>
          <p:cNvSpPr>
            <a:spLocks noGrp="1" noRot="1" noChangeAspect="1"/>
          </p:cNvSpPr>
          <p:nvPr>
            <p:ph type="sldImg"/>
          </p:nvPr>
        </p:nvSpPr>
        <p:spPr bwMode="auto">
          <a:xfrm>
            <a:off x="1168400" y="1243013"/>
            <a:ext cx="4470400" cy="3354387"/>
          </a:xfrm>
          <a:prstGeom prst="rect">
            <a:avLst/>
          </a:prstGeom>
          <a:noFill/>
          <a:ln w="12700">
            <a:solidFill>
              <a:srgbClr val="000000"/>
            </a:solidFill>
            <a:miter lim="800000"/>
            <a:headEnd/>
            <a:tailEnd/>
          </a:ln>
        </p:spPr>
      </p:sp>
      <p:sp>
        <p:nvSpPr>
          <p:cNvPr id="7171" name="ノート プレースホルダー 2"/>
          <p:cNvSpPr>
            <a:spLocks noGrp="1" noChangeArrowheads="1"/>
          </p:cNvSpPr>
          <p:nvPr>
            <p:ph type="body" idx="1"/>
          </p:nvPr>
        </p:nvSpPr>
        <p:spPr bwMode="auto">
          <a:xfrm>
            <a:off x="680239" y="4783357"/>
            <a:ext cx="5446723" cy="3913363"/>
          </a:xfrm>
          <a:prstGeom prst="rect">
            <a:avLst/>
          </a:prstGeom>
          <a:noFill/>
          <a:ln>
            <a:miter lim="800000"/>
            <a:headEnd/>
            <a:tailEnd/>
          </a:ln>
        </p:spPr>
        <p:txBody>
          <a:bodyPr/>
          <a:lstStyle/>
          <a:p>
            <a:r>
              <a:rPr lang="ja-JP" altLang="en-US"/>
              <a:t>人はやる気を持って持続しなければならない　　バーンアウトが多い職場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0"/>
            <a:r>
              <a:rPr lang="ja-JP" altLang="ja-JP" dirty="0"/>
              <a:t>演習の目的と内容について説明（全）</a:t>
            </a:r>
          </a:p>
          <a:p>
            <a:pPr lvl="0"/>
            <a:r>
              <a:rPr lang="ja-JP" altLang="ja-JP" dirty="0"/>
              <a:t>スライド「演習の内容と目的」に沿って説明する。</a:t>
            </a:r>
          </a:p>
          <a:p>
            <a:pPr lvl="0"/>
            <a:r>
              <a:rPr lang="ja-JP" altLang="ja-JP" u="sng" dirty="0"/>
              <a:t>基礎研修の目的は、</a:t>
            </a:r>
            <a:r>
              <a:rPr lang="ja-JP" altLang="ja-JP" b="1" u="sng" dirty="0">
                <a:solidFill>
                  <a:srgbClr val="FF0000"/>
                </a:solidFill>
              </a:rPr>
              <a:t>支援の流れと枠組み</a:t>
            </a:r>
            <a:r>
              <a:rPr lang="ja-JP" altLang="ja-JP" u="sng" dirty="0"/>
              <a:t>を理解することが主となる。支援の力をつけるためには実践の積み重ねと振り返り等の</a:t>
            </a:r>
            <a:r>
              <a:rPr lang="en-US" altLang="ja-JP" u="sng" dirty="0"/>
              <a:t>OJT</a:t>
            </a:r>
            <a:r>
              <a:rPr lang="ja-JP" altLang="ja-JP" u="sng" dirty="0"/>
              <a:t>の実施が必要であることなどを改めて伝える。</a:t>
            </a:r>
            <a:endParaRPr lang="ja-JP" altLang="ja-JP" dirty="0"/>
          </a:p>
          <a:p>
            <a:endParaRPr kumimoji="1" lang="ja-JP" altLang="en-US" dirty="0"/>
          </a:p>
        </p:txBody>
      </p:sp>
    </p:spTree>
    <p:extLst>
      <p:ext uri="{BB962C8B-B14F-4D97-AF65-F5344CB8AC3E}">
        <p14:creationId xmlns:p14="http://schemas.microsoft.com/office/powerpoint/2010/main" val="2390168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41363" y="835025"/>
            <a:ext cx="5562600" cy="4171950"/>
          </a:xfrm>
        </p:spPr>
      </p:sp>
      <p:sp>
        <p:nvSpPr>
          <p:cNvPr id="3" name="ノート プレースホルダー 2"/>
          <p:cNvSpPr>
            <a:spLocks noGrp="1"/>
          </p:cNvSpPr>
          <p:nvPr>
            <p:ph type="body" idx="1"/>
          </p:nvPr>
        </p:nvSpPr>
        <p:spPr/>
        <p:txBody>
          <a:bodyPr/>
          <a:lstStyle/>
          <a:p>
            <a:pPr>
              <a:lnSpc>
                <a:spcPct val="125000"/>
              </a:lnSpc>
            </a:pPr>
            <a:r>
              <a:rPr kumimoji="1" lang="ja-JP" altLang="en-US" dirty="0"/>
              <a:t>現実的には、こうした流れをしっかりと踏んでいる事業所は多くありません。現実的に行われていないのなら意味がないのではないかと感じる都道府県研修スタッフがいるとこの演習は円滑に進みません。</a:t>
            </a:r>
            <a:endParaRPr kumimoji="1" lang="en-US" altLang="ja-JP" dirty="0"/>
          </a:p>
          <a:p>
            <a:pPr marL="0" indent="0">
              <a:lnSpc>
                <a:spcPct val="125000"/>
              </a:lnSpc>
              <a:buNone/>
            </a:pPr>
            <a:r>
              <a:rPr kumimoji="1" lang="ja-JP" altLang="en-US" dirty="0"/>
              <a:t>上記のような順序で会議・面談を行うことが、</a:t>
            </a:r>
            <a:r>
              <a:rPr kumimoji="1" lang="ja-JP" altLang="en-US" dirty="0">
                <a:solidFill>
                  <a:srgbClr val="FF0000"/>
                </a:solidFill>
              </a:rPr>
              <a:t>利用者主体であること</a:t>
            </a:r>
            <a:r>
              <a:rPr kumimoji="1" lang="ja-JP" altLang="en-US" dirty="0"/>
              <a:t>、</a:t>
            </a:r>
            <a:r>
              <a:rPr kumimoji="1" lang="ja-JP" altLang="en-US" dirty="0">
                <a:solidFill>
                  <a:srgbClr val="FF0000"/>
                </a:solidFill>
              </a:rPr>
              <a:t>権利擁護であること、事業所として本来やらなければならないこと</a:t>
            </a:r>
            <a:r>
              <a:rPr kumimoji="1" lang="ja-JP" altLang="en-US" dirty="0"/>
              <a:t>であることを、基礎研修で受講する方々に理解していただきたいのです。</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solidFill>
                  <a:prstClr val="black"/>
                </a:solidFill>
              </a:rPr>
              <a:pPr>
                <a:defRPr/>
              </a:pPr>
              <a:t>23</a:t>
            </a:fld>
            <a:endParaRPr lang="en-US" altLang="ja-JP">
              <a:solidFill>
                <a:prstClr val="black"/>
              </a:solidFill>
            </a:endParaRPr>
          </a:p>
        </p:txBody>
      </p:sp>
    </p:spTree>
    <p:extLst>
      <p:ext uri="{BB962C8B-B14F-4D97-AF65-F5344CB8AC3E}">
        <p14:creationId xmlns:p14="http://schemas.microsoft.com/office/powerpoint/2010/main" val="12571617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C936D52-512B-47DE-BC94-6C88A56CE986}" type="slidenum">
              <a:rPr lang="en-US" altLang="ja-JP" noProof="0" smtClean="0"/>
              <a:pPr/>
              <a:t>29</a:t>
            </a:fld>
            <a:endParaRPr lang="ja-JP" altLang="en-US" noProof="0"/>
          </a:p>
        </p:txBody>
      </p:sp>
    </p:spTree>
    <p:extLst>
      <p:ext uri="{BB962C8B-B14F-4D97-AF65-F5344CB8AC3E}">
        <p14:creationId xmlns:p14="http://schemas.microsoft.com/office/powerpoint/2010/main" val="1163275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C936D52-512B-47DE-BC94-6C88A56CE986}" type="slidenum">
              <a:rPr lang="en-US" altLang="ja-JP" noProof="0" smtClean="0"/>
              <a:pPr/>
              <a:t>30</a:t>
            </a:fld>
            <a:endParaRPr lang="ja-JP" altLang="en-US" noProof="0"/>
          </a:p>
        </p:txBody>
      </p:sp>
    </p:spTree>
    <p:extLst>
      <p:ext uri="{BB962C8B-B14F-4D97-AF65-F5344CB8AC3E}">
        <p14:creationId xmlns:p14="http://schemas.microsoft.com/office/powerpoint/2010/main" val="15918714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25000"/>
              </a:lnSpc>
            </a:pPr>
            <a:r>
              <a:rPr kumimoji="1" lang="ja-JP" altLang="en-US" dirty="0">
                <a:cs typeface="Meiryo UI" pitchFamily="50" charset="-128"/>
              </a:rPr>
              <a:t>まずは利用計画の内容について納得した上で、事業所の個別支援計画は作成していくということをまず強調しましょう。</a:t>
            </a:r>
            <a:endParaRPr kumimoji="1" lang="en-US" altLang="ja-JP" dirty="0">
              <a:cs typeface="Meiryo UI" pitchFamily="50" charset="-128"/>
            </a:endParaRPr>
          </a:p>
          <a:p>
            <a:pPr marL="0" indent="0">
              <a:lnSpc>
                <a:spcPct val="125000"/>
              </a:lnSpc>
              <a:buNone/>
            </a:pPr>
            <a:r>
              <a:rPr lang="ja-JP" altLang="en-US" sz="1200" dirty="0">
                <a:solidFill>
                  <a:schemeClr val="accent2">
                    <a:lumMod val="50000"/>
                  </a:schemeClr>
                </a:solidFill>
                <a:cs typeface="Meiryo UI" pitchFamily="50" charset="-128"/>
              </a:rPr>
              <a:t>（事業所でアセスメントをする前にサービス担当者会議があるということに関しては、事業種別、対象となる障害等によっては、先に利用する事業所を決めてから相談支援専門員を探し、利用計画を作成してもらうということは少なくはないので、やはり現実的ではないという声も出ています。しかしながら、相談支援専門員がご本人に寄り添いながら、本当にその事業所の利用で良いのかということも含めてゆっくりと時間をかけて話し合っていくことが、本来のスタイルですので、</a:t>
            </a:r>
            <a:r>
              <a:rPr lang="ja-JP" altLang="en-US" sz="1200" u="sng" dirty="0">
                <a:solidFill>
                  <a:schemeClr val="accent2">
                    <a:lumMod val="50000"/>
                  </a:schemeClr>
                </a:solidFill>
                <a:cs typeface="Meiryo UI" pitchFamily="50" charset="-128"/>
              </a:rPr>
              <a:t>「利用計画の内容について納得した上で、事業所の個別支援計画は作成する」と</a:t>
            </a:r>
            <a:r>
              <a:rPr lang="ja-JP" altLang="en-US" sz="1200" dirty="0">
                <a:solidFill>
                  <a:schemeClr val="accent2">
                    <a:lumMod val="50000"/>
                  </a:schemeClr>
                </a:solidFill>
                <a:cs typeface="Meiryo UI" pitchFamily="50" charset="-128"/>
              </a:rPr>
              <a:t>いうことがベースになります。そのことを理解してもらうためにも、共通事例の設定の工夫は大切です。演習を開始するときに、受講生に混乱なく、初期の個別支援計画案作成に取り組めるようにしていくことは、都道府県基礎研修実施時に、かなり重要です。）</a:t>
            </a:r>
            <a:endParaRPr kumimoji="1" lang="en-US" altLang="ja-JP" dirty="0">
              <a:solidFill>
                <a:schemeClr val="accent2">
                  <a:lumMod val="50000"/>
                </a:schemeClr>
              </a:solidFill>
              <a:cs typeface="Meiryo UI" pitchFamily="50"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9C936D52-512B-47DE-BC94-6C88A56CE986}" type="slidenum">
              <a:rPr lang="en-US" altLang="ja-JP" noProof="0" smtClean="0"/>
              <a:pPr/>
              <a:t>33</a:t>
            </a:fld>
            <a:endParaRPr lang="ja-JP" altLang="en-US" noProof="0"/>
          </a:p>
        </p:txBody>
      </p:sp>
    </p:spTree>
    <p:extLst>
      <p:ext uri="{BB962C8B-B14F-4D97-AF65-F5344CB8AC3E}">
        <p14:creationId xmlns:p14="http://schemas.microsoft.com/office/powerpoint/2010/main" val="28052851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25000"/>
              </a:lnSpc>
            </a:pPr>
            <a:r>
              <a:rPr kumimoji="1" lang="ja-JP" altLang="en-US" dirty="0">
                <a:cs typeface="Meiryo UI" pitchFamily="50" charset="-128"/>
              </a:rPr>
              <a:t>まずは利用計画の内容について納得した上で、事業所の個別支援計画は作成していくということをまず強調しましょう。</a:t>
            </a:r>
            <a:endParaRPr kumimoji="1" lang="en-US" altLang="ja-JP" dirty="0">
              <a:cs typeface="Meiryo UI" pitchFamily="50" charset="-128"/>
            </a:endParaRPr>
          </a:p>
          <a:p>
            <a:pPr marL="0" indent="0">
              <a:lnSpc>
                <a:spcPct val="125000"/>
              </a:lnSpc>
              <a:buNone/>
            </a:pPr>
            <a:r>
              <a:rPr lang="ja-JP" altLang="en-US" sz="1200" dirty="0">
                <a:solidFill>
                  <a:schemeClr val="accent2">
                    <a:lumMod val="50000"/>
                  </a:schemeClr>
                </a:solidFill>
                <a:cs typeface="Meiryo UI" pitchFamily="50" charset="-128"/>
              </a:rPr>
              <a:t>（事業所でアセスメントをする前にサービス担当者会議があるということに関しては、事業種別、対象となる障害等によっては、先に利用する事業所を決めてから相談支援専門員を探し、利用計画を作成してもらうということは少なくはないので、やはり現実的ではないという声も出ています。しかしながら、相談支援専門員がご本人に寄り添いながら、本当にその事業所の利用で良いのかということも含めてゆっくりと時間をかけて話し合っていくことが、本来のスタイルですので、</a:t>
            </a:r>
            <a:r>
              <a:rPr lang="ja-JP" altLang="en-US" sz="1200" u="sng" dirty="0">
                <a:solidFill>
                  <a:schemeClr val="accent2">
                    <a:lumMod val="50000"/>
                  </a:schemeClr>
                </a:solidFill>
                <a:cs typeface="Meiryo UI" pitchFamily="50" charset="-128"/>
              </a:rPr>
              <a:t>「利用計画の内容について納得した上で、事業所の個別支援計画は作成する」と</a:t>
            </a:r>
            <a:r>
              <a:rPr lang="ja-JP" altLang="en-US" sz="1200" dirty="0">
                <a:solidFill>
                  <a:schemeClr val="accent2">
                    <a:lumMod val="50000"/>
                  </a:schemeClr>
                </a:solidFill>
                <a:cs typeface="Meiryo UI" pitchFamily="50" charset="-128"/>
              </a:rPr>
              <a:t>いうことがベースになります。そのことを理解してもらうためにも、共通事例の設定の工夫は大切です。演習を開始するときに、受講生に混乱なく、初期の個別支援計画案作成に取り組めるようにしていくことは、都道府県基礎研修実施時に、かなり重要です。）</a:t>
            </a:r>
            <a:endParaRPr kumimoji="1" lang="en-US" altLang="ja-JP" dirty="0">
              <a:solidFill>
                <a:schemeClr val="accent2">
                  <a:lumMod val="50000"/>
                </a:schemeClr>
              </a:solidFill>
              <a:cs typeface="Meiryo UI" pitchFamily="50"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9C936D52-512B-47DE-BC94-6C88A56CE986}" type="slidenum">
              <a:rPr lang="en-US" altLang="ja-JP" noProof="0" smtClean="0"/>
              <a:pPr/>
              <a:t>34</a:t>
            </a:fld>
            <a:endParaRPr lang="ja-JP" altLang="en-US" noProof="0"/>
          </a:p>
        </p:txBody>
      </p:sp>
    </p:spTree>
    <p:extLst>
      <p:ext uri="{BB962C8B-B14F-4D97-AF65-F5344CB8AC3E}">
        <p14:creationId xmlns:p14="http://schemas.microsoft.com/office/powerpoint/2010/main" val="29978870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プロセス：人生のプロセスのこと</a:t>
            </a:r>
          </a:p>
        </p:txBody>
      </p:sp>
      <p:sp>
        <p:nvSpPr>
          <p:cNvPr id="4" name="スライド番号プレースホルダー 3"/>
          <p:cNvSpPr>
            <a:spLocks noGrp="1"/>
          </p:cNvSpPr>
          <p:nvPr>
            <p:ph type="sldNum" sz="quarter" idx="5"/>
          </p:nvPr>
        </p:nvSpPr>
        <p:spPr/>
        <p:txBody>
          <a:bodyPr/>
          <a:lstStyle/>
          <a:p>
            <a:fld id="{9C936D52-512B-47DE-BC94-6C88A56CE986}" type="slidenum">
              <a:rPr lang="en-US" altLang="ja-JP" noProof="0" smtClean="0"/>
              <a:pPr/>
              <a:t>39</a:t>
            </a:fld>
            <a:endParaRPr lang="ja-JP" altLang="en-US" noProof="0"/>
          </a:p>
        </p:txBody>
      </p:sp>
    </p:spTree>
    <p:extLst>
      <p:ext uri="{BB962C8B-B14F-4D97-AF65-F5344CB8AC3E}">
        <p14:creationId xmlns:p14="http://schemas.microsoft.com/office/powerpoint/2010/main" val="665875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人の幸せは、プロミス（約束）に対し、どういうプロセス（過程）を踏んでいくかだと思う。</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生まれてきた足跡が、人を築いている。そう思いながら前進したい。</a:t>
            </a:r>
            <a:endParaRPr lang="en-US" altLang="ja-JP" sz="1200" dirty="0"/>
          </a:p>
        </p:txBody>
      </p:sp>
      <p:sp>
        <p:nvSpPr>
          <p:cNvPr id="4" name="スライド番号プレースホルダー 3"/>
          <p:cNvSpPr>
            <a:spLocks noGrp="1"/>
          </p:cNvSpPr>
          <p:nvPr>
            <p:ph type="sldNum" sz="quarter" idx="5"/>
          </p:nvPr>
        </p:nvSpPr>
        <p:spPr/>
        <p:txBody>
          <a:bodyPr/>
          <a:lstStyle/>
          <a:p>
            <a:fld id="{9C936D52-512B-47DE-BC94-6C88A56CE986}" type="slidenum">
              <a:rPr lang="en-US" altLang="ja-JP" noProof="0" smtClean="0"/>
              <a:pPr/>
              <a:t>40</a:t>
            </a:fld>
            <a:endParaRPr lang="ja-JP" altLang="en-US" noProof="0"/>
          </a:p>
        </p:txBody>
      </p:sp>
    </p:spTree>
    <p:extLst>
      <p:ext uri="{BB962C8B-B14F-4D97-AF65-F5344CB8AC3E}">
        <p14:creationId xmlns:p14="http://schemas.microsoft.com/office/powerpoint/2010/main" val="2209248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Rot="1" noChangeAspect="1" noChangeArrowheads="1" noTextEdit="1"/>
          </p:cNvSpPr>
          <p:nvPr>
            <p:ph type="sldImg"/>
          </p:nvPr>
        </p:nvSpPr>
        <p:spPr>
          <a:xfrm>
            <a:off x="681038" y="812800"/>
            <a:ext cx="5397500" cy="4048125"/>
          </a:xfrm>
          <a:ln/>
        </p:spPr>
      </p:sp>
      <p:sp>
        <p:nvSpPr>
          <p:cNvPr id="37892" name="Rectangle 3"/>
          <p:cNvSpPr>
            <a:spLocks noGrp="1" noChangeArrowheads="1"/>
          </p:cNvSpPr>
          <p:nvPr>
            <p:ph type="body" idx="1"/>
          </p:nvPr>
        </p:nvSpPr>
        <p:spPr>
          <a:xfrm>
            <a:off x="676159" y="5131873"/>
            <a:ext cx="5404474" cy="4859232"/>
          </a:xfrm>
          <a:noFill/>
          <a:ln/>
        </p:spPr>
        <p:txBody>
          <a:bodyPr/>
          <a:lstStyle/>
          <a:p>
            <a:pPr eaLnBrk="1" hangingPunct="1"/>
            <a:endParaRPr lang="ja-JP" altLang="ja-JP"/>
          </a:p>
        </p:txBody>
      </p:sp>
      <p:sp>
        <p:nvSpPr>
          <p:cNvPr id="6" name="スライド番号プレースホルダ 5"/>
          <p:cNvSpPr>
            <a:spLocks noGrp="1"/>
          </p:cNvSpPr>
          <p:nvPr>
            <p:ph type="sldNum" sz="quarter" idx="10"/>
          </p:nvPr>
        </p:nvSpPr>
        <p:spPr/>
        <p:txBody>
          <a:bodyPr/>
          <a:lstStyle/>
          <a:p>
            <a:pPr marL="0" marR="0" lvl="0" indent="0" algn="r" defTabSz="917575" rtl="0" eaLnBrk="1" fontAlgn="base" latinLnBrk="0" hangingPunct="1">
              <a:lnSpc>
                <a:spcPct val="100000"/>
              </a:lnSpc>
              <a:spcBef>
                <a:spcPct val="0"/>
              </a:spcBef>
              <a:spcAft>
                <a:spcPct val="0"/>
              </a:spcAft>
              <a:buClrTx/>
              <a:buSzTx/>
              <a:buFontTx/>
              <a:buNone/>
              <a:tabLst/>
              <a:defRPr/>
            </a:pPr>
            <a:fld id="{EC20383E-FBA8-4BC3-9BA5-27668B12A746}" type="slidenum">
              <a:rPr kumimoji="1" lang="en-US" altLang="ja-JP" sz="1200" b="0" i="0" u="none" strike="noStrike" kern="1200" cap="none" spc="0" normalizeH="0" baseline="0" noProof="0" smtClean="0">
                <a:ln>
                  <a:noFill/>
                </a:ln>
                <a:solidFill>
                  <a:srgbClr val="000000"/>
                </a:solidFill>
                <a:effectLst/>
                <a:uLnTx/>
                <a:uFillTx/>
                <a:latin typeface="Arial" charset="0"/>
                <a:ea typeface="ＭＳ Ｐゴシック" pitchFamily="50" charset="-128"/>
                <a:cs typeface="+mn-cs"/>
              </a:rPr>
              <a:pPr marL="0" marR="0" lvl="0" indent="0" algn="r" defTabSz="917575" rtl="0" eaLnBrk="1" fontAlgn="base" latinLnBrk="0" hangingPunct="1">
                <a:lnSpc>
                  <a:spcPct val="100000"/>
                </a:lnSpc>
                <a:spcBef>
                  <a:spcPct val="0"/>
                </a:spcBef>
                <a:spcAft>
                  <a:spcPct val="0"/>
                </a:spcAft>
                <a:buClrTx/>
                <a:buSzTx/>
                <a:buFontTx/>
                <a:buNone/>
                <a:tabLst/>
                <a:defRPr/>
              </a:pPr>
              <a:t>3</a:t>
            </a:fld>
            <a:endParaRPr kumimoji="1" lang="en-US" altLang="ja-JP" sz="12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1455331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6738153-D655-4834-B483-5FFFE1D7E07F}" type="slidenum">
              <a:rPr lang="ja-JP" altLang="en-US" smtClean="0">
                <a:solidFill>
                  <a:prstClr val="black"/>
                </a:solidFill>
              </a:rPr>
              <a:pPr/>
              <a:t>5</a:t>
            </a:fld>
            <a:endParaRPr lang="ja-JP" altLang="en-US">
              <a:solidFill>
                <a:prstClr val="black"/>
              </a:solidFill>
            </a:endParaRPr>
          </a:p>
        </p:txBody>
      </p:sp>
    </p:spTree>
    <p:extLst>
      <p:ext uri="{BB962C8B-B14F-4D97-AF65-F5344CB8AC3E}">
        <p14:creationId xmlns:p14="http://schemas.microsoft.com/office/powerpoint/2010/main" val="2581608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72CD365-7330-4753-A9E5-231B6B375EB4}" type="slidenum">
              <a:rPr kumimoji="1" lang="en-US" altLang="ja-JP" sz="1200" b="0" i="0" u="none" strike="noStrike" kern="1200" cap="none" spc="0" normalizeH="0" baseline="0" noProof="0" smtClean="0">
                <a:ln>
                  <a:noFill/>
                </a:ln>
                <a:solidFill>
                  <a:srgbClr val="000000"/>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1" lang="en-US" altLang="ja-JP" sz="12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2672531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B20CE-3C3B-40B4-B349-6D18F759D54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789362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C936D52-512B-47DE-BC94-6C88A56CE986}" type="slidenum">
              <a:rPr lang="en-US" altLang="ja-JP" smtClean="0"/>
              <a:pPr/>
              <a:t>8</a:t>
            </a:fld>
            <a:endParaRPr lang="ja-JP" altLang="en-US"/>
          </a:p>
        </p:txBody>
      </p:sp>
    </p:spTree>
    <p:extLst>
      <p:ext uri="{BB962C8B-B14F-4D97-AF65-F5344CB8AC3E}">
        <p14:creationId xmlns:p14="http://schemas.microsoft.com/office/powerpoint/2010/main" val="3647927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共生する社会：お互いを理解すること</a:t>
            </a:r>
          </a:p>
        </p:txBody>
      </p:sp>
      <p:sp>
        <p:nvSpPr>
          <p:cNvPr id="4" name="スライド番号プレースホルダー 3"/>
          <p:cNvSpPr>
            <a:spLocks noGrp="1"/>
          </p:cNvSpPr>
          <p:nvPr>
            <p:ph type="sldNum" sz="quarter" idx="5"/>
          </p:nvPr>
        </p:nvSpPr>
        <p:spPr/>
        <p:txBody>
          <a:bodyPr/>
          <a:lstStyle/>
          <a:p>
            <a:fld id="{9C936D52-512B-47DE-BC94-6C88A56CE986}" type="slidenum">
              <a:rPr lang="en-US" altLang="ja-JP" noProof="0" smtClean="0"/>
              <a:pPr/>
              <a:t>9</a:t>
            </a:fld>
            <a:endParaRPr lang="ja-JP" altLang="en-US" noProof="0"/>
          </a:p>
        </p:txBody>
      </p:sp>
    </p:spTree>
    <p:extLst>
      <p:ext uri="{BB962C8B-B14F-4D97-AF65-F5344CB8AC3E}">
        <p14:creationId xmlns:p14="http://schemas.microsoft.com/office/powerpoint/2010/main" val="4003328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自分を指導してくれる人がいなくなった。</a:t>
            </a:r>
          </a:p>
        </p:txBody>
      </p:sp>
      <p:sp>
        <p:nvSpPr>
          <p:cNvPr id="4" name="スライド番号プレースホルダー 3"/>
          <p:cNvSpPr>
            <a:spLocks noGrp="1"/>
          </p:cNvSpPr>
          <p:nvPr>
            <p:ph type="sldNum" sz="quarter" idx="5"/>
          </p:nvPr>
        </p:nvSpPr>
        <p:spPr/>
        <p:txBody>
          <a:bodyPr/>
          <a:lstStyle/>
          <a:p>
            <a:fld id="{9C936D52-512B-47DE-BC94-6C88A56CE986}" type="slidenum">
              <a:rPr lang="en-US" altLang="ja-JP" noProof="0" smtClean="0"/>
              <a:pPr/>
              <a:t>10</a:t>
            </a:fld>
            <a:endParaRPr lang="ja-JP" altLang="en-US" noProof="0"/>
          </a:p>
        </p:txBody>
      </p:sp>
    </p:spTree>
    <p:extLst>
      <p:ext uri="{BB962C8B-B14F-4D97-AF65-F5344CB8AC3E}">
        <p14:creationId xmlns:p14="http://schemas.microsoft.com/office/powerpoint/2010/main" val="1429684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マネージメント：チャールズラップ</a:t>
            </a:r>
            <a:endParaRPr kumimoji="1" lang="en-US" altLang="ja-JP" dirty="0"/>
          </a:p>
          <a:p>
            <a:r>
              <a:rPr kumimoji="1" lang="ja-JP" altLang="en-US" dirty="0"/>
              <a:t>会議の無いマネージメントはない。　</a:t>
            </a:r>
            <a:endParaRPr kumimoji="1" lang="en-US" altLang="ja-JP" dirty="0"/>
          </a:p>
          <a:p>
            <a:r>
              <a:rPr kumimoji="1" lang="ja-JP" altLang="en-US" dirty="0"/>
              <a:t>要するに、ストレングス視点で支援をすすめていくと、必ず葛藤が生じる。</a:t>
            </a:r>
            <a:endParaRPr kumimoji="1" lang="en-US" altLang="ja-JP" dirty="0"/>
          </a:p>
          <a:p>
            <a:r>
              <a:rPr kumimoji="1" lang="ja-JP" altLang="en-US" dirty="0"/>
              <a:t>本人の「学校にいきたい」という熱望に対し、学校などと話し合いが必要になる。</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9C936D52-512B-47DE-BC94-6C88A56CE986}" type="slidenum">
              <a:rPr lang="en-US" altLang="ja-JP" noProof="0" smtClean="0"/>
              <a:pPr/>
              <a:t>18</a:t>
            </a:fld>
            <a:endParaRPr lang="ja-JP" altLang="en-US" noProof="0"/>
          </a:p>
        </p:txBody>
      </p:sp>
    </p:spTree>
    <p:extLst>
      <p:ext uri="{BB962C8B-B14F-4D97-AF65-F5344CB8AC3E}">
        <p14:creationId xmlns:p14="http://schemas.microsoft.com/office/powerpoint/2010/main" val="729401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grpSp>
        <p:nvGrpSpPr>
          <p:cNvPr id="16" name="グループ 15"/>
          <p:cNvGrpSpPr/>
          <p:nvPr userDrawn="1"/>
        </p:nvGrpSpPr>
        <p:grpSpPr bwMode="ltGray">
          <a:xfrm>
            <a:off x="0" y="0"/>
            <a:ext cx="9144000" cy="6858000"/>
            <a:chOff x="0" y="0"/>
            <a:chExt cx="12192000" cy="6858000"/>
          </a:xfrm>
        </p:grpSpPr>
        <p:sp>
          <p:nvSpPr>
            <p:cNvPr id="14" name="長方形 13"/>
            <p:cNvSpPr/>
            <p:nvPr/>
          </p:nvSpPr>
          <p:spPr bwMode="ltGray">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800" noProof="0" dirty="0"/>
            </a:p>
          </p:txBody>
        </p:sp>
        <p:sp>
          <p:nvSpPr>
            <p:cNvPr id="8" name="円/楕円 2"/>
            <p:cNvSpPr>
              <a:spLocks noChangeArrowheads="1"/>
            </p:cNvSpPr>
            <p:nvPr/>
          </p:nvSpPr>
          <p:spPr bwMode="ltGray">
            <a:xfrm flipH="1">
              <a:off x="9045819" y="1600200"/>
              <a:ext cx="1524000" cy="1524000"/>
            </a:xfrm>
            <a:prstGeom prst="ellipse">
              <a:avLst/>
            </a:prstGeom>
            <a:solidFill>
              <a:schemeClr val="accent2">
                <a:lumMod val="20000"/>
                <a:lumOff val="80000"/>
              </a:schemeClr>
            </a:solidFill>
            <a:ln>
              <a:noFill/>
            </a:ln>
            <a:effectLst/>
            <a:extLst/>
          </p:spPr>
          <p:txBody>
            <a:bodyPr wrap="none" rtlCol="0" anchor="ctr"/>
            <a:lstStyle/>
            <a:p>
              <a:pPr algn="ctr" rtl="0" eaLnBrk="1" hangingPunct="1"/>
              <a:endParaRPr lang="ja-JP" altLang="en-US" sz="2400" noProof="0" dirty="0">
                <a:latin typeface="Times New Roman" charset="0"/>
              </a:endParaRPr>
            </a:p>
          </p:txBody>
        </p:sp>
        <p:sp>
          <p:nvSpPr>
            <p:cNvPr id="9" name="円/楕円 3"/>
            <p:cNvSpPr>
              <a:spLocks noChangeArrowheads="1"/>
            </p:cNvSpPr>
            <p:nvPr/>
          </p:nvSpPr>
          <p:spPr bwMode="ltGray">
            <a:xfrm flipH="1">
              <a:off x="7255119" y="1600200"/>
              <a:ext cx="1524000" cy="1524000"/>
            </a:xfrm>
            <a:prstGeom prst="ellipse">
              <a:avLst/>
            </a:prstGeom>
            <a:solidFill>
              <a:schemeClr val="accent2">
                <a:lumMod val="20000"/>
                <a:lumOff val="80000"/>
              </a:schemeClr>
            </a:solidFill>
            <a:ln>
              <a:noFill/>
            </a:ln>
            <a:effectLst/>
            <a:extLst/>
          </p:spPr>
          <p:txBody>
            <a:bodyPr wrap="none" rtlCol="0" anchor="ctr"/>
            <a:lstStyle/>
            <a:p>
              <a:pPr algn="ctr" rtl="0" eaLnBrk="1" hangingPunct="1"/>
              <a:endParaRPr lang="ja-JP" altLang="en-US" sz="2400" noProof="0" dirty="0">
                <a:latin typeface="Times New Roman" charset="0"/>
              </a:endParaRPr>
            </a:p>
          </p:txBody>
        </p:sp>
        <p:sp>
          <p:nvSpPr>
            <p:cNvPr id="10" name="円/楕円 4"/>
            <p:cNvSpPr>
              <a:spLocks noChangeArrowheads="1"/>
            </p:cNvSpPr>
            <p:nvPr/>
          </p:nvSpPr>
          <p:spPr bwMode="ltGray">
            <a:xfrm flipH="1">
              <a:off x="5464419" y="1600200"/>
              <a:ext cx="1524000" cy="1524000"/>
            </a:xfrm>
            <a:prstGeom prst="ellipse">
              <a:avLst/>
            </a:prstGeom>
            <a:noFill/>
            <a:ln w="28575">
              <a:solidFill>
                <a:schemeClr val="accent2">
                  <a:lumMod val="20000"/>
                  <a:lumOff val="80000"/>
                </a:schemeClr>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ctr" rtl="0" eaLnBrk="1" hangingPunct="1"/>
              <a:endParaRPr lang="ja-JP" altLang="en-US" sz="2400" noProof="0" dirty="0">
                <a:latin typeface="Times New Roman" charset="0"/>
              </a:endParaRPr>
            </a:p>
          </p:txBody>
        </p:sp>
        <p:sp>
          <p:nvSpPr>
            <p:cNvPr id="11" name="円/楕円 5"/>
            <p:cNvSpPr>
              <a:spLocks noChangeArrowheads="1"/>
            </p:cNvSpPr>
            <p:nvPr/>
          </p:nvSpPr>
          <p:spPr bwMode="ltGray">
            <a:xfrm flipH="1">
              <a:off x="5464419" y="3276600"/>
              <a:ext cx="1524000" cy="1524000"/>
            </a:xfrm>
            <a:prstGeom prst="ellipse">
              <a:avLst/>
            </a:prstGeom>
            <a:solidFill>
              <a:schemeClr val="accent2">
                <a:lumMod val="20000"/>
                <a:lumOff val="80000"/>
              </a:schemeClr>
            </a:solidFill>
            <a:ln>
              <a:noFill/>
            </a:ln>
            <a:effectLst/>
            <a:extLst/>
          </p:spPr>
          <p:txBody>
            <a:bodyPr wrap="none" rtlCol="0" anchor="ctr"/>
            <a:lstStyle/>
            <a:p>
              <a:pPr algn="ctr" rtl="0" eaLnBrk="1" hangingPunct="1"/>
              <a:endParaRPr lang="ja-JP" altLang="en-US" sz="2400" noProof="0" dirty="0">
                <a:latin typeface="Times New Roman" charset="0"/>
              </a:endParaRPr>
            </a:p>
          </p:txBody>
        </p:sp>
        <p:sp>
          <p:nvSpPr>
            <p:cNvPr id="12" name="円/楕円 6"/>
            <p:cNvSpPr>
              <a:spLocks noChangeArrowheads="1"/>
            </p:cNvSpPr>
            <p:nvPr/>
          </p:nvSpPr>
          <p:spPr bwMode="ltGray">
            <a:xfrm flipH="1">
              <a:off x="3732457" y="3276600"/>
              <a:ext cx="1524000" cy="1524000"/>
            </a:xfrm>
            <a:prstGeom prst="ellipse">
              <a:avLst/>
            </a:prstGeom>
            <a:solidFill>
              <a:schemeClr val="accent2">
                <a:lumMod val="20000"/>
                <a:lumOff val="80000"/>
              </a:schemeClr>
            </a:solidFill>
            <a:ln>
              <a:noFill/>
            </a:ln>
            <a:effectLst/>
            <a:extLst/>
          </p:spPr>
          <p:txBody>
            <a:bodyPr wrap="none" rtlCol="0" anchor="ctr"/>
            <a:lstStyle/>
            <a:p>
              <a:pPr algn="ctr" rtl="0" eaLnBrk="1" hangingPunct="1"/>
              <a:endParaRPr lang="ja-JP" altLang="en-US" sz="2400" noProof="0" dirty="0">
                <a:latin typeface="Times New Roman" charset="0"/>
              </a:endParaRPr>
            </a:p>
          </p:txBody>
        </p:sp>
        <p:sp>
          <p:nvSpPr>
            <p:cNvPr id="13" name="円/楕円 7"/>
            <p:cNvSpPr>
              <a:spLocks noChangeArrowheads="1"/>
            </p:cNvSpPr>
            <p:nvPr/>
          </p:nvSpPr>
          <p:spPr bwMode="ltGray">
            <a:xfrm flipH="1">
              <a:off x="9045819" y="3276600"/>
              <a:ext cx="1524000" cy="1524000"/>
            </a:xfrm>
            <a:prstGeom prst="ellipse">
              <a:avLst/>
            </a:prstGeom>
            <a:noFill/>
            <a:ln w="28575">
              <a:solidFill>
                <a:schemeClr val="accent2">
                  <a:lumMod val="20000"/>
                  <a:lumOff val="80000"/>
                </a:schemeClr>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ctr" rtl="0" eaLnBrk="1" hangingPunct="1"/>
              <a:endParaRPr lang="ja-JP" altLang="en-US" sz="2400" noProof="0" dirty="0">
                <a:latin typeface="Times New Roman" charset="0"/>
              </a:endParaRPr>
            </a:p>
          </p:txBody>
        </p:sp>
      </p:grpSp>
      <p:sp>
        <p:nvSpPr>
          <p:cNvPr id="2" name="タイトル 1"/>
          <p:cNvSpPr>
            <a:spLocks noGrp="1"/>
          </p:cNvSpPr>
          <p:nvPr>
            <p:ph type="ctrTitle"/>
          </p:nvPr>
        </p:nvSpPr>
        <p:spPr>
          <a:xfrm>
            <a:off x="1143000" y="1041400"/>
            <a:ext cx="6858000" cy="2387600"/>
          </a:xfrm>
        </p:spPr>
        <p:txBody>
          <a:bodyPr rtlCol="0" anchor="b"/>
          <a:lstStyle>
            <a:lvl1pPr algn="l">
              <a:defRPr sz="6000"/>
            </a:lvl1pPr>
          </a:lstStyle>
          <a:p>
            <a:pPr rtl="0"/>
            <a:r>
              <a:rPr lang="ja-JP" altLang="en-US" noProof="0"/>
              <a:t>マスター タイトルの書式設定</a:t>
            </a:r>
            <a:endParaRPr lang="ja-JP" altLang="en-US" noProof="0" dirty="0"/>
          </a:p>
        </p:txBody>
      </p:sp>
      <p:sp>
        <p:nvSpPr>
          <p:cNvPr id="3" name="サブタイトル 2"/>
          <p:cNvSpPr>
            <a:spLocks noGrp="1"/>
          </p:cNvSpPr>
          <p:nvPr>
            <p:ph type="subTitle" idx="1"/>
          </p:nvPr>
        </p:nvSpPr>
        <p:spPr>
          <a:xfrm>
            <a:off x="1143000" y="3602038"/>
            <a:ext cx="6858000" cy="1655762"/>
          </a:xfrm>
        </p:spPr>
        <p:txBody>
          <a:bodyPr rtlCol="0"/>
          <a:lstStyle>
            <a:lvl1pPr marL="0" indent="0" algn="l">
              <a:buNone/>
              <a:defRPr sz="2400" b="1" i="0">
                <a:solidFill>
                  <a:schemeClr val="accent3">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ja-JP" altLang="en-US" noProof="0"/>
              <a:t>マスター サブタイトルの書式設定</a:t>
            </a:r>
            <a:endParaRPr lang="ja-JP" altLang="en-US" noProof="0" dirty="0"/>
          </a:p>
        </p:txBody>
      </p:sp>
      <p:sp>
        <p:nvSpPr>
          <p:cNvPr id="7" name="日付プレースホルダー 6"/>
          <p:cNvSpPr>
            <a:spLocks noGrp="1"/>
          </p:cNvSpPr>
          <p:nvPr>
            <p:ph type="dt" sz="half" idx="10"/>
          </p:nvPr>
        </p:nvSpPr>
        <p:spPr/>
        <p:txBody>
          <a:bodyPr rtlCol="0"/>
          <a:lstStyle/>
          <a:p>
            <a:pPr rtl="0"/>
            <a:fld id="{197F45A4-7891-4E5E-AB49-A437929A7E86}" type="datetime1">
              <a:rPr lang="ja-JP" altLang="en-US" noProof="0" smtClean="0"/>
              <a:t>2019/5/27</a:t>
            </a:fld>
            <a:endParaRPr lang="ja-JP" altLang="en-US" noProof="0" dirty="0"/>
          </a:p>
        </p:txBody>
      </p:sp>
      <p:sp>
        <p:nvSpPr>
          <p:cNvPr id="29" name="フッター プレースホルダー 28"/>
          <p:cNvSpPr>
            <a:spLocks noGrp="1"/>
          </p:cNvSpPr>
          <p:nvPr>
            <p:ph type="ftr" sz="quarter" idx="11"/>
          </p:nvPr>
        </p:nvSpPr>
        <p:spPr/>
        <p:txBody>
          <a:bodyPr rtlCol="0"/>
          <a:lstStyle/>
          <a:p>
            <a:pPr rtl="0"/>
            <a:r>
              <a:rPr lang="ja-JP" altLang="en-US" noProof="0" dirty="0"/>
              <a:t>フッターを追加</a:t>
            </a:r>
          </a:p>
        </p:txBody>
      </p:sp>
      <p:sp>
        <p:nvSpPr>
          <p:cNvPr id="30" name="スライド番号プレースホルダー 29"/>
          <p:cNvSpPr>
            <a:spLocks noGrp="1"/>
          </p:cNvSpPr>
          <p:nvPr>
            <p:ph type="sldNum" sz="quarter" idx="12"/>
          </p:nvPr>
        </p:nvSpPr>
        <p:spPr/>
        <p:txBody>
          <a:bodyPr rtlCol="0"/>
          <a:lstStyle/>
          <a:p>
            <a:pPr rtl="0"/>
            <a:fld id="{C62155A9-2BEA-4E1A-A809-3AB570F0F126}" type="slidenum">
              <a:rPr lang="en-US" altLang="ja-JP" noProof="0" smtClean="0"/>
              <a:pPr rtl="0"/>
              <a:t>‹#›</a:t>
            </a:fld>
            <a:endParaRPr lang="ja-JP" altLang="en-US" noProof="0" dirty="0"/>
          </a:p>
        </p:txBody>
      </p:sp>
    </p:spTree>
    <p:extLst>
      <p:ext uri="{BB962C8B-B14F-4D97-AF65-F5344CB8AC3E}">
        <p14:creationId xmlns:p14="http://schemas.microsoft.com/office/powerpoint/2010/main" val="4197503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p>
        </p:txBody>
      </p:sp>
      <p:sp>
        <p:nvSpPr>
          <p:cNvPr id="3" name="縦書きテキスト プレースホルダー 2"/>
          <p:cNvSpPr>
            <a:spLocks noGrp="1"/>
          </p:cNvSpPr>
          <p:nvPr>
            <p:ph type="body" orient="vert" idx="1"/>
          </p:nvPr>
        </p:nvSpPr>
        <p:spPr/>
        <p:txBody>
          <a:bodyPr vert="eaVert"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7" name="日付プレースホルダー 6"/>
          <p:cNvSpPr>
            <a:spLocks noGrp="1"/>
          </p:cNvSpPr>
          <p:nvPr>
            <p:ph type="dt" sz="half" idx="10"/>
          </p:nvPr>
        </p:nvSpPr>
        <p:spPr/>
        <p:txBody>
          <a:bodyPr rtlCol="0"/>
          <a:lstStyle/>
          <a:p>
            <a:pPr rtl="0"/>
            <a:fld id="{E5EEC679-6CDC-41FA-B00E-39536E6B1804}" type="datetime1">
              <a:rPr lang="ja-JP" altLang="en-US" noProof="0" smtClean="0"/>
              <a:t>2019/5/27</a:t>
            </a:fld>
            <a:endParaRPr lang="ja-JP" altLang="en-US" noProof="0"/>
          </a:p>
        </p:txBody>
      </p:sp>
      <p:sp>
        <p:nvSpPr>
          <p:cNvPr id="8" name="フッター プレースホルダー 7"/>
          <p:cNvSpPr>
            <a:spLocks noGrp="1"/>
          </p:cNvSpPr>
          <p:nvPr>
            <p:ph type="ftr" sz="quarter" idx="11"/>
          </p:nvPr>
        </p:nvSpPr>
        <p:spPr/>
        <p:txBody>
          <a:bodyPr rtlCol="0"/>
          <a:lstStyle/>
          <a:p>
            <a:pPr rtl="0"/>
            <a:r>
              <a:rPr lang="ja-JP" altLang="en-US" noProof="0"/>
              <a:t>フッターを追加</a:t>
            </a:r>
          </a:p>
        </p:txBody>
      </p:sp>
      <p:sp>
        <p:nvSpPr>
          <p:cNvPr id="9" name="スライド番号プレースホルダー 8"/>
          <p:cNvSpPr>
            <a:spLocks noGrp="1"/>
          </p:cNvSpPr>
          <p:nvPr>
            <p:ph type="sldNum" sz="quarter" idx="12"/>
          </p:nvPr>
        </p:nvSpPr>
        <p:spPr/>
        <p:txBody>
          <a:bodyPr rtlCol="0"/>
          <a:lstStyle/>
          <a:p>
            <a:pPr rtl="0"/>
            <a:fld id="{C62155A9-2BEA-4E1A-A809-3AB570F0F126}" type="slidenum">
              <a:rPr lang="en-US" altLang="ja-JP" noProof="0" smtClean="0"/>
              <a:pPr rtl="0"/>
              <a:t>‹#›</a:t>
            </a:fld>
            <a:endParaRPr lang="ja-JP" altLang="en-US" noProof="0"/>
          </a:p>
        </p:txBody>
      </p:sp>
    </p:spTree>
    <p:extLst>
      <p:ext uri="{BB962C8B-B14F-4D97-AF65-F5344CB8AC3E}">
        <p14:creationId xmlns:p14="http://schemas.microsoft.com/office/powerpoint/2010/main" val="400694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rtlCol="0"/>
          <a:lstStyle/>
          <a:p>
            <a:pPr rtl="0"/>
            <a:r>
              <a:rPr lang="ja-JP" altLang="en-US" noProof="0"/>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7" name="日付プレースホルダー 6"/>
          <p:cNvSpPr>
            <a:spLocks noGrp="1"/>
          </p:cNvSpPr>
          <p:nvPr>
            <p:ph type="dt" sz="half" idx="10"/>
          </p:nvPr>
        </p:nvSpPr>
        <p:spPr/>
        <p:txBody>
          <a:bodyPr rtlCol="0"/>
          <a:lstStyle/>
          <a:p>
            <a:pPr rtl="0"/>
            <a:fld id="{25451F27-38AE-4E5A-BD78-7CEAB29DFD41}" type="datetime1">
              <a:rPr lang="ja-JP" altLang="en-US" noProof="0" smtClean="0"/>
              <a:t>2019/5/27</a:t>
            </a:fld>
            <a:endParaRPr lang="ja-JP" altLang="en-US" noProof="0"/>
          </a:p>
        </p:txBody>
      </p:sp>
      <p:sp>
        <p:nvSpPr>
          <p:cNvPr id="8" name="フッター プレースホルダー 7"/>
          <p:cNvSpPr>
            <a:spLocks noGrp="1"/>
          </p:cNvSpPr>
          <p:nvPr>
            <p:ph type="ftr" sz="quarter" idx="11"/>
          </p:nvPr>
        </p:nvSpPr>
        <p:spPr/>
        <p:txBody>
          <a:bodyPr rtlCol="0"/>
          <a:lstStyle/>
          <a:p>
            <a:pPr rtl="0"/>
            <a:r>
              <a:rPr lang="ja-JP" altLang="en-US" noProof="0"/>
              <a:t>フッターを追加</a:t>
            </a:r>
          </a:p>
        </p:txBody>
      </p:sp>
      <p:sp>
        <p:nvSpPr>
          <p:cNvPr id="9" name="スライド番号プレースホルダー 8"/>
          <p:cNvSpPr>
            <a:spLocks noGrp="1"/>
          </p:cNvSpPr>
          <p:nvPr>
            <p:ph type="sldNum" sz="quarter" idx="12"/>
          </p:nvPr>
        </p:nvSpPr>
        <p:spPr/>
        <p:txBody>
          <a:bodyPr rtlCol="0"/>
          <a:lstStyle/>
          <a:p>
            <a:pPr rtl="0"/>
            <a:fld id="{C62155A9-2BEA-4E1A-A809-3AB570F0F126}" type="slidenum">
              <a:rPr lang="en-US" altLang="ja-JP" noProof="0" smtClean="0"/>
              <a:pPr rtl="0"/>
              <a:t>‹#›</a:t>
            </a:fld>
            <a:endParaRPr lang="ja-JP" altLang="en-US" noProof="0"/>
          </a:p>
        </p:txBody>
      </p:sp>
    </p:spTree>
    <p:extLst>
      <p:ext uri="{BB962C8B-B14F-4D97-AF65-F5344CB8AC3E}">
        <p14:creationId xmlns:p14="http://schemas.microsoft.com/office/powerpoint/2010/main" val="1676023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p>
        </p:txBody>
      </p:sp>
      <p:sp>
        <p:nvSpPr>
          <p:cNvPr id="3" name="コンテンツ プレースホルダー 2"/>
          <p:cNvSpPr>
            <a:spLocks noGrp="1"/>
          </p:cNvSpPr>
          <p:nvPr>
            <p:ph idx="1"/>
          </p:nvPr>
        </p:nvSpPr>
        <p:spPr/>
        <p:txBody>
          <a:bodyPr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7" name="日付プレースホルダー 3"/>
          <p:cNvSpPr>
            <a:spLocks noGrp="1"/>
          </p:cNvSpPr>
          <p:nvPr>
            <p:ph type="dt" sz="half" idx="2"/>
          </p:nvPr>
        </p:nvSpPr>
        <p:spPr>
          <a:xfrm>
            <a:off x="628650" y="6356351"/>
            <a:ext cx="2457450" cy="365125"/>
          </a:xfrm>
          <a:prstGeom prst="rect">
            <a:avLst/>
          </a:prstGeom>
        </p:spPr>
        <p:txBody>
          <a:bodyPr vert="horz" lIns="91440" tIns="45720" rIns="91440" bIns="45720" rtlCol="0" anchor="ctr"/>
          <a:lstStyle>
            <a:lvl1pPr algn="l">
              <a:defRPr sz="1200">
                <a:solidFill>
                  <a:schemeClr val="tx2"/>
                </a:solidFill>
              </a:defRPr>
            </a:lvl1pPr>
          </a:lstStyle>
          <a:p>
            <a:pPr rtl="0"/>
            <a:fld id="{484BB45D-E33A-4470-87A3-E3B013127A60}" type="datetime1">
              <a:rPr lang="ja-JP" altLang="en-US" noProof="0" smtClean="0"/>
              <a:t>2019/5/27</a:t>
            </a:fld>
            <a:endParaRPr lang="ja-JP" altLang="en-US" noProof="0"/>
          </a:p>
        </p:txBody>
      </p:sp>
      <p:sp>
        <p:nvSpPr>
          <p:cNvPr id="8" name="フッター プレースホルダー 4"/>
          <p:cNvSpPr>
            <a:spLocks noGrp="1"/>
          </p:cNvSpPr>
          <p:nvPr>
            <p:ph type="ftr" sz="quarter" idx="3"/>
          </p:nvPr>
        </p:nvSpPr>
        <p:spPr>
          <a:xfrm>
            <a:off x="3486150" y="6356351"/>
            <a:ext cx="2171700" cy="365125"/>
          </a:xfrm>
          <a:prstGeom prst="rect">
            <a:avLst/>
          </a:prstGeom>
        </p:spPr>
        <p:txBody>
          <a:bodyPr vert="horz" lIns="91440" tIns="45720" rIns="91440" bIns="45720" rtlCol="0" anchor="ctr"/>
          <a:lstStyle>
            <a:lvl1pPr algn="ctr">
              <a:defRPr sz="1200">
                <a:solidFill>
                  <a:schemeClr val="tx2"/>
                </a:solidFill>
              </a:defRPr>
            </a:lvl1pPr>
          </a:lstStyle>
          <a:p>
            <a:pPr rtl="0"/>
            <a:r>
              <a:rPr lang="ja-JP" altLang="en-US" noProof="0"/>
              <a:t>フッターを追加</a:t>
            </a:r>
          </a:p>
        </p:txBody>
      </p:sp>
      <p:sp>
        <p:nvSpPr>
          <p:cNvPr id="9" name="スライド番号プレースホルダー 5"/>
          <p:cNvSpPr>
            <a:spLocks noGrp="1"/>
          </p:cNvSpPr>
          <p:nvPr>
            <p:ph type="sldNum" sz="quarter" idx="4"/>
          </p:nvPr>
        </p:nvSpPr>
        <p:spPr>
          <a:xfrm>
            <a:off x="6057900" y="6356351"/>
            <a:ext cx="2457450" cy="365125"/>
          </a:xfrm>
          <a:prstGeom prst="rect">
            <a:avLst/>
          </a:prstGeom>
        </p:spPr>
        <p:txBody>
          <a:bodyPr vert="horz" lIns="91440" tIns="45720" rIns="91440" bIns="45720" rtlCol="0" anchor="ctr"/>
          <a:lstStyle>
            <a:lvl1pPr algn="r">
              <a:defRPr sz="1200">
                <a:solidFill>
                  <a:schemeClr val="tx2"/>
                </a:solidFill>
              </a:defRPr>
            </a:lvl1pPr>
          </a:lstStyle>
          <a:p>
            <a:pPr rtl="0"/>
            <a:fld id="{C62155A9-2BEA-4E1A-A809-3AB570F0F126}" type="slidenum">
              <a:rPr lang="en-US" altLang="ja-JP" noProof="0" smtClean="0"/>
              <a:pPr rtl="0"/>
              <a:t>‹#›</a:t>
            </a:fld>
            <a:endParaRPr lang="ja-JP" altLang="en-US" noProof="0"/>
          </a:p>
        </p:txBody>
      </p:sp>
    </p:spTree>
    <p:extLst>
      <p:ext uri="{BB962C8B-B14F-4D97-AF65-F5344CB8AC3E}">
        <p14:creationId xmlns:p14="http://schemas.microsoft.com/office/powerpoint/2010/main" val="2387230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62262"/>
          </a:xfrm>
        </p:spPr>
        <p:txBody>
          <a:bodyPr rtlCol="0" anchor="b"/>
          <a:lstStyle>
            <a:lvl1pPr>
              <a:defRPr sz="6000"/>
            </a:lvl1pPr>
          </a:lstStyle>
          <a:p>
            <a:pPr rtl="0"/>
            <a:r>
              <a:rPr lang="ja-JP" altLang="en-US" noProof="0"/>
              <a:t>マスター タイトルの書式設定</a:t>
            </a:r>
            <a:endParaRPr lang="ja-JP" altLang="en-US" noProof="0" dirty="0"/>
          </a:p>
        </p:txBody>
      </p:sp>
      <p:sp>
        <p:nvSpPr>
          <p:cNvPr id="3" name="テキスト プレースホルダー 2"/>
          <p:cNvSpPr>
            <a:spLocks noGrp="1"/>
          </p:cNvSpPr>
          <p:nvPr>
            <p:ph type="body" idx="1"/>
          </p:nvPr>
        </p:nvSpPr>
        <p:spPr>
          <a:xfrm>
            <a:off x="623888" y="4589464"/>
            <a:ext cx="7886700" cy="1500187"/>
          </a:xfrm>
        </p:spPr>
        <p:txBody>
          <a:bodyPr rtlCol="0"/>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rtl="0"/>
            <a:r>
              <a:rPr lang="ja-JP" altLang="en-US" noProof="0"/>
              <a:t>マスター テキストの書式設定</a:t>
            </a:r>
          </a:p>
        </p:txBody>
      </p:sp>
      <p:sp>
        <p:nvSpPr>
          <p:cNvPr id="7" name="日付プレースホルダー 6"/>
          <p:cNvSpPr>
            <a:spLocks noGrp="1"/>
          </p:cNvSpPr>
          <p:nvPr>
            <p:ph type="dt" sz="half" idx="10"/>
          </p:nvPr>
        </p:nvSpPr>
        <p:spPr/>
        <p:txBody>
          <a:bodyPr rtlCol="0"/>
          <a:lstStyle/>
          <a:p>
            <a:pPr rtl="0"/>
            <a:fld id="{2E72B738-5969-4701-85EC-09924CA014C4}" type="datetime1">
              <a:rPr lang="ja-JP" altLang="en-US" noProof="0" smtClean="0"/>
              <a:t>2019/5/27</a:t>
            </a:fld>
            <a:endParaRPr lang="ja-JP" altLang="en-US" noProof="0"/>
          </a:p>
        </p:txBody>
      </p:sp>
      <p:sp>
        <p:nvSpPr>
          <p:cNvPr id="8" name="フッター プレースホルダー 7"/>
          <p:cNvSpPr>
            <a:spLocks noGrp="1"/>
          </p:cNvSpPr>
          <p:nvPr>
            <p:ph type="ftr" sz="quarter" idx="11"/>
          </p:nvPr>
        </p:nvSpPr>
        <p:spPr/>
        <p:txBody>
          <a:bodyPr rtlCol="0"/>
          <a:lstStyle/>
          <a:p>
            <a:pPr rtl="0"/>
            <a:r>
              <a:rPr lang="ja-JP" altLang="en-US" noProof="0" dirty="0"/>
              <a:t>フッターを追加</a:t>
            </a:r>
          </a:p>
        </p:txBody>
      </p:sp>
      <p:sp>
        <p:nvSpPr>
          <p:cNvPr id="9" name="スライド番号プレースホルダー 8"/>
          <p:cNvSpPr>
            <a:spLocks noGrp="1"/>
          </p:cNvSpPr>
          <p:nvPr>
            <p:ph type="sldNum" sz="quarter" idx="12"/>
          </p:nvPr>
        </p:nvSpPr>
        <p:spPr/>
        <p:txBody>
          <a:bodyPr rtlCol="0"/>
          <a:lstStyle/>
          <a:p>
            <a:pPr rtl="0"/>
            <a:fld id="{C62155A9-2BEA-4E1A-A809-3AB570F0F126}" type="slidenum">
              <a:rPr lang="en-US" altLang="ja-JP" noProof="0" smtClean="0"/>
              <a:pPr rtl="0"/>
              <a:t>‹#›</a:t>
            </a:fld>
            <a:endParaRPr lang="ja-JP" altLang="en-US" noProof="0" dirty="0"/>
          </a:p>
        </p:txBody>
      </p:sp>
    </p:spTree>
    <p:extLst>
      <p:ext uri="{BB962C8B-B14F-4D97-AF65-F5344CB8AC3E}">
        <p14:creationId xmlns:p14="http://schemas.microsoft.com/office/powerpoint/2010/main" val="3112303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段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endParaRPr lang="ja-JP" altLang="en-US" noProof="0" dirty="0"/>
          </a:p>
        </p:txBody>
      </p:sp>
      <p:sp>
        <p:nvSpPr>
          <p:cNvPr id="3" name="コンテンツ プレースホルダー 2"/>
          <p:cNvSpPr>
            <a:spLocks noGrp="1"/>
          </p:cNvSpPr>
          <p:nvPr>
            <p:ph sz="half" idx="1"/>
          </p:nvPr>
        </p:nvSpPr>
        <p:spPr>
          <a:xfrm>
            <a:off x="628650" y="1825625"/>
            <a:ext cx="3886200" cy="4351338"/>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コンテンツ プレースホルダー 3"/>
          <p:cNvSpPr>
            <a:spLocks noGrp="1"/>
          </p:cNvSpPr>
          <p:nvPr>
            <p:ph sz="half" idx="2"/>
          </p:nvPr>
        </p:nvSpPr>
        <p:spPr>
          <a:xfrm>
            <a:off x="4629150" y="1825625"/>
            <a:ext cx="3886200" cy="4351338"/>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8" name="日付プレースホルダー 7"/>
          <p:cNvSpPr>
            <a:spLocks noGrp="1"/>
          </p:cNvSpPr>
          <p:nvPr>
            <p:ph type="dt" sz="half" idx="10"/>
          </p:nvPr>
        </p:nvSpPr>
        <p:spPr/>
        <p:txBody>
          <a:bodyPr rtlCol="0"/>
          <a:lstStyle/>
          <a:p>
            <a:pPr rtl="0"/>
            <a:fld id="{439EAF8F-1EA6-45CB-852E-15764F0EF398}" type="datetime1">
              <a:rPr lang="ja-JP" altLang="en-US" noProof="0" smtClean="0"/>
              <a:t>2019/5/27</a:t>
            </a:fld>
            <a:endParaRPr lang="ja-JP" altLang="en-US" noProof="0"/>
          </a:p>
        </p:txBody>
      </p:sp>
      <p:sp>
        <p:nvSpPr>
          <p:cNvPr id="9" name="フッター プレースホルダー 8"/>
          <p:cNvSpPr>
            <a:spLocks noGrp="1"/>
          </p:cNvSpPr>
          <p:nvPr>
            <p:ph type="ftr" sz="quarter" idx="11"/>
          </p:nvPr>
        </p:nvSpPr>
        <p:spPr/>
        <p:txBody>
          <a:bodyPr rtlCol="0"/>
          <a:lstStyle/>
          <a:p>
            <a:pPr rtl="0"/>
            <a:r>
              <a:rPr lang="ja-JP" altLang="en-US" noProof="0"/>
              <a:t>フッターを追加</a:t>
            </a:r>
          </a:p>
        </p:txBody>
      </p:sp>
      <p:sp>
        <p:nvSpPr>
          <p:cNvPr id="10" name="スライド番号プレースホルダー 9"/>
          <p:cNvSpPr>
            <a:spLocks noGrp="1"/>
          </p:cNvSpPr>
          <p:nvPr>
            <p:ph type="sldNum" sz="quarter" idx="12"/>
          </p:nvPr>
        </p:nvSpPr>
        <p:spPr/>
        <p:txBody>
          <a:bodyPr rtlCol="0"/>
          <a:lstStyle/>
          <a:p>
            <a:pPr rtl="0"/>
            <a:fld id="{C62155A9-2BEA-4E1A-A809-3AB570F0F126}" type="slidenum">
              <a:rPr lang="en-US" altLang="ja-JP" noProof="0" smtClean="0"/>
              <a:pPr rtl="0"/>
              <a:t>‹#›</a:t>
            </a:fld>
            <a:endParaRPr lang="ja-JP" altLang="en-US" noProof="0"/>
          </a:p>
        </p:txBody>
      </p:sp>
    </p:spTree>
    <p:extLst>
      <p:ext uri="{BB962C8B-B14F-4D97-AF65-F5344CB8AC3E}">
        <p14:creationId xmlns:p14="http://schemas.microsoft.com/office/powerpoint/2010/main" val="3578019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274638"/>
            <a:ext cx="7886700" cy="1143000"/>
          </a:xfrm>
        </p:spPr>
        <p:txBody>
          <a:bodyPr rtlCol="0"/>
          <a:lstStyle/>
          <a:p>
            <a:pPr rtl="0"/>
            <a:r>
              <a:rPr lang="ja-JP" altLang="en-US" noProof="0"/>
              <a:t>マスター タイトルの書式設定</a:t>
            </a:r>
          </a:p>
        </p:txBody>
      </p:sp>
      <p:sp>
        <p:nvSpPr>
          <p:cNvPr id="3" name="テキスト プレースホルダー 2"/>
          <p:cNvSpPr>
            <a:spLocks noGrp="1"/>
          </p:cNvSpPr>
          <p:nvPr>
            <p:ph type="body" idx="1"/>
          </p:nvPr>
        </p:nvSpPr>
        <p:spPr>
          <a:xfrm>
            <a:off x="623888" y="1489075"/>
            <a:ext cx="3867150" cy="641350"/>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マスター テキストの書式設定</a:t>
            </a:r>
          </a:p>
        </p:txBody>
      </p:sp>
      <p:sp>
        <p:nvSpPr>
          <p:cNvPr id="4" name="コンテンツ プレースホルダー 3"/>
          <p:cNvSpPr>
            <a:spLocks noGrp="1"/>
          </p:cNvSpPr>
          <p:nvPr>
            <p:ph sz="half" idx="2"/>
          </p:nvPr>
        </p:nvSpPr>
        <p:spPr>
          <a:xfrm>
            <a:off x="623888" y="2193926"/>
            <a:ext cx="3867150" cy="3978275"/>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5" name="テキスト プレースホルダー 4"/>
          <p:cNvSpPr>
            <a:spLocks noGrp="1"/>
          </p:cNvSpPr>
          <p:nvPr>
            <p:ph type="body" sz="quarter" idx="3"/>
          </p:nvPr>
        </p:nvSpPr>
        <p:spPr>
          <a:xfrm>
            <a:off x="4642248" y="1489075"/>
            <a:ext cx="3868340" cy="641350"/>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マスター テキストの書式設定</a:t>
            </a:r>
          </a:p>
        </p:txBody>
      </p:sp>
      <p:sp>
        <p:nvSpPr>
          <p:cNvPr id="6" name="コンテンツ プレースホルダー 5"/>
          <p:cNvSpPr>
            <a:spLocks noGrp="1"/>
          </p:cNvSpPr>
          <p:nvPr>
            <p:ph sz="quarter" idx="4"/>
          </p:nvPr>
        </p:nvSpPr>
        <p:spPr>
          <a:xfrm>
            <a:off x="4642248" y="2193926"/>
            <a:ext cx="3868340" cy="3978275"/>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10" name="日付プレースホルダー 9"/>
          <p:cNvSpPr>
            <a:spLocks noGrp="1"/>
          </p:cNvSpPr>
          <p:nvPr>
            <p:ph type="dt" sz="half" idx="10"/>
          </p:nvPr>
        </p:nvSpPr>
        <p:spPr/>
        <p:txBody>
          <a:bodyPr rtlCol="0"/>
          <a:lstStyle/>
          <a:p>
            <a:pPr rtl="0"/>
            <a:fld id="{5C7089CB-7774-4717-AA85-F947D091054A}" type="datetime1">
              <a:rPr lang="ja-JP" altLang="en-US" noProof="0" smtClean="0"/>
              <a:t>2019/5/27</a:t>
            </a:fld>
            <a:endParaRPr lang="ja-JP" altLang="en-US" noProof="0"/>
          </a:p>
        </p:txBody>
      </p:sp>
      <p:sp>
        <p:nvSpPr>
          <p:cNvPr id="11" name="フッター プレースホルダー 10"/>
          <p:cNvSpPr>
            <a:spLocks noGrp="1"/>
          </p:cNvSpPr>
          <p:nvPr>
            <p:ph type="ftr" sz="quarter" idx="11"/>
          </p:nvPr>
        </p:nvSpPr>
        <p:spPr/>
        <p:txBody>
          <a:bodyPr rtlCol="0"/>
          <a:lstStyle/>
          <a:p>
            <a:pPr rtl="0"/>
            <a:r>
              <a:rPr lang="ja-JP" altLang="en-US" noProof="0"/>
              <a:t>フッターを追加</a:t>
            </a:r>
          </a:p>
        </p:txBody>
      </p:sp>
      <p:sp>
        <p:nvSpPr>
          <p:cNvPr id="12" name="スライド番号プレースホルダー 11"/>
          <p:cNvSpPr>
            <a:spLocks noGrp="1"/>
          </p:cNvSpPr>
          <p:nvPr>
            <p:ph type="sldNum" sz="quarter" idx="12"/>
          </p:nvPr>
        </p:nvSpPr>
        <p:spPr/>
        <p:txBody>
          <a:bodyPr rtlCol="0"/>
          <a:lstStyle/>
          <a:p>
            <a:pPr rtl="0"/>
            <a:fld id="{C62155A9-2BEA-4E1A-A809-3AB570F0F126}" type="slidenum">
              <a:rPr lang="en-US" altLang="ja-JP" noProof="0" smtClean="0"/>
              <a:pPr rtl="0"/>
              <a:t>‹#›</a:t>
            </a:fld>
            <a:endParaRPr lang="ja-JP" altLang="en-US" noProof="0"/>
          </a:p>
        </p:txBody>
      </p:sp>
    </p:spTree>
    <p:extLst>
      <p:ext uri="{BB962C8B-B14F-4D97-AF65-F5344CB8AC3E}">
        <p14:creationId xmlns:p14="http://schemas.microsoft.com/office/powerpoint/2010/main" val="941831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endParaRPr lang="ja-JP" altLang="en-US" noProof="0" dirty="0"/>
          </a:p>
        </p:txBody>
      </p:sp>
      <p:sp>
        <p:nvSpPr>
          <p:cNvPr id="6" name="日付プレースホルダー 5"/>
          <p:cNvSpPr>
            <a:spLocks noGrp="1"/>
          </p:cNvSpPr>
          <p:nvPr>
            <p:ph type="dt" sz="half" idx="10"/>
          </p:nvPr>
        </p:nvSpPr>
        <p:spPr/>
        <p:txBody>
          <a:bodyPr rtlCol="0"/>
          <a:lstStyle/>
          <a:p>
            <a:pPr rtl="0"/>
            <a:fld id="{3CC5A77C-2CBE-4D87-B43F-CD3ABC4066CF}" type="datetime1">
              <a:rPr lang="ja-JP" altLang="en-US" noProof="0" smtClean="0"/>
              <a:t>2019/5/27</a:t>
            </a:fld>
            <a:endParaRPr lang="ja-JP" altLang="en-US" noProof="0"/>
          </a:p>
        </p:txBody>
      </p:sp>
      <p:sp>
        <p:nvSpPr>
          <p:cNvPr id="7" name="フッター プレースホルダー 6"/>
          <p:cNvSpPr>
            <a:spLocks noGrp="1"/>
          </p:cNvSpPr>
          <p:nvPr>
            <p:ph type="ftr" sz="quarter" idx="11"/>
          </p:nvPr>
        </p:nvSpPr>
        <p:spPr/>
        <p:txBody>
          <a:bodyPr rtlCol="0"/>
          <a:lstStyle/>
          <a:p>
            <a:pPr rtl="0"/>
            <a:r>
              <a:rPr lang="ja-JP" altLang="en-US" noProof="0"/>
              <a:t>フッターを追加</a:t>
            </a:r>
          </a:p>
        </p:txBody>
      </p:sp>
      <p:sp>
        <p:nvSpPr>
          <p:cNvPr id="8" name="スライド番号プレースホルダー 7"/>
          <p:cNvSpPr>
            <a:spLocks noGrp="1"/>
          </p:cNvSpPr>
          <p:nvPr>
            <p:ph type="sldNum" sz="quarter" idx="12"/>
          </p:nvPr>
        </p:nvSpPr>
        <p:spPr/>
        <p:txBody>
          <a:bodyPr rtlCol="0"/>
          <a:lstStyle/>
          <a:p>
            <a:pPr rtl="0"/>
            <a:fld id="{C62155A9-2BEA-4E1A-A809-3AB570F0F126}" type="slidenum">
              <a:rPr lang="en-US" altLang="ja-JP" noProof="0" smtClean="0"/>
              <a:pPr rtl="0"/>
              <a:t>‹#›</a:t>
            </a:fld>
            <a:endParaRPr lang="ja-JP" altLang="en-US" noProof="0"/>
          </a:p>
        </p:txBody>
      </p:sp>
    </p:spTree>
    <p:extLst>
      <p:ext uri="{BB962C8B-B14F-4D97-AF65-F5344CB8AC3E}">
        <p14:creationId xmlns:p14="http://schemas.microsoft.com/office/powerpoint/2010/main" val="3382545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日付プレースホルダー 4"/>
          <p:cNvSpPr>
            <a:spLocks noGrp="1"/>
          </p:cNvSpPr>
          <p:nvPr>
            <p:ph type="dt" sz="half" idx="10"/>
          </p:nvPr>
        </p:nvSpPr>
        <p:spPr/>
        <p:txBody>
          <a:bodyPr rtlCol="0"/>
          <a:lstStyle/>
          <a:p>
            <a:pPr rtl="0"/>
            <a:fld id="{45A1EF18-C956-4790-8889-44E85BE2C960}" type="datetime1">
              <a:rPr lang="ja-JP" altLang="en-US" noProof="0" smtClean="0"/>
              <a:t>2019/5/27</a:t>
            </a:fld>
            <a:endParaRPr lang="ja-JP" altLang="en-US" noProof="0"/>
          </a:p>
        </p:txBody>
      </p:sp>
      <p:sp>
        <p:nvSpPr>
          <p:cNvPr id="6" name="フッター プレースホルダー 5"/>
          <p:cNvSpPr>
            <a:spLocks noGrp="1"/>
          </p:cNvSpPr>
          <p:nvPr>
            <p:ph type="ftr" sz="quarter" idx="11"/>
          </p:nvPr>
        </p:nvSpPr>
        <p:spPr/>
        <p:txBody>
          <a:bodyPr rtlCol="0"/>
          <a:lstStyle/>
          <a:p>
            <a:pPr rtl="0"/>
            <a:r>
              <a:rPr lang="ja-JP" altLang="en-US" noProof="0"/>
              <a:t>フッターを追加</a:t>
            </a:r>
          </a:p>
        </p:txBody>
      </p:sp>
      <p:sp>
        <p:nvSpPr>
          <p:cNvPr id="7" name="スライド番号プレースホルダー 6"/>
          <p:cNvSpPr>
            <a:spLocks noGrp="1"/>
          </p:cNvSpPr>
          <p:nvPr>
            <p:ph type="sldNum" sz="quarter" idx="12"/>
          </p:nvPr>
        </p:nvSpPr>
        <p:spPr/>
        <p:txBody>
          <a:bodyPr rtlCol="0"/>
          <a:lstStyle/>
          <a:p>
            <a:pPr rtl="0"/>
            <a:fld id="{C62155A9-2BEA-4E1A-A809-3AB570F0F126}" type="slidenum">
              <a:rPr lang="en-US" altLang="ja-JP" noProof="0" smtClean="0"/>
              <a:pPr rtl="0"/>
              <a:t>‹#›</a:t>
            </a:fld>
            <a:endParaRPr lang="ja-JP" altLang="en-US" noProof="0"/>
          </a:p>
        </p:txBody>
      </p:sp>
    </p:spTree>
    <p:extLst>
      <p:ext uri="{BB962C8B-B14F-4D97-AF65-F5344CB8AC3E}">
        <p14:creationId xmlns:p14="http://schemas.microsoft.com/office/powerpoint/2010/main" val="797648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キャプション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rtlCol="0" anchor="b"/>
          <a:lstStyle>
            <a:lvl1pPr>
              <a:defRPr sz="3200"/>
            </a:lvl1pPr>
          </a:lstStyle>
          <a:p>
            <a:pPr rtl="0"/>
            <a:r>
              <a:rPr lang="ja-JP" altLang="en-US" noProof="0"/>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rtlCol="0"/>
          <a:lstStyle>
            <a:lvl1pPr marL="338138" indent="-338138">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テキスト プレースホルダー 3"/>
          <p:cNvSpPr>
            <a:spLocks noGrp="1"/>
          </p:cNvSpPr>
          <p:nvPr>
            <p:ph type="body" sz="half" idx="2"/>
          </p:nvPr>
        </p:nvSpPr>
        <p:spPr>
          <a:xfrm>
            <a:off x="629841" y="2101850"/>
            <a:ext cx="2949178" cy="375920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a:t>マスター テキストの書式設定</a:t>
            </a:r>
          </a:p>
        </p:txBody>
      </p:sp>
      <p:sp>
        <p:nvSpPr>
          <p:cNvPr id="8" name="日付プレースホルダー 7"/>
          <p:cNvSpPr>
            <a:spLocks noGrp="1"/>
          </p:cNvSpPr>
          <p:nvPr>
            <p:ph type="dt" sz="half" idx="10"/>
          </p:nvPr>
        </p:nvSpPr>
        <p:spPr/>
        <p:txBody>
          <a:bodyPr rtlCol="0"/>
          <a:lstStyle/>
          <a:p>
            <a:pPr rtl="0"/>
            <a:fld id="{E4E5EFB0-9C13-40F7-B6CA-855D45511B02}" type="datetime1">
              <a:rPr lang="ja-JP" altLang="en-US" noProof="0" smtClean="0"/>
              <a:t>2019/5/27</a:t>
            </a:fld>
            <a:endParaRPr lang="ja-JP" altLang="en-US" noProof="0"/>
          </a:p>
        </p:txBody>
      </p:sp>
      <p:sp>
        <p:nvSpPr>
          <p:cNvPr id="9" name="フッター プレースホルダー 8"/>
          <p:cNvSpPr>
            <a:spLocks noGrp="1"/>
          </p:cNvSpPr>
          <p:nvPr>
            <p:ph type="ftr" sz="quarter" idx="11"/>
          </p:nvPr>
        </p:nvSpPr>
        <p:spPr/>
        <p:txBody>
          <a:bodyPr rtlCol="0"/>
          <a:lstStyle/>
          <a:p>
            <a:pPr rtl="0"/>
            <a:r>
              <a:rPr lang="ja-JP" altLang="en-US" noProof="0"/>
              <a:t>フッターを追加</a:t>
            </a:r>
          </a:p>
        </p:txBody>
      </p:sp>
      <p:sp>
        <p:nvSpPr>
          <p:cNvPr id="10" name="スライド番号プレースホルダー 9"/>
          <p:cNvSpPr>
            <a:spLocks noGrp="1"/>
          </p:cNvSpPr>
          <p:nvPr>
            <p:ph type="sldNum" sz="quarter" idx="12"/>
          </p:nvPr>
        </p:nvSpPr>
        <p:spPr/>
        <p:txBody>
          <a:bodyPr rtlCol="0"/>
          <a:lstStyle/>
          <a:p>
            <a:pPr rtl="0"/>
            <a:fld id="{C62155A9-2BEA-4E1A-A809-3AB570F0F126}" type="slidenum">
              <a:rPr lang="en-US" altLang="ja-JP" noProof="0" smtClean="0"/>
              <a:pPr rtl="0"/>
              <a:t>‹#›</a:t>
            </a:fld>
            <a:endParaRPr lang="ja-JP" altLang="en-US" noProof="0"/>
          </a:p>
        </p:txBody>
      </p:sp>
    </p:spTree>
    <p:extLst>
      <p:ext uri="{BB962C8B-B14F-4D97-AF65-F5344CB8AC3E}">
        <p14:creationId xmlns:p14="http://schemas.microsoft.com/office/powerpoint/2010/main" val="1664369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キャプション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rtlCol="0" anchor="b"/>
          <a:lstStyle>
            <a:lvl1pPr>
              <a:defRPr sz="3200"/>
            </a:lvl1pPr>
          </a:lstStyle>
          <a:p>
            <a:pPr rtl="0"/>
            <a:r>
              <a:rPr lang="ja-JP" altLang="en-US" noProof="0"/>
              <a:t>マスター タイトルの書式設定</a:t>
            </a:r>
          </a:p>
        </p:txBody>
      </p:sp>
      <p:sp>
        <p:nvSpPr>
          <p:cNvPr id="3" name="図プレースホルダー 2" descr="画像を追加する空のプレースホルダー。プレースホルダーをクリックし、追加する画像を選択します"/>
          <p:cNvSpPr>
            <a:spLocks noGrp="1"/>
          </p:cNvSpPr>
          <p:nvPr>
            <p:ph type="pic" idx="1" hasCustomPrompt="1"/>
          </p:nvPr>
        </p:nvSpPr>
        <p:spPr>
          <a:xfrm>
            <a:off x="3887391" y="987426"/>
            <a:ext cx="462915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ja-JP" altLang="en-US" noProof="0"/>
              <a:t>アイコンをクリックして画像を追加</a:t>
            </a:r>
          </a:p>
        </p:txBody>
      </p:sp>
      <p:sp>
        <p:nvSpPr>
          <p:cNvPr id="4" name="テキスト プレースホルダー 3"/>
          <p:cNvSpPr>
            <a:spLocks noGrp="1"/>
          </p:cNvSpPr>
          <p:nvPr>
            <p:ph type="body" sz="half" idx="2"/>
          </p:nvPr>
        </p:nvSpPr>
        <p:spPr>
          <a:xfrm>
            <a:off x="629841" y="2101850"/>
            <a:ext cx="2949178" cy="375920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a:t>マスター テキストの書式設定</a:t>
            </a:r>
          </a:p>
        </p:txBody>
      </p:sp>
      <p:sp>
        <p:nvSpPr>
          <p:cNvPr id="8" name="日付プレースホルダー 7"/>
          <p:cNvSpPr>
            <a:spLocks noGrp="1"/>
          </p:cNvSpPr>
          <p:nvPr>
            <p:ph type="dt" sz="half" idx="10"/>
          </p:nvPr>
        </p:nvSpPr>
        <p:spPr/>
        <p:txBody>
          <a:bodyPr rtlCol="0"/>
          <a:lstStyle/>
          <a:p>
            <a:pPr rtl="0"/>
            <a:fld id="{09CF64A0-6BDF-447F-88CF-666F6A884EB5}" type="datetime1">
              <a:rPr lang="ja-JP" altLang="en-US" noProof="0" smtClean="0"/>
              <a:t>2019/5/27</a:t>
            </a:fld>
            <a:endParaRPr lang="ja-JP" altLang="en-US" noProof="0"/>
          </a:p>
        </p:txBody>
      </p:sp>
      <p:sp>
        <p:nvSpPr>
          <p:cNvPr id="9" name="フッター プレースホルダー 8"/>
          <p:cNvSpPr>
            <a:spLocks noGrp="1"/>
          </p:cNvSpPr>
          <p:nvPr>
            <p:ph type="ftr" sz="quarter" idx="11"/>
          </p:nvPr>
        </p:nvSpPr>
        <p:spPr/>
        <p:txBody>
          <a:bodyPr rtlCol="0"/>
          <a:lstStyle/>
          <a:p>
            <a:pPr rtl="0"/>
            <a:r>
              <a:rPr lang="ja-JP" altLang="en-US" noProof="0"/>
              <a:t>フッターを追加</a:t>
            </a:r>
          </a:p>
        </p:txBody>
      </p:sp>
      <p:sp>
        <p:nvSpPr>
          <p:cNvPr id="10" name="スライド番号プレースホルダー 9"/>
          <p:cNvSpPr>
            <a:spLocks noGrp="1"/>
          </p:cNvSpPr>
          <p:nvPr>
            <p:ph type="sldNum" sz="quarter" idx="12"/>
          </p:nvPr>
        </p:nvSpPr>
        <p:spPr/>
        <p:txBody>
          <a:bodyPr rtlCol="0"/>
          <a:lstStyle/>
          <a:p>
            <a:pPr rtl="0"/>
            <a:fld id="{C62155A9-2BEA-4E1A-A809-3AB570F0F126}" type="slidenum">
              <a:rPr lang="en-US" altLang="ja-JP" noProof="0" smtClean="0"/>
              <a:pPr rtl="0"/>
              <a:t>‹#›</a:t>
            </a:fld>
            <a:endParaRPr lang="ja-JP" altLang="en-US" noProof="0"/>
          </a:p>
        </p:txBody>
      </p:sp>
    </p:spTree>
    <p:extLst>
      <p:ext uri="{BB962C8B-B14F-4D97-AF65-F5344CB8AC3E}">
        <p14:creationId xmlns:p14="http://schemas.microsoft.com/office/powerpoint/2010/main" val="3953468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grpSp>
        <p:nvGrpSpPr>
          <p:cNvPr id="21" name="グループ 20"/>
          <p:cNvGrpSpPr/>
          <p:nvPr userDrawn="1"/>
        </p:nvGrpSpPr>
        <p:grpSpPr>
          <a:xfrm>
            <a:off x="1395515" y="450998"/>
            <a:ext cx="5715000" cy="1139952"/>
            <a:chOff x="1860687" y="450998"/>
            <a:chExt cx="7620000" cy="1139952"/>
          </a:xfrm>
        </p:grpSpPr>
        <p:pic>
          <p:nvPicPr>
            <p:cNvPr id="22" name="画像 2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bwMode="gray">
            <a:xfrm>
              <a:off x="1860687" y="450998"/>
              <a:ext cx="7620000" cy="1139952"/>
            </a:xfrm>
            <a:prstGeom prst="rect">
              <a:avLst/>
            </a:prstGeom>
          </p:spPr>
        </p:pic>
        <p:grpSp>
          <p:nvGrpSpPr>
            <p:cNvPr id="23" name="グループ 22"/>
            <p:cNvGrpSpPr/>
            <p:nvPr userDrawn="1"/>
          </p:nvGrpSpPr>
          <p:grpSpPr>
            <a:xfrm>
              <a:off x="1860687" y="450998"/>
              <a:ext cx="7615237" cy="1106488"/>
              <a:chOff x="1891518" y="519806"/>
              <a:chExt cx="7615237" cy="1106488"/>
            </a:xfrm>
          </p:grpSpPr>
          <p:sp>
            <p:nvSpPr>
              <p:cNvPr id="24" name="円/楕円 6"/>
              <p:cNvSpPr>
                <a:spLocks noChangeArrowheads="1"/>
              </p:cNvSpPr>
              <p:nvPr/>
            </p:nvSpPr>
            <p:spPr bwMode="hidden">
              <a:xfrm flipH="1">
                <a:off x="5688818" y="519806"/>
                <a:ext cx="1104900" cy="1104900"/>
              </a:xfrm>
              <a:prstGeom prst="ellipse">
                <a:avLst/>
              </a:prstGeom>
              <a:solidFill>
                <a:schemeClr val="accent1">
                  <a:lumMod val="20000"/>
                  <a:lumOff val="80000"/>
                </a:schemeClr>
              </a:solidFill>
              <a:ln>
                <a:noFill/>
              </a:ln>
              <a:effectLst/>
              <a:extLst/>
            </p:spPr>
            <p:txBody>
              <a:bodyPr wrap="none" rtlCol="0" anchor="ctr"/>
              <a:lstStyle/>
              <a:p>
                <a:pPr algn="ctr" rtl="0" eaLnBrk="1" hangingPunct="1"/>
                <a:endParaRPr lang="ja-JP" altLang="en-US" sz="2400" noProof="0" dirty="0">
                  <a:latin typeface="Meiryo UI" panose="020B0604030504040204" pitchFamily="50" charset="-128"/>
                  <a:ea typeface="Meiryo UI" panose="020B0604030504040204" pitchFamily="50" charset="-128"/>
                </a:endParaRPr>
              </a:p>
            </p:txBody>
          </p:sp>
          <p:sp>
            <p:nvSpPr>
              <p:cNvPr id="25" name="円/楕円 7"/>
              <p:cNvSpPr>
                <a:spLocks noChangeArrowheads="1"/>
              </p:cNvSpPr>
              <p:nvPr/>
            </p:nvSpPr>
            <p:spPr bwMode="hidden">
              <a:xfrm flipH="1">
                <a:off x="8403443" y="519806"/>
                <a:ext cx="1103312" cy="1104900"/>
              </a:xfrm>
              <a:prstGeom prst="ellipse">
                <a:avLst/>
              </a:prstGeom>
              <a:solidFill>
                <a:schemeClr val="accent1">
                  <a:lumMod val="20000"/>
                  <a:lumOff val="80000"/>
                </a:schemeClr>
              </a:solidFill>
              <a:ln>
                <a:noFill/>
              </a:ln>
              <a:effectLst/>
              <a:extLst/>
            </p:spPr>
            <p:txBody>
              <a:bodyPr wrap="none" rtlCol="0" anchor="ctr"/>
              <a:lstStyle/>
              <a:p>
                <a:pPr algn="ctr" rtl="0" eaLnBrk="1" hangingPunct="1"/>
                <a:endParaRPr lang="ja-JP" altLang="en-US" sz="2400" noProof="0" dirty="0">
                  <a:latin typeface="Meiryo UI" panose="020B0604030504040204" pitchFamily="50" charset="-128"/>
                  <a:ea typeface="Meiryo UI" panose="020B0604030504040204" pitchFamily="50" charset="-128"/>
                </a:endParaRPr>
              </a:p>
            </p:txBody>
          </p:sp>
          <p:sp>
            <p:nvSpPr>
              <p:cNvPr id="26" name="円/楕円 8"/>
              <p:cNvSpPr>
                <a:spLocks noChangeArrowheads="1"/>
              </p:cNvSpPr>
              <p:nvPr/>
            </p:nvSpPr>
            <p:spPr bwMode="hidden">
              <a:xfrm flipH="1">
                <a:off x="1891518" y="521394"/>
                <a:ext cx="1103312" cy="1104900"/>
              </a:xfrm>
              <a:prstGeom prst="ellipse">
                <a:avLst/>
              </a:prstGeom>
              <a:solidFill>
                <a:schemeClr val="accent1">
                  <a:lumMod val="20000"/>
                  <a:lumOff val="80000"/>
                </a:schemeClr>
              </a:solidFill>
              <a:ln>
                <a:noFill/>
              </a:ln>
              <a:effectLst/>
              <a:extLst/>
            </p:spPr>
            <p:txBody>
              <a:bodyPr wrap="none" rtlCol="0" anchor="ctr"/>
              <a:lstStyle/>
              <a:p>
                <a:pPr algn="ctr" rtl="0" eaLnBrk="1" hangingPunct="1"/>
                <a:endParaRPr lang="ja-JP" altLang="en-US" sz="2400" noProof="0" dirty="0">
                  <a:latin typeface="Meiryo UI" panose="020B0604030504040204" pitchFamily="50" charset="-128"/>
                  <a:ea typeface="Meiryo UI" panose="020B0604030504040204" pitchFamily="50" charset="-128"/>
                </a:endParaRPr>
              </a:p>
            </p:txBody>
          </p:sp>
          <p:sp>
            <p:nvSpPr>
              <p:cNvPr id="27" name="円/楕円 9"/>
              <p:cNvSpPr>
                <a:spLocks noChangeArrowheads="1"/>
              </p:cNvSpPr>
              <p:nvPr/>
            </p:nvSpPr>
            <p:spPr bwMode="hidden">
              <a:xfrm flipH="1">
                <a:off x="7144555" y="519806"/>
                <a:ext cx="1103312" cy="1104900"/>
              </a:xfrm>
              <a:prstGeom prst="ellipse">
                <a:avLst/>
              </a:prstGeom>
              <a:noFill/>
              <a:ln w="28575">
                <a:solidFill>
                  <a:schemeClr val="accent1">
                    <a:lumMod val="20000"/>
                    <a:lumOff val="80000"/>
                  </a:schemeClr>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ctr" rtl="0" eaLnBrk="1" hangingPunct="1"/>
                <a:endParaRPr lang="ja-JP" altLang="en-US" sz="2400" noProof="0" dirty="0">
                  <a:latin typeface="Meiryo UI" panose="020B0604030504040204" pitchFamily="50" charset="-128"/>
                  <a:ea typeface="Meiryo UI" panose="020B0604030504040204" pitchFamily="50" charset="-128"/>
                </a:endParaRPr>
              </a:p>
            </p:txBody>
          </p:sp>
          <p:sp>
            <p:nvSpPr>
              <p:cNvPr id="28" name="円/楕円 10"/>
              <p:cNvSpPr>
                <a:spLocks noChangeArrowheads="1"/>
              </p:cNvSpPr>
              <p:nvPr/>
            </p:nvSpPr>
            <p:spPr bwMode="hidden">
              <a:xfrm flipH="1">
                <a:off x="3178980" y="519806"/>
                <a:ext cx="1103312" cy="1104900"/>
              </a:xfrm>
              <a:prstGeom prst="ellipse">
                <a:avLst/>
              </a:prstGeom>
              <a:noFill/>
              <a:ln w="28575">
                <a:solidFill>
                  <a:schemeClr val="accent1">
                    <a:lumMod val="20000"/>
                    <a:lumOff val="80000"/>
                  </a:schemeClr>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ctr" rtl="0" eaLnBrk="1" hangingPunct="1"/>
                <a:endParaRPr lang="ja-JP" altLang="en-US" sz="2400" noProof="0" dirty="0">
                  <a:latin typeface="Meiryo UI" panose="020B0604030504040204" pitchFamily="50" charset="-128"/>
                  <a:ea typeface="Meiryo UI" panose="020B0604030504040204" pitchFamily="50" charset="-128"/>
                </a:endParaRPr>
              </a:p>
            </p:txBody>
          </p:sp>
        </p:grpSp>
      </p:grpSp>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pPr rtl="0"/>
            <a:r>
              <a:rPr lang="ja-JP" altLang="en-US" noProof="0" dirty="0"/>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rtl="0"/>
            <a:r>
              <a:rPr lang="ja-JP" altLang="en-US" noProof="0" dirty="0"/>
              <a:t>マスター テキストの書式設定</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a:p>
            <a:pPr lvl="8" rtl="0"/>
            <a:endParaRPr lang="ja-JP" altLang="en-US" noProof="0" dirty="0"/>
          </a:p>
        </p:txBody>
      </p:sp>
      <p:sp>
        <p:nvSpPr>
          <p:cNvPr id="31" name="日付プレースホルダー 3"/>
          <p:cNvSpPr>
            <a:spLocks noGrp="1"/>
          </p:cNvSpPr>
          <p:nvPr>
            <p:ph type="dt" sz="half" idx="2"/>
          </p:nvPr>
        </p:nvSpPr>
        <p:spPr>
          <a:xfrm>
            <a:off x="628650" y="6356351"/>
            <a:ext cx="2457450" cy="365125"/>
          </a:xfrm>
          <a:prstGeom prst="rect">
            <a:avLst/>
          </a:prstGeom>
        </p:spPr>
        <p:txBody>
          <a:bodyPr vert="horz" lIns="91440" tIns="45720" rIns="91440" bIns="45720" rtlCol="0" anchor="ctr"/>
          <a:lstStyle>
            <a:lvl1pPr algn="l">
              <a:defRPr sz="1200">
                <a:solidFill>
                  <a:schemeClr val="tx2"/>
                </a:solidFill>
                <a:latin typeface="Meiryo UI" panose="020B0604030504040204" pitchFamily="50" charset="-128"/>
                <a:ea typeface="Meiryo UI" panose="020B0604030504040204" pitchFamily="50" charset="-128"/>
              </a:defRPr>
            </a:lvl1pPr>
          </a:lstStyle>
          <a:p>
            <a:fld id="{FA57FDD7-945E-46B6-87D5-5E8B3F7B3E8A}" type="datetime1">
              <a:rPr lang="ja-JP" altLang="en-US" noProof="0" smtClean="0"/>
              <a:t>2019/5/27</a:t>
            </a:fld>
            <a:endParaRPr lang="ja-JP" altLang="en-US" noProof="0" dirty="0"/>
          </a:p>
        </p:txBody>
      </p:sp>
      <p:sp>
        <p:nvSpPr>
          <p:cNvPr id="32" name="フッター プレースホルダー 4"/>
          <p:cNvSpPr>
            <a:spLocks noGrp="1"/>
          </p:cNvSpPr>
          <p:nvPr>
            <p:ph type="ftr" sz="quarter" idx="3"/>
          </p:nvPr>
        </p:nvSpPr>
        <p:spPr>
          <a:xfrm>
            <a:off x="3486150" y="6356351"/>
            <a:ext cx="2171700" cy="365125"/>
          </a:xfrm>
          <a:prstGeom prst="rect">
            <a:avLst/>
          </a:prstGeom>
        </p:spPr>
        <p:txBody>
          <a:bodyPr vert="horz" lIns="91440" tIns="45720" rIns="91440" bIns="45720" rtlCol="0" anchor="ctr"/>
          <a:lstStyle>
            <a:lvl1pPr algn="ctr">
              <a:defRPr sz="1200">
                <a:solidFill>
                  <a:schemeClr val="tx2"/>
                </a:solidFill>
                <a:latin typeface="Meiryo UI" panose="020B0604030504040204" pitchFamily="50" charset="-128"/>
                <a:ea typeface="Meiryo UI" panose="020B0604030504040204" pitchFamily="50" charset="-128"/>
              </a:defRPr>
            </a:lvl1pPr>
          </a:lstStyle>
          <a:p>
            <a:r>
              <a:rPr lang="ja-JP" altLang="en-US" noProof="0" dirty="0"/>
              <a:t>フッターを追加</a:t>
            </a:r>
          </a:p>
        </p:txBody>
      </p:sp>
      <p:sp>
        <p:nvSpPr>
          <p:cNvPr id="33" name="スライド番号プレースホルダー 5"/>
          <p:cNvSpPr>
            <a:spLocks noGrp="1"/>
          </p:cNvSpPr>
          <p:nvPr>
            <p:ph type="sldNum" sz="quarter" idx="4"/>
          </p:nvPr>
        </p:nvSpPr>
        <p:spPr>
          <a:xfrm>
            <a:off x="6057900" y="6356351"/>
            <a:ext cx="2457450" cy="365125"/>
          </a:xfrm>
          <a:prstGeom prst="rect">
            <a:avLst/>
          </a:prstGeom>
        </p:spPr>
        <p:txBody>
          <a:bodyPr vert="horz" lIns="91440" tIns="45720" rIns="91440" bIns="45720" rtlCol="0" anchor="ctr"/>
          <a:lstStyle>
            <a:lvl1pPr algn="r">
              <a:defRPr sz="1200">
                <a:solidFill>
                  <a:schemeClr val="tx2"/>
                </a:solidFill>
                <a:latin typeface="Meiryo UI" panose="020B0604030504040204" pitchFamily="50" charset="-128"/>
                <a:ea typeface="Meiryo UI" panose="020B0604030504040204" pitchFamily="50" charset="-128"/>
              </a:defRPr>
            </a:lvl1pPr>
          </a:lstStyle>
          <a:p>
            <a:fld id="{C62155A9-2BEA-4E1A-A809-3AB570F0F126}" type="slidenum">
              <a:rPr lang="en-US" altLang="ja-JP" noProof="0" smtClean="0"/>
              <a:pPr/>
              <a:t>‹#›</a:t>
            </a:fld>
            <a:endParaRPr lang="ja-JP" altLang="en-US" noProof="0" dirty="0"/>
          </a:p>
        </p:txBody>
      </p:sp>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spcBef>
          <a:spcPct val="0"/>
        </a:spcBef>
        <a:buNone/>
        <a:defRPr kumimoji="1" sz="4400" b="1" kern="1200" cap="none" spc="0">
          <a:ln w="22225">
            <a:solidFill>
              <a:schemeClr val="tx2"/>
            </a:solidFill>
            <a:prstDash val="solid"/>
          </a:ln>
          <a:solidFill>
            <a:schemeClr val="tx2">
              <a:lumMod val="60000"/>
              <a:lumOff val="40000"/>
            </a:schemeClr>
          </a:solidFill>
          <a:effectLst/>
          <a:latin typeface="Meiryo UI" panose="020B0604030504040204" pitchFamily="50" charset="-128"/>
          <a:ea typeface="Meiryo UI" panose="020B0604030504040204" pitchFamily="50" charset="-128"/>
          <a:cs typeface="+mj-cs"/>
        </a:defRPr>
      </a:lvl1pPr>
    </p:titleStyle>
    <p:bodyStyle>
      <a:lvl1pPr marL="287338" indent="-287338" algn="l" defTabSz="914400" rtl="0" eaLnBrk="1" latinLnBrk="0" hangingPunct="1">
        <a:lnSpc>
          <a:spcPct val="90000"/>
        </a:lnSpc>
        <a:spcBef>
          <a:spcPct val="30000"/>
        </a:spcBef>
        <a:buClr>
          <a:schemeClr val="accent2">
            <a:lumMod val="75000"/>
          </a:schemeClr>
        </a:buClr>
        <a:buSzPct val="70000"/>
        <a:buFont typeface="Wingdings" panose="05000000000000000000" pitchFamily="2" charset="2"/>
        <a:buChar char="¤"/>
        <a:defRPr kumimoji="1" sz="2800" kern="1200">
          <a:solidFill>
            <a:schemeClr val="tx1"/>
          </a:solidFill>
          <a:latin typeface="Meiryo UI" panose="020B0604030504040204" pitchFamily="50" charset="-128"/>
          <a:ea typeface="Meiryo UI" panose="020B0604030504040204" pitchFamily="50" charset="-128"/>
          <a:cs typeface="+mn-cs"/>
        </a:defRPr>
      </a:lvl1pPr>
      <a:lvl2pPr marL="739775" indent="-282575" algn="l" defTabSz="914400" rtl="0" eaLnBrk="1" latinLnBrk="0" hangingPunct="1">
        <a:lnSpc>
          <a:spcPct val="90000"/>
        </a:lnSpc>
        <a:spcBef>
          <a:spcPct val="30000"/>
        </a:spcBef>
        <a:buClr>
          <a:schemeClr val="accent3">
            <a:lumMod val="75000"/>
          </a:schemeClr>
        </a:buClr>
        <a:buSzPct val="70000"/>
        <a:buFont typeface="Wingdings" panose="05000000000000000000" pitchFamily="2" charset="2"/>
        <a:buChar char="¤"/>
        <a:defRPr kumimoji="1" sz="2400" kern="1200">
          <a:solidFill>
            <a:schemeClr val="tx1"/>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ct val="30000"/>
        </a:spcBef>
        <a:buClr>
          <a:schemeClr val="accent4">
            <a:lumMod val="75000"/>
          </a:schemeClr>
        </a:buClr>
        <a:buSzPct val="70000"/>
        <a:buFont typeface="Wingdings" panose="05000000000000000000" pitchFamily="2" charset="2"/>
        <a:buChar char="¤"/>
        <a:defRPr kumimoji="1" sz="2000" kern="1200">
          <a:solidFill>
            <a:schemeClr val="tx1"/>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ct val="30000"/>
        </a:spcBef>
        <a:buClr>
          <a:schemeClr val="accent5">
            <a:lumMod val="75000"/>
          </a:schemeClr>
        </a:buClr>
        <a:buSzPct val="70000"/>
        <a:buFont typeface="Wingdings" panose="05000000000000000000" pitchFamily="2" charset="2"/>
        <a:buChar char="¤"/>
        <a:defRPr kumimoji="1" sz="1800" kern="1200">
          <a:solidFill>
            <a:schemeClr val="tx1"/>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ct val="30000"/>
        </a:spcBef>
        <a:buSzPct val="70000"/>
        <a:buFont typeface="Wingdings" panose="05000000000000000000" pitchFamily="2" charset="2"/>
        <a:buChar char="¤"/>
        <a:defRPr kumimoji="1" sz="18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ct val="30000"/>
        </a:spcBef>
        <a:buClr>
          <a:schemeClr val="accent6">
            <a:lumMod val="75000"/>
          </a:schemeClr>
        </a:buClr>
        <a:buSzPct val="70000"/>
        <a:buFont typeface="Wingdings" panose="05000000000000000000" pitchFamily="2" charset="2"/>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accent6">
            <a:lumMod val="75000"/>
          </a:schemeClr>
        </a:buClr>
        <a:buSzPct val="70000"/>
        <a:buFont typeface="Wingdings" panose="05000000000000000000" pitchFamily="2" charset="2"/>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accent1">
            <a:lumMod val="75000"/>
          </a:schemeClr>
        </a:buClr>
        <a:buSzPct val="70000"/>
        <a:buFont typeface="Wingdings" panose="05000000000000000000" pitchFamily="2" charset="2"/>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Clr>
          <a:schemeClr val="accent3">
            <a:lumMod val="75000"/>
          </a:schemeClr>
        </a:buClr>
        <a:buSzPct val="70000"/>
        <a:buFont typeface="Wingdings" panose="05000000000000000000" pitchFamily="2" charset="2"/>
        <a:buChar char="¤"/>
        <a:defRPr kumimoji="1" sz="1800" kern="1200">
          <a:solidFill>
            <a:schemeClr val="tx1"/>
          </a:solidFill>
          <a:latin typeface="Meiryo UI" panose="020B0604030504040204" pitchFamily="50" charset="-128"/>
          <a:ea typeface="Meiryo UI" panose="020B0604030504040204" pitchFamily="50" charset="-128"/>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e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p:cNvSpPr>
            <a:spLocks noGrp="1"/>
          </p:cNvSpPr>
          <p:nvPr>
            <p:ph type="ctrTitle"/>
          </p:nvPr>
        </p:nvSpPr>
        <p:spPr>
          <a:xfrm>
            <a:off x="295275" y="1041400"/>
            <a:ext cx="8524875" cy="1852271"/>
          </a:xfrm>
        </p:spPr>
        <p:txBody>
          <a:bodyPr rtlCol="0">
            <a:normAutofit fontScale="90000"/>
          </a:bodyPr>
          <a:lstStyle/>
          <a:p>
            <a:pPr rtl="0"/>
            <a:r>
              <a:rPr lang="ja-JP" altLang="en-US" sz="4400" dirty="0"/>
              <a:t>サービス管理責任者及び</a:t>
            </a:r>
            <a:r>
              <a:rPr lang="en-US" altLang="ja-JP" sz="4400" dirty="0"/>
              <a:t/>
            </a:r>
            <a:br>
              <a:rPr lang="en-US" altLang="ja-JP" sz="4400" dirty="0"/>
            </a:br>
            <a:r>
              <a:rPr lang="ja-JP" altLang="en-US" sz="4400" dirty="0"/>
              <a:t>児童発達支援管理責任者基礎研修</a:t>
            </a:r>
          </a:p>
        </p:txBody>
      </p:sp>
      <p:sp>
        <p:nvSpPr>
          <p:cNvPr id="10" name="サブタイトル 9"/>
          <p:cNvSpPr>
            <a:spLocks noGrp="1"/>
          </p:cNvSpPr>
          <p:nvPr>
            <p:ph type="subTitle" idx="1"/>
          </p:nvPr>
        </p:nvSpPr>
        <p:spPr>
          <a:xfrm>
            <a:off x="1038225" y="3602038"/>
            <a:ext cx="8105775" cy="1655762"/>
          </a:xfrm>
        </p:spPr>
        <p:txBody>
          <a:bodyPr rtlCol="0"/>
          <a:lstStyle/>
          <a:p>
            <a:r>
              <a:rPr lang="ja-JP" altLang="en-US" dirty="0"/>
              <a:t>基礎研修に関するこれまでの指導者養成研修の振り返り</a:t>
            </a:r>
            <a:endParaRPr lang="en-US" altLang="ja-JP" dirty="0"/>
          </a:p>
          <a:p>
            <a:r>
              <a:rPr lang="ja-JP" altLang="en-US" dirty="0"/>
              <a:t>及び都道府県「基礎研修」実施のためのポイント</a:t>
            </a:r>
            <a:endParaRPr lang="en-US" altLang="ja-JP" dirty="0"/>
          </a:p>
        </p:txBody>
      </p:sp>
    </p:spTree>
    <p:extLst>
      <p:ext uri="{BB962C8B-B14F-4D97-AF65-F5344CB8AC3E}">
        <p14:creationId xmlns:p14="http://schemas.microsoft.com/office/powerpoint/2010/main" val="427280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344489" y="404666"/>
            <a:ext cx="8475984" cy="719137"/>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p>
            <a:pPr algn="ctr">
              <a:spcBef>
                <a:spcPct val="0"/>
              </a:spcBef>
              <a:defRPr/>
            </a:pPr>
            <a:r>
              <a:rPr lang="ja-JP" altLang="en-US" sz="3600" b="1" dirty="0">
                <a:solidFill>
                  <a:srgbClr val="A50021"/>
                </a:solidFill>
                <a:ea typeface="ＭＳ Ｐゴシック" charset="-128"/>
              </a:rPr>
              <a:t>基礎研修・実践研修・更新研修のねらい</a:t>
            </a:r>
          </a:p>
        </p:txBody>
      </p:sp>
      <p:cxnSp>
        <p:nvCxnSpPr>
          <p:cNvPr id="5" name="直線コネクタ 4"/>
          <p:cNvCxnSpPr/>
          <p:nvPr/>
        </p:nvCxnSpPr>
        <p:spPr>
          <a:xfrm>
            <a:off x="323530" y="6021288"/>
            <a:ext cx="84969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344488" y="4581128"/>
            <a:ext cx="5770563" cy="1440160"/>
          </a:xfrm>
          <a:prstGeom prst="rect">
            <a:avLst/>
          </a:prstGeom>
          <a:solidFill>
            <a:srgbClr val="FFFF00"/>
          </a:solidFill>
          <a:ln>
            <a:solidFill>
              <a:schemeClr val="tx1"/>
            </a:solidFill>
          </a:ln>
        </p:spPr>
        <p:txBody>
          <a:bodyPr wrap="square" rtlCol="0" anchor="ctr" anchorCtr="0">
            <a:noAutofit/>
          </a:bodyPr>
          <a:lstStyle/>
          <a:p>
            <a:r>
              <a:rPr kumimoji="1" lang="ja-JP" altLang="en-US" sz="2000" dirty="0"/>
              <a:t>基礎研修：</a:t>
            </a:r>
            <a:r>
              <a:rPr kumimoji="1" lang="ja-JP" altLang="en-US" sz="2800" dirty="0">
                <a:solidFill>
                  <a:srgbClr val="FF0000"/>
                </a:solidFill>
              </a:rPr>
              <a:t>プロセス</a:t>
            </a:r>
            <a:endParaRPr kumimoji="1" lang="en-US" altLang="ja-JP" sz="2000" dirty="0">
              <a:solidFill>
                <a:srgbClr val="FF0000"/>
              </a:solidFill>
            </a:endParaRPr>
          </a:p>
          <a:p>
            <a:r>
              <a:rPr kumimoji="1" lang="ja-JP" altLang="en-US" sz="2000" dirty="0"/>
              <a:t>　アセスメント、個別支援計画の作成、</a:t>
            </a:r>
            <a:endParaRPr kumimoji="1" lang="en-US" altLang="ja-JP" sz="2000" dirty="0"/>
          </a:p>
          <a:p>
            <a:r>
              <a:rPr lang="ja-JP" altLang="en-US" sz="2000" dirty="0"/>
              <a:t>　</a:t>
            </a:r>
            <a:r>
              <a:rPr kumimoji="1" lang="ja-JP" altLang="en-US" sz="2000" dirty="0"/>
              <a:t>相談支援専門員との連携、多職種連携</a:t>
            </a:r>
          </a:p>
        </p:txBody>
      </p:sp>
      <p:sp>
        <p:nvSpPr>
          <p:cNvPr id="8" name="テキスト ボックス 7"/>
          <p:cNvSpPr txBox="1"/>
          <p:nvPr/>
        </p:nvSpPr>
        <p:spPr>
          <a:xfrm>
            <a:off x="2047875" y="1700808"/>
            <a:ext cx="4067176" cy="1440160"/>
          </a:xfrm>
          <a:prstGeom prst="rect">
            <a:avLst/>
          </a:prstGeom>
          <a:solidFill>
            <a:srgbClr val="FFC000"/>
          </a:solidFill>
          <a:ln>
            <a:solidFill>
              <a:schemeClr val="tx1"/>
            </a:solidFill>
          </a:ln>
        </p:spPr>
        <p:txBody>
          <a:bodyPr wrap="square" rtlCol="0" anchor="ctr" anchorCtr="0">
            <a:noAutofit/>
          </a:bodyPr>
          <a:lstStyle/>
          <a:p>
            <a:r>
              <a:rPr lang="ja-JP" altLang="en-US" sz="2000" dirty="0"/>
              <a:t>更新</a:t>
            </a:r>
            <a:r>
              <a:rPr kumimoji="1" lang="ja-JP" altLang="en-US" sz="2000" dirty="0"/>
              <a:t>研修：</a:t>
            </a:r>
            <a:r>
              <a:rPr kumimoji="1" lang="ja-JP" altLang="en-US" sz="2800" dirty="0">
                <a:solidFill>
                  <a:srgbClr val="FF0000"/>
                </a:solidFill>
              </a:rPr>
              <a:t>自己検証</a:t>
            </a:r>
            <a:endParaRPr kumimoji="1" lang="en-US" altLang="ja-JP" sz="2000" dirty="0">
              <a:solidFill>
                <a:srgbClr val="FF0000"/>
              </a:solidFill>
            </a:endParaRPr>
          </a:p>
          <a:p>
            <a:r>
              <a:rPr lang="ja-JP" altLang="en-US" sz="2000" dirty="0"/>
              <a:t>　施策の最新の動向、自己検証、スーパーバイズ</a:t>
            </a:r>
            <a:endParaRPr kumimoji="1" lang="ja-JP" altLang="en-US" sz="2000" dirty="0"/>
          </a:p>
        </p:txBody>
      </p:sp>
      <p:sp>
        <p:nvSpPr>
          <p:cNvPr id="9" name="テキスト ボックス 8"/>
          <p:cNvSpPr txBox="1"/>
          <p:nvPr/>
        </p:nvSpPr>
        <p:spPr>
          <a:xfrm>
            <a:off x="1190624" y="3140968"/>
            <a:ext cx="4924427" cy="1440160"/>
          </a:xfrm>
          <a:prstGeom prst="rect">
            <a:avLst/>
          </a:prstGeom>
          <a:solidFill>
            <a:srgbClr val="00B0F0"/>
          </a:solidFill>
          <a:ln>
            <a:solidFill>
              <a:schemeClr val="tx1"/>
            </a:solidFill>
          </a:ln>
        </p:spPr>
        <p:txBody>
          <a:bodyPr wrap="square" rtlCol="0" anchor="ctr" anchorCtr="0">
            <a:noAutofit/>
          </a:bodyPr>
          <a:lstStyle/>
          <a:p>
            <a:r>
              <a:rPr kumimoji="1" lang="ja-JP" altLang="en-US" sz="2000" dirty="0"/>
              <a:t>実践研修：</a:t>
            </a:r>
            <a:r>
              <a:rPr kumimoji="1" lang="ja-JP" altLang="en-US" sz="2800" dirty="0">
                <a:solidFill>
                  <a:srgbClr val="FF0000"/>
                </a:solidFill>
              </a:rPr>
              <a:t>質の向上</a:t>
            </a:r>
            <a:endParaRPr kumimoji="1" lang="en-US" altLang="ja-JP" sz="2000" dirty="0">
              <a:solidFill>
                <a:srgbClr val="FF0000"/>
              </a:solidFill>
            </a:endParaRPr>
          </a:p>
          <a:p>
            <a:r>
              <a:rPr kumimoji="1" lang="ja-JP" altLang="en-US" sz="2000" dirty="0"/>
              <a:t>　</a:t>
            </a:r>
            <a:r>
              <a:rPr lang="ja-JP" altLang="en-US" sz="2000" dirty="0"/>
              <a:t>支援会議の運営、</a:t>
            </a:r>
            <a:r>
              <a:rPr lang="ja-JP" altLang="en-US" sz="2000" dirty="0" smtClean="0"/>
              <a:t>サービス（支援）提供</a:t>
            </a:r>
            <a:r>
              <a:rPr lang="ja-JP" altLang="en-US" sz="2000" dirty="0"/>
              <a:t>職員への助言・指導、個別支援計画の質の向上</a:t>
            </a:r>
            <a:endParaRPr kumimoji="1" lang="ja-JP" altLang="en-US" sz="2000" dirty="0"/>
          </a:p>
        </p:txBody>
      </p:sp>
      <p:sp>
        <p:nvSpPr>
          <p:cNvPr id="11" name="テキスト ボックス 10"/>
          <p:cNvSpPr txBox="1"/>
          <p:nvPr/>
        </p:nvSpPr>
        <p:spPr>
          <a:xfrm>
            <a:off x="6282398" y="4581128"/>
            <a:ext cx="2533973" cy="1440160"/>
          </a:xfrm>
          <a:prstGeom prst="rect">
            <a:avLst/>
          </a:prstGeom>
          <a:solidFill>
            <a:srgbClr val="FFFF00"/>
          </a:solidFill>
          <a:ln>
            <a:solidFill>
              <a:schemeClr val="tx1"/>
            </a:solidFill>
          </a:ln>
        </p:spPr>
        <p:txBody>
          <a:bodyPr wrap="square" rtlCol="0" anchor="ctr" anchorCtr="0">
            <a:noAutofit/>
          </a:bodyPr>
          <a:lstStyle/>
          <a:p>
            <a:r>
              <a:rPr kumimoji="1" lang="en-US" altLang="ja-JP" sz="2000" dirty="0"/>
              <a:t>3</a:t>
            </a:r>
            <a:r>
              <a:rPr kumimoji="1" lang="ja-JP" altLang="en-US" sz="2000" dirty="0"/>
              <a:t>年</a:t>
            </a:r>
            <a:endParaRPr kumimoji="1" lang="en-US" altLang="ja-JP" sz="2000" dirty="0"/>
          </a:p>
          <a:p>
            <a:r>
              <a:rPr kumimoji="1" lang="ja-JP" altLang="en-US" sz="2000" dirty="0"/>
              <a:t>　原案作成が可能</a:t>
            </a:r>
          </a:p>
        </p:txBody>
      </p:sp>
      <p:sp>
        <p:nvSpPr>
          <p:cNvPr id="12" name="テキスト ボックス 11"/>
          <p:cNvSpPr txBox="1"/>
          <p:nvPr/>
        </p:nvSpPr>
        <p:spPr>
          <a:xfrm>
            <a:off x="6286500" y="3140968"/>
            <a:ext cx="2533973" cy="1440160"/>
          </a:xfrm>
          <a:prstGeom prst="rect">
            <a:avLst/>
          </a:prstGeom>
          <a:solidFill>
            <a:srgbClr val="00B0F0"/>
          </a:solidFill>
          <a:ln>
            <a:solidFill>
              <a:schemeClr val="tx1"/>
            </a:solidFill>
          </a:ln>
        </p:spPr>
        <p:txBody>
          <a:bodyPr wrap="square" rtlCol="0" anchor="ctr" anchorCtr="0">
            <a:noAutofit/>
          </a:bodyPr>
          <a:lstStyle/>
          <a:p>
            <a:r>
              <a:rPr kumimoji="1" lang="en-US" altLang="ja-JP" sz="2000" dirty="0"/>
              <a:t>5</a:t>
            </a:r>
            <a:r>
              <a:rPr kumimoji="1" lang="ja-JP" altLang="en-US" sz="2000" dirty="0"/>
              <a:t>年</a:t>
            </a:r>
            <a:endParaRPr kumimoji="1" lang="en-US" altLang="ja-JP" sz="2000" dirty="0"/>
          </a:p>
          <a:p>
            <a:r>
              <a:rPr kumimoji="1" lang="ja-JP" altLang="en-US" sz="2000" dirty="0"/>
              <a:t>　</a:t>
            </a:r>
            <a:r>
              <a:rPr lang="ja-JP" altLang="en-US" sz="2000" dirty="0"/>
              <a:t>サービス（児童発達支援</a:t>
            </a:r>
            <a:r>
              <a:rPr lang="ja-JP" altLang="en-US" sz="2000" dirty="0" smtClean="0"/>
              <a:t>）管理</a:t>
            </a:r>
            <a:r>
              <a:rPr kumimoji="1" lang="ja-JP" altLang="en-US" sz="2000" dirty="0" smtClean="0"/>
              <a:t>責任者</a:t>
            </a:r>
            <a:r>
              <a:rPr kumimoji="1" lang="ja-JP" altLang="en-US" sz="2000" dirty="0"/>
              <a:t>と</a:t>
            </a:r>
            <a:r>
              <a:rPr kumimoji="1" lang="ja-JP" altLang="en-US" sz="2000" dirty="0" smtClean="0"/>
              <a:t>して配置</a:t>
            </a:r>
            <a:endParaRPr kumimoji="1" lang="ja-JP" altLang="en-US" sz="2000" dirty="0"/>
          </a:p>
        </p:txBody>
      </p:sp>
      <p:sp>
        <p:nvSpPr>
          <p:cNvPr id="13" name="テキスト ボックス 12"/>
          <p:cNvSpPr txBox="1"/>
          <p:nvPr/>
        </p:nvSpPr>
        <p:spPr>
          <a:xfrm>
            <a:off x="6286500" y="1700808"/>
            <a:ext cx="2533974" cy="1432774"/>
          </a:xfrm>
          <a:prstGeom prst="rect">
            <a:avLst/>
          </a:prstGeom>
          <a:solidFill>
            <a:srgbClr val="FFC000"/>
          </a:solidFill>
          <a:ln>
            <a:solidFill>
              <a:schemeClr val="tx1"/>
            </a:solidFill>
          </a:ln>
        </p:spPr>
        <p:txBody>
          <a:bodyPr wrap="square" rtlCol="0" anchor="ctr" anchorCtr="0">
            <a:noAutofit/>
          </a:bodyPr>
          <a:lstStyle/>
          <a:p>
            <a:r>
              <a:rPr lang="en-US" altLang="ja-JP" sz="2000" dirty="0"/>
              <a:t>5</a:t>
            </a:r>
            <a:r>
              <a:rPr lang="ja-JP" altLang="en-US" sz="2000" dirty="0"/>
              <a:t>年毎</a:t>
            </a:r>
            <a:endParaRPr kumimoji="1" lang="en-US" altLang="ja-JP" sz="2000" dirty="0"/>
          </a:p>
          <a:p>
            <a:r>
              <a:rPr lang="ja-JP" altLang="en-US" sz="2000" dirty="0"/>
              <a:t>　</a:t>
            </a:r>
            <a:r>
              <a:rPr lang="ja-JP" altLang="en-US" sz="2000" dirty="0" smtClean="0"/>
              <a:t>サービス（児童発達支援）管理</a:t>
            </a:r>
            <a:r>
              <a:rPr lang="ja-JP" altLang="en-US" sz="2000" dirty="0"/>
              <a:t>責任者と</a:t>
            </a:r>
            <a:r>
              <a:rPr lang="ja-JP" altLang="en-US" sz="2000" dirty="0" smtClean="0"/>
              <a:t>して継続</a:t>
            </a:r>
            <a:endParaRPr kumimoji="1" lang="ja-JP" altLang="en-US" sz="2000" dirty="0"/>
          </a:p>
        </p:txBody>
      </p:sp>
    </p:spTree>
    <p:extLst>
      <p:ext uri="{BB962C8B-B14F-4D97-AF65-F5344CB8AC3E}">
        <p14:creationId xmlns:p14="http://schemas.microsoft.com/office/powerpoint/2010/main" val="3684934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344489" y="116633"/>
            <a:ext cx="8475984" cy="497486"/>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p>
            <a:pPr algn="ctr">
              <a:spcBef>
                <a:spcPct val="0"/>
              </a:spcBef>
              <a:defRPr/>
            </a:pPr>
            <a:r>
              <a:rPr lang="ja-JP" altLang="en-US" sz="2800" b="1" dirty="0">
                <a:solidFill>
                  <a:srgbClr val="A50021"/>
                </a:solidFill>
                <a:ea typeface="ＭＳ Ｐゴシック" charset="-128"/>
              </a:rPr>
              <a:t>基礎研修カリキュラム</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4490" y="730750"/>
            <a:ext cx="5608635" cy="6127250"/>
          </a:xfrm>
          <a:prstGeom prst="rect">
            <a:avLst/>
          </a:prstGeom>
          <a:solidFill>
            <a:schemeClr val="accent1">
              <a:lumMod val="20000"/>
              <a:lumOff val="80000"/>
            </a:schemeClr>
          </a:solidFill>
          <a:ln>
            <a:noFill/>
          </a:ln>
          <a:extLst/>
        </p:spPr>
      </p:pic>
      <p:graphicFrame>
        <p:nvGraphicFramePr>
          <p:cNvPr id="6" name="表 5">
            <a:extLst>
              <a:ext uri="{FF2B5EF4-FFF2-40B4-BE49-F238E27FC236}">
                <a16:creationId xmlns:a16="http://schemas.microsoft.com/office/drawing/2014/main" id="{58338643-3385-41DC-9CBF-E720C4415E76}"/>
              </a:ext>
            </a:extLst>
          </p:cNvPr>
          <p:cNvGraphicFramePr>
            <a:graphicFrameLocks noGrp="1"/>
          </p:cNvGraphicFramePr>
          <p:nvPr>
            <p:extLst>
              <p:ext uri="{D42A27DB-BD31-4B8C-83A1-F6EECF244321}">
                <p14:modId xmlns:p14="http://schemas.microsoft.com/office/powerpoint/2010/main" val="2708487890"/>
              </p:ext>
            </p:extLst>
          </p:nvPr>
        </p:nvGraphicFramePr>
        <p:xfrm>
          <a:off x="5953125" y="730750"/>
          <a:ext cx="3076575" cy="5841500"/>
        </p:xfrm>
        <a:graphic>
          <a:graphicData uri="http://schemas.openxmlformats.org/drawingml/2006/table">
            <a:tbl>
              <a:tblPr firstRow="1" bandRow="1">
                <a:tableStyleId>{BC89EF96-8CEA-46FF-86C4-4CE0E7609802}</a:tableStyleId>
              </a:tblPr>
              <a:tblGrid>
                <a:gridCol w="3076575">
                  <a:extLst>
                    <a:ext uri="{9D8B030D-6E8A-4147-A177-3AD203B41FA5}">
                      <a16:colId xmlns:a16="http://schemas.microsoft.com/office/drawing/2014/main" val="1674906484"/>
                    </a:ext>
                  </a:extLst>
                </a:gridCol>
              </a:tblGrid>
              <a:tr h="533243">
                <a:tc>
                  <a:txBody>
                    <a:bodyPr/>
                    <a:lstStyle/>
                    <a:p>
                      <a:pPr algn="ctr"/>
                      <a:r>
                        <a:rPr kumimoji="1" lang="ja-JP" altLang="en-US" sz="1400" dirty="0"/>
                        <a:t>基礎研修の目的の</a:t>
                      </a:r>
                      <a:endParaRPr kumimoji="1" lang="en-US" altLang="ja-JP" sz="1400" dirty="0"/>
                    </a:p>
                    <a:p>
                      <a:pPr algn="ctr"/>
                      <a:r>
                        <a:rPr kumimoji="1" lang="ja-JP" altLang="en-US" sz="1400" dirty="0"/>
                        <a:t>キィーワード</a:t>
                      </a:r>
                      <a:endParaRPr kumimoji="1" lang="en-US" altLang="ja-JP" sz="1400" dirty="0"/>
                    </a:p>
                  </a:txBody>
                  <a:tcPr/>
                </a:tc>
                <a:extLst>
                  <a:ext uri="{0D108BD9-81ED-4DB2-BD59-A6C34878D82A}">
                    <a16:rowId xmlns:a16="http://schemas.microsoft.com/office/drawing/2014/main" val="3796353968"/>
                  </a:ext>
                </a:extLst>
              </a:tr>
              <a:tr h="654209">
                <a:tc>
                  <a:txBody>
                    <a:bodyPr/>
                    <a:lstStyle/>
                    <a:p>
                      <a:r>
                        <a:rPr lang="ja-JP" altLang="en-US" sz="1400" dirty="0"/>
                        <a:t>基本的な理念や倫理、</a:t>
                      </a:r>
                      <a:r>
                        <a:rPr kumimoji="1" lang="ja-JP" altLang="en-US" sz="1400" dirty="0"/>
                        <a:t>利用者主体、エンパワメント、ＩＣＦ</a:t>
                      </a:r>
                    </a:p>
                  </a:txBody>
                  <a:tcPr/>
                </a:tc>
                <a:extLst>
                  <a:ext uri="{0D108BD9-81ED-4DB2-BD59-A6C34878D82A}">
                    <a16:rowId xmlns:a16="http://schemas.microsoft.com/office/drawing/2014/main" val="2756785866"/>
                  </a:ext>
                </a:extLst>
              </a:tr>
              <a:tr h="524746">
                <a:tc>
                  <a:txBody>
                    <a:bodyPr/>
                    <a:lstStyle/>
                    <a:p>
                      <a:r>
                        <a:rPr kumimoji="1" lang="ja-JP" altLang="en-US" sz="1400" dirty="0"/>
                        <a:t>支援のプロセス、ＰＤＣＡサイクル</a:t>
                      </a:r>
                    </a:p>
                  </a:txBody>
                  <a:tcPr/>
                </a:tc>
                <a:extLst>
                  <a:ext uri="{0D108BD9-81ED-4DB2-BD59-A6C34878D82A}">
                    <a16:rowId xmlns:a16="http://schemas.microsoft.com/office/drawing/2014/main" val="103742182"/>
                  </a:ext>
                </a:extLst>
              </a:tr>
              <a:tr h="931913">
                <a:tc>
                  <a:txBody>
                    <a:bodyPr/>
                    <a:lstStyle/>
                    <a:p>
                      <a:r>
                        <a:rPr kumimoji="1" lang="ja-JP" altLang="en-US" sz="1400" dirty="0"/>
                        <a:t>相談支援専門員との連動、</a:t>
                      </a:r>
                      <a:endParaRPr kumimoji="1" lang="en-US" altLang="ja-JP" sz="1400" dirty="0"/>
                    </a:p>
                    <a:p>
                      <a:r>
                        <a:rPr kumimoji="1" lang="ja-JP" altLang="en-US" sz="1400" dirty="0"/>
                        <a:t>援助方針を導き出すプロセス、</a:t>
                      </a:r>
                      <a:endParaRPr kumimoji="1" lang="en-US" altLang="ja-JP" sz="1400" dirty="0"/>
                    </a:p>
                    <a:p>
                      <a:r>
                        <a:rPr kumimoji="1" lang="ja-JP" altLang="en-US" sz="1400" dirty="0"/>
                        <a:t>利用者の生活全体をイメージ</a:t>
                      </a:r>
                    </a:p>
                  </a:txBody>
                  <a:tcPr/>
                </a:tc>
                <a:extLst>
                  <a:ext uri="{0D108BD9-81ED-4DB2-BD59-A6C34878D82A}">
                    <a16:rowId xmlns:a16="http://schemas.microsoft.com/office/drawing/2014/main" val="1735311700"/>
                  </a:ext>
                </a:extLst>
              </a:tr>
              <a:tr h="740818">
                <a:tc>
                  <a:txBody>
                    <a:bodyPr/>
                    <a:lstStyle/>
                    <a:p>
                      <a:r>
                        <a:rPr lang="ja-JP" altLang="en-US" sz="1400" dirty="0"/>
                        <a:t>障害の理解、個別アセスメントに特化しないこと、</a:t>
                      </a:r>
                      <a:r>
                        <a:rPr lang="ja-JP" altLang="en-US" sz="1400" spc="-150" dirty="0"/>
                        <a:t>地域の中での関係性</a:t>
                      </a:r>
                      <a:endParaRPr kumimoji="1" lang="ja-JP" altLang="en-US" sz="1400" dirty="0"/>
                    </a:p>
                  </a:txBody>
                  <a:tcPr/>
                </a:tc>
                <a:extLst>
                  <a:ext uri="{0D108BD9-81ED-4DB2-BD59-A6C34878D82A}">
                    <a16:rowId xmlns:a16="http://schemas.microsoft.com/office/drawing/2014/main" val="150559562"/>
                  </a:ext>
                </a:extLst>
              </a:tr>
              <a:tr h="8506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t>ストレングス、</a:t>
                      </a:r>
                      <a:r>
                        <a:rPr lang="ja-JP" altLang="en-US" sz="1400" b="0" dirty="0" smtClean="0">
                          <a:latin typeface="+mn-lt"/>
                          <a:ea typeface="+mn-ea"/>
                        </a:rPr>
                        <a:t>サービス等利用計画等と</a:t>
                      </a:r>
                      <a:r>
                        <a:rPr lang="ja-JP" altLang="en-US" sz="1400" b="0" dirty="0">
                          <a:latin typeface="+mn-lt"/>
                          <a:ea typeface="+mn-ea"/>
                        </a:rPr>
                        <a:t>個別支援計画の連携、ニーズの把握、課題の整理</a:t>
                      </a:r>
                      <a:endParaRPr kumimoji="1" lang="ja-JP" altLang="en-US" sz="1400" b="0" dirty="0">
                        <a:latin typeface="+mn-lt"/>
                        <a:ea typeface="+mn-ea"/>
                      </a:endParaRPr>
                    </a:p>
                  </a:txBody>
                  <a:tcPr/>
                </a:tc>
                <a:extLst>
                  <a:ext uri="{0D108BD9-81ED-4DB2-BD59-A6C34878D82A}">
                    <a16:rowId xmlns:a16="http://schemas.microsoft.com/office/drawing/2014/main" val="3242037981"/>
                  </a:ext>
                </a:extLst>
              </a:tr>
              <a:tr h="124255">
                <a:tc>
                  <a:txBody>
                    <a:bodyPr/>
                    <a:lstStyle/>
                    <a:p>
                      <a:endParaRPr kumimoji="1" lang="ja-JP" altLang="en-US" sz="100" dirty="0"/>
                    </a:p>
                  </a:txBody>
                  <a:tcPr/>
                </a:tc>
                <a:extLst>
                  <a:ext uri="{0D108BD9-81ED-4DB2-BD59-A6C34878D82A}">
                    <a16:rowId xmlns:a16="http://schemas.microsoft.com/office/drawing/2014/main" val="3589229143"/>
                  </a:ext>
                </a:extLst>
              </a:tr>
              <a:tr h="740818">
                <a:tc>
                  <a:txBody>
                    <a:bodyPr/>
                    <a:lstStyle/>
                    <a:p>
                      <a:r>
                        <a:rPr kumimoji="1" lang="ja-JP" altLang="en-US" sz="1400" b="0" dirty="0">
                          <a:latin typeface="+mn-lt"/>
                          <a:ea typeface="+mn-ea"/>
                        </a:rPr>
                        <a:t>プロセスの理解、</a:t>
                      </a:r>
                      <a:r>
                        <a:rPr kumimoji="1" lang="ja-JP" altLang="en-US" sz="1400" b="0" dirty="0" smtClean="0">
                          <a:latin typeface="+mn-lt"/>
                          <a:ea typeface="+mn-ea"/>
                        </a:rPr>
                        <a:t>サービス（支援）担当者、（個別）支援</a:t>
                      </a:r>
                      <a:r>
                        <a:rPr kumimoji="1" lang="ja-JP" altLang="en-US" sz="1400" b="0" dirty="0">
                          <a:latin typeface="+mn-lt"/>
                          <a:ea typeface="+mn-ea"/>
                        </a:rPr>
                        <a:t>会議、モニタリング、傾聴</a:t>
                      </a:r>
                    </a:p>
                  </a:txBody>
                  <a:tcPr/>
                </a:tc>
                <a:extLst>
                  <a:ext uri="{0D108BD9-81ED-4DB2-BD59-A6C34878D82A}">
                    <a16:rowId xmlns:a16="http://schemas.microsoft.com/office/drawing/2014/main" val="2262865088"/>
                  </a:ext>
                </a:extLst>
              </a:tr>
              <a:tr h="740818">
                <a:tc>
                  <a:txBody>
                    <a:bodyPr/>
                    <a:lstStyle/>
                    <a:p>
                      <a:r>
                        <a:rPr kumimoji="1" lang="ja-JP" altLang="en-US" sz="1400" dirty="0"/>
                        <a:t>モニタリング、サービス等利用</a:t>
                      </a:r>
                      <a:r>
                        <a:rPr kumimoji="1" lang="ja-JP" altLang="en-US" sz="1400" dirty="0" smtClean="0"/>
                        <a:t>計画等と</a:t>
                      </a:r>
                      <a:r>
                        <a:rPr kumimoji="1" lang="ja-JP" altLang="en-US" sz="1400" dirty="0"/>
                        <a:t>の連動、多職種連携、情報の整理</a:t>
                      </a:r>
                    </a:p>
                  </a:txBody>
                  <a:tcPr/>
                </a:tc>
                <a:extLst>
                  <a:ext uri="{0D108BD9-81ED-4DB2-BD59-A6C34878D82A}">
                    <a16:rowId xmlns:a16="http://schemas.microsoft.com/office/drawing/2014/main" val="3987194005"/>
                  </a:ext>
                </a:extLst>
              </a:tr>
            </a:tbl>
          </a:graphicData>
        </a:graphic>
      </p:graphicFrame>
    </p:spTree>
    <p:extLst>
      <p:ext uri="{BB962C8B-B14F-4D97-AF65-F5344CB8AC3E}">
        <p14:creationId xmlns:p14="http://schemas.microsoft.com/office/powerpoint/2010/main" val="1660153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344489" y="333601"/>
            <a:ext cx="8475984" cy="719137"/>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p>
            <a:pPr algn="ctr">
              <a:spcBef>
                <a:spcPct val="0"/>
              </a:spcBef>
              <a:defRPr/>
            </a:pPr>
            <a:r>
              <a:rPr lang="ja-JP" altLang="en-US" sz="3600" b="1" dirty="0">
                <a:solidFill>
                  <a:srgbClr val="A50021"/>
                </a:solidFill>
                <a:ea typeface="ＭＳ Ｐゴシック" charset="-128"/>
              </a:rPr>
              <a:t>基礎研修の目的</a:t>
            </a:r>
          </a:p>
        </p:txBody>
      </p:sp>
      <p:sp>
        <p:nvSpPr>
          <p:cNvPr id="3" name="正方形/長方形 2"/>
          <p:cNvSpPr/>
          <p:nvPr/>
        </p:nvSpPr>
        <p:spPr>
          <a:xfrm>
            <a:off x="334008" y="1574381"/>
            <a:ext cx="8475984" cy="4401205"/>
          </a:xfrm>
          <a:prstGeom prst="rect">
            <a:avLst/>
          </a:prstGeom>
          <a:ln>
            <a:solidFill>
              <a:schemeClr val="accent1">
                <a:lumMod val="75000"/>
              </a:schemeClr>
            </a:solidFill>
          </a:ln>
        </p:spPr>
        <p:txBody>
          <a:bodyPr wrap="square">
            <a:spAutoFit/>
          </a:bodyPr>
          <a:lstStyle/>
          <a:p>
            <a:pPr marL="179388" indent="-179388">
              <a:lnSpc>
                <a:spcPct val="125000"/>
              </a:lnSpc>
            </a:pPr>
            <a:r>
              <a:rPr lang="ja-JP" altLang="en-US" sz="3200" dirty="0"/>
              <a:t>Ａ．障害福祉サービス等提供事業者等の職員として、障害福祉サービス等の提供に関する</a:t>
            </a:r>
            <a:r>
              <a:rPr lang="ja-JP" altLang="en-US" sz="3200" dirty="0">
                <a:solidFill>
                  <a:srgbClr val="FF0000"/>
                </a:solidFill>
              </a:rPr>
              <a:t>基本的な理念や倫理等の基礎を押さえる</a:t>
            </a:r>
            <a:r>
              <a:rPr lang="ja-JP" altLang="en-US" sz="3200" dirty="0"/>
              <a:t>。</a:t>
            </a:r>
          </a:p>
          <a:p>
            <a:pPr marL="179388" indent="-179388">
              <a:lnSpc>
                <a:spcPct val="125000"/>
              </a:lnSpc>
            </a:pPr>
            <a:r>
              <a:rPr lang="ja-JP" altLang="en-US" sz="3200" dirty="0"/>
              <a:t>Ｂ．</a:t>
            </a:r>
            <a:r>
              <a:rPr lang="ja-JP" altLang="en-US" sz="3200" u="sng" dirty="0"/>
              <a:t>サービス等利用</a:t>
            </a:r>
            <a:r>
              <a:rPr lang="ja-JP" altLang="en-US" sz="3200" u="sng" dirty="0" smtClean="0"/>
              <a:t>計画等と</a:t>
            </a:r>
            <a:r>
              <a:rPr lang="ja-JP" altLang="en-US" sz="3200" u="sng" dirty="0"/>
              <a:t>個別支援計画の関係</a:t>
            </a:r>
            <a:r>
              <a:rPr lang="ja-JP" altLang="en-US" sz="3200" dirty="0"/>
              <a:t>や、</a:t>
            </a:r>
            <a:r>
              <a:rPr lang="ja-JP" altLang="en-US" sz="3200" u="sng" dirty="0"/>
              <a:t>個々の利用者に応じた</a:t>
            </a:r>
            <a:r>
              <a:rPr lang="en-US" altLang="ja-JP" sz="3200" u="sng" dirty="0">
                <a:solidFill>
                  <a:srgbClr val="FF0000"/>
                </a:solidFill>
              </a:rPr>
              <a:t>『</a:t>
            </a:r>
            <a:r>
              <a:rPr lang="ja-JP" altLang="en-US" sz="3200" u="sng" dirty="0">
                <a:solidFill>
                  <a:srgbClr val="FF0000"/>
                </a:solidFill>
              </a:rPr>
              <a:t>個別支援計画</a:t>
            </a:r>
            <a:r>
              <a:rPr lang="en-US" altLang="ja-JP" sz="3200" u="sng" dirty="0">
                <a:solidFill>
                  <a:srgbClr val="FF0000"/>
                </a:solidFill>
              </a:rPr>
              <a:t>』</a:t>
            </a:r>
            <a:r>
              <a:rPr lang="ja-JP" altLang="en-US" sz="3200" u="sng" dirty="0"/>
              <a:t>の意味・知識・技術等の原則論</a:t>
            </a:r>
            <a:r>
              <a:rPr lang="ja-JP" altLang="en-US" sz="3200" dirty="0"/>
              <a:t>を押さえる。</a:t>
            </a:r>
          </a:p>
        </p:txBody>
      </p:sp>
    </p:spTree>
    <p:extLst>
      <p:ext uri="{BB962C8B-B14F-4D97-AF65-F5344CB8AC3E}">
        <p14:creationId xmlns:p14="http://schemas.microsoft.com/office/powerpoint/2010/main" val="2879451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344489" y="333601"/>
            <a:ext cx="8475984" cy="719137"/>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p>
            <a:pPr algn="ctr">
              <a:spcBef>
                <a:spcPct val="0"/>
              </a:spcBef>
              <a:defRPr/>
            </a:pPr>
            <a:r>
              <a:rPr lang="ja-JP" altLang="en-US" sz="3600" b="1" dirty="0">
                <a:solidFill>
                  <a:srgbClr val="A50021"/>
                </a:solidFill>
                <a:ea typeface="ＭＳ Ｐゴシック" charset="-128"/>
              </a:rPr>
              <a:t>基礎研修の目的</a:t>
            </a:r>
          </a:p>
        </p:txBody>
      </p:sp>
      <p:sp>
        <p:nvSpPr>
          <p:cNvPr id="3" name="正方形/長方形 2"/>
          <p:cNvSpPr/>
          <p:nvPr/>
        </p:nvSpPr>
        <p:spPr>
          <a:xfrm>
            <a:off x="344489" y="1910046"/>
            <a:ext cx="8475984" cy="3718903"/>
          </a:xfrm>
          <a:prstGeom prst="rect">
            <a:avLst/>
          </a:prstGeom>
          <a:ln>
            <a:solidFill>
              <a:schemeClr val="accent1">
                <a:lumMod val="75000"/>
              </a:schemeClr>
            </a:solidFill>
          </a:ln>
        </p:spPr>
        <p:txBody>
          <a:bodyPr wrap="square">
            <a:spAutoFit/>
          </a:bodyPr>
          <a:lstStyle/>
          <a:p>
            <a:pPr marL="179388" indent="-179388">
              <a:lnSpc>
                <a:spcPct val="125000"/>
              </a:lnSpc>
            </a:pPr>
            <a:r>
              <a:rPr lang="ja-JP" altLang="en-US" sz="3200" dirty="0"/>
              <a:t>Ｃ．</a:t>
            </a:r>
            <a:r>
              <a:rPr lang="en-US" altLang="ja-JP" sz="3200" dirty="0">
                <a:solidFill>
                  <a:srgbClr val="FF0000"/>
                </a:solidFill>
              </a:rPr>
              <a:t>『</a:t>
            </a:r>
            <a:r>
              <a:rPr lang="ja-JP" altLang="en-US" sz="3200" dirty="0">
                <a:solidFill>
                  <a:srgbClr val="FF0000"/>
                </a:solidFill>
              </a:rPr>
              <a:t>個別支援計画</a:t>
            </a:r>
            <a:r>
              <a:rPr lang="en-US" altLang="ja-JP" sz="3200" dirty="0">
                <a:solidFill>
                  <a:srgbClr val="FF0000"/>
                </a:solidFill>
              </a:rPr>
              <a:t>』</a:t>
            </a:r>
            <a:r>
              <a:rPr lang="ja-JP" altLang="en-US" sz="3200" dirty="0">
                <a:solidFill>
                  <a:srgbClr val="FF0000"/>
                </a:solidFill>
              </a:rPr>
              <a:t>作成・修正の能力</a:t>
            </a:r>
            <a:r>
              <a:rPr lang="ja-JP" altLang="en-US" sz="3200" dirty="0"/>
              <a:t>を、演習等を通じて獲得するとともに、</a:t>
            </a:r>
            <a:r>
              <a:rPr lang="ja-JP" altLang="en-US" sz="3200" dirty="0">
                <a:solidFill>
                  <a:srgbClr val="FF0000"/>
                </a:solidFill>
              </a:rPr>
              <a:t>多職種連携が個別支援計画作成に必須</a:t>
            </a:r>
            <a:r>
              <a:rPr lang="ja-JP" altLang="en-US" sz="3200" dirty="0"/>
              <a:t>であることを押さえる。</a:t>
            </a:r>
          </a:p>
          <a:p>
            <a:pPr marL="179388" indent="-179388">
              <a:lnSpc>
                <a:spcPct val="125000"/>
              </a:lnSpc>
            </a:pPr>
            <a:r>
              <a:rPr lang="ja-JP" altLang="en-US" sz="3200" dirty="0"/>
              <a:t>Ｄ．</a:t>
            </a:r>
            <a:r>
              <a:rPr lang="ja-JP" altLang="en-US" sz="3200" dirty="0">
                <a:solidFill>
                  <a:srgbClr val="FF0000"/>
                </a:solidFill>
              </a:rPr>
              <a:t>各分野ごとの視点</a:t>
            </a:r>
            <a:r>
              <a:rPr lang="ja-JP" altLang="en-US" sz="3200" dirty="0"/>
              <a:t>についても講義で押さえる。</a:t>
            </a:r>
          </a:p>
        </p:txBody>
      </p:sp>
    </p:spTree>
    <p:extLst>
      <p:ext uri="{BB962C8B-B14F-4D97-AF65-F5344CB8AC3E}">
        <p14:creationId xmlns:p14="http://schemas.microsoft.com/office/powerpoint/2010/main" val="1114423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344489" y="333601"/>
            <a:ext cx="8475984" cy="719137"/>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p>
            <a:pPr algn="ctr">
              <a:spcBef>
                <a:spcPct val="0"/>
              </a:spcBef>
              <a:defRPr/>
            </a:pPr>
            <a:r>
              <a:rPr lang="ja-JP" altLang="en-US" sz="3600" b="1" dirty="0">
                <a:solidFill>
                  <a:srgbClr val="A50021"/>
                </a:solidFill>
                <a:ea typeface="ＭＳ Ｐゴシック" charset="-128"/>
              </a:rPr>
              <a:t>基礎研修の目的</a:t>
            </a:r>
          </a:p>
        </p:txBody>
      </p:sp>
      <p:sp>
        <p:nvSpPr>
          <p:cNvPr id="3" name="正方形/長方形 2"/>
          <p:cNvSpPr/>
          <p:nvPr/>
        </p:nvSpPr>
        <p:spPr>
          <a:xfrm>
            <a:off x="344489" y="1477169"/>
            <a:ext cx="8475984" cy="5170646"/>
          </a:xfrm>
          <a:prstGeom prst="rect">
            <a:avLst/>
          </a:prstGeom>
          <a:ln>
            <a:solidFill>
              <a:schemeClr val="accent1">
                <a:lumMod val="75000"/>
              </a:schemeClr>
            </a:solidFill>
          </a:ln>
        </p:spPr>
        <p:txBody>
          <a:bodyPr wrap="square">
            <a:spAutoFit/>
          </a:bodyPr>
          <a:lstStyle/>
          <a:p>
            <a:pPr marL="179388" indent="-179388">
              <a:lnSpc>
                <a:spcPct val="125000"/>
              </a:lnSpc>
            </a:pPr>
            <a:r>
              <a:rPr lang="ja-JP" altLang="en-US" sz="3200" dirty="0"/>
              <a:t>Ｅ．修了時の到達レベルはアセスメントからモニタリングまでの一連の</a:t>
            </a:r>
            <a:r>
              <a:rPr lang="ja-JP" altLang="en-US" sz="4000" dirty="0">
                <a:solidFill>
                  <a:srgbClr val="FF0000"/>
                </a:solidFill>
              </a:rPr>
              <a:t>プロセス</a:t>
            </a:r>
            <a:r>
              <a:rPr lang="ja-JP" altLang="en-US" sz="3200" dirty="0">
                <a:solidFill>
                  <a:srgbClr val="FF0000"/>
                </a:solidFill>
              </a:rPr>
              <a:t>を理解</a:t>
            </a:r>
            <a:r>
              <a:rPr lang="ja-JP" altLang="en-US" sz="3200" dirty="0" smtClean="0"/>
              <a:t>した上で</a:t>
            </a:r>
            <a:r>
              <a:rPr lang="ja-JP" altLang="en-US" sz="3200" dirty="0"/>
              <a:t>、</a:t>
            </a:r>
            <a:r>
              <a:rPr lang="ja-JP" altLang="en-US" sz="3200" u="sng" dirty="0"/>
              <a:t>個別支援計画を作成・修正することができるレベル</a:t>
            </a:r>
            <a:r>
              <a:rPr lang="ja-JP" altLang="en-US" sz="3200" dirty="0"/>
              <a:t>とする。</a:t>
            </a:r>
          </a:p>
          <a:p>
            <a:pPr marL="179388" indent="-179388">
              <a:lnSpc>
                <a:spcPct val="125000"/>
              </a:lnSpc>
            </a:pPr>
            <a:r>
              <a:rPr lang="ja-JP" altLang="en-US" sz="3200" dirty="0"/>
              <a:t>Ｆ．修了後の役割像としては、各事業所内において</a:t>
            </a:r>
            <a:r>
              <a:rPr lang="ja-JP" altLang="en-US" sz="3200" dirty="0">
                <a:solidFill>
                  <a:srgbClr val="FF0000"/>
                </a:solidFill>
              </a:rPr>
              <a:t>サービス管理</a:t>
            </a:r>
            <a:r>
              <a:rPr lang="ja-JP" altLang="en-US" sz="3200" dirty="0" smtClean="0">
                <a:solidFill>
                  <a:srgbClr val="FF0000"/>
                </a:solidFill>
              </a:rPr>
              <a:t>責任者・児童発達支援管理責任者の</a:t>
            </a:r>
            <a:r>
              <a:rPr lang="ja-JP" altLang="en-US" sz="3200" dirty="0">
                <a:solidFill>
                  <a:srgbClr val="FF0000"/>
                </a:solidFill>
              </a:rPr>
              <a:t>指導の下</a:t>
            </a:r>
            <a:r>
              <a:rPr lang="ja-JP" altLang="en-US" sz="3200" dirty="0"/>
              <a:t>、</a:t>
            </a:r>
            <a:r>
              <a:rPr lang="ja-JP" altLang="en-US" sz="3200" u="sng" dirty="0"/>
              <a:t>実際に個別支援計画の作成・修正に携わることを想定。</a:t>
            </a:r>
            <a:endParaRPr lang="en-US" altLang="ja-JP" sz="3200" u="sng" dirty="0"/>
          </a:p>
        </p:txBody>
      </p:sp>
    </p:spTree>
    <p:extLst>
      <p:ext uri="{BB962C8B-B14F-4D97-AF65-F5344CB8AC3E}">
        <p14:creationId xmlns:p14="http://schemas.microsoft.com/office/powerpoint/2010/main" val="517720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344489" y="333601"/>
            <a:ext cx="8475984" cy="719137"/>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p>
            <a:pPr algn="ctr">
              <a:spcBef>
                <a:spcPct val="0"/>
              </a:spcBef>
              <a:defRPr/>
            </a:pPr>
            <a:r>
              <a:rPr lang="ja-JP" altLang="en-US" sz="3600" b="1" dirty="0">
                <a:solidFill>
                  <a:srgbClr val="A50021"/>
                </a:solidFill>
                <a:ea typeface="ＭＳ Ｐゴシック" charset="-128"/>
              </a:rPr>
              <a:t>基礎研修の目的</a:t>
            </a:r>
          </a:p>
        </p:txBody>
      </p:sp>
      <p:sp>
        <p:nvSpPr>
          <p:cNvPr id="3" name="正方形/長方形 2"/>
          <p:cNvSpPr/>
          <p:nvPr/>
        </p:nvSpPr>
        <p:spPr>
          <a:xfrm>
            <a:off x="344489" y="1477169"/>
            <a:ext cx="8475984" cy="3785652"/>
          </a:xfrm>
          <a:prstGeom prst="rect">
            <a:avLst/>
          </a:prstGeom>
          <a:ln>
            <a:solidFill>
              <a:schemeClr val="accent1">
                <a:lumMod val="75000"/>
              </a:schemeClr>
            </a:solidFill>
          </a:ln>
        </p:spPr>
        <p:txBody>
          <a:bodyPr wrap="square">
            <a:spAutoFit/>
          </a:bodyPr>
          <a:lstStyle/>
          <a:p>
            <a:pPr marL="179388" indent="-179388">
              <a:lnSpc>
                <a:spcPct val="125000"/>
              </a:lnSpc>
            </a:pPr>
            <a:r>
              <a:rPr lang="ja-JP" altLang="en-US" sz="3200" dirty="0"/>
              <a:t>・　基礎研修修了者は、基礎研修</a:t>
            </a:r>
            <a:r>
              <a:rPr lang="ja-JP" altLang="en-US" sz="3200" dirty="0">
                <a:solidFill>
                  <a:srgbClr val="FF0000"/>
                </a:solidFill>
              </a:rPr>
              <a:t>修了後２年間</a:t>
            </a:r>
            <a:r>
              <a:rPr lang="ja-JP" altLang="en-US" sz="3200" dirty="0"/>
              <a:t>において個別支援計画作成の</a:t>
            </a:r>
            <a:r>
              <a:rPr lang="ja-JP" altLang="en-US" sz="3200" dirty="0">
                <a:solidFill>
                  <a:srgbClr val="FF0000"/>
                </a:solidFill>
              </a:rPr>
              <a:t>臨床を経た後に、実践研修を受ける</a:t>
            </a:r>
            <a:r>
              <a:rPr lang="ja-JP" altLang="en-US" sz="3200" dirty="0"/>
              <a:t>ものとする。</a:t>
            </a:r>
          </a:p>
          <a:p>
            <a:pPr marL="179388" indent="-179388">
              <a:lnSpc>
                <a:spcPct val="125000"/>
              </a:lnSpc>
            </a:pPr>
            <a:r>
              <a:rPr lang="ja-JP" altLang="en-US" sz="3200" dirty="0"/>
              <a:t>・　制度的には、基礎研修修了者は事業所において</a:t>
            </a:r>
            <a:r>
              <a:rPr lang="ja-JP" altLang="en-US" sz="3200" dirty="0">
                <a:solidFill>
                  <a:srgbClr val="FF0000"/>
                </a:solidFill>
              </a:rPr>
              <a:t>個別支援</a:t>
            </a:r>
            <a:r>
              <a:rPr lang="ja-JP" altLang="en-US" sz="3200" dirty="0" smtClean="0">
                <a:solidFill>
                  <a:srgbClr val="FF0000"/>
                </a:solidFill>
              </a:rPr>
              <a:t>計画の原案を</a:t>
            </a:r>
            <a:r>
              <a:rPr lang="ja-JP" altLang="en-US" sz="3200" dirty="0">
                <a:solidFill>
                  <a:srgbClr val="FF0000"/>
                </a:solidFill>
              </a:rPr>
              <a:t>作成することができる</a:t>
            </a:r>
            <a:r>
              <a:rPr lang="ja-JP" altLang="en-US" sz="3200" dirty="0"/>
              <a:t>ように構築する</a:t>
            </a:r>
            <a:r>
              <a:rPr lang="ja-JP" altLang="en-US" sz="2600" dirty="0"/>
              <a:t>。</a:t>
            </a:r>
          </a:p>
        </p:txBody>
      </p:sp>
    </p:spTree>
    <p:extLst>
      <p:ext uri="{BB962C8B-B14F-4D97-AF65-F5344CB8AC3E}">
        <p14:creationId xmlns:p14="http://schemas.microsoft.com/office/powerpoint/2010/main" val="3537087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0526" y="365127"/>
            <a:ext cx="8382000" cy="1177924"/>
          </a:xfrm>
          <a:ln/>
        </p:spPr>
        <p:style>
          <a:lnRef idx="1">
            <a:schemeClr val="accent2"/>
          </a:lnRef>
          <a:fillRef idx="2">
            <a:schemeClr val="accent2"/>
          </a:fillRef>
          <a:effectRef idx="1">
            <a:schemeClr val="accent2"/>
          </a:effectRef>
          <a:fontRef idx="minor">
            <a:schemeClr val="dk1"/>
          </a:fontRef>
        </p:style>
        <p:txBody>
          <a:bodyPr>
            <a:normAutofit/>
          </a:bodyPr>
          <a:lstStyle/>
          <a:p>
            <a:pPr>
              <a:defRPr/>
            </a:pPr>
            <a:r>
              <a:rPr lang="ja-JP" altLang="en-US" sz="2400" dirty="0"/>
              <a:t>サービス管理責任者・児童発達支援管理責任者は・・・</a:t>
            </a:r>
          </a:p>
        </p:txBody>
      </p:sp>
      <p:sp>
        <p:nvSpPr>
          <p:cNvPr id="3" name="コンテンツ プレースホルダ 2"/>
          <p:cNvSpPr>
            <a:spLocks noGrp="1"/>
          </p:cNvSpPr>
          <p:nvPr>
            <p:ph idx="1"/>
          </p:nvPr>
        </p:nvSpPr>
        <p:spPr>
          <a:xfrm>
            <a:off x="390525" y="1724628"/>
            <a:ext cx="8382000" cy="5046562"/>
          </a:xfrm>
          <a:solidFill>
            <a:schemeClr val="accent3">
              <a:lumMod val="20000"/>
              <a:lumOff val="80000"/>
            </a:schemeClr>
          </a:solidFill>
          <a:ln/>
        </p:spPr>
        <p:style>
          <a:lnRef idx="1">
            <a:schemeClr val="accent4"/>
          </a:lnRef>
          <a:fillRef idx="2">
            <a:schemeClr val="accent4"/>
          </a:fillRef>
          <a:effectRef idx="1">
            <a:schemeClr val="accent4"/>
          </a:effectRef>
          <a:fontRef idx="minor">
            <a:schemeClr val="dk1"/>
          </a:fontRef>
        </p:style>
        <p:txBody>
          <a:bodyPr>
            <a:normAutofit/>
          </a:bodyPr>
          <a:lstStyle/>
          <a:p>
            <a:pPr>
              <a:lnSpc>
                <a:spcPct val="135000"/>
              </a:lnSpc>
              <a:defRPr/>
            </a:pPr>
            <a:r>
              <a:rPr lang="ja-JP" altLang="en-US" dirty="0"/>
              <a:t>相談支援専門員の示したサービス等利用計画・障害児支援利用計画を</a:t>
            </a:r>
            <a:r>
              <a:rPr lang="ja-JP" altLang="en-US" b="1" dirty="0">
                <a:solidFill>
                  <a:srgbClr val="FF0000"/>
                </a:solidFill>
              </a:rPr>
              <a:t>参考にして</a:t>
            </a:r>
            <a:r>
              <a:rPr lang="ja-JP" altLang="en-US" dirty="0"/>
              <a:t>、自事業所が展開する支援を、</a:t>
            </a:r>
            <a:r>
              <a:rPr lang="ja-JP" altLang="en-US" i="1" u="sng" dirty="0">
                <a:solidFill>
                  <a:srgbClr val="FF0000"/>
                </a:solidFill>
                <a:effectLst>
                  <a:outerShdw blurRad="38100" dist="38100" dir="2700000" algn="tl">
                    <a:srgbClr val="000000">
                      <a:alpha val="43137"/>
                    </a:srgbClr>
                  </a:outerShdw>
                </a:effectLst>
              </a:rPr>
              <a:t>必要なだけ</a:t>
            </a:r>
            <a:r>
              <a:rPr lang="ja-JP" altLang="en-US" dirty="0">
                <a:solidFill>
                  <a:srgbClr val="FF0000"/>
                </a:solidFill>
              </a:rPr>
              <a:t>、</a:t>
            </a:r>
            <a:r>
              <a:rPr lang="ja-JP" altLang="en-US" dirty="0">
                <a:solidFill>
                  <a:schemeClr val="tx1"/>
                </a:solidFill>
              </a:rPr>
              <a:t>本人</a:t>
            </a:r>
            <a:r>
              <a:rPr lang="ja-JP" altLang="en-US" dirty="0"/>
              <a:t>（子どもやその家族）に提供することになります。</a:t>
            </a:r>
            <a:endParaRPr lang="en-US" altLang="ja-JP" dirty="0"/>
          </a:p>
          <a:p>
            <a:pPr marL="0" indent="0">
              <a:lnSpc>
                <a:spcPct val="135000"/>
              </a:lnSpc>
              <a:buNone/>
              <a:defRPr/>
            </a:pPr>
            <a:r>
              <a:rPr lang="ja-JP" altLang="en-US" sz="2400" dirty="0"/>
              <a:t>（受給量に関して事業所から直接家族に増やしていくことを勧めるということは、特別なケースを除いて、適切ではありません。</a:t>
            </a:r>
            <a:r>
              <a:rPr lang="ja-JP" altLang="en-US" sz="2400" u="sng" dirty="0"/>
              <a:t>事業所以外の第三者の視点から、受給量を提案していくという仕組みがベースであることは理解しておきましょう。</a:t>
            </a:r>
            <a:r>
              <a:rPr lang="ja-JP" altLang="en-US" sz="2400" dirty="0"/>
              <a:t>）</a:t>
            </a:r>
            <a:endParaRPr lang="en-US" altLang="ja-JP" dirty="0"/>
          </a:p>
        </p:txBody>
      </p:sp>
      <p:sp>
        <p:nvSpPr>
          <p:cNvPr id="4" name="角丸四角形 15">
            <a:extLst>
              <a:ext uri="{FF2B5EF4-FFF2-40B4-BE49-F238E27FC236}">
                <a16:creationId xmlns:a16="http://schemas.microsoft.com/office/drawing/2014/main" id="{203DBC47-5234-4900-8EAF-5848787E17C0}"/>
              </a:ext>
            </a:extLst>
          </p:cNvPr>
          <p:cNvSpPr/>
          <p:nvPr/>
        </p:nvSpPr>
        <p:spPr>
          <a:xfrm rot="20234932">
            <a:off x="31988" y="209075"/>
            <a:ext cx="1161551" cy="399124"/>
          </a:xfrm>
          <a:prstGeom prst="roundRect">
            <a:avLst/>
          </a:prstGeom>
          <a:solidFill>
            <a:srgbClr val="FF000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400" dirty="0">
                <a:solidFill>
                  <a:schemeClr val="bg1"/>
                </a:solidFill>
              </a:rPr>
              <a:t>復習！</a:t>
            </a: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0526" y="365127"/>
            <a:ext cx="8382000" cy="1177924"/>
          </a:xfrm>
          <a:ln/>
        </p:spPr>
        <p:style>
          <a:lnRef idx="1">
            <a:schemeClr val="accent2"/>
          </a:lnRef>
          <a:fillRef idx="2">
            <a:schemeClr val="accent2"/>
          </a:fillRef>
          <a:effectRef idx="1">
            <a:schemeClr val="accent2"/>
          </a:effectRef>
          <a:fontRef idx="minor">
            <a:schemeClr val="dk1"/>
          </a:fontRef>
        </p:style>
        <p:txBody>
          <a:bodyPr>
            <a:normAutofit/>
          </a:bodyPr>
          <a:lstStyle/>
          <a:p>
            <a:pPr>
              <a:defRPr/>
            </a:pPr>
            <a:r>
              <a:rPr lang="ja-JP" altLang="en-US" sz="2400" dirty="0"/>
              <a:t>サービス管理責任者・児童発達支援管理責任者は・・・</a:t>
            </a:r>
          </a:p>
        </p:txBody>
      </p:sp>
      <p:sp>
        <p:nvSpPr>
          <p:cNvPr id="3" name="コンテンツ プレースホルダ 2"/>
          <p:cNvSpPr>
            <a:spLocks noGrp="1"/>
          </p:cNvSpPr>
          <p:nvPr>
            <p:ph idx="1"/>
          </p:nvPr>
        </p:nvSpPr>
        <p:spPr>
          <a:xfrm>
            <a:off x="390525" y="2014122"/>
            <a:ext cx="8382000" cy="4558128"/>
          </a:xfrm>
          <a:solidFill>
            <a:schemeClr val="accent3">
              <a:lumMod val="20000"/>
              <a:lumOff val="80000"/>
            </a:schemeClr>
          </a:solidFill>
          <a:ln/>
        </p:spPr>
        <p:style>
          <a:lnRef idx="1">
            <a:schemeClr val="accent4"/>
          </a:lnRef>
          <a:fillRef idx="2">
            <a:schemeClr val="accent4"/>
          </a:fillRef>
          <a:effectRef idx="1">
            <a:schemeClr val="accent4"/>
          </a:effectRef>
          <a:fontRef idx="minor">
            <a:schemeClr val="dk1"/>
          </a:fontRef>
        </p:style>
        <p:txBody>
          <a:bodyPr>
            <a:normAutofit/>
          </a:bodyPr>
          <a:lstStyle/>
          <a:p>
            <a:pPr>
              <a:lnSpc>
                <a:spcPct val="125000"/>
              </a:lnSpc>
              <a:defRPr/>
            </a:pPr>
            <a:r>
              <a:rPr lang="ja-JP" altLang="en-US" dirty="0"/>
              <a:t>事業所が提供する支援内容についての具体的な個別の支援計画を担当に作成させ（あるいは自身が作成し）、家族の承諾を得て、</a:t>
            </a:r>
            <a:r>
              <a:rPr lang="ja-JP" altLang="en-US" b="1" dirty="0">
                <a:solidFill>
                  <a:srgbClr val="FF0000"/>
                </a:solidFill>
              </a:rPr>
              <a:t>適切に</a:t>
            </a:r>
            <a:r>
              <a:rPr lang="ja-JP" altLang="en-US" dirty="0">
                <a:solidFill>
                  <a:srgbClr val="FF0000"/>
                </a:solidFill>
              </a:rPr>
              <a:t>支援が自事業所で</a:t>
            </a:r>
            <a:r>
              <a:rPr lang="ja-JP" altLang="en-US" b="1" dirty="0">
                <a:solidFill>
                  <a:srgbClr val="FF0000"/>
                </a:solidFill>
              </a:rPr>
              <a:t>提供されているかをチェック</a:t>
            </a:r>
            <a:r>
              <a:rPr lang="ja-JP" altLang="en-US" dirty="0">
                <a:solidFill>
                  <a:srgbClr val="FF0000"/>
                </a:solidFill>
              </a:rPr>
              <a:t>し</a:t>
            </a:r>
            <a:r>
              <a:rPr lang="ja-JP" altLang="en-US" dirty="0"/>
              <a:t>、モニタリング時などに</a:t>
            </a:r>
            <a:r>
              <a:rPr lang="ja-JP" altLang="en-US" u="sng" dirty="0">
                <a:solidFill>
                  <a:srgbClr val="FF0000"/>
                </a:solidFill>
              </a:rPr>
              <a:t>相談支援専門員に支援提供の状況を</a:t>
            </a:r>
            <a:r>
              <a:rPr lang="ja-JP" altLang="en-US" b="1" u="sng" dirty="0">
                <a:solidFill>
                  <a:srgbClr val="FF0000"/>
                </a:solidFill>
              </a:rPr>
              <a:t>報告していく</a:t>
            </a:r>
            <a:r>
              <a:rPr lang="ja-JP" altLang="en-US" dirty="0"/>
              <a:t>、といった</a:t>
            </a:r>
            <a:r>
              <a:rPr lang="ja-JP" altLang="en-US" dirty="0">
                <a:solidFill>
                  <a:srgbClr val="FF0000"/>
                </a:solidFill>
              </a:rPr>
              <a:t>プロセス</a:t>
            </a:r>
            <a:r>
              <a:rPr lang="ja-JP" altLang="en-US" dirty="0"/>
              <a:t>が、主なサービス管理責任者・児童発達支援管理責任者と、相談支援専門員の関係と理解しておきましょう。</a:t>
            </a:r>
          </a:p>
        </p:txBody>
      </p:sp>
      <p:sp>
        <p:nvSpPr>
          <p:cNvPr id="4" name="角丸四角形 15">
            <a:extLst>
              <a:ext uri="{FF2B5EF4-FFF2-40B4-BE49-F238E27FC236}">
                <a16:creationId xmlns:a16="http://schemas.microsoft.com/office/drawing/2014/main" id="{203DBC47-5234-4900-8EAF-5848787E17C0}"/>
              </a:ext>
            </a:extLst>
          </p:cNvPr>
          <p:cNvSpPr/>
          <p:nvPr/>
        </p:nvSpPr>
        <p:spPr>
          <a:xfrm rot="20234932">
            <a:off x="31988" y="209075"/>
            <a:ext cx="1161551" cy="399124"/>
          </a:xfrm>
          <a:prstGeom prst="roundRect">
            <a:avLst/>
          </a:prstGeom>
          <a:solidFill>
            <a:srgbClr val="FF000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400" dirty="0">
                <a:solidFill>
                  <a:schemeClr val="bg1"/>
                </a:solidFill>
              </a:rPr>
              <a:t>復習！</a:t>
            </a:r>
          </a:p>
        </p:txBody>
      </p:sp>
    </p:spTree>
    <p:extLst>
      <p:ext uri="{BB962C8B-B14F-4D97-AF65-F5344CB8AC3E}">
        <p14:creationId xmlns:p14="http://schemas.microsoft.com/office/powerpoint/2010/main" val="2190506908"/>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1924" y="950497"/>
            <a:ext cx="5200651" cy="747675"/>
          </a:xfrm>
        </p:spPr>
        <p:txBody>
          <a:bodyPr>
            <a:normAutofit/>
          </a:bodyPr>
          <a:lstStyle/>
          <a:p>
            <a:r>
              <a:rPr lang="ja-JP" altLang="en-US" sz="3600" dirty="0"/>
              <a:t>相談支援専門員との連動</a:t>
            </a:r>
            <a:endParaRPr kumimoji="1" lang="ja-JP" altLang="en-US" sz="3600" dirty="0"/>
          </a:p>
        </p:txBody>
      </p:sp>
      <p:sp>
        <p:nvSpPr>
          <p:cNvPr id="3" name="コンテンツ プレースホルダ 2"/>
          <p:cNvSpPr>
            <a:spLocks noGrp="1"/>
          </p:cNvSpPr>
          <p:nvPr>
            <p:ph idx="1"/>
          </p:nvPr>
        </p:nvSpPr>
        <p:spPr>
          <a:xfrm>
            <a:off x="228601" y="1889373"/>
            <a:ext cx="8743950" cy="4968627"/>
          </a:xfrm>
          <a:ln>
            <a:solidFill>
              <a:schemeClr val="accent1">
                <a:lumMod val="75000"/>
              </a:schemeClr>
            </a:solidFill>
          </a:ln>
        </p:spPr>
        <p:txBody>
          <a:bodyPr>
            <a:normAutofit lnSpcReduction="10000"/>
          </a:bodyPr>
          <a:lstStyle/>
          <a:p>
            <a:pPr>
              <a:lnSpc>
                <a:spcPct val="125000"/>
              </a:lnSpc>
            </a:pPr>
            <a:r>
              <a:rPr kumimoji="1" lang="ja-JP" altLang="en-US" dirty="0"/>
              <a:t>サービス等利用計画（障害児支援利用計画）をもとに各種福祉サービスの個別支援計画を作成する。</a:t>
            </a:r>
            <a:endParaRPr kumimoji="1" lang="en-US" altLang="ja-JP" dirty="0"/>
          </a:p>
          <a:p>
            <a:pPr>
              <a:lnSpc>
                <a:spcPct val="125000"/>
              </a:lnSpc>
            </a:pPr>
            <a:r>
              <a:rPr lang="ja-JP" altLang="en-US" dirty="0"/>
              <a:t>相談支援専門員が次のモニタリングの時に参考になるような個別支援計画を作成していく。（当然ながら、積極的に個別支援計画は、本人及び家族の承諾の上で、相談支援専門員に提供していく。）</a:t>
            </a:r>
            <a:endParaRPr lang="en-US" altLang="ja-JP" dirty="0"/>
          </a:p>
          <a:p>
            <a:pPr>
              <a:lnSpc>
                <a:spcPct val="125000"/>
              </a:lnSpc>
            </a:pPr>
            <a:r>
              <a:rPr kumimoji="1" lang="ja-JP" altLang="en-US" dirty="0"/>
              <a:t>サービス管理責任者・児童</a:t>
            </a:r>
            <a:r>
              <a:rPr kumimoji="1" lang="ja-JP" altLang="en-US" dirty="0" smtClean="0"/>
              <a:t>発達支援管理</a:t>
            </a:r>
            <a:r>
              <a:rPr kumimoji="1" lang="ja-JP" altLang="en-US" dirty="0"/>
              <a:t>責任者は、相談支援専門員とより綿密に連携をとっていくために、地域の中でどのような工夫が必要かを常に考えていく。</a:t>
            </a:r>
            <a:endParaRPr kumimoji="1" lang="en-US" altLang="ja-JP" dirty="0"/>
          </a:p>
        </p:txBody>
      </p:sp>
      <p:sp>
        <p:nvSpPr>
          <p:cNvPr id="4" name="テキスト ボックス 3">
            <a:extLst>
              <a:ext uri="{FF2B5EF4-FFF2-40B4-BE49-F238E27FC236}">
                <a16:creationId xmlns:a16="http://schemas.microsoft.com/office/drawing/2014/main" id="{E58C20DC-A4E4-4D04-A87C-53DB50AABE0E}"/>
              </a:ext>
            </a:extLst>
          </p:cNvPr>
          <p:cNvSpPr txBox="1"/>
          <p:nvPr/>
        </p:nvSpPr>
        <p:spPr>
          <a:xfrm>
            <a:off x="161925" y="153462"/>
            <a:ext cx="8810625" cy="707886"/>
          </a:xfrm>
          <a:prstGeom prst="rect">
            <a:avLst/>
          </a:prstGeom>
          <a:noFill/>
          <a:ln>
            <a:solidFill>
              <a:schemeClr val="accent1">
                <a:lumMod val="50000"/>
              </a:schemeClr>
            </a:solidFill>
          </a:ln>
        </p:spPr>
        <p:txBody>
          <a:bodyPr wrap="square" rtlCol="0">
            <a:spAutoFit/>
          </a:bodyPr>
          <a:lstStyle/>
          <a:p>
            <a:r>
              <a:rPr kumimoji="1" lang="ja-JP" altLang="en-US" sz="2000" dirty="0">
                <a:highlight>
                  <a:srgbClr val="FFFF00"/>
                </a:highlight>
              </a:rPr>
              <a:t>基礎研修全般に、「相談支援専門員との連動」の重要性を意識づけていくことが大切です！</a:t>
            </a:r>
          </a:p>
        </p:txBody>
      </p:sp>
      <p:sp>
        <p:nvSpPr>
          <p:cNvPr id="5" name="角丸四角形 4"/>
          <p:cNvSpPr/>
          <p:nvPr/>
        </p:nvSpPr>
        <p:spPr>
          <a:xfrm>
            <a:off x="5362575" y="666750"/>
            <a:ext cx="3609976" cy="1133475"/>
          </a:xfrm>
          <a:prstGeom prst="roundRect">
            <a:avLst/>
          </a:prstGeom>
          <a:solidFill>
            <a:schemeClr val="accent2">
              <a:lumMod val="20000"/>
              <a:lumOff val="80000"/>
            </a:schemeClr>
          </a:solidFill>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400" b="1" dirty="0"/>
              <a:t>現実的に相談支援専門員とは連携しにくい、利用計画があまり参考にならないという声は出ていますが、基礎研修では「目指すべき方向」をしっかりと伝えましょう。</a:t>
            </a: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1924" y="950497"/>
            <a:ext cx="5200651" cy="747675"/>
          </a:xfrm>
        </p:spPr>
        <p:txBody>
          <a:bodyPr>
            <a:normAutofit/>
          </a:bodyPr>
          <a:lstStyle/>
          <a:p>
            <a:r>
              <a:rPr lang="ja-JP" altLang="en-US" sz="3600" dirty="0"/>
              <a:t>相談支援専門員との連動</a:t>
            </a:r>
            <a:endParaRPr kumimoji="1" lang="ja-JP" altLang="en-US" sz="3600" dirty="0"/>
          </a:p>
        </p:txBody>
      </p:sp>
      <p:sp>
        <p:nvSpPr>
          <p:cNvPr id="3" name="コンテンツ プレースホルダ 2"/>
          <p:cNvSpPr>
            <a:spLocks noGrp="1"/>
          </p:cNvSpPr>
          <p:nvPr>
            <p:ph idx="1"/>
          </p:nvPr>
        </p:nvSpPr>
        <p:spPr>
          <a:xfrm>
            <a:off x="228601" y="1889373"/>
            <a:ext cx="8743950" cy="4968627"/>
          </a:xfrm>
          <a:ln>
            <a:solidFill>
              <a:schemeClr val="accent1">
                <a:lumMod val="75000"/>
              </a:schemeClr>
            </a:solidFill>
          </a:ln>
        </p:spPr>
        <p:txBody>
          <a:bodyPr>
            <a:normAutofit fontScale="85000" lnSpcReduction="10000"/>
          </a:bodyPr>
          <a:lstStyle/>
          <a:p>
            <a:pPr>
              <a:lnSpc>
                <a:spcPct val="135000"/>
              </a:lnSpc>
            </a:pPr>
            <a:r>
              <a:rPr lang="ja-JP" altLang="en-US" dirty="0"/>
              <a:t>モニタリングにおいて、より多くの評価、情報を集め、支援の方向性を修正していく。そのためにも、相談支援専門員との連携は不可欠。</a:t>
            </a:r>
            <a:endParaRPr lang="en-US" altLang="ja-JP" dirty="0"/>
          </a:p>
          <a:p>
            <a:pPr>
              <a:lnSpc>
                <a:spcPct val="135000"/>
              </a:lnSpc>
            </a:pPr>
            <a:r>
              <a:rPr kumimoji="1" lang="ja-JP" altLang="en-US" dirty="0"/>
              <a:t>本人のニーズ</a:t>
            </a:r>
            <a:r>
              <a:rPr lang="ja-JP" altLang="en-US" dirty="0"/>
              <a:t>に基き、権利擁護の視点で利用計画は立てられているか、生活の質を向上していくための計画となっているかを常に振り返っていくことが大切だが、そのために相談支援専門員の力を活用する。</a:t>
            </a:r>
            <a:endParaRPr lang="en-US" altLang="ja-JP" dirty="0"/>
          </a:p>
          <a:p>
            <a:pPr>
              <a:lnSpc>
                <a:spcPct val="135000"/>
              </a:lnSpc>
            </a:pPr>
            <a:r>
              <a:rPr lang="ja-JP" altLang="en-US" dirty="0"/>
              <a:t>相談支援事業所と同一法人・系列の事業所を利用するために利用計画を作成されているのであれば、サービス管理責任者・児童</a:t>
            </a:r>
            <a:r>
              <a:rPr lang="ja-JP" altLang="en-US" dirty="0" smtClean="0"/>
              <a:t>発達支援管理</a:t>
            </a:r>
            <a:r>
              <a:rPr lang="ja-JP" altLang="en-US" dirty="0"/>
              <a:t>責任者としては、目指している方向性とは違っていると意識し、外部の相談支援事業所に作成してもらえるよう、地域</a:t>
            </a:r>
            <a:r>
              <a:rPr lang="ja-JP" altLang="en-US" dirty="0" smtClean="0"/>
              <a:t>の（自立支援）協</a:t>
            </a:r>
            <a:r>
              <a:rPr lang="ja-JP" altLang="en-US" dirty="0"/>
              <a:t>議会等で調整していくために尽力しましょう。</a:t>
            </a:r>
            <a:endParaRPr lang="en-US" altLang="ja-JP" dirty="0"/>
          </a:p>
        </p:txBody>
      </p:sp>
      <p:sp>
        <p:nvSpPr>
          <p:cNvPr id="4" name="テキスト ボックス 3">
            <a:extLst>
              <a:ext uri="{FF2B5EF4-FFF2-40B4-BE49-F238E27FC236}">
                <a16:creationId xmlns:a16="http://schemas.microsoft.com/office/drawing/2014/main" id="{E58C20DC-A4E4-4D04-A87C-53DB50AABE0E}"/>
              </a:ext>
            </a:extLst>
          </p:cNvPr>
          <p:cNvSpPr txBox="1"/>
          <p:nvPr/>
        </p:nvSpPr>
        <p:spPr>
          <a:xfrm>
            <a:off x="161925" y="153462"/>
            <a:ext cx="8810625" cy="707886"/>
          </a:xfrm>
          <a:prstGeom prst="rect">
            <a:avLst/>
          </a:prstGeom>
          <a:noFill/>
          <a:ln>
            <a:solidFill>
              <a:schemeClr val="accent1">
                <a:lumMod val="50000"/>
              </a:schemeClr>
            </a:solidFill>
          </a:ln>
        </p:spPr>
        <p:txBody>
          <a:bodyPr wrap="square" rtlCol="0">
            <a:spAutoFit/>
          </a:bodyPr>
          <a:lstStyle/>
          <a:p>
            <a:r>
              <a:rPr kumimoji="1" lang="ja-JP" altLang="en-US" sz="2000" dirty="0">
                <a:highlight>
                  <a:srgbClr val="FFFF00"/>
                </a:highlight>
              </a:rPr>
              <a:t>基礎研修全般に、「相談支援専門員との連動」の重要性を意識づけていくことが大切です！</a:t>
            </a:r>
          </a:p>
        </p:txBody>
      </p:sp>
      <p:sp>
        <p:nvSpPr>
          <p:cNvPr id="5" name="角丸四角形 4"/>
          <p:cNvSpPr/>
          <p:nvPr/>
        </p:nvSpPr>
        <p:spPr>
          <a:xfrm>
            <a:off x="5362575" y="666750"/>
            <a:ext cx="3609976" cy="1133475"/>
          </a:xfrm>
          <a:prstGeom prst="roundRect">
            <a:avLst/>
          </a:prstGeom>
          <a:solidFill>
            <a:schemeClr val="accent2">
              <a:lumMod val="20000"/>
              <a:lumOff val="80000"/>
            </a:schemeClr>
          </a:solidFill>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400" b="1" dirty="0"/>
              <a:t>現実的に相談支援専門員とは連携しにくい、利用計画があまり参考にならないという声は出ていますが、基礎研修では「目指すべき方向」をしっかりと伝えましょう。</a:t>
            </a:r>
          </a:p>
        </p:txBody>
      </p:sp>
    </p:spTree>
    <p:extLst>
      <p:ext uri="{BB962C8B-B14F-4D97-AF65-F5344CB8AC3E}">
        <p14:creationId xmlns:p14="http://schemas.microsoft.com/office/powerpoint/2010/main" val="1749412738"/>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364C9D-368A-45BC-B056-2379B8BEB660}"/>
              </a:ext>
            </a:extLst>
          </p:cNvPr>
          <p:cNvSpPr>
            <a:spLocks noGrp="1"/>
          </p:cNvSpPr>
          <p:nvPr>
            <p:ph type="title"/>
          </p:nvPr>
        </p:nvSpPr>
        <p:spPr/>
        <p:txBody>
          <a:bodyPr/>
          <a:lstStyle/>
          <a:p>
            <a:r>
              <a:rPr kumimoji="1" lang="ja-JP" altLang="en-US" dirty="0"/>
              <a:t>基礎研修の目的と</a:t>
            </a:r>
            <a:r>
              <a:rPr kumimoji="1" lang="en-US" altLang="ja-JP" dirty="0"/>
              <a:t/>
            </a:r>
            <a:br>
              <a:rPr kumimoji="1" lang="en-US" altLang="ja-JP" dirty="0"/>
            </a:br>
            <a:r>
              <a:rPr kumimoji="1" lang="ja-JP" altLang="en-US" dirty="0"/>
              <a:t>　</a:t>
            </a:r>
            <a:r>
              <a:rPr kumimoji="1" lang="ja-JP" altLang="en-US" dirty="0" smtClean="0"/>
              <a:t>サビ管・児発管の</a:t>
            </a:r>
            <a:r>
              <a:rPr kumimoji="1" lang="ja-JP" altLang="en-US" dirty="0"/>
              <a:t>役割</a:t>
            </a:r>
          </a:p>
        </p:txBody>
      </p:sp>
      <p:sp>
        <p:nvSpPr>
          <p:cNvPr id="3" name="テキスト プレースホルダー 2">
            <a:extLst>
              <a:ext uri="{FF2B5EF4-FFF2-40B4-BE49-F238E27FC236}">
                <a16:creationId xmlns:a16="http://schemas.microsoft.com/office/drawing/2014/main" id="{306FD177-AF0C-4C13-8695-D3742E7968A8}"/>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738502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タイトル 1"/>
          <p:cNvSpPr>
            <a:spLocks noGrp="1"/>
          </p:cNvSpPr>
          <p:nvPr>
            <p:ph type="title"/>
          </p:nvPr>
        </p:nvSpPr>
        <p:spPr>
          <a:xfrm>
            <a:off x="203624" y="439053"/>
            <a:ext cx="8782050" cy="1011072"/>
          </a:xfrm>
        </p:spPr>
        <p:txBody>
          <a:bodyPr>
            <a:normAutofit fontScale="90000"/>
          </a:bodyPr>
          <a:lstStyle/>
          <a:p>
            <a:r>
              <a:rPr lang="ja-JP" altLang="en-US" sz="3200" dirty="0"/>
              <a:t>現在のサービス等利用</a:t>
            </a:r>
            <a:r>
              <a:rPr lang="ja-JP" altLang="en-US" sz="3200" dirty="0" smtClean="0"/>
              <a:t>計画等、</a:t>
            </a:r>
            <a:r>
              <a:rPr lang="ja-JP" altLang="en-US" sz="3200" dirty="0"/>
              <a:t>個別支援計画の課題</a:t>
            </a:r>
          </a:p>
        </p:txBody>
      </p:sp>
      <p:sp>
        <p:nvSpPr>
          <p:cNvPr id="9219" name="コンテンツ プレースホルダー 2">
            <a:extLst>
              <a:ext uri="{FF2B5EF4-FFF2-40B4-BE49-F238E27FC236}">
                <a16:creationId xmlns:a16="http://schemas.microsoft.com/office/drawing/2014/main" id="{3E5E1393-45A4-4471-8277-1CCFBC2642D3}"/>
              </a:ext>
            </a:extLst>
          </p:cNvPr>
          <p:cNvSpPr>
            <a:spLocks noGrp="1"/>
          </p:cNvSpPr>
          <p:nvPr>
            <p:ph sz="quarter" idx="1"/>
          </p:nvPr>
        </p:nvSpPr>
        <p:spPr>
          <a:xfrm>
            <a:off x="203624" y="1759104"/>
            <a:ext cx="8782050" cy="3910176"/>
          </a:xfrm>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ormAutofit lnSpcReduction="10000"/>
          </a:bodyPr>
          <a:lstStyle/>
          <a:p>
            <a:pPr marL="269875" indent="-269875">
              <a:lnSpc>
                <a:spcPct val="120000"/>
              </a:lnSpc>
              <a:spcBef>
                <a:spcPts val="0"/>
              </a:spcBef>
              <a:buFont typeface="Arial" panose="020B0604020202020204" pitchFamily="34" charset="0"/>
              <a:buChar char="•"/>
              <a:defRPr/>
            </a:pPr>
            <a:r>
              <a:rPr lang="ja-JP" altLang="en-US" sz="2400" spc="-150" dirty="0">
                <a:highlight>
                  <a:srgbClr val="FFFF00"/>
                </a:highlight>
              </a:rPr>
              <a:t>成長、発達、エンパワメント（エンパワーリング過程）の視点</a:t>
            </a:r>
            <a:r>
              <a:rPr lang="ja-JP" altLang="en-US" sz="2400" spc="-150" dirty="0"/>
              <a:t>：</a:t>
            </a:r>
            <a:endParaRPr lang="en-US" altLang="ja-JP" sz="2400" spc="-150" dirty="0"/>
          </a:p>
          <a:p>
            <a:pPr marL="363538" indent="0">
              <a:lnSpc>
                <a:spcPct val="120000"/>
              </a:lnSpc>
              <a:spcBef>
                <a:spcPts val="0"/>
              </a:spcBef>
              <a:buNone/>
              <a:defRPr/>
            </a:pPr>
            <a:r>
              <a:rPr lang="ja-JP" altLang="en-US" sz="2400" spc="-150" dirty="0"/>
              <a:t>人は、地域の中で（年齢とは関係なく）学習し、成長し、発達するという視点の欠落</a:t>
            </a:r>
            <a:endParaRPr lang="en-US" altLang="ja-JP" sz="2400" spc="-150" dirty="0"/>
          </a:p>
          <a:p>
            <a:pPr marL="269875" indent="-269875">
              <a:lnSpc>
                <a:spcPct val="120000"/>
              </a:lnSpc>
              <a:spcBef>
                <a:spcPts val="0"/>
              </a:spcBef>
              <a:buFont typeface="Arial" panose="020B0604020202020204" pitchFamily="34" charset="0"/>
              <a:buChar char="•"/>
              <a:defRPr/>
            </a:pPr>
            <a:r>
              <a:rPr lang="ja-JP" altLang="en-US" sz="2400" spc="-150" dirty="0">
                <a:highlight>
                  <a:srgbClr val="FFFF00"/>
                </a:highlight>
              </a:rPr>
              <a:t>関係性のアセスメント（評価）の視点</a:t>
            </a:r>
            <a:r>
              <a:rPr lang="ja-JP" altLang="en-US" sz="2400" spc="-150" dirty="0"/>
              <a:t>：</a:t>
            </a:r>
            <a:endParaRPr lang="en-US" altLang="ja-JP" sz="2400" spc="-150" dirty="0"/>
          </a:p>
          <a:p>
            <a:pPr marL="363538" indent="0">
              <a:lnSpc>
                <a:spcPct val="120000"/>
              </a:lnSpc>
              <a:spcBef>
                <a:spcPts val="0"/>
              </a:spcBef>
              <a:buNone/>
              <a:defRPr/>
            </a:pPr>
            <a:r>
              <a:rPr lang="ja-JP" altLang="en-US" sz="2400" spc="-150" dirty="0"/>
              <a:t>障害児、障害者、保護者に対して、個別アセスメントに特化していて、人は地域の中での関係性の中で</a:t>
            </a:r>
            <a:r>
              <a:rPr lang="ja-JP" altLang="en-US" sz="2400" spc="-150" dirty="0" smtClean="0"/>
              <a:t>位置付けられる</a:t>
            </a:r>
            <a:r>
              <a:rPr lang="ja-JP" altLang="en-US" sz="2400" spc="-150" dirty="0"/>
              <a:t>という視点の欠落</a:t>
            </a:r>
            <a:endParaRPr lang="en-US" altLang="ja-JP" sz="2400" spc="-150" dirty="0"/>
          </a:p>
          <a:p>
            <a:pPr marL="269875" indent="-269875">
              <a:lnSpc>
                <a:spcPct val="120000"/>
              </a:lnSpc>
              <a:spcBef>
                <a:spcPts val="0"/>
              </a:spcBef>
              <a:buFont typeface="Arial" panose="020B0604020202020204" pitchFamily="34" charset="0"/>
              <a:buChar char="•"/>
              <a:defRPr/>
            </a:pPr>
            <a:r>
              <a:rPr lang="ja-JP" altLang="en-US" sz="2400" spc="-150" dirty="0">
                <a:highlight>
                  <a:srgbClr val="FFFF00"/>
                </a:highlight>
              </a:rPr>
              <a:t>現場におけるスーパービジョン研修の視点</a:t>
            </a:r>
            <a:r>
              <a:rPr lang="ja-JP" altLang="en-US" sz="2400" spc="-150" dirty="0"/>
              <a:t>：</a:t>
            </a:r>
            <a:endParaRPr lang="en-US" altLang="ja-JP" sz="2400" spc="-150" dirty="0"/>
          </a:p>
          <a:p>
            <a:pPr marL="363538" indent="0">
              <a:lnSpc>
                <a:spcPct val="120000"/>
              </a:lnSpc>
              <a:spcBef>
                <a:spcPts val="0"/>
              </a:spcBef>
              <a:buNone/>
              <a:defRPr/>
            </a:pPr>
            <a:r>
              <a:rPr lang="ja-JP" altLang="en-US" sz="2400" spc="-150" dirty="0"/>
              <a:t>スーパービジョンは、ケースの問題解決だけでなく、現場の相談支援専門員</a:t>
            </a:r>
            <a:r>
              <a:rPr lang="ja-JP" altLang="en-US" sz="2400" spc="-150" dirty="0">
                <a:solidFill>
                  <a:srgbClr val="FF0000"/>
                </a:solidFill>
              </a:rPr>
              <a:t>（</a:t>
            </a:r>
            <a:r>
              <a:rPr lang="ja-JP" altLang="en-US" sz="2400" spc="-150" dirty="0" smtClean="0">
                <a:solidFill>
                  <a:srgbClr val="FF0000"/>
                </a:solidFill>
              </a:rPr>
              <a:t>サビ管等）</a:t>
            </a:r>
            <a:r>
              <a:rPr lang="ja-JP" altLang="en-US" sz="2400" spc="-150" dirty="0"/>
              <a:t>への励まし、やる気の喚起が含まれるという視点の欠落</a:t>
            </a:r>
          </a:p>
        </p:txBody>
      </p:sp>
      <p:sp>
        <p:nvSpPr>
          <p:cNvPr id="4" name="テキスト ボックス 3">
            <a:extLst>
              <a:ext uri="{FF2B5EF4-FFF2-40B4-BE49-F238E27FC236}">
                <a16:creationId xmlns:a16="http://schemas.microsoft.com/office/drawing/2014/main" id="{6BDBC69E-6839-45C4-81B6-EDA16D2570E1}"/>
              </a:ext>
            </a:extLst>
          </p:cNvPr>
          <p:cNvSpPr txBox="1"/>
          <p:nvPr/>
        </p:nvSpPr>
        <p:spPr>
          <a:xfrm>
            <a:off x="203624" y="6156960"/>
            <a:ext cx="8782050" cy="584775"/>
          </a:xfrm>
          <a:prstGeom prst="rect">
            <a:avLst/>
          </a:prstGeom>
          <a:solidFill>
            <a:schemeClr val="accent5">
              <a:lumMod val="20000"/>
              <a:lumOff val="80000"/>
            </a:schemeClr>
          </a:solidFill>
          <a:ln>
            <a:solidFill>
              <a:schemeClr val="accent1">
                <a:lumMod val="75000"/>
              </a:schemeClr>
            </a:solidFill>
          </a:ln>
        </p:spPr>
        <p:style>
          <a:lnRef idx="0">
            <a:scrgbClr r="0" g="0" b="0"/>
          </a:lnRef>
          <a:fillRef idx="1003">
            <a:schemeClr val="lt2"/>
          </a:fillRef>
          <a:effectRef idx="0">
            <a:scrgbClr r="0" g="0" b="0"/>
          </a:effectRef>
          <a:fontRef idx="major"/>
        </p:style>
        <p:txBody>
          <a:bodyPr wrap="square" rtlCol="0">
            <a:spAutoFit/>
          </a:bodyPr>
          <a:lstStyle/>
          <a:p>
            <a:r>
              <a:rPr lang="ja-JP" altLang="en-US" sz="1600" dirty="0"/>
              <a:t>小澤　温氏（筑波大学）　</a:t>
            </a:r>
            <a:endParaRPr lang="en-US" altLang="ja-JP" sz="1600" dirty="0"/>
          </a:p>
          <a:p>
            <a:r>
              <a:rPr lang="ja-JP" altLang="en-US" sz="1600" dirty="0"/>
              <a:t>講義「これから求められる相談支援事業と相談支援専門員の人材育成」の資料より</a:t>
            </a:r>
            <a:endParaRPr kumimoji="1" lang="ja-JP" altLang="en-US" sz="1600" dirty="0"/>
          </a:p>
        </p:txBody>
      </p:sp>
      <p:sp>
        <p:nvSpPr>
          <p:cNvPr id="5" name="テキスト ボックス 4">
            <a:extLst>
              <a:ext uri="{FF2B5EF4-FFF2-40B4-BE49-F238E27FC236}">
                <a16:creationId xmlns:a16="http://schemas.microsoft.com/office/drawing/2014/main" id="{996128BE-00E6-4EC3-A75D-308599E997CC}"/>
              </a:ext>
            </a:extLst>
          </p:cNvPr>
          <p:cNvSpPr txBox="1"/>
          <p:nvPr/>
        </p:nvSpPr>
        <p:spPr>
          <a:xfrm rot="20421504">
            <a:off x="205275" y="162431"/>
            <a:ext cx="697627" cy="400110"/>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kumimoji="1" lang="ja-JP" altLang="en-US" sz="2000" dirty="0"/>
              <a:t>重要</a:t>
            </a:r>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060C15-A2D8-48CC-841C-19504259725B}"/>
              </a:ext>
            </a:extLst>
          </p:cNvPr>
          <p:cNvSpPr>
            <a:spLocks noGrp="1"/>
          </p:cNvSpPr>
          <p:nvPr>
            <p:ph type="title"/>
          </p:nvPr>
        </p:nvSpPr>
        <p:spPr/>
        <p:txBody>
          <a:bodyPr/>
          <a:lstStyle/>
          <a:p>
            <a:r>
              <a:rPr kumimoji="1" lang="ja-JP" altLang="en-US" dirty="0"/>
              <a:t>演習の内容と目的</a:t>
            </a:r>
          </a:p>
        </p:txBody>
      </p:sp>
      <p:sp>
        <p:nvSpPr>
          <p:cNvPr id="3" name="テキスト プレースホルダー 2">
            <a:extLst>
              <a:ext uri="{FF2B5EF4-FFF2-40B4-BE49-F238E27FC236}">
                <a16:creationId xmlns:a16="http://schemas.microsoft.com/office/drawing/2014/main" id="{6ABAA145-CD98-494B-B8E2-5580A2425A6D}"/>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537168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976304903"/>
              </p:ext>
            </p:extLst>
          </p:nvPr>
        </p:nvGraphicFramePr>
        <p:xfrm>
          <a:off x="227202" y="1083500"/>
          <a:ext cx="8689597" cy="5214796"/>
        </p:xfrm>
        <a:graphic>
          <a:graphicData uri="http://schemas.openxmlformats.org/drawingml/2006/table">
            <a:tbl>
              <a:tblPr firstRow="1" firstCol="1" bandRow="1">
                <a:tableStyleId>{5940675A-B579-460E-94D1-54222C63F5DA}</a:tableStyleId>
              </a:tblPr>
              <a:tblGrid>
                <a:gridCol w="2994604">
                  <a:extLst>
                    <a:ext uri="{9D8B030D-6E8A-4147-A177-3AD203B41FA5}">
                      <a16:colId xmlns:a16="http://schemas.microsoft.com/office/drawing/2014/main" val="880748855"/>
                    </a:ext>
                  </a:extLst>
                </a:gridCol>
                <a:gridCol w="4637237">
                  <a:extLst>
                    <a:ext uri="{9D8B030D-6E8A-4147-A177-3AD203B41FA5}">
                      <a16:colId xmlns:a16="http://schemas.microsoft.com/office/drawing/2014/main" val="1834351861"/>
                    </a:ext>
                  </a:extLst>
                </a:gridCol>
                <a:gridCol w="1057756">
                  <a:extLst>
                    <a:ext uri="{9D8B030D-6E8A-4147-A177-3AD203B41FA5}">
                      <a16:colId xmlns:a16="http://schemas.microsoft.com/office/drawing/2014/main" val="2932716688"/>
                    </a:ext>
                  </a:extLst>
                </a:gridCol>
              </a:tblGrid>
              <a:tr h="930279">
                <a:tc gridSpan="3">
                  <a:txBody>
                    <a:bodyPr/>
                    <a:lstStyle/>
                    <a:p>
                      <a:pPr algn="l">
                        <a:lnSpc>
                          <a:spcPct val="100000"/>
                        </a:lnSpc>
                        <a:spcAft>
                          <a:spcPts val="0"/>
                        </a:spcAft>
                        <a:tabLst>
                          <a:tab pos="270510" algn="l"/>
                        </a:tabLst>
                      </a:pPr>
                      <a:r>
                        <a:rPr lang="ja-JP" sz="1600" kern="100" dirty="0">
                          <a:effectLst/>
                        </a:rPr>
                        <a:t>Ⅱ</a:t>
                      </a:r>
                      <a:r>
                        <a:rPr lang="en-US" sz="1600" kern="100" dirty="0">
                          <a:effectLst/>
                        </a:rPr>
                        <a:t>,</a:t>
                      </a:r>
                      <a:r>
                        <a:rPr lang="ja-JP" sz="1600" kern="100" dirty="0">
                          <a:effectLst/>
                        </a:rPr>
                        <a:t>　</a:t>
                      </a:r>
                      <a:r>
                        <a:rPr lang="ja-JP" sz="1600" b="1" u="none" kern="100" dirty="0">
                          <a:solidFill>
                            <a:srgbClr val="FF0000"/>
                          </a:solidFill>
                          <a:effectLst/>
                        </a:rPr>
                        <a:t>サービス提供</a:t>
                      </a:r>
                      <a:r>
                        <a:rPr lang="ja-JP" sz="2000" b="1" u="none" kern="100" dirty="0">
                          <a:solidFill>
                            <a:srgbClr val="FF0000"/>
                          </a:solidFill>
                          <a:effectLst/>
                        </a:rPr>
                        <a:t>プロセス</a:t>
                      </a:r>
                      <a:r>
                        <a:rPr lang="ja-JP" sz="1600" b="1" u="none" kern="100" dirty="0">
                          <a:solidFill>
                            <a:srgbClr val="FF0000"/>
                          </a:solidFill>
                          <a:effectLst/>
                        </a:rPr>
                        <a:t>の管理</a:t>
                      </a:r>
                      <a:r>
                        <a:rPr lang="ja-JP" sz="1600" kern="100" dirty="0">
                          <a:effectLst/>
                        </a:rPr>
                        <a:t>に関する演習（７．５時間）</a:t>
                      </a:r>
                      <a:endParaRPr lang="ja-JP" sz="2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1761" marR="61761" marT="0" marB="0" anchor="ct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779216055"/>
                  </a:ext>
                </a:extLst>
              </a:tr>
              <a:tr h="2019423">
                <a:tc>
                  <a:txBody>
                    <a:bodyPr/>
                    <a:lstStyle/>
                    <a:p>
                      <a:pPr marL="342900" indent="-342900" algn="just">
                        <a:lnSpc>
                          <a:spcPct val="100000"/>
                        </a:lnSpc>
                        <a:spcAft>
                          <a:spcPts val="0"/>
                        </a:spcAft>
                        <a:buFont typeface="+mj-lt"/>
                        <a:buAutoNum type="arabicPeriod"/>
                      </a:pPr>
                      <a:r>
                        <a:rPr lang="ja-JP" sz="1600" kern="100" dirty="0">
                          <a:effectLst/>
                        </a:rPr>
                        <a:t>個別支援計画の作成（演習）</a:t>
                      </a:r>
                      <a:endParaRPr lang="ja-JP" sz="2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1761" marR="61761" marT="0" marB="0" anchor="ctr">
                    <a:solidFill>
                      <a:schemeClr val="bg1"/>
                    </a:solidFill>
                  </a:tcPr>
                </a:tc>
                <a:tc>
                  <a:txBody>
                    <a:bodyPr/>
                    <a:lstStyle/>
                    <a:p>
                      <a:pPr algn="l">
                        <a:lnSpc>
                          <a:spcPct val="100000"/>
                        </a:lnSpc>
                        <a:spcAft>
                          <a:spcPts val="0"/>
                        </a:spcAft>
                        <a:tabLst>
                          <a:tab pos="270510" algn="l"/>
                        </a:tabLst>
                      </a:pPr>
                      <a:r>
                        <a:rPr lang="ja-JP" sz="1600" kern="100" dirty="0">
                          <a:effectLst/>
                        </a:rPr>
                        <a:t>モデル事例を活用したグループワークにより、サービス等利用</a:t>
                      </a:r>
                      <a:r>
                        <a:rPr lang="ja-JP" sz="1600" kern="100" dirty="0" smtClean="0">
                          <a:effectLst/>
                        </a:rPr>
                        <a:t>計画</a:t>
                      </a:r>
                      <a:r>
                        <a:rPr lang="ja-JP" altLang="en-US" sz="1600" kern="100" dirty="0" smtClean="0">
                          <a:effectLst/>
                        </a:rPr>
                        <a:t>等</a:t>
                      </a:r>
                      <a:r>
                        <a:rPr lang="ja-JP" sz="1600" kern="100" dirty="0" smtClean="0">
                          <a:effectLst/>
                        </a:rPr>
                        <a:t>に</a:t>
                      </a:r>
                      <a:r>
                        <a:rPr lang="ja-JP" sz="1600" kern="100" dirty="0">
                          <a:effectLst/>
                        </a:rPr>
                        <a:t>示される総合的な援助方針、長期目標及び短期目標を踏まえて、個別支援計画の支援内容、担当者、連携の頻度等について検討する。それに基づき、支援目標、支援内容を設定し、個別支援計画を作成する。</a:t>
                      </a:r>
                      <a:endParaRPr lang="ja-JP" sz="2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1761" marR="61761" marT="0" marB="0" anchor="ctr">
                    <a:solidFill>
                      <a:schemeClr val="bg1"/>
                    </a:solidFill>
                  </a:tcPr>
                </a:tc>
                <a:tc>
                  <a:txBody>
                    <a:bodyPr/>
                    <a:lstStyle/>
                    <a:p>
                      <a:pPr algn="l">
                        <a:lnSpc>
                          <a:spcPct val="100000"/>
                        </a:lnSpc>
                        <a:spcAft>
                          <a:spcPts val="0"/>
                        </a:spcAft>
                        <a:tabLst>
                          <a:tab pos="270510" algn="l"/>
                        </a:tabLst>
                      </a:pPr>
                      <a:r>
                        <a:rPr lang="ja-JP" sz="1600" kern="100" dirty="0">
                          <a:effectLst/>
                        </a:rPr>
                        <a:t>２７０分</a:t>
                      </a:r>
                      <a:endParaRPr lang="ja-JP" sz="2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1761" marR="61761" marT="0" marB="0" anchor="ctr">
                    <a:solidFill>
                      <a:schemeClr val="bg1"/>
                    </a:solidFill>
                  </a:tcPr>
                </a:tc>
                <a:extLst>
                  <a:ext uri="{0D108BD9-81ED-4DB2-BD59-A6C34878D82A}">
                    <a16:rowId xmlns:a16="http://schemas.microsoft.com/office/drawing/2014/main" val="2127608803"/>
                  </a:ext>
                </a:extLst>
              </a:tr>
              <a:tr h="2265094">
                <a:tc>
                  <a:txBody>
                    <a:bodyPr/>
                    <a:lstStyle/>
                    <a:p>
                      <a:pPr marL="342900" indent="-342900" algn="just">
                        <a:lnSpc>
                          <a:spcPct val="100000"/>
                        </a:lnSpc>
                        <a:spcAft>
                          <a:spcPts val="0"/>
                        </a:spcAft>
                        <a:buFont typeface="+mj-lt"/>
                        <a:buAutoNum type="arabicPeriod" startAt="2"/>
                      </a:pPr>
                      <a:r>
                        <a:rPr lang="ja-JP" sz="1600" kern="100" dirty="0">
                          <a:effectLst/>
                        </a:rPr>
                        <a:t>個別支援計画の実施状況の把握（モニタリング</a:t>
                      </a:r>
                      <a:r>
                        <a:rPr lang="ja-JP" sz="1600" kern="100" dirty="0" smtClean="0">
                          <a:effectLst/>
                        </a:rPr>
                        <a:t>）</a:t>
                      </a:r>
                      <a:r>
                        <a:rPr lang="ja-JP" altLang="en-US" sz="1600" kern="100" dirty="0" smtClean="0">
                          <a:effectLst/>
                        </a:rPr>
                        <a:t>及び</a:t>
                      </a:r>
                      <a:r>
                        <a:rPr lang="ja-JP" sz="1600" kern="100" dirty="0" smtClean="0">
                          <a:effectLst/>
                        </a:rPr>
                        <a:t>記録</a:t>
                      </a:r>
                      <a:r>
                        <a:rPr lang="ja-JP" sz="1600" kern="100" dirty="0">
                          <a:effectLst/>
                        </a:rPr>
                        <a:t>方法（演習）</a:t>
                      </a:r>
                      <a:endParaRPr lang="ja-JP" sz="2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1761" marR="61761" marT="0" marB="0" anchor="ctr"/>
                </a:tc>
                <a:tc>
                  <a:txBody>
                    <a:bodyPr/>
                    <a:lstStyle/>
                    <a:p>
                      <a:pPr algn="l">
                        <a:lnSpc>
                          <a:spcPct val="100000"/>
                        </a:lnSpc>
                        <a:spcAft>
                          <a:spcPts val="0"/>
                        </a:spcAft>
                        <a:tabLst>
                          <a:tab pos="270510" algn="l"/>
                        </a:tabLst>
                      </a:pPr>
                      <a:r>
                        <a:rPr lang="ja-JP" sz="1600" kern="100" dirty="0">
                          <a:effectLst/>
                        </a:rPr>
                        <a:t>モデル事例を活用したグループワークにより、</a:t>
                      </a:r>
                      <a:r>
                        <a:rPr lang="ja-JP" sz="1600" kern="100" dirty="0" smtClean="0">
                          <a:effectLst/>
                        </a:rPr>
                        <a:t>事業所</a:t>
                      </a:r>
                      <a:r>
                        <a:rPr lang="ja-JP" altLang="en-US" sz="1600" kern="100" dirty="0" smtClean="0">
                          <a:effectLst/>
                        </a:rPr>
                        <a:t>が</a:t>
                      </a:r>
                      <a:r>
                        <a:rPr lang="ja-JP" sz="1600" kern="100" dirty="0" smtClean="0">
                          <a:effectLst/>
                        </a:rPr>
                        <a:t>提供</a:t>
                      </a:r>
                      <a:r>
                        <a:rPr lang="ja-JP" sz="1600" kern="100" dirty="0">
                          <a:effectLst/>
                        </a:rPr>
                        <a:t>している支援のモニタリングについて、サービス等利用計画等との連動性を念頭</a:t>
                      </a:r>
                      <a:r>
                        <a:rPr lang="ja-JP" sz="1600" kern="100" dirty="0" smtClean="0">
                          <a:effectLst/>
                        </a:rPr>
                        <a:t>に</a:t>
                      </a:r>
                      <a:r>
                        <a:rPr lang="ja-JP" altLang="en-US" sz="1600" kern="100" dirty="0" smtClean="0">
                          <a:effectLst/>
                        </a:rPr>
                        <a:t>置き</a:t>
                      </a:r>
                      <a:r>
                        <a:rPr lang="ja-JP" sz="1600" kern="100" dirty="0" smtClean="0">
                          <a:effectLst/>
                        </a:rPr>
                        <a:t>ながら</a:t>
                      </a:r>
                      <a:r>
                        <a:rPr lang="ja-JP" sz="1600" kern="100" dirty="0">
                          <a:effectLst/>
                        </a:rPr>
                        <a:t>、視点・目的・手法等を理解する。</a:t>
                      </a:r>
                      <a:endParaRPr lang="ja-JP" sz="2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1761" marR="61761" marT="0" marB="0" anchor="ctr"/>
                </a:tc>
                <a:tc>
                  <a:txBody>
                    <a:bodyPr/>
                    <a:lstStyle/>
                    <a:p>
                      <a:pPr algn="l">
                        <a:lnSpc>
                          <a:spcPct val="100000"/>
                        </a:lnSpc>
                        <a:spcAft>
                          <a:spcPts val="0"/>
                        </a:spcAft>
                        <a:tabLst>
                          <a:tab pos="270510" algn="l"/>
                        </a:tabLst>
                      </a:pPr>
                      <a:r>
                        <a:rPr lang="ja-JP" sz="1600" kern="100" dirty="0">
                          <a:effectLst/>
                        </a:rPr>
                        <a:t>１８０分</a:t>
                      </a:r>
                      <a:endParaRPr lang="ja-JP" sz="2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1761" marR="61761" marT="0" marB="0" anchor="ctr"/>
                </a:tc>
                <a:extLst>
                  <a:ext uri="{0D108BD9-81ED-4DB2-BD59-A6C34878D82A}">
                    <a16:rowId xmlns:a16="http://schemas.microsoft.com/office/drawing/2014/main" val="1170947634"/>
                  </a:ext>
                </a:extLst>
              </a:tr>
            </a:tbl>
          </a:graphicData>
        </a:graphic>
      </p:graphicFrame>
      <p:sp>
        <p:nvSpPr>
          <p:cNvPr id="7" name="タイトル 1">
            <a:extLst>
              <a:ext uri="{FF2B5EF4-FFF2-40B4-BE49-F238E27FC236}">
                <a16:creationId xmlns:a16="http://schemas.microsoft.com/office/drawing/2014/main" id="{D86208CA-EE92-43FE-9F20-E11E090E2EB5}"/>
              </a:ext>
            </a:extLst>
          </p:cNvPr>
          <p:cNvSpPr>
            <a:spLocks noGrp="1"/>
          </p:cNvSpPr>
          <p:nvPr>
            <p:ph type="title"/>
          </p:nvPr>
        </p:nvSpPr>
        <p:spPr>
          <a:xfrm>
            <a:off x="628650" y="365127"/>
            <a:ext cx="7886700" cy="568324"/>
          </a:xfrm>
        </p:spPr>
        <p:txBody>
          <a:bodyPr>
            <a:noAutofit/>
          </a:bodyPr>
          <a:lstStyle/>
          <a:p>
            <a:pPr algn="ctr"/>
            <a:r>
              <a:rPr kumimoji="1" lang="ja-JP" altLang="en-US" sz="4400" dirty="0"/>
              <a:t>演習の内容と目的</a:t>
            </a:r>
          </a:p>
        </p:txBody>
      </p:sp>
    </p:spTree>
    <p:extLst>
      <p:ext uri="{BB962C8B-B14F-4D97-AF65-F5344CB8AC3E}">
        <p14:creationId xmlns:p14="http://schemas.microsoft.com/office/powerpoint/2010/main" val="2998020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6"/>
          <p:cNvSpPr>
            <a:spLocks noChangeArrowheads="1"/>
          </p:cNvSpPr>
          <p:nvPr/>
        </p:nvSpPr>
        <p:spPr bwMode="auto">
          <a:xfrm>
            <a:off x="993445" y="1678122"/>
            <a:ext cx="630230" cy="1621216"/>
          </a:xfrm>
          <a:prstGeom prst="rect">
            <a:avLst/>
          </a:prstGeom>
          <a:solidFill>
            <a:srgbClr val="FFFF99">
              <a:alpha val="50196"/>
            </a:srgbClr>
          </a:solidFill>
          <a:ln w="3175">
            <a:solidFill>
              <a:schemeClr val="bg1">
                <a:lumMod val="85000"/>
              </a:schemeClr>
            </a:solidFill>
            <a:prstDash val="solid"/>
            <a:miter lim="800000"/>
            <a:headEnd/>
            <a:tailEnd/>
          </a:ln>
        </p:spPr>
        <p:txBody>
          <a:bodyPr vert="eaVert" wrap="none" lIns="82235" tIns="41119" rIns="82235" bIns="41119" anchor="ctr"/>
          <a:lstStyle/>
          <a:p>
            <a:pPr defTabSz="822466"/>
            <a:r>
              <a:rPr lang="ja-JP" altLang="en-US" sz="1621" dirty="0">
                <a:solidFill>
                  <a:srgbClr val="000000"/>
                </a:solidFill>
                <a:latin typeface="HG創英角ﾎﾟｯﾌﾟ体" pitchFamily="49" charset="-128"/>
                <a:ea typeface="HG創英角ﾎﾟｯﾌﾟ体" pitchFamily="49" charset="-128"/>
              </a:rPr>
              <a:t>　</a:t>
            </a:r>
            <a:r>
              <a:rPr lang="ja-JP" altLang="en-US" sz="1621" dirty="0">
                <a:solidFill>
                  <a:srgbClr val="000000"/>
                </a:solidFill>
              </a:rPr>
              <a:t>　　　　　　</a:t>
            </a:r>
          </a:p>
        </p:txBody>
      </p:sp>
      <p:cxnSp>
        <p:nvCxnSpPr>
          <p:cNvPr id="28" name="直線コネクタ 27"/>
          <p:cNvCxnSpPr/>
          <p:nvPr/>
        </p:nvCxnSpPr>
        <p:spPr>
          <a:xfrm>
            <a:off x="252060" y="3623432"/>
            <a:ext cx="8440615" cy="0"/>
          </a:xfrm>
          <a:prstGeom prst="line">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7107" name="Rectangle 6"/>
          <p:cNvSpPr>
            <a:spLocks noChangeArrowheads="1"/>
          </p:cNvSpPr>
          <p:nvPr/>
        </p:nvSpPr>
        <p:spPr bwMode="auto">
          <a:xfrm>
            <a:off x="716610" y="1677701"/>
            <a:ext cx="430823" cy="1621216"/>
          </a:xfrm>
          <a:prstGeom prst="rect">
            <a:avLst/>
          </a:prstGeom>
          <a:solidFill>
            <a:srgbClr val="FFFF99"/>
          </a:solidFill>
          <a:ln w="9525">
            <a:solidFill>
              <a:schemeClr val="tx1"/>
            </a:solidFill>
            <a:miter lim="800000"/>
            <a:headEnd/>
            <a:tailEnd/>
          </a:ln>
        </p:spPr>
        <p:txBody>
          <a:bodyPr vert="eaVert" wrap="none" lIns="82235" tIns="41119" rIns="82235" bIns="41119" anchor="ctr"/>
          <a:lstStyle/>
          <a:p>
            <a:pPr defTabSz="822466"/>
            <a:r>
              <a:rPr lang="ja-JP" altLang="en-US" sz="1621" dirty="0">
                <a:solidFill>
                  <a:srgbClr val="000000"/>
                </a:solidFill>
                <a:latin typeface="HG創英角ﾎﾟｯﾌﾟ体" pitchFamily="49" charset="-128"/>
                <a:ea typeface="HG創英角ﾎﾟｯﾌﾟ体" pitchFamily="49" charset="-128"/>
              </a:rPr>
              <a:t> アセスメント　</a:t>
            </a:r>
            <a:r>
              <a:rPr lang="ja-JP" altLang="en-US" sz="1621" dirty="0">
                <a:solidFill>
                  <a:srgbClr val="000000"/>
                </a:solidFill>
              </a:rPr>
              <a:t>　　　　　　</a:t>
            </a:r>
          </a:p>
        </p:txBody>
      </p:sp>
      <p:sp>
        <p:nvSpPr>
          <p:cNvPr id="47108" name="Rectangle 7"/>
          <p:cNvSpPr>
            <a:spLocks noChangeArrowheads="1"/>
          </p:cNvSpPr>
          <p:nvPr/>
        </p:nvSpPr>
        <p:spPr bwMode="auto">
          <a:xfrm>
            <a:off x="1907727" y="1418730"/>
            <a:ext cx="430823" cy="2139974"/>
          </a:xfrm>
          <a:prstGeom prst="rect">
            <a:avLst/>
          </a:prstGeom>
          <a:solidFill>
            <a:srgbClr val="FFFF99"/>
          </a:solidFill>
          <a:ln w="9525">
            <a:solidFill>
              <a:schemeClr val="tx1"/>
            </a:solidFill>
            <a:miter lim="800000"/>
            <a:headEnd/>
            <a:tailEnd/>
          </a:ln>
        </p:spPr>
        <p:txBody>
          <a:bodyPr vert="eaVert" wrap="none" lIns="82235" tIns="41119" rIns="82235" bIns="41119" anchor="ctr"/>
          <a:lstStyle/>
          <a:p>
            <a:pPr defTabSz="822466"/>
            <a:r>
              <a:rPr lang="ja-JP" altLang="en-US" sz="1441" dirty="0">
                <a:solidFill>
                  <a:srgbClr val="000000"/>
                </a:solidFill>
                <a:latin typeface="HG創英角ﾎﾟｯﾌﾟ体" pitchFamily="49" charset="-128"/>
                <a:ea typeface="HG創英角ﾎﾟｯﾌﾟ体" pitchFamily="49" charset="-128"/>
              </a:rPr>
              <a:t>サービス等利用計画案等</a:t>
            </a:r>
            <a:endParaRPr lang="ja-JP" altLang="en-US" sz="1441" dirty="0">
              <a:solidFill>
                <a:srgbClr val="000000"/>
              </a:solidFill>
            </a:endParaRPr>
          </a:p>
        </p:txBody>
      </p:sp>
      <p:sp>
        <p:nvSpPr>
          <p:cNvPr id="47109" name="Rectangle 38"/>
          <p:cNvSpPr>
            <a:spLocks noChangeArrowheads="1"/>
          </p:cNvSpPr>
          <p:nvPr/>
        </p:nvSpPr>
        <p:spPr bwMode="auto">
          <a:xfrm>
            <a:off x="6129457" y="3781935"/>
            <a:ext cx="430823" cy="1555452"/>
          </a:xfrm>
          <a:prstGeom prst="rect">
            <a:avLst/>
          </a:prstGeom>
          <a:solidFill>
            <a:srgbClr val="FFFF99"/>
          </a:solidFill>
          <a:ln w="9525">
            <a:solidFill>
              <a:schemeClr val="tx1"/>
            </a:solidFill>
            <a:miter lim="800000"/>
            <a:headEnd/>
            <a:tailEnd/>
          </a:ln>
        </p:spPr>
        <p:txBody>
          <a:bodyPr vert="eaVert" wrap="none" lIns="82235" tIns="0" rIns="82235" bIns="0" anchor="ctr"/>
          <a:lstStyle/>
          <a:p>
            <a:pPr algn="ctr" defTabSz="822466">
              <a:spcBef>
                <a:spcPct val="50000"/>
              </a:spcBef>
            </a:pPr>
            <a:r>
              <a:rPr lang="ja-JP" altLang="en-US" sz="1621" dirty="0">
                <a:solidFill>
                  <a:srgbClr val="000000"/>
                </a:solidFill>
                <a:latin typeface="HG創英角ﾎﾟｯﾌﾟ体" pitchFamily="49" charset="-128"/>
                <a:ea typeface="HG創英角ﾎﾟｯﾌﾟ体" pitchFamily="49" charset="-128"/>
              </a:rPr>
              <a:t>個別支援計画</a:t>
            </a:r>
            <a:endParaRPr lang="ja-JP" altLang="en-US" sz="1621" dirty="0">
              <a:solidFill>
                <a:srgbClr val="000000"/>
              </a:solidFill>
            </a:endParaRPr>
          </a:p>
        </p:txBody>
      </p:sp>
      <p:sp>
        <p:nvSpPr>
          <p:cNvPr id="47110" name="Line 40"/>
          <p:cNvSpPr>
            <a:spLocks noChangeShapeType="1"/>
          </p:cNvSpPr>
          <p:nvPr/>
        </p:nvSpPr>
        <p:spPr bwMode="auto">
          <a:xfrm>
            <a:off x="3707904" y="3364152"/>
            <a:ext cx="216024" cy="389086"/>
          </a:xfrm>
          <a:prstGeom prst="line">
            <a:avLst/>
          </a:prstGeom>
          <a:noFill/>
          <a:ln w="50800">
            <a:solidFill>
              <a:schemeClr val="tx1"/>
            </a:solidFill>
            <a:round/>
            <a:headEnd/>
            <a:tailEnd type="triangle" w="med" len="med"/>
          </a:ln>
        </p:spPr>
        <p:txBody>
          <a:bodyPr lIns="82235" tIns="41119" rIns="82235" bIns="41119"/>
          <a:lstStyle/>
          <a:p>
            <a:pPr defTabSz="822466"/>
            <a:endParaRPr lang="ja-JP" altLang="en-US" sz="1081" dirty="0">
              <a:solidFill>
                <a:prstClr val="black"/>
              </a:solidFill>
            </a:endParaRPr>
          </a:p>
        </p:txBody>
      </p:sp>
      <p:sp>
        <p:nvSpPr>
          <p:cNvPr id="47111" name="Rectangle 49"/>
          <p:cNvSpPr>
            <a:spLocks noChangeArrowheads="1"/>
          </p:cNvSpPr>
          <p:nvPr/>
        </p:nvSpPr>
        <p:spPr bwMode="auto">
          <a:xfrm>
            <a:off x="7466701" y="3733194"/>
            <a:ext cx="430823" cy="1900629"/>
          </a:xfrm>
          <a:prstGeom prst="rect">
            <a:avLst/>
          </a:prstGeom>
          <a:solidFill>
            <a:srgbClr val="FFFF99"/>
          </a:solidFill>
          <a:ln w="9525">
            <a:solidFill>
              <a:schemeClr val="tx1"/>
            </a:solidFill>
            <a:miter lim="800000"/>
            <a:headEnd/>
            <a:tailEnd/>
          </a:ln>
        </p:spPr>
        <p:txBody>
          <a:bodyPr vert="eaVert" wrap="none" lIns="82235" tIns="41119" rIns="82235" bIns="41119" anchor="ctr"/>
          <a:lstStyle/>
          <a:p>
            <a:pPr algn="ctr" defTabSz="822466">
              <a:spcBef>
                <a:spcPct val="50000"/>
              </a:spcBef>
            </a:pPr>
            <a:r>
              <a:rPr lang="ja-JP" altLang="en-US" sz="1621" dirty="0">
                <a:solidFill>
                  <a:srgbClr val="000000"/>
                </a:solidFill>
                <a:latin typeface="HG創英角ﾎﾟｯﾌﾟ体" pitchFamily="49" charset="-128"/>
                <a:ea typeface="HG創英角ﾎﾟｯﾌﾟ体" pitchFamily="49" charset="-128"/>
              </a:rPr>
              <a:t>モニタリング</a:t>
            </a:r>
            <a:endParaRPr lang="ja-JP" altLang="en-US" sz="1621" dirty="0">
              <a:solidFill>
                <a:srgbClr val="000000"/>
              </a:solidFill>
            </a:endParaRPr>
          </a:p>
        </p:txBody>
      </p:sp>
      <p:sp>
        <p:nvSpPr>
          <p:cNvPr id="23" name="Rectangle 50"/>
          <p:cNvSpPr>
            <a:spLocks noChangeArrowheads="1"/>
          </p:cNvSpPr>
          <p:nvPr/>
        </p:nvSpPr>
        <p:spPr bwMode="auto">
          <a:xfrm>
            <a:off x="118700" y="1418921"/>
            <a:ext cx="464527" cy="1944315"/>
          </a:xfrm>
          <a:prstGeom prst="roundRect">
            <a:avLst>
              <a:gd name="adj" fmla="val 33514"/>
            </a:avLst>
          </a:prstGeom>
          <a:solidFill>
            <a:schemeClr val="tx2">
              <a:lumMod val="20000"/>
              <a:lumOff val="80000"/>
            </a:schemeClr>
          </a:solidFill>
          <a:ln w="9525">
            <a:solidFill>
              <a:schemeClr val="tx1"/>
            </a:solidFill>
            <a:miter lim="800000"/>
            <a:headEnd/>
            <a:tailEnd/>
          </a:ln>
        </p:spPr>
        <p:txBody>
          <a:bodyPr vert="eaVert" wrap="none" lIns="82235" tIns="41119" rIns="82235" bIns="41119" anchor="ctr"/>
          <a:lstStyle/>
          <a:p>
            <a:pPr algn="ctr" defTabSz="822466">
              <a:defRPr/>
            </a:pPr>
            <a:r>
              <a:rPr lang="ja-JP" altLang="en-US" sz="1621" dirty="0">
                <a:solidFill>
                  <a:prstClr val="black"/>
                </a:solidFill>
                <a:latin typeface="HG創英角ﾎﾟｯﾌﾟ体" pitchFamily="49" charset="-128"/>
                <a:ea typeface="HG創英角ﾎﾟｯﾌﾟ体" pitchFamily="49" charset="-128"/>
              </a:rPr>
              <a:t>相談支援事業者</a:t>
            </a:r>
          </a:p>
        </p:txBody>
      </p:sp>
      <p:sp>
        <p:nvSpPr>
          <p:cNvPr id="47114" name="Rectangle 52"/>
          <p:cNvSpPr>
            <a:spLocks noChangeArrowheads="1"/>
          </p:cNvSpPr>
          <p:nvPr/>
        </p:nvSpPr>
        <p:spPr bwMode="auto">
          <a:xfrm>
            <a:off x="2411783" y="2585987"/>
            <a:ext cx="332643" cy="1879982"/>
          </a:xfrm>
          <a:prstGeom prst="roundRect">
            <a:avLst>
              <a:gd name="adj" fmla="val 0"/>
            </a:avLst>
          </a:prstGeom>
          <a:solidFill>
            <a:srgbClr val="FF9999"/>
          </a:solidFill>
          <a:ln w="9525" algn="ctr">
            <a:solidFill>
              <a:schemeClr val="tx1"/>
            </a:solidFill>
            <a:miter lim="800000"/>
            <a:headEnd/>
            <a:tailEnd/>
          </a:ln>
        </p:spPr>
        <p:txBody>
          <a:bodyPr vert="eaVert" wrap="none" lIns="32374" tIns="41119" rIns="32374" bIns="41119" anchor="ctr"/>
          <a:lstStyle/>
          <a:p>
            <a:pPr algn="ctr" defTabSz="822466">
              <a:lnSpc>
                <a:spcPts val="1530"/>
              </a:lnSpc>
            </a:pPr>
            <a:r>
              <a:rPr lang="ja-JP" altLang="en-US" sz="1081" b="1" dirty="0">
                <a:solidFill>
                  <a:srgbClr val="000000"/>
                </a:solidFill>
                <a:latin typeface="ＭＳ Ｐゴシック" charset="-128"/>
              </a:rPr>
              <a:t>支給決定（市町村）</a:t>
            </a:r>
            <a:endParaRPr lang="en-US" altLang="ja-JP" sz="1081" b="1" dirty="0">
              <a:solidFill>
                <a:srgbClr val="000000"/>
              </a:solidFill>
              <a:latin typeface="ＭＳ Ｐゴシック" charset="-128"/>
            </a:endParaRPr>
          </a:p>
        </p:txBody>
      </p:sp>
      <p:sp>
        <p:nvSpPr>
          <p:cNvPr id="33" name="Rectangle 50"/>
          <p:cNvSpPr>
            <a:spLocks noChangeArrowheads="1"/>
          </p:cNvSpPr>
          <p:nvPr/>
        </p:nvSpPr>
        <p:spPr bwMode="auto">
          <a:xfrm>
            <a:off x="118700" y="4012295"/>
            <a:ext cx="464527" cy="1945745"/>
          </a:xfrm>
          <a:prstGeom prst="roundRect">
            <a:avLst>
              <a:gd name="adj" fmla="val 33514"/>
            </a:avLst>
          </a:prstGeom>
          <a:solidFill>
            <a:schemeClr val="tx2">
              <a:lumMod val="20000"/>
              <a:lumOff val="80000"/>
            </a:schemeClr>
          </a:solidFill>
          <a:ln w="9525">
            <a:solidFill>
              <a:schemeClr val="tx1"/>
            </a:solidFill>
            <a:miter lim="800000"/>
            <a:headEnd/>
            <a:tailEnd/>
          </a:ln>
        </p:spPr>
        <p:txBody>
          <a:bodyPr vert="eaVert" wrap="none" lIns="82235" tIns="41119" rIns="82235" bIns="41119" anchor="ctr"/>
          <a:lstStyle/>
          <a:p>
            <a:pPr algn="ctr" defTabSz="822466">
              <a:defRPr/>
            </a:pPr>
            <a:r>
              <a:rPr lang="ja-JP" altLang="en-US" sz="1621" dirty="0">
                <a:solidFill>
                  <a:prstClr val="black"/>
                </a:solidFill>
                <a:latin typeface="HG創英角ﾎﾟｯﾌﾟ体" pitchFamily="49" charset="-128"/>
                <a:ea typeface="HG創英角ﾎﾟｯﾌﾟ体" pitchFamily="49" charset="-128"/>
              </a:rPr>
              <a:t>サービス事業者</a:t>
            </a:r>
          </a:p>
        </p:txBody>
      </p:sp>
      <p:sp>
        <p:nvSpPr>
          <p:cNvPr id="47116" name="Rectangle 6"/>
          <p:cNvSpPr>
            <a:spLocks noChangeArrowheads="1"/>
          </p:cNvSpPr>
          <p:nvPr/>
        </p:nvSpPr>
        <p:spPr bwMode="auto">
          <a:xfrm>
            <a:off x="4474609" y="3870180"/>
            <a:ext cx="430823" cy="1621216"/>
          </a:xfrm>
          <a:prstGeom prst="rect">
            <a:avLst/>
          </a:prstGeom>
          <a:solidFill>
            <a:srgbClr val="FFFF99"/>
          </a:solidFill>
          <a:ln w="9525">
            <a:solidFill>
              <a:schemeClr val="tx1"/>
            </a:solidFill>
            <a:miter lim="800000"/>
            <a:headEnd/>
            <a:tailEnd/>
          </a:ln>
        </p:spPr>
        <p:txBody>
          <a:bodyPr vert="eaVert" wrap="none" lIns="82235" tIns="41119" rIns="82235" bIns="41119" anchor="ctr"/>
          <a:lstStyle/>
          <a:p>
            <a:pPr defTabSz="822466"/>
            <a:r>
              <a:rPr lang="ja-JP" altLang="en-US" sz="1621" dirty="0">
                <a:solidFill>
                  <a:srgbClr val="000000"/>
                </a:solidFill>
                <a:latin typeface="HG創英角ﾎﾟｯﾌﾟ体" pitchFamily="49" charset="-128"/>
                <a:ea typeface="HG創英角ﾎﾟｯﾌﾟ体" pitchFamily="49" charset="-128"/>
              </a:rPr>
              <a:t> アセスメント　</a:t>
            </a:r>
            <a:r>
              <a:rPr lang="ja-JP" altLang="en-US" sz="1621" dirty="0">
                <a:solidFill>
                  <a:srgbClr val="000000"/>
                </a:solidFill>
              </a:rPr>
              <a:t>　　　　　　</a:t>
            </a:r>
          </a:p>
        </p:txBody>
      </p:sp>
      <p:sp>
        <p:nvSpPr>
          <p:cNvPr id="47117" name="Rectangle 7"/>
          <p:cNvSpPr>
            <a:spLocks noChangeArrowheads="1"/>
          </p:cNvSpPr>
          <p:nvPr/>
        </p:nvSpPr>
        <p:spPr bwMode="auto">
          <a:xfrm>
            <a:off x="3275879" y="1483577"/>
            <a:ext cx="430823" cy="2010279"/>
          </a:xfrm>
          <a:prstGeom prst="rect">
            <a:avLst/>
          </a:prstGeom>
          <a:solidFill>
            <a:srgbClr val="FFFF99"/>
          </a:solidFill>
          <a:ln w="9525">
            <a:solidFill>
              <a:schemeClr val="tx1"/>
            </a:solidFill>
            <a:miter lim="800000"/>
            <a:headEnd/>
            <a:tailEnd/>
          </a:ln>
        </p:spPr>
        <p:txBody>
          <a:bodyPr vert="eaVert" wrap="none" lIns="82235" tIns="41119" rIns="82235" bIns="41119" anchor="ctr"/>
          <a:lstStyle/>
          <a:p>
            <a:pPr defTabSz="822466"/>
            <a:r>
              <a:rPr lang="ja-JP" altLang="en-US" sz="1441" dirty="0">
                <a:solidFill>
                  <a:srgbClr val="000000"/>
                </a:solidFill>
                <a:latin typeface="HG創英角ﾎﾟｯﾌﾟ体" pitchFamily="49" charset="-128"/>
                <a:ea typeface="HG創英角ﾎﾟｯﾌﾟ体" pitchFamily="49" charset="-128"/>
              </a:rPr>
              <a:t>サービス等利用計画等</a:t>
            </a:r>
            <a:endParaRPr lang="ja-JP" altLang="en-US" sz="1441" dirty="0">
              <a:solidFill>
                <a:srgbClr val="000000"/>
              </a:solidFill>
            </a:endParaRPr>
          </a:p>
        </p:txBody>
      </p:sp>
      <p:sp>
        <p:nvSpPr>
          <p:cNvPr id="43" name="右矢印 42"/>
          <p:cNvSpPr/>
          <p:nvPr/>
        </p:nvSpPr>
        <p:spPr>
          <a:xfrm>
            <a:off x="4954647" y="4267263"/>
            <a:ext cx="266700" cy="5847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82235" tIns="41119" rIns="82235" bIns="41119" anchor="ctr"/>
          <a:lstStyle/>
          <a:p>
            <a:pPr algn="ctr" defTabSz="822466">
              <a:defRPr/>
            </a:pPr>
            <a:endParaRPr lang="ja-JP" altLang="en-US" sz="1081" b="1" dirty="0">
              <a:solidFill>
                <a:prstClr val="white"/>
              </a:solidFill>
            </a:endParaRPr>
          </a:p>
        </p:txBody>
      </p:sp>
      <p:sp>
        <p:nvSpPr>
          <p:cNvPr id="47119" name="Rectangle 52"/>
          <p:cNvSpPr>
            <a:spLocks noChangeArrowheads="1"/>
          </p:cNvSpPr>
          <p:nvPr/>
        </p:nvSpPr>
        <p:spPr bwMode="auto">
          <a:xfrm>
            <a:off x="5766629" y="3429009"/>
            <a:ext cx="265234" cy="1654690"/>
          </a:xfrm>
          <a:prstGeom prst="roundRect">
            <a:avLst>
              <a:gd name="adj" fmla="val 50000"/>
            </a:avLst>
          </a:prstGeom>
          <a:solidFill>
            <a:srgbClr val="FFFF00"/>
          </a:solidFill>
          <a:ln w="9525" algn="ctr">
            <a:solidFill>
              <a:schemeClr val="tx1"/>
            </a:solidFill>
            <a:miter lim="800000"/>
            <a:headEnd/>
            <a:tailEnd/>
          </a:ln>
        </p:spPr>
        <p:txBody>
          <a:bodyPr vert="eaVert" wrap="none" lIns="32374" tIns="41119" rIns="32374" bIns="41119" anchor="ctr"/>
          <a:lstStyle/>
          <a:p>
            <a:pPr algn="ctr" defTabSz="822466">
              <a:lnSpc>
                <a:spcPts val="1530"/>
              </a:lnSpc>
            </a:pPr>
            <a:r>
              <a:rPr lang="ja-JP" altLang="en-US" sz="1081" b="1" dirty="0">
                <a:solidFill>
                  <a:srgbClr val="000000"/>
                </a:solidFill>
                <a:latin typeface="ＭＳ Ｐゴシック" charset="-128"/>
              </a:rPr>
              <a:t>支援会議</a:t>
            </a:r>
            <a:endParaRPr lang="en-US" altLang="ja-JP" sz="1081" b="1" dirty="0">
              <a:solidFill>
                <a:srgbClr val="000000"/>
              </a:solidFill>
              <a:latin typeface="ＭＳ Ｐゴシック" charset="-128"/>
            </a:endParaRPr>
          </a:p>
        </p:txBody>
      </p:sp>
      <p:sp>
        <p:nvSpPr>
          <p:cNvPr id="47120" name="Rectangle 7"/>
          <p:cNvSpPr>
            <a:spLocks noChangeArrowheads="1"/>
          </p:cNvSpPr>
          <p:nvPr/>
        </p:nvSpPr>
        <p:spPr bwMode="auto">
          <a:xfrm>
            <a:off x="7380322" y="1418729"/>
            <a:ext cx="517189" cy="2074413"/>
          </a:xfrm>
          <a:prstGeom prst="rect">
            <a:avLst/>
          </a:prstGeom>
          <a:solidFill>
            <a:srgbClr val="FFFF99"/>
          </a:solidFill>
          <a:ln w="9525">
            <a:solidFill>
              <a:schemeClr val="tx1"/>
            </a:solidFill>
            <a:miter lim="800000"/>
            <a:headEnd/>
            <a:tailEnd/>
          </a:ln>
        </p:spPr>
        <p:txBody>
          <a:bodyPr vert="eaVert" wrap="none" lIns="82235" tIns="41119" rIns="82235" bIns="41119" anchor="ctr"/>
          <a:lstStyle/>
          <a:p>
            <a:pPr algn="ctr" defTabSz="822466"/>
            <a:r>
              <a:rPr lang="ja-JP" altLang="en-US" sz="1441" dirty="0">
                <a:solidFill>
                  <a:srgbClr val="000000"/>
                </a:solidFill>
                <a:latin typeface="HG創英角ﾎﾟｯﾌﾟ体" pitchFamily="49" charset="-128"/>
                <a:ea typeface="HG創英角ﾎﾟｯﾌﾟ体" pitchFamily="49" charset="-128"/>
              </a:rPr>
              <a:t>継続サービス利用支援等</a:t>
            </a:r>
            <a:endParaRPr lang="en-US" altLang="ja-JP" sz="1441" dirty="0">
              <a:solidFill>
                <a:srgbClr val="000000"/>
              </a:solidFill>
              <a:latin typeface="HG創英角ﾎﾟｯﾌﾟ体" pitchFamily="49" charset="-128"/>
              <a:ea typeface="HG創英角ﾎﾟｯﾌﾟ体" pitchFamily="49" charset="-128"/>
            </a:endParaRPr>
          </a:p>
          <a:p>
            <a:pPr algn="ctr" defTabSz="822466"/>
            <a:r>
              <a:rPr lang="ja-JP" altLang="en-US" sz="1441" dirty="0">
                <a:solidFill>
                  <a:srgbClr val="000000"/>
                </a:solidFill>
                <a:latin typeface="HG創英角ﾎﾟｯﾌﾟ体" pitchFamily="49" charset="-128"/>
                <a:ea typeface="HG創英角ﾎﾟｯﾌﾟ体" pitchFamily="49" charset="-128"/>
              </a:rPr>
              <a:t>（モニタリング）</a:t>
            </a:r>
            <a:endParaRPr lang="ja-JP" altLang="en-US" sz="1441" dirty="0">
              <a:solidFill>
                <a:srgbClr val="000000"/>
              </a:solidFill>
            </a:endParaRPr>
          </a:p>
        </p:txBody>
      </p:sp>
      <p:sp>
        <p:nvSpPr>
          <p:cNvPr id="47121" name="Rectangle 7"/>
          <p:cNvSpPr>
            <a:spLocks noChangeArrowheads="1"/>
          </p:cNvSpPr>
          <p:nvPr/>
        </p:nvSpPr>
        <p:spPr bwMode="auto">
          <a:xfrm>
            <a:off x="6874894" y="3737818"/>
            <a:ext cx="505429" cy="2138747"/>
          </a:xfrm>
          <a:prstGeom prst="rect">
            <a:avLst/>
          </a:prstGeom>
          <a:solidFill>
            <a:srgbClr val="FFFF99"/>
          </a:solidFill>
          <a:ln w="9525">
            <a:solidFill>
              <a:schemeClr val="tx1"/>
            </a:solidFill>
            <a:miter lim="800000"/>
            <a:headEnd/>
            <a:tailEnd/>
          </a:ln>
        </p:spPr>
        <p:txBody>
          <a:bodyPr vert="eaVert" wrap="none" lIns="82235" tIns="41119" rIns="82235" bIns="41119" anchor="ctr"/>
          <a:lstStyle/>
          <a:p>
            <a:pPr algn="ctr" defTabSz="822466"/>
            <a:r>
              <a:rPr lang="ja-JP" altLang="en-US" sz="1441" dirty="0">
                <a:solidFill>
                  <a:srgbClr val="000000"/>
                </a:solidFill>
                <a:latin typeface="HG創英角ﾎﾟｯﾌﾟ体" pitchFamily="49" charset="-128"/>
                <a:ea typeface="HG創英角ﾎﾟｯﾌﾟ体" pitchFamily="49" charset="-128"/>
              </a:rPr>
              <a:t>個別支援計画の実施</a:t>
            </a:r>
            <a:endParaRPr lang="en-US" altLang="ja-JP" sz="1441" dirty="0">
              <a:solidFill>
                <a:srgbClr val="000000"/>
              </a:solidFill>
              <a:latin typeface="HG創英角ﾎﾟｯﾌﾟ体" pitchFamily="49" charset="-128"/>
              <a:ea typeface="HG創英角ﾎﾟｯﾌﾟ体" pitchFamily="49" charset="-128"/>
            </a:endParaRPr>
          </a:p>
          <a:p>
            <a:pPr algn="ctr" defTabSz="822466"/>
            <a:r>
              <a:rPr lang="ja-JP" altLang="en-US" sz="1441" dirty="0">
                <a:solidFill>
                  <a:srgbClr val="000000"/>
                </a:solidFill>
                <a:latin typeface="HG創英角ﾎﾟｯﾌﾟ体" pitchFamily="49" charset="-128"/>
                <a:ea typeface="HG創英角ﾎﾟｯﾌﾟ体" pitchFamily="49" charset="-128"/>
              </a:rPr>
              <a:t>（サービスの提供）</a:t>
            </a:r>
            <a:endParaRPr lang="ja-JP" altLang="en-US" sz="1441" dirty="0">
              <a:solidFill>
                <a:srgbClr val="000000"/>
              </a:solidFill>
            </a:endParaRPr>
          </a:p>
        </p:txBody>
      </p:sp>
      <p:sp>
        <p:nvSpPr>
          <p:cNvPr id="50" name="右矢印 49"/>
          <p:cNvSpPr/>
          <p:nvPr/>
        </p:nvSpPr>
        <p:spPr>
          <a:xfrm>
            <a:off x="6630081" y="4267263"/>
            <a:ext cx="186862" cy="5847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82235" tIns="41119" rIns="82235" bIns="41119" anchor="ctr"/>
          <a:lstStyle/>
          <a:p>
            <a:pPr algn="ctr" defTabSz="822466">
              <a:defRPr/>
            </a:pPr>
            <a:endParaRPr lang="ja-JP" altLang="en-US" sz="1081" b="1" dirty="0">
              <a:solidFill>
                <a:prstClr val="white"/>
              </a:solidFill>
            </a:endParaRPr>
          </a:p>
        </p:txBody>
      </p:sp>
      <p:sp>
        <p:nvSpPr>
          <p:cNvPr id="47123" name="Rectangle 7"/>
          <p:cNvSpPr>
            <a:spLocks noChangeArrowheads="1"/>
          </p:cNvSpPr>
          <p:nvPr/>
        </p:nvSpPr>
        <p:spPr bwMode="auto">
          <a:xfrm>
            <a:off x="8660461" y="3753529"/>
            <a:ext cx="430823" cy="2138747"/>
          </a:xfrm>
          <a:prstGeom prst="rect">
            <a:avLst/>
          </a:prstGeom>
          <a:solidFill>
            <a:srgbClr val="FFFF99"/>
          </a:solidFill>
          <a:ln w="15875">
            <a:solidFill>
              <a:schemeClr val="tx1"/>
            </a:solidFill>
            <a:prstDash val="dash"/>
            <a:miter lim="800000"/>
            <a:headEnd/>
            <a:tailEnd/>
          </a:ln>
        </p:spPr>
        <p:txBody>
          <a:bodyPr vert="eaVert" wrap="none" lIns="82235" tIns="41119" rIns="82235" bIns="41119" anchor="ctr"/>
          <a:lstStyle/>
          <a:p>
            <a:pPr algn="ctr" defTabSz="822466"/>
            <a:r>
              <a:rPr lang="ja-JP" altLang="en-US" sz="1441" dirty="0">
                <a:solidFill>
                  <a:srgbClr val="000000"/>
                </a:solidFill>
                <a:latin typeface="HG創英角ﾎﾟｯﾌﾟ体" pitchFamily="49" charset="-128"/>
                <a:ea typeface="HG創英角ﾎﾟｯﾌﾟ体" pitchFamily="49" charset="-128"/>
              </a:rPr>
              <a:t>個別支援計画の変更</a:t>
            </a:r>
            <a:endParaRPr lang="ja-JP" altLang="en-US" sz="1441" dirty="0">
              <a:solidFill>
                <a:srgbClr val="000000"/>
              </a:solidFill>
            </a:endParaRPr>
          </a:p>
        </p:txBody>
      </p:sp>
      <p:sp>
        <p:nvSpPr>
          <p:cNvPr id="52" name="右矢印 51"/>
          <p:cNvSpPr/>
          <p:nvPr/>
        </p:nvSpPr>
        <p:spPr>
          <a:xfrm>
            <a:off x="7926155" y="4288405"/>
            <a:ext cx="265235" cy="5847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82235" tIns="41119" rIns="82235" bIns="41119" anchor="ctr"/>
          <a:lstStyle/>
          <a:p>
            <a:pPr algn="ctr" defTabSz="822466">
              <a:defRPr/>
            </a:pPr>
            <a:endParaRPr lang="ja-JP" altLang="en-US" sz="1081" b="1" dirty="0">
              <a:solidFill>
                <a:prstClr val="white"/>
              </a:solidFill>
            </a:endParaRPr>
          </a:p>
        </p:txBody>
      </p:sp>
      <p:sp>
        <p:nvSpPr>
          <p:cNvPr id="47125" name="Rectangle 52"/>
          <p:cNvSpPr>
            <a:spLocks noChangeArrowheads="1"/>
          </p:cNvSpPr>
          <p:nvPr/>
        </p:nvSpPr>
        <p:spPr bwMode="auto">
          <a:xfrm>
            <a:off x="2843830" y="2002350"/>
            <a:ext cx="331177" cy="3048000"/>
          </a:xfrm>
          <a:prstGeom prst="roundRect">
            <a:avLst>
              <a:gd name="adj" fmla="val 50000"/>
            </a:avLst>
          </a:prstGeom>
          <a:solidFill>
            <a:srgbClr val="FFFF00"/>
          </a:solidFill>
          <a:ln w="9525" algn="ctr">
            <a:solidFill>
              <a:schemeClr val="tx1"/>
            </a:solidFill>
            <a:miter lim="800000"/>
            <a:headEnd/>
            <a:tailEnd/>
          </a:ln>
        </p:spPr>
        <p:txBody>
          <a:bodyPr vert="eaVert" wrap="none" lIns="32374" tIns="41119" rIns="32374" bIns="41119" anchor="ctr"/>
          <a:lstStyle/>
          <a:p>
            <a:pPr algn="ctr" defTabSz="822466">
              <a:lnSpc>
                <a:spcPts val="1530"/>
              </a:lnSpc>
            </a:pPr>
            <a:r>
              <a:rPr lang="ja-JP" altLang="en-US" sz="1261" b="1" dirty="0">
                <a:solidFill>
                  <a:srgbClr val="000000"/>
                </a:solidFill>
                <a:latin typeface="ＭＳ Ｐゴシック" charset="-128"/>
              </a:rPr>
              <a:t>サ　ー　ビ　ス　担　当　者　会　議</a:t>
            </a:r>
            <a:endParaRPr lang="en-US" altLang="ja-JP" sz="1261" b="1" dirty="0">
              <a:solidFill>
                <a:srgbClr val="000000"/>
              </a:solidFill>
              <a:latin typeface="ＭＳ Ｐゴシック" charset="-128"/>
            </a:endParaRPr>
          </a:p>
        </p:txBody>
      </p:sp>
      <p:sp>
        <p:nvSpPr>
          <p:cNvPr id="47126" name="Rectangle 38"/>
          <p:cNvSpPr>
            <a:spLocks noChangeArrowheads="1"/>
          </p:cNvSpPr>
          <p:nvPr/>
        </p:nvSpPr>
        <p:spPr bwMode="auto">
          <a:xfrm>
            <a:off x="5250939" y="3737828"/>
            <a:ext cx="430823" cy="2334607"/>
          </a:xfrm>
          <a:prstGeom prst="rect">
            <a:avLst/>
          </a:prstGeom>
          <a:solidFill>
            <a:srgbClr val="FFFF99"/>
          </a:solidFill>
          <a:ln w="9525">
            <a:solidFill>
              <a:schemeClr val="tx1"/>
            </a:solidFill>
            <a:miter lim="800000"/>
            <a:headEnd/>
            <a:tailEnd/>
          </a:ln>
        </p:spPr>
        <p:txBody>
          <a:bodyPr vert="eaVert" wrap="none" lIns="82235" tIns="41119" rIns="82235" bIns="41119" anchor="ctr"/>
          <a:lstStyle/>
          <a:p>
            <a:pPr defTabSz="822466">
              <a:spcBef>
                <a:spcPct val="50000"/>
              </a:spcBef>
            </a:pPr>
            <a:r>
              <a:rPr lang="ja-JP" altLang="en-US" sz="1621" dirty="0">
                <a:solidFill>
                  <a:srgbClr val="000000"/>
                </a:solidFill>
                <a:latin typeface="HG創英角ﾎﾟｯﾌﾟ体" pitchFamily="49" charset="-128"/>
                <a:ea typeface="HG創英角ﾎﾟｯﾌﾟ体" pitchFamily="49" charset="-128"/>
              </a:rPr>
              <a:t> 個別支援計画の原案</a:t>
            </a:r>
            <a:r>
              <a:rPr lang="ja-JP" altLang="en-US" sz="1621" dirty="0">
                <a:solidFill>
                  <a:srgbClr val="000000"/>
                </a:solidFill>
              </a:rPr>
              <a:t>　</a:t>
            </a:r>
          </a:p>
        </p:txBody>
      </p:sp>
      <p:cxnSp>
        <p:nvCxnSpPr>
          <p:cNvPr id="31" name="直線コネクタ 30"/>
          <p:cNvCxnSpPr/>
          <p:nvPr/>
        </p:nvCxnSpPr>
        <p:spPr>
          <a:xfrm>
            <a:off x="3851920" y="1483568"/>
            <a:ext cx="0" cy="4539118"/>
          </a:xfrm>
          <a:prstGeom prst="line">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7128" name="Rectangle 7"/>
          <p:cNvSpPr>
            <a:spLocks noChangeArrowheads="1"/>
          </p:cNvSpPr>
          <p:nvPr/>
        </p:nvSpPr>
        <p:spPr bwMode="auto">
          <a:xfrm>
            <a:off x="8645808" y="1224502"/>
            <a:ext cx="430823" cy="2268845"/>
          </a:xfrm>
          <a:prstGeom prst="rect">
            <a:avLst/>
          </a:prstGeom>
          <a:solidFill>
            <a:srgbClr val="FFFF99"/>
          </a:solidFill>
          <a:ln w="15875">
            <a:solidFill>
              <a:schemeClr val="tx1"/>
            </a:solidFill>
            <a:prstDash val="dash"/>
            <a:miter lim="800000"/>
            <a:headEnd/>
            <a:tailEnd/>
          </a:ln>
        </p:spPr>
        <p:txBody>
          <a:bodyPr vert="eaVert" wrap="none" lIns="82235" tIns="41119" rIns="82235" bIns="41119" anchor="ctr"/>
          <a:lstStyle/>
          <a:p>
            <a:pPr algn="ctr" defTabSz="822466"/>
            <a:r>
              <a:rPr lang="ja-JP" altLang="en-US" sz="1261" dirty="0">
                <a:solidFill>
                  <a:srgbClr val="000000"/>
                </a:solidFill>
                <a:latin typeface="HG創英角ﾎﾟｯﾌﾟ体" pitchFamily="49" charset="-128"/>
                <a:ea typeface="HG創英角ﾎﾟｯﾌﾟ体" pitchFamily="49" charset="-128"/>
              </a:rPr>
              <a:t>サービス等利用計画等の変更</a:t>
            </a:r>
            <a:endParaRPr lang="ja-JP" altLang="en-US" sz="1261" dirty="0">
              <a:solidFill>
                <a:srgbClr val="000000"/>
              </a:solidFill>
            </a:endParaRPr>
          </a:p>
        </p:txBody>
      </p:sp>
      <p:sp>
        <p:nvSpPr>
          <p:cNvPr id="27" name="右矢印 26"/>
          <p:cNvSpPr/>
          <p:nvPr/>
        </p:nvSpPr>
        <p:spPr>
          <a:xfrm>
            <a:off x="7926155" y="2149611"/>
            <a:ext cx="265235" cy="5832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82235" tIns="41119" rIns="82235" bIns="41119" anchor="ctr"/>
          <a:lstStyle/>
          <a:p>
            <a:pPr algn="ctr" defTabSz="822466">
              <a:defRPr/>
            </a:pPr>
            <a:endParaRPr lang="ja-JP" altLang="en-US" sz="1081" b="1" dirty="0">
              <a:solidFill>
                <a:prstClr val="white"/>
              </a:solidFill>
            </a:endParaRPr>
          </a:p>
        </p:txBody>
      </p:sp>
      <p:sp>
        <p:nvSpPr>
          <p:cNvPr id="47130" name="Rectangle 52"/>
          <p:cNvSpPr>
            <a:spLocks noChangeArrowheads="1"/>
          </p:cNvSpPr>
          <p:nvPr/>
        </p:nvSpPr>
        <p:spPr bwMode="auto">
          <a:xfrm>
            <a:off x="8201854" y="2061376"/>
            <a:ext cx="331177" cy="3048000"/>
          </a:xfrm>
          <a:prstGeom prst="roundRect">
            <a:avLst>
              <a:gd name="adj" fmla="val 50000"/>
            </a:avLst>
          </a:prstGeom>
          <a:solidFill>
            <a:srgbClr val="FFFF00"/>
          </a:solidFill>
          <a:ln w="9525" algn="ctr">
            <a:solidFill>
              <a:schemeClr val="tx1"/>
            </a:solidFill>
            <a:prstDash val="dash"/>
            <a:miter lim="800000"/>
            <a:headEnd/>
            <a:tailEnd/>
          </a:ln>
        </p:spPr>
        <p:txBody>
          <a:bodyPr vert="eaVert" wrap="none" lIns="32374" tIns="41119" rIns="32374" bIns="41119" anchor="ctr"/>
          <a:lstStyle/>
          <a:p>
            <a:pPr algn="ctr" defTabSz="822466">
              <a:lnSpc>
                <a:spcPts val="1530"/>
              </a:lnSpc>
            </a:pPr>
            <a:r>
              <a:rPr lang="ja-JP" altLang="en-US" sz="1261" b="1" dirty="0">
                <a:solidFill>
                  <a:srgbClr val="000000"/>
                </a:solidFill>
                <a:latin typeface="ＭＳ Ｐゴシック" charset="-128"/>
              </a:rPr>
              <a:t>サ　ー　ビ　ス　担　当　者　会　議</a:t>
            </a:r>
            <a:endParaRPr lang="en-US" altLang="ja-JP" sz="1261" b="1" dirty="0">
              <a:solidFill>
                <a:srgbClr val="000000"/>
              </a:solidFill>
              <a:latin typeface="ＭＳ Ｐゴシック" charset="-128"/>
            </a:endParaRPr>
          </a:p>
        </p:txBody>
      </p:sp>
      <p:sp>
        <p:nvSpPr>
          <p:cNvPr id="37" name="右矢印 36"/>
          <p:cNvSpPr/>
          <p:nvPr/>
        </p:nvSpPr>
        <p:spPr>
          <a:xfrm>
            <a:off x="1274050" y="1698883"/>
            <a:ext cx="531752" cy="5832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82235" tIns="41119" rIns="82235" bIns="41119" anchor="ctr"/>
          <a:lstStyle/>
          <a:p>
            <a:pPr algn="ctr" defTabSz="822466">
              <a:defRPr/>
            </a:pPr>
            <a:endParaRPr lang="ja-JP" altLang="en-US" sz="1081" b="1" dirty="0">
              <a:solidFill>
                <a:prstClr val="white"/>
              </a:solidFill>
            </a:endParaRPr>
          </a:p>
        </p:txBody>
      </p:sp>
      <p:sp>
        <p:nvSpPr>
          <p:cNvPr id="39" name="AutoShape 54"/>
          <p:cNvSpPr txBox="1">
            <a:spLocks noChangeArrowheads="1"/>
          </p:cNvSpPr>
          <p:nvPr/>
        </p:nvSpPr>
        <p:spPr bwMode="auto">
          <a:xfrm>
            <a:off x="168208" y="473450"/>
            <a:ext cx="8784975" cy="750727"/>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82235" tIns="41119" rIns="82235" bIns="41119" anchor="ctr"/>
          <a:lstStyle/>
          <a:p>
            <a:pPr algn="ctr" defTabSz="822466">
              <a:defRPr/>
            </a:pPr>
            <a:r>
              <a:rPr lang="ja-JP" altLang="en-US" sz="1621" b="1" dirty="0">
                <a:solidFill>
                  <a:prstClr val="black"/>
                </a:solidFill>
                <a:latin typeface="ＭＳ Ｐゴシック"/>
              </a:rPr>
              <a:t>指定特定相談支援事業者（計画作成担当）及び障害児相談支援事業者と</a:t>
            </a:r>
            <a:endParaRPr lang="en-US" altLang="ja-JP" sz="1621" b="1" dirty="0">
              <a:solidFill>
                <a:prstClr val="black"/>
              </a:solidFill>
              <a:latin typeface="ＭＳ Ｐゴシック"/>
            </a:endParaRPr>
          </a:p>
          <a:p>
            <a:pPr algn="ctr" defTabSz="822466">
              <a:defRPr/>
            </a:pPr>
            <a:r>
              <a:rPr lang="ja-JP" altLang="en-US" sz="1621" b="1" dirty="0">
                <a:solidFill>
                  <a:prstClr val="black"/>
                </a:solidFill>
                <a:latin typeface="ＭＳ Ｐゴシック"/>
              </a:rPr>
              <a:t>障害福祉サービス事業者の関係</a:t>
            </a:r>
          </a:p>
        </p:txBody>
      </p:sp>
      <p:sp>
        <p:nvSpPr>
          <p:cNvPr id="41" name="Rectangle 52"/>
          <p:cNvSpPr>
            <a:spLocks noChangeArrowheads="1"/>
          </p:cNvSpPr>
          <p:nvPr/>
        </p:nvSpPr>
        <p:spPr bwMode="auto">
          <a:xfrm>
            <a:off x="1472329" y="2412290"/>
            <a:ext cx="331177" cy="1491654"/>
          </a:xfrm>
          <a:prstGeom prst="roundRect">
            <a:avLst>
              <a:gd name="adj" fmla="val 50000"/>
            </a:avLst>
          </a:prstGeom>
          <a:solidFill>
            <a:srgbClr val="FFFF00"/>
          </a:solidFill>
          <a:ln w="9525" algn="ctr">
            <a:solidFill>
              <a:schemeClr val="tx1"/>
            </a:solidFill>
            <a:prstDash val="solid"/>
            <a:miter lim="800000"/>
            <a:headEnd/>
            <a:tailEnd/>
          </a:ln>
        </p:spPr>
        <p:txBody>
          <a:bodyPr vert="eaVert" wrap="none" lIns="32374" tIns="41119" rIns="32374" bIns="41119" anchor="ctr"/>
          <a:lstStyle/>
          <a:p>
            <a:pPr algn="ctr" defTabSz="822466">
              <a:lnSpc>
                <a:spcPts val="1530"/>
              </a:lnSpc>
            </a:pPr>
            <a:r>
              <a:rPr lang="ja-JP" altLang="en-US" sz="1261" b="1" dirty="0">
                <a:solidFill>
                  <a:srgbClr val="000000"/>
                </a:solidFill>
                <a:latin typeface="ＭＳ Ｐゴシック" charset="-128"/>
              </a:rPr>
              <a:t>資源アセスメント</a:t>
            </a:r>
            <a:endParaRPr lang="en-US" altLang="ja-JP" sz="1261" b="1" dirty="0">
              <a:solidFill>
                <a:srgbClr val="000000"/>
              </a:solidFill>
              <a:latin typeface="ＭＳ Ｐゴシック" charset="-128"/>
            </a:endParaRPr>
          </a:p>
        </p:txBody>
      </p:sp>
      <p:sp>
        <p:nvSpPr>
          <p:cNvPr id="42" name="Rectangle 52"/>
          <p:cNvSpPr>
            <a:spLocks noChangeArrowheads="1"/>
          </p:cNvSpPr>
          <p:nvPr/>
        </p:nvSpPr>
        <p:spPr bwMode="auto">
          <a:xfrm>
            <a:off x="1141162" y="2391079"/>
            <a:ext cx="331177" cy="1491654"/>
          </a:xfrm>
          <a:prstGeom prst="roundRect">
            <a:avLst>
              <a:gd name="adj" fmla="val 50000"/>
            </a:avLst>
          </a:prstGeom>
          <a:solidFill>
            <a:srgbClr val="FFFF00"/>
          </a:solidFill>
          <a:ln w="9525" algn="ctr">
            <a:solidFill>
              <a:schemeClr val="tx1"/>
            </a:solidFill>
            <a:prstDash val="dash"/>
            <a:miter lim="800000"/>
            <a:headEnd/>
            <a:tailEnd/>
          </a:ln>
        </p:spPr>
        <p:txBody>
          <a:bodyPr vert="eaVert" wrap="none" lIns="32374" tIns="41119" rIns="32374" bIns="41119" anchor="ctr"/>
          <a:lstStyle/>
          <a:p>
            <a:pPr algn="ctr" defTabSz="822466">
              <a:lnSpc>
                <a:spcPts val="1530"/>
              </a:lnSpc>
            </a:pPr>
            <a:r>
              <a:rPr lang="ja-JP" altLang="en-US" sz="1261" b="1" dirty="0">
                <a:solidFill>
                  <a:srgbClr val="000000">
                    <a:lumMod val="65000"/>
                    <a:lumOff val="35000"/>
                  </a:srgbClr>
                </a:solidFill>
                <a:latin typeface="ＭＳ Ｐゴシック" charset="-128"/>
              </a:rPr>
              <a:t>二次アセスメント</a:t>
            </a:r>
            <a:endParaRPr lang="en-US" altLang="ja-JP" sz="1261" b="1" dirty="0">
              <a:solidFill>
                <a:srgbClr val="000000">
                  <a:lumMod val="65000"/>
                  <a:lumOff val="35000"/>
                </a:srgbClr>
              </a:solidFill>
              <a:latin typeface="ＭＳ Ｐゴシック" charset="-128"/>
            </a:endParaRPr>
          </a:p>
        </p:txBody>
      </p:sp>
      <p:sp>
        <p:nvSpPr>
          <p:cNvPr id="32" name="テキスト ボックス 15"/>
          <p:cNvSpPr txBox="1">
            <a:spLocks noChangeArrowheads="1"/>
          </p:cNvSpPr>
          <p:nvPr/>
        </p:nvSpPr>
        <p:spPr bwMode="auto">
          <a:xfrm>
            <a:off x="3923930" y="3753239"/>
            <a:ext cx="360040" cy="2204823"/>
          </a:xfrm>
          <a:prstGeom prst="rect">
            <a:avLst/>
          </a:prstGeom>
          <a:solidFill>
            <a:srgbClr val="00B0F0"/>
          </a:solidFill>
          <a:ln w="9525">
            <a:solidFill>
              <a:schemeClr val="tx1"/>
            </a:solidFill>
            <a:miter lim="800000"/>
            <a:headEnd/>
            <a:tailEnd/>
          </a:ln>
        </p:spPr>
        <p:txBody>
          <a:bodyPr vert="eaVert" wrap="square" lIns="32420" rIns="32420" anchor="ctr" anchorCtr="0">
            <a:noAutofit/>
          </a:bodyPr>
          <a:lstStyle/>
          <a:p>
            <a:pPr algn="ctr"/>
            <a:r>
              <a:rPr lang="ja-JP" altLang="en-US" sz="1081" b="1" dirty="0">
                <a:solidFill>
                  <a:srgbClr val="000000"/>
                </a:solidFill>
              </a:rPr>
              <a:t>利用契約（利用開始）</a:t>
            </a:r>
          </a:p>
        </p:txBody>
      </p:sp>
      <p:sp>
        <p:nvSpPr>
          <p:cNvPr id="48" name="正方形/長方形 47">
            <a:extLst>
              <a:ext uri="{FF2B5EF4-FFF2-40B4-BE49-F238E27FC236}">
                <a16:creationId xmlns:a16="http://schemas.microsoft.com/office/drawing/2014/main" id="{6B665752-D46C-4DF1-9765-9ED63B826FF4}"/>
              </a:ext>
            </a:extLst>
          </p:cNvPr>
          <p:cNvSpPr/>
          <p:nvPr/>
        </p:nvSpPr>
        <p:spPr>
          <a:xfrm>
            <a:off x="4420531" y="5558832"/>
            <a:ext cx="538977" cy="798416"/>
          </a:xfrm>
          <a:prstGeom prst="rect">
            <a:avLst/>
          </a:prstGeom>
          <a:solidFill>
            <a:srgbClr val="CCFF9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261" dirty="0">
                <a:solidFill>
                  <a:schemeClr val="tx1"/>
                </a:solidFill>
              </a:rPr>
              <a:t>本人との面接</a:t>
            </a:r>
          </a:p>
        </p:txBody>
      </p:sp>
      <p:grpSp>
        <p:nvGrpSpPr>
          <p:cNvPr id="10" name="グループ化 9">
            <a:extLst>
              <a:ext uri="{FF2B5EF4-FFF2-40B4-BE49-F238E27FC236}">
                <a16:creationId xmlns:a16="http://schemas.microsoft.com/office/drawing/2014/main" id="{78ABF30A-73FC-43E9-AF05-12F4219FEE3A}"/>
              </a:ext>
            </a:extLst>
          </p:cNvPr>
          <p:cNvGrpSpPr/>
          <p:nvPr/>
        </p:nvGrpSpPr>
        <p:grpSpPr>
          <a:xfrm>
            <a:off x="2641840" y="3778388"/>
            <a:ext cx="4770622" cy="2566213"/>
            <a:chOff x="1135766" y="3831009"/>
            <a:chExt cx="7059465" cy="2849566"/>
          </a:xfrm>
        </p:grpSpPr>
        <p:sp>
          <p:nvSpPr>
            <p:cNvPr id="8" name="四角形: 角を丸くする 7">
              <a:extLst>
                <a:ext uri="{FF2B5EF4-FFF2-40B4-BE49-F238E27FC236}">
                  <a16:creationId xmlns:a16="http://schemas.microsoft.com/office/drawing/2014/main" id="{45B9D69D-4B61-47CD-B7B8-7E3FA9ABE5BC}"/>
                </a:ext>
              </a:extLst>
            </p:cNvPr>
            <p:cNvSpPr/>
            <p:nvPr/>
          </p:nvSpPr>
          <p:spPr>
            <a:xfrm>
              <a:off x="1135766" y="3831009"/>
              <a:ext cx="7059465" cy="2849566"/>
            </a:xfrm>
            <a:prstGeom prst="roundRect">
              <a:avLst>
                <a:gd name="adj" fmla="val 10898"/>
              </a:avLst>
            </a:prstGeom>
            <a:solidFill>
              <a:srgbClr val="FEB7B0">
                <a:alpha val="58000"/>
              </a:srgbClr>
            </a:solidFill>
            <a:ln>
              <a:solidFill>
                <a:srgbClr val="FF33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21"/>
            </a:p>
          </p:txBody>
        </p:sp>
        <p:sp>
          <p:nvSpPr>
            <p:cNvPr id="9" name="四角形: 角を丸くする 8">
              <a:extLst>
                <a:ext uri="{FF2B5EF4-FFF2-40B4-BE49-F238E27FC236}">
                  <a16:creationId xmlns:a16="http://schemas.microsoft.com/office/drawing/2014/main" id="{DC770C78-BB3E-4438-803B-33BCFAEC2F01}"/>
                </a:ext>
              </a:extLst>
            </p:cNvPr>
            <p:cNvSpPr/>
            <p:nvPr/>
          </p:nvSpPr>
          <p:spPr>
            <a:xfrm>
              <a:off x="3398889" y="4573933"/>
              <a:ext cx="2926964" cy="1121388"/>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42" dirty="0">
                  <a:latin typeface="HGP創英角ﾎﾟｯﾌﾟ体" panose="040B0A00000000000000" pitchFamily="50" charset="-128"/>
                  <a:ea typeface="HGP創英角ﾎﾟｯﾌﾟ体" panose="040B0A00000000000000" pitchFamily="50" charset="-128"/>
                </a:rPr>
                <a:t>演　習　１</a:t>
              </a:r>
            </a:p>
          </p:txBody>
        </p:sp>
      </p:grpSp>
      <p:grpSp>
        <p:nvGrpSpPr>
          <p:cNvPr id="49" name="グループ化 48">
            <a:extLst>
              <a:ext uri="{FF2B5EF4-FFF2-40B4-BE49-F238E27FC236}">
                <a16:creationId xmlns:a16="http://schemas.microsoft.com/office/drawing/2014/main" id="{AAAB8D26-46FB-4FC9-8127-15B2E210FD88}"/>
              </a:ext>
            </a:extLst>
          </p:cNvPr>
          <p:cNvGrpSpPr/>
          <p:nvPr/>
        </p:nvGrpSpPr>
        <p:grpSpPr>
          <a:xfrm>
            <a:off x="7438274" y="3778388"/>
            <a:ext cx="1653010" cy="2578860"/>
            <a:chOff x="1135766" y="3831009"/>
            <a:chExt cx="7059465" cy="2849566"/>
          </a:xfrm>
        </p:grpSpPr>
        <p:sp>
          <p:nvSpPr>
            <p:cNvPr id="51" name="四角形: 角を丸くする 50">
              <a:extLst>
                <a:ext uri="{FF2B5EF4-FFF2-40B4-BE49-F238E27FC236}">
                  <a16:creationId xmlns:a16="http://schemas.microsoft.com/office/drawing/2014/main" id="{A935A6D3-4375-4B36-96BC-3C15518FC926}"/>
                </a:ext>
              </a:extLst>
            </p:cNvPr>
            <p:cNvSpPr/>
            <p:nvPr/>
          </p:nvSpPr>
          <p:spPr>
            <a:xfrm>
              <a:off x="1135766" y="3831009"/>
              <a:ext cx="7059465" cy="2849566"/>
            </a:xfrm>
            <a:prstGeom prst="roundRect">
              <a:avLst/>
            </a:prstGeom>
            <a:solidFill>
              <a:srgbClr val="FEB7B0">
                <a:alpha val="58000"/>
              </a:srgbClr>
            </a:solidFill>
            <a:ln>
              <a:solidFill>
                <a:srgbClr val="FF33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21"/>
            </a:p>
          </p:txBody>
        </p:sp>
        <p:sp>
          <p:nvSpPr>
            <p:cNvPr id="53" name="四角形: 角を丸くする 52">
              <a:extLst>
                <a:ext uri="{FF2B5EF4-FFF2-40B4-BE49-F238E27FC236}">
                  <a16:creationId xmlns:a16="http://schemas.microsoft.com/office/drawing/2014/main" id="{A40AB67E-1029-4CE4-86E5-A9710C2EE333}"/>
                </a:ext>
              </a:extLst>
            </p:cNvPr>
            <p:cNvSpPr/>
            <p:nvPr/>
          </p:nvSpPr>
          <p:spPr>
            <a:xfrm>
              <a:off x="1634247" y="4590766"/>
              <a:ext cx="6244284" cy="1095413"/>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42" dirty="0">
                  <a:latin typeface="HGP創英角ﾎﾟｯﾌﾟ体" panose="040B0A00000000000000" pitchFamily="50" charset="-128"/>
                  <a:ea typeface="HGP創英角ﾎﾟｯﾌﾟ体" panose="040B0A00000000000000" pitchFamily="50" charset="-128"/>
                </a:rPr>
                <a:t>演習２</a:t>
              </a:r>
            </a:p>
          </p:txBody>
        </p:sp>
      </p:grpSp>
      <p:sp>
        <p:nvSpPr>
          <p:cNvPr id="44" name="角丸四角形吹き出し 43"/>
          <p:cNvSpPr/>
          <p:nvPr/>
        </p:nvSpPr>
        <p:spPr>
          <a:xfrm>
            <a:off x="709363" y="4082799"/>
            <a:ext cx="1595254" cy="778173"/>
          </a:xfrm>
          <a:prstGeom prst="wedgeRoundRectCallout">
            <a:avLst>
              <a:gd name="adj1" fmla="val -17141"/>
              <a:gd name="adj2" fmla="val -76473"/>
              <a:gd name="adj3" fmla="val 16667"/>
            </a:avLst>
          </a:prstGeom>
          <a:solidFill>
            <a:schemeClr val="bg1"/>
          </a:solidFill>
          <a:ln w="3175"/>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1" dirty="0">
                <a:solidFill>
                  <a:srgbClr val="000000">
                    <a:lumMod val="75000"/>
                  </a:srgbClr>
                </a:solidFill>
                <a:latin typeface="メイリオ" pitchFamily="50" charset="-128"/>
                <a:ea typeface="メイリオ" pitchFamily="50" charset="-128"/>
              </a:rPr>
              <a:t>必要に応じて、医療の必要性や職業能力の程度などについて、</a:t>
            </a:r>
            <a:r>
              <a:rPr lang="ja-JP" altLang="en-US" sz="901" b="1" dirty="0">
                <a:solidFill>
                  <a:srgbClr val="000000">
                    <a:lumMod val="75000"/>
                  </a:srgbClr>
                </a:solidFill>
                <a:latin typeface="メイリオ" pitchFamily="50" charset="-128"/>
                <a:ea typeface="メイリオ" pitchFamily="50" charset="-128"/>
              </a:rPr>
              <a:t>外部の専門機関等に状況照会</a:t>
            </a:r>
            <a:r>
              <a:rPr lang="ja-JP" altLang="en-US" sz="901" dirty="0">
                <a:solidFill>
                  <a:srgbClr val="000000">
                    <a:lumMod val="75000"/>
                  </a:srgbClr>
                </a:solidFill>
                <a:latin typeface="メイリオ" pitchFamily="50" charset="-128"/>
                <a:ea typeface="メイリオ" pitchFamily="50" charset="-128"/>
              </a:rPr>
              <a:t>。</a:t>
            </a:r>
          </a:p>
        </p:txBody>
      </p:sp>
    </p:spTree>
    <p:extLst>
      <p:ext uri="{BB962C8B-B14F-4D97-AF65-F5344CB8AC3E}">
        <p14:creationId xmlns:p14="http://schemas.microsoft.com/office/powerpoint/2010/main" val="2006835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0D1DF9-BF2D-4186-8C5C-0B70759BF386}"/>
              </a:ext>
            </a:extLst>
          </p:cNvPr>
          <p:cNvSpPr>
            <a:spLocks noGrp="1"/>
          </p:cNvSpPr>
          <p:nvPr>
            <p:ph type="title"/>
          </p:nvPr>
        </p:nvSpPr>
        <p:spPr>
          <a:xfrm>
            <a:off x="333375" y="365126"/>
            <a:ext cx="8538482" cy="786174"/>
          </a:xfrm>
          <a:ln>
            <a:solidFill>
              <a:schemeClr val="accent1">
                <a:lumMod val="50000"/>
              </a:schemeClr>
            </a:solidFill>
          </a:ln>
        </p:spPr>
        <p:txBody>
          <a:bodyPr>
            <a:normAutofit fontScale="90000"/>
          </a:bodyPr>
          <a:lstStyle/>
          <a:p>
            <a:pPr algn="ctr"/>
            <a:r>
              <a:rPr lang="ja-JP" altLang="en-US" sz="3200" dirty="0" smtClean="0"/>
              <a:t>サービス</a:t>
            </a:r>
            <a:r>
              <a:rPr lang="en-US" altLang="ja-JP" sz="3200" dirty="0" smtClean="0"/>
              <a:t>(</a:t>
            </a:r>
            <a:r>
              <a:rPr lang="ja-JP" altLang="en-US" sz="3200" dirty="0" smtClean="0"/>
              <a:t>支援</a:t>
            </a:r>
            <a:r>
              <a:rPr lang="en-US" altLang="ja-JP" sz="3200" dirty="0" smtClean="0"/>
              <a:t>)</a:t>
            </a:r>
            <a:r>
              <a:rPr lang="ja-JP" altLang="en-US" sz="3200" dirty="0" smtClean="0"/>
              <a:t>提供</a:t>
            </a:r>
            <a:r>
              <a:rPr lang="ja-JP" altLang="en-US" sz="3200" dirty="0"/>
              <a:t>のプロセスに関する演習のポイント</a:t>
            </a:r>
            <a:endParaRPr kumimoji="1" lang="ja-JP" altLang="en-US" sz="3200" dirty="0"/>
          </a:p>
        </p:txBody>
      </p:sp>
      <p:sp>
        <p:nvSpPr>
          <p:cNvPr id="3" name="コンテンツ プレースホルダー 2">
            <a:extLst>
              <a:ext uri="{FF2B5EF4-FFF2-40B4-BE49-F238E27FC236}">
                <a16:creationId xmlns:a16="http://schemas.microsoft.com/office/drawing/2014/main" id="{E897E1FF-E3D8-4A02-9425-6EADA30D701F}"/>
              </a:ext>
            </a:extLst>
          </p:cNvPr>
          <p:cNvSpPr>
            <a:spLocks noGrp="1"/>
          </p:cNvSpPr>
          <p:nvPr>
            <p:ph idx="1"/>
          </p:nvPr>
        </p:nvSpPr>
        <p:spPr>
          <a:xfrm>
            <a:off x="333374" y="1439777"/>
            <a:ext cx="8538483" cy="1055529"/>
          </a:xfrm>
          <a:ln>
            <a:solidFill>
              <a:schemeClr val="accent1">
                <a:lumMod val="75000"/>
              </a:schemeClr>
            </a:solidFill>
          </a:ln>
        </p:spPr>
        <p:txBody>
          <a:bodyPr>
            <a:normAutofit/>
          </a:bodyPr>
          <a:lstStyle/>
          <a:p>
            <a:r>
              <a:rPr lang="ja-JP" altLang="en-US" dirty="0"/>
              <a:t>基礎研修の演習において、最も大切にしているのは、</a:t>
            </a:r>
            <a:endParaRPr lang="en-US" altLang="ja-JP" dirty="0"/>
          </a:p>
          <a:p>
            <a:pPr marL="0" indent="0">
              <a:buNone/>
            </a:pPr>
            <a:r>
              <a:rPr lang="ja-JP" altLang="en-US" dirty="0"/>
              <a:t>　</a:t>
            </a:r>
            <a:r>
              <a:rPr lang="ja-JP" altLang="en-US" dirty="0">
                <a:solidFill>
                  <a:srgbClr val="FF0000"/>
                </a:solidFill>
              </a:rPr>
              <a:t>「プロセス」</a:t>
            </a:r>
            <a:r>
              <a:rPr lang="ja-JP" altLang="en-US" dirty="0"/>
              <a:t>の理解です。</a:t>
            </a:r>
            <a:endParaRPr lang="en-US" altLang="ja-JP" dirty="0"/>
          </a:p>
        </p:txBody>
      </p:sp>
      <p:sp>
        <p:nvSpPr>
          <p:cNvPr id="4" name="円形吹き出し 3"/>
          <p:cNvSpPr/>
          <p:nvPr/>
        </p:nvSpPr>
        <p:spPr>
          <a:xfrm>
            <a:off x="323849" y="2495306"/>
            <a:ext cx="2996293" cy="612648"/>
          </a:xfrm>
          <a:prstGeom prst="wedgeEllipseCallout">
            <a:avLst>
              <a:gd name="adj1" fmla="val 38536"/>
              <a:gd name="adj2" fmla="val 75294"/>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ja-JP" altLang="en-US" b="1" i="1" dirty="0"/>
              <a:t>なぜならば・・・</a:t>
            </a:r>
          </a:p>
        </p:txBody>
      </p:sp>
      <p:sp>
        <p:nvSpPr>
          <p:cNvPr id="5" name="正方形/長方形 4"/>
          <p:cNvSpPr/>
          <p:nvPr/>
        </p:nvSpPr>
        <p:spPr>
          <a:xfrm>
            <a:off x="356508" y="3252192"/>
            <a:ext cx="8515351" cy="1449976"/>
          </a:xfrm>
          <a:prstGeom prst="rect">
            <a:avLst/>
          </a:prstGeom>
          <a:solidFill>
            <a:srgbClr val="FFFF66"/>
          </a:solidFill>
        </p:spPr>
        <p:style>
          <a:lnRef idx="1">
            <a:schemeClr val="accent1"/>
          </a:lnRef>
          <a:fillRef idx="2">
            <a:schemeClr val="accent1"/>
          </a:fillRef>
          <a:effectRef idx="1">
            <a:schemeClr val="accent1"/>
          </a:effectRef>
          <a:fontRef idx="minor">
            <a:schemeClr val="dk1"/>
          </a:fontRef>
        </p:style>
        <p:txBody>
          <a:bodyPr rtlCol="0" anchor="ctr"/>
          <a:lstStyle/>
          <a:p>
            <a:r>
              <a:rPr lang="ja-JP" altLang="en-US" sz="2000" b="1" dirty="0">
                <a:solidFill>
                  <a:schemeClr val="accent3">
                    <a:lumMod val="50000"/>
                  </a:schemeClr>
                </a:solidFill>
                <a:latin typeface="Meiryo UI" pitchFamily="50" charset="-128"/>
                <a:ea typeface="Meiryo UI" pitchFamily="50" charset="-128"/>
                <a:cs typeface="Meiryo UI" pitchFamily="50" charset="-128"/>
              </a:rPr>
              <a:t>サービス管理責任者・児童</a:t>
            </a:r>
            <a:r>
              <a:rPr lang="ja-JP" altLang="en-US" sz="2000" b="1" dirty="0" smtClean="0">
                <a:solidFill>
                  <a:schemeClr val="accent3">
                    <a:lumMod val="50000"/>
                  </a:schemeClr>
                </a:solidFill>
                <a:latin typeface="Meiryo UI" pitchFamily="50" charset="-128"/>
                <a:ea typeface="Meiryo UI" pitchFamily="50" charset="-128"/>
                <a:cs typeface="Meiryo UI" pitchFamily="50" charset="-128"/>
              </a:rPr>
              <a:t>発達支援管理</a:t>
            </a:r>
            <a:r>
              <a:rPr lang="ja-JP" altLang="en-US" sz="2000" b="1" dirty="0">
                <a:solidFill>
                  <a:schemeClr val="accent3">
                    <a:lumMod val="50000"/>
                  </a:schemeClr>
                </a:solidFill>
                <a:latin typeface="Meiryo UI" pitchFamily="50" charset="-128"/>
                <a:ea typeface="Meiryo UI" pitchFamily="50" charset="-128"/>
                <a:cs typeface="Meiryo UI" pitchFamily="50" charset="-128"/>
              </a:rPr>
              <a:t>責任者</a:t>
            </a:r>
            <a:r>
              <a:rPr lang="ja-JP" altLang="en-US" sz="2000" b="1" dirty="0" smtClean="0">
                <a:solidFill>
                  <a:schemeClr val="accent3">
                    <a:lumMod val="50000"/>
                  </a:schemeClr>
                </a:solidFill>
                <a:latin typeface="Meiryo UI" pitchFamily="50" charset="-128"/>
                <a:ea typeface="Meiryo UI" pitchFamily="50" charset="-128"/>
                <a:cs typeface="Meiryo UI" pitchFamily="50" charset="-128"/>
              </a:rPr>
              <a:t>は、障害者</a:t>
            </a:r>
            <a:r>
              <a:rPr lang="ja-JP" altLang="en-US" sz="2000" b="1" dirty="0">
                <a:solidFill>
                  <a:schemeClr val="accent3">
                    <a:lumMod val="50000"/>
                  </a:schemeClr>
                </a:solidFill>
                <a:latin typeface="Meiryo UI" pitchFamily="50" charset="-128"/>
                <a:ea typeface="Meiryo UI" pitchFamily="50" charset="-128"/>
                <a:cs typeface="Meiryo UI" pitchFamily="50" charset="-128"/>
              </a:rPr>
              <a:t>自立支援法に基づく新サービスの質の向上を図ることを目的に、利用者に関してアセスメントから個別支援計画の策定、モニタリングなど一連の</a:t>
            </a:r>
            <a:r>
              <a:rPr lang="ja-JP" altLang="en-US" sz="2000" b="1" u="sng" dirty="0" smtClean="0">
                <a:solidFill>
                  <a:srgbClr val="FF0000"/>
                </a:solidFill>
                <a:latin typeface="Meiryo UI" pitchFamily="50" charset="-128"/>
                <a:ea typeface="Meiryo UI" pitchFamily="50" charset="-128"/>
                <a:cs typeface="Meiryo UI" pitchFamily="50" charset="-128"/>
              </a:rPr>
              <a:t>サービス（支援）提供</a:t>
            </a:r>
            <a:r>
              <a:rPr lang="ja-JP" altLang="en-US" sz="2400" b="1" u="sng" dirty="0">
                <a:solidFill>
                  <a:srgbClr val="FF0000"/>
                </a:solidFill>
                <a:latin typeface="Meiryo UI" pitchFamily="50" charset="-128"/>
                <a:ea typeface="Meiryo UI" pitchFamily="50" charset="-128"/>
                <a:cs typeface="Meiryo UI" pitchFamily="50" charset="-128"/>
              </a:rPr>
              <a:t>プロセス</a:t>
            </a:r>
            <a:r>
              <a:rPr lang="ja-JP" altLang="en-US" sz="2000" b="1" u="sng" dirty="0">
                <a:solidFill>
                  <a:srgbClr val="FF0000"/>
                </a:solidFill>
                <a:latin typeface="Meiryo UI" pitchFamily="50" charset="-128"/>
                <a:ea typeface="Meiryo UI" pitchFamily="50" charset="-128"/>
                <a:cs typeface="Meiryo UI" pitchFamily="50" charset="-128"/>
              </a:rPr>
              <a:t>全般に関する責任を負う</a:t>
            </a:r>
            <a:r>
              <a:rPr lang="ja-JP" altLang="en-US" sz="2000" b="1" dirty="0">
                <a:solidFill>
                  <a:schemeClr val="accent3">
                    <a:lumMod val="50000"/>
                  </a:schemeClr>
                </a:solidFill>
                <a:latin typeface="Meiryo UI" pitchFamily="50" charset="-128"/>
                <a:ea typeface="Meiryo UI" pitchFamily="50" charset="-128"/>
                <a:cs typeface="Meiryo UI" pitchFamily="50" charset="-128"/>
              </a:rPr>
              <a:t>。</a:t>
            </a:r>
            <a:endParaRPr kumimoji="1" lang="ja-JP" altLang="en-US" sz="2000" b="1" dirty="0">
              <a:solidFill>
                <a:schemeClr val="accent3">
                  <a:lumMod val="50000"/>
                </a:schemeClr>
              </a:solidFill>
              <a:latin typeface="Meiryo UI" pitchFamily="50" charset="-128"/>
              <a:ea typeface="Meiryo UI" pitchFamily="50" charset="-128"/>
              <a:cs typeface="Meiryo UI" pitchFamily="50" charset="-128"/>
            </a:endParaRPr>
          </a:p>
        </p:txBody>
      </p:sp>
      <p:sp>
        <p:nvSpPr>
          <p:cNvPr id="6" name="1 つの角を丸めた四角形 5"/>
          <p:cNvSpPr/>
          <p:nvPr/>
        </p:nvSpPr>
        <p:spPr>
          <a:xfrm>
            <a:off x="314323" y="4990645"/>
            <a:ext cx="8557535" cy="1502229"/>
          </a:xfrm>
          <a:prstGeom prst="snip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2400" b="1" dirty="0">
                <a:latin typeface="Meiryo UI" pitchFamily="50" charset="-128"/>
                <a:ea typeface="Meiryo UI" pitchFamily="50" charset="-128"/>
                <a:cs typeface="Meiryo UI" pitchFamily="50" charset="-128"/>
              </a:rPr>
              <a:t>その「</a:t>
            </a:r>
            <a:r>
              <a:rPr kumimoji="1" lang="ja-JP" altLang="en-US" sz="2400" b="1" dirty="0" smtClean="0">
                <a:latin typeface="Meiryo UI" pitchFamily="50" charset="-128"/>
                <a:ea typeface="Meiryo UI" pitchFamily="50" charset="-128"/>
                <a:cs typeface="Meiryo UI" pitchFamily="50" charset="-128"/>
              </a:rPr>
              <a:t>サービス</a:t>
            </a:r>
            <a:r>
              <a:rPr kumimoji="1" lang="en-US" altLang="ja-JP" sz="2400" b="1" dirty="0" smtClean="0">
                <a:latin typeface="Meiryo UI" pitchFamily="50" charset="-128"/>
                <a:ea typeface="Meiryo UI" pitchFamily="50" charset="-128"/>
                <a:cs typeface="Meiryo UI" pitchFamily="50" charset="-128"/>
              </a:rPr>
              <a:t>(</a:t>
            </a:r>
            <a:r>
              <a:rPr kumimoji="1" lang="ja-JP" altLang="en-US" sz="2400" b="1" dirty="0" smtClean="0">
                <a:latin typeface="Meiryo UI" pitchFamily="50" charset="-128"/>
                <a:ea typeface="Meiryo UI" pitchFamily="50" charset="-128"/>
                <a:cs typeface="Meiryo UI" pitchFamily="50" charset="-128"/>
              </a:rPr>
              <a:t>支援</a:t>
            </a:r>
            <a:r>
              <a:rPr kumimoji="1" lang="en-US" altLang="ja-JP" sz="2400" b="1" dirty="0" smtClean="0">
                <a:latin typeface="Meiryo UI" pitchFamily="50" charset="-128"/>
                <a:ea typeface="Meiryo UI" pitchFamily="50" charset="-128"/>
                <a:cs typeface="Meiryo UI" pitchFamily="50" charset="-128"/>
              </a:rPr>
              <a:t>)</a:t>
            </a:r>
            <a:r>
              <a:rPr kumimoji="1" lang="ja-JP" altLang="en-US" sz="2400" b="1" dirty="0" smtClean="0">
                <a:latin typeface="Meiryo UI" pitchFamily="50" charset="-128"/>
                <a:ea typeface="Meiryo UI" pitchFamily="50" charset="-128"/>
                <a:cs typeface="Meiryo UI" pitchFamily="50" charset="-128"/>
              </a:rPr>
              <a:t>提供</a:t>
            </a:r>
            <a:r>
              <a:rPr kumimoji="1" lang="ja-JP" altLang="en-US" sz="2400" b="1" dirty="0">
                <a:solidFill>
                  <a:srgbClr val="FF0000"/>
                </a:solidFill>
                <a:latin typeface="Meiryo UI" pitchFamily="50" charset="-128"/>
                <a:ea typeface="Meiryo UI" pitchFamily="50" charset="-128"/>
                <a:cs typeface="Meiryo UI" pitchFamily="50" charset="-128"/>
              </a:rPr>
              <a:t>プロセス</a:t>
            </a:r>
            <a:r>
              <a:rPr kumimoji="1" lang="ja-JP" altLang="en-US" sz="2400" b="1" dirty="0">
                <a:latin typeface="Meiryo UI" pitchFamily="50" charset="-128"/>
                <a:ea typeface="Meiryo UI" pitchFamily="50" charset="-128"/>
                <a:cs typeface="Meiryo UI" pitchFamily="50" charset="-128"/>
              </a:rPr>
              <a:t>全般」をしっかりイメージしていくこと、</a:t>
            </a:r>
            <a:r>
              <a:rPr kumimoji="1" lang="ja-JP" altLang="en-US" sz="2400" b="1" dirty="0" smtClean="0">
                <a:latin typeface="Meiryo UI" pitchFamily="50" charset="-128"/>
                <a:ea typeface="Meiryo UI" pitchFamily="50" charset="-128"/>
                <a:cs typeface="Meiryo UI" pitchFamily="50" charset="-128"/>
              </a:rPr>
              <a:t>サービス</a:t>
            </a:r>
            <a:r>
              <a:rPr kumimoji="1" lang="en-US" altLang="ja-JP" sz="2400" b="1" dirty="0" smtClean="0">
                <a:latin typeface="Meiryo UI" pitchFamily="50" charset="-128"/>
                <a:ea typeface="Meiryo UI" pitchFamily="50" charset="-128"/>
                <a:cs typeface="Meiryo UI" pitchFamily="50" charset="-128"/>
              </a:rPr>
              <a:t>(</a:t>
            </a:r>
            <a:r>
              <a:rPr kumimoji="1" lang="ja-JP" altLang="en-US" sz="2400" b="1" dirty="0" smtClean="0">
                <a:latin typeface="Meiryo UI" pitchFamily="50" charset="-128"/>
                <a:ea typeface="Meiryo UI" pitchFamily="50" charset="-128"/>
                <a:cs typeface="Meiryo UI" pitchFamily="50" charset="-128"/>
              </a:rPr>
              <a:t>支援</a:t>
            </a:r>
            <a:r>
              <a:rPr kumimoji="1" lang="en-US" altLang="ja-JP" sz="2400" b="1" dirty="0" smtClean="0">
                <a:latin typeface="Meiryo UI" pitchFamily="50" charset="-128"/>
                <a:ea typeface="Meiryo UI" pitchFamily="50" charset="-128"/>
                <a:cs typeface="Meiryo UI" pitchFamily="50" charset="-128"/>
              </a:rPr>
              <a:t>)</a:t>
            </a:r>
            <a:r>
              <a:rPr kumimoji="1" lang="ja-JP" altLang="en-US" sz="2400" b="1" dirty="0" smtClean="0">
                <a:latin typeface="Meiryo UI" pitchFamily="50" charset="-128"/>
                <a:ea typeface="Meiryo UI" pitchFamily="50" charset="-128"/>
                <a:cs typeface="Meiryo UI" pitchFamily="50" charset="-128"/>
              </a:rPr>
              <a:t>提供</a:t>
            </a:r>
            <a:r>
              <a:rPr kumimoji="1" lang="ja-JP" altLang="en-US" sz="2400" b="1" dirty="0">
                <a:latin typeface="Meiryo UI" pitchFamily="50" charset="-128"/>
                <a:ea typeface="Meiryo UI" pitchFamily="50" charset="-128"/>
                <a:cs typeface="Meiryo UI" pitchFamily="50" charset="-128"/>
              </a:rPr>
              <a:t>プロセスの中で特に大切なことや留意点は何かを伝えていくことに主眼を置く演習であると理解してください。</a:t>
            </a:r>
          </a:p>
        </p:txBody>
      </p:sp>
    </p:spTree>
    <p:extLst>
      <p:ext uri="{BB962C8B-B14F-4D97-AF65-F5344CB8AC3E}">
        <p14:creationId xmlns:p14="http://schemas.microsoft.com/office/powerpoint/2010/main" val="985849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A8C837-CBEC-41D9-BDDF-A3A038232073}"/>
              </a:ext>
            </a:extLst>
          </p:cNvPr>
          <p:cNvSpPr>
            <a:spLocks noGrp="1"/>
          </p:cNvSpPr>
          <p:nvPr>
            <p:ph type="title"/>
          </p:nvPr>
        </p:nvSpPr>
        <p:spPr/>
        <p:txBody>
          <a:bodyPr/>
          <a:lstStyle/>
          <a:p>
            <a:r>
              <a:rPr kumimoji="1" lang="ja-JP" altLang="en-US" dirty="0"/>
              <a:t>基礎研修への戸惑い</a:t>
            </a:r>
          </a:p>
        </p:txBody>
      </p:sp>
      <p:sp>
        <p:nvSpPr>
          <p:cNvPr id="3" name="コンテンツ プレースホルダー 2">
            <a:extLst>
              <a:ext uri="{FF2B5EF4-FFF2-40B4-BE49-F238E27FC236}">
                <a16:creationId xmlns:a16="http://schemas.microsoft.com/office/drawing/2014/main" id="{038D09E5-2537-4F73-AD15-880B79A9B236}"/>
              </a:ext>
            </a:extLst>
          </p:cNvPr>
          <p:cNvSpPr>
            <a:spLocks noGrp="1"/>
          </p:cNvSpPr>
          <p:nvPr>
            <p:ph idx="1"/>
          </p:nvPr>
        </p:nvSpPr>
        <p:spPr/>
        <p:txBody>
          <a:bodyPr>
            <a:normAutofit lnSpcReduction="10000"/>
          </a:bodyPr>
          <a:lstStyle/>
          <a:p>
            <a:pPr>
              <a:lnSpc>
                <a:spcPct val="150000"/>
              </a:lnSpc>
            </a:pPr>
            <a:r>
              <a:rPr lang="ja-JP" altLang="ja-JP" dirty="0"/>
              <a:t>進め方</a:t>
            </a:r>
          </a:p>
          <a:p>
            <a:pPr>
              <a:lnSpc>
                <a:spcPct val="150000"/>
              </a:lnSpc>
            </a:pPr>
            <a:r>
              <a:rPr lang="ja-JP" altLang="ja-JP" dirty="0"/>
              <a:t>資料を配布するタイミング</a:t>
            </a:r>
          </a:p>
          <a:p>
            <a:pPr>
              <a:lnSpc>
                <a:spcPct val="150000"/>
              </a:lnSpc>
            </a:pPr>
            <a:r>
              <a:rPr lang="ja-JP" altLang="ja-JP" dirty="0"/>
              <a:t>各セクションごとに何を大事にするかの目的を話す。</a:t>
            </a:r>
          </a:p>
          <a:p>
            <a:pPr>
              <a:lnSpc>
                <a:spcPct val="150000"/>
              </a:lnSpc>
            </a:pPr>
            <a:r>
              <a:rPr lang="ja-JP" altLang="ja-JP" dirty="0" err="1"/>
              <a:t>ごちゃ</a:t>
            </a:r>
            <a:r>
              <a:rPr lang="ja-JP" altLang="ja-JP" dirty="0"/>
              <a:t>まぜになる時の役割分担：キャラクター設定</a:t>
            </a:r>
          </a:p>
          <a:p>
            <a:pPr>
              <a:lnSpc>
                <a:spcPct val="150000"/>
              </a:lnSpc>
            </a:pPr>
            <a:r>
              <a:rPr lang="ja-JP" altLang="ja-JP" dirty="0"/>
              <a:t>2日目は、奇数・偶数グループの個別支援計画作成が別々になる。</a:t>
            </a:r>
            <a:r>
              <a:rPr lang="x-none" altLang="ja-JP" dirty="0"/>
              <a:t> </a:t>
            </a:r>
          </a:p>
          <a:p>
            <a:endParaRPr kumimoji="1" lang="ja-JP" altLang="en-US" dirty="0"/>
          </a:p>
        </p:txBody>
      </p:sp>
    </p:spTree>
    <p:extLst>
      <p:ext uri="{BB962C8B-B14F-4D97-AF65-F5344CB8AC3E}">
        <p14:creationId xmlns:p14="http://schemas.microsoft.com/office/powerpoint/2010/main" val="6992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7C4E89-2768-4043-BCE8-DCA00A1E135E}"/>
              </a:ext>
            </a:extLst>
          </p:cNvPr>
          <p:cNvSpPr>
            <a:spLocks noGrp="1"/>
          </p:cNvSpPr>
          <p:nvPr>
            <p:ph type="title"/>
          </p:nvPr>
        </p:nvSpPr>
        <p:spPr/>
        <p:txBody>
          <a:bodyPr/>
          <a:lstStyle/>
          <a:p>
            <a:r>
              <a:rPr kumimoji="1" lang="ja-JP" altLang="en-US" dirty="0"/>
              <a:t>ファシリテーターに求められるもの</a:t>
            </a:r>
          </a:p>
        </p:txBody>
      </p:sp>
      <p:sp>
        <p:nvSpPr>
          <p:cNvPr id="3" name="コンテンツ プレースホルダー 2">
            <a:extLst>
              <a:ext uri="{FF2B5EF4-FFF2-40B4-BE49-F238E27FC236}">
                <a16:creationId xmlns:a16="http://schemas.microsoft.com/office/drawing/2014/main" id="{2BF4D196-8869-4D8B-9992-62A8BCC3139F}"/>
              </a:ext>
            </a:extLst>
          </p:cNvPr>
          <p:cNvSpPr>
            <a:spLocks noGrp="1"/>
          </p:cNvSpPr>
          <p:nvPr>
            <p:ph idx="1"/>
          </p:nvPr>
        </p:nvSpPr>
        <p:spPr>
          <a:xfrm>
            <a:off x="628650" y="1825624"/>
            <a:ext cx="8121650" cy="4667249"/>
          </a:xfrm>
        </p:spPr>
        <p:txBody>
          <a:bodyPr>
            <a:normAutofit fontScale="62500" lnSpcReduction="20000"/>
          </a:bodyPr>
          <a:lstStyle/>
          <a:p>
            <a:pPr>
              <a:lnSpc>
                <a:spcPct val="150000"/>
              </a:lnSpc>
            </a:pPr>
            <a:r>
              <a:rPr lang="ja-JP" altLang="ja-JP" sz="3500" dirty="0"/>
              <a:t>進行、時間の管理</a:t>
            </a:r>
          </a:p>
          <a:p>
            <a:pPr>
              <a:lnSpc>
                <a:spcPct val="150000"/>
              </a:lnSpc>
            </a:pPr>
            <a:r>
              <a:rPr lang="ja-JP" altLang="ja-JP" sz="3500" dirty="0"/>
              <a:t>各セクションの目的の把握</a:t>
            </a:r>
            <a:r>
              <a:rPr lang="ja-JP" altLang="en-US" sz="3500" dirty="0"/>
              <a:t>と</a:t>
            </a:r>
            <a:r>
              <a:rPr lang="ja-JP" altLang="ja-JP" sz="3500" dirty="0"/>
              <a:t>説明</a:t>
            </a:r>
            <a:endParaRPr lang="en-US" altLang="ja-JP" sz="3500" dirty="0"/>
          </a:p>
          <a:p>
            <a:pPr marL="0" indent="0">
              <a:lnSpc>
                <a:spcPct val="150000"/>
              </a:lnSpc>
              <a:buNone/>
            </a:pPr>
            <a:r>
              <a:rPr lang="ja-JP" altLang="en-US" sz="3500" dirty="0"/>
              <a:t>　　～　</a:t>
            </a:r>
            <a:r>
              <a:rPr lang="ja-JP" altLang="en-US" sz="3500" dirty="0" smtClean="0"/>
              <a:t>サービス（支援）提供</a:t>
            </a:r>
            <a:r>
              <a:rPr lang="ja-JP" altLang="en-US" sz="3500" dirty="0"/>
              <a:t>のプロセスごとの内容の必要性を伝え</a:t>
            </a:r>
            <a:endParaRPr lang="en-US" altLang="ja-JP" sz="3500" dirty="0"/>
          </a:p>
          <a:p>
            <a:pPr marL="0" indent="0">
              <a:lnSpc>
                <a:spcPct val="150000"/>
              </a:lnSpc>
              <a:buNone/>
            </a:pPr>
            <a:r>
              <a:rPr lang="ja-JP" altLang="en-US" sz="3500" dirty="0"/>
              <a:t>　　　　 理解を深めてもらえるように演習を行う。～</a:t>
            </a:r>
            <a:endParaRPr lang="ja-JP" altLang="ja-JP" sz="3500" dirty="0"/>
          </a:p>
          <a:p>
            <a:pPr>
              <a:lnSpc>
                <a:spcPct val="150000"/>
              </a:lnSpc>
            </a:pPr>
            <a:r>
              <a:rPr lang="ja-JP" altLang="ja-JP" sz="3500" dirty="0"/>
              <a:t>全体ファシリ・グループファシリの進め方の統一感</a:t>
            </a:r>
          </a:p>
          <a:p>
            <a:pPr>
              <a:lnSpc>
                <a:spcPct val="150000"/>
              </a:lnSpc>
            </a:pPr>
            <a:r>
              <a:rPr lang="ja-JP" altLang="ja-JP" sz="3500" dirty="0"/>
              <a:t>各セクションでのシェア</a:t>
            </a:r>
          </a:p>
          <a:p>
            <a:pPr>
              <a:lnSpc>
                <a:spcPct val="150000"/>
              </a:lnSpc>
            </a:pPr>
            <a:r>
              <a:rPr lang="ja-JP" altLang="en-US" sz="3500" dirty="0"/>
              <a:t>やる気になる空気感</a:t>
            </a:r>
            <a:endParaRPr lang="x-none" altLang="ja-JP" sz="3500" dirty="0"/>
          </a:p>
          <a:p>
            <a:endParaRPr kumimoji="1" lang="ja-JP" altLang="en-US" dirty="0"/>
          </a:p>
        </p:txBody>
      </p:sp>
    </p:spTree>
    <p:extLst>
      <p:ext uri="{BB962C8B-B14F-4D97-AF65-F5344CB8AC3E}">
        <p14:creationId xmlns:p14="http://schemas.microsoft.com/office/powerpoint/2010/main" val="719507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37E338-E340-4B8A-B90A-0166A42A986C}"/>
              </a:ext>
            </a:extLst>
          </p:cNvPr>
          <p:cNvSpPr>
            <a:spLocks noGrp="1"/>
          </p:cNvSpPr>
          <p:nvPr>
            <p:ph type="title"/>
          </p:nvPr>
        </p:nvSpPr>
        <p:spPr/>
        <p:txBody>
          <a:bodyPr/>
          <a:lstStyle/>
          <a:p>
            <a:r>
              <a:rPr kumimoji="1" lang="ja-JP" altLang="en-US" dirty="0"/>
              <a:t>基礎研修で大事なこと</a:t>
            </a:r>
          </a:p>
        </p:txBody>
      </p:sp>
      <p:sp>
        <p:nvSpPr>
          <p:cNvPr id="3" name="コンテンツ プレースホルダー 2">
            <a:extLst>
              <a:ext uri="{FF2B5EF4-FFF2-40B4-BE49-F238E27FC236}">
                <a16:creationId xmlns:a16="http://schemas.microsoft.com/office/drawing/2014/main" id="{294490D7-17E6-458C-A957-34ED86B124C1}"/>
              </a:ext>
            </a:extLst>
          </p:cNvPr>
          <p:cNvSpPr>
            <a:spLocks noGrp="1"/>
          </p:cNvSpPr>
          <p:nvPr>
            <p:ph idx="1"/>
          </p:nvPr>
        </p:nvSpPr>
        <p:spPr>
          <a:xfrm>
            <a:off x="628650" y="1825624"/>
            <a:ext cx="7886700" cy="4841393"/>
          </a:xfrm>
        </p:spPr>
        <p:txBody>
          <a:bodyPr>
            <a:normAutofit fontScale="92500"/>
          </a:bodyPr>
          <a:lstStyle/>
          <a:p>
            <a:pPr>
              <a:lnSpc>
                <a:spcPct val="125000"/>
              </a:lnSpc>
            </a:pPr>
            <a:r>
              <a:rPr lang="ja-JP" altLang="ja-JP" sz="2400" dirty="0"/>
              <a:t>基本を押さえるからこそ</a:t>
            </a:r>
            <a:r>
              <a:rPr lang="ja-JP" altLang="en-US" sz="2400" dirty="0"/>
              <a:t>、全体を</a:t>
            </a:r>
            <a:r>
              <a:rPr lang="ja-JP" altLang="ja-JP" sz="2400" dirty="0"/>
              <a:t>理解する</a:t>
            </a:r>
          </a:p>
          <a:p>
            <a:pPr>
              <a:lnSpc>
                <a:spcPct val="125000"/>
              </a:lnSpc>
            </a:pPr>
            <a:r>
              <a:rPr lang="ja-JP" altLang="ja-JP" sz="2400" dirty="0"/>
              <a:t>個別支援計画作成は、</a:t>
            </a:r>
            <a:r>
              <a:rPr lang="ja-JP" altLang="ja-JP" sz="2400" dirty="0" smtClean="0"/>
              <a:t>サビ管</a:t>
            </a:r>
            <a:r>
              <a:rPr lang="ja-JP" altLang="en-US" sz="2400" dirty="0" smtClean="0"/>
              <a:t>・児発管</a:t>
            </a:r>
            <a:r>
              <a:rPr lang="ja-JP" altLang="ja-JP" sz="2400" dirty="0" smtClean="0"/>
              <a:t>の</a:t>
            </a:r>
            <a:r>
              <a:rPr lang="ja-JP" altLang="ja-JP" sz="2400" dirty="0"/>
              <a:t>主体性が求められる。</a:t>
            </a:r>
          </a:p>
          <a:p>
            <a:pPr>
              <a:lnSpc>
                <a:spcPct val="125000"/>
              </a:lnSpc>
            </a:pPr>
            <a:r>
              <a:rPr lang="ja-JP" altLang="ja-JP" sz="2400" dirty="0"/>
              <a:t>本人と対話したうえで、個別支援計画を作成する。</a:t>
            </a:r>
          </a:p>
          <a:p>
            <a:pPr>
              <a:lnSpc>
                <a:spcPct val="125000"/>
              </a:lnSpc>
            </a:pPr>
            <a:r>
              <a:rPr lang="ja-JP" altLang="ja-JP" sz="2400" dirty="0"/>
              <a:t>相談支援専門員任せではいけない。育てる感覚。</a:t>
            </a:r>
          </a:p>
          <a:p>
            <a:pPr>
              <a:lnSpc>
                <a:spcPct val="125000"/>
              </a:lnSpc>
            </a:pPr>
            <a:r>
              <a:rPr lang="ja-JP" altLang="ja-JP" sz="2400" dirty="0" smtClean="0"/>
              <a:t>サビ管</a:t>
            </a:r>
            <a:r>
              <a:rPr lang="ja-JP" altLang="en-US" sz="2400" dirty="0" smtClean="0"/>
              <a:t>・児発管</a:t>
            </a:r>
            <a:r>
              <a:rPr lang="ja-JP" altLang="ja-JP" sz="2400" dirty="0" smtClean="0"/>
              <a:t>も</a:t>
            </a:r>
            <a:r>
              <a:rPr lang="ja-JP" altLang="ja-JP" sz="2400" dirty="0"/>
              <a:t>継続的な自己研鑽が大事。</a:t>
            </a:r>
          </a:p>
          <a:p>
            <a:pPr>
              <a:lnSpc>
                <a:spcPct val="125000"/>
              </a:lnSpc>
            </a:pPr>
            <a:r>
              <a:rPr lang="ja-JP" altLang="ja-JP" sz="2400" dirty="0"/>
              <a:t>自分の事業所の</a:t>
            </a:r>
            <a:r>
              <a:rPr lang="ja-JP" altLang="en-US" sz="2400" dirty="0"/>
              <a:t>プロセス</a:t>
            </a:r>
            <a:r>
              <a:rPr lang="ja-JP" altLang="ja-JP" sz="2400" dirty="0"/>
              <a:t>の振返り</a:t>
            </a:r>
          </a:p>
          <a:p>
            <a:pPr>
              <a:lnSpc>
                <a:spcPct val="125000"/>
              </a:lnSpc>
            </a:pPr>
            <a:r>
              <a:rPr lang="ja-JP" altLang="en-US" sz="2400" dirty="0"/>
              <a:t>就労</a:t>
            </a:r>
            <a:r>
              <a:rPr lang="en-US" altLang="ja-JP" sz="2400" dirty="0"/>
              <a:t>B</a:t>
            </a:r>
            <a:r>
              <a:rPr lang="ja-JP" altLang="en-US" sz="2400" dirty="0"/>
              <a:t>型の個別支援計画、</a:t>
            </a:r>
            <a:r>
              <a:rPr lang="en-US" altLang="ja-JP" sz="2400" dirty="0"/>
              <a:t>GH</a:t>
            </a:r>
            <a:r>
              <a:rPr lang="ja-JP" altLang="en-US" sz="2400" dirty="0"/>
              <a:t>の個別支援計画、両方の事業所の計画を確認することも大事。それぞれの事業所の計画がちゃんとしていると、本人の生活が窮屈になる。</a:t>
            </a:r>
            <a:endParaRPr lang="x-none" altLang="ja-JP" sz="2400" dirty="0"/>
          </a:p>
          <a:p>
            <a:endParaRPr kumimoji="1" lang="ja-JP" altLang="en-US" dirty="0"/>
          </a:p>
        </p:txBody>
      </p:sp>
    </p:spTree>
    <p:extLst>
      <p:ext uri="{BB962C8B-B14F-4D97-AF65-F5344CB8AC3E}">
        <p14:creationId xmlns:p14="http://schemas.microsoft.com/office/powerpoint/2010/main" val="1921429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615F70-9A09-4EE9-80C1-AF53085FC055}"/>
              </a:ext>
            </a:extLst>
          </p:cNvPr>
          <p:cNvSpPr>
            <a:spLocks noGrp="1"/>
          </p:cNvSpPr>
          <p:nvPr>
            <p:ph type="title"/>
          </p:nvPr>
        </p:nvSpPr>
        <p:spPr>
          <a:xfrm>
            <a:off x="628650" y="365127"/>
            <a:ext cx="7886700" cy="1069974"/>
          </a:xfrm>
        </p:spPr>
        <p:txBody>
          <a:bodyPr/>
          <a:lstStyle/>
          <a:p>
            <a:r>
              <a:rPr kumimoji="1" lang="ja-JP" altLang="en-US" dirty="0"/>
              <a:t>７つのセクション</a:t>
            </a:r>
          </a:p>
        </p:txBody>
      </p:sp>
      <p:sp>
        <p:nvSpPr>
          <p:cNvPr id="3" name="コンテンツ プレースホルダー 2">
            <a:extLst>
              <a:ext uri="{FF2B5EF4-FFF2-40B4-BE49-F238E27FC236}">
                <a16:creationId xmlns:a16="http://schemas.microsoft.com/office/drawing/2014/main" id="{D0B7BF23-DE43-4B75-935C-9B8DDCA4A799}"/>
              </a:ext>
            </a:extLst>
          </p:cNvPr>
          <p:cNvSpPr>
            <a:spLocks noGrp="1"/>
          </p:cNvSpPr>
          <p:nvPr>
            <p:ph idx="1"/>
          </p:nvPr>
        </p:nvSpPr>
        <p:spPr>
          <a:xfrm>
            <a:off x="330200" y="1270001"/>
            <a:ext cx="8674100" cy="5372100"/>
          </a:xfrm>
        </p:spPr>
        <p:txBody>
          <a:bodyPr>
            <a:normAutofit fontScale="62500" lnSpcReduction="20000"/>
          </a:bodyPr>
          <a:lstStyle/>
          <a:p>
            <a:pPr marL="0" indent="0">
              <a:lnSpc>
                <a:spcPct val="135000"/>
              </a:lnSpc>
              <a:buNone/>
            </a:pPr>
            <a:r>
              <a:rPr lang="ja-JP" altLang="en-US" sz="3100" b="1" u="sng" dirty="0"/>
              <a:t>１．個別支援計画の作成（演習）　</a:t>
            </a:r>
            <a:r>
              <a:rPr lang="en-US" altLang="ja-JP" sz="3100" b="1" u="sng" dirty="0"/>
              <a:t>270</a:t>
            </a:r>
            <a:r>
              <a:rPr lang="ja-JP" altLang="en-US" sz="3100" b="1" u="sng" dirty="0"/>
              <a:t>分</a:t>
            </a:r>
            <a:endParaRPr lang="en-US" altLang="ja-JP" sz="3100" b="1" u="sng" dirty="0"/>
          </a:p>
          <a:p>
            <a:pPr marL="0" indent="0">
              <a:lnSpc>
                <a:spcPct val="135000"/>
              </a:lnSpc>
              <a:buNone/>
            </a:pPr>
            <a:r>
              <a:rPr lang="ja-JP" altLang="en-US" sz="3400" dirty="0"/>
              <a:t>①</a:t>
            </a:r>
            <a:r>
              <a:rPr lang="ja-JP" altLang="ja-JP" sz="3400" dirty="0"/>
              <a:t>ガイダンス</a:t>
            </a:r>
          </a:p>
          <a:p>
            <a:pPr marL="0" indent="0">
              <a:lnSpc>
                <a:spcPct val="135000"/>
              </a:lnSpc>
              <a:buNone/>
            </a:pPr>
            <a:r>
              <a:rPr lang="ja-JP" altLang="en-US" sz="3400" dirty="0"/>
              <a:t>②</a:t>
            </a:r>
            <a:r>
              <a:rPr lang="ja-JP" altLang="ja-JP" sz="3400" dirty="0"/>
              <a:t>サービス担当者会議への参加準備</a:t>
            </a:r>
            <a:r>
              <a:rPr lang="ja-JP" altLang="en-US" sz="2600" dirty="0"/>
              <a:t>　</a:t>
            </a:r>
            <a:r>
              <a:rPr lang="ja-JP" altLang="en-US" sz="2200" dirty="0"/>
              <a:t>～</a:t>
            </a:r>
            <a:r>
              <a:rPr lang="ja-JP" altLang="ja-JP" sz="2200" dirty="0"/>
              <a:t>利用者概要の把握</a:t>
            </a:r>
            <a:r>
              <a:rPr lang="ja-JP" altLang="en-US" sz="2200" dirty="0"/>
              <a:t>～</a:t>
            </a:r>
            <a:endParaRPr lang="ja-JP" altLang="ja-JP" sz="2900" dirty="0"/>
          </a:p>
          <a:p>
            <a:pPr marL="0" indent="0">
              <a:lnSpc>
                <a:spcPct val="135000"/>
              </a:lnSpc>
              <a:buNone/>
            </a:pPr>
            <a:r>
              <a:rPr lang="ja-JP" altLang="en-US" sz="3400" dirty="0"/>
              <a:t>③</a:t>
            </a:r>
            <a:r>
              <a:rPr lang="ja-JP" altLang="ja-JP" sz="3400" dirty="0"/>
              <a:t>サービス担当者会議体験</a:t>
            </a:r>
            <a:r>
              <a:rPr lang="ja-JP" altLang="en-US" sz="2200" dirty="0"/>
              <a:t>～</a:t>
            </a:r>
            <a:r>
              <a:rPr lang="ja-JP" altLang="ja-JP" sz="2200" dirty="0"/>
              <a:t>アセスメントの深化と生活全体のニーズ把握</a:t>
            </a:r>
            <a:r>
              <a:rPr lang="ja-JP" altLang="en-US" sz="2200" dirty="0"/>
              <a:t>～</a:t>
            </a:r>
            <a:endParaRPr lang="ja-JP" altLang="ja-JP" sz="2600" dirty="0"/>
          </a:p>
          <a:p>
            <a:pPr marL="0" indent="0">
              <a:lnSpc>
                <a:spcPct val="135000"/>
              </a:lnSpc>
              <a:buNone/>
            </a:pPr>
            <a:r>
              <a:rPr lang="ja-JP" altLang="en-US" sz="3400" dirty="0"/>
              <a:t>④</a:t>
            </a:r>
            <a:r>
              <a:rPr lang="ja-JP" altLang="ja-JP" sz="3400" dirty="0"/>
              <a:t>個別支援計画作成</a:t>
            </a:r>
            <a:r>
              <a:rPr lang="ja-JP" altLang="ja-JP" sz="3400" dirty="0" smtClean="0"/>
              <a:t>に</a:t>
            </a:r>
            <a:r>
              <a:rPr lang="ja-JP" altLang="en-US" sz="3400" dirty="0" smtClean="0"/>
              <a:t>当たり</a:t>
            </a:r>
            <a:r>
              <a:rPr lang="ja-JP" altLang="ja-JP" sz="3400" dirty="0" smtClean="0"/>
              <a:t>本人</a:t>
            </a:r>
            <a:r>
              <a:rPr lang="ja-JP" altLang="ja-JP" sz="3400" dirty="0"/>
              <a:t>との面接</a:t>
            </a:r>
            <a:r>
              <a:rPr lang="ja-JP" altLang="en-US" sz="2300" dirty="0"/>
              <a:t>～</a:t>
            </a:r>
            <a:r>
              <a:rPr lang="ja-JP" altLang="ja-JP" sz="2300" dirty="0"/>
              <a:t>事業所におけるニーズ把握～</a:t>
            </a:r>
          </a:p>
          <a:p>
            <a:pPr marL="0" indent="0">
              <a:lnSpc>
                <a:spcPct val="135000"/>
              </a:lnSpc>
              <a:buNone/>
            </a:pPr>
            <a:r>
              <a:rPr lang="ja-JP" altLang="en-US" sz="3400" dirty="0"/>
              <a:t>⑤</a:t>
            </a:r>
            <a:r>
              <a:rPr lang="ja-JP" altLang="ja-JP" sz="3400" dirty="0"/>
              <a:t>個別支援計画の作成・発表</a:t>
            </a:r>
            <a:endParaRPr lang="en-US" altLang="ja-JP" sz="3400" dirty="0"/>
          </a:p>
          <a:p>
            <a:pPr marL="0" indent="0">
              <a:lnSpc>
                <a:spcPct val="135000"/>
              </a:lnSpc>
              <a:buNone/>
            </a:pPr>
            <a:endParaRPr lang="ja-JP" altLang="ja-JP" sz="2600" dirty="0"/>
          </a:p>
          <a:p>
            <a:pPr marL="0" indent="0">
              <a:lnSpc>
                <a:spcPct val="135000"/>
              </a:lnSpc>
              <a:buNone/>
            </a:pPr>
            <a:r>
              <a:rPr lang="ja-JP" altLang="en-US" sz="3100" b="1" u="sng" dirty="0"/>
              <a:t>２．個別支援計画の実施状況の把握（モニタリング）</a:t>
            </a:r>
            <a:endParaRPr lang="en-US" altLang="ja-JP" sz="3100" b="1" u="sng" dirty="0"/>
          </a:p>
          <a:p>
            <a:pPr marL="0" indent="0">
              <a:lnSpc>
                <a:spcPct val="135000"/>
              </a:lnSpc>
              <a:buNone/>
            </a:pPr>
            <a:r>
              <a:rPr lang="ja-JP" altLang="en-US" sz="3100" b="1" dirty="0"/>
              <a:t>　　　　　　　　　　　　　　　　　　　　　　　　　　</a:t>
            </a:r>
            <a:r>
              <a:rPr lang="ja-JP" altLang="en-US" sz="3100" b="1" u="sng" dirty="0"/>
              <a:t>及び記録方法　</a:t>
            </a:r>
            <a:r>
              <a:rPr lang="en-US" altLang="ja-JP" sz="3100" b="1" u="sng" dirty="0"/>
              <a:t>180</a:t>
            </a:r>
            <a:r>
              <a:rPr lang="ja-JP" altLang="en-US" sz="3100" b="1" u="sng" dirty="0"/>
              <a:t>分</a:t>
            </a:r>
            <a:endParaRPr lang="en-US" altLang="ja-JP" sz="3100" b="1" u="sng" dirty="0"/>
          </a:p>
          <a:p>
            <a:pPr marL="0" indent="0">
              <a:lnSpc>
                <a:spcPct val="135000"/>
              </a:lnSpc>
              <a:buNone/>
            </a:pPr>
            <a:r>
              <a:rPr lang="ja-JP" altLang="en-US" sz="3800" dirty="0"/>
              <a:t>⑥</a:t>
            </a:r>
            <a:r>
              <a:rPr lang="ja-JP" altLang="ja-JP" sz="3800" dirty="0"/>
              <a:t>サービス担当者会議のロールプレイ（モニタ</a:t>
            </a:r>
            <a:r>
              <a:rPr lang="ja-JP" altLang="en-US" sz="3800" dirty="0"/>
              <a:t>）</a:t>
            </a:r>
            <a:r>
              <a:rPr lang="ja-JP" altLang="en-US" sz="2200" dirty="0"/>
              <a:t>～</a:t>
            </a:r>
            <a:r>
              <a:rPr lang="ja-JP" altLang="ja-JP" sz="2200" dirty="0"/>
              <a:t>追加情報の提示</a:t>
            </a:r>
            <a:r>
              <a:rPr lang="ja-JP" altLang="en-US" sz="2200" dirty="0"/>
              <a:t>～</a:t>
            </a:r>
            <a:r>
              <a:rPr lang="x-none" altLang="ja-JP" sz="2200" dirty="0"/>
              <a:t> </a:t>
            </a:r>
            <a:endParaRPr lang="x-none" altLang="ja-JP" sz="3200" dirty="0"/>
          </a:p>
          <a:p>
            <a:pPr marL="0" indent="0">
              <a:lnSpc>
                <a:spcPct val="135000"/>
              </a:lnSpc>
              <a:buNone/>
            </a:pPr>
            <a:r>
              <a:rPr lang="ja-JP" altLang="en-US" sz="3800" dirty="0"/>
              <a:t>⑦</a:t>
            </a:r>
            <a:r>
              <a:rPr lang="ja-JP" altLang="ja-JP" sz="3800" dirty="0"/>
              <a:t>個別支援計画修正案の作成</a:t>
            </a:r>
          </a:p>
          <a:p>
            <a:endParaRPr kumimoji="1" lang="ja-JP" altLang="en-US" dirty="0"/>
          </a:p>
        </p:txBody>
      </p:sp>
    </p:spTree>
    <p:extLst>
      <p:ext uri="{BB962C8B-B14F-4D97-AF65-F5344CB8AC3E}">
        <p14:creationId xmlns:p14="http://schemas.microsoft.com/office/powerpoint/2010/main" val="4157067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043B35-704A-46B8-9FAF-2E33392E69C6}"/>
              </a:ext>
            </a:extLst>
          </p:cNvPr>
          <p:cNvSpPr>
            <a:spLocks noGrp="1"/>
          </p:cNvSpPr>
          <p:nvPr>
            <p:ph type="title"/>
          </p:nvPr>
        </p:nvSpPr>
        <p:spPr/>
        <p:txBody>
          <a:bodyPr>
            <a:normAutofit fontScale="90000"/>
          </a:bodyPr>
          <a:lstStyle/>
          <a:p>
            <a:r>
              <a:rPr lang="ja-JP" altLang="en-US" dirty="0"/>
              <a:t>①　</a:t>
            </a:r>
            <a:r>
              <a:rPr lang="ja-JP" altLang="ja-JP" dirty="0"/>
              <a:t>ガイダンス</a:t>
            </a:r>
            <a:br>
              <a:rPr lang="ja-JP" altLang="ja-JP" dirty="0"/>
            </a:br>
            <a:endParaRPr kumimoji="1" lang="ja-JP" altLang="en-US" dirty="0"/>
          </a:p>
        </p:txBody>
      </p:sp>
      <p:sp>
        <p:nvSpPr>
          <p:cNvPr id="3" name="コンテンツ プレースホルダー 2">
            <a:extLst>
              <a:ext uri="{FF2B5EF4-FFF2-40B4-BE49-F238E27FC236}">
                <a16:creationId xmlns:a16="http://schemas.microsoft.com/office/drawing/2014/main" id="{BB920AC9-9551-40C2-BFDC-72E9485E35F8}"/>
              </a:ext>
            </a:extLst>
          </p:cNvPr>
          <p:cNvSpPr>
            <a:spLocks noGrp="1"/>
          </p:cNvSpPr>
          <p:nvPr>
            <p:ph idx="1"/>
          </p:nvPr>
        </p:nvSpPr>
        <p:spPr>
          <a:xfrm>
            <a:off x="516882" y="1551009"/>
            <a:ext cx="8110236" cy="5162307"/>
          </a:xfrm>
        </p:spPr>
        <p:txBody>
          <a:bodyPr>
            <a:normAutofit fontScale="25000" lnSpcReduction="20000"/>
          </a:bodyPr>
          <a:lstStyle/>
          <a:p>
            <a:pPr>
              <a:lnSpc>
                <a:spcPct val="125000"/>
              </a:lnSpc>
            </a:pPr>
            <a:r>
              <a:rPr lang="ja-JP" altLang="en-US" sz="9600" dirty="0"/>
              <a:t>初期の個別支援計画を作成する</a:t>
            </a:r>
            <a:r>
              <a:rPr lang="ja-JP" altLang="en-US" sz="9600" dirty="0" smtClean="0"/>
              <a:t>に当たってプロセス</a:t>
            </a:r>
            <a:r>
              <a:rPr lang="ja-JP" altLang="en-US" sz="9600" dirty="0"/>
              <a:t>の確認</a:t>
            </a:r>
            <a:endParaRPr lang="en-US" altLang="ja-JP" sz="9600" dirty="0"/>
          </a:p>
          <a:p>
            <a:pPr marL="0" indent="0">
              <a:lnSpc>
                <a:spcPct val="125000"/>
              </a:lnSpc>
              <a:buNone/>
            </a:pPr>
            <a:r>
              <a:rPr lang="ja-JP" altLang="en-US" sz="9600" dirty="0"/>
              <a:t>①サービス管理責任者・児童</a:t>
            </a:r>
            <a:r>
              <a:rPr lang="ja-JP" altLang="en-US" sz="9600" dirty="0" smtClean="0"/>
              <a:t>発達支援管理</a:t>
            </a:r>
            <a:r>
              <a:rPr lang="ja-JP" altLang="en-US" sz="9600" dirty="0"/>
              <a:t>責任者はサービス</a:t>
            </a:r>
            <a:r>
              <a:rPr lang="ja-JP" altLang="en-US" sz="9600" dirty="0" smtClean="0"/>
              <a:t>担当者会議</a:t>
            </a:r>
            <a:r>
              <a:rPr lang="ja-JP" altLang="en-US" sz="9600" dirty="0"/>
              <a:t>に出席して利用計画の内容を理解する（必要に応じて</a:t>
            </a:r>
            <a:r>
              <a:rPr lang="ja-JP" altLang="en-US" sz="9600" dirty="0" smtClean="0"/>
              <a:t>疑問点</a:t>
            </a:r>
            <a:r>
              <a:rPr lang="ja-JP" altLang="en-US" sz="9600" dirty="0"/>
              <a:t>を</a:t>
            </a:r>
            <a:r>
              <a:rPr lang="ja-JP" altLang="en-US" sz="9600" dirty="0" smtClean="0"/>
              <a:t>投げ掛ける）</a:t>
            </a:r>
            <a:endParaRPr lang="en-US" altLang="ja-JP" sz="9600" dirty="0"/>
          </a:p>
          <a:p>
            <a:pPr marL="0" indent="0">
              <a:lnSpc>
                <a:spcPct val="125000"/>
              </a:lnSpc>
              <a:buNone/>
            </a:pPr>
            <a:r>
              <a:rPr lang="ja-JP" altLang="en-US" sz="9600" dirty="0"/>
              <a:t>②内容を理解確認した上で、自事業所でのアセスメントを</a:t>
            </a:r>
            <a:r>
              <a:rPr lang="ja-JP" altLang="en-US" sz="9600" dirty="0" smtClean="0"/>
              <a:t>実施</a:t>
            </a:r>
            <a:endParaRPr lang="en-US" altLang="ja-JP" sz="9600" dirty="0"/>
          </a:p>
          <a:p>
            <a:pPr marL="0" indent="0">
              <a:lnSpc>
                <a:spcPct val="125000"/>
              </a:lnSpc>
              <a:buNone/>
            </a:pPr>
            <a:r>
              <a:rPr lang="ja-JP" altLang="en-US" sz="9600" dirty="0"/>
              <a:t>③個別支援計画案を</a:t>
            </a:r>
            <a:r>
              <a:rPr lang="ja-JP" altLang="en-US" sz="9600" dirty="0" smtClean="0"/>
              <a:t>作成</a:t>
            </a:r>
            <a:endParaRPr lang="en-US" altLang="ja-JP" sz="9600" dirty="0"/>
          </a:p>
          <a:p>
            <a:pPr marL="0" indent="0">
              <a:lnSpc>
                <a:spcPct val="125000"/>
              </a:lnSpc>
              <a:buNone/>
            </a:pPr>
            <a:r>
              <a:rPr lang="ja-JP" altLang="en-US" sz="9600" dirty="0"/>
              <a:t>④個別支援会議（本人との面談）を</a:t>
            </a:r>
            <a:r>
              <a:rPr lang="ja-JP" altLang="en-US" sz="9600" dirty="0" smtClean="0"/>
              <a:t>実施</a:t>
            </a:r>
            <a:endParaRPr lang="en-US" altLang="ja-JP" sz="9600" dirty="0"/>
          </a:p>
          <a:p>
            <a:pPr marL="0" indent="0">
              <a:lnSpc>
                <a:spcPct val="125000"/>
              </a:lnSpc>
              <a:buNone/>
            </a:pPr>
            <a:r>
              <a:rPr lang="ja-JP" altLang="en-US" sz="9600" dirty="0"/>
              <a:t>⑤正式な個別支援計画を作成し、本人又は家族に承諾を受ける</a:t>
            </a:r>
            <a:endParaRPr lang="en-US" altLang="ja-JP" sz="9600" dirty="0"/>
          </a:p>
          <a:p>
            <a:pPr>
              <a:lnSpc>
                <a:spcPct val="125000"/>
              </a:lnSpc>
            </a:pPr>
            <a:r>
              <a:rPr lang="ja-JP" altLang="en-US" sz="9600" dirty="0"/>
              <a:t>①～⑤のプロセスを確認することが、利用者主体の</a:t>
            </a:r>
            <a:r>
              <a:rPr lang="ja-JP" altLang="en-US" sz="9600" dirty="0" smtClean="0"/>
              <a:t>サービス（支援）提供</a:t>
            </a:r>
            <a:r>
              <a:rPr lang="ja-JP" altLang="en-US" sz="9600" dirty="0"/>
              <a:t>であり、権利擁護の視点からも重要である。</a:t>
            </a:r>
            <a:endParaRPr lang="en-US" altLang="ja-JP" sz="9600" dirty="0"/>
          </a:p>
          <a:p>
            <a:pPr marL="0" indent="0">
              <a:lnSpc>
                <a:spcPct val="125000"/>
              </a:lnSpc>
              <a:buNone/>
            </a:pPr>
            <a:endParaRPr lang="en-US" altLang="ja-JP" dirty="0"/>
          </a:p>
          <a:p>
            <a:endParaRPr kumimoji="1" lang="ja-JP" altLang="en-US" dirty="0"/>
          </a:p>
        </p:txBody>
      </p:sp>
    </p:spTree>
    <p:extLst>
      <p:ext uri="{BB962C8B-B14F-4D97-AF65-F5344CB8AC3E}">
        <p14:creationId xmlns:p14="http://schemas.microsoft.com/office/powerpoint/2010/main" val="3025573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849741" y="1377338"/>
            <a:ext cx="3116713" cy="722732"/>
          </a:xfrm>
        </p:spPr>
        <p:txBody>
          <a:bodyPr/>
          <a:lstStyle/>
          <a:p>
            <a:pPr eaLnBrk="1" hangingPunct="1"/>
            <a:r>
              <a:rPr lang="ja-JP" altLang="en-US" sz="2215" dirty="0">
                <a:solidFill>
                  <a:schemeClr val="tx1"/>
                </a:solidFill>
              </a:rPr>
              <a:t>（在宅・施設別）</a:t>
            </a:r>
          </a:p>
        </p:txBody>
      </p:sp>
      <p:sp>
        <p:nvSpPr>
          <p:cNvPr id="1028" name="Rectangle 3"/>
          <p:cNvSpPr>
            <a:spLocks noGrp="1" noChangeArrowheads="1"/>
          </p:cNvSpPr>
          <p:nvPr>
            <p:ph type="body" idx="1"/>
          </p:nvPr>
        </p:nvSpPr>
        <p:spPr>
          <a:xfrm>
            <a:off x="1296968" y="1934393"/>
            <a:ext cx="2669485" cy="509954"/>
          </a:xfrm>
        </p:spPr>
        <p:txBody>
          <a:bodyPr>
            <a:normAutofit/>
          </a:bodyPr>
          <a:lstStyle/>
          <a:p>
            <a:pPr algn="just" eaLnBrk="1" hangingPunct="1">
              <a:buFontTx/>
              <a:buNone/>
            </a:pPr>
            <a:r>
              <a:rPr lang="ja-JP" altLang="en-US" sz="831" dirty="0">
                <a:latin typeface="Century" pitchFamily="18" charset="0"/>
                <a:ea typeface="HGPｺﾞｼｯｸM" pitchFamily="50" charset="-128"/>
              </a:rPr>
              <a:t>障害者総数　９６３．５万人（人口の約７．６％）</a:t>
            </a:r>
            <a:endParaRPr lang="en-US" altLang="ja-JP" sz="831" dirty="0">
              <a:latin typeface="Century" pitchFamily="18" charset="0"/>
              <a:ea typeface="HGPｺﾞｼｯｸM" pitchFamily="50" charset="-128"/>
            </a:endParaRPr>
          </a:p>
          <a:p>
            <a:pPr algn="just" eaLnBrk="1" hangingPunct="1">
              <a:buFontTx/>
              <a:buNone/>
            </a:pPr>
            <a:r>
              <a:rPr lang="ja-JP" altLang="en-US" sz="831" dirty="0">
                <a:latin typeface="Century" pitchFamily="18" charset="0"/>
                <a:ea typeface="HGPｺﾞｼｯｸM" pitchFamily="50" charset="-128"/>
              </a:rPr>
              <a:t>　　　うち在宅　　　　　９１４．０万人（９４．９％）</a:t>
            </a:r>
          </a:p>
          <a:p>
            <a:pPr algn="just" eaLnBrk="1" hangingPunct="1">
              <a:buFontTx/>
              <a:buNone/>
            </a:pPr>
            <a:r>
              <a:rPr lang="ja-JP" altLang="en-US" sz="831" dirty="0">
                <a:latin typeface="Century" pitchFamily="18" charset="0"/>
                <a:ea typeface="HGPｺﾞｼｯｸM" pitchFamily="50" charset="-128"/>
              </a:rPr>
              <a:t>　　　うち施設入所　　　４９．５万人（　５．１％）</a:t>
            </a:r>
            <a:endParaRPr lang="ja-JP" altLang="en-US" sz="831" dirty="0"/>
          </a:p>
        </p:txBody>
      </p:sp>
      <p:graphicFrame>
        <p:nvGraphicFramePr>
          <p:cNvPr id="1026" name="Object 4"/>
          <p:cNvGraphicFramePr>
            <a:graphicFrameLocks noChangeAspect="1"/>
          </p:cNvGraphicFramePr>
          <p:nvPr>
            <p:extLst/>
          </p:nvPr>
        </p:nvGraphicFramePr>
        <p:xfrm>
          <a:off x="351165" y="2521881"/>
          <a:ext cx="4057650" cy="3321821"/>
        </p:xfrm>
        <a:graphic>
          <a:graphicData uri="http://schemas.openxmlformats.org/presentationml/2006/ole">
            <mc:AlternateContent xmlns:mc="http://schemas.openxmlformats.org/markup-compatibility/2006">
              <mc:Choice xmlns:v="urn:schemas-microsoft-com:vml" Requires="v">
                <p:oleObj spid="_x0000_s1054" name="Document" r:id="rId4" imgW="8676434" imgH="6991350" progId="Word.Document.8">
                  <p:embed/>
                </p:oleObj>
              </mc:Choice>
              <mc:Fallback>
                <p:oleObj name="Document" r:id="rId4" imgW="8676434" imgH="6991350" progId="Word.Document.8">
                  <p:embed/>
                  <p:pic>
                    <p:nvPicPr>
                      <p:cNvPr id="1026" name="Object 4"/>
                      <p:cNvPicPr>
                        <a:picLocks noChangeAspect="1" noChangeArrowheads="1"/>
                      </p:cNvPicPr>
                      <p:nvPr/>
                    </p:nvPicPr>
                    <p:blipFill>
                      <a:blip r:embed="rId5"/>
                      <a:srcRect/>
                      <a:stretch>
                        <a:fillRect/>
                      </a:stretch>
                    </p:blipFill>
                    <p:spPr bwMode="auto">
                      <a:xfrm>
                        <a:off x="351165" y="2521881"/>
                        <a:ext cx="4057650" cy="3321821"/>
                      </a:xfrm>
                      <a:prstGeom prst="rect">
                        <a:avLst/>
                      </a:prstGeom>
                      <a:noFill/>
                      <a:extLst/>
                    </p:spPr>
                  </p:pic>
                </p:oleObj>
              </mc:Fallback>
            </mc:AlternateContent>
          </a:graphicData>
        </a:graphic>
      </p:graphicFrame>
      <p:sp>
        <p:nvSpPr>
          <p:cNvPr id="6" name="Rectangle 2"/>
          <p:cNvSpPr txBox="1">
            <a:spLocks noChangeArrowheads="1"/>
          </p:cNvSpPr>
          <p:nvPr/>
        </p:nvSpPr>
        <p:spPr bwMode="auto">
          <a:xfrm>
            <a:off x="5613680" y="1460452"/>
            <a:ext cx="2004010" cy="556504"/>
          </a:xfrm>
          <a:prstGeom prst="rect">
            <a:avLst/>
          </a:prstGeom>
          <a:noFill/>
          <a:ln w="9525">
            <a:noFill/>
            <a:miter lim="800000"/>
            <a:headEnd/>
            <a:tailEnd/>
          </a:ln>
        </p:spPr>
        <p:txBody>
          <a:bodyPr vert="horz" wrap="square" lIns="84368" tIns="42186" rIns="84368" bIns="42186" numCol="1" anchor="ctr" anchorCtr="0" compatLnSpc="1">
            <a:prstTxWarp prst="textNoShape">
              <a:avLst/>
            </a:prstTxWarp>
          </a:bodyPr>
          <a:lstStyle/>
          <a:p>
            <a:pPr algn="ctr" defTabSz="844083" fontAlgn="base">
              <a:spcBef>
                <a:spcPct val="0"/>
              </a:spcBef>
              <a:spcAft>
                <a:spcPct val="0"/>
              </a:spcAft>
              <a:defRPr/>
            </a:pPr>
            <a:r>
              <a:rPr kumimoji="1" lang="ja-JP" altLang="en-US" sz="2215" b="1" kern="0" dirty="0">
                <a:solidFill>
                  <a:prstClr val="black"/>
                </a:solidFill>
                <a:latin typeface="Arial"/>
                <a:ea typeface="ＭＳ Ｐゴシック"/>
              </a:rPr>
              <a:t>（年齢別）</a:t>
            </a:r>
          </a:p>
        </p:txBody>
      </p:sp>
      <p:sp>
        <p:nvSpPr>
          <p:cNvPr id="9" name="Rectangle 4"/>
          <p:cNvSpPr txBox="1">
            <a:spLocks noChangeArrowheads="1"/>
          </p:cNvSpPr>
          <p:nvPr/>
        </p:nvSpPr>
        <p:spPr bwMode="auto">
          <a:xfrm>
            <a:off x="5378931" y="1958385"/>
            <a:ext cx="2473507" cy="461969"/>
          </a:xfrm>
          <a:prstGeom prst="rect">
            <a:avLst/>
          </a:prstGeom>
          <a:noFill/>
          <a:ln w="9525">
            <a:noFill/>
            <a:miter lim="800000"/>
            <a:headEnd/>
            <a:tailEnd/>
          </a:ln>
        </p:spPr>
        <p:txBody>
          <a:bodyPr vert="horz" wrap="square" lIns="84368" tIns="42186" rIns="84368" bIns="42186" numCol="1" anchor="t" anchorCtr="0" compatLnSpc="1">
            <a:prstTxWarp prst="textNoShape">
              <a:avLst/>
            </a:prstTxWarp>
          </a:bodyPr>
          <a:lstStyle/>
          <a:p>
            <a:pPr marL="316531" indent="-316531" algn="just" defTabSz="844083" fontAlgn="base">
              <a:spcBef>
                <a:spcPct val="20000"/>
              </a:spcBef>
              <a:spcAft>
                <a:spcPct val="0"/>
              </a:spcAft>
              <a:defRPr/>
            </a:pPr>
            <a:r>
              <a:rPr kumimoji="1" lang="ja-JP" altLang="en-US" sz="831" kern="0" dirty="0">
                <a:solidFill>
                  <a:prstClr val="black"/>
                </a:solidFill>
                <a:latin typeface="Century" pitchFamily="18" charset="0"/>
                <a:ea typeface="HGPｺﾞｼｯｸM" pitchFamily="50" charset="-128"/>
              </a:rPr>
              <a:t>障害者総数　９６３．５万人（人口の約７．６％）</a:t>
            </a:r>
            <a:endParaRPr kumimoji="1" lang="en-US" altLang="ja-JP" sz="831" kern="0" dirty="0">
              <a:solidFill>
                <a:prstClr val="black"/>
              </a:solidFill>
              <a:latin typeface="Century" pitchFamily="18" charset="0"/>
              <a:ea typeface="HGPｺﾞｼｯｸM" pitchFamily="50" charset="-128"/>
            </a:endParaRPr>
          </a:p>
          <a:p>
            <a:pPr marL="316531" indent="-316531" algn="just" defTabSz="844083" fontAlgn="base">
              <a:spcBef>
                <a:spcPct val="20000"/>
              </a:spcBef>
              <a:spcAft>
                <a:spcPct val="0"/>
              </a:spcAft>
              <a:defRPr/>
            </a:pPr>
            <a:r>
              <a:rPr kumimoji="1" lang="ja-JP" altLang="en-US" sz="831" kern="0" dirty="0">
                <a:solidFill>
                  <a:prstClr val="black"/>
                </a:solidFill>
                <a:latin typeface="Century" pitchFamily="18" charset="0"/>
                <a:ea typeface="HGPｺﾞｼｯｸM" pitchFamily="50" charset="-128"/>
              </a:rPr>
              <a:t>　　　　　　うち６５歳未満　　　４８％</a:t>
            </a:r>
            <a:endParaRPr kumimoji="1" lang="ja-JP" altLang="en-US" sz="831" kern="0" dirty="0">
              <a:solidFill>
                <a:prstClr val="black"/>
              </a:solidFill>
              <a:latin typeface="Century" pitchFamily="18" charset="0"/>
              <a:ea typeface="ＭＳ ゴシック" pitchFamily="49" charset="-128"/>
            </a:endParaRPr>
          </a:p>
          <a:p>
            <a:pPr marL="316531" indent="-316531" algn="just" defTabSz="844083" fontAlgn="base">
              <a:spcBef>
                <a:spcPct val="20000"/>
              </a:spcBef>
              <a:spcAft>
                <a:spcPct val="0"/>
              </a:spcAft>
              <a:defRPr/>
            </a:pPr>
            <a:r>
              <a:rPr kumimoji="1" lang="ja-JP" altLang="en-US" sz="831" kern="0" dirty="0">
                <a:solidFill>
                  <a:prstClr val="black"/>
                </a:solidFill>
                <a:latin typeface="Century" pitchFamily="18" charset="0"/>
                <a:ea typeface="HGPｺﾞｼｯｸM" pitchFamily="50" charset="-128"/>
              </a:rPr>
              <a:t>   　　  　　うち６５歳以上　　　５２％</a:t>
            </a:r>
          </a:p>
        </p:txBody>
      </p:sp>
      <p:sp>
        <p:nvSpPr>
          <p:cNvPr id="10" name="テキスト ボックス 9"/>
          <p:cNvSpPr txBox="1"/>
          <p:nvPr/>
        </p:nvSpPr>
        <p:spPr>
          <a:xfrm>
            <a:off x="564986" y="750883"/>
            <a:ext cx="7843333" cy="774251"/>
          </a:xfrm>
          <a:prstGeom prst="rect">
            <a:avLst/>
          </a:prstGeom>
          <a:solidFill>
            <a:srgbClr val="F9F9F9"/>
          </a:solidFill>
          <a:ln w="38100">
            <a:solidFill>
              <a:schemeClr val="bg1">
                <a:lumMod val="65000"/>
              </a:schemeClr>
            </a:solidFill>
          </a:ln>
        </p:spPr>
        <p:txBody>
          <a:bodyPr wrap="square" rtlCol="0">
            <a:spAutoFit/>
          </a:bodyPr>
          <a:lstStyle/>
          <a:p>
            <a:pPr defTabSz="844083" fontAlgn="base">
              <a:spcBef>
                <a:spcPct val="0"/>
              </a:spcBef>
              <a:spcAft>
                <a:spcPct val="0"/>
              </a:spcAft>
              <a:defRPr/>
            </a:pPr>
            <a:r>
              <a:rPr kumimoji="1" lang="ja-JP" altLang="en-US" sz="1477" dirty="0">
                <a:solidFill>
                  <a:prstClr val="black"/>
                </a:solidFill>
                <a:latin typeface="Arial" charset="0"/>
                <a:ea typeface="ＭＳ Ｐゴシック" charset="-128"/>
              </a:rPr>
              <a:t>○ 障害者の総数は９６３．５万人であり、人口の約７．６％に相当。</a:t>
            </a:r>
            <a:endParaRPr kumimoji="1" lang="en-US" altLang="ja-JP" sz="1477" dirty="0">
              <a:solidFill>
                <a:prstClr val="black"/>
              </a:solidFill>
              <a:latin typeface="Arial" charset="0"/>
              <a:ea typeface="ＭＳ Ｐゴシック" charset="-128"/>
            </a:endParaRPr>
          </a:p>
          <a:p>
            <a:pPr defTabSz="844083" fontAlgn="base">
              <a:spcBef>
                <a:spcPct val="0"/>
              </a:spcBef>
              <a:spcAft>
                <a:spcPct val="0"/>
              </a:spcAft>
              <a:defRPr/>
            </a:pPr>
            <a:r>
              <a:rPr kumimoji="1" lang="ja-JP" altLang="en-US" sz="1477" dirty="0">
                <a:solidFill>
                  <a:prstClr val="black"/>
                </a:solidFill>
                <a:latin typeface="Arial" charset="0"/>
                <a:ea typeface="ＭＳ Ｐゴシック" charset="-128"/>
              </a:rPr>
              <a:t>○ そのうち身体障害者は４３６．０万人、知的障害者は１０８．２万人、精神障害者は４１９．３万人。</a:t>
            </a:r>
            <a:endParaRPr kumimoji="1" lang="en-US" altLang="ja-JP" sz="1477" dirty="0">
              <a:solidFill>
                <a:prstClr val="black"/>
              </a:solidFill>
              <a:latin typeface="Arial" charset="0"/>
              <a:ea typeface="ＭＳ Ｐゴシック" charset="-128"/>
            </a:endParaRPr>
          </a:p>
          <a:p>
            <a:pPr defTabSz="844083" fontAlgn="base">
              <a:spcBef>
                <a:spcPct val="0"/>
              </a:spcBef>
              <a:spcAft>
                <a:spcPct val="0"/>
              </a:spcAft>
              <a:defRPr/>
            </a:pPr>
            <a:r>
              <a:rPr kumimoji="1" lang="ja-JP" altLang="en-US" sz="1477" dirty="0">
                <a:solidFill>
                  <a:prstClr val="black"/>
                </a:solidFill>
                <a:latin typeface="Arial" charset="0"/>
                <a:ea typeface="ＭＳ Ｐゴシック" charset="-128"/>
              </a:rPr>
              <a:t>○ 障害者数全体は増加傾向にあり、また、在宅・通所の障害者は増加傾向となっている。</a:t>
            </a:r>
            <a:endParaRPr kumimoji="1" lang="en-US" altLang="ja-JP" sz="1477" dirty="0">
              <a:solidFill>
                <a:prstClr val="black"/>
              </a:solidFill>
              <a:latin typeface="Arial" charset="0"/>
              <a:ea typeface="ＭＳ Ｐゴシック" charset="-128"/>
            </a:endParaRPr>
          </a:p>
        </p:txBody>
      </p:sp>
      <p:sp>
        <p:nvSpPr>
          <p:cNvPr id="12" name="正方形/長方形 11"/>
          <p:cNvSpPr/>
          <p:nvPr/>
        </p:nvSpPr>
        <p:spPr>
          <a:xfrm>
            <a:off x="2259943" y="206726"/>
            <a:ext cx="4453418" cy="440005"/>
          </a:xfrm>
          <a:prstGeom prst="rect">
            <a:avLst/>
          </a:prstGeom>
          <a:no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4083" fontAlgn="base">
              <a:spcBef>
                <a:spcPct val="0"/>
              </a:spcBef>
              <a:spcAft>
                <a:spcPct val="0"/>
              </a:spcAft>
              <a:defRPr/>
            </a:pPr>
            <a:r>
              <a:rPr kumimoji="1" lang="ja-JP" altLang="en-US" sz="2585" dirty="0">
                <a:solidFill>
                  <a:prstClr val="black"/>
                </a:solidFill>
                <a:latin typeface="Arial"/>
                <a:ea typeface="ＭＳ Ｐゴシック"/>
              </a:rPr>
              <a:t>障害者の数</a:t>
            </a:r>
          </a:p>
        </p:txBody>
      </p:sp>
      <p:cxnSp>
        <p:nvCxnSpPr>
          <p:cNvPr id="14" name="直線コネクタ 13"/>
          <p:cNvCxnSpPr/>
          <p:nvPr/>
        </p:nvCxnSpPr>
        <p:spPr>
          <a:xfrm>
            <a:off x="14356" y="646731"/>
            <a:ext cx="9144000" cy="0"/>
          </a:xfrm>
          <a:prstGeom prst="line">
            <a:avLst/>
          </a:prstGeom>
          <a:ln w="38100">
            <a:solidFill>
              <a:srgbClr val="333399"/>
            </a:solidFill>
          </a:ln>
        </p:spPr>
        <p:style>
          <a:lnRef idx="1">
            <a:schemeClr val="accent1"/>
          </a:lnRef>
          <a:fillRef idx="0">
            <a:schemeClr val="accent1"/>
          </a:fillRef>
          <a:effectRef idx="0">
            <a:schemeClr val="accent1"/>
          </a:effectRef>
          <a:fontRef idx="minor">
            <a:schemeClr val="tx1"/>
          </a:fontRef>
        </p:style>
      </p:cxnSp>
      <p:sp>
        <p:nvSpPr>
          <p:cNvPr id="11" name="Rectangle 3"/>
          <p:cNvSpPr txBox="1">
            <a:spLocks noChangeArrowheads="1"/>
          </p:cNvSpPr>
          <p:nvPr/>
        </p:nvSpPr>
        <p:spPr bwMode="auto">
          <a:xfrm>
            <a:off x="137155" y="5755412"/>
            <a:ext cx="9039774" cy="1126743"/>
          </a:xfrm>
          <a:prstGeom prst="rect">
            <a:avLst/>
          </a:prstGeom>
          <a:noFill/>
          <a:ln w="9525">
            <a:noFill/>
            <a:miter lim="800000"/>
            <a:headEnd/>
            <a:tailEnd/>
          </a:ln>
        </p:spPr>
        <p:txBody>
          <a:bodyPr vert="horz" wrap="square" lIns="84368" tIns="42186" rIns="84368" bIns="42186"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598613" indent="-227013"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defTabSz="844083">
              <a:buNone/>
              <a:defRPr/>
            </a:pPr>
            <a:r>
              <a:rPr lang="en-US" altLang="ja-JP" sz="738" dirty="0">
                <a:solidFill>
                  <a:prstClr val="black"/>
                </a:solidFill>
                <a:latin typeface="HGPｺﾞｼｯｸM" pitchFamily="50" charset="-128"/>
                <a:ea typeface="HGPｺﾞｼｯｸM" pitchFamily="50" charset="-128"/>
              </a:rPr>
              <a:t>※</a:t>
            </a:r>
            <a:r>
              <a:rPr lang="ja-JP" altLang="ja-JP" sz="738" dirty="0">
                <a:solidFill>
                  <a:prstClr val="black"/>
                </a:solidFill>
                <a:latin typeface="HGPｺﾞｼｯｸM" pitchFamily="50" charset="-128"/>
                <a:ea typeface="HGPｺﾞｼｯｸM" pitchFamily="50" charset="-128"/>
              </a:rPr>
              <a:t>身体障害者（児） </a:t>
            </a:r>
            <a:r>
              <a:rPr lang="ja-JP" altLang="en-US" sz="738" dirty="0">
                <a:solidFill>
                  <a:prstClr val="black"/>
                </a:solidFill>
                <a:latin typeface="HGPｺﾞｼｯｸM" pitchFamily="50" charset="-128"/>
                <a:ea typeface="HGPｺﾞｼｯｸM" pitchFamily="50" charset="-128"/>
              </a:rPr>
              <a:t>及び知的</a:t>
            </a:r>
            <a:r>
              <a:rPr lang="ja-JP" altLang="ja-JP" sz="738" dirty="0">
                <a:solidFill>
                  <a:prstClr val="black"/>
                </a:solidFill>
                <a:latin typeface="HGPｺﾞｼｯｸM" pitchFamily="50" charset="-128"/>
                <a:ea typeface="HGPｺﾞｼｯｸM" pitchFamily="50" charset="-128"/>
              </a:rPr>
              <a:t>障害者（児）数は平成</a:t>
            </a:r>
            <a:r>
              <a:rPr lang="en-US" altLang="ja-JP" sz="738" dirty="0">
                <a:solidFill>
                  <a:prstClr val="black"/>
                </a:solidFill>
                <a:latin typeface="HGPｺﾞｼｯｸM" pitchFamily="50" charset="-128"/>
                <a:ea typeface="HGPｺﾞｼｯｸM" pitchFamily="50" charset="-128"/>
              </a:rPr>
              <a:t>28</a:t>
            </a:r>
            <a:r>
              <a:rPr lang="ja-JP" altLang="ja-JP" sz="738" dirty="0">
                <a:solidFill>
                  <a:prstClr val="black"/>
                </a:solidFill>
                <a:latin typeface="HGPｺﾞｼｯｸM" pitchFamily="50" charset="-128"/>
                <a:ea typeface="HGPｺﾞｼｯｸM" pitchFamily="50" charset="-128"/>
              </a:rPr>
              <a:t>年（在宅）、平成</a:t>
            </a:r>
            <a:r>
              <a:rPr lang="en-US" altLang="ja-JP" sz="738" dirty="0">
                <a:solidFill>
                  <a:prstClr val="black"/>
                </a:solidFill>
                <a:latin typeface="HGPｺﾞｼｯｸM" pitchFamily="50" charset="-128"/>
                <a:ea typeface="HGPｺﾞｼｯｸM" pitchFamily="50" charset="-128"/>
              </a:rPr>
              <a:t>27</a:t>
            </a:r>
            <a:r>
              <a:rPr lang="ja-JP" altLang="ja-JP" sz="738" dirty="0">
                <a:solidFill>
                  <a:prstClr val="black"/>
                </a:solidFill>
                <a:latin typeface="HGPｺﾞｼｯｸM" pitchFamily="50" charset="-128"/>
                <a:ea typeface="HGPｺﾞｼｯｸM" pitchFamily="50" charset="-128"/>
              </a:rPr>
              <a:t>年（施設）の調査等、精神障害者数は平成</a:t>
            </a:r>
            <a:r>
              <a:rPr lang="en-US" altLang="ja-JP" sz="738" dirty="0">
                <a:solidFill>
                  <a:prstClr val="black"/>
                </a:solidFill>
                <a:latin typeface="HGPｺﾞｼｯｸM" pitchFamily="50" charset="-128"/>
                <a:ea typeface="HGPｺﾞｼｯｸM" pitchFamily="50" charset="-128"/>
              </a:rPr>
              <a:t>29</a:t>
            </a:r>
            <a:r>
              <a:rPr lang="ja-JP" altLang="ja-JP" sz="738" dirty="0">
                <a:solidFill>
                  <a:prstClr val="black"/>
                </a:solidFill>
                <a:latin typeface="HGPｺﾞｼｯｸM" pitchFamily="50" charset="-128"/>
                <a:ea typeface="HGPｺﾞｼｯｸM" pitchFamily="50" charset="-128"/>
              </a:rPr>
              <a:t>年の調査による推計。なお、身体障害者（児）には高齢者施設に入所している身体障害者は含まれていない。</a:t>
            </a:r>
          </a:p>
          <a:p>
            <a:pPr marL="0" indent="0" defTabSz="844083">
              <a:buNone/>
              <a:defRPr/>
            </a:pPr>
            <a:r>
              <a:rPr lang="ja-JP" altLang="ja-JP" sz="738" dirty="0">
                <a:solidFill>
                  <a:prstClr val="black"/>
                </a:solidFill>
                <a:latin typeface="HGPｺﾞｼｯｸM" pitchFamily="50" charset="-128"/>
                <a:ea typeface="HGPｺﾞｼｯｸM" pitchFamily="50" charset="-128"/>
              </a:rPr>
              <a:t>※平成</a:t>
            </a:r>
            <a:r>
              <a:rPr lang="en-US" altLang="ja-JP" sz="738" dirty="0">
                <a:solidFill>
                  <a:prstClr val="black"/>
                </a:solidFill>
                <a:latin typeface="HGPｺﾞｼｯｸM" pitchFamily="50" charset="-128"/>
                <a:ea typeface="HGPｺﾞｼｯｸM" pitchFamily="50" charset="-128"/>
              </a:rPr>
              <a:t>2</a:t>
            </a:r>
            <a:r>
              <a:rPr lang="ja-JP" altLang="en-US" sz="738" dirty="0">
                <a:solidFill>
                  <a:prstClr val="black"/>
                </a:solidFill>
                <a:latin typeface="HGPｺﾞｼｯｸM" pitchFamily="50" charset="-128"/>
                <a:ea typeface="HGPｺﾞｼｯｸM" pitchFamily="50" charset="-128"/>
              </a:rPr>
              <a:t>８</a:t>
            </a:r>
            <a:r>
              <a:rPr lang="ja-JP" altLang="ja-JP" sz="738" dirty="0">
                <a:solidFill>
                  <a:prstClr val="black"/>
                </a:solidFill>
                <a:latin typeface="HGPｺﾞｼｯｸM" pitchFamily="50" charset="-128"/>
                <a:ea typeface="HGPｺﾞｼｯｸM" pitchFamily="50" charset="-128"/>
              </a:rPr>
              <a:t>年の調査における在宅身体障害者（児）</a:t>
            </a:r>
            <a:r>
              <a:rPr lang="ja-JP" altLang="en-US" sz="738" dirty="0">
                <a:solidFill>
                  <a:prstClr val="black"/>
                </a:solidFill>
                <a:latin typeface="HGPｺﾞｼｯｸM" pitchFamily="50" charset="-128"/>
                <a:ea typeface="HGPｺﾞｼｯｸM" pitchFamily="50" charset="-128"/>
              </a:rPr>
              <a:t>及び</a:t>
            </a:r>
            <a:r>
              <a:rPr lang="ja-JP" altLang="ja-JP" sz="738" dirty="0">
                <a:solidFill>
                  <a:prstClr val="black"/>
                </a:solidFill>
                <a:latin typeface="HGPｺﾞｼｯｸM" pitchFamily="50" charset="-128"/>
                <a:ea typeface="HGPｺﾞｼｯｸM" pitchFamily="50" charset="-128"/>
              </a:rPr>
              <a:t>在宅知的障害者（児）は</a:t>
            </a:r>
            <a:r>
              <a:rPr lang="ja-JP" altLang="en-US" sz="738" dirty="0">
                <a:solidFill>
                  <a:prstClr val="black"/>
                </a:solidFill>
                <a:latin typeface="HGPｺﾞｼｯｸM" pitchFamily="50" charset="-128"/>
                <a:ea typeface="HGPｺﾞｼｯｸM" pitchFamily="50" charset="-128"/>
              </a:rPr>
              <a:t>鳥取県倉吉市</a:t>
            </a:r>
            <a:r>
              <a:rPr lang="ja-JP" altLang="ja-JP" sz="738" dirty="0">
                <a:solidFill>
                  <a:prstClr val="black"/>
                </a:solidFill>
                <a:latin typeface="HGPｺﾞｼｯｸM" pitchFamily="50" charset="-128"/>
                <a:ea typeface="HGPｺﾞｼｯｸM" pitchFamily="50" charset="-128"/>
              </a:rPr>
              <a:t>を除いた数値である。</a:t>
            </a:r>
            <a:endParaRPr lang="en-US" altLang="ja-JP" sz="738" dirty="0">
              <a:solidFill>
                <a:prstClr val="black"/>
              </a:solidFill>
              <a:latin typeface="HGPｺﾞｼｯｸM" pitchFamily="50" charset="-128"/>
              <a:ea typeface="HGPｺﾞｼｯｸM" pitchFamily="50" charset="-128"/>
            </a:endParaRPr>
          </a:p>
          <a:p>
            <a:pPr marL="0" indent="0" defTabSz="844083">
              <a:buNone/>
              <a:defRPr/>
            </a:pPr>
            <a:r>
              <a:rPr lang="ja-JP" altLang="ja-JP" sz="738" dirty="0">
                <a:solidFill>
                  <a:prstClr val="black"/>
                </a:solidFill>
                <a:latin typeface="HGPｺﾞｼｯｸM" pitchFamily="50" charset="-128"/>
                <a:ea typeface="HGPｺﾞｼｯｸM" pitchFamily="50" charset="-128"/>
              </a:rPr>
              <a:t>※在宅身体障害者（児）</a:t>
            </a:r>
            <a:r>
              <a:rPr lang="ja-JP" altLang="en-US" sz="738" dirty="0">
                <a:solidFill>
                  <a:prstClr val="black"/>
                </a:solidFill>
                <a:latin typeface="HGPｺﾞｼｯｸM" pitchFamily="50" charset="-128"/>
                <a:ea typeface="HGPｺﾞｼｯｸM" pitchFamily="50" charset="-128"/>
              </a:rPr>
              <a:t>及び</a:t>
            </a:r>
            <a:r>
              <a:rPr lang="ja-JP" altLang="ja-JP" sz="738" dirty="0">
                <a:solidFill>
                  <a:prstClr val="black"/>
                </a:solidFill>
                <a:latin typeface="HGPｺﾞｼｯｸM" pitchFamily="50" charset="-128"/>
                <a:ea typeface="HGPｺﾞｼｯｸM" pitchFamily="50" charset="-128"/>
              </a:rPr>
              <a:t>在宅知的障害者（児）は、障害者手帳所持者数</a:t>
            </a:r>
            <a:r>
              <a:rPr lang="ja-JP" altLang="en-US" sz="738" dirty="0">
                <a:solidFill>
                  <a:prstClr val="black"/>
                </a:solidFill>
                <a:latin typeface="HGPｺﾞｼｯｸM" pitchFamily="50" charset="-128"/>
                <a:ea typeface="HGPｺﾞｼｯｸM" pitchFamily="50" charset="-128"/>
              </a:rPr>
              <a:t>の推計</a:t>
            </a:r>
            <a:r>
              <a:rPr lang="ja-JP" altLang="ja-JP" sz="738" dirty="0">
                <a:solidFill>
                  <a:prstClr val="black"/>
                </a:solidFill>
                <a:latin typeface="HGPｺﾞｼｯｸM" pitchFamily="50" charset="-128"/>
                <a:ea typeface="HGPｺﾞｼｯｸM" pitchFamily="50" charset="-128"/>
              </a:rPr>
              <a:t>。障害者手帳非所持で、自立支援給付等（精神通院医療を除く。）を受けている者は</a:t>
            </a:r>
            <a:r>
              <a:rPr lang="en-US" altLang="ja-JP" sz="738" dirty="0">
                <a:solidFill>
                  <a:prstClr val="black"/>
                </a:solidFill>
                <a:latin typeface="HGPｺﾞｼｯｸM" pitchFamily="50" charset="-128"/>
                <a:ea typeface="HGPｺﾞｼｯｸM" pitchFamily="50" charset="-128"/>
              </a:rPr>
              <a:t>19.4</a:t>
            </a:r>
            <a:r>
              <a:rPr lang="ja-JP" altLang="ja-JP" sz="738" dirty="0">
                <a:solidFill>
                  <a:prstClr val="black"/>
                </a:solidFill>
                <a:latin typeface="HGPｺﾞｼｯｸM" pitchFamily="50" charset="-128"/>
                <a:ea typeface="HGPｺﾞｼｯｸM" pitchFamily="50" charset="-128"/>
              </a:rPr>
              <a:t>万人</a:t>
            </a:r>
            <a:r>
              <a:rPr lang="ja-JP" altLang="en-US" sz="738" dirty="0">
                <a:solidFill>
                  <a:prstClr val="black"/>
                </a:solidFill>
                <a:latin typeface="HGPｺﾞｼｯｸM" pitchFamily="50" charset="-128"/>
                <a:ea typeface="HGPｺﾞｼｯｸM" pitchFamily="50" charset="-128"/>
              </a:rPr>
              <a:t>と推計される</a:t>
            </a:r>
            <a:r>
              <a:rPr lang="ja-JP" altLang="ja-JP" sz="738" dirty="0">
                <a:solidFill>
                  <a:prstClr val="black"/>
                </a:solidFill>
                <a:latin typeface="HGPｺﾞｼｯｸM" pitchFamily="50" charset="-128"/>
                <a:ea typeface="HGPｺﾞｼｯｸM" pitchFamily="50" charset="-128"/>
              </a:rPr>
              <a:t>が、障害種別が不明のため、上記には</a:t>
            </a:r>
            <a:endParaRPr lang="en-US" altLang="ja-JP" sz="738" dirty="0">
              <a:solidFill>
                <a:prstClr val="black"/>
              </a:solidFill>
              <a:latin typeface="HGPｺﾞｼｯｸM" pitchFamily="50" charset="-128"/>
              <a:ea typeface="HGPｺﾞｼｯｸM" pitchFamily="50" charset="-128"/>
            </a:endParaRPr>
          </a:p>
          <a:p>
            <a:pPr marL="0" indent="0" defTabSz="844083">
              <a:buNone/>
              <a:defRPr/>
            </a:pPr>
            <a:r>
              <a:rPr lang="ja-JP" altLang="en-US" sz="738" dirty="0">
                <a:solidFill>
                  <a:prstClr val="black"/>
                </a:solidFill>
                <a:latin typeface="HGPｺﾞｼｯｸM" pitchFamily="50" charset="-128"/>
                <a:ea typeface="HGPｺﾞｼｯｸM" pitchFamily="50" charset="-128"/>
              </a:rPr>
              <a:t>　</a:t>
            </a:r>
            <a:r>
              <a:rPr lang="ja-JP" altLang="ja-JP" sz="738" dirty="0">
                <a:solidFill>
                  <a:prstClr val="black"/>
                </a:solidFill>
                <a:latin typeface="HGPｺﾞｼｯｸM" pitchFamily="50" charset="-128"/>
                <a:ea typeface="HGPｺﾞｼｯｸM" pitchFamily="50" charset="-128"/>
              </a:rPr>
              <a:t>含まれていない。</a:t>
            </a:r>
          </a:p>
          <a:p>
            <a:pPr marL="0" indent="0" defTabSz="844083">
              <a:buNone/>
              <a:defRPr/>
            </a:pPr>
            <a:r>
              <a:rPr lang="ja-JP" altLang="ja-JP" sz="738" dirty="0">
                <a:solidFill>
                  <a:prstClr val="black"/>
                </a:solidFill>
                <a:latin typeface="HGPｺﾞｼｯｸM" pitchFamily="50" charset="-128"/>
                <a:ea typeface="HGPｺﾞｼｯｸM" pitchFamily="50" charset="-128"/>
              </a:rPr>
              <a:t>※複数の障害種別に該当する者</a:t>
            </a:r>
            <a:r>
              <a:rPr lang="ja-JP" altLang="en-US" sz="738" dirty="0">
                <a:solidFill>
                  <a:prstClr val="black"/>
                </a:solidFill>
                <a:latin typeface="HGPｺﾞｼｯｸM" pitchFamily="50" charset="-128"/>
                <a:ea typeface="HGPｺﾞｼｯｸM" pitchFamily="50" charset="-128"/>
              </a:rPr>
              <a:t>の</a:t>
            </a:r>
            <a:r>
              <a:rPr lang="ja-JP" altLang="ja-JP" sz="738" dirty="0">
                <a:solidFill>
                  <a:prstClr val="black"/>
                </a:solidFill>
                <a:latin typeface="HGPｺﾞｼｯｸM" pitchFamily="50" charset="-128"/>
                <a:ea typeface="HGPｺﾞｼｯｸM" pitchFamily="50" charset="-128"/>
              </a:rPr>
              <a:t>重複があることから、障害者の総数は粗い推計である。</a:t>
            </a:r>
          </a:p>
        </p:txBody>
      </p:sp>
      <p:graphicFrame>
        <p:nvGraphicFramePr>
          <p:cNvPr id="2" name="オブジェクト 1"/>
          <p:cNvGraphicFramePr>
            <a:graphicFrameLocks/>
          </p:cNvGraphicFramePr>
          <p:nvPr>
            <p:extLst/>
          </p:nvPr>
        </p:nvGraphicFramePr>
        <p:xfrm>
          <a:off x="4505531" y="2498435"/>
          <a:ext cx="4220308" cy="3411736"/>
        </p:xfrm>
        <a:graphic>
          <a:graphicData uri="http://schemas.openxmlformats.org/presentationml/2006/ole">
            <mc:AlternateContent xmlns:mc="http://schemas.openxmlformats.org/markup-compatibility/2006">
              <mc:Choice xmlns:v="urn:schemas-microsoft-com:vml" Requires="v">
                <p:oleObj spid="_x0000_s1055" name="Document" r:id="rId6" imgW="8411308" imgH="6873712" progId="Word.Document.8">
                  <p:embed/>
                </p:oleObj>
              </mc:Choice>
              <mc:Fallback>
                <p:oleObj name="Document" r:id="rId6" imgW="8411308" imgH="6873712" progId="Word.Document.8">
                  <p:embed/>
                  <p:pic>
                    <p:nvPicPr>
                      <p:cNvPr id="2" name="オブジェクト 1"/>
                      <p:cNvPicPr>
                        <a:picLocks noChangeArrowheads="1"/>
                      </p:cNvPicPr>
                      <p:nvPr/>
                    </p:nvPicPr>
                    <p:blipFill>
                      <a:blip r:embed="rId7"/>
                      <a:srcRect/>
                      <a:stretch>
                        <a:fillRect/>
                      </a:stretch>
                    </p:blipFill>
                    <p:spPr bwMode="auto">
                      <a:xfrm>
                        <a:off x="4505531" y="2498435"/>
                        <a:ext cx="4220308" cy="3411736"/>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722217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938E72-66F2-4389-A753-ED1897B435E2}"/>
              </a:ext>
            </a:extLst>
          </p:cNvPr>
          <p:cNvSpPr>
            <a:spLocks noGrp="1"/>
          </p:cNvSpPr>
          <p:nvPr>
            <p:ph type="title"/>
          </p:nvPr>
        </p:nvSpPr>
        <p:spPr/>
        <p:txBody>
          <a:bodyPr>
            <a:normAutofit fontScale="90000"/>
          </a:bodyPr>
          <a:lstStyle/>
          <a:p>
            <a:r>
              <a:rPr lang="ja-JP" altLang="en-US" dirty="0"/>
              <a:t>②　</a:t>
            </a:r>
            <a:r>
              <a:rPr lang="ja-JP" altLang="ja-JP" sz="4000" dirty="0"/>
              <a:t>サービス担当者会議への参加準備　</a:t>
            </a:r>
            <a:r>
              <a:rPr lang="ja-JP" altLang="en-US" sz="4000" dirty="0"/>
              <a:t>　　</a:t>
            </a:r>
            <a:r>
              <a:rPr lang="en-US" altLang="ja-JP" sz="4000" dirty="0"/>
              <a:t/>
            </a:r>
            <a:br>
              <a:rPr lang="en-US" altLang="ja-JP" sz="4000" dirty="0"/>
            </a:br>
            <a:r>
              <a:rPr lang="ja-JP" altLang="en-US" sz="4000" dirty="0"/>
              <a:t>　　　</a:t>
            </a:r>
            <a:r>
              <a:rPr lang="ja-JP" altLang="ja-JP" sz="3600" dirty="0"/>
              <a:t>利用者概要の把握</a:t>
            </a:r>
            <a:r>
              <a:rPr lang="ja-JP" altLang="ja-JP" dirty="0"/>
              <a:t/>
            </a:r>
            <a:br>
              <a:rPr lang="ja-JP" altLang="ja-JP" dirty="0"/>
            </a:br>
            <a:endParaRPr kumimoji="1" lang="ja-JP" altLang="en-US" dirty="0"/>
          </a:p>
        </p:txBody>
      </p:sp>
      <p:sp>
        <p:nvSpPr>
          <p:cNvPr id="3" name="コンテンツ プレースホルダー 2">
            <a:extLst>
              <a:ext uri="{FF2B5EF4-FFF2-40B4-BE49-F238E27FC236}">
                <a16:creationId xmlns:a16="http://schemas.microsoft.com/office/drawing/2014/main" id="{8E0D27BA-7C11-4BBA-AD1A-AB1FA5624560}"/>
              </a:ext>
            </a:extLst>
          </p:cNvPr>
          <p:cNvSpPr>
            <a:spLocks noGrp="1"/>
          </p:cNvSpPr>
          <p:nvPr>
            <p:ph idx="1"/>
          </p:nvPr>
        </p:nvSpPr>
        <p:spPr/>
        <p:txBody>
          <a:bodyPr>
            <a:normAutofit fontScale="70000" lnSpcReduction="20000"/>
          </a:bodyPr>
          <a:lstStyle/>
          <a:p>
            <a:pPr>
              <a:lnSpc>
                <a:spcPct val="125000"/>
              </a:lnSpc>
            </a:pPr>
            <a:r>
              <a:rPr lang="ja-JP" altLang="ja-JP" dirty="0"/>
              <a:t>事例の</a:t>
            </a:r>
            <a:r>
              <a:rPr lang="ja-JP" altLang="en-US" dirty="0"/>
              <a:t>理解をしていく時に、ストレングスの視点を意識してください。本人のことを理解することは、</a:t>
            </a:r>
            <a:r>
              <a:rPr lang="ja-JP" altLang="ja-JP" dirty="0"/>
              <a:t>サービス担当者会議</a:t>
            </a:r>
            <a:r>
              <a:rPr lang="ja-JP" altLang="en-US" dirty="0"/>
              <a:t>へ</a:t>
            </a:r>
            <a:r>
              <a:rPr lang="ja-JP" altLang="ja-JP" dirty="0"/>
              <a:t>の</a:t>
            </a:r>
            <a:r>
              <a:rPr lang="ja-JP" altLang="en-US" dirty="0"/>
              <a:t>参加</a:t>
            </a:r>
            <a:r>
              <a:rPr lang="ja-JP" altLang="ja-JP" dirty="0"/>
              <a:t>準備</a:t>
            </a:r>
            <a:r>
              <a:rPr lang="ja-JP" altLang="en-US" dirty="0"/>
              <a:t>には欠かせません。</a:t>
            </a:r>
            <a:endParaRPr lang="en-US" altLang="ja-JP" dirty="0"/>
          </a:p>
          <a:p>
            <a:pPr>
              <a:lnSpc>
                <a:spcPct val="125000"/>
              </a:lnSpc>
            </a:pPr>
            <a:r>
              <a:rPr lang="ja-JP" altLang="en-US" dirty="0"/>
              <a:t>プロセスの中でも重視すべきは、会議（サービス担当者会議や個別支援会議）を実施することです</a:t>
            </a:r>
            <a:endParaRPr lang="en-US" altLang="ja-JP" dirty="0"/>
          </a:p>
          <a:p>
            <a:pPr>
              <a:lnSpc>
                <a:spcPct val="125000"/>
              </a:lnSpc>
            </a:pPr>
            <a:r>
              <a:rPr lang="ja-JP" altLang="en-US" dirty="0"/>
              <a:t>事業所でのアセスメントを実施する前に、サービス担当者会議を実施します。その会議でご本人のニーズや状態について、多くの気づきがあるような設定が必要です。</a:t>
            </a:r>
            <a:endParaRPr lang="en-US" altLang="ja-JP" dirty="0"/>
          </a:p>
          <a:p>
            <a:pPr>
              <a:lnSpc>
                <a:spcPct val="125000"/>
              </a:lnSpc>
            </a:pPr>
            <a:r>
              <a:rPr lang="ja-JP" altLang="en-US" dirty="0"/>
              <a:t>サービス等利用</a:t>
            </a:r>
            <a:r>
              <a:rPr lang="ja-JP" altLang="en-US" dirty="0" smtClean="0"/>
              <a:t>計画等を</a:t>
            </a:r>
            <a:r>
              <a:rPr lang="ja-JP" altLang="en-US" dirty="0"/>
              <a:t>受けて、個別支援計画を作成する点を意識してください。</a:t>
            </a:r>
            <a:endParaRPr lang="en-US" altLang="ja-JP" dirty="0"/>
          </a:p>
          <a:p>
            <a:pPr>
              <a:lnSpc>
                <a:spcPct val="125000"/>
              </a:lnSpc>
            </a:pPr>
            <a:r>
              <a:rPr lang="ja-JP" altLang="en-US" dirty="0"/>
              <a:t>「サービス担当者会議　事前準備シート」という様式がありますが、このシートの意味をしっかりと伝え、個人ワークの時間にある程度は書き込めると担当者会議では、質問や確認したいことが多く出てくることになります。</a:t>
            </a:r>
            <a:endParaRPr lang="en-US" altLang="ja-JP" dirty="0"/>
          </a:p>
          <a:p>
            <a:endParaRPr lang="en-US" altLang="ja-JP" dirty="0"/>
          </a:p>
          <a:p>
            <a:endParaRPr kumimoji="1" lang="ja-JP" altLang="en-US" dirty="0"/>
          </a:p>
        </p:txBody>
      </p:sp>
    </p:spTree>
    <p:extLst>
      <p:ext uri="{BB962C8B-B14F-4D97-AF65-F5344CB8AC3E}">
        <p14:creationId xmlns:p14="http://schemas.microsoft.com/office/powerpoint/2010/main" val="285993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505CB0-7809-4631-B5D1-B8D2E48B8BB7}"/>
              </a:ext>
            </a:extLst>
          </p:cNvPr>
          <p:cNvSpPr>
            <a:spLocks noGrp="1"/>
          </p:cNvSpPr>
          <p:nvPr>
            <p:ph type="title"/>
          </p:nvPr>
        </p:nvSpPr>
        <p:spPr/>
        <p:txBody>
          <a:bodyPr/>
          <a:lstStyle/>
          <a:p>
            <a:r>
              <a:rPr kumimoji="1" lang="ja-JP" altLang="en-US" dirty="0"/>
              <a:t>事例の概要</a:t>
            </a:r>
          </a:p>
        </p:txBody>
      </p:sp>
      <p:sp>
        <p:nvSpPr>
          <p:cNvPr id="3" name="コンテンツ プレースホルダー 2">
            <a:extLst>
              <a:ext uri="{FF2B5EF4-FFF2-40B4-BE49-F238E27FC236}">
                <a16:creationId xmlns:a16="http://schemas.microsoft.com/office/drawing/2014/main" id="{C5E3EDAF-4F95-4643-999C-D63489524F3E}"/>
              </a:ext>
            </a:extLst>
          </p:cNvPr>
          <p:cNvSpPr>
            <a:spLocks noGrp="1"/>
          </p:cNvSpPr>
          <p:nvPr>
            <p:ph idx="1"/>
          </p:nvPr>
        </p:nvSpPr>
        <p:spPr/>
        <p:txBody>
          <a:bodyPr>
            <a:normAutofit fontScale="92500"/>
          </a:bodyPr>
          <a:lstStyle/>
          <a:p>
            <a:pPr>
              <a:lnSpc>
                <a:spcPct val="125000"/>
              </a:lnSpc>
            </a:pPr>
            <a:r>
              <a:rPr lang="ja-JP" altLang="en-US" dirty="0"/>
              <a:t>指導者養成研修の共通事例は、</a:t>
            </a:r>
            <a:r>
              <a:rPr lang="en-US" altLang="ja-JP" dirty="0"/>
              <a:t>GH</a:t>
            </a:r>
            <a:r>
              <a:rPr lang="ja-JP" altLang="en-US" dirty="0"/>
              <a:t>を利用し、日中活動としては就労継続支援</a:t>
            </a:r>
            <a:r>
              <a:rPr lang="en-US" altLang="ja-JP" dirty="0"/>
              <a:t>B</a:t>
            </a:r>
            <a:r>
              <a:rPr lang="ja-JP" altLang="en-US" dirty="0"/>
              <a:t>型を利用するケースでした。</a:t>
            </a:r>
            <a:endParaRPr lang="en-US" altLang="ja-JP" dirty="0"/>
          </a:p>
          <a:p>
            <a:pPr>
              <a:lnSpc>
                <a:spcPct val="125000"/>
              </a:lnSpc>
            </a:pPr>
            <a:r>
              <a:rPr lang="ja-JP" altLang="en-US" dirty="0"/>
              <a:t>学齢期の情報から、本人の特徴（声の掛け方、行動等）を理解することができ、学齢期の情報も重要であることを共有してください。</a:t>
            </a:r>
            <a:endParaRPr lang="en-US" altLang="ja-JP" dirty="0"/>
          </a:p>
          <a:p>
            <a:pPr>
              <a:lnSpc>
                <a:spcPct val="125000"/>
              </a:lnSpc>
            </a:pPr>
            <a:r>
              <a:rPr lang="ja-JP" altLang="en-US" dirty="0"/>
              <a:t>生活全体が見えやすいケースです。これまで行った分野別研修のことにも配慮し、就労、知的・精神分野といったように、複数の分野に係る設定にしています。</a:t>
            </a:r>
            <a:endParaRPr kumimoji="1" lang="ja-JP" altLang="en-US" dirty="0"/>
          </a:p>
        </p:txBody>
      </p:sp>
    </p:spTree>
    <p:extLst>
      <p:ext uri="{BB962C8B-B14F-4D97-AF65-F5344CB8AC3E}">
        <p14:creationId xmlns:p14="http://schemas.microsoft.com/office/powerpoint/2010/main" val="2846903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0D1DF9-BF2D-4186-8C5C-0B70759BF386}"/>
              </a:ext>
            </a:extLst>
          </p:cNvPr>
          <p:cNvSpPr>
            <a:spLocks noGrp="1"/>
          </p:cNvSpPr>
          <p:nvPr>
            <p:ph type="title"/>
          </p:nvPr>
        </p:nvSpPr>
        <p:spPr>
          <a:xfrm>
            <a:off x="157162" y="231776"/>
            <a:ext cx="8829676" cy="1325563"/>
          </a:xfrm>
        </p:spPr>
        <p:txBody>
          <a:bodyPr>
            <a:normAutofit/>
          </a:bodyPr>
          <a:lstStyle/>
          <a:p>
            <a:pPr algn="ctr"/>
            <a:r>
              <a:rPr kumimoji="1" lang="ja-JP" altLang="en-US" sz="3600" dirty="0"/>
              <a:t>都道府県で事例作成する際の留意点</a:t>
            </a:r>
          </a:p>
        </p:txBody>
      </p:sp>
      <p:sp>
        <p:nvSpPr>
          <p:cNvPr id="3" name="コンテンツ プレースホルダー 2">
            <a:extLst>
              <a:ext uri="{FF2B5EF4-FFF2-40B4-BE49-F238E27FC236}">
                <a16:creationId xmlns:a16="http://schemas.microsoft.com/office/drawing/2014/main" id="{E897E1FF-E3D8-4A02-9425-6EADA30D701F}"/>
              </a:ext>
            </a:extLst>
          </p:cNvPr>
          <p:cNvSpPr>
            <a:spLocks noGrp="1"/>
          </p:cNvSpPr>
          <p:nvPr>
            <p:ph idx="1"/>
          </p:nvPr>
        </p:nvSpPr>
        <p:spPr>
          <a:xfrm>
            <a:off x="157162" y="1825626"/>
            <a:ext cx="8829676" cy="4879974"/>
          </a:xfrm>
          <a:ln>
            <a:solidFill>
              <a:schemeClr val="accent1">
                <a:lumMod val="75000"/>
              </a:schemeClr>
            </a:solidFill>
          </a:ln>
        </p:spPr>
        <p:txBody>
          <a:bodyPr>
            <a:normAutofit fontScale="85000" lnSpcReduction="10000"/>
          </a:bodyPr>
          <a:lstStyle/>
          <a:p>
            <a:pPr>
              <a:lnSpc>
                <a:spcPct val="125000"/>
              </a:lnSpc>
            </a:pPr>
            <a:r>
              <a:rPr kumimoji="1" lang="ja-JP" altLang="en-US" dirty="0"/>
              <a:t>基礎研修では、</a:t>
            </a:r>
            <a:r>
              <a:rPr kumimoji="1" lang="ja-JP" altLang="en-US" dirty="0" smtClean="0"/>
              <a:t>サービス（支援）提供</a:t>
            </a:r>
            <a:r>
              <a:rPr kumimoji="1" lang="ja-JP" altLang="en-US" dirty="0"/>
              <a:t>の</a:t>
            </a:r>
            <a:r>
              <a:rPr kumimoji="1" lang="ja-JP" altLang="en-US" dirty="0">
                <a:solidFill>
                  <a:srgbClr val="FF0000"/>
                </a:solidFill>
              </a:rPr>
              <a:t>プロセス</a:t>
            </a:r>
            <a:r>
              <a:rPr kumimoji="1" lang="ja-JP" altLang="en-US" dirty="0"/>
              <a:t>のイメージをしっかりと持ってもらうために演習を実施するわけですから、情報量は多すぎず（様々な困難さや、複雑な生育歴を持っているケースではなく）、</a:t>
            </a:r>
            <a:r>
              <a:rPr kumimoji="1" lang="ja-JP" altLang="en-US" u="sng" dirty="0"/>
              <a:t>本人像をイメージしやすいケース</a:t>
            </a:r>
            <a:r>
              <a:rPr kumimoji="1" lang="ja-JP" altLang="en-US" dirty="0"/>
              <a:t>にした方が良いでしょう。</a:t>
            </a:r>
            <a:endParaRPr kumimoji="1" lang="en-US" altLang="ja-JP" dirty="0"/>
          </a:p>
          <a:p>
            <a:pPr>
              <a:lnSpc>
                <a:spcPct val="125000"/>
              </a:lnSpc>
            </a:pPr>
            <a:r>
              <a:rPr lang="ja-JP" altLang="en-US" dirty="0"/>
              <a:t>研修の演習を深める点で、共通事例の設定に工夫をすることが重要。</a:t>
            </a:r>
            <a:endParaRPr lang="en-US" altLang="ja-JP" dirty="0"/>
          </a:p>
          <a:p>
            <a:pPr>
              <a:lnSpc>
                <a:spcPct val="125000"/>
              </a:lnSpc>
            </a:pPr>
            <a:r>
              <a:rPr lang="ja-JP" altLang="en-US" dirty="0"/>
              <a:t>都道府県研修スタッフが、受講生に目指すべき</a:t>
            </a:r>
            <a:r>
              <a:rPr lang="ja-JP" altLang="en-US" dirty="0" smtClean="0"/>
              <a:t>サービス（支援）提供</a:t>
            </a:r>
            <a:r>
              <a:rPr lang="ja-JP" altLang="en-US" dirty="0"/>
              <a:t>の</a:t>
            </a:r>
            <a:r>
              <a:rPr lang="ja-JP" altLang="en-US" dirty="0">
                <a:solidFill>
                  <a:srgbClr val="FF0000"/>
                </a:solidFill>
              </a:rPr>
              <a:t>プロセス</a:t>
            </a:r>
            <a:r>
              <a:rPr lang="ja-JP" altLang="en-US" dirty="0"/>
              <a:t>を理解してもらうために、分野を超えて、どう演習を進めれば目的を果たしていくのかを十分に検討してください。</a:t>
            </a:r>
            <a:endParaRPr lang="en-US" altLang="ja-JP" dirty="0"/>
          </a:p>
          <a:p>
            <a:pPr>
              <a:lnSpc>
                <a:spcPct val="125000"/>
              </a:lnSpc>
            </a:pPr>
            <a:r>
              <a:rPr lang="ja-JP" altLang="en-US" dirty="0"/>
              <a:t>そのためには</a:t>
            </a:r>
            <a:r>
              <a:rPr lang="ja-JP" altLang="en-US" u="sng" dirty="0"/>
              <a:t>、研修スタッフ間で、適切かつしっかりとイメージできる共通事例を作り込むこと</a:t>
            </a:r>
            <a:r>
              <a:rPr lang="ja-JP" altLang="en-US" dirty="0"/>
              <a:t>も検討してみましょう。</a:t>
            </a:r>
            <a:endParaRPr lang="en-US" altLang="ja-JP" dirty="0"/>
          </a:p>
          <a:p>
            <a:pPr>
              <a:lnSpc>
                <a:spcPct val="125000"/>
              </a:lnSpc>
            </a:pPr>
            <a:endParaRPr kumimoji="1" lang="en-US" altLang="ja-JP" dirty="0"/>
          </a:p>
        </p:txBody>
      </p:sp>
    </p:spTree>
    <p:extLst>
      <p:ext uri="{BB962C8B-B14F-4D97-AF65-F5344CB8AC3E}">
        <p14:creationId xmlns:p14="http://schemas.microsoft.com/office/powerpoint/2010/main" val="151112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3B70D7A-16FD-4BA4-BD97-688F71A00293}"/>
              </a:ext>
            </a:extLst>
          </p:cNvPr>
          <p:cNvSpPr>
            <a:spLocks noGrp="1"/>
          </p:cNvSpPr>
          <p:nvPr>
            <p:ph type="title"/>
          </p:nvPr>
        </p:nvSpPr>
        <p:spPr>
          <a:xfrm>
            <a:off x="628650" y="365126"/>
            <a:ext cx="7886700" cy="1460499"/>
          </a:xfrm>
        </p:spPr>
        <p:txBody>
          <a:bodyPr>
            <a:normAutofit fontScale="90000"/>
          </a:bodyPr>
          <a:lstStyle/>
          <a:p>
            <a:r>
              <a:rPr lang="ja-JP" altLang="en-US" dirty="0"/>
              <a:t>③</a:t>
            </a:r>
            <a:r>
              <a:rPr lang="en-US" altLang="ja-JP" dirty="0"/>
              <a:t>-1</a:t>
            </a:r>
            <a:r>
              <a:rPr lang="ja-JP" altLang="en-US" dirty="0"/>
              <a:t>　</a:t>
            </a:r>
            <a:r>
              <a:rPr lang="ja-JP" altLang="ja-JP" dirty="0"/>
              <a:t>サービス担当者会議体験　</a:t>
            </a:r>
            <a:r>
              <a:rPr lang="en-US" altLang="ja-JP" dirty="0"/>
              <a:t/>
            </a:r>
            <a:br>
              <a:rPr lang="en-US" altLang="ja-JP" dirty="0"/>
            </a:br>
            <a:r>
              <a:rPr lang="ja-JP" altLang="en-US" dirty="0"/>
              <a:t>　</a:t>
            </a:r>
            <a:r>
              <a:rPr lang="ja-JP" altLang="ja-JP" sz="3600" dirty="0"/>
              <a:t>アセスメントの深化と生活全体のニーズ把握</a:t>
            </a:r>
            <a:r>
              <a:rPr lang="ja-JP" altLang="ja-JP" dirty="0"/>
              <a:t/>
            </a:r>
            <a:br>
              <a:rPr lang="ja-JP" altLang="ja-JP" dirty="0"/>
            </a:br>
            <a:endParaRPr kumimoji="1" lang="ja-JP" altLang="en-US" dirty="0"/>
          </a:p>
        </p:txBody>
      </p:sp>
      <p:sp>
        <p:nvSpPr>
          <p:cNvPr id="3" name="コンテンツ プレースホルダー 2">
            <a:extLst>
              <a:ext uri="{FF2B5EF4-FFF2-40B4-BE49-F238E27FC236}">
                <a16:creationId xmlns:a16="http://schemas.microsoft.com/office/drawing/2014/main" id="{2B17877D-42AC-40C0-9CA1-068854FA811D}"/>
              </a:ext>
            </a:extLst>
          </p:cNvPr>
          <p:cNvSpPr>
            <a:spLocks noGrp="1"/>
          </p:cNvSpPr>
          <p:nvPr>
            <p:ph idx="1"/>
          </p:nvPr>
        </p:nvSpPr>
        <p:spPr>
          <a:xfrm>
            <a:off x="628650" y="1825624"/>
            <a:ext cx="7886700" cy="4910841"/>
          </a:xfrm>
        </p:spPr>
        <p:txBody>
          <a:bodyPr>
            <a:normAutofit fontScale="85000" lnSpcReduction="10000"/>
          </a:bodyPr>
          <a:lstStyle/>
          <a:p>
            <a:pPr>
              <a:lnSpc>
                <a:spcPct val="145000"/>
              </a:lnSpc>
            </a:pPr>
            <a:r>
              <a:rPr lang="ja-JP" altLang="ja-JP" dirty="0"/>
              <a:t>サービス担当者会議のロールプレー（新規）</a:t>
            </a:r>
          </a:p>
          <a:p>
            <a:pPr>
              <a:lnSpc>
                <a:spcPct val="145000"/>
              </a:lnSpc>
            </a:pPr>
            <a:r>
              <a:rPr lang="ja-JP" altLang="en-US" dirty="0"/>
              <a:t>サービス担当者会議を実施することで、関係する機関が情報を共有し、ご本人への支援全体の方向性の見立てができます。その方向性に沿って、自事業所の</a:t>
            </a:r>
            <a:r>
              <a:rPr lang="ja-JP" altLang="en-US" dirty="0" smtClean="0"/>
              <a:t>サービス（支援）内容</a:t>
            </a:r>
            <a:r>
              <a:rPr lang="ja-JP" altLang="en-US" dirty="0"/>
              <a:t>に沿った個別支援計画案を作成していきます。</a:t>
            </a:r>
            <a:endParaRPr lang="en-US" altLang="ja-JP" dirty="0"/>
          </a:p>
          <a:p>
            <a:pPr>
              <a:lnSpc>
                <a:spcPct val="145000"/>
              </a:lnSpc>
            </a:pPr>
            <a:r>
              <a:rPr lang="ja-JP" altLang="en-US" dirty="0"/>
              <a:t>会議を実施すること、会議を繰り返すことで必ず本人の気持ちに</a:t>
            </a:r>
            <a:r>
              <a:rPr lang="ja-JP" altLang="en-US" dirty="0" smtClean="0"/>
              <a:t>近付ける、</a:t>
            </a:r>
            <a:r>
              <a:rPr lang="ja-JP" altLang="en-US" dirty="0"/>
              <a:t>関係者の意見の違いや、その中で戸惑う本人や家族がいることを確認できる演習にしていきたいものです。</a:t>
            </a:r>
            <a:endParaRPr lang="en-US" altLang="ja-JP" dirty="0"/>
          </a:p>
          <a:p>
            <a:endParaRPr lang="ja-JP" altLang="en-US" dirty="0"/>
          </a:p>
          <a:p>
            <a:endParaRPr lang="en-US" altLang="ja-JP" dirty="0"/>
          </a:p>
          <a:p>
            <a:endParaRPr lang="en-US" altLang="ja-JP" dirty="0"/>
          </a:p>
          <a:p>
            <a:endParaRPr lang="en-US" altLang="ja-JP" dirty="0"/>
          </a:p>
          <a:p>
            <a:endParaRPr lang="ja-JP" altLang="ja-JP" dirty="0"/>
          </a:p>
          <a:p>
            <a:endParaRPr kumimoji="1" lang="ja-JP" altLang="en-US" dirty="0"/>
          </a:p>
        </p:txBody>
      </p:sp>
    </p:spTree>
    <p:extLst>
      <p:ext uri="{BB962C8B-B14F-4D97-AF65-F5344CB8AC3E}">
        <p14:creationId xmlns:p14="http://schemas.microsoft.com/office/powerpoint/2010/main" val="2448851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3B70D7A-16FD-4BA4-BD97-688F71A00293}"/>
              </a:ext>
            </a:extLst>
          </p:cNvPr>
          <p:cNvSpPr>
            <a:spLocks noGrp="1"/>
          </p:cNvSpPr>
          <p:nvPr>
            <p:ph type="title"/>
          </p:nvPr>
        </p:nvSpPr>
        <p:spPr>
          <a:xfrm>
            <a:off x="628650" y="365126"/>
            <a:ext cx="7886700" cy="1460499"/>
          </a:xfrm>
        </p:spPr>
        <p:txBody>
          <a:bodyPr>
            <a:normAutofit fontScale="90000"/>
          </a:bodyPr>
          <a:lstStyle/>
          <a:p>
            <a:r>
              <a:rPr lang="ja-JP" altLang="en-US" dirty="0"/>
              <a:t>③</a:t>
            </a:r>
            <a:r>
              <a:rPr lang="en-US" altLang="ja-JP" dirty="0"/>
              <a:t>-2</a:t>
            </a:r>
            <a:r>
              <a:rPr lang="ja-JP" altLang="en-US" dirty="0"/>
              <a:t>　</a:t>
            </a:r>
            <a:r>
              <a:rPr lang="ja-JP" altLang="ja-JP" dirty="0"/>
              <a:t>サービス担当者会議体験　</a:t>
            </a:r>
            <a:r>
              <a:rPr lang="en-US" altLang="ja-JP" dirty="0"/>
              <a:t/>
            </a:r>
            <a:br>
              <a:rPr lang="en-US" altLang="ja-JP" dirty="0"/>
            </a:br>
            <a:r>
              <a:rPr lang="ja-JP" altLang="en-US" dirty="0"/>
              <a:t>　</a:t>
            </a:r>
            <a:r>
              <a:rPr lang="ja-JP" altLang="ja-JP" sz="3600" dirty="0"/>
              <a:t>アセスメントの深化と生活全体のニーズ把握</a:t>
            </a:r>
            <a:r>
              <a:rPr lang="ja-JP" altLang="ja-JP" dirty="0"/>
              <a:t/>
            </a:r>
            <a:br>
              <a:rPr lang="ja-JP" altLang="ja-JP" dirty="0"/>
            </a:br>
            <a:endParaRPr kumimoji="1" lang="ja-JP" altLang="en-US" dirty="0"/>
          </a:p>
        </p:txBody>
      </p:sp>
      <p:sp>
        <p:nvSpPr>
          <p:cNvPr id="3" name="コンテンツ プレースホルダー 2">
            <a:extLst>
              <a:ext uri="{FF2B5EF4-FFF2-40B4-BE49-F238E27FC236}">
                <a16:creationId xmlns:a16="http://schemas.microsoft.com/office/drawing/2014/main" id="{2B17877D-42AC-40C0-9CA1-068854FA811D}"/>
              </a:ext>
            </a:extLst>
          </p:cNvPr>
          <p:cNvSpPr>
            <a:spLocks noGrp="1"/>
          </p:cNvSpPr>
          <p:nvPr>
            <p:ph idx="1"/>
          </p:nvPr>
        </p:nvSpPr>
        <p:spPr>
          <a:xfrm>
            <a:off x="628650" y="1825624"/>
            <a:ext cx="7886700" cy="4910841"/>
          </a:xfrm>
        </p:spPr>
        <p:txBody>
          <a:bodyPr>
            <a:normAutofit lnSpcReduction="10000"/>
          </a:bodyPr>
          <a:lstStyle/>
          <a:p>
            <a:pPr>
              <a:lnSpc>
                <a:spcPct val="145000"/>
              </a:lnSpc>
            </a:pPr>
            <a:r>
              <a:rPr lang="ja-JP" altLang="en-US" dirty="0"/>
              <a:t>基礎研修の演習の会議では、本人役の担い手は重要になります。もちろん、会議の進行役となる相談支援専門員</a:t>
            </a:r>
            <a:r>
              <a:rPr lang="ja-JP" altLang="en-US" sz="2400" dirty="0"/>
              <a:t>（会議の目的によってはサービス管理責任者・児童</a:t>
            </a:r>
            <a:r>
              <a:rPr lang="ja-JP" altLang="en-US" sz="2400" dirty="0" smtClean="0"/>
              <a:t>発達支援管理</a:t>
            </a:r>
            <a:r>
              <a:rPr lang="ja-JP" altLang="en-US" sz="2400" dirty="0"/>
              <a:t>責任者が進行役）</a:t>
            </a:r>
            <a:r>
              <a:rPr lang="ja-JP" altLang="en-US" dirty="0"/>
              <a:t>も大切です。</a:t>
            </a:r>
            <a:endParaRPr lang="en-US" altLang="ja-JP" dirty="0"/>
          </a:p>
          <a:p>
            <a:pPr>
              <a:lnSpc>
                <a:spcPct val="145000"/>
              </a:lnSpc>
            </a:pPr>
            <a:r>
              <a:rPr lang="ja-JP" altLang="en-US" u="sng" dirty="0"/>
              <a:t>基礎研修の受講生は、会議にさえ参加したことがない方もいます</a:t>
            </a:r>
            <a:r>
              <a:rPr lang="ja-JP" altLang="en-US" dirty="0"/>
              <a:t>。誰がその役を担っていくのか、場合によってはファシリテーターが会議に入っていくことも含め、事前の準備・検討を怠らないようにしましょう。</a:t>
            </a:r>
            <a:endParaRPr lang="en-US" altLang="ja-JP" dirty="0"/>
          </a:p>
          <a:p>
            <a:endParaRPr lang="en-US" altLang="ja-JP" dirty="0"/>
          </a:p>
          <a:p>
            <a:endParaRPr lang="ja-JP" altLang="en-US" dirty="0"/>
          </a:p>
          <a:p>
            <a:endParaRPr lang="en-US" altLang="ja-JP" dirty="0"/>
          </a:p>
          <a:p>
            <a:endParaRPr lang="en-US" altLang="ja-JP" dirty="0"/>
          </a:p>
          <a:p>
            <a:endParaRPr lang="en-US" altLang="ja-JP" dirty="0"/>
          </a:p>
          <a:p>
            <a:endParaRPr lang="ja-JP" altLang="ja-JP" dirty="0"/>
          </a:p>
          <a:p>
            <a:endParaRPr kumimoji="1" lang="ja-JP" altLang="en-US" dirty="0"/>
          </a:p>
        </p:txBody>
      </p:sp>
    </p:spTree>
    <p:extLst>
      <p:ext uri="{BB962C8B-B14F-4D97-AF65-F5344CB8AC3E}">
        <p14:creationId xmlns:p14="http://schemas.microsoft.com/office/powerpoint/2010/main" val="1212940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8F8E4E-C5FE-4053-8BE3-7D191BE05E85}"/>
              </a:ext>
            </a:extLst>
          </p:cNvPr>
          <p:cNvSpPr>
            <a:spLocks noGrp="1"/>
          </p:cNvSpPr>
          <p:nvPr>
            <p:ph type="title"/>
          </p:nvPr>
        </p:nvSpPr>
        <p:spPr/>
        <p:txBody>
          <a:bodyPr>
            <a:normAutofit fontScale="90000"/>
          </a:bodyPr>
          <a:lstStyle/>
          <a:p>
            <a:r>
              <a:rPr lang="ja-JP" altLang="en-US" dirty="0"/>
              <a:t>④　</a:t>
            </a:r>
            <a:r>
              <a:rPr lang="ja-JP" altLang="ja-JP" dirty="0"/>
              <a:t>ニーズ整理</a:t>
            </a:r>
            <a:r>
              <a:rPr lang="en-US" altLang="ja-JP" dirty="0"/>
              <a:t/>
            </a:r>
            <a:br>
              <a:rPr lang="en-US" altLang="ja-JP" dirty="0"/>
            </a:br>
            <a:r>
              <a:rPr lang="ja-JP" altLang="ja-JP" sz="4000" dirty="0"/>
              <a:t>サービス等利用計画と利用者との面接</a:t>
            </a:r>
            <a:r>
              <a:rPr lang="ja-JP" altLang="ja-JP" dirty="0"/>
              <a:t/>
            </a:r>
            <a:br>
              <a:rPr lang="ja-JP" altLang="ja-JP" dirty="0"/>
            </a:br>
            <a:endParaRPr kumimoji="1" lang="ja-JP" altLang="en-US" dirty="0"/>
          </a:p>
        </p:txBody>
      </p:sp>
      <p:sp>
        <p:nvSpPr>
          <p:cNvPr id="3" name="コンテンツ プレースホルダー 2">
            <a:extLst>
              <a:ext uri="{FF2B5EF4-FFF2-40B4-BE49-F238E27FC236}">
                <a16:creationId xmlns:a16="http://schemas.microsoft.com/office/drawing/2014/main" id="{6036F0C1-0672-48A6-8BFD-E8F4E27EB485}"/>
              </a:ext>
            </a:extLst>
          </p:cNvPr>
          <p:cNvSpPr>
            <a:spLocks noGrp="1"/>
          </p:cNvSpPr>
          <p:nvPr>
            <p:ph idx="1"/>
          </p:nvPr>
        </p:nvSpPr>
        <p:spPr>
          <a:xfrm>
            <a:off x="628650" y="1825624"/>
            <a:ext cx="7886700" cy="4783519"/>
          </a:xfrm>
        </p:spPr>
        <p:txBody>
          <a:bodyPr>
            <a:normAutofit fontScale="92500"/>
          </a:bodyPr>
          <a:lstStyle/>
          <a:p>
            <a:pPr>
              <a:lnSpc>
                <a:spcPct val="125000"/>
              </a:lnSpc>
            </a:pPr>
            <a:r>
              <a:rPr lang="ja-JP" altLang="en-US" dirty="0">
                <a:cs typeface="Meiryo UI" pitchFamily="50" charset="-128"/>
              </a:rPr>
              <a:t>サービス担当者会議後、個別支援計画</a:t>
            </a:r>
            <a:r>
              <a:rPr lang="ja-JP" altLang="en-US" dirty="0">
                <a:solidFill>
                  <a:srgbClr val="FF0000"/>
                </a:solidFill>
                <a:cs typeface="Meiryo UI" pitchFamily="50" charset="-128"/>
              </a:rPr>
              <a:t>「案」</a:t>
            </a:r>
            <a:r>
              <a:rPr lang="ja-JP" altLang="en-US" dirty="0">
                <a:cs typeface="Meiryo UI" pitchFamily="50" charset="-128"/>
              </a:rPr>
              <a:t>を作成し、案を見ながら</a:t>
            </a:r>
            <a:r>
              <a:rPr lang="ja-JP" altLang="en-US" dirty="0">
                <a:solidFill>
                  <a:srgbClr val="FF0000"/>
                </a:solidFill>
                <a:cs typeface="Meiryo UI" pitchFamily="50" charset="-128"/>
              </a:rPr>
              <a:t>個別支援会議</a:t>
            </a:r>
            <a:r>
              <a:rPr lang="ja-JP" altLang="en-US" dirty="0">
                <a:cs typeface="Meiryo UI" pitchFamily="50" charset="-128"/>
              </a:rPr>
              <a:t>を行っていくことが大切です。個別支援会議を行うことで、「案」を修正していくことを体験してもらいましょう。</a:t>
            </a:r>
            <a:r>
              <a:rPr lang="ja-JP" altLang="en-US" sz="2400" dirty="0">
                <a:solidFill>
                  <a:schemeClr val="accent2">
                    <a:lumMod val="50000"/>
                  </a:schemeClr>
                </a:solidFill>
                <a:cs typeface="Meiryo UI" pitchFamily="50" charset="-128"/>
              </a:rPr>
              <a:t>（そのような体験ができる演習事例であり、演習の進め方にしていくことは重点ポイントの一つです。）</a:t>
            </a:r>
            <a:endParaRPr lang="en-US" altLang="ja-JP" dirty="0">
              <a:cs typeface="Meiryo UI" pitchFamily="50" charset="-128"/>
            </a:endParaRPr>
          </a:p>
          <a:p>
            <a:pPr>
              <a:lnSpc>
                <a:spcPct val="125000"/>
              </a:lnSpc>
            </a:pPr>
            <a:r>
              <a:rPr lang="ja-JP" altLang="ja-JP" dirty="0"/>
              <a:t>個別支援計画作成</a:t>
            </a:r>
            <a:r>
              <a:rPr lang="ja-JP" altLang="ja-JP" dirty="0" smtClean="0"/>
              <a:t>に</a:t>
            </a:r>
            <a:r>
              <a:rPr lang="ja-JP" altLang="en-US" dirty="0" smtClean="0"/>
              <a:t>当たり</a:t>
            </a:r>
            <a:r>
              <a:rPr lang="ja-JP" altLang="ja-JP" dirty="0" smtClean="0"/>
              <a:t>本人</a:t>
            </a:r>
            <a:r>
              <a:rPr lang="ja-JP" altLang="ja-JP" dirty="0"/>
              <a:t>との面接</a:t>
            </a:r>
            <a:r>
              <a:rPr lang="ja-JP" altLang="en-US" dirty="0"/>
              <a:t>を実施。</a:t>
            </a:r>
            <a:r>
              <a:rPr lang="ja-JP" altLang="ja-JP" dirty="0"/>
              <a:t>事業所におけるニーズ把握</a:t>
            </a:r>
            <a:r>
              <a:rPr lang="ja-JP" altLang="en-US" dirty="0"/>
              <a:t>を行う。</a:t>
            </a:r>
            <a:endParaRPr lang="en-US" altLang="ja-JP" dirty="0"/>
          </a:p>
          <a:p>
            <a:pPr>
              <a:lnSpc>
                <a:spcPct val="125000"/>
              </a:lnSpc>
            </a:pPr>
            <a:r>
              <a:rPr kumimoji="1" lang="ja-JP" altLang="en-US" dirty="0"/>
              <a:t>ロールプレイでは、関係者の意見の違いや、その中で戸惑う本人や家族がいることを確認することがポイントです。</a:t>
            </a:r>
          </a:p>
        </p:txBody>
      </p:sp>
    </p:spTree>
    <p:extLst>
      <p:ext uri="{BB962C8B-B14F-4D97-AF65-F5344CB8AC3E}">
        <p14:creationId xmlns:p14="http://schemas.microsoft.com/office/powerpoint/2010/main" val="252822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11EAC4-A85F-4CAA-81AE-2587091CDCB2}"/>
              </a:ext>
            </a:extLst>
          </p:cNvPr>
          <p:cNvSpPr>
            <a:spLocks noGrp="1"/>
          </p:cNvSpPr>
          <p:nvPr>
            <p:ph type="title"/>
          </p:nvPr>
        </p:nvSpPr>
        <p:spPr/>
        <p:txBody>
          <a:bodyPr>
            <a:normAutofit fontScale="90000"/>
          </a:bodyPr>
          <a:lstStyle/>
          <a:p>
            <a:r>
              <a:rPr lang="ja-JP" altLang="en-US" dirty="0"/>
              <a:t>⑤</a:t>
            </a:r>
            <a:r>
              <a:rPr lang="ja-JP" altLang="ja-JP" dirty="0"/>
              <a:t>個別支援計画の作成・発表</a:t>
            </a:r>
            <a:br>
              <a:rPr lang="ja-JP" altLang="ja-JP" dirty="0"/>
            </a:br>
            <a:endParaRPr kumimoji="1" lang="ja-JP" altLang="en-US" dirty="0"/>
          </a:p>
        </p:txBody>
      </p:sp>
      <p:sp>
        <p:nvSpPr>
          <p:cNvPr id="3" name="コンテンツ プレースホルダー 2">
            <a:extLst>
              <a:ext uri="{FF2B5EF4-FFF2-40B4-BE49-F238E27FC236}">
                <a16:creationId xmlns:a16="http://schemas.microsoft.com/office/drawing/2014/main" id="{7628F292-D54F-4A6F-86FB-3198898D22EC}"/>
              </a:ext>
            </a:extLst>
          </p:cNvPr>
          <p:cNvSpPr>
            <a:spLocks noGrp="1"/>
          </p:cNvSpPr>
          <p:nvPr>
            <p:ph idx="1"/>
          </p:nvPr>
        </p:nvSpPr>
        <p:spPr>
          <a:xfrm>
            <a:off x="628650" y="1825625"/>
            <a:ext cx="8006064" cy="4351338"/>
          </a:xfrm>
        </p:spPr>
        <p:txBody>
          <a:bodyPr>
            <a:normAutofit/>
          </a:bodyPr>
          <a:lstStyle/>
          <a:p>
            <a:r>
              <a:rPr lang="ja-JP" altLang="ja-JP" dirty="0"/>
              <a:t>個別支援計画の作成</a:t>
            </a:r>
            <a:endParaRPr lang="en-US" altLang="ja-JP" dirty="0"/>
          </a:p>
          <a:p>
            <a:r>
              <a:rPr lang="ja-JP" altLang="en-US" dirty="0"/>
              <a:t>ご本人が納得し理解できる</a:t>
            </a:r>
            <a:r>
              <a:rPr lang="ja-JP" altLang="en-US" dirty="0" smtClean="0"/>
              <a:t>内容の計画になって</a:t>
            </a:r>
            <a:r>
              <a:rPr lang="ja-JP" altLang="en-US" dirty="0"/>
              <a:t>いるか。</a:t>
            </a:r>
            <a:endParaRPr lang="ja-JP" altLang="ja-JP" dirty="0"/>
          </a:p>
          <a:p>
            <a:pPr>
              <a:lnSpc>
                <a:spcPct val="125000"/>
              </a:lnSpc>
            </a:pPr>
            <a:r>
              <a:rPr lang="ja-JP" altLang="en-US" dirty="0"/>
              <a:t>個別支援計画作成後の発表の時間は、ご本人さん役を発表用の個別支援計画の表の横に座っていただき、発表者はご本人が理解できる言葉で計画内容を説明していくというやり方をしていった会場もありました。</a:t>
            </a:r>
            <a:r>
              <a:rPr lang="ja-JP" altLang="en-US" sz="2400" dirty="0"/>
              <a:t>（僕がわかるように話してください、とご本人さん役が言っていた場面もありました。）</a:t>
            </a:r>
            <a:endParaRPr lang="en-US" altLang="ja-JP" dirty="0"/>
          </a:p>
          <a:p>
            <a:endParaRPr kumimoji="1" lang="ja-JP" altLang="en-US" dirty="0"/>
          </a:p>
        </p:txBody>
      </p:sp>
    </p:spTree>
    <p:extLst>
      <p:ext uri="{BB962C8B-B14F-4D97-AF65-F5344CB8AC3E}">
        <p14:creationId xmlns:p14="http://schemas.microsoft.com/office/powerpoint/2010/main" val="55384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C87C26-337F-42D7-9580-DD82AD8CA3F3}"/>
              </a:ext>
            </a:extLst>
          </p:cNvPr>
          <p:cNvSpPr>
            <a:spLocks noGrp="1"/>
          </p:cNvSpPr>
          <p:nvPr>
            <p:ph type="title"/>
          </p:nvPr>
        </p:nvSpPr>
        <p:spPr>
          <a:xfrm>
            <a:off x="628650" y="365126"/>
            <a:ext cx="8401050" cy="1325563"/>
          </a:xfrm>
        </p:spPr>
        <p:txBody>
          <a:bodyPr>
            <a:normAutofit fontScale="90000"/>
          </a:bodyPr>
          <a:lstStyle/>
          <a:p>
            <a:r>
              <a:rPr lang="ja-JP" altLang="en-US" dirty="0"/>
              <a:t>⑥</a:t>
            </a:r>
            <a:r>
              <a:rPr lang="ja-JP" altLang="ja-JP" dirty="0"/>
              <a:t>サービス担当者会議のロールプレイ</a:t>
            </a:r>
            <a:r>
              <a:rPr lang="en-US" altLang="ja-JP" dirty="0"/>
              <a:t/>
            </a:r>
            <a:br>
              <a:rPr lang="en-US" altLang="ja-JP" dirty="0"/>
            </a:br>
            <a:r>
              <a:rPr lang="ja-JP" altLang="ja-JP" dirty="0"/>
              <a:t>（モニタ）追加情報の提示</a:t>
            </a:r>
            <a:br>
              <a:rPr lang="ja-JP" altLang="ja-JP" dirty="0"/>
            </a:br>
            <a:endParaRPr kumimoji="1" lang="ja-JP" altLang="en-US" dirty="0"/>
          </a:p>
        </p:txBody>
      </p:sp>
      <p:sp>
        <p:nvSpPr>
          <p:cNvPr id="3" name="コンテンツ プレースホルダー 2">
            <a:extLst>
              <a:ext uri="{FF2B5EF4-FFF2-40B4-BE49-F238E27FC236}">
                <a16:creationId xmlns:a16="http://schemas.microsoft.com/office/drawing/2014/main" id="{8EC0911A-7BC7-48CB-9D23-000916E6A2C6}"/>
              </a:ext>
            </a:extLst>
          </p:cNvPr>
          <p:cNvSpPr>
            <a:spLocks noGrp="1"/>
          </p:cNvSpPr>
          <p:nvPr>
            <p:ph idx="1"/>
          </p:nvPr>
        </p:nvSpPr>
        <p:spPr>
          <a:xfrm>
            <a:off x="486137" y="1825624"/>
            <a:ext cx="8264323" cy="4667249"/>
          </a:xfrm>
        </p:spPr>
        <p:txBody>
          <a:bodyPr>
            <a:normAutofit/>
          </a:bodyPr>
          <a:lstStyle/>
          <a:p>
            <a:pPr>
              <a:lnSpc>
                <a:spcPct val="125000"/>
              </a:lnSpc>
            </a:pPr>
            <a:r>
              <a:rPr lang="ja-JP" altLang="ja-JP" sz="2400" dirty="0"/>
              <a:t>モニタリング（サービス担当者会議）</a:t>
            </a:r>
            <a:endParaRPr lang="en-US" altLang="ja-JP" sz="2400" dirty="0"/>
          </a:p>
          <a:p>
            <a:pPr>
              <a:lnSpc>
                <a:spcPct val="125000"/>
              </a:lnSpc>
            </a:pPr>
            <a:r>
              <a:rPr lang="ja-JP" altLang="en-US" sz="2400" dirty="0"/>
              <a:t>頼りない相談支援専門員の設定です。</a:t>
            </a:r>
            <a:endParaRPr lang="ja-JP" altLang="ja-JP" sz="2400" dirty="0"/>
          </a:p>
          <a:p>
            <a:pPr>
              <a:lnSpc>
                <a:spcPct val="125000"/>
              </a:lnSpc>
            </a:pPr>
            <a:r>
              <a:rPr lang="ja-JP" altLang="en-US" sz="2400" dirty="0"/>
              <a:t>モニタリングの演習では、</a:t>
            </a:r>
            <a:r>
              <a:rPr lang="en-US" altLang="ja-JP" sz="2400" dirty="0"/>
              <a:t>GH</a:t>
            </a:r>
            <a:r>
              <a:rPr lang="ja-JP" altLang="en-US" sz="2400" dirty="0"/>
              <a:t>と日中活動の事業所それぞれの</a:t>
            </a:r>
            <a:r>
              <a:rPr lang="ja-JP" altLang="en-US" sz="2400" dirty="0">
                <a:solidFill>
                  <a:srgbClr val="FF0000"/>
                </a:solidFill>
              </a:rPr>
              <a:t>サービス管理責任者が中心</a:t>
            </a:r>
            <a:r>
              <a:rPr lang="ja-JP" altLang="en-US" sz="2400" dirty="0"/>
              <a:t>となって実施する二つの会議で、ご本人が思いを語る時に、それぞれ違ったニーズを表明していく設定にし、場面によってご本人さんの思いが違ってくると、個別支援計画の内容も違ってくることに気付いていくといった設定にしています。</a:t>
            </a:r>
            <a:endParaRPr lang="en-US" altLang="ja-JP" sz="2400" dirty="0"/>
          </a:p>
          <a:p>
            <a:endParaRPr lang="x-none" altLang="ja-JP" dirty="0"/>
          </a:p>
          <a:p>
            <a:endParaRPr kumimoji="1" lang="ja-JP" altLang="en-US" dirty="0"/>
          </a:p>
        </p:txBody>
      </p:sp>
    </p:spTree>
    <p:extLst>
      <p:ext uri="{BB962C8B-B14F-4D97-AF65-F5344CB8AC3E}">
        <p14:creationId xmlns:p14="http://schemas.microsoft.com/office/powerpoint/2010/main" val="199577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643758-BDF7-4BC0-8142-DDACEC243621}"/>
              </a:ext>
            </a:extLst>
          </p:cNvPr>
          <p:cNvSpPr>
            <a:spLocks noGrp="1"/>
          </p:cNvSpPr>
          <p:nvPr>
            <p:ph type="title"/>
          </p:nvPr>
        </p:nvSpPr>
        <p:spPr/>
        <p:txBody>
          <a:bodyPr/>
          <a:lstStyle/>
          <a:p>
            <a:r>
              <a:rPr lang="ja-JP" altLang="en-US" dirty="0"/>
              <a:t>⑦　</a:t>
            </a:r>
            <a:r>
              <a:rPr lang="ja-JP" altLang="ja-JP" dirty="0"/>
              <a:t>個別支援計画修正案の作成</a:t>
            </a:r>
            <a:endParaRPr kumimoji="1" lang="ja-JP" altLang="en-US" dirty="0"/>
          </a:p>
        </p:txBody>
      </p:sp>
      <p:sp>
        <p:nvSpPr>
          <p:cNvPr id="3" name="コンテンツ プレースホルダー 2">
            <a:extLst>
              <a:ext uri="{FF2B5EF4-FFF2-40B4-BE49-F238E27FC236}">
                <a16:creationId xmlns:a16="http://schemas.microsoft.com/office/drawing/2014/main" id="{1644DAA2-6B21-4228-845E-398DED14D794}"/>
              </a:ext>
            </a:extLst>
          </p:cNvPr>
          <p:cNvSpPr>
            <a:spLocks noGrp="1"/>
          </p:cNvSpPr>
          <p:nvPr>
            <p:ph idx="1"/>
          </p:nvPr>
        </p:nvSpPr>
        <p:spPr>
          <a:xfrm>
            <a:off x="628650" y="2152891"/>
            <a:ext cx="7886700" cy="4490976"/>
          </a:xfrm>
        </p:spPr>
        <p:txBody>
          <a:bodyPr>
            <a:normAutofit/>
          </a:bodyPr>
          <a:lstStyle/>
          <a:p>
            <a:pPr>
              <a:lnSpc>
                <a:spcPct val="125000"/>
              </a:lnSpc>
            </a:pPr>
            <a:r>
              <a:rPr kumimoji="1" lang="ja-JP" altLang="en-US" sz="2400" dirty="0"/>
              <a:t>計画は、ご本人の成長・発達によって内容も深化していきます。そのためには、何度も会議を重ねて、関係機関の情報、事業所内での活動の様子から、「今、ここ」での本人の状況をアセスメントし、計画修正をしていくことが大事です。</a:t>
            </a:r>
            <a:endParaRPr kumimoji="1" lang="en-US" altLang="ja-JP" sz="2400" dirty="0"/>
          </a:p>
          <a:p>
            <a:pPr>
              <a:lnSpc>
                <a:spcPct val="125000"/>
              </a:lnSpc>
            </a:pPr>
            <a:r>
              <a:rPr lang="ja-JP" altLang="en-US" sz="2400" dirty="0"/>
              <a:t>ＧＨと就Ｂの個別支援計画を見比べることで、今まで自分たちの事業所の個別支援計画だけでは見えなかった気づきがあります。</a:t>
            </a:r>
            <a:endParaRPr kumimoji="1" lang="ja-JP" altLang="en-US" sz="2400" dirty="0"/>
          </a:p>
        </p:txBody>
      </p:sp>
    </p:spTree>
    <p:extLst>
      <p:ext uri="{BB962C8B-B14F-4D97-AF65-F5344CB8AC3E}">
        <p14:creationId xmlns:p14="http://schemas.microsoft.com/office/powerpoint/2010/main" val="1360094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0D1DF9-BF2D-4186-8C5C-0B70759BF386}"/>
              </a:ext>
            </a:extLst>
          </p:cNvPr>
          <p:cNvSpPr>
            <a:spLocks noGrp="1"/>
          </p:cNvSpPr>
          <p:nvPr>
            <p:ph type="title"/>
          </p:nvPr>
        </p:nvSpPr>
        <p:spPr>
          <a:xfrm>
            <a:off x="195262" y="212727"/>
            <a:ext cx="8753475" cy="1025524"/>
          </a:xfrm>
        </p:spPr>
        <p:txBody>
          <a:bodyPr>
            <a:noAutofit/>
          </a:bodyPr>
          <a:lstStyle/>
          <a:p>
            <a:pPr algn="ctr"/>
            <a:r>
              <a:rPr kumimoji="1" lang="ja-JP" altLang="en-US" sz="3200" dirty="0"/>
              <a:t>これまでの分野別研修と基礎研修の課題</a:t>
            </a:r>
          </a:p>
        </p:txBody>
      </p:sp>
      <p:sp>
        <p:nvSpPr>
          <p:cNvPr id="3" name="コンテンツ プレースホルダー 2">
            <a:extLst>
              <a:ext uri="{FF2B5EF4-FFF2-40B4-BE49-F238E27FC236}">
                <a16:creationId xmlns:a16="http://schemas.microsoft.com/office/drawing/2014/main" id="{E897E1FF-E3D8-4A02-9425-6EADA30D701F}"/>
              </a:ext>
            </a:extLst>
          </p:cNvPr>
          <p:cNvSpPr>
            <a:spLocks noGrp="1"/>
          </p:cNvSpPr>
          <p:nvPr>
            <p:ph idx="1"/>
          </p:nvPr>
        </p:nvSpPr>
        <p:spPr>
          <a:xfrm>
            <a:off x="195262" y="1600201"/>
            <a:ext cx="8753475" cy="4892040"/>
          </a:xfrm>
          <a:ln>
            <a:solidFill>
              <a:schemeClr val="accent1">
                <a:lumMod val="75000"/>
              </a:schemeClr>
            </a:solidFill>
          </a:ln>
        </p:spPr>
        <p:txBody>
          <a:bodyPr>
            <a:normAutofit/>
          </a:bodyPr>
          <a:lstStyle/>
          <a:p>
            <a:pPr>
              <a:lnSpc>
                <a:spcPct val="135000"/>
              </a:lnSpc>
            </a:pPr>
            <a:r>
              <a:rPr lang="ja-JP" altLang="en-US" dirty="0"/>
              <a:t>これまでの分野別研修では、個別支援計画を立てていく過程、ニーズの整理（課題の整理）に時間をかけ、初期の個別支援計画</a:t>
            </a:r>
            <a:r>
              <a:rPr lang="ja-JP" altLang="en-US" dirty="0" smtClean="0"/>
              <a:t>をもとに</a:t>
            </a:r>
            <a:r>
              <a:rPr lang="ja-JP" altLang="en-US" dirty="0"/>
              <a:t>中間評価をし、個別支援計画を修正していくということも大切にしてきました。</a:t>
            </a:r>
            <a:endParaRPr lang="en-US" altLang="ja-JP" dirty="0"/>
          </a:p>
          <a:p>
            <a:pPr>
              <a:lnSpc>
                <a:spcPct val="135000"/>
              </a:lnSpc>
            </a:pPr>
            <a:r>
              <a:rPr lang="ja-JP" altLang="en-US" dirty="0"/>
              <a:t>即ち、</a:t>
            </a:r>
            <a:r>
              <a:rPr lang="ja-JP" altLang="en-US" u="sng" dirty="0"/>
              <a:t>基礎研修では、個別支援計画作成のためのケース検討、障害特性の理解等の検討の時間があまり取れないと理解してください</a:t>
            </a:r>
            <a:r>
              <a:rPr lang="ja-JP" altLang="en-US" dirty="0"/>
              <a:t>。</a:t>
            </a:r>
            <a:r>
              <a:rPr lang="ja-JP" altLang="en-US" dirty="0" smtClean="0"/>
              <a:t>サービス・支援を</a:t>
            </a:r>
            <a:r>
              <a:rPr lang="ja-JP" altLang="en-US" dirty="0"/>
              <a:t>提供していく上で、大切な支援のプロセスをイメージできるよう企画していきましょう。</a:t>
            </a:r>
            <a:endParaRPr lang="en-US" altLang="ja-JP" dirty="0"/>
          </a:p>
        </p:txBody>
      </p:sp>
    </p:spTree>
    <p:extLst>
      <p:ext uri="{BB962C8B-B14F-4D97-AF65-F5344CB8AC3E}">
        <p14:creationId xmlns:p14="http://schemas.microsoft.com/office/powerpoint/2010/main" val="164095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0" name="表 159"/>
          <p:cNvGraphicFramePr>
            <a:graphicFrameLocks noGrp="1"/>
          </p:cNvGraphicFramePr>
          <p:nvPr>
            <p:extLst/>
          </p:nvPr>
        </p:nvGraphicFramePr>
        <p:xfrm>
          <a:off x="667337" y="6113343"/>
          <a:ext cx="6646154" cy="273506"/>
        </p:xfrm>
        <a:graphic>
          <a:graphicData uri="http://schemas.openxmlformats.org/drawingml/2006/table">
            <a:tbl>
              <a:tblPr firstRow="1" bandRow="1">
                <a:tableStyleId>{8A107856-5554-42FB-B03E-39F5DBC370BA}</a:tableStyleId>
              </a:tblPr>
              <a:tblGrid>
                <a:gridCol w="1894154">
                  <a:extLst>
                    <a:ext uri="{9D8B030D-6E8A-4147-A177-3AD203B41FA5}">
                      <a16:colId xmlns:a16="http://schemas.microsoft.com/office/drawing/2014/main" val="4000948609"/>
                    </a:ext>
                  </a:extLst>
                </a:gridCol>
                <a:gridCol w="4752000">
                  <a:extLst>
                    <a:ext uri="{9D8B030D-6E8A-4147-A177-3AD203B41FA5}">
                      <a16:colId xmlns:a16="http://schemas.microsoft.com/office/drawing/2014/main" val="2687539927"/>
                    </a:ext>
                  </a:extLst>
                </a:gridCol>
              </a:tblGrid>
              <a:tr h="273506">
                <a:tc>
                  <a:txBody>
                    <a:bodyPr/>
                    <a:lstStyle/>
                    <a:p>
                      <a:pPr algn="l"/>
                      <a:r>
                        <a:rPr lang="zh-CN" altLang="en-US" sz="1000" b="1" dirty="0" smtClean="0">
                          <a:latin typeface="Meiryo UI" panose="020B0604030504040204" pitchFamily="50" charset="-128"/>
                          <a:ea typeface="Meiryo UI" panose="020B0604030504040204" pitchFamily="50" charset="-128"/>
                        </a:rPr>
                        <a:t>就労定着支援</a:t>
                      </a:r>
                    </a:p>
                  </a:txBody>
                  <a:tcPr marL="84406" marR="84406" marT="42203" marB="42203" anchor="b">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FFF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b="0" dirty="0" smtClean="0">
                          <a:solidFill>
                            <a:srgbClr val="000000"/>
                          </a:solidFill>
                          <a:latin typeface="Meiryo UI" panose="020B0604030504040204" pitchFamily="50" charset="-128"/>
                          <a:ea typeface="Meiryo UI" panose="020B0604030504040204" pitchFamily="50" charset="-128"/>
                        </a:rPr>
                        <a:t>一般就労に移行した人に、就労に伴う生活面の課題に対応するための支援を行う</a:t>
                      </a:r>
                    </a:p>
                  </a:txBody>
                  <a:tcPr marL="84406" marR="84406" marT="42203" marB="42203" anchor="b">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FFFD9"/>
                    </a:solidFill>
                  </a:tcPr>
                </a:tc>
                <a:extLst>
                  <a:ext uri="{0D108BD9-81ED-4DB2-BD59-A6C34878D82A}">
                    <a16:rowId xmlns:a16="http://schemas.microsoft.com/office/drawing/2014/main" val="118789020"/>
                  </a:ext>
                </a:extLst>
              </a:tr>
            </a:tbl>
          </a:graphicData>
        </a:graphic>
      </p:graphicFrame>
      <p:graphicFrame>
        <p:nvGraphicFramePr>
          <p:cNvPr id="158" name="表 157"/>
          <p:cNvGraphicFramePr>
            <a:graphicFrameLocks noGrp="1"/>
          </p:cNvGraphicFramePr>
          <p:nvPr>
            <p:extLst/>
          </p:nvPr>
        </p:nvGraphicFramePr>
        <p:xfrm>
          <a:off x="650797" y="3813685"/>
          <a:ext cx="6646154" cy="598153"/>
        </p:xfrm>
        <a:graphic>
          <a:graphicData uri="http://schemas.openxmlformats.org/drawingml/2006/table">
            <a:tbl>
              <a:tblPr firstRow="1" bandRow="1">
                <a:tableStyleId>{8A107856-5554-42FB-B03E-39F5DBC370BA}</a:tableStyleId>
              </a:tblPr>
              <a:tblGrid>
                <a:gridCol w="1894154">
                  <a:extLst>
                    <a:ext uri="{9D8B030D-6E8A-4147-A177-3AD203B41FA5}">
                      <a16:colId xmlns:a16="http://schemas.microsoft.com/office/drawing/2014/main" val="4000948609"/>
                    </a:ext>
                  </a:extLst>
                </a:gridCol>
                <a:gridCol w="4752000">
                  <a:extLst>
                    <a:ext uri="{9D8B030D-6E8A-4147-A177-3AD203B41FA5}">
                      <a16:colId xmlns:a16="http://schemas.microsoft.com/office/drawing/2014/main" val="2687539927"/>
                    </a:ext>
                  </a:extLst>
                </a:gridCol>
              </a:tblGrid>
              <a:tr h="350947">
                <a:tc>
                  <a:txBody>
                    <a:bodyPr/>
                    <a:lstStyle/>
                    <a:p>
                      <a:pPr algn="l"/>
                      <a:r>
                        <a:rPr lang="zh-TW" altLang="en-US" sz="1000" b="1" dirty="0" smtClean="0">
                          <a:latin typeface="Meiryo UI" panose="020B0604030504040204" pitchFamily="50" charset="-128"/>
                          <a:ea typeface="Meiryo UI" panose="020B0604030504040204" pitchFamily="50" charset="-128"/>
                        </a:rPr>
                        <a:t>自立生活援助</a:t>
                      </a:r>
                    </a:p>
                  </a:txBody>
                  <a:tcPr marL="84406" marR="84406" marT="42203" marB="42203"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FFF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b="0" dirty="0" smtClean="0">
                          <a:solidFill>
                            <a:srgbClr val="000000"/>
                          </a:solidFill>
                          <a:latin typeface="Meiryo UI" panose="020B0604030504040204" pitchFamily="50" charset="-128"/>
                          <a:ea typeface="Meiryo UI" panose="020B0604030504040204" pitchFamily="50" charset="-128"/>
                        </a:rPr>
                        <a:t>一人暮らしに必要な理解力・生活力等を補うため、定期的な居宅訪問や随時の対応により日常生活における課題を把握し、必要な支援を行う</a:t>
                      </a:r>
                    </a:p>
                  </a:txBody>
                  <a:tcPr marL="84406" marR="84406" marT="42203" marB="42203"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FFFD9"/>
                    </a:solidFill>
                  </a:tcPr>
                </a:tc>
                <a:extLst>
                  <a:ext uri="{0D108BD9-81ED-4DB2-BD59-A6C34878D82A}">
                    <a16:rowId xmlns:a16="http://schemas.microsoft.com/office/drawing/2014/main" val="118789020"/>
                  </a:ext>
                </a:extLst>
              </a:tr>
              <a:tr h="2472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1" dirty="0" smtClean="0">
                          <a:solidFill>
                            <a:srgbClr val="000000"/>
                          </a:solidFill>
                          <a:latin typeface="Meiryo UI" panose="020B0604030504040204" pitchFamily="50" charset="-128"/>
                          <a:ea typeface="Meiryo UI" panose="020B0604030504040204" pitchFamily="50" charset="-128"/>
                        </a:rPr>
                        <a:t>共同生活援助</a:t>
                      </a:r>
                      <a:endParaRPr lang="en-US" altLang="ja-JP" sz="1000" b="1" dirty="0" smtClean="0">
                        <a:solidFill>
                          <a:srgbClr val="000000"/>
                        </a:solidFill>
                        <a:latin typeface="Meiryo UI" panose="020B0604030504040204" pitchFamily="50" charset="-128"/>
                        <a:ea typeface="Meiryo UI" panose="020B0604030504040204" pitchFamily="50" charset="-128"/>
                      </a:endParaRPr>
                    </a:p>
                  </a:txBody>
                  <a:tcPr marL="84406" marR="84406" marT="42203" marB="42203"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FFF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b="0" dirty="0" smtClean="0">
                          <a:solidFill>
                            <a:srgbClr val="000000"/>
                          </a:solidFill>
                          <a:latin typeface="Meiryo UI" panose="020B0604030504040204" pitchFamily="50" charset="-128"/>
                          <a:ea typeface="Meiryo UI" panose="020B0604030504040204" pitchFamily="50" charset="-128"/>
                        </a:rPr>
                        <a:t>夜間や休日、共同生活を行う住居で、相談、入浴、排せつ、食事の介護、日常生活上の援助を行う</a:t>
                      </a:r>
                    </a:p>
                  </a:txBody>
                  <a:tcPr marL="84406" marR="84406" marT="42203" marB="42203"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FFFD9"/>
                    </a:solidFill>
                  </a:tcPr>
                </a:tc>
                <a:extLst>
                  <a:ext uri="{0D108BD9-81ED-4DB2-BD59-A6C34878D82A}">
                    <a16:rowId xmlns:a16="http://schemas.microsoft.com/office/drawing/2014/main" val="3050582988"/>
                  </a:ext>
                </a:extLst>
              </a:tr>
            </a:tbl>
          </a:graphicData>
        </a:graphic>
      </p:graphicFrame>
      <p:graphicFrame>
        <p:nvGraphicFramePr>
          <p:cNvPr id="153" name="表 152"/>
          <p:cNvGraphicFramePr>
            <a:graphicFrameLocks noGrp="1"/>
          </p:cNvGraphicFramePr>
          <p:nvPr>
            <p:extLst/>
          </p:nvPr>
        </p:nvGraphicFramePr>
        <p:xfrm>
          <a:off x="654523" y="4479922"/>
          <a:ext cx="6646154" cy="1587306"/>
        </p:xfrm>
        <a:graphic>
          <a:graphicData uri="http://schemas.openxmlformats.org/drawingml/2006/table">
            <a:tbl>
              <a:tblPr firstRow="1" bandRow="1">
                <a:tableStyleId>{8A107856-5554-42FB-B03E-39F5DBC370BA}</a:tableStyleId>
              </a:tblPr>
              <a:tblGrid>
                <a:gridCol w="1894154">
                  <a:extLst>
                    <a:ext uri="{9D8B030D-6E8A-4147-A177-3AD203B41FA5}">
                      <a16:colId xmlns:a16="http://schemas.microsoft.com/office/drawing/2014/main" val="4000948609"/>
                    </a:ext>
                  </a:extLst>
                </a:gridCol>
                <a:gridCol w="4752000">
                  <a:extLst>
                    <a:ext uri="{9D8B030D-6E8A-4147-A177-3AD203B41FA5}">
                      <a16:colId xmlns:a16="http://schemas.microsoft.com/office/drawing/2014/main" val="2687539927"/>
                    </a:ext>
                  </a:extLst>
                </a:gridCol>
              </a:tblGrid>
              <a:tr h="232117">
                <a:tc>
                  <a:txBody>
                    <a:bodyPr/>
                    <a:lstStyle/>
                    <a:p>
                      <a:pPr algn="l"/>
                      <a:r>
                        <a:rPr lang="zh-TW" altLang="en-US" sz="1000" b="1" dirty="0" smtClean="0">
                          <a:latin typeface="Meiryo UI" panose="020B0604030504040204" pitchFamily="50" charset="-128"/>
                          <a:ea typeface="Meiryo UI" panose="020B0604030504040204" pitchFamily="50" charset="-128"/>
                        </a:rPr>
                        <a:t>自立訓練（機能訓練）</a:t>
                      </a:r>
                    </a:p>
                  </a:txBody>
                  <a:tcPr marL="84406" marR="84406" marT="42203" marB="42203"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FFF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b="0" dirty="0" smtClean="0">
                          <a:solidFill>
                            <a:srgbClr val="000000"/>
                          </a:solidFill>
                          <a:latin typeface="Meiryo UI" panose="020B0604030504040204" pitchFamily="50" charset="-128"/>
                          <a:ea typeface="Meiryo UI" panose="020B0604030504040204" pitchFamily="50" charset="-128"/>
                        </a:rPr>
                        <a:t>自立した日常生活又は社会生活ができるよう、一定期間、身体機能の維持、向上のために必要な訓練を行う</a:t>
                      </a:r>
                    </a:p>
                  </a:txBody>
                  <a:tcPr marL="84406" marR="84406" marT="42203" marB="42203"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FFFD9"/>
                    </a:solidFill>
                  </a:tcPr>
                </a:tc>
                <a:extLst>
                  <a:ext uri="{0D108BD9-81ED-4DB2-BD59-A6C34878D82A}">
                    <a16:rowId xmlns:a16="http://schemas.microsoft.com/office/drawing/2014/main" val="118789020"/>
                  </a:ext>
                </a:extLst>
              </a:tr>
              <a:tr h="3376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000" b="1" dirty="0" smtClean="0">
                          <a:solidFill>
                            <a:srgbClr val="000000"/>
                          </a:solidFill>
                          <a:latin typeface="Meiryo UI" panose="020B0604030504040204" pitchFamily="50" charset="-128"/>
                          <a:ea typeface="Meiryo UI" panose="020B0604030504040204" pitchFamily="50" charset="-128"/>
                        </a:rPr>
                        <a:t>自立訓練（生活訓練）</a:t>
                      </a:r>
                    </a:p>
                  </a:txBody>
                  <a:tcPr marL="84406" marR="84406" marT="42203" marB="42203"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FFF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b="0" dirty="0" smtClean="0">
                          <a:solidFill>
                            <a:srgbClr val="000000"/>
                          </a:solidFill>
                          <a:latin typeface="Meiryo UI" panose="020B0604030504040204" pitchFamily="50" charset="-128"/>
                          <a:ea typeface="Meiryo UI" panose="020B0604030504040204" pitchFamily="50" charset="-128"/>
                        </a:rPr>
                        <a:t>自立した日常生活又は社会生活ができるよう、一定期間、生活能力の維持、向上のために必要な支援、訓練を行う</a:t>
                      </a:r>
                    </a:p>
                  </a:txBody>
                  <a:tcPr marL="84406" marR="84406" marT="42203" marB="42203"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FFFD9"/>
                    </a:solidFill>
                  </a:tcPr>
                </a:tc>
                <a:extLst>
                  <a:ext uri="{0D108BD9-81ED-4DB2-BD59-A6C34878D82A}">
                    <a16:rowId xmlns:a16="http://schemas.microsoft.com/office/drawing/2014/main" val="3050582988"/>
                  </a:ext>
                </a:extLst>
              </a:tr>
              <a:tr h="3376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1" dirty="0" smtClean="0">
                          <a:solidFill>
                            <a:srgbClr val="000000"/>
                          </a:solidFill>
                          <a:latin typeface="Meiryo UI" panose="020B0604030504040204" pitchFamily="50" charset="-128"/>
                          <a:ea typeface="Meiryo UI" panose="020B0604030504040204" pitchFamily="50" charset="-128"/>
                        </a:rPr>
                        <a:t>就労移行支援</a:t>
                      </a:r>
                    </a:p>
                  </a:txBody>
                  <a:tcPr marL="84406" marR="84406" marT="42203" marB="42203"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FFF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b="0" dirty="0" smtClean="0">
                          <a:solidFill>
                            <a:srgbClr val="000000"/>
                          </a:solidFill>
                          <a:latin typeface="Meiryo UI" panose="020B0604030504040204" pitchFamily="50" charset="-128"/>
                          <a:ea typeface="Meiryo UI" panose="020B0604030504040204" pitchFamily="50" charset="-128"/>
                        </a:rPr>
                        <a:t>一般企業等への就労を希望する人に、一定期間、就労に必要な知識及び能力の向上のために必要な訓練を行う</a:t>
                      </a:r>
                    </a:p>
                  </a:txBody>
                  <a:tcPr marL="84406" marR="84406" marT="42203" marB="42203"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FFFD9"/>
                    </a:solidFill>
                  </a:tcPr>
                </a:tc>
                <a:extLst>
                  <a:ext uri="{0D108BD9-81ED-4DB2-BD59-A6C34878D82A}">
                    <a16:rowId xmlns:a16="http://schemas.microsoft.com/office/drawing/2014/main" val="1525890002"/>
                  </a:ext>
                </a:extLst>
              </a:tr>
              <a:tr h="3376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1" dirty="0" smtClean="0">
                          <a:solidFill>
                            <a:srgbClr val="000000"/>
                          </a:solidFill>
                          <a:latin typeface="Meiryo UI" panose="020B0604030504040204" pitchFamily="50" charset="-128"/>
                          <a:ea typeface="Meiryo UI" panose="020B0604030504040204" pitchFamily="50" charset="-128"/>
                        </a:rPr>
                        <a:t>就労継続支援（</a:t>
                      </a:r>
                      <a:r>
                        <a:rPr lang="en-US" altLang="ja-JP" sz="1000" b="1" dirty="0" smtClean="0">
                          <a:solidFill>
                            <a:srgbClr val="000000"/>
                          </a:solidFill>
                          <a:latin typeface="Meiryo UI" panose="020B0604030504040204" pitchFamily="50" charset="-128"/>
                          <a:ea typeface="Meiryo UI" panose="020B0604030504040204" pitchFamily="50" charset="-128"/>
                        </a:rPr>
                        <a:t>A</a:t>
                      </a:r>
                      <a:r>
                        <a:rPr lang="ja-JP" altLang="en-US" sz="1000" b="1" dirty="0" smtClean="0">
                          <a:solidFill>
                            <a:srgbClr val="000000"/>
                          </a:solidFill>
                          <a:latin typeface="Meiryo UI" panose="020B0604030504040204" pitchFamily="50" charset="-128"/>
                          <a:ea typeface="Meiryo UI" panose="020B0604030504040204" pitchFamily="50" charset="-128"/>
                        </a:rPr>
                        <a:t>型）</a:t>
                      </a:r>
                    </a:p>
                  </a:txBody>
                  <a:tcPr marL="84406" marR="84406" marT="42203" marB="42203"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FFF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b="0" dirty="0" smtClean="0">
                          <a:solidFill>
                            <a:srgbClr val="000000"/>
                          </a:solidFill>
                          <a:latin typeface="Meiryo UI" panose="020B0604030504040204" pitchFamily="50" charset="-128"/>
                          <a:ea typeface="Meiryo UI" panose="020B0604030504040204" pitchFamily="50" charset="-128"/>
                          <a:cs typeface="Times New Roman" pitchFamily="18" charset="0"/>
                        </a:rPr>
                        <a:t>一般企業等での就労が困難な人に、雇用して就労の機会を提供するとともに、能力等の向上のために必要な訓練を行う</a:t>
                      </a:r>
                    </a:p>
                  </a:txBody>
                  <a:tcPr marL="84406" marR="84406" marT="42203" marB="42203"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FFFD9"/>
                    </a:solidFill>
                  </a:tcPr>
                </a:tc>
                <a:extLst>
                  <a:ext uri="{0D108BD9-81ED-4DB2-BD59-A6C34878D82A}">
                    <a16:rowId xmlns:a16="http://schemas.microsoft.com/office/drawing/2014/main" val="2126197283"/>
                  </a:ext>
                </a:extLst>
              </a:tr>
              <a:tr h="3376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1" dirty="0" smtClean="0">
                          <a:solidFill>
                            <a:srgbClr val="000000"/>
                          </a:solidFill>
                          <a:latin typeface="Meiryo UI" panose="020B0604030504040204" pitchFamily="50" charset="-128"/>
                          <a:ea typeface="Meiryo UI" panose="020B0604030504040204" pitchFamily="50" charset="-128"/>
                        </a:rPr>
                        <a:t>就労継続支援（</a:t>
                      </a:r>
                      <a:r>
                        <a:rPr lang="en-US" altLang="ja-JP" sz="1000" b="1" dirty="0" smtClean="0">
                          <a:solidFill>
                            <a:srgbClr val="000000"/>
                          </a:solidFill>
                          <a:latin typeface="Meiryo UI" panose="020B0604030504040204" pitchFamily="50" charset="-128"/>
                          <a:ea typeface="Meiryo UI" panose="020B0604030504040204" pitchFamily="50" charset="-128"/>
                        </a:rPr>
                        <a:t>B</a:t>
                      </a:r>
                      <a:r>
                        <a:rPr lang="ja-JP" altLang="en-US" sz="1000" b="1" dirty="0" smtClean="0">
                          <a:solidFill>
                            <a:srgbClr val="000000"/>
                          </a:solidFill>
                          <a:latin typeface="Meiryo UI" panose="020B0604030504040204" pitchFamily="50" charset="-128"/>
                          <a:ea typeface="Meiryo UI" panose="020B0604030504040204" pitchFamily="50" charset="-128"/>
                        </a:rPr>
                        <a:t>型）</a:t>
                      </a:r>
                    </a:p>
                  </a:txBody>
                  <a:tcPr marL="84406" marR="84406" marT="42203" marB="42203"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FFF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b="0" dirty="0" smtClean="0">
                          <a:solidFill>
                            <a:srgbClr val="000000"/>
                          </a:solidFill>
                          <a:latin typeface="Meiryo UI" panose="020B0604030504040204" pitchFamily="50" charset="-128"/>
                          <a:ea typeface="Meiryo UI" panose="020B0604030504040204" pitchFamily="50" charset="-128"/>
                          <a:cs typeface="Times New Roman" pitchFamily="18" charset="0"/>
                        </a:rPr>
                        <a:t>一般企業等での就労が困難な人に、就労する機会を提供するとともに、能力等の向上のために必要な訓練を行う</a:t>
                      </a:r>
                    </a:p>
                  </a:txBody>
                  <a:tcPr marL="84406" marR="84406" marT="42203" marB="42203"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FFFD9"/>
                    </a:solidFill>
                  </a:tcPr>
                </a:tc>
                <a:extLst>
                  <a:ext uri="{0D108BD9-81ED-4DB2-BD59-A6C34878D82A}">
                    <a16:rowId xmlns:a16="http://schemas.microsoft.com/office/drawing/2014/main" val="3970669178"/>
                  </a:ext>
                </a:extLst>
              </a:tr>
            </a:tbl>
          </a:graphicData>
        </a:graphic>
      </p:graphicFrame>
      <p:graphicFrame>
        <p:nvGraphicFramePr>
          <p:cNvPr id="149" name="表 148"/>
          <p:cNvGraphicFramePr>
            <a:graphicFrameLocks noGrp="1"/>
          </p:cNvGraphicFramePr>
          <p:nvPr>
            <p:extLst/>
          </p:nvPr>
        </p:nvGraphicFramePr>
        <p:xfrm>
          <a:off x="646070" y="3452341"/>
          <a:ext cx="6646154" cy="236806"/>
        </p:xfrm>
        <a:graphic>
          <a:graphicData uri="http://schemas.openxmlformats.org/drawingml/2006/table">
            <a:tbl>
              <a:tblPr firstRow="1" bandRow="1">
                <a:tableStyleId>{8A107856-5554-42FB-B03E-39F5DBC370BA}</a:tableStyleId>
              </a:tblPr>
              <a:tblGrid>
                <a:gridCol w="1894154">
                  <a:extLst>
                    <a:ext uri="{9D8B030D-6E8A-4147-A177-3AD203B41FA5}">
                      <a16:colId xmlns:a16="http://schemas.microsoft.com/office/drawing/2014/main" val="4000948609"/>
                    </a:ext>
                  </a:extLst>
                </a:gridCol>
                <a:gridCol w="4752000">
                  <a:extLst>
                    <a:ext uri="{9D8B030D-6E8A-4147-A177-3AD203B41FA5}">
                      <a16:colId xmlns:a16="http://schemas.microsoft.com/office/drawing/2014/main" val="2687539927"/>
                    </a:ext>
                  </a:extLst>
                </a:gridCol>
              </a:tblGrid>
              <a:tr h="232117">
                <a:tc>
                  <a:txBody>
                    <a:bodyPr/>
                    <a:lstStyle/>
                    <a:p>
                      <a:pPr algn="l"/>
                      <a:r>
                        <a:rPr lang="zh-TW" altLang="en-US" sz="1000" b="1" dirty="0" smtClean="0">
                          <a:latin typeface="Meiryo UI" panose="020B0604030504040204" pitchFamily="50" charset="-128"/>
                          <a:ea typeface="Meiryo UI" panose="020B0604030504040204" pitchFamily="50" charset="-128"/>
                        </a:rPr>
                        <a:t>施設入所支援</a:t>
                      </a:r>
                    </a:p>
                  </a:txBody>
                  <a:tcPr marL="84406" marR="84406" marT="42203" marB="42203" anchor="ctr">
                    <a:solidFill>
                      <a:srgbClr val="FFE7E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b="0" dirty="0" smtClean="0">
                          <a:solidFill>
                            <a:srgbClr val="000000"/>
                          </a:solidFill>
                          <a:latin typeface="Meiryo UI" panose="020B0604030504040204" pitchFamily="50" charset="-128"/>
                          <a:ea typeface="Meiryo UI" panose="020B0604030504040204" pitchFamily="50" charset="-128"/>
                        </a:rPr>
                        <a:t>施設に入所する人に、夜間や休日、入浴、排せつ、食事の介護等を行う</a:t>
                      </a:r>
                    </a:p>
                  </a:txBody>
                  <a:tcPr marL="84406" marR="84406" marT="42203" marB="42203" anchor="ctr">
                    <a:solidFill>
                      <a:srgbClr val="FFEFF0"/>
                    </a:solidFill>
                  </a:tcPr>
                </a:tc>
                <a:extLst>
                  <a:ext uri="{0D108BD9-81ED-4DB2-BD59-A6C34878D82A}">
                    <a16:rowId xmlns:a16="http://schemas.microsoft.com/office/drawing/2014/main" val="118789020"/>
                  </a:ext>
                </a:extLst>
              </a:tr>
            </a:tbl>
          </a:graphicData>
        </a:graphic>
      </p:graphicFrame>
      <p:graphicFrame>
        <p:nvGraphicFramePr>
          <p:cNvPr id="134" name="表 133"/>
          <p:cNvGraphicFramePr>
            <a:graphicFrameLocks noGrp="1"/>
          </p:cNvGraphicFramePr>
          <p:nvPr>
            <p:extLst/>
          </p:nvPr>
        </p:nvGraphicFramePr>
        <p:xfrm>
          <a:off x="650259" y="2471059"/>
          <a:ext cx="6646154" cy="912056"/>
        </p:xfrm>
        <a:graphic>
          <a:graphicData uri="http://schemas.openxmlformats.org/drawingml/2006/table">
            <a:tbl>
              <a:tblPr firstRow="1" bandRow="1">
                <a:tableStyleId>{8A107856-5554-42FB-B03E-39F5DBC370BA}</a:tableStyleId>
              </a:tblPr>
              <a:tblGrid>
                <a:gridCol w="1894154">
                  <a:extLst>
                    <a:ext uri="{9D8B030D-6E8A-4147-A177-3AD203B41FA5}">
                      <a16:colId xmlns:a16="http://schemas.microsoft.com/office/drawing/2014/main" val="4000948609"/>
                    </a:ext>
                  </a:extLst>
                </a:gridCol>
                <a:gridCol w="4752000">
                  <a:extLst>
                    <a:ext uri="{9D8B030D-6E8A-4147-A177-3AD203B41FA5}">
                      <a16:colId xmlns:a16="http://schemas.microsoft.com/office/drawing/2014/main" val="2687539927"/>
                    </a:ext>
                  </a:extLst>
                </a:gridCol>
              </a:tblGrid>
              <a:tr h="232117">
                <a:tc>
                  <a:txBody>
                    <a:bodyPr/>
                    <a:lstStyle/>
                    <a:p>
                      <a:pPr algn="l"/>
                      <a:r>
                        <a:rPr lang="ja-JP" altLang="en-US" sz="1000" b="1" dirty="0" smtClean="0">
                          <a:latin typeface="Meiryo UI" panose="020B0604030504040204" pitchFamily="50" charset="-128"/>
                          <a:ea typeface="Meiryo UI" panose="020B0604030504040204" pitchFamily="50" charset="-128"/>
                        </a:rPr>
                        <a:t>短期入所</a:t>
                      </a:r>
                    </a:p>
                  </a:txBody>
                  <a:tcPr marL="84406" marR="84406" marT="42203" marB="42203" anchor="ctr">
                    <a:solidFill>
                      <a:srgbClr val="FFE7E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b="0" dirty="0" smtClean="0">
                          <a:solidFill>
                            <a:srgbClr val="000000"/>
                          </a:solidFill>
                          <a:latin typeface="Meiryo UI" panose="020B0604030504040204" pitchFamily="50" charset="-128"/>
                          <a:ea typeface="Meiryo UI" panose="020B0604030504040204" pitchFamily="50" charset="-128"/>
                        </a:rPr>
                        <a:t>自宅で介護する人が病気の場合などに、短期間、夜間も含めた施設で、入浴、排せつ、食事の介護等を行う</a:t>
                      </a:r>
                    </a:p>
                  </a:txBody>
                  <a:tcPr marL="84406" marR="84406" marT="42203" marB="42203" anchor="ctr">
                    <a:solidFill>
                      <a:srgbClr val="FFEFF0"/>
                    </a:solidFill>
                  </a:tcPr>
                </a:tc>
                <a:extLst>
                  <a:ext uri="{0D108BD9-81ED-4DB2-BD59-A6C34878D82A}">
                    <a16:rowId xmlns:a16="http://schemas.microsoft.com/office/drawing/2014/main" val="118789020"/>
                  </a:ext>
                </a:extLst>
              </a:tr>
              <a:tr h="3376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1" dirty="0" smtClean="0">
                          <a:solidFill>
                            <a:srgbClr val="000000"/>
                          </a:solidFill>
                          <a:latin typeface="Meiryo UI" panose="020B0604030504040204" pitchFamily="50" charset="-128"/>
                          <a:ea typeface="Meiryo UI" panose="020B0604030504040204" pitchFamily="50" charset="-128"/>
                        </a:rPr>
                        <a:t>療養介護</a:t>
                      </a:r>
                    </a:p>
                  </a:txBody>
                  <a:tcPr marL="84406" marR="84406" marT="42203" marB="42203" anchor="ctr">
                    <a:solidFill>
                      <a:srgbClr val="FFE7E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b="0" dirty="0" smtClean="0">
                          <a:solidFill>
                            <a:srgbClr val="000000"/>
                          </a:solidFill>
                          <a:latin typeface="Meiryo UI" panose="020B0604030504040204" pitchFamily="50" charset="-128"/>
                          <a:ea typeface="Meiryo UI" panose="020B0604030504040204" pitchFamily="50" charset="-128"/>
                        </a:rPr>
                        <a:t>医療と常時介護を必要とする人に、医療機関で機能訓練、療養上の管理、看護、介護及び日常生活の世話を行う</a:t>
                      </a:r>
                    </a:p>
                  </a:txBody>
                  <a:tcPr marL="84406" marR="84406" marT="42203" marB="42203" anchor="ctr">
                    <a:solidFill>
                      <a:srgbClr val="FFEFF0"/>
                    </a:solidFill>
                  </a:tcPr>
                </a:tc>
                <a:extLst>
                  <a:ext uri="{0D108BD9-81ED-4DB2-BD59-A6C34878D82A}">
                    <a16:rowId xmlns:a16="http://schemas.microsoft.com/office/drawing/2014/main" val="3050582988"/>
                  </a:ext>
                </a:extLst>
              </a:tr>
              <a:tr h="3376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1" dirty="0" smtClean="0">
                          <a:solidFill>
                            <a:srgbClr val="000000"/>
                          </a:solidFill>
                          <a:latin typeface="Meiryo UI" panose="020B0604030504040204" pitchFamily="50" charset="-128"/>
                          <a:ea typeface="Meiryo UI" panose="020B0604030504040204" pitchFamily="50" charset="-128"/>
                        </a:rPr>
                        <a:t>生活介護</a:t>
                      </a:r>
                    </a:p>
                  </a:txBody>
                  <a:tcPr marL="84406" marR="84406" marT="42203" marB="42203" anchor="ctr">
                    <a:solidFill>
                      <a:srgbClr val="FFE7E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b="0" dirty="0" smtClean="0">
                          <a:solidFill>
                            <a:srgbClr val="000000"/>
                          </a:solidFill>
                          <a:latin typeface="Meiryo UI" panose="020B0604030504040204" pitchFamily="50" charset="-128"/>
                          <a:ea typeface="Meiryo UI" panose="020B0604030504040204" pitchFamily="50" charset="-128"/>
                        </a:rPr>
                        <a:t>常に介護を必要とする人に、昼間、入浴、排せつ、食事の介護等を行うとともに、創作的活動又は生産活動の機会を提供する</a:t>
                      </a:r>
                    </a:p>
                  </a:txBody>
                  <a:tcPr marL="84406" marR="84406" marT="42203" marB="42203" anchor="ctr">
                    <a:solidFill>
                      <a:srgbClr val="FFEFF0"/>
                    </a:solidFill>
                  </a:tcPr>
                </a:tc>
                <a:extLst>
                  <a:ext uri="{0D108BD9-81ED-4DB2-BD59-A6C34878D82A}">
                    <a16:rowId xmlns:a16="http://schemas.microsoft.com/office/drawing/2014/main" val="1525890002"/>
                  </a:ext>
                </a:extLst>
              </a:tr>
            </a:tbl>
          </a:graphicData>
        </a:graphic>
      </p:graphicFrame>
      <p:graphicFrame>
        <p:nvGraphicFramePr>
          <p:cNvPr id="3" name="表 2"/>
          <p:cNvGraphicFramePr>
            <a:graphicFrameLocks noGrp="1"/>
          </p:cNvGraphicFramePr>
          <p:nvPr>
            <p:extLst/>
          </p:nvPr>
        </p:nvGraphicFramePr>
        <p:xfrm>
          <a:off x="654523" y="885728"/>
          <a:ext cx="6646154" cy="1538690"/>
        </p:xfrm>
        <a:graphic>
          <a:graphicData uri="http://schemas.openxmlformats.org/drawingml/2006/table">
            <a:tbl>
              <a:tblPr firstRow="1" bandRow="1">
                <a:tableStyleId>{8A107856-5554-42FB-B03E-39F5DBC370BA}</a:tableStyleId>
              </a:tblPr>
              <a:tblGrid>
                <a:gridCol w="1894154">
                  <a:extLst>
                    <a:ext uri="{9D8B030D-6E8A-4147-A177-3AD203B41FA5}">
                      <a16:colId xmlns:a16="http://schemas.microsoft.com/office/drawing/2014/main" val="4000948609"/>
                    </a:ext>
                  </a:extLst>
                </a:gridCol>
                <a:gridCol w="4752000">
                  <a:extLst>
                    <a:ext uri="{9D8B030D-6E8A-4147-A177-3AD203B41FA5}">
                      <a16:colId xmlns:a16="http://schemas.microsoft.com/office/drawing/2014/main" val="2687539927"/>
                    </a:ext>
                  </a:extLst>
                </a:gridCol>
              </a:tblGrid>
              <a:tr h="244614">
                <a:tc>
                  <a:txBody>
                    <a:bodyPr/>
                    <a:lstStyle/>
                    <a:p>
                      <a:pPr algn="l"/>
                      <a:r>
                        <a:rPr lang="ja-JP" altLang="en-US" sz="1000" b="1" dirty="0" smtClean="0">
                          <a:latin typeface="Meiryo UI" panose="020B0604030504040204" pitchFamily="50" charset="-128"/>
                          <a:ea typeface="Meiryo UI" panose="020B0604030504040204" pitchFamily="50" charset="-128"/>
                        </a:rPr>
                        <a:t>居宅介護</a:t>
                      </a:r>
                    </a:p>
                  </a:txBody>
                  <a:tcPr marL="84406" marR="84406" marT="42203" marB="42203" anchor="ctr">
                    <a:solidFill>
                      <a:srgbClr val="FFE7E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b="0" dirty="0" smtClean="0">
                          <a:solidFill>
                            <a:srgbClr val="000000"/>
                          </a:solidFill>
                          <a:latin typeface="Meiryo UI" panose="020B0604030504040204" pitchFamily="50" charset="-128"/>
                          <a:ea typeface="Meiryo UI" panose="020B0604030504040204" pitchFamily="50" charset="-128"/>
                        </a:rPr>
                        <a:t>自宅で、入浴、排せつ、食事の介護等を行う</a:t>
                      </a:r>
                      <a:endParaRPr lang="en-US" altLang="ja-JP" sz="800" b="0" u="sng" dirty="0" smtClean="0">
                        <a:solidFill>
                          <a:srgbClr val="FF0000"/>
                        </a:solidFill>
                        <a:latin typeface="Meiryo UI" panose="020B0604030504040204" pitchFamily="50" charset="-128"/>
                        <a:ea typeface="Meiryo UI" panose="020B0604030504040204" pitchFamily="50" charset="-128"/>
                      </a:endParaRPr>
                    </a:p>
                  </a:txBody>
                  <a:tcPr marL="84406" marR="84406" marT="42203" marB="42203" anchor="ctr">
                    <a:solidFill>
                      <a:srgbClr val="FFEFF0"/>
                    </a:solidFill>
                  </a:tcPr>
                </a:tc>
                <a:extLst>
                  <a:ext uri="{0D108BD9-81ED-4DB2-BD59-A6C34878D82A}">
                    <a16:rowId xmlns:a16="http://schemas.microsoft.com/office/drawing/2014/main" val="118789020"/>
                  </a:ext>
                </a:extLst>
              </a:tr>
              <a:tr h="4642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1" dirty="0" smtClean="0">
                          <a:solidFill>
                            <a:srgbClr val="000000"/>
                          </a:solidFill>
                          <a:latin typeface="Meiryo UI" panose="020B0604030504040204" pitchFamily="50" charset="-128"/>
                          <a:ea typeface="Meiryo UI" panose="020B0604030504040204" pitchFamily="50" charset="-128"/>
                        </a:rPr>
                        <a:t>重度訪問介護</a:t>
                      </a:r>
                      <a:endParaRPr lang="en-US" altLang="ja-JP" sz="1000" b="1" dirty="0" smtClean="0">
                        <a:solidFill>
                          <a:srgbClr val="000000"/>
                        </a:solidFill>
                        <a:latin typeface="Meiryo UI" panose="020B0604030504040204" pitchFamily="50" charset="-128"/>
                        <a:ea typeface="Meiryo UI" panose="020B0604030504040204" pitchFamily="50" charset="-128"/>
                      </a:endParaRPr>
                    </a:p>
                  </a:txBody>
                  <a:tcPr marL="84406" marR="84406" marT="42203" marB="42203" anchor="ctr">
                    <a:solidFill>
                      <a:srgbClr val="FFE7E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b="0" dirty="0" smtClean="0">
                          <a:solidFill>
                            <a:srgbClr val="000000"/>
                          </a:solidFill>
                          <a:latin typeface="Meiryo UI" panose="020B0604030504040204" pitchFamily="50" charset="-128"/>
                          <a:ea typeface="Meiryo UI" panose="020B0604030504040204" pitchFamily="50" charset="-128"/>
                        </a:rPr>
                        <a:t>重度の肢体不自由者又は重度の知的障害若しくは精神障害により行動上著しい困難を有する者であって常に介護を必要と</a:t>
                      </a:r>
                      <a:r>
                        <a:rPr lang="ja-JP" altLang="en-US" sz="800" b="0" dirty="0" smtClean="0">
                          <a:solidFill>
                            <a:schemeClr val="tx1"/>
                          </a:solidFill>
                          <a:latin typeface="Meiryo UI" panose="020B0604030504040204" pitchFamily="50" charset="-128"/>
                          <a:ea typeface="Meiryo UI" panose="020B0604030504040204" pitchFamily="50" charset="-128"/>
                        </a:rPr>
                        <a:t>する人に、自宅で、入浴、排せつ、食事の介護、外出時における移動支援、入院時の支援等</a:t>
                      </a:r>
                      <a:r>
                        <a:rPr lang="ja-JP" altLang="en-US" sz="800" b="0" dirty="0" smtClean="0">
                          <a:solidFill>
                            <a:srgbClr val="000000"/>
                          </a:solidFill>
                          <a:latin typeface="Meiryo UI" panose="020B0604030504040204" pitchFamily="50" charset="-128"/>
                          <a:ea typeface="Meiryo UI" panose="020B0604030504040204" pitchFamily="50" charset="-128"/>
                        </a:rPr>
                        <a:t>を総合的に行う</a:t>
                      </a:r>
                      <a:endParaRPr lang="ja-JP" altLang="en-US" sz="800" b="0" u="sng" dirty="0" smtClean="0">
                        <a:solidFill>
                          <a:srgbClr val="FF0000"/>
                        </a:solidFill>
                        <a:latin typeface="Meiryo UI" panose="020B0604030504040204" pitchFamily="50" charset="-128"/>
                        <a:ea typeface="Meiryo UI" panose="020B0604030504040204" pitchFamily="50" charset="-128"/>
                      </a:endParaRPr>
                    </a:p>
                  </a:txBody>
                  <a:tcPr marL="84406" marR="84406" marT="42203" marB="42203" anchor="ctr">
                    <a:solidFill>
                      <a:srgbClr val="FFEFF0"/>
                    </a:solidFill>
                  </a:tcPr>
                </a:tc>
                <a:extLst>
                  <a:ext uri="{0D108BD9-81ED-4DB2-BD59-A6C34878D82A}">
                    <a16:rowId xmlns:a16="http://schemas.microsoft.com/office/drawing/2014/main" val="3050582988"/>
                  </a:ext>
                </a:extLst>
              </a:tr>
              <a:tr h="2766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1" dirty="0" smtClean="0">
                          <a:solidFill>
                            <a:srgbClr val="000000"/>
                          </a:solidFill>
                          <a:latin typeface="Meiryo UI" panose="020B0604030504040204" pitchFamily="50" charset="-128"/>
                          <a:ea typeface="Meiryo UI" panose="020B0604030504040204" pitchFamily="50" charset="-128"/>
                        </a:rPr>
                        <a:t>同行援護</a:t>
                      </a:r>
                      <a:endParaRPr lang="en-US" altLang="ja-JP" sz="1000" b="1" dirty="0" smtClean="0">
                        <a:solidFill>
                          <a:srgbClr val="000000"/>
                        </a:solidFill>
                        <a:latin typeface="Meiryo UI" panose="020B0604030504040204" pitchFamily="50" charset="-128"/>
                        <a:ea typeface="Meiryo UI" panose="020B0604030504040204" pitchFamily="50" charset="-128"/>
                      </a:endParaRPr>
                    </a:p>
                  </a:txBody>
                  <a:tcPr marL="84406" marR="84406" marT="42203" marB="42203" anchor="ctr">
                    <a:solidFill>
                      <a:srgbClr val="FFE7E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b="0" dirty="0" smtClean="0">
                          <a:solidFill>
                            <a:srgbClr val="000000"/>
                          </a:solidFill>
                          <a:latin typeface="Meiryo UI" panose="020B0604030504040204" pitchFamily="50" charset="-128"/>
                          <a:ea typeface="Meiryo UI" panose="020B0604030504040204" pitchFamily="50" charset="-128"/>
                        </a:rPr>
                        <a:t>視覚障害により、移動に著しい困難を有する人が外出する時、必要な情報提供や介護を行う</a:t>
                      </a:r>
                    </a:p>
                  </a:txBody>
                  <a:tcPr marL="84406" marR="84406" marT="42203" marB="42203" anchor="ctr">
                    <a:solidFill>
                      <a:srgbClr val="FFEFF0"/>
                    </a:solidFill>
                  </a:tcPr>
                </a:tc>
                <a:extLst>
                  <a:ext uri="{0D108BD9-81ED-4DB2-BD59-A6C34878D82A}">
                    <a16:rowId xmlns:a16="http://schemas.microsoft.com/office/drawing/2014/main" val="1525890002"/>
                  </a:ext>
                </a:extLst>
              </a:tr>
              <a:tr h="2766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1" dirty="0" smtClean="0">
                          <a:solidFill>
                            <a:srgbClr val="000000"/>
                          </a:solidFill>
                          <a:latin typeface="Meiryo UI" panose="020B0604030504040204" pitchFamily="50" charset="-128"/>
                          <a:ea typeface="Meiryo UI" panose="020B0604030504040204" pitchFamily="50" charset="-128"/>
                        </a:rPr>
                        <a:t>行動援護</a:t>
                      </a:r>
                      <a:endParaRPr lang="en-US" altLang="ja-JP" sz="1000" b="1" dirty="0" smtClean="0">
                        <a:solidFill>
                          <a:srgbClr val="000000"/>
                        </a:solidFill>
                        <a:latin typeface="Meiryo UI" panose="020B0604030504040204" pitchFamily="50" charset="-128"/>
                        <a:ea typeface="Meiryo UI" panose="020B0604030504040204" pitchFamily="50" charset="-128"/>
                      </a:endParaRPr>
                    </a:p>
                  </a:txBody>
                  <a:tcPr marL="84406" marR="84406" marT="42203" marB="42203" anchor="ctr">
                    <a:solidFill>
                      <a:srgbClr val="FFE7E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b="0" dirty="0" smtClean="0">
                          <a:solidFill>
                            <a:srgbClr val="000000"/>
                          </a:solidFill>
                          <a:latin typeface="Meiryo UI" panose="020B0604030504040204" pitchFamily="50" charset="-128"/>
                          <a:ea typeface="Meiryo UI" panose="020B0604030504040204" pitchFamily="50" charset="-128"/>
                          <a:cs typeface="Times New Roman" pitchFamily="18" charset="0"/>
                        </a:rPr>
                        <a:t>自己判断能力が制限されている人が行動するときに、危険を回避するために必要な支援、外出支援を行う</a:t>
                      </a:r>
                    </a:p>
                  </a:txBody>
                  <a:tcPr marL="84406" marR="84406" marT="42203" marB="42203" anchor="ctr">
                    <a:solidFill>
                      <a:srgbClr val="FFEFF0"/>
                    </a:solidFill>
                  </a:tcPr>
                </a:tc>
                <a:extLst>
                  <a:ext uri="{0D108BD9-81ED-4DB2-BD59-A6C34878D82A}">
                    <a16:rowId xmlns:a16="http://schemas.microsoft.com/office/drawing/2014/main" val="2126197283"/>
                  </a:ext>
                </a:extLst>
              </a:tr>
              <a:tr h="2766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1" dirty="0" smtClean="0">
                          <a:solidFill>
                            <a:srgbClr val="000000"/>
                          </a:solidFill>
                          <a:latin typeface="Meiryo UI" panose="020B0604030504040204" pitchFamily="50" charset="-128"/>
                          <a:ea typeface="Meiryo UI" panose="020B0604030504040204" pitchFamily="50" charset="-128"/>
                        </a:rPr>
                        <a:t>重度障害者等包括支援</a:t>
                      </a:r>
                      <a:endParaRPr lang="en-US" altLang="ja-JP" sz="1000" b="1" dirty="0" smtClean="0">
                        <a:solidFill>
                          <a:srgbClr val="000000"/>
                        </a:solidFill>
                        <a:latin typeface="Meiryo UI" panose="020B0604030504040204" pitchFamily="50" charset="-128"/>
                        <a:ea typeface="Meiryo UI" panose="020B0604030504040204" pitchFamily="50" charset="-128"/>
                      </a:endParaRPr>
                    </a:p>
                  </a:txBody>
                  <a:tcPr marL="84406" marR="84406" marT="42203" marB="42203" anchor="ctr">
                    <a:solidFill>
                      <a:srgbClr val="FFE7E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b="0" dirty="0" smtClean="0">
                          <a:solidFill>
                            <a:srgbClr val="000000"/>
                          </a:solidFill>
                          <a:latin typeface="Meiryo UI" panose="020B0604030504040204" pitchFamily="50" charset="-128"/>
                          <a:ea typeface="Meiryo UI" panose="020B0604030504040204" pitchFamily="50" charset="-128"/>
                          <a:cs typeface="Times New Roman" pitchFamily="18" charset="0"/>
                        </a:rPr>
                        <a:t>介護の必要性がとても高い人に、居宅介護等複数のサービスを包括的に行う</a:t>
                      </a:r>
                    </a:p>
                  </a:txBody>
                  <a:tcPr marL="84406" marR="84406" marT="42203" marB="42203" anchor="ctr">
                    <a:solidFill>
                      <a:srgbClr val="FFEFF0"/>
                    </a:solidFill>
                  </a:tcPr>
                </a:tc>
                <a:extLst>
                  <a:ext uri="{0D108BD9-81ED-4DB2-BD59-A6C34878D82A}">
                    <a16:rowId xmlns:a16="http://schemas.microsoft.com/office/drawing/2014/main" val="3970669178"/>
                  </a:ext>
                </a:extLst>
              </a:tr>
            </a:tbl>
          </a:graphicData>
        </a:graphic>
      </p:graphicFrame>
      <p:sp>
        <p:nvSpPr>
          <p:cNvPr id="43" name="テキスト ボックス 42"/>
          <p:cNvSpPr txBox="1"/>
          <p:nvPr/>
        </p:nvSpPr>
        <p:spPr>
          <a:xfrm>
            <a:off x="312693" y="6420637"/>
            <a:ext cx="8355595" cy="205890"/>
          </a:xfrm>
          <a:prstGeom prst="rect">
            <a:avLst/>
          </a:prstGeom>
          <a:noFill/>
        </p:spPr>
        <p:txBody>
          <a:bodyPr wrap="square" rtlCol="0">
            <a:spAutoFit/>
          </a:bodyPr>
          <a:lstStyle/>
          <a:p>
            <a:pPr fontAlgn="base">
              <a:spcBef>
                <a:spcPct val="0"/>
              </a:spcBef>
              <a:spcAft>
                <a:spcPct val="0"/>
              </a:spcAft>
            </a:pPr>
            <a:r>
              <a:rPr lang="ja-JP" altLang="en-US" sz="738" dirty="0">
                <a:solidFill>
                  <a:srgbClr val="000000"/>
                </a:solidFill>
                <a:latin typeface="Meiryo UI" panose="020B0604030504040204" pitchFamily="50" charset="-128"/>
                <a:ea typeface="Meiryo UI" panose="020B0604030504040204" pitchFamily="50" charset="-128"/>
              </a:rPr>
              <a:t>（注）１</a:t>
            </a:r>
            <a:r>
              <a:rPr lang="en-US" altLang="ja-JP" sz="738" dirty="0">
                <a:solidFill>
                  <a:srgbClr val="000000"/>
                </a:solidFill>
                <a:latin typeface="Meiryo UI" panose="020B0604030504040204" pitchFamily="50" charset="-128"/>
                <a:ea typeface="Meiryo UI" panose="020B0604030504040204" pitchFamily="50" charset="-128"/>
              </a:rPr>
              <a:t>.</a:t>
            </a:r>
            <a:r>
              <a:rPr lang="ja-JP" altLang="en-US" sz="738" dirty="0">
                <a:solidFill>
                  <a:srgbClr val="000000"/>
                </a:solidFill>
                <a:latin typeface="Meiryo UI" panose="020B0604030504040204" pitchFamily="50" charset="-128"/>
                <a:ea typeface="Meiryo UI" panose="020B0604030504040204" pitchFamily="50" charset="-128"/>
              </a:rPr>
              <a:t>表中の「　　　  」は「障害者」、「  　　  」は「障害児」であり、利用できるサービスにマークを付している。　２</a:t>
            </a:r>
            <a:r>
              <a:rPr lang="en-US" altLang="ja-JP" sz="738" dirty="0">
                <a:solidFill>
                  <a:srgbClr val="000000"/>
                </a:solidFill>
                <a:latin typeface="Meiryo UI" panose="020B0604030504040204" pitchFamily="50" charset="-128"/>
                <a:ea typeface="Meiryo UI" panose="020B0604030504040204" pitchFamily="50" charset="-128"/>
              </a:rPr>
              <a:t>.</a:t>
            </a:r>
            <a:r>
              <a:rPr lang="ja-JP" altLang="en-US" sz="738" dirty="0">
                <a:solidFill>
                  <a:srgbClr val="000000"/>
                </a:solidFill>
                <a:latin typeface="Meiryo UI" panose="020B0604030504040204" pitchFamily="50" charset="-128"/>
                <a:ea typeface="Meiryo UI" panose="020B0604030504040204" pitchFamily="50" charset="-128"/>
              </a:rPr>
              <a:t>利用者数及び施設・事業所数は、平成</a:t>
            </a:r>
            <a:r>
              <a:rPr lang="en-US" altLang="ja-JP" sz="738" dirty="0">
                <a:solidFill>
                  <a:srgbClr val="000000"/>
                </a:solidFill>
                <a:latin typeface="Meiryo UI" panose="020B0604030504040204" pitchFamily="50" charset="-128"/>
                <a:ea typeface="Meiryo UI" panose="020B0604030504040204" pitchFamily="50" charset="-128"/>
              </a:rPr>
              <a:t>31</a:t>
            </a:r>
            <a:r>
              <a:rPr lang="ja-JP" altLang="en-US" sz="738" dirty="0">
                <a:solidFill>
                  <a:srgbClr val="000000"/>
                </a:solidFill>
                <a:latin typeface="Meiryo UI" panose="020B0604030504040204" pitchFamily="50" charset="-128"/>
                <a:ea typeface="Meiryo UI" panose="020B0604030504040204" pitchFamily="50" charset="-128"/>
              </a:rPr>
              <a:t>年</a:t>
            </a:r>
            <a:r>
              <a:rPr lang="en-US" altLang="ja-JP" sz="738" dirty="0">
                <a:solidFill>
                  <a:srgbClr val="000000"/>
                </a:solidFill>
                <a:latin typeface="Meiryo UI" panose="020B0604030504040204" pitchFamily="50" charset="-128"/>
                <a:ea typeface="Meiryo UI" panose="020B0604030504040204" pitchFamily="50" charset="-128"/>
              </a:rPr>
              <a:t>1</a:t>
            </a:r>
            <a:r>
              <a:rPr lang="ja-JP" altLang="en-US" sz="738" dirty="0">
                <a:solidFill>
                  <a:srgbClr val="000000"/>
                </a:solidFill>
                <a:latin typeface="Meiryo UI" panose="020B0604030504040204" pitchFamily="50" charset="-128"/>
                <a:ea typeface="Meiryo UI" panose="020B0604030504040204" pitchFamily="50" charset="-128"/>
              </a:rPr>
              <a:t>月サービス提供分（国保連データ）</a:t>
            </a:r>
            <a:endParaRPr lang="ja-JP" altLang="en-US" sz="738" dirty="0">
              <a:solidFill>
                <a:srgbClr val="000000"/>
              </a:solidFill>
              <a:latin typeface="Meiryo UI" panose="020B0604030504040204" pitchFamily="50" charset="-128"/>
              <a:ea typeface="Meiryo UI" panose="020B0604030504040204" pitchFamily="50" charset="-128"/>
            </a:endParaRPr>
          </a:p>
        </p:txBody>
      </p:sp>
      <p:sp>
        <p:nvSpPr>
          <p:cNvPr id="93" name="円/楕円 92"/>
          <p:cNvSpPr/>
          <p:nvPr/>
        </p:nvSpPr>
        <p:spPr>
          <a:xfrm>
            <a:off x="1176804" y="6455211"/>
            <a:ext cx="132937" cy="132923"/>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3231" tIns="33231" rIns="33231" bIns="33231" rtlCol="0" anchor="ctr"/>
          <a:lstStyle/>
          <a:p>
            <a:pPr algn="ctr" fontAlgn="base">
              <a:spcBef>
                <a:spcPct val="0"/>
              </a:spcBef>
              <a:spcAft>
                <a:spcPct val="0"/>
              </a:spcAft>
            </a:pPr>
            <a:r>
              <a:rPr lang="ja-JP" altLang="en-US" sz="646" b="1" dirty="0">
                <a:solidFill>
                  <a:srgbClr val="FFFFFF"/>
                </a:solidFill>
                <a:latin typeface="Meiryo UI" panose="020B0604030504040204" pitchFamily="50" charset="-128"/>
                <a:ea typeface="Meiryo UI" panose="020B0604030504040204" pitchFamily="50" charset="-128"/>
              </a:rPr>
              <a:t>者</a:t>
            </a:r>
          </a:p>
        </p:txBody>
      </p:sp>
      <p:sp>
        <p:nvSpPr>
          <p:cNvPr id="94" name="円/楕円 93"/>
          <p:cNvSpPr/>
          <p:nvPr/>
        </p:nvSpPr>
        <p:spPr>
          <a:xfrm flipH="1">
            <a:off x="2046196" y="6455211"/>
            <a:ext cx="132923" cy="132923"/>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3231" tIns="33231" rIns="33231" bIns="33231" rtlCol="0" anchor="ctr"/>
          <a:lstStyle/>
          <a:p>
            <a:pPr algn="ctr" fontAlgn="base">
              <a:spcBef>
                <a:spcPct val="0"/>
              </a:spcBef>
              <a:spcAft>
                <a:spcPct val="0"/>
              </a:spcAft>
            </a:pPr>
            <a:r>
              <a:rPr lang="ja-JP" altLang="en-US" sz="646" b="1" dirty="0">
                <a:solidFill>
                  <a:srgbClr val="FFFFFF"/>
                </a:solidFill>
                <a:latin typeface="Meiryo UI" panose="020B0604030504040204" pitchFamily="50" charset="-128"/>
                <a:ea typeface="Meiryo UI" panose="020B0604030504040204" pitchFamily="50" charset="-128"/>
              </a:rPr>
              <a:t>児</a:t>
            </a:r>
          </a:p>
        </p:txBody>
      </p:sp>
      <p:sp>
        <p:nvSpPr>
          <p:cNvPr id="126" name="角丸四角形 125"/>
          <p:cNvSpPr/>
          <p:nvPr/>
        </p:nvSpPr>
        <p:spPr bwMode="auto">
          <a:xfrm>
            <a:off x="656370" y="2477717"/>
            <a:ext cx="1894154" cy="897231"/>
          </a:xfrm>
          <a:prstGeom prst="roundRect">
            <a:avLst>
              <a:gd name="adj" fmla="val 3439"/>
            </a:avLst>
          </a:prstGeom>
          <a:noFill/>
          <a:ln w="25400" cap="flat" cmpd="sng" algn="ctr">
            <a:solidFill>
              <a:srgbClr val="FF66CC"/>
            </a:solidFill>
            <a:prstDash val="solid"/>
            <a:round/>
            <a:headEnd type="none" w="med" len="med"/>
            <a:tailEnd type="none" w="med" len="med"/>
          </a:ln>
          <a:effectLst/>
        </p:spPr>
        <p:txBody>
          <a:bodyPr vert="horz" wrap="square" lIns="33973" tIns="6793" rIns="33973" bIns="6793" numCol="1" rtlCol="0" anchor="t" anchorCtr="0" compatLnSpc="1">
            <a:prstTxWarp prst="textNoShape">
              <a:avLst/>
            </a:prstTxWarp>
          </a:bodyPr>
          <a:lstStyle/>
          <a:p>
            <a:pPr marL="109907" indent="-109907" defTabSz="805982" fontAlgn="base">
              <a:spcBef>
                <a:spcPct val="0"/>
              </a:spcBef>
              <a:spcAft>
                <a:spcPct val="0"/>
              </a:spcAft>
            </a:pPr>
            <a:endParaRPr lang="ja-JP" altLang="en-US" sz="1292">
              <a:solidFill>
                <a:srgbClr val="000000"/>
              </a:solidFill>
              <a:latin typeface="Meiryo UI" panose="020B0604030504040204" pitchFamily="50" charset="-128"/>
              <a:ea typeface="Meiryo UI" panose="020B0604030504040204" pitchFamily="50" charset="-128"/>
            </a:endParaRPr>
          </a:p>
        </p:txBody>
      </p:sp>
      <p:sp>
        <p:nvSpPr>
          <p:cNvPr id="155" name="角丸四角形 154"/>
          <p:cNvSpPr/>
          <p:nvPr/>
        </p:nvSpPr>
        <p:spPr bwMode="auto">
          <a:xfrm>
            <a:off x="653152" y="3448268"/>
            <a:ext cx="1894154" cy="249231"/>
          </a:xfrm>
          <a:prstGeom prst="roundRect">
            <a:avLst/>
          </a:prstGeom>
          <a:noFill/>
          <a:ln w="25400" cap="flat" cmpd="sng" algn="ctr">
            <a:solidFill>
              <a:srgbClr val="FF66CC"/>
            </a:solidFill>
            <a:prstDash val="solid"/>
            <a:round/>
            <a:headEnd type="none" w="med" len="med"/>
            <a:tailEnd type="none" w="med" len="med"/>
          </a:ln>
          <a:effectLst/>
        </p:spPr>
        <p:txBody>
          <a:bodyPr vert="horz" wrap="square" lIns="33973" tIns="6793" rIns="33973" bIns="6793" numCol="1" rtlCol="0" anchor="t" anchorCtr="0" compatLnSpc="1">
            <a:prstTxWarp prst="textNoShape">
              <a:avLst/>
            </a:prstTxWarp>
          </a:bodyPr>
          <a:lstStyle/>
          <a:p>
            <a:pPr marL="109907" indent="-109907" defTabSz="805982" fontAlgn="base">
              <a:spcBef>
                <a:spcPct val="0"/>
              </a:spcBef>
              <a:spcAft>
                <a:spcPct val="0"/>
              </a:spcAft>
            </a:pPr>
            <a:endParaRPr lang="ja-JP" altLang="en-US" sz="1292">
              <a:solidFill>
                <a:srgbClr val="000000"/>
              </a:solidFill>
              <a:latin typeface="Meiryo UI" panose="020B0604030504040204" pitchFamily="50" charset="-128"/>
              <a:ea typeface="Meiryo UI" panose="020B0604030504040204" pitchFamily="50" charset="-128"/>
            </a:endParaRPr>
          </a:p>
        </p:txBody>
      </p:sp>
      <p:sp>
        <p:nvSpPr>
          <p:cNvPr id="164" name="縦巻き 163"/>
          <p:cNvSpPr/>
          <p:nvPr/>
        </p:nvSpPr>
        <p:spPr bwMode="auto">
          <a:xfrm>
            <a:off x="27934" y="3779355"/>
            <a:ext cx="336000" cy="660808"/>
          </a:xfrm>
          <a:prstGeom prst="verticalScroll">
            <a:avLst/>
          </a:prstGeom>
          <a:solidFill>
            <a:srgbClr val="FFCCFF"/>
          </a:solidFill>
          <a:ln w="9525" cap="flat" cmpd="sng" algn="ctr">
            <a:solidFill>
              <a:srgbClr val="FF66FF"/>
            </a:solidFill>
            <a:prstDash val="solid"/>
            <a:round/>
            <a:headEnd type="none" w="med" len="med"/>
            <a:tailEnd type="none" w="med" len="med"/>
          </a:ln>
          <a:effectLst/>
        </p:spPr>
        <p:txBody>
          <a:bodyPr vert="horz" wrap="square" lIns="33973" tIns="6793" rIns="33973" bIns="6793" numCol="1" rtlCol="0" anchor="ctr" anchorCtr="0" compatLnSpc="1">
            <a:prstTxWarp prst="textNoShape">
              <a:avLst/>
            </a:prstTxWarp>
          </a:bodyPr>
          <a:lstStyle/>
          <a:p>
            <a:pPr marL="109907" indent="-109907" algn="ctr" defTabSz="805982" fontAlgn="base">
              <a:spcBef>
                <a:spcPct val="0"/>
              </a:spcBef>
              <a:spcAft>
                <a:spcPct val="0"/>
              </a:spcAft>
            </a:pPr>
            <a:r>
              <a:rPr lang="ja-JP" altLang="en-US" sz="923" b="1" dirty="0">
                <a:solidFill>
                  <a:srgbClr val="000000"/>
                </a:solidFill>
                <a:latin typeface="Meiryo UI" panose="020B0604030504040204" pitchFamily="50" charset="-128"/>
                <a:ea typeface="Meiryo UI" panose="020B0604030504040204" pitchFamily="50" charset="-128"/>
              </a:rPr>
              <a:t>居</a:t>
            </a:r>
            <a:endParaRPr lang="en-US" altLang="ja-JP" sz="923" b="1" dirty="0">
              <a:solidFill>
                <a:srgbClr val="000000"/>
              </a:solidFill>
              <a:latin typeface="Meiryo UI" panose="020B0604030504040204" pitchFamily="50" charset="-128"/>
              <a:ea typeface="Meiryo UI" panose="020B0604030504040204" pitchFamily="50" charset="-128"/>
            </a:endParaRPr>
          </a:p>
          <a:p>
            <a:pPr marL="109907" indent="-109907" algn="ctr" defTabSz="805982" fontAlgn="base">
              <a:spcBef>
                <a:spcPct val="0"/>
              </a:spcBef>
              <a:spcAft>
                <a:spcPct val="0"/>
              </a:spcAft>
            </a:pPr>
            <a:r>
              <a:rPr lang="ja-JP" altLang="en-US" sz="923" b="1" dirty="0">
                <a:solidFill>
                  <a:srgbClr val="000000"/>
                </a:solidFill>
                <a:latin typeface="Meiryo UI" panose="020B0604030504040204" pitchFamily="50" charset="-128"/>
                <a:ea typeface="Meiryo UI" panose="020B0604030504040204" pitchFamily="50" charset="-128"/>
              </a:rPr>
              <a:t>住</a:t>
            </a:r>
            <a:endParaRPr lang="en-US" altLang="ja-JP" sz="923" b="1" dirty="0">
              <a:solidFill>
                <a:srgbClr val="000000"/>
              </a:solidFill>
              <a:latin typeface="Meiryo UI" panose="020B0604030504040204" pitchFamily="50" charset="-128"/>
              <a:ea typeface="Meiryo UI" panose="020B0604030504040204" pitchFamily="50" charset="-128"/>
            </a:endParaRPr>
          </a:p>
          <a:p>
            <a:pPr marL="109907" indent="-109907" algn="ctr" defTabSz="805982" fontAlgn="base">
              <a:spcBef>
                <a:spcPct val="0"/>
              </a:spcBef>
              <a:spcAft>
                <a:spcPct val="0"/>
              </a:spcAft>
            </a:pPr>
            <a:r>
              <a:rPr lang="ja-JP" altLang="en-US" sz="923" b="1" dirty="0">
                <a:solidFill>
                  <a:srgbClr val="000000"/>
                </a:solidFill>
                <a:latin typeface="Meiryo UI" panose="020B0604030504040204" pitchFamily="50" charset="-128"/>
                <a:ea typeface="Meiryo UI" panose="020B0604030504040204" pitchFamily="50" charset="-128"/>
              </a:rPr>
              <a:t>支</a:t>
            </a:r>
            <a:endParaRPr lang="en-US" altLang="ja-JP" sz="923" b="1" dirty="0">
              <a:solidFill>
                <a:srgbClr val="000000"/>
              </a:solidFill>
              <a:latin typeface="Meiryo UI" panose="020B0604030504040204" pitchFamily="50" charset="-128"/>
              <a:ea typeface="Meiryo UI" panose="020B0604030504040204" pitchFamily="50" charset="-128"/>
            </a:endParaRPr>
          </a:p>
          <a:p>
            <a:pPr marL="109907" indent="-109907" algn="ctr" defTabSz="805982" fontAlgn="base">
              <a:spcBef>
                <a:spcPct val="0"/>
              </a:spcBef>
              <a:spcAft>
                <a:spcPct val="0"/>
              </a:spcAft>
            </a:pPr>
            <a:r>
              <a:rPr lang="ja-JP" altLang="en-US" sz="923" b="1" dirty="0">
                <a:solidFill>
                  <a:srgbClr val="000000"/>
                </a:solidFill>
                <a:latin typeface="Meiryo UI" panose="020B0604030504040204" pitchFamily="50" charset="-128"/>
                <a:ea typeface="Meiryo UI" panose="020B0604030504040204" pitchFamily="50" charset="-128"/>
              </a:rPr>
              <a:t>援</a:t>
            </a:r>
            <a:endParaRPr lang="en-US" altLang="ja-JP" sz="923" b="1" dirty="0">
              <a:solidFill>
                <a:srgbClr val="000000"/>
              </a:solidFill>
              <a:latin typeface="Meiryo UI" panose="020B0604030504040204" pitchFamily="50" charset="-128"/>
              <a:ea typeface="Meiryo UI" panose="020B0604030504040204" pitchFamily="50" charset="-128"/>
            </a:endParaRPr>
          </a:p>
          <a:p>
            <a:pPr marL="109907" indent="-109907" algn="ctr" defTabSz="805982" fontAlgn="base">
              <a:spcBef>
                <a:spcPct val="0"/>
              </a:spcBef>
              <a:spcAft>
                <a:spcPct val="0"/>
              </a:spcAft>
            </a:pPr>
            <a:r>
              <a:rPr lang="ja-JP" altLang="en-US" sz="923" b="1" dirty="0">
                <a:solidFill>
                  <a:srgbClr val="000000"/>
                </a:solidFill>
                <a:latin typeface="Meiryo UI" panose="020B0604030504040204" pitchFamily="50" charset="-128"/>
                <a:ea typeface="Meiryo UI" panose="020B0604030504040204" pitchFamily="50" charset="-128"/>
              </a:rPr>
              <a:t>系</a:t>
            </a:r>
            <a:endParaRPr lang="en-US" altLang="ja-JP" sz="923" b="1" dirty="0">
              <a:solidFill>
                <a:srgbClr val="000000"/>
              </a:solidFill>
              <a:latin typeface="Meiryo UI" panose="020B0604030504040204" pitchFamily="50" charset="-128"/>
              <a:ea typeface="Meiryo UI" panose="020B0604030504040204" pitchFamily="50" charset="-128"/>
            </a:endParaRPr>
          </a:p>
        </p:txBody>
      </p:sp>
      <p:sp>
        <p:nvSpPr>
          <p:cNvPr id="166" name="縦巻き 165"/>
          <p:cNvSpPr/>
          <p:nvPr/>
        </p:nvSpPr>
        <p:spPr bwMode="auto">
          <a:xfrm>
            <a:off x="27934" y="874445"/>
            <a:ext cx="336000" cy="1547631"/>
          </a:xfrm>
          <a:prstGeom prst="verticalScroll">
            <a:avLst/>
          </a:prstGeom>
          <a:solidFill>
            <a:srgbClr val="FFCCFF"/>
          </a:solidFill>
          <a:ln w="9525" cap="flat" cmpd="sng" algn="ctr">
            <a:solidFill>
              <a:srgbClr val="FF66FF"/>
            </a:solidFill>
            <a:prstDash val="solid"/>
            <a:round/>
            <a:headEnd type="none" w="med" len="med"/>
            <a:tailEnd type="none" w="med" len="med"/>
          </a:ln>
          <a:effectLst/>
        </p:spPr>
        <p:txBody>
          <a:bodyPr vert="horz" wrap="square" lIns="0" tIns="6793" rIns="33973" bIns="6793" numCol="1" rtlCol="0" anchor="ctr" anchorCtr="0" compatLnSpc="1">
            <a:prstTxWarp prst="textNoShape">
              <a:avLst/>
            </a:prstTxWarp>
          </a:bodyPr>
          <a:lstStyle/>
          <a:p>
            <a:pPr marL="109907" indent="-109907" algn="ctr" defTabSz="805982" fontAlgn="base">
              <a:spcBef>
                <a:spcPct val="0"/>
              </a:spcBef>
              <a:spcAft>
                <a:spcPct val="0"/>
              </a:spcAft>
            </a:pPr>
            <a:r>
              <a:rPr lang="ja-JP" altLang="en-US" sz="1015" b="1" dirty="0">
                <a:solidFill>
                  <a:srgbClr val="000000"/>
                </a:solidFill>
                <a:latin typeface="Meiryo UI" panose="020B0604030504040204" pitchFamily="50" charset="-128"/>
                <a:ea typeface="Meiryo UI" panose="020B0604030504040204" pitchFamily="50" charset="-128"/>
              </a:rPr>
              <a:t>訪</a:t>
            </a:r>
            <a:endParaRPr lang="en-US" altLang="ja-JP" sz="1015" b="1" dirty="0">
              <a:solidFill>
                <a:srgbClr val="000000"/>
              </a:solidFill>
              <a:latin typeface="Meiryo UI" panose="020B0604030504040204" pitchFamily="50" charset="-128"/>
              <a:ea typeface="Meiryo UI" panose="020B0604030504040204" pitchFamily="50" charset="-128"/>
            </a:endParaRPr>
          </a:p>
          <a:p>
            <a:pPr marL="109907" indent="-109907" algn="ctr" defTabSz="805982" fontAlgn="base">
              <a:spcBef>
                <a:spcPct val="0"/>
              </a:spcBef>
              <a:spcAft>
                <a:spcPct val="0"/>
              </a:spcAft>
            </a:pPr>
            <a:r>
              <a:rPr lang="ja-JP" altLang="en-US" sz="1015" b="1" dirty="0">
                <a:solidFill>
                  <a:srgbClr val="000000"/>
                </a:solidFill>
                <a:latin typeface="Meiryo UI" panose="020B0604030504040204" pitchFamily="50" charset="-128"/>
                <a:ea typeface="Meiryo UI" panose="020B0604030504040204" pitchFamily="50" charset="-128"/>
              </a:rPr>
              <a:t>問</a:t>
            </a:r>
            <a:endParaRPr lang="en-US" altLang="ja-JP" sz="1015" b="1" dirty="0">
              <a:solidFill>
                <a:srgbClr val="000000"/>
              </a:solidFill>
              <a:latin typeface="Meiryo UI" panose="020B0604030504040204" pitchFamily="50" charset="-128"/>
              <a:ea typeface="Meiryo UI" panose="020B0604030504040204" pitchFamily="50" charset="-128"/>
            </a:endParaRPr>
          </a:p>
          <a:p>
            <a:pPr marL="109907" indent="-109907" algn="ctr" defTabSz="805982" fontAlgn="base">
              <a:spcBef>
                <a:spcPct val="0"/>
              </a:spcBef>
              <a:spcAft>
                <a:spcPct val="0"/>
              </a:spcAft>
            </a:pPr>
            <a:r>
              <a:rPr lang="ja-JP" altLang="en-US" sz="1015" b="1" dirty="0">
                <a:solidFill>
                  <a:srgbClr val="000000"/>
                </a:solidFill>
                <a:latin typeface="Meiryo UI" panose="020B0604030504040204" pitchFamily="50" charset="-128"/>
                <a:ea typeface="Meiryo UI" panose="020B0604030504040204" pitchFamily="50" charset="-128"/>
              </a:rPr>
              <a:t>系</a:t>
            </a:r>
          </a:p>
        </p:txBody>
      </p:sp>
      <p:sp>
        <p:nvSpPr>
          <p:cNvPr id="167" name="縦巻き 166"/>
          <p:cNvSpPr/>
          <p:nvPr/>
        </p:nvSpPr>
        <p:spPr bwMode="auto">
          <a:xfrm>
            <a:off x="28966" y="2493790"/>
            <a:ext cx="336000" cy="735803"/>
          </a:xfrm>
          <a:prstGeom prst="verticalScroll">
            <a:avLst/>
          </a:prstGeom>
          <a:solidFill>
            <a:srgbClr val="FFCCFF"/>
          </a:solidFill>
          <a:ln w="9525" cap="flat" cmpd="sng" algn="ctr">
            <a:solidFill>
              <a:srgbClr val="FF66FF"/>
            </a:solidFill>
            <a:prstDash val="solid"/>
            <a:round/>
            <a:headEnd type="none" w="med" len="med"/>
            <a:tailEnd type="none" w="med" len="med"/>
          </a:ln>
          <a:effectLst/>
        </p:spPr>
        <p:txBody>
          <a:bodyPr vert="horz" wrap="square" lIns="33973" tIns="6793" rIns="33973" bIns="6793" numCol="1" rtlCol="0" anchor="ctr" anchorCtr="0" compatLnSpc="1">
            <a:prstTxWarp prst="textNoShape">
              <a:avLst/>
            </a:prstTxWarp>
          </a:bodyPr>
          <a:lstStyle/>
          <a:p>
            <a:pPr marL="109907" indent="-109907" algn="ctr" defTabSz="805982" fontAlgn="base">
              <a:spcBef>
                <a:spcPct val="0"/>
              </a:spcBef>
              <a:spcAft>
                <a:spcPct val="0"/>
              </a:spcAft>
            </a:pPr>
            <a:r>
              <a:rPr lang="ja-JP" altLang="en-US" sz="923" b="1" dirty="0">
                <a:solidFill>
                  <a:srgbClr val="000000"/>
                </a:solidFill>
                <a:latin typeface="Meiryo UI" panose="020B0604030504040204" pitchFamily="50" charset="-128"/>
                <a:ea typeface="Meiryo UI" panose="020B0604030504040204" pitchFamily="50" charset="-128"/>
              </a:rPr>
              <a:t>日</a:t>
            </a:r>
            <a:endParaRPr lang="en-US" altLang="ja-JP" sz="923" b="1" dirty="0">
              <a:solidFill>
                <a:srgbClr val="000000"/>
              </a:solidFill>
              <a:latin typeface="Meiryo UI" panose="020B0604030504040204" pitchFamily="50" charset="-128"/>
              <a:ea typeface="Meiryo UI" panose="020B0604030504040204" pitchFamily="50" charset="-128"/>
            </a:endParaRPr>
          </a:p>
          <a:p>
            <a:pPr marL="109907" indent="-109907" algn="ctr" defTabSz="805982" fontAlgn="base">
              <a:spcBef>
                <a:spcPct val="0"/>
              </a:spcBef>
              <a:spcAft>
                <a:spcPct val="0"/>
              </a:spcAft>
            </a:pPr>
            <a:r>
              <a:rPr lang="ja-JP" altLang="en-US" sz="923" b="1" dirty="0">
                <a:solidFill>
                  <a:srgbClr val="000000"/>
                </a:solidFill>
                <a:latin typeface="Meiryo UI" panose="020B0604030504040204" pitchFamily="50" charset="-128"/>
                <a:ea typeface="Meiryo UI" panose="020B0604030504040204" pitchFamily="50" charset="-128"/>
              </a:rPr>
              <a:t>中</a:t>
            </a:r>
            <a:endParaRPr lang="en-US" altLang="ja-JP" sz="923" b="1" dirty="0">
              <a:solidFill>
                <a:srgbClr val="000000"/>
              </a:solidFill>
              <a:latin typeface="Meiryo UI" panose="020B0604030504040204" pitchFamily="50" charset="-128"/>
              <a:ea typeface="Meiryo UI" panose="020B0604030504040204" pitchFamily="50" charset="-128"/>
            </a:endParaRPr>
          </a:p>
          <a:p>
            <a:pPr marL="109907" indent="-109907" algn="ctr" defTabSz="805982" fontAlgn="base">
              <a:spcBef>
                <a:spcPct val="0"/>
              </a:spcBef>
              <a:spcAft>
                <a:spcPct val="0"/>
              </a:spcAft>
            </a:pPr>
            <a:r>
              <a:rPr lang="ja-JP" altLang="en-US" sz="923" b="1" dirty="0">
                <a:solidFill>
                  <a:srgbClr val="000000"/>
                </a:solidFill>
                <a:latin typeface="Meiryo UI" panose="020B0604030504040204" pitchFamily="50" charset="-128"/>
                <a:ea typeface="Meiryo UI" panose="020B0604030504040204" pitchFamily="50" charset="-128"/>
              </a:rPr>
              <a:t>活</a:t>
            </a:r>
            <a:endParaRPr lang="en-US" altLang="ja-JP" sz="923" b="1" dirty="0">
              <a:solidFill>
                <a:srgbClr val="000000"/>
              </a:solidFill>
              <a:latin typeface="Meiryo UI" panose="020B0604030504040204" pitchFamily="50" charset="-128"/>
              <a:ea typeface="Meiryo UI" panose="020B0604030504040204" pitchFamily="50" charset="-128"/>
            </a:endParaRPr>
          </a:p>
          <a:p>
            <a:pPr marL="109907" indent="-109907" algn="ctr" defTabSz="805982" fontAlgn="base">
              <a:spcBef>
                <a:spcPct val="0"/>
              </a:spcBef>
              <a:spcAft>
                <a:spcPct val="0"/>
              </a:spcAft>
            </a:pPr>
            <a:r>
              <a:rPr lang="ja-JP" altLang="en-US" sz="923" b="1" dirty="0">
                <a:solidFill>
                  <a:srgbClr val="000000"/>
                </a:solidFill>
                <a:latin typeface="Meiryo UI" panose="020B0604030504040204" pitchFamily="50" charset="-128"/>
                <a:ea typeface="Meiryo UI" panose="020B0604030504040204" pitchFamily="50" charset="-128"/>
              </a:rPr>
              <a:t>動</a:t>
            </a:r>
            <a:endParaRPr lang="en-US" altLang="ja-JP" sz="923" b="1" dirty="0">
              <a:solidFill>
                <a:srgbClr val="000000"/>
              </a:solidFill>
              <a:latin typeface="Meiryo UI" panose="020B0604030504040204" pitchFamily="50" charset="-128"/>
              <a:ea typeface="Meiryo UI" panose="020B0604030504040204" pitchFamily="50" charset="-128"/>
            </a:endParaRPr>
          </a:p>
          <a:p>
            <a:pPr marL="109907" indent="-109907" algn="ctr" defTabSz="805982" fontAlgn="base">
              <a:spcBef>
                <a:spcPct val="0"/>
              </a:spcBef>
              <a:spcAft>
                <a:spcPct val="0"/>
              </a:spcAft>
            </a:pPr>
            <a:r>
              <a:rPr lang="ja-JP" altLang="en-US" sz="923" b="1" dirty="0">
                <a:solidFill>
                  <a:srgbClr val="000000"/>
                </a:solidFill>
                <a:latin typeface="Meiryo UI" panose="020B0604030504040204" pitchFamily="50" charset="-128"/>
                <a:ea typeface="Meiryo UI" panose="020B0604030504040204" pitchFamily="50" charset="-128"/>
              </a:rPr>
              <a:t>系</a:t>
            </a:r>
          </a:p>
        </p:txBody>
      </p:sp>
      <p:sp>
        <p:nvSpPr>
          <p:cNvPr id="168" name="縦巻き 167"/>
          <p:cNvSpPr/>
          <p:nvPr/>
        </p:nvSpPr>
        <p:spPr bwMode="auto">
          <a:xfrm>
            <a:off x="28966" y="3296062"/>
            <a:ext cx="336000" cy="365538"/>
          </a:xfrm>
          <a:prstGeom prst="verticalScroll">
            <a:avLst/>
          </a:prstGeom>
          <a:solidFill>
            <a:srgbClr val="FFCCFF"/>
          </a:solidFill>
          <a:ln w="9525" cap="flat" cmpd="sng" algn="ctr">
            <a:solidFill>
              <a:srgbClr val="FF66FF"/>
            </a:solidFill>
            <a:prstDash val="solid"/>
            <a:round/>
            <a:headEnd type="none" w="med" len="med"/>
            <a:tailEnd type="none" w="med" len="med"/>
          </a:ln>
          <a:effectLst/>
        </p:spPr>
        <p:txBody>
          <a:bodyPr vert="horz" wrap="square" lIns="33973" tIns="6793" rIns="33973" bIns="6793" numCol="1" rtlCol="0" anchor="ctr" anchorCtr="0" compatLnSpc="1">
            <a:prstTxWarp prst="textNoShape">
              <a:avLst/>
            </a:prstTxWarp>
          </a:bodyPr>
          <a:lstStyle/>
          <a:p>
            <a:pPr marL="109907" indent="-109907" algn="ctr" defTabSz="805982" fontAlgn="base">
              <a:spcBef>
                <a:spcPct val="0"/>
              </a:spcBef>
              <a:spcAft>
                <a:spcPct val="0"/>
              </a:spcAft>
            </a:pPr>
            <a:r>
              <a:rPr lang="ja-JP" altLang="en-US" sz="923" b="1" dirty="0">
                <a:solidFill>
                  <a:srgbClr val="000000"/>
                </a:solidFill>
                <a:latin typeface="Meiryo UI" panose="020B0604030504040204" pitchFamily="50" charset="-128"/>
                <a:ea typeface="Meiryo UI" panose="020B0604030504040204" pitchFamily="50" charset="-128"/>
              </a:rPr>
              <a:t>施</a:t>
            </a:r>
            <a:endParaRPr lang="en-US" altLang="ja-JP" sz="923" b="1" dirty="0">
              <a:solidFill>
                <a:srgbClr val="000000"/>
              </a:solidFill>
              <a:latin typeface="Meiryo UI" panose="020B0604030504040204" pitchFamily="50" charset="-128"/>
              <a:ea typeface="Meiryo UI" panose="020B0604030504040204" pitchFamily="50" charset="-128"/>
            </a:endParaRPr>
          </a:p>
          <a:p>
            <a:pPr marL="109907" indent="-109907" algn="ctr" defTabSz="805982" fontAlgn="base">
              <a:spcBef>
                <a:spcPct val="0"/>
              </a:spcBef>
              <a:spcAft>
                <a:spcPct val="0"/>
              </a:spcAft>
            </a:pPr>
            <a:r>
              <a:rPr lang="ja-JP" altLang="en-US" sz="923" b="1" dirty="0">
                <a:solidFill>
                  <a:srgbClr val="000000"/>
                </a:solidFill>
                <a:latin typeface="Meiryo UI" panose="020B0604030504040204" pitchFamily="50" charset="-128"/>
                <a:ea typeface="Meiryo UI" panose="020B0604030504040204" pitchFamily="50" charset="-128"/>
              </a:rPr>
              <a:t>設</a:t>
            </a:r>
            <a:endParaRPr lang="en-US" altLang="ja-JP" sz="923" b="1" dirty="0">
              <a:solidFill>
                <a:srgbClr val="000000"/>
              </a:solidFill>
              <a:latin typeface="Meiryo UI" panose="020B0604030504040204" pitchFamily="50" charset="-128"/>
              <a:ea typeface="Meiryo UI" panose="020B0604030504040204" pitchFamily="50" charset="-128"/>
            </a:endParaRPr>
          </a:p>
          <a:p>
            <a:pPr marL="109907" indent="-109907" algn="ctr" defTabSz="805982" fontAlgn="base">
              <a:spcBef>
                <a:spcPct val="0"/>
              </a:spcBef>
              <a:spcAft>
                <a:spcPct val="0"/>
              </a:spcAft>
            </a:pPr>
            <a:r>
              <a:rPr lang="ja-JP" altLang="en-US" sz="923" b="1" dirty="0">
                <a:solidFill>
                  <a:srgbClr val="000000"/>
                </a:solidFill>
                <a:latin typeface="Meiryo UI" panose="020B0604030504040204" pitchFamily="50" charset="-128"/>
                <a:ea typeface="Meiryo UI" panose="020B0604030504040204" pitchFamily="50" charset="-128"/>
              </a:rPr>
              <a:t>系</a:t>
            </a:r>
          </a:p>
        </p:txBody>
      </p:sp>
      <p:sp>
        <p:nvSpPr>
          <p:cNvPr id="156" name="縦巻き 155"/>
          <p:cNvSpPr/>
          <p:nvPr/>
        </p:nvSpPr>
        <p:spPr bwMode="auto">
          <a:xfrm>
            <a:off x="27934" y="4482980"/>
            <a:ext cx="336000" cy="1868776"/>
          </a:xfrm>
          <a:prstGeom prst="verticalScroll">
            <a:avLst/>
          </a:prstGeom>
          <a:solidFill>
            <a:srgbClr val="FFCCFF"/>
          </a:solidFill>
          <a:ln w="9525" cap="flat" cmpd="sng" algn="ctr">
            <a:solidFill>
              <a:srgbClr val="FF66FF"/>
            </a:solidFill>
            <a:prstDash val="solid"/>
            <a:round/>
            <a:headEnd type="none" w="med" len="med"/>
            <a:tailEnd type="none" w="med" len="med"/>
          </a:ln>
          <a:effectLst/>
        </p:spPr>
        <p:txBody>
          <a:bodyPr vert="horz" wrap="square" lIns="33973" tIns="6793" rIns="33973" bIns="6793" numCol="1" rtlCol="0" anchor="ctr" anchorCtr="0" compatLnSpc="1">
            <a:prstTxWarp prst="textNoShape">
              <a:avLst/>
            </a:prstTxWarp>
          </a:bodyPr>
          <a:lstStyle/>
          <a:p>
            <a:pPr marL="109907" indent="-109907" algn="ctr" defTabSz="805982" fontAlgn="base">
              <a:spcBef>
                <a:spcPct val="0"/>
              </a:spcBef>
              <a:spcAft>
                <a:spcPct val="0"/>
              </a:spcAft>
            </a:pPr>
            <a:r>
              <a:rPr lang="ja-JP" altLang="en-US" sz="1015" b="1" dirty="0">
                <a:solidFill>
                  <a:srgbClr val="000000"/>
                </a:solidFill>
                <a:latin typeface="Meiryo UI" panose="020B0604030504040204" pitchFamily="50" charset="-128"/>
                <a:ea typeface="Meiryo UI" panose="020B0604030504040204" pitchFamily="50" charset="-128"/>
              </a:rPr>
              <a:t>訓</a:t>
            </a:r>
            <a:endParaRPr lang="en-US" altLang="ja-JP" sz="1015" b="1" dirty="0">
              <a:solidFill>
                <a:srgbClr val="000000"/>
              </a:solidFill>
              <a:latin typeface="Meiryo UI" panose="020B0604030504040204" pitchFamily="50" charset="-128"/>
              <a:ea typeface="Meiryo UI" panose="020B0604030504040204" pitchFamily="50" charset="-128"/>
            </a:endParaRPr>
          </a:p>
          <a:p>
            <a:pPr marL="109907" indent="-109907" algn="ctr" defTabSz="805982" fontAlgn="base">
              <a:spcBef>
                <a:spcPct val="0"/>
              </a:spcBef>
              <a:spcAft>
                <a:spcPct val="0"/>
              </a:spcAft>
            </a:pPr>
            <a:r>
              <a:rPr lang="ja-JP" altLang="en-US" sz="1015" b="1" dirty="0">
                <a:solidFill>
                  <a:srgbClr val="000000"/>
                </a:solidFill>
                <a:latin typeface="Meiryo UI" panose="020B0604030504040204" pitchFamily="50" charset="-128"/>
                <a:ea typeface="Meiryo UI" panose="020B0604030504040204" pitchFamily="50" charset="-128"/>
              </a:rPr>
              <a:t>練</a:t>
            </a:r>
            <a:endParaRPr lang="en-US" altLang="ja-JP" sz="1015" b="1" dirty="0">
              <a:solidFill>
                <a:srgbClr val="000000"/>
              </a:solidFill>
              <a:latin typeface="Meiryo UI" panose="020B0604030504040204" pitchFamily="50" charset="-128"/>
              <a:ea typeface="Meiryo UI" panose="020B0604030504040204" pitchFamily="50" charset="-128"/>
            </a:endParaRPr>
          </a:p>
          <a:p>
            <a:pPr marL="109907" indent="-109907" algn="ctr" defTabSz="805982" fontAlgn="base">
              <a:spcBef>
                <a:spcPct val="0"/>
              </a:spcBef>
              <a:spcAft>
                <a:spcPct val="0"/>
              </a:spcAft>
            </a:pPr>
            <a:r>
              <a:rPr lang="ja-JP" altLang="en-US" sz="1015" b="1" dirty="0">
                <a:solidFill>
                  <a:srgbClr val="000000"/>
                </a:solidFill>
                <a:latin typeface="Meiryo UI" panose="020B0604030504040204" pitchFamily="50" charset="-128"/>
                <a:ea typeface="Meiryo UI" panose="020B0604030504040204" pitchFamily="50" charset="-128"/>
              </a:rPr>
              <a:t>系</a:t>
            </a:r>
            <a:endParaRPr lang="en-US" altLang="ja-JP" sz="1015" b="1" dirty="0">
              <a:solidFill>
                <a:srgbClr val="000000"/>
              </a:solidFill>
              <a:latin typeface="Meiryo UI" panose="020B0604030504040204" pitchFamily="50" charset="-128"/>
              <a:ea typeface="Meiryo UI" panose="020B0604030504040204" pitchFamily="50" charset="-128"/>
            </a:endParaRPr>
          </a:p>
          <a:p>
            <a:pPr marL="109907" indent="-109907" algn="ctr" defTabSz="805982" fontAlgn="base">
              <a:spcBef>
                <a:spcPct val="0"/>
              </a:spcBef>
              <a:spcAft>
                <a:spcPct val="0"/>
              </a:spcAft>
            </a:pPr>
            <a:r>
              <a:rPr lang="ja-JP" altLang="en-US" sz="1015" b="1" dirty="0">
                <a:solidFill>
                  <a:srgbClr val="000000"/>
                </a:solidFill>
                <a:latin typeface="Meiryo UI" panose="020B0604030504040204" pitchFamily="50" charset="-128"/>
                <a:ea typeface="Meiryo UI" panose="020B0604030504040204" pitchFamily="50" charset="-128"/>
              </a:rPr>
              <a:t>・</a:t>
            </a:r>
            <a:endParaRPr lang="en-US" altLang="ja-JP" sz="1015" b="1" dirty="0">
              <a:solidFill>
                <a:srgbClr val="000000"/>
              </a:solidFill>
              <a:latin typeface="Meiryo UI" panose="020B0604030504040204" pitchFamily="50" charset="-128"/>
              <a:ea typeface="Meiryo UI" panose="020B0604030504040204" pitchFamily="50" charset="-128"/>
            </a:endParaRPr>
          </a:p>
          <a:p>
            <a:pPr marL="109907" indent="-109907" algn="ctr" defTabSz="805982" fontAlgn="base">
              <a:spcBef>
                <a:spcPct val="0"/>
              </a:spcBef>
              <a:spcAft>
                <a:spcPct val="0"/>
              </a:spcAft>
            </a:pPr>
            <a:r>
              <a:rPr lang="ja-JP" altLang="en-US" sz="1015" b="1" dirty="0">
                <a:solidFill>
                  <a:srgbClr val="000000"/>
                </a:solidFill>
                <a:latin typeface="Meiryo UI" panose="020B0604030504040204" pitchFamily="50" charset="-128"/>
                <a:ea typeface="Meiryo UI" panose="020B0604030504040204" pitchFamily="50" charset="-128"/>
              </a:rPr>
              <a:t>就</a:t>
            </a:r>
            <a:endParaRPr lang="en-US" altLang="ja-JP" sz="1015" b="1" dirty="0">
              <a:solidFill>
                <a:srgbClr val="000000"/>
              </a:solidFill>
              <a:latin typeface="Meiryo UI" panose="020B0604030504040204" pitchFamily="50" charset="-128"/>
              <a:ea typeface="Meiryo UI" panose="020B0604030504040204" pitchFamily="50" charset="-128"/>
            </a:endParaRPr>
          </a:p>
          <a:p>
            <a:pPr marL="109907" indent="-109907" algn="ctr" defTabSz="805982" fontAlgn="base">
              <a:spcBef>
                <a:spcPct val="0"/>
              </a:spcBef>
              <a:spcAft>
                <a:spcPct val="0"/>
              </a:spcAft>
            </a:pPr>
            <a:r>
              <a:rPr lang="ja-JP" altLang="en-US" sz="1015" b="1" dirty="0">
                <a:solidFill>
                  <a:srgbClr val="000000"/>
                </a:solidFill>
                <a:latin typeface="Meiryo UI" panose="020B0604030504040204" pitchFamily="50" charset="-128"/>
                <a:ea typeface="Meiryo UI" panose="020B0604030504040204" pitchFamily="50" charset="-128"/>
              </a:rPr>
              <a:t>労</a:t>
            </a:r>
            <a:endParaRPr lang="en-US" altLang="ja-JP" sz="1015" b="1" dirty="0">
              <a:solidFill>
                <a:srgbClr val="000000"/>
              </a:solidFill>
              <a:latin typeface="Meiryo UI" panose="020B0604030504040204" pitchFamily="50" charset="-128"/>
              <a:ea typeface="Meiryo UI" panose="020B0604030504040204" pitchFamily="50" charset="-128"/>
            </a:endParaRPr>
          </a:p>
          <a:p>
            <a:pPr marL="109907" indent="-109907" algn="ctr" defTabSz="805982" fontAlgn="base">
              <a:spcBef>
                <a:spcPct val="0"/>
              </a:spcBef>
              <a:spcAft>
                <a:spcPct val="0"/>
              </a:spcAft>
            </a:pPr>
            <a:r>
              <a:rPr lang="ja-JP" altLang="en-US" sz="1015" b="1" dirty="0">
                <a:solidFill>
                  <a:srgbClr val="000000"/>
                </a:solidFill>
                <a:latin typeface="Meiryo UI" panose="020B0604030504040204" pitchFamily="50" charset="-128"/>
                <a:ea typeface="Meiryo UI" panose="020B0604030504040204" pitchFamily="50" charset="-128"/>
              </a:rPr>
              <a:t>系</a:t>
            </a:r>
          </a:p>
        </p:txBody>
      </p:sp>
      <p:sp>
        <p:nvSpPr>
          <p:cNvPr id="108" name="テキスト ボックス 107"/>
          <p:cNvSpPr txBox="1"/>
          <p:nvPr/>
        </p:nvSpPr>
        <p:spPr>
          <a:xfrm>
            <a:off x="-1" y="233966"/>
            <a:ext cx="9144001" cy="376385"/>
          </a:xfrm>
          <a:prstGeom prst="rect">
            <a:avLst/>
          </a:prstGeom>
          <a:solidFill>
            <a:srgbClr val="FFFFCC"/>
          </a:solidFill>
        </p:spPr>
        <p:txBody>
          <a:bodyPr wrap="square" rtlCol="0" anchor="ctr">
            <a:spAutoFit/>
          </a:bodyPr>
          <a:lstStyle/>
          <a:p>
            <a:pPr algn="ctr"/>
            <a:r>
              <a:rPr lang="ja-JP" altLang="en-US" sz="1846" b="1" dirty="0">
                <a:solidFill>
                  <a:prstClr val="black"/>
                </a:solidFill>
                <a:latin typeface="Meiryo UI" panose="020B0604030504040204" pitchFamily="50" charset="-128"/>
                <a:ea typeface="Meiryo UI" panose="020B0604030504040204" pitchFamily="50" charset="-128"/>
                <a:cs typeface="メイリオ" pitchFamily="50" charset="-128"/>
              </a:rPr>
              <a:t>障害福祉サービス等の体系</a:t>
            </a:r>
            <a:r>
              <a:rPr lang="ja-JP" altLang="en-US" sz="1662" b="1" dirty="0">
                <a:solidFill>
                  <a:prstClr val="black"/>
                </a:solidFill>
                <a:latin typeface="Meiryo UI" panose="020B0604030504040204" pitchFamily="50" charset="-128"/>
                <a:ea typeface="Meiryo UI" panose="020B0604030504040204" pitchFamily="50" charset="-128"/>
                <a:cs typeface="メイリオ" pitchFamily="50" charset="-128"/>
              </a:rPr>
              <a:t>（介護給付・訓練等給付）</a:t>
            </a:r>
            <a:endParaRPr lang="ja-JP" altLang="en-US" sz="1662" b="1" dirty="0">
              <a:solidFill>
                <a:prstClr val="black"/>
              </a:solidFill>
              <a:latin typeface="Meiryo UI" panose="020B0604030504040204" pitchFamily="50" charset="-128"/>
              <a:ea typeface="Meiryo UI" panose="020B0604030504040204" pitchFamily="50" charset="-128"/>
              <a:cs typeface="メイリオ" pitchFamily="50" charset="-128"/>
            </a:endParaRPr>
          </a:p>
        </p:txBody>
      </p:sp>
      <p:sp>
        <p:nvSpPr>
          <p:cNvPr id="154" name="角丸四角形 153"/>
          <p:cNvSpPr/>
          <p:nvPr/>
        </p:nvSpPr>
        <p:spPr bwMode="auto">
          <a:xfrm>
            <a:off x="650260" y="3830795"/>
            <a:ext cx="1894154" cy="578180"/>
          </a:xfrm>
          <a:prstGeom prst="roundRect">
            <a:avLst>
              <a:gd name="adj" fmla="val 4874"/>
            </a:avLst>
          </a:prstGeom>
          <a:noFill/>
          <a:ln w="25400" cap="flat" cmpd="sng" algn="ctr">
            <a:solidFill>
              <a:srgbClr val="FF66CC"/>
            </a:solidFill>
            <a:prstDash val="solid"/>
            <a:round/>
            <a:headEnd type="none" w="med" len="med"/>
            <a:tailEnd type="none" w="med" len="med"/>
          </a:ln>
          <a:effectLst/>
        </p:spPr>
        <p:txBody>
          <a:bodyPr vert="horz" wrap="square" lIns="33973" tIns="6793" rIns="33973" bIns="6793" numCol="1" rtlCol="0" anchor="t" anchorCtr="0" compatLnSpc="1">
            <a:prstTxWarp prst="textNoShape">
              <a:avLst/>
            </a:prstTxWarp>
          </a:bodyPr>
          <a:lstStyle/>
          <a:p>
            <a:pPr marL="109907" indent="-109907" defTabSz="805982" fontAlgn="base">
              <a:spcBef>
                <a:spcPct val="0"/>
              </a:spcBef>
              <a:spcAft>
                <a:spcPct val="0"/>
              </a:spcAft>
            </a:pPr>
            <a:endParaRPr lang="ja-JP" altLang="en-US" sz="1292">
              <a:solidFill>
                <a:srgbClr val="000000"/>
              </a:solidFill>
              <a:latin typeface="Meiryo UI" panose="020B0604030504040204" pitchFamily="50" charset="-128"/>
              <a:ea typeface="Meiryo UI" panose="020B0604030504040204" pitchFamily="50" charset="-128"/>
            </a:endParaRPr>
          </a:p>
        </p:txBody>
      </p:sp>
      <p:sp>
        <p:nvSpPr>
          <p:cNvPr id="159" name="角丸四角形 158"/>
          <p:cNvSpPr/>
          <p:nvPr/>
        </p:nvSpPr>
        <p:spPr bwMode="auto">
          <a:xfrm>
            <a:off x="650259" y="4464216"/>
            <a:ext cx="1894154" cy="1953558"/>
          </a:xfrm>
          <a:prstGeom prst="roundRect">
            <a:avLst>
              <a:gd name="adj" fmla="val 4806"/>
            </a:avLst>
          </a:prstGeom>
          <a:noFill/>
          <a:ln w="25400" cap="flat" cmpd="sng" algn="ctr">
            <a:solidFill>
              <a:srgbClr val="FF66CC"/>
            </a:solidFill>
            <a:prstDash val="solid"/>
            <a:round/>
            <a:headEnd type="none" w="med" len="med"/>
            <a:tailEnd type="none" w="med" len="med"/>
          </a:ln>
          <a:effectLst/>
        </p:spPr>
        <p:txBody>
          <a:bodyPr vert="horz" wrap="square" lIns="33973" tIns="6793" rIns="33973" bIns="6793" numCol="1" rtlCol="0" anchor="t" anchorCtr="0" compatLnSpc="1">
            <a:prstTxWarp prst="textNoShape">
              <a:avLst/>
            </a:prstTxWarp>
          </a:bodyPr>
          <a:lstStyle/>
          <a:p>
            <a:pPr marL="109907" indent="-109907" defTabSz="805982" fontAlgn="base">
              <a:spcBef>
                <a:spcPct val="0"/>
              </a:spcBef>
              <a:spcAft>
                <a:spcPct val="0"/>
              </a:spcAft>
            </a:pPr>
            <a:endParaRPr lang="ja-JP" altLang="en-US" sz="1292">
              <a:solidFill>
                <a:srgbClr val="000000"/>
              </a:solidFill>
              <a:latin typeface="Meiryo UI" panose="020B0604030504040204" pitchFamily="50" charset="-128"/>
              <a:ea typeface="Meiryo UI" panose="020B0604030504040204" pitchFamily="50" charset="-128"/>
            </a:endParaRPr>
          </a:p>
        </p:txBody>
      </p:sp>
      <p:sp>
        <p:nvSpPr>
          <p:cNvPr id="125" name="角丸四角形 124"/>
          <p:cNvSpPr/>
          <p:nvPr/>
        </p:nvSpPr>
        <p:spPr bwMode="auto">
          <a:xfrm>
            <a:off x="654524" y="887681"/>
            <a:ext cx="1894154" cy="1534395"/>
          </a:xfrm>
          <a:prstGeom prst="roundRect">
            <a:avLst>
              <a:gd name="adj" fmla="val 2836"/>
            </a:avLst>
          </a:prstGeom>
          <a:noFill/>
          <a:ln w="25400" cap="flat" cmpd="sng" algn="ctr">
            <a:solidFill>
              <a:srgbClr val="FF66CC"/>
            </a:solidFill>
            <a:prstDash val="solid"/>
            <a:round/>
            <a:headEnd type="none" w="med" len="med"/>
            <a:tailEnd type="none" w="med" len="med"/>
          </a:ln>
          <a:effectLst/>
        </p:spPr>
        <p:txBody>
          <a:bodyPr vert="horz" wrap="square" lIns="33973" tIns="6793" rIns="33973" bIns="6793" numCol="1" rtlCol="0" anchor="t" anchorCtr="0" compatLnSpc="1">
            <a:prstTxWarp prst="textNoShape">
              <a:avLst/>
            </a:prstTxWarp>
          </a:bodyPr>
          <a:lstStyle/>
          <a:p>
            <a:pPr marL="109907" indent="-109907" defTabSz="805982" fontAlgn="base">
              <a:spcBef>
                <a:spcPct val="0"/>
              </a:spcBef>
              <a:spcAft>
                <a:spcPct val="0"/>
              </a:spcAft>
            </a:pPr>
            <a:endParaRPr lang="ja-JP" altLang="en-US" sz="1292">
              <a:solidFill>
                <a:srgbClr val="000000"/>
              </a:solidFill>
              <a:latin typeface="Meiryo UI" panose="020B0604030504040204" pitchFamily="50" charset="-128"/>
              <a:ea typeface="Meiryo UI" panose="020B0604030504040204" pitchFamily="50" charset="-128"/>
            </a:endParaRPr>
          </a:p>
        </p:txBody>
      </p:sp>
      <p:sp>
        <p:nvSpPr>
          <p:cNvPr id="124" name="正方形/長方形 123"/>
          <p:cNvSpPr/>
          <p:nvPr/>
        </p:nvSpPr>
        <p:spPr>
          <a:xfrm>
            <a:off x="379161" y="874445"/>
            <a:ext cx="240000" cy="2823054"/>
          </a:xfrm>
          <a:prstGeom prst="rect">
            <a:avLst/>
          </a:prstGeom>
          <a:solidFill>
            <a:srgbClr val="FFCDCE"/>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fontAlgn="base">
              <a:spcBef>
                <a:spcPct val="0"/>
              </a:spcBef>
              <a:spcAft>
                <a:spcPct val="0"/>
              </a:spcAft>
            </a:pPr>
            <a:r>
              <a:rPr lang="ja-JP" altLang="en-US" sz="1108" b="1" dirty="0">
                <a:solidFill>
                  <a:srgbClr val="000000"/>
                </a:solidFill>
                <a:latin typeface="Meiryo UI" panose="020B0604030504040204" pitchFamily="50" charset="-128"/>
                <a:ea typeface="Meiryo UI" panose="020B0604030504040204" pitchFamily="50" charset="-128"/>
              </a:rPr>
              <a:t>介護給付</a:t>
            </a:r>
          </a:p>
        </p:txBody>
      </p:sp>
      <p:sp>
        <p:nvSpPr>
          <p:cNvPr id="127" name="正方形/長方形 126"/>
          <p:cNvSpPr/>
          <p:nvPr/>
        </p:nvSpPr>
        <p:spPr>
          <a:xfrm>
            <a:off x="379161" y="3779355"/>
            <a:ext cx="240000" cy="2625629"/>
          </a:xfrm>
          <a:prstGeom prst="rect">
            <a:avLst/>
          </a:prstGeom>
          <a:solidFill>
            <a:srgbClr val="FFEE89"/>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lIns="33231" rtlCol="0" anchor="ctr"/>
          <a:lstStyle/>
          <a:p>
            <a:pPr algn="ctr" fontAlgn="base">
              <a:spcBef>
                <a:spcPct val="0"/>
              </a:spcBef>
              <a:spcAft>
                <a:spcPct val="0"/>
              </a:spcAft>
            </a:pPr>
            <a:r>
              <a:rPr lang="ja-JP" altLang="en-US" sz="1108" b="1" dirty="0">
                <a:solidFill>
                  <a:srgbClr val="000000"/>
                </a:solidFill>
                <a:latin typeface="Meiryo UI" panose="020B0604030504040204" pitchFamily="50" charset="-128"/>
                <a:ea typeface="Meiryo UI" panose="020B0604030504040204" pitchFamily="50" charset="-128"/>
              </a:rPr>
              <a:t>訓練等給付</a:t>
            </a:r>
            <a:endParaRPr lang="ja-JP" altLang="en-US" sz="1108" b="1" dirty="0">
              <a:solidFill>
                <a:srgbClr val="000000"/>
              </a:solidFill>
              <a:latin typeface="Meiryo UI" panose="020B0604030504040204" pitchFamily="50" charset="-128"/>
              <a:ea typeface="Meiryo UI" panose="020B0604030504040204" pitchFamily="50" charset="-128"/>
            </a:endParaRPr>
          </a:p>
        </p:txBody>
      </p:sp>
      <p:sp>
        <p:nvSpPr>
          <p:cNvPr id="162" name="楕円 161"/>
          <p:cNvSpPr/>
          <p:nvPr/>
        </p:nvSpPr>
        <p:spPr>
          <a:xfrm>
            <a:off x="2308531" y="930855"/>
            <a:ext cx="132923" cy="13292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831" b="1" dirty="0">
                <a:latin typeface="Meiryo UI" panose="020B0604030504040204" pitchFamily="50" charset="-128"/>
                <a:ea typeface="Meiryo UI" panose="020B0604030504040204" pitchFamily="50" charset="-128"/>
              </a:rPr>
              <a:t>児</a:t>
            </a:r>
            <a:endParaRPr kumimoji="1" lang="ja-JP" altLang="en-US" sz="831" b="1" dirty="0">
              <a:latin typeface="Meiryo UI" panose="020B0604030504040204" pitchFamily="50" charset="-128"/>
              <a:ea typeface="Meiryo UI" panose="020B0604030504040204" pitchFamily="50" charset="-128"/>
            </a:endParaRPr>
          </a:p>
        </p:txBody>
      </p:sp>
      <p:sp>
        <p:nvSpPr>
          <p:cNvPr id="163" name="楕円 162"/>
          <p:cNvSpPr/>
          <p:nvPr/>
        </p:nvSpPr>
        <p:spPr>
          <a:xfrm>
            <a:off x="2030623" y="934859"/>
            <a:ext cx="132923" cy="13292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831" b="1" dirty="0">
                <a:latin typeface="Meiryo UI" panose="020B0604030504040204" pitchFamily="50" charset="-128"/>
                <a:ea typeface="Meiryo UI" panose="020B0604030504040204" pitchFamily="50" charset="-128"/>
              </a:rPr>
              <a:t>者</a:t>
            </a:r>
            <a:endParaRPr kumimoji="1" lang="ja-JP" altLang="en-US" sz="831" b="1" dirty="0">
              <a:latin typeface="Meiryo UI" panose="020B0604030504040204" pitchFamily="50" charset="-128"/>
              <a:ea typeface="Meiryo UI" panose="020B0604030504040204" pitchFamily="50" charset="-128"/>
            </a:endParaRPr>
          </a:p>
        </p:txBody>
      </p:sp>
      <p:sp>
        <p:nvSpPr>
          <p:cNvPr id="165" name="楕円 164"/>
          <p:cNvSpPr/>
          <p:nvPr/>
        </p:nvSpPr>
        <p:spPr>
          <a:xfrm>
            <a:off x="2030623" y="1315743"/>
            <a:ext cx="132923" cy="13292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831" b="1" dirty="0">
                <a:latin typeface="Meiryo UI" panose="020B0604030504040204" pitchFamily="50" charset="-128"/>
                <a:ea typeface="Meiryo UI" panose="020B0604030504040204" pitchFamily="50" charset="-128"/>
              </a:rPr>
              <a:t>者</a:t>
            </a:r>
            <a:endParaRPr kumimoji="1" lang="ja-JP" altLang="en-US" sz="831" b="1" dirty="0">
              <a:latin typeface="Meiryo UI" panose="020B0604030504040204" pitchFamily="50" charset="-128"/>
              <a:ea typeface="Meiryo UI" panose="020B0604030504040204" pitchFamily="50" charset="-128"/>
            </a:endParaRPr>
          </a:p>
        </p:txBody>
      </p:sp>
      <p:sp>
        <p:nvSpPr>
          <p:cNvPr id="170" name="楕円 169"/>
          <p:cNvSpPr/>
          <p:nvPr/>
        </p:nvSpPr>
        <p:spPr>
          <a:xfrm>
            <a:off x="2030623" y="1657581"/>
            <a:ext cx="132923" cy="13292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831" b="1" dirty="0">
                <a:latin typeface="Meiryo UI" panose="020B0604030504040204" pitchFamily="50" charset="-128"/>
                <a:ea typeface="Meiryo UI" panose="020B0604030504040204" pitchFamily="50" charset="-128"/>
              </a:rPr>
              <a:t>者</a:t>
            </a:r>
            <a:endParaRPr kumimoji="1" lang="ja-JP" altLang="en-US" sz="831" b="1" dirty="0">
              <a:latin typeface="Meiryo UI" panose="020B0604030504040204" pitchFamily="50" charset="-128"/>
              <a:ea typeface="Meiryo UI" panose="020B0604030504040204" pitchFamily="50" charset="-128"/>
            </a:endParaRPr>
          </a:p>
        </p:txBody>
      </p:sp>
      <p:sp>
        <p:nvSpPr>
          <p:cNvPr id="171" name="楕円 170"/>
          <p:cNvSpPr/>
          <p:nvPr/>
        </p:nvSpPr>
        <p:spPr>
          <a:xfrm>
            <a:off x="2030623" y="1946713"/>
            <a:ext cx="132923" cy="13292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831" b="1" dirty="0">
                <a:latin typeface="Meiryo UI" panose="020B0604030504040204" pitchFamily="50" charset="-128"/>
                <a:ea typeface="Meiryo UI" panose="020B0604030504040204" pitchFamily="50" charset="-128"/>
              </a:rPr>
              <a:t>者</a:t>
            </a:r>
            <a:endParaRPr kumimoji="1" lang="ja-JP" altLang="en-US" sz="831" b="1" dirty="0">
              <a:latin typeface="Meiryo UI" panose="020B0604030504040204" pitchFamily="50" charset="-128"/>
              <a:ea typeface="Meiryo UI" panose="020B0604030504040204" pitchFamily="50" charset="-128"/>
            </a:endParaRPr>
          </a:p>
        </p:txBody>
      </p:sp>
      <p:sp>
        <p:nvSpPr>
          <p:cNvPr id="172" name="楕円 171"/>
          <p:cNvSpPr/>
          <p:nvPr/>
        </p:nvSpPr>
        <p:spPr>
          <a:xfrm>
            <a:off x="2030623" y="2246308"/>
            <a:ext cx="132923" cy="13292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831" b="1" dirty="0">
                <a:latin typeface="Meiryo UI" panose="020B0604030504040204" pitchFamily="50" charset="-128"/>
                <a:ea typeface="Meiryo UI" panose="020B0604030504040204" pitchFamily="50" charset="-128"/>
              </a:rPr>
              <a:t>者</a:t>
            </a:r>
            <a:endParaRPr kumimoji="1" lang="ja-JP" altLang="en-US" sz="831" b="1" dirty="0">
              <a:latin typeface="Meiryo UI" panose="020B0604030504040204" pitchFamily="50" charset="-128"/>
              <a:ea typeface="Meiryo UI" panose="020B0604030504040204" pitchFamily="50" charset="-128"/>
            </a:endParaRPr>
          </a:p>
        </p:txBody>
      </p:sp>
      <p:sp>
        <p:nvSpPr>
          <p:cNvPr id="173" name="楕円 172"/>
          <p:cNvSpPr/>
          <p:nvPr/>
        </p:nvSpPr>
        <p:spPr>
          <a:xfrm>
            <a:off x="2030623" y="2528819"/>
            <a:ext cx="132923" cy="13292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831" b="1" dirty="0">
                <a:latin typeface="Meiryo UI" panose="020B0604030504040204" pitchFamily="50" charset="-128"/>
                <a:ea typeface="Meiryo UI" panose="020B0604030504040204" pitchFamily="50" charset="-128"/>
              </a:rPr>
              <a:t>者</a:t>
            </a:r>
            <a:endParaRPr kumimoji="1" lang="ja-JP" altLang="en-US" sz="831" b="1" dirty="0">
              <a:latin typeface="Meiryo UI" panose="020B0604030504040204" pitchFamily="50" charset="-128"/>
              <a:ea typeface="Meiryo UI" panose="020B0604030504040204" pitchFamily="50" charset="-128"/>
            </a:endParaRPr>
          </a:p>
        </p:txBody>
      </p:sp>
      <p:sp>
        <p:nvSpPr>
          <p:cNvPr id="175" name="楕円 174"/>
          <p:cNvSpPr/>
          <p:nvPr/>
        </p:nvSpPr>
        <p:spPr>
          <a:xfrm>
            <a:off x="2031655" y="2810264"/>
            <a:ext cx="132923" cy="13292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831" b="1" dirty="0">
                <a:latin typeface="Meiryo UI" panose="020B0604030504040204" pitchFamily="50" charset="-128"/>
                <a:ea typeface="Meiryo UI" panose="020B0604030504040204" pitchFamily="50" charset="-128"/>
              </a:rPr>
              <a:t>者</a:t>
            </a:r>
            <a:endParaRPr kumimoji="1" lang="ja-JP" altLang="en-US" sz="831" b="1" dirty="0">
              <a:latin typeface="Meiryo UI" panose="020B0604030504040204" pitchFamily="50" charset="-128"/>
              <a:ea typeface="Meiryo UI" panose="020B0604030504040204" pitchFamily="50" charset="-128"/>
            </a:endParaRPr>
          </a:p>
        </p:txBody>
      </p:sp>
      <p:sp>
        <p:nvSpPr>
          <p:cNvPr id="176" name="楕円 175"/>
          <p:cNvSpPr/>
          <p:nvPr/>
        </p:nvSpPr>
        <p:spPr>
          <a:xfrm>
            <a:off x="2031655" y="3117350"/>
            <a:ext cx="132923" cy="13292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831" b="1" dirty="0">
                <a:latin typeface="Meiryo UI" panose="020B0604030504040204" pitchFamily="50" charset="-128"/>
                <a:ea typeface="Meiryo UI" panose="020B0604030504040204" pitchFamily="50" charset="-128"/>
              </a:rPr>
              <a:t>者</a:t>
            </a:r>
            <a:endParaRPr kumimoji="1" lang="ja-JP" altLang="en-US" sz="831" b="1" dirty="0">
              <a:latin typeface="Meiryo UI" panose="020B0604030504040204" pitchFamily="50" charset="-128"/>
              <a:ea typeface="Meiryo UI" panose="020B0604030504040204" pitchFamily="50" charset="-128"/>
            </a:endParaRPr>
          </a:p>
        </p:txBody>
      </p:sp>
      <p:sp>
        <p:nvSpPr>
          <p:cNvPr id="177" name="楕円 176"/>
          <p:cNvSpPr/>
          <p:nvPr/>
        </p:nvSpPr>
        <p:spPr>
          <a:xfrm>
            <a:off x="2031655" y="3476863"/>
            <a:ext cx="132923" cy="13292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831" b="1" dirty="0">
                <a:latin typeface="Meiryo UI" panose="020B0604030504040204" pitchFamily="50" charset="-128"/>
                <a:ea typeface="Meiryo UI" panose="020B0604030504040204" pitchFamily="50" charset="-128"/>
              </a:rPr>
              <a:t>者</a:t>
            </a:r>
            <a:endParaRPr kumimoji="1" lang="ja-JP" altLang="en-US" sz="831" b="1" dirty="0">
              <a:latin typeface="Meiryo UI" panose="020B0604030504040204" pitchFamily="50" charset="-128"/>
              <a:ea typeface="Meiryo UI" panose="020B0604030504040204" pitchFamily="50" charset="-128"/>
            </a:endParaRPr>
          </a:p>
        </p:txBody>
      </p:sp>
      <p:sp>
        <p:nvSpPr>
          <p:cNvPr id="178" name="楕円 177"/>
          <p:cNvSpPr/>
          <p:nvPr/>
        </p:nvSpPr>
        <p:spPr>
          <a:xfrm>
            <a:off x="2030623" y="3902291"/>
            <a:ext cx="132923" cy="13292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831" b="1" dirty="0">
                <a:latin typeface="Meiryo UI" panose="020B0604030504040204" pitchFamily="50" charset="-128"/>
                <a:ea typeface="Meiryo UI" panose="020B0604030504040204" pitchFamily="50" charset="-128"/>
              </a:rPr>
              <a:t>者</a:t>
            </a:r>
            <a:endParaRPr kumimoji="1" lang="ja-JP" altLang="en-US" sz="831" b="1" dirty="0">
              <a:latin typeface="Meiryo UI" panose="020B0604030504040204" pitchFamily="50" charset="-128"/>
              <a:ea typeface="Meiryo UI" panose="020B0604030504040204" pitchFamily="50" charset="-128"/>
            </a:endParaRPr>
          </a:p>
        </p:txBody>
      </p:sp>
      <p:sp>
        <p:nvSpPr>
          <p:cNvPr id="179" name="楕円 178"/>
          <p:cNvSpPr/>
          <p:nvPr/>
        </p:nvSpPr>
        <p:spPr>
          <a:xfrm>
            <a:off x="2030623" y="4234636"/>
            <a:ext cx="132923" cy="13292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831" b="1" dirty="0">
                <a:latin typeface="Meiryo UI" panose="020B0604030504040204" pitchFamily="50" charset="-128"/>
                <a:ea typeface="Meiryo UI" panose="020B0604030504040204" pitchFamily="50" charset="-128"/>
              </a:rPr>
              <a:t>者</a:t>
            </a:r>
            <a:endParaRPr kumimoji="1" lang="ja-JP" altLang="en-US" sz="831" b="1" dirty="0">
              <a:latin typeface="Meiryo UI" panose="020B0604030504040204" pitchFamily="50" charset="-128"/>
              <a:ea typeface="Meiryo UI" panose="020B0604030504040204" pitchFamily="50" charset="-128"/>
            </a:endParaRPr>
          </a:p>
        </p:txBody>
      </p:sp>
      <p:sp>
        <p:nvSpPr>
          <p:cNvPr id="180" name="楕円 179"/>
          <p:cNvSpPr/>
          <p:nvPr/>
        </p:nvSpPr>
        <p:spPr>
          <a:xfrm>
            <a:off x="2030623" y="4524031"/>
            <a:ext cx="132923" cy="13292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831" b="1" dirty="0">
                <a:latin typeface="Meiryo UI" panose="020B0604030504040204" pitchFamily="50" charset="-128"/>
                <a:ea typeface="Meiryo UI" panose="020B0604030504040204" pitchFamily="50" charset="-128"/>
              </a:rPr>
              <a:t>者</a:t>
            </a:r>
            <a:endParaRPr kumimoji="1" lang="ja-JP" altLang="en-US" sz="831" b="1" dirty="0">
              <a:latin typeface="Meiryo UI" panose="020B0604030504040204" pitchFamily="50" charset="-128"/>
              <a:ea typeface="Meiryo UI" panose="020B0604030504040204" pitchFamily="50" charset="-128"/>
            </a:endParaRPr>
          </a:p>
        </p:txBody>
      </p:sp>
      <p:sp>
        <p:nvSpPr>
          <p:cNvPr id="181" name="楕円 180"/>
          <p:cNvSpPr/>
          <p:nvPr/>
        </p:nvSpPr>
        <p:spPr>
          <a:xfrm>
            <a:off x="2030623" y="4832536"/>
            <a:ext cx="132923" cy="13292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831" b="1" dirty="0">
                <a:latin typeface="Meiryo UI" panose="020B0604030504040204" pitchFamily="50" charset="-128"/>
                <a:ea typeface="Meiryo UI" panose="020B0604030504040204" pitchFamily="50" charset="-128"/>
              </a:rPr>
              <a:t>者</a:t>
            </a:r>
            <a:endParaRPr kumimoji="1" lang="ja-JP" altLang="en-US" sz="831" b="1" dirty="0">
              <a:latin typeface="Meiryo UI" panose="020B0604030504040204" pitchFamily="50" charset="-128"/>
              <a:ea typeface="Meiryo UI" panose="020B0604030504040204" pitchFamily="50" charset="-128"/>
            </a:endParaRPr>
          </a:p>
        </p:txBody>
      </p:sp>
      <p:sp>
        <p:nvSpPr>
          <p:cNvPr id="183" name="楕円 182"/>
          <p:cNvSpPr/>
          <p:nvPr/>
        </p:nvSpPr>
        <p:spPr>
          <a:xfrm>
            <a:off x="2030623" y="5153916"/>
            <a:ext cx="132923" cy="13292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831" b="1" dirty="0">
                <a:latin typeface="Meiryo UI" panose="020B0604030504040204" pitchFamily="50" charset="-128"/>
                <a:ea typeface="Meiryo UI" panose="020B0604030504040204" pitchFamily="50" charset="-128"/>
              </a:rPr>
              <a:t>者</a:t>
            </a:r>
            <a:endParaRPr kumimoji="1" lang="ja-JP" altLang="en-US" sz="831" b="1" dirty="0">
              <a:latin typeface="Meiryo UI" panose="020B0604030504040204" pitchFamily="50" charset="-128"/>
              <a:ea typeface="Meiryo UI" panose="020B0604030504040204" pitchFamily="50" charset="-128"/>
            </a:endParaRPr>
          </a:p>
        </p:txBody>
      </p:sp>
      <p:sp>
        <p:nvSpPr>
          <p:cNvPr id="184" name="楕円 183"/>
          <p:cNvSpPr/>
          <p:nvPr/>
        </p:nvSpPr>
        <p:spPr>
          <a:xfrm>
            <a:off x="2030623" y="5500818"/>
            <a:ext cx="132923" cy="13292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831" b="1" dirty="0">
                <a:latin typeface="Meiryo UI" panose="020B0604030504040204" pitchFamily="50" charset="-128"/>
                <a:ea typeface="Meiryo UI" panose="020B0604030504040204" pitchFamily="50" charset="-128"/>
              </a:rPr>
              <a:t>者</a:t>
            </a:r>
            <a:endParaRPr kumimoji="1" lang="ja-JP" altLang="en-US" sz="831" b="1" dirty="0">
              <a:latin typeface="Meiryo UI" panose="020B0604030504040204" pitchFamily="50" charset="-128"/>
              <a:ea typeface="Meiryo UI" panose="020B0604030504040204" pitchFamily="50" charset="-128"/>
            </a:endParaRPr>
          </a:p>
        </p:txBody>
      </p:sp>
      <p:sp>
        <p:nvSpPr>
          <p:cNvPr id="185" name="楕円 184"/>
          <p:cNvSpPr/>
          <p:nvPr/>
        </p:nvSpPr>
        <p:spPr>
          <a:xfrm>
            <a:off x="2030623" y="5844542"/>
            <a:ext cx="132923" cy="13292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831" b="1" dirty="0">
                <a:latin typeface="Meiryo UI" panose="020B0604030504040204" pitchFamily="50" charset="-128"/>
                <a:ea typeface="Meiryo UI" panose="020B0604030504040204" pitchFamily="50" charset="-128"/>
              </a:rPr>
              <a:t>者</a:t>
            </a:r>
            <a:endParaRPr kumimoji="1" lang="ja-JP" altLang="en-US" sz="831" b="1" dirty="0">
              <a:latin typeface="Meiryo UI" panose="020B0604030504040204" pitchFamily="50" charset="-128"/>
              <a:ea typeface="Meiryo UI" panose="020B0604030504040204" pitchFamily="50" charset="-128"/>
            </a:endParaRPr>
          </a:p>
        </p:txBody>
      </p:sp>
      <p:sp>
        <p:nvSpPr>
          <p:cNvPr id="186" name="楕円 185"/>
          <p:cNvSpPr/>
          <p:nvPr/>
        </p:nvSpPr>
        <p:spPr>
          <a:xfrm>
            <a:off x="2030623" y="6202068"/>
            <a:ext cx="132923" cy="13292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831" b="1" dirty="0">
                <a:latin typeface="Meiryo UI" panose="020B0604030504040204" pitchFamily="50" charset="-128"/>
                <a:ea typeface="Meiryo UI" panose="020B0604030504040204" pitchFamily="50" charset="-128"/>
              </a:rPr>
              <a:t>者</a:t>
            </a:r>
            <a:endParaRPr kumimoji="1" lang="ja-JP" altLang="en-US" sz="831" b="1" dirty="0">
              <a:latin typeface="Meiryo UI" panose="020B0604030504040204" pitchFamily="50" charset="-128"/>
              <a:ea typeface="Meiryo UI" panose="020B0604030504040204" pitchFamily="50" charset="-128"/>
            </a:endParaRPr>
          </a:p>
        </p:txBody>
      </p:sp>
      <p:sp>
        <p:nvSpPr>
          <p:cNvPr id="202" name="楕円 201"/>
          <p:cNvSpPr/>
          <p:nvPr/>
        </p:nvSpPr>
        <p:spPr>
          <a:xfrm>
            <a:off x="2302504" y="1654207"/>
            <a:ext cx="132923" cy="13292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831" b="1" dirty="0">
                <a:latin typeface="Meiryo UI" panose="020B0604030504040204" pitchFamily="50" charset="-128"/>
                <a:ea typeface="Meiryo UI" panose="020B0604030504040204" pitchFamily="50" charset="-128"/>
              </a:rPr>
              <a:t>児</a:t>
            </a:r>
            <a:endParaRPr kumimoji="1" lang="ja-JP" altLang="en-US" sz="831" b="1" dirty="0">
              <a:latin typeface="Meiryo UI" panose="020B0604030504040204" pitchFamily="50" charset="-128"/>
              <a:ea typeface="Meiryo UI" panose="020B0604030504040204" pitchFamily="50" charset="-128"/>
            </a:endParaRPr>
          </a:p>
        </p:txBody>
      </p:sp>
      <p:sp>
        <p:nvSpPr>
          <p:cNvPr id="203" name="楕円 202"/>
          <p:cNvSpPr/>
          <p:nvPr/>
        </p:nvSpPr>
        <p:spPr>
          <a:xfrm>
            <a:off x="2302504" y="1943467"/>
            <a:ext cx="132923" cy="13292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831" b="1" dirty="0">
                <a:latin typeface="Meiryo UI" panose="020B0604030504040204" pitchFamily="50" charset="-128"/>
                <a:ea typeface="Meiryo UI" panose="020B0604030504040204" pitchFamily="50" charset="-128"/>
              </a:rPr>
              <a:t>児</a:t>
            </a:r>
            <a:endParaRPr kumimoji="1" lang="ja-JP" altLang="en-US" sz="831" b="1" dirty="0">
              <a:latin typeface="Meiryo UI" panose="020B0604030504040204" pitchFamily="50" charset="-128"/>
              <a:ea typeface="Meiryo UI" panose="020B0604030504040204" pitchFamily="50" charset="-128"/>
            </a:endParaRPr>
          </a:p>
        </p:txBody>
      </p:sp>
      <p:sp>
        <p:nvSpPr>
          <p:cNvPr id="204" name="楕円 203"/>
          <p:cNvSpPr/>
          <p:nvPr/>
        </p:nvSpPr>
        <p:spPr>
          <a:xfrm>
            <a:off x="2302504" y="2237897"/>
            <a:ext cx="132923" cy="13292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831" b="1" dirty="0">
                <a:latin typeface="Meiryo UI" panose="020B0604030504040204" pitchFamily="50" charset="-128"/>
                <a:ea typeface="Meiryo UI" panose="020B0604030504040204" pitchFamily="50" charset="-128"/>
              </a:rPr>
              <a:t>児</a:t>
            </a:r>
            <a:endParaRPr kumimoji="1" lang="ja-JP" altLang="en-US" sz="831" b="1" dirty="0">
              <a:latin typeface="Meiryo UI" panose="020B0604030504040204" pitchFamily="50" charset="-128"/>
              <a:ea typeface="Meiryo UI" panose="020B0604030504040204" pitchFamily="50" charset="-128"/>
            </a:endParaRPr>
          </a:p>
        </p:txBody>
      </p:sp>
      <p:sp>
        <p:nvSpPr>
          <p:cNvPr id="217" name="楕円 216"/>
          <p:cNvSpPr/>
          <p:nvPr/>
        </p:nvSpPr>
        <p:spPr>
          <a:xfrm>
            <a:off x="2302536" y="2528819"/>
            <a:ext cx="132923" cy="13292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831" b="1" dirty="0">
                <a:latin typeface="Meiryo UI" panose="020B0604030504040204" pitchFamily="50" charset="-128"/>
                <a:ea typeface="Meiryo UI" panose="020B0604030504040204" pitchFamily="50" charset="-128"/>
              </a:rPr>
              <a:t>児</a:t>
            </a:r>
            <a:endParaRPr kumimoji="1" lang="ja-JP" altLang="en-US" sz="831" b="1" dirty="0">
              <a:latin typeface="Meiryo UI" panose="020B0604030504040204" pitchFamily="50" charset="-128"/>
              <a:ea typeface="Meiryo UI" panose="020B0604030504040204" pitchFamily="50" charset="-128"/>
            </a:endParaRPr>
          </a:p>
        </p:txBody>
      </p:sp>
      <p:sp>
        <p:nvSpPr>
          <p:cNvPr id="53" name="角丸四角形 52"/>
          <p:cNvSpPr/>
          <p:nvPr/>
        </p:nvSpPr>
        <p:spPr>
          <a:xfrm>
            <a:off x="643508" y="637327"/>
            <a:ext cx="6650344" cy="199385"/>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9846" rtlCol="0" anchor="ctr"/>
          <a:lstStyle/>
          <a:p>
            <a:pPr algn="ctr" fontAlgn="base">
              <a:spcBef>
                <a:spcPct val="0"/>
              </a:spcBef>
              <a:spcAft>
                <a:spcPct val="0"/>
              </a:spcAft>
            </a:pPr>
            <a:r>
              <a:rPr lang="ja-JP" altLang="en-US" sz="1108" b="1" dirty="0">
                <a:solidFill>
                  <a:srgbClr val="000000"/>
                </a:solidFill>
                <a:latin typeface="Meiryo UI" panose="020B0604030504040204" pitchFamily="50" charset="-128"/>
                <a:ea typeface="Meiryo UI" panose="020B0604030504040204" pitchFamily="50" charset="-128"/>
              </a:rPr>
              <a:t>サービス内容</a:t>
            </a:r>
          </a:p>
        </p:txBody>
      </p:sp>
      <p:sp>
        <p:nvSpPr>
          <p:cNvPr id="54" name="角丸四角形 53"/>
          <p:cNvSpPr/>
          <p:nvPr/>
        </p:nvSpPr>
        <p:spPr>
          <a:xfrm>
            <a:off x="7356869" y="637327"/>
            <a:ext cx="830769" cy="199385"/>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9846" rIns="99692" rtlCol="0" anchor="ctr"/>
          <a:lstStyle/>
          <a:p>
            <a:pPr algn="ctr"/>
            <a:r>
              <a:rPr lang="ja-JP" altLang="en-US" sz="1108" b="1" dirty="0">
                <a:solidFill>
                  <a:srgbClr val="000000"/>
                </a:solidFill>
                <a:latin typeface="Meiryo UI" panose="020B0604030504040204" pitchFamily="50" charset="-128"/>
                <a:ea typeface="Meiryo UI" panose="020B0604030504040204" pitchFamily="50" charset="-128"/>
              </a:rPr>
              <a:t>利用者数</a:t>
            </a:r>
          </a:p>
        </p:txBody>
      </p:sp>
      <p:sp>
        <p:nvSpPr>
          <p:cNvPr id="55" name="角丸四角形 54"/>
          <p:cNvSpPr/>
          <p:nvPr/>
        </p:nvSpPr>
        <p:spPr>
          <a:xfrm>
            <a:off x="8220965" y="637327"/>
            <a:ext cx="870922" cy="199385"/>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9846" rIns="99692" rtlCol="0" anchor="ctr"/>
          <a:lstStyle/>
          <a:p>
            <a:pPr algn="ctr"/>
            <a:r>
              <a:rPr lang="ja-JP" altLang="en-US" sz="831" b="1" dirty="0">
                <a:solidFill>
                  <a:srgbClr val="000000"/>
                </a:solidFill>
                <a:latin typeface="Meiryo UI" panose="020B0604030504040204" pitchFamily="50" charset="-128"/>
                <a:ea typeface="Meiryo UI" panose="020B0604030504040204" pitchFamily="50" charset="-128"/>
              </a:rPr>
              <a:t>施設・事業所数</a:t>
            </a:r>
          </a:p>
        </p:txBody>
      </p:sp>
      <p:graphicFrame>
        <p:nvGraphicFramePr>
          <p:cNvPr id="4" name="表 3"/>
          <p:cNvGraphicFramePr>
            <a:graphicFrameLocks noGrp="1"/>
          </p:cNvGraphicFramePr>
          <p:nvPr>
            <p:extLst/>
          </p:nvPr>
        </p:nvGraphicFramePr>
        <p:xfrm>
          <a:off x="8246889" y="872039"/>
          <a:ext cx="840553" cy="1552443"/>
        </p:xfrm>
        <a:graphic>
          <a:graphicData uri="http://schemas.openxmlformats.org/drawingml/2006/table">
            <a:tbl>
              <a:tblPr firstRow="1" bandRow="1">
                <a:tableStyleId>{0505E3EF-67EA-436B-97B2-0124C06EBD24}</a:tableStyleId>
              </a:tblPr>
              <a:tblGrid>
                <a:gridCol w="840553">
                  <a:extLst>
                    <a:ext uri="{9D8B030D-6E8A-4147-A177-3AD203B41FA5}">
                      <a16:colId xmlns:a16="http://schemas.microsoft.com/office/drawing/2014/main" val="2615792337"/>
                    </a:ext>
                  </a:extLst>
                </a:gridCol>
              </a:tblGrid>
              <a:tr h="259295">
                <a:tc>
                  <a:txBody>
                    <a:bodyPr/>
                    <a:lstStyle/>
                    <a:p>
                      <a:pPr algn="r" fontAlgn="ctr"/>
                      <a:r>
                        <a:rPr lang="en-US" altLang="ja-JP" sz="1100" b="0" i="0" u="none" strike="noStrike" dirty="0" smtClean="0">
                          <a:effectLst/>
                          <a:latin typeface="Meiryo UI" panose="020B0604030504040204" pitchFamily="50" charset="-128"/>
                          <a:ea typeface="Meiryo UI" panose="020B0604030504040204" pitchFamily="50" charset="-128"/>
                        </a:rPr>
                        <a:t>19,998</a:t>
                      </a:r>
                      <a:endParaRPr lang="en-US" altLang="ja-JP" sz="1100" b="0" i="0" u="none" strike="noStrike" dirty="0">
                        <a:effectLst/>
                        <a:latin typeface="Meiryo UI" panose="020B0604030504040204" pitchFamily="50" charset="-128"/>
                        <a:ea typeface="Meiryo UI" panose="020B0604030504040204" pitchFamily="50" charset="-128"/>
                      </a:endParaRPr>
                    </a:p>
                  </a:txBody>
                  <a:tcPr marL="8792" marR="8792" marT="8792" marB="0" anchor="ctr">
                    <a:solidFill>
                      <a:srgbClr val="EFF4E4"/>
                    </a:solidFill>
                  </a:tcPr>
                </a:tc>
                <a:extLst>
                  <a:ext uri="{0D108BD9-81ED-4DB2-BD59-A6C34878D82A}">
                    <a16:rowId xmlns:a16="http://schemas.microsoft.com/office/drawing/2014/main" val="328380298"/>
                  </a:ext>
                </a:extLst>
              </a:tr>
              <a:tr h="465400">
                <a:tc>
                  <a:txBody>
                    <a:bodyPr/>
                    <a:lstStyle/>
                    <a:p>
                      <a:pPr algn="r" fontAlgn="ctr"/>
                      <a:r>
                        <a:rPr lang="en-US" altLang="ja-JP" sz="1100" b="0" i="0" u="none" strike="noStrike" dirty="0" smtClean="0">
                          <a:effectLst/>
                          <a:latin typeface="Meiryo UI" panose="020B0604030504040204" pitchFamily="50" charset="-128"/>
                          <a:ea typeface="Meiryo UI" panose="020B0604030504040204" pitchFamily="50" charset="-128"/>
                        </a:rPr>
                        <a:t>7,464</a:t>
                      </a:r>
                      <a:endParaRPr lang="en-US" altLang="ja-JP" sz="1100" b="0" i="0" u="none" strike="noStrike" dirty="0">
                        <a:effectLst/>
                        <a:latin typeface="Meiryo UI" panose="020B0604030504040204" pitchFamily="50" charset="-128"/>
                        <a:ea typeface="Meiryo UI" panose="020B0604030504040204" pitchFamily="50" charset="-128"/>
                      </a:endParaRPr>
                    </a:p>
                  </a:txBody>
                  <a:tcPr marL="8792" marR="8792" marT="8792" marB="0" anchor="ctr">
                    <a:solidFill>
                      <a:srgbClr val="EFF4E4"/>
                    </a:solidFill>
                  </a:tcPr>
                </a:tc>
                <a:extLst>
                  <a:ext uri="{0D108BD9-81ED-4DB2-BD59-A6C34878D82A}">
                    <a16:rowId xmlns:a16="http://schemas.microsoft.com/office/drawing/2014/main" val="2718950542"/>
                  </a:ext>
                </a:extLst>
              </a:tr>
              <a:tr h="275916">
                <a:tc>
                  <a:txBody>
                    <a:bodyPr/>
                    <a:lstStyle/>
                    <a:p>
                      <a:pPr algn="r" fontAlgn="ctr"/>
                      <a:r>
                        <a:rPr lang="en-US" altLang="ja-JP" sz="1100" b="0" i="0" u="none" strike="noStrike" dirty="0" smtClean="0">
                          <a:effectLst/>
                          <a:latin typeface="Meiryo UI" panose="020B0604030504040204" pitchFamily="50" charset="-128"/>
                          <a:ea typeface="Meiryo UI" panose="020B0604030504040204" pitchFamily="50" charset="-128"/>
                        </a:rPr>
                        <a:t>5,822</a:t>
                      </a:r>
                      <a:endParaRPr lang="en-US" altLang="ja-JP" sz="1100" b="0" i="0" u="none" strike="noStrike" dirty="0">
                        <a:effectLst/>
                        <a:latin typeface="Meiryo UI" panose="020B0604030504040204" pitchFamily="50" charset="-128"/>
                        <a:ea typeface="Meiryo UI" panose="020B0604030504040204" pitchFamily="50" charset="-128"/>
                      </a:endParaRPr>
                    </a:p>
                  </a:txBody>
                  <a:tcPr marL="8792" marR="8792" marT="8792" marB="0" anchor="ctr">
                    <a:solidFill>
                      <a:srgbClr val="EFF4E4"/>
                    </a:solidFill>
                  </a:tcPr>
                </a:tc>
                <a:extLst>
                  <a:ext uri="{0D108BD9-81ED-4DB2-BD59-A6C34878D82A}">
                    <a16:rowId xmlns:a16="http://schemas.microsoft.com/office/drawing/2014/main" val="1856982952"/>
                  </a:ext>
                </a:extLst>
              </a:tr>
              <a:tr h="275916">
                <a:tc>
                  <a:txBody>
                    <a:bodyPr/>
                    <a:lstStyle/>
                    <a:p>
                      <a:pPr algn="r" fontAlgn="ctr"/>
                      <a:r>
                        <a:rPr lang="en-US" altLang="ja-JP" sz="1100" b="0" i="0" u="none" strike="noStrike" dirty="0" smtClean="0">
                          <a:effectLst/>
                          <a:latin typeface="Meiryo UI" panose="020B0604030504040204" pitchFamily="50" charset="-128"/>
                          <a:ea typeface="Meiryo UI" panose="020B0604030504040204" pitchFamily="50" charset="-128"/>
                        </a:rPr>
                        <a:t>1,692</a:t>
                      </a:r>
                      <a:endParaRPr lang="en-US" altLang="ja-JP" sz="1100" b="0" i="0" u="none" strike="noStrike" dirty="0">
                        <a:effectLst/>
                        <a:latin typeface="Meiryo UI" panose="020B0604030504040204" pitchFamily="50" charset="-128"/>
                        <a:ea typeface="Meiryo UI" panose="020B0604030504040204" pitchFamily="50" charset="-128"/>
                      </a:endParaRPr>
                    </a:p>
                  </a:txBody>
                  <a:tcPr marL="8792" marR="8792" marT="8792" marB="0" anchor="ctr">
                    <a:solidFill>
                      <a:srgbClr val="EFF4E4"/>
                    </a:solidFill>
                  </a:tcPr>
                </a:tc>
                <a:extLst>
                  <a:ext uri="{0D108BD9-81ED-4DB2-BD59-A6C34878D82A}">
                    <a16:rowId xmlns:a16="http://schemas.microsoft.com/office/drawing/2014/main" val="2563621579"/>
                  </a:ext>
                </a:extLst>
              </a:tr>
              <a:tr h="275916">
                <a:tc>
                  <a:txBody>
                    <a:bodyPr/>
                    <a:lstStyle/>
                    <a:p>
                      <a:pPr algn="r" fontAlgn="ctr"/>
                      <a:r>
                        <a:rPr lang="en-US" altLang="ja-JP" sz="1100" b="0" i="0" u="none" strike="noStrike" dirty="0" smtClean="0">
                          <a:effectLst/>
                          <a:latin typeface="Meiryo UI" panose="020B0604030504040204" pitchFamily="50" charset="-128"/>
                          <a:ea typeface="Meiryo UI" panose="020B0604030504040204" pitchFamily="50" charset="-128"/>
                        </a:rPr>
                        <a:t>10</a:t>
                      </a:r>
                      <a:endParaRPr lang="en-US" altLang="ja-JP" sz="1100" b="0" i="0" u="none" strike="noStrike" dirty="0">
                        <a:effectLst/>
                        <a:latin typeface="Meiryo UI" panose="020B0604030504040204" pitchFamily="50" charset="-128"/>
                        <a:ea typeface="Meiryo UI" panose="020B0604030504040204" pitchFamily="50" charset="-128"/>
                      </a:endParaRPr>
                    </a:p>
                  </a:txBody>
                  <a:tcPr marL="8792" marR="8792" marT="8792" marB="0" anchor="ctr">
                    <a:solidFill>
                      <a:srgbClr val="EFF4E4"/>
                    </a:solidFill>
                  </a:tcPr>
                </a:tc>
                <a:extLst>
                  <a:ext uri="{0D108BD9-81ED-4DB2-BD59-A6C34878D82A}">
                    <a16:rowId xmlns:a16="http://schemas.microsoft.com/office/drawing/2014/main" val="3167861341"/>
                  </a:ext>
                </a:extLst>
              </a:tr>
            </a:tbl>
          </a:graphicData>
        </a:graphic>
      </p:graphicFrame>
      <p:graphicFrame>
        <p:nvGraphicFramePr>
          <p:cNvPr id="91" name="表 90"/>
          <p:cNvGraphicFramePr>
            <a:graphicFrameLocks noGrp="1"/>
          </p:cNvGraphicFramePr>
          <p:nvPr>
            <p:extLst/>
          </p:nvPr>
        </p:nvGraphicFramePr>
        <p:xfrm>
          <a:off x="7358398" y="880241"/>
          <a:ext cx="830769" cy="1551004"/>
        </p:xfrm>
        <a:graphic>
          <a:graphicData uri="http://schemas.openxmlformats.org/drawingml/2006/table">
            <a:tbl>
              <a:tblPr firstRow="1" bandRow="1">
                <a:tableStyleId>{69CF1AB2-1976-4502-BF36-3FF5EA218861}</a:tableStyleId>
              </a:tblPr>
              <a:tblGrid>
                <a:gridCol w="830769">
                  <a:extLst>
                    <a:ext uri="{9D8B030D-6E8A-4147-A177-3AD203B41FA5}">
                      <a16:colId xmlns:a16="http://schemas.microsoft.com/office/drawing/2014/main" val="2615792337"/>
                    </a:ext>
                  </a:extLst>
                </a:gridCol>
              </a:tblGrid>
              <a:tr h="258328">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178,490</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8792" marR="8792" marT="8792" marB="0" anchor="ctr">
                    <a:solidFill>
                      <a:srgbClr val="EDF6F9"/>
                    </a:solidFill>
                  </a:tcPr>
                </a:tc>
                <a:extLst>
                  <a:ext uri="{0D108BD9-81ED-4DB2-BD59-A6C34878D82A}">
                    <a16:rowId xmlns:a16="http://schemas.microsoft.com/office/drawing/2014/main" val="328380298"/>
                  </a:ext>
                </a:extLst>
              </a:tr>
              <a:tr h="465231">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11,112</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8792" marR="8792" marT="8792" marB="0" anchor="ctr">
                    <a:solidFill>
                      <a:srgbClr val="EDF6F9"/>
                    </a:solidFill>
                  </a:tcPr>
                </a:tc>
                <a:extLst>
                  <a:ext uri="{0D108BD9-81ED-4DB2-BD59-A6C34878D82A}">
                    <a16:rowId xmlns:a16="http://schemas.microsoft.com/office/drawing/2014/main" val="2718950542"/>
                  </a:ext>
                </a:extLst>
              </a:tr>
              <a:tr h="275815">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24,958 </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8792" marR="8792" marT="8792" marB="0" anchor="ctr">
                    <a:solidFill>
                      <a:srgbClr val="EDF6F9"/>
                    </a:solidFill>
                  </a:tcPr>
                </a:tc>
                <a:extLst>
                  <a:ext uri="{0D108BD9-81ED-4DB2-BD59-A6C34878D82A}">
                    <a16:rowId xmlns:a16="http://schemas.microsoft.com/office/drawing/2014/main" val="1856982952"/>
                  </a:ext>
                </a:extLst>
              </a:tr>
              <a:tr h="275815">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10,830</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8792" marR="8792" marT="8792" marB="0" anchor="ctr">
                    <a:solidFill>
                      <a:srgbClr val="EDF6F9"/>
                    </a:solidFill>
                  </a:tcPr>
                </a:tc>
                <a:extLst>
                  <a:ext uri="{0D108BD9-81ED-4DB2-BD59-A6C34878D82A}">
                    <a16:rowId xmlns:a16="http://schemas.microsoft.com/office/drawing/2014/main" val="2563621579"/>
                  </a:ext>
                </a:extLst>
              </a:tr>
              <a:tr h="275815">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38</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8792" marR="8792" marT="8792" marB="0" anchor="ctr">
                    <a:solidFill>
                      <a:srgbClr val="EDF6F9"/>
                    </a:solidFill>
                  </a:tcPr>
                </a:tc>
                <a:extLst>
                  <a:ext uri="{0D108BD9-81ED-4DB2-BD59-A6C34878D82A}">
                    <a16:rowId xmlns:a16="http://schemas.microsoft.com/office/drawing/2014/main" val="3167861341"/>
                  </a:ext>
                </a:extLst>
              </a:tr>
            </a:tbl>
          </a:graphicData>
        </a:graphic>
      </p:graphicFrame>
      <p:graphicFrame>
        <p:nvGraphicFramePr>
          <p:cNvPr id="92" name="表 91"/>
          <p:cNvGraphicFramePr>
            <a:graphicFrameLocks noGrp="1"/>
          </p:cNvGraphicFramePr>
          <p:nvPr>
            <p:extLst/>
          </p:nvPr>
        </p:nvGraphicFramePr>
        <p:xfrm>
          <a:off x="7358398" y="2477717"/>
          <a:ext cx="830769" cy="910523"/>
        </p:xfrm>
        <a:graphic>
          <a:graphicData uri="http://schemas.openxmlformats.org/drawingml/2006/table">
            <a:tbl>
              <a:tblPr firstRow="1" bandRow="1">
                <a:tableStyleId>{69CF1AB2-1976-4502-BF36-3FF5EA218861}</a:tableStyleId>
              </a:tblPr>
              <a:tblGrid>
                <a:gridCol w="830769">
                  <a:extLst>
                    <a:ext uri="{9D8B030D-6E8A-4147-A177-3AD203B41FA5}">
                      <a16:colId xmlns:a16="http://schemas.microsoft.com/office/drawing/2014/main" val="2615792337"/>
                    </a:ext>
                  </a:extLst>
                </a:gridCol>
              </a:tblGrid>
              <a:tr h="232615">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50,423 </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8792" marR="8792" marT="8792" marB="0" anchor="ctr">
                    <a:solidFill>
                      <a:srgbClr val="EDF6F9"/>
                    </a:solidFill>
                  </a:tcPr>
                </a:tc>
                <a:extLst>
                  <a:ext uri="{0D108BD9-81ED-4DB2-BD59-A6C34878D82A}">
                    <a16:rowId xmlns:a16="http://schemas.microsoft.com/office/drawing/2014/main" val="328380298"/>
                  </a:ext>
                </a:extLst>
              </a:tr>
              <a:tr h="338954">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20,590</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8792" marR="8792" marT="8792" marB="0" anchor="ctr">
                    <a:solidFill>
                      <a:srgbClr val="EDF6F9"/>
                    </a:solidFill>
                  </a:tcPr>
                </a:tc>
                <a:extLst>
                  <a:ext uri="{0D108BD9-81ED-4DB2-BD59-A6C34878D82A}">
                    <a16:rowId xmlns:a16="http://schemas.microsoft.com/office/drawing/2014/main" val="2563621579"/>
                  </a:ext>
                </a:extLst>
              </a:tr>
              <a:tr h="338954">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281,239 </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8792" marR="8792" marT="8792" marB="0" anchor="ctr">
                    <a:solidFill>
                      <a:srgbClr val="EDF6F9"/>
                    </a:solidFill>
                  </a:tcPr>
                </a:tc>
                <a:extLst>
                  <a:ext uri="{0D108BD9-81ED-4DB2-BD59-A6C34878D82A}">
                    <a16:rowId xmlns:a16="http://schemas.microsoft.com/office/drawing/2014/main" val="3167861341"/>
                  </a:ext>
                </a:extLst>
              </a:tr>
            </a:tbl>
          </a:graphicData>
        </a:graphic>
      </p:graphicFrame>
      <p:graphicFrame>
        <p:nvGraphicFramePr>
          <p:cNvPr id="95" name="表 94"/>
          <p:cNvGraphicFramePr>
            <a:graphicFrameLocks noGrp="1"/>
          </p:cNvGraphicFramePr>
          <p:nvPr>
            <p:extLst/>
          </p:nvPr>
        </p:nvGraphicFramePr>
        <p:xfrm>
          <a:off x="8255573" y="2473434"/>
          <a:ext cx="836087" cy="910523"/>
        </p:xfrm>
        <a:graphic>
          <a:graphicData uri="http://schemas.openxmlformats.org/drawingml/2006/table">
            <a:tbl>
              <a:tblPr firstRow="1" bandRow="1">
                <a:tableStyleId>{0505E3EF-67EA-436B-97B2-0124C06EBD24}</a:tableStyleId>
              </a:tblPr>
              <a:tblGrid>
                <a:gridCol w="836087">
                  <a:extLst>
                    <a:ext uri="{9D8B030D-6E8A-4147-A177-3AD203B41FA5}">
                      <a16:colId xmlns:a16="http://schemas.microsoft.com/office/drawing/2014/main" val="2615792337"/>
                    </a:ext>
                  </a:extLst>
                </a:gridCol>
              </a:tblGrid>
              <a:tr h="232615">
                <a:tc>
                  <a:txBody>
                    <a:bodyPr/>
                    <a:lstStyle/>
                    <a:p>
                      <a:pPr algn="r" fontAlgn="ctr"/>
                      <a:r>
                        <a:rPr lang="en-US" altLang="ja-JP" sz="1100" b="0" i="0" u="none" strike="noStrike" dirty="0" smtClean="0">
                          <a:effectLst/>
                          <a:latin typeface="Meiryo UI" panose="020B0604030504040204" pitchFamily="50" charset="-128"/>
                          <a:ea typeface="Meiryo UI" panose="020B0604030504040204" pitchFamily="50" charset="-128"/>
                        </a:rPr>
                        <a:t>4,762</a:t>
                      </a:r>
                      <a:endParaRPr lang="en-US" altLang="ja-JP" sz="1100" b="0" i="0" u="none" strike="noStrike" dirty="0">
                        <a:effectLst/>
                        <a:latin typeface="Meiryo UI" panose="020B0604030504040204" pitchFamily="50" charset="-128"/>
                        <a:ea typeface="Meiryo UI" panose="020B0604030504040204" pitchFamily="50" charset="-128"/>
                      </a:endParaRPr>
                    </a:p>
                  </a:txBody>
                  <a:tcPr marL="8792" marR="8792" marT="8792" marB="0" anchor="ctr">
                    <a:solidFill>
                      <a:srgbClr val="EFF4E4"/>
                    </a:solidFill>
                  </a:tcPr>
                </a:tc>
                <a:extLst>
                  <a:ext uri="{0D108BD9-81ED-4DB2-BD59-A6C34878D82A}">
                    <a16:rowId xmlns:a16="http://schemas.microsoft.com/office/drawing/2014/main" val="328380298"/>
                  </a:ext>
                </a:extLst>
              </a:tr>
              <a:tr h="338954">
                <a:tc>
                  <a:txBody>
                    <a:bodyPr/>
                    <a:lstStyle/>
                    <a:p>
                      <a:pPr algn="r" fontAlgn="ctr"/>
                      <a:r>
                        <a:rPr lang="en-US" altLang="ja-JP" sz="1100" b="0" i="0" u="none" strike="noStrike" dirty="0" smtClean="0">
                          <a:effectLst/>
                          <a:latin typeface="Meiryo UI" panose="020B0604030504040204" pitchFamily="50" charset="-128"/>
                          <a:ea typeface="Meiryo UI" panose="020B0604030504040204" pitchFamily="50" charset="-128"/>
                        </a:rPr>
                        <a:t>252</a:t>
                      </a:r>
                      <a:endParaRPr lang="en-US" altLang="ja-JP" sz="1100" b="0" i="0" u="none" strike="noStrike" dirty="0">
                        <a:effectLst/>
                        <a:latin typeface="Meiryo UI" panose="020B0604030504040204" pitchFamily="50" charset="-128"/>
                        <a:ea typeface="Meiryo UI" panose="020B0604030504040204" pitchFamily="50" charset="-128"/>
                      </a:endParaRPr>
                    </a:p>
                  </a:txBody>
                  <a:tcPr marL="8792" marR="8792" marT="8792" marB="0" anchor="ctr">
                    <a:solidFill>
                      <a:srgbClr val="EFF4E4"/>
                    </a:solidFill>
                  </a:tcPr>
                </a:tc>
                <a:extLst>
                  <a:ext uri="{0D108BD9-81ED-4DB2-BD59-A6C34878D82A}">
                    <a16:rowId xmlns:a16="http://schemas.microsoft.com/office/drawing/2014/main" val="2563621579"/>
                  </a:ext>
                </a:extLst>
              </a:tr>
              <a:tr h="338954">
                <a:tc>
                  <a:txBody>
                    <a:bodyPr/>
                    <a:lstStyle/>
                    <a:p>
                      <a:pPr algn="r" fontAlgn="ctr"/>
                      <a:r>
                        <a:rPr lang="en-US" altLang="ja-JP" sz="1100" b="0" i="0" u="none" strike="noStrike" dirty="0" smtClean="0">
                          <a:effectLst/>
                          <a:latin typeface="Meiryo UI" panose="020B0604030504040204" pitchFamily="50" charset="-128"/>
                          <a:ea typeface="Meiryo UI" panose="020B0604030504040204" pitchFamily="50" charset="-128"/>
                        </a:rPr>
                        <a:t>10,426</a:t>
                      </a:r>
                      <a:endParaRPr lang="en-US" altLang="ja-JP" sz="1100" b="0" i="0" u="none" strike="noStrike" dirty="0">
                        <a:effectLst/>
                        <a:latin typeface="Meiryo UI" panose="020B0604030504040204" pitchFamily="50" charset="-128"/>
                        <a:ea typeface="Meiryo UI" panose="020B0604030504040204" pitchFamily="50" charset="-128"/>
                      </a:endParaRPr>
                    </a:p>
                  </a:txBody>
                  <a:tcPr marL="8792" marR="8792" marT="8792" marB="0" anchor="ctr">
                    <a:solidFill>
                      <a:srgbClr val="EFF4E4"/>
                    </a:solidFill>
                  </a:tcPr>
                </a:tc>
                <a:extLst>
                  <a:ext uri="{0D108BD9-81ED-4DB2-BD59-A6C34878D82A}">
                    <a16:rowId xmlns:a16="http://schemas.microsoft.com/office/drawing/2014/main" val="3167861341"/>
                  </a:ext>
                </a:extLst>
              </a:tr>
            </a:tbl>
          </a:graphicData>
        </a:graphic>
      </p:graphicFrame>
      <p:graphicFrame>
        <p:nvGraphicFramePr>
          <p:cNvPr id="5" name="表 4"/>
          <p:cNvGraphicFramePr>
            <a:graphicFrameLocks noGrp="1"/>
          </p:cNvGraphicFramePr>
          <p:nvPr>
            <p:extLst/>
          </p:nvPr>
        </p:nvGraphicFramePr>
        <p:xfrm>
          <a:off x="7368661" y="4479922"/>
          <a:ext cx="830769" cy="1588431"/>
        </p:xfrm>
        <a:graphic>
          <a:graphicData uri="http://schemas.openxmlformats.org/drawingml/2006/table">
            <a:tbl>
              <a:tblPr firstRow="1" bandRow="1">
                <a:tableStyleId>{69CF1AB2-1976-4502-BF36-3FF5EA218861}</a:tableStyleId>
              </a:tblPr>
              <a:tblGrid>
                <a:gridCol w="830769">
                  <a:extLst>
                    <a:ext uri="{9D8B030D-6E8A-4147-A177-3AD203B41FA5}">
                      <a16:colId xmlns:a16="http://schemas.microsoft.com/office/drawing/2014/main" val="2265518324"/>
                    </a:ext>
                  </a:extLst>
                </a:gridCol>
              </a:tblGrid>
              <a:tr h="232615">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2,409</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8792" marR="8792" marT="8792" marB="0" anchor="ctr">
                    <a:solidFill>
                      <a:srgbClr val="EDF6F9"/>
                    </a:solidFill>
                  </a:tcPr>
                </a:tc>
                <a:extLst>
                  <a:ext uri="{0D108BD9-81ED-4DB2-BD59-A6C34878D82A}">
                    <a16:rowId xmlns:a16="http://schemas.microsoft.com/office/drawing/2014/main" val="3131183175"/>
                  </a:ext>
                </a:extLst>
              </a:tr>
              <a:tr h="338954">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12,183</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8792" marR="8792" marT="8792" marB="0" anchor="ctr">
                    <a:solidFill>
                      <a:srgbClr val="EDF6F9"/>
                    </a:solidFill>
                  </a:tcPr>
                </a:tc>
                <a:extLst>
                  <a:ext uri="{0D108BD9-81ED-4DB2-BD59-A6C34878D82A}">
                    <a16:rowId xmlns:a16="http://schemas.microsoft.com/office/drawing/2014/main" val="363832997"/>
                  </a:ext>
                </a:extLst>
              </a:tr>
              <a:tr h="338954">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33,401 </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8792" marR="8792" marT="8792" marB="0" anchor="ctr">
                    <a:solidFill>
                      <a:srgbClr val="EDF6F9"/>
                    </a:solidFill>
                  </a:tcPr>
                </a:tc>
                <a:extLst>
                  <a:ext uri="{0D108BD9-81ED-4DB2-BD59-A6C34878D82A}">
                    <a16:rowId xmlns:a16="http://schemas.microsoft.com/office/drawing/2014/main" val="2632122862"/>
                  </a:ext>
                </a:extLst>
              </a:tr>
              <a:tr h="338954">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69,598</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8792" marR="8792" marT="8792" marB="0" anchor="ctr">
                    <a:solidFill>
                      <a:srgbClr val="EDF6F9"/>
                    </a:solidFill>
                  </a:tcPr>
                </a:tc>
                <a:extLst>
                  <a:ext uri="{0D108BD9-81ED-4DB2-BD59-A6C34878D82A}">
                    <a16:rowId xmlns:a16="http://schemas.microsoft.com/office/drawing/2014/main" val="3784526462"/>
                  </a:ext>
                </a:extLst>
              </a:tr>
              <a:tr h="338954">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252,561 </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8792" marR="8792" marT="8792" marB="0" anchor="ctr">
                    <a:solidFill>
                      <a:srgbClr val="EDF6F9"/>
                    </a:solidFill>
                  </a:tcPr>
                </a:tc>
                <a:extLst>
                  <a:ext uri="{0D108BD9-81ED-4DB2-BD59-A6C34878D82A}">
                    <a16:rowId xmlns:a16="http://schemas.microsoft.com/office/drawing/2014/main" val="3807325878"/>
                  </a:ext>
                </a:extLst>
              </a:tr>
            </a:tbl>
          </a:graphicData>
        </a:graphic>
      </p:graphicFrame>
      <p:graphicFrame>
        <p:nvGraphicFramePr>
          <p:cNvPr id="96" name="表 95"/>
          <p:cNvGraphicFramePr>
            <a:graphicFrameLocks noGrp="1"/>
          </p:cNvGraphicFramePr>
          <p:nvPr>
            <p:extLst/>
          </p:nvPr>
        </p:nvGraphicFramePr>
        <p:xfrm>
          <a:off x="8258256" y="4492503"/>
          <a:ext cx="840740" cy="1588431"/>
        </p:xfrm>
        <a:graphic>
          <a:graphicData uri="http://schemas.openxmlformats.org/drawingml/2006/table">
            <a:tbl>
              <a:tblPr firstRow="1" bandRow="1">
                <a:tableStyleId>{0505E3EF-67EA-436B-97B2-0124C06EBD24}</a:tableStyleId>
              </a:tblPr>
              <a:tblGrid>
                <a:gridCol w="840740">
                  <a:extLst>
                    <a:ext uri="{9D8B030D-6E8A-4147-A177-3AD203B41FA5}">
                      <a16:colId xmlns:a16="http://schemas.microsoft.com/office/drawing/2014/main" val="2615792337"/>
                    </a:ext>
                  </a:extLst>
                </a:gridCol>
              </a:tblGrid>
              <a:tr h="232615">
                <a:tc>
                  <a:txBody>
                    <a:bodyPr/>
                    <a:lstStyle/>
                    <a:p>
                      <a:pPr algn="r" fontAlgn="ctr"/>
                      <a:r>
                        <a:rPr lang="en-US" altLang="ja-JP" sz="1100" b="0" i="0" u="none" strike="noStrike" dirty="0" smtClean="0">
                          <a:effectLst/>
                          <a:latin typeface="Meiryo UI" panose="020B0604030504040204" pitchFamily="50" charset="-128"/>
                          <a:ea typeface="Meiryo UI" panose="020B0604030504040204" pitchFamily="50" charset="-128"/>
                        </a:rPr>
                        <a:t>186</a:t>
                      </a:r>
                      <a:endParaRPr lang="en-US" altLang="ja-JP" sz="1100" b="0" i="0" u="none" strike="noStrike" dirty="0">
                        <a:effectLst/>
                        <a:latin typeface="Meiryo UI" panose="020B0604030504040204" pitchFamily="50" charset="-128"/>
                        <a:ea typeface="Meiryo UI" panose="020B0604030504040204" pitchFamily="50" charset="-128"/>
                      </a:endParaRPr>
                    </a:p>
                  </a:txBody>
                  <a:tcPr marL="8792" marR="8792" marT="8792" marB="0" anchor="ctr">
                    <a:solidFill>
                      <a:srgbClr val="EFF4E4"/>
                    </a:solidFill>
                  </a:tcPr>
                </a:tc>
                <a:extLst>
                  <a:ext uri="{0D108BD9-81ED-4DB2-BD59-A6C34878D82A}">
                    <a16:rowId xmlns:a16="http://schemas.microsoft.com/office/drawing/2014/main" val="328380298"/>
                  </a:ext>
                </a:extLst>
              </a:tr>
              <a:tr h="338954">
                <a:tc>
                  <a:txBody>
                    <a:bodyPr/>
                    <a:lstStyle/>
                    <a:p>
                      <a:pPr algn="r" fontAlgn="ctr"/>
                      <a:r>
                        <a:rPr lang="en-US" altLang="ja-JP" sz="1100" b="0" i="0" u="none" strike="noStrike" dirty="0" smtClean="0">
                          <a:effectLst/>
                          <a:latin typeface="Meiryo UI" panose="020B0604030504040204" pitchFamily="50" charset="-128"/>
                          <a:ea typeface="Meiryo UI" panose="020B0604030504040204" pitchFamily="50" charset="-128"/>
                        </a:rPr>
                        <a:t>1,170</a:t>
                      </a:r>
                      <a:endParaRPr lang="en-US" altLang="ja-JP" sz="1100" b="0" i="0" u="none" strike="noStrike" dirty="0">
                        <a:effectLst/>
                        <a:latin typeface="Meiryo UI" panose="020B0604030504040204" pitchFamily="50" charset="-128"/>
                        <a:ea typeface="Meiryo UI" panose="020B0604030504040204" pitchFamily="50" charset="-128"/>
                      </a:endParaRPr>
                    </a:p>
                  </a:txBody>
                  <a:tcPr marL="8792" marR="8792" marT="8792" marB="0" anchor="ctr">
                    <a:solidFill>
                      <a:srgbClr val="EFF4E4"/>
                    </a:solidFill>
                  </a:tcPr>
                </a:tc>
                <a:extLst>
                  <a:ext uri="{0D108BD9-81ED-4DB2-BD59-A6C34878D82A}">
                    <a16:rowId xmlns:a16="http://schemas.microsoft.com/office/drawing/2014/main" val="2718950542"/>
                  </a:ext>
                </a:extLst>
              </a:tr>
              <a:tr h="338954">
                <a:tc>
                  <a:txBody>
                    <a:bodyPr/>
                    <a:lstStyle/>
                    <a:p>
                      <a:pPr algn="r" fontAlgn="ctr"/>
                      <a:r>
                        <a:rPr lang="en-US" altLang="ja-JP" sz="1100" b="0" i="0" u="none" strike="noStrike" dirty="0" smtClean="0">
                          <a:effectLst/>
                          <a:latin typeface="Meiryo UI" panose="020B0604030504040204" pitchFamily="50" charset="-128"/>
                          <a:ea typeface="Meiryo UI" panose="020B0604030504040204" pitchFamily="50" charset="-128"/>
                        </a:rPr>
                        <a:t>3,284</a:t>
                      </a:r>
                      <a:endParaRPr lang="en-US" altLang="ja-JP" sz="1100" b="0" i="0" u="none" strike="noStrike" dirty="0">
                        <a:effectLst/>
                        <a:latin typeface="Meiryo UI" panose="020B0604030504040204" pitchFamily="50" charset="-128"/>
                        <a:ea typeface="Meiryo UI" panose="020B0604030504040204" pitchFamily="50" charset="-128"/>
                      </a:endParaRPr>
                    </a:p>
                  </a:txBody>
                  <a:tcPr marL="8792" marR="8792" marT="8792" marB="0" anchor="ctr">
                    <a:solidFill>
                      <a:srgbClr val="EFF4E4"/>
                    </a:solidFill>
                  </a:tcPr>
                </a:tc>
                <a:extLst>
                  <a:ext uri="{0D108BD9-81ED-4DB2-BD59-A6C34878D82A}">
                    <a16:rowId xmlns:a16="http://schemas.microsoft.com/office/drawing/2014/main" val="1856982952"/>
                  </a:ext>
                </a:extLst>
              </a:tr>
              <a:tr h="338954">
                <a:tc>
                  <a:txBody>
                    <a:bodyPr/>
                    <a:lstStyle/>
                    <a:p>
                      <a:pPr algn="r" fontAlgn="ctr"/>
                      <a:r>
                        <a:rPr lang="en-US" altLang="ja-JP" sz="1100" b="0" i="0" u="none" strike="noStrike" dirty="0" smtClean="0">
                          <a:effectLst/>
                          <a:latin typeface="Meiryo UI" panose="020B0604030504040204" pitchFamily="50" charset="-128"/>
                          <a:ea typeface="Meiryo UI" panose="020B0604030504040204" pitchFamily="50" charset="-128"/>
                        </a:rPr>
                        <a:t>3,800</a:t>
                      </a:r>
                      <a:endParaRPr lang="en-US" altLang="ja-JP" sz="1100" b="0" i="0" u="none" strike="noStrike" dirty="0">
                        <a:effectLst/>
                        <a:latin typeface="Meiryo UI" panose="020B0604030504040204" pitchFamily="50" charset="-128"/>
                        <a:ea typeface="Meiryo UI" panose="020B0604030504040204" pitchFamily="50" charset="-128"/>
                      </a:endParaRPr>
                    </a:p>
                  </a:txBody>
                  <a:tcPr marL="8792" marR="8792" marT="8792" marB="0" anchor="ctr">
                    <a:solidFill>
                      <a:srgbClr val="EFF4E4"/>
                    </a:solidFill>
                  </a:tcPr>
                </a:tc>
                <a:extLst>
                  <a:ext uri="{0D108BD9-81ED-4DB2-BD59-A6C34878D82A}">
                    <a16:rowId xmlns:a16="http://schemas.microsoft.com/office/drawing/2014/main" val="2563621579"/>
                  </a:ext>
                </a:extLst>
              </a:tr>
              <a:tr h="338954">
                <a:tc>
                  <a:txBody>
                    <a:bodyPr/>
                    <a:lstStyle/>
                    <a:p>
                      <a:pPr algn="r" fontAlgn="ctr"/>
                      <a:r>
                        <a:rPr lang="en-US" altLang="ja-JP" sz="1100" b="0" i="0" u="none" strike="noStrike" dirty="0" smtClean="0">
                          <a:effectLst/>
                          <a:latin typeface="Meiryo UI" panose="020B0604030504040204" pitchFamily="50" charset="-128"/>
                          <a:ea typeface="Meiryo UI" panose="020B0604030504040204" pitchFamily="50" charset="-128"/>
                        </a:rPr>
                        <a:t>12,331</a:t>
                      </a:r>
                      <a:endParaRPr lang="en-US" altLang="ja-JP" sz="1100" b="0" i="0" u="none" strike="noStrike" dirty="0">
                        <a:effectLst/>
                        <a:latin typeface="Meiryo UI" panose="020B0604030504040204" pitchFamily="50" charset="-128"/>
                        <a:ea typeface="Meiryo UI" panose="020B0604030504040204" pitchFamily="50" charset="-128"/>
                      </a:endParaRPr>
                    </a:p>
                  </a:txBody>
                  <a:tcPr marL="8792" marR="8792" marT="8792" marB="0" anchor="ctr">
                    <a:solidFill>
                      <a:srgbClr val="EFF4E4"/>
                    </a:solidFill>
                  </a:tcPr>
                </a:tc>
                <a:extLst>
                  <a:ext uri="{0D108BD9-81ED-4DB2-BD59-A6C34878D82A}">
                    <a16:rowId xmlns:a16="http://schemas.microsoft.com/office/drawing/2014/main" val="3167861341"/>
                  </a:ext>
                </a:extLst>
              </a:tr>
            </a:tbl>
          </a:graphicData>
        </a:graphic>
      </p:graphicFrame>
      <p:graphicFrame>
        <p:nvGraphicFramePr>
          <p:cNvPr id="97" name="表 96"/>
          <p:cNvGraphicFramePr>
            <a:graphicFrameLocks noGrp="1"/>
          </p:cNvGraphicFramePr>
          <p:nvPr>
            <p:extLst/>
          </p:nvPr>
        </p:nvGraphicFramePr>
        <p:xfrm>
          <a:off x="7364935" y="3820808"/>
          <a:ext cx="830769" cy="598154"/>
        </p:xfrm>
        <a:graphic>
          <a:graphicData uri="http://schemas.openxmlformats.org/drawingml/2006/table">
            <a:tbl>
              <a:tblPr firstRow="1" bandRow="1">
                <a:tableStyleId>{69CF1AB2-1976-4502-BF36-3FF5EA218861}</a:tableStyleId>
              </a:tblPr>
              <a:tblGrid>
                <a:gridCol w="830769">
                  <a:extLst>
                    <a:ext uri="{9D8B030D-6E8A-4147-A177-3AD203B41FA5}">
                      <a16:colId xmlns:a16="http://schemas.microsoft.com/office/drawing/2014/main" val="2615792337"/>
                    </a:ext>
                  </a:extLst>
                </a:gridCol>
              </a:tblGrid>
              <a:tr h="352246">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488 </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8792" marR="8792" marT="8792" marB="0" anchor="ctr">
                    <a:solidFill>
                      <a:srgbClr val="EDF6F9"/>
                    </a:solidFill>
                  </a:tcPr>
                </a:tc>
                <a:extLst>
                  <a:ext uri="{0D108BD9-81ED-4DB2-BD59-A6C34878D82A}">
                    <a16:rowId xmlns:a16="http://schemas.microsoft.com/office/drawing/2014/main" val="328380298"/>
                  </a:ext>
                </a:extLst>
              </a:tr>
              <a:tr h="245908">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121,061</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8792" marR="8792" marT="8792" marB="0" anchor="ctr">
                    <a:solidFill>
                      <a:srgbClr val="EDF6F9"/>
                    </a:solidFill>
                  </a:tcPr>
                </a:tc>
                <a:extLst>
                  <a:ext uri="{0D108BD9-81ED-4DB2-BD59-A6C34878D82A}">
                    <a16:rowId xmlns:a16="http://schemas.microsoft.com/office/drawing/2014/main" val="2563621579"/>
                  </a:ext>
                </a:extLst>
              </a:tr>
            </a:tbl>
          </a:graphicData>
        </a:graphic>
      </p:graphicFrame>
      <p:graphicFrame>
        <p:nvGraphicFramePr>
          <p:cNvPr id="98" name="表 97"/>
          <p:cNvGraphicFramePr>
            <a:graphicFrameLocks noGrp="1"/>
          </p:cNvGraphicFramePr>
          <p:nvPr>
            <p:extLst/>
          </p:nvPr>
        </p:nvGraphicFramePr>
        <p:xfrm>
          <a:off x="8251091" y="3829168"/>
          <a:ext cx="830769" cy="601710"/>
        </p:xfrm>
        <a:graphic>
          <a:graphicData uri="http://schemas.openxmlformats.org/drawingml/2006/table">
            <a:tbl>
              <a:tblPr firstRow="1" bandRow="1">
                <a:tableStyleId>{0505E3EF-67EA-436B-97B2-0124C06EBD24}</a:tableStyleId>
              </a:tblPr>
              <a:tblGrid>
                <a:gridCol w="830769">
                  <a:extLst>
                    <a:ext uri="{9D8B030D-6E8A-4147-A177-3AD203B41FA5}">
                      <a16:colId xmlns:a16="http://schemas.microsoft.com/office/drawing/2014/main" val="2615792337"/>
                    </a:ext>
                  </a:extLst>
                </a:gridCol>
              </a:tblGrid>
              <a:tr h="330990">
                <a:tc>
                  <a:txBody>
                    <a:bodyPr/>
                    <a:lstStyle/>
                    <a:p>
                      <a:pPr algn="r" fontAlgn="ctr"/>
                      <a:r>
                        <a:rPr lang="en-US" altLang="ja-JP" sz="1100" b="0" i="0" u="none" strike="noStrike" dirty="0" smtClean="0">
                          <a:effectLst/>
                          <a:latin typeface="Meiryo UI" panose="020B0604030504040204" pitchFamily="50" charset="-128"/>
                          <a:ea typeface="Meiryo UI" panose="020B0604030504040204" pitchFamily="50" charset="-128"/>
                        </a:rPr>
                        <a:t>120</a:t>
                      </a:r>
                      <a:endParaRPr lang="en-US" altLang="ja-JP" sz="1100" b="0" i="0" u="none" strike="noStrike" dirty="0">
                        <a:effectLst/>
                        <a:latin typeface="Meiryo UI" panose="020B0604030504040204" pitchFamily="50" charset="-128"/>
                        <a:ea typeface="Meiryo UI" panose="020B0604030504040204" pitchFamily="50" charset="-128"/>
                      </a:endParaRPr>
                    </a:p>
                  </a:txBody>
                  <a:tcPr marL="8792" marR="8792" marT="8792" marB="0" anchor="ctr">
                    <a:solidFill>
                      <a:srgbClr val="EFF4E4"/>
                    </a:solidFill>
                  </a:tcPr>
                </a:tc>
                <a:extLst>
                  <a:ext uri="{0D108BD9-81ED-4DB2-BD59-A6C34878D82A}">
                    <a16:rowId xmlns:a16="http://schemas.microsoft.com/office/drawing/2014/main" val="328380298"/>
                  </a:ext>
                </a:extLst>
              </a:tr>
              <a:tr h="270720">
                <a:tc>
                  <a:txBody>
                    <a:bodyPr/>
                    <a:lstStyle/>
                    <a:p>
                      <a:pPr algn="r" fontAlgn="ctr"/>
                      <a:r>
                        <a:rPr lang="en-US" altLang="ja-JP" sz="1100" b="0" i="0" u="none" strike="noStrike" dirty="0" smtClean="0">
                          <a:effectLst/>
                          <a:latin typeface="Meiryo UI" panose="020B0604030504040204" pitchFamily="50" charset="-128"/>
                          <a:ea typeface="Meiryo UI" panose="020B0604030504040204" pitchFamily="50" charset="-128"/>
                        </a:rPr>
                        <a:t>8,261</a:t>
                      </a:r>
                    </a:p>
                  </a:txBody>
                  <a:tcPr marL="8792" marR="8792" marT="8792" marB="0" anchor="ctr">
                    <a:solidFill>
                      <a:srgbClr val="EFF4E4"/>
                    </a:solidFill>
                  </a:tcPr>
                </a:tc>
                <a:extLst>
                  <a:ext uri="{0D108BD9-81ED-4DB2-BD59-A6C34878D82A}">
                    <a16:rowId xmlns:a16="http://schemas.microsoft.com/office/drawing/2014/main" val="1914035431"/>
                  </a:ext>
                </a:extLst>
              </a:tr>
            </a:tbl>
          </a:graphicData>
        </a:graphic>
      </p:graphicFrame>
      <p:graphicFrame>
        <p:nvGraphicFramePr>
          <p:cNvPr id="99" name="表 98"/>
          <p:cNvGraphicFramePr>
            <a:graphicFrameLocks noGrp="1"/>
          </p:cNvGraphicFramePr>
          <p:nvPr>
            <p:extLst/>
          </p:nvPr>
        </p:nvGraphicFramePr>
        <p:xfrm>
          <a:off x="7364935" y="3452092"/>
          <a:ext cx="830769" cy="232615"/>
        </p:xfrm>
        <a:graphic>
          <a:graphicData uri="http://schemas.openxmlformats.org/drawingml/2006/table">
            <a:tbl>
              <a:tblPr firstRow="1" bandRow="1">
                <a:tableStyleId>{69CF1AB2-1976-4502-BF36-3FF5EA218861}</a:tableStyleId>
              </a:tblPr>
              <a:tblGrid>
                <a:gridCol w="830769">
                  <a:extLst>
                    <a:ext uri="{9D8B030D-6E8A-4147-A177-3AD203B41FA5}">
                      <a16:colId xmlns:a16="http://schemas.microsoft.com/office/drawing/2014/main" val="2615792337"/>
                    </a:ext>
                  </a:extLst>
                </a:gridCol>
              </a:tblGrid>
              <a:tr h="232615">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128,725</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8792" marR="8792" marT="8792" marB="0" anchor="ctr">
                    <a:solidFill>
                      <a:srgbClr val="EDF6F9"/>
                    </a:solidFill>
                  </a:tcPr>
                </a:tc>
                <a:extLst>
                  <a:ext uri="{0D108BD9-81ED-4DB2-BD59-A6C34878D82A}">
                    <a16:rowId xmlns:a16="http://schemas.microsoft.com/office/drawing/2014/main" val="328380298"/>
                  </a:ext>
                </a:extLst>
              </a:tr>
            </a:tbl>
          </a:graphicData>
        </a:graphic>
      </p:graphicFrame>
      <p:graphicFrame>
        <p:nvGraphicFramePr>
          <p:cNvPr id="101" name="表 100"/>
          <p:cNvGraphicFramePr>
            <a:graphicFrameLocks noGrp="1"/>
          </p:cNvGraphicFramePr>
          <p:nvPr>
            <p:extLst/>
          </p:nvPr>
        </p:nvGraphicFramePr>
        <p:xfrm>
          <a:off x="7374734" y="6137498"/>
          <a:ext cx="830769" cy="232615"/>
        </p:xfrm>
        <a:graphic>
          <a:graphicData uri="http://schemas.openxmlformats.org/drawingml/2006/table">
            <a:tbl>
              <a:tblPr firstRow="1" bandRow="1">
                <a:tableStyleId>{69CF1AB2-1976-4502-BF36-3FF5EA218861}</a:tableStyleId>
              </a:tblPr>
              <a:tblGrid>
                <a:gridCol w="830769">
                  <a:extLst>
                    <a:ext uri="{9D8B030D-6E8A-4147-A177-3AD203B41FA5}">
                      <a16:colId xmlns:a16="http://schemas.microsoft.com/office/drawing/2014/main" val="2615792337"/>
                    </a:ext>
                  </a:extLst>
                </a:gridCol>
              </a:tblGrid>
              <a:tr h="232615">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6,209</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8792" marR="8792" marT="8792" marB="0" anchor="ctr">
                    <a:solidFill>
                      <a:srgbClr val="EDF6F9"/>
                    </a:solidFill>
                  </a:tcPr>
                </a:tc>
                <a:extLst>
                  <a:ext uri="{0D108BD9-81ED-4DB2-BD59-A6C34878D82A}">
                    <a16:rowId xmlns:a16="http://schemas.microsoft.com/office/drawing/2014/main" val="328380298"/>
                  </a:ext>
                </a:extLst>
              </a:tr>
            </a:tbl>
          </a:graphicData>
        </a:graphic>
      </p:graphicFrame>
      <p:graphicFrame>
        <p:nvGraphicFramePr>
          <p:cNvPr id="102" name="表 101"/>
          <p:cNvGraphicFramePr>
            <a:graphicFrameLocks noGrp="1"/>
          </p:cNvGraphicFramePr>
          <p:nvPr>
            <p:extLst/>
          </p:nvPr>
        </p:nvGraphicFramePr>
        <p:xfrm>
          <a:off x="8260891" y="6131457"/>
          <a:ext cx="830769" cy="238656"/>
        </p:xfrm>
        <a:graphic>
          <a:graphicData uri="http://schemas.openxmlformats.org/drawingml/2006/table">
            <a:tbl>
              <a:tblPr firstRow="1" bandRow="1">
                <a:tableStyleId>{0505E3EF-67EA-436B-97B2-0124C06EBD24}</a:tableStyleId>
              </a:tblPr>
              <a:tblGrid>
                <a:gridCol w="830769">
                  <a:extLst>
                    <a:ext uri="{9D8B030D-6E8A-4147-A177-3AD203B41FA5}">
                      <a16:colId xmlns:a16="http://schemas.microsoft.com/office/drawing/2014/main" val="2615792337"/>
                    </a:ext>
                  </a:extLst>
                </a:gridCol>
              </a:tblGrid>
              <a:tr h="238656">
                <a:tc>
                  <a:txBody>
                    <a:bodyPr/>
                    <a:lstStyle/>
                    <a:p>
                      <a:pPr algn="r" fontAlgn="ctr"/>
                      <a:r>
                        <a:rPr lang="en-US" altLang="ja-JP" sz="1100" b="0" i="0" u="none" strike="noStrike" dirty="0" smtClean="0">
                          <a:effectLst/>
                          <a:latin typeface="Meiryo UI" panose="020B0604030504040204" pitchFamily="50" charset="-128"/>
                          <a:ea typeface="Meiryo UI" panose="020B0604030504040204" pitchFamily="50" charset="-128"/>
                        </a:rPr>
                        <a:t>807</a:t>
                      </a:r>
                      <a:endParaRPr lang="en-US" altLang="ja-JP" sz="1100" b="0" i="0" u="none" strike="noStrike" dirty="0">
                        <a:effectLst/>
                        <a:latin typeface="Meiryo UI" panose="020B0604030504040204" pitchFamily="50" charset="-128"/>
                        <a:ea typeface="Meiryo UI" panose="020B0604030504040204" pitchFamily="50" charset="-128"/>
                      </a:endParaRPr>
                    </a:p>
                  </a:txBody>
                  <a:tcPr marL="8792" marR="8792" marT="8792" marB="0" anchor="ctr">
                    <a:solidFill>
                      <a:srgbClr val="EFF4E4"/>
                    </a:solidFill>
                  </a:tcPr>
                </a:tc>
                <a:extLst>
                  <a:ext uri="{0D108BD9-81ED-4DB2-BD59-A6C34878D82A}">
                    <a16:rowId xmlns:a16="http://schemas.microsoft.com/office/drawing/2014/main" val="328380298"/>
                  </a:ext>
                </a:extLst>
              </a:tr>
            </a:tbl>
          </a:graphicData>
        </a:graphic>
      </p:graphicFrame>
      <p:graphicFrame>
        <p:nvGraphicFramePr>
          <p:cNvPr id="66" name="表 65"/>
          <p:cNvGraphicFramePr>
            <a:graphicFrameLocks noGrp="1"/>
          </p:cNvGraphicFramePr>
          <p:nvPr>
            <p:extLst/>
          </p:nvPr>
        </p:nvGraphicFramePr>
        <p:xfrm>
          <a:off x="8255573" y="3452092"/>
          <a:ext cx="830769" cy="232615"/>
        </p:xfrm>
        <a:graphic>
          <a:graphicData uri="http://schemas.openxmlformats.org/drawingml/2006/table">
            <a:tbl>
              <a:tblPr firstRow="1" bandRow="1">
                <a:tableStyleId>{0505E3EF-67EA-436B-97B2-0124C06EBD24}</a:tableStyleId>
              </a:tblPr>
              <a:tblGrid>
                <a:gridCol w="830769">
                  <a:extLst>
                    <a:ext uri="{9D8B030D-6E8A-4147-A177-3AD203B41FA5}">
                      <a16:colId xmlns:a16="http://schemas.microsoft.com/office/drawing/2014/main" val="2615792337"/>
                    </a:ext>
                  </a:extLst>
                </a:gridCol>
              </a:tblGrid>
              <a:tr h="232615">
                <a:tc>
                  <a:txBody>
                    <a:bodyPr/>
                    <a:lstStyle/>
                    <a:p>
                      <a:pPr algn="r"/>
                      <a:r>
                        <a:rPr kumimoji="1" lang="en-US" altLang="ja-JP" sz="1100" b="0" dirty="0" smtClean="0">
                          <a:latin typeface="Meiryo UI" panose="020B0604030504040204" pitchFamily="50" charset="-128"/>
                          <a:ea typeface="Meiryo UI" panose="020B0604030504040204" pitchFamily="50" charset="-128"/>
                        </a:rPr>
                        <a:t>2,581</a:t>
                      </a:r>
                    </a:p>
                  </a:txBody>
                  <a:tcPr marL="8792" marR="8792" marT="8792" marB="0" anchor="ctr"/>
                </a:tc>
                <a:extLst>
                  <a:ext uri="{0D108BD9-81ED-4DB2-BD59-A6C34878D82A}">
                    <a16:rowId xmlns:a16="http://schemas.microsoft.com/office/drawing/2014/main" val="328380298"/>
                  </a:ext>
                </a:extLst>
              </a:tr>
            </a:tbl>
          </a:graphicData>
        </a:graphic>
      </p:graphicFrame>
    </p:spTree>
    <p:extLst>
      <p:ext uri="{BB962C8B-B14F-4D97-AF65-F5344CB8AC3E}">
        <p14:creationId xmlns:p14="http://schemas.microsoft.com/office/powerpoint/2010/main" val="3384660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まとめ</a:t>
            </a:r>
          </a:p>
        </p:txBody>
      </p:sp>
      <p:sp>
        <p:nvSpPr>
          <p:cNvPr id="3" name="コンテンツ プレースホルダ 2"/>
          <p:cNvSpPr>
            <a:spLocks noGrp="1"/>
          </p:cNvSpPr>
          <p:nvPr>
            <p:ph idx="1"/>
          </p:nvPr>
        </p:nvSpPr>
        <p:spPr>
          <a:ln>
            <a:solidFill>
              <a:schemeClr val="accent2">
                <a:lumMod val="50000"/>
              </a:schemeClr>
            </a:solidFill>
          </a:ln>
        </p:spPr>
        <p:txBody>
          <a:bodyPr>
            <a:normAutofit fontScale="92500"/>
          </a:bodyPr>
          <a:lstStyle/>
          <a:p>
            <a:pPr>
              <a:lnSpc>
                <a:spcPct val="125000"/>
              </a:lnSpc>
            </a:pPr>
            <a:r>
              <a:rPr kumimoji="1" lang="ja-JP" altLang="en-US" dirty="0"/>
              <a:t>基礎研修の目的を何度も確認しましょう。</a:t>
            </a:r>
            <a:endParaRPr kumimoji="1" lang="en-US" altLang="ja-JP" dirty="0"/>
          </a:p>
          <a:p>
            <a:pPr>
              <a:lnSpc>
                <a:spcPct val="125000"/>
              </a:lnSpc>
            </a:pPr>
            <a:r>
              <a:rPr lang="ja-JP" altLang="en-US" dirty="0"/>
              <a:t>これまでの分野別研修が、</a:t>
            </a:r>
            <a:r>
              <a:rPr lang="ja-JP" altLang="en-US" dirty="0">
                <a:solidFill>
                  <a:srgbClr val="FF0000"/>
                </a:solidFill>
              </a:rPr>
              <a:t>基礎研修</a:t>
            </a:r>
            <a:r>
              <a:rPr lang="en-US" altLang="ja-JP" dirty="0">
                <a:solidFill>
                  <a:srgbClr val="FF0000"/>
                </a:solidFill>
              </a:rPr>
              <a:t>+OJT+</a:t>
            </a:r>
            <a:r>
              <a:rPr lang="ja-JP" altLang="en-US" dirty="0">
                <a:solidFill>
                  <a:srgbClr val="FF0000"/>
                </a:solidFill>
              </a:rPr>
              <a:t>実践研修、そして更新研修</a:t>
            </a:r>
            <a:r>
              <a:rPr lang="ja-JP" altLang="en-US" dirty="0"/>
              <a:t>に広がったのです。</a:t>
            </a:r>
            <a:endParaRPr lang="en-US" altLang="ja-JP" dirty="0"/>
          </a:p>
          <a:p>
            <a:pPr>
              <a:lnSpc>
                <a:spcPct val="125000"/>
              </a:lnSpc>
            </a:pPr>
            <a:r>
              <a:rPr lang="ja-JP" altLang="en-US" dirty="0"/>
              <a:t>そのためにも、実践研修との区別を明確に持ってください。</a:t>
            </a:r>
            <a:endParaRPr lang="en-US" altLang="ja-JP" dirty="0"/>
          </a:p>
          <a:p>
            <a:pPr>
              <a:lnSpc>
                <a:spcPct val="125000"/>
              </a:lnSpc>
            </a:pPr>
            <a:r>
              <a:rPr lang="ja-JP" altLang="en-US" dirty="0"/>
              <a:t>今年度は基礎研修と更新研修が開始されますが、相談支援従事者研修を実施している都道府県研修スタッフと連携を取ることが大切です。 </a:t>
            </a:r>
            <a:endParaRPr lang="en-US" altLang="ja-JP" dirty="0"/>
          </a:p>
          <a:p>
            <a:pPr>
              <a:lnSpc>
                <a:spcPct val="125000"/>
              </a:lnSpc>
            </a:pPr>
            <a:endParaRPr lang="en-US" altLang="ja-JP" dirty="0"/>
          </a:p>
          <a:p>
            <a:pPr marL="0" indent="0">
              <a:lnSpc>
                <a:spcPct val="125000"/>
              </a:lnSpc>
              <a:buNone/>
            </a:pPr>
            <a:endParaRPr lang="en-US" altLang="ja-JP" dirty="0"/>
          </a:p>
        </p:txBody>
      </p:sp>
    </p:spTree>
    <p:extLst>
      <p:ext uri="{BB962C8B-B14F-4D97-AF65-F5344CB8AC3E}">
        <p14:creationId xmlns:p14="http://schemas.microsoft.com/office/powerpoint/2010/main" val="401873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 name="表 122"/>
          <p:cNvGraphicFramePr>
            <a:graphicFrameLocks noGrp="1"/>
          </p:cNvGraphicFramePr>
          <p:nvPr>
            <p:extLst/>
          </p:nvPr>
        </p:nvGraphicFramePr>
        <p:xfrm>
          <a:off x="665698" y="3785445"/>
          <a:ext cx="6646154" cy="2512064"/>
        </p:xfrm>
        <a:graphic>
          <a:graphicData uri="http://schemas.openxmlformats.org/drawingml/2006/table">
            <a:tbl>
              <a:tblPr firstRow="1" bandRow="1">
                <a:tableStyleId>{0505E3EF-67EA-436B-97B2-0124C06EBD24}</a:tableStyleId>
              </a:tblPr>
              <a:tblGrid>
                <a:gridCol w="1894154">
                  <a:extLst>
                    <a:ext uri="{9D8B030D-6E8A-4147-A177-3AD203B41FA5}">
                      <a16:colId xmlns:a16="http://schemas.microsoft.com/office/drawing/2014/main" val="4000948609"/>
                    </a:ext>
                  </a:extLst>
                </a:gridCol>
                <a:gridCol w="4752000">
                  <a:extLst>
                    <a:ext uri="{9D8B030D-6E8A-4147-A177-3AD203B41FA5}">
                      <a16:colId xmlns:a16="http://schemas.microsoft.com/office/drawing/2014/main" val="2687539927"/>
                    </a:ext>
                  </a:extLst>
                </a:gridCol>
              </a:tblGrid>
              <a:tr h="970671">
                <a:tc>
                  <a:txBody>
                    <a:bodyPr/>
                    <a:lstStyle/>
                    <a:p>
                      <a:pPr fontAlgn="base">
                        <a:spcBef>
                          <a:spcPct val="0"/>
                        </a:spcBef>
                        <a:spcAft>
                          <a:spcPct val="0"/>
                        </a:spcAft>
                      </a:pPr>
                      <a:r>
                        <a:rPr lang="ja-JP" altLang="en-US" sz="1000" b="1" dirty="0" smtClean="0">
                          <a:latin typeface="Meiryo UI" panose="020B0604030504040204" pitchFamily="50" charset="-128"/>
                          <a:ea typeface="Meiryo UI" panose="020B0604030504040204" pitchFamily="50" charset="-128"/>
                        </a:rPr>
                        <a:t>計画相談支援</a:t>
                      </a:r>
                      <a:endParaRPr lang="ja-JP" altLang="en-US" sz="1000" b="1" dirty="0">
                        <a:solidFill>
                          <a:srgbClr val="000000"/>
                        </a:solidFill>
                        <a:latin typeface="Meiryo UI" panose="020B0604030504040204" pitchFamily="50" charset="-128"/>
                        <a:ea typeface="Meiryo UI" panose="020B0604030504040204" pitchFamily="50" charset="-128"/>
                      </a:endParaRPr>
                    </a:p>
                  </a:txBody>
                  <a:tcPr marL="84406" marR="84406" marT="42203" marB="42203" anchor="ctr">
                    <a:solidFill>
                      <a:srgbClr val="81FF81"/>
                    </a:solidFill>
                  </a:tcPr>
                </a:tc>
                <a:tc>
                  <a:txBody>
                    <a:bodyPr/>
                    <a:lstStyle/>
                    <a:p>
                      <a:pPr algn="just" fontAlgn="base">
                        <a:spcBef>
                          <a:spcPct val="0"/>
                        </a:spcBef>
                        <a:spcAft>
                          <a:spcPct val="0"/>
                        </a:spcAft>
                      </a:pPr>
                      <a:r>
                        <a:rPr lang="en-US" altLang="ja-JP" sz="1000" b="0" dirty="0" smtClean="0">
                          <a:latin typeface="Meiryo UI" panose="020B0604030504040204" pitchFamily="50" charset="-128"/>
                          <a:ea typeface="Meiryo UI" panose="020B0604030504040204" pitchFamily="50" charset="-128"/>
                        </a:rPr>
                        <a:t>【</a:t>
                      </a:r>
                      <a:r>
                        <a:rPr lang="ja-JP" altLang="en-US" sz="1000" b="0" dirty="0" smtClean="0">
                          <a:latin typeface="Meiryo UI" panose="020B0604030504040204" pitchFamily="50" charset="-128"/>
                          <a:ea typeface="Meiryo UI" panose="020B0604030504040204" pitchFamily="50" charset="-128"/>
                        </a:rPr>
                        <a:t>サービス利用支援</a:t>
                      </a:r>
                      <a:r>
                        <a:rPr lang="en-US" altLang="ja-JP" sz="1000" b="0" dirty="0" smtClean="0">
                          <a:latin typeface="Meiryo UI" panose="020B0604030504040204" pitchFamily="50" charset="-128"/>
                          <a:ea typeface="Meiryo UI" panose="020B0604030504040204" pitchFamily="50" charset="-128"/>
                        </a:rPr>
                        <a:t>】</a:t>
                      </a:r>
                    </a:p>
                    <a:p>
                      <a:pPr marL="85725" indent="-85725" algn="just" fontAlgn="base">
                        <a:spcBef>
                          <a:spcPct val="0"/>
                        </a:spcBef>
                        <a:spcAft>
                          <a:spcPct val="0"/>
                        </a:spcAft>
                      </a:pPr>
                      <a:r>
                        <a:rPr lang="ja-JP" altLang="en-US" sz="1000" b="0" dirty="0" smtClean="0">
                          <a:latin typeface="Meiryo UI" panose="020B0604030504040204" pitchFamily="50" charset="-128"/>
                          <a:ea typeface="Meiryo UI" panose="020B0604030504040204" pitchFamily="50" charset="-128"/>
                        </a:rPr>
                        <a:t>　・　サービス申請に係る支給決定前にサービス等利用計画案を作成</a:t>
                      </a:r>
                      <a:endParaRPr lang="en-US" altLang="ja-JP" sz="1000" b="0" dirty="0" smtClean="0">
                        <a:latin typeface="Meiryo UI" panose="020B0604030504040204" pitchFamily="50" charset="-128"/>
                        <a:ea typeface="Meiryo UI" panose="020B0604030504040204" pitchFamily="50" charset="-128"/>
                      </a:endParaRPr>
                    </a:p>
                    <a:p>
                      <a:pPr marL="85725" indent="-85725" algn="just" fontAlgn="base">
                        <a:spcBef>
                          <a:spcPct val="0"/>
                        </a:spcBef>
                        <a:spcAft>
                          <a:spcPct val="0"/>
                        </a:spcAft>
                      </a:pPr>
                      <a:r>
                        <a:rPr lang="ja-JP" altLang="en-US" sz="1000" b="0" dirty="0" smtClean="0">
                          <a:latin typeface="Meiryo UI" panose="020B0604030504040204" pitchFamily="50" charset="-128"/>
                          <a:ea typeface="Meiryo UI" panose="020B0604030504040204" pitchFamily="50" charset="-128"/>
                        </a:rPr>
                        <a:t>　・　支給決定後、事業者等と連絡調整等を行い、サービス等利用計画を作成</a:t>
                      </a:r>
                      <a:endParaRPr lang="en-US" altLang="ja-JP" sz="1000" b="0" dirty="0" smtClean="0">
                        <a:latin typeface="Meiryo UI" panose="020B0604030504040204" pitchFamily="50" charset="-128"/>
                        <a:ea typeface="Meiryo UI" panose="020B0604030504040204" pitchFamily="50" charset="-128"/>
                      </a:endParaRPr>
                    </a:p>
                    <a:p>
                      <a:pPr marL="85725" indent="-85725" algn="just" fontAlgn="base">
                        <a:spcBef>
                          <a:spcPct val="0"/>
                        </a:spcBef>
                        <a:spcAft>
                          <a:spcPct val="0"/>
                        </a:spcAft>
                      </a:pPr>
                      <a:r>
                        <a:rPr lang="en-US" altLang="ja-JP" sz="1000" b="0" dirty="0" smtClean="0">
                          <a:latin typeface="Meiryo UI" panose="020B0604030504040204" pitchFamily="50" charset="-128"/>
                          <a:ea typeface="Meiryo UI" panose="020B0604030504040204" pitchFamily="50" charset="-128"/>
                        </a:rPr>
                        <a:t>【</a:t>
                      </a:r>
                      <a:r>
                        <a:rPr lang="ja-JP" altLang="en-US" sz="1000" b="0" dirty="0" smtClean="0">
                          <a:latin typeface="Meiryo UI" panose="020B0604030504040204" pitchFamily="50" charset="-128"/>
                          <a:ea typeface="Meiryo UI" panose="020B0604030504040204" pitchFamily="50" charset="-128"/>
                        </a:rPr>
                        <a:t>継続利用支援</a:t>
                      </a:r>
                      <a:r>
                        <a:rPr lang="en-US" altLang="ja-JP" sz="1000" b="0" dirty="0" smtClean="0">
                          <a:latin typeface="Meiryo UI" panose="020B0604030504040204" pitchFamily="50" charset="-128"/>
                          <a:ea typeface="Meiryo UI" panose="020B0604030504040204" pitchFamily="50" charset="-128"/>
                        </a:rPr>
                        <a:t>】</a:t>
                      </a:r>
                    </a:p>
                    <a:p>
                      <a:pPr marL="85725" indent="-85725" algn="just" fontAlgn="base">
                        <a:spcBef>
                          <a:spcPct val="0"/>
                        </a:spcBef>
                        <a:spcAft>
                          <a:spcPct val="0"/>
                        </a:spcAft>
                      </a:pPr>
                      <a:r>
                        <a:rPr lang="ja-JP" altLang="en-US" sz="1000" b="0" dirty="0" smtClean="0">
                          <a:latin typeface="Meiryo UI" panose="020B0604030504040204" pitchFamily="50" charset="-128"/>
                          <a:ea typeface="Meiryo UI" panose="020B0604030504040204" pitchFamily="50" charset="-128"/>
                        </a:rPr>
                        <a:t>　・　サービス等の利用状況等の検証（モニタリング）</a:t>
                      </a:r>
                      <a:endParaRPr lang="en-US" altLang="ja-JP" sz="1000" b="0" dirty="0" smtClean="0">
                        <a:latin typeface="Meiryo UI" panose="020B0604030504040204" pitchFamily="50" charset="-128"/>
                        <a:ea typeface="Meiryo UI" panose="020B0604030504040204" pitchFamily="50" charset="-128"/>
                      </a:endParaRPr>
                    </a:p>
                    <a:p>
                      <a:pPr marL="85725" indent="-85725" algn="just" fontAlgn="base">
                        <a:spcBef>
                          <a:spcPct val="0"/>
                        </a:spcBef>
                        <a:spcAft>
                          <a:spcPct val="0"/>
                        </a:spcAft>
                      </a:pPr>
                      <a:r>
                        <a:rPr lang="ja-JP" altLang="en-US" sz="1000" b="0" dirty="0" smtClean="0">
                          <a:latin typeface="Meiryo UI" panose="020B0604030504040204" pitchFamily="50" charset="-128"/>
                          <a:ea typeface="Meiryo UI" panose="020B0604030504040204" pitchFamily="50" charset="-128"/>
                        </a:rPr>
                        <a:t>　・　事業所等と連絡調整、必要に応じて新たな支給決定等に係る申請の勧奨</a:t>
                      </a:r>
                      <a:endParaRPr lang="en-US" altLang="ja-JP" sz="1000" b="0" dirty="0" smtClean="0">
                        <a:solidFill>
                          <a:srgbClr val="000000"/>
                        </a:solidFill>
                        <a:latin typeface="Meiryo UI" panose="020B0604030504040204" pitchFamily="50" charset="-128"/>
                        <a:ea typeface="Meiryo UI" panose="020B0604030504040204" pitchFamily="50" charset="-128"/>
                        <a:cs typeface="Times New Roman" pitchFamily="18" charset="0"/>
                      </a:endParaRPr>
                    </a:p>
                  </a:txBody>
                  <a:tcPr marL="84406" marR="84406" marT="42203" marB="42203" anchor="ctr">
                    <a:solidFill>
                      <a:srgbClr val="DDFFDD"/>
                    </a:solidFill>
                  </a:tcPr>
                </a:tc>
                <a:extLst>
                  <a:ext uri="{0D108BD9-81ED-4DB2-BD59-A6C34878D82A}">
                    <a16:rowId xmlns:a16="http://schemas.microsoft.com/office/drawing/2014/main" val="118789020"/>
                  </a:ext>
                </a:extLst>
              </a:tr>
              <a:tr h="675249">
                <a:tc>
                  <a:txBody>
                    <a:bodyPr/>
                    <a:lstStyle/>
                    <a:p>
                      <a:pPr fontAlgn="base">
                        <a:spcBef>
                          <a:spcPct val="0"/>
                        </a:spcBef>
                        <a:spcAft>
                          <a:spcPct val="0"/>
                        </a:spcAft>
                      </a:pPr>
                      <a:r>
                        <a:rPr lang="ja-JP" altLang="en-US" sz="1000" b="1" dirty="0" smtClean="0">
                          <a:latin typeface="Meiryo UI" panose="020B0604030504040204" pitchFamily="50" charset="-128"/>
                          <a:ea typeface="Meiryo UI" panose="020B0604030504040204" pitchFamily="50" charset="-128"/>
                        </a:rPr>
                        <a:t>障害児相談支援</a:t>
                      </a:r>
                      <a:endParaRPr lang="ja-JP" altLang="en-US" sz="1000" b="1" dirty="0">
                        <a:solidFill>
                          <a:srgbClr val="000000"/>
                        </a:solidFill>
                        <a:latin typeface="Meiryo UI" panose="020B0604030504040204" pitchFamily="50" charset="-128"/>
                        <a:ea typeface="Meiryo UI" panose="020B0604030504040204" pitchFamily="50" charset="-128"/>
                      </a:endParaRPr>
                    </a:p>
                  </a:txBody>
                  <a:tcPr marL="84406" marR="84406" marT="42203" marB="42203" anchor="ctr">
                    <a:solidFill>
                      <a:srgbClr val="81FF81"/>
                    </a:solidFill>
                  </a:tcPr>
                </a:tc>
                <a:tc>
                  <a:txBody>
                    <a:bodyPr/>
                    <a:lstStyle/>
                    <a:p>
                      <a:pPr fontAlgn="base">
                        <a:spcBef>
                          <a:spcPct val="0"/>
                        </a:spcBef>
                        <a:spcAft>
                          <a:spcPct val="0"/>
                        </a:spcAft>
                      </a:pPr>
                      <a:r>
                        <a:rPr lang="en-US" altLang="ja-JP" sz="1000" b="0" dirty="0" smtClean="0">
                          <a:latin typeface="Meiryo UI" panose="020B0604030504040204" pitchFamily="50" charset="-128"/>
                          <a:ea typeface="Meiryo UI" panose="020B0604030504040204" pitchFamily="50" charset="-128"/>
                        </a:rPr>
                        <a:t>【</a:t>
                      </a:r>
                      <a:r>
                        <a:rPr lang="ja-JP" altLang="en-US" sz="1000" b="0" dirty="0" smtClean="0">
                          <a:latin typeface="Meiryo UI" panose="020B0604030504040204" pitchFamily="50" charset="-128"/>
                          <a:ea typeface="Meiryo UI" panose="020B0604030504040204" pitchFamily="50" charset="-128"/>
                        </a:rPr>
                        <a:t>障害児利用援助</a:t>
                      </a:r>
                      <a:r>
                        <a:rPr lang="en-US" altLang="ja-JP" sz="1000" b="0" dirty="0" smtClean="0">
                          <a:latin typeface="Meiryo UI" panose="020B0604030504040204" pitchFamily="50" charset="-128"/>
                          <a:ea typeface="Meiryo UI" panose="020B0604030504040204" pitchFamily="50" charset="-128"/>
                        </a:rPr>
                        <a:t>】</a:t>
                      </a:r>
                    </a:p>
                    <a:p>
                      <a:pPr marL="85725" indent="-85725" fontAlgn="base">
                        <a:spcBef>
                          <a:spcPct val="0"/>
                        </a:spcBef>
                        <a:spcAft>
                          <a:spcPct val="0"/>
                        </a:spcAft>
                      </a:pPr>
                      <a:r>
                        <a:rPr lang="ja-JP" altLang="en-US" sz="1000" b="0" dirty="0" smtClean="0">
                          <a:latin typeface="Meiryo UI" panose="020B0604030504040204" pitchFamily="50" charset="-128"/>
                          <a:ea typeface="Meiryo UI" panose="020B0604030504040204" pitchFamily="50" charset="-128"/>
                        </a:rPr>
                        <a:t>　・　障害児通所支援の申請に係る給付決定の前に利用計画案を作成</a:t>
                      </a:r>
                      <a:endParaRPr lang="en-US" altLang="ja-JP" sz="1000" b="0" dirty="0" smtClean="0">
                        <a:latin typeface="Meiryo UI" panose="020B0604030504040204" pitchFamily="50" charset="-128"/>
                        <a:ea typeface="Meiryo UI" panose="020B0604030504040204" pitchFamily="50" charset="-128"/>
                      </a:endParaRPr>
                    </a:p>
                    <a:p>
                      <a:pPr marL="85725" indent="-85725" fontAlgn="base">
                        <a:spcBef>
                          <a:spcPct val="0"/>
                        </a:spcBef>
                        <a:spcAft>
                          <a:spcPct val="0"/>
                        </a:spcAft>
                      </a:pPr>
                      <a:r>
                        <a:rPr lang="ja-JP" altLang="en-US" sz="1000" b="0" dirty="0" smtClean="0">
                          <a:latin typeface="Meiryo UI" panose="020B0604030504040204" pitchFamily="50" charset="-128"/>
                          <a:ea typeface="Meiryo UI" panose="020B0604030504040204" pitchFamily="50" charset="-128"/>
                        </a:rPr>
                        <a:t>　・　給付決定後、事業者等と連絡調整等を行うとともに利用計画を作成</a:t>
                      </a:r>
                      <a:endParaRPr lang="en-US" altLang="ja-JP" sz="1000" b="0" dirty="0" smtClean="0">
                        <a:latin typeface="Meiryo UI" panose="020B0604030504040204" pitchFamily="50" charset="-128"/>
                        <a:ea typeface="Meiryo UI" panose="020B0604030504040204" pitchFamily="50" charset="-128"/>
                      </a:endParaRPr>
                    </a:p>
                    <a:p>
                      <a:pPr fontAlgn="base">
                        <a:spcBef>
                          <a:spcPct val="0"/>
                        </a:spcBef>
                        <a:spcAft>
                          <a:spcPct val="0"/>
                        </a:spcAft>
                      </a:pPr>
                      <a:r>
                        <a:rPr lang="en-US" altLang="ja-JP" sz="1000" b="0" dirty="0" smtClean="0">
                          <a:latin typeface="Meiryo UI" panose="020B0604030504040204" pitchFamily="50" charset="-128"/>
                          <a:ea typeface="Meiryo UI" panose="020B0604030504040204" pitchFamily="50" charset="-128"/>
                        </a:rPr>
                        <a:t>【</a:t>
                      </a:r>
                      <a:r>
                        <a:rPr lang="ja-JP" altLang="en-US" sz="1000" b="0" dirty="0" smtClean="0">
                          <a:latin typeface="Meiryo UI" panose="020B0604030504040204" pitchFamily="50" charset="-128"/>
                          <a:ea typeface="Meiryo UI" panose="020B0604030504040204" pitchFamily="50" charset="-128"/>
                        </a:rPr>
                        <a:t>継続障害児支援利用援助</a:t>
                      </a:r>
                      <a:r>
                        <a:rPr lang="en-US" altLang="ja-JP" sz="1000" b="0" dirty="0" smtClean="0">
                          <a:latin typeface="Meiryo UI" panose="020B0604030504040204" pitchFamily="50" charset="-128"/>
                          <a:ea typeface="Meiryo UI" panose="020B0604030504040204" pitchFamily="50" charset="-128"/>
                        </a:rPr>
                        <a:t>】</a:t>
                      </a:r>
                      <a:endParaRPr lang="ja-JP" altLang="en-US" sz="1000" b="0" dirty="0" smtClean="0">
                        <a:solidFill>
                          <a:srgbClr val="000000"/>
                        </a:solidFill>
                        <a:latin typeface="Meiryo UI" panose="020B0604030504040204" pitchFamily="50" charset="-128"/>
                        <a:ea typeface="Meiryo UI" panose="020B0604030504040204" pitchFamily="50" charset="-128"/>
                        <a:cs typeface="Times New Roman" pitchFamily="18" charset="0"/>
                      </a:endParaRPr>
                    </a:p>
                  </a:txBody>
                  <a:tcPr marL="84406" marR="84406" marT="42203" marB="42203" anchor="ctr">
                    <a:solidFill>
                      <a:srgbClr val="DDFFDD"/>
                    </a:solidFill>
                  </a:tcPr>
                </a:tc>
                <a:extLst>
                  <a:ext uri="{0D108BD9-81ED-4DB2-BD59-A6C34878D82A}">
                    <a16:rowId xmlns:a16="http://schemas.microsoft.com/office/drawing/2014/main" val="3050582988"/>
                  </a:ext>
                </a:extLst>
              </a:tr>
              <a:tr h="4300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1" dirty="0" smtClean="0">
                          <a:latin typeface="Meiryo UI" panose="020B0604030504040204" pitchFamily="50" charset="-128"/>
                          <a:ea typeface="Meiryo UI" panose="020B0604030504040204" pitchFamily="50" charset="-128"/>
                        </a:rPr>
                        <a:t>地域移行支援</a:t>
                      </a:r>
                      <a:endParaRPr lang="ja-JP" altLang="en-US" sz="1000" b="1" dirty="0" smtClean="0">
                        <a:solidFill>
                          <a:srgbClr val="000000"/>
                        </a:solidFill>
                        <a:latin typeface="Meiryo UI" panose="020B0604030504040204" pitchFamily="50" charset="-128"/>
                        <a:ea typeface="Meiryo UI" panose="020B0604030504040204" pitchFamily="50" charset="-128"/>
                      </a:endParaRPr>
                    </a:p>
                  </a:txBody>
                  <a:tcPr marL="84406" marR="84406" marT="42203" marB="42203" anchor="ctr">
                    <a:solidFill>
                      <a:srgbClr val="81FF8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0" u="none" dirty="0" smtClean="0">
                          <a:latin typeface="Meiryo UI" panose="020B0604030504040204" pitchFamily="50" charset="-128"/>
                          <a:ea typeface="Meiryo UI" panose="020B0604030504040204" pitchFamily="50" charset="-128"/>
                        </a:rPr>
                        <a:t>住居の確保等、地域での生活に移行するための活動に関する相談、各障害福祉サービス事業所への同行支援等を行う</a:t>
                      </a:r>
                      <a:endParaRPr lang="ja-JP" altLang="en-US" sz="1000" b="0" u="none" dirty="0" smtClean="0">
                        <a:solidFill>
                          <a:schemeClr val="tx1"/>
                        </a:solidFill>
                        <a:latin typeface="Meiryo UI" panose="020B0604030504040204" pitchFamily="50" charset="-128"/>
                        <a:ea typeface="Meiryo UI" panose="020B0604030504040204" pitchFamily="50" charset="-128"/>
                      </a:endParaRPr>
                    </a:p>
                  </a:txBody>
                  <a:tcPr marL="84406" marR="84406" marT="42203" marB="42203" anchor="ctr">
                    <a:solidFill>
                      <a:srgbClr val="DDFFDD"/>
                    </a:solidFill>
                  </a:tcPr>
                </a:tc>
                <a:extLst>
                  <a:ext uri="{0D108BD9-81ED-4DB2-BD59-A6C34878D82A}">
                    <a16:rowId xmlns:a16="http://schemas.microsoft.com/office/drawing/2014/main" val="939583303"/>
                  </a:ext>
                </a:extLst>
              </a:tr>
              <a:tr h="379828">
                <a:tc>
                  <a:txBody>
                    <a:bodyPr/>
                    <a:lstStyle/>
                    <a:p>
                      <a:pPr fontAlgn="base">
                        <a:spcBef>
                          <a:spcPct val="0"/>
                        </a:spcBef>
                        <a:spcAft>
                          <a:spcPct val="0"/>
                        </a:spcAft>
                      </a:pPr>
                      <a:r>
                        <a:rPr lang="ja-JP" altLang="en-US" sz="1000" b="1" dirty="0" smtClean="0">
                          <a:latin typeface="Meiryo UI" panose="020B0604030504040204" pitchFamily="50" charset="-128"/>
                          <a:ea typeface="Meiryo UI" panose="020B0604030504040204" pitchFamily="50" charset="-128"/>
                        </a:rPr>
                        <a:t>地域定着支援</a:t>
                      </a:r>
                      <a:endParaRPr lang="ja-JP" altLang="en-US" sz="1000" b="1" dirty="0">
                        <a:solidFill>
                          <a:srgbClr val="000000"/>
                        </a:solidFill>
                        <a:latin typeface="Meiryo UI" panose="020B0604030504040204" pitchFamily="50" charset="-128"/>
                        <a:ea typeface="Meiryo UI" panose="020B0604030504040204" pitchFamily="50" charset="-128"/>
                      </a:endParaRPr>
                    </a:p>
                  </a:txBody>
                  <a:tcPr marL="84406" marR="84406" marT="42203" marB="42203" anchor="ctr">
                    <a:solidFill>
                      <a:srgbClr val="81FF8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0" dirty="0" smtClean="0">
                          <a:latin typeface="Meiryo UI" panose="020B0604030504040204" pitchFamily="50" charset="-128"/>
                          <a:ea typeface="Meiryo UI" panose="020B0604030504040204" pitchFamily="50" charset="-128"/>
                        </a:rPr>
                        <a:t>常時、連絡体制を確保し障害の特性に起因して生じた緊急事態等における相談、障害福祉サービス事業所等と連絡調整など、緊急時の各種支援を行う</a:t>
                      </a:r>
                      <a:endParaRPr lang="ja-JP" altLang="en-US" sz="1000" b="0" dirty="0" smtClean="0">
                        <a:solidFill>
                          <a:srgbClr val="000000"/>
                        </a:solidFill>
                        <a:latin typeface="Meiryo UI" panose="020B0604030504040204" pitchFamily="50" charset="-128"/>
                        <a:ea typeface="Meiryo UI" panose="020B0604030504040204" pitchFamily="50" charset="-128"/>
                      </a:endParaRPr>
                    </a:p>
                  </a:txBody>
                  <a:tcPr marL="84406" marR="84406" marT="42203" marB="42203" anchor="ctr">
                    <a:solidFill>
                      <a:srgbClr val="DDFFDD"/>
                    </a:solidFill>
                  </a:tcPr>
                </a:tc>
                <a:extLst>
                  <a:ext uri="{0D108BD9-81ED-4DB2-BD59-A6C34878D82A}">
                    <a16:rowId xmlns:a16="http://schemas.microsoft.com/office/drawing/2014/main" val="1525890002"/>
                  </a:ext>
                </a:extLst>
              </a:tr>
            </a:tbl>
          </a:graphicData>
        </a:graphic>
      </p:graphicFrame>
      <p:graphicFrame>
        <p:nvGraphicFramePr>
          <p:cNvPr id="122" name="表 121"/>
          <p:cNvGraphicFramePr>
            <a:graphicFrameLocks noGrp="1"/>
          </p:cNvGraphicFramePr>
          <p:nvPr>
            <p:extLst/>
          </p:nvPr>
        </p:nvGraphicFramePr>
        <p:xfrm>
          <a:off x="679847" y="3005568"/>
          <a:ext cx="6646154" cy="719376"/>
        </p:xfrm>
        <a:graphic>
          <a:graphicData uri="http://schemas.openxmlformats.org/drawingml/2006/table">
            <a:tbl>
              <a:tblPr firstRow="1" bandRow="1">
                <a:tableStyleId>{22838BEF-8BB2-4498-84A7-C5851F593DF1}</a:tableStyleId>
              </a:tblPr>
              <a:tblGrid>
                <a:gridCol w="1894154">
                  <a:extLst>
                    <a:ext uri="{9D8B030D-6E8A-4147-A177-3AD203B41FA5}">
                      <a16:colId xmlns:a16="http://schemas.microsoft.com/office/drawing/2014/main" val="4000948609"/>
                    </a:ext>
                  </a:extLst>
                </a:gridCol>
                <a:gridCol w="4752000">
                  <a:extLst>
                    <a:ext uri="{9D8B030D-6E8A-4147-A177-3AD203B41FA5}">
                      <a16:colId xmlns:a16="http://schemas.microsoft.com/office/drawing/2014/main" val="2687539927"/>
                    </a:ext>
                  </a:extLst>
                </a:gridCol>
              </a:tblGrid>
              <a:tr h="289330">
                <a:tc>
                  <a:txBody>
                    <a:bodyPr/>
                    <a:lstStyle/>
                    <a:p>
                      <a:pPr fontAlgn="base">
                        <a:spcBef>
                          <a:spcPct val="0"/>
                        </a:spcBef>
                        <a:spcAft>
                          <a:spcPct val="0"/>
                        </a:spcAft>
                      </a:pPr>
                      <a:r>
                        <a:rPr lang="ja-JP" altLang="en-US" sz="1000" b="1" dirty="0" smtClean="0">
                          <a:solidFill>
                            <a:srgbClr val="000000"/>
                          </a:solidFill>
                          <a:latin typeface="Meiryo UI" panose="020B0604030504040204" pitchFamily="50" charset="-128"/>
                          <a:ea typeface="Meiryo UI" panose="020B0604030504040204" pitchFamily="50" charset="-128"/>
                        </a:rPr>
                        <a:t>福祉型障害児入所施設</a:t>
                      </a:r>
                      <a:endParaRPr lang="en-US" altLang="ja-JP" sz="700" b="1" dirty="0" smtClean="0">
                        <a:solidFill>
                          <a:srgbClr val="000000"/>
                        </a:solidFill>
                        <a:latin typeface="Meiryo UI" panose="020B0604030504040204" pitchFamily="50" charset="-128"/>
                        <a:ea typeface="Meiryo UI" panose="020B0604030504040204" pitchFamily="50" charset="-128"/>
                      </a:endParaRPr>
                    </a:p>
                  </a:txBody>
                  <a:tcPr marL="84406" marR="84406" marT="42203" marB="42203" anchor="ctr">
                    <a:solidFill>
                      <a:srgbClr val="97FFFF"/>
                    </a:solidFill>
                  </a:tcPr>
                </a:tc>
                <a:tc>
                  <a:txBody>
                    <a:bodyPr/>
                    <a:lstStyle/>
                    <a:p>
                      <a:pPr algn="just" fontAlgn="base">
                        <a:lnSpc>
                          <a:spcPts val="1200"/>
                        </a:lnSpc>
                        <a:spcBef>
                          <a:spcPct val="0"/>
                        </a:spcBef>
                        <a:spcAft>
                          <a:spcPct val="0"/>
                        </a:spcAft>
                      </a:pPr>
                      <a:r>
                        <a:rPr lang="ja-JP" altLang="en-US" sz="1000" b="0" dirty="0" smtClean="0">
                          <a:solidFill>
                            <a:srgbClr val="000000"/>
                          </a:solidFill>
                          <a:latin typeface="Meiryo UI" panose="020B0604030504040204" pitchFamily="50" charset="-128"/>
                          <a:ea typeface="Meiryo UI" panose="020B0604030504040204" pitchFamily="50" charset="-128"/>
                          <a:cs typeface="Times New Roman" pitchFamily="18" charset="0"/>
                        </a:rPr>
                        <a:t>施設に入所している障害児に対して、保護、日常生活の指導及び知識技能の付与を行う</a:t>
                      </a:r>
                    </a:p>
                  </a:txBody>
                  <a:tcPr marL="84406" marR="84406" marT="42203" marB="42203" anchor="ctr">
                    <a:solidFill>
                      <a:srgbClr val="F3FFFF"/>
                    </a:solidFill>
                  </a:tcPr>
                </a:tc>
                <a:extLst>
                  <a:ext uri="{0D108BD9-81ED-4DB2-BD59-A6C34878D82A}">
                    <a16:rowId xmlns:a16="http://schemas.microsoft.com/office/drawing/2014/main" val="118789020"/>
                  </a:ext>
                </a:extLst>
              </a:tr>
              <a:tr h="430046">
                <a:tc>
                  <a:txBody>
                    <a:bodyPr/>
                    <a:lstStyle/>
                    <a:p>
                      <a:pPr fontAlgn="base">
                        <a:spcBef>
                          <a:spcPct val="0"/>
                        </a:spcBef>
                        <a:spcAft>
                          <a:spcPct val="0"/>
                        </a:spcAft>
                      </a:pPr>
                      <a:r>
                        <a:rPr lang="ja-JP" altLang="en-US" sz="1000" b="1" dirty="0" smtClean="0">
                          <a:solidFill>
                            <a:srgbClr val="000000"/>
                          </a:solidFill>
                          <a:latin typeface="Meiryo UI" panose="020B0604030504040204" pitchFamily="50" charset="-128"/>
                          <a:ea typeface="Meiryo UI" panose="020B0604030504040204" pitchFamily="50" charset="-128"/>
                        </a:rPr>
                        <a:t>医療型障害児入所施設</a:t>
                      </a:r>
                      <a:endParaRPr lang="en-US" altLang="ja-JP" sz="700" b="1" dirty="0" smtClean="0">
                        <a:solidFill>
                          <a:srgbClr val="000000"/>
                        </a:solidFill>
                        <a:latin typeface="Meiryo UI" panose="020B0604030504040204" pitchFamily="50" charset="-128"/>
                        <a:ea typeface="Meiryo UI" panose="020B0604030504040204" pitchFamily="50" charset="-128"/>
                      </a:endParaRPr>
                    </a:p>
                  </a:txBody>
                  <a:tcPr marL="84406" marR="84406" marT="42203" marB="42203" anchor="ctr">
                    <a:solidFill>
                      <a:srgbClr val="97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0" u="none" dirty="0" smtClean="0">
                          <a:latin typeface="Meiryo UI" panose="020B0604030504040204" pitchFamily="50" charset="-128"/>
                          <a:ea typeface="Meiryo UI" panose="020B0604030504040204" pitchFamily="50" charset="-128"/>
                        </a:rPr>
                        <a:t>施設に入所又は指定医療機関に入院している障害児に対して、保護、日常生活の指導及び知識技能の付与並びに治療を行う</a:t>
                      </a:r>
                    </a:p>
                  </a:txBody>
                  <a:tcPr marL="84406" marR="84406" marT="42203" marB="42203" anchor="ctr">
                    <a:solidFill>
                      <a:srgbClr val="F3FFFF"/>
                    </a:solidFill>
                  </a:tcPr>
                </a:tc>
                <a:extLst>
                  <a:ext uri="{0D108BD9-81ED-4DB2-BD59-A6C34878D82A}">
                    <a16:rowId xmlns:a16="http://schemas.microsoft.com/office/drawing/2014/main" val="3050582988"/>
                  </a:ext>
                </a:extLst>
              </a:tr>
            </a:tbl>
          </a:graphicData>
        </a:graphic>
      </p:graphicFrame>
      <p:graphicFrame>
        <p:nvGraphicFramePr>
          <p:cNvPr id="120" name="表 119"/>
          <p:cNvGraphicFramePr>
            <a:graphicFrameLocks noGrp="1"/>
          </p:cNvGraphicFramePr>
          <p:nvPr>
            <p:extLst/>
          </p:nvPr>
        </p:nvGraphicFramePr>
        <p:xfrm>
          <a:off x="687386" y="2213501"/>
          <a:ext cx="6646154" cy="719376"/>
        </p:xfrm>
        <a:graphic>
          <a:graphicData uri="http://schemas.openxmlformats.org/drawingml/2006/table">
            <a:tbl>
              <a:tblPr firstRow="1" bandRow="1">
                <a:tableStyleId>{22838BEF-8BB2-4498-84A7-C5851F593DF1}</a:tableStyleId>
              </a:tblPr>
              <a:tblGrid>
                <a:gridCol w="1894154">
                  <a:extLst>
                    <a:ext uri="{9D8B030D-6E8A-4147-A177-3AD203B41FA5}">
                      <a16:colId xmlns:a16="http://schemas.microsoft.com/office/drawing/2014/main" val="4000948609"/>
                    </a:ext>
                  </a:extLst>
                </a:gridCol>
                <a:gridCol w="4752000">
                  <a:extLst>
                    <a:ext uri="{9D8B030D-6E8A-4147-A177-3AD203B41FA5}">
                      <a16:colId xmlns:a16="http://schemas.microsoft.com/office/drawing/2014/main" val="2687539927"/>
                    </a:ext>
                  </a:extLst>
                </a:gridCol>
              </a:tblGrid>
              <a:tr h="289330">
                <a:tc>
                  <a:txBody>
                    <a:bodyPr/>
                    <a:lstStyle/>
                    <a:p>
                      <a:pPr fontAlgn="base">
                        <a:spcBef>
                          <a:spcPct val="0"/>
                        </a:spcBef>
                        <a:spcAft>
                          <a:spcPct val="0"/>
                        </a:spcAft>
                      </a:pPr>
                      <a:r>
                        <a:rPr lang="ja-JP" altLang="en-US" sz="1000" b="1" dirty="0" smtClean="0">
                          <a:solidFill>
                            <a:schemeClr val="tx1"/>
                          </a:solidFill>
                          <a:latin typeface="Meiryo UI" panose="020B0604030504040204" pitchFamily="50" charset="-128"/>
                          <a:ea typeface="Meiryo UI" panose="020B0604030504040204" pitchFamily="50" charset="-128"/>
                        </a:rPr>
                        <a:t>居宅訪問型児童発達支援</a:t>
                      </a:r>
                      <a:endParaRPr lang="ja-JP" altLang="en-US" sz="1000" b="1" dirty="0">
                        <a:solidFill>
                          <a:schemeClr val="tx1"/>
                        </a:solidFill>
                        <a:latin typeface="Meiryo UI" panose="020B0604030504040204" pitchFamily="50" charset="-128"/>
                        <a:ea typeface="Meiryo UI" panose="020B0604030504040204" pitchFamily="50" charset="-128"/>
                      </a:endParaRPr>
                    </a:p>
                  </a:txBody>
                  <a:tcPr marL="84406" marR="84406" marT="42203" marB="42203" anchor="ctr">
                    <a:solidFill>
                      <a:srgbClr val="97FFFF"/>
                    </a:solidFill>
                  </a:tcPr>
                </a:tc>
                <a:tc>
                  <a:txBody>
                    <a:bodyPr/>
                    <a:lstStyle/>
                    <a:p>
                      <a:pPr algn="just" fontAlgn="base">
                        <a:lnSpc>
                          <a:spcPts val="1200"/>
                        </a:lnSpc>
                        <a:spcBef>
                          <a:spcPct val="0"/>
                        </a:spcBef>
                        <a:spcAft>
                          <a:spcPct val="0"/>
                        </a:spcAft>
                      </a:pPr>
                      <a:r>
                        <a:rPr lang="ja-JP" altLang="en-US" sz="1000" b="0" dirty="0" smtClean="0">
                          <a:solidFill>
                            <a:schemeClr val="tx1"/>
                          </a:solidFill>
                          <a:latin typeface="Meiryo UI" panose="020B0604030504040204" pitchFamily="50" charset="-128"/>
                          <a:ea typeface="Meiryo UI" panose="020B0604030504040204" pitchFamily="50" charset="-128"/>
                          <a:cs typeface="Times New Roman" pitchFamily="18" charset="0"/>
                        </a:rPr>
                        <a:t>重度の障害等により外出が著しく困難な障害児の居宅を訪問して発達支援を行う</a:t>
                      </a:r>
                    </a:p>
                  </a:txBody>
                  <a:tcPr marL="84406" marR="84406" marT="42203" marB="42203" anchor="ctr">
                    <a:solidFill>
                      <a:srgbClr val="F3FFFF"/>
                    </a:solidFill>
                  </a:tcPr>
                </a:tc>
                <a:extLst>
                  <a:ext uri="{0D108BD9-81ED-4DB2-BD59-A6C34878D82A}">
                    <a16:rowId xmlns:a16="http://schemas.microsoft.com/office/drawing/2014/main" val="118789020"/>
                  </a:ext>
                </a:extLst>
              </a:tr>
              <a:tr h="430046">
                <a:tc>
                  <a:txBody>
                    <a:bodyPr/>
                    <a:lstStyle/>
                    <a:p>
                      <a:pPr fontAlgn="base">
                        <a:spcBef>
                          <a:spcPct val="0"/>
                        </a:spcBef>
                        <a:spcAft>
                          <a:spcPct val="0"/>
                        </a:spcAft>
                      </a:pPr>
                      <a:r>
                        <a:rPr lang="ja-JP" altLang="en-US" sz="1000" b="1" dirty="0" smtClean="0">
                          <a:solidFill>
                            <a:srgbClr val="000000"/>
                          </a:solidFill>
                          <a:latin typeface="Meiryo UI" panose="020B0604030504040204" pitchFamily="50" charset="-128"/>
                          <a:ea typeface="Meiryo UI" panose="020B0604030504040204" pitchFamily="50" charset="-128"/>
                        </a:rPr>
                        <a:t>保育所等訪問支援</a:t>
                      </a:r>
                      <a:endParaRPr lang="ja-JP" altLang="en-US" sz="1000" b="1" dirty="0">
                        <a:solidFill>
                          <a:srgbClr val="000000"/>
                        </a:solidFill>
                        <a:latin typeface="Meiryo UI" panose="020B0604030504040204" pitchFamily="50" charset="-128"/>
                        <a:ea typeface="Meiryo UI" panose="020B0604030504040204" pitchFamily="50" charset="-128"/>
                      </a:endParaRPr>
                    </a:p>
                  </a:txBody>
                  <a:tcPr marL="84406" marR="84406" marT="42203" marB="42203" anchor="ctr">
                    <a:solidFill>
                      <a:srgbClr val="97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0" u="none" dirty="0" smtClean="0">
                          <a:latin typeface="Meiryo UI" panose="020B0604030504040204" pitchFamily="50" charset="-128"/>
                          <a:ea typeface="Meiryo UI" panose="020B0604030504040204" pitchFamily="50" charset="-128"/>
                        </a:rPr>
                        <a:t>保育所、乳児院・児童養護施設等を訪問し、障害児に対して、障害児以外の児童との集団生活への適応のための専門的な支援などを行う</a:t>
                      </a:r>
                    </a:p>
                  </a:txBody>
                  <a:tcPr marL="84406" marR="84406" marT="42203" marB="42203" anchor="ctr">
                    <a:solidFill>
                      <a:srgbClr val="F3FFFF"/>
                    </a:solidFill>
                  </a:tcPr>
                </a:tc>
                <a:extLst>
                  <a:ext uri="{0D108BD9-81ED-4DB2-BD59-A6C34878D82A}">
                    <a16:rowId xmlns:a16="http://schemas.microsoft.com/office/drawing/2014/main" val="3050582988"/>
                  </a:ext>
                </a:extLst>
              </a:tr>
            </a:tbl>
          </a:graphicData>
        </a:graphic>
      </p:graphicFrame>
      <p:graphicFrame>
        <p:nvGraphicFramePr>
          <p:cNvPr id="90" name="表 89"/>
          <p:cNvGraphicFramePr>
            <a:graphicFrameLocks noGrp="1"/>
          </p:cNvGraphicFramePr>
          <p:nvPr>
            <p:extLst/>
          </p:nvPr>
        </p:nvGraphicFramePr>
        <p:xfrm>
          <a:off x="687386" y="892534"/>
          <a:ext cx="6646154" cy="1208458"/>
        </p:xfrm>
        <a:graphic>
          <a:graphicData uri="http://schemas.openxmlformats.org/drawingml/2006/table">
            <a:tbl>
              <a:tblPr firstRow="1" bandRow="1">
                <a:tableStyleId>{22838BEF-8BB2-4498-84A7-C5851F593DF1}</a:tableStyleId>
              </a:tblPr>
              <a:tblGrid>
                <a:gridCol w="1894154">
                  <a:extLst>
                    <a:ext uri="{9D8B030D-6E8A-4147-A177-3AD203B41FA5}">
                      <a16:colId xmlns:a16="http://schemas.microsoft.com/office/drawing/2014/main" val="4000948609"/>
                    </a:ext>
                  </a:extLst>
                </a:gridCol>
                <a:gridCol w="4752000">
                  <a:extLst>
                    <a:ext uri="{9D8B030D-6E8A-4147-A177-3AD203B41FA5}">
                      <a16:colId xmlns:a16="http://schemas.microsoft.com/office/drawing/2014/main" val="2687539927"/>
                    </a:ext>
                  </a:extLst>
                </a:gridCol>
              </a:tblGrid>
              <a:tr h="379828">
                <a:tc>
                  <a:txBody>
                    <a:bodyPr/>
                    <a:lstStyle/>
                    <a:p>
                      <a:pPr algn="l"/>
                      <a:r>
                        <a:rPr lang="zh-TW" altLang="en-US" sz="1000" b="1" dirty="0" smtClean="0">
                          <a:latin typeface="Meiryo UI" panose="020B0604030504040204" pitchFamily="50" charset="-128"/>
                          <a:ea typeface="Meiryo UI" panose="020B0604030504040204" pitchFamily="50" charset="-128"/>
                        </a:rPr>
                        <a:t>児童発達支援</a:t>
                      </a:r>
                    </a:p>
                  </a:txBody>
                  <a:tcPr marL="84406" marR="84406" marT="42203" marB="42203" anchor="ctr">
                    <a:solidFill>
                      <a:srgbClr val="97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0" u="none" dirty="0" smtClean="0">
                          <a:latin typeface="Meiryo UI" panose="020B0604030504040204" pitchFamily="50" charset="-128"/>
                          <a:ea typeface="Meiryo UI" panose="020B0604030504040204" pitchFamily="50" charset="-128"/>
                        </a:rPr>
                        <a:t>日常生活における基本的な動作の指導、知識技能の付与、集団生活への適応訓練などの支援を行う</a:t>
                      </a:r>
                      <a:endParaRPr lang="ja-JP" altLang="en-US" sz="1000" b="0" u="none" dirty="0" smtClean="0">
                        <a:solidFill>
                          <a:schemeClr val="tx1"/>
                        </a:solidFill>
                        <a:latin typeface="Meiryo UI" panose="020B0604030504040204" pitchFamily="50" charset="-128"/>
                        <a:ea typeface="Meiryo UI" panose="020B0604030504040204" pitchFamily="50" charset="-128"/>
                      </a:endParaRPr>
                    </a:p>
                  </a:txBody>
                  <a:tcPr marL="84406" marR="84406" marT="42203" marB="42203" anchor="ctr">
                    <a:solidFill>
                      <a:srgbClr val="F3FFFF"/>
                    </a:solidFill>
                  </a:tcPr>
                </a:tc>
                <a:extLst>
                  <a:ext uri="{0D108BD9-81ED-4DB2-BD59-A6C34878D82A}">
                    <a16:rowId xmlns:a16="http://schemas.microsoft.com/office/drawing/2014/main" val="118789020"/>
                  </a:ext>
                </a:extLst>
              </a:tr>
              <a:tr h="4300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000" b="1" dirty="0" smtClean="0">
                          <a:latin typeface="Meiryo UI" panose="020B0604030504040204" pitchFamily="50" charset="-128"/>
                          <a:ea typeface="Meiryo UI" panose="020B0604030504040204" pitchFamily="50" charset="-128"/>
                        </a:rPr>
                        <a:t>医療型児童発達支援</a:t>
                      </a:r>
                      <a:endParaRPr lang="zh-TW" altLang="en-US" sz="1000" b="1" dirty="0" smtClean="0">
                        <a:solidFill>
                          <a:srgbClr val="000000"/>
                        </a:solidFill>
                        <a:latin typeface="Meiryo UI" panose="020B0604030504040204" pitchFamily="50" charset="-128"/>
                        <a:ea typeface="Meiryo UI" panose="020B0604030504040204" pitchFamily="50" charset="-128"/>
                      </a:endParaRPr>
                    </a:p>
                  </a:txBody>
                  <a:tcPr marL="84406" marR="84406" marT="42203" marB="42203" anchor="ctr">
                    <a:solidFill>
                      <a:srgbClr val="97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0" u="none" dirty="0" smtClean="0">
                          <a:latin typeface="Meiryo UI" panose="020B0604030504040204" pitchFamily="50" charset="-128"/>
                          <a:ea typeface="Meiryo UI" panose="020B0604030504040204" pitchFamily="50" charset="-128"/>
                        </a:rPr>
                        <a:t>日常生活における基本的な動作の指導、知識技能の付与、　集団生活への適応訓練などの支援及び治療を行う</a:t>
                      </a:r>
                      <a:endParaRPr lang="ja-JP" altLang="en-US" sz="1000" b="0" u="none" dirty="0" smtClean="0">
                        <a:solidFill>
                          <a:schemeClr val="tx1"/>
                        </a:solidFill>
                        <a:latin typeface="Meiryo UI" panose="020B0604030504040204" pitchFamily="50" charset="-128"/>
                        <a:ea typeface="Meiryo UI" panose="020B0604030504040204" pitchFamily="50" charset="-128"/>
                      </a:endParaRPr>
                    </a:p>
                  </a:txBody>
                  <a:tcPr marL="84406" marR="84406" marT="42203" marB="42203" anchor="ctr">
                    <a:solidFill>
                      <a:srgbClr val="F3FFFF"/>
                    </a:solidFill>
                  </a:tcPr>
                </a:tc>
                <a:extLst>
                  <a:ext uri="{0D108BD9-81ED-4DB2-BD59-A6C34878D82A}">
                    <a16:rowId xmlns:a16="http://schemas.microsoft.com/office/drawing/2014/main" val="3050582988"/>
                  </a:ext>
                </a:extLst>
              </a:tr>
              <a:tr h="3798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1" dirty="0" smtClean="0">
                          <a:latin typeface="Meiryo UI" panose="020B0604030504040204" pitchFamily="50" charset="-128"/>
                          <a:ea typeface="Meiryo UI" panose="020B0604030504040204" pitchFamily="50" charset="-128"/>
                        </a:rPr>
                        <a:t>放課後等デイサービス</a:t>
                      </a:r>
                      <a:endParaRPr lang="ja-JP" altLang="en-US" sz="1000" b="1" dirty="0" smtClean="0">
                        <a:solidFill>
                          <a:srgbClr val="000000"/>
                        </a:solidFill>
                        <a:latin typeface="Meiryo UI" panose="020B0604030504040204" pitchFamily="50" charset="-128"/>
                        <a:ea typeface="Meiryo UI" panose="020B0604030504040204" pitchFamily="50" charset="-128"/>
                      </a:endParaRPr>
                    </a:p>
                  </a:txBody>
                  <a:tcPr marL="84406" marR="84406" marT="42203" marB="42203" anchor="ctr">
                    <a:solidFill>
                      <a:srgbClr val="97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0" dirty="0" smtClean="0">
                          <a:latin typeface="Meiryo UI" panose="020B0604030504040204" pitchFamily="50" charset="-128"/>
                          <a:ea typeface="Meiryo UI" panose="020B0604030504040204" pitchFamily="50" charset="-128"/>
                        </a:rPr>
                        <a:t>授業の終了後又は休校日に、児童発達支援センター等の施設に通わせ、生活能力向上のための必要な訓練、社会との交流促進などの支援を行う</a:t>
                      </a:r>
                      <a:endParaRPr lang="ja-JP" altLang="en-US" sz="1000" b="0" dirty="0" smtClean="0">
                        <a:solidFill>
                          <a:srgbClr val="000000"/>
                        </a:solidFill>
                        <a:latin typeface="Meiryo UI" panose="020B0604030504040204" pitchFamily="50" charset="-128"/>
                        <a:ea typeface="Meiryo UI" panose="020B0604030504040204" pitchFamily="50" charset="-128"/>
                      </a:endParaRPr>
                    </a:p>
                  </a:txBody>
                  <a:tcPr marL="84406" marR="84406" marT="42203" marB="42203" anchor="ctr">
                    <a:solidFill>
                      <a:srgbClr val="F3FFFF"/>
                    </a:solidFill>
                  </a:tcPr>
                </a:tc>
                <a:extLst>
                  <a:ext uri="{0D108BD9-81ED-4DB2-BD59-A6C34878D82A}">
                    <a16:rowId xmlns:a16="http://schemas.microsoft.com/office/drawing/2014/main" val="1525890002"/>
                  </a:ext>
                </a:extLst>
              </a:tr>
            </a:tbl>
          </a:graphicData>
        </a:graphic>
      </p:graphicFrame>
      <p:sp>
        <p:nvSpPr>
          <p:cNvPr id="43" name="テキスト ボックス 42"/>
          <p:cNvSpPr txBox="1"/>
          <p:nvPr/>
        </p:nvSpPr>
        <p:spPr>
          <a:xfrm>
            <a:off x="317989" y="6406433"/>
            <a:ext cx="8640960" cy="220188"/>
          </a:xfrm>
          <a:prstGeom prst="rect">
            <a:avLst/>
          </a:prstGeom>
          <a:noFill/>
        </p:spPr>
        <p:txBody>
          <a:bodyPr wrap="square" rtlCol="0">
            <a:spAutoFit/>
          </a:bodyPr>
          <a:lstStyle/>
          <a:p>
            <a:r>
              <a:rPr lang="ja-JP" altLang="en-US" sz="831" dirty="0">
                <a:solidFill>
                  <a:srgbClr val="000000"/>
                </a:solidFill>
                <a:latin typeface="Meiryo UI" panose="020B0604030504040204" pitchFamily="50" charset="-128"/>
                <a:ea typeface="Meiryo UI" panose="020B0604030504040204" pitchFamily="50" charset="-128"/>
              </a:rPr>
              <a:t>（注）１</a:t>
            </a:r>
            <a:r>
              <a:rPr lang="en-US" altLang="ja-JP" sz="831" dirty="0">
                <a:solidFill>
                  <a:srgbClr val="000000"/>
                </a:solidFill>
                <a:latin typeface="Meiryo UI" panose="020B0604030504040204" pitchFamily="50" charset="-128"/>
                <a:ea typeface="Meiryo UI" panose="020B0604030504040204" pitchFamily="50" charset="-128"/>
              </a:rPr>
              <a:t>.</a:t>
            </a:r>
            <a:r>
              <a:rPr lang="ja-JP" altLang="en-US" sz="831" dirty="0">
                <a:solidFill>
                  <a:srgbClr val="000000"/>
                </a:solidFill>
                <a:latin typeface="Meiryo UI" panose="020B0604030504040204" pitchFamily="50" charset="-128"/>
                <a:ea typeface="Meiryo UI" panose="020B0604030504040204" pitchFamily="50" charset="-128"/>
              </a:rPr>
              <a:t>表中の「　　　」は「障害者」、「　　   」は「障害児」であり、利用できるサービスにマークを付している。 </a:t>
            </a:r>
            <a:r>
              <a:rPr lang="ja-JP" altLang="en-US" sz="831" dirty="0">
                <a:solidFill>
                  <a:srgbClr val="000000"/>
                </a:solidFill>
                <a:latin typeface="Meiryo UI" panose="020B0604030504040204" pitchFamily="50" charset="-128"/>
                <a:ea typeface="Meiryo UI" panose="020B0604030504040204" pitchFamily="50" charset="-128"/>
              </a:rPr>
              <a:t>２</a:t>
            </a:r>
            <a:r>
              <a:rPr lang="en-US" altLang="ja-JP" sz="831" dirty="0">
                <a:solidFill>
                  <a:srgbClr val="000000"/>
                </a:solidFill>
                <a:latin typeface="Meiryo UI" panose="020B0604030504040204" pitchFamily="50" charset="-128"/>
                <a:ea typeface="Meiryo UI" panose="020B0604030504040204" pitchFamily="50" charset="-128"/>
              </a:rPr>
              <a:t>.</a:t>
            </a:r>
            <a:r>
              <a:rPr lang="ja-JP" altLang="en-US" sz="831" dirty="0">
                <a:solidFill>
                  <a:srgbClr val="000000"/>
                </a:solidFill>
                <a:latin typeface="Meiryo UI" panose="020B0604030504040204" pitchFamily="50" charset="-128"/>
                <a:ea typeface="Meiryo UI" panose="020B0604030504040204" pitchFamily="50" charset="-128"/>
              </a:rPr>
              <a:t>利用者数及び施設・事業所数は、平成</a:t>
            </a:r>
            <a:r>
              <a:rPr lang="en-US" altLang="ja-JP" sz="831" dirty="0">
                <a:solidFill>
                  <a:srgbClr val="000000"/>
                </a:solidFill>
                <a:latin typeface="Meiryo UI" panose="020B0604030504040204" pitchFamily="50" charset="-128"/>
                <a:ea typeface="Meiryo UI" panose="020B0604030504040204" pitchFamily="50" charset="-128"/>
              </a:rPr>
              <a:t>31</a:t>
            </a:r>
            <a:r>
              <a:rPr lang="ja-JP" altLang="en-US" sz="831" dirty="0">
                <a:solidFill>
                  <a:srgbClr val="000000"/>
                </a:solidFill>
                <a:latin typeface="Meiryo UI" panose="020B0604030504040204" pitchFamily="50" charset="-128"/>
                <a:ea typeface="Meiryo UI" panose="020B0604030504040204" pitchFamily="50" charset="-128"/>
              </a:rPr>
              <a:t>年</a:t>
            </a:r>
            <a:r>
              <a:rPr lang="en-US" altLang="ja-JP" sz="831" dirty="0">
                <a:solidFill>
                  <a:srgbClr val="000000"/>
                </a:solidFill>
                <a:latin typeface="Meiryo UI" panose="020B0604030504040204" pitchFamily="50" charset="-128"/>
                <a:ea typeface="Meiryo UI" panose="020B0604030504040204" pitchFamily="50" charset="-128"/>
              </a:rPr>
              <a:t>1</a:t>
            </a:r>
            <a:r>
              <a:rPr lang="ja-JP" altLang="en-US" sz="831" dirty="0">
                <a:solidFill>
                  <a:srgbClr val="000000"/>
                </a:solidFill>
                <a:latin typeface="Meiryo UI" panose="020B0604030504040204" pitchFamily="50" charset="-128"/>
                <a:ea typeface="Meiryo UI" panose="020B0604030504040204" pitchFamily="50" charset="-128"/>
              </a:rPr>
              <a:t>月</a:t>
            </a:r>
            <a:r>
              <a:rPr lang="ja-JP" altLang="en-US" sz="831" dirty="0">
                <a:solidFill>
                  <a:srgbClr val="000000"/>
                </a:solidFill>
                <a:latin typeface="Meiryo UI" panose="020B0604030504040204" pitchFamily="50" charset="-128"/>
                <a:ea typeface="Meiryo UI" panose="020B0604030504040204" pitchFamily="50" charset="-128"/>
              </a:rPr>
              <a:t>サービス提供分（国保連データ</a:t>
            </a:r>
            <a:r>
              <a:rPr lang="ja-JP" altLang="en-US" sz="831" dirty="0">
                <a:solidFill>
                  <a:srgbClr val="000000"/>
                </a:solidFill>
                <a:latin typeface="Meiryo UI" panose="020B0604030504040204" pitchFamily="50" charset="-128"/>
                <a:ea typeface="Meiryo UI" panose="020B0604030504040204" pitchFamily="50" charset="-128"/>
              </a:rPr>
              <a:t>）</a:t>
            </a:r>
            <a:endParaRPr lang="ja-JP" altLang="en-US" sz="831" dirty="0">
              <a:solidFill>
                <a:srgbClr val="000000"/>
              </a:solidFill>
              <a:latin typeface="Meiryo UI" panose="020B0604030504040204" pitchFamily="50" charset="-128"/>
              <a:ea typeface="Meiryo UI" panose="020B0604030504040204" pitchFamily="50" charset="-128"/>
            </a:endParaRPr>
          </a:p>
        </p:txBody>
      </p:sp>
      <p:sp>
        <p:nvSpPr>
          <p:cNvPr id="93" name="円/楕円 92"/>
          <p:cNvSpPr/>
          <p:nvPr/>
        </p:nvSpPr>
        <p:spPr>
          <a:xfrm>
            <a:off x="1261385" y="6448033"/>
            <a:ext cx="132937" cy="1309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3231" tIns="33231" rIns="33231" bIns="33231" rtlCol="0" anchor="ctr"/>
          <a:lstStyle/>
          <a:p>
            <a:pPr algn="ctr" fontAlgn="base">
              <a:spcBef>
                <a:spcPct val="0"/>
              </a:spcBef>
              <a:spcAft>
                <a:spcPct val="0"/>
              </a:spcAft>
            </a:pPr>
            <a:r>
              <a:rPr lang="ja-JP" altLang="en-US" sz="646" b="1" dirty="0">
                <a:solidFill>
                  <a:srgbClr val="FFFFFF"/>
                </a:solidFill>
                <a:latin typeface="Meiryo UI" panose="020B0604030504040204" pitchFamily="50" charset="-128"/>
                <a:ea typeface="Meiryo UI" panose="020B0604030504040204" pitchFamily="50" charset="-128"/>
              </a:rPr>
              <a:t>者</a:t>
            </a:r>
          </a:p>
        </p:txBody>
      </p:sp>
      <p:sp>
        <p:nvSpPr>
          <p:cNvPr id="94" name="円/楕円 93"/>
          <p:cNvSpPr/>
          <p:nvPr/>
        </p:nvSpPr>
        <p:spPr>
          <a:xfrm flipH="1">
            <a:off x="2173369" y="6446011"/>
            <a:ext cx="132937" cy="132938"/>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3231" tIns="33231" rIns="33231" bIns="33231" rtlCol="0" anchor="ctr"/>
          <a:lstStyle/>
          <a:p>
            <a:pPr algn="ctr" fontAlgn="base">
              <a:spcBef>
                <a:spcPct val="0"/>
              </a:spcBef>
              <a:spcAft>
                <a:spcPct val="0"/>
              </a:spcAft>
            </a:pPr>
            <a:r>
              <a:rPr lang="ja-JP" altLang="en-US" sz="646" b="1" dirty="0">
                <a:solidFill>
                  <a:srgbClr val="FFFFFF"/>
                </a:solidFill>
                <a:latin typeface="Meiryo UI" panose="020B0604030504040204" pitchFamily="50" charset="-128"/>
                <a:ea typeface="Meiryo UI" panose="020B0604030504040204" pitchFamily="50" charset="-128"/>
              </a:rPr>
              <a:t>児</a:t>
            </a:r>
          </a:p>
        </p:txBody>
      </p:sp>
      <p:sp>
        <p:nvSpPr>
          <p:cNvPr id="166" name="縦巻き 165"/>
          <p:cNvSpPr/>
          <p:nvPr/>
        </p:nvSpPr>
        <p:spPr bwMode="auto">
          <a:xfrm>
            <a:off x="-14355" y="880377"/>
            <a:ext cx="384458" cy="1187852"/>
          </a:xfrm>
          <a:prstGeom prst="verticalScroll">
            <a:avLst/>
          </a:prstGeom>
          <a:solidFill>
            <a:srgbClr val="FFCCFF"/>
          </a:solidFill>
          <a:ln w="9525" cap="flat" cmpd="sng" algn="ctr">
            <a:solidFill>
              <a:srgbClr val="FF66FF"/>
            </a:solidFill>
            <a:prstDash val="solid"/>
            <a:round/>
            <a:headEnd type="none" w="med" len="med"/>
            <a:tailEnd type="none" w="med" len="med"/>
          </a:ln>
          <a:effectLst/>
        </p:spPr>
        <p:txBody>
          <a:bodyPr vert="eaVert" wrap="square" lIns="33973" tIns="6793" rIns="33973" bIns="6793" numCol="1" rtlCol="0" anchor="ctr" anchorCtr="0" compatLnSpc="1">
            <a:prstTxWarp prst="textNoShape">
              <a:avLst/>
            </a:prstTxWarp>
          </a:bodyPr>
          <a:lstStyle/>
          <a:p>
            <a:pPr marL="109907" indent="-109907" algn="ctr" defTabSz="805982" fontAlgn="base">
              <a:spcBef>
                <a:spcPct val="0"/>
              </a:spcBef>
              <a:spcAft>
                <a:spcPct val="0"/>
              </a:spcAft>
            </a:pPr>
            <a:r>
              <a:rPr lang="ja-JP" altLang="en-US" sz="969" b="1" dirty="0">
                <a:solidFill>
                  <a:srgbClr val="000000"/>
                </a:solidFill>
                <a:latin typeface="Meiryo UI" panose="020B0604030504040204" pitchFamily="50" charset="-128"/>
                <a:ea typeface="Meiryo UI" panose="020B0604030504040204" pitchFamily="50" charset="-128"/>
              </a:rPr>
              <a:t>障害児通所</a:t>
            </a:r>
            <a:r>
              <a:rPr lang="ja-JP" altLang="en-US" sz="1015" b="1" dirty="0">
                <a:solidFill>
                  <a:srgbClr val="000000"/>
                </a:solidFill>
                <a:latin typeface="Meiryo UI" panose="020B0604030504040204" pitchFamily="50" charset="-128"/>
                <a:ea typeface="Meiryo UI" panose="020B0604030504040204" pitchFamily="50" charset="-128"/>
              </a:rPr>
              <a:t>系</a:t>
            </a:r>
            <a:endParaRPr lang="en-US" altLang="ja-JP" sz="1015" b="1" dirty="0">
              <a:solidFill>
                <a:srgbClr val="000000"/>
              </a:solidFill>
              <a:latin typeface="Meiryo UI" panose="020B0604030504040204" pitchFamily="50" charset="-128"/>
              <a:ea typeface="Meiryo UI" panose="020B0604030504040204" pitchFamily="50" charset="-128"/>
            </a:endParaRPr>
          </a:p>
        </p:txBody>
      </p:sp>
      <p:sp>
        <p:nvSpPr>
          <p:cNvPr id="167" name="縦巻き 166"/>
          <p:cNvSpPr/>
          <p:nvPr/>
        </p:nvSpPr>
        <p:spPr bwMode="auto">
          <a:xfrm>
            <a:off x="-14355" y="2963718"/>
            <a:ext cx="384458" cy="737910"/>
          </a:xfrm>
          <a:prstGeom prst="verticalScroll">
            <a:avLst/>
          </a:prstGeom>
          <a:solidFill>
            <a:srgbClr val="FFCCFF"/>
          </a:solidFill>
          <a:ln w="9525" cap="flat" cmpd="sng" algn="ctr">
            <a:solidFill>
              <a:srgbClr val="FF66FF"/>
            </a:solidFill>
            <a:prstDash val="solid"/>
            <a:round/>
            <a:headEnd type="none" w="med" len="med"/>
            <a:tailEnd type="none" w="med" len="med"/>
          </a:ln>
          <a:effectLst/>
        </p:spPr>
        <p:txBody>
          <a:bodyPr vert="eaVert" wrap="square" lIns="33973" tIns="6793" rIns="33973" bIns="6793" numCol="1" rtlCol="0" anchor="ctr" anchorCtr="0" compatLnSpc="1">
            <a:prstTxWarp prst="textNoShape">
              <a:avLst/>
            </a:prstTxWarp>
          </a:bodyPr>
          <a:lstStyle/>
          <a:p>
            <a:pPr marL="109907" indent="-109907" algn="ctr" defTabSz="805982" fontAlgn="base">
              <a:spcBef>
                <a:spcPct val="0"/>
              </a:spcBef>
              <a:spcAft>
                <a:spcPct val="0"/>
              </a:spcAft>
            </a:pPr>
            <a:r>
              <a:rPr lang="ja-JP" altLang="en-US" sz="923" b="1" dirty="0">
                <a:solidFill>
                  <a:srgbClr val="000000"/>
                </a:solidFill>
                <a:latin typeface="Meiryo UI" panose="020B0604030504040204" pitchFamily="50" charset="-128"/>
                <a:ea typeface="Meiryo UI" panose="020B0604030504040204" pitchFamily="50" charset="-128"/>
              </a:rPr>
              <a:t>障害児</a:t>
            </a:r>
            <a:endParaRPr lang="en-US" altLang="ja-JP" sz="923" b="1" dirty="0">
              <a:solidFill>
                <a:srgbClr val="000000"/>
              </a:solidFill>
              <a:latin typeface="Meiryo UI" panose="020B0604030504040204" pitchFamily="50" charset="-128"/>
              <a:ea typeface="Meiryo UI" panose="020B0604030504040204" pitchFamily="50" charset="-128"/>
            </a:endParaRPr>
          </a:p>
          <a:p>
            <a:pPr marL="109907" indent="-109907" algn="ctr" defTabSz="805982" fontAlgn="base">
              <a:spcBef>
                <a:spcPct val="0"/>
              </a:spcBef>
              <a:spcAft>
                <a:spcPct val="0"/>
              </a:spcAft>
            </a:pPr>
            <a:r>
              <a:rPr lang="ja-JP" altLang="en-US" sz="923" b="1" dirty="0">
                <a:solidFill>
                  <a:srgbClr val="000000"/>
                </a:solidFill>
                <a:latin typeface="Meiryo UI" panose="020B0604030504040204" pitchFamily="50" charset="-128"/>
                <a:ea typeface="Meiryo UI" panose="020B0604030504040204" pitchFamily="50" charset="-128"/>
              </a:rPr>
              <a:t>入所系</a:t>
            </a:r>
            <a:endParaRPr lang="en-US" altLang="ja-JP" sz="923" b="1" dirty="0">
              <a:solidFill>
                <a:srgbClr val="000000"/>
              </a:solidFill>
              <a:latin typeface="Meiryo UI" panose="020B0604030504040204" pitchFamily="50" charset="-128"/>
              <a:ea typeface="Meiryo UI" panose="020B0604030504040204" pitchFamily="50" charset="-128"/>
            </a:endParaRPr>
          </a:p>
        </p:txBody>
      </p:sp>
      <p:sp>
        <p:nvSpPr>
          <p:cNvPr id="168" name="縦巻き 167"/>
          <p:cNvSpPr/>
          <p:nvPr/>
        </p:nvSpPr>
        <p:spPr bwMode="auto">
          <a:xfrm>
            <a:off x="-14355" y="3781340"/>
            <a:ext cx="354766" cy="2433684"/>
          </a:xfrm>
          <a:prstGeom prst="verticalScroll">
            <a:avLst/>
          </a:prstGeom>
          <a:solidFill>
            <a:srgbClr val="FFCCFF"/>
          </a:solidFill>
          <a:ln w="9525" cap="flat" cmpd="sng" algn="ctr">
            <a:solidFill>
              <a:srgbClr val="FF66FF"/>
            </a:solidFill>
            <a:prstDash val="solid"/>
            <a:round/>
            <a:headEnd type="none" w="med" len="med"/>
            <a:tailEnd type="none" w="med" len="med"/>
          </a:ln>
          <a:effectLst/>
        </p:spPr>
        <p:txBody>
          <a:bodyPr vert="eaVert" wrap="square" lIns="33973" tIns="6793" rIns="33973" bIns="6793" numCol="1" rtlCol="0" anchor="ctr" anchorCtr="0" compatLnSpc="1">
            <a:prstTxWarp prst="textNoShape">
              <a:avLst/>
            </a:prstTxWarp>
          </a:bodyPr>
          <a:lstStyle/>
          <a:p>
            <a:pPr marL="109907" indent="-109907" algn="ctr" defTabSz="805982" fontAlgn="base">
              <a:spcBef>
                <a:spcPct val="0"/>
              </a:spcBef>
              <a:spcAft>
                <a:spcPct val="0"/>
              </a:spcAft>
            </a:pPr>
            <a:r>
              <a:rPr lang="ja-JP" altLang="en-US" sz="1108" b="1" dirty="0">
                <a:solidFill>
                  <a:srgbClr val="000000"/>
                </a:solidFill>
                <a:latin typeface="Meiryo UI" panose="020B0604030504040204" pitchFamily="50" charset="-128"/>
                <a:ea typeface="Meiryo UI" panose="020B0604030504040204" pitchFamily="50" charset="-128"/>
              </a:rPr>
              <a:t>相談支援系</a:t>
            </a:r>
            <a:endParaRPr lang="en-US" altLang="ja-JP" sz="1108" b="1" dirty="0">
              <a:solidFill>
                <a:srgbClr val="000000"/>
              </a:solidFill>
              <a:latin typeface="Meiryo UI" panose="020B0604030504040204" pitchFamily="50" charset="-128"/>
              <a:ea typeface="Meiryo UI" panose="020B0604030504040204" pitchFamily="50" charset="-128"/>
            </a:endParaRPr>
          </a:p>
        </p:txBody>
      </p:sp>
      <p:sp>
        <p:nvSpPr>
          <p:cNvPr id="124" name="正方形/長方形 123"/>
          <p:cNvSpPr/>
          <p:nvPr/>
        </p:nvSpPr>
        <p:spPr>
          <a:xfrm>
            <a:off x="384458" y="880376"/>
            <a:ext cx="240002" cy="2821252"/>
          </a:xfrm>
          <a:prstGeom prst="rect">
            <a:avLst/>
          </a:prstGeom>
          <a:solidFill>
            <a:srgbClr val="97FFFF"/>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lIns="33231" rtlCol="0" anchor="ctr"/>
          <a:lstStyle/>
          <a:p>
            <a:pPr algn="ctr" fontAlgn="base">
              <a:spcBef>
                <a:spcPct val="0"/>
              </a:spcBef>
              <a:spcAft>
                <a:spcPct val="0"/>
              </a:spcAft>
            </a:pPr>
            <a:r>
              <a:rPr lang="ja-JP" altLang="en-US" sz="1108" b="1" dirty="0">
                <a:solidFill>
                  <a:srgbClr val="000000"/>
                </a:solidFill>
                <a:latin typeface="Meiryo UI" panose="020B0604030504040204" pitchFamily="50" charset="-128"/>
                <a:ea typeface="Meiryo UI" panose="020B0604030504040204" pitchFamily="50" charset="-128"/>
              </a:rPr>
              <a:t>障害児支援に係る給付</a:t>
            </a:r>
            <a:endParaRPr lang="ja-JP" altLang="en-US" sz="1108" b="1" dirty="0">
              <a:solidFill>
                <a:srgbClr val="000000"/>
              </a:solidFill>
              <a:latin typeface="Meiryo UI" panose="020B0604030504040204" pitchFamily="50" charset="-128"/>
              <a:ea typeface="Meiryo UI" panose="020B0604030504040204" pitchFamily="50" charset="-128"/>
            </a:endParaRPr>
          </a:p>
        </p:txBody>
      </p:sp>
      <p:sp>
        <p:nvSpPr>
          <p:cNvPr id="104" name="角丸四角形 103"/>
          <p:cNvSpPr/>
          <p:nvPr/>
        </p:nvSpPr>
        <p:spPr bwMode="auto">
          <a:xfrm>
            <a:off x="671534" y="3781340"/>
            <a:ext cx="1894154" cy="2443100"/>
          </a:xfrm>
          <a:prstGeom prst="roundRect">
            <a:avLst>
              <a:gd name="adj" fmla="val 4176"/>
            </a:avLst>
          </a:prstGeom>
          <a:noFill/>
          <a:ln w="25400" cap="flat" cmpd="sng" algn="ctr">
            <a:solidFill>
              <a:srgbClr val="FF66CC"/>
            </a:solidFill>
            <a:prstDash val="solid"/>
            <a:round/>
            <a:headEnd type="none" w="med" len="med"/>
            <a:tailEnd type="none" w="med" len="med"/>
          </a:ln>
          <a:effectLst/>
        </p:spPr>
        <p:txBody>
          <a:bodyPr vert="horz" wrap="square" lIns="33973" tIns="6793" rIns="33973" bIns="6793" numCol="1" rtlCol="0" anchor="t" anchorCtr="0" compatLnSpc="1">
            <a:prstTxWarp prst="textNoShape">
              <a:avLst/>
            </a:prstTxWarp>
          </a:bodyPr>
          <a:lstStyle/>
          <a:p>
            <a:pPr marL="109907" indent="-109907" defTabSz="805982" fontAlgn="base">
              <a:spcBef>
                <a:spcPct val="0"/>
              </a:spcBef>
              <a:spcAft>
                <a:spcPct val="0"/>
              </a:spcAft>
            </a:pPr>
            <a:endParaRPr lang="ja-JP" altLang="en-US" sz="1292">
              <a:solidFill>
                <a:srgbClr val="000000"/>
              </a:solidFill>
              <a:latin typeface="Meiryo UI" panose="020B0604030504040204" pitchFamily="50" charset="-128"/>
              <a:ea typeface="Meiryo UI" panose="020B0604030504040204" pitchFamily="50" charset="-128"/>
            </a:endParaRPr>
          </a:p>
        </p:txBody>
      </p:sp>
      <p:sp>
        <p:nvSpPr>
          <p:cNvPr id="70" name="テキスト ボックス 69"/>
          <p:cNvSpPr txBox="1"/>
          <p:nvPr/>
        </p:nvSpPr>
        <p:spPr>
          <a:xfrm>
            <a:off x="-1" y="246274"/>
            <a:ext cx="9144001" cy="376385"/>
          </a:xfrm>
          <a:prstGeom prst="rect">
            <a:avLst/>
          </a:prstGeom>
          <a:solidFill>
            <a:srgbClr val="FFFFCC"/>
          </a:solidFill>
        </p:spPr>
        <p:txBody>
          <a:bodyPr wrap="square" rtlCol="0" anchor="ctr">
            <a:spAutoFit/>
          </a:bodyPr>
          <a:lstStyle/>
          <a:p>
            <a:pPr algn="ctr"/>
            <a:r>
              <a:rPr lang="ja-JP" altLang="en-US" sz="1846" b="1" dirty="0">
                <a:solidFill>
                  <a:prstClr val="black"/>
                </a:solidFill>
                <a:latin typeface="Meiryo UI" panose="020B0604030504040204" pitchFamily="50" charset="-128"/>
                <a:ea typeface="Meiryo UI" panose="020B0604030504040204" pitchFamily="50" charset="-128"/>
                <a:cs typeface="メイリオ" pitchFamily="50" charset="-128"/>
              </a:rPr>
              <a:t>障害福祉</a:t>
            </a:r>
            <a:r>
              <a:rPr lang="ja-JP" altLang="en-US" sz="1846" b="1" dirty="0">
                <a:solidFill>
                  <a:prstClr val="black"/>
                </a:solidFill>
                <a:latin typeface="Meiryo UI" panose="020B0604030504040204" pitchFamily="50" charset="-128"/>
                <a:ea typeface="Meiryo UI" panose="020B0604030504040204" pitchFamily="50" charset="-128"/>
                <a:cs typeface="メイリオ" pitchFamily="50" charset="-128"/>
              </a:rPr>
              <a:t>サービス等の体系</a:t>
            </a:r>
            <a:r>
              <a:rPr lang="ja-JP" altLang="en-US" sz="1662" b="1" dirty="0">
                <a:solidFill>
                  <a:prstClr val="black"/>
                </a:solidFill>
                <a:latin typeface="Meiryo UI" panose="020B0604030504040204" pitchFamily="50" charset="-128"/>
                <a:ea typeface="Meiryo UI" panose="020B0604030504040204" pitchFamily="50" charset="-128"/>
                <a:cs typeface="メイリオ" pitchFamily="50" charset="-128"/>
              </a:rPr>
              <a:t>（</a:t>
            </a:r>
            <a:r>
              <a:rPr lang="ja-JP" altLang="en-US" sz="1662" b="1" dirty="0">
                <a:solidFill>
                  <a:prstClr val="black"/>
                </a:solidFill>
                <a:latin typeface="Meiryo UI" panose="020B0604030504040204" pitchFamily="50" charset="-128"/>
                <a:ea typeface="Meiryo UI" panose="020B0604030504040204" pitchFamily="50" charset="-128"/>
                <a:cs typeface="メイリオ" pitchFamily="50" charset="-128"/>
              </a:rPr>
              <a:t>障害児</a:t>
            </a:r>
            <a:r>
              <a:rPr lang="ja-JP" altLang="en-US" sz="1662" b="1" dirty="0">
                <a:solidFill>
                  <a:prstClr val="black"/>
                </a:solidFill>
                <a:latin typeface="Meiryo UI" panose="020B0604030504040204" pitchFamily="50" charset="-128"/>
                <a:ea typeface="Meiryo UI" panose="020B0604030504040204" pitchFamily="50" charset="-128"/>
                <a:cs typeface="メイリオ" pitchFamily="50" charset="-128"/>
              </a:rPr>
              <a:t>支援、相談支援に係る給付）</a:t>
            </a:r>
            <a:endParaRPr lang="ja-JP" altLang="en-US" sz="1662" b="1" dirty="0">
              <a:solidFill>
                <a:prstClr val="black"/>
              </a:solidFill>
              <a:latin typeface="Meiryo UI" panose="020B0604030504040204" pitchFamily="50" charset="-128"/>
              <a:ea typeface="Meiryo UI" panose="020B0604030504040204" pitchFamily="50" charset="-128"/>
              <a:cs typeface="メイリオ" pitchFamily="50" charset="-128"/>
            </a:endParaRPr>
          </a:p>
        </p:txBody>
      </p:sp>
      <p:sp>
        <p:nvSpPr>
          <p:cNvPr id="103" name="角丸四角形 102"/>
          <p:cNvSpPr/>
          <p:nvPr/>
        </p:nvSpPr>
        <p:spPr bwMode="auto">
          <a:xfrm>
            <a:off x="675886" y="3004087"/>
            <a:ext cx="1894154" cy="722671"/>
          </a:xfrm>
          <a:prstGeom prst="roundRect">
            <a:avLst>
              <a:gd name="adj" fmla="val 6042"/>
            </a:avLst>
          </a:prstGeom>
          <a:noFill/>
          <a:ln w="25400" cap="flat" cmpd="sng" algn="ctr">
            <a:solidFill>
              <a:srgbClr val="FF66CC"/>
            </a:solidFill>
            <a:prstDash val="solid"/>
            <a:round/>
            <a:headEnd type="none" w="med" len="med"/>
            <a:tailEnd type="none" w="med" len="med"/>
          </a:ln>
          <a:effectLst/>
        </p:spPr>
        <p:txBody>
          <a:bodyPr vert="horz" wrap="square" lIns="33973" tIns="6793" rIns="33973" bIns="6793" numCol="1" rtlCol="0" anchor="t" anchorCtr="0" compatLnSpc="1">
            <a:prstTxWarp prst="textNoShape">
              <a:avLst/>
            </a:prstTxWarp>
          </a:bodyPr>
          <a:lstStyle/>
          <a:p>
            <a:pPr marL="109907" indent="-109907" defTabSz="805982" fontAlgn="base">
              <a:spcBef>
                <a:spcPct val="0"/>
              </a:spcBef>
              <a:spcAft>
                <a:spcPct val="0"/>
              </a:spcAft>
            </a:pPr>
            <a:endParaRPr lang="ja-JP" altLang="en-US" sz="1292">
              <a:solidFill>
                <a:srgbClr val="000000"/>
              </a:solidFill>
              <a:latin typeface="Meiryo UI" panose="020B0604030504040204" pitchFamily="50" charset="-128"/>
              <a:ea typeface="Meiryo UI" panose="020B0604030504040204" pitchFamily="50" charset="-128"/>
            </a:endParaRPr>
          </a:p>
        </p:txBody>
      </p:sp>
      <p:sp>
        <p:nvSpPr>
          <p:cNvPr id="102" name="角丸四角形 101"/>
          <p:cNvSpPr/>
          <p:nvPr/>
        </p:nvSpPr>
        <p:spPr bwMode="auto">
          <a:xfrm>
            <a:off x="675844" y="880377"/>
            <a:ext cx="1912593" cy="1187853"/>
          </a:xfrm>
          <a:prstGeom prst="roundRect">
            <a:avLst>
              <a:gd name="adj" fmla="val 3926"/>
            </a:avLst>
          </a:prstGeom>
          <a:noFill/>
          <a:ln w="25400" cap="flat" cmpd="sng" algn="ctr">
            <a:solidFill>
              <a:srgbClr val="FF66CC"/>
            </a:solidFill>
            <a:prstDash val="solid"/>
            <a:round/>
            <a:headEnd type="none" w="med" len="med"/>
            <a:tailEnd type="none" w="med" len="med"/>
          </a:ln>
          <a:effectLst/>
        </p:spPr>
        <p:txBody>
          <a:bodyPr vert="horz" wrap="square" lIns="33973" tIns="6793" rIns="33973" bIns="6793" numCol="1" rtlCol="0" anchor="t" anchorCtr="0" compatLnSpc="1">
            <a:prstTxWarp prst="textNoShape">
              <a:avLst/>
            </a:prstTxWarp>
          </a:bodyPr>
          <a:lstStyle/>
          <a:p>
            <a:pPr marL="109907" indent="-109907" defTabSz="805982" fontAlgn="base">
              <a:spcBef>
                <a:spcPct val="0"/>
              </a:spcBef>
              <a:spcAft>
                <a:spcPct val="0"/>
              </a:spcAft>
            </a:pPr>
            <a:endParaRPr lang="ja-JP" altLang="en-US" sz="1292">
              <a:solidFill>
                <a:srgbClr val="000000"/>
              </a:solidFill>
              <a:latin typeface="Meiryo UI" panose="020B0604030504040204" pitchFamily="50" charset="-128"/>
              <a:ea typeface="Meiryo UI" panose="020B0604030504040204" pitchFamily="50" charset="-128"/>
            </a:endParaRPr>
          </a:p>
        </p:txBody>
      </p:sp>
      <p:sp>
        <p:nvSpPr>
          <p:cNvPr id="84" name="角丸四角形 83"/>
          <p:cNvSpPr/>
          <p:nvPr/>
        </p:nvSpPr>
        <p:spPr bwMode="auto">
          <a:xfrm>
            <a:off x="675886" y="2194307"/>
            <a:ext cx="1912551" cy="726413"/>
          </a:xfrm>
          <a:prstGeom prst="roundRect">
            <a:avLst>
              <a:gd name="adj" fmla="val 3926"/>
            </a:avLst>
          </a:prstGeom>
          <a:noFill/>
          <a:ln w="25400" cap="flat" cmpd="sng" algn="ctr">
            <a:solidFill>
              <a:srgbClr val="FF66CC"/>
            </a:solidFill>
            <a:prstDash val="solid"/>
            <a:round/>
            <a:headEnd type="none" w="med" len="med"/>
            <a:tailEnd type="none" w="med" len="med"/>
          </a:ln>
          <a:effectLst/>
        </p:spPr>
        <p:txBody>
          <a:bodyPr vert="horz" wrap="square" lIns="33973" tIns="6793" rIns="33973" bIns="6793" numCol="1" rtlCol="0" anchor="t" anchorCtr="0" compatLnSpc="1">
            <a:prstTxWarp prst="textNoShape">
              <a:avLst/>
            </a:prstTxWarp>
          </a:bodyPr>
          <a:lstStyle/>
          <a:p>
            <a:pPr marL="109907" indent="-109907" defTabSz="805982" fontAlgn="base">
              <a:spcBef>
                <a:spcPct val="0"/>
              </a:spcBef>
              <a:spcAft>
                <a:spcPct val="0"/>
              </a:spcAft>
            </a:pPr>
            <a:endParaRPr lang="ja-JP" altLang="en-US" sz="1292">
              <a:solidFill>
                <a:srgbClr val="000000"/>
              </a:solidFill>
              <a:latin typeface="Meiryo UI" panose="020B0604030504040204" pitchFamily="50" charset="-128"/>
              <a:ea typeface="Meiryo UI" panose="020B0604030504040204" pitchFamily="50" charset="-128"/>
            </a:endParaRPr>
          </a:p>
        </p:txBody>
      </p:sp>
      <p:sp>
        <p:nvSpPr>
          <p:cNvPr id="85" name="縦巻き 84"/>
          <p:cNvSpPr/>
          <p:nvPr/>
        </p:nvSpPr>
        <p:spPr bwMode="auto">
          <a:xfrm>
            <a:off x="-14355" y="2166091"/>
            <a:ext cx="384458" cy="726413"/>
          </a:xfrm>
          <a:prstGeom prst="verticalScroll">
            <a:avLst/>
          </a:prstGeom>
          <a:solidFill>
            <a:srgbClr val="FFCCFF"/>
          </a:solidFill>
          <a:ln w="9525" cap="flat" cmpd="sng" algn="ctr">
            <a:solidFill>
              <a:srgbClr val="FF66FF"/>
            </a:solidFill>
            <a:prstDash val="solid"/>
            <a:round/>
            <a:headEnd type="none" w="med" len="med"/>
            <a:tailEnd type="none" w="med" len="med"/>
          </a:ln>
          <a:effectLst/>
        </p:spPr>
        <p:txBody>
          <a:bodyPr vert="eaVert" wrap="square" lIns="33973" tIns="6793" rIns="33973" bIns="6793" numCol="1" rtlCol="0" anchor="ctr" anchorCtr="0" compatLnSpc="1">
            <a:prstTxWarp prst="textNoShape">
              <a:avLst/>
            </a:prstTxWarp>
          </a:bodyPr>
          <a:lstStyle/>
          <a:p>
            <a:pPr marL="109907" indent="-109907" algn="ctr" defTabSz="805982" fontAlgn="base">
              <a:spcBef>
                <a:spcPct val="0"/>
              </a:spcBef>
              <a:spcAft>
                <a:spcPct val="0"/>
              </a:spcAft>
            </a:pPr>
            <a:r>
              <a:rPr lang="ja-JP" altLang="en-US" sz="923" b="1" dirty="0">
                <a:solidFill>
                  <a:srgbClr val="000000"/>
                </a:solidFill>
                <a:latin typeface="Meiryo UI" panose="020B0604030504040204" pitchFamily="50" charset="-128"/>
                <a:ea typeface="Meiryo UI" panose="020B0604030504040204" pitchFamily="50" charset="-128"/>
              </a:rPr>
              <a:t>障害児</a:t>
            </a:r>
            <a:endParaRPr lang="en-US" altLang="ja-JP" sz="923" b="1" dirty="0">
              <a:solidFill>
                <a:srgbClr val="000000"/>
              </a:solidFill>
              <a:latin typeface="Meiryo UI" panose="020B0604030504040204" pitchFamily="50" charset="-128"/>
              <a:ea typeface="Meiryo UI" panose="020B0604030504040204" pitchFamily="50" charset="-128"/>
            </a:endParaRPr>
          </a:p>
          <a:p>
            <a:pPr marL="109907" indent="-109907" algn="ctr" defTabSz="805982" fontAlgn="base">
              <a:spcBef>
                <a:spcPct val="0"/>
              </a:spcBef>
              <a:spcAft>
                <a:spcPct val="0"/>
              </a:spcAft>
            </a:pPr>
            <a:r>
              <a:rPr lang="ja-JP" altLang="en-US" sz="923" b="1" dirty="0">
                <a:solidFill>
                  <a:srgbClr val="000000"/>
                </a:solidFill>
                <a:latin typeface="Meiryo UI" panose="020B0604030504040204" pitchFamily="50" charset="-128"/>
                <a:ea typeface="Meiryo UI" panose="020B0604030504040204" pitchFamily="50" charset="-128"/>
              </a:rPr>
              <a:t>訪問系</a:t>
            </a:r>
            <a:endParaRPr lang="en-US" altLang="ja-JP" sz="923" b="1" dirty="0">
              <a:solidFill>
                <a:srgbClr val="000000"/>
              </a:solidFill>
              <a:latin typeface="Meiryo UI" panose="020B0604030504040204" pitchFamily="50" charset="-128"/>
              <a:ea typeface="Meiryo UI" panose="020B0604030504040204" pitchFamily="50" charset="-128"/>
            </a:endParaRPr>
          </a:p>
        </p:txBody>
      </p:sp>
      <p:sp>
        <p:nvSpPr>
          <p:cNvPr id="83" name="テキスト ボックス 82"/>
          <p:cNvSpPr txBox="1"/>
          <p:nvPr/>
        </p:nvSpPr>
        <p:spPr>
          <a:xfrm>
            <a:off x="384458" y="6243560"/>
            <a:ext cx="8909056" cy="220188"/>
          </a:xfrm>
          <a:prstGeom prst="rect">
            <a:avLst/>
          </a:prstGeom>
          <a:noFill/>
          <a:ln w="12700">
            <a:noFill/>
            <a:prstDash val="solid"/>
          </a:ln>
        </p:spPr>
        <p:txBody>
          <a:bodyPr wrap="square" rtlCol="0">
            <a:spAutoFit/>
          </a:bodyPr>
          <a:lstStyle/>
          <a:p>
            <a:r>
              <a:rPr lang="en-US" altLang="ja-JP" sz="831" dirty="0">
                <a:solidFill>
                  <a:prstClr val="black"/>
                </a:solidFill>
                <a:effectLst>
                  <a:glow>
                    <a:prstClr val="white"/>
                  </a:glow>
                </a:effectLst>
                <a:latin typeface="Meiryo UI" panose="020B0604030504040204" pitchFamily="50" charset="-128"/>
                <a:ea typeface="Meiryo UI" panose="020B0604030504040204" pitchFamily="50" charset="-128"/>
              </a:rPr>
              <a:t>※</a:t>
            </a:r>
            <a:r>
              <a:rPr lang="ja-JP" altLang="en-US" sz="831" dirty="0">
                <a:solidFill>
                  <a:prstClr val="black"/>
                </a:solidFill>
                <a:effectLst>
                  <a:glow>
                    <a:prstClr val="white"/>
                  </a:glow>
                </a:effectLst>
                <a:latin typeface="Meiryo UI" panose="020B0604030504040204" pitchFamily="50" charset="-128"/>
                <a:ea typeface="Meiryo UI" panose="020B0604030504040204" pitchFamily="50" charset="-128"/>
              </a:rPr>
              <a:t>　障害児支援は、個別に利用の要否を判断</a:t>
            </a:r>
            <a:r>
              <a:rPr lang="ja-JP" altLang="en-US" sz="646" dirty="0">
                <a:solidFill>
                  <a:prstClr val="black"/>
                </a:solidFill>
                <a:effectLst>
                  <a:glow>
                    <a:prstClr val="white"/>
                  </a:glow>
                </a:effectLst>
                <a:latin typeface="Meiryo UI" panose="020B0604030504040204" pitchFamily="50" charset="-128"/>
                <a:ea typeface="Meiryo UI" panose="020B0604030504040204" pitchFamily="50" charset="-128"/>
              </a:rPr>
              <a:t>（支援区分を認定する仕組みとなっていない）</a:t>
            </a:r>
            <a:r>
              <a:rPr lang="en-US" altLang="ja-JP" sz="831" dirty="0">
                <a:solidFill>
                  <a:prstClr val="black"/>
                </a:solidFill>
                <a:effectLst>
                  <a:glow>
                    <a:prstClr val="white"/>
                  </a:glow>
                </a:effectLst>
                <a:latin typeface="Meiryo UI" panose="020B0604030504040204" pitchFamily="50" charset="-128"/>
                <a:ea typeface="Meiryo UI" panose="020B0604030504040204" pitchFamily="50" charset="-128"/>
              </a:rPr>
              <a:t>※</a:t>
            </a:r>
            <a:r>
              <a:rPr lang="ja-JP" altLang="en-US" sz="831" dirty="0">
                <a:solidFill>
                  <a:prstClr val="black"/>
                </a:solidFill>
                <a:effectLst>
                  <a:glow>
                    <a:prstClr val="white"/>
                  </a:glow>
                </a:effectLst>
                <a:latin typeface="Meiryo UI" panose="020B0604030504040204" pitchFamily="50" charset="-128"/>
                <a:ea typeface="Meiryo UI" panose="020B0604030504040204" pitchFamily="50" charset="-128"/>
              </a:rPr>
              <a:t>　相談支援は、支援区分によらず利用の要否を判断</a:t>
            </a:r>
            <a:r>
              <a:rPr lang="ja-JP" altLang="en-US" sz="646" dirty="0">
                <a:solidFill>
                  <a:prstClr val="black"/>
                </a:solidFill>
                <a:effectLst>
                  <a:glow>
                    <a:prstClr val="white"/>
                  </a:glow>
                </a:effectLst>
                <a:latin typeface="Meiryo UI" panose="020B0604030504040204" pitchFamily="50" charset="-128"/>
                <a:ea typeface="Meiryo UI" panose="020B0604030504040204" pitchFamily="50" charset="-128"/>
              </a:rPr>
              <a:t>（支援区分を利用要件としていない）</a:t>
            </a:r>
            <a:endParaRPr lang="en-US" altLang="ja-JP" sz="646" dirty="0">
              <a:solidFill>
                <a:prstClr val="black"/>
              </a:solidFill>
              <a:effectLst>
                <a:glow>
                  <a:prstClr val="white"/>
                </a:glow>
              </a:effectLst>
              <a:latin typeface="Meiryo UI" panose="020B0604030504040204" pitchFamily="50" charset="-128"/>
              <a:ea typeface="Meiryo UI" panose="020B0604030504040204" pitchFamily="50" charset="-128"/>
            </a:endParaRPr>
          </a:p>
        </p:txBody>
      </p:sp>
      <p:sp>
        <p:nvSpPr>
          <p:cNvPr id="86" name="正方形/長方形 85"/>
          <p:cNvSpPr/>
          <p:nvPr/>
        </p:nvSpPr>
        <p:spPr>
          <a:xfrm>
            <a:off x="384461" y="3781340"/>
            <a:ext cx="240002" cy="2468486"/>
          </a:xfrm>
          <a:prstGeom prst="rect">
            <a:avLst/>
          </a:prstGeom>
          <a:solidFill>
            <a:srgbClr val="81FF81"/>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lIns="33231" rtlCol="0" anchor="ctr"/>
          <a:lstStyle/>
          <a:p>
            <a:pPr algn="ctr" fontAlgn="base">
              <a:spcBef>
                <a:spcPct val="0"/>
              </a:spcBef>
              <a:spcAft>
                <a:spcPct val="0"/>
              </a:spcAft>
            </a:pPr>
            <a:r>
              <a:rPr lang="ja-JP" altLang="en-US" sz="1108" b="1" dirty="0">
                <a:solidFill>
                  <a:srgbClr val="000000"/>
                </a:solidFill>
                <a:latin typeface="Meiryo UI" panose="020B0604030504040204" pitchFamily="50" charset="-128"/>
                <a:ea typeface="Meiryo UI" panose="020B0604030504040204" pitchFamily="50" charset="-128"/>
              </a:rPr>
              <a:t>相談</a:t>
            </a:r>
            <a:r>
              <a:rPr lang="ja-JP" altLang="en-US" sz="1108" b="1" dirty="0">
                <a:solidFill>
                  <a:srgbClr val="000000"/>
                </a:solidFill>
                <a:latin typeface="Meiryo UI" panose="020B0604030504040204" pitchFamily="50" charset="-128"/>
                <a:ea typeface="Meiryo UI" panose="020B0604030504040204" pitchFamily="50" charset="-128"/>
              </a:rPr>
              <a:t>支援に係る給付</a:t>
            </a:r>
            <a:endParaRPr lang="ja-JP" altLang="en-US" sz="1108" b="1" dirty="0">
              <a:solidFill>
                <a:srgbClr val="000000"/>
              </a:solidFill>
              <a:latin typeface="Meiryo UI" panose="020B0604030504040204" pitchFamily="50" charset="-128"/>
              <a:ea typeface="Meiryo UI" panose="020B0604030504040204" pitchFamily="50" charset="-128"/>
            </a:endParaRPr>
          </a:p>
        </p:txBody>
      </p:sp>
      <p:sp>
        <p:nvSpPr>
          <p:cNvPr id="125" name="楕円 124"/>
          <p:cNvSpPr/>
          <p:nvPr/>
        </p:nvSpPr>
        <p:spPr>
          <a:xfrm>
            <a:off x="2389045" y="1027697"/>
            <a:ext cx="132923" cy="13292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831" b="1" dirty="0">
                <a:latin typeface="Meiryo UI" panose="020B0604030504040204" pitchFamily="50" charset="-128"/>
                <a:ea typeface="Meiryo UI" panose="020B0604030504040204" pitchFamily="50" charset="-128"/>
              </a:rPr>
              <a:t>児</a:t>
            </a:r>
            <a:endParaRPr kumimoji="1" lang="ja-JP" altLang="en-US" sz="831" b="1" dirty="0">
              <a:latin typeface="Meiryo UI" panose="020B0604030504040204" pitchFamily="50" charset="-128"/>
              <a:ea typeface="Meiryo UI" panose="020B0604030504040204" pitchFamily="50" charset="-128"/>
            </a:endParaRPr>
          </a:p>
        </p:txBody>
      </p:sp>
      <p:sp>
        <p:nvSpPr>
          <p:cNvPr id="126" name="楕円 125"/>
          <p:cNvSpPr/>
          <p:nvPr/>
        </p:nvSpPr>
        <p:spPr>
          <a:xfrm>
            <a:off x="2111137" y="4236533"/>
            <a:ext cx="132923" cy="13292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831" b="1" dirty="0">
                <a:latin typeface="Meiryo UI" panose="020B0604030504040204" pitchFamily="50" charset="-128"/>
                <a:ea typeface="Meiryo UI" panose="020B0604030504040204" pitchFamily="50" charset="-128"/>
              </a:rPr>
              <a:t>者</a:t>
            </a:r>
            <a:endParaRPr kumimoji="1" lang="ja-JP" altLang="en-US" sz="831" b="1" dirty="0">
              <a:latin typeface="Meiryo UI" panose="020B0604030504040204" pitchFamily="50" charset="-128"/>
              <a:ea typeface="Meiryo UI" panose="020B0604030504040204" pitchFamily="50" charset="-128"/>
            </a:endParaRPr>
          </a:p>
        </p:txBody>
      </p:sp>
      <p:sp>
        <p:nvSpPr>
          <p:cNvPr id="127" name="楕円 126"/>
          <p:cNvSpPr/>
          <p:nvPr/>
        </p:nvSpPr>
        <p:spPr>
          <a:xfrm>
            <a:off x="2111137" y="5596742"/>
            <a:ext cx="132923" cy="13292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831" b="1" dirty="0">
                <a:latin typeface="Meiryo UI" panose="020B0604030504040204" pitchFamily="50" charset="-128"/>
                <a:ea typeface="Meiryo UI" panose="020B0604030504040204" pitchFamily="50" charset="-128"/>
              </a:rPr>
              <a:t>者</a:t>
            </a:r>
            <a:endParaRPr kumimoji="1" lang="ja-JP" altLang="en-US" sz="831" b="1" dirty="0">
              <a:latin typeface="Meiryo UI" panose="020B0604030504040204" pitchFamily="50" charset="-128"/>
              <a:ea typeface="Meiryo UI" panose="020B0604030504040204" pitchFamily="50" charset="-128"/>
            </a:endParaRPr>
          </a:p>
        </p:txBody>
      </p:sp>
      <p:sp>
        <p:nvSpPr>
          <p:cNvPr id="130" name="楕円 129"/>
          <p:cNvSpPr/>
          <p:nvPr/>
        </p:nvSpPr>
        <p:spPr>
          <a:xfrm>
            <a:off x="2106915" y="5986668"/>
            <a:ext cx="132923" cy="13292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831" b="1" dirty="0">
                <a:latin typeface="Meiryo UI" panose="020B0604030504040204" pitchFamily="50" charset="-128"/>
                <a:ea typeface="Meiryo UI" panose="020B0604030504040204" pitchFamily="50" charset="-128"/>
              </a:rPr>
              <a:t>者</a:t>
            </a:r>
            <a:endParaRPr kumimoji="1" lang="ja-JP" altLang="en-US" sz="831" b="1" dirty="0">
              <a:latin typeface="Meiryo UI" panose="020B0604030504040204" pitchFamily="50" charset="-128"/>
              <a:ea typeface="Meiryo UI" panose="020B0604030504040204" pitchFamily="50" charset="-128"/>
            </a:endParaRPr>
          </a:p>
        </p:txBody>
      </p:sp>
      <p:sp>
        <p:nvSpPr>
          <p:cNvPr id="138" name="楕円 137"/>
          <p:cNvSpPr/>
          <p:nvPr/>
        </p:nvSpPr>
        <p:spPr>
          <a:xfrm>
            <a:off x="2383017" y="1798696"/>
            <a:ext cx="132923" cy="13292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831" b="1" dirty="0">
                <a:latin typeface="Meiryo UI" panose="020B0604030504040204" pitchFamily="50" charset="-128"/>
                <a:ea typeface="Meiryo UI" panose="020B0604030504040204" pitchFamily="50" charset="-128"/>
              </a:rPr>
              <a:t>児</a:t>
            </a:r>
            <a:endParaRPr kumimoji="1" lang="ja-JP" altLang="en-US" sz="831" b="1" dirty="0">
              <a:latin typeface="Meiryo UI" panose="020B0604030504040204" pitchFamily="50" charset="-128"/>
              <a:ea typeface="Meiryo UI" panose="020B0604030504040204" pitchFamily="50" charset="-128"/>
            </a:endParaRPr>
          </a:p>
        </p:txBody>
      </p:sp>
      <p:sp>
        <p:nvSpPr>
          <p:cNvPr id="140" name="楕円 139"/>
          <p:cNvSpPr/>
          <p:nvPr/>
        </p:nvSpPr>
        <p:spPr>
          <a:xfrm>
            <a:off x="2383017" y="2646668"/>
            <a:ext cx="132923" cy="13292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831" b="1" dirty="0">
                <a:latin typeface="Meiryo UI" panose="020B0604030504040204" pitchFamily="50" charset="-128"/>
                <a:ea typeface="Meiryo UI" panose="020B0604030504040204" pitchFamily="50" charset="-128"/>
              </a:rPr>
              <a:t>児</a:t>
            </a:r>
            <a:endParaRPr kumimoji="1" lang="ja-JP" altLang="en-US" sz="831" b="1" dirty="0">
              <a:latin typeface="Meiryo UI" panose="020B0604030504040204" pitchFamily="50" charset="-128"/>
              <a:ea typeface="Meiryo UI" panose="020B0604030504040204" pitchFamily="50" charset="-128"/>
            </a:endParaRPr>
          </a:p>
        </p:txBody>
      </p:sp>
      <p:sp>
        <p:nvSpPr>
          <p:cNvPr id="141" name="楕円 140"/>
          <p:cNvSpPr/>
          <p:nvPr/>
        </p:nvSpPr>
        <p:spPr>
          <a:xfrm>
            <a:off x="2383017" y="3431738"/>
            <a:ext cx="132923" cy="13292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831" b="1" dirty="0">
                <a:latin typeface="Meiryo UI" panose="020B0604030504040204" pitchFamily="50" charset="-128"/>
                <a:ea typeface="Meiryo UI" panose="020B0604030504040204" pitchFamily="50" charset="-128"/>
              </a:rPr>
              <a:t>児</a:t>
            </a:r>
            <a:endParaRPr kumimoji="1" lang="ja-JP" altLang="en-US" sz="831" b="1" dirty="0">
              <a:latin typeface="Meiryo UI" panose="020B0604030504040204" pitchFamily="50" charset="-128"/>
              <a:ea typeface="Meiryo UI" panose="020B0604030504040204" pitchFamily="50" charset="-128"/>
            </a:endParaRPr>
          </a:p>
        </p:txBody>
      </p:sp>
      <p:sp>
        <p:nvSpPr>
          <p:cNvPr id="142" name="楕円 141"/>
          <p:cNvSpPr/>
          <p:nvPr/>
        </p:nvSpPr>
        <p:spPr>
          <a:xfrm>
            <a:off x="2389045" y="1389719"/>
            <a:ext cx="132923" cy="13292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831" b="1" dirty="0">
                <a:latin typeface="Meiryo UI" panose="020B0604030504040204" pitchFamily="50" charset="-128"/>
                <a:ea typeface="Meiryo UI" panose="020B0604030504040204" pitchFamily="50" charset="-128"/>
              </a:rPr>
              <a:t>児</a:t>
            </a:r>
            <a:endParaRPr kumimoji="1" lang="ja-JP" altLang="en-US" sz="831" b="1" dirty="0">
              <a:latin typeface="Meiryo UI" panose="020B0604030504040204" pitchFamily="50" charset="-128"/>
              <a:ea typeface="Meiryo UI" panose="020B0604030504040204" pitchFamily="50" charset="-128"/>
            </a:endParaRPr>
          </a:p>
        </p:txBody>
      </p:sp>
      <p:sp>
        <p:nvSpPr>
          <p:cNvPr id="143" name="楕円 142"/>
          <p:cNvSpPr/>
          <p:nvPr/>
        </p:nvSpPr>
        <p:spPr>
          <a:xfrm>
            <a:off x="2383017" y="2290417"/>
            <a:ext cx="132923" cy="13292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831" b="1" dirty="0">
                <a:latin typeface="Meiryo UI" panose="020B0604030504040204" pitchFamily="50" charset="-128"/>
                <a:ea typeface="Meiryo UI" panose="020B0604030504040204" pitchFamily="50" charset="-128"/>
              </a:rPr>
              <a:t>児</a:t>
            </a:r>
            <a:endParaRPr kumimoji="1" lang="ja-JP" altLang="en-US" sz="831" b="1" dirty="0">
              <a:latin typeface="Meiryo UI" panose="020B0604030504040204" pitchFamily="50" charset="-128"/>
              <a:ea typeface="Meiryo UI" panose="020B0604030504040204" pitchFamily="50" charset="-128"/>
            </a:endParaRPr>
          </a:p>
        </p:txBody>
      </p:sp>
      <p:sp>
        <p:nvSpPr>
          <p:cNvPr id="144" name="楕円 143"/>
          <p:cNvSpPr/>
          <p:nvPr/>
        </p:nvSpPr>
        <p:spPr>
          <a:xfrm>
            <a:off x="2383017" y="3097985"/>
            <a:ext cx="132923" cy="13292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831" b="1" dirty="0">
                <a:latin typeface="Meiryo UI" panose="020B0604030504040204" pitchFamily="50" charset="-128"/>
                <a:ea typeface="Meiryo UI" panose="020B0604030504040204" pitchFamily="50" charset="-128"/>
              </a:rPr>
              <a:t>児</a:t>
            </a:r>
            <a:endParaRPr kumimoji="1" lang="ja-JP" altLang="en-US" sz="831" b="1" dirty="0">
              <a:latin typeface="Meiryo UI" panose="020B0604030504040204" pitchFamily="50" charset="-128"/>
              <a:ea typeface="Meiryo UI" panose="020B0604030504040204" pitchFamily="50" charset="-128"/>
            </a:endParaRPr>
          </a:p>
        </p:txBody>
      </p:sp>
      <p:sp>
        <p:nvSpPr>
          <p:cNvPr id="145" name="楕円 144"/>
          <p:cNvSpPr/>
          <p:nvPr/>
        </p:nvSpPr>
        <p:spPr>
          <a:xfrm>
            <a:off x="2383018" y="5027325"/>
            <a:ext cx="132923" cy="13292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831" b="1" dirty="0">
                <a:latin typeface="Meiryo UI" panose="020B0604030504040204" pitchFamily="50" charset="-128"/>
                <a:ea typeface="Meiryo UI" panose="020B0604030504040204" pitchFamily="50" charset="-128"/>
              </a:rPr>
              <a:t>児</a:t>
            </a:r>
            <a:endParaRPr kumimoji="1" lang="ja-JP" altLang="en-US" sz="831" b="1" dirty="0">
              <a:latin typeface="Meiryo UI" panose="020B0604030504040204" pitchFamily="50" charset="-128"/>
              <a:ea typeface="Meiryo UI" panose="020B0604030504040204" pitchFamily="50" charset="-128"/>
            </a:endParaRPr>
          </a:p>
        </p:txBody>
      </p:sp>
      <p:sp>
        <p:nvSpPr>
          <p:cNvPr id="146" name="楕円 145"/>
          <p:cNvSpPr/>
          <p:nvPr/>
        </p:nvSpPr>
        <p:spPr>
          <a:xfrm>
            <a:off x="2383018" y="4237375"/>
            <a:ext cx="132923" cy="13292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831" b="1" dirty="0">
                <a:latin typeface="Meiryo UI" panose="020B0604030504040204" pitchFamily="50" charset="-128"/>
                <a:ea typeface="Meiryo UI" panose="020B0604030504040204" pitchFamily="50" charset="-128"/>
              </a:rPr>
              <a:t>児</a:t>
            </a:r>
            <a:endParaRPr kumimoji="1" lang="ja-JP" altLang="en-US" sz="831" b="1" dirty="0">
              <a:latin typeface="Meiryo UI" panose="020B0604030504040204" pitchFamily="50" charset="-128"/>
              <a:ea typeface="Meiryo UI" panose="020B0604030504040204" pitchFamily="50" charset="-128"/>
            </a:endParaRPr>
          </a:p>
        </p:txBody>
      </p:sp>
      <p:graphicFrame>
        <p:nvGraphicFramePr>
          <p:cNvPr id="35" name="表 34"/>
          <p:cNvGraphicFramePr>
            <a:graphicFrameLocks noGrp="1"/>
          </p:cNvGraphicFramePr>
          <p:nvPr>
            <p:extLst/>
          </p:nvPr>
        </p:nvGraphicFramePr>
        <p:xfrm>
          <a:off x="8272006" y="892483"/>
          <a:ext cx="830769" cy="1186339"/>
        </p:xfrm>
        <a:graphic>
          <a:graphicData uri="http://schemas.openxmlformats.org/drawingml/2006/table">
            <a:tbl>
              <a:tblPr firstRow="1" bandRow="1">
                <a:tableStyleId>{0505E3EF-67EA-436B-97B2-0124C06EBD24}</a:tableStyleId>
              </a:tblPr>
              <a:tblGrid>
                <a:gridCol w="830769">
                  <a:extLst>
                    <a:ext uri="{9D8B030D-6E8A-4147-A177-3AD203B41FA5}">
                      <a16:colId xmlns:a16="http://schemas.microsoft.com/office/drawing/2014/main" val="2615792337"/>
                    </a:ext>
                  </a:extLst>
                </a:gridCol>
              </a:tblGrid>
              <a:tr h="378831">
                <a:tc>
                  <a:txBody>
                    <a:bodyPr/>
                    <a:lstStyle/>
                    <a:p>
                      <a:pPr algn="r"/>
                      <a:r>
                        <a:rPr kumimoji="1" lang="en-US" altLang="ja-JP" sz="1100" b="0" dirty="0" smtClean="0">
                          <a:latin typeface="Meiryo UI" panose="020B0604030504040204" pitchFamily="50" charset="-128"/>
                          <a:ea typeface="Meiryo UI" panose="020B0604030504040204" pitchFamily="50" charset="-128"/>
                        </a:rPr>
                        <a:t>6,365</a:t>
                      </a:r>
                    </a:p>
                  </a:txBody>
                  <a:tcPr marL="84406" marR="84406" marT="42203" marB="42203" anchor="ctr">
                    <a:solidFill>
                      <a:srgbClr val="EFF4E4"/>
                    </a:solidFill>
                  </a:tcPr>
                </a:tc>
                <a:extLst>
                  <a:ext uri="{0D108BD9-81ED-4DB2-BD59-A6C34878D82A}">
                    <a16:rowId xmlns:a16="http://schemas.microsoft.com/office/drawing/2014/main" val="328380298"/>
                  </a:ext>
                </a:extLst>
              </a:tr>
              <a:tr h="428677">
                <a:tc>
                  <a:txBody>
                    <a:bodyPr/>
                    <a:lstStyle/>
                    <a:p>
                      <a:pPr algn="r"/>
                      <a:r>
                        <a:rPr kumimoji="1" lang="en-US" altLang="ja-JP" sz="1100" b="0" dirty="0" smtClean="0">
                          <a:latin typeface="Meiryo UI" panose="020B0604030504040204" pitchFamily="50" charset="-128"/>
                          <a:ea typeface="Meiryo UI" panose="020B0604030504040204" pitchFamily="50" charset="-128"/>
                        </a:rPr>
                        <a:t>96</a:t>
                      </a:r>
                    </a:p>
                  </a:txBody>
                  <a:tcPr marL="84406" marR="84406" marT="42203" marB="42203" anchor="ctr">
                    <a:solidFill>
                      <a:srgbClr val="EFF4E4"/>
                    </a:solidFill>
                  </a:tcPr>
                </a:tc>
                <a:extLst>
                  <a:ext uri="{0D108BD9-81ED-4DB2-BD59-A6C34878D82A}">
                    <a16:rowId xmlns:a16="http://schemas.microsoft.com/office/drawing/2014/main" val="2718950542"/>
                  </a:ext>
                </a:extLst>
              </a:tr>
              <a:tr h="378831">
                <a:tc>
                  <a:txBody>
                    <a:bodyPr/>
                    <a:lstStyle/>
                    <a:p>
                      <a:pPr algn="r"/>
                      <a:r>
                        <a:rPr kumimoji="1" lang="en-US" altLang="ja-JP" sz="1100" b="0" dirty="0" smtClean="0">
                          <a:latin typeface="Meiryo UI" panose="020B0604030504040204" pitchFamily="50" charset="-128"/>
                          <a:ea typeface="Meiryo UI" panose="020B0604030504040204" pitchFamily="50" charset="-128"/>
                        </a:rPr>
                        <a:t>13,052</a:t>
                      </a:r>
                    </a:p>
                  </a:txBody>
                  <a:tcPr marL="84406" marR="84406" marT="42203" marB="42203" anchor="ctr">
                    <a:solidFill>
                      <a:srgbClr val="EFF4E4"/>
                    </a:solidFill>
                  </a:tcPr>
                </a:tc>
                <a:extLst>
                  <a:ext uri="{0D108BD9-81ED-4DB2-BD59-A6C34878D82A}">
                    <a16:rowId xmlns:a16="http://schemas.microsoft.com/office/drawing/2014/main" val="1856982952"/>
                  </a:ext>
                </a:extLst>
              </a:tr>
            </a:tbl>
          </a:graphicData>
        </a:graphic>
      </p:graphicFrame>
      <p:graphicFrame>
        <p:nvGraphicFramePr>
          <p:cNvPr id="36" name="表 35"/>
          <p:cNvGraphicFramePr>
            <a:graphicFrameLocks noGrp="1"/>
          </p:cNvGraphicFramePr>
          <p:nvPr>
            <p:extLst/>
          </p:nvPr>
        </p:nvGraphicFramePr>
        <p:xfrm>
          <a:off x="7378515" y="890032"/>
          <a:ext cx="830769" cy="1186339"/>
        </p:xfrm>
        <a:graphic>
          <a:graphicData uri="http://schemas.openxmlformats.org/drawingml/2006/table">
            <a:tbl>
              <a:tblPr firstRow="1" bandRow="1">
                <a:tableStyleId>{69CF1AB2-1976-4502-BF36-3FF5EA218861}</a:tableStyleId>
              </a:tblPr>
              <a:tblGrid>
                <a:gridCol w="830769">
                  <a:extLst>
                    <a:ext uri="{9D8B030D-6E8A-4147-A177-3AD203B41FA5}">
                      <a16:colId xmlns:a16="http://schemas.microsoft.com/office/drawing/2014/main" val="2615792337"/>
                    </a:ext>
                  </a:extLst>
                </a:gridCol>
              </a:tblGrid>
              <a:tr h="378831">
                <a:tc>
                  <a:txBody>
                    <a:bodyPr/>
                    <a:lstStyle/>
                    <a:p>
                      <a:pPr algn="r"/>
                      <a:r>
                        <a:rPr kumimoji="1" lang="en-US" altLang="ja-JP" sz="1100" b="0" dirty="0" smtClean="0">
                          <a:latin typeface="Meiryo UI" panose="020B0604030504040204" pitchFamily="50" charset="-128"/>
                          <a:ea typeface="Meiryo UI" panose="020B0604030504040204" pitchFamily="50" charset="-128"/>
                        </a:rPr>
                        <a:t>113,110</a:t>
                      </a:r>
                    </a:p>
                  </a:txBody>
                  <a:tcPr marL="84406" marR="84406" marT="42203" marB="42203" anchor="ctr">
                    <a:solidFill>
                      <a:srgbClr val="EDF6F9"/>
                    </a:solidFill>
                  </a:tcPr>
                </a:tc>
                <a:extLst>
                  <a:ext uri="{0D108BD9-81ED-4DB2-BD59-A6C34878D82A}">
                    <a16:rowId xmlns:a16="http://schemas.microsoft.com/office/drawing/2014/main" val="328380298"/>
                  </a:ext>
                </a:extLst>
              </a:tr>
              <a:tr h="428677">
                <a:tc>
                  <a:txBody>
                    <a:bodyPr/>
                    <a:lstStyle/>
                    <a:p>
                      <a:pPr algn="r"/>
                      <a:r>
                        <a:rPr kumimoji="1" lang="en-US" altLang="ja-JP" sz="1100" b="0" dirty="0" smtClean="0">
                          <a:latin typeface="Meiryo UI" panose="020B0604030504040204" pitchFamily="50" charset="-128"/>
                          <a:ea typeface="Meiryo UI" panose="020B0604030504040204" pitchFamily="50" charset="-128"/>
                        </a:rPr>
                        <a:t>2,311</a:t>
                      </a:r>
                    </a:p>
                  </a:txBody>
                  <a:tcPr marL="84406" marR="84406" marT="42203" marB="42203" anchor="ctr">
                    <a:solidFill>
                      <a:srgbClr val="EDF6F9"/>
                    </a:solidFill>
                  </a:tcPr>
                </a:tc>
                <a:extLst>
                  <a:ext uri="{0D108BD9-81ED-4DB2-BD59-A6C34878D82A}">
                    <a16:rowId xmlns:a16="http://schemas.microsoft.com/office/drawing/2014/main" val="2718950542"/>
                  </a:ext>
                </a:extLst>
              </a:tr>
              <a:tr h="378831">
                <a:tc>
                  <a:txBody>
                    <a:bodyPr/>
                    <a:lstStyle/>
                    <a:p>
                      <a:pPr algn="r"/>
                      <a:r>
                        <a:rPr kumimoji="1" lang="en-US" altLang="ja-JP" sz="1100" b="0" dirty="0" smtClean="0">
                          <a:latin typeface="Meiryo UI" panose="020B0604030504040204" pitchFamily="50" charset="-128"/>
                          <a:ea typeface="Meiryo UI" panose="020B0604030504040204" pitchFamily="50" charset="-128"/>
                        </a:rPr>
                        <a:t>205,183</a:t>
                      </a:r>
                    </a:p>
                  </a:txBody>
                  <a:tcPr marL="84406" marR="84406" marT="42203" marB="42203" anchor="ctr">
                    <a:solidFill>
                      <a:srgbClr val="EDF6F9"/>
                    </a:solidFill>
                  </a:tcPr>
                </a:tc>
                <a:extLst>
                  <a:ext uri="{0D108BD9-81ED-4DB2-BD59-A6C34878D82A}">
                    <a16:rowId xmlns:a16="http://schemas.microsoft.com/office/drawing/2014/main" val="1856982952"/>
                  </a:ext>
                </a:extLst>
              </a:tr>
            </a:tbl>
          </a:graphicData>
        </a:graphic>
      </p:graphicFrame>
      <p:graphicFrame>
        <p:nvGraphicFramePr>
          <p:cNvPr id="37" name="表 36"/>
          <p:cNvGraphicFramePr>
            <a:graphicFrameLocks noGrp="1"/>
          </p:cNvGraphicFramePr>
          <p:nvPr>
            <p:extLst/>
          </p:nvPr>
        </p:nvGraphicFramePr>
        <p:xfrm>
          <a:off x="7382446" y="2194714"/>
          <a:ext cx="830769" cy="717785"/>
        </p:xfrm>
        <a:graphic>
          <a:graphicData uri="http://schemas.openxmlformats.org/drawingml/2006/table">
            <a:tbl>
              <a:tblPr firstRow="1" bandRow="1">
                <a:tableStyleId>{69CF1AB2-1976-4502-BF36-3FF5EA218861}</a:tableStyleId>
              </a:tblPr>
              <a:tblGrid>
                <a:gridCol w="830769">
                  <a:extLst>
                    <a:ext uri="{9D8B030D-6E8A-4147-A177-3AD203B41FA5}">
                      <a16:colId xmlns:a16="http://schemas.microsoft.com/office/drawing/2014/main" val="2615792337"/>
                    </a:ext>
                  </a:extLst>
                </a:gridCol>
              </a:tblGrid>
              <a:tr h="289108">
                <a:tc>
                  <a:txBody>
                    <a:bodyPr/>
                    <a:lstStyle/>
                    <a:p>
                      <a:pPr algn="r"/>
                      <a:r>
                        <a:rPr kumimoji="1" lang="en-US" altLang="ja-JP" sz="1100" b="0" dirty="0" smtClean="0">
                          <a:latin typeface="Meiryo UI" panose="020B0604030504040204" pitchFamily="50" charset="-128"/>
                          <a:ea typeface="Meiryo UI" panose="020B0604030504040204" pitchFamily="50" charset="-128"/>
                        </a:rPr>
                        <a:t>47</a:t>
                      </a:r>
                    </a:p>
                  </a:txBody>
                  <a:tcPr marL="84406" marR="84406" marT="42203" marB="42203" anchor="ctr">
                    <a:solidFill>
                      <a:srgbClr val="EDF6F9"/>
                    </a:solidFill>
                  </a:tcPr>
                </a:tc>
                <a:extLst>
                  <a:ext uri="{0D108BD9-81ED-4DB2-BD59-A6C34878D82A}">
                    <a16:rowId xmlns:a16="http://schemas.microsoft.com/office/drawing/2014/main" val="328380298"/>
                  </a:ext>
                </a:extLst>
              </a:tr>
              <a:tr h="428677">
                <a:tc>
                  <a:txBody>
                    <a:bodyPr/>
                    <a:lstStyle/>
                    <a:p>
                      <a:pPr algn="r"/>
                      <a:r>
                        <a:rPr kumimoji="1" lang="en-US" altLang="ja-JP" sz="1100" b="0" dirty="0" smtClean="0">
                          <a:latin typeface="Meiryo UI" panose="020B0604030504040204" pitchFamily="50" charset="-128"/>
                          <a:ea typeface="Meiryo UI" panose="020B0604030504040204" pitchFamily="50" charset="-128"/>
                        </a:rPr>
                        <a:t>4,927</a:t>
                      </a:r>
                    </a:p>
                  </a:txBody>
                  <a:tcPr marL="84406" marR="84406" marT="42203" marB="42203" anchor="ctr">
                    <a:solidFill>
                      <a:srgbClr val="EDF6F9"/>
                    </a:solidFill>
                  </a:tcPr>
                </a:tc>
                <a:extLst>
                  <a:ext uri="{0D108BD9-81ED-4DB2-BD59-A6C34878D82A}">
                    <a16:rowId xmlns:a16="http://schemas.microsoft.com/office/drawing/2014/main" val="2563621579"/>
                  </a:ext>
                </a:extLst>
              </a:tr>
            </a:tbl>
          </a:graphicData>
        </a:graphic>
      </p:graphicFrame>
      <p:graphicFrame>
        <p:nvGraphicFramePr>
          <p:cNvPr id="38" name="表 37"/>
          <p:cNvGraphicFramePr>
            <a:graphicFrameLocks noGrp="1"/>
          </p:cNvGraphicFramePr>
          <p:nvPr>
            <p:extLst/>
          </p:nvPr>
        </p:nvGraphicFramePr>
        <p:xfrm>
          <a:off x="8275938" y="2194715"/>
          <a:ext cx="830769" cy="714778"/>
        </p:xfrm>
        <a:graphic>
          <a:graphicData uri="http://schemas.openxmlformats.org/drawingml/2006/table">
            <a:tbl>
              <a:tblPr firstRow="1" bandRow="1">
                <a:tableStyleId>{0505E3EF-67EA-436B-97B2-0124C06EBD24}</a:tableStyleId>
              </a:tblPr>
              <a:tblGrid>
                <a:gridCol w="830769">
                  <a:extLst>
                    <a:ext uri="{9D8B030D-6E8A-4147-A177-3AD203B41FA5}">
                      <a16:colId xmlns:a16="http://schemas.microsoft.com/office/drawing/2014/main" val="2615792337"/>
                    </a:ext>
                  </a:extLst>
                </a:gridCol>
              </a:tblGrid>
              <a:tr h="289108">
                <a:tc>
                  <a:txBody>
                    <a:bodyPr/>
                    <a:lstStyle/>
                    <a:p>
                      <a:pPr algn="r"/>
                      <a:r>
                        <a:rPr kumimoji="1" lang="en-US" altLang="ja-JP" sz="1100" b="0" dirty="0" smtClean="0">
                          <a:latin typeface="Meiryo UI" panose="020B0604030504040204" pitchFamily="50" charset="-128"/>
                          <a:ea typeface="Meiryo UI" panose="020B0604030504040204" pitchFamily="50" charset="-128"/>
                        </a:rPr>
                        <a:t>25</a:t>
                      </a:r>
                    </a:p>
                  </a:txBody>
                  <a:tcPr marL="84406" marR="84406" marT="42203" marB="42203" anchor="ctr">
                    <a:solidFill>
                      <a:srgbClr val="EFF4E4"/>
                    </a:solidFill>
                  </a:tcPr>
                </a:tc>
                <a:extLst>
                  <a:ext uri="{0D108BD9-81ED-4DB2-BD59-A6C34878D82A}">
                    <a16:rowId xmlns:a16="http://schemas.microsoft.com/office/drawing/2014/main" val="328380298"/>
                  </a:ext>
                </a:extLst>
              </a:tr>
              <a:tr h="425670">
                <a:tc>
                  <a:txBody>
                    <a:bodyPr/>
                    <a:lstStyle/>
                    <a:p>
                      <a:pPr algn="r"/>
                      <a:r>
                        <a:rPr kumimoji="1" lang="en-US" altLang="ja-JP" sz="1100" b="0" dirty="0" smtClean="0">
                          <a:latin typeface="Meiryo UI" panose="020B0604030504040204" pitchFamily="50" charset="-128"/>
                          <a:ea typeface="Meiryo UI" panose="020B0604030504040204" pitchFamily="50" charset="-128"/>
                        </a:rPr>
                        <a:t>689</a:t>
                      </a:r>
                    </a:p>
                  </a:txBody>
                  <a:tcPr marL="84406" marR="84406" marT="42203" marB="42203" anchor="ctr">
                    <a:solidFill>
                      <a:srgbClr val="EFF4E4"/>
                    </a:solidFill>
                  </a:tcPr>
                </a:tc>
                <a:extLst>
                  <a:ext uri="{0D108BD9-81ED-4DB2-BD59-A6C34878D82A}">
                    <a16:rowId xmlns:a16="http://schemas.microsoft.com/office/drawing/2014/main" val="2563621579"/>
                  </a:ext>
                </a:extLst>
              </a:tr>
            </a:tbl>
          </a:graphicData>
        </a:graphic>
      </p:graphicFrame>
      <p:graphicFrame>
        <p:nvGraphicFramePr>
          <p:cNvPr id="41" name="表 40"/>
          <p:cNvGraphicFramePr>
            <a:graphicFrameLocks noGrp="1"/>
          </p:cNvGraphicFramePr>
          <p:nvPr>
            <p:extLst/>
          </p:nvPr>
        </p:nvGraphicFramePr>
        <p:xfrm>
          <a:off x="7378515" y="2992442"/>
          <a:ext cx="830769" cy="2428689"/>
        </p:xfrm>
        <a:graphic>
          <a:graphicData uri="http://schemas.openxmlformats.org/drawingml/2006/table">
            <a:tbl>
              <a:tblPr firstRow="1" bandRow="1">
                <a:tableStyleId>{69CF1AB2-1976-4502-BF36-3FF5EA218861}</a:tableStyleId>
              </a:tblPr>
              <a:tblGrid>
                <a:gridCol w="830769">
                  <a:extLst>
                    <a:ext uri="{9D8B030D-6E8A-4147-A177-3AD203B41FA5}">
                      <a16:colId xmlns:a16="http://schemas.microsoft.com/office/drawing/2014/main" val="2615792337"/>
                    </a:ext>
                  </a:extLst>
                </a:gridCol>
              </a:tblGrid>
              <a:tr h="300334">
                <a:tc>
                  <a:txBody>
                    <a:bodyPr/>
                    <a:lstStyle/>
                    <a:p>
                      <a:pPr algn="r"/>
                      <a:r>
                        <a:rPr kumimoji="1" lang="en-US" altLang="ja-JP" sz="1100" b="0" dirty="0" smtClean="0">
                          <a:latin typeface="Meiryo UI" panose="020B0604030504040204" pitchFamily="50" charset="-128"/>
                          <a:ea typeface="Meiryo UI" panose="020B0604030504040204" pitchFamily="50" charset="-128"/>
                        </a:rPr>
                        <a:t>1,579</a:t>
                      </a:r>
                    </a:p>
                  </a:txBody>
                  <a:tcPr marL="84406" marR="84406" marT="42203" marB="42203" anchor="ctr">
                    <a:solidFill>
                      <a:srgbClr val="EDF6F9"/>
                    </a:solidFill>
                  </a:tcPr>
                </a:tc>
                <a:extLst>
                  <a:ext uri="{0D108BD9-81ED-4DB2-BD59-A6C34878D82A}">
                    <a16:rowId xmlns:a16="http://schemas.microsoft.com/office/drawing/2014/main" val="328380298"/>
                  </a:ext>
                </a:extLst>
              </a:tr>
              <a:tr h="425671">
                <a:tc>
                  <a:txBody>
                    <a:bodyPr/>
                    <a:lstStyle/>
                    <a:p>
                      <a:pPr algn="r"/>
                      <a:r>
                        <a:rPr kumimoji="1" lang="en-US" altLang="ja-JP" sz="1100" b="0" dirty="0" smtClean="0">
                          <a:latin typeface="Meiryo UI" panose="020B0604030504040204" pitchFamily="50" charset="-128"/>
                          <a:ea typeface="Meiryo UI" panose="020B0604030504040204" pitchFamily="50" charset="-128"/>
                        </a:rPr>
                        <a:t>1,992</a:t>
                      </a:r>
                    </a:p>
                  </a:txBody>
                  <a:tcPr marL="84406" marR="84406" marT="42203" marB="42203" anchor="ctr">
                    <a:solidFill>
                      <a:srgbClr val="EDF6F9"/>
                    </a:solidFill>
                  </a:tcPr>
                </a:tc>
                <a:extLst>
                  <a:ext uri="{0D108BD9-81ED-4DB2-BD59-A6C34878D82A}">
                    <a16:rowId xmlns:a16="http://schemas.microsoft.com/office/drawing/2014/main" val="2563621579"/>
                  </a:ext>
                </a:extLst>
              </a:tr>
              <a:tr h="425671">
                <a:tc>
                  <a:txBody>
                    <a:bodyPr/>
                    <a:lstStyle/>
                    <a:p>
                      <a:pPr algn="r"/>
                      <a:endParaRPr kumimoji="1" lang="en-US" altLang="ja-JP" sz="1100" b="0" dirty="0" smtClean="0">
                        <a:latin typeface="Meiryo UI" panose="020B0604030504040204" pitchFamily="50" charset="-128"/>
                        <a:ea typeface="Meiryo UI" panose="020B0604030504040204" pitchFamily="50" charset="-128"/>
                      </a:endParaRPr>
                    </a:p>
                  </a:txBody>
                  <a:tcPr marL="84406" marR="84406" marT="42203" marB="42203" anchor="ctr">
                    <a:solidFill>
                      <a:srgbClr val="EDF6F9"/>
                    </a:solidFill>
                  </a:tcPr>
                </a:tc>
                <a:extLst>
                  <a:ext uri="{0D108BD9-81ED-4DB2-BD59-A6C34878D82A}">
                    <a16:rowId xmlns:a16="http://schemas.microsoft.com/office/drawing/2014/main" val="1163915569"/>
                  </a:ext>
                </a:extLst>
              </a:tr>
              <a:tr h="425671">
                <a:tc>
                  <a:txBody>
                    <a:bodyPr/>
                    <a:lstStyle/>
                    <a:p>
                      <a:pPr algn="r"/>
                      <a:endParaRPr kumimoji="1" lang="en-US" altLang="ja-JP" sz="1100" b="0" dirty="0" smtClean="0">
                        <a:latin typeface="Meiryo UI" panose="020B0604030504040204" pitchFamily="50" charset="-128"/>
                        <a:ea typeface="Meiryo UI" panose="020B0604030504040204" pitchFamily="50" charset="-128"/>
                      </a:endParaRPr>
                    </a:p>
                  </a:txBody>
                  <a:tcPr marL="84406" marR="84406" marT="42203" marB="42203" anchor="ctr">
                    <a:solidFill>
                      <a:srgbClr val="EDF6F9"/>
                    </a:solidFill>
                  </a:tcPr>
                </a:tc>
                <a:extLst>
                  <a:ext uri="{0D108BD9-81ED-4DB2-BD59-A6C34878D82A}">
                    <a16:rowId xmlns:a16="http://schemas.microsoft.com/office/drawing/2014/main" val="1187848860"/>
                  </a:ext>
                </a:extLst>
              </a:tr>
              <a:tr h="425671">
                <a:tc>
                  <a:txBody>
                    <a:bodyPr/>
                    <a:lstStyle/>
                    <a:p>
                      <a:pPr algn="r"/>
                      <a:endParaRPr kumimoji="1" lang="en-US" altLang="ja-JP" sz="1100" b="0" dirty="0" smtClean="0">
                        <a:latin typeface="Meiryo UI" panose="020B0604030504040204" pitchFamily="50" charset="-128"/>
                        <a:ea typeface="Meiryo UI" panose="020B0604030504040204" pitchFamily="50" charset="-128"/>
                      </a:endParaRPr>
                    </a:p>
                  </a:txBody>
                  <a:tcPr marL="84406" marR="84406" marT="42203" marB="42203" anchor="ctr">
                    <a:solidFill>
                      <a:srgbClr val="EDF6F9"/>
                    </a:solidFill>
                  </a:tcPr>
                </a:tc>
                <a:extLst>
                  <a:ext uri="{0D108BD9-81ED-4DB2-BD59-A6C34878D82A}">
                    <a16:rowId xmlns:a16="http://schemas.microsoft.com/office/drawing/2014/main" val="4293855453"/>
                  </a:ext>
                </a:extLst>
              </a:tr>
              <a:tr h="425671">
                <a:tc>
                  <a:txBody>
                    <a:bodyPr/>
                    <a:lstStyle/>
                    <a:p>
                      <a:pPr algn="r"/>
                      <a:r>
                        <a:rPr kumimoji="1" lang="en-US" altLang="ja-JP" sz="1100" b="0" dirty="0" smtClean="0">
                          <a:latin typeface="Meiryo UI" panose="020B0604030504040204" pitchFamily="50" charset="-128"/>
                          <a:ea typeface="Meiryo UI" panose="020B0604030504040204" pitchFamily="50" charset="-128"/>
                        </a:rPr>
                        <a:t>41,028</a:t>
                      </a:r>
                    </a:p>
                  </a:txBody>
                  <a:tcPr marL="84406" marR="84406" marT="42203" marB="42203" anchor="ctr">
                    <a:solidFill>
                      <a:srgbClr val="EDF6F9"/>
                    </a:solidFill>
                  </a:tcPr>
                </a:tc>
                <a:extLst>
                  <a:ext uri="{0D108BD9-81ED-4DB2-BD59-A6C34878D82A}">
                    <a16:rowId xmlns:a16="http://schemas.microsoft.com/office/drawing/2014/main" val="2238134201"/>
                  </a:ext>
                </a:extLst>
              </a:tr>
            </a:tbl>
          </a:graphicData>
        </a:graphic>
      </p:graphicFrame>
      <p:graphicFrame>
        <p:nvGraphicFramePr>
          <p:cNvPr id="42" name="表 41"/>
          <p:cNvGraphicFramePr>
            <a:graphicFrameLocks noGrp="1"/>
          </p:cNvGraphicFramePr>
          <p:nvPr>
            <p:extLst/>
          </p:nvPr>
        </p:nvGraphicFramePr>
        <p:xfrm>
          <a:off x="8272006" y="2992442"/>
          <a:ext cx="830769" cy="726005"/>
        </p:xfrm>
        <a:graphic>
          <a:graphicData uri="http://schemas.openxmlformats.org/drawingml/2006/table">
            <a:tbl>
              <a:tblPr firstRow="1" bandRow="1">
                <a:tableStyleId>{0505E3EF-67EA-436B-97B2-0124C06EBD24}</a:tableStyleId>
              </a:tblPr>
              <a:tblGrid>
                <a:gridCol w="830769">
                  <a:extLst>
                    <a:ext uri="{9D8B030D-6E8A-4147-A177-3AD203B41FA5}">
                      <a16:colId xmlns:a16="http://schemas.microsoft.com/office/drawing/2014/main" val="2615792337"/>
                    </a:ext>
                  </a:extLst>
                </a:gridCol>
              </a:tblGrid>
              <a:tr h="300335">
                <a:tc>
                  <a:txBody>
                    <a:bodyPr/>
                    <a:lstStyle/>
                    <a:p>
                      <a:pPr algn="r"/>
                      <a:r>
                        <a:rPr kumimoji="1" lang="en-US" altLang="ja-JP" sz="1100" b="0" dirty="0" smtClean="0">
                          <a:latin typeface="Meiryo UI" panose="020B0604030504040204" pitchFamily="50" charset="-128"/>
                          <a:ea typeface="Meiryo UI" panose="020B0604030504040204" pitchFamily="50" charset="-128"/>
                        </a:rPr>
                        <a:t>186</a:t>
                      </a:r>
                    </a:p>
                  </a:txBody>
                  <a:tcPr marL="84406" marR="84406" marT="42203" marB="42203" anchor="ctr">
                    <a:solidFill>
                      <a:srgbClr val="EFF4E4"/>
                    </a:solidFill>
                  </a:tcPr>
                </a:tc>
                <a:extLst>
                  <a:ext uri="{0D108BD9-81ED-4DB2-BD59-A6C34878D82A}">
                    <a16:rowId xmlns:a16="http://schemas.microsoft.com/office/drawing/2014/main" val="328380298"/>
                  </a:ext>
                </a:extLst>
              </a:tr>
              <a:tr h="425670">
                <a:tc>
                  <a:txBody>
                    <a:bodyPr/>
                    <a:lstStyle/>
                    <a:p>
                      <a:pPr algn="r"/>
                      <a:r>
                        <a:rPr kumimoji="1" lang="en-US" altLang="ja-JP" sz="1100" b="0" dirty="0" smtClean="0">
                          <a:latin typeface="Meiryo UI" panose="020B0604030504040204" pitchFamily="50" charset="-128"/>
                          <a:ea typeface="Meiryo UI" panose="020B0604030504040204" pitchFamily="50" charset="-128"/>
                        </a:rPr>
                        <a:t>189</a:t>
                      </a:r>
                    </a:p>
                  </a:txBody>
                  <a:tcPr marL="84406" marR="84406" marT="42203" marB="42203" anchor="ctr">
                    <a:solidFill>
                      <a:srgbClr val="EFF4E4"/>
                    </a:solidFill>
                  </a:tcPr>
                </a:tc>
                <a:extLst>
                  <a:ext uri="{0D108BD9-81ED-4DB2-BD59-A6C34878D82A}">
                    <a16:rowId xmlns:a16="http://schemas.microsoft.com/office/drawing/2014/main" val="2563621579"/>
                  </a:ext>
                </a:extLst>
              </a:tr>
            </a:tbl>
          </a:graphicData>
        </a:graphic>
      </p:graphicFrame>
      <p:graphicFrame>
        <p:nvGraphicFramePr>
          <p:cNvPr id="44" name="表 43"/>
          <p:cNvGraphicFramePr>
            <a:graphicFrameLocks noGrp="1"/>
          </p:cNvGraphicFramePr>
          <p:nvPr>
            <p:extLst/>
          </p:nvPr>
        </p:nvGraphicFramePr>
        <p:xfrm>
          <a:off x="7378516" y="3787632"/>
          <a:ext cx="830769" cy="2452431"/>
        </p:xfrm>
        <a:graphic>
          <a:graphicData uri="http://schemas.openxmlformats.org/drawingml/2006/table">
            <a:tbl>
              <a:tblPr firstRow="1" bandRow="1">
                <a:tableStyleId>{69CF1AB2-1976-4502-BF36-3FF5EA218861}</a:tableStyleId>
              </a:tblPr>
              <a:tblGrid>
                <a:gridCol w="830769">
                  <a:extLst>
                    <a:ext uri="{9D8B030D-6E8A-4147-A177-3AD203B41FA5}">
                      <a16:colId xmlns:a16="http://schemas.microsoft.com/office/drawing/2014/main" val="2615792337"/>
                    </a:ext>
                  </a:extLst>
                </a:gridCol>
              </a:tblGrid>
              <a:tr h="970338">
                <a:tc>
                  <a:txBody>
                    <a:bodyPr/>
                    <a:lstStyle/>
                    <a:p>
                      <a:pPr algn="r"/>
                      <a:r>
                        <a:rPr kumimoji="1" lang="en-US" altLang="ja-JP" sz="1100" b="0" dirty="0" smtClean="0">
                          <a:latin typeface="Meiryo UI" panose="020B0604030504040204" pitchFamily="50" charset="-128"/>
                          <a:ea typeface="Meiryo UI" panose="020B0604030504040204" pitchFamily="50" charset="-128"/>
                        </a:rPr>
                        <a:t>140,314 </a:t>
                      </a:r>
                    </a:p>
                  </a:txBody>
                  <a:tcPr marL="84406" marR="84406" marT="42203" marB="42203" anchor="ctr">
                    <a:solidFill>
                      <a:srgbClr val="EDF6F9"/>
                    </a:solidFill>
                  </a:tcPr>
                </a:tc>
                <a:extLst>
                  <a:ext uri="{0D108BD9-81ED-4DB2-BD59-A6C34878D82A}">
                    <a16:rowId xmlns:a16="http://schemas.microsoft.com/office/drawing/2014/main" val="328380298"/>
                  </a:ext>
                </a:extLst>
              </a:tr>
              <a:tr h="674585">
                <a:tc>
                  <a:txBody>
                    <a:bodyPr/>
                    <a:lstStyle/>
                    <a:p>
                      <a:pPr algn="r"/>
                      <a:r>
                        <a:rPr kumimoji="1" lang="en-US" altLang="ja-JP" sz="1100" b="0" dirty="0" smtClean="0">
                          <a:latin typeface="Meiryo UI" panose="020B0604030504040204" pitchFamily="50" charset="-128"/>
                          <a:ea typeface="Meiryo UI" panose="020B0604030504040204" pitchFamily="50" charset="-128"/>
                        </a:rPr>
                        <a:t>41,028</a:t>
                      </a:r>
                    </a:p>
                  </a:txBody>
                  <a:tcPr marL="84406" marR="84406" marT="42203" marB="42203" anchor="ctr">
                    <a:solidFill>
                      <a:srgbClr val="EDF6F9"/>
                    </a:solidFill>
                  </a:tcPr>
                </a:tc>
                <a:extLst>
                  <a:ext uri="{0D108BD9-81ED-4DB2-BD59-A6C34878D82A}">
                    <a16:rowId xmlns:a16="http://schemas.microsoft.com/office/drawing/2014/main" val="2563621579"/>
                  </a:ext>
                </a:extLst>
              </a:tr>
              <a:tr h="428677">
                <a:tc>
                  <a:txBody>
                    <a:bodyPr/>
                    <a:lstStyle/>
                    <a:p>
                      <a:pPr algn="r"/>
                      <a:r>
                        <a:rPr kumimoji="1" lang="en-US" altLang="ja-JP" sz="1100" b="0" dirty="0" smtClean="0">
                          <a:latin typeface="Meiryo UI" panose="020B0604030504040204" pitchFamily="50" charset="-128"/>
                          <a:ea typeface="Meiryo UI" panose="020B0604030504040204" pitchFamily="50" charset="-128"/>
                        </a:rPr>
                        <a:t>680 </a:t>
                      </a:r>
                    </a:p>
                  </a:txBody>
                  <a:tcPr marL="84406" marR="84406" marT="42203" marB="42203" anchor="ctr">
                    <a:solidFill>
                      <a:srgbClr val="EDF6F9"/>
                    </a:solidFill>
                  </a:tcPr>
                </a:tc>
                <a:extLst>
                  <a:ext uri="{0D108BD9-81ED-4DB2-BD59-A6C34878D82A}">
                    <a16:rowId xmlns:a16="http://schemas.microsoft.com/office/drawing/2014/main" val="376596195"/>
                  </a:ext>
                </a:extLst>
              </a:tr>
              <a:tr h="378831">
                <a:tc>
                  <a:txBody>
                    <a:bodyPr/>
                    <a:lstStyle/>
                    <a:p>
                      <a:pPr algn="r"/>
                      <a:r>
                        <a:rPr kumimoji="1" lang="en-US" altLang="ja-JP" sz="1100" b="0" dirty="0" smtClean="0">
                          <a:latin typeface="Meiryo UI" panose="020B0604030504040204" pitchFamily="50" charset="-128"/>
                          <a:ea typeface="Meiryo UI" panose="020B0604030504040204" pitchFamily="50" charset="-128"/>
                        </a:rPr>
                        <a:t>3,255</a:t>
                      </a:r>
                    </a:p>
                  </a:txBody>
                  <a:tcPr marL="84406" marR="84406" marT="42203" marB="42203" anchor="ctr">
                    <a:solidFill>
                      <a:srgbClr val="EDF6F9"/>
                    </a:solidFill>
                  </a:tcPr>
                </a:tc>
                <a:extLst>
                  <a:ext uri="{0D108BD9-81ED-4DB2-BD59-A6C34878D82A}">
                    <a16:rowId xmlns:a16="http://schemas.microsoft.com/office/drawing/2014/main" val="153297662"/>
                  </a:ext>
                </a:extLst>
              </a:tr>
            </a:tbl>
          </a:graphicData>
        </a:graphic>
      </p:graphicFrame>
      <p:graphicFrame>
        <p:nvGraphicFramePr>
          <p:cNvPr id="45" name="表 44"/>
          <p:cNvGraphicFramePr>
            <a:graphicFrameLocks noGrp="1"/>
          </p:cNvGraphicFramePr>
          <p:nvPr>
            <p:extLst/>
          </p:nvPr>
        </p:nvGraphicFramePr>
        <p:xfrm>
          <a:off x="8272007" y="3787634"/>
          <a:ext cx="830769" cy="2452431"/>
        </p:xfrm>
        <a:graphic>
          <a:graphicData uri="http://schemas.openxmlformats.org/drawingml/2006/table">
            <a:tbl>
              <a:tblPr firstRow="1" bandRow="1">
                <a:tableStyleId>{0505E3EF-67EA-436B-97B2-0124C06EBD24}</a:tableStyleId>
              </a:tblPr>
              <a:tblGrid>
                <a:gridCol w="830769">
                  <a:extLst>
                    <a:ext uri="{9D8B030D-6E8A-4147-A177-3AD203B41FA5}">
                      <a16:colId xmlns:a16="http://schemas.microsoft.com/office/drawing/2014/main" val="2615792337"/>
                    </a:ext>
                  </a:extLst>
                </a:gridCol>
              </a:tblGrid>
              <a:tr h="970338">
                <a:tc>
                  <a:txBody>
                    <a:bodyPr/>
                    <a:lstStyle/>
                    <a:p>
                      <a:pPr algn="r"/>
                      <a:r>
                        <a:rPr kumimoji="1" lang="en-US" altLang="ja-JP" sz="1100" b="0" dirty="0" smtClean="0">
                          <a:latin typeface="Meiryo UI" panose="020B0604030504040204" pitchFamily="50" charset="-128"/>
                          <a:ea typeface="Meiryo UI" panose="020B0604030504040204" pitchFamily="50" charset="-128"/>
                        </a:rPr>
                        <a:t>8,144</a:t>
                      </a:r>
                    </a:p>
                  </a:txBody>
                  <a:tcPr marL="84406" marR="84406" marT="42203" marB="42203" anchor="ctr">
                    <a:solidFill>
                      <a:srgbClr val="EFF4E4"/>
                    </a:solidFill>
                  </a:tcPr>
                </a:tc>
                <a:extLst>
                  <a:ext uri="{0D108BD9-81ED-4DB2-BD59-A6C34878D82A}">
                    <a16:rowId xmlns:a16="http://schemas.microsoft.com/office/drawing/2014/main" val="328380298"/>
                  </a:ext>
                </a:extLst>
              </a:tr>
              <a:tr h="674585">
                <a:tc>
                  <a:txBody>
                    <a:bodyPr/>
                    <a:lstStyle/>
                    <a:p>
                      <a:pPr algn="r"/>
                      <a:r>
                        <a:rPr kumimoji="1" lang="en-US" altLang="ja-JP" sz="1100" b="0" dirty="0" smtClean="0">
                          <a:latin typeface="Meiryo UI" panose="020B0604030504040204" pitchFamily="50" charset="-128"/>
                          <a:ea typeface="Meiryo UI" panose="020B0604030504040204" pitchFamily="50" charset="-128"/>
                        </a:rPr>
                        <a:t>4,429</a:t>
                      </a:r>
                    </a:p>
                  </a:txBody>
                  <a:tcPr marL="84406" marR="84406" marT="42203" marB="42203" anchor="ctr">
                    <a:solidFill>
                      <a:srgbClr val="EFF4E4"/>
                    </a:solidFill>
                  </a:tcPr>
                </a:tc>
                <a:extLst>
                  <a:ext uri="{0D108BD9-81ED-4DB2-BD59-A6C34878D82A}">
                    <a16:rowId xmlns:a16="http://schemas.microsoft.com/office/drawing/2014/main" val="2563621579"/>
                  </a:ext>
                </a:extLst>
              </a:tr>
              <a:tr h="428677">
                <a:tc>
                  <a:txBody>
                    <a:bodyPr/>
                    <a:lstStyle/>
                    <a:p>
                      <a:pPr algn="r"/>
                      <a:r>
                        <a:rPr kumimoji="1" lang="en-US" altLang="ja-JP" sz="1100" b="0" dirty="0" smtClean="0">
                          <a:latin typeface="Meiryo UI" panose="020B0604030504040204" pitchFamily="50" charset="-128"/>
                          <a:ea typeface="Meiryo UI" panose="020B0604030504040204" pitchFamily="50" charset="-128"/>
                        </a:rPr>
                        <a:t>367</a:t>
                      </a:r>
                    </a:p>
                  </a:txBody>
                  <a:tcPr marL="84406" marR="84406" marT="42203" marB="42203" anchor="ctr">
                    <a:solidFill>
                      <a:srgbClr val="EFF4E4"/>
                    </a:solidFill>
                  </a:tcPr>
                </a:tc>
                <a:extLst>
                  <a:ext uri="{0D108BD9-81ED-4DB2-BD59-A6C34878D82A}">
                    <a16:rowId xmlns:a16="http://schemas.microsoft.com/office/drawing/2014/main" val="2066656323"/>
                  </a:ext>
                </a:extLst>
              </a:tr>
              <a:tr h="378831">
                <a:tc>
                  <a:txBody>
                    <a:bodyPr/>
                    <a:lstStyle/>
                    <a:p>
                      <a:pPr algn="r"/>
                      <a:r>
                        <a:rPr kumimoji="1" lang="en-US" altLang="ja-JP" sz="1100" b="0" dirty="0" smtClean="0">
                          <a:latin typeface="Meiryo UI" panose="020B0604030504040204" pitchFamily="50" charset="-128"/>
                          <a:ea typeface="Meiryo UI" panose="020B0604030504040204" pitchFamily="50" charset="-128"/>
                        </a:rPr>
                        <a:t>546</a:t>
                      </a:r>
                    </a:p>
                  </a:txBody>
                  <a:tcPr marL="84406" marR="84406" marT="42203" marB="42203" anchor="ctr">
                    <a:solidFill>
                      <a:srgbClr val="EFF4E4"/>
                    </a:solidFill>
                  </a:tcPr>
                </a:tc>
                <a:extLst>
                  <a:ext uri="{0D108BD9-81ED-4DB2-BD59-A6C34878D82A}">
                    <a16:rowId xmlns:a16="http://schemas.microsoft.com/office/drawing/2014/main" val="958947957"/>
                  </a:ext>
                </a:extLst>
              </a:tr>
            </a:tbl>
          </a:graphicData>
        </a:graphic>
      </p:graphicFrame>
      <p:sp>
        <p:nvSpPr>
          <p:cNvPr id="46" name="角丸四角形 45"/>
          <p:cNvSpPr/>
          <p:nvPr/>
        </p:nvSpPr>
        <p:spPr>
          <a:xfrm>
            <a:off x="643508" y="637327"/>
            <a:ext cx="6650344" cy="199385"/>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9846" rtlCol="0" anchor="ctr"/>
          <a:lstStyle/>
          <a:p>
            <a:pPr algn="ctr" fontAlgn="base">
              <a:spcBef>
                <a:spcPct val="0"/>
              </a:spcBef>
              <a:spcAft>
                <a:spcPct val="0"/>
              </a:spcAft>
            </a:pPr>
            <a:r>
              <a:rPr lang="ja-JP" altLang="en-US" sz="1108" b="1" dirty="0">
                <a:solidFill>
                  <a:srgbClr val="000000"/>
                </a:solidFill>
                <a:latin typeface="Meiryo UI" panose="020B0604030504040204" pitchFamily="50" charset="-128"/>
                <a:ea typeface="Meiryo UI" panose="020B0604030504040204" pitchFamily="50" charset="-128"/>
              </a:rPr>
              <a:t>サービス内容</a:t>
            </a:r>
          </a:p>
        </p:txBody>
      </p:sp>
      <p:sp>
        <p:nvSpPr>
          <p:cNvPr id="47" name="角丸四角形 46"/>
          <p:cNvSpPr/>
          <p:nvPr/>
        </p:nvSpPr>
        <p:spPr>
          <a:xfrm>
            <a:off x="7356869" y="637327"/>
            <a:ext cx="830769" cy="199385"/>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9846" rIns="99692" rtlCol="0" anchor="ctr"/>
          <a:lstStyle/>
          <a:p>
            <a:pPr algn="ctr"/>
            <a:r>
              <a:rPr lang="ja-JP" altLang="en-US" sz="1108" b="1" dirty="0">
                <a:solidFill>
                  <a:srgbClr val="000000"/>
                </a:solidFill>
                <a:latin typeface="Meiryo UI" panose="020B0604030504040204" pitchFamily="50" charset="-128"/>
                <a:ea typeface="Meiryo UI" panose="020B0604030504040204" pitchFamily="50" charset="-128"/>
              </a:rPr>
              <a:t>利用者数</a:t>
            </a:r>
          </a:p>
        </p:txBody>
      </p:sp>
      <p:sp>
        <p:nvSpPr>
          <p:cNvPr id="48" name="角丸四角形 47"/>
          <p:cNvSpPr/>
          <p:nvPr/>
        </p:nvSpPr>
        <p:spPr>
          <a:xfrm>
            <a:off x="8220965" y="637327"/>
            <a:ext cx="870922" cy="199385"/>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9846" rIns="99692" rtlCol="0" anchor="ctr"/>
          <a:lstStyle/>
          <a:p>
            <a:pPr algn="ctr"/>
            <a:r>
              <a:rPr lang="ja-JP" altLang="en-US" sz="831" b="1" dirty="0">
                <a:solidFill>
                  <a:srgbClr val="000000"/>
                </a:solidFill>
                <a:latin typeface="Meiryo UI" panose="020B0604030504040204" pitchFamily="50" charset="-128"/>
                <a:ea typeface="Meiryo UI" panose="020B0604030504040204" pitchFamily="50" charset="-128"/>
              </a:rPr>
              <a:t>施設・事業所数</a:t>
            </a:r>
          </a:p>
        </p:txBody>
      </p:sp>
    </p:spTree>
    <p:extLst>
      <p:ext uri="{BB962C8B-B14F-4D97-AF65-F5344CB8AC3E}">
        <p14:creationId xmlns:p14="http://schemas.microsoft.com/office/powerpoint/2010/main" val="2245645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
          <p:cNvSpPr>
            <a:spLocks noChangeArrowheads="1"/>
          </p:cNvSpPr>
          <p:nvPr/>
        </p:nvSpPr>
        <p:spPr bwMode="auto">
          <a:xfrm>
            <a:off x="469946" y="666792"/>
            <a:ext cx="8209725" cy="291612"/>
          </a:xfrm>
          <a:prstGeom prst="rect">
            <a:avLst/>
          </a:prstGeom>
          <a:solidFill>
            <a:schemeClr val="bg1">
              <a:lumMod val="85000"/>
            </a:schemeClr>
          </a:solidFill>
          <a:ln w="9525">
            <a:solidFill>
              <a:schemeClr val="tx1"/>
            </a:solidFill>
            <a:miter lim="800000"/>
            <a:headEnd/>
            <a:tailEnd/>
          </a:ln>
        </p:spPr>
        <p:txBody>
          <a:bodyPr wrap="none" anchor="ctr"/>
          <a:lstStyle/>
          <a:p>
            <a:pPr algn="ctr" defTabSz="844083" fontAlgn="base">
              <a:spcBef>
                <a:spcPct val="0"/>
              </a:spcBef>
              <a:spcAft>
                <a:spcPct val="0"/>
              </a:spcAft>
              <a:defRPr/>
            </a:pPr>
            <a:r>
              <a:rPr kumimoji="1" lang="ja-JP" altLang="en-US" sz="1662" dirty="0">
                <a:solidFill>
                  <a:prstClr val="black"/>
                </a:solidFill>
                <a:latin typeface="Arial" charset="0"/>
                <a:ea typeface="ＭＳ Ｐゴシック" charset="-128"/>
              </a:rPr>
              <a:t>利用者数の推移（６ヶ月毎の利用者数推移）（障害福祉サービスと障害児サービス）</a:t>
            </a:r>
          </a:p>
        </p:txBody>
      </p:sp>
      <p:sp>
        <p:nvSpPr>
          <p:cNvPr id="5" name="AutoShape 6"/>
          <p:cNvSpPr>
            <a:spLocks noChangeArrowheads="1"/>
          </p:cNvSpPr>
          <p:nvPr/>
        </p:nvSpPr>
        <p:spPr bwMode="auto">
          <a:xfrm>
            <a:off x="469946" y="4509334"/>
            <a:ext cx="8186790" cy="373674"/>
          </a:xfrm>
          <a:prstGeom prst="roundRect">
            <a:avLst>
              <a:gd name="adj" fmla="val 16667"/>
            </a:avLst>
          </a:prstGeom>
          <a:noFill/>
          <a:ln w="9525" algn="ctr">
            <a:solidFill>
              <a:schemeClr val="tx1"/>
            </a:solidFill>
            <a:round/>
            <a:headEnd/>
            <a:tailEnd/>
          </a:ln>
        </p:spPr>
        <p:txBody>
          <a:bodyPr wrap="none"/>
          <a:lstStyle/>
          <a:p>
            <a:pPr defTabSz="844083" fontAlgn="base">
              <a:spcBef>
                <a:spcPct val="0"/>
              </a:spcBef>
              <a:spcAft>
                <a:spcPct val="0"/>
              </a:spcAft>
              <a:defRPr/>
            </a:pPr>
            <a:r>
              <a:rPr kumimoji="1" lang="ja-JP" altLang="en-US" sz="1846" dirty="0">
                <a:solidFill>
                  <a:prstClr val="black"/>
                </a:solidFill>
                <a:latin typeface="Arial" charset="0"/>
                <a:ea typeface="ＭＳ Ｐゴシック" charset="-128"/>
              </a:rPr>
              <a:t>　 </a:t>
            </a:r>
            <a:r>
              <a:rPr kumimoji="1" lang="en-US" altLang="ja-JP" sz="1846" dirty="0">
                <a:solidFill>
                  <a:prstClr val="black"/>
                </a:solidFill>
                <a:latin typeface="Arial" charset="0"/>
                <a:ea typeface="ＭＳ Ｐゴシック" charset="-128"/>
              </a:rPr>
              <a:t>○</a:t>
            </a:r>
            <a:r>
              <a:rPr kumimoji="1" lang="ja-JP" altLang="en-US" sz="1846" dirty="0">
                <a:solidFill>
                  <a:prstClr val="black"/>
                </a:solidFill>
                <a:latin typeface="Arial" charset="0"/>
                <a:ea typeface="ＭＳ Ｐゴシック" charset="-128"/>
              </a:rPr>
              <a:t>平成２９年１２月→平成３０年１２月の伸び率（年率）・・・・・　６．</a:t>
            </a:r>
            <a:r>
              <a:rPr kumimoji="1" lang="en-US" altLang="ja-JP" sz="1846" dirty="0">
                <a:solidFill>
                  <a:prstClr val="black"/>
                </a:solidFill>
                <a:latin typeface="Arial" charset="0"/>
                <a:ea typeface="ＭＳ Ｐゴシック" charset="-128"/>
              </a:rPr>
              <a:t>5</a:t>
            </a:r>
            <a:r>
              <a:rPr kumimoji="1" lang="ja-JP" altLang="en-US" sz="1846" dirty="0">
                <a:solidFill>
                  <a:prstClr val="black"/>
                </a:solidFill>
                <a:latin typeface="Arial" charset="0"/>
                <a:ea typeface="ＭＳ Ｐゴシック" charset="-128"/>
              </a:rPr>
              <a:t>％</a:t>
            </a:r>
          </a:p>
        </p:txBody>
      </p:sp>
      <p:sp>
        <p:nvSpPr>
          <p:cNvPr id="4" name="テキスト ボックス 3"/>
          <p:cNvSpPr txBox="1"/>
          <p:nvPr/>
        </p:nvSpPr>
        <p:spPr>
          <a:xfrm>
            <a:off x="7770817" y="1057433"/>
            <a:ext cx="1080120" cy="262829"/>
          </a:xfrm>
          <a:prstGeom prst="rect">
            <a:avLst/>
          </a:prstGeom>
          <a:noFill/>
        </p:spPr>
        <p:txBody>
          <a:bodyPr wrap="square" rtlCol="0">
            <a:spAutoFit/>
          </a:bodyPr>
          <a:lstStyle/>
          <a:p>
            <a:pPr defTabSz="844083" fontAlgn="base">
              <a:spcBef>
                <a:spcPct val="0"/>
              </a:spcBef>
              <a:spcAft>
                <a:spcPct val="0"/>
              </a:spcAft>
              <a:defRPr/>
            </a:pPr>
            <a:r>
              <a:rPr kumimoji="1" lang="ja-JP" altLang="en-US" sz="1108" b="1" dirty="0">
                <a:solidFill>
                  <a:prstClr val="black"/>
                </a:solidFill>
                <a:latin typeface="Arial" charset="0"/>
                <a:ea typeface="ＭＳ Ｐゴシック" charset="-128"/>
              </a:rPr>
              <a:t>（単位：万人）</a:t>
            </a:r>
          </a:p>
        </p:txBody>
      </p:sp>
      <p:sp>
        <p:nvSpPr>
          <p:cNvPr id="7" name="テキスト ボックス 6"/>
          <p:cNvSpPr txBox="1"/>
          <p:nvPr/>
        </p:nvSpPr>
        <p:spPr>
          <a:xfrm>
            <a:off x="469946" y="5090724"/>
            <a:ext cx="8132350" cy="1285801"/>
          </a:xfrm>
          <a:prstGeom prst="rect">
            <a:avLst/>
          </a:prstGeom>
          <a:noFill/>
        </p:spPr>
        <p:txBody>
          <a:bodyPr wrap="square" rtlCol="0">
            <a:spAutoFit/>
          </a:bodyPr>
          <a:lstStyle/>
          <a:p>
            <a:pPr defTabSz="844083" fontAlgn="base">
              <a:spcBef>
                <a:spcPct val="0"/>
              </a:spcBef>
              <a:spcAft>
                <a:spcPct val="0"/>
              </a:spcAft>
              <a:defRPr/>
            </a:pPr>
            <a:r>
              <a:rPr kumimoji="1" lang="ja-JP" altLang="en-US" sz="1108" dirty="0">
                <a:solidFill>
                  <a:prstClr val="black"/>
                </a:solidFill>
                <a:latin typeface="ＭＳ ゴシック" pitchFamily="49" charset="-128"/>
                <a:ea typeface="ＭＳ ゴシック" pitchFamily="49" charset="-128"/>
              </a:rPr>
              <a:t>　　　　　　　　　　　　　　　　　　　　　　　　　　　　　　　　　　　　　　　　　　　</a:t>
            </a:r>
            <a:r>
              <a:rPr kumimoji="1" lang="en-US" altLang="ja-JP" sz="1108" dirty="0">
                <a:solidFill>
                  <a:prstClr val="black"/>
                </a:solidFill>
                <a:latin typeface="ＭＳ ゴシック" pitchFamily="49" charset="-128"/>
                <a:ea typeface="ＭＳ ゴシック" pitchFamily="49" charset="-128"/>
              </a:rPr>
              <a:t>(</a:t>
            </a:r>
            <a:r>
              <a:rPr kumimoji="1" lang="ja-JP" altLang="en-US" sz="1108" dirty="0">
                <a:solidFill>
                  <a:prstClr val="black"/>
                </a:solidFill>
                <a:latin typeface="ＭＳ ゴシック" pitchFamily="49" charset="-128"/>
                <a:ea typeface="ＭＳ ゴシック" pitchFamily="49" charset="-128"/>
              </a:rPr>
              <a:t>３０年１２月の利用者数</a:t>
            </a:r>
            <a:r>
              <a:rPr kumimoji="1" lang="en-US" altLang="ja-JP" sz="1108" dirty="0">
                <a:solidFill>
                  <a:prstClr val="black"/>
                </a:solidFill>
                <a:latin typeface="ＭＳ ゴシック" pitchFamily="49" charset="-128"/>
                <a:ea typeface="ＭＳ ゴシック" pitchFamily="49" charset="-128"/>
              </a:rPr>
              <a:t>)</a:t>
            </a:r>
          </a:p>
          <a:p>
            <a:pPr defTabSz="844083" fontAlgn="base">
              <a:spcBef>
                <a:spcPct val="0"/>
              </a:spcBef>
              <a:spcAft>
                <a:spcPct val="0"/>
              </a:spcAft>
              <a:defRPr/>
            </a:pPr>
            <a:r>
              <a:rPr kumimoji="1" lang="ja-JP" altLang="en-US" sz="1108" dirty="0">
                <a:solidFill>
                  <a:prstClr val="black"/>
                </a:solidFill>
                <a:latin typeface="ＭＳ ゴシック" pitchFamily="49" charset="-128"/>
                <a:ea typeface="ＭＳ ゴシック" pitchFamily="49" charset="-128"/>
              </a:rPr>
              <a:t>このうち　身体障害者の伸び率</a:t>
            </a:r>
            <a:r>
              <a:rPr kumimoji="1" lang="en-US" altLang="ja-JP" sz="1108" dirty="0">
                <a:solidFill>
                  <a:prstClr val="black"/>
                </a:solidFill>
                <a:latin typeface="ＭＳ ゴシック" pitchFamily="49" charset="-128"/>
                <a:ea typeface="ＭＳ ゴシック" pitchFamily="49" charset="-128"/>
              </a:rPr>
              <a:t>……</a:t>
            </a:r>
            <a:r>
              <a:rPr kumimoji="1" lang="ja-JP" altLang="en-US" sz="1108" dirty="0">
                <a:solidFill>
                  <a:prstClr val="black"/>
                </a:solidFill>
                <a:latin typeface="ＭＳ ゴシック" pitchFamily="49" charset="-128"/>
                <a:ea typeface="ＭＳ ゴシック" pitchFamily="49" charset="-128"/>
              </a:rPr>
              <a:t>　　１</a:t>
            </a:r>
            <a:r>
              <a:rPr kumimoji="1" lang="en-US" altLang="ja-JP" sz="1108" dirty="0">
                <a:solidFill>
                  <a:prstClr val="black"/>
                </a:solidFill>
                <a:latin typeface="ＭＳ ゴシック" pitchFamily="49" charset="-128"/>
                <a:ea typeface="ＭＳ ゴシック" pitchFamily="49" charset="-128"/>
              </a:rPr>
              <a:t>. </a:t>
            </a:r>
            <a:r>
              <a:rPr kumimoji="1" lang="ja-JP" altLang="en-US" sz="1108" dirty="0">
                <a:solidFill>
                  <a:prstClr val="black"/>
                </a:solidFill>
                <a:latin typeface="ＭＳ ゴシック" pitchFamily="49" charset="-128"/>
                <a:ea typeface="ＭＳ ゴシック" pitchFamily="49" charset="-128"/>
              </a:rPr>
              <a:t>２％　　　　身体障害者</a:t>
            </a:r>
            <a:r>
              <a:rPr kumimoji="1" lang="en-US" altLang="ja-JP" sz="1108" dirty="0">
                <a:solidFill>
                  <a:prstClr val="black"/>
                </a:solidFill>
                <a:latin typeface="ＭＳ ゴシック" pitchFamily="49" charset="-128"/>
                <a:ea typeface="ＭＳ ゴシック" pitchFamily="49" charset="-128"/>
              </a:rPr>
              <a:t>……</a:t>
            </a:r>
            <a:r>
              <a:rPr kumimoji="1" lang="ja-JP" altLang="en-US" sz="1108" dirty="0">
                <a:solidFill>
                  <a:prstClr val="black"/>
                </a:solidFill>
                <a:latin typeface="ＭＳ ゴシック" pitchFamily="49" charset="-128"/>
                <a:ea typeface="ＭＳ ゴシック" pitchFamily="49" charset="-128"/>
              </a:rPr>
              <a:t>　　２１．９万人　　</a:t>
            </a:r>
          </a:p>
          <a:p>
            <a:pPr defTabSz="844083" fontAlgn="base">
              <a:spcBef>
                <a:spcPct val="0"/>
              </a:spcBef>
              <a:spcAft>
                <a:spcPct val="0"/>
              </a:spcAft>
              <a:defRPr/>
            </a:pPr>
            <a:r>
              <a:rPr kumimoji="1" lang="ja-JP" altLang="en-US" sz="1108" dirty="0">
                <a:solidFill>
                  <a:prstClr val="black"/>
                </a:solidFill>
                <a:latin typeface="ＭＳ ゴシック" pitchFamily="49" charset="-128"/>
                <a:ea typeface="ＭＳ ゴシック" pitchFamily="49" charset="-128"/>
              </a:rPr>
              <a:t>　　　　　知的障害者の伸び率</a:t>
            </a:r>
            <a:r>
              <a:rPr kumimoji="1" lang="en-US" altLang="ja-JP" sz="1108" dirty="0">
                <a:solidFill>
                  <a:prstClr val="black"/>
                </a:solidFill>
                <a:latin typeface="ＭＳ ゴシック" pitchFamily="49" charset="-128"/>
                <a:ea typeface="ＭＳ ゴシック" pitchFamily="49" charset="-128"/>
              </a:rPr>
              <a:t>……</a:t>
            </a:r>
            <a:r>
              <a:rPr kumimoji="1" lang="ja-JP" altLang="en-US" sz="1108" dirty="0">
                <a:solidFill>
                  <a:prstClr val="black"/>
                </a:solidFill>
                <a:latin typeface="ＭＳ ゴシック" pitchFamily="49" charset="-128"/>
                <a:ea typeface="ＭＳ ゴシック" pitchFamily="49" charset="-128"/>
              </a:rPr>
              <a:t>　　３</a:t>
            </a:r>
            <a:r>
              <a:rPr kumimoji="1" lang="en-US" altLang="ja-JP" sz="1108" dirty="0">
                <a:solidFill>
                  <a:prstClr val="black"/>
                </a:solidFill>
                <a:latin typeface="ＭＳ ゴシック" pitchFamily="49" charset="-128"/>
                <a:ea typeface="ＭＳ ゴシック" pitchFamily="49" charset="-128"/>
              </a:rPr>
              <a:t>.</a:t>
            </a:r>
            <a:r>
              <a:rPr kumimoji="1" lang="ja-JP" altLang="en-US" sz="1108" dirty="0">
                <a:solidFill>
                  <a:prstClr val="black"/>
                </a:solidFill>
                <a:latin typeface="ＭＳ ゴシック" pitchFamily="49" charset="-128"/>
                <a:ea typeface="ＭＳ ゴシック" pitchFamily="49" charset="-128"/>
              </a:rPr>
              <a:t> ３％　　　　知的障害者</a:t>
            </a:r>
            <a:r>
              <a:rPr kumimoji="1" lang="en-US" altLang="ja-JP" sz="1108" dirty="0">
                <a:solidFill>
                  <a:prstClr val="black"/>
                </a:solidFill>
                <a:latin typeface="ＭＳ ゴシック" pitchFamily="49" charset="-128"/>
                <a:ea typeface="ＭＳ ゴシック" pitchFamily="49" charset="-128"/>
              </a:rPr>
              <a:t>……</a:t>
            </a:r>
            <a:r>
              <a:rPr kumimoji="1" lang="ja-JP" altLang="en-US" sz="1108" dirty="0">
                <a:solidFill>
                  <a:prstClr val="black"/>
                </a:solidFill>
                <a:latin typeface="ＭＳ ゴシック" pitchFamily="49" charset="-128"/>
                <a:ea typeface="ＭＳ ゴシック" pitchFamily="49" charset="-128"/>
              </a:rPr>
              <a:t>　　３９．７万人</a:t>
            </a:r>
          </a:p>
          <a:p>
            <a:pPr defTabSz="844083" fontAlgn="base">
              <a:spcBef>
                <a:spcPct val="0"/>
              </a:spcBef>
              <a:spcAft>
                <a:spcPct val="0"/>
              </a:spcAft>
              <a:defRPr/>
            </a:pPr>
            <a:r>
              <a:rPr kumimoji="1" lang="ja-JP" altLang="en-US" sz="1108" dirty="0">
                <a:solidFill>
                  <a:prstClr val="black"/>
                </a:solidFill>
                <a:latin typeface="ＭＳ ゴシック" pitchFamily="49" charset="-128"/>
                <a:ea typeface="ＭＳ ゴシック" pitchFamily="49" charset="-128"/>
              </a:rPr>
              <a:t>　　　　　精神障害者の伸び率</a:t>
            </a:r>
            <a:r>
              <a:rPr kumimoji="1" lang="en-US" altLang="ja-JP" sz="1108" dirty="0">
                <a:solidFill>
                  <a:prstClr val="black"/>
                </a:solidFill>
                <a:latin typeface="ＭＳ ゴシック" pitchFamily="49" charset="-128"/>
                <a:ea typeface="ＭＳ ゴシック" pitchFamily="49" charset="-128"/>
              </a:rPr>
              <a:t>……</a:t>
            </a:r>
            <a:r>
              <a:rPr kumimoji="1" lang="ja-JP" altLang="en-US" sz="1108" dirty="0">
                <a:solidFill>
                  <a:prstClr val="black"/>
                </a:solidFill>
                <a:latin typeface="ＭＳ ゴシック" pitchFamily="49" charset="-128"/>
                <a:ea typeface="ＭＳ ゴシック" pitchFamily="49" charset="-128"/>
              </a:rPr>
              <a:t>　　７</a:t>
            </a:r>
            <a:r>
              <a:rPr kumimoji="1" lang="en-US" altLang="ja-JP" sz="1108" dirty="0">
                <a:solidFill>
                  <a:prstClr val="black"/>
                </a:solidFill>
                <a:latin typeface="ＭＳ ゴシック" pitchFamily="49" charset="-128"/>
                <a:ea typeface="ＭＳ ゴシック" pitchFamily="49" charset="-128"/>
              </a:rPr>
              <a:t>. </a:t>
            </a:r>
            <a:r>
              <a:rPr kumimoji="1" lang="ja-JP" altLang="en-US" sz="1108" dirty="0">
                <a:solidFill>
                  <a:prstClr val="black"/>
                </a:solidFill>
                <a:latin typeface="ＭＳ ゴシック" pitchFamily="49" charset="-128"/>
                <a:ea typeface="ＭＳ ゴシック" pitchFamily="49" charset="-128"/>
              </a:rPr>
              <a:t>６％　　　　精神障害者</a:t>
            </a:r>
            <a:r>
              <a:rPr kumimoji="1" lang="en-US" altLang="ja-JP" sz="1108" dirty="0">
                <a:solidFill>
                  <a:prstClr val="black"/>
                </a:solidFill>
                <a:latin typeface="ＭＳ ゴシック" pitchFamily="49" charset="-128"/>
                <a:ea typeface="ＭＳ ゴシック" pitchFamily="49" charset="-128"/>
              </a:rPr>
              <a:t>……</a:t>
            </a:r>
            <a:r>
              <a:rPr kumimoji="1" lang="ja-JP" altLang="en-US" sz="1108" dirty="0">
                <a:solidFill>
                  <a:prstClr val="black"/>
                </a:solidFill>
                <a:latin typeface="ＭＳ ゴシック" pitchFamily="49" charset="-128"/>
                <a:ea typeface="ＭＳ ゴシック" pitchFamily="49" charset="-128"/>
              </a:rPr>
              <a:t>　　２２．５万人</a:t>
            </a:r>
            <a:endParaRPr kumimoji="1" lang="en-US" altLang="ja-JP" sz="1108" dirty="0">
              <a:solidFill>
                <a:prstClr val="black"/>
              </a:solidFill>
              <a:latin typeface="ＭＳ ゴシック" pitchFamily="49" charset="-128"/>
              <a:ea typeface="ＭＳ ゴシック" pitchFamily="49" charset="-128"/>
            </a:endParaRPr>
          </a:p>
          <a:p>
            <a:pPr defTabSz="844083" fontAlgn="base">
              <a:spcBef>
                <a:spcPct val="0"/>
              </a:spcBef>
              <a:spcAft>
                <a:spcPct val="0"/>
              </a:spcAft>
              <a:defRPr/>
            </a:pPr>
            <a:r>
              <a:rPr kumimoji="1" lang="ja-JP" altLang="en-US" sz="1108" dirty="0">
                <a:solidFill>
                  <a:prstClr val="black"/>
                </a:solidFill>
                <a:latin typeface="ＭＳ ゴシック" pitchFamily="49" charset="-128"/>
                <a:ea typeface="ＭＳ ゴシック" pitchFamily="49" charset="-128"/>
              </a:rPr>
              <a:t>　　　　　障害児の伸び率　　</a:t>
            </a:r>
            <a:r>
              <a:rPr kumimoji="1" lang="en-US" altLang="ja-JP" sz="1108" dirty="0">
                <a:solidFill>
                  <a:prstClr val="black"/>
                </a:solidFill>
                <a:latin typeface="ＭＳ ゴシック" pitchFamily="49" charset="-128"/>
                <a:ea typeface="ＭＳ ゴシック" pitchFamily="49" charset="-128"/>
              </a:rPr>
              <a:t>……</a:t>
            </a:r>
            <a:r>
              <a:rPr kumimoji="1" lang="ja-JP" altLang="en-US" sz="1108" dirty="0">
                <a:solidFill>
                  <a:prstClr val="black"/>
                </a:solidFill>
                <a:latin typeface="ＭＳ ゴシック" pitchFamily="49" charset="-128"/>
                <a:ea typeface="ＭＳ ゴシック" pitchFamily="49" charset="-128"/>
              </a:rPr>
              <a:t>　１３．８％　　　　難病等対象者</a:t>
            </a:r>
            <a:r>
              <a:rPr kumimoji="1" lang="en-US" altLang="ja-JP" sz="1108" dirty="0">
                <a:solidFill>
                  <a:prstClr val="black"/>
                </a:solidFill>
                <a:latin typeface="ＭＳ ゴシック" pitchFamily="49" charset="-128"/>
                <a:ea typeface="ＭＳ ゴシック" pitchFamily="49" charset="-128"/>
              </a:rPr>
              <a:t>…</a:t>
            </a:r>
            <a:r>
              <a:rPr kumimoji="1" lang="ja-JP" altLang="en-US" sz="1108" dirty="0">
                <a:solidFill>
                  <a:prstClr val="black"/>
                </a:solidFill>
                <a:latin typeface="ＭＳ ゴシック" pitchFamily="49" charset="-128"/>
                <a:ea typeface="ＭＳ ゴシック" pitchFamily="49" charset="-128"/>
              </a:rPr>
              <a:t>　　　０．３万人（</a:t>
            </a:r>
            <a:r>
              <a:rPr kumimoji="1" lang="en-US" altLang="ja-JP" sz="1108" dirty="0">
                <a:solidFill>
                  <a:prstClr val="black"/>
                </a:solidFill>
                <a:latin typeface="ＭＳ ゴシック" pitchFamily="49" charset="-128"/>
                <a:ea typeface="ＭＳ ゴシック" pitchFamily="49" charset="-128"/>
              </a:rPr>
              <a:t>3,034</a:t>
            </a:r>
            <a:r>
              <a:rPr kumimoji="1" lang="ja-JP" altLang="en-US" sz="1108" dirty="0">
                <a:solidFill>
                  <a:prstClr val="black"/>
                </a:solidFill>
                <a:latin typeface="ＭＳ ゴシック" pitchFamily="49" charset="-128"/>
                <a:ea typeface="ＭＳ ゴシック" pitchFamily="49" charset="-128"/>
              </a:rPr>
              <a:t> 人）</a:t>
            </a:r>
            <a:endParaRPr kumimoji="1" lang="en-US" altLang="ja-JP" sz="1108" dirty="0">
              <a:solidFill>
                <a:prstClr val="black"/>
              </a:solidFill>
              <a:latin typeface="ＭＳ ゴシック" pitchFamily="49" charset="-128"/>
              <a:ea typeface="ＭＳ ゴシック" pitchFamily="49" charset="-128"/>
            </a:endParaRPr>
          </a:p>
          <a:p>
            <a:pPr defTabSz="844083" fontAlgn="base">
              <a:spcBef>
                <a:spcPct val="0"/>
              </a:spcBef>
              <a:spcAft>
                <a:spcPct val="0"/>
              </a:spcAft>
              <a:defRPr/>
            </a:pPr>
            <a:r>
              <a:rPr kumimoji="1" lang="ja-JP" altLang="en-US" sz="1108" dirty="0">
                <a:solidFill>
                  <a:prstClr val="black"/>
                </a:solidFill>
                <a:latin typeface="ＭＳ ゴシック" pitchFamily="49" charset="-128"/>
                <a:ea typeface="ＭＳ ゴシック" pitchFamily="49" charset="-128"/>
              </a:rPr>
              <a:t>　　　　　　　　　　　　　　　　　　　　　　　　　　障害児　　</a:t>
            </a:r>
            <a:r>
              <a:rPr kumimoji="1" lang="en-US" altLang="ja-JP" sz="1108" dirty="0">
                <a:solidFill>
                  <a:prstClr val="black"/>
                </a:solidFill>
                <a:latin typeface="ＭＳ ゴシック" pitchFamily="49" charset="-128"/>
                <a:ea typeface="ＭＳ ゴシック" pitchFamily="49" charset="-128"/>
              </a:rPr>
              <a:t>……</a:t>
            </a:r>
            <a:r>
              <a:rPr kumimoji="1" lang="ja-JP" altLang="en-US" sz="1108" dirty="0">
                <a:solidFill>
                  <a:prstClr val="black"/>
                </a:solidFill>
                <a:latin typeface="ＭＳ ゴシック" pitchFamily="49" charset="-128"/>
                <a:ea typeface="ＭＳ ゴシック" pitchFamily="49" charset="-128"/>
              </a:rPr>
              <a:t>　　３３．９万人（</a:t>
            </a:r>
            <a:r>
              <a:rPr kumimoji="1" lang="en-US" altLang="ja-JP" sz="1108" dirty="0">
                <a:solidFill>
                  <a:prstClr val="black"/>
                </a:solidFill>
                <a:latin typeface="ＭＳ ゴシック" pitchFamily="49" charset="-128"/>
                <a:ea typeface="ＭＳ ゴシック" pitchFamily="49" charset="-128"/>
              </a:rPr>
              <a:t>※</a:t>
            </a:r>
            <a:r>
              <a:rPr kumimoji="1" lang="ja-JP" altLang="en-US" sz="1108" dirty="0">
                <a:solidFill>
                  <a:prstClr val="black"/>
                </a:solidFill>
                <a:latin typeface="ＭＳ ゴシック" pitchFamily="49" charset="-128"/>
                <a:ea typeface="ＭＳ ゴシック" pitchFamily="49" charset="-128"/>
              </a:rPr>
              <a:t>）　</a:t>
            </a:r>
            <a:endParaRPr kumimoji="1" lang="en-US" altLang="ja-JP" sz="1108" dirty="0">
              <a:solidFill>
                <a:prstClr val="black"/>
              </a:solidFill>
              <a:latin typeface="ＭＳ ゴシック" pitchFamily="49" charset="-128"/>
              <a:ea typeface="ＭＳ ゴシック" pitchFamily="49" charset="-128"/>
            </a:endParaRPr>
          </a:p>
          <a:p>
            <a:pPr defTabSz="844083" fontAlgn="base">
              <a:spcBef>
                <a:spcPct val="0"/>
              </a:spcBef>
              <a:spcAft>
                <a:spcPct val="0"/>
              </a:spcAft>
              <a:defRPr/>
            </a:pPr>
            <a:r>
              <a:rPr kumimoji="1" lang="ja-JP" altLang="en-US" sz="1108" dirty="0">
                <a:solidFill>
                  <a:prstClr val="black"/>
                </a:solidFill>
                <a:latin typeface="ＭＳ ゴシック" pitchFamily="49" charset="-128"/>
                <a:ea typeface="ＭＳ ゴシック" pitchFamily="49" charset="-128"/>
              </a:rPr>
              <a:t>　　　　　　　　　　　　　　　　　　　　　　　　　　（</a:t>
            </a:r>
            <a:r>
              <a:rPr kumimoji="1" lang="en-US" altLang="ja-JP" sz="1108" dirty="0">
                <a:solidFill>
                  <a:prstClr val="black"/>
                </a:solidFill>
                <a:latin typeface="ＭＳ ゴシック" pitchFamily="49" charset="-128"/>
                <a:ea typeface="ＭＳ ゴシック" pitchFamily="49" charset="-128"/>
              </a:rPr>
              <a:t>※</a:t>
            </a:r>
            <a:r>
              <a:rPr kumimoji="1" lang="ja-JP" altLang="en-US" sz="1108" dirty="0">
                <a:solidFill>
                  <a:prstClr val="black"/>
                </a:solidFill>
                <a:latin typeface="ＭＳ ゴシック" pitchFamily="49" charset="-128"/>
                <a:ea typeface="ＭＳ ゴシック" pitchFamily="49" charset="-128"/>
              </a:rPr>
              <a:t>障害福祉サービスを利用する障害児を含む）　　　　　　</a:t>
            </a:r>
            <a:endParaRPr kumimoji="1" lang="ja-JP" altLang="en-US" sz="1108" dirty="0">
              <a:solidFill>
                <a:prstClr val="black"/>
              </a:solidFill>
              <a:latin typeface="Arial" charset="0"/>
              <a:ea typeface="ＭＳ Ｐゴシック" charset="-128"/>
            </a:endParaRPr>
          </a:p>
        </p:txBody>
      </p:sp>
      <p:pic>
        <p:nvPicPr>
          <p:cNvPr id="6" name="図 5"/>
          <p:cNvPicPr>
            <a:picLocks noChangeAspect="1"/>
          </p:cNvPicPr>
          <p:nvPr/>
        </p:nvPicPr>
        <p:blipFill>
          <a:blip r:embed="rId3"/>
          <a:stretch>
            <a:fillRect/>
          </a:stretch>
        </p:blipFill>
        <p:spPr>
          <a:xfrm>
            <a:off x="542321" y="1322237"/>
            <a:ext cx="8144478" cy="3088068"/>
          </a:xfrm>
          <a:prstGeom prst="rect">
            <a:avLst/>
          </a:prstGeom>
        </p:spPr>
      </p:pic>
    </p:spTree>
    <p:extLst>
      <p:ext uri="{BB962C8B-B14F-4D97-AF65-F5344CB8AC3E}">
        <p14:creationId xmlns:p14="http://schemas.microsoft.com/office/powerpoint/2010/main" val="2328767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
          <p:cNvSpPr txBox="1"/>
          <p:nvPr/>
        </p:nvSpPr>
        <p:spPr>
          <a:xfrm>
            <a:off x="7450297" y="1591954"/>
            <a:ext cx="1395847" cy="22018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844083">
              <a:defRPr/>
            </a:pPr>
            <a:r>
              <a:rPr kumimoji="1" lang="en-US" altLang="ja-JP" sz="831" dirty="0">
                <a:solidFill>
                  <a:prstClr val="black"/>
                </a:solidFill>
                <a:latin typeface="Calibri"/>
                <a:ea typeface="ＭＳ Ｐゴシック" panose="020B0600070205080204" pitchFamily="50" charset="-128"/>
              </a:rPr>
              <a:t>※</a:t>
            </a:r>
            <a:r>
              <a:rPr kumimoji="1" lang="ja-JP" altLang="en-US" sz="831" dirty="0">
                <a:solidFill>
                  <a:prstClr val="black"/>
                </a:solidFill>
                <a:latin typeface="Calibri"/>
                <a:ea typeface="ＭＳ Ｐゴシック" panose="020B0600070205080204" pitchFamily="50" charset="-128"/>
              </a:rPr>
              <a:t>雇用環境・均等局調べ</a:t>
            </a:r>
          </a:p>
        </p:txBody>
      </p:sp>
      <p:sp>
        <p:nvSpPr>
          <p:cNvPr id="16" name="AutoShape 2"/>
          <p:cNvSpPr>
            <a:spLocks noChangeArrowheads="1"/>
          </p:cNvSpPr>
          <p:nvPr/>
        </p:nvSpPr>
        <p:spPr bwMode="auto">
          <a:xfrm>
            <a:off x="2009464" y="437882"/>
            <a:ext cx="5118107" cy="383394"/>
          </a:xfrm>
          <a:prstGeom prst="bevel">
            <a:avLst>
              <a:gd name="adj" fmla="val 12500"/>
            </a:avLst>
          </a:prstGeom>
          <a:solidFill>
            <a:srgbClr val="FFFF99"/>
          </a:solidFill>
          <a:ln w="9525">
            <a:solidFill>
              <a:srgbClr val="000000"/>
            </a:solidFill>
            <a:miter lim="800000"/>
            <a:headEnd/>
            <a:tailEnd/>
          </a:ln>
        </p:spPr>
        <p:txBody>
          <a:bodyPr wrap="square" lIns="60624" tIns="30312" rIns="60624" bIns="30312" anchor="ctr">
            <a:spAutoFit/>
          </a:bodyPr>
          <a:lstStyle/>
          <a:p>
            <a:pPr algn="ctr" defTabSz="844083">
              <a:defRPr/>
            </a:pPr>
            <a:r>
              <a:rPr kumimoji="1" lang="ja-JP" altLang="en-US" sz="1477" b="1" dirty="0">
                <a:solidFill>
                  <a:prstClr val="black"/>
                </a:solidFill>
                <a:latin typeface="Calibri"/>
                <a:ea typeface="ＭＳ Ｐゴシック" charset="-128"/>
              </a:rPr>
              <a:t>障害者虐待事例への対応状況等（調査結果）経年比較</a:t>
            </a:r>
          </a:p>
        </p:txBody>
      </p:sp>
      <p:sp>
        <p:nvSpPr>
          <p:cNvPr id="17" name="テキスト ボックス 16"/>
          <p:cNvSpPr txBox="1"/>
          <p:nvPr/>
        </p:nvSpPr>
        <p:spPr>
          <a:xfrm>
            <a:off x="545095" y="1006684"/>
            <a:ext cx="7090613" cy="241476"/>
          </a:xfrm>
          <a:prstGeom prst="rect">
            <a:avLst/>
          </a:prstGeom>
          <a:noFill/>
        </p:spPr>
        <p:txBody>
          <a:bodyPr wrap="square" rtlCol="0">
            <a:spAutoFit/>
          </a:bodyPr>
          <a:lstStyle/>
          <a:p>
            <a:pPr defTabSz="844083">
              <a:defRPr/>
            </a:pPr>
            <a:r>
              <a:rPr kumimoji="1" lang="ja-JP" altLang="en-US" sz="969" dirty="0">
                <a:solidFill>
                  <a:prstClr val="black"/>
                </a:solidFill>
                <a:latin typeface="Calibri"/>
                <a:ea typeface="ＭＳ Ｐゴシック" charset="-128"/>
              </a:rPr>
              <a:t>注：平成２４年度のデータは下半期のみのデータであり、経年比較としては平成２５年度から平成２９年度の５ヶ年分が対象。</a:t>
            </a:r>
          </a:p>
        </p:txBody>
      </p:sp>
      <p:graphicFrame>
        <p:nvGraphicFramePr>
          <p:cNvPr id="18" name="グラフ 17"/>
          <p:cNvGraphicFramePr/>
          <p:nvPr>
            <p:extLst/>
          </p:nvPr>
        </p:nvGraphicFramePr>
        <p:xfrm>
          <a:off x="3130957" y="1546065"/>
          <a:ext cx="2825398" cy="49565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グラフ 19"/>
          <p:cNvGraphicFramePr/>
          <p:nvPr>
            <p:extLst>
              <p:ext uri="{D42A27DB-BD31-4B8C-83A1-F6EECF244321}">
                <p14:modId xmlns:p14="http://schemas.microsoft.com/office/powerpoint/2010/main" val="2301357536"/>
              </p:ext>
            </p:extLst>
          </p:nvPr>
        </p:nvGraphicFramePr>
        <p:xfrm>
          <a:off x="381456" y="1530061"/>
          <a:ext cx="2728229" cy="497040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グラフ 20"/>
          <p:cNvGraphicFramePr/>
          <p:nvPr>
            <p:extLst/>
          </p:nvPr>
        </p:nvGraphicFramePr>
        <p:xfrm>
          <a:off x="6037584" y="1539117"/>
          <a:ext cx="2725226" cy="4970405"/>
        </p:xfrm>
        <a:graphic>
          <a:graphicData uri="http://schemas.openxmlformats.org/drawingml/2006/chart">
            <c:chart xmlns:c="http://schemas.openxmlformats.org/drawingml/2006/chart" xmlns:r="http://schemas.openxmlformats.org/officeDocument/2006/relationships" r:id="rId5"/>
          </a:graphicData>
        </a:graphic>
      </p:graphicFrame>
      <p:sp>
        <p:nvSpPr>
          <p:cNvPr id="12" name="角丸四角形 11"/>
          <p:cNvSpPr/>
          <p:nvPr/>
        </p:nvSpPr>
        <p:spPr>
          <a:xfrm>
            <a:off x="545094" y="1281476"/>
            <a:ext cx="2498121" cy="265877"/>
          </a:xfrm>
          <a:prstGeom prst="roundRect">
            <a:avLst/>
          </a:prstGeom>
        </p:spPr>
        <p:style>
          <a:lnRef idx="0">
            <a:schemeClr val="accent1"/>
          </a:lnRef>
          <a:fillRef idx="3">
            <a:schemeClr val="accent1"/>
          </a:fillRef>
          <a:effectRef idx="3">
            <a:schemeClr val="accent1"/>
          </a:effectRef>
          <a:fontRef idx="minor">
            <a:schemeClr val="lt1"/>
          </a:fontRef>
        </p:style>
        <p:txBody>
          <a:bodyPr lIns="60624" tIns="30312" rIns="60624" bIns="30312" rtlCol="0" anchor="ctr"/>
          <a:lstStyle/>
          <a:p>
            <a:pPr algn="ctr" defTabSz="844083">
              <a:defRPr/>
            </a:pPr>
            <a:r>
              <a:rPr kumimoji="1" lang="ja-JP" altLang="en-US" sz="1015" b="1" dirty="0">
                <a:solidFill>
                  <a:prstClr val="white"/>
                </a:solidFill>
                <a:latin typeface="ＭＳ Ｐゴシック"/>
                <a:ea typeface="ＭＳ Ｐゴシック" panose="020B0600070205080204" pitchFamily="50" charset="-128"/>
              </a:rPr>
              <a:t>養護者による障害者虐待</a:t>
            </a:r>
            <a:endParaRPr kumimoji="1" lang="en-US" altLang="ja-JP" sz="1015" b="1" dirty="0">
              <a:solidFill>
                <a:prstClr val="white"/>
              </a:solidFill>
              <a:latin typeface="ＭＳ Ｐゴシック"/>
              <a:ea typeface="ＭＳ Ｐゴシック" panose="020B0600070205080204" pitchFamily="50" charset="-128"/>
            </a:endParaRPr>
          </a:p>
        </p:txBody>
      </p:sp>
      <p:sp>
        <p:nvSpPr>
          <p:cNvPr id="13" name="角丸四角形 12"/>
          <p:cNvSpPr/>
          <p:nvPr/>
        </p:nvSpPr>
        <p:spPr>
          <a:xfrm>
            <a:off x="3276325" y="1281476"/>
            <a:ext cx="2584386" cy="274387"/>
          </a:xfrm>
          <a:prstGeom prst="roundRect">
            <a:avLst/>
          </a:prstGeom>
        </p:spPr>
        <p:style>
          <a:lnRef idx="0">
            <a:schemeClr val="accent1"/>
          </a:lnRef>
          <a:fillRef idx="3">
            <a:schemeClr val="accent1"/>
          </a:fillRef>
          <a:effectRef idx="3">
            <a:schemeClr val="accent1"/>
          </a:effectRef>
          <a:fontRef idx="minor">
            <a:schemeClr val="lt1"/>
          </a:fontRef>
        </p:style>
        <p:txBody>
          <a:bodyPr lIns="60624" tIns="30312" rIns="60624" bIns="30312" rtlCol="0" anchor="ctr"/>
          <a:lstStyle/>
          <a:p>
            <a:pPr algn="ctr" defTabSz="844083">
              <a:defRPr/>
            </a:pPr>
            <a:r>
              <a:rPr kumimoji="1" lang="ja-JP" altLang="en-US" sz="1015" b="1" dirty="0">
                <a:solidFill>
                  <a:prstClr val="white"/>
                </a:solidFill>
                <a:latin typeface="ＭＳ Ｐゴシック"/>
                <a:ea typeface="ＭＳ Ｐゴシック" panose="020B0600070205080204" pitchFamily="50" charset="-128"/>
              </a:rPr>
              <a:t>障害福祉施設従事者等による障害者虐待</a:t>
            </a:r>
            <a:endParaRPr kumimoji="1" lang="en-US" altLang="ja-JP" sz="1015" b="1" dirty="0">
              <a:solidFill>
                <a:prstClr val="white"/>
              </a:solidFill>
              <a:latin typeface="ＭＳ Ｐゴシック"/>
              <a:ea typeface="ＭＳ Ｐゴシック" panose="020B0600070205080204" pitchFamily="50" charset="-128"/>
            </a:endParaRPr>
          </a:p>
        </p:txBody>
      </p:sp>
      <p:sp>
        <p:nvSpPr>
          <p:cNvPr id="14" name="角丸四角形 13"/>
          <p:cNvSpPr/>
          <p:nvPr/>
        </p:nvSpPr>
        <p:spPr>
          <a:xfrm>
            <a:off x="6266488" y="1281476"/>
            <a:ext cx="2426585" cy="274387"/>
          </a:xfrm>
          <a:prstGeom prst="roundRect">
            <a:avLst/>
          </a:prstGeom>
        </p:spPr>
        <p:style>
          <a:lnRef idx="0">
            <a:schemeClr val="accent1"/>
          </a:lnRef>
          <a:fillRef idx="3">
            <a:schemeClr val="accent1"/>
          </a:fillRef>
          <a:effectRef idx="3">
            <a:schemeClr val="accent1"/>
          </a:effectRef>
          <a:fontRef idx="minor">
            <a:schemeClr val="lt1"/>
          </a:fontRef>
        </p:style>
        <p:txBody>
          <a:bodyPr lIns="60624" tIns="30312" rIns="60624" bIns="30312" rtlCol="0" anchor="ctr"/>
          <a:lstStyle/>
          <a:p>
            <a:pPr algn="ctr" defTabSz="844083">
              <a:defRPr/>
            </a:pPr>
            <a:r>
              <a:rPr kumimoji="1" lang="ja-JP" altLang="en-US" sz="1015" b="1" dirty="0">
                <a:solidFill>
                  <a:prstClr val="white"/>
                </a:solidFill>
                <a:latin typeface="ＭＳ Ｐゴシック"/>
                <a:ea typeface="ＭＳ Ｐゴシック" panose="020B0600070205080204" pitchFamily="50" charset="-128"/>
              </a:rPr>
              <a:t>使用者による障害者虐待</a:t>
            </a:r>
            <a:endParaRPr kumimoji="1" lang="en-US" altLang="ja-JP" sz="1015" b="1" dirty="0">
              <a:solidFill>
                <a:prstClr val="white"/>
              </a:solidFill>
              <a:latin typeface="ＭＳ Ｐゴシック"/>
              <a:ea typeface="ＭＳ Ｐゴシック" panose="020B0600070205080204" pitchFamily="50" charset="-128"/>
            </a:endParaRPr>
          </a:p>
        </p:txBody>
      </p:sp>
    </p:spTree>
    <p:extLst>
      <p:ext uri="{BB962C8B-B14F-4D97-AF65-F5344CB8AC3E}">
        <p14:creationId xmlns:p14="http://schemas.microsoft.com/office/powerpoint/2010/main" val="2934766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p:cNvSpPr>
            <a:spLocks noGrp="1"/>
          </p:cNvSpPr>
          <p:nvPr>
            <p:ph type="title"/>
          </p:nvPr>
        </p:nvSpPr>
        <p:spPr>
          <a:xfrm>
            <a:off x="733425" y="621005"/>
            <a:ext cx="5515358" cy="810532"/>
          </a:xfrm>
          <a:solidFill>
            <a:schemeClr val="accent3">
              <a:lumMod val="20000"/>
              <a:lumOff val="80000"/>
            </a:schemeClr>
          </a:solidFill>
          <a:ln>
            <a:solidFill>
              <a:schemeClr val="tx2"/>
            </a:solidFill>
          </a:ln>
        </p:spPr>
        <p:txBody>
          <a:bodyPr rtlCol="0">
            <a:normAutofit/>
          </a:bodyPr>
          <a:lstStyle/>
          <a:p>
            <a:r>
              <a:rPr lang="ja-JP" altLang="en-US" sz="3600" dirty="0"/>
              <a:t>障害者自立支援法　</a:t>
            </a:r>
            <a:r>
              <a:rPr lang="ja-JP" altLang="en-US" sz="2000" dirty="0"/>
              <a:t>２００６年</a:t>
            </a:r>
            <a:endParaRPr lang="ja-JP" altLang="en-US" sz="3600" dirty="0"/>
          </a:p>
        </p:txBody>
      </p:sp>
      <p:sp>
        <p:nvSpPr>
          <p:cNvPr id="4" name="タイトル 12"/>
          <p:cNvSpPr txBox="1">
            <a:spLocks/>
          </p:cNvSpPr>
          <p:nvPr/>
        </p:nvSpPr>
        <p:spPr>
          <a:xfrm>
            <a:off x="733425" y="3766719"/>
            <a:ext cx="5492435" cy="810532"/>
          </a:xfrm>
          <a:prstGeom prst="rect">
            <a:avLst/>
          </a:prstGeom>
          <a:solidFill>
            <a:schemeClr val="accent3">
              <a:lumMod val="20000"/>
              <a:lumOff val="80000"/>
            </a:schemeClr>
          </a:solidFill>
          <a:ln>
            <a:solidFill>
              <a:schemeClr val="tx2"/>
            </a:solidFill>
          </a:ln>
        </p:spPr>
        <p:txBody>
          <a:bodyPr vert="horz" lIns="91440" tIns="45720" rIns="91440" bIns="45720" rtlCol="0" anchor="ctr">
            <a:normAutofit/>
          </a:bodyPr>
          <a:lstStyle/>
          <a:p>
            <a:pPr lvl="0">
              <a:spcBef>
                <a:spcPct val="0"/>
              </a:spcBef>
            </a:pPr>
            <a:r>
              <a:rPr kumimoji="1" lang="ja-JP" altLang="en-US" sz="3600" b="1" dirty="0">
                <a:ln w="22225">
                  <a:solidFill>
                    <a:schemeClr val="tx2"/>
                  </a:solidFill>
                  <a:prstDash val="solid"/>
                </a:ln>
                <a:solidFill>
                  <a:schemeClr val="tx2">
                    <a:lumMod val="60000"/>
                    <a:lumOff val="40000"/>
                  </a:schemeClr>
                </a:solidFill>
                <a:latin typeface="Meiryo UI" panose="020B0604030504040204" pitchFamily="50" charset="-128"/>
                <a:ea typeface="Meiryo UI" panose="020B0604030504040204" pitchFamily="50" charset="-128"/>
                <a:cs typeface="+mj-cs"/>
              </a:rPr>
              <a:t>障害者総合支援法　</a:t>
            </a:r>
            <a:r>
              <a:rPr kumimoji="1" lang="ja-JP" altLang="en-US" sz="2000" b="1" dirty="0">
                <a:ln w="22225">
                  <a:solidFill>
                    <a:schemeClr val="tx2"/>
                  </a:solidFill>
                  <a:prstDash val="solid"/>
                </a:ln>
                <a:solidFill>
                  <a:schemeClr val="tx2">
                    <a:lumMod val="60000"/>
                    <a:lumOff val="40000"/>
                  </a:schemeClr>
                </a:solidFill>
                <a:latin typeface="Meiryo UI" panose="020B0604030504040204" pitchFamily="50" charset="-128"/>
                <a:ea typeface="Meiryo UI" panose="020B0604030504040204" pitchFamily="50" charset="-128"/>
                <a:cs typeface="+mj-cs"/>
              </a:rPr>
              <a:t>２０１３年</a:t>
            </a:r>
            <a:endParaRPr kumimoji="1" lang="ja-JP" altLang="en-US" sz="3600" b="1" dirty="0">
              <a:ln w="22225">
                <a:solidFill>
                  <a:schemeClr val="tx2"/>
                </a:solidFill>
                <a:prstDash val="solid"/>
              </a:ln>
              <a:solidFill>
                <a:schemeClr val="tx2">
                  <a:lumMod val="60000"/>
                  <a:lumOff val="40000"/>
                </a:schemeClr>
              </a:solidFill>
              <a:latin typeface="Meiryo UI" panose="020B0604030504040204" pitchFamily="50" charset="-128"/>
              <a:ea typeface="Meiryo UI" panose="020B0604030504040204" pitchFamily="50" charset="-128"/>
              <a:cs typeface="+mj-cs"/>
            </a:endParaRPr>
          </a:p>
        </p:txBody>
      </p:sp>
      <p:sp>
        <p:nvSpPr>
          <p:cNvPr id="5" name="角丸四角形 4"/>
          <p:cNvSpPr/>
          <p:nvPr/>
        </p:nvSpPr>
        <p:spPr>
          <a:xfrm>
            <a:off x="719596" y="1484172"/>
            <a:ext cx="5515358" cy="2037805"/>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r>
              <a:rPr lang="en-US" altLang="ja-JP" dirty="0"/>
              <a:t>1. </a:t>
            </a:r>
            <a:r>
              <a:rPr lang="ja-JP" altLang="en-US" dirty="0"/>
              <a:t>障害者施策を</a:t>
            </a:r>
            <a:r>
              <a:rPr lang="en-US" altLang="ja-JP" dirty="0"/>
              <a:t>3</a:t>
            </a:r>
            <a:r>
              <a:rPr lang="ja-JP" altLang="en-US" dirty="0"/>
              <a:t>障害に一元化</a:t>
            </a:r>
          </a:p>
          <a:p>
            <a:r>
              <a:rPr lang="en-US" altLang="ja-JP" dirty="0"/>
              <a:t>2. </a:t>
            </a:r>
            <a:r>
              <a:rPr lang="ja-JP" altLang="en-US" dirty="0"/>
              <a:t>市町村へ一元化</a:t>
            </a:r>
          </a:p>
          <a:p>
            <a:r>
              <a:rPr lang="en-US" altLang="ja-JP" dirty="0"/>
              <a:t>3. </a:t>
            </a:r>
            <a:r>
              <a:rPr lang="ja-JP" altLang="en-US" dirty="0"/>
              <a:t>利用者本位のサービス体系に再編</a:t>
            </a:r>
          </a:p>
          <a:p>
            <a:r>
              <a:rPr lang="en-US" altLang="ja-JP" dirty="0"/>
              <a:t>4. </a:t>
            </a:r>
            <a:r>
              <a:rPr lang="ja-JP" altLang="en-US" dirty="0"/>
              <a:t>就労支援の抜本的強化</a:t>
            </a:r>
          </a:p>
          <a:p>
            <a:r>
              <a:rPr lang="en-US" altLang="ja-JP" dirty="0"/>
              <a:t>5. </a:t>
            </a:r>
            <a:r>
              <a:rPr lang="ja-JP" altLang="en-US" dirty="0"/>
              <a:t>支給決定の透明化・明確化</a:t>
            </a:r>
          </a:p>
          <a:p>
            <a:r>
              <a:rPr lang="en-US" altLang="ja-JP" dirty="0"/>
              <a:t>6. </a:t>
            </a:r>
            <a:r>
              <a:rPr lang="ja-JP" altLang="en-US" dirty="0"/>
              <a:t>安定的財源の確保</a:t>
            </a:r>
            <a:endParaRPr kumimoji="1" lang="ja-JP" altLang="en-US" dirty="0"/>
          </a:p>
        </p:txBody>
      </p:sp>
      <p:sp>
        <p:nvSpPr>
          <p:cNvPr id="7" name="角丸四角形 6"/>
          <p:cNvSpPr/>
          <p:nvPr/>
        </p:nvSpPr>
        <p:spPr>
          <a:xfrm>
            <a:off x="733425" y="4642181"/>
            <a:ext cx="5813114" cy="1663336"/>
          </a:xfrm>
          <a:prstGeom prst="roundRect">
            <a:avLst/>
          </a:prstGeom>
          <a:solidFill>
            <a:schemeClr val="tx2">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r>
              <a:rPr lang="en-US" altLang="ja-JP" dirty="0"/>
              <a:t>1. </a:t>
            </a:r>
            <a:r>
              <a:rPr lang="ja-JP" altLang="en-US" dirty="0"/>
              <a:t>制度の谷間のない支援の提供</a:t>
            </a:r>
          </a:p>
          <a:p>
            <a:r>
              <a:rPr lang="en-US" altLang="ja-JP" dirty="0"/>
              <a:t>2. </a:t>
            </a:r>
            <a:r>
              <a:rPr lang="ja-JP" altLang="en-US" dirty="0"/>
              <a:t>個々のニーズに基づいた地域生活支援体系の構築</a:t>
            </a:r>
          </a:p>
          <a:p>
            <a:r>
              <a:rPr lang="en-US" altLang="ja-JP" dirty="0"/>
              <a:t>3. </a:t>
            </a:r>
            <a:r>
              <a:rPr lang="ja-JP" altLang="en-US" dirty="0"/>
              <a:t>サービス基盤の計画的整備</a:t>
            </a:r>
          </a:p>
          <a:p>
            <a:r>
              <a:rPr lang="en-US" altLang="ja-JP" dirty="0"/>
              <a:t>4. </a:t>
            </a:r>
            <a:r>
              <a:rPr lang="ja-JP" altLang="en-US" dirty="0"/>
              <a:t>障害者施策の段階的実施第 </a:t>
            </a:r>
            <a:r>
              <a:rPr lang="en-US" altLang="ja-JP" dirty="0"/>
              <a:t>2 </a:t>
            </a:r>
            <a:r>
              <a:rPr lang="ja-JP" altLang="en-US" dirty="0"/>
              <a:t>レベル</a:t>
            </a:r>
          </a:p>
        </p:txBody>
      </p:sp>
      <p:sp>
        <p:nvSpPr>
          <p:cNvPr id="10" name="正方形/長方形 9"/>
          <p:cNvSpPr/>
          <p:nvPr/>
        </p:nvSpPr>
        <p:spPr>
          <a:xfrm>
            <a:off x="6615404" y="1183341"/>
            <a:ext cx="2422045" cy="3062088"/>
          </a:xfrm>
          <a:prstGeom prst="rect">
            <a:avLst/>
          </a:prstGeom>
          <a:solidFill>
            <a:srgbClr val="FFFF66"/>
          </a:solidFill>
        </p:spPr>
        <p:style>
          <a:lnRef idx="1">
            <a:schemeClr val="accent1"/>
          </a:lnRef>
          <a:fillRef idx="2">
            <a:schemeClr val="accent1"/>
          </a:fillRef>
          <a:effectRef idx="1">
            <a:schemeClr val="accent1"/>
          </a:effectRef>
          <a:fontRef idx="minor">
            <a:schemeClr val="dk1"/>
          </a:fontRef>
        </p:style>
        <p:txBody>
          <a:bodyPr rtlCol="0" anchor="ctr"/>
          <a:lstStyle/>
          <a:p>
            <a:r>
              <a:rPr lang="ja-JP" altLang="en-US" sz="1600" dirty="0">
                <a:solidFill>
                  <a:schemeClr val="accent3">
                    <a:lumMod val="50000"/>
                  </a:schemeClr>
                </a:solidFill>
              </a:rPr>
              <a:t>サービス管理責任者・児童</a:t>
            </a:r>
            <a:r>
              <a:rPr lang="ja-JP" altLang="en-US" sz="1600" dirty="0" smtClean="0">
                <a:solidFill>
                  <a:schemeClr val="accent3">
                    <a:lumMod val="50000"/>
                  </a:schemeClr>
                </a:solidFill>
              </a:rPr>
              <a:t>発達支援管理</a:t>
            </a:r>
            <a:r>
              <a:rPr lang="ja-JP" altLang="en-US" sz="1600" dirty="0">
                <a:solidFill>
                  <a:schemeClr val="accent3">
                    <a:lumMod val="50000"/>
                  </a:schemeClr>
                </a:solidFill>
              </a:rPr>
              <a:t>責任者は障害者自立支援法に基づく新サービスの質の向上を図ることを目的に、利用者に関してアセスメントから個別支援計画の策定、モニタリングなど一連のサービス提供プロセス全般に関する責任を負う。</a:t>
            </a:r>
            <a:endParaRPr kumimoji="1" lang="ja-JP" altLang="en-US" sz="1600" dirty="0">
              <a:solidFill>
                <a:schemeClr val="accent3">
                  <a:lumMod val="50000"/>
                </a:schemeClr>
              </a:solidFill>
            </a:endParaRPr>
          </a:p>
        </p:txBody>
      </p:sp>
      <p:sp>
        <p:nvSpPr>
          <p:cNvPr id="11" name="右カーブ矢印 10"/>
          <p:cNvSpPr/>
          <p:nvPr/>
        </p:nvSpPr>
        <p:spPr>
          <a:xfrm>
            <a:off x="49304" y="849085"/>
            <a:ext cx="724359" cy="3636853"/>
          </a:xfrm>
          <a:prstGeom prst="curvedRightArrow">
            <a:avLst>
              <a:gd name="adj1" fmla="val 49051"/>
              <a:gd name="adj2" fmla="val 96392"/>
              <a:gd name="adj3" fmla="val 25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solidFill>
                <a:schemeClr val="tx1"/>
              </a:solidFill>
            </a:endParaRPr>
          </a:p>
        </p:txBody>
      </p:sp>
      <p:sp>
        <p:nvSpPr>
          <p:cNvPr id="12" name="角丸四角形 11"/>
          <p:cNvSpPr/>
          <p:nvPr/>
        </p:nvSpPr>
        <p:spPr>
          <a:xfrm>
            <a:off x="6546540" y="322729"/>
            <a:ext cx="2517804" cy="914400"/>
          </a:xfrm>
          <a:prstGeom prst="roundRect">
            <a:avLst/>
          </a:prstGeom>
          <a:blipFill>
            <a:blip r:embed="rId3" cstate="print"/>
            <a:tile tx="0" ty="0" sx="100000" sy="100000" flip="none" algn="tl"/>
          </a:blipFill>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600" b="1" dirty="0">
                <a:solidFill>
                  <a:schemeClr val="accent1">
                    <a:lumMod val="50000"/>
                  </a:schemeClr>
                </a:solidFill>
              </a:rPr>
              <a:t>サービス管理責任者・児童</a:t>
            </a:r>
            <a:r>
              <a:rPr kumimoji="1" lang="ja-JP" altLang="en-US" sz="1600" b="1" dirty="0" smtClean="0">
                <a:solidFill>
                  <a:schemeClr val="accent1">
                    <a:lumMod val="50000"/>
                  </a:schemeClr>
                </a:solidFill>
              </a:rPr>
              <a:t>発達支援管理</a:t>
            </a:r>
            <a:r>
              <a:rPr kumimoji="1" lang="ja-JP" altLang="en-US" sz="1600" b="1" dirty="0">
                <a:solidFill>
                  <a:schemeClr val="accent1">
                    <a:lumMod val="50000"/>
                  </a:schemeClr>
                </a:solidFill>
              </a:rPr>
              <a:t>責任者の誕生！</a:t>
            </a:r>
          </a:p>
        </p:txBody>
      </p:sp>
      <p:sp>
        <p:nvSpPr>
          <p:cNvPr id="16" name="角丸四角形 15"/>
          <p:cNvSpPr/>
          <p:nvPr/>
        </p:nvSpPr>
        <p:spPr>
          <a:xfrm rot="20234932">
            <a:off x="79541" y="203999"/>
            <a:ext cx="1206610" cy="399124"/>
          </a:xfrm>
          <a:prstGeom prst="roundRect">
            <a:avLst/>
          </a:prstGeom>
          <a:solidFill>
            <a:srgbClr val="FF000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400" dirty="0">
                <a:solidFill>
                  <a:schemeClr val="bg1"/>
                </a:solidFill>
              </a:rPr>
              <a:t>復習！</a:t>
            </a:r>
          </a:p>
        </p:txBody>
      </p:sp>
      <p:sp>
        <p:nvSpPr>
          <p:cNvPr id="2" name="スクロール: 横 1">
            <a:extLst>
              <a:ext uri="{FF2B5EF4-FFF2-40B4-BE49-F238E27FC236}">
                <a16:creationId xmlns:a16="http://schemas.microsoft.com/office/drawing/2014/main" id="{3F0AD6F3-6D67-4B2E-8EE3-FCD4F6F543AD}"/>
              </a:ext>
            </a:extLst>
          </p:cNvPr>
          <p:cNvSpPr/>
          <p:nvPr/>
        </p:nvSpPr>
        <p:spPr>
          <a:xfrm>
            <a:off x="6124575" y="4485939"/>
            <a:ext cx="2912874" cy="2049334"/>
          </a:xfrm>
          <a:prstGeom prst="horizontalScroll">
            <a:avLst/>
          </a:prstGeom>
          <a:effectLst>
            <a:glow rad="228600">
              <a:schemeClr val="accent1">
                <a:satMod val="175000"/>
                <a:alpha val="40000"/>
              </a:schemeClr>
            </a:glow>
          </a:effectLst>
          <a:scene3d>
            <a:camera prst="perspectiveHeroicExtremeLeftFacing"/>
            <a:lightRig rig="threePt" dir="t"/>
          </a:scene3d>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1600" dirty="0"/>
              <a:t>相談支援専門員とサービス管理責任者・児童</a:t>
            </a:r>
            <a:r>
              <a:rPr kumimoji="1" lang="ja-JP" altLang="en-US" sz="1600" dirty="0" smtClean="0"/>
              <a:t>発達支援管理</a:t>
            </a:r>
            <a:r>
              <a:rPr kumimoji="1" lang="ja-JP" altLang="en-US" sz="1600" dirty="0"/>
              <a:t>責任者は、施策推進の要！</a:t>
            </a:r>
            <a:endParaRPr kumimoji="1" lang="ja-JP" altLang="en-US" sz="1400" dirty="0"/>
          </a:p>
        </p:txBody>
      </p:sp>
      <p:sp>
        <p:nvSpPr>
          <p:cNvPr id="14" name="フローチャート : せん孔テープ 13"/>
          <p:cNvSpPr/>
          <p:nvPr/>
        </p:nvSpPr>
        <p:spPr>
          <a:xfrm>
            <a:off x="6248400" y="849085"/>
            <a:ext cx="298139" cy="334256"/>
          </a:xfrm>
          <a:prstGeom prst="flowChartPunchedTap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120883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07C1CF-312E-4D92-A0A9-E21DD209B98D}"/>
              </a:ext>
            </a:extLst>
          </p:cNvPr>
          <p:cNvSpPr>
            <a:spLocks noGrp="1"/>
          </p:cNvSpPr>
          <p:nvPr>
            <p:ph type="title"/>
          </p:nvPr>
        </p:nvSpPr>
        <p:spPr>
          <a:xfrm>
            <a:off x="200025" y="576553"/>
            <a:ext cx="5553075" cy="1009650"/>
          </a:xfrm>
        </p:spPr>
        <p:txBody>
          <a:bodyPr>
            <a:normAutofit/>
          </a:bodyPr>
          <a:lstStyle/>
          <a:p>
            <a:r>
              <a:rPr lang="ja-JP" altLang="en-US" sz="4000" dirty="0"/>
              <a:t>総合支援法の基本理念</a:t>
            </a:r>
            <a:endParaRPr kumimoji="1" lang="ja-JP" altLang="en-US" sz="4000" dirty="0"/>
          </a:p>
        </p:txBody>
      </p:sp>
      <p:sp>
        <p:nvSpPr>
          <p:cNvPr id="3" name="コンテンツ プレースホルダー 2">
            <a:extLst>
              <a:ext uri="{FF2B5EF4-FFF2-40B4-BE49-F238E27FC236}">
                <a16:creationId xmlns:a16="http://schemas.microsoft.com/office/drawing/2014/main" id="{CEB78895-034A-4652-9299-28CB378216B1}"/>
              </a:ext>
            </a:extLst>
          </p:cNvPr>
          <p:cNvSpPr>
            <a:spLocks noGrp="1"/>
          </p:cNvSpPr>
          <p:nvPr>
            <p:ph idx="1"/>
          </p:nvPr>
        </p:nvSpPr>
        <p:spPr>
          <a:xfrm>
            <a:off x="476249" y="2262949"/>
            <a:ext cx="8362951" cy="4062413"/>
          </a:xfrm>
          <a:ln>
            <a:solidFill>
              <a:schemeClr val="accent1">
                <a:lumMod val="75000"/>
              </a:schemeClr>
            </a:solidFill>
          </a:ln>
        </p:spPr>
        <p:txBody>
          <a:bodyPr>
            <a:normAutofit lnSpcReduction="10000"/>
          </a:bodyPr>
          <a:lstStyle/>
          <a:p>
            <a:pPr marL="0" indent="0">
              <a:buNone/>
            </a:pPr>
            <a:r>
              <a:rPr lang="ja-JP" altLang="en-US" sz="2000" dirty="0">
                <a:latin typeface="+mn-ea"/>
                <a:ea typeface="+mn-ea"/>
              </a:rPr>
              <a:t>（基本理念） </a:t>
            </a:r>
            <a:endParaRPr lang="en-US" altLang="ja-JP" sz="2000" dirty="0">
              <a:latin typeface="+mn-ea"/>
              <a:ea typeface="+mn-ea"/>
            </a:endParaRPr>
          </a:p>
          <a:p>
            <a:r>
              <a:rPr lang="ja-JP" altLang="en-US" sz="2000" dirty="0">
                <a:latin typeface="+mn-ea"/>
                <a:ea typeface="+mn-ea"/>
              </a:rPr>
              <a:t>第一条の二 　障害者及び障害児が日常生活又は社会生活</a:t>
            </a:r>
            <a:r>
              <a:rPr lang="ja-JP" altLang="en-US" sz="2000" dirty="0" smtClean="0">
                <a:latin typeface="+mn-ea"/>
                <a:ea typeface="+mn-ea"/>
              </a:rPr>
              <a:t>を営む</a:t>
            </a:r>
            <a:r>
              <a:rPr lang="ja-JP" altLang="en-US" sz="2000" dirty="0">
                <a:latin typeface="+mn-ea"/>
                <a:ea typeface="+mn-ea"/>
              </a:rPr>
              <a:t>ための支援は、全ての国民が、</a:t>
            </a:r>
            <a:r>
              <a:rPr lang="ja-JP" altLang="en-US" sz="2000" dirty="0">
                <a:solidFill>
                  <a:srgbClr val="FF0000"/>
                </a:solidFill>
                <a:latin typeface="+mn-ea"/>
                <a:ea typeface="+mn-ea"/>
              </a:rPr>
              <a:t>障害の有無にかかわらず</a:t>
            </a:r>
            <a:r>
              <a:rPr lang="ja-JP" altLang="en-US" sz="2000" dirty="0" smtClean="0">
                <a:solidFill>
                  <a:srgbClr val="FF0000"/>
                </a:solidFill>
                <a:latin typeface="+mn-ea"/>
                <a:ea typeface="+mn-ea"/>
              </a:rPr>
              <a:t>、等しく</a:t>
            </a:r>
            <a:r>
              <a:rPr lang="ja-JP" altLang="en-US" sz="2000" dirty="0">
                <a:solidFill>
                  <a:srgbClr val="FF0000"/>
                </a:solidFill>
                <a:latin typeface="+mn-ea"/>
                <a:ea typeface="+mn-ea"/>
              </a:rPr>
              <a:t>基本的人権を享有するかけがえのない個人として尊重される</a:t>
            </a:r>
            <a:r>
              <a:rPr lang="ja-JP" altLang="en-US" sz="2000" dirty="0">
                <a:latin typeface="+mn-ea"/>
                <a:ea typeface="+mn-ea"/>
              </a:rPr>
              <a:t>ものであるとの理念にのっとり、全ての国民が、</a:t>
            </a:r>
            <a:r>
              <a:rPr lang="ja-JP" altLang="en-US" sz="2000" dirty="0">
                <a:solidFill>
                  <a:srgbClr val="FF0000"/>
                </a:solidFill>
                <a:latin typeface="+mn-ea"/>
                <a:ea typeface="+mn-ea"/>
              </a:rPr>
              <a:t>障害の有無によって分け隔てられることなく、相互に人格と個性を尊重し合いながら</a:t>
            </a:r>
            <a:r>
              <a:rPr lang="ja-JP" altLang="en-US" dirty="0">
                <a:solidFill>
                  <a:srgbClr val="FF0000"/>
                </a:solidFill>
                <a:latin typeface="+mn-ea"/>
                <a:ea typeface="+mn-ea"/>
              </a:rPr>
              <a:t>共生する社会</a:t>
            </a:r>
            <a:r>
              <a:rPr lang="ja-JP" altLang="en-US" sz="2000" dirty="0">
                <a:solidFill>
                  <a:srgbClr val="FF0000"/>
                </a:solidFill>
                <a:latin typeface="+mn-ea"/>
                <a:ea typeface="+mn-ea"/>
              </a:rPr>
              <a:t>を実現する</a:t>
            </a:r>
            <a:r>
              <a:rPr lang="ja-JP" altLang="en-US" sz="2000" dirty="0">
                <a:latin typeface="+mn-ea"/>
                <a:ea typeface="+mn-ea"/>
              </a:rPr>
              <a:t>ため、全ての障害者</a:t>
            </a:r>
            <a:r>
              <a:rPr lang="ja-JP" altLang="en-US" sz="2000" dirty="0" smtClean="0">
                <a:latin typeface="+mn-ea"/>
                <a:ea typeface="+mn-ea"/>
              </a:rPr>
              <a:t>及び障害児</a:t>
            </a:r>
            <a:r>
              <a:rPr lang="ja-JP" altLang="en-US" sz="2000" dirty="0">
                <a:latin typeface="+mn-ea"/>
                <a:ea typeface="+mn-ea"/>
              </a:rPr>
              <a:t>が可能な限りその身近な場所において必要な日常</a:t>
            </a:r>
            <a:r>
              <a:rPr lang="ja-JP" altLang="en-US" sz="2000" dirty="0" smtClean="0">
                <a:latin typeface="+mn-ea"/>
                <a:ea typeface="+mn-ea"/>
              </a:rPr>
              <a:t>生活又</a:t>
            </a:r>
            <a:r>
              <a:rPr lang="ja-JP" altLang="en-US" sz="2000" dirty="0">
                <a:latin typeface="+mn-ea"/>
                <a:ea typeface="+mn-ea"/>
              </a:rPr>
              <a:t>は社会生活を営むための支援を受けられることにより社会参加の機会が確保されること及びどこで誰と生活するかについての選択の機会が確保され、地域社会において他の人々と共生することを妨げられないこと並びに障害者及び障害児にとって日常生活又は社会生活を営む上で障壁となるような社会における事物、制度、慣行、観念その他一切のものの除去に資することを旨として、総合的かつ計画的に行わなければならない。</a:t>
            </a:r>
            <a:endParaRPr kumimoji="1" lang="ja-JP" altLang="en-US" sz="2000" dirty="0">
              <a:latin typeface="+mn-ea"/>
              <a:ea typeface="+mn-ea"/>
            </a:endParaRPr>
          </a:p>
        </p:txBody>
      </p:sp>
      <p:sp>
        <p:nvSpPr>
          <p:cNvPr id="4" name="角丸四角形 15">
            <a:extLst>
              <a:ext uri="{FF2B5EF4-FFF2-40B4-BE49-F238E27FC236}">
                <a16:creationId xmlns:a16="http://schemas.microsoft.com/office/drawing/2014/main" id="{801243FE-4FB1-4C0C-B5AD-2ECE404E7CB4}"/>
              </a:ext>
            </a:extLst>
          </p:cNvPr>
          <p:cNvSpPr/>
          <p:nvPr/>
        </p:nvSpPr>
        <p:spPr>
          <a:xfrm rot="20234932">
            <a:off x="32418" y="206938"/>
            <a:ext cx="1150500" cy="399124"/>
          </a:xfrm>
          <a:prstGeom prst="roundRect">
            <a:avLst/>
          </a:prstGeom>
          <a:solidFill>
            <a:srgbClr val="FF000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400" dirty="0">
                <a:solidFill>
                  <a:schemeClr val="bg1"/>
                </a:solidFill>
              </a:rPr>
              <a:t>復習！</a:t>
            </a:r>
          </a:p>
        </p:txBody>
      </p:sp>
      <p:sp>
        <p:nvSpPr>
          <p:cNvPr id="5" name="スクロール: 横 4">
            <a:extLst>
              <a:ext uri="{FF2B5EF4-FFF2-40B4-BE49-F238E27FC236}">
                <a16:creationId xmlns:a16="http://schemas.microsoft.com/office/drawing/2014/main" id="{9D983740-E1F2-4EC3-AC29-4C30ABEB706A}"/>
              </a:ext>
            </a:extLst>
          </p:cNvPr>
          <p:cNvSpPr/>
          <p:nvPr/>
        </p:nvSpPr>
        <p:spPr>
          <a:xfrm>
            <a:off x="5362574" y="4292"/>
            <a:ext cx="3476625" cy="2154173"/>
          </a:xfrm>
          <a:prstGeom prst="horizontalScroll">
            <a:avLst/>
          </a:prstGeom>
          <a:effectLst>
            <a:glow rad="228600">
              <a:schemeClr val="accent1">
                <a:satMod val="175000"/>
                <a:alpha val="40000"/>
              </a:schemeClr>
            </a:glow>
          </a:effectLst>
          <a:scene3d>
            <a:camera prst="perspectiveHeroicExtremeLeftFacing"/>
            <a:lightRig rig="threePt" dir="t"/>
          </a:scene3d>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dirty="0"/>
              <a:t>基本理念を意識しながら、サービス管理責任者・児童</a:t>
            </a:r>
            <a:r>
              <a:rPr kumimoji="1" lang="ja-JP" altLang="en-US" dirty="0" smtClean="0"/>
              <a:t>発達支援管理</a:t>
            </a:r>
            <a:r>
              <a:rPr kumimoji="1" lang="ja-JP" altLang="en-US" dirty="0"/>
              <a:t>責任者は役割を</a:t>
            </a:r>
            <a:r>
              <a:rPr kumimoji="1" lang="ja-JP" altLang="en-US" dirty="0" smtClean="0"/>
              <a:t>果たして</a:t>
            </a:r>
            <a:r>
              <a:rPr kumimoji="1" lang="ja-JP" altLang="en-US" dirty="0"/>
              <a:t>いるのか？</a:t>
            </a:r>
          </a:p>
        </p:txBody>
      </p:sp>
    </p:spTree>
    <p:extLst>
      <p:ext uri="{BB962C8B-B14F-4D97-AF65-F5344CB8AC3E}">
        <p14:creationId xmlns:p14="http://schemas.microsoft.com/office/powerpoint/2010/main" val="697490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透かしのデザイン テンプレート">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Office_29443068_TF03460614" id="{4296DEC0-A094-420F-A0CB-2CAA5EB8F364}" vid="{605A75A8-4346-4E8C-928A-1CAB6D9B588E}"/>
    </a:ext>
  </a:extLst>
</a:theme>
</file>

<file path=ppt/theme/theme2.xml><?xml version="1.0" encoding="utf-8"?>
<a:theme xmlns:a="http://schemas.openxmlformats.org/drawingml/2006/main" name="Office テーマ">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5591</Words>
  <Application>Microsoft Office PowerPoint</Application>
  <PresentationFormat>画面に合わせる (4:3)</PresentationFormat>
  <Paragraphs>559</Paragraphs>
  <Slides>40</Slides>
  <Notes>18</Notes>
  <HiddenSlides>0</HiddenSlides>
  <MMClips>0</MMClips>
  <ScaleCrop>false</ScaleCrop>
  <HeadingPairs>
    <vt:vector size="8" baseType="variant">
      <vt:variant>
        <vt:lpstr>使用されているフォント</vt:lpstr>
      </vt:variant>
      <vt:variant>
        <vt:i4>15</vt:i4>
      </vt:variant>
      <vt:variant>
        <vt:lpstr>テーマ</vt:lpstr>
      </vt:variant>
      <vt:variant>
        <vt:i4>1</vt:i4>
      </vt:variant>
      <vt:variant>
        <vt:lpstr>埋め込まれた OLE サーバー</vt:lpstr>
      </vt:variant>
      <vt:variant>
        <vt:i4>1</vt:i4>
      </vt:variant>
      <vt:variant>
        <vt:lpstr>スライド タイトル</vt:lpstr>
      </vt:variant>
      <vt:variant>
        <vt:i4>40</vt:i4>
      </vt:variant>
    </vt:vector>
  </HeadingPairs>
  <TitlesOfParts>
    <vt:vector size="57" baseType="lpstr">
      <vt:lpstr>HGPｺﾞｼｯｸM</vt:lpstr>
      <vt:lpstr>HGP創英角ﾎﾟｯﾌﾟ体</vt:lpstr>
      <vt:lpstr>HG創英角ﾎﾟｯﾌﾟ体</vt:lpstr>
      <vt:lpstr>Meiryo UI</vt:lpstr>
      <vt:lpstr>ＭＳ Ｐゴシック</vt:lpstr>
      <vt:lpstr>ＭＳ ゴシック</vt:lpstr>
      <vt:lpstr>ＭＳ 明朝</vt:lpstr>
      <vt:lpstr>メイリオ</vt:lpstr>
      <vt:lpstr>游ゴシック</vt:lpstr>
      <vt:lpstr>Arial</vt:lpstr>
      <vt:lpstr>Calibri</vt:lpstr>
      <vt:lpstr>Century</vt:lpstr>
      <vt:lpstr>Century Gothic</vt:lpstr>
      <vt:lpstr>Times New Roman</vt:lpstr>
      <vt:lpstr>Wingdings</vt:lpstr>
      <vt:lpstr>透かしのデザイン テンプレート</vt:lpstr>
      <vt:lpstr>Document</vt:lpstr>
      <vt:lpstr>サービス管理責任者及び 児童発達支援管理責任者基礎研修</vt:lpstr>
      <vt:lpstr>基礎研修の目的と 　サビ管・児発管の役割</vt:lpstr>
      <vt:lpstr>（在宅・施設別）</vt:lpstr>
      <vt:lpstr>PowerPoint プレゼンテーション</vt:lpstr>
      <vt:lpstr>PowerPoint プレゼンテーション</vt:lpstr>
      <vt:lpstr>PowerPoint プレゼンテーション</vt:lpstr>
      <vt:lpstr>PowerPoint プレゼンテーション</vt:lpstr>
      <vt:lpstr>障害者自立支援法　２００６年</vt:lpstr>
      <vt:lpstr>総合支援法の基本理念</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サービス管理責任者・児童発達支援管理責任者は・・・</vt:lpstr>
      <vt:lpstr>サービス管理責任者・児童発達支援管理責任者は・・・</vt:lpstr>
      <vt:lpstr>相談支援専門員との連動</vt:lpstr>
      <vt:lpstr>相談支援専門員との連動</vt:lpstr>
      <vt:lpstr>現在のサービス等利用計画等、個別支援計画の課題</vt:lpstr>
      <vt:lpstr>演習の内容と目的</vt:lpstr>
      <vt:lpstr>演習の内容と目的</vt:lpstr>
      <vt:lpstr>PowerPoint プレゼンテーション</vt:lpstr>
      <vt:lpstr>サービス(支援)提供のプロセスに関する演習のポイント</vt:lpstr>
      <vt:lpstr>基礎研修への戸惑い</vt:lpstr>
      <vt:lpstr>ファシリテーターに求められるもの</vt:lpstr>
      <vt:lpstr>基礎研修で大事なこと</vt:lpstr>
      <vt:lpstr>７つのセクション</vt:lpstr>
      <vt:lpstr>①　ガイダンス </vt:lpstr>
      <vt:lpstr>②　サービス担当者会議への参加準備　　　 　　　利用者概要の把握 </vt:lpstr>
      <vt:lpstr>事例の概要</vt:lpstr>
      <vt:lpstr>都道府県で事例作成する際の留意点</vt:lpstr>
      <vt:lpstr>③-1　サービス担当者会議体験　 　アセスメントの深化と生活全体のニーズ把握 </vt:lpstr>
      <vt:lpstr>③-2　サービス担当者会議体験　 　アセスメントの深化と生活全体のニーズ把握 </vt:lpstr>
      <vt:lpstr>④　ニーズ整理 サービス等利用計画と利用者との面接 </vt:lpstr>
      <vt:lpstr>⑤個別支援計画の作成・発表 </vt:lpstr>
      <vt:lpstr>⑥サービス担当者会議のロールプレイ （モニタ）追加情報の提示 </vt:lpstr>
      <vt:lpstr>⑦　個別支援計画修正案の作成</vt:lpstr>
      <vt:lpstr>これまでの分野別研修と基礎研修の課題</vt:lpstr>
      <vt:lpstr>まとめ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サービス管理責任者及び 児童発達支援管理責任者基礎研修</dc:title>
  <dc:creator>江端 潤(ebata-jun01)</dc:creator>
  <cp:lastModifiedBy>江端 潤(ebata-jun01)</cp:lastModifiedBy>
  <cp:revision>6</cp:revision>
  <dcterms:modified xsi:type="dcterms:W3CDTF">2019-05-26T23:46:56Z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74068000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