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74" r:id="rId2"/>
    <p:sldId id="256" r:id="rId3"/>
    <p:sldId id="296" r:id="rId4"/>
    <p:sldId id="291" r:id="rId5"/>
    <p:sldId id="280" r:id="rId6"/>
    <p:sldId id="270" r:id="rId7"/>
    <p:sldId id="271" r:id="rId8"/>
    <p:sldId id="284" r:id="rId9"/>
    <p:sldId id="292" r:id="rId10"/>
    <p:sldId id="297" r:id="rId11"/>
    <p:sldId id="288" r:id="rId12"/>
    <p:sldId id="285" r:id="rId13"/>
    <p:sldId id="293" r:id="rId14"/>
    <p:sldId id="301" r:id="rId15"/>
    <p:sldId id="299" r:id="rId16"/>
    <p:sldId id="289" r:id="rId17"/>
    <p:sldId id="286" r:id="rId18"/>
    <p:sldId id="295" r:id="rId19"/>
    <p:sldId id="302" r:id="rId20"/>
    <p:sldId id="298" r:id="rId21"/>
    <p:sldId id="290" r:id="rId22"/>
    <p:sldId id="287" r:id="rId23"/>
    <p:sldId id="294" r:id="rId24"/>
    <p:sldId id="300" r:id="rId25"/>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683" autoAdjust="0"/>
    <p:restoredTop sz="93508" autoAdjust="0"/>
  </p:normalViewPr>
  <p:slideViewPr>
    <p:cSldViewPr snapToGrid="0">
      <p:cViewPr varScale="1">
        <p:scale>
          <a:sx n="120" d="100"/>
          <a:sy n="120" d="100"/>
        </p:scale>
        <p:origin x="708"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7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1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188"/>
          </a:xfrm>
          <a:prstGeom prst="rect">
            <a:avLst/>
          </a:prstGeom>
        </p:spPr>
        <p:txBody>
          <a:bodyPr vert="horz" lIns="91440" tIns="45720" rIns="91440" bIns="45720" rtlCol="0"/>
          <a:lstStyle>
            <a:lvl1pPr algn="r">
              <a:defRPr sz="1200"/>
            </a:lvl1pPr>
          </a:lstStyle>
          <a:p>
            <a:fld id="{635053EA-733D-4CDA-AE43-12FB3C771F05}" type="datetimeFigureOut">
              <a:rPr kumimoji="1" lang="ja-JP" altLang="en-US" smtClean="0"/>
              <a:t>2019/7/8</a:t>
            </a:fld>
            <a:endParaRPr kumimoji="1" lang="ja-JP" altLang="en-US"/>
          </a:p>
        </p:txBody>
      </p:sp>
      <p:sp>
        <p:nvSpPr>
          <p:cNvPr id="4" name="フッター プレースホルダー 3"/>
          <p:cNvSpPr>
            <a:spLocks noGrp="1"/>
          </p:cNvSpPr>
          <p:nvPr>
            <p:ph type="ftr" sz="quarter" idx="2"/>
          </p:nvPr>
        </p:nvSpPr>
        <p:spPr>
          <a:xfrm>
            <a:off x="0" y="9374301"/>
            <a:ext cx="2918831" cy="4951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4301"/>
            <a:ext cx="2918831" cy="495187"/>
          </a:xfrm>
          <a:prstGeom prst="rect">
            <a:avLst/>
          </a:prstGeom>
        </p:spPr>
        <p:txBody>
          <a:bodyPr vert="horz" lIns="91440" tIns="45720" rIns="91440" bIns="45720" rtlCol="0" anchor="b"/>
          <a:lstStyle>
            <a:lvl1pPr algn="r">
              <a:defRPr sz="1200"/>
            </a:lvl1pPr>
          </a:lstStyle>
          <a:p>
            <a:fld id="{37F2E232-2008-4865-9C93-9EF6CD71FFCA}" type="slidenum">
              <a:rPr kumimoji="1" lang="ja-JP" altLang="en-US" smtClean="0"/>
              <a:t>‹#›</a:t>
            </a:fld>
            <a:endParaRPr kumimoji="1" lang="ja-JP" altLang="en-US"/>
          </a:p>
        </p:txBody>
      </p:sp>
    </p:spTree>
    <p:extLst>
      <p:ext uri="{BB962C8B-B14F-4D97-AF65-F5344CB8AC3E}">
        <p14:creationId xmlns:p14="http://schemas.microsoft.com/office/powerpoint/2010/main" val="354566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1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188"/>
          </a:xfrm>
          <a:prstGeom prst="rect">
            <a:avLst/>
          </a:prstGeom>
        </p:spPr>
        <p:txBody>
          <a:bodyPr vert="horz" lIns="91440" tIns="45720" rIns="91440" bIns="45720" rtlCol="0"/>
          <a:lstStyle>
            <a:lvl1pPr algn="r">
              <a:defRPr sz="1200"/>
            </a:lvl1pPr>
          </a:lstStyle>
          <a:p>
            <a:fld id="{75D84950-D90D-4A2A-8063-147BA600BA31}" type="datetimeFigureOut">
              <a:rPr kumimoji="1" lang="ja-JP" altLang="en-US" smtClean="0"/>
              <a:t>2019/7/8</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9691"/>
            <a:ext cx="5388610" cy="388611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4301"/>
            <a:ext cx="2918831" cy="4951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4301"/>
            <a:ext cx="2918831" cy="495187"/>
          </a:xfrm>
          <a:prstGeom prst="rect">
            <a:avLst/>
          </a:prstGeom>
        </p:spPr>
        <p:txBody>
          <a:bodyPr vert="horz" lIns="91440" tIns="45720" rIns="91440" bIns="45720" rtlCol="0" anchor="b"/>
          <a:lstStyle>
            <a:lvl1pPr algn="r">
              <a:defRPr sz="1200"/>
            </a:lvl1pPr>
          </a:lstStyle>
          <a:p>
            <a:fld id="{3B6A0760-6136-456A-8E93-65FCC04F8ED2}" type="slidenum">
              <a:rPr kumimoji="1" lang="ja-JP" altLang="en-US" smtClean="0"/>
              <a:t>‹#›</a:t>
            </a:fld>
            <a:endParaRPr kumimoji="1" lang="ja-JP" altLang="en-US"/>
          </a:p>
        </p:txBody>
      </p:sp>
    </p:spTree>
    <p:extLst>
      <p:ext uri="{BB962C8B-B14F-4D97-AF65-F5344CB8AC3E}">
        <p14:creationId xmlns:p14="http://schemas.microsoft.com/office/powerpoint/2010/main" val="20377048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rtlCol="0"/>
          <a:lstStyle/>
          <a:p>
            <a:pPr rtl="0"/>
            <a:endParaRPr lang="ja-JP" altLang="en-US"/>
          </a:p>
        </p:txBody>
      </p:sp>
      <p:sp>
        <p:nvSpPr>
          <p:cNvPr id="4" name="スライド番号プレースホルダー 3"/>
          <p:cNvSpPr>
            <a:spLocks noGrp="1"/>
          </p:cNvSpPr>
          <p:nvPr>
            <p:ph type="sldNum" sz="quarter" idx="10"/>
          </p:nvPr>
        </p:nvSpPr>
        <p:spPr/>
        <p:txBody>
          <a:bodyPr rtlCol="0"/>
          <a:lstStyle/>
          <a:p>
            <a:pPr rtl="0"/>
            <a:fld id="{9C936D52-512B-47DE-BC94-6C88A56CE986}" type="slidenum">
              <a:rPr lang="en-US" altLang="ja-JP" smtClean="0"/>
              <a:pPr rtl="0"/>
              <a:t>1</a:t>
            </a:fld>
            <a:endParaRPr lang="ja-JP" altLang="en-US"/>
          </a:p>
        </p:txBody>
      </p:sp>
    </p:spTree>
    <p:extLst>
      <p:ext uri="{BB962C8B-B14F-4D97-AF65-F5344CB8AC3E}">
        <p14:creationId xmlns:p14="http://schemas.microsoft.com/office/powerpoint/2010/main" val="776113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463FA4-1806-42D3-851D-6989F2F3BFCA}" type="datetimeFigureOut">
              <a:rPr kumimoji="1" lang="ja-JP" altLang="en-US" smtClean="0"/>
              <a:t>2019/7/8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1077290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463FA4-1806-42D3-851D-6989F2F3BFCA}" type="datetimeFigureOut">
              <a:rPr kumimoji="1" lang="ja-JP" altLang="en-US" smtClean="0"/>
              <a:t>2019/7/8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3613887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463FA4-1806-42D3-851D-6989F2F3BFCA}" type="datetimeFigureOut">
              <a:rPr kumimoji="1" lang="ja-JP" altLang="en-US" smtClean="0"/>
              <a:t>2019/7/8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830538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A463FA4-1806-42D3-851D-6989F2F3BFCA}" type="datetimeFigureOut">
              <a:rPr kumimoji="1" lang="ja-JP" altLang="en-US" smtClean="0"/>
              <a:t>2019/7/8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1538758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A463FA4-1806-42D3-851D-6989F2F3BFCA}" type="datetimeFigureOut">
              <a:rPr kumimoji="1" lang="ja-JP" altLang="en-US" smtClean="0"/>
              <a:t>2019/7/8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2090704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A463FA4-1806-42D3-851D-6989F2F3BFCA}" type="datetimeFigureOut">
              <a:rPr kumimoji="1" lang="ja-JP" altLang="en-US" smtClean="0"/>
              <a:t>2019/7/8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626718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A463FA4-1806-42D3-851D-6989F2F3BFCA}" type="datetimeFigureOut">
              <a:rPr kumimoji="1" lang="ja-JP" altLang="en-US" smtClean="0"/>
              <a:t>2019/7/8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3894066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A463FA4-1806-42D3-851D-6989F2F3BFCA}" type="datetimeFigureOut">
              <a:rPr kumimoji="1" lang="ja-JP" altLang="en-US" smtClean="0"/>
              <a:t>2019/7/8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1411416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463FA4-1806-42D3-851D-6989F2F3BFCA}" type="datetimeFigureOut">
              <a:rPr kumimoji="1" lang="ja-JP" altLang="en-US" smtClean="0"/>
              <a:t>2019/7/8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1021407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463FA4-1806-42D3-851D-6989F2F3BFCA}" type="datetimeFigureOut">
              <a:rPr kumimoji="1" lang="ja-JP" altLang="en-US" smtClean="0"/>
              <a:t>2019/7/8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2535897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A463FA4-1806-42D3-851D-6989F2F3BFCA}" type="datetimeFigureOut">
              <a:rPr kumimoji="1" lang="ja-JP" altLang="en-US" smtClean="0"/>
              <a:t>2019/7/8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342384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463FA4-1806-42D3-851D-6989F2F3BFCA}" type="datetimeFigureOut">
              <a:rPr kumimoji="1" lang="ja-JP" altLang="en-US" smtClean="0"/>
              <a:t>2019/7/8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8108917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p:cNvSpPr>
            <a:spLocks noGrp="1"/>
          </p:cNvSpPr>
          <p:nvPr>
            <p:ph type="ctrTitle"/>
          </p:nvPr>
        </p:nvSpPr>
        <p:spPr>
          <a:xfrm>
            <a:off x="1503123" y="1301897"/>
            <a:ext cx="6378081" cy="1482725"/>
          </a:xfrm>
        </p:spPr>
        <p:txBody>
          <a:bodyPr rtlCol="0">
            <a:normAutofit/>
          </a:bodyPr>
          <a:lstStyle/>
          <a:p>
            <a:pPr rtl="0"/>
            <a:r>
              <a:rPr lang="ja-JP" altLang="en-US" sz="3200" dirty="0"/>
              <a:t>サービス管理責任者・</a:t>
            </a:r>
            <a:r>
              <a:rPr lang="en-US" altLang="ja-JP" sz="3200" dirty="0"/>
              <a:t/>
            </a:r>
            <a:br>
              <a:rPr lang="en-US" altLang="ja-JP" sz="3200" dirty="0"/>
            </a:br>
            <a:r>
              <a:rPr lang="ja-JP" altLang="en-US" sz="3200" dirty="0"/>
              <a:t>児童発達支援管理責任者更新研修</a:t>
            </a:r>
          </a:p>
        </p:txBody>
      </p:sp>
      <p:sp>
        <p:nvSpPr>
          <p:cNvPr id="10" name="サブタイトル 9"/>
          <p:cNvSpPr>
            <a:spLocks noGrp="1"/>
          </p:cNvSpPr>
          <p:nvPr>
            <p:ph type="subTitle" idx="1"/>
          </p:nvPr>
        </p:nvSpPr>
        <p:spPr>
          <a:xfrm>
            <a:off x="962172" y="4073378"/>
            <a:ext cx="7219655" cy="1655762"/>
          </a:xfrm>
        </p:spPr>
        <p:txBody>
          <a:bodyPr rtlCol="0"/>
          <a:lstStyle/>
          <a:p>
            <a:pPr algn="ctr"/>
            <a:r>
              <a:rPr lang="ja-JP" altLang="en-US" dirty="0"/>
              <a:t>都道府県指導者更新研修の流れと</a:t>
            </a:r>
            <a:endParaRPr lang="en-US" altLang="ja-JP" dirty="0"/>
          </a:p>
          <a:p>
            <a:pPr algn="ctr"/>
            <a:r>
              <a:rPr lang="ja-JP" altLang="en-US" dirty="0"/>
              <a:t>都道府県「更新研修」実施のためのポイント</a:t>
            </a:r>
            <a:endParaRPr lang="en-US" altLang="ja-JP" dirty="0"/>
          </a:p>
        </p:txBody>
      </p:sp>
      <p:sp>
        <p:nvSpPr>
          <p:cNvPr id="2" name="テキスト ボックス 1"/>
          <p:cNvSpPr txBox="1"/>
          <p:nvPr/>
        </p:nvSpPr>
        <p:spPr>
          <a:xfrm>
            <a:off x="152400" y="242021"/>
            <a:ext cx="4821382" cy="830997"/>
          </a:xfrm>
          <a:prstGeom prst="rect">
            <a:avLst/>
          </a:prstGeom>
          <a:noFill/>
        </p:spPr>
        <p:txBody>
          <a:bodyPr wrap="square" rtlCol="0">
            <a:spAutoFit/>
          </a:bodyPr>
          <a:lstStyle/>
          <a:p>
            <a:r>
              <a:rPr kumimoji="1" lang="en-US" altLang="ja-JP" sz="4800" dirty="0"/>
              <a:t>【</a:t>
            </a:r>
            <a:r>
              <a:rPr kumimoji="1" lang="ja-JP" altLang="en-US" sz="4800" dirty="0"/>
              <a:t>演習ガイダンス</a:t>
            </a:r>
            <a:r>
              <a:rPr kumimoji="1" lang="en-US" altLang="ja-JP" sz="4800" dirty="0"/>
              <a:t>】</a:t>
            </a:r>
            <a:endParaRPr kumimoji="1" lang="ja-JP" altLang="en-US" sz="4800" dirty="0"/>
          </a:p>
        </p:txBody>
      </p:sp>
    </p:spTree>
    <p:extLst>
      <p:ext uri="{BB962C8B-B14F-4D97-AF65-F5344CB8AC3E}">
        <p14:creationId xmlns:p14="http://schemas.microsoft.com/office/powerpoint/2010/main" val="2575403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529935" y="382084"/>
            <a:ext cx="7959437" cy="467849"/>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事業所としての自己</a:t>
            </a:r>
            <a:r>
              <a:rPr lang="ja-JP" altLang="en-US" sz="2400" dirty="0" smtClean="0"/>
              <a:t>検証</a:t>
            </a:r>
            <a:endParaRPr lang="ja-JP" altLang="en-US" sz="2400" dirty="0"/>
          </a:p>
        </p:txBody>
      </p:sp>
      <p:sp>
        <p:nvSpPr>
          <p:cNvPr id="3" name="正方形/長方形 2"/>
          <p:cNvSpPr/>
          <p:nvPr/>
        </p:nvSpPr>
        <p:spPr>
          <a:xfrm>
            <a:off x="3031140" y="2635572"/>
            <a:ext cx="1349333" cy="712297"/>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smtClean="0">
                <a:solidFill>
                  <a:schemeClr val="tx1"/>
                </a:solidFill>
              </a:rPr>
              <a:t>アイスブレイク・役割決め演習</a:t>
            </a:r>
            <a:r>
              <a:rPr lang="ja-JP" altLang="en-US" sz="1350" dirty="0">
                <a:solidFill>
                  <a:schemeClr val="tx1"/>
                </a:solidFill>
              </a:rPr>
              <a:t>の</a:t>
            </a:r>
            <a:r>
              <a:rPr lang="ja-JP" altLang="en-US" sz="1350" dirty="0" smtClean="0">
                <a:solidFill>
                  <a:schemeClr val="tx1"/>
                </a:solidFill>
              </a:rPr>
              <a:t>ポイント</a:t>
            </a:r>
            <a:endParaRPr lang="ja-JP" altLang="en-US" sz="1350" dirty="0">
              <a:solidFill>
                <a:schemeClr val="tx1"/>
              </a:solidFill>
            </a:endParaRPr>
          </a:p>
        </p:txBody>
      </p:sp>
      <p:sp>
        <p:nvSpPr>
          <p:cNvPr id="7" name="正方形/長方形 6"/>
          <p:cNvSpPr/>
          <p:nvPr/>
        </p:nvSpPr>
        <p:spPr>
          <a:xfrm>
            <a:off x="793694" y="2635572"/>
            <a:ext cx="511233" cy="296136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400" dirty="0"/>
              <a:t>研修受講ガイダンス</a:t>
            </a:r>
          </a:p>
        </p:txBody>
      </p:sp>
      <p:sp>
        <p:nvSpPr>
          <p:cNvPr id="10" name="テキスト ボックス 9"/>
          <p:cNvSpPr txBox="1"/>
          <p:nvPr/>
        </p:nvSpPr>
        <p:spPr>
          <a:xfrm>
            <a:off x="4697993" y="2635572"/>
            <a:ext cx="323165" cy="712298"/>
          </a:xfrm>
          <a:prstGeom prst="rect">
            <a:avLst/>
          </a:prstGeom>
          <a:noFill/>
          <a:ln>
            <a:solidFill>
              <a:schemeClr val="tx1"/>
            </a:solidFill>
          </a:ln>
        </p:spPr>
        <p:txBody>
          <a:bodyPr vert="eaVert" wrap="square" rtlCol="0">
            <a:spAutoFit/>
          </a:bodyPr>
          <a:lstStyle/>
          <a:p>
            <a:pPr algn="ctr"/>
            <a:r>
              <a:rPr lang="ja-JP" altLang="en-US" sz="900" dirty="0"/>
              <a:t>事前課題１</a:t>
            </a:r>
          </a:p>
        </p:txBody>
      </p:sp>
      <p:graphicFrame>
        <p:nvGraphicFramePr>
          <p:cNvPr id="11" name="表 10"/>
          <p:cNvGraphicFramePr>
            <a:graphicFrameLocks noGrp="1"/>
          </p:cNvGraphicFramePr>
          <p:nvPr>
            <p:extLst>
              <p:ext uri="{D42A27DB-BD31-4B8C-83A1-F6EECF244321}">
                <p14:modId xmlns:p14="http://schemas.microsoft.com/office/powerpoint/2010/main" val="4124192006"/>
              </p:ext>
            </p:extLst>
          </p:nvPr>
        </p:nvGraphicFramePr>
        <p:xfrm>
          <a:off x="5021158" y="2635572"/>
          <a:ext cx="1633443" cy="712298"/>
        </p:xfrm>
        <a:graphic>
          <a:graphicData uri="http://schemas.openxmlformats.org/drawingml/2006/table">
            <a:tbl>
              <a:tblPr firstRow="1" bandRow="1">
                <a:tableStyleId>{5940675A-B579-460E-94D1-54222C63F5DA}</a:tableStyleId>
              </a:tblPr>
              <a:tblGrid>
                <a:gridCol w="544481">
                  <a:extLst>
                    <a:ext uri="{9D8B030D-6E8A-4147-A177-3AD203B41FA5}">
                      <a16:colId xmlns:a16="http://schemas.microsoft.com/office/drawing/2014/main" val="20000"/>
                    </a:ext>
                  </a:extLst>
                </a:gridCol>
                <a:gridCol w="544481">
                  <a:extLst>
                    <a:ext uri="{9D8B030D-6E8A-4147-A177-3AD203B41FA5}">
                      <a16:colId xmlns:a16="http://schemas.microsoft.com/office/drawing/2014/main" val="20001"/>
                    </a:ext>
                  </a:extLst>
                </a:gridCol>
                <a:gridCol w="544481">
                  <a:extLst>
                    <a:ext uri="{9D8B030D-6E8A-4147-A177-3AD203B41FA5}">
                      <a16:colId xmlns:a16="http://schemas.microsoft.com/office/drawing/2014/main" val="20002"/>
                    </a:ext>
                  </a:extLst>
                </a:gridCol>
              </a:tblGrid>
              <a:tr h="356149">
                <a:tc>
                  <a:txBody>
                    <a:bodyPr/>
                    <a:lstStyle/>
                    <a:p>
                      <a:pPr algn="ctr"/>
                      <a:r>
                        <a:rPr kumimoji="1" lang="ja-JP" altLang="en-US" sz="1000" dirty="0"/>
                        <a:t>①</a:t>
                      </a:r>
                    </a:p>
                  </a:txBody>
                  <a:tcPr marL="68580" marR="68580" marT="34290" marB="34290" anchor="ctr"/>
                </a:tc>
                <a:tc>
                  <a:txBody>
                    <a:bodyPr/>
                    <a:lstStyle/>
                    <a:p>
                      <a:pPr algn="ctr"/>
                      <a:r>
                        <a:rPr kumimoji="1" lang="ja-JP" altLang="en-US" sz="1000" dirty="0"/>
                        <a:t>②</a:t>
                      </a:r>
                    </a:p>
                  </a:txBody>
                  <a:tcPr marL="68580" marR="68580" marT="34290" marB="34290" anchor="ctr"/>
                </a:tc>
                <a:tc>
                  <a:txBody>
                    <a:bodyPr/>
                    <a:lstStyle/>
                    <a:p>
                      <a:pPr algn="ctr"/>
                      <a:r>
                        <a:rPr kumimoji="1" lang="ja-JP" altLang="en-US" sz="1000" dirty="0"/>
                        <a:t>③</a:t>
                      </a:r>
                    </a:p>
                  </a:txBody>
                  <a:tcPr marL="68580" marR="68580" marT="34290" marB="34290" anchor="ctr"/>
                </a:tc>
                <a:extLst>
                  <a:ext uri="{0D108BD9-81ED-4DB2-BD59-A6C34878D82A}">
                    <a16:rowId xmlns:a16="http://schemas.microsoft.com/office/drawing/2014/main" val="10000"/>
                  </a:ext>
                </a:extLst>
              </a:tr>
              <a:tr h="356149">
                <a:tc>
                  <a:txBody>
                    <a:bodyPr/>
                    <a:lstStyle/>
                    <a:p>
                      <a:pPr algn="ctr"/>
                      <a:r>
                        <a:rPr kumimoji="1" lang="ja-JP" altLang="en-US" sz="1000" dirty="0"/>
                        <a:t>④</a:t>
                      </a:r>
                    </a:p>
                  </a:txBody>
                  <a:tcPr marL="68580" marR="68580" marT="34290" marB="34290" anchor="ctr"/>
                </a:tc>
                <a:tc>
                  <a:txBody>
                    <a:bodyPr/>
                    <a:lstStyle/>
                    <a:p>
                      <a:pPr algn="ctr"/>
                      <a:r>
                        <a:rPr kumimoji="1" lang="ja-JP" altLang="en-US" sz="1000" dirty="0"/>
                        <a:t>⑤</a:t>
                      </a:r>
                    </a:p>
                  </a:txBody>
                  <a:tcPr marL="68580" marR="68580" marT="34290" marB="34290" anchor="ctr"/>
                </a:tc>
                <a:tc>
                  <a:txBody>
                    <a:bodyPr/>
                    <a:lstStyle/>
                    <a:p>
                      <a:pPr algn="ctr"/>
                      <a:r>
                        <a:rPr kumimoji="1" lang="ja-JP" altLang="en-US" sz="1000" dirty="0"/>
                        <a:t>⑥・・</a:t>
                      </a:r>
                    </a:p>
                  </a:txBody>
                  <a:tcPr marL="68580" marR="68580" marT="34290" marB="34290" anchor="ctr"/>
                </a:tc>
                <a:extLst>
                  <a:ext uri="{0D108BD9-81ED-4DB2-BD59-A6C34878D82A}">
                    <a16:rowId xmlns:a16="http://schemas.microsoft.com/office/drawing/2014/main" val="10001"/>
                  </a:ext>
                </a:extLst>
              </a:tr>
            </a:tbl>
          </a:graphicData>
        </a:graphic>
      </p:graphicFrame>
      <p:sp>
        <p:nvSpPr>
          <p:cNvPr id="12" name="正方形/長方形 11"/>
          <p:cNvSpPr/>
          <p:nvPr/>
        </p:nvSpPr>
        <p:spPr>
          <a:xfrm>
            <a:off x="1597432" y="2635573"/>
            <a:ext cx="1156709"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事業所としての自己検証</a:t>
            </a:r>
          </a:p>
        </p:txBody>
      </p:sp>
      <p:sp>
        <p:nvSpPr>
          <p:cNvPr id="14" name="正方形/長方形 13"/>
          <p:cNvSpPr/>
          <p:nvPr/>
        </p:nvSpPr>
        <p:spPr>
          <a:xfrm>
            <a:off x="6931600" y="2635572"/>
            <a:ext cx="1312990"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smtClean="0">
                <a:solidFill>
                  <a:schemeClr val="tx1"/>
                </a:solidFill>
              </a:rPr>
              <a:t>全体共有</a:t>
            </a:r>
            <a:endParaRPr lang="ja-JP" altLang="en-US" sz="1350" dirty="0">
              <a:solidFill>
                <a:schemeClr val="tx1"/>
              </a:solidFill>
            </a:endParaRPr>
          </a:p>
        </p:txBody>
      </p:sp>
      <p:sp>
        <p:nvSpPr>
          <p:cNvPr id="41" name="正方形/長方形 40"/>
          <p:cNvSpPr/>
          <p:nvPr/>
        </p:nvSpPr>
        <p:spPr>
          <a:xfrm>
            <a:off x="529935" y="2471797"/>
            <a:ext cx="7959437" cy="4212332"/>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 name="正方形/長方形 3"/>
          <p:cNvSpPr/>
          <p:nvPr/>
        </p:nvSpPr>
        <p:spPr>
          <a:xfrm>
            <a:off x="5021158" y="2635571"/>
            <a:ext cx="524353" cy="71229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29934" y="1262577"/>
            <a:ext cx="7959437" cy="1077218"/>
          </a:xfrm>
          <a:prstGeom prst="rect">
            <a:avLst/>
          </a:prstGeom>
          <a:noFill/>
          <a:ln>
            <a:solidFill>
              <a:srgbClr val="002060"/>
            </a:solidFill>
          </a:ln>
        </p:spPr>
        <p:txBody>
          <a:bodyPr wrap="square" rtlCol="0">
            <a:spAutoFit/>
          </a:bodyPr>
          <a:lstStyle/>
          <a:p>
            <a:r>
              <a:rPr lang="ja-JP" altLang="en-US" sz="1600" dirty="0"/>
              <a:t>サビ児管</a:t>
            </a:r>
            <a:r>
              <a:rPr lang="ja-JP" altLang="ja-JP" sz="1600" dirty="0"/>
              <a:t>の業務には、</a:t>
            </a:r>
            <a:r>
              <a:rPr lang="ja-JP" altLang="en-US" sz="1600" dirty="0"/>
              <a:t>利用者への支援から支援員への助言・指導、苦情対応や</a:t>
            </a:r>
            <a:r>
              <a:rPr lang="ja-JP" altLang="ja-JP" sz="1600" dirty="0"/>
              <a:t>管理者への支援状況報告など、</a:t>
            </a:r>
            <a:r>
              <a:rPr lang="ja-JP" altLang="en-US" sz="1600" dirty="0"/>
              <a:t>その役割は多岐にわたります。</a:t>
            </a:r>
            <a:r>
              <a:rPr lang="ja-JP" altLang="ja-JP" sz="1600" dirty="0"/>
              <a:t>しかし、</a:t>
            </a:r>
            <a:r>
              <a:rPr lang="ja-JP" altLang="en-US" sz="1600" dirty="0"/>
              <a:t>サビ児管業務を行う</a:t>
            </a:r>
            <a:r>
              <a:rPr lang="ja-JP" altLang="en-US" sz="1600" dirty="0" smtClean="0"/>
              <a:t>に当たっては</a:t>
            </a:r>
            <a:r>
              <a:rPr lang="ja-JP" altLang="en-US" sz="1600" dirty="0"/>
              <a:t>、サビ児管が業務を行う</a:t>
            </a:r>
            <a:r>
              <a:rPr lang="ja-JP" altLang="ja-JP" sz="1600" dirty="0"/>
              <a:t>環境（風土）</a:t>
            </a:r>
            <a:r>
              <a:rPr lang="ja-JP" altLang="en-US" sz="1600" dirty="0"/>
              <a:t>を整えることも</a:t>
            </a:r>
            <a:r>
              <a:rPr lang="ja-JP" altLang="ja-JP" sz="1600" dirty="0"/>
              <a:t>同時に必要</a:t>
            </a:r>
            <a:r>
              <a:rPr lang="ja-JP" altLang="en-US" sz="1600" dirty="0"/>
              <a:t>です</a:t>
            </a:r>
            <a:r>
              <a:rPr lang="ja-JP" altLang="ja-JP" sz="1600" dirty="0"/>
              <a:t>。ここでは組織環境ついて確認</a:t>
            </a:r>
            <a:r>
              <a:rPr lang="ja-JP" altLang="en-US" sz="1600" dirty="0"/>
              <a:t>していきます</a:t>
            </a:r>
            <a:r>
              <a:rPr lang="ja-JP" altLang="ja-JP" sz="1600" dirty="0"/>
              <a:t>。</a:t>
            </a:r>
          </a:p>
        </p:txBody>
      </p:sp>
      <p:sp>
        <p:nvSpPr>
          <p:cNvPr id="6" name="テキスト ボックス 5"/>
          <p:cNvSpPr txBox="1"/>
          <p:nvPr/>
        </p:nvSpPr>
        <p:spPr>
          <a:xfrm>
            <a:off x="1398000" y="3511643"/>
            <a:ext cx="6782069" cy="3170099"/>
          </a:xfrm>
          <a:prstGeom prst="rect">
            <a:avLst/>
          </a:prstGeom>
          <a:noFill/>
        </p:spPr>
        <p:txBody>
          <a:bodyPr wrap="square" rtlCol="0">
            <a:spAutoFit/>
          </a:bodyPr>
          <a:lstStyle/>
          <a:p>
            <a:r>
              <a:rPr lang="ja-JP" altLang="en-US" sz="2000" dirty="0" smtClean="0"/>
              <a:t>①</a:t>
            </a:r>
            <a:r>
              <a:rPr lang="en-US" altLang="ja-JP" sz="2000" dirty="0" smtClean="0"/>
              <a:t> </a:t>
            </a:r>
            <a:r>
              <a:rPr lang="ja-JP" altLang="en-US" sz="2000" dirty="0" smtClean="0"/>
              <a:t>アイスブレイク</a:t>
            </a:r>
            <a:endParaRPr lang="en-US" altLang="ja-JP" sz="2000" dirty="0" smtClean="0"/>
          </a:p>
          <a:p>
            <a:r>
              <a:rPr lang="ja-JP" altLang="en-US" sz="2000" dirty="0" smtClean="0"/>
              <a:t>・自己</a:t>
            </a:r>
            <a:r>
              <a:rPr lang="ja-JP" altLang="en-US" sz="2000" dirty="0"/>
              <a:t>紹介の後、演習</a:t>
            </a:r>
            <a:r>
              <a:rPr lang="en-US" altLang="ja-JP" sz="2000" dirty="0"/>
              <a:t>1</a:t>
            </a:r>
            <a:r>
              <a:rPr lang="ja-JP" altLang="en-US" sz="2000" dirty="0"/>
              <a:t>～</a:t>
            </a:r>
            <a:r>
              <a:rPr lang="en-US" altLang="ja-JP" sz="2000" dirty="0"/>
              <a:t>3</a:t>
            </a:r>
            <a:r>
              <a:rPr lang="ja-JP" altLang="en-US" sz="2000" dirty="0"/>
              <a:t>の役割分担（進行、タイムキーパー</a:t>
            </a:r>
            <a:r>
              <a:rPr lang="ja-JP" altLang="en-US" sz="2000" dirty="0" smtClean="0"/>
              <a:t>、</a:t>
            </a:r>
            <a:endParaRPr lang="en-US" altLang="ja-JP" sz="2000" dirty="0" smtClean="0"/>
          </a:p>
          <a:p>
            <a:r>
              <a:rPr lang="ja-JP" altLang="en-US" sz="2000" dirty="0"/>
              <a:t>　</a:t>
            </a:r>
            <a:r>
              <a:rPr lang="ja-JP" altLang="en-US" sz="2000" dirty="0" smtClean="0"/>
              <a:t>記録</a:t>
            </a:r>
            <a:r>
              <a:rPr lang="ja-JP" altLang="en-US" sz="2000" dirty="0"/>
              <a:t>、発表役）と順番を決める</a:t>
            </a:r>
            <a:r>
              <a:rPr lang="ja-JP" altLang="en-US" sz="2000" dirty="0" smtClean="0"/>
              <a:t>。</a:t>
            </a:r>
            <a:endParaRPr lang="en-US" altLang="ja-JP" sz="2000" dirty="0" smtClean="0"/>
          </a:p>
          <a:p>
            <a:r>
              <a:rPr lang="ja-JP" altLang="en-US" sz="2000" dirty="0"/>
              <a:t>② </a:t>
            </a:r>
            <a:r>
              <a:rPr lang="ja-JP" altLang="en-US" sz="2000" dirty="0" smtClean="0"/>
              <a:t>事前</a:t>
            </a:r>
            <a:r>
              <a:rPr lang="ja-JP" altLang="en-US" sz="2000" dirty="0"/>
              <a:t>課題</a:t>
            </a:r>
            <a:r>
              <a:rPr lang="en-US" altLang="ja-JP" sz="2000" dirty="0"/>
              <a:t>1</a:t>
            </a:r>
            <a:r>
              <a:rPr lang="ja-JP" altLang="en-US" sz="2000" dirty="0"/>
              <a:t>の報告</a:t>
            </a:r>
            <a:r>
              <a:rPr lang="en-US" altLang="ja-JP" sz="2000" dirty="0" smtClean="0"/>
              <a:t>【</a:t>
            </a:r>
            <a:r>
              <a:rPr lang="ja-JP" altLang="en-US" sz="2000" dirty="0" smtClean="0"/>
              <a:t>発表</a:t>
            </a:r>
            <a:r>
              <a:rPr lang="ja-JP" altLang="en-US" sz="2000" dirty="0"/>
              <a:t>（</a:t>
            </a:r>
            <a:r>
              <a:rPr lang="en-US" altLang="ja-JP" sz="2000" dirty="0"/>
              <a:t>4</a:t>
            </a:r>
            <a:r>
              <a:rPr lang="ja-JP" altLang="en-US" sz="2000" dirty="0"/>
              <a:t>分）→質疑（</a:t>
            </a:r>
            <a:r>
              <a:rPr lang="en-US" altLang="ja-JP" sz="2000" dirty="0"/>
              <a:t>2</a:t>
            </a:r>
            <a:r>
              <a:rPr lang="ja-JP" altLang="en-US" sz="2000" dirty="0"/>
              <a:t>分</a:t>
            </a:r>
            <a:r>
              <a:rPr lang="ja-JP" altLang="en-US" sz="2000" dirty="0" smtClean="0"/>
              <a:t>）</a:t>
            </a:r>
            <a:r>
              <a:rPr lang="en-US" altLang="ja-JP" sz="2000" dirty="0"/>
              <a:t>】</a:t>
            </a:r>
            <a:endParaRPr lang="ja-JP" altLang="en-US" sz="2000" dirty="0"/>
          </a:p>
          <a:p>
            <a:r>
              <a:rPr lang="ja-JP" altLang="en-US" sz="2000" dirty="0" smtClean="0"/>
              <a:t>・「</a:t>
            </a:r>
            <a:r>
              <a:rPr lang="ja-JP" altLang="en-US" sz="2000" dirty="0"/>
              <a:t>良いと思う取組み」を付箋にメモをとる。その際１枚の</a:t>
            </a:r>
            <a:r>
              <a:rPr lang="ja-JP" altLang="en-US" sz="2000" dirty="0" smtClean="0"/>
              <a:t>付箋</a:t>
            </a:r>
            <a:endParaRPr lang="en-US" altLang="ja-JP" sz="2000" dirty="0" smtClean="0"/>
          </a:p>
          <a:p>
            <a:r>
              <a:rPr lang="ja-JP" altLang="en-US" sz="2000" dirty="0"/>
              <a:t>　</a:t>
            </a:r>
            <a:r>
              <a:rPr lang="ja-JP" altLang="en-US" sz="2000" dirty="0" smtClean="0"/>
              <a:t>に</a:t>
            </a:r>
            <a:r>
              <a:rPr lang="ja-JP" altLang="en-US" sz="2000" dirty="0"/>
              <a:t>１つの事柄を記入するよう促す。</a:t>
            </a:r>
          </a:p>
          <a:p>
            <a:r>
              <a:rPr lang="ja-JP" altLang="en-US" sz="2000" dirty="0" smtClean="0"/>
              <a:t>③事前</a:t>
            </a:r>
            <a:r>
              <a:rPr lang="ja-JP" altLang="en-US" sz="2000" dirty="0"/>
              <a:t>課題報告での「良いと思う取組み」を共有</a:t>
            </a:r>
            <a:r>
              <a:rPr lang="ja-JP" altLang="en-US" sz="2000" dirty="0" smtClean="0"/>
              <a:t>する（</a:t>
            </a:r>
            <a:r>
              <a:rPr lang="en-US" altLang="ja-JP" sz="2000" dirty="0" smtClean="0"/>
              <a:t>25</a:t>
            </a:r>
            <a:r>
              <a:rPr lang="ja-JP" altLang="en-US" sz="2000" dirty="0" smtClean="0"/>
              <a:t>分）</a:t>
            </a:r>
            <a:endParaRPr lang="en-US" altLang="ja-JP" sz="2000" dirty="0"/>
          </a:p>
          <a:p>
            <a:r>
              <a:rPr lang="ja-JP" altLang="en-US" sz="2000" dirty="0" smtClean="0"/>
              <a:t>・付箋</a:t>
            </a:r>
            <a:r>
              <a:rPr lang="ja-JP" altLang="en-US" sz="2000" dirty="0"/>
              <a:t>にメモしたものを</a:t>
            </a:r>
            <a:r>
              <a:rPr lang="en-US" altLang="ja-JP" sz="2000" dirty="0"/>
              <a:t>KJ</a:t>
            </a:r>
            <a:r>
              <a:rPr lang="ja-JP" altLang="en-US" sz="2000" dirty="0"/>
              <a:t>法で整理し、模造紙にまとめる。</a:t>
            </a:r>
          </a:p>
          <a:p>
            <a:r>
              <a:rPr lang="ja-JP" altLang="en-US" sz="2000" dirty="0" smtClean="0"/>
              <a:t>④全体</a:t>
            </a:r>
            <a:r>
              <a:rPr lang="ja-JP" altLang="en-US" sz="2000" dirty="0"/>
              <a:t>共有（発表</a:t>
            </a:r>
            <a:r>
              <a:rPr lang="ja-JP" altLang="en-US" sz="2000" dirty="0" smtClean="0"/>
              <a:t>）（</a:t>
            </a:r>
            <a:r>
              <a:rPr lang="en-US" altLang="ja-JP" sz="2000" dirty="0" smtClean="0"/>
              <a:t>2G×2</a:t>
            </a:r>
            <a:r>
              <a:rPr lang="ja-JP" altLang="en-US" sz="2000" dirty="0" smtClean="0"/>
              <a:t>分＝</a:t>
            </a:r>
            <a:r>
              <a:rPr lang="en-US" altLang="ja-JP" sz="2000" smtClean="0"/>
              <a:t>4</a:t>
            </a:r>
            <a:r>
              <a:rPr lang="ja-JP" altLang="en-US" sz="2000" smtClean="0"/>
              <a:t>分</a:t>
            </a:r>
            <a:r>
              <a:rPr lang="en-US" altLang="ja-JP" sz="2000" smtClean="0"/>
              <a:t>)</a:t>
            </a:r>
            <a:endParaRPr lang="en-US" altLang="ja-JP" sz="2000" dirty="0"/>
          </a:p>
          <a:p>
            <a:r>
              <a:rPr lang="ja-JP" altLang="en-US" sz="2000" dirty="0" smtClean="0"/>
              <a:t>・発表</a:t>
            </a:r>
            <a:r>
              <a:rPr lang="en-US" altLang="ja-JP" sz="2000" dirty="0"/>
              <a:t>G</a:t>
            </a:r>
            <a:r>
              <a:rPr lang="ja-JP" altLang="en-US" sz="2000" dirty="0"/>
              <a:t>は演習統括が選出する。</a:t>
            </a:r>
            <a:endParaRPr kumimoji="1" lang="ja-JP" altLang="en-US" sz="2000" dirty="0"/>
          </a:p>
        </p:txBody>
      </p:sp>
      <p:sp>
        <p:nvSpPr>
          <p:cNvPr id="8" name="円/楕円 7"/>
          <p:cNvSpPr/>
          <p:nvPr/>
        </p:nvSpPr>
        <p:spPr>
          <a:xfrm>
            <a:off x="4722877" y="2421683"/>
            <a:ext cx="1120916" cy="1140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246621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CEB309-227A-4857-B460-D6FA15C868DD}"/>
              </a:ext>
            </a:extLst>
          </p:cNvPr>
          <p:cNvSpPr>
            <a:spLocks noGrp="1"/>
          </p:cNvSpPr>
          <p:nvPr>
            <p:ph type="title"/>
          </p:nvPr>
        </p:nvSpPr>
        <p:spPr>
          <a:xfrm>
            <a:off x="216877" y="80284"/>
            <a:ext cx="8562425" cy="864095"/>
          </a:xfr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ja-JP" altLang="en-US" sz="2800" dirty="0">
                <a:solidFill>
                  <a:schemeClr val="lt1"/>
                </a:solidFill>
                <a:latin typeface="+mn-lt"/>
                <a:ea typeface="+mn-ea"/>
                <a:cs typeface="+mn-cs"/>
              </a:rPr>
              <a:t>演習１の</a:t>
            </a:r>
            <a:r>
              <a:rPr lang="ja-JP" altLang="en-US" sz="2800" dirty="0" smtClean="0">
                <a:solidFill>
                  <a:schemeClr val="lt1"/>
                </a:solidFill>
                <a:latin typeface="+mn-lt"/>
                <a:ea typeface="+mn-ea"/>
                <a:cs typeface="+mn-cs"/>
              </a:rPr>
              <a:t>手順</a:t>
            </a:r>
            <a:r>
              <a:rPr lang="en-US" altLang="ja-JP" sz="2800" dirty="0" smtClean="0">
                <a:solidFill>
                  <a:schemeClr val="lt1"/>
                </a:solidFill>
                <a:latin typeface="+mn-lt"/>
                <a:ea typeface="+mn-ea"/>
                <a:cs typeface="+mn-cs"/>
              </a:rPr>
              <a:t/>
            </a:r>
            <a:br>
              <a:rPr lang="en-US" altLang="ja-JP" sz="2800" dirty="0" smtClean="0">
                <a:solidFill>
                  <a:schemeClr val="lt1"/>
                </a:solidFill>
                <a:latin typeface="+mn-lt"/>
                <a:ea typeface="+mn-ea"/>
                <a:cs typeface="+mn-cs"/>
              </a:rPr>
            </a:br>
            <a:r>
              <a:rPr lang="ja-JP" altLang="en-US" sz="2800" dirty="0" smtClean="0"/>
              <a:t>１０：３５～１１：４５　事業所としての自己検証</a:t>
            </a:r>
            <a:endParaRPr lang="ja-JP" altLang="en-US" sz="2800" dirty="0">
              <a:solidFill>
                <a:schemeClr val="lt1"/>
              </a:solidFill>
              <a:latin typeface="+mn-lt"/>
              <a:ea typeface="+mn-ea"/>
              <a:cs typeface="+mn-cs"/>
            </a:endParaRPr>
          </a:p>
        </p:txBody>
      </p:sp>
      <p:sp>
        <p:nvSpPr>
          <p:cNvPr id="3" name="テキスト プレースホルダー 2">
            <a:extLst>
              <a:ext uri="{FF2B5EF4-FFF2-40B4-BE49-F238E27FC236}">
                <a16:creationId xmlns:a16="http://schemas.microsoft.com/office/drawing/2014/main" id="{5615CA36-2A28-4089-B478-ED319F255945}"/>
              </a:ext>
            </a:extLst>
          </p:cNvPr>
          <p:cNvSpPr>
            <a:spLocks noGrp="1"/>
          </p:cNvSpPr>
          <p:nvPr>
            <p:ph type="body" idx="1"/>
          </p:nvPr>
        </p:nvSpPr>
        <p:spPr>
          <a:xfrm>
            <a:off x="216877" y="1191586"/>
            <a:ext cx="8669216" cy="5239194"/>
          </a:xfrm>
          <a:ln>
            <a:solidFill>
              <a:schemeClr val="accent1"/>
            </a:solidFill>
          </a:ln>
        </p:spPr>
        <p:txBody>
          <a:bodyPr>
            <a:noAutofit/>
          </a:bodyPr>
          <a:lstStyle/>
          <a:p>
            <a:r>
              <a:rPr lang="ja-JP" altLang="en-US" sz="2800" dirty="0"/>
              <a:t> ①</a:t>
            </a:r>
            <a:r>
              <a:rPr lang="ja-JP" altLang="en-US" sz="2800" dirty="0" smtClean="0"/>
              <a:t>事前</a:t>
            </a:r>
            <a:r>
              <a:rPr lang="ja-JP" altLang="en-US" sz="2800" dirty="0"/>
              <a:t>課題</a:t>
            </a:r>
            <a:r>
              <a:rPr lang="en-US" altLang="ja-JP" sz="2800" dirty="0"/>
              <a:t>1</a:t>
            </a:r>
            <a:r>
              <a:rPr lang="ja-JP" altLang="en-US" sz="2800" dirty="0"/>
              <a:t>の報告</a:t>
            </a:r>
            <a:r>
              <a:rPr lang="en-US" altLang="ja-JP" sz="2800" dirty="0"/>
              <a:t>【</a:t>
            </a:r>
            <a:r>
              <a:rPr lang="ja-JP" altLang="en-US" sz="2800" dirty="0"/>
              <a:t>発表時間</a:t>
            </a:r>
            <a:r>
              <a:rPr lang="en-US" altLang="ja-JP" sz="2800" dirty="0"/>
              <a:t>1</a:t>
            </a:r>
            <a:r>
              <a:rPr lang="ja-JP" altLang="en-US" sz="2800" dirty="0"/>
              <a:t>名</a:t>
            </a:r>
            <a:r>
              <a:rPr lang="en-US" altLang="ja-JP" sz="2800" dirty="0"/>
              <a:t>6</a:t>
            </a:r>
            <a:r>
              <a:rPr lang="ja-JP" altLang="en-US" sz="2800" dirty="0"/>
              <a:t>分</a:t>
            </a:r>
            <a:r>
              <a:rPr lang="en-US" altLang="ja-JP" sz="2800" dirty="0"/>
              <a:t>×6</a:t>
            </a:r>
            <a:r>
              <a:rPr lang="ja-JP" altLang="en-US" sz="2800" dirty="0"/>
              <a:t>名＝</a:t>
            </a:r>
            <a:r>
              <a:rPr lang="en-US" altLang="ja-JP" sz="2800" dirty="0"/>
              <a:t>36</a:t>
            </a:r>
            <a:r>
              <a:rPr lang="ja-JP" altLang="en-US" sz="2800" dirty="0"/>
              <a:t>分</a:t>
            </a:r>
            <a:r>
              <a:rPr lang="en-US" altLang="ja-JP" sz="2800" dirty="0"/>
              <a:t>】</a:t>
            </a:r>
          </a:p>
          <a:p>
            <a:r>
              <a:rPr lang="ja-JP" altLang="en-US" sz="2800" dirty="0"/>
              <a:t>　　・発表（</a:t>
            </a:r>
            <a:r>
              <a:rPr lang="en-US" altLang="ja-JP" sz="2800" dirty="0"/>
              <a:t>4</a:t>
            </a:r>
            <a:r>
              <a:rPr lang="ja-JP" altLang="en-US" sz="2800" dirty="0"/>
              <a:t>分）→質疑（</a:t>
            </a:r>
            <a:r>
              <a:rPr lang="en-US" altLang="ja-JP" sz="2800" dirty="0"/>
              <a:t>2</a:t>
            </a:r>
            <a:r>
              <a:rPr lang="ja-JP" altLang="en-US" sz="2800" dirty="0"/>
              <a:t>分）を行う。</a:t>
            </a:r>
          </a:p>
          <a:p>
            <a:r>
              <a:rPr lang="ja-JP" altLang="en-US" sz="2800" dirty="0"/>
              <a:t>　　・「良いと思う取組み」を付箋にメモをとる。その際</a:t>
            </a:r>
            <a:r>
              <a:rPr lang="ja-JP" altLang="en-US" sz="2800" dirty="0" smtClean="0"/>
              <a:t>１枚　の</a:t>
            </a:r>
            <a:r>
              <a:rPr lang="ja-JP" altLang="en-US" sz="2800" dirty="0"/>
              <a:t>付箋に１つの事柄を記入するよう促す。</a:t>
            </a:r>
          </a:p>
          <a:p>
            <a:endParaRPr lang="en-US" altLang="ja-JP" sz="2800" dirty="0" smtClean="0"/>
          </a:p>
          <a:p>
            <a:r>
              <a:rPr lang="ja-JP" altLang="en-US" sz="2800" dirty="0" smtClean="0"/>
              <a:t>②報告の</a:t>
            </a:r>
            <a:r>
              <a:rPr lang="ja-JP" altLang="en-US" sz="2800" dirty="0"/>
              <a:t>「良いと思う取組み」を共有する</a:t>
            </a:r>
            <a:r>
              <a:rPr lang="en-US" altLang="ja-JP" sz="2800" dirty="0"/>
              <a:t>【25</a:t>
            </a:r>
            <a:r>
              <a:rPr lang="ja-JP" altLang="en-US" sz="2800" dirty="0"/>
              <a:t>分</a:t>
            </a:r>
            <a:r>
              <a:rPr lang="en-US" altLang="ja-JP" sz="2800" dirty="0"/>
              <a:t>】</a:t>
            </a:r>
          </a:p>
          <a:p>
            <a:r>
              <a:rPr lang="ja-JP" altLang="en-US" sz="2800" dirty="0"/>
              <a:t>　　・付箋にメモしたものを</a:t>
            </a:r>
            <a:r>
              <a:rPr lang="en-US" altLang="ja-JP" sz="2800" dirty="0"/>
              <a:t>KJ</a:t>
            </a:r>
            <a:r>
              <a:rPr lang="ja-JP" altLang="en-US" sz="2800" dirty="0"/>
              <a:t>法で整理</a:t>
            </a:r>
            <a:r>
              <a:rPr lang="ja-JP" altLang="en-US" sz="2800" dirty="0" smtClean="0"/>
              <a:t>し模造紙</a:t>
            </a:r>
            <a:r>
              <a:rPr lang="ja-JP" altLang="en-US" sz="2800" dirty="0"/>
              <a:t>にまとめる。</a:t>
            </a:r>
          </a:p>
          <a:p>
            <a:endParaRPr lang="en-US" altLang="ja-JP" sz="2800" dirty="0" smtClean="0"/>
          </a:p>
          <a:p>
            <a:r>
              <a:rPr lang="ja-JP" altLang="en-US" sz="2800" dirty="0"/>
              <a:t>③</a:t>
            </a:r>
            <a:r>
              <a:rPr lang="ja-JP" altLang="en-US" sz="2800" dirty="0" smtClean="0"/>
              <a:t>全体</a:t>
            </a:r>
            <a:r>
              <a:rPr lang="ja-JP" altLang="en-US" sz="2800" dirty="0"/>
              <a:t>共有（発表</a:t>
            </a:r>
            <a:r>
              <a:rPr lang="ja-JP" altLang="en-US" sz="2800" dirty="0" smtClean="0"/>
              <a:t>）</a:t>
            </a:r>
            <a:r>
              <a:rPr lang="en-US" altLang="ja-JP" sz="2800" dirty="0" smtClean="0"/>
              <a:t>【2G×2</a:t>
            </a:r>
            <a:r>
              <a:rPr lang="ja-JP" altLang="en-US" sz="2800" dirty="0" smtClean="0"/>
              <a:t>分＝</a:t>
            </a:r>
            <a:r>
              <a:rPr lang="en-US" altLang="ja-JP" sz="2800" dirty="0" smtClean="0"/>
              <a:t>4</a:t>
            </a:r>
            <a:r>
              <a:rPr lang="ja-JP" altLang="en-US" sz="2800" dirty="0" smtClean="0"/>
              <a:t>分</a:t>
            </a:r>
            <a:r>
              <a:rPr lang="en-US" altLang="ja-JP" sz="2800" dirty="0" smtClean="0"/>
              <a:t>】</a:t>
            </a:r>
            <a:endParaRPr lang="en-US" altLang="ja-JP" sz="2800" dirty="0"/>
          </a:p>
          <a:p>
            <a:r>
              <a:rPr lang="ja-JP" altLang="en-US" sz="2800" dirty="0"/>
              <a:t>　　・発表</a:t>
            </a:r>
            <a:r>
              <a:rPr lang="en-US" altLang="ja-JP" sz="2800" dirty="0"/>
              <a:t>G</a:t>
            </a:r>
            <a:r>
              <a:rPr lang="ja-JP" altLang="en-US" sz="2800" dirty="0"/>
              <a:t>は演習統括が選出する。</a:t>
            </a:r>
            <a:endParaRPr lang="en-US" altLang="ja-JP" sz="2800" dirty="0"/>
          </a:p>
          <a:p>
            <a:endParaRPr kumimoji="1" lang="ja-JP" altLang="en-US" sz="2800" dirty="0"/>
          </a:p>
        </p:txBody>
      </p:sp>
      <p:sp>
        <p:nvSpPr>
          <p:cNvPr id="4" name="テキスト ボックス 3"/>
          <p:cNvSpPr txBox="1"/>
          <p:nvPr/>
        </p:nvSpPr>
        <p:spPr>
          <a:xfrm>
            <a:off x="6918264" y="5819389"/>
            <a:ext cx="1861038" cy="369332"/>
          </a:xfrm>
          <a:prstGeom prst="rect">
            <a:avLst/>
          </a:prstGeom>
          <a:noFill/>
        </p:spPr>
        <p:txBody>
          <a:bodyPr wrap="square" rtlCol="0">
            <a:spAutoFit/>
          </a:bodyPr>
          <a:lstStyle/>
          <a:p>
            <a:pPr algn="ctr"/>
            <a:r>
              <a:rPr kumimoji="1" lang="ja-JP" altLang="en-US" b="1" dirty="0" smtClean="0"/>
              <a:t>合計</a:t>
            </a:r>
            <a:r>
              <a:rPr kumimoji="1" lang="en-US" altLang="ja-JP" b="1" dirty="0" smtClean="0"/>
              <a:t>65</a:t>
            </a:r>
            <a:r>
              <a:rPr kumimoji="1" lang="ja-JP" altLang="en-US" b="1" dirty="0" smtClean="0"/>
              <a:t>分＋</a:t>
            </a:r>
            <a:r>
              <a:rPr kumimoji="1" lang="en-US" altLang="ja-JP" b="1" dirty="0" smtClean="0"/>
              <a:t>α</a:t>
            </a:r>
            <a:endParaRPr kumimoji="1" lang="ja-JP" altLang="en-US" b="1" dirty="0"/>
          </a:p>
        </p:txBody>
      </p:sp>
    </p:spTree>
    <p:extLst>
      <p:ext uri="{BB962C8B-B14F-4D97-AF65-F5344CB8AC3E}">
        <p14:creationId xmlns:p14="http://schemas.microsoft.com/office/powerpoint/2010/main" val="29260460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0760" y="208719"/>
            <a:ext cx="7886700" cy="883085"/>
          </a:xfrm>
        </p:spPr>
        <p:txBody>
          <a:bodyPr/>
          <a:lstStyle/>
          <a:p>
            <a:pPr algn="ctr"/>
            <a:r>
              <a:rPr kumimoji="1" lang="ja-JP" altLang="en-US" dirty="0"/>
              <a:t>演習１の</a:t>
            </a:r>
            <a:r>
              <a:rPr kumimoji="1" lang="ja-JP" altLang="en-US" dirty="0" smtClean="0"/>
              <a:t>留意点</a:t>
            </a:r>
            <a:endParaRPr kumimoji="1" lang="ja-JP" altLang="en-US" dirty="0"/>
          </a:p>
        </p:txBody>
      </p:sp>
      <p:sp>
        <p:nvSpPr>
          <p:cNvPr id="3" name="コンテンツ プレースホルダー 2"/>
          <p:cNvSpPr>
            <a:spLocks noGrp="1"/>
          </p:cNvSpPr>
          <p:nvPr>
            <p:ph idx="1"/>
          </p:nvPr>
        </p:nvSpPr>
        <p:spPr>
          <a:xfrm>
            <a:off x="306887" y="1171184"/>
            <a:ext cx="8461331" cy="5141934"/>
          </a:xfrm>
        </p:spPr>
        <p:txBody>
          <a:bodyPr>
            <a:noAutofit/>
          </a:bodyPr>
          <a:lstStyle/>
          <a:p>
            <a:pPr marL="0" indent="0">
              <a:buNone/>
            </a:pPr>
            <a:r>
              <a:rPr lang="ja-JP" altLang="en-US" sz="2400" dirty="0"/>
              <a:t>１．事前課題の内容整理は、批判的なことは避け、良い取組みと思われた内容について意見交換し、自身の事業所でも参考にして取り組んでみたいことを整理する。</a:t>
            </a:r>
            <a:endParaRPr lang="en-US" altLang="ja-JP" sz="2400" dirty="0"/>
          </a:p>
          <a:p>
            <a:pPr marL="0" indent="0">
              <a:buNone/>
            </a:pPr>
            <a:endParaRPr lang="ja-JP" altLang="en-US" sz="2400" dirty="0"/>
          </a:p>
          <a:p>
            <a:pPr marL="0" indent="0">
              <a:buNone/>
            </a:pPr>
            <a:r>
              <a:rPr lang="ja-JP" altLang="en-US" sz="2400" dirty="0"/>
              <a:t>２．報告時の「良い取り組み」として見る視点として、組織の工夫として、①情報伝達や共有方法（日常の業務的コミュニケーション、会議等）、②サビ児管のフォローアップ体制（サビ児管が困ったときの相談できる体制）、③チームアプローチ（管理者や看護師、支援員など事業所内の連携の工夫）など。</a:t>
            </a:r>
            <a:endParaRPr lang="en-US" altLang="ja-JP" sz="2400" dirty="0"/>
          </a:p>
          <a:p>
            <a:pPr marL="0" indent="0">
              <a:buNone/>
            </a:pPr>
            <a:endParaRPr lang="ja-JP" altLang="en-US" sz="2400" dirty="0"/>
          </a:p>
          <a:p>
            <a:pPr marL="0" indent="0">
              <a:buNone/>
            </a:pPr>
            <a:r>
              <a:rPr lang="ja-JP" altLang="en-US" sz="2400" dirty="0"/>
              <a:t>３．まとめとして、利用者支援に当たって、サビ児管として個人のスキルを高めていくことの他に、支援を行う環境・仕組みを組織として整えることも必要なことから、サビ児管と管理者とで課題を共有し、改善に向けて協議することも必要であることを伝える。</a:t>
            </a:r>
            <a:endParaRPr kumimoji="1" lang="ja-JP" altLang="en-US" sz="2400" dirty="0"/>
          </a:p>
        </p:txBody>
      </p:sp>
    </p:spTree>
    <p:extLst>
      <p:ext uri="{BB962C8B-B14F-4D97-AF65-F5344CB8AC3E}">
        <p14:creationId xmlns:p14="http://schemas.microsoft.com/office/powerpoint/2010/main" val="33562347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演習１：</a:t>
            </a:r>
            <a:r>
              <a:rPr kumimoji="1" lang="ja-JP" altLang="en-US" dirty="0" smtClean="0"/>
              <a:t>発表</a:t>
            </a:r>
            <a:endParaRPr kumimoji="1" lang="ja-JP" altLang="en-US" dirty="0"/>
          </a:p>
        </p:txBody>
      </p:sp>
      <p:sp>
        <p:nvSpPr>
          <p:cNvPr id="3" name="コンテンツ プレースホルダー 2"/>
          <p:cNvSpPr>
            <a:spLocks noGrp="1"/>
          </p:cNvSpPr>
          <p:nvPr>
            <p:ph idx="1"/>
          </p:nvPr>
        </p:nvSpPr>
        <p:spPr>
          <a:xfrm>
            <a:off x="628650" y="1512474"/>
            <a:ext cx="7886700" cy="4351338"/>
          </a:xfrm>
        </p:spPr>
        <p:txBody>
          <a:bodyPr>
            <a:noAutofit/>
          </a:bodyPr>
          <a:lstStyle/>
          <a:p>
            <a:pPr marL="0" indent="0">
              <a:buNone/>
            </a:pPr>
            <a:endParaRPr kumimoji="1" lang="ja-JP" altLang="en-US" sz="2000" b="1" dirty="0"/>
          </a:p>
        </p:txBody>
      </p:sp>
    </p:spTree>
    <p:extLst>
      <p:ext uri="{BB962C8B-B14F-4D97-AF65-F5344CB8AC3E}">
        <p14:creationId xmlns:p14="http://schemas.microsoft.com/office/powerpoint/2010/main" val="10143409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2561" y="211871"/>
            <a:ext cx="8598877" cy="702529"/>
          </a:xfr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ja-JP" altLang="en-US" sz="4000" dirty="0" smtClean="0">
                <a:solidFill>
                  <a:schemeClr val="lt1"/>
                </a:solidFill>
                <a:latin typeface="+mn-lt"/>
                <a:ea typeface="+mn-ea"/>
                <a:cs typeface="+mn-cs"/>
              </a:rPr>
              <a:t>演習</a:t>
            </a:r>
            <a:r>
              <a:rPr lang="en-US" altLang="ja-JP" sz="4000" dirty="0" smtClean="0">
                <a:solidFill>
                  <a:schemeClr val="lt1"/>
                </a:solidFill>
                <a:latin typeface="+mn-lt"/>
                <a:ea typeface="+mn-ea"/>
                <a:cs typeface="+mn-cs"/>
              </a:rPr>
              <a:t>2</a:t>
            </a:r>
            <a:r>
              <a:rPr lang="ja-JP" altLang="en-US" sz="4000" dirty="0" smtClean="0"/>
              <a:t>スケジュール</a:t>
            </a:r>
            <a:endParaRPr lang="ja-JP" altLang="en-US" sz="4000" dirty="0">
              <a:solidFill>
                <a:schemeClr val="lt1"/>
              </a:solidFill>
              <a:latin typeface="+mn-lt"/>
              <a:ea typeface="+mn-ea"/>
              <a:cs typeface="+mn-cs"/>
            </a:endParaRPr>
          </a:p>
        </p:txBody>
      </p:sp>
      <p:sp>
        <p:nvSpPr>
          <p:cNvPr id="3" name="コンテンツ プレースホルダー 2"/>
          <p:cNvSpPr>
            <a:spLocks noGrp="1"/>
          </p:cNvSpPr>
          <p:nvPr>
            <p:ph idx="1"/>
          </p:nvPr>
        </p:nvSpPr>
        <p:spPr>
          <a:xfrm>
            <a:off x="272561" y="1027902"/>
            <a:ext cx="9053944" cy="5435244"/>
          </a:xfrm>
        </p:spPr>
        <p:txBody>
          <a:bodyPr>
            <a:normAutofit/>
          </a:bodyPr>
          <a:lstStyle/>
          <a:p>
            <a:pPr marL="0" indent="0">
              <a:buNone/>
            </a:pPr>
            <a:r>
              <a:rPr kumimoji="1" lang="ja-JP" altLang="en-US" sz="3600" dirty="0"/>
              <a:t>　</a:t>
            </a:r>
            <a:endParaRPr kumimoji="1" lang="en-US" altLang="ja-JP" sz="3600" dirty="0" smtClean="0"/>
          </a:p>
          <a:p>
            <a:pPr marL="0" indent="0">
              <a:buNone/>
            </a:pPr>
            <a:endParaRPr lang="en-US" altLang="ja-JP" sz="3600" dirty="0"/>
          </a:p>
          <a:p>
            <a:pPr marL="0" indent="0">
              <a:buNone/>
            </a:pPr>
            <a:r>
              <a:rPr lang="ja-JP" altLang="en-US" sz="3600" dirty="0"/>
              <a:t>　 １２：５０～１４：３０</a:t>
            </a:r>
            <a:endParaRPr lang="en-US" altLang="ja-JP" sz="3600" dirty="0"/>
          </a:p>
          <a:p>
            <a:pPr marL="0" indent="0">
              <a:buNone/>
            </a:pPr>
            <a:r>
              <a:rPr lang="ja-JP" altLang="en-US" sz="3600" dirty="0"/>
              <a:t>　</a:t>
            </a:r>
            <a:r>
              <a:rPr lang="ja-JP" altLang="en-US" sz="3600" dirty="0" smtClean="0"/>
              <a:t>〇演習２　サビ児管としての自己検証</a:t>
            </a:r>
            <a:endParaRPr lang="en-US" altLang="ja-JP" sz="3600" dirty="0" smtClean="0"/>
          </a:p>
          <a:p>
            <a:pPr marL="0" indent="0">
              <a:buNone/>
            </a:pPr>
            <a:endParaRPr lang="en-US" altLang="ja-JP" sz="3600" dirty="0" smtClean="0"/>
          </a:p>
          <a:p>
            <a:pPr marL="0" indent="0">
              <a:buNone/>
            </a:pPr>
            <a:r>
              <a:rPr lang="ja-JP" altLang="en-US" sz="3600" dirty="0"/>
              <a:t>　 １４：３０～１４：３５</a:t>
            </a:r>
            <a:endParaRPr lang="en-US" altLang="ja-JP" sz="3600" dirty="0" smtClean="0"/>
          </a:p>
          <a:p>
            <a:pPr marL="0" indent="0">
              <a:buNone/>
            </a:pPr>
            <a:r>
              <a:rPr lang="ja-JP" altLang="en-US" sz="3600" dirty="0" smtClean="0"/>
              <a:t>　〇演習２</a:t>
            </a:r>
            <a:r>
              <a:rPr lang="ja-JP" altLang="en-US" sz="3600" dirty="0"/>
              <a:t>　全体討議と振り返り</a:t>
            </a:r>
            <a:endParaRPr lang="en-US" altLang="ja-JP" sz="3600" dirty="0"/>
          </a:p>
          <a:p>
            <a:pPr marL="0" indent="0">
              <a:buNone/>
            </a:pPr>
            <a:endParaRPr lang="ja-JP" altLang="en-US" sz="3600" dirty="0"/>
          </a:p>
        </p:txBody>
      </p:sp>
      <p:sp>
        <p:nvSpPr>
          <p:cNvPr id="4" name="テキスト ボックス 3"/>
          <p:cNvSpPr txBox="1"/>
          <p:nvPr/>
        </p:nvSpPr>
        <p:spPr>
          <a:xfrm>
            <a:off x="7010400" y="6207316"/>
            <a:ext cx="1861038" cy="369332"/>
          </a:xfrm>
          <a:prstGeom prst="rect">
            <a:avLst/>
          </a:prstGeom>
          <a:noFill/>
        </p:spPr>
        <p:txBody>
          <a:bodyPr wrap="square" rtlCol="0">
            <a:spAutoFit/>
          </a:bodyPr>
          <a:lstStyle/>
          <a:p>
            <a:pPr algn="ctr"/>
            <a:r>
              <a:rPr kumimoji="1" lang="ja-JP" altLang="en-US" b="1" dirty="0" smtClean="0"/>
              <a:t>合計</a:t>
            </a:r>
            <a:r>
              <a:rPr lang="en-US" altLang="ja-JP" b="1" dirty="0" smtClean="0"/>
              <a:t>11</a:t>
            </a:r>
            <a:r>
              <a:rPr lang="en-US" altLang="ja-JP" b="1" dirty="0"/>
              <a:t>5</a:t>
            </a:r>
            <a:r>
              <a:rPr kumimoji="1" lang="ja-JP" altLang="en-US" b="1" dirty="0" smtClean="0"/>
              <a:t>分以内</a:t>
            </a:r>
            <a:endParaRPr kumimoji="1" lang="ja-JP" altLang="en-US" b="1" dirty="0"/>
          </a:p>
        </p:txBody>
      </p:sp>
    </p:spTree>
    <p:extLst>
      <p:ext uri="{BB962C8B-B14F-4D97-AF65-F5344CB8AC3E}">
        <p14:creationId xmlns:p14="http://schemas.microsoft.com/office/powerpoint/2010/main" val="22752780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74289" y="2530636"/>
            <a:ext cx="511233" cy="296136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400" dirty="0"/>
              <a:t>研修受講ガイダンス</a:t>
            </a:r>
          </a:p>
        </p:txBody>
      </p:sp>
      <p:sp>
        <p:nvSpPr>
          <p:cNvPr id="8" name="正方形/長方形 7"/>
          <p:cNvSpPr/>
          <p:nvPr/>
        </p:nvSpPr>
        <p:spPr>
          <a:xfrm>
            <a:off x="1510798" y="2551727"/>
            <a:ext cx="1156708"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smtClean="0">
                <a:solidFill>
                  <a:schemeClr val="tx1"/>
                </a:solidFill>
              </a:rPr>
              <a:t>サビ児管</a:t>
            </a:r>
            <a:r>
              <a:rPr lang="ja-JP" altLang="en-US" sz="1350" dirty="0">
                <a:solidFill>
                  <a:schemeClr val="tx1"/>
                </a:solidFill>
              </a:rPr>
              <a:t>としての自己検証</a:t>
            </a:r>
          </a:p>
        </p:txBody>
      </p:sp>
      <p:sp>
        <p:nvSpPr>
          <p:cNvPr id="19" name="正方形/長方形 18"/>
          <p:cNvSpPr/>
          <p:nvPr/>
        </p:nvSpPr>
        <p:spPr>
          <a:xfrm>
            <a:off x="2944505" y="2530636"/>
            <a:ext cx="1349333" cy="712297"/>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演習のポイント・グランドルール</a:t>
            </a:r>
          </a:p>
        </p:txBody>
      </p:sp>
      <p:sp>
        <p:nvSpPr>
          <p:cNvPr id="21" name="テキスト ボックス 20"/>
          <p:cNvSpPr txBox="1"/>
          <p:nvPr/>
        </p:nvSpPr>
        <p:spPr>
          <a:xfrm>
            <a:off x="4611358" y="2551727"/>
            <a:ext cx="323165" cy="712298"/>
          </a:xfrm>
          <a:prstGeom prst="rect">
            <a:avLst/>
          </a:prstGeom>
          <a:noFill/>
          <a:ln>
            <a:solidFill>
              <a:schemeClr val="tx1"/>
            </a:solidFill>
          </a:ln>
        </p:spPr>
        <p:txBody>
          <a:bodyPr vert="eaVert" wrap="square" rtlCol="0">
            <a:spAutoFit/>
          </a:bodyPr>
          <a:lstStyle/>
          <a:p>
            <a:pPr algn="ctr"/>
            <a:r>
              <a:rPr lang="ja-JP" altLang="en-US" sz="900" dirty="0"/>
              <a:t>事前課題２</a:t>
            </a:r>
          </a:p>
        </p:txBody>
      </p:sp>
      <p:graphicFrame>
        <p:nvGraphicFramePr>
          <p:cNvPr id="22" name="表 21"/>
          <p:cNvGraphicFramePr>
            <a:graphicFrameLocks noGrp="1"/>
          </p:cNvGraphicFramePr>
          <p:nvPr>
            <p:extLst>
              <p:ext uri="{D42A27DB-BD31-4B8C-83A1-F6EECF244321}">
                <p14:modId xmlns:p14="http://schemas.microsoft.com/office/powerpoint/2010/main" val="1842472387"/>
              </p:ext>
            </p:extLst>
          </p:nvPr>
        </p:nvGraphicFramePr>
        <p:xfrm>
          <a:off x="4934523" y="2551727"/>
          <a:ext cx="1633443" cy="712298"/>
        </p:xfrm>
        <a:graphic>
          <a:graphicData uri="http://schemas.openxmlformats.org/drawingml/2006/table">
            <a:tbl>
              <a:tblPr firstRow="1" bandRow="1">
                <a:tableStyleId>{5940675A-B579-460E-94D1-54222C63F5DA}</a:tableStyleId>
              </a:tblPr>
              <a:tblGrid>
                <a:gridCol w="544481">
                  <a:extLst>
                    <a:ext uri="{9D8B030D-6E8A-4147-A177-3AD203B41FA5}">
                      <a16:colId xmlns:a16="http://schemas.microsoft.com/office/drawing/2014/main" val="20000"/>
                    </a:ext>
                  </a:extLst>
                </a:gridCol>
                <a:gridCol w="544481">
                  <a:extLst>
                    <a:ext uri="{9D8B030D-6E8A-4147-A177-3AD203B41FA5}">
                      <a16:colId xmlns:a16="http://schemas.microsoft.com/office/drawing/2014/main" val="20001"/>
                    </a:ext>
                  </a:extLst>
                </a:gridCol>
                <a:gridCol w="544481">
                  <a:extLst>
                    <a:ext uri="{9D8B030D-6E8A-4147-A177-3AD203B41FA5}">
                      <a16:colId xmlns:a16="http://schemas.microsoft.com/office/drawing/2014/main" val="20002"/>
                    </a:ext>
                  </a:extLst>
                </a:gridCol>
              </a:tblGrid>
              <a:tr h="356149">
                <a:tc>
                  <a:txBody>
                    <a:bodyPr/>
                    <a:lstStyle/>
                    <a:p>
                      <a:pPr algn="ctr"/>
                      <a:r>
                        <a:rPr kumimoji="1" lang="ja-JP" altLang="en-US" sz="1000" dirty="0"/>
                        <a:t>①</a:t>
                      </a:r>
                    </a:p>
                  </a:txBody>
                  <a:tcPr marL="68580" marR="68580" marT="34290" marB="34290" anchor="ctr"/>
                </a:tc>
                <a:tc>
                  <a:txBody>
                    <a:bodyPr/>
                    <a:lstStyle/>
                    <a:p>
                      <a:pPr algn="ctr"/>
                      <a:r>
                        <a:rPr kumimoji="1" lang="ja-JP" altLang="en-US" sz="1000" dirty="0"/>
                        <a:t>②</a:t>
                      </a:r>
                    </a:p>
                  </a:txBody>
                  <a:tcPr marL="68580" marR="68580" marT="34290" marB="34290" anchor="ctr"/>
                </a:tc>
                <a:tc>
                  <a:txBody>
                    <a:bodyPr/>
                    <a:lstStyle/>
                    <a:p>
                      <a:pPr algn="ctr"/>
                      <a:r>
                        <a:rPr kumimoji="1" lang="ja-JP" altLang="en-US" sz="1000" dirty="0"/>
                        <a:t>③</a:t>
                      </a:r>
                    </a:p>
                  </a:txBody>
                  <a:tcPr marL="68580" marR="68580" marT="34290" marB="34290" anchor="ctr"/>
                </a:tc>
                <a:extLst>
                  <a:ext uri="{0D108BD9-81ED-4DB2-BD59-A6C34878D82A}">
                    <a16:rowId xmlns:a16="http://schemas.microsoft.com/office/drawing/2014/main" val="10000"/>
                  </a:ext>
                </a:extLst>
              </a:tr>
              <a:tr h="356149">
                <a:tc>
                  <a:txBody>
                    <a:bodyPr/>
                    <a:lstStyle/>
                    <a:p>
                      <a:pPr algn="ctr"/>
                      <a:r>
                        <a:rPr kumimoji="1" lang="ja-JP" altLang="en-US" sz="1000" dirty="0"/>
                        <a:t>④</a:t>
                      </a:r>
                    </a:p>
                  </a:txBody>
                  <a:tcPr marL="68580" marR="68580" marT="34290" marB="34290" anchor="ctr"/>
                </a:tc>
                <a:tc>
                  <a:txBody>
                    <a:bodyPr/>
                    <a:lstStyle/>
                    <a:p>
                      <a:pPr algn="ctr"/>
                      <a:r>
                        <a:rPr kumimoji="1" lang="ja-JP" altLang="en-US" sz="1000" dirty="0"/>
                        <a:t>⑤</a:t>
                      </a:r>
                    </a:p>
                  </a:txBody>
                  <a:tcPr marL="68580" marR="68580" marT="34290" marB="34290" anchor="ctr"/>
                </a:tc>
                <a:tc>
                  <a:txBody>
                    <a:bodyPr/>
                    <a:lstStyle/>
                    <a:p>
                      <a:pPr algn="ctr"/>
                      <a:r>
                        <a:rPr kumimoji="1" lang="ja-JP" altLang="en-US" sz="1000" dirty="0"/>
                        <a:t>⑥・・</a:t>
                      </a:r>
                    </a:p>
                  </a:txBody>
                  <a:tcPr marL="68580" marR="68580" marT="34290" marB="34290" anchor="ctr"/>
                </a:tc>
                <a:extLst>
                  <a:ext uri="{0D108BD9-81ED-4DB2-BD59-A6C34878D82A}">
                    <a16:rowId xmlns:a16="http://schemas.microsoft.com/office/drawing/2014/main" val="10001"/>
                  </a:ext>
                </a:extLst>
              </a:tr>
            </a:tbl>
          </a:graphicData>
        </a:graphic>
      </p:graphicFrame>
      <p:sp>
        <p:nvSpPr>
          <p:cNvPr id="23" name="正方形/長方形 22"/>
          <p:cNvSpPr/>
          <p:nvPr/>
        </p:nvSpPr>
        <p:spPr>
          <a:xfrm>
            <a:off x="6844965" y="2551727"/>
            <a:ext cx="1312990"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smtClean="0">
                <a:solidFill>
                  <a:schemeClr val="tx1"/>
                </a:solidFill>
              </a:rPr>
              <a:t>全体共有</a:t>
            </a:r>
            <a:endParaRPr lang="ja-JP" altLang="en-US" sz="1350" dirty="0">
              <a:solidFill>
                <a:schemeClr val="tx1"/>
              </a:solidFill>
            </a:endParaRPr>
          </a:p>
        </p:txBody>
      </p:sp>
      <p:sp>
        <p:nvSpPr>
          <p:cNvPr id="41" name="正方形/長方形 40"/>
          <p:cNvSpPr/>
          <p:nvPr/>
        </p:nvSpPr>
        <p:spPr>
          <a:xfrm>
            <a:off x="523794" y="2316791"/>
            <a:ext cx="7959437" cy="4425108"/>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2" name="正方形/長方形 31"/>
          <p:cNvSpPr/>
          <p:nvPr/>
        </p:nvSpPr>
        <p:spPr>
          <a:xfrm>
            <a:off x="5485910" y="2551727"/>
            <a:ext cx="492330" cy="69120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23794" y="979705"/>
            <a:ext cx="7959437" cy="1077218"/>
          </a:xfrm>
          <a:prstGeom prst="rect">
            <a:avLst/>
          </a:prstGeom>
          <a:noFill/>
          <a:ln>
            <a:solidFill>
              <a:srgbClr val="002060"/>
            </a:solidFill>
          </a:ln>
        </p:spPr>
        <p:txBody>
          <a:bodyPr wrap="square" rtlCol="0">
            <a:spAutoFit/>
          </a:bodyPr>
          <a:lstStyle/>
          <a:p>
            <a:r>
              <a:rPr lang="ja-JP" altLang="en-US" sz="1600" dirty="0"/>
              <a:t>サビ児管の業務内容は多岐にわたりますが、ここでは、</a:t>
            </a:r>
            <a:r>
              <a:rPr lang="ja-JP" altLang="en-US" sz="1600" u="sng" dirty="0"/>
              <a:t>①個別支援計画の作成（意思決定支援の展開）、②支援記録、③会議の実施、④支援員への技術指導及び助言、⑤苦情解決、⑥虐待防止（権利擁護）、⑦機密の保持</a:t>
            </a:r>
            <a:r>
              <a:rPr lang="ja-JP" altLang="en-US" sz="1600" dirty="0"/>
              <a:t>について自己の業務を振り返ります。そして、サビ管として行うべき業務を整理します</a:t>
            </a:r>
            <a:endParaRPr lang="en-US" altLang="ja-JP" sz="1600" dirty="0"/>
          </a:p>
        </p:txBody>
      </p:sp>
      <p:sp>
        <p:nvSpPr>
          <p:cNvPr id="25" name="角丸四角形 24"/>
          <p:cNvSpPr/>
          <p:nvPr/>
        </p:nvSpPr>
        <p:spPr>
          <a:xfrm>
            <a:off x="480616" y="308757"/>
            <a:ext cx="7959437" cy="467849"/>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サビ児管としての自己</a:t>
            </a:r>
            <a:r>
              <a:rPr lang="ja-JP" altLang="en-US" sz="2400" dirty="0" smtClean="0"/>
              <a:t>検証</a:t>
            </a:r>
            <a:endParaRPr lang="ja-JP" altLang="en-US" sz="2400" dirty="0"/>
          </a:p>
        </p:txBody>
      </p:sp>
      <p:sp>
        <p:nvSpPr>
          <p:cNvPr id="6" name="テキスト ボックス 5"/>
          <p:cNvSpPr txBox="1"/>
          <p:nvPr/>
        </p:nvSpPr>
        <p:spPr>
          <a:xfrm>
            <a:off x="1349115" y="3264024"/>
            <a:ext cx="6970426" cy="3477875"/>
          </a:xfrm>
          <a:prstGeom prst="rect">
            <a:avLst/>
          </a:prstGeom>
          <a:noFill/>
        </p:spPr>
        <p:txBody>
          <a:bodyPr wrap="square" rtlCol="0">
            <a:spAutoFit/>
          </a:bodyPr>
          <a:lstStyle/>
          <a:p>
            <a:r>
              <a:rPr lang="ja-JP" altLang="en-US" sz="2000" dirty="0"/>
              <a:t>①</a:t>
            </a:r>
            <a:r>
              <a:rPr lang="ja-JP" altLang="en-US" sz="2000" dirty="0" smtClean="0"/>
              <a:t>演習</a:t>
            </a:r>
            <a:r>
              <a:rPr lang="ja-JP" altLang="en-US" sz="2000" dirty="0"/>
              <a:t>ガイダンスで説明された演習のポイントや進め方、</a:t>
            </a:r>
            <a:r>
              <a:rPr lang="ja-JP" altLang="en-US" sz="2000" dirty="0" smtClean="0"/>
              <a:t>グラン</a:t>
            </a:r>
            <a:endParaRPr lang="en-US" altLang="ja-JP" sz="2000" dirty="0" smtClean="0"/>
          </a:p>
          <a:p>
            <a:r>
              <a:rPr lang="ja-JP" altLang="en-US" sz="2000" dirty="0"/>
              <a:t>　</a:t>
            </a:r>
            <a:r>
              <a:rPr lang="ja-JP" altLang="en-US" sz="2000" dirty="0" smtClean="0"/>
              <a:t>ドルール</a:t>
            </a:r>
            <a:r>
              <a:rPr lang="ja-JP" altLang="en-US" sz="2000" dirty="0"/>
              <a:t>について</a:t>
            </a:r>
            <a:r>
              <a:rPr lang="ja-JP" altLang="en-US" sz="2000" dirty="0" smtClean="0"/>
              <a:t>共有</a:t>
            </a:r>
            <a:endParaRPr lang="en-US" altLang="ja-JP" sz="2000" dirty="0"/>
          </a:p>
          <a:p>
            <a:r>
              <a:rPr lang="ja-JP" altLang="en-US" sz="2000" dirty="0" smtClean="0"/>
              <a:t>②事前</a:t>
            </a:r>
            <a:r>
              <a:rPr lang="ja-JP" altLang="en-US" sz="2000" dirty="0"/>
              <a:t>課題</a:t>
            </a:r>
            <a:r>
              <a:rPr lang="en-US" altLang="ja-JP" sz="2000" dirty="0"/>
              <a:t>2</a:t>
            </a:r>
            <a:r>
              <a:rPr lang="ja-JP" altLang="en-US" sz="2000" dirty="0"/>
              <a:t>を読み込む（演習</a:t>
            </a:r>
            <a:r>
              <a:rPr lang="en-US" altLang="ja-JP" sz="2000" dirty="0"/>
              <a:t>2</a:t>
            </a:r>
            <a:r>
              <a:rPr lang="ja-JP" altLang="en-US" sz="2000" dirty="0"/>
              <a:t>で報告する事前課題</a:t>
            </a:r>
            <a:r>
              <a:rPr lang="ja-JP" altLang="en-US" sz="2000" dirty="0" smtClean="0"/>
              <a:t>のみ（</a:t>
            </a:r>
            <a:r>
              <a:rPr lang="en-US" altLang="ja-JP" sz="2000" dirty="0" smtClean="0"/>
              <a:t>6</a:t>
            </a:r>
            <a:r>
              <a:rPr lang="ja-JP" altLang="en-US" sz="2000" dirty="0" smtClean="0"/>
              <a:t>分）</a:t>
            </a:r>
            <a:endParaRPr lang="en-US" altLang="ja-JP" sz="2000" dirty="0"/>
          </a:p>
          <a:p>
            <a:r>
              <a:rPr lang="ja-JP" altLang="en-US" sz="2000" dirty="0" smtClean="0"/>
              <a:t>③</a:t>
            </a:r>
            <a:r>
              <a:rPr lang="en-US" altLang="ja-JP" sz="2000" dirty="0" smtClean="0"/>
              <a:t> </a:t>
            </a:r>
            <a:r>
              <a:rPr lang="ja-JP" altLang="en-US" sz="2000" dirty="0"/>
              <a:t>事前課題</a:t>
            </a:r>
            <a:r>
              <a:rPr lang="en-US" altLang="ja-JP" sz="2000" dirty="0"/>
              <a:t>2</a:t>
            </a:r>
            <a:r>
              <a:rPr lang="ja-JP" altLang="en-US" sz="2000" dirty="0"/>
              <a:t>の報告</a:t>
            </a:r>
            <a:r>
              <a:rPr lang="en-US" altLang="ja-JP" sz="2000" dirty="0" smtClean="0"/>
              <a:t>【</a:t>
            </a:r>
            <a:r>
              <a:rPr lang="ja-JP" altLang="en-US" sz="2000" dirty="0" smtClean="0"/>
              <a:t>報告（</a:t>
            </a:r>
            <a:r>
              <a:rPr lang="en-US" altLang="ja-JP" sz="2000" dirty="0"/>
              <a:t>8</a:t>
            </a:r>
            <a:r>
              <a:rPr lang="ja-JP" altLang="en-US" sz="2000" dirty="0"/>
              <a:t>分）→質疑（</a:t>
            </a:r>
            <a:r>
              <a:rPr lang="en-US" altLang="ja-JP" sz="2000" dirty="0"/>
              <a:t>2</a:t>
            </a:r>
            <a:r>
              <a:rPr lang="ja-JP" altLang="en-US" sz="2000" dirty="0"/>
              <a:t>分）を</a:t>
            </a:r>
            <a:r>
              <a:rPr lang="ja-JP" altLang="en-US" sz="2000" dirty="0" smtClean="0"/>
              <a:t>行う</a:t>
            </a:r>
            <a:r>
              <a:rPr lang="en-US" altLang="ja-JP" sz="2000" dirty="0" smtClean="0"/>
              <a:t>】</a:t>
            </a:r>
            <a:endParaRPr lang="ja-JP" altLang="en-US" sz="2000" dirty="0"/>
          </a:p>
          <a:p>
            <a:r>
              <a:rPr lang="ja-JP" altLang="en-US" sz="2000" dirty="0"/>
              <a:t>　・報告を通して「どのようにすれば</a:t>
            </a:r>
            <a:r>
              <a:rPr lang="en-US" altLang="ja-JP" sz="2000" dirty="0"/>
              <a:t>10</a:t>
            </a:r>
            <a:r>
              <a:rPr lang="ja-JP" altLang="en-US" sz="2000" dirty="0"/>
              <a:t>点に近づけるか」について</a:t>
            </a:r>
            <a:r>
              <a:rPr lang="ja-JP" altLang="en-US" sz="2000" dirty="0" smtClean="0"/>
              <a:t>、</a:t>
            </a:r>
            <a:endParaRPr lang="en-US" altLang="ja-JP" sz="2000" dirty="0" smtClean="0"/>
          </a:p>
          <a:p>
            <a:r>
              <a:rPr lang="ja-JP" altLang="en-US" sz="2000" dirty="0"/>
              <a:t>　</a:t>
            </a:r>
            <a:r>
              <a:rPr lang="ja-JP" altLang="en-US" sz="2000" dirty="0" smtClean="0"/>
              <a:t>　改善策</a:t>
            </a:r>
            <a:r>
              <a:rPr lang="ja-JP" altLang="en-US" sz="2000" dirty="0"/>
              <a:t>やアイディアを付箋にメモをとる。</a:t>
            </a:r>
          </a:p>
          <a:p>
            <a:r>
              <a:rPr lang="ja-JP" altLang="en-US" sz="2000" dirty="0" smtClean="0"/>
              <a:t>④報告</a:t>
            </a:r>
            <a:r>
              <a:rPr lang="ja-JP" altLang="en-US" sz="2000" dirty="0"/>
              <a:t>に対して改善策やアイディアを共有</a:t>
            </a:r>
            <a:r>
              <a:rPr lang="ja-JP" altLang="en-US" sz="2000" dirty="0" smtClean="0"/>
              <a:t>する</a:t>
            </a:r>
            <a:r>
              <a:rPr lang="ja-JP" altLang="en-US" sz="2000" dirty="0"/>
              <a:t>（</a:t>
            </a:r>
            <a:r>
              <a:rPr lang="en-US" altLang="ja-JP" sz="2000" dirty="0"/>
              <a:t>25</a:t>
            </a:r>
            <a:r>
              <a:rPr lang="ja-JP" altLang="en-US" sz="2000" dirty="0"/>
              <a:t>分</a:t>
            </a:r>
            <a:r>
              <a:rPr lang="ja-JP" altLang="en-US" sz="2000" dirty="0" smtClean="0"/>
              <a:t>）</a:t>
            </a:r>
            <a:endParaRPr lang="en-US" altLang="ja-JP" sz="2000" dirty="0"/>
          </a:p>
          <a:p>
            <a:r>
              <a:rPr lang="ja-JP" altLang="en-US" sz="2000" dirty="0"/>
              <a:t>　　・共有の仕方は、 それぞれがアイディアを出し合い、</a:t>
            </a:r>
            <a:r>
              <a:rPr lang="ja-JP" altLang="en-US" sz="2000" dirty="0" smtClean="0"/>
              <a:t>模造紙</a:t>
            </a:r>
            <a:endParaRPr lang="en-US" altLang="ja-JP" sz="2000" dirty="0" smtClean="0"/>
          </a:p>
          <a:p>
            <a:r>
              <a:rPr lang="ja-JP" altLang="en-US" sz="2000" dirty="0"/>
              <a:t>　</a:t>
            </a:r>
            <a:r>
              <a:rPr lang="ja-JP" altLang="en-US" sz="2000" dirty="0" smtClean="0"/>
              <a:t>　　に整理する </a:t>
            </a:r>
            <a:r>
              <a:rPr lang="ja-JP" altLang="en-US" sz="2000" dirty="0"/>
              <a:t>。                   </a:t>
            </a:r>
          </a:p>
          <a:p>
            <a:r>
              <a:rPr lang="ja-JP" altLang="en-US" sz="2000" dirty="0" smtClean="0"/>
              <a:t>⑤全体</a:t>
            </a:r>
            <a:r>
              <a:rPr lang="ja-JP" altLang="en-US" sz="2000" dirty="0"/>
              <a:t>共有（発表</a:t>
            </a:r>
            <a:r>
              <a:rPr lang="ja-JP" altLang="en-US" sz="2000" dirty="0" smtClean="0"/>
              <a:t>）</a:t>
            </a:r>
            <a:r>
              <a:rPr lang="ja-JP" altLang="en-US" sz="2000" dirty="0"/>
              <a:t>（</a:t>
            </a:r>
            <a:r>
              <a:rPr lang="en-US" altLang="ja-JP" sz="2000" dirty="0"/>
              <a:t>2G×2</a:t>
            </a:r>
            <a:r>
              <a:rPr lang="ja-JP" altLang="en-US" sz="2000" dirty="0"/>
              <a:t>分＝</a:t>
            </a:r>
            <a:r>
              <a:rPr lang="en-US" altLang="ja-JP" sz="2000"/>
              <a:t>4</a:t>
            </a:r>
            <a:r>
              <a:rPr lang="ja-JP" altLang="en-US" sz="2000" smtClean="0"/>
              <a:t>分</a:t>
            </a:r>
            <a:r>
              <a:rPr lang="en-US" altLang="ja-JP" sz="2000"/>
              <a:t>)</a:t>
            </a:r>
            <a:endParaRPr lang="en-US" altLang="ja-JP" sz="2000" dirty="0"/>
          </a:p>
          <a:p>
            <a:r>
              <a:rPr lang="ja-JP" altLang="en-US" sz="2000" dirty="0"/>
              <a:t>　　・発表</a:t>
            </a:r>
            <a:r>
              <a:rPr lang="en-US" altLang="ja-JP" sz="2000" dirty="0"/>
              <a:t>G</a:t>
            </a:r>
            <a:r>
              <a:rPr lang="ja-JP" altLang="en-US" sz="2000" dirty="0"/>
              <a:t>は演習統括が選出する。</a:t>
            </a:r>
            <a:endParaRPr kumimoji="1" lang="ja-JP" altLang="en-US" sz="2000" dirty="0"/>
          </a:p>
        </p:txBody>
      </p:sp>
      <p:sp>
        <p:nvSpPr>
          <p:cNvPr id="13" name="円/楕円 12"/>
          <p:cNvSpPr/>
          <p:nvPr/>
        </p:nvSpPr>
        <p:spPr>
          <a:xfrm>
            <a:off x="5171617" y="2337838"/>
            <a:ext cx="1120916" cy="1140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2166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CEB309-227A-4857-B460-D6FA15C868DD}"/>
              </a:ext>
            </a:extLst>
          </p:cNvPr>
          <p:cNvSpPr>
            <a:spLocks noGrp="1"/>
          </p:cNvSpPr>
          <p:nvPr>
            <p:ph type="title"/>
          </p:nvPr>
        </p:nvSpPr>
        <p:spPr>
          <a:xfrm>
            <a:off x="250373" y="284217"/>
            <a:ext cx="8562425" cy="774582"/>
          </a:xfr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ja-JP" altLang="en-US" sz="2800" dirty="0">
                <a:solidFill>
                  <a:schemeClr val="lt1"/>
                </a:solidFill>
                <a:latin typeface="+mn-lt"/>
                <a:ea typeface="+mn-ea"/>
                <a:cs typeface="+mn-cs"/>
              </a:rPr>
              <a:t>演習２の</a:t>
            </a:r>
            <a:r>
              <a:rPr lang="ja-JP" altLang="en-US" sz="2800" dirty="0" smtClean="0">
                <a:solidFill>
                  <a:schemeClr val="lt1"/>
                </a:solidFill>
                <a:latin typeface="+mn-lt"/>
                <a:ea typeface="+mn-ea"/>
                <a:cs typeface="+mn-cs"/>
              </a:rPr>
              <a:t>手順</a:t>
            </a:r>
            <a:r>
              <a:rPr lang="en-US" altLang="ja-JP" sz="2800" dirty="0" smtClean="0">
                <a:solidFill>
                  <a:schemeClr val="lt1"/>
                </a:solidFill>
                <a:latin typeface="+mn-lt"/>
                <a:ea typeface="+mn-ea"/>
                <a:cs typeface="+mn-cs"/>
              </a:rPr>
              <a:t/>
            </a:r>
            <a:br>
              <a:rPr lang="en-US" altLang="ja-JP" sz="2800" dirty="0" smtClean="0">
                <a:solidFill>
                  <a:schemeClr val="lt1"/>
                </a:solidFill>
                <a:latin typeface="+mn-lt"/>
                <a:ea typeface="+mn-ea"/>
                <a:cs typeface="+mn-cs"/>
              </a:rPr>
            </a:br>
            <a:r>
              <a:rPr lang="ja-JP" altLang="en-US" sz="2400" b="1" dirty="0" smtClean="0"/>
              <a:t>１２：５０</a:t>
            </a:r>
            <a:r>
              <a:rPr lang="ja-JP" altLang="en-US" sz="2400" b="1" dirty="0"/>
              <a:t>～</a:t>
            </a:r>
            <a:r>
              <a:rPr lang="ja-JP" altLang="en-US" sz="2400" b="1" dirty="0" smtClean="0"/>
              <a:t>１４：３５</a:t>
            </a:r>
            <a:r>
              <a:rPr lang="ja-JP" altLang="en-US" sz="2400" b="1" dirty="0"/>
              <a:t>　サビ児管としての自己</a:t>
            </a:r>
            <a:r>
              <a:rPr lang="ja-JP" altLang="en-US" sz="2400" b="1" dirty="0" smtClean="0"/>
              <a:t>検証</a:t>
            </a:r>
            <a:endParaRPr lang="ja-JP" altLang="en-US" sz="2800" dirty="0">
              <a:solidFill>
                <a:schemeClr val="lt1"/>
              </a:solidFill>
              <a:latin typeface="+mn-lt"/>
              <a:ea typeface="+mn-ea"/>
              <a:cs typeface="+mn-cs"/>
            </a:endParaRPr>
          </a:p>
        </p:txBody>
      </p:sp>
      <p:sp>
        <p:nvSpPr>
          <p:cNvPr id="3" name="テキスト プレースホルダー 2">
            <a:extLst>
              <a:ext uri="{FF2B5EF4-FFF2-40B4-BE49-F238E27FC236}">
                <a16:creationId xmlns:a16="http://schemas.microsoft.com/office/drawing/2014/main" id="{5615CA36-2A28-4089-B478-ED319F255945}"/>
              </a:ext>
            </a:extLst>
          </p:cNvPr>
          <p:cNvSpPr>
            <a:spLocks noGrp="1"/>
          </p:cNvSpPr>
          <p:nvPr>
            <p:ph type="body" idx="1"/>
          </p:nvPr>
        </p:nvSpPr>
        <p:spPr>
          <a:xfrm>
            <a:off x="250373" y="1230309"/>
            <a:ext cx="8562425" cy="5472026"/>
          </a:xfrm>
          <a:ln>
            <a:solidFill>
              <a:schemeClr val="accent1"/>
            </a:solidFill>
          </a:ln>
        </p:spPr>
        <p:txBody>
          <a:bodyPr>
            <a:noAutofit/>
          </a:bodyPr>
          <a:lstStyle/>
          <a:p>
            <a:r>
              <a:rPr lang="ja-JP" altLang="en-US" sz="2800" dirty="0"/>
              <a:t>①</a:t>
            </a:r>
            <a:r>
              <a:rPr lang="ja-JP" altLang="en-US" sz="2800" dirty="0" smtClean="0"/>
              <a:t>事前</a:t>
            </a:r>
            <a:r>
              <a:rPr lang="ja-JP" altLang="en-US" sz="2800" dirty="0"/>
              <a:t>課題</a:t>
            </a:r>
            <a:r>
              <a:rPr lang="en-US" altLang="ja-JP" sz="2800" dirty="0"/>
              <a:t>2</a:t>
            </a:r>
            <a:r>
              <a:rPr lang="ja-JP" altLang="en-US" sz="2800" dirty="0"/>
              <a:t>を</a:t>
            </a:r>
            <a:r>
              <a:rPr lang="ja-JP" altLang="en-US" sz="2800" dirty="0" smtClean="0"/>
              <a:t>読み込みについて</a:t>
            </a:r>
            <a:r>
              <a:rPr lang="en-US" altLang="ja-JP" sz="2800" dirty="0" smtClean="0"/>
              <a:t>【6</a:t>
            </a:r>
            <a:r>
              <a:rPr lang="ja-JP" altLang="en-US" sz="2800" dirty="0" smtClean="0"/>
              <a:t>分</a:t>
            </a:r>
            <a:r>
              <a:rPr lang="en-US" altLang="ja-JP" sz="2800" dirty="0" smtClean="0"/>
              <a:t>】</a:t>
            </a:r>
            <a:endParaRPr lang="en-US" altLang="ja-JP" sz="2800" dirty="0"/>
          </a:p>
          <a:p>
            <a:r>
              <a:rPr lang="ja-JP" altLang="en-US" sz="2800" dirty="0" smtClean="0"/>
              <a:t>　・発表の時間は限られていることから、事前にイメージを持つため発表前に読み込む。この時間に報告者は発表内容の整理を行う。</a:t>
            </a:r>
            <a:endParaRPr lang="en-US" altLang="ja-JP" sz="2800" dirty="0"/>
          </a:p>
          <a:p>
            <a:r>
              <a:rPr lang="ja-JP" altLang="en-US" sz="2800" dirty="0"/>
              <a:t>②</a:t>
            </a:r>
            <a:r>
              <a:rPr lang="ja-JP" altLang="en-US" sz="2800" dirty="0" smtClean="0"/>
              <a:t>事前</a:t>
            </a:r>
            <a:r>
              <a:rPr lang="ja-JP" altLang="en-US" sz="2800" dirty="0"/>
              <a:t>課題</a:t>
            </a:r>
            <a:r>
              <a:rPr lang="en-US" altLang="ja-JP" sz="2800" dirty="0"/>
              <a:t>2</a:t>
            </a:r>
            <a:r>
              <a:rPr lang="ja-JP" altLang="en-US" sz="2800" dirty="0"/>
              <a:t>の報告</a:t>
            </a:r>
            <a:r>
              <a:rPr lang="en-US" altLang="ja-JP" sz="2800" dirty="0" smtClean="0"/>
              <a:t>【</a:t>
            </a:r>
            <a:r>
              <a:rPr lang="ja-JP" altLang="en-US" sz="2800" dirty="0" smtClean="0"/>
              <a:t>発表</a:t>
            </a:r>
            <a:r>
              <a:rPr lang="ja-JP" altLang="en-US" sz="2800" dirty="0"/>
              <a:t>（</a:t>
            </a:r>
            <a:r>
              <a:rPr lang="en-US" altLang="ja-JP" sz="2800" dirty="0"/>
              <a:t>8</a:t>
            </a:r>
            <a:r>
              <a:rPr lang="ja-JP" altLang="en-US" sz="2800" dirty="0"/>
              <a:t>分）→質疑（</a:t>
            </a:r>
            <a:r>
              <a:rPr lang="en-US" altLang="ja-JP" sz="2800" dirty="0"/>
              <a:t>2</a:t>
            </a:r>
            <a:r>
              <a:rPr lang="ja-JP" altLang="en-US" sz="2800" dirty="0"/>
              <a:t>分</a:t>
            </a:r>
            <a:r>
              <a:rPr lang="ja-JP" altLang="en-US" sz="2800" dirty="0" smtClean="0"/>
              <a:t>）＝</a:t>
            </a:r>
            <a:r>
              <a:rPr lang="en-US" altLang="ja-JP" sz="2800" dirty="0" smtClean="0"/>
              <a:t>60</a:t>
            </a:r>
            <a:r>
              <a:rPr lang="ja-JP" altLang="en-US" sz="2800" dirty="0" smtClean="0"/>
              <a:t>分</a:t>
            </a:r>
            <a:r>
              <a:rPr lang="en-US" altLang="ja-JP" sz="2800" dirty="0" smtClean="0"/>
              <a:t>】</a:t>
            </a:r>
            <a:endParaRPr lang="ja-JP" altLang="en-US" sz="2800" dirty="0"/>
          </a:p>
          <a:p>
            <a:r>
              <a:rPr lang="ja-JP" altLang="en-US" sz="2800" dirty="0"/>
              <a:t>　</a:t>
            </a:r>
            <a:r>
              <a:rPr lang="ja-JP" altLang="en-US" sz="2800" dirty="0" smtClean="0"/>
              <a:t>・「</a:t>
            </a:r>
            <a:r>
              <a:rPr lang="ja-JP" altLang="en-US" sz="2800" dirty="0"/>
              <a:t>どのようにすれば</a:t>
            </a:r>
            <a:r>
              <a:rPr lang="en-US" altLang="ja-JP" sz="2800" dirty="0"/>
              <a:t>10</a:t>
            </a:r>
            <a:r>
              <a:rPr lang="ja-JP" altLang="en-US" sz="2800" dirty="0"/>
              <a:t>点に近づけるか」について、改善策やアイディア</a:t>
            </a:r>
            <a:r>
              <a:rPr lang="ja-JP" altLang="en-US" sz="2800" dirty="0" smtClean="0"/>
              <a:t>を考える</a:t>
            </a:r>
            <a:endParaRPr lang="en-US" altLang="ja-JP" sz="2800" dirty="0" smtClean="0"/>
          </a:p>
          <a:p>
            <a:r>
              <a:rPr lang="ja-JP" altLang="en-US" sz="2800" dirty="0" smtClean="0"/>
              <a:t>③報告</a:t>
            </a:r>
            <a:r>
              <a:rPr lang="ja-JP" altLang="en-US" sz="2800" dirty="0"/>
              <a:t>に対して改善策やアイディアを共有</a:t>
            </a:r>
            <a:r>
              <a:rPr lang="ja-JP" altLang="en-US" sz="2800" dirty="0" smtClean="0"/>
              <a:t>する</a:t>
            </a:r>
            <a:r>
              <a:rPr lang="en-US" altLang="ja-JP" sz="2800" dirty="0" smtClean="0"/>
              <a:t>【25</a:t>
            </a:r>
            <a:r>
              <a:rPr lang="ja-JP" altLang="en-US" sz="2800" dirty="0" smtClean="0"/>
              <a:t>分</a:t>
            </a:r>
            <a:r>
              <a:rPr lang="en-US" altLang="ja-JP" sz="2800" dirty="0" smtClean="0"/>
              <a:t>】</a:t>
            </a:r>
            <a:endParaRPr lang="en-US" altLang="ja-JP" sz="2800" dirty="0"/>
          </a:p>
          <a:p>
            <a:r>
              <a:rPr lang="ja-JP" altLang="en-US" sz="2800" dirty="0"/>
              <a:t>　</a:t>
            </a:r>
            <a:r>
              <a:rPr lang="ja-JP" altLang="en-US" sz="2800" dirty="0" smtClean="0"/>
              <a:t>・それぞれ</a:t>
            </a:r>
            <a:r>
              <a:rPr lang="ja-JP" altLang="en-US" sz="2800" dirty="0"/>
              <a:t>がアイディアを出し合い、模造紙に整理する 。                   </a:t>
            </a:r>
          </a:p>
          <a:p>
            <a:r>
              <a:rPr lang="ja-JP" altLang="en-US" sz="2800" dirty="0"/>
              <a:t>④</a:t>
            </a:r>
            <a:r>
              <a:rPr lang="ja-JP" altLang="en-US" sz="2800" dirty="0" smtClean="0"/>
              <a:t>全体</a:t>
            </a:r>
            <a:r>
              <a:rPr lang="ja-JP" altLang="en-US" sz="2800" dirty="0"/>
              <a:t>共有（発表</a:t>
            </a:r>
            <a:r>
              <a:rPr lang="ja-JP" altLang="en-US" sz="2800" dirty="0" smtClean="0"/>
              <a:t>）</a:t>
            </a:r>
            <a:r>
              <a:rPr lang="en-US" altLang="ja-JP" sz="2800" dirty="0"/>
              <a:t>【2G×2</a:t>
            </a:r>
            <a:r>
              <a:rPr lang="ja-JP" altLang="en-US" sz="2800" dirty="0"/>
              <a:t>分＝</a:t>
            </a:r>
            <a:r>
              <a:rPr lang="en-US" altLang="ja-JP" sz="2800" dirty="0"/>
              <a:t>4</a:t>
            </a:r>
            <a:r>
              <a:rPr lang="ja-JP" altLang="en-US" sz="2800" dirty="0"/>
              <a:t>分</a:t>
            </a:r>
            <a:r>
              <a:rPr lang="en-US" altLang="ja-JP" sz="2800" dirty="0" smtClean="0"/>
              <a:t>】</a:t>
            </a:r>
            <a:endParaRPr lang="en-US" altLang="ja-JP" sz="2800" dirty="0"/>
          </a:p>
          <a:p>
            <a:r>
              <a:rPr lang="ja-JP" altLang="en-US" sz="2800" dirty="0"/>
              <a:t>　　・発表</a:t>
            </a:r>
            <a:r>
              <a:rPr lang="en-US" altLang="ja-JP" sz="2800" dirty="0"/>
              <a:t>G</a:t>
            </a:r>
            <a:r>
              <a:rPr lang="ja-JP" altLang="en-US" sz="2800" dirty="0"/>
              <a:t>は演習統括が選出する。</a:t>
            </a:r>
            <a:endParaRPr kumimoji="1" lang="ja-JP" altLang="en-US" sz="2800" dirty="0"/>
          </a:p>
        </p:txBody>
      </p:sp>
      <p:sp>
        <p:nvSpPr>
          <p:cNvPr id="4" name="コンテンツ プレースホルダー 2">
            <a:extLst>
              <a:ext uri="{FF2B5EF4-FFF2-40B4-BE49-F238E27FC236}">
                <a16:creationId xmlns:a16="http://schemas.microsoft.com/office/drawing/2014/main" id="{94F6882C-9328-46DD-BD55-368BC5B7551B}"/>
              </a:ext>
            </a:extLst>
          </p:cNvPr>
          <p:cNvSpPr txBox="1">
            <a:spLocks/>
          </p:cNvSpPr>
          <p:nvPr/>
        </p:nvSpPr>
        <p:spPr>
          <a:xfrm>
            <a:off x="108522" y="605629"/>
            <a:ext cx="8846126" cy="45317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9pPr>
          </a:lstStyle>
          <a:p>
            <a:endParaRPr lang="ja-JP" altLang="en-US" b="1" dirty="0"/>
          </a:p>
        </p:txBody>
      </p:sp>
      <p:sp>
        <p:nvSpPr>
          <p:cNvPr id="5" name="テキスト ボックス 4"/>
          <p:cNvSpPr txBox="1"/>
          <p:nvPr/>
        </p:nvSpPr>
        <p:spPr>
          <a:xfrm>
            <a:off x="7010400" y="6207316"/>
            <a:ext cx="1861038" cy="369332"/>
          </a:xfrm>
          <a:prstGeom prst="rect">
            <a:avLst/>
          </a:prstGeom>
          <a:noFill/>
        </p:spPr>
        <p:txBody>
          <a:bodyPr wrap="square" rtlCol="0">
            <a:spAutoFit/>
          </a:bodyPr>
          <a:lstStyle/>
          <a:p>
            <a:pPr algn="ctr"/>
            <a:r>
              <a:rPr kumimoji="1" lang="ja-JP" altLang="en-US" b="1" dirty="0" smtClean="0"/>
              <a:t>合計</a:t>
            </a:r>
            <a:r>
              <a:rPr lang="en-US" altLang="ja-JP" b="1" dirty="0" smtClean="0"/>
              <a:t>95</a:t>
            </a:r>
            <a:r>
              <a:rPr lang="ja-JP" altLang="en-US" b="1" dirty="0" smtClean="0"/>
              <a:t>＋</a:t>
            </a:r>
            <a:r>
              <a:rPr lang="en-US" altLang="ja-JP" b="1" dirty="0" smtClean="0"/>
              <a:t>α</a:t>
            </a:r>
            <a:r>
              <a:rPr kumimoji="1" lang="ja-JP" altLang="en-US" b="1" dirty="0" smtClean="0"/>
              <a:t>分</a:t>
            </a:r>
            <a:endParaRPr kumimoji="1" lang="ja-JP" altLang="en-US" b="1" dirty="0"/>
          </a:p>
        </p:txBody>
      </p:sp>
    </p:spTree>
    <p:extLst>
      <p:ext uri="{BB962C8B-B14F-4D97-AF65-F5344CB8AC3E}">
        <p14:creationId xmlns:p14="http://schemas.microsoft.com/office/powerpoint/2010/main" val="473551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0759" y="108342"/>
            <a:ext cx="7886700" cy="975159"/>
          </a:xfrm>
        </p:spPr>
        <p:txBody>
          <a:bodyPr>
            <a:normAutofit/>
          </a:bodyPr>
          <a:lstStyle/>
          <a:p>
            <a:pPr algn="ctr"/>
            <a:r>
              <a:rPr kumimoji="1" lang="ja-JP" altLang="en-US" sz="4000" dirty="0"/>
              <a:t>演習２の</a:t>
            </a:r>
            <a:r>
              <a:rPr kumimoji="1" lang="ja-JP" altLang="en-US" sz="4000" dirty="0" smtClean="0"/>
              <a:t>留意点</a:t>
            </a:r>
            <a:endParaRPr kumimoji="1" lang="ja-JP" altLang="en-US" sz="4000" dirty="0"/>
          </a:p>
        </p:txBody>
      </p:sp>
      <p:sp>
        <p:nvSpPr>
          <p:cNvPr id="3" name="コンテンツ プレースホルダー 2"/>
          <p:cNvSpPr>
            <a:spLocks noGrp="1"/>
          </p:cNvSpPr>
          <p:nvPr>
            <p:ph idx="1"/>
          </p:nvPr>
        </p:nvSpPr>
        <p:spPr>
          <a:xfrm>
            <a:off x="440759" y="1002082"/>
            <a:ext cx="8346249" cy="5586608"/>
          </a:xfrm>
        </p:spPr>
        <p:txBody>
          <a:bodyPr>
            <a:noAutofit/>
          </a:bodyPr>
          <a:lstStyle/>
          <a:p>
            <a:pPr marL="0" indent="0">
              <a:buNone/>
            </a:pPr>
            <a:r>
              <a:rPr lang="ja-JP" altLang="en-US" sz="2400" dirty="0"/>
              <a:t>１．「改善策・アイディア」は、どのようにしたら１０点に近づけるかに</a:t>
            </a:r>
            <a:r>
              <a:rPr lang="ja-JP" altLang="en-US" sz="2400" dirty="0" smtClean="0"/>
              <a:t>ついて</a:t>
            </a:r>
            <a:r>
              <a:rPr lang="ja-JP" altLang="en-US" sz="2400" dirty="0"/>
              <a:t>、自分はこのようにしたら改善したなどの工夫、または周囲の協力によってできていることを付箋にメモする。</a:t>
            </a:r>
            <a:endParaRPr lang="en-US" altLang="ja-JP" sz="2400" dirty="0"/>
          </a:p>
          <a:p>
            <a:pPr marL="0" indent="0">
              <a:buNone/>
            </a:pPr>
            <a:endParaRPr lang="ja-JP" altLang="en-US" sz="2400" dirty="0"/>
          </a:p>
          <a:p>
            <a:pPr marL="0" indent="0">
              <a:buNone/>
            </a:pPr>
            <a:r>
              <a:rPr lang="ja-JP" altLang="en-US" sz="2400" dirty="0"/>
              <a:t>２</a:t>
            </a:r>
            <a:r>
              <a:rPr lang="ja-JP" altLang="en-US" sz="2400" dirty="0" smtClean="0"/>
              <a:t>．</a:t>
            </a:r>
            <a:r>
              <a:rPr lang="ja-JP" altLang="en-US" sz="2400" dirty="0"/>
              <a:t>事例選出は演習</a:t>
            </a:r>
            <a:r>
              <a:rPr lang="en-US" altLang="ja-JP" sz="2400" dirty="0"/>
              <a:t>1</a:t>
            </a:r>
            <a:r>
              <a:rPr lang="ja-JP" altLang="en-US" sz="2400" dirty="0"/>
              <a:t>で報告した以外の受講者とする。進行・記録等は同一の人でもかまわない。</a:t>
            </a:r>
            <a:endParaRPr lang="en-US" altLang="ja-JP" sz="2400" dirty="0"/>
          </a:p>
          <a:p>
            <a:pPr marL="0" indent="0">
              <a:buNone/>
            </a:pPr>
            <a:endParaRPr lang="ja-JP" altLang="en-US" sz="2400" dirty="0"/>
          </a:p>
          <a:p>
            <a:pPr marL="0" indent="0">
              <a:buNone/>
            </a:pPr>
            <a:r>
              <a:rPr lang="ja-JP" altLang="en-US" sz="2400" dirty="0"/>
              <a:t>３</a:t>
            </a:r>
            <a:r>
              <a:rPr lang="ja-JP" altLang="en-US" sz="2400" dirty="0" smtClean="0"/>
              <a:t>．</a:t>
            </a:r>
            <a:r>
              <a:rPr lang="ja-JP" altLang="en-US" sz="2400" dirty="0"/>
              <a:t>まとめとして、サビ児管として必要な業務ができていないことあるかもしれないが、落胆するのではなく、まずは役割業務を理解し、スキルアップしていくことが大事であることを伝える。</a:t>
            </a:r>
            <a:endParaRPr kumimoji="1" lang="ja-JP" altLang="en-US" sz="2400" dirty="0"/>
          </a:p>
        </p:txBody>
      </p:sp>
    </p:spTree>
    <p:extLst>
      <p:ext uri="{BB962C8B-B14F-4D97-AF65-F5344CB8AC3E}">
        <p14:creationId xmlns:p14="http://schemas.microsoft.com/office/powerpoint/2010/main" val="13566583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演習</a:t>
            </a:r>
            <a:r>
              <a:rPr lang="ja-JP" altLang="en-US" dirty="0"/>
              <a:t>２</a:t>
            </a:r>
            <a:r>
              <a:rPr kumimoji="1" lang="ja-JP" altLang="en-US"/>
              <a:t>：</a:t>
            </a:r>
            <a:r>
              <a:rPr kumimoji="1" lang="ja-JP" altLang="en-US" smtClean="0"/>
              <a:t>発表</a:t>
            </a:r>
            <a:endParaRPr kumimoji="1" lang="ja-JP" altLang="en-US" dirty="0"/>
          </a:p>
        </p:txBody>
      </p:sp>
      <p:sp>
        <p:nvSpPr>
          <p:cNvPr id="3" name="コンテンツ プレースホルダー 2"/>
          <p:cNvSpPr>
            <a:spLocks noGrp="1"/>
          </p:cNvSpPr>
          <p:nvPr>
            <p:ph idx="1"/>
          </p:nvPr>
        </p:nvSpPr>
        <p:spPr>
          <a:xfrm>
            <a:off x="628650" y="1512474"/>
            <a:ext cx="7886700" cy="4351338"/>
          </a:xfrm>
        </p:spPr>
        <p:txBody>
          <a:bodyPr>
            <a:noAutofit/>
          </a:bodyPr>
          <a:lstStyle/>
          <a:p>
            <a:pPr marL="0" indent="0">
              <a:buNone/>
            </a:pPr>
            <a:endParaRPr kumimoji="1" lang="ja-JP" altLang="en-US" sz="2000" b="1" dirty="0"/>
          </a:p>
        </p:txBody>
      </p:sp>
    </p:spTree>
    <p:extLst>
      <p:ext uri="{BB962C8B-B14F-4D97-AF65-F5344CB8AC3E}">
        <p14:creationId xmlns:p14="http://schemas.microsoft.com/office/powerpoint/2010/main" val="33380939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2561" y="211871"/>
            <a:ext cx="8598877" cy="702529"/>
          </a:xfr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ja-JP" altLang="en-US" sz="4000" dirty="0" smtClean="0">
                <a:solidFill>
                  <a:schemeClr val="lt1"/>
                </a:solidFill>
                <a:latin typeface="+mn-lt"/>
                <a:ea typeface="+mn-ea"/>
                <a:cs typeface="+mn-cs"/>
              </a:rPr>
              <a:t>演習</a:t>
            </a:r>
            <a:r>
              <a:rPr lang="en-US" altLang="ja-JP" sz="4000" dirty="0" smtClean="0">
                <a:solidFill>
                  <a:schemeClr val="lt1"/>
                </a:solidFill>
                <a:latin typeface="+mn-lt"/>
                <a:ea typeface="+mn-ea"/>
                <a:cs typeface="+mn-cs"/>
              </a:rPr>
              <a:t>3</a:t>
            </a:r>
            <a:r>
              <a:rPr lang="ja-JP" altLang="en-US" sz="4000" dirty="0" smtClean="0"/>
              <a:t>スケジュール</a:t>
            </a:r>
            <a:endParaRPr lang="ja-JP" altLang="en-US" sz="4000" dirty="0">
              <a:solidFill>
                <a:schemeClr val="lt1"/>
              </a:solidFill>
              <a:latin typeface="+mn-lt"/>
              <a:ea typeface="+mn-ea"/>
              <a:cs typeface="+mn-cs"/>
            </a:endParaRPr>
          </a:p>
        </p:txBody>
      </p:sp>
      <p:sp>
        <p:nvSpPr>
          <p:cNvPr id="3" name="コンテンツ プレースホルダー 2"/>
          <p:cNvSpPr>
            <a:spLocks noGrp="1"/>
          </p:cNvSpPr>
          <p:nvPr>
            <p:ph idx="1"/>
          </p:nvPr>
        </p:nvSpPr>
        <p:spPr>
          <a:xfrm>
            <a:off x="272561" y="1027902"/>
            <a:ext cx="9053944" cy="5435244"/>
          </a:xfrm>
        </p:spPr>
        <p:txBody>
          <a:bodyPr>
            <a:normAutofit/>
          </a:bodyPr>
          <a:lstStyle/>
          <a:p>
            <a:pPr marL="0" indent="0">
              <a:buNone/>
            </a:pPr>
            <a:r>
              <a:rPr kumimoji="1" lang="ja-JP" altLang="en-US" sz="3600" dirty="0"/>
              <a:t>　</a:t>
            </a:r>
            <a:endParaRPr lang="en-US" altLang="ja-JP" sz="3600" dirty="0" smtClean="0"/>
          </a:p>
          <a:p>
            <a:pPr marL="0" indent="0">
              <a:buNone/>
            </a:pPr>
            <a:r>
              <a:rPr lang="ja-JP" altLang="en-US" sz="3600" dirty="0"/>
              <a:t>１４：４５～１６：０５ 　</a:t>
            </a:r>
            <a:endParaRPr lang="en-US" altLang="ja-JP" sz="3600" dirty="0"/>
          </a:p>
          <a:p>
            <a:pPr marL="0" indent="0">
              <a:buNone/>
            </a:pPr>
            <a:r>
              <a:rPr lang="ja-JP" altLang="en-US" sz="3600" dirty="0" smtClean="0"/>
              <a:t>〇演習</a:t>
            </a:r>
            <a:r>
              <a:rPr lang="ja-JP" altLang="en-US" sz="3600" dirty="0"/>
              <a:t>３　関係機関との連携等に</a:t>
            </a:r>
            <a:r>
              <a:rPr lang="ja-JP" altLang="en-US" sz="3600" dirty="0" smtClean="0"/>
              <a:t>ついての</a:t>
            </a:r>
            <a:endParaRPr lang="en-US" altLang="ja-JP" sz="3600" dirty="0" smtClean="0"/>
          </a:p>
          <a:p>
            <a:pPr marL="0" indent="0">
              <a:buNone/>
            </a:pPr>
            <a:r>
              <a:rPr lang="ja-JP" altLang="en-US" sz="3600" dirty="0"/>
              <a:t>　</a:t>
            </a:r>
            <a:r>
              <a:rPr lang="ja-JP" altLang="en-US" sz="3600" dirty="0" smtClean="0"/>
              <a:t>　　　　　自己</a:t>
            </a:r>
            <a:r>
              <a:rPr lang="ja-JP" altLang="en-US" sz="3600" dirty="0"/>
              <a:t>検証</a:t>
            </a:r>
            <a:endParaRPr lang="en-US" altLang="ja-JP" sz="3600" dirty="0"/>
          </a:p>
          <a:p>
            <a:pPr marL="0" indent="0">
              <a:buNone/>
            </a:pPr>
            <a:endParaRPr lang="en-US" altLang="ja-JP" sz="3600" dirty="0"/>
          </a:p>
          <a:p>
            <a:pPr marL="0" indent="0">
              <a:buNone/>
            </a:pPr>
            <a:r>
              <a:rPr lang="ja-JP" altLang="en-US" sz="3600" dirty="0" smtClean="0"/>
              <a:t>１６：０５</a:t>
            </a:r>
            <a:r>
              <a:rPr lang="ja-JP" altLang="en-US" sz="3600" dirty="0"/>
              <a:t>～１６：１０</a:t>
            </a:r>
            <a:endParaRPr lang="en-US" altLang="ja-JP" sz="3600" dirty="0" smtClean="0"/>
          </a:p>
          <a:p>
            <a:pPr marL="0" indent="0">
              <a:buNone/>
            </a:pPr>
            <a:r>
              <a:rPr lang="ja-JP" altLang="en-US" sz="3600" dirty="0" smtClean="0"/>
              <a:t>　〇演習３　全体</a:t>
            </a:r>
            <a:r>
              <a:rPr lang="ja-JP" altLang="en-US" sz="3600" dirty="0"/>
              <a:t>討議と振り返り</a:t>
            </a:r>
            <a:endParaRPr lang="en-US" altLang="ja-JP" sz="3600" dirty="0"/>
          </a:p>
          <a:p>
            <a:pPr marL="0" indent="0">
              <a:buNone/>
            </a:pPr>
            <a:endParaRPr lang="ja-JP" altLang="en-US" sz="3600" dirty="0"/>
          </a:p>
        </p:txBody>
      </p:sp>
      <p:sp>
        <p:nvSpPr>
          <p:cNvPr id="4" name="テキスト ボックス 3"/>
          <p:cNvSpPr txBox="1"/>
          <p:nvPr/>
        </p:nvSpPr>
        <p:spPr>
          <a:xfrm>
            <a:off x="7010400" y="6207316"/>
            <a:ext cx="1861038" cy="369332"/>
          </a:xfrm>
          <a:prstGeom prst="rect">
            <a:avLst/>
          </a:prstGeom>
          <a:noFill/>
        </p:spPr>
        <p:txBody>
          <a:bodyPr wrap="square" rtlCol="0">
            <a:spAutoFit/>
          </a:bodyPr>
          <a:lstStyle/>
          <a:p>
            <a:pPr algn="ctr"/>
            <a:r>
              <a:rPr kumimoji="1" lang="ja-JP" altLang="en-US" b="1" dirty="0" smtClean="0"/>
              <a:t>合計</a:t>
            </a:r>
            <a:r>
              <a:rPr lang="en-US" altLang="ja-JP" b="1" dirty="0" smtClean="0"/>
              <a:t>8</a:t>
            </a:r>
            <a:r>
              <a:rPr lang="en-US" altLang="ja-JP" b="1" dirty="0"/>
              <a:t>5</a:t>
            </a:r>
            <a:r>
              <a:rPr kumimoji="1" lang="ja-JP" altLang="en-US" b="1" dirty="0" smtClean="0"/>
              <a:t>分以内</a:t>
            </a:r>
            <a:endParaRPr kumimoji="1" lang="ja-JP" altLang="en-US" b="1" dirty="0"/>
          </a:p>
        </p:txBody>
      </p:sp>
    </p:spTree>
    <p:extLst>
      <p:ext uri="{BB962C8B-B14F-4D97-AF65-F5344CB8AC3E}">
        <p14:creationId xmlns:p14="http://schemas.microsoft.com/office/powerpoint/2010/main" val="205006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13013" y="1678488"/>
            <a:ext cx="8717973" cy="121330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00" b="1" dirty="0">
                <a:solidFill>
                  <a:schemeClr val="tx1"/>
                </a:solidFill>
              </a:rPr>
              <a:t>目的</a:t>
            </a:r>
            <a:endParaRPr lang="en-US" altLang="ja-JP" sz="1500" b="1" dirty="0">
              <a:solidFill>
                <a:schemeClr val="tx1"/>
              </a:solidFill>
            </a:endParaRPr>
          </a:p>
          <a:p>
            <a:r>
              <a:rPr lang="ja-JP" altLang="en-US" sz="1500" b="1" dirty="0">
                <a:solidFill>
                  <a:schemeClr val="tx1"/>
                </a:solidFill>
              </a:rPr>
              <a:t>①行政の動向や制度改正等の最新の情報（アップデート）を得る</a:t>
            </a:r>
            <a:endParaRPr lang="en-US" altLang="ja-JP" sz="1500" b="1" dirty="0">
              <a:solidFill>
                <a:schemeClr val="tx1"/>
              </a:solidFill>
            </a:endParaRPr>
          </a:p>
          <a:p>
            <a:r>
              <a:rPr lang="ja-JP" altLang="en-US" sz="1500" b="1" dirty="0">
                <a:solidFill>
                  <a:schemeClr val="tx1"/>
                </a:solidFill>
              </a:rPr>
              <a:t>②サービス管理責任者・児童発達管理責任者としてのこれまでの業務内容を振り返るとともに、知識・技術の更なる向上を図る</a:t>
            </a:r>
            <a:endParaRPr lang="en-US" altLang="ja-JP" sz="1500" b="1" dirty="0">
              <a:solidFill>
                <a:schemeClr val="tx1"/>
              </a:solidFill>
            </a:endParaRPr>
          </a:p>
          <a:p>
            <a:r>
              <a:rPr lang="ja-JP" altLang="en-US" sz="1500" b="1" dirty="0">
                <a:solidFill>
                  <a:schemeClr val="tx1"/>
                </a:solidFill>
              </a:rPr>
              <a:t>③サービス提供職員等へのスーパービジョンの方法を学ぶ</a:t>
            </a:r>
          </a:p>
        </p:txBody>
      </p:sp>
      <p:graphicFrame>
        <p:nvGraphicFramePr>
          <p:cNvPr id="6" name="表 5"/>
          <p:cNvGraphicFramePr>
            <a:graphicFrameLocks noGrp="1"/>
          </p:cNvGraphicFramePr>
          <p:nvPr>
            <p:extLst>
              <p:ext uri="{D42A27DB-BD31-4B8C-83A1-F6EECF244321}">
                <p14:modId xmlns:p14="http://schemas.microsoft.com/office/powerpoint/2010/main" val="3049736813"/>
              </p:ext>
            </p:extLst>
          </p:nvPr>
        </p:nvGraphicFramePr>
        <p:xfrm>
          <a:off x="213013" y="3014881"/>
          <a:ext cx="8717973" cy="3476117"/>
        </p:xfrm>
        <a:graphic>
          <a:graphicData uri="http://schemas.openxmlformats.org/drawingml/2006/table">
            <a:tbl>
              <a:tblPr firstRow="1" bandRow="1">
                <a:tableStyleId>{5940675A-B579-460E-94D1-54222C63F5DA}</a:tableStyleId>
              </a:tblPr>
              <a:tblGrid>
                <a:gridCol w="314835">
                  <a:extLst>
                    <a:ext uri="{9D8B030D-6E8A-4147-A177-3AD203B41FA5}">
                      <a16:colId xmlns:a16="http://schemas.microsoft.com/office/drawing/2014/main" val="20000"/>
                    </a:ext>
                  </a:extLst>
                </a:gridCol>
                <a:gridCol w="2099480">
                  <a:extLst>
                    <a:ext uri="{9D8B030D-6E8A-4147-A177-3AD203B41FA5}">
                      <a16:colId xmlns:a16="http://schemas.microsoft.com/office/drawing/2014/main" val="20001"/>
                    </a:ext>
                  </a:extLst>
                </a:gridCol>
                <a:gridCol w="6303658">
                  <a:extLst>
                    <a:ext uri="{9D8B030D-6E8A-4147-A177-3AD203B41FA5}">
                      <a16:colId xmlns:a16="http://schemas.microsoft.com/office/drawing/2014/main" val="20002"/>
                    </a:ext>
                  </a:extLst>
                </a:gridCol>
              </a:tblGrid>
              <a:tr h="456037">
                <a:tc>
                  <a:txBody>
                    <a:bodyPr/>
                    <a:lstStyle/>
                    <a:p>
                      <a:endParaRPr kumimoji="1" lang="ja-JP" altLang="en-US" sz="1400" dirty="0"/>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400" dirty="0"/>
                        <a:t>研修項目</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400" dirty="0"/>
                        <a:t>獲得目標</a:t>
                      </a:r>
                    </a:p>
                  </a:txBody>
                  <a:tcPr marL="68580" marR="68580" marT="34290" marB="34290"/>
                </a:tc>
                <a:extLst>
                  <a:ext uri="{0D108BD9-81ED-4DB2-BD59-A6C34878D82A}">
                    <a16:rowId xmlns:a16="http://schemas.microsoft.com/office/drawing/2014/main" val="10000"/>
                  </a:ext>
                </a:extLst>
              </a:tr>
              <a:tr h="618461">
                <a:tc>
                  <a:txBody>
                    <a:bodyPr/>
                    <a:lstStyle/>
                    <a:p>
                      <a:r>
                        <a:rPr kumimoji="1" lang="ja-JP" altLang="en-US" sz="1400" dirty="0"/>
                        <a:t>①</a:t>
                      </a:r>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400" dirty="0"/>
                        <a:t>障害者福祉施策及び児童福祉施策の動向</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400" dirty="0"/>
                        <a:t>最新の動向を学習することにより利用者の制度的な環境の変化を理解する</a:t>
                      </a:r>
                    </a:p>
                  </a:txBody>
                  <a:tcPr marL="68580" marR="68580" marT="34290" marB="34290"/>
                </a:tc>
                <a:extLst>
                  <a:ext uri="{0D108BD9-81ED-4DB2-BD59-A6C34878D82A}">
                    <a16:rowId xmlns:a16="http://schemas.microsoft.com/office/drawing/2014/main" val="10001"/>
                  </a:ext>
                </a:extLst>
              </a:tr>
              <a:tr h="618461">
                <a:tc rowSpan="3">
                  <a:txBody>
                    <a:bodyPr/>
                    <a:lstStyle/>
                    <a:p>
                      <a:r>
                        <a:rPr kumimoji="1" lang="ja-JP" altLang="en-US" sz="1400" dirty="0">
                          <a:solidFill>
                            <a:schemeClr val="tx1"/>
                          </a:solidFill>
                        </a:rPr>
                        <a:t>②</a:t>
                      </a:r>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400" dirty="0">
                          <a:solidFill>
                            <a:schemeClr val="tx1"/>
                          </a:solidFill>
                        </a:rPr>
                        <a:t>サービス提供事業所としての自己検証</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400" dirty="0">
                          <a:solidFill>
                            <a:schemeClr val="tx1"/>
                          </a:solidFill>
                        </a:rPr>
                        <a:t>各自事業所の取組状況や地域との連携の実践状況を出し合うことにより、コンプライアンスを理解し、今後の事業所としての取組を明確して実践に活かす</a:t>
                      </a:r>
                    </a:p>
                  </a:txBody>
                  <a:tcPr marL="68580" marR="68580" marT="34290" marB="34290"/>
                </a:tc>
                <a:extLst>
                  <a:ext uri="{0D108BD9-81ED-4DB2-BD59-A6C34878D82A}">
                    <a16:rowId xmlns:a16="http://schemas.microsoft.com/office/drawing/2014/main" val="10002"/>
                  </a:ext>
                </a:extLst>
              </a:tr>
              <a:tr h="618461">
                <a:tc vMerge="1">
                  <a:txBody>
                    <a:bodyPr/>
                    <a:lstStyle/>
                    <a:p>
                      <a:endParaRPr kumimoji="1" lang="ja-JP" altLang="en-US" sz="1400" dirty="0">
                        <a:solidFill>
                          <a:schemeClr val="tx1"/>
                        </a:solidFill>
                      </a:endParaRPr>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400" dirty="0" smtClean="0">
                          <a:solidFill>
                            <a:schemeClr val="tx1"/>
                          </a:solidFill>
                        </a:rPr>
                        <a:t>サビ児管として</a:t>
                      </a:r>
                      <a:r>
                        <a:rPr kumimoji="1" lang="ja-JP" altLang="en-US" sz="1400" dirty="0">
                          <a:solidFill>
                            <a:schemeClr val="tx1"/>
                          </a:solidFill>
                        </a:rPr>
                        <a:t>の自己検証</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400" dirty="0">
                          <a:solidFill>
                            <a:schemeClr val="tx1"/>
                          </a:solidFill>
                        </a:rPr>
                        <a:t>サービス提供責任者としての自らの業務を振り返り、支援のあり方や地域とのかかわり方、今後自ら取組むべき課題を明確にして実践に活かす</a:t>
                      </a:r>
                    </a:p>
                  </a:txBody>
                  <a:tcPr marL="68580" marR="68580" marT="34290" marB="34290"/>
                </a:tc>
                <a:extLst>
                  <a:ext uri="{0D108BD9-81ED-4DB2-BD59-A6C34878D82A}">
                    <a16:rowId xmlns:a16="http://schemas.microsoft.com/office/drawing/2014/main" val="10003"/>
                  </a:ext>
                </a:extLst>
              </a:tr>
              <a:tr h="618461">
                <a:tc vMerge="1">
                  <a:txBody>
                    <a:bodyPr/>
                    <a:lstStyle/>
                    <a:p>
                      <a:endParaRPr kumimoji="1" lang="ja-JP" altLang="en-US" sz="1400" dirty="0">
                        <a:solidFill>
                          <a:schemeClr val="tx1"/>
                        </a:solidFill>
                      </a:endParaRPr>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400" dirty="0">
                          <a:solidFill>
                            <a:schemeClr val="tx1"/>
                          </a:solidFill>
                        </a:rPr>
                        <a:t>関係機関との連携</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400" smtClean="0">
                          <a:solidFill>
                            <a:schemeClr val="tx1"/>
                          </a:solidFill>
                        </a:rPr>
                        <a:t>地域の相談支援専門員や関係機関、さらに（自立支援）協議会との連携状況を再確認して実践に活かす。</a:t>
                      </a:r>
                    </a:p>
                    <a:p>
                      <a:r>
                        <a:rPr kumimoji="1" lang="ja-JP" altLang="en-US" sz="1400" smtClean="0">
                          <a:solidFill>
                            <a:schemeClr val="tx1"/>
                          </a:solidFill>
                        </a:rPr>
                        <a:t>（</a:t>
                      </a:r>
                      <a:r>
                        <a:rPr kumimoji="1" lang="ja-JP" altLang="en-US" sz="1400" dirty="0">
                          <a:solidFill>
                            <a:schemeClr val="tx1"/>
                          </a:solidFill>
                        </a:rPr>
                        <a:t>自立支援）協議会の役割を理解する。</a:t>
                      </a:r>
                    </a:p>
                  </a:txBody>
                  <a:tcPr marL="68580" marR="68580" marT="34290" marB="34290"/>
                </a:tc>
                <a:extLst>
                  <a:ext uri="{0D108BD9-81ED-4DB2-BD59-A6C34878D82A}">
                    <a16:rowId xmlns:a16="http://schemas.microsoft.com/office/drawing/2014/main" val="10004"/>
                  </a:ext>
                </a:extLst>
              </a:tr>
              <a:tr h="456037">
                <a:tc>
                  <a:txBody>
                    <a:bodyPr/>
                    <a:lstStyle/>
                    <a:p>
                      <a:r>
                        <a:rPr kumimoji="1" lang="ja-JP" altLang="en-US" sz="1400" dirty="0"/>
                        <a:t>③</a:t>
                      </a:r>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400" dirty="0"/>
                        <a:t>事例検討</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400" dirty="0"/>
                        <a:t>サービス提供職員へのスーパービジョンの具体的な技術を獲得し、実践に活かす</a:t>
                      </a:r>
                    </a:p>
                  </a:txBody>
                  <a:tcPr marL="68580" marR="68580" marT="34290" marB="34290"/>
                </a:tc>
                <a:extLst>
                  <a:ext uri="{0D108BD9-81ED-4DB2-BD59-A6C34878D82A}">
                    <a16:rowId xmlns:a16="http://schemas.microsoft.com/office/drawing/2014/main" val="10005"/>
                  </a:ext>
                </a:extLst>
              </a:tr>
            </a:tbl>
          </a:graphicData>
        </a:graphic>
      </p:graphicFrame>
      <p:sp>
        <p:nvSpPr>
          <p:cNvPr id="2" name="タイトル 1"/>
          <p:cNvSpPr>
            <a:spLocks noGrp="1"/>
          </p:cNvSpPr>
          <p:nvPr>
            <p:ph type="title"/>
          </p:nvPr>
        </p:nvSpPr>
        <p:spPr>
          <a:xfrm>
            <a:off x="628649" y="341461"/>
            <a:ext cx="7886700" cy="994172"/>
          </a:xfrm>
        </p:spPr>
        <p:txBody>
          <a:bodyPr/>
          <a:lstStyle/>
          <a:p>
            <a:pPr algn="ctr"/>
            <a:r>
              <a:rPr kumimoji="1" lang="ja-JP" altLang="en-US" dirty="0" smtClean="0"/>
              <a:t>更新</a:t>
            </a:r>
            <a:r>
              <a:rPr lang="ja-JP" altLang="en-US" dirty="0"/>
              <a:t>研修の目的・獲得目標</a:t>
            </a:r>
            <a:r>
              <a:rPr kumimoji="1" lang="ja-JP" altLang="en-US" dirty="0"/>
              <a:t>　　</a:t>
            </a:r>
          </a:p>
        </p:txBody>
      </p:sp>
    </p:spTree>
    <p:extLst>
      <p:ext uri="{BB962C8B-B14F-4D97-AF65-F5344CB8AC3E}">
        <p14:creationId xmlns:p14="http://schemas.microsoft.com/office/powerpoint/2010/main" val="23844500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37536" y="2717908"/>
            <a:ext cx="511233" cy="330701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400" dirty="0"/>
              <a:t>研修受講ガイダンス</a:t>
            </a:r>
          </a:p>
        </p:txBody>
      </p:sp>
      <p:sp>
        <p:nvSpPr>
          <p:cNvPr id="13" name="正方形/長方形 12"/>
          <p:cNvSpPr/>
          <p:nvPr/>
        </p:nvSpPr>
        <p:spPr>
          <a:xfrm>
            <a:off x="1394859" y="2718141"/>
            <a:ext cx="1156708" cy="7954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関係機関との連携等の自己検証</a:t>
            </a:r>
          </a:p>
        </p:txBody>
      </p:sp>
      <p:sp>
        <p:nvSpPr>
          <p:cNvPr id="24" name="正方形/長方形 23"/>
          <p:cNvSpPr/>
          <p:nvPr/>
        </p:nvSpPr>
        <p:spPr>
          <a:xfrm>
            <a:off x="2828566" y="2718025"/>
            <a:ext cx="1349333" cy="795437"/>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演習のポイント・グランドルール</a:t>
            </a:r>
          </a:p>
        </p:txBody>
      </p:sp>
      <p:sp>
        <p:nvSpPr>
          <p:cNvPr id="26" name="テキスト ボックス 25"/>
          <p:cNvSpPr txBox="1"/>
          <p:nvPr/>
        </p:nvSpPr>
        <p:spPr>
          <a:xfrm>
            <a:off x="4495419" y="2718024"/>
            <a:ext cx="323165" cy="795438"/>
          </a:xfrm>
          <a:prstGeom prst="rect">
            <a:avLst/>
          </a:prstGeom>
          <a:noFill/>
          <a:ln>
            <a:solidFill>
              <a:schemeClr val="tx1"/>
            </a:solidFill>
          </a:ln>
        </p:spPr>
        <p:txBody>
          <a:bodyPr vert="eaVert" wrap="square" rtlCol="0">
            <a:spAutoFit/>
          </a:bodyPr>
          <a:lstStyle/>
          <a:p>
            <a:pPr algn="ctr"/>
            <a:r>
              <a:rPr lang="ja-JP" altLang="en-US" sz="900" dirty="0"/>
              <a:t>事前課題３</a:t>
            </a:r>
          </a:p>
        </p:txBody>
      </p:sp>
      <p:graphicFrame>
        <p:nvGraphicFramePr>
          <p:cNvPr id="27" name="表 26"/>
          <p:cNvGraphicFramePr>
            <a:graphicFrameLocks noGrp="1"/>
          </p:cNvGraphicFramePr>
          <p:nvPr>
            <p:extLst>
              <p:ext uri="{D42A27DB-BD31-4B8C-83A1-F6EECF244321}">
                <p14:modId xmlns:p14="http://schemas.microsoft.com/office/powerpoint/2010/main" val="967902801"/>
              </p:ext>
            </p:extLst>
          </p:nvPr>
        </p:nvGraphicFramePr>
        <p:xfrm>
          <a:off x="4818584" y="2718024"/>
          <a:ext cx="1633443" cy="795438"/>
        </p:xfrm>
        <a:graphic>
          <a:graphicData uri="http://schemas.openxmlformats.org/drawingml/2006/table">
            <a:tbl>
              <a:tblPr firstRow="1" bandRow="1">
                <a:tableStyleId>{5940675A-B579-460E-94D1-54222C63F5DA}</a:tableStyleId>
              </a:tblPr>
              <a:tblGrid>
                <a:gridCol w="544481">
                  <a:extLst>
                    <a:ext uri="{9D8B030D-6E8A-4147-A177-3AD203B41FA5}">
                      <a16:colId xmlns:a16="http://schemas.microsoft.com/office/drawing/2014/main" val="20000"/>
                    </a:ext>
                  </a:extLst>
                </a:gridCol>
                <a:gridCol w="544481">
                  <a:extLst>
                    <a:ext uri="{9D8B030D-6E8A-4147-A177-3AD203B41FA5}">
                      <a16:colId xmlns:a16="http://schemas.microsoft.com/office/drawing/2014/main" val="20001"/>
                    </a:ext>
                  </a:extLst>
                </a:gridCol>
                <a:gridCol w="544481">
                  <a:extLst>
                    <a:ext uri="{9D8B030D-6E8A-4147-A177-3AD203B41FA5}">
                      <a16:colId xmlns:a16="http://schemas.microsoft.com/office/drawing/2014/main" val="20002"/>
                    </a:ext>
                  </a:extLst>
                </a:gridCol>
              </a:tblGrid>
              <a:tr h="397719">
                <a:tc>
                  <a:txBody>
                    <a:bodyPr/>
                    <a:lstStyle/>
                    <a:p>
                      <a:pPr algn="ctr"/>
                      <a:r>
                        <a:rPr kumimoji="1" lang="ja-JP" altLang="en-US" sz="1000" dirty="0"/>
                        <a:t>①</a:t>
                      </a:r>
                    </a:p>
                  </a:txBody>
                  <a:tcPr marL="68580" marR="68580" marT="34290" marB="34290" anchor="ctr"/>
                </a:tc>
                <a:tc>
                  <a:txBody>
                    <a:bodyPr/>
                    <a:lstStyle/>
                    <a:p>
                      <a:pPr algn="ctr"/>
                      <a:r>
                        <a:rPr kumimoji="1" lang="ja-JP" altLang="en-US" sz="1000" dirty="0"/>
                        <a:t>②</a:t>
                      </a:r>
                    </a:p>
                  </a:txBody>
                  <a:tcPr marL="68580" marR="68580" marT="34290" marB="34290" anchor="ctr"/>
                </a:tc>
                <a:tc>
                  <a:txBody>
                    <a:bodyPr/>
                    <a:lstStyle/>
                    <a:p>
                      <a:pPr algn="ctr"/>
                      <a:r>
                        <a:rPr kumimoji="1" lang="ja-JP" altLang="en-US" sz="1000" dirty="0"/>
                        <a:t>③</a:t>
                      </a:r>
                    </a:p>
                  </a:txBody>
                  <a:tcPr marL="68580" marR="68580" marT="34290" marB="34290" anchor="ctr"/>
                </a:tc>
                <a:extLst>
                  <a:ext uri="{0D108BD9-81ED-4DB2-BD59-A6C34878D82A}">
                    <a16:rowId xmlns:a16="http://schemas.microsoft.com/office/drawing/2014/main" val="10000"/>
                  </a:ext>
                </a:extLst>
              </a:tr>
              <a:tr h="397719">
                <a:tc>
                  <a:txBody>
                    <a:bodyPr/>
                    <a:lstStyle/>
                    <a:p>
                      <a:pPr algn="ctr"/>
                      <a:r>
                        <a:rPr kumimoji="1" lang="ja-JP" altLang="en-US" sz="1000" dirty="0"/>
                        <a:t>④</a:t>
                      </a:r>
                    </a:p>
                  </a:txBody>
                  <a:tcPr marL="68580" marR="68580" marT="34290" marB="34290" anchor="ctr"/>
                </a:tc>
                <a:tc>
                  <a:txBody>
                    <a:bodyPr/>
                    <a:lstStyle/>
                    <a:p>
                      <a:pPr algn="ctr"/>
                      <a:r>
                        <a:rPr kumimoji="1" lang="ja-JP" altLang="en-US" sz="1000" dirty="0"/>
                        <a:t>⑤</a:t>
                      </a:r>
                    </a:p>
                  </a:txBody>
                  <a:tcPr marL="68580" marR="68580" marT="34290" marB="34290" anchor="ctr"/>
                </a:tc>
                <a:tc>
                  <a:txBody>
                    <a:bodyPr/>
                    <a:lstStyle/>
                    <a:p>
                      <a:pPr algn="ctr"/>
                      <a:r>
                        <a:rPr kumimoji="1" lang="ja-JP" altLang="en-US" sz="1000" dirty="0"/>
                        <a:t>⑥・・</a:t>
                      </a:r>
                    </a:p>
                  </a:txBody>
                  <a:tcPr marL="68580" marR="68580" marT="34290" marB="34290" anchor="ctr"/>
                </a:tc>
                <a:extLst>
                  <a:ext uri="{0D108BD9-81ED-4DB2-BD59-A6C34878D82A}">
                    <a16:rowId xmlns:a16="http://schemas.microsoft.com/office/drawing/2014/main" val="10001"/>
                  </a:ext>
                </a:extLst>
              </a:tr>
            </a:tbl>
          </a:graphicData>
        </a:graphic>
      </p:graphicFrame>
      <p:sp>
        <p:nvSpPr>
          <p:cNvPr id="28" name="正方形/長方形 27"/>
          <p:cNvSpPr/>
          <p:nvPr/>
        </p:nvSpPr>
        <p:spPr>
          <a:xfrm>
            <a:off x="6729026" y="2718025"/>
            <a:ext cx="631349" cy="7954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smtClean="0">
                <a:solidFill>
                  <a:schemeClr val="tx1"/>
                </a:solidFill>
              </a:rPr>
              <a:t>全体</a:t>
            </a:r>
            <a:endParaRPr lang="en-US" altLang="ja-JP" sz="1350" dirty="0" smtClean="0">
              <a:solidFill>
                <a:schemeClr val="tx1"/>
              </a:solidFill>
            </a:endParaRPr>
          </a:p>
          <a:p>
            <a:pPr algn="ctr"/>
            <a:r>
              <a:rPr lang="ja-JP" altLang="en-US" sz="1350" dirty="0" smtClean="0">
                <a:solidFill>
                  <a:schemeClr val="tx1"/>
                </a:solidFill>
              </a:rPr>
              <a:t>共有</a:t>
            </a:r>
            <a:endParaRPr lang="ja-JP" altLang="en-US" sz="1350" dirty="0">
              <a:solidFill>
                <a:schemeClr val="tx1"/>
              </a:solidFill>
            </a:endParaRPr>
          </a:p>
        </p:txBody>
      </p:sp>
      <p:sp>
        <p:nvSpPr>
          <p:cNvPr id="41" name="正方形/長方形 40"/>
          <p:cNvSpPr/>
          <p:nvPr/>
        </p:nvSpPr>
        <p:spPr>
          <a:xfrm>
            <a:off x="529935" y="2543139"/>
            <a:ext cx="7959437" cy="4112494"/>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3" name="正方形/長方形 32"/>
          <p:cNvSpPr/>
          <p:nvPr/>
        </p:nvSpPr>
        <p:spPr>
          <a:xfrm>
            <a:off x="5911161" y="2717909"/>
            <a:ext cx="524353" cy="79543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29935" y="1087282"/>
            <a:ext cx="7959437" cy="1323439"/>
          </a:xfrm>
          <a:prstGeom prst="rect">
            <a:avLst/>
          </a:prstGeom>
          <a:noFill/>
          <a:ln>
            <a:solidFill>
              <a:srgbClr val="002060"/>
            </a:solidFill>
          </a:ln>
        </p:spPr>
        <p:txBody>
          <a:bodyPr wrap="square" rtlCol="0">
            <a:spAutoFit/>
          </a:bodyPr>
          <a:lstStyle/>
          <a:p>
            <a:r>
              <a:rPr lang="ja-JP" altLang="en-US" sz="1600" dirty="0"/>
              <a:t>①関係機関との連携、②相談支援専門員との連携、③担当者会議の開催、</a:t>
            </a:r>
            <a:r>
              <a:rPr lang="ja-JP" altLang="en-US" sz="1600" dirty="0" smtClean="0"/>
              <a:t>④（自立支援）協</a:t>
            </a:r>
            <a:r>
              <a:rPr lang="ja-JP" altLang="en-US" sz="1600" dirty="0"/>
              <a:t>議会への参加について自己の業務を振り返ります。特に、相談支援専門員との連携は欠かせませんので、どのような連携が望ましいかを検討します。また、事業所外で生じる問題を地域課題として捉え、解決に向けて関係機関との連携</a:t>
            </a:r>
            <a:r>
              <a:rPr lang="ja-JP" altLang="en-US" sz="1600" dirty="0" smtClean="0"/>
              <a:t>や（自立支援）協</a:t>
            </a:r>
            <a:r>
              <a:rPr lang="ja-JP" altLang="en-US" sz="1600" dirty="0"/>
              <a:t>議会の活用について理解を深めます。</a:t>
            </a:r>
          </a:p>
        </p:txBody>
      </p:sp>
      <p:sp>
        <p:nvSpPr>
          <p:cNvPr id="31" name="正方形/長方形 30"/>
          <p:cNvSpPr/>
          <p:nvPr/>
        </p:nvSpPr>
        <p:spPr>
          <a:xfrm>
            <a:off x="7570966" y="2717908"/>
            <a:ext cx="693562" cy="7954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smtClean="0">
                <a:solidFill>
                  <a:schemeClr val="tx1"/>
                </a:solidFill>
              </a:rPr>
              <a:t>個人</a:t>
            </a:r>
            <a:r>
              <a:rPr lang="ja-JP" altLang="en-US" sz="1350" dirty="0">
                <a:solidFill>
                  <a:schemeClr val="tx1"/>
                </a:solidFill>
              </a:rPr>
              <a:t>ワーク</a:t>
            </a:r>
            <a:endParaRPr lang="en-US" altLang="ja-JP" sz="1350" dirty="0" smtClean="0">
              <a:solidFill>
                <a:schemeClr val="tx1"/>
              </a:solidFill>
            </a:endParaRPr>
          </a:p>
        </p:txBody>
      </p:sp>
      <p:sp>
        <p:nvSpPr>
          <p:cNvPr id="25" name="角丸四角形 24"/>
          <p:cNvSpPr/>
          <p:nvPr/>
        </p:nvSpPr>
        <p:spPr>
          <a:xfrm>
            <a:off x="529935" y="382084"/>
            <a:ext cx="7959437" cy="467849"/>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関係機関との連携等の自己</a:t>
            </a:r>
            <a:r>
              <a:rPr lang="ja-JP" altLang="en-US" sz="2400" dirty="0" smtClean="0"/>
              <a:t>検証</a:t>
            </a:r>
            <a:endParaRPr lang="ja-JP" altLang="en-US" sz="2400" dirty="0"/>
          </a:p>
        </p:txBody>
      </p:sp>
      <p:sp>
        <p:nvSpPr>
          <p:cNvPr id="6" name="テキスト ボックス 5"/>
          <p:cNvSpPr txBox="1"/>
          <p:nvPr/>
        </p:nvSpPr>
        <p:spPr>
          <a:xfrm>
            <a:off x="1289608" y="3513345"/>
            <a:ext cx="7322809" cy="3170099"/>
          </a:xfrm>
          <a:prstGeom prst="rect">
            <a:avLst/>
          </a:prstGeom>
          <a:noFill/>
        </p:spPr>
        <p:txBody>
          <a:bodyPr wrap="square" rtlCol="0">
            <a:spAutoFit/>
          </a:bodyPr>
          <a:lstStyle/>
          <a:p>
            <a:r>
              <a:rPr lang="ja-JP" altLang="en-US" sz="2000" dirty="0" smtClean="0"/>
              <a:t>①演習</a:t>
            </a:r>
            <a:r>
              <a:rPr lang="ja-JP" altLang="en-US" sz="2000" dirty="0"/>
              <a:t>のポイントや内容、進め方、</a:t>
            </a:r>
            <a:r>
              <a:rPr lang="ja-JP" altLang="en-US" sz="2000" dirty="0" smtClean="0"/>
              <a:t>グランドルール</a:t>
            </a:r>
            <a:r>
              <a:rPr lang="ja-JP" altLang="en-US" sz="2000" dirty="0"/>
              <a:t>の</a:t>
            </a:r>
            <a:r>
              <a:rPr lang="ja-JP" altLang="en-US" sz="2000" dirty="0" smtClean="0"/>
              <a:t>共有</a:t>
            </a:r>
            <a:endParaRPr lang="en-US" altLang="ja-JP" sz="2000" dirty="0"/>
          </a:p>
          <a:p>
            <a:r>
              <a:rPr lang="ja-JP" altLang="en-US" sz="2000" dirty="0" smtClean="0"/>
              <a:t>②事前</a:t>
            </a:r>
            <a:r>
              <a:rPr lang="ja-JP" altLang="en-US" sz="2000" dirty="0"/>
              <a:t>課題</a:t>
            </a:r>
            <a:r>
              <a:rPr lang="en-US" altLang="ja-JP" sz="2000" dirty="0"/>
              <a:t>3</a:t>
            </a:r>
            <a:r>
              <a:rPr lang="ja-JP" altLang="en-US" sz="2000" dirty="0"/>
              <a:t>を</a:t>
            </a:r>
            <a:r>
              <a:rPr lang="ja-JP" altLang="en-US" sz="2000" dirty="0" smtClean="0"/>
              <a:t>読み込み</a:t>
            </a:r>
            <a:r>
              <a:rPr lang="ja-JP" altLang="en-US" sz="2000" b="1" dirty="0" smtClean="0"/>
              <a:t>（</a:t>
            </a:r>
            <a:r>
              <a:rPr lang="en-US" altLang="ja-JP" sz="2000" b="1" dirty="0" smtClean="0"/>
              <a:t>6</a:t>
            </a:r>
            <a:r>
              <a:rPr lang="ja-JP" altLang="en-US" sz="2000" b="1" dirty="0" smtClean="0"/>
              <a:t>分</a:t>
            </a:r>
            <a:r>
              <a:rPr lang="ja-JP" altLang="en-US" sz="2000" dirty="0" smtClean="0"/>
              <a:t>）</a:t>
            </a:r>
            <a:endParaRPr lang="en-US" altLang="ja-JP" sz="2000" dirty="0" smtClean="0"/>
          </a:p>
          <a:p>
            <a:r>
              <a:rPr lang="ja-JP" altLang="en-US" sz="2000" dirty="0" smtClean="0"/>
              <a:t>③事前</a:t>
            </a:r>
            <a:r>
              <a:rPr lang="ja-JP" altLang="en-US" sz="2000" dirty="0"/>
              <a:t>課題</a:t>
            </a:r>
            <a:r>
              <a:rPr lang="en-US" altLang="ja-JP" sz="2000" dirty="0"/>
              <a:t>3</a:t>
            </a:r>
            <a:r>
              <a:rPr lang="ja-JP" altLang="en-US" sz="2000" dirty="0"/>
              <a:t>の報告</a:t>
            </a:r>
            <a:r>
              <a:rPr lang="en-US" altLang="ja-JP" sz="2000" dirty="0" smtClean="0"/>
              <a:t>【</a:t>
            </a:r>
            <a:r>
              <a:rPr lang="ja-JP" altLang="en-US" sz="2000" dirty="0" smtClean="0"/>
              <a:t>発表</a:t>
            </a:r>
            <a:r>
              <a:rPr lang="ja-JP" altLang="en-US" sz="2000" dirty="0"/>
              <a:t>（</a:t>
            </a:r>
            <a:r>
              <a:rPr lang="en-US" altLang="ja-JP" sz="2000" dirty="0"/>
              <a:t>4</a:t>
            </a:r>
            <a:r>
              <a:rPr lang="ja-JP" altLang="en-US" sz="2000" dirty="0"/>
              <a:t>分）→質疑（</a:t>
            </a:r>
            <a:r>
              <a:rPr lang="en-US" altLang="ja-JP" sz="2000" dirty="0"/>
              <a:t>2</a:t>
            </a:r>
            <a:r>
              <a:rPr lang="ja-JP" altLang="en-US" sz="2000" dirty="0"/>
              <a:t>分</a:t>
            </a:r>
            <a:r>
              <a:rPr lang="ja-JP" altLang="en-US" sz="2000" dirty="0" smtClean="0"/>
              <a:t>）</a:t>
            </a:r>
            <a:r>
              <a:rPr lang="en-US" altLang="ja-JP" sz="2000" dirty="0" smtClean="0"/>
              <a:t>】</a:t>
            </a:r>
            <a:r>
              <a:rPr lang="ja-JP" altLang="en-US" sz="2000" dirty="0" smtClean="0"/>
              <a:t>　（</a:t>
            </a:r>
            <a:r>
              <a:rPr lang="en-US" altLang="ja-JP" sz="2000" dirty="0" smtClean="0"/>
              <a:t>36</a:t>
            </a:r>
            <a:r>
              <a:rPr lang="ja-JP" altLang="en-US" sz="2000" dirty="0" smtClean="0"/>
              <a:t>分）</a:t>
            </a:r>
            <a:endParaRPr lang="ja-JP" altLang="en-US" sz="2000" dirty="0"/>
          </a:p>
          <a:p>
            <a:r>
              <a:rPr lang="ja-JP" altLang="en-US" sz="2000" dirty="0"/>
              <a:t>　　・報告の中で、「どのようにすれば</a:t>
            </a:r>
            <a:r>
              <a:rPr lang="en-US" altLang="ja-JP" sz="2000" dirty="0"/>
              <a:t>10</a:t>
            </a:r>
            <a:r>
              <a:rPr lang="ja-JP" altLang="en-US" sz="2000" dirty="0"/>
              <a:t>点に近づけるか」について、改善策やアイディアを付箋にメモをとる</a:t>
            </a:r>
            <a:r>
              <a:rPr lang="ja-JP" altLang="en-US" sz="2000" dirty="0" smtClean="0"/>
              <a:t>。</a:t>
            </a:r>
            <a:endParaRPr lang="en-US" altLang="ja-JP" sz="2000" dirty="0" smtClean="0"/>
          </a:p>
          <a:p>
            <a:r>
              <a:rPr lang="ja-JP" altLang="en-US" sz="2000" dirty="0"/>
              <a:t>④</a:t>
            </a:r>
            <a:r>
              <a:rPr lang="ja-JP" altLang="en-US" sz="2000" dirty="0" smtClean="0"/>
              <a:t>事前</a:t>
            </a:r>
            <a:r>
              <a:rPr lang="ja-JP" altLang="en-US" sz="2000" dirty="0"/>
              <a:t>課題報告での「改善策・アイディア」を共有</a:t>
            </a:r>
            <a:r>
              <a:rPr lang="ja-JP" altLang="en-US" sz="2000" dirty="0" smtClean="0"/>
              <a:t>する（</a:t>
            </a:r>
            <a:r>
              <a:rPr lang="en-US" altLang="ja-JP" sz="2000" dirty="0" smtClean="0"/>
              <a:t>20</a:t>
            </a:r>
            <a:r>
              <a:rPr lang="ja-JP" altLang="en-US" sz="2000" dirty="0" smtClean="0"/>
              <a:t>分）</a:t>
            </a:r>
            <a:endParaRPr lang="en-US" altLang="ja-JP" sz="2000" dirty="0" smtClean="0"/>
          </a:p>
          <a:p>
            <a:r>
              <a:rPr lang="ja-JP" altLang="en-US" sz="2000" dirty="0" smtClean="0"/>
              <a:t>　</a:t>
            </a:r>
            <a:r>
              <a:rPr lang="ja-JP" altLang="en-US" sz="2000" dirty="0"/>
              <a:t>・共有の仕方は、 それぞれがアイディアを出し合い、模造紙</a:t>
            </a:r>
            <a:endParaRPr lang="en-US" altLang="ja-JP" sz="2000" dirty="0"/>
          </a:p>
          <a:p>
            <a:r>
              <a:rPr lang="ja-JP" altLang="en-US" sz="2000" dirty="0"/>
              <a:t>　　　に整理する 。                   </a:t>
            </a:r>
            <a:endParaRPr lang="en-US" altLang="ja-JP" sz="2000" dirty="0"/>
          </a:p>
          <a:p>
            <a:r>
              <a:rPr lang="ja-JP" altLang="en-US" sz="2000" dirty="0" smtClean="0"/>
              <a:t>⑤全体</a:t>
            </a:r>
            <a:r>
              <a:rPr lang="ja-JP" altLang="en-US" sz="2000" dirty="0"/>
              <a:t>共有（発表</a:t>
            </a:r>
            <a:r>
              <a:rPr lang="ja-JP" altLang="en-US" sz="2000" dirty="0" smtClean="0"/>
              <a:t>）</a:t>
            </a:r>
            <a:r>
              <a:rPr lang="ja-JP" altLang="en-US" sz="2000" dirty="0"/>
              <a:t>（</a:t>
            </a:r>
            <a:r>
              <a:rPr lang="en-US" altLang="ja-JP" sz="2000" dirty="0"/>
              <a:t>2G×2</a:t>
            </a:r>
            <a:r>
              <a:rPr lang="ja-JP" altLang="en-US" sz="2000" dirty="0"/>
              <a:t>分＝</a:t>
            </a:r>
            <a:r>
              <a:rPr lang="en-US" altLang="ja-JP" sz="2000"/>
              <a:t>4</a:t>
            </a:r>
            <a:r>
              <a:rPr lang="ja-JP" altLang="en-US" sz="2000" smtClean="0"/>
              <a:t>分</a:t>
            </a:r>
            <a:r>
              <a:rPr lang="en-US" altLang="ja-JP" sz="2000"/>
              <a:t>)</a:t>
            </a:r>
            <a:endParaRPr lang="en-US" altLang="ja-JP" sz="2000" dirty="0"/>
          </a:p>
          <a:p>
            <a:r>
              <a:rPr lang="ja-JP" altLang="en-US" sz="2000" dirty="0" smtClean="0">
                <a:solidFill>
                  <a:srgbClr val="FF0000"/>
                </a:solidFill>
              </a:rPr>
              <a:t>　</a:t>
            </a:r>
            <a:r>
              <a:rPr lang="ja-JP" altLang="en-US" sz="2000" dirty="0"/>
              <a:t>・発表</a:t>
            </a:r>
            <a:r>
              <a:rPr lang="en-US" altLang="ja-JP" sz="2000" dirty="0"/>
              <a:t>G</a:t>
            </a:r>
            <a:r>
              <a:rPr lang="ja-JP" altLang="en-US" sz="2000" dirty="0"/>
              <a:t>は演習統括が選出する。</a:t>
            </a:r>
          </a:p>
        </p:txBody>
      </p:sp>
      <p:sp>
        <p:nvSpPr>
          <p:cNvPr id="14" name="円/楕円 13"/>
          <p:cNvSpPr/>
          <p:nvPr/>
        </p:nvSpPr>
        <p:spPr>
          <a:xfrm>
            <a:off x="5634317" y="2523342"/>
            <a:ext cx="1120916" cy="114007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613936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CEB309-227A-4857-B460-D6FA15C868DD}"/>
              </a:ext>
            </a:extLst>
          </p:cNvPr>
          <p:cNvSpPr>
            <a:spLocks noGrp="1"/>
          </p:cNvSpPr>
          <p:nvPr>
            <p:ph type="title"/>
          </p:nvPr>
        </p:nvSpPr>
        <p:spPr>
          <a:xfrm>
            <a:off x="304641" y="82930"/>
            <a:ext cx="8474660" cy="786499"/>
          </a:xfr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ja-JP" altLang="en-US" sz="2800" dirty="0" smtClean="0">
                <a:solidFill>
                  <a:schemeClr val="lt1"/>
                </a:solidFill>
                <a:latin typeface="+mn-lt"/>
                <a:ea typeface="+mn-ea"/>
                <a:cs typeface="+mn-cs"/>
              </a:rPr>
              <a:t>演習</a:t>
            </a:r>
            <a:r>
              <a:rPr lang="ja-JP" altLang="en-US" sz="2800" dirty="0"/>
              <a:t>３</a:t>
            </a:r>
            <a:r>
              <a:rPr lang="ja-JP" altLang="en-US" sz="2800" dirty="0" smtClean="0">
                <a:solidFill>
                  <a:schemeClr val="lt1"/>
                </a:solidFill>
                <a:latin typeface="+mn-lt"/>
                <a:ea typeface="+mn-ea"/>
                <a:cs typeface="+mn-cs"/>
              </a:rPr>
              <a:t>の手順　</a:t>
            </a:r>
            <a:r>
              <a:rPr lang="en-US" altLang="ja-JP" sz="2800" dirty="0" smtClean="0">
                <a:solidFill>
                  <a:schemeClr val="lt1"/>
                </a:solidFill>
                <a:latin typeface="+mn-lt"/>
                <a:ea typeface="+mn-ea"/>
                <a:cs typeface="+mn-cs"/>
              </a:rPr>
              <a:t/>
            </a:r>
            <a:br>
              <a:rPr lang="en-US" altLang="ja-JP" sz="2800" dirty="0" smtClean="0">
                <a:solidFill>
                  <a:schemeClr val="lt1"/>
                </a:solidFill>
                <a:latin typeface="+mn-lt"/>
                <a:ea typeface="+mn-ea"/>
                <a:cs typeface="+mn-cs"/>
              </a:rPr>
            </a:br>
            <a:r>
              <a:rPr lang="ja-JP" altLang="en-US" sz="2800" dirty="0" smtClean="0">
                <a:solidFill>
                  <a:schemeClr val="lt1"/>
                </a:solidFill>
                <a:latin typeface="+mn-lt"/>
                <a:ea typeface="+mn-ea"/>
                <a:cs typeface="+mn-cs"/>
              </a:rPr>
              <a:t>１４：４５～１６：１０　関係機関との連携についての自己検証</a:t>
            </a:r>
            <a:endParaRPr lang="ja-JP" altLang="en-US" sz="2800" dirty="0">
              <a:solidFill>
                <a:schemeClr val="lt1"/>
              </a:solidFill>
              <a:latin typeface="+mn-lt"/>
              <a:ea typeface="+mn-ea"/>
              <a:cs typeface="+mn-cs"/>
            </a:endParaRPr>
          </a:p>
        </p:txBody>
      </p:sp>
      <p:sp>
        <p:nvSpPr>
          <p:cNvPr id="5" name="テキスト プレースホルダー 2">
            <a:extLst>
              <a:ext uri="{FF2B5EF4-FFF2-40B4-BE49-F238E27FC236}">
                <a16:creationId xmlns:a16="http://schemas.microsoft.com/office/drawing/2014/main" id="{5615CA36-2A28-4089-B478-ED319F255945}"/>
              </a:ext>
            </a:extLst>
          </p:cNvPr>
          <p:cNvSpPr txBox="1">
            <a:spLocks/>
          </p:cNvSpPr>
          <p:nvPr/>
        </p:nvSpPr>
        <p:spPr>
          <a:xfrm>
            <a:off x="250373" y="1230309"/>
            <a:ext cx="8562425" cy="5472026"/>
          </a:xfrm>
          <a:prstGeom prst="rect">
            <a:avLst/>
          </a:prstGeom>
          <a:ln>
            <a:solidFill>
              <a:schemeClr val="accent1"/>
            </a:solidFill>
          </a:ln>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9pPr>
          </a:lstStyle>
          <a:p>
            <a:r>
              <a:rPr lang="ja-JP" altLang="en-US" sz="2800" dirty="0" smtClean="0"/>
              <a:t>①事前課題</a:t>
            </a:r>
            <a:r>
              <a:rPr lang="en-US" altLang="ja-JP" sz="2800" dirty="0"/>
              <a:t>3</a:t>
            </a:r>
            <a:r>
              <a:rPr lang="ja-JP" altLang="en-US" sz="2800" dirty="0" smtClean="0"/>
              <a:t>を読み込みについて</a:t>
            </a:r>
            <a:r>
              <a:rPr lang="en-US" altLang="ja-JP" sz="2800" dirty="0" smtClean="0"/>
              <a:t>【6</a:t>
            </a:r>
            <a:r>
              <a:rPr lang="ja-JP" altLang="en-US" sz="2800" dirty="0" smtClean="0"/>
              <a:t>分</a:t>
            </a:r>
            <a:r>
              <a:rPr lang="en-US" altLang="ja-JP" sz="2800" dirty="0" smtClean="0"/>
              <a:t>】</a:t>
            </a:r>
          </a:p>
          <a:p>
            <a:r>
              <a:rPr lang="ja-JP" altLang="en-US" sz="2800" dirty="0" smtClean="0"/>
              <a:t>　・発表の時間は限られていることから、事前にイメージを持つため発表前に読み込む。この時間に報告者は発表内容の整理を行う。</a:t>
            </a:r>
            <a:endParaRPr lang="en-US" altLang="ja-JP" sz="2800" dirty="0" smtClean="0"/>
          </a:p>
          <a:p>
            <a:r>
              <a:rPr lang="ja-JP" altLang="en-US" sz="2800" dirty="0" smtClean="0"/>
              <a:t>②事前課題</a:t>
            </a:r>
            <a:r>
              <a:rPr lang="en-US" altLang="ja-JP" sz="2800" dirty="0"/>
              <a:t>3</a:t>
            </a:r>
            <a:r>
              <a:rPr lang="ja-JP" altLang="en-US" sz="2800" dirty="0" smtClean="0"/>
              <a:t>の報告</a:t>
            </a:r>
            <a:r>
              <a:rPr lang="en-US" altLang="ja-JP" sz="2800" dirty="0" smtClean="0"/>
              <a:t>【</a:t>
            </a:r>
            <a:r>
              <a:rPr lang="ja-JP" altLang="en-US" sz="2800" dirty="0" smtClean="0"/>
              <a:t>発表（</a:t>
            </a:r>
            <a:r>
              <a:rPr lang="ja-JP" altLang="en-US" sz="2800" dirty="0"/>
              <a:t>４</a:t>
            </a:r>
            <a:r>
              <a:rPr lang="ja-JP" altLang="en-US" sz="2800" dirty="0" smtClean="0"/>
              <a:t>分）→質疑（</a:t>
            </a:r>
            <a:r>
              <a:rPr lang="en-US" altLang="ja-JP" sz="2800" dirty="0" smtClean="0"/>
              <a:t>2</a:t>
            </a:r>
            <a:r>
              <a:rPr lang="ja-JP" altLang="en-US" sz="2800" dirty="0" smtClean="0"/>
              <a:t>分）＝</a:t>
            </a:r>
            <a:r>
              <a:rPr lang="en-US" altLang="ja-JP" sz="2800" dirty="0"/>
              <a:t>36</a:t>
            </a:r>
            <a:r>
              <a:rPr lang="ja-JP" altLang="en-US" sz="2800" dirty="0" smtClean="0"/>
              <a:t>分</a:t>
            </a:r>
            <a:r>
              <a:rPr lang="en-US" altLang="ja-JP" sz="2800" dirty="0" smtClean="0"/>
              <a:t>】</a:t>
            </a:r>
            <a:endParaRPr lang="ja-JP" altLang="en-US" sz="2800" dirty="0" smtClean="0"/>
          </a:p>
          <a:p>
            <a:r>
              <a:rPr lang="ja-JP" altLang="en-US" sz="2800" dirty="0" smtClean="0"/>
              <a:t>　・「どのようにすれば</a:t>
            </a:r>
            <a:r>
              <a:rPr lang="en-US" altLang="ja-JP" sz="2800" dirty="0" smtClean="0"/>
              <a:t>10</a:t>
            </a:r>
            <a:r>
              <a:rPr lang="ja-JP" altLang="en-US" sz="2800" dirty="0" smtClean="0"/>
              <a:t>点に近づけるか」について、改善策やアイディアを考える</a:t>
            </a:r>
            <a:endParaRPr lang="en-US" altLang="ja-JP" sz="2800" dirty="0" smtClean="0"/>
          </a:p>
          <a:p>
            <a:r>
              <a:rPr lang="ja-JP" altLang="en-US" sz="2800" dirty="0" smtClean="0"/>
              <a:t>③報告に対して改善策やアイディアを共有する</a:t>
            </a:r>
            <a:r>
              <a:rPr lang="en-US" altLang="ja-JP" sz="2800" dirty="0" smtClean="0"/>
              <a:t>【20</a:t>
            </a:r>
            <a:r>
              <a:rPr lang="ja-JP" altLang="en-US" sz="2800" dirty="0" smtClean="0"/>
              <a:t>分</a:t>
            </a:r>
            <a:r>
              <a:rPr lang="en-US" altLang="ja-JP" sz="2800" dirty="0" smtClean="0"/>
              <a:t>】</a:t>
            </a:r>
          </a:p>
          <a:p>
            <a:r>
              <a:rPr lang="ja-JP" altLang="en-US" sz="2800" dirty="0" smtClean="0"/>
              <a:t>　・それぞれがアイディアを出し合い、模造紙に整理する 。                   </a:t>
            </a:r>
          </a:p>
          <a:p>
            <a:r>
              <a:rPr lang="ja-JP" altLang="en-US" sz="2800" dirty="0" smtClean="0"/>
              <a:t>④全体共有（発表）</a:t>
            </a:r>
            <a:r>
              <a:rPr lang="en-US" altLang="ja-JP" sz="2800" dirty="0"/>
              <a:t>【2G×2</a:t>
            </a:r>
            <a:r>
              <a:rPr lang="ja-JP" altLang="en-US" sz="2800" dirty="0"/>
              <a:t>分＝</a:t>
            </a:r>
            <a:r>
              <a:rPr lang="en-US" altLang="ja-JP" sz="2800" dirty="0"/>
              <a:t>4</a:t>
            </a:r>
            <a:r>
              <a:rPr lang="ja-JP" altLang="en-US" sz="2800" dirty="0"/>
              <a:t>分</a:t>
            </a:r>
            <a:r>
              <a:rPr lang="en-US" altLang="ja-JP" sz="2800" dirty="0" smtClean="0"/>
              <a:t>】</a:t>
            </a:r>
          </a:p>
          <a:p>
            <a:r>
              <a:rPr lang="ja-JP" altLang="en-US" sz="2800" dirty="0" smtClean="0"/>
              <a:t>　　・発表</a:t>
            </a:r>
            <a:r>
              <a:rPr lang="en-US" altLang="ja-JP" sz="2800" dirty="0" smtClean="0"/>
              <a:t>G</a:t>
            </a:r>
            <a:r>
              <a:rPr lang="ja-JP" altLang="en-US" sz="2800" dirty="0" smtClean="0"/>
              <a:t>は演習統括が選出する。</a:t>
            </a:r>
            <a:endParaRPr lang="ja-JP" altLang="en-US" sz="2800" dirty="0"/>
          </a:p>
        </p:txBody>
      </p:sp>
      <p:sp>
        <p:nvSpPr>
          <p:cNvPr id="4" name="テキスト ボックス 3"/>
          <p:cNvSpPr txBox="1"/>
          <p:nvPr/>
        </p:nvSpPr>
        <p:spPr>
          <a:xfrm>
            <a:off x="7010400" y="6207316"/>
            <a:ext cx="1861038" cy="369332"/>
          </a:xfrm>
          <a:prstGeom prst="rect">
            <a:avLst/>
          </a:prstGeom>
          <a:noFill/>
        </p:spPr>
        <p:txBody>
          <a:bodyPr wrap="square" rtlCol="0">
            <a:spAutoFit/>
          </a:bodyPr>
          <a:lstStyle/>
          <a:p>
            <a:pPr algn="ctr"/>
            <a:r>
              <a:rPr kumimoji="1" lang="ja-JP" altLang="en-US" b="1" dirty="0" smtClean="0"/>
              <a:t>合計</a:t>
            </a:r>
            <a:r>
              <a:rPr lang="en-US" altLang="ja-JP" b="1" dirty="0" smtClean="0"/>
              <a:t>66</a:t>
            </a:r>
            <a:r>
              <a:rPr lang="ja-JP" altLang="en-US" b="1" dirty="0" smtClean="0"/>
              <a:t>＋</a:t>
            </a:r>
            <a:r>
              <a:rPr lang="en-US" altLang="ja-JP" b="1" dirty="0" smtClean="0"/>
              <a:t>α</a:t>
            </a:r>
            <a:endParaRPr kumimoji="1" lang="ja-JP" altLang="en-US" b="1" dirty="0"/>
          </a:p>
        </p:txBody>
      </p:sp>
    </p:spTree>
    <p:extLst>
      <p:ext uri="{BB962C8B-B14F-4D97-AF65-F5344CB8AC3E}">
        <p14:creationId xmlns:p14="http://schemas.microsoft.com/office/powerpoint/2010/main" val="10418511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208552"/>
            <a:ext cx="7886700" cy="737164"/>
          </a:xfrm>
        </p:spPr>
        <p:txBody>
          <a:bodyPr>
            <a:normAutofit/>
          </a:bodyPr>
          <a:lstStyle/>
          <a:p>
            <a:pPr algn="ctr"/>
            <a:r>
              <a:rPr kumimoji="1" lang="ja-JP" altLang="en-US" sz="4000" dirty="0"/>
              <a:t>演習３の</a:t>
            </a:r>
            <a:r>
              <a:rPr kumimoji="1" lang="ja-JP" altLang="en-US" sz="4000" dirty="0" smtClean="0"/>
              <a:t>留意点</a:t>
            </a:r>
            <a:endParaRPr kumimoji="1" lang="ja-JP" altLang="en-US" sz="4000" dirty="0"/>
          </a:p>
        </p:txBody>
      </p:sp>
      <p:sp>
        <p:nvSpPr>
          <p:cNvPr id="3" name="コンテンツ プレースホルダー 2"/>
          <p:cNvSpPr>
            <a:spLocks noGrp="1"/>
          </p:cNvSpPr>
          <p:nvPr>
            <p:ph idx="1"/>
          </p:nvPr>
        </p:nvSpPr>
        <p:spPr>
          <a:xfrm>
            <a:off x="483426" y="1023187"/>
            <a:ext cx="8447632" cy="5703290"/>
          </a:xfrm>
        </p:spPr>
        <p:txBody>
          <a:bodyPr>
            <a:noAutofit/>
          </a:bodyPr>
          <a:lstStyle/>
          <a:p>
            <a:pPr marL="0" indent="0">
              <a:buNone/>
            </a:pPr>
            <a:r>
              <a:rPr lang="ja-JP" altLang="en-US" dirty="0"/>
              <a:t>１</a:t>
            </a:r>
            <a:r>
              <a:rPr lang="ja-JP" altLang="en-US" dirty="0" smtClean="0"/>
              <a:t>．</a:t>
            </a:r>
            <a:r>
              <a:rPr lang="ja-JP" altLang="en-US" dirty="0"/>
              <a:t>（自立支援）協議会は、障害者の地域での生活を考える場であることから、事業所が協議会に参画する意味として、①利用者は地域の支えもあって生活していることから、事業所も地域の視点を持つことが大事、②対応が難しい利用者への支援に当たっては、専門機関や地域の協力や理解が必要となること、③災害時、など様々なことが考えられることを伝える。</a:t>
            </a:r>
            <a:endParaRPr lang="en-US" altLang="ja-JP" dirty="0"/>
          </a:p>
          <a:p>
            <a:pPr marL="0" indent="0">
              <a:buNone/>
            </a:pPr>
            <a:endParaRPr lang="ja-JP" altLang="en-US" dirty="0"/>
          </a:p>
          <a:p>
            <a:pPr marL="0" indent="0">
              <a:buNone/>
            </a:pPr>
            <a:r>
              <a:rPr lang="ja-JP" altLang="en-US" dirty="0"/>
              <a:t>２</a:t>
            </a:r>
            <a:r>
              <a:rPr lang="ja-JP" altLang="en-US" dirty="0" smtClean="0"/>
              <a:t>．</a:t>
            </a:r>
            <a:r>
              <a:rPr lang="ja-JP" altLang="en-US" dirty="0"/>
              <a:t>相談支援専門員や関係機関との連携は、サビ児管が主となってどのように連携するか、ということを促す。</a:t>
            </a:r>
            <a:endParaRPr kumimoji="1" lang="ja-JP" altLang="en-US" dirty="0"/>
          </a:p>
        </p:txBody>
      </p:sp>
    </p:spTree>
    <p:extLst>
      <p:ext uri="{BB962C8B-B14F-4D97-AF65-F5344CB8AC3E}">
        <p14:creationId xmlns:p14="http://schemas.microsoft.com/office/powerpoint/2010/main" val="17113600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演習</a:t>
            </a:r>
            <a:r>
              <a:rPr lang="ja-JP" altLang="en-US" dirty="0"/>
              <a:t>３</a:t>
            </a:r>
            <a:r>
              <a:rPr kumimoji="1" lang="ja-JP" altLang="en-US"/>
              <a:t>：</a:t>
            </a:r>
            <a:r>
              <a:rPr kumimoji="1" lang="ja-JP" altLang="en-US" smtClean="0"/>
              <a:t>発表</a:t>
            </a:r>
            <a:endParaRPr kumimoji="1" lang="ja-JP" altLang="en-US" dirty="0"/>
          </a:p>
        </p:txBody>
      </p:sp>
      <p:sp>
        <p:nvSpPr>
          <p:cNvPr id="3" name="コンテンツ プレースホルダー 2"/>
          <p:cNvSpPr>
            <a:spLocks noGrp="1"/>
          </p:cNvSpPr>
          <p:nvPr>
            <p:ph idx="1"/>
          </p:nvPr>
        </p:nvSpPr>
        <p:spPr>
          <a:xfrm>
            <a:off x="628650" y="1512474"/>
            <a:ext cx="7886700" cy="4351338"/>
          </a:xfrm>
        </p:spPr>
        <p:txBody>
          <a:bodyPr>
            <a:noAutofit/>
          </a:bodyPr>
          <a:lstStyle/>
          <a:p>
            <a:pPr marL="0" indent="0">
              <a:buNone/>
            </a:pPr>
            <a:endParaRPr kumimoji="1" lang="ja-JP" altLang="en-US" sz="2000" b="1" dirty="0"/>
          </a:p>
        </p:txBody>
      </p:sp>
    </p:spTree>
    <p:extLst>
      <p:ext uri="{BB962C8B-B14F-4D97-AF65-F5344CB8AC3E}">
        <p14:creationId xmlns:p14="http://schemas.microsoft.com/office/powerpoint/2010/main" val="12662647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CEB309-227A-4857-B460-D6FA15C868DD}"/>
              </a:ext>
            </a:extLst>
          </p:cNvPr>
          <p:cNvSpPr>
            <a:spLocks noGrp="1"/>
          </p:cNvSpPr>
          <p:nvPr>
            <p:ph type="title"/>
          </p:nvPr>
        </p:nvSpPr>
        <p:spPr>
          <a:xfrm>
            <a:off x="304641" y="82930"/>
            <a:ext cx="8474660" cy="786499"/>
          </a:xfr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r>
              <a:rPr lang="ja-JP" altLang="en-US" sz="2800" dirty="0" smtClean="0"/>
              <a:t>個人</a:t>
            </a:r>
            <a:r>
              <a:rPr lang="ja-JP" altLang="en-US" sz="2800" dirty="0"/>
              <a:t>ワーク</a:t>
            </a:r>
            <a:r>
              <a:rPr lang="ja-JP" altLang="en-US" sz="2800" dirty="0" smtClean="0">
                <a:solidFill>
                  <a:schemeClr val="lt1"/>
                </a:solidFill>
                <a:latin typeface="+mn-lt"/>
                <a:ea typeface="+mn-ea"/>
                <a:cs typeface="+mn-cs"/>
              </a:rPr>
              <a:t>　</a:t>
            </a:r>
            <a:r>
              <a:rPr lang="en-US" altLang="ja-JP" sz="2800" dirty="0" smtClean="0">
                <a:solidFill>
                  <a:schemeClr val="lt1"/>
                </a:solidFill>
                <a:latin typeface="+mn-lt"/>
                <a:ea typeface="+mn-ea"/>
                <a:cs typeface="+mn-cs"/>
              </a:rPr>
              <a:t/>
            </a:r>
            <a:br>
              <a:rPr lang="en-US" altLang="ja-JP" sz="2800" dirty="0" smtClean="0">
                <a:solidFill>
                  <a:schemeClr val="lt1"/>
                </a:solidFill>
                <a:latin typeface="+mn-lt"/>
                <a:ea typeface="+mn-ea"/>
                <a:cs typeface="+mn-cs"/>
              </a:rPr>
            </a:br>
            <a:r>
              <a:rPr lang="ja-JP" altLang="en-US" sz="2800" dirty="0" smtClean="0">
                <a:solidFill>
                  <a:schemeClr val="bg1"/>
                </a:solidFill>
                <a:latin typeface="+mn-lt"/>
                <a:ea typeface="+mn-ea"/>
                <a:cs typeface="+mn-cs"/>
              </a:rPr>
              <a:t>１</a:t>
            </a:r>
            <a:r>
              <a:rPr lang="en-US" altLang="ja-JP" sz="2800" dirty="0" smtClean="0">
                <a:solidFill>
                  <a:schemeClr val="bg1"/>
                </a:solidFill>
                <a:latin typeface="+mn-lt"/>
                <a:ea typeface="+mn-ea"/>
                <a:cs typeface="+mn-cs"/>
              </a:rPr>
              <a:t>6</a:t>
            </a:r>
            <a:r>
              <a:rPr lang="ja-JP" altLang="en-US" sz="2800" dirty="0" smtClean="0">
                <a:solidFill>
                  <a:schemeClr val="bg1"/>
                </a:solidFill>
                <a:latin typeface="+mn-lt"/>
                <a:ea typeface="+mn-ea"/>
                <a:cs typeface="+mn-cs"/>
              </a:rPr>
              <a:t>：</a:t>
            </a:r>
            <a:r>
              <a:rPr lang="en-US" altLang="ja-JP" sz="2800" dirty="0" smtClean="0">
                <a:solidFill>
                  <a:schemeClr val="bg1"/>
                </a:solidFill>
                <a:latin typeface="+mn-lt"/>
                <a:ea typeface="+mn-ea"/>
                <a:cs typeface="+mn-cs"/>
              </a:rPr>
              <a:t>10</a:t>
            </a:r>
            <a:r>
              <a:rPr lang="ja-JP" altLang="en-US" sz="2800" dirty="0" smtClean="0">
                <a:solidFill>
                  <a:schemeClr val="bg1"/>
                </a:solidFill>
                <a:latin typeface="+mn-lt"/>
                <a:ea typeface="+mn-ea"/>
                <a:cs typeface="+mn-cs"/>
              </a:rPr>
              <a:t>～１６：４０</a:t>
            </a:r>
            <a:r>
              <a:rPr lang="ja-JP" altLang="en-US" sz="2800" dirty="0" smtClean="0">
                <a:solidFill>
                  <a:schemeClr val="lt1"/>
                </a:solidFill>
                <a:latin typeface="+mn-lt"/>
                <a:ea typeface="+mn-ea"/>
                <a:cs typeface="+mn-cs"/>
              </a:rPr>
              <a:t>　関係機関との連携についての自己検証</a:t>
            </a:r>
            <a:endParaRPr lang="ja-JP" altLang="en-US" sz="2800" dirty="0">
              <a:solidFill>
                <a:schemeClr val="lt1"/>
              </a:solidFill>
              <a:latin typeface="+mn-lt"/>
              <a:ea typeface="+mn-ea"/>
              <a:cs typeface="+mn-cs"/>
            </a:endParaRPr>
          </a:p>
        </p:txBody>
      </p:sp>
      <p:sp>
        <p:nvSpPr>
          <p:cNvPr id="5" name="テキスト プレースホルダー 2">
            <a:extLst>
              <a:ext uri="{FF2B5EF4-FFF2-40B4-BE49-F238E27FC236}">
                <a16:creationId xmlns:a16="http://schemas.microsoft.com/office/drawing/2014/main" id="{5615CA36-2A28-4089-B478-ED319F255945}"/>
              </a:ext>
            </a:extLst>
          </p:cNvPr>
          <p:cNvSpPr txBox="1">
            <a:spLocks/>
          </p:cNvSpPr>
          <p:nvPr/>
        </p:nvSpPr>
        <p:spPr>
          <a:xfrm>
            <a:off x="250373" y="1230309"/>
            <a:ext cx="8562425" cy="5472026"/>
          </a:xfrm>
          <a:prstGeom prst="rect">
            <a:avLst/>
          </a:prstGeom>
          <a:ln>
            <a:solidFill>
              <a:schemeClr val="accent1"/>
            </a:solidFill>
          </a:ln>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9pPr>
          </a:lstStyle>
          <a:p>
            <a:r>
              <a:rPr lang="ja-JP" altLang="en-US" sz="2800" dirty="0" smtClean="0"/>
              <a:t>①事前課題２・３の点数の再記入</a:t>
            </a:r>
            <a:endParaRPr lang="en-US" altLang="ja-JP" sz="2800" dirty="0" smtClean="0"/>
          </a:p>
          <a:p>
            <a:r>
              <a:rPr lang="ja-JP" altLang="en-US" sz="2800" dirty="0" smtClean="0"/>
              <a:t>②研修の学びを生かして、サビ児管としての新たな取り組みを事前課題２・３に記入とグループ内で決意表明</a:t>
            </a:r>
            <a:endParaRPr lang="ja-JP" altLang="en-US" sz="2800" dirty="0"/>
          </a:p>
        </p:txBody>
      </p:sp>
      <p:sp>
        <p:nvSpPr>
          <p:cNvPr id="4" name="テキスト ボックス 3"/>
          <p:cNvSpPr txBox="1"/>
          <p:nvPr/>
        </p:nvSpPr>
        <p:spPr>
          <a:xfrm>
            <a:off x="7010400" y="6207316"/>
            <a:ext cx="1861038" cy="369332"/>
          </a:xfrm>
          <a:prstGeom prst="rect">
            <a:avLst/>
          </a:prstGeom>
          <a:noFill/>
        </p:spPr>
        <p:txBody>
          <a:bodyPr wrap="square" rtlCol="0">
            <a:spAutoFit/>
          </a:bodyPr>
          <a:lstStyle/>
          <a:p>
            <a:pPr algn="ctr"/>
            <a:r>
              <a:rPr kumimoji="1" lang="ja-JP" altLang="en-US" b="1" dirty="0" smtClean="0"/>
              <a:t>合計</a:t>
            </a:r>
            <a:r>
              <a:rPr lang="en-US" altLang="ja-JP" b="1" dirty="0" smtClean="0"/>
              <a:t>3</a:t>
            </a:r>
            <a:r>
              <a:rPr lang="en-US" altLang="ja-JP" b="1" dirty="0"/>
              <a:t>0</a:t>
            </a:r>
            <a:r>
              <a:rPr kumimoji="1" lang="ja-JP" altLang="en-US" b="1" dirty="0" smtClean="0"/>
              <a:t>分</a:t>
            </a:r>
            <a:endParaRPr kumimoji="1" lang="ja-JP" altLang="en-US" b="1" dirty="0"/>
          </a:p>
        </p:txBody>
      </p:sp>
    </p:spTree>
    <p:extLst>
      <p:ext uri="{BB962C8B-B14F-4D97-AF65-F5344CB8AC3E}">
        <p14:creationId xmlns:p14="http://schemas.microsoft.com/office/powerpoint/2010/main" val="3347829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529935" y="382084"/>
            <a:ext cx="7959437" cy="467849"/>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t>サビ児管</a:t>
            </a:r>
            <a:r>
              <a:rPr lang="ja-JP" altLang="en-US" sz="2400" dirty="0"/>
              <a:t>更新研修の進め方</a:t>
            </a:r>
          </a:p>
        </p:txBody>
      </p:sp>
      <p:sp>
        <p:nvSpPr>
          <p:cNvPr id="3" name="正方形/長方形 2"/>
          <p:cNvSpPr/>
          <p:nvPr/>
        </p:nvSpPr>
        <p:spPr>
          <a:xfrm>
            <a:off x="2896229" y="3337957"/>
            <a:ext cx="1349333" cy="712297"/>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smtClean="0">
                <a:solidFill>
                  <a:schemeClr val="tx1"/>
                </a:solidFill>
              </a:rPr>
              <a:t>アイスブレイク・役割決め演習</a:t>
            </a:r>
            <a:r>
              <a:rPr lang="ja-JP" altLang="en-US" sz="1350" dirty="0">
                <a:solidFill>
                  <a:schemeClr val="tx1"/>
                </a:solidFill>
              </a:rPr>
              <a:t>の</a:t>
            </a:r>
            <a:r>
              <a:rPr lang="ja-JP" altLang="en-US" sz="1350" dirty="0" smtClean="0">
                <a:solidFill>
                  <a:schemeClr val="tx1"/>
                </a:solidFill>
              </a:rPr>
              <a:t>ポイント</a:t>
            </a:r>
            <a:endParaRPr lang="ja-JP" altLang="en-US" sz="1350" dirty="0">
              <a:solidFill>
                <a:schemeClr val="tx1"/>
              </a:solidFill>
            </a:endParaRPr>
          </a:p>
        </p:txBody>
      </p:sp>
      <p:sp>
        <p:nvSpPr>
          <p:cNvPr id="7" name="正方形/長方形 6"/>
          <p:cNvSpPr/>
          <p:nvPr/>
        </p:nvSpPr>
        <p:spPr>
          <a:xfrm>
            <a:off x="658783" y="3337957"/>
            <a:ext cx="511233" cy="296136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400" dirty="0"/>
              <a:t>研修受講ガイダンス</a:t>
            </a:r>
          </a:p>
        </p:txBody>
      </p:sp>
      <p:sp>
        <p:nvSpPr>
          <p:cNvPr id="8" name="正方形/長方形 7"/>
          <p:cNvSpPr/>
          <p:nvPr/>
        </p:nvSpPr>
        <p:spPr>
          <a:xfrm>
            <a:off x="1462522" y="4473036"/>
            <a:ext cx="1156708"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smtClean="0">
                <a:solidFill>
                  <a:schemeClr val="tx1"/>
                </a:solidFill>
              </a:rPr>
              <a:t>サビ児管</a:t>
            </a:r>
            <a:r>
              <a:rPr lang="ja-JP" altLang="en-US" sz="1350" dirty="0">
                <a:solidFill>
                  <a:schemeClr val="tx1"/>
                </a:solidFill>
              </a:rPr>
              <a:t>としての自己検証</a:t>
            </a:r>
          </a:p>
        </p:txBody>
      </p:sp>
      <p:sp>
        <p:nvSpPr>
          <p:cNvPr id="10" name="テキスト ボックス 9"/>
          <p:cNvSpPr txBox="1"/>
          <p:nvPr/>
        </p:nvSpPr>
        <p:spPr>
          <a:xfrm>
            <a:off x="4563082" y="3337957"/>
            <a:ext cx="323165" cy="712298"/>
          </a:xfrm>
          <a:prstGeom prst="rect">
            <a:avLst/>
          </a:prstGeom>
          <a:noFill/>
          <a:ln>
            <a:solidFill>
              <a:schemeClr val="tx1"/>
            </a:solidFill>
          </a:ln>
        </p:spPr>
        <p:txBody>
          <a:bodyPr vert="eaVert" wrap="square" rtlCol="0">
            <a:spAutoFit/>
          </a:bodyPr>
          <a:lstStyle/>
          <a:p>
            <a:pPr algn="ctr"/>
            <a:r>
              <a:rPr lang="ja-JP" altLang="en-US" sz="900" dirty="0"/>
              <a:t>事前課題１</a:t>
            </a:r>
          </a:p>
        </p:txBody>
      </p:sp>
      <p:graphicFrame>
        <p:nvGraphicFramePr>
          <p:cNvPr id="11" name="表 10"/>
          <p:cNvGraphicFramePr>
            <a:graphicFrameLocks noGrp="1"/>
          </p:cNvGraphicFramePr>
          <p:nvPr>
            <p:extLst>
              <p:ext uri="{D42A27DB-BD31-4B8C-83A1-F6EECF244321}">
                <p14:modId xmlns:p14="http://schemas.microsoft.com/office/powerpoint/2010/main" val="1978523694"/>
              </p:ext>
            </p:extLst>
          </p:nvPr>
        </p:nvGraphicFramePr>
        <p:xfrm>
          <a:off x="4886247" y="3337957"/>
          <a:ext cx="1633443" cy="712298"/>
        </p:xfrm>
        <a:graphic>
          <a:graphicData uri="http://schemas.openxmlformats.org/drawingml/2006/table">
            <a:tbl>
              <a:tblPr firstRow="1" bandRow="1">
                <a:tableStyleId>{5940675A-B579-460E-94D1-54222C63F5DA}</a:tableStyleId>
              </a:tblPr>
              <a:tblGrid>
                <a:gridCol w="544481">
                  <a:extLst>
                    <a:ext uri="{9D8B030D-6E8A-4147-A177-3AD203B41FA5}">
                      <a16:colId xmlns:a16="http://schemas.microsoft.com/office/drawing/2014/main" val="20000"/>
                    </a:ext>
                  </a:extLst>
                </a:gridCol>
                <a:gridCol w="544481">
                  <a:extLst>
                    <a:ext uri="{9D8B030D-6E8A-4147-A177-3AD203B41FA5}">
                      <a16:colId xmlns:a16="http://schemas.microsoft.com/office/drawing/2014/main" val="20001"/>
                    </a:ext>
                  </a:extLst>
                </a:gridCol>
                <a:gridCol w="544481">
                  <a:extLst>
                    <a:ext uri="{9D8B030D-6E8A-4147-A177-3AD203B41FA5}">
                      <a16:colId xmlns:a16="http://schemas.microsoft.com/office/drawing/2014/main" val="20002"/>
                    </a:ext>
                  </a:extLst>
                </a:gridCol>
              </a:tblGrid>
              <a:tr h="356149">
                <a:tc>
                  <a:txBody>
                    <a:bodyPr/>
                    <a:lstStyle/>
                    <a:p>
                      <a:pPr algn="ctr"/>
                      <a:r>
                        <a:rPr kumimoji="1" lang="ja-JP" altLang="en-US" sz="1000" dirty="0"/>
                        <a:t>①</a:t>
                      </a:r>
                    </a:p>
                  </a:txBody>
                  <a:tcPr marL="68580" marR="68580" marT="34290" marB="34290" anchor="ctr"/>
                </a:tc>
                <a:tc>
                  <a:txBody>
                    <a:bodyPr/>
                    <a:lstStyle/>
                    <a:p>
                      <a:pPr algn="ctr"/>
                      <a:r>
                        <a:rPr kumimoji="1" lang="ja-JP" altLang="en-US" sz="1000" dirty="0"/>
                        <a:t>②</a:t>
                      </a:r>
                    </a:p>
                  </a:txBody>
                  <a:tcPr marL="68580" marR="68580" marT="34290" marB="34290" anchor="ctr"/>
                </a:tc>
                <a:tc>
                  <a:txBody>
                    <a:bodyPr/>
                    <a:lstStyle/>
                    <a:p>
                      <a:pPr algn="ctr"/>
                      <a:r>
                        <a:rPr kumimoji="1" lang="ja-JP" altLang="en-US" sz="1000" dirty="0"/>
                        <a:t>③</a:t>
                      </a:r>
                    </a:p>
                  </a:txBody>
                  <a:tcPr marL="68580" marR="68580" marT="34290" marB="34290" anchor="ctr"/>
                </a:tc>
                <a:extLst>
                  <a:ext uri="{0D108BD9-81ED-4DB2-BD59-A6C34878D82A}">
                    <a16:rowId xmlns:a16="http://schemas.microsoft.com/office/drawing/2014/main" val="10000"/>
                  </a:ext>
                </a:extLst>
              </a:tr>
              <a:tr h="356149">
                <a:tc>
                  <a:txBody>
                    <a:bodyPr/>
                    <a:lstStyle/>
                    <a:p>
                      <a:pPr algn="ctr"/>
                      <a:r>
                        <a:rPr kumimoji="1" lang="ja-JP" altLang="en-US" sz="1000" dirty="0"/>
                        <a:t>④</a:t>
                      </a:r>
                    </a:p>
                  </a:txBody>
                  <a:tcPr marL="68580" marR="68580" marT="34290" marB="34290" anchor="ctr"/>
                </a:tc>
                <a:tc>
                  <a:txBody>
                    <a:bodyPr/>
                    <a:lstStyle/>
                    <a:p>
                      <a:pPr algn="ctr"/>
                      <a:r>
                        <a:rPr kumimoji="1" lang="ja-JP" altLang="en-US" sz="1000" dirty="0"/>
                        <a:t>⑤</a:t>
                      </a:r>
                    </a:p>
                  </a:txBody>
                  <a:tcPr marL="68580" marR="68580" marT="34290" marB="34290" anchor="ctr"/>
                </a:tc>
                <a:tc>
                  <a:txBody>
                    <a:bodyPr/>
                    <a:lstStyle/>
                    <a:p>
                      <a:pPr algn="ctr"/>
                      <a:r>
                        <a:rPr kumimoji="1" lang="ja-JP" altLang="en-US" sz="1000" dirty="0"/>
                        <a:t>⑥・・</a:t>
                      </a:r>
                    </a:p>
                  </a:txBody>
                  <a:tcPr marL="68580" marR="68580" marT="34290" marB="34290" anchor="ctr"/>
                </a:tc>
                <a:extLst>
                  <a:ext uri="{0D108BD9-81ED-4DB2-BD59-A6C34878D82A}">
                    <a16:rowId xmlns:a16="http://schemas.microsoft.com/office/drawing/2014/main" val="10001"/>
                  </a:ext>
                </a:extLst>
              </a:tr>
            </a:tbl>
          </a:graphicData>
        </a:graphic>
      </p:graphicFrame>
      <p:sp>
        <p:nvSpPr>
          <p:cNvPr id="12" name="正方形/長方形 11"/>
          <p:cNvSpPr/>
          <p:nvPr/>
        </p:nvSpPr>
        <p:spPr>
          <a:xfrm>
            <a:off x="1462521" y="3337958"/>
            <a:ext cx="1156709"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事業所としての自己検証</a:t>
            </a:r>
          </a:p>
        </p:txBody>
      </p:sp>
      <p:sp>
        <p:nvSpPr>
          <p:cNvPr id="13" name="正方形/長方形 12"/>
          <p:cNvSpPr/>
          <p:nvPr/>
        </p:nvSpPr>
        <p:spPr>
          <a:xfrm>
            <a:off x="1462522" y="5587026"/>
            <a:ext cx="1156708"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関係機関との連携等の自己検証</a:t>
            </a:r>
          </a:p>
        </p:txBody>
      </p:sp>
      <p:sp>
        <p:nvSpPr>
          <p:cNvPr id="14" name="正方形/長方形 13"/>
          <p:cNvSpPr/>
          <p:nvPr/>
        </p:nvSpPr>
        <p:spPr>
          <a:xfrm>
            <a:off x="6796689" y="3337957"/>
            <a:ext cx="1312990"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smtClean="0">
                <a:solidFill>
                  <a:schemeClr val="tx1"/>
                </a:solidFill>
              </a:rPr>
              <a:t>全体共有</a:t>
            </a:r>
            <a:endParaRPr lang="ja-JP" altLang="en-US" sz="1350" dirty="0">
              <a:solidFill>
                <a:schemeClr val="tx1"/>
              </a:solidFill>
            </a:endParaRPr>
          </a:p>
        </p:txBody>
      </p:sp>
      <p:sp>
        <p:nvSpPr>
          <p:cNvPr id="19" name="正方形/長方形 18"/>
          <p:cNvSpPr/>
          <p:nvPr/>
        </p:nvSpPr>
        <p:spPr>
          <a:xfrm>
            <a:off x="2896229" y="4451945"/>
            <a:ext cx="1349333" cy="712297"/>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演習のポイント・グランドルール</a:t>
            </a:r>
          </a:p>
        </p:txBody>
      </p:sp>
      <p:sp>
        <p:nvSpPr>
          <p:cNvPr id="21" name="テキスト ボックス 20"/>
          <p:cNvSpPr txBox="1"/>
          <p:nvPr/>
        </p:nvSpPr>
        <p:spPr>
          <a:xfrm>
            <a:off x="4563082" y="4473036"/>
            <a:ext cx="323165" cy="712298"/>
          </a:xfrm>
          <a:prstGeom prst="rect">
            <a:avLst/>
          </a:prstGeom>
          <a:noFill/>
          <a:ln>
            <a:solidFill>
              <a:schemeClr val="tx1"/>
            </a:solidFill>
          </a:ln>
        </p:spPr>
        <p:txBody>
          <a:bodyPr vert="eaVert" wrap="square" rtlCol="0">
            <a:spAutoFit/>
          </a:bodyPr>
          <a:lstStyle/>
          <a:p>
            <a:pPr algn="ctr"/>
            <a:r>
              <a:rPr lang="ja-JP" altLang="en-US" sz="900" dirty="0"/>
              <a:t>事前課題２</a:t>
            </a:r>
          </a:p>
        </p:txBody>
      </p:sp>
      <p:graphicFrame>
        <p:nvGraphicFramePr>
          <p:cNvPr id="22" name="表 21"/>
          <p:cNvGraphicFramePr>
            <a:graphicFrameLocks noGrp="1"/>
          </p:cNvGraphicFramePr>
          <p:nvPr>
            <p:extLst>
              <p:ext uri="{D42A27DB-BD31-4B8C-83A1-F6EECF244321}">
                <p14:modId xmlns:p14="http://schemas.microsoft.com/office/powerpoint/2010/main" val="1586327267"/>
              </p:ext>
            </p:extLst>
          </p:nvPr>
        </p:nvGraphicFramePr>
        <p:xfrm>
          <a:off x="4886247" y="4473036"/>
          <a:ext cx="1633443" cy="712298"/>
        </p:xfrm>
        <a:graphic>
          <a:graphicData uri="http://schemas.openxmlformats.org/drawingml/2006/table">
            <a:tbl>
              <a:tblPr firstRow="1" bandRow="1">
                <a:tableStyleId>{5940675A-B579-460E-94D1-54222C63F5DA}</a:tableStyleId>
              </a:tblPr>
              <a:tblGrid>
                <a:gridCol w="544481">
                  <a:extLst>
                    <a:ext uri="{9D8B030D-6E8A-4147-A177-3AD203B41FA5}">
                      <a16:colId xmlns:a16="http://schemas.microsoft.com/office/drawing/2014/main" val="20000"/>
                    </a:ext>
                  </a:extLst>
                </a:gridCol>
                <a:gridCol w="544481">
                  <a:extLst>
                    <a:ext uri="{9D8B030D-6E8A-4147-A177-3AD203B41FA5}">
                      <a16:colId xmlns:a16="http://schemas.microsoft.com/office/drawing/2014/main" val="20001"/>
                    </a:ext>
                  </a:extLst>
                </a:gridCol>
                <a:gridCol w="544481">
                  <a:extLst>
                    <a:ext uri="{9D8B030D-6E8A-4147-A177-3AD203B41FA5}">
                      <a16:colId xmlns:a16="http://schemas.microsoft.com/office/drawing/2014/main" val="20002"/>
                    </a:ext>
                  </a:extLst>
                </a:gridCol>
              </a:tblGrid>
              <a:tr h="356149">
                <a:tc>
                  <a:txBody>
                    <a:bodyPr/>
                    <a:lstStyle/>
                    <a:p>
                      <a:pPr algn="ctr"/>
                      <a:r>
                        <a:rPr kumimoji="1" lang="ja-JP" altLang="en-US" sz="1000" dirty="0"/>
                        <a:t>①</a:t>
                      </a:r>
                    </a:p>
                  </a:txBody>
                  <a:tcPr marL="68580" marR="68580" marT="34290" marB="34290" anchor="ctr"/>
                </a:tc>
                <a:tc>
                  <a:txBody>
                    <a:bodyPr/>
                    <a:lstStyle/>
                    <a:p>
                      <a:pPr algn="ctr"/>
                      <a:r>
                        <a:rPr kumimoji="1" lang="ja-JP" altLang="en-US" sz="1000" dirty="0"/>
                        <a:t>②</a:t>
                      </a:r>
                    </a:p>
                  </a:txBody>
                  <a:tcPr marL="68580" marR="68580" marT="34290" marB="34290" anchor="ctr"/>
                </a:tc>
                <a:tc>
                  <a:txBody>
                    <a:bodyPr/>
                    <a:lstStyle/>
                    <a:p>
                      <a:pPr algn="ctr"/>
                      <a:r>
                        <a:rPr kumimoji="1" lang="ja-JP" altLang="en-US" sz="1000" dirty="0"/>
                        <a:t>③</a:t>
                      </a:r>
                    </a:p>
                  </a:txBody>
                  <a:tcPr marL="68580" marR="68580" marT="34290" marB="34290" anchor="ctr"/>
                </a:tc>
                <a:extLst>
                  <a:ext uri="{0D108BD9-81ED-4DB2-BD59-A6C34878D82A}">
                    <a16:rowId xmlns:a16="http://schemas.microsoft.com/office/drawing/2014/main" val="10000"/>
                  </a:ext>
                </a:extLst>
              </a:tr>
              <a:tr h="356149">
                <a:tc>
                  <a:txBody>
                    <a:bodyPr/>
                    <a:lstStyle/>
                    <a:p>
                      <a:pPr algn="ctr"/>
                      <a:r>
                        <a:rPr kumimoji="1" lang="ja-JP" altLang="en-US" sz="1000" dirty="0"/>
                        <a:t>④</a:t>
                      </a:r>
                    </a:p>
                  </a:txBody>
                  <a:tcPr marL="68580" marR="68580" marT="34290" marB="34290" anchor="ctr"/>
                </a:tc>
                <a:tc>
                  <a:txBody>
                    <a:bodyPr/>
                    <a:lstStyle/>
                    <a:p>
                      <a:pPr algn="ctr"/>
                      <a:r>
                        <a:rPr kumimoji="1" lang="ja-JP" altLang="en-US" sz="1000" dirty="0"/>
                        <a:t>⑤</a:t>
                      </a:r>
                    </a:p>
                  </a:txBody>
                  <a:tcPr marL="68580" marR="68580" marT="34290" marB="34290" anchor="ctr"/>
                </a:tc>
                <a:tc>
                  <a:txBody>
                    <a:bodyPr/>
                    <a:lstStyle/>
                    <a:p>
                      <a:pPr algn="ctr"/>
                      <a:r>
                        <a:rPr kumimoji="1" lang="ja-JP" altLang="en-US" sz="1000" dirty="0"/>
                        <a:t>⑥・・</a:t>
                      </a:r>
                    </a:p>
                  </a:txBody>
                  <a:tcPr marL="68580" marR="68580" marT="34290" marB="34290" anchor="ctr"/>
                </a:tc>
                <a:extLst>
                  <a:ext uri="{0D108BD9-81ED-4DB2-BD59-A6C34878D82A}">
                    <a16:rowId xmlns:a16="http://schemas.microsoft.com/office/drawing/2014/main" val="10001"/>
                  </a:ext>
                </a:extLst>
              </a:tr>
            </a:tbl>
          </a:graphicData>
        </a:graphic>
      </p:graphicFrame>
      <p:sp>
        <p:nvSpPr>
          <p:cNvPr id="23" name="正方形/長方形 22"/>
          <p:cNvSpPr/>
          <p:nvPr/>
        </p:nvSpPr>
        <p:spPr>
          <a:xfrm>
            <a:off x="6796689" y="4473036"/>
            <a:ext cx="1312990"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smtClean="0">
                <a:solidFill>
                  <a:schemeClr val="tx1"/>
                </a:solidFill>
              </a:rPr>
              <a:t>全体共有</a:t>
            </a:r>
            <a:endParaRPr lang="ja-JP" altLang="en-US" sz="1350" dirty="0">
              <a:solidFill>
                <a:schemeClr val="tx1"/>
              </a:solidFill>
            </a:endParaRPr>
          </a:p>
        </p:txBody>
      </p:sp>
      <p:sp>
        <p:nvSpPr>
          <p:cNvPr id="24" name="正方形/長方形 23"/>
          <p:cNvSpPr/>
          <p:nvPr/>
        </p:nvSpPr>
        <p:spPr>
          <a:xfrm>
            <a:off x="2896229" y="5586910"/>
            <a:ext cx="1349333" cy="712297"/>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演習のポイント・グランドルール</a:t>
            </a:r>
          </a:p>
        </p:txBody>
      </p:sp>
      <p:sp>
        <p:nvSpPr>
          <p:cNvPr id="26" name="テキスト ボックス 25"/>
          <p:cNvSpPr txBox="1"/>
          <p:nvPr/>
        </p:nvSpPr>
        <p:spPr>
          <a:xfrm>
            <a:off x="4563082" y="5586909"/>
            <a:ext cx="323165" cy="712298"/>
          </a:xfrm>
          <a:prstGeom prst="rect">
            <a:avLst/>
          </a:prstGeom>
          <a:noFill/>
          <a:ln>
            <a:solidFill>
              <a:schemeClr val="tx1"/>
            </a:solidFill>
          </a:ln>
        </p:spPr>
        <p:txBody>
          <a:bodyPr vert="eaVert" wrap="square" rtlCol="0">
            <a:spAutoFit/>
          </a:bodyPr>
          <a:lstStyle/>
          <a:p>
            <a:pPr algn="ctr"/>
            <a:r>
              <a:rPr lang="ja-JP" altLang="en-US" sz="900" dirty="0"/>
              <a:t>事前課題３</a:t>
            </a:r>
          </a:p>
        </p:txBody>
      </p:sp>
      <p:graphicFrame>
        <p:nvGraphicFramePr>
          <p:cNvPr id="27" name="表 26"/>
          <p:cNvGraphicFramePr>
            <a:graphicFrameLocks noGrp="1"/>
          </p:cNvGraphicFramePr>
          <p:nvPr>
            <p:extLst>
              <p:ext uri="{D42A27DB-BD31-4B8C-83A1-F6EECF244321}">
                <p14:modId xmlns:p14="http://schemas.microsoft.com/office/powerpoint/2010/main" val="525808298"/>
              </p:ext>
            </p:extLst>
          </p:nvPr>
        </p:nvGraphicFramePr>
        <p:xfrm>
          <a:off x="4886247" y="5586909"/>
          <a:ext cx="1633443" cy="712298"/>
        </p:xfrm>
        <a:graphic>
          <a:graphicData uri="http://schemas.openxmlformats.org/drawingml/2006/table">
            <a:tbl>
              <a:tblPr firstRow="1" bandRow="1">
                <a:tableStyleId>{5940675A-B579-460E-94D1-54222C63F5DA}</a:tableStyleId>
              </a:tblPr>
              <a:tblGrid>
                <a:gridCol w="544481">
                  <a:extLst>
                    <a:ext uri="{9D8B030D-6E8A-4147-A177-3AD203B41FA5}">
                      <a16:colId xmlns:a16="http://schemas.microsoft.com/office/drawing/2014/main" val="20000"/>
                    </a:ext>
                  </a:extLst>
                </a:gridCol>
                <a:gridCol w="544481">
                  <a:extLst>
                    <a:ext uri="{9D8B030D-6E8A-4147-A177-3AD203B41FA5}">
                      <a16:colId xmlns:a16="http://schemas.microsoft.com/office/drawing/2014/main" val="20001"/>
                    </a:ext>
                  </a:extLst>
                </a:gridCol>
                <a:gridCol w="544481">
                  <a:extLst>
                    <a:ext uri="{9D8B030D-6E8A-4147-A177-3AD203B41FA5}">
                      <a16:colId xmlns:a16="http://schemas.microsoft.com/office/drawing/2014/main" val="20002"/>
                    </a:ext>
                  </a:extLst>
                </a:gridCol>
              </a:tblGrid>
              <a:tr h="356149">
                <a:tc>
                  <a:txBody>
                    <a:bodyPr/>
                    <a:lstStyle/>
                    <a:p>
                      <a:pPr algn="ctr"/>
                      <a:r>
                        <a:rPr kumimoji="1" lang="ja-JP" altLang="en-US" sz="1000" dirty="0"/>
                        <a:t>①</a:t>
                      </a:r>
                    </a:p>
                  </a:txBody>
                  <a:tcPr marL="68580" marR="68580" marT="34290" marB="34290" anchor="ctr"/>
                </a:tc>
                <a:tc>
                  <a:txBody>
                    <a:bodyPr/>
                    <a:lstStyle/>
                    <a:p>
                      <a:pPr algn="ctr"/>
                      <a:r>
                        <a:rPr kumimoji="1" lang="ja-JP" altLang="en-US" sz="1000" dirty="0"/>
                        <a:t>②</a:t>
                      </a:r>
                    </a:p>
                  </a:txBody>
                  <a:tcPr marL="68580" marR="68580" marT="34290" marB="34290" anchor="ctr"/>
                </a:tc>
                <a:tc>
                  <a:txBody>
                    <a:bodyPr/>
                    <a:lstStyle/>
                    <a:p>
                      <a:pPr algn="ctr"/>
                      <a:r>
                        <a:rPr kumimoji="1" lang="ja-JP" altLang="en-US" sz="1000" dirty="0"/>
                        <a:t>③</a:t>
                      </a:r>
                    </a:p>
                  </a:txBody>
                  <a:tcPr marL="68580" marR="68580" marT="34290" marB="34290" anchor="ctr"/>
                </a:tc>
                <a:extLst>
                  <a:ext uri="{0D108BD9-81ED-4DB2-BD59-A6C34878D82A}">
                    <a16:rowId xmlns:a16="http://schemas.microsoft.com/office/drawing/2014/main" val="10000"/>
                  </a:ext>
                </a:extLst>
              </a:tr>
              <a:tr h="356149">
                <a:tc>
                  <a:txBody>
                    <a:bodyPr/>
                    <a:lstStyle/>
                    <a:p>
                      <a:pPr algn="ctr"/>
                      <a:r>
                        <a:rPr kumimoji="1" lang="ja-JP" altLang="en-US" sz="1000" dirty="0"/>
                        <a:t>④</a:t>
                      </a:r>
                    </a:p>
                  </a:txBody>
                  <a:tcPr marL="68580" marR="68580" marT="34290" marB="34290" anchor="ctr"/>
                </a:tc>
                <a:tc>
                  <a:txBody>
                    <a:bodyPr/>
                    <a:lstStyle/>
                    <a:p>
                      <a:pPr algn="ctr"/>
                      <a:r>
                        <a:rPr kumimoji="1" lang="ja-JP" altLang="en-US" sz="1000" dirty="0"/>
                        <a:t>⑤</a:t>
                      </a:r>
                    </a:p>
                  </a:txBody>
                  <a:tcPr marL="68580" marR="68580" marT="34290" marB="34290" anchor="ctr"/>
                </a:tc>
                <a:tc>
                  <a:txBody>
                    <a:bodyPr/>
                    <a:lstStyle/>
                    <a:p>
                      <a:pPr algn="ctr"/>
                      <a:r>
                        <a:rPr kumimoji="1" lang="ja-JP" altLang="en-US" sz="1000" dirty="0"/>
                        <a:t>⑥・・</a:t>
                      </a:r>
                    </a:p>
                  </a:txBody>
                  <a:tcPr marL="68580" marR="68580" marT="34290" marB="34290" anchor="ctr"/>
                </a:tc>
                <a:extLst>
                  <a:ext uri="{0D108BD9-81ED-4DB2-BD59-A6C34878D82A}">
                    <a16:rowId xmlns:a16="http://schemas.microsoft.com/office/drawing/2014/main" val="10001"/>
                  </a:ext>
                </a:extLst>
              </a:tr>
            </a:tbl>
          </a:graphicData>
        </a:graphic>
      </p:graphicFrame>
      <p:sp>
        <p:nvSpPr>
          <p:cNvPr id="28" name="正方形/長方形 27"/>
          <p:cNvSpPr/>
          <p:nvPr/>
        </p:nvSpPr>
        <p:spPr>
          <a:xfrm>
            <a:off x="6796689" y="5586910"/>
            <a:ext cx="631349"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smtClean="0">
                <a:solidFill>
                  <a:schemeClr val="tx1"/>
                </a:solidFill>
              </a:rPr>
              <a:t>全体</a:t>
            </a:r>
            <a:endParaRPr lang="en-US" altLang="ja-JP" sz="1350" dirty="0" smtClean="0">
              <a:solidFill>
                <a:schemeClr val="tx1"/>
              </a:solidFill>
            </a:endParaRPr>
          </a:p>
          <a:p>
            <a:pPr algn="ctr"/>
            <a:r>
              <a:rPr lang="ja-JP" altLang="en-US" sz="1350" dirty="0" smtClean="0">
                <a:solidFill>
                  <a:schemeClr val="tx1"/>
                </a:solidFill>
              </a:rPr>
              <a:t>共有</a:t>
            </a:r>
            <a:endParaRPr lang="ja-JP" altLang="en-US" sz="1350" dirty="0">
              <a:solidFill>
                <a:schemeClr val="tx1"/>
              </a:solidFill>
            </a:endParaRPr>
          </a:p>
        </p:txBody>
      </p:sp>
      <p:sp>
        <p:nvSpPr>
          <p:cNvPr id="41" name="正方形/長方形 40"/>
          <p:cNvSpPr/>
          <p:nvPr/>
        </p:nvSpPr>
        <p:spPr>
          <a:xfrm>
            <a:off x="529935" y="2806923"/>
            <a:ext cx="7959437" cy="3682653"/>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 name="正方形/長方形 3"/>
          <p:cNvSpPr/>
          <p:nvPr/>
        </p:nvSpPr>
        <p:spPr>
          <a:xfrm>
            <a:off x="4886247" y="3337957"/>
            <a:ext cx="524353" cy="71229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5437634" y="4473036"/>
            <a:ext cx="492330" cy="69120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978824" y="5586794"/>
            <a:ext cx="524353" cy="71229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29934" y="1399494"/>
            <a:ext cx="7959437" cy="830997"/>
          </a:xfrm>
          <a:prstGeom prst="rect">
            <a:avLst/>
          </a:prstGeom>
          <a:noFill/>
          <a:ln>
            <a:solidFill>
              <a:srgbClr val="002060"/>
            </a:solidFill>
          </a:ln>
        </p:spPr>
        <p:txBody>
          <a:bodyPr wrap="square" rtlCol="0">
            <a:spAutoFit/>
          </a:bodyPr>
          <a:lstStyle/>
          <a:p>
            <a:r>
              <a:rPr kumimoji="1" lang="ja-JP" altLang="en-US" sz="1600" dirty="0"/>
              <a:t>都道府県で</a:t>
            </a:r>
            <a:r>
              <a:rPr lang="ja-JP" altLang="en-US" sz="1600" dirty="0"/>
              <a:t>更新研修を実施する</a:t>
            </a:r>
            <a:r>
              <a:rPr lang="ja-JP" altLang="en-US" sz="1600" dirty="0" smtClean="0"/>
              <a:t>に当たり、</a:t>
            </a:r>
            <a:r>
              <a:rPr lang="ja-JP" altLang="en-US" sz="1600" dirty="0"/>
              <a:t>研修の構造及び演習の進め方等について理解し、演習講師等に説明することが目的です。そのため、①～③の各セッションの役割や進め方等の確認を行います。</a:t>
            </a:r>
            <a:endParaRPr kumimoji="1" lang="ja-JP" altLang="en-US" sz="1600" dirty="0"/>
          </a:p>
        </p:txBody>
      </p:sp>
      <p:sp>
        <p:nvSpPr>
          <p:cNvPr id="31" name="正方形/長方形 30"/>
          <p:cNvSpPr/>
          <p:nvPr/>
        </p:nvSpPr>
        <p:spPr>
          <a:xfrm>
            <a:off x="7638629" y="5586793"/>
            <a:ext cx="693562"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smtClean="0">
                <a:solidFill>
                  <a:schemeClr val="tx1"/>
                </a:solidFill>
              </a:rPr>
              <a:t>個人</a:t>
            </a:r>
            <a:r>
              <a:rPr lang="ja-JP" altLang="en-US" sz="1350" dirty="0">
                <a:solidFill>
                  <a:schemeClr val="tx1"/>
                </a:solidFill>
              </a:rPr>
              <a:t>ワーク</a:t>
            </a:r>
            <a:endParaRPr lang="en-US" altLang="ja-JP" sz="1350" dirty="0" smtClean="0">
              <a:solidFill>
                <a:schemeClr val="tx1"/>
              </a:solidFill>
            </a:endParaRPr>
          </a:p>
        </p:txBody>
      </p:sp>
      <p:sp>
        <p:nvSpPr>
          <p:cNvPr id="6" name="円/楕円 5"/>
          <p:cNvSpPr/>
          <p:nvPr/>
        </p:nvSpPr>
        <p:spPr>
          <a:xfrm>
            <a:off x="4563082" y="2978727"/>
            <a:ext cx="2434862" cy="351084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384730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2561" y="211871"/>
            <a:ext cx="8598877" cy="702529"/>
          </a:xfr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lt1"/>
                </a:solidFill>
                <a:latin typeface="+mn-lt"/>
                <a:ea typeface="+mn-ea"/>
                <a:cs typeface="+mn-cs"/>
              </a:rPr>
              <a:t>サビ児管</a:t>
            </a:r>
            <a:r>
              <a:rPr lang="ja-JP" altLang="en-US" sz="2400" dirty="0">
                <a:solidFill>
                  <a:schemeClr val="lt1"/>
                </a:solidFill>
                <a:latin typeface="+mn-lt"/>
                <a:ea typeface="+mn-ea"/>
                <a:cs typeface="+mn-cs"/>
              </a:rPr>
              <a:t>更新研修の演習</a:t>
            </a:r>
            <a:r>
              <a:rPr lang="ja-JP" altLang="en-US" sz="2400" dirty="0"/>
              <a:t>スケジュール</a:t>
            </a:r>
            <a:endParaRPr lang="ja-JP" altLang="en-US" sz="2400" dirty="0">
              <a:solidFill>
                <a:schemeClr val="lt1"/>
              </a:solidFill>
              <a:latin typeface="+mn-lt"/>
              <a:ea typeface="+mn-ea"/>
              <a:cs typeface="+mn-cs"/>
            </a:endParaRPr>
          </a:p>
        </p:txBody>
      </p:sp>
      <p:sp>
        <p:nvSpPr>
          <p:cNvPr id="3" name="コンテンツ プレースホルダー 2"/>
          <p:cNvSpPr>
            <a:spLocks noGrp="1"/>
          </p:cNvSpPr>
          <p:nvPr>
            <p:ph idx="1"/>
          </p:nvPr>
        </p:nvSpPr>
        <p:spPr>
          <a:xfrm>
            <a:off x="272561" y="1198720"/>
            <a:ext cx="8598877" cy="5435244"/>
          </a:xfrm>
        </p:spPr>
        <p:txBody>
          <a:bodyPr>
            <a:normAutofit fontScale="92500" lnSpcReduction="10000"/>
          </a:bodyPr>
          <a:lstStyle/>
          <a:p>
            <a:r>
              <a:rPr kumimoji="1" lang="ja-JP" altLang="en-US" dirty="0"/>
              <a:t>１０：</a:t>
            </a:r>
            <a:r>
              <a:rPr lang="ja-JP" altLang="en-US" dirty="0"/>
              <a:t>０</a:t>
            </a:r>
            <a:r>
              <a:rPr kumimoji="1" lang="ja-JP" altLang="en-US" dirty="0"/>
              <a:t>０～１０：２０　演習ガイダンス</a:t>
            </a:r>
            <a:endParaRPr kumimoji="1" lang="en-US" altLang="ja-JP" dirty="0"/>
          </a:p>
          <a:p>
            <a:r>
              <a:rPr kumimoji="1" lang="ja-JP" altLang="en-US" dirty="0"/>
              <a:t>１０：２０～</a:t>
            </a:r>
            <a:r>
              <a:rPr kumimoji="1" lang="ja-JP" altLang="en-US" dirty="0" smtClean="0"/>
              <a:t>１０：３５</a:t>
            </a:r>
            <a:r>
              <a:rPr kumimoji="1" lang="ja-JP" altLang="en-US" dirty="0"/>
              <a:t>　</a:t>
            </a:r>
            <a:r>
              <a:rPr kumimoji="1" lang="ja-JP" altLang="en-US" dirty="0" smtClean="0"/>
              <a:t>アイスブレイク・演習</a:t>
            </a:r>
            <a:r>
              <a:rPr kumimoji="1" lang="ja-JP" altLang="en-US" dirty="0"/>
              <a:t>の役割決め等</a:t>
            </a:r>
            <a:endParaRPr kumimoji="1" lang="en-US" altLang="ja-JP" dirty="0"/>
          </a:p>
          <a:p>
            <a:r>
              <a:rPr lang="ja-JP" altLang="en-US" dirty="0" smtClean="0"/>
              <a:t>１０：３５～１１：４５</a:t>
            </a:r>
            <a:r>
              <a:rPr lang="ja-JP" altLang="en-US" dirty="0"/>
              <a:t>　演習１　事業所としての自己検証</a:t>
            </a:r>
            <a:endParaRPr lang="en-US" altLang="ja-JP" dirty="0"/>
          </a:p>
          <a:p>
            <a:r>
              <a:rPr lang="ja-JP" altLang="en-US" dirty="0" smtClean="0"/>
              <a:t>１１：４５～</a:t>
            </a:r>
            <a:r>
              <a:rPr lang="ja-JP" altLang="en-US" dirty="0"/>
              <a:t>１１：５０　演習１　全体討議と振り返り</a:t>
            </a:r>
            <a:endParaRPr lang="en-US" altLang="ja-JP" dirty="0"/>
          </a:p>
          <a:p>
            <a:r>
              <a:rPr lang="ja-JP" altLang="en-US" dirty="0"/>
              <a:t>１１：５０～１２：５０　昼食休憩</a:t>
            </a:r>
            <a:endParaRPr lang="en-US" altLang="ja-JP" dirty="0"/>
          </a:p>
          <a:p>
            <a:r>
              <a:rPr lang="ja-JP" altLang="en-US" dirty="0"/>
              <a:t>１２：５０～</a:t>
            </a:r>
            <a:r>
              <a:rPr lang="ja-JP" altLang="en-US" dirty="0" smtClean="0"/>
              <a:t>１４：３０</a:t>
            </a:r>
            <a:r>
              <a:rPr lang="ja-JP" altLang="en-US" dirty="0"/>
              <a:t>　演習</a:t>
            </a:r>
            <a:r>
              <a:rPr lang="en-US" altLang="ja-JP" dirty="0"/>
              <a:t>2</a:t>
            </a:r>
            <a:r>
              <a:rPr lang="ja-JP" altLang="en-US" dirty="0"/>
              <a:t>　サビ児管としての自己検証</a:t>
            </a:r>
            <a:endParaRPr lang="en-US" altLang="ja-JP" dirty="0"/>
          </a:p>
          <a:p>
            <a:r>
              <a:rPr lang="ja-JP" altLang="en-US" dirty="0" smtClean="0"/>
              <a:t>１４：３０～１４：３５</a:t>
            </a:r>
            <a:r>
              <a:rPr lang="ja-JP" altLang="en-US" dirty="0"/>
              <a:t>　演習</a:t>
            </a:r>
            <a:r>
              <a:rPr lang="en-US" altLang="ja-JP" dirty="0"/>
              <a:t>2</a:t>
            </a:r>
            <a:r>
              <a:rPr lang="ja-JP" altLang="en-US" dirty="0"/>
              <a:t>　全体討議と振り返り</a:t>
            </a:r>
            <a:endParaRPr lang="en-US" altLang="ja-JP" dirty="0"/>
          </a:p>
          <a:p>
            <a:r>
              <a:rPr lang="ja-JP" altLang="en-US" dirty="0" smtClean="0"/>
              <a:t>１４：３５～１４：４５</a:t>
            </a:r>
            <a:r>
              <a:rPr lang="ja-JP" altLang="en-US" dirty="0"/>
              <a:t>　休憩</a:t>
            </a:r>
            <a:endParaRPr lang="en-US" altLang="ja-JP" dirty="0"/>
          </a:p>
          <a:p>
            <a:r>
              <a:rPr lang="ja-JP" altLang="en-US" dirty="0" smtClean="0"/>
              <a:t>１４：４５～１６：０５</a:t>
            </a:r>
            <a:r>
              <a:rPr lang="ja-JP" altLang="en-US" dirty="0"/>
              <a:t>　演習</a:t>
            </a:r>
            <a:r>
              <a:rPr lang="en-US" altLang="ja-JP" dirty="0"/>
              <a:t>3</a:t>
            </a:r>
            <a:r>
              <a:rPr lang="ja-JP" altLang="en-US" dirty="0"/>
              <a:t>　関係機関との連携等につい</a:t>
            </a:r>
            <a:endParaRPr lang="en-US" altLang="ja-JP" dirty="0"/>
          </a:p>
          <a:p>
            <a:pPr marL="0" indent="0">
              <a:buNone/>
            </a:pPr>
            <a:r>
              <a:rPr lang="ja-JP" altLang="en-US" dirty="0"/>
              <a:t>　　　　　　　　　　　　　　　　　　</a:t>
            </a:r>
            <a:r>
              <a:rPr lang="ja-JP" altLang="en-US" dirty="0" err="1"/>
              <a:t>ての</a:t>
            </a:r>
            <a:r>
              <a:rPr lang="ja-JP" altLang="en-US" dirty="0"/>
              <a:t>自己検証</a:t>
            </a:r>
            <a:endParaRPr lang="en-US" altLang="ja-JP" dirty="0"/>
          </a:p>
          <a:p>
            <a:r>
              <a:rPr lang="ja-JP" altLang="en-US" dirty="0" smtClean="0"/>
              <a:t>１６：０５～１６：１０</a:t>
            </a:r>
            <a:r>
              <a:rPr lang="ja-JP" altLang="en-US" dirty="0"/>
              <a:t>　演習</a:t>
            </a:r>
            <a:r>
              <a:rPr lang="en-US" altLang="ja-JP" dirty="0"/>
              <a:t>3</a:t>
            </a:r>
            <a:r>
              <a:rPr lang="ja-JP" altLang="en-US" dirty="0"/>
              <a:t>　全体討議と</a:t>
            </a:r>
            <a:r>
              <a:rPr lang="ja-JP" altLang="en-US" dirty="0" smtClean="0"/>
              <a:t>振り返り</a:t>
            </a:r>
            <a:endParaRPr lang="en-US" altLang="ja-JP" dirty="0" smtClean="0"/>
          </a:p>
          <a:p>
            <a:r>
              <a:rPr lang="ja-JP" altLang="en-US" dirty="0" smtClean="0"/>
              <a:t>１６：１０～１６：３０　個人ワーク（決意表明）</a:t>
            </a:r>
            <a:endParaRPr lang="ja-JP" altLang="en-US" dirty="0"/>
          </a:p>
          <a:p>
            <a:endParaRPr lang="en-US" altLang="ja-JP" dirty="0"/>
          </a:p>
          <a:p>
            <a:endParaRPr lang="ja-JP" altLang="en-US" dirty="0"/>
          </a:p>
          <a:p>
            <a:endParaRPr lang="en-US" altLang="ja-JP" dirty="0"/>
          </a:p>
          <a:p>
            <a:endParaRPr lang="ja-JP" altLang="en-US" dirty="0"/>
          </a:p>
        </p:txBody>
      </p:sp>
    </p:spTree>
    <p:extLst>
      <p:ext uri="{BB962C8B-B14F-4D97-AF65-F5344CB8AC3E}">
        <p14:creationId xmlns:p14="http://schemas.microsoft.com/office/powerpoint/2010/main" val="2307324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グランド</a:t>
            </a:r>
            <a:r>
              <a:rPr kumimoji="1" lang="ja-JP" altLang="en-US" dirty="0"/>
              <a:t>ルールの説明</a:t>
            </a:r>
          </a:p>
        </p:txBody>
      </p:sp>
      <p:sp>
        <p:nvSpPr>
          <p:cNvPr id="3" name="コンテンツ プレースホルダー 2"/>
          <p:cNvSpPr>
            <a:spLocks noGrp="1"/>
          </p:cNvSpPr>
          <p:nvPr>
            <p:ph idx="1"/>
          </p:nvPr>
        </p:nvSpPr>
        <p:spPr/>
        <p:txBody>
          <a:bodyPr/>
          <a:lstStyle/>
          <a:p>
            <a:r>
              <a:rPr kumimoji="1" lang="ja-JP" altLang="en-US" dirty="0"/>
              <a:t>職場環境や経験年数、職種の違いなど、研修を受講される方の層が幅広い。</a:t>
            </a:r>
            <a:endParaRPr kumimoji="1" lang="en-US" altLang="ja-JP" dirty="0"/>
          </a:p>
          <a:p>
            <a:r>
              <a:rPr kumimoji="1" lang="ja-JP" altLang="en-US" dirty="0"/>
              <a:t>演習がスムーズに行えるよう、演習を行う上でのルールを受講生にも知っていただくことが大切です。</a:t>
            </a:r>
          </a:p>
        </p:txBody>
      </p:sp>
    </p:spTree>
    <p:extLst>
      <p:ext uri="{BB962C8B-B14F-4D97-AF65-F5344CB8AC3E}">
        <p14:creationId xmlns:p14="http://schemas.microsoft.com/office/powerpoint/2010/main" val="1749245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09600" y="-58738"/>
            <a:ext cx="7772400" cy="1399506"/>
          </a:xfrm>
        </p:spPr>
        <p:txBody>
          <a:bodyPr>
            <a:normAutofit/>
          </a:bodyPr>
          <a:lstStyle/>
          <a:p>
            <a:pPr eaLnBrk="1" hangingPunct="1"/>
            <a:r>
              <a:rPr lang="ja-JP" altLang="en-US" sz="3200" dirty="0">
                <a:solidFill>
                  <a:srgbClr val="7B9899"/>
                </a:solidFill>
                <a:latin typeface="ＭＳ Ｐゴシック" panose="020B0600070205080204" pitchFamily="50" charset="-128"/>
                <a:ea typeface="ＭＳ Ｐゴシック" panose="020B0600070205080204" pitchFamily="50" charset="-128"/>
                <a:cs typeface="メイリオ" panose="020B0604030504040204" pitchFamily="50" charset="-128"/>
              </a:rPr>
              <a:t>グランドルールの例：①</a:t>
            </a:r>
            <a:r>
              <a:rPr lang="en-US" altLang="ja-JP" sz="3200" dirty="0">
                <a:solidFill>
                  <a:srgbClr val="7B9899"/>
                </a:solidFill>
                <a:latin typeface="ＭＳ Ｐゴシック" panose="020B0600070205080204" pitchFamily="50" charset="-128"/>
                <a:ea typeface="ＭＳ Ｐゴシック" panose="020B0600070205080204" pitchFamily="50" charset="-128"/>
                <a:cs typeface="メイリオ" panose="020B0604030504040204" pitchFamily="50" charset="-128"/>
              </a:rPr>
              <a:t/>
            </a:r>
            <a:br>
              <a:rPr lang="en-US" altLang="ja-JP" sz="3200" dirty="0">
                <a:solidFill>
                  <a:srgbClr val="7B9899"/>
                </a:solidFill>
                <a:latin typeface="ＭＳ Ｐゴシック" panose="020B0600070205080204" pitchFamily="50" charset="-128"/>
                <a:ea typeface="ＭＳ Ｐゴシック" panose="020B0600070205080204" pitchFamily="50" charset="-128"/>
                <a:cs typeface="メイリオ" panose="020B0604030504040204" pitchFamily="50" charset="-128"/>
              </a:rPr>
            </a:br>
            <a:r>
              <a:rPr lang="ja-JP" altLang="en-US" sz="3200" dirty="0">
                <a:solidFill>
                  <a:srgbClr val="7B9899"/>
                </a:solidFill>
                <a:latin typeface="ＭＳ Ｐゴシック" panose="020B0600070205080204" pitchFamily="50" charset="-128"/>
                <a:ea typeface="ＭＳ Ｐゴシック" panose="020B0600070205080204" pitchFamily="50" charset="-128"/>
                <a:cs typeface="メイリオ" panose="020B0604030504040204" pitchFamily="50" charset="-128"/>
              </a:rPr>
              <a:t>研修（グループワーク）参加者の留意点</a:t>
            </a:r>
          </a:p>
        </p:txBody>
      </p:sp>
      <p:sp>
        <p:nvSpPr>
          <p:cNvPr id="9219" name="Rectangle 3"/>
          <p:cNvSpPr>
            <a:spLocks noGrp="1" noChangeArrowheads="1"/>
          </p:cNvSpPr>
          <p:nvPr>
            <p:ph idx="1"/>
          </p:nvPr>
        </p:nvSpPr>
        <p:spPr>
          <a:xfrm>
            <a:off x="283518" y="1305852"/>
            <a:ext cx="8231832" cy="5323548"/>
          </a:xfrm>
        </p:spPr>
        <p:txBody>
          <a:bodyPr>
            <a:normAutofit fontScale="92500" lnSpcReduction="10000"/>
          </a:bodyPr>
          <a:lstStyle/>
          <a:p>
            <a:pPr marL="274320" indent="-274320" algn="just" eaLnBrk="1" fontAlgn="auto" hangingPunct="1">
              <a:spcAft>
                <a:spcPts val="0"/>
              </a:spcAft>
              <a:buFont typeface="Wingdings 2"/>
              <a:buChar char=""/>
              <a:defRPr/>
            </a:pPr>
            <a:r>
              <a:rPr lang="ja-JP" altLang="en-US" sz="2400" dirty="0">
                <a:latin typeface="ＭＳ Ｐゴシック" panose="020B0600070205080204" pitchFamily="50" charset="-128"/>
                <a:ea typeface="ＭＳ Ｐゴシック" panose="020B0600070205080204" pitchFamily="50" charset="-128"/>
                <a:cs typeface="メイリオ" panose="020B0604030504040204" pitchFamily="50" charset="-128"/>
              </a:rPr>
              <a:t>周りの人に関心を持って、積極的に参加しましょう</a:t>
            </a:r>
          </a:p>
          <a:p>
            <a:pPr marL="274320" indent="-274320" algn="just" eaLnBrk="1" fontAlgn="auto" hangingPunct="1">
              <a:spcAft>
                <a:spcPts val="0"/>
              </a:spcAft>
              <a:buFont typeface="Wingdings 2"/>
              <a:buChar char=""/>
              <a:defRPr/>
            </a:pPr>
            <a:r>
              <a:rPr lang="ja-JP" altLang="en-US" sz="2400" dirty="0">
                <a:latin typeface="ＭＳ Ｐゴシック" panose="020B0600070205080204" pitchFamily="50" charset="-128"/>
                <a:ea typeface="ＭＳ Ｐゴシック" panose="020B0600070205080204" pitchFamily="50" charset="-128"/>
                <a:cs typeface="メイリオ" panose="020B0604030504040204" pitchFamily="50" charset="-128"/>
              </a:rPr>
              <a:t>他の方の発言に敬意をはらいましょう</a:t>
            </a:r>
          </a:p>
          <a:p>
            <a:pPr marL="274320" indent="-274320" algn="just" eaLnBrk="1" fontAlgn="auto" hangingPunct="1">
              <a:spcAft>
                <a:spcPts val="0"/>
              </a:spcAft>
              <a:buFont typeface="Wingdings 2"/>
              <a:buChar char=""/>
              <a:defRPr/>
            </a:pPr>
            <a:r>
              <a:rPr lang="ja-JP" altLang="en-US" sz="2400" dirty="0">
                <a:latin typeface="ＭＳ Ｐゴシック" panose="020B0600070205080204" pitchFamily="50" charset="-128"/>
                <a:ea typeface="ＭＳ Ｐゴシック" panose="020B0600070205080204" pitchFamily="50" charset="-128"/>
                <a:cs typeface="メイリオ" panose="020B0604030504040204" pitchFamily="50" charset="-128"/>
              </a:rPr>
              <a:t>自分と意見が違ったとしても相手の良いところに注目しましょう</a:t>
            </a:r>
          </a:p>
          <a:p>
            <a:pPr marL="274320" indent="-274320" algn="just" eaLnBrk="1" fontAlgn="auto" hangingPunct="1">
              <a:spcAft>
                <a:spcPts val="0"/>
              </a:spcAft>
              <a:buFont typeface="Wingdings 2"/>
              <a:buChar char=""/>
              <a:defRPr/>
            </a:pPr>
            <a:r>
              <a:rPr lang="ja-JP" altLang="en-US" sz="2400" dirty="0">
                <a:latin typeface="ＭＳ Ｐゴシック" panose="020B0600070205080204" pitchFamily="50" charset="-128"/>
                <a:ea typeface="ＭＳ Ｐゴシック" panose="020B0600070205080204" pitchFamily="50" charset="-128"/>
                <a:cs typeface="メイリオ" panose="020B0604030504040204" pitchFamily="50" charset="-128"/>
              </a:rPr>
              <a:t>他の方に自分の意見を押し付けないようにしましょう</a:t>
            </a:r>
          </a:p>
          <a:p>
            <a:pPr marL="274320" indent="-274320" algn="just" eaLnBrk="1" fontAlgn="auto" hangingPunct="1">
              <a:spcAft>
                <a:spcPts val="0"/>
              </a:spcAft>
              <a:buFont typeface="Wingdings 2"/>
              <a:buChar char=""/>
              <a:defRPr/>
            </a:pPr>
            <a:r>
              <a:rPr lang="ja-JP" altLang="en-US" sz="2400" dirty="0">
                <a:latin typeface="ＭＳ Ｐゴシック" panose="020B0600070205080204" pitchFamily="50" charset="-128"/>
                <a:ea typeface="ＭＳ Ｐゴシック" panose="020B0600070205080204" pitchFamily="50" charset="-128"/>
                <a:cs typeface="メイリオ" panose="020B0604030504040204" pitchFamily="50" charset="-128"/>
              </a:rPr>
              <a:t>他の方の発言に共感を示し、耳を傾け理解しようとすることを伝えましょう</a:t>
            </a:r>
          </a:p>
          <a:p>
            <a:pPr marL="274320" indent="-274320" algn="just" eaLnBrk="1" fontAlgn="auto" hangingPunct="1">
              <a:spcAft>
                <a:spcPts val="0"/>
              </a:spcAft>
              <a:buFont typeface="Wingdings 2"/>
              <a:buChar char=""/>
              <a:defRPr/>
            </a:pPr>
            <a:r>
              <a:rPr lang="ja-JP" altLang="en-US" sz="2400" dirty="0">
                <a:latin typeface="ＭＳ Ｐゴシック" panose="020B0600070205080204" pitchFamily="50" charset="-128"/>
                <a:ea typeface="ＭＳ Ｐゴシック" panose="020B0600070205080204" pitchFamily="50" charset="-128"/>
                <a:cs typeface="メイリオ" panose="020B0604030504040204" pitchFamily="50" charset="-128"/>
              </a:rPr>
              <a:t>一人一人の発言を大切にし、一人で話し続けることのないようにしましょう</a:t>
            </a:r>
          </a:p>
          <a:p>
            <a:pPr marL="274320" indent="-274320" algn="just" eaLnBrk="1" fontAlgn="auto" hangingPunct="1">
              <a:spcAft>
                <a:spcPts val="0"/>
              </a:spcAft>
              <a:buFont typeface="Wingdings 2"/>
              <a:buChar char=""/>
              <a:defRPr/>
            </a:pPr>
            <a:r>
              <a:rPr lang="ja-JP" altLang="en-US" sz="2400" dirty="0">
                <a:latin typeface="ＭＳ Ｐゴシック" panose="020B0600070205080204" pitchFamily="50" charset="-128"/>
                <a:ea typeface="ＭＳ Ｐゴシック" panose="020B0600070205080204" pitchFamily="50" charset="-128"/>
                <a:cs typeface="メイリオ" panose="020B0604030504040204" pitchFamily="50" charset="-128"/>
              </a:rPr>
              <a:t>発言の意味が良く分からない時は、そのままにせず分かりやすく説明をしてもらいましょう</a:t>
            </a:r>
          </a:p>
          <a:p>
            <a:pPr marL="274320" indent="-274320" algn="just" eaLnBrk="1" fontAlgn="auto" hangingPunct="1">
              <a:spcAft>
                <a:spcPts val="0"/>
              </a:spcAft>
              <a:buFont typeface="Wingdings 2"/>
              <a:buChar char=""/>
              <a:defRPr/>
            </a:pPr>
            <a:r>
              <a:rPr lang="ja-JP" altLang="en-US" sz="2400" dirty="0">
                <a:latin typeface="ＭＳ Ｐゴシック" panose="020B0600070205080204" pitchFamily="50" charset="-128"/>
                <a:ea typeface="ＭＳ Ｐゴシック" panose="020B0600070205080204" pitchFamily="50" charset="-128"/>
                <a:cs typeface="メイリオ" panose="020B0604030504040204" pitchFamily="50" charset="-128"/>
              </a:rPr>
              <a:t>専門用語や地域性、自分の経験のみでの発言は十分に配慮しましょう</a:t>
            </a:r>
          </a:p>
          <a:p>
            <a:pPr marL="274320" indent="-274320" algn="just" eaLnBrk="1" fontAlgn="auto" hangingPunct="1">
              <a:spcAft>
                <a:spcPts val="0"/>
              </a:spcAft>
              <a:buFont typeface="Wingdings 2"/>
              <a:buChar char=""/>
              <a:defRPr/>
            </a:pPr>
            <a:r>
              <a:rPr lang="ja-JP" altLang="en-US" sz="2400" dirty="0">
                <a:latin typeface="ＭＳ Ｐゴシック" panose="020B0600070205080204" pitchFamily="50" charset="-128"/>
                <a:ea typeface="ＭＳ Ｐゴシック" panose="020B0600070205080204" pitchFamily="50" charset="-128"/>
                <a:cs typeface="メイリオ" panose="020B0604030504040204" pitchFamily="50" charset="-128"/>
              </a:rPr>
              <a:t>自分の意見にこだわり、議論が同じ所で繰り返されないように配慮しましょう</a:t>
            </a:r>
          </a:p>
          <a:p>
            <a:pPr marL="274320" indent="-274320" algn="just" eaLnBrk="1" fontAlgn="auto" hangingPunct="1">
              <a:spcAft>
                <a:spcPts val="0"/>
              </a:spcAft>
              <a:buFont typeface="Wingdings 2"/>
              <a:buChar char=""/>
              <a:defRPr/>
            </a:pPr>
            <a:r>
              <a:rPr lang="ja-JP" altLang="en-US" sz="2400" dirty="0">
                <a:latin typeface="ＭＳ Ｐゴシック" panose="020B0600070205080204" pitchFamily="50" charset="-128"/>
                <a:ea typeface="ＭＳ Ｐゴシック" panose="020B0600070205080204" pitchFamily="50" charset="-128"/>
                <a:cs typeface="メイリオ" panose="020B0604030504040204" pitchFamily="50" charset="-128"/>
              </a:rPr>
              <a:t>ユーモアを忘れずに</a:t>
            </a:r>
          </a:p>
          <a:p>
            <a:pPr marL="274320" indent="-274320" eaLnBrk="1" fontAlgn="auto" hangingPunct="1">
              <a:spcAft>
                <a:spcPts val="0"/>
              </a:spcAft>
              <a:buFont typeface="Wingdings 2"/>
              <a:buChar char=""/>
              <a:defRPr/>
            </a:pP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7FFDBC0C-0451-44A2-B3CD-AA78CBE913F3}" type="slidenum">
              <a:rPr kumimoji="1" lang="ja-JP" altLang="en-US" smtClean="0"/>
              <a:pPr/>
              <a:t>6</a:t>
            </a:fld>
            <a:endParaRPr kumimoji="1" lang="ja-JP" altLang="en-US"/>
          </a:p>
        </p:txBody>
      </p:sp>
    </p:spTree>
    <p:extLst>
      <p:ext uri="{BB962C8B-B14F-4D97-AF65-F5344CB8AC3E}">
        <p14:creationId xmlns:p14="http://schemas.microsoft.com/office/powerpoint/2010/main" val="1596388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628650" y="129210"/>
            <a:ext cx="7886700" cy="1325563"/>
          </a:xfrm>
        </p:spPr>
        <p:txBody>
          <a:bodyPr>
            <a:normAutofit/>
          </a:bodyPr>
          <a:lstStyle/>
          <a:p>
            <a:pPr eaLnBrk="1" hangingPunct="1"/>
            <a:r>
              <a:rPr lang="ja-JP" altLang="en-US" sz="3200" dirty="0">
                <a:solidFill>
                  <a:srgbClr val="7B9899"/>
                </a:solidFill>
                <a:latin typeface="ＭＳ Ｐゴシック" panose="020B0600070205080204" pitchFamily="50" charset="-128"/>
                <a:ea typeface="ＭＳ Ｐゴシック" panose="020B0600070205080204" pitchFamily="50" charset="-128"/>
                <a:cs typeface="メイリオ" panose="020B0604030504040204" pitchFamily="50" charset="-128"/>
              </a:rPr>
              <a:t>グランドルールの例：②</a:t>
            </a:r>
            <a:r>
              <a:rPr lang="en-US" altLang="ja-JP" sz="3200" dirty="0">
                <a:solidFill>
                  <a:srgbClr val="7B9899"/>
                </a:solidFill>
                <a:latin typeface="ＭＳ Ｐゴシック" panose="020B0600070205080204" pitchFamily="50" charset="-128"/>
                <a:ea typeface="ＭＳ Ｐゴシック" panose="020B0600070205080204" pitchFamily="50" charset="-128"/>
                <a:cs typeface="メイリオ" panose="020B0604030504040204" pitchFamily="50" charset="-128"/>
              </a:rPr>
              <a:t/>
            </a:r>
            <a:br>
              <a:rPr lang="en-US" altLang="ja-JP" sz="3200" dirty="0">
                <a:solidFill>
                  <a:srgbClr val="7B9899"/>
                </a:solidFill>
                <a:latin typeface="ＭＳ Ｐゴシック" panose="020B0600070205080204" pitchFamily="50" charset="-128"/>
                <a:ea typeface="ＭＳ Ｐゴシック" panose="020B0600070205080204" pitchFamily="50" charset="-128"/>
                <a:cs typeface="メイリオ" panose="020B0604030504040204" pitchFamily="50" charset="-128"/>
              </a:rPr>
            </a:br>
            <a:r>
              <a:rPr lang="ja-JP" altLang="en-US" sz="3200" dirty="0">
                <a:solidFill>
                  <a:srgbClr val="7B9899"/>
                </a:solidFill>
                <a:latin typeface="ＭＳ Ｐゴシック" panose="020B0600070205080204" pitchFamily="50" charset="-128"/>
                <a:ea typeface="ＭＳ Ｐゴシック" panose="020B0600070205080204" pitchFamily="50" charset="-128"/>
                <a:cs typeface="メイリオ" panose="020B0604030504040204" pitchFamily="50" charset="-128"/>
              </a:rPr>
              <a:t>研修（グループワーク）参加者の留意点</a:t>
            </a:r>
          </a:p>
        </p:txBody>
      </p:sp>
      <p:sp>
        <p:nvSpPr>
          <p:cNvPr id="3" name="コンテンツ プレースホルダ 2"/>
          <p:cNvSpPr>
            <a:spLocks noGrp="1"/>
          </p:cNvSpPr>
          <p:nvPr>
            <p:ph idx="1"/>
          </p:nvPr>
        </p:nvSpPr>
        <p:spPr>
          <a:xfrm>
            <a:off x="434913" y="1622411"/>
            <a:ext cx="8274174" cy="4639239"/>
          </a:xfrm>
        </p:spPr>
        <p:txBody>
          <a:bodyPr>
            <a:normAutofit fontScale="85000" lnSpcReduction="20000"/>
          </a:bodyPr>
          <a:lstStyle/>
          <a:p>
            <a:pPr algn="just">
              <a:buFont typeface="Wingdings 2"/>
              <a:buChar char=""/>
              <a:defRPr/>
            </a:pP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笑顔を大切に、積極的に参加しましょう</a:t>
            </a:r>
            <a:endPar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lgn="just">
              <a:buNone/>
              <a:defRPr/>
            </a:pPr>
            <a:endParaRPr lang="en-US" altLang="ja-JP" sz="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just">
              <a:buFont typeface="Wingdings 2"/>
              <a:buChar char=""/>
              <a:defRPr/>
            </a:pP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忙しいのは皆同じ、と知りましょう</a:t>
            </a:r>
            <a:endPar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lgn="just">
              <a:buNone/>
              <a:defRPr/>
            </a:pPr>
            <a:endParaRPr lang="ja-JP" altLang="en-US" sz="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just">
              <a:buFont typeface="Wingdings 2"/>
              <a:buChar char=""/>
              <a:defRPr/>
            </a:pP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互いの話を良く聴いて受け止め、共感しあいましょう</a:t>
            </a:r>
            <a:endParaRPr lang="en-US" altLang="ja-JP" sz="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lgn="just">
              <a:buNone/>
              <a:defRPr/>
            </a:pPr>
            <a:endParaRPr lang="ja-JP" altLang="en-US" sz="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just">
              <a:buFont typeface="Wingdings 2"/>
              <a:buChar char=""/>
              <a:defRPr/>
            </a:pP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発言は長くて</a:t>
            </a:r>
            <a:r>
              <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rPr>
              <a:t>90</a:t>
            </a: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秒と心がけましょう</a:t>
            </a:r>
            <a:endPar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just">
              <a:buFont typeface="Wingdings 2"/>
              <a:buChar char=""/>
              <a:defRPr/>
            </a:pPr>
            <a:endParaRPr lang="ja-JP" altLang="en-US" sz="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just">
              <a:buFont typeface="Wingdings 2"/>
              <a:buChar char=""/>
              <a:defRPr/>
            </a:pPr>
            <a:r>
              <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聞くは一時の恥、聞かぬは一生の損</a:t>
            </a:r>
            <a:r>
              <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を念頭におきましょう</a:t>
            </a:r>
            <a:endPar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just">
              <a:buFont typeface="Wingdings 2"/>
              <a:buChar char=""/>
              <a:defRPr/>
            </a:pPr>
            <a:endParaRPr lang="en-US" altLang="ja-JP" sz="9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just">
              <a:buFont typeface="Wingdings 2"/>
              <a:buChar char=""/>
              <a:defRPr/>
            </a:pP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感謝と励まし、相互尊重の精神で臨みましょう</a:t>
            </a:r>
            <a:endPar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just">
              <a:buFont typeface="Wingdings 2"/>
              <a:buChar char=""/>
              <a:defRPr/>
            </a:pPr>
            <a:endParaRPr lang="ja-JP" altLang="en-US" sz="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just">
              <a:buFont typeface="Wingdings 2"/>
              <a:buChar char=""/>
              <a:defRPr/>
            </a:pP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ドッチボール禁止、キャッチボールをする感覚を共有しましょう</a:t>
            </a:r>
            <a:endPar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lgn="just">
              <a:buNone/>
              <a:defRPr/>
            </a:pPr>
            <a:endParaRPr lang="en-US" altLang="ja-JP" sz="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just">
              <a:buFont typeface="Wingdings 2"/>
              <a:buChar char=""/>
              <a:defRPr/>
            </a:pP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会議後の立ち話で決定が変わることはないと知りましょう</a:t>
            </a:r>
          </a:p>
          <a:p>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7FFDBC0C-0451-44A2-B3CD-AA78CBE913F3}" type="slidenum">
              <a:rPr kumimoji="1" lang="ja-JP" altLang="en-US" smtClean="0"/>
              <a:pPr/>
              <a:t>7</a:t>
            </a:fld>
            <a:endParaRPr kumimoji="1" lang="ja-JP" altLang="en-US"/>
          </a:p>
        </p:txBody>
      </p:sp>
    </p:spTree>
    <p:extLst>
      <p:ext uri="{BB962C8B-B14F-4D97-AF65-F5344CB8AC3E}">
        <p14:creationId xmlns:p14="http://schemas.microsoft.com/office/powerpoint/2010/main" val="1896763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t>演習の進め方</a:t>
            </a:r>
            <a:r>
              <a:rPr lang="en-US" altLang="ja-JP" sz="3600" dirty="0"/>
              <a:t>【</a:t>
            </a:r>
            <a:r>
              <a:rPr lang="ja-JP" altLang="en-US" sz="3600" dirty="0"/>
              <a:t>各セッション共通</a:t>
            </a:r>
            <a:r>
              <a:rPr lang="en-US" altLang="ja-JP" sz="3600" dirty="0"/>
              <a:t>】</a:t>
            </a:r>
            <a:endParaRPr kumimoji="1" lang="ja-JP" altLang="en-US" sz="3600" dirty="0"/>
          </a:p>
        </p:txBody>
      </p:sp>
      <p:sp>
        <p:nvSpPr>
          <p:cNvPr id="3" name="コンテンツ プレースホルダー 2"/>
          <p:cNvSpPr>
            <a:spLocks noGrp="1"/>
          </p:cNvSpPr>
          <p:nvPr>
            <p:ph idx="1"/>
          </p:nvPr>
        </p:nvSpPr>
        <p:spPr>
          <a:xfrm>
            <a:off x="628650" y="1450871"/>
            <a:ext cx="7886700" cy="4351338"/>
          </a:xfrm>
        </p:spPr>
        <p:txBody>
          <a:bodyPr>
            <a:noAutofit/>
          </a:bodyPr>
          <a:lstStyle/>
          <a:p>
            <a:pPr marL="0" indent="0">
              <a:buNone/>
            </a:pPr>
            <a:r>
              <a:rPr lang="ja-JP" altLang="en-US" sz="3200" dirty="0" smtClean="0"/>
              <a:t>１．演習</a:t>
            </a:r>
            <a:r>
              <a:rPr lang="ja-JP" altLang="en-US" sz="3200" dirty="0"/>
              <a:t>の進行は受講者が行い、演習</a:t>
            </a:r>
            <a:r>
              <a:rPr lang="ja-JP" altLang="en-US" sz="3200" dirty="0" smtClean="0"/>
              <a:t>講師　は</a:t>
            </a:r>
            <a:r>
              <a:rPr lang="ja-JP" altLang="en-US" sz="3200" dirty="0"/>
              <a:t>進行役のフォローや取りまとめる際の助言等を</a:t>
            </a:r>
            <a:r>
              <a:rPr lang="ja-JP" altLang="en-US" sz="3200" dirty="0" smtClean="0"/>
              <a:t>行います。</a:t>
            </a:r>
            <a:endParaRPr lang="ja-JP" altLang="en-US" sz="3200" dirty="0"/>
          </a:p>
          <a:p>
            <a:pPr marL="0" indent="0">
              <a:buNone/>
            </a:pPr>
            <a:r>
              <a:rPr lang="ja-JP" altLang="en-US" sz="3200" dirty="0" smtClean="0"/>
              <a:t>２．報告</a:t>
            </a:r>
            <a:r>
              <a:rPr lang="ja-JP" altLang="en-US" sz="3200" dirty="0"/>
              <a:t>及び質疑の時間は</a:t>
            </a:r>
            <a:r>
              <a:rPr lang="ja-JP" altLang="en-US" sz="3200" dirty="0" smtClean="0"/>
              <a:t>厳守してください</a:t>
            </a:r>
            <a:r>
              <a:rPr lang="ja-JP" altLang="en-US" sz="3200" dirty="0"/>
              <a:t>（</a:t>
            </a:r>
            <a:r>
              <a:rPr lang="ja-JP" altLang="en-US" sz="3200" dirty="0" smtClean="0"/>
              <a:t>タイムキーパー</a:t>
            </a:r>
            <a:r>
              <a:rPr lang="ja-JP" altLang="en-US" sz="3200" dirty="0"/>
              <a:t>は演習講師が行う）。</a:t>
            </a:r>
          </a:p>
          <a:p>
            <a:pPr marL="0" indent="0">
              <a:buNone/>
            </a:pPr>
            <a:r>
              <a:rPr lang="ja-JP" altLang="en-US" sz="3200" dirty="0" smtClean="0"/>
              <a:t>３．できるだけ</a:t>
            </a:r>
            <a:r>
              <a:rPr lang="ja-JP" altLang="en-US" sz="3200" dirty="0"/>
              <a:t>多くの受講生が発言できる</a:t>
            </a:r>
            <a:r>
              <a:rPr lang="ja-JP" altLang="en-US" sz="3200" dirty="0" smtClean="0"/>
              <a:t>ようにしてください。</a:t>
            </a:r>
            <a:endParaRPr lang="ja-JP" altLang="en-US" sz="3200" dirty="0"/>
          </a:p>
          <a:p>
            <a:pPr marL="0" indent="0">
              <a:buNone/>
            </a:pPr>
            <a:r>
              <a:rPr lang="ja-JP" altLang="en-US" sz="3200" dirty="0" smtClean="0"/>
              <a:t>４．批判的</a:t>
            </a:r>
            <a:r>
              <a:rPr lang="ja-JP" altLang="en-US" sz="3200" dirty="0"/>
              <a:t>な発言が目立つようならグランドルールを</a:t>
            </a:r>
            <a:r>
              <a:rPr lang="ja-JP" altLang="en-US" sz="3200" dirty="0" smtClean="0"/>
              <a:t>読み直しましょう。</a:t>
            </a:r>
            <a:endParaRPr kumimoji="1" lang="ja-JP" altLang="en-US" sz="3200" dirty="0"/>
          </a:p>
        </p:txBody>
      </p:sp>
    </p:spTree>
    <p:extLst>
      <p:ext uri="{BB962C8B-B14F-4D97-AF65-F5344CB8AC3E}">
        <p14:creationId xmlns:p14="http://schemas.microsoft.com/office/powerpoint/2010/main" val="1257631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2561" y="211871"/>
            <a:ext cx="8598877" cy="702529"/>
          </a:xfr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ja-JP" altLang="en-US" sz="4000" dirty="0">
                <a:solidFill>
                  <a:schemeClr val="lt1"/>
                </a:solidFill>
                <a:latin typeface="+mn-lt"/>
                <a:ea typeface="+mn-ea"/>
                <a:cs typeface="+mn-cs"/>
              </a:rPr>
              <a:t>演習１</a:t>
            </a:r>
            <a:r>
              <a:rPr lang="ja-JP" altLang="en-US" sz="4000" dirty="0"/>
              <a:t>スケジュール</a:t>
            </a:r>
            <a:endParaRPr lang="ja-JP" altLang="en-US" sz="4000" dirty="0">
              <a:solidFill>
                <a:schemeClr val="lt1"/>
              </a:solidFill>
              <a:latin typeface="+mn-lt"/>
              <a:ea typeface="+mn-ea"/>
              <a:cs typeface="+mn-cs"/>
            </a:endParaRPr>
          </a:p>
        </p:txBody>
      </p:sp>
      <p:sp>
        <p:nvSpPr>
          <p:cNvPr id="3" name="コンテンツ プレースホルダー 2"/>
          <p:cNvSpPr>
            <a:spLocks noGrp="1"/>
          </p:cNvSpPr>
          <p:nvPr>
            <p:ph idx="1"/>
          </p:nvPr>
        </p:nvSpPr>
        <p:spPr>
          <a:xfrm>
            <a:off x="272561" y="1027902"/>
            <a:ext cx="9053944" cy="5435244"/>
          </a:xfrm>
        </p:spPr>
        <p:txBody>
          <a:bodyPr>
            <a:normAutofit lnSpcReduction="10000"/>
          </a:bodyPr>
          <a:lstStyle/>
          <a:p>
            <a:pPr marL="0" indent="0">
              <a:buNone/>
            </a:pPr>
            <a:r>
              <a:rPr kumimoji="1" lang="ja-JP" altLang="en-US" sz="3600" dirty="0"/>
              <a:t>１０：２０～</a:t>
            </a:r>
            <a:r>
              <a:rPr kumimoji="1" lang="ja-JP" altLang="en-US" sz="3600" dirty="0" smtClean="0"/>
              <a:t>１０：</a:t>
            </a:r>
            <a:r>
              <a:rPr lang="ja-JP" altLang="en-US" sz="3600" dirty="0" smtClean="0"/>
              <a:t>３</a:t>
            </a:r>
            <a:r>
              <a:rPr lang="ja-JP" altLang="en-US" sz="3600" dirty="0"/>
              <a:t>５</a:t>
            </a:r>
            <a:r>
              <a:rPr kumimoji="1" lang="ja-JP" altLang="en-US" sz="3600" dirty="0"/>
              <a:t>　</a:t>
            </a:r>
            <a:r>
              <a:rPr kumimoji="1" lang="ja-JP" altLang="en-US" sz="3600" dirty="0" smtClean="0"/>
              <a:t>（</a:t>
            </a:r>
            <a:r>
              <a:rPr kumimoji="1" lang="en-US" altLang="ja-JP" sz="3600" dirty="0" smtClean="0"/>
              <a:t>15</a:t>
            </a:r>
            <a:r>
              <a:rPr kumimoji="1" lang="ja-JP" altLang="en-US" sz="3600" dirty="0" smtClean="0"/>
              <a:t>分）</a:t>
            </a:r>
            <a:endParaRPr kumimoji="1" lang="en-US" altLang="ja-JP" sz="3600" dirty="0" smtClean="0"/>
          </a:p>
          <a:p>
            <a:pPr marL="0" indent="0">
              <a:buNone/>
            </a:pPr>
            <a:r>
              <a:rPr lang="ja-JP" altLang="en-US" sz="3600" dirty="0" smtClean="0"/>
              <a:t>　〇役割</a:t>
            </a:r>
            <a:r>
              <a:rPr lang="ja-JP" altLang="en-US" sz="3600" dirty="0"/>
              <a:t>分担（進行、記録、発表役）と発表</a:t>
            </a:r>
            <a:r>
              <a:rPr lang="ja-JP" altLang="en-US" sz="3600" dirty="0" smtClean="0"/>
              <a:t>の</a:t>
            </a:r>
            <a:endParaRPr lang="en-US" altLang="ja-JP" sz="3600" dirty="0" smtClean="0"/>
          </a:p>
          <a:p>
            <a:pPr marL="0" indent="0">
              <a:buNone/>
            </a:pPr>
            <a:r>
              <a:rPr lang="ja-JP" altLang="en-US" sz="3600" dirty="0"/>
              <a:t>　</a:t>
            </a:r>
            <a:r>
              <a:rPr lang="ja-JP" altLang="en-US" sz="3600" dirty="0" smtClean="0"/>
              <a:t>　順番</a:t>
            </a:r>
            <a:r>
              <a:rPr lang="ja-JP" altLang="en-US" sz="3600" dirty="0"/>
              <a:t>を決める</a:t>
            </a:r>
            <a:endParaRPr lang="en-US" altLang="ja-JP" sz="3600" dirty="0"/>
          </a:p>
          <a:p>
            <a:pPr marL="0" indent="0">
              <a:buNone/>
            </a:pPr>
            <a:endParaRPr lang="en-US" altLang="ja-JP" sz="3600" dirty="0"/>
          </a:p>
          <a:p>
            <a:pPr marL="0" indent="0">
              <a:buNone/>
            </a:pPr>
            <a:r>
              <a:rPr lang="ja-JP" altLang="en-US" sz="3600" dirty="0" smtClean="0"/>
              <a:t>１０：３５～１１：４５</a:t>
            </a:r>
            <a:r>
              <a:rPr lang="ja-JP" altLang="en-US" sz="3600" dirty="0"/>
              <a:t>　</a:t>
            </a:r>
            <a:r>
              <a:rPr lang="ja-JP" altLang="en-US" sz="3600" dirty="0" smtClean="0"/>
              <a:t>（</a:t>
            </a:r>
            <a:r>
              <a:rPr lang="en-US" altLang="ja-JP" sz="3600" dirty="0" smtClean="0"/>
              <a:t>70</a:t>
            </a:r>
            <a:r>
              <a:rPr lang="ja-JP" altLang="en-US" sz="3600" dirty="0" smtClean="0"/>
              <a:t>分）</a:t>
            </a:r>
            <a:endParaRPr lang="en-US" altLang="ja-JP" sz="3600" dirty="0"/>
          </a:p>
          <a:p>
            <a:pPr marL="0" indent="0">
              <a:buNone/>
            </a:pPr>
            <a:r>
              <a:rPr lang="ja-JP" altLang="en-US" sz="3600" dirty="0"/>
              <a:t>　</a:t>
            </a:r>
            <a:r>
              <a:rPr lang="ja-JP" altLang="en-US" sz="3600" dirty="0" smtClean="0"/>
              <a:t>〇演習</a:t>
            </a:r>
            <a:r>
              <a:rPr lang="ja-JP" altLang="en-US" sz="3600" dirty="0"/>
              <a:t>１　事業所としての自己</a:t>
            </a:r>
            <a:r>
              <a:rPr lang="ja-JP" altLang="en-US" sz="3600" dirty="0" smtClean="0"/>
              <a:t>検証</a:t>
            </a:r>
            <a:endParaRPr lang="en-US" altLang="ja-JP" sz="3600" dirty="0" smtClean="0"/>
          </a:p>
          <a:p>
            <a:pPr marL="0" indent="0">
              <a:buNone/>
            </a:pPr>
            <a:endParaRPr lang="en-US" altLang="ja-JP" sz="3600" dirty="0"/>
          </a:p>
          <a:p>
            <a:pPr marL="0" indent="0">
              <a:buNone/>
            </a:pPr>
            <a:r>
              <a:rPr lang="ja-JP" altLang="en-US" sz="3600" dirty="0" smtClean="0"/>
              <a:t>１１：４５～</a:t>
            </a:r>
            <a:r>
              <a:rPr lang="ja-JP" altLang="en-US" sz="3600" dirty="0"/>
              <a:t>１１：５０　</a:t>
            </a:r>
            <a:r>
              <a:rPr lang="ja-JP" altLang="en-US" sz="3600" dirty="0" smtClean="0"/>
              <a:t>（</a:t>
            </a:r>
            <a:r>
              <a:rPr lang="en-US" altLang="ja-JP" sz="3600" dirty="0" smtClean="0"/>
              <a:t>5</a:t>
            </a:r>
            <a:r>
              <a:rPr lang="ja-JP" altLang="en-US" sz="3600" dirty="0" smtClean="0"/>
              <a:t>分）</a:t>
            </a:r>
            <a:endParaRPr lang="en-US" altLang="ja-JP" sz="3600" dirty="0" smtClean="0"/>
          </a:p>
          <a:p>
            <a:pPr marL="0" indent="0">
              <a:buNone/>
            </a:pPr>
            <a:r>
              <a:rPr lang="ja-JP" altLang="en-US" sz="3600" dirty="0" smtClean="0"/>
              <a:t>　〇演習</a:t>
            </a:r>
            <a:r>
              <a:rPr lang="ja-JP" altLang="en-US" sz="3600" dirty="0"/>
              <a:t>１　全体討議と振り返り</a:t>
            </a:r>
            <a:endParaRPr lang="en-US" altLang="ja-JP" sz="3600" dirty="0"/>
          </a:p>
          <a:p>
            <a:pPr marL="0" indent="0">
              <a:buNone/>
            </a:pPr>
            <a:endParaRPr lang="ja-JP" altLang="en-US" sz="3600" dirty="0"/>
          </a:p>
        </p:txBody>
      </p:sp>
      <p:sp>
        <p:nvSpPr>
          <p:cNvPr id="4" name="テキスト ボックス 3"/>
          <p:cNvSpPr txBox="1"/>
          <p:nvPr/>
        </p:nvSpPr>
        <p:spPr>
          <a:xfrm>
            <a:off x="7010400" y="6207316"/>
            <a:ext cx="1861038" cy="369332"/>
          </a:xfrm>
          <a:prstGeom prst="rect">
            <a:avLst/>
          </a:prstGeom>
          <a:noFill/>
        </p:spPr>
        <p:txBody>
          <a:bodyPr wrap="square" rtlCol="0">
            <a:spAutoFit/>
          </a:bodyPr>
          <a:lstStyle/>
          <a:p>
            <a:pPr algn="ctr"/>
            <a:r>
              <a:rPr kumimoji="1" lang="ja-JP" altLang="en-US" b="1" dirty="0" smtClean="0"/>
              <a:t>合計９０分以内</a:t>
            </a:r>
            <a:endParaRPr kumimoji="1" lang="ja-JP" altLang="en-US" b="1" dirty="0"/>
          </a:p>
        </p:txBody>
      </p:sp>
    </p:spTree>
    <p:extLst>
      <p:ext uri="{BB962C8B-B14F-4D97-AF65-F5344CB8AC3E}">
        <p14:creationId xmlns:p14="http://schemas.microsoft.com/office/powerpoint/2010/main" val="36387923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1754</Words>
  <Application>Microsoft Office PowerPoint</Application>
  <PresentationFormat>画面に合わせる (4:3)</PresentationFormat>
  <Paragraphs>267</Paragraphs>
  <Slides>24</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24</vt:i4>
      </vt:variant>
    </vt:vector>
  </HeadingPairs>
  <TitlesOfParts>
    <vt:vector size="31" baseType="lpstr">
      <vt:lpstr>ＭＳ Ｐゴシック</vt:lpstr>
      <vt:lpstr>メイリオ</vt:lpstr>
      <vt:lpstr>Arial</vt:lpstr>
      <vt:lpstr>Calibri</vt:lpstr>
      <vt:lpstr>Calibri Light</vt:lpstr>
      <vt:lpstr>Wingdings 2</vt:lpstr>
      <vt:lpstr>Office テーマ</vt:lpstr>
      <vt:lpstr>サービス管理責任者・ 児童発達支援管理責任者更新研修</vt:lpstr>
      <vt:lpstr>更新研修の目的・獲得目標　　</vt:lpstr>
      <vt:lpstr>PowerPoint プレゼンテーション</vt:lpstr>
      <vt:lpstr>サビ児管更新研修の演習スケジュール</vt:lpstr>
      <vt:lpstr>グランドルールの説明</vt:lpstr>
      <vt:lpstr>グランドルールの例：① 研修（グループワーク）参加者の留意点</vt:lpstr>
      <vt:lpstr>グランドルールの例：② 研修（グループワーク）参加者の留意点</vt:lpstr>
      <vt:lpstr>演習の進め方【各セッション共通】</vt:lpstr>
      <vt:lpstr>演習１スケジュール</vt:lpstr>
      <vt:lpstr>PowerPoint プレゼンテーション</vt:lpstr>
      <vt:lpstr>演習１の手順 １０：３５～１１：４５　事業所としての自己検証</vt:lpstr>
      <vt:lpstr>演習１の留意点</vt:lpstr>
      <vt:lpstr>演習１：発表</vt:lpstr>
      <vt:lpstr>演習2スケジュール</vt:lpstr>
      <vt:lpstr>PowerPoint プレゼンテーション</vt:lpstr>
      <vt:lpstr>演習２の手順 １２：５０～１４：３５　サビ児管としての自己検証</vt:lpstr>
      <vt:lpstr>演習２の留意点</vt:lpstr>
      <vt:lpstr>演習２：発表</vt:lpstr>
      <vt:lpstr>演習3スケジュール</vt:lpstr>
      <vt:lpstr>PowerPoint プレゼンテーション</vt:lpstr>
      <vt:lpstr>演習３の手順　 １４：４５～１６：１０　関係機関との連携についての自己検証</vt:lpstr>
      <vt:lpstr>演習３の留意点</vt:lpstr>
      <vt:lpstr>演習３：発表</vt:lpstr>
      <vt:lpstr>個人ワーク　 １6：10～１６：４０　関係機関との連携についての自己検証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サービス管理責任者・ 児童発達支援管理責任者更新研修</dc:title>
  <dc:creator>藤川 雄一(fujikawa-yuuichi.ca6)</dc:creator>
  <cp:lastModifiedBy>江端 潤(ebata-jun01)</cp:lastModifiedBy>
  <cp:revision>5</cp:revision>
  <dcterms:modified xsi:type="dcterms:W3CDTF">2019-07-08T00:23:14Z</dcterms:modified>
</cp:coreProperties>
</file>